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ink/ink1.xml" ContentType="application/inkml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ink/ink2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  <p:sldMasterId id="2147483666" r:id="rId5"/>
    <p:sldMasterId id="2147483692" r:id="rId6"/>
  </p:sldMasterIdLst>
  <p:notesMasterIdLst>
    <p:notesMasterId r:id="rId49"/>
  </p:notesMasterIdLst>
  <p:sldIdLst>
    <p:sldId id="480" r:id="rId7"/>
    <p:sldId id="303" r:id="rId8"/>
    <p:sldId id="296" r:id="rId9"/>
    <p:sldId id="729" r:id="rId10"/>
    <p:sldId id="728" r:id="rId11"/>
    <p:sldId id="730" r:id="rId12"/>
    <p:sldId id="731" r:id="rId13"/>
    <p:sldId id="732" r:id="rId14"/>
    <p:sldId id="733" r:id="rId15"/>
    <p:sldId id="739" r:id="rId16"/>
    <p:sldId id="734" r:id="rId17"/>
    <p:sldId id="735" r:id="rId18"/>
    <p:sldId id="736" r:id="rId19"/>
    <p:sldId id="738" r:id="rId20"/>
    <p:sldId id="742" r:id="rId21"/>
    <p:sldId id="741" r:id="rId22"/>
    <p:sldId id="740" r:id="rId23"/>
    <p:sldId id="743" r:id="rId24"/>
    <p:sldId id="744" r:id="rId25"/>
    <p:sldId id="745" r:id="rId26"/>
    <p:sldId id="746" r:id="rId27"/>
    <p:sldId id="748" r:id="rId28"/>
    <p:sldId id="747" r:id="rId29"/>
    <p:sldId id="749" r:id="rId30"/>
    <p:sldId id="750" r:id="rId31"/>
    <p:sldId id="751" r:id="rId32"/>
    <p:sldId id="752" r:id="rId33"/>
    <p:sldId id="758" r:id="rId34"/>
    <p:sldId id="755" r:id="rId35"/>
    <p:sldId id="368" r:id="rId36"/>
    <p:sldId id="345" r:id="rId37"/>
    <p:sldId id="347" r:id="rId38"/>
    <p:sldId id="348" r:id="rId39"/>
    <p:sldId id="759" r:id="rId40"/>
    <p:sldId id="350" r:id="rId41"/>
    <p:sldId id="351" r:id="rId42"/>
    <p:sldId id="352" r:id="rId43"/>
    <p:sldId id="353" r:id="rId44"/>
    <p:sldId id="346" r:id="rId45"/>
    <p:sldId id="355" r:id="rId46"/>
    <p:sldId id="356" r:id="rId47"/>
    <p:sldId id="349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96"/>
            <p14:sldId id="729"/>
            <p14:sldId id="728"/>
            <p14:sldId id="730"/>
            <p14:sldId id="731"/>
            <p14:sldId id="732"/>
            <p14:sldId id="733"/>
            <p14:sldId id="739"/>
            <p14:sldId id="734"/>
            <p14:sldId id="735"/>
            <p14:sldId id="736"/>
            <p14:sldId id="738"/>
            <p14:sldId id="742"/>
            <p14:sldId id="741"/>
            <p14:sldId id="740"/>
            <p14:sldId id="743"/>
            <p14:sldId id="744"/>
            <p14:sldId id="745"/>
            <p14:sldId id="746"/>
            <p14:sldId id="748"/>
            <p14:sldId id="747"/>
            <p14:sldId id="749"/>
            <p14:sldId id="750"/>
            <p14:sldId id="751"/>
            <p14:sldId id="752"/>
            <p14:sldId id="758"/>
            <p14:sldId id="755"/>
            <p14:sldId id="368"/>
            <p14:sldId id="345"/>
            <p14:sldId id="347"/>
            <p14:sldId id="348"/>
            <p14:sldId id="759"/>
            <p14:sldId id="350"/>
            <p14:sldId id="351"/>
            <p14:sldId id="352"/>
            <p14:sldId id="353"/>
            <p14:sldId id="346"/>
            <p14:sldId id="355"/>
            <p14:sldId id="356"/>
          </p14:sldIdLst>
        </p14:section>
        <p14:section name="Untitled Section" id="{2F6AD2C2-46A9-4BC4-94FF-3A698A8E8EFB}">
          <p14:sldIdLst>
            <p14:sldId id="34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AC748"/>
    <a:srgbClr val="FFD200"/>
    <a:srgbClr val="203E5F"/>
    <a:srgbClr val="F58221"/>
    <a:srgbClr val="000000"/>
    <a:srgbClr val="669BBC"/>
    <a:srgbClr val="2D3956"/>
    <a:srgbClr val="8E5A6D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5" d="100"/>
          <a:sy n="65" d="100"/>
        </p:scale>
        <p:origin x="912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presProps" Target="presProps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8" Type="http://schemas.openxmlformats.org/officeDocument/2006/relationships/slide" Target="slides/slide2.xml"/><Relationship Id="rId51" Type="http://schemas.openxmlformats.org/officeDocument/2006/relationships/viewProps" Target="view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notesMaster" Target="notesMasters/notesMaster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6-02-18T20:37:25.62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24736 6430 0,'39'0'78</inkml:trace>
  <inkml:trace contextRef="#ctx0" brushRef="#br0" timeOffset="2686.2">26244 6986 0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6-02-18T20:45:16.99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6631 16233 0</inkml:trace>
  <inkml:trace contextRef="#ctx0" brushRef="#br0" timeOffset="11728.53">9926 11946 0</inkml:trace>
  <inkml:trace contextRef="#ctx0" brushRef="#br0" timeOffset="-161475.95">9093 14606 0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2/18/2026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7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193538" name="Notes Placeholder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en-US" altLang="zh-CN" dirty="0">
              <a:ea typeface="宋体" panose="02010600030101010101" pitchFamily="2" charset="-122"/>
            </a:endParaRPr>
          </a:p>
        </p:txBody>
      </p:sp>
      <p:sp>
        <p:nvSpPr>
          <p:cNvPr id="193539" name="Slide Number Placeholder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/>
            <a:fld id="{9A0DB2DC-4C9A-4742-B13C-FB6460FD3503}" type="slidenum">
              <a:rPr lang="en-US" altLang="zh-CN" sz="1200" dirty="0">
                <a:latin typeface="Calibri" panose="020F0502020204030204" pitchFamily="34" charset="0"/>
                <a:ea typeface="宋体" panose="02010600030101010101" pitchFamily="2" charset="-122"/>
              </a:rPr>
              <a:t>3</a:t>
            </a:fld>
            <a:endParaRPr lang="en-US" altLang="zh-CN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73BCA3-7744-D3FD-C5C6-58EBCE5EF9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5" name="Slide Image Placeholder 1">
            <a:extLst>
              <a:ext uri="{FF2B5EF4-FFF2-40B4-BE49-F238E27FC236}">
                <a16:creationId xmlns:a16="http://schemas.microsoft.com/office/drawing/2014/main" id="{5C052B52-1C03-69BF-AC90-A1BE3B49C29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221186" name="Notes Placeholder 2">
            <a:extLst>
              <a:ext uri="{FF2B5EF4-FFF2-40B4-BE49-F238E27FC236}">
                <a16:creationId xmlns:a16="http://schemas.microsoft.com/office/drawing/2014/main" id="{4C2606D6-603C-1B63-55F4-FD85D4E3BC12}"/>
              </a:ext>
            </a:extLst>
          </p:cNvPr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en-US" altLang="zh-CN" dirty="0">
              <a:ea typeface="宋体" panose="02010600030101010101" pitchFamily="2" charset="-122"/>
            </a:endParaRPr>
          </a:p>
        </p:txBody>
      </p:sp>
      <p:sp>
        <p:nvSpPr>
          <p:cNvPr id="221187" name="Slide Number Placeholder 3">
            <a:extLst>
              <a:ext uri="{FF2B5EF4-FFF2-40B4-BE49-F238E27FC236}">
                <a16:creationId xmlns:a16="http://schemas.microsoft.com/office/drawing/2014/main" id="{0345538D-F652-EF93-FD79-1417629746C3}"/>
              </a:ext>
            </a:extLst>
          </p:cNvPr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/>
            <a:fld id="{9A0DB2DC-4C9A-4742-B13C-FB6460FD3503}" type="slidenum">
              <a:rPr lang="en-US" altLang="zh-CN" sz="1200" dirty="0">
                <a:latin typeface="Calibri" panose="020F0502020204030204" pitchFamily="34" charset="0"/>
                <a:ea typeface="宋体" panose="02010600030101010101" pitchFamily="2" charset="-122"/>
              </a:rPr>
              <a:t>10</a:t>
            </a:fld>
            <a:endParaRPr lang="en-US" altLang="zh-CN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45443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E5B7DA-59DE-5D00-AF56-47630AF3E6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5" name="Slide Image Placeholder 1">
            <a:extLst>
              <a:ext uri="{FF2B5EF4-FFF2-40B4-BE49-F238E27FC236}">
                <a16:creationId xmlns:a16="http://schemas.microsoft.com/office/drawing/2014/main" id="{04757431-D587-75F9-5620-5D93C229BD8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221186" name="Notes Placeholder 2">
            <a:extLst>
              <a:ext uri="{FF2B5EF4-FFF2-40B4-BE49-F238E27FC236}">
                <a16:creationId xmlns:a16="http://schemas.microsoft.com/office/drawing/2014/main" id="{23247B08-A449-CAB1-3986-B85DCD5A54D8}"/>
              </a:ext>
            </a:extLst>
          </p:cNvPr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en-US" altLang="zh-CN" dirty="0">
              <a:ea typeface="宋体" panose="02010600030101010101" pitchFamily="2" charset="-122"/>
            </a:endParaRPr>
          </a:p>
        </p:txBody>
      </p:sp>
      <p:sp>
        <p:nvSpPr>
          <p:cNvPr id="221187" name="Slide Number Placeholder 3">
            <a:extLst>
              <a:ext uri="{FF2B5EF4-FFF2-40B4-BE49-F238E27FC236}">
                <a16:creationId xmlns:a16="http://schemas.microsoft.com/office/drawing/2014/main" id="{BC32111B-8E00-0A50-7F9E-F8A403A7B0F4}"/>
              </a:ext>
            </a:extLst>
          </p:cNvPr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lstStyle/>
          <a:p>
            <a:pPr lvl="0" algn="r"/>
            <a:fld id="{9A0DB2DC-4C9A-4742-B13C-FB6460FD3503}" type="slidenum">
              <a:rPr lang="en-US" altLang="zh-CN" sz="1200" dirty="0">
                <a:latin typeface="Calibri" panose="020F0502020204030204" pitchFamily="34" charset="0"/>
                <a:ea typeface="宋体" panose="02010600030101010101" pitchFamily="2" charset="-122"/>
              </a:rPr>
              <a:t>16</a:t>
            </a:fld>
            <a:endParaRPr lang="en-US" altLang="zh-CN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184576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15982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51804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45127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7599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64639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94816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26888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83140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43180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36238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201937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58305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33381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1137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27683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771536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302031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475765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82035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964718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298177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115233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885629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575112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42481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9643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Custom Layout"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Picture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21166" y="0"/>
            <a:ext cx="12213167" cy="685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016001" y="2971800"/>
            <a:ext cx="10242551" cy="443198"/>
          </a:xfrm>
          <a:solidFill>
            <a:schemeClr val="accent2">
              <a:lumMod val="75000"/>
            </a:schemeClr>
          </a:solidFill>
        </p:spPr>
        <p:txBody>
          <a:bodyPr/>
          <a:lstStyle>
            <a:lvl1pPr marL="0" indent="0" algn="l">
              <a:buNone/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fontAlgn="base"/>
            <a:endParaRPr lang="en-US" strike="noStrike" noProof="1"/>
          </a:p>
        </p:txBody>
      </p:sp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964565" y="1752600"/>
            <a:ext cx="10242551" cy="685800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pPr fontAlgn="base"/>
            <a:r>
              <a:rPr lang="en-US" strike="noStrike" noProof="1"/>
              <a:t>Click to edit Master title style</a:t>
            </a:r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101600" y="6432551"/>
            <a:ext cx="15240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 fontAlgn="base">
              <a:buNone/>
            </a:pPr>
            <a:fld id="{9A0DB2DC-4C9A-4742-B13C-FB6460FD3503}" type="slidenum">
              <a:rPr lang="en-US" altLang="zh-CN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88662562"/>
      </p:ext>
    </p:extLst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320"/>
            <a:ext cx="10972800" cy="640080"/>
          </a:xfrm>
        </p:spPr>
        <p:txBody>
          <a:bodyPr>
            <a:normAutofit/>
          </a:bodyPr>
          <a:lstStyle>
            <a:lvl1pPr>
              <a:defRPr sz="2800" b="1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188720"/>
            <a:ext cx="10972800" cy="50292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/>
              <a:t>18-</a:t>
            </a:r>
            <a:fld id="{4DFCB9D4-CEBE-4F35-AA08-5EA857FB47E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43200" y="6356351"/>
            <a:ext cx="670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 dirty="0"/>
              <a:t>© 2018 Pearson Education, Inc.</a:t>
            </a:r>
          </a:p>
        </p:txBody>
      </p:sp>
    </p:spTree>
    <p:extLst>
      <p:ext uri="{BB962C8B-B14F-4D97-AF65-F5344CB8AC3E}">
        <p14:creationId xmlns:p14="http://schemas.microsoft.com/office/powerpoint/2010/main" val="1100807572"/>
      </p:ext>
    </p:extLst>
  </p:cSld>
  <p:clrMapOvr>
    <a:masterClrMapping/>
  </p:clrMapOvr>
  <p:transition spd="slow">
    <p:wipe dir="r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2-</a:t>
            </a:r>
            <a:fld id="{9061FC3C-2AEF-4D9B-991D-44B421559D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43200" y="6356351"/>
            <a:ext cx="670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 dirty="0"/>
              <a:t>© 2018 Pearson Education, Inc.</a:t>
            </a:r>
          </a:p>
        </p:txBody>
      </p:sp>
    </p:spTree>
    <p:extLst>
      <p:ext uri="{BB962C8B-B14F-4D97-AF65-F5344CB8AC3E}">
        <p14:creationId xmlns:p14="http://schemas.microsoft.com/office/powerpoint/2010/main" val="2502860813"/>
      </p:ext>
    </p:extLst>
  </p:cSld>
  <p:clrMapOvr>
    <a:masterClrMapping/>
  </p:clrMapOvr>
  <p:transition spd="slow">
    <p:wipe dir="r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 dirty="0"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r>
              <a:rPr lang="en-US"/>
              <a:t>2-</a:t>
            </a:r>
            <a:fld id="{30F14575-5624-4A96-8561-43740D9883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401" y="990017"/>
            <a:ext cx="4984351" cy="4631542"/>
          </a:xfrm>
          <a:prstGeom prst="rect">
            <a:avLst/>
          </a:prstGeom>
          <a:effectLst>
            <a:softEdge rad="101600"/>
          </a:effectLst>
        </p:spPr>
      </p:pic>
      <p:sp>
        <p:nvSpPr>
          <p:cNvPr id="12" name="Title 1"/>
          <p:cNvSpPr>
            <a:spLocks noGrp="1"/>
          </p:cNvSpPr>
          <p:nvPr>
            <p:ph type="ctrTitle"/>
          </p:nvPr>
        </p:nvSpPr>
        <p:spPr>
          <a:xfrm>
            <a:off x="5588000" y="914400"/>
            <a:ext cx="6299200" cy="2743200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lang="en-US" b="1" dirty="0" smtClean="0">
                <a:latin typeface="Adobe Garamond Pro" panose="02020502060506020403" pitchFamily="18" charset="0"/>
              </a:defRPr>
            </a:lvl1pPr>
          </a:lstStyle>
          <a:p>
            <a:pPr lvl="0"/>
            <a:r>
              <a:rPr lang="en-US" dirty="0"/>
              <a:t>Chapter Name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12"/>
          </p:nvPr>
        </p:nvSpPr>
        <p:spPr>
          <a:xfrm>
            <a:off x="5588000" y="3886200"/>
            <a:ext cx="6299200" cy="1752600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tlCol="0">
            <a:normAutofit/>
          </a:bodyPr>
          <a:lstStyle>
            <a:lvl1pPr marL="0" indent="0" algn="ctr">
              <a:buNone/>
              <a:defRPr lang="en-US" dirty="0" smtClean="0">
                <a:solidFill>
                  <a:srgbClr val="99CC00"/>
                </a:solidFill>
                <a:latin typeface="Adobe Garamond Pro" panose="02020502060506020403" pitchFamily="18" charset="0"/>
              </a:defRPr>
            </a:lvl1pPr>
            <a:lvl2pPr marL="457200" indent="0">
              <a:buNone/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43200" y="6356351"/>
            <a:ext cx="670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 dirty="0"/>
              <a:t>© 2018 Pearson Education, Inc.</a:t>
            </a:r>
          </a:p>
        </p:txBody>
      </p:sp>
    </p:spTree>
    <p:extLst>
      <p:ext uri="{BB962C8B-B14F-4D97-AF65-F5344CB8AC3E}">
        <p14:creationId xmlns:p14="http://schemas.microsoft.com/office/powerpoint/2010/main" val="332685750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15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1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779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  <p:sldLayoutId id="2147483679" r:id="rId13"/>
    <p:sldLayoutId id="2147483682" r:id="rId14"/>
    <p:sldLayoutId id="2147483691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43200" y="6356351"/>
            <a:ext cx="670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 dirty="0"/>
              <a:t>© 2018 Pearson Education, Inc.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1600" y="6356351"/>
            <a:ext cx="132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/>
              <a:t>2-</a:t>
            </a:r>
            <a:fld id="{7B14142E-35C0-4206-B656-08EA16C124D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328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</p:sldLayoutIdLst>
  <p:transition spd="slow">
    <p:wipe dir="r"/>
  </p:transition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1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5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0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4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9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1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60.png"/><Relationship Id="rId4" Type="http://schemas.openxmlformats.org/officeDocument/2006/relationships/customXml" Target="../ink/ink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9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9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9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9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9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9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9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9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78.png"/><Relationship Id="rId4" Type="http://schemas.openxmlformats.org/officeDocument/2006/relationships/customXml" Target="../ink/ink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3.png"/><Relationship Id="rId4" Type="http://schemas.openxmlformats.org/officeDocument/2006/relationships/image" Target="../media/image5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194616" y="4440673"/>
            <a:ext cx="31975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Prepared by: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Rasha B. AL Jerd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45914" y="2547334"/>
            <a:ext cx="582843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Principles of Accounting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1390968" y="342247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4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94616" y="5765061"/>
            <a:ext cx="26944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Subject code: MGM 227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914" y="-187547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305724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Principles of</a:t>
            </a:r>
          </a:p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Accounting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4555005" y="4242267"/>
            <a:ext cx="6563032" cy="1232311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/>
                <a:cs typeface="Alexandria" charset="0"/>
              </a:rPr>
              <a:t>Chapter 2: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/>
                <a:ea typeface="宋体" panose="02010600030101010101" pitchFamily="2" charset="-122"/>
                <a:cs typeface="Alexandria" charset="0"/>
              </a:rPr>
              <a:t> 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/>
              <a:ea typeface="宋体" panose="02010600030101010101" pitchFamily="2" charset="-122"/>
              <a:cs typeface="Alexandria" charset="0"/>
            </a:endParaRPr>
          </a:p>
          <a:p>
            <a:pPr algn="ctr"/>
            <a:r>
              <a:rPr lang="en-US" sz="2800" b="1" dirty="0">
                <a:solidFill>
                  <a:srgbClr val="00B0F0"/>
                </a:solidFill>
                <a:latin typeface="Alexandria"/>
              </a:rPr>
              <a:t>Recording Business Transactions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143056" y="3731689"/>
            <a:ext cx="12330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 227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56593" y="5691900"/>
            <a:ext cx="4886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by: </a:t>
            </a:r>
          </a:p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Rasha B. AL Jerd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06304BE-8C42-CC75-9C2B-9EE180408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7099" y="379730"/>
            <a:ext cx="5028578" cy="846700"/>
          </a:xfrm>
        </p:spPr>
        <p:txBody>
          <a:bodyPr/>
          <a:lstStyle/>
          <a:p>
            <a:r>
              <a:rPr lang="en-US" dirty="0">
                <a:solidFill>
                  <a:schemeClr val="accent1"/>
                </a:solidFill>
                <a:latin typeface="Alexandria"/>
              </a:rPr>
              <a:t>Learning objectives:</a:t>
            </a:r>
          </a:p>
        </p:txBody>
      </p:sp>
      <p:sp>
        <p:nvSpPr>
          <p:cNvPr id="19251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>
            <a:noFill/>
          </a:ln>
        </p:spPr>
        <p:txBody>
          <a:bodyPr vert="horz" wrap="square" lIns="91440" tIns="45720" rIns="91440" bIns="45720" numCol="1" rtlCol="0" anchor="ctr" anchorCtr="0" compatLnSpc="1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</a:lstStyle>
          <a:p>
            <a:pPr lvl="0" algn="r"/>
            <a:fld id="{9A0DB2DC-4C9A-4742-B13C-FB6460FD3503}" type="slidenum">
              <a:rPr lang="en-US" altLang="zh-CN" sz="1200" dirty="0">
                <a:solidFill>
                  <a:srgbClr val="898989"/>
                </a:solidFill>
                <a:ea typeface="宋体" panose="02010600030101010101" pitchFamily="2" charset="-122"/>
              </a:rPr>
              <a:t>3</a:t>
            </a:fld>
            <a:endParaRPr lang="en-US" altLang="zh-CN" sz="1200" dirty="0">
              <a:solidFill>
                <a:srgbClr val="898989"/>
              </a:solidFill>
              <a:ea typeface="宋体" panose="02010600030101010101" pitchFamily="2" charset="-122"/>
            </a:endParaRPr>
          </a:p>
        </p:txBody>
      </p:sp>
      <p:sp>
        <p:nvSpPr>
          <p:cNvPr id="192513" name="Subtitle 5"/>
          <p:cNvSpPr>
            <a:spLocks noGrp="1"/>
          </p:cNvSpPr>
          <p:nvPr>
            <p:ph type="subTitle" idx="4294967295"/>
          </p:nvPr>
        </p:nvSpPr>
        <p:spPr>
          <a:xfrm>
            <a:off x="101600" y="1226430"/>
            <a:ext cx="11988800" cy="4758226"/>
          </a:xfrm>
          <a:noFill/>
        </p:spPr>
        <p:txBody>
          <a:bodyPr vert="horz" wrap="square" lIns="0" tIns="0" rIns="0" bIns="0" rtlCol="0" anchor="t" anchorCtr="0">
            <a:spAutoFit/>
          </a:bodyPr>
          <a:lstStyle/>
          <a:p>
            <a:pPr marL="0" indent="0" algn="just">
              <a:buNone/>
            </a:pPr>
            <a:r>
              <a:rPr lang="en-US" b="0" i="0" u="none" strike="noStrike" baseline="0" dirty="0">
                <a:solidFill>
                  <a:schemeClr val="tx1"/>
                </a:solidFill>
                <a:latin typeface="Alexandria"/>
              </a:rPr>
              <a:t>1) </a:t>
            </a:r>
            <a:r>
              <a:rPr lang="en-US" sz="3200" b="0" i="0" u="none" strike="noStrike" baseline="0" dirty="0">
                <a:solidFill>
                  <a:schemeClr val="tx1"/>
                </a:solidFill>
                <a:latin typeface="Alexandria"/>
              </a:rPr>
              <a:t>Explain accounts as they relate to the accounting equation and describe common accounts.</a:t>
            </a:r>
          </a:p>
          <a:p>
            <a:pPr marL="0" indent="0" algn="just">
              <a:buNone/>
            </a:pPr>
            <a:r>
              <a:rPr lang="en-US" b="0" i="0" u="none" strike="noStrike" baseline="0" dirty="0">
                <a:solidFill>
                  <a:schemeClr val="tx1"/>
                </a:solidFill>
                <a:latin typeface="Alexandria"/>
              </a:rPr>
              <a:t>2) </a:t>
            </a:r>
            <a:r>
              <a:rPr lang="en-US" sz="3200" b="0" i="0" u="none" strike="noStrike" baseline="0" dirty="0">
                <a:solidFill>
                  <a:schemeClr val="tx1"/>
                </a:solidFill>
                <a:latin typeface="Alexandria"/>
              </a:rPr>
              <a:t>Define debits, credits, and normal account balances using double-entry accounting and T-accounts.</a:t>
            </a:r>
          </a:p>
          <a:p>
            <a:pPr marL="0" indent="0" algn="just">
              <a:buNone/>
            </a:pPr>
            <a:r>
              <a:rPr lang="en-US" b="0" i="0" u="none" strike="noStrike" baseline="0" dirty="0">
                <a:solidFill>
                  <a:schemeClr val="accent1"/>
                </a:solidFill>
                <a:latin typeface="Alexandria"/>
              </a:rPr>
              <a:t>3) </a:t>
            </a:r>
            <a:r>
              <a:rPr lang="en-US" sz="3200" b="0" i="0" u="none" strike="noStrike" baseline="0" dirty="0">
                <a:solidFill>
                  <a:schemeClr val="accent1"/>
                </a:solidFill>
                <a:latin typeface="Alexandria"/>
              </a:rPr>
              <a:t>Record transactions in a journal and post journal</a:t>
            </a:r>
          </a:p>
          <a:p>
            <a:pPr marL="0" indent="0" algn="just">
              <a:buNone/>
            </a:pPr>
            <a:r>
              <a:rPr lang="en-US" sz="3200" b="0" i="0" u="none" strike="noStrike" baseline="0" dirty="0">
                <a:solidFill>
                  <a:schemeClr val="accent1"/>
                </a:solidFill>
                <a:latin typeface="Alexandria"/>
              </a:rPr>
              <a:t>entries to the ledger.</a:t>
            </a:r>
          </a:p>
          <a:p>
            <a:pPr marL="0" indent="0">
              <a:buNone/>
            </a:pPr>
            <a:r>
              <a:rPr lang="en-US" sz="3200" dirty="0">
                <a:solidFill>
                  <a:schemeClr val="accent1"/>
                </a:solidFill>
                <a:latin typeface="Alexandria"/>
              </a:rPr>
              <a:t>4) Prepare the trial balance and illustrate how to use the trial balance to prepare financial statements.</a:t>
            </a:r>
          </a:p>
          <a:p>
            <a:pPr marL="0" indent="0">
              <a:buNone/>
            </a:pPr>
            <a:r>
              <a:rPr lang="en-US" sz="3200" dirty="0">
                <a:solidFill>
                  <a:schemeClr val="accent1"/>
                </a:solidFill>
                <a:latin typeface="Alexandria"/>
              </a:rPr>
              <a:t>5) Use the debt ratio to evaluate business performance.</a:t>
            </a:r>
            <a:endParaRPr lang="en-US" altLang="zh-CN" sz="3200" dirty="0">
              <a:solidFill>
                <a:schemeClr val="accent1"/>
              </a:solidFill>
              <a:latin typeface="Alexandria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25B5C44A-43FC-288A-CCDE-57BEE8B80FA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9760" y="150087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56FC7A-BE5A-BE84-C5FA-6A6A8152F9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1">
            <a:extLst>
              <a:ext uri="{FF2B5EF4-FFF2-40B4-BE49-F238E27FC236}">
                <a16:creationId xmlns:a16="http://schemas.microsoft.com/office/drawing/2014/main" id="{C110805F-59BC-8831-A447-38626B18ACF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345406" y="140658"/>
            <a:ext cx="1846594" cy="86223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B839E8B-AC7F-FCE7-8342-EEB7675B9D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0073147" cy="3197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7051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6D6858-3D54-5CE0-13FB-64C9906492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1">
            <a:extLst>
              <a:ext uri="{FF2B5EF4-FFF2-40B4-BE49-F238E27FC236}">
                <a16:creationId xmlns:a16="http://schemas.microsoft.com/office/drawing/2014/main" id="{8B9CEF02-9BEC-E42C-C307-A962088A46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161639" y="125909"/>
            <a:ext cx="1903266" cy="888695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66F7A39C-71EA-48AA-0498-44CD04B01048}"/>
              </a:ext>
            </a:extLst>
          </p:cNvPr>
          <p:cNvGrpSpPr>
            <a:grpSpLocks noChangeAspect="1"/>
          </p:cNvGrpSpPr>
          <p:nvPr/>
        </p:nvGrpSpPr>
        <p:grpSpPr bwMode="auto">
          <a:xfrm rot="5400000">
            <a:off x="3143250" y="-2127250"/>
            <a:ext cx="5842000" cy="12128500"/>
            <a:chOff x="2320" y="-1680"/>
            <a:chExt cx="3041" cy="7600"/>
          </a:xfrm>
        </p:grpSpPr>
        <p:sp>
          <p:nvSpPr>
            <p:cNvPr id="6" name="AutoShape 3">
              <a:extLst>
                <a:ext uri="{FF2B5EF4-FFF2-40B4-BE49-F238E27FC236}">
                  <a16:creationId xmlns:a16="http://schemas.microsoft.com/office/drawing/2014/main" id="{834D7EAA-7D62-9858-29ED-416BDB1EED77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2615" y="0"/>
              <a:ext cx="2450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pic>
          <p:nvPicPr>
            <p:cNvPr id="1029" name="Picture 5">
              <a:extLst>
                <a:ext uri="{FF2B5EF4-FFF2-40B4-BE49-F238E27FC236}">
                  <a16:creationId xmlns:a16="http://schemas.microsoft.com/office/drawing/2014/main" id="{2C99B29A-B719-5DB9-9AB0-991888B553E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20" y="-1680"/>
              <a:ext cx="3041" cy="7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5166588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FF0E86-41C5-4B1F-CC1A-6E6A3883B5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1">
            <a:extLst>
              <a:ext uri="{FF2B5EF4-FFF2-40B4-BE49-F238E27FC236}">
                <a16:creationId xmlns:a16="http://schemas.microsoft.com/office/drawing/2014/main" id="{CB8B5C13-CAD2-588A-DBF2-EF19AE6AEF1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59764" y="125909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71AB8A3-D38A-5EF1-E04E-AD5EEBE96D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88785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7567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83F6E0-F710-C911-7D22-2D643553D8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1">
            <a:extLst>
              <a:ext uri="{FF2B5EF4-FFF2-40B4-BE49-F238E27FC236}">
                <a16:creationId xmlns:a16="http://schemas.microsoft.com/office/drawing/2014/main" id="{53A731E3-56A3-FD1B-B68A-E2FAD7E58F2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59764" y="125909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DA7CD20-9145-0CF9-9652-102792C200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2789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5410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0A1E66-4A16-6C20-EF13-12AE00435F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1">
            <a:extLst>
              <a:ext uri="{FF2B5EF4-FFF2-40B4-BE49-F238E27FC236}">
                <a16:creationId xmlns:a16="http://schemas.microsoft.com/office/drawing/2014/main" id="{2EC5F999-EA0F-2031-D2B4-FDDDCE9AC8A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59764" y="125909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82DE891-6412-698C-9E3A-E13C96ECA4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099030" cy="640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1919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137381-391E-D4C7-1EB2-E54D4DE734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1">
            <a:extLst>
              <a:ext uri="{FF2B5EF4-FFF2-40B4-BE49-F238E27FC236}">
                <a16:creationId xmlns:a16="http://schemas.microsoft.com/office/drawing/2014/main" id="{AAE8BD30-4298-2B96-372E-3A13DB27E57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59764" y="125909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0E3748E-8BF8-A2FF-45A8-4F4631EB45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095" y="125909"/>
            <a:ext cx="7862662" cy="6732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3918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FFFE76-05AF-993F-FFE9-8C0C6D5CA1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1" name="Subtitle 5">
            <a:extLst>
              <a:ext uri="{FF2B5EF4-FFF2-40B4-BE49-F238E27FC236}">
                <a16:creationId xmlns:a16="http://schemas.microsoft.com/office/drawing/2014/main" id="{BFB63E93-7593-4CE5-34D2-2CEBD013D45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9653" y="3505200"/>
            <a:ext cx="11120282" cy="775597"/>
          </a:xfrm>
          <a:noFill/>
        </p:spPr>
        <p:txBody>
          <a:bodyPr vert="horz" wrap="square" lIns="0" tIns="0" rIns="0" bIns="0" rtlCol="0" anchor="t" anchorCtr="0">
            <a:spAutoFit/>
          </a:bodyPr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Prepare the trial balance and illustrate how to use the trial balance to prepare financial statements</a:t>
            </a:r>
            <a:endParaRPr lang="en-US" altLang="zh-CN" sz="4400" dirty="0">
              <a:solidFill>
                <a:schemeClr val="tx1"/>
              </a:solidFill>
              <a:latin typeface="Alexandria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20162" name="Slide Number Placeholder 3">
            <a:extLst>
              <a:ext uri="{FF2B5EF4-FFF2-40B4-BE49-F238E27FC236}">
                <a16:creationId xmlns:a16="http://schemas.microsoft.com/office/drawing/2014/main" id="{674F2E99-ABB3-0874-6932-9B296BBE7D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noFill/>
          <a:ln>
            <a:noFill/>
          </a:ln>
        </p:spPr>
        <p:txBody>
          <a:bodyPr vert="horz" wrap="square" lIns="91440" tIns="45720" rIns="91440" bIns="45720" numCol="1" rtlCol="0" anchor="ctr" anchorCtr="0" compatLnSpc="1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</a:lstStyle>
          <a:p>
            <a:pPr lvl="0" algn="r"/>
            <a:fld id="{9A0DB2DC-4C9A-4742-B13C-FB6460FD3503}" type="slidenum">
              <a:rPr lang="en-US" altLang="zh-CN" sz="1200" dirty="0">
                <a:solidFill>
                  <a:srgbClr val="898989"/>
                </a:solidFill>
                <a:ea typeface="宋体" panose="02010600030101010101" pitchFamily="2" charset="-122"/>
              </a:rPr>
              <a:t>10</a:t>
            </a:fld>
            <a:endParaRPr lang="en-US" altLang="zh-CN" sz="1200" dirty="0">
              <a:solidFill>
                <a:srgbClr val="898989"/>
              </a:solidFill>
              <a:ea typeface="宋体" panose="02010600030101010101" pitchFamily="2" charset="-122"/>
            </a:endParaRPr>
          </a:p>
        </p:txBody>
      </p:sp>
      <p:sp>
        <p:nvSpPr>
          <p:cNvPr id="7" name="Flowchart: Connector 6">
            <a:extLst>
              <a:ext uri="{FF2B5EF4-FFF2-40B4-BE49-F238E27FC236}">
                <a16:creationId xmlns:a16="http://schemas.microsoft.com/office/drawing/2014/main" id="{7C86645C-E342-9EA6-82BE-270A056ACA9A}"/>
              </a:ext>
            </a:extLst>
          </p:cNvPr>
          <p:cNvSpPr/>
          <p:nvPr/>
        </p:nvSpPr>
        <p:spPr bwMode="auto">
          <a:xfrm>
            <a:off x="5410200" y="1600200"/>
            <a:ext cx="1371600" cy="1371600"/>
          </a:xfrm>
          <a:prstGeom prst="flowChartConnector">
            <a:avLst/>
          </a:prstGeom>
          <a:solidFill>
            <a:schemeClr val="accent1"/>
          </a:solidFill>
          <a:ln>
            <a:solidFill>
              <a:schemeClr val="accent2">
                <a:lumMod val="75000"/>
              </a:schemeClr>
            </a:solidFill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anchor="ctr"/>
          <a:lstStyle/>
          <a:p>
            <a:pPr algn="ctr" defTabSz="91313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7200" dirty="0">
                <a:solidFill>
                  <a:schemeClr val="bg1"/>
                </a:solidFill>
                <a:latin typeface="Segoe"/>
                <a:cs typeface="Arial" panose="020B0604020202020204" pitchFamily="34" charset="0"/>
              </a:rPr>
              <a:t>4</a:t>
            </a: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E3C1393A-4041-7426-7B9F-B07E33993F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4794" y="710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778085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211372-A34D-DEC3-851C-964E70D7C7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1">
            <a:extLst>
              <a:ext uri="{FF2B5EF4-FFF2-40B4-BE49-F238E27FC236}">
                <a16:creationId xmlns:a16="http://schemas.microsoft.com/office/drawing/2014/main" id="{6835028E-A568-173D-02F8-68BC9C2C962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59764" y="12590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53F6125-E6FE-2DF0-1172-73CEBEECE105}"/>
              </a:ext>
            </a:extLst>
          </p:cNvPr>
          <p:cNvSpPr txBox="1"/>
          <p:nvPr/>
        </p:nvSpPr>
        <p:spPr>
          <a:xfrm>
            <a:off x="584294" y="1052027"/>
            <a:ext cx="491685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i="0" u="none" strike="noStrike" baseline="0" dirty="0">
                <a:solidFill>
                  <a:schemeClr val="accent1"/>
                </a:solidFill>
                <a:latin typeface="FrutigerLTStd-Bold"/>
              </a:rPr>
              <a:t>What is The Trial Balance?</a:t>
            </a:r>
            <a:endParaRPr lang="en-US" sz="2400" dirty="0">
              <a:solidFill>
                <a:schemeClr val="accent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3A26481-87CE-2942-2C27-2CCC45BDB188}"/>
              </a:ext>
            </a:extLst>
          </p:cNvPr>
          <p:cNvSpPr txBox="1"/>
          <p:nvPr/>
        </p:nvSpPr>
        <p:spPr>
          <a:xfrm>
            <a:off x="584294" y="1825133"/>
            <a:ext cx="963267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400" b="0" i="0" u="none" strike="noStrike" baseline="0" dirty="0">
                <a:solidFill>
                  <a:srgbClr val="000000"/>
                </a:solidFill>
                <a:latin typeface="Alexandria"/>
              </a:rPr>
              <a:t>After the transactions are recorded in the journal and then posted to the ledger, a </a:t>
            </a:r>
            <a:r>
              <a:rPr lang="en-US" sz="2400" b="1" i="0" u="none" strike="noStrike" baseline="0" dirty="0">
                <a:solidFill>
                  <a:schemeClr val="accent1"/>
                </a:solidFill>
                <a:latin typeface="Alexandria"/>
              </a:rPr>
              <a:t>trial balance</a:t>
            </a:r>
            <a:r>
              <a:rPr lang="en-US" sz="2400" b="1" i="0" u="none" strike="noStrike" baseline="0" dirty="0">
                <a:solidFill>
                  <a:srgbClr val="5AFF26"/>
                </a:solidFill>
                <a:latin typeface="Alexandria"/>
              </a:rPr>
              <a:t> </a:t>
            </a:r>
            <a:r>
              <a:rPr lang="en-US" sz="2400" b="0" i="0" u="none" strike="noStrike" baseline="0" dirty="0">
                <a:solidFill>
                  <a:srgbClr val="000000"/>
                </a:solidFill>
                <a:latin typeface="Alexandria"/>
              </a:rPr>
              <a:t>can be prepared. The trial balance summarizes the ledger by listing all the accounts with their balances—</a:t>
            </a:r>
            <a:r>
              <a:rPr lang="en-US" sz="2400" b="1" i="0" u="none" strike="noStrike" baseline="0" dirty="0">
                <a:solidFill>
                  <a:schemeClr val="accent1"/>
                </a:solidFill>
                <a:latin typeface="Alexandria"/>
              </a:rPr>
              <a:t>assets first, followed by liabilities, and then equity</a:t>
            </a:r>
            <a:r>
              <a:rPr lang="en-US" sz="2400" b="0" i="0" u="none" strike="noStrike" baseline="0" dirty="0">
                <a:solidFill>
                  <a:srgbClr val="000000"/>
                </a:solidFill>
                <a:latin typeface="Alexandria"/>
              </a:rPr>
              <a:t>. </a:t>
            </a:r>
            <a:r>
              <a:rPr lang="en-US" sz="2400" dirty="0">
                <a:latin typeface="Alexandria"/>
              </a:rPr>
              <a:t>trial balance is a useful summary of the accounts and their balances because it shows the balances on a specific date for all accounts in a company’s accounting system. Exhibit 2-10 is the trial balance of Smart Touch Learning at December 31, 2014.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BE793D4-A77A-02A7-3C5E-C2F6730398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6521" y="4847996"/>
            <a:ext cx="3868584" cy="1054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2589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D65B63-084E-2599-1185-201A9E9090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1">
            <a:extLst>
              <a:ext uri="{FF2B5EF4-FFF2-40B4-BE49-F238E27FC236}">
                <a16:creationId xmlns:a16="http://schemas.microsoft.com/office/drawing/2014/main" id="{9021D599-C150-FE21-521D-7DD2B4CC6E8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59764" y="0"/>
            <a:ext cx="2305141" cy="63858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5F04FDC-93B5-BB75-509F-17F89B3E09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38589"/>
            <a:ext cx="11602387" cy="6219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3634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22085C-2D4B-159F-AFAE-A89F8CC2C4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1">
            <a:extLst>
              <a:ext uri="{FF2B5EF4-FFF2-40B4-BE49-F238E27FC236}">
                <a16:creationId xmlns:a16="http://schemas.microsoft.com/office/drawing/2014/main" id="{6277B4D0-1F74-A142-718E-BBE9CF2ABBE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067508" y="0"/>
            <a:ext cx="2124492" cy="99199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54007F9-03B7-7240-390C-24A9BA3826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1091381"/>
            <a:ext cx="10942821" cy="576661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ED3AFFB-A360-51A4-3D0D-8A64F1DA22E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b="26038"/>
          <a:stretch>
            <a:fillRect/>
          </a:stretch>
        </p:blipFill>
        <p:spPr>
          <a:xfrm>
            <a:off x="127095" y="177556"/>
            <a:ext cx="4003066" cy="425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6593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D8074F-A603-3C7A-41DC-F8212CAC58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1">
            <a:extLst>
              <a:ext uri="{FF2B5EF4-FFF2-40B4-BE49-F238E27FC236}">
                <a16:creationId xmlns:a16="http://schemas.microsoft.com/office/drawing/2014/main" id="{F0D42B74-17A6-4638-A899-2B1FEAE15A7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59764" y="125909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2371689-641E-83BF-BC99-79D8325E75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96277"/>
            <a:ext cx="9438968" cy="5467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5090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2F108B-3259-8AF8-CA49-3B641B17A6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1">
            <a:extLst>
              <a:ext uri="{FF2B5EF4-FFF2-40B4-BE49-F238E27FC236}">
                <a16:creationId xmlns:a16="http://schemas.microsoft.com/office/drawing/2014/main" id="{3A3C0B1D-7DA7-E26D-2A7D-210A4ED4F3C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59764" y="125909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50A03AA-B7E1-E0C4-C8FD-51549F5C1E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9508" y="239843"/>
            <a:ext cx="7315200" cy="5936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2698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64895E-A11E-2DA6-9990-16A64CBEB6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1" name="Subtitle 5">
            <a:extLst>
              <a:ext uri="{FF2B5EF4-FFF2-40B4-BE49-F238E27FC236}">
                <a16:creationId xmlns:a16="http://schemas.microsoft.com/office/drawing/2014/main" id="{D120C84E-1F3F-62C7-4D60-1DB95A2B20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9653" y="3505200"/>
            <a:ext cx="11120282" cy="387798"/>
          </a:xfrm>
          <a:noFill/>
        </p:spPr>
        <p:txBody>
          <a:bodyPr vert="horz" wrap="square" lIns="0" tIns="0" rIns="0" bIns="0" rtlCol="0" anchor="t" anchorCtr="0">
            <a:spAutoFit/>
          </a:bodyPr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Use the debt ratio to evaluate business performance</a:t>
            </a:r>
            <a:endParaRPr lang="en-US" altLang="zh-CN" sz="4400" dirty="0">
              <a:solidFill>
                <a:schemeClr val="tx1"/>
              </a:solidFill>
              <a:latin typeface="Alexandria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20162" name="Slide Number Placeholder 3">
            <a:extLst>
              <a:ext uri="{FF2B5EF4-FFF2-40B4-BE49-F238E27FC236}">
                <a16:creationId xmlns:a16="http://schemas.microsoft.com/office/drawing/2014/main" id="{7F8DE1E0-F4B9-4257-9F3F-4646188EFC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noFill/>
          <a:ln>
            <a:noFill/>
          </a:ln>
        </p:spPr>
        <p:txBody>
          <a:bodyPr vert="horz" wrap="square" lIns="91440" tIns="45720" rIns="91440" bIns="45720" numCol="1" rtlCol="0" anchor="ctr" anchorCtr="0" compatLnSpc="1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</a:lstStyle>
          <a:p>
            <a:pPr lvl="0" algn="r"/>
            <a:fld id="{9A0DB2DC-4C9A-4742-B13C-FB6460FD3503}" type="slidenum">
              <a:rPr lang="en-US" altLang="zh-CN" sz="1200" dirty="0">
                <a:solidFill>
                  <a:srgbClr val="898989"/>
                </a:solidFill>
                <a:ea typeface="宋体" panose="02010600030101010101" pitchFamily="2" charset="-122"/>
              </a:rPr>
              <a:t>16</a:t>
            </a:fld>
            <a:endParaRPr lang="en-US" altLang="zh-CN" sz="1200" dirty="0">
              <a:solidFill>
                <a:srgbClr val="898989"/>
              </a:solidFill>
              <a:ea typeface="宋体" panose="02010600030101010101" pitchFamily="2" charset="-122"/>
            </a:endParaRPr>
          </a:p>
        </p:txBody>
      </p:sp>
      <p:sp>
        <p:nvSpPr>
          <p:cNvPr id="7" name="Flowchart: Connector 6">
            <a:extLst>
              <a:ext uri="{FF2B5EF4-FFF2-40B4-BE49-F238E27FC236}">
                <a16:creationId xmlns:a16="http://schemas.microsoft.com/office/drawing/2014/main" id="{EED79231-7E9D-F9D8-0689-4DE6E21C22F2}"/>
              </a:ext>
            </a:extLst>
          </p:cNvPr>
          <p:cNvSpPr/>
          <p:nvPr/>
        </p:nvSpPr>
        <p:spPr bwMode="auto">
          <a:xfrm>
            <a:off x="5410200" y="1600200"/>
            <a:ext cx="1371600" cy="1371600"/>
          </a:xfrm>
          <a:prstGeom prst="flowChartConnector">
            <a:avLst/>
          </a:prstGeom>
          <a:solidFill>
            <a:schemeClr val="accent1"/>
          </a:solidFill>
          <a:ln>
            <a:solidFill>
              <a:schemeClr val="accent2">
                <a:lumMod val="75000"/>
              </a:schemeClr>
            </a:solidFill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anchor="ctr"/>
          <a:lstStyle/>
          <a:p>
            <a:pPr algn="ctr" defTabSz="91313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7200" dirty="0">
                <a:solidFill>
                  <a:schemeClr val="bg1"/>
                </a:solidFill>
                <a:latin typeface="Segoe"/>
                <a:cs typeface="Arial" panose="020B0604020202020204" pitchFamily="34" charset="0"/>
              </a:rPr>
              <a:t>5</a:t>
            </a: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8B2C3B25-B506-E034-09AC-7F35B237F92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4794" y="710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546254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E0A4F7-00C6-7AE8-154D-2C9BFB086F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1">
            <a:extLst>
              <a:ext uri="{FF2B5EF4-FFF2-40B4-BE49-F238E27FC236}">
                <a16:creationId xmlns:a16="http://schemas.microsoft.com/office/drawing/2014/main" id="{353B845C-9573-84C2-39D7-64E5FB2C8AD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59764" y="12590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10E8C00-6D07-FDCF-495D-A6EF2F1BFA03}"/>
              </a:ext>
            </a:extLst>
          </p:cNvPr>
          <p:cNvSpPr txBox="1"/>
          <p:nvPr/>
        </p:nvSpPr>
        <p:spPr>
          <a:xfrm>
            <a:off x="127095" y="310575"/>
            <a:ext cx="771276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2400" b="1" i="0" u="none" strike="noStrike" baseline="0" dirty="0">
                <a:solidFill>
                  <a:schemeClr val="accent1"/>
                </a:solidFill>
                <a:latin typeface="Alexandria"/>
              </a:rPr>
              <a:t>How DO you use The DEBT Ratio to Evaluate</a:t>
            </a:r>
          </a:p>
          <a:p>
            <a:pPr algn="l"/>
            <a:r>
              <a:rPr lang="en-US" sz="2400" b="1" i="0" u="none" strike="noStrike" baseline="0" dirty="0">
                <a:solidFill>
                  <a:schemeClr val="accent1"/>
                </a:solidFill>
                <a:latin typeface="Alexandria"/>
              </a:rPr>
              <a:t>Business Performance?</a:t>
            </a:r>
            <a:endParaRPr lang="en-US" sz="2400" dirty="0">
              <a:solidFill>
                <a:schemeClr val="accent1"/>
              </a:solidFill>
              <a:latin typeface="Alexandria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1D6132-EA9E-F0CA-FC35-5B989AA041D0}"/>
              </a:ext>
            </a:extLst>
          </p:cNvPr>
          <p:cNvSpPr txBox="1"/>
          <p:nvPr/>
        </p:nvSpPr>
        <p:spPr>
          <a:xfrm>
            <a:off x="127095" y="1349514"/>
            <a:ext cx="11820066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000" b="0" i="0" u="none" strike="noStrike" baseline="0" dirty="0">
                <a:solidFill>
                  <a:srgbClr val="000000"/>
                </a:solidFill>
                <a:latin typeface="Alexandria"/>
              </a:rPr>
              <a:t>Previously you learned that evaluating a company’s return on assets (Net income / Average total assets) can help in determining how well a company is performing. In this chapter, you learn about another tool that can be used when reviewing financial statements. The </a:t>
            </a:r>
            <a:r>
              <a:rPr lang="en-US" sz="2000" b="1" i="0" u="none" strike="noStrike" baseline="0" dirty="0">
                <a:solidFill>
                  <a:schemeClr val="accent1"/>
                </a:solidFill>
                <a:latin typeface="Alexandria"/>
              </a:rPr>
              <a:t>debt ratio </a:t>
            </a:r>
            <a:r>
              <a:rPr lang="en-US" sz="2000" b="0" i="0" u="none" strike="noStrike" baseline="0" dirty="0">
                <a:solidFill>
                  <a:srgbClr val="000000"/>
                </a:solidFill>
                <a:latin typeface="Alexandria"/>
              </a:rPr>
              <a:t>shows the proportion of assets financed with debt and is calculated by dividing total liabilities by total assets. It can be used to evaluate a business’s ability to pay its debts.</a:t>
            </a:r>
            <a:endParaRPr lang="en-US" sz="2000" dirty="0">
              <a:latin typeface="Alexandria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4866CBC-AC30-9C55-96CE-CB3657DD86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519" y="3199915"/>
            <a:ext cx="4514206" cy="100808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43AD56D-389A-A69F-8F7C-AB99A62015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4898" y="2980730"/>
            <a:ext cx="2939061" cy="1227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3018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820727-0258-FD92-B5A9-61E64A6A33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1">
            <a:extLst>
              <a:ext uri="{FF2B5EF4-FFF2-40B4-BE49-F238E27FC236}">
                <a16:creationId xmlns:a16="http://schemas.microsoft.com/office/drawing/2014/main" id="{07E6C504-A423-8EDE-67C7-29A23C73B34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86859" y="0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DFE2583-92CF-99FD-AAFF-B4A125D83F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82842"/>
            <a:ext cx="12192000" cy="4688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0409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F4E767-BEFF-72E2-4FA9-2371D86F48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1">
            <a:extLst>
              <a:ext uri="{FF2B5EF4-FFF2-40B4-BE49-F238E27FC236}">
                <a16:creationId xmlns:a16="http://schemas.microsoft.com/office/drawing/2014/main" id="{DB32F7F7-8CB1-FF15-42BD-9E7F199634F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59764" y="125909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285A524-5A0E-6685-89AF-6A566EF1B9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"/>
            <a:ext cx="9623685" cy="6002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171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C997E6-A2A4-10A9-B49E-787BA9B823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1">
            <a:extLst>
              <a:ext uri="{FF2B5EF4-FFF2-40B4-BE49-F238E27FC236}">
                <a16:creationId xmlns:a16="http://schemas.microsoft.com/office/drawing/2014/main" id="{75CD0775-B262-ABA7-33B0-EDFC8EC4940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59764" y="125909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B9B7D52-13D2-45C7-60F2-A4583D0BC8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9623685" cy="514912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D69A32A-2A77-5D70-4906-05D78F3FE4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149122"/>
            <a:ext cx="5651292" cy="1708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4083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C4538E-AD78-9EC0-CCAF-D9CD2D813C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1">
            <a:extLst>
              <a:ext uri="{FF2B5EF4-FFF2-40B4-BE49-F238E27FC236}">
                <a16:creationId xmlns:a16="http://schemas.microsoft.com/office/drawing/2014/main" id="{CA79D31E-ACA1-942E-B18C-2709127F6B8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59764" y="125909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907CB93-D290-1A67-A17B-586C544F01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7255238" cy="6858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7BAA9D4-8694-DA7F-6869-0F8349DCB2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55238" y="0"/>
            <a:ext cx="2011432" cy="363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1440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3C0315-7D5D-5512-0814-6D437FB9DA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1">
            <a:extLst>
              <a:ext uri="{FF2B5EF4-FFF2-40B4-BE49-F238E27FC236}">
                <a16:creationId xmlns:a16="http://schemas.microsoft.com/office/drawing/2014/main" id="{EF58A0AF-B0A6-510C-8E96-9236ED83022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59764" y="125909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2381259-6D85-1576-8AE2-A4689D0A58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5037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44577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DB2BE1-E0C2-970F-C3F5-57A4D4771B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1">
            <a:extLst>
              <a:ext uri="{FF2B5EF4-FFF2-40B4-BE49-F238E27FC236}">
                <a16:creationId xmlns:a16="http://schemas.microsoft.com/office/drawing/2014/main" id="{A5BA957E-6813-320B-CE84-15A44BC2C0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59764" y="125909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0B0FA3C-F305-9BAF-26F5-2DCE5164A8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02252"/>
            <a:ext cx="12192000" cy="5529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91142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8E966F-46DD-71BB-FFFE-69729CCF90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1">
            <a:extLst>
              <a:ext uri="{FF2B5EF4-FFF2-40B4-BE49-F238E27FC236}">
                <a16:creationId xmlns:a16="http://schemas.microsoft.com/office/drawing/2014/main" id="{4E92A365-3235-48A5-1EA2-FD2293453C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59764" y="125909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D0AF9E1-12EC-2B18-D36E-DE07B7A478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095" y="125909"/>
            <a:ext cx="1440466" cy="40922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7551F07-01C3-A3F6-0861-A3C6DA8905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095" y="535133"/>
            <a:ext cx="7360170" cy="6322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4184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D231D5-7CB0-8E7A-E317-7A63062413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1">
            <a:extLst>
              <a:ext uri="{FF2B5EF4-FFF2-40B4-BE49-F238E27FC236}">
                <a16:creationId xmlns:a16="http://schemas.microsoft.com/office/drawing/2014/main" id="{1FA78693-20D3-579F-6C43-58D28FF92F8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59764" y="125909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6FD5303-12AB-DB7E-E27A-48370AD63B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782486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92844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AF13C8-7F07-7760-F965-A17BDF2DEF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1">
            <a:extLst>
              <a:ext uri="{FF2B5EF4-FFF2-40B4-BE49-F238E27FC236}">
                <a16:creationId xmlns:a16="http://schemas.microsoft.com/office/drawing/2014/main" id="{EE901776-073F-C896-D1DB-AACD9346E4B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59764" y="125909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9146E2B-0FCE-0BDE-4B7C-B81F668C43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86682"/>
            <a:ext cx="12192000" cy="5671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14205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9E77E2-AA67-0778-5A74-F13516FF11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1">
            <a:extLst>
              <a:ext uri="{FF2B5EF4-FFF2-40B4-BE49-F238E27FC236}">
                <a16:creationId xmlns:a16="http://schemas.microsoft.com/office/drawing/2014/main" id="{0489D63E-FB74-C9B2-0687-AA662F2EB58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59764" y="125909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BE0043B-891C-8580-37A0-0C3572BF2E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72702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63856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0AB67F-3D99-BCD1-416B-85D044B9FA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1">
            <a:extLst>
              <a:ext uri="{FF2B5EF4-FFF2-40B4-BE49-F238E27FC236}">
                <a16:creationId xmlns:a16="http://schemas.microsoft.com/office/drawing/2014/main" id="{9207006F-96E9-6C50-08D9-D4F86535081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59764" y="125909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A059FF8-2647-7798-3A85-F9476A9278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363" y="4851730"/>
            <a:ext cx="8442059" cy="171396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2DCF469-6BCD-011D-B8C0-CD38470AB0D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9220"/>
          <a:stretch>
            <a:fillRect/>
          </a:stretch>
        </p:blipFill>
        <p:spPr>
          <a:xfrm>
            <a:off x="57363" y="479684"/>
            <a:ext cx="8442060" cy="4227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03164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A7F2C8-E9C5-BCEE-43E7-8D666250FE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1">
            <a:extLst>
              <a:ext uri="{FF2B5EF4-FFF2-40B4-BE49-F238E27FC236}">
                <a16:creationId xmlns:a16="http://schemas.microsoft.com/office/drawing/2014/main" id="{9667EECD-81EE-09EE-CBB2-878446A0A15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59764" y="125909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EEDEC61-40B4-5A8E-2C09-B637277F9FD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68153"/>
          <a:stretch>
            <a:fillRect/>
          </a:stretch>
        </p:blipFill>
        <p:spPr>
          <a:xfrm>
            <a:off x="0" y="1202253"/>
            <a:ext cx="10092199" cy="344349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2BD59BF-0BB9-5ECE-14C6-2F69AE53C64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6021" b="15257"/>
          <a:stretch>
            <a:fillRect/>
          </a:stretch>
        </p:blipFill>
        <p:spPr>
          <a:xfrm>
            <a:off x="10397612" y="2020530"/>
            <a:ext cx="1041061" cy="530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16460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3581400" y="6248401"/>
            <a:ext cx="5029200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  <a:latin typeface="Arial"/>
              </a:rPr>
              <a:t>© 2018 Pearson Education, Inc.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  <a:latin typeface="Arial"/>
              </a:rPr>
              <a:t>2-</a:t>
            </a:r>
            <a:fld id="{FD59110E-DB02-4F31-A737-B2F9EC5E9E9F}" type="slidenum">
              <a:rPr lang="en-US">
                <a:solidFill>
                  <a:prstClr val="black">
                    <a:tint val="75000"/>
                  </a:prstClr>
                </a:solidFill>
                <a:latin typeface="Arial"/>
              </a:rPr>
              <a:pPr>
                <a:defRPr/>
              </a:pPr>
              <a:t>30</a:t>
            </a:fld>
            <a:endParaRPr lang="en-US" dirty="0">
              <a:solidFill>
                <a:prstClr val="black">
                  <a:tint val="75000"/>
                </a:prstClr>
              </a:solidFill>
              <a:latin typeface="Arial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905000" y="933450"/>
            <a:ext cx="8382000" cy="407988"/>
          </a:xfrm>
          <a:prstGeom prst="round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IN" b="1" dirty="0">
                <a:solidFill>
                  <a:prstClr val="black"/>
                </a:solidFill>
                <a:latin typeface="Arial"/>
              </a:rPr>
              <a:t>The following transactions occurred for Mission Cable Services.</a:t>
            </a:r>
            <a:endParaRPr lang="en-US" b="1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6149" name="Title 1"/>
          <p:cNvSpPr>
            <a:spLocks noGrp="1"/>
          </p:cNvSpPr>
          <p:nvPr>
            <p:ph type="title"/>
          </p:nvPr>
        </p:nvSpPr>
        <p:spPr>
          <a:xfrm>
            <a:off x="1905000" y="12700"/>
            <a:ext cx="8229600" cy="639762"/>
          </a:xfrm>
        </p:spPr>
        <p:txBody>
          <a:bodyPr/>
          <a:lstStyle/>
          <a:p>
            <a:pPr eaLnBrk="1" hangingPunct="1"/>
            <a:r>
              <a:rPr lang="en-US" dirty="0"/>
              <a:t>Demonstration of E2-16 &amp; E2-17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905000" y="1524000"/>
          <a:ext cx="8382000" cy="29670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067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4752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80"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1600" dirty="0"/>
                        <a:t>July 2 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1600" dirty="0"/>
                        <a:t>Received $20,000 contribution from Thomas in exchange for Common Stock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80">
                <a:tc>
                  <a:txBody>
                    <a:bodyPr/>
                    <a:lstStyle/>
                    <a:p>
                      <a:pPr algn="r"/>
                      <a:r>
                        <a:rPr lang="en-US" sz="1600" dirty="0"/>
                        <a:t>4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IN" sz="1600" dirty="0"/>
                        <a:t>Paid utilities expense of $800.</a:t>
                      </a:r>
                      <a:endParaRPr lang="en-US" sz="1600" dirty="0"/>
                    </a:p>
                  </a:txBody>
                  <a:tcPr marT="45725" marB="4572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80">
                <a:tc>
                  <a:txBody>
                    <a:bodyPr/>
                    <a:lstStyle/>
                    <a:p>
                      <a:pPr algn="r"/>
                      <a:r>
                        <a:rPr lang="en-US" sz="1600" dirty="0"/>
                        <a:t>5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IN" sz="1600" dirty="0"/>
                        <a:t>Purchased equipment on account, $4,200.</a:t>
                      </a:r>
                      <a:endParaRPr lang="en-US" sz="1600" dirty="0"/>
                    </a:p>
                  </a:txBody>
                  <a:tcPr marT="45725" marB="4572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80">
                <a:tc>
                  <a:txBody>
                    <a:bodyPr/>
                    <a:lstStyle/>
                    <a:p>
                      <a:pPr algn="r"/>
                      <a:r>
                        <a:rPr lang="en-IN" sz="1600" dirty="0"/>
                        <a:t>10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IN" sz="1600" dirty="0"/>
                        <a:t>Performed services for a client on account, $4,000.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80">
                <a:tc>
                  <a:txBody>
                    <a:bodyPr/>
                    <a:lstStyle/>
                    <a:p>
                      <a:pPr algn="r"/>
                      <a:r>
                        <a:rPr lang="en-IN" sz="1600" dirty="0"/>
                        <a:t>12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IN" sz="1600" dirty="0"/>
                        <a:t>Borrowed $14,000 cash, signing a notes payable.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80">
                <a:tc>
                  <a:txBody>
                    <a:bodyPr/>
                    <a:lstStyle/>
                    <a:p>
                      <a:pPr algn="r"/>
                      <a:r>
                        <a:rPr lang="en-IN" sz="1600" dirty="0"/>
                        <a:t>19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IN" sz="1600" dirty="0"/>
                        <a:t> Cash dividends of $1,000 were paid to stockholders.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80">
                <a:tc>
                  <a:txBody>
                    <a:bodyPr/>
                    <a:lstStyle/>
                    <a:p>
                      <a:pPr algn="r"/>
                      <a:r>
                        <a:rPr lang="en-IN" sz="1600" dirty="0"/>
                        <a:t>21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IN" sz="1600" dirty="0"/>
                        <a:t>Purchased office supplies for $1,600 and paid cash.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80">
                <a:tc>
                  <a:txBody>
                    <a:bodyPr/>
                    <a:lstStyle/>
                    <a:p>
                      <a:pPr algn="r"/>
                      <a:r>
                        <a:rPr lang="en-IN" sz="1600" dirty="0"/>
                        <a:t>27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IN" sz="1600" dirty="0"/>
                        <a:t>Paid the liability from July 5.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145065"/>
              </p:ext>
            </p:extLst>
          </p:nvPr>
        </p:nvGraphicFramePr>
        <p:xfrm>
          <a:off x="1905000" y="4648201"/>
          <a:ext cx="8534400" cy="15545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0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543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5833">
                <a:tc gridSpan="2">
                  <a:txBody>
                    <a:bodyPr/>
                    <a:lstStyle/>
                    <a:p>
                      <a:r>
                        <a:rPr lang="en-US" sz="1800" dirty="0"/>
                        <a:t>Requirements</a:t>
                      </a:r>
                      <a:endParaRPr lang="en-IN" sz="1800" dirty="0"/>
                    </a:p>
                  </a:txBody>
                  <a:tcPr marT="45729" marB="45729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29567">
                <a:tc>
                  <a:txBody>
                    <a:bodyPr/>
                    <a:lstStyle/>
                    <a:p>
                      <a:r>
                        <a:rPr lang="en-US" sz="1800" dirty="0"/>
                        <a:t>E2-16. </a:t>
                      </a:r>
                    </a:p>
                    <a:p>
                      <a:endParaRPr lang="en-US" sz="1800" dirty="0"/>
                    </a:p>
                    <a:p>
                      <a:r>
                        <a:rPr lang="en-US" sz="1800" dirty="0"/>
                        <a:t>E2-17.</a:t>
                      </a:r>
                    </a:p>
                    <a:p>
                      <a:endParaRPr lang="en-US" sz="1800" dirty="0"/>
                    </a:p>
                  </a:txBody>
                  <a:tcPr marT="45729" marB="45729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IN" sz="1800" dirty="0"/>
                        <a:t>Journalize the transactions of  Mission Cable Services. Include an explanation.</a:t>
                      </a:r>
                      <a:endParaRPr lang="en-US" sz="1800" dirty="0"/>
                    </a:p>
                    <a:p>
                      <a:r>
                        <a:rPr lang="en-IN" sz="1800" dirty="0"/>
                        <a:t>1. Open T-accounts for Mission Cable Services.</a:t>
                      </a:r>
                      <a:endParaRPr lang="en-US" sz="1800" dirty="0"/>
                    </a:p>
                    <a:p>
                      <a:r>
                        <a:rPr lang="en-IN" sz="1800" baseline="0" dirty="0"/>
                        <a:t>2. Compute the July 31 balance for each account.</a:t>
                      </a:r>
                      <a:endParaRPr lang="en-US" sz="1800" dirty="0"/>
                    </a:p>
                  </a:txBody>
                  <a:tcPr marT="45729" marB="45729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" name="Graphic 21">
            <a:extLst>
              <a:ext uri="{FF2B5EF4-FFF2-40B4-BE49-F238E27FC236}">
                <a16:creationId xmlns:a16="http://schemas.microsoft.com/office/drawing/2014/main" id="{DA7E4673-96A8-81C5-1560-98A00C5A106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633587" y="125909"/>
            <a:ext cx="1431318" cy="668327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1D763E20-5E88-6682-61DD-57CE2EB3450F}"/>
                  </a:ext>
                </a:extLst>
              </p14:cNvPr>
              <p14:cNvContentPartPr/>
              <p14:nvPr/>
            </p14:nvContentPartPr>
            <p14:xfrm>
              <a:off x="8904960" y="2314800"/>
              <a:ext cx="543240" cy="20052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1D763E20-5E88-6682-61DD-57CE2EB3450F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8895600" y="2305440"/>
                <a:ext cx="561960" cy="21924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3581400" y="6248401"/>
            <a:ext cx="5029200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  <a:latin typeface="Arial"/>
              </a:rPr>
              <a:t>© 2018 Pearson Education, Inc.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  <a:latin typeface="Arial"/>
              </a:rPr>
              <a:t>2-</a:t>
            </a:r>
            <a:fld id="{9F9E6836-B442-4237-A428-8A3DCE50A337}" type="slidenum">
              <a:rPr lang="en-US">
                <a:solidFill>
                  <a:prstClr val="black">
                    <a:tint val="75000"/>
                  </a:prstClr>
                </a:solidFill>
                <a:latin typeface="Arial"/>
              </a:rPr>
              <a:pPr>
                <a:defRPr/>
              </a:pPr>
              <a:t>31</a:t>
            </a:fld>
            <a:endParaRPr lang="en-US" dirty="0">
              <a:solidFill>
                <a:prstClr val="black">
                  <a:tint val="75000"/>
                </a:prstClr>
              </a:solidFill>
              <a:latin typeface="Arial"/>
            </a:endParaRPr>
          </a:p>
        </p:txBody>
      </p:sp>
      <p:sp>
        <p:nvSpPr>
          <p:cNvPr id="7172" name="Title 1"/>
          <p:cNvSpPr>
            <a:spLocks noGrp="1"/>
          </p:cNvSpPr>
          <p:nvPr>
            <p:ph type="title"/>
          </p:nvPr>
        </p:nvSpPr>
        <p:spPr>
          <a:xfrm>
            <a:off x="1981200" y="12700"/>
            <a:ext cx="8229600" cy="639762"/>
          </a:xfrm>
        </p:spPr>
        <p:txBody>
          <a:bodyPr/>
          <a:lstStyle/>
          <a:p>
            <a:pPr eaLnBrk="1" hangingPunct="1"/>
            <a:r>
              <a:rPr lang="en-US" dirty="0"/>
              <a:t>Demonstration of E2-16 &amp; E2-17-Req. 1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6305277"/>
              </p:ext>
            </p:extLst>
          </p:nvPr>
        </p:nvGraphicFramePr>
        <p:xfrm>
          <a:off x="1981200" y="1752600"/>
          <a:ext cx="8318500" cy="14827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27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759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286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681">
                <a:tc>
                  <a:txBody>
                    <a:bodyPr/>
                    <a:lstStyle/>
                    <a:p>
                      <a:pPr algn="ctr" fontAlgn="b"/>
                      <a:r>
                        <a:rPr lang="en-IN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 Date </a:t>
                      </a:r>
                    </a:p>
                  </a:txBody>
                  <a:tcPr marL="9525" marR="9525" marT="9521" marB="0" anchor="b">
                    <a:lnR w="12700" cmpd="sng">
                      <a:noFill/>
                    </a:lnR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1800" dirty="0">
                          <a:solidFill>
                            <a:schemeClr val="tx1"/>
                          </a:solidFill>
                        </a:rPr>
                        <a:t>Accounts and Explanation</a:t>
                      </a: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Debit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Credit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B w="381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r>
                        <a:rPr lang="en-US" sz="1800" dirty="0"/>
                        <a:t>Jul. 2</a:t>
                      </a:r>
                      <a:endParaRPr lang="en-IN" sz="1800" dirty="0"/>
                    </a:p>
                  </a:txBody>
                  <a:tcPr marT="45700" marB="45700"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Cash</a:t>
                      </a: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/>
                        <a:t>20,000</a:t>
                      </a:r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T w="381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00" marB="45700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1"/>
                      <a:r>
                        <a:rPr lang="en-US" sz="1800" dirty="0"/>
                        <a:t>Common Stock</a:t>
                      </a:r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/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/>
                        <a:t>20,000</a:t>
                      </a:r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00" marB="45700"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 gridSpan="3">
                  <a:txBody>
                    <a:bodyPr/>
                    <a:lstStyle/>
                    <a:p>
                      <a:r>
                        <a:rPr lang="en-US" sz="18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Issued common stock in exchange for cash.</a:t>
                      </a:r>
                      <a:endParaRPr lang="en-IN" sz="1800" i="1" dirty="0"/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solidFill>
                      <a:srgbClr val="E3EDE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solidFill>
                      <a:srgbClr val="E3EDE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T w="12700" cmpd="sng">
                      <a:noFill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9670286"/>
              </p:ext>
            </p:extLst>
          </p:nvPr>
        </p:nvGraphicFramePr>
        <p:xfrm>
          <a:off x="2057400" y="3505200"/>
          <a:ext cx="3751264" cy="22256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3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43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67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59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946">
                <a:tc gridSpan="4"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Cash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r>
                        <a:rPr lang="en-US" sz="1800" dirty="0"/>
                        <a:t>Jul. 2    </a:t>
                      </a:r>
                      <a:endParaRPr lang="en-IN" sz="1800" dirty="0"/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/>
                        <a:t>20,000    </a:t>
                      </a:r>
                      <a:endParaRPr lang="en-IN" sz="1800" dirty="0"/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IN" sz="1800" dirty="0"/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  </a:t>
                      </a:r>
                      <a:endParaRPr lang="en-IN" sz="1800" dirty="0"/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/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/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/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mpd="sng">
                      <a:noFill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5639831"/>
              </p:ext>
            </p:extLst>
          </p:nvPr>
        </p:nvGraphicFramePr>
        <p:xfrm>
          <a:off x="6299200" y="3505200"/>
          <a:ext cx="3987800" cy="22256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9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946"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Common Stock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IN" sz="1800" dirty="0"/>
                    </a:p>
                  </a:txBody>
                  <a:tcPr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/>
                        <a:t>20,000    </a:t>
                      </a:r>
                      <a:endParaRPr lang="en-IN" sz="1800" dirty="0"/>
                    </a:p>
                  </a:txBody>
                  <a:tcPr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Jul. 2  </a:t>
                      </a:r>
                      <a:endParaRPr lang="en-IN" sz="1800" dirty="0"/>
                    </a:p>
                  </a:txBody>
                  <a:tcPr marT="45733" marB="45733">
                    <a:lnL w="12700" cmpd="sng">
                      <a:noFill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/>
                    </a:p>
                  </a:txBody>
                  <a:tcPr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/>
                    </a:p>
                  </a:txBody>
                  <a:tcPr marT="45733" marB="45733"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/>
                    </a:p>
                  </a:txBody>
                  <a:tcPr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L w="12700" cmpd="sng">
                      <a:noFill/>
                    </a:lnL>
                    <a:lnT w="12700" cmpd="sng">
                      <a:noFill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7" name="Table 16"/>
          <p:cNvGraphicFramePr>
            <a:graphicFrameLocks noGrp="1"/>
          </p:cNvGraphicFramePr>
          <p:nvPr/>
        </p:nvGraphicFramePr>
        <p:xfrm>
          <a:off x="12725400" y="4292600"/>
          <a:ext cx="207964" cy="365276"/>
        </p:xfrm>
        <a:graphic>
          <a:graphicData uri="http://schemas.openxmlformats.org/drawingml/2006/table">
            <a:tbl>
              <a:tblPr/>
              <a:tblGrid>
                <a:gridCol w="2079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5125"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282" marR="91282" marT="45478" marB="45478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3" name="Rounded Rectangle 12"/>
          <p:cNvSpPr/>
          <p:nvPr/>
        </p:nvSpPr>
        <p:spPr>
          <a:xfrm>
            <a:off x="1981200" y="996950"/>
            <a:ext cx="8229600" cy="374650"/>
          </a:xfrm>
          <a:prstGeom prst="round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IN" sz="1600" b="1" dirty="0">
                <a:solidFill>
                  <a:prstClr val="black"/>
                </a:solidFill>
                <a:latin typeface="Arial"/>
              </a:rPr>
              <a:t>July 2 Received $20,000 contribution from Thomas in exchange for common stock.</a:t>
            </a:r>
            <a:endParaRPr lang="en-US" sz="1600" b="1" dirty="0">
              <a:solidFill>
                <a:prstClr val="black"/>
              </a:solidFill>
              <a:latin typeface="Arial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C7F66CF5-350C-33E0-9E29-26C3D778331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694762" y="125909"/>
            <a:ext cx="1370143" cy="639763"/>
          </a:xfrm>
          <a:prstGeom prst="rect">
            <a:avLst/>
          </a:prstGeom>
        </p:spPr>
      </p:pic>
    </p:spTree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3581400" y="6248401"/>
            <a:ext cx="5029200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  <a:latin typeface="Arial"/>
              </a:rPr>
              <a:t>© 2018 Pearson Education, Inc.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  <a:latin typeface="Arial"/>
              </a:rPr>
              <a:t>2-</a:t>
            </a:r>
            <a:fld id="{9ECD6266-B69A-4252-81C7-CC9C96A3BCE1}" type="slidenum">
              <a:rPr lang="en-US">
                <a:solidFill>
                  <a:prstClr val="black">
                    <a:tint val="75000"/>
                  </a:prstClr>
                </a:solidFill>
                <a:latin typeface="Arial"/>
              </a:rPr>
              <a:pPr>
                <a:defRPr/>
              </a:pPr>
              <a:t>32</a:t>
            </a:fld>
            <a:endParaRPr lang="en-US" dirty="0">
              <a:solidFill>
                <a:prstClr val="black">
                  <a:tint val="75000"/>
                </a:prstClr>
              </a:solidFill>
              <a:latin typeface="Arial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981200" y="996950"/>
            <a:ext cx="8229600" cy="407988"/>
          </a:xfrm>
          <a:prstGeom prst="round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IN" b="1" dirty="0">
                <a:solidFill>
                  <a:prstClr val="black"/>
                </a:solidFill>
                <a:latin typeface="Arial"/>
              </a:rPr>
              <a:t>July 4 Paid utilities expense of $800.</a:t>
            </a:r>
            <a:endParaRPr lang="en-US" b="1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8197" name="Title 1"/>
          <p:cNvSpPr>
            <a:spLocks noGrp="1"/>
          </p:cNvSpPr>
          <p:nvPr>
            <p:ph type="title"/>
          </p:nvPr>
        </p:nvSpPr>
        <p:spPr>
          <a:xfrm>
            <a:off x="1981200" y="0"/>
            <a:ext cx="8229600" cy="639762"/>
          </a:xfrm>
        </p:spPr>
        <p:txBody>
          <a:bodyPr/>
          <a:lstStyle/>
          <a:p>
            <a:pPr eaLnBrk="1" hangingPunct="1"/>
            <a:r>
              <a:rPr lang="en-US" dirty="0"/>
              <a:t>Demonstration of E2-16 &amp; E2-17-Req. 1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7446511"/>
              </p:ext>
            </p:extLst>
          </p:nvPr>
        </p:nvGraphicFramePr>
        <p:xfrm>
          <a:off x="1981200" y="1752600"/>
          <a:ext cx="8318500" cy="14827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27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759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286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681">
                <a:tc>
                  <a:txBody>
                    <a:bodyPr/>
                    <a:lstStyle/>
                    <a:p>
                      <a:pPr algn="ctr" fontAlgn="b"/>
                      <a:r>
                        <a:rPr lang="en-IN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 Date </a:t>
                      </a:r>
                    </a:p>
                  </a:txBody>
                  <a:tcPr marL="9525" marR="9525" marT="9521" marB="0" anchor="b">
                    <a:lnR w="12700" cmpd="sng">
                      <a:noFill/>
                    </a:lnR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1800" dirty="0">
                          <a:solidFill>
                            <a:schemeClr val="tx1"/>
                          </a:solidFill>
                        </a:rPr>
                        <a:t>Accounts and Explanation</a:t>
                      </a: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Debit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Credit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B w="381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r>
                        <a:rPr lang="en-US" sz="1800" dirty="0"/>
                        <a:t>Jul. 4</a:t>
                      </a:r>
                    </a:p>
                  </a:txBody>
                  <a:tcPr marT="45700" marB="45700"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Utilities Expense</a:t>
                      </a: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/>
                        <a:t>800</a:t>
                      </a:r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/>
                    </a:p>
                  </a:txBody>
                  <a:tcPr marT="45700" marB="45700">
                    <a:lnL w="12700" cmpd="sng">
                      <a:noFill/>
                    </a:lnL>
                    <a:lnT w="381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00" marB="45700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1"/>
                      <a:r>
                        <a:rPr lang="en-US" sz="1800" dirty="0"/>
                        <a:t>Cash</a:t>
                      </a:r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/>
                        <a:t>800</a:t>
                      </a:r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00" marB="45700"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IN" sz="1800" i="1" dirty="0"/>
                        <a:t>Paid utility expense.</a:t>
                      </a: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T w="12700" cmpd="sng">
                      <a:noFill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4865843"/>
              </p:ext>
            </p:extLst>
          </p:nvPr>
        </p:nvGraphicFramePr>
        <p:xfrm>
          <a:off x="2057400" y="3505200"/>
          <a:ext cx="3751264" cy="22256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3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43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67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59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946">
                <a:tc gridSpan="4"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Cash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r>
                        <a:rPr lang="en-US" sz="1800" dirty="0"/>
                        <a:t>Jul. 2    </a:t>
                      </a:r>
                      <a:endParaRPr lang="en-IN" sz="1800" dirty="0"/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/>
                        <a:t>20,000    </a:t>
                      </a:r>
                      <a:endParaRPr lang="en-IN" sz="1800" dirty="0"/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800</a:t>
                      </a:r>
                      <a:endParaRPr lang="en-IN" sz="1800" dirty="0"/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Jul.</a:t>
                      </a:r>
                      <a:r>
                        <a:rPr lang="en-US" sz="1800" baseline="0" dirty="0"/>
                        <a:t> 4</a:t>
                      </a:r>
                      <a:r>
                        <a:rPr lang="en-US" sz="1800" dirty="0"/>
                        <a:t>  </a:t>
                      </a:r>
                      <a:endParaRPr lang="en-IN" sz="1800" dirty="0"/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/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mpd="sng">
                      <a:noFill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9253016"/>
              </p:ext>
            </p:extLst>
          </p:nvPr>
        </p:nvGraphicFramePr>
        <p:xfrm>
          <a:off x="6299200" y="3505200"/>
          <a:ext cx="3987800" cy="22256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9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946">
                <a:tc gridSpan="4"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Utilities Expense</a:t>
                      </a:r>
                    </a:p>
                  </a:txBody>
                  <a:tcPr marT="45733" marB="45733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r>
                        <a:rPr lang="en-US" sz="1800" dirty="0"/>
                        <a:t>Jul.</a:t>
                      </a:r>
                      <a:r>
                        <a:rPr lang="en-US" sz="1800" baseline="0" dirty="0"/>
                        <a:t> 4</a:t>
                      </a:r>
                      <a:endParaRPr lang="en-IN" sz="1800" dirty="0"/>
                    </a:p>
                  </a:txBody>
                  <a:tcPr marT="45733" marB="45733"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/>
                        <a:t>800</a:t>
                      </a:r>
                      <a:endParaRPr lang="en-IN" sz="1800" dirty="0"/>
                    </a:p>
                  </a:txBody>
                  <a:tcPr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IN" sz="1800" dirty="0"/>
                    </a:p>
                  </a:txBody>
                  <a:tcPr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L w="12700" cmpd="sng">
                      <a:noFill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/>
                    </a:p>
                  </a:txBody>
                  <a:tcPr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L w="12700" cmpd="sng">
                      <a:noFill/>
                    </a:lnL>
                    <a:lnT w="12700" cmpd="sng">
                      <a:noFill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12865100" y="2260600"/>
          <a:ext cx="207964" cy="365276"/>
        </p:xfrm>
        <a:graphic>
          <a:graphicData uri="http://schemas.openxmlformats.org/drawingml/2006/table">
            <a:tbl>
              <a:tblPr/>
              <a:tblGrid>
                <a:gridCol w="2079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5125"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282" marR="91282" marT="45478" marB="45478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12776200" y="4546600"/>
          <a:ext cx="207964" cy="365276"/>
        </p:xfrm>
        <a:graphic>
          <a:graphicData uri="http://schemas.openxmlformats.org/drawingml/2006/table">
            <a:tbl>
              <a:tblPr/>
              <a:tblGrid>
                <a:gridCol w="2079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5125"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282" marR="91282" marT="45478" marB="45478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8" name="Graphic 21">
            <a:extLst>
              <a:ext uri="{FF2B5EF4-FFF2-40B4-BE49-F238E27FC236}">
                <a16:creationId xmlns:a16="http://schemas.microsoft.com/office/drawing/2014/main" id="{20BCA96F-6374-F807-E81A-1F2C3EB6306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412361" y="125909"/>
            <a:ext cx="1652544" cy="771625"/>
          </a:xfrm>
          <a:prstGeom prst="rect">
            <a:avLst/>
          </a:prstGeom>
        </p:spPr>
      </p:pic>
    </p:spTree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3581400" y="6248401"/>
            <a:ext cx="5029200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  <a:latin typeface="Arial"/>
              </a:rPr>
              <a:t>© 2018 Pearson Education, Inc.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  <a:latin typeface="Arial"/>
              </a:rPr>
              <a:t>2-</a:t>
            </a:r>
            <a:fld id="{37EEC0F8-D412-4BAF-8AB9-BEEF06298AE3}" type="slidenum">
              <a:rPr lang="en-US">
                <a:solidFill>
                  <a:prstClr val="black">
                    <a:tint val="75000"/>
                  </a:prstClr>
                </a:solidFill>
                <a:latin typeface="Arial"/>
              </a:rPr>
              <a:pPr>
                <a:defRPr/>
              </a:pPr>
              <a:t>33</a:t>
            </a:fld>
            <a:endParaRPr lang="en-US" dirty="0">
              <a:solidFill>
                <a:prstClr val="black">
                  <a:tint val="75000"/>
                </a:prstClr>
              </a:solidFill>
              <a:latin typeface="Arial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981200" y="996950"/>
            <a:ext cx="8229600" cy="407988"/>
          </a:xfrm>
          <a:prstGeom prst="round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IN" b="1" dirty="0">
                <a:solidFill>
                  <a:prstClr val="black"/>
                </a:solidFill>
                <a:latin typeface="Arial"/>
              </a:rPr>
              <a:t>July 5 Purchased equipment on account, $4,200.</a:t>
            </a:r>
            <a:endParaRPr lang="en-US" b="1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9221" name="Title 1"/>
          <p:cNvSpPr>
            <a:spLocks noGrp="1"/>
          </p:cNvSpPr>
          <p:nvPr>
            <p:ph type="title"/>
          </p:nvPr>
        </p:nvSpPr>
        <p:spPr>
          <a:xfrm>
            <a:off x="1981200" y="0"/>
            <a:ext cx="8229600" cy="639762"/>
          </a:xfrm>
        </p:spPr>
        <p:txBody>
          <a:bodyPr/>
          <a:lstStyle/>
          <a:p>
            <a:pPr eaLnBrk="1" hangingPunct="1"/>
            <a:r>
              <a:rPr lang="en-US" dirty="0"/>
              <a:t>Demonstration of E2-16 &amp; E2-17-Req. 1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2050377"/>
              </p:ext>
            </p:extLst>
          </p:nvPr>
        </p:nvGraphicFramePr>
        <p:xfrm>
          <a:off x="1981200" y="1752600"/>
          <a:ext cx="8318500" cy="14827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27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759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286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681">
                <a:tc>
                  <a:txBody>
                    <a:bodyPr/>
                    <a:lstStyle/>
                    <a:p>
                      <a:pPr algn="ctr" fontAlgn="b"/>
                      <a:r>
                        <a:rPr lang="en-IN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 Date </a:t>
                      </a:r>
                    </a:p>
                  </a:txBody>
                  <a:tcPr marL="9525" marR="9525" marT="9521" marB="0" anchor="b">
                    <a:lnR w="12700" cmpd="sng">
                      <a:noFill/>
                    </a:lnR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1800" dirty="0">
                          <a:solidFill>
                            <a:schemeClr val="tx1"/>
                          </a:solidFill>
                        </a:rPr>
                        <a:t>Accounts and Explanation</a:t>
                      </a: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Debit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Credit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B w="381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r>
                        <a:rPr lang="en-US" sz="1800" dirty="0"/>
                        <a:t>Jul. 5</a:t>
                      </a: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Equipment</a:t>
                      </a: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/>
                        <a:t>4,200</a:t>
                      </a:r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/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1"/>
                      <a:r>
                        <a:rPr lang="en-US" sz="1800" dirty="0"/>
                        <a:t>Accounts Payable</a:t>
                      </a:r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/>
                        <a:t>4,200</a:t>
                      </a:r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IN" sz="1800" i="1" dirty="0"/>
                        <a:t>Purchased equipment on account.</a:t>
                      </a: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4306571"/>
              </p:ext>
            </p:extLst>
          </p:nvPr>
        </p:nvGraphicFramePr>
        <p:xfrm>
          <a:off x="2057400" y="3505200"/>
          <a:ext cx="3751264" cy="22256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3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43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67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59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946">
                <a:tc gridSpan="4"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Equipment</a:t>
                      </a:r>
                    </a:p>
                  </a:txBody>
                  <a:tcPr marL="91432" marR="91432" marT="45733" marB="45733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r>
                        <a:rPr lang="en-US" sz="1800" dirty="0"/>
                        <a:t>Jul. 5   </a:t>
                      </a:r>
                      <a:endParaRPr lang="en-IN" sz="1800" dirty="0"/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/>
                        <a:t>4,200    </a:t>
                      </a:r>
                      <a:endParaRPr lang="en-IN" sz="1800" dirty="0"/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IN" sz="1800" dirty="0"/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IN" sz="1800" dirty="0"/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/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/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/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/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mpd="sng">
                      <a:noFill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2426089"/>
              </p:ext>
            </p:extLst>
          </p:nvPr>
        </p:nvGraphicFramePr>
        <p:xfrm>
          <a:off x="6299200" y="3505200"/>
          <a:ext cx="3987800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9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31800">
                <a:tc gridSpan="4">
                  <a:txBody>
                    <a:bodyPr/>
                    <a:lstStyle/>
                    <a:p>
                      <a:pPr lvl="1"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Accounts Payable</a:t>
                      </a:r>
                      <a:endParaRPr lang="en-IN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IN" dirty="0"/>
                    </a:p>
                  </a:txBody>
                  <a:tcPr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IN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4,200</a:t>
                      </a:r>
                      <a:endParaRPr lang="en-IN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Jul.</a:t>
                      </a:r>
                      <a:r>
                        <a:rPr lang="en-US" baseline="0" dirty="0"/>
                        <a:t> 5</a:t>
                      </a:r>
                      <a:endParaRPr lang="en-IN" dirty="0"/>
                    </a:p>
                  </a:txBody>
                  <a:tcPr>
                    <a:lnL w="12700" cmpd="sng">
                      <a:noFill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IN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IN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IN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IN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6" name="Graphic 21">
            <a:extLst>
              <a:ext uri="{FF2B5EF4-FFF2-40B4-BE49-F238E27FC236}">
                <a16:creationId xmlns:a16="http://schemas.microsoft.com/office/drawing/2014/main" id="{35A3C235-9693-BFC2-29D6-D6115FED05B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694762" y="125909"/>
            <a:ext cx="1370143" cy="639763"/>
          </a:xfrm>
          <a:prstGeom prst="rect">
            <a:avLst/>
          </a:prstGeom>
        </p:spPr>
      </p:pic>
    </p:spTree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3581400" y="6248401"/>
            <a:ext cx="5029200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  <a:latin typeface="Arial"/>
              </a:rPr>
              <a:t>© 2018 Pearson Education, Inc.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  <a:latin typeface="Arial"/>
              </a:rPr>
              <a:t>2-</a:t>
            </a:r>
            <a:fld id="{A6774453-AC02-44F7-A379-C04210A8FAFC}" type="slidenum">
              <a:rPr lang="en-US">
                <a:solidFill>
                  <a:prstClr val="black">
                    <a:tint val="75000"/>
                  </a:prstClr>
                </a:solidFill>
                <a:latin typeface="Arial"/>
              </a:rPr>
              <a:pPr>
                <a:defRPr/>
              </a:pPr>
              <a:t>34</a:t>
            </a:fld>
            <a:endParaRPr lang="en-US" dirty="0">
              <a:solidFill>
                <a:prstClr val="black">
                  <a:tint val="75000"/>
                </a:prstClr>
              </a:solidFill>
              <a:latin typeface="Arial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981200" y="996950"/>
            <a:ext cx="8229600" cy="407988"/>
          </a:xfrm>
          <a:prstGeom prst="round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IN" b="1" dirty="0">
                <a:solidFill>
                  <a:prstClr val="black"/>
                </a:solidFill>
                <a:latin typeface="Arial"/>
              </a:rPr>
              <a:t>July 10 Performed services for a client on account, $4,000.</a:t>
            </a:r>
            <a:endParaRPr lang="en-US" b="1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10245" name="Title 1"/>
          <p:cNvSpPr>
            <a:spLocks noGrp="1"/>
          </p:cNvSpPr>
          <p:nvPr>
            <p:ph type="title"/>
          </p:nvPr>
        </p:nvSpPr>
        <p:spPr>
          <a:xfrm>
            <a:off x="1981200" y="12700"/>
            <a:ext cx="8229600" cy="639762"/>
          </a:xfrm>
        </p:spPr>
        <p:txBody>
          <a:bodyPr/>
          <a:lstStyle/>
          <a:p>
            <a:pPr eaLnBrk="1" hangingPunct="1"/>
            <a:r>
              <a:rPr lang="en-US" dirty="0"/>
              <a:t>Demonstration of E2-16 &amp; E2-17-Req. 1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2833585"/>
              </p:ext>
            </p:extLst>
          </p:nvPr>
        </p:nvGraphicFramePr>
        <p:xfrm>
          <a:off x="1981200" y="1752600"/>
          <a:ext cx="8318500" cy="14827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27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759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286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681">
                <a:tc>
                  <a:txBody>
                    <a:bodyPr/>
                    <a:lstStyle/>
                    <a:p>
                      <a:pPr algn="ctr" fontAlgn="b"/>
                      <a:r>
                        <a:rPr lang="en-IN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 Date </a:t>
                      </a:r>
                    </a:p>
                  </a:txBody>
                  <a:tcPr marL="9525" marR="9525" marT="9521" marB="0" anchor="b">
                    <a:lnR w="12700" cmpd="sng">
                      <a:noFill/>
                    </a:lnR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1800" dirty="0">
                          <a:solidFill>
                            <a:schemeClr val="tx1"/>
                          </a:solidFill>
                        </a:rPr>
                        <a:t>Accounts and Explanation</a:t>
                      </a: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Debit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Credit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B w="381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r>
                        <a:rPr lang="en-US" sz="1800" dirty="0"/>
                        <a:t>Jul. 10</a:t>
                      </a:r>
                    </a:p>
                  </a:txBody>
                  <a:tcPr marT="45700" marB="45700"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Accounts Receivable</a:t>
                      </a: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/>
                        <a:t>4,000</a:t>
                      </a:r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T w="381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00" marB="45700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1"/>
                      <a:r>
                        <a:rPr lang="en-US" sz="1800" dirty="0"/>
                        <a:t>Service Revenue</a:t>
                      </a:r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/>
                        <a:t>4,000</a:t>
                      </a:r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00" marB="45700"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IN" sz="1800" i="1" dirty="0"/>
                        <a:t>Performed services for client on account.</a:t>
                      </a: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T w="12700" cmpd="sng">
                      <a:noFill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7062842"/>
              </p:ext>
            </p:extLst>
          </p:nvPr>
        </p:nvGraphicFramePr>
        <p:xfrm>
          <a:off x="2057400" y="3505200"/>
          <a:ext cx="3751264" cy="22256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3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43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67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59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946">
                <a:tc gridSpan="4"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Accounts Receivable</a:t>
                      </a:r>
                    </a:p>
                  </a:txBody>
                  <a:tcPr marL="91432" marR="91432" marT="45733" marB="45733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r>
                        <a:rPr lang="en-US" sz="1800" dirty="0"/>
                        <a:t>Jul. 10   </a:t>
                      </a:r>
                      <a:endParaRPr lang="en-IN" sz="1800" dirty="0"/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/>
                        <a:t>4,000    </a:t>
                      </a:r>
                      <a:endParaRPr lang="en-IN" sz="1800" dirty="0"/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IN" sz="1800" dirty="0"/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IN" sz="1800" dirty="0"/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/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/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/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/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mpd="sng">
                      <a:noFill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2157070"/>
              </p:ext>
            </p:extLst>
          </p:nvPr>
        </p:nvGraphicFramePr>
        <p:xfrm>
          <a:off x="6299200" y="3505200"/>
          <a:ext cx="3987800" cy="22256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9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946">
                <a:tc gridSpan="4">
                  <a:txBody>
                    <a:bodyPr/>
                    <a:lstStyle/>
                    <a:p>
                      <a:pPr lvl="1"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Service Revenue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IN" sz="1800" dirty="0"/>
                    </a:p>
                  </a:txBody>
                  <a:tcPr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/>
                        <a:t>4,000</a:t>
                      </a:r>
                      <a:endParaRPr lang="en-IN" sz="1800" dirty="0"/>
                    </a:p>
                  </a:txBody>
                  <a:tcPr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Jul.</a:t>
                      </a:r>
                      <a:r>
                        <a:rPr lang="en-US" sz="1800" baseline="0" dirty="0"/>
                        <a:t> 10</a:t>
                      </a:r>
                      <a:endParaRPr lang="en-IN" sz="1800" dirty="0"/>
                    </a:p>
                  </a:txBody>
                  <a:tcPr marT="45733" marB="45733">
                    <a:lnL w="12700" cmpd="sng">
                      <a:noFill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/>
                    </a:p>
                  </a:txBody>
                  <a:tcPr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/>
                    </a:p>
                  </a:txBody>
                  <a:tcPr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/>
                    </a:p>
                  </a:txBody>
                  <a:tcPr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L w="12700" cmpd="sng">
                      <a:noFill/>
                    </a:lnL>
                    <a:lnT w="12700" cmpd="sng">
                      <a:noFill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6" name="Graphic 21">
            <a:extLst>
              <a:ext uri="{FF2B5EF4-FFF2-40B4-BE49-F238E27FC236}">
                <a16:creationId xmlns:a16="http://schemas.microsoft.com/office/drawing/2014/main" id="{F0E50D8C-56E9-4ABC-BC4F-E841D304647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559845" y="125910"/>
            <a:ext cx="1505060" cy="702760"/>
          </a:xfrm>
          <a:prstGeom prst="rect">
            <a:avLst/>
          </a:prstGeom>
        </p:spPr>
      </p:pic>
    </p:spTree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3581400" y="6248401"/>
            <a:ext cx="5029200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  <a:latin typeface="Arial"/>
              </a:rPr>
              <a:t>© 2018 Pearson Education, Inc.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  <a:latin typeface="Arial"/>
              </a:rPr>
              <a:t>2-</a:t>
            </a:r>
            <a:fld id="{07F79FD7-E4FD-47C5-98B7-0F791B7AC05D}" type="slidenum">
              <a:rPr lang="en-US">
                <a:solidFill>
                  <a:prstClr val="black">
                    <a:tint val="75000"/>
                  </a:prstClr>
                </a:solidFill>
                <a:latin typeface="Arial"/>
              </a:rPr>
              <a:pPr>
                <a:defRPr/>
              </a:pPr>
              <a:t>35</a:t>
            </a:fld>
            <a:endParaRPr lang="en-US" dirty="0">
              <a:solidFill>
                <a:prstClr val="black">
                  <a:tint val="75000"/>
                </a:prstClr>
              </a:solidFill>
              <a:latin typeface="Arial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981200" y="996950"/>
            <a:ext cx="8229600" cy="407988"/>
          </a:xfrm>
          <a:prstGeom prst="round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IN" b="1" dirty="0">
                <a:solidFill>
                  <a:prstClr val="black"/>
                </a:solidFill>
                <a:latin typeface="Arial"/>
              </a:rPr>
              <a:t>July 12 Borrowed $14,000 cash, signing a notes payable.</a:t>
            </a:r>
            <a:endParaRPr lang="en-US" b="1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11269" name="Title 1"/>
          <p:cNvSpPr>
            <a:spLocks noGrp="1"/>
          </p:cNvSpPr>
          <p:nvPr>
            <p:ph type="title"/>
          </p:nvPr>
        </p:nvSpPr>
        <p:spPr>
          <a:xfrm>
            <a:off x="1981200" y="0"/>
            <a:ext cx="8229600" cy="639762"/>
          </a:xfrm>
        </p:spPr>
        <p:txBody>
          <a:bodyPr/>
          <a:lstStyle/>
          <a:p>
            <a:pPr eaLnBrk="1" hangingPunct="1"/>
            <a:r>
              <a:rPr lang="en-US" dirty="0"/>
              <a:t>Demonstration of E2-16 &amp; E2-17-Req. 1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6929164"/>
              </p:ext>
            </p:extLst>
          </p:nvPr>
        </p:nvGraphicFramePr>
        <p:xfrm>
          <a:off x="1981200" y="1752600"/>
          <a:ext cx="8318500" cy="14827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27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759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286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681">
                <a:tc>
                  <a:txBody>
                    <a:bodyPr/>
                    <a:lstStyle/>
                    <a:p>
                      <a:pPr algn="ctr" fontAlgn="b"/>
                      <a:r>
                        <a:rPr lang="en-IN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 Date </a:t>
                      </a:r>
                    </a:p>
                  </a:txBody>
                  <a:tcPr marL="9525" marR="9525" marT="9521" marB="0" anchor="b">
                    <a:lnR w="12700" cmpd="sng">
                      <a:noFill/>
                    </a:lnR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1800" dirty="0">
                          <a:solidFill>
                            <a:schemeClr val="tx1"/>
                          </a:solidFill>
                        </a:rPr>
                        <a:t>Accounts and Explanation</a:t>
                      </a: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Debit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Credit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B w="381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r>
                        <a:rPr lang="en-US" sz="1800" dirty="0"/>
                        <a:t>Jul. 12</a:t>
                      </a:r>
                    </a:p>
                  </a:txBody>
                  <a:tcPr marT="45700" marB="45700"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Cash</a:t>
                      </a: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/>
                        <a:t>14,000</a:t>
                      </a:r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T w="381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00" marB="45700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1"/>
                      <a:r>
                        <a:rPr lang="en-US" sz="1800" dirty="0"/>
                        <a:t>Notes Payable</a:t>
                      </a:r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/>
                        <a:t>14,000</a:t>
                      </a:r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00" marB="45700"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IN" sz="1800" i="1" dirty="0"/>
                        <a:t>Borrowed cash by signing note.</a:t>
                      </a: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00" marB="45700">
                    <a:lnL w="12700" cmpd="sng">
                      <a:noFill/>
                    </a:lnL>
                    <a:lnT w="12700" cmpd="sng">
                      <a:noFill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3352473"/>
              </p:ext>
            </p:extLst>
          </p:nvPr>
        </p:nvGraphicFramePr>
        <p:xfrm>
          <a:off x="2057400" y="3505200"/>
          <a:ext cx="3751264" cy="22256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3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43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67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59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946">
                <a:tc gridSpan="4"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Cash</a:t>
                      </a:r>
                    </a:p>
                  </a:txBody>
                  <a:tcPr marL="91432" marR="91432" marT="45733" marB="45733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r>
                        <a:rPr lang="en-US" sz="1800" dirty="0"/>
                        <a:t>Jul. 2   </a:t>
                      </a:r>
                      <a:endParaRPr lang="en-IN" sz="1800" dirty="0"/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/>
                        <a:t>20,000</a:t>
                      </a:r>
                      <a:endParaRPr lang="en-IN" sz="1800" dirty="0"/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800</a:t>
                      </a:r>
                      <a:endParaRPr lang="en-IN" sz="1800" dirty="0"/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Jul. 4</a:t>
                      </a:r>
                      <a:endParaRPr lang="en-IN" sz="1800" dirty="0"/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  12</a:t>
                      </a:r>
                      <a:endParaRPr lang="en-IN" sz="1800" dirty="0"/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14,000</a:t>
                      </a:r>
                      <a:endParaRPr lang="en-IN" sz="1800" dirty="0"/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/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/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/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/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mpd="sng">
                      <a:noFill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0332802"/>
              </p:ext>
            </p:extLst>
          </p:nvPr>
        </p:nvGraphicFramePr>
        <p:xfrm>
          <a:off x="6299200" y="3505200"/>
          <a:ext cx="3987800" cy="22256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9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946">
                <a:tc gridSpan="4">
                  <a:txBody>
                    <a:bodyPr/>
                    <a:lstStyle/>
                    <a:p>
                      <a:pPr lvl="1"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Notes Payable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IN" sz="1800" dirty="0"/>
                    </a:p>
                  </a:txBody>
                  <a:tcPr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/>
                        <a:t>14,000</a:t>
                      </a:r>
                      <a:endParaRPr lang="en-IN" sz="1800" dirty="0"/>
                    </a:p>
                  </a:txBody>
                  <a:tcPr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Jul.</a:t>
                      </a:r>
                      <a:r>
                        <a:rPr lang="en-US" sz="1800" baseline="0" dirty="0"/>
                        <a:t> 12</a:t>
                      </a:r>
                      <a:endParaRPr lang="en-IN" sz="1800" dirty="0"/>
                    </a:p>
                  </a:txBody>
                  <a:tcPr marT="45733" marB="45733">
                    <a:lnL w="12700" cmpd="sng">
                      <a:noFill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/>
                    </a:p>
                  </a:txBody>
                  <a:tcPr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/>
                    </a:p>
                  </a:txBody>
                  <a:tcPr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/>
                    </a:p>
                  </a:txBody>
                  <a:tcPr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L w="12700" cmpd="sng">
                      <a:noFill/>
                    </a:lnL>
                    <a:lnT w="12700" cmpd="sng">
                      <a:noFill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6" name="Graphic 21">
            <a:extLst>
              <a:ext uri="{FF2B5EF4-FFF2-40B4-BE49-F238E27FC236}">
                <a16:creationId xmlns:a16="http://schemas.microsoft.com/office/drawing/2014/main" id="{630131F5-ACC7-E164-8139-60345CE67DD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470997" y="125910"/>
            <a:ext cx="1593908" cy="744246"/>
          </a:xfrm>
          <a:prstGeom prst="rect">
            <a:avLst/>
          </a:prstGeom>
        </p:spPr>
      </p:pic>
    </p:spTree>
  </p:cSld>
  <p:clrMapOvr>
    <a:masterClrMapping/>
  </p:clrMapOvr>
  <p:transition spd="slow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3581400" y="6248401"/>
            <a:ext cx="5029200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  <a:latin typeface="Arial"/>
              </a:rPr>
              <a:t>© 2018 Pearson Education, Inc.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  <a:latin typeface="Arial"/>
              </a:rPr>
              <a:t>2-</a:t>
            </a:r>
            <a:fld id="{E297E274-521A-483A-AEC5-1B4C19DF98FF}" type="slidenum">
              <a:rPr lang="en-US">
                <a:solidFill>
                  <a:prstClr val="black">
                    <a:tint val="75000"/>
                  </a:prstClr>
                </a:solidFill>
                <a:latin typeface="Arial"/>
              </a:rPr>
              <a:pPr>
                <a:defRPr/>
              </a:pPr>
              <a:t>36</a:t>
            </a:fld>
            <a:endParaRPr lang="en-US" dirty="0">
              <a:solidFill>
                <a:prstClr val="black">
                  <a:tint val="75000"/>
                </a:prstClr>
              </a:solidFill>
              <a:latin typeface="Arial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981200" y="996950"/>
            <a:ext cx="8229600" cy="407988"/>
          </a:xfrm>
          <a:prstGeom prst="round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IN" b="1" dirty="0">
                <a:solidFill>
                  <a:prstClr val="black"/>
                </a:solidFill>
                <a:latin typeface="Arial"/>
              </a:rPr>
              <a:t>July 19 Cash dividends of $1,000 were paid to stockholders.</a:t>
            </a:r>
            <a:endParaRPr lang="en-US" b="1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12293" name="Title 1"/>
          <p:cNvSpPr>
            <a:spLocks noGrp="1"/>
          </p:cNvSpPr>
          <p:nvPr>
            <p:ph type="title"/>
          </p:nvPr>
        </p:nvSpPr>
        <p:spPr>
          <a:xfrm>
            <a:off x="1981200" y="0"/>
            <a:ext cx="8229600" cy="639762"/>
          </a:xfrm>
        </p:spPr>
        <p:txBody>
          <a:bodyPr/>
          <a:lstStyle/>
          <a:p>
            <a:pPr eaLnBrk="1" hangingPunct="1"/>
            <a:r>
              <a:rPr lang="en-US" dirty="0"/>
              <a:t>Demonstration of E2-16 &amp; E2-17-Req. 1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333806"/>
              </p:ext>
            </p:extLst>
          </p:nvPr>
        </p:nvGraphicFramePr>
        <p:xfrm>
          <a:off x="1981200" y="1752600"/>
          <a:ext cx="8318500" cy="14827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27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759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286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681">
                <a:tc>
                  <a:txBody>
                    <a:bodyPr/>
                    <a:lstStyle/>
                    <a:p>
                      <a:pPr algn="ctr" fontAlgn="b"/>
                      <a:r>
                        <a:rPr lang="en-IN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 Date </a:t>
                      </a:r>
                    </a:p>
                  </a:txBody>
                  <a:tcPr marL="9525" marR="9525" marT="9521" marB="0" anchor="b">
                    <a:lnR w="12700" cmpd="sng">
                      <a:noFill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1800" dirty="0">
                          <a:solidFill>
                            <a:schemeClr val="tx1"/>
                          </a:solidFill>
                        </a:rPr>
                        <a:t>Accounts and Explanation</a:t>
                      </a: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Debit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Credit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L w="12700" cmpd="sng">
                      <a:noFill/>
                    </a:lnL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Jul. 19</a:t>
                      </a:r>
                    </a:p>
                  </a:txBody>
                  <a:tcPr marT="45700" marB="45700">
                    <a:lnR w="12700" cmpd="sng">
                      <a:noFill/>
                    </a:lnR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Dividends</a:t>
                      </a: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1,000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L w="12700" cmpd="sng">
                      <a:noFill/>
                    </a:lnL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1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Cash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1,000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IN" sz="1800" i="1" dirty="0">
                          <a:solidFill>
                            <a:schemeClr val="tx1"/>
                          </a:solidFill>
                        </a:rPr>
                        <a:t>Paid cash dividends.</a:t>
                      </a: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L w="12700" cmpd="sng">
                      <a:noFill/>
                    </a:lnL>
                    <a:lnT w="12700" cmpd="sng">
                      <a:noFill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3174280"/>
              </p:ext>
            </p:extLst>
          </p:nvPr>
        </p:nvGraphicFramePr>
        <p:xfrm>
          <a:off x="2057400" y="3505200"/>
          <a:ext cx="3751264" cy="22256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3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43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67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59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946">
                <a:tc gridSpan="4"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Cash</a:t>
                      </a:r>
                    </a:p>
                  </a:txBody>
                  <a:tcPr marL="91432" marR="91432" marT="45733" marB="45733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Jul. 2   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20,000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800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Jul. 4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  12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14,000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1,000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aseline="0" dirty="0">
                          <a:solidFill>
                            <a:schemeClr val="tx1"/>
                          </a:solidFill>
                        </a:rPr>
                        <a:t>     19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mpd="sng">
                      <a:noFill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3758038"/>
              </p:ext>
            </p:extLst>
          </p:nvPr>
        </p:nvGraphicFramePr>
        <p:xfrm>
          <a:off x="6299200" y="3505200"/>
          <a:ext cx="3987800" cy="22256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9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946">
                <a:tc gridSpan="4"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Dividends</a:t>
                      </a:r>
                    </a:p>
                  </a:txBody>
                  <a:tcPr marT="45733" marB="45733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Jul. 19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1,000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L w="12700" cmpd="sng">
                      <a:noFill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L w="12700" cmpd="sng">
                      <a:noFill/>
                    </a:lnL>
                    <a:lnT w="12700" cmpd="sng">
                      <a:noFill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6" name="Graphic 21">
            <a:extLst>
              <a:ext uri="{FF2B5EF4-FFF2-40B4-BE49-F238E27FC236}">
                <a16:creationId xmlns:a16="http://schemas.microsoft.com/office/drawing/2014/main" id="{94BD5275-58AC-756C-8064-19AD6466DE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386438" y="125909"/>
            <a:ext cx="1678467" cy="783729"/>
          </a:xfrm>
          <a:prstGeom prst="rect">
            <a:avLst/>
          </a:prstGeom>
        </p:spPr>
      </p:pic>
    </p:spTree>
  </p:cSld>
  <p:clrMapOvr>
    <a:masterClrMapping/>
  </p:clrMapOvr>
  <p:transition spd="slow"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3581400" y="6248401"/>
            <a:ext cx="5029200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  <a:latin typeface="Arial"/>
              </a:rPr>
              <a:t>© 2018 Pearson Education, Inc.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  <a:latin typeface="Arial"/>
              </a:rPr>
              <a:t>2-</a:t>
            </a:r>
            <a:fld id="{A4D30703-CD8D-42D1-A67F-15FB01CD0F07}" type="slidenum">
              <a:rPr lang="en-US">
                <a:solidFill>
                  <a:prstClr val="black">
                    <a:tint val="75000"/>
                  </a:prstClr>
                </a:solidFill>
                <a:latin typeface="Arial"/>
              </a:rPr>
              <a:pPr>
                <a:defRPr/>
              </a:pPr>
              <a:t>37</a:t>
            </a:fld>
            <a:endParaRPr lang="en-US" dirty="0">
              <a:solidFill>
                <a:prstClr val="black">
                  <a:tint val="75000"/>
                </a:prstClr>
              </a:solidFill>
              <a:latin typeface="Arial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981200" y="996950"/>
            <a:ext cx="8229600" cy="407988"/>
          </a:xfrm>
          <a:prstGeom prst="round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IN" b="1" dirty="0">
                <a:solidFill>
                  <a:prstClr val="black"/>
                </a:solidFill>
                <a:latin typeface="Arial"/>
              </a:rPr>
              <a:t>July 21 Purchased office supplies for $1,600 and paid cash.</a:t>
            </a:r>
            <a:endParaRPr lang="en-US" b="1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13317" name="Title 1"/>
          <p:cNvSpPr>
            <a:spLocks noGrp="1"/>
          </p:cNvSpPr>
          <p:nvPr>
            <p:ph type="title"/>
          </p:nvPr>
        </p:nvSpPr>
        <p:spPr>
          <a:xfrm>
            <a:off x="1981200" y="0"/>
            <a:ext cx="8229600" cy="639762"/>
          </a:xfrm>
        </p:spPr>
        <p:txBody>
          <a:bodyPr/>
          <a:lstStyle/>
          <a:p>
            <a:pPr eaLnBrk="1" hangingPunct="1"/>
            <a:r>
              <a:rPr lang="en-US" dirty="0"/>
              <a:t>Demonstration of E2-16 &amp; E2-17-Req. 1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9667739"/>
              </p:ext>
            </p:extLst>
          </p:nvPr>
        </p:nvGraphicFramePr>
        <p:xfrm>
          <a:off x="1981200" y="1752600"/>
          <a:ext cx="8318500" cy="14827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27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759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286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681">
                <a:tc>
                  <a:txBody>
                    <a:bodyPr/>
                    <a:lstStyle/>
                    <a:p>
                      <a:pPr algn="ctr" fontAlgn="b"/>
                      <a:r>
                        <a:rPr lang="en-IN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 Date </a:t>
                      </a:r>
                    </a:p>
                  </a:txBody>
                  <a:tcPr marL="9525" marR="9525" marT="9521" marB="0" anchor="b">
                    <a:lnR w="12700" cmpd="sng">
                      <a:noFill/>
                    </a:lnR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1800" dirty="0">
                          <a:solidFill>
                            <a:schemeClr val="tx1"/>
                          </a:solidFill>
                        </a:rPr>
                        <a:t>Accounts and Explanation</a:t>
                      </a: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Debit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Credit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L w="12700" cmpd="sng">
                      <a:noFill/>
                    </a:lnL>
                    <a:lnB w="381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Jul. 21</a:t>
                      </a:r>
                    </a:p>
                  </a:txBody>
                  <a:tcPr marT="45700" marB="45700"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Office Supplies</a:t>
                      </a: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1,600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L w="12700" cmpd="sng">
                      <a:noFill/>
                    </a:lnL>
                    <a:lnT w="381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1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Cash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1,600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IN" sz="1800" i="1" dirty="0">
                          <a:solidFill>
                            <a:schemeClr val="tx1"/>
                          </a:solidFill>
                        </a:rPr>
                        <a:t>Purchased office supplies with cash.</a:t>
                      </a: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L w="12700" cmpd="sng">
                      <a:noFill/>
                    </a:lnL>
                    <a:lnT w="12700" cmpd="sng">
                      <a:noFill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1550873"/>
              </p:ext>
            </p:extLst>
          </p:nvPr>
        </p:nvGraphicFramePr>
        <p:xfrm>
          <a:off x="2057400" y="3505200"/>
          <a:ext cx="3751264" cy="22256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3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43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67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59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946">
                <a:tc gridSpan="4"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Cash</a:t>
                      </a:r>
                    </a:p>
                  </a:txBody>
                  <a:tcPr marL="91432" marR="91432" marT="45733" marB="45733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Jul. 2   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20,000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800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Jul. 4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  12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14,000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1,000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aseline="0" dirty="0">
                          <a:solidFill>
                            <a:schemeClr val="tx1"/>
                          </a:solidFill>
                        </a:rPr>
                        <a:t>     19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1,600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     21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mpd="sng">
                      <a:noFill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1180926"/>
              </p:ext>
            </p:extLst>
          </p:nvPr>
        </p:nvGraphicFramePr>
        <p:xfrm>
          <a:off x="6299200" y="3505201"/>
          <a:ext cx="3987800" cy="22209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9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1012">
                <a:tc gridSpan="4"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Office Supplies</a:t>
                      </a:r>
                    </a:p>
                  </a:txBody>
                  <a:tcPr marT="45741" marB="45741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1012"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Jul. 21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41" marB="45741"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1,600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41" marB="45741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41" marB="45741">
                    <a:lnL w="12700" cmpd="sng">
                      <a:noFill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1012"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41" marB="45741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41" marB="45741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41" marB="45741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1012"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41" marB="45741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41" marB="45741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>
                        <a:solidFill>
                          <a:schemeClr val="tx1"/>
                        </a:solidFill>
                      </a:endParaRPr>
                    </a:p>
                  </a:txBody>
                  <a:tcPr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41" marB="45741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851"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41" marB="45741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41" marB="45741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41" marB="45741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1012"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41" marB="45741"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41" marB="45741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>
                        <a:solidFill>
                          <a:schemeClr val="tx1"/>
                        </a:solidFill>
                      </a:endParaRPr>
                    </a:p>
                  </a:txBody>
                  <a:tcPr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41" marB="45741">
                    <a:lnL w="12700" cmpd="sng">
                      <a:noFill/>
                    </a:lnL>
                    <a:lnT w="12700" cmpd="sng">
                      <a:noFill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13017500" y="5486400"/>
          <a:ext cx="207964" cy="365276"/>
        </p:xfrm>
        <a:graphic>
          <a:graphicData uri="http://schemas.openxmlformats.org/drawingml/2006/table">
            <a:tbl>
              <a:tblPr/>
              <a:tblGrid>
                <a:gridCol w="2079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5125"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282" marR="91282" marT="45478" marB="45478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6" name="Graphic 21">
            <a:extLst>
              <a:ext uri="{FF2B5EF4-FFF2-40B4-BE49-F238E27FC236}">
                <a16:creationId xmlns:a16="http://schemas.microsoft.com/office/drawing/2014/main" id="{8C4F2EDE-4317-D833-C1DD-CD94829EC46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386436" y="125910"/>
            <a:ext cx="1678469" cy="783730"/>
          </a:xfrm>
          <a:prstGeom prst="rect">
            <a:avLst/>
          </a:prstGeom>
        </p:spPr>
      </p:pic>
    </p:spTree>
  </p:cSld>
  <p:clrMapOvr>
    <a:masterClrMapping/>
  </p:clrMapOvr>
  <p:transition spd="slow">
    <p:wipe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3581400" y="6248401"/>
            <a:ext cx="5029200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  <a:latin typeface="Arial"/>
              </a:rPr>
              <a:t>© 2018 Pearson Education, Inc.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  <a:latin typeface="Arial"/>
              </a:rPr>
              <a:t>2-</a:t>
            </a:r>
            <a:fld id="{913545BC-9BB2-4D62-BD39-1C2FC80F50D1}" type="slidenum">
              <a:rPr lang="en-US">
                <a:solidFill>
                  <a:prstClr val="black">
                    <a:tint val="75000"/>
                  </a:prstClr>
                </a:solidFill>
                <a:latin typeface="Arial"/>
              </a:rPr>
              <a:pPr>
                <a:defRPr/>
              </a:pPr>
              <a:t>38</a:t>
            </a:fld>
            <a:endParaRPr lang="en-US" dirty="0">
              <a:solidFill>
                <a:prstClr val="black">
                  <a:tint val="75000"/>
                </a:prstClr>
              </a:solidFill>
              <a:latin typeface="Arial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981200" y="996950"/>
            <a:ext cx="8229600" cy="407988"/>
          </a:xfrm>
          <a:prstGeom prst="round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IN" b="1" dirty="0">
                <a:solidFill>
                  <a:prstClr val="black"/>
                </a:solidFill>
                <a:latin typeface="Arial"/>
              </a:rPr>
              <a:t>July 27 Paid the liability from July 5.</a:t>
            </a:r>
            <a:endParaRPr lang="en-US" b="1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14341" name="Title 1"/>
          <p:cNvSpPr>
            <a:spLocks noGrp="1"/>
          </p:cNvSpPr>
          <p:nvPr>
            <p:ph type="title"/>
          </p:nvPr>
        </p:nvSpPr>
        <p:spPr>
          <a:xfrm>
            <a:off x="1981200" y="0"/>
            <a:ext cx="8229600" cy="639762"/>
          </a:xfrm>
        </p:spPr>
        <p:txBody>
          <a:bodyPr/>
          <a:lstStyle/>
          <a:p>
            <a:pPr eaLnBrk="1" hangingPunct="1"/>
            <a:r>
              <a:rPr lang="en-US" dirty="0"/>
              <a:t>Demonstration of E2-16 &amp; E2-17-Req. 1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8440480"/>
              </p:ext>
            </p:extLst>
          </p:nvPr>
        </p:nvGraphicFramePr>
        <p:xfrm>
          <a:off x="1981200" y="1752600"/>
          <a:ext cx="8318500" cy="14827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27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759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286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681">
                <a:tc>
                  <a:txBody>
                    <a:bodyPr/>
                    <a:lstStyle/>
                    <a:p>
                      <a:pPr algn="ctr" fontAlgn="b"/>
                      <a:r>
                        <a:rPr lang="en-IN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 Date </a:t>
                      </a:r>
                    </a:p>
                  </a:txBody>
                  <a:tcPr marL="9525" marR="9525" marT="9521" marB="0" anchor="b">
                    <a:lnR w="12700" cmpd="sng">
                      <a:noFill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1800" dirty="0">
                          <a:solidFill>
                            <a:schemeClr val="tx1"/>
                          </a:solidFill>
                        </a:rPr>
                        <a:t>Accounts and Explanation</a:t>
                      </a: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Debit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Credit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L w="12700" cmpd="sng">
                      <a:noFill/>
                    </a:lnL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Jul. 21</a:t>
                      </a:r>
                    </a:p>
                  </a:txBody>
                  <a:tcPr marT="45700" marB="45700">
                    <a:lnR w="12700" cmpd="sng">
                      <a:noFill/>
                    </a:lnR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Accounts Payable</a:t>
                      </a: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4,200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L w="12700" cmpd="sng">
                      <a:noFill/>
                    </a:lnL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1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Cash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4,200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IN" sz="1800" i="1" dirty="0">
                          <a:solidFill>
                            <a:schemeClr val="tx1"/>
                          </a:solidFill>
                        </a:rPr>
                        <a:t>Paid cash on account.</a:t>
                      </a: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>
                    <a:lnL w="12700" cmpd="sng">
                      <a:noFill/>
                    </a:lnL>
                    <a:lnT w="12700" cmpd="sng">
                      <a:noFill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7739049"/>
              </p:ext>
            </p:extLst>
          </p:nvPr>
        </p:nvGraphicFramePr>
        <p:xfrm>
          <a:off x="2057400" y="3505201"/>
          <a:ext cx="3751264" cy="22209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3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43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67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59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1012">
                <a:tc gridSpan="4"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Cash</a:t>
                      </a:r>
                    </a:p>
                  </a:txBody>
                  <a:tcPr marL="91432" marR="91432" marT="45741" marB="45741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1012"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Jul. 2   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41" marB="45741"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20,000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41" marB="45741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800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Jul. 4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41" marB="45741">
                    <a:lnL w="12700" cmpd="sng">
                      <a:noFill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851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  12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41" marB="45741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14,000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41" marB="45741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1,000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aseline="0" dirty="0">
                          <a:solidFill>
                            <a:schemeClr val="tx1"/>
                          </a:solidFill>
                        </a:rPr>
                        <a:t>     19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41" marB="45741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1012"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41" marB="45741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41" marB="45741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1,600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     21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41" marB="45741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1012"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41" marB="45741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41" marB="45741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4,200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     27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41" marB="45741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1012">
                <a:tc>
                  <a:txBody>
                    <a:bodyPr/>
                    <a:lstStyle/>
                    <a:p>
                      <a:endParaRPr lang="en-IN" sz="180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41" marB="45741"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41" marB="45741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41" marB="45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41" marB="45741">
                    <a:lnL w="12700" cmpd="sng">
                      <a:noFill/>
                    </a:lnL>
                    <a:lnT w="12700" cmpd="sng">
                      <a:noFill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73210"/>
              </p:ext>
            </p:extLst>
          </p:nvPr>
        </p:nvGraphicFramePr>
        <p:xfrm>
          <a:off x="6299200" y="3505200"/>
          <a:ext cx="3987800" cy="22256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9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946">
                <a:tc gridSpan="4"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Accounts Payable</a:t>
                      </a:r>
                    </a:p>
                  </a:txBody>
                  <a:tcPr marT="45733" marB="45733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Jul. 27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4,200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4,200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Jul. 5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L w="12700" cmpd="sng">
                      <a:noFill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L w="12700" cmpd="sng">
                      <a:noFill/>
                    </a:lnL>
                    <a:lnT w="12700" cmpd="sng">
                      <a:noFill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6" name="Graphic 21">
            <a:extLst>
              <a:ext uri="{FF2B5EF4-FFF2-40B4-BE49-F238E27FC236}">
                <a16:creationId xmlns:a16="http://schemas.microsoft.com/office/drawing/2014/main" id="{494534A6-C1DC-E716-8A03-DF040676818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386438" y="125909"/>
            <a:ext cx="1678467" cy="783729"/>
          </a:xfrm>
          <a:prstGeom prst="rect">
            <a:avLst/>
          </a:prstGeom>
        </p:spPr>
      </p:pic>
    </p:spTree>
  </p:cSld>
  <p:clrMapOvr>
    <a:masterClrMapping/>
  </p:clrMapOvr>
  <p:transition spd="slow">
    <p:wipe dir="r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3581400" y="6356351"/>
            <a:ext cx="5029200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  <a:latin typeface="Arial"/>
              </a:rPr>
              <a:t>© 2018 Pearson Education, Inc.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  <a:latin typeface="Arial"/>
              </a:rPr>
              <a:t>2-</a:t>
            </a:r>
            <a:fld id="{9275537E-5232-4B41-9914-D418CC8B88B4}" type="slidenum">
              <a:rPr lang="en-US">
                <a:solidFill>
                  <a:prstClr val="black">
                    <a:tint val="75000"/>
                  </a:prstClr>
                </a:solidFill>
                <a:latin typeface="Arial"/>
              </a:rPr>
              <a:pPr>
                <a:defRPr/>
              </a:pPr>
              <a:t>39</a:t>
            </a:fld>
            <a:endParaRPr lang="en-US" dirty="0">
              <a:solidFill>
                <a:prstClr val="black">
                  <a:tint val="75000"/>
                </a:prstClr>
              </a:solidFill>
              <a:latin typeface="Arial"/>
            </a:endParaRPr>
          </a:p>
        </p:txBody>
      </p:sp>
      <p:sp>
        <p:nvSpPr>
          <p:cNvPr id="15364" name="Title 1"/>
          <p:cNvSpPr>
            <a:spLocks noGrp="1"/>
          </p:cNvSpPr>
          <p:nvPr>
            <p:ph type="title"/>
          </p:nvPr>
        </p:nvSpPr>
        <p:spPr>
          <a:xfrm>
            <a:off x="1981200" y="12700"/>
            <a:ext cx="8229600" cy="639762"/>
          </a:xfrm>
        </p:spPr>
        <p:txBody>
          <a:bodyPr/>
          <a:lstStyle/>
          <a:p>
            <a:pPr eaLnBrk="1" hangingPunct="1"/>
            <a:r>
              <a:rPr lang="en-US" dirty="0"/>
              <a:t>Demonstration of E2-17-Req. 2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4099345"/>
              </p:ext>
            </p:extLst>
          </p:nvPr>
        </p:nvGraphicFramePr>
        <p:xfrm>
          <a:off x="2057400" y="1219200"/>
          <a:ext cx="3751264" cy="22256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3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43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67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59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946">
                <a:tc gridSpan="4"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Cash</a:t>
                      </a:r>
                    </a:p>
                  </a:txBody>
                  <a:tcPr marL="91432" marR="91432" marT="45733" marB="45733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Jul. 2   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20,000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800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Jul. 4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  12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14,000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1,000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aseline="0" dirty="0">
                          <a:solidFill>
                            <a:schemeClr val="tx1"/>
                          </a:solidFill>
                        </a:rPr>
                        <a:t>     19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1,600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     21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4,200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     27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Bal.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26,400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9722636"/>
              </p:ext>
            </p:extLst>
          </p:nvPr>
        </p:nvGraphicFramePr>
        <p:xfrm>
          <a:off x="6172200" y="1219200"/>
          <a:ext cx="3751264" cy="22256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3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43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67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59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946">
                <a:tc gridSpan="4"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Accounts Receivable</a:t>
                      </a:r>
                    </a:p>
                  </a:txBody>
                  <a:tcPr marL="91432" marR="91432" marT="45733" marB="45733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Jul. 10   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4,000    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Bal.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4,000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8184814"/>
              </p:ext>
            </p:extLst>
          </p:nvPr>
        </p:nvGraphicFramePr>
        <p:xfrm>
          <a:off x="2057400" y="3810000"/>
          <a:ext cx="3733800" cy="22256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946">
                <a:tc gridSpan="4"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Office Supplies</a:t>
                      </a:r>
                    </a:p>
                  </a:txBody>
                  <a:tcPr marT="45733" marB="45733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Jul. 21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1,600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L w="12700" cmpd="sng">
                      <a:noFill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Bal.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1,600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>
                    <a:lnL w="12700" cmpd="sng">
                      <a:noFill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6453622"/>
              </p:ext>
            </p:extLst>
          </p:nvPr>
        </p:nvGraphicFramePr>
        <p:xfrm>
          <a:off x="6172200" y="3810000"/>
          <a:ext cx="3751264" cy="22256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3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43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67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59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946">
                <a:tc gridSpan="4"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Equipment</a:t>
                      </a:r>
                    </a:p>
                  </a:txBody>
                  <a:tcPr marL="91432" marR="91432" marT="45733" marB="45733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Jul. 5   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4,200    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Bal.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4,200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2" name="Graphic 21">
            <a:extLst>
              <a:ext uri="{FF2B5EF4-FFF2-40B4-BE49-F238E27FC236}">
                <a16:creationId xmlns:a16="http://schemas.microsoft.com/office/drawing/2014/main" id="{8B18E2C0-3280-770A-4ED6-1D51ABE6899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18311" y="125909"/>
            <a:ext cx="1846594" cy="862233"/>
          </a:xfrm>
          <a:prstGeom prst="rect">
            <a:avLst/>
          </a:prstGeom>
        </p:spPr>
      </p:pic>
    </p:spTree>
  </p:cSld>
  <p:clrMapOvr>
    <a:masterClrMapping/>
  </p:clrMapOvr>
  <p:transition spd="slow">
    <p:wipe dir="r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3581400" y="6356351"/>
            <a:ext cx="5029200" cy="365125"/>
          </a:xfrm>
          <a:noFill/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schemeClr val="tx1"/>
                </a:solidFill>
                <a:latin typeface="Arial"/>
              </a:rPr>
              <a:t>© 2018 Pearson Education, Inc.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schemeClr val="tx1"/>
                </a:solidFill>
                <a:latin typeface="Arial"/>
              </a:rPr>
              <a:t>2-</a:t>
            </a:r>
            <a:fld id="{969E0B88-4A82-4A6F-B157-46A89606DBB0}" type="slidenum">
              <a:rPr lang="en-US">
                <a:solidFill>
                  <a:schemeClr val="tx1"/>
                </a:solidFill>
                <a:latin typeface="Arial"/>
              </a:rPr>
              <a:pPr>
                <a:defRPr/>
              </a:pPr>
              <a:t>40</a:t>
            </a:fld>
            <a:endParaRPr lang="en-US" dirty="0">
              <a:solidFill>
                <a:schemeClr val="tx1"/>
              </a:solidFill>
              <a:latin typeface="Arial"/>
            </a:endParaRPr>
          </a:p>
        </p:txBody>
      </p:sp>
      <p:sp>
        <p:nvSpPr>
          <p:cNvPr id="16388" name="Title 1"/>
          <p:cNvSpPr>
            <a:spLocks noGrp="1"/>
          </p:cNvSpPr>
          <p:nvPr>
            <p:ph type="title"/>
          </p:nvPr>
        </p:nvSpPr>
        <p:spPr>
          <a:xfrm>
            <a:off x="1981200" y="0"/>
            <a:ext cx="8229600" cy="639762"/>
          </a:xfrm>
          <a:noFill/>
        </p:spPr>
        <p:txBody>
          <a:bodyPr/>
          <a:lstStyle/>
          <a:p>
            <a:pPr eaLnBrk="1" hangingPunct="1"/>
            <a:r>
              <a:rPr lang="en-US" dirty="0"/>
              <a:t>Demonstration of E2-17-Req. 2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1320960"/>
              </p:ext>
            </p:extLst>
          </p:nvPr>
        </p:nvGraphicFramePr>
        <p:xfrm>
          <a:off x="2057400" y="1219200"/>
          <a:ext cx="3751264" cy="22256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3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43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67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59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946">
                <a:tc gridSpan="4"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Accounts Payable</a:t>
                      </a:r>
                    </a:p>
                  </a:txBody>
                  <a:tcPr marL="91432" marR="91432" marT="45733" marB="45733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Jul. 27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4,200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4,200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Jul. 5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pPr algn="ctr"/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Bal.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1927702"/>
              </p:ext>
            </p:extLst>
          </p:nvPr>
        </p:nvGraphicFramePr>
        <p:xfrm>
          <a:off x="6172200" y="1219200"/>
          <a:ext cx="3751264" cy="22256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3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43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67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59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946">
                <a:tc gridSpan="4"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Notes Payable</a:t>
                      </a:r>
                    </a:p>
                  </a:txBody>
                  <a:tcPr marL="91432" marR="91432" marT="45733" marB="45733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    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14,000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Jul.12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14,000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Bal.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6920627"/>
              </p:ext>
            </p:extLst>
          </p:nvPr>
        </p:nvGraphicFramePr>
        <p:xfrm>
          <a:off x="2057400" y="3810000"/>
          <a:ext cx="3733800" cy="22256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946">
                <a:tc gridSpan="4"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Common Stock</a:t>
                      </a:r>
                    </a:p>
                  </a:txBody>
                  <a:tcPr marT="45733" marB="45733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IN" sz="1800" dirty="0"/>
                    </a:p>
                  </a:txBody>
                  <a:tcPr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/>
                        <a:t>20,000</a:t>
                      </a:r>
                      <a:endParaRPr lang="en-IN" sz="1800" dirty="0"/>
                    </a:p>
                  </a:txBody>
                  <a:tcPr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Jul. 2</a:t>
                      </a:r>
                      <a:endParaRPr lang="en-IN" sz="1800" dirty="0"/>
                    </a:p>
                  </a:txBody>
                  <a:tcPr marT="45733" marB="45733">
                    <a:lnL w="12700" cmpd="sng">
                      <a:noFill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/>
                    </a:p>
                  </a:txBody>
                  <a:tcPr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/>
                    </a:p>
                  </a:txBody>
                  <a:tcPr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T="45733" marB="45733"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IN" sz="1800" dirty="0"/>
                    </a:p>
                  </a:txBody>
                  <a:tcPr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/>
                        <a:t>20,000</a:t>
                      </a:r>
                      <a:endParaRPr lang="en-IN" sz="1800" dirty="0"/>
                    </a:p>
                  </a:txBody>
                  <a:tcPr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Bal.</a:t>
                      </a:r>
                      <a:endParaRPr lang="en-IN" sz="1800" dirty="0"/>
                    </a:p>
                  </a:txBody>
                  <a:tcPr marT="45733" marB="45733">
                    <a:lnL w="12700" cmpd="sng">
                      <a:noFill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1308244"/>
              </p:ext>
            </p:extLst>
          </p:nvPr>
        </p:nvGraphicFramePr>
        <p:xfrm>
          <a:off x="6172200" y="3810000"/>
          <a:ext cx="3751264" cy="22256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3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43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67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59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946">
                <a:tc gridSpan="4"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Dividends</a:t>
                      </a:r>
                    </a:p>
                  </a:txBody>
                  <a:tcPr marL="91432" marR="91432" marT="45733" marB="45733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Jul. 19 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1,000   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Bal.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1,000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33" marB="45733">
                    <a:lnL w="12700" cmpd="sng">
                      <a:noFill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6241014"/>
              </p:ext>
            </p:extLst>
          </p:nvPr>
        </p:nvGraphicFramePr>
        <p:xfrm>
          <a:off x="12852400" y="2844800"/>
          <a:ext cx="207964" cy="365276"/>
        </p:xfrm>
        <a:graphic>
          <a:graphicData uri="http://schemas.openxmlformats.org/drawingml/2006/table">
            <a:tbl>
              <a:tblPr/>
              <a:tblGrid>
                <a:gridCol w="2079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5125">
                <a:tc>
                  <a:txBody>
                    <a:bodyPr/>
                    <a:lstStyle/>
                    <a:p>
                      <a:endParaRPr lang="en-IN" sz="1800" dirty="0"/>
                    </a:p>
                  </a:txBody>
                  <a:tcPr marL="91282" marR="91282" marT="45478" marB="45478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3" name="Graphic 21">
            <a:extLst>
              <a:ext uri="{FF2B5EF4-FFF2-40B4-BE49-F238E27FC236}">
                <a16:creationId xmlns:a16="http://schemas.microsoft.com/office/drawing/2014/main" id="{ABFF069B-17D8-8013-34B3-91C20E88D6E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344655" y="125909"/>
            <a:ext cx="1720250" cy="80323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3581400" y="6356351"/>
            <a:ext cx="5029200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  <a:latin typeface="Arial"/>
              </a:rPr>
              <a:t>© 2018 Pearson Education, Inc.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  <a:latin typeface="Arial"/>
              </a:rPr>
              <a:t>2-</a:t>
            </a:r>
            <a:fld id="{479B2394-BC66-4317-A7F5-5DD50553432B}" type="slidenum">
              <a:rPr lang="en-US">
                <a:solidFill>
                  <a:prstClr val="black">
                    <a:tint val="75000"/>
                  </a:prstClr>
                </a:solidFill>
                <a:latin typeface="Arial"/>
              </a:rPr>
              <a:pPr>
                <a:defRPr/>
              </a:pPr>
              <a:t>41</a:t>
            </a:fld>
            <a:endParaRPr lang="en-US" dirty="0">
              <a:solidFill>
                <a:prstClr val="black">
                  <a:tint val="75000"/>
                </a:prstClr>
              </a:solidFill>
              <a:latin typeface="Arial"/>
            </a:endParaRPr>
          </a:p>
        </p:txBody>
      </p:sp>
      <p:sp>
        <p:nvSpPr>
          <p:cNvPr id="17412" name="Title 1"/>
          <p:cNvSpPr>
            <a:spLocks noGrp="1"/>
          </p:cNvSpPr>
          <p:nvPr>
            <p:ph type="title"/>
          </p:nvPr>
        </p:nvSpPr>
        <p:spPr>
          <a:xfrm>
            <a:off x="1981200" y="0"/>
            <a:ext cx="8229600" cy="639762"/>
          </a:xfrm>
        </p:spPr>
        <p:txBody>
          <a:bodyPr/>
          <a:lstStyle/>
          <a:p>
            <a:pPr eaLnBrk="1" hangingPunct="1"/>
            <a:r>
              <a:rPr lang="en-US" dirty="0"/>
              <a:t>Demonstration of E2-17-Req. 2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5367878"/>
              </p:ext>
            </p:extLst>
          </p:nvPr>
        </p:nvGraphicFramePr>
        <p:xfrm>
          <a:off x="2057400" y="1219201"/>
          <a:ext cx="3751264" cy="24955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3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43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67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59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1052">
                <a:tc gridSpan="4"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Service Revenue</a:t>
                      </a:r>
                    </a:p>
                  </a:txBody>
                  <a:tcPr marL="91432" marR="91432" marT="45746" marB="45746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0289"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46" marB="45746"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46" marB="45746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4,000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46" marB="4574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Jul.10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46" marB="45746">
                    <a:lnL w="12700" cmpd="sng">
                      <a:noFill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1052">
                <a:tc>
                  <a:txBody>
                    <a:bodyPr/>
                    <a:lstStyle/>
                    <a:p>
                      <a:pPr algn="ctr"/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46" marB="45746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46" marB="45746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46" marB="4574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46" marB="45746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1052"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46" marB="45746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46" marB="45746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46" marB="4574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46" marB="45746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1052"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46" marB="45746"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46" marB="45746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46" marB="4574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46" marB="45746">
                    <a:lnL w="12700" cmpd="sng">
                      <a:noFill/>
                    </a:lnL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1052"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46" marB="45746"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46" marB="45746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4,000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46" marB="4574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Bal.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46" marB="45746">
                    <a:lnL w="12700" cmpd="sng">
                      <a:noFill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3333406"/>
              </p:ext>
            </p:extLst>
          </p:nvPr>
        </p:nvGraphicFramePr>
        <p:xfrm>
          <a:off x="6172200" y="1219200"/>
          <a:ext cx="3751264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3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43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67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59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 gridSpan="4"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Utilities Expense</a:t>
                      </a:r>
                    </a:p>
                  </a:txBody>
                  <a:tcPr marL="91432" marR="91432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Jul. 4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800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>
                    <a:lnL w="12700" cmpd="sng">
                      <a:noFill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>
                        <a:solidFill>
                          <a:schemeClr val="tx1"/>
                        </a:solidFill>
                      </a:endParaRPr>
                    </a:p>
                  </a:txBody>
                  <a:tcPr marL="91432" marR="914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>
                    <a:lnL w="12700" cmpd="sng">
                      <a:noFill/>
                    </a:lnL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5759"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Bal.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800</a:t>
                      </a:r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IN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>
                    <a:lnL w="12700" cmpd="sng">
                      <a:noFill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2" name="Graphic 21">
            <a:extLst>
              <a:ext uri="{FF2B5EF4-FFF2-40B4-BE49-F238E27FC236}">
                <a16:creationId xmlns:a16="http://schemas.microsoft.com/office/drawing/2014/main" id="{E892046E-65B6-0B55-CBBE-62CBBC85C1D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604090" y="125909"/>
            <a:ext cx="1460815" cy="6821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53A7DA3F-7916-BE7A-3525-81A0F9CDEFA1}"/>
                  </a:ext>
                </a:extLst>
              </p14:cNvPr>
              <p14:cNvContentPartPr/>
              <p14:nvPr/>
            </p14:nvContentPartPr>
            <p14:xfrm>
              <a:off x="2387160" y="4300560"/>
              <a:ext cx="1186560" cy="154368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53A7DA3F-7916-BE7A-3525-81A0F9CDEFA1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377800" y="4291200"/>
                <a:ext cx="1205280" cy="156240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  <p:transition spd="slow">
    <p:wipe dir="r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Foundry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  <MediaLengthInSeconds xmlns="d13aca44-ef33-4cf4-9980-7f0b00e6eeb9" xsi:nil="true"/>
    <SharedWithUsers xmlns="49100919-8a76-4266-be0c-7dc583902cb4">
      <UserInfo>
        <DisplayName/>
        <AccountId xsi:nil="true"/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462182C7-E127-4EB1-8952-458E809F318C}"/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www.w3.org/2000/xmlns/"/>
    <ds:schemaRef ds:uri="aca13214-df29-4e3c-a050-857c0bf7bd8e"/>
    <ds:schemaRef ds:uri="http://schemas.microsoft.com/office/infopath/2007/PartnerControls"/>
    <ds:schemaRef ds:uri="688354b5-287c-4cda-825e-1d7935aea40e"/>
    <ds:schemaRef ds:uri="http://www.w3.org/2001/XMLSchema-instance"/>
    <ds:schemaRef ds:uri="d13aca44-ef33-4cf4-9980-7f0b00e6eeb9"/>
    <ds:schemaRef ds:uri="49100919-8a76-4266-be0c-7dc583902cb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926</TotalTime>
  <Words>1163</Words>
  <Application>Microsoft Office PowerPoint</Application>
  <PresentationFormat>Widescreen</PresentationFormat>
  <Paragraphs>329</Paragraphs>
  <Slides>42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42</vt:i4>
      </vt:variant>
    </vt:vector>
  </HeadingPairs>
  <TitlesOfParts>
    <vt:vector size="53" baseType="lpstr">
      <vt:lpstr>宋体</vt:lpstr>
      <vt:lpstr>Adobe Garamond Pro</vt:lpstr>
      <vt:lpstr>Alexandria</vt:lpstr>
      <vt:lpstr>Arial</vt:lpstr>
      <vt:lpstr>Calibri</vt:lpstr>
      <vt:lpstr>Calibri Light</vt:lpstr>
      <vt:lpstr>FrutigerLTStd-Bold</vt:lpstr>
      <vt:lpstr>Segoe</vt:lpstr>
      <vt:lpstr>Office Theme</vt:lpstr>
      <vt:lpstr>1_Office Theme</vt:lpstr>
      <vt:lpstr>2_Office Theme</vt:lpstr>
      <vt:lpstr>PowerPoint Presentation</vt:lpstr>
      <vt:lpstr>PowerPoint Presentation</vt:lpstr>
      <vt:lpstr>Learning objectives: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Demonstration of E2-16 &amp; E2-17</vt:lpstr>
      <vt:lpstr>Demonstration of E2-16 &amp; E2-17-Req. 1</vt:lpstr>
      <vt:lpstr>Demonstration of E2-16 &amp; E2-17-Req. 1</vt:lpstr>
      <vt:lpstr>Demonstration of E2-16 &amp; E2-17-Req. 1</vt:lpstr>
      <vt:lpstr>Demonstration of E2-16 &amp; E2-17-Req. 1</vt:lpstr>
      <vt:lpstr>Demonstration of E2-16 &amp; E2-17-Req. 1</vt:lpstr>
      <vt:lpstr>Demonstration of E2-16 &amp; E2-17-Req. 1</vt:lpstr>
      <vt:lpstr>Demonstration of E2-16 &amp; E2-17-Req. 1</vt:lpstr>
      <vt:lpstr>Demonstration of E2-16 &amp; E2-17-Req. 1</vt:lpstr>
      <vt:lpstr>Demonstration of E2-17-Req. 2</vt:lpstr>
      <vt:lpstr>Demonstration of E2-17-Req. 2</vt:lpstr>
      <vt:lpstr>Demonstration of E2-17-Req. 2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rasha aljerd</cp:lastModifiedBy>
  <cp:revision>104</cp:revision>
  <dcterms:created xsi:type="dcterms:W3CDTF">2023-04-29T09:08:00Z</dcterms:created>
  <dcterms:modified xsi:type="dcterms:W3CDTF">2026-02-18T20:54:35Z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  <property fmtid="{D5CDD505-2E9C-101B-9397-08002B2CF9AE}" pid="6" name="Order">
    <vt:lpwstr>21934600.0000000</vt:lpwstr>
  </property>
  <property fmtid="{D5CDD505-2E9C-101B-9397-08002B2CF9AE}" pid="7" name="xd_ProgID">
    <vt:lpwstr/>
  </property>
  <property fmtid="{D5CDD505-2E9C-101B-9397-08002B2CF9AE}" pid="8" name="_SourceUrl">
    <vt:lpwstr/>
  </property>
  <property fmtid="{D5CDD505-2E9C-101B-9397-08002B2CF9AE}" pid="9" name="_SharedFileIndex">
    <vt:lpwstr/>
  </property>
  <property fmtid="{D5CDD505-2E9C-101B-9397-08002B2CF9AE}" pid="10" name="ComplianceAssetId">
    <vt:lpwstr/>
  </property>
  <property fmtid="{D5CDD505-2E9C-101B-9397-08002B2CF9AE}" pid="11" name="TemplateUrl">
    <vt:lpwstr/>
  </property>
  <property fmtid="{D5CDD505-2E9C-101B-9397-08002B2CF9AE}" pid="12" name="_ExtendedDescription">
    <vt:lpwstr/>
  </property>
  <property fmtid="{D5CDD505-2E9C-101B-9397-08002B2CF9AE}" pid="13" name="xd_Signature">
    <vt:lpwstr/>
  </property>
  <property fmtid="{D5CDD505-2E9C-101B-9397-08002B2CF9AE}" pid="14" name="TriggerFlowInfo">
    <vt:lpwstr/>
  </property>
</Properties>
</file>