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480" r:id="rId5"/>
    <p:sldId id="303" r:id="rId6"/>
    <p:sldId id="482" r:id="rId7"/>
    <p:sldId id="636" r:id="rId8"/>
    <p:sldId id="663" r:id="rId9"/>
    <p:sldId id="664" r:id="rId10"/>
    <p:sldId id="665" r:id="rId11"/>
    <p:sldId id="666" r:id="rId12"/>
    <p:sldId id="667" r:id="rId13"/>
    <p:sldId id="668" r:id="rId14"/>
    <p:sldId id="669" r:id="rId15"/>
    <p:sldId id="670" r:id="rId16"/>
    <p:sldId id="671" r:id="rId17"/>
    <p:sldId id="559" r:id="rId18"/>
    <p:sldId id="592" r:id="rId19"/>
    <p:sldId id="591" r:id="rId20"/>
    <p:sldId id="593" r:id="rId21"/>
    <p:sldId id="622" r:id="rId22"/>
    <p:sldId id="623" r:id="rId23"/>
    <p:sldId id="624" r:id="rId24"/>
    <p:sldId id="594" r:id="rId25"/>
    <p:sldId id="625" r:id="rId26"/>
    <p:sldId id="628" r:id="rId27"/>
    <p:sldId id="629" r:id="rId28"/>
    <p:sldId id="626" r:id="rId29"/>
    <p:sldId id="630" r:id="rId30"/>
    <p:sldId id="627" r:id="rId31"/>
    <p:sldId id="631" r:id="rId32"/>
    <p:sldId id="632" r:id="rId33"/>
    <p:sldId id="633" r:id="rId34"/>
    <p:sldId id="634" r:id="rId35"/>
    <p:sldId id="635" r:id="rId36"/>
    <p:sldId id="637" r:id="rId37"/>
    <p:sldId id="638" r:id="rId38"/>
    <p:sldId id="639" r:id="rId39"/>
    <p:sldId id="640" r:id="rId40"/>
    <p:sldId id="641" r:id="rId41"/>
    <p:sldId id="642" r:id="rId42"/>
    <p:sldId id="672" r:id="rId43"/>
    <p:sldId id="643" r:id="rId44"/>
    <p:sldId id="644" r:id="rId45"/>
    <p:sldId id="645" r:id="rId46"/>
    <p:sldId id="646" r:id="rId47"/>
    <p:sldId id="647" r:id="rId48"/>
    <p:sldId id="648" r:id="rId49"/>
    <p:sldId id="649" r:id="rId50"/>
    <p:sldId id="650" r:id="rId51"/>
    <p:sldId id="651" r:id="rId52"/>
    <p:sldId id="652" r:id="rId53"/>
    <p:sldId id="653" r:id="rId54"/>
    <p:sldId id="654" r:id="rId55"/>
    <p:sldId id="655" r:id="rId56"/>
    <p:sldId id="656" r:id="rId57"/>
    <p:sldId id="658" r:id="rId58"/>
    <p:sldId id="659" r:id="rId59"/>
    <p:sldId id="657" r:id="rId60"/>
    <p:sldId id="660" r:id="rId61"/>
    <p:sldId id="66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36"/>
            <p14:sldId id="663"/>
            <p14:sldId id="664"/>
            <p14:sldId id="665"/>
            <p14:sldId id="666"/>
            <p14:sldId id="667"/>
            <p14:sldId id="668"/>
            <p14:sldId id="669"/>
            <p14:sldId id="670"/>
            <p14:sldId id="671"/>
            <p14:sldId id="559"/>
            <p14:sldId id="592"/>
            <p14:sldId id="591"/>
            <p14:sldId id="593"/>
            <p14:sldId id="622"/>
            <p14:sldId id="623"/>
            <p14:sldId id="624"/>
            <p14:sldId id="594"/>
            <p14:sldId id="625"/>
            <p14:sldId id="628"/>
            <p14:sldId id="629"/>
            <p14:sldId id="626"/>
            <p14:sldId id="630"/>
            <p14:sldId id="627"/>
            <p14:sldId id="631"/>
            <p14:sldId id="632"/>
            <p14:sldId id="633"/>
            <p14:sldId id="634"/>
            <p14:sldId id="635"/>
            <p14:sldId id="637"/>
            <p14:sldId id="638"/>
            <p14:sldId id="639"/>
            <p14:sldId id="640"/>
            <p14:sldId id="641"/>
            <p14:sldId id="642"/>
            <p14:sldId id="672"/>
            <p14:sldId id="643"/>
            <p14:sldId id="644"/>
            <p14:sldId id="645"/>
            <p14:sldId id="646"/>
            <p14:sldId id="647"/>
            <p14:sldId id="648"/>
            <p14:sldId id="649"/>
            <p14:sldId id="650"/>
            <p14:sldId id="651"/>
            <p14:sldId id="652"/>
            <p14:sldId id="653"/>
            <p14:sldId id="654"/>
            <p14:sldId id="655"/>
            <p14:sldId id="656"/>
            <p14:sldId id="658"/>
            <p14:sldId id="659"/>
            <p14:sldId id="657"/>
            <p14:sldId id="660"/>
            <p14:sldId id="66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emf"/></Relationships>
</file>

<file path=ppt/slides/_rels/slide1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0.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0.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0.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4.png"/><Relationship Id="rId4" Type="http://schemas.openxmlformats.org/officeDocument/2006/relationships/image" Target="../media/image73.png"/></Relationships>
</file>

<file path=ppt/slides/_rels/slide4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7.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1.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4.png"/><Relationship Id="rId7" Type="http://schemas.openxmlformats.org/officeDocument/2006/relationships/image" Target="../media/image7.svg"/><Relationship Id="rId2" Type="http://schemas.openxmlformats.org/officeDocument/2006/relationships/image" Target="../media/image9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9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Dynamic Programming</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235242" y="1942851"/>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Dynamic Programming </a:t>
            </a:r>
          </a:p>
          <a:p>
            <a:pPr marL="457200" indent="-457200">
              <a:lnSpc>
                <a:spcPct val="150000"/>
              </a:lnSpc>
              <a:buFont typeface="Arial" panose="020B0604020202020204" pitchFamily="34" charset="0"/>
              <a:buChar char="•"/>
            </a:pPr>
            <a:r>
              <a:rPr lang="en-US" sz="2800" dirty="0"/>
              <a:t>Use Dynamic Programming to workout value functions and optimal policies</a:t>
            </a:r>
          </a:p>
          <a:p>
            <a:pPr marL="457200" indent="-457200">
              <a:lnSpc>
                <a:spcPct val="150000"/>
              </a:lnSpc>
              <a:buFont typeface="Arial" panose="020B0604020202020204" pitchFamily="34" charset="0"/>
              <a:buChar char="•"/>
            </a:pPr>
            <a:r>
              <a:rPr lang="en-US" sz="2800" b="0" i="0" dirty="0">
                <a:solidFill>
                  <a:srgbClr val="1F1F1F"/>
                </a:solidFill>
                <a:effectLst/>
                <a:latin typeface="var(--cds-font-family-source-sans-pro)"/>
              </a:rPr>
              <a:t>Understand Policy Evaluation vs. Control</a:t>
            </a:r>
          </a:p>
          <a:p>
            <a:pPr marL="457200" indent="-457200">
              <a:lnSpc>
                <a:spcPct val="150000"/>
              </a:lnSpc>
              <a:buFont typeface="Arial" panose="020B0604020202020204" pitchFamily="34" charset="0"/>
              <a:buChar char="•"/>
            </a:pPr>
            <a:r>
              <a:rPr lang="en-US" sz="2800" dirty="0">
                <a:solidFill>
                  <a:srgbClr val="1F1F1F"/>
                </a:solidFill>
                <a:latin typeface="var(--cds-font-family-source-sans-pro)"/>
              </a:rPr>
              <a:t>Understand and explain Iterative Policy Evaluation</a:t>
            </a:r>
          </a:p>
          <a:p>
            <a:pPr marL="457200" indent="-457200">
              <a:lnSpc>
                <a:spcPct val="150000"/>
              </a:lnSpc>
              <a:buFont typeface="Arial" panose="020B0604020202020204" pitchFamily="34" charset="0"/>
              <a:buChar char="•"/>
            </a:pPr>
            <a:endParaRPr lang="en-US" sz="2800" b="0" i="0" dirty="0">
              <a:solidFill>
                <a:srgbClr val="1F1F1F"/>
              </a:solidFill>
              <a:effectLst/>
              <a:latin typeface="var(--cds-font-family-source-sans-pro)"/>
            </a:endParaRPr>
          </a:p>
        </p:txBody>
      </p:sp>
    </p:spTree>
    <p:extLst>
      <p:ext uri="{BB962C8B-B14F-4D97-AF65-F5344CB8AC3E}">
        <p14:creationId xmlns:p14="http://schemas.microsoft.com/office/powerpoint/2010/main" val="790180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081E7-2760-3C29-1CAA-907E3421F2F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9570BE4-9BAA-6AEE-E24A-B4FB154D02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A1D2221-22D4-E402-AACE-611345ED28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BAF07D7-159F-0810-185F-C8E3B34941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1409B9-9E54-1F12-17A8-3CC4DA1AAF56}"/>
              </a:ext>
            </a:extLst>
          </p:cNvPr>
          <p:cNvPicPr>
            <a:picLocks noChangeAspect="1"/>
          </p:cNvPicPr>
          <p:nvPr/>
        </p:nvPicPr>
        <p:blipFill>
          <a:blip r:embed="rId3"/>
          <a:stretch>
            <a:fillRect/>
          </a:stretch>
        </p:blipFill>
        <p:spPr>
          <a:xfrm>
            <a:off x="2168013" y="1724862"/>
            <a:ext cx="7261583" cy="1704138"/>
          </a:xfrm>
          <a:prstGeom prst="rect">
            <a:avLst/>
          </a:prstGeom>
        </p:spPr>
      </p:pic>
      <p:sp>
        <p:nvSpPr>
          <p:cNvPr id="9" name="TextBox 8">
            <a:extLst>
              <a:ext uri="{FF2B5EF4-FFF2-40B4-BE49-F238E27FC236}">
                <a16:creationId xmlns:a16="http://schemas.microsoft.com/office/drawing/2014/main" id="{BBA2D6B8-36FE-CCD1-0CEB-60C593FA08CA}"/>
              </a:ext>
            </a:extLst>
          </p:cNvPr>
          <p:cNvSpPr txBox="1"/>
          <p:nvPr/>
        </p:nvSpPr>
        <p:spPr>
          <a:xfrm>
            <a:off x="2168013" y="1078531"/>
            <a:ext cx="6407705" cy="646331"/>
          </a:xfrm>
          <a:prstGeom prst="rect">
            <a:avLst/>
          </a:prstGeom>
          <a:noFill/>
        </p:spPr>
        <p:txBody>
          <a:bodyPr wrap="square" rtlCol="0">
            <a:spAutoFit/>
          </a:bodyPr>
          <a:lstStyle/>
          <a:p>
            <a:r>
              <a:rPr lang="en-US" sz="3600" b="1" dirty="0"/>
              <a:t>Dynamic Programming</a:t>
            </a:r>
          </a:p>
        </p:txBody>
      </p:sp>
      <p:pic>
        <p:nvPicPr>
          <p:cNvPr id="11" name="Picture 10">
            <a:extLst>
              <a:ext uri="{FF2B5EF4-FFF2-40B4-BE49-F238E27FC236}">
                <a16:creationId xmlns:a16="http://schemas.microsoft.com/office/drawing/2014/main" id="{64207EAE-4CDB-FAD7-65B4-943EA4A76DCD}"/>
              </a:ext>
            </a:extLst>
          </p:cNvPr>
          <p:cNvPicPr>
            <a:picLocks noChangeAspect="1"/>
          </p:cNvPicPr>
          <p:nvPr/>
        </p:nvPicPr>
        <p:blipFill>
          <a:blip r:embed="rId4"/>
          <a:stretch>
            <a:fillRect/>
          </a:stretch>
        </p:blipFill>
        <p:spPr>
          <a:xfrm>
            <a:off x="2168013" y="3997993"/>
            <a:ext cx="7261583" cy="2016555"/>
          </a:xfrm>
          <a:prstGeom prst="rect">
            <a:avLst/>
          </a:prstGeom>
        </p:spPr>
      </p:pic>
    </p:spTree>
    <p:extLst>
      <p:ext uri="{BB962C8B-B14F-4D97-AF65-F5344CB8AC3E}">
        <p14:creationId xmlns:p14="http://schemas.microsoft.com/office/powerpoint/2010/main" val="1303582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55542-8757-C105-1CC5-45D168D9E59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7FA89FD-E628-642A-DE42-4A50279D30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7DB5F4D-1CC6-2ED8-B72B-26E354CA54B5}"/>
              </a:ext>
            </a:extLst>
          </p:cNvPr>
          <p:cNvSpPr txBox="1"/>
          <p:nvPr/>
        </p:nvSpPr>
        <p:spPr>
          <a:xfrm>
            <a:off x="9397357"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25BBE47-FD2B-572B-D0DB-6216447B5D1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FF4D6EB-590B-3EA3-E257-3B82E7BBE662}"/>
              </a:ext>
            </a:extLst>
          </p:cNvPr>
          <p:cNvPicPr>
            <a:picLocks noChangeAspect="1"/>
          </p:cNvPicPr>
          <p:nvPr/>
        </p:nvPicPr>
        <p:blipFill>
          <a:blip r:embed="rId3"/>
          <a:stretch>
            <a:fillRect/>
          </a:stretch>
        </p:blipFill>
        <p:spPr>
          <a:xfrm>
            <a:off x="3146783" y="1171073"/>
            <a:ext cx="6429375" cy="685800"/>
          </a:xfrm>
          <a:prstGeom prst="rect">
            <a:avLst/>
          </a:prstGeom>
        </p:spPr>
      </p:pic>
      <p:pic>
        <p:nvPicPr>
          <p:cNvPr id="8" name="Picture 7">
            <a:extLst>
              <a:ext uri="{FF2B5EF4-FFF2-40B4-BE49-F238E27FC236}">
                <a16:creationId xmlns:a16="http://schemas.microsoft.com/office/drawing/2014/main" id="{1948E8AE-00BB-7D46-2242-C40C7AA423F5}"/>
              </a:ext>
            </a:extLst>
          </p:cNvPr>
          <p:cNvPicPr>
            <a:picLocks noChangeAspect="1"/>
          </p:cNvPicPr>
          <p:nvPr/>
        </p:nvPicPr>
        <p:blipFill>
          <a:blip r:embed="rId4"/>
          <a:stretch>
            <a:fillRect/>
          </a:stretch>
        </p:blipFill>
        <p:spPr>
          <a:xfrm>
            <a:off x="3146783" y="1988106"/>
            <a:ext cx="6429375" cy="2101355"/>
          </a:xfrm>
          <a:prstGeom prst="rect">
            <a:avLst/>
          </a:prstGeom>
        </p:spPr>
      </p:pic>
      <p:pic>
        <p:nvPicPr>
          <p:cNvPr id="10" name="Picture 9">
            <a:extLst>
              <a:ext uri="{FF2B5EF4-FFF2-40B4-BE49-F238E27FC236}">
                <a16:creationId xmlns:a16="http://schemas.microsoft.com/office/drawing/2014/main" id="{ABCBD571-803E-FC18-91CB-2A22B2C9C485}"/>
              </a:ext>
            </a:extLst>
          </p:cNvPr>
          <p:cNvPicPr>
            <a:picLocks noChangeAspect="1"/>
          </p:cNvPicPr>
          <p:nvPr/>
        </p:nvPicPr>
        <p:blipFill>
          <a:blip r:embed="rId5"/>
          <a:stretch>
            <a:fillRect/>
          </a:stretch>
        </p:blipFill>
        <p:spPr>
          <a:xfrm>
            <a:off x="3158920" y="4220694"/>
            <a:ext cx="6417238" cy="2355695"/>
          </a:xfrm>
          <a:prstGeom prst="rect">
            <a:avLst/>
          </a:prstGeom>
        </p:spPr>
      </p:pic>
    </p:spTree>
    <p:extLst>
      <p:ext uri="{BB962C8B-B14F-4D97-AF65-F5344CB8AC3E}">
        <p14:creationId xmlns:p14="http://schemas.microsoft.com/office/powerpoint/2010/main" val="1169095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80DC-43F7-3968-E929-3841A0809DA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728BD2A-1AE4-EDDD-5813-ED7F3983B02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8973DBB-1F6F-0022-7D21-68929C1F25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0ECA307-C367-07E7-E0D8-78B513BB0C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A980345-1EC8-A8D5-770E-CEB2805D364E}"/>
              </a:ext>
            </a:extLst>
          </p:cNvPr>
          <p:cNvPicPr>
            <a:picLocks noChangeAspect="1"/>
          </p:cNvPicPr>
          <p:nvPr/>
        </p:nvPicPr>
        <p:blipFill>
          <a:blip r:embed="rId3"/>
          <a:stretch>
            <a:fillRect/>
          </a:stretch>
        </p:blipFill>
        <p:spPr>
          <a:xfrm>
            <a:off x="2119196" y="1155869"/>
            <a:ext cx="5819775" cy="571500"/>
          </a:xfrm>
          <a:prstGeom prst="rect">
            <a:avLst/>
          </a:prstGeom>
        </p:spPr>
      </p:pic>
      <p:pic>
        <p:nvPicPr>
          <p:cNvPr id="8" name="Picture 7">
            <a:extLst>
              <a:ext uri="{FF2B5EF4-FFF2-40B4-BE49-F238E27FC236}">
                <a16:creationId xmlns:a16="http://schemas.microsoft.com/office/drawing/2014/main" id="{CC0EB31A-5CF3-9CE6-AB05-0FC5248DEBAF}"/>
              </a:ext>
            </a:extLst>
          </p:cNvPr>
          <p:cNvPicPr>
            <a:picLocks noChangeAspect="1"/>
          </p:cNvPicPr>
          <p:nvPr/>
        </p:nvPicPr>
        <p:blipFill>
          <a:blip r:embed="rId4"/>
          <a:stretch>
            <a:fillRect/>
          </a:stretch>
        </p:blipFill>
        <p:spPr>
          <a:xfrm>
            <a:off x="1186631" y="2224838"/>
            <a:ext cx="7429500" cy="3905250"/>
          </a:xfrm>
          <a:prstGeom prst="rect">
            <a:avLst/>
          </a:prstGeom>
        </p:spPr>
      </p:pic>
    </p:spTree>
    <p:extLst>
      <p:ext uri="{BB962C8B-B14F-4D97-AF65-F5344CB8AC3E}">
        <p14:creationId xmlns:p14="http://schemas.microsoft.com/office/powerpoint/2010/main" val="519092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035CC-9B81-1C72-21C1-16EA59395E8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9460505-41DA-2F15-14AD-B3C9B654AC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713A5DC-232D-B59A-C8A9-EB2F1CA4DC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1D9ED-C035-CE6D-677A-3DC9B76784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2F32F7E-D931-5A9A-39DA-F2E445CDDDB3}"/>
              </a:ext>
            </a:extLst>
          </p:cNvPr>
          <p:cNvPicPr>
            <a:picLocks noChangeAspect="1"/>
          </p:cNvPicPr>
          <p:nvPr/>
        </p:nvPicPr>
        <p:blipFill>
          <a:blip r:embed="rId3"/>
          <a:stretch>
            <a:fillRect/>
          </a:stretch>
        </p:blipFill>
        <p:spPr>
          <a:xfrm>
            <a:off x="2720950" y="846306"/>
            <a:ext cx="6543675" cy="619125"/>
          </a:xfrm>
          <a:prstGeom prst="rect">
            <a:avLst/>
          </a:prstGeom>
        </p:spPr>
      </p:pic>
      <p:pic>
        <p:nvPicPr>
          <p:cNvPr id="8" name="Picture 7">
            <a:extLst>
              <a:ext uri="{FF2B5EF4-FFF2-40B4-BE49-F238E27FC236}">
                <a16:creationId xmlns:a16="http://schemas.microsoft.com/office/drawing/2014/main" id="{74826FC0-D03D-AA57-A778-8BDC48583A5C}"/>
              </a:ext>
            </a:extLst>
          </p:cNvPr>
          <p:cNvPicPr>
            <a:picLocks noChangeAspect="1"/>
          </p:cNvPicPr>
          <p:nvPr/>
        </p:nvPicPr>
        <p:blipFill>
          <a:blip r:embed="rId4"/>
          <a:stretch>
            <a:fillRect/>
          </a:stretch>
        </p:blipFill>
        <p:spPr>
          <a:xfrm>
            <a:off x="2533650" y="1981353"/>
            <a:ext cx="7124700" cy="3514725"/>
          </a:xfrm>
          <a:prstGeom prst="rect">
            <a:avLst/>
          </a:prstGeom>
        </p:spPr>
      </p:pic>
    </p:spTree>
    <p:extLst>
      <p:ext uri="{BB962C8B-B14F-4D97-AF65-F5344CB8AC3E}">
        <p14:creationId xmlns:p14="http://schemas.microsoft.com/office/powerpoint/2010/main" val="3279968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99EA4-FB55-2603-06E6-544EF6BAAE3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78654BD-5919-1288-1401-5F7043980F3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428C4CF-2F64-65D9-2F40-886D023320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8C92F9-6EF3-0E16-E186-3A0752232C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DDA3CAA5-AC01-6AED-7ED0-35E420CF3AC3}"/>
              </a:ext>
            </a:extLst>
          </p:cNvPr>
          <p:cNvPicPr>
            <a:picLocks noChangeAspect="1"/>
          </p:cNvPicPr>
          <p:nvPr/>
        </p:nvPicPr>
        <p:blipFill>
          <a:blip r:embed="rId3"/>
          <a:stretch>
            <a:fillRect/>
          </a:stretch>
        </p:blipFill>
        <p:spPr>
          <a:xfrm>
            <a:off x="180431" y="1155869"/>
            <a:ext cx="5895975" cy="1104900"/>
          </a:xfrm>
          <a:prstGeom prst="rect">
            <a:avLst/>
          </a:prstGeom>
        </p:spPr>
      </p:pic>
      <p:pic>
        <p:nvPicPr>
          <p:cNvPr id="8" name="Picture 7">
            <a:extLst>
              <a:ext uri="{FF2B5EF4-FFF2-40B4-BE49-F238E27FC236}">
                <a16:creationId xmlns:a16="http://schemas.microsoft.com/office/drawing/2014/main" id="{51A8EC1E-1112-C025-6293-A82628D2C9A1}"/>
              </a:ext>
            </a:extLst>
          </p:cNvPr>
          <p:cNvPicPr>
            <a:picLocks noChangeAspect="1"/>
          </p:cNvPicPr>
          <p:nvPr/>
        </p:nvPicPr>
        <p:blipFill>
          <a:blip r:embed="rId4"/>
          <a:stretch>
            <a:fillRect/>
          </a:stretch>
        </p:blipFill>
        <p:spPr>
          <a:xfrm>
            <a:off x="1935264" y="2587436"/>
            <a:ext cx="6905625" cy="3905250"/>
          </a:xfrm>
          <a:prstGeom prst="rect">
            <a:avLst/>
          </a:prstGeom>
        </p:spPr>
      </p:pic>
    </p:spTree>
    <p:extLst>
      <p:ext uri="{BB962C8B-B14F-4D97-AF65-F5344CB8AC3E}">
        <p14:creationId xmlns:p14="http://schemas.microsoft.com/office/powerpoint/2010/main" val="1940301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BCBE9-1968-B451-A984-2015D887B3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CA9A39E-823C-2751-C344-41CBE19EB86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6D3EC7D-6461-4A21-FE77-79AACFF930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59CF36C-E62B-7671-9A4C-A7E0331928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16E99B8-F247-C69E-2DC5-82DBC85EC725}"/>
              </a:ext>
            </a:extLst>
          </p:cNvPr>
          <p:cNvPicPr>
            <a:picLocks noChangeAspect="1"/>
          </p:cNvPicPr>
          <p:nvPr/>
        </p:nvPicPr>
        <p:blipFill>
          <a:blip r:embed="rId3"/>
          <a:stretch>
            <a:fillRect/>
          </a:stretch>
        </p:blipFill>
        <p:spPr>
          <a:xfrm>
            <a:off x="271620" y="1037885"/>
            <a:ext cx="5867400" cy="1047750"/>
          </a:xfrm>
          <a:prstGeom prst="rect">
            <a:avLst/>
          </a:prstGeom>
        </p:spPr>
      </p:pic>
      <p:pic>
        <p:nvPicPr>
          <p:cNvPr id="8" name="Picture 7">
            <a:extLst>
              <a:ext uri="{FF2B5EF4-FFF2-40B4-BE49-F238E27FC236}">
                <a16:creationId xmlns:a16="http://schemas.microsoft.com/office/drawing/2014/main" id="{CBA6F237-D223-003B-2AF9-1A70088F7667}"/>
              </a:ext>
            </a:extLst>
          </p:cNvPr>
          <p:cNvPicPr>
            <a:picLocks noChangeAspect="1"/>
          </p:cNvPicPr>
          <p:nvPr/>
        </p:nvPicPr>
        <p:blipFill>
          <a:blip r:embed="rId4"/>
          <a:stretch>
            <a:fillRect/>
          </a:stretch>
        </p:blipFill>
        <p:spPr>
          <a:xfrm>
            <a:off x="1923435" y="2188025"/>
            <a:ext cx="7181850" cy="2333625"/>
          </a:xfrm>
          <a:prstGeom prst="rect">
            <a:avLst/>
          </a:prstGeom>
        </p:spPr>
      </p:pic>
      <p:pic>
        <p:nvPicPr>
          <p:cNvPr id="10" name="Picture 9">
            <a:extLst>
              <a:ext uri="{FF2B5EF4-FFF2-40B4-BE49-F238E27FC236}">
                <a16:creationId xmlns:a16="http://schemas.microsoft.com/office/drawing/2014/main" id="{22BF56D8-01C4-F05A-BF27-B2B7AD4E6ADC}"/>
              </a:ext>
            </a:extLst>
          </p:cNvPr>
          <p:cNvPicPr>
            <a:picLocks noChangeAspect="1"/>
          </p:cNvPicPr>
          <p:nvPr/>
        </p:nvPicPr>
        <p:blipFill>
          <a:blip r:embed="rId5"/>
          <a:stretch>
            <a:fillRect/>
          </a:stretch>
        </p:blipFill>
        <p:spPr>
          <a:xfrm>
            <a:off x="1923435" y="4686680"/>
            <a:ext cx="7239000" cy="1476375"/>
          </a:xfrm>
          <a:prstGeom prst="rect">
            <a:avLst/>
          </a:prstGeom>
        </p:spPr>
      </p:pic>
    </p:spTree>
    <p:extLst>
      <p:ext uri="{BB962C8B-B14F-4D97-AF65-F5344CB8AC3E}">
        <p14:creationId xmlns:p14="http://schemas.microsoft.com/office/powerpoint/2010/main" val="1686463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1257A-0661-6C4B-4437-C4C77ADBCD8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8A1A816-4304-1A48-8877-9AF88DDCF0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5B2D969-7883-AFFF-4689-83E0E6DDCE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E75AA75-3893-59A9-04D8-EB3CEBF756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F9559D0E-BD76-C8D2-C563-C356D605D2D8}"/>
              </a:ext>
            </a:extLst>
          </p:cNvPr>
          <p:cNvPicPr>
            <a:picLocks noChangeAspect="1"/>
          </p:cNvPicPr>
          <p:nvPr/>
        </p:nvPicPr>
        <p:blipFill>
          <a:blip r:embed="rId3"/>
          <a:stretch>
            <a:fillRect/>
          </a:stretch>
        </p:blipFill>
        <p:spPr>
          <a:xfrm>
            <a:off x="2609850" y="860594"/>
            <a:ext cx="6972300" cy="590550"/>
          </a:xfrm>
          <a:prstGeom prst="rect">
            <a:avLst/>
          </a:prstGeom>
        </p:spPr>
      </p:pic>
      <p:sp>
        <p:nvSpPr>
          <p:cNvPr id="11" name="TextBox 10">
            <a:extLst>
              <a:ext uri="{FF2B5EF4-FFF2-40B4-BE49-F238E27FC236}">
                <a16:creationId xmlns:a16="http://schemas.microsoft.com/office/drawing/2014/main" id="{6D405E05-3DCA-9AC0-B5A2-4DEAC0B5C603}"/>
              </a:ext>
            </a:extLst>
          </p:cNvPr>
          <p:cNvSpPr txBox="1"/>
          <p:nvPr/>
        </p:nvSpPr>
        <p:spPr>
          <a:xfrm>
            <a:off x="1884105" y="1765118"/>
            <a:ext cx="9295171" cy="2246769"/>
          </a:xfrm>
          <a:prstGeom prst="rect">
            <a:avLst/>
          </a:prstGeom>
          <a:noFill/>
        </p:spPr>
        <p:txBody>
          <a:bodyPr wrap="square">
            <a:spAutoFit/>
          </a:bodyPr>
          <a:lstStyle/>
          <a:p>
            <a:pPr algn="just"/>
            <a:r>
              <a:rPr lang="en-US" sz="2800" b="0" i="0" u="none" strike="noStrike" baseline="0" dirty="0">
                <a:latin typeface="Lucida#20Sans#20Unicode"/>
              </a:rPr>
              <a:t>Several coins are placed in cells of an </a:t>
            </a:r>
            <a:r>
              <a:rPr lang="en-US" sz="2800" b="0" i="0" u="none" strike="noStrike" baseline="0" dirty="0" err="1">
                <a:latin typeface="Lucida#20Sans#20Unicode"/>
              </a:rPr>
              <a:t>n×m</a:t>
            </a:r>
            <a:r>
              <a:rPr lang="en-US" sz="2800" b="0" i="0" u="none" strike="noStrike" baseline="0" dirty="0">
                <a:latin typeface="Lucida#20Sans#20Unicode"/>
              </a:rPr>
              <a:t> board. A robot, located in the upper left cell of the board, needs to collect as many of the coins as possible and bring them to the bottom right cell. On each step, the robot can move either one cell to the right or one cell down from its current location.</a:t>
            </a:r>
            <a:endParaRPr lang="en-US" sz="2800" dirty="0"/>
          </a:p>
        </p:txBody>
      </p:sp>
      <p:pic>
        <p:nvPicPr>
          <p:cNvPr id="13" name="Picture 12">
            <a:extLst>
              <a:ext uri="{FF2B5EF4-FFF2-40B4-BE49-F238E27FC236}">
                <a16:creationId xmlns:a16="http://schemas.microsoft.com/office/drawing/2014/main" id="{EB47842C-2751-3C2D-2B91-4B4EFC9AED3E}"/>
              </a:ext>
            </a:extLst>
          </p:cNvPr>
          <p:cNvPicPr>
            <a:picLocks noChangeAspect="1"/>
          </p:cNvPicPr>
          <p:nvPr/>
        </p:nvPicPr>
        <p:blipFill>
          <a:blip r:embed="rId4"/>
          <a:stretch>
            <a:fillRect/>
          </a:stretch>
        </p:blipFill>
        <p:spPr>
          <a:xfrm>
            <a:off x="4550799" y="4077860"/>
            <a:ext cx="2647950" cy="2305050"/>
          </a:xfrm>
          <a:prstGeom prst="rect">
            <a:avLst/>
          </a:prstGeom>
        </p:spPr>
      </p:pic>
    </p:spTree>
    <p:extLst>
      <p:ext uri="{BB962C8B-B14F-4D97-AF65-F5344CB8AC3E}">
        <p14:creationId xmlns:p14="http://schemas.microsoft.com/office/powerpoint/2010/main" val="621891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A3F33-D71E-8382-9E62-B340279160D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8EDAF4C-044F-EDCB-48B3-9C9D6DD109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1CF5BBF-3198-5091-D062-836B7E8BDA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1FD3ADF-BFFE-5ECA-9FF7-80F419BA0E8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BC68832-FE53-3444-8D68-4E91E8704935}"/>
              </a:ext>
            </a:extLst>
          </p:cNvPr>
          <p:cNvPicPr>
            <a:picLocks noChangeAspect="1"/>
          </p:cNvPicPr>
          <p:nvPr/>
        </p:nvPicPr>
        <p:blipFill>
          <a:blip r:embed="rId3"/>
          <a:stretch>
            <a:fillRect/>
          </a:stretch>
        </p:blipFill>
        <p:spPr>
          <a:xfrm>
            <a:off x="180431" y="1177992"/>
            <a:ext cx="6343650" cy="1019175"/>
          </a:xfrm>
          <a:prstGeom prst="rect">
            <a:avLst/>
          </a:prstGeom>
        </p:spPr>
      </p:pic>
      <p:pic>
        <p:nvPicPr>
          <p:cNvPr id="8" name="Picture 7">
            <a:extLst>
              <a:ext uri="{FF2B5EF4-FFF2-40B4-BE49-F238E27FC236}">
                <a16:creationId xmlns:a16="http://schemas.microsoft.com/office/drawing/2014/main" id="{49684E8A-D946-B598-4DF6-67E88DAB2ABE}"/>
              </a:ext>
            </a:extLst>
          </p:cNvPr>
          <p:cNvPicPr>
            <a:picLocks noChangeAspect="1"/>
          </p:cNvPicPr>
          <p:nvPr/>
        </p:nvPicPr>
        <p:blipFill>
          <a:blip r:embed="rId4"/>
          <a:stretch>
            <a:fillRect/>
          </a:stretch>
        </p:blipFill>
        <p:spPr>
          <a:xfrm>
            <a:off x="1818968" y="2571750"/>
            <a:ext cx="7172325" cy="1749348"/>
          </a:xfrm>
          <a:prstGeom prst="rect">
            <a:avLst/>
          </a:prstGeom>
        </p:spPr>
      </p:pic>
      <p:pic>
        <p:nvPicPr>
          <p:cNvPr id="10" name="Picture 9">
            <a:extLst>
              <a:ext uri="{FF2B5EF4-FFF2-40B4-BE49-F238E27FC236}">
                <a16:creationId xmlns:a16="http://schemas.microsoft.com/office/drawing/2014/main" id="{8730093A-2429-170F-B979-6A6AA729F04B}"/>
              </a:ext>
            </a:extLst>
          </p:cNvPr>
          <p:cNvPicPr>
            <a:picLocks noChangeAspect="1"/>
          </p:cNvPicPr>
          <p:nvPr/>
        </p:nvPicPr>
        <p:blipFill>
          <a:blip r:embed="rId5"/>
          <a:stretch>
            <a:fillRect/>
          </a:stretch>
        </p:blipFill>
        <p:spPr>
          <a:xfrm>
            <a:off x="1818968" y="4509250"/>
            <a:ext cx="7172325" cy="1847850"/>
          </a:xfrm>
          <a:prstGeom prst="rect">
            <a:avLst/>
          </a:prstGeom>
        </p:spPr>
      </p:pic>
    </p:spTree>
    <p:extLst>
      <p:ext uri="{BB962C8B-B14F-4D97-AF65-F5344CB8AC3E}">
        <p14:creationId xmlns:p14="http://schemas.microsoft.com/office/powerpoint/2010/main" val="3085733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FB324-CF70-8631-5D26-320DA64AFD2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A394976-E71C-7F4B-D936-CD02FE0CA19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AEED988-BD4F-067B-0191-8452D9FA82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600D0E8-A19C-3CC9-2909-AF33E011E6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AB96774-6DD0-AF98-AA5C-0E3E78C5D6D7}"/>
              </a:ext>
            </a:extLst>
          </p:cNvPr>
          <p:cNvPicPr>
            <a:picLocks noChangeAspect="1"/>
          </p:cNvPicPr>
          <p:nvPr/>
        </p:nvPicPr>
        <p:blipFill>
          <a:blip r:embed="rId3"/>
          <a:stretch>
            <a:fillRect/>
          </a:stretch>
        </p:blipFill>
        <p:spPr>
          <a:xfrm>
            <a:off x="327801" y="1155869"/>
            <a:ext cx="7990290" cy="1206823"/>
          </a:xfrm>
          <a:prstGeom prst="rect">
            <a:avLst/>
          </a:prstGeom>
        </p:spPr>
      </p:pic>
      <p:pic>
        <p:nvPicPr>
          <p:cNvPr id="8" name="Picture 7">
            <a:extLst>
              <a:ext uri="{FF2B5EF4-FFF2-40B4-BE49-F238E27FC236}">
                <a16:creationId xmlns:a16="http://schemas.microsoft.com/office/drawing/2014/main" id="{7EB33AB5-28A8-B1C5-3093-0F8314EF89C3}"/>
              </a:ext>
            </a:extLst>
          </p:cNvPr>
          <p:cNvPicPr>
            <a:picLocks noChangeAspect="1"/>
          </p:cNvPicPr>
          <p:nvPr/>
        </p:nvPicPr>
        <p:blipFill>
          <a:blip r:embed="rId4"/>
          <a:stretch>
            <a:fillRect/>
          </a:stretch>
        </p:blipFill>
        <p:spPr>
          <a:xfrm>
            <a:off x="3319154" y="2529963"/>
            <a:ext cx="4482074" cy="3522336"/>
          </a:xfrm>
          <a:prstGeom prst="rect">
            <a:avLst/>
          </a:prstGeom>
        </p:spPr>
      </p:pic>
      <p:pic>
        <p:nvPicPr>
          <p:cNvPr id="12" name="Picture 11">
            <a:extLst>
              <a:ext uri="{FF2B5EF4-FFF2-40B4-BE49-F238E27FC236}">
                <a16:creationId xmlns:a16="http://schemas.microsoft.com/office/drawing/2014/main" id="{E2CD3905-2B62-5EF4-97FF-4FD04BA4AC2C}"/>
              </a:ext>
            </a:extLst>
          </p:cNvPr>
          <p:cNvPicPr>
            <a:picLocks noChangeAspect="1"/>
          </p:cNvPicPr>
          <p:nvPr/>
        </p:nvPicPr>
        <p:blipFill>
          <a:blip r:embed="rId5"/>
          <a:stretch>
            <a:fillRect/>
          </a:stretch>
        </p:blipFill>
        <p:spPr>
          <a:xfrm>
            <a:off x="3319154" y="6052299"/>
            <a:ext cx="4463733" cy="400110"/>
          </a:xfrm>
          <a:prstGeom prst="rect">
            <a:avLst/>
          </a:prstGeom>
        </p:spPr>
      </p:pic>
    </p:spTree>
    <p:extLst>
      <p:ext uri="{BB962C8B-B14F-4D97-AF65-F5344CB8AC3E}">
        <p14:creationId xmlns:p14="http://schemas.microsoft.com/office/powerpoint/2010/main" val="3255016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0014" y="636778"/>
            <a:ext cx="470416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Evaluation vs. Control</a:t>
            </a:r>
            <a:endParaRPr sz="3264" dirty="0">
              <a:latin typeface="Georgia" panose="02040502050405020303" pitchFamily="18" charset="0"/>
            </a:endParaRPr>
          </a:p>
        </p:txBody>
      </p:sp>
      <p:sp>
        <p:nvSpPr>
          <p:cNvPr id="4" name="object 4"/>
          <p:cNvSpPr txBox="1"/>
          <p:nvPr/>
        </p:nvSpPr>
        <p:spPr>
          <a:xfrm>
            <a:off x="1771166" y="1129408"/>
            <a:ext cx="8901858" cy="5532586"/>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2176" dirty="0">
                <a:solidFill>
                  <a:srgbClr val="004B89"/>
                </a:solidFill>
                <a:latin typeface="Georgia" panose="02040502050405020303" pitchFamily="18" charset="0"/>
                <a:cs typeface="Georgia"/>
              </a:rPr>
              <a:t>Policy evaluation </a:t>
            </a:r>
            <a:r>
              <a:rPr lang="en-US" sz="2176" dirty="0">
                <a:latin typeface="Georgia" panose="02040502050405020303" pitchFamily="18" charset="0"/>
                <a:cs typeface="Georgia"/>
              </a:rPr>
              <a:t>is the task of determining the value function for a specific policy. </a:t>
            </a:r>
          </a:p>
          <a:p>
            <a:pPr marL="322098" indent="-259118">
              <a:spcBef>
                <a:spcPts val="589"/>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2176" dirty="0">
                <a:solidFill>
                  <a:srgbClr val="004B89"/>
                </a:solidFill>
                <a:latin typeface="Georgia" panose="02040502050405020303" pitchFamily="18" charset="0"/>
                <a:cs typeface="Georgia"/>
              </a:rPr>
              <a:t>Control</a:t>
            </a:r>
            <a:r>
              <a:rPr lang="en-US" sz="2176" dirty="0">
                <a:latin typeface="Georgia" panose="02040502050405020303" pitchFamily="18" charset="0"/>
                <a:cs typeface="Georgia"/>
              </a:rPr>
              <a:t> is the task of finding a policy to obtain as much reward as possible. </a:t>
            </a:r>
          </a:p>
          <a:p>
            <a:pPr marL="322098" indent="-259118">
              <a:spcBef>
                <a:spcPts val="589"/>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2176" dirty="0">
                <a:latin typeface="Georgia" panose="02040502050405020303" pitchFamily="18" charset="0"/>
                <a:cs typeface="Georgia"/>
              </a:rPr>
              <a:t>In other words, finding a policy which maximizes the value function.</a:t>
            </a:r>
          </a:p>
          <a:p>
            <a:pPr marL="322098" indent="-259118">
              <a:spcBef>
                <a:spcPts val="589"/>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2176" dirty="0">
                <a:latin typeface="Georgia" panose="02040502050405020303" pitchFamily="18" charset="0"/>
                <a:cs typeface="Georgia"/>
              </a:rPr>
              <a:t>Control is the ultimate goal of reinforcement learning. </a:t>
            </a:r>
          </a:p>
          <a:p>
            <a:pPr marL="322098" indent="-259118">
              <a:spcBef>
                <a:spcPts val="589"/>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2176" dirty="0">
                <a:latin typeface="Georgia" panose="02040502050405020303" pitchFamily="18" charset="0"/>
                <a:cs typeface="Georgia"/>
              </a:rPr>
              <a:t>But the task of policy evaluation is usually a necessary first step.</a:t>
            </a:r>
          </a:p>
          <a:p>
            <a:pPr marL="322098" indent="-259118">
              <a:spcBef>
                <a:spcPts val="589"/>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2176" dirty="0">
                <a:solidFill>
                  <a:srgbClr val="004B89"/>
                </a:solidFill>
                <a:latin typeface="Georgia" panose="02040502050405020303" pitchFamily="18" charset="0"/>
                <a:cs typeface="Georgia"/>
              </a:rPr>
              <a:t>Dynamic programming </a:t>
            </a:r>
            <a:r>
              <a:rPr lang="en-US" sz="2176" dirty="0">
                <a:latin typeface="Georgia" panose="02040502050405020303" pitchFamily="18" charset="0"/>
                <a:cs typeface="Georgia"/>
              </a:rPr>
              <a:t>algorithms use the </a:t>
            </a:r>
            <a:r>
              <a:rPr lang="en-US" sz="2176" dirty="0">
                <a:solidFill>
                  <a:srgbClr val="004B89"/>
                </a:solidFill>
                <a:latin typeface="Georgia" panose="02040502050405020303" pitchFamily="18" charset="0"/>
                <a:cs typeface="Georgia"/>
              </a:rPr>
              <a:t>Bellman equations</a:t>
            </a:r>
            <a:r>
              <a:rPr lang="en-US" sz="2176" dirty="0">
                <a:latin typeface="Georgia" panose="02040502050405020303" pitchFamily="18" charset="0"/>
                <a:cs typeface="Georgia"/>
              </a:rPr>
              <a:t> to define iterative algorithms for both </a:t>
            </a:r>
            <a:r>
              <a:rPr lang="en-US" sz="2176" dirty="0">
                <a:solidFill>
                  <a:srgbClr val="004B89"/>
                </a:solidFill>
                <a:latin typeface="Georgia" panose="02040502050405020303" pitchFamily="18" charset="0"/>
                <a:cs typeface="Georgia"/>
              </a:rPr>
              <a:t>policy evaluation </a:t>
            </a:r>
            <a:r>
              <a:rPr lang="en-US" sz="2176" dirty="0">
                <a:latin typeface="Georgia" panose="02040502050405020303" pitchFamily="18" charset="0"/>
                <a:cs typeface="Georgia"/>
              </a:rPr>
              <a:t>and </a:t>
            </a:r>
            <a:r>
              <a:rPr lang="en-US" sz="2176" dirty="0">
                <a:solidFill>
                  <a:srgbClr val="004B89"/>
                </a:solidFill>
                <a:latin typeface="Georgia" panose="02040502050405020303" pitchFamily="18" charset="0"/>
                <a:cs typeface="Georgia"/>
              </a:rPr>
              <a:t>control</a:t>
            </a:r>
            <a:r>
              <a:rPr lang="en-US" sz="2176" dirty="0">
                <a:latin typeface="Georgia" panose="02040502050405020303" pitchFamily="18" charset="0"/>
                <a:cs typeface="Georgia"/>
              </a:rPr>
              <a:t>.</a:t>
            </a:r>
            <a:endParaRPr sz="2176" dirty="0">
              <a:latin typeface="Georgia" panose="02040502050405020303" pitchFamily="18" charset="0"/>
              <a:cs typeface="Georgia"/>
            </a:endParaRPr>
          </a:p>
        </p:txBody>
      </p:sp>
      <p:sp>
        <p:nvSpPr>
          <p:cNvPr id="3" name="Rectangle 2">
            <a:extLst>
              <a:ext uri="{FF2B5EF4-FFF2-40B4-BE49-F238E27FC236}">
                <a16:creationId xmlns:a16="http://schemas.microsoft.com/office/drawing/2014/main" id="{7E15E62C-8F6F-12E8-4D0F-F73F2C2C8E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AD5CCF8-9EB0-63FE-5259-D62925E10DA5}"/>
              </a:ext>
            </a:extLst>
          </p:cNvPr>
          <p:cNvSpPr txBox="1"/>
          <p:nvPr/>
        </p:nvSpPr>
        <p:spPr>
          <a:xfrm>
            <a:off x="9795563"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11567F9-D832-DF3D-19EA-8DBAC136BA0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95769"/>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evaluation</a:t>
            </a:r>
            <a:endParaRPr sz="3264" dirty="0">
              <a:latin typeface="Georgia" panose="02040502050405020303" pitchFamily="18" charset="0"/>
            </a:endParaRPr>
          </a:p>
        </p:txBody>
      </p:sp>
      <p:sp>
        <p:nvSpPr>
          <p:cNvPr id="8" name="object 4"/>
          <p:cNvSpPr txBox="1"/>
          <p:nvPr/>
        </p:nvSpPr>
        <p:spPr>
          <a:xfrm>
            <a:off x="1782547" y="1271167"/>
            <a:ext cx="9097786" cy="3049726"/>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It is the task of determining the state value function </a:t>
            </a:r>
            <a:r>
              <a:rPr lang="en-US" sz="1814" i="1" dirty="0">
                <a:solidFill>
                  <a:srgbClr val="004B89"/>
                </a:solidFill>
                <a:latin typeface="Georgia" panose="02040502050405020303" pitchFamily="18" charset="0"/>
                <a:cs typeface="Georgia"/>
              </a:rPr>
              <a:t>v</a:t>
            </a:r>
            <a:r>
              <a:rPr lang="el-GR" sz="1814" i="1" baseline="-25000" dirty="0">
                <a:solidFill>
                  <a:srgbClr val="004B89"/>
                </a:solidFill>
                <a:latin typeface="Georgia" panose="02040502050405020303" pitchFamily="18" charset="0"/>
                <a:cs typeface="Georgia"/>
              </a:rPr>
              <a:t>π</a:t>
            </a:r>
            <a:r>
              <a:rPr lang="en-US" sz="1814" dirty="0">
                <a:latin typeface="Georgia" panose="02040502050405020303" pitchFamily="18" charset="0"/>
                <a:cs typeface="Georgia"/>
              </a:rPr>
              <a:t> for a particular policy </a:t>
            </a:r>
            <a:r>
              <a:rPr lang="el-GR" sz="1814" i="1" dirty="0">
                <a:solidFill>
                  <a:srgbClr val="004B89"/>
                </a:solidFill>
                <a:latin typeface="Georgia" panose="02040502050405020303" pitchFamily="18" charset="0"/>
                <a:cs typeface="Georgia"/>
              </a:rPr>
              <a:t>π</a:t>
            </a:r>
            <a:r>
              <a:rPr lang="en-US" sz="1814"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Remember, the Bellman equation reduces the problem of finding </a:t>
            </a:r>
            <a:r>
              <a:rPr lang="en-US" sz="1814" i="1" dirty="0">
                <a:solidFill>
                  <a:srgbClr val="004B89"/>
                </a:solidFill>
                <a:latin typeface="Georgia" panose="02040502050405020303" pitchFamily="18" charset="0"/>
                <a:cs typeface="Georgia"/>
              </a:rPr>
              <a:t>v</a:t>
            </a:r>
            <a:r>
              <a:rPr lang="el-GR" sz="1814" i="1" baseline="-25000" dirty="0">
                <a:solidFill>
                  <a:srgbClr val="004B89"/>
                </a:solidFill>
                <a:latin typeface="Georgia" panose="02040502050405020303" pitchFamily="18" charset="0"/>
                <a:cs typeface="Georgia"/>
              </a:rPr>
              <a:t>π</a:t>
            </a:r>
            <a:r>
              <a:rPr lang="en-US" sz="1814" i="1" baseline="-25000" dirty="0">
                <a:solidFill>
                  <a:srgbClr val="004B89"/>
                </a:solidFill>
                <a:latin typeface="Georgia" panose="02040502050405020303" pitchFamily="18" charset="0"/>
                <a:cs typeface="Georgia"/>
              </a:rPr>
              <a:t> </a:t>
            </a:r>
            <a:r>
              <a:rPr lang="en-US" sz="1814" dirty="0">
                <a:latin typeface="Georgia" panose="02040502050405020303" pitchFamily="18" charset="0"/>
                <a:cs typeface="Georgia"/>
              </a:rPr>
              <a:t> to a system of linear equations, one equation for each state. </a:t>
            </a: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So the problem of policy evaluation reduces to solving this system of linear equations. But in general this might not be practical when dealing with large MDP </a:t>
            </a:r>
          </a:p>
        </p:txBody>
      </p:sp>
      <p:pic>
        <p:nvPicPr>
          <p:cNvPr id="4" name="Picture 3"/>
          <p:cNvPicPr>
            <a:picLocks noChangeAspect="1"/>
          </p:cNvPicPr>
          <p:nvPr/>
        </p:nvPicPr>
        <p:blipFill>
          <a:blip r:embed="rId2"/>
          <a:stretch>
            <a:fillRect/>
          </a:stretch>
        </p:blipFill>
        <p:spPr>
          <a:xfrm>
            <a:off x="4833119" y="1965137"/>
            <a:ext cx="2861174" cy="416176"/>
          </a:xfrm>
          <a:prstGeom prst="rect">
            <a:avLst/>
          </a:prstGeom>
        </p:spPr>
      </p:pic>
      <p:pic>
        <p:nvPicPr>
          <p:cNvPr id="12" name="Picture 11"/>
          <p:cNvPicPr>
            <a:picLocks noChangeAspect="1"/>
          </p:cNvPicPr>
          <p:nvPr/>
        </p:nvPicPr>
        <p:blipFill>
          <a:blip r:embed="rId3"/>
          <a:stretch>
            <a:fillRect/>
          </a:stretch>
        </p:blipFill>
        <p:spPr>
          <a:xfrm>
            <a:off x="3558943" y="3271197"/>
            <a:ext cx="5544994" cy="427731"/>
          </a:xfrm>
          <a:prstGeom prst="rect">
            <a:avLst/>
          </a:prstGeom>
        </p:spPr>
      </p:pic>
      <p:pic>
        <p:nvPicPr>
          <p:cNvPr id="14" name="Picture 13"/>
          <p:cNvPicPr>
            <a:picLocks noChangeAspect="1"/>
          </p:cNvPicPr>
          <p:nvPr/>
        </p:nvPicPr>
        <p:blipFill>
          <a:blip r:embed="rId4"/>
          <a:stretch>
            <a:fillRect/>
          </a:stretch>
        </p:blipFill>
        <p:spPr>
          <a:xfrm>
            <a:off x="3491209" y="4375879"/>
            <a:ext cx="5544994" cy="2540874"/>
          </a:xfrm>
          <a:prstGeom prst="rect">
            <a:avLst/>
          </a:prstGeom>
        </p:spPr>
      </p:pic>
      <p:sp>
        <p:nvSpPr>
          <p:cNvPr id="3" name="Rectangle 2">
            <a:extLst>
              <a:ext uri="{FF2B5EF4-FFF2-40B4-BE49-F238E27FC236}">
                <a16:creationId xmlns:a16="http://schemas.microsoft.com/office/drawing/2014/main" id="{53ED8E69-5AFF-493F-1438-2CF18EFBDD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EBEE6C1-C647-E44C-7741-9E5D39E37D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9EFEEAD-5AFD-4E89-A3C3-D88E52BA886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71503614"/>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85572" y="5122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Control</a:t>
            </a:r>
            <a:endParaRPr sz="3264" dirty="0">
              <a:latin typeface="Georgia" panose="02040502050405020303" pitchFamily="18" charset="0"/>
            </a:endParaRPr>
          </a:p>
        </p:txBody>
      </p:sp>
      <p:sp>
        <p:nvSpPr>
          <p:cNvPr id="8" name="object 4"/>
          <p:cNvSpPr txBox="1"/>
          <p:nvPr/>
        </p:nvSpPr>
        <p:spPr>
          <a:xfrm>
            <a:off x="1571247" y="886628"/>
            <a:ext cx="9033969" cy="4417152"/>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It the task of improving a policy.</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Remember, here we say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2</a:t>
            </a:r>
            <a:r>
              <a:rPr lang="en-US" sz="1632" dirty="0">
                <a:latin typeface="Georgia" panose="02040502050405020303" pitchFamily="18" charset="0"/>
                <a:cs typeface="Georgia"/>
              </a:rPr>
              <a:t> is strictly better than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1</a:t>
            </a:r>
            <a:r>
              <a:rPr lang="en-US" sz="1632" i="1" dirty="0">
                <a:solidFill>
                  <a:srgbClr val="004B89"/>
                </a:solidFill>
                <a:latin typeface="Georgia" panose="02040502050405020303" pitchFamily="18" charset="0"/>
                <a:cs typeface="Georgia"/>
              </a:rPr>
              <a:t> </a:t>
            </a:r>
            <a:r>
              <a:rPr lang="en-US" sz="1632" dirty="0">
                <a:latin typeface="Georgia" panose="02040502050405020303" pitchFamily="18" charset="0"/>
                <a:cs typeface="Georgia"/>
              </a:rPr>
              <a:t>because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2</a:t>
            </a:r>
            <a:r>
              <a:rPr lang="en-US" sz="1632" dirty="0">
                <a:latin typeface="Georgia" panose="02040502050405020303" pitchFamily="18" charset="0"/>
                <a:cs typeface="Georgia"/>
              </a:rPr>
              <a:t> is at least as good as or better than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1</a:t>
            </a:r>
            <a:r>
              <a:rPr lang="en-US" sz="1632" dirty="0">
                <a:latin typeface="Georgia" panose="02040502050405020303" pitchFamily="18" charset="0"/>
                <a:cs typeface="Georgia"/>
              </a:rPr>
              <a:t> and there's at least one state where the value under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2</a:t>
            </a:r>
            <a:r>
              <a:rPr lang="en-US" sz="1632" dirty="0">
                <a:latin typeface="Georgia" panose="02040502050405020303" pitchFamily="18" charset="0"/>
                <a:cs typeface="Georgia"/>
              </a:rPr>
              <a:t> is strictly greater than the value under </a:t>
            </a:r>
            <a:r>
              <a:rPr lang="el-GR" sz="1632" i="1" dirty="0">
                <a:solidFill>
                  <a:srgbClr val="004B89"/>
                </a:solidFill>
                <a:latin typeface="Georgia" panose="02040502050405020303" pitchFamily="18" charset="0"/>
                <a:cs typeface="Georgia"/>
              </a:rPr>
              <a:t>π</a:t>
            </a:r>
            <a:r>
              <a:rPr lang="en-US" sz="1632" i="1" baseline="-25000" dirty="0">
                <a:solidFill>
                  <a:srgbClr val="004B89"/>
                </a:solidFill>
                <a:latin typeface="Georgia" panose="02040502050405020303" pitchFamily="18" charset="0"/>
                <a:cs typeface="Georgia"/>
              </a:rPr>
              <a:t>1</a:t>
            </a:r>
            <a:r>
              <a:rPr lang="en-US" sz="1632" dirty="0">
                <a:latin typeface="Georgia" panose="02040502050405020303" pitchFamily="18" charset="0"/>
                <a:cs typeface="Georgia"/>
              </a:rPr>
              <a:t>.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62980" algn="just">
              <a:spcBef>
                <a:spcPts val="589"/>
              </a:spcBef>
              <a:buClr>
                <a:srgbClr val="3333B2"/>
              </a:buClr>
              <a:buSzPct val="110526"/>
              <a:tabLst>
                <a:tab pos="319168" algn="l"/>
              </a:tabLst>
            </a:pPr>
            <a:endParaRPr lang="en-US" sz="1632"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goal of the control task is to modify a policy to produce a new one which is strictly better.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Moreover, we can try to improve the policy repeatedly to obtain a sequence of better and better policies</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866863" y="4376363"/>
            <a:ext cx="3448624" cy="2527166"/>
          </a:xfrm>
          <a:prstGeom prst="rect">
            <a:avLst/>
          </a:prstGeom>
        </p:spPr>
      </p:pic>
      <p:pic>
        <p:nvPicPr>
          <p:cNvPr id="6" name="Picture 5"/>
          <p:cNvPicPr>
            <a:picLocks noChangeAspect="1"/>
          </p:cNvPicPr>
          <p:nvPr/>
        </p:nvPicPr>
        <p:blipFill>
          <a:blip r:embed="rId3"/>
          <a:stretch>
            <a:fillRect/>
          </a:stretch>
        </p:blipFill>
        <p:spPr>
          <a:xfrm>
            <a:off x="3866863" y="1819438"/>
            <a:ext cx="3910931" cy="1876213"/>
          </a:xfrm>
          <a:prstGeom prst="rect">
            <a:avLst/>
          </a:prstGeom>
        </p:spPr>
      </p:pic>
      <p:sp>
        <p:nvSpPr>
          <p:cNvPr id="7" name="TextBox 6"/>
          <p:cNvSpPr txBox="1"/>
          <p:nvPr/>
        </p:nvSpPr>
        <p:spPr>
          <a:xfrm>
            <a:off x="6762701" y="4813550"/>
            <a:ext cx="466414" cy="427168"/>
          </a:xfrm>
          <a:prstGeom prst="rect">
            <a:avLst/>
          </a:prstGeom>
          <a:solidFill>
            <a:schemeClr val="bg1"/>
          </a:solidFill>
        </p:spPr>
        <p:txBody>
          <a:bodyPr wrap="square" rtlCol="0">
            <a:spAutoFit/>
          </a:bodyPr>
          <a:lstStyle/>
          <a:p>
            <a:r>
              <a:rPr lang="el-GR" sz="2176" i="1" dirty="0">
                <a:solidFill>
                  <a:srgbClr val="0070C0"/>
                </a:solidFill>
                <a:latin typeface="Georgia" panose="02040502050405020303" pitchFamily="18" charset="0"/>
                <a:cs typeface="Georgia"/>
              </a:rPr>
              <a:t>π</a:t>
            </a:r>
            <a:r>
              <a:rPr lang="en-US" sz="2176" i="1" baseline="-25000" dirty="0">
                <a:solidFill>
                  <a:srgbClr val="0070C0"/>
                </a:solidFill>
                <a:latin typeface="Georgia" panose="02040502050405020303" pitchFamily="18" charset="0"/>
                <a:cs typeface="Georgia"/>
              </a:rPr>
              <a:t>*</a:t>
            </a:r>
            <a:endParaRPr lang="en-US" sz="1632" dirty="0">
              <a:solidFill>
                <a:srgbClr val="0070C0"/>
              </a:solidFill>
            </a:endParaRPr>
          </a:p>
        </p:txBody>
      </p:sp>
      <p:cxnSp>
        <p:nvCxnSpPr>
          <p:cNvPr id="10" name="Straight Arrow Connector 9"/>
          <p:cNvCxnSpPr/>
          <p:nvPr/>
        </p:nvCxnSpPr>
        <p:spPr>
          <a:xfrm flipH="1" flipV="1">
            <a:off x="7134104" y="5115762"/>
            <a:ext cx="1457350" cy="50959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7944108" y="5666345"/>
            <a:ext cx="1666995" cy="343492"/>
          </a:xfrm>
          <a:prstGeom prst="rect">
            <a:avLst/>
          </a:prstGeom>
          <a:noFill/>
        </p:spPr>
        <p:txBody>
          <a:bodyPr wrap="square" rtlCol="0">
            <a:spAutoFit/>
          </a:bodyPr>
          <a:lstStyle/>
          <a:p>
            <a:r>
              <a:rPr lang="en-US" sz="1632" dirty="0"/>
              <a:t>Optimal Policy</a:t>
            </a:r>
          </a:p>
        </p:txBody>
      </p:sp>
      <p:sp>
        <p:nvSpPr>
          <p:cNvPr id="3" name="Rectangle 2">
            <a:extLst>
              <a:ext uri="{FF2B5EF4-FFF2-40B4-BE49-F238E27FC236}">
                <a16:creationId xmlns:a16="http://schemas.microsoft.com/office/drawing/2014/main" id="{69CA63B1-7CC8-EC34-F49B-EA9F904DD91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EAD94AB-C12F-81C8-8435-1441ACD622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236D941-0E4B-8C63-0284-6F7B5B1303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7486169"/>
      </p:ext>
    </p:extLst>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58810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Dynamic Programming</a:t>
            </a:r>
            <a:endParaRPr sz="3264" dirty="0">
              <a:latin typeface="Georgia" panose="02040502050405020303" pitchFamily="18" charset="0"/>
            </a:endParaRPr>
          </a:p>
        </p:txBody>
      </p:sp>
      <p:sp>
        <p:nvSpPr>
          <p:cNvPr id="8" name="object 4"/>
          <p:cNvSpPr txBox="1"/>
          <p:nvPr/>
        </p:nvSpPr>
        <p:spPr>
          <a:xfrm>
            <a:off x="1898188" y="1323864"/>
            <a:ext cx="8697115" cy="2972782"/>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Dynamic programming uses the various Bellman equations, along with knowledge of </a:t>
            </a:r>
            <a:r>
              <a:rPr lang="en-US" sz="1814" i="1" dirty="0">
                <a:solidFill>
                  <a:srgbClr val="0070C0"/>
                </a:solidFill>
                <a:latin typeface="Georgia" panose="02040502050405020303" pitchFamily="18" charset="0"/>
                <a:cs typeface="Georgia"/>
              </a:rPr>
              <a:t>p</a:t>
            </a:r>
            <a:r>
              <a:rPr lang="en-US" sz="1814" dirty="0">
                <a:latin typeface="Georgia" panose="02040502050405020303" pitchFamily="18" charset="0"/>
                <a:cs typeface="Georgia"/>
              </a:rPr>
              <a:t>, to workout value functions and optimal policies.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Classical dynamic programming does not involve interaction with the environment at all.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Instead, we use dynamic programming methods to compute value functions and optimal policies given a model of the MDP.</a:t>
            </a:r>
          </a:p>
        </p:txBody>
      </p:sp>
      <p:pic>
        <p:nvPicPr>
          <p:cNvPr id="4" name="Picture 3"/>
          <p:cNvPicPr>
            <a:picLocks noChangeAspect="1"/>
          </p:cNvPicPr>
          <p:nvPr/>
        </p:nvPicPr>
        <p:blipFill>
          <a:blip r:embed="rId2"/>
          <a:stretch>
            <a:fillRect/>
          </a:stretch>
        </p:blipFill>
        <p:spPr>
          <a:xfrm>
            <a:off x="3282695" y="4398881"/>
            <a:ext cx="6481017" cy="1241723"/>
          </a:xfrm>
          <a:prstGeom prst="rect">
            <a:avLst/>
          </a:prstGeom>
        </p:spPr>
      </p:pic>
      <p:sp>
        <p:nvSpPr>
          <p:cNvPr id="3" name="Rectangle 2">
            <a:extLst>
              <a:ext uri="{FF2B5EF4-FFF2-40B4-BE49-F238E27FC236}">
                <a16:creationId xmlns:a16="http://schemas.microsoft.com/office/drawing/2014/main" id="{B852C5E8-1C3C-BF30-ED56-625E37F9E3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CB94E5-50BA-D998-EE70-A553338CE4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6D3EDB5-E6FF-2261-3E64-87C4CDF7167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48018023"/>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94788" y="684356"/>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Iterative Policy Evaluation</a:t>
            </a:r>
            <a:endParaRPr sz="3264" dirty="0">
              <a:latin typeface="Georgia" panose="02040502050405020303" pitchFamily="18" charset="0"/>
            </a:endParaRPr>
          </a:p>
        </p:txBody>
      </p:sp>
      <p:sp>
        <p:nvSpPr>
          <p:cNvPr id="8" name="object 4"/>
          <p:cNvSpPr txBox="1"/>
          <p:nvPr/>
        </p:nvSpPr>
        <p:spPr>
          <a:xfrm>
            <a:off x="1898188" y="1140985"/>
            <a:ext cx="8697115" cy="2693603"/>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idea of iterative policy evaluation is to take the Bellman equation and directly use it as an update rule.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This procedure iteratively refine our estimate of the value function.</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This will produce a sequence of better and better approximations to the value function.</a:t>
            </a:r>
          </a:p>
        </p:txBody>
      </p:sp>
      <p:pic>
        <p:nvPicPr>
          <p:cNvPr id="3" name="Picture 2"/>
          <p:cNvPicPr>
            <a:picLocks noChangeAspect="1"/>
          </p:cNvPicPr>
          <p:nvPr/>
        </p:nvPicPr>
        <p:blipFill>
          <a:blip r:embed="rId2"/>
          <a:stretch>
            <a:fillRect/>
          </a:stretch>
        </p:blipFill>
        <p:spPr>
          <a:xfrm>
            <a:off x="2694788" y="3963414"/>
            <a:ext cx="7103914" cy="2777989"/>
          </a:xfrm>
          <a:prstGeom prst="rect">
            <a:avLst/>
          </a:prstGeom>
        </p:spPr>
      </p:pic>
      <p:sp>
        <p:nvSpPr>
          <p:cNvPr id="6" name="Rectangle 5"/>
          <p:cNvSpPr/>
          <p:nvPr/>
        </p:nvSpPr>
        <p:spPr>
          <a:xfrm>
            <a:off x="2795839" y="5889588"/>
            <a:ext cx="6814814" cy="925555"/>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sp>
        <p:nvSpPr>
          <p:cNvPr id="7" name="TextBox 6"/>
          <p:cNvSpPr txBox="1"/>
          <p:nvPr/>
        </p:nvSpPr>
        <p:spPr>
          <a:xfrm>
            <a:off x="1508885" y="5204869"/>
            <a:ext cx="1399239" cy="343492"/>
          </a:xfrm>
          <a:prstGeom prst="rect">
            <a:avLst/>
          </a:prstGeom>
          <a:noFill/>
        </p:spPr>
        <p:txBody>
          <a:bodyPr wrap="square" rtlCol="0">
            <a:spAutoFit/>
          </a:bodyPr>
          <a:lstStyle/>
          <a:p>
            <a:r>
              <a:rPr lang="en-US" sz="1632" dirty="0">
                <a:solidFill>
                  <a:srgbClr val="0070C0"/>
                </a:solidFill>
                <a:effectLst>
                  <a:outerShdw blurRad="38100" dist="38100" dir="2700000" algn="tl">
                    <a:srgbClr val="000000">
                      <a:alpha val="43137"/>
                    </a:srgbClr>
                  </a:outerShdw>
                </a:effectLst>
              </a:rPr>
              <a:t>Update Rule</a:t>
            </a:r>
          </a:p>
        </p:txBody>
      </p:sp>
      <p:cxnSp>
        <p:nvCxnSpPr>
          <p:cNvPr id="10" name="Straight Arrow Connector 9"/>
          <p:cNvCxnSpPr/>
          <p:nvPr/>
        </p:nvCxnSpPr>
        <p:spPr>
          <a:xfrm flipH="1" flipV="1">
            <a:off x="2458986" y="5581644"/>
            <a:ext cx="336854" cy="3079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Rectangle 3">
            <a:extLst>
              <a:ext uri="{FF2B5EF4-FFF2-40B4-BE49-F238E27FC236}">
                <a16:creationId xmlns:a16="http://schemas.microsoft.com/office/drawing/2014/main" id="{CDCF6869-C608-DB8C-69F8-317AEEFB71E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963DBFC-3C46-BDFF-CFF4-3F74DBA83843}"/>
              </a:ext>
            </a:extLst>
          </p:cNvPr>
          <p:cNvSpPr txBox="1"/>
          <p:nvPr/>
        </p:nvSpPr>
        <p:spPr>
          <a:xfrm>
            <a:off x="9633330"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17A7113-EC50-B8E0-5828-3B85C30A10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8753650"/>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75637" y="49364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Iterative Policy Evaluation</a:t>
            </a:r>
            <a:endParaRPr sz="3264" dirty="0">
              <a:latin typeface="Georgia" panose="02040502050405020303" pitchFamily="18" charset="0"/>
            </a:endParaRPr>
          </a:p>
        </p:txBody>
      </p:sp>
      <p:sp>
        <p:nvSpPr>
          <p:cNvPr id="8" name="object 4"/>
          <p:cNvSpPr txBox="1"/>
          <p:nvPr/>
        </p:nvSpPr>
        <p:spPr>
          <a:xfrm>
            <a:off x="311175" y="649696"/>
            <a:ext cx="6760118" cy="6226237"/>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begin with an arbitrary initialization for our approximate value function, let's call this </a:t>
            </a:r>
            <a:r>
              <a:rPr lang="en-US" sz="1814" i="1" dirty="0">
                <a:solidFill>
                  <a:srgbClr val="0070C0"/>
                </a:solidFill>
                <a:latin typeface="Georgia" panose="02040502050405020303" pitchFamily="18" charset="0"/>
                <a:cs typeface="Georgia"/>
              </a:rPr>
              <a:t>V</a:t>
            </a:r>
            <a:r>
              <a:rPr lang="en-US" sz="1814" i="1" baseline="-25000" dirty="0">
                <a:solidFill>
                  <a:srgbClr val="0070C0"/>
                </a:solidFill>
                <a:latin typeface="Georgia" panose="02040502050405020303" pitchFamily="18" charset="0"/>
                <a:cs typeface="Georgia"/>
              </a:rPr>
              <a:t>0</a:t>
            </a:r>
            <a:r>
              <a:rPr lang="en-US" sz="1814" dirty="0">
                <a:latin typeface="Georgia" panose="02040502050405020303" pitchFamily="18" charset="0"/>
                <a:cs typeface="Georgia"/>
              </a:rPr>
              <a:t>.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Each iteration then produces a better approximation by using the update rule.</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Each iteration applies this updates to every state, </a:t>
            </a:r>
            <a:r>
              <a:rPr lang="en-US" sz="1814" i="1" dirty="0">
                <a:solidFill>
                  <a:srgbClr val="0070C0"/>
                </a:solidFill>
                <a:latin typeface="Georgia" panose="02040502050405020303" pitchFamily="18" charset="0"/>
                <a:cs typeface="Georgia"/>
              </a:rPr>
              <a:t>s</a:t>
            </a:r>
            <a:r>
              <a:rPr lang="en-US" sz="1814" dirty="0">
                <a:latin typeface="Georgia" panose="02040502050405020303" pitchFamily="18" charset="0"/>
                <a:cs typeface="Georgia"/>
              </a:rPr>
              <a:t>, in the state space, which we call a </a:t>
            </a:r>
            <a:r>
              <a:rPr lang="en-US" sz="1814" dirty="0">
                <a:solidFill>
                  <a:srgbClr val="0070C0"/>
                </a:solidFill>
                <a:latin typeface="Georgia" panose="02040502050405020303" pitchFamily="18" charset="0"/>
                <a:cs typeface="Georgia"/>
              </a:rPr>
              <a:t>sweep</a:t>
            </a:r>
            <a:r>
              <a:rPr lang="en-US" sz="1814" dirty="0">
                <a:latin typeface="Georgia" panose="02040502050405020303" pitchFamily="18" charset="0"/>
                <a:cs typeface="Georgia"/>
              </a:rPr>
              <a:t>.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Applying this update repeatedly leads to a better and better approximation to the state value function </a:t>
            </a:r>
            <a:r>
              <a:rPr lang="en-US" sz="1814" i="1" dirty="0">
                <a:solidFill>
                  <a:srgbClr val="0070C0"/>
                </a:solidFill>
                <a:latin typeface="Georgia" panose="02040502050405020303" pitchFamily="18" charset="0"/>
                <a:cs typeface="Georgia"/>
              </a:rPr>
              <a:t>V</a:t>
            </a:r>
            <a:r>
              <a:rPr lang="el-GR" sz="1814" i="1" baseline="-25000"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If this update leaves the value function approximation unchanged, that is, if </a:t>
            </a:r>
            <a:r>
              <a:rPr lang="en-US" sz="1814" i="1" dirty="0">
                <a:solidFill>
                  <a:srgbClr val="0070C0"/>
                </a:solidFill>
                <a:latin typeface="Georgia" panose="02040502050405020303" pitchFamily="18" charset="0"/>
                <a:cs typeface="Georgia"/>
              </a:rPr>
              <a:t>V</a:t>
            </a:r>
            <a:r>
              <a:rPr lang="en-US" sz="1814" i="1" baseline="-25000" dirty="0">
                <a:solidFill>
                  <a:srgbClr val="0070C0"/>
                </a:solidFill>
                <a:latin typeface="Georgia" panose="02040502050405020303" pitchFamily="18" charset="0"/>
                <a:cs typeface="Georgia"/>
              </a:rPr>
              <a:t>k+1</a:t>
            </a:r>
            <a:r>
              <a:rPr lang="en-US" sz="1814" dirty="0">
                <a:latin typeface="Georgia" panose="02040502050405020303" pitchFamily="18" charset="0"/>
                <a:cs typeface="Georgia"/>
              </a:rPr>
              <a:t> equals </a:t>
            </a:r>
            <a:r>
              <a:rPr lang="en-US" sz="1814" i="1" dirty="0" err="1">
                <a:solidFill>
                  <a:srgbClr val="0070C0"/>
                </a:solidFill>
                <a:latin typeface="Georgia" panose="02040502050405020303" pitchFamily="18" charset="0"/>
                <a:cs typeface="Georgia"/>
              </a:rPr>
              <a:t>V</a:t>
            </a:r>
            <a:r>
              <a:rPr lang="en-US" sz="1814" i="1" baseline="-25000" dirty="0" err="1">
                <a:solidFill>
                  <a:srgbClr val="0070C0"/>
                </a:solidFill>
                <a:latin typeface="Georgia" panose="02040502050405020303" pitchFamily="18" charset="0"/>
                <a:cs typeface="Georgia"/>
              </a:rPr>
              <a:t>k</a:t>
            </a:r>
            <a:r>
              <a:rPr lang="en-US" sz="1814" baseline="-25000" dirty="0">
                <a:latin typeface="Georgia" panose="02040502050405020303" pitchFamily="18" charset="0"/>
                <a:cs typeface="Georgia"/>
              </a:rPr>
              <a:t> </a:t>
            </a:r>
            <a:r>
              <a:rPr lang="en-US" sz="1814" dirty="0">
                <a:latin typeface="Georgia" panose="02040502050405020303" pitchFamily="18" charset="0"/>
                <a:cs typeface="Georgia"/>
              </a:rPr>
              <a:t>for all states, then </a:t>
            </a:r>
            <a:r>
              <a:rPr lang="en-US" sz="1814" i="1" dirty="0" err="1">
                <a:solidFill>
                  <a:srgbClr val="0070C0"/>
                </a:solidFill>
                <a:latin typeface="Georgia" panose="02040502050405020303" pitchFamily="18" charset="0"/>
                <a:cs typeface="Georgia"/>
              </a:rPr>
              <a:t>V</a:t>
            </a:r>
            <a:r>
              <a:rPr lang="en-US" sz="1814" i="1" baseline="-25000" dirty="0" err="1">
                <a:solidFill>
                  <a:srgbClr val="0070C0"/>
                </a:solidFill>
                <a:latin typeface="Georgia" panose="02040502050405020303" pitchFamily="18" charset="0"/>
                <a:cs typeface="Georgia"/>
              </a:rPr>
              <a:t>k</a:t>
            </a:r>
            <a:r>
              <a:rPr lang="en-US" sz="1814" dirty="0">
                <a:latin typeface="Georgia" panose="02040502050405020303" pitchFamily="18" charset="0"/>
                <a:cs typeface="Georgia"/>
              </a:rPr>
              <a:t> equals </a:t>
            </a:r>
            <a:r>
              <a:rPr lang="en-US" sz="1814" i="1" dirty="0">
                <a:solidFill>
                  <a:srgbClr val="0070C0"/>
                </a:solidFill>
                <a:latin typeface="Georgia" panose="02040502050405020303" pitchFamily="18" charset="0"/>
                <a:cs typeface="Georgia"/>
              </a:rPr>
              <a:t>V</a:t>
            </a:r>
            <a:r>
              <a:rPr lang="el-GR" sz="1814" i="1" baseline="-25000"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and we have found the value function.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This is because </a:t>
            </a:r>
            <a:r>
              <a:rPr lang="en-US" sz="1814" i="1" dirty="0">
                <a:solidFill>
                  <a:srgbClr val="0070C0"/>
                </a:solidFill>
                <a:latin typeface="Georgia" panose="02040502050405020303" pitchFamily="18" charset="0"/>
                <a:cs typeface="Georgia"/>
              </a:rPr>
              <a:t>V</a:t>
            </a:r>
            <a:r>
              <a:rPr lang="el-GR" sz="1814" i="1" baseline="-25000"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is the unique solution to the Bellman equation</a:t>
            </a:r>
          </a:p>
        </p:txBody>
      </p:sp>
      <p:pic>
        <p:nvPicPr>
          <p:cNvPr id="4" name="Picture 3"/>
          <p:cNvPicPr>
            <a:picLocks noChangeAspect="1"/>
          </p:cNvPicPr>
          <p:nvPr/>
        </p:nvPicPr>
        <p:blipFill>
          <a:blip r:embed="rId2"/>
          <a:stretch>
            <a:fillRect/>
          </a:stretch>
        </p:blipFill>
        <p:spPr>
          <a:xfrm>
            <a:off x="7343302" y="5198775"/>
            <a:ext cx="3503584" cy="1568666"/>
          </a:xfrm>
          <a:prstGeom prst="rect">
            <a:avLst/>
          </a:prstGeom>
        </p:spPr>
      </p:pic>
      <p:pic>
        <p:nvPicPr>
          <p:cNvPr id="5" name="Picture 4"/>
          <p:cNvPicPr>
            <a:picLocks noChangeAspect="1"/>
          </p:cNvPicPr>
          <p:nvPr/>
        </p:nvPicPr>
        <p:blipFill>
          <a:blip r:embed="rId3"/>
          <a:stretch>
            <a:fillRect/>
          </a:stretch>
        </p:blipFill>
        <p:spPr>
          <a:xfrm>
            <a:off x="7277454" y="764709"/>
            <a:ext cx="2888557" cy="1534114"/>
          </a:xfrm>
          <a:prstGeom prst="rect">
            <a:avLst/>
          </a:prstGeom>
        </p:spPr>
      </p:pic>
      <p:pic>
        <p:nvPicPr>
          <p:cNvPr id="6" name="Picture 5"/>
          <p:cNvPicPr>
            <a:picLocks noChangeAspect="1"/>
          </p:cNvPicPr>
          <p:nvPr/>
        </p:nvPicPr>
        <p:blipFill>
          <a:blip r:embed="rId4"/>
          <a:stretch>
            <a:fillRect/>
          </a:stretch>
        </p:blipFill>
        <p:spPr>
          <a:xfrm>
            <a:off x="7277454" y="2298823"/>
            <a:ext cx="2833273" cy="1520293"/>
          </a:xfrm>
          <a:prstGeom prst="rect">
            <a:avLst/>
          </a:prstGeom>
        </p:spPr>
      </p:pic>
      <p:pic>
        <p:nvPicPr>
          <p:cNvPr id="7" name="Picture 6"/>
          <p:cNvPicPr>
            <a:picLocks noChangeAspect="1"/>
          </p:cNvPicPr>
          <p:nvPr/>
        </p:nvPicPr>
        <p:blipFill>
          <a:blip r:embed="rId5"/>
          <a:stretch>
            <a:fillRect/>
          </a:stretch>
        </p:blipFill>
        <p:spPr>
          <a:xfrm>
            <a:off x="7325828" y="3889741"/>
            <a:ext cx="2784900" cy="1506472"/>
          </a:xfrm>
          <a:prstGeom prst="rect">
            <a:avLst/>
          </a:prstGeom>
        </p:spPr>
      </p:pic>
      <p:sp>
        <p:nvSpPr>
          <p:cNvPr id="3" name="Rectangle 2">
            <a:extLst>
              <a:ext uri="{FF2B5EF4-FFF2-40B4-BE49-F238E27FC236}">
                <a16:creationId xmlns:a16="http://schemas.microsoft.com/office/drawing/2014/main" id="{4C194761-2D97-15B9-EA29-05C45792392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B51DD18-85DC-7F9D-7D0F-A2EF1C99958F}"/>
              </a:ext>
            </a:extLst>
          </p:cNvPr>
          <p:cNvSpPr txBox="1"/>
          <p:nvPr/>
        </p:nvSpPr>
        <p:spPr>
          <a:xfrm>
            <a:off x="9644748" y="6361014"/>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A3067B5-0374-20ED-9DE2-0CA9DD7A945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51889284"/>
      </p:ext>
    </p:extLst>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1858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Iterative Policy Evaluation Implementation</a:t>
            </a:r>
            <a:endParaRPr sz="3264" dirty="0">
              <a:latin typeface="Georgia" panose="02040502050405020303" pitchFamily="18" charset="0"/>
            </a:endParaRPr>
          </a:p>
        </p:txBody>
      </p:sp>
      <p:sp>
        <p:nvSpPr>
          <p:cNvPr id="8" name="object 4"/>
          <p:cNvSpPr txBox="1"/>
          <p:nvPr/>
        </p:nvSpPr>
        <p:spPr>
          <a:xfrm>
            <a:off x="1716180" y="1354344"/>
            <a:ext cx="8879123" cy="3328905"/>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store two arrays, each has one entry for every state.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One array, which we label </a:t>
            </a:r>
            <a:r>
              <a:rPr lang="en-US" sz="1814" i="1" dirty="0">
                <a:solidFill>
                  <a:srgbClr val="0070C0"/>
                </a:solidFill>
                <a:latin typeface="Georgia" panose="02040502050405020303" pitchFamily="18" charset="0"/>
                <a:cs typeface="Georgia"/>
              </a:rPr>
              <a:t>V</a:t>
            </a:r>
            <a:r>
              <a:rPr lang="en-US" sz="1814" dirty="0">
                <a:latin typeface="Georgia" panose="02040502050405020303" pitchFamily="18" charset="0"/>
                <a:cs typeface="Georgia"/>
              </a:rPr>
              <a:t> stores the current approximate value function. Another array, </a:t>
            </a:r>
            <a:r>
              <a:rPr lang="en-US" sz="1814" i="1" dirty="0">
                <a:solidFill>
                  <a:srgbClr val="0070C0"/>
                </a:solidFill>
                <a:latin typeface="Georgia" panose="02040502050405020303" pitchFamily="18" charset="0"/>
                <a:cs typeface="Georgia"/>
              </a:rPr>
              <a:t>V’</a:t>
            </a:r>
            <a:r>
              <a:rPr lang="en-US" sz="1814" dirty="0">
                <a:latin typeface="Georgia" panose="02040502050405020303" pitchFamily="18" charset="0"/>
                <a:cs typeface="Georgia"/>
              </a:rPr>
              <a:t>, stores the updated values.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By using two arrays, we can compute the new values from the old one state at a time without the old values being changed in the process.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At the end of a full sweep, we can write all the new values into </a:t>
            </a:r>
            <a:r>
              <a:rPr lang="en-US" sz="1814" i="1" dirty="0">
                <a:solidFill>
                  <a:srgbClr val="0070C0"/>
                </a:solidFill>
                <a:latin typeface="Georgia" panose="02040502050405020303" pitchFamily="18" charset="0"/>
                <a:cs typeface="Georgia"/>
              </a:rPr>
              <a:t>V</a:t>
            </a:r>
            <a:r>
              <a:rPr lang="en-US" sz="1814" dirty="0">
                <a:latin typeface="Georgia" panose="02040502050405020303" pitchFamily="18" charset="0"/>
                <a:cs typeface="Georgia"/>
              </a:rPr>
              <a:t> ; then we do the next iteration</a:t>
            </a:r>
          </a:p>
        </p:txBody>
      </p:sp>
      <p:grpSp>
        <p:nvGrpSpPr>
          <p:cNvPr id="12" name="Group 11"/>
          <p:cNvGrpSpPr/>
          <p:nvPr/>
        </p:nvGrpSpPr>
        <p:grpSpPr>
          <a:xfrm>
            <a:off x="2500248" y="4695168"/>
            <a:ext cx="7310987" cy="2111180"/>
            <a:chOff x="371593" y="4181410"/>
            <a:chExt cx="8062394" cy="2328162"/>
          </a:xfrm>
        </p:grpSpPr>
        <p:pic>
          <p:nvPicPr>
            <p:cNvPr id="3" name="Picture 2"/>
            <p:cNvPicPr>
              <a:picLocks noChangeAspect="1"/>
            </p:cNvPicPr>
            <p:nvPr/>
          </p:nvPicPr>
          <p:blipFill>
            <a:blip r:embed="rId2"/>
            <a:stretch>
              <a:fillRect/>
            </a:stretch>
          </p:blipFill>
          <p:spPr>
            <a:xfrm>
              <a:off x="514351" y="4181410"/>
              <a:ext cx="1318374" cy="1486029"/>
            </a:xfrm>
            <a:prstGeom prst="rect">
              <a:avLst/>
            </a:prstGeom>
          </p:spPr>
        </p:pic>
        <p:pic>
          <p:nvPicPr>
            <p:cNvPr id="5" name="Picture 4"/>
            <p:cNvPicPr>
              <a:picLocks noChangeAspect="1"/>
            </p:cNvPicPr>
            <p:nvPr/>
          </p:nvPicPr>
          <p:blipFill>
            <a:blip r:embed="rId3"/>
            <a:stretch>
              <a:fillRect/>
            </a:stretch>
          </p:blipFill>
          <p:spPr>
            <a:xfrm>
              <a:off x="2136242" y="4196652"/>
              <a:ext cx="1310754" cy="1470787"/>
            </a:xfrm>
            <a:prstGeom prst="rect">
              <a:avLst/>
            </a:prstGeom>
          </p:spPr>
        </p:pic>
        <p:pic>
          <p:nvPicPr>
            <p:cNvPr id="6" name="Picture 5"/>
            <p:cNvPicPr>
              <a:picLocks noChangeAspect="1"/>
            </p:cNvPicPr>
            <p:nvPr/>
          </p:nvPicPr>
          <p:blipFill>
            <a:blip r:embed="rId4"/>
            <a:stretch>
              <a:fillRect/>
            </a:stretch>
          </p:blipFill>
          <p:spPr>
            <a:xfrm>
              <a:off x="3750513" y="4196652"/>
              <a:ext cx="1310754" cy="1501270"/>
            </a:xfrm>
            <a:prstGeom prst="rect">
              <a:avLst/>
            </a:prstGeom>
          </p:spPr>
        </p:pic>
        <p:pic>
          <p:nvPicPr>
            <p:cNvPr id="7" name="Picture 6"/>
            <p:cNvPicPr>
              <a:picLocks noChangeAspect="1"/>
            </p:cNvPicPr>
            <p:nvPr/>
          </p:nvPicPr>
          <p:blipFill>
            <a:blip r:embed="rId5"/>
            <a:stretch>
              <a:fillRect/>
            </a:stretch>
          </p:blipFill>
          <p:spPr>
            <a:xfrm>
              <a:off x="5410201" y="4196652"/>
              <a:ext cx="1333616" cy="1508891"/>
            </a:xfrm>
            <a:prstGeom prst="rect">
              <a:avLst/>
            </a:prstGeom>
          </p:spPr>
        </p:pic>
        <p:pic>
          <p:nvPicPr>
            <p:cNvPr id="9" name="Picture 8"/>
            <p:cNvPicPr>
              <a:picLocks noChangeAspect="1"/>
            </p:cNvPicPr>
            <p:nvPr/>
          </p:nvPicPr>
          <p:blipFill>
            <a:blip r:embed="rId6"/>
            <a:stretch>
              <a:fillRect/>
            </a:stretch>
          </p:blipFill>
          <p:spPr>
            <a:xfrm>
              <a:off x="7092751" y="4181410"/>
              <a:ext cx="1341236" cy="1455546"/>
            </a:xfrm>
            <a:prstGeom prst="rect">
              <a:avLst/>
            </a:prstGeom>
          </p:spPr>
        </p:pic>
        <p:sp>
          <p:nvSpPr>
            <p:cNvPr id="10" name="Left Brace 9"/>
            <p:cNvSpPr/>
            <p:nvPr/>
          </p:nvSpPr>
          <p:spPr>
            <a:xfrm rot="16200000">
              <a:off x="3295751" y="2625602"/>
              <a:ext cx="523907" cy="637222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1" name="TextBox 10"/>
            <p:cNvSpPr txBox="1"/>
            <p:nvPr/>
          </p:nvSpPr>
          <p:spPr>
            <a:xfrm>
              <a:off x="2594956" y="6130777"/>
              <a:ext cx="1925495" cy="378795"/>
            </a:xfrm>
            <a:prstGeom prst="rect">
              <a:avLst/>
            </a:prstGeom>
            <a:noFill/>
          </p:spPr>
          <p:txBody>
            <a:bodyPr wrap="square" rtlCol="0">
              <a:spAutoFit/>
            </a:bodyPr>
            <a:lstStyle/>
            <a:p>
              <a:pPr algn="ctr"/>
              <a:r>
                <a:rPr lang="en-US" sz="1632" dirty="0">
                  <a:solidFill>
                    <a:srgbClr val="0070C0"/>
                  </a:solidFill>
                  <a:effectLst>
                    <a:outerShdw blurRad="38100" dist="38100" dir="2700000" algn="tl">
                      <a:srgbClr val="000000">
                        <a:alpha val="43137"/>
                      </a:srgbClr>
                    </a:outerShdw>
                  </a:effectLst>
                </a:rPr>
                <a:t>A Full Sweep</a:t>
              </a:r>
            </a:p>
          </p:txBody>
        </p:sp>
      </p:grpSp>
      <p:sp>
        <p:nvSpPr>
          <p:cNvPr id="4" name="Rectangle 3">
            <a:extLst>
              <a:ext uri="{FF2B5EF4-FFF2-40B4-BE49-F238E27FC236}">
                <a16:creationId xmlns:a16="http://schemas.microsoft.com/office/drawing/2014/main" id="{40FC2F32-97A4-B947-9622-4F4F71DC91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F66257A-E944-7A69-927E-6355FE2E64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id="{969DB1E7-A7CE-F0B2-4FBC-6EAFBC36044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1024928"/>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55762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sp>
        <p:nvSpPr>
          <p:cNvPr id="6" name="object 4"/>
          <p:cNvSpPr txBox="1"/>
          <p:nvPr/>
        </p:nvSpPr>
        <p:spPr>
          <a:xfrm>
            <a:off x="1524223" y="1088283"/>
            <a:ext cx="9128016" cy="3049726"/>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Assume we have an episodic MDP with terminal states located in the top left and bottom right corners.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Since the problem is episodic, let's consider the undiscounted case of gamma equals 1.</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There are four possible actions in each state up, down, left, and right.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Each action is deterministic. If the action would move the agent off the grid, it instead leaves the agent in the same state.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All transitions leads to a reward of -1 and when we reach a gray box the episode ends.</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7" name="Picture 6"/>
          <p:cNvPicPr>
            <a:picLocks noChangeAspect="1"/>
          </p:cNvPicPr>
          <p:nvPr/>
        </p:nvPicPr>
        <p:blipFill>
          <a:blip r:embed="rId2"/>
          <a:stretch>
            <a:fillRect/>
          </a:stretch>
        </p:blipFill>
        <p:spPr>
          <a:xfrm>
            <a:off x="3936356" y="3498606"/>
            <a:ext cx="5572238" cy="3047599"/>
          </a:xfrm>
          <a:prstGeom prst="rect">
            <a:avLst/>
          </a:prstGeom>
        </p:spPr>
      </p:pic>
      <p:sp>
        <p:nvSpPr>
          <p:cNvPr id="3" name="Rectangle 2">
            <a:extLst>
              <a:ext uri="{FF2B5EF4-FFF2-40B4-BE49-F238E27FC236}">
                <a16:creationId xmlns:a16="http://schemas.microsoft.com/office/drawing/2014/main" id="{68467194-4D39-2E94-32E0-105A25EBA9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54DF6B4-97C0-8243-BC9E-5D0F2CC2D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B74F7BA-0C4A-FAD2-28B7-39758DB042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66172945"/>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37353" y="66789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sp>
        <p:nvSpPr>
          <p:cNvPr id="6" name="object 4"/>
          <p:cNvSpPr txBox="1"/>
          <p:nvPr/>
        </p:nvSpPr>
        <p:spPr>
          <a:xfrm>
            <a:off x="1648670" y="1027822"/>
            <a:ext cx="8879123" cy="1625234"/>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Now, let's evaluate the uniform random policy, which selects each of the four actions one-quarter of the time.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value function represents the expected number of steps until termination from a given state.</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Assume in this problem that initialize all the values in </a:t>
            </a:r>
            <a:r>
              <a:rPr lang="en-US" sz="1814" i="1" dirty="0">
                <a:solidFill>
                  <a:srgbClr val="0070C0"/>
                </a:solidFill>
                <a:latin typeface="Georgia" panose="02040502050405020303" pitchFamily="18" charset="0"/>
                <a:cs typeface="Georgia"/>
              </a:rPr>
              <a:t>V</a:t>
            </a:r>
            <a:r>
              <a:rPr lang="en-US" sz="1814" dirty="0">
                <a:latin typeface="Georgia" panose="02040502050405020303" pitchFamily="18" charset="0"/>
                <a:cs typeface="Georgia"/>
              </a:rPr>
              <a:t> to zero, </a:t>
            </a:r>
          </a:p>
        </p:txBody>
      </p:sp>
      <p:pic>
        <p:nvPicPr>
          <p:cNvPr id="4" name="Picture 3"/>
          <p:cNvPicPr>
            <a:picLocks noChangeAspect="1"/>
          </p:cNvPicPr>
          <p:nvPr/>
        </p:nvPicPr>
        <p:blipFill>
          <a:blip r:embed="rId2"/>
          <a:stretch>
            <a:fillRect/>
          </a:stretch>
        </p:blipFill>
        <p:spPr>
          <a:xfrm>
            <a:off x="2667869" y="3741399"/>
            <a:ext cx="7601464" cy="3116601"/>
          </a:xfrm>
          <a:prstGeom prst="rect">
            <a:avLst/>
          </a:prstGeom>
        </p:spPr>
      </p:pic>
      <p:pic>
        <p:nvPicPr>
          <p:cNvPr id="5" name="Picture 4"/>
          <p:cNvPicPr>
            <a:picLocks noChangeAspect="1"/>
          </p:cNvPicPr>
          <p:nvPr/>
        </p:nvPicPr>
        <p:blipFill>
          <a:blip r:embed="rId3"/>
          <a:stretch>
            <a:fillRect/>
          </a:stretch>
        </p:blipFill>
        <p:spPr>
          <a:xfrm>
            <a:off x="3559017" y="2901394"/>
            <a:ext cx="5058429" cy="642669"/>
          </a:xfrm>
          <a:prstGeom prst="rect">
            <a:avLst/>
          </a:prstGeom>
        </p:spPr>
      </p:pic>
      <p:pic>
        <p:nvPicPr>
          <p:cNvPr id="7" name="Picture 6"/>
          <p:cNvPicPr>
            <a:picLocks noChangeAspect="1"/>
          </p:cNvPicPr>
          <p:nvPr/>
        </p:nvPicPr>
        <p:blipFill>
          <a:blip r:embed="rId4"/>
          <a:stretch>
            <a:fillRect/>
          </a:stretch>
        </p:blipFill>
        <p:spPr>
          <a:xfrm>
            <a:off x="3019312" y="3545531"/>
            <a:ext cx="2059306" cy="276417"/>
          </a:xfrm>
          <a:prstGeom prst="rect">
            <a:avLst/>
          </a:prstGeom>
        </p:spPr>
      </p:pic>
      <p:pic>
        <p:nvPicPr>
          <p:cNvPr id="8" name="Picture 7"/>
          <p:cNvPicPr>
            <a:picLocks noChangeAspect="1"/>
          </p:cNvPicPr>
          <p:nvPr/>
        </p:nvPicPr>
        <p:blipFill>
          <a:blip r:embed="rId5"/>
          <a:stretch>
            <a:fillRect/>
          </a:stretch>
        </p:blipFill>
        <p:spPr>
          <a:xfrm>
            <a:off x="2460556" y="4379011"/>
            <a:ext cx="207313" cy="2073127"/>
          </a:xfrm>
          <a:prstGeom prst="rect">
            <a:avLst/>
          </a:prstGeom>
        </p:spPr>
      </p:pic>
      <p:sp>
        <p:nvSpPr>
          <p:cNvPr id="3" name="Rectangle 2">
            <a:extLst>
              <a:ext uri="{FF2B5EF4-FFF2-40B4-BE49-F238E27FC236}">
                <a16:creationId xmlns:a16="http://schemas.microsoft.com/office/drawing/2014/main" id="{93E713E6-4680-5A7E-9D3B-B683DD2B9D62}"/>
              </a:ext>
            </a:extLst>
          </p:cNvPr>
          <p:cNvSpPr/>
          <p:nvPr/>
        </p:nvSpPr>
        <p:spPr>
          <a:xfrm>
            <a:off x="2937353" y="55679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C66D9DC-FB8D-30F0-7DC6-C55AABBAABF4}"/>
              </a:ext>
            </a:extLst>
          </p:cNvPr>
          <p:cNvSpPr txBox="1"/>
          <p:nvPr/>
        </p:nvSpPr>
        <p:spPr>
          <a:xfrm>
            <a:off x="9575800" y="634852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F26E30E-EB8E-152F-2496-BDF73694076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1606" y="135416"/>
            <a:ext cx="2305141" cy="1076343"/>
          </a:xfrm>
          <a:prstGeom prst="rect">
            <a:avLst/>
          </a:prstGeom>
        </p:spPr>
      </p:pic>
    </p:spTree>
    <p:extLst>
      <p:ext uri="{BB962C8B-B14F-4D97-AF65-F5344CB8AC3E}">
        <p14:creationId xmlns:p14="http://schemas.microsoft.com/office/powerpoint/2010/main" val="2805224530"/>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72752"/>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3628115" y="1697867"/>
            <a:ext cx="5058429" cy="642669"/>
          </a:xfrm>
          <a:prstGeom prst="rect">
            <a:avLst/>
          </a:prstGeom>
        </p:spPr>
      </p:pic>
      <p:pic>
        <p:nvPicPr>
          <p:cNvPr id="3" name="Picture 2"/>
          <p:cNvPicPr>
            <a:picLocks noChangeAspect="1"/>
          </p:cNvPicPr>
          <p:nvPr/>
        </p:nvPicPr>
        <p:blipFill>
          <a:blip r:embed="rId3"/>
          <a:stretch>
            <a:fillRect/>
          </a:stretch>
        </p:blipFill>
        <p:spPr>
          <a:xfrm>
            <a:off x="2288357" y="2669010"/>
            <a:ext cx="7615286" cy="3572688"/>
          </a:xfrm>
          <a:prstGeom prst="rect">
            <a:avLst/>
          </a:prstGeom>
        </p:spPr>
      </p:pic>
      <p:sp>
        <p:nvSpPr>
          <p:cNvPr id="4" name="Rectangle 3">
            <a:extLst>
              <a:ext uri="{FF2B5EF4-FFF2-40B4-BE49-F238E27FC236}">
                <a16:creationId xmlns:a16="http://schemas.microsoft.com/office/drawing/2014/main" id="{1D3E42E8-3B2D-58F2-8B21-E8F0954B86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0593FB2-675C-0955-AD63-EF4EC90B92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D592E5-7F94-8ED5-D0D0-044C8802198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85267891"/>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2526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3628115" y="1550383"/>
            <a:ext cx="5058429" cy="642669"/>
          </a:xfrm>
          <a:prstGeom prst="rect">
            <a:avLst/>
          </a:prstGeom>
        </p:spPr>
      </p:pic>
      <p:pic>
        <p:nvPicPr>
          <p:cNvPr id="4" name="Picture 3"/>
          <p:cNvPicPr>
            <a:picLocks noChangeAspect="1"/>
          </p:cNvPicPr>
          <p:nvPr/>
        </p:nvPicPr>
        <p:blipFill>
          <a:blip r:embed="rId3"/>
          <a:stretch>
            <a:fillRect/>
          </a:stretch>
        </p:blipFill>
        <p:spPr>
          <a:xfrm>
            <a:off x="2271956" y="2521526"/>
            <a:ext cx="7477078" cy="3503584"/>
          </a:xfrm>
          <a:prstGeom prst="rect">
            <a:avLst/>
          </a:prstGeom>
        </p:spPr>
      </p:pic>
      <p:sp>
        <p:nvSpPr>
          <p:cNvPr id="3" name="Rectangle 2">
            <a:extLst>
              <a:ext uri="{FF2B5EF4-FFF2-40B4-BE49-F238E27FC236}">
                <a16:creationId xmlns:a16="http://schemas.microsoft.com/office/drawing/2014/main" id="{5FC4E825-08DB-A6A9-3625-309975EDCB5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2754B66-56E5-3443-51E5-3077ADA913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32B004-C02F-0DB1-5F28-789C11BDA58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9169855"/>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464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963626"/>
            <a:ext cx="5058429" cy="642669"/>
          </a:xfrm>
          <a:prstGeom prst="rect">
            <a:avLst/>
          </a:prstGeom>
        </p:spPr>
      </p:pic>
      <p:pic>
        <p:nvPicPr>
          <p:cNvPr id="5" name="Picture 4"/>
          <p:cNvPicPr>
            <a:picLocks noChangeAspect="1"/>
          </p:cNvPicPr>
          <p:nvPr/>
        </p:nvPicPr>
        <p:blipFill>
          <a:blip r:embed="rId3"/>
          <a:stretch>
            <a:fillRect/>
          </a:stretch>
        </p:blipFill>
        <p:spPr>
          <a:xfrm>
            <a:off x="2516377" y="2787487"/>
            <a:ext cx="7712032" cy="3745449"/>
          </a:xfrm>
          <a:prstGeom prst="rect">
            <a:avLst/>
          </a:prstGeom>
        </p:spPr>
      </p:pic>
      <p:sp>
        <p:nvSpPr>
          <p:cNvPr id="4" name="Rectangle 3">
            <a:extLst>
              <a:ext uri="{FF2B5EF4-FFF2-40B4-BE49-F238E27FC236}">
                <a16:creationId xmlns:a16="http://schemas.microsoft.com/office/drawing/2014/main" id="{616C2155-FFDC-2CD9-24DE-AB889A74EA0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61795D5-74F4-D71B-0FE3-BAA31CB798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B82613-A696-F56E-F8AD-741F895F23A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70032728"/>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0728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624412"/>
            <a:ext cx="5058429" cy="642669"/>
          </a:xfrm>
          <a:prstGeom prst="rect">
            <a:avLst/>
          </a:prstGeom>
        </p:spPr>
      </p:pic>
      <p:pic>
        <p:nvPicPr>
          <p:cNvPr id="4" name="Picture 3"/>
          <p:cNvPicPr>
            <a:picLocks noChangeAspect="1"/>
          </p:cNvPicPr>
          <p:nvPr/>
        </p:nvPicPr>
        <p:blipFill>
          <a:blip r:embed="rId3"/>
          <a:stretch>
            <a:fillRect/>
          </a:stretch>
        </p:blipFill>
        <p:spPr>
          <a:xfrm>
            <a:off x="2502564" y="2787571"/>
            <a:ext cx="7566913" cy="3641793"/>
          </a:xfrm>
          <a:prstGeom prst="rect">
            <a:avLst/>
          </a:prstGeom>
        </p:spPr>
      </p:pic>
      <p:sp>
        <p:nvSpPr>
          <p:cNvPr id="5" name="Rectangle 4">
            <a:extLst>
              <a:ext uri="{FF2B5EF4-FFF2-40B4-BE49-F238E27FC236}">
                <a16:creationId xmlns:a16="http://schemas.microsoft.com/office/drawing/2014/main" id="{71FE5865-78F7-C26D-2F12-172739027B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B97E407-66DB-01CF-47C4-98CBDC302E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48028E-FCC9-8393-8758-6AAC575E48B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16598457"/>
      </p:ext>
    </p:extLst>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9901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816142"/>
            <a:ext cx="5058429" cy="642669"/>
          </a:xfrm>
          <a:prstGeom prst="rect">
            <a:avLst/>
          </a:prstGeom>
        </p:spPr>
      </p:pic>
      <p:pic>
        <p:nvPicPr>
          <p:cNvPr id="6" name="Picture 5"/>
          <p:cNvPicPr>
            <a:picLocks noChangeAspect="1"/>
          </p:cNvPicPr>
          <p:nvPr/>
        </p:nvPicPr>
        <p:blipFill>
          <a:blip r:embed="rId3"/>
          <a:stretch>
            <a:fillRect/>
          </a:stretch>
        </p:blipFill>
        <p:spPr>
          <a:xfrm>
            <a:off x="2457655" y="2979302"/>
            <a:ext cx="7449436" cy="3593419"/>
          </a:xfrm>
          <a:prstGeom prst="rect">
            <a:avLst/>
          </a:prstGeom>
        </p:spPr>
      </p:pic>
      <p:sp>
        <p:nvSpPr>
          <p:cNvPr id="4" name="Rectangle 3">
            <a:extLst>
              <a:ext uri="{FF2B5EF4-FFF2-40B4-BE49-F238E27FC236}">
                <a16:creationId xmlns:a16="http://schemas.microsoft.com/office/drawing/2014/main" id="{F596140B-8265-417A-9BAE-7C13D3BC0A7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276FB85-F22F-5E54-3DE6-A4B45915F2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283758-CED6-7BFF-D1D3-F092ED086A7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36002224"/>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0728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624412"/>
            <a:ext cx="5058429" cy="642669"/>
          </a:xfrm>
          <a:prstGeom prst="rect">
            <a:avLst/>
          </a:prstGeom>
        </p:spPr>
      </p:pic>
      <p:pic>
        <p:nvPicPr>
          <p:cNvPr id="5" name="Picture 4"/>
          <p:cNvPicPr>
            <a:picLocks noChangeAspect="1"/>
          </p:cNvPicPr>
          <p:nvPr/>
        </p:nvPicPr>
        <p:blipFill>
          <a:blip r:embed="rId3"/>
          <a:stretch>
            <a:fillRect/>
          </a:stretch>
        </p:blipFill>
        <p:spPr>
          <a:xfrm>
            <a:off x="2500845" y="3096092"/>
            <a:ext cx="7380331" cy="3227167"/>
          </a:xfrm>
          <a:prstGeom prst="rect">
            <a:avLst/>
          </a:prstGeom>
        </p:spPr>
      </p:pic>
      <p:sp>
        <p:nvSpPr>
          <p:cNvPr id="6" name="TextBox 5"/>
          <p:cNvSpPr txBox="1"/>
          <p:nvPr/>
        </p:nvSpPr>
        <p:spPr>
          <a:xfrm>
            <a:off x="2667869" y="2599184"/>
            <a:ext cx="5951086" cy="427168"/>
          </a:xfrm>
          <a:prstGeom prst="rect">
            <a:avLst/>
          </a:prstGeom>
          <a:noFill/>
        </p:spPr>
        <p:txBody>
          <a:bodyPr wrap="square" rtlCol="0">
            <a:spAutoFit/>
          </a:bodyPr>
          <a:lstStyle/>
          <a:p>
            <a:r>
              <a:rPr lang="en-US" sz="2176" dirty="0">
                <a:solidFill>
                  <a:srgbClr val="0070C0"/>
                </a:solidFill>
              </a:rPr>
              <a:t>After the first full sweep…</a:t>
            </a:r>
          </a:p>
        </p:txBody>
      </p:sp>
      <p:sp>
        <p:nvSpPr>
          <p:cNvPr id="4" name="Rectangle 3">
            <a:extLst>
              <a:ext uri="{FF2B5EF4-FFF2-40B4-BE49-F238E27FC236}">
                <a16:creationId xmlns:a16="http://schemas.microsoft.com/office/drawing/2014/main" id="{E3A87467-ACAB-064F-0611-EE1544C3EC4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CB167EA-C3E8-63CB-9E3A-DD903499A3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171C540-724F-FD6F-1499-1B53E628346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29653102"/>
      </p:ext>
    </p:extLst>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6627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683406"/>
            <a:ext cx="5058429" cy="642669"/>
          </a:xfrm>
          <a:prstGeom prst="rect">
            <a:avLst/>
          </a:prstGeom>
        </p:spPr>
      </p:pic>
      <p:pic>
        <p:nvPicPr>
          <p:cNvPr id="4" name="Picture 3"/>
          <p:cNvPicPr>
            <a:picLocks noChangeAspect="1"/>
          </p:cNvPicPr>
          <p:nvPr/>
        </p:nvPicPr>
        <p:blipFill>
          <a:blip r:embed="rId3"/>
          <a:stretch>
            <a:fillRect/>
          </a:stretch>
        </p:blipFill>
        <p:spPr>
          <a:xfrm>
            <a:off x="2438649" y="2846566"/>
            <a:ext cx="7539271" cy="3572688"/>
          </a:xfrm>
          <a:prstGeom prst="rect">
            <a:avLst/>
          </a:prstGeom>
        </p:spPr>
      </p:pic>
      <p:sp>
        <p:nvSpPr>
          <p:cNvPr id="5" name="Rectangle 4">
            <a:extLst>
              <a:ext uri="{FF2B5EF4-FFF2-40B4-BE49-F238E27FC236}">
                <a16:creationId xmlns:a16="http://schemas.microsoft.com/office/drawing/2014/main" id="{D4759E01-B6EF-5FC5-5E46-BA18491E25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2CD1D48-5DBF-F8D2-964A-C1A6EDDF19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A9841B-DCB7-8B06-7011-D065C01EE5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3094271"/>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72752"/>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Iterative Policy Evaluation Pseudocode</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564612" y="2307793"/>
            <a:ext cx="7047239" cy="4325712"/>
          </a:xfrm>
          <a:prstGeom prst="rect">
            <a:avLst/>
          </a:prstGeom>
        </p:spPr>
      </p:pic>
      <p:sp>
        <p:nvSpPr>
          <p:cNvPr id="3" name="Rectangle 2">
            <a:extLst>
              <a:ext uri="{FF2B5EF4-FFF2-40B4-BE49-F238E27FC236}">
                <a16:creationId xmlns:a16="http://schemas.microsoft.com/office/drawing/2014/main" id="{26A5FFA7-6136-1D5A-8FDA-D1728FAC088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458C2D-3FA5-11AB-E92B-9B1A1D346FF4}"/>
              </a:ext>
            </a:extLst>
          </p:cNvPr>
          <p:cNvSpPr txBox="1"/>
          <p:nvPr/>
        </p:nvSpPr>
        <p:spPr>
          <a:xfrm>
            <a:off x="9508594" y="6233395"/>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48A4361-EB2A-1DDE-971B-E8549529EF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79272776"/>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72752"/>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889884"/>
            <a:ext cx="5058429" cy="642669"/>
          </a:xfrm>
          <a:prstGeom prst="rect">
            <a:avLst/>
          </a:prstGeom>
        </p:spPr>
      </p:pic>
      <p:pic>
        <p:nvPicPr>
          <p:cNvPr id="5" name="Picture 4"/>
          <p:cNvPicPr>
            <a:picLocks noChangeAspect="1"/>
          </p:cNvPicPr>
          <p:nvPr/>
        </p:nvPicPr>
        <p:blipFill>
          <a:blip r:embed="rId3"/>
          <a:stretch>
            <a:fillRect/>
          </a:stretch>
        </p:blipFill>
        <p:spPr>
          <a:xfrm>
            <a:off x="2347096" y="2953870"/>
            <a:ext cx="7497809" cy="3558868"/>
          </a:xfrm>
          <a:prstGeom prst="rect">
            <a:avLst/>
          </a:prstGeom>
        </p:spPr>
      </p:pic>
      <p:sp>
        <p:nvSpPr>
          <p:cNvPr id="4" name="Rectangle 3">
            <a:extLst>
              <a:ext uri="{FF2B5EF4-FFF2-40B4-BE49-F238E27FC236}">
                <a16:creationId xmlns:a16="http://schemas.microsoft.com/office/drawing/2014/main" id="{105E6081-117A-6C58-E4B5-0C2304A5F6A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2E39F64-DAFD-9CE4-BE5E-52A1069B00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2DEBAF-3229-33B5-6B6E-0D85ABEB0BB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64464976"/>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02252"/>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919384"/>
            <a:ext cx="5058429" cy="642669"/>
          </a:xfrm>
          <a:prstGeom prst="rect">
            <a:avLst/>
          </a:prstGeom>
        </p:spPr>
      </p:pic>
      <p:pic>
        <p:nvPicPr>
          <p:cNvPr id="4" name="Picture 3"/>
          <p:cNvPicPr>
            <a:picLocks noChangeAspect="1"/>
          </p:cNvPicPr>
          <p:nvPr/>
        </p:nvPicPr>
        <p:blipFill>
          <a:blip r:embed="rId3"/>
          <a:stretch>
            <a:fillRect/>
          </a:stretch>
        </p:blipFill>
        <p:spPr>
          <a:xfrm>
            <a:off x="2297864" y="2973001"/>
            <a:ext cx="7580733" cy="3648703"/>
          </a:xfrm>
          <a:prstGeom prst="rect">
            <a:avLst/>
          </a:prstGeom>
        </p:spPr>
      </p:pic>
      <p:sp>
        <p:nvSpPr>
          <p:cNvPr id="5" name="Rectangle 4">
            <a:extLst>
              <a:ext uri="{FF2B5EF4-FFF2-40B4-BE49-F238E27FC236}">
                <a16:creationId xmlns:a16="http://schemas.microsoft.com/office/drawing/2014/main" id="{066F865A-E9F2-A40D-3E79-311F9998AA6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76ADEC9-759C-C524-CD97-AA3F8AAC5CB5}"/>
              </a:ext>
            </a:extLst>
          </p:cNvPr>
          <p:cNvSpPr txBox="1"/>
          <p:nvPr/>
        </p:nvSpPr>
        <p:spPr>
          <a:xfrm>
            <a:off x="9707077" y="635710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8E25C3-BA7A-CDE9-9700-64E3DB989CD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30873903"/>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6627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683406"/>
            <a:ext cx="5058429" cy="642669"/>
          </a:xfrm>
          <a:prstGeom prst="rect">
            <a:avLst/>
          </a:prstGeom>
        </p:spPr>
      </p:pic>
      <p:sp>
        <p:nvSpPr>
          <p:cNvPr id="6" name="TextBox 5"/>
          <p:cNvSpPr txBox="1"/>
          <p:nvPr/>
        </p:nvSpPr>
        <p:spPr>
          <a:xfrm>
            <a:off x="2667869" y="2658178"/>
            <a:ext cx="5951086" cy="427168"/>
          </a:xfrm>
          <a:prstGeom prst="rect">
            <a:avLst/>
          </a:prstGeom>
          <a:noFill/>
        </p:spPr>
        <p:txBody>
          <a:bodyPr wrap="square" rtlCol="0">
            <a:spAutoFit/>
          </a:bodyPr>
          <a:lstStyle/>
          <a:p>
            <a:r>
              <a:rPr lang="en-US" sz="2176" dirty="0">
                <a:solidFill>
                  <a:srgbClr val="0070C0"/>
                </a:solidFill>
              </a:rPr>
              <a:t>After the second full sweep…</a:t>
            </a:r>
          </a:p>
        </p:txBody>
      </p:sp>
      <p:pic>
        <p:nvPicPr>
          <p:cNvPr id="4" name="Picture 3"/>
          <p:cNvPicPr>
            <a:picLocks noChangeAspect="1"/>
          </p:cNvPicPr>
          <p:nvPr/>
        </p:nvPicPr>
        <p:blipFill>
          <a:blip r:embed="rId3"/>
          <a:stretch>
            <a:fillRect/>
          </a:stretch>
        </p:blipFill>
        <p:spPr>
          <a:xfrm>
            <a:off x="2525034" y="3408921"/>
            <a:ext cx="7262854" cy="3047496"/>
          </a:xfrm>
          <a:prstGeom prst="rect">
            <a:avLst/>
          </a:prstGeom>
        </p:spPr>
      </p:pic>
      <p:sp>
        <p:nvSpPr>
          <p:cNvPr id="5" name="Rectangle 4">
            <a:extLst>
              <a:ext uri="{FF2B5EF4-FFF2-40B4-BE49-F238E27FC236}">
                <a16:creationId xmlns:a16="http://schemas.microsoft.com/office/drawing/2014/main" id="{67349524-A6B0-4623-F18C-E93573126F3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1D1A828-0568-1CC7-B4E8-7F5CC7BD8B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1B10E8E-B791-25E4-16E6-8C680FF220B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63524617"/>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1051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727650"/>
            <a:ext cx="5058429" cy="642669"/>
          </a:xfrm>
          <a:prstGeom prst="rect">
            <a:avLst/>
          </a:prstGeom>
        </p:spPr>
      </p:pic>
      <p:pic>
        <p:nvPicPr>
          <p:cNvPr id="5" name="Picture 4"/>
          <p:cNvPicPr>
            <a:picLocks noChangeAspect="1"/>
          </p:cNvPicPr>
          <p:nvPr/>
        </p:nvPicPr>
        <p:blipFill>
          <a:blip r:embed="rId3"/>
          <a:stretch>
            <a:fillRect/>
          </a:stretch>
        </p:blipFill>
        <p:spPr>
          <a:xfrm>
            <a:off x="2426557" y="2986853"/>
            <a:ext cx="7546181" cy="3220257"/>
          </a:xfrm>
          <a:prstGeom prst="rect">
            <a:avLst/>
          </a:prstGeom>
        </p:spPr>
      </p:pic>
      <p:sp>
        <p:nvSpPr>
          <p:cNvPr id="4" name="Rectangle 3">
            <a:extLst>
              <a:ext uri="{FF2B5EF4-FFF2-40B4-BE49-F238E27FC236}">
                <a16:creationId xmlns:a16="http://schemas.microsoft.com/office/drawing/2014/main" id="{D376C1BC-402E-29AC-F93B-7759ADCAF7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FCFBB9A-B0EC-9FDE-A659-62B019131E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C8F9AE-7CC4-56C7-DA36-ED95641981A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68147600"/>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6627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683406"/>
            <a:ext cx="5058429" cy="642669"/>
          </a:xfrm>
          <a:prstGeom prst="rect">
            <a:avLst/>
          </a:prstGeom>
        </p:spPr>
      </p:pic>
      <p:pic>
        <p:nvPicPr>
          <p:cNvPr id="6" name="Picture 5"/>
          <p:cNvPicPr>
            <a:picLocks noChangeAspect="1"/>
          </p:cNvPicPr>
          <p:nvPr/>
        </p:nvPicPr>
        <p:blipFill>
          <a:blip r:embed="rId3"/>
          <a:stretch>
            <a:fillRect/>
          </a:stretch>
        </p:blipFill>
        <p:spPr>
          <a:xfrm>
            <a:off x="2667869" y="3036585"/>
            <a:ext cx="7373421" cy="3116601"/>
          </a:xfrm>
          <a:prstGeom prst="rect">
            <a:avLst/>
          </a:prstGeom>
        </p:spPr>
      </p:pic>
      <p:sp>
        <p:nvSpPr>
          <p:cNvPr id="4" name="Rectangle 3">
            <a:extLst>
              <a:ext uri="{FF2B5EF4-FFF2-40B4-BE49-F238E27FC236}">
                <a16:creationId xmlns:a16="http://schemas.microsoft.com/office/drawing/2014/main" id="{14AA6DBB-352A-F87F-6956-B47B66231BC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B5AD588-3687-A921-E223-F106E9F8AE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DC60FA-9D1F-4128-3478-16BB0C781F9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2941745"/>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8426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801392"/>
            <a:ext cx="5058429" cy="642669"/>
          </a:xfrm>
          <a:prstGeom prst="rect">
            <a:avLst/>
          </a:prstGeom>
        </p:spPr>
      </p:pic>
      <p:pic>
        <p:nvPicPr>
          <p:cNvPr id="4" name="Picture 3"/>
          <p:cNvPicPr>
            <a:picLocks noChangeAspect="1"/>
          </p:cNvPicPr>
          <p:nvPr/>
        </p:nvPicPr>
        <p:blipFill>
          <a:blip r:embed="rId3"/>
          <a:stretch>
            <a:fillRect/>
          </a:stretch>
        </p:blipFill>
        <p:spPr>
          <a:xfrm>
            <a:off x="2667869" y="2964551"/>
            <a:ext cx="7269765" cy="3158063"/>
          </a:xfrm>
          <a:prstGeom prst="rect">
            <a:avLst/>
          </a:prstGeom>
        </p:spPr>
      </p:pic>
      <p:sp>
        <p:nvSpPr>
          <p:cNvPr id="5" name="Rectangle 4">
            <a:extLst>
              <a:ext uri="{FF2B5EF4-FFF2-40B4-BE49-F238E27FC236}">
                <a16:creationId xmlns:a16="http://schemas.microsoft.com/office/drawing/2014/main" id="{9C4FE3F9-63BB-0186-A5E2-BE0C4AAD19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614DE72-8BB9-3DCE-5A8A-1827274EC1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9191A94-A947-EA87-3C79-A407C3FAE13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5993801"/>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02246"/>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919378"/>
            <a:ext cx="5058429" cy="642669"/>
          </a:xfrm>
          <a:prstGeom prst="rect">
            <a:avLst/>
          </a:prstGeom>
        </p:spPr>
      </p:pic>
      <p:pic>
        <p:nvPicPr>
          <p:cNvPr id="5" name="Picture 4"/>
          <p:cNvPicPr>
            <a:picLocks noChangeAspect="1"/>
          </p:cNvPicPr>
          <p:nvPr/>
        </p:nvPicPr>
        <p:blipFill>
          <a:blip r:embed="rId3"/>
          <a:stretch>
            <a:fillRect/>
          </a:stretch>
        </p:blipFill>
        <p:spPr>
          <a:xfrm>
            <a:off x="2667869" y="3082537"/>
            <a:ext cx="7235212" cy="3054407"/>
          </a:xfrm>
          <a:prstGeom prst="rect">
            <a:avLst/>
          </a:prstGeom>
        </p:spPr>
      </p:pic>
      <p:sp>
        <p:nvSpPr>
          <p:cNvPr id="4" name="Rectangle 3">
            <a:extLst>
              <a:ext uri="{FF2B5EF4-FFF2-40B4-BE49-F238E27FC236}">
                <a16:creationId xmlns:a16="http://schemas.microsoft.com/office/drawing/2014/main" id="{30399C3D-84F5-0208-1AD3-819BD9550A0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990C89C-421F-63F1-2646-6CDB985C33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11CB26-A0EC-48DF-D913-562173E554F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424633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72752"/>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559017" y="1889884"/>
            <a:ext cx="5058429" cy="642669"/>
          </a:xfrm>
          <a:prstGeom prst="rect">
            <a:avLst/>
          </a:prstGeom>
        </p:spPr>
      </p:pic>
      <p:pic>
        <p:nvPicPr>
          <p:cNvPr id="4" name="Picture 3"/>
          <p:cNvPicPr>
            <a:picLocks noChangeAspect="1"/>
          </p:cNvPicPr>
          <p:nvPr/>
        </p:nvPicPr>
        <p:blipFill>
          <a:blip r:embed="rId3"/>
          <a:stretch>
            <a:fillRect/>
          </a:stretch>
        </p:blipFill>
        <p:spPr>
          <a:xfrm>
            <a:off x="2383367" y="3053043"/>
            <a:ext cx="7615286" cy="3558868"/>
          </a:xfrm>
          <a:prstGeom prst="rect">
            <a:avLst/>
          </a:prstGeom>
        </p:spPr>
      </p:pic>
      <p:sp>
        <p:nvSpPr>
          <p:cNvPr id="5" name="Rectangle 4">
            <a:extLst>
              <a:ext uri="{FF2B5EF4-FFF2-40B4-BE49-F238E27FC236}">
                <a16:creationId xmlns:a16="http://schemas.microsoft.com/office/drawing/2014/main" id="{8A10D771-8C7D-3A88-3E33-17DA1B4272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6652369-A6C2-E145-2605-C6FA02332473}"/>
              </a:ext>
            </a:extLst>
          </p:cNvPr>
          <p:cNvSpPr txBox="1"/>
          <p:nvPr/>
        </p:nvSpPr>
        <p:spPr>
          <a:xfrm>
            <a:off x="9808633" y="621180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973868-88D7-834E-6B0F-40E503CC523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57772623"/>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03FD9-DF9E-655F-5EC9-6118D51D20D4}"/>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5D1333C-D87D-0A20-05EE-B1AB0C294B51}"/>
              </a:ext>
            </a:extLst>
          </p:cNvPr>
          <p:cNvSpPr txBox="1">
            <a:spLocks noGrp="1"/>
          </p:cNvSpPr>
          <p:nvPr>
            <p:ph type="title"/>
          </p:nvPr>
        </p:nvSpPr>
        <p:spPr>
          <a:xfrm>
            <a:off x="3696042" y="617697"/>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sp>
        <p:nvSpPr>
          <p:cNvPr id="5" name="Rectangle 4">
            <a:extLst>
              <a:ext uri="{FF2B5EF4-FFF2-40B4-BE49-F238E27FC236}">
                <a16:creationId xmlns:a16="http://schemas.microsoft.com/office/drawing/2014/main" id="{545454CD-EC00-BAEF-6063-482B3FE5E03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D57D71C-EA51-67B1-1297-7BBC4B291F6A}"/>
              </a:ext>
            </a:extLst>
          </p:cNvPr>
          <p:cNvSpPr txBox="1"/>
          <p:nvPr/>
        </p:nvSpPr>
        <p:spPr>
          <a:xfrm>
            <a:off x="9808633" y="621180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37ABBF-5B6A-9E74-CA2C-9B78AAFEEF7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3B2E7A3F-213E-689B-DADB-601170F71575}"/>
              </a:ext>
            </a:extLst>
          </p:cNvPr>
          <p:cNvPicPr>
            <a:picLocks noChangeAspect="1"/>
          </p:cNvPicPr>
          <p:nvPr/>
        </p:nvPicPr>
        <p:blipFill>
          <a:blip r:embed="rId3"/>
          <a:stretch>
            <a:fillRect/>
          </a:stretch>
        </p:blipFill>
        <p:spPr>
          <a:xfrm>
            <a:off x="1655233" y="1018133"/>
            <a:ext cx="8153400" cy="5648325"/>
          </a:xfrm>
          <a:prstGeom prst="rect">
            <a:avLst/>
          </a:prstGeom>
        </p:spPr>
      </p:pic>
    </p:spTree>
    <p:extLst>
      <p:ext uri="{BB962C8B-B14F-4D97-AF65-F5344CB8AC3E}">
        <p14:creationId xmlns:p14="http://schemas.microsoft.com/office/powerpoint/2010/main" val="3022874914"/>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588209" y="880988"/>
            <a:ext cx="8879123" cy="4118096"/>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Last lecture we have seen that given </a:t>
            </a:r>
            <a:r>
              <a:rPr lang="en-US" sz="1814" i="1" dirty="0">
                <a:solidFill>
                  <a:srgbClr val="0070C0"/>
                </a:solidFill>
                <a:latin typeface="Georgia" panose="02040502050405020303" pitchFamily="18" charset="0"/>
                <a:cs typeface="Georgia"/>
              </a:rPr>
              <a:t>v</a:t>
            </a:r>
            <a:r>
              <a:rPr lang="en-US" sz="1814" i="1" baseline="-25000" dirty="0">
                <a:solidFill>
                  <a:srgbClr val="0070C0"/>
                </a:solidFill>
                <a:latin typeface="Georgia" panose="02040502050405020303" pitchFamily="18" charset="0"/>
                <a:cs typeface="Georgia"/>
              </a:rPr>
              <a:t>*</a:t>
            </a:r>
            <a:r>
              <a:rPr lang="en-US" sz="1814" dirty="0">
                <a:latin typeface="Georgia" panose="02040502050405020303" pitchFamily="18" charset="0"/>
                <a:cs typeface="Georgia"/>
              </a:rPr>
              <a:t>, we can find the optimal policy by choosing the Greedy action.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Greedy action maximizes the Bellman's optimally equation in each state.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Imagine instead of the optimal value function, we select an action which is greedy with respect to the value function </a:t>
            </a:r>
            <a:r>
              <a:rPr lang="en-US" sz="1814" i="1" dirty="0">
                <a:solidFill>
                  <a:srgbClr val="0070C0"/>
                </a:solidFill>
                <a:latin typeface="Georgia" panose="02040502050405020303" pitchFamily="18" charset="0"/>
                <a:cs typeface="Georgia"/>
              </a:rPr>
              <a:t>v</a:t>
            </a:r>
            <a:r>
              <a:rPr lang="el-GR" sz="1814" i="1" baseline="-25000" dirty="0">
                <a:solidFill>
                  <a:srgbClr val="0070C0"/>
                </a:solidFill>
                <a:latin typeface="Georgia" panose="02040502050405020303" pitchFamily="18" charset="0"/>
                <a:cs typeface="Georgia"/>
              </a:rPr>
              <a:t> π</a:t>
            </a:r>
            <a:r>
              <a:rPr lang="en-US" sz="1814" dirty="0">
                <a:latin typeface="Georgia" panose="02040502050405020303" pitchFamily="18" charset="0"/>
                <a:cs typeface="Georgia"/>
              </a:rPr>
              <a:t> of an arbitrary policy </a:t>
            </a:r>
            <a:r>
              <a:rPr lang="el-GR" sz="1814" i="1"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a:t>
            </a:r>
          </a:p>
          <a:p>
            <a:pPr marL="62980" algn="just">
              <a:spcBef>
                <a:spcPts val="589"/>
              </a:spcBef>
              <a:buClr>
                <a:srgbClr val="3333B2"/>
              </a:buClr>
              <a:buSzPct val="110526"/>
              <a:tabLst>
                <a:tab pos="319168" algn="l"/>
              </a:tabLst>
            </a:pPr>
            <a:endParaRPr lang="en-US" sz="1814" dirty="0">
              <a:latin typeface="Georgia" panose="02040502050405020303" pitchFamily="18" charset="0"/>
              <a:cs typeface="Georgia"/>
            </a:endParaRPr>
          </a:p>
        </p:txBody>
      </p:sp>
      <p:sp>
        <p:nvSpPr>
          <p:cNvPr id="2" name="object 2"/>
          <p:cNvSpPr txBox="1">
            <a:spLocks noGrp="1"/>
          </p:cNvSpPr>
          <p:nvPr>
            <p:ph type="title"/>
          </p:nvPr>
        </p:nvSpPr>
        <p:spPr>
          <a:xfrm>
            <a:off x="2675637" y="51791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Improvement</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3674751" y="1720602"/>
            <a:ext cx="5189727" cy="1299159"/>
          </a:xfrm>
          <a:prstGeom prst="rect">
            <a:avLst/>
          </a:prstGeom>
        </p:spPr>
      </p:pic>
      <p:pic>
        <p:nvPicPr>
          <p:cNvPr id="8" name="Picture 7"/>
          <p:cNvPicPr>
            <a:picLocks noChangeAspect="1"/>
          </p:cNvPicPr>
          <p:nvPr/>
        </p:nvPicPr>
        <p:blipFill>
          <a:blip r:embed="rId3"/>
          <a:stretch>
            <a:fillRect/>
          </a:stretch>
        </p:blipFill>
        <p:spPr>
          <a:xfrm>
            <a:off x="3295149" y="4629582"/>
            <a:ext cx="6410108" cy="2047035"/>
          </a:xfrm>
          <a:prstGeom prst="rect">
            <a:avLst/>
          </a:prstGeom>
        </p:spPr>
      </p:pic>
      <p:sp>
        <p:nvSpPr>
          <p:cNvPr id="3" name="Rectangle 2">
            <a:extLst>
              <a:ext uri="{FF2B5EF4-FFF2-40B4-BE49-F238E27FC236}">
                <a16:creationId xmlns:a16="http://schemas.microsoft.com/office/drawing/2014/main" id="{4BABDFEE-2076-5E06-0B2A-27F7122B8C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F24190F-04CA-BB70-DC24-84CEDA1091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1953892-5CA7-DC87-7FF1-A61A5AF3B3D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4466665"/>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588209" y="1352937"/>
            <a:ext cx="8879123" cy="2337480"/>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Recall the definition of </a:t>
            </a:r>
            <a:r>
              <a:rPr lang="en-US" sz="1814" i="1" dirty="0">
                <a:solidFill>
                  <a:srgbClr val="0070C0"/>
                </a:solidFill>
                <a:latin typeface="Georgia" panose="02040502050405020303" pitchFamily="18" charset="0"/>
                <a:cs typeface="Georgia"/>
              </a:rPr>
              <a:t>q</a:t>
            </a:r>
            <a:r>
              <a:rPr lang="el-GR" sz="1814" i="1" baseline="-25000"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It tells you the value of a state if you take action </a:t>
            </a:r>
            <a:r>
              <a:rPr lang="en-US" sz="1814" i="1" dirty="0">
                <a:solidFill>
                  <a:srgbClr val="0070C0"/>
                </a:solidFill>
                <a:latin typeface="Georgia" panose="02040502050405020303" pitchFamily="18" charset="0"/>
                <a:cs typeface="Georgia"/>
              </a:rPr>
              <a:t>A</a:t>
            </a:r>
            <a:r>
              <a:rPr lang="en-US" sz="1814" dirty="0">
                <a:latin typeface="Georgia" panose="02040502050405020303" pitchFamily="18" charset="0"/>
                <a:cs typeface="Georgia"/>
              </a:rPr>
              <a:t>, and then follow policy </a:t>
            </a:r>
            <a:r>
              <a:rPr lang="el-GR" sz="1814" i="1"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Imagine we take action </a:t>
            </a:r>
            <a:r>
              <a:rPr lang="en-US" sz="1814" i="1" dirty="0">
                <a:solidFill>
                  <a:srgbClr val="0070C0"/>
                </a:solidFill>
                <a:latin typeface="Georgia" panose="02040502050405020303" pitchFamily="18" charset="0"/>
                <a:cs typeface="Georgia"/>
              </a:rPr>
              <a:t>A</a:t>
            </a:r>
            <a:r>
              <a:rPr lang="en-US" sz="1814" dirty="0">
                <a:latin typeface="Georgia" panose="02040502050405020303" pitchFamily="18" charset="0"/>
                <a:cs typeface="Georgia"/>
              </a:rPr>
              <a:t> according to </a:t>
            </a:r>
            <a:r>
              <a:rPr lang="el-GR" sz="1814" i="1" dirty="0">
                <a:solidFill>
                  <a:srgbClr val="0070C0"/>
                </a:solidFill>
                <a:latin typeface="Georgia" panose="02040502050405020303" pitchFamily="18" charset="0"/>
                <a:cs typeface="Georgia"/>
              </a:rPr>
              <a:t>π</a:t>
            </a:r>
            <a:r>
              <a:rPr lang="en-US" sz="1814" i="1" dirty="0">
                <a:solidFill>
                  <a:srgbClr val="0070C0"/>
                </a:solidFill>
                <a:latin typeface="Georgia" panose="02040502050405020303" pitchFamily="18" charset="0"/>
                <a:cs typeface="Georgia"/>
              </a:rPr>
              <a:t>’</a:t>
            </a:r>
            <a:r>
              <a:rPr lang="en-US" sz="1814" dirty="0">
                <a:latin typeface="Georgia" panose="02040502050405020303" pitchFamily="18" charset="0"/>
                <a:cs typeface="Georgia"/>
              </a:rPr>
              <a:t>, and then follow policy </a:t>
            </a:r>
            <a:r>
              <a:rPr lang="el-GR" sz="1814" i="1"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If this action has higher value than the action under </a:t>
            </a:r>
            <a:r>
              <a:rPr lang="el-GR" sz="1814" i="1" dirty="0">
                <a:solidFill>
                  <a:srgbClr val="0070C0"/>
                </a:solidFill>
                <a:latin typeface="Georgia" panose="02040502050405020303" pitchFamily="18" charset="0"/>
                <a:cs typeface="Georgia"/>
              </a:rPr>
              <a:t>π</a:t>
            </a:r>
            <a:r>
              <a:rPr lang="en-US" sz="1814" dirty="0">
                <a:latin typeface="Georgia" panose="02040502050405020303" pitchFamily="18" charset="0"/>
                <a:cs typeface="Georgia"/>
              </a:rPr>
              <a:t>, then </a:t>
            </a:r>
            <a:r>
              <a:rPr lang="el-GR" sz="1814" i="1" dirty="0">
                <a:solidFill>
                  <a:srgbClr val="0070C0"/>
                </a:solidFill>
                <a:latin typeface="Georgia" panose="02040502050405020303" pitchFamily="18" charset="0"/>
                <a:cs typeface="Georgia"/>
              </a:rPr>
              <a:t>π</a:t>
            </a:r>
            <a:r>
              <a:rPr lang="en-US" sz="1814" i="1" dirty="0">
                <a:solidFill>
                  <a:srgbClr val="0070C0"/>
                </a:solidFill>
                <a:latin typeface="Georgia" panose="02040502050405020303" pitchFamily="18" charset="0"/>
                <a:cs typeface="Georgia"/>
              </a:rPr>
              <a:t>’</a:t>
            </a:r>
            <a:r>
              <a:rPr lang="en-US" sz="1814" dirty="0">
                <a:latin typeface="Georgia" panose="02040502050405020303" pitchFamily="18" charset="0"/>
                <a:cs typeface="Georgia"/>
              </a:rPr>
              <a:t> must be better.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policy improvement theorem is as follows:</a:t>
            </a:r>
          </a:p>
        </p:txBody>
      </p:sp>
      <p:sp>
        <p:nvSpPr>
          <p:cNvPr id="2" name="object 2"/>
          <p:cNvSpPr txBox="1">
            <a:spLocks noGrp="1"/>
          </p:cNvSpPr>
          <p:nvPr>
            <p:ph type="title"/>
          </p:nvPr>
        </p:nvSpPr>
        <p:spPr>
          <a:xfrm>
            <a:off x="2667869" y="740016"/>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Improvement Theorem</a:t>
            </a:r>
            <a:endParaRPr sz="3264" dirty="0">
              <a:latin typeface="Georgia" panose="02040502050405020303" pitchFamily="18" charset="0"/>
            </a:endParaRPr>
          </a:p>
        </p:txBody>
      </p:sp>
      <p:pic>
        <p:nvPicPr>
          <p:cNvPr id="6" name="Picture 5"/>
          <p:cNvPicPr>
            <a:picLocks noChangeAspect="1"/>
          </p:cNvPicPr>
          <p:nvPr/>
        </p:nvPicPr>
        <p:blipFill>
          <a:blip r:embed="rId2"/>
          <a:stretch>
            <a:fillRect/>
          </a:stretch>
        </p:blipFill>
        <p:spPr>
          <a:xfrm>
            <a:off x="2999297" y="4062192"/>
            <a:ext cx="6750819" cy="1523026"/>
          </a:xfrm>
          <a:prstGeom prst="rect">
            <a:avLst/>
          </a:prstGeom>
        </p:spPr>
      </p:pic>
      <p:sp>
        <p:nvSpPr>
          <p:cNvPr id="9" name="Rectangle 8"/>
          <p:cNvSpPr/>
          <p:nvPr/>
        </p:nvSpPr>
        <p:spPr>
          <a:xfrm>
            <a:off x="1755270" y="5986286"/>
            <a:ext cx="8665922" cy="483081"/>
          </a:xfrm>
          <a:prstGeom prst="rect">
            <a:avLst/>
          </a:prstGeom>
        </p:spPr>
        <p:txBody>
          <a:bodyPr wrap="square">
            <a:spAutoFit/>
          </a:bodyPr>
          <a:lstStyle/>
          <a:p>
            <a:r>
              <a:rPr lang="en-US" sz="2176" b="1" dirty="0"/>
              <a:t>The new policy is a strict improvement over </a:t>
            </a:r>
            <a:r>
              <a:rPr lang="el-GR" sz="2539" b="1" i="1" dirty="0">
                <a:solidFill>
                  <a:srgbClr val="0070C0"/>
                </a:solidFill>
                <a:latin typeface="Georgia" panose="02040502050405020303" pitchFamily="18" charset="0"/>
                <a:cs typeface="Georgia"/>
              </a:rPr>
              <a:t>π</a:t>
            </a:r>
            <a:r>
              <a:rPr lang="en-US" sz="2176" b="1" dirty="0"/>
              <a:t> unless </a:t>
            </a:r>
            <a:r>
              <a:rPr lang="el-GR" sz="2539" b="1" i="1" dirty="0">
                <a:solidFill>
                  <a:srgbClr val="0070C0"/>
                </a:solidFill>
                <a:latin typeface="Georgia" panose="02040502050405020303" pitchFamily="18" charset="0"/>
                <a:cs typeface="Georgia"/>
              </a:rPr>
              <a:t>π</a:t>
            </a:r>
            <a:r>
              <a:rPr lang="en-US" sz="2176" b="1" dirty="0"/>
              <a:t> is already optimal</a:t>
            </a:r>
          </a:p>
        </p:txBody>
      </p:sp>
      <p:sp>
        <p:nvSpPr>
          <p:cNvPr id="3" name="Rectangle 2">
            <a:extLst>
              <a:ext uri="{FF2B5EF4-FFF2-40B4-BE49-F238E27FC236}">
                <a16:creationId xmlns:a16="http://schemas.microsoft.com/office/drawing/2014/main" id="{D2B34DFE-81CC-843F-7735-285F825372A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4A9D481-0518-CE89-4DA2-EAE3345535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01AB125-F077-1E42-9622-876DC3D5594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98270931"/>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40080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1793915" y="580119"/>
            <a:ext cx="3093096" cy="3055831"/>
          </a:xfrm>
          <a:prstGeom prst="rect">
            <a:avLst/>
          </a:prstGeom>
        </p:spPr>
      </p:pic>
      <p:pic>
        <p:nvPicPr>
          <p:cNvPr id="5" name="Picture 4"/>
          <p:cNvPicPr>
            <a:picLocks noChangeAspect="1"/>
          </p:cNvPicPr>
          <p:nvPr/>
        </p:nvPicPr>
        <p:blipFill>
          <a:blip r:embed="rId3"/>
          <a:stretch>
            <a:fillRect/>
          </a:stretch>
        </p:blipFill>
        <p:spPr>
          <a:xfrm>
            <a:off x="1623803" y="3644587"/>
            <a:ext cx="7884792" cy="3358465"/>
          </a:xfrm>
          <a:prstGeom prst="rect">
            <a:avLst/>
          </a:prstGeom>
        </p:spPr>
      </p:pic>
      <p:pic>
        <p:nvPicPr>
          <p:cNvPr id="9" name="Picture 8"/>
          <p:cNvPicPr>
            <a:picLocks noChangeAspect="1"/>
          </p:cNvPicPr>
          <p:nvPr/>
        </p:nvPicPr>
        <p:blipFill>
          <a:blip r:embed="rId4"/>
          <a:stretch>
            <a:fillRect/>
          </a:stretch>
        </p:blipFill>
        <p:spPr>
          <a:xfrm>
            <a:off x="5566198" y="1713861"/>
            <a:ext cx="587386" cy="552834"/>
          </a:xfrm>
          <a:prstGeom prst="rect">
            <a:avLst/>
          </a:prstGeom>
        </p:spPr>
      </p:pic>
      <p:cxnSp>
        <p:nvCxnSpPr>
          <p:cNvPr id="11" name="Straight Arrow Connector 10"/>
          <p:cNvCxnSpPr>
            <a:stCxn id="9" idx="1"/>
          </p:cNvCxnSpPr>
          <p:nvPr/>
        </p:nvCxnSpPr>
        <p:spPr>
          <a:xfrm flipH="1" flipV="1">
            <a:off x="4480109" y="1341951"/>
            <a:ext cx="1086089" cy="6483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12" name="Picture 11"/>
          <p:cNvPicPr>
            <a:picLocks noChangeAspect="1"/>
          </p:cNvPicPr>
          <p:nvPr/>
        </p:nvPicPr>
        <p:blipFill>
          <a:blip r:embed="rId5"/>
          <a:stretch>
            <a:fillRect/>
          </a:stretch>
        </p:blipFill>
        <p:spPr>
          <a:xfrm>
            <a:off x="7274064" y="1053648"/>
            <a:ext cx="2234531" cy="1619602"/>
          </a:xfrm>
          <a:prstGeom prst="rect">
            <a:avLst/>
          </a:prstGeom>
        </p:spPr>
      </p:pic>
      <p:cxnSp>
        <p:nvCxnSpPr>
          <p:cNvPr id="14" name="Straight Arrow Connector 13"/>
          <p:cNvCxnSpPr/>
          <p:nvPr/>
        </p:nvCxnSpPr>
        <p:spPr>
          <a:xfrm flipV="1">
            <a:off x="5471188" y="5902435"/>
            <a:ext cx="0" cy="35412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4887011" y="6282474"/>
            <a:ext cx="1130431" cy="427168"/>
          </a:xfrm>
          <a:prstGeom prst="rect">
            <a:avLst/>
          </a:prstGeom>
          <a:noFill/>
        </p:spPr>
        <p:txBody>
          <a:bodyPr wrap="square" rtlCol="0">
            <a:spAutoFit/>
          </a:bodyPr>
          <a:lstStyle/>
          <a:p>
            <a:r>
              <a:rPr lang="en-US" sz="2176" b="1" dirty="0">
                <a:solidFill>
                  <a:srgbClr val="0070C0"/>
                </a:solidFill>
              </a:rPr>
              <a:t>Optimal</a:t>
            </a:r>
            <a:endParaRPr lang="en-US" sz="1632" b="1" dirty="0">
              <a:solidFill>
                <a:srgbClr val="0070C0"/>
              </a:solidFill>
            </a:endParaRPr>
          </a:p>
        </p:txBody>
      </p:sp>
      <p:sp>
        <p:nvSpPr>
          <p:cNvPr id="4" name="Rectangle 3">
            <a:extLst>
              <a:ext uri="{FF2B5EF4-FFF2-40B4-BE49-F238E27FC236}">
                <a16:creationId xmlns:a16="http://schemas.microsoft.com/office/drawing/2014/main" id="{889D6A38-D02B-C5F6-B441-8A87645F65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B353EB4-C270-518F-656D-DFBB4F505D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4309B6-A988-AEC7-28E4-DDAF89C3200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41755476"/>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573460" y="1072717"/>
            <a:ext cx="8879123" cy="3405850"/>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will show now how we can use the policy improvement theorem to find the optimal policy by iteratively evaluating a sequence of policies.</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Policy iteration consists of two distinct steps repeated over and over, </a:t>
            </a:r>
            <a:r>
              <a:rPr lang="en-US" sz="1814" dirty="0">
                <a:solidFill>
                  <a:srgbClr val="0070C0"/>
                </a:solidFill>
                <a:latin typeface="Georgia" panose="02040502050405020303" pitchFamily="18" charset="0"/>
                <a:cs typeface="Georgia"/>
              </a:rPr>
              <a:t>evaluation</a:t>
            </a:r>
            <a:r>
              <a:rPr lang="en-US" sz="1814" dirty="0">
                <a:latin typeface="Georgia" panose="02040502050405020303" pitchFamily="18" charset="0"/>
                <a:cs typeface="Georgia"/>
              </a:rPr>
              <a:t> and </a:t>
            </a:r>
            <a:r>
              <a:rPr lang="en-US" sz="1814" dirty="0">
                <a:solidFill>
                  <a:srgbClr val="0070C0"/>
                </a:solidFill>
                <a:latin typeface="Georgia" panose="02040502050405020303" pitchFamily="18" charset="0"/>
                <a:cs typeface="Georgia"/>
              </a:rPr>
              <a:t>improvement</a:t>
            </a:r>
            <a:r>
              <a:rPr lang="en-US" sz="1814" dirty="0">
                <a:latin typeface="Georgia" panose="02040502050405020303" pitchFamily="18" charset="0"/>
                <a:cs typeface="Georgia"/>
              </a:rPr>
              <a:t>.</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lgn="just">
              <a:spcBef>
                <a:spcPts val="589"/>
              </a:spcBef>
              <a:buClr>
                <a:srgbClr val="3333B2"/>
              </a:buClr>
              <a:buSzPct val="110526"/>
              <a:tabLst>
                <a:tab pos="319168" algn="l"/>
              </a:tabLst>
            </a:pPr>
            <a:endParaRPr lang="en-US" sz="1814" dirty="0">
              <a:latin typeface="Georgia" panose="02040502050405020303" pitchFamily="18" charset="0"/>
              <a:cs typeface="Georgia"/>
            </a:endParaRPr>
          </a:p>
        </p:txBody>
      </p:sp>
      <p:sp>
        <p:nvSpPr>
          <p:cNvPr id="2" name="object 2"/>
          <p:cNvSpPr txBox="1">
            <a:spLocks noGrp="1"/>
          </p:cNvSpPr>
          <p:nvPr>
            <p:ph type="title"/>
          </p:nvPr>
        </p:nvSpPr>
        <p:spPr>
          <a:xfrm>
            <a:off x="2653120" y="51878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Iteration</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465380" y="2750108"/>
            <a:ext cx="5942301" cy="1793671"/>
          </a:xfrm>
          <a:prstGeom prst="rect">
            <a:avLst/>
          </a:prstGeom>
        </p:spPr>
      </p:pic>
      <p:pic>
        <p:nvPicPr>
          <p:cNvPr id="4" name="Picture 3"/>
          <p:cNvPicPr>
            <a:picLocks noChangeAspect="1"/>
          </p:cNvPicPr>
          <p:nvPr/>
        </p:nvPicPr>
        <p:blipFill>
          <a:blip r:embed="rId3"/>
          <a:stretch>
            <a:fillRect/>
          </a:stretch>
        </p:blipFill>
        <p:spPr>
          <a:xfrm>
            <a:off x="2750045" y="4427499"/>
            <a:ext cx="2156052" cy="2121500"/>
          </a:xfrm>
          <a:prstGeom prst="rect">
            <a:avLst/>
          </a:prstGeom>
        </p:spPr>
      </p:pic>
      <p:pic>
        <p:nvPicPr>
          <p:cNvPr id="6" name="Picture 5"/>
          <p:cNvPicPr>
            <a:picLocks noChangeAspect="1"/>
          </p:cNvPicPr>
          <p:nvPr/>
        </p:nvPicPr>
        <p:blipFill>
          <a:blip r:embed="rId4"/>
          <a:stretch>
            <a:fillRect/>
          </a:stretch>
        </p:blipFill>
        <p:spPr>
          <a:xfrm>
            <a:off x="5517923" y="4427499"/>
            <a:ext cx="4097881" cy="2473931"/>
          </a:xfrm>
          <a:prstGeom prst="rect">
            <a:avLst/>
          </a:prstGeom>
        </p:spPr>
      </p:pic>
      <p:sp>
        <p:nvSpPr>
          <p:cNvPr id="5" name="Rectangle 4">
            <a:extLst>
              <a:ext uri="{FF2B5EF4-FFF2-40B4-BE49-F238E27FC236}">
                <a16:creationId xmlns:a16="http://schemas.microsoft.com/office/drawing/2014/main" id="{69CF1A43-349B-040A-BCFF-3EEC4FA1A5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13C5F4-4B1C-5422-03DB-4CFE97587E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7CDF0C8C-3ADA-0E8F-91C8-5DBBE8D5BBF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8656551"/>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249766" y="853196"/>
            <a:ext cx="9526919" cy="3111859"/>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We initialize </a:t>
            </a:r>
            <a:r>
              <a:rPr lang="en-US" sz="1632" i="1" dirty="0">
                <a:solidFill>
                  <a:srgbClr val="0070C0"/>
                </a:solidFill>
                <a:latin typeface="Georgia" panose="02040502050405020303" pitchFamily="18" charset="0"/>
                <a:cs typeface="Georgia"/>
              </a:rPr>
              <a:t>V</a:t>
            </a:r>
            <a:r>
              <a:rPr lang="en-US" sz="1632" dirty="0">
                <a:latin typeface="Georgia" panose="02040502050405020303" pitchFamily="18" charset="0"/>
                <a:cs typeface="Georgia"/>
              </a:rPr>
              <a:t> and </a:t>
            </a:r>
            <a:r>
              <a:rPr lang="el-GR" sz="1632" i="1" dirty="0">
                <a:solidFill>
                  <a:srgbClr val="0070C0"/>
                </a:solidFill>
                <a:latin typeface="Georgia" panose="02040502050405020303" pitchFamily="18" charset="0"/>
                <a:cs typeface="Georgia"/>
              </a:rPr>
              <a:t>π</a:t>
            </a:r>
            <a:r>
              <a:rPr lang="en-US" sz="1632" dirty="0">
                <a:latin typeface="Georgia" panose="02040502050405020303" pitchFamily="18" charset="0"/>
                <a:cs typeface="Georgia"/>
              </a:rPr>
              <a:t> in any way we like for each state </a:t>
            </a:r>
            <a:r>
              <a:rPr lang="en-US" sz="1632" i="1" dirty="0">
                <a:solidFill>
                  <a:srgbClr val="0070C0"/>
                </a:solidFill>
                <a:latin typeface="Georgia" panose="02040502050405020303" pitchFamily="18" charset="0"/>
                <a:cs typeface="Georgia"/>
              </a:rPr>
              <a:t>s</a:t>
            </a:r>
            <a:r>
              <a:rPr lang="en-US" sz="1632" dirty="0">
                <a:latin typeface="Georgia" panose="02040502050405020303" pitchFamily="18" charset="0"/>
                <a:cs typeface="Georgia"/>
              </a:rPr>
              <a:t>. Next, we call iterative policy evaluation to make </a:t>
            </a:r>
            <a:r>
              <a:rPr lang="en-US" sz="1632" i="1" dirty="0">
                <a:solidFill>
                  <a:srgbClr val="0070C0"/>
                </a:solidFill>
                <a:latin typeface="Georgia" panose="02040502050405020303" pitchFamily="18" charset="0"/>
                <a:cs typeface="Georgia"/>
              </a:rPr>
              <a:t>V</a:t>
            </a:r>
            <a:r>
              <a:rPr lang="en-US" sz="1632" dirty="0">
                <a:latin typeface="Georgia" panose="02040502050405020303" pitchFamily="18" charset="0"/>
                <a:cs typeface="Georgia"/>
              </a:rPr>
              <a:t> reflect the value of </a:t>
            </a:r>
            <a:r>
              <a:rPr lang="el-GR" sz="1632" i="1" dirty="0">
                <a:solidFill>
                  <a:srgbClr val="0070C0"/>
                </a:solidFill>
                <a:latin typeface="Georgia" panose="02040502050405020303" pitchFamily="18" charset="0"/>
                <a:cs typeface="Georgia"/>
              </a:rPr>
              <a:t>π</a:t>
            </a:r>
            <a:r>
              <a:rPr lang="en-US" sz="1632" dirty="0">
                <a:latin typeface="Georgia" panose="02040502050405020303" pitchFamily="18" charset="0"/>
                <a:cs typeface="Georgia"/>
              </a:rPr>
              <a:t>.  Then, in each state, we set </a:t>
            </a:r>
            <a:r>
              <a:rPr lang="el-GR" sz="1632" i="1" dirty="0">
                <a:solidFill>
                  <a:srgbClr val="0070C0"/>
                </a:solidFill>
                <a:latin typeface="Georgia" panose="02040502050405020303" pitchFamily="18" charset="0"/>
                <a:cs typeface="Georgia"/>
              </a:rPr>
              <a:t>π</a:t>
            </a:r>
            <a:r>
              <a:rPr lang="en-US" sz="1632" dirty="0">
                <a:latin typeface="Georgia" panose="02040502050405020303" pitchFamily="18" charset="0"/>
                <a:cs typeface="Georgia"/>
              </a:rPr>
              <a:t> to select the maximizing action under the value function. If this procedure changes the selected action in any state, we note that the policy is still changing, and set policy stable to force. After completing step 3, we check if the policy is stable. If not, we carry on and evaluate the new policy.</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lgn="just">
              <a:spcBef>
                <a:spcPts val="589"/>
              </a:spcBef>
              <a:buClr>
                <a:srgbClr val="3333B2"/>
              </a:buClr>
              <a:buSzPct val="110526"/>
              <a:tabLst>
                <a:tab pos="319168" algn="l"/>
              </a:tabLst>
            </a:pPr>
            <a:endParaRPr lang="en-US" sz="1814" dirty="0">
              <a:latin typeface="Georgia" panose="02040502050405020303" pitchFamily="18" charset="0"/>
              <a:cs typeface="Georgia"/>
            </a:endParaRPr>
          </a:p>
        </p:txBody>
      </p:sp>
      <p:sp>
        <p:nvSpPr>
          <p:cNvPr id="2" name="object 2"/>
          <p:cNvSpPr txBox="1">
            <a:spLocks noGrp="1"/>
          </p:cNvSpPr>
          <p:nvPr>
            <p:ph type="title"/>
          </p:nvPr>
        </p:nvSpPr>
        <p:spPr>
          <a:xfrm>
            <a:off x="3210766" y="47055"/>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Policy Iteration Pseudocode</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3073822" y="2226975"/>
            <a:ext cx="6657947" cy="4561927"/>
          </a:xfrm>
          <a:prstGeom prst="rect">
            <a:avLst/>
          </a:prstGeom>
        </p:spPr>
      </p:pic>
      <p:sp>
        <p:nvSpPr>
          <p:cNvPr id="3" name="Rectangle 2">
            <a:extLst>
              <a:ext uri="{FF2B5EF4-FFF2-40B4-BE49-F238E27FC236}">
                <a16:creationId xmlns:a16="http://schemas.microsoft.com/office/drawing/2014/main" id="{0767939E-65A7-9FB4-1B91-5729EDFFB82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CCA3074-521A-C52B-9874-80DF67AA0085}"/>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9AAA264-4EE7-D38D-6C87-65F5CC52A57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99410"/>
      </p:ext>
    </p:extLst>
  </p:cSld>
  <p:clrMapOvr>
    <a:masterClrMapping/>
  </p:clrMapOvr>
  <p:transition>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9901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508632" y="1593179"/>
            <a:ext cx="7159198" cy="3420659"/>
          </a:xfrm>
          <a:prstGeom prst="rect">
            <a:avLst/>
          </a:prstGeom>
        </p:spPr>
      </p:pic>
      <p:sp>
        <p:nvSpPr>
          <p:cNvPr id="3" name="Rectangle 2">
            <a:extLst>
              <a:ext uri="{FF2B5EF4-FFF2-40B4-BE49-F238E27FC236}">
                <a16:creationId xmlns:a16="http://schemas.microsoft.com/office/drawing/2014/main" id="{BB448D43-6BE9-D11F-F427-D33CE2EF76A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F6811FD-CFC3-260F-1568-8ABBCA39FC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6EC0C44-03BA-CAF6-0B9A-0DCC78433F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75719264"/>
      </p:ext>
    </p:extLst>
  </p:cSld>
  <p:clrMapOvr>
    <a:masterClrMapping/>
  </p:clrMapOvr>
  <p:transition>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607278"/>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089966" y="1968045"/>
            <a:ext cx="6012068" cy="3600330"/>
          </a:xfrm>
          <a:prstGeom prst="rect">
            <a:avLst/>
          </a:prstGeom>
        </p:spPr>
      </p:pic>
      <p:sp>
        <p:nvSpPr>
          <p:cNvPr id="4" name="Rectangle 3">
            <a:extLst>
              <a:ext uri="{FF2B5EF4-FFF2-40B4-BE49-F238E27FC236}">
                <a16:creationId xmlns:a16="http://schemas.microsoft.com/office/drawing/2014/main" id="{1F01E495-592B-4310-8CC8-FBE2B289735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80039E7-3D01-65DA-AB11-E535060114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323A6FC-B753-90A3-164B-5AAB8C5F1B1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11287713"/>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79901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3013952" y="2170143"/>
            <a:ext cx="6164097" cy="3579599"/>
          </a:xfrm>
          <a:prstGeom prst="rect">
            <a:avLst/>
          </a:prstGeom>
        </p:spPr>
      </p:pic>
      <p:sp>
        <p:nvSpPr>
          <p:cNvPr id="3" name="Rectangle 2">
            <a:extLst>
              <a:ext uri="{FF2B5EF4-FFF2-40B4-BE49-F238E27FC236}">
                <a16:creationId xmlns:a16="http://schemas.microsoft.com/office/drawing/2014/main" id="{8C57555E-A8E0-10B6-FD62-448C687F613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2BBC780-27A3-2B09-BCC5-1C46672664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A65C5F9-F5B8-C72B-88A2-C37790BB46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9385604"/>
      </p:ext>
    </p:extLst>
  </p:cSld>
  <p:clrMapOvr>
    <a:masterClrMapping/>
  </p:clrMapOvr>
  <p:transition>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828506"/>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3083056" y="1920346"/>
            <a:ext cx="6025889" cy="3607241"/>
          </a:xfrm>
          <a:prstGeom prst="rect">
            <a:avLst/>
          </a:prstGeom>
        </p:spPr>
      </p:pic>
      <p:sp>
        <p:nvSpPr>
          <p:cNvPr id="4" name="Rectangle 3">
            <a:extLst>
              <a:ext uri="{FF2B5EF4-FFF2-40B4-BE49-F238E27FC236}">
                <a16:creationId xmlns:a16="http://schemas.microsoft.com/office/drawing/2014/main" id="{D24F516B-657B-F07E-4C95-3941C50ADD0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85C5E66-314D-6742-9BED-BBFD9C5743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7575405-30EA-D5F0-0B4D-399578C9B9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95557"/>
      </p:ext>
    </p:extLst>
  </p:cSld>
  <p:clrMapOvr>
    <a:masterClrMapping/>
  </p:clrMapOvr>
  <p:transition>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75637" y="101763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675637" y="1960153"/>
            <a:ext cx="5998247" cy="3558868"/>
          </a:xfrm>
          <a:prstGeom prst="rect">
            <a:avLst/>
          </a:prstGeom>
        </p:spPr>
      </p:pic>
      <p:sp>
        <p:nvSpPr>
          <p:cNvPr id="3" name="Rectangle 2">
            <a:extLst>
              <a:ext uri="{FF2B5EF4-FFF2-40B4-BE49-F238E27FC236}">
                <a16:creationId xmlns:a16="http://schemas.microsoft.com/office/drawing/2014/main" id="{0B667AF4-B718-849F-E34C-F9F7AA5EB6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8FE14EC-361A-EAB2-51C4-02F0CA8880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FB219C6-4268-F432-FF4C-939724F6D6F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0154339"/>
      </p:ext>
    </p:extLst>
  </p:cSld>
  <p:clrMapOvr>
    <a:masterClrMapping/>
  </p:clrMapOvr>
  <p:transition>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53121" y="9464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626178" y="2089706"/>
            <a:ext cx="5984426" cy="3531225"/>
          </a:xfrm>
          <a:prstGeom prst="rect">
            <a:avLst/>
          </a:prstGeom>
        </p:spPr>
      </p:pic>
      <p:sp>
        <p:nvSpPr>
          <p:cNvPr id="4" name="Rectangle 3">
            <a:extLst>
              <a:ext uri="{FF2B5EF4-FFF2-40B4-BE49-F238E27FC236}">
                <a16:creationId xmlns:a16="http://schemas.microsoft.com/office/drawing/2014/main" id="{3FCD2064-E0A8-0D64-9644-5E784F41A2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2A4F086-627D-9821-7987-E2B0B3E282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E9757BC-9757-1E98-D36F-30890BDF6F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07939219"/>
      </p:ext>
    </p:extLst>
  </p:cSld>
  <p:clrMapOvr>
    <a:masterClrMapping/>
  </p:clrMapOvr>
  <p:transition>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464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667869" y="2086251"/>
            <a:ext cx="6053530" cy="3538136"/>
          </a:xfrm>
          <a:prstGeom prst="rect">
            <a:avLst/>
          </a:prstGeom>
        </p:spPr>
      </p:pic>
      <p:sp>
        <p:nvSpPr>
          <p:cNvPr id="3" name="Rectangle 2">
            <a:extLst>
              <a:ext uri="{FF2B5EF4-FFF2-40B4-BE49-F238E27FC236}">
                <a16:creationId xmlns:a16="http://schemas.microsoft.com/office/drawing/2014/main" id="{7B2FE23C-9D58-51AF-9935-597E55FD836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01672F-ED28-8971-618C-F95BFF0C3A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343DF0-AB75-B91F-AEFD-F7D082DB0B2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64583090"/>
      </p:ext>
    </p:extLst>
  </p:cSld>
  <p:clrMapOvr>
    <a:masterClrMapping/>
  </p:clrMapOvr>
  <p:transition>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464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667869" y="2103527"/>
            <a:ext cx="5984426" cy="3503584"/>
          </a:xfrm>
          <a:prstGeom prst="rect">
            <a:avLst/>
          </a:prstGeom>
        </p:spPr>
      </p:pic>
      <p:sp>
        <p:nvSpPr>
          <p:cNvPr id="4" name="Rectangle 3">
            <a:extLst>
              <a:ext uri="{FF2B5EF4-FFF2-40B4-BE49-F238E27FC236}">
                <a16:creationId xmlns:a16="http://schemas.microsoft.com/office/drawing/2014/main" id="{7BC63470-1154-4B46-5A1F-F1A7C2AA4BA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A89C7F-9FF7-DA39-5396-0B70A31CF1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9A35257-63EE-2606-2CAF-EF6D2EA1B0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5169335"/>
      </p:ext>
    </p:extLst>
  </p:cSld>
  <p:clrMapOvr>
    <a:masterClrMapping/>
  </p:clrMapOvr>
  <p:transition>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06448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667869" y="2220832"/>
            <a:ext cx="6012068" cy="3572688"/>
          </a:xfrm>
          <a:prstGeom prst="rect">
            <a:avLst/>
          </a:prstGeom>
        </p:spPr>
      </p:pic>
      <p:sp>
        <p:nvSpPr>
          <p:cNvPr id="3" name="Rectangle 2">
            <a:extLst>
              <a:ext uri="{FF2B5EF4-FFF2-40B4-BE49-F238E27FC236}">
                <a16:creationId xmlns:a16="http://schemas.microsoft.com/office/drawing/2014/main" id="{E70944E8-6750-67B9-C5FF-1517F32E3D9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BBFCB10-4D15-2A9C-F421-1DE143CFD6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19E0E92-2D27-905A-6246-DAE047664F9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8524334"/>
      </p:ext>
    </p:extLst>
  </p:cSld>
  <p:clrMapOvr>
    <a:masterClrMapping/>
  </p:clrMapOvr>
  <p:transition>
    <p:cu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03498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667869" y="2298700"/>
            <a:ext cx="6088082" cy="3524316"/>
          </a:xfrm>
          <a:prstGeom prst="rect">
            <a:avLst/>
          </a:prstGeom>
        </p:spPr>
      </p:pic>
      <p:sp>
        <p:nvSpPr>
          <p:cNvPr id="4" name="Rectangle 3">
            <a:extLst>
              <a:ext uri="{FF2B5EF4-FFF2-40B4-BE49-F238E27FC236}">
                <a16:creationId xmlns:a16="http://schemas.microsoft.com/office/drawing/2014/main" id="{888D9B92-C817-15AF-DDFD-85928C9802C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046891B-8A93-D519-9876-F62099978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5DEF3B-B726-25F8-0C42-0CA663BCFBF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14240995"/>
      </p:ext>
    </p:extLst>
  </p:cSld>
  <p:clrMapOvr>
    <a:masterClrMapping/>
  </p:clrMapOvr>
  <p:transition>
    <p:cu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103498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667869" y="2284880"/>
            <a:ext cx="5998247" cy="3538136"/>
          </a:xfrm>
          <a:prstGeom prst="rect">
            <a:avLst/>
          </a:prstGeom>
        </p:spPr>
      </p:pic>
      <p:sp>
        <p:nvSpPr>
          <p:cNvPr id="4" name="Rectangle 3">
            <a:extLst>
              <a:ext uri="{FF2B5EF4-FFF2-40B4-BE49-F238E27FC236}">
                <a16:creationId xmlns:a16="http://schemas.microsoft.com/office/drawing/2014/main" id="{F281457A-F2A0-55C3-E677-285B64BECFD2}"/>
              </a:ext>
            </a:extLst>
          </p:cNvPr>
          <p:cNvSpPr/>
          <p:nvPr/>
        </p:nvSpPr>
        <p:spPr>
          <a:xfrm>
            <a:off x="2626178" y="58938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33C86ED-4903-5B11-F5C7-7A836F7CFA28}"/>
              </a:ext>
            </a:extLst>
          </p:cNvPr>
          <p:cNvSpPr txBox="1"/>
          <p:nvPr/>
        </p:nvSpPr>
        <p:spPr>
          <a:xfrm>
            <a:off x="9264625" y="6381119"/>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C8A0018-9B75-513E-0C17-E2F45882F24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168014"/>
            <a:ext cx="2305141" cy="1076343"/>
          </a:xfrm>
          <a:prstGeom prst="rect">
            <a:avLst/>
          </a:prstGeom>
        </p:spPr>
      </p:pic>
    </p:spTree>
    <p:extLst>
      <p:ext uri="{BB962C8B-B14F-4D97-AF65-F5344CB8AC3E}">
        <p14:creationId xmlns:p14="http://schemas.microsoft.com/office/powerpoint/2010/main" val="3121761375"/>
      </p:ext>
    </p:extLst>
  </p:cSld>
  <p:clrMapOvr>
    <a:masterClrMapping/>
  </p:clrMapOvr>
  <p:transition>
    <p:cu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9" y="946494"/>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a:t>
            </a:r>
            <a:r>
              <a:rPr lang="en-US" sz="3264" spc="-244" dirty="0" err="1">
                <a:solidFill>
                  <a:srgbClr val="3333B2"/>
                </a:solidFill>
                <a:latin typeface="Georgia" panose="02040502050405020303" pitchFamily="18" charset="0"/>
              </a:rPr>
              <a:t>Gridworld</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667869" y="2373370"/>
            <a:ext cx="5991337" cy="3538136"/>
          </a:xfrm>
          <a:prstGeom prst="rect">
            <a:avLst/>
          </a:prstGeom>
        </p:spPr>
      </p:pic>
      <p:sp>
        <p:nvSpPr>
          <p:cNvPr id="3" name="Rectangle 2">
            <a:extLst>
              <a:ext uri="{FF2B5EF4-FFF2-40B4-BE49-F238E27FC236}">
                <a16:creationId xmlns:a16="http://schemas.microsoft.com/office/drawing/2014/main" id="{84D508AA-298D-816D-0B80-18BFB354E41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5EA9A68-DAD0-6C03-C8E9-AF05FA47EB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D28B26F-1213-2473-BC7C-5A0C0AA7648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26771762"/>
      </p:ext>
    </p:extLst>
  </p:cSld>
  <p:clrMapOvr>
    <a:masterClrMapping/>
  </p:clrMapOvr>
  <p:transition>
    <p:cu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588209" y="1057965"/>
            <a:ext cx="8879123" cy="7169316"/>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policy iteration algorithm runs each step all the way to completion.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Imagine instead, we follow a trajectory like this. </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Each evaluation step brings our estimate a little closer to the value of the current policy but not all the way.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Each policy improvement step makes our policy a little more greedy, but not totally greedy.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Intuitively, this process should still make progress towards the </a:t>
            </a:r>
            <a:r>
              <a:rPr lang="en-US" sz="1814" dirty="0">
                <a:solidFill>
                  <a:srgbClr val="0070C0"/>
                </a:solidFill>
                <a:latin typeface="Georgia" panose="02040502050405020303" pitchFamily="18" charset="0"/>
                <a:cs typeface="Georgia"/>
              </a:rPr>
              <a:t>optimal policy </a:t>
            </a:r>
            <a:r>
              <a:rPr lang="en-US" sz="1814" dirty="0">
                <a:latin typeface="Georgia" panose="02040502050405020303" pitchFamily="18" charset="0"/>
                <a:cs typeface="Georgia"/>
              </a:rPr>
              <a:t>and </a:t>
            </a:r>
            <a:r>
              <a:rPr lang="en-US" sz="1814" dirty="0">
                <a:solidFill>
                  <a:srgbClr val="0070C0"/>
                </a:solidFill>
                <a:latin typeface="Georgia" panose="02040502050405020303" pitchFamily="18" charset="0"/>
                <a:cs typeface="Georgia"/>
              </a:rPr>
              <a:t>value function</a:t>
            </a:r>
            <a:r>
              <a:rPr lang="en-US" sz="1814" dirty="0">
                <a:latin typeface="Georgia" panose="02040502050405020303" pitchFamily="18" charset="0"/>
                <a:cs typeface="Georgia"/>
              </a:rPr>
              <a:t>.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use the term </a:t>
            </a:r>
            <a:r>
              <a:rPr lang="en-US" sz="1814" dirty="0">
                <a:solidFill>
                  <a:srgbClr val="0070C0"/>
                </a:solidFill>
                <a:latin typeface="Georgia" panose="02040502050405020303" pitchFamily="18" charset="0"/>
                <a:cs typeface="Georgia"/>
              </a:rPr>
              <a:t>generalized policy</a:t>
            </a:r>
            <a:r>
              <a:rPr lang="en-US" sz="1814" dirty="0">
                <a:latin typeface="Georgia" panose="02040502050405020303" pitchFamily="18" charset="0"/>
                <a:cs typeface="Georgia"/>
              </a:rPr>
              <a:t> iteration to refer to all the ways we can interleave </a:t>
            </a:r>
            <a:r>
              <a:rPr lang="en-US" sz="1814" dirty="0">
                <a:solidFill>
                  <a:srgbClr val="0070C0"/>
                </a:solidFill>
                <a:latin typeface="Georgia" panose="02040502050405020303" pitchFamily="18" charset="0"/>
                <a:cs typeface="Georgia"/>
              </a:rPr>
              <a:t>policy evaluation </a:t>
            </a:r>
            <a:r>
              <a:rPr lang="en-US" sz="1814" dirty="0">
                <a:latin typeface="Georgia" panose="02040502050405020303" pitchFamily="18" charset="0"/>
                <a:cs typeface="Georgia"/>
              </a:rPr>
              <a:t>and </a:t>
            </a:r>
            <a:r>
              <a:rPr lang="en-US" sz="1814" dirty="0">
                <a:solidFill>
                  <a:srgbClr val="0070C0"/>
                </a:solidFill>
                <a:latin typeface="Georgia" panose="02040502050405020303" pitchFamily="18" charset="0"/>
                <a:cs typeface="Georgia"/>
              </a:rPr>
              <a:t>policy improvement</a:t>
            </a:r>
            <a:r>
              <a:rPr lang="en-US" sz="1814" dirty="0">
                <a:latin typeface="Georgia" panose="02040502050405020303" pitchFamily="18" charset="0"/>
                <a:cs typeface="Georgia"/>
              </a:rPr>
              <a:t>.</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lgn="just">
              <a:spcBef>
                <a:spcPts val="589"/>
              </a:spcBef>
              <a:buClr>
                <a:srgbClr val="3333B2"/>
              </a:buClr>
              <a:buSzPct val="110526"/>
              <a:tabLst>
                <a:tab pos="319168" algn="l"/>
              </a:tabLst>
            </a:pPr>
            <a:endParaRPr lang="en-US" sz="1814" dirty="0">
              <a:latin typeface="Georgia" panose="02040502050405020303" pitchFamily="18" charset="0"/>
              <a:cs typeface="Georgia"/>
            </a:endParaRPr>
          </a:p>
        </p:txBody>
      </p:sp>
      <p:sp>
        <p:nvSpPr>
          <p:cNvPr id="2" name="object 2"/>
          <p:cNvSpPr txBox="1">
            <a:spLocks noGrp="1"/>
          </p:cNvSpPr>
          <p:nvPr>
            <p:ph type="title"/>
          </p:nvPr>
        </p:nvSpPr>
        <p:spPr>
          <a:xfrm>
            <a:off x="2667869" y="533536"/>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Flexibility of the Policy Iteration Framework</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3446577" y="1841274"/>
            <a:ext cx="3747378" cy="2385529"/>
          </a:xfrm>
          <a:prstGeom prst="rect">
            <a:avLst/>
          </a:prstGeom>
        </p:spPr>
      </p:pic>
      <p:sp>
        <p:nvSpPr>
          <p:cNvPr id="3" name="Rectangle 2">
            <a:extLst>
              <a:ext uri="{FF2B5EF4-FFF2-40B4-BE49-F238E27FC236}">
                <a16:creationId xmlns:a16="http://schemas.microsoft.com/office/drawing/2014/main" id="{2C6B6520-82F1-925D-A012-E6C9E8AB8C4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9785F9F-F406-0695-8708-9F512453A8B9}"/>
              </a:ext>
            </a:extLst>
          </p:cNvPr>
          <p:cNvSpPr txBox="1"/>
          <p:nvPr/>
        </p:nvSpPr>
        <p:spPr>
          <a:xfrm>
            <a:off x="9508594" y="6413499"/>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A430C16-6544-C58D-7EEE-C507876D42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44144703"/>
      </p:ext>
    </p:extLst>
  </p:cSld>
  <p:clrMapOvr>
    <a:masterClrMapping/>
  </p:clrMapOvr>
  <p:transition>
    <p:cu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4"/>
          <p:cNvSpPr txBox="1"/>
          <p:nvPr/>
        </p:nvSpPr>
        <p:spPr>
          <a:xfrm>
            <a:off x="1588209" y="880988"/>
            <a:ext cx="8879123" cy="3685029"/>
          </a:xfrm>
          <a:prstGeom prst="rect">
            <a:avLst/>
          </a:prstGeom>
        </p:spPr>
        <p:txBody>
          <a:bodyPr vert="horz" wrap="square" lIns="0" tIns="74721" rIns="0" bIns="0" rtlCol="0">
            <a:spAutoFit/>
          </a:bodyPr>
          <a:lstStyle/>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term Generalized Policy Iteration refers to all the ways we can interleave policy evaluation and policy improvement.</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solidFill>
                  <a:srgbClr val="0070C0"/>
                </a:solidFill>
                <a:latin typeface="Georgia" panose="02040502050405020303" pitchFamily="18" charset="0"/>
                <a:cs typeface="Georgia"/>
              </a:rPr>
              <a:t>Value Iteration </a:t>
            </a:r>
            <a:r>
              <a:rPr lang="en-US" sz="1814" dirty="0">
                <a:latin typeface="Georgia" panose="02040502050405020303" pitchFamily="18" charset="0"/>
                <a:cs typeface="Georgia"/>
              </a:rPr>
              <a:t>is generalized policy iteration algorithm that combines both policy evaluation and improvement into a single update. </a:t>
            </a:r>
          </a:p>
          <a:p>
            <a:pPr marL="322098" indent="-259118" algn="just">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a:t>
            </a:r>
            <a:r>
              <a:rPr lang="en-US" sz="1814" dirty="0">
                <a:solidFill>
                  <a:srgbClr val="0070C0"/>
                </a:solidFill>
                <a:latin typeface="Georgia" panose="02040502050405020303" pitchFamily="18" charset="0"/>
                <a:cs typeface="Georgia"/>
              </a:rPr>
              <a:t>value iteration</a:t>
            </a:r>
            <a:r>
              <a:rPr lang="en-US" sz="1814" dirty="0">
                <a:latin typeface="Georgia" panose="02040502050405020303" pitchFamily="18" charset="0"/>
                <a:cs typeface="Georgia"/>
              </a:rPr>
              <a:t>, we do not run policy evaluation to completion, we sweep over all the states and </a:t>
            </a:r>
            <a:r>
              <a:rPr lang="en-US" sz="1814" dirty="0" err="1">
                <a:latin typeface="Georgia" panose="02040502050405020303" pitchFamily="18" charset="0"/>
                <a:cs typeface="Georgia"/>
              </a:rPr>
              <a:t>greedify</a:t>
            </a:r>
            <a:r>
              <a:rPr lang="en-US" sz="1814" dirty="0">
                <a:latin typeface="Georgia" panose="02040502050405020303" pitchFamily="18" charset="0"/>
                <a:cs typeface="Georgia"/>
              </a:rPr>
              <a:t> with respect to the current value function.</a:t>
            </a: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lgn="just">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lgn="just">
              <a:spcBef>
                <a:spcPts val="589"/>
              </a:spcBef>
              <a:buClr>
                <a:srgbClr val="3333B2"/>
              </a:buClr>
              <a:buSzPct val="110526"/>
              <a:tabLst>
                <a:tab pos="319168" algn="l"/>
              </a:tabLst>
            </a:pPr>
            <a:endParaRPr lang="en-US" sz="1814" dirty="0">
              <a:latin typeface="Georgia" panose="02040502050405020303" pitchFamily="18" charset="0"/>
              <a:cs typeface="Georgia"/>
            </a:endParaRPr>
          </a:p>
        </p:txBody>
      </p:sp>
      <p:sp>
        <p:nvSpPr>
          <p:cNvPr id="2" name="object 2"/>
          <p:cNvSpPr txBox="1">
            <a:spLocks noGrp="1"/>
          </p:cNvSpPr>
          <p:nvPr>
            <p:ph type="title"/>
          </p:nvPr>
        </p:nvSpPr>
        <p:spPr>
          <a:xfrm>
            <a:off x="3198810" y="549070"/>
            <a:ext cx="684072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Generalized Policy Iteration</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417388" y="3213068"/>
            <a:ext cx="7761440" cy="3575834"/>
          </a:xfrm>
          <a:prstGeom prst="rect">
            <a:avLst/>
          </a:prstGeom>
        </p:spPr>
      </p:pic>
      <p:sp>
        <p:nvSpPr>
          <p:cNvPr id="4" name="Rectangle 3">
            <a:extLst>
              <a:ext uri="{FF2B5EF4-FFF2-40B4-BE49-F238E27FC236}">
                <a16:creationId xmlns:a16="http://schemas.microsoft.com/office/drawing/2014/main" id="{77FF5035-FFE5-2691-F97E-2BC0CA92B7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3EAE4CD-FC54-E075-9B81-A80B239FB829}"/>
              </a:ext>
            </a:extLst>
          </p:cNvPr>
          <p:cNvSpPr txBox="1"/>
          <p:nvPr/>
        </p:nvSpPr>
        <p:spPr>
          <a:xfrm>
            <a:off x="9898805" y="630893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B2FD1F9-A48C-E2ED-16EF-B26EA7AF053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8672434"/>
      </p:ext>
    </p:extLst>
  </p:cSld>
  <p:clrMapOvr>
    <a:masterClrMapping/>
  </p:clrMapOvr>
  <p:transition>
    <p:cu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1228</TotalTime>
  <Words>1744</Words>
  <Application>Microsoft Office PowerPoint</Application>
  <PresentationFormat>Widescreen</PresentationFormat>
  <Paragraphs>240</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Andalus</vt:lpstr>
      <vt:lpstr>Arial</vt:lpstr>
      <vt:lpstr>Calibri</vt:lpstr>
      <vt:lpstr>Calibri Light</vt:lpstr>
      <vt:lpstr>Georgia</vt:lpstr>
      <vt:lpstr>Lucida#20Sans#20Unicode</vt:lpstr>
      <vt:lpstr>Times New Roman</vt:lpstr>
      <vt:lpstr>var(--cds-font-family-source-sans-pro)</vt:lpstr>
      <vt:lpstr>Office Theme</vt:lpstr>
      <vt:lpstr>PowerPoint Presentation</vt:lpstr>
      <vt:lpstr>PowerPoint Presentation</vt:lpstr>
      <vt:lpstr>Dynamic Programming</vt:lpstr>
      <vt:lpstr>The objectives of this lecture is 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Policy Evaluation vs. Control</vt:lpstr>
      <vt:lpstr>Policy evaluation</vt:lpstr>
      <vt:lpstr>Control</vt:lpstr>
      <vt:lpstr>Dynamic Programming</vt:lpstr>
      <vt:lpstr>Iterative Policy Evaluation</vt:lpstr>
      <vt:lpstr>Iterative Policy Evaluation</vt:lpstr>
      <vt:lpstr>Iterative Policy Evaluation Implementation</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Iterative Policy Evaluation Pseudocode</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Policy Improvement</vt:lpstr>
      <vt:lpstr>Policy Improvement Theorem</vt:lpstr>
      <vt:lpstr>Example</vt:lpstr>
      <vt:lpstr>Policy Iteration</vt:lpstr>
      <vt:lpstr>Policy Iteration Pseudocode</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Example: Gridworld</vt:lpstr>
      <vt:lpstr>Flexibility of the Policy Iteration Framework</vt:lpstr>
      <vt:lpstr>Generalized Policy Iteration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81</cp:revision>
  <dcterms:created xsi:type="dcterms:W3CDTF">2023-04-29T09:08:23Z</dcterms:created>
  <dcterms:modified xsi:type="dcterms:W3CDTF">2024-03-01T00:55:23Z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