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26" r:id="rId2"/>
    <p:sldId id="327" r:id="rId3"/>
    <p:sldId id="369" r:id="rId4"/>
    <p:sldId id="328" r:id="rId5"/>
    <p:sldId id="334" r:id="rId6"/>
    <p:sldId id="335" r:id="rId7"/>
    <p:sldId id="338" r:id="rId8"/>
    <p:sldId id="329" r:id="rId9"/>
    <p:sldId id="308" r:id="rId10"/>
    <p:sldId id="258" r:id="rId11"/>
    <p:sldId id="259" r:id="rId12"/>
    <p:sldId id="260" r:id="rId13"/>
    <p:sldId id="339" r:id="rId14"/>
    <p:sldId id="337" r:id="rId15"/>
    <p:sldId id="342" r:id="rId16"/>
    <p:sldId id="343" r:id="rId17"/>
    <p:sldId id="344" r:id="rId18"/>
    <p:sldId id="345" r:id="rId19"/>
    <p:sldId id="346" r:id="rId20"/>
    <p:sldId id="347" r:id="rId21"/>
    <p:sldId id="348" r:id="rId22"/>
    <p:sldId id="349" r:id="rId23"/>
    <p:sldId id="350" r:id="rId24"/>
    <p:sldId id="351" r:id="rId25"/>
    <p:sldId id="352" r:id="rId26"/>
    <p:sldId id="353" r:id="rId27"/>
    <p:sldId id="354" r:id="rId28"/>
    <p:sldId id="355" r:id="rId29"/>
    <p:sldId id="356" r:id="rId30"/>
    <p:sldId id="357" r:id="rId31"/>
    <p:sldId id="358" r:id="rId32"/>
    <p:sldId id="359" r:id="rId33"/>
    <p:sldId id="360" r:id="rId34"/>
    <p:sldId id="340" r:id="rId35"/>
    <p:sldId id="341" r:id="rId36"/>
    <p:sldId id="361" r:id="rId37"/>
    <p:sldId id="362" r:id="rId38"/>
    <p:sldId id="363" r:id="rId39"/>
    <p:sldId id="364" r:id="rId40"/>
    <p:sldId id="365" r:id="rId41"/>
    <p:sldId id="366" r:id="rId42"/>
    <p:sldId id="33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7" d="100"/>
          <a:sy n="67" d="100"/>
        </p:scale>
        <p:origin x="64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6/8/2023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a:t>
            </a:fld>
            <a:endParaRPr lang="en-US"/>
          </a:p>
        </p:txBody>
      </p:sp>
    </p:spTree>
    <p:extLst>
      <p:ext uri="{BB962C8B-B14F-4D97-AF65-F5344CB8AC3E}">
        <p14:creationId xmlns:p14="http://schemas.microsoft.com/office/powerpoint/2010/main" val="39982505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6/8/2023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6/8/2023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6/8/2023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6/8/2023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6/8/2023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6/8/2023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6/8/2023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6/8/2023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6/8/2023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6/8/2023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6/8/2023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6/8/2023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gnu.org/philosophy/free-sw.html" TargetMode="External"/><Relationship Id="rId2" Type="http://schemas.openxmlformats.org/officeDocument/2006/relationships/hyperlink" Target="http://www.stallman.org/"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ecmint.com/wp-content/uploads/2022/06/RHEL-9-Boot-Menu.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tecmint.com/wp-content/uploads/2022/06/RHEL-9-Language.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ecmint.com/wp-content/uploads/2022/06/RHEL-9-Configuation.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tecmint.com/wp-content/uploads/2022/06/RHEL-9-Install-Drive.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tecmint.com/wp-content/uploads/2022/06/RHEL-9-Manual-Partitioning.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tecmint.com/wp-content/uploads/2022/06/Create-Boot-Partition.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tecmint.com/wp-content/uploads/2022/06/RHEL-9-Boot-Partition.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tecmint.com/wp-content/uploads/2022/06/RHEL-9-Partition-Table.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tecmint.com/wp-content/uploads/2022/06/RHEL-9-Disk-Changes.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tecmint.com/wp-content/uploads/2022/06/RHEL-9-Root-Password.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tecmint.com/wp-content/uploads/2022/06/Create-Root-Password.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tecmint.com/wp-content/uploads/2022/06/RHEL-9-User-Creation.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tecmint.com/wp-content/uploads/2022/06/Create-User-Account.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tecmint.com/wp-content/uploads/2022/06/RHEL-9-Begin-Installation.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tecmint.com/wp-content/uploads/2022/06/RHEL-9-Installation.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tecmint.com/wp-content/uploads/2022/06/RHEL-9-Installation-Finishes.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tecmint.com/wp-content/uploads/2022/06/RHEL-9-Boot-Menu-1.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tecmint.com/wp-content/uploads/2022/06/RHEL-9-Login.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tecmint.com/wp-content/uploads/2022/06/RHEL-9-Tour.png"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836" y="-178352"/>
            <a:ext cx="12191999" cy="5816453"/>
          </a:xfrm>
          <a:prstGeom prst="round1Rect">
            <a:avLst>
              <a:gd name="adj" fmla="val 32222"/>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178352"/>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2701395" y="2915751"/>
            <a:ext cx="7909455" cy="707886"/>
          </a:xfrm>
          <a:prstGeom prst="rect">
            <a:avLst/>
          </a:prstGeom>
          <a:noFill/>
        </p:spPr>
        <p:txBody>
          <a:bodyPr wrap="square" rtlCol="0">
            <a:spAutoFit/>
          </a:bodyPr>
          <a:lstStyle/>
          <a:p>
            <a:r>
              <a:rPr lang="en-US" sz="4000" b="1" dirty="0">
                <a:solidFill>
                  <a:srgbClr val="C00000"/>
                </a:solidFill>
                <a:latin typeface="Times New Roman" panose="02020603050405020304" pitchFamily="18" charset="0"/>
                <a:cs typeface="Times New Roman" panose="02020603050405020304" pitchFamily="18" charset="0"/>
              </a:rPr>
              <a:t>Red Hat System Administration I</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92317" y="4649420"/>
            <a:ext cx="740926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01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701395" y="3629551"/>
            <a:ext cx="5867402"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Dr. Eng. Gamal Selim</a:t>
            </a:r>
          </a:p>
        </p:txBody>
      </p:sp>
      <p:pic>
        <p:nvPicPr>
          <p:cNvPr id="6" name="Picture 5" descr="A red hat with black text&#10;&#10;Description automatically generated with medium confidence">
            <a:extLst>
              <a:ext uri="{FF2B5EF4-FFF2-40B4-BE49-F238E27FC236}">
                <a16:creationId xmlns:a16="http://schemas.microsoft.com/office/drawing/2014/main" id="{0AFC5739-6E5D-2361-71BA-619F126EF178}"/>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7601584" y="5779269"/>
            <a:ext cx="4176252" cy="96481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4496628" y="654188"/>
            <a:ext cx="5961822" cy="8876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16">
            <a:extLst>
              <a:ext uri="{FF2B5EF4-FFF2-40B4-BE49-F238E27FC236}">
                <a16:creationId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r>
              <a:rPr lang="en-US" sz="2600" dirty="0"/>
              <a:t>Red Hat System Administration I (RH124) course is designed for IT professionals without previous Linux system administration experience</a:t>
            </a:r>
          </a:p>
          <a:p>
            <a:r>
              <a:rPr lang="en-US" sz="2600" dirty="0"/>
              <a:t>The course provides students with Linux administration competence by focusing on core administration tasks</a:t>
            </a:r>
          </a:p>
          <a:p>
            <a:r>
              <a:rPr lang="en-US" sz="2600" dirty="0"/>
              <a:t>This course will build the foundation for new Linux system administrators to efficiently and securely resolve configuration issues, integrate Red Hat Enterprise Linux with other existing systems, manage user and group administration, and use available storage solutions</a:t>
            </a:r>
          </a:p>
        </p:txBody>
      </p:sp>
      <p:sp>
        <p:nvSpPr>
          <p:cNvPr id="4" name="TextBox 3">
            <a:extLst>
              <a:ext uri="{FF2B5EF4-FFF2-40B4-BE49-F238E27FC236}">
                <a16:creationId xmlns:a16="http://schemas.microsoft.com/office/drawing/2014/main" id="{8E2D941B-169A-E083-33B8-6FC641850116}"/>
              </a:ext>
            </a:extLst>
          </p:cNvPr>
          <p:cNvSpPr txBox="1"/>
          <p:nvPr/>
        </p:nvSpPr>
        <p:spPr>
          <a:xfrm>
            <a:off x="310902" y="300245"/>
            <a:ext cx="398859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Course Overview</a:t>
            </a:r>
            <a:endParaRPr lang="en-US" sz="1600" b="1" dirty="0">
              <a:solidFill>
                <a:srgbClr val="784658"/>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10" name="TextBox 9">
            <a:extLst>
              <a:ext uri="{FF2B5EF4-FFF2-40B4-BE49-F238E27FC236}">
                <a16:creationId xmlns:a16="http://schemas.microsoft.com/office/drawing/2014/main" id="{E152FDB4-783F-7C16-7C6B-266FC9AD4FF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14" name="Rectangle 13">
            <a:extLst>
              <a:ext uri="{FF2B5EF4-FFF2-40B4-BE49-F238E27FC236}">
                <a16:creationId xmlns:a16="http://schemas.microsoft.com/office/drawing/2014/main" id="{376ED870-C6F5-0F77-963B-6B716DDEBB44}"/>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9" name="Picture 8" descr="A red hat with black text&#10;&#10;Description automatically generated with medium confidence">
            <a:extLst>
              <a:ext uri="{FF2B5EF4-FFF2-40B4-BE49-F238E27FC236}">
                <a16:creationId xmlns:a16="http://schemas.microsoft.com/office/drawing/2014/main" id="{3F6CA851-2F27-9EE4-9336-7AB6D4EACCE2}"/>
              </a:ext>
            </a:extLst>
          </p:cNvPr>
          <p:cNvPicPr>
            <a:picLocks noChangeAspect="1"/>
          </p:cNvPicPr>
          <p:nvPr/>
        </p:nvPicPr>
        <p:blipFill rotWithShape="1">
          <a:blip r:embed="rId3">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4050197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3">
                                            <p:txEl>
                                              <p:pRg st="1" end="1"/>
                                            </p:txEl>
                                          </p:spTgt>
                                        </p:tgtEl>
                                      </p:cBhvr>
                                    </p:animEffect>
                                    <p:animScale>
                                      <p:cBhvr>
                                        <p:cTn id="12" dur="250" autoRev="1" fill="hold"/>
                                        <p:tgtEl>
                                          <p:spTgt spid="3">
                                            <p:txEl>
                                              <p:pRg st="1" end="1"/>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3">
                                            <p:txEl>
                                              <p:pRg st="2" end="2"/>
                                            </p:txEl>
                                          </p:spTgt>
                                        </p:tgtEl>
                                      </p:cBhvr>
                                    </p:animEffect>
                                    <p:animScale>
                                      <p:cBhvr>
                                        <p:cTn id="17" dur="250" autoRev="1" fill="hold"/>
                                        <p:tgtEl>
                                          <p:spTgt spid="3">
                                            <p:txEl>
                                              <p:pRg st="2" end="2"/>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B87876A2-FA7C-78AC-F5CC-D8807BCAF9F2}"/>
              </a:ext>
            </a:extLst>
          </p:cNvPr>
          <p:cNvPicPr>
            <a:picLocks noGrp="1" noChangeAspect="1"/>
          </p:cNvPicPr>
          <p:nvPr>
            <p:ph idx="1"/>
          </p:nvPr>
        </p:nvPicPr>
        <p:blipFill>
          <a:blip r:embed="rId2"/>
          <a:stretch>
            <a:fillRect/>
          </a:stretch>
        </p:blipFill>
        <p:spPr>
          <a:xfrm>
            <a:off x="1991216" y="487680"/>
            <a:ext cx="8209567" cy="5271990"/>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9F4FA88-7A2C-A616-E017-93D6254DDDA5}"/>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64315CB-0BC1-5789-3457-C11C1A525479}"/>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8" name="TextBox 7">
            <a:extLst>
              <a:ext uri="{FF2B5EF4-FFF2-40B4-BE49-F238E27FC236}">
                <a16:creationId xmlns:a16="http://schemas.microsoft.com/office/drawing/2014/main" id="{FC1ACC36-F8F3-3436-D2D9-D9AC47991A01}"/>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9" name="Rectangle 8">
            <a:extLst>
              <a:ext uri="{FF2B5EF4-FFF2-40B4-BE49-F238E27FC236}">
                <a16:creationId xmlns:a16="http://schemas.microsoft.com/office/drawing/2014/main" id="{C1A1C6D1-4A2E-ACC7-BD36-AA30F03823C4}"/>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1" name="TextBox 10">
            <a:extLst>
              <a:ext uri="{FF2B5EF4-FFF2-40B4-BE49-F238E27FC236}">
                <a16:creationId xmlns:a16="http://schemas.microsoft.com/office/drawing/2014/main" id="{280C1CB6-2184-DB49-FB8F-0D52939578C7}"/>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3" name="Picture 12" descr="A red hat with black text&#10;&#10;Description automatically generated with medium confidence">
            <a:extLst>
              <a:ext uri="{FF2B5EF4-FFF2-40B4-BE49-F238E27FC236}">
                <a16:creationId xmlns:a16="http://schemas.microsoft.com/office/drawing/2014/main" id="{E082C358-2B62-814D-2436-35D26ACC9E7F}"/>
              </a:ext>
            </a:extLst>
          </p:cNvPr>
          <p:cNvPicPr>
            <a:picLocks noChangeAspect="1"/>
          </p:cNvPicPr>
          <p:nvPr/>
        </p:nvPicPr>
        <p:blipFill rotWithShape="1">
          <a:blip r:embed="rId3">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1123692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a:extLst>
              <a:ext uri="{FF2B5EF4-FFF2-40B4-BE49-F238E27FC236}">
                <a16:creationId xmlns:a16="http://schemas.microsoft.com/office/drawing/2014/main" id="{96189CAC-EBC2-84EE-24E8-D2C013D54950}"/>
              </a:ext>
            </a:extLst>
          </p:cNvPr>
          <p:cNvSpPr/>
          <p:nvPr/>
        </p:nvSpPr>
        <p:spPr>
          <a:xfrm>
            <a:off x="310902" y="1471043"/>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2" name="Rectangle 11">
            <a:extLst>
              <a:ext uri="{FF2B5EF4-FFF2-40B4-BE49-F238E27FC236}">
                <a16:creationId xmlns:a16="http://schemas.microsoft.com/office/drawing/2014/main" id="{DFE66840-D412-3936-77D4-0E995F097F93}"/>
              </a:ext>
            </a:extLst>
          </p:cNvPr>
          <p:cNvSpPr/>
          <p:nvPr/>
        </p:nvSpPr>
        <p:spPr>
          <a:xfrm>
            <a:off x="4740721" y="659904"/>
            <a:ext cx="5784404" cy="6399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9A485275-C19F-8D08-4D13-9F41BB458441}"/>
              </a:ext>
            </a:extLst>
          </p:cNvPr>
          <p:cNvSpPr txBox="1"/>
          <p:nvPr/>
        </p:nvSpPr>
        <p:spPr>
          <a:xfrm>
            <a:off x="543629" y="226398"/>
            <a:ext cx="4044120"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Table of Contents</a:t>
            </a:r>
          </a:p>
        </p:txBody>
      </p:sp>
      <p:sp>
        <p:nvSpPr>
          <p:cNvPr id="3" name="Content Placeholder 2"/>
          <p:cNvSpPr>
            <a:spLocks noGrp="1"/>
          </p:cNvSpPr>
          <p:nvPr>
            <p:ph idx="1"/>
          </p:nvPr>
        </p:nvSpPr>
        <p:spPr>
          <a:xfrm>
            <a:off x="742950" y="1900314"/>
            <a:ext cx="10515600" cy="3302328"/>
          </a:xfrm>
        </p:spPr>
        <p:txBody>
          <a:bodyPr>
            <a:normAutofit fontScale="77500" lnSpcReduction="20000"/>
          </a:bodyPr>
          <a:lstStyle/>
          <a:p>
            <a:r>
              <a:rPr lang="en-US" b="1" dirty="0"/>
              <a:t>Chapter 1: Get Started with Red Hat Enterprise Linux</a:t>
            </a:r>
          </a:p>
          <a:p>
            <a:endParaRPr lang="en-US" b="1" dirty="0"/>
          </a:p>
          <a:p>
            <a:r>
              <a:rPr lang="en-US" b="1" dirty="0"/>
              <a:t>Chapter 2: Access the Command Line</a:t>
            </a:r>
          </a:p>
          <a:p>
            <a:endParaRPr lang="en-US" b="1" dirty="0"/>
          </a:p>
          <a:p>
            <a:r>
              <a:rPr lang="en-US" b="1" dirty="0"/>
              <a:t>Chapter 3: Manage Files from the Command Line</a:t>
            </a:r>
          </a:p>
          <a:p>
            <a:endParaRPr lang="en-US" b="1" dirty="0"/>
          </a:p>
          <a:p>
            <a:r>
              <a:rPr lang="en-US" b="1" dirty="0"/>
              <a:t>Chapter 4: Get Help in Red Hat Enterprise Linux</a:t>
            </a:r>
          </a:p>
          <a:p>
            <a:endParaRPr lang="en-US" b="1" dirty="0"/>
          </a:p>
          <a:p>
            <a:r>
              <a:rPr lang="en-US" b="1" dirty="0"/>
              <a:t>Chapter 5: Create, View, and Edit Text Files</a:t>
            </a:r>
          </a:p>
          <a:p>
            <a:endParaRPr lang="en-US" b="1" dirty="0"/>
          </a:p>
          <a:p>
            <a:pPr>
              <a:buFont typeface="Arial" panose="020B0604020202020204" pitchFamily="34" charset="0"/>
              <a:buChar char="•"/>
            </a:pPr>
            <a:endParaRPr lang="en-US" b="1" dirty="0"/>
          </a:p>
        </p:txBody>
      </p:sp>
      <p:sp>
        <p:nvSpPr>
          <p:cNvPr id="2" name="Rectangle 1">
            <a:extLst>
              <a:ext uri="{FF2B5EF4-FFF2-40B4-BE49-F238E27FC236}">
                <a16:creationId xmlns:a16="http://schemas.microsoft.com/office/drawing/2014/main" id="{6D53F797-3E3D-7407-3708-DF8EC3DA64C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BC8D0A8-5B6D-5FF3-E66F-E3740C4132EB}"/>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14" name="TextBox 13">
            <a:extLst>
              <a:ext uri="{FF2B5EF4-FFF2-40B4-BE49-F238E27FC236}">
                <a16:creationId xmlns:a16="http://schemas.microsoft.com/office/drawing/2014/main" id="{82DB66C3-7870-EB33-71FE-6C5995A3A917}"/>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18" name="Rectangle 17">
            <a:extLst>
              <a:ext uri="{FF2B5EF4-FFF2-40B4-BE49-F238E27FC236}">
                <a16:creationId xmlns:a16="http://schemas.microsoft.com/office/drawing/2014/main" id="{3BC25556-17D6-76D3-5229-22181B14AEBA}"/>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9" name="TextBox 18">
            <a:extLst>
              <a:ext uri="{FF2B5EF4-FFF2-40B4-BE49-F238E27FC236}">
                <a16:creationId xmlns:a16="http://schemas.microsoft.com/office/drawing/2014/main" id="{E18A0F95-AFA7-8F1C-F816-682AC97A896C}"/>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20" name="Picture 19" descr="A red hat with black text&#10;&#10;Description automatically generated with medium confidence">
            <a:extLst>
              <a:ext uri="{FF2B5EF4-FFF2-40B4-BE49-F238E27FC236}">
                <a16:creationId xmlns:a16="http://schemas.microsoft.com/office/drawing/2014/main" id="{AD98278D-AB99-5402-7C51-6B2389F33901}"/>
              </a:ext>
            </a:extLst>
          </p:cNvPr>
          <p:cNvPicPr>
            <a:picLocks noChangeAspect="1"/>
          </p:cNvPicPr>
          <p:nvPr/>
        </p:nvPicPr>
        <p:blipFill rotWithShape="1">
          <a:blip r:embed="rId2">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4104264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3">
                                            <p:txEl>
                                              <p:pRg st="2" end="2"/>
                                            </p:txEl>
                                          </p:spTgt>
                                        </p:tgtEl>
                                      </p:cBhvr>
                                    </p:animEffect>
                                    <p:animScale>
                                      <p:cBhvr>
                                        <p:cTn id="12" dur="250" autoRev="1" fill="hold"/>
                                        <p:tgtEl>
                                          <p:spTgt spid="3">
                                            <p:txEl>
                                              <p:pRg st="2" end="2"/>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3">
                                            <p:txEl>
                                              <p:pRg st="4" end="4"/>
                                            </p:txEl>
                                          </p:spTgt>
                                        </p:tgtEl>
                                      </p:cBhvr>
                                    </p:animEffect>
                                    <p:animScale>
                                      <p:cBhvr>
                                        <p:cTn id="17" dur="250" autoRev="1" fill="hold"/>
                                        <p:tgtEl>
                                          <p:spTgt spid="3">
                                            <p:txEl>
                                              <p:pRg st="4" end="4"/>
                                            </p:txEl>
                                          </p:spTgt>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nodeType="clickEffect">
                                  <p:stCondLst>
                                    <p:cond delay="0"/>
                                  </p:stCondLst>
                                  <p:childTnLst>
                                    <p:animEffect transition="out" filter="fade">
                                      <p:cBhvr>
                                        <p:cTn id="21" dur="500" tmFilter="0, 0; .2, .5; .8, .5; 1, 0"/>
                                        <p:tgtEl>
                                          <p:spTgt spid="3">
                                            <p:txEl>
                                              <p:pRg st="6" end="6"/>
                                            </p:txEl>
                                          </p:spTgt>
                                        </p:tgtEl>
                                      </p:cBhvr>
                                    </p:animEffect>
                                    <p:animScale>
                                      <p:cBhvr>
                                        <p:cTn id="22" dur="250" autoRev="1" fill="hold"/>
                                        <p:tgtEl>
                                          <p:spTgt spid="3">
                                            <p:txEl>
                                              <p:pRg st="6" end="6"/>
                                            </p:txEl>
                                          </p:spTgt>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nodeType="clickEffect">
                                  <p:stCondLst>
                                    <p:cond delay="0"/>
                                  </p:stCondLst>
                                  <p:childTnLst>
                                    <p:animEffect transition="out" filter="fade">
                                      <p:cBhvr>
                                        <p:cTn id="26" dur="500" tmFilter="0, 0; .2, .5; .8, .5; 1, 0"/>
                                        <p:tgtEl>
                                          <p:spTgt spid="3">
                                            <p:txEl>
                                              <p:pRg st="8" end="8"/>
                                            </p:txEl>
                                          </p:spTgt>
                                        </p:tgtEl>
                                      </p:cBhvr>
                                    </p:animEffect>
                                    <p:animScale>
                                      <p:cBhvr>
                                        <p:cTn id="27" dur="250" autoRev="1" fill="hold"/>
                                        <p:tgtEl>
                                          <p:spTgt spid="3">
                                            <p:txEl>
                                              <p:pRg st="8" end="8"/>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a:extLst>
              <a:ext uri="{FF2B5EF4-FFF2-40B4-BE49-F238E27FC236}">
                <a16:creationId xmlns:a16="http://schemas.microsoft.com/office/drawing/2014/main" id="{96189CAC-EBC2-84EE-24E8-D2C013D54950}"/>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742950" y="1900314"/>
            <a:ext cx="10515600" cy="3302328"/>
          </a:xfrm>
        </p:spPr>
        <p:txBody>
          <a:bodyPr>
            <a:normAutofit fontScale="77500" lnSpcReduction="20000"/>
          </a:bodyPr>
          <a:lstStyle/>
          <a:p>
            <a:r>
              <a:rPr lang="en-US" b="1" dirty="0"/>
              <a:t>Chapter 6: Manage Local Users and Groups</a:t>
            </a:r>
          </a:p>
          <a:p>
            <a:endParaRPr lang="en-US" b="1" dirty="0"/>
          </a:p>
          <a:p>
            <a:r>
              <a:rPr lang="en-US" b="1" dirty="0"/>
              <a:t>Chapter 7: Control Access to Files</a:t>
            </a:r>
          </a:p>
          <a:p>
            <a:endParaRPr lang="en-US" b="1" dirty="0"/>
          </a:p>
          <a:p>
            <a:r>
              <a:rPr lang="en-US" b="1" dirty="0"/>
              <a:t>Chapter 8: Monitor and Manage Linux Processes</a:t>
            </a:r>
          </a:p>
          <a:p>
            <a:endParaRPr lang="en-US" b="1" dirty="0"/>
          </a:p>
          <a:p>
            <a:r>
              <a:rPr lang="en-US" b="1" dirty="0"/>
              <a:t>Chapter 9: Control Services and Daemons</a:t>
            </a:r>
          </a:p>
          <a:p>
            <a:endParaRPr lang="en-US" b="1" dirty="0"/>
          </a:p>
          <a:p>
            <a:r>
              <a:rPr lang="en-US" b="1" dirty="0"/>
              <a:t>Chapter 10: Configure and Secure SSH</a:t>
            </a:r>
          </a:p>
          <a:p>
            <a:pPr>
              <a:buFont typeface="Arial" panose="020B0604020202020204" pitchFamily="34" charset="0"/>
              <a:buChar char="•"/>
            </a:pPr>
            <a:endParaRPr lang="en-US" b="1" dirty="0"/>
          </a:p>
        </p:txBody>
      </p:sp>
      <p:sp>
        <p:nvSpPr>
          <p:cNvPr id="2" name="Rectangle 1">
            <a:extLst>
              <a:ext uri="{FF2B5EF4-FFF2-40B4-BE49-F238E27FC236}">
                <a16:creationId xmlns:a16="http://schemas.microsoft.com/office/drawing/2014/main" id="{02EC032E-ADEC-9CB1-31A5-4EE8816DC717}"/>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A0994F0-20DF-FBD7-BA21-FDD0DA5E8E5E}"/>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6" name="TextBox 5">
            <a:extLst>
              <a:ext uri="{FF2B5EF4-FFF2-40B4-BE49-F238E27FC236}">
                <a16:creationId xmlns:a16="http://schemas.microsoft.com/office/drawing/2014/main" id="{CDF6F19A-61D8-58EB-E995-3ED2D60A45DC}"/>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8" name="Rectangle 7">
            <a:extLst>
              <a:ext uri="{FF2B5EF4-FFF2-40B4-BE49-F238E27FC236}">
                <a16:creationId xmlns:a16="http://schemas.microsoft.com/office/drawing/2014/main" id="{6A7B36DB-8AFA-81F7-0545-9315B2D9ADA1}"/>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EEFEC1C-C7D7-8EE3-1D34-295B326B24AE}"/>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8" name="Picture 17" descr="A red hat with black text&#10;&#10;Description automatically generated with medium confidence">
            <a:extLst>
              <a:ext uri="{FF2B5EF4-FFF2-40B4-BE49-F238E27FC236}">
                <a16:creationId xmlns:a16="http://schemas.microsoft.com/office/drawing/2014/main" id="{B01928CF-2FC7-AB06-5143-F5FC1FBDB9E0}"/>
              </a:ext>
            </a:extLst>
          </p:cNvPr>
          <p:cNvPicPr>
            <a:picLocks noChangeAspect="1"/>
          </p:cNvPicPr>
          <p:nvPr/>
        </p:nvPicPr>
        <p:blipFill rotWithShape="1">
          <a:blip r:embed="rId2">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
        <p:nvSpPr>
          <p:cNvPr id="9" name="Rectangle 8">
            <a:extLst>
              <a:ext uri="{FF2B5EF4-FFF2-40B4-BE49-F238E27FC236}">
                <a16:creationId xmlns:a16="http://schemas.microsoft.com/office/drawing/2014/main" id="{6928B8CB-191A-6E6D-CBF7-B82FA5393171}"/>
              </a:ext>
            </a:extLst>
          </p:cNvPr>
          <p:cNvSpPr/>
          <p:nvPr/>
        </p:nvSpPr>
        <p:spPr>
          <a:xfrm>
            <a:off x="4972049" y="621392"/>
            <a:ext cx="5553075" cy="10250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D2C085EC-0184-A442-CBD8-92DF4DC04410}"/>
              </a:ext>
            </a:extLst>
          </p:cNvPr>
          <p:cNvSpPr txBox="1"/>
          <p:nvPr/>
        </p:nvSpPr>
        <p:spPr>
          <a:xfrm>
            <a:off x="543629" y="226398"/>
            <a:ext cx="4557081"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Table of Contents ..</a:t>
            </a:r>
          </a:p>
        </p:txBody>
      </p:sp>
    </p:spTree>
    <p:extLst>
      <p:ext uri="{BB962C8B-B14F-4D97-AF65-F5344CB8AC3E}">
        <p14:creationId xmlns:p14="http://schemas.microsoft.com/office/powerpoint/2010/main" val="1188954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3">
                                            <p:txEl>
                                              <p:pRg st="2" end="2"/>
                                            </p:txEl>
                                          </p:spTgt>
                                        </p:tgtEl>
                                      </p:cBhvr>
                                    </p:animEffect>
                                    <p:animScale>
                                      <p:cBhvr>
                                        <p:cTn id="12" dur="250" autoRev="1" fill="hold"/>
                                        <p:tgtEl>
                                          <p:spTgt spid="3">
                                            <p:txEl>
                                              <p:pRg st="2" end="2"/>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3">
                                            <p:txEl>
                                              <p:pRg st="4" end="4"/>
                                            </p:txEl>
                                          </p:spTgt>
                                        </p:tgtEl>
                                      </p:cBhvr>
                                    </p:animEffect>
                                    <p:animScale>
                                      <p:cBhvr>
                                        <p:cTn id="17" dur="250" autoRev="1" fill="hold"/>
                                        <p:tgtEl>
                                          <p:spTgt spid="3">
                                            <p:txEl>
                                              <p:pRg st="4" end="4"/>
                                            </p:txEl>
                                          </p:spTgt>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nodeType="clickEffect">
                                  <p:stCondLst>
                                    <p:cond delay="0"/>
                                  </p:stCondLst>
                                  <p:childTnLst>
                                    <p:animEffect transition="out" filter="fade">
                                      <p:cBhvr>
                                        <p:cTn id="21" dur="500" tmFilter="0, 0; .2, .5; .8, .5; 1, 0"/>
                                        <p:tgtEl>
                                          <p:spTgt spid="3">
                                            <p:txEl>
                                              <p:pRg st="6" end="6"/>
                                            </p:txEl>
                                          </p:spTgt>
                                        </p:tgtEl>
                                      </p:cBhvr>
                                    </p:animEffect>
                                    <p:animScale>
                                      <p:cBhvr>
                                        <p:cTn id="22" dur="250" autoRev="1" fill="hold"/>
                                        <p:tgtEl>
                                          <p:spTgt spid="3">
                                            <p:txEl>
                                              <p:pRg st="6" end="6"/>
                                            </p:txEl>
                                          </p:spTgt>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nodeType="clickEffect">
                                  <p:stCondLst>
                                    <p:cond delay="0"/>
                                  </p:stCondLst>
                                  <p:childTnLst>
                                    <p:animEffect transition="out" filter="fade">
                                      <p:cBhvr>
                                        <p:cTn id="26" dur="500" tmFilter="0, 0; .2, .5; .8, .5; 1, 0"/>
                                        <p:tgtEl>
                                          <p:spTgt spid="3">
                                            <p:txEl>
                                              <p:pRg st="8" end="8"/>
                                            </p:txEl>
                                          </p:spTgt>
                                        </p:tgtEl>
                                      </p:cBhvr>
                                    </p:animEffect>
                                    <p:animScale>
                                      <p:cBhvr>
                                        <p:cTn id="27" dur="250" autoRev="1" fill="hold"/>
                                        <p:tgtEl>
                                          <p:spTgt spid="3">
                                            <p:txEl>
                                              <p:pRg st="8" end="8"/>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a:extLst>
              <a:ext uri="{FF2B5EF4-FFF2-40B4-BE49-F238E27FC236}">
                <a16:creationId xmlns:a16="http://schemas.microsoft.com/office/drawing/2014/main" id="{96189CAC-EBC2-84EE-24E8-D2C013D54950}"/>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742950" y="1900314"/>
            <a:ext cx="10515600" cy="3302328"/>
          </a:xfrm>
        </p:spPr>
        <p:txBody>
          <a:bodyPr>
            <a:normAutofit fontScale="77500" lnSpcReduction="20000"/>
          </a:bodyPr>
          <a:lstStyle/>
          <a:p>
            <a:r>
              <a:rPr lang="en-US" b="1" dirty="0"/>
              <a:t>Chapter 11: Manage Networking</a:t>
            </a:r>
          </a:p>
          <a:p>
            <a:endParaRPr lang="en-US" b="1" dirty="0"/>
          </a:p>
          <a:p>
            <a:r>
              <a:rPr lang="en-US" b="1" dirty="0"/>
              <a:t>Chapter 12: Install and Update Software Packages</a:t>
            </a:r>
          </a:p>
          <a:p>
            <a:endParaRPr lang="en-US" b="1" dirty="0"/>
          </a:p>
          <a:p>
            <a:r>
              <a:rPr lang="en-US" b="1" dirty="0"/>
              <a:t>Chapter 13: Access Linux File Systems</a:t>
            </a:r>
          </a:p>
          <a:p>
            <a:endParaRPr lang="en-US" b="1" dirty="0"/>
          </a:p>
          <a:p>
            <a:r>
              <a:rPr lang="en-US" b="1" dirty="0"/>
              <a:t>Chapter 14: Analyze Servers and Get Support</a:t>
            </a:r>
          </a:p>
          <a:p>
            <a:endParaRPr lang="en-US" b="1" dirty="0"/>
          </a:p>
          <a:p>
            <a:r>
              <a:rPr lang="en-US" b="1" dirty="0"/>
              <a:t>Chapter 15: Comprehensive Review</a:t>
            </a:r>
          </a:p>
          <a:p>
            <a:pPr>
              <a:buFont typeface="Arial" panose="020B0604020202020204" pitchFamily="34" charset="0"/>
              <a:buChar char="•"/>
            </a:pPr>
            <a:endParaRPr lang="en-US" b="1" dirty="0"/>
          </a:p>
        </p:txBody>
      </p:sp>
      <p:sp>
        <p:nvSpPr>
          <p:cNvPr id="2" name="Rectangle 1">
            <a:extLst>
              <a:ext uri="{FF2B5EF4-FFF2-40B4-BE49-F238E27FC236}">
                <a16:creationId xmlns:a16="http://schemas.microsoft.com/office/drawing/2014/main" id="{1981436F-E827-491A-77E0-DDD346FE962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18B58DD-0B6C-F4C2-077E-E5982AB8A332}"/>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6" name="TextBox 5">
            <a:extLst>
              <a:ext uri="{FF2B5EF4-FFF2-40B4-BE49-F238E27FC236}">
                <a16:creationId xmlns:a16="http://schemas.microsoft.com/office/drawing/2014/main" id="{5CF72144-98BA-14A9-33D1-5A1990148AE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8" name="Rectangle 7">
            <a:extLst>
              <a:ext uri="{FF2B5EF4-FFF2-40B4-BE49-F238E27FC236}">
                <a16:creationId xmlns:a16="http://schemas.microsoft.com/office/drawing/2014/main" id="{9D4E171E-5809-3F09-6BF0-DCF363EB6444}"/>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C0E7F6B6-E08C-4383-C169-F8BE4108F52A}"/>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8" name="Picture 17" descr="A red hat with black text&#10;&#10;Description automatically generated with medium confidence">
            <a:extLst>
              <a:ext uri="{FF2B5EF4-FFF2-40B4-BE49-F238E27FC236}">
                <a16:creationId xmlns:a16="http://schemas.microsoft.com/office/drawing/2014/main" id="{DBCDFD92-9468-47E1-2B99-BE5076FB4367}"/>
              </a:ext>
            </a:extLst>
          </p:cNvPr>
          <p:cNvPicPr>
            <a:picLocks noChangeAspect="1"/>
          </p:cNvPicPr>
          <p:nvPr/>
        </p:nvPicPr>
        <p:blipFill rotWithShape="1">
          <a:blip r:embed="rId2">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
        <p:nvSpPr>
          <p:cNvPr id="9" name="Rectangle 8">
            <a:extLst>
              <a:ext uri="{FF2B5EF4-FFF2-40B4-BE49-F238E27FC236}">
                <a16:creationId xmlns:a16="http://schemas.microsoft.com/office/drawing/2014/main" id="{16766657-FE8A-C732-6CCB-EF5DB2F4B97F}"/>
              </a:ext>
            </a:extLst>
          </p:cNvPr>
          <p:cNvSpPr/>
          <p:nvPr/>
        </p:nvSpPr>
        <p:spPr>
          <a:xfrm>
            <a:off x="4943475" y="621392"/>
            <a:ext cx="5581650" cy="10250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A05FB68-0CDD-DA71-5701-EA67B6035103}"/>
              </a:ext>
            </a:extLst>
          </p:cNvPr>
          <p:cNvSpPr txBox="1"/>
          <p:nvPr/>
        </p:nvSpPr>
        <p:spPr>
          <a:xfrm>
            <a:off x="543629" y="226398"/>
            <a:ext cx="4428841"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Table of Contents ..</a:t>
            </a:r>
          </a:p>
        </p:txBody>
      </p:sp>
    </p:spTree>
    <p:extLst>
      <p:ext uri="{BB962C8B-B14F-4D97-AF65-F5344CB8AC3E}">
        <p14:creationId xmlns:p14="http://schemas.microsoft.com/office/powerpoint/2010/main" val="1392185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3">
                                            <p:txEl>
                                              <p:pRg st="2" end="2"/>
                                            </p:txEl>
                                          </p:spTgt>
                                        </p:tgtEl>
                                      </p:cBhvr>
                                    </p:animEffect>
                                    <p:animScale>
                                      <p:cBhvr>
                                        <p:cTn id="12" dur="250" autoRev="1" fill="hold"/>
                                        <p:tgtEl>
                                          <p:spTgt spid="3">
                                            <p:txEl>
                                              <p:pRg st="2" end="2"/>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3">
                                            <p:txEl>
                                              <p:pRg st="4" end="4"/>
                                            </p:txEl>
                                          </p:spTgt>
                                        </p:tgtEl>
                                      </p:cBhvr>
                                    </p:animEffect>
                                    <p:animScale>
                                      <p:cBhvr>
                                        <p:cTn id="17" dur="250" autoRev="1" fill="hold"/>
                                        <p:tgtEl>
                                          <p:spTgt spid="3">
                                            <p:txEl>
                                              <p:pRg st="4" end="4"/>
                                            </p:txEl>
                                          </p:spTgt>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nodeType="clickEffect">
                                  <p:stCondLst>
                                    <p:cond delay="0"/>
                                  </p:stCondLst>
                                  <p:childTnLst>
                                    <p:animEffect transition="out" filter="fade">
                                      <p:cBhvr>
                                        <p:cTn id="21" dur="500" tmFilter="0, 0; .2, .5; .8, .5; 1, 0"/>
                                        <p:tgtEl>
                                          <p:spTgt spid="3">
                                            <p:txEl>
                                              <p:pRg st="6" end="6"/>
                                            </p:txEl>
                                          </p:spTgt>
                                        </p:tgtEl>
                                      </p:cBhvr>
                                    </p:animEffect>
                                    <p:animScale>
                                      <p:cBhvr>
                                        <p:cTn id="22" dur="250" autoRev="1" fill="hold"/>
                                        <p:tgtEl>
                                          <p:spTgt spid="3">
                                            <p:txEl>
                                              <p:pRg st="6" end="6"/>
                                            </p:txEl>
                                          </p:spTgt>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nodeType="clickEffect">
                                  <p:stCondLst>
                                    <p:cond delay="0"/>
                                  </p:stCondLst>
                                  <p:childTnLst>
                                    <p:animEffect transition="out" filter="fade">
                                      <p:cBhvr>
                                        <p:cTn id="26" dur="500" tmFilter="0, 0; .2, .5; .8, .5; 1, 0"/>
                                        <p:tgtEl>
                                          <p:spTgt spid="3">
                                            <p:txEl>
                                              <p:pRg st="8" end="8"/>
                                            </p:txEl>
                                          </p:spTgt>
                                        </p:tgtEl>
                                      </p:cBhvr>
                                    </p:animEffect>
                                    <p:animScale>
                                      <p:cBhvr>
                                        <p:cTn id="27" dur="250" autoRev="1" fill="hold"/>
                                        <p:tgtEl>
                                          <p:spTgt spid="3">
                                            <p:txEl>
                                              <p:pRg st="8" end="8"/>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a:extLst>
              <a:ext uri="{FF2B5EF4-FFF2-40B4-BE49-F238E27FC236}">
                <a16:creationId xmlns:a16="http://schemas.microsoft.com/office/drawing/2014/main" id="{96189CAC-EBC2-84EE-24E8-D2C013D54950}"/>
              </a:ext>
            </a:extLst>
          </p:cNvPr>
          <p:cNvSpPr/>
          <p:nvPr/>
        </p:nvSpPr>
        <p:spPr>
          <a:xfrm>
            <a:off x="838200" y="2793507"/>
            <a:ext cx="9718923" cy="163410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5" name="Content Placeholder 4">
            <a:extLst>
              <a:ext uri="{FF2B5EF4-FFF2-40B4-BE49-F238E27FC236}">
                <a16:creationId xmlns:a16="http://schemas.microsoft.com/office/drawing/2014/main" id="{D1A1B6EC-D722-D5C0-B5FB-C5DE89D65AE6}"/>
              </a:ext>
            </a:extLst>
          </p:cNvPr>
          <p:cNvSpPr>
            <a:spLocks noGrp="1"/>
          </p:cNvSpPr>
          <p:nvPr>
            <p:ph idx="1"/>
          </p:nvPr>
        </p:nvSpPr>
        <p:spPr>
          <a:xfrm>
            <a:off x="1228725" y="3101975"/>
            <a:ext cx="8943975" cy="1184275"/>
          </a:xfrm>
        </p:spPr>
        <p:txBody>
          <a:bodyPr>
            <a:normAutofit fontScale="92500" lnSpcReduction="10000"/>
          </a:bodyPr>
          <a:lstStyle/>
          <a:p>
            <a:pPr marL="0" indent="0">
              <a:buNone/>
            </a:pPr>
            <a:r>
              <a:rPr lang="en-US" sz="4800" b="1" dirty="0"/>
              <a:t>Chapter 1: Get Started with Red Hat Enterprise Linux</a:t>
            </a:r>
          </a:p>
        </p:txBody>
      </p:sp>
      <p:sp>
        <p:nvSpPr>
          <p:cNvPr id="2" name="Rectangle 1">
            <a:extLst>
              <a:ext uri="{FF2B5EF4-FFF2-40B4-BE49-F238E27FC236}">
                <a16:creationId xmlns:a16="http://schemas.microsoft.com/office/drawing/2014/main" id="{97759015-842C-22DB-46D6-52860B7F078E}"/>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8467D2E-FFD2-33B6-A152-E7431E4C763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6" name="TextBox 5">
            <a:extLst>
              <a:ext uri="{FF2B5EF4-FFF2-40B4-BE49-F238E27FC236}">
                <a16:creationId xmlns:a16="http://schemas.microsoft.com/office/drawing/2014/main" id="{21F76FA0-175F-281D-AE07-A40D1D34E10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14" name="Rectangle 13">
            <a:extLst>
              <a:ext uri="{FF2B5EF4-FFF2-40B4-BE49-F238E27FC236}">
                <a16:creationId xmlns:a16="http://schemas.microsoft.com/office/drawing/2014/main" id="{70DB0AC8-9297-BF95-7AE3-5433F524D629}"/>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7" name="TextBox 16">
            <a:extLst>
              <a:ext uri="{FF2B5EF4-FFF2-40B4-BE49-F238E27FC236}">
                <a16:creationId xmlns:a16="http://schemas.microsoft.com/office/drawing/2014/main" id="{879A2792-D516-459C-C673-A1175AE79432}"/>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8" name="Picture 17" descr="A red hat with black text&#10;&#10;Description automatically generated with medium confidence">
            <a:extLst>
              <a:ext uri="{FF2B5EF4-FFF2-40B4-BE49-F238E27FC236}">
                <a16:creationId xmlns:a16="http://schemas.microsoft.com/office/drawing/2014/main" id="{D1F81F72-E3D2-93ED-F122-AAE4C7905C47}"/>
              </a:ext>
            </a:extLst>
          </p:cNvPr>
          <p:cNvPicPr>
            <a:picLocks noChangeAspect="1"/>
          </p:cNvPicPr>
          <p:nvPr/>
        </p:nvPicPr>
        <p:blipFill rotWithShape="1">
          <a:blip r:embed="rId2">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790551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Rounded Corners 26">
            <a:extLst>
              <a:ext uri="{FF2B5EF4-FFF2-40B4-BE49-F238E27FC236}">
                <a16:creationId xmlns:a16="http://schemas.microsoft.com/office/drawing/2014/main" id="{998F9D2C-722B-B5DB-F43D-74CCFB850FA0}"/>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2" name="Rectangle 11">
            <a:extLst>
              <a:ext uri="{FF2B5EF4-FFF2-40B4-BE49-F238E27FC236}">
                <a16:creationId xmlns:a16="http://schemas.microsoft.com/office/drawing/2014/main" id="{DFE66840-D412-3936-77D4-0E995F097F93}"/>
              </a:ext>
            </a:extLst>
          </p:cNvPr>
          <p:cNvSpPr/>
          <p:nvPr/>
        </p:nvSpPr>
        <p:spPr>
          <a:xfrm>
            <a:off x="4657725" y="594321"/>
            <a:ext cx="5019675" cy="827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9A485275-C19F-8D08-4D13-9F41BB458441}"/>
              </a:ext>
            </a:extLst>
          </p:cNvPr>
          <p:cNvSpPr txBox="1"/>
          <p:nvPr/>
        </p:nvSpPr>
        <p:spPr>
          <a:xfrm>
            <a:off x="527022" y="300245"/>
            <a:ext cx="3834704"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History of UNIX</a:t>
            </a:r>
          </a:p>
        </p:txBody>
      </p:sp>
      <p:sp>
        <p:nvSpPr>
          <p:cNvPr id="3" name="Content Placeholder 2"/>
          <p:cNvSpPr>
            <a:spLocks noGrp="1"/>
          </p:cNvSpPr>
          <p:nvPr>
            <p:ph idx="1"/>
          </p:nvPr>
        </p:nvSpPr>
        <p:spPr>
          <a:xfrm>
            <a:off x="602109" y="1963290"/>
            <a:ext cx="10515600" cy="3302328"/>
          </a:xfrm>
        </p:spPr>
        <p:txBody>
          <a:bodyPr/>
          <a:lstStyle/>
          <a:p>
            <a:r>
              <a:rPr lang="en-US" dirty="0"/>
              <a:t>The UNIX operating system found its beginnings in MULTICS, which stands for Multiplexed Operating and Computing System</a:t>
            </a:r>
          </a:p>
          <a:p>
            <a:r>
              <a:rPr lang="en-US" dirty="0"/>
              <a:t>In 1969 Ken Thompson wrote the first version of UNIX, called UNICS</a:t>
            </a:r>
          </a:p>
          <a:p>
            <a:r>
              <a:rPr lang="en-US" dirty="0"/>
              <a:t>Although the operating system has changed, the name stuck and was eventually shortened to UNIX</a:t>
            </a:r>
          </a:p>
        </p:txBody>
      </p:sp>
      <p:sp>
        <p:nvSpPr>
          <p:cNvPr id="2" name="Rectangle 1">
            <a:extLst>
              <a:ext uri="{FF2B5EF4-FFF2-40B4-BE49-F238E27FC236}">
                <a16:creationId xmlns:a16="http://schemas.microsoft.com/office/drawing/2014/main" id="{A2D47933-0A01-614D-1A5B-707BB667C406}"/>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A050AC7-6DCC-E241-D5F6-5D9CAA12ECBC}"/>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9" name="TextBox 8">
            <a:extLst>
              <a:ext uri="{FF2B5EF4-FFF2-40B4-BE49-F238E27FC236}">
                <a16:creationId xmlns:a16="http://schemas.microsoft.com/office/drawing/2014/main" id="{9224674E-C90A-1506-CCCE-4B3D24293D17}"/>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10" name="Rectangle 9">
            <a:extLst>
              <a:ext uri="{FF2B5EF4-FFF2-40B4-BE49-F238E27FC236}">
                <a16:creationId xmlns:a16="http://schemas.microsoft.com/office/drawing/2014/main" id="{4EEA32E4-9FD0-2B64-4A87-50BBAC4F14B6}"/>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1" name="TextBox 10">
            <a:extLst>
              <a:ext uri="{FF2B5EF4-FFF2-40B4-BE49-F238E27FC236}">
                <a16:creationId xmlns:a16="http://schemas.microsoft.com/office/drawing/2014/main" id="{3DAD0D6B-FCAF-152F-56F8-B6748066BF72}"/>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4" name="Picture 13" descr="A red hat with black text&#10;&#10;Description automatically generated with medium confidence">
            <a:extLst>
              <a:ext uri="{FF2B5EF4-FFF2-40B4-BE49-F238E27FC236}">
                <a16:creationId xmlns:a16="http://schemas.microsoft.com/office/drawing/2014/main" id="{29B71D56-719F-12EF-5B72-B3CBEFA7D2B5}"/>
              </a:ext>
            </a:extLst>
          </p:cNvPr>
          <p:cNvPicPr>
            <a:picLocks noChangeAspect="1"/>
          </p:cNvPicPr>
          <p:nvPr/>
        </p:nvPicPr>
        <p:blipFill rotWithShape="1">
          <a:blip r:embed="rId2">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1476169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3">
                                            <p:txEl>
                                              <p:pRg st="1" end="1"/>
                                            </p:txEl>
                                          </p:spTgt>
                                        </p:tgtEl>
                                      </p:cBhvr>
                                    </p:animEffect>
                                    <p:animScale>
                                      <p:cBhvr>
                                        <p:cTn id="12" dur="250" autoRev="1" fill="hold"/>
                                        <p:tgtEl>
                                          <p:spTgt spid="3">
                                            <p:txEl>
                                              <p:pRg st="1" end="1"/>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3">
                                            <p:txEl>
                                              <p:pRg st="2" end="2"/>
                                            </p:txEl>
                                          </p:spTgt>
                                        </p:tgtEl>
                                      </p:cBhvr>
                                    </p:animEffect>
                                    <p:animScale>
                                      <p:cBhvr>
                                        <p:cTn id="17" dur="250" autoRev="1" fill="hold"/>
                                        <p:tgtEl>
                                          <p:spTgt spid="3">
                                            <p:txEl>
                                              <p:pRg st="2" end="2"/>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3DE4098-1A6E-34B7-D0FB-BB85E4E76825}"/>
              </a:ext>
            </a:extLst>
          </p:cNvPr>
          <p:cNvSpPr/>
          <p:nvPr/>
        </p:nvSpPr>
        <p:spPr>
          <a:xfrm>
            <a:off x="161925" y="1228726"/>
            <a:ext cx="11740827" cy="455625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80898" name="Rectangle 2">
            <a:extLst>
              <a:ext uri="{FF2B5EF4-FFF2-40B4-BE49-F238E27FC236}">
                <a16:creationId xmlns:a16="http://schemas.microsoft.com/office/drawing/2014/main" id="{28174660-7187-ADEE-2DA9-A473647D8DF2}"/>
              </a:ext>
            </a:extLst>
          </p:cNvPr>
          <p:cNvSpPr>
            <a:spLocks noGrp="1" noChangeArrowheads="1"/>
          </p:cNvSpPr>
          <p:nvPr>
            <p:ph type="title"/>
          </p:nvPr>
        </p:nvSpPr>
        <p:spPr>
          <a:xfrm>
            <a:off x="289248" y="1123837"/>
            <a:ext cx="6451110" cy="1255469"/>
          </a:xfrm>
        </p:spPr>
        <p:txBody>
          <a:bodyPr>
            <a:normAutofit/>
          </a:bodyPr>
          <a:lstStyle/>
          <a:p>
            <a:r>
              <a:rPr lang="en-US" altLang="en-US" b="1" dirty="0"/>
              <a:t>What is GNU?</a:t>
            </a:r>
          </a:p>
        </p:txBody>
      </p:sp>
      <p:sp>
        <p:nvSpPr>
          <p:cNvPr id="80899" name="Rectangle 3">
            <a:extLst>
              <a:ext uri="{FF2B5EF4-FFF2-40B4-BE49-F238E27FC236}">
                <a16:creationId xmlns:a16="http://schemas.microsoft.com/office/drawing/2014/main" id="{EC9A7579-D4C2-D000-566D-1034544CBE9B}"/>
              </a:ext>
            </a:extLst>
          </p:cNvPr>
          <p:cNvSpPr>
            <a:spLocks noGrp="1" noChangeArrowheads="1"/>
          </p:cNvSpPr>
          <p:nvPr>
            <p:ph type="body" idx="1"/>
          </p:nvPr>
        </p:nvSpPr>
        <p:spPr>
          <a:xfrm>
            <a:off x="289248" y="2510395"/>
            <a:ext cx="6451109" cy="3274586"/>
          </a:xfrm>
        </p:spPr>
        <p:txBody>
          <a:bodyPr anchor="t">
            <a:normAutofit fontScale="92500" lnSpcReduction="20000"/>
          </a:bodyPr>
          <a:lstStyle/>
          <a:p>
            <a:r>
              <a:rPr lang="en-US" altLang="en-US" dirty="0"/>
              <a:t>GNU Project: </a:t>
            </a:r>
            <a:r>
              <a:rPr lang="en-US" altLang="en-US" dirty="0">
                <a:hlinkClick r:id="rId2">
                  <a:extLst>
                    <a:ext uri="{A12FA001-AC4F-418D-AE19-62706E023703}">
                      <ahyp:hlinkClr xmlns:ahyp="http://schemas.microsoft.com/office/drawing/2018/hyperlinkcolor" val="tx"/>
                    </a:ext>
                  </a:extLst>
                </a:hlinkClick>
              </a:rPr>
              <a:t>Richard Stallman</a:t>
            </a:r>
            <a:r>
              <a:rPr lang="en-US" altLang="en-US" dirty="0"/>
              <a:t> on September 27th 1983</a:t>
            </a:r>
          </a:p>
          <a:p>
            <a:r>
              <a:rPr lang="en-US" altLang="en-US" dirty="0"/>
              <a:t>The GNU Project was launched in 1984 to develop a complete Unix-like operating system which is </a:t>
            </a:r>
            <a:r>
              <a:rPr lang="en-US" altLang="en-US" dirty="0">
                <a:hlinkClick r:id="rId3">
                  <a:extLst>
                    <a:ext uri="{A12FA001-AC4F-418D-AE19-62706E023703}">
                      <ahyp:hlinkClr xmlns:ahyp="http://schemas.microsoft.com/office/drawing/2018/hyperlinkcolor" val="tx"/>
                    </a:ext>
                  </a:extLst>
                </a:hlinkClick>
              </a:rPr>
              <a:t>free software</a:t>
            </a:r>
            <a:r>
              <a:rPr lang="en-US" altLang="en-US" dirty="0"/>
              <a:t>: the GNU system</a:t>
            </a:r>
          </a:p>
          <a:p>
            <a:r>
              <a:rPr lang="en-US" altLang="en-US" dirty="0"/>
              <a:t>GNU's kernel isn't finished, so GNU is used with the kernel Linux. The combination of GNU and Linux is the GNU/Linux operating system, now used by millions</a:t>
            </a:r>
          </a:p>
        </p:txBody>
      </p:sp>
      <p:pic>
        <p:nvPicPr>
          <p:cNvPr id="5" name="Picture 4" descr="A person with long hair and a beard&#10;&#10;Description automatically generated with medium confidence">
            <a:extLst>
              <a:ext uri="{FF2B5EF4-FFF2-40B4-BE49-F238E27FC236}">
                <a16:creationId xmlns:a16="http://schemas.microsoft.com/office/drawing/2014/main" id="{FC30F40D-765D-DF7E-D0A6-757BD81BDD2F}"/>
              </a:ext>
            </a:extLst>
          </p:cNvPr>
          <p:cNvPicPr>
            <a:picLocks noChangeAspect="1"/>
          </p:cNvPicPr>
          <p:nvPr/>
        </p:nvPicPr>
        <p:blipFill rotWithShape="1">
          <a:blip r:embed="rId4">
            <a:extLst>
              <a:ext uri="{28A0092B-C50C-407E-A947-70E740481C1C}">
                <a14:useLocalDpi xmlns:a14="http://schemas.microsoft.com/office/drawing/2010/main" val="0"/>
              </a:ext>
            </a:extLst>
          </a:blip>
          <a:srcRect l="32219" r="20469"/>
          <a:stretch/>
        </p:blipFill>
        <p:spPr>
          <a:xfrm>
            <a:off x="7545032" y="759599"/>
            <a:ext cx="3778286" cy="5330650"/>
          </a:xfrm>
          <a:prstGeom prst="rect">
            <a:avLst/>
          </a:prstGeom>
        </p:spPr>
      </p:pic>
      <p:sp>
        <p:nvSpPr>
          <p:cNvPr id="4" name="Slide Number Placeholder 5">
            <a:extLst>
              <a:ext uri="{FF2B5EF4-FFF2-40B4-BE49-F238E27FC236}">
                <a16:creationId xmlns:a16="http://schemas.microsoft.com/office/drawing/2014/main" id="{D263E17B-14A0-F5B0-7758-8A98BFAD4AB4}"/>
              </a:ext>
            </a:extLst>
          </p:cNvPr>
          <p:cNvSpPr>
            <a:spLocks noGrp="1"/>
          </p:cNvSpPr>
          <p:nvPr>
            <p:ph type="sldNum" sz="quarter" idx="12"/>
          </p:nvPr>
        </p:nvSpPr>
        <p:spPr>
          <a:xfrm>
            <a:off x="10634135" y="6356350"/>
            <a:ext cx="1530927" cy="365125"/>
          </a:xfrm>
        </p:spPr>
        <p:txBody>
          <a:bodyPr>
            <a:normAutofit/>
          </a:bodyPr>
          <a:lstStyle/>
          <a:p>
            <a:pPr>
              <a:spcAft>
                <a:spcPts val="600"/>
              </a:spcAft>
            </a:pPr>
            <a:fld id="{0D10A139-78D9-4C50-A2BB-034B4D722181}" type="slidenum">
              <a:rPr lang="en-US" altLang="en-US" smtClean="0"/>
              <a:pPr>
                <a:spcAft>
                  <a:spcPts val="600"/>
                </a:spcAft>
              </a:pPr>
              <a:t>9</a:t>
            </a:fld>
            <a:endParaRPr lang="en-US"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0AC9AF2-B093-CA0F-B4E1-2B3E02DF92E6}"/>
              </a:ext>
            </a:extLst>
          </p:cNvPr>
          <p:cNvSpPr/>
          <p:nvPr/>
        </p:nvSpPr>
        <p:spPr>
          <a:xfrm>
            <a:off x="289248" y="1219200"/>
            <a:ext cx="11706150" cy="442278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 name="Title 1">
            <a:extLst>
              <a:ext uri="{FF2B5EF4-FFF2-40B4-BE49-F238E27FC236}">
                <a16:creationId xmlns:a16="http://schemas.microsoft.com/office/drawing/2014/main" id="{7B51FA4D-3B38-81B8-B495-7B08B750047A}"/>
              </a:ext>
            </a:extLst>
          </p:cNvPr>
          <p:cNvSpPr>
            <a:spLocks noGrp="1"/>
          </p:cNvSpPr>
          <p:nvPr>
            <p:ph type="title"/>
          </p:nvPr>
        </p:nvSpPr>
        <p:spPr>
          <a:xfrm>
            <a:off x="289248" y="1123837"/>
            <a:ext cx="6451110" cy="1255469"/>
          </a:xfrm>
        </p:spPr>
        <p:txBody>
          <a:bodyPr>
            <a:normAutofit/>
          </a:bodyPr>
          <a:lstStyle/>
          <a:p>
            <a:r>
              <a:rPr lang="en-US" b="1" dirty="0"/>
              <a:t>What is Linux?</a:t>
            </a:r>
            <a:endParaRPr lang="en-US" dirty="0"/>
          </a:p>
        </p:txBody>
      </p:sp>
      <p:sp>
        <p:nvSpPr>
          <p:cNvPr id="3" name="Content Placeholder 2">
            <a:extLst>
              <a:ext uri="{FF2B5EF4-FFF2-40B4-BE49-F238E27FC236}">
                <a16:creationId xmlns:a16="http://schemas.microsoft.com/office/drawing/2014/main" id="{C40C29BB-E1A5-4F0E-3500-0D14A084FF8B}"/>
              </a:ext>
            </a:extLst>
          </p:cNvPr>
          <p:cNvSpPr>
            <a:spLocks noGrp="1"/>
          </p:cNvSpPr>
          <p:nvPr>
            <p:ph idx="1"/>
          </p:nvPr>
        </p:nvSpPr>
        <p:spPr>
          <a:xfrm>
            <a:off x="289248" y="2510395"/>
            <a:ext cx="6763238" cy="3274586"/>
          </a:xfrm>
        </p:spPr>
        <p:txBody>
          <a:bodyPr anchor="t">
            <a:normAutofit/>
          </a:bodyPr>
          <a:lstStyle/>
          <a:p>
            <a:pPr>
              <a:buFont typeface="Arial" panose="020B0604020202020204" pitchFamily="34" charset="0"/>
              <a:buChar char="•"/>
            </a:pPr>
            <a:r>
              <a:rPr lang="en-US" sz="2400" dirty="0"/>
              <a:t>Linux began in 1991 as a personal project by student called </a:t>
            </a:r>
            <a:r>
              <a:rPr lang="en-US" sz="2400" b="1" dirty="0"/>
              <a:t>Linus Torvalds</a:t>
            </a:r>
          </a:p>
          <a:p>
            <a:pPr>
              <a:buFont typeface="Arial" panose="020B0604020202020204" pitchFamily="34" charset="0"/>
              <a:buChar char="•"/>
            </a:pPr>
            <a:r>
              <a:rPr lang="en-US" sz="2400" dirty="0"/>
              <a:t>Linux is a free and open-source operating system</a:t>
            </a:r>
          </a:p>
          <a:p>
            <a:pPr>
              <a:buFont typeface="Arial" panose="020B0604020202020204" pitchFamily="34" charset="0"/>
              <a:buChar char="•"/>
            </a:pPr>
            <a:r>
              <a:rPr lang="en-US" sz="2400" dirty="0"/>
              <a:t>It is based on the UNIX operating system</a:t>
            </a:r>
          </a:p>
        </p:txBody>
      </p:sp>
      <p:pic>
        <p:nvPicPr>
          <p:cNvPr id="6" name="Picture 5" descr="A person with glasses and a black sweater&#10;&#10;Description automatically generated with low confidence">
            <a:extLst>
              <a:ext uri="{FF2B5EF4-FFF2-40B4-BE49-F238E27FC236}">
                <a16:creationId xmlns:a16="http://schemas.microsoft.com/office/drawing/2014/main" id="{5DEF027C-D850-EE45-7E4E-ED1C5ACD5D9A}"/>
              </a:ext>
            </a:extLst>
          </p:cNvPr>
          <p:cNvPicPr>
            <a:picLocks noChangeAspect="1"/>
          </p:cNvPicPr>
          <p:nvPr/>
        </p:nvPicPr>
        <p:blipFill rotWithShape="1">
          <a:blip r:embed="rId2">
            <a:extLst>
              <a:ext uri="{28A0092B-C50C-407E-A947-70E740481C1C}">
                <a14:useLocalDpi xmlns:a14="http://schemas.microsoft.com/office/drawing/2010/main" val="0"/>
              </a:ext>
            </a:extLst>
          </a:blip>
          <a:srcRect r="2" b="5122"/>
          <a:stretch/>
        </p:blipFill>
        <p:spPr>
          <a:xfrm>
            <a:off x="7545032" y="759599"/>
            <a:ext cx="3778286" cy="5330650"/>
          </a:xfrm>
          <a:prstGeom prst="rect">
            <a:avLst/>
          </a:prstGeom>
        </p:spPr>
      </p:pic>
    </p:spTree>
    <p:extLst>
      <p:ext uri="{BB962C8B-B14F-4D97-AF65-F5344CB8AC3E}">
        <p14:creationId xmlns:p14="http://schemas.microsoft.com/office/powerpoint/2010/main" val="30749067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EDA7C9E-F01C-1E86-871D-B1DAFED6F699}"/>
              </a:ext>
            </a:extLst>
          </p:cNvPr>
          <p:cNvSpPr/>
          <p:nvPr/>
        </p:nvSpPr>
        <p:spPr>
          <a:xfrm>
            <a:off x="310902" y="803275"/>
            <a:ext cx="11684496" cy="477925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 name="Title 1">
            <a:extLst>
              <a:ext uri="{FF2B5EF4-FFF2-40B4-BE49-F238E27FC236}">
                <a16:creationId xmlns:a16="http://schemas.microsoft.com/office/drawing/2014/main" id="{6A64988E-3FE4-4C83-E4C0-DE3100BC2E46}"/>
              </a:ext>
            </a:extLst>
          </p:cNvPr>
          <p:cNvSpPr>
            <a:spLocks noGrp="1"/>
          </p:cNvSpPr>
          <p:nvPr>
            <p:ph type="title"/>
          </p:nvPr>
        </p:nvSpPr>
        <p:spPr>
          <a:xfrm>
            <a:off x="838200" y="803275"/>
            <a:ext cx="10515600" cy="1325563"/>
          </a:xfrm>
        </p:spPr>
        <p:txBody>
          <a:bodyPr/>
          <a:lstStyle/>
          <a:p>
            <a:r>
              <a:rPr lang="en-US" b="1" dirty="0"/>
              <a:t>Why use Linux?</a:t>
            </a:r>
            <a:endParaRPr lang="en-US" dirty="0"/>
          </a:p>
        </p:txBody>
      </p:sp>
      <p:sp>
        <p:nvSpPr>
          <p:cNvPr id="3" name="Content Placeholder 2">
            <a:extLst>
              <a:ext uri="{FF2B5EF4-FFF2-40B4-BE49-F238E27FC236}">
                <a16:creationId xmlns:a16="http://schemas.microsoft.com/office/drawing/2014/main" id="{54D56149-7416-DB89-5EF4-D8A349D65AFC}"/>
              </a:ext>
            </a:extLst>
          </p:cNvPr>
          <p:cNvSpPr>
            <a:spLocks noGrp="1"/>
          </p:cNvSpPr>
          <p:nvPr>
            <p:ph idx="1"/>
          </p:nvPr>
        </p:nvSpPr>
        <p:spPr>
          <a:xfrm>
            <a:off x="838200" y="2263775"/>
            <a:ext cx="10515600" cy="4351338"/>
          </a:xfrm>
        </p:spPr>
        <p:txBody>
          <a:bodyPr>
            <a:normAutofit/>
          </a:bodyPr>
          <a:lstStyle/>
          <a:p>
            <a:pPr>
              <a:buFont typeface="Arial" panose="020B0604020202020204" pitchFamily="34" charset="0"/>
              <a:buChar char="•"/>
            </a:pPr>
            <a:r>
              <a:rPr lang="en-US" sz="2800" dirty="0"/>
              <a:t>Linux is free and open source</a:t>
            </a:r>
          </a:p>
          <a:p>
            <a:pPr>
              <a:buFont typeface="Arial" panose="020B0604020202020204" pitchFamily="34" charset="0"/>
              <a:buChar char="•"/>
            </a:pPr>
            <a:r>
              <a:rPr lang="en-US" sz="2800" dirty="0"/>
              <a:t>Linux is very stable and reliable</a:t>
            </a:r>
          </a:p>
          <a:p>
            <a:pPr>
              <a:buFont typeface="Arial" panose="020B0604020202020204" pitchFamily="34" charset="0"/>
              <a:buChar char="•"/>
            </a:pPr>
            <a:r>
              <a:rPr lang="en-US" sz="2800" dirty="0"/>
              <a:t>Linux is secure</a:t>
            </a:r>
          </a:p>
          <a:p>
            <a:pPr>
              <a:buFont typeface="Arial" panose="020B0604020202020204" pitchFamily="34" charset="0"/>
              <a:buChar char="•"/>
            </a:pPr>
            <a:r>
              <a:rPr lang="en-US" sz="2800" dirty="0"/>
              <a:t>Linux is customizable</a:t>
            </a:r>
          </a:p>
          <a:p>
            <a:pPr>
              <a:buFont typeface="Arial" panose="020B0604020202020204" pitchFamily="34" charset="0"/>
              <a:buChar char="•"/>
            </a:pPr>
            <a:r>
              <a:rPr lang="en-US" sz="2800" dirty="0"/>
              <a:t>Linux is powerful</a:t>
            </a:r>
          </a:p>
        </p:txBody>
      </p:sp>
      <p:sp>
        <p:nvSpPr>
          <p:cNvPr id="12" name="Rectangle 11">
            <a:extLst>
              <a:ext uri="{FF2B5EF4-FFF2-40B4-BE49-F238E27FC236}">
                <a16:creationId xmlns:a16="http://schemas.microsoft.com/office/drawing/2014/main" id="{639F34EE-7A60-2C01-F2C4-77DFF9825757}"/>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B80A85-9944-9737-5152-4D42A451FAEA}"/>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14" name="TextBox 13">
            <a:extLst>
              <a:ext uri="{FF2B5EF4-FFF2-40B4-BE49-F238E27FC236}">
                <a16:creationId xmlns:a16="http://schemas.microsoft.com/office/drawing/2014/main" id="{1BB5A37E-FD75-2797-8D0E-95C98012F1C1}"/>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15" name="Rectangle 14">
            <a:extLst>
              <a:ext uri="{FF2B5EF4-FFF2-40B4-BE49-F238E27FC236}">
                <a16:creationId xmlns:a16="http://schemas.microsoft.com/office/drawing/2014/main" id="{84587BF4-CD8C-84A0-E3A5-FD5626B1D9BA}"/>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6" name="TextBox 15">
            <a:extLst>
              <a:ext uri="{FF2B5EF4-FFF2-40B4-BE49-F238E27FC236}">
                <a16:creationId xmlns:a16="http://schemas.microsoft.com/office/drawing/2014/main" id="{5A158191-38FA-31BC-1754-5FA603D2A68A}"/>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7" name="Picture 16" descr="A red hat with black text&#10;&#10;Description automatically generated with medium confidence">
            <a:extLst>
              <a:ext uri="{FF2B5EF4-FFF2-40B4-BE49-F238E27FC236}">
                <a16:creationId xmlns:a16="http://schemas.microsoft.com/office/drawing/2014/main" id="{41FC3578-8822-DF10-71BE-A526588B7A96}"/>
              </a:ext>
            </a:extLst>
          </p:cNvPr>
          <p:cNvPicPr>
            <a:picLocks noChangeAspect="1"/>
          </p:cNvPicPr>
          <p:nvPr/>
        </p:nvPicPr>
        <p:blipFill rotWithShape="1">
          <a:blip r:embed="rId2">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12742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3">
                                            <p:txEl>
                                              <p:pRg st="1" end="1"/>
                                            </p:txEl>
                                          </p:spTgt>
                                        </p:tgtEl>
                                      </p:cBhvr>
                                    </p:animEffect>
                                    <p:animScale>
                                      <p:cBhvr>
                                        <p:cTn id="12" dur="250" autoRev="1" fill="hold"/>
                                        <p:tgtEl>
                                          <p:spTgt spid="3">
                                            <p:txEl>
                                              <p:pRg st="1" end="1"/>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3">
                                            <p:txEl>
                                              <p:pRg st="2" end="2"/>
                                            </p:txEl>
                                          </p:spTgt>
                                        </p:tgtEl>
                                      </p:cBhvr>
                                    </p:animEffect>
                                    <p:animScale>
                                      <p:cBhvr>
                                        <p:cTn id="17" dur="250" autoRev="1" fill="hold"/>
                                        <p:tgtEl>
                                          <p:spTgt spid="3">
                                            <p:txEl>
                                              <p:pRg st="2" end="2"/>
                                            </p:txEl>
                                          </p:spTgt>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nodeType="clickEffect">
                                  <p:stCondLst>
                                    <p:cond delay="0"/>
                                  </p:stCondLst>
                                  <p:childTnLst>
                                    <p:animEffect transition="out" filter="fade">
                                      <p:cBhvr>
                                        <p:cTn id="21" dur="500" tmFilter="0, 0; .2, .5; .8, .5; 1, 0"/>
                                        <p:tgtEl>
                                          <p:spTgt spid="3">
                                            <p:txEl>
                                              <p:pRg st="3" end="3"/>
                                            </p:txEl>
                                          </p:spTgt>
                                        </p:tgtEl>
                                      </p:cBhvr>
                                    </p:animEffect>
                                    <p:animScale>
                                      <p:cBhvr>
                                        <p:cTn id="22" dur="250" autoRev="1" fill="hold"/>
                                        <p:tgtEl>
                                          <p:spTgt spid="3">
                                            <p:txEl>
                                              <p:pRg st="3" end="3"/>
                                            </p:txEl>
                                          </p:spTgt>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nodeType="clickEffect">
                                  <p:stCondLst>
                                    <p:cond delay="0"/>
                                  </p:stCondLst>
                                  <p:childTnLst>
                                    <p:animEffect transition="out" filter="fade">
                                      <p:cBhvr>
                                        <p:cTn id="26" dur="500" tmFilter="0, 0; .2, .5; .8, .5; 1, 0"/>
                                        <p:tgtEl>
                                          <p:spTgt spid="3">
                                            <p:txEl>
                                              <p:pRg st="4" end="4"/>
                                            </p:txEl>
                                          </p:spTgt>
                                        </p:tgtEl>
                                      </p:cBhvr>
                                    </p:animEffect>
                                    <p:animScale>
                                      <p:cBhvr>
                                        <p:cTn id="27" dur="250" autoRev="1" fill="hold"/>
                                        <p:tgtEl>
                                          <p:spTgt spid="3">
                                            <p:txEl>
                                              <p:pRg st="4" end="4"/>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6D35A8-8AE5-1E6A-5E69-2FFBAFB9FA7F}"/>
              </a:ext>
            </a:extLst>
          </p:cNvPr>
          <p:cNvSpPr txBox="1">
            <a:spLocks/>
          </p:cNvSpPr>
          <p:nvPr/>
        </p:nvSpPr>
        <p:spPr>
          <a:xfrm>
            <a:off x="-179316" y="281682"/>
            <a:ext cx="5710238" cy="762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t>Linux Distributions</a:t>
            </a:r>
          </a:p>
        </p:txBody>
      </p:sp>
      <p:pic>
        <p:nvPicPr>
          <p:cNvPr id="5" name="Picture 2" descr="http://www.muylinux.com/wp-content/uploads/2009/04/logos-distros.jpg">
            <a:extLst>
              <a:ext uri="{FF2B5EF4-FFF2-40B4-BE49-F238E27FC236}">
                <a16:creationId xmlns:a16="http://schemas.microsoft.com/office/drawing/2014/main" id="{97564D09-A55D-D0F8-0EAB-2594823E2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5714" y="1367640"/>
            <a:ext cx="9520571" cy="4827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60173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a:extLst>
              <a:ext uri="{FF2B5EF4-FFF2-40B4-BE49-F238E27FC236}">
                <a16:creationId xmlns:a16="http://schemas.microsoft.com/office/drawing/2014/main" id="{96189CAC-EBC2-84EE-24E8-D2C013D54950}"/>
              </a:ext>
            </a:extLst>
          </p:cNvPr>
          <p:cNvSpPr/>
          <p:nvPr/>
        </p:nvSpPr>
        <p:spPr>
          <a:xfrm>
            <a:off x="838200" y="2793507"/>
            <a:ext cx="9718923" cy="163410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5" name="Content Placeholder 4">
            <a:extLst>
              <a:ext uri="{FF2B5EF4-FFF2-40B4-BE49-F238E27FC236}">
                <a16:creationId xmlns:a16="http://schemas.microsoft.com/office/drawing/2014/main" id="{D1A1B6EC-D722-D5C0-B5FB-C5DE89D65AE6}"/>
              </a:ext>
            </a:extLst>
          </p:cNvPr>
          <p:cNvSpPr>
            <a:spLocks noGrp="1"/>
          </p:cNvSpPr>
          <p:nvPr>
            <p:ph idx="1"/>
          </p:nvPr>
        </p:nvSpPr>
        <p:spPr>
          <a:xfrm>
            <a:off x="1228725" y="3101975"/>
            <a:ext cx="8943975" cy="1184275"/>
          </a:xfrm>
        </p:spPr>
        <p:txBody>
          <a:bodyPr>
            <a:normAutofit fontScale="92500"/>
          </a:bodyPr>
          <a:lstStyle/>
          <a:p>
            <a:pPr marL="0" indent="0">
              <a:buNone/>
            </a:pPr>
            <a:r>
              <a:rPr lang="en-US" sz="4800" b="1" dirty="0"/>
              <a:t>Chapter 2: Access the Command Line</a:t>
            </a:r>
          </a:p>
          <a:p>
            <a:pPr marL="0" indent="0">
              <a:buNone/>
            </a:pPr>
            <a:endParaRPr lang="en-US" sz="4800" b="1" dirty="0"/>
          </a:p>
        </p:txBody>
      </p:sp>
      <p:sp>
        <p:nvSpPr>
          <p:cNvPr id="2" name="Rectangle 1">
            <a:extLst>
              <a:ext uri="{FF2B5EF4-FFF2-40B4-BE49-F238E27FC236}">
                <a16:creationId xmlns:a16="http://schemas.microsoft.com/office/drawing/2014/main" id="{66A19F64-D3CF-27F4-0CAA-0192BE4E1710}"/>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A5D0F2-6175-5662-46A1-7386AC54C4ED}"/>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6" name="TextBox 5">
            <a:extLst>
              <a:ext uri="{FF2B5EF4-FFF2-40B4-BE49-F238E27FC236}">
                <a16:creationId xmlns:a16="http://schemas.microsoft.com/office/drawing/2014/main" id="{04C78752-964E-C251-6E31-079D6CE29BEC}"/>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8" name="Rectangle 7">
            <a:extLst>
              <a:ext uri="{FF2B5EF4-FFF2-40B4-BE49-F238E27FC236}">
                <a16:creationId xmlns:a16="http://schemas.microsoft.com/office/drawing/2014/main" id="{DFD2028D-32F7-C933-044D-8CEC592C9EBE}"/>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E1062833-A746-D43D-88D4-8AC7AEFEB599}"/>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7" name="Picture 16" descr="A red hat with black text&#10;&#10;Description automatically generated with medium confidence">
            <a:extLst>
              <a:ext uri="{FF2B5EF4-FFF2-40B4-BE49-F238E27FC236}">
                <a16:creationId xmlns:a16="http://schemas.microsoft.com/office/drawing/2014/main" id="{68366EED-478D-B7CC-4C60-558A744A22AD}"/>
              </a:ext>
            </a:extLst>
          </p:cNvPr>
          <p:cNvPicPr>
            <a:picLocks noChangeAspect="1"/>
          </p:cNvPicPr>
          <p:nvPr/>
        </p:nvPicPr>
        <p:blipFill rotWithShape="1">
          <a:blip r:embed="rId2">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47791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a:extLst>
              <a:ext uri="{FF2B5EF4-FFF2-40B4-BE49-F238E27FC236}">
                <a16:creationId xmlns:a16="http://schemas.microsoft.com/office/drawing/2014/main" id="{96189CAC-EBC2-84EE-24E8-D2C013D54950}"/>
              </a:ext>
            </a:extLst>
          </p:cNvPr>
          <p:cNvSpPr/>
          <p:nvPr/>
        </p:nvSpPr>
        <p:spPr>
          <a:xfrm>
            <a:off x="838200" y="2793508"/>
            <a:ext cx="9718923" cy="127557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5" name="Content Placeholder 4">
            <a:extLst>
              <a:ext uri="{FF2B5EF4-FFF2-40B4-BE49-F238E27FC236}">
                <a16:creationId xmlns:a16="http://schemas.microsoft.com/office/drawing/2014/main" id="{D1A1B6EC-D722-D5C0-B5FB-C5DE89D65AE6}"/>
              </a:ext>
            </a:extLst>
          </p:cNvPr>
          <p:cNvSpPr>
            <a:spLocks noGrp="1"/>
          </p:cNvSpPr>
          <p:nvPr>
            <p:ph idx="1"/>
          </p:nvPr>
        </p:nvSpPr>
        <p:spPr>
          <a:xfrm>
            <a:off x="1743075" y="3101975"/>
            <a:ext cx="8315325" cy="1184275"/>
          </a:xfrm>
        </p:spPr>
        <p:txBody>
          <a:bodyPr>
            <a:normAutofit fontScale="77500" lnSpcReduction="20000"/>
          </a:bodyPr>
          <a:lstStyle/>
          <a:p>
            <a:pPr marL="0" indent="0">
              <a:buNone/>
            </a:pPr>
            <a:r>
              <a:rPr lang="en-US" sz="8800" dirty="0"/>
              <a:t>Installation of RHEL 9</a:t>
            </a:r>
          </a:p>
        </p:txBody>
      </p:sp>
      <p:sp>
        <p:nvSpPr>
          <p:cNvPr id="2" name="Rectangle 1">
            <a:extLst>
              <a:ext uri="{FF2B5EF4-FFF2-40B4-BE49-F238E27FC236}">
                <a16:creationId xmlns:a16="http://schemas.microsoft.com/office/drawing/2014/main" id="{D1B7961E-6811-C90B-51AB-5CD7C5B52046}"/>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6180AA-6965-38B1-D065-FA9793E84692}"/>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6" name="TextBox 5">
            <a:extLst>
              <a:ext uri="{FF2B5EF4-FFF2-40B4-BE49-F238E27FC236}">
                <a16:creationId xmlns:a16="http://schemas.microsoft.com/office/drawing/2014/main" id="{2E410BE6-623D-4FA7-C363-C0018D8075CD}"/>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8" name="Rectangle 7">
            <a:extLst>
              <a:ext uri="{FF2B5EF4-FFF2-40B4-BE49-F238E27FC236}">
                <a16:creationId xmlns:a16="http://schemas.microsoft.com/office/drawing/2014/main" id="{CB5A1657-AC50-37A1-442F-89ED65B97A75}"/>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92182145-4604-5756-A583-B379C7734339}"/>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7" name="Picture 16" descr="A red hat with black text&#10;&#10;Description automatically generated with medium confidence">
            <a:extLst>
              <a:ext uri="{FF2B5EF4-FFF2-40B4-BE49-F238E27FC236}">
                <a16:creationId xmlns:a16="http://schemas.microsoft.com/office/drawing/2014/main" id="{50403D5F-A802-9E42-E411-F481FE59528B}"/>
              </a:ext>
            </a:extLst>
          </p:cNvPr>
          <p:cNvPicPr>
            <a:picLocks noChangeAspect="1"/>
          </p:cNvPicPr>
          <p:nvPr/>
        </p:nvPicPr>
        <p:blipFill rotWithShape="1">
          <a:blip r:embed="rId2">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3140154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8" name="Rectangle 3077">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0"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2">
            <a:extLst>
              <a:ext uri="{FF2B5EF4-FFF2-40B4-BE49-F238E27FC236}">
                <a16:creationId xmlns:a16="http://schemas.microsoft.com/office/drawing/2014/main" id="{1D99AB36-5863-3753-04C9-3C1C4C60EE63}"/>
              </a:ext>
            </a:extLst>
          </p:cNvPr>
          <p:cNvSpPr>
            <a:spLocks noChangeArrowheads="1"/>
          </p:cNvSpPr>
          <p:nvPr/>
        </p:nvSpPr>
        <p:spPr bwMode="auto">
          <a:xfrm>
            <a:off x="630936" y="2807208"/>
            <a:ext cx="3429000" cy="341071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t" anchorCtr="0" compatLnSpc="1">
            <a:prstTxWarp prst="textNoShape">
              <a:avLst/>
            </a:prstTxWarp>
            <a:normAutofit/>
          </a:bodyPr>
          <a:lstStyle/>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200" b="1" i="0" u="none" strike="noStrike" cap="none" normalizeH="0" baseline="0">
                <a:ln>
                  <a:noFill/>
                </a:ln>
                <a:effectLst/>
              </a:rPr>
              <a:t>Step 1: Start RHEL 9 Installation</a:t>
            </a:r>
            <a:endParaRPr kumimoji="0" lang="en-US" altLang="en-US" sz="2200" b="0" i="0" u="none" strike="noStrike" cap="none" normalizeH="0" baseline="0">
              <a:ln>
                <a:noFill/>
              </a:ln>
              <a:effectLst/>
            </a:endParaRP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200" b="0" i="0" u="none" strike="noStrike" cap="none" normalizeH="0" baseline="0">
                <a:ln>
                  <a:noFill/>
                </a:ln>
                <a:effectLst/>
              </a:rPr>
              <a:t>When the system reboots, you will get a black screen with the following options. To begin the installation, press </a:t>
            </a:r>
            <a:r>
              <a:rPr kumimoji="0" lang="en-US" altLang="en-US" sz="2200" b="1" i="0" u="none" strike="noStrike" cap="none" normalizeH="0" baseline="0">
                <a:ln>
                  <a:noFill/>
                </a:ln>
                <a:effectLst/>
              </a:rPr>
              <a:t>ENTER</a:t>
            </a:r>
            <a:r>
              <a:rPr kumimoji="0" lang="en-US" altLang="en-US" sz="2200" b="0" i="0" u="none" strike="noStrike" cap="none" normalizeH="0" baseline="0">
                <a:ln>
                  <a:noFill/>
                </a:ln>
                <a:effectLst/>
              </a:rPr>
              <a:t> on the first option ‘</a:t>
            </a:r>
            <a:r>
              <a:rPr kumimoji="0" lang="en-US" altLang="en-US" sz="2200" b="1" i="0" u="none" strike="noStrike" cap="none" normalizeH="0" baseline="0">
                <a:ln>
                  <a:noFill/>
                </a:ln>
                <a:effectLst/>
              </a:rPr>
              <a:t>Install Red Hat Enterprise Linux 9.0</a:t>
            </a:r>
            <a:r>
              <a:rPr kumimoji="0" lang="en-US" altLang="en-US" sz="2200" b="0" i="0" u="none" strike="noStrike" cap="none" normalizeH="0" baseline="0">
                <a:ln>
                  <a:noFill/>
                </a:ln>
                <a:effectLst/>
              </a:rPr>
              <a:t>’.</a:t>
            </a:r>
          </a:p>
        </p:txBody>
      </p:sp>
      <p:pic>
        <p:nvPicPr>
          <p:cNvPr id="3073" name="Picture 23" descr="RHEL 9 Boot Menu">
            <a:hlinkClick r:id="rId2"/>
            <a:extLst>
              <a:ext uri="{FF2B5EF4-FFF2-40B4-BE49-F238E27FC236}">
                <a16:creationId xmlns:a16="http://schemas.microsoft.com/office/drawing/2014/main" id="{41C2FD60-D5BC-CC98-3C19-814C82D506B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80206" y="621392"/>
            <a:ext cx="6903720" cy="51832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B6FF68AA-C8A5-A9FF-9B13-21D1AA6F91D4}"/>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EA3E8F4-4AC4-2614-A9AB-161A4462F8D4}"/>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7" name="TextBox 6">
            <a:extLst>
              <a:ext uri="{FF2B5EF4-FFF2-40B4-BE49-F238E27FC236}">
                <a16:creationId xmlns:a16="http://schemas.microsoft.com/office/drawing/2014/main" id="{76CF9D13-B118-B6CA-4AFF-2C3F624B8F94}"/>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8" name="Rectangle 7">
            <a:extLst>
              <a:ext uri="{FF2B5EF4-FFF2-40B4-BE49-F238E27FC236}">
                <a16:creationId xmlns:a16="http://schemas.microsoft.com/office/drawing/2014/main" id="{9417A167-EB6F-4267-2926-7B61D23186F5}"/>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F4E1425D-591B-D6BE-3965-A0BC9E6BACF0}"/>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F0A2D34D-2CDB-1452-FD7C-90CF4F39AA67}"/>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35437799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RHEL 9 Language">
            <a:hlinkClick r:id="rId2"/>
            <a:extLst>
              <a:ext uri="{FF2B5EF4-FFF2-40B4-BE49-F238E27FC236}">
                <a16:creationId xmlns:a16="http://schemas.microsoft.com/office/drawing/2014/main" id="{F53749B8-836E-45B7-20C3-D5A97E03B2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352505" y="643467"/>
            <a:ext cx="7486990" cy="5571065"/>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red hat with black text&#10;&#10;Description automatically generated with medium confidence">
            <a:extLst>
              <a:ext uri="{FF2B5EF4-FFF2-40B4-BE49-F238E27FC236}">
                <a16:creationId xmlns:a16="http://schemas.microsoft.com/office/drawing/2014/main" id="{C089A8FB-FDD3-7077-48AE-81C163EAEAB9}"/>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7451892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2" name="Rectangle 4101">
            <a:extLst>
              <a:ext uri="{FF2B5EF4-FFF2-40B4-BE49-F238E27FC236}">
                <a16:creationId xmlns:a16="http://schemas.microsoft.com/office/drawing/2014/main" id="{5C9B446A-6343-4E56-90BA-061E4DDF0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104" name="Freeform: Shape 4103">
            <a:extLst>
              <a:ext uri="{FF2B5EF4-FFF2-40B4-BE49-F238E27FC236}">
                <a16:creationId xmlns:a16="http://schemas.microsoft.com/office/drawing/2014/main" id="{3EC72A1B-03D3-499C-B4BF-AC68EEC22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4106" name="Freeform: Shape 4105">
            <a:extLst>
              <a:ext uri="{FF2B5EF4-FFF2-40B4-BE49-F238E27FC236}">
                <a16:creationId xmlns:a16="http://schemas.microsoft.com/office/drawing/2014/main" id="{216322C2-3CF0-4D33-BF90-3F384CF6D2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08" name="Rectangle 4107">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110" name="Rectangle 4109">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Rectangle 2">
            <a:extLst>
              <a:ext uri="{FF2B5EF4-FFF2-40B4-BE49-F238E27FC236}">
                <a16:creationId xmlns:a16="http://schemas.microsoft.com/office/drawing/2014/main" id="{8A9ACF31-28C2-8DFF-DCE9-5F22F737F309}"/>
              </a:ext>
            </a:extLst>
          </p:cNvPr>
          <p:cNvSpPr>
            <a:spLocks noChangeArrowheads="1"/>
          </p:cNvSpPr>
          <p:nvPr/>
        </p:nvSpPr>
        <p:spPr bwMode="auto">
          <a:xfrm>
            <a:off x="185546" y="2443480"/>
            <a:ext cx="4446529" cy="425907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t" anchorCtr="0" compatLnSpc="1">
            <a:prstTxWarp prst="textNoShape">
              <a:avLst/>
            </a:prstTxWarp>
            <a:normAutofit/>
          </a:bodyPr>
          <a:lstStyle/>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effectLst/>
              </a:rPr>
              <a:t>Step 2: Configure Partitioning</a:t>
            </a:r>
            <a:endParaRPr kumimoji="0" lang="en-US" altLang="en-US" sz="2400" b="0" i="0" u="none" strike="noStrike" cap="none" normalizeH="0" baseline="0" dirty="0">
              <a:ln>
                <a:noFill/>
              </a:ln>
              <a:effectLst/>
            </a:endParaRPr>
          </a:p>
          <a:p>
            <a:pPr marR="0" lvl="0" fontAlgn="base">
              <a:lnSpc>
                <a:spcPct val="90000"/>
              </a:lnSpc>
              <a:spcBef>
                <a:spcPct val="0"/>
              </a:spcBef>
              <a:spcAft>
                <a:spcPts val="600"/>
              </a:spcAft>
              <a:buClrTx/>
              <a:buSzTx/>
              <a:tabLst/>
            </a:pPr>
            <a:r>
              <a:rPr kumimoji="0" lang="en-US" altLang="en-US" sz="1600" b="0" i="0" u="none" strike="noStrike" cap="none" normalizeH="0" baseline="0" dirty="0">
                <a:ln>
                  <a:noFill/>
                </a:ln>
                <a:effectLst/>
              </a:rPr>
              <a:t>The next step presents you with an installation summary that is segmented into four sections:</a:t>
            </a: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1600" b="0" i="0" u="none" strike="noStrike" cap="none" normalizeH="0" baseline="0" dirty="0">
                <a:ln>
                  <a:noFill/>
                </a:ln>
                <a:effectLst/>
              </a:rPr>
              <a:t>LOCALIZATION</a:t>
            </a: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1600" b="0" i="0" u="none" strike="noStrike" cap="none" normalizeH="0" baseline="0" dirty="0">
                <a:ln>
                  <a:noFill/>
                </a:ln>
                <a:effectLst/>
              </a:rPr>
              <a:t>SOFTWARE</a:t>
            </a: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1600" b="0" i="0" u="none" strike="noStrike" cap="none" normalizeH="0" baseline="0" dirty="0">
                <a:ln>
                  <a:noFill/>
                </a:ln>
                <a:effectLst/>
              </a:rPr>
              <a:t>SYSTEM</a:t>
            </a: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1600" b="0" i="0" u="none" strike="noStrike" cap="none" normalizeH="0" baseline="0" dirty="0">
                <a:ln>
                  <a:noFill/>
                </a:ln>
                <a:effectLst/>
              </a:rPr>
              <a:t>USER SETTINGS</a:t>
            </a: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1600" b="0" i="0" u="none" strike="noStrike" cap="none" normalizeH="0" baseline="0" dirty="0">
                <a:ln>
                  <a:noFill/>
                </a:ln>
                <a:effectLst/>
              </a:rPr>
              <a:t>We will only focus on three items that are mandatory before proceeding with the installation – </a:t>
            </a:r>
            <a:r>
              <a:rPr kumimoji="0" lang="en-US" altLang="en-US" sz="1600" b="1" i="0" u="none" strike="noStrike" cap="none" normalizeH="0" baseline="0" dirty="0">
                <a:ln>
                  <a:noFill/>
                </a:ln>
                <a:effectLst/>
              </a:rPr>
              <a:t>Installation Destination</a:t>
            </a:r>
            <a:r>
              <a:rPr kumimoji="0" lang="en-US" altLang="en-US" sz="1600" b="0" i="0" u="none" strike="noStrike" cap="none" normalizeH="0" baseline="0" dirty="0">
                <a:ln>
                  <a:noFill/>
                </a:ln>
                <a:effectLst/>
              </a:rPr>
              <a:t>, </a:t>
            </a:r>
            <a:r>
              <a:rPr kumimoji="0" lang="en-US" altLang="en-US" sz="1600" b="1" i="0" u="none" strike="noStrike" cap="none" normalizeH="0" baseline="0" dirty="0">
                <a:ln>
                  <a:noFill/>
                </a:ln>
                <a:effectLst/>
              </a:rPr>
              <a:t>Root Account</a:t>
            </a:r>
            <a:r>
              <a:rPr kumimoji="0" lang="en-US" altLang="en-US" sz="1600" b="0" i="0" u="none" strike="noStrike" cap="none" normalizeH="0" baseline="0" dirty="0">
                <a:ln>
                  <a:noFill/>
                </a:ln>
                <a:effectLst/>
              </a:rPr>
              <a:t>, and </a:t>
            </a:r>
            <a:r>
              <a:rPr kumimoji="0" lang="en-US" altLang="en-US" sz="1600" b="1" i="0" u="none" strike="noStrike" cap="none" normalizeH="0" baseline="0" dirty="0">
                <a:ln>
                  <a:noFill/>
                </a:ln>
                <a:effectLst/>
              </a:rPr>
              <a:t>Regular Account</a:t>
            </a:r>
            <a:r>
              <a:rPr kumimoji="0" lang="en-US" altLang="en-US" sz="1600" b="0" i="0" u="none" strike="noStrike" cap="none" normalizeH="0" baseline="0" dirty="0">
                <a:ln>
                  <a:noFill/>
                </a:ln>
                <a:effectLst/>
              </a:rPr>
              <a:t> creation.</a:t>
            </a:r>
          </a:p>
          <a:p>
            <a:pPr marL="0" marR="0" lvl="0" indent="-228600" fontAlgn="base">
              <a:lnSpc>
                <a:spcPct val="90000"/>
              </a:lnSpc>
              <a:spcBef>
                <a:spcPct val="0"/>
              </a:spcBef>
              <a:spcAft>
                <a:spcPts val="600"/>
              </a:spcAft>
              <a:buClrTx/>
              <a:buSzTx/>
              <a:buFont typeface="Arial" panose="020B0604020202020204" pitchFamily="34" charset="0"/>
              <a:buChar char="•"/>
              <a:tabLst/>
            </a:pPr>
            <a:endParaRPr kumimoji="0" lang="en-US" altLang="en-US" sz="1600" b="0" i="0" u="none" strike="noStrike" cap="none" normalizeH="0" baseline="0" dirty="0">
              <a:ln>
                <a:noFill/>
              </a:ln>
              <a:effectLst/>
            </a:endParaRPr>
          </a:p>
        </p:txBody>
      </p:sp>
      <p:pic>
        <p:nvPicPr>
          <p:cNvPr id="4097" name="Picture 20" descr="RHEL 9 Configuation">
            <a:hlinkClick r:id="rId2"/>
            <a:extLst>
              <a:ext uri="{FF2B5EF4-FFF2-40B4-BE49-F238E27FC236}">
                <a16:creationId xmlns:a16="http://schemas.microsoft.com/office/drawing/2014/main" id="{AE605A86-8790-8B6E-954E-84979D626F7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552417" y="457607"/>
            <a:ext cx="6921940" cy="520010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7D851A4-303C-EBAC-FA65-A7F1A56621A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A4708E2-20EA-15D1-3FA9-CAF2FEC3085E}"/>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6" name="TextBox 5">
            <a:extLst>
              <a:ext uri="{FF2B5EF4-FFF2-40B4-BE49-F238E27FC236}">
                <a16:creationId xmlns:a16="http://schemas.microsoft.com/office/drawing/2014/main" id="{FEFB4ACC-5FC1-0C67-B038-1C4D223A9A16}"/>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7" name="Rectangle 6">
            <a:extLst>
              <a:ext uri="{FF2B5EF4-FFF2-40B4-BE49-F238E27FC236}">
                <a16:creationId xmlns:a16="http://schemas.microsoft.com/office/drawing/2014/main" id="{A416AE7F-0A57-85BF-53E0-DE0F5F554D4A}"/>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8D1E78C1-77C2-4D1E-6D2A-C904CA85DFF3}"/>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9" name="Picture 8" descr="A red hat with black text&#10;&#10;Description automatically generated with medium confidence">
            <a:extLst>
              <a:ext uri="{FF2B5EF4-FFF2-40B4-BE49-F238E27FC236}">
                <a16:creationId xmlns:a16="http://schemas.microsoft.com/office/drawing/2014/main" id="{63303477-2533-EFDC-573F-700DADB95BC7}"/>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1516199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RHEL 9 Install Drive">
            <a:hlinkClick r:id="rId2"/>
            <a:extLst>
              <a:ext uri="{FF2B5EF4-FFF2-40B4-BE49-F238E27FC236}">
                <a16:creationId xmlns:a16="http://schemas.microsoft.com/office/drawing/2014/main" id="{C6090310-328B-136B-BD56-7A3BBD9436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266014" y="226398"/>
            <a:ext cx="7462245" cy="5571065"/>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1132740-4D0A-B225-EEDE-45997FC43972}"/>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CC346A5-B652-8922-46F5-665FE3324AB4}"/>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370510CF-9202-BB03-1DB6-9D8E8F65D4B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EB118126-3DE9-5FEB-5380-CD2E40CFD060}"/>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E2ED7C02-B494-7D43-574A-DF54D0F1EB84}"/>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50B3EA1E-190B-BD1C-9700-4D3BF2E2254C}"/>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12696144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RHEL 9 Manual Partitioning">
            <a:hlinkClick r:id="rId2"/>
            <a:extLst>
              <a:ext uri="{FF2B5EF4-FFF2-40B4-BE49-F238E27FC236}">
                <a16:creationId xmlns:a16="http://schemas.microsoft.com/office/drawing/2014/main" id="{4B46D9C5-B189-DE5F-E063-CD237F6793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307529" y="332364"/>
            <a:ext cx="7455941" cy="5571065"/>
          </a:xfrm>
          <a:prstGeom prst="rect">
            <a:avLst/>
          </a:prstGeom>
          <a:noFill/>
          <a:ln>
            <a:noFill/>
          </a:ln>
        </p:spPr>
      </p:pic>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A89C6F3D-8AAE-70CD-786F-5D212BDAF029}"/>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59C90CA-EE38-D517-23E2-136F45E942E9}"/>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6" name="TextBox 5">
            <a:extLst>
              <a:ext uri="{FF2B5EF4-FFF2-40B4-BE49-F238E27FC236}">
                <a16:creationId xmlns:a16="http://schemas.microsoft.com/office/drawing/2014/main" id="{8E8F89A7-2F03-6821-21B9-C67B55358863}"/>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7" name="Rectangle 6">
            <a:extLst>
              <a:ext uri="{FF2B5EF4-FFF2-40B4-BE49-F238E27FC236}">
                <a16:creationId xmlns:a16="http://schemas.microsoft.com/office/drawing/2014/main" id="{865A1455-812D-26B8-3611-CCDBAE2A7741}"/>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63C07AD2-62F3-0F1E-67E7-BFD9CD164D85}"/>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1" name="Picture 10" descr="A red hat with black text&#10;&#10;Description automatically generated with medium confidence">
            <a:extLst>
              <a:ext uri="{FF2B5EF4-FFF2-40B4-BE49-F238E27FC236}">
                <a16:creationId xmlns:a16="http://schemas.microsoft.com/office/drawing/2014/main" id="{7C690189-865B-9884-0D97-5A48D0FBF3C0}"/>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5207243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Create Boot Partition">
            <a:hlinkClick r:id="rId2"/>
            <a:extLst>
              <a:ext uri="{FF2B5EF4-FFF2-40B4-BE49-F238E27FC236}">
                <a16:creationId xmlns:a16="http://schemas.microsoft.com/office/drawing/2014/main" id="{79696EA6-4A75-877D-72CA-1632810536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921690" y="195344"/>
            <a:ext cx="8465528" cy="5571065"/>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8233F49B-DBE4-4E93-D279-C32563CAAA2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AB72E35-A449-6B63-52C9-0CAAB328CADD}"/>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63A64D03-C42C-D0AE-72A5-BB0ED81AC663}"/>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A6F0CDE0-D3E7-3335-905B-4AB138EB7CC3}"/>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130E0025-B7D1-62DF-3F4F-F386ACD939CC}"/>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FAD77B50-672E-0D6A-F89F-9BFDF85AAD31}"/>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31407824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RHEL 9 Boot Partition">
            <a:hlinkClick r:id="rId2"/>
            <a:extLst>
              <a:ext uri="{FF2B5EF4-FFF2-40B4-BE49-F238E27FC236}">
                <a16:creationId xmlns:a16="http://schemas.microsoft.com/office/drawing/2014/main" id="{64A2566E-EB1E-CF14-442E-D7959BD088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456177" y="272218"/>
            <a:ext cx="7279646" cy="5571065"/>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47DCECEF-2391-8AF5-53E8-D781F06666ED}"/>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A278493-6B26-F8EF-7F89-0BEE35B0385D}"/>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65794CFD-C372-BFB1-EAF0-2D11A216CB2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9E75AB4E-40A3-C445-879E-246C2C589F3F}"/>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26FCDADB-AF5E-14ED-66BB-06AB986B9779}"/>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A0AA7B7B-4B6F-8A7A-BB24-06F9EA287316}"/>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821309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RHEL 9 Partition Table">
            <a:hlinkClick r:id="rId2"/>
            <a:extLst>
              <a:ext uri="{FF2B5EF4-FFF2-40B4-BE49-F238E27FC236}">
                <a16:creationId xmlns:a16="http://schemas.microsoft.com/office/drawing/2014/main" id="{92EDDEC8-4DC1-D414-AA8F-8AD62484A6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215128" y="195344"/>
            <a:ext cx="7339946" cy="5571065"/>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4B31C62-8053-0907-817F-3F8811DE4E99}"/>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43B894E-0590-8A9B-BFC7-539BF2C0AC71}"/>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40D02F22-BE1B-ABCF-2D5C-BA100CD16C17}"/>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1AD8D163-3C81-12EC-2ECD-1168FDC3FEF8}"/>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540BFDD2-E9EC-1607-6B34-E2B8E9AC9121}"/>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64159DFA-F04D-CF89-7A07-3A2B88DB6EB1}"/>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18710017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RHEL 9 Disk Changes">
            <a:hlinkClick r:id="rId2"/>
            <a:extLst>
              <a:ext uri="{FF2B5EF4-FFF2-40B4-BE49-F238E27FC236}">
                <a16:creationId xmlns:a16="http://schemas.microsoft.com/office/drawing/2014/main" id="{C5C96801-9175-7D70-40DC-8484FD5F5A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266014" y="226398"/>
            <a:ext cx="7579680" cy="5571065"/>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0E2B70AD-6FDF-EE90-2872-0B7172EE9734}"/>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D77DCC4-CBC6-B718-C238-2ADE2D3818F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BC5E1428-CF6F-F68F-1BFE-F1904C8754E9}"/>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91D17A34-E501-B293-193A-AC5343272359}"/>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EFD74A5C-DA6B-2EBB-5114-BD079D59D5A9}"/>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DE79F3ED-632A-D6DD-3DE2-11C2EC28DB6C}"/>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1459558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RHEL 9 Root Password">
            <a:hlinkClick r:id="rId2"/>
            <a:extLst>
              <a:ext uri="{FF2B5EF4-FFF2-40B4-BE49-F238E27FC236}">
                <a16:creationId xmlns:a16="http://schemas.microsoft.com/office/drawing/2014/main" id="{E881E41E-A812-F766-E94A-6F28ED32C9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43467" y="1201813"/>
            <a:ext cx="10905066" cy="4454373"/>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5C07157F-472D-C6CA-9ACF-D6A41ACE5D9D}"/>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B765081-7790-A4E7-A0B0-3A377D38DB7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5FCAA654-0998-5E02-CE5D-891E67C58A03}"/>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32B5BBF0-7845-716C-6D61-E66482439D76}"/>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0936D0F9-1640-D2A8-5B11-D8BF77A3B4F7}"/>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226DF9A5-AB89-003F-3700-239E2D7A1461}"/>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22484998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Create Root Password">
            <a:hlinkClick r:id="rId2"/>
            <a:extLst>
              <a:ext uri="{FF2B5EF4-FFF2-40B4-BE49-F238E27FC236}">
                <a16:creationId xmlns:a16="http://schemas.microsoft.com/office/drawing/2014/main" id="{20C8D4F0-F2C7-02C3-E665-3FE0616D6F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43467" y="1184238"/>
            <a:ext cx="10905066" cy="4489523"/>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A905248F-C208-D8DF-8FB6-642ED94814AE}"/>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A34B558-492E-1C00-AAB9-E6A55E7D762F}"/>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B5902D2B-C50D-623C-9121-BC739CC07EDC}"/>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B6C7B636-5B93-0DDC-E293-27969F5168DA}"/>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140F3184-51F2-5158-CAED-29C5603AAA5B}"/>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CBB3A1D1-B2E8-3730-03EE-100AC02C362D}"/>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19789856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RHEL 9 User Creation">
            <a:hlinkClick r:id="rId2"/>
            <a:extLst>
              <a:ext uri="{FF2B5EF4-FFF2-40B4-BE49-F238E27FC236}">
                <a16:creationId xmlns:a16="http://schemas.microsoft.com/office/drawing/2014/main" id="{F737D67C-AD50-6BA6-3375-1D3C7CFE81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43467" y="1579880"/>
            <a:ext cx="10905066" cy="3698239"/>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5F8B9581-A867-93A1-7925-1BD1A08C4A52}"/>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2388809-6FEB-3064-3F2B-A2C4C79FE888}"/>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F54E5DF6-9934-A97B-D56B-68E9C41672A2}"/>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5D4C7DCC-5E34-1310-7DDB-C008EF04C23E}"/>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136F65BB-8774-28D1-3456-F8A32B6EBF85}"/>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B563CB20-8242-73F4-052F-7CA71A2083A5}"/>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36180046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Create User Account">
            <a:hlinkClick r:id="rId2"/>
            <a:extLst>
              <a:ext uri="{FF2B5EF4-FFF2-40B4-BE49-F238E27FC236}">
                <a16:creationId xmlns:a16="http://schemas.microsoft.com/office/drawing/2014/main" id="{A7FC5D83-9421-E455-4437-E9FC656CE8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216767" y="278586"/>
            <a:ext cx="9758466" cy="5571065"/>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7E8FD8CC-18A3-D394-3C6A-D54AA03C57F3}"/>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707C4E2-F08B-EE42-608D-8881459D7A9D}"/>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3EC6CC17-1C43-083B-206D-B19161AEBA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39F6B4FC-B772-5E49-03FA-182CD575DCFF}"/>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8B45DF20-EBC9-8307-3212-9AC82103A909}"/>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D835E768-6DE9-8860-4DFE-DD9D31129069}"/>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29867171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RHEL 9 Begin Installation">
            <a:hlinkClick r:id="rId2"/>
            <a:extLst>
              <a:ext uri="{FF2B5EF4-FFF2-40B4-BE49-F238E27FC236}">
                <a16:creationId xmlns:a16="http://schemas.microsoft.com/office/drawing/2014/main" id="{5839DC3E-F759-1A3C-E969-9168E1B1FA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43467" y="621392"/>
            <a:ext cx="10905066" cy="5000963"/>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C1BF40AD-779A-6130-66AC-4E40BB3274D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ADE198A-928F-E6D7-97F9-2716A72F87A4}"/>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CBFC6D75-5E61-440D-CAF4-A2922915D3D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84F0DCBB-A7A4-77A2-8E3F-60A00BD10899}"/>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1ABC0ED1-09EB-2C2E-4245-7A62071CA6EC}"/>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8F1B49FD-9188-1654-B734-CA7976A0B62E}"/>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29188769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RHEL 9 Installation">
            <a:hlinkClick r:id="rId2"/>
            <a:extLst>
              <a:ext uri="{FF2B5EF4-FFF2-40B4-BE49-F238E27FC236}">
                <a16:creationId xmlns:a16="http://schemas.microsoft.com/office/drawing/2014/main" id="{49B77EF3-8284-629B-1525-3DA778E1D1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266014" y="218033"/>
            <a:ext cx="7514892" cy="5439681"/>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E3EBDDCB-8CFB-03D4-E4C0-26F347B5662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5B64E4D-95D4-3413-D5B0-B4D894A86F13}"/>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74393332-EC7F-9B11-09FA-AA77EA89A9CE}"/>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9D8ADDEE-1FB7-7218-154F-F6141FC1F859}"/>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8BE50C2A-38CD-F929-5A68-56033712F3EB}"/>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7DC33C81-39C5-887C-2C4A-3C67344D0B67}"/>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24120341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RHEL 9 Installation Finishes">
            <a:hlinkClick r:id="rId2"/>
            <a:extLst>
              <a:ext uri="{FF2B5EF4-FFF2-40B4-BE49-F238E27FC236}">
                <a16:creationId xmlns:a16="http://schemas.microsoft.com/office/drawing/2014/main" id="{0DCEC7B8-32B0-B13E-2207-873CDEA7BF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369597" y="310873"/>
            <a:ext cx="7452805" cy="5357272"/>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C1792E8C-0BFC-BE8F-28A7-AAD9ACE69DD5}"/>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4FDC8F5-2F29-D52B-F06D-468FF2D18CF3}"/>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428B3BB5-B449-575E-4DA6-70D0A2C67EC2}"/>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7414C6DD-34F2-0F7E-BFA3-E83DA8DF6393}"/>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0803393E-4708-3D56-3C9C-3835137BDB21}"/>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AF1B07F8-21A4-DF2B-DC92-263C13CDD075}"/>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38831052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RHEL 9 Boot Menu">
            <a:hlinkClick r:id="rId2"/>
            <a:extLst>
              <a:ext uri="{FF2B5EF4-FFF2-40B4-BE49-F238E27FC236}">
                <a16:creationId xmlns:a16="http://schemas.microsoft.com/office/drawing/2014/main" id="{835FBC38-5C19-A33D-5EA8-C433592390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119366" y="643467"/>
            <a:ext cx="9953267" cy="5187637"/>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C28BD062-E805-F843-71DF-4CF2E0B87570}"/>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3664C9D-D042-8377-A4E2-D2D1B02550F0}"/>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6245E870-E92E-42ED-D066-270CEAC7D70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A6279BA8-5E1C-2130-BFFF-26AD586A5586}"/>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32B495E7-7788-ADB5-296E-44478878E584}"/>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C2DB46DB-6B8B-21EA-3314-0500A16E51C3}"/>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13223262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RHEL 9 Login">
            <a:hlinkClick r:id="rId2"/>
            <a:extLst>
              <a:ext uri="{FF2B5EF4-FFF2-40B4-BE49-F238E27FC236}">
                <a16:creationId xmlns:a16="http://schemas.microsoft.com/office/drawing/2014/main" id="{3AD51680-70D7-D9A4-65E4-1B71FE2837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391383" y="643467"/>
            <a:ext cx="7409233" cy="5024677"/>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D13B8382-8A97-B849-B061-0C01D759A759}"/>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D0089C2-F91F-8066-3682-F79250584CD1}"/>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9431321A-96BE-53C0-6989-DAACAAF8809B}"/>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812CE27B-893A-B473-9440-FA143CB1B73E}"/>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F1C8F3C1-14F9-CAEE-13D2-B8DB05540001}"/>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C93CDA17-1076-7C53-CD4F-3D4760A98E76}"/>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17778332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RHEL 9 Tour">
            <a:hlinkClick r:id="rId2"/>
            <a:extLst>
              <a:ext uri="{FF2B5EF4-FFF2-40B4-BE49-F238E27FC236}">
                <a16:creationId xmlns:a16="http://schemas.microsoft.com/office/drawing/2014/main" id="{803E6A51-CDF8-232D-39C7-700DF8E9FA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372672" y="643467"/>
            <a:ext cx="7446656" cy="5014247"/>
          </a:xfrm>
          <a:prstGeom prst="rect">
            <a:avLst/>
          </a:prstGeom>
          <a:noFill/>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31EF59FD-9921-87FB-E1C2-0C8502F2380A}"/>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8A315DB-5523-D724-BF13-C8DB454E6AB5}"/>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5" name="TextBox 4">
            <a:extLst>
              <a:ext uri="{FF2B5EF4-FFF2-40B4-BE49-F238E27FC236}">
                <a16:creationId xmlns:a16="http://schemas.microsoft.com/office/drawing/2014/main" id="{82CD649B-34D2-90B0-1F73-B1F0C6E7C460}"/>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6" name="Rectangle 5">
            <a:extLst>
              <a:ext uri="{FF2B5EF4-FFF2-40B4-BE49-F238E27FC236}">
                <a16:creationId xmlns:a16="http://schemas.microsoft.com/office/drawing/2014/main" id="{2FCDCC2E-344D-F0E0-CC79-27E76D11C115}"/>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8" name="TextBox 7">
            <a:extLst>
              <a:ext uri="{FF2B5EF4-FFF2-40B4-BE49-F238E27FC236}">
                <a16:creationId xmlns:a16="http://schemas.microsoft.com/office/drawing/2014/main" id="{508982BD-0299-AC4F-F704-765150526C52}"/>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0" name="Picture 9" descr="A red hat with black text&#10;&#10;Description automatically generated with medium confidence">
            <a:extLst>
              <a:ext uri="{FF2B5EF4-FFF2-40B4-BE49-F238E27FC236}">
                <a16:creationId xmlns:a16="http://schemas.microsoft.com/office/drawing/2014/main" id="{5CE0958B-6340-80FE-C133-34518FDD1956}"/>
              </a:ext>
            </a:extLst>
          </p:cNvPr>
          <p:cNvPicPr>
            <a:picLocks noChangeAspect="1"/>
          </p:cNvPicPr>
          <p:nvPr/>
        </p:nvPicPr>
        <p:blipFill rotWithShape="1">
          <a:blip r:embed="rId4">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15446633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208FE-8EEE-7E7C-6C85-039DFAD4877B}"/>
              </a:ext>
            </a:extLst>
          </p:cNvPr>
          <p:cNvSpPr>
            <a:spLocks noGrp="1"/>
          </p:cNvSpPr>
          <p:nvPr>
            <p:ph type="title"/>
          </p:nvPr>
        </p:nvSpPr>
        <p:spPr>
          <a:xfrm>
            <a:off x="312683" y="500062"/>
            <a:ext cx="10515600" cy="1325563"/>
          </a:xfrm>
        </p:spPr>
        <p:txBody>
          <a:bodyPr/>
          <a:lstStyle/>
          <a:p>
            <a:r>
              <a:rPr lang="en-US" b="1"/>
              <a:t>Introduction </a:t>
            </a:r>
            <a:r>
              <a:rPr lang="en-US" b="1" dirty="0"/>
              <a:t>to the Bash Shell</a:t>
            </a:r>
            <a:endParaRPr lang="en-US" dirty="0"/>
          </a:p>
        </p:txBody>
      </p:sp>
      <p:sp>
        <p:nvSpPr>
          <p:cNvPr id="3" name="Content Placeholder 2">
            <a:extLst>
              <a:ext uri="{FF2B5EF4-FFF2-40B4-BE49-F238E27FC236}">
                <a16:creationId xmlns:a16="http://schemas.microsoft.com/office/drawing/2014/main" id="{B2F61010-A0EE-9DD0-235D-EE96F30E6F88}"/>
              </a:ext>
            </a:extLst>
          </p:cNvPr>
          <p:cNvSpPr>
            <a:spLocks noGrp="1"/>
          </p:cNvSpPr>
          <p:nvPr>
            <p:ph idx="1"/>
          </p:nvPr>
        </p:nvSpPr>
        <p:spPr/>
        <p:txBody>
          <a:bodyPr/>
          <a:lstStyle/>
          <a:p>
            <a:r>
              <a:rPr lang="en-US" dirty="0"/>
              <a:t>A </a:t>
            </a:r>
            <a:r>
              <a:rPr lang="en-US" i="1" dirty="0"/>
              <a:t>command line</a:t>
            </a:r>
            <a:r>
              <a:rPr lang="en-US" dirty="0"/>
              <a:t> is a text-based interface that is used to input instructions to a computer system</a:t>
            </a:r>
          </a:p>
          <a:p>
            <a:r>
              <a:rPr lang="en-US" dirty="0"/>
              <a:t>The Linux command line is provided by a program called the </a:t>
            </a:r>
            <a:r>
              <a:rPr lang="en-US" i="1" dirty="0"/>
              <a:t>shell </a:t>
            </a:r>
          </a:p>
          <a:p>
            <a:r>
              <a:rPr lang="en-US" dirty="0"/>
              <a:t>Many shell program variants have been developed over the years</a:t>
            </a:r>
          </a:p>
          <a:p>
            <a:pPr marL="0" indent="0">
              <a:buNone/>
            </a:pPr>
            <a:br>
              <a:rPr lang="en-US" altLang="en-US" sz="2400" b="1" dirty="0">
                <a:latin typeface="Arial Unicode MS"/>
              </a:rPr>
            </a:br>
            <a:r>
              <a:rPr lang="en-US" altLang="en-US" sz="2400" b="1" dirty="0">
                <a:latin typeface="Arial Unicode MS"/>
              </a:rPr>
              <a:t>Regular users:</a:t>
            </a:r>
          </a:p>
          <a:p>
            <a:pPr marL="0" indent="0">
              <a:buNone/>
            </a:pPr>
            <a:r>
              <a:rPr lang="en-US" altLang="en-US" sz="2400" dirty="0">
                <a:latin typeface="Arial Unicode MS"/>
              </a:rPr>
              <a:t>	[</a:t>
            </a:r>
            <a:r>
              <a:rPr lang="en-US" altLang="en-US" sz="2400" dirty="0" err="1">
                <a:latin typeface="Arial Unicode MS"/>
              </a:rPr>
              <a:t>user@host</a:t>
            </a:r>
            <a:r>
              <a:rPr lang="en-US" altLang="en-US" sz="2400" dirty="0">
                <a:latin typeface="Arial Unicode MS"/>
              </a:rPr>
              <a:t> ~]$ </a:t>
            </a:r>
          </a:p>
          <a:p>
            <a:pPr marL="0" indent="0">
              <a:buNone/>
            </a:pPr>
            <a:r>
              <a:rPr lang="en-US" altLang="en-US" sz="2400" b="1" dirty="0">
                <a:latin typeface="Arial Unicode MS"/>
              </a:rPr>
              <a:t>root user:</a:t>
            </a:r>
          </a:p>
          <a:p>
            <a:pPr marL="0" indent="0">
              <a:buNone/>
            </a:pPr>
            <a:r>
              <a:rPr lang="en-US" altLang="en-US" sz="2400" dirty="0">
                <a:latin typeface="Arial Unicode MS"/>
              </a:rPr>
              <a:t>	[</a:t>
            </a:r>
            <a:r>
              <a:rPr lang="en-US" altLang="en-US" sz="2400" dirty="0" err="1">
                <a:latin typeface="Arial Unicode MS"/>
              </a:rPr>
              <a:t>root@host</a:t>
            </a:r>
            <a:r>
              <a:rPr lang="en-US" altLang="en-US" sz="2400" dirty="0">
                <a:latin typeface="Arial Unicode MS"/>
              </a:rPr>
              <a:t> ~]# </a:t>
            </a:r>
          </a:p>
          <a:p>
            <a:endParaRPr kumimoji="0" lang="en-US" altLang="en-US" sz="5400" b="0" i="0" u="none" strike="noStrike" cap="none" normalizeH="0" baseline="0" dirty="0">
              <a:ln>
                <a:noFill/>
              </a:ln>
              <a:solidFill>
                <a:schemeClr val="tx1"/>
              </a:solidFill>
              <a:effectLst/>
              <a:latin typeface="Arial" panose="020B0604020202020204" pitchFamily="34" charset="0"/>
            </a:endParaRPr>
          </a:p>
          <a:p>
            <a:endParaRPr lang="en-US" dirty="0"/>
          </a:p>
          <a:p>
            <a:pPr marL="0" indent="0">
              <a:buNone/>
            </a:pPr>
            <a:endParaRPr lang="en-US" dirty="0"/>
          </a:p>
        </p:txBody>
      </p:sp>
      <p:sp>
        <p:nvSpPr>
          <p:cNvPr id="7" name="Rectangle 6">
            <a:extLst>
              <a:ext uri="{FF2B5EF4-FFF2-40B4-BE49-F238E27FC236}">
                <a16:creationId xmlns:a16="http://schemas.microsoft.com/office/drawing/2014/main" id="{E8437E7C-FDC5-481E-E032-76C230B35752}"/>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6F55F80-E623-8779-C1A4-084C84A4C09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9" name="TextBox 8">
            <a:extLst>
              <a:ext uri="{FF2B5EF4-FFF2-40B4-BE49-F238E27FC236}">
                <a16:creationId xmlns:a16="http://schemas.microsoft.com/office/drawing/2014/main" id="{2E42CF79-6183-0D82-91F9-FBA58035E781}"/>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10" name="Rectangle 9">
            <a:extLst>
              <a:ext uri="{FF2B5EF4-FFF2-40B4-BE49-F238E27FC236}">
                <a16:creationId xmlns:a16="http://schemas.microsoft.com/office/drawing/2014/main" id="{A80B4B0F-93D7-C957-E07F-D54CDADA4B7B}"/>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1" name="TextBox 10">
            <a:extLst>
              <a:ext uri="{FF2B5EF4-FFF2-40B4-BE49-F238E27FC236}">
                <a16:creationId xmlns:a16="http://schemas.microsoft.com/office/drawing/2014/main" id="{E8856A9D-A821-A6F2-8C85-387CF195CF71}"/>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2" name="Picture 11" descr="A red hat with black text&#10;&#10;Description automatically generated with medium confidence">
            <a:extLst>
              <a:ext uri="{FF2B5EF4-FFF2-40B4-BE49-F238E27FC236}">
                <a16:creationId xmlns:a16="http://schemas.microsoft.com/office/drawing/2014/main" id="{6E84B803-2E84-21DC-93CC-C48E739394D0}"/>
              </a:ext>
            </a:extLst>
          </p:cNvPr>
          <p:cNvPicPr>
            <a:picLocks noChangeAspect="1"/>
          </p:cNvPicPr>
          <p:nvPr/>
        </p:nvPicPr>
        <p:blipFill rotWithShape="1">
          <a:blip r:embed="rId2">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4160795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9DD70-7F2E-A63C-C91A-7F3328290AF9}"/>
              </a:ext>
            </a:extLst>
          </p:cNvPr>
          <p:cNvSpPr>
            <a:spLocks noGrp="1"/>
          </p:cNvSpPr>
          <p:nvPr>
            <p:ph type="title"/>
          </p:nvPr>
        </p:nvSpPr>
        <p:spPr/>
        <p:txBody>
          <a:bodyPr/>
          <a:lstStyle/>
          <a:p>
            <a:r>
              <a:rPr lang="en-US" b="1" dirty="0"/>
              <a:t>Basic Command Syntax</a:t>
            </a:r>
          </a:p>
        </p:txBody>
      </p:sp>
      <p:sp>
        <p:nvSpPr>
          <p:cNvPr id="3" name="Content Placeholder 2">
            <a:extLst>
              <a:ext uri="{FF2B5EF4-FFF2-40B4-BE49-F238E27FC236}">
                <a16:creationId xmlns:a16="http://schemas.microsoft.com/office/drawing/2014/main" id="{167CDC58-2735-CD24-AF85-9B8877DD4F68}"/>
              </a:ext>
            </a:extLst>
          </p:cNvPr>
          <p:cNvSpPr>
            <a:spLocks noGrp="1"/>
          </p:cNvSpPr>
          <p:nvPr>
            <p:ph idx="1"/>
          </p:nvPr>
        </p:nvSpPr>
        <p:spPr>
          <a:xfrm>
            <a:off x="838200" y="2290114"/>
            <a:ext cx="10515600" cy="2490737"/>
          </a:xfrm>
        </p:spPr>
        <p:txBody>
          <a:bodyPr/>
          <a:lstStyle/>
          <a:p>
            <a:r>
              <a:rPr lang="en-US" b="1" dirty="0"/>
              <a:t>Commands that are entered at the shell prompt have three basic parts:</a:t>
            </a:r>
          </a:p>
          <a:p>
            <a:pPr lvl="1"/>
            <a:r>
              <a:rPr lang="en-US" i="1" dirty="0">
                <a:effectLst/>
              </a:rPr>
              <a:t>Command</a:t>
            </a:r>
            <a:r>
              <a:rPr lang="en-US" dirty="0">
                <a:effectLst/>
              </a:rPr>
              <a:t> to run.</a:t>
            </a:r>
          </a:p>
          <a:p>
            <a:pPr lvl="1"/>
            <a:r>
              <a:rPr lang="en-US" i="1" dirty="0">
                <a:effectLst/>
              </a:rPr>
              <a:t>Options</a:t>
            </a:r>
            <a:r>
              <a:rPr lang="en-US" dirty="0">
                <a:effectLst/>
              </a:rPr>
              <a:t> to adjust the behavior of the command.</a:t>
            </a:r>
          </a:p>
          <a:p>
            <a:pPr lvl="1"/>
            <a:r>
              <a:rPr lang="en-US" i="1" dirty="0">
                <a:effectLst/>
              </a:rPr>
              <a:t>Arguments</a:t>
            </a:r>
            <a:r>
              <a:rPr lang="en-US" dirty="0">
                <a:effectLst/>
              </a:rPr>
              <a:t>, which are typically targets of the command.</a:t>
            </a:r>
          </a:p>
          <a:p>
            <a:pPr marL="0" indent="0">
              <a:buNone/>
            </a:pPr>
            <a:endParaRPr lang="fr-FR" altLang="en-US" sz="1600" b="1" dirty="0">
              <a:latin typeface="Arial Unicode MS"/>
            </a:endParaRPr>
          </a:p>
          <a:p>
            <a:pPr marL="0" indent="0">
              <a:buNone/>
            </a:pPr>
            <a:endParaRPr lang="fr-FR" altLang="en-US" sz="1600" dirty="0">
              <a:latin typeface="Arial Unicode MS"/>
            </a:endParaRPr>
          </a:p>
          <a:p>
            <a:pPr marL="0" indent="0">
              <a:buNone/>
            </a:pPr>
            <a:endParaRPr lang="en-US" altLang="en-US" sz="1600" dirty="0">
              <a:latin typeface="Arial Unicode MS"/>
            </a:endParaRPr>
          </a:p>
          <a:p>
            <a:endParaRPr lang="en-US" dirty="0"/>
          </a:p>
        </p:txBody>
      </p:sp>
      <p:sp>
        <p:nvSpPr>
          <p:cNvPr id="7" name="Rectangle 6">
            <a:extLst>
              <a:ext uri="{FF2B5EF4-FFF2-40B4-BE49-F238E27FC236}">
                <a16:creationId xmlns:a16="http://schemas.microsoft.com/office/drawing/2014/main" id="{9EA7C971-14D6-DD1C-CDFF-8D0CBC6D76F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52FBA4D-3931-A093-047A-D93E90A61793}"/>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9" name="TextBox 8">
            <a:extLst>
              <a:ext uri="{FF2B5EF4-FFF2-40B4-BE49-F238E27FC236}">
                <a16:creationId xmlns:a16="http://schemas.microsoft.com/office/drawing/2014/main" id="{6672DFFB-3DFE-1075-421E-24E8FEEFE4A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10" name="Rectangle 9">
            <a:extLst>
              <a:ext uri="{FF2B5EF4-FFF2-40B4-BE49-F238E27FC236}">
                <a16:creationId xmlns:a16="http://schemas.microsoft.com/office/drawing/2014/main" id="{A4D98617-71D0-6727-F829-7F2C153F0B39}"/>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2" name="TextBox 11">
            <a:extLst>
              <a:ext uri="{FF2B5EF4-FFF2-40B4-BE49-F238E27FC236}">
                <a16:creationId xmlns:a16="http://schemas.microsoft.com/office/drawing/2014/main" id="{EAB9E79B-73AD-1B05-FC66-14F576645B10}"/>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4" name="Picture 13" descr="A red hat with black text&#10;&#10;Description automatically generated with medium confidence">
            <a:extLst>
              <a:ext uri="{FF2B5EF4-FFF2-40B4-BE49-F238E27FC236}">
                <a16:creationId xmlns:a16="http://schemas.microsoft.com/office/drawing/2014/main" id="{AA87E22B-3DDF-03E5-5CF8-10F147D91AD7}"/>
              </a:ext>
            </a:extLst>
          </p:cNvPr>
          <p:cNvPicPr>
            <a:picLocks noChangeAspect="1"/>
          </p:cNvPicPr>
          <p:nvPr/>
        </p:nvPicPr>
        <p:blipFill rotWithShape="1">
          <a:blip r:embed="rId2">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39179486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6C3B1BAB-4E44-AEA5-4501-05CBB76D1901}"/>
              </a:ext>
            </a:extLst>
          </p:cNvPr>
          <p:cNvPicPr>
            <a:picLocks noGrp="1" noChangeAspect="1"/>
          </p:cNvPicPr>
          <p:nvPr>
            <p:ph idx="1"/>
          </p:nvPr>
        </p:nvPicPr>
        <p:blipFill>
          <a:blip r:embed="rId2"/>
          <a:stretch>
            <a:fillRect/>
          </a:stretch>
        </p:blipFill>
        <p:spPr>
          <a:xfrm>
            <a:off x="643467" y="1357037"/>
            <a:ext cx="10905066" cy="4143924"/>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2AF2EE8-6FFB-33BB-9F97-0608FB17B38E}"/>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BB1A92DB-0264-0305-807E-4C61AC71B4D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8" name="TextBox 7">
            <a:extLst>
              <a:ext uri="{FF2B5EF4-FFF2-40B4-BE49-F238E27FC236}">
                <a16:creationId xmlns:a16="http://schemas.microsoft.com/office/drawing/2014/main" id="{40877A83-BB99-38EF-FA23-F5C18FBDE2A6}"/>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9" name="Rectangle 8">
            <a:extLst>
              <a:ext uri="{FF2B5EF4-FFF2-40B4-BE49-F238E27FC236}">
                <a16:creationId xmlns:a16="http://schemas.microsoft.com/office/drawing/2014/main" id="{82AED7C2-8335-F3F0-17A2-7BE9FC5E2911}"/>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1" name="TextBox 10">
            <a:extLst>
              <a:ext uri="{FF2B5EF4-FFF2-40B4-BE49-F238E27FC236}">
                <a16:creationId xmlns:a16="http://schemas.microsoft.com/office/drawing/2014/main" id="{9C253EA1-38FF-45F7-A2FC-00934CAC371C}"/>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3" name="Picture 12" descr="A red hat with black text&#10;&#10;Description automatically generated with medium confidence">
            <a:extLst>
              <a:ext uri="{FF2B5EF4-FFF2-40B4-BE49-F238E27FC236}">
                <a16:creationId xmlns:a16="http://schemas.microsoft.com/office/drawing/2014/main" id="{62E89224-2CCC-266E-21FC-6E3010BA10AB}"/>
              </a:ext>
            </a:extLst>
          </p:cNvPr>
          <p:cNvPicPr>
            <a:picLocks noChangeAspect="1"/>
          </p:cNvPicPr>
          <p:nvPr/>
        </p:nvPicPr>
        <p:blipFill rotWithShape="1">
          <a:blip r:embed="rId3">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23969172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5481464D-6742-512B-B81D-036FEB01AEE0}"/>
              </a:ext>
            </a:extLst>
          </p:cNvPr>
          <p:cNvPicPr>
            <a:picLocks noGrp="1" noChangeAspect="1"/>
          </p:cNvPicPr>
          <p:nvPr>
            <p:ph idx="1"/>
          </p:nvPr>
        </p:nvPicPr>
        <p:blipFill>
          <a:blip r:embed="rId2"/>
          <a:stretch>
            <a:fillRect/>
          </a:stretch>
        </p:blipFill>
        <p:spPr>
          <a:xfrm>
            <a:off x="643467" y="1397931"/>
            <a:ext cx="10905066" cy="4062136"/>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E706283-DDF4-A895-F863-1C59E5733C48}"/>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825128CF-C2A0-77F2-9329-E7B9C0E43DB9}"/>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8" name="TextBox 7">
            <a:extLst>
              <a:ext uri="{FF2B5EF4-FFF2-40B4-BE49-F238E27FC236}">
                <a16:creationId xmlns:a16="http://schemas.microsoft.com/office/drawing/2014/main" id="{9BE88378-5DDA-9B6A-7F6C-102E0523E588}"/>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9" name="Rectangle 8">
            <a:extLst>
              <a:ext uri="{FF2B5EF4-FFF2-40B4-BE49-F238E27FC236}">
                <a16:creationId xmlns:a16="http://schemas.microsoft.com/office/drawing/2014/main" id="{ECB65770-6784-6BDE-3EEC-88C4B980BD25}"/>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1" name="TextBox 10">
            <a:extLst>
              <a:ext uri="{FF2B5EF4-FFF2-40B4-BE49-F238E27FC236}">
                <a16:creationId xmlns:a16="http://schemas.microsoft.com/office/drawing/2014/main" id="{B619ECB8-A49E-85C9-A2DE-83D561D2DC7A}"/>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3" name="Picture 12" descr="A red hat with black text&#10;&#10;Description automatically generated with medium confidence">
            <a:extLst>
              <a:ext uri="{FF2B5EF4-FFF2-40B4-BE49-F238E27FC236}">
                <a16:creationId xmlns:a16="http://schemas.microsoft.com/office/drawing/2014/main" id="{597AB9CC-2427-3FEA-1325-C84BD2F28555}"/>
              </a:ext>
            </a:extLst>
          </p:cNvPr>
          <p:cNvPicPr>
            <a:picLocks noChangeAspect="1"/>
          </p:cNvPicPr>
          <p:nvPr/>
        </p:nvPicPr>
        <p:blipFill rotWithShape="1">
          <a:blip r:embed="rId3">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26041996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a:extLst>
              <a:ext uri="{FF2B5EF4-FFF2-40B4-BE49-F238E27FC236}">
                <a16:creationId xmlns:a16="http://schemas.microsoft.com/office/drawing/2014/main" id="{00762314-A619-F22C-E20F-DA2EC3E7C3B1}"/>
              </a:ext>
            </a:extLst>
          </p:cNvPr>
          <p:cNvPicPr>
            <a:picLocks noGrp="1" noChangeAspect="1"/>
          </p:cNvPicPr>
          <p:nvPr>
            <p:ph idx="1"/>
          </p:nvPr>
        </p:nvPicPr>
        <p:blipFill>
          <a:blip r:embed="rId2"/>
          <a:stretch>
            <a:fillRect/>
          </a:stretch>
        </p:blipFill>
        <p:spPr>
          <a:xfrm>
            <a:off x="1670670" y="643467"/>
            <a:ext cx="7929144" cy="5187637"/>
          </a:xfrm>
          <a:prstGeom prst="rect">
            <a:avLst/>
          </a:prstGeom>
          <a:ln>
            <a:noFill/>
          </a:ln>
        </p:spPr>
      </p:pic>
      <p:sp>
        <p:nvSpPr>
          <p:cNvPr id="23"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28AF809-3475-92D5-117A-C4C03F27DE7D}"/>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DED7AFD-2840-0295-5328-BC410D73D98B}"/>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9" name="TextBox 8">
            <a:extLst>
              <a:ext uri="{FF2B5EF4-FFF2-40B4-BE49-F238E27FC236}">
                <a16:creationId xmlns:a16="http://schemas.microsoft.com/office/drawing/2014/main" id="{38CF9F2A-4A5C-EE36-054C-E78E48B829F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10" name="Rectangle 9">
            <a:extLst>
              <a:ext uri="{FF2B5EF4-FFF2-40B4-BE49-F238E27FC236}">
                <a16:creationId xmlns:a16="http://schemas.microsoft.com/office/drawing/2014/main" id="{97776DA4-162B-BA65-AF86-A4D0B3A2322D}"/>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2" name="TextBox 11">
            <a:extLst>
              <a:ext uri="{FF2B5EF4-FFF2-40B4-BE49-F238E27FC236}">
                <a16:creationId xmlns:a16="http://schemas.microsoft.com/office/drawing/2014/main" id="{A0C9BE55-702D-9B23-ACBF-700F0C5108B5}"/>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4" name="Picture 13" descr="A red hat with black text&#10;&#10;Description automatically generated with medium confidence">
            <a:extLst>
              <a:ext uri="{FF2B5EF4-FFF2-40B4-BE49-F238E27FC236}">
                <a16:creationId xmlns:a16="http://schemas.microsoft.com/office/drawing/2014/main" id="{A6BFC1E8-D12F-4E86-B520-0348D18698CD}"/>
              </a:ext>
            </a:extLst>
          </p:cNvPr>
          <p:cNvPicPr>
            <a:picLocks noChangeAspect="1"/>
          </p:cNvPicPr>
          <p:nvPr/>
        </p:nvPicPr>
        <p:blipFill rotWithShape="1">
          <a:blip r:embed="rId3">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30245573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a:extLst>
              <a:ext uri="{FF2B5EF4-FFF2-40B4-BE49-F238E27FC236}">
                <a16:creationId xmlns:a16="http://schemas.microsoft.com/office/drawing/2014/main" id="{DF4AE0E1-AD20-7F05-5040-BADEA5233648}"/>
              </a:ext>
            </a:extLst>
          </p:cNvPr>
          <p:cNvPicPr>
            <a:picLocks noGrp="1" noChangeAspect="1"/>
          </p:cNvPicPr>
          <p:nvPr>
            <p:ph idx="1"/>
          </p:nvPr>
        </p:nvPicPr>
        <p:blipFill>
          <a:blip r:embed="rId2"/>
          <a:stretch>
            <a:fillRect/>
          </a:stretch>
        </p:blipFill>
        <p:spPr>
          <a:xfrm>
            <a:off x="643467" y="1343406"/>
            <a:ext cx="10905066" cy="4171186"/>
          </a:xfrm>
          <a:prstGeom prst="rect">
            <a:avLst/>
          </a:prstGeom>
          <a:ln>
            <a:noFill/>
          </a:ln>
        </p:spPr>
      </p:pic>
      <p:sp>
        <p:nvSpPr>
          <p:cNvPr id="23"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7A3FBC0-8B09-6490-12C0-64B65404CAB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F94C6239-DF02-5C97-BD98-106891604D1E}"/>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9" name="TextBox 8">
            <a:extLst>
              <a:ext uri="{FF2B5EF4-FFF2-40B4-BE49-F238E27FC236}">
                <a16:creationId xmlns:a16="http://schemas.microsoft.com/office/drawing/2014/main" id="{7F629726-3896-BF45-8903-CA9FEABC2169}"/>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10" name="Rectangle 9">
            <a:extLst>
              <a:ext uri="{FF2B5EF4-FFF2-40B4-BE49-F238E27FC236}">
                <a16:creationId xmlns:a16="http://schemas.microsoft.com/office/drawing/2014/main" id="{0D40D2DC-7D26-9076-C8A2-AD9A1DD8F0BD}"/>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2" name="TextBox 11">
            <a:extLst>
              <a:ext uri="{FF2B5EF4-FFF2-40B4-BE49-F238E27FC236}">
                <a16:creationId xmlns:a16="http://schemas.microsoft.com/office/drawing/2014/main" id="{32A5010A-CA44-BAF3-A930-3ECD53E820A8}"/>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4" name="Picture 13" descr="A red hat with black text&#10;&#10;Description automatically generated with medium confidence">
            <a:extLst>
              <a:ext uri="{FF2B5EF4-FFF2-40B4-BE49-F238E27FC236}">
                <a16:creationId xmlns:a16="http://schemas.microsoft.com/office/drawing/2014/main" id="{FF831B85-6E18-435A-CE15-E0722B3B2960}"/>
              </a:ext>
            </a:extLst>
          </p:cNvPr>
          <p:cNvPicPr>
            <a:picLocks noChangeAspect="1"/>
          </p:cNvPicPr>
          <p:nvPr/>
        </p:nvPicPr>
        <p:blipFill rotWithShape="1">
          <a:blip r:embed="rId3">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36285348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a:extLst>
              <a:ext uri="{FF2B5EF4-FFF2-40B4-BE49-F238E27FC236}">
                <a16:creationId xmlns:a16="http://schemas.microsoft.com/office/drawing/2014/main" id="{F67672DF-6EA6-41DD-C558-EDC2416C5150}"/>
              </a:ext>
            </a:extLst>
          </p:cNvPr>
          <p:cNvPicPr>
            <a:picLocks noGrp="1" noChangeAspect="1"/>
          </p:cNvPicPr>
          <p:nvPr>
            <p:ph idx="1"/>
          </p:nvPr>
        </p:nvPicPr>
        <p:blipFill>
          <a:blip r:embed="rId2"/>
          <a:stretch>
            <a:fillRect/>
          </a:stretch>
        </p:blipFill>
        <p:spPr>
          <a:xfrm>
            <a:off x="2073570" y="643467"/>
            <a:ext cx="8044860" cy="5209985"/>
          </a:xfrm>
          <a:prstGeom prst="rect">
            <a:avLst/>
          </a:prstGeom>
          <a:ln>
            <a:noFill/>
          </a:ln>
        </p:spPr>
      </p:pic>
      <p:sp>
        <p:nvSpPr>
          <p:cNvPr id="23"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12E6CD7D-637E-D9E2-7B6E-5FE6107EBA6D}"/>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F62F5FE3-99E4-5E41-9C3B-C0037E6782D1}"/>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9" name="TextBox 8">
            <a:extLst>
              <a:ext uri="{FF2B5EF4-FFF2-40B4-BE49-F238E27FC236}">
                <a16:creationId xmlns:a16="http://schemas.microsoft.com/office/drawing/2014/main" id="{F1D5EBBB-8AC0-0BA4-A165-4DE25B275BD7}"/>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10" name="Rectangle 9">
            <a:extLst>
              <a:ext uri="{FF2B5EF4-FFF2-40B4-BE49-F238E27FC236}">
                <a16:creationId xmlns:a16="http://schemas.microsoft.com/office/drawing/2014/main" id="{30A03CB8-DF91-1EEB-2BA8-F72A0E8131AA}"/>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2" name="TextBox 11">
            <a:extLst>
              <a:ext uri="{FF2B5EF4-FFF2-40B4-BE49-F238E27FC236}">
                <a16:creationId xmlns:a16="http://schemas.microsoft.com/office/drawing/2014/main" id="{F247F6B9-724A-9874-FEE4-83789FBDA79F}"/>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4" name="Picture 13" descr="A red hat with black text&#10;&#10;Description automatically generated with medium confidence">
            <a:extLst>
              <a:ext uri="{FF2B5EF4-FFF2-40B4-BE49-F238E27FC236}">
                <a16:creationId xmlns:a16="http://schemas.microsoft.com/office/drawing/2014/main" id="{379A3280-38EC-C05F-F7A4-A5CD4C00A374}"/>
              </a:ext>
            </a:extLst>
          </p:cNvPr>
          <p:cNvPicPr>
            <a:picLocks noChangeAspect="1"/>
          </p:cNvPicPr>
          <p:nvPr/>
        </p:nvPicPr>
        <p:blipFill rotWithShape="1">
          <a:blip r:embed="rId3">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13440176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05274C1A-7F71-99F8-EA4C-DA4A9BBA3CB6}"/>
              </a:ext>
            </a:extLst>
          </p:cNvPr>
          <p:cNvPicPr>
            <a:picLocks noGrp="1" noChangeAspect="1"/>
          </p:cNvPicPr>
          <p:nvPr>
            <p:ph idx="1"/>
          </p:nvPr>
        </p:nvPicPr>
        <p:blipFill>
          <a:blip r:embed="rId2"/>
          <a:stretch>
            <a:fillRect/>
          </a:stretch>
        </p:blipFill>
        <p:spPr>
          <a:xfrm>
            <a:off x="1165853" y="643468"/>
            <a:ext cx="9860294" cy="5118236"/>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683AFE6-0419-E5F1-0DC0-C55782B030B3}"/>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E2E19AFF-C066-4029-2333-E11361246105}"/>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a:t>
            </a:r>
          </a:p>
        </p:txBody>
      </p:sp>
      <p:sp>
        <p:nvSpPr>
          <p:cNvPr id="8" name="TextBox 7">
            <a:extLst>
              <a:ext uri="{FF2B5EF4-FFF2-40B4-BE49-F238E27FC236}">
                <a16:creationId xmlns:a16="http://schemas.microsoft.com/office/drawing/2014/main" id="{8F8349C6-EB25-821F-E129-D3E8FE61E851}"/>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Gamal Selim</a:t>
            </a:r>
          </a:p>
        </p:txBody>
      </p:sp>
      <p:sp>
        <p:nvSpPr>
          <p:cNvPr id="9" name="Rectangle 8">
            <a:extLst>
              <a:ext uri="{FF2B5EF4-FFF2-40B4-BE49-F238E27FC236}">
                <a16:creationId xmlns:a16="http://schemas.microsoft.com/office/drawing/2014/main" id="{3C1FEF20-4DAA-7C53-2A71-A93A8DEC809A}"/>
              </a:ext>
            </a:extLst>
          </p:cNvPr>
          <p:cNvSpPr/>
          <p:nvPr/>
        </p:nvSpPr>
        <p:spPr>
          <a:xfrm>
            <a:off x="7885044" y="5858094"/>
            <a:ext cx="4306955"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1" name="TextBox 10">
            <a:extLst>
              <a:ext uri="{FF2B5EF4-FFF2-40B4-BE49-F238E27FC236}">
                <a16:creationId xmlns:a16="http://schemas.microsoft.com/office/drawing/2014/main" id="{9421F735-65AE-67FD-1682-4898D6000976}"/>
              </a:ext>
            </a:extLst>
          </p:cNvPr>
          <p:cNvSpPr txBox="1"/>
          <p:nvPr/>
        </p:nvSpPr>
        <p:spPr>
          <a:xfrm>
            <a:off x="8060634" y="5857608"/>
            <a:ext cx="3742159" cy="379000"/>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Red Hat Linux Administration I</a:t>
            </a:r>
          </a:p>
        </p:txBody>
      </p:sp>
      <p:pic>
        <p:nvPicPr>
          <p:cNvPr id="13" name="Picture 12" descr="A red hat with black text&#10;&#10;Description automatically generated with medium confidence">
            <a:extLst>
              <a:ext uri="{FF2B5EF4-FFF2-40B4-BE49-F238E27FC236}">
                <a16:creationId xmlns:a16="http://schemas.microsoft.com/office/drawing/2014/main" id="{5C339DE5-1C2D-29CD-FE19-1AE505A19649}"/>
              </a:ext>
            </a:extLst>
          </p:cNvPr>
          <p:cNvPicPr>
            <a:picLocks noChangeAspect="1"/>
          </p:cNvPicPr>
          <p:nvPr/>
        </p:nvPicPr>
        <p:blipFill rotWithShape="1">
          <a:blip r:embed="rId3">
            <a:extLst>
              <a:ext uri="{28A0092B-C50C-407E-A947-70E740481C1C}">
                <a14:useLocalDpi xmlns:a14="http://schemas.microsoft.com/office/drawing/2010/main" val="0"/>
              </a:ext>
            </a:extLst>
          </a:blip>
          <a:srcRect t="37993" b="38905"/>
          <a:stretch/>
        </p:blipFill>
        <p:spPr>
          <a:xfrm>
            <a:off x="1622397" y="6260451"/>
            <a:ext cx="1886584" cy="435845"/>
          </a:xfrm>
          <a:prstGeom prst="rect">
            <a:avLst/>
          </a:prstGeom>
        </p:spPr>
      </p:pic>
    </p:spTree>
    <p:extLst>
      <p:ext uri="{BB962C8B-B14F-4D97-AF65-F5344CB8AC3E}">
        <p14:creationId xmlns:p14="http://schemas.microsoft.com/office/powerpoint/2010/main" val="36334686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close-up of a pen&#10;&#10;Description automatically generated with medium confidence">
            <a:extLst>
              <a:ext uri="{FF2B5EF4-FFF2-40B4-BE49-F238E27FC236}">
                <a16:creationId xmlns:a16="http://schemas.microsoft.com/office/drawing/2014/main" id="{3077E9F8-A6B0-C5C8-DFAD-A559E7585E7A}"/>
              </a:ext>
            </a:extLst>
          </p:cNvPr>
          <p:cNvPicPr>
            <a:picLocks noChangeAspect="1"/>
          </p:cNvPicPr>
          <p:nvPr/>
        </p:nvPicPr>
        <p:blipFill>
          <a:blip r:embed="rId2"/>
          <a:stretch>
            <a:fillRect/>
          </a:stretch>
        </p:blipFill>
        <p:spPr>
          <a:xfrm>
            <a:off x="962163" y="1653483"/>
            <a:ext cx="6246003" cy="3509459"/>
          </a:xfrm>
          <a:prstGeom prst="rect">
            <a:avLst/>
          </a:prstGeom>
        </p:spPr>
      </p:pic>
      <p:sp>
        <p:nvSpPr>
          <p:cNvPr id="22" name="Right Triangle 21">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8162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2280</TotalTime>
  <Words>1094</Words>
  <Application>Microsoft Office PowerPoint</Application>
  <PresentationFormat>Widescreen</PresentationFormat>
  <Paragraphs>206</Paragraphs>
  <Slides>42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Arial Unicode MS</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GNU?</vt:lpstr>
      <vt:lpstr>What is Linux?</vt:lpstr>
      <vt:lpstr>Why use Linux?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Introduction to the Bash Shell</vt:lpstr>
      <vt:lpstr>Basic Command Syntax</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 جمال الدين ابراهيم الدسوقى</cp:lastModifiedBy>
  <cp:revision>48</cp:revision>
  <dcterms:created xsi:type="dcterms:W3CDTF">2023-05-27T09:20:30Z</dcterms:created>
  <dcterms:modified xsi:type="dcterms:W3CDTF">2023-06-07T22:57:09Z</dcterms:modified>
</cp:coreProperties>
</file>