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53"/>
  </p:notesMasterIdLst>
  <p:sldIdLst>
    <p:sldId id="303" r:id="rId4"/>
    <p:sldId id="276" r:id="rId5"/>
    <p:sldId id="690" r:id="rId6"/>
    <p:sldId id="691" r:id="rId7"/>
    <p:sldId id="692" r:id="rId8"/>
    <p:sldId id="732" r:id="rId9"/>
    <p:sldId id="693" r:id="rId10"/>
    <p:sldId id="694" r:id="rId11"/>
    <p:sldId id="695" r:id="rId12"/>
    <p:sldId id="696" r:id="rId13"/>
    <p:sldId id="697" r:id="rId14"/>
    <p:sldId id="698" r:id="rId15"/>
    <p:sldId id="699" r:id="rId16"/>
    <p:sldId id="700" r:id="rId17"/>
    <p:sldId id="701" r:id="rId18"/>
    <p:sldId id="702" r:id="rId19"/>
    <p:sldId id="733" r:id="rId20"/>
    <p:sldId id="703" r:id="rId21"/>
    <p:sldId id="704" r:id="rId22"/>
    <p:sldId id="705" r:id="rId23"/>
    <p:sldId id="706" r:id="rId24"/>
    <p:sldId id="707" r:id="rId25"/>
    <p:sldId id="708" r:id="rId26"/>
    <p:sldId id="709" r:id="rId27"/>
    <p:sldId id="710" r:id="rId28"/>
    <p:sldId id="711" r:id="rId29"/>
    <p:sldId id="712" r:id="rId30"/>
    <p:sldId id="713" r:id="rId31"/>
    <p:sldId id="714" r:id="rId32"/>
    <p:sldId id="715" r:id="rId33"/>
    <p:sldId id="716" r:id="rId34"/>
    <p:sldId id="717" r:id="rId35"/>
    <p:sldId id="718" r:id="rId36"/>
    <p:sldId id="719" r:id="rId37"/>
    <p:sldId id="720" r:id="rId38"/>
    <p:sldId id="721" r:id="rId39"/>
    <p:sldId id="722" r:id="rId40"/>
    <p:sldId id="723" r:id="rId41"/>
    <p:sldId id="724" r:id="rId42"/>
    <p:sldId id="725" r:id="rId43"/>
    <p:sldId id="726" r:id="rId44"/>
    <p:sldId id="727" r:id="rId45"/>
    <p:sldId id="734" r:id="rId46"/>
    <p:sldId id="728" r:id="rId47"/>
    <p:sldId id="735" r:id="rId48"/>
    <p:sldId id="729" r:id="rId49"/>
    <p:sldId id="730" r:id="rId50"/>
    <p:sldId id="73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690"/>
            <p14:sldId id="691"/>
            <p14:sldId id="692"/>
            <p14:sldId id="732"/>
            <p14:sldId id="693"/>
            <p14:sldId id="694"/>
            <p14:sldId id="695"/>
            <p14:sldId id="696"/>
            <p14:sldId id="697"/>
            <p14:sldId id="698"/>
            <p14:sldId id="699"/>
            <p14:sldId id="700"/>
            <p14:sldId id="701"/>
            <p14:sldId id="702"/>
            <p14:sldId id="733"/>
            <p14:sldId id="703"/>
            <p14:sldId id="704"/>
            <p14:sldId id="705"/>
            <p14:sldId id="706"/>
            <p14:sldId id="707"/>
            <p14:sldId id="708"/>
            <p14:sldId id="709"/>
            <p14:sldId id="710"/>
            <p14:sldId id="711"/>
            <p14:sldId id="712"/>
            <p14:sldId id="713"/>
            <p14:sldId id="714"/>
            <p14:sldId id="715"/>
            <p14:sldId id="716"/>
            <p14:sldId id="717"/>
            <p14:sldId id="718"/>
            <p14:sldId id="719"/>
            <p14:sldId id="720"/>
            <p14:sldId id="721"/>
            <p14:sldId id="722"/>
            <p14:sldId id="723"/>
            <p14:sldId id="724"/>
            <p14:sldId id="725"/>
            <p14:sldId id="726"/>
            <p14:sldId id="727"/>
            <p14:sldId id="734"/>
            <p14:sldId id="728"/>
            <p14:sldId id="735"/>
            <p14:sldId id="729"/>
            <p14:sldId id="730"/>
            <p14:sldId id="7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144FFE-0D82-4187-9C3A-817644F3728F}" type="doc">
      <dgm:prSet loTypeId="urn:microsoft.com/office/officeart/2005/8/layout/hList6" loCatId="list" qsTypeId="urn:microsoft.com/office/officeart/2005/8/quickstyle/simple1" qsCatId="simple" csTypeId="urn:microsoft.com/office/officeart/2005/8/colors/accent0_3" csCatId="mainScheme" phldr="1"/>
      <dgm:spPr/>
      <dgm:t>
        <a:bodyPr/>
        <a:lstStyle/>
        <a:p>
          <a:endParaRPr lang="en-US"/>
        </a:p>
      </dgm:t>
    </dgm:pt>
    <dgm:pt modelId="{70E44F67-F489-4875-A338-58A9E7F272E1}">
      <dgm:prSet phldrT="[Text]" custT="1"/>
      <dgm:spPr>
        <a:xfrm rot="16200000">
          <a:off x="-25555"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None/>
          </a:pPr>
          <a:r>
            <a:rPr lang="en-US" sz="1400" b="1" u="sng">
              <a:solidFill>
                <a:sysClr val="window" lastClr="FFFFFF"/>
              </a:solidFill>
              <a:latin typeface="Calibri" panose="020F0502020204030204"/>
              <a:ea typeface="+mn-ea"/>
              <a:cs typeface="+mn-cs"/>
            </a:rPr>
            <a:t>Early  perspectives on motivation</a:t>
          </a:r>
          <a:endParaRPr lang="en-US" sz="1400" b="1" u="sng" dirty="0">
            <a:solidFill>
              <a:sysClr val="window" lastClr="FFFFFF"/>
            </a:solidFill>
            <a:latin typeface="Calibri" panose="020F0502020204030204"/>
            <a:ea typeface="+mn-ea"/>
            <a:cs typeface="+mn-cs"/>
          </a:endParaRPr>
        </a:p>
      </dgm:t>
    </dgm:pt>
    <dgm:pt modelId="{48F60220-BA30-4411-886C-FC805EAD53A9}" type="parTrans" cxnId="{5A9E68AD-9236-4A7D-BF10-0181BE594C45}">
      <dgm:prSet/>
      <dgm:spPr/>
      <dgm:t>
        <a:bodyPr/>
        <a:lstStyle/>
        <a:p>
          <a:endParaRPr lang="en-US" sz="1400">
            <a:solidFill>
              <a:schemeClr val="tx1"/>
            </a:solidFill>
          </a:endParaRPr>
        </a:p>
      </dgm:t>
    </dgm:pt>
    <dgm:pt modelId="{3AD25BB1-7A98-4EBC-8A8A-ED44D790C796}" type="sibTrans" cxnId="{5A9E68AD-9236-4A7D-BF10-0181BE594C45}">
      <dgm:prSet/>
      <dgm:spPr/>
      <dgm:t>
        <a:bodyPr/>
        <a:lstStyle/>
        <a:p>
          <a:endParaRPr lang="en-US" sz="1400">
            <a:solidFill>
              <a:schemeClr val="tx1"/>
            </a:solidFill>
          </a:endParaRPr>
        </a:p>
      </dgm:t>
    </dgm:pt>
    <dgm:pt modelId="{1A74FE26-4664-4946-9B96-324C6693DCB7}">
      <dgm:prSet phldrT="[Text]" custT="1"/>
      <dgm:spPr>
        <a:xfrm rot="16200000">
          <a:off x="-25555"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Traditional Approach</a:t>
          </a:r>
          <a:endParaRPr lang="en-US" sz="1400" dirty="0">
            <a:solidFill>
              <a:sysClr val="window" lastClr="FFFFFF"/>
            </a:solidFill>
            <a:latin typeface="Calibri" panose="020F0502020204030204"/>
            <a:ea typeface="+mn-ea"/>
            <a:cs typeface="+mn-cs"/>
          </a:endParaRPr>
        </a:p>
      </dgm:t>
    </dgm:pt>
    <dgm:pt modelId="{1FD46674-4D30-4C95-B589-1DC7E0309FCF}" type="parTrans" cxnId="{CD9CC103-0143-47AF-B8C4-3532110FB4B2}">
      <dgm:prSet/>
      <dgm:spPr/>
      <dgm:t>
        <a:bodyPr/>
        <a:lstStyle/>
        <a:p>
          <a:endParaRPr lang="en-US" sz="1400">
            <a:solidFill>
              <a:schemeClr val="tx1"/>
            </a:solidFill>
          </a:endParaRPr>
        </a:p>
      </dgm:t>
    </dgm:pt>
    <dgm:pt modelId="{9DC42810-1073-4C4C-B2B0-D8C1C7E1769C}" type="sibTrans" cxnId="{CD9CC103-0143-47AF-B8C4-3532110FB4B2}">
      <dgm:prSet/>
      <dgm:spPr/>
      <dgm:t>
        <a:bodyPr/>
        <a:lstStyle/>
        <a:p>
          <a:endParaRPr lang="en-US" sz="1400">
            <a:solidFill>
              <a:schemeClr val="tx1"/>
            </a:solidFill>
          </a:endParaRPr>
        </a:p>
      </dgm:t>
    </dgm:pt>
    <dgm:pt modelId="{0A7BED1D-D632-41FC-9902-A4B5D3ADD521}">
      <dgm:prSet phldrT="[Text]" custT="1"/>
      <dgm:spPr>
        <a:xfrm rot="16200000">
          <a:off x="2629177"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None/>
          </a:pPr>
          <a:r>
            <a:rPr lang="en-US" sz="1400" b="1" u="sng">
              <a:solidFill>
                <a:sysClr val="window" lastClr="FFFFFF"/>
              </a:solidFill>
              <a:latin typeface="Calibri" panose="020F0502020204030204"/>
              <a:ea typeface="+mn-ea"/>
              <a:cs typeface="+mn-cs"/>
            </a:rPr>
            <a:t>Need-Based Perspective Motivation </a:t>
          </a:r>
          <a:endParaRPr lang="en-US" sz="1400" b="1" u="sng" dirty="0">
            <a:solidFill>
              <a:sysClr val="window" lastClr="FFFFFF"/>
            </a:solidFill>
            <a:latin typeface="Calibri" panose="020F0502020204030204"/>
            <a:ea typeface="+mn-ea"/>
            <a:cs typeface="+mn-cs"/>
          </a:endParaRPr>
        </a:p>
      </dgm:t>
    </dgm:pt>
    <dgm:pt modelId="{D46631C4-35FA-4DC7-BB68-23AC5E622688}" type="parTrans" cxnId="{92013934-5E3A-4983-B005-3D8FE425D573}">
      <dgm:prSet/>
      <dgm:spPr/>
      <dgm:t>
        <a:bodyPr/>
        <a:lstStyle/>
        <a:p>
          <a:endParaRPr lang="en-US" sz="1400">
            <a:solidFill>
              <a:schemeClr val="tx1"/>
            </a:solidFill>
          </a:endParaRPr>
        </a:p>
      </dgm:t>
    </dgm:pt>
    <dgm:pt modelId="{4C9ABD1D-0BE5-4B1D-A6D8-C169721CDAE3}" type="sibTrans" cxnId="{92013934-5E3A-4983-B005-3D8FE425D573}">
      <dgm:prSet/>
      <dgm:spPr/>
      <dgm:t>
        <a:bodyPr/>
        <a:lstStyle/>
        <a:p>
          <a:endParaRPr lang="en-US" sz="1400">
            <a:solidFill>
              <a:schemeClr val="tx1"/>
            </a:solidFill>
          </a:endParaRPr>
        </a:p>
      </dgm:t>
    </dgm:pt>
    <dgm:pt modelId="{11A3D3A5-B604-45EF-8A7F-25D38AA6553A}">
      <dgm:prSet phldrT="[Text]" custT="1"/>
      <dgm:spPr>
        <a:xfrm rot="16200000">
          <a:off x="2629177"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Hierarchy of Needs</a:t>
          </a:r>
          <a:endParaRPr lang="en-US" sz="1400" dirty="0">
            <a:solidFill>
              <a:sysClr val="window" lastClr="FFFFFF"/>
            </a:solidFill>
            <a:latin typeface="Calibri" panose="020F0502020204030204"/>
            <a:ea typeface="+mn-ea"/>
            <a:cs typeface="+mn-cs"/>
          </a:endParaRPr>
        </a:p>
      </dgm:t>
    </dgm:pt>
    <dgm:pt modelId="{91529B81-D818-4C4D-BD88-D98187692D6C}" type="parTrans" cxnId="{D1D37036-CFFF-4B68-8B8F-4DFFF8FD1620}">
      <dgm:prSet/>
      <dgm:spPr/>
      <dgm:t>
        <a:bodyPr/>
        <a:lstStyle/>
        <a:p>
          <a:endParaRPr lang="en-US" sz="1400">
            <a:solidFill>
              <a:schemeClr val="tx1"/>
            </a:solidFill>
          </a:endParaRPr>
        </a:p>
      </dgm:t>
    </dgm:pt>
    <dgm:pt modelId="{03B7F1EC-9CA3-4E1A-874E-A4DC2D332206}" type="sibTrans" cxnId="{D1D37036-CFFF-4B68-8B8F-4DFFF8FD1620}">
      <dgm:prSet/>
      <dgm:spPr/>
      <dgm:t>
        <a:bodyPr/>
        <a:lstStyle/>
        <a:p>
          <a:endParaRPr lang="en-US" sz="1400">
            <a:solidFill>
              <a:schemeClr val="tx1"/>
            </a:solidFill>
          </a:endParaRPr>
        </a:p>
      </dgm:t>
    </dgm:pt>
    <dgm:pt modelId="{15C8655B-24BF-49DC-A788-476EFC281D48}">
      <dgm:prSet phldrT="[Text]" custT="1"/>
      <dgm:spPr>
        <a:xfrm rot="16200000">
          <a:off x="5283910"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None/>
          </a:pPr>
          <a:r>
            <a:rPr lang="en-US" sz="1400" b="1" u="sng">
              <a:solidFill>
                <a:sysClr val="window" lastClr="FFFFFF"/>
              </a:solidFill>
              <a:latin typeface="Calibri" panose="020F0502020204030204"/>
              <a:ea typeface="+mn-ea"/>
              <a:cs typeface="+mn-cs"/>
            </a:rPr>
            <a:t>Process-Based Prospective Motivation</a:t>
          </a:r>
          <a:endParaRPr lang="en-US" sz="1400" b="1" u="sng" dirty="0">
            <a:solidFill>
              <a:sysClr val="window" lastClr="FFFFFF"/>
            </a:solidFill>
            <a:latin typeface="Calibri" panose="020F0502020204030204"/>
            <a:ea typeface="+mn-ea"/>
            <a:cs typeface="+mn-cs"/>
          </a:endParaRPr>
        </a:p>
      </dgm:t>
    </dgm:pt>
    <dgm:pt modelId="{AFE95D50-2086-445E-95F3-488836172A78}" type="parTrans" cxnId="{DE2BEE30-42C3-425A-A275-12E389C7A2D5}">
      <dgm:prSet/>
      <dgm:spPr/>
      <dgm:t>
        <a:bodyPr/>
        <a:lstStyle/>
        <a:p>
          <a:endParaRPr lang="en-US" sz="1400">
            <a:solidFill>
              <a:schemeClr val="tx1"/>
            </a:solidFill>
          </a:endParaRPr>
        </a:p>
      </dgm:t>
    </dgm:pt>
    <dgm:pt modelId="{443CC320-5C63-4FA0-ACBB-ACE97EE1973E}" type="sibTrans" cxnId="{DE2BEE30-42C3-425A-A275-12E389C7A2D5}">
      <dgm:prSet/>
      <dgm:spPr/>
      <dgm:t>
        <a:bodyPr/>
        <a:lstStyle/>
        <a:p>
          <a:endParaRPr lang="en-US" sz="1400">
            <a:solidFill>
              <a:schemeClr val="tx1"/>
            </a:solidFill>
          </a:endParaRPr>
        </a:p>
      </dgm:t>
    </dgm:pt>
    <dgm:pt modelId="{0BDFF62B-D778-41F2-8DFF-AB63999BF5A9}">
      <dgm:prSet phldrT="[Text]" custT="1"/>
      <dgm:spPr>
        <a:xfrm rot="16200000">
          <a:off x="5283910"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Equity theory </a:t>
          </a:r>
          <a:endParaRPr lang="en-US" sz="1400" dirty="0">
            <a:solidFill>
              <a:sysClr val="window" lastClr="FFFFFF"/>
            </a:solidFill>
            <a:latin typeface="Calibri" panose="020F0502020204030204"/>
            <a:ea typeface="+mn-ea"/>
            <a:cs typeface="+mn-cs"/>
          </a:endParaRPr>
        </a:p>
      </dgm:t>
    </dgm:pt>
    <dgm:pt modelId="{45F978EE-DCD7-47D0-85B4-9D8EA360ED51}" type="parTrans" cxnId="{DF84896E-E52D-4F62-939E-545CEB2DE4A3}">
      <dgm:prSet/>
      <dgm:spPr/>
      <dgm:t>
        <a:bodyPr/>
        <a:lstStyle/>
        <a:p>
          <a:endParaRPr lang="en-US" sz="1400">
            <a:solidFill>
              <a:schemeClr val="tx1"/>
            </a:solidFill>
          </a:endParaRPr>
        </a:p>
      </dgm:t>
    </dgm:pt>
    <dgm:pt modelId="{B111C8E6-9DC9-4C37-A9C6-2EE222EDD833}" type="sibTrans" cxnId="{DF84896E-E52D-4F62-939E-545CEB2DE4A3}">
      <dgm:prSet/>
      <dgm:spPr/>
      <dgm:t>
        <a:bodyPr/>
        <a:lstStyle/>
        <a:p>
          <a:endParaRPr lang="en-US" sz="1400">
            <a:solidFill>
              <a:schemeClr val="tx1"/>
            </a:solidFill>
          </a:endParaRPr>
        </a:p>
      </dgm:t>
    </dgm:pt>
    <dgm:pt modelId="{6D39250B-58D6-46B3-A5B1-0BBE47C98F09}">
      <dgm:prSet phldrT="[Text]" custT="1"/>
      <dgm:spPr>
        <a:xfrm rot="16200000">
          <a:off x="5283910"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Porter–Lawler Model</a:t>
          </a:r>
          <a:endParaRPr lang="en-US" sz="1400" dirty="0">
            <a:solidFill>
              <a:sysClr val="window" lastClr="FFFFFF"/>
            </a:solidFill>
            <a:latin typeface="Calibri" panose="020F0502020204030204"/>
            <a:ea typeface="+mn-ea"/>
            <a:cs typeface="+mn-cs"/>
          </a:endParaRPr>
        </a:p>
      </dgm:t>
    </dgm:pt>
    <dgm:pt modelId="{21E8F14A-4FA0-40A8-9237-08EE3D14B614}" type="parTrans" cxnId="{750C90A7-5A42-47A6-B948-79CA0D10CE8B}">
      <dgm:prSet/>
      <dgm:spPr/>
      <dgm:t>
        <a:bodyPr/>
        <a:lstStyle/>
        <a:p>
          <a:endParaRPr lang="en-US" sz="1400">
            <a:solidFill>
              <a:schemeClr val="tx1"/>
            </a:solidFill>
          </a:endParaRPr>
        </a:p>
      </dgm:t>
    </dgm:pt>
    <dgm:pt modelId="{13F8E3EE-C24F-4E75-A497-0E48410B38C6}" type="sibTrans" cxnId="{750C90A7-5A42-47A6-B948-79CA0D10CE8B}">
      <dgm:prSet/>
      <dgm:spPr/>
      <dgm:t>
        <a:bodyPr/>
        <a:lstStyle/>
        <a:p>
          <a:endParaRPr lang="en-US" sz="1400">
            <a:solidFill>
              <a:schemeClr val="tx1"/>
            </a:solidFill>
          </a:endParaRPr>
        </a:p>
      </dgm:t>
    </dgm:pt>
    <dgm:pt modelId="{2CE90FFD-F498-49EA-9D43-F8ADA02C942C}">
      <dgm:prSet custT="1"/>
      <dgm:spPr>
        <a:xfrm rot="16200000">
          <a:off x="7938643"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marL="0" lvl="0" indent="0" algn="ctr"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Learning-Based Perspectives on Motivation</a:t>
          </a:r>
          <a:endParaRPr lang="en-US" sz="1400" b="1" u="sng" kern="1200" dirty="0">
            <a:solidFill>
              <a:sysClr val="window" lastClr="FFFFFF"/>
            </a:solidFill>
            <a:latin typeface="Calibri" panose="020F0502020204030204"/>
            <a:ea typeface="+mn-ea"/>
            <a:cs typeface="+mn-cs"/>
          </a:endParaRPr>
        </a:p>
      </dgm:t>
    </dgm:pt>
    <dgm:pt modelId="{6007E880-9A5D-48A5-8F3D-42FBF01F58F1}" type="parTrans" cxnId="{C8C9A2F2-4183-4733-9932-E46C83632990}">
      <dgm:prSet/>
      <dgm:spPr/>
      <dgm:t>
        <a:bodyPr/>
        <a:lstStyle/>
        <a:p>
          <a:endParaRPr lang="en-US" sz="1400">
            <a:solidFill>
              <a:schemeClr val="tx1"/>
            </a:solidFill>
          </a:endParaRPr>
        </a:p>
      </dgm:t>
    </dgm:pt>
    <dgm:pt modelId="{9EA32144-45CD-4380-A957-471B9BA0FACE}" type="sibTrans" cxnId="{C8C9A2F2-4183-4733-9932-E46C83632990}">
      <dgm:prSet/>
      <dgm:spPr/>
      <dgm:t>
        <a:bodyPr/>
        <a:lstStyle/>
        <a:p>
          <a:endParaRPr lang="en-US" sz="1400">
            <a:solidFill>
              <a:schemeClr val="tx1"/>
            </a:solidFill>
          </a:endParaRPr>
        </a:p>
      </dgm:t>
    </dgm:pt>
    <dgm:pt modelId="{EEB98870-3E15-49B0-B8E0-E4AC9C3EF639}">
      <dgm:prSet custT="1"/>
      <dgm:spPr>
        <a:xfrm rot="16200000">
          <a:off x="-25555"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dirty="0">
              <a:solidFill>
                <a:sysClr val="window" lastClr="FFFFFF"/>
              </a:solidFill>
              <a:latin typeface="Calibri" panose="020F0502020204030204"/>
              <a:ea typeface="+mn-ea"/>
              <a:cs typeface="+mn-cs"/>
            </a:rPr>
            <a:t>The Human Relations Approach</a:t>
          </a:r>
        </a:p>
      </dgm:t>
    </dgm:pt>
    <dgm:pt modelId="{4ADA51BD-DF71-45AF-B2B9-2E722661C860}" type="parTrans" cxnId="{8B28D3EB-BACC-4105-B1FB-7A5A6BC39E5B}">
      <dgm:prSet/>
      <dgm:spPr/>
      <dgm:t>
        <a:bodyPr/>
        <a:lstStyle/>
        <a:p>
          <a:endParaRPr lang="en-US" sz="1400">
            <a:solidFill>
              <a:schemeClr val="tx1"/>
            </a:solidFill>
          </a:endParaRPr>
        </a:p>
      </dgm:t>
    </dgm:pt>
    <dgm:pt modelId="{0E3BC8B0-30B5-4943-972E-7106018C73BF}" type="sibTrans" cxnId="{8B28D3EB-BACC-4105-B1FB-7A5A6BC39E5B}">
      <dgm:prSet/>
      <dgm:spPr/>
      <dgm:t>
        <a:bodyPr/>
        <a:lstStyle/>
        <a:p>
          <a:endParaRPr lang="en-US" sz="1400">
            <a:solidFill>
              <a:schemeClr val="tx1"/>
            </a:solidFill>
          </a:endParaRPr>
        </a:p>
      </dgm:t>
    </dgm:pt>
    <dgm:pt modelId="{FC9FE4E2-3B09-4C45-8FA4-50AB0B03A6ED}">
      <dgm:prSet custT="1"/>
      <dgm:spPr>
        <a:xfrm rot="16200000">
          <a:off x="-25555"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endParaRPr lang="en-US" sz="1400" dirty="0">
            <a:solidFill>
              <a:sysClr val="windowText" lastClr="000000"/>
            </a:solidFill>
            <a:latin typeface="Calibri" panose="020F0502020204030204"/>
            <a:ea typeface="+mn-ea"/>
            <a:cs typeface="+mn-cs"/>
          </a:endParaRPr>
        </a:p>
      </dgm:t>
    </dgm:pt>
    <dgm:pt modelId="{32720B82-9126-4F2D-BCFE-669F05D4238E}" type="parTrans" cxnId="{EB1D4583-F532-4B90-A8B6-5594AC7B68A0}">
      <dgm:prSet/>
      <dgm:spPr/>
      <dgm:t>
        <a:bodyPr/>
        <a:lstStyle/>
        <a:p>
          <a:endParaRPr lang="en-US" sz="1400">
            <a:solidFill>
              <a:schemeClr val="tx1"/>
            </a:solidFill>
          </a:endParaRPr>
        </a:p>
      </dgm:t>
    </dgm:pt>
    <dgm:pt modelId="{0C9B95E3-615F-4E55-B961-466009A4A4B2}" type="sibTrans" cxnId="{EB1D4583-F532-4B90-A8B6-5594AC7B68A0}">
      <dgm:prSet/>
      <dgm:spPr/>
      <dgm:t>
        <a:bodyPr/>
        <a:lstStyle/>
        <a:p>
          <a:endParaRPr lang="en-US" sz="1400">
            <a:solidFill>
              <a:schemeClr val="tx1"/>
            </a:solidFill>
          </a:endParaRPr>
        </a:p>
      </dgm:t>
    </dgm:pt>
    <dgm:pt modelId="{A1D905E2-755B-46F7-843E-C40149795F72}">
      <dgm:prSet phldrT="[Text]" custT="1"/>
      <dgm:spPr>
        <a:xfrm rot="16200000">
          <a:off x="2629177"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ERG Theory]</a:t>
          </a:r>
          <a:endParaRPr lang="en-US" sz="1400" dirty="0">
            <a:solidFill>
              <a:sysClr val="window" lastClr="FFFFFF"/>
            </a:solidFill>
            <a:latin typeface="Calibri" panose="020F0502020204030204"/>
            <a:ea typeface="+mn-ea"/>
            <a:cs typeface="+mn-cs"/>
          </a:endParaRPr>
        </a:p>
      </dgm:t>
    </dgm:pt>
    <dgm:pt modelId="{469E7D6E-E1C3-4952-A5D3-F209509E57E7}" type="parTrans" cxnId="{50A47784-1727-4A5B-9021-789B23FD231C}">
      <dgm:prSet/>
      <dgm:spPr/>
      <dgm:t>
        <a:bodyPr/>
        <a:lstStyle/>
        <a:p>
          <a:endParaRPr lang="en-US" sz="1400">
            <a:solidFill>
              <a:schemeClr val="tx1"/>
            </a:solidFill>
          </a:endParaRPr>
        </a:p>
      </dgm:t>
    </dgm:pt>
    <dgm:pt modelId="{19E50694-AD41-4EE8-B0A3-BA62B9815F31}" type="sibTrans" cxnId="{50A47784-1727-4A5B-9021-789B23FD231C}">
      <dgm:prSet/>
      <dgm:spPr/>
      <dgm:t>
        <a:bodyPr/>
        <a:lstStyle/>
        <a:p>
          <a:endParaRPr lang="en-US" sz="1400">
            <a:solidFill>
              <a:schemeClr val="tx1"/>
            </a:solidFill>
          </a:endParaRPr>
        </a:p>
      </dgm:t>
    </dgm:pt>
    <dgm:pt modelId="{93FA880C-A3C8-4F96-B6F0-FD2049EF8C7D}">
      <dgm:prSet phldrT="[Text]" custT="1"/>
      <dgm:spPr>
        <a:xfrm rot="16200000">
          <a:off x="2629177"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Two-Factor Theory</a:t>
          </a:r>
          <a:endParaRPr lang="en-US" sz="1400" dirty="0">
            <a:solidFill>
              <a:sysClr val="window" lastClr="FFFFFF"/>
            </a:solidFill>
            <a:latin typeface="Calibri" panose="020F0502020204030204"/>
            <a:ea typeface="+mn-ea"/>
            <a:cs typeface="+mn-cs"/>
          </a:endParaRPr>
        </a:p>
      </dgm:t>
    </dgm:pt>
    <dgm:pt modelId="{C3AF1BF1-6B2C-4043-90B0-85E19CD88DA0}" type="parTrans" cxnId="{4AA8EF31-C3E4-4ED7-B014-4998630019BC}">
      <dgm:prSet/>
      <dgm:spPr/>
      <dgm:t>
        <a:bodyPr/>
        <a:lstStyle/>
        <a:p>
          <a:endParaRPr lang="en-US" sz="1400">
            <a:solidFill>
              <a:schemeClr val="tx1"/>
            </a:solidFill>
          </a:endParaRPr>
        </a:p>
      </dgm:t>
    </dgm:pt>
    <dgm:pt modelId="{AEC79E4A-851E-4ACD-B24E-5246B9C5D0F7}" type="sibTrans" cxnId="{4AA8EF31-C3E4-4ED7-B014-4998630019BC}">
      <dgm:prSet/>
      <dgm:spPr/>
      <dgm:t>
        <a:bodyPr/>
        <a:lstStyle/>
        <a:p>
          <a:endParaRPr lang="en-US" sz="1400">
            <a:solidFill>
              <a:schemeClr val="tx1"/>
            </a:solidFill>
          </a:endParaRPr>
        </a:p>
      </dgm:t>
    </dgm:pt>
    <dgm:pt modelId="{EA2BC669-7DAC-405E-8EE0-1D1F3AF318AF}">
      <dgm:prSet phldrT="[Text]" custT="1"/>
      <dgm:spPr>
        <a:xfrm rot="16200000">
          <a:off x="2629177"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dirty="0">
              <a:solidFill>
                <a:sysClr val="window" lastClr="FFFFFF"/>
              </a:solidFill>
              <a:latin typeface="Calibri" panose="020F0502020204030204"/>
              <a:ea typeface="+mn-ea"/>
              <a:cs typeface="+mn-cs"/>
            </a:rPr>
            <a:t>The Acquired Needs Framework</a:t>
          </a:r>
        </a:p>
      </dgm:t>
    </dgm:pt>
    <dgm:pt modelId="{3927082C-46B7-42DF-ABA8-D997F05F625A}" type="parTrans" cxnId="{9C00C5F0-1F3A-4FA5-8948-70ADDBDB33D8}">
      <dgm:prSet/>
      <dgm:spPr/>
      <dgm:t>
        <a:bodyPr/>
        <a:lstStyle/>
        <a:p>
          <a:endParaRPr lang="en-US" sz="1400">
            <a:solidFill>
              <a:schemeClr val="tx1"/>
            </a:solidFill>
          </a:endParaRPr>
        </a:p>
      </dgm:t>
    </dgm:pt>
    <dgm:pt modelId="{37226344-9780-42DF-BBB9-3205DAA7C9AE}" type="sibTrans" cxnId="{9C00C5F0-1F3A-4FA5-8948-70ADDBDB33D8}">
      <dgm:prSet/>
      <dgm:spPr/>
      <dgm:t>
        <a:bodyPr/>
        <a:lstStyle/>
        <a:p>
          <a:endParaRPr lang="en-US" sz="1400">
            <a:solidFill>
              <a:schemeClr val="tx1"/>
            </a:solidFill>
          </a:endParaRPr>
        </a:p>
      </dgm:t>
    </dgm:pt>
    <dgm:pt modelId="{C746A475-C0DC-49A7-95E2-6ABE86486BFE}">
      <dgm:prSet custT="1"/>
      <dgm:spPr>
        <a:xfrm rot="16200000">
          <a:off x="5283910"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Expectancy Theory of Motivation</a:t>
          </a:r>
          <a:endParaRPr lang="en-US" sz="1400" dirty="0">
            <a:solidFill>
              <a:sysClr val="window" lastClr="FFFFFF"/>
            </a:solidFill>
            <a:latin typeface="Calibri" panose="020F0502020204030204"/>
            <a:ea typeface="+mn-ea"/>
            <a:cs typeface="+mn-cs"/>
          </a:endParaRPr>
        </a:p>
      </dgm:t>
    </dgm:pt>
    <dgm:pt modelId="{C29BDA65-F480-4D6B-A616-050A680EBAE8}" type="parTrans" cxnId="{0CE26193-CD73-4901-9916-5F6ED41C5DB9}">
      <dgm:prSet/>
      <dgm:spPr/>
      <dgm:t>
        <a:bodyPr/>
        <a:lstStyle/>
        <a:p>
          <a:endParaRPr lang="en-US" sz="1400">
            <a:solidFill>
              <a:schemeClr val="tx1"/>
            </a:solidFill>
          </a:endParaRPr>
        </a:p>
      </dgm:t>
    </dgm:pt>
    <dgm:pt modelId="{711262BA-AFCB-4341-ADE3-9BAF6D86AA64}" type="sibTrans" cxnId="{0CE26193-CD73-4901-9916-5F6ED41C5DB9}">
      <dgm:prSet/>
      <dgm:spPr/>
      <dgm:t>
        <a:bodyPr/>
        <a:lstStyle/>
        <a:p>
          <a:endParaRPr lang="en-US" sz="1400">
            <a:solidFill>
              <a:schemeClr val="tx1"/>
            </a:solidFill>
          </a:endParaRPr>
        </a:p>
      </dgm:t>
    </dgm:pt>
    <dgm:pt modelId="{35CE13F1-E49C-4D35-9596-D6B77A6EC50F}">
      <dgm:prSet custT="1"/>
      <dgm:spPr>
        <a:xfrm rot="16200000">
          <a:off x="7938643"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Classical Conditioning</a:t>
          </a:r>
          <a:endParaRPr lang="en-US" sz="1400" dirty="0">
            <a:solidFill>
              <a:sysClr val="window" lastClr="FFFFFF"/>
            </a:solidFill>
            <a:latin typeface="Calibri" panose="020F0502020204030204"/>
            <a:ea typeface="+mn-ea"/>
            <a:cs typeface="+mn-cs"/>
          </a:endParaRPr>
        </a:p>
      </dgm:t>
    </dgm:pt>
    <dgm:pt modelId="{99B7B39A-1B66-4F07-9280-6D1F9021FC00}" type="parTrans" cxnId="{B08EDA4B-93DA-4CE9-951C-47D6D3F1D143}">
      <dgm:prSet/>
      <dgm:spPr/>
      <dgm:t>
        <a:bodyPr/>
        <a:lstStyle/>
        <a:p>
          <a:endParaRPr lang="en-US" sz="1400">
            <a:solidFill>
              <a:schemeClr val="tx1"/>
            </a:solidFill>
          </a:endParaRPr>
        </a:p>
      </dgm:t>
    </dgm:pt>
    <dgm:pt modelId="{3AEB2554-80E2-4992-B827-557C3AD9984E}" type="sibTrans" cxnId="{B08EDA4B-93DA-4CE9-951C-47D6D3F1D143}">
      <dgm:prSet/>
      <dgm:spPr/>
      <dgm:t>
        <a:bodyPr/>
        <a:lstStyle/>
        <a:p>
          <a:endParaRPr lang="en-US" sz="1400">
            <a:solidFill>
              <a:schemeClr val="tx1"/>
            </a:solidFill>
          </a:endParaRPr>
        </a:p>
      </dgm:t>
    </dgm:pt>
    <dgm:pt modelId="{C4C55316-0344-4739-88E4-3B041A4B610F}">
      <dgm:prSet custT="1"/>
      <dgm:spPr>
        <a:xfrm rot="16200000">
          <a:off x="7938643"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The Contemporary View</a:t>
          </a:r>
          <a:endParaRPr lang="en-US" sz="1400" dirty="0">
            <a:solidFill>
              <a:sysClr val="window" lastClr="FFFFFF"/>
            </a:solidFill>
            <a:latin typeface="Calibri" panose="020F0502020204030204"/>
            <a:ea typeface="+mn-ea"/>
            <a:cs typeface="+mn-cs"/>
          </a:endParaRPr>
        </a:p>
      </dgm:t>
    </dgm:pt>
    <dgm:pt modelId="{DA42F804-C74F-4AAC-8A7B-9D2CA2345657}" type="parTrans" cxnId="{DE7FCBC4-1CEC-41DD-B10D-1AEF61A84ADD}">
      <dgm:prSet/>
      <dgm:spPr/>
      <dgm:t>
        <a:bodyPr/>
        <a:lstStyle/>
        <a:p>
          <a:endParaRPr lang="en-US" sz="1400">
            <a:solidFill>
              <a:schemeClr val="tx1"/>
            </a:solidFill>
          </a:endParaRPr>
        </a:p>
      </dgm:t>
    </dgm:pt>
    <dgm:pt modelId="{2C076C0E-8872-42B6-A224-7639EDF32A53}" type="sibTrans" cxnId="{DE7FCBC4-1CEC-41DD-B10D-1AEF61A84ADD}">
      <dgm:prSet/>
      <dgm:spPr/>
      <dgm:t>
        <a:bodyPr/>
        <a:lstStyle/>
        <a:p>
          <a:endParaRPr lang="en-US" sz="1400">
            <a:solidFill>
              <a:schemeClr val="tx1"/>
            </a:solidFill>
          </a:endParaRPr>
        </a:p>
      </dgm:t>
    </dgm:pt>
    <dgm:pt modelId="{13EED476-F410-407E-9764-B24D50EC6E20}">
      <dgm:prSet custT="1"/>
      <dgm:spPr>
        <a:xfrm rot="16200000">
          <a:off x="7938643"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gm:spPr>
      <dgm:t>
        <a:bodyPr/>
        <a:lstStyle/>
        <a:p>
          <a:pPr>
            <a:buChar char="•"/>
          </a:pPr>
          <a:r>
            <a:rPr lang="en-US" sz="1400">
              <a:solidFill>
                <a:sysClr val="window" lastClr="FFFFFF"/>
              </a:solidFill>
              <a:latin typeface="Calibri" panose="020F0502020204030204"/>
              <a:ea typeface="+mn-ea"/>
              <a:cs typeface="+mn-cs"/>
            </a:rPr>
            <a:t>Behavior Modifications</a:t>
          </a:r>
          <a:endParaRPr lang="en-US" sz="1400" dirty="0">
            <a:solidFill>
              <a:sysClr val="window" lastClr="FFFFFF"/>
            </a:solidFill>
            <a:latin typeface="Calibri" panose="020F0502020204030204"/>
            <a:ea typeface="+mn-ea"/>
            <a:cs typeface="+mn-cs"/>
          </a:endParaRPr>
        </a:p>
      </dgm:t>
    </dgm:pt>
    <dgm:pt modelId="{366556E6-C2F7-4C3B-AD27-1E16C898A420}" type="parTrans" cxnId="{F950BD27-E4E3-4654-BF0A-ACD3112EB152}">
      <dgm:prSet/>
      <dgm:spPr/>
      <dgm:t>
        <a:bodyPr/>
        <a:lstStyle/>
        <a:p>
          <a:endParaRPr lang="en-US" sz="1400">
            <a:solidFill>
              <a:schemeClr val="tx1"/>
            </a:solidFill>
          </a:endParaRPr>
        </a:p>
      </dgm:t>
    </dgm:pt>
    <dgm:pt modelId="{BF602887-4B17-4065-82E6-CB2615FA6C1D}" type="sibTrans" cxnId="{F950BD27-E4E3-4654-BF0A-ACD3112EB152}">
      <dgm:prSet/>
      <dgm:spPr/>
      <dgm:t>
        <a:bodyPr/>
        <a:lstStyle/>
        <a:p>
          <a:endParaRPr lang="en-US" sz="1400">
            <a:solidFill>
              <a:schemeClr val="tx1"/>
            </a:solidFill>
          </a:endParaRPr>
        </a:p>
      </dgm:t>
    </dgm:pt>
    <dgm:pt modelId="{8BB3C94E-0599-4DAD-B6ED-F6BEC8FDA050}" type="pres">
      <dgm:prSet presAssocID="{6B144FFE-0D82-4187-9C3A-817644F3728F}" presName="Name0" presStyleCnt="0">
        <dgm:presLayoutVars>
          <dgm:dir/>
          <dgm:resizeHandles val="exact"/>
        </dgm:presLayoutVars>
      </dgm:prSet>
      <dgm:spPr/>
    </dgm:pt>
    <dgm:pt modelId="{E8A1CA5C-9050-431E-9FCD-28211ED30713}" type="pres">
      <dgm:prSet presAssocID="{70E44F67-F489-4875-A338-58A9E7F272E1}" presName="node" presStyleLbl="node1" presStyleIdx="0" presStyleCnt="4">
        <dgm:presLayoutVars>
          <dgm:bulletEnabled val="1"/>
        </dgm:presLayoutVars>
      </dgm:prSet>
      <dgm:spPr/>
    </dgm:pt>
    <dgm:pt modelId="{58BA1B84-B238-48D9-B255-34BD023D9C08}" type="pres">
      <dgm:prSet presAssocID="{3AD25BB1-7A98-4EBC-8A8A-ED44D790C796}" presName="sibTrans" presStyleCnt="0"/>
      <dgm:spPr/>
    </dgm:pt>
    <dgm:pt modelId="{727079E7-1658-4D88-8450-5CE9FBABAF09}" type="pres">
      <dgm:prSet presAssocID="{0A7BED1D-D632-41FC-9902-A4B5D3ADD521}" presName="node" presStyleLbl="node1" presStyleIdx="1" presStyleCnt="4">
        <dgm:presLayoutVars>
          <dgm:bulletEnabled val="1"/>
        </dgm:presLayoutVars>
      </dgm:prSet>
      <dgm:spPr/>
    </dgm:pt>
    <dgm:pt modelId="{FA2E0B72-EB8A-4DC9-81D3-887302144E9E}" type="pres">
      <dgm:prSet presAssocID="{4C9ABD1D-0BE5-4B1D-A6D8-C169721CDAE3}" presName="sibTrans" presStyleCnt="0"/>
      <dgm:spPr/>
    </dgm:pt>
    <dgm:pt modelId="{D030CA09-80DF-4905-A69D-CF65E59E35CA}" type="pres">
      <dgm:prSet presAssocID="{15C8655B-24BF-49DC-A788-476EFC281D48}" presName="node" presStyleLbl="node1" presStyleIdx="2" presStyleCnt="4">
        <dgm:presLayoutVars>
          <dgm:bulletEnabled val="1"/>
        </dgm:presLayoutVars>
      </dgm:prSet>
      <dgm:spPr/>
    </dgm:pt>
    <dgm:pt modelId="{B69ADE18-412D-47A1-BB7B-948F4B851849}" type="pres">
      <dgm:prSet presAssocID="{443CC320-5C63-4FA0-ACBB-ACE97EE1973E}" presName="sibTrans" presStyleCnt="0"/>
      <dgm:spPr/>
    </dgm:pt>
    <dgm:pt modelId="{B2F2BCDA-1C97-44B1-B9A8-513A71A13BCC}" type="pres">
      <dgm:prSet presAssocID="{2CE90FFD-F498-49EA-9D43-F8ADA02C942C}" presName="node" presStyleLbl="node1" presStyleIdx="3" presStyleCnt="4">
        <dgm:presLayoutVars>
          <dgm:bulletEnabled val="1"/>
        </dgm:presLayoutVars>
      </dgm:prSet>
      <dgm:spPr/>
    </dgm:pt>
  </dgm:ptLst>
  <dgm:cxnLst>
    <dgm:cxn modelId="{C4D31801-FD07-40EF-A26F-9D7971FE7FBC}" type="presOf" srcId="{FC9FE4E2-3B09-4C45-8FA4-50AB0B03A6ED}" destId="{E8A1CA5C-9050-431E-9FCD-28211ED30713}" srcOrd="0" destOrd="3" presId="urn:microsoft.com/office/officeart/2005/8/layout/hList6"/>
    <dgm:cxn modelId="{CD9CC103-0143-47AF-B8C4-3532110FB4B2}" srcId="{70E44F67-F489-4875-A338-58A9E7F272E1}" destId="{1A74FE26-4664-4946-9B96-324C6693DCB7}" srcOrd="0" destOrd="0" parTransId="{1FD46674-4D30-4C95-B589-1DC7E0309FCF}" sibTransId="{9DC42810-1073-4C4C-B2B0-D8C1C7E1769C}"/>
    <dgm:cxn modelId="{0BB53C0C-0CB7-44EC-BD8A-38085DAE6878}" type="presOf" srcId="{0A7BED1D-D632-41FC-9902-A4B5D3ADD521}" destId="{727079E7-1658-4D88-8450-5CE9FBABAF09}" srcOrd="0" destOrd="0" presId="urn:microsoft.com/office/officeart/2005/8/layout/hList6"/>
    <dgm:cxn modelId="{C7BF1315-079B-46E0-B13D-52D1A2D5FEEB}" type="presOf" srcId="{EA2BC669-7DAC-405E-8EE0-1D1F3AF318AF}" destId="{727079E7-1658-4D88-8450-5CE9FBABAF09}" srcOrd="0" destOrd="4" presId="urn:microsoft.com/office/officeart/2005/8/layout/hList6"/>
    <dgm:cxn modelId="{5583291C-1AD4-42D3-B536-C0D7377109EF}" type="presOf" srcId="{11A3D3A5-B604-45EF-8A7F-25D38AA6553A}" destId="{727079E7-1658-4D88-8450-5CE9FBABAF09}" srcOrd="0" destOrd="1" presId="urn:microsoft.com/office/officeart/2005/8/layout/hList6"/>
    <dgm:cxn modelId="{CC921823-D0A9-4A82-BFC0-616721A2CC08}" type="presOf" srcId="{13EED476-F410-407E-9764-B24D50EC6E20}" destId="{B2F2BCDA-1C97-44B1-B9A8-513A71A13BCC}" srcOrd="0" destOrd="3" presId="urn:microsoft.com/office/officeart/2005/8/layout/hList6"/>
    <dgm:cxn modelId="{FA1D0A26-11F9-4E19-9334-0BFA8B01208C}" type="presOf" srcId="{35CE13F1-E49C-4D35-9596-D6B77A6EC50F}" destId="{B2F2BCDA-1C97-44B1-B9A8-513A71A13BCC}" srcOrd="0" destOrd="1" presId="urn:microsoft.com/office/officeart/2005/8/layout/hList6"/>
    <dgm:cxn modelId="{F950BD27-E4E3-4654-BF0A-ACD3112EB152}" srcId="{2CE90FFD-F498-49EA-9D43-F8ADA02C942C}" destId="{13EED476-F410-407E-9764-B24D50EC6E20}" srcOrd="2" destOrd="0" parTransId="{366556E6-C2F7-4C3B-AD27-1E16C898A420}" sibTransId="{BF602887-4B17-4065-82E6-CB2615FA6C1D}"/>
    <dgm:cxn modelId="{061B7029-3D02-488F-A984-F49AA4D40B61}" type="presOf" srcId="{1A74FE26-4664-4946-9B96-324C6693DCB7}" destId="{E8A1CA5C-9050-431E-9FCD-28211ED30713}" srcOrd="0" destOrd="1" presId="urn:microsoft.com/office/officeart/2005/8/layout/hList6"/>
    <dgm:cxn modelId="{A90F0B2D-53B2-4420-A29B-18404571491A}" type="presOf" srcId="{70E44F67-F489-4875-A338-58A9E7F272E1}" destId="{E8A1CA5C-9050-431E-9FCD-28211ED30713}" srcOrd="0" destOrd="0" presId="urn:microsoft.com/office/officeart/2005/8/layout/hList6"/>
    <dgm:cxn modelId="{DE2BEE30-42C3-425A-A275-12E389C7A2D5}" srcId="{6B144FFE-0D82-4187-9C3A-817644F3728F}" destId="{15C8655B-24BF-49DC-A788-476EFC281D48}" srcOrd="2" destOrd="0" parTransId="{AFE95D50-2086-445E-95F3-488836172A78}" sibTransId="{443CC320-5C63-4FA0-ACBB-ACE97EE1973E}"/>
    <dgm:cxn modelId="{4AA8EF31-C3E4-4ED7-B014-4998630019BC}" srcId="{0A7BED1D-D632-41FC-9902-A4B5D3ADD521}" destId="{93FA880C-A3C8-4F96-B6F0-FD2049EF8C7D}" srcOrd="2" destOrd="0" parTransId="{C3AF1BF1-6B2C-4043-90B0-85E19CD88DA0}" sibTransId="{AEC79E4A-851E-4ACD-B24E-5246B9C5D0F7}"/>
    <dgm:cxn modelId="{92013934-5E3A-4983-B005-3D8FE425D573}" srcId="{6B144FFE-0D82-4187-9C3A-817644F3728F}" destId="{0A7BED1D-D632-41FC-9902-A4B5D3ADD521}" srcOrd="1" destOrd="0" parTransId="{D46631C4-35FA-4DC7-BB68-23AC5E622688}" sibTransId="{4C9ABD1D-0BE5-4B1D-A6D8-C169721CDAE3}"/>
    <dgm:cxn modelId="{D1D37036-CFFF-4B68-8B8F-4DFFF8FD1620}" srcId="{0A7BED1D-D632-41FC-9902-A4B5D3ADD521}" destId="{11A3D3A5-B604-45EF-8A7F-25D38AA6553A}" srcOrd="0" destOrd="0" parTransId="{91529B81-D818-4C4D-BD88-D98187692D6C}" sibTransId="{03B7F1EC-9CA3-4E1A-874E-A4DC2D332206}"/>
    <dgm:cxn modelId="{EBC1893B-34D0-44D6-BCC4-960F123E98D5}" type="presOf" srcId="{C4C55316-0344-4739-88E4-3B041A4B610F}" destId="{B2F2BCDA-1C97-44B1-B9A8-513A71A13BCC}" srcOrd="0" destOrd="2" presId="urn:microsoft.com/office/officeart/2005/8/layout/hList6"/>
    <dgm:cxn modelId="{3C0BED3F-8378-472F-8B1D-83FD44DEDCFB}" type="presOf" srcId="{EEB98870-3E15-49B0-B8E0-E4AC9C3EF639}" destId="{E8A1CA5C-9050-431E-9FCD-28211ED30713}" srcOrd="0" destOrd="2" presId="urn:microsoft.com/office/officeart/2005/8/layout/hList6"/>
    <dgm:cxn modelId="{4D226D62-391E-41AF-B004-B7797EDA245A}" type="presOf" srcId="{6D39250B-58D6-46B3-A5B1-0BBE47C98F09}" destId="{D030CA09-80DF-4905-A69D-CF65E59E35CA}" srcOrd="0" destOrd="3" presId="urn:microsoft.com/office/officeart/2005/8/layout/hList6"/>
    <dgm:cxn modelId="{B08EDA4B-93DA-4CE9-951C-47D6D3F1D143}" srcId="{2CE90FFD-F498-49EA-9D43-F8ADA02C942C}" destId="{35CE13F1-E49C-4D35-9596-D6B77A6EC50F}" srcOrd="0" destOrd="0" parTransId="{99B7B39A-1B66-4F07-9280-6D1F9021FC00}" sibTransId="{3AEB2554-80E2-4992-B827-557C3AD9984E}"/>
    <dgm:cxn modelId="{DF84896E-E52D-4F62-939E-545CEB2DE4A3}" srcId="{15C8655B-24BF-49DC-A788-476EFC281D48}" destId="{0BDFF62B-D778-41F2-8DFF-AB63999BF5A9}" srcOrd="0" destOrd="0" parTransId="{45F978EE-DCD7-47D0-85B4-9D8EA360ED51}" sibTransId="{B111C8E6-9DC9-4C37-A9C6-2EE222EDD833}"/>
    <dgm:cxn modelId="{EB1D4583-F532-4B90-A8B6-5594AC7B68A0}" srcId="{70E44F67-F489-4875-A338-58A9E7F272E1}" destId="{FC9FE4E2-3B09-4C45-8FA4-50AB0B03A6ED}" srcOrd="2" destOrd="0" parTransId="{32720B82-9126-4F2D-BCFE-669F05D4238E}" sibTransId="{0C9B95E3-615F-4E55-B961-466009A4A4B2}"/>
    <dgm:cxn modelId="{50A47784-1727-4A5B-9021-789B23FD231C}" srcId="{0A7BED1D-D632-41FC-9902-A4B5D3ADD521}" destId="{A1D905E2-755B-46F7-843E-C40149795F72}" srcOrd="1" destOrd="0" parTransId="{469E7D6E-E1C3-4952-A5D3-F209509E57E7}" sibTransId="{19E50694-AD41-4EE8-B0A3-BA62B9815F31}"/>
    <dgm:cxn modelId="{2A073892-6CC1-43E8-866A-E141953CBD97}" type="presOf" srcId="{2CE90FFD-F498-49EA-9D43-F8ADA02C942C}" destId="{B2F2BCDA-1C97-44B1-B9A8-513A71A13BCC}" srcOrd="0" destOrd="0" presId="urn:microsoft.com/office/officeart/2005/8/layout/hList6"/>
    <dgm:cxn modelId="{0CE26193-CD73-4901-9916-5F6ED41C5DB9}" srcId="{15C8655B-24BF-49DC-A788-476EFC281D48}" destId="{C746A475-C0DC-49A7-95E2-6ABE86486BFE}" srcOrd="1" destOrd="0" parTransId="{C29BDA65-F480-4D6B-A616-050A680EBAE8}" sibTransId="{711262BA-AFCB-4341-ADE3-9BAF6D86AA64}"/>
    <dgm:cxn modelId="{BBCB239E-2B64-4219-BC38-4BEACBDFF33C}" type="presOf" srcId="{6B144FFE-0D82-4187-9C3A-817644F3728F}" destId="{8BB3C94E-0599-4DAD-B6ED-F6BEC8FDA050}" srcOrd="0" destOrd="0" presId="urn:microsoft.com/office/officeart/2005/8/layout/hList6"/>
    <dgm:cxn modelId="{750C90A7-5A42-47A6-B948-79CA0D10CE8B}" srcId="{15C8655B-24BF-49DC-A788-476EFC281D48}" destId="{6D39250B-58D6-46B3-A5B1-0BBE47C98F09}" srcOrd="2" destOrd="0" parTransId="{21E8F14A-4FA0-40A8-9237-08EE3D14B614}" sibTransId="{13F8E3EE-C24F-4E75-A497-0E48410B38C6}"/>
    <dgm:cxn modelId="{9852D3AB-215D-4D93-B36F-1EECABA8230A}" type="presOf" srcId="{C746A475-C0DC-49A7-95E2-6ABE86486BFE}" destId="{D030CA09-80DF-4905-A69D-CF65E59E35CA}" srcOrd="0" destOrd="2" presId="urn:microsoft.com/office/officeart/2005/8/layout/hList6"/>
    <dgm:cxn modelId="{5A9E68AD-9236-4A7D-BF10-0181BE594C45}" srcId="{6B144FFE-0D82-4187-9C3A-817644F3728F}" destId="{70E44F67-F489-4875-A338-58A9E7F272E1}" srcOrd="0" destOrd="0" parTransId="{48F60220-BA30-4411-886C-FC805EAD53A9}" sibTransId="{3AD25BB1-7A98-4EBC-8A8A-ED44D790C796}"/>
    <dgm:cxn modelId="{DE7FCBC4-1CEC-41DD-B10D-1AEF61A84ADD}" srcId="{2CE90FFD-F498-49EA-9D43-F8ADA02C942C}" destId="{C4C55316-0344-4739-88E4-3B041A4B610F}" srcOrd="1" destOrd="0" parTransId="{DA42F804-C74F-4AAC-8A7B-9D2CA2345657}" sibTransId="{2C076C0E-8872-42B6-A224-7639EDF32A53}"/>
    <dgm:cxn modelId="{8A2177D3-DAF9-47FB-A9F5-62FB233FDF40}" type="presOf" srcId="{0BDFF62B-D778-41F2-8DFF-AB63999BF5A9}" destId="{D030CA09-80DF-4905-A69D-CF65E59E35CA}" srcOrd="0" destOrd="1" presId="urn:microsoft.com/office/officeart/2005/8/layout/hList6"/>
    <dgm:cxn modelId="{518D26E0-DB82-4961-A335-6DF0F519DE9D}" type="presOf" srcId="{93FA880C-A3C8-4F96-B6F0-FD2049EF8C7D}" destId="{727079E7-1658-4D88-8450-5CE9FBABAF09}" srcOrd="0" destOrd="3" presId="urn:microsoft.com/office/officeart/2005/8/layout/hList6"/>
    <dgm:cxn modelId="{8B28D3EB-BACC-4105-B1FB-7A5A6BC39E5B}" srcId="{70E44F67-F489-4875-A338-58A9E7F272E1}" destId="{EEB98870-3E15-49B0-B8E0-E4AC9C3EF639}" srcOrd="1" destOrd="0" parTransId="{4ADA51BD-DF71-45AF-B2B9-2E722661C860}" sibTransId="{0E3BC8B0-30B5-4943-972E-7106018C73BF}"/>
    <dgm:cxn modelId="{074C36ED-7EC7-4BAC-AD88-149DAC895DD5}" type="presOf" srcId="{15C8655B-24BF-49DC-A788-476EFC281D48}" destId="{D030CA09-80DF-4905-A69D-CF65E59E35CA}" srcOrd="0" destOrd="0" presId="urn:microsoft.com/office/officeart/2005/8/layout/hList6"/>
    <dgm:cxn modelId="{9C00C5F0-1F3A-4FA5-8948-70ADDBDB33D8}" srcId="{0A7BED1D-D632-41FC-9902-A4B5D3ADD521}" destId="{EA2BC669-7DAC-405E-8EE0-1D1F3AF318AF}" srcOrd="3" destOrd="0" parTransId="{3927082C-46B7-42DF-ABA8-D997F05F625A}" sibTransId="{37226344-9780-42DF-BBB9-3205DAA7C9AE}"/>
    <dgm:cxn modelId="{C8C9A2F2-4183-4733-9932-E46C83632990}" srcId="{6B144FFE-0D82-4187-9C3A-817644F3728F}" destId="{2CE90FFD-F498-49EA-9D43-F8ADA02C942C}" srcOrd="3" destOrd="0" parTransId="{6007E880-9A5D-48A5-8F3D-42FBF01F58F1}" sibTransId="{9EA32144-45CD-4380-A957-471B9BA0FACE}"/>
    <dgm:cxn modelId="{60ED3DF4-5546-408D-8883-BD756953C5D2}" type="presOf" srcId="{A1D905E2-755B-46F7-843E-C40149795F72}" destId="{727079E7-1658-4D88-8450-5CE9FBABAF09}" srcOrd="0" destOrd="2" presId="urn:microsoft.com/office/officeart/2005/8/layout/hList6"/>
    <dgm:cxn modelId="{BC8C1092-5870-4563-9890-3D507BB24585}" type="presParOf" srcId="{8BB3C94E-0599-4DAD-B6ED-F6BEC8FDA050}" destId="{E8A1CA5C-9050-431E-9FCD-28211ED30713}" srcOrd="0" destOrd="0" presId="urn:microsoft.com/office/officeart/2005/8/layout/hList6"/>
    <dgm:cxn modelId="{BD8840BB-3B9E-4DE6-BFBE-C58DD2AF56D1}" type="presParOf" srcId="{8BB3C94E-0599-4DAD-B6ED-F6BEC8FDA050}" destId="{58BA1B84-B238-48D9-B255-34BD023D9C08}" srcOrd="1" destOrd="0" presId="urn:microsoft.com/office/officeart/2005/8/layout/hList6"/>
    <dgm:cxn modelId="{6BE11E79-148A-4F30-91AF-77C3C75607BD}" type="presParOf" srcId="{8BB3C94E-0599-4DAD-B6ED-F6BEC8FDA050}" destId="{727079E7-1658-4D88-8450-5CE9FBABAF09}" srcOrd="2" destOrd="0" presId="urn:microsoft.com/office/officeart/2005/8/layout/hList6"/>
    <dgm:cxn modelId="{F7E77EF8-B41D-4C8C-8788-B3E1107FC68F}" type="presParOf" srcId="{8BB3C94E-0599-4DAD-B6ED-F6BEC8FDA050}" destId="{FA2E0B72-EB8A-4DC9-81D3-887302144E9E}" srcOrd="3" destOrd="0" presId="urn:microsoft.com/office/officeart/2005/8/layout/hList6"/>
    <dgm:cxn modelId="{EAA57802-A9F2-4378-A87A-6AF28E0693B0}" type="presParOf" srcId="{8BB3C94E-0599-4DAD-B6ED-F6BEC8FDA050}" destId="{D030CA09-80DF-4905-A69D-CF65E59E35CA}" srcOrd="4" destOrd="0" presId="urn:microsoft.com/office/officeart/2005/8/layout/hList6"/>
    <dgm:cxn modelId="{9380E489-B22E-4357-9779-295FA68CF23F}" type="presParOf" srcId="{8BB3C94E-0599-4DAD-B6ED-F6BEC8FDA050}" destId="{B69ADE18-412D-47A1-BB7B-948F4B851849}" srcOrd="5" destOrd="0" presId="urn:microsoft.com/office/officeart/2005/8/layout/hList6"/>
    <dgm:cxn modelId="{B4E1C2C6-2FED-401B-ACC3-33C1E342FD9E}" type="presParOf" srcId="{8BB3C94E-0599-4DAD-B6ED-F6BEC8FDA050}" destId="{B2F2BCDA-1C97-44B1-B9A8-513A71A13BC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1CA5C-9050-431E-9FCD-28211ED30713}">
      <dsp:nvSpPr>
        <dsp:cNvPr id="0" name=""/>
        <dsp:cNvSpPr/>
      </dsp:nvSpPr>
      <dsp:spPr>
        <a:xfrm rot="16200000">
          <a:off x="-25555"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Early  perspectives on motivation</a:t>
          </a:r>
          <a:endParaRPr lang="en-US" sz="1400" b="1" u="sng"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Traditional Approach</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dirty="0">
              <a:solidFill>
                <a:sysClr val="window" lastClr="FFFFFF"/>
              </a:solidFill>
              <a:latin typeface="Calibri" panose="020F0502020204030204"/>
              <a:ea typeface="+mn-ea"/>
              <a:cs typeface="+mn-cs"/>
            </a:rPr>
            <a:t>The Human Relations Approach</a:t>
          </a:r>
        </a:p>
        <a:p>
          <a:pPr marL="114300" lvl="1" indent="-114300" algn="l" defTabSz="622300">
            <a:lnSpc>
              <a:spcPct val="90000"/>
            </a:lnSpc>
            <a:spcBef>
              <a:spcPct val="0"/>
            </a:spcBef>
            <a:spcAft>
              <a:spcPct val="15000"/>
            </a:spcAft>
            <a:buChar char="•"/>
          </a:pPr>
          <a:endParaRPr lang="en-US" sz="1400" kern="1200" dirty="0">
            <a:solidFill>
              <a:sysClr val="windowText" lastClr="000000"/>
            </a:solidFill>
            <a:latin typeface="Calibri" panose="020F0502020204030204"/>
            <a:ea typeface="+mn-ea"/>
            <a:cs typeface="+mn-cs"/>
          </a:endParaRPr>
        </a:p>
      </dsp:txBody>
      <dsp:txXfrm rot="5400000">
        <a:off x="2518" y="505132"/>
        <a:ext cx="2469518" cy="1515397"/>
      </dsp:txXfrm>
    </dsp:sp>
    <dsp:sp modelId="{727079E7-1658-4D88-8450-5CE9FBABAF09}">
      <dsp:nvSpPr>
        <dsp:cNvPr id="0" name=""/>
        <dsp:cNvSpPr/>
      </dsp:nvSpPr>
      <dsp:spPr>
        <a:xfrm rot="16200000">
          <a:off x="2629177"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Need-Based Perspective Motivation </a:t>
          </a:r>
          <a:endParaRPr lang="en-US" sz="1400" b="1" u="sng"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Hierarchy of Needs</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ERG Theory]</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Two-Factor Theory</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dirty="0">
              <a:solidFill>
                <a:sysClr val="window" lastClr="FFFFFF"/>
              </a:solidFill>
              <a:latin typeface="Calibri" panose="020F0502020204030204"/>
              <a:ea typeface="+mn-ea"/>
              <a:cs typeface="+mn-cs"/>
            </a:rPr>
            <a:t>The Acquired Needs Framework</a:t>
          </a:r>
        </a:p>
      </dsp:txBody>
      <dsp:txXfrm rot="5400000">
        <a:off x="2657250" y="505132"/>
        <a:ext cx="2469518" cy="1515397"/>
      </dsp:txXfrm>
    </dsp:sp>
    <dsp:sp modelId="{D030CA09-80DF-4905-A69D-CF65E59E35CA}">
      <dsp:nvSpPr>
        <dsp:cNvPr id="0" name=""/>
        <dsp:cNvSpPr/>
      </dsp:nvSpPr>
      <dsp:spPr>
        <a:xfrm rot="16200000">
          <a:off x="5283910"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l"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Process-Based Prospective Motivation</a:t>
          </a:r>
          <a:endParaRPr lang="en-US" sz="1400" b="1" u="sng"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Equity theory </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Expectancy Theory of Motivation</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Porter–Lawler Model</a:t>
          </a:r>
          <a:endParaRPr lang="en-US" sz="1400" kern="1200" dirty="0">
            <a:solidFill>
              <a:sysClr val="window" lastClr="FFFFFF"/>
            </a:solidFill>
            <a:latin typeface="Calibri" panose="020F0502020204030204"/>
            <a:ea typeface="+mn-ea"/>
            <a:cs typeface="+mn-cs"/>
          </a:endParaRPr>
        </a:p>
      </dsp:txBody>
      <dsp:txXfrm rot="5400000">
        <a:off x="5311983" y="505132"/>
        <a:ext cx="2469518" cy="1515397"/>
      </dsp:txXfrm>
    </dsp:sp>
    <dsp:sp modelId="{B2F2BCDA-1C97-44B1-B9A8-513A71A13BCC}">
      <dsp:nvSpPr>
        <dsp:cNvPr id="0" name=""/>
        <dsp:cNvSpPr/>
      </dsp:nvSpPr>
      <dsp:spPr>
        <a:xfrm rot="16200000">
          <a:off x="7938643" y="28072"/>
          <a:ext cx="2525663" cy="2469518"/>
        </a:xfrm>
        <a:prstGeom prst="flowChartManualOperation">
          <a:avLst/>
        </a:prstGeom>
        <a:solidFill>
          <a:srgbClr val="44546A">
            <a:hueOff val="0"/>
            <a:satOff val="0"/>
            <a:lumOff val="0"/>
            <a:alphaOff val="0"/>
          </a:srgbClr>
        </a:solidFill>
        <a:ln w="12700" cap="flat" cmpd="sng" algn="ctr">
          <a:solidFill>
            <a:srgbClr val="E7E6E6">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0" tIns="0" rIns="88900" bIns="0" numCol="1" spcCol="1270" anchor="t" anchorCtr="0">
          <a:noAutofit/>
        </a:bodyPr>
        <a:lstStyle/>
        <a:p>
          <a:pPr marL="0" lvl="0" indent="0" algn="ctr" defTabSz="622300">
            <a:lnSpc>
              <a:spcPct val="90000"/>
            </a:lnSpc>
            <a:spcBef>
              <a:spcPct val="0"/>
            </a:spcBef>
            <a:spcAft>
              <a:spcPct val="35000"/>
            </a:spcAft>
            <a:buNone/>
          </a:pPr>
          <a:r>
            <a:rPr lang="en-US" sz="1400" b="1" u="sng" kern="1200">
              <a:solidFill>
                <a:sysClr val="window" lastClr="FFFFFF"/>
              </a:solidFill>
              <a:latin typeface="Calibri" panose="020F0502020204030204"/>
              <a:ea typeface="+mn-ea"/>
              <a:cs typeface="+mn-cs"/>
            </a:rPr>
            <a:t>Learning-Based Perspectives on Motivation</a:t>
          </a:r>
          <a:endParaRPr lang="en-US" sz="1400" b="1" u="sng"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Classical Conditioning</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The Contemporary View</a:t>
          </a:r>
          <a:endParaRPr lang="en-US" sz="1400" kern="1200" dirty="0">
            <a:solidFill>
              <a:sysClr val="window" lastClr="FFFFFF"/>
            </a:solidFill>
            <a:latin typeface="Calibri" panose="020F0502020204030204"/>
            <a:ea typeface="+mn-ea"/>
            <a:cs typeface="+mn-cs"/>
          </a:endParaRPr>
        </a:p>
        <a:p>
          <a:pPr marL="114300" lvl="1" indent="-114300" algn="l" defTabSz="622300">
            <a:lnSpc>
              <a:spcPct val="90000"/>
            </a:lnSpc>
            <a:spcBef>
              <a:spcPct val="0"/>
            </a:spcBef>
            <a:spcAft>
              <a:spcPct val="15000"/>
            </a:spcAft>
            <a:buChar char="•"/>
          </a:pPr>
          <a:r>
            <a:rPr lang="en-US" sz="1400" kern="1200">
              <a:solidFill>
                <a:sysClr val="window" lastClr="FFFFFF"/>
              </a:solidFill>
              <a:latin typeface="Calibri" panose="020F0502020204030204"/>
              <a:ea typeface="+mn-ea"/>
              <a:cs typeface="+mn-cs"/>
            </a:rPr>
            <a:t>Behavior Modifications</a:t>
          </a:r>
          <a:endParaRPr lang="en-US" sz="1400" kern="1200" dirty="0">
            <a:solidFill>
              <a:sysClr val="window" lastClr="FFFFFF"/>
            </a:solidFill>
            <a:latin typeface="Calibri" panose="020F0502020204030204"/>
            <a:ea typeface="+mn-ea"/>
            <a:cs typeface="+mn-cs"/>
          </a:endParaRPr>
        </a:p>
      </dsp:txBody>
      <dsp:txXfrm rot="5400000">
        <a:off x="7966716" y="505132"/>
        <a:ext cx="2469518" cy="1515397"/>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5.sv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6307898" y="2785710"/>
            <a:ext cx="465383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Managing People </a:t>
            </a:r>
          </a:p>
          <a:p>
            <a:r>
              <a:rPr lang="en-US" sz="4400" b="1" dirty="0">
                <a:solidFill>
                  <a:srgbClr val="00B0F0"/>
                </a:solidFill>
                <a:latin typeface="Times New Roman" panose="02020603050405020304" pitchFamily="18" charset="0"/>
                <a:cs typeface="Times New Roman" panose="02020603050405020304" pitchFamily="18" charset="0"/>
              </a:rPr>
              <a:t>and Organizations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p:cNvSpPr txBox="1"/>
          <p:nvPr/>
        </p:nvSpPr>
        <p:spPr>
          <a:xfrm>
            <a:off x="6370224" y="4802552"/>
            <a:ext cx="12105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MGM603</a:t>
            </a:r>
          </a:p>
        </p:txBody>
      </p:sp>
      <p:sp>
        <p:nvSpPr>
          <p:cNvPr id="12" name="TextBox 11"/>
          <p:cNvSpPr txBox="1"/>
          <p:nvPr/>
        </p:nvSpPr>
        <p:spPr>
          <a:xfrm>
            <a:off x="459185" y="6187539"/>
            <a:ext cx="5218944"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Usama Al-Fendi</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Outcomes of the chapter: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33720" y="2141974"/>
            <a:ext cx="10541000" cy="3323987"/>
          </a:xfrm>
          <a:prstGeom prst="rect">
            <a:avLst/>
          </a:prstGeom>
          <a:noFill/>
        </p:spPr>
        <p:txBody>
          <a:bodyPr wrap="square" rtlCol="0">
            <a:spAutoFit/>
          </a:bodyPr>
          <a:lstStyle/>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Characterize the nature of motivation, including its importance and basic historical perspectives.</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endPar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and describe the need-based perspectives on motivation.</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endPar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Identify and describe the major process-based perspectives on motivation.</a:t>
            </a: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endPar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indent="-342900" algn="l" rtl="0" eaLnBrk="1" fontAlgn="ctr" latinLnBrk="0" hangingPunct="1">
              <a:lnSpc>
                <a:spcPct val="150000"/>
              </a:lnSpc>
              <a:spcBef>
                <a:spcPts val="0"/>
              </a:spcBef>
              <a:spcAft>
                <a:spcPts val="0"/>
              </a:spcAft>
              <a:buFont typeface="Wingdings" panose="05000000000000000000" pitchFamily="2" charset="2"/>
              <a:buChar char="Ø"/>
            </a:pPr>
            <a:r>
              <a:rPr lang="en-US" sz="2000" b="0" i="0" u="none" strike="noStrike"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Describe learning-based perspectives on motivation.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B127D-7898-B2D1-4789-090FEA0B2B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EB996B-5D5D-856D-4027-D55F91F794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2D0DC7B-9DCF-F6BD-E55A-E9BD17FF168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040D6A3-3CC7-1BDD-0724-3D64877F0E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E4F7EE-54F4-91ED-1DD9-8F52210DE9A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9A48E03-3ED4-3F43-0EF0-521C4E9DF99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7E1E1AE-58B2-9DCA-20CF-8D40474073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B48895-BDAC-DF18-99E0-2EE68DB1386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EC02E04-DC51-6FA2-A2BE-65B5A1F113A4}"/>
              </a:ext>
            </a:extLst>
          </p:cNvPr>
          <p:cNvSpPr txBox="1"/>
          <p:nvPr/>
        </p:nvSpPr>
        <p:spPr>
          <a:xfrm>
            <a:off x="764764" y="2155119"/>
            <a:ext cx="10665236" cy="3539430"/>
          </a:xfrm>
          <a:prstGeom prst="rect">
            <a:avLst/>
          </a:prstGeom>
          <a:noFill/>
        </p:spPr>
        <p:txBody>
          <a:bodyPr wrap="square">
            <a:spAutoFit/>
          </a:bodyPr>
          <a:lstStyle/>
          <a:p>
            <a:pPr algn="just"/>
            <a:r>
              <a:rPr lang="en-US" sz="2400" b="1" u="sng" dirty="0">
                <a:solidFill>
                  <a:srgbClr val="002060"/>
                </a:solidFill>
                <a:latin typeface="Times New Roman" panose="02020603050405020304" pitchFamily="18" charset="0"/>
                <a:cs typeface="Times New Roman" panose="02020603050405020304" pitchFamily="18" charset="0"/>
              </a:rPr>
              <a:t>Real-World Challenge :</a:t>
            </a:r>
          </a:p>
          <a:p>
            <a:pPr algn="just"/>
            <a:r>
              <a:rPr lang="en-US" sz="2000" b="1" u="sng" dirty="0">
                <a:solidFill>
                  <a:srgbClr val="C00000"/>
                </a:solidFill>
                <a:latin typeface="Times New Roman" panose="02020603050405020304" pitchFamily="18" charset="0"/>
                <a:cs typeface="Times New Roman" panose="02020603050405020304" pitchFamily="18" charset="0"/>
              </a:rPr>
              <a:t>Motivating Cast Members at Disney:</a:t>
            </a:r>
          </a:p>
          <a:p>
            <a:pPr marL="285750" indent="-285750" algn="just">
              <a:buFont typeface="Wingdings" panose="05000000000000000000" pitchFamily="2" charset="2"/>
              <a:buChar char="q"/>
            </a:pPr>
            <a:r>
              <a:rPr lang="en-US" sz="2000" dirty="0">
                <a:solidFill>
                  <a:prstClr val="black"/>
                </a:solidFill>
                <a:latin typeface="Times New Roman" panose="02020603050405020304" pitchFamily="18" charset="0"/>
                <a:cs typeface="Times New Roman" panose="02020603050405020304" pitchFamily="18" charset="0"/>
              </a:rPr>
              <a:t>The Walt Disney Company started out in </a:t>
            </a:r>
            <a:r>
              <a:rPr lang="en-US" sz="2000" dirty="0">
                <a:solidFill>
                  <a:srgbClr val="002060"/>
                </a:solidFill>
                <a:latin typeface="Times New Roman" panose="02020603050405020304" pitchFamily="18" charset="0"/>
                <a:cs typeface="Times New Roman" panose="02020603050405020304" pitchFamily="18" charset="0"/>
              </a:rPr>
              <a:t>1923 as a small animation studio</a:t>
            </a:r>
          </a:p>
          <a:p>
            <a:pPr marL="285750" indent="-285750" algn="just">
              <a:buFont typeface="Wingdings" panose="05000000000000000000" pitchFamily="2" charset="2"/>
              <a:buChar char="q"/>
            </a:pPr>
            <a:r>
              <a:rPr lang="en-US" sz="2000" dirty="0">
                <a:solidFill>
                  <a:prstClr val="black"/>
                </a:solidFill>
                <a:latin typeface="Times New Roman" panose="02020603050405020304" pitchFamily="18" charset="0"/>
                <a:cs typeface="Times New Roman" panose="02020603050405020304" pitchFamily="18" charset="0"/>
              </a:rPr>
              <a:t>In the decades since then, the company has grown to become the </a:t>
            </a:r>
            <a:r>
              <a:rPr lang="en-US" sz="2000" dirty="0">
                <a:solidFill>
                  <a:srgbClr val="002060"/>
                </a:solidFill>
                <a:latin typeface="Times New Roman" panose="02020603050405020304" pitchFamily="18" charset="0"/>
                <a:cs typeface="Times New Roman" panose="02020603050405020304" pitchFamily="18" charset="0"/>
              </a:rPr>
              <a:t>largest entertainment business </a:t>
            </a:r>
            <a:r>
              <a:rPr lang="en-US" sz="2000" dirty="0">
                <a:solidFill>
                  <a:prstClr val="black"/>
                </a:solidFill>
                <a:latin typeface="Times New Roman" panose="02020603050405020304" pitchFamily="18" charset="0"/>
                <a:cs typeface="Times New Roman" panose="02020603050405020304" pitchFamily="18" charset="0"/>
              </a:rPr>
              <a:t>in the world. </a:t>
            </a:r>
          </a:p>
          <a:p>
            <a:pPr marL="285750" indent="-285750" algn="just">
              <a:buFont typeface="Wingdings" panose="05000000000000000000" pitchFamily="2" charset="2"/>
              <a:buChar char="q"/>
            </a:pPr>
            <a:r>
              <a:rPr lang="en-US" sz="2000" dirty="0">
                <a:solidFill>
                  <a:prstClr val="black"/>
                </a:solidFill>
                <a:latin typeface="Times New Roman" panose="02020603050405020304" pitchFamily="18" charset="0"/>
                <a:cs typeface="Times New Roman" panose="02020603050405020304" pitchFamily="18" charset="0"/>
              </a:rPr>
              <a:t>Disney owns or operates </a:t>
            </a:r>
            <a:r>
              <a:rPr lang="en-US" sz="2000" dirty="0">
                <a:solidFill>
                  <a:srgbClr val="002060"/>
                </a:solidFill>
                <a:latin typeface="Times New Roman" panose="02020603050405020304" pitchFamily="18" charset="0"/>
                <a:cs typeface="Times New Roman" panose="02020603050405020304" pitchFamily="18" charset="0"/>
              </a:rPr>
              <a:t>eleven theme parks</a:t>
            </a:r>
            <a:r>
              <a:rPr lang="en-US" sz="2000" dirty="0">
                <a:solidFill>
                  <a:prstClr val="black"/>
                </a:solidFill>
                <a:latin typeface="Times New Roman" panose="02020603050405020304" pitchFamily="18" charset="0"/>
                <a:cs typeface="Times New Roman" panose="02020603050405020304" pitchFamily="18" charset="0"/>
              </a:rPr>
              <a:t>, operates its own </a:t>
            </a:r>
            <a:r>
              <a:rPr lang="en-US" sz="2000" dirty="0">
                <a:solidFill>
                  <a:srgbClr val="002060"/>
                </a:solidFill>
                <a:latin typeface="Times New Roman" panose="02020603050405020304" pitchFamily="18" charset="0"/>
                <a:cs typeface="Times New Roman" panose="02020603050405020304" pitchFamily="18" charset="0"/>
              </a:rPr>
              <a:t>cruise line, and owns several television networks, including ABC, ESPN, and, of course, the Disney Channel. </a:t>
            </a:r>
          </a:p>
          <a:p>
            <a:pPr marL="285750" indent="-285750" algn="just">
              <a:buFont typeface="Wingdings" panose="05000000000000000000" pitchFamily="2" charset="2"/>
              <a:buChar char="q"/>
            </a:pPr>
            <a:r>
              <a:rPr lang="en-US" sz="2000" dirty="0">
                <a:solidFill>
                  <a:prstClr val="black"/>
                </a:solidFill>
                <a:latin typeface="Times New Roman" panose="02020603050405020304" pitchFamily="18" charset="0"/>
                <a:cs typeface="Times New Roman" panose="02020603050405020304" pitchFamily="18" charset="0"/>
              </a:rPr>
              <a:t>The company also continues to extend its reach, recently purchasing such properties as </a:t>
            </a:r>
            <a:r>
              <a:rPr lang="en-US" sz="2000" dirty="0">
                <a:solidFill>
                  <a:srgbClr val="002060"/>
                </a:solidFill>
                <a:latin typeface="Times New Roman" panose="02020603050405020304" pitchFamily="18" charset="0"/>
                <a:cs typeface="Times New Roman" panose="02020603050405020304" pitchFamily="18" charset="0"/>
              </a:rPr>
              <a:t>Pixar Animation Studios, Marvel Comics, Lucasfilm, and a large part of Fox Entertainment.</a:t>
            </a:r>
          </a:p>
          <a:p>
            <a:pPr marL="285750" indent="-285750" algn="just">
              <a:buFont typeface="Wingdings" panose="05000000000000000000" pitchFamily="2" charset="2"/>
              <a:buChar char="q"/>
            </a:pPr>
            <a:r>
              <a:rPr lang="en-US" sz="2000" dirty="0">
                <a:solidFill>
                  <a:prstClr val="black"/>
                </a:solidFill>
                <a:latin typeface="Times New Roman" panose="02020603050405020304" pitchFamily="18" charset="0"/>
                <a:cs typeface="Times New Roman" panose="02020603050405020304" pitchFamily="18" charset="0"/>
              </a:rPr>
              <a:t>One of </a:t>
            </a:r>
            <a:r>
              <a:rPr lang="en-US" sz="2000" dirty="0">
                <a:solidFill>
                  <a:srgbClr val="002060"/>
                </a:solidFill>
                <a:latin typeface="Times New Roman" panose="02020603050405020304" pitchFamily="18" charset="0"/>
                <a:cs typeface="Times New Roman" panose="02020603050405020304" pitchFamily="18" charset="0"/>
              </a:rPr>
              <a:t>Disney’s hallmarks is legendary customer service</a:t>
            </a:r>
            <a:r>
              <a:rPr lang="en-US" sz="2000" dirty="0">
                <a:solidFill>
                  <a:prstClr val="black"/>
                </a:solidFill>
                <a:latin typeface="Times New Roman" panose="02020603050405020304" pitchFamily="18" charset="0"/>
                <a:cs typeface="Times New Roman" panose="02020603050405020304" pitchFamily="18" charset="0"/>
              </a:rPr>
              <a:t>, especially at its </a:t>
            </a:r>
            <a:r>
              <a:rPr lang="en-US" sz="2000" dirty="0">
                <a:solidFill>
                  <a:srgbClr val="002060"/>
                </a:solidFill>
                <a:latin typeface="Times New Roman" panose="02020603050405020304" pitchFamily="18" charset="0"/>
                <a:cs typeface="Times New Roman" panose="02020603050405020304" pitchFamily="18" charset="0"/>
              </a:rPr>
              <a:t>theme parks and on its cruise ships</a:t>
            </a:r>
          </a:p>
        </p:txBody>
      </p:sp>
    </p:spTree>
    <p:extLst>
      <p:ext uri="{BB962C8B-B14F-4D97-AF65-F5344CB8AC3E}">
        <p14:creationId xmlns:p14="http://schemas.microsoft.com/office/powerpoint/2010/main" val="26655871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B6434-BB9D-0B18-1000-7E1FE4C20F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45C23B-91E6-A8EE-7F44-23F51105F0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60E7A5C-59D0-DD58-FD2A-88F5C17B23E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DFC5F8D-CBFD-5B4A-60E8-A810234558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EB1816-B7D9-26D5-81B6-94603D21C0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3E4DD9-FEA8-CFB8-CEB4-11AD07A95B3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BFB3EB-C52B-DEBC-1E7C-D1468B7DEE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4D9350E-2BBA-FB75-3F95-07C7F7DE934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BBDA10F-B2F5-9425-CF95-6B48F971BB2C}"/>
              </a:ext>
            </a:extLst>
          </p:cNvPr>
          <p:cNvSpPr txBox="1"/>
          <p:nvPr/>
        </p:nvSpPr>
        <p:spPr>
          <a:xfrm>
            <a:off x="751621" y="2223287"/>
            <a:ext cx="7242005" cy="3847207"/>
          </a:xfrm>
          <a:prstGeom prst="rect">
            <a:avLst/>
          </a:prstGeom>
          <a:noFill/>
        </p:spPr>
        <p:txBody>
          <a:bodyPr wrap="square">
            <a:spAutoFit/>
          </a:bodyPr>
          <a:lstStyle/>
          <a:p>
            <a:pPr algn="just"/>
            <a:r>
              <a:rPr lang="en-US" sz="2400" b="1" u="sng" dirty="0">
                <a:solidFill>
                  <a:srgbClr val="002060"/>
                </a:solidFill>
                <a:latin typeface="Times New Roman" panose="02020603050405020304" pitchFamily="18" charset="0"/>
                <a:cs typeface="Times New Roman" panose="02020603050405020304" pitchFamily="18" charset="0"/>
              </a:rPr>
              <a:t>Real-World Challenge :</a:t>
            </a:r>
          </a:p>
          <a:p>
            <a:pPr algn="just"/>
            <a:r>
              <a:rPr lang="en-US" sz="2000" b="1" u="sng" dirty="0">
                <a:solidFill>
                  <a:srgbClr val="C00000"/>
                </a:solidFill>
                <a:latin typeface="Times New Roman" panose="02020603050405020304" pitchFamily="18" charset="0"/>
                <a:cs typeface="Times New Roman" panose="02020603050405020304" pitchFamily="18" charset="0"/>
              </a:rPr>
              <a:t>Motivating Cast Members at Disney:</a:t>
            </a:r>
          </a:p>
          <a:p>
            <a:pPr marL="285750" indent="-285750" algn="just">
              <a:buFont typeface="Wingdings" panose="05000000000000000000" pitchFamily="2" charset="2"/>
              <a:buChar char="q"/>
            </a:pPr>
            <a:r>
              <a:rPr lang="en-US" sz="2000" dirty="0">
                <a:solidFill>
                  <a:prstClr val="black"/>
                </a:solidFill>
                <a:latin typeface="Times New Roman" panose="02020603050405020304" pitchFamily="18" charset="0"/>
                <a:cs typeface="Times New Roman" panose="02020603050405020304" pitchFamily="18" charset="0"/>
              </a:rPr>
              <a:t>Theme park employees are called “</a:t>
            </a:r>
            <a:r>
              <a:rPr lang="en-US" sz="2000" dirty="0">
                <a:solidFill>
                  <a:srgbClr val="0A1F61"/>
                </a:solidFill>
                <a:latin typeface="Times New Roman" panose="02020603050405020304" pitchFamily="18" charset="0"/>
                <a:cs typeface="Times New Roman" panose="02020603050405020304" pitchFamily="18" charset="0"/>
              </a:rPr>
              <a:t>cast members</a:t>
            </a:r>
            <a:r>
              <a:rPr lang="en-US" sz="2000" dirty="0">
                <a:solidFill>
                  <a:prstClr val="black"/>
                </a:solidFill>
                <a:latin typeface="Times New Roman" panose="02020603050405020304" pitchFamily="18" charset="0"/>
                <a:cs typeface="Times New Roman" panose="02020603050405020304" pitchFamily="18" charset="0"/>
              </a:rPr>
              <a:t>” and are taught that </a:t>
            </a:r>
            <a:r>
              <a:rPr lang="en-US" sz="2000" dirty="0">
                <a:solidFill>
                  <a:srgbClr val="0A1F61"/>
                </a:solidFill>
                <a:latin typeface="Times New Roman" panose="02020603050405020304" pitchFamily="18" charset="0"/>
                <a:cs typeface="Times New Roman" panose="02020603050405020304" pitchFamily="18" charset="0"/>
              </a:rPr>
              <a:t>the ultimate goal is guest happiness and that no matter what role they play, they are expected to smile, project a positive image, and be friendly.</a:t>
            </a:r>
          </a:p>
          <a:p>
            <a:pPr marL="285750" indent="-285750" algn="just">
              <a:buFont typeface="Wingdings" panose="05000000000000000000" pitchFamily="2" charset="2"/>
              <a:buChar char="q"/>
            </a:pPr>
            <a:r>
              <a:rPr lang="en-US" sz="2000" dirty="0">
                <a:solidFill>
                  <a:prstClr val="black"/>
                </a:solidFill>
                <a:latin typeface="Times New Roman" panose="02020603050405020304" pitchFamily="18" charset="0"/>
                <a:cs typeface="Times New Roman" panose="02020603050405020304" pitchFamily="18" charset="0"/>
              </a:rPr>
              <a:t>Disney wants to motivate its cast members to provide the four service basics of </a:t>
            </a:r>
            <a:r>
              <a:rPr lang="en-US" sz="2000" dirty="0">
                <a:solidFill>
                  <a:srgbClr val="002060"/>
                </a:solidFill>
                <a:latin typeface="Times New Roman" panose="02020603050405020304" pitchFamily="18" charset="0"/>
                <a:cs typeface="Times New Roman" panose="02020603050405020304" pitchFamily="18" charset="0"/>
              </a:rPr>
              <a:t>projecting a positive image and energy, being courteous and respectful to all guests</a:t>
            </a:r>
            <a:r>
              <a:rPr lang="en-US" sz="2000" dirty="0">
                <a:solidFill>
                  <a:prstClr val="black"/>
                </a:solidFill>
                <a:latin typeface="Times New Roman" panose="02020603050405020304" pitchFamily="18" charset="0"/>
                <a:cs typeface="Times New Roman" panose="02020603050405020304" pitchFamily="18" charset="0"/>
              </a:rPr>
              <a:t>, </a:t>
            </a:r>
            <a:r>
              <a:rPr lang="en-US" sz="2000" dirty="0">
                <a:solidFill>
                  <a:srgbClr val="002060"/>
                </a:solidFill>
                <a:latin typeface="Times New Roman" panose="02020603050405020304" pitchFamily="18" charset="0"/>
                <a:cs typeface="Times New Roman" panose="02020603050405020304" pitchFamily="18" charset="0"/>
              </a:rPr>
              <a:t>staying in character and playing the part, going above and beyond expectations</a:t>
            </a:r>
            <a:r>
              <a:rPr lang="en-US" sz="2000" dirty="0">
                <a:solidFill>
                  <a:prstClr val="black"/>
                </a:solidFill>
                <a:latin typeface="Times New Roman" panose="02020603050405020304" pitchFamily="18" charset="0"/>
                <a:cs typeface="Times New Roman" panose="02020603050405020304" pitchFamily="18" charset="0"/>
              </a:rPr>
              <a:t>, and asking you for suggestions</a:t>
            </a:r>
          </a:p>
          <a:p>
            <a:pPr marL="285750" indent="-285750" algn="just">
              <a:buFont typeface="Wingdings" panose="05000000000000000000" pitchFamily="2" charset="2"/>
              <a:buChar char="q"/>
            </a:pPr>
            <a:r>
              <a:rPr lang="en-US" sz="2000" dirty="0">
                <a:solidFill>
                  <a:prstClr val="black"/>
                </a:solidFill>
                <a:latin typeface="Times New Roman" panose="02020603050405020304" pitchFamily="18" charset="0"/>
                <a:cs typeface="Times New Roman" panose="02020603050405020304" pitchFamily="18" charset="0"/>
              </a:rPr>
              <a:t> After reading this chapter, you should have some good ideas.</a:t>
            </a:r>
          </a:p>
        </p:txBody>
      </p:sp>
      <p:pic>
        <p:nvPicPr>
          <p:cNvPr id="9" name="Picture 8">
            <a:extLst>
              <a:ext uri="{FF2B5EF4-FFF2-40B4-BE49-F238E27FC236}">
                <a16:creationId xmlns:a16="http://schemas.microsoft.com/office/drawing/2014/main" id="{83B19AA0-43C8-C19A-C725-BCC2075D275B}"/>
              </a:ext>
            </a:extLst>
          </p:cNvPr>
          <p:cNvPicPr>
            <a:picLocks noChangeAspect="1"/>
          </p:cNvPicPr>
          <p:nvPr/>
        </p:nvPicPr>
        <p:blipFill>
          <a:blip r:embed="rId3"/>
          <a:stretch>
            <a:fillRect/>
          </a:stretch>
        </p:blipFill>
        <p:spPr>
          <a:xfrm>
            <a:off x="7993626" y="2808582"/>
            <a:ext cx="3318387" cy="3143024"/>
          </a:xfrm>
          <a:prstGeom prst="rect">
            <a:avLst/>
          </a:prstGeom>
        </p:spPr>
      </p:pic>
    </p:spTree>
    <p:extLst>
      <p:ext uri="{BB962C8B-B14F-4D97-AF65-F5344CB8AC3E}">
        <p14:creationId xmlns:p14="http://schemas.microsoft.com/office/powerpoint/2010/main" val="34884255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C1FF2-09CE-8BA3-1839-63DC17192B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F7AAB6-91A2-1FAC-BFF4-7121B32E72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177FF65-DDE8-E4A1-393C-2182D8711AB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63D96AF-61C2-734A-CE96-D27F9F2950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EB011B-BBB7-AD72-D45E-D7D8405FF39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7BF265F-08B2-F4AE-935F-C40DE635E83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10A024C-39B4-D59B-D16B-CF057D7AC3C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14A1A3-291D-69FC-BF1B-ADCAEC47E7EA}"/>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3AE2B83-21B7-8179-5B30-000A670DE24E}"/>
              </a:ext>
            </a:extLst>
          </p:cNvPr>
          <p:cNvSpPr txBox="1"/>
          <p:nvPr/>
        </p:nvSpPr>
        <p:spPr>
          <a:xfrm>
            <a:off x="796412" y="2244602"/>
            <a:ext cx="10181409" cy="310854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Overview</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p>
          <a:p>
            <a:pPr marL="285750" indent="-28575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Given the complex array of </a:t>
            </a:r>
            <a:r>
              <a:rPr lang="en-US" sz="2000" dirty="0">
                <a:solidFill>
                  <a:srgbClr val="0A1F61"/>
                </a:solidFill>
                <a:latin typeface="Times New Roman" panose="02020603050405020304" pitchFamily="18" charset="0"/>
                <a:cs typeface="Times New Roman" panose="02020603050405020304" pitchFamily="18" charset="0"/>
              </a:rPr>
              <a:t>individual differences </a:t>
            </a:r>
            <a:r>
              <a:rPr lang="en-US" sz="2000" dirty="0">
                <a:solidFill>
                  <a:prstClr val="black"/>
                </a:solidFill>
                <a:latin typeface="Times New Roman" panose="02020603050405020304" pitchFamily="18" charset="0"/>
                <a:cs typeface="Times New Roman" panose="02020603050405020304" pitchFamily="18" charset="0"/>
              </a:rPr>
              <a:t>discussed </a:t>
            </a:r>
            <a:r>
              <a:rPr lang="en-US" sz="2000" dirty="0">
                <a:solidFill>
                  <a:srgbClr val="0A1F61"/>
                </a:solidFill>
                <a:latin typeface="Times New Roman" panose="02020603050405020304" pitchFamily="18" charset="0"/>
                <a:cs typeface="Times New Roman" panose="02020603050405020304" pitchFamily="18" charset="0"/>
              </a:rPr>
              <a:t>in Chapters 3 and 4</a:t>
            </a:r>
            <a:r>
              <a:rPr lang="en-US" sz="2000" dirty="0">
                <a:solidFill>
                  <a:prstClr val="black"/>
                </a:solidFill>
                <a:latin typeface="Times New Roman" panose="02020603050405020304" pitchFamily="18" charset="0"/>
                <a:cs typeface="Times New Roman" panose="02020603050405020304" pitchFamily="18" charset="0"/>
              </a:rPr>
              <a:t>, it should be obvious that </a:t>
            </a:r>
            <a:r>
              <a:rPr lang="en-US" sz="2000" dirty="0">
                <a:solidFill>
                  <a:srgbClr val="0A1F61"/>
                </a:solidFill>
                <a:latin typeface="Times New Roman" panose="02020603050405020304" pitchFamily="18" charset="0"/>
                <a:cs typeface="Times New Roman" panose="02020603050405020304" pitchFamily="18" charset="0"/>
              </a:rPr>
              <a:t>people work for a wide variety of reasons, Some people want money, other challenge, or   power. </a:t>
            </a:r>
          </a:p>
          <a:p>
            <a:pPr marL="285750" indent="-28575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What people in an organization </a:t>
            </a:r>
            <a:r>
              <a:rPr lang="en-US" sz="2000" dirty="0">
                <a:solidFill>
                  <a:srgbClr val="0A1F61"/>
                </a:solidFill>
                <a:latin typeface="Times New Roman" panose="02020603050405020304" pitchFamily="18" charset="0"/>
                <a:cs typeface="Times New Roman" panose="02020603050405020304" pitchFamily="18" charset="0"/>
              </a:rPr>
              <a:t>want from work and how they think, </a:t>
            </a:r>
            <a:r>
              <a:rPr lang="en-US" sz="2000" dirty="0">
                <a:solidFill>
                  <a:prstClr val="black"/>
                </a:solidFill>
                <a:latin typeface="Times New Roman" panose="02020603050405020304" pitchFamily="18" charset="0"/>
                <a:cs typeface="Times New Roman" panose="02020603050405020304" pitchFamily="18" charset="0"/>
              </a:rPr>
              <a:t>it plays an instrumental role in determining their motivation to work. </a:t>
            </a:r>
          </a:p>
          <a:p>
            <a:pPr marL="285750" indent="-28575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52292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49365-56C0-02BF-5A6D-86A62D9635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4CD484-4204-B23D-1432-7241824388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7A0C9F-8E7F-505A-5EDE-A23B1616B15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946DD08C-C419-D78C-01C7-E7C9D45DDE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B63B4C-A342-86AD-1C95-A12EE77A718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3943B2D-342F-3D0A-5FE6-5E42CDC7099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3B282B7-3200-4A0E-3ECC-12E2ABF891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2A110FB-AF90-B7CE-FCFE-E72684274C8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1A31D09-28FB-4661-10DA-8BA0A18A87B6}"/>
              </a:ext>
            </a:extLst>
          </p:cNvPr>
          <p:cNvSpPr txBox="1"/>
          <p:nvPr/>
        </p:nvSpPr>
        <p:spPr>
          <a:xfrm>
            <a:off x="796412" y="1984345"/>
            <a:ext cx="10181409" cy="4031873"/>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Overview</a:t>
            </a:r>
            <a:r>
              <a:rPr kumimoji="0" lang="en-US" sz="2000" b="1" i="0" u="sng"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p>
          <a:p>
            <a:pPr marL="285750" indent="-28575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As we see in this chapter, </a:t>
            </a:r>
            <a:r>
              <a:rPr lang="en-US" sz="2000" dirty="0">
                <a:solidFill>
                  <a:srgbClr val="0A1F61"/>
                </a:solidFill>
                <a:latin typeface="Times New Roman" panose="02020603050405020304" pitchFamily="18" charset="0"/>
                <a:cs typeface="Times New Roman" panose="02020603050405020304" pitchFamily="18" charset="0"/>
              </a:rPr>
              <a:t>motivation is vital to all organizations. </a:t>
            </a:r>
            <a:r>
              <a:rPr lang="en-US" sz="2000" dirty="0">
                <a:solidFill>
                  <a:prstClr val="black"/>
                </a:solidFill>
                <a:latin typeface="Times New Roman" panose="02020603050405020304" pitchFamily="18" charset="0"/>
                <a:cs typeface="Times New Roman" panose="02020603050405020304" pitchFamily="18" charset="0"/>
              </a:rPr>
              <a:t>Indeed</a:t>
            </a:r>
            <a:r>
              <a:rPr lang="en-US" sz="2000" dirty="0">
                <a:solidFill>
                  <a:srgbClr val="0A1F61"/>
                </a:solidFill>
                <a:latin typeface="Times New Roman" panose="02020603050405020304" pitchFamily="18" charset="0"/>
                <a:cs typeface="Times New Roman" panose="02020603050405020304" pitchFamily="18" charset="0"/>
              </a:rPr>
              <a:t>, the difference between highly effective organizations and less effective ones often lies in the motivations of their members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 Managers need to </a:t>
            </a:r>
            <a:r>
              <a:rPr lang="en-US" sz="2000" dirty="0">
                <a:solidFill>
                  <a:srgbClr val="0A1F61"/>
                </a:solidFill>
                <a:latin typeface="Times New Roman" panose="02020603050405020304" pitchFamily="18" charset="0"/>
                <a:cs typeface="Times New Roman" panose="02020603050405020304" pitchFamily="18" charset="0"/>
              </a:rPr>
              <a:t>understand the nature of individual motivation, as it applies to work situations</a:t>
            </a:r>
            <a:r>
              <a:rPr lang="en-US" sz="2000" dirty="0">
                <a:solidFill>
                  <a:prstClr val="black"/>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Ø"/>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In this chapter, we first </a:t>
            </a:r>
            <a:r>
              <a:rPr lang="en-US" sz="2000" dirty="0">
                <a:solidFill>
                  <a:srgbClr val="0A1F61"/>
                </a:solidFill>
                <a:latin typeface="Times New Roman" panose="02020603050405020304" pitchFamily="18" charset="0"/>
                <a:cs typeface="Times New Roman" panose="02020603050405020304" pitchFamily="18" charset="0"/>
              </a:rPr>
              <a:t>explore</a:t>
            </a:r>
            <a:r>
              <a:rPr lang="en-US" sz="2000" dirty="0">
                <a:solidFill>
                  <a:prstClr val="black"/>
                </a:solidFill>
                <a:latin typeface="Times New Roman" panose="02020603050405020304" pitchFamily="18" charset="0"/>
                <a:cs typeface="Times New Roman" panose="02020603050405020304" pitchFamily="18" charset="0"/>
              </a:rPr>
              <a:t> various </a:t>
            </a:r>
            <a:r>
              <a:rPr lang="en-US" sz="2000" dirty="0">
                <a:solidFill>
                  <a:srgbClr val="0A1F61"/>
                </a:solidFill>
                <a:latin typeface="Times New Roman" panose="02020603050405020304" pitchFamily="18" charset="0"/>
                <a:cs typeface="Times New Roman" panose="02020603050405020304" pitchFamily="18" charset="0"/>
              </a:rPr>
              <a:t>need-based perspectives on motivation</a:t>
            </a:r>
            <a:r>
              <a:rPr lang="en-US" sz="2000" dirty="0">
                <a:solidFill>
                  <a:prstClr val="black"/>
                </a:solidFill>
                <a:latin typeface="Times New Roman" panose="02020603050405020304" pitchFamily="18" charset="0"/>
                <a:cs typeface="Times New Roman" panose="02020603050405020304" pitchFamily="18" charset="0"/>
              </a:rPr>
              <a:t>. We then turn our attention to the more </a:t>
            </a:r>
            <a:r>
              <a:rPr lang="en-US" sz="2000" dirty="0">
                <a:solidFill>
                  <a:srgbClr val="0A1F61"/>
                </a:solidFill>
                <a:latin typeface="Times New Roman" panose="02020603050405020304" pitchFamily="18" charset="0"/>
                <a:cs typeface="Times New Roman" panose="02020603050405020304" pitchFamily="18" charset="0"/>
              </a:rPr>
              <a:t>sophisticated process-based perspectives</a:t>
            </a:r>
            <a:r>
              <a:rPr lang="en-US" sz="2000" dirty="0">
                <a:solidFill>
                  <a:prstClr val="black"/>
                </a:solidFill>
                <a:latin typeface="Times New Roman" panose="02020603050405020304" pitchFamily="18" charset="0"/>
                <a:cs typeface="Times New Roman" panose="02020603050405020304" pitchFamily="18" charset="0"/>
              </a:rPr>
              <a:t>. We conclude with a discussion of </a:t>
            </a:r>
            <a:r>
              <a:rPr lang="en-US" sz="2000" dirty="0">
                <a:solidFill>
                  <a:srgbClr val="0A1F61"/>
                </a:solidFill>
                <a:latin typeface="Times New Roman" panose="02020603050405020304" pitchFamily="18" charset="0"/>
                <a:cs typeface="Times New Roman" panose="02020603050405020304" pitchFamily="18" charset="0"/>
              </a:rPr>
              <a:t>learning-based perspectives on motivation</a:t>
            </a:r>
          </a:p>
        </p:txBody>
      </p:sp>
    </p:spTree>
    <p:extLst>
      <p:ext uri="{BB962C8B-B14F-4D97-AF65-F5344CB8AC3E}">
        <p14:creationId xmlns:p14="http://schemas.microsoft.com/office/powerpoint/2010/main" val="34818208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D60CB-9912-A3D4-4E55-F2596973AD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C13F2A-BC9C-2402-DF59-86E72CF73B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EA56F25-F7E1-EE44-0938-1E5BF496290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302184A7-7F3E-47AC-836D-4C9917475DB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AF86E6-27DB-CF34-444C-97ED2604CB8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493E2DF-E686-FB8D-710F-5A6ACBC5FA4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B1FB645-2F1D-F6E4-124A-AF37026408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08B9AE-35B5-8C83-AE47-BB1F4748FFD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C228C52-F45F-93B1-F271-37636D821F9D}"/>
              </a:ext>
            </a:extLst>
          </p:cNvPr>
          <p:cNvSpPr txBox="1"/>
          <p:nvPr/>
        </p:nvSpPr>
        <p:spPr>
          <a:xfrm>
            <a:off x="876624" y="2174240"/>
            <a:ext cx="9907018" cy="1015663"/>
          </a:xfrm>
          <a:prstGeom prst="rect">
            <a:avLst/>
          </a:prstGeom>
          <a:noFill/>
        </p:spPr>
        <p:txBody>
          <a:bodyPr wrap="square">
            <a:spAutoFit/>
          </a:bodyPr>
          <a:lstStyle/>
          <a:p>
            <a:pPr algn="just"/>
            <a:r>
              <a:rPr lang="en-US" sz="2000" b="1" u="sng" dirty="0">
                <a:solidFill>
                  <a:srgbClr val="C00000"/>
                </a:solidFill>
                <a:latin typeface="Times New Roman" panose="02020603050405020304" pitchFamily="18" charset="0"/>
                <a:cs typeface="Times New Roman" panose="02020603050405020304" pitchFamily="18" charset="0"/>
              </a:rPr>
              <a:t>This chapter is explored as following :</a:t>
            </a:r>
          </a:p>
          <a:p>
            <a:pPr marL="285750" indent="-28575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r>
              <a:rPr lang="en-US" sz="2000" dirty="0">
                <a:solidFill>
                  <a:prstClr val="black"/>
                </a:solidFill>
                <a:latin typeface="Times New Roman" panose="02020603050405020304" pitchFamily="18" charset="0"/>
                <a:cs typeface="Times New Roman" panose="02020603050405020304" pitchFamily="18" charset="0"/>
              </a:rPr>
              <a:t>Different types of perspective motivations as following : </a:t>
            </a:r>
          </a:p>
        </p:txBody>
      </p:sp>
      <p:graphicFrame>
        <p:nvGraphicFramePr>
          <p:cNvPr id="9" name="Diagram 8">
            <a:extLst>
              <a:ext uri="{FF2B5EF4-FFF2-40B4-BE49-F238E27FC236}">
                <a16:creationId xmlns:a16="http://schemas.microsoft.com/office/drawing/2014/main" id="{22FB1E35-BE24-C99A-8C4E-E06B13415F81}"/>
              </a:ext>
            </a:extLst>
          </p:cNvPr>
          <p:cNvGraphicFramePr/>
          <p:nvPr>
            <p:extLst>
              <p:ext uri="{D42A27DB-BD31-4B8C-83A1-F6EECF244321}">
                <p14:modId xmlns:p14="http://schemas.microsoft.com/office/powerpoint/2010/main" val="3731243660"/>
              </p:ext>
            </p:extLst>
          </p:nvPr>
        </p:nvGraphicFramePr>
        <p:xfrm>
          <a:off x="876624" y="3205797"/>
          <a:ext cx="10438751" cy="25256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181580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D0CBD9-8A5C-F1D0-2A4A-B512394462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624849-5426-38F8-2959-D3A1BE8250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1536594-FE35-404C-7160-F4493E21C9E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6BB6563D-B149-B1B3-AD46-C7DC2B2103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95CD54-780D-349F-8698-4553DB519B7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A49B340-EC4D-1C71-DBCE-2D5B02E31F3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6B7CA8A-77B3-EB85-E22E-78790D9F4E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A75A616-74EE-69FF-4E84-4470E23D471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BAB30E9-96CE-FF50-BE49-7799E679795E}"/>
              </a:ext>
            </a:extLst>
          </p:cNvPr>
          <p:cNvSpPr txBox="1"/>
          <p:nvPr/>
        </p:nvSpPr>
        <p:spPr>
          <a:xfrm>
            <a:off x="875620" y="2058607"/>
            <a:ext cx="9649980" cy="579967"/>
          </a:xfrm>
          <a:prstGeom prst="rect">
            <a:avLst/>
          </a:prstGeom>
          <a:noFill/>
        </p:spPr>
        <p:txBody>
          <a:bodyPr wrap="square" rtlCol="0">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1- The Nature of Motivation:</a:t>
            </a:r>
          </a:p>
        </p:txBody>
      </p:sp>
      <p:graphicFrame>
        <p:nvGraphicFramePr>
          <p:cNvPr id="11" name="Table 7">
            <a:extLst>
              <a:ext uri="{FF2B5EF4-FFF2-40B4-BE49-F238E27FC236}">
                <a16:creationId xmlns:a16="http://schemas.microsoft.com/office/drawing/2014/main" id="{3B7CFBBE-B290-6EBD-942D-D0CDC9BBF75D}"/>
              </a:ext>
            </a:extLst>
          </p:cNvPr>
          <p:cNvGraphicFramePr>
            <a:graphicFrameLocks noGrp="1"/>
          </p:cNvGraphicFramePr>
          <p:nvPr>
            <p:extLst>
              <p:ext uri="{D42A27DB-BD31-4B8C-83A1-F6EECF244321}">
                <p14:modId xmlns:p14="http://schemas.microsoft.com/office/powerpoint/2010/main" val="971506338"/>
              </p:ext>
            </p:extLst>
          </p:nvPr>
        </p:nvGraphicFramePr>
        <p:xfrm>
          <a:off x="762000" y="2752945"/>
          <a:ext cx="10440938" cy="3188591"/>
        </p:xfrm>
        <a:graphic>
          <a:graphicData uri="http://schemas.openxmlformats.org/drawingml/2006/table">
            <a:tbl>
              <a:tblPr firstRow="1" bandRow="1"/>
              <a:tblGrid>
                <a:gridCol w="1713754">
                  <a:extLst>
                    <a:ext uri="{9D8B030D-6E8A-4147-A177-3AD203B41FA5}">
                      <a16:colId xmlns:a16="http://schemas.microsoft.com/office/drawing/2014/main" val="3966072766"/>
                    </a:ext>
                  </a:extLst>
                </a:gridCol>
                <a:gridCol w="8727184">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Motivation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dirty="0">
                          <a:solidFill>
                            <a:srgbClr val="0A1F61"/>
                          </a:solidFill>
                          <a:latin typeface="Times New Roman" panose="02020603050405020304" pitchFamily="18" charset="0"/>
                          <a:cs typeface="Times New Roman" panose="02020603050405020304" pitchFamily="18" charset="0"/>
                        </a:rPr>
                        <a:t>Motivation</a:t>
                      </a:r>
                      <a:r>
                        <a:rPr lang="en-US" sz="2000" b="0" dirty="0">
                          <a:solidFill>
                            <a:schemeClr val="tx1"/>
                          </a:solidFill>
                          <a:latin typeface="Times New Roman" panose="02020603050405020304" pitchFamily="18" charset="0"/>
                          <a:cs typeface="Times New Roman" panose="02020603050405020304" pitchFamily="18" charset="0"/>
                        </a:rPr>
                        <a:t> </a:t>
                      </a:r>
                      <a:r>
                        <a:rPr lang="en-US" sz="2000" b="0" i="0" u="sng" dirty="0">
                          <a:solidFill>
                            <a:schemeClr val="tx1"/>
                          </a:solidFill>
                          <a:latin typeface="Times New Roman" panose="02020603050405020304" pitchFamily="18" charset="0"/>
                          <a:cs typeface="Times New Roman" panose="02020603050405020304" pitchFamily="18" charset="0"/>
                        </a:rPr>
                        <a:t>is the set of forces that causes people to engage in one behavior rather than some alternative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1" i="1" dirty="0">
                          <a:solidFill>
                            <a:srgbClr val="FF0000"/>
                          </a:solidFill>
                          <a:latin typeface="Times New Roman" panose="02020603050405020304" pitchFamily="18" charset="0"/>
                          <a:cs typeface="Times New Roman" panose="02020603050405020304" pitchFamily="18" charset="0"/>
                        </a:rPr>
                        <a:t>Ex. </a:t>
                      </a:r>
                      <a:r>
                        <a:rPr lang="en-US" sz="2000" b="0" i="1" dirty="0">
                          <a:solidFill>
                            <a:schemeClr val="tx1"/>
                          </a:solidFill>
                          <a:latin typeface="Times New Roman" panose="02020603050405020304" pitchFamily="18" charset="0"/>
                          <a:cs typeface="Times New Roman" panose="02020603050405020304" pitchFamily="18" charset="0"/>
                        </a:rPr>
                        <a:t>Students who start assignments several weeks before they are due to ensure that their term papers are the best they can be,  Of course, students who avoid the term paper by spending the day at the beach, are also motivated—their goals are simply very different.</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From the manager’s viewpoint, the objective is to </a:t>
                      </a:r>
                      <a:r>
                        <a:rPr lang="en-US" sz="2000" b="0" dirty="0">
                          <a:solidFill>
                            <a:srgbClr val="0A1F61"/>
                          </a:solidFill>
                          <a:latin typeface="Times New Roman" panose="02020603050405020304" pitchFamily="18" charset="0"/>
                          <a:cs typeface="Times New Roman" panose="02020603050405020304" pitchFamily="18" charset="0"/>
                        </a:rPr>
                        <a:t>motivate people to behave in ways that are in the organization’s best interest</a:t>
                      </a:r>
                      <a:r>
                        <a:rPr lang="en-US" sz="2000" b="0"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8375278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AF97B-3AA1-87F0-1807-F3F2E4E777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E91739-C58C-C286-E26E-3B1A11FBFF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14F6E4-CECE-EC34-60BD-1CCB13F63E0A}"/>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477B18C-A4C0-986A-A029-497E5C2B30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39AB17-B4DA-0ED1-39B8-5EB7BF05D5B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994F99D-362C-2987-7E58-78380B1FAE1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C3906F7-6A46-D544-ACF5-2AC51633C9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AE32E63-A9E0-B823-E613-C87ED14565D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365A51A-B88A-1404-12A8-E60EDD0D4396}"/>
              </a:ext>
            </a:extLst>
          </p:cNvPr>
          <p:cNvSpPr txBox="1"/>
          <p:nvPr/>
        </p:nvSpPr>
        <p:spPr>
          <a:xfrm>
            <a:off x="762000" y="1943405"/>
            <a:ext cx="9649980" cy="579967"/>
          </a:xfrm>
          <a:prstGeom prst="rect">
            <a:avLst/>
          </a:prstGeom>
          <a:noFill/>
        </p:spPr>
        <p:txBody>
          <a:bodyPr wrap="square" rtlCol="0">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2- The Importance of Motivation:</a:t>
            </a:r>
          </a:p>
        </p:txBody>
      </p:sp>
      <p:graphicFrame>
        <p:nvGraphicFramePr>
          <p:cNvPr id="9" name="Table 8">
            <a:extLst>
              <a:ext uri="{FF2B5EF4-FFF2-40B4-BE49-F238E27FC236}">
                <a16:creationId xmlns:a16="http://schemas.microsoft.com/office/drawing/2014/main" id="{95D7E60D-939B-64A8-87F0-3779CE7F656E}"/>
              </a:ext>
            </a:extLst>
          </p:cNvPr>
          <p:cNvGraphicFramePr>
            <a:graphicFrameLocks noGrp="1"/>
          </p:cNvGraphicFramePr>
          <p:nvPr>
            <p:extLst>
              <p:ext uri="{D42A27DB-BD31-4B8C-83A1-F6EECF244321}">
                <p14:modId xmlns:p14="http://schemas.microsoft.com/office/powerpoint/2010/main" val="4261147324"/>
              </p:ext>
            </p:extLst>
          </p:nvPr>
        </p:nvGraphicFramePr>
        <p:xfrm>
          <a:off x="762000" y="2428234"/>
          <a:ext cx="10525127" cy="3566160"/>
        </p:xfrm>
        <a:graphic>
          <a:graphicData uri="http://schemas.openxmlformats.org/drawingml/2006/table">
            <a:tbl>
              <a:tblPr firstRow="1" bandRow="1"/>
              <a:tblGrid>
                <a:gridCol w="1874295">
                  <a:extLst>
                    <a:ext uri="{9D8B030D-6E8A-4147-A177-3AD203B41FA5}">
                      <a16:colId xmlns:a16="http://schemas.microsoft.com/office/drawing/2014/main" val="3966072766"/>
                    </a:ext>
                  </a:extLst>
                </a:gridCol>
                <a:gridCol w="865083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1900" dirty="0">
                          <a:solidFill>
                            <a:schemeClr val="tx1"/>
                          </a:solidFill>
                          <a:latin typeface="Times New Roman" panose="02020603050405020304" pitchFamily="18" charset="0"/>
                          <a:cs typeface="Times New Roman" panose="02020603050405020304" pitchFamily="18" charset="0"/>
                        </a:rPr>
                        <a:t> </a:t>
                      </a:r>
                      <a:r>
                        <a:rPr lang="en-US" sz="1900" dirty="0">
                          <a:solidFill>
                            <a:srgbClr val="0A1F61"/>
                          </a:solidFill>
                          <a:latin typeface="Times New Roman" panose="02020603050405020304" pitchFamily="18" charset="0"/>
                          <a:cs typeface="Times New Roman" panose="02020603050405020304" pitchFamily="18" charset="0"/>
                        </a:rPr>
                        <a:t>The Importance of Motivation</a:t>
                      </a:r>
                    </a:p>
                    <a:p>
                      <a:pPr marL="0" indent="0" algn="l">
                        <a:buFont typeface="Wingdings" panose="05000000000000000000" pitchFamily="2" charset="2"/>
                        <a:buNone/>
                      </a:pPr>
                      <a:endParaRPr lang="en-US" sz="19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19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1900" b="0" dirty="0">
                          <a:solidFill>
                            <a:schemeClr val="tx1"/>
                          </a:solidFill>
                          <a:latin typeface="Times New Roman" panose="02020603050405020304" pitchFamily="18" charset="0"/>
                          <a:cs typeface="Times New Roman" panose="02020603050405020304" pitchFamily="18" charset="0"/>
                        </a:rPr>
                        <a:t>Managers strive to motivate people in the organization to </a:t>
                      </a:r>
                      <a:r>
                        <a:rPr lang="en-US" sz="1900" b="0" dirty="0">
                          <a:solidFill>
                            <a:srgbClr val="0A1F61"/>
                          </a:solidFill>
                          <a:latin typeface="Times New Roman" panose="02020603050405020304" pitchFamily="18" charset="0"/>
                          <a:cs typeface="Times New Roman" panose="02020603050405020304" pitchFamily="18" charset="0"/>
                        </a:rPr>
                        <a:t>perform at high levels. </a:t>
                      </a:r>
                    </a:p>
                    <a:p>
                      <a:pPr marL="342900" indent="-342900" algn="just">
                        <a:buFont typeface="Wingdings" panose="05000000000000000000" pitchFamily="2" charset="2"/>
                        <a:buChar char="§"/>
                      </a:pPr>
                      <a:r>
                        <a:rPr lang="en-US" sz="1900" b="0" dirty="0">
                          <a:solidFill>
                            <a:schemeClr val="tx1"/>
                          </a:solidFill>
                          <a:latin typeface="Times New Roman" panose="02020603050405020304" pitchFamily="18" charset="0"/>
                          <a:cs typeface="Times New Roman" panose="02020603050405020304" pitchFamily="18" charset="0"/>
                        </a:rPr>
                        <a:t>But job </a:t>
                      </a:r>
                      <a:r>
                        <a:rPr lang="en-US" sz="1900" b="0" dirty="0">
                          <a:solidFill>
                            <a:srgbClr val="0A1F61"/>
                          </a:solidFill>
                          <a:latin typeface="Times New Roman" panose="02020603050405020304" pitchFamily="18" charset="0"/>
                          <a:cs typeface="Times New Roman" panose="02020603050405020304" pitchFamily="18" charset="0"/>
                        </a:rPr>
                        <a:t>performance</a:t>
                      </a:r>
                      <a:r>
                        <a:rPr lang="en-US" sz="1900" b="0" dirty="0">
                          <a:solidFill>
                            <a:schemeClr val="tx1"/>
                          </a:solidFill>
                          <a:latin typeface="Times New Roman" panose="02020603050405020304" pitchFamily="18" charset="0"/>
                          <a:cs typeface="Times New Roman" panose="02020603050405020304" pitchFamily="18" charset="0"/>
                        </a:rPr>
                        <a:t> depends on </a:t>
                      </a:r>
                      <a:r>
                        <a:rPr lang="en-US" sz="1900" b="0" dirty="0">
                          <a:solidFill>
                            <a:srgbClr val="0A1F61"/>
                          </a:solidFill>
                          <a:latin typeface="Times New Roman" panose="02020603050405020304" pitchFamily="18" charset="0"/>
                          <a:cs typeface="Times New Roman" panose="02020603050405020304" pitchFamily="18" charset="0"/>
                        </a:rPr>
                        <a:t>ability and environment as well as motivation.</a:t>
                      </a:r>
                      <a:r>
                        <a:rPr lang="en-US" sz="1900" b="0" dirty="0">
                          <a:solidFill>
                            <a:schemeClr val="tx1"/>
                          </a:solidFill>
                          <a:latin typeface="Times New Roman" panose="02020603050405020304" pitchFamily="18" charset="0"/>
                          <a:cs typeface="Times New Roman" panose="02020603050405020304" pitchFamily="18" charset="0"/>
                        </a:rPr>
                        <a:t> This relationship can be stated as follows:</a:t>
                      </a:r>
                    </a:p>
                    <a:p>
                      <a:pPr marL="0" indent="0" algn="ctr">
                        <a:buFont typeface="Wingdings" panose="05000000000000000000" pitchFamily="2" charset="2"/>
                        <a:buNone/>
                      </a:pPr>
                      <a:endParaRPr lang="en-US" sz="1900" b="0" i="1" dirty="0">
                        <a:solidFill>
                          <a:schemeClr val="tx1"/>
                        </a:solidFill>
                        <a:latin typeface="Times New Roman" panose="02020603050405020304" pitchFamily="18" charset="0"/>
                        <a:cs typeface="Times New Roman" panose="02020603050405020304" pitchFamily="18" charset="0"/>
                      </a:endParaRPr>
                    </a:p>
                    <a:p>
                      <a:pPr marL="0" indent="0" algn="ctr">
                        <a:buFont typeface="Wingdings" panose="05000000000000000000" pitchFamily="2" charset="2"/>
                        <a:buNone/>
                      </a:pPr>
                      <a:r>
                        <a:rPr lang="en-US" sz="1900" b="1" i="1" dirty="0">
                          <a:solidFill>
                            <a:srgbClr val="002060"/>
                          </a:solidFill>
                          <a:latin typeface="Times New Roman" panose="02020603050405020304" pitchFamily="18" charset="0"/>
                          <a:cs typeface="Times New Roman" panose="02020603050405020304" pitchFamily="18" charset="0"/>
                        </a:rPr>
                        <a:t>P = M + A + E</a:t>
                      </a:r>
                    </a:p>
                    <a:p>
                      <a:pPr marL="0" indent="0" algn="l">
                        <a:buFont typeface="Wingdings" panose="05000000000000000000" pitchFamily="2" charset="2"/>
                        <a:buNone/>
                      </a:pPr>
                      <a:r>
                        <a:rPr lang="en-US" sz="1900" b="0" i="1" dirty="0">
                          <a:solidFill>
                            <a:schemeClr val="tx1"/>
                          </a:solidFill>
                          <a:latin typeface="Times New Roman" panose="02020603050405020304" pitchFamily="18" charset="0"/>
                          <a:cs typeface="Times New Roman" panose="02020603050405020304" pitchFamily="18" charset="0"/>
                        </a:rPr>
                        <a:t>Where : </a:t>
                      </a:r>
                    </a:p>
                    <a:p>
                      <a:pPr marL="0" indent="0" algn="l">
                        <a:buFont typeface="Wingdings" panose="05000000000000000000" pitchFamily="2" charset="2"/>
                        <a:buNone/>
                      </a:pPr>
                      <a:r>
                        <a:rPr lang="en-US" sz="1900" b="1" i="1" dirty="0">
                          <a:solidFill>
                            <a:schemeClr val="tx1"/>
                          </a:solidFill>
                          <a:latin typeface="Times New Roman" panose="02020603050405020304" pitchFamily="18" charset="0"/>
                          <a:cs typeface="Times New Roman" panose="02020603050405020304" pitchFamily="18" charset="0"/>
                        </a:rPr>
                        <a:t>P : Performance , M : Motivating , A : Ability, and E : Environment </a:t>
                      </a:r>
                    </a:p>
                    <a:p>
                      <a:pPr marL="342900" indent="-342900" algn="just" defTabSz="914400" rtl="0" eaLnBrk="1" latinLnBrk="0" hangingPunct="1">
                        <a:buFont typeface="Wingdings" panose="05000000000000000000" pitchFamily="2" charset="2"/>
                        <a:buChar char="§"/>
                      </a:pPr>
                      <a:r>
                        <a:rPr lang="en-US" sz="1900" b="1" i="1" u="sng" kern="1200" dirty="0">
                          <a:solidFill>
                            <a:schemeClr val="tx1"/>
                          </a:solidFill>
                          <a:latin typeface="Times New Roman" panose="02020603050405020304" pitchFamily="18" charset="0"/>
                          <a:ea typeface="+mn-ea"/>
                          <a:cs typeface="Times New Roman" panose="02020603050405020304" pitchFamily="18" charset="0"/>
                        </a:rPr>
                        <a:t>To reach high levels of performance, An employee must want:</a:t>
                      </a:r>
                    </a:p>
                    <a:p>
                      <a:pPr marL="342900" indent="-342900" algn="just" defTabSz="914400" rtl="0" eaLnBrk="1" latinLnBrk="0" hangingPunct="1">
                        <a:buFont typeface="Wingdings" panose="05000000000000000000" pitchFamily="2" charset="2"/>
                        <a:buChar char="ü"/>
                      </a:pPr>
                      <a:r>
                        <a:rPr lang="en-US" sz="1900" b="0" kern="1200" dirty="0">
                          <a:solidFill>
                            <a:schemeClr val="tx1"/>
                          </a:solidFill>
                          <a:latin typeface="Times New Roman" panose="02020603050405020304" pitchFamily="18" charset="0"/>
                          <a:ea typeface="+mn-ea"/>
                          <a:cs typeface="Times New Roman" panose="02020603050405020304" pitchFamily="18" charset="0"/>
                        </a:rPr>
                        <a:t>to do the job </a:t>
                      </a:r>
                      <a:r>
                        <a:rPr lang="en-US" sz="1900" b="0" kern="1200" dirty="0">
                          <a:solidFill>
                            <a:srgbClr val="0A1F61"/>
                          </a:solidFill>
                          <a:latin typeface="Times New Roman" panose="02020603050405020304" pitchFamily="18" charset="0"/>
                          <a:ea typeface="+mn-ea"/>
                          <a:cs typeface="Times New Roman" panose="02020603050405020304" pitchFamily="18" charset="0"/>
                        </a:rPr>
                        <a:t>well</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r>
                        <a:rPr lang="en-US" sz="1900" b="0" kern="1200" dirty="0">
                          <a:solidFill>
                            <a:srgbClr val="0A1F61"/>
                          </a:solidFill>
                          <a:latin typeface="Times New Roman" panose="02020603050405020304" pitchFamily="18" charset="0"/>
                          <a:ea typeface="+mn-ea"/>
                          <a:cs typeface="Times New Roman" panose="02020603050405020304" pitchFamily="18" charset="0"/>
                        </a:rPr>
                        <a:t>motivation</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1900" b="0" kern="1200" dirty="0">
                          <a:solidFill>
                            <a:schemeClr val="tx1"/>
                          </a:solidFill>
                          <a:latin typeface="Times New Roman" panose="02020603050405020304" pitchFamily="18" charset="0"/>
                          <a:ea typeface="+mn-ea"/>
                          <a:cs typeface="Times New Roman" panose="02020603050405020304" pitchFamily="18" charset="0"/>
                        </a:rPr>
                        <a:t>must be able to do the job </a:t>
                      </a:r>
                      <a:r>
                        <a:rPr lang="en-US" sz="1900" b="0" kern="1200" dirty="0">
                          <a:solidFill>
                            <a:srgbClr val="0A1F61"/>
                          </a:solidFill>
                          <a:latin typeface="Times New Roman" panose="02020603050405020304" pitchFamily="18" charset="0"/>
                          <a:ea typeface="+mn-ea"/>
                          <a:cs typeface="Times New Roman" panose="02020603050405020304" pitchFamily="18" charset="0"/>
                        </a:rPr>
                        <a:t>effectively</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r>
                        <a:rPr lang="en-US" sz="1900" b="0" kern="1200" dirty="0">
                          <a:solidFill>
                            <a:srgbClr val="0A1F61"/>
                          </a:solidFill>
                          <a:latin typeface="Times New Roman" panose="02020603050405020304" pitchFamily="18" charset="0"/>
                          <a:ea typeface="+mn-ea"/>
                          <a:cs typeface="Times New Roman" panose="02020603050405020304" pitchFamily="18" charset="0"/>
                        </a:rPr>
                        <a:t>ability</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ü"/>
                      </a:pPr>
                      <a:r>
                        <a:rPr lang="en-US" sz="1900" b="0" kern="1200" dirty="0">
                          <a:solidFill>
                            <a:schemeClr val="tx1"/>
                          </a:solidFill>
                          <a:latin typeface="Times New Roman" panose="02020603050405020304" pitchFamily="18" charset="0"/>
                          <a:ea typeface="+mn-ea"/>
                          <a:cs typeface="Times New Roman" panose="02020603050405020304" pitchFamily="18" charset="0"/>
                        </a:rPr>
                        <a:t>and must have the materials, resources, equipment, and information required to do the job (</a:t>
                      </a:r>
                      <a:r>
                        <a:rPr lang="en-US" sz="1900" b="0" kern="1200" dirty="0">
                          <a:solidFill>
                            <a:srgbClr val="0A1F61"/>
                          </a:solidFill>
                          <a:latin typeface="Times New Roman" panose="02020603050405020304" pitchFamily="18" charset="0"/>
                          <a:ea typeface="+mn-ea"/>
                          <a:cs typeface="Times New Roman" panose="02020603050405020304" pitchFamily="18" charset="0"/>
                        </a:rPr>
                        <a:t>environment</a:t>
                      </a:r>
                      <a:r>
                        <a:rPr lang="en-US" sz="1900" b="0" kern="1200" dirty="0">
                          <a:solidFill>
                            <a:schemeClr val="tx1"/>
                          </a:solidFill>
                          <a:latin typeface="Times New Roman" panose="02020603050405020304" pitchFamily="18" charset="0"/>
                          <a:ea typeface="+mn-ea"/>
                          <a:cs typeface="Times New Roman" panose="02020603050405020304" pitchFamily="18" charset="0"/>
                        </a:rPr>
                        <a:t>).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2493479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B82E0-1B65-107E-1C00-C38DCF89E7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0F316A-899F-C059-486B-A2069284809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179E6D-727A-A6DB-1D17-DA436608D73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48E328F-1C97-03B9-E6CE-E1B87C1387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6637C8-4D42-B094-0BB7-2E5F5E0C77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5CC20B8-754C-9957-75F9-4F27FA7AC7A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4DD88B7-2E0F-E141-07E3-1939ED4A3A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BEC4010-F552-FD3D-0396-7F5883E92EB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5044921-09A1-CFEC-B76C-1A5F2C9236BC}"/>
              </a:ext>
            </a:extLst>
          </p:cNvPr>
          <p:cNvSpPr txBox="1"/>
          <p:nvPr/>
        </p:nvSpPr>
        <p:spPr>
          <a:xfrm>
            <a:off x="617280" y="2002404"/>
            <a:ext cx="9209278" cy="579967"/>
          </a:xfrm>
          <a:prstGeom prst="rect">
            <a:avLst/>
          </a:prstGeom>
          <a:noFill/>
        </p:spPr>
        <p:txBody>
          <a:bodyPr wrap="square" rtlCol="0">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The Motivational Framework:</a:t>
            </a:r>
          </a:p>
        </p:txBody>
      </p:sp>
      <p:graphicFrame>
        <p:nvGraphicFramePr>
          <p:cNvPr id="11" name="Table 7">
            <a:extLst>
              <a:ext uri="{FF2B5EF4-FFF2-40B4-BE49-F238E27FC236}">
                <a16:creationId xmlns:a16="http://schemas.microsoft.com/office/drawing/2014/main" id="{A414F998-8BE2-7196-4903-5D5CAAB3C486}"/>
              </a:ext>
            </a:extLst>
          </p:cNvPr>
          <p:cNvGraphicFramePr>
            <a:graphicFrameLocks noGrp="1"/>
          </p:cNvGraphicFramePr>
          <p:nvPr>
            <p:extLst>
              <p:ext uri="{D42A27DB-BD31-4B8C-83A1-F6EECF244321}">
                <p14:modId xmlns:p14="http://schemas.microsoft.com/office/powerpoint/2010/main" val="65498112"/>
              </p:ext>
            </p:extLst>
          </p:nvPr>
        </p:nvGraphicFramePr>
        <p:xfrm>
          <a:off x="762000" y="2768093"/>
          <a:ext cx="10514238" cy="3188591"/>
        </p:xfrm>
        <a:graphic>
          <a:graphicData uri="http://schemas.openxmlformats.org/drawingml/2006/table">
            <a:tbl>
              <a:tblPr firstRow="1" bandRow="1"/>
              <a:tblGrid>
                <a:gridCol w="1872356">
                  <a:extLst>
                    <a:ext uri="{9D8B030D-6E8A-4147-A177-3AD203B41FA5}">
                      <a16:colId xmlns:a16="http://schemas.microsoft.com/office/drawing/2014/main" val="3966072766"/>
                    </a:ext>
                  </a:extLst>
                </a:gridCol>
                <a:gridCol w="8641882">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 The Motivational Framework</a:t>
                      </a:r>
                    </a:p>
                    <a:p>
                      <a:pPr marL="0" indent="0" algn="just">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We can start to understand motivation by looking </a:t>
                      </a:r>
                      <a:r>
                        <a:rPr lang="en-US" sz="2000" b="0" dirty="0">
                          <a:solidFill>
                            <a:srgbClr val="0A1F61"/>
                          </a:solidFill>
                          <a:latin typeface="Times New Roman" panose="02020603050405020304" pitchFamily="18" charset="0"/>
                          <a:cs typeface="Times New Roman" panose="02020603050405020304" pitchFamily="18" charset="0"/>
                        </a:rPr>
                        <a:t>at need deficiencies and goal-directed behaviors. </a:t>
                      </a:r>
                    </a:p>
                    <a:p>
                      <a:pPr marL="0" indent="0" algn="just">
                        <a:buFont typeface="Wingdings" panose="05000000000000000000" pitchFamily="2" charset="2"/>
                        <a:buNone/>
                      </a:pPr>
                      <a:r>
                        <a:rPr lang="en-US" sz="2000" b="1" i="1" u="sng" dirty="0">
                          <a:solidFill>
                            <a:schemeClr val="tx1"/>
                          </a:solidFill>
                          <a:latin typeface="Times New Roman" panose="02020603050405020304" pitchFamily="18" charset="0"/>
                          <a:cs typeface="Times New Roman" panose="02020603050405020304" pitchFamily="18" charset="0"/>
                        </a:rPr>
                        <a:t>The basic motivational framework:</a:t>
                      </a:r>
                    </a:p>
                    <a:p>
                      <a:pPr marL="342900" indent="-342900" algn="just">
                        <a:buFont typeface="Wingdings" panose="05000000000000000000" pitchFamily="2" charset="2"/>
                        <a:buChar char="§"/>
                      </a:pPr>
                      <a:r>
                        <a:rPr lang="en-US" sz="2000" b="1" i="1" u="sng" dirty="0">
                          <a:solidFill>
                            <a:schemeClr val="tx1"/>
                          </a:solidFill>
                          <a:latin typeface="Times New Roman" panose="02020603050405020304" pitchFamily="18" charset="0"/>
                          <a:cs typeface="Times New Roman" panose="02020603050405020304" pitchFamily="18" charset="0"/>
                        </a:rPr>
                        <a:t>A need: </a:t>
                      </a:r>
                      <a:r>
                        <a:rPr lang="en-US" sz="2000" b="0" dirty="0">
                          <a:solidFill>
                            <a:schemeClr val="tx1"/>
                          </a:solidFill>
                          <a:latin typeface="Times New Roman" panose="02020603050405020304" pitchFamily="18" charset="0"/>
                          <a:cs typeface="Times New Roman" panose="02020603050405020304" pitchFamily="18" charset="0"/>
                        </a:rPr>
                        <a:t>something </a:t>
                      </a:r>
                      <a:r>
                        <a:rPr lang="en-US" sz="2000" b="0" dirty="0">
                          <a:solidFill>
                            <a:srgbClr val="0A1F61"/>
                          </a:solidFill>
                          <a:latin typeface="Times New Roman" panose="02020603050405020304" pitchFamily="18" charset="0"/>
                          <a:cs typeface="Times New Roman" panose="02020603050405020304" pitchFamily="18" charset="0"/>
                        </a:rPr>
                        <a:t>an individual requires or wants </a:t>
                      </a:r>
                      <a:r>
                        <a:rPr lang="en-US" sz="2000" b="0" dirty="0">
                          <a:solidFill>
                            <a:schemeClr val="tx1"/>
                          </a:solidFill>
                          <a:latin typeface="Times New Roman" panose="02020603050405020304" pitchFamily="18" charset="0"/>
                          <a:cs typeface="Times New Roman" panose="02020603050405020304" pitchFamily="18" charset="0"/>
                        </a:rPr>
                        <a:t>which is the starting point.</a:t>
                      </a:r>
                    </a:p>
                    <a:p>
                      <a:pPr marL="342900" indent="-342900" algn="just">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Motivated behavior: </a:t>
                      </a:r>
                      <a:r>
                        <a:rPr lang="en-US" sz="2000" b="0" i="1" dirty="0">
                          <a:solidFill>
                            <a:schemeClr val="tx1"/>
                          </a:solidFill>
                          <a:latin typeface="Times New Roman" panose="02020603050405020304" pitchFamily="18" charset="0"/>
                          <a:cs typeface="Times New Roman" panose="02020603050405020304" pitchFamily="18" charset="0"/>
                        </a:rPr>
                        <a:t>usually begins when </a:t>
                      </a:r>
                      <a:r>
                        <a:rPr lang="en-US" sz="2000" b="0" i="1" dirty="0">
                          <a:solidFill>
                            <a:srgbClr val="0A1F61"/>
                          </a:solidFill>
                          <a:latin typeface="Times New Roman" panose="02020603050405020304" pitchFamily="18" charset="0"/>
                          <a:cs typeface="Times New Roman" panose="02020603050405020304" pitchFamily="18" charset="0"/>
                        </a:rPr>
                        <a:t>a person has one or more important needs</a:t>
                      </a:r>
                      <a:r>
                        <a:rPr lang="en-US" sz="2000" b="0" i="1" dirty="0">
                          <a:solidFill>
                            <a:schemeClr val="tx1"/>
                          </a:solidFill>
                          <a:latin typeface="Times New Roman" panose="02020603050405020304" pitchFamily="18" charset="0"/>
                          <a:cs typeface="Times New Roman" panose="02020603050405020304" pitchFamily="18" charset="0"/>
                        </a:rPr>
                        <a:t>. Although a need that is already </a:t>
                      </a:r>
                      <a:r>
                        <a:rPr lang="en-US" sz="2000" b="0" i="1" dirty="0">
                          <a:solidFill>
                            <a:srgbClr val="0A1F61"/>
                          </a:solidFill>
                          <a:latin typeface="Times New Roman" panose="02020603050405020304" pitchFamily="18" charset="0"/>
                          <a:cs typeface="Times New Roman" panose="02020603050405020304" pitchFamily="18" charset="0"/>
                        </a:rPr>
                        <a:t>satisfied may also motivate behavior</a:t>
                      </a:r>
                    </a:p>
                    <a:p>
                      <a:pPr marL="342900" indent="-342900" algn="just" defTabSz="914400" rtl="0" eaLnBrk="1" latinLnBrk="0" hangingPunct="1">
                        <a:buFont typeface="Wingdings" panose="05000000000000000000" pitchFamily="2" charset="2"/>
                        <a:buChar char="ü"/>
                      </a:pPr>
                      <a:r>
                        <a:rPr lang="en-US" sz="2000" b="1" i="1" kern="1200" dirty="0">
                          <a:solidFill>
                            <a:schemeClr val="tx1"/>
                          </a:solidFill>
                          <a:latin typeface="Times New Roman" panose="02020603050405020304" pitchFamily="18" charset="0"/>
                          <a:ea typeface="+mn-ea"/>
                          <a:cs typeface="Times New Roman" panose="02020603050405020304" pitchFamily="18" charset="0"/>
                        </a:rPr>
                        <a:t>Unmet needs: </a:t>
                      </a:r>
                      <a:r>
                        <a:rPr lang="en-US" sz="2000" b="0" i="1" kern="1200" dirty="0">
                          <a:solidFill>
                            <a:schemeClr val="tx1"/>
                          </a:solidFill>
                          <a:latin typeface="Times New Roman" panose="02020603050405020304" pitchFamily="18" charset="0"/>
                          <a:ea typeface="+mn-ea"/>
                          <a:cs typeface="Times New Roman" panose="02020603050405020304" pitchFamily="18" charset="0"/>
                        </a:rPr>
                        <a:t>usually result in more </a:t>
                      </a:r>
                      <a:r>
                        <a:rPr lang="en-US" sz="2000" b="0" i="1" kern="1200" dirty="0">
                          <a:solidFill>
                            <a:srgbClr val="0A1F61"/>
                          </a:solidFill>
                          <a:latin typeface="Times New Roman" panose="02020603050405020304" pitchFamily="18" charset="0"/>
                          <a:ea typeface="+mn-ea"/>
                          <a:cs typeface="Times New Roman" panose="02020603050405020304" pitchFamily="18" charset="0"/>
                        </a:rPr>
                        <a:t>intense feelings and behavioral changes</a:t>
                      </a:r>
                    </a:p>
                    <a:p>
                      <a:pPr marL="0" indent="0" algn="just">
                        <a:buFont typeface="Wingdings" panose="05000000000000000000" pitchFamily="2" charset="2"/>
                        <a:buNone/>
                      </a:pPr>
                      <a:r>
                        <a:rPr lang="en-US" sz="2000" b="0" i="1" u="sng"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0" dirty="0">
                          <a:solidFill>
                            <a:schemeClr val="tx1"/>
                          </a:solidFill>
                          <a:latin typeface="Times New Roman" panose="02020603050405020304" pitchFamily="18" charset="0"/>
                          <a:cs typeface="Times New Roman" panose="02020603050405020304" pitchFamily="18" charset="0"/>
                        </a:rPr>
                        <a:t>if a person has yet to </a:t>
                      </a:r>
                      <a:r>
                        <a:rPr lang="en-US" sz="2000" b="0" i="0" dirty="0">
                          <a:solidFill>
                            <a:srgbClr val="0A1F61"/>
                          </a:solidFill>
                          <a:latin typeface="Times New Roman" panose="02020603050405020304" pitchFamily="18" charset="0"/>
                          <a:cs typeface="Times New Roman" panose="02020603050405020304" pitchFamily="18" charset="0"/>
                        </a:rPr>
                        <a:t>attain the standard of living </a:t>
                      </a:r>
                      <a:r>
                        <a:rPr lang="en-US" sz="2000" b="0" i="0" dirty="0">
                          <a:solidFill>
                            <a:schemeClr val="tx1"/>
                          </a:solidFill>
                          <a:latin typeface="Times New Roman" panose="02020603050405020304" pitchFamily="18" charset="0"/>
                          <a:cs typeface="Times New Roman" panose="02020603050405020304" pitchFamily="18" charset="0"/>
                        </a:rPr>
                        <a:t>he or she desires, this </a:t>
                      </a:r>
                      <a:r>
                        <a:rPr lang="en-US" sz="2000" b="0" i="0" dirty="0">
                          <a:solidFill>
                            <a:srgbClr val="0A1F61"/>
                          </a:solidFill>
                          <a:latin typeface="Times New Roman" panose="02020603050405020304" pitchFamily="18" charset="0"/>
                          <a:cs typeface="Times New Roman" panose="02020603050405020304" pitchFamily="18" charset="0"/>
                        </a:rPr>
                        <a:t>unmet need </a:t>
                      </a:r>
                      <a:r>
                        <a:rPr lang="en-US" sz="2000" b="0" i="0" dirty="0">
                          <a:solidFill>
                            <a:schemeClr val="tx1"/>
                          </a:solidFill>
                          <a:latin typeface="Times New Roman" panose="02020603050405020304" pitchFamily="18" charset="0"/>
                          <a:cs typeface="Times New Roman" panose="02020603050405020304" pitchFamily="18" charset="0"/>
                        </a:rPr>
                        <a:t>may stimulate him or her to action.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374188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90495-BF2E-EBED-D480-7E9986BE55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80341D-EC7D-FD33-6D47-F66EA75049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182064F-4867-D263-F745-64DE9D42A7F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14129D48-A459-0AB7-8E4F-56A9357C59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B2DD6C-5DC2-9685-ED0C-45836ABA846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C4DB08-FF5B-BF93-87AE-0C4625134B1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E8FFF8A-BC3B-5EF2-7F12-03B5D033EA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A9F360A-88C9-AEA0-CB02-D7BFDE2BBD7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4A8618E-C1B2-EF36-EE43-1C10DBE52A90}"/>
              </a:ext>
            </a:extLst>
          </p:cNvPr>
          <p:cNvSpPr txBox="1"/>
          <p:nvPr/>
        </p:nvSpPr>
        <p:spPr>
          <a:xfrm>
            <a:off x="885961" y="2002402"/>
            <a:ext cx="9649980" cy="579967"/>
          </a:xfrm>
          <a:prstGeom prst="rect">
            <a:avLst/>
          </a:prstGeom>
          <a:noFill/>
        </p:spPr>
        <p:txBody>
          <a:bodyPr wrap="square" rtlCol="0">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The Motivational Framework:</a:t>
            </a:r>
          </a:p>
        </p:txBody>
      </p:sp>
      <p:sp>
        <p:nvSpPr>
          <p:cNvPr id="9" name="TextBox 8">
            <a:extLst>
              <a:ext uri="{FF2B5EF4-FFF2-40B4-BE49-F238E27FC236}">
                <a16:creationId xmlns:a16="http://schemas.microsoft.com/office/drawing/2014/main" id="{16821053-3882-B6D4-F60D-401CAE0C8E80}"/>
              </a:ext>
            </a:extLst>
          </p:cNvPr>
          <p:cNvSpPr txBox="1"/>
          <p:nvPr/>
        </p:nvSpPr>
        <p:spPr>
          <a:xfrm>
            <a:off x="885961" y="2851493"/>
            <a:ext cx="4257796" cy="2862322"/>
          </a:xfrm>
          <a:prstGeom prst="rect">
            <a:avLst/>
          </a:prstGeom>
          <a:no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This framework provides a useful way to see how motivational processes occur. </a:t>
            </a:r>
            <a:r>
              <a:rPr lang="en-US" sz="2000" i="1" dirty="0">
                <a:solidFill>
                  <a:srgbClr val="0A1F61"/>
                </a:solidFill>
                <a:latin typeface="Times New Roman" panose="02020603050405020304" pitchFamily="18" charset="0"/>
                <a:cs typeface="Times New Roman" panose="02020603050405020304" pitchFamily="18" charset="0"/>
              </a:rPr>
              <a:t>When people experience a need deficiency</a:t>
            </a:r>
            <a:r>
              <a:rPr lang="en-US" sz="2000" i="1" dirty="0">
                <a:solidFill>
                  <a:prstClr val="black"/>
                </a:solidFill>
                <a:latin typeface="Times New Roman" panose="02020603050405020304" pitchFamily="18" charset="0"/>
                <a:cs typeface="Times New Roman" panose="02020603050405020304" pitchFamily="18" charset="0"/>
              </a:rPr>
              <a:t>, they seek </a:t>
            </a:r>
            <a:r>
              <a:rPr lang="en-US" sz="2000" i="1" dirty="0">
                <a:solidFill>
                  <a:srgbClr val="0A1F61"/>
                </a:solidFill>
                <a:latin typeface="Times New Roman" panose="02020603050405020304" pitchFamily="18" charset="0"/>
                <a:cs typeface="Times New Roman" panose="02020603050405020304" pitchFamily="18" charset="0"/>
              </a:rPr>
              <a:t>ways to satisfy </a:t>
            </a:r>
            <a:r>
              <a:rPr lang="en-US" sz="2000" i="1" dirty="0">
                <a:solidFill>
                  <a:prstClr val="black"/>
                </a:solidFill>
                <a:latin typeface="Times New Roman" panose="02020603050405020304" pitchFamily="18" charset="0"/>
                <a:cs typeface="Times New Roman" panose="02020603050405020304" pitchFamily="18" charset="0"/>
              </a:rPr>
              <a:t>it, which results in a</a:t>
            </a:r>
            <a:r>
              <a:rPr lang="en-US" sz="2000" i="1" dirty="0">
                <a:solidFill>
                  <a:srgbClr val="0A1F61"/>
                </a:solidFill>
                <a:latin typeface="Times New Roman" panose="02020603050405020304" pitchFamily="18" charset="0"/>
                <a:cs typeface="Times New Roman" panose="02020603050405020304" pitchFamily="18" charset="0"/>
              </a:rPr>
              <a:t> choice of goal-directed behaviors. </a:t>
            </a:r>
            <a:r>
              <a:rPr lang="en-US" sz="2000" i="1" dirty="0">
                <a:solidFill>
                  <a:prstClr val="black"/>
                </a:solidFill>
                <a:latin typeface="Times New Roman" panose="02020603050405020304" pitchFamily="18" charset="0"/>
                <a:cs typeface="Times New Roman" panose="02020603050405020304" pitchFamily="18" charset="0"/>
              </a:rPr>
              <a:t>After </a:t>
            </a:r>
            <a:r>
              <a:rPr lang="en-US" sz="2000" i="1" dirty="0">
                <a:solidFill>
                  <a:srgbClr val="0A1F61"/>
                </a:solidFill>
                <a:latin typeface="Times New Roman" panose="02020603050405020304" pitchFamily="18" charset="0"/>
                <a:cs typeface="Times New Roman" panose="02020603050405020304" pitchFamily="18" charset="0"/>
              </a:rPr>
              <a:t>performing</a:t>
            </a:r>
            <a:r>
              <a:rPr lang="en-US" sz="2000" i="1" dirty="0">
                <a:solidFill>
                  <a:prstClr val="black"/>
                </a:solidFill>
                <a:latin typeface="Times New Roman" panose="02020603050405020304" pitchFamily="18" charset="0"/>
                <a:cs typeface="Times New Roman" panose="02020603050405020304" pitchFamily="18" charset="0"/>
              </a:rPr>
              <a:t> the behavior, </a:t>
            </a:r>
            <a:r>
              <a:rPr lang="en-US" sz="2000" i="1" dirty="0">
                <a:solidFill>
                  <a:srgbClr val="0A1F61"/>
                </a:solidFill>
                <a:latin typeface="Times New Roman" panose="02020603050405020304" pitchFamily="18" charset="0"/>
                <a:cs typeface="Times New Roman" panose="02020603050405020304" pitchFamily="18" charset="0"/>
              </a:rPr>
              <a:t>the individual experiences rewards or punishments </a:t>
            </a:r>
            <a:r>
              <a:rPr lang="en-US" sz="2000" i="1" dirty="0">
                <a:solidFill>
                  <a:prstClr val="black"/>
                </a:solidFill>
                <a:latin typeface="Times New Roman" panose="02020603050405020304" pitchFamily="18" charset="0"/>
                <a:cs typeface="Times New Roman" panose="02020603050405020304" pitchFamily="18" charset="0"/>
              </a:rPr>
              <a:t>that </a:t>
            </a:r>
            <a:r>
              <a:rPr lang="en-US" sz="2000" i="1" dirty="0">
                <a:solidFill>
                  <a:srgbClr val="0A1F61"/>
                </a:solidFill>
                <a:latin typeface="Times New Roman" panose="02020603050405020304" pitchFamily="18" charset="0"/>
                <a:cs typeface="Times New Roman" panose="02020603050405020304" pitchFamily="18" charset="0"/>
              </a:rPr>
              <a:t>affect the original need deficiency.</a:t>
            </a:r>
          </a:p>
        </p:txBody>
      </p:sp>
      <p:pic>
        <p:nvPicPr>
          <p:cNvPr id="12" name="Picture 11">
            <a:extLst>
              <a:ext uri="{FF2B5EF4-FFF2-40B4-BE49-F238E27FC236}">
                <a16:creationId xmlns:a16="http://schemas.microsoft.com/office/drawing/2014/main" id="{F96A7819-408B-AFE0-A7EE-6CF7A1AE01EE}"/>
              </a:ext>
            </a:extLst>
          </p:cNvPr>
          <p:cNvPicPr>
            <a:picLocks noChangeAspect="1"/>
          </p:cNvPicPr>
          <p:nvPr/>
        </p:nvPicPr>
        <p:blipFill>
          <a:blip r:embed="rId3"/>
          <a:stretch>
            <a:fillRect/>
          </a:stretch>
        </p:blipFill>
        <p:spPr>
          <a:xfrm>
            <a:off x="5463438" y="2572012"/>
            <a:ext cx="5709303" cy="3238865"/>
          </a:xfrm>
          <a:prstGeom prst="rect">
            <a:avLst/>
          </a:prstGeom>
        </p:spPr>
      </p:pic>
    </p:spTree>
    <p:extLst>
      <p:ext uri="{BB962C8B-B14F-4D97-AF65-F5344CB8AC3E}">
        <p14:creationId xmlns:p14="http://schemas.microsoft.com/office/powerpoint/2010/main" val="22532278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1883E-17E2-9017-F7FE-C8D96828C1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EA6A50-9C89-5C02-2AAD-93533CE462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E804C8-54ED-8B1F-9E2B-2BBF4FF27894}"/>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4992B786-ACFD-8DE1-0D41-6F0C32241A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220F39-27E8-09B2-EA0F-6B73CD1924C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7EA89C-EB89-C17F-06B0-78B75E24576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BC7747-0371-AD74-48A3-6926F1C1AC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5D866B6-0407-779C-3532-92B40540FE5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25EC2BD-F87D-9AAA-2AF5-8D6392E5F318}"/>
              </a:ext>
            </a:extLst>
          </p:cNvPr>
          <p:cNvSpPr txBox="1"/>
          <p:nvPr/>
        </p:nvSpPr>
        <p:spPr>
          <a:xfrm>
            <a:off x="885961" y="2002402"/>
            <a:ext cx="9649980" cy="579967"/>
          </a:xfrm>
          <a:prstGeom prst="rect">
            <a:avLst/>
          </a:prstGeom>
          <a:noFill/>
        </p:spPr>
        <p:txBody>
          <a:bodyPr wrap="square" rtlCol="0">
            <a:spAutoFit/>
          </a:bodyPr>
          <a:lstStyle/>
          <a:p>
            <a:pPr algn="just">
              <a:lnSpc>
                <a:spcPct val="150000"/>
              </a:lnSpc>
            </a:pPr>
            <a:r>
              <a:rPr lang="en-US" sz="2400" b="1" u="sng" dirty="0">
                <a:solidFill>
                  <a:srgbClr val="002060"/>
                </a:solidFill>
                <a:latin typeface="Times New Roman" panose="02020603050405020304" pitchFamily="18" charset="0"/>
                <a:cs typeface="Times New Roman" panose="02020603050405020304" pitchFamily="18" charset="0"/>
              </a:rPr>
              <a:t>3-  The Motivational Framework:</a:t>
            </a:r>
          </a:p>
        </p:txBody>
      </p:sp>
      <p:sp>
        <p:nvSpPr>
          <p:cNvPr id="2" name="TextBox 1">
            <a:extLst>
              <a:ext uri="{FF2B5EF4-FFF2-40B4-BE49-F238E27FC236}">
                <a16:creationId xmlns:a16="http://schemas.microsoft.com/office/drawing/2014/main" id="{896E7F36-0A20-B9D3-E33B-7834FD7E7814}"/>
              </a:ext>
            </a:extLst>
          </p:cNvPr>
          <p:cNvSpPr txBox="1"/>
          <p:nvPr/>
        </p:nvSpPr>
        <p:spPr>
          <a:xfrm>
            <a:off x="857563" y="2785277"/>
            <a:ext cx="5005046" cy="286232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Motivation begins with a need deficiency. Few people aspire to work as custodians or hotel maids or housekeepers, for example, but the need for money to buy basic necessities can motivate people to perform these kinds of jobs. Of course, the motivation for higher levels of income can also drive people to work harder and seek advancement to higher paying jobs as well.</a:t>
            </a:r>
          </a:p>
        </p:txBody>
      </p:sp>
      <p:pic>
        <p:nvPicPr>
          <p:cNvPr id="11" name="Picture 10">
            <a:extLst>
              <a:ext uri="{FF2B5EF4-FFF2-40B4-BE49-F238E27FC236}">
                <a16:creationId xmlns:a16="http://schemas.microsoft.com/office/drawing/2014/main" id="{B11A7A07-F74E-2D1A-7614-C862BC5F5987}"/>
              </a:ext>
            </a:extLst>
          </p:cNvPr>
          <p:cNvPicPr>
            <a:picLocks noChangeAspect="1"/>
          </p:cNvPicPr>
          <p:nvPr/>
        </p:nvPicPr>
        <p:blipFill>
          <a:blip r:embed="rId3"/>
          <a:stretch>
            <a:fillRect/>
          </a:stretch>
        </p:blipFill>
        <p:spPr>
          <a:xfrm>
            <a:off x="6023640" y="2317648"/>
            <a:ext cx="5245327" cy="3521283"/>
          </a:xfrm>
          <a:prstGeom prst="rect">
            <a:avLst/>
          </a:prstGeom>
        </p:spPr>
      </p:pic>
    </p:spTree>
    <p:extLst>
      <p:ext uri="{BB962C8B-B14F-4D97-AF65-F5344CB8AC3E}">
        <p14:creationId xmlns:p14="http://schemas.microsoft.com/office/powerpoint/2010/main" val="22942517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6A0EE-CF13-9047-AF3D-295A47F36F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FE80D0-F57E-7463-213D-C5CD41BBBE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ED71E8F-843F-EC42-81E2-0D3BD3F1B27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BB3D5B9E-2574-2BEA-37E4-7EFC543CA30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A5AC2E2-5009-F07A-09E9-E51855E8C20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2EE9289-638C-708C-E066-4E7C04A5737B}"/>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929716-69E1-F056-A140-D3E6262D72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EE2E5E-6B92-374E-20DD-8DA42C070E8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3867738-49B1-2517-D43F-5914DBCDD46A}"/>
              </a:ext>
            </a:extLst>
          </p:cNvPr>
          <p:cNvSpPr txBox="1"/>
          <p:nvPr/>
        </p:nvSpPr>
        <p:spPr>
          <a:xfrm>
            <a:off x="852238" y="1988973"/>
            <a:ext cx="9126764" cy="954107"/>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Early Perspectives on Motivation:</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1- The Traditional Approach</a:t>
            </a:r>
          </a:p>
        </p:txBody>
      </p:sp>
      <p:graphicFrame>
        <p:nvGraphicFramePr>
          <p:cNvPr id="12" name="Table 11">
            <a:extLst>
              <a:ext uri="{FF2B5EF4-FFF2-40B4-BE49-F238E27FC236}">
                <a16:creationId xmlns:a16="http://schemas.microsoft.com/office/drawing/2014/main" id="{03D66914-B02B-82F6-680A-7CD479622D53}"/>
              </a:ext>
            </a:extLst>
          </p:cNvPr>
          <p:cNvGraphicFramePr>
            <a:graphicFrameLocks noGrp="1"/>
          </p:cNvGraphicFramePr>
          <p:nvPr>
            <p:extLst>
              <p:ext uri="{D42A27DB-BD31-4B8C-83A1-F6EECF244321}">
                <p14:modId xmlns:p14="http://schemas.microsoft.com/office/powerpoint/2010/main" val="1101582033"/>
              </p:ext>
            </p:extLst>
          </p:nvPr>
        </p:nvGraphicFramePr>
        <p:xfrm>
          <a:off x="617280" y="2996803"/>
          <a:ext cx="10633587" cy="2957567"/>
        </p:xfrm>
        <a:graphic>
          <a:graphicData uri="http://schemas.openxmlformats.org/drawingml/2006/table">
            <a:tbl>
              <a:tblPr firstRow="1" bandRow="1"/>
              <a:tblGrid>
                <a:gridCol w="1584312">
                  <a:extLst>
                    <a:ext uri="{9D8B030D-6E8A-4147-A177-3AD203B41FA5}">
                      <a16:colId xmlns:a16="http://schemas.microsoft.com/office/drawing/2014/main" val="3966072766"/>
                    </a:ext>
                  </a:extLst>
                </a:gridCol>
                <a:gridCol w="9049275">
                  <a:extLst>
                    <a:ext uri="{9D8B030D-6E8A-4147-A177-3AD203B41FA5}">
                      <a16:colId xmlns:a16="http://schemas.microsoft.com/office/drawing/2014/main" val="3536453227"/>
                    </a:ext>
                  </a:extLst>
                </a:gridCol>
              </a:tblGrid>
              <a:tr h="295756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1- The Traditional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One of the first writers to address work motivation over a century ago was </a:t>
                      </a:r>
                      <a:r>
                        <a:rPr lang="en-US" sz="2000" b="0" i="0" dirty="0">
                          <a:solidFill>
                            <a:srgbClr val="0A1F61"/>
                          </a:solidFill>
                          <a:latin typeface="Times New Roman" panose="02020603050405020304" pitchFamily="18" charset="0"/>
                          <a:cs typeface="Times New Roman" panose="02020603050405020304" pitchFamily="18" charset="0"/>
                        </a:rPr>
                        <a:t>Frederick Taylor.</a:t>
                      </a:r>
                    </a:p>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Taylor developed a method for structuring jobs that he </a:t>
                      </a:r>
                      <a:r>
                        <a:rPr lang="en-US" sz="2000" b="0" i="0" dirty="0">
                          <a:solidFill>
                            <a:srgbClr val="0A1F61"/>
                          </a:solidFill>
                          <a:latin typeface="Times New Roman" panose="02020603050405020304" pitchFamily="18" charset="0"/>
                          <a:cs typeface="Times New Roman" panose="02020603050405020304" pitchFamily="18" charset="0"/>
                        </a:rPr>
                        <a:t>called scientific management </a:t>
                      </a:r>
                    </a:p>
                    <a:p>
                      <a:pPr marL="342900" indent="-342900" algn="just">
                        <a:buFont typeface="Wingdings" panose="05000000000000000000" pitchFamily="2" charset="2"/>
                        <a:buChar char="§"/>
                      </a:pPr>
                      <a:r>
                        <a:rPr lang="en-US" sz="2000" b="1" i="0" u="none" dirty="0">
                          <a:solidFill>
                            <a:srgbClr val="0A1F61"/>
                          </a:solidFill>
                          <a:latin typeface="Times New Roman" panose="02020603050405020304" pitchFamily="18" charset="0"/>
                          <a:cs typeface="Times New Roman" panose="02020603050405020304" pitchFamily="18" charset="0"/>
                        </a:rPr>
                        <a:t>Scientific management of Taylor </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sng" dirty="0">
                          <a:solidFill>
                            <a:schemeClr val="tx1"/>
                          </a:solidFill>
                          <a:latin typeface="Times New Roman" panose="02020603050405020304" pitchFamily="18" charset="0"/>
                          <a:cs typeface="Times New Roman" panose="02020603050405020304" pitchFamily="18" charset="0"/>
                        </a:rPr>
                        <a:t>Approach to motivation that assumes that employees are motivated by money</a:t>
                      </a: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Although the role of money as </a:t>
                      </a:r>
                      <a:r>
                        <a:rPr lang="en-US" sz="2000" b="0" i="0" u="none" dirty="0">
                          <a:solidFill>
                            <a:srgbClr val="0A1F61"/>
                          </a:solidFill>
                          <a:latin typeface="Times New Roman" panose="02020603050405020304" pitchFamily="18" charset="0"/>
                          <a:cs typeface="Times New Roman" panose="02020603050405020304" pitchFamily="18" charset="0"/>
                        </a:rPr>
                        <a:t>a motivating factor cannot be dismissed</a:t>
                      </a:r>
                      <a:r>
                        <a:rPr lang="en-US" sz="2000" b="0" i="0" u="none" dirty="0">
                          <a:solidFill>
                            <a:schemeClr val="tx1"/>
                          </a:solidFill>
                          <a:latin typeface="Times New Roman" panose="02020603050405020304" pitchFamily="18" charset="0"/>
                          <a:cs typeface="Times New Roman" panose="02020603050405020304" pitchFamily="18" charset="0"/>
                        </a:rPr>
                        <a:t>, proponents of the traditional approach </a:t>
                      </a:r>
                      <a:r>
                        <a:rPr lang="en-US" sz="2000" b="0" i="0" u="none" dirty="0">
                          <a:solidFill>
                            <a:srgbClr val="0A1F61"/>
                          </a:solidFill>
                          <a:latin typeface="Times New Roman" panose="02020603050405020304" pitchFamily="18" charset="0"/>
                          <a:cs typeface="Times New Roman" panose="02020603050405020304" pitchFamily="18" charset="0"/>
                        </a:rPr>
                        <a:t>took too narrow a view of the role </a:t>
                      </a:r>
                      <a:r>
                        <a:rPr lang="en-US" sz="2000" b="0" i="0" u="none" dirty="0">
                          <a:solidFill>
                            <a:schemeClr val="tx1"/>
                          </a:solidFill>
                          <a:latin typeface="Times New Roman" panose="02020603050405020304" pitchFamily="18" charset="0"/>
                          <a:cs typeface="Times New Roman" panose="02020603050405020304" pitchFamily="18" charset="0"/>
                        </a:rPr>
                        <a:t>of monetary compensation and also failed to consider </a:t>
                      </a:r>
                      <a:r>
                        <a:rPr lang="en-US" sz="2000" b="0" i="0" u="none" dirty="0">
                          <a:solidFill>
                            <a:srgbClr val="0A1F61"/>
                          </a:solidFill>
                          <a:latin typeface="Times New Roman" panose="02020603050405020304" pitchFamily="18" charset="0"/>
                          <a:cs typeface="Times New Roman" panose="02020603050405020304" pitchFamily="18" charset="0"/>
                        </a:rPr>
                        <a:t>other motivational factors</a:t>
                      </a:r>
                      <a:r>
                        <a:rPr lang="en-US" sz="2000" b="0" i="1" u="sng" dirty="0">
                          <a:solidFill>
                            <a:schemeClr val="tx1"/>
                          </a:solidFill>
                          <a:latin typeface="Times New Roman" panose="02020603050405020304" pitchFamily="18" charset="0"/>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5457518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FAAECD-5746-B23F-B068-2B5EA2EEA2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1EB6AC-3FD7-F07A-F577-197167D3A4E9}"/>
              </a:ext>
            </a:extLst>
          </p:cNvPr>
          <p:cNvSpPr/>
          <p:nvPr/>
        </p:nvSpPr>
        <p:spPr>
          <a:xfrm>
            <a:off x="689640" y="17231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42FCB5-D051-134C-3A13-85A3AD5B9F2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E9BC168-BC37-83D4-3823-D4B9CD4AE0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C23991-A8F0-F204-8B1E-C34E339A50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E1CBA1-074C-196F-3E91-3DCCEEAFED0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E076B6B-B785-45CB-DA64-8247CA7BA9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A9FFE7-06D7-ED2F-A691-CF5969FCA91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247B185-7C09-662C-2992-184F6AB530EF}"/>
              </a:ext>
            </a:extLst>
          </p:cNvPr>
          <p:cNvSpPr txBox="1"/>
          <p:nvPr/>
        </p:nvSpPr>
        <p:spPr>
          <a:xfrm>
            <a:off x="762000" y="2010698"/>
            <a:ext cx="9649980" cy="954107"/>
          </a:xfrm>
          <a:prstGeom prst="rect">
            <a:avLst/>
          </a:prstGeom>
          <a:noFill/>
        </p:spPr>
        <p:txBody>
          <a:bodyPr wrap="square" rtlCol="0">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1-  Early Perspectives on Motivation:</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rPr>
              <a:t>1- The Traditional Approach</a:t>
            </a:r>
          </a:p>
        </p:txBody>
      </p:sp>
      <p:grpSp>
        <p:nvGrpSpPr>
          <p:cNvPr id="8" name="Group 7">
            <a:extLst>
              <a:ext uri="{FF2B5EF4-FFF2-40B4-BE49-F238E27FC236}">
                <a16:creationId xmlns:a16="http://schemas.microsoft.com/office/drawing/2014/main" id="{3D12A954-8AF2-BFB1-D867-CC3506C77F57}"/>
              </a:ext>
            </a:extLst>
          </p:cNvPr>
          <p:cNvGrpSpPr/>
          <p:nvPr/>
        </p:nvGrpSpPr>
        <p:grpSpPr>
          <a:xfrm>
            <a:off x="895007" y="2441585"/>
            <a:ext cx="10200215" cy="3473210"/>
            <a:chOff x="1726303" y="1740616"/>
            <a:chExt cx="10200215" cy="2995806"/>
          </a:xfrm>
        </p:grpSpPr>
        <p:pic>
          <p:nvPicPr>
            <p:cNvPr id="11" name="Picture 10">
              <a:extLst>
                <a:ext uri="{FF2B5EF4-FFF2-40B4-BE49-F238E27FC236}">
                  <a16:creationId xmlns:a16="http://schemas.microsoft.com/office/drawing/2014/main" id="{86C848F5-2816-D1CE-E99B-2E6D3E3F43A9}"/>
                </a:ext>
              </a:extLst>
            </p:cNvPr>
            <p:cNvPicPr>
              <a:picLocks noChangeAspect="1"/>
            </p:cNvPicPr>
            <p:nvPr/>
          </p:nvPicPr>
          <p:blipFill>
            <a:blip r:embed="rId3"/>
            <a:stretch>
              <a:fillRect/>
            </a:stretch>
          </p:blipFill>
          <p:spPr>
            <a:xfrm>
              <a:off x="6807738" y="1740616"/>
              <a:ext cx="5118780" cy="2995806"/>
            </a:xfrm>
            <a:prstGeom prst="rect">
              <a:avLst/>
            </a:prstGeom>
          </p:spPr>
        </p:pic>
        <p:sp>
          <p:nvSpPr>
            <p:cNvPr id="13" name="TextBox 12">
              <a:extLst>
                <a:ext uri="{FF2B5EF4-FFF2-40B4-BE49-F238E27FC236}">
                  <a16:creationId xmlns:a16="http://schemas.microsoft.com/office/drawing/2014/main" id="{A3C71D44-ADFD-D2FB-2F4F-718FD3F78C45}"/>
                </a:ext>
              </a:extLst>
            </p:cNvPr>
            <p:cNvSpPr txBox="1"/>
            <p:nvPr/>
          </p:nvSpPr>
          <p:spPr>
            <a:xfrm>
              <a:off x="1726303" y="2690336"/>
              <a:ext cx="4502219" cy="1754326"/>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Scientific management was developed around the idea that workers are motivated by money. Frederick Taylor advocated using an incentive pay system to motivate workers to perform tasks like laying bricks using the “one best way” so as to maximize productivity.</a:t>
              </a:r>
            </a:p>
          </p:txBody>
        </p:sp>
      </p:grpSp>
    </p:spTree>
    <p:extLst>
      <p:ext uri="{BB962C8B-B14F-4D97-AF65-F5344CB8AC3E}">
        <p14:creationId xmlns:p14="http://schemas.microsoft.com/office/powerpoint/2010/main" val="28560530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F71E6B-F4B8-45C8-CC00-5CA5A2762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9E2E9E-DE85-FEED-F4F1-7CC182882EC2}"/>
              </a:ext>
            </a:extLst>
          </p:cNvPr>
          <p:cNvSpPr/>
          <p:nvPr/>
        </p:nvSpPr>
        <p:spPr>
          <a:xfrm>
            <a:off x="689640" y="17231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E0E8D9-E3FA-F88E-9D58-0D197B978D32}"/>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40E8691B-6702-4B1C-811D-6FD765754D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56AEB8-0D8E-F8FB-D05F-79F8DC1CD1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179428-B7E2-4F7B-C248-E86E79A8DD9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2613BBB-11A7-C5ED-FC48-C911A8D3110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780F045-A887-C5A8-5F92-3A6A498EBDA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79F923C9-AA6F-EFBF-C3EF-68467AC3F1FA}"/>
              </a:ext>
            </a:extLst>
          </p:cNvPr>
          <p:cNvSpPr txBox="1"/>
          <p:nvPr/>
        </p:nvSpPr>
        <p:spPr>
          <a:xfrm>
            <a:off x="770469" y="1911895"/>
            <a:ext cx="9494004"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Early Perspectives on Motivation:</a:t>
            </a:r>
          </a:p>
          <a:p>
            <a:pPr>
              <a:defRPr/>
            </a:pPr>
            <a:r>
              <a:rPr lang="en-US" sz="2000" b="1" kern="0" dirty="0">
                <a:solidFill>
                  <a:srgbClr val="C00000"/>
                </a:solidFill>
                <a:latin typeface="Times New Roman" panose="02020603050405020304" pitchFamily="18" charset="0"/>
                <a:cs typeface="Times New Roman" panose="02020603050405020304" pitchFamily="18" charset="0"/>
              </a:rPr>
              <a:t>2- The Human Relations Approach</a:t>
            </a:r>
          </a:p>
        </p:txBody>
      </p:sp>
      <p:graphicFrame>
        <p:nvGraphicFramePr>
          <p:cNvPr id="12" name="Table 7">
            <a:extLst>
              <a:ext uri="{FF2B5EF4-FFF2-40B4-BE49-F238E27FC236}">
                <a16:creationId xmlns:a16="http://schemas.microsoft.com/office/drawing/2014/main" id="{C9F21180-2D81-02F5-DC8D-0D1A0564ACB7}"/>
              </a:ext>
            </a:extLst>
          </p:cNvPr>
          <p:cNvGraphicFramePr>
            <a:graphicFrameLocks noGrp="1"/>
          </p:cNvGraphicFramePr>
          <p:nvPr>
            <p:extLst>
              <p:ext uri="{D42A27DB-BD31-4B8C-83A1-F6EECF244321}">
                <p14:modId xmlns:p14="http://schemas.microsoft.com/office/powerpoint/2010/main" val="3699298713"/>
              </p:ext>
            </p:extLst>
          </p:nvPr>
        </p:nvGraphicFramePr>
        <p:xfrm>
          <a:off x="770469" y="2889142"/>
          <a:ext cx="10479223" cy="3188591"/>
        </p:xfrm>
        <a:graphic>
          <a:graphicData uri="http://schemas.openxmlformats.org/drawingml/2006/table">
            <a:tbl>
              <a:tblPr firstRow="1" bandRow="1"/>
              <a:tblGrid>
                <a:gridCol w="1517300">
                  <a:extLst>
                    <a:ext uri="{9D8B030D-6E8A-4147-A177-3AD203B41FA5}">
                      <a16:colId xmlns:a16="http://schemas.microsoft.com/office/drawing/2014/main" val="3966072766"/>
                    </a:ext>
                  </a:extLst>
                </a:gridCol>
                <a:gridCol w="8961923">
                  <a:extLst>
                    <a:ext uri="{9D8B030D-6E8A-4147-A177-3AD203B41FA5}">
                      <a16:colId xmlns:a16="http://schemas.microsoft.com/office/drawing/2014/main" val="3536453227"/>
                    </a:ext>
                  </a:extLst>
                </a:gridCol>
              </a:tblGrid>
              <a:tr h="318859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2- The Human Relations Approach</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i="0" dirty="0">
                          <a:solidFill>
                            <a:schemeClr val="tx1"/>
                          </a:solidFill>
                          <a:latin typeface="Times New Roman" panose="02020603050405020304" pitchFamily="18" charset="0"/>
                          <a:cs typeface="Times New Roman" panose="02020603050405020304" pitchFamily="18" charset="0"/>
                        </a:rPr>
                        <a:t>The human relations approach </a:t>
                      </a:r>
                      <a:r>
                        <a:rPr lang="en-US" sz="2000" b="0" i="0" dirty="0">
                          <a:solidFill>
                            <a:srgbClr val="0A1F61"/>
                          </a:solidFill>
                          <a:latin typeface="Times New Roman" panose="02020603050405020304" pitchFamily="18" charset="0"/>
                          <a:cs typeface="Times New Roman" panose="02020603050405020304" pitchFamily="18" charset="0"/>
                        </a:rPr>
                        <a:t>supplanted scientific management in the 1930s</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0" dirty="0">
                          <a:solidFill>
                            <a:srgbClr val="0A1F61"/>
                          </a:solidFill>
                          <a:latin typeface="Times New Roman" panose="02020603050405020304" pitchFamily="18" charset="0"/>
                          <a:cs typeface="Times New Roman" panose="02020603050405020304" pitchFamily="18" charset="0"/>
                        </a:rPr>
                        <a:t>The human relations </a:t>
                      </a:r>
                      <a:r>
                        <a:rPr lang="en-US" sz="2000" b="0" i="1" u="sng" dirty="0">
                          <a:solidFill>
                            <a:schemeClr val="tx1"/>
                          </a:solidFill>
                          <a:latin typeface="Times New Roman" panose="02020603050405020304" pitchFamily="18" charset="0"/>
                          <a:cs typeface="Times New Roman" panose="02020603050405020304" pitchFamily="18" charset="0"/>
                        </a:rPr>
                        <a:t>approach assumed that employees want to feel useful and important, that employees have strong social needs, and that these needs are more important than money in motivating employees. </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dirty="0">
                          <a:solidFill>
                            <a:srgbClr val="C00000"/>
                          </a:solidFill>
                          <a:latin typeface="Times New Roman" panose="02020603050405020304" pitchFamily="18" charset="0"/>
                          <a:cs typeface="Times New Roman" panose="02020603050405020304" pitchFamily="18" charset="0"/>
                        </a:rPr>
                        <a:t>For example</a:t>
                      </a:r>
                      <a:r>
                        <a:rPr lang="en-US" sz="2000" b="0" i="0" dirty="0">
                          <a:solidFill>
                            <a:schemeClr val="tx1"/>
                          </a:solidFill>
                          <a:latin typeface="Times New Roman" panose="02020603050405020304" pitchFamily="18" charset="0"/>
                          <a:cs typeface="Times New Roman" panose="02020603050405020304" pitchFamily="18" charset="0"/>
                        </a:rPr>
                        <a:t>, </a:t>
                      </a:r>
                      <a:r>
                        <a:rPr lang="en-US" sz="2000" b="0" i="1" dirty="0">
                          <a:solidFill>
                            <a:schemeClr val="tx1"/>
                          </a:solidFill>
                          <a:latin typeface="Times New Roman" panose="02020603050405020304" pitchFamily="18" charset="0"/>
                          <a:cs typeface="Times New Roman" panose="02020603050405020304" pitchFamily="18" charset="0"/>
                        </a:rPr>
                        <a:t>a manager might allow a workgroup to participate in making a decision even though he or she had already determined what the decision would be. The symbolic gesture of seeming to allow participation was expected to enhance motivation, even though no real participation took place.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259524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73ED6-1B7E-21EA-A34E-254320BF35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6903AE-3A77-F64B-2EC4-B0A5B925F4D6}"/>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CDEC1F-E029-AE26-F4A0-F8F600428CE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B6DF7413-3805-9CE0-7EE8-380F9B80B3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9EA40E-28CD-9757-7F2B-BC1467DAAE0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C18BC7-B0A7-2716-7535-4D20F9BA22C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8EFDADB-8594-5267-98ED-3059BAD9EA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DA6210-F623-F08D-1CF8-3332F2B67BF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BF85524-D514-D069-4C79-E882A7C86F80}"/>
              </a:ext>
            </a:extLst>
          </p:cNvPr>
          <p:cNvSpPr txBox="1"/>
          <p:nvPr/>
        </p:nvSpPr>
        <p:spPr>
          <a:xfrm>
            <a:off x="922745" y="1965230"/>
            <a:ext cx="9649980" cy="57996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  Individual Differences and Motivation:</a:t>
            </a:r>
          </a:p>
        </p:txBody>
      </p:sp>
      <p:sp>
        <p:nvSpPr>
          <p:cNvPr id="8" name="TextBox 7">
            <a:extLst>
              <a:ext uri="{FF2B5EF4-FFF2-40B4-BE49-F238E27FC236}">
                <a16:creationId xmlns:a16="http://schemas.microsoft.com/office/drawing/2014/main" id="{11FC4539-DBB4-3632-6C3E-D3B7FC4C8D8A}"/>
              </a:ext>
            </a:extLst>
          </p:cNvPr>
          <p:cNvSpPr txBox="1"/>
          <p:nvPr/>
        </p:nvSpPr>
        <p:spPr>
          <a:xfrm>
            <a:off x="743026" y="3098845"/>
            <a:ext cx="10705947" cy="1631216"/>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Individual differences </a:t>
            </a:r>
            <a:r>
              <a:rPr lang="en-US" sz="2000" dirty="0">
                <a:solidFill>
                  <a:srgbClr val="0A1F61"/>
                </a:solidFill>
                <a:latin typeface="Times New Roman" panose="02020603050405020304" pitchFamily="18" charset="0"/>
                <a:cs typeface="Times New Roman" panose="02020603050405020304" pitchFamily="18" charset="0"/>
              </a:rPr>
              <a:t>play a key role </a:t>
            </a:r>
            <a:r>
              <a:rPr lang="en-US" sz="2000" dirty="0">
                <a:solidFill>
                  <a:prstClr val="black"/>
                </a:solidFill>
                <a:latin typeface="Times New Roman" panose="02020603050405020304" pitchFamily="18" charset="0"/>
                <a:cs typeface="Times New Roman" panose="02020603050405020304" pitchFamily="18" charset="0"/>
              </a:rPr>
              <a:t>in motivation</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People have different </a:t>
            </a:r>
            <a:r>
              <a:rPr lang="en-US" sz="2000" dirty="0">
                <a:solidFill>
                  <a:srgbClr val="0A1F61"/>
                </a:solidFill>
                <a:latin typeface="Times New Roman" panose="02020603050405020304" pitchFamily="18" charset="0"/>
                <a:cs typeface="Times New Roman" panose="02020603050405020304" pitchFamily="18" charset="0"/>
              </a:rPr>
              <a:t>abilities, needs, personalities, values, and self-concepts</a:t>
            </a:r>
            <a:r>
              <a:rPr lang="en-US" sz="200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Because of </a:t>
            </a:r>
            <a:r>
              <a:rPr lang="en-US" sz="2000" dirty="0">
                <a:solidFill>
                  <a:srgbClr val="0A1F61"/>
                </a:solidFill>
                <a:latin typeface="Times New Roman" panose="02020603050405020304" pitchFamily="18" charset="0"/>
                <a:cs typeface="Times New Roman" panose="02020603050405020304" pitchFamily="18" charset="0"/>
              </a:rPr>
              <a:t>these huge differences, </a:t>
            </a:r>
            <a:r>
              <a:rPr lang="en-US" sz="2000" dirty="0">
                <a:solidFill>
                  <a:prstClr val="black"/>
                </a:solidFill>
                <a:latin typeface="Times New Roman" panose="02020603050405020304" pitchFamily="18" charset="0"/>
                <a:cs typeface="Times New Roman" panose="02020603050405020304" pitchFamily="18" charset="0"/>
              </a:rPr>
              <a:t>there is </a:t>
            </a:r>
            <a:r>
              <a:rPr lang="en-US" sz="2000" dirty="0">
                <a:solidFill>
                  <a:srgbClr val="0A1F61"/>
                </a:solidFill>
                <a:latin typeface="Times New Roman" panose="02020603050405020304" pitchFamily="18" charset="0"/>
                <a:cs typeface="Times New Roman" panose="02020603050405020304" pitchFamily="18" charset="0"/>
              </a:rPr>
              <a:t>no one best way to motivate everyone. </a:t>
            </a:r>
          </a:p>
        </p:txBody>
      </p:sp>
    </p:spTree>
    <p:extLst>
      <p:ext uri="{BB962C8B-B14F-4D97-AF65-F5344CB8AC3E}">
        <p14:creationId xmlns:p14="http://schemas.microsoft.com/office/powerpoint/2010/main" val="3073227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C3EFC-7624-5DD0-0562-F66A03327A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177BEB-595F-2860-E92E-78976EE28DAD}"/>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0677F40-D2B4-CE00-5A4E-1321D39E1A8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EB586255-453B-0D3F-22A6-DFE225F14D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E7DBD9-9693-D0EE-839D-C84EB2160FA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72789AF-1E21-5E9B-C339-02E42F2B3A3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83C2284-F336-22A0-E26D-D0A93175FD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477610C-ADDB-BD64-3A31-1640D433F10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96E4453-9A2F-E485-C214-DDEE37DAFF8C}"/>
              </a:ext>
            </a:extLst>
          </p:cNvPr>
          <p:cNvSpPr txBox="1"/>
          <p:nvPr/>
        </p:nvSpPr>
        <p:spPr>
          <a:xfrm>
            <a:off x="922745" y="1965230"/>
            <a:ext cx="9649980" cy="57996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  Individual Differences and Motivation:</a:t>
            </a:r>
          </a:p>
        </p:txBody>
      </p:sp>
      <p:sp>
        <p:nvSpPr>
          <p:cNvPr id="8" name="TextBox 7">
            <a:extLst>
              <a:ext uri="{FF2B5EF4-FFF2-40B4-BE49-F238E27FC236}">
                <a16:creationId xmlns:a16="http://schemas.microsoft.com/office/drawing/2014/main" id="{860D2D5B-5505-7A5E-CC14-5F3532D0264A}"/>
              </a:ext>
            </a:extLst>
          </p:cNvPr>
          <p:cNvSpPr txBox="1"/>
          <p:nvPr/>
        </p:nvSpPr>
        <p:spPr>
          <a:xfrm>
            <a:off x="743026" y="2657073"/>
            <a:ext cx="10705947" cy="2862322"/>
          </a:xfrm>
          <a:prstGeom prst="rect">
            <a:avLst/>
          </a:prstGeom>
          <a:noFill/>
        </p:spPr>
        <p:txBody>
          <a:bodyPr wrap="square">
            <a:spAutoFit/>
          </a:bodyPr>
          <a:lstStyle/>
          <a:p>
            <a:pPr algn="just"/>
            <a:r>
              <a:rPr lang="en-US" sz="2000" dirty="0">
                <a:solidFill>
                  <a:srgbClr val="C00000"/>
                </a:solidFill>
                <a:latin typeface="Times New Roman" panose="02020603050405020304" pitchFamily="18" charset="0"/>
                <a:cs typeface="Times New Roman" panose="02020603050405020304" pitchFamily="18" charset="0"/>
              </a:rPr>
              <a:t>For example, consider this conversation:</a:t>
            </a:r>
          </a:p>
          <a:p>
            <a:pPr marL="342900" indent="-342900" algn="just">
              <a:buFont typeface="Wingdings" panose="05000000000000000000" pitchFamily="2" charset="2"/>
              <a:buChar char="ü"/>
            </a:pPr>
            <a:r>
              <a:rPr lang="en-US" sz="2000" b="1" i="1" dirty="0" err="1">
                <a:solidFill>
                  <a:prstClr val="black"/>
                </a:solidFill>
                <a:latin typeface="Times New Roman" panose="02020603050405020304" pitchFamily="18" charset="0"/>
                <a:cs typeface="Times New Roman" panose="02020603050405020304" pitchFamily="18" charset="0"/>
              </a:rPr>
              <a:t>Nancy:“</a:t>
            </a:r>
            <a:r>
              <a:rPr lang="en-US" sz="2000" i="1" dirty="0" err="1">
                <a:solidFill>
                  <a:prstClr val="black"/>
                </a:solidFill>
                <a:latin typeface="Times New Roman" panose="02020603050405020304" pitchFamily="18" charset="0"/>
                <a:cs typeface="Times New Roman" panose="02020603050405020304" pitchFamily="18" charset="0"/>
              </a:rPr>
              <a:t>I</a:t>
            </a:r>
            <a:r>
              <a:rPr lang="en-US" sz="2000" i="1" dirty="0">
                <a:solidFill>
                  <a:prstClr val="black"/>
                </a:solidFill>
                <a:latin typeface="Times New Roman" panose="02020603050405020304" pitchFamily="18" charset="0"/>
                <a:cs typeface="Times New Roman" panose="02020603050405020304" pitchFamily="18" charset="0"/>
              </a:rPr>
              <a:t> can’t believe you quit your job. Your work seemed so interesting, and you always had a chance to learn new things. I like jobs that challenge me. Your new job sounds so boring that I’d go crazy.”</a:t>
            </a:r>
          </a:p>
          <a:p>
            <a:pPr marL="342900" indent="-342900" algn="just">
              <a:buFont typeface="Wingdings" panose="05000000000000000000" pitchFamily="2" charset="2"/>
              <a:buChar char="ü"/>
            </a:pPr>
            <a:r>
              <a:rPr lang="en-US" sz="2000" b="1" i="1" dirty="0" err="1">
                <a:solidFill>
                  <a:prstClr val="black"/>
                </a:solidFill>
                <a:latin typeface="Times New Roman" panose="02020603050405020304" pitchFamily="18" charset="0"/>
                <a:cs typeface="Times New Roman" panose="02020603050405020304" pitchFamily="18" charset="0"/>
              </a:rPr>
              <a:t>Chris:“</a:t>
            </a:r>
            <a:r>
              <a:rPr lang="en-US" sz="2000" i="1" dirty="0" err="1">
                <a:solidFill>
                  <a:prstClr val="black"/>
                </a:solidFill>
                <a:latin typeface="Times New Roman" panose="02020603050405020304" pitchFamily="18" charset="0"/>
                <a:cs typeface="Times New Roman" panose="02020603050405020304" pitchFamily="18" charset="0"/>
              </a:rPr>
              <a:t>Well</a:t>
            </a:r>
            <a:r>
              <a:rPr lang="en-US" sz="2000" i="1" dirty="0">
                <a:solidFill>
                  <a:prstClr val="black"/>
                </a:solidFill>
                <a:latin typeface="Times New Roman" panose="02020603050405020304" pitchFamily="18" charset="0"/>
                <a:cs typeface="Times New Roman" panose="02020603050405020304" pitchFamily="18" charset="0"/>
              </a:rPr>
              <a:t>, it is tedious work, but it pays better than any other job around.”</a:t>
            </a:r>
          </a:p>
          <a:p>
            <a:pPr marL="342900" indent="-342900" algn="just">
              <a:buFont typeface="Wingdings" panose="05000000000000000000" pitchFamily="2" charset="2"/>
              <a:buChar char="ü"/>
            </a:pPr>
            <a:endParaRPr lang="en-US" sz="2000" i="1"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This simple example highlights the fact that to motivate others, it is critical that you first </a:t>
            </a:r>
            <a:r>
              <a:rPr lang="en-US" sz="2000" b="1" dirty="0">
                <a:solidFill>
                  <a:prstClr val="black"/>
                </a:solidFill>
                <a:latin typeface="Times New Roman" panose="02020603050405020304" pitchFamily="18" charset="0"/>
                <a:cs typeface="Times New Roman" panose="02020603050405020304" pitchFamily="18" charset="0"/>
              </a:rPr>
              <a:t>understand </a:t>
            </a:r>
            <a:r>
              <a:rPr lang="en-US" sz="2000" dirty="0">
                <a:solidFill>
                  <a:srgbClr val="0A1F61"/>
                </a:solidFill>
                <a:latin typeface="Times New Roman" panose="02020603050405020304" pitchFamily="18" charset="0"/>
                <a:cs typeface="Times New Roman" panose="02020603050405020304" pitchFamily="18" charset="0"/>
              </a:rPr>
              <a:t>what does and what does not motivate them</a:t>
            </a:r>
            <a:r>
              <a:rPr lang="en-US" sz="2000" dirty="0">
                <a:solidFill>
                  <a:prstClr val="black"/>
                </a:solidFill>
                <a:latin typeface="Times New Roman" panose="02020603050405020304" pitchFamily="18" charset="0"/>
                <a:cs typeface="Times New Roman" panose="02020603050405020304" pitchFamily="18" charset="0"/>
              </a:rPr>
              <a:t>. Our Global Issues feature describes </a:t>
            </a:r>
            <a:r>
              <a:rPr lang="en-US" sz="2000" dirty="0">
                <a:solidFill>
                  <a:srgbClr val="0A1F61"/>
                </a:solidFill>
                <a:latin typeface="Times New Roman" panose="02020603050405020304" pitchFamily="18" charset="0"/>
                <a:cs typeface="Times New Roman" panose="02020603050405020304" pitchFamily="18" charset="0"/>
              </a:rPr>
              <a:t>how differences between people also extend to cultural differences as well.</a:t>
            </a:r>
          </a:p>
        </p:txBody>
      </p:sp>
    </p:spTree>
    <p:extLst>
      <p:ext uri="{BB962C8B-B14F-4D97-AF65-F5344CB8AC3E}">
        <p14:creationId xmlns:p14="http://schemas.microsoft.com/office/powerpoint/2010/main" val="2464866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D95A0-AD49-1C6A-5FE8-2E892F1098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6D7F6B-BAB2-CCEC-8F91-2FFE3594D964}"/>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58DAAFA-C6EC-C9AC-B961-72CBD1A4F7A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E4CF344-FFD7-9B3B-FB1B-3468956944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65D2DF-E87E-8BD4-0CED-2C6C622CEF6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8ED577F-8C25-31D2-BFF8-6F44AA2204E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531A43F-5273-6D9F-2D18-2764AD5C30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E267BF8-25ED-080F-2E1F-4AD111490CA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B028438-42D9-57F8-6256-2F7B60299790}"/>
              </a:ext>
            </a:extLst>
          </p:cNvPr>
          <p:cNvSpPr txBox="1"/>
          <p:nvPr/>
        </p:nvSpPr>
        <p:spPr>
          <a:xfrm>
            <a:off x="922745" y="1965230"/>
            <a:ext cx="9649980" cy="57996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  Individual Differences and Motivation:</a:t>
            </a:r>
          </a:p>
        </p:txBody>
      </p:sp>
      <p:sp>
        <p:nvSpPr>
          <p:cNvPr id="9" name="TextBox 8">
            <a:extLst>
              <a:ext uri="{FF2B5EF4-FFF2-40B4-BE49-F238E27FC236}">
                <a16:creationId xmlns:a16="http://schemas.microsoft.com/office/drawing/2014/main" id="{029C2DD9-EA24-6216-5F0E-D903E5E114A5}"/>
              </a:ext>
            </a:extLst>
          </p:cNvPr>
          <p:cNvSpPr txBox="1"/>
          <p:nvPr/>
        </p:nvSpPr>
        <p:spPr>
          <a:xfrm>
            <a:off x="689640" y="2545197"/>
            <a:ext cx="10494380" cy="3477875"/>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starting point for motivated employees </a:t>
            </a:r>
            <a:r>
              <a:rPr lang="en-US" sz="2000" dirty="0">
                <a:solidFill>
                  <a:srgbClr val="0A1F61"/>
                </a:solidFill>
                <a:latin typeface="Times New Roman" panose="02020603050405020304" pitchFamily="18" charset="0"/>
                <a:cs typeface="Times New Roman" panose="02020603050405020304" pitchFamily="18" charset="0"/>
              </a:rPr>
              <a:t>is hiring people whose individual characteristics lead to high motivation on the job. </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algn="just"/>
            <a:r>
              <a:rPr lang="en-US" sz="2000" dirty="0">
                <a:solidFill>
                  <a:srgbClr val="C00000"/>
                </a:solidFill>
                <a:latin typeface="Times New Roman" panose="02020603050405020304" pitchFamily="18" charset="0"/>
                <a:cs typeface="Times New Roman" panose="02020603050405020304" pitchFamily="18" charset="0"/>
              </a:rPr>
              <a:t>Ex.  </a:t>
            </a:r>
            <a:r>
              <a:rPr lang="en-US" sz="2000" i="1" dirty="0">
                <a:solidFill>
                  <a:prstClr val="black"/>
                </a:solidFill>
                <a:latin typeface="Times New Roman" panose="02020603050405020304" pitchFamily="18" charset="0"/>
                <a:cs typeface="Times New Roman" panose="02020603050405020304" pitchFamily="18" charset="0"/>
              </a:rPr>
              <a:t>A job requiring </a:t>
            </a:r>
            <a:r>
              <a:rPr lang="en-US" sz="2000" i="1" dirty="0">
                <a:solidFill>
                  <a:srgbClr val="0A1F61"/>
                </a:solidFill>
                <a:latin typeface="Times New Roman" panose="02020603050405020304" pitchFamily="18" charset="0"/>
                <a:cs typeface="Times New Roman" panose="02020603050405020304" pitchFamily="18" charset="0"/>
              </a:rPr>
              <a:t>high-quality work </a:t>
            </a:r>
            <a:r>
              <a:rPr lang="en-US" sz="2000" i="1" dirty="0">
                <a:solidFill>
                  <a:prstClr val="black"/>
                </a:solidFill>
                <a:latin typeface="Times New Roman" panose="02020603050405020304" pitchFamily="18" charset="0"/>
                <a:cs typeface="Times New Roman" panose="02020603050405020304" pitchFamily="18" charset="0"/>
              </a:rPr>
              <a:t>will not be as motivating to someone who lacks attention to detail as it </a:t>
            </a:r>
            <a:r>
              <a:rPr lang="en-US" sz="2000" i="1" dirty="0">
                <a:solidFill>
                  <a:srgbClr val="0A1F61"/>
                </a:solidFill>
                <a:latin typeface="Times New Roman" panose="02020603050405020304" pitchFamily="18" charset="0"/>
                <a:cs typeface="Times New Roman" panose="02020603050405020304" pitchFamily="18" charset="0"/>
              </a:rPr>
              <a:t>will to a conscientious, detail-oriented person.</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 In your own career, finding a job that has the potential to </a:t>
            </a:r>
            <a:r>
              <a:rPr lang="en-US" sz="2000" dirty="0">
                <a:solidFill>
                  <a:srgbClr val="0A1F61"/>
                </a:solidFill>
                <a:latin typeface="Times New Roman" panose="02020603050405020304" pitchFamily="18" charset="0"/>
                <a:cs typeface="Times New Roman" panose="02020603050405020304" pitchFamily="18" charset="0"/>
              </a:rPr>
              <a:t>fulfill your needs, meet your goals, and complement your attitudes </a:t>
            </a:r>
            <a:r>
              <a:rPr lang="en-US" sz="2000" dirty="0">
                <a:solidFill>
                  <a:prstClr val="black"/>
                </a:solidFill>
                <a:latin typeface="Times New Roman" panose="02020603050405020304" pitchFamily="18" charset="0"/>
                <a:cs typeface="Times New Roman" panose="02020603050405020304" pitchFamily="18" charset="0"/>
              </a:rPr>
              <a:t>can help you to </a:t>
            </a:r>
            <a:r>
              <a:rPr lang="en-US" sz="2000" dirty="0">
                <a:solidFill>
                  <a:srgbClr val="0A1F61"/>
                </a:solidFill>
                <a:latin typeface="Times New Roman" panose="02020603050405020304" pitchFamily="18" charset="0"/>
                <a:cs typeface="Times New Roman" panose="02020603050405020304" pitchFamily="18" charset="0"/>
              </a:rPr>
              <a:t>maintain your motivation as well</a:t>
            </a:r>
            <a:r>
              <a:rPr lang="en-US" sz="2000" dirty="0">
                <a:solidFill>
                  <a:prstClr val="black"/>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srgbClr val="0A1F61"/>
                </a:solidFill>
                <a:latin typeface="Times New Roman" panose="02020603050405020304" pitchFamily="18" charset="0"/>
                <a:cs typeface="Times New Roman" panose="02020603050405020304" pitchFamily="18" charset="0"/>
              </a:rPr>
              <a:t> Task-specific self-efficacy </a:t>
            </a:r>
            <a:r>
              <a:rPr lang="en-US" sz="2000" dirty="0">
                <a:solidFill>
                  <a:prstClr val="black"/>
                </a:solidFill>
                <a:latin typeface="Times New Roman" panose="02020603050405020304" pitchFamily="18" charset="0"/>
                <a:cs typeface="Times New Roman" panose="02020603050405020304" pitchFamily="18" charset="0"/>
              </a:rPr>
              <a:t>is a person’s </a:t>
            </a:r>
            <a:r>
              <a:rPr lang="en-US" sz="2000" dirty="0">
                <a:solidFill>
                  <a:srgbClr val="0A1F61"/>
                </a:solidFill>
                <a:latin typeface="Times New Roman" panose="02020603050405020304" pitchFamily="18" charset="0"/>
                <a:cs typeface="Times New Roman" panose="02020603050405020304" pitchFamily="18" charset="0"/>
              </a:rPr>
              <a:t>beliefs in his or her capabilities </a:t>
            </a:r>
            <a:r>
              <a:rPr lang="en-US" sz="2000" dirty="0">
                <a:solidFill>
                  <a:prstClr val="black"/>
                </a:solidFill>
                <a:latin typeface="Times New Roman" panose="02020603050405020304" pitchFamily="18" charset="0"/>
                <a:cs typeface="Times New Roman" panose="02020603050405020304" pitchFamily="18" charset="0"/>
              </a:rPr>
              <a:t>to do what is required to </a:t>
            </a:r>
            <a:r>
              <a:rPr lang="en-US" sz="2000" dirty="0">
                <a:solidFill>
                  <a:srgbClr val="0A1F61"/>
                </a:solidFill>
                <a:latin typeface="Times New Roman" panose="02020603050405020304" pitchFamily="18" charset="0"/>
                <a:cs typeface="Times New Roman" panose="02020603050405020304" pitchFamily="18" charset="0"/>
              </a:rPr>
              <a:t>accomplish a specific task</a:t>
            </a:r>
          </a:p>
        </p:txBody>
      </p:sp>
    </p:spTree>
    <p:extLst>
      <p:ext uri="{BB962C8B-B14F-4D97-AF65-F5344CB8AC3E}">
        <p14:creationId xmlns:p14="http://schemas.microsoft.com/office/powerpoint/2010/main" val="15230929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03CD2-DAC6-F17B-CFA5-55CDC72C7B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AF59CE-B18F-254B-241B-27BAFBB38127}"/>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72A69D9-E1F9-2674-7E8F-4A39E33E23B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7909FA7-6DB9-C35E-5418-9F51F47927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24516B-9DC0-79EA-A7F1-68067104241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391D086-CAB0-5832-ED79-3D1576805FF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F73D261-88BB-684F-E9A1-72A61DAB51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F2EBF3A-6437-D6E0-B9CF-2C6F5B6A36E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640B6BF-80C1-0860-1AF0-305F9E501018}"/>
              </a:ext>
            </a:extLst>
          </p:cNvPr>
          <p:cNvSpPr txBox="1"/>
          <p:nvPr/>
        </p:nvSpPr>
        <p:spPr>
          <a:xfrm>
            <a:off x="922745" y="1965230"/>
            <a:ext cx="9649980" cy="57996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  Individual Differences and Motivation:</a:t>
            </a:r>
          </a:p>
        </p:txBody>
      </p:sp>
      <p:graphicFrame>
        <p:nvGraphicFramePr>
          <p:cNvPr id="8" name="Table 7">
            <a:extLst>
              <a:ext uri="{FF2B5EF4-FFF2-40B4-BE49-F238E27FC236}">
                <a16:creationId xmlns:a16="http://schemas.microsoft.com/office/drawing/2014/main" id="{1DBD36C1-F3F8-F1FC-A2F7-114F2CC99A35}"/>
              </a:ext>
            </a:extLst>
          </p:cNvPr>
          <p:cNvGraphicFramePr>
            <a:graphicFrameLocks noGrp="1"/>
          </p:cNvGraphicFramePr>
          <p:nvPr>
            <p:extLst>
              <p:ext uri="{D42A27DB-BD31-4B8C-83A1-F6EECF244321}">
                <p14:modId xmlns:p14="http://schemas.microsoft.com/office/powerpoint/2010/main" val="2684151442"/>
              </p:ext>
            </p:extLst>
          </p:nvPr>
        </p:nvGraphicFramePr>
        <p:xfrm>
          <a:off x="689640" y="2503267"/>
          <a:ext cx="10579615" cy="3444240"/>
        </p:xfrm>
        <a:graphic>
          <a:graphicData uri="http://schemas.openxmlformats.org/drawingml/2006/table">
            <a:tbl>
              <a:tblPr firstRow="1" bandRow="1"/>
              <a:tblGrid>
                <a:gridCol w="1458498">
                  <a:extLst>
                    <a:ext uri="{9D8B030D-6E8A-4147-A177-3AD203B41FA5}">
                      <a16:colId xmlns:a16="http://schemas.microsoft.com/office/drawing/2014/main" val="3966072766"/>
                    </a:ext>
                  </a:extLst>
                </a:gridCol>
                <a:gridCol w="9121117">
                  <a:extLst>
                    <a:ext uri="{9D8B030D-6E8A-4147-A177-3AD203B41FA5}">
                      <a16:colId xmlns:a16="http://schemas.microsoft.com/office/drawing/2014/main" val="3536453227"/>
                    </a:ext>
                  </a:extLst>
                </a:gridCol>
              </a:tblGrid>
              <a:tr h="339683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Task-specific self-efficacy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Task-specific self-efficacy </a:t>
                      </a:r>
                      <a:r>
                        <a:rPr lang="en-US" sz="2000" b="0" i="1" dirty="0">
                          <a:solidFill>
                            <a:schemeClr val="tx1"/>
                          </a:solidFill>
                          <a:latin typeface="Times New Roman" panose="02020603050405020304" pitchFamily="18" charset="0"/>
                          <a:cs typeface="Times New Roman" panose="02020603050405020304" pitchFamily="18" charset="0"/>
                        </a:rPr>
                        <a:t>influences an individual’s effort and persistence in the face of challenges related to performing a specific task</a:t>
                      </a:r>
                      <a:r>
                        <a:rPr lang="en-US" sz="2000" b="0" i="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Task-specific self-efficacy beliefs have three dimensions:</a:t>
                      </a:r>
                    </a:p>
                    <a:p>
                      <a:pPr marL="342900" indent="-342900" algn="just">
                        <a:buFont typeface="Wingdings" panose="05000000000000000000" pitchFamily="2" charset="2"/>
                        <a:buChar char="§"/>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Magnitude: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difficult</a:t>
                      </a:r>
                      <a:r>
                        <a:rPr lang="en-US" sz="2000" b="0" i="0" kern="1200" dirty="0">
                          <a:solidFill>
                            <a:schemeClr val="tx1"/>
                          </a:solidFill>
                          <a:latin typeface="Times New Roman" panose="02020603050405020304" pitchFamily="18" charset="0"/>
                          <a:ea typeface="+mn-ea"/>
                          <a:cs typeface="Times New Roman" panose="02020603050405020304" pitchFamily="18" charset="0"/>
                        </a:rPr>
                        <a:t> a specific task is to be</a:t>
                      </a:r>
                      <a:r>
                        <a:rPr lang="en-US" sz="2000" b="0" i="0" kern="1200" dirty="0">
                          <a:solidFill>
                            <a:srgbClr val="0A1F61"/>
                          </a:solidFill>
                          <a:latin typeface="Times New Roman" panose="02020603050405020304" pitchFamily="18" charset="0"/>
                          <a:ea typeface="+mn-ea"/>
                          <a:cs typeface="Times New Roman" panose="02020603050405020304" pitchFamily="18" charset="0"/>
                        </a:rPr>
                        <a:t> 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Strength: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how </a:t>
                      </a:r>
                      <a:r>
                        <a:rPr lang="en-US" sz="2000" b="0" i="0" kern="1200" dirty="0">
                          <a:solidFill>
                            <a:srgbClr val="0A1F61"/>
                          </a:solidFill>
                          <a:latin typeface="Times New Roman" panose="02020603050405020304" pitchFamily="18" charset="0"/>
                          <a:ea typeface="+mn-ea"/>
                          <a:cs typeface="Times New Roman" panose="02020603050405020304" pitchFamily="18" charset="0"/>
                        </a:rPr>
                        <a:t>confident</a:t>
                      </a:r>
                      <a:r>
                        <a:rPr lang="en-US" sz="2000" b="0" i="0" kern="1200" dirty="0">
                          <a:solidFill>
                            <a:schemeClr val="tx1"/>
                          </a:solidFill>
                          <a:latin typeface="Times New Roman" panose="02020603050405020304" pitchFamily="18" charset="0"/>
                          <a:ea typeface="+mn-ea"/>
                          <a:cs typeface="Times New Roman" panose="02020603050405020304" pitchFamily="18" charset="0"/>
                        </a:rPr>
                        <a:t> the person is that the specific task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p>
                      <a:pPr marL="457200" indent="-457200" algn="just">
                        <a:buFont typeface="+mj-lt"/>
                        <a:buAutoNum type="arabicPeriod"/>
                      </a:pPr>
                      <a:endParaRPr lang="en-US" sz="2000" b="0" i="0"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Generality: </a:t>
                      </a:r>
                      <a:r>
                        <a:rPr lang="en-US" sz="2000" b="0" i="0" kern="1200" dirty="0">
                          <a:solidFill>
                            <a:schemeClr val="tx1"/>
                          </a:solidFill>
                          <a:latin typeface="Times New Roman" panose="02020603050405020304" pitchFamily="18" charset="0"/>
                          <a:ea typeface="+mn-ea"/>
                          <a:cs typeface="Times New Roman" panose="02020603050405020304" pitchFamily="18" charset="0"/>
                        </a:rPr>
                        <a:t>beliefs about the </a:t>
                      </a:r>
                      <a:r>
                        <a:rPr lang="en-US" sz="2000" b="0" i="0" kern="1200" dirty="0">
                          <a:solidFill>
                            <a:srgbClr val="0A1F61"/>
                          </a:solidFill>
                          <a:latin typeface="Times New Roman" panose="02020603050405020304" pitchFamily="18" charset="0"/>
                          <a:ea typeface="+mn-ea"/>
                          <a:cs typeface="Times New Roman" panose="02020603050405020304" pitchFamily="18" charset="0"/>
                        </a:rPr>
                        <a:t>degree</a:t>
                      </a:r>
                      <a:r>
                        <a:rPr lang="en-US" sz="2000" b="0" i="0" kern="1200" dirty="0">
                          <a:solidFill>
                            <a:schemeClr val="tx1"/>
                          </a:solidFill>
                          <a:latin typeface="Times New Roman" panose="02020603050405020304" pitchFamily="18" charset="0"/>
                          <a:ea typeface="+mn-ea"/>
                          <a:cs typeface="Times New Roman" panose="02020603050405020304" pitchFamily="18" charset="0"/>
                        </a:rPr>
                        <a:t> to which similar tasks can be </a:t>
                      </a:r>
                      <a:r>
                        <a:rPr lang="en-US" sz="2000" b="0" i="0" kern="1200" dirty="0">
                          <a:solidFill>
                            <a:srgbClr val="0A1F61"/>
                          </a:solidFill>
                          <a:latin typeface="Times New Roman" panose="02020603050405020304" pitchFamily="18" charset="0"/>
                          <a:ea typeface="+mn-ea"/>
                          <a:cs typeface="Times New Roman" panose="02020603050405020304" pitchFamily="18" charset="0"/>
                        </a:rPr>
                        <a:t>accomplished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7383851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22863C-CCCD-BB5E-8E43-BC6296F31A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98AB61-FFCA-99FF-C576-8B227D43C61E}"/>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9BE42C-0E69-E3C4-E118-45220BC492CF}"/>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9D60A23-81C5-B964-3D66-AC12401B5A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64B35F-8877-B210-4388-FF642AF0908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CCF099-23E1-C46C-A286-3A5FC6230F1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33A9943-6C1B-DE7D-4EC5-146D66BF1A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8804E86-AD55-FCF6-D69A-E4DB1194FD13}"/>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A112A37-443F-65B9-72F0-A4251B3679EF}"/>
              </a:ext>
            </a:extLst>
          </p:cNvPr>
          <p:cNvSpPr txBox="1"/>
          <p:nvPr/>
        </p:nvSpPr>
        <p:spPr>
          <a:xfrm>
            <a:off x="990652" y="1948993"/>
            <a:ext cx="9409285" cy="57996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 </a:t>
            </a:r>
          </a:p>
        </p:txBody>
      </p:sp>
      <p:graphicFrame>
        <p:nvGraphicFramePr>
          <p:cNvPr id="11" name="Table 10">
            <a:extLst>
              <a:ext uri="{FF2B5EF4-FFF2-40B4-BE49-F238E27FC236}">
                <a16:creationId xmlns:a16="http://schemas.microsoft.com/office/drawing/2014/main" id="{16169AE5-880D-2BA1-3DD2-C65ED6D2BE39}"/>
              </a:ext>
            </a:extLst>
          </p:cNvPr>
          <p:cNvGraphicFramePr>
            <a:graphicFrameLocks noGrp="1"/>
          </p:cNvGraphicFramePr>
          <p:nvPr>
            <p:extLst>
              <p:ext uri="{D42A27DB-BD31-4B8C-83A1-F6EECF244321}">
                <p14:modId xmlns:p14="http://schemas.microsoft.com/office/powerpoint/2010/main" val="2761193016"/>
              </p:ext>
            </p:extLst>
          </p:nvPr>
        </p:nvGraphicFramePr>
        <p:xfrm>
          <a:off x="853477" y="2515943"/>
          <a:ext cx="10485045" cy="3444240"/>
        </p:xfrm>
        <a:graphic>
          <a:graphicData uri="http://schemas.openxmlformats.org/drawingml/2006/table">
            <a:tbl>
              <a:tblPr firstRow="1" bandRow="1"/>
              <a:tblGrid>
                <a:gridCol w="1625147">
                  <a:extLst>
                    <a:ext uri="{9D8B030D-6E8A-4147-A177-3AD203B41FA5}">
                      <a16:colId xmlns:a16="http://schemas.microsoft.com/office/drawing/2014/main" val="3966072766"/>
                    </a:ext>
                  </a:extLst>
                </a:gridCol>
                <a:gridCol w="8859898">
                  <a:extLst>
                    <a:ext uri="{9D8B030D-6E8A-4147-A177-3AD203B41FA5}">
                      <a16:colId xmlns:a16="http://schemas.microsoft.com/office/drawing/2014/main" val="3536453227"/>
                    </a:ext>
                  </a:extLst>
                </a:gridCol>
              </a:tblGrid>
              <a:tr h="340666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Need-based theories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The basic premise of </a:t>
                      </a:r>
                      <a:r>
                        <a:rPr lang="en-US" sz="2000" b="1" i="0" u="sng" dirty="0">
                          <a:solidFill>
                            <a:schemeClr val="tx1"/>
                          </a:solidFill>
                          <a:latin typeface="Times New Roman" panose="02020603050405020304" pitchFamily="18" charset="0"/>
                          <a:cs typeface="Times New Roman" panose="02020603050405020304" pitchFamily="18" charset="0"/>
                        </a:rPr>
                        <a:t>need-based theories and models, </a:t>
                      </a:r>
                      <a:r>
                        <a:rPr lang="en-US" sz="2000" b="0" i="0" u="none" dirty="0">
                          <a:solidFill>
                            <a:schemeClr val="tx1"/>
                          </a:solidFill>
                          <a:latin typeface="Times New Roman" panose="02020603050405020304" pitchFamily="18" charset="0"/>
                          <a:cs typeface="Times New Roman" panose="02020603050405020304" pitchFamily="18" charset="0"/>
                        </a:rPr>
                        <a:t>consistent with motivation framework introduced earlier, </a:t>
                      </a:r>
                      <a:r>
                        <a:rPr lang="en-US" sz="2000" b="0" i="0" u="none" dirty="0">
                          <a:solidFill>
                            <a:srgbClr val="0A1F61"/>
                          </a:solidFill>
                          <a:latin typeface="Times New Roman" panose="02020603050405020304" pitchFamily="18" charset="0"/>
                          <a:cs typeface="Times New Roman" panose="02020603050405020304" pitchFamily="18" charset="0"/>
                        </a:rPr>
                        <a:t>is that humans are motivated primarily by deficiencies in one or more important needs or need categories</a:t>
                      </a:r>
                      <a:r>
                        <a:rPr lang="en-US" sz="2000" b="0" i="0" u="none"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Need theorists have attempted to identify and </a:t>
                      </a:r>
                      <a:r>
                        <a:rPr lang="en-US" sz="2000" b="0" i="0" u="none" dirty="0">
                          <a:solidFill>
                            <a:srgbClr val="0A1F61"/>
                          </a:solidFill>
                          <a:latin typeface="Times New Roman" panose="02020603050405020304" pitchFamily="18" charset="0"/>
                          <a:cs typeface="Times New Roman" panose="02020603050405020304" pitchFamily="18" charset="0"/>
                        </a:rPr>
                        <a:t>categorize the needs that are most important to people</a:t>
                      </a:r>
                    </a:p>
                    <a:p>
                      <a:pPr marL="342900" indent="-342900" algn="just">
                        <a:buFont typeface="Wingdings" panose="05000000000000000000" pitchFamily="2" charset="2"/>
                        <a:buChar char="§"/>
                      </a:pPr>
                      <a:endParaRPr lang="en-US" sz="2000" b="0" i="0" u="none"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observers call these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content theories</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because they deal with the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content, or substance, of what motivates behavior.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best-known need theories are </a:t>
                      </a:r>
                      <a:r>
                        <a:rPr lang="en-US" sz="2000" b="1" i="1" u="sng" kern="1200" dirty="0">
                          <a:solidFill>
                            <a:srgbClr val="0A1F61"/>
                          </a:solidFill>
                          <a:latin typeface="Times New Roman" panose="02020603050405020304" pitchFamily="18" charset="0"/>
                          <a:ea typeface="+mn-ea"/>
                          <a:cs typeface="Times New Roman" panose="02020603050405020304" pitchFamily="18" charset="0"/>
                        </a:rPr>
                        <a:t>the hierarchy of needs and the ERG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1674584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B2D7D-DFC6-7B0E-FE27-5A60ACE29F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1E5030-15CA-C51C-AC0D-06C3AF26114F}"/>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75AD99-E520-FF36-2B26-1DDBA1EA9F2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B260439-19CA-59A4-E281-9F960424B9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593F5E1-09C7-4EEE-C9A5-C726C4F59B2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C3109A4-80E8-4A7B-7769-75ADF51AAFC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BC0CD71-AFD7-4690-336A-C0693338DB4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8B5F20A-8AC3-4197-92F1-BBFFA1D4274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BF99709-F316-C67E-1F3D-50754C7A88BF}"/>
              </a:ext>
            </a:extLst>
          </p:cNvPr>
          <p:cNvSpPr txBox="1"/>
          <p:nvPr/>
        </p:nvSpPr>
        <p:spPr>
          <a:xfrm>
            <a:off x="762690" y="2092548"/>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1- The Hierarchy of Needs</a:t>
            </a:r>
          </a:p>
        </p:txBody>
      </p:sp>
      <p:graphicFrame>
        <p:nvGraphicFramePr>
          <p:cNvPr id="8" name="Table 7">
            <a:extLst>
              <a:ext uri="{FF2B5EF4-FFF2-40B4-BE49-F238E27FC236}">
                <a16:creationId xmlns:a16="http://schemas.microsoft.com/office/drawing/2014/main" id="{BE128EFF-0491-1F26-211D-048969F8C12C}"/>
              </a:ext>
            </a:extLst>
          </p:cNvPr>
          <p:cNvGraphicFramePr>
            <a:graphicFrameLocks noGrp="1"/>
          </p:cNvGraphicFramePr>
          <p:nvPr>
            <p:extLst>
              <p:ext uri="{D42A27DB-BD31-4B8C-83A1-F6EECF244321}">
                <p14:modId xmlns:p14="http://schemas.microsoft.com/office/powerpoint/2010/main" val="846917834"/>
              </p:ext>
            </p:extLst>
          </p:nvPr>
        </p:nvGraphicFramePr>
        <p:xfrm>
          <a:off x="762690" y="3077280"/>
          <a:ext cx="10666619" cy="2871662"/>
        </p:xfrm>
        <a:graphic>
          <a:graphicData uri="http://schemas.openxmlformats.org/drawingml/2006/table">
            <a:tbl>
              <a:tblPr firstRow="1" bandRow="1"/>
              <a:tblGrid>
                <a:gridCol w="1653290">
                  <a:extLst>
                    <a:ext uri="{9D8B030D-6E8A-4147-A177-3AD203B41FA5}">
                      <a16:colId xmlns:a16="http://schemas.microsoft.com/office/drawing/2014/main" val="3966072766"/>
                    </a:ext>
                  </a:extLst>
                </a:gridCol>
                <a:gridCol w="9013329">
                  <a:extLst>
                    <a:ext uri="{9D8B030D-6E8A-4147-A177-3AD203B41FA5}">
                      <a16:colId xmlns:a16="http://schemas.microsoft.com/office/drawing/2014/main" val="3536453227"/>
                    </a:ext>
                  </a:extLst>
                </a:gridCol>
              </a:tblGrid>
              <a:tr h="287166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1" i="0" u="sng" dirty="0">
                          <a:solidFill>
                            <a:srgbClr val="0A1F61"/>
                          </a:solidFill>
                          <a:latin typeface="Times New Roman" panose="02020603050405020304" pitchFamily="18" charset="0"/>
                          <a:cs typeface="Times New Roman" panose="02020603050405020304" pitchFamily="18" charset="0"/>
                        </a:rPr>
                        <a:t>The hierarchy of needs, </a:t>
                      </a:r>
                      <a:r>
                        <a:rPr lang="en-US" sz="2000" b="0" i="1" u="none" dirty="0">
                          <a:solidFill>
                            <a:schemeClr val="tx1"/>
                          </a:solidFill>
                          <a:latin typeface="Times New Roman" panose="02020603050405020304" pitchFamily="18" charset="0"/>
                          <a:cs typeface="Times New Roman" panose="02020603050405020304" pitchFamily="18" charset="0"/>
                        </a:rPr>
                        <a:t>developed by psychologist Abraham Maslow in the 1940s, is the best-known need theory</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 argued that human beings are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wanting”  animals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They have innate desires to satisfy a given set of needs. </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Furthermore, Maslow believed that these needs are arranged in a hierarchy of importance, with the most basic needs at the foundation of the hierarchy.</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hierarchy of needs: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Assumes that human needs are arranged in a hierarchy of importance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636422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710E6F-97CA-7519-812D-46A10A2623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100069-47BA-5D7A-3D22-8D73728332F4}"/>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BD2E280-1AEE-92B4-4BE5-205671B7B0E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5FE2AD45-4C3D-7878-6520-279117DC6E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34FE89-B103-C50E-D9C7-601A3B7AFF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7E45974-B898-AF67-E8E4-E1A5AE52F8B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B2C772A-7BCD-867F-2215-F0590B15265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FDD91F9-2114-4F4F-63CC-F938B74042D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6311C35-BA7F-6B99-1E87-F95BA777AF28}"/>
              </a:ext>
            </a:extLst>
          </p:cNvPr>
          <p:cNvSpPr txBox="1"/>
          <p:nvPr/>
        </p:nvSpPr>
        <p:spPr>
          <a:xfrm>
            <a:off x="762690" y="2092548"/>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1- The Hierarchy of Needs</a:t>
            </a:r>
          </a:p>
        </p:txBody>
      </p:sp>
      <p:sp>
        <p:nvSpPr>
          <p:cNvPr id="9" name="TextBox 8">
            <a:extLst>
              <a:ext uri="{FF2B5EF4-FFF2-40B4-BE49-F238E27FC236}">
                <a16:creationId xmlns:a16="http://schemas.microsoft.com/office/drawing/2014/main" id="{5221824F-5A8A-26AB-8820-296A5CB685CE}"/>
              </a:ext>
            </a:extLst>
          </p:cNvPr>
          <p:cNvSpPr txBox="1"/>
          <p:nvPr/>
        </p:nvSpPr>
        <p:spPr>
          <a:xfrm>
            <a:off x="1028572" y="3019704"/>
            <a:ext cx="3823647" cy="2862322"/>
          </a:xfrm>
          <a:prstGeom prst="rect">
            <a:avLst/>
          </a:prstGeom>
          <a:noFill/>
        </p:spPr>
        <p:txBody>
          <a:bodyPr wrap="square">
            <a:spAutoFit/>
          </a:bodyPr>
          <a:lstStyle/>
          <a:p>
            <a:r>
              <a:rPr lang="en-US" sz="2000" b="1" dirty="0">
                <a:solidFill>
                  <a:prstClr val="black"/>
                </a:solidFill>
                <a:latin typeface="Times New Roman" panose="02020603050405020304" pitchFamily="18" charset="0"/>
                <a:cs typeface="Times New Roman" panose="02020603050405020304" pitchFamily="18" charset="0"/>
              </a:rPr>
              <a:t>The Hierarchy of Needs</a:t>
            </a:r>
          </a:p>
          <a:p>
            <a:pPr algn="just"/>
            <a:r>
              <a:rPr lang="en-US" sz="2000" dirty="0">
                <a:solidFill>
                  <a:prstClr val="black"/>
                </a:solidFill>
                <a:latin typeface="Times New Roman" panose="02020603050405020304" pitchFamily="18" charset="0"/>
                <a:cs typeface="Times New Roman" panose="02020603050405020304" pitchFamily="18" charset="0"/>
              </a:rPr>
              <a:t>Maslow’s hierarchy of needs consists of five basic categories of needs. This figure illustrates both general and organizational examples of each type of need. Of course, each individual has a wide variety of specific needs within each category.</a:t>
            </a:r>
          </a:p>
        </p:txBody>
      </p:sp>
      <p:pic>
        <p:nvPicPr>
          <p:cNvPr id="11" name="Picture 10">
            <a:extLst>
              <a:ext uri="{FF2B5EF4-FFF2-40B4-BE49-F238E27FC236}">
                <a16:creationId xmlns:a16="http://schemas.microsoft.com/office/drawing/2014/main" id="{C4515426-1DFE-8536-F4D1-1A8E4D81AC9B}"/>
              </a:ext>
            </a:extLst>
          </p:cNvPr>
          <p:cNvPicPr>
            <a:picLocks noChangeAspect="1"/>
          </p:cNvPicPr>
          <p:nvPr/>
        </p:nvPicPr>
        <p:blipFill>
          <a:blip r:embed="rId3"/>
          <a:stretch>
            <a:fillRect/>
          </a:stretch>
        </p:blipFill>
        <p:spPr>
          <a:xfrm>
            <a:off x="5287414" y="2729839"/>
            <a:ext cx="6061352" cy="3228422"/>
          </a:xfrm>
          <a:prstGeom prst="rect">
            <a:avLst/>
          </a:prstGeom>
        </p:spPr>
      </p:pic>
    </p:spTree>
    <p:extLst>
      <p:ext uri="{BB962C8B-B14F-4D97-AF65-F5344CB8AC3E}">
        <p14:creationId xmlns:p14="http://schemas.microsoft.com/office/powerpoint/2010/main" val="20192558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6F1AE7-1F33-AF1E-CF18-B1D1C2BD69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22F43D-A1EC-E0C2-0656-FD860E5040F0}"/>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A1B0C6-9D16-DF48-5AE4-AFDDD11002B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EBC6832-D32D-3945-0EC9-ECD16520C2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FC07DD-F5F3-3505-91B3-7F9CE5FEEB5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6AF196D-5EAC-E3CB-494D-D4662C60976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5BE2C47-E1C4-1D98-D692-EA062EDEF2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350C8D9-CDB5-A852-1AA1-1FB7CD007B2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9721FE-3FD1-FB27-960D-70F2B4825F68}"/>
              </a:ext>
            </a:extLst>
          </p:cNvPr>
          <p:cNvSpPr txBox="1"/>
          <p:nvPr/>
        </p:nvSpPr>
        <p:spPr>
          <a:xfrm>
            <a:off x="689640" y="19724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1- The Hierarchy of Needs</a:t>
            </a:r>
          </a:p>
        </p:txBody>
      </p:sp>
      <p:graphicFrame>
        <p:nvGraphicFramePr>
          <p:cNvPr id="8" name="Table 7">
            <a:extLst>
              <a:ext uri="{FF2B5EF4-FFF2-40B4-BE49-F238E27FC236}">
                <a16:creationId xmlns:a16="http://schemas.microsoft.com/office/drawing/2014/main" id="{D307155F-3A26-405C-F5FE-D4C3AE602FB5}"/>
              </a:ext>
            </a:extLst>
          </p:cNvPr>
          <p:cNvGraphicFramePr>
            <a:graphicFrameLocks noGrp="1"/>
          </p:cNvGraphicFramePr>
          <p:nvPr>
            <p:extLst>
              <p:ext uri="{D42A27DB-BD31-4B8C-83A1-F6EECF244321}">
                <p14:modId xmlns:p14="http://schemas.microsoft.com/office/powerpoint/2010/main" val="3453665734"/>
              </p:ext>
            </p:extLst>
          </p:nvPr>
        </p:nvGraphicFramePr>
        <p:xfrm>
          <a:off x="689640" y="2859160"/>
          <a:ext cx="10469294" cy="3150689"/>
        </p:xfrm>
        <a:graphic>
          <a:graphicData uri="http://schemas.openxmlformats.org/drawingml/2006/table">
            <a:tbl>
              <a:tblPr firstRow="1" bandRow="1"/>
              <a:tblGrid>
                <a:gridCol w="208280">
                  <a:extLst>
                    <a:ext uri="{9D8B030D-6E8A-4147-A177-3AD203B41FA5}">
                      <a16:colId xmlns:a16="http://schemas.microsoft.com/office/drawing/2014/main" val="3966072766"/>
                    </a:ext>
                  </a:extLst>
                </a:gridCol>
                <a:gridCol w="10261014">
                  <a:extLst>
                    <a:ext uri="{9D8B030D-6E8A-4147-A177-3AD203B41FA5}">
                      <a16:colId xmlns:a16="http://schemas.microsoft.com/office/drawing/2014/main" val="3536453227"/>
                    </a:ext>
                  </a:extLst>
                </a:gridCol>
              </a:tblGrid>
              <a:tr h="315068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endParaRPr lang="en-US" sz="2000" dirty="0">
                        <a:solidFill>
                          <a:srgbClr val="0A1F6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buFont typeface="+mj-lt"/>
                        <a:buAutoNum type="arabicPeriod"/>
                      </a:pPr>
                      <a:r>
                        <a:rPr lang="en-US" sz="2000" b="1" i="0" u="none" dirty="0">
                          <a:solidFill>
                            <a:srgbClr val="002060"/>
                          </a:solidFill>
                          <a:latin typeface="Times New Roman" panose="02020603050405020304" pitchFamily="18" charset="0"/>
                          <a:cs typeface="Times New Roman" panose="02020603050405020304" pitchFamily="18" charset="0"/>
                        </a:rPr>
                        <a:t>Physiological needs </a:t>
                      </a:r>
                      <a:r>
                        <a:rPr lang="en-US" sz="2000" b="0" i="1" u="sng" dirty="0">
                          <a:solidFill>
                            <a:schemeClr val="tx1"/>
                          </a:solidFill>
                          <a:latin typeface="Times New Roman" panose="02020603050405020304" pitchFamily="18" charset="0"/>
                          <a:cs typeface="Times New Roman" panose="02020603050405020304" pitchFamily="18" charset="0"/>
                        </a:rPr>
                        <a:t>are The most basic needs in the hierarchy . These include the needs for food, sex, and air.</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Security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next in the hierarchy : things that offer safety and security, such as adequate housing and clothing and freedom from worry and anxiety.</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Belongingness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third level in the hierarchy, are primarily social. </a:t>
                      </a:r>
                      <a:r>
                        <a:rPr lang="en-US" sz="2000" b="0" i="1" u="sng" kern="1200" dirty="0">
                          <a:solidFill>
                            <a:srgbClr val="C00000"/>
                          </a:solidFill>
                          <a:latin typeface="Times New Roman" panose="02020603050405020304" pitchFamily="18" charset="0"/>
                          <a:ea typeface="+mn-ea"/>
                          <a:cs typeface="Times New Roman" panose="02020603050405020304" pitchFamily="18" charset="0"/>
                        </a:rPr>
                        <a:t>Examples</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include the need for love and affection and the need to be accepted by peers.</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Esteem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fourth level,  actually encompasses two slightly different kinds of needs: the need for a positive self-image and self-respect and the need to be respected by others. </a:t>
                      </a:r>
                    </a:p>
                    <a:p>
                      <a:pPr marL="457200" indent="-457200" algn="just">
                        <a:buFont typeface="+mj-lt"/>
                        <a:buAutoNum type="arabicPeriod"/>
                      </a:pPr>
                      <a:r>
                        <a:rPr lang="en-US" sz="2000" b="1" i="0" u="none" kern="1200" dirty="0">
                          <a:solidFill>
                            <a:srgbClr val="002060"/>
                          </a:solidFill>
                          <a:latin typeface="Times New Roman" panose="02020603050405020304" pitchFamily="18" charset="0"/>
                          <a:ea typeface="+mn-ea"/>
                          <a:cs typeface="Times New Roman" panose="02020603050405020304" pitchFamily="18" charset="0"/>
                        </a:rPr>
                        <a:t>Self-actualization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at the top of the hierarchy. These involve a person’s realizing his or her full potential and becoming all that he or she can be.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484092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70E57-AFFB-A373-ACE1-9474E07C19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004A89-AE3E-F79D-D1B3-5FC66D026DD7}"/>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FBA39AE-3C34-99EB-61C0-555BB5FD78A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0B3DB5C9-68A8-98F2-66B9-26DF6A85F6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D020E2-B870-2317-D1FD-AE73B9A685FB}"/>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100D79D-5917-A307-503E-509F5C0637B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B9CB861-12C6-B6AA-F9D6-CF4F354AF4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C16AD1-E3EE-EB38-8431-BAED58C83E40}"/>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940E9B4-D242-1101-6F91-93CAA3C5BEC3}"/>
              </a:ext>
            </a:extLst>
          </p:cNvPr>
          <p:cNvSpPr txBox="1"/>
          <p:nvPr/>
        </p:nvSpPr>
        <p:spPr>
          <a:xfrm>
            <a:off x="689640" y="19724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1- The Hierarchy of Needs</a:t>
            </a:r>
          </a:p>
        </p:txBody>
      </p:sp>
      <p:graphicFrame>
        <p:nvGraphicFramePr>
          <p:cNvPr id="9" name="Table 7">
            <a:extLst>
              <a:ext uri="{FF2B5EF4-FFF2-40B4-BE49-F238E27FC236}">
                <a16:creationId xmlns:a16="http://schemas.microsoft.com/office/drawing/2014/main" id="{28ADFA4C-E5E8-E747-5784-A924E6628576}"/>
              </a:ext>
            </a:extLst>
          </p:cNvPr>
          <p:cNvGraphicFramePr>
            <a:graphicFrameLocks noGrp="1"/>
          </p:cNvGraphicFramePr>
          <p:nvPr>
            <p:extLst>
              <p:ext uri="{D42A27DB-BD31-4B8C-83A1-F6EECF244321}">
                <p14:modId xmlns:p14="http://schemas.microsoft.com/office/powerpoint/2010/main" val="4012993839"/>
              </p:ext>
            </p:extLst>
          </p:nvPr>
        </p:nvGraphicFramePr>
        <p:xfrm>
          <a:off x="792306" y="2865870"/>
          <a:ext cx="10607387" cy="3139440"/>
        </p:xfrm>
        <a:graphic>
          <a:graphicData uri="http://schemas.openxmlformats.org/drawingml/2006/table">
            <a:tbl>
              <a:tblPr firstRow="1" bandRow="1"/>
              <a:tblGrid>
                <a:gridCol w="1414780">
                  <a:extLst>
                    <a:ext uri="{9D8B030D-6E8A-4147-A177-3AD203B41FA5}">
                      <a16:colId xmlns:a16="http://schemas.microsoft.com/office/drawing/2014/main" val="3966072766"/>
                    </a:ext>
                  </a:extLst>
                </a:gridCol>
                <a:gridCol w="9192607">
                  <a:extLst>
                    <a:ext uri="{9D8B030D-6E8A-4147-A177-3AD203B41FA5}">
                      <a16:colId xmlns:a16="http://schemas.microsoft.com/office/drawing/2014/main" val="3536453227"/>
                    </a:ext>
                  </a:extLst>
                </a:gridCol>
              </a:tblGrid>
              <a:tr h="301169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Maslow believed that each need level must be satisfied before the level above it can become important</a:t>
                      </a:r>
                    </a:p>
                    <a:p>
                      <a:pPr marL="457200" indent="-457200" algn="just">
                        <a:buFont typeface="Wingdings" panose="05000000000000000000" pitchFamily="2" charset="2"/>
                        <a:buChar char="§"/>
                      </a:pPr>
                      <a:endParaRPr lang="en-US" sz="2000" b="1" i="0" u="sng" dirty="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This escalation up the hierarchy continues until the self-actualization needs become the primary motivators.</a:t>
                      </a:r>
                    </a:p>
                    <a:p>
                      <a:pPr marL="457200" indent="-457200" algn="just">
                        <a:buFont typeface="Wingdings" panose="05000000000000000000" pitchFamily="2" charset="2"/>
                        <a:buChar char="§"/>
                      </a:pPr>
                      <a:r>
                        <a:rPr lang="en-US" sz="2000" b="1" i="0" u="sng"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that Jennifer Wallace earns all the money she needs for the time being and is very satisfied with her current standard of living. Additional income may therefore have little or no motivational impact on her behavior. Instead, Jennifer will likely strive to satisfy other needs, such as a desire for higher self-esteem.</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0451749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83BDE-F49F-59CD-4987-4FEC294F22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A1CF23-820E-DB7C-D360-6F9A407E6DDE}"/>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6EFEC9D-FAFA-4933-D249-A2F20D6EB63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B393821-80A0-0DB5-A04B-0380F772BEB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6EEF34-39CB-5FB7-B653-3C657D005E2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7080C16-6A9C-E1FB-718C-BD8B58630D94}"/>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7D281B6-1C9F-F1BE-5C12-902B98EE35B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C3CE0F1-2FBE-165D-5F94-E907ABDABFBE}"/>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54543B8-0742-CA4B-79E5-6DAF3DB97D01}"/>
              </a:ext>
            </a:extLst>
          </p:cNvPr>
          <p:cNvSpPr txBox="1"/>
          <p:nvPr/>
        </p:nvSpPr>
        <p:spPr>
          <a:xfrm>
            <a:off x="689640" y="19724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1- The Hierarchy of Needs</a:t>
            </a:r>
          </a:p>
        </p:txBody>
      </p:sp>
      <p:graphicFrame>
        <p:nvGraphicFramePr>
          <p:cNvPr id="8" name="Table 7">
            <a:extLst>
              <a:ext uri="{FF2B5EF4-FFF2-40B4-BE49-F238E27FC236}">
                <a16:creationId xmlns:a16="http://schemas.microsoft.com/office/drawing/2014/main" id="{467A9E56-718C-0AF9-D94D-04A1525FCBA1}"/>
              </a:ext>
            </a:extLst>
          </p:cNvPr>
          <p:cNvGraphicFramePr>
            <a:graphicFrameLocks noGrp="1"/>
          </p:cNvGraphicFramePr>
          <p:nvPr>
            <p:extLst>
              <p:ext uri="{D42A27DB-BD31-4B8C-83A1-F6EECF244321}">
                <p14:modId xmlns:p14="http://schemas.microsoft.com/office/powerpoint/2010/main" val="1957666821"/>
              </p:ext>
            </p:extLst>
          </p:nvPr>
        </p:nvGraphicFramePr>
        <p:xfrm>
          <a:off x="749709" y="3022407"/>
          <a:ext cx="10692581" cy="2816524"/>
        </p:xfrm>
        <a:graphic>
          <a:graphicData uri="http://schemas.openxmlformats.org/drawingml/2006/table">
            <a:tbl>
              <a:tblPr firstRow="1" bandRow="1"/>
              <a:tblGrid>
                <a:gridCol w="1550267">
                  <a:extLst>
                    <a:ext uri="{9D8B030D-6E8A-4147-A177-3AD203B41FA5}">
                      <a16:colId xmlns:a16="http://schemas.microsoft.com/office/drawing/2014/main" val="3966072766"/>
                    </a:ext>
                  </a:extLst>
                </a:gridCol>
                <a:gridCol w="9142314">
                  <a:extLst>
                    <a:ext uri="{9D8B030D-6E8A-4147-A177-3AD203B41FA5}">
                      <a16:colId xmlns:a16="http://schemas.microsoft.com/office/drawing/2014/main" val="3536453227"/>
                    </a:ext>
                  </a:extLst>
                </a:gridCol>
              </a:tblGrid>
              <a:tr h="281652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lnSpc>
                          <a:spcPct val="150000"/>
                        </a:lnSpc>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lnSpc>
                          <a:spcPct val="150000"/>
                        </a:lnSpc>
                        <a:buFont typeface="Wingdings" panose="05000000000000000000" pitchFamily="2" charset="2"/>
                        <a:buChar char="§"/>
                      </a:pPr>
                      <a:r>
                        <a:rPr lang="en-US" sz="2000" b="0" i="0" u="none" dirty="0">
                          <a:solidFill>
                            <a:schemeClr val="tx1"/>
                          </a:solidFill>
                          <a:latin typeface="Times New Roman" panose="02020603050405020304" pitchFamily="18" charset="0"/>
                          <a:cs typeface="Times New Roman" panose="02020603050405020304" pitchFamily="18" charset="0"/>
                        </a:rPr>
                        <a:t>Research shows that </a:t>
                      </a:r>
                      <a:r>
                        <a:rPr lang="en-US" sz="2000" b="0" i="0" u="none" dirty="0">
                          <a:solidFill>
                            <a:srgbClr val="0A1F61"/>
                          </a:solidFill>
                          <a:latin typeface="Times New Roman" panose="02020603050405020304" pitchFamily="18" charset="0"/>
                          <a:cs typeface="Times New Roman" panose="02020603050405020304" pitchFamily="18" charset="0"/>
                        </a:rPr>
                        <a:t>the needs hierarchy does </a:t>
                      </a:r>
                      <a:r>
                        <a:rPr lang="en-US" sz="2000" b="1" i="0" u="none" dirty="0">
                          <a:solidFill>
                            <a:schemeClr val="tx1"/>
                          </a:solidFill>
                          <a:latin typeface="Times New Roman" panose="02020603050405020304" pitchFamily="18" charset="0"/>
                          <a:cs typeface="Times New Roman" panose="02020603050405020304" pitchFamily="18" charset="0"/>
                        </a:rPr>
                        <a:t>not generalize </a:t>
                      </a:r>
                      <a:r>
                        <a:rPr lang="en-US" sz="2000" b="0" i="0" u="none" dirty="0">
                          <a:solidFill>
                            <a:srgbClr val="0A1F61"/>
                          </a:solidFill>
                          <a:latin typeface="Times New Roman" panose="02020603050405020304" pitchFamily="18" charset="0"/>
                          <a:cs typeface="Times New Roman" panose="02020603050405020304" pitchFamily="18" charset="0"/>
                        </a:rPr>
                        <a:t>very well to other countries.</a:t>
                      </a:r>
                      <a:r>
                        <a:rPr lang="en-US" sz="2000" b="0" i="0" u="none" dirty="0">
                          <a:solidFill>
                            <a:schemeClr val="tx1"/>
                          </a:solidFill>
                          <a:latin typeface="Times New Roman" panose="02020603050405020304" pitchFamily="18" charset="0"/>
                          <a:cs typeface="Times New Roman" panose="02020603050405020304" pitchFamily="18" charset="0"/>
                        </a:rPr>
                        <a:t> </a:t>
                      </a:r>
                      <a:r>
                        <a:rPr lang="en-US" sz="2000" b="0" i="1" u="none" dirty="0">
                          <a:solidFill>
                            <a:srgbClr val="C00000"/>
                          </a:solidFill>
                          <a:latin typeface="Times New Roman" panose="02020603050405020304" pitchFamily="18" charset="0"/>
                          <a:cs typeface="Times New Roman" panose="02020603050405020304" pitchFamily="18" charset="0"/>
                        </a:rPr>
                        <a:t>For example, </a:t>
                      </a:r>
                      <a:r>
                        <a:rPr lang="en-US" sz="2000" b="0" i="1" u="none" dirty="0">
                          <a:solidFill>
                            <a:schemeClr val="tx1"/>
                          </a:solidFill>
                          <a:latin typeface="Times New Roman" panose="02020603050405020304" pitchFamily="18" charset="0"/>
                          <a:cs typeface="Times New Roman" panose="02020603050405020304" pitchFamily="18" charset="0"/>
                        </a:rPr>
                        <a:t>in Greece and Japan, security needs may motivate employees more than self-actualization needs. Likewise, belongingness needs are especially important in Sweden, Norway, and Denmark. Research has also found differences in the relative importance of different needs in Mexico, India, Peru, Canada, Thailand, Turkey, and Puerto Rico</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403833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6DABE-BDA5-FE0A-60B4-27BA0FCCED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B82824-01EA-3DD0-7770-01BF24181C07}"/>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36BEE3-0C7F-A891-D105-E09FC1CBB0E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2784E363-14FA-69F3-FFBD-AFB4493427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296D07-76D3-599B-6CFD-42E3982613E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439A930-9854-96E1-FF3C-304A991745C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8578456-11A6-25BC-B828-B2904D2103C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E0A8A5-7EDB-3D5D-3E19-EADC1048405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414BAB5-2229-432F-B24B-67EA190813A2}"/>
              </a:ext>
            </a:extLst>
          </p:cNvPr>
          <p:cNvSpPr txBox="1"/>
          <p:nvPr/>
        </p:nvSpPr>
        <p:spPr>
          <a:xfrm>
            <a:off x="689640" y="19724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1- The Hierarchy of Needs</a:t>
            </a:r>
          </a:p>
        </p:txBody>
      </p:sp>
      <p:graphicFrame>
        <p:nvGraphicFramePr>
          <p:cNvPr id="9" name="Table 7">
            <a:extLst>
              <a:ext uri="{FF2B5EF4-FFF2-40B4-BE49-F238E27FC236}">
                <a16:creationId xmlns:a16="http://schemas.microsoft.com/office/drawing/2014/main" id="{5F8F481F-586B-21FD-309C-CCF6EEA50749}"/>
              </a:ext>
            </a:extLst>
          </p:cNvPr>
          <p:cNvGraphicFramePr>
            <a:graphicFrameLocks noGrp="1"/>
          </p:cNvGraphicFramePr>
          <p:nvPr>
            <p:extLst>
              <p:ext uri="{D42A27DB-BD31-4B8C-83A1-F6EECF244321}">
                <p14:modId xmlns:p14="http://schemas.microsoft.com/office/powerpoint/2010/main" val="1597364766"/>
              </p:ext>
            </p:extLst>
          </p:nvPr>
        </p:nvGraphicFramePr>
        <p:xfrm>
          <a:off x="811162" y="3059091"/>
          <a:ext cx="10569676" cy="2779840"/>
        </p:xfrm>
        <a:graphic>
          <a:graphicData uri="http://schemas.openxmlformats.org/drawingml/2006/table">
            <a:tbl>
              <a:tblPr firstRow="1" bandRow="1"/>
              <a:tblGrid>
                <a:gridCol w="1532448">
                  <a:extLst>
                    <a:ext uri="{9D8B030D-6E8A-4147-A177-3AD203B41FA5}">
                      <a16:colId xmlns:a16="http://schemas.microsoft.com/office/drawing/2014/main" val="3966072766"/>
                    </a:ext>
                  </a:extLst>
                </a:gridCol>
                <a:gridCol w="9037228">
                  <a:extLst>
                    <a:ext uri="{9D8B030D-6E8A-4147-A177-3AD203B41FA5}">
                      <a16:colId xmlns:a16="http://schemas.microsoft.com/office/drawing/2014/main" val="3536453227"/>
                    </a:ext>
                  </a:extLst>
                </a:gridCol>
              </a:tblGrid>
              <a:tr h="274638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00000"/>
                        </a:lnSpc>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The Hierarchy of Needs</a:t>
                      </a:r>
                    </a:p>
                    <a:p>
                      <a:pPr marL="0" indent="0" algn="l">
                        <a:lnSpc>
                          <a:spcPct val="100000"/>
                        </a:lnSpc>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Limitations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makes a certain amount of intuitive sense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And because it was the first motivation theory to become popular</a:t>
                      </a:r>
                    </a:p>
                    <a:p>
                      <a:pPr marL="457200" indent="-4572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revealed a number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deficiencies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the theory.  </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five levels of needs are not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always present;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actual hierarchy of needs does not always conform to Maslow’s model; and need structures are </a:t>
                      </a:r>
                      <a:r>
                        <a:rPr lang="en-US" sz="2000" b="0" i="1" u="none" kern="1200" dirty="0">
                          <a:solidFill>
                            <a:srgbClr val="0A1F61"/>
                          </a:solidFill>
                          <a:latin typeface="Times New Roman" panose="02020603050405020304" pitchFamily="18" charset="0"/>
                          <a:ea typeface="+mn-ea"/>
                          <a:cs typeface="Times New Roman" panose="02020603050405020304" pitchFamily="18" charset="0"/>
                        </a:rPr>
                        <a:t>more unstable and variable than the theory would lead us to believe</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18170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C6207-F7F2-A167-7B38-0500ED5F68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4DEAD8-ACDF-82B0-795D-0B3931936803}"/>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20709D4-FE6B-BA36-250D-6B995ED04F51}"/>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99461FD-1697-C040-551A-4B960B9B68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55EA4B-DD36-5C12-3569-120F47F91B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4DD98A7-9E26-DFFF-2053-2DAD751BFF7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C019B11-7A70-2418-801B-9BE29353813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02AA4FC-83AF-7E36-7631-8EDF3DE5352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AC9C396-2B83-6F4B-4CCE-ACC7DFFE962D}"/>
              </a:ext>
            </a:extLst>
          </p:cNvPr>
          <p:cNvSpPr txBox="1"/>
          <p:nvPr/>
        </p:nvSpPr>
        <p:spPr>
          <a:xfrm>
            <a:off x="689640" y="19724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1- The Hierarchy of Needs</a:t>
            </a:r>
          </a:p>
        </p:txBody>
      </p:sp>
      <p:grpSp>
        <p:nvGrpSpPr>
          <p:cNvPr id="8" name="Group 7">
            <a:extLst>
              <a:ext uri="{FF2B5EF4-FFF2-40B4-BE49-F238E27FC236}">
                <a16:creationId xmlns:a16="http://schemas.microsoft.com/office/drawing/2014/main" id="{F090D546-7E41-F67D-8B72-494A9CF92AED}"/>
              </a:ext>
            </a:extLst>
          </p:cNvPr>
          <p:cNvGrpSpPr/>
          <p:nvPr/>
        </p:nvGrpSpPr>
        <p:grpSpPr>
          <a:xfrm>
            <a:off x="819160" y="2980755"/>
            <a:ext cx="5276840" cy="2961856"/>
            <a:chOff x="2525841" y="1977857"/>
            <a:chExt cx="3878200" cy="4131862"/>
          </a:xfrm>
        </p:grpSpPr>
        <p:pic>
          <p:nvPicPr>
            <p:cNvPr id="11" name="Picture 10">
              <a:extLst>
                <a:ext uri="{FF2B5EF4-FFF2-40B4-BE49-F238E27FC236}">
                  <a16:creationId xmlns:a16="http://schemas.microsoft.com/office/drawing/2014/main" id="{25150C24-0628-E3B1-A9EF-5AD93861AE9A}"/>
                </a:ext>
              </a:extLst>
            </p:cNvPr>
            <p:cNvPicPr>
              <a:picLocks noChangeAspect="1"/>
            </p:cNvPicPr>
            <p:nvPr/>
          </p:nvPicPr>
          <p:blipFill>
            <a:blip r:embed="rId3"/>
            <a:stretch>
              <a:fillRect/>
            </a:stretch>
          </p:blipFill>
          <p:spPr>
            <a:xfrm>
              <a:off x="2525841" y="1977857"/>
              <a:ext cx="3878200" cy="1654650"/>
            </a:xfrm>
            <a:prstGeom prst="rect">
              <a:avLst/>
            </a:prstGeom>
            <a:solidFill>
              <a:srgbClr val="FF9518"/>
            </a:solidFill>
          </p:spPr>
        </p:pic>
        <p:sp>
          <p:nvSpPr>
            <p:cNvPr id="12" name="TextBox 11">
              <a:extLst>
                <a:ext uri="{FF2B5EF4-FFF2-40B4-BE49-F238E27FC236}">
                  <a16:creationId xmlns:a16="http://schemas.microsoft.com/office/drawing/2014/main" id="{2B551BC8-C433-7159-AA68-B885C1227161}"/>
                </a:ext>
              </a:extLst>
            </p:cNvPr>
            <p:cNvSpPr txBox="1"/>
            <p:nvPr/>
          </p:nvSpPr>
          <p:spPr>
            <a:xfrm>
              <a:off x="2639261" y="3712259"/>
              <a:ext cx="3651360" cy="2397460"/>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When people have a good jobs with security, excellent benefits, and high salaries they may be motivated going forward by job titles, status, and challenge. But if they are unemployed and are just looking for a job, their motivation becomes focused on base salary and the need for stability.</a:t>
              </a:r>
            </a:p>
          </p:txBody>
        </p:sp>
      </p:grpSp>
      <p:grpSp>
        <p:nvGrpSpPr>
          <p:cNvPr id="13" name="Group 12">
            <a:extLst>
              <a:ext uri="{FF2B5EF4-FFF2-40B4-BE49-F238E27FC236}">
                <a16:creationId xmlns:a16="http://schemas.microsoft.com/office/drawing/2014/main" id="{3BFF4027-88A9-F4C6-AE79-478150D09AA9}"/>
              </a:ext>
            </a:extLst>
          </p:cNvPr>
          <p:cNvGrpSpPr/>
          <p:nvPr/>
        </p:nvGrpSpPr>
        <p:grpSpPr>
          <a:xfrm>
            <a:off x="6433228" y="2853458"/>
            <a:ext cx="4731903" cy="3132628"/>
            <a:chOff x="7399428" y="1958321"/>
            <a:chExt cx="4602529" cy="4427584"/>
          </a:xfrm>
        </p:grpSpPr>
        <p:sp>
          <p:nvSpPr>
            <p:cNvPr id="14" name="TextBox 13">
              <a:extLst>
                <a:ext uri="{FF2B5EF4-FFF2-40B4-BE49-F238E27FC236}">
                  <a16:creationId xmlns:a16="http://schemas.microsoft.com/office/drawing/2014/main" id="{4883365F-27B0-42EB-92A0-5FDE032DA0F4}"/>
                </a:ext>
              </a:extLst>
            </p:cNvPr>
            <p:cNvSpPr txBox="1"/>
            <p:nvPr/>
          </p:nvSpPr>
          <p:spPr>
            <a:xfrm>
              <a:off x="7478306" y="3906381"/>
              <a:ext cx="4523651" cy="2479524"/>
            </a:xfrm>
            <a:prstGeom prst="rect">
              <a:avLst/>
            </a:prstGeom>
            <a:solidFill>
              <a:srgbClr val="FF9518"/>
            </a:solidFill>
          </p:spPr>
          <p:txBody>
            <a:bodyPr wrap="square">
              <a:spAutoFit/>
            </a:bodyPr>
            <a:lstStyle/>
            <a:p>
              <a:pPr algn="just"/>
              <a:r>
                <a:rPr lang="en-US" i="1" dirty="0">
                  <a:solidFill>
                    <a:prstClr val="black"/>
                  </a:solidFill>
                  <a:latin typeface="Times New Roman" panose="02020603050405020304" pitchFamily="18" charset="0"/>
                  <a:cs typeface="Times New Roman" panose="02020603050405020304" pitchFamily="18" charset="0"/>
                </a:rPr>
                <a:t>According to Abraham Maslow people may be motivated by a hierarchy of needs, including social needs to belong to groups and be part of friendships. These co-workers are apparently helping meet their belongingness needs through close working relationships at work.</a:t>
              </a:r>
            </a:p>
          </p:txBody>
        </p:sp>
        <p:pic>
          <p:nvPicPr>
            <p:cNvPr id="15" name="Picture 14">
              <a:extLst>
                <a:ext uri="{FF2B5EF4-FFF2-40B4-BE49-F238E27FC236}">
                  <a16:creationId xmlns:a16="http://schemas.microsoft.com/office/drawing/2014/main" id="{850D4C52-C2AD-0554-91DC-69779302F793}"/>
                </a:ext>
              </a:extLst>
            </p:cNvPr>
            <p:cNvPicPr>
              <a:picLocks noChangeAspect="1"/>
            </p:cNvPicPr>
            <p:nvPr/>
          </p:nvPicPr>
          <p:blipFill>
            <a:blip r:embed="rId4"/>
            <a:stretch>
              <a:fillRect/>
            </a:stretch>
          </p:blipFill>
          <p:spPr>
            <a:xfrm>
              <a:off x="7399428" y="1958321"/>
              <a:ext cx="4523652" cy="2017027"/>
            </a:xfrm>
            <a:prstGeom prst="rect">
              <a:avLst/>
            </a:prstGeom>
          </p:spPr>
        </p:pic>
      </p:grpSp>
    </p:spTree>
    <p:extLst>
      <p:ext uri="{BB962C8B-B14F-4D97-AF65-F5344CB8AC3E}">
        <p14:creationId xmlns:p14="http://schemas.microsoft.com/office/powerpoint/2010/main" val="16384389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A8DB37-C86D-EFF4-7B1B-26F57E2162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514AC-A341-0BF5-865B-EF5EA2E6BDA9}"/>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EB49A2-67C4-B23A-5AC5-194E7DE59AA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514E932-9F95-E83A-204A-ACF7258634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01A084D-1A8E-6D38-74A9-F696EF9C84C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1C1AD99-B076-04E2-97D4-F78F5A09BE0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BD14AD7-5D76-676F-6CA8-3F2F882CF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D640533-E64A-93DC-367C-BCEA8E69C3C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E4BF07F-FB4D-4047-B6DB-717EF847C65F}"/>
              </a:ext>
            </a:extLst>
          </p:cNvPr>
          <p:cNvSpPr txBox="1"/>
          <p:nvPr/>
        </p:nvSpPr>
        <p:spPr>
          <a:xfrm>
            <a:off x="731852" y="2018657"/>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2- The ERG Theory</a:t>
            </a:r>
          </a:p>
        </p:txBody>
      </p:sp>
      <p:graphicFrame>
        <p:nvGraphicFramePr>
          <p:cNvPr id="16" name="Table 7">
            <a:extLst>
              <a:ext uri="{FF2B5EF4-FFF2-40B4-BE49-F238E27FC236}">
                <a16:creationId xmlns:a16="http://schemas.microsoft.com/office/drawing/2014/main" id="{6CE52923-27CA-82DC-F697-EFD00A5A321B}"/>
              </a:ext>
            </a:extLst>
          </p:cNvPr>
          <p:cNvGraphicFramePr>
            <a:graphicFrameLocks noGrp="1"/>
          </p:cNvGraphicFramePr>
          <p:nvPr>
            <p:extLst>
              <p:ext uri="{D42A27DB-BD31-4B8C-83A1-F6EECF244321}">
                <p14:modId xmlns:p14="http://schemas.microsoft.com/office/powerpoint/2010/main" val="444171550"/>
              </p:ext>
            </p:extLst>
          </p:nvPr>
        </p:nvGraphicFramePr>
        <p:xfrm>
          <a:off x="689640" y="3102685"/>
          <a:ext cx="10775573" cy="2834640"/>
        </p:xfrm>
        <a:graphic>
          <a:graphicData uri="http://schemas.openxmlformats.org/drawingml/2006/table">
            <a:tbl>
              <a:tblPr firstRow="1" bandRow="1"/>
              <a:tblGrid>
                <a:gridCol w="208280">
                  <a:extLst>
                    <a:ext uri="{9D8B030D-6E8A-4147-A177-3AD203B41FA5}">
                      <a16:colId xmlns:a16="http://schemas.microsoft.com/office/drawing/2014/main" val="3966072766"/>
                    </a:ext>
                  </a:extLst>
                </a:gridCol>
                <a:gridCol w="10567293">
                  <a:extLst>
                    <a:ext uri="{9D8B030D-6E8A-4147-A177-3AD203B41FA5}">
                      <a16:colId xmlns:a16="http://schemas.microsoft.com/office/drawing/2014/main" val="3536453227"/>
                    </a:ext>
                  </a:extLst>
                </a:gridCol>
              </a:tblGrid>
              <a:tr h="281992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endParaRPr lang="en-US" sz="2000" dirty="0">
                        <a:solidFill>
                          <a:srgbClr val="0A1F6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ERG Theory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Describes existence, relatedness, and growth needs</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many respects, ERG theory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extends and refines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Maslow’s needs hierarchy concept, although there are also several important differences between the two.</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 R, and G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stand for three basic need categories: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existence, relatedness, and growth.</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Existence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necessary for basic human survival—roughly correspond to the physiological and security needs of Maslow’s hierarchy. </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Relatedness needs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those involving the need to relate to others—are similar to Maslow’s belongingness and esteem needs.</a:t>
                      </a:r>
                    </a:p>
                    <a:p>
                      <a:pPr marL="457200" indent="-457200" algn="just">
                        <a:buFont typeface="+mj-lt"/>
                        <a:buAutoNum type="arabicPeriod"/>
                      </a:pPr>
                      <a:r>
                        <a:rPr lang="en-US" sz="2000" b="1" i="1" u="none" kern="1200" dirty="0">
                          <a:solidFill>
                            <a:schemeClr val="tx1"/>
                          </a:solidFill>
                          <a:latin typeface="Times New Roman" panose="02020603050405020304" pitchFamily="18" charset="0"/>
                          <a:ea typeface="+mn-ea"/>
                          <a:cs typeface="Times New Roman" panose="02020603050405020304" pitchFamily="18" charset="0"/>
                        </a:rPr>
                        <a:t>Growth needs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analogous to Maslow’s needs for self-esteem and self-actualization.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898584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E53DA-5602-34CB-15E6-6EEB561746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3D45D4-9D53-EE3A-1790-80DFE5A14BEF}"/>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85245D-2399-195B-E991-3337E7BEED7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A9991CB8-26F5-A25B-0E47-B14656F0581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885675-DB36-A7A9-8FE8-927181FEEF3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BE44C68-A3EF-27DB-9709-78877B4F5E5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9E2C40C-B3CA-CEC2-D5E3-4FE33A8B6F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22038A2-99A5-AB38-1441-272F694ECD3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855CE538-BC36-9A89-B8CD-FC0435D65B2F}"/>
              </a:ext>
            </a:extLst>
          </p:cNvPr>
          <p:cNvSpPr txBox="1"/>
          <p:nvPr/>
        </p:nvSpPr>
        <p:spPr>
          <a:xfrm>
            <a:off x="731852" y="2018657"/>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2- The ERG Theory</a:t>
            </a:r>
          </a:p>
        </p:txBody>
      </p:sp>
      <p:graphicFrame>
        <p:nvGraphicFramePr>
          <p:cNvPr id="2" name="Table 7">
            <a:extLst>
              <a:ext uri="{FF2B5EF4-FFF2-40B4-BE49-F238E27FC236}">
                <a16:creationId xmlns:a16="http://schemas.microsoft.com/office/drawing/2014/main" id="{97EDE862-785F-FF35-1B29-CEB22C6BE7CE}"/>
              </a:ext>
            </a:extLst>
          </p:cNvPr>
          <p:cNvGraphicFramePr>
            <a:graphicFrameLocks noGrp="1"/>
          </p:cNvGraphicFramePr>
          <p:nvPr>
            <p:extLst>
              <p:ext uri="{D42A27DB-BD31-4B8C-83A1-F6EECF244321}">
                <p14:modId xmlns:p14="http://schemas.microsoft.com/office/powerpoint/2010/main" val="1119612337"/>
              </p:ext>
            </p:extLst>
          </p:nvPr>
        </p:nvGraphicFramePr>
        <p:xfrm>
          <a:off x="731851" y="2988048"/>
          <a:ext cx="10568204" cy="2834640"/>
        </p:xfrm>
        <a:graphic>
          <a:graphicData uri="http://schemas.openxmlformats.org/drawingml/2006/table">
            <a:tbl>
              <a:tblPr firstRow="1" bandRow="1"/>
              <a:tblGrid>
                <a:gridCol w="208280">
                  <a:extLst>
                    <a:ext uri="{9D8B030D-6E8A-4147-A177-3AD203B41FA5}">
                      <a16:colId xmlns:a16="http://schemas.microsoft.com/office/drawing/2014/main" val="3966072766"/>
                    </a:ext>
                  </a:extLst>
                </a:gridCol>
                <a:gridCol w="10359924">
                  <a:extLst>
                    <a:ext uri="{9D8B030D-6E8A-4147-A177-3AD203B41FA5}">
                      <a16:colId xmlns:a16="http://schemas.microsoft.com/office/drawing/2014/main" val="3536453227"/>
                    </a:ext>
                  </a:extLst>
                </a:gridCol>
              </a:tblGrid>
              <a:tr h="252784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contrast to Maslow’s approach, ERG theory suggests that more than one kind of need—</a:t>
                      </a: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both relatedness and growth needs—may motivate a person at the same time.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 more important difference from Maslow’s hierarchy is that ERG theory includes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 satisfaction–progression component and a frustration–regression component</a:t>
                      </a:r>
                    </a:p>
                    <a:p>
                      <a:pPr marL="457200" indent="-457200" algn="just">
                        <a:buFont typeface="Wingdings" panose="05000000000000000000" pitchFamily="2" charset="2"/>
                        <a:buChar char="§"/>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satisfaction–progression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concept suggests that after satisfying one category of needs, a person progresses to the next level. On this point, the needs hierarchy and ERG theory agree. </a:t>
                      </a:r>
                    </a:p>
                    <a:p>
                      <a:pPr marL="457200" indent="-4572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 contrast,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frustration–regression component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of ERG theory suggests that a person who is frustrated by trying to satisfy a higher level of needs eventually will regress to the preceding level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8417133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82F99-C8D5-311A-97DB-C28A759BF2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FC6464-9A88-A53D-45B0-835547A03102}"/>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2CF93B0-685C-1BE0-DF75-A948A1CE8EE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D7E262F7-9B32-24BB-F8F9-6925E5C2AF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34950A-754E-4D10-FDE4-E20538A929D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B9F0199-6C09-BC01-6EFB-6038CCE468D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F39ADC5-C76B-457A-F97D-8F0CB16220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7F7DE1B-A41B-EE78-69E9-74020704F498}"/>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FA299AE-B4C2-39AA-0CFF-5FA79B90D1F4}"/>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graphicFrame>
        <p:nvGraphicFramePr>
          <p:cNvPr id="11" name="Table 7">
            <a:extLst>
              <a:ext uri="{FF2B5EF4-FFF2-40B4-BE49-F238E27FC236}">
                <a16:creationId xmlns:a16="http://schemas.microsoft.com/office/drawing/2014/main" id="{A3D7B839-17EB-B429-A97B-6838BD173203}"/>
              </a:ext>
            </a:extLst>
          </p:cNvPr>
          <p:cNvGraphicFramePr>
            <a:graphicFrameLocks noGrp="1"/>
          </p:cNvGraphicFramePr>
          <p:nvPr>
            <p:extLst>
              <p:ext uri="{D42A27DB-BD31-4B8C-83A1-F6EECF244321}">
                <p14:modId xmlns:p14="http://schemas.microsoft.com/office/powerpoint/2010/main" val="2012401181"/>
              </p:ext>
            </p:extLst>
          </p:nvPr>
        </p:nvGraphicFramePr>
        <p:xfrm>
          <a:off x="689640" y="2940228"/>
          <a:ext cx="10641329" cy="2898704"/>
        </p:xfrm>
        <a:graphic>
          <a:graphicData uri="http://schemas.openxmlformats.org/drawingml/2006/table">
            <a:tbl>
              <a:tblPr firstRow="1" bandRow="1"/>
              <a:tblGrid>
                <a:gridCol w="208280">
                  <a:extLst>
                    <a:ext uri="{9D8B030D-6E8A-4147-A177-3AD203B41FA5}">
                      <a16:colId xmlns:a16="http://schemas.microsoft.com/office/drawing/2014/main" val="3966072766"/>
                    </a:ext>
                  </a:extLst>
                </a:gridCol>
                <a:gridCol w="10433049">
                  <a:extLst>
                    <a:ext uri="{9D8B030D-6E8A-4147-A177-3AD203B41FA5}">
                      <a16:colId xmlns:a16="http://schemas.microsoft.com/office/drawing/2014/main" val="3536453227"/>
                    </a:ext>
                  </a:extLst>
                </a:gridCol>
              </a:tblGrid>
              <a:tr h="289870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endParaRPr lang="en-US" sz="2000" dirty="0">
                        <a:solidFill>
                          <a:srgbClr val="0A1F6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Two-Factor Theory: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Identifies motivation factors, which affect satisfaction, and hygiene factors, which determine dissatisfaction,</a:t>
                      </a:r>
                      <a:r>
                        <a:rPr lang="en-US" sz="2000" b="0" i="1" kern="1200" dirty="0">
                          <a:solidFill>
                            <a:schemeClr val="tx1"/>
                          </a:solidFill>
                          <a:effectLst/>
                          <a:latin typeface="Times New Roman" panose="02020603050405020304" pitchFamily="18" charset="0"/>
                          <a:ea typeface="+mn-ea"/>
                          <a:cs typeface="Times New Roman" panose="02020603050405020304" pitchFamily="18" charset="0"/>
                        </a:rPr>
                        <a:t> </a:t>
                      </a:r>
                    </a:p>
                    <a:p>
                      <a:pPr marL="285750" indent="-285750" algn="just" defTabSz="914400" rtl="0" eaLnBrk="1" latinLnBrk="0" hangingPunct="1">
                        <a:buFont typeface="Wingdings" panose="05000000000000000000" pitchFamily="2" charset="2"/>
                        <a:buChar char="§"/>
                      </a:pP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Frederick Herzberg </a:t>
                      </a: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developed the two-factor theory in the late 1950s and early 1960s. Herzberg began by interviewing approximately 200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accountants and engineers </a:t>
                      </a: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in Pittsburgh</a:t>
                      </a:r>
                    </a:p>
                    <a:p>
                      <a:pPr marL="285750" indent="-285750" algn="just" defTabSz="914400" rtl="0" eaLnBrk="1" latinLnBrk="0" hangingPunct="1">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Frederick found that entirely different sets of factors were </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associated with the two kinds of feelings factors about work.</a:t>
                      </a:r>
                    </a:p>
                    <a:p>
                      <a:pPr marL="342900" indent="-342900" algn="just" defTabSz="914400" rtl="0" eaLnBrk="1" latinLnBrk="0" hangingPunct="1">
                        <a:buFont typeface="+mj-lt"/>
                        <a:buAutoNum type="arabicPeriod"/>
                      </a:pPr>
                      <a:r>
                        <a:rPr lang="en-US" sz="2000" b="1" i="1" u="sng" kern="1200" dirty="0">
                          <a:solidFill>
                            <a:schemeClr val="tx1"/>
                          </a:solidFill>
                          <a:effectLst/>
                          <a:latin typeface="Times New Roman" panose="02020603050405020304" pitchFamily="18" charset="0"/>
                          <a:ea typeface="+mn-ea"/>
                          <a:cs typeface="Times New Roman" panose="02020603050405020304" pitchFamily="18" charset="0"/>
                        </a:rPr>
                        <a:t>Motivators</a:t>
                      </a:r>
                      <a:r>
                        <a:rPr lang="en-US" sz="2000" b="0" i="1" u="sng" kern="1200" dirty="0">
                          <a:solidFill>
                            <a:schemeClr val="tx1"/>
                          </a:solidFill>
                          <a:effectLst/>
                          <a:latin typeface="Times New Roman" panose="02020603050405020304" pitchFamily="18" charset="0"/>
                          <a:ea typeface="+mn-ea"/>
                          <a:cs typeface="Times New Roman" panose="02020603050405020304" pitchFamily="18" charset="0"/>
                        </a:rPr>
                        <a:t>: Which can encourage employees to work harder.</a:t>
                      </a:r>
                    </a:p>
                    <a:p>
                      <a:pPr marL="342900" indent="-342900" algn="just" defTabSz="914400" rtl="0" eaLnBrk="1" latinLnBrk="0" hangingPunct="1">
                        <a:buFont typeface="+mj-lt"/>
                        <a:buAutoNum type="arabicPeriod"/>
                      </a:pPr>
                      <a:r>
                        <a:rPr lang="en-US" sz="2000" b="1" i="1" u="sng" kern="1200" dirty="0">
                          <a:solidFill>
                            <a:schemeClr val="tx1"/>
                          </a:solidFill>
                          <a:effectLst/>
                          <a:latin typeface="Times New Roman" panose="02020603050405020304" pitchFamily="18" charset="0"/>
                          <a:ea typeface="+mn-ea"/>
                          <a:cs typeface="Times New Roman" panose="02020603050405020304" pitchFamily="18" charset="0"/>
                        </a:rPr>
                        <a:t>Hygiene factors</a:t>
                      </a:r>
                      <a:r>
                        <a:rPr lang="en-US" sz="2000" b="0" i="1" u="sng" kern="1200" dirty="0">
                          <a:solidFill>
                            <a:schemeClr val="tx1"/>
                          </a:solidFill>
                          <a:effectLst/>
                          <a:latin typeface="Times New Roman" panose="02020603050405020304" pitchFamily="18" charset="0"/>
                          <a:ea typeface="+mn-ea"/>
                          <a:cs typeface="Times New Roman" panose="02020603050405020304" pitchFamily="18" charset="0"/>
                        </a:rPr>
                        <a:t>: These won’t encourage employees to work harder but they will cause them to become unmotivated if they are not present.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6002065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2EDE4-A76A-37D8-133A-9982756D92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0D61CF-C961-B0C5-214B-DC9D2B008F9E}"/>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A9EE05A-FD5D-C12D-74CF-D50127C56AD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30B71661-2B80-C2B2-FC6F-C56B79D19CD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91BC365-C9CC-7A33-EC66-C05D3E736F5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66AC26B-721A-4730-8065-005CF458B60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532092B-A028-4FE2-DCC2-56CDECEA31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1A14040-F6BA-290C-B868-B048AA4B223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C651655A-53E8-C942-0318-93E28678A16B}"/>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graphicFrame>
        <p:nvGraphicFramePr>
          <p:cNvPr id="2" name="Table 7">
            <a:extLst>
              <a:ext uri="{FF2B5EF4-FFF2-40B4-BE49-F238E27FC236}">
                <a16:creationId xmlns:a16="http://schemas.microsoft.com/office/drawing/2014/main" id="{D9718A08-1183-9D95-F940-5CC7DA8126A9}"/>
              </a:ext>
            </a:extLst>
          </p:cNvPr>
          <p:cNvGraphicFramePr>
            <a:graphicFrameLocks noGrp="1"/>
          </p:cNvGraphicFramePr>
          <p:nvPr>
            <p:extLst>
              <p:ext uri="{D42A27DB-BD31-4B8C-83A1-F6EECF244321}">
                <p14:modId xmlns:p14="http://schemas.microsoft.com/office/powerpoint/2010/main" val="4188811333"/>
              </p:ext>
            </p:extLst>
          </p:nvPr>
        </p:nvGraphicFramePr>
        <p:xfrm>
          <a:off x="689640" y="3050759"/>
          <a:ext cx="10703516" cy="2575452"/>
        </p:xfrm>
        <a:graphic>
          <a:graphicData uri="http://schemas.openxmlformats.org/drawingml/2006/table">
            <a:tbl>
              <a:tblPr firstRow="1" bandRow="1"/>
              <a:tblGrid>
                <a:gridCol w="208280">
                  <a:extLst>
                    <a:ext uri="{9D8B030D-6E8A-4147-A177-3AD203B41FA5}">
                      <a16:colId xmlns:a16="http://schemas.microsoft.com/office/drawing/2014/main" val="3966072766"/>
                    </a:ext>
                  </a:extLst>
                </a:gridCol>
                <a:gridCol w="10495236">
                  <a:extLst>
                    <a:ext uri="{9D8B030D-6E8A-4147-A177-3AD203B41FA5}">
                      <a16:colId xmlns:a16="http://schemas.microsoft.com/office/drawing/2014/main" val="3536453227"/>
                    </a:ext>
                  </a:extLst>
                </a:gridCol>
              </a:tblGrid>
              <a:tr h="257545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endParaRPr lang="en-US" sz="2000" dirty="0">
                        <a:solidFill>
                          <a:srgbClr val="0A1F61"/>
                        </a:solidFill>
                        <a:latin typeface="Times New Roman" panose="02020603050405020304" pitchFamily="18" charset="0"/>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At the time, job satisfaction was being viewed as a single construct ranging from</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 satisfaction to dissatisfaction</a:t>
                      </a: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 </a:t>
                      </a:r>
                    </a:p>
                    <a:p>
                      <a:pPr marL="285750" indent="-285750" algn="just">
                        <a:buFont typeface="Wingdings" panose="05000000000000000000" pitchFamily="2" charset="2"/>
                        <a:buChar char="§"/>
                      </a:pPr>
                      <a:endParaRPr lang="en-US" sz="2000" b="0" i="0" kern="1200" dirty="0">
                        <a:solidFill>
                          <a:schemeClr val="tx1"/>
                        </a:solidFill>
                        <a:effectLst/>
                        <a:latin typeface="Times New Roman" panose="02020603050405020304" pitchFamily="18" charset="0"/>
                        <a:ea typeface="+mn-ea"/>
                        <a:cs typeface="Times New Roman" panose="02020603050405020304" pitchFamily="18" charset="0"/>
                      </a:endParaRP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If this were the case, Herzberg reasoned,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one set of factors should therefore influence movement back and forth along the continuum. </a:t>
                      </a: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But because his research had identified differential influences from two different sets of factors, Herzberg argued </a:t>
                      </a:r>
                      <a:r>
                        <a:rPr lang="en-US" sz="2000" b="1" i="0" u="sng" kern="1200" dirty="0">
                          <a:solidFill>
                            <a:schemeClr val="tx1"/>
                          </a:solidFill>
                          <a:effectLst/>
                          <a:latin typeface="Times New Roman" panose="02020603050405020304" pitchFamily="18" charset="0"/>
                          <a:ea typeface="+mn-ea"/>
                          <a:cs typeface="Times New Roman" panose="02020603050405020304" pitchFamily="18" charset="0"/>
                        </a:rPr>
                        <a:t>that two different dimensions must be involved. </a:t>
                      </a:r>
                    </a:p>
                    <a:p>
                      <a:pPr marL="285750" indent="-285750" algn="just">
                        <a:buFont typeface="Wingdings" panose="05000000000000000000" pitchFamily="2" charset="2"/>
                        <a:buChar char="§"/>
                      </a:pPr>
                      <a:r>
                        <a:rPr lang="en-US" sz="2000" b="0" i="0" kern="1200" dirty="0">
                          <a:solidFill>
                            <a:schemeClr val="tx1"/>
                          </a:solidFill>
                          <a:effectLst/>
                          <a:latin typeface="Times New Roman" panose="02020603050405020304" pitchFamily="18" charset="0"/>
                          <a:ea typeface="+mn-ea"/>
                          <a:cs typeface="Times New Roman" panose="02020603050405020304" pitchFamily="18" charset="0"/>
                        </a:rPr>
                        <a:t>Thus, he </a:t>
                      </a:r>
                      <a:r>
                        <a:rPr lang="en-US" sz="2000" b="1" i="0" kern="1200" dirty="0">
                          <a:solidFill>
                            <a:schemeClr val="tx1"/>
                          </a:solidFill>
                          <a:effectLst/>
                          <a:latin typeface="Times New Roman" panose="02020603050405020304" pitchFamily="18" charset="0"/>
                          <a:ea typeface="+mn-ea"/>
                          <a:cs typeface="Times New Roman" panose="02020603050405020304" pitchFamily="18" charset="0"/>
                        </a:rPr>
                        <a:t>saw motivation as a two-factor phenomenon. he dual-structure</a:t>
                      </a: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506741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81915-D561-A7E0-AC1E-7E480AA1A4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BE2C76-56C8-AB8A-3A0A-0E190874E7A0}"/>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B4826F1-F47D-7A58-F8A2-C012FAF677B3}"/>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84C56160-2AF7-098C-1635-3161FB701D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0029BB-D22C-1394-4188-11C4CCB8BD2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8BFAA60-26F1-E16E-1494-6F1CF856646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383029B-B1D7-25AA-9AD8-FE560C9E4B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939A3F-40EF-0B1A-8F66-B8018D17A22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BBF2E811-E94D-9FA1-B03B-5701098231F4}"/>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graphicFrame>
        <p:nvGraphicFramePr>
          <p:cNvPr id="9" name="Table 7">
            <a:extLst>
              <a:ext uri="{FF2B5EF4-FFF2-40B4-BE49-F238E27FC236}">
                <a16:creationId xmlns:a16="http://schemas.microsoft.com/office/drawing/2014/main" id="{AF0CA263-DCA4-F5B8-2FA8-A4215B5419A5}"/>
              </a:ext>
            </a:extLst>
          </p:cNvPr>
          <p:cNvGraphicFramePr>
            <a:graphicFrameLocks noGrp="1"/>
          </p:cNvGraphicFramePr>
          <p:nvPr>
            <p:extLst>
              <p:ext uri="{D42A27DB-BD31-4B8C-83A1-F6EECF244321}">
                <p14:modId xmlns:p14="http://schemas.microsoft.com/office/powerpoint/2010/main" val="2044988562"/>
              </p:ext>
            </p:extLst>
          </p:nvPr>
        </p:nvGraphicFramePr>
        <p:xfrm>
          <a:off x="689640" y="3086471"/>
          <a:ext cx="10703516" cy="2251369"/>
        </p:xfrm>
        <a:graphic>
          <a:graphicData uri="http://schemas.openxmlformats.org/drawingml/2006/table">
            <a:tbl>
              <a:tblPr firstRow="1" bandRow="1"/>
              <a:tblGrid>
                <a:gridCol w="208280">
                  <a:extLst>
                    <a:ext uri="{9D8B030D-6E8A-4147-A177-3AD203B41FA5}">
                      <a16:colId xmlns:a16="http://schemas.microsoft.com/office/drawing/2014/main" val="3966072766"/>
                    </a:ext>
                  </a:extLst>
                </a:gridCol>
                <a:gridCol w="10495236">
                  <a:extLst>
                    <a:ext uri="{9D8B030D-6E8A-4147-A177-3AD203B41FA5}">
                      <a16:colId xmlns:a16="http://schemas.microsoft.com/office/drawing/2014/main" val="3536453227"/>
                    </a:ext>
                  </a:extLst>
                </a:gridCol>
              </a:tblGrid>
              <a:tr h="22513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Next Figure lists the primary factors identified in Herzberg’s interviews.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Motivation factors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intrinsic to the work itself and include factors such as achievement and recognition such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as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achievement, recognition, and the opportunity to plan and control their own work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were often cited by people as primary causes of satisfaction and motivation.  When present in a job, these factors apparently could cause satisfaction and motivation; when they were absent, the result was feelings of no satisfaction rather than dissatisfaction.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6577630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F7E9B-3141-F42D-D3AC-92D8FDD21E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C31E8F-265C-2FDD-65B0-38C1B3BEF462}"/>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0484AB-6535-AFAC-6970-75D47FF8737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53A0CE49-8CF3-6E4B-EECC-76D8BB2785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F382EB-42F3-4769-D960-60A1AA37D1C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096296B-E8AF-0895-484C-31BA58AB084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1260F9-7267-2730-9847-090FC3F66A5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C338B12-44E4-2D09-A3A0-1D7D9FB83A2D}"/>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EA5FD446-DE57-8425-65B3-5FFF2B542E57}"/>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graphicFrame>
        <p:nvGraphicFramePr>
          <p:cNvPr id="2" name="Table 7">
            <a:extLst>
              <a:ext uri="{FF2B5EF4-FFF2-40B4-BE49-F238E27FC236}">
                <a16:creationId xmlns:a16="http://schemas.microsoft.com/office/drawing/2014/main" id="{35575B8A-2F36-FA95-170A-83FF5B3A8BF3}"/>
              </a:ext>
            </a:extLst>
          </p:cNvPr>
          <p:cNvGraphicFramePr>
            <a:graphicFrameLocks noGrp="1"/>
          </p:cNvGraphicFramePr>
          <p:nvPr>
            <p:extLst>
              <p:ext uri="{D42A27DB-BD31-4B8C-83A1-F6EECF244321}">
                <p14:modId xmlns:p14="http://schemas.microsoft.com/office/powerpoint/2010/main" val="2321005171"/>
              </p:ext>
            </p:extLst>
          </p:nvPr>
        </p:nvGraphicFramePr>
        <p:xfrm>
          <a:off x="834221" y="3236790"/>
          <a:ext cx="10523558" cy="1889302"/>
        </p:xfrm>
        <a:graphic>
          <a:graphicData uri="http://schemas.openxmlformats.org/drawingml/2006/table">
            <a:tbl>
              <a:tblPr firstRow="1" bandRow="1"/>
              <a:tblGrid>
                <a:gridCol w="208280">
                  <a:extLst>
                    <a:ext uri="{9D8B030D-6E8A-4147-A177-3AD203B41FA5}">
                      <a16:colId xmlns:a16="http://schemas.microsoft.com/office/drawing/2014/main" val="3966072766"/>
                    </a:ext>
                  </a:extLst>
                </a:gridCol>
                <a:gridCol w="10315278">
                  <a:extLst>
                    <a:ext uri="{9D8B030D-6E8A-4147-A177-3AD203B41FA5}">
                      <a16:colId xmlns:a16="http://schemas.microsoft.com/office/drawing/2014/main" val="3536453227"/>
                    </a:ext>
                  </a:extLst>
                </a:gridCol>
              </a:tblGrid>
              <a:tr h="188930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endParaRPr lang="en-US" sz="2000" b="0" i="0" u="none" kern="1200" dirty="0">
                        <a:solidFill>
                          <a:srgbClr val="0A1F6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nSpc>
                          <a:spcPct val="150000"/>
                        </a:lnSpc>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other set of factors, hygiene factors: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Are extrinsic to the work itself and include factors such as pay Company policies, Supervision, and job security.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came out in response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to the questions about dissatisfaction and lack of motivation.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4938056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C47F73-2DDF-53CD-5FCC-37902FCE47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604CB6-7844-2EC1-75A4-9DEE7527D533}"/>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C81520B-4025-238B-72F3-5FED04C4F0D6}"/>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6972199C-9CAB-2693-D27C-33E9A4F254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94C578-9DA7-6BCA-D508-1FF495B93EF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DF9425-8884-373D-AABA-650CD23C00E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31611F75-6F76-1B6D-EAC0-EF1A4E22A3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23DC912-2539-ABB0-7B16-A2C0B6B4A68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60E5D08-F369-97F6-FCA7-88A4AB82C046}"/>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sp>
        <p:nvSpPr>
          <p:cNvPr id="9" name="TextBox 8">
            <a:extLst>
              <a:ext uri="{FF2B5EF4-FFF2-40B4-BE49-F238E27FC236}">
                <a16:creationId xmlns:a16="http://schemas.microsoft.com/office/drawing/2014/main" id="{89B1EAB1-D6D3-B389-AEA3-29A83DEB15AE}"/>
              </a:ext>
            </a:extLst>
          </p:cNvPr>
          <p:cNvSpPr txBox="1"/>
          <p:nvPr/>
        </p:nvSpPr>
        <p:spPr>
          <a:xfrm>
            <a:off x="942308" y="3067187"/>
            <a:ext cx="5584990" cy="2862322"/>
          </a:xfrm>
          <a:prstGeom prst="rect">
            <a:avLst/>
          </a:prstGeom>
          <a:no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The traditional view of satisfaction suggested that satisfaction and dissatisfaction </a:t>
            </a:r>
            <a:r>
              <a:rPr lang="en-US" sz="2000" i="1" dirty="0">
                <a:solidFill>
                  <a:srgbClr val="0A1F61"/>
                </a:solidFill>
                <a:latin typeface="Times New Roman" panose="02020603050405020304" pitchFamily="18" charset="0"/>
                <a:cs typeface="Times New Roman" panose="02020603050405020304" pitchFamily="18" charset="0"/>
              </a:rPr>
              <a:t>were opposite ends of a single dimension. </a:t>
            </a:r>
            <a:r>
              <a:rPr lang="en-US" sz="2000" i="1" dirty="0">
                <a:solidFill>
                  <a:prstClr val="black"/>
                </a:solidFill>
                <a:latin typeface="Times New Roman" panose="02020603050405020304" pitchFamily="18" charset="0"/>
                <a:cs typeface="Times New Roman" panose="02020603050405020304" pitchFamily="18" charset="0"/>
              </a:rPr>
              <a:t>Herzberg’s Two Factor theory found evidence of a </a:t>
            </a:r>
            <a:r>
              <a:rPr lang="en-US" sz="2000" i="1" dirty="0">
                <a:solidFill>
                  <a:srgbClr val="0A1F61"/>
                </a:solidFill>
                <a:latin typeface="Times New Roman" panose="02020603050405020304" pitchFamily="18" charset="0"/>
                <a:cs typeface="Times New Roman" panose="02020603050405020304" pitchFamily="18" charset="0"/>
              </a:rPr>
              <a:t>more complex view</a:t>
            </a:r>
            <a:r>
              <a:rPr lang="en-US" sz="2000" i="1" dirty="0">
                <a:solidFill>
                  <a:prstClr val="black"/>
                </a:solidFill>
                <a:latin typeface="Times New Roman" panose="02020603050405020304" pitchFamily="18" charset="0"/>
                <a:cs typeface="Times New Roman" panose="02020603050405020304" pitchFamily="18" charset="0"/>
              </a:rPr>
              <a:t>. In this theory, </a:t>
            </a:r>
            <a:r>
              <a:rPr lang="en-US" sz="2000" i="1" dirty="0">
                <a:solidFill>
                  <a:srgbClr val="0A1F61"/>
                </a:solidFill>
                <a:latin typeface="Times New Roman" panose="02020603050405020304" pitchFamily="18" charset="0"/>
                <a:cs typeface="Times New Roman" panose="02020603050405020304" pitchFamily="18" charset="0"/>
              </a:rPr>
              <a:t>motivation factors affect one dimension, ranging from satisfaction to no satisfaction</a:t>
            </a:r>
            <a:r>
              <a:rPr lang="en-US" sz="2000" i="1" dirty="0">
                <a:solidFill>
                  <a:prstClr val="black"/>
                </a:solidFill>
                <a:latin typeface="Times New Roman" panose="02020603050405020304" pitchFamily="18" charset="0"/>
                <a:cs typeface="Times New Roman" panose="02020603050405020304" pitchFamily="18" charset="0"/>
              </a:rPr>
              <a:t>. Other workplace characteristics, called “</a:t>
            </a:r>
            <a:r>
              <a:rPr lang="en-US" sz="2000" b="1" i="1" dirty="0">
                <a:solidFill>
                  <a:prstClr val="black"/>
                </a:solidFill>
                <a:latin typeface="Times New Roman" panose="02020603050405020304" pitchFamily="18" charset="0"/>
                <a:cs typeface="Times New Roman" panose="02020603050405020304" pitchFamily="18" charset="0"/>
              </a:rPr>
              <a:t>hygiene factors</a:t>
            </a:r>
            <a:r>
              <a:rPr lang="en-US" sz="2000" i="1" dirty="0">
                <a:solidFill>
                  <a:prstClr val="black"/>
                </a:solidFill>
                <a:latin typeface="Times New Roman" panose="02020603050405020304" pitchFamily="18" charset="0"/>
                <a:cs typeface="Times New Roman" panose="02020603050405020304" pitchFamily="18" charset="0"/>
              </a:rPr>
              <a:t>,” </a:t>
            </a:r>
            <a:r>
              <a:rPr lang="en-US" sz="2000" i="1" dirty="0">
                <a:solidFill>
                  <a:srgbClr val="0A1F61"/>
                </a:solidFill>
                <a:latin typeface="Times New Roman" panose="02020603050405020304" pitchFamily="18" charset="0"/>
                <a:cs typeface="Times New Roman" panose="02020603050405020304" pitchFamily="18" charset="0"/>
              </a:rPr>
              <a:t>are assumed to affect another dimension, ranging from dissatisfaction to no dissatisfaction.</a:t>
            </a:r>
          </a:p>
        </p:txBody>
      </p:sp>
      <p:pic>
        <p:nvPicPr>
          <p:cNvPr id="11" name="Picture 10">
            <a:extLst>
              <a:ext uri="{FF2B5EF4-FFF2-40B4-BE49-F238E27FC236}">
                <a16:creationId xmlns:a16="http://schemas.microsoft.com/office/drawing/2014/main" id="{4972636A-D44D-A2F3-9863-3DE93CF6DC98}"/>
              </a:ext>
            </a:extLst>
          </p:cNvPr>
          <p:cNvPicPr>
            <a:picLocks noChangeAspect="1"/>
          </p:cNvPicPr>
          <p:nvPr/>
        </p:nvPicPr>
        <p:blipFill>
          <a:blip r:embed="rId3"/>
          <a:stretch>
            <a:fillRect/>
          </a:stretch>
        </p:blipFill>
        <p:spPr>
          <a:xfrm>
            <a:off x="6654444" y="2765530"/>
            <a:ext cx="4720770" cy="3037156"/>
          </a:xfrm>
          <a:prstGeom prst="rect">
            <a:avLst/>
          </a:prstGeom>
        </p:spPr>
      </p:pic>
    </p:spTree>
    <p:extLst>
      <p:ext uri="{BB962C8B-B14F-4D97-AF65-F5344CB8AC3E}">
        <p14:creationId xmlns:p14="http://schemas.microsoft.com/office/powerpoint/2010/main" val="29729918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6882A-6F42-BE13-F825-8822CB5E4A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96F62E-9758-166A-A34C-228E8ADAE2F3}"/>
              </a:ext>
            </a:extLst>
          </p:cNvPr>
          <p:cNvSpPr/>
          <p:nvPr/>
        </p:nvSpPr>
        <p:spPr>
          <a:xfrm>
            <a:off x="68964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9B984FB-253F-CC6C-FB7E-EFEA5702CCA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2A4C02E1-5F52-715F-4E71-656B6149EF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8F7D3F-2669-EAF8-C678-D3A179DDBE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A2848F6-CB82-9506-FA49-499655565A2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543C571-E035-7CD9-7AE2-2CC3CF0AF9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0E0C21C-5FB0-963A-EEEF-C22BA5308CA4}"/>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82FEDB83-3C93-9044-1357-A6389263A58E}"/>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graphicFrame>
        <p:nvGraphicFramePr>
          <p:cNvPr id="2" name="Table 7">
            <a:extLst>
              <a:ext uri="{FF2B5EF4-FFF2-40B4-BE49-F238E27FC236}">
                <a16:creationId xmlns:a16="http://schemas.microsoft.com/office/drawing/2014/main" id="{B696A0F8-1CB9-11B8-B6A2-B61440927A31}"/>
              </a:ext>
            </a:extLst>
          </p:cNvPr>
          <p:cNvGraphicFramePr>
            <a:graphicFrameLocks noGrp="1"/>
          </p:cNvGraphicFramePr>
          <p:nvPr>
            <p:extLst>
              <p:ext uri="{D42A27DB-BD31-4B8C-83A1-F6EECF244321}">
                <p14:modId xmlns:p14="http://schemas.microsoft.com/office/powerpoint/2010/main" val="3651913021"/>
              </p:ext>
            </p:extLst>
          </p:nvPr>
        </p:nvGraphicFramePr>
        <p:xfrm>
          <a:off x="788811" y="2994614"/>
          <a:ext cx="10614377" cy="2887412"/>
        </p:xfrm>
        <a:graphic>
          <a:graphicData uri="http://schemas.openxmlformats.org/drawingml/2006/table">
            <a:tbl>
              <a:tblPr firstRow="1" bandRow="1"/>
              <a:tblGrid>
                <a:gridCol w="1460864">
                  <a:extLst>
                    <a:ext uri="{9D8B030D-6E8A-4147-A177-3AD203B41FA5}">
                      <a16:colId xmlns:a16="http://schemas.microsoft.com/office/drawing/2014/main" val="3966072766"/>
                    </a:ext>
                  </a:extLst>
                </a:gridCol>
                <a:gridCol w="9153513">
                  <a:extLst>
                    <a:ext uri="{9D8B030D-6E8A-4147-A177-3AD203B41FA5}">
                      <a16:colId xmlns:a16="http://schemas.microsoft.com/office/drawing/2014/main" val="3536453227"/>
                    </a:ext>
                  </a:extLst>
                </a:gridCol>
              </a:tblGrid>
              <a:tr h="288741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0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Evaluation of </a:t>
                      </a:r>
                    </a:p>
                    <a:p>
                      <a:pPr marL="0" indent="0" algn="l">
                        <a:lnSpc>
                          <a:spcPct val="10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theory only applies to white collar workers.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original sample of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accountants and engineers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may not represent the general working population.</a:t>
                      </a:r>
                    </a:p>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fails to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account for individual differences.  </a:t>
                      </a:r>
                    </a:p>
                    <a:p>
                      <a:pPr marL="0" indent="0" algn="just">
                        <a:lnSpc>
                          <a:spcPct val="150000"/>
                        </a:lnSpc>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Subsequent research has found that a factor such as pay may affect satisfaction in one sample and dissatisfaction in another and that the effect of a given factor depends on the individual’s age and organizational level.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435736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A43CE-6DCD-80BA-9E86-5B8CE543D4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A4EEB0-06D1-3770-D8E7-8EB38E968531}"/>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9D0E803-A099-0AEE-28B8-2150D235904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C9AE3B13-ADB9-3ECA-F276-F784F20912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8C92676-A9C2-DFEC-D5A7-5F170A4B1F1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6EF036-E9B8-C70C-A816-C678E077D1A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87ED17A-6085-659A-8E49-B8A4BF151C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FF8133B9-25A3-5C53-888D-FBF6491C8C69}"/>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DC6D7F9-78FA-AB84-7B64-28D0F52E92E1}"/>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graphicFrame>
        <p:nvGraphicFramePr>
          <p:cNvPr id="11" name="Table 7">
            <a:extLst>
              <a:ext uri="{FF2B5EF4-FFF2-40B4-BE49-F238E27FC236}">
                <a16:creationId xmlns:a16="http://schemas.microsoft.com/office/drawing/2014/main" id="{58E8D220-5D19-49C7-EB59-9F2F9C72BD96}"/>
              </a:ext>
            </a:extLst>
          </p:cNvPr>
          <p:cNvGraphicFramePr>
            <a:graphicFrameLocks noGrp="1"/>
          </p:cNvGraphicFramePr>
          <p:nvPr>
            <p:extLst>
              <p:ext uri="{D42A27DB-BD31-4B8C-83A1-F6EECF244321}">
                <p14:modId xmlns:p14="http://schemas.microsoft.com/office/powerpoint/2010/main" val="363275655"/>
              </p:ext>
            </p:extLst>
          </p:nvPr>
        </p:nvGraphicFramePr>
        <p:xfrm>
          <a:off x="760435" y="2951787"/>
          <a:ext cx="10671129" cy="2779840"/>
        </p:xfrm>
        <a:graphic>
          <a:graphicData uri="http://schemas.openxmlformats.org/drawingml/2006/table">
            <a:tbl>
              <a:tblPr firstRow="1" bandRow="1"/>
              <a:tblGrid>
                <a:gridCol w="1468675">
                  <a:extLst>
                    <a:ext uri="{9D8B030D-6E8A-4147-A177-3AD203B41FA5}">
                      <a16:colId xmlns:a16="http://schemas.microsoft.com/office/drawing/2014/main" val="3966072766"/>
                    </a:ext>
                  </a:extLst>
                </a:gridCol>
                <a:gridCol w="9202454">
                  <a:extLst>
                    <a:ext uri="{9D8B030D-6E8A-4147-A177-3AD203B41FA5}">
                      <a16:colId xmlns:a16="http://schemas.microsoft.com/office/drawing/2014/main" val="3536453227"/>
                    </a:ext>
                  </a:extLst>
                </a:gridCol>
              </a:tblGrid>
              <a:tr h="277738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0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Evaluation of </a:t>
                      </a:r>
                    </a:p>
                    <a:p>
                      <a:pPr marL="0" indent="0" algn="l">
                        <a:lnSpc>
                          <a:spcPct val="10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addition, the theory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does not define the relationship between satisfaction and motivation.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theory focuses on improving employee satisfaction. That doesn’t necessarily translate into increased productivity.</a:t>
                      </a:r>
                    </a:p>
                    <a:p>
                      <a:pPr marL="342900" indent="-342900" algn="just">
                        <a:lnSpc>
                          <a:spcPct val="150000"/>
                        </a:lnSpc>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Two Factor Theory is subject to bias </a:t>
                      </a:r>
                    </a:p>
                    <a:p>
                      <a:pPr marL="0" indent="0" algn="just">
                        <a:lnSpc>
                          <a:spcPct val="150000"/>
                        </a:lnSpc>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For example</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an employee is satisfied they will give themselves credit for that satisfaction. Conversely, when they are dissatisfied they will blame external factors.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0742081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56C16-A117-2DFA-023D-C2D8A0B510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63AED1-B604-7950-FA1D-7E96BFC41DCB}"/>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CDAE14-DF28-8E0D-63A6-BC72AA8C63A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38890CA7-6759-B60E-EBC9-761F8DCA75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9B8F0C-F01C-E574-9A0B-A7BD8C8E63A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1F0223-58E8-4A0C-CB7C-77C6DB40E253}"/>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58662F5-CB2E-5449-C7D5-97E78D5F872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E523012-C373-3287-B4E4-FE75B9055CD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DC3196C-2137-1449-3F0C-0AEB3FC0B540}"/>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graphicFrame>
        <p:nvGraphicFramePr>
          <p:cNvPr id="2" name="Table 7">
            <a:extLst>
              <a:ext uri="{FF2B5EF4-FFF2-40B4-BE49-F238E27FC236}">
                <a16:creationId xmlns:a16="http://schemas.microsoft.com/office/drawing/2014/main" id="{412FFD8C-68E1-8A56-5D59-91CE8E46D4CA}"/>
              </a:ext>
            </a:extLst>
          </p:cNvPr>
          <p:cNvGraphicFramePr>
            <a:graphicFrameLocks noGrp="1"/>
          </p:cNvGraphicFramePr>
          <p:nvPr>
            <p:extLst>
              <p:ext uri="{D42A27DB-BD31-4B8C-83A1-F6EECF244321}">
                <p14:modId xmlns:p14="http://schemas.microsoft.com/office/powerpoint/2010/main" val="1260696743"/>
              </p:ext>
            </p:extLst>
          </p:nvPr>
        </p:nvGraphicFramePr>
        <p:xfrm>
          <a:off x="775335" y="2961690"/>
          <a:ext cx="10641329" cy="2779840"/>
        </p:xfrm>
        <a:graphic>
          <a:graphicData uri="http://schemas.openxmlformats.org/drawingml/2006/table">
            <a:tbl>
              <a:tblPr firstRow="1" bandRow="1"/>
              <a:tblGrid>
                <a:gridCol w="1603559">
                  <a:extLst>
                    <a:ext uri="{9D8B030D-6E8A-4147-A177-3AD203B41FA5}">
                      <a16:colId xmlns:a16="http://schemas.microsoft.com/office/drawing/2014/main" val="3966072766"/>
                    </a:ext>
                  </a:extLst>
                </a:gridCol>
                <a:gridCol w="9037770">
                  <a:extLst>
                    <a:ext uri="{9D8B030D-6E8A-4147-A177-3AD203B41FA5}">
                      <a16:colId xmlns:a16="http://schemas.microsoft.com/office/drawing/2014/main" val="3536453227"/>
                    </a:ext>
                  </a:extLst>
                </a:gridCol>
              </a:tblGrid>
              <a:tr h="267442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Evaluation of  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also suggested that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 two-factor framework varies across cultures.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Only limited studies have been conducted, </a:t>
                      </a:r>
                    </a:p>
                    <a:p>
                      <a:pPr marL="0" indent="0" algn="just">
                        <a:lnSpc>
                          <a:spcPct val="150000"/>
                        </a:lnSpc>
                        <a:buFont typeface="Wingdings" panose="05000000000000000000" pitchFamily="2" charset="2"/>
                        <a:buNone/>
                      </a:pPr>
                      <a:r>
                        <a:rPr lang="en-US" sz="2000" b="0" i="0" u="none" kern="1200" dirty="0">
                          <a:solidFill>
                            <a:srgbClr val="C00000"/>
                          </a:solidFill>
                          <a:latin typeface="Times New Roman" panose="02020603050405020304" pitchFamily="18" charset="0"/>
                          <a:ea typeface="+mn-ea"/>
                          <a:cs typeface="Times New Roman" panose="02020603050405020304" pitchFamily="18" charset="0"/>
                        </a:rPr>
                        <a:t>Ex</a:t>
                      </a:r>
                      <a:r>
                        <a:rPr lang="en-US" sz="2000" b="0" i="1" u="none" kern="1200" dirty="0">
                          <a:solidFill>
                            <a:srgbClr val="C00000"/>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Other Studies suggest that employees in New Zealand and Panama assess the impact of motivation and hygiene factors differently from U.S. workers</a:t>
                      </a:r>
                    </a:p>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It is not surprising, then, that the two-factor theory is no longer held in high esteem by organizational behavior researchers.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4956385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3AEB7-B6A0-5294-65A2-2771D94A09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FC7FB0-43F8-181B-77A5-A05ACB194A22}"/>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D7A8C29-845F-634A-8356-711D5694F3A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DF944A23-A83E-5A06-5054-CA0435F1AB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1DE2CD-8E59-2FB7-99BB-C59D31E10EF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A71A8C-21B8-5F58-9C47-8622E03204AC}"/>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0213290-4322-1E59-8483-CB89E93C4F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FBB88CF-22AB-C217-4546-A97AA85762E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1BD0940F-81AA-951B-A17F-E57FED5444FA}"/>
              </a:ext>
            </a:extLst>
          </p:cNvPr>
          <p:cNvSpPr txBox="1"/>
          <p:nvPr/>
        </p:nvSpPr>
        <p:spPr>
          <a:xfrm>
            <a:off x="861031" y="199768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3- The Two-Factor Theory</a:t>
            </a:r>
          </a:p>
        </p:txBody>
      </p:sp>
      <p:graphicFrame>
        <p:nvGraphicFramePr>
          <p:cNvPr id="9" name="Table 7">
            <a:extLst>
              <a:ext uri="{FF2B5EF4-FFF2-40B4-BE49-F238E27FC236}">
                <a16:creationId xmlns:a16="http://schemas.microsoft.com/office/drawing/2014/main" id="{6601E1E0-3851-5BE6-14AE-0352D7B4C2B1}"/>
              </a:ext>
            </a:extLst>
          </p:cNvPr>
          <p:cNvGraphicFramePr>
            <a:graphicFrameLocks noGrp="1"/>
          </p:cNvGraphicFramePr>
          <p:nvPr>
            <p:extLst>
              <p:ext uri="{D42A27DB-BD31-4B8C-83A1-F6EECF244321}">
                <p14:modId xmlns:p14="http://schemas.microsoft.com/office/powerpoint/2010/main" val="3341646604"/>
              </p:ext>
            </p:extLst>
          </p:nvPr>
        </p:nvGraphicFramePr>
        <p:xfrm>
          <a:off x="861031" y="3262812"/>
          <a:ext cx="10496953" cy="1896537"/>
        </p:xfrm>
        <a:graphic>
          <a:graphicData uri="http://schemas.openxmlformats.org/drawingml/2006/table">
            <a:tbl>
              <a:tblPr firstRow="1" bandRow="1"/>
              <a:tblGrid>
                <a:gridCol w="1581803">
                  <a:extLst>
                    <a:ext uri="{9D8B030D-6E8A-4147-A177-3AD203B41FA5}">
                      <a16:colId xmlns:a16="http://schemas.microsoft.com/office/drawing/2014/main" val="3966072766"/>
                    </a:ext>
                  </a:extLst>
                </a:gridCol>
                <a:gridCol w="8915150">
                  <a:extLst>
                    <a:ext uri="{9D8B030D-6E8A-4147-A177-3AD203B41FA5}">
                      <a16:colId xmlns:a16="http://schemas.microsoft.com/office/drawing/2014/main" val="3536453227"/>
                    </a:ext>
                  </a:extLst>
                </a:gridCol>
              </a:tblGrid>
              <a:tr h="189653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50000"/>
                        </a:lnSpc>
                        <a:buFont typeface="Wingdings" panose="05000000000000000000" pitchFamily="2" charset="2"/>
                        <a:buNone/>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Evaluation of  The Two-Factor Theory</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50000"/>
                        </a:lnSpc>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Indeed, the field has since adopted far more complex and valid conceptualizations of motivation. But because of its initial popularity and its specific guidance for application, the two-factor theory merits a special place in the history of motivation research.</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1033484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CB66E-3393-6B1A-E023-4232AB253F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E4BEBE-AC3A-63A3-56F0-2B444F0B2842}"/>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509CAEA-1244-40B6-E99A-DF725165B36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6568494C-81A2-209F-4F1B-1A32270BDE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5D155CE-AD17-D14C-F035-8C769551888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5657694-0830-AC2D-61D8-91A6539995A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4728438-B4D7-AE21-7DD9-31852025968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54A482-EF57-17BF-EC4D-77D932A4C96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935C752-812A-6530-B451-01991C35C255}"/>
              </a:ext>
            </a:extLst>
          </p:cNvPr>
          <p:cNvSpPr txBox="1"/>
          <p:nvPr/>
        </p:nvSpPr>
        <p:spPr>
          <a:xfrm>
            <a:off x="786308" y="20451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4- The Acquired Needs Framework</a:t>
            </a:r>
          </a:p>
        </p:txBody>
      </p:sp>
      <p:graphicFrame>
        <p:nvGraphicFramePr>
          <p:cNvPr id="11" name="Table 7">
            <a:extLst>
              <a:ext uri="{FF2B5EF4-FFF2-40B4-BE49-F238E27FC236}">
                <a16:creationId xmlns:a16="http://schemas.microsoft.com/office/drawing/2014/main" id="{D8AB1662-3430-6EBF-D063-F2C4E60F89D0}"/>
              </a:ext>
            </a:extLst>
          </p:cNvPr>
          <p:cNvGraphicFramePr>
            <a:graphicFrameLocks noGrp="1"/>
          </p:cNvGraphicFramePr>
          <p:nvPr>
            <p:extLst>
              <p:ext uri="{D42A27DB-BD31-4B8C-83A1-F6EECF244321}">
                <p14:modId xmlns:p14="http://schemas.microsoft.com/office/powerpoint/2010/main" val="224985690"/>
              </p:ext>
            </p:extLst>
          </p:nvPr>
        </p:nvGraphicFramePr>
        <p:xfrm>
          <a:off x="786308" y="3173316"/>
          <a:ext cx="10407718" cy="2575269"/>
        </p:xfrm>
        <a:graphic>
          <a:graphicData uri="http://schemas.openxmlformats.org/drawingml/2006/table">
            <a:tbl>
              <a:tblPr firstRow="1" bandRow="1"/>
              <a:tblGrid>
                <a:gridCol w="215796">
                  <a:extLst>
                    <a:ext uri="{9D8B030D-6E8A-4147-A177-3AD203B41FA5}">
                      <a16:colId xmlns:a16="http://schemas.microsoft.com/office/drawing/2014/main" val="3966072766"/>
                    </a:ext>
                  </a:extLst>
                </a:gridCol>
                <a:gridCol w="10191922">
                  <a:extLst>
                    <a:ext uri="{9D8B030D-6E8A-4147-A177-3AD203B41FA5}">
                      <a16:colId xmlns:a16="http://schemas.microsoft.com/office/drawing/2014/main" val="3536453227"/>
                    </a:ext>
                  </a:extLst>
                </a:gridCol>
              </a:tblGrid>
              <a:tr h="25752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Acquired Needs Framework: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Centers on the needs for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achievement, affiliation, and power.</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these needs are also sometimes referred to as manifest needs</a:t>
                      </a:r>
                    </a:p>
                    <a:p>
                      <a:pPr marL="0" indent="0" algn="just">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acquired needs framework was advanced by David McClelland.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key differentiating element of this framework is the argument that </a:t>
                      </a:r>
                      <a:r>
                        <a:rPr lang="en-US" sz="2000" b="0" i="0" u="sng" kern="1200" dirty="0">
                          <a:solidFill>
                            <a:srgbClr val="0A1F61"/>
                          </a:solidFill>
                          <a:latin typeface="Times New Roman" panose="02020603050405020304" pitchFamily="18" charset="0"/>
                          <a:ea typeface="+mn-ea"/>
                          <a:cs typeface="Times New Roman" panose="02020603050405020304" pitchFamily="18" charset="0"/>
                        </a:rPr>
                        <a:t>these needs are acquired</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 or learned, from cultural, societal, and family influences.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2293445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72E8FD-CC3F-5B6F-000C-E88A3C1C6A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3655F9-4522-7546-3515-50CD5F9B75AE}"/>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D64DD88-7DDA-A08A-A62F-C03F2AF4D3CD}"/>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6D809651-3E61-154C-3021-7774E603CC7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4F2A5B8-8EFB-BB6F-B5A1-2E9C3DE94C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4122A1C-D995-7FE4-AF5B-44EB9E019D51}"/>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4C455BF-3A0C-E347-9214-62B6A7047B7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3BC52B0-8563-CD64-1825-FD3242D74E26}"/>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20BA2DE-E32E-F4B3-5770-B40954F05EC2}"/>
              </a:ext>
            </a:extLst>
          </p:cNvPr>
          <p:cNvSpPr txBox="1"/>
          <p:nvPr/>
        </p:nvSpPr>
        <p:spPr>
          <a:xfrm>
            <a:off x="786308" y="20451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4- The Acquired Needs Framework</a:t>
            </a:r>
          </a:p>
        </p:txBody>
      </p:sp>
      <p:graphicFrame>
        <p:nvGraphicFramePr>
          <p:cNvPr id="8" name="Table 7">
            <a:extLst>
              <a:ext uri="{FF2B5EF4-FFF2-40B4-BE49-F238E27FC236}">
                <a16:creationId xmlns:a16="http://schemas.microsoft.com/office/drawing/2014/main" id="{4768B1EB-8A18-87B6-C523-09EB26916FE7}"/>
              </a:ext>
            </a:extLst>
          </p:cNvPr>
          <p:cNvGraphicFramePr>
            <a:graphicFrameLocks noGrp="1"/>
          </p:cNvGraphicFramePr>
          <p:nvPr>
            <p:extLst>
              <p:ext uri="{D42A27DB-BD31-4B8C-83A1-F6EECF244321}">
                <p14:modId xmlns:p14="http://schemas.microsoft.com/office/powerpoint/2010/main" val="4266269180"/>
              </p:ext>
            </p:extLst>
          </p:nvPr>
        </p:nvGraphicFramePr>
        <p:xfrm>
          <a:off x="786308" y="3206183"/>
          <a:ext cx="10619384" cy="2354289"/>
        </p:xfrm>
        <a:graphic>
          <a:graphicData uri="http://schemas.openxmlformats.org/drawingml/2006/table">
            <a:tbl>
              <a:tblPr firstRow="1" bandRow="1"/>
              <a:tblGrid>
                <a:gridCol w="1701234">
                  <a:extLst>
                    <a:ext uri="{9D8B030D-6E8A-4147-A177-3AD203B41FA5}">
                      <a16:colId xmlns:a16="http://schemas.microsoft.com/office/drawing/2014/main" val="3966072766"/>
                    </a:ext>
                  </a:extLst>
                </a:gridCol>
                <a:gridCol w="8918150">
                  <a:extLst>
                    <a:ext uri="{9D8B030D-6E8A-4147-A177-3AD203B41FA5}">
                      <a16:colId xmlns:a16="http://schemas.microsoft.com/office/drawing/2014/main" val="3536453227"/>
                    </a:ext>
                  </a:extLst>
                </a:gridCol>
              </a:tblGrid>
              <a:tr h="235428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0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The Need for Achievement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lnSpc>
                          <a:spcPct val="150000"/>
                        </a:lnSpc>
                        <a:buFont typeface="Wingdings" panose="05000000000000000000" pitchFamily="2" charset="2"/>
                        <a:buNone/>
                      </a:pPr>
                      <a:r>
                        <a:rPr lang="en-US" sz="2000" b="1" i="0" u="sng" kern="1200" dirty="0">
                          <a:solidFill>
                            <a:srgbClr val="0A1F61"/>
                          </a:solidFill>
                          <a:latin typeface="Times New Roman" panose="02020603050405020304" pitchFamily="18" charset="0"/>
                          <a:ea typeface="+mn-ea"/>
                          <a:cs typeface="Times New Roman" panose="02020603050405020304" pitchFamily="18" charset="0"/>
                        </a:rPr>
                        <a:t>The Need for Achievement: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desire to accomplish a task or goal more effectively than was done in the past</a:t>
                      </a:r>
                    </a:p>
                    <a:p>
                      <a:pPr marL="0" indent="0" algn="just">
                        <a:lnSpc>
                          <a:spcPct val="150000"/>
                        </a:lnSpc>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50000"/>
                        </a:lnSpc>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Individuals who have a high need for achievement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 to set moderately difficult goals and to make moderately risky decisions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863773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2CE79-B92D-3D9F-5C9E-29801C8B3D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1051DF-33BA-F8CD-3CD7-8B3689640448}"/>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9B8321-FCD7-C796-BFC8-E6626A531FC5}"/>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67461A9E-3262-74D8-CF69-8A97CE17DB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C5DA748-5E17-19D6-467A-546355BE206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3A4B025-2EC8-9E57-A4F9-850E2675501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030D244-724A-7C88-5674-71810C1633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249CF1F-822B-5FE7-DD32-36C887F79FC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0587892-6E32-C6FD-5485-59392EBBFE69}"/>
              </a:ext>
            </a:extLst>
          </p:cNvPr>
          <p:cNvSpPr txBox="1"/>
          <p:nvPr/>
        </p:nvSpPr>
        <p:spPr>
          <a:xfrm>
            <a:off x="786308" y="20451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4- The Acquired Needs Framework</a:t>
            </a:r>
          </a:p>
        </p:txBody>
      </p:sp>
      <p:graphicFrame>
        <p:nvGraphicFramePr>
          <p:cNvPr id="9" name="Table 7">
            <a:extLst>
              <a:ext uri="{FF2B5EF4-FFF2-40B4-BE49-F238E27FC236}">
                <a16:creationId xmlns:a16="http://schemas.microsoft.com/office/drawing/2014/main" id="{7F87AB40-C65C-850C-EA80-06EC60CAF8AB}"/>
              </a:ext>
            </a:extLst>
          </p:cNvPr>
          <p:cNvGraphicFramePr>
            <a:graphicFrameLocks noGrp="1"/>
          </p:cNvGraphicFramePr>
          <p:nvPr>
            <p:extLst>
              <p:ext uri="{D42A27DB-BD31-4B8C-83A1-F6EECF244321}">
                <p14:modId xmlns:p14="http://schemas.microsoft.com/office/powerpoint/2010/main" val="914231017"/>
              </p:ext>
            </p:extLst>
          </p:nvPr>
        </p:nvGraphicFramePr>
        <p:xfrm>
          <a:off x="786308" y="3052760"/>
          <a:ext cx="10607625" cy="2834640"/>
        </p:xfrm>
        <a:graphic>
          <a:graphicData uri="http://schemas.openxmlformats.org/drawingml/2006/table">
            <a:tbl>
              <a:tblPr firstRow="1" bandRow="1"/>
              <a:tblGrid>
                <a:gridCol w="1699350">
                  <a:extLst>
                    <a:ext uri="{9D8B030D-6E8A-4147-A177-3AD203B41FA5}">
                      <a16:colId xmlns:a16="http://schemas.microsoft.com/office/drawing/2014/main" val="3966072766"/>
                    </a:ext>
                  </a:extLst>
                </a:gridCol>
                <a:gridCol w="8908275">
                  <a:extLst>
                    <a:ext uri="{9D8B030D-6E8A-4147-A177-3AD203B41FA5}">
                      <a16:colId xmlns:a16="http://schemas.microsoft.com/office/drawing/2014/main" val="3536453227"/>
                    </a:ext>
                  </a:extLst>
                </a:gridCol>
              </a:tblGrid>
              <a:tr h="250185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lnSpc>
                          <a:spcPct val="100000"/>
                        </a:lnSpc>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1- The Need for Achievement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a:lnSpc>
                          <a:spcPct val="100000"/>
                        </a:lnSpc>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also want immediate, specific feedback on their performance. They want to know how well they did something as quickly after finishing it as possible</a:t>
                      </a:r>
                    </a:p>
                    <a:p>
                      <a:pPr marL="342900" indent="-342900" algn="just">
                        <a:lnSpc>
                          <a:spcPct val="100000"/>
                        </a:lnSpc>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lnSpc>
                          <a:spcPct val="100000"/>
                        </a:lnSpc>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High need-achievers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 to do well as individual entrepreneurs with little or no group reinforcement. </a:t>
                      </a:r>
                    </a:p>
                    <a:p>
                      <a:pPr marL="0" indent="0" algn="just">
                        <a:lnSpc>
                          <a:spcPct val="100000"/>
                        </a:lnSpc>
                        <a:buFont typeface="Wingdings" panose="05000000000000000000" pitchFamily="2" charset="2"/>
                        <a:buNone/>
                      </a:pPr>
                      <a:r>
                        <a:rPr lang="en-US" sz="2000" b="0" i="0" u="sng" kern="1200" dirty="0">
                          <a:solidFill>
                            <a:srgbClr val="C00000"/>
                          </a:solidFill>
                          <a:latin typeface="Times New Roman" panose="02020603050405020304" pitchFamily="18" charset="0"/>
                          <a:ea typeface="+mn-ea"/>
                          <a:cs typeface="Times New Roman" panose="02020603050405020304" pitchFamily="18" charset="0"/>
                        </a:rPr>
                        <a:t>EX</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Bill Gates, cofounder of Microsoft, Reed Hasting, founder and CEO of Netflix, and Marissa Mayer, former CEO of Yahoo! are all recognized as being high need-achievers.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199897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8BF14-B3F5-F8C2-5925-5C58386839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5A2F95-ABD7-E902-1283-88B29C4B34E5}"/>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3C79A0-89E8-F747-F75C-520207AD4D28}"/>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729E9092-4E80-264A-9BBD-3FA1978976A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60691C-9809-2896-DDD6-848F8ECE543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58B8A1A-23AB-EC29-6BA0-18136E08CD1A}"/>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295B75D-38FB-E1CD-A316-7BF6D95B0FE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E8C4E1-3C34-01B2-ABAE-B256D02B27C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1A10B93-37C1-BCC2-3826-D99451706B67}"/>
              </a:ext>
            </a:extLst>
          </p:cNvPr>
          <p:cNvSpPr txBox="1"/>
          <p:nvPr/>
        </p:nvSpPr>
        <p:spPr>
          <a:xfrm>
            <a:off x="786308" y="20451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4- The Acquired Needs Framework</a:t>
            </a:r>
          </a:p>
        </p:txBody>
      </p:sp>
      <p:graphicFrame>
        <p:nvGraphicFramePr>
          <p:cNvPr id="8" name="Table 7">
            <a:extLst>
              <a:ext uri="{FF2B5EF4-FFF2-40B4-BE49-F238E27FC236}">
                <a16:creationId xmlns:a16="http://schemas.microsoft.com/office/drawing/2014/main" id="{011872D9-0691-680E-2014-D7CA0B7B6948}"/>
              </a:ext>
            </a:extLst>
          </p:cNvPr>
          <p:cNvGraphicFramePr>
            <a:graphicFrameLocks noGrp="1"/>
          </p:cNvGraphicFramePr>
          <p:nvPr>
            <p:extLst>
              <p:ext uri="{D42A27DB-BD31-4B8C-83A1-F6EECF244321}">
                <p14:modId xmlns:p14="http://schemas.microsoft.com/office/powerpoint/2010/main" val="540043758"/>
              </p:ext>
            </p:extLst>
          </p:nvPr>
        </p:nvGraphicFramePr>
        <p:xfrm>
          <a:off x="786309" y="2987558"/>
          <a:ext cx="10619384" cy="2851374"/>
        </p:xfrm>
        <a:graphic>
          <a:graphicData uri="http://schemas.openxmlformats.org/drawingml/2006/table">
            <a:tbl>
              <a:tblPr firstRow="1" bandRow="1"/>
              <a:tblGrid>
                <a:gridCol w="1722685">
                  <a:extLst>
                    <a:ext uri="{9D8B030D-6E8A-4147-A177-3AD203B41FA5}">
                      <a16:colId xmlns:a16="http://schemas.microsoft.com/office/drawing/2014/main" val="3966072766"/>
                    </a:ext>
                  </a:extLst>
                </a:gridCol>
                <a:gridCol w="8896699">
                  <a:extLst>
                    <a:ext uri="{9D8B030D-6E8A-4147-A177-3AD203B41FA5}">
                      <a16:colId xmlns:a16="http://schemas.microsoft.com/office/drawing/2014/main" val="3536453227"/>
                    </a:ext>
                  </a:extLst>
                </a:gridCol>
              </a:tblGrid>
              <a:tr h="285137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The Need for Affiliation</a:t>
                      </a:r>
                    </a:p>
                    <a:p>
                      <a:pPr marL="0" indent="0" algn="l">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The need for affiliation—</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need for human companionship</a:t>
                      </a:r>
                    </a:p>
                    <a:p>
                      <a:pPr marL="0" indent="0" algn="just">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tend to want reassurance and approval from others and usually are concerned about others’ feelings.</a:t>
                      </a:r>
                    </a:p>
                    <a:p>
                      <a:pPr marL="342900" indent="-342900" algn="just">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Individuals with a high need of affiliation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are likely to act and think as they believe others want them to, especially those with whom they strongly identify and desire friendship. As we might expect,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people with a strong need for affiliation most often work in jobs with a lot of interpersonal contact, such as sales and teaching positions.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146406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9BD80-3209-04F9-475F-A55266CF81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F4DCB8-50B2-C931-86EC-B50E7A7F6960}"/>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70E470B-6992-DC4E-4E24-19FF2DC49D5B}"/>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90D99458-9D36-AC69-5BD0-C7AF810491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EC9CB9-AE44-D592-82C5-482A4F4E18B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3FAAE45-9B5F-1AE0-3EF3-6D5993F6FAC9}"/>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C18B2641-7DE6-5540-4F0D-3B9E4333685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F460E69-E051-9DDC-F958-063DDB3A301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C5AD85B-1D83-7BC7-51AF-D7D9E4DD2E5A}"/>
              </a:ext>
            </a:extLst>
          </p:cNvPr>
          <p:cNvSpPr txBox="1"/>
          <p:nvPr/>
        </p:nvSpPr>
        <p:spPr>
          <a:xfrm>
            <a:off x="786308" y="20451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4- The Acquired Needs Framework</a:t>
            </a:r>
          </a:p>
        </p:txBody>
      </p:sp>
      <p:graphicFrame>
        <p:nvGraphicFramePr>
          <p:cNvPr id="8" name="Table 7">
            <a:extLst>
              <a:ext uri="{FF2B5EF4-FFF2-40B4-BE49-F238E27FC236}">
                <a16:creationId xmlns:a16="http://schemas.microsoft.com/office/drawing/2014/main" id="{414179EE-2ECF-3856-7B93-D990CB929C99}"/>
              </a:ext>
            </a:extLst>
          </p:cNvPr>
          <p:cNvGraphicFramePr>
            <a:graphicFrameLocks noGrp="1"/>
          </p:cNvGraphicFramePr>
          <p:nvPr>
            <p:extLst>
              <p:ext uri="{D42A27DB-BD31-4B8C-83A1-F6EECF244321}">
                <p14:modId xmlns:p14="http://schemas.microsoft.com/office/powerpoint/2010/main" val="15210130"/>
              </p:ext>
            </p:extLst>
          </p:nvPr>
        </p:nvGraphicFramePr>
        <p:xfrm>
          <a:off x="786308" y="3226306"/>
          <a:ext cx="10619384" cy="1953153"/>
        </p:xfrm>
        <a:graphic>
          <a:graphicData uri="http://schemas.openxmlformats.org/drawingml/2006/table">
            <a:tbl>
              <a:tblPr firstRow="1" bandRow="1"/>
              <a:tblGrid>
                <a:gridCol w="1722685">
                  <a:extLst>
                    <a:ext uri="{9D8B030D-6E8A-4147-A177-3AD203B41FA5}">
                      <a16:colId xmlns:a16="http://schemas.microsoft.com/office/drawing/2014/main" val="3966072766"/>
                    </a:ext>
                  </a:extLst>
                </a:gridCol>
                <a:gridCol w="8896699">
                  <a:extLst>
                    <a:ext uri="{9D8B030D-6E8A-4147-A177-3AD203B41FA5}">
                      <a16:colId xmlns:a16="http://schemas.microsoft.com/office/drawing/2014/main" val="3536453227"/>
                    </a:ext>
                  </a:extLst>
                </a:gridCol>
              </a:tblGrid>
              <a:tr h="195315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2- The Need for Affiliation</a:t>
                      </a:r>
                    </a:p>
                    <a:p>
                      <a:pPr marL="0" indent="0" algn="l">
                        <a:buFont typeface="Wingdings" panose="05000000000000000000" pitchFamily="2" charset="2"/>
                        <a:buNone/>
                      </a:pPr>
                      <a:endParaRPr lang="en-US" sz="2000" b="1" i="0" u="none" kern="1200" dirty="0">
                        <a:solidFill>
                          <a:schemeClr val="tx1"/>
                        </a:solidFill>
                        <a:latin typeface="Times New Roman" panose="02020603050405020304" pitchFamily="18" charset="0"/>
                        <a:ea typeface="+mn-ea"/>
                        <a:cs typeface="Times New Roman" panose="02020603050405020304" pitchFamily="18"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 recent survey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suggests that people who have at least one good friend at work are much more likely to be highly engaged with their work and to indicate higher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levels of job satisfaction</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472956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7AA3C2-8C0E-7385-2AA0-E9BA07C82E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E60683-8749-3F6C-E8C4-48FF8D946C4B}"/>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25650D0-5731-3697-B2D0-0658DDFC1250}"/>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F3B38E4C-F0CE-DAAC-0C81-DBCE452D7D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6ECBE8-34B4-451B-6389-3CEFCA65BCB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4E572F0-A604-7044-CB5C-EA7D34DEEFB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CF8A02D-6902-FA82-A8A8-71FF66B36C3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587D565-F0A4-8687-8EE9-1024E744C86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EA8EA6C-82D4-BB1E-61B1-86A852F4DEB8}"/>
              </a:ext>
            </a:extLst>
          </p:cNvPr>
          <p:cNvSpPr txBox="1"/>
          <p:nvPr/>
        </p:nvSpPr>
        <p:spPr>
          <a:xfrm>
            <a:off x="786308" y="20451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4- The Acquired Needs Framework</a:t>
            </a:r>
          </a:p>
        </p:txBody>
      </p:sp>
      <p:graphicFrame>
        <p:nvGraphicFramePr>
          <p:cNvPr id="9" name="Table 7">
            <a:extLst>
              <a:ext uri="{FF2B5EF4-FFF2-40B4-BE49-F238E27FC236}">
                <a16:creationId xmlns:a16="http://schemas.microsoft.com/office/drawing/2014/main" id="{E4E3C4D9-44C2-6A76-D687-EF92C582BC56}"/>
              </a:ext>
            </a:extLst>
          </p:cNvPr>
          <p:cNvGraphicFramePr>
            <a:graphicFrameLocks noGrp="1"/>
          </p:cNvGraphicFramePr>
          <p:nvPr>
            <p:extLst>
              <p:ext uri="{D42A27DB-BD31-4B8C-83A1-F6EECF244321}">
                <p14:modId xmlns:p14="http://schemas.microsoft.com/office/powerpoint/2010/main" val="4219649201"/>
              </p:ext>
            </p:extLst>
          </p:nvPr>
        </p:nvGraphicFramePr>
        <p:xfrm>
          <a:off x="762547" y="2951520"/>
          <a:ext cx="10643146" cy="2674692"/>
        </p:xfrm>
        <a:graphic>
          <a:graphicData uri="http://schemas.openxmlformats.org/drawingml/2006/table">
            <a:tbl>
              <a:tblPr firstRow="1" bandRow="1"/>
              <a:tblGrid>
                <a:gridCol w="1311157">
                  <a:extLst>
                    <a:ext uri="{9D8B030D-6E8A-4147-A177-3AD203B41FA5}">
                      <a16:colId xmlns:a16="http://schemas.microsoft.com/office/drawing/2014/main" val="3966072766"/>
                    </a:ext>
                  </a:extLst>
                </a:gridCol>
                <a:gridCol w="9331989">
                  <a:extLst>
                    <a:ext uri="{9D8B030D-6E8A-4147-A177-3AD203B41FA5}">
                      <a16:colId xmlns:a16="http://schemas.microsoft.com/office/drawing/2014/main" val="3536453227"/>
                    </a:ext>
                  </a:extLst>
                </a:gridCol>
              </a:tblGrid>
              <a:tr h="267469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The Need for Power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The need for power</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the desire to control one’s environment, including financial, material, informational, and human resources.</a:t>
                      </a:r>
                    </a:p>
                    <a:p>
                      <a:pPr marL="0" indent="0" algn="just">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People with a high need for power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can be successful managers if three conditions are met. </a:t>
                      </a:r>
                    </a:p>
                    <a:p>
                      <a:pPr marL="342900" indent="-342900" algn="just">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must seek power for the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betterment of the organization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rather than for their own interests.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6470526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5336D-8BF5-DB92-3818-8328576A12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8826B8-25E0-E4A1-497E-51C03F82BB38}"/>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BC0CCD-15F4-C2F7-8806-E29C9F8C759E}"/>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EF96F50C-8D96-9BD1-67E3-6CAFD9D3F2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24CE53-D2F2-9D4D-44D0-DFFF751CAE7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42F8B16-96F7-1530-0EDA-2CD1DE745BE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230F6CF-B582-1708-40A3-E6C64239AD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8ADE2EE-AD07-4CD9-4530-9897B92EDB92}"/>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7BDE46-EAE9-CABC-1BBD-7716F84DBD62}"/>
              </a:ext>
            </a:extLst>
          </p:cNvPr>
          <p:cNvSpPr txBox="1"/>
          <p:nvPr/>
        </p:nvSpPr>
        <p:spPr>
          <a:xfrm>
            <a:off x="786308" y="20451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4- The Acquired Needs Framework</a:t>
            </a:r>
          </a:p>
        </p:txBody>
      </p:sp>
      <p:graphicFrame>
        <p:nvGraphicFramePr>
          <p:cNvPr id="9" name="Table 7">
            <a:extLst>
              <a:ext uri="{FF2B5EF4-FFF2-40B4-BE49-F238E27FC236}">
                <a16:creationId xmlns:a16="http://schemas.microsoft.com/office/drawing/2014/main" id="{BFC243ED-426C-47B3-29DC-CA8BE63EF2F1}"/>
              </a:ext>
            </a:extLst>
          </p:cNvPr>
          <p:cNvGraphicFramePr>
            <a:graphicFrameLocks noGrp="1"/>
          </p:cNvGraphicFramePr>
          <p:nvPr>
            <p:extLst>
              <p:ext uri="{D42A27DB-BD31-4B8C-83A1-F6EECF244321}">
                <p14:modId xmlns:p14="http://schemas.microsoft.com/office/powerpoint/2010/main" val="2506684091"/>
              </p:ext>
            </p:extLst>
          </p:nvPr>
        </p:nvGraphicFramePr>
        <p:xfrm>
          <a:off x="762547" y="2951519"/>
          <a:ext cx="10643146" cy="2062933"/>
        </p:xfrm>
        <a:graphic>
          <a:graphicData uri="http://schemas.openxmlformats.org/drawingml/2006/table">
            <a:tbl>
              <a:tblPr firstRow="1" bandRow="1"/>
              <a:tblGrid>
                <a:gridCol w="1311157">
                  <a:extLst>
                    <a:ext uri="{9D8B030D-6E8A-4147-A177-3AD203B41FA5}">
                      <a16:colId xmlns:a16="http://schemas.microsoft.com/office/drawing/2014/main" val="3966072766"/>
                    </a:ext>
                  </a:extLst>
                </a:gridCol>
                <a:gridCol w="9331989">
                  <a:extLst>
                    <a:ext uri="{9D8B030D-6E8A-4147-A177-3AD203B41FA5}">
                      <a16:colId xmlns:a16="http://schemas.microsoft.com/office/drawing/2014/main" val="3536453227"/>
                    </a:ext>
                  </a:extLst>
                </a:gridCol>
              </a:tblGrid>
              <a:tr h="206293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l">
                        <a:buFont typeface="Wingdings" panose="05000000000000000000" pitchFamily="2" charset="2"/>
                        <a:buNone/>
                      </a:pPr>
                      <a:r>
                        <a:rPr lang="en-US" sz="2000" b="1" i="0" u="none" kern="1200" dirty="0">
                          <a:solidFill>
                            <a:srgbClr val="0A1F61"/>
                          </a:solidFill>
                          <a:latin typeface="Times New Roman" panose="02020603050405020304" pitchFamily="18" charset="0"/>
                          <a:ea typeface="+mn-ea"/>
                          <a:cs typeface="Times New Roman" panose="02020603050405020304" pitchFamily="18" charset="0"/>
                        </a:rPr>
                        <a:t>3- The Need for Power</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 </a:t>
                      </a: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must have a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fairly low need for affiliation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because fulfilling a personal need for power may well alienate others in the workplace. </a:t>
                      </a:r>
                    </a:p>
                    <a:p>
                      <a:pPr marL="514350" indent="-514350" algn="just">
                        <a:buFont typeface="+mj-lt"/>
                        <a:buAutoNum type="romanL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514350" indent="-514350" algn="just">
                        <a:buFont typeface="+mj-lt"/>
                        <a:buAutoNum type="romanL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they need </a:t>
                      </a:r>
                      <a:r>
                        <a:rPr lang="en-US" sz="2000" b="0" i="0" u="none" kern="1200" dirty="0">
                          <a:solidFill>
                            <a:srgbClr val="0A1F61"/>
                          </a:solidFill>
                          <a:latin typeface="Times New Roman" panose="02020603050405020304" pitchFamily="18" charset="0"/>
                          <a:ea typeface="+mn-ea"/>
                          <a:cs typeface="Times New Roman" panose="02020603050405020304" pitchFamily="18" charset="0"/>
                        </a:rPr>
                        <a:t>plenty of self-control to curb their desire for power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it threatens to interfere with effective organizational or interpersonal relationships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970644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9E0F6-C791-623D-C0E5-B87B8DE3AF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10EA2D-8187-9EB1-BB61-CCDD6A9B9DC3}"/>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C17390A-5CAC-B6FD-658A-0FE3AEFBC827}"/>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Motivating Behavior</a:t>
            </a:r>
          </a:p>
        </p:txBody>
      </p:sp>
      <p:sp>
        <p:nvSpPr>
          <p:cNvPr id="5" name="Rectangle 4">
            <a:extLst>
              <a:ext uri="{FF2B5EF4-FFF2-40B4-BE49-F238E27FC236}">
                <a16:creationId xmlns:a16="http://schemas.microsoft.com/office/drawing/2014/main" id="{2BF114BD-EE95-7DE6-9AA3-7E564CA9FD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2D4A157-DE7C-19B5-1A05-BFB1B74AED8C}"/>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9CD4FF3-AABD-C9C8-D9FE-675A5827078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9E711D0-7EE8-C7AE-810F-BF48D4C457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42106DC-B8D2-F481-C65B-BE6884175F95}"/>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4BD331-94B3-7890-EBDB-9CECF67B122A}"/>
              </a:ext>
            </a:extLst>
          </p:cNvPr>
          <p:cNvSpPr txBox="1"/>
          <p:nvPr/>
        </p:nvSpPr>
        <p:spPr>
          <a:xfrm>
            <a:off x="786308" y="2045190"/>
            <a:ext cx="9649980" cy="954107"/>
          </a:xfrm>
          <a:prstGeom prst="rect">
            <a:avLst/>
          </a:prstGeom>
          <a:noFill/>
        </p:spPr>
        <p:txBody>
          <a:bodyPr wrap="square" rtlCol="0">
            <a:spAutoFit/>
          </a:bodyPr>
          <a:lstStyle/>
          <a:p>
            <a:pPr algn="just">
              <a:lnSpc>
                <a:spcPct val="150000"/>
              </a:lnSpc>
              <a:defRPr/>
            </a:pPr>
            <a:r>
              <a:rPr lang="en-US" sz="2400" b="1" u="sng" kern="0" dirty="0">
                <a:solidFill>
                  <a:srgbClr val="002060"/>
                </a:solidFill>
                <a:latin typeface="Times New Roman" panose="02020603050405020304" pitchFamily="18" charset="0"/>
                <a:cs typeface="Times New Roman" panose="02020603050405020304" pitchFamily="18" charset="0"/>
              </a:rPr>
              <a:t>1- Need-Based Perspectives on Motivation</a:t>
            </a:r>
          </a:p>
          <a:p>
            <a:pPr>
              <a:defRPr/>
            </a:pPr>
            <a:r>
              <a:rPr lang="en-US" sz="2000" b="1" dirty="0">
                <a:solidFill>
                  <a:srgbClr val="C00000"/>
                </a:solidFill>
                <a:latin typeface="Times New Roman" panose="02020603050405020304" pitchFamily="18" charset="0"/>
                <a:cs typeface="Times New Roman" panose="02020603050405020304" pitchFamily="18" charset="0"/>
              </a:rPr>
              <a:t>4- The Acquired Needs Framework</a:t>
            </a:r>
          </a:p>
        </p:txBody>
      </p:sp>
      <p:sp>
        <p:nvSpPr>
          <p:cNvPr id="8" name="TextBox 7">
            <a:extLst>
              <a:ext uri="{FF2B5EF4-FFF2-40B4-BE49-F238E27FC236}">
                <a16:creationId xmlns:a16="http://schemas.microsoft.com/office/drawing/2014/main" id="{86ACEAD6-4E87-452A-C235-C806F1E7CF14}"/>
              </a:ext>
            </a:extLst>
          </p:cNvPr>
          <p:cNvSpPr txBox="1"/>
          <p:nvPr/>
        </p:nvSpPr>
        <p:spPr>
          <a:xfrm>
            <a:off x="804740" y="3038950"/>
            <a:ext cx="4879678" cy="1938992"/>
          </a:xfrm>
          <a:prstGeom prst="rect">
            <a:avLst/>
          </a:prstGeom>
          <a:solidFill>
            <a:srgbClr val="FF9518"/>
          </a:solidFill>
        </p:spPr>
        <p:txBody>
          <a:bodyPr wrap="square">
            <a:spAutoFit/>
          </a:bodyPr>
          <a:lstStyle/>
          <a:p>
            <a:pPr algn="just"/>
            <a:r>
              <a:rPr lang="en-US" sz="2000" i="1" dirty="0">
                <a:solidFill>
                  <a:prstClr val="black"/>
                </a:solidFill>
                <a:latin typeface="Times New Roman" panose="02020603050405020304" pitchFamily="18" charset="0"/>
                <a:cs typeface="Times New Roman" panose="02020603050405020304" pitchFamily="18" charset="0"/>
              </a:rPr>
              <a:t>Some people are motivated by a need for power. This need, in turn, may prompt them to seek impressive job titles and lavish offices such as this one. Titles and offices are seen as ways to convey to others how much power a person has.</a:t>
            </a:r>
          </a:p>
        </p:txBody>
      </p:sp>
      <p:pic>
        <p:nvPicPr>
          <p:cNvPr id="11" name="Picture 10">
            <a:extLst>
              <a:ext uri="{FF2B5EF4-FFF2-40B4-BE49-F238E27FC236}">
                <a16:creationId xmlns:a16="http://schemas.microsoft.com/office/drawing/2014/main" id="{EEFE3046-F7FC-8AC9-7105-454F686B7286}"/>
              </a:ext>
            </a:extLst>
          </p:cNvPr>
          <p:cNvPicPr>
            <a:picLocks noChangeAspect="1"/>
          </p:cNvPicPr>
          <p:nvPr/>
        </p:nvPicPr>
        <p:blipFill>
          <a:blip r:embed="rId3"/>
          <a:stretch>
            <a:fillRect/>
          </a:stretch>
        </p:blipFill>
        <p:spPr>
          <a:xfrm>
            <a:off x="6070310" y="2796222"/>
            <a:ext cx="5316950" cy="2892589"/>
          </a:xfrm>
          <a:prstGeom prst="rect">
            <a:avLst/>
          </a:prstGeom>
        </p:spPr>
      </p:pic>
    </p:spTree>
    <p:extLst>
      <p:ext uri="{BB962C8B-B14F-4D97-AF65-F5344CB8AC3E}">
        <p14:creationId xmlns:p14="http://schemas.microsoft.com/office/powerpoint/2010/main" val="14962410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736A4-B138-C24F-C3C4-F7FAB0B221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558283-4765-3E24-F444-C7611C188EE6}"/>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a:extLst>
              <a:ext uri="{FF2B5EF4-FFF2-40B4-BE49-F238E27FC236}">
                <a16:creationId xmlns:a16="http://schemas.microsoft.com/office/drawing/2014/main" id="{686C7E23-9577-194F-C9C0-1038B6D9A3A9}"/>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7DD64794-A844-FFE3-C6B9-330E7492662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9AD8CC-02E3-FDD3-9016-EEAE34771D7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70E7C98-93FB-0C6D-6EF6-70E5B6AF2C0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1FF0CA24-51F9-2F09-1185-BDE9B0AE76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12D9CFF-05DF-D99A-54CA-2424FFB812DF}"/>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6BC89D2C-5C9C-55DD-6B04-D1F7BF01904E}"/>
              </a:ext>
            </a:extLst>
          </p:cNvPr>
          <p:cNvSpPr txBox="1"/>
          <p:nvPr/>
        </p:nvSpPr>
        <p:spPr>
          <a:xfrm>
            <a:off x="919316" y="2193344"/>
            <a:ext cx="10353368" cy="3268652"/>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Motivation is the set of forces that cause people to behave as they do. Motivation starts with a need. People search for ways to satisfy their needs and then behave accordingly.</a:t>
            </a:r>
          </a:p>
          <a:p>
            <a:pPr marL="285750" indent="-285750">
              <a:lnSpc>
                <a:spcPct val="150000"/>
              </a:lnSpc>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scientific management asserted that money is the primary human motivator in the workplace. </a:t>
            </a:r>
          </a:p>
          <a:p>
            <a:pPr marL="285750" indent="-285750">
              <a:lnSpc>
                <a:spcPct val="150000"/>
              </a:lnSpc>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human relations view suggested that social factors are primary motivators. Individual differences can play an important role in motivation.</a:t>
            </a:r>
          </a:p>
        </p:txBody>
      </p:sp>
    </p:spTree>
    <p:extLst>
      <p:ext uri="{BB962C8B-B14F-4D97-AF65-F5344CB8AC3E}">
        <p14:creationId xmlns:p14="http://schemas.microsoft.com/office/powerpoint/2010/main" val="34797316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35625-0D1D-5399-8D26-A39031C067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E0EF7F-BE5D-EF6F-E8E3-91AAE0ED5226}"/>
              </a:ext>
            </a:extLst>
          </p:cNvPr>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a:extLst>
              <a:ext uri="{FF2B5EF4-FFF2-40B4-BE49-F238E27FC236}">
                <a16:creationId xmlns:a16="http://schemas.microsoft.com/office/drawing/2014/main" id="{7E2F440E-745D-2328-5297-6B59724ECC6C}"/>
              </a:ext>
            </a:extLst>
          </p:cNvPr>
          <p:cNvSpPr txBox="1"/>
          <p:nvPr/>
        </p:nvSpPr>
        <p:spPr>
          <a:xfrm>
            <a:off x="2513150" y="1019069"/>
            <a:ext cx="580494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Application</a:t>
            </a:r>
          </a:p>
        </p:txBody>
      </p:sp>
      <p:sp>
        <p:nvSpPr>
          <p:cNvPr id="5" name="Rectangle 4">
            <a:extLst>
              <a:ext uri="{FF2B5EF4-FFF2-40B4-BE49-F238E27FC236}">
                <a16:creationId xmlns:a16="http://schemas.microsoft.com/office/drawing/2014/main" id="{B25060EC-0042-90D5-B89C-D4296BFCA5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89ADA6-CA7F-EDA6-AEB0-805CFC4A665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C40C7E0-9AD0-B58C-F835-84B5B50A328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9F17968-7BF7-47F7-C331-8172BAA854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BB84DA93-0696-C7F7-6500-173DF41E40B7}"/>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CF248ACF-363A-21F6-A00F-9E99A769F0E4}"/>
              </a:ext>
            </a:extLst>
          </p:cNvPr>
          <p:cNvSpPr txBox="1"/>
          <p:nvPr/>
        </p:nvSpPr>
        <p:spPr>
          <a:xfrm>
            <a:off x="801328" y="2059005"/>
            <a:ext cx="10353368" cy="3730317"/>
          </a:xfrm>
          <a:prstGeom prst="rect">
            <a:avLst/>
          </a:prstGeom>
          <a:noFill/>
        </p:spPr>
        <p:txBody>
          <a:bodyPr wrap="square">
            <a:spAutoFit/>
          </a:bodyPr>
          <a:lstStyle/>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According to Abraham Maslow, human needs are arranged in a hierarchy of importance, from physiological to security to belongingness to esteem to, finally, self-actualization</a:t>
            </a:r>
          </a:p>
          <a:p>
            <a:pPr marL="285750" indent="-285750">
              <a:lnSpc>
                <a:spcPct val="150000"/>
              </a:lnSpc>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The ERG theory is a refinement of Maslow’s original hierarchy that includes a frustration–regression component. </a:t>
            </a:r>
          </a:p>
          <a:p>
            <a:pPr marL="285750" indent="-285750">
              <a:lnSpc>
                <a:spcPct val="150000"/>
              </a:lnSpc>
              <a:buFont typeface="Wingdings" panose="05000000000000000000" pitchFamily="2" charset="2"/>
              <a:buChar char="§"/>
            </a:pPr>
            <a:endParaRPr lang="en-US" sz="2000" dirty="0">
              <a:solidFill>
                <a:prstClr val="black"/>
              </a:solidFill>
              <a:latin typeface="Times New Roman" panose="02020603050405020304" pitchFamily="18" charset="0"/>
              <a:cs typeface="Times New Roman" panose="02020603050405020304" pitchFamily="18" charset="0"/>
            </a:endParaRPr>
          </a:p>
          <a:p>
            <a:pPr marL="285750" indent="-285750">
              <a:lnSpc>
                <a:spcPct val="150000"/>
              </a:lnSpc>
              <a:buFont typeface="Wingdings" panose="05000000000000000000" pitchFamily="2" charset="2"/>
              <a:buChar char="§"/>
            </a:pPr>
            <a:r>
              <a:rPr lang="en-US" sz="2000" dirty="0">
                <a:solidFill>
                  <a:prstClr val="black"/>
                </a:solidFill>
                <a:latin typeface="Times New Roman" panose="02020603050405020304" pitchFamily="18" charset="0"/>
                <a:cs typeface="Times New Roman" panose="02020603050405020304" pitchFamily="18" charset="0"/>
              </a:rPr>
              <a:t>In Herzberg’s two-factor theory, satisfaction and dissatisfaction are two distinct dimensions instead of opposite ends of the same dimension. </a:t>
            </a:r>
          </a:p>
        </p:txBody>
      </p:sp>
    </p:spTree>
    <p:extLst>
      <p:ext uri="{BB962C8B-B14F-4D97-AF65-F5344CB8AC3E}">
        <p14:creationId xmlns:p14="http://schemas.microsoft.com/office/powerpoint/2010/main" val="2096248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7A28AF6-5240-4608-88CF-24DF4F48F9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94293C7-F0DC-4D3D-965E-1A5A1B96473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519</TotalTime>
  <Words>4581</Words>
  <Application>Microsoft Office PowerPoint</Application>
  <PresentationFormat>Widescreen</PresentationFormat>
  <Paragraphs>500</Paragraphs>
  <Slides>49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Ramy Elbadry</cp:lastModifiedBy>
  <cp:revision>118</cp:revision>
  <dcterms:created xsi:type="dcterms:W3CDTF">2023-04-29T09:08:00Z</dcterms:created>
  <dcterms:modified xsi:type="dcterms:W3CDTF">2024-03-01T23:35:00Z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