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5" r:id="rId2"/>
    <p:sldMasterId id="2147483673" r:id="rId3"/>
    <p:sldMasterId id="2147483660" r:id="rId4"/>
  </p:sldMasterIdLst>
  <p:notesMasterIdLst>
    <p:notesMasterId r:id="rId37"/>
  </p:notesMasterIdLst>
  <p:sldIdLst>
    <p:sldId id="297" r:id="rId5"/>
    <p:sldId id="261" r:id="rId6"/>
    <p:sldId id="283" r:id="rId7"/>
    <p:sldId id="285" r:id="rId8"/>
    <p:sldId id="286" r:id="rId9"/>
    <p:sldId id="284" r:id="rId10"/>
    <p:sldId id="287" r:id="rId11"/>
    <p:sldId id="282" r:id="rId12"/>
    <p:sldId id="289" r:id="rId13"/>
    <p:sldId id="288" r:id="rId14"/>
    <p:sldId id="290" r:id="rId15"/>
    <p:sldId id="291" r:id="rId16"/>
    <p:sldId id="257" r:id="rId17"/>
    <p:sldId id="258" r:id="rId18"/>
    <p:sldId id="292" r:id="rId19"/>
    <p:sldId id="262" r:id="rId20"/>
    <p:sldId id="293" r:id="rId21"/>
    <p:sldId id="294" r:id="rId22"/>
    <p:sldId id="295" r:id="rId23"/>
    <p:sldId id="268" r:id="rId24"/>
    <p:sldId id="271" r:id="rId25"/>
    <p:sldId id="272" r:id="rId26"/>
    <p:sldId id="273" r:id="rId27"/>
    <p:sldId id="274" r:id="rId28"/>
    <p:sldId id="275" r:id="rId29"/>
    <p:sldId id="276" r:id="rId30"/>
    <p:sldId id="277" r:id="rId31"/>
    <p:sldId id="270" r:id="rId32"/>
    <p:sldId id="278" r:id="rId33"/>
    <p:sldId id="279" r:id="rId34"/>
    <p:sldId id="280" r:id="rId35"/>
    <p:sldId id="281"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72" d="100"/>
          <a:sy n="72" d="100"/>
        </p:scale>
        <p:origin x="534" y="66"/>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036D2E-DBC3-45BB-8994-F7F28EC81C36}" type="datetimeFigureOut">
              <a:rPr lang="en-US" smtClean="0"/>
              <a:t>10/7/2021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32CCED-E9F6-4B4D-82C7-98DDC65BCAFD}" type="slidenum">
              <a:rPr lang="en-US" smtClean="0"/>
              <a:t>‹#›</a:t>
            </a:fld>
            <a:endParaRPr lang="en-US"/>
          </a:p>
        </p:txBody>
      </p:sp>
    </p:spTree>
    <p:extLst>
      <p:ext uri="{BB962C8B-B14F-4D97-AF65-F5344CB8AC3E}">
        <p14:creationId xmlns:p14="http://schemas.microsoft.com/office/powerpoint/2010/main" val="3686379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Example: denominator is 20 minutes (previous processing time) – the numerator is 5 minutes saved after the  corrective action plan implemented (15 minutes is the new processing time)</a:t>
            </a:r>
          </a:p>
          <a:p>
            <a:r>
              <a:rPr lang="en-US" dirty="0"/>
              <a:t>Time frame is October 21dt 2016.</a:t>
            </a:r>
          </a:p>
          <a:p>
            <a:r>
              <a:rPr lang="en-US" dirty="0"/>
              <a:t>The ratio is 5 minutes /20 minutes that is (25%production time to process an application after the corrective action plan implemented)</a:t>
            </a:r>
          </a:p>
        </p:txBody>
      </p:sp>
      <p:sp>
        <p:nvSpPr>
          <p:cNvPr id="4" name="Slide Number Placeholder 3"/>
          <p:cNvSpPr>
            <a:spLocks noGrp="1"/>
          </p:cNvSpPr>
          <p:nvPr>
            <p:ph type="sldNum" sz="quarter" idx="5"/>
          </p:nvPr>
        </p:nvSpPr>
        <p:spPr/>
        <p:txBody>
          <a:bodyPr/>
          <a:lstStyle/>
          <a:p>
            <a:fld id="{85671F95-6633-4866-BB38-4CFB0E60B47C}" type="slidenum">
              <a:rPr lang="en-US" smtClean="0"/>
              <a:t>28</a:t>
            </a:fld>
            <a:endParaRPr lang="en-US"/>
          </a:p>
        </p:txBody>
      </p:sp>
    </p:spTree>
    <p:extLst>
      <p:ext uri="{BB962C8B-B14F-4D97-AF65-F5344CB8AC3E}">
        <p14:creationId xmlns:p14="http://schemas.microsoft.com/office/powerpoint/2010/main" val="2995252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a:xfrm>
            <a:off x="838200" y="6356350"/>
            <a:ext cx="2743200" cy="365125"/>
          </a:xfrm>
          <a:prstGeom prst="rect">
            <a:avLst/>
          </a:prstGeom>
        </p:spPr>
        <p:txBody>
          <a:bodyPr/>
          <a:lstStyle/>
          <a:p>
            <a:fld id="{BF9D6827-F213-428B-B64D-882A557603DE}" type="datetimeFigureOut">
              <a:rPr lang="en-US" smtClean="0"/>
              <a:t>10/7/2021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a:xfrm>
            <a:off x="8610600" y="6356350"/>
            <a:ext cx="2743200" cy="365125"/>
          </a:xfrm>
          <a:prstGeom prst="rect">
            <a:avLst/>
          </a:prstGeom>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a:xfrm>
            <a:off x="838200" y="6356350"/>
            <a:ext cx="2743200" cy="365125"/>
          </a:xfrm>
          <a:prstGeom prst="rect">
            <a:avLst/>
          </a:prstGeom>
        </p:spPr>
        <p:txBody>
          <a:bodyPr/>
          <a:lstStyle/>
          <a:p>
            <a:fld id="{BF9D6827-F213-428B-B64D-882A557603DE}" type="datetimeFigureOut">
              <a:rPr lang="en-US" smtClean="0"/>
              <a:t>10/7/2021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a:xfrm>
            <a:off x="4038600" y="6356350"/>
            <a:ext cx="4114800" cy="365125"/>
          </a:xfrm>
          <a:prstGeom prst="rect">
            <a:avLst/>
          </a:prstGeom>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a:xfrm>
            <a:off x="8610600" y="6356350"/>
            <a:ext cx="2743200" cy="365125"/>
          </a:xfrm>
          <a:prstGeom prst="rect">
            <a:avLst/>
          </a:prstGeom>
        </p:spPr>
        <p:txBody>
          <a:bodyPr/>
          <a:lstStyle/>
          <a:p>
            <a:fld id="{0E9CA7F0-1DB2-4EC7-8938-616CB0658807}" type="slidenum">
              <a:rPr lang="en-US" smtClean="0"/>
              <a:t>‹#›</a:t>
            </a:fld>
            <a:endParaRPr lang="en-US"/>
          </a:p>
        </p:txBody>
      </p:sp>
      <p:pic>
        <p:nvPicPr>
          <p:cNvPr id="7" name="عنصر نائب للمحتوى 6">
            <a:extLst>
              <a:ext uri="{FF2B5EF4-FFF2-40B4-BE49-F238E27FC236}">
                <a16:creationId xmlns:a16="http://schemas.microsoft.com/office/drawing/2014/main" id="{E5175BF5-8811-4410-90A8-F5B53C88C5D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a:prstGeom prst="rect">
            <a:avLst/>
          </a:prstGeom>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a:xfrm>
            <a:off x="838200" y="6356350"/>
            <a:ext cx="2743200" cy="365125"/>
          </a:xfrm>
          <a:prstGeom prst="rect">
            <a:avLst/>
          </a:prstGeom>
        </p:spPr>
        <p:txBody>
          <a:bodyPr/>
          <a:lstStyle/>
          <a:p>
            <a:fld id="{BF9D6827-F213-428B-B64D-882A557603DE}" type="datetimeFigureOut">
              <a:rPr lang="en-US" smtClean="0"/>
              <a:t>10/7/2021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a:xfrm>
            <a:off x="4038600" y="6356350"/>
            <a:ext cx="4114800" cy="365125"/>
          </a:xfrm>
          <a:prstGeom prst="rect">
            <a:avLst/>
          </a:prstGeom>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a:xfrm>
            <a:off x="8610600" y="6356350"/>
            <a:ext cx="2743200" cy="365125"/>
          </a:xfrm>
          <a:prstGeom prst="rect">
            <a:avLst/>
          </a:prstGeom>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a:xfrm>
            <a:off x="838200" y="6356350"/>
            <a:ext cx="2743200" cy="365125"/>
          </a:xfrm>
          <a:prstGeom prst="rect">
            <a:avLst/>
          </a:prstGeom>
        </p:spPr>
        <p:txBody>
          <a:bodyPr/>
          <a:lstStyle/>
          <a:p>
            <a:fld id="{BF9D6827-F213-428B-B64D-882A557603DE}" type="datetimeFigureOut">
              <a:rPr lang="en-US" smtClean="0"/>
              <a:t>10/7/2021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a:xfrm>
            <a:off x="4038600" y="6356350"/>
            <a:ext cx="4114800" cy="365125"/>
          </a:xfrm>
          <a:prstGeom prst="rect">
            <a:avLst/>
          </a:prstGeom>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a:xfrm>
            <a:off x="8610600" y="6356350"/>
            <a:ext cx="2743200" cy="365125"/>
          </a:xfrm>
          <a:prstGeom prst="rect">
            <a:avLst/>
          </a:prstGeom>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a:xfrm>
            <a:off x="838200" y="6356350"/>
            <a:ext cx="2743200" cy="365125"/>
          </a:xfrm>
          <a:prstGeom prst="rect">
            <a:avLst/>
          </a:prstGeom>
        </p:spPr>
        <p:txBody>
          <a:bodyPr/>
          <a:lstStyle/>
          <a:p>
            <a:fld id="{BF9D6827-F213-428B-B64D-882A557603DE}" type="datetimeFigureOut">
              <a:rPr lang="en-US" smtClean="0"/>
              <a:t>10/7/2021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a:xfrm>
            <a:off x="4038600" y="6356350"/>
            <a:ext cx="4114800" cy="365125"/>
          </a:xfrm>
          <a:prstGeom prst="rect">
            <a:avLst/>
          </a:prstGeom>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a:xfrm>
            <a:off x="8610600" y="6356350"/>
            <a:ext cx="2743200" cy="365125"/>
          </a:xfrm>
          <a:prstGeom prst="rect">
            <a:avLst/>
          </a:prstGeom>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a:xfrm>
            <a:off x="838200" y="6356350"/>
            <a:ext cx="2743200" cy="365125"/>
          </a:xfrm>
          <a:prstGeom prst="rect">
            <a:avLst/>
          </a:prstGeom>
        </p:spPr>
        <p:txBody>
          <a:bodyPr/>
          <a:lstStyle/>
          <a:p>
            <a:fld id="{BF9D6827-F213-428B-B64D-882A557603DE}" type="datetimeFigureOut">
              <a:rPr lang="en-US" smtClean="0"/>
              <a:t>10/7/2021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a:xfrm>
            <a:off x="4038600" y="6356350"/>
            <a:ext cx="4114800" cy="365125"/>
          </a:xfrm>
          <a:prstGeom prst="rect">
            <a:avLst/>
          </a:prstGeom>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a:xfrm>
            <a:off x="8610600" y="6356350"/>
            <a:ext cx="2743200" cy="365125"/>
          </a:xfrm>
          <a:prstGeom prst="rect">
            <a:avLst/>
          </a:prstGeom>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a:xfrm>
            <a:off x="838200" y="6356350"/>
            <a:ext cx="2743200" cy="365125"/>
          </a:xfrm>
          <a:prstGeom prst="rect">
            <a:avLst/>
          </a:prstGeom>
        </p:spPr>
        <p:txBody>
          <a:bodyPr/>
          <a:lstStyle/>
          <a:p>
            <a:fld id="{BF9D6827-F213-428B-B64D-882A557603DE}" type="datetimeFigureOut">
              <a:rPr lang="en-US" smtClean="0"/>
              <a:t>10/7/2021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a:xfrm>
            <a:off x="4038600" y="6356350"/>
            <a:ext cx="4114800" cy="365125"/>
          </a:xfrm>
          <a:prstGeom prst="rect">
            <a:avLst/>
          </a:prstGeom>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a:xfrm>
            <a:off x="8610600" y="6356350"/>
            <a:ext cx="2743200" cy="365125"/>
          </a:xfrm>
          <a:prstGeom prst="rect">
            <a:avLst/>
          </a:prstGeom>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a:xfrm>
            <a:off x="838200" y="6356350"/>
            <a:ext cx="2743200" cy="365125"/>
          </a:xfrm>
          <a:prstGeom prst="rect">
            <a:avLst/>
          </a:prstGeom>
        </p:spPr>
        <p:txBody>
          <a:bodyPr/>
          <a:lstStyle/>
          <a:p>
            <a:fld id="{BF9D6827-F213-428B-B64D-882A557603DE}" type="datetimeFigureOut">
              <a:rPr lang="en-US" smtClean="0"/>
              <a:t>10/7/2021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a:xfrm>
            <a:off x="4038600" y="6356350"/>
            <a:ext cx="4114800" cy="365125"/>
          </a:xfrm>
          <a:prstGeom prst="rect">
            <a:avLst/>
          </a:prstGeom>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a:xfrm>
            <a:off x="8610600" y="6356350"/>
            <a:ext cx="2743200" cy="365125"/>
          </a:xfrm>
          <a:prstGeom prst="rect">
            <a:avLst/>
          </a:prstGeom>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a:xfrm>
            <a:off x="838200" y="6356350"/>
            <a:ext cx="2743200" cy="365125"/>
          </a:xfrm>
          <a:prstGeom prst="rect">
            <a:avLst/>
          </a:prstGeom>
        </p:spPr>
        <p:txBody>
          <a:bodyPr/>
          <a:lstStyle/>
          <a:p>
            <a:fld id="{BF9D6827-F213-428B-B64D-882A557603DE}" type="datetimeFigureOut">
              <a:rPr lang="en-US" smtClean="0"/>
              <a:t>10/7/2021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a:xfrm>
            <a:off x="4038600" y="6356350"/>
            <a:ext cx="4114800" cy="365125"/>
          </a:xfrm>
          <a:prstGeom prst="rect">
            <a:avLst/>
          </a:prstGeom>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a:xfrm>
            <a:off x="8610600" y="6356350"/>
            <a:ext cx="2743200" cy="365125"/>
          </a:xfrm>
          <a:prstGeom prst="rect">
            <a:avLst/>
          </a:prstGeom>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a:xfrm>
            <a:off x="838200" y="6356350"/>
            <a:ext cx="2743200" cy="365125"/>
          </a:xfrm>
          <a:prstGeom prst="rect">
            <a:avLst/>
          </a:prstGeom>
        </p:spPr>
        <p:txBody>
          <a:bodyPr/>
          <a:lstStyle/>
          <a:p>
            <a:fld id="{BF9D6827-F213-428B-B64D-882A557603DE}" type="datetimeFigureOut">
              <a:rPr lang="en-US" smtClean="0"/>
              <a:t>10/7/2021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a:xfrm>
            <a:off x="4038600" y="6356350"/>
            <a:ext cx="4114800" cy="365125"/>
          </a:xfrm>
          <a:prstGeom prst="rect">
            <a:avLst/>
          </a:prstGeom>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a:xfrm>
            <a:off x="8610600" y="6356350"/>
            <a:ext cx="2743200" cy="365125"/>
          </a:xfrm>
          <a:prstGeom prst="rect">
            <a:avLst/>
          </a:prstGeom>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a:xfrm>
            <a:off x="838200" y="6356350"/>
            <a:ext cx="2743200" cy="365125"/>
          </a:xfrm>
          <a:prstGeom prst="rect">
            <a:avLst/>
          </a:prstGeom>
        </p:spPr>
        <p:txBody>
          <a:bodyPr/>
          <a:lstStyle/>
          <a:p>
            <a:fld id="{BF9D6827-F213-428B-B64D-882A557603DE}" type="datetimeFigureOut">
              <a:rPr lang="en-US" smtClean="0"/>
              <a:t>10/7/2021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a:xfrm>
            <a:off x="4038600" y="6356350"/>
            <a:ext cx="4114800" cy="365125"/>
          </a:xfrm>
          <a:prstGeom prst="rect">
            <a:avLst/>
          </a:prstGeom>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a:xfrm>
            <a:off x="8610600" y="6356350"/>
            <a:ext cx="2743200" cy="365125"/>
          </a:xfrm>
          <a:prstGeom prst="rect">
            <a:avLst/>
          </a:prstGeom>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644056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عنصر نائب للمحتوى 6">
            <a:extLst>
              <a:ext uri="{FF2B5EF4-FFF2-40B4-BE49-F238E27FC236}">
                <a16:creationId xmlns:a16="http://schemas.microsoft.com/office/drawing/2014/main" id="{E5175BF5-8811-4410-90A8-F5B53C88C5D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a:prstGeom prst="rect">
            <a:avLst/>
          </a:prstGeom>
        </p:spPr>
      </p:pic>
    </p:spTree>
    <p:extLst>
      <p:ext uri="{BB962C8B-B14F-4D97-AF65-F5344CB8AC3E}">
        <p14:creationId xmlns:p14="http://schemas.microsoft.com/office/powerpoint/2010/main" val="2573501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87819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952357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9898523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300944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588511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336538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3519312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74479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291404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364780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عنصر نائب للمحتوى 6">
            <a:extLst>
              <a:ext uri="{FF2B5EF4-FFF2-40B4-BE49-F238E27FC236}">
                <a16:creationId xmlns:a16="http://schemas.microsoft.com/office/drawing/2014/main" id="{E5175BF5-8811-4410-90A8-F5B53C88C5D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a:prstGeom prst="rect">
            <a:avLst/>
          </a:prstGeom>
        </p:spPr>
      </p:pic>
    </p:spTree>
    <p:extLst>
      <p:ext uri="{BB962C8B-B14F-4D97-AF65-F5344CB8AC3E}">
        <p14:creationId xmlns:p14="http://schemas.microsoft.com/office/powerpoint/2010/main" val="265061557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60843870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2797815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9903024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9162450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1034309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179317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9298085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992273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10/7/2021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6325685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E7202-C24A-405A-810F-542AFA19DF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4E2354-2BA2-4E43-8416-EB20D22B05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D05BCA2-3B3E-4CCE-84EE-0222D708FDBC}"/>
              </a:ext>
            </a:extLst>
          </p:cNvPr>
          <p:cNvSpPr>
            <a:spLocks noGrp="1"/>
          </p:cNvSpPr>
          <p:nvPr>
            <p:ph type="dt" sz="half" idx="10"/>
          </p:nvPr>
        </p:nvSpPr>
        <p:spPr/>
        <p:txBody>
          <a:bodyPr/>
          <a:lstStyle/>
          <a:p>
            <a:fld id="{7CCF6F72-960A-433F-BF68-84DAB32B2365}" type="datetimeFigureOut">
              <a:rPr lang="en-US" smtClean="0"/>
              <a:t>10/7/2021</a:t>
            </a:fld>
            <a:endParaRPr lang="en-US"/>
          </a:p>
        </p:txBody>
      </p:sp>
      <p:sp>
        <p:nvSpPr>
          <p:cNvPr id="5" name="Footer Placeholder 4">
            <a:extLst>
              <a:ext uri="{FF2B5EF4-FFF2-40B4-BE49-F238E27FC236}">
                <a16:creationId xmlns:a16="http://schemas.microsoft.com/office/drawing/2014/main" id="{D4A390B3-0B5C-4061-A898-CBE0DCF1D4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234280-80F0-4379-849F-491C01FB9D95}"/>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0880883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6D912-7153-4EA3-AEAA-B22B789E74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F53B76C-DD74-44A6-ADDC-67C1F776A59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2A288B-33E2-4E74-892C-17A1E1B3409D}"/>
              </a:ext>
            </a:extLst>
          </p:cNvPr>
          <p:cNvSpPr>
            <a:spLocks noGrp="1"/>
          </p:cNvSpPr>
          <p:nvPr>
            <p:ph type="dt" sz="half" idx="10"/>
          </p:nvPr>
        </p:nvSpPr>
        <p:spPr/>
        <p:txBody>
          <a:bodyPr/>
          <a:lstStyle/>
          <a:p>
            <a:fld id="{7CCF6F72-960A-433F-BF68-84DAB32B2365}" type="datetimeFigureOut">
              <a:rPr lang="en-US" smtClean="0"/>
              <a:t>10/7/2021</a:t>
            </a:fld>
            <a:endParaRPr lang="en-US"/>
          </a:p>
        </p:txBody>
      </p:sp>
      <p:sp>
        <p:nvSpPr>
          <p:cNvPr id="5" name="Footer Placeholder 4">
            <a:extLst>
              <a:ext uri="{FF2B5EF4-FFF2-40B4-BE49-F238E27FC236}">
                <a16:creationId xmlns:a16="http://schemas.microsoft.com/office/drawing/2014/main" id="{030129B1-FF0D-44CB-9440-52919715D9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FCB326-E3A4-4870-A441-884E868808CB}"/>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84844682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68871-501E-434F-87F4-A5B872B27F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3450931-47D5-4903-8E7E-5C84D88C8D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F13A19-0375-4DC5-B82B-C8137136300D}"/>
              </a:ext>
            </a:extLst>
          </p:cNvPr>
          <p:cNvSpPr>
            <a:spLocks noGrp="1"/>
          </p:cNvSpPr>
          <p:nvPr>
            <p:ph type="dt" sz="half" idx="10"/>
          </p:nvPr>
        </p:nvSpPr>
        <p:spPr/>
        <p:txBody>
          <a:bodyPr/>
          <a:lstStyle/>
          <a:p>
            <a:fld id="{7CCF6F72-960A-433F-BF68-84DAB32B2365}" type="datetimeFigureOut">
              <a:rPr lang="en-US" smtClean="0"/>
              <a:t>10/7/2021</a:t>
            </a:fld>
            <a:endParaRPr lang="en-US"/>
          </a:p>
        </p:txBody>
      </p:sp>
      <p:sp>
        <p:nvSpPr>
          <p:cNvPr id="5" name="Footer Placeholder 4">
            <a:extLst>
              <a:ext uri="{FF2B5EF4-FFF2-40B4-BE49-F238E27FC236}">
                <a16:creationId xmlns:a16="http://schemas.microsoft.com/office/drawing/2014/main" id="{E98C933E-3E38-4863-B8ED-A99FA66EAF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B8F21D-F41B-4584-97AA-DBC55F01FCA3}"/>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98313748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D4183-95D6-4D56-BCE8-7C6FAE4587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C2807A-A36C-4505-B5E5-FBFEB025584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52D101-A108-4DF0-827F-8A65417AD2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971D6-0907-4790-A436-A1D3DA152FDE}"/>
              </a:ext>
            </a:extLst>
          </p:cNvPr>
          <p:cNvSpPr>
            <a:spLocks noGrp="1"/>
          </p:cNvSpPr>
          <p:nvPr>
            <p:ph type="dt" sz="half" idx="10"/>
          </p:nvPr>
        </p:nvSpPr>
        <p:spPr/>
        <p:txBody>
          <a:bodyPr/>
          <a:lstStyle/>
          <a:p>
            <a:fld id="{7CCF6F72-960A-433F-BF68-84DAB32B2365}" type="datetimeFigureOut">
              <a:rPr lang="en-US" smtClean="0"/>
              <a:t>10/7/2021</a:t>
            </a:fld>
            <a:endParaRPr lang="en-US"/>
          </a:p>
        </p:txBody>
      </p:sp>
      <p:sp>
        <p:nvSpPr>
          <p:cNvPr id="6" name="Footer Placeholder 5">
            <a:extLst>
              <a:ext uri="{FF2B5EF4-FFF2-40B4-BE49-F238E27FC236}">
                <a16:creationId xmlns:a16="http://schemas.microsoft.com/office/drawing/2014/main" id="{6CBA6C3A-5FC8-41D1-AB7B-13F0E2FA1C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94D5AB-99DD-4E0B-B0D9-46C1B93D4C4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78213643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1EF48-82C3-4922-B2B8-9D50C69EF29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759A3-7144-41D3-ABBC-5BE28CF513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8A8454-8F31-412A-B506-B5DDB0ECEF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76AEFCA-019C-47F2-9BCF-29A4A051B1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82D287-0B4A-49CB-A6AA-209BD2714D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DA218E-B8C0-4054-B69D-124C8284BAC7}"/>
              </a:ext>
            </a:extLst>
          </p:cNvPr>
          <p:cNvSpPr>
            <a:spLocks noGrp="1"/>
          </p:cNvSpPr>
          <p:nvPr>
            <p:ph type="dt" sz="half" idx="10"/>
          </p:nvPr>
        </p:nvSpPr>
        <p:spPr/>
        <p:txBody>
          <a:bodyPr/>
          <a:lstStyle/>
          <a:p>
            <a:fld id="{7CCF6F72-960A-433F-BF68-84DAB32B2365}" type="datetimeFigureOut">
              <a:rPr lang="en-US" smtClean="0"/>
              <a:t>10/7/2021</a:t>
            </a:fld>
            <a:endParaRPr lang="en-US"/>
          </a:p>
        </p:txBody>
      </p:sp>
      <p:sp>
        <p:nvSpPr>
          <p:cNvPr id="8" name="Footer Placeholder 7">
            <a:extLst>
              <a:ext uri="{FF2B5EF4-FFF2-40B4-BE49-F238E27FC236}">
                <a16:creationId xmlns:a16="http://schemas.microsoft.com/office/drawing/2014/main" id="{204440AD-84BA-42C7-85A7-4BADC5B7423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1BFEA18-9034-4A00-A55E-B0FB5DD85F3D}"/>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5312803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DFABE-5999-40A3-A533-A4ADA056331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A849147-3517-445A-B7D5-DB84774AE89B}"/>
              </a:ext>
            </a:extLst>
          </p:cNvPr>
          <p:cNvSpPr>
            <a:spLocks noGrp="1"/>
          </p:cNvSpPr>
          <p:nvPr>
            <p:ph type="dt" sz="half" idx="10"/>
          </p:nvPr>
        </p:nvSpPr>
        <p:spPr/>
        <p:txBody>
          <a:bodyPr/>
          <a:lstStyle/>
          <a:p>
            <a:fld id="{7CCF6F72-960A-433F-BF68-84DAB32B2365}" type="datetimeFigureOut">
              <a:rPr lang="en-US" smtClean="0"/>
              <a:t>10/7/2021</a:t>
            </a:fld>
            <a:endParaRPr lang="en-US"/>
          </a:p>
        </p:txBody>
      </p:sp>
      <p:sp>
        <p:nvSpPr>
          <p:cNvPr id="4" name="Footer Placeholder 3">
            <a:extLst>
              <a:ext uri="{FF2B5EF4-FFF2-40B4-BE49-F238E27FC236}">
                <a16:creationId xmlns:a16="http://schemas.microsoft.com/office/drawing/2014/main" id="{CE71B01E-D0AC-4A79-B904-19F94C9A13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F84A58-4AC1-4B37-86CB-8F8882E444C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87108058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4F7C19-A60E-478F-8DA7-CA4A2BCA4519}"/>
              </a:ext>
            </a:extLst>
          </p:cNvPr>
          <p:cNvSpPr>
            <a:spLocks noGrp="1"/>
          </p:cNvSpPr>
          <p:nvPr>
            <p:ph type="dt" sz="half" idx="10"/>
          </p:nvPr>
        </p:nvSpPr>
        <p:spPr/>
        <p:txBody>
          <a:bodyPr/>
          <a:lstStyle/>
          <a:p>
            <a:fld id="{7CCF6F72-960A-433F-BF68-84DAB32B2365}" type="datetimeFigureOut">
              <a:rPr lang="en-US" smtClean="0"/>
              <a:t>10/7/2021</a:t>
            </a:fld>
            <a:endParaRPr lang="en-US"/>
          </a:p>
        </p:txBody>
      </p:sp>
      <p:sp>
        <p:nvSpPr>
          <p:cNvPr id="3" name="Footer Placeholder 2">
            <a:extLst>
              <a:ext uri="{FF2B5EF4-FFF2-40B4-BE49-F238E27FC236}">
                <a16:creationId xmlns:a16="http://schemas.microsoft.com/office/drawing/2014/main" id="{437D0217-E05D-489F-B94E-19906B18F3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B985CA-F065-417C-AFC1-99E1F655C3DC}"/>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3068814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D9682-1865-4041-B113-104296DF77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3D8CD68-5A6D-4C03-BEAA-99F0B69140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975D285-155E-4826-AFA2-AA8693D0CD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7ED01A-8F7E-491A-B652-82C83955ADF2}"/>
              </a:ext>
            </a:extLst>
          </p:cNvPr>
          <p:cNvSpPr>
            <a:spLocks noGrp="1"/>
          </p:cNvSpPr>
          <p:nvPr>
            <p:ph type="dt" sz="half" idx="10"/>
          </p:nvPr>
        </p:nvSpPr>
        <p:spPr/>
        <p:txBody>
          <a:bodyPr/>
          <a:lstStyle/>
          <a:p>
            <a:fld id="{7CCF6F72-960A-433F-BF68-84DAB32B2365}" type="datetimeFigureOut">
              <a:rPr lang="en-US" smtClean="0"/>
              <a:t>10/7/2021</a:t>
            </a:fld>
            <a:endParaRPr lang="en-US"/>
          </a:p>
        </p:txBody>
      </p:sp>
      <p:sp>
        <p:nvSpPr>
          <p:cNvPr id="6" name="Footer Placeholder 5">
            <a:extLst>
              <a:ext uri="{FF2B5EF4-FFF2-40B4-BE49-F238E27FC236}">
                <a16:creationId xmlns:a16="http://schemas.microsoft.com/office/drawing/2014/main" id="{87CBBE4C-2516-4837-8C2D-C8C1F4D658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71EA7E-6A84-490D-B872-140B79470FC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5085132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C566D-3855-4D17-8792-7DDDB5CDD5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E3F0BC8-303D-456B-81C0-1766C886C0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3286E16-153A-4E6F-8BE4-4D73008A80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BC6740-453E-45E8-81A6-DC19F01C9B41}"/>
              </a:ext>
            </a:extLst>
          </p:cNvPr>
          <p:cNvSpPr>
            <a:spLocks noGrp="1"/>
          </p:cNvSpPr>
          <p:nvPr>
            <p:ph type="dt" sz="half" idx="10"/>
          </p:nvPr>
        </p:nvSpPr>
        <p:spPr/>
        <p:txBody>
          <a:bodyPr/>
          <a:lstStyle/>
          <a:p>
            <a:fld id="{7CCF6F72-960A-433F-BF68-84DAB32B2365}" type="datetimeFigureOut">
              <a:rPr lang="en-US" smtClean="0"/>
              <a:t>10/7/2021</a:t>
            </a:fld>
            <a:endParaRPr lang="en-US"/>
          </a:p>
        </p:txBody>
      </p:sp>
      <p:sp>
        <p:nvSpPr>
          <p:cNvPr id="6" name="Footer Placeholder 5">
            <a:extLst>
              <a:ext uri="{FF2B5EF4-FFF2-40B4-BE49-F238E27FC236}">
                <a16:creationId xmlns:a16="http://schemas.microsoft.com/office/drawing/2014/main" id="{77C67665-5682-4927-BE38-66F7E476A4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6FB689-4A95-4844-A908-AC49D071B77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51559907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0EA88-3812-4453-BD49-D1FACACE43B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A5E71A-233E-473A-9F66-23DC6D03F7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6294C4-7B1C-4F25-B170-A85E878EAE67}"/>
              </a:ext>
            </a:extLst>
          </p:cNvPr>
          <p:cNvSpPr>
            <a:spLocks noGrp="1"/>
          </p:cNvSpPr>
          <p:nvPr>
            <p:ph type="dt" sz="half" idx="10"/>
          </p:nvPr>
        </p:nvSpPr>
        <p:spPr/>
        <p:txBody>
          <a:bodyPr/>
          <a:lstStyle/>
          <a:p>
            <a:fld id="{7CCF6F72-960A-433F-BF68-84DAB32B2365}" type="datetimeFigureOut">
              <a:rPr lang="en-US" smtClean="0"/>
              <a:t>10/7/2021</a:t>
            </a:fld>
            <a:endParaRPr lang="en-US"/>
          </a:p>
        </p:txBody>
      </p:sp>
      <p:sp>
        <p:nvSpPr>
          <p:cNvPr id="5" name="Footer Placeholder 4">
            <a:extLst>
              <a:ext uri="{FF2B5EF4-FFF2-40B4-BE49-F238E27FC236}">
                <a16:creationId xmlns:a16="http://schemas.microsoft.com/office/drawing/2014/main" id="{8DE20053-4960-493C-A27E-5890F3F5B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417758-1FD5-43B9-AD89-32B311EB28E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12297927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E7FB7A-152C-4530-B3D2-5D03DC0E81C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BFE2C7A-6A64-45B4-8A24-46023F6F6A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836CBE-4620-455A-9A7E-1B8C7E50869D}"/>
              </a:ext>
            </a:extLst>
          </p:cNvPr>
          <p:cNvSpPr>
            <a:spLocks noGrp="1"/>
          </p:cNvSpPr>
          <p:nvPr>
            <p:ph type="dt" sz="half" idx="10"/>
          </p:nvPr>
        </p:nvSpPr>
        <p:spPr/>
        <p:txBody>
          <a:bodyPr/>
          <a:lstStyle/>
          <a:p>
            <a:fld id="{7CCF6F72-960A-433F-BF68-84DAB32B2365}" type="datetimeFigureOut">
              <a:rPr lang="en-US" smtClean="0"/>
              <a:t>10/7/2021</a:t>
            </a:fld>
            <a:endParaRPr lang="en-US"/>
          </a:p>
        </p:txBody>
      </p:sp>
      <p:sp>
        <p:nvSpPr>
          <p:cNvPr id="5" name="Footer Placeholder 4">
            <a:extLst>
              <a:ext uri="{FF2B5EF4-FFF2-40B4-BE49-F238E27FC236}">
                <a16:creationId xmlns:a16="http://schemas.microsoft.com/office/drawing/2014/main" id="{A7CFA33C-52E4-4197-8C01-C79015EBA6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84AE7C-4139-4BE1-BE91-BA2F5215D74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48064596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46B2E-99B2-49CC-ABE7-01CD7856935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3E74B7F-F0D8-4B96-90B7-ED61415499C6}"/>
              </a:ext>
            </a:extLst>
          </p:cNvPr>
          <p:cNvSpPr>
            <a:spLocks noGrp="1"/>
          </p:cNvSpPr>
          <p:nvPr>
            <p:ph type="dt" sz="half" idx="10"/>
          </p:nvPr>
        </p:nvSpPr>
        <p:spPr/>
        <p:txBody>
          <a:bodyPr/>
          <a:lstStyle/>
          <a:p>
            <a:fld id="{7CCF6F72-960A-433F-BF68-84DAB32B2365}" type="datetimeFigureOut">
              <a:rPr lang="en-US" smtClean="0"/>
              <a:t>10/7/2021</a:t>
            </a:fld>
            <a:endParaRPr lang="en-US"/>
          </a:p>
        </p:txBody>
      </p:sp>
      <p:sp>
        <p:nvSpPr>
          <p:cNvPr id="4" name="Footer Placeholder 3">
            <a:extLst>
              <a:ext uri="{FF2B5EF4-FFF2-40B4-BE49-F238E27FC236}">
                <a16:creationId xmlns:a16="http://schemas.microsoft.com/office/drawing/2014/main" id="{CDA376C3-8655-48FE-AFCD-C78A384A27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B36C53F-683F-4AC6-823F-84B0E7116847}"/>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3318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عنصر نائب للمحتوى 6">
            <a:extLst>
              <a:ext uri="{FF2B5EF4-FFF2-40B4-BE49-F238E27FC236}">
                <a16:creationId xmlns:a16="http://schemas.microsoft.com/office/drawing/2014/main" id="{048FA403-D466-4003-8BAF-B51FDF4EFCD2}"/>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9623359" y="365125"/>
            <a:ext cx="1632821" cy="1464227"/>
          </a:xfrm>
          <a:prstGeom prst="rect">
            <a:avLst/>
          </a:prstGeom>
        </p:spPr>
      </p:pic>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10/7/2021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900193008"/>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10/7/2021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601298596"/>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D9C770-59A4-4620-94A3-65C266158E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F84FC0A-8CDE-4155-9EF9-AB0ED034C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24BED6-0B21-406B-B5CB-53D440230E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CF6F72-960A-433F-BF68-84DAB32B2365}" type="datetimeFigureOut">
              <a:rPr lang="en-US" smtClean="0"/>
              <a:t>10/7/2021</a:t>
            </a:fld>
            <a:endParaRPr lang="en-US"/>
          </a:p>
        </p:txBody>
      </p:sp>
      <p:sp>
        <p:nvSpPr>
          <p:cNvPr id="5" name="Footer Placeholder 4">
            <a:extLst>
              <a:ext uri="{FF2B5EF4-FFF2-40B4-BE49-F238E27FC236}">
                <a16:creationId xmlns:a16="http://schemas.microsoft.com/office/drawing/2014/main" id="{57744EBF-6CF9-40EB-99C5-1BECD9B57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971CCB5-7CC5-4ECC-A5CF-91DFD370E9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566C2C-C01B-4189-85C5-0FF2309774C1}" type="slidenum">
              <a:rPr lang="en-US" smtClean="0"/>
              <a:t>‹#›</a:t>
            </a:fld>
            <a:endParaRPr lang="en-US"/>
          </a:p>
        </p:txBody>
      </p:sp>
    </p:spTree>
    <p:extLst>
      <p:ext uri="{BB962C8B-B14F-4D97-AF65-F5344CB8AC3E}">
        <p14:creationId xmlns:p14="http://schemas.microsoft.com/office/powerpoint/2010/main" val="20750196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4.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7134578"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623655" cy="1384995"/>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Lecture 6</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Root Cause Analysis RCA</a:t>
            </a:r>
          </a:p>
          <a:p>
            <a:r>
              <a:rPr lang="en-US" sz="2800" dirty="0">
                <a:solidFill>
                  <a:srgbClr val="24A9E1"/>
                </a:solidFill>
                <a:latin typeface="Tajawal Medium" panose="00000600000000000000" pitchFamily="2" charset="-78"/>
                <a:cs typeface="Tajawal Medium" panose="00000600000000000000" pitchFamily="2" charset="-78"/>
              </a:rPr>
              <a:t>Prepared by Eng. Mosaab Hamed</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308449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MGM510</a:t>
            </a:r>
          </a:p>
          <a:p>
            <a:r>
              <a:rPr lang="en-US" sz="2800" dirty="0">
                <a:solidFill>
                  <a:schemeClr val="bg1"/>
                </a:solidFill>
                <a:latin typeface="Tajawal Medium" panose="00000600000000000000" pitchFamily="2" charset="-78"/>
                <a:cs typeface="Tajawal Medium" panose="00000600000000000000" pitchFamily="2" charset="-78"/>
              </a:rPr>
              <a:t>Risk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2000" advTm="24334"/>
    </mc:Choice>
    <mc:Fallback xmlns="">
      <p:transition spd="slow" advTm="2433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23AE2-4D93-4F3A-8B3D-3739DB62C0CB}"/>
              </a:ext>
            </a:extLst>
          </p:cNvPr>
          <p:cNvSpPr>
            <a:spLocks noGrp="1"/>
          </p:cNvSpPr>
          <p:nvPr>
            <p:ph type="title"/>
          </p:nvPr>
        </p:nvSpPr>
        <p:spPr/>
        <p:txBody>
          <a:bodyPr/>
          <a:lstStyle/>
          <a:p>
            <a:pPr algn="ctr"/>
            <a:r>
              <a:rPr lang="en-US" b="1" dirty="0"/>
              <a:t>Definition</a:t>
            </a:r>
          </a:p>
        </p:txBody>
      </p:sp>
      <p:sp>
        <p:nvSpPr>
          <p:cNvPr id="3" name="Content Placeholder 2">
            <a:extLst>
              <a:ext uri="{FF2B5EF4-FFF2-40B4-BE49-F238E27FC236}">
                <a16:creationId xmlns:a16="http://schemas.microsoft.com/office/drawing/2014/main" id="{40516F49-5D18-4A35-B197-D3CFE4157FC4}"/>
              </a:ext>
            </a:extLst>
          </p:cNvPr>
          <p:cNvSpPr>
            <a:spLocks noGrp="1"/>
          </p:cNvSpPr>
          <p:nvPr>
            <p:ph idx="1"/>
          </p:nvPr>
        </p:nvSpPr>
        <p:spPr/>
        <p:txBody>
          <a:bodyPr>
            <a:normAutofit/>
          </a:bodyPr>
          <a:lstStyle/>
          <a:p>
            <a:r>
              <a:rPr lang="en-US" dirty="0"/>
              <a:t>Root cause analysis: a process for </a:t>
            </a:r>
            <a:r>
              <a:rPr lang="en-US" b="1" dirty="0"/>
              <a:t>identifying the underlying causes of a problem </a:t>
            </a:r>
            <a:r>
              <a:rPr lang="en-US" dirty="0"/>
              <a:t>(including actual or possible occurrences of the problem), and then </a:t>
            </a:r>
            <a:r>
              <a:rPr lang="en-US" b="1" dirty="0"/>
              <a:t>planning, testing, implementing, learning from, and revising solutions.</a:t>
            </a:r>
          </a:p>
          <a:p>
            <a:r>
              <a:rPr lang="en-US" b="1" dirty="0"/>
              <a:t>Focuses on processes, not individuals</a:t>
            </a:r>
          </a:p>
          <a:p>
            <a:pPr algn="ctr"/>
            <a:r>
              <a:rPr lang="en-US" dirty="0">
                <a:solidFill>
                  <a:srgbClr val="FF0000"/>
                </a:solidFill>
              </a:rPr>
              <a:t>Identify and remove root cause(s) to prevent problem from reoccurring</a:t>
            </a:r>
          </a:p>
        </p:txBody>
      </p:sp>
    </p:spTree>
    <p:extLst>
      <p:ext uri="{BB962C8B-B14F-4D97-AF65-F5344CB8AC3E}">
        <p14:creationId xmlns:p14="http://schemas.microsoft.com/office/powerpoint/2010/main" val="42492581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23AE2-4D93-4F3A-8B3D-3739DB62C0CB}"/>
              </a:ext>
            </a:extLst>
          </p:cNvPr>
          <p:cNvSpPr>
            <a:spLocks noGrp="1"/>
          </p:cNvSpPr>
          <p:nvPr>
            <p:ph type="title"/>
          </p:nvPr>
        </p:nvSpPr>
        <p:spPr/>
        <p:txBody>
          <a:bodyPr/>
          <a:lstStyle/>
          <a:p>
            <a:pPr algn="ctr"/>
            <a:r>
              <a:rPr lang="en-US" b="1" dirty="0"/>
              <a:t>Core Principles</a:t>
            </a:r>
          </a:p>
        </p:txBody>
      </p:sp>
      <p:sp>
        <p:nvSpPr>
          <p:cNvPr id="3" name="Content Placeholder 2">
            <a:extLst>
              <a:ext uri="{FF2B5EF4-FFF2-40B4-BE49-F238E27FC236}">
                <a16:creationId xmlns:a16="http://schemas.microsoft.com/office/drawing/2014/main" id="{40516F49-5D18-4A35-B197-D3CFE4157FC4}"/>
              </a:ext>
            </a:extLst>
          </p:cNvPr>
          <p:cNvSpPr>
            <a:spLocks noGrp="1"/>
          </p:cNvSpPr>
          <p:nvPr>
            <p:ph idx="1"/>
          </p:nvPr>
        </p:nvSpPr>
        <p:spPr/>
        <p:txBody>
          <a:bodyPr>
            <a:normAutofit/>
          </a:bodyPr>
          <a:lstStyle/>
          <a:p>
            <a:pPr marL="0" indent="0">
              <a:buNone/>
            </a:pPr>
            <a:r>
              <a:rPr lang="en-US" dirty="0"/>
              <a:t>1. All team members have the same goal(s).</a:t>
            </a:r>
          </a:p>
          <a:p>
            <a:pPr marL="0" indent="0">
              <a:buNone/>
            </a:pPr>
            <a:r>
              <a:rPr lang="en-US" dirty="0"/>
              <a:t>2. Focus on processes, not individuals.</a:t>
            </a:r>
          </a:p>
          <a:p>
            <a:pPr marL="0" indent="0">
              <a:buNone/>
            </a:pPr>
            <a:r>
              <a:rPr lang="en-US" dirty="0"/>
              <a:t>3. Use open, honest communication, and learn from experiences.</a:t>
            </a:r>
          </a:p>
          <a:p>
            <a:pPr marL="0" indent="0">
              <a:buNone/>
            </a:pPr>
            <a:r>
              <a:rPr lang="en-US" dirty="0"/>
              <a:t>4. Decisions based on data and facts.</a:t>
            </a:r>
          </a:p>
          <a:p>
            <a:pPr marL="0" indent="0">
              <a:buNone/>
            </a:pPr>
            <a:r>
              <a:rPr lang="en-US" dirty="0"/>
              <a:t>5. Customer focus (internal and external)</a:t>
            </a:r>
          </a:p>
          <a:p>
            <a:pPr marL="0" indent="0">
              <a:buNone/>
            </a:pPr>
            <a:r>
              <a:rPr lang="en-US" dirty="0"/>
              <a:t>6. Systems thinking.</a:t>
            </a:r>
          </a:p>
          <a:p>
            <a:pPr marL="0" indent="0">
              <a:buNone/>
            </a:pPr>
            <a:endParaRPr lang="en-US" dirty="0"/>
          </a:p>
        </p:txBody>
      </p:sp>
    </p:spTree>
    <p:extLst>
      <p:ext uri="{BB962C8B-B14F-4D97-AF65-F5344CB8AC3E}">
        <p14:creationId xmlns:p14="http://schemas.microsoft.com/office/powerpoint/2010/main" val="14162378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23AE2-4D93-4F3A-8B3D-3739DB62C0CB}"/>
              </a:ext>
            </a:extLst>
          </p:cNvPr>
          <p:cNvSpPr>
            <a:spLocks noGrp="1"/>
          </p:cNvSpPr>
          <p:nvPr>
            <p:ph type="title"/>
          </p:nvPr>
        </p:nvSpPr>
        <p:spPr/>
        <p:txBody>
          <a:bodyPr/>
          <a:lstStyle/>
          <a:p>
            <a:pPr algn="ctr"/>
            <a:r>
              <a:rPr lang="en-US" b="1" dirty="0"/>
              <a:t>Like working on a puzzle</a:t>
            </a:r>
          </a:p>
        </p:txBody>
      </p:sp>
      <p:sp>
        <p:nvSpPr>
          <p:cNvPr id="3" name="Content Placeholder 2">
            <a:extLst>
              <a:ext uri="{FF2B5EF4-FFF2-40B4-BE49-F238E27FC236}">
                <a16:creationId xmlns:a16="http://schemas.microsoft.com/office/drawing/2014/main" id="{40516F49-5D18-4A35-B197-D3CFE4157FC4}"/>
              </a:ext>
            </a:extLst>
          </p:cNvPr>
          <p:cNvSpPr>
            <a:spLocks noGrp="1"/>
          </p:cNvSpPr>
          <p:nvPr>
            <p:ph idx="1"/>
          </p:nvPr>
        </p:nvSpPr>
        <p:spPr/>
        <p:txBody>
          <a:bodyPr>
            <a:normAutofit/>
          </a:bodyPr>
          <a:lstStyle/>
          <a:p>
            <a:pPr marL="0" indent="0">
              <a:buNone/>
            </a:pPr>
            <a:endParaRPr lang="en-US" dirty="0"/>
          </a:p>
        </p:txBody>
      </p:sp>
      <p:pic>
        <p:nvPicPr>
          <p:cNvPr id="5" name="Picture 4">
            <a:extLst>
              <a:ext uri="{FF2B5EF4-FFF2-40B4-BE49-F238E27FC236}">
                <a16:creationId xmlns:a16="http://schemas.microsoft.com/office/drawing/2014/main" id="{906DDBBA-6D87-4F7B-ADC3-2BE9E1CB36CB}"/>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22396" b="84375" l="28770" r="65886">
                        <a14:foregroundMark x1="40044" y1="22656" x2="40044" y2="22656"/>
                        <a14:foregroundMark x1="64568" y1="40625" x2="64568" y2="40625"/>
                        <a14:foregroundMark x1="54466" y1="84505" x2="54466" y2="84505"/>
                        <a14:foregroundMark x1="30381" y1="67318" x2="30381" y2="67318"/>
                        <a14:foregroundMark x1="28843" y1="66276" x2="28843" y2="66276"/>
                        <a14:foregroundMark x1="65886" y1="41016" x2="65886" y2="41016"/>
                      </a14:backgroundRemoval>
                    </a14:imgEffect>
                  </a14:imgLayer>
                </a14:imgProps>
              </a:ext>
            </a:extLst>
          </a:blip>
          <a:srcRect l="28224" t="18581" r="33290" b="12964"/>
          <a:stretch/>
        </p:blipFill>
        <p:spPr>
          <a:xfrm>
            <a:off x="3749842" y="1655136"/>
            <a:ext cx="4692315" cy="4692316"/>
          </a:xfrm>
          <a:prstGeom prst="rect">
            <a:avLst/>
          </a:prstGeom>
        </p:spPr>
      </p:pic>
    </p:spTree>
    <p:extLst>
      <p:ext uri="{BB962C8B-B14F-4D97-AF65-F5344CB8AC3E}">
        <p14:creationId xmlns:p14="http://schemas.microsoft.com/office/powerpoint/2010/main" val="10095076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23AE2-4D93-4F3A-8B3D-3739DB62C0CB}"/>
              </a:ext>
            </a:extLst>
          </p:cNvPr>
          <p:cNvSpPr>
            <a:spLocks noGrp="1"/>
          </p:cNvSpPr>
          <p:nvPr>
            <p:ph type="title"/>
          </p:nvPr>
        </p:nvSpPr>
        <p:spPr/>
        <p:txBody>
          <a:bodyPr/>
          <a:lstStyle/>
          <a:p>
            <a:pPr algn="ctr"/>
            <a:r>
              <a:rPr lang="en-US" b="1" dirty="0"/>
              <a:t>Like working on a puzzle</a:t>
            </a:r>
          </a:p>
        </p:txBody>
      </p:sp>
      <p:sp>
        <p:nvSpPr>
          <p:cNvPr id="3" name="Content Placeholder 2">
            <a:extLst>
              <a:ext uri="{FF2B5EF4-FFF2-40B4-BE49-F238E27FC236}">
                <a16:creationId xmlns:a16="http://schemas.microsoft.com/office/drawing/2014/main" id="{40516F49-5D18-4A35-B197-D3CFE4157FC4}"/>
              </a:ext>
            </a:extLst>
          </p:cNvPr>
          <p:cNvSpPr>
            <a:spLocks noGrp="1"/>
          </p:cNvSpPr>
          <p:nvPr>
            <p:ph idx="1"/>
          </p:nvPr>
        </p:nvSpPr>
        <p:spPr/>
        <p:txBody>
          <a:bodyPr>
            <a:normAutofit/>
          </a:bodyPr>
          <a:lstStyle/>
          <a:p>
            <a:r>
              <a:rPr lang="en-US" dirty="0"/>
              <a:t>Set rules /goals (e.g., find the edges)</a:t>
            </a:r>
          </a:p>
          <a:p>
            <a:r>
              <a:rPr lang="en-US" dirty="0"/>
              <a:t>Examine pieces, find patterns, and try to fit them together</a:t>
            </a:r>
          </a:p>
          <a:p>
            <a:r>
              <a:rPr lang="en-US" dirty="0"/>
              <a:t>Continuous observation and assessment – look for gaps</a:t>
            </a:r>
          </a:p>
          <a:p>
            <a:r>
              <a:rPr lang="en-US" dirty="0"/>
              <a:t>Trial and error, try something different</a:t>
            </a:r>
          </a:p>
          <a:p>
            <a:r>
              <a:rPr lang="en-US" dirty="0"/>
              <a:t>Evaluate results and processes</a:t>
            </a:r>
          </a:p>
          <a:p>
            <a:r>
              <a:rPr lang="en-US" dirty="0"/>
              <a:t>Standardize successes, learn from the experience</a:t>
            </a:r>
          </a:p>
        </p:txBody>
      </p:sp>
    </p:spTree>
    <p:extLst>
      <p:ext uri="{BB962C8B-B14F-4D97-AF65-F5344CB8AC3E}">
        <p14:creationId xmlns:p14="http://schemas.microsoft.com/office/powerpoint/2010/main" val="16639491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23AE2-4D93-4F3A-8B3D-3739DB62C0CB}"/>
              </a:ext>
            </a:extLst>
          </p:cNvPr>
          <p:cNvSpPr>
            <a:spLocks noGrp="1"/>
          </p:cNvSpPr>
          <p:nvPr>
            <p:ph type="title"/>
          </p:nvPr>
        </p:nvSpPr>
        <p:spPr/>
        <p:txBody>
          <a:bodyPr/>
          <a:lstStyle/>
          <a:p>
            <a:pPr algn="ctr"/>
            <a:r>
              <a:rPr lang="en-US" b="1" dirty="0"/>
              <a:t>Steps of RCA</a:t>
            </a:r>
          </a:p>
        </p:txBody>
      </p:sp>
      <p:sp>
        <p:nvSpPr>
          <p:cNvPr id="3" name="Content Placeholder 2">
            <a:extLst>
              <a:ext uri="{FF2B5EF4-FFF2-40B4-BE49-F238E27FC236}">
                <a16:creationId xmlns:a16="http://schemas.microsoft.com/office/drawing/2014/main" id="{40516F49-5D18-4A35-B197-D3CFE4157FC4}"/>
              </a:ext>
            </a:extLst>
          </p:cNvPr>
          <p:cNvSpPr>
            <a:spLocks noGrp="1"/>
          </p:cNvSpPr>
          <p:nvPr>
            <p:ph idx="1"/>
          </p:nvPr>
        </p:nvSpPr>
        <p:spPr/>
        <p:txBody>
          <a:bodyPr>
            <a:normAutofit/>
          </a:bodyPr>
          <a:lstStyle/>
          <a:p>
            <a:pPr marL="0" indent="0">
              <a:buNone/>
            </a:pPr>
            <a:r>
              <a:rPr lang="en-US" dirty="0"/>
              <a:t>1) Organize a well-defined team (if department/problem)</a:t>
            </a:r>
          </a:p>
          <a:p>
            <a:pPr marL="0" indent="0">
              <a:buNone/>
            </a:pPr>
            <a:r>
              <a:rPr lang="en-US" dirty="0"/>
              <a:t>2) define the problem</a:t>
            </a:r>
          </a:p>
          <a:p>
            <a:pPr marL="0" indent="0">
              <a:buNone/>
            </a:pPr>
            <a:r>
              <a:rPr lang="en-US" dirty="0"/>
              <a:t>3) analyze the contributing factors and the root causes.</a:t>
            </a:r>
          </a:p>
          <a:p>
            <a:pPr marL="0" indent="0">
              <a:buNone/>
            </a:pPr>
            <a:r>
              <a:rPr lang="en-US" dirty="0"/>
              <a:t>4) test the best solutions / action items &amp; implement the plan.</a:t>
            </a:r>
          </a:p>
          <a:p>
            <a:pPr marL="0" indent="0">
              <a:buNone/>
            </a:pPr>
            <a:r>
              <a:rPr lang="en-US" dirty="0"/>
              <a:t>5) evaluate the result and process</a:t>
            </a:r>
          </a:p>
          <a:p>
            <a:pPr marL="0" indent="0">
              <a:buNone/>
            </a:pPr>
            <a:r>
              <a:rPr lang="en-US" dirty="0"/>
              <a:t>6) share the result.</a:t>
            </a:r>
          </a:p>
        </p:txBody>
      </p:sp>
    </p:spTree>
    <p:extLst>
      <p:ext uri="{BB962C8B-B14F-4D97-AF65-F5344CB8AC3E}">
        <p14:creationId xmlns:p14="http://schemas.microsoft.com/office/powerpoint/2010/main" val="13468502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23AE2-4D93-4F3A-8B3D-3739DB62C0CB}"/>
              </a:ext>
            </a:extLst>
          </p:cNvPr>
          <p:cNvSpPr>
            <a:spLocks noGrp="1"/>
          </p:cNvSpPr>
          <p:nvPr>
            <p:ph type="title"/>
          </p:nvPr>
        </p:nvSpPr>
        <p:spPr/>
        <p:txBody>
          <a:bodyPr/>
          <a:lstStyle/>
          <a:p>
            <a:pPr algn="ctr"/>
            <a:r>
              <a:rPr lang="en-US" b="1" dirty="0"/>
              <a:t>Steps of RCA</a:t>
            </a:r>
          </a:p>
        </p:txBody>
      </p:sp>
      <p:pic>
        <p:nvPicPr>
          <p:cNvPr id="9" name="Content Placeholder 8" descr="Diagram&#10;&#10;Description automatically generated">
            <a:extLst>
              <a:ext uri="{FF2B5EF4-FFF2-40B4-BE49-F238E27FC236}">
                <a16:creationId xmlns:a16="http://schemas.microsoft.com/office/drawing/2014/main" id="{91870586-C3D3-431A-B878-EBB6242151D1}"/>
              </a:ext>
            </a:extLst>
          </p:cNvPr>
          <p:cNvPicPr>
            <a:picLocks noGrp="1" noChangeAspect="1"/>
          </p:cNvPicPr>
          <p:nvPr>
            <p:ph idx="1"/>
          </p:nvPr>
        </p:nvPicPr>
        <p:blipFill>
          <a:blip r:embed="rId2"/>
          <a:stretch>
            <a:fillRect/>
          </a:stretch>
        </p:blipFill>
        <p:spPr>
          <a:xfrm>
            <a:off x="838200" y="1460500"/>
            <a:ext cx="8837573" cy="5032375"/>
          </a:xfrm>
        </p:spPr>
      </p:pic>
    </p:spTree>
    <p:extLst>
      <p:ext uri="{BB962C8B-B14F-4D97-AF65-F5344CB8AC3E}">
        <p14:creationId xmlns:p14="http://schemas.microsoft.com/office/powerpoint/2010/main" val="38589194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23AE2-4D93-4F3A-8B3D-3739DB62C0CB}"/>
              </a:ext>
            </a:extLst>
          </p:cNvPr>
          <p:cNvSpPr>
            <a:spLocks noGrp="1"/>
          </p:cNvSpPr>
          <p:nvPr>
            <p:ph type="title"/>
          </p:nvPr>
        </p:nvSpPr>
        <p:spPr/>
        <p:txBody>
          <a:bodyPr/>
          <a:lstStyle/>
          <a:p>
            <a:pPr algn="ctr"/>
            <a:r>
              <a:rPr lang="en-US" b="1" dirty="0"/>
              <a:t>Step 1: Organize a Well-Defined </a:t>
            </a:r>
            <a:br>
              <a:rPr lang="en-US" b="1" dirty="0"/>
            </a:br>
            <a:r>
              <a:rPr lang="en-US" b="1" dirty="0"/>
              <a:t>Team</a:t>
            </a:r>
          </a:p>
        </p:txBody>
      </p:sp>
      <p:sp>
        <p:nvSpPr>
          <p:cNvPr id="3" name="Content Placeholder 2">
            <a:extLst>
              <a:ext uri="{FF2B5EF4-FFF2-40B4-BE49-F238E27FC236}">
                <a16:creationId xmlns:a16="http://schemas.microsoft.com/office/drawing/2014/main" id="{40516F49-5D18-4A35-B197-D3CFE4157FC4}"/>
              </a:ext>
            </a:extLst>
          </p:cNvPr>
          <p:cNvSpPr>
            <a:spLocks noGrp="1"/>
          </p:cNvSpPr>
          <p:nvPr>
            <p:ph idx="1"/>
          </p:nvPr>
        </p:nvSpPr>
        <p:spPr/>
        <p:txBody>
          <a:bodyPr>
            <a:normAutofit/>
          </a:bodyPr>
          <a:lstStyle/>
          <a:p>
            <a:pPr marL="514350" indent="-514350">
              <a:buAutoNum type="arabicPeriod"/>
            </a:pPr>
            <a:r>
              <a:rPr lang="en-US" dirty="0"/>
              <a:t>Keep the team small</a:t>
            </a:r>
          </a:p>
          <a:p>
            <a:pPr marL="514350" indent="-514350">
              <a:buAutoNum type="arabicPeriod"/>
            </a:pPr>
            <a:r>
              <a:rPr lang="en-US" dirty="0"/>
              <a:t>Identify team leader</a:t>
            </a:r>
          </a:p>
          <a:p>
            <a:pPr marL="514350" indent="-514350">
              <a:buAutoNum type="arabicPeriod"/>
            </a:pPr>
            <a:r>
              <a:rPr lang="en-US" dirty="0"/>
              <a:t>Each team member should have clearly defined roles and responsibilities.</a:t>
            </a:r>
          </a:p>
          <a:p>
            <a:pPr marL="514350" indent="-514350">
              <a:buAutoNum type="arabicPeriod"/>
            </a:pPr>
            <a:endParaRPr lang="en-US" dirty="0"/>
          </a:p>
        </p:txBody>
      </p:sp>
    </p:spTree>
    <p:extLst>
      <p:ext uri="{BB962C8B-B14F-4D97-AF65-F5344CB8AC3E}">
        <p14:creationId xmlns:p14="http://schemas.microsoft.com/office/powerpoint/2010/main" val="5497554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23AE2-4D93-4F3A-8B3D-3739DB62C0CB}"/>
              </a:ext>
            </a:extLst>
          </p:cNvPr>
          <p:cNvSpPr>
            <a:spLocks noGrp="1"/>
          </p:cNvSpPr>
          <p:nvPr>
            <p:ph type="title"/>
          </p:nvPr>
        </p:nvSpPr>
        <p:spPr/>
        <p:txBody>
          <a:bodyPr/>
          <a:lstStyle/>
          <a:p>
            <a:pPr algn="ctr"/>
            <a:r>
              <a:rPr lang="en-US" b="1" dirty="0"/>
              <a:t>Framework</a:t>
            </a:r>
          </a:p>
        </p:txBody>
      </p:sp>
      <p:pic>
        <p:nvPicPr>
          <p:cNvPr id="5" name="Content Placeholder 4">
            <a:extLst>
              <a:ext uri="{FF2B5EF4-FFF2-40B4-BE49-F238E27FC236}">
                <a16:creationId xmlns:a16="http://schemas.microsoft.com/office/drawing/2014/main" id="{0B066713-D55C-4FF6-9535-0845395E7679}"/>
              </a:ext>
            </a:extLst>
          </p:cNvPr>
          <p:cNvPicPr>
            <a:picLocks noGrp="1" noChangeAspect="1"/>
          </p:cNvPicPr>
          <p:nvPr>
            <p:ph idx="1"/>
          </p:nvPr>
        </p:nvPicPr>
        <p:blipFill>
          <a:blip r:embed="rId2"/>
          <a:stretch>
            <a:fillRect/>
          </a:stretch>
        </p:blipFill>
        <p:spPr>
          <a:xfrm>
            <a:off x="2252728" y="1825625"/>
            <a:ext cx="7686544" cy="4351338"/>
          </a:xfrm>
        </p:spPr>
      </p:pic>
    </p:spTree>
    <p:extLst>
      <p:ext uri="{BB962C8B-B14F-4D97-AF65-F5344CB8AC3E}">
        <p14:creationId xmlns:p14="http://schemas.microsoft.com/office/powerpoint/2010/main" val="36571780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23AE2-4D93-4F3A-8B3D-3739DB62C0CB}"/>
              </a:ext>
            </a:extLst>
          </p:cNvPr>
          <p:cNvSpPr>
            <a:spLocks noGrp="1"/>
          </p:cNvSpPr>
          <p:nvPr>
            <p:ph type="title"/>
          </p:nvPr>
        </p:nvSpPr>
        <p:spPr/>
        <p:txBody>
          <a:bodyPr/>
          <a:lstStyle/>
          <a:p>
            <a:pPr algn="ctr"/>
            <a:r>
              <a:rPr lang="en-US" b="1" dirty="0"/>
              <a:t>Team members</a:t>
            </a:r>
          </a:p>
        </p:txBody>
      </p:sp>
      <p:sp>
        <p:nvSpPr>
          <p:cNvPr id="3" name="Content Placeholder 2">
            <a:extLst>
              <a:ext uri="{FF2B5EF4-FFF2-40B4-BE49-F238E27FC236}">
                <a16:creationId xmlns:a16="http://schemas.microsoft.com/office/drawing/2014/main" id="{40516F49-5D18-4A35-B197-D3CFE4157FC4}"/>
              </a:ext>
            </a:extLst>
          </p:cNvPr>
          <p:cNvSpPr>
            <a:spLocks noGrp="1"/>
          </p:cNvSpPr>
          <p:nvPr>
            <p:ph idx="1"/>
          </p:nvPr>
        </p:nvSpPr>
        <p:spPr/>
        <p:txBody>
          <a:bodyPr>
            <a:normAutofit fontScale="92500" lnSpcReduction="20000"/>
          </a:bodyPr>
          <a:lstStyle/>
          <a:p>
            <a:pPr marL="0" indent="0">
              <a:buNone/>
            </a:pPr>
            <a:r>
              <a:rPr lang="en-US" b="1" dirty="0"/>
              <a:t>The team should include:</a:t>
            </a:r>
          </a:p>
          <a:p>
            <a:pPr marL="0" indent="0">
              <a:buNone/>
            </a:pPr>
            <a:r>
              <a:rPr lang="en-US" dirty="0"/>
              <a:t>Chief / program managers / supervisors</a:t>
            </a:r>
          </a:p>
          <a:p>
            <a:pPr marL="0" indent="0">
              <a:buNone/>
            </a:pPr>
            <a:r>
              <a:rPr lang="en-US" dirty="0"/>
              <a:t>The RCA team leader / facilitator</a:t>
            </a:r>
          </a:p>
          <a:p>
            <a:pPr marL="0" indent="0">
              <a:buNone/>
            </a:pPr>
            <a:r>
              <a:rPr lang="en-US" dirty="0"/>
              <a:t>Individuals closest to the event</a:t>
            </a:r>
          </a:p>
          <a:p>
            <a:pPr marL="0" indent="0">
              <a:buNone/>
            </a:pPr>
            <a:r>
              <a:rPr lang="en-US" dirty="0"/>
              <a:t>Other subject matter experts for the event</a:t>
            </a:r>
          </a:p>
          <a:p>
            <a:pPr marL="0" indent="0">
              <a:buNone/>
            </a:pPr>
            <a:endParaRPr lang="en-US" dirty="0"/>
          </a:p>
          <a:p>
            <a:pPr marL="0" indent="0">
              <a:buNone/>
            </a:pPr>
            <a:r>
              <a:rPr lang="en-US" b="1" u="sng" dirty="0"/>
              <a:t>Responsibilities:</a:t>
            </a:r>
          </a:p>
          <a:p>
            <a:pPr marL="0" indent="0">
              <a:buNone/>
            </a:pPr>
            <a:r>
              <a:rPr lang="en-US" dirty="0"/>
              <a:t>Root cause interviews, analysis, investigation, and corrective action plan implementations</a:t>
            </a:r>
          </a:p>
          <a:p>
            <a:pPr marL="0" indent="0">
              <a:buNone/>
            </a:pPr>
            <a:r>
              <a:rPr lang="en-US" dirty="0"/>
              <a:t>Participate in the RCA meetings and discussions</a:t>
            </a:r>
          </a:p>
          <a:p>
            <a:pPr marL="0" indent="0">
              <a:buNone/>
            </a:pPr>
            <a:r>
              <a:rPr lang="en-US" dirty="0"/>
              <a:t>Communicates honestly and openly about data and facts</a:t>
            </a:r>
          </a:p>
        </p:txBody>
      </p:sp>
    </p:spTree>
    <p:extLst>
      <p:ext uri="{BB962C8B-B14F-4D97-AF65-F5344CB8AC3E}">
        <p14:creationId xmlns:p14="http://schemas.microsoft.com/office/powerpoint/2010/main" val="22120840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23AE2-4D93-4F3A-8B3D-3739DB62C0CB}"/>
              </a:ext>
            </a:extLst>
          </p:cNvPr>
          <p:cNvSpPr>
            <a:spLocks noGrp="1"/>
          </p:cNvSpPr>
          <p:nvPr>
            <p:ph type="title"/>
          </p:nvPr>
        </p:nvSpPr>
        <p:spPr/>
        <p:txBody>
          <a:bodyPr/>
          <a:lstStyle/>
          <a:p>
            <a:pPr algn="ctr"/>
            <a:r>
              <a:rPr lang="en-US" b="1" dirty="0"/>
              <a:t>Step 2: Define the problem</a:t>
            </a:r>
          </a:p>
        </p:txBody>
      </p:sp>
      <p:sp>
        <p:nvSpPr>
          <p:cNvPr id="3" name="Content Placeholder 2">
            <a:extLst>
              <a:ext uri="{FF2B5EF4-FFF2-40B4-BE49-F238E27FC236}">
                <a16:creationId xmlns:a16="http://schemas.microsoft.com/office/drawing/2014/main" id="{40516F49-5D18-4A35-B197-D3CFE4157FC4}"/>
              </a:ext>
            </a:extLst>
          </p:cNvPr>
          <p:cNvSpPr>
            <a:spLocks noGrp="1"/>
          </p:cNvSpPr>
          <p:nvPr>
            <p:ph idx="1"/>
          </p:nvPr>
        </p:nvSpPr>
        <p:spPr/>
        <p:txBody>
          <a:bodyPr>
            <a:normAutofit/>
          </a:bodyPr>
          <a:lstStyle/>
          <a:p>
            <a:pPr marL="0" indent="0">
              <a:buNone/>
            </a:pPr>
            <a:r>
              <a:rPr lang="en-US" b="1" dirty="0"/>
              <a:t>Facts and data</a:t>
            </a:r>
          </a:p>
          <a:p>
            <a:r>
              <a:rPr lang="en-US" dirty="0"/>
              <a:t>Problem statement</a:t>
            </a:r>
          </a:p>
          <a:p>
            <a:pPr marL="971550" lvl="1" indent="-514350">
              <a:buFont typeface="+mj-lt"/>
              <a:buAutoNum type="arabicPeriod"/>
            </a:pPr>
            <a:r>
              <a:rPr lang="en-US" dirty="0"/>
              <a:t>What do you see happening and what are the specific symptoms?</a:t>
            </a:r>
          </a:p>
          <a:p>
            <a:pPr marL="971550" lvl="1" indent="-514350">
              <a:buFont typeface="+mj-lt"/>
              <a:buAutoNum type="arabicPeriod"/>
            </a:pPr>
            <a:r>
              <a:rPr lang="en-US" dirty="0"/>
              <a:t>What are the gaps between where you want to be and where you are now?</a:t>
            </a:r>
          </a:p>
          <a:p>
            <a:pPr marL="971550" lvl="1" indent="-514350">
              <a:buFont typeface="+mj-lt"/>
              <a:buAutoNum type="arabicPeriod"/>
            </a:pPr>
            <a:r>
              <a:rPr lang="en-US" dirty="0"/>
              <a:t>What are the patterns and how long has it been happening?</a:t>
            </a:r>
          </a:p>
          <a:p>
            <a:r>
              <a:rPr lang="en-US" dirty="0"/>
              <a:t>Flow charts</a:t>
            </a:r>
          </a:p>
          <a:p>
            <a:r>
              <a:rPr lang="en-US" dirty="0"/>
              <a:t>Pareto charts</a:t>
            </a:r>
          </a:p>
          <a:p>
            <a:r>
              <a:rPr lang="en-US" dirty="0"/>
              <a:t>Scatter plots</a:t>
            </a:r>
          </a:p>
          <a:p>
            <a:r>
              <a:rPr lang="en-US" dirty="0"/>
              <a:t>Control charts</a:t>
            </a:r>
          </a:p>
        </p:txBody>
      </p:sp>
    </p:spTree>
    <p:extLst>
      <p:ext uri="{BB962C8B-B14F-4D97-AF65-F5344CB8AC3E}">
        <p14:creationId xmlns:p14="http://schemas.microsoft.com/office/powerpoint/2010/main" val="22988459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ED50F-2EA2-424A-937C-185B5EE55E84}"/>
              </a:ext>
            </a:extLst>
          </p:cNvPr>
          <p:cNvSpPr>
            <a:spLocks noGrp="1"/>
          </p:cNvSpPr>
          <p:nvPr>
            <p:ph type="title"/>
          </p:nvPr>
        </p:nvSpPr>
        <p:spPr/>
        <p:txBody>
          <a:bodyPr/>
          <a:lstStyle/>
          <a:p>
            <a:pPr algn="ctr"/>
            <a:r>
              <a:rPr lang="en-US" b="1" dirty="0"/>
              <a:t>Problem statement</a:t>
            </a:r>
          </a:p>
        </p:txBody>
      </p:sp>
      <p:sp>
        <p:nvSpPr>
          <p:cNvPr id="3" name="Content Placeholder 2">
            <a:extLst>
              <a:ext uri="{FF2B5EF4-FFF2-40B4-BE49-F238E27FC236}">
                <a16:creationId xmlns:a16="http://schemas.microsoft.com/office/drawing/2014/main" id="{6254F4D0-9D04-451A-9DF2-C270AB61333B}"/>
              </a:ext>
            </a:extLst>
          </p:cNvPr>
          <p:cNvSpPr>
            <a:spLocks noGrp="1"/>
          </p:cNvSpPr>
          <p:nvPr>
            <p:ph idx="1"/>
          </p:nvPr>
        </p:nvSpPr>
        <p:spPr/>
        <p:txBody>
          <a:bodyPr/>
          <a:lstStyle/>
          <a:p>
            <a:pPr marL="0" indent="0">
              <a:buNone/>
            </a:pPr>
            <a:r>
              <a:rPr lang="en-US" dirty="0"/>
              <a:t>Should be short and concise but provide enough details to clearly state the problem.</a:t>
            </a:r>
          </a:p>
          <a:p>
            <a:r>
              <a:rPr lang="en-US" dirty="0"/>
              <a:t>The problem statement should:</a:t>
            </a:r>
          </a:p>
          <a:p>
            <a:r>
              <a:rPr lang="en-US" dirty="0"/>
              <a:t>Include criteria for measuring the extent of the problem.</a:t>
            </a:r>
          </a:p>
          <a:p>
            <a:r>
              <a:rPr lang="en-US" dirty="0"/>
              <a:t>Describe the area impacted by the problem</a:t>
            </a:r>
          </a:p>
          <a:p>
            <a:r>
              <a:rPr lang="en-US" dirty="0"/>
              <a:t>Include any negative consequences resulting from the problem.</a:t>
            </a:r>
          </a:p>
          <a:p>
            <a:endParaRPr lang="en-US" dirty="0"/>
          </a:p>
        </p:txBody>
      </p:sp>
    </p:spTree>
    <p:extLst>
      <p:ext uri="{BB962C8B-B14F-4D97-AF65-F5344CB8AC3E}">
        <p14:creationId xmlns:p14="http://schemas.microsoft.com/office/powerpoint/2010/main" val="36185624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E558B7-8E28-46A7-8692-BC0776521350}"/>
              </a:ext>
            </a:extLst>
          </p:cNvPr>
          <p:cNvSpPr>
            <a:spLocks noGrp="1"/>
          </p:cNvSpPr>
          <p:nvPr>
            <p:ph type="title"/>
          </p:nvPr>
        </p:nvSpPr>
        <p:spPr/>
        <p:txBody>
          <a:bodyPr/>
          <a:lstStyle/>
          <a:p>
            <a:pPr algn="ctr"/>
            <a:r>
              <a:rPr lang="en-US" b="1" dirty="0"/>
              <a:t>Problem statement</a:t>
            </a:r>
          </a:p>
        </p:txBody>
      </p:sp>
      <p:sp>
        <p:nvSpPr>
          <p:cNvPr id="3" name="Content Placeholder 2">
            <a:extLst>
              <a:ext uri="{FF2B5EF4-FFF2-40B4-BE49-F238E27FC236}">
                <a16:creationId xmlns:a16="http://schemas.microsoft.com/office/drawing/2014/main" id="{C163CEA8-9CB9-49E8-9F77-042B92794531}"/>
              </a:ext>
            </a:extLst>
          </p:cNvPr>
          <p:cNvSpPr>
            <a:spLocks noGrp="1"/>
          </p:cNvSpPr>
          <p:nvPr>
            <p:ph idx="1"/>
          </p:nvPr>
        </p:nvSpPr>
        <p:spPr/>
        <p:txBody>
          <a:bodyPr>
            <a:normAutofit lnSpcReduction="10000"/>
          </a:bodyPr>
          <a:lstStyle/>
          <a:p>
            <a:r>
              <a:rPr lang="en-US" dirty="0"/>
              <a:t>Poorly written statement: “ It is taking too much time for a program to get approval on a justification to fill a position.”</a:t>
            </a:r>
          </a:p>
          <a:p>
            <a:r>
              <a:rPr lang="en-US" dirty="0"/>
              <a:t>Well-written statement: “For the past 12 months, justification to fill positions submitted to the human resources unit have been taking 6 months to be approved. Current policy is that justifications take 1 month to be approved. This is causing us to lose quality candidates to fill critical positions that protect public safety and increases workload for human resources and other staff because the hiring process has to be started again from the beginning”.</a:t>
            </a:r>
          </a:p>
          <a:p>
            <a:r>
              <a:rPr lang="en-US" dirty="0"/>
              <a:t>Describes problem – No individual blame – No reasons – Measurable factors</a:t>
            </a:r>
          </a:p>
        </p:txBody>
      </p:sp>
    </p:spTree>
    <p:extLst>
      <p:ext uri="{BB962C8B-B14F-4D97-AF65-F5344CB8AC3E}">
        <p14:creationId xmlns:p14="http://schemas.microsoft.com/office/powerpoint/2010/main" val="42940418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A96F0-C217-4245-94E6-9A6CACD654EB}"/>
              </a:ext>
            </a:extLst>
          </p:cNvPr>
          <p:cNvSpPr>
            <a:spLocks noGrp="1"/>
          </p:cNvSpPr>
          <p:nvPr>
            <p:ph type="title"/>
          </p:nvPr>
        </p:nvSpPr>
        <p:spPr/>
        <p:txBody>
          <a:bodyPr/>
          <a:lstStyle/>
          <a:p>
            <a:pPr algn="ctr"/>
            <a:r>
              <a:rPr lang="en-US" b="1" dirty="0"/>
              <a:t>Step 3: Analyze the problem &amp; </a:t>
            </a:r>
            <a:br>
              <a:rPr lang="en-US" b="1" dirty="0"/>
            </a:br>
            <a:r>
              <a:rPr lang="en-US" b="1" dirty="0"/>
              <a:t>determine the root causes</a:t>
            </a:r>
          </a:p>
        </p:txBody>
      </p:sp>
      <p:sp>
        <p:nvSpPr>
          <p:cNvPr id="3" name="Content Placeholder 2">
            <a:extLst>
              <a:ext uri="{FF2B5EF4-FFF2-40B4-BE49-F238E27FC236}">
                <a16:creationId xmlns:a16="http://schemas.microsoft.com/office/drawing/2014/main" id="{2B77310C-97B8-4752-8BF1-6964BD0E0B47}"/>
              </a:ext>
            </a:extLst>
          </p:cNvPr>
          <p:cNvSpPr>
            <a:spLocks noGrp="1"/>
          </p:cNvSpPr>
          <p:nvPr>
            <p:ph idx="1"/>
          </p:nvPr>
        </p:nvSpPr>
        <p:spPr/>
        <p:txBody>
          <a:bodyPr/>
          <a:lstStyle/>
          <a:p>
            <a:pPr marL="0" indent="0">
              <a:buNone/>
            </a:pPr>
            <a:r>
              <a:rPr lang="en-US" dirty="0"/>
              <a:t>why did it happen?</a:t>
            </a:r>
          </a:p>
          <a:p>
            <a:pPr marL="0" indent="0">
              <a:buNone/>
            </a:pPr>
            <a:r>
              <a:rPr lang="en-US" dirty="0"/>
              <a:t>Analysis Tools :</a:t>
            </a:r>
          </a:p>
          <a:p>
            <a:r>
              <a:rPr lang="en-US" dirty="0"/>
              <a:t>Fishbone Diagram</a:t>
            </a:r>
          </a:p>
          <a:p>
            <a:r>
              <a:rPr lang="en-US" dirty="0"/>
              <a:t>5 Whys tool</a:t>
            </a:r>
          </a:p>
          <a:p>
            <a:r>
              <a:rPr lang="en-US" dirty="0"/>
              <a:t>Brainstorming</a:t>
            </a:r>
          </a:p>
          <a:p>
            <a:r>
              <a:rPr lang="en-US" dirty="0"/>
              <a:t>Drill-down : break problems into manageable parts.</a:t>
            </a:r>
          </a:p>
        </p:txBody>
      </p:sp>
    </p:spTree>
    <p:extLst>
      <p:ext uri="{BB962C8B-B14F-4D97-AF65-F5344CB8AC3E}">
        <p14:creationId xmlns:p14="http://schemas.microsoft.com/office/powerpoint/2010/main" val="35159884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A9E8B-DAD5-4F6D-9F5E-6A0F31E63EEF}"/>
              </a:ext>
            </a:extLst>
          </p:cNvPr>
          <p:cNvSpPr>
            <a:spLocks noGrp="1"/>
          </p:cNvSpPr>
          <p:nvPr>
            <p:ph type="title"/>
          </p:nvPr>
        </p:nvSpPr>
        <p:spPr/>
        <p:txBody>
          <a:bodyPr/>
          <a:lstStyle/>
          <a:p>
            <a:r>
              <a:rPr lang="en-US" b="1" dirty="0"/>
              <a:t>Fishbone Diagram (Ishikawa Diagram)</a:t>
            </a:r>
          </a:p>
        </p:txBody>
      </p:sp>
      <p:sp>
        <p:nvSpPr>
          <p:cNvPr id="3" name="Content Placeholder 2">
            <a:extLst>
              <a:ext uri="{FF2B5EF4-FFF2-40B4-BE49-F238E27FC236}">
                <a16:creationId xmlns:a16="http://schemas.microsoft.com/office/drawing/2014/main" id="{9A73429E-F1C4-49CA-9137-EEA10AE8D84B}"/>
              </a:ext>
            </a:extLst>
          </p:cNvPr>
          <p:cNvSpPr>
            <a:spLocks noGrp="1"/>
          </p:cNvSpPr>
          <p:nvPr>
            <p:ph idx="1"/>
          </p:nvPr>
        </p:nvSpPr>
        <p:spPr/>
        <p:txBody>
          <a:bodyPr>
            <a:normAutofit fontScale="92500" lnSpcReduction="20000"/>
          </a:bodyPr>
          <a:lstStyle/>
          <a:p>
            <a:pPr marL="0" indent="0">
              <a:buNone/>
            </a:pPr>
            <a:r>
              <a:rPr lang="en-US" b="1" dirty="0"/>
              <a:t>Structured brainstorming</a:t>
            </a:r>
          </a:p>
          <a:p>
            <a:pPr marL="0" indent="0">
              <a:buNone/>
            </a:pPr>
            <a:r>
              <a:rPr lang="en-US" dirty="0"/>
              <a:t>- Understand the causes/factors of a system failure to develop actions to fix problems.</a:t>
            </a:r>
          </a:p>
          <a:p>
            <a:pPr marL="0" indent="0">
              <a:buNone/>
            </a:pPr>
            <a:r>
              <a:rPr lang="en-US" dirty="0"/>
              <a:t>- Sorts the ideas into useful, major categories and visually displays the potential causes. For each category; ask questions and answer them in order to determine the causes and contributing factors.</a:t>
            </a:r>
          </a:p>
          <a:p>
            <a:pPr lvl="1"/>
            <a:r>
              <a:rPr lang="en-US" dirty="0"/>
              <a:t>People</a:t>
            </a:r>
          </a:p>
          <a:p>
            <a:pPr lvl="1"/>
            <a:r>
              <a:rPr lang="en-US" dirty="0"/>
              <a:t>Methods</a:t>
            </a:r>
          </a:p>
          <a:p>
            <a:pPr lvl="1"/>
            <a:r>
              <a:rPr lang="en-US" dirty="0"/>
              <a:t>Machines/equipment</a:t>
            </a:r>
          </a:p>
          <a:p>
            <a:pPr lvl="1"/>
            <a:r>
              <a:rPr lang="en-US" dirty="0"/>
              <a:t>Materials</a:t>
            </a:r>
          </a:p>
          <a:p>
            <a:pPr lvl="1"/>
            <a:r>
              <a:rPr lang="en-US" dirty="0"/>
              <a:t>Measurements</a:t>
            </a:r>
          </a:p>
          <a:p>
            <a:pPr lvl="1"/>
            <a:r>
              <a:rPr lang="en-US" dirty="0"/>
              <a:t>Training</a:t>
            </a:r>
          </a:p>
          <a:p>
            <a:pPr lvl="1"/>
            <a:r>
              <a:rPr lang="en-US" dirty="0"/>
              <a:t>Information technology</a:t>
            </a:r>
          </a:p>
        </p:txBody>
      </p:sp>
    </p:spTree>
    <p:extLst>
      <p:ext uri="{BB962C8B-B14F-4D97-AF65-F5344CB8AC3E}">
        <p14:creationId xmlns:p14="http://schemas.microsoft.com/office/powerpoint/2010/main" val="35506759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F3FAC-162F-42DD-A423-2E83CA5B7992}"/>
              </a:ext>
            </a:extLst>
          </p:cNvPr>
          <p:cNvSpPr>
            <a:spLocks noGrp="1"/>
          </p:cNvSpPr>
          <p:nvPr>
            <p:ph type="title"/>
          </p:nvPr>
        </p:nvSpPr>
        <p:spPr/>
        <p:txBody>
          <a:bodyPr/>
          <a:lstStyle/>
          <a:p>
            <a:endParaRPr lang="en-US"/>
          </a:p>
        </p:txBody>
      </p:sp>
      <p:sp>
        <p:nvSpPr>
          <p:cNvPr id="7" name="Content Placeholder 6">
            <a:extLst>
              <a:ext uri="{FF2B5EF4-FFF2-40B4-BE49-F238E27FC236}">
                <a16:creationId xmlns:a16="http://schemas.microsoft.com/office/drawing/2014/main" id="{97BD9727-2E65-4A83-AD3A-4D86503E57C3}"/>
              </a:ext>
            </a:extLst>
          </p:cNvPr>
          <p:cNvSpPr>
            <a:spLocks noGrp="1"/>
          </p:cNvSpPr>
          <p:nvPr>
            <p:ph idx="1"/>
          </p:nvPr>
        </p:nvSpPr>
        <p:spPr/>
        <p:txBody>
          <a:bodyPr/>
          <a:lstStyle/>
          <a:p>
            <a:endParaRPr lang="en-US"/>
          </a:p>
        </p:txBody>
      </p:sp>
      <p:pic>
        <p:nvPicPr>
          <p:cNvPr id="9" name="Picture 8">
            <a:extLst>
              <a:ext uri="{FF2B5EF4-FFF2-40B4-BE49-F238E27FC236}">
                <a16:creationId xmlns:a16="http://schemas.microsoft.com/office/drawing/2014/main" id="{64614526-569B-4E7E-8FC9-D862DA477548}"/>
              </a:ext>
            </a:extLst>
          </p:cNvPr>
          <p:cNvPicPr>
            <a:picLocks noChangeAspect="1"/>
          </p:cNvPicPr>
          <p:nvPr/>
        </p:nvPicPr>
        <p:blipFill>
          <a:blip r:embed="rId2"/>
          <a:stretch>
            <a:fillRect/>
          </a:stretch>
        </p:blipFill>
        <p:spPr>
          <a:xfrm>
            <a:off x="2047253" y="365125"/>
            <a:ext cx="9210675" cy="5934075"/>
          </a:xfrm>
          <a:prstGeom prst="rect">
            <a:avLst/>
          </a:prstGeom>
        </p:spPr>
      </p:pic>
    </p:spTree>
    <p:extLst>
      <p:ext uri="{BB962C8B-B14F-4D97-AF65-F5344CB8AC3E}">
        <p14:creationId xmlns:p14="http://schemas.microsoft.com/office/powerpoint/2010/main" val="10378207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F3FAC-162F-42DD-A423-2E83CA5B7992}"/>
              </a:ext>
            </a:extLst>
          </p:cNvPr>
          <p:cNvSpPr>
            <a:spLocks noGrp="1"/>
          </p:cNvSpPr>
          <p:nvPr>
            <p:ph type="title"/>
          </p:nvPr>
        </p:nvSpPr>
        <p:spPr/>
        <p:txBody>
          <a:bodyPr/>
          <a:lstStyle/>
          <a:p>
            <a:endParaRPr lang="en-US"/>
          </a:p>
        </p:txBody>
      </p:sp>
      <p:sp>
        <p:nvSpPr>
          <p:cNvPr id="7" name="Content Placeholder 6">
            <a:extLst>
              <a:ext uri="{FF2B5EF4-FFF2-40B4-BE49-F238E27FC236}">
                <a16:creationId xmlns:a16="http://schemas.microsoft.com/office/drawing/2014/main" id="{97BD9727-2E65-4A83-AD3A-4D86503E57C3}"/>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5E407E74-DF28-447D-99D1-FBA201521570}"/>
              </a:ext>
            </a:extLst>
          </p:cNvPr>
          <p:cNvPicPr>
            <a:picLocks noChangeAspect="1"/>
          </p:cNvPicPr>
          <p:nvPr/>
        </p:nvPicPr>
        <p:blipFill>
          <a:blip r:embed="rId2"/>
          <a:stretch>
            <a:fillRect/>
          </a:stretch>
        </p:blipFill>
        <p:spPr>
          <a:xfrm>
            <a:off x="1985755" y="365125"/>
            <a:ext cx="9201150" cy="5943600"/>
          </a:xfrm>
          <a:prstGeom prst="rect">
            <a:avLst/>
          </a:prstGeom>
        </p:spPr>
      </p:pic>
    </p:spTree>
    <p:extLst>
      <p:ext uri="{BB962C8B-B14F-4D97-AF65-F5344CB8AC3E}">
        <p14:creationId xmlns:p14="http://schemas.microsoft.com/office/powerpoint/2010/main" val="27041063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F3FAC-162F-42DD-A423-2E83CA5B7992}"/>
              </a:ext>
            </a:extLst>
          </p:cNvPr>
          <p:cNvSpPr>
            <a:spLocks noGrp="1"/>
          </p:cNvSpPr>
          <p:nvPr>
            <p:ph type="title"/>
          </p:nvPr>
        </p:nvSpPr>
        <p:spPr/>
        <p:txBody>
          <a:bodyPr/>
          <a:lstStyle/>
          <a:p>
            <a:endParaRPr lang="en-US"/>
          </a:p>
        </p:txBody>
      </p:sp>
      <p:sp>
        <p:nvSpPr>
          <p:cNvPr id="7" name="Content Placeholder 6">
            <a:extLst>
              <a:ext uri="{FF2B5EF4-FFF2-40B4-BE49-F238E27FC236}">
                <a16:creationId xmlns:a16="http://schemas.microsoft.com/office/drawing/2014/main" id="{97BD9727-2E65-4A83-AD3A-4D86503E57C3}"/>
              </a:ext>
            </a:extLst>
          </p:cNvPr>
          <p:cNvSpPr>
            <a:spLocks noGrp="1"/>
          </p:cNvSpPr>
          <p:nvPr>
            <p:ph idx="1"/>
          </p:nvPr>
        </p:nvSpPr>
        <p:spPr/>
        <p:txBody>
          <a:bodyPr/>
          <a:lstStyle/>
          <a:p>
            <a:endParaRPr lang="en-US"/>
          </a:p>
        </p:txBody>
      </p:sp>
      <p:pic>
        <p:nvPicPr>
          <p:cNvPr id="5" name="Picture 4">
            <a:extLst>
              <a:ext uri="{FF2B5EF4-FFF2-40B4-BE49-F238E27FC236}">
                <a16:creationId xmlns:a16="http://schemas.microsoft.com/office/drawing/2014/main" id="{012D6567-20AD-45C0-98CE-207A62E8CCF8}"/>
              </a:ext>
            </a:extLst>
          </p:cNvPr>
          <p:cNvPicPr>
            <a:picLocks noChangeAspect="1"/>
          </p:cNvPicPr>
          <p:nvPr/>
        </p:nvPicPr>
        <p:blipFill>
          <a:blip r:embed="rId2"/>
          <a:stretch>
            <a:fillRect/>
          </a:stretch>
        </p:blipFill>
        <p:spPr>
          <a:xfrm>
            <a:off x="2039799" y="365125"/>
            <a:ext cx="9172575" cy="5953125"/>
          </a:xfrm>
          <a:prstGeom prst="rect">
            <a:avLst/>
          </a:prstGeom>
        </p:spPr>
      </p:pic>
    </p:spTree>
    <p:extLst>
      <p:ext uri="{BB962C8B-B14F-4D97-AF65-F5344CB8AC3E}">
        <p14:creationId xmlns:p14="http://schemas.microsoft.com/office/powerpoint/2010/main" val="36903653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F3FAC-162F-42DD-A423-2E83CA5B7992}"/>
              </a:ext>
            </a:extLst>
          </p:cNvPr>
          <p:cNvSpPr>
            <a:spLocks noGrp="1"/>
          </p:cNvSpPr>
          <p:nvPr>
            <p:ph type="title"/>
          </p:nvPr>
        </p:nvSpPr>
        <p:spPr/>
        <p:txBody>
          <a:bodyPr/>
          <a:lstStyle/>
          <a:p>
            <a:r>
              <a:rPr lang="en-US" b="1" dirty="0"/>
              <a:t>5 whys tool (late for work example)</a:t>
            </a:r>
          </a:p>
        </p:txBody>
      </p:sp>
      <p:sp>
        <p:nvSpPr>
          <p:cNvPr id="7" name="Content Placeholder 6">
            <a:extLst>
              <a:ext uri="{FF2B5EF4-FFF2-40B4-BE49-F238E27FC236}">
                <a16:creationId xmlns:a16="http://schemas.microsoft.com/office/drawing/2014/main" id="{97BD9727-2E65-4A83-AD3A-4D86503E57C3}"/>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48205DDD-5545-43F3-A463-2D706B3D3CB3}"/>
              </a:ext>
            </a:extLst>
          </p:cNvPr>
          <p:cNvPicPr>
            <a:picLocks noChangeAspect="1"/>
          </p:cNvPicPr>
          <p:nvPr/>
        </p:nvPicPr>
        <p:blipFill>
          <a:blip r:embed="rId2"/>
          <a:stretch>
            <a:fillRect/>
          </a:stretch>
        </p:blipFill>
        <p:spPr>
          <a:xfrm>
            <a:off x="1555871" y="1690688"/>
            <a:ext cx="8658225" cy="5019675"/>
          </a:xfrm>
          <a:prstGeom prst="rect">
            <a:avLst/>
          </a:prstGeom>
        </p:spPr>
      </p:pic>
    </p:spTree>
    <p:extLst>
      <p:ext uri="{BB962C8B-B14F-4D97-AF65-F5344CB8AC3E}">
        <p14:creationId xmlns:p14="http://schemas.microsoft.com/office/powerpoint/2010/main" val="38628975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DFA43-1FAD-46E6-90BC-D02CB4C6A822}"/>
              </a:ext>
            </a:extLst>
          </p:cNvPr>
          <p:cNvSpPr>
            <a:spLocks noGrp="1"/>
          </p:cNvSpPr>
          <p:nvPr>
            <p:ph type="title"/>
          </p:nvPr>
        </p:nvSpPr>
        <p:spPr/>
        <p:txBody>
          <a:bodyPr/>
          <a:lstStyle/>
          <a:p>
            <a:pPr algn="ctr"/>
            <a:r>
              <a:rPr lang="en-US" b="1" dirty="0"/>
              <a:t>Fishbone diagram tips</a:t>
            </a:r>
          </a:p>
        </p:txBody>
      </p:sp>
      <p:sp>
        <p:nvSpPr>
          <p:cNvPr id="3" name="Content Placeholder 2">
            <a:extLst>
              <a:ext uri="{FF2B5EF4-FFF2-40B4-BE49-F238E27FC236}">
                <a16:creationId xmlns:a16="http://schemas.microsoft.com/office/drawing/2014/main" id="{4BCAD564-4495-45A8-BA1D-CDA09777E488}"/>
              </a:ext>
            </a:extLst>
          </p:cNvPr>
          <p:cNvSpPr>
            <a:spLocks noGrp="1"/>
          </p:cNvSpPr>
          <p:nvPr>
            <p:ph idx="1"/>
          </p:nvPr>
        </p:nvSpPr>
        <p:spPr/>
        <p:txBody>
          <a:bodyPr/>
          <a:lstStyle/>
          <a:p>
            <a:r>
              <a:rPr lang="en-US" dirty="0"/>
              <a:t>Task-based activity – only focus on the problem and tasks</a:t>
            </a:r>
          </a:p>
          <a:p>
            <a:r>
              <a:rPr lang="en-US" dirty="0"/>
              <a:t>Team participation – voice opinions and vote on the top three contributing factors, root causes</a:t>
            </a:r>
          </a:p>
          <a:p>
            <a:r>
              <a:rPr lang="en-US" dirty="0"/>
              <a:t>Task and information are clear and concise</a:t>
            </a:r>
          </a:p>
          <a:p>
            <a:r>
              <a:rPr lang="en-US" dirty="0"/>
              <a:t>5 Why’s &amp; Drill-Down techniques</a:t>
            </a:r>
          </a:p>
          <a:p>
            <a:r>
              <a:rPr lang="en-US" dirty="0"/>
              <a:t>Validate and confirm RCA</a:t>
            </a:r>
          </a:p>
          <a:p>
            <a:pPr marL="457200" lvl="1" indent="0">
              <a:buNone/>
            </a:pPr>
            <a:r>
              <a:rPr lang="en-US" dirty="0"/>
              <a:t>- Would the problem have occurred if the cause had been removed?</a:t>
            </a:r>
          </a:p>
          <a:p>
            <a:pPr lvl="1">
              <a:buFontTx/>
              <a:buChar char="-"/>
            </a:pPr>
            <a:r>
              <a:rPr lang="en-US" dirty="0"/>
              <a:t>Will the problem reoccur if the cause is corrected or eliminated?</a:t>
            </a:r>
          </a:p>
        </p:txBody>
      </p:sp>
    </p:spTree>
    <p:extLst>
      <p:ext uri="{BB962C8B-B14F-4D97-AF65-F5344CB8AC3E}">
        <p14:creationId xmlns:p14="http://schemas.microsoft.com/office/powerpoint/2010/main" val="7561351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A27D0-3D8C-4EDB-BF97-F285B0AA697D}"/>
              </a:ext>
            </a:extLst>
          </p:cNvPr>
          <p:cNvSpPr>
            <a:spLocks noGrp="1"/>
          </p:cNvSpPr>
          <p:nvPr>
            <p:ph type="title"/>
          </p:nvPr>
        </p:nvSpPr>
        <p:spPr/>
        <p:txBody>
          <a:bodyPr/>
          <a:lstStyle/>
          <a:p>
            <a:r>
              <a:rPr lang="en-US" b="1" dirty="0"/>
              <a:t>Step 4 – Plan –Do-Study-Act Cycle</a:t>
            </a:r>
          </a:p>
        </p:txBody>
      </p:sp>
      <p:sp>
        <p:nvSpPr>
          <p:cNvPr id="3" name="Content Placeholder 2">
            <a:extLst>
              <a:ext uri="{FF2B5EF4-FFF2-40B4-BE49-F238E27FC236}">
                <a16:creationId xmlns:a16="http://schemas.microsoft.com/office/drawing/2014/main" id="{EB2768BB-EFEC-4C47-99DE-749A8B6745E7}"/>
              </a:ext>
            </a:extLst>
          </p:cNvPr>
          <p:cNvSpPr>
            <a:spLocks noGrp="1"/>
          </p:cNvSpPr>
          <p:nvPr>
            <p:ph idx="1"/>
          </p:nvPr>
        </p:nvSpPr>
        <p:spPr/>
        <p:txBody>
          <a:bodyPr/>
          <a:lstStyle/>
          <a:p>
            <a:pPr marL="0" indent="0">
              <a:buNone/>
            </a:pPr>
            <a:r>
              <a:rPr lang="en-US" b="1" dirty="0"/>
              <a:t>Achieving process or system improvements</a:t>
            </a:r>
            <a:r>
              <a:rPr lang="en-US" dirty="0"/>
              <a:t> </a:t>
            </a:r>
          </a:p>
          <a:p>
            <a:r>
              <a:rPr lang="en-US" dirty="0"/>
              <a:t>State objectives/SMART goal</a:t>
            </a:r>
          </a:p>
          <a:p>
            <a:r>
              <a:rPr lang="en-US" dirty="0"/>
              <a:t>Formulate questions and predict results</a:t>
            </a:r>
          </a:p>
          <a:p>
            <a:r>
              <a:rPr lang="en-US" dirty="0"/>
              <a:t>Collect useful, pertinent, and enough data</a:t>
            </a:r>
          </a:p>
          <a:p>
            <a:r>
              <a:rPr lang="en-US" dirty="0"/>
              <a:t>Test your solutions an ensure they are feasible</a:t>
            </a:r>
          </a:p>
        </p:txBody>
      </p:sp>
      <p:pic>
        <p:nvPicPr>
          <p:cNvPr id="7" name="Picture 6">
            <a:extLst>
              <a:ext uri="{FF2B5EF4-FFF2-40B4-BE49-F238E27FC236}">
                <a16:creationId xmlns:a16="http://schemas.microsoft.com/office/drawing/2014/main" id="{25A4A844-80E9-4C62-99DB-E64AF413F8B3}"/>
              </a:ext>
            </a:extLst>
          </p:cNvPr>
          <p:cNvPicPr>
            <a:picLocks noChangeAspect="1"/>
          </p:cNvPicPr>
          <p:nvPr/>
        </p:nvPicPr>
        <p:blipFill>
          <a:blip r:embed="rId2"/>
          <a:stretch>
            <a:fillRect/>
          </a:stretch>
        </p:blipFill>
        <p:spPr>
          <a:xfrm>
            <a:off x="8021076" y="1778000"/>
            <a:ext cx="3943350" cy="4714875"/>
          </a:xfrm>
          <a:prstGeom prst="rect">
            <a:avLst/>
          </a:prstGeom>
        </p:spPr>
      </p:pic>
    </p:spTree>
    <p:extLst>
      <p:ext uri="{BB962C8B-B14F-4D97-AF65-F5344CB8AC3E}">
        <p14:creationId xmlns:p14="http://schemas.microsoft.com/office/powerpoint/2010/main" val="41376280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A27D0-3D8C-4EDB-BF97-F285B0AA697D}"/>
              </a:ext>
            </a:extLst>
          </p:cNvPr>
          <p:cNvSpPr>
            <a:spLocks noGrp="1"/>
          </p:cNvSpPr>
          <p:nvPr>
            <p:ph type="title"/>
          </p:nvPr>
        </p:nvSpPr>
        <p:spPr/>
        <p:txBody>
          <a:bodyPr/>
          <a:lstStyle/>
          <a:p>
            <a:pPr algn="ctr"/>
            <a:r>
              <a:rPr lang="en-US" b="1" dirty="0"/>
              <a:t>PDSA Cycle</a:t>
            </a:r>
          </a:p>
        </p:txBody>
      </p:sp>
      <p:sp>
        <p:nvSpPr>
          <p:cNvPr id="3" name="Content Placeholder 2">
            <a:extLst>
              <a:ext uri="{FF2B5EF4-FFF2-40B4-BE49-F238E27FC236}">
                <a16:creationId xmlns:a16="http://schemas.microsoft.com/office/drawing/2014/main" id="{EB2768BB-EFEC-4C47-99DE-749A8B6745E7}"/>
              </a:ext>
            </a:extLst>
          </p:cNvPr>
          <p:cNvSpPr>
            <a:spLocks noGrp="1"/>
          </p:cNvSpPr>
          <p:nvPr>
            <p:ph idx="1"/>
          </p:nvPr>
        </p:nvSpPr>
        <p:spPr/>
        <p:txBody>
          <a:bodyPr/>
          <a:lstStyle/>
          <a:p>
            <a:pPr marL="0" indent="0">
              <a:buNone/>
            </a:pPr>
            <a:r>
              <a:rPr lang="en-US" b="1" dirty="0"/>
              <a:t>Plan</a:t>
            </a:r>
          </a:p>
          <a:p>
            <a:pPr marL="514350" indent="-514350">
              <a:buAutoNum type="arabicPeriod"/>
            </a:pPr>
            <a:r>
              <a:rPr lang="en-US" dirty="0"/>
              <a:t>Identify the objectives /SMART goal statement</a:t>
            </a:r>
          </a:p>
        </p:txBody>
      </p:sp>
    </p:spTree>
    <p:extLst>
      <p:ext uri="{BB962C8B-B14F-4D97-AF65-F5344CB8AC3E}">
        <p14:creationId xmlns:p14="http://schemas.microsoft.com/office/powerpoint/2010/main" val="41610075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A27D0-3D8C-4EDB-BF97-F285B0AA697D}"/>
              </a:ext>
            </a:extLst>
          </p:cNvPr>
          <p:cNvSpPr>
            <a:spLocks noGrp="1"/>
          </p:cNvSpPr>
          <p:nvPr>
            <p:ph type="title"/>
          </p:nvPr>
        </p:nvSpPr>
        <p:spPr/>
        <p:txBody>
          <a:bodyPr/>
          <a:lstStyle/>
          <a:p>
            <a:pPr algn="ctr"/>
            <a:r>
              <a:rPr lang="en-US" b="1" dirty="0"/>
              <a:t>PDSA Cycle</a:t>
            </a:r>
          </a:p>
        </p:txBody>
      </p:sp>
      <p:sp>
        <p:nvSpPr>
          <p:cNvPr id="3" name="Content Placeholder 2">
            <a:extLst>
              <a:ext uri="{FF2B5EF4-FFF2-40B4-BE49-F238E27FC236}">
                <a16:creationId xmlns:a16="http://schemas.microsoft.com/office/drawing/2014/main" id="{EB2768BB-EFEC-4C47-99DE-749A8B6745E7}"/>
              </a:ext>
            </a:extLst>
          </p:cNvPr>
          <p:cNvSpPr>
            <a:spLocks noGrp="1"/>
          </p:cNvSpPr>
          <p:nvPr>
            <p:ph idx="1"/>
          </p:nvPr>
        </p:nvSpPr>
        <p:spPr/>
        <p:txBody>
          <a:bodyPr/>
          <a:lstStyle/>
          <a:p>
            <a:pPr marL="0" indent="0">
              <a:buNone/>
            </a:pPr>
            <a:r>
              <a:rPr lang="en-US" b="1" dirty="0"/>
              <a:t>Plan</a:t>
            </a:r>
          </a:p>
          <a:p>
            <a:pPr marL="514350" indent="-514350">
              <a:buAutoNum type="arabicPeriod"/>
            </a:pPr>
            <a:r>
              <a:rPr lang="en-US" dirty="0"/>
              <a:t>Identify the objectives /SMART goal statement</a:t>
            </a:r>
          </a:p>
          <a:p>
            <a:pPr marL="0" indent="0" algn="ctr">
              <a:buNone/>
            </a:pPr>
            <a:r>
              <a:rPr lang="en-US" b="1" dirty="0"/>
              <a:t>S</a:t>
            </a:r>
            <a:r>
              <a:rPr lang="en-US" dirty="0"/>
              <a:t>pecific</a:t>
            </a:r>
          </a:p>
          <a:p>
            <a:pPr marL="0" indent="0" algn="ctr">
              <a:buNone/>
            </a:pPr>
            <a:r>
              <a:rPr lang="en-US" b="1" dirty="0"/>
              <a:t>M</a:t>
            </a:r>
            <a:r>
              <a:rPr lang="en-US" dirty="0"/>
              <a:t>easurable</a:t>
            </a:r>
          </a:p>
          <a:p>
            <a:pPr marL="0" indent="0" algn="ctr">
              <a:buNone/>
            </a:pPr>
            <a:r>
              <a:rPr lang="en-US" b="1" dirty="0"/>
              <a:t>A</a:t>
            </a:r>
            <a:r>
              <a:rPr lang="en-US" dirty="0"/>
              <a:t>chievable</a:t>
            </a:r>
          </a:p>
          <a:p>
            <a:pPr marL="0" indent="0" algn="ctr">
              <a:buNone/>
            </a:pPr>
            <a:r>
              <a:rPr lang="en-US" b="1" dirty="0"/>
              <a:t>R</a:t>
            </a:r>
            <a:r>
              <a:rPr lang="en-US" dirty="0"/>
              <a:t>elative</a:t>
            </a:r>
          </a:p>
          <a:p>
            <a:pPr marL="0" indent="0" algn="ctr">
              <a:buNone/>
            </a:pPr>
            <a:r>
              <a:rPr lang="en-US" b="1" dirty="0"/>
              <a:t>T</a:t>
            </a:r>
            <a:r>
              <a:rPr lang="en-US" dirty="0"/>
              <a:t>ime-bound</a:t>
            </a:r>
          </a:p>
        </p:txBody>
      </p:sp>
    </p:spTree>
    <p:extLst>
      <p:ext uri="{BB962C8B-B14F-4D97-AF65-F5344CB8AC3E}">
        <p14:creationId xmlns:p14="http://schemas.microsoft.com/office/powerpoint/2010/main" val="7605931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A27D0-3D8C-4EDB-BF97-F285B0AA697D}"/>
              </a:ext>
            </a:extLst>
          </p:cNvPr>
          <p:cNvSpPr>
            <a:spLocks noGrp="1"/>
          </p:cNvSpPr>
          <p:nvPr>
            <p:ph type="title"/>
          </p:nvPr>
        </p:nvSpPr>
        <p:spPr/>
        <p:txBody>
          <a:bodyPr/>
          <a:lstStyle/>
          <a:p>
            <a:pPr algn="ctr"/>
            <a:r>
              <a:rPr lang="en-US" b="1" dirty="0"/>
              <a:t>PDSA Cycle</a:t>
            </a:r>
          </a:p>
        </p:txBody>
      </p:sp>
      <p:sp>
        <p:nvSpPr>
          <p:cNvPr id="3" name="Content Placeholder 2">
            <a:extLst>
              <a:ext uri="{FF2B5EF4-FFF2-40B4-BE49-F238E27FC236}">
                <a16:creationId xmlns:a16="http://schemas.microsoft.com/office/drawing/2014/main" id="{EB2768BB-EFEC-4C47-99DE-749A8B6745E7}"/>
              </a:ext>
            </a:extLst>
          </p:cNvPr>
          <p:cNvSpPr>
            <a:spLocks noGrp="1"/>
          </p:cNvSpPr>
          <p:nvPr>
            <p:ph idx="1"/>
          </p:nvPr>
        </p:nvSpPr>
        <p:spPr/>
        <p:txBody>
          <a:bodyPr/>
          <a:lstStyle/>
          <a:p>
            <a:pPr marL="0" indent="0">
              <a:buNone/>
            </a:pPr>
            <a:r>
              <a:rPr lang="en-US" b="1" dirty="0"/>
              <a:t>Plan</a:t>
            </a:r>
          </a:p>
          <a:p>
            <a:pPr marL="514350" indent="-514350">
              <a:buAutoNum type="arabicPeriod"/>
            </a:pPr>
            <a:r>
              <a:rPr lang="en-US" dirty="0"/>
              <a:t>Identify the objectives /SMART goal statement</a:t>
            </a:r>
          </a:p>
          <a:p>
            <a:pPr marL="514350" indent="-514350">
              <a:buAutoNum type="arabicPeriod"/>
            </a:pPr>
            <a:r>
              <a:rPr lang="en-US" dirty="0"/>
              <a:t>Outline the steps (Who, what, where, when)</a:t>
            </a:r>
          </a:p>
          <a:p>
            <a:pPr marL="0" indent="0">
              <a:buNone/>
            </a:pPr>
            <a:r>
              <a:rPr lang="en-US" dirty="0"/>
              <a:t>The program is going to reduce the amount of time it takes to process an application this month</a:t>
            </a:r>
          </a:p>
          <a:p>
            <a:pPr marL="0" indent="0">
              <a:buNone/>
            </a:pPr>
            <a:endParaRPr lang="en-US" dirty="0"/>
          </a:p>
          <a:p>
            <a:pPr marL="0" indent="0">
              <a:buNone/>
            </a:pPr>
            <a:endParaRPr lang="en-US" dirty="0"/>
          </a:p>
          <a:p>
            <a:pPr marL="0" indent="0" algn="ctr">
              <a:buNone/>
            </a:pPr>
            <a:r>
              <a:rPr lang="en-US" b="1" dirty="0">
                <a:solidFill>
                  <a:srgbClr val="FF0000"/>
                </a:solidFill>
              </a:rPr>
              <a:t>NOT SMART</a:t>
            </a:r>
          </a:p>
          <a:p>
            <a:pPr marL="0" indent="0">
              <a:buNone/>
            </a:pPr>
            <a:endParaRPr lang="en-US" b="1" dirty="0"/>
          </a:p>
        </p:txBody>
      </p:sp>
    </p:spTree>
    <p:extLst>
      <p:ext uri="{BB962C8B-B14F-4D97-AF65-F5344CB8AC3E}">
        <p14:creationId xmlns:p14="http://schemas.microsoft.com/office/powerpoint/2010/main" val="22937306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A27D0-3D8C-4EDB-BF97-F285B0AA697D}"/>
              </a:ext>
            </a:extLst>
          </p:cNvPr>
          <p:cNvSpPr>
            <a:spLocks noGrp="1"/>
          </p:cNvSpPr>
          <p:nvPr>
            <p:ph type="title"/>
          </p:nvPr>
        </p:nvSpPr>
        <p:spPr/>
        <p:txBody>
          <a:bodyPr/>
          <a:lstStyle/>
          <a:p>
            <a:pPr algn="ctr"/>
            <a:r>
              <a:rPr lang="en-US" b="1" dirty="0"/>
              <a:t>PDSA Cycle</a:t>
            </a:r>
          </a:p>
        </p:txBody>
      </p:sp>
      <p:sp>
        <p:nvSpPr>
          <p:cNvPr id="3" name="Content Placeholder 2">
            <a:extLst>
              <a:ext uri="{FF2B5EF4-FFF2-40B4-BE49-F238E27FC236}">
                <a16:creationId xmlns:a16="http://schemas.microsoft.com/office/drawing/2014/main" id="{EB2768BB-EFEC-4C47-99DE-749A8B6745E7}"/>
              </a:ext>
            </a:extLst>
          </p:cNvPr>
          <p:cNvSpPr>
            <a:spLocks noGrp="1"/>
          </p:cNvSpPr>
          <p:nvPr>
            <p:ph idx="1"/>
          </p:nvPr>
        </p:nvSpPr>
        <p:spPr/>
        <p:txBody>
          <a:bodyPr/>
          <a:lstStyle/>
          <a:p>
            <a:pPr marL="0" indent="0">
              <a:buNone/>
            </a:pPr>
            <a:r>
              <a:rPr lang="en-US" b="1" dirty="0"/>
              <a:t>Plan</a:t>
            </a:r>
          </a:p>
          <a:p>
            <a:pPr marL="514350" indent="-514350">
              <a:buAutoNum type="arabicPeriod"/>
            </a:pPr>
            <a:r>
              <a:rPr lang="en-US" dirty="0"/>
              <a:t>Identify the objectives /SMART goal statement</a:t>
            </a:r>
          </a:p>
          <a:p>
            <a:pPr marL="514350" indent="-514350">
              <a:buAutoNum type="arabicPeriod"/>
            </a:pPr>
            <a:r>
              <a:rPr lang="en-US" dirty="0"/>
              <a:t>Outline the steps (Who, what, where, when)</a:t>
            </a:r>
          </a:p>
          <a:p>
            <a:pPr marL="0" indent="0">
              <a:buNone/>
            </a:pPr>
            <a:r>
              <a:rPr lang="en-US" dirty="0"/>
              <a:t>The ABC licensing unit manager and designated staff are going to reduce by 10% the amount of time it takes to process an initial application by October 21, 2016.</a:t>
            </a:r>
          </a:p>
          <a:p>
            <a:pPr marL="0" indent="0">
              <a:buNone/>
            </a:pPr>
            <a:endParaRPr lang="en-US" dirty="0"/>
          </a:p>
          <a:p>
            <a:pPr marL="0" indent="0" algn="ctr">
              <a:buNone/>
            </a:pPr>
            <a:r>
              <a:rPr lang="en-US" b="1" dirty="0">
                <a:solidFill>
                  <a:srgbClr val="FF0000"/>
                </a:solidFill>
              </a:rPr>
              <a:t>SMART</a:t>
            </a:r>
          </a:p>
          <a:p>
            <a:pPr marL="0" indent="0">
              <a:buNone/>
            </a:pPr>
            <a:endParaRPr lang="en-US" b="1" dirty="0"/>
          </a:p>
        </p:txBody>
      </p:sp>
    </p:spTree>
    <p:extLst>
      <p:ext uri="{BB962C8B-B14F-4D97-AF65-F5344CB8AC3E}">
        <p14:creationId xmlns:p14="http://schemas.microsoft.com/office/powerpoint/2010/main" val="31065270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A27D0-3D8C-4EDB-BF97-F285B0AA697D}"/>
              </a:ext>
            </a:extLst>
          </p:cNvPr>
          <p:cNvSpPr>
            <a:spLocks noGrp="1"/>
          </p:cNvSpPr>
          <p:nvPr>
            <p:ph type="title"/>
          </p:nvPr>
        </p:nvSpPr>
        <p:spPr/>
        <p:txBody>
          <a:bodyPr/>
          <a:lstStyle/>
          <a:p>
            <a:pPr algn="ctr"/>
            <a:r>
              <a:rPr lang="en-US" b="1" dirty="0"/>
              <a:t>PDSA Cycle</a:t>
            </a:r>
          </a:p>
        </p:txBody>
      </p:sp>
      <p:sp>
        <p:nvSpPr>
          <p:cNvPr id="3" name="Content Placeholder 2">
            <a:extLst>
              <a:ext uri="{FF2B5EF4-FFF2-40B4-BE49-F238E27FC236}">
                <a16:creationId xmlns:a16="http://schemas.microsoft.com/office/drawing/2014/main" id="{EB2768BB-EFEC-4C47-99DE-749A8B6745E7}"/>
              </a:ext>
            </a:extLst>
          </p:cNvPr>
          <p:cNvSpPr>
            <a:spLocks noGrp="1"/>
          </p:cNvSpPr>
          <p:nvPr>
            <p:ph idx="1"/>
          </p:nvPr>
        </p:nvSpPr>
        <p:spPr/>
        <p:txBody>
          <a:bodyPr/>
          <a:lstStyle/>
          <a:p>
            <a:pPr marL="0" indent="0">
              <a:buNone/>
            </a:pPr>
            <a:r>
              <a:rPr lang="en-US" b="1" dirty="0"/>
              <a:t>Plan</a:t>
            </a:r>
          </a:p>
          <a:p>
            <a:pPr marL="514350" indent="-514350">
              <a:buAutoNum type="arabicPeriod"/>
            </a:pPr>
            <a:r>
              <a:rPr lang="en-US" dirty="0"/>
              <a:t>Identify the objectives /SMART goal statement</a:t>
            </a:r>
          </a:p>
          <a:p>
            <a:pPr marL="514350" indent="-514350">
              <a:buAutoNum type="arabicPeriod"/>
            </a:pPr>
            <a:r>
              <a:rPr lang="en-US" dirty="0"/>
              <a:t>Outline the steps (Who, what, where, when)</a:t>
            </a:r>
          </a:p>
          <a:p>
            <a:pPr marL="514350" indent="-514350">
              <a:buAutoNum type="arabicPeriod"/>
            </a:pPr>
            <a:r>
              <a:rPr lang="en-US" dirty="0"/>
              <a:t>Include measurements used to evaluate the process and ensure all measurements align with the goal</a:t>
            </a:r>
          </a:p>
          <a:p>
            <a:pPr marL="514350" indent="-514350">
              <a:buAutoNum type="arabicPeriod"/>
            </a:pPr>
            <a:r>
              <a:rPr lang="en-US" dirty="0"/>
              <a:t>Include a plan to gather data</a:t>
            </a:r>
          </a:p>
          <a:p>
            <a:pPr marL="514350" indent="-514350">
              <a:buAutoNum type="arabicPeriod"/>
            </a:pPr>
            <a:r>
              <a:rPr lang="en-US" dirty="0"/>
              <a:t>Predict what will happen when you carry out the plan</a:t>
            </a:r>
          </a:p>
        </p:txBody>
      </p:sp>
    </p:spTree>
    <p:extLst>
      <p:ext uri="{BB962C8B-B14F-4D97-AF65-F5344CB8AC3E}">
        <p14:creationId xmlns:p14="http://schemas.microsoft.com/office/powerpoint/2010/main" val="27616708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A27D0-3D8C-4EDB-BF97-F285B0AA697D}"/>
              </a:ext>
            </a:extLst>
          </p:cNvPr>
          <p:cNvSpPr>
            <a:spLocks noGrp="1"/>
          </p:cNvSpPr>
          <p:nvPr>
            <p:ph type="title"/>
          </p:nvPr>
        </p:nvSpPr>
        <p:spPr/>
        <p:txBody>
          <a:bodyPr/>
          <a:lstStyle/>
          <a:p>
            <a:pPr algn="ctr"/>
            <a:r>
              <a:rPr lang="en-US" b="1" dirty="0"/>
              <a:t>PDSA Cycle</a:t>
            </a:r>
          </a:p>
        </p:txBody>
      </p:sp>
      <p:sp>
        <p:nvSpPr>
          <p:cNvPr id="3" name="Content Placeholder 2">
            <a:extLst>
              <a:ext uri="{FF2B5EF4-FFF2-40B4-BE49-F238E27FC236}">
                <a16:creationId xmlns:a16="http://schemas.microsoft.com/office/drawing/2014/main" id="{EB2768BB-EFEC-4C47-99DE-749A8B6745E7}"/>
              </a:ext>
            </a:extLst>
          </p:cNvPr>
          <p:cNvSpPr>
            <a:spLocks noGrp="1"/>
          </p:cNvSpPr>
          <p:nvPr>
            <p:ph idx="1"/>
          </p:nvPr>
        </p:nvSpPr>
        <p:spPr/>
        <p:txBody>
          <a:bodyPr/>
          <a:lstStyle/>
          <a:p>
            <a:pPr marL="0" indent="0">
              <a:buNone/>
            </a:pPr>
            <a:r>
              <a:rPr lang="en-US" b="1" dirty="0"/>
              <a:t>Do</a:t>
            </a:r>
          </a:p>
          <a:p>
            <a:pPr marL="514350" indent="-514350">
              <a:buAutoNum type="arabicPeriod"/>
            </a:pPr>
            <a:r>
              <a:rPr lang="en-US" dirty="0"/>
              <a:t>Carry out the plan</a:t>
            </a:r>
          </a:p>
          <a:p>
            <a:pPr marL="514350" indent="-514350">
              <a:buAutoNum type="arabicPeriod"/>
            </a:pPr>
            <a:r>
              <a:rPr lang="en-US" dirty="0"/>
              <a:t>Document the plan: problems, goals, observations, unexpected results</a:t>
            </a:r>
          </a:p>
          <a:p>
            <a:pPr marL="514350" indent="-514350">
              <a:buAutoNum type="arabicPeriod"/>
            </a:pPr>
            <a:r>
              <a:rPr lang="en-US" dirty="0"/>
              <a:t>Collect data and analyze it</a:t>
            </a:r>
          </a:p>
          <a:p>
            <a:pPr marL="514350" indent="-514350">
              <a:buAutoNum type="arabicPeriod"/>
            </a:pPr>
            <a:endParaRPr lang="en-US" dirty="0"/>
          </a:p>
        </p:txBody>
      </p:sp>
    </p:spTree>
    <p:extLst>
      <p:ext uri="{BB962C8B-B14F-4D97-AF65-F5344CB8AC3E}">
        <p14:creationId xmlns:p14="http://schemas.microsoft.com/office/powerpoint/2010/main" val="5478539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7E27A-2E29-4B34-B4EA-704C3EFAEB0D}"/>
              </a:ext>
            </a:extLst>
          </p:cNvPr>
          <p:cNvSpPr>
            <a:spLocks noGrp="1"/>
          </p:cNvSpPr>
          <p:nvPr>
            <p:ph type="title"/>
          </p:nvPr>
        </p:nvSpPr>
        <p:spPr/>
        <p:txBody>
          <a:bodyPr/>
          <a:lstStyle/>
          <a:p>
            <a:pPr algn="ctr"/>
            <a:r>
              <a:rPr lang="en-US" b="1" dirty="0"/>
              <a:t>Measurements</a:t>
            </a:r>
            <a:br>
              <a:rPr lang="en-US" dirty="0"/>
            </a:br>
            <a:r>
              <a:rPr lang="en-US" dirty="0"/>
              <a:t>(outcome measures)</a:t>
            </a:r>
          </a:p>
        </p:txBody>
      </p:sp>
      <p:sp>
        <p:nvSpPr>
          <p:cNvPr id="3" name="Content Placeholder 2">
            <a:extLst>
              <a:ext uri="{FF2B5EF4-FFF2-40B4-BE49-F238E27FC236}">
                <a16:creationId xmlns:a16="http://schemas.microsoft.com/office/drawing/2014/main" id="{E1EBC286-9986-4AE3-B181-4901C4B94DB3}"/>
              </a:ext>
            </a:extLst>
          </p:cNvPr>
          <p:cNvSpPr>
            <a:spLocks noGrp="1"/>
          </p:cNvSpPr>
          <p:nvPr>
            <p:ph idx="1"/>
          </p:nvPr>
        </p:nvSpPr>
        <p:spPr/>
        <p:txBody>
          <a:bodyPr/>
          <a:lstStyle/>
          <a:p>
            <a:r>
              <a:rPr lang="en-US" dirty="0"/>
              <a:t>Baseline measurement: take measurements of the problem before you implement your corrective action plan</a:t>
            </a:r>
          </a:p>
          <a:p>
            <a:r>
              <a:rPr lang="en-US" dirty="0"/>
              <a:t>Use the same process to take measurements after you have implemented your plan to evaluate the effectiveness of the plan</a:t>
            </a:r>
          </a:p>
          <a:p>
            <a:r>
              <a:rPr lang="en-US" dirty="0"/>
              <a:t>Minimum measurement requirements:</a:t>
            </a:r>
          </a:p>
          <a:p>
            <a:pPr lvl="1"/>
            <a:r>
              <a:rPr lang="en-US" dirty="0"/>
              <a:t>Numerator (specific event being measured)</a:t>
            </a:r>
          </a:p>
          <a:p>
            <a:pPr lvl="1"/>
            <a:r>
              <a:rPr lang="en-US" dirty="0"/>
              <a:t>Denominator (out of what total numerator is taken)</a:t>
            </a:r>
          </a:p>
          <a:p>
            <a:r>
              <a:rPr lang="en-US" dirty="0"/>
              <a:t>Threshold (measurement goal, i.e. 10% reduction)</a:t>
            </a:r>
          </a:p>
          <a:p>
            <a:r>
              <a:rPr lang="en-US" dirty="0"/>
              <a:t>Timeframe (by when will threshold be achieved)</a:t>
            </a:r>
          </a:p>
          <a:p>
            <a:endParaRPr lang="en-US" dirty="0"/>
          </a:p>
        </p:txBody>
      </p:sp>
    </p:spTree>
    <p:extLst>
      <p:ext uri="{BB962C8B-B14F-4D97-AF65-F5344CB8AC3E}">
        <p14:creationId xmlns:p14="http://schemas.microsoft.com/office/powerpoint/2010/main" val="38733364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A27D0-3D8C-4EDB-BF97-F285B0AA697D}"/>
              </a:ext>
            </a:extLst>
          </p:cNvPr>
          <p:cNvSpPr>
            <a:spLocks noGrp="1"/>
          </p:cNvSpPr>
          <p:nvPr>
            <p:ph type="title"/>
          </p:nvPr>
        </p:nvSpPr>
        <p:spPr/>
        <p:txBody>
          <a:bodyPr/>
          <a:lstStyle/>
          <a:p>
            <a:pPr algn="ctr"/>
            <a:r>
              <a:rPr lang="en-US" b="1" dirty="0"/>
              <a:t>PDSA Cycle</a:t>
            </a:r>
          </a:p>
        </p:txBody>
      </p:sp>
      <p:sp>
        <p:nvSpPr>
          <p:cNvPr id="3" name="Content Placeholder 2">
            <a:extLst>
              <a:ext uri="{FF2B5EF4-FFF2-40B4-BE49-F238E27FC236}">
                <a16:creationId xmlns:a16="http://schemas.microsoft.com/office/drawing/2014/main" id="{EB2768BB-EFEC-4C47-99DE-749A8B6745E7}"/>
              </a:ext>
            </a:extLst>
          </p:cNvPr>
          <p:cNvSpPr>
            <a:spLocks noGrp="1"/>
          </p:cNvSpPr>
          <p:nvPr>
            <p:ph idx="1"/>
          </p:nvPr>
        </p:nvSpPr>
        <p:spPr/>
        <p:txBody>
          <a:bodyPr/>
          <a:lstStyle/>
          <a:p>
            <a:pPr marL="0" indent="0">
              <a:buNone/>
            </a:pPr>
            <a:r>
              <a:rPr lang="en-US" b="1" dirty="0"/>
              <a:t>Study</a:t>
            </a:r>
          </a:p>
          <a:p>
            <a:pPr marL="514350" indent="-514350">
              <a:buAutoNum type="arabicPeriod"/>
            </a:pPr>
            <a:r>
              <a:rPr lang="en-US" dirty="0"/>
              <a:t>Results as expected, per data and observations?</a:t>
            </a:r>
          </a:p>
          <a:p>
            <a:pPr marL="514350" indent="-514350">
              <a:buAutoNum type="arabicPeriod"/>
            </a:pPr>
            <a:r>
              <a:rPr lang="en-US" dirty="0"/>
              <a:t>Summarize what was learned</a:t>
            </a:r>
          </a:p>
          <a:p>
            <a:pPr marL="514350" indent="-514350">
              <a:buAutoNum type="arabicPeriod"/>
            </a:pPr>
            <a:r>
              <a:rPr lang="en-US" dirty="0"/>
              <a:t>Determine the next steps</a:t>
            </a:r>
          </a:p>
          <a:p>
            <a:pPr marL="514350" indent="-514350">
              <a:buAutoNum type="arabicPeriod"/>
            </a:pPr>
            <a:endParaRPr lang="en-US" dirty="0"/>
          </a:p>
        </p:txBody>
      </p:sp>
    </p:spTree>
    <p:extLst>
      <p:ext uri="{BB962C8B-B14F-4D97-AF65-F5344CB8AC3E}">
        <p14:creationId xmlns:p14="http://schemas.microsoft.com/office/powerpoint/2010/main" val="121101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A27D0-3D8C-4EDB-BF97-F285B0AA697D}"/>
              </a:ext>
            </a:extLst>
          </p:cNvPr>
          <p:cNvSpPr>
            <a:spLocks noGrp="1"/>
          </p:cNvSpPr>
          <p:nvPr>
            <p:ph type="title"/>
          </p:nvPr>
        </p:nvSpPr>
        <p:spPr/>
        <p:txBody>
          <a:bodyPr/>
          <a:lstStyle/>
          <a:p>
            <a:pPr algn="ctr"/>
            <a:r>
              <a:rPr lang="en-US" b="1" dirty="0"/>
              <a:t>PDSA Cycle</a:t>
            </a:r>
          </a:p>
        </p:txBody>
      </p:sp>
      <p:sp>
        <p:nvSpPr>
          <p:cNvPr id="3" name="Content Placeholder 2">
            <a:extLst>
              <a:ext uri="{FF2B5EF4-FFF2-40B4-BE49-F238E27FC236}">
                <a16:creationId xmlns:a16="http://schemas.microsoft.com/office/drawing/2014/main" id="{EB2768BB-EFEC-4C47-99DE-749A8B6745E7}"/>
              </a:ext>
            </a:extLst>
          </p:cNvPr>
          <p:cNvSpPr>
            <a:spLocks noGrp="1"/>
          </p:cNvSpPr>
          <p:nvPr>
            <p:ph idx="1"/>
          </p:nvPr>
        </p:nvSpPr>
        <p:spPr/>
        <p:txBody>
          <a:bodyPr/>
          <a:lstStyle/>
          <a:p>
            <a:pPr marL="0" indent="0">
              <a:buNone/>
            </a:pPr>
            <a:r>
              <a:rPr lang="en-US" b="1" dirty="0"/>
              <a:t>Act</a:t>
            </a:r>
          </a:p>
          <a:p>
            <a:pPr marL="514350" indent="-514350">
              <a:buAutoNum type="arabicPeriod"/>
            </a:pPr>
            <a:r>
              <a:rPr lang="en-US" dirty="0"/>
              <a:t>Apply on small scale (unit instead of bureau)</a:t>
            </a:r>
          </a:p>
          <a:p>
            <a:pPr marL="514350" indent="-514350">
              <a:buAutoNum type="arabicPeriod"/>
            </a:pPr>
            <a:r>
              <a:rPr lang="en-US" dirty="0"/>
              <a:t>Adapt: modify the plan/action items</a:t>
            </a:r>
          </a:p>
          <a:p>
            <a:pPr marL="514350" indent="-514350">
              <a:buAutoNum type="arabicPeriod"/>
            </a:pPr>
            <a:r>
              <a:rPr lang="en-US" dirty="0"/>
              <a:t>Adopt: reliable results – implementing on larger scale</a:t>
            </a:r>
          </a:p>
          <a:p>
            <a:pPr marL="514350" indent="-514350">
              <a:buAutoNum type="arabicPeriod"/>
            </a:pPr>
            <a:r>
              <a:rPr lang="en-US" dirty="0"/>
              <a:t>Abandon: Test was unsuccessful – evaluate and learn from the experience</a:t>
            </a:r>
          </a:p>
        </p:txBody>
      </p:sp>
    </p:spTree>
    <p:extLst>
      <p:ext uri="{BB962C8B-B14F-4D97-AF65-F5344CB8AC3E}">
        <p14:creationId xmlns:p14="http://schemas.microsoft.com/office/powerpoint/2010/main" val="35501957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A27D0-3D8C-4EDB-BF97-F285B0AA697D}"/>
              </a:ext>
            </a:extLst>
          </p:cNvPr>
          <p:cNvSpPr>
            <a:spLocks noGrp="1"/>
          </p:cNvSpPr>
          <p:nvPr>
            <p:ph type="title"/>
          </p:nvPr>
        </p:nvSpPr>
        <p:spPr/>
        <p:txBody>
          <a:bodyPr/>
          <a:lstStyle/>
          <a:p>
            <a:pPr algn="ctr"/>
            <a:r>
              <a:rPr lang="en-US" b="1" dirty="0"/>
              <a:t>Step 5 Evaluate the results and </a:t>
            </a:r>
            <a:br>
              <a:rPr lang="en-US" b="1" dirty="0"/>
            </a:br>
            <a:r>
              <a:rPr lang="en-US" b="1" dirty="0"/>
              <a:t>processes</a:t>
            </a:r>
          </a:p>
        </p:txBody>
      </p:sp>
      <p:sp>
        <p:nvSpPr>
          <p:cNvPr id="3" name="Content Placeholder 2">
            <a:extLst>
              <a:ext uri="{FF2B5EF4-FFF2-40B4-BE49-F238E27FC236}">
                <a16:creationId xmlns:a16="http://schemas.microsoft.com/office/drawing/2014/main" id="{EB2768BB-EFEC-4C47-99DE-749A8B6745E7}"/>
              </a:ext>
            </a:extLst>
          </p:cNvPr>
          <p:cNvSpPr>
            <a:spLocks noGrp="1"/>
          </p:cNvSpPr>
          <p:nvPr>
            <p:ph idx="1"/>
          </p:nvPr>
        </p:nvSpPr>
        <p:spPr/>
        <p:txBody>
          <a:bodyPr/>
          <a:lstStyle/>
          <a:p>
            <a:r>
              <a:rPr lang="en-US" dirty="0"/>
              <a:t>Survey (internal  and external)</a:t>
            </a:r>
          </a:p>
          <a:p>
            <a:r>
              <a:rPr lang="en-US" dirty="0"/>
              <a:t>Data comparison (bar charts, trend lines, </a:t>
            </a:r>
            <a:r>
              <a:rPr lang="en-US" dirty="0" err="1"/>
              <a:t>etc</a:t>
            </a:r>
            <a:r>
              <a:rPr lang="en-US" dirty="0"/>
              <a:t>)</a:t>
            </a:r>
          </a:p>
          <a:p>
            <a:r>
              <a:rPr lang="en-US" dirty="0"/>
              <a:t>Progress reports</a:t>
            </a:r>
          </a:p>
          <a:p>
            <a:endParaRPr lang="en-US" dirty="0"/>
          </a:p>
        </p:txBody>
      </p:sp>
    </p:spTree>
    <p:extLst>
      <p:ext uri="{BB962C8B-B14F-4D97-AF65-F5344CB8AC3E}">
        <p14:creationId xmlns:p14="http://schemas.microsoft.com/office/powerpoint/2010/main" val="31692681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A27D0-3D8C-4EDB-BF97-F285B0AA697D}"/>
              </a:ext>
            </a:extLst>
          </p:cNvPr>
          <p:cNvSpPr>
            <a:spLocks noGrp="1"/>
          </p:cNvSpPr>
          <p:nvPr>
            <p:ph type="title"/>
          </p:nvPr>
        </p:nvSpPr>
        <p:spPr/>
        <p:txBody>
          <a:bodyPr/>
          <a:lstStyle/>
          <a:p>
            <a:pPr algn="ctr"/>
            <a:r>
              <a:rPr lang="en-US" b="1" dirty="0"/>
              <a:t>Step 6 share the results</a:t>
            </a:r>
          </a:p>
        </p:txBody>
      </p:sp>
      <p:sp>
        <p:nvSpPr>
          <p:cNvPr id="3" name="Content Placeholder 2">
            <a:extLst>
              <a:ext uri="{FF2B5EF4-FFF2-40B4-BE49-F238E27FC236}">
                <a16:creationId xmlns:a16="http://schemas.microsoft.com/office/drawing/2014/main" id="{EB2768BB-EFEC-4C47-99DE-749A8B6745E7}"/>
              </a:ext>
            </a:extLst>
          </p:cNvPr>
          <p:cNvSpPr>
            <a:spLocks noGrp="1"/>
          </p:cNvSpPr>
          <p:nvPr>
            <p:ph idx="1"/>
          </p:nvPr>
        </p:nvSpPr>
        <p:spPr/>
        <p:txBody>
          <a:bodyPr/>
          <a:lstStyle/>
          <a:p>
            <a:r>
              <a:rPr lang="en-US" dirty="0"/>
              <a:t>Meetings/discussions</a:t>
            </a:r>
          </a:p>
          <a:p>
            <a:r>
              <a:rPr lang="en-US" dirty="0"/>
              <a:t>Talk about results, celebrate successes, learn from experiences</a:t>
            </a:r>
          </a:p>
          <a:p>
            <a:r>
              <a:rPr lang="en-US" dirty="0"/>
              <a:t>Leadership reviews process with the team</a:t>
            </a:r>
          </a:p>
          <a:p>
            <a:r>
              <a:rPr lang="en-US" dirty="0"/>
              <a:t>Update RCA procedures to reflect improvements, add/remove tools or other changes</a:t>
            </a:r>
          </a:p>
          <a:p>
            <a:r>
              <a:rPr lang="en-US" dirty="0"/>
              <a:t>Summary of lessons learned shared with all employees affected by the changes</a:t>
            </a:r>
          </a:p>
          <a:p>
            <a:endParaRPr lang="en-US" dirty="0"/>
          </a:p>
        </p:txBody>
      </p:sp>
    </p:spTree>
    <p:extLst>
      <p:ext uri="{BB962C8B-B14F-4D97-AF65-F5344CB8AC3E}">
        <p14:creationId xmlns:p14="http://schemas.microsoft.com/office/powerpoint/2010/main" val="27598896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6206</TotalTime>
  <Words>1278</Words>
  <Application>Microsoft Office PowerPoint</Application>
  <PresentationFormat>Widescreen</PresentationFormat>
  <Paragraphs>172</Paragraphs>
  <Slides>32</Slides>
  <Notes>1</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32</vt:i4>
      </vt:variant>
    </vt:vector>
  </HeadingPairs>
  <TitlesOfParts>
    <vt:vector size="40" baseType="lpstr">
      <vt:lpstr>Arial</vt:lpstr>
      <vt:lpstr>Calibri</vt:lpstr>
      <vt:lpstr>Calibri Light</vt:lpstr>
      <vt:lpstr>Tajawal Medium</vt:lpstr>
      <vt:lpstr>Office Theme</vt:lpstr>
      <vt:lpstr>2_Office Theme</vt:lpstr>
      <vt:lpstr>1_Office Theme</vt:lpstr>
      <vt:lpstr>Custom Design</vt:lpstr>
      <vt:lpstr>PowerPoint Presentation</vt:lpstr>
      <vt:lpstr>Definition</vt:lpstr>
      <vt:lpstr>Core Principles</vt:lpstr>
      <vt:lpstr>Like working on a puzzle</vt:lpstr>
      <vt:lpstr>Like working on a puzzle</vt:lpstr>
      <vt:lpstr>Steps of RCA</vt:lpstr>
      <vt:lpstr>Steps of RCA</vt:lpstr>
      <vt:lpstr>Step 1: Organize a Well-Defined  Team</vt:lpstr>
      <vt:lpstr>Framework</vt:lpstr>
      <vt:lpstr>Team members</vt:lpstr>
      <vt:lpstr>Step 2: Define the problem</vt:lpstr>
      <vt:lpstr>Problem statement</vt:lpstr>
      <vt:lpstr>Problem statement</vt:lpstr>
      <vt:lpstr>Step 3: Analyze the problem &amp;  determine the root causes</vt:lpstr>
      <vt:lpstr>Fishbone Diagram (Ishikawa Diagram)</vt:lpstr>
      <vt:lpstr>PowerPoint Presentation</vt:lpstr>
      <vt:lpstr>PowerPoint Presentation</vt:lpstr>
      <vt:lpstr>PowerPoint Presentation</vt:lpstr>
      <vt:lpstr>5 whys tool (late for work example)</vt:lpstr>
      <vt:lpstr>Fishbone diagram tips</vt:lpstr>
      <vt:lpstr>Step 4 – Plan –Do-Study-Act Cycle</vt:lpstr>
      <vt:lpstr>PDSA Cycle</vt:lpstr>
      <vt:lpstr>PDSA Cycle</vt:lpstr>
      <vt:lpstr>PDSA Cycle</vt:lpstr>
      <vt:lpstr>PDSA Cycle</vt:lpstr>
      <vt:lpstr>PDSA Cycle</vt:lpstr>
      <vt:lpstr>PDSA Cycle</vt:lpstr>
      <vt:lpstr>Measurements (outcome measures)</vt:lpstr>
      <vt:lpstr>PDSA Cycle</vt:lpstr>
      <vt:lpstr>PDSA Cycle</vt:lpstr>
      <vt:lpstr>Step 5 Evaluate the results and  processes</vt:lpstr>
      <vt:lpstr>Step 6 share the results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Mosaab Hamed</cp:lastModifiedBy>
  <cp:revision>51</cp:revision>
  <dcterms:created xsi:type="dcterms:W3CDTF">2020-10-15T07:04:09Z</dcterms:created>
  <dcterms:modified xsi:type="dcterms:W3CDTF">2021-10-07T19:36:20Z</dcterms:modified>
</cp:coreProperties>
</file>