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58" r:id="rId5"/>
    <p:sldId id="272" r:id="rId6"/>
    <p:sldId id="273" r:id="rId7"/>
    <p:sldId id="259" r:id="rId8"/>
    <p:sldId id="262" r:id="rId9"/>
    <p:sldId id="265" r:id="rId10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55" d="100"/>
          <a:sy n="155" d="100"/>
        </p:scale>
        <p:origin x="-354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652E3-559E-4EFC-8E4E-E223C58A2472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DFAA7-1EA6-457E-A488-A4AB89986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2B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14400" y="1104346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400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MASTER'S </a:t>
            </a:r>
            <a:r>
              <a:rPr lang="en-US" sz="1200" b="1" kern="0" spc="400" dirty="0" smtClean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THESIS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48640" y="1515826"/>
            <a:ext cx="8046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Detection Using</a:t>
            </a:r>
            <a:endParaRPr lang="en-US" sz="3400" dirty="0"/>
          </a:p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&amp; AI Techniques</a:t>
            </a:r>
            <a:endParaRPr lang="en-US" sz="3400" dirty="0"/>
          </a:p>
        </p:txBody>
      </p:sp>
      <p:sp>
        <p:nvSpPr>
          <p:cNvPr id="7" name="Text 5"/>
          <p:cNvSpPr/>
          <p:nvPr/>
        </p:nvSpPr>
        <p:spPr>
          <a:xfrm>
            <a:off x="457200" y="3207466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Mahmoud Al Ra'e  </a:t>
            </a:r>
            <a:r>
              <a:rPr lang="en-US" sz="13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 ID: 253001641     </a:t>
            </a: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Hussein Mudeheg  </a:t>
            </a:r>
            <a:r>
              <a:rPr lang="en-US" sz="1300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| ID: 253001186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457200" y="3710386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i="1" dirty="0">
                <a:solidFill>
                  <a:srgbClr val="90CA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Hager Saleh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457200" y="4030426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7890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  |  Midocean University, UAE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2926080" y="4527209"/>
            <a:ext cx="3291840" cy="36576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926080" y="4533346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M.Sc. in Artificial Intelligence</a:t>
            </a:r>
            <a:endParaRPr lang="en-US" sz="1300" dirty="0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93538" tIns="45720" rIns="593538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9" name="Picture 2" descr="logo-midoce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768" y="-447734"/>
            <a:ext cx="2938463" cy="1963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Presentation Agenda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80"/>
            <a:ext cx="1097280" cy="36576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57200" y="804672"/>
            <a:ext cx="420624" cy="438912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804672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950976" y="841248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Background: AI, DL, CNN, </a:t>
            </a:r>
            <a:r>
              <a:rPr lang="en-US" sz="1350" dirty="0" err="1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</a:t>
            </a:r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</a:t>
            </a:r>
            <a:r>
              <a:rPr lang="en-US" sz="1350" dirty="0" err="1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950976" y="1243584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57200" y="1472184"/>
            <a:ext cx="420624" cy="438912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57200" y="1472184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50976" y="1508760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</a:t>
            </a:r>
            <a:r>
              <a:rPr lang="en-US" sz="13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Statement </a:t>
            </a:r>
          </a:p>
          <a:p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950976" y="1911096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457200" y="2139696"/>
            <a:ext cx="420624" cy="438912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57200" y="2139696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950976" y="2176272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950976" y="2578608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457200" y="2807208"/>
            <a:ext cx="420624" cy="438912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57200" y="2807208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950976" y="2843784"/>
            <a:ext cx="3566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&amp; Contributions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950976" y="3258394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458365" y="3486541"/>
            <a:ext cx="420624" cy="438912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58365" y="3486541"/>
            <a:ext cx="420624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952141" y="3523117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3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</a:p>
        </p:txBody>
      </p:sp>
      <p:sp>
        <p:nvSpPr>
          <p:cNvPr id="33" name="Text 21"/>
          <p:cNvSpPr/>
          <p:nvPr/>
        </p:nvSpPr>
        <p:spPr>
          <a:xfrm>
            <a:off x="950976" y="2079881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 smtClean="0"/>
              <a:t>Related Work</a:t>
            </a:r>
            <a:endParaRPr lang="en-US" sz="1350" dirty="0"/>
          </a:p>
        </p:txBody>
      </p:sp>
      <p:sp>
        <p:nvSpPr>
          <p:cNvPr id="34" name="Shape 18"/>
          <p:cNvSpPr/>
          <p:nvPr/>
        </p:nvSpPr>
        <p:spPr>
          <a:xfrm>
            <a:off x="956088" y="3956987"/>
            <a:ext cx="3566160" cy="0"/>
          </a:xfrm>
          <a:prstGeom prst="line">
            <a:avLst/>
          </a:prstGeom>
          <a:noFill/>
          <a:ln w="6350">
            <a:solidFill>
              <a:srgbClr val="CFD8DC"/>
            </a:solidFill>
            <a:prstDash val="solid"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Background: Core Technologies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 flipV="1">
            <a:off x="457200" y="594361"/>
            <a:ext cx="4050792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4747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347472" y="804672"/>
            <a:ext cx="54864" cy="1664208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548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Artificial Intelligence (AI)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7548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Enables machines to perform human-like tasks: learning, reasoning, decision-making. In agriculture: analyzes plant conditions, identifies diseases from images, and processes large datasets for early diagnosis.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8211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182112" y="804672"/>
            <a:ext cx="54864" cy="1664208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31012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(DL)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31012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Subset of AI using multi-layered neural networks. Automatically extracts hierarchical features without manual engineering. High efficiency in analyzing complex visual patterns in leaf images.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6016752" y="804672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6016752" y="804672"/>
            <a:ext cx="54864" cy="1664208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144768" y="896112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(Convolutional Neural Networks)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6144768" y="1188720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Leading DL model for image analysis. Learns spatial hierarchies of features. Architectures include VGG, ResNet, DenseNet, MobileNet — achieving &gt;95% accuracy in plant disease tasks.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1737360" y="2606040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1737360" y="2606040"/>
            <a:ext cx="54864" cy="1664208"/>
          </a:xfrm>
          <a:prstGeom prst="rect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865376" y="26974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Model &amp; ViT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865376" y="2990088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Uses attention mechanisms instead of convolutions; captures global context. ViT divides images into patches, processes like words in a sentence. ~99% accuracy but requires large datasets.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663440" y="2606040"/>
            <a:ext cx="2651760" cy="1664208"/>
          </a:xfrm>
          <a:prstGeom prst="rect">
            <a:avLst/>
          </a:prstGeom>
          <a:solidFill>
            <a:srgbClr val="ECEFF1"/>
          </a:solidFill>
          <a:ln w="6350">
            <a:solidFill>
              <a:srgbClr val="CFD8DC"/>
            </a:solidFill>
            <a:prstDash val="solid"/>
          </a:ln>
          <a:effectLst>
            <a:outerShdw blurRad="508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4663440" y="2606040"/>
            <a:ext cx="54864" cy="1664208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791456" y="2697480"/>
            <a:ext cx="2468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Internet of Things (IoT)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4791456" y="2990088"/>
            <a:ext cx="24688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of connected devices sharing real-time data. Cameras, sensors, drones monitor crops continuously. Combined with AI, enables real-time plant disease detection in smart farming systems.</a:t>
            </a:r>
            <a:endParaRPr lang="en-US" sz="11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200" y="640079"/>
            <a:ext cx="2431916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457200" y="868680"/>
            <a:ext cx="1709130" cy="1051560"/>
          </a:xfrm>
          <a:prstGeom prst="rect">
            <a:avLst/>
          </a:prstGeom>
          <a:solidFill>
            <a:srgbClr val="C62828"/>
          </a:solidFill>
          <a:ln w="12700">
            <a:solidFill>
              <a:srgbClr val="C6282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" y="914400"/>
            <a:ext cx="170913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30%</a:t>
            </a:r>
            <a:r>
              <a:rPr lang="en-US" sz="2800" dirty="0" smtClean="0"/>
              <a:t> </a:t>
            </a: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40%</a:t>
            </a:r>
            <a:endParaRPr lang="en-US" sz="2800" dirty="0"/>
          </a:p>
        </p:txBody>
      </p:sp>
      <p:sp>
        <p:nvSpPr>
          <p:cNvPr id="9" name="Text 7"/>
          <p:cNvSpPr/>
          <p:nvPr/>
        </p:nvSpPr>
        <p:spPr>
          <a:xfrm>
            <a:off x="457200" y="1463040"/>
            <a:ext cx="1920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Crop Loss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Diseases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2348901" y="868680"/>
            <a:ext cx="1615542" cy="1051560"/>
          </a:xfrm>
          <a:prstGeom prst="rect">
            <a:avLst/>
          </a:prstGeom>
          <a:solidFill>
            <a:srgbClr val="B71C1C"/>
          </a:solidFill>
          <a:ln w="12700">
            <a:solidFill>
              <a:srgbClr val="B71C1C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348901" y="914400"/>
            <a:ext cx="161554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$220B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2348901" y="1463040"/>
            <a:ext cx="161554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Economic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Worldwide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4173095" y="868680"/>
            <a:ext cx="1552639" cy="1051560"/>
          </a:xfrm>
          <a:prstGeom prst="rect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4173095" y="914400"/>
            <a:ext cx="1552639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4173095" y="1463040"/>
            <a:ext cx="1552639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 is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942056" y="868680"/>
            <a:ext cx="1446777" cy="1051560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942056" y="914400"/>
            <a:ext cx="1446777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</a:t>
            </a:r>
            <a:endParaRPr lang="en-US" sz="2800" dirty="0"/>
          </a:p>
        </p:txBody>
      </p:sp>
      <p:sp>
        <p:nvSpPr>
          <p:cNvPr id="18" name="Text 16"/>
          <p:cNvSpPr/>
          <p:nvPr/>
        </p:nvSpPr>
        <p:spPr>
          <a:xfrm>
            <a:off x="5942056" y="1463040"/>
            <a:ext cx="1446777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Offers Scalable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BBDEF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Solution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457200" y="2057400"/>
            <a:ext cx="8229600" cy="2834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Farmers rely on personal experience 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/ often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inaccurate and subjective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disease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cases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are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detect visually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diseases appear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similar and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leading to frequent misdiagnosis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Varying field conditions (lighting, background, angles) complicate detection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inspection is impractical for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 scale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farms</a:t>
            </a:r>
            <a:endParaRPr lang="en-US" sz="1400" dirty="0"/>
          </a:p>
          <a:p>
            <a:pPr marL="342900" indent="-342900">
              <a:buSzPct val="100000"/>
              <a:buChar char="•"/>
            </a:pP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 for an automated, </a:t>
            </a:r>
            <a:r>
              <a:rPr lang="en-US" sz="14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fast </a:t>
            </a:r>
            <a:r>
              <a:rPr lang="en-US" sz="14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reliable AI-powered detection system</a:t>
            </a:r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20" name="Shape 8"/>
          <p:cNvSpPr/>
          <p:nvPr/>
        </p:nvSpPr>
        <p:spPr>
          <a:xfrm>
            <a:off x="7513127" y="878959"/>
            <a:ext cx="1514293" cy="1035144"/>
          </a:xfrm>
          <a:prstGeom prst="rect">
            <a:avLst/>
          </a:prstGeom>
          <a:solidFill>
            <a:srgbClr val="1B4332"/>
          </a:solidFill>
          <a:ln w="12700">
            <a:solidFill>
              <a:srgbClr val="1B4332"/>
            </a:solidFill>
            <a:prstDash val="solid"/>
          </a:ln>
          <a:effectLst>
            <a:outerShdw blurRad="76200" dist="38100" dir="8100000" algn="bl" rotWithShape="0">
              <a:srgbClr val="000000">
                <a:alpha val="15000"/>
              </a:srgbClr>
            </a:outerShdw>
          </a:effectLst>
        </p:spPr>
      </p:sp>
      <p:sp>
        <p:nvSpPr>
          <p:cNvPr id="21" name="Text 9"/>
          <p:cNvSpPr/>
          <p:nvPr/>
        </p:nvSpPr>
        <p:spPr>
          <a:xfrm>
            <a:off x="7537990" y="883715"/>
            <a:ext cx="1458737" cy="5903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52B788"/>
                </a:solidFill>
              </a:rPr>
              <a:t>80%</a:t>
            </a:r>
            <a:endParaRPr lang="en-US" sz="2800" dirty="0"/>
          </a:p>
        </p:txBody>
      </p:sp>
      <p:sp>
        <p:nvSpPr>
          <p:cNvPr id="22" name="Text 10"/>
          <p:cNvSpPr/>
          <p:nvPr/>
        </p:nvSpPr>
        <p:spPr>
          <a:xfrm>
            <a:off x="7482757" y="1461810"/>
            <a:ext cx="1679653" cy="640080"/>
          </a:xfrm>
          <a:prstGeom prst="rect">
            <a:avLst/>
          </a:prstGeom>
          <a:noFill/>
          <a:ln/>
        </p:spPr>
        <p:txBody>
          <a:bodyPr wrap="square" lIns="50800" tIns="50800" rIns="50800" bIns="50800" rtlCol="0" anchor="t"/>
          <a:lstStyle/>
          <a:p>
            <a:pPr marL="0" indent="0" algn="ctr">
              <a:buNone/>
            </a:pPr>
            <a:r>
              <a:rPr lang="en-US" sz="1050" dirty="0">
                <a:solidFill>
                  <a:srgbClr val="B7E4C7"/>
                </a:solidFill>
              </a:rPr>
              <a:t>Of human food</a:t>
            </a:r>
            <a:endParaRPr lang="en-US" sz="1050" dirty="0"/>
          </a:p>
          <a:p>
            <a:pPr marL="0" indent="0" algn="ctr">
              <a:buNone/>
            </a:pPr>
            <a:r>
              <a:rPr lang="en-US" sz="1050" dirty="0" smtClean="0">
                <a:solidFill>
                  <a:srgbClr val="B7E4C7"/>
                </a:solidFill>
              </a:rPr>
              <a:t>from </a:t>
            </a:r>
            <a:r>
              <a:rPr lang="en-US" sz="1050" dirty="0">
                <a:solidFill>
                  <a:srgbClr val="B7E4C7"/>
                </a:solidFill>
              </a:rPr>
              <a:t>plants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02060"/>
          </a:solidFill>
          <a:ln w="12700">
            <a:solidFill>
              <a:srgbClr val="1B433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Related Work — Key </a:t>
            </a:r>
            <a:r>
              <a:rPr lang="en-US" sz="26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Studies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137160" y="868680"/>
            <a:ext cx="192024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82880" y="868680"/>
            <a:ext cx="18288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Authors / Year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2057400" y="868680"/>
            <a:ext cx="17373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103120" y="868680"/>
            <a:ext cx="164592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Model Used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3794760" y="868680"/>
            <a:ext cx="18288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840480" y="868680"/>
            <a:ext cx="17373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Dataset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623560" y="868680"/>
            <a:ext cx="118872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5669280" y="868680"/>
            <a:ext cx="109728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Accuracy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812280" y="868680"/>
            <a:ext cx="22860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858000" y="868680"/>
            <a:ext cx="21945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Key Focus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137160" y="1197864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82880" y="1197864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Too et al., 2019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2057400" y="1197864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103120" y="1197864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DenseNet121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3794760" y="1197864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840480" y="1197864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5623560" y="1197864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669280" y="1197864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~99.7%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6812280" y="1197864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858000" y="1197864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Fine-tuning transfer learning across 38 disease classes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137160" y="1591056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82880" y="1591056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Chen et al., 2022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2057400" y="1591056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2103120" y="1591056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ViT-B/16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3794760" y="1591056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3840480" y="1591056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PlantDoc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5623560" y="1591056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5669280" y="1591056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~99%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6812280" y="1591056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858000" y="1591056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ViT outperforms CNN in wild/real-world conditions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137160" y="1984248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182880" y="1984248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Islam et al., 2021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2057400" y="1984248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2103120" y="1984248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Dise-Efficient (EfficientNetV2)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3794760" y="1984248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3840480" y="1984248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 + IP102</a:t>
            </a:r>
            <a:endParaRPr lang="en-US" sz="900" dirty="0"/>
          </a:p>
        </p:txBody>
      </p:sp>
      <p:sp>
        <p:nvSpPr>
          <p:cNvPr id="40" name="Shape 38"/>
          <p:cNvSpPr/>
          <p:nvPr/>
        </p:nvSpPr>
        <p:spPr>
          <a:xfrm>
            <a:off x="5623560" y="1984248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5669280" y="1984248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98–99%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6812280" y="1984248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6858000" y="1984248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Lightweight model for disease &amp; pest identification</a:t>
            </a:r>
            <a:endParaRPr lang="en-US" sz="900" dirty="0"/>
          </a:p>
        </p:txBody>
      </p:sp>
      <p:sp>
        <p:nvSpPr>
          <p:cNvPr id="44" name="Shape 42"/>
          <p:cNvSpPr/>
          <p:nvPr/>
        </p:nvSpPr>
        <p:spPr>
          <a:xfrm>
            <a:off x="137160" y="2377440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182880" y="2377440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Talaat et al., 2026</a:t>
            </a:r>
            <a:endParaRPr lang="en-US" sz="900" dirty="0"/>
          </a:p>
        </p:txBody>
      </p:sp>
      <p:sp>
        <p:nvSpPr>
          <p:cNvPr id="46" name="Shape 44"/>
          <p:cNvSpPr/>
          <p:nvPr/>
        </p:nvSpPr>
        <p:spPr>
          <a:xfrm>
            <a:off x="2057400" y="2377440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103120" y="2377440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CNN + IoT system</a:t>
            </a:r>
            <a:endParaRPr lang="en-US" sz="900" dirty="0"/>
          </a:p>
        </p:txBody>
      </p:sp>
      <p:sp>
        <p:nvSpPr>
          <p:cNvPr id="48" name="Shape 46"/>
          <p:cNvSpPr/>
          <p:nvPr/>
        </p:nvSpPr>
        <p:spPr>
          <a:xfrm>
            <a:off x="3794760" y="2377440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3840480" y="2377440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 + Field</a:t>
            </a:r>
            <a:endParaRPr lang="en-US" sz="900" dirty="0"/>
          </a:p>
        </p:txBody>
      </p:sp>
      <p:sp>
        <p:nvSpPr>
          <p:cNvPr id="50" name="Shape 48"/>
          <p:cNvSpPr/>
          <p:nvPr/>
        </p:nvSpPr>
        <p:spPr>
          <a:xfrm>
            <a:off x="5623560" y="2377440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5669280" y="2377440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~97–99%</a:t>
            </a:r>
            <a:endParaRPr lang="en-US" sz="900" dirty="0"/>
          </a:p>
        </p:txBody>
      </p:sp>
      <p:sp>
        <p:nvSpPr>
          <p:cNvPr id="52" name="Shape 50"/>
          <p:cNvSpPr/>
          <p:nvPr/>
        </p:nvSpPr>
        <p:spPr>
          <a:xfrm>
            <a:off x="6812280" y="2377440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6858000" y="2377440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Real-time IoT-integrated disease monitoring</a:t>
            </a:r>
            <a:endParaRPr lang="en-US" sz="900" dirty="0"/>
          </a:p>
        </p:txBody>
      </p:sp>
      <p:sp>
        <p:nvSpPr>
          <p:cNvPr id="54" name="Shape 52"/>
          <p:cNvSpPr/>
          <p:nvPr/>
        </p:nvSpPr>
        <p:spPr>
          <a:xfrm>
            <a:off x="137160" y="2770632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182880" y="2770632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Aldakheel et al., 2024</a:t>
            </a:r>
            <a:endParaRPr lang="en-US" sz="900" dirty="0"/>
          </a:p>
        </p:txBody>
      </p:sp>
      <p:sp>
        <p:nvSpPr>
          <p:cNvPr id="56" name="Shape 54"/>
          <p:cNvSpPr/>
          <p:nvPr/>
        </p:nvSpPr>
        <p:spPr>
          <a:xfrm>
            <a:off x="2057400" y="2770632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7" name="Text 55"/>
          <p:cNvSpPr/>
          <p:nvPr/>
        </p:nvSpPr>
        <p:spPr>
          <a:xfrm>
            <a:off x="2103120" y="2770632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YOLOv4</a:t>
            </a:r>
            <a:endParaRPr lang="en-US" sz="900" dirty="0"/>
          </a:p>
        </p:txBody>
      </p:sp>
      <p:sp>
        <p:nvSpPr>
          <p:cNvPr id="58" name="Shape 56"/>
          <p:cNvSpPr/>
          <p:nvPr/>
        </p:nvSpPr>
        <p:spPr>
          <a:xfrm>
            <a:off x="3794760" y="2770632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9" name="Text 57"/>
          <p:cNvSpPr/>
          <p:nvPr/>
        </p:nvSpPr>
        <p:spPr>
          <a:xfrm>
            <a:off x="3840480" y="2770632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</a:t>
            </a:r>
            <a:endParaRPr lang="en-US" sz="900" dirty="0"/>
          </a:p>
        </p:txBody>
      </p:sp>
      <p:sp>
        <p:nvSpPr>
          <p:cNvPr id="60" name="Shape 58"/>
          <p:cNvSpPr/>
          <p:nvPr/>
        </p:nvSpPr>
        <p:spPr>
          <a:xfrm>
            <a:off x="5623560" y="2770632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1" name="Text 59"/>
          <p:cNvSpPr/>
          <p:nvPr/>
        </p:nvSpPr>
        <p:spPr>
          <a:xfrm>
            <a:off x="5669280" y="2770632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mAP≈95%</a:t>
            </a:r>
            <a:endParaRPr lang="en-US" sz="900" dirty="0"/>
          </a:p>
        </p:txBody>
      </p:sp>
      <p:sp>
        <p:nvSpPr>
          <p:cNvPr id="62" name="Shape 60"/>
          <p:cNvSpPr/>
          <p:nvPr/>
        </p:nvSpPr>
        <p:spPr>
          <a:xfrm>
            <a:off x="6812280" y="2770632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3" name="Text 61"/>
          <p:cNvSpPr/>
          <p:nvPr/>
        </p:nvSpPr>
        <p:spPr>
          <a:xfrm>
            <a:off x="6858000" y="2770632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Simultaneous detection &amp; localization of disease regions</a:t>
            </a:r>
            <a:endParaRPr lang="en-US" sz="900" dirty="0"/>
          </a:p>
        </p:txBody>
      </p:sp>
      <p:sp>
        <p:nvSpPr>
          <p:cNvPr id="64" name="Shape 62"/>
          <p:cNvSpPr/>
          <p:nvPr/>
        </p:nvSpPr>
        <p:spPr>
          <a:xfrm>
            <a:off x="137160" y="3163824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5" name="Text 63"/>
          <p:cNvSpPr/>
          <p:nvPr/>
        </p:nvSpPr>
        <p:spPr>
          <a:xfrm>
            <a:off x="182880" y="3163824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Duhan et al., 2025</a:t>
            </a:r>
            <a:endParaRPr lang="en-US" sz="900" dirty="0"/>
          </a:p>
        </p:txBody>
      </p:sp>
      <p:sp>
        <p:nvSpPr>
          <p:cNvPr id="66" name="Shape 64"/>
          <p:cNvSpPr/>
          <p:nvPr/>
        </p:nvSpPr>
        <p:spPr>
          <a:xfrm>
            <a:off x="2057400" y="3163824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7" name="Text 65"/>
          <p:cNvSpPr/>
          <p:nvPr/>
        </p:nvSpPr>
        <p:spPr>
          <a:xfrm>
            <a:off x="2103120" y="3163824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RTR_Lite + MobileNetV2</a:t>
            </a:r>
            <a:endParaRPr lang="en-US" sz="900" dirty="0"/>
          </a:p>
        </p:txBody>
      </p:sp>
      <p:sp>
        <p:nvSpPr>
          <p:cNvPr id="68" name="Shape 66"/>
          <p:cNvSpPr/>
          <p:nvPr/>
        </p:nvSpPr>
        <p:spPr>
          <a:xfrm>
            <a:off x="3794760" y="3163824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9" name="Text 67"/>
          <p:cNvSpPr/>
          <p:nvPr/>
        </p:nvSpPr>
        <p:spPr>
          <a:xfrm>
            <a:off x="3840480" y="3163824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Multi-dataset</a:t>
            </a:r>
            <a:endParaRPr lang="en-US" sz="900" dirty="0"/>
          </a:p>
        </p:txBody>
      </p:sp>
      <p:sp>
        <p:nvSpPr>
          <p:cNvPr id="70" name="Shape 68"/>
          <p:cNvSpPr/>
          <p:nvPr/>
        </p:nvSpPr>
        <p:spPr>
          <a:xfrm>
            <a:off x="5623560" y="3163824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1" name="Text 69"/>
          <p:cNvSpPr/>
          <p:nvPr/>
        </p:nvSpPr>
        <p:spPr>
          <a:xfrm>
            <a:off x="5669280" y="3163824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~98%</a:t>
            </a:r>
            <a:endParaRPr lang="en-US" sz="900" dirty="0"/>
          </a:p>
        </p:txBody>
      </p:sp>
      <p:sp>
        <p:nvSpPr>
          <p:cNvPr id="72" name="Shape 70"/>
          <p:cNvSpPr/>
          <p:nvPr/>
        </p:nvSpPr>
        <p:spPr>
          <a:xfrm>
            <a:off x="6812280" y="3163824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3" name="Text 71"/>
          <p:cNvSpPr/>
          <p:nvPr/>
        </p:nvSpPr>
        <p:spPr>
          <a:xfrm>
            <a:off x="6858000" y="3163824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Accurate &amp; fast inference for mobile/edge deployment</a:t>
            </a:r>
            <a:endParaRPr lang="en-US" sz="900" dirty="0"/>
          </a:p>
        </p:txBody>
      </p:sp>
      <p:sp>
        <p:nvSpPr>
          <p:cNvPr id="74" name="Shape 72"/>
          <p:cNvSpPr/>
          <p:nvPr/>
        </p:nvSpPr>
        <p:spPr>
          <a:xfrm>
            <a:off x="137160" y="3557016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5" name="Text 73"/>
          <p:cNvSpPr/>
          <p:nvPr/>
        </p:nvSpPr>
        <p:spPr>
          <a:xfrm>
            <a:off x="182880" y="3557016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Bhola &amp; Kumar, 2025</a:t>
            </a:r>
            <a:endParaRPr lang="en-US" sz="900" dirty="0"/>
          </a:p>
        </p:txBody>
      </p:sp>
      <p:sp>
        <p:nvSpPr>
          <p:cNvPr id="76" name="Shape 74"/>
          <p:cNvSpPr/>
          <p:nvPr/>
        </p:nvSpPr>
        <p:spPr>
          <a:xfrm>
            <a:off x="2057400" y="3557016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7" name="Text 75"/>
          <p:cNvSpPr/>
          <p:nvPr/>
        </p:nvSpPr>
        <p:spPr>
          <a:xfrm>
            <a:off x="2103120" y="3557016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CNN (VGG/ResNet/Inception)</a:t>
            </a:r>
            <a:endParaRPr lang="en-US" sz="900" dirty="0"/>
          </a:p>
        </p:txBody>
      </p:sp>
      <p:sp>
        <p:nvSpPr>
          <p:cNvPr id="78" name="Shape 76"/>
          <p:cNvSpPr/>
          <p:nvPr/>
        </p:nvSpPr>
        <p:spPr>
          <a:xfrm>
            <a:off x="3794760" y="3557016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9" name="Text 77"/>
          <p:cNvSpPr/>
          <p:nvPr/>
        </p:nvSpPr>
        <p:spPr>
          <a:xfrm>
            <a:off x="3840480" y="3557016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Vegetable field</a:t>
            </a:r>
            <a:endParaRPr lang="en-US" sz="900" dirty="0"/>
          </a:p>
        </p:txBody>
      </p:sp>
      <p:sp>
        <p:nvSpPr>
          <p:cNvPr id="80" name="Shape 78"/>
          <p:cNvSpPr/>
          <p:nvPr/>
        </p:nvSpPr>
        <p:spPr>
          <a:xfrm>
            <a:off x="5623560" y="3557016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1" name="Text 79"/>
          <p:cNvSpPr/>
          <p:nvPr/>
        </p:nvSpPr>
        <p:spPr>
          <a:xfrm>
            <a:off x="5669280" y="3557016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~92–93%</a:t>
            </a:r>
            <a:endParaRPr lang="en-US" sz="900" dirty="0"/>
          </a:p>
        </p:txBody>
      </p:sp>
      <p:sp>
        <p:nvSpPr>
          <p:cNvPr id="82" name="Shape 80"/>
          <p:cNvSpPr/>
          <p:nvPr/>
        </p:nvSpPr>
        <p:spPr>
          <a:xfrm>
            <a:off x="6812280" y="3557016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3" name="Text 81"/>
          <p:cNvSpPr/>
          <p:nvPr/>
        </p:nvSpPr>
        <p:spPr>
          <a:xfrm>
            <a:off x="6858000" y="3557016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Early-stage vegetable disease detection from leaf images</a:t>
            </a:r>
            <a:endParaRPr lang="en-US" sz="900" dirty="0"/>
          </a:p>
        </p:txBody>
      </p:sp>
      <p:sp>
        <p:nvSpPr>
          <p:cNvPr id="84" name="Shape 82"/>
          <p:cNvSpPr/>
          <p:nvPr/>
        </p:nvSpPr>
        <p:spPr>
          <a:xfrm>
            <a:off x="137160" y="3950208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5" name="Text 83"/>
          <p:cNvSpPr/>
          <p:nvPr/>
        </p:nvSpPr>
        <p:spPr>
          <a:xfrm>
            <a:off x="182880" y="3950208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Kheir et al., 2025</a:t>
            </a:r>
            <a:endParaRPr lang="en-US" sz="900" dirty="0"/>
          </a:p>
        </p:txBody>
      </p:sp>
      <p:sp>
        <p:nvSpPr>
          <p:cNvPr id="86" name="Shape 84"/>
          <p:cNvSpPr/>
          <p:nvPr/>
        </p:nvSpPr>
        <p:spPr>
          <a:xfrm>
            <a:off x="2057400" y="3950208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7" name="Text 85"/>
          <p:cNvSpPr/>
          <p:nvPr/>
        </p:nvSpPr>
        <p:spPr>
          <a:xfrm>
            <a:off x="2103120" y="3950208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MobilePlantViT</a:t>
            </a:r>
            <a:endParaRPr lang="en-US" sz="900" dirty="0"/>
          </a:p>
        </p:txBody>
      </p:sp>
      <p:sp>
        <p:nvSpPr>
          <p:cNvPr id="88" name="Shape 86"/>
          <p:cNvSpPr/>
          <p:nvPr/>
        </p:nvSpPr>
        <p:spPr>
          <a:xfrm>
            <a:off x="3794760" y="3950208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9" name="Text 87"/>
          <p:cNvSpPr/>
          <p:nvPr/>
        </p:nvSpPr>
        <p:spPr>
          <a:xfrm>
            <a:off x="3840480" y="3950208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Multi-crop</a:t>
            </a:r>
            <a:endParaRPr lang="en-US" sz="900" dirty="0"/>
          </a:p>
        </p:txBody>
      </p:sp>
      <p:sp>
        <p:nvSpPr>
          <p:cNvPr id="90" name="Shape 88"/>
          <p:cNvSpPr/>
          <p:nvPr/>
        </p:nvSpPr>
        <p:spPr>
          <a:xfrm>
            <a:off x="5623560" y="3950208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91" name="Text 89"/>
          <p:cNvSpPr/>
          <p:nvPr/>
        </p:nvSpPr>
        <p:spPr>
          <a:xfrm>
            <a:off x="5669280" y="3950208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80–99%</a:t>
            </a:r>
            <a:endParaRPr lang="en-US" sz="900" dirty="0"/>
          </a:p>
        </p:txBody>
      </p:sp>
      <p:sp>
        <p:nvSpPr>
          <p:cNvPr id="92" name="Shape 90"/>
          <p:cNvSpPr/>
          <p:nvPr/>
        </p:nvSpPr>
        <p:spPr>
          <a:xfrm>
            <a:off x="6812280" y="3950208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93" name="Text 91"/>
          <p:cNvSpPr/>
          <p:nvPr/>
        </p:nvSpPr>
        <p:spPr>
          <a:xfrm>
            <a:off x="6858000" y="3950208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Hybrid CNN+ViT balanced for mobile deployment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480572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1B433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0"/>
            <a:ext cx="8229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Related Work — Key </a:t>
            </a:r>
            <a:r>
              <a:rPr lang="en-US" sz="26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Studies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137160" y="868680"/>
            <a:ext cx="192024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182880" y="868680"/>
            <a:ext cx="18288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Authors / Year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2057400" y="868680"/>
            <a:ext cx="17373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103120" y="868680"/>
            <a:ext cx="164592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Model Used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3794760" y="868680"/>
            <a:ext cx="18288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3840480" y="868680"/>
            <a:ext cx="17373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Dataset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623560" y="868680"/>
            <a:ext cx="118872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5669280" y="868680"/>
            <a:ext cx="109728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Accuracy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812280" y="868680"/>
            <a:ext cx="228600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2D6A4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858000" y="868680"/>
            <a:ext cx="2194560" cy="329184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FFFFF"/>
                </a:solidFill>
              </a:rPr>
              <a:t>Key Focus</a:t>
            </a:r>
            <a:endParaRPr lang="en-US" sz="1000" dirty="0"/>
          </a:p>
        </p:txBody>
      </p:sp>
      <p:sp>
        <p:nvSpPr>
          <p:cNvPr id="14" name="Shape 12"/>
          <p:cNvSpPr/>
          <p:nvPr/>
        </p:nvSpPr>
        <p:spPr>
          <a:xfrm>
            <a:off x="137160" y="1197864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82880" y="1197864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Castillo-Ossa &amp; Corchado, 2025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2057400" y="1197864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103120" y="1197864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EnConv (Enhanced CNN)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3794760" y="1197864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840480" y="1197864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</a:t>
            </a:r>
            <a:endParaRPr lang="en-US" sz="900" dirty="0"/>
          </a:p>
        </p:txBody>
      </p:sp>
      <p:sp>
        <p:nvSpPr>
          <p:cNvPr id="20" name="Shape 18"/>
          <p:cNvSpPr/>
          <p:nvPr/>
        </p:nvSpPr>
        <p:spPr>
          <a:xfrm>
            <a:off x="5623560" y="1197864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669280" y="1197864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~98–99%</a:t>
            </a:r>
            <a:endParaRPr lang="en-US" sz="900" dirty="0"/>
          </a:p>
        </p:txBody>
      </p:sp>
      <p:sp>
        <p:nvSpPr>
          <p:cNvPr id="22" name="Shape 20"/>
          <p:cNvSpPr/>
          <p:nvPr/>
        </p:nvSpPr>
        <p:spPr>
          <a:xfrm>
            <a:off x="6812280" y="1197864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858000" y="1197864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Attention-enhanced CNN with improved interpretability</a:t>
            </a:r>
            <a:endParaRPr lang="en-US" sz="900" dirty="0"/>
          </a:p>
        </p:txBody>
      </p:sp>
      <p:sp>
        <p:nvSpPr>
          <p:cNvPr id="24" name="Shape 22"/>
          <p:cNvSpPr/>
          <p:nvPr/>
        </p:nvSpPr>
        <p:spPr>
          <a:xfrm>
            <a:off x="137160" y="1591056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182880" y="1591056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Real-Time Monitoring, 2024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2057400" y="1591056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2103120" y="1591056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CNN + VGG/DenseNet/MobileNet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3794760" y="1591056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3840480" y="1591056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 + Camera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5623560" y="1591056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5669280" y="1591056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~95–97%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6812280" y="1591056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858000" y="1591056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IoT-integrated real-time leaf disease detection system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137160" y="1984248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182880" y="1984248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CMI Constrained DL, 2024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2057400" y="1984248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2103120" y="1984248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CropLeafNet (ResNet+MobileNetV2)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3794760" y="1984248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3840480" y="1984248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</a:t>
            </a:r>
            <a:endParaRPr lang="en-US" sz="900" dirty="0"/>
          </a:p>
        </p:txBody>
      </p:sp>
      <p:sp>
        <p:nvSpPr>
          <p:cNvPr id="40" name="Shape 38"/>
          <p:cNvSpPr/>
          <p:nvPr/>
        </p:nvSpPr>
        <p:spPr>
          <a:xfrm>
            <a:off x="5623560" y="1984248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5669280" y="1984248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2–4% gain</a:t>
            </a:r>
            <a:endParaRPr lang="en-US" sz="900" dirty="0"/>
          </a:p>
        </p:txBody>
      </p:sp>
      <p:sp>
        <p:nvSpPr>
          <p:cNvPr id="42" name="Shape 40"/>
          <p:cNvSpPr/>
          <p:nvPr/>
        </p:nvSpPr>
        <p:spPr>
          <a:xfrm>
            <a:off x="6812280" y="1984248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6858000" y="1984248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Conditional mutual information for multi-disease detection</a:t>
            </a:r>
            <a:endParaRPr lang="en-US" sz="900" dirty="0"/>
          </a:p>
        </p:txBody>
      </p:sp>
      <p:sp>
        <p:nvSpPr>
          <p:cNvPr id="44" name="Shape 42"/>
          <p:cNvSpPr/>
          <p:nvPr/>
        </p:nvSpPr>
        <p:spPr>
          <a:xfrm>
            <a:off x="137160" y="2377440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182880" y="2377440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Rajput &amp; Doddamani, 2024</a:t>
            </a:r>
            <a:endParaRPr lang="en-US" sz="900" dirty="0"/>
          </a:p>
        </p:txBody>
      </p:sp>
      <p:sp>
        <p:nvSpPr>
          <p:cNvPr id="46" name="Shape 44"/>
          <p:cNvSpPr/>
          <p:nvPr/>
        </p:nvSpPr>
        <p:spPr>
          <a:xfrm>
            <a:off x="2057400" y="2377440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103120" y="2377440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BoVW + DSIFT + SVM/LightGBM</a:t>
            </a:r>
            <a:endParaRPr lang="en-US" sz="900" dirty="0"/>
          </a:p>
        </p:txBody>
      </p:sp>
      <p:sp>
        <p:nvSpPr>
          <p:cNvPr id="48" name="Shape 46"/>
          <p:cNvSpPr/>
          <p:nvPr/>
        </p:nvSpPr>
        <p:spPr>
          <a:xfrm>
            <a:off x="3794760" y="2377440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3840480" y="2377440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Pigeon Pea (custom)</a:t>
            </a:r>
            <a:endParaRPr lang="en-US" sz="900" dirty="0"/>
          </a:p>
        </p:txBody>
      </p:sp>
      <p:sp>
        <p:nvSpPr>
          <p:cNvPr id="50" name="Shape 48"/>
          <p:cNvSpPr/>
          <p:nvPr/>
        </p:nvSpPr>
        <p:spPr>
          <a:xfrm>
            <a:off x="5623560" y="2377440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5669280" y="2377440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~92–95%</a:t>
            </a:r>
            <a:endParaRPr lang="en-US" sz="900" dirty="0"/>
          </a:p>
        </p:txBody>
      </p:sp>
      <p:sp>
        <p:nvSpPr>
          <p:cNvPr id="52" name="Shape 50"/>
          <p:cNvSpPr/>
          <p:nvPr/>
        </p:nvSpPr>
        <p:spPr>
          <a:xfrm>
            <a:off x="6812280" y="2377440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3" name="Text 51"/>
          <p:cNvSpPr/>
          <p:nvPr/>
        </p:nvSpPr>
        <p:spPr>
          <a:xfrm>
            <a:off x="6858000" y="2377440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Traditional feature extraction for pigeon pea diseases</a:t>
            </a:r>
            <a:endParaRPr lang="en-US" sz="900" dirty="0"/>
          </a:p>
        </p:txBody>
      </p:sp>
      <p:sp>
        <p:nvSpPr>
          <p:cNvPr id="54" name="Shape 52"/>
          <p:cNvSpPr/>
          <p:nvPr/>
        </p:nvSpPr>
        <p:spPr>
          <a:xfrm>
            <a:off x="137160" y="2770632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5" name="Text 53"/>
          <p:cNvSpPr/>
          <p:nvPr/>
        </p:nvSpPr>
        <p:spPr>
          <a:xfrm>
            <a:off x="182880" y="2770632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Singh et al., 2020</a:t>
            </a:r>
            <a:endParaRPr lang="en-US" sz="900" dirty="0"/>
          </a:p>
        </p:txBody>
      </p:sp>
      <p:sp>
        <p:nvSpPr>
          <p:cNvPr id="56" name="Shape 54"/>
          <p:cNvSpPr/>
          <p:nvPr/>
        </p:nvSpPr>
        <p:spPr>
          <a:xfrm>
            <a:off x="2057400" y="2770632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7" name="Text 55"/>
          <p:cNvSpPr/>
          <p:nvPr/>
        </p:nvSpPr>
        <p:spPr>
          <a:xfrm>
            <a:off x="2103120" y="2770632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Faster R-CNN / SSD</a:t>
            </a:r>
            <a:endParaRPr lang="en-US" sz="900" dirty="0"/>
          </a:p>
        </p:txBody>
      </p:sp>
      <p:sp>
        <p:nvSpPr>
          <p:cNvPr id="58" name="Shape 56"/>
          <p:cNvSpPr/>
          <p:nvPr/>
        </p:nvSpPr>
        <p:spPr>
          <a:xfrm>
            <a:off x="3794760" y="2770632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59" name="Text 57"/>
          <p:cNvSpPr/>
          <p:nvPr/>
        </p:nvSpPr>
        <p:spPr>
          <a:xfrm>
            <a:off x="3840480" y="2770632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PlantDoc</a:t>
            </a:r>
            <a:endParaRPr lang="en-US" sz="900" dirty="0"/>
          </a:p>
        </p:txBody>
      </p:sp>
      <p:sp>
        <p:nvSpPr>
          <p:cNvPr id="60" name="Shape 58"/>
          <p:cNvSpPr/>
          <p:nvPr/>
        </p:nvSpPr>
        <p:spPr>
          <a:xfrm>
            <a:off x="5623560" y="2770632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1" name="Text 59"/>
          <p:cNvSpPr/>
          <p:nvPr/>
        </p:nvSpPr>
        <p:spPr>
          <a:xfrm>
            <a:off x="5669280" y="2770632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Moderate</a:t>
            </a:r>
            <a:endParaRPr lang="en-US" sz="900" dirty="0"/>
          </a:p>
        </p:txBody>
      </p:sp>
      <p:sp>
        <p:nvSpPr>
          <p:cNvPr id="62" name="Shape 60"/>
          <p:cNvSpPr/>
          <p:nvPr/>
        </p:nvSpPr>
        <p:spPr>
          <a:xfrm>
            <a:off x="6812280" y="2770632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3" name="Text 61"/>
          <p:cNvSpPr/>
          <p:nvPr/>
        </p:nvSpPr>
        <p:spPr>
          <a:xfrm>
            <a:off x="6858000" y="2770632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Real-world dataset — complex backgrounds &amp; lighting</a:t>
            </a:r>
            <a:endParaRPr lang="en-US" sz="900" dirty="0"/>
          </a:p>
        </p:txBody>
      </p:sp>
      <p:sp>
        <p:nvSpPr>
          <p:cNvPr id="64" name="Shape 62"/>
          <p:cNvSpPr/>
          <p:nvPr/>
        </p:nvSpPr>
        <p:spPr>
          <a:xfrm>
            <a:off x="137160" y="3163824"/>
            <a:ext cx="192024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5" name="Text 63"/>
          <p:cNvSpPr/>
          <p:nvPr/>
        </p:nvSpPr>
        <p:spPr>
          <a:xfrm>
            <a:off x="182880" y="3163824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Tan &amp; Le, 2019</a:t>
            </a:r>
            <a:endParaRPr lang="en-US" sz="900" dirty="0"/>
          </a:p>
        </p:txBody>
      </p:sp>
      <p:sp>
        <p:nvSpPr>
          <p:cNvPr id="66" name="Shape 64"/>
          <p:cNvSpPr/>
          <p:nvPr/>
        </p:nvSpPr>
        <p:spPr>
          <a:xfrm>
            <a:off x="2057400" y="3163824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7" name="Text 65"/>
          <p:cNvSpPr/>
          <p:nvPr/>
        </p:nvSpPr>
        <p:spPr>
          <a:xfrm>
            <a:off x="2103120" y="3163824"/>
            <a:ext cx="16459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EfficientNet (B0–B7)</a:t>
            </a:r>
            <a:endParaRPr lang="en-US" sz="900" dirty="0"/>
          </a:p>
        </p:txBody>
      </p:sp>
      <p:sp>
        <p:nvSpPr>
          <p:cNvPr id="68" name="Shape 66"/>
          <p:cNvSpPr/>
          <p:nvPr/>
        </p:nvSpPr>
        <p:spPr>
          <a:xfrm>
            <a:off x="3794760" y="3163824"/>
            <a:ext cx="18288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69" name="Text 67"/>
          <p:cNvSpPr/>
          <p:nvPr/>
        </p:nvSpPr>
        <p:spPr>
          <a:xfrm>
            <a:off x="3840480" y="3163824"/>
            <a:ext cx="17373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PlantVillage</a:t>
            </a:r>
            <a:endParaRPr lang="en-US" sz="900" dirty="0"/>
          </a:p>
        </p:txBody>
      </p:sp>
      <p:sp>
        <p:nvSpPr>
          <p:cNvPr id="70" name="Shape 68"/>
          <p:cNvSpPr/>
          <p:nvPr/>
        </p:nvSpPr>
        <p:spPr>
          <a:xfrm>
            <a:off x="5623560" y="3163824"/>
            <a:ext cx="118872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1" name="Text 69"/>
          <p:cNvSpPr/>
          <p:nvPr/>
        </p:nvSpPr>
        <p:spPr>
          <a:xfrm>
            <a:off x="5669280" y="3163824"/>
            <a:ext cx="109728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&gt;99%</a:t>
            </a:r>
            <a:endParaRPr lang="en-US" sz="900" dirty="0"/>
          </a:p>
        </p:txBody>
      </p:sp>
      <p:sp>
        <p:nvSpPr>
          <p:cNvPr id="72" name="Shape 70"/>
          <p:cNvSpPr/>
          <p:nvPr/>
        </p:nvSpPr>
        <p:spPr>
          <a:xfrm>
            <a:off x="6812280" y="3163824"/>
            <a:ext cx="228600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3" name="Text 71"/>
          <p:cNvSpPr/>
          <p:nvPr/>
        </p:nvSpPr>
        <p:spPr>
          <a:xfrm>
            <a:off x="6858000" y="3163824"/>
            <a:ext cx="2194560" cy="3840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Balanced depth/width/resolution scaling for efficiency</a:t>
            </a:r>
            <a:endParaRPr lang="en-US" sz="900" dirty="0"/>
          </a:p>
        </p:txBody>
      </p:sp>
      <p:sp>
        <p:nvSpPr>
          <p:cNvPr id="74" name="Shape 72"/>
          <p:cNvSpPr/>
          <p:nvPr/>
        </p:nvSpPr>
        <p:spPr>
          <a:xfrm>
            <a:off x="137160" y="3557016"/>
            <a:ext cx="192024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5" name="Text 73"/>
          <p:cNvSpPr/>
          <p:nvPr/>
        </p:nvSpPr>
        <p:spPr>
          <a:xfrm>
            <a:off x="182880" y="3557016"/>
            <a:ext cx="18288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He et al., 2016</a:t>
            </a:r>
            <a:endParaRPr lang="en-US" sz="900" dirty="0"/>
          </a:p>
        </p:txBody>
      </p:sp>
      <p:sp>
        <p:nvSpPr>
          <p:cNvPr id="76" name="Shape 74"/>
          <p:cNvSpPr/>
          <p:nvPr/>
        </p:nvSpPr>
        <p:spPr>
          <a:xfrm>
            <a:off x="2057400" y="3557016"/>
            <a:ext cx="173736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7" name="Text 75"/>
          <p:cNvSpPr/>
          <p:nvPr/>
        </p:nvSpPr>
        <p:spPr>
          <a:xfrm>
            <a:off x="2103120" y="3557016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ResNet (50/101/152)</a:t>
            </a:r>
            <a:endParaRPr lang="en-US" sz="900" dirty="0"/>
          </a:p>
        </p:txBody>
      </p:sp>
      <p:sp>
        <p:nvSpPr>
          <p:cNvPr id="78" name="Shape 76"/>
          <p:cNvSpPr/>
          <p:nvPr/>
        </p:nvSpPr>
        <p:spPr>
          <a:xfrm>
            <a:off x="3794760" y="3557016"/>
            <a:ext cx="18288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79" name="Text 77"/>
          <p:cNvSpPr/>
          <p:nvPr/>
        </p:nvSpPr>
        <p:spPr>
          <a:xfrm>
            <a:off x="3840480" y="3557016"/>
            <a:ext cx="1737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ImageNet</a:t>
            </a:r>
            <a:endParaRPr lang="en-US" sz="900" dirty="0"/>
          </a:p>
        </p:txBody>
      </p:sp>
      <p:sp>
        <p:nvSpPr>
          <p:cNvPr id="80" name="Shape 78"/>
          <p:cNvSpPr/>
          <p:nvPr/>
        </p:nvSpPr>
        <p:spPr>
          <a:xfrm>
            <a:off x="5623560" y="3557016"/>
            <a:ext cx="118872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1" name="Text 79"/>
          <p:cNvSpPr/>
          <p:nvPr/>
        </p:nvSpPr>
        <p:spPr>
          <a:xfrm>
            <a:off x="5669280" y="3557016"/>
            <a:ext cx="1097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D6A4F"/>
                </a:solidFill>
              </a:rPr>
              <a:t>High baseline</a:t>
            </a:r>
            <a:endParaRPr lang="en-US" sz="900" dirty="0"/>
          </a:p>
        </p:txBody>
      </p:sp>
      <p:sp>
        <p:nvSpPr>
          <p:cNvPr id="82" name="Shape 80"/>
          <p:cNvSpPr/>
          <p:nvPr/>
        </p:nvSpPr>
        <p:spPr>
          <a:xfrm>
            <a:off x="6812280" y="3557016"/>
            <a:ext cx="2286000" cy="384048"/>
          </a:xfrm>
          <a:prstGeom prst="rect">
            <a:avLst/>
          </a:prstGeom>
          <a:solidFill>
            <a:srgbClr val="FFFFFF"/>
          </a:solidFill>
          <a:ln w="6350">
            <a:solidFill>
              <a:srgbClr val="B7E4C7"/>
            </a:solidFill>
            <a:prstDash val="solid"/>
          </a:ln>
        </p:spPr>
      </p:sp>
      <p:sp>
        <p:nvSpPr>
          <p:cNvPr id="83" name="Text 81"/>
          <p:cNvSpPr/>
          <p:nvPr/>
        </p:nvSpPr>
        <p:spPr>
          <a:xfrm>
            <a:off x="6858000" y="3557016"/>
            <a:ext cx="21945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35"/>
                </a:solidFill>
              </a:rPr>
              <a:t>Residual learning with skip connections for deep networks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720862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</a:t>
            </a: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Contributions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 flipV="1">
            <a:off x="457199" y="594361"/>
            <a:ext cx="4610911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365760" y="841248"/>
            <a:ext cx="4023360" cy="292608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65760" y="841248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SPECIFIC OBJECTIVES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365760" y="1234440"/>
            <a:ext cx="384048" cy="384048"/>
          </a:xfrm>
          <a:prstGeom prst="ellipse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65760" y="12344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O1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841248" y="125272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&amp; evaluate DL models: CNN, ViT, Swin Transformers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365760" y="2011680"/>
            <a:ext cx="384048" cy="384048"/>
          </a:xfrm>
          <a:prstGeom prst="ellipse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6576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O2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841248" y="202996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models on accuracy, efficiency &amp; real-world suitability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365760" y="2788920"/>
            <a:ext cx="384048" cy="384048"/>
          </a:xfrm>
          <a:prstGeom prst="ellipse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65760" y="27889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O3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841248" y="280720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robustness under varying field conditions</a:t>
            </a:r>
            <a:endParaRPr lang="en-US" sz="1250" dirty="0"/>
          </a:p>
        </p:txBody>
      </p:sp>
      <p:sp>
        <p:nvSpPr>
          <p:cNvPr id="18" name="Shape 16"/>
          <p:cNvSpPr/>
          <p:nvPr/>
        </p:nvSpPr>
        <p:spPr>
          <a:xfrm>
            <a:off x="365760" y="3566160"/>
            <a:ext cx="384048" cy="384048"/>
          </a:xfrm>
          <a:prstGeom prst="ellipse">
            <a:avLst/>
          </a:prstGeom>
          <a:solidFill>
            <a:srgbClr val="5C6BC0"/>
          </a:solidFill>
          <a:ln w="12700">
            <a:solidFill>
              <a:srgbClr val="5C6BC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65760" y="356616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O4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841248" y="3584448"/>
            <a:ext cx="3383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IoT integration for smart agriculture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4754880" y="841248"/>
            <a:ext cx="4023360" cy="292608"/>
          </a:xfrm>
          <a:prstGeom prst="rect">
            <a:avLst/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754880" y="841248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OBJECTIVE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754880" y="1170432"/>
            <a:ext cx="4023360" cy="1828800"/>
          </a:xfrm>
          <a:prstGeom prst="rect">
            <a:avLst/>
          </a:prstGeom>
          <a:solidFill>
            <a:srgbClr val="E8F4FD"/>
          </a:solidFill>
          <a:ln w="12700">
            <a:solidFill>
              <a:srgbClr val="BBDEFB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892040" y="1261872"/>
            <a:ext cx="374904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 intelligent system for plant disease detection from leaf images using AI and Deep </a:t>
            </a:r>
            <a:r>
              <a:rPr lang="en-US" sz="1300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Learning.</a:t>
            </a:r>
            <a:endParaRPr lang="en-US" sz="1300" dirty="0"/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300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study aims to improve the </a:t>
            </a:r>
            <a:r>
              <a:rPr lang="en-US" sz="1300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and speed of disease diagnosis to support early detection and better crop management.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4754880" y="3090672"/>
            <a:ext cx="4023360" cy="292608"/>
          </a:xfrm>
          <a:prstGeom prst="rect">
            <a:avLst/>
          </a:prstGeom>
          <a:solidFill>
            <a:srgbClr val="2E7D32"/>
          </a:solidFill>
          <a:ln w="12700">
            <a:solidFill>
              <a:srgbClr val="2E7D32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54880" y="3090672"/>
            <a:ext cx="4023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CONTRIBUTION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4754880" y="3410712"/>
            <a:ext cx="4023360" cy="1371600"/>
          </a:xfrm>
          <a:prstGeom prst="rect">
            <a:avLst/>
          </a:prstGeom>
          <a:solidFill>
            <a:srgbClr val="ECEFF1"/>
          </a:solidFill>
          <a:ln w="12700">
            <a:solidFill>
              <a:srgbClr val="CFD8DC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892040" y="3502152"/>
            <a:ext cx="37490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comprehensive comparison framework evaluating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 based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Transformer based for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detection, with real-world IoT integration </a:t>
            </a:r>
            <a:r>
              <a:rPr lang="en-US" sz="1250" dirty="0" smtClean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bridging </a:t>
            </a:r>
            <a:r>
              <a:rPr lang="en-US" sz="1250" dirty="0">
                <a:solidFill>
                  <a:srgbClr val="0A16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laboratory accuracy with practical field deployment.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109728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457199" y="640079"/>
            <a:ext cx="2764679" cy="45719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777240"/>
            <a:ext cx="1645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000" dirty="0"/>
          </a:p>
        </p:txBody>
      </p:sp>
      <p:sp>
        <p:nvSpPr>
          <p:cNvPr id="48" name="Text 46"/>
          <p:cNvSpPr/>
          <p:nvPr/>
        </p:nvSpPr>
        <p:spPr>
          <a:xfrm>
            <a:off x="4672584" y="2871216"/>
            <a:ext cx="208483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 Models</a:t>
            </a:r>
            <a:endParaRPr lang="en-US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05256"/>
            <a:ext cx="8229600" cy="375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D2B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4864"/>
          </a:xfrm>
          <a:prstGeom prst="rect">
            <a:avLst/>
          </a:prstGeom>
          <a:solidFill>
            <a:srgbClr val="2196F3"/>
          </a:solidFill>
          <a:ln w="12700">
            <a:solidFill>
              <a:srgbClr val="2196F3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5088636"/>
            <a:ext cx="9144000" cy="54864"/>
          </a:xfrm>
          <a:prstGeom prst="rect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43200" y="1749647"/>
            <a:ext cx="3657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5200" dirty="0"/>
          </a:p>
        </p:txBody>
      </p:sp>
      <p:sp>
        <p:nvSpPr>
          <p:cNvPr id="5" name="Shape 3"/>
          <p:cNvSpPr/>
          <p:nvPr/>
        </p:nvSpPr>
        <p:spPr>
          <a:xfrm>
            <a:off x="2743200" y="2892647"/>
            <a:ext cx="3657600" cy="0"/>
          </a:xfrm>
          <a:prstGeom prst="line">
            <a:avLst/>
          </a:prstGeom>
          <a:noFill/>
          <a:ln w="25400">
            <a:solidFill>
              <a:srgbClr val="2196F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2084832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5309</TotalTime>
  <Words>793</Words>
  <Application>Microsoft Office PowerPoint</Application>
  <PresentationFormat>On-screen Show (16:9)</PresentationFormat>
  <Paragraphs>170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 Disease Detection Using Deep Learning</dc:title>
  <dc:subject>PptxGenJS Presentation</dc:subject>
  <dc:creator>Mahmoud Al Ra'e &amp; Hussein Mudeheg</dc:creator>
  <cp:lastModifiedBy>MAHMOOD ALRAE</cp:lastModifiedBy>
  <cp:revision>15</cp:revision>
  <dcterms:created xsi:type="dcterms:W3CDTF">2026-04-21T15:49:43Z</dcterms:created>
  <dcterms:modified xsi:type="dcterms:W3CDTF">2026-04-28T16:12:25Z</dcterms:modified>
</cp:coreProperties>
</file>