
<file path=[Content_Types].xml><?xml version="1.0" encoding="utf-8"?>
<Types xmlns="http://schemas.openxmlformats.org/package/2006/content-types">
  <Default Extension="jfif" ContentType="image/jpeg"/>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5"/>
  </p:notesMasterIdLst>
  <p:sldIdLst>
    <p:sldId id="659" r:id="rId5"/>
    <p:sldId id="566" r:id="rId6"/>
    <p:sldId id="541" r:id="rId7"/>
    <p:sldId id="842" r:id="rId8"/>
    <p:sldId id="950" r:id="rId9"/>
    <p:sldId id="951" r:id="rId10"/>
    <p:sldId id="853" r:id="rId11"/>
    <p:sldId id="952" r:id="rId12"/>
    <p:sldId id="956" r:id="rId13"/>
    <p:sldId id="955" r:id="rId14"/>
    <p:sldId id="958" r:id="rId15"/>
    <p:sldId id="886" r:id="rId16"/>
    <p:sldId id="959" r:id="rId17"/>
    <p:sldId id="975" r:id="rId18"/>
    <p:sldId id="976" r:id="rId19"/>
    <p:sldId id="919" r:id="rId20"/>
    <p:sldId id="960" r:id="rId21"/>
    <p:sldId id="920" r:id="rId22"/>
    <p:sldId id="961" r:id="rId23"/>
    <p:sldId id="934" r:id="rId24"/>
    <p:sldId id="962" r:id="rId25"/>
    <p:sldId id="963" r:id="rId26"/>
    <p:sldId id="977" r:id="rId27"/>
    <p:sldId id="953" r:id="rId28"/>
    <p:sldId id="965" r:id="rId29"/>
    <p:sldId id="967" r:id="rId30"/>
    <p:sldId id="974" r:id="rId31"/>
    <p:sldId id="918" r:id="rId32"/>
    <p:sldId id="968" r:id="rId33"/>
    <p:sldId id="969" r:id="rId34"/>
    <p:sldId id="923" r:id="rId35"/>
    <p:sldId id="971" r:id="rId36"/>
    <p:sldId id="972" r:id="rId37"/>
    <p:sldId id="954" r:id="rId38"/>
    <p:sldId id="973" r:id="rId39"/>
    <p:sldId id="802" r:id="rId40"/>
    <p:sldId id="957" r:id="rId41"/>
    <p:sldId id="966" r:id="rId42"/>
    <p:sldId id="970" r:id="rId43"/>
    <p:sldId id="514"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59"/>
            <p14:sldId id="566"/>
            <p14:sldId id="541"/>
            <p14:sldId id="842"/>
            <p14:sldId id="950"/>
            <p14:sldId id="951"/>
            <p14:sldId id="853"/>
            <p14:sldId id="952"/>
            <p14:sldId id="956"/>
            <p14:sldId id="955"/>
            <p14:sldId id="958"/>
            <p14:sldId id="886"/>
            <p14:sldId id="959"/>
            <p14:sldId id="975"/>
            <p14:sldId id="976"/>
            <p14:sldId id="919"/>
            <p14:sldId id="960"/>
            <p14:sldId id="920"/>
            <p14:sldId id="961"/>
            <p14:sldId id="934"/>
            <p14:sldId id="962"/>
            <p14:sldId id="963"/>
            <p14:sldId id="977"/>
            <p14:sldId id="953"/>
            <p14:sldId id="965"/>
            <p14:sldId id="967"/>
            <p14:sldId id="974"/>
            <p14:sldId id="918"/>
            <p14:sldId id="968"/>
            <p14:sldId id="969"/>
            <p14:sldId id="923"/>
            <p14:sldId id="971"/>
            <p14:sldId id="972"/>
            <p14:sldId id="954"/>
            <p14:sldId id="973"/>
            <p14:sldId id="802"/>
            <p14:sldId id="957"/>
            <p14:sldId id="966"/>
            <p14:sldId id="970"/>
            <p14:sldId id="514"/>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حساب Microsoft" initials="حساب" lastIdx="1" clrIdx="0">
    <p:extLst>
      <p:ext uri="{19B8F6BF-5375-455C-9EA6-DF929625EA0E}">
        <p15:presenceInfo xmlns:p15="http://schemas.microsoft.com/office/powerpoint/2012/main" userId="9e9e1fcf360738d2"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CFCFC"/>
    <a:srgbClr val="CC0000"/>
    <a:srgbClr val="FFD200"/>
    <a:srgbClr val="203E5F"/>
    <a:srgbClr val="F58221"/>
    <a:srgbClr val="000000"/>
    <a:srgbClr val="669BBC"/>
    <a:srgbClr val="2D3956"/>
    <a:srgbClr val="8E5A6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B2617DA-3115-14AF-F208-F3AE87B70CE9}" v="3" dt="2024-09-14T08:27:33.046"/>
  </p1510:revLst>
</p1510:revInfo>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719" autoAdjust="0"/>
    <p:restoredTop sz="90065" autoAdjust="0"/>
  </p:normalViewPr>
  <p:slideViewPr>
    <p:cSldViewPr snapToGrid="0">
      <p:cViewPr varScale="1">
        <p:scale>
          <a:sx n="74" d="100"/>
          <a:sy n="74" d="100"/>
        </p:scale>
        <p:origin x="96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commentAuthors" Target="commentAuthors.xml"/><Relationship Id="rId20" Type="http://schemas.openxmlformats.org/officeDocument/2006/relationships/slide" Target="slides/slide16.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docChgLst>
    <pc:chgData name="MoumenCharef Eddine" userId="S::moumen.charefeddine@midocean.edu.km::4e634a0d-971e-4aed-a065-e78a2b447985" providerId="AD" clId="Web-{CA943C24-D059-A662-D3D4-F11F56A45DCC}"/>
    <pc:docChg chg="modSld">
      <pc:chgData name="MoumenCharef Eddine" userId="S::moumen.charefeddine@midocean.edu.km::4e634a0d-971e-4aed-a065-e78a2b447985" providerId="AD" clId="Web-{CA943C24-D059-A662-D3D4-F11F56A45DCC}" dt="2024-09-04T15:55:01.101" v="1" actId="1076"/>
      <pc:docMkLst>
        <pc:docMk/>
      </pc:docMkLst>
      <pc:sldChg chg="modSp">
        <pc:chgData name="MoumenCharef Eddine" userId="S::moumen.charefeddine@midocean.edu.km::4e634a0d-971e-4aed-a065-e78a2b447985" providerId="AD" clId="Web-{CA943C24-D059-A662-D3D4-F11F56A45DCC}" dt="2024-09-04T15:55:01.101" v="1" actId="1076"/>
        <pc:sldMkLst>
          <pc:docMk/>
          <pc:sldMk cId="1389432737" sldId="495"/>
        </pc:sldMkLst>
        <pc:picChg chg="mod">
          <ac:chgData name="MoumenCharef Eddine" userId="S::moumen.charefeddine@midocean.edu.km::4e634a0d-971e-4aed-a065-e78a2b447985" providerId="AD" clId="Web-{CA943C24-D059-A662-D3D4-F11F56A45DCC}" dt="2024-09-04T15:54:58.976" v="0" actId="1076"/>
          <ac:picMkLst>
            <pc:docMk/>
            <pc:sldMk cId="1389432737" sldId="495"/>
            <ac:picMk id="5" creationId="{00000000-0000-0000-0000-000000000000}"/>
          </ac:picMkLst>
        </pc:picChg>
        <pc:picChg chg="mod">
          <ac:chgData name="MoumenCharef Eddine" userId="S::moumen.charefeddine@midocean.edu.km::4e634a0d-971e-4aed-a065-e78a2b447985" providerId="AD" clId="Web-{CA943C24-D059-A662-D3D4-F11F56A45DCC}" dt="2024-09-04T15:55:01.101" v="1" actId="1076"/>
          <ac:picMkLst>
            <pc:docMk/>
            <pc:sldMk cId="1389432737" sldId="495"/>
            <ac:picMk id="8" creationId="{00000000-0000-0000-0000-000000000000}"/>
          </ac:picMkLst>
        </pc:picChg>
      </pc:sldChg>
    </pc:docChg>
  </pc:docChgLst>
  <pc:docChgLst>
    <pc:chgData name="KodsHassine" userId="S::kods.hassine@midocean.edu.km::a38286e8-f868-4b29-808a-12842d2d340e" providerId="AD" clId="Web-{AB2617DA-3115-14AF-F208-F3AE87B70CE9}"/>
    <pc:docChg chg="modSld">
      <pc:chgData name="KodsHassine" userId="S::kods.hassine@midocean.edu.km::a38286e8-f868-4b29-808a-12842d2d340e" providerId="AD" clId="Web-{AB2617DA-3115-14AF-F208-F3AE87B70CE9}" dt="2024-09-14T08:25:39.403" v="1" actId="20577"/>
      <pc:docMkLst>
        <pc:docMk/>
      </pc:docMkLst>
      <pc:sldChg chg="modSp">
        <pc:chgData name="KodsHassine" userId="S::kods.hassine@midocean.edu.km::a38286e8-f868-4b29-808a-12842d2d340e" providerId="AD" clId="Web-{AB2617DA-3115-14AF-F208-F3AE87B70CE9}" dt="2024-09-14T08:25:39.403" v="1" actId="20577"/>
        <pc:sldMkLst>
          <pc:docMk/>
          <pc:sldMk cId="0" sldId="480"/>
        </pc:sldMkLst>
        <pc:spChg chg="mod">
          <ac:chgData name="KodsHassine" userId="S::kods.hassine@midocean.edu.km::a38286e8-f868-4b29-808a-12842d2d340e" providerId="AD" clId="Web-{AB2617DA-3115-14AF-F208-F3AE87B70CE9}" dt="2024-09-14T08:25:39.403" v="1" actId="20577"/>
          <ac:spMkLst>
            <pc:docMk/>
            <pc:sldMk cId="0" sldId="480"/>
            <ac:spMk id="31"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4/23/2026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120321894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8554093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249267534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16957290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B5DB04-870E-C6DE-5FF2-5D236809038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20BCA96-8DD6-7249-EC0F-14BB2A01F7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9CCE9C9-68B1-355C-E157-DC164696C5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351B961-E668-59BF-F817-CC682BED8D6E}"/>
              </a:ext>
            </a:extLst>
          </p:cNvPr>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8256489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02B774-702D-E7A7-E432-9C730194CF7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6A4FAE7-5BC7-55FF-C718-9D0979B30A5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8681642-6141-25CC-0E03-45E4242394F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A89C9EF-0B09-154C-85AC-9E41BAA6B582}"/>
              </a:ext>
            </a:extLst>
          </p:cNvPr>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3576496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33112F-AD56-ABC7-6C82-FCBD89DD6C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A655373-0ACB-DC23-70B9-CF312FB3AC82}"/>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FD97DC2-A950-5967-EF49-A0500691C2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D9C6822-BC16-F0D5-44B4-AC9B5D549A71}"/>
              </a:ext>
            </a:extLst>
          </p:cNvPr>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4803650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94FB6B-8F2B-3752-C2C8-85174FE71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F3745C-4C14-8E86-454B-92EBB52E7A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C136393-7D36-0A57-8CE4-3543D9D42DA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77811FF4-42AE-9555-0FFB-E20FD3C1463C}"/>
              </a:ext>
            </a:extLst>
          </p:cNvPr>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6852017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516A9-999A-58E0-D593-19DCC97F102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028804F-8C5F-C572-22F2-E28B2164B91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A884263-03CD-CA47-0E9F-433A6C8A970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B868EF9-0289-1B3F-D5D1-33F4485CAA4F}"/>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6526751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B19B78-9336-CED2-ECAD-434C39CB6B1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D649693-139C-0506-F2B3-91CD90BDCFC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547EF3F-7EB4-EEFC-A096-E44CA19265D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9FA928EA-DC7C-1702-2685-5F5F7D8365AA}"/>
              </a:ext>
            </a:extLst>
          </p:cNvPr>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3405725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C7D026-DD79-EDB9-9802-1EAE77C8383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1C78D20-786C-C5C5-DC48-BC19483D8DB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956EF80-721F-3E7F-5D2D-73D21C578E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DEAC2A59-1ECC-7501-2016-ADA1210C6279}"/>
              </a:ext>
            </a:extLst>
          </p:cNvPr>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34624684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6D284B-850F-18EE-6297-5F38FCCF0FB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0A8B77D2-CD21-DDE8-7780-837E3B813F8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0BB28F2-91DD-ABE6-C675-69BE9998E2C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C296162-8884-70BA-D37A-64234C5C9917}"/>
              </a:ext>
            </a:extLst>
          </p:cNvPr>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341831458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4032DBE-68DE-EE45-7867-C98B41D1FA3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30F2EFE-2D3D-12F9-A2F5-5C40A4CE639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E1A0BF83-0918-BF5C-BD24-5AAF3A4821E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A479A02-9858-32D8-F660-5DBF358371A8}"/>
              </a:ext>
            </a:extLst>
          </p:cNvPr>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422765161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CDF5DB-6A12-0FF2-49E5-5716A4B669D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66E3D907-7636-126F-2887-8B3E06374D2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6A0BD15-3161-60AA-6DC6-2E9EC4235B9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5B1A970A-5F3B-03E4-3ECF-05F0F72F9780}"/>
              </a:ext>
            </a:extLst>
          </p:cNvPr>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28760972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30B3D5C-B9A1-BAFA-CB96-CFB82EA6BDC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7436CD0-D350-BA1E-CF8A-4BBCB291E01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409FFF-D116-FCE3-ADC3-13CECEBE27A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DD7BF39-16B4-DB29-FCEC-46355DA4A882}"/>
              </a:ext>
            </a:extLst>
          </p:cNvPr>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09534662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C85910-E299-B8F8-2714-08BBDA3F901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ECD12EB-2305-BEC2-EC4F-AFCC3B2F2D4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5C781-E43A-EFD2-DCD7-0EAB86BC30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D497BC1-B664-08E8-8C8D-738606801371}"/>
              </a:ext>
            </a:extLst>
          </p:cNvPr>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3902308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A8AE4-766B-E769-8704-1A559F617DC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26C5C57-92D6-ABA6-B39A-4B52046605F3}"/>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E1F51AD-5C15-7229-DE60-3A57116EC4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5510628-24E3-9537-DFA5-31305F84597E}"/>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93444361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407820-6A50-6EB0-6199-20EED95005C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0DC59E1-0F38-0C3B-8011-05260A00B34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F7D787-B6D1-FA0E-8D04-5500C59AFE0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F966159-F1E8-6B66-86D8-489C5BA344D0}"/>
              </a:ext>
            </a:extLst>
          </p:cNvPr>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186795988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5ACA6F-06E7-E75A-2246-A52ED753A0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306F0-E4DE-A201-02F5-7714C149BCF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5361600-A528-BB49-AE90-94FAFBF2032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47497FE4-283E-6E95-7B98-E41F5B190E11}"/>
              </a:ext>
            </a:extLst>
          </p:cNvPr>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346619364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DACE59-F5F0-C478-A528-B6444CC9F1B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EBC9011-DBBA-8906-AB91-169FE70C336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E13931-9592-ED35-9629-4DD7FB02D3BC}"/>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9E39D1F-86C1-A610-9E14-CA9924A9133A}"/>
              </a:ext>
            </a:extLst>
          </p:cNvPr>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550816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D063BF-C3CD-E1CA-0F87-DCA38D439AE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2B7DE98A-6784-7B1B-6C2D-602749645D16}"/>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E34E267-3813-870A-0102-9089412BD6C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0C955C8-28B6-E338-A0F8-B3CA5194F7D4}"/>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76108678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6D3D668-62DE-8E68-3FB8-2869090FAE4B}"/>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5EAFEB2-9ED5-EC76-A156-764D9FF76470}"/>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C3D545C-3762-921E-C8FE-04A25E197E0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0E700DE-FCEF-8C79-B837-3891BBD00FD7}"/>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307232030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ED31A-3AD3-7206-B1C1-ED801D5E6C6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33658F5-0189-A077-4D6D-4CDE6F8F6F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82D717D-91FA-8D72-DFE1-0E71041DE69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239C009F-92BE-F3CC-9C6D-7FBAF2ECE961}"/>
              </a:ext>
            </a:extLst>
          </p:cNvPr>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3089455168"/>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92F9EDC-0A20-1413-B25E-9FE77D78405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FD9D1F7-A80F-97D8-87E3-7D42FE33C70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CA5C2E41-7FD6-85DA-E5D1-53C8111EBE1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62D001C-001B-9519-51BE-D6F69940EFB4}"/>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26669022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AD7523-29B0-781D-71BA-CD6A82D9133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F7882E9D-1773-0767-486F-FB050254840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520CCA4-2B0A-B347-F423-58496A4CA23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7AEF70C-63A5-8B1B-B19F-2B217BC92A53}"/>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89858931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5106770-F640-C320-800F-BD6A4EBA742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7C6BDC-C7C5-824A-5ED3-EA846F8BB8C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45ACE32-F48D-EF8A-2E8F-36881B4B1D75}"/>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7F1E950-C491-AEEA-C0D2-A831A84EF64A}"/>
              </a:ext>
            </a:extLst>
          </p:cNvPr>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84937533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E77212F-33C4-C02C-3EF6-F06973230BD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6D4C7C8-6CAD-5063-B803-30E345E6CCB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29F1B7E-AFE3-E2D5-DD98-052EEBD248D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1069CF8-5DE5-3CC9-637C-C853DEF5022B}"/>
              </a:ext>
            </a:extLst>
          </p:cNvPr>
          <p:cNvSpPr>
            <a:spLocks noGrp="1"/>
          </p:cNvSpPr>
          <p:nvPr>
            <p:ph type="sldNum" sz="quarter" idx="5"/>
          </p:nvPr>
        </p:nvSpPr>
        <p:spPr/>
        <p:txBody>
          <a:bodyPr/>
          <a:lstStyle/>
          <a:p>
            <a:fld id="{E88088B5-5D3D-41C5-9929-9FAB3A249D9E}" type="slidenum">
              <a:rPr lang="en-US" smtClean="0"/>
              <a:t>26</a:t>
            </a:fld>
            <a:endParaRPr lang="en-US"/>
          </a:p>
        </p:txBody>
      </p:sp>
    </p:spTree>
    <p:extLst>
      <p:ext uri="{BB962C8B-B14F-4D97-AF65-F5344CB8AC3E}">
        <p14:creationId xmlns:p14="http://schemas.microsoft.com/office/powerpoint/2010/main" val="14844033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1BD3C63-B0F9-1248-F04F-53DC5C0943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D379629-1A61-1E00-BACA-71D164DE1E1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AB09B6EE-54B9-F50E-9990-CF17A5873FBA}"/>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5A7D82B-7E16-6C94-4DCB-2355EB233703}"/>
              </a:ext>
            </a:extLst>
          </p:cNvPr>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1677265791"/>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A98DCA-7ACA-1C8E-F874-F814C975F7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57D00D2-79B6-E71C-9738-C8BF8492795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12D250-D713-CD5B-2A4A-9375D7BF285B}"/>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9D5100C-5691-94ED-59F7-F02986C35C49}"/>
              </a:ext>
            </a:extLst>
          </p:cNvPr>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28069823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DB12D86-F3B8-9A7E-8185-FEEF3A89BE1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594234F-CFAB-1423-1A1E-18EC349221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898D572-E29E-C84F-E6E2-35B4EDD1FD7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354EDBF1-C857-3E07-9BDF-A49923AFA30B}"/>
              </a:ext>
            </a:extLst>
          </p:cNvPr>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335946169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64C92E-42F4-8905-0FFD-72BFBC42D1E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D845B583-1300-C34C-60C9-C98C15CB0E1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F8D084A-EB77-F68D-DBBD-AF51413391A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C994FA0-2503-5507-84B2-24F4ECFC1187}"/>
              </a:ext>
            </a:extLst>
          </p:cNvPr>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56944114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5165EC-927D-BDC5-8682-2F0BCA95294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BB4986E1-FA1C-515B-306A-7C1800C957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FCB64B-80D6-F913-1918-3A4B71265052}"/>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414F383-E558-6738-A959-B64D84B6BF0F}"/>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65267178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133047-991F-51C1-611A-A1A48AEA76D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9D7D7E-AEFD-FECE-E5CE-ECC2C5CA6BE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F651F2B-1ADC-E65A-7649-8CAEF0AA051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0CF95FE0-3760-D885-3045-B270FF54C83D}"/>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2286361898"/>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428743-32BF-4288-AB4B-CDEDBD01DC7D}"/>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CB7EEB74-8989-3702-ED81-531023D37F5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358F35DA-5571-D3D9-D6A7-AE08EA6800C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CC46362-6E7D-2C2C-186F-F85DC61982FB}"/>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178430235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6CAD91-F354-09AE-037D-CEAA1F376663}"/>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59E1B3C-417D-75EA-501F-85AFB0784BC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140A030-4FF9-441F-0700-336FC292F8D1}"/>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8F695E9C-5283-1700-C77D-433EDF043313}"/>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01999187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B2E921D-655D-D93E-F70E-1F27F231CA9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F92C344-52CB-B614-EC10-C6774E604F7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6322A6EA-4DF9-E900-0232-3AF1CFC8B5BE}"/>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E02141EB-CCB0-E3CC-C990-AEAC8D768E94}"/>
              </a:ext>
            </a:extLst>
          </p:cNvPr>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182356582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035528-9C19-84C4-F411-EE22B10691A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4BBA9F8-D72E-6961-9A41-6FE5A41BDF2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4246608-3100-23A5-08BF-F4B34FAC96D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C8421F3B-85DE-3B79-7A44-8CA7CB5BF706}"/>
              </a:ext>
            </a:extLst>
          </p:cNvPr>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220467582"/>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C4F1732-5BA8-CA6B-A52D-8D3ED8C78DB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86160F7-2D4C-F11A-C8D5-B9D154142814}"/>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3ADC592-FC92-C84C-D5AF-A863F0123B3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BE93A039-9B63-69CA-7E7A-B3AC52D51619}"/>
              </a:ext>
            </a:extLst>
          </p:cNvPr>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4263064672"/>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6869198-939D-38F8-DF78-D59A4536152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7C6871D7-52D6-A141-CB9B-C7B2C030C44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3DF907E-2699-4616-C073-90C676F29F7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F1FC98A1-5333-224F-A3BB-5145E011B978}"/>
              </a:ext>
            </a:extLst>
          </p:cNvPr>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19389972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0C216-1BE8-D36E-1F0B-65B0EC52FF84}"/>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950BD1C-6834-B31F-213C-3057F9C0D708}"/>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F6145E22-018E-FA2A-400E-9EC8491303D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1CD42A85-8EBC-CB59-D089-91089A3EBD52}"/>
              </a:ext>
            </a:extLst>
          </p:cNvPr>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3690572225"/>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endParaRPr lang="ar-SY" dirty="0"/>
          </a:p>
        </p:txBody>
      </p:sp>
      <p:sp>
        <p:nvSpPr>
          <p:cNvPr id="4" name="عنصر نائب لرقم الشريحة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9679889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4/23/2026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4/23/2026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4/23/2026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4/23/2026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4/23/2026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4">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4/23/2026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1.xml"/><Relationship Id="rId1" Type="http://schemas.openxmlformats.org/officeDocument/2006/relationships/slideLayout" Target="../slideLayouts/slideLayout12.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11.jp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4.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5.xml"/><Relationship Id="rId1" Type="http://schemas.openxmlformats.org/officeDocument/2006/relationships/slideLayout" Target="../slideLayouts/slideLayout12.xml"/><Relationship Id="rId4" Type="http://schemas.openxmlformats.org/officeDocument/2006/relationships/image" Target="../media/image13.sv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6.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7.xml"/><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8.xml"/><Relationship Id="rId1" Type="http://schemas.openxmlformats.org/officeDocument/2006/relationships/slideLayout" Target="../slideLayouts/slideLayout12.xml"/><Relationship Id="rId4" Type="http://schemas.openxmlformats.org/officeDocument/2006/relationships/image" Target="../media/image15.png"/></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9.xml"/><Relationship Id="rId1" Type="http://schemas.openxmlformats.org/officeDocument/2006/relationships/slideLayout" Target="../slideLayouts/slideLayout12.xml"/><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0.xml"/><Relationship Id="rId1" Type="http://schemas.openxmlformats.org/officeDocument/2006/relationships/slideLayout" Target="../slideLayouts/slideLayout12.xml"/><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1.xml"/><Relationship Id="rId1" Type="http://schemas.openxmlformats.org/officeDocument/2006/relationships/slideLayout" Target="../slideLayouts/slideLayout1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3.xml"/><Relationship Id="rId1" Type="http://schemas.openxmlformats.org/officeDocument/2006/relationships/slideLayout" Target="../slideLayouts/slideLayout12.xml"/><Relationship Id="rId4" Type="http://schemas.openxmlformats.org/officeDocument/2006/relationships/image" Target="../media/image19.png"/></Relationships>
</file>

<file path=ppt/slides/_rels/slide2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4.xml"/><Relationship Id="rId1" Type="http://schemas.openxmlformats.org/officeDocument/2006/relationships/slideLayout" Target="../slideLayouts/slideLayout12.xml"/><Relationship Id="rId4" Type="http://schemas.openxmlformats.org/officeDocument/2006/relationships/image" Target="../media/image20.png"/></Relationships>
</file>

<file path=ppt/slides/_rels/slide2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5.xml"/><Relationship Id="rId1" Type="http://schemas.openxmlformats.org/officeDocument/2006/relationships/slideLayout" Target="../slideLayouts/slideLayout12.xml"/><Relationship Id="rId4" Type="http://schemas.openxmlformats.org/officeDocument/2006/relationships/image" Target="../media/image21.jpeg"/></Relationships>
</file>

<file path=ppt/slides/_rels/slide2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6.xml"/><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2.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8.xml"/><Relationship Id="rId1" Type="http://schemas.openxmlformats.org/officeDocument/2006/relationships/slideLayout" Target="../slideLayouts/slideLayout12.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9.xml"/><Relationship Id="rId1" Type="http://schemas.openxmlformats.org/officeDocument/2006/relationships/slideLayout" Target="../slideLayouts/slideLayout12.xml"/><Relationship Id="rId4" Type="http://schemas.openxmlformats.org/officeDocument/2006/relationships/image" Target="../media/image24.png"/></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0.xml"/><Relationship Id="rId1" Type="http://schemas.openxmlformats.org/officeDocument/2006/relationships/slideLayout" Target="../slideLayouts/slideLayout12.xml"/><Relationship Id="rId4" Type="http://schemas.openxmlformats.org/officeDocument/2006/relationships/image" Target="../media/image25.png"/></Relationships>
</file>

<file path=ppt/slides/_rels/slide3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1.xml"/><Relationship Id="rId1" Type="http://schemas.openxmlformats.org/officeDocument/2006/relationships/slideLayout" Target="../slideLayouts/slideLayout12.xml"/><Relationship Id="rId4" Type="http://schemas.openxmlformats.org/officeDocument/2006/relationships/image" Target="../media/image26.png"/></Relationships>
</file>

<file path=ppt/slides/_rels/slide3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2.xml"/><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3.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4.xml"/><Relationship Id="rId1" Type="http://schemas.openxmlformats.org/officeDocument/2006/relationships/slideLayout" Target="../slideLayouts/slideLayout12.xml"/><Relationship Id="rId4" Type="http://schemas.openxmlformats.org/officeDocument/2006/relationships/image" Target="../media/image27.jpeg"/></Relationships>
</file>

<file path=ppt/slides/_rels/slide3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5.xml"/><Relationship Id="rId1" Type="http://schemas.openxmlformats.org/officeDocument/2006/relationships/slideLayout" Target="../slideLayouts/slideLayout12.xml"/><Relationship Id="rId4" Type="http://schemas.openxmlformats.org/officeDocument/2006/relationships/image" Target="../media/image28.jpg"/></Relationships>
</file>

<file path=ppt/slides/_rels/slide3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6.xml"/><Relationship Id="rId1" Type="http://schemas.openxmlformats.org/officeDocument/2006/relationships/slideLayout" Target="../slideLayouts/slideLayout12.xml"/><Relationship Id="rId5" Type="http://schemas.openxmlformats.org/officeDocument/2006/relationships/hyperlink" Target="https://doi.org/10.1007/978-981-96-3942-7_40" TargetMode="External"/><Relationship Id="rId4" Type="http://schemas.openxmlformats.org/officeDocument/2006/relationships/hyperlink" Target="https://doi.org/10.1177/0276146707309109" TargetMode="External"/></Relationships>
</file>

<file path=ppt/slides/_rels/slide3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7.xml"/><Relationship Id="rId1" Type="http://schemas.openxmlformats.org/officeDocument/2006/relationships/slideLayout" Target="../slideLayouts/slideLayout12.xml"/><Relationship Id="rId4" Type="http://schemas.openxmlformats.org/officeDocument/2006/relationships/hyperlink" Target="https://study.com/learn/lesson/stealth-marketing-examples-advertising.html#:~:text=When%20utilized%20correctly%2C%20stealth%20marketing,are%20all%20possible%20next%20steps" TargetMode="External"/></Relationships>
</file>

<file path=ppt/slides/_rels/slide3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8.xml"/><Relationship Id="rId1" Type="http://schemas.openxmlformats.org/officeDocument/2006/relationships/slideLayout" Target="../slideLayouts/slideLayout12.xml"/><Relationship Id="rId6" Type="http://schemas.openxmlformats.org/officeDocument/2006/relationships/hyperlink" Target="https://www.ftc.gov/business-guidance/advertising-marketing" TargetMode="External"/><Relationship Id="rId5" Type="http://schemas.openxmlformats.org/officeDocument/2006/relationships/hyperlink" Target="https://www.publift.com/blog/misleading-advertising-examples" TargetMode="External"/><Relationship Id="rId4" Type="http://schemas.openxmlformats.org/officeDocument/2006/relationships/hyperlink" Target="https://www.merriam-webster.com/dictionary/clickbait"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s://sectigostore.com/blog/what-is-scareware-and-scareware-examples/" TargetMode="External"/><Relationship Id="rId3" Type="http://schemas.openxmlformats.org/officeDocument/2006/relationships/image" Target="../media/image2.png"/><Relationship Id="rId7" Type="http://schemas.openxmlformats.org/officeDocument/2006/relationships/hyperlink" Target="https://www.theguardian.com/technology/gamesblog/2006/dec/11/newsonyviral#:~:text=Gamers%20across%20Web%202.0%20are,a%20false%20video%2Dand%2Dblogging%20approach%20to" TargetMode="External"/><Relationship Id="rId2" Type="http://schemas.openxmlformats.org/officeDocument/2006/relationships/notesSlide" Target="../notesSlides/notesSlide39.xml"/><Relationship Id="rId1" Type="http://schemas.openxmlformats.org/officeDocument/2006/relationships/slideLayout" Target="../slideLayouts/slideLayout12.xml"/><Relationship Id="rId6" Type="http://schemas.openxmlformats.org/officeDocument/2006/relationships/hyperlink" Target="https://www.ftc.gov/business-guidance/resources/can-spam-act-compliance-guide-business" TargetMode="External"/><Relationship Id="rId5" Type="http://schemas.openxmlformats.org/officeDocument/2006/relationships/hyperlink" Target="https://medium.com/@a.bahanshal/the-thin-line-when-marketing-unrealistic-promises-crosses-over-to-deception-97297c4bd043" TargetMode="External"/><Relationship Id="rId10" Type="http://schemas.openxmlformats.org/officeDocument/2006/relationships/hyperlink" Target="https://bulldogbugle.com/wp-content/uploads/2023/12/Burger-768x768-1.webp" TargetMode="External"/><Relationship Id="rId4" Type="http://schemas.openxmlformats.org/officeDocument/2006/relationships/hyperlink" Target="https://competition-bureau.canada.ca/en/deceptive-marketing-practices/types-deceptive-marketing-practices/false-or-misleading-representations-and-deceptive-marketing-practices" TargetMode="External"/><Relationship Id="rId9" Type="http://schemas.openxmlformats.org/officeDocument/2006/relationships/hyperlink" Target="https://en.wikipedia.org/wiki/Scareware" TargetMode="External"/></Relationships>
</file>

<file path=ppt/slides/_rels/slide40.xml.rels><?xml version="1.0" encoding="UTF-8" standalone="yes"?>
<Relationships xmlns="http://schemas.openxmlformats.org/package/2006/relationships"><Relationship Id="rId3" Type="http://schemas.openxmlformats.org/officeDocument/2006/relationships/image" Target="../media/image29.jfif"/><Relationship Id="rId2" Type="http://schemas.openxmlformats.org/officeDocument/2006/relationships/notesSlide" Target="../notesSlides/notesSlide40.xml"/><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150826" y="4569477"/>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16172"/>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 التاسعة</a:t>
            </a:r>
            <a:endParaRPr lang="en-US" sz="2800" b="1" dirty="0">
              <a:solidFill>
                <a:schemeClr val="bg1"/>
              </a:solidFill>
              <a:latin typeface="Alexandria" charset="0"/>
              <a:cs typeface="Alexandria" charset="0"/>
            </a:endParaRPr>
          </a:p>
        </p:txBody>
      </p:sp>
      <p:sp>
        <p:nvSpPr>
          <p:cNvPr id="2" name="مربع نص 1">
            <a:extLst>
              <a:ext uri="{FF2B5EF4-FFF2-40B4-BE49-F238E27FC236}">
                <a16:creationId xmlns:a16="http://schemas.microsoft.com/office/drawing/2014/main" id="{3945C01D-3EC6-73A4-E2FE-03D64B4FC45C}"/>
              </a:ext>
            </a:extLst>
          </p:cNvPr>
          <p:cNvSpPr txBox="1"/>
          <p:nvPr/>
        </p:nvSpPr>
        <p:spPr>
          <a:xfrm>
            <a:off x="6836650" y="1725100"/>
            <a:ext cx="5530701" cy="3164841"/>
          </a:xfrm>
          <a:prstGeom prst="rect">
            <a:avLst/>
          </a:prstGeom>
          <a:noFill/>
        </p:spPr>
        <p:txBody>
          <a:bodyPr wrap="square" rtlCol="0">
            <a:spAutoFit/>
          </a:bodyPr>
          <a:lstStyle/>
          <a:p>
            <a:pPr algn="ctr">
              <a:lnSpc>
                <a:spcPct val="150000"/>
              </a:lnSpc>
            </a:pPr>
            <a:r>
              <a:rPr lang="ar-SY" sz="3200" b="1" dirty="0">
                <a:solidFill>
                  <a:srgbClr val="00AEEF"/>
                </a:solidFill>
              </a:rPr>
              <a:t>الحضور الرقمي والتسويق الفيروسي</a:t>
            </a:r>
            <a:endParaRPr lang="ar-AE" sz="3200" b="1" dirty="0">
              <a:solidFill>
                <a:srgbClr val="00AEEF"/>
              </a:solidFill>
            </a:endParaRPr>
          </a:p>
          <a:p>
            <a:pPr algn="ctr">
              <a:lnSpc>
                <a:spcPct val="150000"/>
              </a:lnSpc>
            </a:pPr>
            <a:r>
              <a:rPr lang="en-US" sz="2800" b="1" dirty="0">
                <a:solidFill>
                  <a:srgbClr val="FF0000"/>
                </a:solidFill>
              </a:rPr>
              <a:t>Digital Presence and Viral Marketing</a:t>
            </a:r>
          </a:p>
          <a:p>
            <a:pPr algn="ctr">
              <a:lnSpc>
                <a:spcPct val="150000"/>
              </a:lnSpc>
            </a:pPr>
            <a:r>
              <a:rPr lang="en-US" sz="2000" b="1" dirty="0">
                <a:latin typeface="Alexandria" charset="0"/>
                <a:cs typeface="Alexandria" charset="0"/>
              </a:rPr>
              <a:t>MKT 336</a:t>
            </a:r>
            <a:endParaRPr lang="ar-AE" sz="2000" b="1" dirty="0">
              <a:latin typeface="Alexandria" charset="0"/>
              <a:cs typeface="Alexandria" charset="0"/>
            </a:endParaRPr>
          </a:p>
          <a:p>
            <a:pPr algn="ctr">
              <a:lnSpc>
                <a:spcPct val="150000"/>
              </a:lnSpc>
            </a:pPr>
            <a:endParaRPr lang="en-US" sz="2800" b="1" dirty="0">
              <a:solidFill>
                <a:srgbClr val="CC0000"/>
              </a:solidFill>
            </a:endParaRPr>
          </a:p>
        </p:txBody>
      </p:sp>
    </p:spTree>
    <p:extLst>
      <p:ext uri="{BB962C8B-B14F-4D97-AF65-F5344CB8AC3E}">
        <p14:creationId xmlns:p14="http://schemas.microsoft.com/office/powerpoint/2010/main" val="3914515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11" name="TextBox 29"/>
          <p:cNvSpPr txBox="1"/>
          <p:nvPr/>
        </p:nvSpPr>
        <p:spPr>
          <a:xfrm>
            <a:off x="7258414" y="4430535"/>
            <a:ext cx="5216525" cy="830997"/>
          </a:xfrm>
          <a:prstGeom prst="rect">
            <a:avLst/>
          </a:prstGeom>
          <a:noFill/>
        </p:spPr>
        <p:txBody>
          <a:bodyPr wrap="square" rtlCol="0">
            <a:spAutoFit/>
          </a:bodyPr>
          <a:lstStyle/>
          <a:p>
            <a:pPr algn="ctr"/>
            <a:r>
              <a:rPr lang="ar-AE" sz="2400" b="1" dirty="0">
                <a:solidFill>
                  <a:srgbClr val="00AEEF"/>
                </a:solidFill>
                <a:latin typeface="Alexandria" charset="0"/>
                <a:cs typeface="Alexandria" charset="0"/>
              </a:rPr>
              <a:t>إعداد </a:t>
            </a:r>
          </a:p>
          <a:p>
            <a:pPr algn="ctr"/>
            <a:r>
              <a:rPr lang="ar-AE" sz="2400" b="1" dirty="0">
                <a:solidFill>
                  <a:srgbClr val="00AEEF"/>
                </a:solidFill>
                <a:latin typeface="Alexandria" charset="0"/>
                <a:cs typeface="Alexandria" charset="0"/>
              </a:rPr>
              <a:t>د. محمد الغريب</a:t>
            </a:r>
          </a:p>
        </p:txBody>
      </p:sp>
      <p:sp>
        <p:nvSpPr>
          <p:cNvPr id="13" name="مربع نص 12"/>
          <p:cNvSpPr txBox="1"/>
          <p:nvPr/>
        </p:nvSpPr>
        <p:spPr>
          <a:xfrm>
            <a:off x="7258414" y="1543263"/>
            <a:ext cx="4835236" cy="2703176"/>
          </a:xfrm>
          <a:prstGeom prst="rect">
            <a:avLst/>
          </a:prstGeom>
          <a:noFill/>
        </p:spPr>
        <p:txBody>
          <a:bodyPr wrap="square" rtlCol="0">
            <a:spAutoFit/>
          </a:bodyPr>
          <a:lstStyle/>
          <a:p>
            <a:pPr algn="ctr">
              <a:lnSpc>
                <a:spcPct val="150000"/>
              </a:lnSpc>
            </a:pPr>
            <a:r>
              <a:rPr lang="ar-AE" sz="3200" b="1" dirty="0">
                <a:solidFill>
                  <a:srgbClr val="00AEEF"/>
                </a:solidFill>
              </a:rPr>
              <a:t>المحاضرة </a:t>
            </a:r>
            <a:r>
              <a:rPr lang="ar-SY" sz="3200" b="1" dirty="0">
                <a:solidFill>
                  <a:srgbClr val="00AEEF"/>
                </a:solidFill>
              </a:rPr>
              <a:t>التاسعة</a:t>
            </a:r>
            <a:endParaRPr lang="ar-AE" sz="3200" b="1" dirty="0">
              <a:solidFill>
                <a:srgbClr val="00AEEF"/>
              </a:solidFill>
            </a:endParaRPr>
          </a:p>
          <a:p>
            <a:pPr algn="ctr">
              <a:lnSpc>
                <a:spcPct val="150000"/>
              </a:lnSpc>
            </a:pPr>
            <a:r>
              <a:rPr lang="ar-SY" sz="2800" b="1" dirty="0">
                <a:solidFill>
                  <a:srgbClr val="FF0000"/>
                </a:solidFill>
              </a:rPr>
              <a:t>الاعتبارات الأخلاقية في التسويق الفيروسي </a:t>
            </a:r>
            <a:endParaRPr lang="en-US" sz="2800" b="1" dirty="0">
              <a:solidFill>
                <a:srgbClr val="FF0000"/>
              </a:solidFill>
            </a:endParaRPr>
          </a:p>
          <a:p>
            <a:pPr algn="ctr">
              <a:lnSpc>
                <a:spcPct val="150000"/>
              </a:lnSpc>
            </a:pPr>
            <a:r>
              <a:rPr lang="en-US" sz="2800" b="1" dirty="0">
                <a:solidFill>
                  <a:srgbClr val="FF0000"/>
                </a:solidFill>
              </a:rPr>
              <a:t>Ethics of Viral Marketing</a:t>
            </a:r>
            <a:endParaRPr lang="en-US" sz="2800" b="1" dirty="0">
              <a:solidFill>
                <a:srgbClr val="CC0000"/>
              </a:solidFill>
            </a:endParaRPr>
          </a:p>
        </p:txBody>
      </p:sp>
      <p:sp>
        <p:nvSpPr>
          <p:cNvPr id="15" name="Oval 17"/>
          <p:cNvSpPr/>
          <p:nvPr/>
        </p:nvSpPr>
        <p:spPr>
          <a:xfrm>
            <a:off x="-777445" y="-616222"/>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3"/>
          <p:cNvSpPr/>
          <p:nvPr/>
        </p:nvSpPr>
        <p:spPr>
          <a:xfrm>
            <a:off x="-631531" y="-27622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Rounded Corners 33"/>
          <p:cNvSpPr/>
          <p:nvPr/>
        </p:nvSpPr>
        <p:spPr>
          <a:xfrm>
            <a:off x="9051234" y="5934522"/>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2800" b="1" dirty="0">
                <a:solidFill>
                  <a:schemeClr val="bg1"/>
                </a:solidFill>
                <a:latin typeface="Alexandria" charset="0"/>
                <a:cs typeface="Alexandria" charset="0"/>
              </a:rPr>
              <a:t>المحاضرة </a:t>
            </a:r>
            <a:r>
              <a:rPr lang="ar-SY" sz="2800" b="1" dirty="0">
                <a:solidFill>
                  <a:schemeClr val="bg1"/>
                </a:solidFill>
                <a:latin typeface="Alexandria" charset="0"/>
                <a:cs typeface="Alexandria" charset="0"/>
              </a:rPr>
              <a:t>التاسعة</a:t>
            </a:r>
            <a:endParaRPr lang="en-US" sz="2800" b="1" dirty="0">
              <a:solidFill>
                <a:schemeClr val="bg1"/>
              </a:solidFill>
              <a:latin typeface="Alexandria" charset="0"/>
              <a:cs typeface="Alexandria" charset="0"/>
            </a:endParaRPr>
          </a:p>
        </p:txBody>
      </p:sp>
    </p:spTree>
    <p:extLst>
      <p:ext uri="{BB962C8B-B14F-4D97-AF65-F5344CB8AC3E}">
        <p14:creationId xmlns:p14="http://schemas.microsoft.com/office/powerpoint/2010/main" val="4067044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45502" y="-154703"/>
            <a:ext cx="2954655" cy="1379622"/>
          </a:xfrm>
          <a:prstGeom prst="rect">
            <a:avLst/>
          </a:prstGeom>
        </p:spPr>
      </p:pic>
      <p:sp>
        <p:nvSpPr>
          <p:cNvPr id="5" name="مستطيل مستدير الزوايا 4"/>
          <p:cNvSpPr/>
          <p:nvPr/>
        </p:nvSpPr>
        <p:spPr>
          <a:xfrm>
            <a:off x="252099" y="1932870"/>
            <a:ext cx="11482251" cy="492513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endParaRPr lang="ar-SY" sz="2200" dirty="0">
              <a:solidFill>
                <a:schemeClr val="tx1"/>
              </a:solidFill>
            </a:endParaRPr>
          </a:p>
          <a:p>
            <a:pPr algn="just" rtl="1">
              <a:lnSpc>
                <a:spcPct val="150000"/>
              </a:lnSpc>
            </a:pPr>
            <a:r>
              <a:rPr lang="ar-SY" sz="2200" dirty="0">
                <a:solidFill>
                  <a:schemeClr val="tx1"/>
                </a:solidFill>
              </a:rPr>
              <a:t>لا شك أن الالتزام بالأخلاقيات أمر غاية في الأهمية في التسويق، وعندما نتحدث عن التسويق الفيروسي فإن الالتزام بالاعتبارات الأخلاقية يعتبر أكثر أهمية والسبب في ذلك يعود إلى السرعة الهائلة في انتشار الرسائل التسويقية الفيروسية حيث أن وجود معلومات مخادعة او وهمية في الرسائل الإعلانية التسويقية، أو احتواء الرسائل التسويقية الفيروسية على عناصر غير أخلاقية للتأثير في قرارات السلوك الشرائي يؤدي إلى خطر اجتماعي كبير يهدد المجتمع ككل إذ أن وجود اتجاه سائد (</a:t>
            </a:r>
            <a:r>
              <a:rPr lang="en-US" sz="2200" dirty="0">
                <a:solidFill>
                  <a:schemeClr val="tx1"/>
                </a:solidFill>
              </a:rPr>
              <a:t>Trend</a:t>
            </a:r>
            <a:r>
              <a:rPr lang="ar-SY" sz="2200" dirty="0">
                <a:solidFill>
                  <a:schemeClr val="tx1"/>
                </a:solidFill>
              </a:rPr>
              <a:t>) غير أخلاقي تتبناه العلامة التجارية سيؤدي إلى انتشاره بشكل كبير إذ سيساهم أعضاء مجتمع العلامة التجارية بنشره نتيجة احتوائه على محفزات </a:t>
            </a:r>
            <a:r>
              <a:rPr lang="en-US" sz="2200" dirty="0">
                <a:solidFill>
                  <a:schemeClr val="tx1"/>
                </a:solidFill>
              </a:rPr>
              <a:t>Triggers</a:t>
            </a:r>
            <a:r>
              <a:rPr lang="ar-SY" sz="2200" dirty="0">
                <a:solidFill>
                  <a:schemeClr val="tx1"/>
                </a:solidFill>
              </a:rPr>
              <a:t>، وهذا ما يجعل المستهلكين متورطين بترويج محتوى غير أخلاقي فالتسويق الفيروسي يعتمد على مشاركات العملاء، في حين أن استخدام الحملات الإعلانية المدفوعة تكون العلامة التجارية هي المسؤولة عن ترويج المحتوى.   </a:t>
            </a:r>
            <a:endParaRPr lang="en-US" sz="2200" dirty="0">
              <a:solidFill>
                <a:schemeClr val="tx1"/>
              </a:solidFill>
            </a:endParaRPr>
          </a:p>
        </p:txBody>
      </p:sp>
      <p:sp>
        <p:nvSpPr>
          <p:cNvPr id="6" name="مستطيل 5"/>
          <p:cNvSpPr/>
          <p:nvPr/>
        </p:nvSpPr>
        <p:spPr>
          <a:xfrm>
            <a:off x="7244857" y="933243"/>
            <a:ext cx="3801290" cy="124097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AE" sz="3600" b="1" dirty="0"/>
              <a:t>مقدمة</a:t>
            </a:r>
            <a:endParaRPr lang="en-US" sz="3600" b="1" dirty="0"/>
          </a:p>
        </p:txBody>
      </p:sp>
    </p:spTree>
    <p:extLst>
      <p:ext uri="{BB962C8B-B14F-4D97-AF65-F5344CB8AC3E}">
        <p14:creationId xmlns:p14="http://schemas.microsoft.com/office/powerpoint/2010/main" val="16323000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443D7-6763-BE01-E8DB-11220038E8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E0888A23-FA9C-5A06-B1EA-02B89C8D528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28C6318-8FA6-A55B-9796-46A9AD57786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A89515B-982F-7E3C-D142-C6B6E4577D1D}"/>
              </a:ext>
            </a:extLst>
          </p:cNvPr>
          <p:cNvSpPr/>
          <p:nvPr/>
        </p:nvSpPr>
        <p:spPr>
          <a:xfrm>
            <a:off x="3856265" y="1177054"/>
            <a:ext cx="8183280" cy="568094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BD77532-2709-F06C-A948-7C5A68EE92A8}"/>
              </a:ext>
            </a:extLst>
          </p:cNvPr>
          <p:cNvSpPr txBox="1"/>
          <p:nvPr/>
        </p:nvSpPr>
        <p:spPr>
          <a:xfrm>
            <a:off x="1583634" y="99836"/>
            <a:ext cx="7467600" cy="1077218"/>
          </a:xfrm>
          <a:prstGeom prst="rect">
            <a:avLst/>
          </a:prstGeom>
          <a:noFill/>
        </p:spPr>
        <p:txBody>
          <a:bodyPr wrap="square" rtlCol="0">
            <a:spAutoFit/>
          </a:bodyPr>
          <a:lstStyle/>
          <a:p>
            <a:pPr algn="ctr" rtl="1"/>
            <a:r>
              <a:rPr lang="ar-SY" sz="3200" b="1" dirty="0">
                <a:solidFill>
                  <a:srgbClr val="00AEEF"/>
                </a:solidFill>
              </a:rPr>
              <a:t>كيف يمكن القيام بحملات فيروسية وأخلاقية</a:t>
            </a:r>
          </a:p>
          <a:p>
            <a:pPr algn="ctr" rtl="1"/>
            <a:r>
              <a:rPr lang="ar-SY" sz="3200" b="1" dirty="0">
                <a:solidFill>
                  <a:srgbClr val="00AEEF"/>
                </a:solidFill>
              </a:rPr>
              <a:t> في آن واحد</a:t>
            </a:r>
            <a:endParaRPr lang="en-US" dirty="0">
              <a:solidFill>
                <a:schemeClr val="bg1"/>
              </a:solidFill>
            </a:endParaRPr>
          </a:p>
        </p:txBody>
      </p:sp>
      <p:sp>
        <p:nvSpPr>
          <p:cNvPr id="2" name="مربع نص 1">
            <a:extLst>
              <a:ext uri="{FF2B5EF4-FFF2-40B4-BE49-F238E27FC236}">
                <a16:creationId xmlns:a16="http://schemas.microsoft.com/office/drawing/2014/main" id="{73D92861-6FC4-DD02-50B2-E28764B26582}"/>
              </a:ext>
            </a:extLst>
          </p:cNvPr>
          <p:cNvSpPr txBox="1"/>
          <p:nvPr/>
        </p:nvSpPr>
        <p:spPr>
          <a:xfrm>
            <a:off x="4144390" y="1242296"/>
            <a:ext cx="7607030" cy="5615704"/>
          </a:xfrm>
          <a:prstGeom prst="rect">
            <a:avLst/>
          </a:prstGeom>
          <a:noFill/>
        </p:spPr>
        <p:txBody>
          <a:bodyPr wrap="square" rtlCol="1">
            <a:spAutoFit/>
          </a:bodyPr>
          <a:lstStyle/>
          <a:p>
            <a:pPr algn="just" rtl="1">
              <a:lnSpc>
                <a:spcPct val="150000"/>
              </a:lnSpc>
            </a:pPr>
            <a:r>
              <a:rPr lang="ar-SY" sz="2200" dirty="0"/>
              <a:t>على العلامة التجارية أن توازن بين أهداف الربح والانتشار للعلامة التجارية والتي تسعى لتحقيقها وبين الاعتبارات الأخلاقية، إذ يجب على العلامة التجارية الالتزام بكل أخلاقيات التسويق عند تبنيها لاستراتيجية التسويق الفيروسي، بل أكثر من ذلك يجب أن تتمسك العلامة التجارية بمبادئ المسؤولية الاجتماعية </a:t>
            </a:r>
            <a:r>
              <a:rPr lang="en-US" sz="2200" dirty="0"/>
              <a:t>Social Responsibility</a:t>
            </a:r>
            <a:r>
              <a:rPr lang="ar-SY" sz="2200" dirty="0"/>
              <a:t> والتي تجعل عملائها يحترمون هذه العلامة التجارية ويؤمنون بقيمها ويكون لديهم ولاء مطلق لهذه العلامة التجارية بعيداً عن السعر المنخفض أو المزايا الكثيرة، فعندما يشتري المستهلك من علامة تجارية معينة فهو يعزز النمو لهذه العلامة التجارية والمستهلك الرشيد لن يشتري من علامة تجارية غير أخلاقية ولن يدعمها ولن يساهم في مشاركة محتواها، ولذلك فإن العلامة التجارية يجب أن تسعى جاهدة لأن تعزز الجوانب الأخلاقية وتضع المسؤولية الاجتماعية نصب أعينها عندما تقوم بتبني استراتيجية التسويق الفيروسي </a:t>
            </a:r>
          </a:p>
        </p:txBody>
      </p:sp>
      <p:pic>
        <p:nvPicPr>
          <p:cNvPr id="6" name="صورة 5" descr="صورة تحتوي على نص, الخط, خط يد&#10;&#10;قد يكون المحتوى الذي تم إنشاؤه بواسطة الذكاء الاصطناعي غير صحيح.">
            <a:extLst>
              <a:ext uri="{FF2B5EF4-FFF2-40B4-BE49-F238E27FC236}">
                <a16:creationId xmlns:a16="http://schemas.microsoft.com/office/drawing/2014/main" id="{6C825A83-B324-9EC1-DDDA-19983DFB08B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83904"/>
            <a:ext cx="3856265" cy="2790718"/>
          </a:xfrm>
          <a:prstGeom prst="rect">
            <a:avLst/>
          </a:prstGeom>
        </p:spPr>
      </p:pic>
    </p:spTree>
    <p:extLst>
      <p:ext uri="{BB962C8B-B14F-4D97-AF65-F5344CB8AC3E}">
        <p14:creationId xmlns:p14="http://schemas.microsoft.com/office/powerpoint/2010/main" val="41573141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052FC6-C83D-E6A9-DCB3-A567CCEC3FC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76F2FE5-AAF8-93B7-7708-214650151664}"/>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55F685E0-E69B-310D-476F-26F53B5738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B833992F-3033-04C6-120E-73E6996E56D1}"/>
              </a:ext>
            </a:extLst>
          </p:cNvPr>
          <p:cNvSpPr/>
          <p:nvPr/>
        </p:nvSpPr>
        <p:spPr>
          <a:xfrm>
            <a:off x="3856265" y="1177054"/>
            <a:ext cx="8183280" cy="568094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4BB3D87-DEC6-0329-4AD4-CAC29CAD7F15}"/>
              </a:ext>
            </a:extLst>
          </p:cNvPr>
          <p:cNvSpPr txBox="1"/>
          <p:nvPr/>
        </p:nvSpPr>
        <p:spPr>
          <a:xfrm>
            <a:off x="1583634" y="99836"/>
            <a:ext cx="7467600" cy="584775"/>
          </a:xfrm>
          <a:prstGeom prst="rect">
            <a:avLst/>
          </a:prstGeom>
          <a:noFill/>
        </p:spPr>
        <p:txBody>
          <a:bodyPr wrap="square" rtlCol="0">
            <a:spAutoFit/>
          </a:bodyPr>
          <a:lstStyle/>
          <a:p>
            <a:pPr algn="ctr" rtl="1"/>
            <a:r>
              <a:rPr lang="ar-SY" sz="3200" b="1" dirty="0">
                <a:solidFill>
                  <a:srgbClr val="00AEEF"/>
                </a:solidFill>
              </a:rPr>
              <a:t>الاختبارات الأخلاقية للمحتوى والإجراءات التسويقية</a:t>
            </a:r>
            <a:endParaRPr lang="en-US" dirty="0">
              <a:solidFill>
                <a:schemeClr val="bg1"/>
              </a:solidFill>
            </a:endParaRPr>
          </a:p>
        </p:txBody>
      </p:sp>
      <p:sp>
        <p:nvSpPr>
          <p:cNvPr id="2" name="مربع نص 1">
            <a:extLst>
              <a:ext uri="{FF2B5EF4-FFF2-40B4-BE49-F238E27FC236}">
                <a16:creationId xmlns:a16="http://schemas.microsoft.com/office/drawing/2014/main" id="{3DF40848-B9F2-4C44-49A7-AA38E6857623}"/>
              </a:ext>
            </a:extLst>
          </p:cNvPr>
          <p:cNvSpPr txBox="1"/>
          <p:nvPr/>
        </p:nvSpPr>
        <p:spPr>
          <a:xfrm>
            <a:off x="4144390" y="1621675"/>
            <a:ext cx="7607030" cy="5015540"/>
          </a:xfrm>
          <a:prstGeom prst="rect">
            <a:avLst/>
          </a:prstGeom>
          <a:noFill/>
        </p:spPr>
        <p:txBody>
          <a:bodyPr wrap="square" rtlCol="1">
            <a:spAutoFit/>
          </a:bodyPr>
          <a:lstStyle/>
          <a:p>
            <a:pPr algn="just" rtl="1">
              <a:lnSpc>
                <a:spcPct val="150000"/>
              </a:lnSpc>
            </a:pPr>
            <a:r>
              <a:rPr lang="ar-SY" sz="2200" dirty="0"/>
              <a:t>وفقاً لـ (</a:t>
            </a:r>
            <a:r>
              <a:rPr lang="en-US" sz="2200" dirty="0"/>
              <a:t>Murphy, 2005</a:t>
            </a:r>
            <a:r>
              <a:rPr lang="ar-SY" sz="2200" dirty="0"/>
              <a:t>) فإن النظريات الأخلاقية الشاملة والأدبيات التي تتحدث عن أخلاقيات التسويق تعتمد على تنفيذ ثمانية اختبارات يجب تطبيقها على الرسالة التسويقية أو الإجراء التسويقي قبل تنفيذه حتى تكون أخلاقية وهذه الاختبارات هي: </a:t>
            </a:r>
          </a:p>
          <a:p>
            <a:pPr algn="just" rtl="1">
              <a:lnSpc>
                <a:spcPct val="150000"/>
              </a:lnSpc>
            </a:pPr>
            <a:r>
              <a:rPr lang="ar-SY" sz="2200" dirty="0"/>
              <a:t>• الاختبار القانوني: هل ينتهك الفعل القانون؟</a:t>
            </a:r>
          </a:p>
          <a:p>
            <a:pPr algn="just" rtl="1">
              <a:lnSpc>
                <a:spcPct val="150000"/>
              </a:lnSpc>
            </a:pPr>
            <a:r>
              <a:rPr lang="ar-SY" sz="2200" dirty="0"/>
              <a:t>• اختبار الواجبات: هل يتعارض الفعل مع الالتزامات الأخلاقية المتعارف عليها؟</a:t>
            </a:r>
          </a:p>
          <a:p>
            <a:pPr algn="just" rtl="1">
              <a:lnSpc>
                <a:spcPct val="150000"/>
              </a:lnSpc>
            </a:pPr>
            <a:r>
              <a:rPr lang="ar-SY" sz="2200" dirty="0"/>
              <a:t>• اختبار الالتزامات الخاصة: هل ينتهك الفعل التزامات خاصة تقتصر على قطاع مهني أو صناعي معين؟</a:t>
            </a:r>
          </a:p>
          <a:p>
            <a:pPr algn="just" rtl="1">
              <a:lnSpc>
                <a:spcPct val="150000"/>
              </a:lnSpc>
            </a:pPr>
            <a:r>
              <a:rPr lang="ar-SY" sz="2200" dirty="0"/>
              <a:t>• اختبار الدوافع: هل تنطوي النية الكامنة وراء الفعل على ضرر؟</a:t>
            </a:r>
          </a:p>
          <a:p>
            <a:pPr algn="just" rtl="1">
              <a:lnSpc>
                <a:spcPct val="150000"/>
              </a:lnSpc>
            </a:pPr>
            <a:endParaRPr lang="en-US" b="1" dirty="0"/>
          </a:p>
          <a:p>
            <a:pPr algn="just" rtl="1">
              <a:lnSpc>
                <a:spcPct val="150000"/>
              </a:lnSpc>
            </a:pPr>
            <a:endParaRPr lang="ar-SY" sz="2200" dirty="0"/>
          </a:p>
        </p:txBody>
      </p:sp>
      <p:pic>
        <p:nvPicPr>
          <p:cNvPr id="6" name="صورة 5" descr="صورة تحتوي على ميزان, التوازن&#10;&#10;قد يكون المحتوى الذي تم إنشاؤه بواسطة الذكاء الاصطناعي غير صحيح.">
            <a:extLst>
              <a:ext uri="{FF2B5EF4-FFF2-40B4-BE49-F238E27FC236}">
                <a16:creationId xmlns:a16="http://schemas.microsoft.com/office/drawing/2014/main" id="{AF7265A4-E2BE-1808-717F-CF63123AC16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3015574"/>
            <a:ext cx="3773311" cy="1854313"/>
          </a:xfrm>
          <a:prstGeom prst="rect">
            <a:avLst/>
          </a:prstGeom>
        </p:spPr>
      </p:pic>
    </p:spTree>
    <p:extLst>
      <p:ext uri="{BB962C8B-B14F-4D97-AF65-F5344CB8AC3E}">
        <p14:creationId xmlns:p14="http://schemas.microsoft.com/office/powerpoint/2010/main" val="58093653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568FA9-6887-A8F4-4A67-9C76EBDD1CE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0464500-DF5C-8932-21EA-FE218A7A911A}"/>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807F122-E554-86C1-095B-591DF982C45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811B2B71-6EFC-5DFA-F618-D811C12C429C}"/>
              </a:ext>
            </a:extLst>
          </p:cNvPr>
          <p:cNvSpPr/>
          <p:nvPr/>
        </p:nvSpPr>
        <p:spPr>
          <a:xfrm>
            <a:off x="3856265" y="1177054"/>
            <a:ext cx="8183280" cy="568094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F3FFFA22-51CE-10D5-10AC-72149386FD4D}"/>
              </a:ext>
            </a:extLst>
          </p:cNvPr>
          <p:cNvSpPr txBox="1"/>
          <p:nvPr/>
        </p:nvSpPr>
        <p:spPr>
          <a:xfrm>
            <a:off x="1515540" y="250798"/>
            <a:ext cx="7467600" cy="584775"/>
          </a:xfrm>
          <a:prstGeom prst="rect">
            <a:avLst/>
          </a:prstGeom>
          <a:noFill/>
        </p:spPr>
        <p:txBody>
          <a:bodyPr wrap="square" rtlCol="0">
            <a:spAutoFit/>
          </a:bodyPr>
          <a:lstStyle/>
          <a:p>
            <a:pPr algn="ctr" rtl="1"/>
            <a:r>
              <a:rPr lang="ar-SY" sz="3200" b="1" dirty="0">
                <a:solidFill>
                  <a:srgbClr val="00AEEF"/>
                </a:solidFill>
              </a:rPr>
              <a:t>الاختبارات الأخلاقية للمحتوى والإجراءات التسويقية</a:t>
            </a:r>
            <a:endParaRPr lang="en-US" dirty="0">
              <a:solidFill>
                <a:schemeClr val="bg1"/>
              </a:solidFill>
            </a:endParaRPr>
          </a:p>
        </p:txBody>
      </p:sp>
      <p:sp>
        <p:nvSpPr>
          <p:cNvPr id="2" name="مربع نص 1">
            <a:extLst>
              <a:ext uri="{FF2B5EF4-FFF2-40B4-BE49-F238E27FC236}">
                <a16:creationId xmlns:a16="http://schemas.microsoft.com/office/drawing/2014/main" id="{FE59C821-27DB-AAF2-DE36-D8A17E375E20}"/>
              </a:ext>
            </a:extLst>
          </p:cNvPr>
          <p:cNvSpPr txBox="1"/>
          <p:nvPr/>
        </p:nvSpPr>
        <p:spPr>
          <a:xfrm>
            <a:off x="4144390" y="1621675"/>
            <a:ext cx="7607030" cy="4092211"/>
          </a:xfrm>
          <a:prstGeom prst="rect">
            <a:avLst/>
          </a:prstGeom>
          <a:noFill/>
        </p:spPr>
        <p:txBody>
          <a:bodyPr wrap="square" rtlCol="1">
            <a:spAutoFit/>
          </a:bodyPr>
          <a:lstStyle/>
          <a:p>
            <a:pPr algn="just" rtl="1">
              <a:lnSpc>
                <a:spcPct val="150000"/>
              </a:lnSpc>
            </a:pPr>
            <a:r>
              <a:rPr lang="ar-SY" sz="2200" dirty="0"/>
              <a:t>• اختبار العواقب: ما هي الأضرار الجسيمة التي قد تنجم عن هذا الفعل؟</a:t>
            </a:r>
          </a:p>
          <a:p>
            <a:pPr algn="just" rtl="1">
              <a:lnSpc>
                <a:spcPct val="150000"/>
              </a:lnSpc>
            </a:pPr>
            <a:r>
              <a:rPr lang="ar-SY" sz="2200" dirty="0"/>
              <a:t>• اختبار الفضائل: هل يعكس الفعل الصورة التي تطمح المؤسسة لأن تكون عليها؟</a:t>
            </a:r>
          </a:p>
          <a:p>
            <a:pPr algn="just" rtl="1">
              <a:lnSpc>
                <a:spcPct val="150000"/>
              </a:lnSpc>
            </a:pPr>
            <a:r>
              <a:rPr lang="ar-SY" sz="2200" dirty="0"/>
              <a:t>• اختبار الحقوق: هل ينتهك الفعل حقوق العملاء؟</a:t>
            </a:r>
          </a:p>
          <a:p>
            <a:pPr algn="just" rtl="1">
              <a:lnSpc>
                <a:spcPct val="150000"/>
              </a:lnSpc>
            </a:pPr>
            <a:r>
              <a:rPr lang="ar-SY" sz="2200" dirty="0"/>
              <a:t>• اختبار العدالة: هل يتسبب الفعل في إلحاق الضرر أو جعل وضع أحد أصحاب المصلحة أسوأ مما كان عليه؟</a:t>
            </a:r>
            <a:endParaRPr lang="en-US" sz="2200" dirty="0"/>
          </a:p>
          <a:p>
            <a:pPr algn="just" rtl="1">
              <a:lnSpc>
                <a:spcPct val="150000"/>
              </a:lnSpc>
            </a:pPr>
            <a:r>
              <a:rPr lang="ar-SY" sz="2200" dirty="0"/>
              <a:t>وبتطبيق هذه الاختبارات على التسويق الفيروسي فإن المحتوى أو البرامج الفيروسية يجب أن تخضع لهذه الاختبارات الثمانية وإذا نجحت باجتيازها فهي تكون أنشطة تسويقية فيروسية أخلاقية. </a:t>
            </a:r>
          </a:p>
        </p:txBody>
      </p:sp>
      <p:pic>
        <p:nvPicPr>
          <p:cNvPr id="6" name="صورة 5" descr="صورة تحتوي على نص, الخط, لقطة شاشة&#10;&#10;قد يكون المحتوى الذي تم إنشاؤه بواسطة الذكاء الاصطناعي غير صحيح.">
            <a:extLst>
              <a:ext uri="{FF2B5EF4-FFF2-40B4-BE49-F238E27FC236}">
                <a16:creationId xmlns:a16="http://schemas.microsoft.com/office/drawing/2014/main" id="{7CBE34E6-CACF-5C1C-76C1-B85AFAC014E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90000"/>
            <a:ext cx="3696511" cy="2537089"/>
          </a:xfrm>
          <a:prstGeom prst="rect">
            <a:avLst/>
          </a:prstGeom>
        </p:spPr>
      </p:pic>
    </p:spTree>
    <p:extLst>
      <p:ext uri="{BB962C8B-B14F-4D97-AF65-F5344CB8AC3E}">
        <p14:creationId xmlns:p14="http://schemas.microsoft.com/office/powerpoint/2010/main" val="19644023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BA926A-25B7-C8A2-FA5D-D59B00E2852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9517A4BF-118C-41D7-E53B-44D5706CD5B3}"/>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61DD8EC-9637-B5D5-EC14-4BB887B0C20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10351" y="24716"/>
            <a:ext cx="2954655" cy="1379622"/>
          </a:xfrm>
          <a:prstGeom prst="rect">
            <a:avLst/>
          </a:prstGeom>
        </p:spPr>
      </p:pic>
      <p:sp>
        <p:nvSpPr>
          <p:cNvPr id="6" name="مستطيل 5">
            <a:extLst>
              <a:ext uri="{FF2B5EF4-FFF2-40B4-BE49-F238E27FC236}">
                <a16:creationId xmlns:a16="http://schemas.microsoft.com/office/drawing/2014/main" id="{EF68E13C-EEBA-47B4-391B-AB9AAFA8C706}"/>
              </a:ext>
            </a:extLst>
          </p:cNvPr>
          <p:cNvSpPr/>
          <p:nvPr/>
        </p:nvSpPr>
        <p:spPr>
          <a:xfrm>
            <a:off x="8382784" y="18119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1-التضليل والخداع</a:t>
            </a:r>
            <a:endParaRPr lang="en-US" sz="2200" b="1" dirty="0"/>
          </a:p>
        </p:txBody>
      </p:sp>
      <p:sp>
        <p:nvSpPr>
          <p:cNvPr id="2" name="مربع نص 1">
            <a:extLst>
              <a:ext uri="{FF2B5EF4-FFF2-40B4-BE49-F238E27FC236}">
                <a16:creationId xmlns:a16="http://schemas.microsoft.com/office/drawing/2014/main" id="{4C9A597B-02D6-5071-1D6F-4A05B4D04E5F}"/>
              </a:ext>
            </a:extLst>
          </p:cNvPr>
          <p:cNvSpPr txBox="1"/>
          <p:nvPr/>
        </p:nvSpPr>
        <p:spPr>
          <a:xfrm>
            <a:off x="1397523" y="358760"/>
            <a:ext cx="7467600" cy="1354217"/>
          </a:xfrm>
          <a:prstGeom prst="rect">
            <a:avLst/>
          </a:prstGeom>
          <a:noFill/>
        </p:spPr>
        <p:txBody>
          <a:bodyPr wrap="square" rtlCol="0">
            <a:spAutoFit/>
          </a:bodyPr>
          <a:lstStyle/>
          <a:p>
            <a:pPr algn="ctr"/>
            <a:r>
              <a:rPr lang="ar-SY" sz="3200" b="1" dirty="0">
                <a:solidFill>
                  <a:srgbClr val="00AEEF"/>
                </a:solidFill>
              </a:rPr>
              <a:t>الممارسات غير الاخلاقية التي يجب تجنبها في التسويق الفيروسي </a:t>
            </a:r>
            <a:endParaRPr lang="en-US" sz="3200" b="1" dirty="0">
              <a:solidFill>
                <a:srgbClr val="00AEEF"/>
              </a:solidFill>
            </a:endParaRPr>
          </a:p>
          <a:p>
            <a:pPr algn="ctr" rtl="1"/>
            <a:endParaRPr lang="en-US" dirty="0">
              <a:solidFill>
                <a:schemeClr val="bg1"/>
              </a:solidFill>
            </a:endParaRPr>
          </a:p>
        </p:txBody>
      </p:sp>
      <p:sp>
        <p:nvSpPr>
          <p:cNvPr id="3" name="مستطيل 2">
            <a:extLst>
              <a:ext uri="{FF2B5EF4-FFF2-40B4-BE49-F238E27FC236}">
                <a16:creationId xmlns:a16="http://schemas.microsoft.com/office/drawing/2014/main" id="{1139E83F-5EB0-B8EE-017D-FE5AAD7AD927}"/>
              </a:ext>
            </a:extLst>
          </p:cNvPr>
          <p:cNvSpPr/>
          <p:nvPr/>
        </p:nvSpPr>
        <p:spPr>
          <a:xfrm>
            <a:off x="4221665" y="18119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2-التسويق المتخفي</a:t>
            </a:r>
            <a:endParaRPr lang="en-US" sz="2200" b="1" dirty="0"/>
          </a:p>
        </p:txBody>
      </p:sp>
      <p:sp>
        <p:nvSpPr>
          <p:cNvPr id="12" name="مستطيل 11">
            <a:extLst>
              <a:ext uri="{FF2B5EF4-FFF2-40B4-BE49-F238E27FC236}">
                <a16:creationId xmlns:a16="http://schemas.microsoft.com/office/drawing/2014/main" id="{2FF862A0-F1A3-C38A-3B04-31E3C88C39CD}"/>
              </a:ext>
            </a:extLst>
          </p:cNvPr>
          <p:cNvSpPr/>
          <p:nvPr/>
        </p:nvSpPr>
        <p:spPr>
          <a:xfrm>
            <a:off x="226994" y="1811976"/>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3- التزييف الشعبي</a:t>
            </a:r>
          </a:p>
          <a:p>
            <a:pPr algn="ctr"/>
            <a:r>
              <a:rPr lang="en-US" sz="2200" b="1" dirty="0"/>
              <a:t>Astroturfing</a:t>
            </a:r>
          </a:p>
        </p:txBody>
      </p:sp>
      <p:sp>
        <p:nvSpPr>
          <p:cNvPr id="13" name="مستطيل 12">
            <a:extLst>
              <a:ext uri="{FF2B5EF4-FFF2-40B4-BE49-F238E27FC236}">
                <a16:creationId xmlns:a16="http://schemas.microsoft.com/office/drawing/2014/main" id="{1BE6E074-61CA-7326-CFD7-163DF87B5730}"/>
              </a:ext>
            </a:extLst>
          </p:cNvPr>
          <p:cNvSpPr/>
          <p:nvPr/>
        </p:nvSpPr>
        <p:spPr>
          <a:xfrm>
            <a:off x="8382784" y="3609743"/>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4-انتهاك خصوصية المستخدم </a:t>
            </a:r>
            <a:endParaRPr lang="en-US" sz="2200" b="1" dirty="0"/>
          </a:p>
        </p:txBody>
      </p:sp>
      <p:sp>
        <p:nvSpPr>
          <p:cNvPr id="14" name="مستطيل 13">
            <a:extLst>
              <a:ext uri="{FF2B5EF4-FFF2-40B4-BE49-F238E27FC236}">
                <a16:creationId xmlns:a16="http://schemas.microsoft.com/office/drawing/2014/main" id="{DA2289E0-C664-4164-61DC-E74076BC0EDA}"/>
              </a:ext>
            </a:extLst>
          </p:cNvPr>
          <p:cNvSpPr/>
          <p:nvPr/>
        </p:nvSpPr>
        <p:spPr>
          <a:xfrm>
            <a:off x="4221665" y="3597625"/>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5- التلاعب بالعواطف</a:t>
            </a:r>
            <a:endParaRPr lang="en-US" sz="2200" b="1" dirty="0"/>
          </a:p>
        </p:txBody>
      </p:sp>
      <p:sp>
        <p:nvSpPr>
          <p:cNvPr id="15" name="مستطيل 14">
            <a:extLst>
              <a:ext uri="{FF2B5EF4-FFF2-40B4-BE49-F238E27FC236}">
                <a16:creationId xmlns:a16="http://schemas.microsoft.com/office/drawing/2014/main" id="{871B922C-8051-0AE8-EE33-D126E99D49E9}"/>
              </a:ext>
            </a:extLst>
          </p:cNvPr>
          <p:cNvSpPr/>
          <p:nvPr/>
        </p:nvSpPr>
        <p:spPr>
          <a:xfrm>
            <a:off x="226994" y="355730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6- استهداف الأطفال والمراهقين</a:t>
            </a:r>
            <a:endParaRPr lang="en-US" sz="2200" b="1" dirty="0"/>
          </a:p>
        </p:txBody>
      </p:sp>
      <p:sp>
        <p:nvSpPr>
          <p:cNvPr id="19" name="مستطيل 18">
            <a:extLst>
              <a:ext uri="{FF2B5EF4-FFF2-40B4-BE49-F238E27FC236}">
                <a16:creationId xmlns:a16="http://schemas.microsoft.com/office/drawing/2014/main" id="{9AC87C6B-896E-5A5B-E6B0-285FDD163639}"/>
              </a:ext>
            </a:extLst>
          </p:cNvPr>
          <p:cNvSpPr/>
          <p:nvPr/>
        </p:nvSpPr>
        <p:spPr>
          <a:xfrm>
            <a:off x="8382784" y="542181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7- تصيد النقرات </a:t>
            </a:r>
            <a:r>
              <a:rPr lang="en-US" sz="2200" b="1" dirty="0"/>
              <a:t>Clickbait</a:t>
            </a:r>
          </a:p>
        </p:txBody>
      </p:sp>
      <p:sp>
        <p:nvSpPr>
          <p:cNvPr id="4" name="مستطيل 3">
            <a:extLst>
              <a:ext uri="{FF2B5EF4-FFF2-40B4-BE49-F238E27FC236}">
                <a16:creationId xmlns:a16="http://schemas.microsoft.com/office/drawing/2014/main" id="{5AD07FA5-5758-5545-4F79-DD524358E0FA}"/>
              </a:ext>
            </a:extLst>
          </p:cNvPr>
          <p:cNvSpPr/>
          <p:nvPr/>
        </p:nvSpPr>
        <p:spPr>
          <a:xfrm>
            <a:off x="4221665" y="5421818"/>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8- الوعود الكاذبة</a:t>
            </a:r>
            <a:endParaRPr lang="en-US" sz="2200" b="1" dirty="0"/>
          </a:p>
        </p:txBody>
      </p:sp>
      <p:sp>
        <p:nvSpPr>
          <p:cNvPr id="5" name="مستطيل 4">
            <a:extLst>
              <a:ext uri="{FF2B5EF4-FFF2-40B4-BE49-F238E27FC236}">
                <a16:creationId xmlns:a16="http://schemas.microsoft.com/office/drawing/2014/main" id="{02EC6BDC-558A-2EB3-492D-0F3330B9A36C}"/>
              </a:ext>
            </a:extLst>
          </p:cNvPr>
          <p:cNvSpPr/>
          <p:nvPr/>
        </p:nvSpPr>
        <p:spPr>
          <a:xfrm>
            <a:off x="226994" y="5421817"/>
            <a:ext cx="2752986" cy="718141"/>
          </a:xfrm>
          <a:prstGeom prst="rect">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SY" sz="2200" b="1" dirty="0"/>
              <a:t>9- الإجبار على المحتوى المزعج</a:t>
            </a:r>
            <a:endParaRPr lang="en-US" sz="2200" b="1" dirty="0"/>
          </a:p>
        </p:txBody>
      </p:sp>
    </p:spTree>
    <p:extLst>
      <p:ext uri="{BB962C8B-B14F-4D97-AF65-F5344CB8AC3E}">
        <p14:creationId xmlns:p14="http://schemas.microsoft.com/office/powerpoint/2010/main" val="1096402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4868B2-DC3D-0916-73B3-EC00B276B27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258B8EA-F880-A00F-A9B8-1BD1C91DBA6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4873AE5-A228-CE22-B203-91A33B59731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165847" y="20923"/>
            <a:ext cx="2954655" cy="1379622"/>
          </a:xfrm>
          <a:prstGeom prst="rect">
            <a:avLst/>
          </a:prstGeom>
        </p:spPr>
      </p:pic>
      <p:sp>
        <p:nvSpPr>
          <p:cNvPr id="5" name="مستطيل مستدير الزوايا 4">
            <a:extLst>
              <a:ext uri="{FF2B5EF4-FFF2-40B4-BE49-F238E27FC236}">
                <a16:creationId xmlns:a16="http://schemas.microsoft.com/office/drawing/2014/main" id="{7B1C322B-926C-2FCD-3D3D-026644AFDCDF}"/>
              </a:ext>
            </a:extLst>
          </p:cNvPr>
          <p:cNvSpPr/>
          <p:nvPr/>
        </p:nvSpPr>
        <p:spPr>
          <a:xfrm>
            <a:off x="4049486" y="1331644"/>
            <a:ext cx="8071016" cy="542652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22899BA4-9426-0D28-AC29-861F4FC6A07D}"/>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-التضليل والخداع</a:t>
            </a:r>
          </a:p>
          <a:p>
            <a:pPr algn="ctr" rtl="1"/>
            <a:r>
              <a:rPr lang="en-US" sz="3200" b="1" dirty="0">
                <a:solidFill>
                  <a:srgbClr val="00AEEF"/>
                </a:solidFill>
              </a:rPr>
              <a:t>Misinformation and Deception</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6EA92EEC-A25A-44FA-8609-9DC165F1F90D}"/>
              </a:ext>
            </a:extLst>
          </p:cNvPr>
          <p:cNvSpPr txBox="1"/>
          <p:nvPr/>
        </p:nvSpPr>
        <p:spPr>
          <a:xfrm>
            <a:off x="4180114" y="1331644"/>
            <a:ext cx="7690358" cy="5107873"/>
          </a:xfrm>
          <a:prstGeom prst="rect">
            <a:avLst/>
          </a:prstGeom>
          <a:noFill/>
        </p:spPr>
        <p:txBody>
          <a:bodyPr wrap="square" rtlCol="1">
            <a:spAutoFit/>
          </a:bodyPr>
          <a:lstStyle/>
          <a:p>
            <a:pPr algn="just" rtl="1">
              <a:lnSpc>
                <a:spcPct val="150000"/>
              </a:lnSpc>
            </a:pPr>
            <a:r>
              <a:rPr lang="ar-SY" sz="2200" dirty="0"/>
              <a:t>يعتبر التضليل والخداع التسويقي من أسوء الممارسات غير الأخلاقية والتي يجب الابتعاد عنها، ويجب تجنب هاتين الممارستين في التسويق الفيروسي لأنها تؤدي إلى خسائر كبيرة للمستهلكين.</a:t>
            </a:r>
          </a:p>
          <a:p>
            <a:pPr algn="just" rtl="1">
              <a:lnSpc>
                <a:spcPct val="150000"/>
              </a:lnSpc>
            </a:pPr>
            <a:r>
              <a:rPr lang="ar-SY" sz="2200" dirty="0"/>
              <a:t>الخداع </a:t>
            </a:r>
            <a:r>
              <a:rPr lang="en-US" sz="2200" dirty="0"/>
              <a:t>Deception</a:t>
            </a:r>
            <a:r>
              <a:rPr lang="ar-SY" sz="2200" dirty="0"/>
              <a:t> هو أسلوب متعمد لجعل المستهلك يؤمن بمعتقدات غير صحيحة حول خصائص المنتج ما يجعل المستهلك يقوم باتخاذ قرار شرائي أو مشاركة منشور يتضمن شيء وهمي غير موجود على أرض الواقع، ، مثل المنشورات التي تروج لساندويتش </a:t>
            </a:r>
            <a:r>
              <a:rPr lang="ar-SY" sz="2200" dirty="0" err="1"/>
              <a:t>الهمبرغر</a:t>
            </a:r>
            <a:r>
              <a:rPr lang="ar-SY" sz="2200" dirty="0"/>
              <a:t> والتي تظهر بحجم كبير جداً يختلف عن الحقيقة.</a:t>
            </a:r>
          </a:p>
          <a:p>
            <a:pPr algn="just" rtl="1">
              <a:lnSpc>
                <a:spcPct val="150000"/>
              </a:lnSpc>
            </a:pPr>
            <a:r>
              <a:rPr lang="ar-SY" sz="2200" dirty="0"/>
              <a:t>التضليل </a:t>
            </a:r>
            <a:r>
              <a:rPr lang="en-US" sz="2200" dirty="0"/>
              <a:t>Misinformation </a:t>
            </a:r>
            <a:r>
              <a:rPr lang="ar-SY" sz="2200" dirty="0"/>
              <a:t> في هذا الأسلوب يتم إعطاء الحقيقة ناقصة أو معلومات تحتمل أكثر من طريقة فهم أو تجاهل أمور مهمة يجب ذكرها للعملاء على الرغم من أهميتها، ويمكن أن يكون التضليل متعمد أو غير متعمد من قبل العلامة التجارية.</a:t>
            </a:r>
          </a:p>
        </p:txBody>
      </p:sp>
      <p:pic>
        <p:nvPicPr>
          <p:cNvPr id="11" name="صورة 10" descr="صورة تحتوي على طعام, ساندويتش, طعام أمريكي, كعكة&#10;&#10;قد يكون المحتوى الذي تم إنشاؤه بواسطة الذكاء الاصطناعي غير صحيح.">
            <a:extLst>
              <a:ext uri="{FF2B5EF4-FFF2-40B4-BE49-F238E27FC236}">
                <a16:creationId xmlns:a16="http://schemas.microsoft.com/office/drawing/2014/main" id="{7F518E3A-FBD5-88DA-BE63-3B2366ADFEB5}"/>
              </a:ext>
            </a:extLst>
          </p:cNvPr>
          <p:cNvPicPr>
            <a:picLocks noChangeAspect="1"/>
          </p:cNvPicPr>
          <p:nvPr/>
        </p:nvPicPr>
        <p:blipFill>
          <a:blip r:embed="rId4">
            <a:extLst>
              <a:ext uri="{28A0092B-C50C-407E-A947-70E740481C1C}">
                <a14:useLocalDpi xmlns:a14="http://schemas.microsoft.com/office/drawing/2010/main" val="0"/>
              </a:ext>
            </a:extLst>
          </a:blip>
          <a:srcRect l="10846" r="12724"/>
          <a:stretch>
            <a:fillRect/>
          </a:stretch>
        </p:blipFill>
        <p:spPr>
          <a:xfrm>
            <a:off x="-1" y="1240449"/>
            <a:ext cx="3934873" cy="5426520"/>
          </a:xfrm>
          <a:prstGeom prst="rect">
            <a:avLst/>
          </a:prstGeom>
        </p:spPr>
      </p:pic>
    </p:spTree>
    <p:extLst>
      <p:ext uri="{BB962C8B-B14F-4D97-AF65-F5344CB8AC3E}">
        <p14:creationId xmlns:p14="http://schemas.microsoft.com/office/powerpoint/2010/main" val="320976465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4C9C6B-1EDB-D3FA-248B-9D5FE5CB874F}"/>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DEE639A-A934-650F-A0B4-C406D3E4DFF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166D920F-38A3-DF19-5BD1-7C2B5F073B8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954686" y="-107421"/>
            <a:ext cx="2954655" cy="1379622"/>
          </a:xfrm>
          <a:prstGeom prst="rect">
            <a:avLst/>
          </a:prstGeom>
        </p:spPr>
      </p:pic>
      <p:sp>
        <p:nvSpPr>
          <p:cNvPr id="5" name="مستطيل مستدير الزوايا 4">
            <a:extLst>
              <a:ext uri="{FF2B5EF4-FFF2-40B4-BE49-F238E27FC236}">
                <a16:creationId xmlns:a16="http://schemas.microsoft.com/office/drawing/2014/main" id="{6342F3A5-8E35-FFD9-B7D4-B5D1B90F49D3}"/>
              </a:ext>
            </a:extLst>
          </p:cNvPr>
          <p:cNvSpPr/>
          <p:nvPr/>
        </p:nvSpPr>
        <p:spPr>
          <a:xfrm>
            <a:off x="3450771" y="1064944"/>
            <a:ext cx="8586387" cy="579305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A633D624-51AE-8DC6-3880-7DE179EC6A1C}"/>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-التضليل والخداع</a:t>
            </a:r>
          </a:p>
          <a:p>
            <a:pPr algn="ctr" rtl="1"/>
            <a:r>
              <a:rPr lang="ar-SY" sz="3200" b="1" dirty="0">
                <a:solidFill>
                  <a:srgbClr val="00AEEF"/>
                </a:solidFill>
              </a:rPr>
              <a:t>مثال عن الخداع التسويقي</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50FE855F-AF24-4784-8D8F-4DC9F4B09A3E}"/>
              </a:ext>
            </a:extLst>
          </p:cNvPr>
          <p:cNvSpPr txBox="1"/>
          <p:nvPr/>
        </p:nvSpPr>
        <p:spPr>
          <a:xfrm>
            <a:off x="3526971" y="1142460"/>
            <a:ext cx="8382370" cy="5615704"/>
          </a:xfrm>
          <a:prstGeom prst="rect">
            <a:avLst/>
          </a:prstGeom>
          <a:noFill/>
        </p:spPr>
        <p:txBody>
          <a:bodyPr wrap="square" rtlCol="1">
            <a:spAutoFit/>
          </a:bodyPr>
          <a:lstStyle/>
          <a:p>
            <a:pPr algn="just" rtl="1">
              <a:lnSpc>
                <a:spcPct val="150000"/>
              </a:lnSpc>
            </a:pPr>
            <a:r>
              <a:rPr lang="ar-SY" sz="2200" dirty="0"/>
              <a:t>من الأمثلة على الخداع التسويقي الفيروسي قيام العلامة التجارية بإجراء مسابقة </a:t>
            </a:r>
            <a:r>
              <a:rPr lang="en-US" sz="2200" dirty="0"/>
              <a:t>Giveaway</a:t>
            </a:r>
            <a:r>
              <a:rPr lang="ar-SY" sz="2200" dirty="0"/>
              <a:t> على منصات التواصل الاجتماعي وتتضمن المسابقة سؤال معين والأشخاص الذين يجيبون عليه بشكل صحيح سيتم دخولهم في سحب يتم من خلاله اختيار ثلاثة رابحين سيتم اختيارهم عشوائياً ومنحهم قسيمة شرائية مجانية بقيمة </a:t>
            </a:r>
            <a:r>
              <a:rPr lang="en-US" sz="2200" dirty="0"/>
              <a:t>500</a:t>
            </a:r>
            <a:r>
              <a:rPr lang="ar-SY" sz="2200" dirty="0"/>
              <a:t> دولار من منتجات العلامة التجارية.</a:t>
            </a:r>
          </a:p>
          <a:p>
            <a:pPr algn="just" rtl="1">
              <a:lnSpc>
                <a:spcPct val="150000"/>
              </a:lnSpc>
            </a:pPr>
            <a:r>
              <a:rPr lang="ar-SY" sz="2200" dirty="0"/>
              <a:t>ولكن في الحقيقة أن العلامة التجارية لا تقوم بإجراء السحب ولا اختيار رابحين وإنما اختيار ثلاث فائزين وهميين وتخبر الجمهور بأنها منحتهم الجوائز ولكن في الحقيقة كان كل الأمر وهمي، وهذا مثال على مسابقة وهمية ولكن هناك الكثير من المسابقات الحقيقية وعندما تكون المسابقة حقيقية فهي ممارسة فيروسية أخلاقية </a:t>
            </a:r>
          </a:p>
          <a:p>
            <a:pPr algn="just" rtl="1">
              <a:lnSpc>
                <a:spcPct val="150000"/>
              </a:lnSpc>
            </a:pPr>
            <a:r>
              <a:rPr lang="ar-SY" sz="2200" dirty="0"/>
              <a:t>الخداع: حصلت العلامة التجارية على تفاعل كبير مع منشور المسابقة رغبةً من العملاء بالحصول على جائزة ولكن في الواقع لم يكن هناك جوائز وتم اختيار أسماء وهمية وكانت الجوائز وهمية. </a:t>
            </a:r>
          </a:p>
        </p:txBody>
      </p:sp>
      <p:pic>
        <p:nvPicPr>
          <p:cNvPr id="4" name="صورة 3" descr="صورة تحتوي على الخط, الرسومات, رسم, قصاصة فنية&#10;&#10;قد يكون المحتوى الذي تم إنشاؤه بواسطة الذكاء الاصطناعي غير صحيح.">
            <a:extLst>
              <a:ext uri="{FF2B5EF4-FFF2-40B4-BE49-F238E27FC236}">
                <a16:creationId xmlns:a16="http://schemas.microsoft.com/office/drawing/2014/main" id="{6A171550-BC5D-5B0C-CF31-B59BC00CD05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04359"/>
            <a:ext cx="3282041" cy="3282041"/>
          </a:xfrm>
          <a:prstGeom prst="rect">
            <a:avLst/>
          </a:prstGeom>
        </p:spPr>
      </p:pic>
    </p:spTree>
    <p:extLst>
      <p:ext uri="{BB962C8B-B14F-4D97-AF65-F5344CB8AC3E}">
        <p14:creationId xmlns:p14="http://schemas.microsoft.com/office/powerpoint/2010/main" val="3860310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0E412B-6796-FA09-0135-B9AC5A666CD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0E26680-0BDE-AC68-98C1-66C92C6BAF6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F22C491-D807-F374-4BE5-D3755CEE8EAC}"/>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ECB46DAB-85FD-71CE-F98F-91A715925FC9}"/>
              </a:ext>
            </a:extLst>
          </p:cNvPr>
          <p:cNvSpPr/>
          <p:nvPr/>
        </p:nvSpPr>
        <p:spPr>
          <a:xfrm>
            <a:off x="4327045" y="1590674"/>
            <a:ext cx="7678843" cy="5534025"/>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2B592F17-EE52-56B9-64BF-323B57CB6DCA}"/>
              </a:ext>
            </a:extLst>
          </p:cNvPr>
          <p:cNvSpPr txBox="1"/>
          <p:nvPr/>
        </p:nvSpPr>
        <p:spPr>
          <a:xfrm>
            <a:off x="1432582" y="-57130"/>
            <a:ext cx="7467600" cy="1846659"/>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-التضليل والخداع</a:t>
            </a:r>
          </a:p>
          <a:p>
            <a:pPr algn="ctr" rtl="1"/>
            <a:r>
              <a:rPr lang="ar-SY" sz="3200" b="1" dirty="0">
                <a:solidFill>
                  <a:srgbClr val="00AEEF"/>
                </a:solidFill>
              </a:rPr>
              <a:t>مثال عن التضليل التسويقي</a:t>
            </a:r>
          </a:p>
          <a:p>
            <a:pPr algn="ctr" rtl="1"/>
            <a:r>
              <a:rPr lang="en-US" sz="3200" b="1" dirty="0">
                <a:solidFill>
                  <a:srgbClr val="00AEEF"/>
                </a:solidFill>
              </a:rPr>
              <a:t>LOREAL</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D71E2B60-FE40-4447-6483-D2FEE4BFBA69}"/>
              </a:ext>
            </a:extLst>
          </p:cNvPr>
          <p:cNvSpPr txBox="1"/>
          <p:nvPr/>
        </p:nvSpPr>
        <p:spPr>
          <a:xfrm>
            <a:off x="4675553" y="1890049"/>
            <a:ext cx="6981826" cy="4092211"/>
          </a:xfrm>
          <a:prstGeom prst="rect">
            <a:avLst/>
          </a:prstGeom>
          <a:noFill/>
        </p:spPr>
        <p:txBody>
          <a:bodyPr wrap="square" rtlCol="1">
            <a:spAutoFit/>
          </a:bodyPr>
          <a:lstStyle/>
          <a:p>
            <a:pPr algn="just" rtl="1">
              <a:lnSpc>
                <a:spcPct val="150000"/>
              </a:lnSpc>
            </a:pPr>
            <a:r>
              <a:rPr lang="ar-SY" sz="2200" dirty="0"/>
              <a:t>الشركة العالمية </a:t>
            </a:r>
            <a:r>
              <a:rPr lang="en-US" sz="2200" dirty="0"/>
              <a:t>LOREAL</a:t>
            </a:r>
            <a:r>
              <a:rPr lang="ar-SY" sz="2200" dirty="0"/>
              <a:t> لصناعة منتجات العناية بالبشرة والتجميل ادعت في منتجين من منتجاتها باستخدام معلومات مضللة للجمهور وهما: </a:t>
            </a:r>
          </a:p>
          <a:p>
            <a:pPr algn="just" rtl="1">
              <a:lnSpc>
                <a:spcPct val="150000"/>
              </a:lnSpc>
            </a:pPr>
            <a:r>
              <a:rPr lang="fr-FR" sz="2200" dirty="0"/>
              <a:t>Lancôme </a:t>
            </a:r>
            <a:r>
              <a:rPr lang="fr-FR" sz="2200" dirty="0" err="1"/>
              <a:t>Génifique</a:t>
            </a:r>
            <a:r>
              <a:rPr lang="ar-SY" sz="2200" dirty="0"/>
              <a:t> </a:t>
            </a:r>
          </a:p>
          <a:p>
            <a:pPr algn="just" rtl="1">
              <a:lnSpc>
                <a:spcPct val="150000"/>
              </a:lnSpc>
            </a:pPr>
            <a:r>
              <a:rPr lang="fr-FR" sz="2200" dirty="0"/>
              <a:t>L’Oréal Paris </a:t>
            </a:r>
            <a:r>
              <a:rPr lang="fr-FR" sz="2200" dirty="0" err="1"/>
              <a:t>Youth</a:t>
            </a:r>
            <a:r>
              <a:rPr lang="fr-FR" sz="2200" dirty="0"/>
              <a:t> Code</a:t>
            </a:r>
            <a:r>
              <a:rPr lang="ar-SY" sz="2200" b="1" dirty="0"/>
              <a:t> </a:t>
            </a:r>
          </a:p>
          <a:p>
            <a:pPr algn="just" rtl="1">
              <a:lnSpc>
                <a:spcPct val="150000"/>
              </a:lnSpc>
            </a:pPr>
            <a:r>
              <a:rPr lang="ar-SY" sz="2200" dirty="0"/>
              <a:t>وادعت أن هذين المنتجين مثبتان سريريًا" بقدرتهما على "تحسين الجينات"، مما يؤدي إلى "بشرة أكثر شبابًا بشكل ملحوظ في سبعة أيام فقط". لفتت هذه الادعاءات الصحية انتباه لجنة التجارة الفيدرالية الأمريكية، التي شكّكت في صحتها.</a:t>
            </a:r>
          </a:p>
        </p:txBody>
      </p:sp>
      <p:pic>
        <p:nvPicPr>
          <p:cNvPr id="6" name="صورة 5" descr="صورة تحتوي على أدوات الزينة/ أدوات الرعاية الشخصية, نص, مستحضرات التجميل, المحلول&#10;&#10;قد يكون المحتوى الذي تم إنشاؤه بواسطة الذكاء الاصطناعي غير صحيح.">
            <a:extLst>
              <a:ext uri="{FF2B5EF4-FFF2-40B4-BE49-F238E27FC236}">
                <a16:creationId xmlns:a16="http://schemas.microsoft.com/office/drawing/2014/main" id="{40352B0A-EB07-1540-7779-F10F8EC3FAA1}"/>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337181"/>
            <a:ext cx="4239865" cy="4239865"/>
          </a:xfrm>
          <a:prstGeom prst="rect">
            <a:avLst/>
          </a:prstGeom>
        </p:spPr>
      </p:pic>
    </p:spTree>
    <p:extLst>
      <p:ext uri="{BB962C8B-B14F-4D97-AF65-F5344CB8AC3E}">
        <p14:creationId xmlns:p14="http://schemas.microsoft.com/office/powerpoint/2010/main" val="29451397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FE0213-144A-E1DB-39BE-DB90277BEA3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BD6DEC0-C2A8-BF26-E982-717089A329C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D1E9064-42C7-BB0A-E246-71BD258F70E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43D2BBE5-938B-556A-5B09-E2B925060FE0}"/>
              </a:ext>
            </a:extLst>
          </p:cNvPr>
          <p:cNvSpPr/>
          <p:nvPr/>
        </p:nvSpPr>
        <p:spPr>
          <a:xfrm>
            <a:off x="4327045" y="1363378"/>
            <a:ext cx="7864955" cy="532094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11322F6D-190A-A098-D04A-2A5F9EEFD2EA}"/>
              </a:ext>
            </a:extLst>
          </p:cNvPr>
          <p:cNvSpPr txBox="1"/>
          <p:nvPr/>
        </p:nvSpPr>
        <p:spPr>
          <a:xfrm>
            <a:off x="1432582" y="-57130"/>
            <a:ext cx="7467600" cy="1846659"/>
          </a:xfrm>
          <a:prstGeom prst="rect">
            <a:avLst/>
          </a:prstGeom>
          <a:noFill/>
        </p:spPr>
        <p:txBody>
          <a:bodyPr wrap="square" rtlCol="0">
            <a:spAutoFit/>
          </a:bodyPr>
          <a:lstStyle/>
          <a:p>
            <a:pPr algn="ctr" rtl="1"/>
            <a:r>
              <a:rPr lang="en-US" sz="3200" b="1" dirty="0">
                <a:solidFill>
                  <a:srgbClr val="00AEEF"/>
                </a:solidFill>
              </a:rPr>
              <a:t>1</a:t>
            </a:r>
            <a:r>
              <a:rPr lang="ar-SY" sz="3200" b="1" dirty="0">
                <a:solidFill>
                  <a:srgbClr val="00AEEF"/>
                </a:solidFill>
              </a:rPr>
              <a:t>-التضليل والخداع</a:t>
            </a:r>
          </a:p>
          <a:p>
            <a:pPr algn="ctr" rtl="1"/>
            <a:r>
              <a:rPr lang="ar-SY" sz="3200" b="1" dirty="0">
                <a:solidFill>
                  <a:srgbClr val="00AEEF"/>
                </a:solidFill>
              </a:rPr>
              <a:t>مثال عن التضليل التسويقي</a:t>
            </a:r>
          </a:p>
          <a:p>
            <a:pPr algn="ctr" rtl="1"/>
            <a:r>
              <a:rPr lang="en-US" sz="3200" b="1" dirty="0">
                <a:solidFill>
                  <a:srgbClr val="00AEEF"/>
                </a:solidFill>
              </a:rPr>
              <a:t>LOREAL</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A0864A15-8998-0CB7-4FCA-8666EAFCCE0C}"/>
              </a:ext>
            </a:extLst>
          </p:cNvPr>
          <p:cNvSpPr txBox="1"/>
          <p:nvPr/>
        </p:nvSpPr>
        <p:spPr>
          <a:xfrm>
            <a:off x="4453326" y="1527955"/>
            <a:ext cx="7592812" cy="5107873"/>
          </a:xfrm>
          <a:prstGeom prst="rect">
            <a:avLst/>
          </a:prstGeom>
          <a:noFill/>
        </p:spPr>
        <p:txBody>
          <a:bodyPr wrap="square" rtlCol="1">
            <a:spAutoFit/>
          </a:bodyPr>
          <a:lstStyle/>
          <a:p>
            <a:pPr algn="just" rtl="1">
              <a:lnSpc>
                <a:spcPct val="150000"/>
              </a:lnSpc>
            </a:pPr>
            <a:r>
              <a:rPr lang="ar-SY" sz="2200" dirty="0"/>
              <a:t>خلص تحقيق لجنة التجارة الفيدرالية الأمريكية إلى أن ادعاءات </a:t>
            </a:r>
            <a:r>
              <a:rPr lang="en-US" sz="2200" dirty="0"/>
              <a:t>Loreal</a:t>
            </a:r>
            <a:r>
              <a:rPr lang="ar-SY" sz="2200" dirty="0"/>
              <a:t> مضللة وغير مدعومة بأدلة علمية. ونتيجة لذلك، مُنعت العلامة التجارية لوريال من تقديم أي ادعاءات مستقبلية بشأن مكافحة الشيخوخة دون أدلة علمية موثوقة في الولايات المتحدة. ورغم أن الشركة تجنبت غرامة مالية، إلا أنها واجهت خطر دفع غرامة تصل إلى </a:t>
            </a:r>
            <a:r>
              <a:rPr lang="en-US" sz="2200" dirty="0"/>
              <a:t>16000</a:t>
            </a:r>
            <a:r>
              <a:rPr lang="ar-SY" sz="2200" dirty="0"/>
              <a:t> دولار أمريكي عن كل مخالفة مستقبلية لكل مستخدم.</a:t>
            </a:r>
          </a:p>
          <a:p>
            <a:pPr algn="just" rtl="1">
              <a:lnSpc>
                <a:spcPct val="150000"/>
              </a:lnSpc>
            </a:pPr>
            <a:r>
              <a:rPr lang="ar-SY" sz="2200" dirty="0"/>
              <a:t>لا شك أن مثل هذه الادعاءات في منشورات تواصل اجتماعي أو في مدونات سيجعل العملاء منبهرين من هذه المعلومات وهنا يكون المحفز الفيروسي </a:t>
            </a:r>
            <a:r>
              <a:rPr lang="en-US" sz="2200" dirty="0"/>
              <a:t>Viral Trigger</a:t>
            </a:r>
            <a:r>
              <a:rPr lang="ar-SY" sz="2200" dirty="0"/>
              <a:t> هو تقديم الفائدة للآخرين حيث ستشارك السيدات تحديداً هذه المنشورات لتساعدن أصدقائهن ومعارفهن في الحصول على منتجات تؤثر في الجينات لعلاج البشرة ولكن تبين أن هذه المعلومات مضللة!</a:t>
            </a:r>
          </a:p>
        </p:txBody>
      </p:sp>
      <p:pic>
        <p:nvPicPr>
          <p:cNvPr id="4" name="صورة 3" descr="صورة تحتوي على أسود, الظلام&#10;&#10;قد يكون المحتوى الذي تم إنشاؤه بواسطة الذكاء الاصطناعي غير صحيح.">
            <a:extLst>
              <a:ext uri="{FF2B5EF4-FFF2-40B4-BE49-F238E27FC236}">
                <a16:creationId xmlns:a16="http://schemas.microsoft.com/office/drawing/2014/main" id="{14715ADD-B1CD-66F3-7DF0-346538736FA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5862" y="2808757"/>
            <a:ext cx="4030131" cy="2266949"/>
          </a:xfrm>
          <a:prstGeom prst="rect">
            <a:avLst/>
          </a:prstGeom>
        </p:spPr>
      </p:pic>
    </p:spTree>
    <p:extLst>
      <p:ext uri="{BB962C8B-B14F-4D97-AF65-F5344CB8AC3E}">
        <p14:creationId xmlns:p14="http://schemas.microsoft.com/office/powerpoint/2010/main" val="4881714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5FF7FFA-F12E-21A6-97FC-6C3578AFBC24}"/>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8BD4EAC-CBB5-BF27-578F-DB8E6022E23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D2C9D40-712D-16DF-E68E-636ABBDECAF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4002E0E-DE7B-FFBB-B085-C59099935006}"/>
              </a:ext>
            </a:extLst>
          </p:cNvPr>
          <p:cNvSpPr/>
          <p:nvPr/>
        </p:nvSpPr>
        <p:spPr>
          <a:xfrm>
            <a:off x="4136570" y="1479458"/>
            <a:ext cx="7743251" cy="527870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1C75AE43-1879-0821-5054-8DA8385DCC50}"/>
              </a:ext>
            </a:extLst>
          </p:cNvPr>
          <p:cNvSpPr txBox="1"/>
          <p:nvPr/>
        </p:nvSpPr>
        <p:spPr>
          <a:xfrm>
            <a:off x="1583634" y="99836"/>
            <a:ext cx="7467600" cy="1846659"/>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-التسويق المتخفي</a:t>
            </a:r>
          </a:p>
          <a:p>
            <a:pPr algn="ctr" rtl="1"/>
            <a:r>
              <a:rPr lang="en-US" sz="3200" b="1" dirty="0">
                <a:solidFill>
                  <a:srgbClr val="00AEEF"/>
                </a:solidFill>
              </a:rPr>
              <a:t>Stealth Marketing</a:t>
            </a:r>
          </a:p>
          <a:p>
            <a:pPr algn="ctr" rtl="1"/>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FAEEA6D2-6F63-0B4E-F62B-056524DCB86F}"/>
              </a:ext>
            </a:extLst>
          </p:cNvPr>
          <p:cNvSpPr txBox="1"/>
          <p:nvPr/>
        </p:nvSpPr>
        <p:spPr>
          <a:xfrm>
            <a:off x="4224962" y="1636013"/>
            <a:ext cx="7379208" cy="5107873"/>
          </a:xfrm>
          <a:prstGeom prst="rect">
            <a:avLst/>
          </a:prstGeom>
          <a:noFill/>
        </p:spPr>
        <p:txBody>
          <a:bodyPr wrap="square" rtlCol="1">
            <a:spAutoFit/>
          </a:bodyPr>
          <a:lstStyle/>
          <a:p>
            <a:pPr algn="just" rtl="1">
              <a:lnSpc>
                <a:spcPct val="150000"/>
              </a:lnSpc>
            </a:pPr>
            <a:r>
              <a:rPr lang="ar-SY" sz="2200" dirty="0"/>
              <a:t>التسويق المتخفي </a:t>
            </a:r>
            <a:r>
              <a:rPr lang="en-US" sz="2200" dirty="0"/>
              <a:t>Stealth Marketing</a:t>
            </a:r>
            <a:r>
              <a:rPr lang="ar-SY" sz="2200" dirty="0"/>
              <a:t> هو أسلوب تسويقي يتم من خلاله الترويج للمنتجات من قبل المستهلكين أو المؤثرين بحيث تظهر بأن استخدامهم للمنتج يتم بشكل عفوي ويكتبون مراجعات أو يقومون بتصوير مقاطع فيديو يشرحون فيه تجاربهم مع المنتج والفوائد الكبيرة التي حققوها من استخدام المنتج، ولكن تقوم العلامة التجارية بدفع مبالغ مالية كبيرة للمستهلكين أو المسوقين أو المؤثرين الذين يقومون بنشر تجاربهم مع المنتج، وربما قد لا يكونون مستهلكين فعليين للمنتج ويقومون بنشر هذه الفيديوهات والتوصيات فقط من أجل المال. </a:t>
            </a:r>
          </a:p>
          <a:p>
            <a:pPr algn="just" rtl="1">
              <a:lnSpc>
                <a:spcPct val="150000"/>
              </a:lnSpc>
            </a:pPr>
            <a:r>
              <a:rPr lang="ar-SY" sz="2200" dirty="0"/>
              <a:t>على الرغم من فعالية هذا الأسلوب التسويقي بشكل كبير ولكن ينطوي على اعتبارات أخلاقية ضرورية يجب مراعاتها حيث يجب أن يكون المنتج يتصف بالجودة الحقيقية حتى تكون المراجعات حقيقية.</a:t>
            </a:r>
          </a:p>
        </p:txBody>
      </p:sp>
      <p:pic>
        <p:nvPicPr>
          <p:cNvPr id="6" name="صورة 5" descr="صورة تحتوي على نص, تصميم الجرافيك, الخط, لقطة شاشة&#10;&#10;قد يكون المحتوى الذي تم إنشاؤه بواسطة الذكاء الاصطناعي غير صحيح.">
            <a:extLst>
              <a:ext uri="{FF2B5EF4-FFF2-40B4-BE49-F238E27FC236}">
                <a16:creationId xmlns:a16="http://schemas.microsoft.com/office/drawing/2014/main" id="{1733D7A4-1551-9D39-FF1E-75BCF54D379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5123" y="2656381"/>
            <a:ext cx="4009112" cy="2255125"/>
          </a:xfrm>
          <a:prstGeom prst="rect">
            <a:avLst/>
          </a:prstGeom>
        </p:spPr>
      </p:pic>
    </p:spTree>
    <p:extLst>
      <p:ext uri="{BB962C8B-B14F-4D97-AF65-F5344CB8AC3E}">
        <p14:creationId xmlns:p14="http://schemas.microsoft.com/office/powerpoint/2010/main" val="178431821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B3272B-762B-F91B-85B3-7B5A892CFBC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97CAB60-EC78-9A9E-E565-BBCFD2A39F7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674D50C-CC67-5A99-33A8-1FEF3F907CA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F499CC2-3829-4994-DBD2-3C85D58B4FC6}"/>
              </a:ext>
            </a:extLst>
          </p:cNvPr>
          <p:cNvSpPr/>
          <p:nvPr/>
        </p:nvSpPr>
        <p:spPr>
          <a:xfrm>
            <a:off x="94593" y="1733862"/>
            <a:ext cx="11911296" cy="421364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CF65D74-426A-3D60-A9CE-641711ECCE4F}"/>
              </a:ext>
            </a:extLst>
          </p:cNvPr>
          <p:cNvSpPr txBox="1"/>
          <p:nvPr/>
        </p:nvSpPr>
        <p:spPr>
          <a:xfrm>
            <a:off x="1583634" y="99836"/>
            <a:ext cx="7467600" cy="1846659"/>
          </a:xfrm>
          <a:prstGeom prst="rect">
            <a:avLst/>
          </a:prstGeom>
          <a:noFill/>
        </p:spPr>
        <p:txBody>
          <a:bodyPr wrap="square" rtlCol="0">
            <a:spAutoFit/>
          </a:bodyPr>
          <a:lstStyle/>
          <a:p>
            <a:pPr algn="ctr" rtl="1"/>
            <a:r>
              <a:rPr lang="en-US" sz="3200" b="1" dirty="0">
                <a:solidFill>
                  <a:srgbClr val="00AEEF"/>
                </a:solidFill>
              </a:rPr>
              <a:t>2</a:t>
            </a:r>
            <a:r>
              <a:rPr lang="ar-SY" sz="3200" b="1" dirty="0">
                <a:solidFill>
                  <a:srgbClr val="00AEEF"/>
                </a:solidFill>
              </a:rPr>
              <a:t>-التسويق المتخفي</a:t>
            </a:r>
          </a:p>
          <a:p>
            <a:pPr algn="ctr" rtl="1"/>
            <a:r>
              <a:rPr lang="en-US" sz="3200" b="1" dirty="0">
                <a:solidFill>
                  <a:srgbClr val="00AEEF"/>
                </a:solidFill>
              </a:rPr>
              <a:t>Stealth Marketing</a:t>
            </a:r>
          </a:p>
          <a:p>
            <a:pPr algn="ctr" rtl="1"/>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9A31C46E-5390-E396-1B1B-C84E93B99C06}"/>
              </a:ext>
            </a:extLst>
          </p:cNvPr>
          <p:cNvSpPr txBox="1"/>
          <p:nvPr/>
        </p:nvSpPr>
        <p:spPr>
          <a:xfrm>
            <a:off x="186112" y="2125187"/>
            <a:ext cx="11598528" cy="3584379"/>
          </a:xfrm>
          <a:prstGeom prst="rect">
            <a:avLst/>
          </a:prstGeom>
          <a:noFill/>
        </p:spPr>
        <p:txBody>
          <a:bodyPr wrap="square" rtlCol="1">
            <a:spAutoFit/>
          </a:bodyPr>
          <a:lstStyle/>
          <a:p>
            <a:pPr algn="just" rtl="1">
              <a:lnSpc>
                <a:spcPct val="150000"/>
              </a:lnSpc>
            </a:pPr>
            <a:r>
              <a:rPr lang="ar-SY" sz="2200" dirty="0"/>
              <a:t>أما قيام مستخدمين بنشر تجارب عن استخدام المنتج وهم في الواقع لم يقوموا بتجربة المنتج هذا يعتبر بمثابة غسل عقول المشاهدين والمستهلكين فالمراجعة أو التجربة التي يقدمونها غير حقيقية.</a:t>
            </a:r>
          </a:p>
          <a:p>
            <a:pPr algn="just" rtl="1">
              <a:lnSpc>
                <a:spcPct val="150000"/>
              </a:lnSpc>
            </a:pPr>
            <a:r>
              <a:rPr lang="ar-SY" sz="2200" dirty="0"/>
              <a:t>المستهلك يثق بآراء المستهلكين الآخرين وتقييماتهم للمنتجات وتجاربهم الشرائية أكثر من ثقته بالإعلان التجاري، ولكن في الحقيقة أن هذا الأسلوب التسويقي هو إعلان مبطن فهو يظهر من قبل مستخدمين وكأنهم قاموا بتجربة عفوية للمنتج ولكن في الحقيقة هو إعلان مدفوع.</a:t>
            </a:r>
          </a:p>
          <a:p>
            <a:pPr algn="just" rtl="1">
              <a:lnSpc>
                <a:spcPct val="150000"/>
              </a:lnSpc>
            </a:pPr>
            <a:r>
              <a:rPr lang="ar-SY" sz="2200" dirty="0"/>
              <a:t>المحتوى المنشئ من قبل المستخدمين </a:t>
            </a:r>
            <a:r>
              <a:rPr lang="en-US" sz="2200" dirty="0"/>
              <a:t>UGC</a:t>
            </a:r>
            <a:r>
              <a:rPr lang="ar-SY" sz="2200" dirty="0"/>
              <a:t> هو من أكثر أدوات التسويق الفيروسي تأثراً بهذا الأسلوب حيث يمكن إنشاء عدد كبير من المنشورات من قبل مستهلكين يتحدثون عن المنتج لتظهر وكأنها تقييمات حيادية وعفوية ولكن في الواقع تكون مدفوعة.</a:t>
            </a:r>
          </a:p>
        </p:txBody>
      </p:sp>
    </p:spTree>
    <p:extLst>
      <p:ext uri="{BB962C8B-B14F-4D97-AF65-F5344CB8AC3E}">
        <p14:creationId xmlns:p14="http://schemas.microsoft.com/office/powerpoint/2010/main" val="20262992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CF76B5-1BB4-060B-DD4E-3D2FBCC68EA6}"/>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4139D4FC-A26A-2629-DBCB-B10BC4E3DBC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C83231D-508A-9F20-B2B1-87BD216D9EB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2021168D-FDDB-B0F8-D615-CDF7621EEAF3}"/>
              </a:ext>
            </a:extLst>
          </p:cNvPr>
          <p:cNvSpPr/>
          <p:nvPr/>
        </p:nvSpPr>
        <p:spPr>
          <a:xfrm>
            <a:off x="4327045" y="1590674"/>
            <a:ext cx="7678843" cy="4929869"/>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04B5C0C6-451C-2806-B205-2250FCE9ADE4}"/>
              </a:ext>
            </a:extLst>
          </p:cNvPr>
          <p:cNvSpPr txBox="1"/>
          <p:nvPr/>
        </p:nvSpPr>
        <p:spPr>
          <a:xfrm>
            <a:off x="1432582" y="441395"/>
            <a:ext cx="7467600" cy="861774"/>
          </a:xfrm>
          <a:prstGeom prst="rect">
            <a:avLst/>
          </a:prstGeom>
          <a:noFill/>
        </p:spPr>
        <p:txBody>
          <a:bodyPr wrap="square" rtlCol="0">
            <a:spAutoFit/>
          </a:bodyPr>
          <a:lstStyle/>
          <a:p>
            <a:pPr algn="ctr" rtl="1"/>
            <a:r>
              <a:rPr lang="ar-SY" sz="3200" b="1" dirty="0">
                <a:solidFill>
                  <a:srgbClr val="00AEEF"/>
                </a:solidFill>
              </a:rPr>
              <a:t>مثال إنشاء مدونة مزورة لشركة </a:t>
            </a:r>
            <a:r>
              <a:rPr lang="en-US" sz="3200" b="1" dirty="0">
                <a:solidFill>
                  <a:srgbClr val="00AEEF"/>
                </a:solidFill>
              </a:rPr>
              <a:t>Sony</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DAA6822C-D23D-7DF2-4845-9F2538E98B99}"/>
              </a:ext>
            </a:extLst>
          </p:cNvPr>
          <p:cNvSpPr txBox="1"/>
          <p:nvPr/>
        </p:nvSpPr>
        <p:spPr>
          <a:xfrm>
            <a:off x="4536505" y="1957702"/>
            <a:ext cx="6981826" cy="4100353"/>
          </a:xfrm>
          <a:prstGeom prst="rect">
            <a:avLst/>
          </a:prstGeom>
          <a:noFill/>
        </p:spPr>
        <p:txBody>
          <a:bodyPr wrap="square" rtlCol="1">
            <a:spAutoFit/>
          </a:bodyPr>
          <a:lstStyle/>
          <a:p>
            <a:pPr algn="just" rtl="1">
              <a:lnSpc>
                <a:spcPct val="150000"/>
              </a:lnSpc>
            </a:pPr>
            <a:r>
              <a:rPr lang="ar-SY" sz="2200" dirty="0"/>
              <a:t>مدونة </a:t>
            </a:r>
            <a:r>
              <a:rPr lang="en-US" sz="2200" dirty="0"/>
              <a:t>Sony PSP Blog</a:t>
            </a:r>
            <a:r>
              <a:rPr lang="ar-SY" sz="2200" dirty="0"/>
              <a:t> الخاصة بتجارب جهاز </a:t>
            </a:r>
            <a:r>
              <a:rPr lang="en-US" sz="2200" dirty="0"/>
              <a:t>Play Station</a:t>
            </a:r>
            <a:r>
              <a:rPr lang="ar-SY" sz="2200" dirty="0"/>
              <a:t> للألعاب تبين أن هذه المدونة يقف ورائها وكالة إعلانية وأن التدوينات الموجودة والتقييمات لجهاز </a:t>
            </a:r>
            <a:r>
              <a:rPr lang="en-US" sz="2200" dirty="0"/>
              <a:t>Play Station</a:t>
            </a:r>
            <a:r>
              <a:rPr lang="ar-SY" sz="2200" dirty="0"/>
              <a:t> ليست حقيقية بل مزورة.</a:t>
            </a:r>
          </a:p>
          <a:p>
            <a:pPr algn="just" rtl="1">
              <a:lnSpc>
                <a:spcPct val="150000"/>
              </a:lnSpc>
            </a:pPr>
            <a:r>
              <a:rPr lang="ar-SY" sz="2200" dirty="0"/>
              <a:t>تعاقدت شركة </a:t>
            </a:r>
            <a:r>
              <a:rPr lang="en-US" sz="2200" dirty="0"/>
              <a:t>Sony</a:t>
            </a:r>
            <a:r>
              <a:rPr lang="ar-SY" sz="2200" dirty="0"/>
              <a:t> مع وكالة “</a:t>
            </a:r>
            <a:r>
              <a:rPr lang="en-US" sz="2200" dirty="0"/>
              <a:t>”</a:t>
            </a:r>
            <a:r>
              <a:rPr lang="en-US" sz="2200" dirty="0" err="1"/>
              <a:t>Zipatoni</a:t>
            </a:r>
            <a:r>
              <a:rPr lang="en-US" sz="2200" dirty="0"/>
              <a:t>" </a:t>
            </a:r>
            <a:r>
              <a:rPr lang="ar-SY" sz="2200" dirty="0"/>
              <a:t>المتخصصة في "تنشيط تفاعل المستهلكين"، لابتكار أسلوب زائف يجمع بين مقاطع الفيديو والتدوين، بهدف إثارة الاهتمام بجهاز الألعاب المحمول</a:t>
            </a:r>
            <a:r>
              <a:rPr lang="en-US" sz="2200" dirty="0"/>
              <a:t>PlayStation Portable </a:t>
            </a:r>
            <a:r>
              <a:rPr lang="ar-SY" sz="2200" dirty="0"/>
              <a:t> وقد تضمنت مقاطع الفيديو والمدونات والإعلانات أشخاصاً يتظاهرون بأنهم من المعجبين الحقيقيين بجهاز </a:t>
            </a:r>
            <a:r>
              <a:rPr lang="en-US" sz="2200" dirty="0"/>
              <a:t>“PSP”</a:t>
            </a:r>
            <a:r>
              <a:rPr lang="ar-SY" sz="2200" dirty="0"/>
              <a:t>. </a:t>
            </a:r>
          </a:p>
        </p:txBody>
      </p:sp>
      <p:pic>
        <p:nvPicPr>
          <p:cNvPr id="6" name="صورة 5" descr="صورة تحتوي على أسود, الظلام&#10;&#10;قد يكون المحتوى الذي تم إنشاؤه بواسطة الذكاء الاصطناعي غير صحيح.">
            <a:extLst>
              <a:ext uri="{FF2B5EF4-FFF2-40B4-BE49-F238E27FC236}">
                <a16:creationId xmlns:a16="http://schemas.microsoft.com/office/drawing/2014/main" id="{9561A68F-849D-4391-A4B7-4289BFE91AD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4621" y="1917570"/>
            <a:ext cx="3677456" cy="3677456"/>
          </a:xfrm>
          <a:prstGeom prst="rect">
            <a:avLst/>
          </a:prstGeom>
        </p:spPr>
      </p:pic>
    </p:spTree>
    <p:extLst>
      <p:ext uri="{BB962C8B-B14F-4D97-AF65-F5344CB8AC3E}">
        <p14:creationId xmlns:p14="http://schemas.microsoft.com/office/powerpoint/2010/main" val="303967009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C9DA70-26F6-62ED-E5C4-D2368F2DC7B3}"/>
            </a:ext>
          </a:extLst>
        </p:cNvPr>
        <p:cNvGrpSpPr/>
        <p:nvPr/>
      </p:nvGrpSpPr>
      <p:grpSpPr>
        <a:xfrm>
          <a:off x="0" y="0"/>
          <a:ext cx="0" cy="0"/>
          <a:chOff x="0" y="0"/>
          <a:chExt cx="0" cy="0"/>
        </a:xfrm>
      </p:grpSpPr>
      <p:pic>
        <p:nvPicPr>
          <p:cNvPr id="10" name="Graphic 21">
            <a:extLst>
              <a:ext uri="{FF2B5EF4-FFF2-40B4-BE49-F238E27FC236}">
                <a16:creationId xmlns:a16="http://schemas.microsoft.com/office/drawing/2014/main" id="{9BD91901-6B98-D085-C8E2-7677884A1F9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BFDBEDE-2118-BA06-2069-5A4FD161746A}"/>
              </a:ext>
            </a:extLst>
          </p:cNvPr>
          <p:cNvSpPr/>
          <p:nvPr/>
        </p:nvSpPr>
        <p:spPr>
          <a:xfrm>
            <a:off x="4327046" y="1590675"/>
            <a:ext cx="7678843" cy="480039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وينشرون رسائل تعبر عن حبهم ورغبتهم في اقتناء الجهاز؛ ولكن سرعان ما تم كشف حقيقة هذه الحملة الزائفة والتسويق المتخفي الذي قامت به شركة </a:t>
            </a:r>
            <a:r>
              <a:rPr lang="en-US" sz="2200" dirty="0">
                <a:solidFill>
                  <a:schemeClr val="tx1"/>
                </a:solidFill>
              </a:rPr>
              <a:t>Sony</a:t>
            </a:r>
            <a:r>
              <a:rPr lang="ar-SY" sz="2200" dirty="0">
                <a:solidFill>
                  <a:schemeClr val="tx1"/>
                </a:solidFill>
              </a:rPr>
              <a:t>.</a:t>
            </a:r>
          </a:p>
          <a:p>
            <a:pPr algn="r" rtl="1">
              <a:lnSpc>
                <a:spcPct val="150000"/>
              </a:lnSpc>
            </a:pPr>
            <a:r>
              <a:rPr lang="ar-SY" sz="2200" dirty="0">
                <a:solidFill>
                  <a:schemeClr val="tx1"/>
                </a:solidFill>
              </a:rPr>
              <a:t>بعد انكشاف أمر </a:t>
            </a:r>
            <a:r>
              <a:rPr lang="en-US" sz="2200" dirty="0">
                <a:solidFill>
                  <a:schemeClr val="tx1"/>
                </a:solidFill>
              </a:rPr>
              <a:t>Sony</a:t>
            </a:r>
            <a:r>
              <a:rPr lang="ar-SY" sz="2200" dirty="0">
                <a:solidFill>
                  <a:schemeClr val="tx1"/>
                </a:solidFill>
              </a:rPr>
              <a:t> أمام جماهيرها تعهدت هذه الشركة بأن تركز على إنتاج منتجات جيدة وبمواصفات عالية فقط دون اللجوء إلى أسلوب التسويق المتخفي وتزييف التقييمات عبر مقاطع الفيديو، وتركز فقط على نشر الحقائق حول جهاز </a:t>
            </a:r>
            <a:r>
              <a:rPr lang="en-US" sz="2200" dirty="0">
                <a:solidFill>
                  <a:schemeClr val="tx1"/>
                </a:solidFill>
              </a:rPr>
              <a:t>Play Station</a:t>
            </a:r>
            <a:r>
              <a:rPr lang="ar-SY" sz="2200" dirty="0">
                <a:solidFill>
                  <a:schemeClr val="tx1"/>
                </a:solidFill>
              </a:rPr>
              <a:t> والمعلومات الحقيقية حوله. </a:t>
            </a:r>
            <a:endParaRPr lang="en-US" sz="2200" dirty="0">
              <a:solidFill>
                <a:schemeClr val="tx1"/>
              </a:solidFill>
            </a:endParaRPr>
          </a:p>
        </p:txBody>
      </p:sp>
      <p:sp>
        <p:nvSpPr>
          <p:cNvPr id="8" name="مربع نص 7">
            <a:extLst>
              <a:ext uri="{FF2B5EF4-FFF2-40B4-BE49-F238E27FC236}">
                <a16:creationId xmlns:a16="http://schemas.microsoft.com/office/drawing/2014/main" id="{CDB89D3E-F5DB-89B5-B2B6-7CCA82E01A0A}"/>
              </a:ext>
            </a:extLst>
          </p:cNvPr>
          <p:cNvSpPr txBox="1"/>
          <p:nvPr/>
        </p:nvSpPr>
        <p:spPr>
          <a:xfrm>
            <a:off x="1432582" y="466927"/>
            <a:ext cx="7467600" cy="861774"/>
          </a:xfrm>
          <a:prstGeom prst="rect">
            <a:avLst/>
          </a:prstGeom>
          <a:noFill/>
        </p:spPr>
        <p:txBody>
          <a:bodyPr wrap="square" rtlCol="0">
            <a:spAutoFit/>
          </a:bodyPr>
          <a:lstStyle/>
          <a:p>
            <a:pPr algn="ctr" rtl="1"/>
            <a:r>
              <a:rPr lang="ar-SY" sz="3200" b="1" dirty="0">
                <a:solidFill>
                  <a:srgbClr val="00AEEF"/>
                </a:solidFill>
              </a:rPr>
              <a:t>مثال إنشاء مدونة مزورة لشركة سوني</a:t>
            </a:r>
          </a:p>
          <a:p>
            <a:pPr algn="ctr" rtl="1"/>
            <a:endParaRPr lang="en-US" dirty="0">
              <a:solidFill>
                <a:schemeClr val="bg1"/>
              </a:solidFill>
            </a:endParaRPr>
          </a:p>
        </p:txBody>
      </p:sp>
      <p:pic>
        <p:nvPicPr>
          <p:cNvPr id="4" name="رسم 3">
            <a:extLst>
              <a:ext uri="{FF2B5EF4-FFF2-40B4-BE49-F238E27FC236}">
                <a16:creationId xmlns:a16="http://schemas.microsoft.com/office/drawing/2014/main" id="{BD1394AC-DC94-2CD6-B973-B6FF1C1271CC}"/>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930494" y="2042996"/>
            <a:ext cx="6096876" cy="4064584"/>
          </a:xfrm>
          <a:prstGeom prst="rect">
            <a:avLst/>
          </a:prstGeom>
        </p:spPr>
      </p:pic>
    </p:spTree>
    <p:extLst>
      <p:ext uri="{BB962C8B-B14F-4D97-AF65-F5344CB8AC3E}">
        <p14:creationId xmlns:p14="http://schemas.microsoft.com/office/powerpoint/2010/main" val="323727524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EA3BC4-1271-060C-D11A-85AB729AD6F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AC7F634-4969-C8AD-95AC-09951A8068B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F653459-41E2-3A44-DBD2-DEC08DD8F8E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F3A6CA1A-A4C4-B1C8-0098-02F16E7C4EE8}"/>
              </a:ext>
            </a:extLst>
          </p:cNvPr>
          <p:cNvSpPr/>
          <p:nvPr/>
        </p:nvSpPr>
        <p:spPr>
          <a:xfrm>
            <a:off x="4025461" y="1280160"/>
            <a:ext cx="7980427" cy="519966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B69ED6B-1870-25D6-4579-1F9A75246504}"/>
              </a:ext>
            </a:extLst>
          </p:cNvPr>
          <p:cNvSpPr txBox="1"/>
          <p:nvPr/>
        </p:nvSpPr>
        <p:spPr>
          <a:xfrm>
            <a:off x="1583634" y="39096"/>
            <a:ext cx="7467600" cy="1846659"/>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-التزييف الشعبي</a:t>
            </a:r>
          </a:p>
          <a:p>
            <a:pPr algn="ctr"/>
            <a:r>
              <a:rPr lang="en-US" sz="3200" b="1" dirty="0">
                <a:solidFill>
                  <a:srgbClr val="00AEEF"/>
                </a:solidFill>
              </a:rPr>
              <a:t>Astroturfing</a:t>
            </a:r>
          </a:p>
          <a:p>
            <a:pPr algn="ctr" rtl="1"/>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63651998-B5CC-2EBC-168D-5A922A7F6F40}"/>
              </a:ext>
            </a:extLst>
          </p:cNvPr>
          <p:cNvSpPr txBox="1"/>
          <p:nvPr/>
        </p:nvSpPr>
        <p:spPr>
          <a:xfrm>
            <a:off x="4160893" y="1374937"/>
            <a:ext cx="7541249" cy="5615704"/>
          </a:xfrm>
          <a:prstGeom prst="rect">
            <a:avLst/>
          </a:prstGeom>
          <a:noFill/>
        </p:spPr>
        <p:txBody>
          <a:bodyPr wrap="square" rtlCol="1">
            <a:spAutoFit/>
          </a:bodyPr>
          <a:lstStyle/>
          <a:p>
            <a:pPr algn="just" rtl="1">
              <a:lnSpc>
                <a:spcPct val="150000"/>
              </a:lnSpc>
            </a:pPr>
            <a:r>
              <a:rPr lang="ar-SY" sz="2200" dirty="0"/>
              <a:t>التزييف الشعبي أو التلاعب بالرأي العام </a:t>
            </a:r>
            <a:r>
              <a:rPr lang="en-US" sz="2200" dirty="0"/>
              <a:t>Astroturfing </a:t>
            </a:r>
            <a:r>
              <a:rPr lang="ar-SY" sz="2200" dirty="0"/>
              <a:t> هو ممارسات مخادعة لإيهام المستخدمين بوجود تأييد لمنتج أو علامة تجارية أو انتقاد أو معارضة منتج أو علامة تجارية معينة، ويتم ذلك باستخدام حسابات تواصل اجتماعي وهمية أو برمجيات معينة لصنع رأي عام معين.</a:t>
            </a:r>
          </a:p>
          <a:p>
            <a:pPr algn="just" rtl="1">
              <a:lnSpc>
                <a:spcPct val="150000"/>
              </a:lnSpc>
            </a:pPr>
            <a:r>
              <a:rPr lang="ar-SY" sz="2200" dirty="0"/>
              <a:t>أصبحت وسائل التواصل الاجتماعي في الآونة الأخيرة سطحية ويمكن صناعة رأي عام مخادع أو قمع المعلومات الصحيحة من خلال استخدام الحسابات الوهمية والبرمجيات التي تستخدم لهذا الغرض.</a:t>
            </a:r>
          </a:p>
          <a:p>
            <a:pPr algn="just" rtl="1">
              <a:lnSpc>
                <a:spcPct val="150000"/>
              </a:lnSpc>
            </a:pPr>
            <a:r>
              <a:rPr lang="ar-SY" sz="2200" dirty="0"/>
              <a:t>ينطوي على هذا النوع من التزييف التقييمات الوهمية للتطبيقات على متاجر التطبيقات والتقييمات الوهمية للمنتجات في منصات التجارة الالكترونية ومواقع التواصل الاجتماعي.</a:t>
            </a:r>
          </a:p>
          <a:p>
            <a:pPr algn="just" rtl="1">
              <a:lnSpc>
                <a:spcPct val="150000"/>
              </a:lnSpc>
            </a:pPr>
            <a:endParaRPr lang="ar-SY" sz="2200" dirty="0"/>
          </a:p>
        </p:txBody>
      </p:sp>
      <p:pic>
        <p:nvPicPr>
          <p:cNvPr id="6" name="صورة 5" descr="صورة تحتوي على نص, الخط, ملصق, تصميم الجرافيك&#10;&#10;قد يكون المحتوى الذي تم إنشاؤه بواسطة الذكاء الاصطناعي غير صحيح.">
            <a:extLst>
              <a:ext uri="{FF2B5EF4-FFF2-40B4-BE49-F238E27FC236}">
                <a16:creationId xmlns:a16="http://schemas.microsoft.com/office/drawing/2014/main" id="{91D327DB-7CDE-D9BA-DB4B-97F77B3E2EA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275889"/>
            <a:ext cx="3299632" cy="3404145"/>
          </a:xfrm>
          <a:prstGeom prst="rect">
            <a:avLst/>
          </a:prstGeom>
        </p:spPr>
      </p:pic>
    </p:spTree>
    <p:extLst>
      <p:ext uri="{BB962C8B-B14F-4D97-AF65-F5344CB8AC3E}">
        <p14:creationId xmlns:p14="http://schemas.microsoft.com/office/powerpoint/2010/main" val="8479175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23830D-A165-13D1-BFC4-E929EDEC587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C19759A-0977-5217-8B54-4A00F6C2891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866F7C4-2926-F4C4-8020-33B4AC80851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8AA9E09-2FD1-C578-3A86-4BEE075CD10D}"/>
              </a:ext>
            </a:extLst>
          </p:cNvPr>
          <p:cNvSpPr/>
          <p:nvPr/>
        </p:nvSpPr>
        <p:spPr>
          <a:xfrm>
            <a:off x="0" y="1693172"/>
            <a:ext cx="12192000" cy="403422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E78A0724-230A-3DFD-238F-4976751302AB}"/>
              </a:ext>
            </a:extLst>
          </p:cNvPr>
          <p:cNvSpPr txBox="1"/>
          <p:nvPr/>
        </p:nvSpPr>
        <p:spPr>
          <a:xfrm>
            <a:off x="1523725" y="99836"/>
            <a:ext cx="6585006" cy="1846659"/>
          </a:xfrm>
          <a:prstGeom prst="rect">
            <a:avLst/>
          </a:prstGeom>
          <a:noFill/>
        </p:spPr>
        <p:txBody>
          <a:bodyPr wrap="square" rtlCol="0">
            <a:spAutoFit/>
          </a:bodyPr>
          <a:lstStyle/>
          <a:p>
            <a:pPr algn="ctr" rtl="1"/>
            <a:r>
              <a:rPr lang="en-US" sz="3200" b="1" dirty="0">
                <a:solidFill>
                  <a:srgbClr val="00AEEF"/>
                </a:solidFill>
              </a:rPr>
              <a:t>3</a:t>
            </a:r>
            <a:r>
              <a:rPr lang="ar-SY" sz="3200" b="1" dirty="0">
                <a:solidFill>
                  <a:srgbClr val="00AEEF"/>
                </a:solidFill>
              </a:rPr>
              <a:t>-التزييف الشعبي</a:t>
            </a:r>
          </a:p>
          <a:p>
            <a:pPr algn="ctr"/>
            <a:r>
              <a:rPr lang="en-US" sz="3200" b="1" dirty="0">
                <a:solidFill>
                  <a:srgbClr val="00AEEF"/>
                </a:solidFill>
              </a:rPr>
              <a:t>Astroturfing</a:t>
            </a:r>
          </a:p>
          <a:p>
            <a:pPr algn="ctr" rtl="1"/>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C848972E-2FEC-0EAC-6C33-2E257C506381}"/>
              </a:ext>
            </a:extLst>
          </p:cNvPr>
          <p:cNvSpPr txBox="1"/>
          <p:nvPr/>
        </p:nvSpPr>
        <p:spPr>
          <a:xfrm>
            <a:off x="155643" y="2143021"/>
            <a:ext cx="11850246" cy="3584379"/>
          </a:xfrm>
          <a:prstGeom prst="rect">
            <a:avLst/>
          </a:prstGeom>
          <a:noFill/>
        </p:spPr>
        <p:txBody>
          <a:bodyPr wrap="square" rtlCol="1">
            <a:spAutoFit/>
          </a:bodyPr>
          <a:lstStyle/>
          <a:p>
            <a:pPr algn="just" rtl="1">
              <a:lnSpc>
                <a:spcPct val="150000"/>
              </a:lnSpc>
            </a:pPr>
            <a:r>
              <a:rPr lang="ar-SY" sz="2200" dirty="0"/>
              <a:t>الفارق الرئيسي بين التزييف الشعبي والتسويق المتخفي هو أن التزييف الشعبي يكون من خلال استخدام عدد كبير من الحسابات الوهمية أو البرمجيات لصناعة رأي عام مؤيد للعلامة التجارية، بينما التسويق المتخفي يكون بعدد أقل من المستخدمين ويكون هؤلاء المستخدمين حقيقيين ويتم الدفع لهم وقد يكونوا مؤثرين مشاهير حيث يقومون بالترويج للمنتج بشكل ضمني مقابل المال. </a:t>
            </a:r>
          </a:p>
          <a:p>
            <a:pPr algn="just" rtl="1">
              <a:lnSpc>
                <a:spcPct val="150000"/>
              </a:lnSpc>
            </a:pPr>
            <a:r>
              <a:rPr lang="ar-SY" sz="2200" dirty="0"/>
              <a:t>وفي التسويق الفيروسي قد يكون هناك حسابات وهمية أو برمجيات تعمل على مشاركة منشورات العلامة التجارية لتظهر وكأنها دليل اجتماعي </a:t>
            </a:r>
            <a:r>
              <a:rPr lang="en-US" sz="2200" dirty="0"/>
              <a:t>Social Proof</a:t>
            </a:r>
            <a:r>
              <a:rPr lang="ar-SY" sz="2200" dirty="0"/>
              <a:t> على أنها منشورات مهمة والأشخاص يقومون بمشاركتها، وكذلك فإن نشر التقييمات الكثيرة الوهمية حول علامة تجارية تجعل الآخرين يشاركون هذه التقييمات ظناً منهم أنها حقيقية.</a:t>
            </a:r>
          </a:p>
          <a:p>
            <a:pPr algn="just" rtl="1">
              <a:lnSpc>
                <a:spcPct val="150000"/>
              </a:lnSpc>
            </a:pPr>
            <a:endParaRPr lang="ar-SY" sz="2200" dirty="0"/>
          </a:p>
        </p:txBody>
      </p:sp>
    </p:spTree>
    <p:extLst>
      <p:ext uri="{BB962C8B-B14F-4D97-AF65-F5344CB8AC3E}">
        <p14:creationId xmlns:p14="http://schemas.microsoft.com/office/powerpoint/2010/main" val="23028613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CE8F637-D3ED-4940-ED25-55AAC593E07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C68F74D-C107-ACB6-9E5D-6894E102D652}"/>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03540FD-7A51-D81F-8FD9-7BC88406E10F}"/>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72312C7-1CAF-4CCD-E3E3-801A6BCE528D}"/>
              </a:ext>
            </a:extLst>
          </p:cNvPr>
          <p:cNvSpPr/>
          <p:nvPr/>
        </p:nvSpPr>
        <p:spPr>
          <a:xfrm>
            <a:off x="4675314" y="1566670"/>
            <a:ext cx="7235981" cy="491315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1DBE5E82-EC51-E412-E08C-4AA9C0E042F5}"/>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-انتهاك الخصوصية </a:t>
            </a:r>
          </a:p>
          <a:p>
            <a:pPr algn="ctr" rtl="1"/>
            <a:r>
              <a:rPr lang="en-US" sz="3200" b="1" dirty="0">
                <a:solidFill>
                  <a:srgbClr val="00AEEF"/>
                </a:solidFill>
              </a:rPr>
              <a:t>Violation of Privacy</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1E71655-523C-389C-A14A-3E4BD3478108}"/>
              </a:ext>
            </a:extLst>
          </p:cNvPr>
          <p:cNvSpPr txBox="1"/>
          <p:nvPr/>
        </p:nvSpPr>
        <p:spPr>
          <a:xfrm>
            <a:off x="4817706" y="1719153"/>
            <a:ext cx="6951195" cy="4608185"/>
          </a:xfrm>
          <a:prstGeom prst="rect">
            <a:avLst/>
          </a:prstGeom>
          <a:noFill/>
        </p:spPr>
        <p:txBody>
          <a:bodyPr wrap="square" rtlCol="1">
            <a:spAutoFit/>
          </a:bodyPr>
          <a:lstStyle/>
          <a:p>
            <a:pPr algn="just" rtl="1">
              <a:lnSpc>
                <a:spcPct val="150000"/>
              </a:lnSpc>
            </a:pPr>
            <a:r>
              <a:rPr lang="ar-SY" sz="2200" dirty="0"/>
              <a:t>يحصل انتهاك الخصوصية في المسابقات الفيروسية والتي تطلب المعلومات الشخصية للعميل مثل الاسم ورقم الهاتف والبريد الالكتروني ورقم تطبيق واتس أب وغيرها من المعلومات، ثم تقوم العلامة التجارية باستهداف العملاء بحملات إعلانية مدفوعة أو حملات تسويق عبر البريد الالكتروني، دون أخذ موافقتهم على استهدافهم بالحملات الإعلانية وهذا يعد انتهاك كبير لخصوصية المستخدم. </a:t>
            </a:r>
          </a:p>
          <a:p>
            <a:pPr algn="just" rtl="1">
              <a:lnSpc>
                <a:spcPct val="150000"/>
              </a:lnSpc>
            </a:pPr>
            <a:r>
              <a:rPr lang="ar-SY" sz="2200" dirty="0"/>
              <a:t>بعض العلامات التجارية تقوم بإغراق البريد الالكتروني للمستخدمين بالرسائل الإعلانية أو الإزعاج المتكرر بإرسال رسائل عبر تطبيق </a:t>
            </a:r>
            <a:r>
              <a:rPr lang="en-US" sz="2200" dirty="0"/>
              <a:t>WhatsApp</a:t>
            </a:r>
            <a:r>
              <a:rPr lang="ar-SY" sz="2200" dirty="0"/>
              <a:t> أو حتى الاتصال الهاتفي المتكرر والمزعج</a:t>
            </a:r>
          </a:p>
        </p:txBody>
      </p:sp>
      <p:pic>
        <p:nvPicPr>
          <p:cNvPr id="6" name="صورة 5" descr="صورة تحتوي على تصميم الجرافيك, الرسومات, ملصق, التصميم&#10;&#10;قد يكون المحتوى الذي تم إنشاؤه بواسطة الذكاء الاصطناعي غير صحيح.">
            <a:extLst>
              <a:ext uri="{FF2B5EF4-FFF2-40B4-BE49-F238E27FC236}">
                <a16:creationId xmlns:a16="http://schemas.microsoft.com/office/drawing/2014/main" id="{1C12D41D-DA01-3A9D-C638-DCE0A8191E8A}"/>
              </a:ext>
            </a:extLst>
          </p:cNvPr>
          <p:cNvPicPr>
            <a:picLocks noChangeAspect="1"/>
          </p:cNvPicPr>
          <p:nvPr/>
        </p:nvPicPr>
        <p:blipFill>
          <a:blip r:embed="rId4">
            <a:extLst>
              <a:ext uri="{28A0092B-C50C-407E-A947-70E740481C1C}">
                <a14:useLocalDpi xmlns:a14="http://schemas.microsoft.com/office/drawing/2010/main" val="0"/>
              </a:ext>
            </a:extLst>
          </a:blip>
          <a:srcRect r="22608"/>
          <a:stretch>
            <a:fillRect/>
          </a:stretch>
        </p:blipFill>
        <p:spPr>
          <a:xfrm>
            <a:off x="0" y="2841524"/>
            <a:ext cx="4553602" cy="2745756"/>
          </a:xfrm>
          <a:prstGeom prst="rect">
            <a:avLst/>
          </a:prstGeom>
        </p:spPr>
      </p:pic>
    </p:spTree>
    <p:extLst>
      <p:ext uri="{BB962C8B-B14F-4D97-AF65-F5344CB8AC3E}">
        <p14:creationId xmlns:p14="http://schemas.microsoft.com/office/powerpoint/2010/main" val="40054334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2691D6-45F6-5A3D-CFE2-9CF00F27DEF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0CB0C86-F7ED-E99F-E6B5-2DD6DFA3470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EA9E6AFE-B139-1096-7F1B-ECFADA20117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72CD02E4-049A-B699-76BB-7408B456436D}"/>
              </a:ext>
            </a:extLst>
          </p:cNvPr>
          <p:cNvSpPr/>
          <p:nvPr/>
        </p:nvSpPr>
        <p:spPr>
          <a:xfrm>
            <a:off x="4675314" y="1566670"/>
            <a:ext cx="7235981" cy="491315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4247462-74DB-1F05-3449-DDBCF6AE44F7}"/>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4</a:t>
            </a:r>
            <a:r>
              <a:rPr lang="ar-SY" sz="3200" b="1" dirty="0">
                <a:solidFill>
                  <a:srgbClr val="00AEEF"/>
                </a:solidFill>
              </a:rPr>
              <a:t>-انتهاك الخصوصية </a:t>
            </a:r>
          </a:p>
          <a:p>
            <a:pPr algn="ctr" rtl="1"/>
            <a:r>
              <a:rPr lang="en-US" sz="3200" b="1" dirty="0">
                <a:solidFill>
                  <a:srgbClr val="00AEEF"/>
                </a:solidFill>
              </a:rPr>
              <a:t>Violation of Privacy</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EEF306B3-E66B-76F6-6353-1FF48BA408CC}"/>
              </a:ext>
            </a:extLst>
          </p:cNvPr>
          <p:cNvSpPr txBox="1"/>
          <p:nvPr/>
        </p:nvSpPr>
        <p:spPr>
          <a:xfrm>
            <a:off x="4800289" y="1693028"/>
            <a:ext cx="6951195" cy="4600042"/>
          </a:xfrm>
          <a:prstGeom prst="rect">
            <a:avLst/>
          </a:prstGeom>
          <a:noFill/>
        </p:spPr>
        <p:txBody>
          <a:bodyPr wrap="square" rtlCol="1">
            <a:spAutoFit/>
          </a:bodyPr>
          <a:lstStyle/>
          <a:p>
            <a:pPr algn="just" rtl="1">
              <a:lnSpc>
                <a:spcPct val="150000"/>
              </a:lnSpc>
            </a:pPr>
            <a:r>
              <a:rPr lang="ar-SY" sz="2200" dirty="0"/>
              <a:t>حتى تكون الأنشطة الفيروسية غير مخترقة لخصوصية المستخدمين وتكون ملتزمة بالمعايير الأخلاقية يجب أن يتم كتابة نص في المسابقة يشير علانية إلى إمكانية استخدام بيانات المستخدم في الحملات الإعلانية أو في الاستهداف في التسويق عبر الالكتروني أو الهاتف.</a:t>
            </a:r>
          </a:p>
          <a:p>
            <a:pPr algn="just" rtl="1">
              <a:lnSpc>
                <a:spcPct val="150000"/>
              </a:lnSpc>
            </a:pPr>
            <a:r>
              <a:rPr lang="ar-SY" sz="2200" dirty="0"/>
              <a:t>يمكن أيضاً أن تضع العلامة التجارية نص تطلب فيه موافقة المستخدم على استخدام بياناته في الحملات الإعلانية والتسويقية وإذا وضع المستخدم إشارة موافقة في مربع الاختيار </a:t>
            </a:r>
            <a:r>
              <a:rPr lang="en-US" sz="2200" dirty="0"/>
              <a:t>Checkbox</a:t>
            </a:r>
            <a:r>
              <a:rPr lang="ar-SY" sz="2200" dirty="0"/>
              <a:t>، تكون العلامة التجارية بذلك قد أخلت مسؤوليتها الكاملة ولم تنتهك خصوصية المستخدم وإنما أخذت موافقته الصريحة قبل استهدافه بالحملات الإعلانية.</a:t>
            </a:r>
          </a:p>
        </p:txBody>
      </p:sp>
      <p:pic>
        <p:nvPicPr>
          <p:cNvPr id="6" name="صورة 5" descr="صورة تحتوي على شخص, لقطة شاشة, الهاتف النقال, أداة ذكية&#10;&#10;قد يكون المحتوى الذي تم إنشاؤه بواسطة الذكاء الاصطناعي غير صحيح.">
            <a:extLst>
              <a:ext uri="{FF2B5EF4-FFF2-40B4-BE49-F238E27FC236}">
                <a16:creationId xmlns:a16="http://schemas.microsoft.com/office/drawing/2014/main" id="{5635EC8C-AC05-6321-B75E-AE1B371AB2B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8183" y="2674373"/>
            <a:ext cx="4625376" cy="3062749"/>
          </a:xfrm>
          <a:prstGeom prst="rect">
            <a:avLst/>
          </a:prstGeom>
        </p:spPr>
      </p:pic>
    </p:spTree>
    <p:extLst>
      <p:ext uri="{BB962C8B-B14F-4D97-AF65-F5344CB8AC3E}">
        <p14:creationId xmlns:p14="http://schemas.microsoft.com/office/powerpoint/2010/main" val="34682658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B6AD74-FE06-9078-8DB0-1BD3376EF3D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35C098BA-AC1C-499A-AED7-6D8F9732BAF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71B05D0F-B70B-4D1B-B9A1-88B6D2FBD05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DCB8F289-8C95-A6FF-6C4D-ABB3CBAD3EE3}"/>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التلاعب بالعواطف</a:t>
            </a:r>
          </a:p>
          <a:p>
            <a:pPr algn="ctr" rtl="1"/>
            <a:r>
              <a:rPr lang="en-US" sz="3200" b="1" dirty="0">
                <a:solidFill>
                  <a:srgbClr val="00AEEF"/>
                </a:solidFill>
              </a:rPr>
              <a:t>Emotional manipulation</a:t>
            </a:r>
            <a:r>
              <a:rPr lang="ar-SY" sz="3200" b="1" dirty="0">
                <a:solidFill>
                  <a:srgbClr val="00AEEF"/>
                </a:solidFill>
              </a:rPr>
              <a:t> </a:t>
            </a:r>
            <a:endParaRPr lang="en-US" dirty="0">
              <a:solidFill>
                <a:schemeClr val="bg1"/>
              </a:solidFill>
            </a:endParaRPr>
          </a:p>
        </p:txBody>
      </p:sp>
      <p:sp>
        <p:nvSpPr>
          <p:cNvPr id="9" name="مستطيل مستدير الزوايا 4">
            <a:extLst>
              <a:ext uri="{FF2B5EF4-FFF2-40B4-BE49-F238E27FC236}">
                <a16:creationId xmlns:a16="http://schemas.microsoft.com/office/drawing/2014/main" id="{D7191BEE-7E1B-89C9-663D-86A5CAEF7592}"/>
              </a:ext>
            </a:extLst>
          </p:cNvPr>
          <p:cNvSpPr/>
          <p:nvPr/>
        </p:nvSpPr>
        <p:spPr>
          <a:xfrm>
            <a:off x="4147457" y="1359841"/>
            <a:ext cx="7731182" cy="529133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كما نعلم أن التسويق الفيروسي يعتمد على إثارة العواطف فإذا لم يثير المنشور العواطف فإن المستخدمين لن يقوموا بمشاركته، ولكن يجب أن تكون إثارة العواطف بشكل أخلاقي وأن تكون إثارة العواطف بشكل حقيقي وليس تلاعباً في العواطف مثلاً عندما تنشر علامة تجارية لمنتجات الأطفال وهذه المنتجات مفيدة للطفل وتثير عاطفة الأمومة لدى الأم فهذا أمر إيجابي ويحفز المستخدمين على مشاركة المنشور وبشكل أخلاقي، أما التلاعب في العواطف فيكون من خلال إثارة مشاعر الخوف لضرورة شراء المنتج وفي حال عدم شراء المنتج فإن </a:t>
            </a:r>
            <a:r>
              <a:rPr lang="ar-SY" sz="2200">
                <a:solidFill>
                  <a:schemeClr val="tx1"/>
                </a:solidFill>
              </a:rPr>
              <a:t>المستهلك سيتعرض لمخاطر متعددة. </a:t>
            </a:r>
            <a:endParaRPr lang="ar-SY" sz="2200" dirty="0">
              <a:solidFill>
                <a:schemeClr val="tx1"/>
              </a:solidFill>
            </a:endParaRPr>
          </a:p>
        </p:txBody>
      </p:sp>
      <p:pic>
        <p:nvPicPr>
          <p:cNvPr id="3" name="صورة 2" descr="صورة تحتوي على قصاصة فنية, الرسومات, توضيح, التصميم&#10;&#10;قد يكون المحتوى الذي تم إنشاؤه بواسطة الذكاء الاصطناعي غير صحيح.">
            <a:extLst>
              <a:ext uri="{FF2B5EF4-FFF2-40B4-BE49-F238E27FC236}">
                <a16:creationId xmlns:a16="http://schemas.microsoft.com/office/drawing/2014/main" id="{175A35FC-4B86-E246-A75C-C5D218870D5C}"/>
              </a:ext>
            </a:extLst>
          </p:cNvPr>
          <p:cNvPicPr>
            <a:picLocks noChangeAspect="1"/>
          </p:cNvPicPr>
          <p:nvPr/>
        </p:nvPicPr>
        <p:blipFill>
          <a:blip r:embed="rId4">
            <a:extLst>
              <a:ext uri="{28A0092B-C50C-407E-A947-70E740481C1C}">
                <a14:useLocalDpi xmlns:a14="http://schemas.microsoft.com/office/drawing/2010/main" val="0"/>
              </a:ext>
            </a:extLst>
          </a:blip>
          <a:srcRect l="25761" r="16999"/>
          <a:stretch>
            <a:fillRect/>
          </a:stretch>
        </p:blipFill>
        <p:spPr>
          <a:xfrm>
            <a:off x="0" y="2684205"/>
            <a:ext cx="3856830" cy="3368995"/>
          </a:xfrm>
          <a:prstGeom prst="rect">
            <a:avLst/>
          </a:prstGeom>
        </p:spPr>
      </p:pic>
    </p:spTree>
    <p:extLst>
      <p:ext uri="{BB962C8B-B14F-4D97-AF65-F5344CB8AC3E}">
        <p14:creationId xmlns:p14="http://schemas.microsoft.com/office/powerpoint/2010/main" val="34276133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FFB1917-52F7-3AF5-0A3A-CD042618CB6C}"/>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F7F52F86-B90F-D1E6-30FF-0CD4DF851D6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88466ED-5E27-189B-966A-DA3560793F7D}"/>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7C85C8CB-931C-DE5B-DDA1-8E66EF78B9E1}"/>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التلاعب بالعواطف</a:t>
            </a:r>
          </a:p>
          <a:p>
            <a:pPr algn="ctr" rtl="1"/>
            <a:r>
              <a:rPr lang="en-US" sz="3200" b="1" dirty="0">
                <a:solidFill>
                  <a:srgbClr val="00AEEF"/>
                </a:solidFill>
              </a:rPr>
              <a:t>Emotional manipulation</a:t>
            </a:r>
            <a:r>
              <a:rPr lang="ar-SY" sz="3200" b="1" dirty="0">
                <a:solidFill>
                  <a:srgbClr val="00AEEF"/>
                </a:solidFill>
              </a:rPr>
              <a:t> </a:t>
            </a:r>
            <a:endParaRPr lang="en-US" dirty="0">
              <a:solidFill>
                <a:schemeClr val="bg1"/>
              </a:solidFill>
            </a:endParaRPr>
          </a:p>
        </p:txBody>
      </p:sp>
      <p:sp>
        <p:nvSpPr>
          <p:cNvPr id="9" name="مستطيل مستدير الزوايا 4">
            <a:extLst>
              <a:ext uri="{FF2B5EF4-FFF2-40B4-BE49-F238E27FC236}">
                <a16:creationId xmlns:a16="http://schemas.microsoft.com/office/drawing/2014/main" id="{72B020DF-3508-8E76-4F5D-51F17906E041}"/>
              </a:ext>
            </a:extLst>
          </p:cNvPr>
          <p:cNvSpPr/>
          <p:nvPr/>
        </p:nvSpPr>
        <p:spPr>
          <a:xfrm>
            <a:off x="140352" y="1937658"/>
            <a:ext cx="11911296" cy="454200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أما التلاعب بالعواطف يكون من خلال إثارة العواطف القوية مثل إثارة عاطفة الخوف وانعدام الأمان، حيث يتم إثارة مشاعر الخوف من خلال المبالغة في المخاطر المحتملة في حال عدم استخدام المنتج ويتم التركيز على ضرورة شراء المنتج للتخلص من هذه المخاوف والبقاء في مأمن من المخاطر المحتملة في حال عدم استخدام المنتج.</a:t>
            </a:r>
          </a:p>
          <a:p>
            <a:pPr algn="just" rtl="1">
              <a:lnSpc>
                <a:spcPct val="150000"/>
              </a:lnSpc>
            </a:pPr>
            <a:r>
              <a:rPr lang="ar-SY" sz="2200" dirty="0">
                <a:solidFill>
                  <a:schemeClr val="tx1"/>
                </a:solidFill>
              </a:rPr>
              <a:t>أو يتم خلق الشعور بالمسؤولية الكبيرة في حال عدم شراء منتجات العلامة التجارية وأن هذا سيؤدي إلى انعكاسات سلبية على نمط حياة المستخدم وهذا ما يثير العواطف بشكل كبير لدى المستهلك ويجعله يشتري المنتج مباشرة.</a:t>
            </a:r>
          </a:p>
          <a:p>
            <a:pPr algn="just" rtl="1">
              <a:lnSpc>
                <a:spcPct val="150000"/>
              </a:lnSpc>
            </a:pPr>
            <a:r>
              <a:rPr lang="ar-SY" sz="2200" dirty="0">
                <a:solidFill>
                  <a:schemeClr val="tx1"/>
                </a:solidFill>
              </a:rPr>
              <a:t>في التسويق الفيروسي أحد أهم المحفزات العاطفية </a:t>
            </a:r>
            <a:r>
              <a:rPr lang="en-US" sz="2200" dirty="0">
                <a:solidFill>
                  <a:schemeClr val="tx1"/>
                </a:solidFill>
              </a:rPr>
              <a:t>Triggers</a:t>
            </a:r>
            <a:r>
              <a:rPr lang="ar-SY" sz="2200" dirty="0">
                <a:solidFill>
                  <a:schemeClr val="tx1"/>
                </a:solidFill>
              </a:rPr>
              <a:t> التي تجعل المستخدم يشارك المنشورات هو الخوف على نفسه وأيضاً الخوف على أصدقائه ومعارفه ولذلك يقوم بمشاركة المنشور ليستفيد الآخرين ويتجنبون المشكلة التي يدعيها منشور العلامة التجارية ويتجنب هؤلاء الأصدقاء المخاطر بشراء المنتج.</a:t>
            </a:r>
          </a:p>
          <a:p>
            <a:pPr algn="r" rtl="1">
              <a:lnSpc>
                <a:spcPct val="150000"/>
              </a:lnSpc>
            </a:pPr>
            <a:endParaRPr lang="en-US" sz="2200" dirty="0">
              <a:solidFill>
                <a:schemeClr val="tx1"/>
              </a:solidFill>
            </a:endParaRPr>
          </a:p>
        </p:txBody>
      </p:sp>
    </p:spTree>
    <p:extLst>
      <p:ext uri="{BB962C8B-B14F-4D97-AF65-F5344CB8AC3E}">
        <p14:creationId xmlns:p14="http://schemas.microsoft.com/office/powerpoint/2010/main" val="35433500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80EB5-A724-E949-F438-C2F58024DDFA}"/>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4F47F15-D248-9F75-FB9A-B95D25D0F2D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DBE2CECB-91E7-883E-0322-E8D5B054CF5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7465A8CA-1658-8165-4B31-1DB2AF7403B5}"/>
              </a:ext>
            </a:extLst>
          </p:cNvPr>
          <p:cNvSpPr txBox="1"/>
          <p:nvPr/>
        </p:nvSpPr>
        <p:spPr>
          <a:xfrm>
            <a:off x="858400" y="99836"/>
            <a:ext cx="8192834" cy="1077218"/>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التلاعب بالعواطف</a:t>
            </a:r>
          </a:p>
          <a:p>
            <a:pPr algn="ctr" rtl="1"/>
            <a:r>
              <a:rPr lang="ar-SY" sz="3200" b="1" dirty="0">
                <a:solidFill>
                  <a:srgbClr val="00AEEF"/>
                </a:solidFill>
              </a:rPr>
              <a:t>خلق قلق الفقدان الرقمي (بعض شركات الأمن السيبراني)</a:t>
            </a:r>
          </a:p>
        </p:txBody>
      </p:sp>
      <p:sp>
        <p:nvSpPr>
          <p:cNvPr id="9" name="مستطيل مستدير الزوايا 4">
            <a:extLst>
              <a:ext uri="{FF2B5EF4-FFF2-40B4-BE49-F238E27FC236}">
                <a16:creationId xmlns:a16="http://schemas.microsoft.com/office/drawing/2014/main" id="{E5DF6B83-7A7A-9C0C-D671-96DA4C80CAEC}"/>
              </a:ext>
            </a:extLst>
          </p:cNvPr>
          <p:cNvSpPr/>
          <p:nvPr/>
        </p:nvSpPr>
        <p:spPr>
          <a:xfrm>
            <a:off x="4057650" y="1555785"/>
            <a:ext cx="7948239" cy="5202380"/>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تعمل بعض شركات الأمن السيبراني على التلاعب بعواطف المستخدمين من خلال خلق عاطفة الخوف من فقدان البيانات الرقمية، وتعتمد حملاتها الإعلانية على استغلال خوف المستخدم من فقدان ملفاته المهمة كالصور ومقاطع الفيديو ومستندات العمل المهمة.</a:t>
            </a:r>
          </a:p>
          <a:p>
            <a:pPr algn="just" rtl="1">
              <a:lnSpc>
                <a:spcPct val="150000"/>
              </a:lnSpc>
            </a:pPr>
            <a:r>
              <a:rPr lang="ar-SY" sz="2200" dirty="0">
                <a:solidFill>
                  <a:schemeClr val="tx1"/>
                </a:solidFill>
              </a:rPr>
              <a:t>تعمل هذه الشركات على إعلانات النوافذ المنبثقة </a:t>
            </a:r>
            <a:r>
              <a:rPr lang="en-US" sz="2200" dirty="0">
                <a:solidFill>
                  <a:schemeClr val="tx1"/>
                </a:solidFill>
              </a:rPr>
              <a:t>Pop-up</a:t>
            </a:r>
            <a:r>
              <a:rPr lang="ar-SY" sz="2200" dirty="0">
                <a:solidFill>
                  <a:schemeClr val="tx1"/>
                </a:solidFill>
              </a:rPr>
              <a:t> ويظهر ضمنها أدوات فحص نظام التشغيل للحاسب وتعمل هذه الأدوات على تصنيف الملفات المؤقتة ضمن نظام التشغيل على أنها تهديدات خطيرة، ويظهر وجود تحذير باللون الأحمر الفاقع لإثارة الانتباه بضرورة استخدام برمجيات الأمن السيبراني مثل مضاد الفيروسات </a:t>
            </a:r>
            <a:r>
              <a:rPr lang="en-US" sz="2200" dirty="0">
                <a:solidFill>
                  <a:schemeClr val="tx1"/>
                </a:solidFill>
              </a:rPr>
              <a:t>Ant-Virus</a:t>
            </a:r>
            <a:r>
              <a:rPr lang="ar-SY" sz="2200" dirty="0">
                <a:solidFill>
                  <a:schemeClr val="tx1"/>
                </a:solidFill>
              </a:rPr>
              <a:t> أو غيره من الأدوات حتى يبقى الحاسب بأمان ولا يتعرض المستخدم لخطر فقدان البيانات.  </a:t>
            </a:r>
          </a:p>
        </p:txBody>
      </p:sp>
      <p:pic>
        <p:nvPicPr>
          <p:cNvPr id="3" name="صورة 2" descr="صورة تحتوي على نص, لقطة شاشة, الخط&#10;&#10;قد يكون المحتوى الذي تم إنشاؤه بواسطة الذكاء الاصطناعي غير صحيح.">
            <a:extLst>
              <a:ext uri="{FF2B5EF4-FFF2-40B4-BE49-F238E27FC236}">
                <a16:creationId xmlns:a16="http://schemas.microsoft.com/office/drawing/2014/main" id="{F27C671A-7067-FFAF-3347-50A8B299BEE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560224"/>
            <a:ext cx="3990975" cy="3197816"/>
          </a:xfrm>
          <a:prstGeom prst="rect">
            <a:avLst/>
          </a:prstGeom>
        </p:spPr>
      </p:pic>
    </p:spTree>
    <p:extLst>
      <p:ext uri="{BB962C8B-B14F-4D97-AF65-F5344CB8AC3E}">
        <p14:creationId xmlns:p14="http://schemas.microsoft.com/office/powerpoint/2010/main" val="206424319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30DF75-7580-7D16-ADA4-660F8C76C83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B33387A-0860-57D4-DB36-301DF3C0814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87C9C38-0356-04EA-F8C9-044959933E04}"/>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9" name="مستطيل مستدير الزوايا 4">
            <a:extLst>
              <a:ext uri="{FF2B5EF4-FFF2-40B4-BE49-F238E27FC236}">
                <a16:creationId xmlns:a16="http://schemas.microsoft.com/office/drawing/2014/main" id="{2E331685-E43A-A660-EA6D-D9927E94C327}"/>
              </a:ext>
            </a:extLst>
          </p:cNvPr>
          <p:cNvSpPr/>
          <p:nvPr/>
        </p:nvSpPr>
        <p:spPr>
          <a:xfrm>
            <a:off x="3807675" y="1832010"/>
            <a:ext cx="8384325" cy="463546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وهذه التحذيرات تظهر ضمن الإعلانات للمستخدمين حتى لو كانت أجهزتهم سليمة مئة بالمئة ولا تتطلب أي منتجات أمن سيبراني لحماية الملفات فيها، الهدف من هذا الأسلوب هو خلق الخوف بشكل مستعجل ومنع عقل المستخدم من التفكير لتحفيزه على عملية الشراء بسرعة كبيرة وتسمى هذه البرمجيات </a:t>
            </a:r>
            <a:r>
              <a:rPr lang="en-US" sz="2200" dirty="0">
                <a:solidFill>
                  <a:schemeClr val="tx1"/>
                </a:solidFill>
              </a:rPr>
              <a:t>Scareware</a:t>
            </a:r>
            <a:r>
              <a:rPr lang="ar-SY" sz="2200" dirty="0">
                <a:solidFill>
                  <a:schemeClr val="tx1"/>
                </a:solidFill>
              </a:rPr>
              <a:t> (برمجيات التخويف). </a:t>
            </a:r>
          </a:p>
          <a:p>
            <a:pPr algn="just" rtl="1">
              <a:lnSpc>
                <a:spcPct val="150000"/>
              </a:lnSpc>
            </a:pPr>
            <a:r>
              <a:rPr lang="ar-SY" sz="2200" dirty="0">
                <a:solidFill>
                  <a:schemeClr val="tx1"/>
                </a:solidFill>
              </a:rPr>
              <a:t>هذه الطريقة تعتبر غير أخلاقية لأنها تتضمن معلومات مضللة للمستخدمين وتعمل على التلاعب بعواطفهم وإثارة الخوف لديهم دون الحاجة الحقيقية لهذه البرامج وجعل المستخدم في حالة قلق وخلق حاجة ملحة لشراء هذه المنتجات على الرغم من عدم وجود حاجة فعلية لها في الغالب. </a:t>
            </a:r>
          </a:p>
          <a:p>
            <a:pPr algn="r" rtl="1">
              <a:lnSpc>
                <a:spcPct val="150000"/>
              </a:lnSpc>
            </a:pPr>
            <a:endParaRPr lang="ar-SY" sz="2200" dirty="0">
              <a:solidFill>
                <a:schemeClr val="tx1"/>
              </a:solidFill>
            </a:endParaRPr>
          </a:p>
        </p:txBody>
      </p:sp>
      <p:pic>
        <p:nvPicPr>
          <p:cNvPr id="3" name="صورة 2" descr="صورة تحتوي على نص, لقطة شاشة, موقع إلكتروني, صفحة ويب&#10;&#10;قد يكون المحتوى الذي تم إنشاؤه بواسطة الذكاء الاصطناعي غير صحيح.">
            <a:extLst>
              <a:ext uri="{FF2B5EF4-FFF2-40B4-BE49-F238E27FC236}">
                <a16:creationId xmlns:a16="http://schemas.microsoft.com/office/drawing/2014/main" id="{E3F8D2D0-3FCD-60DF-259E-DB5A5FB0B3B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79711" y="2476253"/>
            <a:ext cx="4113536" cy="3053264"/>
          </a:xfrm>
          <a:prstGeom prst="rect">
            <a:avLst/>
          </a:prstGeom>
        </p:spPr>
      </p:pic>
      <p:sp>
        <p:nvSpPr>
          <p:cNvPr id="4" name="مربع نص 3">
            <a:extLst>
              <a:ext uri="{FF2B5EF4-FFF2-40B4-BE49-F238E27FC236}">
                <a16:creationId xmlns:a16="http://schemas.microsoft.com/office/drawing/2014/main" id="{C32E5D2A-DAC1-B9F9-8D16-7174C8A40833}"/>
              </a:ext>
            </a:extLst>
          </p:cNvPr>
          <p:cNvSpPr txBox="1"/>
          <p:nvPr/>
        </p:nvSpPr>
        <p:spPr>
          <a:xfrm>
            <a:off x="858400" y="264015"/>
            <a:ext cx="8192834" cy="1077218"/>
          </a:xfrm>
          <a:prstGeom prst="rect">
            <a:avLst/>
          </a:prstGeom>
          <a:noFill/>
        </p:spPr>
        <p:txBody>
          <a:bodyPr wrap="square" rtlCol="0">
            <a:spAutoFit/>
          </a:bodyPr>
          <a:lstStyle/>
          <a:p>
            <a:pPr algn="ctr" rtl="1"/>
            <a:r>
              <a:rPr lang="en-US" sz="3200" b="1" dirty="0">
                <a:solidFill>
                  <a:srgbClr val="00AEEF"/>
                </a:solidFill>
              </a:rPr>
              <a:t>5</a:t>
            </a:r>
            <a:r>
              <a:rPr lang="ar-SY" sz="3200" b="1" dirty="0">
                <a:solidFill>
                  <a:srgbClr val="00AEEF"/>
                </a:solidFill>
              </a:rPr>
              <a:t>- التلاعب بالعواطف</a:t>
            </a:r>
          </a:p>
          <a:p>
            <a:pPr algn="ctr" rtl="1"/>
            <a:r>
              <a:rPr lang="ar-SY" sz="3200" b="1" dirty="0">
                <a:solidFill>
                  <a:srgbClr val="00AEEF"/>
                </a:solidFill>
              </a:rPr>
              <a:t>خلق قلق الفقدان الرقمي (بعض شركات الأمن السيبراني)</a:t>
            </a:r>
          </a:p>
        </p:txBody>
      </p:sp>
    </p:spTree>
    <p:extLst>
      <p:ext uri="{BB962C8B-B14F-4D97-AF65-F5344CB8AC3E}">
        <p14:creationId xmlns:p14="http://schemas.microsoft.com/office/powerpoint/2010/main" val="6079068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2F4E7F-FEED-F560-1402-745598F1FFC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06D8308-F582-E3DF-F031-93479818A26D}"/>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1B16E8A-74C1-F0FF-9C86-02F7A715C7EE}"/>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24E8D33B-27AE-989A-F171-0B186B05AB96}"/>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 استهداف الأطفال والمراهقين</a:t>
            </a:r>
          </a:p>
          <a:p>
            <a:pPr algn="ctr" rtl="1"/>
            <a:r>
              <a:rPr lang="en-US" sz="3200" b="1" dirty="0">
                <a:solidFill>
                  <a:srgbClr val="00AEEF"/>
                </a:solidFill>
              </a:rPr>
              <a:t>Targeting Children &amp; Teenagers</a:t>
            </a:r>
            <a:endParaRPr lang="en-US" dirty="0">
              <a:solidFill>
                <a:schemeClr val="bg1"/>
              </a:solidFill>
            </a:endParaRPr>
          </a:p>
        </p:txBody>
      </p:sp>
      <p:sp>
        <p:nvSpPr>
          <p:cNvPr id="9" name="مستطيل مستدير الزوايا 4">
            <a:extLst>
              <a:ext uri="{FF2B5EF4-FFF2-40B4-BE49-F238E27FC236}">
                <a16:creationId xmlns:a16="http://schemas.microsoft.com/office/drawing/2014/main" id="{DB94F29B-AA3B-75D0-37DB-CDED9FC14A71}"/>
              </a:ext>
            </a:extLst>
          </p:cNvPr>
          <p:cNvSpPr/>
          <p:nvPr/>
        </p:nvSpPr>
        <p:spPr>
          <a:xfrm>
            <a:off x="4443696" y="1566670"/>
            <a:ext cx="7467600" cy="5073616"/>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إن استهداف الأطفال والمراهقين بالأنشطة الفيروسية قد ينطوي على ممارسات غير أخلاقية فربما الأطفال والمراهقين لا يكون لديهم الوعي الكافي بالمنتجات أو بالأضرار الصحية والنفسية التي تنعكس عليهم باستخدامها، كذلك وجود بعض المسابقات أو التحديات عبر الإنترنت قد تؤدي إلى إدمان استخدام الشبكات الاجتماعية من قبل الأطفال والمراهقين وهذا بدوره يسبب إضاعة أوقات الأطفال والمراهقين والتأثير على تحصيلهم الدراسي وأيضاً يسبب اضطرابات في النوم وتأثيرات سلبية على الصحة بشكل عام. </a:t>
            </a:r>
          </a:p>
          <a:p>
            <a:pPr algn="just" rtl="1">
              <a:lnSpc>
                <a:spcPct val="150000"/>
              </a:lnSpc>
            </a:pPr>
            <a:r>
              <a:rPr lang="ar-SY" sz="2200" dirty="0">
                <a:solidFill>
                  <a:schemeClr val="tx1"/>
                </a:solidFill>
              </a:rPr>
              <a:t>من ناحية أخرى مشاركة الأطفال والمراهقين في المحتوى المنشئ من قبل المستخدم </a:t>
            </a:r>
            <a:r>
              <a:rPr lang="en-US" sz="2200" dirty="0">
                <a:solidFill>
                  <a:schemeClr val="tx1"/>
                </a:solidFill>
              </a:rPr>
              <a:t>UGC</a:t>
            </a:r>
            <a:r>
              <a:rPr lang="ar-SY" sz="2200" dirty="0">
                <a:solidFill>
                  <a:schemeClr val="tx1"/>
                </a:solidFill>
              </a:rPr>
              <a:t> قد يعرضهم للتنمر الالكتروني وهذا له أضرار كبيرة على الصحة النفسية للطفل أو المراهق. </a:t>
            </a:r>
            <a:endParaRPr lang="en-US" sz="2200" dirty="0">
              <a:solidFill>
                <a:schemeClr val="tx1"/>
              </a:solidFill>
            </a:endParaRPr>
          </a:p>
        </p:txBody>
      </p:sp>
      <p:pic>
        <p:nvPicPr>
          <p:cNvPr id="3" name="صورة 2" descr="صورة تحتوي على الوجه الإنساني, خط يد, تلبيس, فتاة&#10;&#10;قد يكون المحتوى الذي تم إنشاؤه بواسطة الذكاء الاصطناعي غير صحيح.">
            <a:extLst>
              <a:ext uri="{FF2B5EF4-FFF2-40B4-BE49-F238E27FC236}">
                <a16:creationId xmlns:a16="http://schemas.microsoft.com/office/drawing/2014/main" id="{D262CE6F-7D7B-D065-7252-DDD7EF8DFD3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900517"/>
            <a:ext cx="4400701" cy="1732776"/>
          </a:xfrm>
          <a:prstGeom prst="rect">
            <a:avLst/>
          </a:prstGeom>
        </p:spPr>
      </p:pic>
    </p:spTree>
    <p:extLst>
      <p:ext uri="{BB962C8B-B14F-4D97-AF65-F5344CB8AC3E}">
        <p14:creationId xmlns:p14="http://schemas.microsoft.com/office/powerpoint/2010/main" val="310636544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FB476E-C4B4-034C-7304-5BC04DA78EC0}"/>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1EED0AE-83AB-E5D2-C77B-948BD382F2F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44C496D-2F72-7DDA-5BC2-10F5D0B14463}"/>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7FB40D51-61A7-976B-2D3D-3F33EB0DE5DF}"/>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 استهداف الأطفال والمراهقين</a:t>
            </a:r>
          </a:p>
          <a:p>
            <a:pPr algn="ctr" rtl="1"/>
            <a:r>
              <a:rPr lang="en-US" sz="3200" b="1" dirty="0">
                <a:solidFill>
                  <a:srgbClr val="00AEEF"/>
                </a:solidFill>
              </a:rPr>
              <a:t>Targeting Children &amp; Teenagers</a:t>
            </a:r>
            <a:endParaRPr lang="en-US" dirty="0">
              <a:solidFill>
                <a:schemeClr val="bg1"/>
              </a:solidFill>
            </a:endParaRPr>
          </a:p>
        </p:txBody>
      </p:sp>
      <p:sp>
        <p:nvSpPr>
          <p:cNvPr id="9" name="مستطيل مستدير الزوايا 4">
            <a:extLst>
              <a:ext uri="{FF2B5EF4-FFF2-40B4-BE49-F238E27FC236}">
                <a16:creationId xmlns:a16="http://schemas.microsoft.com/office/drawing/2014/main" id="{5587E4FE-DA48-252C-D574-DA2E0499DAF6}"/>
              </a:ext>
            </a:extLst>
          </p:cNvPr>
          <p:cNvSpPr/>
          <p:nvPr/>
        </p:nvSpPr>
        <p:spPr>
          <a:xfrm>
            <a:off x="5565057" y="1802644"/>
            <a:ext cx="6523219" cy="4431987"/>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من ناحية أخرى فإن استهداف الأطفال والمراهقين بالأنشطة التسويقية الفيروسية قد يزيد من معدلات استهلاكهم بشكل كبير ويصبح لديهم إدمان لشراء المنتجات ولا سيما التي تخص صيحات الموضة، وهذه المنتجات تنتشر بشكل فيروسي وهذا ما يجعل الأطفال والمراهقين يطلبون المنتجات بشكل كبير وقد لا يكون لدى الأهل القدرة على شراء كل هذه المنتجات ولا سيما المنتجات الرائجة ذات الأسعار المرتفعة وهذا سيؤدي إلى سلوكيات سلبية يقوم بها الأطفال أو المراهقون.</a:t>
            </a:r>
          </a:p>
        </p:txBody>
      </p:sp>
      <p:pic>
        <p:nvPicPr>
          <p:cNvPr id="5" name="صورة 4" descr="صورة تحتوي على نص, فن الطفل, خط يد, فن&#10;&#10;قد يكون المحتوى الذي تم إنشاؤه بواسطة الذكاء الاصطناعي غير صحيح.">
            <a:extLst>
              <a:ext uri="{FF2B5EF4-FFF2-40B4-BE49-F238E27FC236}">
                <a16:creationId xmlns:a16="http://schemas.microsoft.com/office/drawing/2014/main" id="{6FFEBB75-E014-F160-E506-44B502F35BA8}"/>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18234"/>
            <a:ext cx="5240594" cy="3551318"/>
          </a:xfrm>
          <a:prstGeom prst="rect">
            <a:avLst/>
          </a:prstGeom>
        </p:spPr>
      </p:pic>
    </p:spTree>
    <p:extLst>
      <p:ext uri="{BB962C8B-B14F-4D97-AF65-F5344CB8AC3E}">
        <p14:creationId xmlns:p14="http://schemas.microsoft.com/office/powerpoint/2010/main" val="164615870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DD71AF-EA9B-AB28-D98E-A8DEAA8CE5D7}"/>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57B33AA-77D2-6FA7-4050-ECCD4F89D54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E351EF4-E12C-6186-8496-51853D710CD7}"/>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010DD2E4-83C7-0AFA-5FC2-8139A83493D8}"/>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 استهداف الأطفال والمراهقين</a:t>
            </a:r>
          </a:p>
          <a:p>
            <a:pPr algn="ctr" rtl="1"/>
            <a:r>
              <a:rPr lang="en-US" sz="3200" b="1" dirty="0">
                <a:solidFill>
                  <a:srgbClr val="00AEEF"/>
                </a:solidFill>
              </a:rPr>
              <a:t>Targeting Children &amp; Teenagers</a:t>
            </a:r>
            <a:endParaRPr lang="en-US" dirty="0">
              <a:solidFill>
                <a:schemeClr val="bg1"/>
              </a:solidFill>
            </a:endParaRPr>
          </a:p>
        </p:txBody>
      </p:sp>
      <p:sp>
        <p:nvSpPr>
          <p:cNvPr id="9" name="مستطيل مستدير الزوايا 4">
            <a:extLst>
              <a:ext uri="{FF2B5EF4-FFF2-40B4-BE49-F238E27FC236}">
                <a16:creationId xmlns:a16="http://schemas.microsoft.com/office/drawing/2014/main" id="{51BF79DC-1550-366F-52F8-3CA347480FF2}"/>
              </a:ext>
            </a:extLst>
          </p:cNvPr>
          <p:cNvSpPr/>
          <p:nvPr/>
        </p:nvSpPr>
        <p:spPr>
          <a:xfrm>
            <a:off x="116364" y="2157233"/>
            <a:ext cx="12075636" cy="4504824"/>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أيضاً الأطفال والمراهقون هم أكثر احتمالاً للتعرض للخداع والاحتيال التسويقي إذ أنه من السهل السيطرة على عقولهم وطريقة تفكيرهم، وهذا له تبعات خطيرة، إذ يمكن أن يتعرضوا للخداع والاحتيال من خلال أنشطة تسويق فيروسي مختلفة، ومن السهل ترويج معلومات مضللة للأطفال والمراهقين تحفزهم على مشاركة المنشورات أو ترويج المنتجات لأصدقائهم دون وعي بأضرارها الجسدية والنفسية وبنفس الوقت هم لا يدركون بأنهم يتحولون بذلك لمسوقين للشركات .</a:t>
            </a:r>
          </a:p>
          <a:p>
            <a:pPr algn="just" rtl="1">
              <a:lnSpc>
                <a:spcPct val="150000"/>
              </a:lnSpc>
            </a:pPr>
            <a:r>
              <a:rPr lang="ar-SY" sz="2200" dirty="0">
                <a:solidFill>
                  <a:schemeClr val="tx1"/>
                </a:solidFill>
              </a:rPr>
              <a:t>وهنا يأتي دور الأهل بالرقابة على سلوك الطفل أو المراهق وتتبع استخدامه للإنترنت والشبكات الاجتماعية وبنفس الوقت يفضل استهداف أهالي الأطفال والمراهقين بالحملات التسويقية الفيروسية وليس الأطفال والمراهقين أنفسهم لأن الأهل سيشترون المنتجات الجيدة لأطفالهم ولديهم القدرة على التحليل العقلاني لخصائص المنتجات وحتى الأهل سيقومون بمشاركة المنشورات مع أصدقائهم والقيام بالتسويق الفيروسي إذ كان المنتج يتضمن قيمة حقيقية مفيدة ويكون المحفز </a:t>
            </a:r>
            <a:r>
              <a:rPr lang="en-US" sz="2200" dirty="0">
                <a:solidFill>
                  <a:schemeClr val="tx1"/>
                </a:solidFill>
              </a:rPr>
              <a:t>Tigger</a:t>
            </a:r>
            <a:r>
              <a:rPr lang="ar-SY" sz="2200" dirty="0">
                <a:solidFill>
                  <a:schemeClr val="tx1"/>
                </a:solidFill>
              </a:rPr>
              <a:t> لديهم خلق الاستفادة لدى الآخرين.</a:t>
            </a:r>
            <a:endParaRPr lang="en-US" sz="2200" dirty="0">
              <a:solidFill>
                <a:schemeClr val="tx1"/>
              </a:solidFill>
            </a:endParaRPr>
          </a:p>
        </p:txBody>
      </p:sp>
    </p:spTree>
    <p:extLst>
      <p:ext uri="{BB962C8B-B14F-4D97-AF65-F5344CB8AC3E}">
        <p14:creationId xmlns:p14="http://schemas.microsoft.com/office/powerpoint/2010/main" val="100263276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0539A4-ABE6-40CB-43EF-56FAAE23621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187E10-B88C-9430-71A1-027E4D43A11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C812FC41-8FF7-9D8A-B652-831DB82285C6}"/>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8" name="مربع نص 7">
            <a:extLst>
              <a:ext uri="{FF2B5EF4-FFF2-40B4-BE49-F238E27FC236}">
                <a16:creationId xmlns:a16="http://schemas.microsoft.com/office/drawing/2014/main" id="{05BB05C3-3839-3673-D59D-62B82D2C1D4C}"/>
              </a:ext>
            </a:extLst>
          </p:cNvPr>
          <p:cNvSpPr txBox="1"/>
          <p:nvPr/>
        </p:nvSpPr>
        <p:spPr>
          <a:xfrm>
            <a:off x="1583634" y="99836"/>
            <a:ext cx="7467600" cy="1077218"/>
          </a:xfrm>
          <a:prstGeom prst="rect">
            <a:avLst/>
          </a:prstGeom>
          <a:noFill/>
        </p:spPr>
        <p:txBody>
          <a:bodyPr wrap="square" rtlCol="0">
            <a:spAutoFit/>
          </a:bodyPr>
          <a:lstStyle/>
          <a:p>
            <a:pPr algn="ctr" rtl="1"/>
            <a:r>
              <a:rPr lang="en-US" sz="3200" b="1" dirty="0">
                <a:solidFill>
                  <a:srgbClr val="00AEEF"/>
                </a:solidFill>
              </a:rPr>
              <a:t>6</a:t>
            </a:r>
            <a:r>
              <a:rPr lang="ar-SY" sz="3200" b="1" dirty="0">
                <a:solidFill>
                  <a:srgbClr val="00AEEF"/>
                </a:solidFill>
              </a:rPr>
              <a:t>- استهداف الأطفال والمراهقين</a:t>
            </a:r>
          </a:p>
          <a:p>
            <a:pPr algn="ctr" rtl="1"/>
            <a:r>
              <a:rPr lang="en-US" sz="3200" b="1" dirty="0">
                <a:solidFill>
                  <a:srgbClr val="00AEEF"/>
                </a:solidFill>
              </a:rPr>
              <a:t>Targeting Children &amp; Teenagers</a:t>
            </a:r>
            <a:endParaRPr lang="en-US" dirty="0">
              <a:solidFill>
                <a:schemeClr val="bg1"/>
              </a:solidFill>
            </a:endParaRPr>
          </a:p>
        </p:txBody>
      </p:sp>
      <p:sp>
        <p:nvSpPr>
          <p:cNvPr id="9" name="مستطيل مستدير الزوايا 4">
            <a:extLst>
              <a:ext uri="{FF2B5EF4-FFF2-40B4-BE49-F238E27FC236}">
                <a16:creationId xmlns:a16="http://schemas.microsoft.com/office/drawing/2014/main" id="{1E0DF128-4561-632A-1635-DD184CB57AF1}"/>
              </a:ext>
            </a:extLst>
          </p:cNvPr>
          <p:cNvSpPr/>
          <p:nvPr/>
        </p:nvSpPr>
        <p:spPr>
          <a:xfrm>
            <a:off x="4647649" y="1828800"/>
            <a:ext cx="7467600" cy="392171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كذلك فإن مشاركة المعلومات الخاصة بالأطفال والمراهقين ضمن المسابقات الفيروسية أو التحديات الفيروسية ربما ينطوي على انتهاك صارخ لخصوصيتهم فربما يتم استخدام معلومات الاتصال الخاصة بالطفل من قبل جهات غير أخلاقية وقد تقوم بإيذائه أو ابتزازه الكترونياً. </a:t>
            </a:r>
          </a:p>
        </p:txBody>
      </p:sp>
      <p:pic>
        <p:nvPicPr>
          <p:cNvPr id="3" name="صورة 2" descr="صورة تحتوي على نص, ملصق, الخط, تصميم الجرافيك&#10;&#10;قد يكون المحتوى الذي تم إنشاؤه بواسطة الذكاء الاصطناعي غير صحيح.">
            <a:extLst>
              <a:ext uri="{FF2B5EF4-FFF2-40B4-BE49-F238E27FC236}">
                <a16:creationId xmlns:a16="http://schemas.microsoft.com/office/drawing/2014/main" id="{2685FE21-053D-E939-F21D-FF7A7A3277E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576780"/>
            <a:ext cx="4493342" cy="2898930"/>
          </a:xfrm>
          <a:prstGeom prst="rect">
            <a:avLst/>
          </a:prstGeom>
        </p:spPr>
      </p:pic>
    </p:spTree>
    <p:extLst>
      <p:ext uri="{BB962C8B-B14F-4D97-AF65-F5344CB8AC3E}">
        <p14:creationId xmlns:p14="http://schemas.microsoft.com/office/powerpoint/2010/main" val="5439588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4F7450-BB42-21E7-84A0-DC5A590E1CA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ABD69490-7F12-054B-415F-1687CE01D5C8}"/>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8C59D526-32B3-3280-045B-A3DB9FA443BA}"/>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58ABEF3-B069-D2EA-A828-5DF6E8EA9CFE}"/>
              </a:ext>
            </a:extLst>
          </p:cNvPr>
          <p:cNvSpPr/>
          <p:nvPr/>
        </p:nvSpPr>
        <p:spPr>
          <a:xfrm>
            <a:off x="5366657" y="1596473"/>
            <a:ext cx="6525897" cy="516169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r>
              <a:rPr lang="ar-SY" sz="2200" dirty="0">
                <a:solidFill>
                  <a:schemeClr val="tx1"/>
                </a:solidFill>
              </a:rPr>
              <a:t>تصيد النقرات أو طعم النقرات </a:t>
            </a:r>
            <a:r>
              <a:rPr lang="en-US" sz="2200" dirty="0">
                <a:solidFill>
                  <a:schemeClr val="tx1"/>
                </a:solidFill>
              </a:rPr>
              <a:t>Clickbait</a:t>
            </a:r>
            <a:r>
              <a:rPr lang="ar-SY" sz="2200" dirty="0">
                <a:solidFill>
                  <a:schemeClr val="tx1"/>
                </a:solidFill>
              </a:rPr>
              <a:t> هو نشاط يقوم على كتابة عناوين جذابة وملفتة للانتباه وتحفز المستخدمين على النقر على الرابط، كتابة العناوين الملفتة والجذابة تكون ممارسة أخلاقية إذا كان المحتوى جيد والرابط الذي ينقر عليه المستخدم يحوله لمنتج حقيقي ومفيد ولا يتضمن احتيال أو خداع. </a:t>
            </a:r>
          </a:p>
          <a:p>
            <a:pPr algn="r" rtl="1">
              <a:lnSpc>
                <a:spcPct val="150000"/>
              </a:lnSpc>
            </a:pPr>
            <a:r>
              <a:rPr lang="ar-SY" sz="2200" dirty="0">
                <a:solidFill>
                  <a:schemeClr val="tx1"/>
                </a:solidFill>
              </a:rPr>
              <a:t>ولكن عندما تكون العناوين مضللة وملفته للانتباه لتصيد النقرات فهذا يكون أمر غير أخلاقي وينطوي على خداع للمستهلك</a:t>
            </a:r>
            <a:endParaRPr lang="en-US" sz="2200" dirty="0">
              <a:solidFill>
                <a:schemeClr val="tx1"/>
              </a:solidFill>
            </a:endParaRPr>
          </a:p>
        </p:txBody>
      </p:sp>
      <p:sp>
        <p:nvSpPr>
          <p:cNvPr id="8" name="مربع نص 7">
            <a:extLst>
              <a:ext uri="{FF2B5EF4-FFF2-40B4-BE49-F238E27FC236}">
                <a16:creationId xmlns:a16="http://schemas.microsoft.com/office/drawing/2014/main" id="{8B24F58F-2C9E-2261-6417-AE129BE32672}"/>
              </a:ext>
            </a:extLst>
          </p:cNvPr>
          <p:cNvSpPr txBox="1"/>
          <p:nvPr/>
        </p:nvSpPr>
        <p:spPr>
          <a:xfrm>
            <a:off x="1583634" y="0"/>
            <a:ext cx="7467600" cy="1077218"/>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 تصيد النقرات </a:t>
            </a:r>
          </a:p>
          <a:p>
            <a:pPr algn="ctr" rtl="1"/>
            <a:r>
              <a:rPr lang="en-US" sz="3200" b="1" dirty="0">
                <a:solidFill>
                  <a:srgbClr val="00AEEF"/>
                </a:solidFill>
              </a:rPr>
              <a:t>Clickbait</a:t>
            </a:r>
            <a:endParaRPr lang="en-US" dirty="0">
              <a:solidFill>
                <a:schemeClr val="bg1"/>
              </a:solidFill>
            </a:endParaRPr>
          </a:p>
        </p:txBody>
      </p:sp>
      <p:pic>
        <p:nvPicPr>
          <p:cNvPr id="3" name="صورة 2" descr="صورة تحتوي على نص, الخط, الرسومات, قصاصة فنية&#10;&#10;قد يكون المحتوى الذي تم إنشاؤه بواسطة الذكاء الاصطناعي غير صحيح.">
            <a:extLst>
              <a:ext uri="{FF2B5EF4-FFF2-40B4-BE49-F238E27FC236}">
                <a16:creationId xmlns:a16="http://schemas.microsoft.com/office/drawing/2014/main" id="{A51650A0-17FB-0430-52CD-72BDFA75D11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2334920"/>
            <a:ext cx="5201265" cy="3467510"/>
          </a:xfrm>
          <a:prstGeom prst="rect">
            <a:avLst/>
          </a:prstGeom>
        </p:spPr>
      </p:pic>
    </p:spTree>
    <p:extLst>
      <p:ext uri="{BB962C8B-B14F-4D97-AF65-F5344CB8AC3E}">
        <p14:creationId xmlns:p14="http://schemas.microsoft.com/office/powerpoint/2010/main" val="38422323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355C9B9-5A3F-35F6-920C-1DB76F8FC689}"/>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B2C9F11C-B01D-2C1E-15AE-C025769622DB}"/>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0EDC092-E673-5445-BDB6-502551CC275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B43262A-AD2B-5337-2BAB-F9F5FC57F998}"/>
              </a:ext>
            </a:extLst>
          </p:cNvPr>
          <p:cNvSpPr/>
          <p:nvPr/>
        </p:nvSpPr>
        <p:spPr>
          <a:xfrm>
            <a:off x="5366657" y="1596473"/>
            <a:ext cx="6525897" cy="516169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dirty="0">
                <a:solidFill>
                  <a:schemeClr val="tx1"/>
                </a:solidFill>
              </a:rPr>
              <a:t>لماذا يكون لدى المستخدم رغبة ملحة بالنقر على الرابط؟</a:t>
            </a:r>
          </a:p>
          <a:p>
            <a:pPr algn="just" rtl="1">
              <a:lnSpc>
                <a:spcPct val="150000"/>
              </a:lnSpc>
            </a:pPr>
            <a:r>
              <a:rPr lang="ar-SY" sz="2200" dirty="0">
                <a:solidFill>
                  <a:schemeClr val="tx1"/>
                </a:solidFill>
              </a:rPr>
              <a:t>وفقاً للأبحاث العلمية التي نشرتها مجلة </a:t>
            </a:r>
            <a:r>
              <a:rPr lang="en-US" sz="2200" dirty="0">
                <a:solidFill>
                  <a:schemeClr val="tx1"/>
                </a:solidFill>
              </a:rPr>
              <a:t>Psychology Today</a:t>
            </a:r>
            <a:r>
              <a:rPr lang="ar-SY" sz="2200" dirty="0">
                <a:solidFill>
                  <a:schemeClr val="tx1"/>
                </a:solidFill>
              </a:rPr>
              <a:t> فإن العناوين الملفتة والمثيرة للانتباه تحفز هرمون الدوبامين وهذا الهرمون له وظائف متعددة ومن ضمنها أنه مسؤول عن خلق المتعة لدى الإنسان، حيث أن المحتوى المثير للانتباه يتضمن غالباً مكافأة أو قيمة عالية عند نقره على الرابط وهذا يؤدي إلى إفراز الدوبامين لدى الإنسان ويحفزه على السلوك ليس من باب الإعجاب بالمحتوى ولكن لأنه يخلق رغبة ملحة للقيام بالسلوك.</a:t>
            </a:r>
            <a:endParaRPr lang="en-US" sz="2200" dirty="0">
              <a:solidFill>
                <a:schemeClr val="tx1"/>
              </a:solidFill>
            </a:endParaRPr>
          </a:p>
        </p:txBody>
      </p:sp>
      <p:sp>
        <p:nvSpPr>
          <p:cNvPr id="8" name="مربع نص 7">
            <a:extLst>
              <a:ext uri="{FF2B5EF4-FFF2-40B4-BE49-F238E27FC236}">
                <a16:creationId xmlns:a16="http://schemas.microsoft.com/office/drawing/2014/main" id="{29C1F0F2-4A54-9F6F-9A59-529913E77229}"/>
              </a:ext>
            </a:extLst>
          </p:cNvPr>
          <p:cNvSpPr txBox="1"/>
          <p:nvPr/>
        </p:nvSpPr>
        <p:spPr>
          <a:xfrm>
            <a:off x="1583634" y="0"/>
            <a:ext cx="7467600" cy="1077218"/>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 تصيد النقرات </a:t>
            </a:r>
          </a:p>
          <a:p>
            <a:pPr algn="ctr" rtl="1"/>
            <a:r>
              <a:rPr lang="en-US" sz="3200" b="1" dirty="0">
                <a:solidFill>
                  <a:srgbClr val="00AEEF"/>
                </a:solidFill>
              </a:rPr>
              <a:t>Clickbait</a:t>
            </a:r>
            <a:endParaRPr lang="en-US" dirty="0">
              <a:solidFill>
                <a:schemeClr val="bg1"/>
              </a:solidFill>
            </a:endParaRPr>
          </a:p>
        </p:txBody>
      </p:sp>
      <p:pic>
        <p:nvPicPr>
          <p:cNvPr id="3" name="صورة 2" descr="صورة تحتوي على لقطة شاشة, تلبيس, لافتة&#10;&#10;قد يكون المحتوى الذي تم إنشاؤه بواسطة الذكاء الاصطناعي غير صحيح.">
            <a:extLst>
              <a:ext uri="{FF2B5EF4-FFF2-40B4-BE49-F238E27FC236}">
                <a16:creationId xmlns:a16="http://schemas.microsoft.com/office/drawing/2014/main" id="{224B1411-44D9-C85C-88C6-BFBD7C625A23}"/>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0" y="2645171"/>
            <a:ext cx="5250426" cy="3425539"/>
          </a:xfrm>
          <a:prstGeom prst="rect">
            <a:avLst/>
          </a:prstGeom>
        </p:spPr>
      </p:pic>
    </p:spTree>
    <p:extLst>
      <p:ext uri="{BB962C8B-B14F-4D97-AF65-F5344CB8AC3E}">
        <p14:creationId xmlns:p14="http://schemas.microsoft.com/office/powerpoint/2010/main" val="181618482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27CF06-F6FB-276E-1E53-C18EA7C23C43}"/>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C00ED286-A5F2-5B0D-24F0-2E5AFF64400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0C45981F-B539-BDBB-1990-64E02D0C8132}"/>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01A573B1-3491-C7C2-1C6D-15AB817FAD43}"/>
              </a:ext>
            </a:extLst>
          </p:cNvPr>
          <p:cNvSpPr/>
          <p:nvPr/>
        </p:nvSpPr>
        <p:spPr>
          <a:xfrm>
            <a:off x="5366657" y="1596473"/>
            <a:ext cx="6525897" cy="5161691"/>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150000"/>
              </a:lnSpc>
            </a:pPr>
            <a:r>
              <a:rPr lang="ar-SY" sz="2200" b="1" dirty="0">
                <a:solidFill>
                  <a:schemeClr val="tx1"/>
                </a:solidFill>
              </a:rPr>
              <a:t>بعض الأمثلة على تصيد النقرات: </a:t>
            </a:r>
          </a:p>
          <a:p>
            <a:pPr algn="just" rtl="1">
              <a:lnSpc>
                <a:spcPct val="150000"/>
              </a:lnSpc>
            </a:pPr>
            <a:r>
              <a:rPr lang="ar-SY" sz="2200" b="1" dirty="0">
                <a:solidFill>
                  <a:schemeClr val="tx1"/>
                </a:solidFill>
              </a:rPr>
              <a:t>احصل على حجز فندقي 5 نجوم مجاناً!</a:t>
            </a:r>
          </a:p>
          <a:p>
            <a:pPr algn="just" rtl="1">
              <a:lnSpc>
                <a:spcPct val="150000"/>
              </a:lnSpc>
            </a:pPr>
            <a:r>
              <a:rPr lang="ar-SY" sz="2200" dirty="0">
                <a:solidFill>
                  <a:schemeClr val="tx1"/>
                </a:solidFill>
              </a:rPr>
              <a:t>(في الواقع لا يقدم أي فندق حجز فندقي مجاني وهذا خداع)</a:t>
            </a:r>
          </a:p>
          <a:p>
            <a:pPr algn="just" rtl="1">
              <a:lnSpc>
                <a:spcPct val="150000"/>
              </a:lnSpc>
            </a:pPr>
            <a:r>
              <a:rPr lang="ar-SY" sz="2200" b="1" dirty="0">
                <a:solidFill>
                  <a:schemeClr val="tx1"/>
                </a:solidFill>
              </a:rPr>
              <a:t>أنت محظوظ! لقد ربحت مكافأة بقيمة </a:t>
            </a:r>
            <a:r>
              <a:rPr lang="en-US" sz="2200" b="1" dirty="0">
                <a:solidFill>
                  <a:schemeClr val="tx1"/>
                </a:solidFill>
              </a:rPr>
              <a:t>500</a:t>
            </a:r>
            <a:r>
              <a:rPr lang="ar-SY" sz="2200" b="1" dirty="0">
                <a:solidFill>
                  <a:schemeClr val="tx1"/>
                </a:solidFill>
              </a:rPr>
              <a:t> $ احصل عليها الآن!</a:t>
            </a:r>
          </a:p>
          <a:p>
            <a:pPr algn="just" rtl="1">
              <a:lnSpc>
                <a:spcPct val="150000"/>
              </a:lnSpc>
            </a:pPr>
            <a:r>
              <a:rPr lang="ar-SY" sz="2200" dirty="0">
                <a:solidFill>
                  <a:schemeClr val="tx1"/>
                </a:solidFill>
              </a:rPr>
              <a:t>(في الواقع لا يوجد شركة تقدم مكافآت مالية اعتباطياً للمستخدم بمجرد مشاهدته للمحتوى وهذا أسلوب مخادع) </a:t>
            </a:r>
          </a:p>
          <a:p>
            <a:pPr algn="just" rtl="1">
              <a:lnSpc>
                <a:spcPct val="150000"/>
              </a:lnSpc>
            </a:pPr>
            <a:r>
              <a:rPr lang="ar-SY" sz="2200" b="1" dirty="0">
                <a:solidFill>
                  <a:schemeClr val="tx1"/>
                </a:solidFill>
              </a:rPr>
              <a:t>لن تصدق ما سيحدث إذا نقرت على الرابط!</a:t>
            </a:r>
          </a:p>
          <a:p>
            <a:pPr algn="just" rtl="1">
              <a:lnSpc>
                <a:spcPct val="150000"/>
              </a:lnSpc>
            </a:pPr>
            <a:r>
              <a:rPr lang="ar-SY" sz="2200" dirty="0">
                <a:solidFill>
                  <a:schemeClr val="tx1"/>
                </a:solidFill>
              </a:rPr>
              <a:t>(هذا تحفيز مبطن ووهمي وغالباً عند النقر على الرابط سيطلب منه بيانات أو قد تتعرض للتصيد </a:t>
            </a:r>
            <a:r>
              <a:rPr lang="en-US" sz="2200" dirty="0">
                <a:solidFill>
                  <a:schemeClr val="tx1"/>
                </a:solidFill>
              </a:rPr>
              <a:t>Phishing</a:t>
            </a:r>
            <a:r>
              <a:rPr lang="ar-SY" sz="2200" dirty="0">
                <a:solidFill>
                  <a:schemeClr val="tx1"/>
                </a:solidFill>
              </a:rPr>
              <a:t> بسرقة حساباتك البنكية)</a:t>
            </a:r>
          </a:p>
          <a:p>
            <a:pPr algn="just"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4CC82446-2E89-C7FC-0342-09A5B2040190}"/>
              </a:ext>
            </a:extLst>
          </p:cNvPr>
          <p:cNvSpPr txBox="1"/>
          <p:nvPr/>
        </p:nvSpPr>
        <p:spPr>
          <a:xfrm>
            <a:off x="1583634" y="0"/>
            <a:ext cx="7467600" cy="1077218"/>
          </a:xfrm>
          <a:prstGeom prst="rect">
            <a:avLst/>
          </a:prstGeom>
          <a:noFill/>
        </p:spPr>
        <p:txBody>
          <a:bodyPr wrap="square" rtlCol="0">
            <a:spAutoFit/>
          </a:bodyPr>
          <a:lstStyle/>
          <a:p>
            <a:pPr algn="ctr" rtl="1"/>
            <a:r>
              <a:rPr lang="en-US" sz="3200" b="1" dirty="0">
                <a:solidFill>
                  <a:srgbClr val="00AEEF"/>
                </a:solidFill>
              </a:rPr>
              <a:t>7</a:t>
            </a:r>
            <a:r>
              <a:rPr lang="ar-SY" sz="3200" b="1" dirty="0">
                <a:solidFill>
                  <a:srgbClr val="00AEEF"/>
                </a:solidFill>
              </a:rPr>
              <a:t>- تصيد النقرات </a:t>
            </a:r>
          </a:p>
          <a:p>
            <a:pPr algn="ctr" rtl="1"/>
            <a:r>
              <a:rPr lang="ar-SY" sz="3200" b="1" dirty="0">
                <a:solidFill>
                  <a:srgbClr val="00AEEF"/>
                </a:solidFill>
              </a:rPr>
              <a:t>أمثلة</a:t>
            </a:r>
            <a:endParaRPr lang="en-US" dirty="0">
              <a:solidFill>
                <a:schemeClr val="bg1"/>
              </a:solidFill>
            </a:endParaRPr>
          </a:p>
        </p:txBody>
      </p:sp>
      <p:pic>
        <p:nvPicPr>
          <p:cNvPr id="3" name="صورة 2" descr="صورة تحتوي على رمز, الرسومات, الخط, لقطة شاشة&#10;&#10;قد يكون المحتوى الذي تم إنشاؤه بواسطة الذكاء الاصطناعي غير صحيح.">
            <a:extLst>
              <a:ext uri="{FF2B5EF4-FFF2-40B4-BE49-F238E27FC236}">
                <a16:creationId xmlns:a16="http://schemas.microsoft.com/office/drawing/2014/main" id="{68973F4A-F9FD-D02F-3F86-F26D7A8982E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6111" y="936168"/>
            <a:ext cx="4985664" cy="4985664"/>
          </a:xfrm>
          <a:prstGeom prst="rect">
            <a:avLst/>
          </a:prstGeom>
        </p:spPr>
      </p:pic>
    </p:spTree>
    <p:extLst>
      <p:ext uri="{BB962C8B-B14F-4D97-AF65-F5344CB8AC3E}">
        <p14:creationId xmlns:p14="http://schemas.microsoft.com/office/powerpoint/2010/main" val="26973965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55C455-DDF1-5467-1998-2FE6C9D426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42F2457-48E5-518D-A091-839C574674BC}"/>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D6ABCEC-D32C-1E46-6357-462E56453E1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341EDF05-ADE7-914E-F3BA-A596363A78F9}"/>
              </a:ext>
            </a:extLst>
          </p:cNvPr>
          <p:cNvSpPr/>
          <p:nvPr/>
        </p:nvSpPr>
        <p:spPr>
          <a:xfrm>
            <a:off x="4636612" y="1379622"/>
            <a:ext cx="7369277" cy="537854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91C0DA93-042B-D3AB-724F-5DEFDDB100C0}"/>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8</a:t>
            </a:r>
            <a:r>
              <a:rPr lang="ar-SY" sz="3200" b="1" dirty="0">
                <a:solidFill>
                  <a:srgbClr val="00AEEF"/>
                </a:solidFill>
              </a:rPr>
              <a:t>-الوعود الكاذبة</a:t>
            </a:r>
          </a:p>
          <a:p>
            <a:pPr algn="ctr" rtl="1"/>
            <a:r>
              <a:rPr lang="en-US" sz="3200" b="1" dirty="0">
                <a:solidFill>
                  <a:srgbClr val="00AEEF"/>
                </a:solidFill>
              </a:rPr>
              <a:t>False Promises</a:t>
            </a:r>
            <a:endParaRPr lang="ar-SY" sz="3200" b="1" dirty="0">
              <a:solidFill>
                <a:srgbClr val="00AEEF"/>
              </a:solidFill>
            </a:endParaRP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03479C86-C078-2E94-432D-BC878438A165}"/>
              </a:ext>
            </a:extLst>
          </p:cNvPr>
          <p:cNvSpPr txBox="1"/>
          <p:nvPr/>
        </p:nvSpPr>
        <p:spPr>
          <a:xfrm>
            <a:off x="4872050" y="1514956"/>
            <a:ext cx="7085545" cy="5107873"/>
          </a:xfrm>
          <a:prstGeom prst="rect">
            <a:avLst/>
          </a:prstGeom>
          <a:noFill/>
        </p:spPr>
        <p:txBody>
          <a:bodyPr wrap="square" rtlCol="1">
            <a:spAutoFit/>
          </a:bodyPr>
          <a:lstStyle/>
          <a:p>
            <a:pPr algn="just" rtl="1">
              <a:lnSpc>
                <a:spcPct val="150000"/>
              </a:lnSpc>
            </a:pPr>
            <a:r>
              <a:rPr lang="ar-SY" sz="2200" dirty="0"/>
              <a:t>استخدام الوعود الكاذبة </a:t>
            </a:r>
            <a:r>
              <a:rPr lang="en-US" sz="2200" dirty="0"/>
              <a:t>False Promises</a:t>
            </a:r>
            <a:r>
              <a:rPr lang="ar-SY" sz="2200" dirty="0"/>
              <a:t> في التسويق الفيروسي يكون من خلال إنشاء محفزات </a:t>
            </a:r>
            <a:r>
              <a:rPr lang="en-US" sz="2200" dirty="0"/>
              <a:t>Triggers</a:t>
            </a:r>
            <a:r>
              <a:rPr lang="ar-SY" sz="2200" dirty="0"/>
              <a:t> لمشاركة المنشورات تتضمن وعوداً ولكن هذه الوعود كاذبة وليست دقيقة وهذا ما يفقد العلامة التجارية مصداقيتها أمام الجمهور.</a:t>
            </a:r>
          </a:p>
          <a:p>
            <a:pPr algn="just" rtl="1">
              <a:lnSpc>
                <a:spcPct val="150000"/>
              </a:lnSpc>
            </a:pPr>
            <a:r>
              <a:rPr lang="ar-SY" sz="2200" dirty="0"/>
              <a:t>وتكون الوعود الكاذبة من خلال المبالغة في وصف المنتج وجعله كمنتج سحري أو استدراج العملاء لشراء منتج معين بمواصفات عالية وبسعر منخفض ليتم توجيهه لاحقاً لمنتج أقل جودة أو بمواصفات أقل. </a:t>
            </a:r>
          </a:p>
          <a:p>
            <a:pPr algn="just" rtl="1">
              <a:lnSpc>
                <a:spcPct val="150000"/>
              </a:lnSpc>
            </a:pPr>
            <a:r>
              <a:rPr lang="ar-SY" sz="2200" dirty="0"/>
              <a:t>والكثير من المستخدمين قد يقومون بمشاركة المنشورات قبل معرفة حقيقتها ولكن يقومون بالتفاعل معها ومشاركتها نتيجة إثارة الحماس لديهم.</a:t>
            </a:r>
          </a:p>
          <a:p>
            <a:pPr algn="just" rtl="1">
              <a:lnSpc>
                <a:spcPct val="150000"/>
              </a:lnSpc>
            </a:pPr>
            <a:endParaRPr lang="ar-SY" sz="2200" dirty="0"/>
          </a:p>
        </p:txBody>
      </p:sp>
      <p:pic>
        <p:nvPicPr>
          <p:cNvPr id="4" name="صورة 3" descr="صورة تحتوي على نص, الخط, الرسومات, شعار&#10;&#10;قد يكون المحتوى الذي تم إنشاؤه بواسطة الذكاء الاصطناعي غير صحيح.">
            <a:extLst>
              <a:ext uri="{FF2B5EF4-FFF2-40B4-BE49-F238E27FC236}">
                <a16:creationId xmlns:a16="http://schemas.microsoft.com/office/drawing/2014/main" id="{93D0463B-8388-D51A-7613-0AC8CE49E78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8568" y="2424037"/>
            <a:ext cx="4618043" cy="3417352"/>
          </a:xfrm>
          <a:prstGeom prst="rect">
            <a:avLst/>
          </a:prstGeom>
        </p:spPr>
      </p:pic>
    </p:spTree>
    <p:extLst>
      <p:ext uri="{BB962C8B-B14F-4D97-AF65-F5344CB8AC3E}">
        <p14:creationId xmlns:p14="http://schemas.microsoft.com/office/powerpoint/2010/main" val="86235294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280B81-7798-46F0-498F-374B6810B44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E8927BB-6A9E-B97F-C7B3-EEC6A0ADD88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8EC0307-B604-33D2-3E0E-19371D53797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8451535-D22C-82B1-B1B9-492A1862365D}"/>
              </a:ext>
            </a:extLst>
          </p:cNvPr>
          <p:cNvSpPr/>
          <p:nvPr/>
        </p:nvSpPr>
        <p:spPr>
          <a:xfrm>
            <a:off x="0" y="1239521"/>
            <a:ext cx="12005889" cy="4777822"/>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6C4264EA-72DC-92D8-C57D-E49EDCF350AF}"/>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8</a:t>
            </a:r>
            <a:r>
              <a:rPr lang="ar-SY" sz="3200" b="1" dirty="0">
                <a:solidFill>
                  <a:srgbClr val="00AEEF"/>
                </a:solidFill>
              </a:rPr>
              <a:t>-الوعود الكاذبة</a:t>
            </a:r>
          </a:p>
          <a:p>
            <a:pPr algn="ctr" rtl="1"/>
            <a:r>
              <a:rPr lang="ar-SY" sz="3200" b="1" dirty="0">
                <a:solidFill>
                  <a:srgbClr val="00AEEF"/>
                </a:solidFill>
              </a:rPr>
              <a:t>أمثلة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6303D7E6-66C3-E43F-2E25-AE91268A711C}"/>
              </a:ext>
            </a:extLst>
          </p:cNvPr>
          <p:cNvSpPr txBox="1"/>
          <p:nvPr/>
        </p:nvSpPr>
        <p:spPr>
          <a:xfrm>
            <a:off x="157567" y="1382894"/>
            <a:ext cx="11690754" cy="4092211"/>
          </a:xfrm>
          <a:prstGeom prst="rect">
            <a:avLst/>
          </a:prstGeom>
          <a:noFill/>
        </p:spPr>
        <p:txBody>
          <a:bodyPr wrap="square" rtlCol="1">
            <a:spAutoFit/>
          </a:bodyPr>
          <a:lstStyle/>
          <a:p>
            <a:pPr algn="just" rtl="1">
              <a:lnSpc>
                <a:spcPct val="150000"/>
              </a:lnSpc>
            </a:pPr>
            <a:r>
              <a:rPr lang="ar-SY" sz="2200" b="1" dirty="0"/>
              <a:t>"اخسر 20 كيلو من وزنك خلال أسبوع واحد فقط مع مستحضر الأعشاب الطبيعية من علامتنا التجارية"</a:t>
            </a:r>
          </a:p>
          <a:p>
            <a:pPr algn="just" rtl="1">
              <a:lnSpc>
                <a:spcPct val="150000"/>
              </a:lnSpc>
            </a:pPr>
            <a:r>
              <a:rPr lang="ar-SY" sz="2200" dirty="0"/>
              <a:t>(هذا ادعاء غير حقيقي إذ لا يوجد منتج يجعلك تخسر كل هذا الوزن في أسبوع واحد وفي حال كان كذلك فإنه سيكون بالتأكيد له تأثيرات جانبية كبيرة ولا سيما أن تخفيض الوزن السريع مضر بالصحة، ولكن المستخدمين يقومون بمشاركة المنشور نتيجة حماسهم حتى قبل شراء المنتج وتجريبه فعلياً)</a:t>
            </a:r>
          </a:p>
          <a:p>
            <a:pPr algn="just" rtl="1">
              <a:lnSpc>
                <a:spcPct val="150000"/>
              </a:lnSpc>
            </a:pPr>
            <a:r>
              <a:rPr lang="ar-SY" sz="2200" b="1" dirty="0"/>
              <a:t>استخدام أسلوب الغسيل الأخضر </a:t>
            </a:r>
            <a:r>
              <a:rPr lang="en-US" sz="2200" b="1" dirty="0"/>
              <a:t>Green Washing</a:t>
            </a:r>
            <a:r>
              <a:rPr lang="ar-SY" sz="2200" b="1" dirty="0"/>
              <a:t> </a:t>
            </a:r>
            <a:r>
              <a:rPr lang="ar-SY" sz="2200" dirty="0"/>
              <a:t>وهو أسلوب تدعي فيه العلامة التجارية أن منتجاتها صديقة للبيئة ولكن في الحقيقة ليست كذلك</a:t>
            </a:r>
          </a:p>
          <a:p>
            <a:pPr algn="just" rtl="1">
              <a:lnSpc>
                <a:spcPct val="150000"/>
              </a:lnSpc>
            </a:pPr>
            <a:r>
              <a:rPr lang="ar-SY" sz="2200" b="1" dirty="0"/>
              <a:t>"منتجاتنا صديقة للبيئة </a:t>
            </a:r>
            <a:r>
              <a:rPr lang="en-US" sz="2200" b="1" dirty="0"/>
              <a:t>100%</a:t>
            </a:r>
            <a:r>
              <a:rPr lang="ar-SY" sz="2200" b="1" dirty="0"/>
              <a:t>" </a:t>
            </a:r>
          </a:p>
          <a:p>
            <a:pPr algn="just" rtl="1">
              <a:lnSpc>
                <a:spcPct val="150000"/>
              </a:lnSpc>
            </a:pPr>
            <a:r>
              <a:rPr lang="ar-SY" sz="2200" dirty="0"/>
              <a:t>(الحقيقة ربما تكون أن المنتج ليس صديق للبيئة وينتج عن استخدامه مواد مضرة بالبيئة)</a:t>
            </a:r>
          </a:p>
        </p:txBody>
      </p:sp>
    </p:spTree>
    <p:extLst>
      <p:ext uri="{BB962C8B-B14F-4D97-AF65-F5344CB8AC3E}">
        <p14:creationId xmlns:p14="http://schemas.microsoft.com/office/powerpoint/2010/main" val="15960863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5F7D8-A143-2A44-3C18-7FA4F86DC1C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09344DAE-1835-09D4-7CE1-095D106F8229}"/>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614EA822-0E1E-6467-0B29-82BB3E2D5F7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A7A7B78B-D078-2A03-3704-E60C25BEDE49}"/>
              </a:ext>
            </a:extLst>
          </p:cNvPr>
          <p:cNvSpPr/>
          <p:nvPr/>
        </p:nvSpPr>
        <p:spPr>
          <a:xfrm>
            <a:off x="186112" y="1239520"/>
            <a:ext cx="11819778" cy="551864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8" name="مربع نص 7">
            <a:extLst>
              <a:ext uri="{FF2B5EF4-FFF2-40B4-BE49-F238E27FC236}">
                <a16:creationId xmlns:a16="http://schemas.microsoft.com/office/drawing/2014/main" id="{B2DC297D-BF07-47B6-ED7E-1AC505F40684}"/>
              </a:ext>
            </a:extLst>
          </p:cNvPr>
          <p:cNvSpPr txBox="1"/>
          <p:nvPr/>
        </p:nvSpPr>
        <p:spPr>
          <a:xfrm>
            <a:off x="1583634" y="99836"/>
            <a:ext cx="7467600" cy="1354217"/>
          </a:xfrm>
          <a:prstGeom prst="rect">
            <a:avLst/>
          </a:prstGeom>
          <a:noFill/>
        </p:spPr>
        <p:txBody>
          <a:bodyPr wrap="square" rtlCol="0">
            <a:spAutoFit/>
          </a:bodyPr>
          <a:lstStyle/>
          <a:p>
            <a:pPr algn="ctr" rtl="1"/>
            <a:r>
              <a:rPr lang="en-US" sz="3200" b="1" dirty="0">
                <a:solidFill>
                  <a:srgbClr val="00AEEF"/>
                </a:solidFill>
              </a:rPr>
              <a:t>8</a:t>
            </a:r>
            <a:r>
              <a:rPr lang="ar-SY" sz="3200" b="1" dirty="0">
                <a:solidFill>
                  <a:srgbClr val="00AEEF"/>
                </a:solidFill>
              </a:rPr>
              <a:t>-الوعود الكاذبة</a:t>
            </a:r>
          </a:p>
          <a:p>
            <a:pPr algn="ctr" rtl="1"/>
            <a:r>
              <a:rPr lang="ar-SY" sz="3200" b="1" dirty="0">
                <a:solidFill>
                  <a:srgbClr val="00AEEF"/>
                </a:solidFill>
              </a:rPr>
              <a:t>أمثلة </a:t>
            </a:r>
          </a:p>
          <a:p>
            <a:pPr algn="ctr" rtl="1"/>
            <a:endParaRPr lang="en-US" dirty="0">
              <a:solidFill>
                <a:schemeClr val="bg1"/>
              </a:solidFill>
            </a:endParaRPr>
          </a:p>
        </p:txBody>
      </p:sp>
      <p:sp>
        <p:nvSpPr>
          <p:cNvPr id="2" name="مربع نص 1">
            <a:extLst>
              <a:ext uri="{FF2B5EF4-FFF2-40B4-BE49-F238E27FC236}">
                <a16:creationId xmlns:a16="http://schemas.microsoft.com/office/drawing/2014/main" id="{F08BB0D0-7E00-09D7-2DEC-D65C8BA4A6E6}"/>
              </a:ext>
            </a:extLst>
          </p:cNvPr>
          <p:cNvSpPr txBox="1"/>
          <p:nvPr/>
        </p:nvSpPr>
        <p:spPr>
          <a:xfrm>
            <a:off x="314632" y="1602220"/>
            <a:ext cx="11364885" cy="4600042"/>
          </a:xfrm>
          <a:prstGeom prst="rect">
            <a:avLst/>
          </a:prstGeom>
          <a:noFill/>
        </p:spPr>
        <p:txBody>
          <a:bodyPr wrap="square" rtlCol="1">
            <a:spAutoFit/>
          </a:bodyPr>
          <a:lstStyle/>
          <a:p>
            <a:pPr algn="just" rtl="1">
              <a:lnSpc>
                <a:spcPct val="150000"/>
              </a:lnSpc>
            </a:pPr>
            <a:r>
              <a:rPr lang="ar-SY" sz="2200" dirty="0"/>
              <a:t>قد تكون الادعاءات الكاذبة في التسعير من خلال وضع تخفيضات وهمية أو وضع السعر بشكل غير كامل حيث يكون هناك إضافات على السعر مثل وضع السعر بدون ضريبة القيمة المضافة أو وضع السعر للاشتراك الشهري بدلاً من سعر الاشتراك السنوي.</a:t>
            </a:r>
          </a:p>
          <a:p>
            <a:pPr algn="just" rtl="1">
              <a:lnSpc>
                <a:spcPct val="150000"/>
              </a:lnSpc>
            </a:pPr>
            <a:r>
              <a:rPr lang="ar-SY" sz="2200" b="1" dirty="0"/>
              <a:t>"سعر منتج قبل التخفيضات </a:t>
            </a:r>
            <a:r>
              <a:rPr lang="en-US" sz="2200" b="1" dirty="0"/>
              <a:t>50</a:t>
            </a:r>
            <a:r>
              <a:rPr lang="ar-SY" sz="2200" b="1" dirty="0"/>
              <a:t> $ تقوم العلامة التجارية برفع سعره إلى </a:t>
            </a:r>
            <a:r>
              <a:rPr lang="en-US" sz="2200" b="1" dirty="0"/>
              <a:t>70</a:t>
            </a:r>
            <a:r>
              <a:rPr lang="ar-SY" sz="2200" b="1" dirty="0"/>
              <a:t> $ وتضع خصم </a:t>
            </a:r>
            <a:r>
              <a:rPr lang="en-US" sz="2200" b="1" dirty="0"/>
              <a:t>25</a:t>
            </a:r>
            <a:r>
              <a:rPr lang="ar-SY" sz="2200" b="1" dirty="0"/>
              <a:t>% وبعد الخصم يصبح سعر المنتج </a:t>
            </a:r>
            <a:r>
              <a:rPr lang="en-US" sz="2200" b="1" dirty="0"/>
              <a:t>52.5</a:t>
            </a:r>
            <a:r>
              <a:rPr lang="ar-SY" sz="2200" b="1" dirty="0"/>
              <a:t> $"</a:t>
            </a:r>
          </a:p>
          <a:p>
            <a:pPr algn="just" rtl="1">
              <a:lnSpc>
                <a:spcPct val="150000"/>
              </a:lnSpc>
            </a:pPr>
            <a:r>
              <a:rPr lang="ar-SY" sz="2200" dirty="0"/>
              <a:t>(في هذا المثال الشركة خدعت المستهلكين من خلال وعد كاذب بوجود خصم </a:t>
            </a:r>
            <a:r>
              <a:rPr lang="en-US" sz="2200" dirty="0"/>
              <a:t>25</a:t>
            </a:r>
            <a:r>
              <a:rPr lang="ar-SY" sz="2200" dirty="0"/>
              <a:t> % إذ أنها رفعت السعر القديم ثم طبقت الخصم ليكون السعر الجديد بعد الخصم أعلى من السعر بعد خصم </a:t>
            </a:r>
            <a:r>
              <a:rPr lang="en-US" sz="2200" dirty="0"/>
              <a:t>25</a:t>
            </a:r>
            <a:r>
              <a:rPr lang="ar-SY" sz="2200" dirty="0"/>
              <a:t> %) </a:t>
            </a:r>
          </a:p>
          <a:p>
            <a:pPr algn="just" rtl="1">
              <a:lnSpc>
                <a:spcPct val="150000"/>
              </a:lnSpc>
            </a:pPr>
            <a:r>
              <a:rPr lang="ar-SY" sz="2200" dirty="0"/>
              <a:t>بعض تطبيقات توصيل الطعام او تطبيقات توصيل الركاب تعمل على منح أكواد خصم ولكن عند تطبيق كود الخصم فإن السعر يرتفع أكثر من السعر العادي دون تطبيق خصم ولذلك يكون السعر بعد الخصم قليلاُ جداُ في الواقع.</a:t>
            </a:r>
          </a:p>
        </p:txBody>
      </p:sp>
    </p:spTree>
    <p:extLst>
      <p:ext uri="{BB962C8B-B14F-4D97-AF65-F5344CB8AC3E}">
        <p14:creationId xmlns:p14="http://schemas.microsoft.com/office/powerpoint/2010/main" val="82818855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7FB651-EC42-22AD-BE2E-96D939DFC478}"/>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13902761-9530-DDC4-7690-89B4F4EEFD81}"/>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3A29500B-9EE0-D3FF-E42E-2B7EED98D6F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6B1E4345-CDBA-6231-AA70-46BCBF5C3BE6}"/>
              </a:ext>
            </a:extLst>
          </p:cNvPr>
          <p:cNvSpPr/>
          <p:nvPr/>
        </p:nvSpPr>
        <p:spPr>
          <a:xfrm>
            <a:off x="5424650" y="1794747"/>
            <a:ext cx="6581239" cy="4358403"/>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2D8011C6-8B3F-039E-77CB-69AA3E952EBE}"/>
              </a:ext>
            </a:extLst>
          </p:cNvPr>
          <p:cNvSpPr txBox="1"/>
          <p:nvPr/>
        </p:nvSpPr>
        <p:spPr>
          <a:xfrm>
            <a:off x="5969420" y="2171816"/>
            <a:ext cx="5491697" cy="3584379"/>
          </a:xfrm>
          <a:prstGeom prst="rect">
            <a:avLst/>
          </a:prstGeom>
          <a:noFill/>
        </p:spPr>
        <p:txBody>
          <a:bodyPr wrap="square" rtlCol="1">
            <a:spAutoFit/>
          </a:bodyPr>
          <a:lstStyle/>
          <a:p>
            <a:pPr algn="just" rtl="1">
              <a:lnSpc>
                <a:spcPct val="150000"/>
              </a:lnSpc>
            </a:pPr>
            <a:r>
              <a:rPr lang="ar-SY" sz="2200" dirty="0"/>
              <a:t>بعض المسابقات الفيروسية تجبر المستخدمين على مشاركة المنشورات مع أصدقائهم على حساباتهم الاجتماعية وحتى قد تطلب منهم إرسال رسائل خاصة للأصدقاء على هذه المنصات، والمنشورات التي تظهر للأصدقاء بكثرة والتي تتحدث عن منتجات أو تروجها ستكون بالتأكيد منشورات مزعجة لأنها تظهر بشكل إجباري لدى المستخدمين كونهم أصدقاء مع الصديق الذي قام بمشاركتها على حسابه. </a:t>
            </a:r>
          </a:p>
        </p:txBody>
      </p:sp>
      <p:sp>
        <p:nvSpPr>
          <p:cNvPr id="3" name="مربع نص 2">
            <a:extLst>
              <a:ext uri="{FF2B5EF4-FFF2-40B4-BE49-F238E27FC236}">
                <a16:creationId xmlns:a16="http://schemas.microsoft.com/office/drawing/2014/main" id="{165A1164-7B48-432E-6042-C4674A675825}"/>
              </a:ext>
            </a:extLst>
          </p:cNvPr>
          <p:cNvSpPr txBox="1"/>
          <p:nvPr/>
        </p:nvSpPr>
        <p:spPr>
          <a:xfrm>
            <a:off x="1973926" y="9394"/>
            <a:ext cx="7467600" cy="1077218"/>
          </a:xfrm>
          <a:prstGeom prst="rect">
            <a:avLst/>
          </a:prstGeom>
          <a:noFill/>
        </p:spPr>
        <p:txBody>
          <a:bodyPr wrap="square" rtlCol="0">
            <a:spAutoFit/>
          </a:bodyPr>
          <a:lstStyle/>
          <a:p>
            <a:pPr algn="ctr" rtl="1"/>
            <a:r>
              <a:rPr lang="en-US" sz="3200" b="1" dirty="0">
                <a:solidFill>
                  <a:srgbClr val="00AEEF"/>
                </a:solidFill>
              </a:rPr>
              <a:t>9</a:t>
            </a:r>
            <a:r>
              <a:rPr lang="ar-SY" sz="3200" b="1" dirty="0">
                <a:solidFill>
                  <a:srgbClr val="00AEEF"/>
                </a:solidFill>
              </a:rPr>
              <a:t>-الإجبار على المحتوى المزعج </a:t>
            </a:r>
          </a:p>
          <a:p>
            <a:pPr algn="ctr" rtl="1"/>
            <a:r>
              <a:rPr lang="en-US" sz="3200" b="1" dirty="0">
                <a:solidFill>
                  <a:srgbClr val="00AEEF"/>
                </a:solidFill>
              </a:rPr>
              <a:t>Spamming</a:t>
            </a:r>
            <a:endParaRPr lang="en-US" dirty="0">
              <a:solidFill>
                <a:schemeClr val="bg1"/>
              </a:solidFill>
            </a:endParaRPr>
          </a:p>
        </p:txBody>
      </p:sp>
      <p:pic>
        <p:nvPicPr>
          <p:cNvPr id="7" name="صورة 6" descr="صورة تحتوي على نص, شعار, الخط, العلامة التجارية&#10;&#10;قد يكون المحتوى الذي تم إنشاؤه بواسطة الذكاء الاصطناعي غير صحيح.">
            <a:extLst>
              <a:ext uri="{FF2B5EF4-FFF2-40B4-BE49-F238E27FC236}">
                <a16:creationId xmlns:a16="http://schemas.microsoft.com/office/drawing/2014/main" id="{96E40D9D-7376-F054-CFE0-E212765FED9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24616" y="1856606"/>
            <a:ext cx="4296544" cy="4296544"/>
          </a:xfrm>
          <a:prstGeom prst="rect">
            <a:avLst/>
          </a:prstGeom>
        </p:spPr>
      </p:pic>
    </p:spTree>
    <p:extLst>
      <p:ext uri="{BB962C8B-B14F-4D97-AF65-F5344CB8AC3E}">
        <p14:creationId xmlns:p14="http://schemas.microsoft.com/office/powerpoint/2010/main" val="344061083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3D5D80-3A57-F378-A35A-435D398ECFC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D637D7E-ED95-3F19-C0F2-8B495BB6EAB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4CC08CD5-08E9-16A9-DD6D-3691A26034D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51234" y="99836"/>
            <a:ext cx="2954655" cy="1379622"/>
          </a:xfrm>
          <a:prstGeom prst="rect">
            <a:avLst/>
          </a:prstGeom>
        </p:spPr>
      </p:pic>
      <p:sp>
        <p:nvSpPr>
          <p:cNvPr id="5" name="مستطيل مستدير الزوايا 4">
            <a:extLst>
              <a:ext uri="{FF2B5EF4-FFF2-40B4-BE49-F238E27FC236}">
                <a16:creationId xmlns:a16="http://schemas.microsoft.com/office/drawing/2014/main" id="{DEA565C5-0C3F-EC06-A7B8-26AC674BFE6F}"/>
              </a:ext>
            </a:extLst>
          </p:cNvPr>
          <p:cNvSpPr/>
          <p:nvPr/>
        </p:nvSpPr>
        <p:spPr>
          <a:xfrm>
            <a:off x="5424650" y="1270928"/>
            <a:ext cx="6581239" cy="5577678"/>
          </a:xfrm>
          <a:prstGeom prst="roundRect">
            <a:avLst/>
          </a:prstGeom>
          <a:solidFill>
            <a:schemeClr val="bg1"/>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rtl="1">
              <a:lnSpc>
                <a:spcPct val="150000"/>
              </a:lnSpc>
            </a:pPr>
            <a:endParaRPr lang="en-US" sz="2200" dirty="0">
              <a:solidFill>
                <a:schemeClr val="tx1"/>
              </a:solidFill>
            </a:endParaRPr>
          </a:p>
        </p:txBody>
      </p:sp>
      <p:sp>
        <p:nvSpPr>
          <p:cNvPr id="2" name="مربع نص 1">
            <a:extLst>
              <a:ext uri="{FF2B5EF4-FFF2-40B4-BE49-F238E27FC236}">
                <a16:creationId xmlns:a16="http://schemas.microsoft.com/office/drawing/2014/main" id="{04DB8F61-1832-E332-BAA8-D39AC1DD4541}"/>
              </a:ext>
            </a:extLst>
          </p:cNvPr>
          <p:cNvSpPr txBox="1"/>
          <p:nvPr/>
        </p:nvSpPr>
        <p:spPr>
          <a:xfrm>
            <a:off x="5563507" y="1663774"/>
            <a:ext cx="6303523" cy="5107873"/>
          </a:xfrm>
          <a:prstGeom prst="rect">
            <a:avLst/>
          </a:prstGeom>
          <a:noFill/>
        </p:spPr>
        <p:txBody>
          <a:bodyPr wrap="square" rtlCol="1">
            <a:spAutoFit/>
          </a:bodyPr>
          <a:lstStyle/>
          <a:p>
            <a:pPr algn="just" rtl="1">
              <a:lnSpc>
                <a:spcPct val="150000"/>
              </a:lnSpc>
            </a:pPr>
            <a:r>
              <a:rPr lang="ar-SY" sz="2200" dirty="0"/>
              <a:t>مثال: إحدى المسابقات لا يمكن الدخول في المسابقة إلا بعد قيام المستخدم بمشاركة المنشور على حسابه لـ </a:t>
            </a:r>
            <a:r>
              <a:rPr lang="en-US" sz="2200" dirty="0"/>
              <a:t>5</a:t>
            </a:r>
            <a:r>
              <a:rPr lang="ar-SY" sz="2200" dirty="0"/>
              <a:t> مرات متتالية ولمدة </a:t>
            </a:r>
            <a:r>
              <a:rPr lang="en-US" sz="2200" dirty="0"/>
              <a:t>5</a:t>
            </a:r>
            <a:r>
              <a:rPr lang="ar-SY" sz="2200" dirty="0"/>
              <a:t> أيام متتالية. </a:t>
            </a:r>
          </a:p>
          <a:p>
            <a:pPr algn="just" rtl="1">
              <a:lnSpc>
                <a:spcPct val="150000"/>
              </a:lnSpc>
            </a:pPr>
            <a:r>
              <a:rPr lang="ar-SY" sz="2200" dirty="0"/>
              <a:t>أو للاشتراك بالمسابقة عليك إرسال رابط المنشور الخاص بالمسابقة لـ </a:t>
            </a:r>
            <a:r>
              <a:rPr lang="en-US" sz="2200" dirty="0"/>
              <a:t>20 </a:t>
            </a:r>
            <a:r>
              <a:rPr lang="ar-SY" sz="2200" dirty="0"/>
              <a:t> صديق ضمن رسائل مباشرة وخاصة في المنصات الاجتماعية. </a:t>
            </a:r>
          </a:p>
          <a:p>
            <a:pPr algn="just" rtl="1">
              <a:lnSpc>
                <a:spcPct val="150000"/>
              </a:lnSpc>
            </a:pPr>
            <a:r>
              <a:rPr lang="ar-SY" sz="2200" dirty="0"/>
              <a:t>وربما قد تتضمن المسابقة تصيد </a:t>
            </a:r>
            <a:r>
              <a:rPr lang="en-US" sz="2200" dirty="0"/>
              <a:t>Fishing</a:t>
            </a:r>
            <a:r>
              <a:rPr lang="ar-SY" sz="2200" dirty="0"/>
              <a:t> ولكن يقوم المستخدم بمشاركة الروابط رغبة منه في المشاركة في المسابقة ولجهله بوجود تصيد فيها، ما يجعل أصدقائه يقعون ضحية للتصيد حيث يتم من خلال النقر على الرابط إلى اختراق الحساب الاجتماعي للمستخدم أو سرقة البطاقات الائتمانية. </a:t>
            </a:r>
          </a:p>
        </p:txBody>
      </p:sp>
      <p:sp>
        <p:nvSpPr>
          <p:cNvPr id="3" name="مربع نص 2">
            <a:extLst>
              <a:ext uri="{FF2B5EF4-FFF2-40B4-BE49-F238E27FC236}">
                <a16:creationId xmlns:a16="http://schemas.microsoft.com/office/drawing/2014/main" id="{B8777EE7-9791-360F-541A-9B4336A5ABE1}"/>
              </a:ext>
            </a:extLst>
          </p:cNvPr>
          <p:cNvSpPr txBox="1"/>
          <p:nvPr/>
        </p:nvSpPr>
        <p:spPr>
          <a:xfrm>
            <a:off x="1973926" y="9394"/>
            <a:ext cx="7467600" cy="1077218"/>
          </a:xfrm>
          <a:prstGeom prst="rect">
            <a:avLst/>
          </a:prstGeom>
          <a:noFill/>
        </p:spPr>
        <p:txBody>
          <a:bodyPr wrap="square" rtlCol="0">
            <a:spAutoFit/>
          </a:bodyPr>
          <a:lstStyle/>
          <a:p>
            <a:pPr algn="ctr" rtl="1"/>
            <a:r>
              <a:rPr lang="en-US" sz="3200" b="1" dirty="0">
                <a:solidFill>
                  <a:srgbClr val="00AEEF"/>
                </a:solidFill>
              </a:rPr>
              <a:t>9</a:t>
            </a:r>
            <a:r>
              <a:rPr lang="ar-SY" sz="3200" b="1" dirty="0">
                <a:solidFill>
                  <a:srgbClr val="00AEEF"/>
                </a:solidFill>
              </a:rPr>
              <a:t>-الإجبار على المحتوى المزعج </a:t>
            </a:r>
          </a:p>
          <a:p>
            <a:pPr algn="ctr" rtl="1"/>
            <a:r>
              <a:rPr lang="ar-SY" sz="3200" b="1" dirty="0">
                <a:solidFill>
                  <a:srgbClr val="00AEEF"/>
                </a:solidFill>
              </a:rPr>
              <a:t>مثال</a:t>
            </a:r>
            <a:endParaRPr lang="en-US" dirty="0">
              <a:solidFill>
                <a:schemeClr val="bg1"/>
              </a:solidFill>
            </a:endParaRPr>
          </a:p>
        </p:txBody>
      </p:sp>
      <p:pic>
        <p:nvPicPr>
          <p:cNvPr id="7" name="صورة 6" descr="صورة تحتوي على نص, شعار, تصميم الجرافيك, لقطة شاشة&#10;&#10;قد يكون المحتوى الذي تم إنشاؤه بواسطة الذكاء الاصطناعي غير صحيح.">
            <a:extLst>
              <a:ext uri="{FF2B5EF4-FFF2-40B4-BE49-F238E27FC236}">
                <a16:creationId xmlns:a16="http://schemas.microsoft.com/office/drawing/2014/main" id="{E5098AD7-F478-D03C-B1D2-45DBA7E8E7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2561928"/>
            <a:ext cx="5285791" cy="2642896"/>
          </a:xfrm>
          <a:prstGeom prst="rect">
            <a:avLst/>
          </a:prstGeom>
        </p:spPr>
      </p:pic>
    </p:spTree>
    <p:extLst>
      <p:ext uri="{BB962C8B-B14F-4D97-AF65-F5344CB8AC3E}">
        <p14:creationId xmlns:p14="http://schemas.microsoft.com/office/powerpoint/2010/main" val="358592612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27325-9FE2-67FE-1D55-C158E501D021}"/>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2224DB9F-9094-D400-6CCF-7D411C021EEF}"/>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A1F321D2-AEEF-8829-D004-AD7D4FBD6401}"/>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DA63163B-4DC1-8DB1-D392-115DB1D98A80}"/>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C55B9076-CD8D-1785-0F77-A0495B93AEC5}"/>
              </a:ext>
            </a:extLst>
          </p:cNvPr>
          <p:cNvSpPr/>
          <p:nvPr/>
        </p:nvSpPr>
        <p:spPr>
          <a:xfrm>
            <a:off x="383459" y="1296527"/>
            <a:ext cx="10323870"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endParaRPr lang="en-US" sz="2000" dirty="0"/>
          </a:p>
          <a:p>
            <a:pPr>
              <a:lnSpc>
                <a:spcPct val="150000"/>
              </a:lnSpc>
            </a:pPr>
            <a:r>
              <a:rPr lang="en-US" sz="2000" dirty="0"/>
              <a:t>1-Berger, J. (2013). Contagious: Why Things Catch On.</a:t>
            </a:r>
          </a:p>
          <a:p>
            <a:pPr>
              <a:lnSpc>
                <a:spcPct val="150000"/>
              </a:lnSpc>
            </a:pPr>
            <a:r>
              <a:rPr lang="en-US" sz="2000" dirty="0"/>
              <a:t>2- Langrehr, F. W. (2007). Review: Ethical Marketing Patrick E. Murphy, Gene R. </a:t>
            </a:r>
            <a:r>
              <a:rPr lang="en-US" sz="2000" dirty="0" err="1"/>
              <a:t>Laczniak</a:t>
            </a:r>
            <a:r>
              <a:rPr lang="en-US" sz="2000" dirty="0"/>
              <a:t>, Norman E. Bowie and Thomas A. Klein Upper Saddle River, NJ: Pearson Prentice Hall, 2005. Journal of </a:t>
            </a:r>
            <a:r>
              <a:rPr lang="en-US" sz="2000" dirty="0" err="1"/>
              <a:t>Macromarketing</a:t>
            </a:r>
            <a:r>
              <a:rPr lang="en-US" sz="2000" dirty="0"/>
              <a:t>, 27(4), 409–412. </a:t>
            </a:r>
            <a:r>
              <a:rPr lang="en-US" sz="2000" dirty="0">
                <a:hlinkClick r:id="rId4"/>
              </a:rPr>
              <a:t>https://doi.org/10.1177/0276146707309109</a:t>
            </a:r>
            <a:r>
              <a:rPr lang="en-US" sz="2000" dirty="0"/>
              <a:t> </a:t>
            </a:r>
          </a:p>
          <a:p>
            <a:pPr>
              <a:lnSpc>
                <a:spcPct val="150000"/>
              </a:lnSpc>
            </a:pPr>
            <a:r>
              <a:rPr lang="en-US" sz="2000" dirty="0"/>
              <a:t>3- </a:t>
            </a:r>
            <a:r>
              <a:rPr lang="en-US" b="1" dirty="0"/>
              <a:t>Murphy, P. E., &amp; </a:t>
            </a:r>
            <a:r>
              <a:rPr lang="en-US" b="1" dirty="0" err="1"/>
              <a:t>Laczniak</a:t>
            </a:r>
            <a:r>
              <a:rPr lang="en-US" b="1" dirty="0"/>
              <a:t>, G. R. (2014).</a:t>
            </a:r>
            <a:r>
              <a:rPr lang="en-US" dirty="0"/>
              <a:t> </a:t>
            </a:r>
            <a:r>
              <a:rPr lang="en-US" i="1" dirty="0"/>
              <a:t>Ethics in Marketing: International Cases and Perspectives</a:t>
            </a:r>
            <a:r>
              <a:rPr lang="en-US" dirty="0"/>
              <a:t>. Routledge.</a:t>
            </a:r>
          </a:p>
          <a:p>
            <a:pPr>
              <a:lnSpc>
                <a:spcPct val="150000"/>
              </a:lnSpc>
            </a:pPr>
            <a:r>
              <a:rPr lang="en-US" dirty="0"/>
              <a:t>4-Badade, A.B., Dhanaraj, R.K. (2025). Astroturfing: Understanding and Addressing the Influence of Fake Grassroots Movements Across Diverse Domains on Social Media Platforms. In: Kumar, A., Swaroop, A., Shukla, P. (eds) Proceedings of Fourth International Conference on Computing and Communication Networks. ICCCN 2024. Lecture Notes in Networks and Systems, vol 1317. Springer, Singapore.</a:t>
            </a:r>
          </a:p>
          <a:p>
            <a:pPr>
              <a:lnSpc>
                <a:spcPct val="150000"/>
              </a:lnSpc>
            </a:pPr>
            <a:r>
              <a:rPr lang="en-US" dirty="0"/>
              <a:t> 5-</a:t>
            </a:r>
            <a:r>
              <a:rPr lang="en-US" dirty="0">
                <a:hlinkClick r:id="rId5"/>
              </a:rPr>
              <a:t>https://doi.org/10.1007/978-981-96-3942-7_40</a:t>
            </a:r>
            <a:endParaRPr lang="en-US" dirty="0"/>
          </a:p>
          <a:p>
            <a:pPr>
              <a:lnSpc>
                <a:spcPct val="150000"/>
              </a:lnSpc>
            </a:pPr>
            <a:endParaRPr lang="en-US" dirty="0"/>
          </a:p>
        </p:txBody>
      </p:sp>
    </p:spTree>
    <p:extLst>
      <p:ext uri="{BB962C8B-B14F-4D97-AF65-F5344CB8AC3E}">
        <p14:creationId xmlns:p14="http://schemas.microsoft.com/office/powerpoint/2010/main" val="42787743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4A0C0D-7391-07BE-7F7D-8429CAE01795}"/>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81CB9239-6C51-E9E1-9FB1-853F24F63355}"/>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99E3523B-B0B3-773D-7DA7-BE9CDA95472B}"/>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FBD46C8C-8435-03D6-D0AB-DC3B5C9D63AB}"/>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01268640-A534-A965-7369-88865CFF729A}"/>
              </a:ext>
            </a:extLst>
          </p:cNvPr>
          <p:cNvSpPr/>
          <p:nvPr/>
        </p:nvSpPr>
        <p:spPr>
          <a:xfrm>
            <a:off x="766034"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pPr>
              <a:lnSpc>
                <a:spcPct val="150000"/>
              </a:lnSpc>
            </a:pPr>
            <a:r>
              <a:rPr lang="en-US" sz="2000" dirty="0"/>
              <a:t> </a:t>
            </a:r>
          </a:p>
          <a:p>
            <a:pPr>
              <a:lnSpc>
                <a:spcPct val="150000"/>
              </a:lnSpc>
            </a:pPr>
            <a:r>
              <a:rPr lang="en-US" sz="2000" dirty="0"/>
              <a:t>6-Terence A. Shimp, J. Craig Andrews, (2012) "Advertising Promotion and Other Aspects of Integrated Marketing Communications", Edition9, Cengage Learning.</a:t>
            </a:r>
          </a:p>
          <a:p>
            <a:pPr>
              <a:lnSpc>
                <a:spcPct val="150000"/>
              </a:lnSpc>
            </a:pPr>
            <a:r>
              <a:rPr lang="en-US" sz="2000" u="sng" dirty="0">
                <a:solidFill>
                  <a:schemeClr val="tx1"/>
                </a:solidFill>
                <a:hlinkClick r:id="rId4">
                  <a:extLst>
                    <a:ext uri="{A12FA001-AC4F-418D-AE19-62706E023703}">
                      <ahyp:hlinkClr xmlns:ahyp="http://schemas.microsoft.com/office/drawing/2018/hyperlinkcolor" val="tx"/>
                    </a:ext>
                  </a:extLst>
                </a:hlinkClick>
              </a:rPr>
              <a:t>7- </a:t>
            </a:r>
            <a:r>
              <a:rPr lang="en-US" sz="2000" dirty="0">
                <a:solidFill>
                  <a:schemeClr val="tx1"/>
                </a:solidFill>
              </a:rPr>
              <a:t>M</a:t>
            </a:r>
            <a:r>
              <a:rPr lang="en-US" sz="2000" dirty="0"/>
              <a:t>aurya, M. (2011). Evolution of blogs as a credible marketing communication tool. </a:t>
            </a:r>
            <a:r>
              <a:rPr lang="en-US" sz="2000" i="1" dirty="0"/>
              <a:t>Journal of Case Research, 2</a:t>
            </a:r>
            <a:r>
              <a:rPr lang="en-US" sz="2000" dirty="0"/>
              <a:t>(1), 71–91.</a:t>
            </a:r>
            <a:endParaRPr lang="en-US" sz="2000" dirty="0">
              <a:hlinkClick r:id="rId4"/>
            </a:endParaRPr>
          </a:p>
          <a:p>
            <a:pPr>
              <a:lnSpc>
                <a:spcPct val="150000"/>
              </a:lnSpc>
            </a:pPr>
            <a:r>
              <a:rPr lang="en-US" sz="2000" dirty="0">
                <a:hlinkClick r:id="rId4"/>
              </a:rPr>
              <a:t>8-https://study.com/learn/lesson/stealth-marketing-examples-advertising.html#:~:text=When%20utilized%20correctly%2C%20stealth%20marketing,are%20all%20possible%20next%20steps</a:t>
            </a:r>
            <a:r>
              <a:rPr lang="en-US" sz="2000" dirty="0"/>
              <a:t>. </a:t>
            </a:r>
          </a:p>
          <a:p>
            <a:endParaRPr lang="en-US" sz="2000" dirty="0"/>
          </a:p>
        </p:txBody>
      </p:sp>
    </p:spTree>
    <p:extLst>
      <p:ext uri="{BB962C8B-B14F-4D97-AF65-F5344CB8AC3E}">
        <p14:creationId xmlns:p14="http://schemas.microsoft.com/office/powerpoint/2010/main" val="356668866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AE880-017A-A280-4CEC-DEDC3F674A1D}"/>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D1713529-D32D-2DC3-03DA-2B5104517DC6}"/>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28CCC047-9F0C-C770-8822-A81C4FE33158}"/>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C08497F3-6886-D229-B98E-538B125B8A89}"/>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660C2B63-216F-71E9-EF6A-3805CB1ABA49}"/>
              </a:ext>
            </a:extLst>
          </p:cNvPr>
          <p:cNvSpPr/>
          <p:nvPr/>
        </p:nvSpPr>
        <p:spPr>
          <a:xfrm>
            <a:off x="858400" y="1296527"/>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r>
              <a:rPr lang="en-US" sz="2000" dirty="0">
                <a:hlinkClick r:id="rId4"/>
              </a:rPr>
              <a:t>9- https://www.bmsg.org/wp-content/uploads/2013/03/bmsg_phai_cdd_viral_digital_food_marketing_brief.pdf</a:t>
            </a:r>
          </a:p>
          <a:p>
            <a:r>
              <a:rPr lang="en-US" sz="2000" dirty="0">
                <a:hlinkClick r:id="rId4"/>
              </a:rPr>
              <a:t>10-https://www.merriam-webster.com/dictionary/clickbait</a:t>
            </a:r>
            <a:r>
              <a:rPr lang="en-US" sz="2000" dirty="0"/>
              <a:t> </a:t>
            </a:r>
          </a:p>
          <a:p>
            <a:r>
              <a:rPr lang="en-US" sz="2000" dirty="0"/>
              <a:t>11-https://www.psychologytoday.com/us/blog/tech-happy-life/201909/how-does-clickbaitwork#:~:text=We%20humans%20are%20drawn%20to,that%20needs%20to%20be%20scratched.&amp;text=Clickbait%20works%2C%20in%20part%2C%20because,a%20kind%20of%20negative%20reinforcement.</a:t>
            </a:r>
          </a:p>
          <a:p>
            <a:pPr>
              <a:lnSpc>
                <a:spcPct val="150000"/>
              </a:lnSpc>
            </a:pPr>
            <a:r>
              <a:rPr lang="en-US" sz="2000" dirty="0">
                <a:hlinkClick r:id="rId5"/>
              </a:rPr>
              <a:t>11-https://www.publift.com/blog/misleading-advertising-examples</a:t>
            </a:r>
            <a:r>
              <a:rPr lang="en-US" sz="2000" dirty="0"/>
              <a:t> </a:t>
            </a:r>
          </a:p>
          <a:p>
            <a:pPr>
              <a:lnSpc>
                <a:spcPct val="150000"/>
              </a:lnSpc>
            </a:pPr>
            <a:r>
              <a:rPr lang="en-US" sz="2000" dirty="0">
                <a:hlinkClick r:id="rId6"/>
              </a:rPr>
              <a:t>12- https://www.ftc.gov/business-guidance/advertising-marketing</a:t>
            </a:r>
            <a:r>
              <a:rPr lang="en-US" sz="2000" dirty="0"/>
              <a:t> </a:t>
            </a:r>
          </a:p>
          <a:p>
            <a:endParaRPr lang="en-US" sz="2000" dirty="0"/>
          </a:p>
          <a:p>
            <a:r>
              <a:rPr lang="en-US" sz="2000" dirty="0"/>
              <a:t> </a:t>
            </a:r>
          </a:p>
        </p:txBody>
      </p:sp>
    </p:spTree>
    <p:extLst>
      <p:ext uri="{BB962C8B-B14F-4D97-AF65-F5344CB8AC3E}">
        <p14:creationId xmlns:p14="http://schemas.microsoft.com/office/powerpoint/2010/main" val="284152544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0F392B-1197-8DBD-C798-FC403FF1A8F2}"/>
            </a:ext>
          </a:extLst>
        </p:cNvPr>
        <p:cNvGrpSpPr/>
        <p:nvPr/>
      </p:nvGrpSpPr>
      <p:grpSpPr>
        <a:xfrm>
          <a:off x="0" y="0"/>
          <a:ext cx="0" cy="0"/>
          <a:chOff x="0" y="0"/>
          <a:chExt cx="0" cy="0"/>
        </a:xfrm>
      </p:grpSpPr>
      <p:sp>
        <p:nvSpPr>
          <p:cNvPr id="31" name="TextBox 30">
            <a:extLst>
              <a:ext uri="{FF2B5EF4-FFF2-40B4-BE49-F238E27FC236}">
                <a16:creationId xmlns:a16="http://schemas.microsoft.com/office/drawing/2014/main" id="{6E4BC958-9A48-6E26-24A2-16652430DF3E}"/>
              </a:ext>
            </a:extLst>
          </p:cNvPr>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pic>
        <p:nvPicPr>
          <p:cNvPr id="10" name="Graphic 21">
            <a:extLst>
              <a:ext uri="{FF2B5EF4-FFF2-40B4-BE49-F238E27FC236}">
                <a16:creationId xmlns:a16="http://schemas.microsoft.com/office/drawing/2014/main" id="{B000B295-5AB0-EC2A-AD8B-799D7E1BE849}"/>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07691" y="99836"/>
            <a:ext cx="2954655" cy="1379622"/>
          </a:xfrm>
          <a:prstGeom prst="rect">
            <a:avLst/>
          </a:prstGeom>
        </p:spPr>
      </p:pic>
      <p:sp>
        <p:nvSpPr>
          <p:cNvPr id="4" name="مربع نص 3">
            <a:extLst>
              <a:ext uri="{FF2B5EF4-FFF2-40B4-BE49-F238E27FC236}">
                <a16:creationId xmlns:a16="http://schemas.microsoft.com/office/drawing/2014/main" id="{ACAF3203-197A-69BA-B5CE-C39C6F5BD322}"/>
              </a:ext>
            </a:extLst>
          </p:cNvPr>
          <p:cNvSpPr txBox="1"/>
          <p:nvPr/>
        </p:nvSpPr>
        <p:spPr>
          <a:xfrm>
            <a:off x="3015019" y="358760"/>
            <a:ext cx="5129199" cy="861774"/>
          </a:xfrm>
          <a:prstGeom prst="rect">
            <a:avLst/>
          </a:prstGeom>
          <a:noFill/>
        </p:spPr>
        <p:txBody>
          <a:bodyPr wrap="square" rtlCol="0">
            <a:spAutoFit/>
          </a:bodyPr>
          <a:lstStyle/>
          <a:p>
            <a:pPr algn="ctr"/>
            <a:r>
              <a:rPr lang="ar-AE" sz="3200" b="1" dirty="0">
                <a:solidFill>
                  <a:srgbClr val="00AEEF"/>
                </a:solidFill>
              </a:rPr>
              <a:t>المصادر والمراجع</a:t>
            </a:r>
            <a:endParaRPr lang="en-US" sz="3200" dirty="0">
              <a:solidFill>
                <a:srgbClr val="00AEEF"/>
              </a:solidFill>
            </a:endParaRPr>
          </a:p>
          <a:p>
            <a:endParaRPr lang="en-US" dirty="0"/>
          </a:p>
        </p:txBody>
      </p:sp>
      <p:sp>
        <p:nvSpPr>
          <p:cNvPr id="6" name="مستطيل مستدير الزوايا 5">
            <a:extLst>
              <a:ext uri="{FF2B5EF4-FFF2-40B4-BE49-F238E27FC236}">
                <a16:creationId xmlns:a16="http://schemas.microsoft.com/office/drawing/2014/main" id="{F6AB559E-C0CD-5E33-6AEA-7A2D4255E703}"/>
              </a:ext>
            </a:extLst>
          </p:cNvPr>
          <p:cNvSpPr/>
          <p:nvPr/>
        </p:nvSpPr>
        <p:spPr>
          <a:xfrm>
            <a:off x="858400" y="1220534"/>
            <a:ext cx="9656874" cy="5202713"/>
          </a:xfrm>
          <a:prstGeom prst="roundRect">
            <a:avLst/>
          </a:prstGeom>
          <a:ln>
            <a:solidFill>
              <a:srgbClr val="00AEEF"/>
            </a:solidFill>
          </a:ln>
        </p:spPr>
        <p:style>
          <a:lnRef idx="2">
            <a:schemeClr val="accent6"/>
          </a:lnRef>
          <a:fillRef idx="1">
            <a:schemeClr val="lt1"/>
          </a:fillRef>
          <a:effectRef idx="0">
            <a:schemeClr val="accent6"/>
          </a:effectRef>
          <a:fontRef idx="minor">
            <a:schemeClr val="dk1"/>
          </a:fontRef>
        </p:style>
        <p:txBody>
          <a:bodyPr rtlCol="0" anchor="ctr"/>
          <a:lstStyle/>
          <a:p>
            <a:r>
              <a:rPr lang="en-US" sz="2000" dirty="0">
                <a:hlinkClick r:id="rId4"/>
              </a:rPr>
              <a:t>13-https://competition-bureau.canada.ca/en/deceptive-marketing-practices/types-deceptive-marketing-practices/false-or-misleading-representations-and-deceptive-marketing-practices</a:t>
            </a:r>
            <a:r>
              <a:rPr lang="en-US" sz="2000" dirty="0"/>
              <a:t> </a:t>
            </a:r>
          </a:p>
          <a:p>
            <a:r>
              <a:rPr lang="en-US" sz="2000" dirty="0">
                <a:hlinkClick r:id="rId5"/>
              </a:rPr>
              <a:t>14-https://medium.com/@a.bahanshal/the-thin-line-when-marketing-unrealistic-promises-crosses-over-to-deception-97297c4bd043</a:t>
            </a:r>
            <a:r>
              <a:rPr lang="en-US" sz="2000" dirty="0"/>
              <a:t> </a:t>
            </a:r>
          </a:p>
          <a:p>
            <a:r>
              <a:rPr lang="en-US" sz="2000" dirty="0">
                <a:hlinkClick r:id="rId6"/>
              </a:rPr>
              <a:t>15-https://www.ftc.gov/business-guidance/resources/can-spam-act-compliance-guide-business</a:t>
            </a:r>
            <a:endParaRPr lang="en-US" sz="2000" dirty="0"/>
          </a:p>
          <a:p>
            <a:r>
              <a:rPr lang="en-US" dirty="0">
                <a:hlinkClick r:id="rId7"/>
              </a:rPr>
              <a:t>1</a:t>
            </a:r>
            <a:r>
              <a:rPr lang="en-US" dirty="0"/>
              <a:t>6</a:t>
            </a:r>
            <a:r>
              <a:rPr lang="en-US" dirty="0">
                <a:hlinkClick r:id="rId7"/>
              </a:rPr>
              <a:t>https://www.theguardian.com/technology/gamesblog/2006/dec/11/newsonyviral#:~:text=Gamers%20across%20Web%202.0%20are,a%20false%20video%2Dand%2Dblogging%20approach%20to</a:t>
            </a:r>
            <a:endParaRPr lang="en-US" dirty="0"/>
          </a:p>
          <a:p>
            <a:r>
              <a:rPr lang="en-US" dirty="0">
                <a:hlinkClick r:id="rId8"/>
              </a:rPr>
              <a:t>17-https://sectigostore.com/blog/what-is-scareware-and-scareware-examples/</a:t>
            </a:r>
            <a:endParaRPr lang="en-US" dirty="0"/>
          </a:p>
          <a:p>
            <a:r>
              <a:rPr lang="en-US" dirty="0">
                <a:hlinkClick r:id="rId9"/>
              </a:rPr>
              <a:t>18-https://en.wikipedia.org/wiki/Scareware</a:t>
            </a:r>
            <a:r>
              <a:rPr lang="en-US" dirty="0"/>
              <a:t> </a:t>
            </a:r>
          </a:p>
          <a:p>
            <a:r>
              <a:rPr lang="en-US" dirty="0"/>
              <a:t>19- </a:t>
            </a:r>
            <a:r>
              <a:rPr lang="en-US" dirty="0">
                <a:hlinkClick r:id="rId10"/>
              </a:rPr>
              <a:t>https://bulldogbugle.com/wp-content/uploads/2023/12/Burger-768x768-1.webp</a:t>
            </a:r>
            <a:r>
              <a:rPr lang="en-US" dirty="0"/>
              <a:t>    </a:t>
            </a:r>
            <a:r>
              <a:rPr lang="en-US" sz="2000" dirty="0"/>
              <a:t> </a:t>
            </a:r>
          </a:p>
        </p:txBody>
      </p:sp>
    </p:spTree>
    <p:extLst>
      <p:ext uri="{BB962C8B-B14F-4D97-AF65-F5344CB8AC3E}">
        <p14:creationId xmlns:p14="http://schemas.microsoft.com/office/powerpoint/2010/main" val="156572614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صورة 3"/>
          <p:cNvPicPr>
            <a:picLocks noChangeAspect="1"/>
          </p:cNvPicPr>
          <p:nvPr/>
        </p:nvPicPr>
        <p:blipFill rotWithShape="1">
          <a:blip r:embed="rId3">
            <a:extLst>
              <a:ext uri="{28A0092B-C50C-407E-A947-70E740481C1C}">
                <a14:useLocalDpi xmlns:a14="http://schemas.microsoft.com/office/drawing/2010/main" val="0"/>
              </a:ext>
            </a:extLst>
          </a:blip>
          <a:srcRect l="3858" t="3762" r="3678" b="1792"/>
          <a:stretch/>
        </p:blipFill>
        <p:spPr>
          <a:xfrm>
            <a:off x="1" y="1"/>
            <a:ext cx="12174500" cy="6858000"/>
          </a:xfrm>
          <a:prstGeom prst="rect">
            <a:avLst/>
          </a:prstGeom>
        </p:spPr>
      </p:pic>
    </p:spTree>
    <p:extLst>
      <p:ext uri="{BB962C8B-B14F-4D97-AF65-F5344CB8AC3E}">
        <p14:creationId xmlns:p14="http://schemas.microsoft.com/office/powerpoint/2010/main" val="261034995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a968399c04fe4fe4dc7da06fb70d1f66">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29eff524e268ff0c86728610c23328f6"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273E7A-555B-4D94-AD53-1EFFF685389B}"/>
</file>

<file path=customXml/itemProps2.xml><?xml version="1.0" encoding="utf-8"?>
<ds:datastoreItem xmlns:ds="http://schemas.openxmlformats.org/officeDocument/2006/customXml" ds:itemID="{ACC9A911-23AF-4D6B-960B-1A780C58D828}">
  <ds:schemaRefs>
    <ds:schemaRef ds:uri="d13aca44-ef33-4cf4-9980-7f0b00e6eeb9"/>
    <ds:schemaRef ds:uri="http://purl.org/dc/elements/1.1/"/>
    <ds:schemaRef ds:uri="http://purl.org/dc/dcmitype/"/>
    <ds:schemaRef ds:uri="http://schemas.microsoft.com/office/2006/documentManagement/types"/>
    <ds:schemaRef ds:uri="http://schemas.microsoft.com/office/2006/metadata/properties"/>
    <ds:schemaRef ds:uri="http://schemas.openxmlformats.org/package/2006/metadata/core-properties"/>
    <ds:schemaRef ds:uri="49100919-8a76-4266-be0c-7dc583902cb4"/>
    <ds:schemaRef ds:uri="http://schemas.microsoft.com/office/infopath/2007/PartnerControls"/>
    <ds:schemaRef ds:uri="http://www.w3.org/XML/1998/namespace"/>
    <ds:schemaRef ds:uri="http://purl.org/dc/terms/"/>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14829</TotalTime>
  <Words>3961</Words>
  <Application>Microsoft Office PowerPoint</Application>
  <PresentationFormat>شاشة عريضة</PresentationFormat>
  <Paragraphs>236</Paragraphs>
  <Slides>40</Slides>
  <Notes>40</Notes>
  <HiddenSlides>0</HiddenSlides>
  <MMClips>0</MMClips>
  <ScaleCrop>false</ScaleCrop>
  <HeadingPairs>
    <vt:vector size="6" baseType="variant">
      <vt:variant>
        <vt:lpstr>الخطوط المستخدمة</vt:lpstr>
      </vt:variant>
      <vt:variant>
        <vt:i4>4</vt:i4>
      </vt:variant>
      <vt:variant>
        <vt:lpstr>نسق</vt:lpstr>
      </vt:variant>
      <vt:variant>
        <vt:i4>1</vt:i4>
      </vt:variant>
      <vt:variant>
        <vt:lpstr>عناوين الشرائح</vt:lpstr>
      </vt:variant>
      <vt:variant>
        <vt:i4>40</vt:i4>
      </vt:variant>
    </vt:vector>
  </HeadingPairs>
  <TitlesOfParts>
    <vt:vector size="45" baseType="lpstr">
      <vt:lpstr>Alexandria</vt:lpstr>
      <vt:lpstr>Arial</vt:lpstr>
      <vt:lpstr>Calibri</vt:lpstr>
      <vt:lpstr>Calibri Light</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EXPERT</cp:lastModifiedBy>
  <cp:revision>964</cp:revision>
  <dcterms:created xsi:type="dcterms:W3CDTF">2023-04-29T09:08:00Z</dcterms:created>
  <dcterms:modified xsi:type="dcterms:W3CDTF">2026-04-23T06:56:59Z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