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0"/>
  </p:notesMasterIdLst>
  <p:sldIdLst>
    <p:sldId id="306" r:id="rId2"/>
    <p:sldId id="261" r:id="rId3"/>
    <p:sldId id="260" r:id="rId4"/>
    <p:sldId id="259" r:id="rId5"/>
    <p:sldId id="258" r:id="rId6"/>
    <p:sldId id="262" r:id="rId7"/>
    <p:sldId id="265" r:id="rId8"/>
    <p:sldId id="264" r:id="rId9"/>
    <p:sldId id="263" r:id="rId10"/>
    <p:sldId id="268" r:id="rId11"/>
    <p:sldId id="267" r:id="rId12"/>
    <p:sldId id="266" r:id="rId13"/>
    <p:sldId id="286" r:id="rId14"/>
    <p:sldId id="285" r:id="rId15"/>
    <p:sldId id="284" r:id="rId16"/>
    <p:sldId id="283" r:id="rId17"/>
    <p:sldId id="282" r:id="rId18"/>
    <p:sldId id="281" r:id="rId19"/>
    <p:sldId id="279" r:id="rId20"/>
    <p:sldId id="278" r:id="rId21"/>
    <p:sldId id="277" r:id="rId22"/>
    <p:sldId id="276" r:id="rId23"/>
    <p:sldId id="275" r:id="rId24"/>
    <p:sldId id="274" r:id="rId25"/>
    <p:sldId id="273" r:id="rId26"/>
    <p:sldId id="272" r:id="rId27"/>
    <p:sldId id="270" r:id="rId28"/>
    <p:sldId id="296" r:id="rId29"/>
    <p:sldId id="295" r:id="rId30"/>
    <p:sldId id="294" r:id="rId31"/>
    <p:sldId id="293" r:id="rId32"/>
    <p:sldId id="292" r:id="rId33"/>
    <p:sldId id="291" r:id="rId34"/>
    <p:sldId id="290" r:id="rId35"/>
    <p:sldId id="289" r:id="rId36"/>
    <p:sldId id="288" r:id="rId37"/>
    <p:sldId id="287" r:id="rId38"/>
    <p:sldId id="269"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13" autoAdjust="0"/>
    <p:restoredTop sz="94660"/>
  </p:normalViewPr>
  <p:slideViewPr>
    <p:cSldViewPr snapToGrid="0">
      <p:cViewPr varScale="1">
        <p:scale>
          <a:sx n="67" d="100"/>
          <a:sy n="67" d="100"/>
        </p:scale>
        <p:origin x="528" y="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02CD5F5-0EAD-4AD3-8E08-9EB3F3BA04D4}" type="datetimeFigureOut">
              <a:rPr lang="en-US" smtClean="0"/>
              <a:t>10/1/2021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55C63F9-97DE-42F9-B452-CE341BD8BC43}" type="slidenum">
              <a:rPr lang="en-US" smtClean="0"/>
              <a:t>‹#›</a:t>
            </a:fld>
            <a:endParaRPr lang="en-US"/>
          </a:p>
        </p:txBody>
      </p:sp>
    </p:spTree>
    <p:extLst>
      <p:ext uri="{BB962C8B-B14F-4D97-AF65-F5344CB8AC3E}">
        <p14:creationId xmlns:p14="http://schemas.microsoft.com/office/powerpoint/2010/main" val="894192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106" name="Google Shape;106;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10/1/2021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10/1/2021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10/1/2021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10/1/2021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10/1/2021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10/1/2021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10/1/2021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10/1/2021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10/1/2021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10/1/2021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10/1/2021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10/1/2021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12.png"/><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13.png"/><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22.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24.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26.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2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3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3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3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3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3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3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3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3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3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pic>
        <p:nvPicPr>
          <p:cNvPr id="108" name="Google Shape;108;p3"/>
          <p:cNvPicPr preferRelativeResize="0"/>
          <p:nvPr/>
        </p:nvPicPr>
        <p:blipFill rotWithShape="1">
          <a:blip r:embed="rId3">
            <a:alphaModFix/>
          </a:blip>
          <a:srcRect/>
          <a:stretch/>
        </p:blipFill>
        <p:spPr>
          <a:xfrm>
            <a:off x="-71964" y="-117903"/>
            <a:ext cx="12335929" cy="7093806"/>
          </a:xfrm>
          <a:prstGeom prst="rect">
            <a:avLst/>
          </a:prstGeom>
          <a:noFill/>
          <a:ln>
            <a:noFill/>
          </a:ln>
        </p:spPr>
      </p:pic>
      <p:sp>
        <p:nvSpPr>
          <p:cNvPr id="109" name="Google Shape;109;p3"/>
          <p:cNvSpPr/>
          <p:nvPr/>
        </p:nvSpPr>
        <p:spPr>
          <a:xfrm rot="10800000">
            <a:off x="-156351" y="-135287"/>
            <a:ext cx="12504703" cy="7128574"/>
          </a:xfrm>
          <a:prstGeom prst="rect">
            <a:avLst/>
          </a:prstGeom>
          <a:gradFill>
            <a:gsLst>
              <a:gs pos="0">
                <a:srgbClr val="F6F9FC">
                  <a:alpha val="26666"/>
                </a:srgbClr>
              </a:gs>
              <a:gs pos="100000">
                <a:srgbClr val="FF9518">
                  <a:alpha val="38823"/>
                </a:srgbClr>
              </a:gs>
            </a:gsLst>
            <a:lin ang="5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10" name="Google Shape;110;p3"/>
          <p:cNvPicPr preferRelativeResize="0"/>
          <p:nvPr/>
        </p:nvPicPr>
        <p:blipFill rotWithShape="1">
          <a:blip r:embed="rId4">
            <a:alphaModFix/>
          </a:blip>
          <a:srcRect/>
          <a:stretch/>
        </p:blipFill>
        <p:spPr>
          <a:xfrm>
            <a:off x="4872252" y="-394410"/>
            <a:ext cx="5721151" cy="6563668"/>
          </a:xfrm>
          <a:prstGeom prst="rect">
            <a:avLst/>
          </a:prstGeom>
          <a:noFill/>
          <a:ln>
            <a:noFill/>
          </a:ln>
        </p:spPr>
      </p:pic>
      <p:pic>
        <p:nvPicPr>
          <p:cNvPr id="111" name="Google Shape;111;p3"/>
          <p:cNvPicPr preferRelativeResize="0"/>
          <p:nvPr/>
        </p:nvPicPr>
        <p:blipFill rotWithShape="1">
          <a:blip r:embed="rId5">
            <a:alphaModFix/>
          </a:blip>
          <a:srcRect/>
          <a:stretch/>
        </p:blipFill>
        <p:spPr>
          <a:xfrm>
            <a:off x="2235200" y="915090"/>
            <a:ext cx="6714451" cy="1972334"/>
          </a:xfrm>
          <a:prstGeom prst="rect">
            <a:avLst/>
          </a:prstGeom>
          <a:noFill/>
          <a:ln>
            <a:noFill/>
          </a:ln>
        </p:spPr>
      </p:pic>
      <p:pic>
        <p:nvPicPr>
          <p:cNvPr id="112" name="Google Shape;112;p3"/>
          <p:cNvPicPr preferRelativeResize="0"/>
          <p:nvPr/>
        </p:nvPicPr>
        <p:blipFill rotWithShape="1">
          <a:blip r:embed="rId6">
            <a:alphaModFix/>
          </a:blip>
          <a:srcRect/>
          <a:stretch/>
        </p:blipFill>
        <p:spPr>
          <a:xfrm>
            <a:off x="-139261" y="-101602"/>
            <a:ext cx="4169394" cy="7137043"/>
          </a:xfrm>
          <a:prstGeom prst="rect">
            <a:avLst/>
          </a:prstGeom>
          <a:noFill/>
          <a:ln>
            <a:noFill/>
          </a:ln>
        </p:spPr>
      </p:pic>
      <p:pic>
        <p:nvPicPr>
          <p:cNvPr id="114" name="Google Shape;114;p3"/>
          <p:cNvPicPr preferRelativeResize="0"/>
          <p:nvPr/>
        </p:nvPicPr>
        <p:blipFill rotWithShape="1">
          <a:blip r:embed="rId7">
            <a:alphaModFix/>
          </a:blip>
          <a:srcRect/>
          <a:stretch/>
        </p:blipFill>
        <p:spPr>
          <a:xfrm>
            <a:off x="651740" y="4934428"/>
            <a:ext cx="1699476" cy="1524000"/>
          </a:xfrm>
          <a:prstGeom prst="rect">
            <a:avLst/>
          </a:prstGeom>
          <a:noFill/>
          <a:ln>
            <a:noFill/>
          </a:ln>
        </p:spPr>
      </p:pic>
      <p:pic>
        <p:nvPicPr>
          <p:cNvPr id="115" name="Google Shape;115;p3"/>
          <p:cNvPicPr preferRelativeResize="0"/>
          <p:nvPr/>
        </p:nvPicPr>
        <p:blipFill rotWithShape="1">
          <a:blip r:embed="rId8">
            <a:alphaModFix/>
          </a:blip>
          <a:srcRect/>
          <a:stretch/>
        </p:blipFill>
        <p:spPr>
          <a:xfrm rot="10800000">
            <a:off x="3612444" y="5284188"/>
            <a:ext cx="5882401" cy="1034667"/>
          </a:xfrm>
          <a:prstGeom prst="rect">
            <a:avLst/>
          </a:prstGeom>
          <a:noFill/>
          <a:ln>
            <a:noFill/>
          </a:ln>
        </p:spPr>
      </p:pic>
      <p:sp>
        <p:nvSpPr>
          <p:cNvPr id="11" name="Google Shape;90;p1">
            <a:extLst>
              <a:ext uri="{FF2B5EF4-FFF2-40B4-BE49-F238E27FC236}">
                <a16:creationId xmlns:a16="http://schemas.microsoft.com/office/drawing/2014/main" id="{8C220F90-EF97-4B2F-99C2-0756F81AEC0C}"/>
              </a:ext>
            </a:extLst>
          </p:cNvPr>
          <p:cNvSpPr txBox="1"/>
          <p:nvPr/>
        </p:nvSpPr>
        <p:spPr>
          <a:xfrm>
            <a:off x="2760364" y="688742"/>
            <a:ext cx="5250155" cy="1815841"/>
          </a:xfrm>
          <a:prstGeom prst="rect">
            <a:avLst/>
          </a:prstGeom>
          <a:noFill/>
          <a:ln>
            <a:noFill/>
          </a:ln>
        </p:spPr>
        <p:txBody>
          <a:bodyPr spcFirstLastPara="1" wrap="square" lIns="91425" tIns="45700" rIns="91425" bIns="45700" anchor="t" anchorCtr="0">
            <a:spAutoFit/>
          </a:bodyPr>
          <a:lstStyle/>
          <a:p>
            <a:pPr algn="l"/>
            <a:endParaRPr lang="en-US" sz="2800" b="1" dirty="0">
              <a:solidFill>
                <a:schemeClr val="bg1"/>
              </a:solidFill>
              <a:ea typeface="+mj-ea"/>
              <a:cs typeface="+mj-cs"/>
            </a:endParaRPr>
          </a:p>
          <a:p>
            <a:pPr algn="l"/>
            <a:r>
              <a:rPr lang="en-US" sz="2800" b="1" dirty="0">
                <a:solidFill>
                  <a:schemeClr val="bg1"/>
                </a:solidFill>
                <a:ea typeface="+mj-ea"/>
                <a:cs typeface="+mj-cs"/>
              </a:rPr>
              <a:t>Benefits Management </a:t>
            </a:r>
            <a:endParaRPr lang="en-US" sz="2800" dirty="0">
              <a:solidFill>
                <a:srgbClr val="24A9E1"/>
              </a:solidFill>
              <a:latin typeface="Tajawal Medium"/>
              <a:ea typeface="Tajawal Medium"/>
              <a:cs typeface="Tajawal Medium"/>
              <a:sym typeface="Tajawal Medium"/>
            </a:endParaRPr>
          </a:p>
          <a:p>
            <a:pPr marL="0" marR="0" lvl="0" indent="0" algn="l" rtl="0">
              <a:spcBef>
                <a:spcPts val="0"/>
              </a:spcBef>
              <a:spcAft>
                <a:spcPts val="0"/>
              </a:spcAft>
              <a:buNone/>
            </a:pPr>
            <a:r>
              <a:rPr lang="en-US" sz="2800" dirty="0">
                <a:solidFill>
                  <a:srgbClr val="24A9E1"/>
                </a:solidFill>
                <a:latin typeface="Tajawal Medium"/>
                <a:ea typeface="Tajawal Medium"/>
                <a:cs typeface="Tajawal Medium"/>
                <a:sym typeface="Tajawal Medium"/>
              </a:rPr>
              <a:t>Prepared by Dr. Sami Alzahrani</a:t>
            </a:r>
            <a:endParaRPr dirty="0"/>
          </a:p>
          <a:p>
            <a:pPr marL="0" marR="0" lvl="0" indent="0" algn="l" rtl="0">
              <a:spcBef>
                <a:spcPts val="0"/>
              </a:spcBef>
              <a:spcAft>
                <a:spcPts val="0"/>
              </a:spcAft>
              <a:buNone/>
            </a:pPr>
            <a:r>
              <a:rPr lang="en-US" sz="2800" dirty="0">
                <a:solidFill>
                  <a:srgbClr val="FF9518"/>
                </a:solidFill>
                <a:latin typeface="Tajawal Medium"/>
                <a:ea typeface="Tajawal Medium"/>
                <a:cs typeface="Tajawal Medium"/>
                <a:sym typeface="Tajawal Medium"/>
              </a:rPr>
              <a:t>Lecture 5</a:t>
            </a:r>
            <a:endParaRPr sz="2800" dirty="0">
              <a:solidFill>
                <a:srgbClr val="FF9518"/>
              </a:solidFill>
              <a:latin typeface="Tajawal Medium"/>
              <a:ea typeface="Tajawal Medium"/>
              <a:cs typeface="Tajawal Medium"/>
              <a:sym typeface="Tajawal Medium"/>
            </a:endParaRPr>
          </a:p>
        </p:txBody>
      </p:sp>
      <p:sp>
        <p:nvSpPr>
          <p:cNvPr id="12" name="Google Shape;91;p1">
            <a:extLst>
              <a:ext uri="{FF2B5EF4-FFF2-40B4-BE49-F238E27FC236}">
                <a16:creationId xmlns:a16="http://schemas.microsoft.com/office/drawing/2014/main" id="{B139F11B-A293-4D06-AEBE-B9C724EEFC4D}"/>
              </a:ext>
            </a:extLst>
          </p:cNvPr>
          <p:cNvSpPr txBox="1"/>
          <p:nvPr/>
        </p:nvSpPr>
        <p:spPr>
          <a:xfrm>
            <a:off x="3879601" y="5351545"/>
            <a:ext cx="5348086" cy="892512"/>
          </a:xfrm>
          <a:prstGeom prst="rect">
            <a:avLst/>
          </a:prstGeom>
          <a:noFill/>
          <a:ln>
            <a:noFill/>
          </a:ln>
        </p:spPr>
        <p:txBody>
          <a:bodyPr spcFirstLastPara="1" wrap="square" lIns="91425" tIns="45700" rIns="91425" bIns="45700" anchor="t" anchorCtr="0">
            <a:spAutoFit/>
          </a:bodyPr>
          <a:lstStyle/>
          <a:p>
            <a:pPr algn="l"/>
            <a:r>
              <a:rPr lang="en-US" sz="2800" b="1" dirty="0">
                <a:solidFill>
                  <a:schemeClr val="bg1">
                    <a:lumMod val="95000"/>
                  </a:schemeClr>
                </a:solidFill>
              </a:rPr>
              <a:t>PMG 665</a:t>
            </a:r>
          </a:p>
          <a:p>
            <a:pPr marL="0" marR="0" lvl="0" indent="0" algn="l" rtl="0">
              <a:spcBef>
                <a:spcPts val="0"/>
              </a:spcBef>
              <a:spcAft>
                <a:spcPts val="0"/>
              </a:spcAft>
              <a:buNone/>
            </a:pPr>
            <a:r>
              <a:rPr lang="en-US" sz="2400" dirty="0">
                <a:solidFill>
                  <a:schemeClr val="bg1"/>
                </a:solidFill>
                <a:latin typeface="+mn-lt"/>
              </a:rPr>
              <a:t>Program and Portfolio Management</a:t>
            </a:r>
            <a:endParaRPr lang="ar-SA" sz="2400" dirty="0">
              <a:solidFill>
                <a:schemeClr val="bg1"/>
              </a:solidFill>
              <a:latin typeface="+mn-l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
            <a:r>
              <a:rPr lang="en-US" dirty="0"/>
              <a:t>Introduction</a:t>
            </a:r>
          </a:p>
        </p:txBody>
      </p:sp>
      <p:sp>
        <p:nvSpPr>
          <p:cNvPr id="3" name="Content Placeholder 2"/>
          <p:cNvSpPr>
            <a:spLocks noGrp="1"/>
          </p:cNvSpPr>
          <p:nvPr>
            <p:ph idx="1"/>
          </p:nvPr>
        </p:nvSpPr>
        <p:spPr>
          <a:xfrm>
            <a:off x="496389" y="1959429"/>
            <a:ext cx="11155680" cy="4217534"/>
          </a:xfrm>
        </p:spPr>
        <p:txBody>
          <a:bodyPr>
            <a:normAutofit/>
          </a:bodyPr>
          <a:lstStyle/>
          <a:p>
            <a:pPr marL="0" indent="0" algn="just">
              <a:buNone/>
            </a:pPr>
            <a:r>
              <a:rPr lang="en-US" dirty="0"/>
              <a:t>Programs are considered to be finished after all deliverables are completed and formally accepted, and all formal closure procedures are performed. However, it is becoming clear to many organizations that the quality of the program and its associated project deliverables and the quality of the execution in terms of budget and schedule compliance and customer satisfaction is not by far any guarantee of project success. While project success is measured by “product and project quality, timeliness, budget compliance, and degree of customer satisfaction”.</a:t>
            </a:r>
          </a:p>
        </p:txBody>
      </p:sp>
      <p:pic>
        <p:nvPicPr>
          <p:cNvPr id="4" name="Picture 3"/>
          <p:cNvPicPr>
            <a:picLocks noChangeAspect="1"/>
          </p:cNvPicPr>
          <p:nvPr/>
        </p:nvPicPr>
        <p:blipFill>
          <a:blip r:embed="rId2"/>
          <a:stretch>
            <a:fillRect/>
          </a:stretch>
        </p:blipFill>
        <p:spPr>
          <a:xfrm>
            <a:off x="9726027" y="227521"/>
            <a:ext cx="1627773" cy="1463167"/>
          </a:xfrm>
          <a:prstGeom prst="rect">
            <a:avLst/>
          </a:prstGeom>
        </p:spPr>
      </p:pic>
      <p:pic>
        <p:nvPicPr>
          <p:cNvPr id="5" name="Google Shape;121;p4">
            <a:extLst>
              <a:ext uri="{FF2B5EF4-FFF2-40B4-BE49-F238E27FC236}">
                <a16:creationId xmlns:a16="http://schemas.microsoft.com/office/drawing/2014/main" id="{D8640474-0233-4831-8E38-00B72D881FA5}"/>
              </a:ext>
            </a:extLst>
          </p:cNvPr>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ACEDC203-40A3-44A7-A7AE-62B2DB2CA816}"/>
              </a:ext>
            </a:extLst>
          </p:cNvPr>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E9C4D78B-3117-465A-81DA-8DC175EBE3AB}"/>
              </a:ext>
            </a:extLst>
          </p:cNvPr>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4DDDEF26-0D66-4394-8CE5-837D5FBDD5AF}"/>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44B4E54D-BDEE-4A3D-A52D-1835BF5CE3C9}"/>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Introduction</a:t>
            </a:r>
          </a:p>
        </p:txBody>
      </p:sp>
      <p:pic>
        <p:nvPicPr>
          <p:cNvPr id="10" name="Google Shape;122;p4">
            <a:extLst>
              <a:ext uri="{FF2B5EF4-FFF2-40B4-BE49-F238E27FC236}">
                <a16:creationId xmlns:a16="http://schemas.microsoft.com/office/drawing/2014/main" id="{8DC08E59-7B53-435E-A2EC-0C781B17FFC7}"/>
              </a:ext>
            </a:extLst>
          </p:cNvPr>
          <p:cNvPicPr preferRelativeResize="0"/>
          <p:nvPr/>
        </p:nvPicPr>
        <p:blipFill rotWithShape="1">
          <a:blip r:embed="rId6">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76C4C00B-7D9C-40B6-A837-1BD6FB22E02B}"/>
              </a:ext>
            </a:extLst>
          </p:cNvPr>
          <p:cNvPicPr preferRelativeResize="0"/>
          <p:nvPr/>
        </p:nvPicPr>
        <p:blipFill rotWithShape="1">
          <a:blip r:embed="rId4">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14162881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23269" y="294989"/>
            <a:ext cx="1627773" cy="1463167"/>
          </a:xfrm>
          <a:prstGeom prst="rect">
            <a:avLst/>
          </a:prstGeom>
        </p:spPr>
      </p:pic>
      <p:sp>
        <p:nvSpPr>
          <p:cNvPr id="2" name="Title 1"/>
          <p:cNvSpPr>
            <a:spLocks noGrp="1"/>
          </p:cNvSpPr>
          <p:nvPr>
            <p:ph type="title"/>
          </p:nvPr>
        </p:nvSpPr>
        <p:spPr/>
        <p:txBody>
          <a:bodyPr/>
          <a:lstStyle/>
          <a:p>
            <a:r>
              <a:rPr lang="en-US" dirty="0"/>
              <a:t>Introduction</a:t>
            </a:r>
          </a:p>
        </p:txBody>
      </p:sp>
      <p:sp>
        <p:nvSpPr>
          <p:cNvPr id="3" name="Content Placeholder 2"/>
          <p:cNvSpPr>
            <a:spLocks noGrp="1"/>
          </p:cNvSpPr>
          <p:nvPr>
            <p:ph idx="1"/>
          </p:nvPr>
        </p:nvSpPr>
        <p:spPr>
          <a:xfrm>
            <a:off x="391885" y="2024743"/>
            <a:ext cx="11260183" cy="4152220"/>
          </a:xfrm>
        </p:spPr>
        <p:txBody>
          <a:bodyPr/>
          <a:lstStyle/>
          <a:p>
            <a:pPr marL="0" indent="0" algn="just">
              <a:buNone/>
            </a:pPr>
            <a:r>
              <a:rPr lang="en-US" dirty="0"/>
              <a:t>the success of a program is measured by “the degree to which the program satisfies the needs and benefits for which it was undertaken”. Many programs and projects lack the clear definition of what exactly is a benefit, how to measure its value and, most importantly, how to assure its sustainment within the performing organization. The purpose of this chapter is to clarify some aspects of the benefits management, establishing a relationship between the benefits life cycle and the program life cycle.</a:t>
            </a:r>
          </a:p>
          <a:p>
            <a:pPr marL="0" indent="0" algn="just">
              <a:buNone/>
            </a:pPr>
            <a:endParaRPr lang="en-US" dirty="0"/>
          </a:p>
        </p:txBody>
      </p:sp>
      <p:pic>
        <p:nvPicPr>
          <p:cNvPr id="5" name="Google Shape;121;p4">
            <a:extLst>
              <a:ext uri="{FF2B5EF4-FFF2-40B4-BE49-F238E27FC236}">
                <a16:creationId xmlns:a16="http://schemas.microsoft.com/office/drawing/2014/main" id="{E3B75171-CCF5-452B-972E-56C1CA922686}"/>
              </a:ext>
            </a:extLst>
          </p:cNvPr>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FDA96E8F-04DD-4B21-9803-DB3ED3EA5D72}"/>
              </a:ext>
            </a:extLst>
          </p:cNvPr>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4F442BA0-31C3-4BBB-8438-3309D8341B84}"/>
              </a:ext>
            </a:extLst>
          </p:cNvPr>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10DD8860-BD4B-43A0-90AF-11E6C7BEC7DE}"/>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AA4D890B-6840-46CA-B348-F72B1ED23014}"/>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Introduction</a:t>
            </a:r>
          </a:p>
        </p:txBody>
      </p:sp>
      <p:pic>
        <p:nvPicPr>
          <p:cNvPr id="10" name="Google Shape;122;p4">
            <a:extLst>
              <a:ext uri="{FF2B5EF4-FFF2-40B4-BE49-F238E27FC236}">
                <a16:creationId xmlns:a16="http://schemas.microsoft.com/office/drawing/2014/main" id="{3F75C90F-6AF8-442C-A5C0-36E286DFD074}"/>
              </a:ext>
            </a:extLst>
          </p:cNvPr>
          <p:cNvPicPr preferRelativeResize="0"/>
          <p:nvPr/>
        </p:nvPicPr>
        <p:blipFill rotWithShape="1">
          <a:blip r:embed="rId6">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4BD60FF9-62C1-4A1E-B434-177C2806A151}"/>
              </a:ext>
            </a:extLst>
          </p:cNvPr>
          <p:cNvPicPr preferRelativeResize="0"/>
          <p:nvPr/>
        </p:nvPicPr>
        <p:blipFill rotWithShape="1">
          <a:blip r:embed="rId4">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29807265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27521"/>
            <a:ext cx="1627773" cy="1463167"/>
          </a:xfrm>
          <a:prstGeom prst="rect">
            <a:avLst/>
          </a:prstGeom>
        </p:spPr>
      </p:pic>
      <p:sp>
        <p:nvSpPr>
          <p:cNvPr id="2" name="Title 1"/>
          <p:cNvSpPr>
            <a:spLocks noGrp="1"/>
          </p:cNvSpPr>
          <p:nvPr>
            <p:ph type="title"/>
          </p:nvPr>
        </p:nvSpPr>
        <p:spPr/>
        <p:txBody>
          <a:bodyPr/>
          <a:lstStyle/>
          <a:p>
            <a:r>
              <a:rPr lang="en-US" dirty="0"/>
              <a:t>Benefits categories</a:t>
            </a:r>
          </a:p>
        </p:txBody>
      </p:sp>
      <p:sp>
        <p:nvSpPr>
          <p:cNvPr id="3" name="Content Placeholder 2"/>
          <p:cNvSpPr>
            <a:spLocks noGrp="1"/>
          </p:cNvSpPr>
          <p:nvPr>
            <p:ph idx="1"/>
          </p:nvPr>
        </p:nvSpPr>
        <p:spPr/>
        <p:txBody>
          <a:bodyPr/>
          <a:lstStyle/>
          <a:p>
            <a:pPr marL="0" indent="0" algn="just">
              <a:buNone/>
            </a:pPr>
            <a:r>
              <a:rPr lang="en-US" dirty="0"/>
              <a:t>In order to facilitate and support its identification and further analysis, benefits can be classified into key categories. Some benefits are easily determined and quantified, for example, increases in revenues or cost reductions. There are some benefits, though, that are more difficult to define because their contribution to business results are not direct and easily measured. Williams &amp; Parr (2004) defined three main categories of benefits:</a:t>
            </a:r>
          </a:p>
        </p:txBody>
      </p:sp>
      <p:pic>
        <p:nvPicPr>
          <p:cNvPr id="5" name="Google Shape;121;p4">
            <a:extLst>
              <a:ext uri="{FF2B5EF4-FFF2-40B4-BE49-F238E27FC236}">
                <a16:creationId xmlns:a16="http://schemas.microsoft.com/office/drawing/2014/main" id="{62114C34-59C7-4CE5-B79E-8F2E0920E328}"/>
              </a:ext>
            </a:extLst>
          </p:cNvPr>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D053E6CC-09B8-4DBD-BB56-2EF1AB100D59}"/>
              </a:ext>
            </a:extLst>
          </p:cNvPr>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B31DBA98-D581-4116-874F-B2EC39D4D5D6}"/>
              </a:ext>
            </a:extLst>
          </p:cNvPr>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5075A5C9-A949-490D-AF43-18457713C88D}"/>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DD778DE2-D6A5-455F-95DE-01EACBD0D032}"/>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Management </a:t>
            </a:r>
          </a:p>
        </p:txBody>
      </p:sp>
      <p:pic>
        <p:nvPicPr>
          <p:cNvPr id="10" name="Google Shape;122;p4">
            <a:extLst>
              <a:ext uri="{FF2B5EF4-FFF2-40B4-BE49-F238E27FC236}">
                <a16:creationId xmlns:a16="http://schemas.microsoft.com/office/drawing/2014/main" id="{97149C70-8B96-45FB-8950-9C61AEA015AF}"/>
              </a:ext>
            </a:extLst>
          </p:cNvPr>
          <p:cNvPicPr preferRelativeResize="0"/>
          <p:nvPr/>
        </p:nvPicPr>
        <p:blipFill rotWithShape="1">
          <a:blip r:embed="rId6">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453E93E1-0084-4371-BEFE-E9D96B2CCD39}"/>
              </a:ext>
            </a:extLst>
          </p:cNvPr>
          <p:cNvPicPr preferRelativeResize="0"/>
          <p:nvPr/>
        </p:nvPicPr>
        <p:blipFill rotWithShape="1">
          <a:blip r:embed="rId4">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32284732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categories</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 Direct or Tangible Benefits</a:t>
            </a:r>
          </a:p>
          <a:p>
            <a:pPr marL="0" indent="0" algn="just">
              <a:buNone/>
            </a:pPr>
            <a:r>
              <a:rPr lang="en-US" dirty="0"/>
              <a:t>• Financial Benefits: Benefits that can be measured into currency quantities, such as increases in revenue and cost reductions.</a:t>
            </a:r>
          </a:p>
          <a:p>
            <a:pPr marL="0" indent="0" algn="just">
              <a:buNone/>
            </a:pPr>
            <a:r>
              <a:rPr lang="en-US" dirty="0"/>
              <a:t>• Non-financial Benefits: Benefits that are measurable, but not in currency or financial terms, such as client retention and lower staff turnover.</a:t>
            </a:r>
          </a:p>
          <a:p>
            <a:pPr marL="0" indent="0" algn="just">
              <a:buNone/>
            </a:pPr>
            <a:r>
              <a:rPr lang="en-US" dirty="0">
                <a:solidFill>
                  <a:srgbClr val="FF0000"/>
                </a:solidFill>
              </a:rPr>
              <a:t>• Indirect or Intangible Benefits</a:t>
            </a:r>
          </a:p>
          <a:p>
            <a:pPr marL="0" indent="0" algn="just">
              <a:buNone/>
            </a:pPr>
            <a:r>
              <a:rPr lang="en-US" dirty="0"/>
              <a:t>• Benefits that are not easily quantified and measured, such as customer satisfaction, corporate image, and access to new markets.</a:t>
            </a:r>
          </a:p>
        </p:txBody>
      </p:sp>
      <p:pic>
        <p:nvPicPr>
          <p:cNvPr id="4" name="Picture 3"/>
          <p:cNvPicPr>
            <a:picLocks noChangeAspect="1"/>
          </p:cNvPicPr>
          <p:nvPr/>
        </p:nvPicPr>
        <p:blipFill>
          <a:blip r:embed="rId2"/>
          <a:stretch>
            <a:fillRect/>
          </a:stretch>
        </p:blipFill>
        <p:spPr>
          <a:xfrm>
            <a:off x="9854113" y="362458"/>
            <a:ext cx="1627773" cy="1463167"/>
          </a:xfrm>
          <a:prstGeom prst="rect">
            <a:avLst/>
          </a:prstGeom>
        </p:spPr>
      </p:pic>
      <p:pic>
        <p:nvPicPr>
          <p:cNvPr id="5" name="Google Shape;121;p4">
            <a:extLst>
              <a:ext uri="{FF2B5EF4-FFF2-40B4-BE49-F238E27FC236}">
                <a16:creationId xmlns:a16="http://schemas.microsoft.com/office/drawing/2014/main" id="{25522CD6-EB49-4466-BEE1-183B0D27409B}"/>
              </a:ext>
            </a:extLst>
          </p:cNvPr>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011D9F4B-8054-4FCA-995C-CBCAB8A972D6}"/>
              </a:ext>
            </a:extLst>
          </p:cNvPr>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4753583F-392B-4864-A028-F19FDB48CE0A}"/>
              </a:ext>
            </a:extLst>
          </p:cNvPr>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67059500-354B-4602-9D11-6DFB0E16AF81}"/>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83EC6496-0F60-4F35-8328-3498CFD4D585}"/>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Categories </a:t>
            </a:r>
          </a:p>
        </p:txBody>
      </p:sp>
      <p:pic>
        <p:nvPicPr>
          <p:cNvPr id="10" name="Google Shape;122;p4">
            <a:extLst>
              <a:ext uri="{FF2B5EF4-FFF2-40B4-BE49-F238E27FC236}">
                <a16:creationId xmlns:a16="http://schemas.microsoft.com/office/drawing/2014/main" id="{7A35F13F-9633-4CFE-A278-F37EC3E2F1DE}"/>
              </a:ext>
            </a:extLst>
          </p:cNvPr>
          <p:cNvPicPr preferRelativeResize="0"/>
          <p:nvPr/>
        </p:nvPicPr>
        <p:blipFill rotWithShape="1">
          <a:blip r:embed="rId6">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7E3202E6-F0DF-427A-A23E-5DD0466344E4}"/>
              </a:ext>
            </a:extLst>
          </p:cNvPr>
          <p:cNvPicPr preferRelativeResize="0"/>
          <p:nvPr/>
        </p:nvPicPr>
        <p:blipFill rotWithShape="1">
          <a:blip r:embed="rId4">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420335802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management life cycle</a:t>
            </a:r>
          </a:p>
        </p:txBody>
      </p:sp>
      <p:sp>
        <p:nvSpPr>
          <p:cNvPr id="3" name="Content Placeholder 2"/>
          <p:cNvSpPr>
            <a:spLocks noGrp="1"/>
          </p:cNvSpPr>
          <p:nvPr>
            <p:ph idx="1"/>
          </p:nvPr>
        </p:nvSpPr>
        <p:spPr/>
        <p:txBody>
          <a:bodyPr/>
          <a:lstStyle/>
          <a:p>
            <a:pPr marL="0" indent="0" algn="just">
              <a:buNone/>
            </a:pPr>
            <a:r>
              <a:rPr lang="en-US" dirty="0"/>
              <a:t>In order to provide a predictable and coordinated manner to manage the expected program benefits and to assure compliance with governance standards, it is useful to establish a set of “processes and measures for tracking and assessing benefits throughout the program life cycle”. The delivery of benefits that in some level provide new capabilities or that improve existing ones is one of the main critical success factors of an investment, whether it is carried out as a project or as a program.</a:t>
            </a:r>
          </a:p>
        </p:txBody>
      </p:sp>
      <p:pic>
        <p:nvPicPr>
          <p:cNvPr id="4" name="Picture 3"/>
          <p:cNvPicPr>
            <a:picLocks noChangeAspect="1"/>
          </p:cNvPicPr>
          <p:nvPr/>
        </p:nvPicPr>
        <p:blipFill>
          <a:blip r:embed="rId2"/>
          <a:stretch>
            <a:fillRect/>
          </a:stretch>
        </p:blipFill>
        <p:spPr>
          <a:xfrm>
            <a:off x="9893301" y="294989"/>
            <a:ext cx="1627773" cy="1463167"/>
          </a:xfrm>
          <a:prstGeom prst="rect">
            <a:avLst/>
          </a:prstGeom>
        </p:spPr>
      </p:pic>
      <p:pic>
        <p:nvPicPr>
          <p:cNvPr id="5" name="Google Shape;121;p4">
            <a:extLst>
              <a:ext uri="{FF2B5EF4-FFF2-40B4-BE49-F238E27FC236}">
                <a16:creationId xmlns:a16="http://schemas.microsoft.com/office/drawing/2014/main" id="{16571456-55AB-4588-A3C1-11E781EF37B9}"/>
              </a:ext>
            </a:extLst>
          </p:cNvPr>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90F27E72-715C-48D6-B869-2AAEE6B714A1}"/>
              </a:ext>
            </a:extLst>
          </p:cNvPr>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5D6DBA45-F857-44FC-A7B4-305B9CC6EE7B}"/>
              </a:ext>
            </a:extLst>
          </p:cNvPr>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5F634004-DF68-4761-94EA-E320FC697EDB}"/>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10C537C5-5593-4766-8E1F-D2D2CE0C6EAF}"/>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Management life cycle </a:t>
            </a:r>
          </a:p>
        </p:txBody>
      </p:sp>
      <p:pic>
        <p:nvPicPr>
          <p:cNvPr id="10" name="Google Shape;122;p4">
            <a:extLst>
              <a:ext uri="{FF2B5EF4-FFF2-40B4-BE49-F238E27FC236}">
                <a16:creationId xmlns:a16="http://schemas.microsoft.com/office/drawing/2014/main" id="{4ABDD165-6668-4509-92BF-C8BD2B53C436}"/>
              </a:ext>
            </a:extLst>
          </p:cNvPr>
          <p:cNvPicPr preferRelativeResize="0"/>
          <p:nvPr/>
        </p:nvPicPr>
        <p:blipFill rotWithShape="1">
          <a:blip r:embed="rId6">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904A7A78-41DF-4F9F-9039-A7BC7B9C0BF4}"/>
              </a:ext>
            </a:extLst>
          </p:cNvPr>
          <p:cNvPicPr preferRelativeResize="0"/>
          <p:nvPr/>
        </p:nvPicPr>
        <p:blipFill rotWithShape="1">
          <a:blip r:embed="rId4">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4908687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management life cycle</a:t>
            </a:r>
          </a:p>
        </p:txBody>
      </p:sp>
      <p:sp>
        <p:nvSpPr>
          <p:cNvPr id="3" name="Content Placeholder 2"/>
          <p:cNvSpPr>
            <a:spLocks noGrp="1"/>
          </p:cNvSpPr>
          <p:nvPr>
            <p:ph idx="1"/>
          </p:nvPr>
        </p:nvSpPr>
        <p:spPr/>
        <p:txBody>
          <a:bodyPr>
            <a:normAutofit/>
          </a:bodyPr>
          <a:lstStyle/>
          <a:p>
            <a:pPr marL="0" indent="0" algn="just">
              <a:buNone/>
            </a:pPr>
            <a:r>
              <a:rPr lang="en-US" dirty="0"/>
              <a:t>The identification, qualification and further quantitative analysis of the desired business benefits—aligned to the business strategy—should precede and direct the decisions to proceed with the program efforts along the program life cycle and also establish the baseline for measuring the program progress and success.</a:t>
            </a:r>
          </a:p>
        </p:txBody>
      </p:sp>
      <p:pic>
        <p:nvPicPr>
          <p:cNvPr id="4" name="Picture 3"/>
          <p:cNvPicPr>
            <a:picLocks noChangeAspect="1"/>
          </p:cNvPicPr>
          <p:nvPr/>
        </p:nvPicPr>
        <p:blipFill>
          <a:blip r:embed="rId2"/>
          <a:stretch>
            <a:fillRect/>
          </a:stretch>
        </p:blipFill>
        <p:spPr>
          <a:xfrm>
            <a:off x="10010867" y="362458"/>
            <a:ext cx="1627773" cy="1463167"/>
          </a:xfrm>
          <a:prstGeom prst="rect">
            <a:avLst/>
          </a:prstGeom>
        </p:spPr>
      </p:pic>
      <p:pic>
        <p:nvPicPr>
          <p:cNvPr id="5" name="Google Shape;121;p4">
            <a:extLst>
              <a:ext uri="{FF2B5EF4-FFF2-40B4-BE49-F238E27FC236}">
                <a16:creationId xmlns:a16="http://schemas.microsoft.com/office/drawing/2014/main" id="{B135B775-DA84-4658-BD59-9933267C02EE}"/>
              </a:ext>
            </a:extLst>
          </p:cNvPr>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23D0EDBE-11BE-48CB-AB64-18736935044F}"/>
              </a:ext>
            </a:extLst>
          </p:cNvPr>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3B0B7729-1166-4AD9-92A3-107743D3EAF8}"/>
              </a:ext>
            </a:extLst>
          </p:cNvPr>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D80E462F-A492-4FFC-8937-6A8D661395FC}"/>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D4E08290-38E4-47E5-9C29-5FD028321A24}"/>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Management life cycle </a:t>
            </a:r>
          </a:p>
        </p:txBody>
      </p:sp>
      <p:pic>
        <p:nvPicPr>
          <p:cNvPr id="10" name="Google Shape;122;p4">
            <a:extLst>
              <a:ext uri="{FF2B5EF4-FFF2-40B4-BE49-F238E27FC236}">
                <a16:creationId xmlns:a16="http://schemas.microsoft.com/office/drawing/2014/main" id="{14159B67-68B4-4C64-A7F5-ABA661DA96C6}"/>
              </a:ext>
            </a:extLst>
          </p:cNvPr>
          <p:cNvPicPr preferRelativeResize="0"/>
          <p:nvPr/>
        </p:nvPicPr>
        <p:blipFill rotWithShape="1">
          <a:blip r:embed="rId6">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E44B7318-E36B-40DC-849E-29862A379295}"/>
              </a:ext>
            </a:extLst>
          </p:cNvPr>
          <p:cNvPicPr preferRelativeResize="0"/>
          <p:nvPr/>
        </p:nvPicPr>
        <p:blipFill rotWithShape="1">
          <a:blip r:embed="rId4">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37705711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management life cycle</a:t>
            </a:r>
          </a:p>
        </p:txBody>
      </p:sp>
      <p:sp>
        <p:nvSpPr>
          <p:cNvPr id="3" name="Content Placeholder 2"/>
          <p:cNvSpPr>
            <a:spLocks noGrp="1"/>
          </p:cNvSpPr>
          <p:nvPr>
            <p:ph idx="1"/>
          </p:nvPr>
        </p:nvSpPr>
        <p:spPr/>
        <p:txBody>
          <a:bodyPr/>
          <a:lstStyle/>
          <a:p>
            <a:pPr marL="0" indent="0" algn="just">
              <a:buNone/>
            </a:pPr>
            <a:r>
              <a:rPr lang="en-US" dirty="0"/>
              <a:t>There are four phases for the benefits management life cycle, running in parallel with the program life cycle. It is important to emphasize that at the very beginning of the benefits management life cycle there should be a link to the company’s strategy plan in a way that it provides a clear identification of the desired business benefits and in order to allow the prioritization of the program initiative within the context of the enterprise portfolio. Determining how the proposed benefits are aligned to the business strategy and also how relevant those benefits are in the enterprise environment is an important tool to clarify the justification for investing in the program.</a:t>
            </a:r>
          </a:p>
          <a:p>
            <a:pPr marL="0" indent="0" algn="just">
              <a:buNone/>
            </a:pPr>
            <a:endParaRPr lang="en-US" dirty="0"/>
          </a:p>
        </p:txBody>
      </p:sp>
      <p:pic>
        <p:nvPicPr>
          <p:cNvPr id="4" name="Picture 3"/>
          <p:cNvPicPr>
            <a:picLocks noChangeAspect="1"/>
          </p:cNvPicPr>
          <p:nvPr/>
        </p:nvPicPr>
        <p:blipFill>
          <a:blip r:embed="rId2"/>
          <a:stretch>
            <a:fillRect/>
          </a:stretch>
        </p:blipFill>
        <p:spPr>
          <a:xfrm>
            <a:off x="9618982" y="227521"/>
            <a:ext cx="1627773" cy="1463167"/>
          </a:xfrm>
          <a:prstGeom prst="rect">
            <a:avLst/>
          </a:prstGeom>
        </p:spPr>
      </p:pic>
      <p:pic>
        <p:nvPicPr>
          <p:cNvPr id="5" name="Google Shape;121;p4">
            <a:extLst>
              <a:ext uri="{FF2B5EF4-FFF2-40B4-BE49-F238E27FC236}">
                <a16:creationId xmlns:a16="http://schemas.microsoft.com/office/drawing/2014/main" id="{5657672C-0531-4F1A-8896-8DC8927FF198}"/>
              </a:ext>
            </a:extLst>
          </p:cNvPr>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C6614D3B-D5C7-44C4-B3F7-A7CA5B9E274C}"/>
              </a:ext>
            </a:extLst>
          </p:cNvPr>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4B278FE6-9CC4-41BD-B271-A8FAFE0E6A68}"/>
              </a:ext>
            </a:extLst>
          </p:cNvPr>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3DE70EEF-1C77-4115-B34D-6471D2B2BE36}"/>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7A4DCDE6-7C46-42E7-BA45-1588CFCB3481}"/>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Management life cycle </a:t>
            </a:r>
          </a:p>
          <a:p>
            <a:endParaRPr lang="en-US" sz="2800" dirty="0">
              <a:solidFill>
                <a:schemeClr val="bg1"/>
              </a:solidFill>
            </a:endParaRPr>
          </a:p>
        </p:txBody>
      </p:sp>
      <p:pic>
        <p:nvPicPr>
          <p:cNvPr id="10" name="Google Shape;122;p4">
            <a:extLst>
              <a:ext uri="{FF2B5EF4-FFF2-40B4-BE49-F238E27FC236}">
                <a16:creationId xmlns:a16="http://schemas.microsoft.com/office/drawing/2014/main" id="{ACF7B59F-2EDF-4D91-9579-DD06E473A681}"/>
              </a:ext>
            </a:extLst>
          </p:cNvPr>
          <p:cNvPicPr preferRelativeResize="0"/>
          <p:nvPr/>
        </p:nvPicPr>
        <p:blipFill rotWithShape="1">
          <a:blip r:embed="rId6">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CB0AB388-71F5-432C-99F3-DE79075D7448}"/>
              </a:ext>
            </a:extLst>
          </p:cNvPr>
          <p:cNvPicPr preferRelativeResize="0"/>
          <p:nvPr/>
        </p:nvPicPr>
        <p:blipFill rotWithShape="1">
          <a:blip r:embed="rId4">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17694501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management life cycle</a:t>
            </a:r>
          </a:p>
        </p:txBody>
      </p:sp>
      <p:sp>
        <p:nvSpPr>
          <p:cNvPr id="3" name="Content Placeholder 2"/>
          <p:cNvSpPr>
            <a:spLocks noGrp="1"/>
          </p:cNvSpPr>
          <p:nvPr>
            <p:ph idx="1"/>
          </p:nvPr>
        </p:nvSpPr>
        <p:spPr/>
        <p:txBody>
          <a:bodyPr/>
          <a:lstStyle/>
          <a:p>
            <a:pPr marL="0" indent="0" algn="just">
              <a:buNone/>
            </a:pPr>
            <a:r>
              <a:rPr lang="en-US" dirty="0"/>
              <a:t>The benefits management life cycle proposed by the Project Management Institute (PMI®) flows in a manner that the level of information and maturity regarding the benefits management process increases along with the development of the program life cycle, from the very early defining and planning stages throughout the benefits realization, transition to operations and final program closure. The next sections will provide some clarification on the four stages of the benefits management life cycle.</a:t>
            </a:r>
          </a:p>
        </p:txBody>
      </p:sp>
      <p:pic>
        <p:nvPicPr>
          <p:cNvPr id="4" name="Picture 3"/>
          <p:cNvPicPr>
            <a:picLocks noChangeAspect="1"/>
          </p:cNvPicPr>
          <p:nvPr/>
        </p:nvPicPr>
        <p:blipFill>
          <a:blip r:embed="rId2"/>
          <a:stretch>
            <a:fillRect/>
          </a:stretch>
        </p:blipFill>
        <p:spPr>
          <a:xfrm>
            <a:off x="10154559" y="362458"/>
            <a:ext cx="1627773" cy="1463167"/>
          </a:xfrm>
          <a:prstGeom prst="rect">
            <a:avLst/>
          </a:prstGeom>
        </p:spPr>
      </p:pic>
      <p:pic>
        <p:nvPicPr>
          <p:cNvPr id="5" name="Google Shape;121;p4">
            <a:extLst>
              <a:ext uri="{FF2B5EF4-FFF2-40B4-BE49-F238E27FC236}">
                <a16:creationId xmlns:a16="http://schemas.microsoft.com/office/drawing/2014/main" id="{3BE89829-4CC0-4DD2-8435-890846C7DE58}"/>
              </a:ext>
            </a:extLst>
          </p:cNvPr>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BA7D56FD-7258-4F80-AEF9-F4B30138DF6F}"/>
              </a:ext>
            </a:extLst>
          </p:cNvPr>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AC28FDC7-6FA6-4784-BBFA-0C0E55F76B1F}"/>
              </a:ext>
            </a:extLst>
          </p:cNvPr>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CE4B00F9-59FC-48B9-886B-2BBB54AEB102}"/>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E89BED65-FD5D-4CD1-A7C4-390F84EA18A9}"/>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Management life cycle </a:t>
            </a:r>
          </a:p>
        </p:txBody>
      </p:sp>
      <p:pic>
        <p:nvPicPr>
          <p:cNvPr id="10" name="Google Shape;122;p4">
            <a:extLst>
              <a:ext uri="{FF2B5EF4-FFF2-40B4-BE49-F238E27FC236}">
                <a16:creationId xmlns:a16="http://schemas.microsoft.com/office/drawing/2014/main" id="{3122AADD-10FB-4393-A4D7-B6DABF9FFEA0}"/>
              </a:ext>
            </a:extLst>
          </p:cNvPr>
          <p:cNvPicPr preferRelativeResize="0"/>
          <p:nvPr/>
        </p:nvPicPr>
        <p:blipFill rotWithShape="1">
          <a:blip r:embed="rId6">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52E54093-340B-477D-B488-FA306D77007D}"/>
              </a:ext>
            </a:extLst>
          </p:cNvPr>
          <p:cNvPicPr preferRelativeResize="0"/>
          <p:nvPr/>
        </p:nvPicPr>
        <p:blipFill rotWithShape="1">
          <a:blip r:embed="rId4">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11198672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Identification</a:t>
            </a:r>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At the early stages </a:t>
            </a:r>
            <a:r>
              <a:rPr lang="en-US" dirty="0"/>
              <a:t>of the program life cycle, most of the efforts are directed to the identification and qualification of the expected business benefits. The program business case or the program mandate should clarify the external and internal forces that drive the organization to the need for a change, which may lead to a program being created. During the identification of the expected benefits, it is important to establish a “clear definition and agreement among stakeholders on the factors contributing to these identified benefits”. Some factors are critical for appropriate benefits identification at this stage of the benefits management life cycle:</a:t>
            </a:r>
          </a:p>
        </p:txBody>
      </p:sp>
      <p:pic>
        <p:nvPicPr>
          <p:cNvPr id="4" name="Picture 3"/>
          <p:cNvPicPr>
            <a:picLocks noChangeAspect="1"/>
          </p:cNvPicPr>
          <p:nvPr/>
        </p:nvPicPr>
        <p:blipFill>
          <a:blip r:embed="rId2"/>
          <a:stretch>
            <a:fillRect/>
          </a:stretch>
        </p:blipFill>
        <p:spPr>
          <a:xfrm>
            <a:off x="9726027" y="463667"/>
            <a:ext cx="1627773" cy="1463167"/>
          </a:xfrm>
          <a:prstGeom prst="rect">
            <a:avLst/>
          </a:prstGeom>
        </p:spPr>
      </p:pic>
      <p:pic>
        <p:nvPicPr>
          <p:cNvPr id="5" name="Google Shape;121;p4">
            <a:extLst>
              <a:ext uri="{FF2B5EF4-FFF2-40B4-BE49-F238E27FC236}">
                <a16:creationId xmlns:a16="http://schemas.microsoft.com/office/drawing/2014/main" id="{9FF8BCDA-8B45-43A8-9760-E74C96005A6F}"/>
              </a:ext>
            </a:extLst>
          </p:cNvPr>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8D775F64-710D-46C7-87A1-45A236481E16}"/>
              </a:ext>
            </a:extLst>
          </p:cNvPr>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958ABA07-76AA-4A6B-8040-D882B12AF0B9}"/>
              </a:ext>
            </a:extLst>
          </p:cNvPr>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3824F499-DA9F-48B6-82A8-6DFEB4EBC1BF}"/>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4A8C242C-C121-4892-90F3-A759460169F9}"/>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Identification </a:t>
            </a:r>
          </a:p>
        </p:txBody>
      </p:sp>
      <p:pic>
        <p:nvPicPr>
          <p:cNvPr id="10" name="Google Shape;122;p4">
            <a:extLst>
              <a:ext uri="{FF2B5EF4-FFF2-40B4-BE49-F238E27FC236}">
                <a16:creationId xmlns:a16="http://schemas.microsoft.com/office/drawing/2014/main" id="{CB13FFA6-3490-4E69-A5B0-9A5B81550408}"/>
              </a:ext>
            </a:extLst>
          </p:cNvPr>
          <p:cNvPicPr preferRelativeResize="0"/>
          <p:nvPr/>
        </p:nvPicPr>
        <p:blipFill rotWithShape="1">
          <a:blip r:embed="rId6">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1EBD64C9-C660-4ABC-8C33-25AEA7E986CA}"/>
              </a:ext>
            </a:extLst>
          </p:cNvPr>
          <p:cNvPicPr preferRelativeResize="0"/>
          <p:nvPr/>
        </p:nvPicPr>
        <p:blipFill rotWithShape="1">
          <a:blip r:embed="rId4">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33412673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Identification</a:t>
            </a:r>
          </a:p>
        </p:txBody>
      </p:sp>
      <p:sp>
        <p:nvSpPr>
          <p:cNvPr id="3" name="Content Placeholder 2"/>
          <p:cNvSpPr>
            <a:spLocks noGrp="1"/>
          </p:cNvSpPr>
          <p:nvPr>
            <p:ph idx="1"/>
          </p:nvPr>
        </p:nvSpPr>
        <p:spPr/>
        <p:txBody>
          <a:bodyPr/>
          <a:lstStyle/>
          <a:p>
            <a:pPr marL="0" indent="0" algn="just">
              <a:buNone/>
            </a:pPr>
            <a:r>
              <a:rPr lang="en-US" dirty="0"/>
              <a:t>• Understanding the business strategy</a:t>
            </a:r>
          </a:p>
          <a:p>
            <a:pPr marL="0" indent="0" algn="just">
              <a:buNone/>
            </a:pPr>
            <a:r>
              <a:rPr lang="en-US" dirty="0"/>
              <a:t>• Mapping each of the expected benefits into the strategic plan and goals</a:t>
            </a:r>
          </a:p>
          <a:p>
            <a:pPr marL="0" indent="0" algn="just">
              <a:buNone/>
            </a:pPr>
            <a:r>
              <a:rPr lang="en-US" dirty="0"/>
              <a:t>• Quantifying the benefits (estimates)</a:t>
            </a:r>
          </a:p>
          <a:p>
            <a:pPr marL="0" indent="0" algn="just">
              <a:buNone/>
            </a:pPr>
            <a:r>
              <a:rPr lang="en-US" dirty="0"/>
              <a:t>• Determining the core expected benefits</a:t>
            </a:r>
          </a:p>
          <a:p>
            <a:pPr marL="0" indent="0" algn="just">
              <a:buNone/>
            </a:pPr>
            <a:r>
              <a:rPr lang="en-US" dirty="0"/>
              <a:t>• Comparing the current state to the expected post-program scenario</a:t>
            </a:r>
          </a:p>
          <a:p>
            <a:pPr marL="0" indent="0" algn="just">
              <a:buNone/>
            </a:pPr>
            <a:r>
              <a:rPr lang="en-US" dirty="0"/>
              <a:t>• Comparing the current state to the projected scenario in case the program is not implemented, if appropriate</a:t>
            </a:r>
          </a:p>
          <a:p>
            <a:pPr marL="0" indent="0" algn="just">
              <a:buNone/>
            </a:pPr>
            <a:r>
              <a:rPr lang="en-US" dirty="0"/>
              <a:t>• Determining the premises for estimating the benefits</a:t>
            </a:r>
          </a:p>
        </p:txBody>
      </p:sp>
      <p:pic>
        <p:nvPicPr>
          <p:cNvPr id="4" name="Picture 3"/>
          <p:cNvPicPr>
            <a:picLocks noChangeAspect="1"/>
          </p:cNvPicPr>
          <p:nvPr/>
        </p:nvPicPr>
        <p:blipFill>
          <a:blip r:embed="rId2"/>
          <a:stretch>
            <a:fillRect/>
          </a:stretch>
        </p:blipFill>
        <p:spPr>
          <a:xfrm>
            <a:off x="10350501" y="110970"/>
            <a:ext cx="1627773" cy="1463167"/>
          </a:xfrm>
          <a:prstGeom prst="rect">
            <a:avLst/>
          </a:prstGeom>
        </p:spPr>
      </p:pic>
      <p:pic>
        <p:nvPicPr>
          <p:cNvPr id="5" name="Google Shape;121;p4">
            <a:extLst>
              <a:ext uri="{FF2B5EF4-FFF2-40B4-BE49-F238E27FC236}">
                <a16:creationId xmlns:a16="http://schemas.microsoft.com/office/drawing/2014/main" id="{0FB02443-D9C7-46CA-86F5-1542BDEAEB52}"/>
              </a:ext>
            </a:extLst>
          </p:cNvPr>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88309C04-048A-4932-9B78-ED208F9657E0}"/>
              </a:ext>
            </a:extLst>
          </p:cNvPr>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ECB5F548-D768-4D1B-90F6-844FD5C60AA2}"/>
              </a:ext>
            </a:extLst>
          </p:cNvPr>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EC9ED2C9-822F-4F25-92F6-8336A2E38447}"/>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AF5182B2-46C6-441C-898E-D6D54532E006}"/>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Identification </a:t>
            </a:r>
          </a:p>
          <a:p>
            <a:endParaRPr lang="en-US" sz="2800" dirty="0">
              <a:solidFill>
                <a:schemeClr val="bg1"/>
              </a:solidFill>
            </a:endParaRPr>
          </a:p>
        </p:txBody>
      </p:sp>
      <p:pic>
        <p:nvPicPr>
          <p:cNvPr id="10" name="Google Shape;122;p4">
            <a:extLst>
              <a:ext uri="{FF2B5EF4-FFF2-40B4-BE49-F238E27FC236}">
                <a16:creationId xmlns:a16="http://schemas.microsoft.com/office/drawing/2014/main" id="{D2ED31AF-B811-4730-BBB2-AACBAA449CB2}"/>
              </a:ext>
            </a:extLst>
          </p:cNvPr>
          <p:cNvPicPr preferRelativeResize="0"/>
          <p:nvPr/>
        </p:nvPicPr>
        <p:blipFill rotWithShape="1">
          <a:blip r:embed="rId6">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D6A7629F-CD18-4B13-A904-AB169E2D1A59}"/>
              </a:ext>
            </a:extLst>
          </p:cNvPr>
          <p:cNvPicPr preferRelativeResize="0"/>
          <p:nvPr/>
        </p:nvPicPr>
        <p:blipFill rotWithShape="1">
          <a:blip r:embed="rId4">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17202159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Identification</a:t>
            </a:r>
          </a:p>
        </p:txBody>
      </p:sp>
      <p:sp>
        <p:nvSpPr>
          <p:cNvPr id="3" name="Content Placeholder 2"/>
          <p:cNvSpPr>
            <a:spLocks noGrp="1"/>
          </p:cNvSpPr>
          <p:nvPr>
            <p:ph idx="1"/>
          </p:nvPr>
        </p:nvSpPr>
        <p:spPr/>
        <p:txBody>
          <a:bodyPr>
            <a:normAutofit/>
          </a:bodyPr>
          <a:lstStyle/>
          <a:p>
            <a:pPr marL="0" indent="0" algn="just">
              <a:buNone/>
            </a:pPr>
            <a:r>
              <a:rPr lang="en-US" dirty="0"/>
              <a:t>The benefits identification phase should strongly take into account the organization’s strategic plan in order to establish a clear alignment with the company’s long-term objectives. Ideally, each of the expected benefits should be mapped into the company’s strategic plan. At this stage, there is probably not much data supporting the quantitative analysis for the benefits, so it is most likely that order-of-magnitude estimates are being used. Figure 6.1 below presents an example of a benefit identification and strategic mapping for a CO2 emissions reduction program.</a:t>
            </a:r>
          </a:p>
        </p:txBody>
      </p:sp>
      <p:pic>
        <p:nvPicPr>
          <p:cNvPr id="4" name="Picture 3"/>
          <p:cNvPicPr>
            <a:picLocks noChangeAspect="1"/>
          </p:cNvPicPr>
          <p:nvPr/>
        </p:nvPicPr>
        <p:blipFill>
          <a:blip r:embed="rId2"/>
          <a:stretch>
            <a:fillRect/>
          </a:stretch>
        </p:blipFill>
        <p:spPr>
          <a:xfrm>
            <a:off x="10285187" y="110970"/>
            <a:ext cx="1627773" cy="1463167"/>
          </a:xfrm>
          <a:prstGeom prst="rect">
            <a:avLst/>
          </a:prstGeom>
        </p:spPr>
      </p:pic>
      <p:pic>
        <p:nvPicPr>
          <p:cNvPr id="5" name="Google Shape;121;p4">
            <a:extLst>
              <a:ext uri="{FF2B5EF4-FFF2-40B4-BE49-F238E27FC236}">
                <a16:creationId xmlns:a16="http://schemas.microsoft.com/office/drawing/2014/main" id="{CCC176BD-DACB-4115-B9C8-79E60A36A126}"/>
              </a:ext>
            </a:extLst>
          </p:cNvPr>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5780559C-7DA0-430E-BED4-FEEED7AF498D}"/>
              </a:ext>
            </a:extLst>
          </p:cNvPr>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04FCE31F-15F1-4395-859F-62D1FE5FD2C6}"/>
              </a:ext>
            </a:extLst>
          </p:cNvPr>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871744D1-6415-4085-8D66-B02CA172BCB9}"/>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85D751B1-14B2-4A81-9E4D-818E9C6EB2EC}"/>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Identification </a:t>
            </a:r>
          </a:p>
          <a:p>
            <a:endParaRPr lang="en-US" sz="2800" dirty="0">
              <a:solidFill>
                <a:schemeClr val="bg1"/>
              </a:solidFill>
            </a:endParaRPr>
          </a:p>
        </p:txBody>
      </p:sp>
      <p:pic>
        <p:nvPicPr>
          <p:cNvPr id="10" name="Google Shape;122;p4">
            <a:extLst>
              <a:ext uri="{FF2B5EF4-FFF2-40B4-BE49-F238E27FC236}">
                <a16:creationId xmlns:a16="http://schemas.microsoft.com/office/drawing/2014/main" id="{C0394363-8CE3-412B-BDEE-0B901F480BB0}"/>
              </a:ext>
            </a:extLst>
          </p:cNvPr>
          <p:cNvPicPr preferRelativeResize="0"/>
          <p:nvPr/>
        </p:nvPicPr>
        <p:blipFill rotWithShape="1">
          <a:blip r:embed="rId6">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B8C98E17-4662-473D-9563-EED1F044222F}"/>
              </a:ext>
            </a:extLst>
          </p:cNvPr>
          <p:cNvPicPr preferRelativeResize="0"/>
          <p:nvPr/>
        </p:nvPicPr>
        <p:blipFill rotWithShape="1">
          <a:blip r:embed="rId4">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32990944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Identification</a:t>
            </a:r>
          </a:p>
        </p:txBody>
      </p:sp>
      <p:pic>
        <p:nvPicPr>
          <p:cNvPr id="5" name="Content Placeholder 4"/>
          <p:cNvPicPr>
            <a:picLocks noGrp="1" noChangeAspect="1"/>
          </p:cNvPicPr>
          <p:nvPr>
            <p:ph idx="1"/>
          </p:nvPr>
        </p:nvPicPr>
        <p:blipFill>
          <a:blip r:embed="rId2"/>
          <a:stretch>
            <a:fillRect/>
          </a:stretch>
        </p:blipFill>
        <p:spPr>
          <a:xfrm>
            <a:off x="692331" y="1825625"/>
            <a:ext cx="10450286" cy="4351338"/>
          </a:xfrm>
          <a:prstGeom prst="rect">
            <a:avLst/>
          </a:prstGeom>
        </p:spPr>
      </p:pic>
      <p:pic>
        <p:nvPicPr>
          <p:cNvPr id="4" name="Picture 3"/>
          <p:cNvPicPr>
            <a:picLocks noChangeAspect="1"/>
          </p:cNvPicPr>
          <p:nvPr/>
        </p:nvPicPr>
        <p:blipFill>
          <a:blip r:embed="rId3"/>
          <a:stretch>
            <a:fillRect/>
          </a:stretch>
        </p:blipFill>
        <p:spPr>
          <a:xfrm>
            <a:off x="9726027" y="227521"/>
            <a:ext cx="1627773" cy="1463167"/>
          </a:xfrm>
          <a:prstGeom prst="rect">
            <a:avLst/>
          </a:prstGeom>
        </p:spPr>
      </p:pic>
      <p:pic>
        <p:nvPicPr>
          <p:cNvPr id="6" name="Google Shape;121;p4">
            <a:extLst>
              <a:ext uri="{FF2B5EF4-FFF2-40B4-BE49-F238E27FC236}">
                <a16:creationId xmlns:a16="http://schemas.microsoft.com/office/drawing/2014/main" id="{AD9D0C6F-38CF-4A39-BD42-B7BE33C564A9}"/>
              </a:ext>
            </a:extLst>
          </p:cNvPr>
          <p:cNvPicPr preferRelativeResize="0"/>
          <p:nvPr/>
        </p:nvPicPr>
        <p:blipFill rotWithShape="1">
          <a:blip r:embed="rId4">
            <a:alphaModFix/>
          </a:blip>
          <a:srcRect/>
          <a:stretch/>
        </p:blipFill>
        <p:spPr>
          <a:xfrm>
            <a:off x="651740" y="5508979"/>
            <a:ext cx="1222425" cy="1096206"/>
          </a:xfrm>
          <a:prstGeom prst="rect">
            <a:avLst/>
          </a:prstGeom>
          <a:noFill/>
          <a:ln>
            <a:noFill/>
          </a:ln>
        </p:spPr>
      </p:pic>
      <p:pic>
        <p:nvPicPr>
          <p:cNvPr id="7" name="Google Shape;123;p4">
            <a:extLst>
              <a:ext uri="{FF2B5EF4-FFF2-40B4-BE49-F238E27FC236}">
                <a16:creationId xmlns:a16="http://schemas.microsoft.com/office/drawing/2014/main" id="{B5265E23-E676-42D1-8767-6909AAA0EBF6}"/>
              </a:ext>
            </a:extLst>
          </p:cNvPr>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8" name="Google Shape;125;p4">
            <a:extLst>
              <a:ext uri="{FF2B5EF4-FFF2-40B4-BE49-F238E27FC236}">
                <a16:creationId xmlns:a16="http://schemas.microsoft.com/office/drawing/2014/main" id="{A330A55C-55CB-4F63-AABC-E4F84386CC29}"/>
              </a:ext>
            </a:extLst>
          </p:cNvPr>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9" name="Google Shape;127;p4">
            <a:extLst>
              <a:ext uri="{FF2B5EF4-FFF2-40B4-BE49-F238E27FC236}">
                <a16:creationId xmlns:a16="http://schemas.microsoft.com/office/drawing/2014/main" id="{56CE1E25-8F53-4064-949F-BE74B4AE2CB2}"/>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10" name="Title 1">
            <a:extLst>
              <a:ext uri="{FF2B5EF4-FFF2-40B4-BE49-F238E27FC236}">
                <a16:creationId xmlns:a16="http://schemas.microsoft.com/office/drawing/2014/main" id="{A496EF88-CD97-45E2-8662-CC33D3B3C45F}"/>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Identification </a:t>
            </a:r>
          </a:p>
          <a:p>
            <a:endParaRPr lang="en-US" sz="2800" dirty="0">
              <a:solidFill>
                <a:schemeClr val="bg1"/>
              </a:solidFill>
            </a:endParaRPr>
          </a:p>
        </p:txBody>
      </p:sp>
      <p:pic>
        <p:nvPicPr>
          <p:cNvPr id="11" name="Google Shape;122;p4">
            <a:extLst>
              <a:ext uri="{FF2B5EF4-FFF2-40B4-BE49-F238E27FC236}">
                <a16:creationId xmlns:a16="http://schemas.microsoft.com/office/drawing/2014/main" id="{32595805-8821-4B41-8A7B-AC43463FF0A8}"/>
              </a:ext>
            </a:extLst>
          </p:cNvPr>
          <p:cNvPicPr preferRelativeResize="0"/>
          <p:nvPr/>
        </p:nvPicPr>
        <p:blipFill rotWithShape="1">
          <a:blip r:embed="rId7">
            <a:alphaModFix/>
          </a:blip>
          <a:srcRect/>
          <a:stretch/>
        </p:blipFill>
        <p:spPr>
          <a:xfrm>
            <a:off x="2440788" y="5972125"/>
            <a:ext cx="9902229" cy="204838"/>
          </a:xfrm>
          <a:prstGeom prst="rect">
            <a:avLst/>
          </a:prstGeom>
          <a:noFill/>
          <a:ln>
            <a:noFill/>
          </a:ln>
        </p:spPr>
      </p:pic>
      <p:pic>
        <p:nvPicPr>
          <p:cNvPr id="12" name="Google Shape;124;p4">
            <a:extLst>
              <a:ext uri="{FF2B5EF4-FFF2-40B4-BE49-F238E27FC236}">
                <a16:creationId xmlns:a16="http://schemas.microsoft.com/office/drawing/2014/main" id="{6FB5A279-3000-45E7-9869-9FFD254FC285}"/>
              </a:ext>
            </a:extLst>
          </p:cNvPr>
          <p:cNvPicPr preferRelativeResize="0"/>
          <p:nvPr/>
        </p:nvPicPr>
        <p:blipFill rotWithShape="1">
          <a:blip r:embed="rId5">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15590655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Identification</a:t>
            </a:r>
          </a:p>
        </p:txBody>
      </p:sp>
      <p:sp>
        <p:nvSpPr>
          <p:cNvPr id="3" name="Content Placeholder 2"/>
          <p:cNvSpPr>
            <a:spLocks noGrp="1"/>
          </p:cNvSpPr>
          <p:nvPr>
            <p:ph idx="1"/>
          </p:nvPr>
        </p:nvSpPr>
        <p:spPr/>
        <p:txBody>
          <a:bodyPr/>
          <a:lstStyle/>
          <a:p>
            <a:pPr marL="0" indent="0" algn="just">
              <a:buNone/>
            </a:pPr>
            <a:r>
              <a:rPr lang="en-US" dirty="0"/>
              <a:t>Figure 6.2 below is a graphical representation of the comparison between the program’s contribution to the corporate Key Performance Indicators (KPI) and a projection of the expected scenario if the program is not undertaken.</a:t>
            </a:r>
          </a:p>
        </p:txBody>
      </p:sp>
      <p:pic>
        <p:nvPicPr>
          <p:cNvPr id="4" name="Picture 3"/>
          <p:cNvPicPr>
            <a:picLocks noChangeAspect="1"/>
          </p:cNvPicPr>
          <p:nvPr/>
        </p:nvPicPr>
        <p:blipFill>
          <a:blip r:embed="rId2"/>
          <a:stretch>
            <a:fillRect/>
          </a:stretch>
        </p:blipFill>
        <p:spPr>
          <a:xfrm>
            <a:off x="9971678" y="294989"/>
            <a:ext cx="1627773" cy="1463167"/>
          </a:xfrm>
          <a:prstGeom prst="rect">
            <a:avLst/>
          </a:prstGeom>
        </p:spPr>
      </p:pic>
      <p:pic>
        <p:nvPicPr>
          <p:cNvPr id="5" name="Google Shape;121;p4">
            <a:extLst>
              <a:ext uri="{FF2B5EF4-FFF2-40B4-BE49-F238E27FC236}">
                <a16:creationId xmlns:a16="http://schemas.microsoft.com/office/drawing/2014/main" id="{FE62E17D-33E0-45B1-A297-D27D5005EED9}"/>
              </a:ext>
            </a:extLst>
          </p:cNvPr>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3A839EC6-9601-41B6-B80A-7135CDA51907}"/>
              </a:ext>
            </a:extLst>
          </p:cNvPr>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2818AF84-BB20-4EDF-AFE4-13DA9E97215D}"/>
              </a:ext>
            </a:extLst>
          </p:cNvPr>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4FFDAEB3-89D6-4A11-88AE-4EBB59D157F1}"/>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22D3B7A9-1BB4-4DFC-B49F-D4A6C62D3AB5}"/>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Identification </a:t>
            </a:r>
          </a:p>
          <a:p>
            <a:endParaRPr lang="en-US" sz="2800" dirty="0">
              <a:solidFill>
                <a:schemeClr val="bg1"/>
              </a:solidFill>
            </a:endParaRPr>
          </a:p>
        </p:txBody>
      </p:sp>
      <p:pic>
        <p:nvPicPr>
          <p:cNvPr id="10" name="Google Shape;122;p4">
            <a:extLst>
              <a:ext uri="{FF2B5EF4-FFF2-40B4-BE49-F238E27FC236}">
                <a16:creationId xmlns:a16="http://schemas.microsoft.com/office/drawing/2014/main" id="{65EFD38C-CA2D-4C50-8678-40CC3ED67AB4}"/>
              </a:ext>
            </a:extLst>
          </p:cNvPr>
          <p:cNvPicPr preferRelativeResize="0"/>
          <p:nvPr/>
        </p:nvPicPr>
        <p:blipFill rotWithShape="1">
          <a:blip r:embed="rId6">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EF96E22F-9B60-4D99-993A-C978E468EF7A}"/>
              </a:ext>
            </a:extLst>
          </p:cNvPr>
          <p:cNvPicPr preferRelativeResize="0"/>
          <p:nvPr/>
        </p:nvPicPr>
        <p:blipFill rotWithShape="1">
          <a:blip r:embed="rId4">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41017539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Identification</a:t>
            </a:r>
          </a:p>
        </p:txBody>
      </p:sp>
      <p:pic>
        <p:nvPicPr>
          <p:cNvPr id="5" name="Content Placeholder 4"/>
          <p:cNvPicPr>
            <a:picLocks noGrp="1" noChangeAspect="1"/>
          </p:cNvPicPr>
          <p:nvPr>
            <p:ph idx="1"/>
          </p:nvPr>
        </p:nvPicPr>
        <p:blipFill>
          <a:blip r:embed="rId2"/>
          <a:stretch>
            <a:fillRect/>
          </a:stretch>
        </p:blipFill>
        <p:spPr>
          <a:xfrm>
            <a:off x="574766" y="1825625"/>
            <a:ext cx="10319657" cy="4562112"/>
          </a:xfrm>
          <a:prstGeom prst="rect">
            <a:avLst/>
          </a:prstGeom>
        </p:spPr>
      </p:pic>
      <p:pic>
        <p:nvPicPr>
          <p:cNvPr id="4" name="Picture 3"/>
          <p:cNvPicPr>
            <a:picLocks noChangeAspect="1"/>
          </p:cNvPicPr>
          <p:nvPr/>
        </p:nvPicPr>
        <p:blipFill>
          <a:blip r:embed="rId3"/>
          <a:stretch>
            <a:fillRect/>
          </a:stretch>
        </p:blipFill>
        <p:spPr>
          <a:xfrm>
            <a:off x="9632044" y="227521"/>
            <a:ext cx="1627773" cy="1463167"/>
          </a:xfrm>
          <a:prstGeom prst="rect">
            <a:avLst/>
          </a:prstGeom>
        </p:spPr>
      </p:pic>
      <p:pic>
        <p:nvPicPr>
          <p:cNvPr id="6" name="Google Shape;121;p4">
            <a:extLst>
              <a:ext uri="{FF2B5EF4-FFF2-40B4-BE49-F238E27FC236}">
                <a16:creationId xmlns:a16="http://schemas.microsoft.com/office/drawing/2014/main" id="{5070512F-AF89-4DDB-9034-42F8F411FDA3}"/>
              </a:ext>
            </a:extLst>
          </p:cNvPr>
          <p:cNvPicPr preferRelativeResize="0"/>
          <p:nvPr/>
        </p:nvPicPr>
        <p:blipFill rotWithShape="1">
          <a:blip r:embed="rId4">
            <a:alphaModFix/>
          </a:blip>
          <a:srcRect/>
          <a:stretch/>
        </p:blipFill>
        <p:spPr>
          <a:xfrm>
            <a:off x="651740" y="5508979"/>
            <a:ext cx="1222425" cy="1096206"/>
          </a:xfrm>
          <a:prstGeom prst="rect">
            <a:avLst/>
          </a:prstGeom>
          <a:noFill/>
          <a:ln>
            <a:noFill/>
          </a:ln>
        </p:spPr>
      </p:pic>
      <p:pic>
        <p:nvPicPr>
          <p:cNvPr id="7" name="Google Shape;123;p4">
            <a:extLst>
              <a:ext uri="{FF2B5EF4-FFF2-40B4-BE49-F238E27FC236}">
                <a16:creationId xmlns:a16="http://schemas.microsoft.com/office/drawing/2014/main" id="{FA1B824D-FAF7-4317-AA9B-AA57778FF6D6}"/>
              </a:ext>
            </a:extLst>
          </p:cNvPr>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8" name="Google Shape;125;p4">
            <a:extLst>
              <a:ext uri="{FF2B5EF4-FFF2-40B4-BE49-F238E27FC236}">
                <a16:creationId xmlns:a16="http://schemas.microsoft.com/office/drawing/2014/main" id="{E43C9AB6-22D4-4832-8360-DBE80EC68F67}"/>
              </a:ext>
            </a:extLst>
          </p:cNvPr>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9" name="Google Shape;127;p4">
            <a:extLst>
              <a:ext uri="{FF2B5EF4-FFF2-40B4-BE49-F238E27FC236}">
                <a16:creationId xmlns:a16="http://schemas.microsoft.com/office/drawing/2014/main" id="{D3394F95-F73D-486B-841D-D97EC6E278F8}"/>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10" name="Title 1">
            <a:extLst>
              <a:ext uri="{FF2B5EF4-FFF2-40B4-BE49-F238E27FC236}">
                <a16:creationId xmlns:a16="http://schemas.microsoft.com/office/drawing/2014/main" id="{72D84A0F-5059-4215-84AA-0638FD4A1669}"/>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Identification </a:t>
            </a:r>
          </a:p>
          <a:p>
            <a:endParaRPr lang="en-US" sz="2800" dirty="0">
              <a:solidFill>
                <a:schemeClr val="bg1"/>
              </a:solidFill>
            </a:endParaRPr>
          </a:p>
        </p:txBody>
      </p:sp>
      <p:pic>
        <p:nvPicPr>
          <p:cNvPr id="11" name="Google Shape;122;p4">
            <a:extLst>
              <a:ext uri="{FF2B5EF4-FFF2-40B4-BE49-F238E27FC236}">
                <a16:creationId xmlns:a16="http://schemas.microsoft.com/office/drawing/2014/main" id="{D11F2823-C0AF-4F49-8DEC-A1FE1C4A0E63}"/>
              </a:ext>
            </a:extLst>
          </p:cNvPr>
          <p:cNvPicPr preferRelativeResize="0"/>
          <p:nvPr/>
        </p:nvPicPr>
        <p:blipFill rotWithShape="1">
          <a:blip r:embed="rId7">
            <a:alphaModFix/>
          </a:blip>
          <a:srcRect/>
          <a:stretch/>
        </p:blipFill>
        <p:spPr>
          <a:xfrm>
            <a:off x="2440788" y="5972125"/>
            <a:ext cx="9902229" cy="204838"/>
          </a:xfrm>
          <a:prstGeom prst="rect">
            <a:avLst/>
          </a:prstGeom>
          <a:noFill/>
          <a:ln>
            <a:noFill/>
          </a:ln>
        </p:spPr>
      </p:pic>
      <p:pic>
        <p:nvPicPr>
          <p:cNvPr id="12" name="Google Shape;124;p4">
            <a:extLst>
              <a:ext uri="{FF2B5EF4-FFF2-40B4-BE49-F238E27FC236}">
                <a16:creationId xmlns:a16="http://schemas.microsoft.com/office/drawing/2014/main" id="{66F89BD3-2949-46C8-B084-34BE48975A81}"/>
              </a:ext>
            </a:extLst>
          </p:cNvPr>
          <p:cNvPicPr preferRelativeResize="0"/>
          <p:nvPr/>
        </p:nvPicPr>
        <p:blipFill rotWithShape="1">
          <a:blip r:embed="rId5">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13642233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Analysis and Planning</a:t>
            </a:r>
          </a:p>
        </p:txBody>
      </p:sp>
      <p:sp>
        <p:nvSpPr>
          <p:cNvPr id="3" name="Content Placeholder 2"/>
          <p:cNvSpPr>
            <a:spLocks noGrp="1"/>
          </p:cNvSpPr>
          <p:nvPr>
            <p:ph idx="1"/>
          </p:nvPr>
        </p:nvSpPr>
        <p:spPr/>
        <p:txBody>
          <a:bodyPr>
            <a:normAutofit/>
          </a:bodyPr>
          <a:lstStyle/>
          <a:p>
            <a:pPr marL="0" indent="0" algn="just">
              <a:buNone/>
            </a:pPr>
            <a:r>
              <a:rPr lang="en-US" dirty="0"/>
              <a:t>After the expected program benefits are identified and agreed upon, the ground work for defining the tactical means by which the benefits are to be achieved takes place. The analysis of the program’s expected benefits should result in a supportive basis for planning the benefits realization, providing information that will support further planning decisions. </a:t>
            </a:r>
          </a:p>
        </p:txBody>
      </p:sp>
      <p:pic>
        <p:nvPicPr>
          <p:cNvPr id="4" name="Picture 3"/>
          <p:cNvPicPr>
            <a:picLocks noChangeAspect="1"/>
          </p:cNvPicPr>
          <p:nvPr/>
        </p:nvPicPr>
        <p:blipFill>
          <a:blip r:embed="rId2"/>
          <a:stretch>
            <a:fillRect/>
          </a:stretch>
        </p:blipFill>
        <p:spPr>
          <a:xfrm>
            <a:off x="9632044" y="294989"/>
            <a:ext cx="1627773" cy="1463167"/>
          </a:xfrm>
          <a:prstGeom prst="rect">
            <a:avLst/>
          </a:prstGeom>
        </p:spPr>
      </p:pic>
      <p:pic>
        <p:nvPicPr>
          <p:cNvPr id="5" name="Google Shape;121;p4">
            <a:extLst>
              <a:ext uri="{FF2B5EF4-FFF2-40B4-BE49-F238E27FC236}">
                <a16:creationId xmlns:a16="http://schemas.microsoft.com/office/drawing/2014/main" id="{F3431DD9-5996-400C-B523-80659E846B88}"/>
              </a:ext>
            </a:extLst>
          </p:cNvPr>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CD840388-652E-42CE-8EED-83373CBB624B}"/>
              </a:ext>
            </a:extLst>
          </p:cNvPr>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BE3B519C-FF86-4055-B141-D77175B1AF64}"/>
              </a:ext>
            </a:extLst>
          </p:cNvPr>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43F79242-D74E-48D5-BB87-94058FE3A606}"/>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333181C1-D533-4DDA-B0C7-EEA69DB0C058}"/>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Analysis and Planning</a:t>
            </a:r>
          </a:p>
        </p:txBody>
      </p:sp>
      <p:pic>
        <p:nvPicPr>
          <p:cNvPr id="10" name="Google Shape;122;p4">
            <a:extLst>
              <a:ext uri="{FF2B5EF4-FFF2-40B4-BE49-F238E27FC236}">
                <a16:creationId xmlns:a16="http://schemas.microsoft.com/office/drawing/2014/main" id="{8E10CA11-CA56-4D98-8895-DB34BF1A79D3}"/>
              </a:ext>
            </a:extLst>
          </p:cNvPr>
          <p:cNvPicPr preferRelativeResize="0"/>
          <p:nvPr/>
        </p:nvPicPr>
        <p:blipFill rotWithShape="1">
          <a:blip r:embed="rId6">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EE7A5AFC-1D68-4CD2-B6B9-E6B00842569E}"/>
              </a:ext>
            </a:extLst>
          </p:cNvPr>
          <p:cNvPicPr preferRelativeResize="0"/>
          <p:nvPr/>
        </p:nvPicPr>
        <p:blipFill rotWithShape="1">
          <a:blip r:embed="rId4">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146028734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Analysis and Planning</a:t>
            </a:r>
          </a:p>
        </p:txBody>
      </p:sp>
      <p:sp>
        <p:nvSpPr>
          <p:cNvPr id="3" name="Content Placeholder 2"/>
          <p:cNvSpPr>
            <a:spLocks noGrp="1"/>
          </p:cNvSpPr>
          <p:nvPr>
            <p:ph idx="1"/>
          </p:nvPr>
        </p:nvSpPr>
        <p:spPr/>
        <p:txBody>
          <a:bodyPr/>
          <a:lstStyle/>
          <a:p>
            <a:pPr marL="0" indent="0" algn="just">
              <a:buNone/>
            </a:pPr>
            <a:r>
              <a:rPr lang="en-US" dirty="0"/>
              <a:t>The benefits planning process is iterative and should be revisited at pre-defined check points, such as program phase-gate reviews; at points where there are scope changes; or when risks occur. Some relevant information to take into account during the benefits planning process includes:</a:t>
            </a:r>
          </a:p>
          <a:p>
            <a:pPr marL="0" indent="0">
              <a:buNone/>
            </a:pPr>
            <a:endParaRPr lang="en-US" dirty="0"/>
          </a:p>
        </p:txBody>
      </p:sp>
      <p:pic>
        <p:nvPicPr>
          <p:cNvPr id="4" name="Picture 3"/>
          <p:cNvPicPr>
            <a:picLocks noChangeAspect="1"/>
          </p:cNvPicPr>
          <p:nvPr/>
        </p:nvPicPr>
        <p:blipFill>
          <a:blip r:embed="rId2"/>
          <a:stretch>
            <a:fillRect/>
          </a:stretch>
        </p:blipFill>
        <p:spPr>
          <a:xfrm>
            <a:off x="9726027" y="227521"/>
            <a:ext cx="1627773" cy="1463167"/>
          </a:xfrm>
          <a:prstGeom prst="rect">
            <a:avLst/>
          </a:prstGeom>
        </p:spPr>
      </p:pic>
      <p:pic>
        <p:nvPicPr>
          <p:cNvPr id="5" name="Google Shape;121;p4">
            <a:extLst>
              <a:ext uri="{FF2B5EF4-FFF2-40B4-BE49-F238E27FC236}">
                <a16:creationId xmlns:a16="http://schemas.microsoft.com/office/drawing/2014/main" id="{39592902-5D06-469A-AEC6-F3B2BF021228}"/>
              </a:ext>
            </a:extLst>
          </p:cNvPr>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32981D17-9AF8-455B-A951-C46D9CBD5383}"/>
              </a:ext>
            </a:extLst>
          </p:cNvPr>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94CD3DCE-0FE1-45F7-99A0-ADE03C935005}"/>
              </a:ext>
            </a:extLst>
          </p:cNvPr>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DC874AF7-64D4-4A64-8847-4DE0EDDC2398}"/>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933D9A96-0AB1-4974-9D53-9708B716038C}"/>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Analysis and Planning</a:t>
            </a:r>
          </a:p>
          <a:p>
            <a:endParaRPr lang="en-US" sz="2800" dirty="0">
              <a:solidFill>
                <a:schemeClr val="bg1"/>
              </a:solidFill>
            </a:endParaRPr>
          </a:p>
        </p:txBody>
      </p:sp>
      <p:pic>
        <p:nvPicPr>
          <p:cNvPr id="10" name="Google Shape;122;p4">
            <a:extLst>
              <a:ext uri="{FF2B5EF4-FFF2-40B4-BE49-F238E27FC236}">
                <a16:creationId xmlns:a16="http://schemas.microsoft.com/office/drawing/2014/main" id="{8372C86C-A476-42E0-AA1A-AEC16CA606AE}"/>
              </a:ext>
            </a:extLst>
          </p:cNvPr>
          <p:cNvPicPr preferRelativeResize="0"/>
          <p:nvPr/>
        </p:nvPicPr>
        <p:blipFill rotWithShape="1">
          <a:blip r:embed="rId6">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3EAB8D0F-2EA0-43C4-B516-F90EE83AF4BB}"/>
              </a:ext>
            </a:extLst>
          </p:cNvPr>
          <p:cNvPicPr preferRelativeResize="0"/>
          <p:nvPr/>
        </p:nvPicPr>
        <p:blipFill rotWithShape="1">
          <a:blip r:embed="rId4">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28134761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Analysis and Planning</a:t>
            </a:r>
          </a:p>
        </p:txBody>
      </p:sp>
      <p:sp>
        <p:nvSpPr>
          <p:cNvPr id="3" name="Content Placeholder 2"/>
          <p:cNvSpPr>
            <a:spLocks noGrp="1"/>
          </p:cNvSpPr>
          <p:nvPr>
            <p:ph idx="1"/>
          </p:nvPr>
        </p:nvSpPr>
        <p:spPr/>
        <p:txBody>
          <a:bodyPr/>
          <a:lstStyle/>
          <a:p>
            <a:pPr marL="0" indent="0">
              <a:buNone/>
            </a:pPr>
            <a:r>
              <a:rPr lang="en-US" dirty="0"/>
              <a:t>• The prioritization of the expected program benefits and the estimated contribution from each component in achieving the program benefits. This information will support the planning decisions regarding the </a:t>
            </a:r>
            <a:r>
              <a:rPr lang="en-US" dirty="0" err="1"/>
              <a:t>priorization</a:t>
            </a:r>
            <a:r>
              <a:rPr lang="en-US" dirty="0"/>
              <a:t> of the program components and the definition of the program scope</a:t>
            </a:r>
          </a:p>
          <a:p>
            <a:pPr marL="0" indent="0">
              <a:buNone/>
            </a:pPr>
            <a:r>
              <a:rPr lang="en-US" dirty="0"/>
              <a:t>• The benefits metrics and quantitative analysis that will support the monitoring of the benefits realization</a:t>
            </a:r>
          </a:p>
          <a:p>
            <a:pPr marL="0" indent="0">
              <a:buNone/>
            </a:pPr>
            <a:r>
              <a:rPr lang="en-US" dirty="0"/>
              <a:t>• The benefits measurement and completion criteria</a:t>
            </a:r>
          </a:p>
          <a:p>
            <a:pPr marL="0" indent="0">
              <a:buNone/>
            </a:pPr>
            <a:r>
              <a:rPr lang="en-US" dirty="0"/>
              <a:t>• The roadmap for delivering the expected benefits</a:t>
            </a:r>
          </a:p>
        </p:txBody>
      </p:sp>
      <p:pic>
        <p:nvPicPr>
          <p:cNvPr id="4" name="Picture 3"/>
          <p:cNvPicPr>
            <a:picLocks noChangeAspect="1"/>
          </p:cNvPicPr>
          <p:nvPr/>
        </p:nvPicPr>
        <p:blipFill>
          <a:blip r:embed="rId2"/>
          <a:stretch>
            <a:fillRect/>
          </a:stretch>
        </p:blipFill>
        <p:spPr>
          <a:xfrm>
            <a:off x="9726027" y="227521"/>
            <a:ext cx="1627773" cy="1463167"/>
          </a:xfrm>
          <a:prstGeom prst="rect">
            <a:avLst/>
          </a:prstGeom>
        </p:spPr>
      </p:pic>
      <p:pic>
        <p:nvPicPr>
          <p:cNvPr id="5" name="Google Shape;121;p4">
            <a:extLst>
              <a:ext uri="{FF2B5EF4-FFF2-40B4-BE49-F238E27FC236}">
                <a16:creationId xmlns:a16="http://schemas.microsoft.com/office/drawing/2014/main" id="{594114EE-FD60-4B23-8A51-F13F1B5F8D5A}"/>
              </a:ext>
            </a:extLst>
          </p:cNvPr>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2148AF1E-131E-4A05-A60C-FBAB5A55F499}"/>
              </a:ext>
            </a:extLst>
          </p:cNvPr>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64210A49-BD4E-40D4-AD11-42F96D52C07B}"/>
              </a:ext>
            </a:extLst>
          </p:cNvPr>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DC3118DD-237C-4DDE-AF41-00EB3097CE29}"/>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C8563F3F-2BA0-4B4E-93EB-0E2CA9EA52D1}"/>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Analysis and Planning</a:t>
            </a:r>
          </a:p>
          <a:p>
            <a:endParaRPr lang="en-US" sz="2800" dirty="0">
              <a:solidFill>
                <a:schemeClr val="bg1"/>
              </a:solidFill>
            </a:endParaRPr>
          </a:p>
        </p:txBody>
      </p:sp>
      <p:pic>
        <p:nvPicPr>
          <p:cNvPr id="10" name="Google Shape;122;p4">
            <a:extLst>
              <a:ext uri="{FF2B5EF4-FFF2-40B4-BE49-F238E27FC236}">
                <a16:creationId xmlns:a16="http://schemas.microsoft.com/office/drawing/2014/main" id="{DB6A1C05-94A0-42E6-8012-28AB70F0AA8F}"/>
              </a:ext>
            </a:extLst>
          </p:cNvPr>
          <p:cNvPicPr preferRelativeResize="0"/>
          <p:nvPr/>
        </p:nvPicPr>
        <p:blipFill rotWithShape="1">
          <a:blip r:embed="rId6">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0B4C1862-BA61-4F0E-8BDB-8531B1FCEEE4}"/>
              </a:ext>
            </a:extLst>
          </p:cNvPr>
          <p:cNvPicPr preferRelativeResize="0"/>
          <p:nvPr/>
        </p:nvPicPr>
        <p:blipFill rotWithShape="1">
          <a:blip r:embed="rId4">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183035352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27521"/>
            <a:ext cx="1627773" cy="1463167"/>
          </a:xfrm>
          <a:prstGeom prst="rect">
            <a:avLst/>
          </a:prstGeom>
        </p:spPr>
      </p:pic>
      <p:sp>
        <p:nvSpPr>
          <p:cNvPr id="2" name="Title 1"/>
          <p:cNvSpPr>
            <a:spLocks noGrp="1"/>
          </p:cNvSpPr>
          <p:nvPr>
            <p:ph type="title"/>
          </p:nvPr>
        </p:nvSpPr>
        <p:spPr/>
        <p:txBody>
          <a:bodyPr/>
          <a:lstStyle/>
          <a:p>
            <a:r>
              <a:rPr lang="en-US" dirty="0"/>
              <a:t>Benefits Analysis and Planning</a:t>
            </a:r>
          </a:p>
        </p:txBody>
      </p:sp>
      <p:sp>
        <p:nvSpPr>
          <p:cNvPr id="3" name="Content Placeholder 2"/>
          <p:cNvSpPr>
            <a:spLocks noGrp="1"/>
          </p:cNvSpPr>
          <p:nvPr>
            <p:ph idx="1"/>
          </p:nvPr>
        </p:nvSpPr>
        <p:spPr/>
        <p:txBody>
          <a:bodyPr>
            <a:normAutofit/>
          </a:bodyPr>
          <a:lstStyle/>
          <a:p>
            <a:pPr marL="0" indent="0" algn="just">
              <a:buNone/>
            </a:pPr>
            <a:r>
              <a:rPr lang="en-US" dirty="0"/>
              <a:t>There are four main activities for the benefits analysis and planning phase:</a:t>
            </a:r>
          </a:p>
          <a:p>
            <a:pPr marL="0" indent="0" algn="just">
              <a:buNone/>
            </a:pPr>
            <a:r>
              <a:rPr lang="en-US" dirty="0"/>
              <a:t>• Derive and prioritize the program’s components—to identify each component’s contribution to the expected program benefits and prioritize them accordingly</a:t>
            </a:r>
          </a:p>
          <a:p>
            <a:pPr marL="0" indent="0" algn="just">
              <a:buNone/>
            </a:pPr>
            <a:r>
              <a:rPr lang="en-US" dirty="0"/>
              <a:t>• Derive benefits metrics—in order to allow its further measurements during the program’s execution and after its transition to ongoing operations</a:t>
            </a:r>
          </a:p>
        </p:txBody>
      </p:sp>
      <p:pic>
        <p:nvPicPr>
          <p:cNvPr id="5" name="Google Shape;121;p4">
            <a:extLst>
              <a:ext uri="{FF2B5EF4-FFF2-40B4-BE49-F238E27FC236}">
                <a16:creationId xmlns:a16="http://schemas.microsoft.com/office/drawing/2014/main" id="{8DC738E4-F36D-448F-9D82-500993B4F27B}"/>
              </a:ext>
            </a:extLst>
          </p:cNvPr>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7249641F-7616-4DE9-B243-B3E4A8740074}"/>
              </a:ext>
            </a:extLst>
          </p:cNvPr>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18962BF5-560C-4EF5-8712-5D54DEA3D9AA}"/>
              </a:ext>
            </a:extLst>
          </p:cNvPr>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1713B10C-EE20-4137-A938-E62FEDD34A1E}"/>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44D50758-FC17-4412-BF50-9D3AE4910454}"/>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Analysis and Planning</a:t>
            </a:r>
          </a:p>
          <a:p>
            <a:endParaRPr lang="en-US" sz="2800" dirty="0">
              <a:solidFill>
                <a:schemeClr val="bg1"/>
              </a:solidFill>
            </a:endParaRPr>
          </a:p>
        </p:txBody>
      </p:sp>
      <p:pic>
        <p:nvPicPr>
          <p:cNvPr id="10" name="Google Shape;122;p4">
            <a:extLst>
              <a:ext uri="{FF2B5EF4-FFF2-40B4-BE49-F238E27FC236}">
                <a16:creationId xmlns:a16="http://schemas.microsoft.com/office/drawing/2014/main" id="{06A21181-4DB1-4255-95CA-99DA7473FECC}"/>
              </a:ext>
            </a:extLst>
          </p:cNvPr>
          <p:cNvPicPr preferRelativeResize="0"/>
          <p:nvPr/>
        </p:nvPicPr>
        <p:blipFill rotWithShape="1">
          <a:blip r:embed="rId6">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D53C6B60-0F96-4AF2-A86B-C33B39CED500}"/>
              </a:ext>
            </a:extLst>
          </p:cNvPr>
          <p:cNvPicPr preferRelativeResize="0"/>
          <p:nvPr/>
        </p:nvPicPr>
        <p:blipFill rotWithShape="1">
          <a:blip r:embed="rId4">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277258315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2" name="Title 1"/>
          <p:cNvSpPr>
            <a:spLocks noGrp="1"/>
          </p:cNvSpPr>
          <p:nvPr>
            <p:ph type="title"/>
          </p:nvPr>
        </p:nvSpPr>
        <p:spPr/>
        <p:txBody>
          <a:bodyPr/>
          <a:lstStyle/>
          <a:p>
            <a:r>
              <a:rPr lang="en-US" dirty="0"/>
              <a:t>Benefits Analysis and Planning</a:t>
            </a:r>
          </a:p>
        </p:txBody>
      </p:sp>
      <p:sp>
        <p:nvSpPr>
          <p:cNvPr id="3" name="Content Placeholder 2"/>
          <p:cNvSpPr>
            <a:spLocks noGrp="1"/>
          </p:cNvSpPr>
          <p:nvPr>
            <p:ph idx="1"/>
          </p:nvPr>
        </p:nvSpPr>
        <p:spPr/>
        <p:txBody>
          <a:bodyPr/>
          <a:lstStyle/>
          <a:p>
            <a:pPr marL="0" indent="0" algn="just">
              <a:buNone/>
            </a:pPr>
            <a:r>
              <a:rPr lang="en-US" dirty="0"/>
              <a:t>• Establish a benefits realization plan and methods to monitor it—to support program execution and the benefits realization tracking and reporting with an emphasis on resources needed, benefits interdependencies, realization premises, and constraints</a:t>
            </a:r>
          </a:p>
          <a:p>
            <a:pPr marL="0" indent="0" algn="just">
              <a:buNone/>
            </a:pPr>
            <a:r>
              <a:rPr lang="en-US" dirty="0"/>
              <a:t>• Map benefits into the program plan—to establish a correlation between the program’s expected benefits and those of its constituent components.</a:t>
            </a:r>
          </a:p>
          <a:p>
            <a:pPr marL="0" indent="0" algn="just">
              <a:buNone/>
            </a:pPr>
            <a:endParaRPr lang="en-US" dirty="0"/>
          </a:p>
        </p:txBody>
      </p:sp>
      <p:pic>
        <p:nvPicPr>
          <p:cNvPr id="5" name="Google Shape;121;p4">
            <a:extLst>
              <a:ext uri="{FF2B5EF4-FFF2-40B4-BE49-F238E27FC236}">
                <a16:creationId xmlns:a16="http://schemas.microsoft.com/office/drawing/2014/main" id="{6305825C-6EA8-4AAC-B806-5BFDB9FEE720}"/>
              </a:ext>
            </a:extLst>
          </p:cNvPr>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7E927BEB-F4A4-4A5E-A272-70259CC58584}"/>
              </a:ext>
            </a:extLst>
          </p:cNvPr>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F546AE82-62DE-4CC1-9451-D02B73D50EEB}"/>
              </a:ext>
            </a:extLst>
          </p:cNvPr>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94764216-FA64-4C6B-9070-67598934948C}"/>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295A7BDC-4C32-4A9B-B43E-C16A1D85655A}"/>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Analysis and Planning</a:t>
            </a:r>
          </a:p>
          <a:p>
            <a:endParaRPr lang="en-US" sz="2800" dirty="0">
              <a:solidFill>
                <a:schemeClr val="bg1"/>
              </a:solidFill>
            </a:endParaRPr>
          </a:p>
        </p:txBody>
      </p:sp>
      <p:pic>
        <p:nvPicPr>
          <p:cNvPr id="10" name="Google Shape;122;p4">
            <a:extLst>
              <a:ext uri="{FF2B5EF4-FFF2-40B4-BE49-F238E27FC236}">
                <a16:creationId xmlns:a16="http://schemas.microsoft.com/office/drawing/2014/main" id="{E58A40CF-57D6-49B2-8306-4BAD906927CF}"/>
              </a:ext>
            </a:extLst>
          </p:cNvPr>
          <p:cNvPicPr preferRelativeResize="0"/>
          <p:nvPr/>
        </p:nvPicPr>
        <p:blipFill rotWithShape="1">
          <a:blip r:embed="rId6">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BA4FA681-AD4C-4FD9-B77D-06F2E7021506}"/>
              </a:ext>
            </a:extLst>
          </p:cNvPr>
          <p:cNvPicPr preferRelativeResize="0"/>
          <p:nvPr/>
        </p:nvPicPr>
        <p:blipFill rotWithShape="1">
          <a:blip r:embed="rId4">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251370483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2" name="Title 1"/>
          <p:cNvSpPr>
            <a:spLocks noGrp="1"/>
          </p:cNvSpPr>
          <p:nvPr>
            <p:ph type="title"/>
          </p:nvPr>
        </p:nvSpPr>
        <p:spPr/>
        <p:txBody>
          <a:bodyPr/>
          <a:lstStyle/>
          <a:p>
            <a:r>
              <a:rPr lang="en-US" dirty="0"/>
              <a:t>Prioritizing Program Components</a:t>
            </a:r>
          </a:p>
        </p:txBody>
      </p:sp>
      <p:sp>
        <p:nvSpPr>
          <p:cNvPr id="3" name="Content Placeholder 2"/>
          <p:cNvSpPr>
            <a:spLocks noGrp="1"/>
          </p:cNvSpPr>
          <p:nvPr>
            <p:ph idx="1"/>
          </p:nvPr>
        </p:nvSpPr>
        <p:spPr/>
        <p:txBody>
          <a:bodyPr/>
          <a:lstStyle/>
          <a:p>
            <a:pPr marL="0" indent="0" algn="just">
              <a:buNone/>
            </a:pPr>
            <a:r>
              <a:rPr lang="en-US" dirty="0"/>
              <a:t>In order to derive and prioritize the program components, it is necessary to determine the contribution from each component to the overall expected program benefits. A Component × Benefits correlation matrix is proposed below in Figure 6.3. below</a:t>
            </a:r>
          </a:p>
        </p:txBody>
      </p:sp>
      <p:pic>
        <p:nvPicPr>
          <p:cNvPr id="5" name="Google Shape;121;p4">
            <a:extLst>
              <a:ext uri="{FF2B5EF4-FFF2-40B4-BE49-F238E27FC236}">
                <a16:creationId xmlns:a16="http://schemas.microsoft.com/office/drawing/2014/main" id="{BFB274EA-118F-4B1B-B06E-8B6586E768F4}"/>
              </a:ext>
            </a:extLst>
          </p:cNvPr>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7167DBE1-1AA4-450E-90BE-5CDDF70DA4DC}"/>
              </a:ext>
            </a:extLst>
          </p:cNvPr>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9A98D84A-ADAD-495C-8545-8ECDD36F0B37}"/>
              </a:ext>
            </a:extLst>
          </p:cNvPr>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3107F7D5-B597-4FD5-8F19-04B2AA7674BB}"/>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3FD786AC-6338-4427-9A5C-20182567472E}"/>
              </a:ext>
            </a:extLst>
          </p:cNvPr>
          <p:cNvSpPr txBox="1">
            <a:spLocks/>
          </p:cNvSpPr>
          <p:nvPr/>
        </p:nvSpPr>
        <p:spPr>
          <a:xfrm>
            <a:off x="2677273" y="619260"/>
            <a:ext cx="6095252"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Prioritizing Program Components </a:t>
            </a:r>
          </a:p>
        </p:txBody>
      </p:sp>
      <p:pic>
        <p:nvPicPr>
          <p:cNvPr id="10" name="Google Shape;122;p4">
            <a:extLst>
              <a:ext uri="{FF2B5EF4-FFF2-40B4-BE49-F238E27FC236}">
                <a16:creationId xmlns:a16="http://schemas.microsoft.com/office/drawing/2014/main" id="{D2F96A6A-4EE4-47B9-8A95-84BB3B30A5B3}"/>
              </a:ext>
            </a:extLst>
          </p:cNvPr>
          <p:cNvPicPr preferRelativeResize="0"/>
          <p:nvPr/>
        </p:nvPicPr>
        <p:blipFill rotWithShape="1">
          <a:blip r:embed="rId6">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698CB8EA-5434-4EC9-AD4E-E679EF234AF3}"/>
              </a:ext>
            </a:extLst>
          </p:cNvPr>
          <p:cNvPicPr preferRelativeResize="0"/>
          <p:nvPr/>
        </p:nvPicPr>
        <p:blipFill rotWithShape="1">
          <a:blip r:embed="rId4">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304349687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36332" y="227521"/>
            <a:ext cx="1627773" cy="1463167"/>
          </a:xfrm>
          <a:prstGeom prst="rect">
            <a:avLst/>
          </a:prstGeom>
        </p:spPr>
      </p:pic>
      <p:sp>
        <p:nvSpPr>
          <p:cNvPr id="2" name="Title 1"/>
          <p:cNvSpPr>
            <a:spLocks noGrp="1"/>
          </p:cNvSpPr>
          <p:nvPr>
            <p:ph type="title"/>
          </p:nvPr>
        </p:nvSpPr>
        <p:spPr/>
        <p:txBody>
          <a:bodyPr>
            <a:normAutofit/>
          </a:bodyPr>
          <a:lstStyle/>
          <a:p>
            <a:r>
              <a:rPr lang="en-US" dirty="0"/>
              <a:t>Prioritizing Program Components</a:t>
            </a:r>
          </a:p>
        </p:txBody>
      </p:sp>
      <p:pic>
        <p:nvPicPr>
          <p:cNvPr id="5" name="Content Placeholder 4"/>
          <p:cNvPicPr>
            <a:picLocks noGrp="1" noChangeAspect="1"/>
          </p:cNvPicPr>
          <p:nvPr>
            <p:ph idx="1"/>
          </p:nvPr>
        </p:nvPicPr>
        <p:blipFill>
          <a:blip r:embed="rId3"/>
          <a:stretch>
            <a:fillRect/>
          </a:stretch>
        </p:blipFill>
        <p:spPr>
          <a:xfrm>
            <a:off x="838200" y="1825625"/>
            <a:ext cx="10515599" cy="4351338"/>
          </a:xfrm>
          <a:prstGeom prst="rect">
            <a:avLst/>
          </a:prstGeom>
        </p:spPr>
      </p:pic>
      <p:pic>
        <p:nvPicPr>
          <p:cNvPr id="6" name="Google Shape;121;p4">
            <a:extLst>
              <a:ext uri="{FF2B5EF4-FFF2-40B4-BE49-F238E27FC236}">
                <a16:creationId xmlns:a16="http://schemas.microsoft.com/office/drawing/2014/main" id="{B70B7242-3E2A-4B76-ACBB-5334C0FFFFDC}"/>
              </a:ext>
            </a:extLst>
          </p:cNvPr>
          <p:cNvPicPr preferRelativeResize="0"/>
          <p:nvPr/>
        </p:nvPicPr>
        <p:blipFill rotWithShape="1">
          <a:blip r:embed="rId4">
            <a:alphaModFix/>
          </a:blip>
          <a:srcRect/>
          <a:stretch/>
        </p:blipFill>
        <p:spPr>
          <a:xfrm>
            <a:off x="651740" y="5508979"/>
            <a:ext cx="1222425" cy="1096206"/>
          </a:xfrm>
          <a:prstGeom prst="rect">
            <a:avLst/>
          </a:prstGeom>
          <a:noFill/>
          <a:ln>
            <a:noFill/>
          </a:ln>
        </p:spPr>
      </p:pic>
      <p:pic>
        <p:nvPicPr>
          <p:cNvPr id="7" name="Google Shape;123;p4">
            <a:extLst>
              <a:ext uri="{FF2B5EF4-FFF2-40B4-BE49-F238E27FC236}">
                <a16:creationId xmlns:a16="http://schemas.microsoft.com/office/drawing/2014/main" id="{161427AB-00D0-46C6-AFA2-BB4E820C34CC}"/>
              </a:ext>
            </a:extLst>
          </p:cNvPr>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8" name="Google Shape;125;p4">
            <a:extLst>
              <a:ext uri="{FF2B5EF4-FFF2-40B4-BE49-F238E27FC236}">
                <a16:creationId xmlns:a16="http://schemas.microsoft.com/office/drawing/2014/main" id="{CBA169CB-F667-4A1A-AB99-706D7767760B}"/>
              </a:ext>
            </a:extLst>
          </p:cNvPr>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9" name="Google Shape;127;p4">
            <a:extLst>
              <a:ext uri="{FF2B5EF4-FFF2-40B4-BE49-F238E27FC236}">
                <a16:creationId xmlns:a16="http://schemas.microsoft.com/office/drawing/2014/main" id="{CF0D354F-CD23-443E-8FA6-BC051A86022F}"/>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10" name="Title 1">
            <a:extLst>
              <a:ext uri="{FF2B5EF4-FFF2-40B4-BE49-F238E27FC236}">
                <a16:creationId xmlns:a16="http://schemas.microsoft.com/office/drawing/2014/main" id="{D526675D-66AF-4C41-A38C-C2C7498DF33A}"/>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Prioritizing Program Components </a:t>
            </a:r>
          </a:p>
          <a:p>
            <a:endParaRPr lang="en-US" sz="2800" dirty="0">
              <a:solidFill>
                <a:schemeClr val="bg1"/>
              </a:solidFill>
            </a:endParaRPr>
          </a:p>
        </p:txBody>
      </p:sp>
      <p:pic>
        <p:nvPicPr>
          <p:cNvPr id="11" name="Google Shape;122;p4">
            <a:extLst>
              <a:ext uri="{FF2B5EF4-FFF2-40B4-BE49-F238E27FC236}">
                <a16:creationId xmlns:a16="http://schemas.microsoft.com/office/drawing/2014/main" id="{EE04A9FC-F171-42AD-8605-A6F6C700A567}"/>
              </a:ext>
            </a:extLst>
          </p:cNvPr>
          <p:cNvPicPr preferRelativeResize="0"/>
          <p:nvPr/>
        </p:nvPicPr>
        <p:blipFill rotWithShape="1">
          <a:blip r:embed="rId7">
            <a:alphaModFix/>
          </a:blip>
          <a:srcRect/>
          <a:stretch/>
        </p:blipFill>
        <p:spPr>
          <a:xfrm>
            <a:off x="2440788" y="5972125"/>
            <a:ext cx="9902229" cy="204838"/>
          </a:xfrm>
          <a:prstGeom prst="rect">
            <a:avLst/>
          </a:prstGeom>
          <a:noFill/>
          <a:ln>
            <a:noFill/>
          </a:ln>
        </p:spPr>
      </p:pic>
      <p:pic>
        <p:nvPicPr>
          <p:cNvPr id="12" name="Google Shape;124;p4">
            <a:extLst>
              <a:ext uri="{FF2B5EF4-FFF2-40B4-BE49-F238E27FC236}">
                <a16:creationId xmlns:a16="http://schemas.microsoft.com/office/drawing/2014/main" id="{B18F5EE8-9979-4C90-9061-DC38E62530B2}"/>
              </a:ext>
            </a:extLst>
          </p:cNvPr>
          <p:cNvPicPr preferRelativeResize="0"/>
          <p:nvPr/>
        </p:nvPicPr>
        <p:blipFill rotWithShape="1">
          <a:blip r:embed="rId5">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132552309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634587" y="227521"/>
            <a:ext cx="1719213" cy="1463167"/>
          </a:xfrm>
          <a:prstGeom prst="rect">
            <a:avLst/>
          </a:prstGeom>
        </p:spPr>
      </p:pic>
      <p:sp>
        <p:nvSpPr>
          <p:cNvPr id="2" name="Title 1"/>
          <p:cNvSpPr>
            <a:spLocks noGrp="1"/>
          </p:cNvSpPr>
          <p:nvPr>
            <p:ph type="title"/>
          </p:nvPr>
        </p:nvSpPr>
        <p:spPr/>
        <p:txBody>
          <a:bodyPr/>
          <a:lstStyle/>
          <a:p>
            <a:r>
              <a:rPr lang="en-US" dirty="0"/>
              <a:t>Performing Benefits and Risk Analysis</a:t>
            </a:r>
          </a:p>
        </p:txBody>
      </p:sp>
      <p:sp>
        <p:nvSpPr>
          <p:cNvPr id="3" name="Content Placeholder 2"/>
          <p:cNvSpPr>
            <a:spLocks noGrp="1"/>
          </p:cNvSpPr>
          <p:nvPr>
            <p:ph idx="1"/>
          </p:nvPr>
        </p:nvSpPr>
        <p:spPr/>
        <p:txBody>
          <a:bodyPr/>
          <a:lstStyle/>
          <a:p>
            <a:pPr marL="0" indent="0" algn="just">
              <a:buNone/>
            </a:pPr>
            <a:r>
              <a:rPr lang="en-US" dirty="0"/>
              <a:t>Another important factor to be taken into consideration during the benefits analysis and planning phase is the benefits versus risk analysis, which is performed in order to assess the risks affecting the delivery of the program’s benefits. One approach that is often overlooked is to establish a correlation between the program risks and the program benefits, in addition to mapping the risks to the program components. A correlation matrix that allows mapping and assessing the impact of identified program risks into each expected benefit is proposed in Figure 6.9 as follows:</a:t>
            </a:r>
          </a:p>
        </p:txBody>
      </p:sp>
      <p:pic>
        <p:nvPicPr>
          <p:cNvPr id="5" name="Google Shape;121;p4">
            <a:extLst>
              <a:ext uri="{FF2B5EF4-FFF2-40B4-BE49-F238E27FC236}">
                <a16:creationId xmlns:a16="http://schemas.microsoft.com/office/drawing/2014/main" id="{F24E500C-A53C-4226-B87F-56E900581EF5}"/>
              </a:ext>
            </a:extLst>
          </p:cNvPr>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11868D76-E78A-4166-8F18-DAB40CA5A53B}"/>
              </a:ext>
            </a:extLst>
          </p:cNvPr>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FE4A10EC-0867-4F90-8553-A90FF79BF1E4}"/>
              </a:ext>
            </a:extLst>
          </p:cNvPr>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970C41D0-7EE7-4158-A753-0EC220180CD0}"/>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32E0B679-84A3-42C1-BD01-91D311B03BE6}"/>
              </a:ext>
            </a:extLst>
          </p:cNvPr>
          <p:cNvSpPr txBox="1">
            <a:spLocks/>
          </p:cNvSpPr>
          <p:nvPr/>
        </p:nvSpPr>
        <p:spPr>
          <a:xfrm>
            <a:off x="2677273" y="619260"/>
            <a:ext cx="6276227"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Performing Benefits &amp; Risk Analysis</a:t>
            </a:r>
          </a:p>
        </p:txBody>
      </p:sp>
      <p:pic>
        <p:nvPicPr>
          <p:cNvPr id="10" name="Google Shape;122;p4">
            <a:extLst>
              <a:ext uri="{FF2B5EF4-FFF2-40B4-BE49-F238E27FC236}">
                <a16:creationId xmlns:a16="http://schemas.microsoft.com/office/drawing/2014/main" id="{41A76163-D5DA-49C5-BF33-D3379DEFAAC8}"/>
              </a:ext>
            </a:extLst>
          </p:cNvPr>
          <p:cNvPicPr preferRelativeResize="0"/>
          <p:nvPr/>
        </p:nvPicPr>
        <p:blipFill rotWithShape="1">
          <a:blip r:embed="rId6">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3F20B39A-C4A0-41BC-928B-3067EC80F8E5}"/>
              </a:ext>
            </a:extLst>
          </p:cNvPr>
          <p:cNvPicPr preferRelativeResize="0"/>
          <p:nvPr/>
        </p:nvPicPr>
        <p:blipFill rotWithShape="1">
          <a:blip r:embed="rId4">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29159064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62457" y="227521"/>
            <a:ext cx="1627773" cy="1463167"/>
          </a:xfrm>
          <a:prstGeom prst="rect">
            <a:avLst/>
          </a:prstGeom>
        </p:spPr>
      </p:pic>
      <p:sp>
        <p:nvSpPr>
          <p:cNvPr id="2" name="Title 1"/>
          <p:cNvSpPr>
            <a:spLocks noGrp="1"/>
          </p:cNvSpPr>
          <p:nvPr>
            <p:ph type="title"/>
          </p:nvPr>
        </p:nvSpPr>
        <p:spPr/>
        <p:txBody>
          <a:bodyPr/>
          <a:lstStyle/>
          <a:p>
            <a:r>
              <a:rPr lang="en-US" dirty="0"/>
              <a:t>Performing Benefits and Risk Analysis</a:t>
            </a:r>
          </a:p>
        </p:txBody>
      </p:sp>
      <p:pic>
        <p:nvPicPr>
          <p:cNvPr id="5" name="Content Placeholder 4"/>
          <p:cNvPicPr>
            <a:picLocks noGrp="1" noChangeAspect="1"/>
          </p:cNvPicPr>
          <p:nvPr>
            <p:ph idx="1"/>
          </p:nvPr>
        </p:nvPicPr>
        <p:blipFill>
          <a:blip r:embed="rId3"/>
          <a:stretch>
            <a:fillRect/>
          </a:stretch>
        </p:blipFill>
        <p:spPr>
          <a:xfrm>
            <a:off x="574766" y="1886744"/>
            <a:ext cx="10915464" cy="4229100"/>
          </a:xfrm>
          <a:prstGeom prst="rect">
            <a:avLst/>
          </a:prstGeom>
        </p:spPr>
      </p:pic>
      <p:pic>
        <p:nvPicPr>
          <p:cNvPr id="6" name="Google Shape;121;p4">
            <a:extLst>
              <a:ext uri="{FF2B5EF4-FFF2-40B4-BE49-F238E27FC236}">
                <a16:creationId xmlns:a16="http://schemas.microsoft.com/office/drawing/2014/main" id="{9910C633-0235-498E-9CDB-1B922F650A31}"/>
              </a:ext>
            </a:extLst>
          </p:cNvPr>
          <p:cNvPicPr preferRelativeResize="0"/>
          <p:nvPr/>
        </p:nvPicPr>
        <p:blipFill rotWithShape="1">
          <a:blip r:embed="rId4">
            <a:alphaModFix/>
          </a:blip>
          <a:srcRect/>
          <a:stretch/>
        </p:blipFill>
        <p:spPr>
          <a:xfrm>
            <a:off x="651740" y="5508979"/>
            <a:ext cx="1222425" cy="1096206"/>
          </a:xfrm>
          <a:prstGeom prst="rect">
            <a:avLst/>
          </a:prstGeom>
          <a:noFill/>
          <a:ln>
            <a:noFill/>
          </a:ln>
        </p:spPr>
      </p:pic>
      <p:pic>
        <p:nvPicPr>
          <p:cNvPr id="7" name="Google Shape;123;p4">
            <a:extLst>
              <a:ext uri="{FF2B5EF4-FFF2-40B4-BE49-F238E27FC236}">
                <a16:creationId xmlns:a16="http://schemas.microsoft.com/office/drawing/2014/main" id="{8699A9D2-662C-4BC5-B9B0-39600B7209FA}"/>
              </a:ext>
            </a:extLst>
          </p:cNvPr>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8" name="Google Shape;125;p4">
            <a:extLst>
              <a:ext uri="{FF2B5EF4-FFF2-40B4-BE49-F238E27FC236}">
                <a16:creationId xmlns:a16="http://schemas.microsoft.com/office/drawing/2014/main" id="{21E26A9C-147C-44D2-BCE1-A3C2014E4759}"/>
              </a:ext>
            </a:extLst>
          </p:cNvPr>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9" name="Google Shape;127;p4">
            <a:extLst>
              <a:ext uri="{FF2B5EF4-FFF2-40B4-BE49-F238E27FC236}">
                <a16:creationId xmlns:a16="http://schemas.microsoft.com/office/drawing/2014/main" id="{63839550-3879-4121-A448-41117A87236F}"/>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10" name="Title 1">
            <a:extLst>
              <a:ext uri="{FF2B5EF4-FFF2-40B4-BE49-F238E27FC236}">
                <a16:creationId xmlns:a16="http://schemas.microsoft.com/office/drawing/2014/main" id="{5CF0C562-2EE1-4B4C-80FA-88872005DC97}"/>
              </a:ext>
            </a:extLst>
          </p:cNvPr>
          <p:cNvSpPr txBox="1">
            <a:spLocks/>
          </p:cNvSpPr>
          <p:nvPr/>
        </p:nvSpPr>
        <p:spPr>
          <a:xfrm>
            <a:off x="2677273" y="619260"/>
            <a:ext cx="6323852"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Performing Benefits &amp; Risk Analysis</a:t>
            </a:r>
          </a:p>
          <a:p>
            <a:endParaRPr lang="en-US" sz="2800" dirty="0">
              <a:solidFill>
                <a:schemeClr val="bg1"/>
              </a:solidFill>
            </a:endParaRPr>
          </a:p>
        </p:txBody>
      </p:sp>
      <p:pic>
        <p:nvPicPr>
          <p:cNvPr id="11" name="Google Shape;122;p4">
            <a:extLst>
              <a:ext uri="{FF2B5EF4-FFF2-40B4-BE49-F238E27FC236}">
                <a16:creationId xmlns:a16="http://schemas.microsoft.com/office/drawing/2014/main" id="{D3F55512-6563-4C79-83EF-D7B065E516E1}"/>
              </a:ext>
            </a:extLst>
          </p:cNvPr>
          <p:cNvPicPr preferRelativeResize="0"/>
          <p:nvPr/>
        </p:nvPicPr>
        <p:blipFill rotWithShape="1">
          <a:blip r:embed="rId7">
            <a:alphaModFix/>
          </a:blip>
          <a:srcRect/>
          <a:stretch/>
        </p:blipFill>
        <p:spPr>
          <a:xfrm>
            <a:off x="2440788" y="5972125"/>
            <a:ext cx="9902229" cy="204838"/>
          </a:xfrm>
          <a:prstGeom prst="rect">
            <a:avLst/>
          </a:prstGeom>
          <a:noFill/>
          <a:ln>
            <a:noFill/>
          </a:ln>
        </p:spPr>
      </p:pic>
      <p:pic>
        <p:nvPicPr>
          <p:cNvPr id="12" name="Google Shape;124;p4">
            <a:extLst>
              <a:ext uri="{FF2B5EF4-FFF2-40B4-BE49-F238E27FC236}">
                <a16:creationId xmlns:a16="http://schemas.microsoft.com/office/drawing/2014/main" id="{BBE98E06-EF27-40B9-B856-0D8527C34C41}"/>
              </a:ext>
            </a:extLst>
          </p:cNvPr>
          <p:cNvPicPr preferRelativeResize="0"/>
          <p:nvPr/>
        </p:nvPicPr>
        <p:blipFill rotWithShape="1">
          <a:blip r:embed="rId5">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349558203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2" name="Title 1"/>
          <p:cNvSpPr>
            <a:spLocks noGrp="1"/>
          </p:cNvSpPr>
          <p:nvPr>
            <p:ph type="title"/>
          </p:nvPr>
        </p:nvSpPr>
        <p:spPr/>
        <p:txBody>
          <a:bodyPr/>
          <a:lstStyle/>
          <a:p>
            <a:r>
              <a:rPr lang="en-US" dirty="0"/>
              <a:t>Performing Benefits/Cost Analysis</a:t>
            </a:r>
          </a:p>
        </p:txBody>
      </p:sp>
      <p:sp>
        <p:nvSpPr>
          <p:cNvPr id="3" name="Content Placeholder 2"/>
          <p:cNvSpPr>
            <a:spLocks noGrp="1"/>
          </p:cNvSpPr>
          <p:nvPr>
            <p:ph idx="1"/>
          </p:nvPr>
        </p:nvSpPr>
        <p:spPr/>
        <p:txBody>
          <a:bodyPr/>
          <a:lstStyle/>
          <a:p>
            <a:pPr marL="0" indent="0" algn="just">
              <a:buNone/>
            </a:pPr>
            <a:r>
              <a:rPr lang="en-US" dirty="0"/>
              <a:t>Whether a benefit is measurable in monetary terms or not, an assessment of the benefits versus the cost of each of the program’s components is useful in order to help the program manager prioritize the components in the program and also in order to establish a parameter for performance measurements in the later program life cycle phases.</a:t>
            </a:r>
          </a:p>
          <a:p>
            <a:pPr marL="0" indent="0" algn="just">
              <a:buNone/>
            </a:pPr>
            <a:r>
              <a:rPr lang="en-US" dirty="0"/>
              <a:t>The most easy and traditional way to measure the benefit versus cost ratio is to simply divide the component cost (or the overall program cost) by the expected benefit, as illustrated below in Figure 6.10.</a:t>
            </a:r>
          </a:p>
        </p:txBody>
      </p:sp>
      <p:pic>
        <p:nvPicPr>
          <p:cNvPr id="5" name="Google Shape;121;p4">
            <a:extLst>
              <a:ext uri="{FF2B5EF4-FFF2-40B4-BE49-F238E27FC236}">
                <a16:creationId xmlns:a16="http://schemas.microsoft.com/office/drawing/2014/main" id="{9CBABBD5-2614-40D4-B52F-FB1C75E8A44B}"/>
              </a:ext>
            </a:extLst>
          </p:cNvPr>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5B9AC14F-269A-46BC-A9FA-54C801FB7D45}"/>
              </a:ext>
            </a:extLst>
          </p:cNvPr>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EDB601EC-71B0-414F-9B10-B5471C69240D}"/>
              </a:ext>
            </a:extLst>
          </p:cNvPr>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5FD6E209-4CE2-409C-91B0-B81AF6DA80EE}"/>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D9772A7B-F209-4F4C-83D3-DEBCDF14029E}"/>
              </a:ext>
            </a:extLst>
          </p:cNvPr>
          <p:cNvSpPr txBox="1">
            <a:spLocks/>
          </p:cNvSpPr>
          <p:nvPr/>
        </p:nvSpPr>
        <p:spPr>
          <a:xfrm>
            <a:off x="2677273" y="619260"/>
            <a:ext cx="6095252"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Performing Benefits &amp; Cost Analysis</a:t>
            </a:r>
          </a:p>
          <a:p>
            <a:endParaRPr lang="en-US" sz="2800" dirty="0">
              <a:solidFill>
                <a:schemeClr val="bg1"/>
              </a:solidFill>
            </a:endParaRPr>
          </a:p>
        </p:txBody>
      </p:sp>
      <p:pic>
        <p:nvPicPr>
          <p:cNvPr id="10" name="Google Shape;122;p4">
            <a:extLst>
              <a:ext uri="{FF2B5EF4-FFF2-40B4-BE49-F238E27FC236}">
                <a16:creationId xmlns:a16="http://schemas.microsoft.com/office/drawing/2014/main" id="{541F53E5-7CAD-43DE-A8AE-37C8FF40EFEF}"/>
              </a:ext>
            </a:extLst>
          </p:cNvPr>
          <p:cNvPicPr preferRelativeResize="0"/>
          <p:nvPr/>
        </p:nvPicPr>
        <p:blipFill rotWithShape="1">
          <a:blip r:embed="rId6">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309C73E2-562D-4C2F-83DC-2B1624433B14}"/>
              </a:ext>
            </a:extLst>
          </p:cNvPr>
          <p:cNvPicPr preferRelativeResize="0"/>
          <p:nvPr/>
        </p:nvPicPr>
        <p:blipFill rotWithShape="1">
          <a:blip r:embed="rId4">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202023852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2" name="Title 1"/>
          <p:cNvSpPr>
            <a:spLocks noGrp="1"/>
          </p:cNvSpPr>
          <p:nvPr>
            <p:ph type="title"/>
          </p:nvPr>
        </p:nvSpPr>
        <p:spPr/>
        <p:txBody>
          <a:bodyPr/>
          <a:lstStyle/>
          <a:p>
            <a:r>
              <a:rPr lang="en-US" dirty="0"/>
              <a:t>Performing Benefits/Cost Analysis</a:t>
            </a:r>
          </a:p>
        </p:txBody>
      </p:sp>
      <p:pic>
        <p:nvPicPr>
          <p:cNvPr id="5" name="Content Placeholder 4"/>
          <p:cNvPicPr>
            <a:picLocks noGrp="1" noChangeAspect="1"/>
          </p:cNvPicPr>
          <p:nvPr>
            <p:ph idx="1"/>
          </p:nvPr>
        </p:nvPicPr>
        <p:blipFill>
          <a:blip r:embed="rId3"/>
          <a:stretch>
            <a:fillRect/>
          </a:stretch>
        </p:blipFill>
        <p:spPr>
          <a:xfrm>
            <a:off x="679269" y="1825625"/>
            <a:ext cx="10674531" cy="4351338"/>
          </a:xfrm>
          <a:prstGeom prst="rect">
            <a:avLst/>
          </a:prstGeom>
        </p:spPr>
      </p:pic>
      <p:pic>
        <p:nvPicPr>
          <p:cNvPr id="6" name="Google Shape;121;p4">
            <a:extLst>
              <a:ext uri="{FF2B5EF4-FFF2-40B4-BE49-F238E27FC236}">
                <a16:creationId xmlns:a16="http://schemas.microsoft.com/office/drawing/2014/main" id="{85245054-C5C4-4AE1-94C2-3D22E973A2AF}"/>
              </a:ext>
            </a:extLst>
          </p:cNvPr>
          <p:cNvPicPr preferRelativeResize="0"/>
          <p:nvPr/>
        </p:nvPicPr>
        <p:blipFill rotWithShape="1">
          <a:blip r:embed="rId4">
            <a:alphaModFix/>
          </a:blip>
          <a:srcRect/>
          <a:stretch/>
        </p:blipFill>
        <p:spPr>
          <a:xfrm>
            <a:off x="651740" y="5508979"/>
            <a:ext cx="1222425" cy="1096206"/>
          </a:xfrm>
          <a:prstGeom prst="rect">
            <a:avLst/>
          </a:prstGeom>
          <a:noFill/>
          <a:ln>
            <a:noFill/>
          </a:ln>
        </p:spPr>
      </p:pic>
      <p:pic>
        <p:nvPicPr>
          <p:cNvPr id="7" name="Google Shape;123;p4">
            <a:extLst>
              <a:ext uri="{FF2B5EF4-FFF2-40B4-BE49-F238E27FC236}">
                <a16:creationId xmlns:a16="http://schemas.microsoft.com/office/drawing/2014/main" id="{214239BB-234C-4D13-824F-C3C85325A75F}"/>
              </a:ext>
            </a:extLst>
          </p:cNvPr>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8" name="Google Shape;125;p4">
            <a:extLst>
              <a:ext uri="{FF2B5EF4-FFF2-40B4-BE49-F238E27FC236}">
                <a16:creationId xmlns:a16="http://schemas.microsoft.com/office/drawing/2014/main" id="{EE0B41A9-5C57-4341-8904-8A104A959BC9}"/>
              </a:ext>
            </a:extLst>
          </p:cNvPr>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9" name="Google Shape;127;p4">
            <a:extLst>
              <a:ext uri="{FF2B5EF4-FFF2-40B4-BE49-F238E27FC236}">
                <a16:creationId xmlns:a16="http://schemas.microsoft.com/office/drawing/2014/main" id="{010108D9-24E6-46D9-B669-08DD64B0FB4D}"/>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10" name="Title 1">
            <a:extLst>
              <a:ext uri="{FF2B5EF4-FFF2-40B4-BE49-F238E27FC236}">
                <a16:creationId xmlns:a16="http://schemas.microsoft.com/office/drawing/2014/main" id="{2D8B6C7F-8E50-4ED7-935F-9B95A350E8D0}"/>
              </a:ext>
            </a:extLst>
          </p:cNvPr>
          <p:cNvSpPr txBox="1">
            <a:spLocks/>
          </p:cNvSpPr>
          <p:nvPr/>
        </p:nvSpPr>
        <p:spPr>
          <a:xfrm>
            <a:off x="2677273" y="619260"/>
            <a:ext cx="6200027"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Performing Benefits &amp; Cost Analysis</a:t>
            </a:r>
          </a:p>
          <a:p>
            <a:endParaRPr lang="en-US" sz="2800" dirty="0">
              <a:solidFill>
                <a:schemeClr val="bg1"/>
              </a:solidFill>
            </a:endParaRPr>
          </a:p>
        </p:txBody>
      </p:sp>
      <p:pic>
        <p:nvPicPr>
          <p:cNvPr id="11" name="Google Shape;122;p4">
            <a:extLst>
              <a:ext uri="{FF2B5EF4-FFF2-40B4-BE49-F238E27FC236}">
                <a16:creationId xmlns:a16="http://schemas.microsoft.com/office/drawing/2014/main" id="{02F5C58D-0D7F-4147-AF86-6A6876E86231}"/>
              </a:ext>
            </a:extLst>
          </p:cNvPr>
          <p:cNvPicPr preferRelativeResize="0"/>
          <p:nvPr/>
        </p:nvPicPr>
        <p:blipFill rotWithShape="1">
          <a:blip r:embed="rId7">
            <a:alphaModFix/>
          </a:blip>
          <a:srcRect/>
          <a:stretch/>
        </p:blipFill>
        <p:spPr>
          <a:xfrm>
            <a:off x="2440788" y="5972125"/>
            <a:ext cx="9902229" cy="204838"/>
          </a:xfrm>
          <a:prstGeom prst="rect">
            <a:avLst/>
          </a:prstGeom>
          <a:noFill/>
          <a:ln>
            <a:noFill/>
          </a:ln>
        </p:spPr>
      </p:pic>
      <p:pic>
        <p:nvPicPr>
          <p:cNvPr id="12" name="Google Shape;124;p4">
            <a:extLst>
              <a:ext uri="{FF2B5EF4-FFF2-40B4-BE49-F238E27FC236}">
                <a16:creationId xmlns:a16="http://schemas.microsoft.com/office/drawing/2014/main" id="{3F0C98EE-8085-4051-B1D0-3D4F9304EBE5}"/>
              </a:ext>
            </a:extLst>
          </p:cNvPr>
          <p:cNvPicPr preferRelativeResize="0"/>
          <p:nvPr/>
        </p:nvPicPr>
        <p:blipFill rotWithShape="1">
          <a:blip r:embed="rId5">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207662690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365125"/>
            <a:ext cx="1627773" cy="1463167"/>
          </a:xfrm>
          <a:prstGeom prst="rect">
            <a:avLst/>
          </a:prstGeom>
        </p:spPr>
      </p:pic>
      <p:sp>
        <p:nvSpPr>
          <p:cNvPr id="2" name="Title 1"/>
          <p:cNvSpPr>
            <a:spLocks noGrp="1"/>
          </p:cNvSpPr>
          <p:nvPr>
            <p:ph type="title"/>
          </p:nvPr>
        </p:nvSpPr>
        <p:spPr/>
        <p:txBody>
          <a:bodyPr/>
          <a:lstStyle/>
          <a:p>
            <a:r>
              <a:rPr lang="en-US" dirty="0"/>
              <a:t>Benefits Realization Monitoring Plan</a:t>
            </a:r>
          </a:p>
        </p:txBody>
      </p:sp>
      <p:sp>
        <p:nvSpPr>
          <p:cNvPr id="3" name="Content Placeholder 2"/>
          <p:cNvSpPr>
            <a:spLocks noGrp="1"/>
          </p:cNvSpPr>
          <p:nvPr>
            <p:ph idx="1"/>
          </p:nvPr>
        </p:nvSpPr>
        <p:spPr/>
        <p:txBody>
          <a:bodyPr>
            <a:normAutofit/>
          </a:bodyPr>
          <a:lstStyle/>
          <a:p>
            <a:pPr marL="0" indent="0" algn="just">
              <a:buNone/>
            </a:pPr>
            <a:r>
              <a:rPr lang="en-US" dirty="0"/>
              <a:t>In order to establish a framework for agreement on the benefits realization measurement criteria, the program manager should establish a plan for benefits measurement after the program implementation. The plan should refer to any pre-existing KPIs for future reference, if one already exists, and clearly determine who is responsible for the benefits measurements and communication.</a:t>
            </a:r>
          </a:p>
        </p:txBody>
      </p:sp>
      <p:pic>
        <p:nvPicPr>
          <p:cNvPr id="5" name="Google Shape;121;p4">
            <a:extLst>
              <a:ext uri="{FF2B5EF4-FFF2-40B4-BE49-F238E27FC236}">
                <a16:creationId xmlns:a16="http://schemas.microsoft.com/office/drawing/2014/main" id="{1208509E-9ED5-412E-A807-1F4F620396B5}"/>
              </a:ext>
            </a:extLst>
          </p:cNvPr>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9604542D-B9C5-4156-BD31-9012F46B5D5C}"/>
              </a:ext>
            </a:extLst>
          </p:cNvPr>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5C7723F0-735F-4A5D-AE2C-2CD1D53D394B}"/>
              </a:ext>
            </a:extLst>
          </p:cNvPr>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F83A42C6-1DF7-4D01-A3C4-55163D6F418A}"/>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FC6A4F0F-4203-4E0B-8C22-1E725594163D}"/>
              </a:ext>
            </a:extLst>
          </p:cNvPr>
          <p:cNvSpPr txBox="1">
            <a:spLocks/>
          </p:cNvSpPr>
          <p:nvPr/>
        </p:nvSpPr>
        <p:spPr>
          <a:xfrm>
            <a:off x="2677273" y="619260"/>
            <a:ext cx="6066677"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Realization Monitoring Plan</a:t>
            </a:r>
          </a:p>
        </p:txBody>
      </p:sp>
      <p:pic>
        <p:nvPicPr>
          <p:cNvPr id="10" name="Google Shape;122;p4">
            <a:extLst>
              <a:ext uri="{FF2B5EF4-FFF2-40B4-BE49-F238E27FC236}">
                <a16:creationId xmlns:a16="http://schemas.microsoft.com/office/drawing/2014/main" id="{D0439168-ECB7-4B17-8EEF-BABB142F2D56}"/>
              </a:ext>
            </a:extLst>
          </p:cNvPr>
          <p:cNvPicPr preferRelativeResize="0"/>
          <p:nvPr/>
        </p:nvPicPr>
        <p:blipFill rotWithShape="1">
          <a:blip r:embed="rId6">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6150D89E-4E2D-4A45-A1BA-DD9629E656FE}"/>
              </a:ext>
            </a:extLst>
          </p:cNvPr>
          <p:cNvPicPr preferRelativeResize="0"/>
          <p:nvPr/>
        </p:nvPicPr>
        <p:blipFill rotWithShape="1">
          <a:blip r:embed="rId4">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273713579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2" name="Title 1"/>
          <p:cNvSpPr>
            <a:spLocks noGrp="1"/>
          </p:cNvSpPr>
          <p:nvPr>
            <p:ph type="title"/>
          </p:nvPr>
        </p:nvSpPr>
        <p:spPr/>
        <p:txBody>
          <a:bodyPr/>
          <a:lstStyle/>
          <a:p>
            <a:r>
              <a:rPr lang="en-US" dirty="0"/>
              <a:t>Benefits Realization Monitoring Plan</a:t>
            </a:r>
          </a:p>
        </p:txBody>
      </p:sp>
      <p:sp>
        <p:nvSpPr>
          <p:cNvPr id="3" name="Content Placeholder 2"/>
          <p:cNvSpPr>
            <a:spLocks noGrp="1"/>
          </p:cNvSpPr>
          <p:nvPr>
            <p:ph idx="1"/>
          </p:nvPr>
        </p:nvSpPr>
        <p:spPr/>
        <p:txBody>
          <a:bodyPr/>
          <a:lstStyle/>
          <a:p>
            <a:pPr marL="0" indent="0" algn="just">
              <a:buNone/>
            </a:pPr>
            <a:r>
              <a:rPr lang="en-US" dirty="0"/>
              <a:t>Some benefits might be difficult and expensive to measure, so any resources needed to conduct the benefits measurements should be determined, such as human resources, new equipment, or facilities. The plan should be formally registered as a deliverable at the program level and communicated and agreed upon by the main stakeholders.</a:t>
            </a:r>
          </a:p>
          <a:p>
            <a:pPr marL="0" indent="0" algn="just">
              <a:buNone/>
            </a:pPr>
            <a:r>
              <a:rPr lang="en-US" dirty="0"/>
              <a:t>For each benefit, the plan should determine the criteria and requirements for measuring the benefits realized and should contain information such as the following:</a:t>
            </a:r>
          </a:p>
        </p:txBody>
      </p:sp>
      <p:pic>
        <p:nvPicPr>
          <p:cNvPr id="5" name="Google Shape;121;p4">
            <a:extLst>
              <a:ext uri="{FF2B5EF4-FFF2-40B4-BE49-F238E27FC236}">
                <a16:creationId xmlns:a16="http://schemas.microsoft.com/office/drawing/2014/main" id="{E02B1F8C-2A41-4D86-B89F-129D87C46A00}"/>
              </a:ext>
            </a:extLst>
          </p:cNvPr>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707C8A26-EDFC-4EDF-BDE5-2971B01CB14E}"/>
              </a:ext>
            </a:extLst>
          </p:cNvPr>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F572D0B8-5F03-431E-8FA7-82FB9CD1D075}"/>
              </a:ext>
            </a:extLst>
          </p:cNvPr>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C51B0907-244B-42C1-9EDE-D87DD83012A4}"/>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BB9DEAC0-FF0B-4A11-99BA-B312D3D51F97}"/>
              </a:ext>
            </a:extLst>
          </p:cNvPr>
          <p:cNvSpPr txBox="1">
            <a:spLocks/>
          </p:cNvSpPr>
          <p:nvPr/>
        </p:nvSpPr>
        <p:spPr>
          <a:xfrm>
            <a:off x="2677272" y="619260"/>
            <a:ext cx="7447803" cy="67614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Realization Monitoring Plan</a:t>
            </a:r>
          </a:p>
        </p:txBody>
      </p:sp>
      <p:pic>
        <p:nvPicPr>
          <p:cNvPr id="10" name="Google Shape;122;p4">
            <a:extLst>
              <a:ext uri="{FF2B5EF4-FFF2-40B4-BE49-F238E27FC236}">
                <a16:creationId xmlns:a16="http://schemas.microsoft.com/office/drawing/2014/main" id="{D23073E8-5CF7-40AC-BD46-51D5109673A7}"/>
              </a:ext>
            </a:extLst>
          </p:cNvPr>
          <p:cNvPicPr preferRelativeResize="0"/>
          <p:nvPr/>
        </p:nvPicPr>
        <p:blipFill rotWithShape="1">
          <a:blip r:embed="rId6">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BD7151DB-6A26-40AB-9591-F99A15DFC24B}"/>
              </a:ext>
            </a:extLst>
          </p:cNvPr>
          <p:cNvPicPr preferRelativeResize="0"/>
          <p:nvPr/>
        </p:nvPicPr>
        <p:blipFill rotWithShape="1">
          <a:blip r:embed="rId4">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205555841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2" name="Title 1"/>
          <p:cNvSpPr>
            <a:spLocks noGrp="1"/>
          </p:cNvSpPr>
          <p:nvPr>
            <p:ph type="title"/>
          </p:nvPr>
        </p:nvSpPr>
        <p:spPr/>
        <p:txBody>
          <a:bodyPr/>
          <a:lstStyle/>
          <a:p>
            <a:r>
              <a:rPr lang="en-US" dirty="0"/>
              <a:t>Benefits Realization Monitoring Plan</a:t>
            </a:r>
          </a:p>
        </p:txBody>
      </p:sp>
      <p:sp>
        <p:nvSpPr>
          <p:cNvPr id="3" name="Content Placeholder 2"/>
          <p:cNvSpPr>
            <a:spLocks noGrp="1"/>
          </p:cNvSpPr>
          <p:nvPr>
            <p:ph idx="1"/>
          </p:nvPr>
        </p:nvSpPr>
        <p:spPr/>
        <p:txBody>
          <a:bodyPr>
            <a:normAutofit/>
          </a:bodyPr>
          <a:lstStyle/>
          <a:p>
            <a:pPr marL="0" indent="0" algn="just">
              <a:buNone/>
            </a:pPr>
            <a:r>
              <a:rPr lang="en-US" dirty="0"/>
              <a:t>• Benefit identification</a:t>
            </a:r>
          </a:p>
          <a:p>
            <a:pPr marL="0" indent="0" algn="just">
              <a:buNone/>
            </a:pPr>
            <a:r>
              <a:rPr lang="en-US" dirty="0"/>
              <a:t>• Measurement units: In order to allow a clear understanding of the measurements and to allow the further comparisons to the current KPI values, such as monetary units, meters, tons, etc. </a:t>
            </a:r>
          </a:p>
          <a:p>
            <a:pPr marL="0" indent="0" algn="just">
              <a:buNone/>
            </a:pPr>
            <a:r>
              <a:rPr lang="en-US" dirty="0"/>
              <a:t>• Date (or event) to start the benefit measurements: It is important to determine when the measurements are going to start, whether at a pre-determined date, or after a specific program event, such as a new equipment ramp-up period or a regulatory demand.</a:t>
            </a:r>
          </a:p>
        </p:txBody>
      </p:sp>
      <p:pic>
        <p:nvPicPr>
          <p:cNvPr id="5" name="Google Shape;121;p4">
            <a:extLst>
              <a:ext uri="{FF2B5EF4-FFF2-40B4-BE49-F238E27FC236}">
                <a16:creationId xmlns:a16="http://schemas.microsoft.com/office/drawing/2014/main" id="{2BDF48B3-2404-48BC-99D1-04043C05B641}"/>
              </a:ext>
            </a:extLst>
          </p:cNvPr>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9E00A736-7EB7-47B8-8A27-41ED37B93B96}"/>
              </a:ext>
            </a:extLst>
          </p:cNvPr>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B796BB75-BAD6-40D8-ABBB-77CC72CC1255}"/>
              </a:ext>
            </a:extLst>
          </p:cNvPr>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5D6E5C93-FBB3-4825-B9FD-EF57811FBFF0}"/>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4EE48489-0162-4ADE-B4CB-B1CAB324ED59}"/>
              </a:ext>
            </a:extLst>
          </p:cNvPr>
          <p:cNvSpPr txBox="1">
            <a:spLocks/>
          </p:cNvSpPr>
          <p:nvPr/>
        </p:nvSpPr>
        <p:spPr>
          <a:xfrm>
            <a:off x="2677273" y="619260"/>
            <a:ext cx="6419102"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Realization Monitoring Plan</a:t>
            </a:r>
          </a:p>
          <a:p>
            <a:endParaRPr lang="en-US" sz="2800" dirty="0">
              <a:solidFill>
                <a:schemeClr val="bg1"/>
              </a:solidFill>
            </a:endParaRPr>
          </a:p>
        </p:txBody>
      </p:sp>
      <p:pic>
        <p:nvPicPr>
          <p:cNvPr id="10" name="Google Shape;122;p4">
            <a:extLst>
              <a:ext uri="{FF2B5EF4-FFF2-40B4-BE49-F238E27FC236}">
                <a16:creationId xmlns:a16="http://schemas.microsoft.com/office/drawing/2014/main" id="{1FCBFFD5-1DAD-4F9C-8B97-67C6832AA026}"/>
              </a:ext>
            </a:extLst>
          </p:cNvPr>
          <p:cNvPicPr preferRelativeResize="0"/>
          <p:nvPr/>
        </p:nvPicPr>
        <p:blipFill rotWithShape="1">
          <a:blip r:embed="rId6">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575C339A-3B5A-4CB3-98EC-855660DE7066}"/>
              </a:ext>
            </a:extLst>
          </p:cNvPr>
          <p:cNvPicPr preferRelativeResize="0"/>
          <p:nvPr/>
        </p:nvPicPr>
        <p:blipFill rotWithShape="1">
          <a:blip r:embed="rId4">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199359673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27521"/>
            <a:ext cx="1627773" cy="1463167"/>
          </a:xfrm>
          <a:prstGeom prst="rect">
            <a:avLst/>
          </a:prstGeom>
        </p:spPr>
      </p:pic>
      <p:sp>
        <p:nvSpPr>
          <p:cNvPr id="2" name="Title 1"/>
          <p:cNvSpPr>
            <a:spLocks noGrp="1"/>
          </p:cNvSpPr>
          <p:nvPr>
            <p:ph type="title"/>
          </p:nvPr>
        </p:nvSpPr>
        <p:spPr/>
        <p:txBody>
          <a:bodyPr/>
          <a:lstStyle/>
          <a:p>
            <a:r>
              <a:rPr lang="en-US" dirty="0"/>
              <a:t>Benefits Realization Monitoring Plan</a:t>
            </a:r>
          </a:p>
        </p:txBody>
      </p:sp>
      <p:sp>
        <p:nvSpPr>
          <p:cNvPr id="3" name="Content Placeholder 2"/>
          <p:cNvSpPr>
            <a:spLocks noGrp="1"/>
          </p:cNvSpPr>
          <p:nvPr>
            <p:ph idx="1"/>
          </p:nvPr>
        </p:nvSpPr>
        <p:spPr/>
        <p:txBody>
          <a:bodyPr/>
          <a:lstStyle/>
          <a:p>
            <a:pPr marL="0" indent="0" algn="just">
              <a:buNone/>
            </a:pPr>
            <a:r>
              <a:rPr lang="en-US" dirty="0"/>
              <a:t>• Frequency of measurements (monthly, quarterly, etc.)</a:t>
            </a:r>
          </a:p>
          <a:p>
            <a:pPr marL="0" indent="0" algn="just">
              <a:buNone/>
            </a:pPr>
            <a:r>
              <a:rPr lang="en-US" dirty="0"/>
              <a:t>• Measurement criteria and methods</a:t>
            </a:r>
          </a:p>
          <a:p>
            <a:pPr marL="0" indent="0" algn="just">
              <a:buNone/>
            </a:pPr>
            <a:r>
              <a:rPr lang="en-US" dirty="0"/>
              <a:t>• Resources needed for measurements: Any resources needed in order to perform the measurements should be estimated and planned.</a:t>
            </a:r>
          </a:p>
          <a:p>
            <a:pPr marL="0" indent="0" algn="just">
              <a:buNone/>
            </a:pPr>
            <a:endParaRPr lang="en-US" dirty="0"/>
          </a:p>
        </p:txBody>
      </p:sp>
      <p:pic>
        <p:nvPicPr>
          <p:cNvPr id="5" name="Google Shape;121;p4">
            <a:extLst>
              <a:ext uri="{FF2B5EF4-FFF2-40B4-BE49-F238E27FC236}">
                <a16:creationId xmlns:a16="http://schemas.microsoft.com/office/drawing/2014/main" id="{578193AF-1E62-454B-85C4-8A7FBEE60230}"/>
              </a:ext>
            </a:extLst>
          </p:cNvPr>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83FD7FAE-3295-473B-80A9-65BC3B72B28C}"/>
              </a:ext>
            </a:extLst>
          </p:cNvPr>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6028CC91-361A-4718-8685-0317F7E5DAD7}"/>
              </a:ext>
            </a:extLst>
          </p:cNvPr>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ACCB6CC1-7974-4D38-94CA-9CE4011F7B19}"/>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361569DD-246D-4507-AB87-2B5E86861E4E}"/>
              </a:ext>
            </a:extLst>
          </p:cNvPr>
          <p:cNvSpPr txBox="1">
            <a:spLocks/>
          </p:cNvSpPr>
          <p:nvPr/>
        </p:nvSpPr>
        <p:spPr>
          <a:xfrm>
            <a:off x="2677273" y="619260"/>
            <a:ext cx="6457202"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Realization Monitoring Plan</a:t>
            </a:r>
          </a:p>
          <a:p>
            <a:endParaRPr lang="en-US" sz="2800" dirty="0">
              <a:solidFill>
                <a:schemeClr val="bg1"/>
              </a:solidFill>
            </a:endParaRPr>
          </a:p>
        </p:txBody>
      </p:sp>
      <p:pic>
        <p:nvPicPr>
          <p:cNvPr id="10" name="Google Shape;122;p4">
            <a:extLst>
              <a:ext uri="{FF2B5EF4-FFF2-40B4-BE49-F238E27FC236}">
                <a16:creationId xmlns:a16="http://schemas.microsoft.com/office/drawing/2014/main" id="{4542E826-874C-47E0-8556-76A0D08069C6}"/>
              </a:ext>
            </a:extLst>
          </p:cNvPr>
          <p:cNvPicPr preferRelativeResize="0"/>
          <p:nvPr/>
        </p:nvPicPr>
        <p:blipFill rotWithShape="1">
          <a:blip r:embed="rId6">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DD8A8C34-617B-417D-907D-CF36955FE18C}"/>
              </a:ext>
            </a:extLst>
          </p:cNvPr>
          <p:cNvPicPr preferRelativeResize="0"/>
          <p:nvPr/>
        </p:nvPicPr>
        <p:blipFill rotWithShape="1">
          <a:blip r:embed="rId4">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403096186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27521"/>
            <a:ext cx="1627773" cy="1463167"/>
          </a:xfrm>
          <a:prstGeom prst="rect">
            <a:avLst/>
          </a:prstGeom>
        </p:spPr>
      </p:pic>
      <p:sp>
        <p:nvSpPr>
          <p:cNvPr id="2" name="Title 1"/>
          <p:cNvSpPr>
            <a:spLocks noGrp="1"/>
          </p:cNvSpPr>
          <p:nvPr>
            <p:ph type="title"/>
          </p:nvPr>
        </p:nvSpPr>
        <p:spPr/>
        <p:txBody>
          <a:bodyPr/>
          <a:lstStyle/>
          <a:p>
            <a:r>
              <a:rPr lang="en-US" dirty="0"/>
              <a:t>Benefits Realization Monitoring Plan</a:t>
            </a:r>
          </a:p>
        </p:txBody>
      </p:sp>
      <p:sp>
        <p:nvSpPr>
          <p:cNvPr id="3" name="Content Placeholder 2"/>
          <p:cNvSpPr>
            <a:spLocks noGrp="1"/>
          </p:cNvSpPr>
          <p:nvPr>
            <p:ph idx="1"/>
          </p:nvPr>
        </p:nvSpPr>
        <p:spPr/>
        <p:txBody>
          <a:bodyPr/>
          <a:lstStyle/>
          <a:p>
            <a:pPr marL="0" indent="0" algn="just">
              <a:buNone/>
            </a:pPr>
            <a:r>
              <a:rPr lang="en-US" dirty="0"/>
              <a:t>• KPI previous value (if one exists): Any KPI affected by the program implementation and related to the benefit being measured should be tracked before the program implementation for future comparisons.</a:t>
            </a:r>
          </a:p>
          <a:p>
            <a:pPr marL="0" indent="0" algn="just">
              <a:buNone/>
            </a:pPr>
            <a:r>
              <a:rPr lang="en-US" dirty="0"/>
              <a:t>• Expected KPI value: The new value expected for the KPI after the delivery of the benefit.</a:t>
            </a:r>
          </a:p>
          <a:p>
            <a:pPr marL="0" indent="0" algn="just">
              <a:buNone/>
            </a:pPr>
            <a:r>
              <a:rPr lang="en-US" dirty="0"/>
              <a:t>• Communication methods: How the benefits measurements are going to be communicated to the stakeholders—a monthly report, a meeting, etc.</a:t>
            </a:r>
          </a:p>
          <a:p>
            <a:pPr marL="0" indent="0" algn="just">
              <a:buNone/>
            </a:pPr>
            <a:r>
              <a:rPr lang="en-US" dirty="0"/>
              <a:t>• Measurement responsibility</a:t>
            </a:r>
          </a:p>
        </p:txBody>
      </p:sp>
      <p:pic>
        <p:nvPicPr>
          <p:cNvPr id="5" name="Google Shape;121;p4">
            <a:extLst>
              <a:ext uri="{FF2B5EF4-FFF2-40B4-BE49-F238E27FC236}">
                <a16:creationId xmlns:a16="http://schemas.microsoft.com/office/drawing/2014/main" id="{49756A26-B59D-4732-B793-FBBB0872B3BC}"/>
              </a:ext>
            </a:extLst>
          </p:cNvPr>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28BED319-EF31-4ADB-ABAC-08E5C097C873}"/>
              </a:ext>
            </a:extLst>
          </p:cNvPr>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BF96CFE5-A0AF-48C1-B7F3-8B60244C18D1}"/>
              </a:ext>
            </a:extLst>
          </p:cNvPr>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F9DFDBD0-41FF-430C-8858-EC4B212F8F2C}"/>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2AE1ED3E-0940-4B63-8643-F5E714CFA8DA}"/>
              </a:ext>
            </a:extLst>
          </p:cNvPr>
          <p:cNvSpPr txBox="1">
            <a:spLocks/>
          </p:cNvSpPr>
          <p:nvPr/>
        </p:nvSpPr>
        <p:spPr>
          <a:xfrm>
            <a:off x="2677273" y="619260"/>
            <a:ext cx="6266702"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Realization Monitoring Plan</a:t>
            </a:r>
          </a:p>
          <a:p>
            <a:endParaRPr lang="en-US" sz="2800" dirty="0">
              <a:solidFill>
                <a:schemeClr val="bg1"/>
              </a:solidFill>
            </a:endParaRPr>
          </a:p>
        </p:txBody>
      </p:sp>
      <p:pic>
        <p:nvPicPr>
          <p:cNvPr id="10" name="Google Shape;122;p4">
            <a:extLst>
              <a:ext uri="{FF2B5EF4-FFF2-40B4-BE49-F238E27FC236}">
                <a16:creationId xmlns:a16="http://schemas.microsoft.com/office/drawing/2014/main" id="{598FEF15-7766-430C-A521-6745593FD3AB}"/>
              </a:ext>
            </a:extLst>
          </p:cNvPr>
          <p:cNvPicPr preferRelativeResize="0"/>
          <p:nvPr/>
        </p:nvPicPr>
        <p:blipFill rotWithShape="1">
          <a:blip r:embed="rId6">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D71EBAA2-3A05-4B01-BDA5-C0D5454288F6}"/>
              </a:ext>
            </a:extLst>
          </p:cNvPr>
          <p:cNvPicPr preferRelativeResize="0"/>
          <p:nvPr/>
        </p:nvPicPr>
        <p:blipFill rotWithShape="1">
          <a:blip r:embed="rId4">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362285733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2" name="Title 1"/>
          <p:cNvSpPr>
            <a:spLocks noGrp="1"/>
          </p:cNvSpPr>
          <p:nvPr>
            <p:ph type="title"/>
          </p:nvPr>
        </p:nvSpPr>
        <p:spPr/>
        <p:txBody>
          <a:bodyPr/>
          <a:lstStyle/>
          <a:p>
            <a:r>
              <a:rPr lang="en-US" dirty="0"/>
              <a:t>Monitoring Components</a:t>
            </a:r>
          </a:p>
        </p:txBody>
      </p:sp>
      <p:sp>
        <p:nvSpPr>
          <p:cNvPr id="3" name="Content Placeholder 2"/>
          <p:cNvSpPr>
            <a:spLocks noGrp="1"/>
          </p:cNvSpPr>
          <p:nvPr>
            <p:ph idx="1"/>
          </p:nvPr>
        </p:nvSpPr>
        <p:spPr/>
        <p:txBody>
          <a:bodyPr/>
          <a:lstStyle/>
          <a:p>
            <a:pPr marL="0" indent="0" algn="just">
              <a:buNone/>
            </a:pPr>
            <a:r>
              <a:rPr lang="en-US" dirty="0"/>
              <a:t>Monitoring the execution of the program components provides program managers with the necessary information to forecast the future realization of the expected program benefits. Special attention should be devoted to program changes that could affect the benefits realization or viability. Also, deviations on components schedules or budgets might cause delays in realizing benefits, which might even cause the program to be canceled.</a:t>
            </a:r>
          </a:p>
        </p:txBody>
      </p:sp>
      <p:pic>
        <p:nvPicPr>
          <p:cNvPr id="5" name="Google Shape;121;p4">
            <a:extLst>
              <a:ext uri="{FF2B5EF4-FFF2-40B4-BE49-F238E27FC236}">
                <a16:creationId xmlns:a16="http://schemas.microsoft.com/office/drawing/2014/main" id="{3EFBD98E-343C-4497-94E2-E30E4125D0BB}"/>
              </a:ext>
            </a:extLst>
          </p:cNvPr>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0B98CD99-0719-41BE-B00F-C16E522993C2}"/>
              </a:ext>
            </a:extLst>
          </p:cNvPr>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25841658-00E1-42C5-A9FD-902DD812E79B}"/>
              </a:ext>
            </a:extLst>
          </p:cNvPr>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306EAE8E-8C28-4755-B939-E0151F72951B}"/>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98071419-CDBD-4C70-B38D-D7D1BCD878D9}"/>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Monitoring Components </a:t>
            </a:r>
          </a:p>
          <a:p>
            <a:endParaRPr lang="en-US" sz="2800" dirty="0">
              <a:solidFill>
                <a:schemeClr val="bg1"/>
              </a:solidFill>
            </a:endParaRPr>
          </a:p>
        </p:txBody>
      </p:sp>
      <p:pic>
        <p:nvPicPr>
          <p:cNvPr id="10" name="Google Shape;122;p4">
            <a:extLst>
              <a:ext uri="{FF2B5EF4-FFF2-40B4-BE49-F238E27FC236}">
                <a16:creationId xmlns:a16="http://schemas.microsoft.com/office/drawing/2014/main" id="{1517FE6C-CE48-40F5-A4D8-F3CC648B9002}"/>
              </a:ext>
            </a:extLst>
          </p:cNvPr>
          <p:cNvPicPr preferRelativeResize="0"/>
          <p:nvPr/>
        </p:nvPicPr>
        <p:blipFill rotWithShape="1">
          <a:blip r:embed="rId6">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855161F9-36A9-4B96-83E3-3AA57E57322D}"/>
              </a:ext>
            </a:extLst>
          </p:cNvPr>
          <p:cNvPicPr preferRelativeResize="0"/>
          <p:nvPr/>
        </p:nvPicPr>
        <p:blipFill rotWithShape="1">
          <a:blip r:embed="rId4">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215606432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27521"/>
            <a:ext cx="1627773" cy="1463167"/>
          </a:xfrm>
          <a:prstGeom prst="rect">
            <a:avLst/>
          </a:prstGeom>
        </p:spPr>
      </p:pic>
      <p:sp>
        <p:nvSpPr>
          <p:cNvPr id="2" name="Title 1"/>
          <p:cNvSpPr>
            <a:spLocks noGrp="1"/>
          </p:cNvSpPr>
          <p:nvPr>
            <p:ph type="title"/>
          </p:nvPr>
        </p:nvSpPr>
        <p:spPr/>
        <p:txBody>
          <a:bodyPr>
            <a:normAutofit/>
          </a:bodyPr>
          <a:lstStyle/>
          <a:p>
            <a:r>
              <a:rPr lang="en-US" dirty="0"/>
              <a:t>Maintaining a Benefits Register</a:t>
            </a:r>
          </a:p>
        </p:txBody>
      </p:sp>
      <p:sp>
        <p:nvSpPr>
          <p:cNvPr id="3" name="Content Placeholder 2"/>
          <p:cNvSpPr>
            <a:spLocks noGrp="1"/>
          </p:cNvSpPr>
          <p:nvPr>
            <p:ph idx="1"/>
          </p:nvPr>
        </p:nvSpPr>
        <p:spPr/>
        <p:txBody>
          <a:bodyPr/>
          <a:lstStyle/>
          <a:p>
            <a:pPr marL="0" indent="0" algn="just">
              <a:buNone/>
            </a:pPr>
            <a:r>
              <a:rPr lang="en-US" dirty="0"/>
              <a:t>Data collection regarding benefits realization should be performed periodically, in order to provide the program sponsor and stakeholders with the actual benefits realized versus the planned benefits. For those programs whose benefits are delivered before the formal program work is completed, the measurements for benefit realization should be performed in conjunction with the program periodic health checks and program performance measurements.</a:t>
            </a:r>
          </a:p>
        </p:txBody>
      </p:sp>
      <p:pic>
        <p:nvPicPr>
          <p:cNvPr id="5" name="Google Shape;121;p4">
            <a:extLst>
              <a:ext uri="{FF2B5EF4-FFF2-40B4-BE49-F238E27FC236}">
                <a16:creationId xmlns:a16="http://schemas.microsoft.com/office/drawing/2014/main" id="{B443181F-6671-4577-A3A5-E5160ABE1A60}"/>
              </a:ext>
            </a:extLst>
          </p:cNvPr>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9C1F4417-5F1E-43D3-A10C-065990C49840}"/>
              </a:ext>
            </a:extLst>
          </p:cNvPr>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E5A33B41-D6A4-4E46-9C20-9F52FFF24EA3}"/>
              </a:ext>
            </a:extLst>
          </p:cNvPr>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5C3BD9BF-25B4-4BD9-8A41-5FC3CD03ED14}"/>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22E5209D-036B-45AF-8DD4-AA77AF7E27B4}"/>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Maintaining Benefits Register</a:t>
            </a:r>
          </a:p>
        </p:txBody>
      </p:sp>
      <p:pic>
        <p:nvPicPr>
          <p:cNvPr id="10" name="Google Shape;122;p4">
            <a:extLst>
              <a:ext uri="{FF2B5EF4-FFF2-40B4-BE49-F238E27FC236}">
                <a16:creationId xmlns:a16="http://schemas.microsoft.com/office/drawing/2014/main" id="{FDA2518E-6E58-4DD2-A00B-024E8C1D2DCE}"/>
              </a:ext>
            </a:extLst>
          </p:cNvPr>
          <p:cNvPicPr preferRelativeResize="0"/>
          <p:nvPr/>
        </p:nvPicPr>
        <p:blipFill rotWithShape="1">
          <a:blip r:embed="rId6">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00FAFB5D-BAE5-4405-B686-ACB6E646FCE2}"/>
              </a:ext>
            </a:extLst>
          </p:cNvPr>
          <p:cNvPicPr preferRelativeResize="0"/>
          <p:nvPr/>
        </p:nvPicPr>
        <p:blipFill rotWithShape="1">
          <a:blip r:embed="rId4">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208897885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365125"/>
            <a:ext cx="1627773" cy="1463167"/>
          </a:xfrm>
          <a:prstGeom prst="rect">
            <a:avLst/>
          </a:prstGeom>
        </p:spPr>
      </p:pic>
      <p:sp>
        <p:nvSpPr>
          <p:cNvPr id="2" name="Title 1"/>
          <p:cNvSpPr>
            <a:spLocks noGrp="1"/>
          </p:cNvSpPr>
          <p:nvPr>
            <p:ph type="title"/>
          </p:nvPr>
        </p:nvSpPr>
        <p:spPr/>
        <p:txBody>
          <a:bodyPr/>
          <a:lstStyle/>
          <a:p>
            <a:r>
              <a:rPr lang="en-US" dirty="0"/>
              <a:t>Benefits Reporting</a:t>
            </a:r>
          </a:p>
        </p:txBody>
      </p:sp>
      <p:sp>
        <p:nvSpPr>
          <p:cNvPr id="3" name="Content Placeholder 2"/>
          <p:cNvSpPr>
            <a:spLocks noGrp="1"/>
          </p:cNvSpPr>
          <p:nvPr>
            <p:ph idx="1"/>
          </p:nvPr>
        </p:nvSpPr>
        <p:spPr/>
        <p:txBody>
          <a:bodyPr/>
          <a:lstStyle/>
          <a:p>
            <a:pPr marL="0" indent="0" algn="just">
              <a:buNone/>
            </a:pPr>
            <a:r>
              <a:rPr lang="en-US" dirty="0"/>
              <a:t>Program benefits may be realized before the program work is completed. In order to keep the sponsor and stakeholders’ expectations about the program benefits within a realistic range, program managers should periodically assess and report the actual realized program benefits. Among other factors, benefits reporting should take into account the following:</a:t>
            </a:r>
          </a:p>
        </p:txBody>
      </p:sp>
      <p:pic>
        <p:nvPicPr>
          <p:cNvPr id="5" name="Google Shape;121;p4">
            <a:extLst>
              <a:ext uri="{FF2B5EF4-FFF2-40B4-BE49-F238E27FC236}">
                <a16:creationId xmlns:a16="http://schemas.microsoft.com/office/drawing/2014/main" id="{66C4A205-2906-4193-B776-4D2737DB0A04}"/>
              </a:ext>
            </a:extLst>
          </p:cNvPr>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E06177C4-E6F1-483D-9854-2481C6B18644}"/>
              </a:ext>
            </a:extLst>
          </p:cNvPr>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D37F84B2-0799-42E6-A935-A9ED0A301530}"/>
              </a:ext>
            </a:extLst>
          </p:cNvPr>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3E6DF77B-77F7-4A40-9650-7DC1BB43A1C6}"/>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0CF33B54-11F9-47B3-AD95-AB5DA87B0DD0}"/>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Reporting</a:t>
            </a:r>
          </a:p>
        </p:txBody>
      </p:sp>
      <p:pic>
        <p:nvPicPr>
          <p:cNvPr id="10" name="Google Shape;122;p4">
            <a:extLst>
              <a:ext uri="{FF2B5EF4-FFF2-40B4-BE49-F238E27FC236}">
                <a16:creationId xmlns:a16="http://schemas.microsoft.com/office/drawing/2014/main" id="{56819B59-8676-4B3F-AE78-58D8DA5DC69E}"/>
              </a:ext>
            </a:extLst>
          </p:cNvPr>
          <p:cNvPicPr preferRelativeResize="0"/>
          <p:nvPr/>
        </p:nvPicPr>
        <p:blipFill rotWithShape="1">
          <a:blip r:embed="rId6">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1E9BC68E-E33A-41F1-8954-5E92D547E6C0}"/>
              </a:ext>
            </a:extLst>
          </p:cNvPr>
          <p:cNvPicPr preferRelativeResize="0"/>
          <p:nvPr/>
        </p:nvPicPr>
        <p:blipFill rotWithShape="1">
          <a:blip r:embed="rId4">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166938264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2" name="Title 1"/>
          <p:cNvSpPr>
            <a:spLocks noGrp="1"/>
          </p:cNvSpPr>
          <p:nvPr>
            <p:ph type="title"/>
          </p:nvPr>
        </p:nvSpPr>
        <p:spPr/>
        <p:txBody>
          <a:bodyPr/>
          <a:lstStyle/>
          <a:p>
            <a:r>
              <a:rPr lang="en-US" dirty="0"/>
              <a:t>Benefits Reporting</a:t>
            </a:r>
          </a:p>
        </p:txBody>
      </p:sp>
      <p:sp>
        <p:nvSpPr>
          <p:cNvPr id="3" name="Content Placeholder 2"/>
          <p:cNvSpPr>
            <a:spLocks noGrp="1"/>
          </p:cNvSpPr>
          <p:nvPr>
            <p:ph idx="1"/>
          </p:nvPr>
        </p:nvSpPr>
        <p:spPr/>
        <p:txBody>
          <a:bodyPr>
            <a:normAutofit lnSpcReduction="10000"/>
          </a:bodyPr>
          <a:lstStyle/>
          <a:p>
            <a:pPr marL="0" indent="0" algn="just">
              <a:buNone/>
            </a:pPr>
            <a:r>
              <a:rPr lang="en-US" dirty="0"/>
              <a:t>• Program Business Case</a:t>
            </a:r>
          </a:p>
          <a:p>
            <a:pPr marL="0" indent="0" algn="just">
              <a:buNone/>
            </a:pPr>
            <a:r>
              <a:rPr lang="en-US" dirty="0"/>
              <a:t>• Benefits Realization Plan</a:t>
            </a:r>
          </a:p>
          <a:p>
            <a:pPr marL="0" indent="0" algn="just">
              <a:buNone/>
            </a:pPr>
            <a:r>
              <a:rPr lang="en-US" dirty="0"/>
              <a:t>• Benefits Roadmap</a:t>
            </a:r>
          </a:p>
          <a:p>
            <a:pPr marL="0" indent="0" algn="just">
              <a:buNone/>
            </a:pPr>
            <a:r>
              <a:rPr lang="en-US" dirty="0"/>
              <a:t>• Actual Benefits to Date</a:t>
            </a:r>
          </a:p>
          <a:p>
            <a:pPr marL="0" indent="0" algn="just">
              <a:buNone/>
            </a:pPr>
            <a:r>
              <a:rPr lang="en-US" dirty="0"/>
              <a:t>• Program Stakeholder Analysis</a:t>
            </a:r>
          </a:p>
          <a:p>
            <a:pPr marL="0" indent="0" algn="just">
              <a:buNone/>
            </a:pPr>
            <a:r>
              <a:rPr lang="en-US" dirty="0"/>
              <a:t>• Program Communications Management Plan</a:t>
            </a:r>
          </a:p>
          <a:p>
            <a:pPr marL="0" indent="0" algn="just">
              <a:buNone/>
            </a:pPr>
            <a:r>
              <a:rPr lang="en-US" dirty="0"/>
              <a:t>• Communications Strategy</a:t>
            </a:r>
          </a:p>
          <a:p>
            <a:pPr marL="0" indent="0" algn="just">
              <a:buNone/>
            </a:pPr>
            <a:r>
              <a:rPr lang="en-US" dirty="0"/>
              <a:t>• Program Communications Log</a:t>
            </a:r>
          </a:p>
          <a:p>
            <a:pPr marL="0" indent="0" algn="just">
              <a:buNone/>
            </a:pPr>
            <a:r>
              <a:rPr lang="en-US" dirty="0"/>
              <a:t>• Program Master Schedule</a:t>
            </a:r>
          </a:p>
        </p:txBody>
      </p:sp>
      <p:pic>
        <p:nvPicPr>
          <p:cNvPr id="5" name="Google Shape;121;p4">
            <a:extLst>
              <a:ext uri="{FF2B5EF4-FFF2-40B4-BE49-F238E27FC236}">
                <a16:creationId xmlns:a16="http://schemas.microsoft.com/office/drawing/2014/main" id="{A47CD28E-9A98-4E45-95F8-348B78C2CB44}"/>
              </a:ext>
            </a:extLst>
          </p:cNvPr>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44A14462-D0C6-41BE-BF2C-A3FC1B23F6AD}"/>
              </a:ext>
            </a:extLst>
          </p:cNvPr>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726D8BDE-50F3-41F0-BD86-4DD79272DE3D}"/>
              </a:ext>
            </a:extLst>
          </p:cNvPr>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4214FC5A-1EE9-4B05-85EC-502A6FC6B194}"/>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F412DB8D-4969-442D-A7DA-7505ED357E90}"/>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Reporting</a:t>
            </a:r>
          </a:p>
        </p:txBody>
      </p:sp>
      <p:pic>
        <p:nvPicPr>
          <p:cNvPr id="10" name="Google Shape;122;p4">
            <a:extLst>
              <a:ext uri="{FF2B5EF4-FFF2-40B4-BE49-F238E27FC236}">
                <a16:creationId xmlns:a16="http://schemas.microsoft.com/office/drawing/2014/main" id="{D5FF9696-DCF9-4588-B52B-CD25D2FA1D9D}"/>
              </a:ext>
            </a:extLst>
          </p:cNvPr>
          <p:cNvPicPr preferRelativeResize="0"/>
          <p:nvPr/>
        </p:nvPicPr>
        <p:blipFill rotWithShape="1">
          <a:blip r:embed="rId6">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36E5A225-5B9B-4B9B-9B11-2E5FC0F697AA}"/>
              </a:ext>
            </a:extLst>
          </p:cNvPr>
          <p:cNvPicPr preferRelativeResize="0"/>
          <p:nvPr/>
        </p:nvPicPr>
        <p:blipFill rotWithShape="1">
          <a:blip r:embed="rId4">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235850927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49395" y="365125"/>
            <a:ext cx="1627773" cy="1463167"/>
          </a:xfrm>
          <a:prstGeom prst="rect">
            <a:avLst/>
          </a:prstGeom>
        </p:spPr>
      </p:pic>
      <p:sp>
        <p:nvSpPr>
          <p:cNvPr id="2" name="Title 1"/>
          <p:cNvSpPr>
            <a:spLocks noGrp="1"/>
          </p:cNvSpPr>
          <p:nvPr>
            <p:ph type="title"/>
          </p:nvPr>
        </p:nvSpPr>
        <p:spPr/>
        <p:txBody>
          <a:bodyPr/>
          <a:lstStyle/>
          <a:p>
            <a:r>
              <a:rPr lang="en-US" dirty="0"/>
              <a:t>Benefits Transition</a:t>
            </a:r>
          </a:p>
        </p:txBody>
      </p:sp>
      <p:sp>
        <p:nvSpPr>
          <p:cNvPr id="3" name="Content Placeholder 2"/>
          <p:cNvSpPr>
            <a:spLocks noGrp="1"/>
          </p:cNvSpPr>
          <p:nvPr>
            <p:ph idx="1"/>
          </p:nvPr>
        </p:nvSpPr>
        <p:spPr>
          <a:xfrm>
            <a:off x="838200" y="1946365"/>
            <a:ext cx="10515600" cy="4230597"/>
          </a:xfrm>
        </p:spPr>
        <p:txBody>
          <a:bodyPr/>
          <a:lstStyle/>
          <a:p>
            <a:pPr marL="0" indent="0" algn="just">
              <a:buNone/>
            </a:pPr>
            <a:r>
              <a:rPr lang="en-US" dirty="0"/>
              <a:t>The final step in the life cycle is to formally transition the benefits to the program’s customers, end users, or a product or support group within the organization. At this time, the program has closed, and its benefits have been realized successfully according to its stakeholders, the governance board, and the program sponsor. </a:t>
            </a:r>
          </a:p>
        </p:txBody>
      </p:sp>
      <p:pic>
        <p:nvPicPr>
          <p:cNvPr id="5" name="Google Shape;121;p4">
            <a:extLst>
              <a:ext uri="{FF2B5EF4-FFF2-40B4-BE49-F238E27FC236}">
                <a16:creationId xmlns:a16="http://schemas.microsoft.com/office/drawing/2014/main" id="{567B9A10-5CA9-4403-89FF-B551DB6F721A}"/>
              </a:ext>
            </a:extLst>
          </p:cNvPr>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5E4E55AB-FA96-4671-BE19-049C9A230B5C}"/>
              </a:ext>
            </a:extLst>
          </p:cNvPr>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43857BA5-C4C5-489E-AA4A-9136C7C4269F}"/>
              </a:ext>
            </a:extLst>
          </p:cNvPr>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F714F4AB-5700-42B1-A174-FCAC40CDFF41}"/>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365A3E25-3F53-4E54-A3B2-25280EB194F8}"/>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Transition </a:t>
            </a:r>
          </a:p>
        </p:txBody>
      </p:sp>
      <p:pic>
        <p:nvPicPr>
          <p:cNvPr id="10" name="Google Shape;122;p4">
            <a:extLst>
              <a:ext uri="{FF2B5EF4-FFF2-40B4-BE49-F238E27FC236}">
                <a16:creationId xmlns:a16="http://schemas.microsoft.com/office/drawing/2014/main" id="{D9734EE6-9806-418A-AE6B-54D661235761}"/>
              </a:ext>
            </a:extLst>
          </p:cNvPr>
          <p:cNvPicPr preferRelativeResize="0"/>
          <p:nvPr/>
        </p:nvPicPr>
        <p:blipFill rotWithShape="1">
          <a:blip r:embed="rId6">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F6E8E96D-F5E0-4B88-A190-B1B36AA1A899}"/>
              </a:ext>
            </a:extLst>
          </p:cNvPr>
          <p:cNvPicPr preferRelativeResize="0"/>
          <p:nvPr/>
        </p:nvPicPr>
        <p:blipFill rotWithShape="1">
          <a:blip r:embed="rId4">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193004469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365125"/>
            <a:ext cx="1627773" cy="1463167"/>
          </a:xfrm>
          <a:prstGeom prst="rect">
            <a:avLst/>
          </a:prstGeom>
        </p:spPr>
      </p:pic>
      <p:sp>
        <p:nvSpPr>
          <p:cNvPr id="2" name="Title 1"/>
          <p:cNvSpPr>
            <a:spLocks noGrp="1"/>
          </p:cNvSpPr>
          <p:nvPr>
            <p:ph type="title"/>
          </p:nvPr>
        </p:nvSpPr>
        <p:spPr/>
        <p:txBody>
          <a:bodyPr/>
          <a:lstStyle/>
          <a:p>
            <a:r>
              <a:rPr lang="en-US" dirty="0"/>
              <a:t>Benefits Transition</a:t>
            </a:r>
          </a:p>
        </p:txBody>
      </p:sp>
      <p:sp>
        <p:nvSpPr>
          <p:cNvPr id="3" name="Content Placeholder 2"/>
          <p:cNvSpPr>
            <a:spLocks noGrp="1"/>
          </p:cNvSpPr>
          <p:nvPr>
            <p:ph idx="1"/>
          </p:nvPr>
        </p:nvSpPr>
        <p:spPr/>
        <p:txBody>
          <a:bodyPr/>
          <a:lstStyle/>
          <a:p>
            <a:pPr marL="0" indent="0" algn="just">
              <a:buNone/>
            </a:pPr>
            <a:r>
              <a:rPr lang="en-US" dirty="0"/>
              <a:t>The program’s transition plan has been executed, and stakeholders who now are responsible for sustaining the benefits have been active participants in the transition process.</a:t>
            </a:r>
          </a:p>
          <a:p>
            <a:pPr marL="0" indent="0" algn="just">
              <a:buNone/>
            </a:pPr>
            <a:endParaRPr lang="en-US" dirty="0"/>
          </a:p>
        </p:txBody>
      </p:sp>
      <p:pic>
        <p:nvPicPr>
          <p:cNvPr id="5" name="Google Shape;121;p4">
            <a:extLst>
              <a:ext uri="{FF2B5EF4-FFF2-40B4-BE49-F238E27FC236}">
                <a16:creationId xmlns:a16="http://schemas.microsoft.com/office/drawing/2014/main" id="{648D9CB2-4A26-42D3-8BEF-0EFE61E54C45}"/>
              </a:ext>
            </a:extLst>
          </p:cNvPr>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D08C17D8-EA70-4D24-95B4-CD47E606F747}"/>
              </a:ext>
            </a:extLst>
          </p:cNvPr>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B2392EA5-2C3D-47CE-8DAA-66C85DAC9D01}"/>
              </a:ext>
            </a:extLst>
          </p:cNvPr>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51F3159D-74BC-40B1-B699-0C8444776F1F}"/>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4282DDD4-896E-4FF3-B43A-0C34FA7924D1}"/>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Transition </a:t>
            </a:r>
          </a:p>
        </p:txBody>
      </p:sp>
      <p:pic>
        <p:nvPicPr>
          <p:cNvPr id="10" name="Google Shape;122;p4">
            <a:extLst>
              <a:ext uri="{FF2B5EF4-FFF2-40B4-BE49-F238E27FC236}">
                <a16:creationId xmlns:a16="http://schemas.microsoft.com/office/drawing/2014/main" id="{1F52A17B-EC3F-4189-91D8-E57F3C3B9860}"/>
              </a:ext>
            </a:extLst>
          </p:cNvPr>
          <p:cNvPicPr preferRelativeResize="0"/>
          <p:nvPr/>
        </p:nvPicPr>
        <p:blipFill rotWithShape="1">
          <a:blip r:embed="rId6">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4D05D933-D131-456E-9479-86F9218013AC}"/>
              </a:ext>
            </a:extLst>
          </p:cNvPr>
          <p:cNvPicPr preferRelativeResize="0"/>
          <p:nvPr/>
        </p:nvPicPr>
        <p:blipFill rotWithShape="1">
          <a:blip r:embed="rId4">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285385650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23269" y="362458"/>
            <a:ext cx="1627773" cy="1463167"/>
          </a:xfrm>
          <a:prstGeom prst="rect">
            <a:avLst/>
          </a:prstGeom>
        </p:spPr>
      </p:pic>
      <p:sp>
        <p:nvSpPr>
          <p:cNvPr id="3" name="Content Placeholder 2"/>
          <p:cNvSpPr>
            <a:spLocks noGrp="1"/>
          </p:cNvSpPr>
          <p:nvPr>
            <p:ph idx="1"/>
          </p:nvPr>
        </p:nvSpPr>
        <p:spPr/>
        <p:txBody>
          <a:bodyPr/>
          <a:lstStyle/>
          <a:p>
            <a:pPr marL="0" indent="0">
              <a:buNone/>
            </a:pPr>
            <a:r>
              <a:rPr lang="en-US" dirty="0"/>
              <a:t>Reference</a:t>
            </a:r>
          </a:p>
          <a:p>
            <a:pPr marL="0" indent="0">
              <a:buNone/>
            </a:pPr>
            <a:r>
              <a:rPr lang="en-US" dirty="0"/>
              <a:t>Program Management: A Life Cycle Approach</a:t>
            </a:r>
          </a:p>
          <a:p>
            <a:pPr marL="0" indent="0">
              <a:buNone/>
            </a:pPr>
            <a:r>
              <a:rPr lang="en-US" dirty="0"/>
              <a:t>by Ginger Levin, PMP, PgMP</a:t>
            </a:r>
          </a:p>
          <a:p>
            <a:pPr marL="0" indent="0">
              <a:buNone/>
            </a:pPr>
            <a:endParaRPr lang="en-US" dirty="0"/>
          </a:p>
          <a:p>
            <a:pPr marL="0" indent="0">
              <a:buNone/>
            </a:pPr>
            <a:r>
              <a:rPr lang="en-US" dirty="0"/>
              <a:t>Chapter 6</a:t>
            </a:r>
          </a:p>
          <a:p>
            <a:pPr marL="0" indent="0">
              <a:buNone/>
            </a:pPr>
            <a:endParaRPr lang="en-US" dirty="0"/>
          </a:p>
        </p:txBody>
      </p:sp>
      <p:pic>
        <p:nvPicPr>
          <p:cNvPr id="5" name="Google Shape;121;p4">
            <a:extLst>
              <a:ext uri="{FF2B5EF4-FFF2-40B4-BE49-F238E27FC236}">
                <a16:creationId xmlns:a16="http://schemas.microsoft.com/office/drawing/2014/main" id="{0C2B734C-264B-452D-B0F3-B930B56BEC6A}"/>
              </a:ext>
            </a:extLst>
          </p:cNvPr>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D406811A-5618-4724-AD7D-C2031E4A3BF3}"/>
              </a:ext>
            </a:extLst>
          </p:cNvPr>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C3838331-8D45-4AAD-A0C3-1B7BEAB0BBCD}"/>
              </a:ext>
            </a:extLst>
          </p:cNvPr>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9BF0363D-0849-43BC-B1F9-E42B20964F3A}"/>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65CA352D-6824-44A9-903C-CBC2D5154905}"/>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Reference</a:t>
            </a:r>
          </a:p>
        </p:txBody>
      </p:sp>
      <p:pic>
        <p:nvPicPr>
          <p:cNvPr id="10" name="Google Shape;122;p4">
            <a:extLst>
              <a:ext uri="{FF2B5EF4-FFF2-40B4-BE49-F238E27FC236}">
                <a16:creationId xmlns:a16="http://schemas.microsoft.com/office/drawing/2014/main" id="{7343518C-9588-4ED9-B5D3-4B6F5D0BDF29}"/>
              </a:ext>
            </a:extLst>
          </p:cNvPr>
          <p:cNvPicPr preferRelativeResize="0"/>
          <p:nvPr/>
        </p:nvPicPr>
        <p:blipFill rotWithShape="1">
          <a:blip r:embed="rId6">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5BC3BE72-CAA5-4E4B-A3BD-50466A4CE28B}"/>
              </a:ext>
            </a:extLst>
          </p:cNvPr>
          <p:cNvPicPr preferRelativeResize="0"/>
          <p:nvPr/>
        </p:nvPicPr>
        <p:blipFill rotWithShape="1">
          <a:blip r:embed="rId4">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399154970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2514</Words>
  <Application>Microsoft Office PowerPoint</Application>
  <PresentationFormat>Widescreen</PresentationFormat>
  <Paragraphs>222</Paragraphs>
  <Slides>38</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38</vt:i4>
      </vt:variant>
    </vt:vector>
  </HeadingPairs>
  <TitlesOfParts>
    <vt:vector size="43" baseType="lpstr">
      <vt:lpstr>Arial</vt:lpstr>
      <vt:lpstr>Calibri</vt:lpstr>
      <vt:lpstr>Calibri Light</vt:lpstr>
      <vt:lpstr>Tajawal Medium</vt:lpstr>
      <vt:lpstr>Office Theme</vt:lpstr>
      <vt:lpstr>PowerPoint Presentation</vt:lpstr>
      <vt:lpstr>Introduction</vt:lpstr>
      <vt:lpstr>Introduction</vt:lpstr>
      <vt:lpstr>Benefits categories</vt:lpstr>
      <vt:lpstr>Benefits categories</vt:lpstr>
      <vt:lpstr>Benefits management life cycle</vt:lpstr>
      <vt:lpstr>Benefits management life cycle</vt:lpstr>
      <vt:lpstr>Benefits management life cycle</vt:lpstr>
      <vt:lpstr>Benefits management life cycle</vt:lpstr>
      <vt:lpstr>Benefits Identification</vt:lpstr>
      <vt:lpstr>Benefits Identification</vt:lpstr>
      <vt:lpstr>Benefits Identification</vt:lpstr>
      <vt:lpstr>Benefits Identification</vt:lpstr>
      <vt:lpstr>Benefits Identification</vt:lpstr>
      <vt:lpstr>Benefits Identification</vt:lpstr>
      <vt:lpstr>Benefits Analysis and Planning</vt:lpstr>
      <vt:lpstr>Benefits Analysis and Planning</vt:lpstr>
      <vt:lpstr>Benefits Analysis and Planning</vt:lpstr>
      <vt:lpstr>Benefits Analysis and Planning</vt:lpstr>
      <vt:lpstr>Benefits Analysis and Planning</vt:lpstr>
      <vt:lpstr>Prioritizing Program Components</vt:lpstr>
      <vt:lpstr>Prioritizing Program Components</vt:lpstr>
      <vt:lpstr>Performing Benefits and Risk Analysis</vt:lpstr>
      <vt:lpstr>Performing Benefits and Risk Analysis</vt:lpstr>
      <vt:lpstr>Performing Benefits/Cost Analysis</vt:lpstr>
      <vt:lpstr>Performing Benefits/Cost Analysis</vt:lpstr>
      <vt:lpstr>Benefits Realization Monitoring Plan</vt:lpstr>
      <vt:lpstr>Benefits Realization Monitoring Plan</vt:lpstr>
      <vt:lpstr>Benefits Realization Monitoring Plan</vt:lpstr>
      <vt:lpstr>Benefits Realization Monitoring Plan</vt:lpstr>
      <vt:lpstr>Benefits Realization Monitoring Plan</vt:lpstr>
      <vt:lpstr>Monitoring Components</vt:lpstr>
      <vt:lpstr>Maintaining a Benefits Register</vt:lpstr>
      <vt:lpstr>Benefits Reporting</vt:lpstr>
      <vt:lpstr>Benefits Reporting</vt:lpstr>
      <vt:lpstr>Benefits Transition</vt:lpstr>
      <vt:lpstr>Benefits Transition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Dr. Sami Alzahrani</cp:lastModifiedBy>
  <cp:revision>76</cp:revision>
  <dcterms:created xsi:type="dcterms:W3CDTF">2020-10-15T07:04:09Z</dcterms:created>
  <dcterms:modified xsi:type="dcterms:W3CDTF">2021-10-01T15:44:06Z</dcterms:modified>
</cp:coreProperties>
</file>