
<file path=[Content_Types].xml><?xml version="1.0" encoding="utf-8"?>
<Types xmlns="http://schemas.openxmlformats.org/package/2006/content-types">
  <Default Extension="bin" ContentType="application/vnd.openxmlformats-officedocument.oleObject"/>
  <Default Extension="emf" ContentType="image/x-emf"/>
  <Default Extension="gif" ContentType="image/gi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59" r:id="rId3"/>
    <p:sldId id="260" r:id="rId4"/>
    <p:sldId id="261" r:id="rId5"/>
    <p:sldId id="262" r:id="rId6"/>
    <p:sldId id="263" r:id="rId7"/>
    <p:sldId id="264" r:id="rId8"/>
    <p:sldId id="265" r:id="rId9"/>
    <p:sldId id="266" r:id="rId10"/>
    <p:sldId id="267" r:id="rId11"/>
    <p:sldId id="269" r:id="rId12"/>
    <p:sldId id="268" r:id="rId13"/>
    <p:sldId id="270" r:id="rId14"/>
    <p:sldId id="274" r:id="rId15"/>
    <p:sldId id="271" r:id="rId16"/>
    <p:sldId id="272" r:id="rId17"/>
    <p:sldId id="273" r:id="rId18"/>
    <p:sldId id="315" r:id="rId19"/>
    <p:sldId id="276" r:id="rId20"/>
    <p:sldId id="275" r:id="rId21"/>
    <p:sldId id="277" r:id="rId22"/>
    <p:sldId id="316" r:id="rId23"/>
    <p:sldId id="317" r:id="rId24"/>
    <p:sldId id="318" r:id="rId25"/>
    <p:sldId id="319" r:id="rId26"/>
    <p:sldId id="320" r:id="rId27"/>
    <p:sldId id="321" r:id="rId28"/>
    <p:sldId id="322" r:id="rId29"/>
    <p:sldId id="323" r:id="rId30"/>
    <p:sldId id="324" r:id="rId31"/>
    <p:sldId id="325" r:id="rId32"/>
    <p:sldId id="326" r:id="rId33"/>
    <p:sldId id="327" r:id="rId34"/>
    <p:sldId id="314"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9" d="100"/>
          <a:sy n="89" d="100"/>
        </p:scale>
        <p:origin x="466" y="8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7/23/2022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7/23/2022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7/23/2022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7/23/2022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7/23/2022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7/23/2022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7/23/2022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7/23/2022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7/23/2022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emf"/><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1.bin"/><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3.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2.bin"/><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3" Type="http://schemas.openxmlformats.org/officeDocument/2006/relationships/image" Target="../media/image14.wmf"/><Relationship Id="rId7" Type="http://schemas.openxmlformats.org/officeDocument/2006/relationships/image" Target="../media/image10.emf"/><Relationship Id="rId2" Type="http://schemas.openxmlformats.org/officeDocument/2006/relationships/oleObject" Target="../embeddings/oleObject3.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15.wmf"/><Relationship Id="rId7" Type="http://schemas.openxmlformats.org/officeDocument/2006/relationships/image" Target="../media/image10.emf"/><Relationship Id="rId2" Type="http://schemas.openxmlformats.org/officeDocument/2006/relationships/oleObject" Target="../embeddings/oleObject4.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6.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5.bin"/><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7.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6.bin"/><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8.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7.bin"/><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9.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8.bin"/><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0.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9.bin"/><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1.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10.bin"/><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2.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11.bin"/><Relationship Id="rId5" Type="http://schemas.openxmlformats.org/officeDocument/2006/relationships/image" Target="../media/image10.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3" Type="http://schemas.openxmlformats.org/officeDocument/2006/relationships/image" Target="../media/image23.wmf"/><Relationship Id="rId7" Type="http://schemas.openxmlformats.org/officeDocument/2006/relationships/image" Target="../media/image10.emf"/><Relationship Id="rId2" Type="http://schemas.openxmlformats.org/officeDocument/2006/relationships/oleObject" Target="../embeddings/oleObject12.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1.png"/></Relationships>
</file>

<file path=ppt/slides/_rels/slide1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3" Type="http://schemas.openxmlformats.org/officeDocument/2006/relationships/image" Target="../media/image24.wmf"/><Relationship Id="rId7" Type="http://schemas.openxmlformats.org/officeDocument/2006/relationships/image" Target="../media/image10.emf"/><Relationship Id="rId2" Type="http://schemas.openxmlformats.org/officeDocument/2006/relationships/oleObject" Target="../embeddings/oleObject13.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1.png"/></Relationships>
</file>

<file path=ppt/slides/_rels/slide2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5.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14.bin"/><Relationship Id="rId5" Type="http://schemas.openxmlformats.org/officeDocument/2006/relationships/image" Target="../media/image10.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3" Type="http://schemas.openxmlformats.org/officeDocument/2006/relationships/image" Target="../media/image26.wmf"/><Relationship Id="rId7" Type="http://schemas.openxmlformats.org/officeDocument/2006/relationships/image" Target="../media/image10.emf"/><Relationship Id="rId2" Type="http://schemas.openxmlformats.org/officeDocument/2006/relationships/oleObject" Target="../embeddings/oleObject15.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1.png"/></Relationships>
</file>

<file path=ppt/slides/_rels/slide26.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7.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16.bin"/><Relationship Id="rId5" Type="http://schemas.openxmlformats.org/officeDocument/2006/relationships/image" Target="../media/image10.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9.wmf"/><Relationship Id="rId2" Type="http://schemas.openxmlformats.org/officeDocument/2006/relationships/image" Target="../media/image28.png"/><Relationship Id="rId1" Type="http://schemas.openxmlformats.org/officeDocument/2006/relationships/slideLayout" Target="../slideLayouts/slideLayout7.xml"/><Relationship Id="rId6" Type="http://schemas.openxmlformats.org/officeDocument/2006/relationships/oleObject" Target="../embeddings/oleObject17.bin"/><Relationship Id="rId5" Type="http://schemas.openxmlformats.org/officeDocument/2006/relationships/image" Target="../media/image10.emf"/><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30.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18.bin"/><Relationship Id="rId5" Type="http://schemas.openxmlformats.org/officeDocument/2006/relationships/image" Target="../media/image10.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31.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19.bin"/><Relationship Id="rId5" Type="http://schemas.openxmlformats.org/officeDocument/2006/relationships/image" Target="../media/image10.emf"/><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3" Type="http://schemas.openxmlformats.org/officeDocument/2006/relationships/image" Target="../media/image32.wmf"/><Relationship Id="rId7" Type="http://schemas.openxmlformats.org/officeDocument/2006/relationships/image" Target="../media/image10.emf"/><Relationship Id="rId2" Type="http://schemas.openxmlformats.org/officeDocument/2006/relationships/oleObject" Target="../embeddings/oleObject20.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1.png"/></Relationships>
</file>

<file path=ppt/slides/_rels/slide3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3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33.gif"/><Relationship Id="rId5" Type="http://schemas.openxmlformats.org/officeDocument/2006/relationships/image" Target="../media/image10.emf"/><Relationship Id="rId4" Type="http://schemas.openxmlformats.org/officeDocument/2006/relationships/image" Target="../media/image9.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208759"/>
            <a:ext cx="594412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HCIA Security</a:t>
            </a:r>
          </a:p>
          <a:p>
            <a:r>
              <a:rPr lang="en-US" sz="2800" dirty="0">
                <a:solidFill>
                  <a:srgbClr val="24A9E1"/>
                </a:solidFill>
                <a:latin typeface="Tajawal Medium" panose="00000600000000000000" pitchFamily="2" charset="-78"/>
                <a:cs typeface="Tajawal Medium" panose="00000600000000000000" pitchFamily="2" charset="-78"/>
              </a:rPr>
              <a:t>Prepared by Dr. Abdelrhman Ahmed</a:t>
            </a:r>
          </a:p>
          <a:p>
            <a:r>
              <a:rPr lang="en-US" sz="2800" dirty="0">
                <a:solidFill>
                  <a:srgbClr val="FF9518"/>
                </a:solidFill>
                <a:latin typeface="Tajawal Medium" panose="00000600000000000000" pitchFamily="2" charset="-78"/>
                <a:cs typeface="Tajawal Medium" panose="00000600000000000000" pitchFamily="2" charset="-78"/>
              </a:rPr>
              <a:t>Lecture 6</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16" name="TextBox 15"/>
          <p:cNvSpPr txBox="1"/>
          <p:nvPr/>
        </p:nvSpPr>
        <p:spPr>
          <a:xfrm>
            <a:off x="3735681" y="5324468"/>
            <a:ext cx="5635925"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Host Firewalls and Antivirus </a:t>
            </a:r>
          </a:p>
          <a:p>
            <a:r>
              <a:rPr lang="en-US" sz="2800" dirty="0">
                <a:solidFill>
                  <a:schemeClr val="bg1"/>
                </a:solidFill>
                <a:latin typeface="Tajawal Medium" panose="00000600000000000000" pitchFamily="2" charset="-78"/>
                <a:cs typeface="Tajawal Medium" panose="00000600000000000000" pitchFamily="2" charset="-78"/>
              </a:rPr>
              <a:t>Software</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345630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70591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Foreword</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4" y="236724"/>
            <a:ext cx="3850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55ACBC4A-8644-072A-EDD5-2A935821CA02}"/>
              </a:ext>
            </a:extLst>
          </p:cNvPr>
          <p:cNvSpPr txBox="1"/>
          <p:nvPr/>
        </p:nvSpPr>
        <p:spPr>
          <a:xfrm>
            <a:off x="250164" y="2272270"/>
            <a:ext cx="11757805" cy="2554545"/>
          </a:xfrm>
          <a:prstGeom prst="rect">
            <a:avLst/>
          </a:prstGeom>
          <a:noFill/>
        </p:spPr>
        <p:txBody>
          <a:bodyPr wrap="square">
            <a:spAutoFit/>
          </a:bodyPr>
          <a:lstStyle/>
          <a:p>
            <a:r>
              <a:rPr lang="en-US" sz="2000" b="1" dirty="0"/>
              <a:t>•   Firewalls were first applied to buildings to isolate fire and prevent fire from spreading from one area to another.</a:t>
            </a:r>
          </a:p>
          <a:p>
            <a:endParaRPr lang="en-US" sz="2000" b="1" dirty="0"/>
          </a:p>
          <a:p>
            <a:r>
              <a:rPr lang="en-US" sz="2000" b="1" dirty="0"/>
              <a:t>•  In the communications field, firewalls are mainly used to protect a network against attacks and intrusions from other networks.</a:t>
            </a:r>
          </a:p>
          <a:p>
            <a:endParaRPr lang="en-US" sz="2000" b="1" dirty="0"/>
          </a:p>
          <a:p>
            <a:r>
              <a:rPr lang="en-US" sz="2000" b="1" dirty="0"/>
              <a:t>•  Antivirus software is a type of program tool that is used to remove known harmful program code, such as viruses and Trojan horses, from computers.</a:t>
            </a:r>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598886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86301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Objectives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7" name="TextBox 16">
            <a:extLst>
              <a:ext uri="{FF2B5EF4-FFF2-40B4-BE49-F238E27FC236}">
                <a16:creationId xmlns:a16="http://schemas.microsoft.com/office/drawing/2014/main" id="{B622DA58-D24A-D679-0639-2B31A3D74143}"/>
              </a:ext>
            </a:extLst>
          </p:cNvPr>
          <p:cNvSpPr txBox="1"/>
          <p:nvPr/>
        </p:nvSpPr>
        <p:spPr>
          <a:xfrm>
            <a:off x="1014364" y="2229872"/>
            <a:ext cx="9294451" cy="2308324"/>
          </a:xfrm>
          <a:prstGeom prst="rect">
            <a:avLst/>
          </a:prstGeom>
          <a:noFill/>
        </p:spPr>
        <p:txBody>
          <a:bodyPr wrap="square">
            <a:spAutoFit/>
          </a:bodyPr>
          <a:lstStyle/>
          <a:p>
            <a:r>
              <a:rPr lang="en-US" sz="2400" b="1" dirty="0"/>
              <a:t>• Upon completion of this course, you will be able to: </a:t>
            </a:r>
          </a:p>
          <a:p>
            <a:endParaRPr lang="en-US" sz="2400" b="1" dirty="0"/>
          </a:p>
          <a:p>
            <a:r>
              <a:rPr lang="en-US" sz="2400" b="1" dirty="0"/>
              <a:t>□ Describe the definition and categories of firewalls. </a:t>
            </a:r>
          </a:p>
          <a:p>
            <a:r>
              <a:rPr lang="en-US" sz="2400" b="1" dirty="0"/>
              <a:t>□ Describe the main functions of firewalls.</a:t>
            </a:r>
          </a:p>
          <a:p>
            <a:r>
              <a:rPr lang="en-US" sz="2400" b="1" dirty="0"/>
              <a:t>□ Describe the concept of antivirus software. </a:t>
            </a:r>
          </a:p>
          <a:p>
            <a:r>
              <a:rPr lang="en-US" sz="2400" b="1" dirty="0"/>
              <a:t>□ Distinguish antivirus software from firewalls.</a:t>
            </a:r>
          </a:p>
        </p:txBody>
      </p:sp>
    </p:spTree>
    <p:extLst>
      <p:ext uri="{BB962C8B-B14F-4D97-AF65-F5344CB8AC3E}">
        <p14:creationId xmlns:p14="http://schemas.microsoft.com/office/powerpoint/2010/main" val="24169215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324159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What Is a Firewall?</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180E5A63-9125-0294-1859-4704C04138AB}"/>
              </a:ext>
            </a:extLst>
          </p:cNvPr>
          <p:cNvSpPr txBox="1"/>
          <p:nvPr/>
        </p:nvSpPr>
        <p:spPr>
          <a:xfrm>
            <a:off x="1674780" y="1125812"/>
            <a:ext cx="10255552" cy="3539430"/>
          </a:xfrm>
          <a:prstGeom prst="rect">
            <a:avLst/>
          </a:prstGeom>
          <a:noFill/>
        </p:spPr>
        <p:txBody>
          <a:bodyPr wrap="square">
            <a:spAutoFit/>
          </a:bodyPr>
          <a:lstStyle/>
          <a:p>
            <a:r>
              <a:rPr lang="en-US" sz="1600" b="1" dirty="0"/>
              <a:t>• A firewall is a method of separating private networks from public networks (such as the Internet). It is actually an isolation technology. A firewall allows only authorized people and data to access a network and prevents access from hackers. If data fails to pass through a firewall, people on an intranet cannot access the Internet, and people on the Internet cannot communicate with people on the intranet.</a:t>
            </a:r>
          </a:p>
          <a:p>
            <a:endParaRPr lang="en-US" sz="1600" b="1" dirty="0"/>
          </a:p>
          <a:p>
            <a:r>
              <a:rPr lang="en-US" sz="1600" b="1" dirty="0"/>
              <a:t>• The firewall technology is a specific security technology. The term "firewall" was originally used to describe the wall built between buildings to prevent fire from spreading.</a:t>
            </a:r>
          </a:p>
          <a:p>
            <a:endParaRPr lang="en-US" sz="1600" b="1" dirty="0"/>
          </a:p>
          <a:p>
            <a:r>
              <a:rPr lang="en-US" sz="1600" b="1" dirty="0"/>
              <a:t>•   Firewall = Hardware + Software + Control policies</a:t>
            </a:r>
          </a:p>
          <a:p>
            <a:endParaRPr lang="en-US" sz="1600" b="1" dirty="0"/>
          </a:p>
          <a:p>
            <a:r>
              <a:rPr lang="en-US" sz="1600" b="1" dirty="0"/>
              <a:t>•   Control policies:</a:t>
            </a:r>
          </a:p>
          <a:p>
            <a:endParaRPr lang="en-US" sz="1600" b="1" dirty="0"/>
          </a:p>
          <a:p>
            <a:r>
              <a:rPr lang="en-US" sz="1600" b="1" dirty="0"/>
              <a:t>□ Permit unless otherwise specified </a:t>
            </a:r>
          </a:p>
          <a:p>
            <a:r>
              <a:rPr lang="en-US" sz="1600" b="1" dirty="0"/>
              <a:t>□ Deny unless otherwise specified</a:t>
            </a:r>
          </a:p>
        </p:txBody>
      </p:sp>
      <p:graphicFrame>
        <p:nvGraphicFramePr>
          <p:cNvPr id="9" name="Object 8">
            <a:extLst>
              <a:ext uri="{FF2B5EF4-FFF2-40B4-BE49-F238E27FC236}">
                <a16:creationId xmlns:a16="http://schemas.microsoft.com/office/drawing/2014/main" id="{FAC4DD57-8B7C-238A-CE8A-FA88AD816AA9}"/>
              </a:ext>
            </a:extLst>
          </p:cNvPr>
          <p:cNvGraphicFramePr>
            <a:graphicFrameLocks noChangeAspect="1"/>
          </p:cNvGraphicFramePr>
          <p:nvPr>
            <p:extLst>
              <p:ext uri="{D42A27DB-BD31-4B8C-83A1-F6EECF244321}">
                <p14:modId xmlns:p14="http://schemas.microsoft.com/office/powerpoint/2010/main" val="3647970641"/>
              </p:ext>
            </p:extLst>
          </p:nvPr>
        </p:nvGraphicFramePr>
        <p:xfrm>
          <a:off x="1532437" y="4601449"/>
          <a:ext cx="9571038" cy="1905000"/>
        </p:xfrm>
        <a:graphic>
          <a:graphicData uri="http://schemas.openxmlformats.org/presentationml/2006/ole">
            <mc:AlternateContent xmlns:mc="http://schemas.openxmlformats.org/markup-compatibility/2006">
              <mc:Choice xmlns:v="urn:schemas-microsoft-com:vml" Requires="v">
                <p:oleObj name="Bitmap Image" r:id="rId6" imgW="9570600" imgH="1905120" progId="PBrush">
                  <p:embed/>
                </p:oleObj>
              </mc:Choice>
              <mc:Fallback>
                <p:oleObj name="Bitmap Image" r:id="rId6" imgW="9570600" imgH="1905120" progId="PBrush">
                  <p:embed/>
                  <p:pic>
                    <p:nvPicPr>
                      <p:cNvPr id="0" name=""/>
                      <p:cNvPicPr/>
                      <p:nvPr/>
                    </p:nvPicPr>
                    <p:blipFill>
                      <a:blip r:embed="rId7"/>
                      <a:stretch>
                        <a:fillRect/>
                      </a:stretch>
                    </p:blipFill>
                    <p:spPr>
                      <a:xfrm>
                        <a:off x="1532437" y="4601449"/>
                        <a:ext cx="9571038" cy="1905000"/>
                      </a:xfrm>
                      <a:prstGeom prst="rect">
                        <a:avLst/>
                      </a:prstGeom>
                    </p:spPr>
                  </p:pic>
                </p:oleObj>
              </mc:Fallback>
            </mc:AlternateContent>
          </a:graphicData>
        </a:graphic>
      </p:graphicFrame>
    </p:spTree>
    <p:extLst>
      <p:ext uri="{BB962C8B-B14F-4D97-AF65-F5344CB8AC3E}">
        <p14:creationId xmlns:p14="http://schemas.microsoft.com/office/powerpoint/2010/main" val="35817386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364394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Firewall Classification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9FC5B41F-2140-1A2D-DB95-03C3C906F672}"/>
              </a:ext>
            </a:extLst>
          </p:cNvPr>
          <p:cNvSpPr txBox="1"/>
          <p:nvPr/>
        </p:nvSpPr>
        <p:spPr>
          <a:xfrm>
            <a:off x="1081071" y="1472470"/>
            <a:ext cx="10041146" cy="4801314"/>
          </a:xfrm>
          <a:prstGeom prst="rect">
            <a:avLst/>
          </a:prstGeom>
          <a:noFill/>
        </p:spPr>
        <p:txBody>
          <a:bodyPr wrap="square">
            <a:spAutoFit/>
          </a:bodyPr>
          <a:lstStyle/>
          <a:p>
            <a:r>
              <a:rPr lang="en-US" b="1" dirty="0"/>
              <a:t>•   By form:</a:t>
            </a:r>
          </a:p>
          <a:p>
            <a:r>
              <a:rPr lang="en-US" b="1" dirty="0"/>
              <a:t>□ Hardware firewalls </a:t>
            </a:r>
          </a:p>
          <a:p>
            <a:r>
              <a:rPr lang="en-US" b="1" dirty="0"/>
              <a:t>□ Software firewalls</a:t>
            </a:r>
          </a:p>
          <a:p>
            <a:endParaRPr lang="en-US" b="1" dirty="0"/>
          </a:p>
          <a:p>
            <a:r>
              <a:rPr lang="en-US" b="1" dirty="0"/>
              <a:t>•   By protected object: </a:t>
            </a:r>
          </a:p>
          <a:p>
            <a:r>
              <a:rPr lang="en-US" b="1" dirty="0"/>
              <a:t>□ Standalone firewalls </a:t>
            </a:r>
          </a:p>
          <a:p>
            <a:r>
              <a:rPr lang="en-US" b="1" dirty="0"/>
              <a:t>□ Network firewalls</a:t>
            </a:r>
          </a:p>
          <a:p>
            <a:endParaRPr lang="en-US" b="1" dirty="0"/>
          </a:p>
          <a:p>
            <a:r>
              <a:rPr lang="en-US" b="1" dirty="0"/>
              <a:t>• Hardware firewall: uses an embedded system, which is generally open-source. Hardware firewalls are used to isolate internal and external networks through a combination of hardware and software.</a:t>
            </a:r>
          </a:p>
          <a:p>
            <a:endParaRPr lang="en-US" b="1" dirty="0"/>
          </a:p>
          <a:p>
            <a:r>
              <a:rPr lang="en-US" b="1" dirty="0"/>
              <a:t>•    Software  firewall:  is  generally  installed  on  an  OS  platform.  A  software  firewall  isolates internal and external networks by means of software.</a:t>
            </a:r>
          </a:p>
          <a:p>
            <a:endParaRPr lang="en-US" b="1" dirty="0"/>
          </a:p>
          <a:p>
            <a:r>
              <a:rPr lang="en-US" b="1" dirty="0"/>
              <a:t>•   Standalone firewall: serves only the current host.</a:t>
            </a:r>
          </a:p>
          <a:p>
            <a:endParaRPr lang="en-US" b="1" dirty="0"/>
          </a:p>
          <a:p>
            <a:r>
              <a:rPr lang="en-US" b="1" dirty="0"/>
              <a:t>•   Network firewall: serves a specific network.</a:t>
            </a:r>
          </a:p>
        </p:txBody>
      </p:sp>
    </p:spTree>
    <p:extLst>
      <p:ext uri="{BB962C8B-B14F-4D97-AF65-F5344CB8AC3E}">
        <p14:creationId xmlns:p14="http://schemas.microsoft.com/office/powerpoint/2010/main" val="11655599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289771" y="277563"/>
            <a:ext cx="316304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Windows Firewalls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7C87DFF3-28A8-1334-A42A-3E094A367FA2}"/>
              </a:ext>
            </a:extLst>
          </p:cNvPr>
          <p:cNvSpPr txBox="1"/>
          <p:nvPr/>
        </p:nvSpPr>
        <p:spPr>
          <a:xfrm>
            <a:off x="459159" y="1360279"/>
            <a:ext cx="11333150" cy="506292"/>
          </a:xfrm>
          <a:prstGeom prst="rect">
            <a:avLst/>
          </a:prstGeom>
          <a:noFill/>
        </p:spPr>
        <p:txBody>
          <a:bodyPr wrap="square">
            <a:spAutoFit/>
          </a:bodyPr>
          <a:lstStyle/>
          <a:p>
            <a:pPr>
              <a:lnSpc>
                <a:spcPct val="150000"/>
              </a:lnSpc>
            </a:pPr>
            <a:r>
              <a:rPr lang="en-US" sz="2000" b="1" dirty="0"/>
              <a:t>• A Windows firewall is a software firewall built in the Windows OS.</a:t>
            </a:r>
          </a:p>
        </p:txBody>
      </p:sp>
      <p:graphicFrame>
        <p:nvGraphicFramePr>
          <p:cNvPr id="9" name="Object 8">
            <a:extLst>
              <a:ext uri="{FF2B5EF4-FFF2-40B4-BE49-F238E27FC236}">
                <a16:creationId xmlns:a16="http://schemas.microsoft.com/office/drawing/2014/main" id="{6DE9B067-8DF5-D708-EAF9-593406BF0602}"/>
              </a:ext>
            </a:extLst>
          </p:cNvPr>
          <p:cNvGraphicFramePr>
            <a:graphicFrameLocks noChangeAspect="1"/>
          </p:cNvGraphicFramePr>
          <p:nvPr>
            <p:extLst>
              <p:ext uri="{D42A27DB-BD31-4B8C-83A1-F6EECF244321}">
                <p14:modId xmlns:p14="http://schemas.microsoft.com/office/powerpoint/2010/main" val="3717762928"/>
              </p:ext>
            </p:extLst>
          </p:nvPr>
        </p:nvGraphicFramePr>
        <p:xfrm>
          <a:off x="1868264" y="2158426"/>
          <a:ext cx="9317307" cy="4202149"/>
        </p:xfrm>
        <a:graphic>
          <a:graphicData uri="http://schemas.openxmlformats.org/presentationml/2006/ole">
            <mc:AlternateContent xmlns:mc="http://schemas.openxmlformats.org/markup-compatibility/2006">
              <mc:Choice xmlns:v="urn:schemas-microsoft-com:vml" Requires="v">
                <p:oleObj name="Bitmap Image" r:id="rId6" imgW="5135760" imgH="2316600" progId="PBrush">
                  <p:embed/>
                </p:oleObj>
              </mc:Choice>
              <mc:Fallback>
                <p:oleObj name="Bitmap Image" r:id="rId6" imgW="5135760" imgH="2316600" progId="PBrush">
                  <p:embed/>
                  <p:pic>
                    <p:nvPicPr>
                      <p:cNvPr id="0" name=""/>
                      <p:cNvPicPr/>
                      <p:nvPr/>
                    </p:nvPicPr>
                    <p:blipFill>
                      <a:blip r:embed="rId7"/>
                      <a:stretch>
                        <a:fillRect/>
                      </a:stretch>
                    </p:blipFill>
                    <p:spPr>
                      <a:xfrm>
                        <a:off x="1868264" y="2158426"/>
                        <a:ext cx="9317307" cy="4202149"/>
                      </a:xfrm>
                      <a:prstGeom prst="rect">
                        <a:avLst/>
                      </a:prstGeom>
                    </p:spPr>
                  </p:pic>
                </p:oleObj>
              </mc:Fallback>
            </mc:AlternateContent>
          </a:graphicData>
        </a:graphic>
      </p:graphicFrame>
    </p:spTree>
    <p:extLst>
      <p:ext uri="{BB962C8B-B14F-4D97-AF65-F5344CB8AC3E}">
        <p14:creationId xmlns:p14="http://schemas.microsoft.com/office/powerpoint/2010/main" val="5784281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C188BE4E-5759-6F84-99B7-7546ABF701B6}"/>
              </a:ext>
            </a:extLst>
          </p:cNvPr>
          <p:cNvGraphicFramePr>
            <a:graphicFrameLocks noChangeAspect="1"/>
          </p:cNvGraphicFramePr>
          <p:nvPr>
            <p:extLst>
              <p:ext uri="{D42A27DB-BD31-4B8C-83A1-F6EECF244321}">
                <p14:modId xmlns:p14="http://schemas.microsoft.com/office/powerpoint/2010/main" val="1591032001"/>
              </p:ext>
            </p:extLst>
          </p:nvPr>
        </p:nvGraphicFramePr>
        <p:xfrm>
          <a:off x="6650781" y="2682816"/>
          <a:ext cx="5001537" cy="3688002"/>
        </p:xfrm>
        <a:graphic>
          <a:graphicData uri="http://schemas.openxmlformats.org/presentationml/2006/ole">
            <mc:AlternateContent xmlns:mc="http://schemas.openxmlformats.org/markup-compatibility/2006">
              <mc:Choice xmlns:v="urn:schemas-microsoft-com:vml" Requires="v">
                <p:oleObj name="Bitmap Image" r:id="rId2" imgW="3772080" imgH="2781360" progId="PBrush">
                  <p:embed/>
                </p:oleObj>
              </mc:Choice>
              <mc:Fallback>
                <p:oleObj name="Bitmap Image" r:id="rId2" imgW="3772080" imgH="2781360" progId="PBrush">
                  <p:embed/>
                  <p:pic>
                    <p:nvPicPr>
                      <p:cNvPr id="0" name=""/>
                      <p:cNvPicPr/>
                      <p:nvPr/>
                    </p:nvPicPr>
                    <p:blipFill>
                      <a:blip r:embed="rId3"/>
                      <a:stretch>
                        <a:fillRect/>
                      </a:stretch>
                    </p:blipFill>
                    <p:spPr>
                      <a:xfrm>
                        <a:off x="6650781" y="2682816"/>
                        <a:ext cx="5001537" cy="3688002"/>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89771" y="6506449"/>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64706" y="-306766"/>
            <a:ext cx="9533101" cy="1610200"/>
          </a:xfrm>
          <a:prstGeom prst="rect">
            <a:avLst/>
          </a:prstGeom>
        </p:spPr>
      </p:pic>
      <p:sp>
        <p:nvSpPr>
          <p:cNvPr id="7" name="TextBox 6"/>
          <p:cNvSpPr txBox="1"/>
          <p:nvPr/>
        </p:nvSpPr>
        <p:spPr>
          <a:xfrm>
            <a:off x="2650377" y="236724"/>
            <a:ext cx="43813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Windows Firewall Settings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9CAEC48D-79E3-B763-6799-069AEB4AB901}"/>
              </a:ext>
            </a:extLst>
          </p:cNvPr>
          <p:cNvSpPr txBox="1"/>
          <p:nvPr/>
        </p:nvSpPr>
        <p:spPr>
          <a:xfrm>
            <a:off x="258792" y="1182664"/>
            <a:ext cx="11524891" cy="2311530"/>
          </a:xfrm>
          <a:prstGeom prst="rect">
            <a:avLst/>
          </a:prstGeom>
          <a:noFill/>
        </p:spPr>
        <p:txBody>
          <a:bodyPr wrap="square">
            <a:spAutoFit/>
          </a:bodyPr>
          <a:lstStyle/>
          <a:p>
            <a:pPr>
              <a:lnSpc>
                <a:spcPct val="150000"/>
              </a:lnSpc>
            </a:pPr>
            <a:r>
              <a:rPr lang="en-US" sz="1600" b="1" dirty="0"/>
              <a:t>•   Allow an app or feature through Windows Firewall specifies a data pass-through rule.</a:t>
            </a:r>
          </a:p>
          <a:p>
            <a:pPr>
              <a:lnSpc>
                <a:spcPct val="150000"/>
              </a:lnSpc>
            </a:pPr>
            <a:r>
              <a:rPr lang="en-US" sz="1600" b="1" dirty="0"/>
              <a:t>•   Change notification settings specifies a notification rule.</a:t>
            </a:r>
          </a:p>
          <a:p>
            <a:pPr>
              <a:lnSpc>
                <a:spcPct val="150000"/>
              </a:lnSpc>
            </a:pPr>
            <a:r>
              <a:rPr lang="en-US" sz="1600" b="1" dirty="0"/>
              <a:t>•   Turn Windows Firewall on or off: enables or disables the Windows firewall.</a:t>
            </a:r>
          </a:p>
          <a:p>
            <a:pPr>
              <a:lnSpc>
                <a:spcPct val="150000"/>
              </a:lnSpc>
            </a:pPr>
            <a:r>
              <a:rPr lang="en-US" sz="1600" b="1" dirty="0"/>
              <a:t>•    Advanced  settings:  specifies  detailed  inbound  &amp;  outbound  rules  and  connection  security rules.</a:t>
            </a:r>
          </a:p>
          <a:p>
            <a:pPr>
              <a:lnSpc>
                <a:spcPct val="150000"/>
              </a:lnSpc>
            </a:pPr>
            <a:r>
              <a:rPr lang="en-US" sz="1600" b="1" dirty="0"/>
              <a:t>•   Restore defaults restores the Windows firewall to its default settings.</a:t>
            </a:r>
          </a:p>
          <a:p>
            <a:pPr>
              <a:lnSpc>
                <a:spcPct val="150000"/>
              </a:lnSpc>
            </a:pPr>
            <a:r>
              <a:rPr lang="en-US" sz="1600" b="1" dirty="0"/>
              <a:t>•   Troubleshoot my network detects network issues.</a:t>
            </a:r>
          </a:p>
        </p:txBody>
      </p:sp>
    </p:spTree>
    <p:extLst>
      <p:ext uri="{BB962C8B-B14F-4D97-AF65-F5344CB8AC3E}">
        <p14:creationId xmlns:p14="http://schemas.microsoft.com/office/powerpoint/2010/main" val="620939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713FEAA1-6212-30A1-2715-344F9DEAF083}"/>
              </a:ext>
            </a:extLst>
          </p:cNvPr>
          <p:cNvGraphicFramePr>
            <a:graphicFrameLocks noChangeAspect="1"/>
          </p:cNvGraphicFramePr>
          <p:nvPr>
            <p:extLst>
              <p:ext uri="{D42A27DB-BD31-4B8C-83A1-F6EECF244321}">
                <p14:modId xmlns:p14="http://schemas.microsoft.com/office/powerpoint/2010/main" val="3158586126"/>
              </p:ext>
            </p:extLst>
          </p:nvPr>
        </p:nvGraphicFramePr>
        <p:xfrm>
          <a:off x="6670425" y="1283774"/>
          <a:ext cx="5509280" cy="4162130"/>
        </p:xfrm>
        <a:graphic>
          <a:graphicData uri="http://schemas.openxmlformats.org/presentationml/2006/ole">
            <mc:AlternateContent xmlns:mc="http://schemas.openxmlformats.org/markup-compatibility/2006">
              <mc:Choice xmlns:v="urn:schemas-microsoft-com:vml" Requires="v">
                <p:oleObj name="Bitmap Image" r:id="rId2" imgW="3116520" imgH="2354760" progId="PBrush">
                  <p:embed/>
                </p:oleObj>
              </mc:Choice>
              <mc:Fallback>
                <p:oleObj name="Bitmap Image" r:id="rId2" imgW="3116520" imgH="2354760" progId="PBrush">
                  <p:embed/>
                  <p:pic>
                    <p:nvPicPr>
                      <p:cNvPr id="0" name=""/>
                      <p:cNvPicPr/>
                      <p:nvPr/>
                    </p:nvPicPr>
                    <p:blipFill>
                      <a:blip r:embed="rId3"/>
                      <a:stretch>
                        <a:fillRect/>
                      </a:stretch>
                    </p:blipFill>
                    <p:spPr>
                      <a:xfrm>
                        <a:off x="6670425" y="1283774"/>
                        <a:ext cx="5509280" cy="4162130"/>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89771" y="6506449"/>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306766"/>
            <a:ext cx="9533101" cy="1610200"/>
          </a:xfrm>
          <a:prstGeom prst="rect">
            <a:avLst/>
          </a:prstGeom>
        </p:spPr>
      </p:pic>
      <p:sp>
        <p:nvSpPr>
          <p:cNvPr id="7" name="TextBox 6"/>
          <p:cNvSpPr txBox="1"/>
          <p:nvPr/>
        </p:nvSpPr>
        <p:spPr>
          <a:xfrm>
            <a:off x="2621968" y="321056"/>
            <a:ext cx="4499950"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Windows Firewall Rule Settings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968A78FE-3DCE-750A-F865-3FFC23555C78}"/>
              </a:ext>
            </a:extLst>
          </p:cNvPr>
          <p:cNvSpPr txBox="1"/>
          <p:nvPr/>
        </p:nvSpPr>
        <p:spPr>
          <a:xfrm>
            <a:off x="177076" y="1629621"/>
            <a:ext cx="11645660" cy="3470437"/>
          </a:xfrm>
          <a:prstGeom prst="rect">
            <a:avLst/>
          </a:prstGeom>
          <a:noFill/>
        </p:spPr>
        <p:txBody>
          <a:bodyPr wrap="square">
            <a:spAutoFit/>
          </a:bodyPr>
          <a:lstStyle/>
          <a:p>
            <a:pPr>
              <a:lnSpc>
                <a:spcPct val="200000"/>
              </a:lnSpc>
            </a:pPr>
            <a:r>
              <a:rPr lang="en-US" sz="1600" b="1" dirty="0"/>
              <a:t>•   Allow an app or feature through the Windows firewall.</a:t>
            </a:r>
          </a:p>
          <a:p>
            <a:pPr>
              <a:lnSpc>
                <a:spcPct val="200000"/>
              </a:lnSpc>
            </a:pPr>
            <a:r>
              <a:rPr lang="en-US" sz="1600" b="1" dirty="0"/>
              <a:t>•   Change settings adds, changes, or removes allowed apps and ports.</a:t>
            </a:r>
          </a:p>
          <a:p>
            <a:pPr>
              <a:lnSpc>
                <a:spcPct val="200000"/>
              </a:lnSpc>
            </a:pPr>
            <a:r>
              <a:rPr lang="en-US" sz="1600" b="1" dirty="0"/>
              <a:t>•   Details: displays the details of allowed apps and features.</a:t>
            </a:r>
          </a:p>
          <a:p>
            <a:pPr>
              <a:lnSpc>
                <a:spcPct val="200000"/>
              </a:lnSpc>
            </a:pPr>
            <a:r>
              <a:rPr lang="en-US" sz="1600" b="1" dirty="0"/>
              <a:t>•   Remove: removes apps or features from Allowed apps and features.</a:t>
            </a:r>
          </a:p>
          <a:p>
            <a:pPr>
              <a:lnSpc>
                <a:spcPct val="200000"/>
              </a:lnSpc>
            </a:pPr>
            <a:r>
              <a:rPr lang="en-US" sz="1600" b="1" dirty="0"/>
              <a:t>•   Allow another app adds an app or feature to Allowed apps and features.</a:t>
            </a:r>
          </a:p>
          <a:p>
            <a:pPr>
              <a:lnSpc>
                <a:spcPct val="200000"/>
              </a:lnSpc>
            </a:pPr>
            <a:r>
              <a:rPr lang="en-US" sz="1600" b="1" dirty="0"/>
              <a:t>•   You can select apps and features from Allowed apps and features and </a:t>
            </a:r>
          </a:p>
          <a:p>
            <a:pPr>
              <a:lnSpc>
                <a:spcPct val="200000"/>
              </a:lnSpc>
            </a:pPr>
            <a:r>
              <a:rPr lang="en-US" sz="1600" b="1" dirty="0"/>
              <a:t>apply them to a home/work (dedicated) network or a public network.</a:t>
            </a:r>
          </a:p>
        </p:txBody>
      </p:sp>
    </p:spTree>
    <p:extLst>
      <p:ext uri="{BB962C8B-B14F-4D97-AF65-F5344CB8AC3E}">
        <p14:creationId xmlns:p14="http://schemas.microsoft.com/office/powerpoint/2010/main" val="19746700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104823"/>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306766"/>
            <a:ext cx="9533101" cy="1610200"/>
          </a:xfrm>
          <a:prstGeom prst="rect">
            <a:avLst/>
          </a:prstGeom>
        </p:spPr>
      </p:pic>
      <p:sp>
        <p:nvSpPr>
          <p:cNvPr id="7" name="TextBox 6"/>
          <p:cNvSpPr txBox="1"/>
          <p:nvPr/>
        </p:nvSpPr>
        <p:spPr>
          <a:xfrm>
            <a:off x="2564113" y="298279"/>
            <a:ext cx="4911922"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Windows Firewall Notification Rule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A4AC085D-3C0D-BD6E-EBA9-107B364A4C91}"/>
              </a:ext>
            </a:extLst>
          </p:cNvPr>
          <p:cNvSpPr txBox="1"/>
          <p:nvPr/>
        </p:nvSpPr>
        <p:spPr>
          <a:xfrm>
            <a:off x="239538" y="1394156"/>
            <a:ext cx="11724212" cy="923330"/>
          </a:xfrm>
          <a:prstGeom prst="rect">
            <a:avLst/>
          </a:prstGeom>
          <a:noFill/>
        </p:spPr>
        <p:txBody>
          <a:bodyPr wrap="square">
            <a:spAutoFit/>
          </a:bodyPr>
          <a:lstStyle/>
          <a:p>
            <a:r>
              <a:rPr lang="en-US" b="1" dirty="0"/>
              <a:t>• Modify a notification rule.</a:t>
            </a:r>
          </a:p>
          <a:p>
            <a:r>
              <a:rPr lang="en-US" b="1" dirty="0"/>
              <a:t>• When a Windows firewall is enabled, you can determine whether to send a notification when the firewall blocks new apps.</a:t>
            </a:r>
          </a:p>
        </p:txBody>
      </p:sp>
      <p:graphicFrame>
        <p:nvGraphicFramePr>
          <p:cNvPr id="10" name="Object 9">
            <a:extLst>
              <a:ext uri="{FF2B5EF4-FFF2-40B4-BE49-F238E27FC236}">
                <a16:creationId xmlns:a16="http://schemas.microsoft.com/office/drawing/2014/main" id="{A975943D-FC7C-85A2-005C-3083B78D4BA7}"/>
              </a:ext>
            </a:extLst>
          </p:cNvPr>
          <p:cNvGraphicFramePr>
            <a:graphicFrameLocks noChangeAspect="1"/>
          </p:cNvGraphicFramePr>
          <p:nvPr>
            <p:extLst>
              <p:ext uri="{D42A27DB-BD31-4B8C-83A1-F6EECF244321}">
                <p14:modId xmlns:p14="http://schemas.microsoft.com/office/powerpoint/2010/main" val="3635257993"/>
              </p:ext>
            </p:extLst>
          </p:nvPr>
        </p:nvGraphicFramePr>
        <p:xfrm>
          <a:off x="3307841" y="2110052"/>
          <a:ext cx="5663631" cy="4331179"/>
        </p:xfrm>
        <a:graphic>
          <a:graphicData uri="http://schemas.openxmlformats.org/presentationml/2006/ole">
            <mc:AlternateContent xmlns:mc="http://schemas.openxmlformats.org/markup-compatibility/2006">
              <mc:Choice xmlns:v="urn:schemas-microsoft-com:vml" Requires="v">
                <p:oleObj name="Bitmap Image" r:id="rId6" imgW="3177720" imgH="2430720" progId="PBrush">
                  <p:embed/>
                </p:oleObj>
              </mc:Choice>
              <mc:Fallback>
                <p:oleObj name="Bitmap Image" r:id="rId6" imgW="3177720" imgH="2430720" progId="PBrush">
                  <p:embed/>
                  <p:pic>
                    <p:nvPicPr>
                      <p:cNvPr id="0" name=""/>
                      <p:cNvPicPr/>
                      <p:nvPr/>
                    </p:nvPicPr>
                    <p:blipFill>
                      <a:blip r:embed="rId7"/>
                      <a:stretch>
                        <a:fillRect/>
                      </a:stretch>
                    </p:blipFill>
                    <p:spPr>
                      <a:xfrm>
                        <a:off x="3307841" y="2110052"/>
                        <a:ext cx="5663631" cy="4331179"/>
                      </a:xfrm>
                      <a:prstGeom prst="rect">
                        <a:avLst/>
                      </a:prstGeom>
                    </p:spPr>
                  </p:pic>
                </p:oleObj>
              </mc:Fallback>
            </mc:AlternateContent>
          </a:graphicData>
        </a:graphic>
      </p:graphicFrame>
    </p:spTree>
    <p:extLst>
      <p:ext uri="{BB962C8B-B14F-4D97-AF65-F5344CB8AC3E}">
        <p14:creationId xmlns:p14="http://schemas.microsoft.com/office/powerpoint/2010/main" val="2584615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382958" y="254796"/>
            <a:ext cx="678423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Enabling or Disabling a Windows Firewall</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D9A2D126-28F2-117E-28CB-1460838C8A92}"/>
              </a:ext>
            </a:extLst>
          </p:cNvPr>
          <p:cNvSpPr txBox="1"/>
          <p:nvPr/>
        </p:nvSpPr>
        <p:spPr>
          <a:xfrm>
            <a:off x="278814" y="1339578"/>
            <a:ext cx="11645660" cy="1891287"/>
          </a:xfrm>
          <a:prstGeom prst="rect">
            <a:avLst/>
          </a:prstGeom>
          <a:noFill/>
        </p:spPr>
        <p:txBody>
          <a:bodyPr wrap="square">
            <a:spAutoFit/>
          </a:bodyPr>
          <a:lstStyle/>
          <a:p>
            <a:pPr>
              <a:lnSpc>
                <a:spcPct val="150000"/>
              </a:lnSpc>
            </a:pPr>
            <a:r>
              <a:rPr lang="en-US" sz="2000" b="1" dirty="0"/>
              <a:t>•   Enable the firewall for a type of network for security protection or disable the firewall so that all apps can pass through.</a:t>
            </a:r>
          </a:p>
          <a:p>
            <a:pPr>
              <a:lnSpc>
                <a:spcPct val="150000"/>
              </a:lnSpc>
            </a:pPr>
            <a:r>
              <a:rPr lang="en-US" sz="2000" b="1" dirty="0"/>
              <a:t>•   The window for enabling or disabling change notification is the same as that for enabling or disabling the Windows firewall.</a:t>
            </a:r>
          </a:p>
        </p:txBody>
      </p:sp>
      <p:graphicFrame>
        <p:nvGraphicFramePr>
          <p:cNvPr id="9" name="Object 8">
            <a:extLst>
              <a:ext uri="{FF2B5EF4-FFF2-40B4-BE49-F238E27FC236}">
                <a16:creationId xmlns:a16="http://schemas.microsoft.com/office/drawing/2014/main" id="{1A08F18C-0B6F-F05A-5831-F12691D6720E}"/>
              </a:ext>
            </a:extLst>
          </p:cNvPr>
          <p:cNvGraphicFramePr>
            <a:graphicFrameLocks noChangeAspect="1"/>
          </p:cNvGraphicFramePr>
          <p:nvPr>
            <p:extLst>
              <p:ext uri="{D42A27DB-BD31-4B8C-83A1-F6EECF244321}">
                <p14:modId xmlns:p14="http://schemas.microsoft.com/office/powerpoint/2010/main" val="2653386766"/>
              </p:ext>
            </p:extLst>
          </p:nvPr>
        </p:nvGraphicFramePr>
        <p:xfrm>
          <a:off x="3424523" y="2831757"/>
          <a:ext cx="4776548" cy="3599229"/>
        </p:xfrm>
        <a:graphic>
          <a:graphicData uri="http://schemas.openxmlformats.org/presentationml/2006/ole">
            <mc:AlternateContent xmlns:mc="http://schemas.openxmlformats.org/markup-compatibility/2006">
              <mc:Choice xmlns:v="urn:schemas-microsoft-com:vml" Requires="v">
                <p:oleObj name="Bitmap Image" r:id="rId6" imgW="6987600" imgH="5265360" progId="PBrush">
                  <p:embed/>
                </p:oleObj>
              </mc:Choice>
              <mc:Fallback>
                <p:oleObj name="Bitmap Image" r:id="rId6" imgW="6987600" imgH="5265360" progId="PBrush">
                  <p:embed/>
                  <p:pic>
                    <p:nvPicPr>
                      <p:cNvPr id="0" name=""/>
                      <p:cNvPicPr/>
                      <p:nvPr/>
                    </p:nvPicPr>
                    <p:blipFill>
                      <a:blip r:embed="rId7"/>
                      <a:stretch>
                        <a:fillRect/>
                      </a:stretch>
                    </p:blipFill>
                    <p:spPr>
                      <a:xfrm>
                        <a:off x="3424523" y="2831757"/>
                        <a:ext cx="4776548" cy="3599229"/>
                      </a:xfrm>
                      <a:prstGeom prst="rect">
                        <a:avLst/>
                      </a:prstGeom>
                    </p:spPr>
                  </p:pic>
                </p:oleObj>
              </mc:Fallback>
            </mc:AlternateContent>
          </a:graphicData>
        </a:graphic>
      </p:graphicFrame>
    </p:spTree>
    <p:extLst>
      <p:ext uri="{BB962C8B-B14F-4D97-AF65-F5344CB8AC3E}">
        <p14:creationId xmlns:p14="http://schemas.microsoft.com/office/powerpoint/2010/main" val="27509019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606127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Initializing Windows Firewall Settings</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191226" y="1264311"/>
            <a:ext cx="11881449" cy="1200329"/>
          </a:xfrm>
          <a:prstGeom prst="rect">
            <a:avLst/>
          </a:prstGeom>
          <a:noFill/>
        </p:spPr>
        <p:txBody>
          <a:bodyPr wrap="square">
            <a:spAutoFit/>
          </a:bodyPr>
          <a:lstStyle/>
          <a:p>
            <a:r>
              <a:rPr lang="en-US" b="1" dirty="0"/>
              <a:t>• Restore default settings.</a:t>
            </a:r>
          </a:p>
          <a:p>
            <a:endParaRPr lang="en-US" b="1" dirty="0"/>
          </a:p>
          <a:p>
            <a:r>
              <a:rPr lang="en-US" b="1" dirty="0"/>
              <a:t>• If firewall rules are not set properly, malicious network attacks may not be blocked, and users may fail to access the Internet. If such a situation occurs, click Restore defaults to restore the Windows firewall to the default settings.</a:t>
            </a:r>
          </a:p>
        </p:txBody>
      </p:sp>
      <p:graphicFrame>
        <p:nvGraphicFramePr>
          <p:cNvPr id="10" name="Object 9">
            <a:extLst>
              <a:ext uri="{FF2B5EF4-FFF2-40B4-BE49-F238E27FC236}">
                <a16:creationId xmlns:a16="http://schemas.microsoft.com/office/drawing/2014/main" id="{5EDD3C26-8A70-98CA-3666-38B9FFFBC15E}"/>
              </a:ext>
            </a:extLst>
          </p:cNvPr>
          <p:cNvGraphicFramePr>
            <a:graphicFrameLocks noChangeAspect="1"/>
          </p:cNvGraphicFramePr>
          <p:nvPr>
            <p:extLst>
              <p:ext uri="{D42A27DB-BD31-4B8C-83A1-F6EECF244321}">
                <p14:modId xmlns:p14="http://schemas.microsoft.com/office/powerpoint/2010/main" val="2594037310"/>
              </p:ext>
            </p:extLst>
          </p:nvPr>
        </p:nvGraphicFramePr>
        <p:xfrm>
          <a:off x="3398808" y="2464640"/>
          <a:ext cx="5081946" cy="3926779"/>
        </p:xfrm>
        <a:graphic>
          <a:graphicData uri="http://schemas.openxmlformats.org/presentationml/2006/ole">
            <mc:AlternateContent xmlns:mc="http://schemas.openxmlformats.org/markup-compatibility/2006">
              <mc:Choice xmlns:v="urn:schemas-microsoft-com:vml" Requires="v">
                <p:oleObj name="Bitmap Image" r:id="rId6" imgW="6103800" imgH="4716720" progId="PBrush">
                  <p:embed/>
                </p:oleObj>
              </mc:Choice>
              <mc:Fallback>
                <p:oleObj name="Bitmap Image" r:id="rId6" imgW="6103800" imgH="4716720" progId="PBrush">
                  <p:embed/>
                  <p:pic>
                    <p:nvPicPr>
                      <p:cNvPr id="0" name=""/>
                      <p:cNvPicPr/>
                      <p:nvPr/>
                    </p:nvPicPr>
                    <p:blipFill>
                      <a:blip r:embed="rId7"/>
                      <a:stretch>
                        <a:fillRect/>
                      </a:stretch>
                    </p:blipFill>
                    <p:spPr>
                      <a:xfrm>
                        <a:off x="3398808" y="2464640"/>
                        <a:ext cx="5081946" cy="3926779"/>
                      </a:xfrm>
                      <a:prstGeom prst="rect">
                        <a:avLst/>
                      </a:prstGeom>
                    </p:spPr>
                  </p:pic>
                </p:oleObj>
              </mc:Fallback>
            </mc:AlternateContent>
          </a:graphicData>
        </a:graphic>
      </p:graphicFrame>
    </p:spTree>
    <p:extLst>
      <p:ext uri="{BB962C8B-B14F-4D97-AF65-F5344CB8AC3E}">
        <p14:creationId xmlns:p14="http://schemas.microsoft.com/office/powerpoint/2010/main" val="27475077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608051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Advanced Windows Firewall Settings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8B418893-E5CB-9717-A152-CAF68FAFD604}"/>
              </a:ext>
            </a:extLst>
          </p:cNvPr>
          <p:cNvSpPr txBox="1"/>
          <p:nvPr/>
        </p:nvSpPr>
        <p:spPr>
          <a:xfrm>
            <a:off x="530147" y="1303434"/>
            <a:ext cx="11142995" cy="1477328"/>
          </a:xfrm>
          <a:prstGeom prst="rect">
            <a:avLst/>
          </a:prstGeom>
          <a:noFill/>
        </p:spPr>
        <p:txBody>
          <a:bodyPr wrap="square">
            <a:spAutoFit/>
          </a:bodyPr>
          <a:lstStyle/>
          <a:p>
            <a:r>
              <a:rPr lang="en-US" b="1" dirty="0"/>
              <a:t>• If settings of Allow an app or feature to through Windows Firewall cannot meet your requirements, you can access the Windows Firewall with Advanced Security window to set more detailed rules.</a:t>
            </a:r>
          </a:p>
          <a:p>
            <a:endParaRPr lang="en-US" b="1" dirty="0"/>
          </a:p>
          <a:p>
            <a:r>
              <a:rPr lang="en-US" b="1" dirty="0"/>
              <a:t>•     Settings  in  this  window  allow  you  to  customize  inbound  rules,  outbound  rules,  and connection security rules, and monitor the firewall.</a:t>
            </a:r>
          </a:p>
        </p:txBody>
      </p:sp>
      <p:graphicFrame>
        <p:nvGraphicFramePr>
          <p:cNvPr id="9" name="Object 8">
            <a:extLst>
              <a:ext uri="{FF2B5EF4-FFF2-40B4-BE49-F238E27FC236}">
                <a16:creationId xmlns:a16="http://schemas.microsoft.com/office/drawing/2014/main" id="{25A0D000-AE12-29A3-D268-E7429ACA5482}"/>
              </a:ext>
            </a:extLst>
          </p:cNvPr>
          <p:cNvGraphicFramePr>
            <a:graphicFrameLocks noChangeAspect="1"/>
          </p:cNvGraphicFramePr>
          <p:nvPr>
            <p:extLst>
              <p:ext uri="{D42A27DB-BD31-4B8C-83A1-F6EECF244321}">
                <p14:modId xmlns:p14="http://schemas.microsoft.com/office/powerpoint/2010/main" val="3519497627"/>
              </p:ext>
            </p:extLst>
          </p:nvPr>
        </p:nvGraphicFramePr>
        <p:xfrm>
          <a:off x="4236225" y="2498279"/>
          <a:ext cx="7047125" cy="4044799"/>
        </p:xfrm>
        <a:graphic>
          <a:graphicData uri="http://schemas.openxmlformats.org/presentationml/2006/ole">
            <mc:AlternateContent xmlns:mc="http://schemas.openxmlformats.org/markup-compatibility/2006">
              <mc:Choice xmlns:v="urn:schemas-microsoft-com:vml" Requires="v">
                <p:oleObj name="Bitmap Image" r:id="rId6" imgW="9121320" imgH="5235120" progId="PBrush">
                  <p:embed/>
                </p:oleObj>
              </mc:Choice>
              <mc:Fallback>
                <p:oleObj name="Bitmap Image" r:id="rId6" imgW="9121320" imgH="5235120" progId="PBrush">
                  <p:embed/>
                  <p:pic>
                    <p:nvPicPr>
                      <p:cNvPr id="0" name=""/>
                      <p:cNvPicPr/>
                      <p:nvPr/>
                    </p:nvPicPr>
                    <p:blipFill>
                      <a:blip r:embed="rId7"/>
                      <a:stretch>
                        <a:fillRect/>
                      </a:stretch>
                    </p:blipFill>
                    <p:spPr>
                      <a:xfrm>
                        <a:off x="4236225" y="2498279"/>
                        <a:ext cx="7047125" cy="4044799"/>
                      </a:xfrm>
                      <a:prstGeom prst="rect">
                        <a:avLst/>
                      </a:prstGeom>
                    </p:spPr>
                  </p:pic>
                </p:oleObj>
              </mc:Fallback>
            </mc:AlternateContent>
          </a:graphicData>
        </a:graphic>
      </p:graphicFrame>
    </p:spTree>
    <p:extLst>
      <p:ext uri="{BB962C8B-B14F-4D97-AF65-F5344CB8AC3E}">
        <p14:creationId xmlns:p14="http://schemas.microsoft.com/office/powerpoint/2010/main" val="34451857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308373" y="664666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308373" y="267501"/>
            <a:ext cx="4499950"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Windows Firewall Rule Settings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EDC94E17-3656-1815-6A16-1532E6FCE723}"/>
              </a:ext>
            </a:extLst>
          </p:cNvPr>
          <p:cNvSpPr txBox="1"/>
          <p:nvPr/>
        </p:nvSpPr>
        <p:spPr>
          <a:xfrm>
            <a:off x="343512" y="1303433"/>
            <a:ext cx="4228488" cy="4524315"/>
          </a:xfrm>
          <a:prstGeom prst="rect">
            <a:avLst/>
          </a:prstGeom>
          <a:noFill/>
        </p:spPr>
        <p:txBody>
          <a:bodyPr wrap="square">
            <a:spAutoFit/>
          </a:bodyPr>
          <a:lstStyle/>
          <a:p>
            <a:r>
              <a:rPr lang="en-US" sz="1600" b="1" dirty="0"/>
              <a:t>• Program:  specifies  a  rule  that  controls  connections  for  specific  local  programs  or all programs when they use public (or home) networks.</a:t>
            </a:r>
          </a:p>
          <a:p>
            <a:endParaRPr lang="en-US" sz="1600" b="1" dirty="0"/>
          </a:p>
          <a:p>
            <a:r>
              <a:rPr lang="en-US" sz="1600" b="1" dirty="0"/>
              <a:t>• Port:  specifies  a  rule  that  controls  connections  for  specific  local  ports  or  all ports  when they use public (or home) networks.</a:t>
            </a:r>
          </a:p>
          <a:p>
            <a:endParaRPr lang="en-US" sz="1600" b="1" dirty="0"/>
          </a:p>
          <a:p>
            <a:r>
              <a:rPr lang="en-US" sz="1600" b="1" dirty="0"/>
              <a:t>• Predefined: specifies a predefined rule that controls connections.</a:t>
            </a:r>
          </a:p>
          <a:p>
            <a:endParaRPr lang="en-US" sz="1600" b="1" dirty="0"/>
          </a:p>
          <a:p>
            <a:r>
              <a:rPr lang="en-US" sz="1600" b="1" dirty="0"/>
              <a:t>• Custom: specifies a rule that controls connections for specific local programs when they use public (or home) networks through predetermined source and destination ports and IP addresses.</a:t>
            </a:r>
          </a:p>
        </p:txBody>
      </p:sp>
      <p:graphicFrame>
        <p:nvGraphicFramePr>
          <p:cNvPr id="9" name="Object 8">
            <a:extLst>
              <a:ext uri="{FF2B5EF4-FFF2-40B4-BE49-F238E27FC236}">
                <a16:creationId xmlns:a16="http://schemas.microsoft.com/office/drawing/2014/main" id="{AC4D3E6C-BD68-B221-4EFB-CE343F5D2C0C}"/>
              </a:ext>
            </a:extLst>
          </p:cNvPr>
          <p:cNvGraphicFramePr>
            <a:graphicFrameLocks noChangeAspect="1"/>
          </p:cNvGraphicFramePr>
          <p:nvPr>
            <p:extLst>
              <p:ext uri="{D42A27DB-BD31-4B8C-83A1-F6EECF244321}">
                <p14:modId xmlns:p14="http://schemas.microsoft.com/office/powerpoint/2010/main" val="3533891276"/>
              </p:ext>
            </p:extLst>
          </p:nvPr>
        </p:nvGraphicFramePr>
        <p:xfrm>
          <a:off x="4408098" y="1076432"/>
          <a:ext cx="7585658" cy="4751315"/>
        </p:xfrm>
        <a:graphic>
          <a:graphicData uri="http://schemas.openxmlformats.org/presentationml/2006/ole">
            <mc:AlternateContent xmlns:mc="http://schemas.openxmlformats.org/markup-compatibility/2006">
              <mc:Choice xmlns:v="urn:schemas-microsoft-com:vml" Requires="v">
                <p:oleObj name="Bitmap Image" r:id="rId6" imgW="9532800" imgH="5204520" progId="PBrush">
                  <p:embed/>
                </p:oleObj>
              </mc:Choice>
              <mc:Fallback>
                <p:oleObj name="Bitmap Image" r:id="rId6" imgW="9532800" imgH="5204520" progId="PBrush">
                  <p:embed/>
                  <p:pic>
                    <p:nvPicPr>
                      <p:cNvPr id="0" name=""/>
                      <p:cNvPicPr/>
                      <p:nvPr/>
                    </p:nvPicPr>
                    <p:blipFill>
                      <a:blip r:embed="rId7"/>
                      <a:stretch>
                        <a:fillRect/>
                      </a:stretch>
                    </p:blipFill>
                    <p:spPr>
                      <a:xfrm>
                        <a:off x="4408098" y="1076432"/>
                        <a:ext cx="7585658" cy="4751315"/>
                      </a:xfrm>
                      <a:prstGeom prst="rect">
                        <a:avLst/>
                      </a:prstGeom>
                    </p:spPr>
                  </p:pic>
                </p:oleObj>
              </mc:Fallback>
            </mc:AlternateContent>
          </a:graphicData>
        </a:graphic>
      </p:graphicFrame>
    </p:spTree>
    <p:extLst>
      <p:ext uri="{BB962C8B-B14F-4D97-AF65-F5344CB8AC3E}">
        <p14:creationId xmlns:p14="http://schemas.microsoft.com/office/powerpoint/2010/main" val="40633534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65386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68321"/>
            <a:ext cx="9533101" cy="1610200"/>
          </a:xfrm>
          <a:prstGeom prst="rect">
            <a:avLst/>
          </a:prstGeom>
        </p:spPr>
      </p:pic>
      <p:sp>
        <p:nvSpPr>
          <p:cNvPr id="7" name="TextBox 6"/>
          <p:cNvSpPr txBox="1"/>
          <p:nvPr/>
        </p:nvSpPr>
        <p:spPr>
          <a:xfrm>
            <a:off x="2650377" y="236724"/>
            <a:ext cx="2957861"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Iptables Introduction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979B7305-41EA-A500-94FD-398B9F85CFF9}"/>
              </a:ext>
            </a:extLst>
          </p:cNvPr>
          <p:cNvSpPr txBox="1"/>
          <p:nvPr/>
        </p:nvSpPr>
        <p:spPr>
          <a:xfrm>
            <a:off x="289691" y="1536794"/>
            <a:ext cx="11813883" cy="4524315"/>
          </a:xfrm>
          <a:prstGeom prst="rect">
            <a:avLst/>
          </a:prstGeom>
          <a:noFill/>
        </p:spPr>
        <p:txBody>
          <a:bodyPr wrap="square">
            <a:spAutoFit/>
          </a:bodyPr>
          <a:lstStyle/>
          <a:p>
            <a:r>
              <a:rPr lang="en-US" b="1" dirty="0"/>
              <a:t>• Iptables is a free packet filtering firewall. It evolves along with the development of the Linux kernel, and has undergone four phases: </a:t>
            </a:r>
          </a:p>
          <a:p>
            <a:endParaRPr lang="en-US" b="1" dirty="0"/>
          </a:p>
          <a:p>
            <a:r>
              <a:rPr lang="en-US" b="1" dirty="0"/>
              <a:t>□ 1.1 kernel: </a:t>
            </a:r>
            <a:r>
              <a:rPr lang="en-US" b="1" dirty="0" err="1"/>
              <a:t>ipfirewall</a:t>
            </a:r>
            <a:endParaRPr lang="en-US" b="1" dirty="0"/>
          </a:p>
          <a:p>
            <a:r>
              <a:rPr lang="en-US" b="1" dirty="0"/>
              <a:t>□ 2.0 kernel: </a:t>
            </a:r>
            <a:r>
              <a:rPr lang="en-US" b="1" dirty="0" err="1"/>
              <a:t>ipfwadm</a:t>
            </a:r>
            <a:r>
              <a:rPr lang="en-US" b="1" dirty="0"/>
              <a:t> </a:t>
            </a:r>
          </a:p>
          <a:p>
            <a:r>
              <a:rPr lang="en-US" b="1" dirty="0"/>
              <a:t>□ 2.2 kernel: </a:t>
            </a:r>
            <a:r>
              <a:rPr lang="en-US" b="1" dirty="0" err="1"/>
              <a:t>ipchains</a:t>
            </a:r>
            <a:r>
              <a:rPr lang="en-US" b="1" dirty="0"/>
              <a:t> </a:t>
            </a:r>
          </a:p>
          <a:p>
            <a:r>
              <a:rPr lang="en-US" b="1" dirty="0"/>
              <a:t>□ 2.4 kernel: iptables</a:t>
            </a:r>
          </a:p>
          <a:p>
            <a:endParaRPr lang="en-US" b="1" dirty="0"/>
          </a:p>
          <a:p>
            <a:r>
              <a:rPr lang="en-US" b="1" dirty="0"/>
              <a:t>•   A Linux firewall consists of two components: </a:t>
            </a:r>
            <a:r>
              <a:rPr lang="en-US" b="1" dirty="0" err="1"/>
              <a:t>netfilter</a:t>
            </a:r>
            <a:r>
              <a:rPr lang="en-US" b="1" dirty="0"/>
              <a:t> and iptables. Iptables is an interface between a firewall and users, while </a:t>
            </a:r>
            <a:r>
              <a:rPr lang="en-US" b="1" dirty="0" err="1"/>
              <a:t>netfilter</a:t>
            </a:r>
            <a:r>
              <a:rPr lang="en-US" b="1" dirty="0"/>
              <a:t> provides firewall functions.</a:t>
            </a:r>
          </a:p>
          <a:p>
            <a:endParaRPr lang="en-US" b="1" dirty="0"/>
          </a:p>
          <a:p>
            <a:r>
              <a:rPr lang="en-US" b="1" dirty="0"/>
              <a:t>•   </a:t>
            </a:r>
            <a:r>
              <a:rPr lang="en-US" b="1" dirty="0" err="1"/>
              <a:t>netfilter</a:t>
            </a:r>
            <a:r>
              <a:rPr lang="en-US" b="1" dirty="0"/>
              <a:t> is a framework in the Linux kernel. It provides a series of tables. Each table consists of several chains, and each chain consists of several rules.</a:t>
            </a:r>
          </a:p>
          <a:p>
            <a:endParaRPr lang="en-US" b="1" dirty="0"/>
          </a:p>
          <a:p>
            <a:r>
              <a:rPr lang="en-US" b="1" dirty="0"/>
              <a:t>•   Iptables is a user-level tool which can add, delete, and insert rules. These rules tell the </a:t>
            </a:r>
            <a:r>
              <a:rPr lang="en-US" b="1" dirty="0" err="1"/>
              <a:t>netfilter</a:t>
            </a:r>
            <a:r>
              <a:rPr lang="en-US" b="1" dirty="0"/>
              <a:t> component how to process data packets.</a:t>
            </a:r>
          </a:p>
        </p:txBody>
      </p:sp>
    </p:spTree>
    <p:extLst>
      <p:ext uri="{BB962C8B-B14F-4D97-AF65-F5344CB8AC3E}">
        <p14:creationId xmlns:p14="http://schemas.microsoft.com/office/powerpoint/2010/main" val="23108075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3395481" cy="584775"/>
          </a:xfrm>
          <a:prstGeom prst="rect">
            <a:avLst/>
          </a:prstGeom>
          <a:noFill/>
        </p:spPr>
        <p:txBody>
          <a:bodyPr wrap="none" rtlCol="0">
            <a:spAutoFit/>
          </a:bodyPr>
          <a:lstStyle/>
          <a:p>
            <a:r>
              <a:rPr lang="en-US" sz="3200" dirty="0">
                <a:solidFill>
                  <a:schemeClr val="bg1"/>
                </a:solidFill>
                <a:latin typeface="Tajawal Medium" panose="00000600000000000000" pitchFamily="2" charset="-78"/>
                <a:cs typeface="Tajawal Medium" panose="00000600000000000000" pitchFamily="2" charset="-78"/>
              </a:rPr>
              <a:t>Iptables Structure</a:t>
            </a:r>
            <a:endParaRPr lang="en-US" sz="32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8EE5C0A0-4338-CE71-9A71-CAF084CF25FB}"/>
              </a:ext>
            </a:extLst>
          </p:cNvPr>
          <p:cNvSpPr txBox="1"/>
          <p:nvPr/>
        </p:nvSpPr>
        <p:spPr>
          <a:xfrm>
            <a:off x="750497" y="1457864"/>
            <a:ext cx="10834777" cy="646331"/>
          </a:xfrm>
          <a:prstGeom prst="rect">
            <a:avLst/>
          </a:prstGeom>
          <a:noFill/>
        </p:spPr>
        <p:txBody>
          <a:bodyPr wrap="square">
            <a:spAutoFit/>
          </a:bodyPr>
          <a:lstStyle/>
          <a:p>
            <a:r>
              <a:rPr lang="en-US" b="1" dirty="0"/>
              <a:t>• Iptables structure: iptables &gt; table &gt; chain &gt; rule. A table consists of chains, and a chain consists of rules, as shown in the following figure.</a:t>
            </a:r>
          </a:p>
        </p:txBody>
      </p:sp>
      <p:graphicFrame>
        <p:nvGraphicFramePr>
          <p:cNvPr id="12" name="Object 11">
            <a:extLst>
              <a:ext uri="{FF2B5EF4-FFF2-40B4-BE49-F238E27FC236}">
                <a16:creationId xmlns:a16="http://schemas.microsoft.com/office/drawing/2014/main" id="{00FAACC6-6855-3C68-1157-949E050CE68B}"/>
              </a:ext>
            </a:extLst>
          </p:cNvPr>
          <p:cNvGraphicFramePr>
            <a:graphicFrameLocks noChangeAspect="1"/>
          </p:cNvGraphicFramePr>
          <p:nvPr>
            <p:extLst>
              <p:ext uri="{D42A27DB-BD31-4B8C-83A1-F6EECF244321}">
                <p14:modId xmlns:p14="http://schemas.microsoft.com/office/powerpoint/2010/main" val="3089778953"/>
              </p:ext>
            </p:extLst>
          </p:nvPr>
        </p:nvGraphicFramePr>
        <p:xfrm>
          <a:off x="2205831" y="2104195"/>
          <a:ext cx="7780337" cy="4076700"/>
        </p:xfrm>
        <a:graphic>
          <a:graphicData uri="http://schemas.openxmlformats.org/presentationml/2006/ole">
            <mc:AlternateContent xmlns:mc="http://schemas.openxmlformats.org/markup-compatibility/2006">
              <mc:Choice xmlns:v="urn:schemas-microsoft-com:vml" Requires="v">
                <p:oleObj name="Bitmap Image" r:id="rId6" imgW="7779960" imgH="4076640" progId="PBrush">
                  <p:embed/>
                </p:oleObj>
              </mc:Choice>
              <mc:Fallback>
                <p:oleObj name="Bitmap Image" r:id="rId6" imgW="7779960" imgH="4076640" progId="PBrush">
                  <p:embed/>
                  <p:pic>
                    <p:nvPicPr>
                      <p:cNvPr id="0" name=""/>
                      <p:cNvPicPr/>
                      <p:nvPr/>
                    </p:nvPicPr>
                    <p:blipFill>
                      <a:blip r:embed="rId7"/>
                      <a:stretch>
                        <a:fillRect/>
                      </a:stretch>
                    </p:blipFill>
                    <p:spPr>
                      <a:xfrm>
                        <a:off x="2205831" y="2104195"/>
                        <a:ext cx="7780337" cy="4076700"/>
                      </a:xfrm>
                      <a:prstGeom prst="rect">
                        <a:avLst/>
                      </a:prstGeom>
                    </p:spPr>
                  </p:pic>
                </p:oleObj>
              </mc:Fallback>
            </mc:AlternateContent>
          </a:graphicData>
        </a:graphic>
      </p:graphicFrame>
    </p:spTree>
    <p:extLst>
      <p:ext uri="{BB962C8B-B14F-4D97-AF65-F5344CB8AC3E}">
        <p14:creationId xmlns:p14="http://schemas.microsoft.com/office/powerpoint/2010/main" val="33011416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550022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Basic Concepts of Iptables - Rule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191226" y="1284211"/>
            <a:ext cx="11881449" cy="2031325"/>
          </a:xfrm>
          <a:prstGeom prst="rect">
            <a:avLst/>
          </a:prstGeom>
          <a:noFill/>
        </p:spPr>
        <p:txBody>
          <a:bodyPr wrap="square">
            <a:spAutoFit/>
          </a:bodyPr>
          <a:lstStyle/>
          <a:p>
            <a:r>
              <a:rPr lang="en-US" b="1" dirty="0"/>
              <a:t>•   If a data packet matches a rule, the packet is processed according to the rule.</a:t>
            </a:r>
          </a:p>
          <a:p>
            <a:endParaRPr lang="en-US" b="1" dirty="0"/>
          </a:p>
          <a:p>
            <a:r>
              <a:rPr lang="en-US" b="1" dirty="0"/>
              <a:t>•   An iptables rule specifies quintuple information including the source address, destination address, source port, destination port, and protocol.</a:t>
            </a:r>
          </a:p>
          <a:p>
            <a:endParaRPr lang="en-US" b="1" dirty="0"/>
          </a:p>
          <a:p>
            <a:r>
              <a:rPr lang="en-US" b="1" dirty="0"/>
              <a:t>•   If a data packet matches an iptables rule, iptables processes the packet according to the method defined in the rule, for example, allowing the packet to pass through or discarding the packet.</a:t>
            </a:r>
            <a:endParaRPr lang="en-US" sz="1600" b="1" dirty="0"/>
          </a:p>
        </p:txBody>
      </p:sp>
      <p:graphicFrame>
        <p:nvGraphicFramePr>
          <p:cNvPr id="9" name="Object 8">
            <a:extLst>
              <a:ext uri="{FF2B5EF4-FFF2-40B4-BE49-F238E27FC236}">
                <a16:creationId xmlns:a16="http://schemas.microsoft.com/office/drawing/2014/main" id="{E4D63869-BE35-D57C-D68F-421E99A63CCE}"/>
              </a:ext>
            </a:extLst>
          </p:cNvPr>
          <p:cNvGraphicFramePr>
            <a:graphicFrameLocks noChangeAspect="1"/>
          </p:cNvGraphicFramePr>
          <p:nvPr>
            <p:extLst>
              <p:ext uri="{D42A27DB-BD31-4B8C-83A1-F6EECF244321}">
                <p14:modId xmlns:p14="http://schemas.microsoft.com/office/powerpoint/2010/main" val="3931773546"/>
              </p:ext>
            </p:extLst>
          </p:nvPr>
        </p:nvGraphicFramePr>
        <p:xfrm>
          <a:off x="1920771" y="3516442"/>
          <a:ext cx="8422358" cy="2650573"/>
        </p:xfrm>
        <a:graphic>
          <a:graphicData uri="http://schemas.openxmlformats.org/presentationml/2006/ole">
            <mc:AlternateContent xmlns:mc="http://schemas.openxmlformats.org/markup-compatibility/2006">
              <mc:Choice xmlns:v="urn:schemas-microsoft-com:vml" Requires="v">
                <p:oleObj name="Bitmap Image" r:id="rId6" imgW="10340280" imgH="3253680" progId="PBrush">
                  <p:embed/>
                </p:oleObj>
              </mc:Choice>
              <mc:Fallback>
                <p:oleObj name="Bitmap Image" r:id="rId6" imgW="10340280" imgH="3253680" progId="PBrush">
                  <p:embed/>
                  <p:pic>
                    <p:nvPicPr>
                      <p:cNvPr id="0" name=""/>
                      <p:cNvPicPr/>
                      <p:nvPr/>
                    </p:nvPicPr>
                    <p:blipFill>
                      <a:blip r:embed="rId7"/>
                      <a:stretch>
                        <a:fillRect/>
                      </a:stretch>
                    </p:blipFill>
                    <p:spPr>
                      <a:xfrm>
                        <a:off x="1920771" y="3516442"/>
                        <a:ext cx="8422358" cy="2650573"/>
                      </a:xfrm>
                      <a:prstGeom prst="rect">
                        <a:avLst/>
                      </a:prstGeom>
                    </p:spPr>
                  </p:pic>
                </p:oleObj>
              </mc:Fallback>
            </mc:AlternateContent>
          </a:graphicData>
        </a:graphic>
      </p:graphicFrame>
    </p:spTree>
    <p:extLst>
      <p:ext uri="{BB962C8B-B14F-4D97-AF65-F5344CB8AC3E}">
        <p14:creationId xmlns:p14="http://schemas.microsoft.com/office/powerpoint/2010/main" val="14480919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4852A6A8-B730-1E4C-7A9E-F8116A804B86}"/>
              </a:ext>
            </a:extLst>
          </p:cNvPr>
          <p:cNvGraphicFramePr>
            <a:graphicFrameLocks noChangeAspect="1"/>
          </p:cNvGraphicFramePr>
          <p:nvPr>
            <p:extLst>
              <p:ext uri="{D42A27DB-BD31-4B8C-83A1-F6EECF244321}">
                <p14:modId xmlns:p14="http://schemas.microsoft.com/office/powerpoint/2010/main" val="4252232379"/>
              </p:ext>
            </p:extLst>
          </p:nvPr>
        </p:nvGraphicFramePr>
        <p:xfrm>
          <a:off x="1925759" y="4507183"/>
          <a:ext cx="8748726" cy="1949191"/>
        </p:xfrm>
        <a:graphic>
          <a:graphicData uri="http://schemas.openxmlformats.org/presentationml/2006/ole">
            <mc:AlternateContent xmlns:mc="http://schemas.openxmlformats.org/markup-compatibility/2006">
              <mc:Choice xmlns:v="urn:schemas-microsoft-com:vml" Requires="v">
                <p:oleObj name="Bitmap Image" r:id="rId2" imgW="10431720" imgH="2324160" progId="PBrush">
                  <p:embed/>
                </p:oleObj>
              </mc:Choice>
              <mc:Fallback>
                <p:oleObj name="Bitmap Image" r:id="rId2" imgW="10431720" imgH="2324160" progId="PBrush">
                  <p:embed/>
                  <p:pic>
                    <p:nvPicPr>
                      <p:cNvPr id="0" name=""/>
                      <p:cNvPicPr/>
                      <p:nvPr/>
                    </p:nvPicPr>
                    <p:blipFill>
                      <a:blip r:embed="rId3"/>
                      <a:stretch>
                        <a:fillRect/>
                      </a:stretch>
                    </p:blipFill>
                    <p:spPr>
                      <a:xfrm>
                        <a:off x="1925759" y="4507183"/>
                        <a:ext cx="8748726" cy="1949191"/>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89771" y="6506449"/>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344892"/>
            <a:ext cx="9533101" cy="1610200"/>
          </a:xfrm>
          <a:prstGeom prst="rect">
            <a:avLst/>
          </a:prstGeom>
        </p:spPr>
      </p:pic>
      <p:sp>
        <p:nvSpPr>
          <p:cNvPr id="7" name="TextBox 6"/>
          <p:cNvSpPr txBox="1"/>
          <p:nvPr/>
        </p:nvSpPr>
        <p:spPr>
          <a:xfrm>
            <a:off x="2650377" y="236724"/>
            <a:ext cx="570060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Basic Concepts of Iptables - Chain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191226" y="1303434"/>
            <a:ext cx="11881449" cy="3323987"/>
          </a:xfrm>
          <a:prstGeom prst="rect">
            <a:avLst/>
          </a:prstGeom>
          <a:noFill/>
        </p:spPr>
        <p:txBody>
          <a:bodyPr wrap="square">
            <a:spAutoFit/>
          </a:bodyPr>
          <a:lstStyle/>
          <a:p>
            <a:r>
              <a:rPr lang="en-US" sz="1400" b="1" dirty="0"/>
              <a:t>• A chain is a path for transmitting data packets. Each chain contains one or more rules. When a data packet reaches a chain, iptables matches the packet with the first rule in the chain and checks whether the packet meets the conditions defined in the rule.</a:t>
            </a:r>
          </a:p>
          <a:p>
            <a:endParaRPr lang="en-US" sz="1400" b="1" dirty="0"/>
          </a:p>
          <a:p>
            <a:r>
              <a:rPr lang="en-US" sz="1400" b="1" dirty="0"/>
              <a:t>• If  yes,  iptables  processes  the  packet  according  to  the  action  defined  in  the  rule.  If  no, iptables matches the packet with the next rule.</a:t>
            </a:r>
          </a:p>
          <a:p>
            <a:endParaRPr lang="en-US" sz="1400" b="1" dirty="0"/>
          </a:p>
          <a:p>
            <a:r>
              <a:rPr lang="en-US" sz="1400" b="1" dirty="0"/>
              <a:t>• If the packet does not match any rule in the chain, the default policy in the chain is used.</a:t>
            </a:r>
          </a:p>
          <a:p>
            <a:endParaRPr lang="en-US" sz="1400" b="1" dirty="0"/>
          </a:p>
          <a:p>
            <a:r>
              <a:rPr lang="en-US" sz="1400" b="1" dirty="0"/>
              <a:t>•   Iptables contains five rule chains: </a:t>
            </a:r>
          </a:p>
          <a:p>
            <a:r>
              <a:rPr lang="en-US" sz="1400" b="1" dirty="0"/>
              <a:t>□  PREROUTING</a:t>
            </a:r>
          </a:p>
          <a:p>
            <a:r>
              <a:rPr lang="en-US" sz="1400" b="1" dirty="0"/>
              <a:t>□  INPUT</a:t>
            </a:r>
          </a:p>
          <a:p>
            <a:r>
              <a:rPr lang="en-US" sz="1400" b="1" dirty="0"/>
              <a:t>□  FORWARD </a:t>
            </a:r>
          </a:p>
          <a:p>
            <a:r>
              <a:rPr lang="en-US" sz="1400" b="1" dirty="0"/>
              <a:t>□  OUTPUT</a:t>
            </a:r>
          </a:p>
          <a:p>
            <a:r>
              <a:rPr lang="en-US" sz="1400" b="1" dirty="0"/>
              <a:t>□  POSTROUTING</a:t>
            </a:r>
          </a:p>
          <a:p>
            <a:endParaRPr lang="en-US" sz="1400" b="1" dirty="0"/>
          </a:p>
          <a:p>
            <a:r>
              <a:rPr lang="en-US" sz="1400" b="1" dirty="0"/>
              <a:t>•   These are the five rule chains defined by </a:t>
            </a:r>
            <a:r>
              <a:rPr lang="en-US" sz="1400" b="1" dirty="0" err="1"/>
              <a:t>netfilter</a:t>
            </a:r>
            <a:r>
              <a:rPr lang="en-US" sz="1400" b="1" dirty="0"/>
              <a:t>. Any data packet passing through will reach one of these chains.</a:t>
            </a:r>
          </a:p>
        </p:txBody>
      </p:sp>
    </p:spTree>
    <p:extLst>
      <p:ext uri="{BB962C8B-B14F-4D97-AF65-F5344CB8AC3E}">
        <p14:creationId xmlns:p14="http://schemas.microsoft.com/office/powerpoint/2010/main" val="10098450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561422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Basic Concepts of Iptables - Table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12BEF3AD-0324-BAEE-44A5-64DF9F1B7F89}"/>
              </a:ext>
            </a:extLst>
          </p:cNvPr>
          <p:cNvSpPr txBox="1"/>
          <p:nvPr/>
        </p:nvSpPr>
        <p:spPr>
          <a:xfrm>
            <a:off x="247291" y="1693932"/>
            <a:ext cx="11697418" cy="3970318"/>
          </a:xfrm>
          <a:prstGeom prst="rect">
            <a:avLst/>
          </a:prstGeom>
          <a:noFill/>
        </p:spPr>
        <p:txBody>
          <a:bodyPr wrap="square">
            <a:spAutoFit/>
          </a:bodyPr>
          <a:lstStyle/>
          <a:p>
            <a:r>
              <a:rPr lang="en-US" b="1" dirty="0"/>
              <a:t>•  Tables provide specific functions. Iptables contains four tables: </a:t>
            </a:r>
          </a:p>
          <a:p>
            <a:endParaRPr lang="en-US" b="1" dirty="0"/>
          </a:p>
          <a:p>
            <a:r>
              <a:rPr lang="en-US" b="1" dirty="0"/>
              <a:t>□ filter table: permits or denies data packets.</a:t>
            </a:r>
          </a:p>
          <a:p>
            <a:r>
              <a:rPr lang="en-US" b="1" dirty="0"/>
              <a:t>□ </a:t>
            </a:r>
            <a:r>
              <a:rPr lang="en-US" b="1" dirty="0" err="1"/>
              <a:t>nat</a:t>
            </a:r>
            <a:r>
              <a:rPr lang="en-US" b="1" dirty="0"/>
              <a:t> table: translates addresses. </a:t>
            </a:r>
          </a:p>
          <a:p>
            <a:r>
              <a:rPr lang="en-US" b="1" dirty="0"/>
              <a:t>□ mangle table: modifies packet data.</a:t>
            </a:r>
          </a:p>
          <a:p>
            <a:r>
              <a:rPr lang="en-US" b="1" dirty="0"/>
              <a:t>□ raw table: determines whether data packets are processed using the state tracking mechanism.</a:t>
            </a:r>
          </a:p>
          <a:p>
            <a:endParaRPr lang="en-US" b="1" dirty="0"/>
          </a:p>
          <a:p>
            <a:r>
              <a:rPr lang="en-US" b="1" dirty="0"/>
              <a:t>•  Table priority: raw &gt; mangle &gt; </a:t>
            </a:r>
            <a:r>
              <a:rPr lang="en-US" b="1" dirty="0" err="1"/>
              <a:t>nat</a:t>
            </a:r>
            <a:r>
              <a:rPr lang="en-US" b="1" dirty="0"/>
              <a:t> &gt; filter.</a:t>
            </a:r>
          </a:p>
          <a:p>
            <a:endParaRPr lang="en-US" b="1" dirty="0"/>
          </a:p>
          <a:p>
            <a:r>
              <a:rPr lang="en-US" b="1" dirty="0"/>
              <a:t>• Generally, three chains are allowed in a filter table: INPUT, FORWARD, and OUTPUT.</a:t>
            </a:r>
          </a:p>
          <a:p>
            <a:endParaRPr lang="en-US" b="1" dirty="0"/>
          </a:p>
          <a:p>
            <a:r>
              <a:rPr lang="en-US" b="1" dirty="0"/>
              <a:t>•  Generally, three chains are allowed in a </a:t>
            </a:r>
            <a:r>
              <a:rPr lang="en-US" b="1" dirty="0" err="1"/>
              <a:t>nat</a:t>
            </a:r>
            <a:r>
              <a:rPr lang="en-US" b="1" dirty="0"/>
              <a:t> table: PREROUTING, OUTPUT, and POSTROUTING.</a:t>
            </a:r>
          </a:p>
          <a:p>
            <a:endParaRPr lang="en-US" b="1" dirty="0"/>
          </a:p>
          <a:p>
            <a:r>
              <a:rPr lang="en-US" b="1" dirty="0"/>
              <a:t>•   All the five chains are allowed in a mangle table: PREROUTING, INPUT, FORWARD, OUTPUT, and POSTROUTING.</a:t>
            </a:r>
          </a:p>
        </p:txBody>
      </p:sp>
    </p:spTree>
    <p:extLst>
      <p:ext uri="{BB962C8B-B14F-4D97-AF65-F5344CB8AC3E}">
        <p14:creationId xmlns:p14="http://schemas.microsoft.com/office/powerpoint/2010/main" val="9486192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24874167-7AE1-A3DB-C50B-656437C8136E}"/>
              </a:ext>
            </a:extLst>
          </p:cNvPr>
          <p:cNvGraphicFramePr>
            <a:graphicFrameLocks noChangeAspect="1"/>
          </p:cNvGraphicFramePr>
          <p:nvPr>
            <p:extLst>
              <p:ext uri="{D42A27DB-BD31-4B8C-83A1-F6EECF244321}">
                <p14:modId xmlns:p14="http://schemas.microsoft.com/office/powerpoint/2010/main" val="2665222321"/>
              </p:ext>
            </p:extLst>
          </p:nvPr>
        </p:nvGraphicFramePr>
        <p:xfrm>
          <a:off x="1763803" y="1038285"/>
          <a:ext cx="9304338" cy="5281613"/>
        </p:xfrm>
        <a:graphic>
          <a:graphicData uri="http://schemas.openxmlformats.org/presentationml/2006/ole">
            <mc:AlternateContent xmlns:mc="http://schemas.openxmlformats.org/markup-compatibility/2006">
              <mc:Choice xmlns:v="urn:schemas-microsoft-com:vml" Requires="v">
                <p:oleObj name="Bitmap Image" r:id="rId2" imgW="9304200" imgH="5280840" progId="PBrush">
                  <p:embed/>
                </p:oleObj>
              </mc:Choice>
              <mc:Fallback>
                <p:oleObj name="Bitmap Image" r:id="rId2" imgW="9304200" imgH="5280840" progId="PBrush">
                  <p:embed/>
                  <p:pic>
                    <p:nvPicPr>
                      <p:cNvPr id="0" name=""/>
                      <p:cNvPicPr/>
                      <p:nvPr/>
                    </p:nvPicPr>
                    <p:blipFill>
                      <a:blip r:embed="rId3"/>
                      <a:stretch>
                        <a:fillRect/>
                      </a:stretch>
                    </p:blipFill>
                    <p:spPr>
                      <a:xfrm>
                        <a:off x="1763803" y="1038285"/>
                        <a:ext cx="9304338" cy="5281613"/>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89771" y="6506449"/>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306766"/>
            <a:ext cx="9533101" cy="1610200"/>
          </a:xfrm>
          <a:prstGeom prst="rect">
            <a:avLst/>
          </a:prstGeom>
        </p:spPr>
      </p:pic>
      <p:sp>
        <p:nvSpPr>
          <p:cNvPr id="7" name="TextBox 6"/>
          <p:cNvSpPr txBox="1"/>
          <p:nvPr/>
        </p:nvSpPr>
        <p:spPr>
          <a:xfrm>
            <a:off x="2624498" y="338047"/>
            <a:ext cx="5766643" cy="400110"/>
          </a:xfrm>
          <a:prstGeom prst="rect">
            <a:avLst/>
          </a:prstGeom>
          <a:noFill/>
        </p:spPr>
        <p:txBody>
          <a:bodyPr wrap="none" rtlCol="0">
            <a:spAutoFit/>
          </a:bodyPr>
          <a:lstStyle/>
          <a:p>
            <a:r>
              <a:rPr lang="en-US" sz="2000" dirty="0">
                <a:solidFill>
                  <a:schemeClr val="bg1"/>
                </a:solidFill>
                <a:latin typeface="Tajawal Medium" panose="00000600000000000000" pitchFamily="2" charset="-78"/>
                <a:cs typeface="Tajawal Medium" panose="00000600000000000000" pitchFamily="2" charset="-78"/>
              </a:rPr>
              <a:t>Process of Transmitting Data Packets by Iptables</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3660366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104823"/>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289771" y="298279"/>
            <a:ext cx="6890669"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Process of Transmitting Data Packets by Iptables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191226" y="1349638"/>
            <a:ext cx="11881449" cy="4708981"/>
          </a:xfrm>
          <a:prstGeom prst="rect">
            <a:avLst/>
          </a:prstGeom>
          <a:noFill/>
        </p:spPr>
        <p:txBody>
          <a:bodyPr wrap="square">
            <a:spAutoFit/>
          </a:bodyPr>
          <a:lstStyle/>
          <a:p>
            <a:r>
              <a:rPr lang="en-US" sz="2000" b="1" dirty="0"/>
              <a:t>• When a data packet enters a network adapter, it is first matched with the PREROUTING chain. The system determines the subsequent processing according to the destination address of the packet Possible processing:</a:t>
            </a:r>
          </a:p>
          <a:p>
            <a:endParaRPr lang="en-US" sz="2000" b="1" dirty="0"/>
          </a:p>
          <a:p>
            <a:r>
              <a:rPr lang="en-US" sz="2000" b="1" dirty="0"/>
              <a:t>□ If the destination address of the packet is the local host, the system sends the packet to the INPUT chain to match the packet with rules in this chain. If the packet matches a rule, the system sends the packet to the corresponding local process. If no match is found, the system discards the packet.</a:t>
            </a:r>
          </a:p>
          <a:p>
            <a:endParaRPr lang="en-US" sz="2000" b="1" dirty="0"/>
          </a:p>
          <a:p>
            <a:r>
              <a:rPr lang="en-US" sz="2000" b="1" dirty="0"/>
              <a:t>□ If the destination address of the packet is not the local host, the packet will be forwarded. The system directly sends the packet to the FORWARD chain to match the packet with rules in this chain. If the packet matches a rule, the system sends the packet to the corresponding local process. If no match is found, the system discards the packet.</a:t>
            </a:r>
          </a:p>
          <a:p>
            <a:endParaRPr lang="en-US" sz="2000" b="1" dirty="0"/>
          </a:p>
          <a:p>
            <a:r>
              <a:rPr lang="en-US" sz="2000" b="1" dirty="0"/>
              <a:t>□ If the packet is locally generated, the system directly sends the packet to the OUTPUT chain to match the packet with rules in this chain. If the packet matches a rule, the system sends the packet to the corresponding local process. If no match is found, the system discards the packet.</a:t>
            </a:r>
          </a:p>
        </p:txBody>
      </p:sp>
    </p:spTree>
    <p:extLst>
      <p:ext uri="{BB962C8B-B14F-4D97-AF65-F5344CB8AC3E}">
        <p14:creationId xmlns:p14="http://schemas.microsoft.com/office/powerpoint/2010/main" val="39057113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246413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Iptables Rules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9BB8FC4-9246-4E1F-FB76-814075F8F948}"/>
              </a:ext>
            </a:extLst>
          </p:cNvPr>
          <p:cNvSpPr txBox="1"/>
          <p:nvPr/>
        </p:nvSpPr>
        <p:spPr>
          <a:xfrm>
            <a:off x="289594" y="1714303"/>
            <a:ext cx="11624101" cy="4093428"/>
          </a:xfrm>
          <a:prstGeom prst="rect">
            <a:avLst/>
          </a:prstGeom>
          <a:noFill/>
        </p:spPr>
        <p:txBody>
          <a:bodyPr wrap="square">
            <a:spAutoFit/>
          </a:bodyPr>
          <a:lstStyle/>
          <a:p>
            <a:r>
              <a:rPr lang="en-US" sz="2000" b="1" dirty="0"/>
              <a:t>•   Iptables rules are complex.</a:t>
            </a:r>
          </a:p>
          <a:p>
            <a:endParaRPr lang="en-US" sz="2000" b="1" dirty="0"/>
          </a:p>
          <a:p>
            <a:r>
              <a:rPr lang="en-US" sz="2000" b="1" dirty="0"/>
              <a:t>•   Format: iptables [-t table] COMMAND chain CRITERIA -j ACTION</a:t>
            </a:r>
          </a:p>
          <a:p>
            <a:endParaRPr lang="en-US" sz="2000" b="1" dirty="0"/>
          </a:p>
          <a:p>
            <a:r>
              <a:rPr lang="en-US" sz="2000" b="1" dirty="0"/>
              <a:t>□ -t table: specifies the table to which the rule applies. It can be filter, </a:t>
            </a:r>
            <a:r>
              <a:rPr lang="en-US" sz="2000" b="1" dirty="0" err="1"/>
              <a:t>nat</a:t>
            </a:r>
            <a:r>
              <a:rPr lang="en-US" sz="2000" b="1" dirty="0"/>
              <a:t>, mangle, or raw. </a:t>
            </a:r>
          </a:p>
          <a:p>
            <a:r>
              <a:rPr lang="en-US" sz="2000" b="1" dirty="0"/>
              <a:t>□ COMMAND: defines how to manage rules.</a:t>
            </a:r>
          </a:p>
          <a:p>
            <a:r>
              <a:rPr lang="en-US" sz="2000" b="1" dirty="0"/>
              <a:t>□ chain: specifies a chain, and can be omitted when you define a policy. </a:t>
            </a:r>
          </a:p>
          <a:p>
            <a:r>
              <a:rPr lang="en-US" sz="2000" b="1" dirty="0"/>
              <a:t>□ CRITERIA: specifies matching criteria.</a:t>
            </a:r>
          </a:p>
          <a:p>
            <a:r>
              <a:rPr lang="en-US" sz="2000" b="1" dirty="0"/>
              <a:t>□ -j ACTION: specifies the action to be taken.</a:t>
            </a:r>
          </a:p>
          <a:p>
            <a:endParaRPr lang="en-US" sz="2000" b="1" dirty="0"/>
          </a:p>
          <a:p>
            <a:r>
              <a:rPr lang="en-US" sz="2000" b="1" dirty="0"/>
              <a:t>•   For example, access to 172.16.0.0/16 is not allowed.</a:t>
            </a:r>
          </a:p>
          <a:p>
            <a:endParaRPr lang="en-US" sz="2000" b="1" dirty="0"/>
          </a:p>
          <a:p>
            <a:r>
              <a:rPr lang="en-US" sz="2000" b="1" dirty="0"/>
              <a:t>□ iptables -t filter -A INPUT -s 172.16.0.0/16 -p </a:t>
            </a:r>
            <a:r>
              <a:rPr lang="en-US" sz="2000" b="1" dirty="0" err="1"/>
              <a:t>udp</a:t>
            </a:r>
            <a:r>
              <a:rPr lang="en-US" sz="2000" b="1" dirty="0"/>
              <a:t> --</a:t>
            </a:r>
            <a:r>
              <a:rPr lang="en-US" sz="2000" b="1" dirty="0" err="1"/>
              <a:t>dport</a:t>
            </a:r>
            <a:r>
              <a:rPr lang="en-US" sz="2000" b="1" dirty="0"/>
              <a:t> 53 -j DROP</a:t>
            </a:r>
          </a:p>
        </p:txBody>
      </p:sp>
    </p:spTree>
    <p:extLst>
      <p:ext uri="{BB962C8B-B14F-4D97-AF65-F5344CB8AC3E}">
        <p14:creationId xmlns:p14="http://schemas.microsoft.com/office/powerpoint/2010/main" val="14685746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457792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What Is Antivirus Software?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657B9D6E-4CBB-CC18-4574-DFCE34ECC9E9}"/>
              </a:ext>
            </a:extLst>
          </p:cNvPr>
          <p:cNvSpPr txBox="1"/>
          <p:nvPr/>
        </p:nvSpPr>
        <p:spPr>
          <a:xfrm>
            <a:off x="283949" y="2352037"/>
            <a:ext cx="11624101" cy="1938992"/>
          </a:xfrm>
          <a:prstGeom prst="rect">
            <a:avLst/>
          </a:prstGeom>
          <a:noFill/>
        </p:spPr>
        <p:txBody>
          <a:bodyPr wrap="square">
            <a:spAutoFit/>
          </a:bodyPr>
          <a:lstStyle/>
          <a:p>
            <a:r>
              <a:rPr lang="en-US" sz="2400" b="1" dirty="0"/>
              <a:t>•  Antivirus software is a type of software used to remove computer viruses, malicious software, Trojan horses, and other computer threats.</a:t>
            </a:r>
          </a:p>
          <a:p>
            <a:endParaRPr lang="en-US" sz="2400" b="1" dirty="0"/>
          </a:p>
          <a:p>
            <a:r>
              <a:rPr lang="en-US" sz="2400" b="1" dirty="0"/>
              <a:t>•  Antivirus software provides functions such as monitoring, identification, virus scanning, virus clearing, automatic upgrade, and proactive defense.</a:t>
            </a:r>
          </a:p>
        </p:txBody>
      </p:sp>
    </p:spTree>
    <p:extLst>
      <p:ext uri="{BB962C8B-B14F-4D97-AF65-F5344CB8AC3E}">
        <p14:creationId xmlns:p14="http://schemas.microsoft.com/office/powerpoint/2010/main" val="199579700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104823"/>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609756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Basic Functions of Antivirus Software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A4AC085D-3C0D-BD6E-EBA9-107B364A4C91}"/>
              </a:ext>
            </a:extLst>
          </p:cNvPr>
          <p:cNvSpPr txBox="1"/>
          <p:nvPr/>
        </p:nvSpPr>
        <p:spPr>
          <a:xfrm>
            <a:off x="431796" y="1950411"/>
            <a:ext cx="10998679" cy="2677656"/>
          </a:xfrm>
          <a:prstGeom prst="rect">
            <a:avLst/>
          </a:prstGeom>
          <a:noFill/>
        </p:spPr>
        <p:txBody>
          <a:bodyPr wrap="square">
            <a:spAutoFit/>
          </a:bodyPr>
          <a:lstStyle/>
          <a:p>
            <a:r>
              <a:rPr lang="en-US" sz="2400" b="1" dirty="0"/>
              <a:t>•  Virus prevention: prevents viruses from attacking computers.</a:t>
            </a:r>
          </a:p>
          <a:p>
            <a:endParaRPr lang="en-US" sz="2400" b="1" dirty="0"/>
          </a:p>
          <a:p>
            <a:r>
              <a:rPr lang="en-US" sz="2400" b="1" dirty="0"/>
              <a:t>• Virus identification: scans for viruses in the programs or files running on a computer and compares the viruses against the virus signature database to identify them.</a:t>
            </a:r>
          </a:p>
          <a:p>
            <a:endParaRPr lang="en-US" sz="2400" b="1" dirty="0"/>
          </a:p>
          <a:p>
            <a:r>
              <a:rPr lang="en-US" sz="2400" b="1" dirty="0"/>
              <a:t>• Virus clearing: restores infected objects according to different types of viruses and their infection characteristics.</a:t>
            </a:r>
          </a:p>
        </p:txBody>
      </p:sp>
    </p:spTree>
    <p:extLst>
      <p:ext uri="{BB962C8B-B14F-4D97-AF65-F5344CB8AC3E}">
        <p14:creationId xmlns:p14="http://schemas.microsoft.com/office/powerpoint/2010/main" val="5931821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73973" y="6104823"/>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7424" y="-285056"/>
            <a:ext cx="9533101" cy="1610200"/>
          </a:xfrm>
          <a:prstGeom prst="rect">
            <a:avLst/>
          </a:prstGeom>
        </p:spPr>
      </p:pic>
      <p:sp>
        <p:nvSpPr>
          <p:cNvPr id="7" name="TextBox 6"/>
          <p:cNvSpPr txBox="1"/>
          <p:nvPr/>
        </p:nvSpPr>
        <p:spPr>
          <a:xfrm>
            <a:off x="2434717" y="289211"/>
            <a:ext cx="4498347"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Antivirus Software Components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9047AA81-A93D-8136-0885-639889C1B24F}"/>
              </a:ext>
            </a:extLst>
          </p:cNvPr>
          <p:cNvSpPr txBox="1"/>
          <p:nvPr/>
        </p:nvSpPr>
        <p:spPr>
          <a:xfrm>
            <a:off x="252293" y="1334211"/>
            <a:ext cx="11698702" cy="2031325"/>
          </a:xfrm>
          <a:prstGeom prst="rect">
            <a:avLst/>
          </a:prstGeom>
          <a:noFill/>
        </p:spPr>
        <p:txBody>
          <a:bodyPr wrap="square">
            <a:spAutoFit/>
          </a:bodyPr>
          <a:lstStyle/>
          <a:p>
            <a:r>
              <a:rPr lang="en-US" sz="1400" b="1" dirty="0"/>
              <a:t>• Antivirus software consists of scanners, a virus signature database, and a VM, which are integrated by a main program.</a:t>
            </a:r>
          </a:p>
          <a:p>
            <a:endParaRPr lang="en-US" sz="1400" b="1" dirty="0"/>
          </a:p>
          <a:p>
            <a:r>
              <a:rPr lang="en-US" sz="1400" b="1" dirty="0"/>
              <a:t>• Scanners are the main part of antivirus software and are mainly used to scan viruses. The antivirus effect of antivirus software depends on how advanced the scanner compilation technology and algorithm are. Therefore, most antivirus software has more than one scanner.</a:t>
            </a:r>
          </a:p>
          <a:p>
            <a:endParaRPr lang="en-US" sz="1400" b="1" dirty="0"/>
          </a:p>
          <a:p>
            <a:r>
              <a:rPr lang="en-US" sz="1400" b="1" dirty="0"/>
              <a:t>• The virus signature database stores virus signatures, which are classified into memory signatures and file signatures. Generally, file signatures exist in files that are not executed. Memory signatures generally exist in a running application program.</a:t>
            </a:r>
          </a:p>
          <a:p>
            <a:endParaRPr lang="en-US" sz="1400" b="1" dirty="0"/>
          </a:p>
          <a:p>
            <a:r>
              <a:rPr lang="en-US" sz="1400" b="1" dirty="0"/>
              <a:t>•   A VM enables viruses to be run in a virtual environment built by antivirus software.</a:t>
            </a:r>
          </a:p>
        </p:txBody>
      </p:sp>
      <p:graphicFrame>
        <p:nvGraphicFramePr>
          <p:cNvPr id="9" name="Object 8">
            <a:extLst>
              <a:ext uri="{FF2B5EF4-FFF2-40B4-BE49-F238E27FC236}">
                <a16:creationId xmlns:a16="http://schemas.microsoft.com/office/drawing/2014/main" id="{3D5DE459-D230-FEC4-363E-9FA5DA17EC01}"/>
              </a:ext>
            </a:extLst>
          </p:cNvPr>
          <p:cNvGraphicFramePr>
            <a:graphicFrameLocks noChangeAspect="1"/>
          </p:cNvGraphicFramePr>
          <p:nvPr>
            <p:extLst>
              <p:ext uri="{D42A27DB-BD31-4B8C-83A1-F6EECF244321}">
                <p14:modId xmlns:p14="http://schemas.microsoft.com/office/powerpoint/2010/main" val="806765575"/>
              </p:ext>
            </p:extLst>
          </p:nvPr>
        </p:nvGraphicFramePr>
        <p:xfrm>
          <a:off x="2761139" y="3558904"/>
          <a:ext cx="6841169" cy="2875771"/>
        </p:xfrm>
        <a:graphic>
          <a:graphicData uri="http://schemas.openxmlformats.org/presentationml/2006/ole">
            <mc:AlternateContent xmlns:mc="http://schemas.openxmlformats.org/markup-compatibility/2006">
              <mc:Choice xmlns:v="urn:schemas-microsoft-com:vml" Requires="v">
                <p:oleObj name="Bitmap Image" r:id="rId6" imgW="9807120" imgH="4122360" progId="PBrush">
                  <p:embed/>
                </p:oleObj>
              </mc:Choice>
              <mc:Fallback>
                <p:oleObj name="Bitmap Image" r:id="rId6" imgW="9807120" imgH="4122360" progId="PBrush">
                  <p:embed/>
                  <p:pic>
                    <p:nvPicPr>
                      <p:cNvPr id="0" name=""/>
                      <p:cNvPicPr/>
                      <p:nvPr/>
                    </p:nvPicPr>
                    <p:blipFill>
                      <a:blip r:embed="rId7"/>
                      <a:stretch>
                        <a:fillRect/>
                      </a:stretch>
                    </p:blipFill>
                    <p:spPr>
                      <a:xfrm>
                        <a:off x="2761139" y="3558904"/>
                        <a:ext cx="6841169" cy="2875771"/>
                      </a:xfrm>
                      <a:prstGeom prst="rect">
                        <a:avLst/>
                      </a:prstGeom>
                    </p:spPr>
                  </p:pic>
                </p:oleObj>
              </mc:Fallback>
            </mc:AlternateContent>
          </a:graphicData>
        </a:graphic>
      </p:graphicFrame>
    </p:spTree>
    <p:extLst>
      <p:ext uri="{BB962C8B-B14F-4D97-AF65-F5344CB8AC3E}">
        <p14:creationId xmlns:p14="http://schemas.microsoft.com/office/powerpoint/2010/main" val="181588348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Object 11">
            <a:extLst>
              <a:ext uri="{FF2B5EF4-FFF2-40B4-BE49-F238E27FC236}">
                <a16:creationId xmlns:a16="http://schemas.microsoft.com/office/drawing/2014/main" id="{466E1E20-F7A7-9423-C24D-00CC780D67EB}"/>
              </a:ext>
            </a:extLst>
          </p:cNvPr>
          <p:cNvGraphicFramePr>
            <a:graphicFrameLocks noChangeAspect="1"/>
          </p:cNvGraphicFramePr>
          <p:nvPr>
            <p:extLst>
              <p:ext uri="{D42A27DB-BD31-4B8C-83A1-F6EECF244321}">
                <p14:modId xmlns:p14="http://schemas.microsoft.com/office/powerpoint/2010/main" val="1642197889"/>
              </p:ext>
            </p:extLst>
          </p:nvPr>
        </p:nvGraphicFramePr>
        <p:xfrm>
          <a:off x="3014385" y="3676146"/>
          <a:ext cx="6155493" cy="2937059"/>
        </p:xfrm>
        <a:graphic>
          <a:graphicData uri="http://schemas.openxmlformats.org/presentationml/2006/ole">
            <mc:AlternateContent xmlns:mc="http://schemas.openxmlformats.org/markup-compatibility/2006">
              <mc:Choice xmlns:v="urn:schemas-microsoft-com:vml" Requires="v">
                <p:oleObj name="Bitmap Image" r:id="rId2" imgW="8161200" imgH="3893760" progId="PBrush">
                  <p:embed/>
                </p:oleObj>
              </mc:Choice>
              <mc:Fallback>
                <p:oleObj name="Bitmap Image" r:id="rId2" imgW="8161200" imgH="3893760" progId="PBrush">
                  <p:embed/>
                  <p:pic>
                    <p:nvPicPr>
                      <p:cNvPr id="0" name=""/>
                      <p:cNvPicPr/>
                      <p:nvPr/>
                    </p:nvPicPr>
                    <p:blipFill>
                      <a:blip r:embed="rId3"/>
                      <a:stretch>
                        <a:fillRect/>
                      </a:stretch>
                    </p:blipFill>
                    <p:spPr>
                      <a:xfrm>
                        <a:off x="3014385" y="3676146"/>
                        <a:ext cx="6155493" cy="2937059"/>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89771" y="6506449"/>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306766"/>
            <a:ext cx="9533101" cy="1610200"/>
          </a:xfrm>
          <a:prstGeom prst="rect">
            <a:avLst/>
          </a:prstGeom>
        </p:spPr>
      </p:pic>
      <p:sp>
        <p:nvSpPr>
          <p:cNvPr id="7" name="TextBox 6"/>
          <p:cNvSpPr txBox="1"/>
          <p:nvPr/>
        </p:nvSpPr>
        <p:spPr>
          <a:xfrm>
            <a:off x="2624498" y="359834"/>
            <a:ext cx="6038128" cy="400110"/>
          </a:xfrm>
          <a:prstGeom prst="rect">
            <a:avLst/>
          </a:prstGeom>
          <a:noFill/>
        </p:spPr>
        <p:txBody>
          <a:bodyPr wrap="none" rtlCol="0">
            <a:spAutoFit/>
          </a:bodyPr>
          <a:lstStyle/>
          <a:p>
            <a:r>
              <a:rPr lang="en-US" sz="2000" dirty="0">
                <a:solidFill>
                  <a:schemeClr val="bg1"/>
                </a:solidFill>
                <a:latin typeface="Tajawal Medium" panose="00000600000000000000" pitchFamily="2" charset="-78"/>
                <a:cs typeface="Tajawal Medium" panose="00000600000000000000" pitchFamily="2" charset="-78"/>
              </a:rPr>
              <a:t>Key Technologies of Antivirus Software - Unpacking</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430B2766-59E3-5EF7-DD0E-7BA6A415955F}"/>
              </a:ext>
            </a:extLst>
          </p:cNvPr>
          <p:cNvSpPr txBox="1"/>
          <p:nvPr/>
        </p:nvSpPr>
        <p:spPr>
          <a:xfrm>
            <a:off x="181460" y="1426543"/>
            <a:ext cx="11766125" cy="2554545"/>
          </a:xfrm>
          <a:prstGeom prst="rect">
            <a:avLst/>
          </a:prstGeom>
          <a:noFill/>
        </p:spPr>
        <p:txBody>
          <a:bodyPr wrap="square">
            <a:spAutoFit/>
          </a:bodyPr>
          <a:lstStyle/>
          <a:p>
            <a:r>
              <a:rPr lang="en-US" sz="1600" b="1" dirty="0"/>
              <a:t>• The unpacking technology is commonly used by antivirus software. This technology can be used to analyze compressed files, files with misleading</a:t>
            </a:r>
          </a:p>
          <a:p>
            <a:endParaRPr lang="en-US" sz="1600" b="1" dirty="0"/>
          </a:p>
          <a:p>
            <a:r>
              <a:rPr lang="en-US" sz="1600" b="1" dirty="0"/>
              <a:t>• If antivirus software does not have a strong unpacking capability, two different signature records must be added to defend against shell viruses. This is because if a hacker uses another tool to pack a virus, the virus will not be recognized by the antivirus software, and a new signature record must be added for removing the virus.</a:t>
            </a:r>
          </a:p>
          <a:p>
            <a:endParaRPr lang="en-US" sz="1600" b="1" dirty="0"/>
          </a:p>
          <a:p>
            <a:r>
              <a:rPr lang="en-US" sz="1600" b="1" dirty="0"/>
              <a:t>• If antivirus software has a strong unpacking capability, it unpacks the virus file, and then scans and kills the virus. In this way, only one signature record is enough. This reduces the occupation of system resources by the antivirus software, and greatly improves the antivirus software's capability to scan and kill viruses.</a:t>
            </a:r>
          </a:p>
        </p:txBody>
      </p:sp>
    </p:spTree>
    <p:extLst>
      <p:ext uri="{BB962C8B-B14F-4D97-AF65-F5344CB8AC3E}">
        <p14:creationId xmlns:p14="http://schemas.microsoft.com/office/powerpoint/2010/main" val="117664058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9420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5337615" cy="707886"/>
          </a:xfrm>
          <a:prstGeom prst="rect">
            <a:avLst/>
          </a:prstGeom>
          <a:noFill/>
        </p:spPr>
        <p:txBody>
          <a:bodyPr wrap="none" rtlCol="0">
            <a:spAutoFit/>
          </a:bodyPr>
          <a:lstStyle/>
          <a:p>
            <a:r>
              <a:rPr lang="en-US" sz="2000" dirty="0">
                <a:solidFill>
                  <a:schemeClr val="bg1"/>
                </a:solidFill>
                <a:latin typeface="Tajawal Medium" panose="00000600000000000000" pitchFamily="2" charset="-78"/>
                <a:cs typeface="Tajawal Medium" panose="00000600000000000000" pitchFamily="2" charset="-78"/>
              </a:rPr>
              <a:t>Key Technologies of Antivirus Software - Self­ </a:t>
            </a:r>
          </a:p>
          <a:p>
            <a:r>
              <a:rPr lang="en-US" sz="2000" dirty="0">
                <a:solidFill>
                  <a:schemeClr val="bg1"/>
                </a:solidFill>
                <a:latin typeface="Tajawal Medium" panose="00000600000000000000" pitchFamily="2" charset="-78"/>
                <a:cs typeface="Tajawal Medium" panose="00000600000000000000" pitchFamily="2" charset="-78"/>
              </a:rPr>
              <a:t>protection</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B6A981A-0624-56C4-6821-3F418EAA30B8}"/>
              </a:ext>
            </a:extLst>
          </p:cNvPr>
          <p:cNvSpPr txBox="1"/>
          <p:nvPr/>
        </p:nvSpPr>
        <p:spPr>
          <a:xfrm>
            <a:off x="821843" y="1488100"/>
            <a:ext cx="10856313" cy="707886"/>
          </a:xfrm>
          <a:prstGeom prst="rect">
            <a:avLst/>
          </a:prstGeom>
          <a:noFill/>
        </p:spPr>
        <p:txBody>
          <a:bodyPr wrap="square">
            <a:spAutoFit/>
          </a:bodyPr>
          <a:lstStyle/>
          <a:p>
            <a:r>
              <a:rPr lang="en-US" sz="2000" b="1" dirty="0"/>
              <a:t>• The self-protection technology prevents viruses from ending the running process of antivirus software or tampering with antivirus software files.</a:t>
            </a:r>
          </a:p>
        </p:txBody>
      </p:sp>
      <p:graphicFrame>
        <p:nvGraphicFramePr>
          <p:cNvPr id="9" name="Object 8">
            <a:extLst>
              <a:ext uri="{FF2B5EF4-FFF2-40B4-BE49-F238E27FC236}">
                <a16:creationId xmlns:a16="http://schemas.microsoft.com/office/drawing/2014/main" id="{D99ADA76-8C52-C8D4-CBA2-DB636F5F6E74}"/>
              </a:ext>
            </a:extLst>
          </p:cNvPr>
          <p:cNvGraphicFramePr>
            <a:graphicFrameLocks noChangeAspect="1"/>
          </p:cNvGraphicFramePr>
          <p:nvPr>
            <p:extLst>
              <p:ext uri="{D42A27DB-BD31-4B8C-83A1-F6EECF244321}">
                <p14:modId xmlns:p14="http://schemas.microsoft.com/office/powerpoint/2010/main" val="1450500823"/>
              </p:ext>
            </p:extLst>
          </p:nvPr>
        </p:nvGraphicFramePr>
        <p:xfrm>
          <a:off x="3845730" y="2135199"/>
          <a:ext cx="4808537" cy="4321175"/>
        </p:xfrm>
        <a:graphic>
          <a:graphicData uri="http://schemas.openxmlformats.org/presentationml/2006/ole">
            <mc:AlternateContent xmlns:mc="http://schemas.openxmlformats.org/markup-compatibility/2006">
              <mc:Choice xmlns:v="urn:schemas-microsoft-com:vml" Requires="v">
                <p:oleObj name="Bitmap Image" r:id="rId6" imgW="4808160" imgH="4320720" progId="PBrush">
                  <p:embed/>
                </p:oleObj>
              </mc:Choice>
              <mc:Fallback>
                <p:oleObj name="Bitmap Image" r:id="rId6" imgW="4808160" imgH="4320720" progId="PBrush">
                  <p:embed/>
                  <p:pic>
                    <p:nvPicPr>
                      <p:cNvPr id="0" name=""/>
                      <p:cNvPicPr/>
                      <p:nvPr/>
                    </p:nvPicPr>
                    <p:blipFill>
                      <a:blip r:embed="rId7"/>
                      <a:stretch>
                        <a:fillRect/>
                      </a:stretch>
                    </p:blipFill>
                    <p:spPr>
                      <a:xfrm>
                        <a:off x="3845730" y="2135199"/>
                        <a:ext cx="4808537" cy="4321175"/>
                      </a:xfrm>
                      <a:prstGeom prst="rect">
                        <a:avLst/>
                      </a:prstGeom>
                    </p:spPr>
                  </p:pic>
                </p:oleObj>
              </mc:Fallback>
            </mc:AlternateContent>
          </a:graphicData>
        </a:graphic>
      </p:graphicFrame>
    </p:spTree>
    <p:extLst>
      <p:ext uri="{BB962C8B-B14F-4D97-AF65-F5344CB8AC3E}">
        <p14:creationId xmlns:p14="http://schemas.microsoft.com/office/powerpoint/2010/main" val="146802814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9004" y="298279"/>
            <a:ext cx="5581271" cy="400110"/>
          </a:xfrm>
          <a:prstGeom prst="rect">
            <a:avLst/>
          </a:prstGeom>
          <a:noFill/>
        </p:spPr>
        <p:txBody>
          <a:bodyPr wrap="none" rtlCol="0">
            <a:spAutoFit/>
          </a:bodyPr>
          <a:lstStyle/>
          <a:p>
            <a:r>
              <a:rPr lang="en-US" sz="2000" dirty="0">
                <a:solidFill>
                  <a:schemeClr val="bg1"/>
                </a:solidFill>
                <a:latin typeface="Tajawal Medium" panose="00000600000000000000" pitchFamily="2" charset="-78"/>
                <a:cs typeface="Tajawal Medium" panose="00000600000000000000" pitchFamily="2" charset="-78"/>
              </a:rPr>
              <a:t>Key Technologies of Antivirus Software - Repair</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72E09D97-4D36-D22F-8D01-B82733B921E8}"/>
              </a:ext>
            </a:extLst>
          </p:cNvPr>
          <p:cNvSpPr txBox="1"/>
          <p:nvPr/>
        </p:nvSpPr>
        <p:spPr>
          <a:xfrm>
            <a:off x="385313" y="2204822"/>
            <a:ext cx="11421373" cy="1815882"/>
          </a:xfrm>
          <a:prstGeom prst="rect">
            <a:avLst/>
          </a:prstGeom>
          <a:noFill/>
        </p:spPr>
        <p:txBody>
          <a:bodyPr wrap="square">
            <a:spAutoFit/>
          </a:bodyPr>
          <a:lstStyle/>
          <a:p>
            <a:r>
              <a:rPr lang="en-US" sz="2800" b="1" dirty="0"/>
              <a:t>• Antivirus software usually deletes infected files to remove viruses. In this </a:t>
            </a:r>
          </a:p>
          <a:p>
            <a:r>
              <a:rPr lang="en-US" sz="2800" b="1" dirty="0"/>
              <a:t>case,  some  system  files  may  be  deleted  by  mistake.  As  a  result,  the  system breaks  down  and  cannot  start.  The  repair  technology  of  antivirus  software repairs damaged files.</a:t>
            </a:r>
          </a:p>
        </p:txBody>
      </p:sp>
    </p:spTree>
    <p:extLst>
      <p:ext uri="{BB962C8B-B14F-4D97-AF65-F5344CB8AC3E}">
        <p14:creationId xmlns:p14="http://schemas.microsoft.com/office/powerpoint/2010/main" val="807978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516" y="6364216"/>
            <a:ext cx="601186" cy="53911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5509137" cy="707886"/>
          </a:xfrm>
          <a:prstGeom prst="rect">
            <a:avLst/>
          </a:prstGeom>
          <a:noFill/>
        </p:spPr>
        <p:txBody>
          <a:bodyPr wrap="none" rtlCol="0">
            <a:spAutoFit/>
          </a:bodyPr>
          <a:lstStyle/>
          <a:p>
            <a:r>
              <a:rPr lang="en-US" sz="2000" dirty="0">
                <a:solidFill>
                  <a:schemeClr val="bg1"/>
                </a:solidFill>
                <a:latin typeface="Tajawal Medium" panose="00000600000000000000" pitchFamily="2" charset="-78"/>
                <a:cs typeface="Tajawal Medium" panose="00000600000000000000" pitchFamily="2" charset="-78"/>
              </a:rPr>
              <a:t>Key Technologies of Antivirus Software - Real- </a:t>
            </a:r>
          </a:p>
          <a:p>
            <a:r>
              <a:rPr lang="en-US" sz="2000" dirty="0">
                <a:solidFill>
                  <a:schemeClr val="bg1"/>
                </a:solidFill>
                <a:latin typeface="Tajawal Medium" panose="00000600000000000000" pitchFamily="2" charset="-78"/>
                <a:cs typeface="Tajawal Medium" panose="00000600000000000000" pitchFamily="2" charset="-78"/>
              </a:rPr>
              <a:t>Time Update</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EDC94E17-3656-1815-6A16-1532E6FCE723}"/>
              </a:ext>
            </a:extLst>
          </p:cNvPr>
          <p:cNvSpPr txBox="1"/>
          <p:nvPr/>
        </p:nvSpPr>
        <p:spPr>
          <a:xfrm>
            <a:off x="401135" y="1357703"/>
            <a:ext cx="11671540" cy="1631216"/>
          </a:xfrm>
          <a:prstGeom prst="rect">
            <a:avLst/>
          </a:prstGeom>
          <a:noFill/>
        </p:spPr>
        <p:txBody>
          <a:bodyPr wrap="square">
            <a:spAutoFit/>
          </a:bodyPr>
          <a:lstStyle/>
          <a:p>
            <a:r>
              <a:rPr lang="en-US" sz="2000" b="1" dirty="0"/>
              <a:t>• The virus signature database of antivirus software is usually lagged computer viruses. Therefore, the real-time update of the virus signature database is particularly important.</a:t>
            </a:r>
          </a:p>
          <a:p>
            <a:endParaRPr lang="en-US" sz="2000" b="1" dirty="0"/>
          </a:p>
          <a:p>
            <a:r>
              <a:rPr lang="en-US" sz="2000" b="1" dirty="0"/>
              <a:t>• Currently, a more advanced cloud antivirus technology can be used to access the virus signature database on the cloud in real time. Users do not need to update their local virus signature database frequently.</a:t>
            </a:r>
          </a:p>
        </p:txBody>
      </p:sp>
      <p:graphicFrame>
        <p:nvGraphicFramePr>
          <p:cNvPr id="9" name="Object 8">
            <a:extLst>
              <a:ext uri="{FF2B5EF4-FFF2-40B4-BE49-F238E27FC236}">
                <a16:creationId xmlns:a16="http://schemas.microsoft.com/office/drawing/2014/main" id="{94CAFC05-6B62-1569-B058-4E32E675A76A}"/>
              </a:ext>
            </a:extLst>
          </p:cNvPr>
          <p:cNvGraphicFramePr>
            <a:graphicFrameLocks noChangeAspect="1"/>
          </p:cNvGraphicFramePr>
          <p:nvPr>
            <p:extLst>
              <p:ext uri="{D42A27DB-BD31-4B8C-83A1-F6EECF244321}">
                <p14:modId xmlns:p14="http://schemas.microsoft.com/office/powerpoint/2010/main" val="3634668884"/>
              </p:ext>
            </p:extLst>
          </p:nvPr>
        </p:nvGraphicFramePr>
        <p:xfrm>
          <a:off x="2878438" y="2895527"/>
          <a:ext cx="6274188" cy="3605242"/>
        </p:xfrm>
        <a:graphic>
          <a:graphicData uri="http://schemas.openxmlformats.org/presentationml/2006/ole">
            <mc:AlternateContent xmlns:mc="http://schemas.openxmlformats.org/markup-compatibility/2006">
              <mc:Choice xmlns:v="urn:schemas-microsoft-com:vml" Requires="v">
                <p:oleObj name="Bitmap Image" r:id="rId6" imgW="5052240" imgH="2903400" progId="PBrush">
                  <p:embed/>
                </p:oleObj>
              </mc:Choice>
              <mc:Fallback>
                <p:oleObj name="Bitmap Image" r:id="rId6" imgW="5052240" imgH="2903400" progId="PBrush">
                  <p:embed/>
                  <p:pic>
                    <p:nvPicPr>
                      <p:cNvPr id="0" name=""/>
                      <p:cNvPicPr/>
                      <p:nvPr/>
                    </p:nvPicPr>
                    <p:blipFill>
                      <a:blip r:embed="rId7"/>
                      <a:stretch>
                        <a:fillRect/>
                      </a:stretch>
                    </p:blipFill>
                    <p:spPr>
                      <a:xfrm>
                        <a:off x="2878438" y="2895527"/>
                        <a:ext cx="6274188" cy="3605242"/>
                      </a:xfrm>
                      <a:prstGeom prst="rect">
                        <a:avLst/>
                      </a:prstGeom>
                    </p:spPr>
                  </p:pic>
                </p:oleObj>
              </mc:Fallback>
            </mc:AlternateContent>
          </a:graphicData>
        </a:graphic>
      </p:graphicFrame>
    </p:spTree>
    <p:extLst>
      <p:ext uri="{BB962C8B-B14F-4D97-AF65-F5344CB8AC3E}">
        <p14:creationId xmlns:p14="http://schemas.microsoft.com/office/powerpoint/2010/main" val="294245295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65386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80887"/>
            <a:ext cx="9533101" cy="1610200"/>
          </a:xfrm>
          <a:prstGeom prst="rect">
            <a:avLst/>
          </a:prstGeom>
        </p:spPr>
      </p:pic>
      <p:sp>
        <p:nvSpPr>
          <p:cNvPr id="7" name="TextBox 6"/>
          <p:cNvSpPr txBox="1"/>
          <p:nvPr/>
        </p:nvSpPr>
        <p:spPr>
          <a:xfrm>
            <a:off x="2650377" y="193594"/>
            <a:ext cx="5757730" cy="830997"/>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Key Technologies of Antivirus Software - </a:t>
            </a:r>
          </a:p>
          <a:p>
            <a:r>
              <a:rPr lang="en-US" sz="2400" dirty="0">
                <a:solidFill>
                  <a:schemeClr val="bg1"/>
                </a:solidFill>
                <a:latin typeface="Tajawal Medium" panose="00000600000000000000" pitchFamily="2" charset="-78"/>
                <a:cs typeface="Tajawal Medium" panose="00000600000000000000" pitchFamily="2" charset="-78"/>
              </a:rPr>
              <a:t>Proactive Defense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63ED64F7-EC3C-185F-4502-4466B97092C8}"/>
              </a:ext>
            </a:extLst>
          </p:cNvPr>
          <p:cNvSpPr txBox="1"/>
          <p:nvPr/>
        </p:nvSpPr>
        <p:spPr>
          <a:xfrm>
            <a:off x="405441" y="1499074"/>
            <a:ext cx="11542143" cy="830997"/>
          </a:xfrm>
          <a:prstGeom prst="rect">
            <a:avLst/>
          </a:prstGeom>
          <a:noFill/>
        </p:spPr>
        <p:txBody>
          <a:bodyPr wrap="square">
            <a:spAutoFit/>
          </a:bodyPr>
          <a:lstStyle/>
          <a:p>
            <a:r>
              <a:rPr lang="en-US" sz="2400" b="1" dirty="0"/>
              <a:t>• Antivirus software can also monitor program actions and files to automatically detect viruses and perform proactive defense.</a:t>
            </a:r>
          </a:p>
        </p:txBody>
      </p:sp>
      <p:graphicFrame>
        <p:nvGraphicFramePr>
          <p:cNvPr id="12" name="Object 11">
            <a:extLst>
              <a:ext uri="{FF2B5EF4-FFF2-40B4-BE49-F238E27FC236}">
                <a16:creationId xmlns:a16="http://schemas.microsoft.com/office/drawing/2014/main" id="{8F002188-4101-DAB3-EA8A-EAFA5DD6B2FD}"/>
              </a:ext>
            </a:extLst>
          </p:cNvPr>
          <p:cNvGraphicFramePr>
            <a:graphicFrameLocks noChangeAspect="1"/>
          </p:cNvGraphicFramePr>
          <p:nvPr>
            <p:extLst>
              <p:ext uri="{D42A27DB-BD31-4B8C-83A1-F6EECF244321}">
                <p14:modId xmlns:p14="http://schemas.microsoft.com/office/powerpoint/2010/main" val="1756672489"/>
              </p:ext>
            </p:extLst>
          </p:nvPr>
        </p:nvGraphicFramePr>
        <p:xfrm>
          <a:off x="1901645" y="2308683"/>
          <a:ext cx="8122249" cy="4345184"/>
        </p:xfrm>
        <a:graphic>
          <a:graphicData uri="http://schemas.openxmlformats.org/presentationml/2006/ole">
            <mc:AlternateContent xmlns:mc="http://schemas.openxmlformats.org/markup-compatibility/2006">
              <mc:Choice xmlns:v="urn:schemas-microsoft-com:vml" Requires="v">
                <p:oleObj name="Bitmap Image" r:id="rId6" imgW="6195240" imgH="3314880" progId="PBrush">
                  <p:embed/>
                </p:oleObj>
              </mc:Choice>
              <mc:Fallback>
                <p:oleObj name="Bitmap Image" r:id="rId6" imgW="6195240" imgH="3314880" progId="PBrush">
                  <p:embed/>
                  <p:pic>
                    <p:nvPicPr>
                      <p:cNvPr id="0" name=""/>
                      <p:cNvPicPr/>
                      <p:nvPr/>
                    </p:nvPicPr>
                    <p:blipFill>
                      <a:blip r:embed="rId7"/>
                      <a:stretch>
                        <a:fillRect/>
                      </a:stretch>
                    </p:blipFill>
                    <p:spPr>
                      <a:xfrm>
                        <a:off x="1901645" y="2308683"/>
                        <a:ext cx="8122249" cy="4345184"/>
                      </a:xfrm>
                      <a:prstGeom prst="rect">
                        <a:avLst/>
                      </a:prstGeom>
                    </p:spPr>
                  </p:pic>
                </p:oleObj>
              </mc:Fallback>
            </mc:AlternateContent>
          </a:graphicData>
        </a:graphic>
      </p:graphicFrame>
    </p:spTree>
    <p:extLst>
      <p:ext uri="{BB962C8B-B14F-4D97-AF65-F5344CB8AC3E}">
        <p14:creationId xmlns:p14="http://schemas.microsoft.com/office/powerpoint/2010/main" val="285278034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426090" y="295633"/>
            <a:ext cx="646144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Mainstream Antivirus Software in China</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10" name="Object 9">
            <a:extLst>
              <a:ext uri="{FF2B5EF4-FFF2-40B4-BE49-F238E27FC236}">
                <a16:creationId xmlns:a16="http://schemas.microsoft.com/office/drawing/2014/main" id="{B0920070-E2A2-F4AB-D5CF-6D68B0338F3C}"/>
              </a:ext>
            </a:extLst>
          </p:cNvPr>
          <p:cNvGraphicFramePr>
            <a:graphicFrameLocks noChangeAspect="1"/>
          </p:cNvGraphicFramePr>
          <p:nvPr>
            <p:extLst>
              <p:ext uri="{D42A27DB-BD31-4B8C-83A1-F6EECF244321}">
                <p14:modId xmlns:p14="http://schemas.microsoft.com/office/powerpoint/2010/main" val="1225533590"/>
              </p:ext>
            </p:extLst>
          </p:nvPr>
        </p:nvGraphicFramePr>
        <p:xfrm>
          <a:off x="1995245" y="1420812"/>
          <a:ext cx="8114913" cy="4450625"/>
        </p:xfrm>
        <a:graphic>
          <a:graphicData uri="http://schemas.openxmlformats.org/presentationml/2006/ole">
            <mc:AlternateContent xmlns:mc="http://schemas.openxmlformats.org/markup-compatibility/2006">
              <mc:Choice xmlns:v="urn:schemas-microsoft-com:vml" Requires="v">
                <p:oleObj name="Bitmap Image" r:id="rId6" imgW="7322760" imgH="4015800" progId="PBrush">
                  <p:embed/>
                </p:oleObj>
              </mc:Choice>
              <mc:Fallback>
                <p:oleObj name="Bitmap Image" r:id="rId6" imgW="7322760" imgH="4015800" progId="PBrush">
                  <p:embed/>
                  <p:pic>
                    <p:nvPicPr>
                      <p:cNvPr id="0" name=""/>
                      <p:cNvPicPr/>
                      <p:nvPr/>
                    </p:nvPicPr>
                    <p:blipFill>
                      <a:blip r:embed="rId7"/>
                      <a:stretch>
                        <a:fillRect/>
                      </a:stretch>
                    </p:blipFill>
                    <p:spPr>
                      <a:xfrm>
                        <a:off x="1995245" y="1420812"/>
                        <a:ext cx="8114913" cy="4450625"/>
                      </a:xfrm>
                      <a:prstGeom prst="rect">
                        <a:avLst/>
                      </a:prstGeom>
                    </p:spPr>
                  </p:pic>
                </p:oleObj>
              </mc:Fallback>
            </mc:AlternateContent>
          </a:graphicData>
        </a:graphic>
      </p:graphicFrame>
    </p:spTree>
    <p:extLst>
      <p:ext uri="{BB962C8B-B14F-4D97-AF65-F5344CB8AC3E}">
        <p14:creationId xmlns:p14="http://schemas.microsoft.com/office/powerpoint/2010/main" val="29840365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5E9A98E5-3777-C666-9BFE-CE71BC72B16C}"/>
              </a:ext>
            </a:extLst>
          </p:cNvPr>
          <p:cNvGraphicFramePr>
            <a:graphicFrameLocks noChangeAspect="1"/>
          </p:cNvGraphicFramePr>
          <p:nvPr>
            <p:extLst>
              <p:ext uri="{D42A27DB-BD31-4B8C-83A1-F6EECF244321}">
                <p14:modId xmlns:p14="http://schemas.microsoft.com/office/powerpoint/2010/main" val="1875681824"/>
              </p:ext>
            </p:extLst>
          </p:nvPr>
        </p:nvGraphicFramePr>
        <p:xfrm>
          <a:off x="1304386" y="1183541"/>
          <a:ext cx="10325100" cy="4991100"/>
        </p:xfrm>
        <a:graphic>
          <a:graphicData uri="http://schemas.openxmlformats.org/presentationml/2006/ole">
            <mc:AlternateContent xmlns:mc="http://schemas.openxmlformats.org/markup-compatibility/2006">
              <mc:Choice xmlns:v="urn:schemas-microsoft-com:vml" Requires="v">
                <p:oleObj name="Bitmap Image" r:id="rId2" imgW="10325160" imgH="4991040" progId="PBrush">
                  <p:embed/>
                </p:oleObj>
              </mc:Choice>
              <mc:Fallback>
                <p:oleObj name="Bitmap Image" r:id="rId2" imgW="10325160" imgH="4991040" progId="PBrush">
                  <p:embed/>
                  <p:pic>
                    <p:nvPicPr>
                      <p:cNvPr id="0" name=""/>
                      <p:cNvPicPr/>
                      <p:nvPr/>
                    </p:nvPicPr>
                    <p:blipFill>
                      <a:blip r:embed="rId3"/>
                      <a:stretch>
                        <a:fillRect/>
                      </a:stretch>
                    </p:blipFill>
                    <p:spPr>
                      <a:xfrm>
                        <a:off x="1304386" y="1183541"/>
                        <a:ext cx="10325100" cy="4991100"/>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89771" y="6506449"/>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306766"/>
            <a:ext cx="9533101" cy="1610200"/>
          </a:xfrm>
          <a:prstGeom prst="rect">
            <a:avLst/>
          </a:prstGeom>
        </p:spPr>
      </p:pic>
      <p:sp>
        <p:nvSpPr>
          <p:cNvPr id="7" name="TextBox 6"/>
          <p:cNvSpPr txBox="1"/>
          <p:nvPr/>
        </p:nvSpPr>
        <p:spPr>
          <a:xfrm>
            <a:off x="2426090" y="295633"/>
            <a:ext cx="642195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What antivirus software do user need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55669217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426090" y="295633"/>
            <a:ext cx="690067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Common Knowledge of Antivirus Software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2B73319-4AB0-E45B-FD99-6ADF3806C878}"/>
              </a:ext>
            </a:extLst>
          </p:cNvPr>
          <p:cNvSpPr txBox="1"/>
          <p:nvPr/>
        </p:nvSpPr>
        <p:spPr>
          <a:xfrm>
            <a:off x="362309" y="1626090"/>
            <a:ext cx="11110822" cy="4154984"/>
          </a:xfrm>
          <a:prstGeom prst="rect">
            <a:avLst/>
          </a:prstGeom>
          <a:noFill/>
        </p:spPr>
        <p:txBody>
          <a:bodyPr wrap="square">
            <a:spAutoFit/>
          </a:bodyPr>
          <a:lstStyle/>
          <a:p>
            <a:r>
              <a:rPr lang="en-US" sz="2400" b="1" dirty="0"/>
              <a:t>•  Antivirus software cannot scan or kill all viruses.</a:t>
            </a:r>
          </a:p>
          <a:p>
            <a:endParaRPr lang="en-US" sz="2400" b="1" dirty="0"/>
          </a:p>
          <a:p>
            <a:r>
              <a:rPr lang="en-US" sz="2400" b="1" dirty="0"/>
              <a:t>•  Antivirus software cannot kill all scanned viruses.</a:t>
            </a:r>
          </a:p>
          <a:p>
            <a:endParaRPr lang="en-US" sz="2400" b="1" dirty="0"/>
          </a:p>
          <a:p>
            <a:r>
              <a:rPr lang="en-US" sz="2400" b="1" dirty="0"/>
              <a:t>• It is unnecessary to install two or more sets of antivirus software on one OS of a computer (unless for compatible or green versions), although many types of antivirus software are compatible. In addition, you are advised to view the list of incompatible programs.</a:t>
            </a:r>
          </a:p>
          <a:p>
            <a:endParaRPr lang="en-US" sz="2400" b="1" dirty="0"/>
          </a:p>
          <a:p>
            <a:r>
              <a:rPr lang="en-US" sz="2400" b="1" dirty="0"/>
              <a:t>•    Antivirus  software  may  clear,  delete,  forbid  access  to,  or  isolate  infected files. It also may not process the files.</a:t>
            </a:r>
          </a:p>
        </p:txBody>
      </p:sp>
    </p:spTree>
    <p:extLst>
      <p:ext uri="{BB962C8B-B14F-4D97-AF65-F5344CB8AC3E}">
        <p14:creationId xmlns:p14="http://schemas.microsoft.com/office/powerpoint/2010/main" val="375023383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426090" y="295633"/>
            <a:ext cx="690067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Common Knowledge of Antivirus Software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2B73319-4AB0-E45B-FD99-6ADF3806C878}"/>
              </a:ext>
            </a:extLst>
          </p:cNvPr>
          <p:cNvSpPr txBox="1"/>
          <p:nvPr/>
        </p:nvSpPr>
        <p:spPr>
          <a:xfrm>
            <a:off x="459159" y="1253434"/>
            <a:ext cx="11110822" cy="4801314"/>
          </a:xfrm>
          <a:prstGeom prst="rect">
            <a:avLst/>
          </a:prstGeom>
          <a:noFill/>
        </p:spPr>
        <p:txBody>
          <a:bodyPr wrap="square">
            <a:spAutoFit/>
          </a:bodyPr>
          <a:lstStyle/>
          <a:p>
            <a:r>
              <a:rPr lang="en-US" b="1" dirty="0"/>
              <a:t>• Clear: Clear worms from infected files to restore the files.</a:t>
            </a:r>
          </a:p>
          <a:p>
            <a:endParaRPr lang="en-US" b="1" dirty="0"/>
          </a:p>
          <a:p>
            <a:r>
              <a:rPr lang="en-US" b="1" dirty="0"/>
              <a:t>• Delete: Delete virus files. These files are not infected but contain viruses. They cannot be cleared.</a:t>
            </a:r>
          </a:p>
          <a:p>
            <a:endParaRPr lang="en-US" b="1" dirty="0"/>
          </a:p>
          <a:p>
            <a:r>
              <a:rPr lang="en-US" b="1" dirty="0"/>
              <a:t>• Forbid access: Do not access virus files. After a virus file is detected, if you choose not to process the file, the antivirus software may deny access to this file. When you attempt to open such a file, an error message "not a valid Win32 application" is displayed.</a:t>
            </a:r>
          </a:p>
          <a:p>
            <a:endParaRPr lang="en-US" b="1" dirty="0"/>
          </a:p>
          <a:p>
            <a:r>
              <a:rPr lang="en-US" b="1" dirty="0"/>
              <a:t>• Isolate:  After  a  virus  file  is  deleted,  the  file  is  moved  to  the  isolation  area.  You  can retrieve deleted files from the isolation area. Files in the isolation area cannot run.</a:t>
            </a:r>
          </a:p>
          <a:p>
            <a:endParaRPr lang="en-US" b="1" dirty="0"/>
          </a:p>
          <a:p>
            <a:r>
              <a:rPr lang="en-US" b="1" dirty="0"/>
              <a:t>• No  process:  If  you  are  not  sure  whether  a  file  contains  viruses,  do  not  process  it temporarily.</a:t>
            </a:r>
          </a:p>
          <a:p>
            <a:endParaRPr lang="en-US" b="1" dirty="0"/>
          </a:p>
          <a:p>
            <a:r>
              <a:rPr lang="en-US" b="1" dirty="0"/>
              <a:t>• Most antivirus software is lagged computer viruses. In addition to updating antivirus software in a timely manner and periodically scanning your computer: update your computer and network security knowledge, do not open unknown files or insecure web pages, update your password as required, and use the security assistant and personal firewall. These measures will better protect your computer and network security.</a:t>
            </a:r>
          </a:p>
        </p:txBody>
      </p:sp>
    </p:spTree>
    <p:extLst>
      <p:ext uri="{BB962C8B-B14F-4D97-AF65-F5344CB8AC3E}">
        <p14:creationId xmlns:p14="http://schemas.microsoft.com/office/powerpoint/2010/main" val="280063464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2464" y="5605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43490"/>
            <a:ext cx="1443024" cy="523220"/>
          </a:xfrm>
          <a:prstGeom prst="rect">
            <a:avLst/>
          </a:prstGeom>
          <a:noFill/>
        </p:spPr>
        <p:txBody>
          <a:bodyPr wrap="none" rtlCol="0">
            <a:spAutoFit/>
          </a:bodyPr>
          <a:lstStyle/>
          <a:p>
            <a:r>
              <a:rPr lang="en-US" sz="2800" dirty="0">
                <a:solidFill>
                  <a:schemeClr val="bg1"/>
                </a:solidFill>
              </a:rPr>
              <a:t>The End </a:t>
            </a:r>
          </a:p>
        </p:txBody>
      </p:sp>
      <p:pic>
        <p:nvPicPr>
          <p:cNvPr id="12" name="Picture 11" descr="Text, letter&#10;&#10;Description automatically generated">
            <a:extLst>
              <a:ext uri="{FF2B5EF4-FFF2-40B4-BE49-F238E27FC236}">
                <a16:creationId xmlns:a16="http://schemas.microsoft.com/office/drawing/2014/main" id="{6ED87671-1887-94AE-A677-762C930B048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962506" y="1825697"/>
            <a:ext cx="6717030" cy="3780282"/>
          </a:xfrm>
          <a:prstGeom prst="rect">
            <a:avLst/>
          </a:prstGeom>
        </p:spPr>
      </p:pic>
      <p:sp>
        <p:nvSpPr>
          <p:cNvPr id="8" name="TextBox 7">
            <a:extLst>
              <a:ext uri="{FF2B5EF4-FFF2-40B4-BE49-F238E27FC236}">
                <a16:creationId xmlns:a16="http://schemas.microsoft.com/office/drawing/2014/main" id="{713A5277-444B-2989-3D80-849F67C93864}"/>
              </a:ext>
            </a:extLst>
          </p:cNvPr>
          <p:cNvSpPr txBox="1"/>
          <p:nvPr/>
        </p:nvSpPr>
        <p:spPr>
          <a:xfrm>
            <a:off x="217418" y="1825697"/>
            <a:ext cx="4446739" cy="1384995"/>
          </a:xfrm>
          <a:prstGeom prst="rect">
            <a:avLst/>
          </a:prstGeom>
          <a:noFill/>
        </p:spPr>
        <p:txBody>
          <a:bodyPr wrap="square" rtlCol="0">
            <a:spAutoFit/>
          </a:bodyPr>
          <a:lstStyle/>
          <a:p>
            <a:r>
              <a:rPr lang="en-US" sz="2800" b="1" dirty="0">
                <a:solidFill>
                  <a:srgbClr val="FF9518"/>
                </a:solidFill>
              </a:rPr>
              <a:t>Please feel free to contact me anytime if you have any questions …….</a:t>
            </a:r>
          </a:p>
        </p:txBody>
      </p:sp>
      <p:sp>
        <p:nvSpPr>
          <p:cNvPr id="9" name="TextBox 8">
            <a:extLst>
              <a:ext uri="{FF2B5EF4-FFF2-40B4-BE49-F238E27FC236}">
                <a16:creationId xmlns:a16="http://schemas.microsoft.com/office/drawing/2014/main" id="{8C496BC7-2A46-B0B7-C41C-80E24E98A799}"/>
              </a:ext>
            </a:extLst>
          </p:cNvPr>
          <p:cNvSpPr txBox="1"/>
          <p:nvPr/>
        </p:nvSpPr>
        <p:spPr>
          <a:xfrm>
            <a:off x="193017" y="3757393"/>
            <a:ext cx="4569367" cy="707886"/>
          </a:xfrm>
          <a:prstGeom prst="rect">
            <a:avLst/>
          </a:prstGeom>
          <a:noFill/>
        </p:spPr>
        <p:txBody>
          <a:bodyPr wrap="square" rtlCol="0">
            <a:spAutoFit/>
          </a:bodyPr>
          <a:lstStyle/>
          <a:p>
            <a:r>
              <a:rPr lang="en-US" sz="2000" b="1" dirty="0">
                <a:solidFill>
                  <a:srgbClr val="0A1F61"/>
                </a:solidFill>
              </a:rPr>
              <a:t>Abdelrhman Ahmed </a:t>
            </a:r>
            <a:r>
              <a:rPr lang="en-US" sz="2000" b="1" dirty="0" err="1">
                <a:solidFill>
                  <a:srgbClr val="0A1F61"/>
                </a:solidFill>
              </a:rPr>
              <a:t>Refaat</a:t>
            </a:r>
            <a:r>
              <a:rPr lang="en-US" sz="2000" b="1" dirty="0">
                <a:solidFill>
                  <a:srgbClr val="0A1F61"/>
                </a:solidFill>
              </a:rPr>
              <a:t>:</a:t>
            </a:r>
          </a:p>
          <a:p>
            <a:r>
              <a:rPr lang="en-US" sz="2000" b="1" dirty="0">
                <a:solidFill>
                  <a:srgbClr val="0A1F61"/>
                </a:solidFill>
              </a:rPr>
              <a:t>abdelrhmanahmedrefaat@gmail.com</a:t>
            </a:r>
          </a:p>
        </p:txBody>
      </p:sp>
    </p:spTree>
    <p:extLst>
      <p:ext uri="{BB962C8B-B14F-4D97-AF65-F5344CB8AC3E}">
        <p14:creationId xmlns:p14="http://schemas.microsoft.com/office/powerpoint/2010/main" val="14543760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326</TotalTime>
  <Words>2735</Words>
  <Application>Microsoft Office PowerPoint</Application>
  <PresentationFormat>Widescreen</PresentationFormat>
  <Paragraphs>254</Paragraphs>
  <Slides>34</Slides>
  <Notes>0</Notes>
  <HiddenSlides>0</HiddenSlides>
  <MMClips>0</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1</vt:i4>
      </vt:variant>
      <vt:variant>
        <vt:lpstr>Slide Titles</vt:lpstr>
      </vt:variant>
      <vt:variant>
        <vt:i4>34</vt:i4>
      </vt:variant>
    </vt:vector>
  </HeadingPairs>
  <TitlesOfParts>
    <vt:vector size="40" baseType="lpstr">
      <vt:lpstr>Arial</vt:lpstr>
      <vt:lpstr>Calibri</vt:lpstr>
      <vt:lpstr>Calibri Light</vt:lpstr>
      <vt:lpstr>Tajawal Medium</vt:lpstr>
      <vt:lpstr>Office Theme</vt:lpstr>
      <vt:lpstr>Bitmap Image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Abdelrhman Ahmed</cp:lastModifiedBy>
  <cp:revision>102</cp:revision>
  <dcterms:created xsi:type="dcterms:W3CDTF">2021-08-03T13:03:26Z</dcterms:created>
  <dcterms:modified xsi:type="dcterms:W3CDTF">2022-07-23T21:40:03Z</dcterms:modified>
</cp:coreProperties>
</file>