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6" r:id="rId5"/>
  </p:sldMasterIdLst>
  <p:notesMasterIdLst>
    <p:notesMasterId r:id="rId32"/>
  </p:notesMasterIdLst>
  <p:sldIdLst>
    <p:sldId id="484" r:id="rId6"/>
    <p:sldId id="485" r:id="rId7"/>
    <p:sldId id="487" r:id="rId8"/>
    <p:sldId id="488" r:id="rId9"/>
    <p:sldId id="489" r:id="rId10"/>
    <p:sldId id="490" r:id="rId11"/>
    <p:sldId id="491" r:id="rId12"/>
    <p:sldId id="492" r:id="rId13"/>
    <p:sldId id="493" r:id="rId14"/>
    <p:sldId id="494" r:id="rId15"/>
    <p:sldId id="495" r:id="rId16"/>
    <p:sldId id="496" r:id="rId17"/>
    <p:sldId id="497" r:id="rId18"/>
    <p:sldId id="498" r:id="rId19"/>
    <p:sldId id="499" r:id="rId20"/>
    <p:sldId id="500" r:id="rId21"/>
    <p:sldId id="501" r:id="rId22"/>
    <p:sldId id="502" r:id="rId23"/>
    <p:sldId id="503" r:id="rId24"/>
    <p:sldId id="504" r:id="rId25"/>
    <p:sldId id="505" r:id="rId26"/>
    <p:sldId id="506" r:id="rId27"/>
    <p:sldId id="507" r:id="rId28"/>
    <p:sldId id="508" r:id="rId29"/>
    <p:sldId id="509" r:id="rId30"/>
    <p:sldId id="48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66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7/3/2026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5552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66301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69772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7/3/2026</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7/3/2026</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7/3/2026</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7/3/2026</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7/3/2026</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7/3/2026</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7/3/2026</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7/3/2026</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7/3/2026</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7/3/2026</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7/3/2026</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27033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168881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830503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832295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320201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9212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218190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018579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602980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147805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832149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036983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29049391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44272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13570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66303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47517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0186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5000" t="-6000" b="-4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7/3/2026</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705"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77035836"/>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9</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13198109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7773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9</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114585" y="2620189"/>
            <a:ext cx="4973555" cy="523220"/>
          </a:xfrm>
          <a:prstGeom prst="rect">
            <a:avLst/>
          </a:prstGeom>
          <a:noFill/>
        </p:spPr>
        <p:txBody>
          <a:bodyPr wrap="square" rtlCol="0">
            <a:spAutoFit/>
          </a:bodyPr>
          <a:lstStyle/>
          <a:p>
            <a:pPr lvl="0" algn="ctr"/>
            <a:r>
              <a:rPr lang="en-US" sz="2800" b="1" dirty="0">
                <a:solidFill>
                  <a:prstClr val="black"/>
                </a:solidFill>
                <a:latin typeface="Times New Roman" panose="02020603050405020304" pitchFamily="18" charset="0"/>
                <a:cs typeface="Times New Roman" panose="02020603050405020304" pitchFamily="18" charset="0"/>
              </a:rPr>
              <a:t>Knowledge Sharing</a:t>
            </a:r>
          </a:p>
        </p:txBody>
      </p:sp>
    </p:spTree>
    <p:extLst>
      <p:ext uri="{BB962C8B-B14F-4D97-AF65-F5344CB8AC3E}">
        <p14:creationId xmlns:p14="http://schemas.microsoft.com/office/powerpoint/2010/main" val="42451424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1250" y="935396"/>
            <a:ext cx="10515600" cy="61768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600" b="1" dirty="0">
                <a:solidFill>
                  <a:prstClr val="black"/>
                </a:solidFill>
              </a:rPr>
              <a:t>Knowledge Sharing</a:t>
            </a:r>
            <a:endParaRPr kumimoji="0" lang="en-US" sz="3600" b="1" i="0" u="none" strike="noStrike" kern="1200" cap="none" spc="0" normalizeH="0" baseline="0" noProof="0" dirty="0">
              <a:ln>
                <a:noFill/>
              </a:ln>
              <a:solidFill>
                <a:prstClr val="black"/>
              </a:solidFill>
              <a:effectLst/>
              <a:uLnTx/>
              <a:uFillTx/>
              <a:latin typeface="Calibri Light"/>
              <a:ea typeface="+mj-ea"/>
              <a:cs typeface="+mj-cs"/>
            </a:endParaRPr>
          </a:p>
        </p:txBody>
      </p:sp>
      <p:sp>
        <p:nvSpPr>
          <p:cNvPr id="11" name="Content Placeholder 2"/>
          <p:cNvSpPr txBox="1">
            <a:spLocks/>
          </p:cNvSpPr>
          <p:nvPr/>
        </p:nvSpPr>
        <p:spPr>
          <a:xfrm>
            <a:off x="798444" y="2255954"/>
            <a:ext cx="10426148" cy="28991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Collaborative environments need to be available on global projects to facilitate the sharing of information about the project and the products. The project manager can create the project management plan with the participation of team members in all locations, and keep all its documents in a shared workspace. </a:t>
            </a:r>
            <a:endParaRPr lang="en-US" dirty="0"/>
          </a:p>
        </p:txBody>
      </p:sp>
    </p:spTree>
    <p:extLst>
      <p:ext uri="{BB962C8B-B14F-4D97-AF65-F5344CB8AC3E}">
        <p14:creationId xmlns:p14="http://schemas.microsoft.com/office/powerpoint/2010/main" val="1134573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1250" y="935396"/>
            <a:ext cx="10515600" cy="61768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600" b="1" dirty="0">
                <a:solidFill>
                  <a:prstClr val="black"/>
                </a:solidFill>
              </a:rPr>
              <a:t>Knowledge Sharing</a:t>
            </a:r>
            <a:endParaRPr kumimoji="0" lang="en-US" sz="3600" b="1" i="0" u="none" strike="noStrike" kern="1200" cap="none" spc="0" normalizeH="0" baseline="0" noProof="0" dirty="0">
              <a:ln>
                <a:noFill/>
              </a:ln>
              <a:solidFill>
                <a:prstClr val="black"/>
              </a:solidFill>
              <a:effectLst/>
              <a:uLnTx/>
              <a:uFillTx/>
              <a:latin typeface="Calibri Light"/>
              <a:ea typeface="+mj-ea"/>
              <a:cs typeface="+mj-cs"/>
            </a:endParaRPr>
          </a:p>
        </p:txBody>
      </p:sp>
      <p:sp>
        <p:nvSpPr>
          <p:cNvPr id="9" name="Content Placeholder 2"/>
          <p:cNvSpPr txBox="1">
            <a:spLocks/>
          </p:cNvSpPr>
          <p:nvPr/>
        </p:nvSpPr>
        <p:spPr>
          <a:xfrm>
            <a:off x="838199" y="2160103"/>
            <a:ext cx="10399643" cy="4016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team members can organize review cycles for design documents, keeping different versions and a history of the changes. Project-related information, like the global project binder, can be maintained in shared tables or spreadsheets, allowing the owners of tasks, issues and risks to keep their information accurate in real time and accessible to all stakeholders.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821190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1250" y="935396"/>
            <a:ext cx="10515600" cy="61768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600" b="1" dirty="0">
                <a:solidFill>
                  <a:prstClr val="black"/>
                </a:solidFill>
              </a:rPr>
              <a:t>Knowledge Sharing</a:t>
            </a:r>
            <a:endParaRPr kumimoji="0" lang="en-US" sz="3600" b="1" i="0" u="none" strike="noStrike" kern="1200" cap="none" spc="0" normalizeH="0" baseline="0" noProof="0" dirty="0">
              <a:ln>
                <a:noFill/>
              </a:ln>
              <a:solidFill>
                <a:prstClr val="black"/>
              </a:solidFill>
              <a:effectLst/>
              <a:uLnTx/>
              <a:uFillTx/>
              <a:latin typeface="Calibri Light"/>
              <a:ea typeface="+mj-ea"/>
              <a:cs typeface="+mj-cs"/>
            </a:endParaRPr>
          </a:p>
        </p:txBody>
      </p:sp>
      <p:sp>
        <p:nvSpPr>
          <p:cNvPr id="11" name="Content Placeholder 2"/>
          <p:cNvSpPr txBox="1">
            <a:spLocks/>
          </p:cNvSpPr>
          <p:nvPr/>
        </p:nvSpPr>
        <p:spPr>
          <a:xfrm>
            <a:off x="838200" y="2266121"/>
            <a:ext cx="10253870" cy="39108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Another form of collaboration goes beyond formal documentation, by collecting knowledge in an informal manner, through discussion groups, web links and project announcements. </a:t>
            </a:r>
            <a:endParaRPr lang="en-US" dirty="0"/>
          </a:p>
        </p:txBody>
      </p:sp>
    </p:spTree>
    <p:extLst>
      <p:ext uri="{BB962C8B-B14F-4D97-AF65-F5344CB8AC3E}">
        <p14:creationId xmlns:p14="http://schemas.microsoft.com/office/powerpoint/2010/main" val="3367625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1250" y="935396"/>
            <a:ext cx="10515600" cy="61768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600" b="1" dirty="0">
                <a:solidFill>
                  <a:prstClr val="black"/>
                </a:solidFill>
              </a:rPr>
              <a:t>Knowledge Sharing</a:t>
            </a:r>
            <a:endParaRPr kumimoji="0" lang="en-US" sz="3600" b="1" i="0" u="none" strike="noStrike" kern="1200" cap="none" spc="0" normalizeH="0" baseline="0" noProof="0" dirty="0">
              <a:ln>
                <a:noFill/>
              </a:ln>
              <a:solidFill>
                <a:prstClr val="black"/>
              </a:solidFill>
              <a:effectLst/>
              <a:uLnTx/>
              <a:uFillTx/>
              <a:latin typeface="Calibri Light"/>
              <a:ea typeface="+mj-ea"/>
              <a:cs typeface="+mj-cs"/>
            </a:endParaRPr>
          </a:p>
        </p:txBody>
      </p:sp>
      <p:sp>
        <p:nvSpPr>
          <p:cNvPr id="9" name="Content Placeholder 2"/>
          <p:cNvSpPr txBox="1">
            <a:spLocks/>
          </p:cNvSpPr>
          <p:nvPr/>
        </p:nvSpPr>
        <p:spPr>
          <a:xfrm>
            <a:off x="838200" y="2186609"/>
            <a:ext cx="10386391" cy="3990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Originated from the BBS (Bulletin Board Systems) and newsgroups, and using a similar language and structure to chat rooms, discussion boards have the advantage of keeping discussions stored in a shared place and allowing the stakeholders to search for information at any time during the project. Global project offices can establish procedures to archive the knowledge base so that it can serve as a basis for future projects.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038522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1130532"/>
            <a:ext cx="9993034" cy="5696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Evaluating technologies for knowledge sharing</a:t>
            </a:r>
            <a:endParaRPr lang="en-US" sz="3200" b="1" dirty="0"/>
          </a:p>
        </p:txBody>
      </p:sp>
      <p:sp>
        <p:nvSpPr>
          <p:cNvPr id="13" name="Content Placeholder 2"/>
          <p:cNvSpPr txBox="1">
            <a:spLocks/>
          </p:cNvSpPr>
          <p:nvPr/>
        </p:nvSpPr>
        <p:spPr>
          <a:xfrm>
            <a:off x="838199" y="2226365"/>
            <a:ext cx="10518913" cy="395059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International companies need to consider different software solutions to satisfy all their knowledge-sharing requirements and the main objective of the evaluation phase is to guarantee a good integration level among the different collaborative tools, which might also be combined with e-mail, web conferencing and calendar systems. </a:t>
            </a:r>
            <a:endParaRPr lang="en-US" dirty="0"/>
          </a:p>
        </p:txBody>
      </p:sp>
    </p:spTree>
    <p:extLst>
      <p:ext uri="{BB962C8B-B14F-4D97-AF65-F5344CB8AC3E}">
        <p14:creationId xmlns:p14="http://schemas.microsoft.com/office/powerpoint/2010/main" val="243288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1130532"/>
            <a:ext cx="9993034" cy="5696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Evaluating technologies for knowledge sharing</a:t>
            </a:r>
            <a:endParaRPr lang="en-US" sz="3200" b="1" dirty="0"/>
          </a:p>
        </p:txBody>
      </p:sp>
      <p:sp>
        <p:nvSpPr>
          <p:cNvPr id="9" name="Content Placeholder 2"/>
          <p:cNvSpPr txBox="1">
            <a:spLocks/>
          </p:cNvSpPr>
          <p:nvPr/>
        </p:nvSpPr>
        <p:spPr>
          <a:xfrm>
            <a:off x="838200" y="2206875"/>
            <a:ext cx="10373139" cy="39700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Proprietary software can force companies to use a complete suite of tools from the same supplier and sometimes these are not the best options available. Global organisations might consider the use of open solutions for better integration and a wider choice of complementary packages.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906780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1130532"/>
            <a:ext cx="9993034" cy="5696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Evaluating technologies for knowledge sharing</a:t>
            </a:r>
            <a:endParaRPr lang="en-US" sz="3200" b="1" dirty="0"/>
          </a:p>
        </p:txBody>
      </p:sp>
      <p:sp>
        <p:nvSpPr>
          <p:cNvPr id="12" name="Content Placeholder 2"/>
          <p:cNvSpPr txBox="1">
            <a:spLocks/>
          </p:cNvSpPr>
          <p:nvPr/>
        </p:nvSpPr>
        <p:spPr>
          <a:xfrm>
            <a:off x="838199" y="2120347"/>
            <a:ext cx="10399643" cy="40566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first requirement for knowledge-sharing suites is a good system for document collaboration, which allows different team members to checkout, update documents, submit them for review, and publish a final version. The software must recognize all document types: text editors, spreadsheets, presentations, design schemas, program sources, blueprints and other files applicable to the different projects in your company. </a:t>
            </a:r>
            <a:endParaRPr lang="en-US" dirty="0"/>
          </a:p>
        </p:txBody>
      </p:sp>
    </p:spTree>
    <p:extLst>
      <p:ext uri="{BB962C8B-B14F-4D97-AF65-F5344CB8AC3E}">
        <p14:creationId xmlns:p14="http://schemas.microsoft.com/office/powerpoint/2010/main" val="1816544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1130532"/>
            <a:ext cx="9993034" cy="5696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Evaluating technologies for knowledge sharing</a:t>
            </a:r>
            <a:endParaRPr lang="en-US" sz="3200" b="1" dirty="0"/>
          </a:p>
        </p:txBody>
      </p:sp>
      <p:sp>
        <p:nvSpPr>
          <p:cNvPr id="9" name="Content Placeholder 2"/>
          <p:cNvSpPr txBox="1">
            <a:spLocks/>
          </p:cNvSpPr>
          <p:nvPr/>
        </p:nvSpPr>
        <p:spPr>
          <a:xfrm>
            <a:off x="750627" y="2141974"/>
            <a:ext cx="10367946" cy="3746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usual knowledge management activities must be performed as easily in the knowledge-sharing software as in older file sharing systems: that is, to look for a specific document, to edit it and to save a new version. The creation of historic versions, back-ups, archiving and indexing must be performed smoothly by the software with little or no human intervention. Complex or time-consuming activities may inhibit the use of the collaborative environment.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888201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1130532"/>
            <a:ext cx="9993034" cy="5696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Evaluating technologies for knowledge sharing</a:t>
            </a:r>
            <a:endParaRPr lang="en-US" sz="3200" b="1" dirty="0"/>
          </a:p>
        </p:txBody>
      </p:sp>
      <p:sp>
        <p:nvSpPr>
          <p:cNvPr id="12" name="Content Placeholder 2"/>
          <p:cNvSpPr txBox="1">
            <a:spLocks/>
          </p:cNvSpPr>
          <p:nvPr/>
        </p:nvSpPr>
        <p:spPr>
          <a:xfrm>
            <a:off x="838199" y="2093843"/>
            <a:ext cx="10518913" cy="408312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A second requirement for knowledge-</a:t>
            </a:r>
            <a:r>
              <a:rPr lang="en-US" smtClean="0"/>
              <a:t>sharing software is the management of discussion groups. The project office or project manager can create various groups, according to the categories of information and the types of stakeholders exchanging information (for example, environmental aspects, engineering standards, technical discussions, marketing strategies, sales forecasts, and so on). </a:t>
            </a:r>
            <a:endParaRPr lang="en-US" dirty="0"/>
          </a:p>
        </p:txBody>
      </p:sp>
    </p:spTree>
    <p:extLst>
      <p:ext uri="{BB962C8B-B14F-4D97-AF65-F5344CB8AC3E}">
        <p14:creationId xmlns:p14="http://schemas.microsoft.com/office/powerpoint/2010/main" val="442164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1130532"/>
            <a:ext cx="9993034" cy="5696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Evaluating technologies for knowledge sharing</a:t>
            </a:r>
            <a:endParaRPr lang="en-US" sz="3200" b="1" dirty="0"/>
          </a:p>
        </p:txBody>
      </p:sp>
      <p:sp>
        <p:nvSpPr>
          <p:cNvPr id="9" name="Content Placeholder 2"/>
          <p:cNvSpPr txBox="1">
            <a:spLocks/>
          </p:cNvSpPr>
          <p:nvPr/>
        </p:nvSpPr>
        <p:spPr>
          <a:xfrm>
            <a:off x="838200" y="2107095"/>
            <a:ext cx="10306878" cy="40698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project team members can create discussion threads, one for every topic of interest: technical or environmental discussions, suggestions to improve the quality or reduce the cost of the project deliverables, informal conversations that may reveal potential risks, opportunities or issues. </a:t>
            </a:r>
            <a:endParaRPr lang="en-US" dirty="0"/>
          </a:p>
        </p:txBody>
      </p:sp>
    </p:spTree>
    <p:extLst>
      <p:ext uri="{BB962C8B-B14F-4D97-AF65-F5344CB8AC3E}">
        <p14:creationId xmlns:p14="http://schemas.microsoft.com/office/powerpoint/2010/main" val="3958111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1130532"/>
            <a:ext cx="9993034" cy="5696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Evaluating technologies for knowledge sharing</a:t>
            </a:r>
            <a:endParaRPr lang="en-US" sz="3200" b="1" dirty="0"/>
          </a:p>
        </p:txBody>
      </p:sp>
      <p:sp>
        <p:nvSpPr>
          <p:cNvPr id="12" name="Content Placeholder 2"/>
          <p:cNvSpPr txBox="1">
            <a:spLocks/>
          </p:cNvSpPr>
          <p:nvPr/>
        </p:nvSpPr>
        <p:spPr>
          <a:xfrm>
            <a:off x="838200" y="2255133"/>
            <a:ext cx="10306878" cy="39218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When analyzing the efficiency of the tool to manage the discussions, think about how intuitive it would be for any project stakeholders to write new discussion threads, to be informed about threads created by other people, to detect which replies were given to specific threads and to search for information in all threads.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670480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1130532"/>
            <a:ext cx="9993034" cy="5696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Evaluating technologies for knowledge sharing</a:t>
            </a:r>
            <a:endParaRPr lang="en-US" sz="3200" b="1" dirty="0"/>
          </a:p>
        </p:txBody>
      </p:sp>
      <p:sp>
        <p:nvSpPr>
          <p:cNvPr id="9" name="Content Placeholder 2"/>
          <p:cNvSpPr txBox="1">
            <a:spLocks/>
          </p:cNvSpPr>
          <p:nvPr/>
        </p:nvSpPr>
        <p:spPr>
          <a:xfrm>
            <a:off x="838200" y="2141973"/>
            <a:ext cx="10359887" cy="40349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Project announcements are an additional and important feature, since global project teams cannot have wallboards to share personal events (like birthdays and marriages), project matters (new project members, important milestones, decisions, changes), external events that may affect the project</a:t>
            </a:r>
            <a:endParaRPr lang="en-US" dirty="0"/>
          </a:p>
        </p:txBody>
      </p:sp>
    </p:spTree>
    <p:extLst>
      <p:ext uri="{BB962C8B-B14F-4D97-AF65-F5344CB8AC3E}">
        <p14:creationId xmlns:p14="http://schemas.microsoft.com/office/powerpoint/2010/main" val="154038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1130532"/>
            <a:ext cx="9993034" cy="5696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Evaluating technologies for knowledge sharing</a:t>
            </a:r>
            <a:endParaRPr lang="en-US" sz="3200" b="1" dirty="0"/>
          </a:p>
        </p:txBody>
      </p:sp>
      <p:sp>
        <p:nvSpPr>
          <p:cNvPr id="12" name="Content Placeholder 2"/>
          <p:cNvSpPr txBox="1">
            <a:spLocks/>
          </p:cNvSpPr>
          <p:nvPr/>
        </p:nvSpPr>
        <p:spPr>
          <a:xfrm>
            <a:off x="838200" y="2206875"/>
            <a:ext cx="10465904" cy="39700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(press releases, environmental reports, changes in the organizational structure) and project metrics (for example, important deviations on cost, schedule, quality and customer satisfaction). The announcement board must allow the posting of text, pictures and hyperlinks to project documents with detailed information on the topics being published.</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019685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4" y="1110733"/>
            <a:ext cx="9022205" cy="65732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Evaluating the existing knowledge-sharing solutions</a:t>
            </a:r>
            <a:endParaRPr lang="en-US" sz="3200" b="1" dirty="0"/>
          </a:p>
        </p:txBody>
      </p:sp>
      <p:sp>
        <p:nvSpPr>
          <p:cNvPr id="13" name="Content Placeholder 2"/>
          <p:cNvSpPr txBox="1">
            <a:spLocks/>
          </p:cNvSpPr>
          <p:nvPr/>
        </p:nvSpPr>
        <p:spPr>
          <a:xfrm>
            <a:off x="838200" y="2213113"/>
            <a:ext cx="10280374" cy="39638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When the organization or project already deploys knowledge-sharing solutions for collaboration among distant team members, a survey (see example in Table below) can identify the simplicity of use and compliance with the requirements identified in the section above. In this survey, you can confirm if other team members share your impression, by comparing the results with the mind map.</a:t>
            </a:r>
            <a:endParaRPr lang="en-US" dirty="0"/>
          </a:p>
        </p:txBody>
      </p:sp>
    </p:spTree>
    <p:extLst>
      <p:ext uri="{BB962C8B-B14F-4D97-AF65-F5344CB8AC3E}">
        <p14:creationId xmlns:p14="http://schemas.microsoft.com/office/powerpoint/2010/main" val="2674581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4"/>
          <p:cNvPicPr>
            <a:picLocks noChangeAspect="1"/>
          </p:cNvPicPr>
          <p:nvPr/>
        </p:nvPicPr>
        <p:blipFill>
          <a:blip r:embed="rId3"/>
          <a:stretch>
            <a:fillRect/>
          </a:stretch>
        </p:blipFill>
        <p:spPr>
          <a:xfrm>
            <a:off x="2407792" y="1768061"/>
            <a:ext cx="7886581" cy="4182364"/>
          </a:xfrm>
          <a:prstGeom prst="rect">
            <a:avLst/>
          </a:prstGeom>
        </p:spPr>
      </p:pic>
    </p:spTree>
    <p:extLst>
      <p:ext uri="{BB962C8B-B14F-4D97-AF65-F5344CB8AC3E}">
        <p14:creationId xmlns:p14="http://schemas.microsoft.com/office/powerpoint/2010/main" val="3606601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07794" y="1130532"/>
            <a:ext cx="8887011" cy="526562"/>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Implementing a new knowledge-sharing solution</a:t>
            </a:r>
            <a:endParaRPr lang="en-US" sz="3200" b="1" dirty="0"/>
          </a:p>
        </p:txBody>
      </p:sp>
      <p:sp>
        <p:nvSpPr>
          <p:cNvPr id="13" name="Content Placeholder 2"/>
          <p:cNvSpPr txBox="1">
            <a:spLocks/>
          </p:cNvSpPr>
          <p:nvPr/>
        </p:nvSpPr>
        <p:spPr>
          <a:xfrm>
            <a:off x="818866" y="2255954"/>
            <a:ext cx="10475940" cy="408951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After all the different components are selected, validated and integrated, a pilot implementation is recommended to identify how the stakeholders are using the different functions and to determine the best approach to deploy the knowledge-sharing suite into all global projects.</a:t>
            </a:r>
            <a:endParaRPr lang="en-US" dirty="0"/>
          </a:p>
        </p:txBody>
      </p:sp>
    </p:spTree>
    <p:extLst>
      <p:ext uri="{BB962C8B-B14F-4D97-AF65-F5344CB8AC3E}">
        <p14:creationId xmlns:p14="http://schemas.microsoft.com/office/powerpoint/2010/main" val="3142035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07794" y="1130532"/>
            <a:ext cx="8887011" cy="526562"/>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Implementing a new knowledge-sharing solution</a:t>
            </a:r>
            <a:endParaRPr lang="en-US" sz="3200" b="1" dirty="0"/>
          </a:p>
        </p:txBody>
      </p:sp>
      <p:sp>
        <p:nvSpPr>
          <p:cNvPr id="9" name="Content Placeholder 2"/>
          <p:cNvSpPr txBox="1">
            <a:spLocks/>
          </p:cNvSpPr>
          <p:nvPr/>
        </p:nvSpPr>
        <p:spPr>
          <a:xfrm>
            <a:off x="877956" y="2141974"/>
            <a:ext cx="10346635" cy="33171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This approach is also recommended when some components are being added or updated inn the existing knowledge-sharing suite. At the end of the pilot phase, the evaluation survey can be announced to all the participants, identifying if the implementation can proceed to other projects or locations in the same organization, or even extended to partner companies. Depending on the survey results, a second pilot phase can be organized to correct important gaps between the requirements and the solution in place.</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86273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4" y="1130532"/>
            <a:ext cx="9022205" cy="65078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Defining procedures for knowledge-sharing set-up</a:t>
            </a:r>
            <a:endParaRPr lang="en-US" sz="3200" b="1" dirty="0"/>
          </a:p>
        </p:txBody>
      </p:sp>
      <p:sp>
        <p:nvSpPr>
          <p:cNvPr id="13" name="Content Placeholder 2"/>
          <p:cNvSpPr txBox="1">
            <a:spLocks/>
          </p:cNvSpPr>
          <p:nvPr/>
        </p:nvSpPr>
        <p:spPr>
          <a:xfrm>
            <a:off x="838200" y="2186609"/>
            <a:ext cx="10320130" cy="39903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All global project stakeholders must know how to prepare their computers to access the knowledge-sharing systems (for example, by installing client software or plug-ins), how to obtain access to the applications (for example, by requesting user identifications, passwords or access rights) and how to use all the basic knowledge-sharing functions. </a:t>
            </a:r>
            <a:endParaRPr lang="en-US" dirty="0"/>
          </a:p>
        </p:txBody>
      </p:sp>
    </p:spTree>
    <p:extLst>
      <p:ext uri="{BB962C8B-B14F-4D97-AF65-F5344CB8AC3E}">
        <p14:creationId xmlns:p14="http://schemas.microsoft.com/office/powerpoint/2010/main" val="2919244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4" y="1130532"/>
            <a:ext cx="9022205" cy="65078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Defining procedures for knowledge-sharing set-up</a:t>
            </a:r>
            <a:endParaRPr lang="en-US" sz="3200" b="1" dirty="0"/>
          </a:p>
        </p:txBody>
      </p:sp>
      <p:sp>
        <p:nvSpPr>
          <p:cNvPr id="9" name="Content Placeholder 2"/>
          <p:cNvSpPr txBox="1">
            <a:spLocks/>
          </p:cNvSpPr>
          <p:nvPr/>
        </p:nvSpPr>
        <p:spPr>
          <a:xfrm>
            <a:off x="838200" y="2141974"/>
            <a:ext cx="1045265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structure of the documentation must show how the various applications are integrated, how to publish the information and how to search for it. You can use the checklist in Table below  opposite to produce and publish the documentation to help all project stakeholders accessing and using the knowledge-sharing suite.</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926226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Content Placeholder 4"/>
          <p:cNvPicPr>
            <a:picLocks noChangeAspect="1"/>
          </p:cNvPicPr>
          <p:nvPr/>
        </p:nvPicPr>
        <p:blipFill>
          <a:blip r:embed="rId3"/>
          <a:stretch>
            <a:fillRect/>
          </a:stretch>
        </p:blipFill>
        <p:spPr>
          <a:xfrm>
            <a:off x="2449360" y="1872319"/>
            <a:ext cx="7511844" cy="3996764"/>
          </a:xfrm>
          <a:prstGeom prst="rect">
            <a:avLst/>
          </a:prstGeom>
        </p:spPr>
      </p:pic>
    </p:spTree>
    <p:extLst>
      <p:ext uri="{BB962C8B-B14F-4D97-AF65-F5344CB8AC3E}">
        <p14:creationId xmlns:p14="http://schemas.microsoft.com/office/powerpoint/2010/main" val="3251679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a:xfrm>
            <a:off x="2346765" y="935396"/>
            <a:ext cx="10231258" cy="7875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Evaluating the implementation</a:t>
            </a:r>
            <a:endParaRPr lang="en-US" b="1" dirty="0"/>
          </a:p>
        </p:txBody>
      </p:sp>
      <p:sp>
        <p:nvSpPr>
          <p:cNvPr id="9" name="Content Placeholder 2"/>
          <p:cNvSpPr txBox="1">
            <a:spLocks/>
          </p:cNvSpPr>
          <p:nvPr/>
        </p:nvSpPr>
        <p:spPr>
          <a:xfrm>
            <a:off x="838200" y="2141974"/>
            <a:ext cx="10426148"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Some time after implementing the new technology components, preparing and publishing the documentation and announcing the new solution to all project team members, you may evaluate the improvements and detect if corrections are required by deploying the same assessment survey (Table above) and comparing the new results with the initial findings. </a:t>
            </a:r>
            <a:endParaRPr lang="en-US" dirty="0"/>
          </a:p>
        </p:txBody>
      </p:sp>
    </p:spTree>
    <p:extLst>
      <p:ext uri="{BB962C8B-B14F-4D97-AF65-F5344CB8AC3E}">
        <p14:creationId xmlns:p14="http://schemas.microsoft.com/office/powerpoint/2010/main" val="2526430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a:xfrm>
            <a:off x="2346765" y="935396"/>
            <a:ext cx="10231258" cy="7875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Evaluating the implementation</a:t>
            </a:r>
            <a:endParaRPr lang="en-US" b="1" dirty="0"/>
          </a:p>
        </p:txBody>
      </p:sp>
      <p:sp>
        <p:nvSpPr>
          <p:cNvPr id="11" name="Content Placeholder 2"/>
          <p:cNvSpPr txBox="1">
            <a:spLocks/>
          </p:cNvSpPr>
          <p:nvPr/>
        </p:nvSpPr>
        <p:spPr>
          <a:xfrm>
            <a:off x="838199" y="2340327"/>
            <a:ext cx="10434851" cy="38366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A new implementation cycle can start to correct problems or to improve the quality of the knowledge-sharing tools and the documentation.</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789275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noProof="0" dirty="0" smtClean="0">
                <a:solidFill>
                  <a:prstClr val="white"/>
                </a:solidFill>
                <a:latin typeface="Alexandria" charset="0"/>
                <a:cs typeface="Alexandria" charset="0"/>
              </a:rPr>
              <a:t>09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p:cNvSpPr txBox="1">
            <a:spLocks/>
          </p:cNvSpPr>
          <p:nvPr/>
        </p:nvSpPr>
        <p:spPr>
          <a:xfrm>
            <a:off x="838200" y="2340327"/>
            <a:ext cx="10515600" cy="38366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t>Resources:</a:t>
            </a:r>
          </a:p>
          <a:p>
            <a:pPr marL="0" indent="0">
              <a:buFont typeface="Arial" panose="020B0604020202020204" pitchFamily="34" charset="0"/>
              <a:buNone/>
            </a:pPr>
            <a:r>
              <a:rPr lang="en-US" smtClean="0"/>
              <a:t>Global Project Management</a:t>
            </a:r>
          </a:p>
          <a:p>
            <a:pPr marL="0" indent="0">
              <a:buFont typeface="Arial" panose="020B0604020202020204" pitchFamily="34" charset="0"/>
              <a:buNone/>
            </a:pPr>
            <a:r>
              <a:rPr lang="en-US" smtClean="0"/>
              <a:t>Communication, Collaboration and Management Across Borders</a:t>
            </a:r>
          </a:p>
          <a:p>
            <a:pPr marL="0" indent="0">
              <a:buFont typeface="Arial" panose="020B0604020202020204" pitchFamily="34" charset="0"/>
              <a:buNone/>
            </a:pPr>
            <a:r>
              <a:rPr lang="en-US" smtClean="0"/>
              <a:t>© Jean Binder 2007</a:t>
            </a:r>
          </a:p>
          <a:p>
            <a:pPr marL="0" indent="0">
              <a:buFont typeface="Arial" panose="020B0604020202020204" pitchFamily="34" charset="0"/>
              <a:buNone/>
            </a:pPr>
            <a:endParaRPr lang="en-US" smtClean="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586410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497694685"/>
      </p:ext>
    </p:extLst>
  </p:cSld>
  <p:clrMapOvr>
    <a:masterClrMapping/>
  </p:clrMapOvr>
  <p:timing>
    <p:tnLst>
      <p:par>
        <p:cTn id="1" dur="indefinite" restart="never" nodeType="tmRoot"/>
      </p:par>
    </p:tn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9702FB-09E5-4F0A-9467-EAAB1F8891BC}">
  <ds:schemaRefs>
    <ds:schemaRef ds:uri="http://schemas.microsoft.com/sharepoint/v3/contenttype/forms"/>
  </ds:schemaRefs>
</ds:datastoreItem>
</file>

<file path=customXml/itemProps2.xml><?xml version="1.0" encoding="utf-8"?>
<ds:datastoreItem xmlns:ds="http://schemas.openxmlformats.org/officeDocument/2006/customXml" ds:itemID="{9500B1FF-9B4B-4333-867A-6878F3339A85}">
  <ds:schemaRefs>
    <ds:schemaRef ds:uri="http://schemas.microsoft.com/office/2006/documentManagement/types"/>
    <ds:schemaRef ds:uri="49100919-8a76-4266-be0c-7dc583902cb4"/>
    <ds:schemaRef ds:uri="http://purl.org/dc/elements/1.1/"/>
    <ds:schemaRef ds:uri="http://schemas.microsoft.com/office/2006/metadata/properties"/>
    <ds:schemaRef ds:uri="http://purl.org/dc/dcmitype/"/>
    <ds:schemaRef ds:uri="http://schemas.microsoft.com/office/infopath/2007/PartnerControls"/>
    <ds:schemaRef ds:uri="http://www.w3.org/XML/1998/namespace"/>
    <ds:schemaRef ds:uri="http://schemas.openxmlformats.org/package/2006/metadata/core-properties"/>
    <ds:schemaRef ds:uri="d13aca44-ef33-4cf4-9980-7f0b00e6eeb9"/>
    <ds:schemaRef ds:uri="http://purl.org/dc/terms/"/>
  </ds:schemaRefs>
</ds:datastoreItem>
</file>

<file path=customXml/itemProps3.xml><?xml version="1.0" encoding="utf-8"?>
<ds:datastoreItem xmlns:ds="http://schemas.openxmlformats.org/officeDocument/2006/customXml" ds:itemID="{03299C40-8AD5-4380-BB77-8A2DD129A206}"/>
</file>

<file path=docProps/app.xml><?xml version="1.0" encoding="utf-8"?>
<Properties xmlns="http://schemas.openxmlformats.org/officeDocument/2006/extended-properties" xmlns:vt="http://schemas.openxmlformats.org/officeDocument/2006/docPropsVTypes">
  <Template/>
  <TotalTime>837</TotalTime>
  <Words>1289</Words>
  <Application>Microsoft Office PowerPoint</Application>
  <PresentationFormat>Widescreen</PresentationFormat>
  <Paragraphs>104</Paragraphs>
  <Slides>26</Slides>
  <Notes>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26</vt:i4>
      </vt:variant>
    </vt:vector>
  </HeadingPairs>
  <TitlesOfParts>
    <vt:vector size="34" baseType="lpstr">
      <vt:lpstr>Alexandria</vt:lpstr>
      <vt:lpstr>Arial</vt:lpstr>
      <vt:lpstr>Calibri</vt:lpstr>
      <vt:lpstr>Calibri Light</vt:lpstr>
      <vt:lpstr>Roboto Light</vt:lpstr>
      <vt:lpstr>Times New Roman</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asma hiasat</cp:lastModifiedBy>
  <cp:revision>37</cp:revision>
  <dcterms:created xsi:type="dcterms:W3CDTF">2021-08-03T13:03:26Z</dcterms:created>
  <dcterms:modified xsi:type="dcterms:W3CDTF">2026-07-03T19:56:32Z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