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7"/>
  </p:notesMasterIdLst>
  <p:sldIdLst>
    <p:sldId id="480" r:id="rId5"/>
    <p:sldId id="303" r:id="rId6"/>
    <p:sldId id="313" r:id="rId7"/>
    <p:sldId id="497" r:id="rId8"/>
    <p:sldId id="505" r:id="rId9"/>
    <p:sldId id="577" r:id="rId10"/>
    <p:sldId id="578" r:id="rId11"/>
    <p:sldId id="579" r:id="rId12"/>
    <p:sldId id="581" r:id="rId13"/>
    <p:sldId id="608" r:id="rId14"/>
    <p:sldId id="609" r:id="rId15"/>
    <p:sldId id="610" r:id="rId16"/>
    <p:sldId id="611" r:id="rId17"/>
    <p:sldId id="580" r:id="rId18"/>
    <p:sldId id="582" r:id="rId19"/>
    <p:sldId id="588" r:id="rId20"/>
    <p:sldId id="589" r:id="rId21"/>
    <p:sldId id="590" r:id="rId22"/>
    <p:sldId id="583" r:id="rId23"/>
    <p:sldId id="584" r:id="rId24"/>
    <p:sldId id="585" r:id="rId25"/>
    <p:sldId id="591" r:id="rId26"/>
    <p:sldId id="592" r:id="rId27"/>
    <p:sldId id="593" r:id="rId28"/>
    <p:sldId id="594" r:id="rId29"/>
    <p:sldId id="595" r:id="rId30"/>
    <p:sldId id="596" r:id="rId31"/>
    <p:sldId id="597" r:id="rId32"/>
    <p:sldId id="598" r:id="rId33"/>
    <p:sldId id="599" r:id="rId34"/>
    <p:sldId id="600" r:id="rId35"/>
    <p:sldId id="601" r:id="rId36"/>
    <p:sldId id="602" r:id="rId37"/>
    <p:sldId id="603" r:id="rId38"/>
    <p:sldId id="604" r:id="rId39"/>
    <p:sldId id="605" r:id="rId40"/>
    <p:sldId id="606" r:id="rId41"/>
    <p:sldId id="607" r:id="rId42"/>
    <p:sldId id="549" r:id="rId43"/>
    <p:sldId id="543" r:id="rId44"/>
    <p:sldId id="503" r:id="rId45"/>
    <p:sldId id="349"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ection>
        <p14:section name="Untitled Section" id="{2F6AD2C2-46A9-4BC4-94FF-3A698A8E8EFB}">
          <p14:sldIdLst>
            <p14:sldId id="480"/>
            <p14:sldId id="303"/>
            <p14:sldId id="313"/>
            <p14:sldId id="497"/>
            <p14:sldId id="505"/>
            <p14:sldId id="577"/>
            <p14:sldId id="578"/>
            <p14:sldId id="579"/>
            <p14:sldId id="581"/>
            <p14:sldId id="608"/>
            <p14:sldId id="609"/>
            <p14:sldId id="610"/>
            <p14:sldId id="611"/>
            <p14:sldId id="580"/>
            <p14:sldId id="582"/>
            <p14:sldId id="588"/>
            <p14:sldId id="589"/>
            <p14:sldId id="590"/>
            <p14:sldId id="583"/>
            <p14:sldId id="584"/>
            <p14:sldId id="585"/>
            <p14:sldId id="591"/>
            <p14:sldId id="592"/>
            <p14:sldId id="593"/>
            <p14:sldId id="594"/>
            <p14:sldId id="595"/>
            <p14:sldId id="596"/>
            <p14:sldId id="597"/>
            <p14:sldId id="598"/>
            <p14:sldId id="599"/>
            <p14:sldId id="600"/>
            <p14:sldId id="601"/>
            <p14:sldId id="602"/>
            <p14:sldId id="603"/>
            <p14:sldId id="604"/>
            <p14:sldId id="605"/>
            <p14:sldId id="606"/>
            <p14:sldId id="607"/>
            <p14:sldId id="549"/>
            <p14:sldId id="543"/>
            <p14:sldId id="503"/>
            <p14:sldId id="34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2617DA-3115-14AF-F208-F3AE87B70CE9}" v="3" dt="2024-09-14T08:27:33.046"/>
  </p1510:revLst>
</p1510:revInfo>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25" autoAdjust="0"/>
    <p:restoredTop sz="95020" autoAdjust="0"/>
  </p:normalViewPr>
  <p:slideViewPr>
    <p:cSldViewPr snapToGrid="0">
      <p:cViewPr varScale="1">
        <p:scale>
          <a:sx n="78" d="100"/>
          <a:sy n="78" d="100"/>
        </p:scale>
        <p:origin x="739"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docChgLst>
    <pc:chgData name="MoumenCharef Eddine" userId="S::moumen.charefeddine@midocean.edu.km::4e634a0d-971e-4aed-a065-e78a2b447985" providerId="AD" clId="Web-{CA943C24-D059-A662-D3D4-F11F56A45DCC}"/>
    <pc:docChg chg="modSld">
      <pc:chgData name="MoumenCharef Eddine" userId="S::moumen.charefeddine@midocean.edu.km::4e634a0d-971e-4aed-a065-e78a2b447985" providerId="AD" clId="Web-{CA943C24-D059-A662-D3D4-F11F56A45DCC}" dt="2024-09-04T15:55:01.101" v="1" actId="1076"/>
      <pc:docMkLst>
        <pc:docMk/>
      </pc:docMkLst>
      <pc:sldChg chg="modSp">
        <pc:chgData name="MoumenCharef Eddine" userId="S::moumen.charefeddine@midocean.edu.km::4e634a0d-971e-4aed-a065-e78a2b447985" providerId="AD" clId="Web-{CA943C24-D059-A662-D3D4-F11F56A45DCC}" dt="2024-09-04T15:55:01.101" v="1" actId="1076"/>
        <pc:sldMkLst>
          <pc:docMk/>
          <pc:sldMk cId="1389432737" sldId="495"/>
        </pc:sldMkLst>
        <pc:picChg chg="mod">
          <ac:chgData name="MoumenCharef Eddine" userId="S::moumen.charefeddine@midocean.edu.km::4e634a0d-971e-4aed-a065-e78a2b447985" providerId="AD" clId="Web-{CA943C24-D059-A662-D3D4-F11F56A45DCC}" dt="2024-09-04T15:54:58.976" v="0" actId="1076"/>
          <ac:picMkLst>
            <pc:docMk/>
            <pc:sldMk cId="1389432737" sldId="495"/>
            <ac:picMk id="5" creationId="{00000000-0000-0000-0000-000000000000}"/>
          </ac:picMkLst>
        </pc:picChg>
        <pc:picChg chg="mod">
          <ac:chgData name="MoumenCharef Eddine" userId="S::moumen.charefeddine@midocean.edu.km::4e634a0d-971e-4aed-a065-e78a2b447985" providerId="AD" clId="Web-{CA943C24-D059-A662-D3D4-F11F56A45DCC}" dt="2024-09-04T15:55:01.101" v="1" actId="1076"/>
          <ac:picMkLst>
            <pc:docMk/>
            <pc:sldMk cId="1389432737" sldId="495"/>
            <ac:picMk id="8" creationId="{00000000-0000-0000-0000-000000000000}"/>
          </ac:picMkLst>
        </pc:picChg>
      </pc:sldChg>
    </pc:docChg>
  </pc:docChgLst>
  <pc:docChgLst>
    <pc:chgData name="KodsHassine" userId="S::kods.hassine@midocean.edu.km::a38286e8-f868-4b29-808a-12842d2d340e" providerId="AD" clId="Web-{AB2617DA-3115-14AF-F208-F3AE87B70CE9}"/>
    <pc:docChg chg="modSld">
      <pc:chgData name="KodsHassine" userId="S::kods.hassine@midocean.edu.km::a38286e8-f868-4b29-808a-12842d2d340e" providerId="AD" clId="Web-{AB2617DA-3115-14AF-F208-F3AE87B70CE9}" dt="2024-09-14T08:25:39.403" v="1" actId="20577"/>
      <pc:docMkLst>
        <pc:docMk/>
      </pc:docMkLst>
      <pc:sldChg chg="modSp">
        <pc:chgData name="KodsHassine" userId="S::kods.hassine@midocean.edu.km::a38286e8-f868-4b29-808a-12842d2d340e" providerId="AD" clId="Web-{AB2617DA-3115-14AF-F208-F3AE87B70CE9}" dt="2024-09-14T08:25:39.403" v="1" actId="20577"/>
        <pc:sldMkLst>
          <pc:docMk/>
          <pc:sldMk cId="0" sldId="480"/>
        </pc:sldMkLst>
        <pc:spChg chg="mod">
          <ac:chgData name="KodsHassine" userId="S::kods.hassine@midocean.edu.km::a38286e8-f868-4b29-808a-12842d2d340e" providerId="AD" clId="Web-{AB2617DA-3115-14AF-F208-F3AE87B70CE9}" dt="2024-09-14T08:25:39.403" v="1" actId="20577"/>
          <ac:spMkLst>
            <pc:docMk/>
            <pc:sldMk cId="0" sldId="480"/>
            <ac:spMk id="3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hyperlink" Target="https://www.boeing.com/"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hyperlink" Target="https://www.sony.com/en/"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jpeg"/><Relationship Id="rId1" Type="http://schemas.openxmlformats.org/officeDocument/2006/relationships/slideLayout" Target="../slideLayouts/slideLayout15.xml"/><Relationship Id="rId5" Type="http://schemas.openxmlformats.org/officeDocument/2006/relationships/image" Target="../media/image39.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a:t>
            </a:r>
            <a:r>
              <a:rPr lang="en-US" sz="2000" dirty="0" smtClean="0">
                <a:latin typeface="Alexandria" charset="0"/>
                <a:cs typeface="Alexandria" charset="0"/>
              </a:rPr>
              <a:t>Sanaa Hashem </a:t>
            </a:r>
            <a:r>
              <a:rPr lang="en-US" sz="2000" dirty="0" err="1" smtClean="0">
                <a:latin typeface="Alexandria" charset="0"/>
                <a:cs typeface="Alexandria" charset="0"/>
              </a:rPr>
              <a:t>Alshowa</a:t>
            </a:r>
            <a:endParaRPr lang="en-US" sz="2000" dirty="0">
              <a:latin typeface="Alexandria" charset="0"/>
              <a:cs typeface="Alexandria" charset="0"/>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456167" y="6119276"/>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Lecture Eight</a:t>
            </a:r>
            <a:endParaRPr lang="en-US" sz="2800" b="1" dirty="0">
              <a:solidFill>
                <a:schemeClr val="bg1"/>
              </a:solidFill>
              <a:latin typeface="Alexandria"/>
              <a:cs typeface="Alexandria" charset="0"/>
            </a:endParaRPr>
          </a:p>
        </p:txBody>
      </p:sp>
      <p:sp>
        <p:nvSpPr>
          <p:cNvPr id="46" name="TextBox 45"/>
          <p:cNvSpPr txBox="1"/>
          <p:nvPr/>
        </p:nvSpPr>
        <p:spPr>
          <a:xfrm>
            <a:off x="329269" y="5104240"/>
            <a:ext cx="4272323" cy="707886"/>
          </a:xfrm>
          <a:prstGeom prst="rect">
            <a:avLst/>
          </a:prstGeom>
          <a:noFill/>
        </p:spPr>
        <p:txBody>
          <a:bodyPr wrap="none" rtlCol="0">
            <a:spAutoFit/>
          </a:bodyPr>
          <a:lstStyle/>
          <a:p>
            <a:pPr rtl="1"/>
            <a:r>
              <a:rPr lang="en-US" sz="2000" dirty="0" smtClean="0">
                <a:latin typeface="Alexandria"/>
              </a:rPr>
              <a:t>MKT 337</a:t>
            </a:r>
            <a:endParaRPr lang="en-US" sz="2000" dirty="0">
              <a:latin typeface="Alexandria"/>
            </a:endParaRPr>
          </a:p>
          <a:p>
            <a:r>
              <a:rPr lang="en-US" sz="2000" dirty="0">
                <a:latin typeface="Alexandria" charset="0"/>
                <a:cs typeface="Alexandria" charset="0"/>
              </a:rPr>
              <a:t>Corporate Reputation Management</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3" name="مستطيل مستدير الزوايا 2"/>
          <p:cNvSpPr/>
          <p:nvPr/>
        </p:nvSpPr>
        <p:spPr>
          <a:xfrm>
            <a:off x="606490" y="2239348"/>
            <a:ext cx="4907902" cy="1418252"/>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3200" b="1" dirty="0" smtClean="0">
                <a:solidFill>
                  <a:srgbClr val="00AEEF"/>
                </a:solidFill>
                <a:latin typeface="Alexandria"/>
              </a:rPr>
              <a:t>مقرر إدارة السمعة المؤسسية</a:t>
            </a:r>
          </a:p>
          <a:p>
            <a:pPr algn="ctr"/>
            <a:r>
              <a:rPr lang="en-US" sz="2800" b="1" dirty="0">
                <a:solidFill>
                  <a:srgbClr val="FF0000"/>
                </a:solidFill>
                <a:latin typeface="Alexandria"/>
              </a:rPr>
              <a:t>Corporate Reputation Management</a:t>
            </a:r>
            <a:endParaRPr lang="ar-SA" sz="2800" b="1" dirty="0">
              <a:solidFill>
                <a:srgbClr val="FF0000"/>
              </a:solidFill>
              <a:latin typeface="Alexandria"/>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7091201" y="2606857"/>
            <a:ext cx="4577976" cy="1446550"/>
          </a:xfrm>
          <a:prstGeom prst="rect">
            <a:avLst/>
          </a:prstGeom>
          <a:noFill/>
        </p:spPr>
        <p:txBody>
          <a:bodyPr wrap="square" rtlCol="0">
            <a:spAutoFit/>
          </a:bodyPr>
          <a:lstStyle/>
          <a:p>
            <a:pPr algn="ctr" rtl="1"/>
            <a:r>
              <a:rPr lang="ar-SA" sz="4400" b="1" dirty="0" smtClean="0">
                <a:solidFill>
                  <a:srgbClr val="00AEEF"/>
                </a:solidFill>
                <a:latin typeface="Alexandria"/>
              </a:rPr>
              <a:t>إدارة الأزمات والسمعة المؤسسية</a:t>
            </a:r>
            <a:endParaRPr lang="en-US" sz="4400" b="1" dirty="0">
              <a:solidFill>
                <a:srgbClr val="00AEEF"/>
              </a:solidFill>
              <a:latin typeface="Alexandria"/>
              <a:cs typeface="Alexandria" charset="0"/>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chemeClr val="tx1"/>
                </a:solidFill>
              </a:rPr>
              <a:t>Lecture Eight</a:t>
            </a:r>
            <a:endParaRPr lang="en-US" sz="2800" b="1" dirty="0">
              <a:solidFill>
                <a:schemeClr val="tx1"/>
              </a:solidFill>
              <a:latin typeface="Alexandria" charset="0"/>
              <a:cs typeface="Alexandria" charset="0"/>
            </a:endParaRPr>
          </a:p>
        </p:txBody>
      </p:sp>
      <p:sp>
        <p:nvSpPr>
          <p:cNvPr id="11" name="TextBox 10"/>
          <p:cNvSpPr txBox="1"/>
          <p:nvPr/>
        </p:nvSpPr>
        <p:spPr>
          <a:xfrm>
            <a:off x="6370224" y="4802552"/>
            <a:ext cx="4272323" cy="707886"/>
          </a:xfrm>
          <a:prstGeom prst="rect">
            <a:avLst/>
          </a:prstGeom>
          <a:noFill/>
        </p:spPr>
        <p:txBody>
          <a:bodyPr wrap="none" rtlCol="0">
            <a:spAutoFit/>
          </a:bodyPr>
          <a:lstStyle/>
          <a:p>
            <a:pPr rtl="1"/>
            <a:r>
              <a:rPr lang="en-US" sz="2000" dirty="0" smtClean="0">
                <a:latin typeface="Alexandria"/>
              </a:rPr>
              <a:t>MKT 337</a:t>
            </a:r>
            <a:endParaRPr lang="en-US" sz="2000" dirty="0">
              <a:latin typeface="Alexandria"/>
            </a:endParaRPr>
          </a:p>
          <a:p>
            <a:r>
              <a:rPr lang="en-US" sz="2000" dirty="0">
                <a:latin typeface="Alexandria" charset="0"/>
                <a:cs typeface="Alexandria" charset="0"/>
              </a:rPr>
              <a:t>Corporate Reputation Management</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a:t>
            </a:r>
            <a:r>
              <a:rPr lang="en-US" sz="2800" b="1" dirty="0" smtClean="0">
                <a:solidFill>
                  <a:srgbClr val="00B0F0"/>
                </a:solidFill>
                <a:latin typeface="Alexandria" charset="0"/>
                <a:cs typeface="Alexandria" charset="0"/>
              </a:rPr>
              <a:t>Sanaa Hashem </a:t>
            </a:r>
            <a:r>
              <a:rPr lang="en-US" sz="2800" b="1" dirty="0" err="1" smtClean="0">
                <a:solidFill>
                  <a:srgbClr val="00B0F0"/>
                </a:solidFill>
                <a:latin typeface="Alexandria" charset="0"/>
                <a:cs typeface="Alexandria" charset="0"/>
              </a:rPr>
              <a:t>Alshowa</a:t>
            </a:r>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ransition spd="slow">
    <p:comb/>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0" y="0"/>
            <a:ext cx="621982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560909" y="4020577"/>
            <a:ext cx="5573486" cy="263493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830997"/>
          </a:xfrm>
          <a:prstGeom prst="rect">
            <a:avLst/>
          </a:prstGeom>
          <a:noFill/>
        </p:spPr>
        <p:txBody>
          <a:bodyPr wrap="square" rtlCol="0">
            <a:spAutoFit/>
          </a:bodyPr>
          <a:lstStyle/>
          <a:p>
            <a:r>
              <a:rPr lang="ar-SA" sz="4800" b="1" dirty="0" smtClean="0">
                <a:solidFill>
                  <a:srgbClr val="00B0F0"/>
                </a:solidFill>
                <a:latin typeface="Alexandria" charset="0"/>
                <a:cs typeface="Alexandria" charset="0"/>
              </a:rPr>
              <a:t>المحتويات</a:t>
            </a:r>
            <a:endParaRPr lang="en-US" sz="48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2" name="Rectangle: Rounded Corners 33"/>
          <p:cNvSpPr/>
          <p:nvPr/>
        </p:nvSpPr>
        <p:spPr>
          <a:xfrm>
            <a:off x="-456167" y="6119276"/>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Lecture Eight</a:t>
            </a:r>
            <a:endParaRPr lang="en-US" sz="2800" b="1" dirty="0">
              <a:solidFill>
                <a:schemeClr val="bg1"/>
              </a:solidFill>
              <a:latin typeface="Alexandria"/>
              <a:cs typeface="Alexandria" charset="0"/>
            </a:endParaRPr>
          </a:p>
        </p:txBody>
      </p:sp>
      <p:sp>
        <p:nvSpPr>
          <p:cNvPr id="3" name="مستطيل 2"/>
          <p:cNvSpPr/>
          <p:nvPr/>
        </p:nvSpPr>
        <p:spPr>
          <a:xfrm flipH="1">
            <a:off x="3543299" y="2657115"/>
            <a:ext cx="8210549" cy="38046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rtl="1">
              <a:lnSpc>
                <a:spcPts val="6000"/>
              </a:lnSpc>
            </a:pPr>
            <a:r>
              <a:rPr lang="ar-SA" sz="3200" b="1" dirty="0" smtClean="0">
                <a:latin typeface="Alexandria"/>
              </a:rPr>
              <a:t>1- إدارة الأزمات والسمعة المؤسسية.</a:t>
            </a:r>
          </a:p>
          <a:p>
            <a:pPr algn="r" rtl="1">
              <a:lnSpc>
                <a:spcPts val="6000"/>
              </a:lnSpc>
            </a:pPr>
            <a:r>
              <a:rPr lang="ar-SA" sz="3200" b="1" dirty="0" smtClean="0">
                <a:latin typeface="Alexandria"/>
              </a:rPr>
              <a:t>2- أنواع أزمات السمعة المؤسسية .</a:t>
            </a:r>
          </a:p>
          <a:p>
            <a:pPr algn="r" rtl="1">
              <a:lnSpc>
                <a:spcPts val="6000"/>
              </a:lnSpc>
            </a:pPr>
            <a:r>
              <a:rPr lang="ar-SA" sz="3200" b="1" dirty="0" smtClean="0">
                <a:latin typeface="Alexandria"/>
              </a:rPr>
              <a:t>3- استراتيجيات إدارة أزمات السمعة المؤسسية.</a:t>
            </a:r>
          </a:p>
          <a:p>
            <a:pPr algn="r" rtl="1">
              <a:lnSpc>
                <a:spcPts val="6000"/>
              </a:lnSpc>
            </a:pPr>
            <a:r>
              <a:rPr lang="ar-SA" sz="3200" b="1" dirty="0" smtClean="0">
                <a:latin typeface="Alexandria"/>
              </a:rPr>
              <a:t>4- استعادة السمعة المؤسسية بعد الأزمات.</a:t>
            </a:r>
            <a:endParaRPr lang="ar-SA" sz="3200" b="1" dirty="0">
              <a:latin typeface="Alexandria"/>
            </a:endParaRPr>
          </a:p>
        </p:txBody>
      </p:sp>
    </p:spTree>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randombar(horizontal)">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280687" cy="6937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75247" y="1709824"/>
            <a:ext cx="8373484" cy="50449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lnSpc>
                <a:spcPts val="5000"/>
              </a:lnSpc>
            </a:pPr>
            <a:r>
              <a:rPr lang="ar-SA" sz="2800" b="1" u="sng" dirty="0">
                <a:solidFill>
                  <a:schemeClr val="tx1"/>
                </a:solidFill>
                <a:latin typeface="Alexandria"/>
              </a:rPr>
              <a:t>في نهاية </a:t>
            </a:r>
            <a:r>
              <a:rPr lang="ar-SA" sz="2800" b="1" u="sng" dirty="0" smtClean="0">
                <a:solidFill>
                  <a:schemeClr val="tx1"/>
                </a:solidFill>
                <a:latin typeface="Alexandria"/>
              </a:rPr>
              <a:t>هذه المحاضرة </a:t>
            </a:r>
            <a:r>
              <a:rPr lang="ar-SA" sz="2800" b="1" u="sng" dirty="0">
                <a:solidFill>
                  <a:schemeClr val="tx1"/>
                </a:solidFill>
                <a:latin typeface="Alexandria"/>
              </a:rPr>
              <a:t>سيكون </a:t>
            </a:r>
            <a:r>
              <a:rPr lang="ar-SA" sz="2800" b="1" u="sng" dirty="0" smtClean="0">
                <a:solidFill>
                  <a:schemeClr val="tx1"/>
                </a:solidFill>
                <a:latin typeface="Alexandria"/>
              </a:rPr>
              <a:t>الطلاب قادرين </a:t>
            </a:r>
            <a:r>
              <a:rPr lang="ar-SA" sz="2800" b="1" u="sng" dirty="0">
                <a:solidFill>
                  <a:schemeClr val="tx1"/>
                </a:solidFill>
                <a:latin typeface="Alexandria"/>
              </a:rPr>
              <a:t>على:</a:t>
            </a:r>
            <a:endParaRPr lang="en-US" sz="2800" u="sng" dirty="0">
              <a:solidFill>
                <a:schemeClr val="tx1"/>
              </a:solidFill>
              <a:latin typeface="Alexandria"/>
            </a:endParaRPr>
          </a:p>
          <a:p>
            <a:pPr marL="457200" indent="-457200" algn="r" rtl="1">
              <a:lnSpc>
                <a:spcPts val="5000"/>
              </a:lnSpc>
              <a:buFont typeface="Arial" panose="020B0604020202020204" pitchFamily="34" charset="0"/>
              <a:buChar char="•"/>
            </a:pPr>
            <a:r>
              <a:rPr lang="ar-SA" sz="2800" dirty="0" smtClean="0">
                <a:solidFill>
                  <a:schemeClr val="tx1"/>
                </a:solidFill>
                <a:latin typeface="Alexandria"/>
              </a:rPr>
              <a:t>إدراك مفهوم الأزمات الخاصة بالسمعة المؤسسية.</a:t>
            </a:r>
            <a:endParaRPr lang="ar-SA" sz="2800" dirty="0">
              <a:solidFill>
                <a:schemeClr val="tx1"/>
              </a:solidFill>
              <a:latin typeface="Alexandria"/>
            </a:endParaRPr>
          </a:p>
          <a:p>
            <a:pPr marL="457200" lvl="0" indent="-457200" algn="r" rtl="1">
              <a:lnSpc>
                <a:spcPts val="5000"/>
              </a:lnSpc>
              <a:buFont typeface="Arial" panose="020B0604020202020204" pitchFamily="34" charset="0"/>
              <a:buChar char="•"/>
            </a:pPr>
            <a:r>
              <a:rPr lang="ar-SA" sz="2800" dirty="0" smtClean="0">
                <a:solidFill>
                  <a:schemeClr val="tx1"/>
                </a:solidFill>
                <a:latin typeface="Alexandria"/>
              </a:rPr>
              <a:t>تحديد وفهم أنواع الأزمات الخاصة بالسمعة بالمؤسسية.</a:t>
            </a:r>
            <a:endParaRPr lang="en-US" sz="2800" dirty="0">
              <a:solidFill>
                <a:schemeClr val="tx1"/>
              </a:solidFill>
              <a:latin typeface="Alexandria"/>
            </a:endParaRPr>
          </a:p>
          <a:p>
            <a:pPr marL="457200" indent="-457200" algn="r" rtl="1">
              <a:lnSpc>
                <a:spcPts val="5000"/>
              </a:lnSpc>
              <a:buFont typeface="Arial" panose="020B0604020202020204" pitchFamily="34" charset="0"/>
              <a:buChar char="•"/>
            </a:pPr>
            <a:r>
              <a:rPr lang="ar-SA" sz="2800" dirty="0" smtClean="0">
                <a:solidFill>
                  <a:schemeClr val="tx1"/>
                </a:solidFill>
                <a:latin typeface="Alexandria"/>
              </a:rPr>
              <a:t>تحديد وفهم الاستراتيجيات الخاصة بإدارة أزمات السمعة المؤسسية.</a:t>
            </a:r>
            <a:endParaRPr lang="en-US" sz="2800" dirty="0">
              <a:solidFill>
                <a:schemeClr val="tx1"/>
              </a:solidFill>
              <a:latin typeface="Alexandria"/>
            </a:endParaRPr>
          </a:p>
          <a:p>
            <a:pPr marL="457200" lvl="0" indent="-457200" algn="r" rtl="1">
              <a:lnSpc>
                <a:spcPts val="5000"/>
              </a:lnSpc>
              <a:buFont typeface="Arial" panose="020B0604020202020204" pitchFamily="34" charset="0"/>
              <a:buChar char="•"/>
            </a:pPr>
            <a:r>
              <a:rPr lang="ar-SA" sz="2800" dirty="0" smtClean="0">
                <a:solidFill>
                  <a:schemeClr val="tx1"/>
                </a:solidFill>
                <a:latin typeface="Alexandria"/>
              </a:rPr>
              <a:t>كيف نستعيد السمعة بعد  الأزمات.</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401216" y="945640"/>
            <a:ext cx="8257591" cy="764184"/>
          </a:xfrm>
          <a:prstGeom prst="rect">
            <a:avLst/>
          </a:prstGeom>
        </p:spPr>
        <p:txBody>
          <a:bodyPr wrap="square">
            <a:spAutoFit/>
          </a:bodyPr>
          <a:lstStyle/>
          <a:p>
            <a:pPr algn="r" rtl="1">
              <a:lnSpc>
                <a:spcPct val="107000"/>
              </a:lnSpc>
              <a:spcAft>
                <a:spcPts val="800"/>
              </a:spcAft>
            </a:pPr>
            <a:r>
              <a:rPr lang="ar-SA" sz="4400" dirty="0">
                <a:solidFill>
                  <a:srgbClr val="00AEEF"/>
                </a:solidFill>
                <a:latin typeface="Alexandria"/>
                <a:ea typeface="Calibri" panose="020F0502020204030204" pitchFamily="34" charset="0"/>
              </a:rPr>
              <a:t>مخرجات التعلم</a:t>
            </a:r>
            <a:r>
              <a:rPr lang="ar-SA" sz="4400" dirty="0" smtClean="0">
                <a:solidFill>
                  <a:srgbClr val="00AEEF"/>
                </a:solidFill>
                <a:latin typeface="Alexandria"/>
                <a:ea typeface="Calibri" panose="020F0502020204030204" pitchFamily="34" charset="0"/>
              </a:rPr>
              <a:t>: </a:t>
            </a:r>
            <a:r>
              <a:rPr lang="en-US" sz="4000" b="1" dirty="0">
                <a:solidFill>
                  <a:srgbClr val="00AEEF"/>
                </a:solidFill>
                <a:latin typeface="Alexandria"/>
              </a:rPr>
              <a:t>Learning Outcomes</a:t>
            </a:r>
            <a:r>
              <a:rPr lang="ar-SA" sz="4000" b="1" dirty="0">
                <a:solidFill>
                  <a:srgbClr val="00AEEF"/>
                </a:solidFill>
                <a:latin typeface="Alexandria"/>
              </a:rPr>
              <a:t> </a:t>
            </a:r>
            <a:endParaRPr lang="en-US" sz="4000" dirty="0">
              <a:solidFill>
                <a:srgbClr val="00AEEF"/>
              </a:solidFill>
              <a:latin typeface="Alexandria"/>
              <a:ea typeface="Calibri" panose="020F0502020204030204" pitchFamily="34" charset="0"/>
              <a:cs typeface="Arial" panose="020B0604020202020204" pitchFamily="34" charset="0"/>
            </a:endParaRPr>
          </a:p>
        </p:txBody>
      </p:sp>
      <p:grpSp>
        <p:nvGrpSpPr>
          <p:cNvPr id="11" name="Google Shape;8414;p58"/>
          <p:cNvGrpSpPr/>
          <p:nvPr/>
        </p:nvGrpSpPr>
        <p:grpSpPr>
          <a:xfrm>
            <a:off x="656531" y="1824453"/>
            <a:ext cx="1352939" cy="1631978"/>
            <a:chOff x="1049375" y="2680675"/>
            <a:chExt cx="297725" cy="297725"/>
          </a:xfrm>
          <a:solidFill>
            <a:srgbClr val="FF0000"/>
          </a:solidFill>
        </p:grpSpPr>
        <p:sp>
          <p:nvSpPr>
            <p:cNvPr id="12" name="Google Shape;8415;p58"/>
            <p:cNvSpPr/>
            <p:nvPr/>
          </p:nvSpPr>
          <p:spPr>
            <a:xfrm>
              <a:off x="1113175" y="2752350"/>
              <a:ext cx="161475" cy="155975"/>
            </a:xfrm>
            <a:custGeom>
              <a:avLst/>
              <a:gdLst/>
              <a:ahLst/>
              <a:cxnLst/>
              <a:rect l="l" t="t" r="r" b="b"/>
              <a:pathLst>
                <a:path w="6459" h="6239" extrusionOk="0">
                  <a:moveTo>
                    <a:pt x="3403" y="2079"/>
                  </a:moveTo>
                  <a:cubicBezTo>
                    <a:pt x="3781" y="2079"/>
                    <a:pt x="4096" y="2394"/>
                    <a:pt x="4096" y="2773"/>
                  </a:cubicBezTo>
                  <a:cubicBezTo>
                    <a:pt x="4096" y="3182"/>
                    <a:pt x="3781" y="3497"/>
                    <a:pt x="3403" y="3497"/>
                  </a:cubicBezTo>
                  <a:cubicBezTo>
                    <a:pt x="2993" y="3434"/>
                    <a:pt x="2678" y="3119"/>
                    <a:pt x="2678" y="2773"/>
                  </a:cubicBezTo>
                  <a:cubicBezTo>
                    <a:pt x="2678" y="2394"/>
                    <a:pt x="2993" y="2079"/>
                    <a:pt x="3403" y="2079"/>
                  </a:cubicBezTo>
                  <a:close/>
                  <a:moveTo>
                    <a:pt x="3371" y="693"/>
                  </a:moveTo>
                  <a:cubicBezTo>
                    <a:pt x="4694" y="693"/>
                    <a:pt x="5765" y="1796"/>
                    <a:pt x="5765" y="3119"/>
                  </a:cubicBezTo>
                  <a:cubicBezTo>
                    <a:pt x="5765" y="3686"/>
                    <a:pt x="5545" y="4222"/>
                    <a:pt x="5198" y="4663"/>
                  </a:cubicBezTo>
                  <a:cubicBezTo>
                    <a:pt x="5072" y="4442"/>
                    <a:pt x="4915" y="4190"/>
                    <a:pt x="4694" y="4001"/>
                  </a:cubicBezTo>
                  <a:cubicBezTo>
                    <a:pt x="4568" y="3907"/>
                    <a:pt x="4442" y="3812"/>
                    <a:pt x="4348" y="3749"/>
                  </a:cubicBezTo>
                  <a:cubicBezTo>
                    <a:pt x="4568" y="3529"/>
                    <a:pt x="4726" y="3182"/>
                    <a:pt x="4726" y="2804"/>
                  </a:cubicBezTo>
                  <a:cubicBezTo>
                    <a:pt x="4726" y="2079"/>
                    <a:pt x="4096" y="1449"/>
                    <a:pt x="3340" y="1449"/>
                  </a:cubicBezTo>
                  <a:cubicBezTo>
                    <a:pt x="2615" y="1449"/>
                    <a:pt x="1985" y="2079"/>
                    <a:pt x="1985" y="2804"/>
                  </a:cubicBezTo>
                  <a:cubicBezTo>
                    <a:pt x="1985" y="3182"/>
                    <a:pt x="2142" y="3529"/>
                    <a:pt x="2363" y="3749"/>
                  </a:cubicBezTo>
                  <a:lnTo>
                    <a:pt x="2016" y="4001"/>
                  </a:lnTo>
                  <a:cubicBezTo>
                    <a:pt x="1827" y="4190"/>
                    <a:pt x="1607" y="4442"/>
                    <a:pt x="1512" y="4663"/>
                  </a:cubicBezTo>
                  <a:cubicBezTo>
                    <a:pt x="1040" y="4064"/>
                    <a:pt x="882" y="3434"/>
                    <a:pt x="945" y="2773"/>
                  </a:cubicBezTo>
                  <a:cubicBezTo>
                    <a:pt x="1103" y="1670"/>
                    <a:pt x="2111" y="693"/>
                    <a:pt x="3371" y="693"/>
                  </a:cubicBezTo>
                  <a:close/>
                  <a:moveTo>
                    <a:pt x="3371" y="4159"/>
                  </a:moveTo>
                  <a:cubicBezTo>
                    <a:pt x="4001" y="4159"/>
                    <a:pt x="4505" y="4600"/>
                    <a:pt x="4694" y="5135"/>
                  </a:cubicBezTo>
                  <a:cubicBezTo>
                    <a:pt x="4316" y="5387"/>
                    <a:pt x="3875" y="5545"/>
                    <a:pt x="3371" y="5545"/>
                  </a:cubicBezTo>
                  <a:cubicBezTo>
                    <a:pt x="2898" y="5545"/>
                    <a:pt x="2426" y="5387"/>
                    <a:pt x="2016" y="5135"/>
                  </a:cubicBezTo>
                  <a:cubicBezTo>
                    <a:pt x="2174" y="4537"/>
                    <a:pt x="2741" y="4159"/>
                    <a:pt x="3371" y="4159"/>
                  </a:cubicBezTo>
                  <a:close/>
                  <a:moveTo>
                    <a:pt x="3308" y="0"/>
                  </a:moveTo>
                  <a:cubicBezTo>
                    <a:pt x="1701" y="0"/>
                    <a:pt x="441" y="1229"/>
                    <a:pt x="252" y="2710"/>
                  </a:cubicBezTo>
                  <a:cubicBezTo>
                    <a:pt x="0" y="4600"/>
                    <a:pt x="1512" y="6238"/>
                    <a:pt x="3371" y="6238"/>
                  </a:cubicBezTo>
                  <a:cubicBezTo>
                    <a:pt x="5104" y="6238"/>
                    <a:pt x="6459" y="4820"/>
                    <a:pt x="6459" y="3119"/>
                  </a:cubicBezTo>
                  <a:cubicBezTo>
                    <a:pt x="6459" y="1386"/>
                    <a:pt x="5041" y="0"/>
                    <a:pt x="3308" y="0"/>
                  </a:cubicBezTo>
                  <a:close/>
                </a:path>
              </a:pathLst>
            </a:custGeom>
            <a:grpFill/>
            <a:ln>
              <a:noFill/>
            </a:ln>
          </p:spPr>
          <p:txBody>
            <a:bodyPr spcFirstLastPara="1" wrap="square" lIns="121900" tIns="121900" rIns="121900" bIns="121900" anchor="ctr" anchorCtr="0">
              <a:noAutofit/>
            </a:bodyPr>
            <a:lstStyle/>
            <a:p>
              <a:endParaRPr sz="1865"/>
            </a:p>
          </p:txBody>
        </p:sp>
        <p:sp>
          <p:nvSpPr>
            <p:cNvPr id="13" name="Google Shape;8416;p58"/>
            <p:cNvSpPr/>
            <p:nvPr/>
          </p:nvSpPr>
          <p:spPr>
            <a:xfrm>
              <a:off x="1049375" y="2680675"/>
              <a:ext cx="297725" cy="297725"/>
            </a:xfrm>
            <a:custGeom>
              <a:avLst/>
              <a:gdLst/>
              <a:ahLst/>
              <a:cxnLst/>
              <a:rect l="l" t="t" r="r" b="b"/>
              <a:pathLst>
                <a:path w="11909" h="11909" extrusionOk="0">
                  <a:moveTo>
                    <a:pt x="6270" y="1512"/>
                  </a:moveTo>
                  <a:cubicBezTo>
                    <a:pt x="8475" y="1670"/>
                    <a:pt x="10239" y="3434"/>
                    <a:pt x="10397" y="5640"/>
                  </a:cubicBezTo>
                  <a:lnTo>
                    <a:pt x="10082" y="5640"/>
                  </a:lnTo>
                  <a:cubicBezTo>
                    <a:pt x="9893" y="5640"/>
                    <a:pt x="9735" y="5797"/>
                    <a:pt x="9735" y="5986"/>
                  </a:cubicBezTo>
                  <a:cubicBezTo>
                    <a:pt x="9735" y="6207"/>
                    <a:pt x="9893" y="6364"/>
                    <a:pt x="10082" y="6364"/>
                  </a:cubicBezTo>
                  <a:lnTo>
                    <a:pt x="10397" y="6364"/>
                  </a:lnTo>
                  <a:cubicBezTo>
                    <a:pt x="10239" y="8569"/>
                    <a:pt x="8475" y="10334"/>
                    <a:pt x="6270" y="10491"/>
                  </a:cubicBezTo>
                  <a:lnTo>
                    <a:pt x="6270" y="10176"/>
                  </a:lnTo>
                  <a:cubicBezTo>
                    <a:pt x="6270" y="9987"/>
                    <a:pt x="6112" y="9830"/>
                    <a:pt x="5923" y="9830"/>
                  </a:cubicBezTo>
                  <a:cubicBezTo>
                    <a:pt x="5703" y="9830"/>
                    <a:pt x="5545" y="9987"/>
                    <a:pt x="5545" y="10176"/>
                  </a:cubicBezTo>
                  <a:lnTo>
                    <a:pt x="5545" y="10491"/>
                  </a:lnTo>
                  <a:cubicBezTo>
                    <a:pt x="3340" y="10334"/>
                    <a:pt x="1575" y="8569"/>
                    <a:pt x="1418" y="6364"/>
                  </a:cubicBezTo>
                  <a:lnTo>
                    <a:pt x="1733" y="6364"/>
                  </a:lnTo>
                  <a:cubicBezTo>
                    <a:pt x="1922" y="6364"/>
                    <a:pt x="2079" y="6207"/>
                    <a:pt x="2079" y="5986"/>
                  </a:cubicBezTo>
                  <a:cubicBezTo>
                    <a:pt x="2142" y="5797"/>
                    <a:pt x="1985" y="5640"/>
                    <a:pt x="1764" y="5640"/>
                  </a:cubicBezTo>
                  <a:lnTo>
                    <a:pt x="1418" y="5640"/>
                  </a:lnTo>
                  <a:cubicBezTo>
                    <a:pt x="1575" y="3434"/>
                    <a:pt x="3340" y="1670"/>
                    <a:pt x="5545" y="1512"/>
                  </a:cubicBezTo>
                  <a:lnTo>
                    <a:pt x="5545" y="1827"/>
                  </a:lnTo>
                  <a:cubicBezTo>
                    <a:pt x="5545" y="2016"/>
                    <a:pt x="5703" y="2174"/>
                    <a:pt x="5923" y="2174"/>
                  </a:cubicBezTo>
                  <a:cubicBezTo>
                    <a:pt x="6112" y="2174"/>
                    <a:pt x="6270" y="2016"/>
                    <a:pt x="6270" y="1827"/>
                  </a:cubicBezTo>
                  <a:lnTo>
                    <a:pt x="6270" y="1512"/>
                  </a:lnTo>
                  <a:close/>
                  <a:moveTo>
                    <a:pt x="5955" y="0"/>
                  </a:moveTo>
                  <a:cubicBezTo>
                    <a:pt x="5766" y="0"/>
                    <a:pt x="5608" y="158"/>
                    <a:pt x="5608" y="347"/>
                  </a:cubicBezTo>
                  <a:lnTo>
                    <a:pt x="5608" y="756"/>
                  </a:lnTo>
                  <a:cubicBezTo>
                    <a:pt x="2993" y="914"/>
                    <a:pt x="914" y="2993"/>
                    <a:pt x="756" y="5608"/>
                  </a:cubicBezTo>
                  <a:lnTo>
                    <a:pt x="347" y="5608"/>
                  </a:lnTo>
                  <a:cubicBezTo>
                    <a:pt x="158" y="5608"/>
                    <a:pt x="0" y="5766"/>
                    <a:pt x="0" y="5955"/>
                  </a:cubicBezTo>
                  <a:cubicBezTo>
                    <a:pt x="0" y="6144"/>
                    <a:pt x="158" y="6301"/>
                    <a:pt x="347" y="6301"/>
                  </a:cubicBezTo>
                  <a:lnTo>
                    <a:pt x="756" y="6301"/>
                  </a:lnTo>
                  <a:cubicBezTo>
                    <a:pt x="914" y="8916"/>
                    <a:pt x="2993" y="10995"/>
                    <a:pt x="5608" y="11153"/>
                  </a:cubicBezTo>
                  <a:lnTo>
                    <a:pt x="5608" y="11562"/>
                  </a:lnTo>
                  <a:cubicBezTo>
                    <a:pt x="5608" y="11751"/>
                    <a:pt x="5766" y="11909"/>
                    <a:pt x="5955" y="11909"/>
                  </a:cubicBezTo>
                  <a:cubicBezTo>
                    <a:pt x="6144" y="11909"/>
                    <a:pt x="6301" y="11751"/>
                    <a:pt x="6301" y="11562"/>
                  </a:cubicBezTo>
                  <a:lnTo>
                    <a:pt x="6301" y="11153"/>
                  </a:lnTo>
                  <a:cubicBezTo>
                    <a:pt x="8916" y="10995"/>
                    <a:pt x="10995" y="8916"/>
                    <a:pt x="11153" y="6301"/>
                  </a:cubicBezTo>
                  <a:lnTo>
                    <a:pt x="11531" y="6301"/>
                  </a:lnTo>
                  <a:cubicBezTo>
                    <a:pt x="11751" y="6301"/>
                    <a:pt x="11909" y="6144"/>
                    <a:pt x="11909" y="5955"/>
                  </a:cubicBezTo>
                  <a:cubicBezTo>
                    <a:pt x="11909" y="5766"/>
                    <a:pt x="11751" y="5608"/>
                    <a:pt x="11531" y="5608"/>
                  </a:cubicBezTo>
                  <a:lnTo>
                    <a:pt x="11153" y="5608"/>
                  </a:lnTo>
                  <a:cubicBezTo>
                    <a:pt x="10995" y="2993"/>
                    <a:pt x="8916" y="914"/>
                    <a:pt x="6301" y="756"/>
                  </a:cubicBezTo>
                  <a:lnTo>
                    <a:pt x="6301" y="347"/>
                  </a:lnTo>
                  <a:cubicBezTo>
                    <a:pt x="6301" y="158"/>
                    <a:pt x="6144" y="0"/>
                    <a:pt x="5955" y="0"/>
                  </a:cubicBezTo>
                  <a:close/>
                </a:path>
              </a:pathLst>
            </a:custGeom>
            <a:grpFill/>
            <a:ln>
              <a:noFill/>
            </a:ln>
          </p:spPr>
          <p:txBody>
            <a:bodyPr spcFirstLastPara="1" wrap="square" lIns="121900" tIns="121900" rIns="121900" bIns="121900" anchor="ctr" anchorCtr="0">
              <a:noAutofit/>
            </a:bodyPr>
            <a:lstStyle/>
            <a:p>
              <a:endParaRPr sz="1865"/>
            </a:p>
          </p:txBody>
        </p:sp>
      </p:gr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48731" y="1376029"/>
            <a:ext cx="3793875" cy="5378732"/>
          </a:xfrm>
          <a:prstGeom prst="rect">
            <a:avLst/>
          </a:prstGeom>
        </p:spPr>
      </p:pic>
    </p:spTree>
    <p:extLst>
      <p:ext uri="{BB962C8B-B14F-4D97-AF65-F5344CB8AC3E}">
        <p14:creationId xmlns:p14="http://schemas.microsoft.com/office/powerpoint/2010/main" val="3284150113"/>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randombar(horizont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22" dur="500"/>
                                        <p:tgtEl>
                                          <p:spTgt spid="2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5">
                                            <p:txEl>
                                              <p:pRg st="1" end="1"/>
                                            </p:txEl>
                                          </p:spTgt>
                                        </p:tgtEl>
                                        <p:attrNameLst>
                                          <p:attrName>style.visibility</p:attrName>
                                        </p:attrNameLst>
                                      </p:cBhvr>
                                      <p:to>
                                        <p:strVal val="visible"/>
                                      </p:to>
                                    </p:set>
                                    <p:animEffect transition="in" filter="randombar(horizontal)">
                                      <p:cBhvr>
                                        <p:cTn id="27" dur="500"/>
                                        <p:tgtEl>
                                          <p:spTgt spid="25">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5">
                                            <p:txEl>
                                              <p:pRg st="2" end="2"/>
                                            </p:txEl>
                                          </p:spTgt>
                                        </p:tgtEl>
                                        <p:attrNameLst>
                                          <p:attrName>style.visibility</p:attrName>
                                        </p:attrNameLst>
                                      </p:cBhvr>
                                      <p:to>
                                        <p:strVal val="visible"/>
                                      </p:to>
                                    </p:set>
                                    <p:animEffect transition="in" filter="randombar(horizontal)">
                                      <p:cBhvr>
                                        <p:cTn id="32" dur="500"/>
                                        <p:tgtEl>
                                          <p:spTgt spid="25">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5">
                                            <p:txEl>
                                              <p:pRg st="3" end="3"/>
                                            </p:txEl>
                                          </p:spTgt>
                                        </p:tgtEl>
                                        <p:attrNameLst>
                                          <p:attrName>style.visibility</p:attrName>
                                        </p:attrNameLst>
                                      </p:cBhvr>
                                      <p:to>
                                        <p:strVal val="visible"/>
                                      </p:to>
                                    </p:set>
                                    <p:animEffect transition="in" filter="randombar(horizontal)">
                                      <p:cBhvr>
                                        <p:cTn id="37" dur="500"/>
                                        <p:tgtEl>
                                          <p:spTgt spid="25">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25">
                                            <p:txEl>
                                              <p:pRg st="4" end="4"/>
                                            </p:txEl>
                                          </p:spTgt>
                                        </p:tgtEl>
                                        <p:attrNameLst>
                                          <p:attrName>style.visibility</p:attrName>
                                        </p:attrNameLst>
                                      </p:cBhvr>
                                      <p:to>
                                        <p:strVal val="visible"/>
                                      </p:to>
                                    </p:set>
                                    <p:animEffect transition="in" filter="randombar(horizontal)">
                                      <p:cBhvr>
                                        <p:cTn id="42" dur="500"/>
                                        <p:tgtEl>
                                          <p:spTgt spid="2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626179" y="436880"/>
            <a:ext cx="8092621" cy="6112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317386"/>
            <a:ext cx="10082193" cy="4906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10602036" y="89590"/>
            <a:ext cx="1324492"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مقدمة</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9" name="مستطيل 8"/>
          <p:cNvSpPr/>
          <p:nvPr/>
        </p:nvSpPr>
        <p:spPr>
          <a:xfrm>
            <a:off x="723116" y="1391209"/>
            <a:ext cx="8781415" cy="4580741"/>
          </a:xfrm>
          <a:prstGeom prst="rect">
            <a:avLst/>
          </a:prstGeom>
        </p:spPr>
        <p:txBody>
          <a:bodyPr wrap="square">
            <a:spAutoFit/>
          </a:bodyPr>
          <a:lstStyle/>
          <a:p>
            <a:pPr algn="justLow" rtl="1">
              <a:lnSpc>
                <a:spcPts val="5000"/>
              </a:lnSpc>
              <a:spcAft>
                <a:spcPts val="0"/>
              </a:spcAft>
            </a:pPr>
            <a:r>
              <a:rPr lang="ar-SA" sz="2800" dirty="0" smtClean="0">
                <a:latin typeface="Alexandria"/>
                <a:ea typeface="Calibri" panose="020F0502020204030204" pitchFamily="34" charset="0"/>
              </a:rPr>
              <a:t>السمعة المؤسسية هي الأصل غير الملموس الأكثر قيمة، فهي تُبنى في سنوات طوال من العمل الدؤوب والثقة المتبادلة، ولكنها للمفارقة قد تتبخر في دقائق معدودة تحت وطأة أزمة غير مُدارة بذكاء. نحن نعيش اليوم في عصر الشفافية المطلقة والسرعة اللحظية، حيث لم تعد المؤسسات تملك الترف في إخفاء أخطائها أو تجاهل صوت الجمهور. في هذه المحاضرة، لن نتحدث عن كيفية تجنب الأزمة فهذا أمر شبه مستحيل في بيئة الأعمال المعاصرة، بل سنغوص في فلسفة الاستجابة لهذه الأزمة. </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91040" y="1666650"/>
            <a:ext cx="2682240" cy="4305300"/>
          </a:xfrm>
          <a:prstGeom prst="rect">
            <a:avLst/>
          </a:prstGeom>
        </p:spPr>
      </p:pic>
    </p:spTree>
    <p:extLst>
      <p:ext uri="{BB962C8B-B14F-4D97-AF65-F5344CB8AC3E}">
        <p14:creationId xmlns:p14="http://schemas.microsoft.com/office/powerpoint/2010/main" val="331706959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randombar(horizontal)">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randombar(horizontal)">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020" y="646026"/>
            <a:ext cx="572009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79666" y="1317386"/>
            <a:ext cx="10817974" cy="4906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846142" y="244884"/>
            <a:ext cx="4277031" cy="764184"/>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إدارة الأزمات والسمعة</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10" name="مستطيل 9"/>
          <p:cNvSpPr/>
          <p:nvPr/>
        </p:nvSpPr>
        <p:spPr>
          <a:xfrm>
            <a:off x="2257425" y="1471253"/>
            <a:ext cx="4238893" cy="605294"/>
          </a:xfrm>
          <a:prstGeom prst="rect">
            <a:avLst/>
          </a:prstGeom>
        </p:spPr>
        <p:txBody>
          <a:bodyPr wrap="square">
            <a:spAutoFit/>
          </a:bodyPr>
          <a:lstStyle/>
          <a:p>
            <a:pPr algn="justLow" rtl="1">
              <a:lnSpc>
                <a:spcPts val="4000"/>
              </a:lnSpc>
              <a:spcAft>
                <a:spcPts val="0"/>
              </a:spcAft>
            </a:pPr>
            <a:r>
              <a:rPr lang="ar-SA" sz="2800" b="1" dirty="0" smtClean="0">
                <a:solidFill>
                  <a:srgbClr val="FF0000"/>
                </a:solidFill>
                <a:effectLst/>
                <a:latin typeface="Alexandria"/>
                <a:ea typeface="Calibri" panose="020F0502020204030204" pitchFamily="34" charset="0"/>
              </a:rPr>
              <a:t>أنواع أزمات السمعة المؤسسية</a:t>
            </a:r>
            <a:endParaRPr lang="en-US" sz="2800" dirty="0">
              <a:effectLst/>
              <a:latin typeface="Alexandria"/>
              <a:ea typeface="Calibri" panose="020F0502020204030204" pitchFamily="34" charset="0"/>
            </a:endParaRPr>
          </a:p>
        </p:txBody>
      </p:sp>
      <p:sp>
        <p:nvSpPr>
          <p:cNvPr id="8" name="مستطيل 7"/>
          <p:cNvSpPr/>
          <p:nvPr/>
        </p:nvSpPr>
        <p:spPr>
          <a:xfrm>
            <a:off x="1533524" y="2097991"/>
            <a:ext cx="4962794" cy="669414"/>
          </a:xfrm>
          <a:prstGeom prst="rect">
            <a:avLst/>
          </a:prstGeom>
        </p:spPr>
        <p:txBody>
          <a:bodyPr wrap="square">
            <a:spAutoFit/>
          </a:bodyPr>
          <a:lstStyle/>
          <a:p>
            <a:pPr algn="justLow" rtl="1">
              <a:lnSpc>
                <a:spcPts val="4500"/>
              </a:lnSpc>
              <a:spcAft>
                <a:spcPts val="0"/>
              </a:spcAft>
            </a:pPr>
            <a:r>
              <a:rPr lang="ar-SA" sz="2800" b="1" dirty="0" smtClean="0">
                <a:effectLst/>
                <a:latin typeface="Alexandria"/>
                <a:ea typeface="Calibri" panose="020F0502020204030204" pitchFamily="34" charset="0"/>
              </a:rPr>
              <a:t>1) أزمات ناتجة عن أخطاء الأداء:</a:t>
            </a:r>
            <a:endParaRPr lang="en-US" sz="2800" b="1" dirty="0">
              <a:effectLst/>
              <a:latin typeface="Alexandria"/>
              <a:ea typeface="Calibri" panose="020F0502020204030204" pitchFamily="34" charset="0"/>
            </a:endParaRPr>
          </a:p>
        </p:txBody>
      </p:sp>
      <p:sp>
        <p:nvSpPr>
          <p:cNvPr id="9" name="مستطيل 8"/>
          <p:cNvSpPr/>
          <p:nvPr/>
        </p:nvSpPr>
        <p:spPr>
          <a:xfrm>
            <a:off x="579666" y="2669708"/>
            <a:ext cx="5916652" cy="669414"/>
          </a:xfrm>
          <a:prstGeom prst="rect">
            <a:avLst/>
          </a:prstGeom>
        </p:spPr>
        <p:txBody>
          <a:bodyPr wrap="square">
            <a:spAutoFit/>
          </a:bodyPr>
          <a:lstStyle/>
          <a:p>
            <a:pPr algn="justLow" rtl="1">
              <a:lnSpc>
                <a:spcPts val="4500"/>
              </a:lnSpc>
              <a:spcAft>
                <a:spcPts val="0"/>
              </a:spcAft>
            </a:pPr>
            <a:r>
              <a:rPr lang="ar-SA" sz="2800" dirty="0" smtClean="0">
                <a:effectLst/>
                <a:latin typeface="Alexandria"/>
                <a:ea typeface="Calibri" panose="020F0502020204030204" pitchFamily="34" charset="0"/>
              </a:rPr>
              <a:t>وهي تتعلق بجودة ما تقدمه المؤسسة بشكل مباشر.</a:t>
            </a:r>
            <a:endParaRPr lang="en-US" sz="2800" dirty="0">
              <a:effectLst/>
              <a:latin typeface="Alexandria"/>
              <a:ea typeface="Calibri" panose="020F0502020204030204" pitchFamily="34" charset="0"/>
            </a:endParaRPr>
          </a:p>
        </p:txBody>
      </p:sp>
      <p:sp>
        <p:nvSpPr>
          <p:cNvPr id="11" name="مستطيل 10"/>
          <p:cNvSpPr/>
          <p:nvPr/>
        </p:nvSpPr>
        <p:spPr>
          <a:xfrm>
            <a:off x="838066" y="3302447"/>
            <a:ext cx="5677168"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عيوب التصنيع</a:t>
            </a:r>
            <a:r>
              <a:rPr lang="ar-SA" sz="2800" dirty="0" smtClean="0">
                <a:effectLst/>
                <a:latin typeface="Alexandria"/>
                <a:ea typeface="Calibri" panose="020F0502020204030204" pitchFamily="34" charset="0"/>
              </a:rPr>
              <a:t>: مثل سحب ملايين السيارات بسبب خلل في المكابح.</a:t>
            </a:r>
            <a:endParaRPr lang="en-US" sz="2800" dirty="0">
              <a:effectLst/>
              <a:latin typeface="Alexandria"/>
              <a:ea typeface="Calibri" panose="020F0502020204030204" pitchFamily="34" charset="0"/>
            </a:endParaRPr>
          </a:p>
        </p:txBody>
      </p:sp>
      <p:sp>
        <p:nvSpPr>
          <p:cNvPr id="12" name="مستطيل 11"/>
          <p:cNvSpPr/>
          <p:nvPr/>
        </p:nvSpPr>
        <p:spPr>
          <a:xfrm>
            <a:off x="819150" y="4258049"/>
            <a:ext cx="5715001"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انهيار الخدمة</a:t>
            </a:r>
            <a:r>
              <a:rPr lang="ar-SA" sz="2800" dirty="0" smtClean="0">
                <a:effectLst/>
                <a:latin typeface="Alexandria"/>
                <a:ea typeface="Calibri" panose="020F0502020204030204" pitchFamily="34" charset="0"/>
              </a:rPr>
              <a:t>: تعطل أنظمة البنوك أو شركات الاتصالات لفترات طويلة.</a:t>
            </a:r>
            <a:endParaRPr lang="en-US" sz="2800" dirty="0">
              <a:effectLst/>
              <a:latin typeface="Alexandria"/>
              <a:ea typeface="Calibri" panose="020F0502020204030204" pitchFamily="34" charset="0"/>
            </a:endParaRPr>
          </a:p>
        </p:txBody>
      </p:sp>
      <p:sp>
        <p:nvSpPr>
          <p:cNvPr id="13" name="مستطيل 12"/>
          <p:cNvSpPr/>
          <p:nvPr/>
        </p:nvSpPr>
        <p:spPr>
          <a:xfrm>
            <a:off x="819151" y="5277005"/>
            <a:ext cx="5715000" cy="510717"/>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المخاطر الصحية</a:t>
            </a:r>
            <a:r>
              <a:rPr lang="ar-SA" sz="2800" dirty="0" smtClean="0">
                <a:effectLst/>
                <a:latin typeface="Alexandria"/>
                <a:ea typeface="Calibri" panose="020F0502020204030204" pitchFamily="34" charset="0"/>
              </a:rPr>
              <a:t>: اكتشاف تلوث في منتج غذائي.</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stretch>
            <a:fillRect/>
          </a:stretch>
        </p:blipFill>
        <p:spPr>
          <a:xfrm>
            <a:off x="6656440" y="1614244"/>
            <a:ext cx="5535560" cy="4312580"/>
          </a:xfrm>
          <a:prstGeom prst="rect">
            <a:avLst/>
          </a:prstGeom>
        </p:spPr>
      </p:pic>
    </p:spTree>
    <p:extLst>
      <p:ext uri="{BB962C8B-B14F-4D97-AF65-F5344CB8AC3E}">
        <p14:creationId xmlns:p14="http://schemas.microsoft.com/office/powerpoint/2010/main" val="41240440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randombar(horizontal)">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randombar(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randombar(horizontal)">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randombar(horizontal)">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randombar(horizontal)">
                                      <p:cBhvr>
                                        <p:cTn id="4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10" grpId="0"/>
      <p:bldP spid="8" grpId="0"/>
      <p:bldP spid="9" grpId="0"/>
      <p:bldP spid="11" grpId="0"/>
      <p:bldP spid="12" grpId="0"/>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019" y="646025"/>
            <a:ext cx="635335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317386"/>
            <a:ext cx="10817974" cy="4906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846142" y="235605"/>
            <a:ext cx="4277031"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أنواع أزمات السمعة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1571357" y="1467994"/>
            <a:ext cx="4962794" cy="606897"/>
          </a:xfrm>
          <a:prstGeom prst="rect">
            <a:avLst/>
          </a:prstGeom>
        </p:spPr>
        <p:txBody>
          <a:bodyPr wrap="square">
            <a:spAutoFit/>
          </a:bodyPr>
          <a:lstStyle/>
          <a:p>
            <a:pPr algn="justLow" rtl="1">
              <a:lnSpc>
                <a:spcPts val="4500"/>
              </a:lnSpc>
              <a:spcAft>
                <a:spcPts val="0"/>
              </a:spcAft>
            </a:pPr>
            <a:r>
              <a:rPr lang="ar-SA" sz="2800" b="1" dirty="0" smtClean="0">
                <a:effectLst/>
                <a:latin typeface="Alexandria"/>
                <a:ea typeface="Calibri" panose="020F0502020204030204" pitchFamily="34" charset="0"/>
              </a:rPr>
              <a:t>2) أزمات السلوك والأخلاقيات:</a:t>
            </a:r>
            <a:endParaRPr lang="en-US" sz="2800" b="1" dirty="0">
              <a:effectLst/>
              <a:latin typeface="Alexandria"/>
              <a:ea typeface="Calibri" panose="020F0502020204030204" pitchFamily="34" charset="0"/>
            </a:endParaRPr>
          </a:p>
        </p:txBody>
      </p:sp>
      <p:sp>
        <p:nvSpPr>
          <p:cNvPr id="9" name="مستطيل 8"/>
          <p:cNvSpPr/>
          <p:nvPr/>
        </p:nvSpPr>
        <p:spPr>
          <a:xfrm>
            <a:off x="819150" y="2074891"/>
            <a:ext cx="5773718" cy="99001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تعتبر الأكثر ضرراً لأنها تضرب "القيّم" الجوهرية للمنتظمة.</a:t>
            </a:r>
            <a:endParaRPr lang="en-US" sz="2800" dirty="0">
              <a:effectLst/>
              <a:latin typeface="Alexandria"/>
              <a:ea typeface="Calibri" panose="020F0502020204030204" pitchFamily="34" charset="0"/>
            </a:endParaRPr>
          </a:p>
        </p:txBody>
      </p:sp>
      <p:sp>
        <p:nvSpPr>
          <p:cNvPr id="11" name="مستطيل 10"/>
          <p:cNvSpPr/>
          <p:nvPr/>
        </p:nvSpPr>
        <p:spPr>
          <a:xfrm>
            <a:off x="704849" y="3113105"/>
            <a:ext cx="6040079" cy="541174"/>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قضايا الفساد المالي</a:t>
            </a:r>
            <a:r>
              <a:rPr lang="ar-SA" sz="2800" dirty="0" smtClean="0">
                <a:effectLst/>
                <a:latin typeface="Alexandria"/>
                <a:ea typeface="Calibri" panose="020F0502020204030204" pitchFamily="34" charset="0"/>
              </a:rPr>
              <a:t>: مثل الرشاوي وغسيل الأموال.</a:t>
            </a:r>
            <a:endParaRPr lang="en-US" sz="2800" dirty="0">
              <a:effectLst/>
              <a:latin typeface="Alexandria"/>
              <a:ea typeface="Calibri" panose="020F0502020204030204" pitchFamily="34" charset="0"/>
            </a:endParaRPr>
          </a:p>
        </p:txBody>
      </p:sp>
      <p:sp>
        <p:nvSpPr>
          <p:cNvPr id="12" name="مستطيل 11"/>
          <p:cNvSpPr/>
          <p:nvPr/>
        </p:nvSpPr>
        <p:spPr>
          <a:xfrm>
            <a:off x="905658" y="3744281"/>
            <a:ext cx="5715001"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التحرش أو التمييز</a:t>
            </a:r>
            <a:r>
              <a:rPr lang="ar-SA" sz="2800" dirty="0" smtClean="0">
                <a:effectLst/>
                <a:latin typeface="Alexandria"/>
                <a:ea typeface="Calibri" panose="020F0502020204030204" pitchFamily="34" charset="0"/>
              </a:rPr>
              <a:t>: تورط القيادات العليا في سلوكيات غير أخلاقية</a:t>
            </a:r>
            <a:endParaRPr lang="en-US" sz="2800" dirty="0">
              <a:effectLst/>
              <a:latin typeface="Alexandria"/>
              <a:ea typeface="Calibri" panose="020F0502020204030204" pitchFamily="34" charset="0"/>
            </a:endParaRPr>
          </a:p>
        </p:txBody>
      </p:sp>
      <p:sp>
        <p:nvSpPr>
          <p:cNvPr id="13" name="مستطيل 12"/>
          <p:cNvSpPr/>
          <p:nvPr/>
        </p:nvSpPr>
        <p:spPr>
          <a:xfrm>
            <a:off x="877868" y="4705039"/>
            <a:ext cx="5715000" cy="143885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تضليل الجمهور والنفاق المؤسسي</a:t>
            </a:r>
            <a:r>
              <a:rPr lang="ar-SA" sz="2800" dirty="0" smtClean="0">
                <a:effectLst/>
                <a:latin typeface="Alexandria"/>
                <a:ea typeface="Calibri" panose="020F0502020204030204" pitchFamily="34" charset="0"/>
              </a:rPr>
              <a:t>: تقديم بيانات كاذبة حول أرباح الشركة أو تأثيراتها البيئية، خاصة عندما ترفع شعار حماية البيئة.</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3170" y="1548941"/>
            <a:ext cx="5393618" cy="4443186"/>
          </a:xfrm>
          <a:prstGeom prst="rect">
            <a:avLst/>
          </a:prstGeom>
        </p:spPr>
      </p:pic>
    </p:spTree>
    <p:extLst>
      <p:ext uri="{BB962C8B-B14F-4D97-AF65-F5344CB8AC3E}">
        <p14:creationId xmlns:p14="http://schemas.microsoft.com/office/powerpoint/2010/main" val="307680365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randombar(horizontal)">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randombar(horizontal)">
                                      <p:cBhvr>
                                        <p:cTn id="4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P spid="11" grpId="0"/>
      <p:bldP spid="12" grpId="0"/>
      <p:bldP spid="1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019" y="646025"/>
            <a:ext cx="635335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317386"/>
            <a:ext cx="10817974" cy="4906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846142" y="235605"/>
            <a:ext cx="4277031"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أنواع أزمات السمعة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1571357" y="1467994"/>
            <a:ext cx="4962794" cy="606897"/>
          </a:xfrm>
          <a:prstGeom prst="rect">
            <a:avLst/>
          </a:prstGeom>
        </p:spPr>
        <p:txBody>
          <a:bodyPr wrap="square">
            <a:spAutoFit/>
          </a:bodyPr>
          <a:lstStyle/>
          <a:p>
            <a:pPr algn="justLow" rtl="1">
              <a:lnSpc>
                <a:spcPts val="4500"/>
              </a:lnSpc>
              <a:spcAft>
                <a:spcPts val="0"/>
              </a:spcAft>
            </a:pPr>
            <a:r>
              <a:rPr lang="ar-SA" sz="2800" b="1" dirty="0" smtClean="0">
                <a:effectLst/>
                <a:latin typeface="Alexandria"/>
                <a:ea typeface="Calibri" panose="020F0502020204030204" pitchFamily="34" charset="0"/>
              </a:rPr>
              <a:t>3) أزمات الهجمات الخارجية:</a:t>
            </a:r>
            <a:endParaRPr lang="en-US" sz="2800" b="1" dirty="0">
              <a:effectLst/>
              <a:latin typeface="Alexandria"/>
              <a:ea typeface="Calibri" panose="020F0502020204030204" pitchFamily="34" charset="0"/>
            </a:endParaRPr>
          </a:p>
        </p:txBody>
      </p:sp>
      <p:sp>
        <p:nvSpPr>
          <p:cNvPr id="9" name="مستطيل 8"/>
          <p:cNvSpPr/>
          <p:nvPr/>
        </p:nvSpPr>
        <p:spPr>
          <a:xfrm>
            <a:off x="819150" y="2074891"/>
            <a:ext cx="5773718" cy="959558"/>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هنا تكون المؤسسة ضحية لفعل خارجي، لكن سمعتها تتأثر بكيفية استجابتها.</a:t>
            </a:r>
            <a:endParaRPr lang="en-US" sz="2800" dirty="0">
              <a:effectLst/>
              <a:latin typeface="Alexandria"/>
              <a:ea typeface="Calibri" panose="020F0502020204030204" pitchFamily="34" charset="0"/>
            </a:endParaRPr>
          </a:p>
        </p:txBody>
      </p:sp>
      <p:sp>
        <p:nvSpPr>
          <p:cNvPr id="11" name="مستطيل 10"/>
          <p:cNvSpPr/>
          <p:nvPr/>
        </p:nvSpPr>
        <p:spPr>
          <a:xfrm>
            <a:off x="704850" y="3163637"/>
            <a:ext cx="5888018" cy="510717"/>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الهجمات </a:t>
            </a:r>
            <a:r>
              <a:rPr lang="ar-SA" sz="2800" b="1" dirty="0" err="1" smtClean="0">
                <a:effectLst/>
                <a:latin typeface="Alexandria"/>
                <a:ea typeface="Calibri" panose="020F0502020204030204" pitchFamily="34" charset="0"/>
              </a:rPr>
              <a:t>السيبرانية</a:t>
            </a:r>
            <a:r>
              <a:rPr lang="ar-SA" sz="2800" dirty="0" smtClean="0">
                <a:effectLst/>
                <a:latin typeface="Alexandria"/>
                <a:ea typeface="Calibri" panose="020F0502020204030204" pitchFamily="34" charset="0"/>
              </a:rPr>
              <a:t>: تسريب بيانات العملاء.</a:t>
            </a:r>
            <a:endParaRPr lang="en-US" sz="2800" dirty="0">
              <a:effectLst/>
              <a:latin typeface="Alexandria"/>
              <a:ea typeface="Calibri" panose="020F0502020204030204" pitchFamily="34" charset="0"/>
            </a:endParaRPr>
          </a:p>
        </p:txBody>
      </p:sp>
      <p:sp>
        <p:nvSpPr>
          <p:cNvPr id="12" name="مستطيل 11"/>
          <p:cNvSpPr/>
          <p:nvPr/>
        </p:nvSpPr>
        <p:spPr>
          <a:xfrm>
            <a:off x="819150" y="3866328"/>
            <a:ext cx="5715001"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الشائعات المغرضة</a:t>
            </a:r>
            <a:r>
              <a:rPr lang="ar-SA" sz="2800" dirty="0" smtClean="0">
                <a:effectLst/>
                <a:latin typeface="Alexandria"/>
                <a:ea typeface="Calibri" panose="020F0502020204030204" pitchFamily="34" charset="0"/>
              </a:rPr>
              <a:t>: حملات التشويه المنظمة على وسائل التواصل الاجتماعي.</a:t>
            </a:r>
            <a:endParaRPr lang="en-US" sz="2800" dirty="0">
              <a:effectLst/>
              <a:latin typeface="Alexandria"/>
              <a:ea typeface="Calibri" panose="020F0502020204030204" pitchFamily="34" charset="0"/>
            </a:endParaRPr>
          </a:p>
        </p:txBody>
      </p:sp>
      <p:sp>
        <p:nvSpPr>
          <p:cNvPr id="13" name="مستطيل 12"/>
          <p:cNvSpPr/>
          <p:nvPr/>
        </p:nvSpPr>
        <p:spPr>
          <a:xfrm>
            <a:off x="819151" y="5017860"/>
            <a:ext cx="5715000"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الابتزاز</a:t>
            </a:r>
            <a:r>
              <a:rPr lang="ar-SA" sz="2800" dirty="0" smtClean="0">
                <a:effectLst/>
                <a:latin typeface="Alexandria"/>
                <a:ea typeface="Calibri" panose="020F0502020204030204" pitchFamily="34" charset="0"/>
              </a:rPr>
              <a:t>: تهديد المنظمة بنشر معلومات سريّة أو أسرار خاصة.</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61111" y="1564325"/>
            <a:ext cx="5545677" cy="4451809"/>
          </a:xfrm>
          <a:prstGeom prst="rect">
            <a:avLst/>
          </a:prstGeom>
        </p:spPr>
      </p:pic>
    </p:spTree>
    <p:extLst>
      <p:ext uri="{BB962C8B-B14F-4D97-AF65-F5344CB8AC3E}">
        <p14:creationId xmlns:p14="http://schemas.microsoft.com/office/powerpoint/2010/main" val="280455743"/>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randombar(horizontal)">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randombar(horizontal)">
                                      <p:cBhvr>
                                        <p:cTn id="4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P spid="11" grpId="0"/>
      <p:bldP spid="12" grpId="0"/>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019" y="646025"/>
            <a:ext cx="635335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317386"/>
            <a:ext cx="10817974" cy="4906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846142" y="235605"/>
            <a:ext cx="4277031"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أنواع أزمات السمعة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1571357" y="1467994"/>
            <a:ext cx="4962794" cy="606897"/>
          </a:xfrm>
          <a:prstGeom prst="rect">
            <a:avLst/>
          </a:prstGeom>
        </p:spPr>
        <p:txBody>
          <a:bodyPr wrap="square">
            <a:spAutoFit/>
          </a:bodyPr>
          <a:lstStyle/>
          <a:p>
            <a:pPr algn="justLow" rtl="1">
              <a:lnSpc>
                <a:spcPts val="4500"/>
              </a:lnSpc>
              <a:spcAft>
                <a:spcPts val="0"/>
              </a:spcAft>
            </a:pPr>
            <a:r>
              <a:rPr lang="ar-SA" sz="2800" b="1" dirty="0" smtClean="0">
                <a:effectLst/>
                <a:latin typeface="Alexandria"/>
                <a:ea typeface="Calibri" panose="020F0502020204030204" pitchFamily="34" charset="0"/>
              </a:rPr>
              <a:t>4) أزمات السمعة في العصر الرقمي:</a:t>
            </a:r>
            <a:endParaRPr lang="en-US" sz="2800" b="1" dirty="0">
              <a:effectLst/>
              <a:latin typeface="Alexandria"/>
              <a:ea typeface="Calibri" panose="020F0502020204030204" pitchFamily="34" charset="0"/>
            </a:endParaRPr>
          </a:p>
        </p:txBody>
      </p:sp>
      <p:sp>
        <p:nvSpPr>
          <p:cNvPr id="9" name="مستطيل 8"/>
          <p:cNvSpPr/>
          <p:nvPr/>
        </p:nvSpPr>
        <p:spPr>
          <a:xfrm>
            <a:off x="819150" y="2074891"/>
            <a:ext cx="5773718" cy="959558"/>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مع ظهور وسائل الاتصال الاجتماعي، برزت أنواع جديدة من الأزمات:</a:t>
            </a:r>
            <a:endParaRPr lang="en-US" sz="2800" dirty="0">
              <a:effectLst/>
              <a:latin typeface="Alexandria"/>
              <a:ea typeface="Calibri" panose="020F0502020204030204" pitchFamily="34" charset="0"/>
            </a:endParaRPr>
          </a:p>
        </p:txBody>
      </p:sp>
      <p:sp>
        <p:nvSpPr>
          <p:cNvPr id="11" name="مستطيل 10"/>
          <p:cNvSpPr/>
          <p:nvPr/>
        </p:nvSpPr>
        <p:spPr>
          <a:xfrm>
            <a:off x="819150" y="2933373"/>
            <a:ext cx="5715001"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أزمة </a:t>
            </a:r>
            <a:r>
              <a:rPr lang="ar-SA" sz="2800" b="1" dirty="0" err="1" smtClean="0">
                <a:effectLst/>
                <a:latin typeface="Alexandria"/>
                <a:ea typeface="Calibri" panose="020F0502020204030204" pitchFamily="34" charset="0"/>
              </a:rPr>
              <a:t>الترند</a:t>
            </a:r>
            <a:r>
              <a:rPr lang="ar-SA" sz="2800" b="1" dirty="0" smtClean="0">
                <a:effectLst/>
                <a:latin typeface="Alexandria"/>
                <a:ea typeface="Calibri" panose="020F0502020204030204" pitchFamily="34" charset="0"/>
              </a:rPr>
              <a:t> السلبي</a:t>
            </a:r>
            <a:r>
              <a:rPr lang="ar-SA" sz="2800" dirty="0" smtClean="0">
                <a:effectLst/>
                <a:latin typeface="Alexandria"/>
                <a:ea typeface="Calibri" panose="020F0502020204030204" pitchFamily="34" charset="0"/>
              </a:rPr>
              <a:t>: مثل انتشار مقطع فيديو لموظف يسيء معاملة عميل بشكل فيروسي.</a:t>
            </a:r>
            <a:endParaRPr lang="en-US" sz="2800" dirty="0">
              <a:effectLst/>
              <a:latin typeface="Alexandria"/>
              <a:ea typeface="Calibri" panose="020F0502020204030204" pitchFamily="34" charset="0"/>
            </a:endParaRPr>
          </a:p>
        </p:txBody>
      </p:sp>
      <p:sp>
        <p:nvSpPr>
          <p:cNvPr id="12" name="مستطيل 11"/>
          <p:cNvSpPr/>
          <p:nvPr/>
        </p:nvSpPr>
        <p:spPr>
          <a:xfrm>
            <a:off x="905658" y="3947086"/>
            <a:ext cx="5715001"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أزمة النشطاء</a:t>
            </a:r>
            <a:r>
              <a:rPr lang="ar-SA" sz="2800" dirty="0" smtClean="0">
                <a:effectLst/>
                <a:latin typeface="Alexandria"/>
                <a:ea typeface="Calibri" panose="020F0502020204030204" pitchFamily="34" charset="0"/>
              </a:rPr>
              <a:t>: حملات المقاطعة المنظمة لأسباب سياسية أو بيئية.</a:t>
            </a:r>
            <a:endParaRPr lang="en-US" sz="2800" dirty="0">
              <a:effectLst/>
              <a:latin typeface="Alexandria"/>
              <a:ea typeface="Calibri" panose="020F0502020204030204" pitchFamily="34" charset="0"/>
            </a:endParaRPr>
          </a:p>
        </p:txBody>
      </p:sp>
      <p:sp>
        <p:nvSpPr>
          <p:cNvPr id="13" name="مستطيل 12"/>
          <p:cNvSpPr/>
          <p:nvPr/>
        </p:nvSpPr>
        <p:spPr>
          <a:xfrm>
            <a:off x="819151" y="5017860"/>
            <a:ext cx="5715000"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أزمة التأثير</a:t>
            </a:r>
            <a:r>
              <a:rPr lang="ar-SA" sz="2800" dirty="0" smtClean="0">
                <a:effectLst/>
                <a:latin typeface="Alexandria"/>
                <a:ea typeface="Calibri" panose="020F0502020204030204" pitchFamily="34" charset="0"/>
              </a:rPr>
              <a:t>: عندما ينتقد "مؤثر" كبير علامة تجارية، مما يؤدي لانخفاض قيمتها السوقية فوراً.</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20659" y="1564325"/>
            <a:ext cx="5571340" cy="4443550"/>
          </a:xfrm>
          <a:prstGeom prst="rect">
            <a:avLst/>
          </a:prstGeom>
        </p:spPr>
      </p:pic>
    </p:spTree>
    <p:extLst>
      <p:ext uri="{BB962C8B-B14F-4D97-AF65-F5344CB8AC3E}">
        <p14:creationId xmlns:p14="http://schemas.microsoft.com/office/powerpoint/2010/main" val="13335091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randombar(horizontal)">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randombar(horizontal)">
                                      <p:cBhvr>
                                        <p:cTn id="4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P spid="11" grpId="0"/>
      <p:bldP spid="12" grpId="0"/>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019" y="646025"/>
            <a:ext cx="635335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102164"/>
            <a:ext cx="10817974" cy="52424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846142" y="235605"/>
            <a:ext cx="4277031"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أنواع أزمات السمعة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1571357" y="1079401"/>
            <a:ext cx="5389882"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effectLst/>
                <a:latin typeface="Alexandria"/>
                <a:ea typeface="Calibri" panose="020F0502020204030204" pitchFamily="34" charset="0"/>
              </a:rPr>
              <a:t>ديناميكيات أزمات السمعة في العصر الرقمي</a:t>
            </a:r>
            <a:endParaRPr lang="en-US" sz="2800" b="1" dirty="0">
              <a:solidFill>
                <a:srgbClr val="FF0000"/>
              </a:solidFill>
              <a:effectLst/>
              <a:latin typeface="Alexandria"/>
              <a:ea typeface="Calibri" panose="020F0502020204030204" pitchFamily="34" charset="0"/>
            </a:endParaRPr>
          </a:p>
        </p:txBody>
      </p:sp>
      <p:sp>
        <p:nvSpPr>
          <p:cNvPr id="9" name="مستطيل 8"/>
          <p:cNvSpPr/>
          <p:nvPr/>
        </p:nvSpPr>
        <p:spPr>
          <a:xfrm>
            <a:off x="819149" y="1675965"/>
            <a:ext cx="6142089" cy="99001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في هذا المحور نحلل كيف أعادت التكنولوجيا صياغة مفهوم الخطر المؤسسي:</a:t>
            </a:r>
            <a:endParaRPr lang="en-US" sz="2800" dirty="0">
              <a:effectLst/>
              <a:latin typeface="Alexandria"/>
              <a:ea typeface="Calibri" panose="020F0502020204030204" pitchFamily="34" charset="0"/>
            </a:endParaRPr>
          </a:p>
        </p:txBody>
      </p:sp>
      <p:sp>
        <p:nvSpPr>
          <p:cNvPr id="11" name="مستطيل 10"/>
          <p:cNvSpPr/>
          <p:nvPr/>
        </p:nvSpPr>
        <p:spPr>
          <a:xfrm>
            <a:off x="819150" y="2601284"/>
            <a:ext cx="6142089" cy="1887696"/>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1) قاعدة الساعة الذهبية مقابل الدقائق الذهبية: </a:t>
            </a:r>
            <a:r>
              <a:rPr lang="ar-SA" sz="2800" dirty="0" smtClean="0">
                <a:effectLst/>
                <a:latin typeface="Alexandria"/>
                <a:ea typeface="Calibri" panose="020F0502020204030204" pitchFamily="34" charset="0"/>
              </a:rPr>
              <a:t>في السابق كان لدى مديري العلاقات العامة "ساعة ذهبية لصياغة بيان رسمي. اليوم، ومع وجود منصات مثل (</a:t>
            </a:r>
            <a:r>
              <a:rPr lang="en-US" sz="2800" dirty="0" smtClean="0">
                <a:effectLst/>
                <a:latin typeface="Alexandria"/>
                <a:ea typeface="Calibri" panose="020F0502020204030204" pitchFamily="34" charset="0"/>
              </a:rPr>
              <a:t>X</a:t>
            </a:r>
            <a:r>
              <a:rPr lang="ar-SA" sz="2800" dirty="0" smtClean="0">
                <a:effectLst/>
                <a:latin typeface="Alexandria"/>
                <a:ea typeface="Calibri" panose="020F0502020204030204" pitchFamily="34" charset="0"/>
              </a:rPr>
              <a:t>)، وتيك توك تقلصت هذه المدة إلى دقائق معدودة</a:t>
            </a:r>
            <a:endParaRPr lang="en-US" sz="2800" dirty="0">
              <a:effectLst/>
              <a:latin typeface="Alexandria"/>
              <a:ea typeface="Calibri" panose="020F0502020204030204" pitchFamily="34" charset="0"/>
            </a:endParaRPr>
          </a:p>
        </p:txBody>
      </p:sp>
      <p:sp>
        <p:nvSpPr>
          <p:cNvPr id="13" name="مستطيل 12"/>
          <p:cNvSpPr/>
          <p:nvPr/>
        </p:nvSpPr>
        <p:spPr>
          <a:xfrm>
            <a:off x="819149" y="4521603"/>
            <a:ext cx="6142089"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التحدي: </a:t>
            </a:r>
            <a:r>
              <a:rPr lang="ar-SA" sz="2800" dirty="0" smtClean="0">
                <a:effectLst/>
                <a:latin typeface="Alexandria"/>
                <a:ea typeface="Calibri" panose="020F0502020204030204" pitchFamily="34" charset="0"/>
              </a:rPr>
              <a:t>الصمت لمدة طويلة يفسر على أنه إدانة أو عدم اكتراث.</a:t>
            </a:r>
            <a:endParaRPr lang="en-US" sz="2800" dirty="0">
              <a:effectLst/>
              <a:latin typeface="Alexandria"/>
              <a:ea typeface="Calibri" panose="020F0502020204030204" pitchFamily="34" charset="0"/>
            </a:endParaRPr>
          </a:p>
        </p:txBody>
      </p:sp>
      <p:sp>
        <p:nvSpPr>
          <p:cNvPr id="14" name="مستطيل 13"/>
          <p:cNvSpPr/>
          <p:nvPr/>
        </p:nvSpPr>
        <p:spPr>
          <a:xfrm>
            <a:off x="912556" y="5354588"/>
            <a:ext cx="6142089"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النتيجة: </a:t>
            </a:r>
            <a:r>
              <a:rPr lang="ar-SA" sz="2800" dirty="0" smtClean="0">
                <a:effectLst/>
                <a:latin typeface="Alexandria"/>
                <a:ea typeface="Calibri" panose="020F0502020204030204" pitchFamily="34" charset="0"/>
              </a:rPr>
              <a:t>السرعة أصبحت تسبق الدقة في أحيان كثيرة مما يوقع المؤسسات في فخ التصريحات المتناقضة</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rotWithShape="1">
          <a:blip r:embed="rId3">
            <a:extLst>
              <a:ext uri="{28A0092B-C50C-407E-A947-70E740481C1C}">
                <a14:useLocalDpi xmlns:a14="http://schemas.microsoft.com/office/drawing/2010/main" val="0"/>
              </a:ext>
            </a:extLst>
          </a:blip>
          <a:srcRect b="14353"/>
          <a:stretch/>
        </p:blipFill>
        <p:spPr>
          <a:xfrm>
            <a:off x="7054644" y="1326340"/>
            <a:ext cx="5118335" cy="4851405"/>
          </a:xfrm>
          <a:prstGeom prst="rect">
            <a:avLst/>
          </a:prstGeom>
        </p:spPr>
      </p:pic>
    </p:spTree>
    <p:extLst>
      <p:ext uri="{BB962C8B-B14F-4D97-AF65-F5344CB8AC3E}">
        <p14:creationId xmlns:p14="http://schemas.microsoft.com/office/powerpoint/2010/main" val="1306958518"/>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randombar(horizontal)">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randombar(horizontal)">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randombar(horizontal)">
                                      <p:cBhvr>
                                        <p:cTn id="4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P spid="11" grpId="0"/>
      <p:bldP spid="13" grpId="0"/>
      <p:bldP spid="1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019" y="646025"/>
            <a:ext cx="635335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102164"/>
            <a:ext cx="10817974" cy="52424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846142" y="235605"/>
            <a:ext cx="4277031"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أنواع أزمات السمعة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1571357" y="1079401"/>
            <a:ext cx="5389882"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effectLst/>
                <a:latin typeface="Alexandria"/>
                <a:ea typeface="Calibri" panose="020F0502020204030204" pitchFamily="34" charset="0"/>
              </a:rPr>
              <a:t>ديناميكيات أزمات السمعة في العصر الرقمي</a:t>
            </a:r>
            <a:endParaRPr lang="en-US" sz="2800" b="1" dirty="0">
              <a:solidFill>
                <a:srgbClr val="FF0000"/>
              </a:solidFill>
              <a:effectLst/>
              <a:latin typeface="Alexandria"/>
              <a:ea typeface="Calibri" panose="020F0502020204030204" pitchFamily="34" charset="0"/>
            </a:endParaRPr>
          </a:p>
        </p:txBody>
      </p:sp>
      <p:sp>
        <p:nvSpPr>
          <p:cNvPr id="9" name="مستطيل 8"/>
          <p:cNvSpPr/>
          <p:nvPr/>
        </p:nvSpPr>
        <p:spPr>
          <a:xfrm>
            <a:off x="865851" y="1808345"/>
            <a:ext cx="6142089"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2) ديموقراطية المعلومة: (من حارس البوابة إلى المواطن الصحفي</a:t>
            </a:r>
            <a:endParaRPr lang="en-US" sz="2800" b="1" dirty="0">
              <a:effectLst/>
              <a:latin typeface="Alexandria"/>
              <a:ea typeface="Calibri" panose="020F0502020204030204" pitchFamily="34" charset="0"/>
            </a:endParaRPr>
          </a:p>
        </p:txBody>
      </p:sp>
      <p:sp>
        <p:nvSpPr>
          <p:cNvPr id="11" name="مستطيل 10"/>
          <p:cNvSpPr/>
          <p:nvPr/>
        </p:nvSpPr>
        <p:spPr>
          <a:xfrm>
            <a:off x="865851" y="2767478"/>
            <a:ext cx="6142089" cy="99001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لم يعد الإعلام التقليدي (صحف، تلفاز) هو "حارس البوابة" الوحيد للمعلومة.</a:t>
            </a:r>
            <a:endParaRPr lang="en-US" sz="2800" dirty="0">
              <a:effectLst/>
              <a:latin typeface="Alexandria"/>
              <a:ea typeface="Calibri" panose="020F0502020204030204" pitchFamily="34" charset="0"/>
            </a:endParaRPr>
          </a:p>
        </p:txBody>
      </p:sp>
      <p:sp>
        <p:nvSpPr>
          <p:cNvPr id="13" name="مستطيل 12"/>
          <p:cNvSpPr/>
          <p:nvPr/>
        </p:nvSpPr>
        <p:spPr>
          <a:xfrm>
            <a:off x="912555" y="3787825"/>
            <a:ext cx="6142089"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المؤثرون والنشطاء: </a:t>
            </a:r>
            <a:r>
              <a:rPr lang="ar-SA" sz="2800" dirty="0" smtClean="0">
                <a:effectLst/>
                <a:latin typeface="Alexandria"/>
                <a:ea typeface="Calibri" panose="020F0502020204030204" pitchFamily="34" charset="0"/>
              </a:rPr>
              <a:t>أي فرد لديه هاتف ذكي وقاعدة متابعين يمكنه إطلاق "شرارة" أزمة عالمية.</a:t>
            </a:r>
            <a:endParaRPr lang="en-US" sz="2800" dirty="0">
              <a:effectLst/>
              <a:latin typeface="Alexandria"/>
              <a:ea typeface="Calibri" panose="020F0502020204030204" pitchFamily="34" charset="0"/>
            </a:endParaRPr>
          </a:p>
        </p:txBody>
      </p:sp>
      <p:sp>
        <p:nvSpPr>
          <p:cNvPr id="14" name="مستطيل 13"/>
          <p:cNvSpPr/>
          <p:nvPr/>
        </p:nvSpPr>
        <p:spPr>
          <a:xfrm>
            <a:off x="912555" y="4849008"/>
            <a:ext cx="6142089" cy="143885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المحتوى الذي ينشئه المستخدم: </a:t>
            </a:r>
            <a:r>
              <a:rPr lang="ar-SA" sz="2800" dirty="0" smtClean="0">
                <a:effectLst/>
                <a:latin typeface="Alexandria"/>
                <a:ea typeface="Calibri" panose="020F0502020204030204" pitchFamily="34" charset="0"/>
              </a:rPr>
              <a:t>الصور والمقاطع المسربة هي التي تقود السردية، وليس البيانات الصحفية المنمقة.</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stretch>
            <a:fillRect/>
          </a:stretch>
        </p:blipFill>
        <p:spPr>
          <a:xfrm>
            <a:off x="7054643" y="1326340"/>
            <a:ext cx="5152145" cy="4788710"/>
          </a:xfrm>
          <a:prstGeom prst="rect">
            <a:avLst/>
          </a:prstGeom>
        </p:spPr>
      </p:pic>
    </p:spTree>
    <p:extLst>
      <p:ext uri="{BB962C8B-B14F-4D97-AF65-F5344CB8AC3E}">
        <p14:creationId xmlns:p14="http://schemas.microsoft.com/office/powerpoint/2010/main" val="419675408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randombar(horizontal)">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randombar(horizontal)">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randombar(horizontal)">
                                      <p:cBhvr>
                                        <p:cTn id="4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P spid="11" grpId="0"/>
      <p:bldP spid="13" grpId="0"/>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019" y="646025"/>
            <a:ext cx="635335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258243"/>
            <a:ext cx="10817974" cy="49520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846142" y="235605"/>
            <a:ext cx="4277031"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أنواع أزمات السمعة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1571355" y="1312647"/>
            <a:ext cx="5389882"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effectLst/>
                <a:latin typeface="Alexandria"/>
                <a:ea typeface="Calibri" panose="020F0502020204030204" pitchFamily="34" charset="0"/>
              </a:rPr>
              <a:t>ديناميكيات أزمات السمعة في العصر الرقمي</a:t>
            </a:r>
            <a:endParaRPr lang="en-US" sz="2800" b="1" dirty="0">
              <a:solidFill>
                <a:srgbClr val="FF0000"/>
              </a:solidFill>
              <a:effectLst/>
              <a:latin typeface="Alexandria"/>
              <a:ea typeface="Calibri" panose="020F0502020204030204" pitchFamily="34" charset="0"/>
            </a:endParaRPr>
          </a:p>
        </p:txBody>
      </p:sp>
      <p:sp>
        <p:nvSpPr>
          <p:cNvPr id="9" name="مستطيل 8"/>
          <p:cNvSpPr/>
          <p:nvPr/>
        </p:nvSpPr>
        <p:spPr>
          <a:xfrm>
            <a:off x="912555" y="1977532"/>
            <a:ext cx="6142089" cy="510717"/>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3) خوارزميات الغضب:</a:t>
            </a:r>
            <a:endParaRPr lang="en-US" sz="2800" b="1" dirty="0">
              <a:effectLst/>
              <a:latin typeface="Alexandria"/>
              <a:ea typeface="Calibri" panose="020F0502020204030204" pitchFamily="34" charset="0"/>
            </a:endParaRPr>
          </a:p>
        </p:txBody>
      </p:sp>
      <p:sp>
        <p:nvSpPr>
          <p:cNvPr id="11" name="مستطيل 10"/>
          <p:cNvSpPr/>
          <p:nvPr/>
        </p:nvSpPr>
        <p:spPr>
          <a:xfrm>
            <a:off x="819148" y="2506242"/>
            <a:ext cx="6142089" cy="143885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تعتمد منصات التواصل الاجتماعي على "التفاعل". لسوء الحظ، الأخبار السلبية والاعتراضات تنتشر أسرع بـ </a:t>
            </a:r>
            <a:r>
              <a:rPr lang="en-US" sz="2800" dirty="0" smtClean="0">
                <a:effectLst/>
                <a:latin typeface="Alexandria"/>
                <a:ea typeface="Calibri" panose="020F0502020204030204" pitchFamily="34" charset="0"/>
              </a:rPr>
              <a:t>6</a:t>
            </a:r>
            <a:r>
              <a:rPr lang="ar-SA" sz="2800" dirty="0" smtClean="0">
                <a:effectLst/>
                <a:latin typeface="Alexandria"/>
                <a:ea typeface="Calibri" panose="020F0502020204030204" pitchFamily="34" charset="0"/>
              </a:rPr>
              <a:t> مرات من الأخبار الإيجابية.</a:t>
            </a:r>
            <a:endParaRPr lang="en-US" sz="2800" dirty="0">
              <a:effectLst/>
              <a:latin typeface="Alexandria"/>
              <a:ea typeface="Calibri" panose="020F0502020204030204" pitchFamily="34" charset="0"/>
            </a:endParaRPr>
          </a:p>
        </p:txBody>
      </p:sp>
      <p:sp>
        <p:nvSpPr>
          <p:cNvPr id="13" name="مستطيل 12"/>
          <p:cNvSpPr/>
          <p:nvPr/>
        </p:nvSpPr>
        <p:spPr>
          <a:xfrm>
            <a:off x="912555" y="4130725"/>
            <a:ext cx="6142089" cy="1887696"/>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تأثير كرة الثلج: </a:t>
            </a:r>
            <a:r>
              <a:rPr lang="ar-SA" sz="2800" dirty="0" smtClean="0">
                <a:effectLst/>
                <a:latin typeface="Alexandria"/>
                <a:ea typeface="Calibri" panose="020F0502020204030204" pitchFamily="34" charset="0"/>
              </a:rPr>
              <a:t>الخوارزمية ترفع المحتوى الذي يثير الجدل، مما يجعل الأزمة تظهر في "</a:t>
            </a:r>
            <a:r>
              <a:rPr lang="ar-SA" sz="2800" dirty="0" err="1" smtClean="0">
                <a:effectLst/>
                <a:latin typeface="Alexandria"/>
                <a:ea typeface="Calibri" panose="020F0502020204030204" pitchFamily="34" charset="0"/>
              </a:rPr>
              <a:t>التريند</a:t>
            </a:r>
            <a:r>
              <a:rPr lang="ar-SA" sz="2800" dirty="0" smtClean="0">
                <a:effectLst/>
                <a:latin typeface="Alexandria"/>
                <a:ea typeface="Calibri" panose="020F0502020204030204" pitchFamily="34" charset="0"/>
              </a:rPr>
              <a:t>"، حتى لمن لا يهمهم الأمر، مما يضاعف الضرر في وقت قياسي.</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rotWithShape="1">
          <a:blip r:embed="rId3">
            <a:extLst>
              <a:ext uri="{28A0092B-C50C-407E-A947-70E740481C1C}">
                <a14:useLocalDpi xmlns:a14="http://schemas.microsoft.com/office/drawing/2010/main" val="0"/>
              </a:ext>
            </a:extLst>
          </a:blip>
          <a:srcRect b="11528"/>
          <a:stretch/>
        </p:blipFill>
        <p:spPr>
          <a:xfrm>
            <a:off x="7054644" y="1505182"/>
            <a:ext cx="5137355" cy="4419368"/>
          </a:xfrm>
          <a:prstGeom prst="rect">
            <a:avLst/>
          </a:prstGeom>
        </p:spPr>
      </p:pic>
    </p:spTree>
    <p:extLst>
      <p:ext uri="{BB962C8B-B14F-4D97-AF65-F5344CB8AC3E}">
        <p14:creationId xmlns:p14="http://schemas.microsoft.com/office/powerpoint/2010/main" val="3636519248"/>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randombar(horizontal)">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randombar(horizontal)">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P spid="11" grpId="0"/>
      <p:bldP spid="1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019" y="646025"/>
            <a:ext cx="635335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102164"/>
            <a:ext cx="10817974" cy="52424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846142" y="235605"/>
            <a:ext cx="4277031"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أنواع أزمات السمعة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2843755" y="1201733"/>
            <a:ext cx="5389882"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effectLst/>
                <a:latin typeface="Alexandria"/>
                <a:ea typeface="Calibri" panose="020F0502020204030204" pitchFamily="34" charset="0"/>
              </a:rPr>
              <a:t>الفرق بين الأزمة التقليدية والأزمة الرقمية</a:t>
            </a:r>
            <a:endParaRPr lang="en-US" sz="2800" b="1" dirty="0">
              <a:solidFill>
                <a:srgbClr val="FF0000"/>
              </a:solidFill>
              <a:effectLst/>
              <a:latin typeface="Alexandria"/>
              <a:ea typeface="Calibri" panose="020F0502020204030204" pitchFamily="34" charset="0"/>
            </a:endParaRPr>
          </a:p>
        </p:txBody>
      </p:sp>
      <p:graphicFrame>
        <p:nvGraphicFramePr>
          <p:cNvPr id="2" name="جدول 1"/>
          <p:cNvGraphicFramePr>
            <a:graphicFrameLocks noGrp="1"/>
          </p:cNvGraphicFramePr>
          <p:nvPr>
            <p:extLst>
              <p:ext uri="{D42A27DB-BD31-4B8C-83A1-F6EECF244321}">
                <p14:modId xmlns:p14="http://schemas.microsoft.com/office/powerpoint/2010/main" val="3429934513"/>
              </p:ext>
            </p:extLst>
          </p:nvPr>
        </p:nvGraphicFramePr>
        <p:xfrm>
          <a:off x="1136019" y="2178505"/>
          <a:ext cx="9819150" cy="3661855"/>
        </p:xfrm>
        <a:graphic>
          <a:graphicData uri="http://schemas.openxmlformats.org/drawingml/2006/table">
            <a:tbl>
              <a:tblPr rtl="1" firstRow="1" bandRow="1">
                <a:tableStyleId>{5C22544A-7EE6-4342-B048-85BDC9FD1C3A}</a:tableStyleId>
              </a:tblPr>
              <a:tblGrid>
                <a:gridCol w="2676408">
                  <a:extLst>
                    <a:ext uri="{9D8B030D-6E8A-4147-A177-3AD203B41FA5}">
                      <a16:colId xmlns:a16="http://schemas.microsoft.com/office/drawing/2014/main" val="285764899"/>
                    </a:ext>
                  </a:extLst>
                </a:gridCol>
                <a:gridCol w="3559277">
                  <a:extLst>
                    <a:ext uri="{9D8B030D-6E8A-4147-A177-3AD203B41FA5}">
                      <a16:colId xmlns:a16="http://schemas.microsoft.com/office/drawing/2014/main" val="2404993285"/>
                    </a:ext>
                  </a:extLst>
                </a:gridCol>
                <a:gridCol w="3583465">
                  <a:extLst>
                    <a:ext uri="{9D8B030D-6E8A-4147-A177-3AD203B41FA5}">
                      <a16:colId xmlns:a16="http://schemas.microsoft.com/office/drawing/2014/main" val="3728058502"/>
                    </a:ext>
                  </a:extLst>
                </a:gridCol>
              </a:tblGrid>
              <a:tr h="732371">
                <a:tc>
                  <a:txBody>
                    <a:bodyPr/>
                    <a:lstStyle/>
                    <a:p>
                      <a:pPr algn="ctr" rtl="1"/>
                      <a:r>
                        <a:rPr lang="ar-SA" sz="2800" dirty="0" smtClean="0"/>
                        <a:t>وجه</a:t>
                      </a:r>
                      <a:r>
                        <a:rPr lang="ar-SA" sz="2800" baseline="0" dirty="0" smtClean="0"/>
                        <a:t> المقارنة</a:t>
                      </a:r>
                      <a:endParaRPr lang="ar-SA" sz="2800" dirty="0"/>
                    </a:p>
                  </a:txBody>
                  <a:tcPr anchor="ctr"/>
                </a:tc>
                <a:tc>
                  <a:txBody>
                    <a:bodyPr/>
                    <a:lstStyle/>
                    <a:p>
                      <a:pPr algn="ctr" rtl="1"/>
                      <a:r>
                        <a:rPr lang="ar-SA" sz="2800" dirty="0" smtClean="0"/>
                        <a:t>الأزمة التقليدية</a:t>
                      </a:r>
                      <a:endParaRPr lang="ar-SA" sz="2800" dirty="0"/>
                    </a:p>
                  </a:txBody>
                  <a:tcPr anchor="ctr"/>
                </a:tc>
                <a:tc>
                  <a:txBody>
                    <a:bodyPr/>
                    <a:lstStyle/>
                    <a:p>
                      <a:pPr algn="ctr" rtl="1"/>
                      <a:r>
                        <a:rPr lang="ar-SA" sz="2800" dirty="0" smtClean="0"/>
                        <a:t>الأزمة الرقمية</a:t>
                      </a:r>
                      <a:endParaRPr lang="ar-SA" sz="2800" dirty="0"/>
                    </a:p>
                  </a:txBody>
                  <a:tcPr anchor="ctr"/>
                </a:tc>
                <a:extLst>
                  <a:ext uri="{0D108BD9-81ED-4DB2-BD59-A6C34878D82A}">
                    <a16:rowId xmlns:a16="http://schemas.microsoft.com/office/drawing/2014/main" val="3343339818"/>
                  </a:ext>
                </a:extLst>
              </a:tr>
              <a:tr h="732371">
                <a:tc>
                  <a:txBody>
                    <a:bodyPr/>
                    <a:lstStyle/>
                    <a:p>
                      <a:pPr algn="ctr" rtl="1"/>
                      <a:r>
                        <a:rPr lang="ar-SA" sz="2800" dirty="0" smtClean="0"/>
                        <a:t>مصدر الشرارة</a:t>
                      </a:r>
                      <a:endParaRPr lang="ar-SA" sz="2800" dirty="0"/>
                    </a:p>
                  </a:txBody>
                  <a:tcPr anchor="ctr"/>
                </a:tc>
                <a:tc>
                  <a:txBody>
                    <a:bodyPr/>
                    <a:lstStyle/>
                    <a:p>
                      <a:pPr algn="ctr" rtl="1"/>
                      <a:r>
                        <a:rPr lang="ar-SA" sz="2800" dirty="0" smtClean="0"/>
                        <a:t>وسائل الإعلام المحلية</a:t>
                      </a:r>
                      <a:endParaRPr lang="ar-SA" sz="2800" dirty="0"/>
                    </a:p>
                  </a:txBody>
                  <a:tcPr anchor="ctr"/>
                </a:tc>
                <a:tc>
                  <a:txBody>
                    <a:bodyPr/>
                    <a:lstStyle/>
                    <a:p>
                      <a:pPr algn="ctr" rtl="1"/>
                      <a:r>
                        <a:rPr lang="ar-SA" sz="2800" dirty="0" smtClean="0"/>
                        <a:t>فرد، </a:t>
                      </a:r>
                      <a:r>
                        <a:rPr lang="ar-SA" sz="2800" dirty="0" err="1" smtClean="0"/>
                        <a:t>تغريدة</a:t>
                      </a:r>
                      <a:r>
                        <a:rPr lang="ar-SA" sz="2800" dirty="0" smtClean="0"/>
                        <a:t>، فيديو مسرب</a:t>
                      </a:r>
                      <a:endParaRPr lang="ar-SA" sz="2800" dirty="0"/>
                    </a:p>
                  </a:txBody>
                  <a:tcPr anchor="ctr"/>
                </a:tc>
                <a:extLst>
                  <a:ext uri="{0D108BD9-81ED-4DB2-BD59-A6C34878D82A}">
                    <a16:rowId xmlns:a16="http://schemas.microsoft.com/office/drawing/2014/main" val="167598483"/>
                  </a:ext>
                </a:extLst>
              </a:tr>
              <a:tr h="732371">
                <a:tc>
                  <a:txBody>
                    <a:bodyPr/>
                    <a:lstStyle/>
                    <a:p>
                      <a:pPr algn="ctr" rtl="1"/>
                      <a:r>
                        <a:rPr lang="ar-SA" sz="2800" dirty="0" smtClean="0"/>
                        <a:t>سرعة الانتشار</a:t>
                      </a:r>
                      <a:endParaRPr lang="ar-SA" sz="2800" dirty="0"/>
                    </a:p>
                  </a:txBody>
                  <a:tcPr anchor="ctr"/>
                </a:tc>
                <a:tc>
                  <a:txBody>
                    <a:bodyPr/>
                    <a:lstStyle/>
                    <a:p>
                      <a:pPr algn="ctr" rtl="1"/>
                      <a:r>
                        <a:rPr lang="ar-SA" sz="2800" dirty="0" smtClean="0"/>
                        <a:t>خطية (تزداد</a:t>
                      </a:r>
                      <a:r>
                        <a:rPr lang="ar-SA" sz="2800" baseline="0" dirty="0" smtClean="0"/>
                        <a:t> يوماً بعد يوم)</a:t>
                      </a:r>
                      <a:endParaRPr lang="ar-SA" sz="2800" dirty="0"/>
                    </a:p>
                  </a:txBody>
                  <a:tcPr anchor="ctr"/>
                </a:tc>
                <a:tc>
                  <a:txBody>
                    <a:bodyPr/>
                    <a:lstStyle/>
                    <a:p>
                      <a:pPr algn="ctr" rtl="1"/>
                      <a:r>
                        <a:rPr lang="ar-SA" sz="2800" dirty="0" smtClean="0"/>
                        <a:t>أسية (تنفجر في ساعات)</a:t>
                      </a:r>
                      <a:endParaRPr lang="ar-SA" sz="2800" dirty="0"/>
                    </a:p>
                  </a:txBody>
                  <a:tcPr anchor="ctr"/>
                </a:tc>
                <a:extLst>
                  <a:ext uri="{0D108BD9-81ED-4DB2-BD59-A6C34878D82A}">
                    <a16:rowId xmlns:a16="http://schemas.microsoft.com/office/drawing/2014/main" val="755242523"/>
                  </a:ext>
                </a:extLst>
              </a:tr>
              <a:tr h="732371">
                <a:tc>
                  <a:txBody>
                    <a:bodyPr/>
                    <a:lstStyle/>
                    <a:p>
                      <a:pPr algn="ctr" rtl="1"/>
                      <a:r>
                        <a:rPr lang="ar-SA" sz="2800" dirty="0" smtClean="0"/>
                        <a:t>التحكم في السردية</a:t>
                      </a:r>
                      <a:endParaRPr lang="ar-SA" sz="2800" dirty="0"/>
                    </a:p>
                  </a:txBody>
                  <a:tcPr anchor="ctr"/>
                </a:tc>
                <a:tc>
                  <a:txBody>
                    <a:bodyPr/>
                    <a:lstStyle/>
                    <a:p>
                      <a:pPr algn="ctr" rtl="1"/>
                      <a:r>
                        <a:rPr lang="ar-SA" sz="2800" dirty="0" smtClean="0"/>
                        <a:t>المؤسسة تملك زمام</a:t>
                      </a:r>
                      <a:r>
                        <a:rPr lang="ar-SA" sz="2800" baseline="0" dirty="0" smtClean="0"/>
                        <a:t> المبادرة</a:t>
                      </a:r>
                      <a:endParaRPr lang="ar-SA" sz="2800" dirty="0"/>
                    </a:p>
                  </a:txBody>
                  <a:tcPr anchor="ctr"/>
                </a:tc>
                <a:tc>
                  <a:txBody>
                    <a:bodyPr/>
                    <a:lstStyle/>
                    <a:p>
                      <a:pPr algn="ctr" rtl="1"/>
                      <a:r>
                        <a:rPr lang="ar-SA" sz="2800" dirty="0" smtClean="0"/>
                        <a:t>الجمهور هو من يقود الحوار</a:t>
                      </a:r>
                      <a:endParaRPr lang="ar-SA" sz="2800" dirty="0"/>
                    </a:p>
                  </a:txBody>
                  <a:tcPr anchor="ctr"/>
                </a:tc>
                <a:extLst>
                  <a:ext uri="{0D108BD9-81ED-4DB2-BD59-A6C34878D82A}">
                    <a16:rowId xmlns:a16="http://schemas.microsoft.com/office/drawing/2014/main" val="3920295750"/>
                  </a:ext>
                </a:extLst>
              </a:tr>
              <a:tr h="732371">
                <a:tc>
                  <a:txBody>
                    <a:bodyPr/>
                    <a:lstStyle/>
                    <a:p>
                      <a:pPr algn="ctr" rtl="1"/>
                      <a:r>
                        <a:rPr lang="ar-SA" sz="2800" dirty="0" smtClean="0"/>
                        <a:t>الجمهور المستهدف</a:t>
                      </a:r>
                      <a:endParaRPr lang="ar-SA" sz="2800" dirty="0"/>
                    </a:p>
                  </a:txBody>
                  <a:tcPr anchor="ctr"/>
                </a:tc>
                <a:tc>
                  <a:txBody>
                    <a:bodyPr/>
                    <a:lstStyle/>
                    <a:p>
                      <a:pPr algn="ctr" rtl="1"/>
                      <a:r>
                        <a:rPr lang="ar-SA" sz="2800" dirty="0" smtClean="0"/>
                        <a:t>محلي أو متخصص</a:t>
                      </a:r>
                      <a:endParaRPr lang="ar-SA" sz="2800" dirty="0"/>
                    </a:p>
                  </a:txBody>
                  <a:tcPr anchor="ctr"/>
                </a:tc>
                <a:tc>
                  <a:txBody>
                    <a:bodyPr/>
                    <a:lstStyle/>
                    <a:p>
                      <a:pPr algn="ctr" rtl="1"/>
                      <a:r>
                        <a:rPr lang="ar-SA" sz="2800" dirty="0" smtClean="0"/>
                        <a:t>عالمي وعشوائي</a:t>
                      </a:r>
                      <a:endParaRPr lang="ar-SA" sz="2800" dirty="0"/>
                    </a:p>
                  </a:txBody>
                  <a:tcPr anchor="ctr"/>
                </a:tc>
                <a:extLst>
                  <a:ext uri="{0D108BD9-81ED-4DB2-BD59-A6C34878D82A}">
                    <a16:rowId xmlns:a16="http://schemas.microsoft.com/office/drawing/2014/main" val="569837709"/>
                  </a:ext>
                </a:extLst>
              </a:tr>
            </a:tbl>
          </a:graphicData>
        </a:graphic>
      </p:graphicFrame>
    </p:spTree>
    <p:extLst>
      <p:ext uri="{BB962C8B-B14F-4D97-AF65-F5344CB8AC3E}">
        <p14:creationId xmlns:p14="http://schemas.microsoft.com/office/powerpoint/2010/main" val="145273174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019" y="646025"/>
            <a:ext cx="635335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317386"/>
            <a:ext cx="10817974" cy="4906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846142" y="235605"/>
            <a:ext cx="4277031"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أنواع أزمات السمعة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2561957" y="1449249"/>
            <a:ext cx="4962794"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effectLst/>
                <a:latin typeface="Alexandria"/>
                <a:ea typeface="Calibri" panose="020F0502020204030204" pitchFamily="34" charset="0"/>
              </a:rPr>
              <a:t>تصنيف </a:t>
            </a:r>
            <a:r>
              <a:rPr lang="ar-SA" sz="2800" b="1" dirty="0" err="1" smtClean="0">
                <a:solidFill>
                  <a:srgbClr val="FF0000"/>
                </a:solidFill>
                <a:effectLst/>
                <a:latin typeface="Alexandria"/>
                <a:ea typeface="Calibri" panose="020F0502020204030204" pitchFamily="34" charset="0"/>
              </a:rPr>
              <a:t>كومبز</a:t>
            </a:r>
            <a:r>
              <a:rPr lang="ar-SA" sz="2800" b="1" dirty="0" smtClean="0">
                <a:solidFill>
                  <a:srgbClr val="FF0000"/>
                </a:solidFill>
                <a:effectLst/>
                <a:latin typeface="Alexandria"/>
                <a:ea typeface="Calibri" panose="020F0502020204030204" pitchFamily="34" charset="0"/>
              </a:rPr>
              <a:t> للأزمات:</a:t>
            </a:r>
            <a:endParaRPr lang="en-US" sz="2800" b="1" dirty="0">
              <a:solidFill>
                <a:srgbClr val="FF0000"/>
              </a:solidFill>
              <a:effectLst/>
              <a:latin typeface="Alexandria"/>
              <a:ea typeface="Calibri" panose="020F0502020204030204" pitchFamily="34" charset="0"/>
            </a:endParaRPr>
          </a:p>
        </p:txBody>
      </p:sp>
      <p:sp>
        <p:nvSpPr>
          <p:cNvPr id="9" name="مستطيل 8"/>
          <p:cNvSpPr/>
          <p:nvPr/>
        </p:nvSpPr>
        <p:spPr>
          <a:xfrm>
            <a:off x="723900" y="2074891"/>
            <a:ext cx="10267950" cy="99001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يعتمد البروفيسور </a:t>
            </a:r>
            <a:r>
              <a:rPr lang="ar-SA" sz="2800" dirty="0" err="1" smtClean="0">
                <a:effectLst/>
                <a:latin typeface="Alexandria"/>
                <a:ea typeface="Calibri" panose="020F0502020204030204" pitchFamily="34" charset="0"/>
              </a:rPr>
              <a:t>تيموثي</a:t>
            </a:r>
            <a:r>
              <a:rPr lang="ar-SA" sz="2800" dirty="0" smtClean="0">
                <a:effectLst/>
                <a:latin typeface="Alexandria"/>
                <a:ea typeface="Calibri" panose="020F0502020204030204" pitchFamily="34" charset="0"/>
              </a:rPr>
              <a:t> </a:t>
            </a:r>
            <a:r>
              <a:rPr lang="ar-SA" sz="2800" dirty="0" err="1" smtClean="0">
                <a:effectLst/>
                <a:latin typeface="Alexandria"/>
                <a:ea typeface="Calibri" panose="020F0502020204030204" pitchFamily="34" charset="0"/>
              </a:rPr>
              <a:t>كومبز</a:t>
            </a:r>
            <a:r>
              <a:rPr lang="ar-SA" sz="2800" dirty="0" smtClean="0">
                <a:effectLst/>
                <a:latin typeface="Alexandria"/>
                <a:ea typeface="Calibri" panose="020F0502020204030204" pitchFamily="34" charset="0"/>
              </a:rPr>
              <a:t> في نظرية اتصال الأزمة الظرفية (</a:t>
            </a:r>
            <a:r>
              <a:rPr lang="en-US" sz="2800" dirty="0" smtClean="0">
                <a:effectLst/>
                <a:latin typeface="Alexandria"/>
                <a:ea typeface="Calibri" panose="020F0502020204030204" pitchFamily="34" charset="0"/>
              </a:rPr>
              <a:t>SCCT</a:t>
            </a:r>
            <a:r>
              <a:rPr lang="ar-SA" sz="2800" dirty="0" smtClean="0">
                <a:effectLst/>
                <a:latin typeface="Alexandria"/>
                <a:ea typeface="Calibri" panose="020F0502020204030204" pitchFamily="34" charset="0"/>
              </a:rPr>
              <a:t>) على مستوى المسؤولية التي يلقيها الجمهور على المؤسسة:</a:t>
            </a:r>
            <a:endParaRPr lang="en-US" sz="2800" dirty="0">
              <a:effectLst/>
              <a:latin typeface="Alexandria"/>
              <a:ea typeface="Calibri" panose="020F0502020204030204" pitchFamily="34" charset="0"/>
            </a:endParaRPr>
          </a:p>
        </p:txBody>
      </p:sp>
      <p:graphicFrame>
        <p:nvGraphicFramePr>
          <p:cNvPr id="2" name="جدول 1"/>
          <p:cNvGraphicFramePr>
            <a:graphicFrameLocks noGrp="1"/>
          </p:cNvGraphicFramePr>
          <p:nvPr>
            <p:extLst>
              <p:ext uri="{D42A27DB-BD31-4B8C-83A1-F6EECF244321}">
                <p14:modId xmlns:p14="http://schemas.microsoft.com/office/powerpoint/2010/main" val="4120872370"/>
              </p:ext>
            </p:extLst>
          </p:nvPr>
        </p:nvGraphicFramePr>
        <p:xfrm>
          <a:off x="771525" y="3083651"/>
          <a:ext cx="10565206" cy="2926080"/>
        </p:xfrm>
        <a:graphic>
          <a:graphicData uri="http://schemas.openxmlformats.org/drawingml/2006/table">
            <a:tbl>
              <a:tblPr rtl="1" firstRow="1" bandRow="1">
                <a:tableStyleId>{5C22544A-7EE6-4342-B048-85BDC9FD1C3A}</a:tableStyleId>
              </a:tblPr>
              <a:tblGrid>
                <a:gridCol w="2402281">
                  <a:extLst>
                    <a:ext uri="{9D8B030D-6E8A-4147-A177-3AD203B41FA5}">
                      <a16:colId xmlns:a16="http://schemas.microsoft.com/office/drawing/2014/main" val="4064477213"/>
                    </a:ext>
                  </a:extLst>
                </a:gridCol>
                <a:gridCol w="5781675">
                  <a:extLst>
                    <a:ext uri="{9D8B030D-6E8A-4147-A177-3AD203B41FA5}">
                      <a16:colId xmlns:a16="http://schemas.microsoft.com/office/drawing/2014/main" val="4129762776"/>
                    </a:ext>
                  </a:extLst>
                </a:gridCol>
                <a:gridCol w="2381250">
                  <a:extLst>
                    <a:ext uri="{9D8B030D-6E8A-4147-A177-3AD203B41FA5}">
                      <a16:colId xmlns:a16="http://schemas.microsoft.com/office/drawing/2014/main" val="2174138330"/>
                    </a:ext>
                  </a:extLst>
                </a:gridCol>
              </a:tblGrid>
              <a:tr h="370840">
                <a:tc>
                  <a:txBody>
                    <a:bodyPr/>
                    <a:lstStyle/>
                    <a:p>
                      <a:pPr algn="ctr" rtl="1"/>
                      <a:r>
                        <a:rPr lang="ar-SA" sz="2800" dirty="0" smtClean="0"/>
                        <a:t>نوع المجموعة</a:t>
                      </a:r>
                      <a:endParaRPr lang="ar-SA" sz="2800" dirty="0"/>
                    </a:p>
                  </a:txBody>
                  <a:tcPr anchor="ctr"/>
                </a:tc>
                <a:tc>
                  <a:txBody>
                    <a:bodyPr/>
                    <a:lstStyle/>
                    <a:p>
                      <a:pPr algn="ctr" rtl="1"/>
                      <a:r>
                        <a:rPr lang="ar-SA" sz="2800" dirty="0" smtClean="0"/>
                        <a:t>وصف الأزمة</a:t>
                      </a:r>
                      <a:endParaRPr lang="ar-SA" sz="2800" dirty="0"/>
                    </a:p>
                  </a:txBody>
                  <a:tcPr anchor="ctr"/>
                </a:tc>
                <a:tc>
                  <a:txBody>
                    <a:bodyPr/>
                    <a:lstStyle/>
                    <a:p>
                      <a:pPr algn="ctr" rtl="1"/>
                      <a:r>
                        <a:rPr lang="ar-SA" sz="2800" dirty="0" smtClean="0"/>
                        <a:t>مستوى المسؤولية المتصور</a:t>
                      </a:r>
                      <a:endParaRPr lang="ar-SA" sz="2800" dirty="0"/>
                    </a:p>
                  </a:txBody>
                  <a:tcPr anchor="ctr"/>
                </a:tc>
                <a:extLst>
                  <a:ext uri="{0D108BD9-81ED-4DB2-BD59-A6C34878D82A}">
                    <a16:rowId xmlns:a16="http://schemas.microsoft.com/office/drawing/2014/main" val="3758677088"/>
                  </a:ext>
                </a:extLst>
              </a:tr>
              <a:tr h="370840">
                <a:tc>
                  <a:txBody>
                    <a:bodyPr/>
                    <a:lstStyle/>
                    <a:p>
                      <a:pPr algn="ctr" rtl="1"/>
                      <a:r>
                        <a:rPr lang="ar-SA" sz="2800" dirty="0" smtClean="0"/>
                        <a:t>مجموعة الضحية</a:t>
                      </a:r>
                      <a:endParaRPr lang="ar-SA" sz="2800" dirty="0"/>
                    </a:p>
                  </a:txBody>
                  <a:tcPr anchor="ctr"/>
                </a:tc>
                <a:tc>
                  <a:txBody>
                    <a:bodyPr/>
                    <a:lstStyle/>
                    <a:p>
                      <a:pPr algn="ctr" rtl="1"/>
                      <a:r>
                        <a:rPr lang="ar-SA" sz="2800" dirty="0" smtClean="0"/>
                        <a:t>كوارث طبيعية، شائعات، تخريب من طرف ثالث</a:t>
                      </a:r>
                      <a:endParaRPr lang="ar-SA" sz="2800" dirty="0"/>
                    </a:p>
                  </a:txBody>
                  <a:tcPr anchor="ctr"/>
                </a:tc>
                <a:tc>
                  <a:txBody>
                    <a:bodyPr/>
                    <a:lstStyle/>
                    <a:p>
                      <a:pPr algn="ctr" rtl="1"/>
                      <a:r>
                        <a:rPr lang="ar-SA" sz="2800" dirty="0" smtClean="0"/>
                        <a:t>منخفض جداً</a:t>
                      </a:r>
                      <a:endParaRPr lang="ar-SA" sz="2800" dirty="0"/>
                    </a:p>
                  </a:txBody>
                  <a:tcPr anchor="ctr"/>
                </a:tc>
                <a:extLst>
                  <a:ext uri="{0D108BD9-81ED-4DB2-BD59-A6C34878D82A}">
                    <a16:rowId xmlns:a16="http://schemas.microsoft.com/office/drawing/2014/main" val="1688834265"/>
                  </a:ext>
                </a:extLst>
              </a:tr>
              <a:tr h="370840">
                <a:tc>
                  <a:txBody>
                    <a:bodyPr/>
                    <a:lstStyle/>
                    <a:p>
                      <a:pPr algn="ctr" rtl="1"/>
                      <a:r>
                        <a:rPr lang="ar-SA" sz="2800" dirty="0" smtClean="0"/>
                        <a:t>مجموعة الحوادث</a:t>
                      </a:r>
                      <a:endParaRPr lang="ar-SA" sz="2800" dirty="0"/>
                    </a:p>
                  </a:txBody>
                  <a:tcPr anchor="ctr"/>
                </a:tc>
                <a:tc>
                  <a:txBody>
                    <a:bodyPr/>
                    <a:lstStyle/>
                    <a:p>
                      <a:pPr algn="ctr" rtl="1"/>
                      <a:r>
                        <a:rPr lang="ar-SA" sz="2800" dirty="0" smtClean="0"/>
                        <a:t>أعطال تقنية غير مقصودة، تحديّات إجرائية.</a:t>
                      </a:r>
                      <a:endParaRPr lang="ar-SA" sz="2800" dirty="0"/>
                    </a:p>
                  </a:txBody>
                  <a:tcPr anchor="ctr"/>
                </a:tc>
                <a:tc>
                  <a:txBody>
                    <a:bodyPr/>
                    <a:lstStyle/>
                    <a:p>
                      <a:pPr algn="ctr" rtl="1"/>
                      <a:r>
                        <a:rPr lang="ar-SA" sz="2800" dirty="0" smtClean="0"/>
                        <a:t>متوسط</a:t>
                      </a:r>
                      <a:endParaRPr lang="ar-SA" sz="2800" dirty="0"/>
                    </a:p>
                  </a:txBody>
                  <a:tcPr anchor="ctr"/>
                </a:tc>
                <a:extLst>
                  <a:ext uri="{0D108BD9-81ED-4DB2-BD59-A6C34878D82A}">
                    <a16:rowId xmlns:a16="http://schemas.microsoft.com/office/drawing/2014/main" val="2045162351"/>
                  </a:ext>
                </a:extLst>
              </a:tr>
              <a:tr h="370840">
                <a:tc>
                  <a:txBody>
                    <a:bodyPr/>
                    <a:lstStyle/>
                    <a:p>
                      <a:pPr algn="ctr" rtl="1"/>
                      <a:r>
                        <a:rPr lang="ar-SA" sz="2800" dirty="0" smtClean="0"/>
                        <a:t>مجموعة الأخطاء المتعمدة</a:t>
                      </a:r>
                      <a:endParaRPr lang="ar-SA" sz="2800" dirty="0"/>
                    </a:p>
                  </a:txBody>
                  <a:tcPr anchor="ctr"/>
                </a:tc>
                <a:tc>
                  <a:txBody>
                    <a:bodyPr/>
                    <a:lstStyle/>
                    <a:p>
                      <a:pPr algn="ctr" rtl="1"/>
                      <a:r>
                        <a:rPr lang="ar-SA" sz="2800" dirty="0" smtClean="0"/>
                        <a:t>انتهاك القوانين، الإهمال المتعمد، سوء الإدارة</a:t>
                      </a:r>
                      <a:endParaRPr lang="ar-SA" sz="2800" dirty="0"/>
                    </a:p>
                  </a:txBody>
                  <a:tcPr anchor="ctr"/>
                </a:tc>
                <a:tc>
                  <a:txBody>
                    <a:bodyPr/>
                    <a:lstStyle/>
                    <a:p>
                      <a:pPr algn="ctr" rtl="1"/>
                      <a:r>
                        <a:rPr lang="ar-SA" sz="2800" dirty="0" smtClean="0"/>
                        <a:t>عالٍ جداً</a:t>
                      </a:r>
                      <a:endParaRPr lang="ar-SA" sz="2800" dirty="0"/>
                    </a:p>
                  </a:txBody>
                  <a:tcPr anchor="ctr"/>
                </a:tc>
                <a:extLst>
                  <a:ext uri="{0D108BD9-81ED-4DB2-BD59-A6C34878D82A}">
                    <a16:rowId xmlns:a16="http://schemas.microsoft.com/office/drawing/2014/main" val="662065748"/>
                  </a:ext>
                </a:extLst>
              </a:tr>
            </a:tbl>
          </a:graphicData>
        </a:graphic>
      </p:graphicFrame>
    </p:spTree>
    <p:extLst>
      <p:ext uri="{BB962C8B-B14F-4D97-AF65-F5344CB8AC3E}">
        <p14:creationId xmlns:p14="http://schemas.microsoft.com/office/powerpoint/2010/main" val="2807825420"/>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randombar(horizont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randombar(horizontal)">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019" y="646025"/>
            <a:ext cx="635335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102164"/>
            <a:ext cx="10817974" cy="51215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846142" y="235605"/>
            <a:ext cx="4277031"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أنواع أزمات السمعة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2941748" y="1107485"/>
            <a:ext cx="4962794"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effectLst/>
                <a:latin typeface="Alexandria"/>
                <a:ea typeface="Calibri" panose="020F0502020204030204" pitchFamily="34" charset="0"/>
              </a:rPr>
              <a:t>كيف نختار استراتيجية الرد حسب </a:t>
            </a:r>
            <a:r>
              <a:rPr lang="ar-SA" sz="2800" b="1" dirty="0" err="1" smtClean="0">
                <a:solidFill>
                  <a:srgbClr val="FF0000"/>
                </a:solidFill>
                <a:effectLst/>
                <a:latin typeface="Alexandria"/>
                <a:ea typeface="Calibri" panose="020F0502020204030204" pitchFamily="34" charset="0"/>
              </a:rPr>
              <a:t>كومبز</a:t>
            </a:r>
            <a:r>
              <a:rPr lang="ar-SA" sz="2800" b="1" dirty="0" smtClean="0">
                <a:solidFill>
                  <a:srgbClr val="FF0000"/>
                </a:solidFill>
                <a:effectLst/>
                <a:latin typeface="Alexandria"/>
                <a:ea typeface="Calibri" panose="020F0502020204030204" pitchFamily="34" charset="0"/>
              </a:rPr>
              <a:t>:</a:t>
            </a:r>
            <a:endParaRPr lang="en-US" sz="2800" b="1" dirty="0">
              <a:solidFill>
                <a:srgbClr val="FF0000"/>
              </a:solidFill>
              <a:effectLst/>
              <a:latin typeface="Alexandria"/>
              <a:ea typeface="Calibri" panose="020F0502020204030204" pitchFamily="34" charset="0"/>
            </a:endParaRPr>
          </a:p>
        </p:txBody>
      </p:sp>
      <p:sp>
        <p:nvSpPr>
          <p:cNvPr id="9" name="مستطيل 8"/>
          <p:cNvSpPr/>
          <p:nvPr/>
        </p:nvSpPr>
        <p:spPr>
          <a:xfrm>
            <a:off x="762991" y="1815054"/>
            <a:ext cx="10267950" cy="143885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يرى </a:t>
            </a:r>
            <a:r>
              <a:rPr lang="ar-SA" sz="2800" dirty="0" err="1" smtClean="0">
                <a:effectLst/>
                <a:latin typeface="Alexandria"/>
                <a:ea typeface="Calibri" panose="020F0502020204030204" pitchFamily="34" charset="0"/>
              </a:rPr>
              <a:t>كومبز</a:t>
            </a:r>
            <a:r>
              <a:rPr lang="ar-SA" sz="2800" dirty="0" smtClean="0">
                <a:effectLst/>
                <a:latin typeface="Alexandria"/>
                <a:ea typeface="Calibri" panose="020F0502020204030204" pitchFamily="34" charset="0"/>
              </a:rPr>
              <a:t> أن اختيار الرد يعتمد على معادلة بسيطة: (نوع الأزمة </a:t>
            </a:r>
            <a:r>
              <a:rPr lang="ar-SA" sz="2800" dirty="0" smtClean="0">
                <a:effectLst/>
                <a:latin typeface="Simplified Arabic" panose="02020603050405020304" pitchFamily="18" charset="-78"/>
                <a:ea typeface="Calibri" panose="020F0502020204030204" pitchFamily="34" charset="0"/>
                <a:cs typeface="Simplified Arabic" panose="02020603050405020304" pitchFamily="18" charset="-78"/>
              </a:rPr>
              <a:t>[ضحية، حادث، تعمد]</a:t>
            </a:r>
            <a:r>
              <a:rPr lang="ar-SA" sz="2800" dirty="0" smtClean="0">
                <a:effectLst/>
                <a:latin typeface="Alexandria"/>
                <a:ea typeface="Calibri" panose="020F0502020204030204" pitchFamily="34" charset="0"/>
              </a:rPr>
              <a:t> + تاريخ الأزمة </a:t>
            </a:r>
            <a:r>
              <a:rPr lang="ar-SA" sz="2800" dirty="0" smtClean="0">
                <a:effectLst/>
                <a:latin typeface="Simplified Arabic" panose="02020603050405020304" pitchFamily="18" charset="-78"/>
                <a:ea typeface="Calibri" panose="020F0502020204030204" pitchFamily="34" charset="0"/>
                <a:cs typeface="Simplified Arabic" panose="02020603050405020304" pitchFamily="18" charset="-78"/>
              </a:rPr>
              <a:t>[</a:t>
            </a:r>
            <a:r>
              <a:rPr lang="ar-SA" sz="2800" dirty="0" smtClean="0">
                <a:effectLst/>
                <a:latin typeface="Alexandria"/>
                <a:ea typeface="Calibri" panose="020F0502020204030204" pitchFamily="34" charset="0"/>
              </a:rPr>
              <a:t>هل هذه أول مرة تقع فيها المؤسسة في أزمة؟</a:t>
            </a:r>
            <a:r>
              <a:rPr lang="ar-SA" sz="2800" dirty="0" smtClean="0">
                <a:effectLst/>
                <a:latin typeface="Simplified Arabic" panose="02020603050405020304" pitchFamily="18" charset="-78"/>
                <a:ea typeface="Calibri" panose="020F0502020204030204" pitchFamily="34" charset="0"/>
                <a:cs typeface="Simplified Arabic" panose="02020603050405020304" pitchFamily="18" charset="-78"/>
              </a:rPr>
              <a:t>]</a:t>
            </a:r>
            <a:r>
              <a:rPr lang="ar-SA" sz="2800" dirty="0" smtClean="0">
                <a:effectLst/>
                <a:latin typeface="Alexandria"/>
                <a:ea typeface="Calibri" panose="020F0502020204030204" pitchFamily="34" charset="0"/>
              </a:rPr>
              <a:t> + السمعة السابقة </a:t>
            </a:r>
            <a:r>
              <a:rPr lang="ar-SA" sz="2800" dirty="0" smtClean="0">
                <a:effectLst/>
                <a:latin typeface="Simplified Arabic" panose="02020603050405020304" pitchFamily="18" charset="-78"/>
                <a:ea typeface="Calibri" panose="020F0502020204030204" pitchFamily="34" charset="0"/>
                <a:cs typeface="Simplified Arabic" panose="02020603050405020304" pitchFamily="18" charset="-78"/>
              </a:rPr>
              <a:t>[</a:t>
            </a:r>
            <a:r>
              <a:rPr lang="ar-SA" sz="2800" dirty="0" smtClean="0">
                <a:effectLst/>
                <a:latin typeface="Alexandria"/>
                <a:ea typeface="Calibri" panose="020F0502020204030204" pitchFamily="34" charset="0"/>
              </a:rPr>
              <a:t>هل كانت المؤسسة محبوبة قبل الأزمة؟</a:t>
            </a:r>
            <a:r>
              <a:rPr lang="ar-SA" sz="2800" dirty="0" smtClean="0">
                <a:effectLst/>
                <a:latin typeface="Simplified Arabic" panose="02020603050405020304" pitchFamily="18" charset="-78"/>
                <a:ea typeface="Calibri" panose="020F0502020204030204" pitchFamily="34" charset="0"/>
                <a:cs typeface="Simplified Arabic" panose="02020603050405020304" pitchFamily="18" charset="-78"/>
              </a:rPr>
              <a:t>]</a:t>
            </a:r>
            <a:r>
              <a:rPr lang="ar-SA" sz="2800" dirty="0" smtClean="0">
                <a:effectLst/>
                <a:latin typeface="Alexandria"/>
                <a:ea typeface="Calibri" panose="020F0502020204030204" pitchFamily="34" charset="0"/>
              </a:rPr>
              <a:t>)</a:t>
            </a:r>
            <a:endParaRPr lang="en-US" sz="2800" dirty="0">
              <a:effectLst/>
              <a:latin typeface="Alexandria"/>
              <a:ea typeface="Calibri" panose="020F0502020204030204" pitchFamily="34" charset="0"/>
            </a:endParaRPr>
          </a:p>
        </p:txBody>
      </p:sp>
      <p:graphicFrame>
        <p:nvGraphicFramePr>
          <p:cNvPr id="2" name="جدول 1"/>
          <p:cNvGraphicFramePr>
            <a:graphicFrameLocks noGrp="1"/>
          </p:cNvGraphicFramePr>
          <p:nvPr>
            <p:extLst>
              <p:ext uri="{D42A27DB-BD31-4B8C-83A1-F6EECF244321}">
                <p14:modId xmlns:p14="http://schemas.microsoft.com/office/powerpoint/2010/main" val="3820191248"/>
              </p:ext>
            </p:extLst>
          </p:nvPr>
        </p:nvGraphicFramePr>
        <p:xfrm>
          <a:off x="762991" y="3316718"/>
          <a:ext cx="10565206" cy="2590800"/>
        </p:xfrm>
        <a:graphic>
          <a:graphicData uri="http://schemas.openxmlformats.org/drawingml/2006/table">
            <a:tbl>
              <a:tblPr rtl="1" firstRow="1" bandRow="1">
                <a:tableStyleId>{5C22544A-7EE6-4342-B048-85BDC9FD1C3A}</a:tableStyleId>
              </a:tblPr>
              <a:tblGrid>
                <a:gridCol w="2017471">
                  <a:extLst>
                    <a:ext uri="{9D8B030D-6E8A-4147-A177-3AD203B41FA5}">
                      <a16:colId xmlns:a16="http://schemas.microsoft.com/office/drawing/2014/main" val="4064477213"/>
                    </a:ext>
                  </a:extLst>
                </a:gridCol>
                <a:gridCol w="2842260">
                  <a:extLst>
                    <a:ext uri="{9D8B030D-6E8A-4147-A177-3AD203B41FA5}">
                      <a16:colId xmlns:a16="http://schemas.microsoft.com/office/drawing/2014/main" val="4129762776"/>
                    </a:ext>
                  </a:extLst>
                </a:gridCol>
                <a:gridCol w="5705475">
                  <a:extLst>
                    <a:ext uri="{9D8B030D-6E8A-4147-A177-3AD203B41FA5}">
                      <a16:colId xmlns:a16="http://schemas.microsoft.com/office/drawing/2014/main" val="2174138330"/>
                    </a:ext>
                  </a:extLst>
                </a:gridCol>
              </a:tblGrid>
              <a:tr h="370840">
                <a:tc>
                  <a:txBody>
                    <a:bodyPr/>
                    <a:lstStyle/>
                    <a:p>
                      <a:pPr algn="ctr" rtl="1"/>
                      <a:r>
                        <a:rPr lang="ar-SA" sz="2800" dirty="0" smtClean="0"/>
                        <a:t>الاستراتيجية</a:t>
                      </a:r>
                      <a:endParaRPr lang="ar-SA" sz="2800" dirty="0"/>
                    </a:p>
                  </a:txBody>
                  <a:tcPr anchor="ctr"/>
                </a:tc>
                <a:tc>
                  <a:txBody>
                    <a:bodyPr/>
                    <a:lstStyle/>
                    <a:p>
                      <a:pPr algn="ctr" rtl="1"/>
                      <a:r>
                        <a:rPr lang="ar-SA" sz="2800" dirty="0" smtClean="0"/>
                        <a:t>متى تستخدم؟</a:t>
                      </a:r>
                      <a:endParaRPr lang="ar-SA" sz="2800" dirty="0"/>
                    </a:p>
                  </a:txBody>
                  <a:tcPr anchor="ctr"/>
                </a:tc>
                <a:tc>
                  <a:txBody>
                    <a:bodyPr/>
                    <a:lstStyle/>
                    <a:p>
                      <a:pPr algn="ctr" rtl="1"/>
                      <a:r>
                        <a:rPr lang="ar-SA" sz="2800" dirty="0" smtClean="0"/>
                        <a:t>الهدف</a:t>
                      </a:r>
                      <a:endParaRPr lang="ar-SA" sz="2800" dirty="0"/>
                    </a:p>
                  </a:txBody>
                  <a:tcPr anchor="ctr"/>
                </a:tc>
                <a:extLst>
                  <a:ext uri="{0D108BD9-81ED-4DB2-BD59-A6C34878D82A}">
                    <a16:rowId xmlns:a16="http://schemas.microsoft.com/office/drawing/2014/main" val="3758677088"/>
                  </a:ext>
                </a:extLst>
              </a:tr>
              <a:tr h="370840">
                <a:tc>
                  <a:txBody>
                    <a:bodyPr/>
                    <a:lstStyle/>
                    <a:p>
                      <a:pPr algn="ctr" rtl="1"/>
                      <a:r>
                        <a:rPr lang="ar-SA" sz="2800" dirty="0" smtClean="0"/>
                        <a:t>الإنكار</a:t>
                      </a:r>
                      <a:endParaRPr lang="ar-SA" sz="2800" dirty="0"/>
                    </a:p>
                  </a:txBody>
                  <a:tcPr anchor="ctr"/>
                </a:tc>
                <a:tc>
                  <a:txBody>
                    <a:bodyPr/>
                    <a:lstStyle/>
                    <a:p>
                      <a:pPr algn="ctr" rtl="1"/>
                      <a:r>
                        <a:rPr lang="ar-SA" sz="2800" dirty="0" smtClean="0"/>
                        <a:t>أزمة</a:t>
                      </a:r>
                      <a:r>
                        <a:rPr lang="ar-SA" sz="2800" baseline="0" dirty="0" smtClean="0"/>
                        <a:t> الضحية</a:t>
                      </a:r>
                      <a:endParaRPr lang="ar-SA" sz="2800" dirty="0"/>
                    </a:p>
                  </a:txBody>
                  <a:tcPr anchor="ctr"/>
                </a:tc>
                <a:tc>
                  <a:txBody>
                    <a:bodyPr/>
                    <a:lstStyle/>
                    <a:p>
                      <a:pPr algn="ctr" rtl="1"/>
                      <a:r>
                        <a:rPr lang="ar-SA" sz="2800" dirty="0" smtClean="0"/>
                        <a:t>قطع الصلة بين المنظمة والأزمة</a:t>
                      </a:r>
                      <a:endParaRPr lang="ar-SA" sz="2800" dirty="0"/>
                    </a:p>
                  </a:txBody>
                  <a:tcPr anchor="ctr"/>
                </a:tc>
                <a:extLst>
                  <a:ext uri="{0D108BD9-81ED-4DB2-BD59-A6C34878D82A}">
                    <a16:rowId xmlns:a16="http://schemas.microsoft.com/office/drawing/2014/main" val="1688834265"/>
                  </a:ext>
                </a:extLst>
              </a:tr>
              <a:tr h="370840">
                <a:tc>
                  <a:txBody>
                    <a:bodyPr/>
                    <a:lstStyle/>
                    <a:p>
                      <a:pPr algn="ctr" rtl="1"/>
                      <a:r>
                        <a:rPr lang="ar-SA" sz="2800" dirty="0" smtClean="0"/>
                        <a:t>التقليل</a:t>
                      </a:r>
                      <a:endParaRPr lang="ar-SA" sz="2800" dirty="0"/>
                    </a:p>
                  </a:txBody>
                  <a:tcPr anchor="ctr"/>
                </a:tc>
                <a:tc>
                  <a:txBody>
                    <a:bodyPr/>
                    <a:lstStyle/>
                    <a:p>
                      <a:pPr algn="ctr" rtl="1"/>
                      <a:r>
                        <a:rPr lang="ar-SA" sz="2800" dirty="0" smtClean="0"/>
                        <a:t>أزمة الحوادث.</a:t>
                      </a:r>
                      <a:endParaRPr lang="ar-SA" sz="2800" dirty="0"/>
                    </a:p>
                  </a:txBody>
                  <a:tcPr anchor="ctr"/>
                </a:tc>
                <a:tc>
                  <a:txBody>
                    <a:bodyPr/>
                    <a:lstStyle/>
                    <a:p>
                      <a:pPr algn="ctr" rtl="1"/>
                      <a:r>
                        <a:rPr lang="ar-SA" sz="2800" dirty="0" smtClean="0"/>
                        <a:t>إقناع الجمهور بأن</a:t>
                      </a:r>
                      <a:r>
                        <a:rPr lang="ar-SA" sz="2800" baseline="0" dirty="0" smtClean="0"/>
                        <a:t> الضرر بسيط أو غير مقصود</a:t>
                      </a:r>
                      <a:endParaRPr lang="ar-SA" sz="2800" dirty="0"/>
                    </a:p>
                  </a:txBody>
                  <a:tcPr anchor="ctr"/>
                </a:tc>
                <a:extLst>
                  <a:ext uri="{0D108BD9-81ED-4DB2-BD59-A6C34878D82A}">
                    <a16:rowId xmlns:a16="http://schemas.microsoft.com/office/drawing/2014/main" val="2045162351"/>
                  </a:ext>
                </a:extLst>
              </a:tr>
              <a:tr h="370840">
                <a:tc>
                  <a:txBody>
                    <a:bodyPr/>
                    <a:lstStyle/>
                    <a:p>
                      <a:pPr algn="ctr" rtl="1"/>
                      <a:r>
                        <a:rPr lang="ar-SA" sz="2800" dirty="0" smtClean="0"/>
                        <a:t>الإصلاح</a:t>
                      </a:r>
                      <a:endParaRPr lang="ar-SA" sz="2800" dirty="0"/>
                    </a:p>
                  </a:txBody>
                  <a:tcPr anchor="ctr"/>
                </a:tc>
                <a:tc>
                  <a:txBody>
                    <a:bodyPr/>
                    <a:lstStyle/>
                    <a:p>
                      <a:pPr algn="ctr" rtl="1"/>
                      <a:r>
                        <a:rPr lang="ar-SA" sz="2800" dirty="0" smtClean="0"/>
                        <a:t>أزمة متعمدة</a:t>
                      </a:r>
                      <a:endParaRPr lang="ar-SA" sz="2800" dirty="0"/>
                    </a:p>
                  </a:txBody>
                  <a:tcPr anchor="ctr"/>
                </a:tc>
                <a:tc>
                  <a:txBody>
                    <a:bodyPr/>
                    <a:lstStyle/>
                    <a:p>
                      <a:pPr algn="ctr" rtl="1"/>
                      <a:r>
                        <a:rPr lang="ar-SA" sz="2800" dirty="0" smtClean="0"/>
                        <a:t>استعادة الثقة عبر الاعتذار والتعويض</a:t>
                      </a:r>
                      <a:endParaRPr lang="ar-SA" sz="2800" dirty="0"/>
                    </a:p>
                  </a:txBody>
                  <a:tcPr anchor="ctr"/>
                </a:tc>
                <a:extLst>
                  <a:ext uri="{0D108BD9-81ED-4DB2-BD59-A6C34878D82A}">
                    <a16:rowId xmlns:a16="http://schemas.microsoft.com/office/drawing/2014/main" val="662065748"/>
                  </a:ext>
                </a:extLst>
              </a:tr>
              <a:tr h="370840">
                <a:tc>
                  <a:txBody>
                    <a:bodyPr/>
                    <a:lstStyle/>
                    <a:p>
                      <a:pPr algn="ctr" rtl="1"/>
                      <a:r>
                        <a:rPr lang="ar-SA" sz="2800" dirty="0" smtClean="0"/>
                        <a:t>التعزيز</a:t>
                      </a:r>
                      <a:endParaRPr lang="ar-SA" sz="2800" dirty="0"/>
                    </a:p>
                  </a:txBody>
                  <a:tcPr anchor="ctr"/>
                </a:tc>
                <a:tc>
                  <a:txBody>
                    <a:bodyPr/>
                    <a:lstStyle/>
                    <a:p>
                      <a:pPr algn="ctr" rtl="1"/>
                      <a:r>
                        <a:rPr lang="ar-SA" sz="2800" dirty="0" smtClean="0"/>
                        <a:t>كإضافة لأي استراتيجية</a:t>
                      </a:r>
                      <a:endParaRPr lang="ar-SA" sz="2800" dirty="0"/>
                    </a:p>
                  </a:txBody>
                  <a:tcPr anchor="ctr"/>
                </a:tc>
                <a:tc>
                  <a:txBody>
                    <a:bodyPr/>
                    <a:lstStyle/>
                    <a:p>
                      <a:pPr algn="ctr" rtl="1"/>
                      <a:r>
                        <a:rPr lang="ar-SA" sz="2800" dirty="0" smtClean="0"/>
                        <a:t>تذكير الجمهور</a:t>
                      </a:r>
                      <a:r>
                        <a:rPr lang="ar-SA" sz="2800" baseline="0" dirty="0" smtClean="0"/>
                        <a:t> بالإنجازات السابقة للمنظمة</a:t>
                      </a:r>
                      <a:endParaRPr lang="ar-SA" sz="2800" dirty="0"/>
                    </a:p>
                  </a:txBody>
                  <a:tcPr anchor="ctr"/>
                </a:tc>
                <a:extLst>
                  <a:ext uri="{0D108BD9-81ED-4DB2-BD59-A6C34878D82A}">
                    <a16:rowId xmlns:a16="http://schemas.microsoft.com/office/drawing/2014/main" val="4288290246"/>
                  </a:ext>
                </a:extLst>
              </a:tr>
            </a:tbl>
          </a:graphicData>
        </a:graphic>
      </p:graphicFrame>
    </p:spTree>
    <p:extLst>
      <p:ext uri="{BB962C8B-B14F-4D97-AF65-F5344CB8AC3E}">
        <p14:creationId xmlns:p14="http://schemas.microsoft.com/office/powerpoint/2010/main" val="280825066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randombar(horizont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randombar(horizontal)">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019" y="646025"/>
            <a:ext cx="635335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317386"/>
            <a:ext cx="10817974" cy="529677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846142" y="235605"/>
            <a:ext cx="4277031"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أنواع أزمات السمعة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4467859" y="1430484"/>
            <a:ext cx="3008631" cy="669414"/>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effectLst/>
                <a:latin typeface="Alexandria"/>
                <a:ea typeface="Calibri" panose="020F0502020204030204" pitchFamily="34" charset="0"/>
              </a:rPr>
              <a:t>مصفوفة تأثير الأزمة:</a:t>
            </a:r>
            <a:endParaRPr lang="en-US" sz="2800" b="1" dirty="0">
              <a:solidFill>
                <a:srgbClr val="FF0000"/>
              </a:solidFill>
              <a:effectLst/>
              <a:latin typeface="Alexandria"/>
              <a:ea typeface="Calibri" panose="020F0502020204030204" pitchFamily="34" charset="0"/>
            </a:endParaRPr>
          </a:p>
        </p:txBody>
      </p:sp>
      <p:sp>
        <p:nvSpPr>
          <p:cNvPr id="9" name="مستطيل 8"/>
          <p:cNvSpPr/>
          <p:nvPr/>
        </p:nvSpPr>
        <p:spPr>
          <a:xfrm>
            <a:off x="819150" y="1988293"/>
            <a:ext cx="10306050" cy="143885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	هي الأداة التي تحول "الشعور العام" إلى "بيانات ملموسة" يمكن للإدارة اتخاذ قرار بناءً عليها. ففي سياق نظرية </a:t>
            </a:r>
            <a:r>
              <a:rPr lang="ar-SA" sz="2800" dirty="0" err="1" smtClean="0">
                <a:effectLst/>
                <a:latin typeface="Alexandria"/>
                <a:ea typeface="Calibri" panose="020F0502020204030204" pitchFamily="34" charset="0"/>
              </a:rPr>
              <a:t>كومبز</a:t>
            </a:r>
            <a:r>
              <a:rPr lang="ar-SA" sz="2800" dirty="0" smtClean="0">
                <a:effectLst/>
                <a:latin typeface="Alexandria"/>
                <a:ea typeface="Calibri" panose="020F0502020204030204" pitchFamily="34" charset="0"/>
              </a:rPr>
              <a:t> لا نقيس الأزمة بحجم الخسائر المالية فقط، بل نقيسها ببعدين أساسيين يحددان شدة الضرر على السمعة (كثافة الانتشار، وعمق الضرر). </a:t>
            </a:r>
            <a:endParaRPr lang="en-US" sz="2800" dirty="0">
              <a:effectLst/>
              <a:latin typeface="Alexandria"/>
              <a:ea typeface="Calibri" panose="020F0502020204030204" pitchFamily="34" charset="0"/>
            </a:endParaRPr>
          </a:p>
        </p:txBody>
      </p:sp>
      <p:sp>
        <p:nvSpPr>
          <p:cNvPr id="11" name="مستطيل 10"/>
          <p:cNvSpPr/>
          <p:nvPr/>
        </p:nvSpPr>
        <p:spPr>
          <a:xfrm>
            <a:off x="2235201" y="3405912"/>
            <a:ext cx="8890000" cy="510717"/>
          </a:xfrm>
          <a:prstGeom prst="rect">
            <a:avLst/>
          </a:prstGeom>
        </p:spPr>
        <p:txBody>
          <a:bodyPr wrap="square">
            <a:spAutoFit/>
          </a:bodyPr>
          <a:lstStyle/>
          <a:p>
            <a:pPr algn="justLow" rtl="1">
              <a:lnSpc>
                <a:spcPts val="3500"/>
              </a:lnSpc>
              <a:spcAft>
                <a:spcPts val="0"/>
              </a:spcAft>
            </a:pPr>
            <a:r>
              <a:rPr lang="ar-SA" sz="2800" b="1" dirty="0" smtClean="0">
                <a:solidFill>
                  <a:srgbClr val="FF0000"/>
                </a:solidFill>
                <a:effectLst/>
                <a:latin typeface="Alexandria"/>
                <a:ea typeface="Calibri" panose="020F0502020204030204" pitchFamily="34" charset="0"/>
              </a:rPr>
              <a:t>هيكل المصفوفة: تتكون المصفوفة من تقاطع محورين (أفقي ورأسي).</a:t>
            </a:r>
            <a:endParaRPr lang="en-US" sz="2800" b="1" dirty="0">
              <a:solidFill>
                <a:srgbClr val="FF0000"/>
              </a:solidFill>
              <a:effectLst/>
              <a:latin typeface="Alexandria"/>
              <a:ea typeface="Calibri" panose="020F0502020204030204" pitchFamily="34" charset="0"/>
            </a:endParaRPr>
          </a:p>
        </p:txBody>
      </p:sp>
      <p:sp>
        <p:nvSpPr>
          <p:cNvPr id="12" name="مستطيل 11"/>
          <p:cNvSpPr/>
          <p:nvPr/>
        </p:nvSpPr>
        <p:spPr>
          <a:xfrm>
            <a:off x="905658" y="3947086"/>
            <a:ext cx="10219542" cy="143885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المحور (</a:t>
            </a:r>
            <a:r>
              <a:rPr lang="en-US" sz="2800" b="1" dirty="0" smtClean="0">
                <a:effectLst/>
                <a:latin typeface="Alexandria"/>
                <a:ea typeface="Calibri" panose="020F0502020204030204" pitchFamily="34" charset="0"/>
              </a:rPr>
              <a:t>Y</a:t>
            </a:r>
            <a:r>
              <a:rPr lang="ar-SA" sz="2800" b="1" dirty="0" smtClean="0">
                <a:effectLst/>
                <a:latin typeface="Alexandria"/>
                <a:ea typeface="Calibri" panose="020F0502020204030204" pitchFamily="34" charset="0"/>
              </a:rPr>
              <a:t>) مستوى المسؤولية المتصورة</a:t>
            </a:r>
            <a:r>
              <a:rPr lang="ar-SA" sz="2800" dirty="0" smtClean="0">
                <a:effectLst/>
                <a:latin typeface="Alexandria"/>
                <a:ea typeface="Calibri" panose="020F0502020204030204" pitchFamily="34" charset="0"/>
              </a:rPr>
              <a:t>: هذا المحور مستمد مباشرة من تصنيف </a:t>
            </a:r>
            <a:r>
              <a:rPr lang="ar-SA" sz="2800" dirty="0" err="1" smtClean="0">
                <a:effectLst/>
                <a:latin typeface="Alexandria"/>
                <a:ea typeface="Calibri" panose="020F0502020204030204" pitchFamily="34" charset="0"/>
              </a:rPr>
              <a:t>كومبز</a:t>
            </a:r>
            <a:r>
              <a:rPr lang="ar-SA" sz="2800" dirty="0" smtClean="0">
                <a:effectLst/>
                <a:latin typeface="Alexandria"/>
                <a:ea typeface="Calibri" panose="020F0502020204030204" pitchFamily="34" charset="0"/>
              </a:rPr>
              <a:t> (منخفض الجمهور يرى أنك (ضحية)، متوسط الجمهور يرى بأنك أخطأت تقنياً دون قصد (حادث)، عالي الجمهور يرى أنك أهملت أو خدعت (متعمد) </a:t>
            </a:r>
            <a:endParaRPr lang="en-US" sz="2800" dirty="0">
              <a:effectLst/>
              <a:latin typeface="Alexandria"/>
              <a:ea typeface="Calibri" panose="020F0502020204030204" pitchFamily="34" charset="0"/>
            </a:endParaRPr>
          </a:p>
        </p:txBody>
      </p:sp>
      <p:sp>
        <p:nvSpPr>
          <p:cNvPr id="13" name="مستطيل 12"/>
          <p:cNvSpPr/>
          <p:nvPr/>
        </p:nvSpPr>
        <p:spPr>
          <a:xfrm>
            <a:off x="1105915" y="5427699"/>
            <a:ext cx="10019285"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المحور (</a:t>
            </a:r>
            <a:r>
              <a:rPr lang="en-US" sz="2800" b="1" dirty="0" smtClean="0">
                <a:effectLst/>
                <a:latin typeface="Alexandria"/>
                <a:ea typeface="Calibri" panose="020F0502020204030204" pitchFamily="34" charset="0"/>
              </a:rPr>
              <a:t>X</a:t>
            </a:r>
            <a:r>
              <a:rPr lang="ar-SA" sz="2800" b="1" dirty="0" smtClean="0">
                <a:effectLst/>
                <a:latin typeface="Alexandria"/>
                <a:ea typeface="Calibri" panose="020F0502020204030204" pitchFamily="34" charset="0"/>
              </a:rPr>
              <a:t>) كثافة وتأثير الحدث: </a:t>
            </a:r>
            <a:r>
              <a:rPr lang="ar-SA" sz="2800" dirty="0" smtClean="0">
                <a:effectLst/>
                <a:latin typeface="Alexandria"/>
                <a:ea typeface="Calibri" panose="020F0502020204030204" pitchFamily="34" charset="0"/>
              </a:rPr>
              <a:t>محدود: الأزمة تؤثر على فئة صغيرة أو منطقة جغرافية واحدة، واسع: الأزمة تؤثر على قاعدة عملاء ضخمة أو تمس الصالح  العام.</a:t>
            </a:r>
            <a:endParaRPr lang="en-US" sz="2800" dirty="0">
              <a:effectLst/>
              <a:latin typeface="Alexandria"/>
              <a:ea typeface="Calibri" panose="020F0502020204030204" pitchFamily="34" charset="0"/>
            </a:endParaRPr>
          </a:p>
        </p:txBody>
      </p:sp>
    </p:spTree>
    <p:extLst>
      <p:ext uri="{BB962C8B-B14F-4D97-AF65-F5344CB8AC3E}">
        <p14:creationId xmlns:p14="http://schemas.microsoft.com/office/powerpoint/2010/main" val="168036698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randombar(horizont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randombar(horizontal)">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randombar(horizontal)">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P spid="11" grpId="0"/>
      <p:bldP spid="12" grpId="0"/>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019" y="646025"/>
            <a:ext cx="635335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04800" y="1317386"/>
            <a:ext cx="11379199" cy="529677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846142" y="235605"/>
            <a:ext cx="4277031"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أنواع أزمات السمعة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2895601" y="1372024"/>
            <a:ext cx="5637530"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effectLst/>
                <a:latin typeface="Alexandria"/>
                <a:ea typeface="Calibri" panose="020F0502020204030204" pitchFamily="34" charset="0"/>
              </a:rPr>
              <a:t>تحليل المربعات الأربعة لمصفوفة تأثير الأزمة:</a:t>
            </a:r>
            <a:endParaRPr lang="en-US" sz="2800" b="1" dirty="0">
              <a:solidFill>
                <a:srgbClr val="FF0000"/>
              </a:solidFill>
              <a:effectLst/>
              <a:latin typeface="Alexandria"/>
              <a:ea typeface="Calibri" panose="020F0502020204030204" pitchFamily="34" charset="0"/>
            </a:endParaRPr>
          </a:p>
        </p:txBody>
      </p:sp>
      <p:sp>
        <p:nvSpPr>
          <p:cNvPr id="9" name="مستطيل 8"/>
          <p:cNvSpPr/>
          <p:nvPr/>
        </p:nvSpPr>
        <p:spPr>
          <a:xfrm>
            <a:off x="2824480" y="1988293"/>
            <a:ext cx="8300720" cy="541174"/>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من خلال تقاطع المحورين تظهر لنا أربعة سيناريوهات لتفسير الأزمة:</a:t>
            </a:r>
            <a:endParaRPr lang="en-US" sz="2800" dirty="0">
              <a:effectLst/>
              <a:latin typeface="Alexandria"/>
              <a:ea typeface="Calibri" panose="020F0502020204030204" pitchFamily="34" charset="0"/>
            </a:endParaRPr>
          </a:p>
        </p:txBody>
      </p:sp>
      <p:graphicFrame>
        <p:nvGraphicFramePr>
          <p:cNvPr id="2" name="جدول 1"/>
          <p:cNvGraphicFramePr>
            <a:graphicFrameLocks noGrp="1"/>
          </p:cNvGraphicFramePr>
          <p:nvPr/>
        </p:nvGraphicFramePr>
        <p:xfrm>
          <a:off x="690877" y="2518934"/>
          <a:ext cx="10607044" cy="3749040"/>
        </p:xfrm>
        <a:graphic>
          <a:graphicData uri="http://schemas.openxmlformats.org/drawingml/2006/table">
            <a:tbl>
              <a:tblPr rtl="1" firstRow="1" bandRow="1">
                <a:tableStyleId>{5C22544A-7EE6-4342-B048-85BDC9FD1C3A}</a:tableStyleId>
              </a:tblPr>
              <a:tblGrid>
                <a:gridCol w="2651761">
                  <a:extLst>
                    <a:ext uri="{9D8B030D-6E8A-4147-A177-3AD203B41FA5}">
                      <a16:colId xmlns:a16="http://schemas.microsoft.com/office/drawing/2014/main" val="1916395634"/>
                    </a:ext>
                  </a:extLst>
                </a:gridCol>
                <a:gridCol w="2651761">
                  <a:extLst>
                    <a:ext uri="{9D8B030D-6E8A-4147-A177-3AD203B41FA5}">
                      <a16:colId xmlns:a16="http://schemas.microsoft.com/office/drawing/2014/main" val="3932873390"/>
                    </a:ext>
                  </a:extLst>
                </a:gridCol>
                <a:gridCol w="1869439">
                  <a:extLst>
                    <a:ext uri="{9D8B030D-6E8A-4147-A177-3AD203B41FA5}">
                      <a16:colId xmlns:a16="http://schemas.microsoft.com/office/drawing/2014/main" val="108702649"/>
                    </a:ext>
                  </a:extLst>
                </a:gridCol>
                <a:gridCol w="3434083">
                  <a:extLst>
                    <a:ext uri="{9D8B030D-6E8A-4147-A177-3AD203B41FA5}">
                      <a16:colId xmlns:a16="http://schemas.microsoft.com/office/drawing/2014/main" val="358081175"/>
                    </a:ext>
                  </a:extLst>
                </a:gridCol>
              </a:tblGrid>
              <a:tr h="370840">
                <a:tc>
                  <a:txBody>
                    <a:bodyPr/>
                    <a:lstStyle/>
                    <a:p>
                      <a:pPr algn="ctr" rtl="1"/>
                      <a:r>
                        <a:rPr lang="ar-SA" sz="2400" dirty="0" smtClean="0"/>
                        <a:t>المربع</a:t>
                      </a:r>
                      <a:endParaRPr lang="ar-SA" sz="2400" dirty="0"/>
                    </a:p>
                  </a:txBody>
                  <a:tcPr anchor="ctr"/>
                </a:tc>
                <a:tc>
                  <a:txBody>
                    <a:bodyPr/>
                    <a:lstStyle/>
                    <a:p>
                      <a:pPr algn="ctr" rtl="1"/>
                      <a:r>
                        <a:rPr lang="ar-SA" sz="2400" dirty="0" smtClean="0"/>
                        <a:t>التوصيف</a:t>
                      </a:r>
                      <a:endParaRPr lang="ar-SA" sz="2400" dirty="0"/>
                    </a:p>
                  </a:txBody>
                  <a:tcPr anchor="ctr"/>
                </a:tc>
                <a:tc>
                  <a:txBody>
                    <a:bodyPr/>
                    <a:lstStyle/>
                    <a:p>
                      <a:pPr algn="ctr" rtl="1"/>
                      <a:r>
                        <a:rPr lang="ar-SA" sz="2400" dirty="0" smtClean="0"/>
                        <a:t>التهديد</a:t>
                      </a:r>
                      <a:r>
                        <a:rPr lang="ar-SA" sz="2400" baseline="0" dirty="0" smtClean="0"/>
                        <a:t> للسمعة</a:t>
                      </a:r>
                      <a:endParaRPr lang="ar-SA" sz="2400" dirty="0"/>
                    </a:p>
                  </a:txBody>
                  <a:tcPr anchor="ctr"/>
                </a:tc>
                <a:tc>
                  <a:txBody>
                    <a:bodyPr/>
                    <a:lstStyle/>
                    <a:p>
                      <a:pPr algn="ctr" rtl="1"/>
                      <a:r>
                        <a:rPr lang="ar-SA" sz="2400" dirty="0" smtClean="0"/>
                        <a:t>استراتيجية الرد</a:t>
                      </a:r>
                      <a:endParaRPr lang="ar-SA" sz="2400" dirty="0"/>
                    </a:p>
                  </a:txBody>
                  <a:tcPr anchor="ctr"/>
                </a:tc>
                <a:extLst>
                  <a:ext uri="{0D108BD9-81ED-4DB2-BD59-A6C34878D82A}">
                    <a16:rowId xmlns:a16="http://schemas.microsoft.com/office/drawing/2014/main" val="12644619"/>
                  </a:ext>
                </a:extLst>
              </a:tr>
              <a:tr h="370840">
                <a:tc>
                  <a:txBody>
                    <a:bodyPr/>
                    <a:lstStyle/>
                    <a:p>
                      <a:pPr algn="ctr" rtl="1"/>
                      <a:r>
                        <a:rPr lang="ar-SA" sz="2400" dirty="0" smtClean="0"/>
                        <a:t>الأول (الهادئ)</a:t>
                      </a:r>
                      <a:endParaRPr lang="ar-SA" sz="2400" dirty="0"/>
                    </a:p>
                  </a:txBody>
                  <a:tcPr anchor="ctr"/>
                </a:tc>
                <a:tc>
                  <a:txBody>
                    <a:bodyPr/>
                    <a:lstStyle/>
                    <a:p>
                      <a:pPr algn="ctr" rtl="1"/>
                      <a:r>
                        <a:rPr lang="ar-SA" sz="2400" dirty="0" smtClean="0"/>
                        <a:t>مسؤولية منخفضة + تأثير محدود</a:t>
                      </a:r>
                      <a:endParaRPr lang="ar-SA" sz="2400" dirty="0"/>
                    </a:p>
                  </a:txBody>
                  <a:tcPr anchor="ctr"/>
                </a:tc>
                <a:tc>
                  <a:txBody>
                    <a:bodyPr/>
                    <a:lstStyle/>
                    <a:p>
                      <a:pPr algn="ctr" rtl="1"/>
                      <a:r>
                        <a:rPr lang="ar-SA" sz="2400" dirty="0" smtClean="0"/>
                        <a:t>طفيف</a:t>
                      </a:r>
                      <a:endParaRPr lang="ar-SA" sz="2400" dirty="0"/>
                    </a:p>
                  </a:txBody>
                  <a:tcPr anchor="ctr"/>
                </a:tc>
                <a:tc>
                  <a:txBody>
                    <a:bodyPr/>
                    <a:lstStyle/>
                    <a:p>
                      <a:pPr algn="ctr" rtl="1"/>
                      <a:r>
                        <a:rPr lang="ar-SA" sz="2400" dirty="0" smtClean="0"/>
                        <a:t>المراقبة: لا تضخم</a:t>
                      </a:r>
                      <a:r>
                        <a:rPr lang="ar-SA" sz="2400" baseline="0" dirty="0" smtClean="0"/>
                        <a:t> الحدث بالرد الرسمي ما  لم ينتشر</a:t>
                      </a:r>
                      <a:endParaRPr lang="ar-SA" sz="2400" dirty="0"/>
                    </a:p>
                  </a:txBody>
                  <a:tcPr anchor="ctr"/>
                </a:tc>
                <a:extLst>
                  <a:ext uri="{0D108BD9-81ED-4DB2-BD59-A6C34878D82A}">
                    <a16:rowId xmlns:a16="http://schemas.microsoft.com/office/drawing/2014/main" val="3744082310"/>
                  </a:ext>
                </a:extLst>
              </a:tr>
              <a:tr h="370840">
                <a:tc>
                  <a:txBody>
                    <a:bodyPr/>
                    <a:lstStyle/>
                    <a:p>
                      <a:pPr algn="ctr" rtl="1"/>
                      <a:r>
                        <a:rPr lang="ar-SA" sz="2400" dirty="0" smtClean="0"/>
                        <a:t>الثاني (الضحية المحبوبة)</a:t>
                      </a:r>
                      <a:endParaRPr lang="ar-SA" sz="2400" dirty="0"/>
                    </a:p>
                  </a:txBody>
                  <a:tcPr anchor="ctr"/>
                </a:tc>
                <a:tc>
                  <a:txBody>
                    <a:bodyPr/>
                    <a:lstStyle/>
                    <a:p>
                      <a:pPr algn="ctr" rtl="1"/>
                      <a:r>
                        <a:rPr lang="ar-SA" sz="2400" dirty="0" smtClean="0"/>
                        <a:t>مسؤولية</a:t>
                      </a:r>
                      <a:r>
                        <a:rPr lang="ar-SA" sz="2400" baseline="0" dirty="0" smtClean="0"/>
                        <a:t> منخفضة + تأثير واسع</a:t>
                      </a:r>
                      <a:endParaRPr lang="ar-SA" sz="2400" dirty="0"/>
                    </a:p>
                  </a:txBody>
                  <a:tcPr anchor="ctr"/>
                </a:tc>
                <a:tc>
                  <a:txBody>
                    <a:bodyPr/>
                    <a:lstStyle/>
                    <a:p>
                      <a:pPr algn="ctr" rtl="1"/>
                      <a:r>
                        <a:rPr lang="ar-SA" sz="2400" dirty="0" smtClean="0"/>
                        <a:t>متوسط</a:t>
                      </a:r>
                      <a:endParaRPr lang="ar-SA" sz="2400" dirty="0"/>
                    </a:p>
                  </a:txBody>
                  <a:tcPr anchor="ctr"/>
                </a:tc>
                <a:tc>
                  <a:txBody>
                    <a:bodyPr/>
                    <a:lstStyle/>
                    <a:p>
                      <a:pPr algn="ctr" rtl="1"/>
                      <a:r>
                        <a:rPr lang="ar-SA" sz="2400" dirty="0" smtClean="0"/>
                        <a:t>التدعيم: ذكر الجمهور بإنجازاتك وقدم الدعم للمتضررين</a:t>
                      </a:r>
                      <a:endParaRPr lang="ar-SA" sz="2400" dirty="0"/>
                    </a:p>
                  </a:txBody>
                  <a:tcPr anchor="ctr"/>
                </a:tc>
                <a:extLst>
                  <a:ext uri="{0D108BD9-81ED-4DB2-BD59-A6C34878D82A}">
                    <a16:rowId xmlns:a16="http://schemas.microsoft.com/office/drawing/2014/main" val="2692429468"/>
                  </a:ext>
                </a:extLst>
              </a:tr>
              <a:tr h="370840">
                <a:tc>
                  <a:txBody>
                    <a:bodyPr/>
                    <a:lstStyle/>
                    <a:p>
                      <a:pPr algn="ctr" rtl="1"/>
                      <a:r>
                        <a:rPr lang="ar-SA" sz="2400" dirty="0" smtClean="0"/>
                        <a:t>الثالث</a:t>
                      </a:r>
                      <a:r>
                        <a:rPr lang="ar-SA" sz="2400" baseline="0" dirty="0" smtClean="0"/>
                        <a:t> (الخطأ التشغيلي)</a:t>
                      </a:r>
                      <a:endParaRPr lang="ar-SA" sz="2400" dirty="0"/>
                    </a:p>
                  </a:txBody>
                  <a:tcPr anchor="ctr"/>
                </a:tc>
                <a:tc>
                  <a:txBody>
                    <a:bodyPr/>
                    <a:lstStyle/>
                    <a:p>
                      <a:pPr algn="ctr" rtl="1"/>
                      <a:r>
                        <a:rPr lang="ar-SA" sz="2400" dirty="0" smtClean="0"/>
                        <a:t>مسؤولية متوسطة + تأثير واسع</a:t>
                      </a:r>
                      <a:endParaRPr lang="ar-SA" sz="2400" dirty="0"/>
                    </a:p>
                  </a:txBody>
                  <a:tcPr anchor="ctr"/>
                </a:tc>
                <a:tc>
                  <a:txBody>
                    <a:bodyPr/>
                    <a:lstStyle/>
                    <a:p>
                      <a:pPr algn="ctr" rtl="1"/>
                      <a:r>
                        <a:rPr lang="ar-SA" sz="2400" dirty="0" smtClean="0"/>
                        <a:t>عالٍ</a:t>
                      </a:r>
                      <a:endParaRPr lang="ar-SA" sz="2400" dirty="0"/>
                    </a:p>
                  </a:txBody>
                  <a:tcPr anchor="ctr"/>
                </a:tc>
                <a:tc>
                  <a:txBody>
                    <a:bodyPr/>
                    <a:lstStyle/>
                    <a:p>
                      <a:pPr algn="ctr" rtl="1"/>
                      <a:r>
                        <a:rPr lang="ar-SA" sz="2400" dirty="0" smtClean="0"/>
                        <a:t>التقليل اشرح الجوانب التقنية وقدم حلولاً فورية لمنع التكرار</a:t>
                      </a:r>
                      <a:endParaRPr lang="ar-SA" sz="2400" dirty="0"/>
                    </a:p>
                  </a:txBody>
                  <a:tcPr anchor="ctr"/>
                </a:tc>
                <a:extLst>
                  <a:ext uri="{0D108BD9-81ED-4DB2-BD59-A6C34878D82A}">
                    <a16:rowId xmlns:a16="http://schemas.microsoft.com/office/drawing/2014/main" val="726935302"/>
                  </a:ext>
                </a:extLst>
              </a:tr>
              <a:tr h="370840">
                <a:tc>
                  <a:txBody>
                    <a:bodyPr/>
                    <a:lstStyle/>
                    <a:p>
                      <a:pPr algn="ctr" rtl="1"/>
                      <a:r>
                        <a:rPr lang="ar-SA" sz="2400" dirty="0" smtClean="0"/>
                        <a:t>الرابع (الخطر الوجودي)</a:t>
                      </a:r>
                      <a:endParaRPr lang="ar-SA" sz="2400" dirty="0"/>
                    </a:p>
                  </a:txBody>
                  <a:tcPr anchor="ctr"/>
                </a:tc>
                <a:tc>
                  <a:txBody>
                    <a:bodyPr/>
                    <a:lstStyle/>
                    <a:p>
                      <a:pPr algn="ctr" rtl="1"/>
                      <a:r>
                        <a:rPr lang="ar-SA" sz="2400" dirty="0" smtClean="0"/>
                        <a:t>مسؤولية عالية + تأثير</a:t>
                      </a:r>
                      <a:r>
                        <a:rPr lang="ar-SA" sz="2400" baseline="0" dirty="0" smtClean="0"/>
                        <a:t> واسع</a:t>
                      </a:r>
                      <a:endParaRPr lang="ar-SA" sz="2400" dirty="0"/>
                    </a:p>
                  </a:txBody>
                  <a:tcPr anchor="ctr"/>
                </a:tc>
                <a:tc>
                  <a:txBody>
                    <a:bodyPr/>
                    <a:lstStyle/>
                    <a:p>
                      <a:pPr algn="ctr" rtl="1"/>
                      <a:r>
                        <a:rPr lang="ar-SA" sz="2400" dirty="0" smtClean="0"/>
                        <a:t>كارثي</a:t>
                      </a:r>
                      <a:endParaRPr lang="ar-SA" sz="2400" dirty="0"/>
                    </a:p>
                  </a:txBody>
                  <a:tcPr anchor="ctr"/>
                </a:tc>
                <a:tc>
                  <a:txBody>
                    <a:bodyPr/>
                    <a:lstStyle/>
                    <a:p>
                      <a:pPr algn="ctr" rtl="1"/>
                      <a:r>
                        <a:rPr lang="ar-SA" sz="2400" dirty="0" smtClean="0"/>
                        <a:t>الإصلاح الجذري: اعتذار</a:t>
                      </a:r>
                      <a:r>
                        <a:rPr lang="ar-SA" sz="2400" baseline="0" dirty="0" smtClean="0"/>
                        <a:t> صريح تغيير قيادات، وتعويضات ضخمة</a:t>
                      </a:r>
                      <a:endParaRPr lang="ar-SA" sz="2400" dirty="0"/>
                    </a:p>
                  </a:txBody>
                  <a:tcPr anchor="ctr"/>
                </a:tc>
                <a:extLst>
                  <a:ext uri="{0D108BD9-81ED-4DB2-BD59-A6C34878D82A}">
                    <a16:rowId xmlns:a16="http://schemas.microsoft.com/office/drawing/2014/main" val="723843570"/>
                  </a:ext>
                </a:extLst>
              </a:tr>
            </a:tbl>
          </a:graphicData>
        </a:graphic>
      </p:graphicFrame>
    </p:spTree>
    <p:extLst>
      <p:ext uri="{BB962C8B-B14F-4D97-AF65-F5344CB8AC3E}">
        <p14:creationId xmlns:p14="http://schemas.microsoft.com/office/powerpoint/2010/main" val="118231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randombar(horizont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randombar(horizontal)">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019" y="646025"/>
            <a:ext cx="635335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97840" y="1317386"/>
            <a:ext cx="10956741" cy="4906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846142" y="235605"/>
            <a:ext cx="4277031"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أنواع أزمات السمعة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1571357" y="1467994"/>
            <a:ext cx="4962794"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effectLst/>
                <a:latin typeface="Alexandria"/>
                <a:ea typeface="Calibri" panose="020F0502020204030204" pitchFamily="34" charset="0"/>
              </a:rPr>
              <a:t>عوامل التشديد في المصفوفة:</a:t>
            </a:r>
            <a:endParaRPr lang="en-US" sz="2800" b="1" dirty="0">
              <a:solidFill>
                <a:srgbClr val="FF0000"/>
              </a:solidFill>
              <a:effectLst/>
              <a:latin typeface="Alexandria"/>
              <a:ea typeface="Calibri" panose="020F0502020204030204" pitchFamily="34" charset="0"/>
            </a:endParaRPr>
          </a:p>
        </p:txBody>
      </p:sp>
      <p:sp>
        <p:nvSpPr>
          <p:cNvPr id="9" name="مستطيل 8"/>
          <p:cNvSpPr/>
          <p:nvPr/>
        </p:nvSpPr>
        <p:spPr>
          <a:xfrm>
            <a:off x="819150" y="2074891"/>
            <a:ext cx="7745730" cy="99001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هناك عوامل تجعل الأزمة تتحرك من المربعات الآمنة إلى المربعات الخطرة فوراً، وهو ما ركز عليه </a:t>
            </a:r>
            <a:r>
              <a:rPr lang="ar-SA" sz="2800" dirty="0" err="1" smtClean="0">
                <a:effectLst/>
                <a:latin typeface="Alexandria"/>
                <a:ea typeface="Calibri" panose="020F0502020204030204" pitchFamily="34" charset="0"/>
              </a:rPr>
              <a:t>كومبز</a:t>
            </a:r>
            <a:r>
              <a:rPr lang="ar-SA" sz="2800" dirty="0" smtClean="0">
                <a:effectLst/>
                <a:latin typeface="Alexandria"/>
                <a:ea typeface="Calibri" panose="020F0502020204030204" pitchFamily="34" charset="0"/>
              </a:rPr>
              <a:t> في تفسير الأزمة:</a:t>
            </a:r>
            <a:endParaRPr lang="en-US" sz="2800" dirty="0">
              <a:effectLst/>
              <a:latin typeface="Alexandria"/>
              <a:ea typeface="Calibri" panose="020F0502020204030204" pitchFamily="34" charset="0"/>
            </a:endParaRPr>
          </a:p>
        </p:txBody>
      </p:sp>
      <p:sp>
        <p:nvSpPr>
          <p:cNvPr id="11" name="مستطيل 10"/>
          <p:cNvSpPr/>
          <p:nvPr/>
        </p:nvSpPr>
        <p:spPr>
          <a:xfrm>
            <a:off x="739775" y="3067468"/>
            <a:ext cx="7904480"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تاريخ الأزمات</a:t>
            </a:r>
            <a:r>
              <a:rPr lang="ar-SA" sz="2800" dirty="0" smtClean="0">
                <a:effectLst/>
                <a:latin typeface="Alexandria"/>
                <a:ea typeface="Calibri" panose="020F0502020204030204" pitchFamily="34" charset="0"/>
              </a:rPr>
              <a:t>: إذا وقعت في نفس الأزمة مرتين، فإن الجمهور ينقلك أوتوماتيكياً من مربع "الحادث العرضي، إلى مربع "الإهمال المتعمد".</a:t>
            </a:r>
            <a:endParaRPr lang="en-US" sz="2800" dirty="0">
              <a:effectLst/>
              <a:latin typeface="Alexandria"/>
              <a:ea typeface="Calibri" panose="020F0502020204030204" pitchFamily="34" charset="0"/>
            </a:endParaRPr>
          </a:p>
        </p:txBody>
      </p:sp>
      <p:sp>
        <p:nvSpPr>
          <p:cNvPr id="12" name="مستطيل 11"/>
          <p:cNvSpPr/>
          <p:nvPr/>
        </p:nvSpPr>
        <p:spPr>
          <a:xfrm>
            <a:off x="905658" y="4112121"/>
            <a:ext cx="7659222"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العلاقة السابقة</a:t>
            </a:r>
            <a:r>
              <a:rPr lang="ar-SA" sz="2800" dirty="0" smtClean="0">
                <a:effectLst/>
                <a:latin typeface="Alexandria"/>
                <a:ea typeface="Calibri" panose="020F0502020204030204" pitchFamily="34" charset="0"/>
              </a:rPr>
              <a:t>: إذا كانت سمعتك "عدائية" مع الجمهور قبل الأزمة، فسيتم تفسير أي خطأ بسيط على أنه سوء نيّة.</a:t>
            </a:r>
            <a:endParaRPr lang="en-US" sz="2800" dirty="0">
              <a:effectLst/>
              <a:latin typeface="Alexandria"/>
              <a:ea typeface="Calibri" panose="020F0502020204030204" pitchFamily="34" charset="0"/>
            </a:endParaRPr>
          </a:p>
        </p:txBody>
      </p:sp>
      <p:sp>
        <p:nvSpPr>
          <p:cNvPr id="13" name="مستطيل 12"/>
          <p:cNvSpPr/>
          <p:nvPr/>
        </p:nvSpPr>
        <p:spPr>
          <a:xfrm>
            <a:off x="819150" y="5167902"/>
            <a:ext cx="7745730"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شدة الضرر</a:t>
            </a:r>
            <a:r>
              <a:rPr lang="ar-SA" sz="2800" dirty="0" smtClean="0">
                <a:effectLst/>
                <a:latin typeface="Alexandria"/>
                <a:ea typeface="Calibri" panose="020F0502020204030204" pitchFamily="34" charset="0"/>
              </a:rPr>
              <a:t>: وجود إصابات بشرية أو وفيات ينقل الأزمة فوراً إلى أقصى درجات المصفوفة بغض النظر عن القصد.</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15374" y="1538034"/>
            <a:ext cx="3491414" cy="4465000"/>
          </a:xfrm>
          <a:prstGeom prst="rect">
            <a:avLst/>
          </a:prstGeom>
        </p:spPr>
      </p:pic>
    </p:spTree>
    <p:extLst>
      <p:ext uri="{BB962C8B-B14F-4D97-AF65-F5344CB8AC3E}">
        <p14:creationId xmlns:p14="http://schemas.microsoft.com/office/powerpoint/2010/main" val="310022508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randombar(horizontal)">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randombar(horizontal)">
                                      <p:cBhvr>
                                        <p:cTn id="4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P spid="11" grpId="0"/>
      <p:bldP spid="12" grpId="0"/>
      <p:bldP spid="1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42969" y="644118"/>
            <a:ext cx="785830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102164"/>
            <a:ext cx="10817974" cy="56132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10020300" y="235605"/>
            <a:ext cx="2102873" cy="750975"/>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2342969" y="1134086"/>
            <a:ext cx="4962794"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effectLst/>
                <a:latin typeface="Alexandria"/>
                <a:ea typeface="Calibri" panose="020F0502020204030204" pitchFamily="34" charset="0"/>
              </a:rPr>
              <a:t>أزمة طائرات (</a:t>
            </a:r>
            <a:r>
              <a:rPr lang="en-US" sz="2800" b="1" dirty="0" smtClean="0">
                <a:solidFill>
                  <a:srgbClr val="FF0000"/>
                </a:solidFill>
                <a:effectLst/>
                <a:latin typeface="Alexandria"/>
                <a:ea typeface="Calibri" panose="020F0502020204030204" pitchFamily="34" charset="0"/>
              </a:rPr>
              <a:t>Boeing 737 Max</a:t>
            </a:r>
            <a:r>
              <a:rPr lang="ar-SA" sz="2800" b="1" dirty="0" smtClean="0">
                <a:solidFill>
                  <a:srgbClr val="FF0000"/>
                </a:solidFill>
                <a:effectLst/>
                <a:latin typeface="Alexandria"/>
                <a:ea typeface="Calibri" panose="020F0502020204030204" pitchFamily="34" charset="0"/>
              </a:rPr>
              <a:t>):</a:t>
            </a:r>
            <a:endParaRPr lang="en-US" sz="2800" b="1" dirty="0">
              <a:solidFill>
                <a:srgbClr val="FF0000"/>
              </a:solidFill>
              <a:effectLst/>
              <a:latin typeface="Alexandria"/>
              <a:ea typeface="Calibri" panose="020F0502020204030204" pitchFamily="34" charset="0"/>
            </a:endParaRPr>
          </a:p>
        </p:txBody>
      </p:sp>
      <p:sp>
        <p:nvSpPr>
          <p:cNvPr id="9" name="مستطيل 8"/>
          <p:cNvSpPr/>
          <p:nvPr/>
        </p:nvSpPr>
        <p:spPr>
          <a:xfrm>
            <a:off x="741382" y="1782007"/>
            <a:ext cx="7508538" cy="541174"/>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1) مرحلة الحادث الأول (أكتوبر </a:t>
            </a:r>
            <a:r>
              <a:rPr lang="en-US" sz="2800" b="1" dirty="0" smtClean="0">
                <a:effectLst/>
                <a:latin typeface="Alexandria"/>
                <a:ea typeface="Calibri" panose="020F0502020204030204" pitchFamily="34" charset="0"/>
              </a:rPr>
              <a:t>2018</a:t>
            </a:r>
            <a:r>
              <a:rPr lang="ar-SA" sz="2800" b="1" dirty="0" smtClean="0">
                <a:effectLst/>
                <a:latin typeface="Alexandria"/>
                <a:ea typeface="Calibri" panose="020F0502020204030204" pitchFamily="34" charset="0"/>
              </a:rPr>
              <a:t> طيران ليون أير): </a:t>
            </a:r>
            <a:endParaRPr lang="en-US" sz="2800" b="1" dirty="0">
              <a:effectLst/>
              <a:latin typeface="Alexandria"/>
              <a:ea typeface="Calibri" panose="020F0502020204030204" pitchFamily="34" charset="0"/>
            </a:endParaRPr>
          </a:p>
        </p:txBody>
      </p:sp>
      <p:sp>
        <p:nvSpPr>
          <p:cNvPr id="10" name="مستطيل 9"/>
          <p:cNvSpPr/>
          <p:nvPr/>
        </p:nvSpPr>
        <p:spPr>
          <a:xfrm>
            <a:off x="832361" y="2312561"/>
            <a:ext cx="7417559" cy="143885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عند سقوط الطائرة الأولى، حاولت بوينج وضع الأزمة في "مجموعة الحوادث"، حيث تم تصنيف الأزمة حينها عطل تقني غير متوقع في نظام (</a:t>
            </a:r>
            <a:r>
              <a:rPr lang="en-US" sz="2800" dirty="0" smtClean="0">
                <a:effectLst/>
                <a:latin typeface="Alexandria"/>
                <a:ea typeface="Calibri" panose="020F0502020204030204" pitchFamily="34" charset="0"/>
              </a:rPr>
              <a:t>MCAS</a:t>
            </a:r>
            <a:r>
              <a:rPr lang="ar-SA" sz="2800" dirty="0" smtClean="0">
                <a:effectLst/>
                <a:latin typeface="Alexandria"/>
                <a:ea typeface="Calibri" panose="020F0502020204030204" pitchFamily="34" charset="0"/>
              </a:rPr>
              <a:t>).</a:t>
            </a:r>
            <a:endParaRPr lang="en-US" sz="2800" dirty="0">
              <a:effectLst/>
              <a:latin typeface="Alexandria"/>
              <a:ea typeface="Calibri" panose="020F0502020204030204" pitchFamily="34" charset="0"/>
            </a:endParaRPr>
          </a:p>
        </p:txBody>
      </p:sp>
      <p:sp>
        <p:nvSpPr>
          <p:cNvPr id="11" name="مستطيل 10"/>
          <p:cNvSpPr/>
          <p:nvPr/>
        </p:nvSpPr>
        <p:spPr>
          <a:xfrm>
            <a:off x="999540" y="3596600"/>
            <a:ext cx="7341359" cy="1438855"/>
          </a:xfrm>
          <a:prstGeom prst="rect">
            <a:avLst/>
          </a:prstGeom>
        </p:spPr>
        <p:txBody>
          <a:bodyPr wrap="square">
            <a:spAutoFit/>
          </a:bodyPr>
          <a:lstStyle/>
          <a:p>
            <a:pPr algn="justLow" rtl="1">
              <a:lnSpc>
                <a:spcPts val="3500"/>
              </a:lnSpc>
              <a:spcAft>
                <a:spcPts val="0"/>
              </a:spcAft>
            </a:pPr>
            <a:r>
              <a:rPr lang="ar-SA" sz="2800" dirty="0" smtClean="0">
                <a:latin typeface="Alexandria"/>
                <a:ea typeface="Calibri" panose="020F0502020204030204" pitchFamily="34" charset="0"/>
              </a:rPr>
              <a:t>رؤية الجمهور وتصوره: حادث مأساوي، ربما بسبب نقص تدريب الطيارين أو خطأ فني معقد. المسؤولية متوسطة والجمهور ينتظر التحديثات البرمجية.</a:t>
            </a:r>
            <a:endParaRPr lang="en-US" sz="2800" dirty="0">
              <a:effectLst/>
              <a:latin typeface="Alexandria"/>
              <a:ea typeface="Calibri" panose="020F0502020204030204" pitchFamily="34" charset="0"/>
            </a:endParaRPr>
          </a:p>
        </p:txBody>
      </p:sp>
      <p:sp>
        <p:nvSpPr>
          <p:cNvPr id="12" name="مستطيل 11"/>
          <p:cNvSpPr/>
          <p:nvPr/>
        </p:nvSpPr>
        <p:spPr>
          <a:xfrm>
            <a:off x="870459" y="4952774"/>
            <a:ext cx="7417559" cy="99001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استراتيجية بوينج: استخدمت استراتيجية التقليل، حيث ألقت باللوم جزئياً على إجراءات الصيانة والطيارين، مؤكدة أن الطائرة آمنة.</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88018" y="1271128"/>
            <a:ext cx="3876675" cy="4783589"/>
          </a:xfrm>
          <a:prstGeom prst="rect">
            <a:avLst/>
          </a:prstGeom>
        </p:spPr>
      </p:pic>
      <p:sp>
        <p:nvSpPr>
          <p:cNvPr id="13" name="مستطيل 12"/>
          <p:cNvSpPr/>
          <p:nvPr/>
        </p:nvSpPr>
        <p:spPr>
          <a:xfrm>
            <a:off x="1474837" y="5975265"/>
            <a:ext cx="5341665" cy="541174"/>
          </a:xfrm>
          <a:prstGeom prst="rect">
            <a:avLst/>
          </a:prstGeom>
        </p:spPr>
        <p:txBody>
          <a:bodyPr wrap="square">
            <a:spAutoFit/>
          </a:bodyPr>
          <a:lstStyle/>
          <a:p>
            <a:pPr algn="justLow" rtl="1">
              <a:lnSpc>
                <a:spcPts val="3500"/>
              </a:lnSpc>
              <a:spcAft>
                <a:spcPts val="0"/>
              </a:spcAft>
            </a:pPr>
            <a:r>
              <a:rPr lang="en-US" sz="2800" dirty="0">
                <a:latin typeface="Alexandria"/>
                <a:ea typeface="Calibri" panose="020F0502020204030204" pitchFamily="34" charset="0"/>
                <a:hlinkClick r:id="rId4"/>
              </a:rPr>
              <a:t>https://www.boeing.com</a:t>
            </a:r>
            <a:r>
              <a:rPr lang="en-US" sz="2800" dirty="0" smtClean="0">
                <a:latin typeface="Alexandria"/>
                <a:ea typeface="Calibri" panose="020F0502020204030204" pitchFamily="34" charset="0"/>
                <a:hlinkClick r:id="rId4"/>
              </a:rPr>
              <a:t>/</a:t>
            </a:r>
            <a:r>
              <a:rPr lang="ar-SA" sz="2800" dirty="0" smtClean="0">
                <a:latin typeface="Alexandria"/>
                <a:ea typeface="Calibri" panose="020F0502020204030204" pitchFamily="34" charset="0"/>
              </a:rPr>
              <a:t> </a:t>
            </a:r>
            <a:endParaRPr lang="en-US" sz="2800" dirty="0">
              <a:effectLst/>
              <a:latin typeface="Alexandria"/>
              <a:ea typeface="Calibri" panose="020F0502020204030204" pitchFamily="34" charset="0"/>
            </a:endParaRPr>
          </a:p>
        </p:txBody>
      </p:sp>
    </p:spTree>
    <p:extLst>
      <p:ext uri="{BB962C8B-B14F-4D97-AF65-F5344CB8AC3E}">
        <p14:creationId xmlns:p14="http://schemas.microsoft.com/office/powerpoint/2010/main" val="200130751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randombar(horizontal)">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randombar(horizontal)">
                                      <p:cBhvr>
                                        <p:cTn id="4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P spid="10" grpId="0"/>
      <p:bldP spid="11" grpId="0"/>
      <p:bldP spid="12" grpId="0"/>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42969" y="644118"/>
            <a:ext cx="785830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102164"/>
            <a:ext cx="10817974" cy="54916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10020300" y="235605"/>
            <a:ext cx="2102873" cy="750975"/>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2342969" y="1134086"/>
            <a:ext cx="4962794"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effectLst/>
                <a:latin typeface="Alexandria"/>
                <a:ea typeface="Calibri" panose="020F0502020204030204" pitchFamily="34" charset="0"/>
              </a:rPr>
              <a:t>أزمة طائرات (</a:t>
            </a:r>
            <a:r>
              <a:rPr lang="en-US" sz="2800" b="1" dirty="0" smtClean="0">
                <a:solidFill>
                  <a:srgbClr val="FF0000"/>
                </a:solidFill>
                <a:effectLst/>
                <a:latin typeface="Alexandria"/>
                <a:ea typeface="Calibri" panose="020F0502020204030204" pitchFamily="34" charset="0"/>
              </a:rPr>
              <a:t>Boeing 737 Max</a:t>
            </a:r>
            <a:r>
              <a:rPr lang="ar-SA" sz="2800" b="1" dirty="0" smtClean="0">
                <a:solidFill>
                  <a:srgbClr val="FF0000"/>
                </a:solidFill>
                <a:effectLst/>
                <a:latin typeface="Alexandria"/>
                <a:ea typeface="Calibri" panose="020F0502020204030204" pitchFamily="34" charset="0"/>
              </a:rPr>
              <a:t>):</a:t>
            </a:r>
            <a:endParaRPr lang="en-US" sz="2800" b="1" dirty="0">
              <a:solidFill>
                <a:srgbClr val="FF0000"/>
              </a:solidFill>
              <a:effectLst/>
              <a:latin typeface="Alexandria"/>
              <a:ea typeface="Calibri" panose="020F0502020204030204" pitchFamily="34" charset="0"/>
            </a:endParaRPr>
          </a:p>
        </p:txBody>
      </p:sp>
      <p:sp>
        <p:nvSpPr>
          <p:cNvPr id="9" name="مستطيل 8"/>
          <p:cNvSpPr/>
          <p:nvPr/>
        </p:nvSpPr>
        <p:spPr>
          <a:xfrm>
            <a:off x="741382" y="1782007"/>
            <a:ext cx="7508538" cy="510717"/>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2) مرحلة الحادث الثاني (مارس </a:t>
            </a:r>
            <a:r>
              <a:rPr lang="en-US" sz="2800" b="1" dirty="0" smtClean="0">
                <a:effectLst/>
                <a:latin typeface="Alexandria"/>
                <a:ea typeface="Calibri" panose="020F0502020204030204" pitchFamily="34" charset="0"/>
              </a:rPr>
              <a:t>2019</a:t>
            </a:r>
            <a:r>
              <a:rPr lang="ar-SA" sz="2800" b="1" dirty="0" smtClean="0">
                <a:effectLst/>
                <a:latin typeface="Alexandria"/>
                <a:ea typeface="Calibri" panose="020F0502020204030204" pitchFamily="34" charset="0"/>
              </a:rPr>
              <a:t> الخطوط الإثيوبية)</a:t>
            </a:r>
            <a:endParaRPr lang="en-US" sz="2800" b="1" dirty="0">
              <a:effectLst/>
              <a:latin typeface="Alexandria"/>
              <a:ea typeface="Calibri" panose="020F0502020204030204" pitchFamily="34" charset="0"/>
            </a:endParaRPr>
          </a:p>
        </p:txBody>
      </p:sp>
      <p:sp>
        <p:nvSpPr>
          <p:cNvPr id="10" name="مستطيل 9"/>
          <p:cNvSpPr/>
          <p:nvPr/>
        </p:nvSpPr>
        <p:spPr>
          <a:xfrm>
            <a:off x="832361" y="2312561"/>
            <a:ext cx="7417559" cy="99001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هنا حدث التحول الدراماتيكي. سقوط طائرة ثانية بنفس الطريقة نقل الأزمة فوراً من حادث إلى مجموعة أخطاء متعمدة.</a:t>
            </a:r>
            <a:endParaRPr lang="en-US" sz="2800" dirty="0">
              <a:effectLst/>
              <a:latin typeface="Alexandria"/>
              <a:ea typeface="Calibri" panose="020F0502020204030204" pitchFamily="34" charset="0"/>
            </a:endParaRPr>
          </a:p>
        </p:txBody>
      </p:sp>
      <p:sp>
        <p:nvSpPr>
          <p:cNvPr id="11" name="مستطيل 10"/>
          <p:cNvSpPr/>
          <p:nvPr/>
        </p:nvSpPr>
        <p:spPr>
          <a:xfrm>
            <a:off x="946660" y="3239348"/>
            <a:ext cx="7341359" cy="1408399"/>
          </a:xfrm>
          <a:prstGeom prst="rect">
            <a:avLst/>
          </a:prstGeom>
        </p:spPr>
        <p:txBody>
          <a:bodyPr wrap="square">
            <a:spAutoFit/>
          </a:bodyPr>
          <a:lstStyle/>
          <a:p>
            <a:pPr algn="justLow" rtl="1">
              <a:lnSpc>
                <a:spcPts val="3500"/>
              </a:lnSpc>
              <a:spcAft>
                <a:spcPts val="0"/>
              </a:spcAft>
            </a:pPr>
            <a:r>
              <a:rPr lang="ar-SA" sz="2800" dirty="0" smtClean="0">
                <a:latin typeface="Alexandria"/>
                <a:ea typeface="Calibri" panose="020F0502020204030204" pitchFamily="34" charset="0"/>
              </a:rPr>
              <a:t>لماذا تغير التصنيف؟ كشفت التحقيقات أن بوينج كانت تعلم بوجود خلل في النظام، وضغطت على المنظمين لتسريع الاعتماد، ولم تبلغ الطيارين بوجود الخلل لتوفير تكاليف التدريب</a:t>
            </a:r>
            <a:endParaRPr lang="en-US" sz="2800" dirty="0">
              <a:effectLst/>
              <a:latin typeface="Alexandria"/>
              <a:ea typeface="Calibri" panose="020F0502020204030204" pitchFamily="34" charset="0"/>
            </a:endParaRPr>
          </a:p>
        </p:txBody>
      </p:sp>
      <p:sp>
        <p:nvSpPr>
          <p:cNvPr id="12" name="مستطيل 11"/>
          <p:cNvSpPr/>
          <p:nvPr/>
        </p:nvSpPr>
        <p:spPr>
          <a:xfrm>
            <a:off x="870460" y="4597095"/>
            <a:ext cx="7417559" cy="1887696"/>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رؤية الجمهور وتصوره: الشركة ضحت بالأرواح من أجل الأرباح وسرعة المنافسة مع إيرباص، وبالتالي أصبحت المسؤولية عالية جداً وتحول التصور من خطأ تقني إلى خداع مؤسسي. </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26120" y="1395093"/>
            <a:ext cx="3865880" cy="4853307"/>
          </a:xfrm>
          <a:prstGeom prst="rect">
            <a:avLst/>
          </a:prstGeom>
        </p:spPr>
      </p:pic>
    </p:spTree>
    <p:extLst>
      <p:ext uri="{BB962C8B-B14F-4D97-AF65-F5344CB8AC3E}">
        <p14:creationId xmlns:p14="http://schemas.microsoft.com/office/powerpoint/2010/main" val="3231504568"/>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randombar(horizontal)">
                                      <p:cBhvr>
                                        <p:cTn id="4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P spid="10" grpId="0"/>
      <p:bldP spid="11" grpId="0"/>
      <p:bldP spid="1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342969" y="644118"/>
            <a:ext cx="785830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14960" y="1098350"/>
            <a:ext cx="11159941" cy="57596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10020300" y="235605"/>
            <a:ext cx="2102873" cy="750975"/>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2342969" y="1134086"/>
            <a:ext cx="4962794"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effectLst/>
                <a:latin typeface="Alexandria"/>
                <a:ea typeface="Calibri" panose="020F0502020204030204" pitchFamily="34" charset="0"/>
              </a:rPr>
              <a:t>تطبيق معادلة </a:t>
            </a:r>
            <a:r>
              <a:rPr lang="ar-SA" sz="2800" b="1" dirty="0" err="1" smtClean="0">
                <a:solidFill>
                  <a:srgbClr val="FF0000"/>
                </a:solidFill>
                <a:effectLst/>
                <a:latin typeface="Alexandria"/>
                <a:ea typeface="Calibri" panose="020F0502020204030204" pitchFamily="34" charset="0"/>
              </a:rPr>
              <a:t>كومبز</a:t>
            </a:r>
            <a:r>
              <a:rPr lang="ar-SA" sz="2800" b="1" dirty="0" smtClean="0">
                <a:solidFill>
                  <a:srgbClr val="FF0000"/>
                </a:solidFill>
                <a:effectLst/>
                <a:latin typeface="Alexandria"/>
                <a:ea typeface="Calibri" panose="020F0502020204030204" pitchFamily="34" charset="0"/>
              </a:rPr>
              <a:t> وتقييم الاستراتيجية</a:t>
            </a:r>
            <a:endParaRPr lang="en-US" sz="2800" b="1" dirty="0">
              <a:solidFill>
                <a:srgbClr val="FF0000"/>
              </a:solidFill>
              <a:effectLst/>
              <a:latin typeface="Alexandria"/>
              <a:ea typeface="Calibri" panose="020F0502020204030204" pitchFamily="34" charset="0"/>
            </a:endParaRPr>
          </a:p>
        </p:txBody>
      </p:sp>
      <p:sp>
        <p:nvSpPr>
          <p:cNvPr id="10" name="مستطيل 9"/>
          <p:cNvSpPr/>
          <p:nvPr/>
        </p:nvSpPr>
        <p:spPr>
          <a:xfrm>
            <a:off x="436880" y="1819773"/>
            <a:ext cx="7851139" cy="1887696"/>
          </a:xfrm>
          <a:prstGeom prst="rect">
            <a:avLst/>
          </a:prstGeom>
        </p:spPr>
        <p:txBody>
          <a:bodyPr wrap="square">
            <a:spAutoFit/>
          </a:bodyPr>
          <a:lstStyle/>
          <a:p>
            <a:pPr algn="justLow" rtl="1">
              <a:lnSpc>
                <a:spcPts val="3500"/>
              </a:lnSpc>
              <a:spcAft>
                <a:spcPts val="0"/>
              </a:spcAft>
            </a:pPr>
            <a:r>
              <a:rPr lang="ar-SA" sz="2800" b="1" dirty="0" smtClean="0">
                <a:latin typeface="Alexandria"/>
                <a:ea typeface="Calibri" panose="020F0502020204030204" pitchFamily="34" charset="0"/>
              </a:rPr>
              <a:t>المعادلة</a:t>
            </a:r>
            <a:r>
              <a:rPr lang="ar-SA" sz="2800" dirty="0" smtClean="0">
                <a:latin typeface="Alexandria"/>
                <a:ea typeface="Calibri" panose="020F0502020204030204" pitchFamily="34" charset="0"/>
              </a:rPr>
              <a:t>: بما يخص تاريخ الأزمة فإن تكرار الحادث خلال أشهر جعل الجمهور والمنظمين يفقدون الثقة تماماً. السمعة السابقة: بوينج كانت رمزاً للأمان والهندسة الأمريكية. هذا الجدار من الثقة انهار لأن الفجوة بين ادعاء الأمان والواقع كانت شاسعة جداً. </a:t>
            </a:r>
            <a:endParaRPr lang="en-US" sz="2800" dirty="0">
              <a:effectLst/>
              <a:latin typeface="Alexandria"/>
              <a:ea typeface="Calibri" panose="020F0502020204030204" pitchFamily="34" charset="0"/>
            </a:endParaRPr>
          </a:p>
        </p:txBody>
      </p:sp>
      <p:sp>
        <p:nvSpPr>
          <p:cNvPr id="12" name="مستطيل 11"/>
          <p:cNvSpPr/>
          <p:nvPr/>
        </p:nvSpPr>
        <p:spPr>
          <a:xfrm>
            <a:off x="436881" y="3607851"/>
            <a:ext cx="7915500" cy="1887696"/>
          </a:xfrm>
          <a:prstGeom prst="rect">
            <a:avLst/>
          </a:prstGeom>
        </p:spPr>
        <p:txBody>
          <a:bodyPr wrap="square">
            <a:spAutoFit/>
          </a:bodyPr>
          <a:lstStyle/>
          <a:p>
            <a:pPr algn="justLow" rtl="1">
              <a:lnSpc>
                <a:spcPts val="3500"/>
              </a:lnSpc>
              <a:spcAft>
                <a:spcPts val="0"/>
              </a:spcAft>
            </a:pPr>
            <a:r>
              <a:rPr lang="ar-SA" sz="2800" b="1" dirty="0" smtClean="0">
                <a:latin typeface="Alexandria"/>
                <a:ea typeface="Calibri" panose="020F0502020204030204" pitchFamily="34" charset="0"/>
              </a:rPr>
              <a:t>تقييم الاستراتيجية</a:t>
            </a:r>
            <a:r>
              <a:rPr lang="ar-SA" sz="2800" dirty="0" smtClean="0">
                <a:latin typeface="Alexandria"/>
                <a:ea typeface="Calibri" panose="020F0502020204030204" pitchFamily="34" charset="0"/>
              </a:rPr>
              <a:t>: فشلت بوينج في البداية لأنها لم تستخدم الاستراتيجية المناسبة للمجموعة الصحيحة، إذ استخدمت الإنكار والتقليل، بينما كان يجب عليها الانتقال فوراً للاعتذار الكامل وإيقاف الأسطول</a:t>
            </a:r>
            <a:endParaRPr lang="en-US" sz="2800" dirty="0">
              <a:effectLst/>
              <a:latin typeface="Alexandria"/>
              <a:ea typeface="Calibri" panose="020F0502020204030204" pitchFamily="34" charset="0"/>
            </a:endParaRPr>
          </a:p>
        </p:txBody>
      </p:sp>
      <p:sp>
        <p:nvSpPr>
          <p:cNvPr id="13" name="مستطيل 12"/>
          <p:cNvSpPr/>
          <p:nvPr/>
        </p:nvSpPr>
        <p:spPr>
          <a:xfrm>
            <a:off x="436881" y="5438028"/>
            <a:ext cx="7915500" cy="1438855"/>
          </a:xfrm>
          <a:prstGeom prst="rect">
            <a:avLst/>
          </a:prstGeom>
        </p:spPr>
        <p:txBody>
          <a:bodyPr wrap="square">
            <a:spAutoFit/>
          </a:bodyPr>
          <a:lstStyle/>
          <a:p>
            <a:pPr algn="justLow" rtl="1">
              <a:lnSpc>
                <a:spcPts val="3500"/>
              </a:lnSpc>
              <a:spcAft>
                <a:spcPts val="0"/>
              </a:spcAft>
            </a:pPr>
            <a:r>
              <a:rPr lang="ar-SA" sz="2800" b="1" dirty="0" smtClean="0">
                <a:latin typeface="Alexandria"/>
                <a:ea typeface="Calibri" panose="020F0502020204030204" pitchFamily="34" charset="0"/>
              </a:rPr>
              <a:t>النتيجة</a:t>
            </a:r>
            <a:r>
              <a:rPr lang="ar-SA" sz="2800" dirty="0" smtClean="0">
                <a:latin typeface="Alexandria"/>
                <a:ea typeface="Calibri" panose="020F0502020204030204" pitchFamily="34" charset="0"/>
              </a:rPr>
              <a:t>: تكبدت الشركة خسائر تجاوزت </a:t>
            </a:r>
            <a:r>
              <a:rPr lang="en-US" sz="2800" dirty="0" smtClean="0">
                <a:latin typeface="Alexandria"/>
                <a:ea typeface="Calibri" panose="020F0502020204030204" pitchFamily="34" charset="0"/>
              </a:rPr>
              <a:t>20</a:t>
            </a:r>
            <a:r>
              <a:rPr lang="ar-SA" sz="2800" dirty="0" smtClean="0">
                <a:latin typeface="Alexandria"/>
                <a:ea typeface="Calibri" panose="020F0502020204030204" pitchFamily="34" charset="0"/>
              </a:rPr>
              <a:t> مليار دولار وتضررت سمعتها لدرجة أن الركاب أصبحوا يتأكدوا من نوع الطائرة قبل الحجز.</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09939" y="1254428"/>
            <a:ext cx="3782061" cy="5413071"/>
          </a:xfrm>
          <a:prstGeom prst="rect">
            <a:avLst/>
          </a:prstGeom>
        </p:spPr>
      </p:pic>
    </p:spTree>
    <p:extLst>
      <p:ext uri="{BB962C8B-B14F-4D97-AF65-F5344CB8AC3E}">
        <p14:creationId xmlns:p14="http://schemas.microsoft.com/office/powerpoint/2010/main" val="3214358038"/>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randombar(horizontal)">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0" grpId="0"/>
      <p:bldP spid="12" grpId="0"/>
      <p:bldP spid="1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020" y="646026"/>
            <a:ext cx="572009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317386"/>
            <a:ext cx="10817974" cy="4906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846142" y="244884"/>
            <a:ext cx="4277031" cy="764184"/>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إدارة الأزمات والسمعة</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10" name="مستطيل 9"/>
          <p:cNvSpPr/>
          <p:nvPr/>
        </p:nvSpPr>
        <p:spPr>
          <a:xfrm>
            <a:off x="2058402" y="1415795"/>
            <a:ext cx="5520958" cy="605294"/>
          </a:xfrm>
          <a:prstGeom prst="rect">
            <a:avLst/>
          </a:prstGeom>
        </p:spPr>
        <p:txBody>
          <a:bodyPr wrap="square">
            <a:spAutoFit/>
          </a:bodyPr>
          <a:lstStyle/>
          <a:p>
            <a:pPr algn="justLow" rtl="1">
              <a:lnSpc>
                <a:spcPts val="4000"/>
              </a:lnSpc>
              <a:spcAft>
                <a:spcPts val="0"/>
              </a:spcAft>
            </a:pPr>
            <a:r>
              <a:rPr lang="ar-SA" sz="2800" b="1" dirty="0" smtClean="0">
                <a:solidFill>
                  <a:srgbClr val="FF0000"/>
                </a:solidFill>
                <a:effectLst/>
                <a:latin typeface="Alexandria"/>
                <a:ea typeface="Calibri" panose="020F0502020204030204" pitchFamily="34" charset="0"/>
              </a:rPr>
              <a:t>استراتيجيات إدارة أزمات السمعة المؤسسية</a:t>
            </a:r>
            <a:endParaRPr lang="en-US" sz="2800" dirty="0">
              <a:effectLst/>
              <a:latin typeface="Alexandria"/>
              <a:ea typeface="Calibri" panose="020F0502020204030204" pitchFamily="34" charset="0"/>
            </a:endParaRPr>
          </a:p>
        </p:txBody>
      </p:sp>
      <p:sp>
        <p:nvSpPr>
          <p:cNvPr id="8" name="مستطيل 7"/>
          <p:cNvSpPr/>
          <p:nvPr/>
        </p:nvSpPr>
        <p:spPr>
          <a:xfrm>
            <a:off x="2616566" y="2088793"/>
            <a:ext cx="4962794" cy="606897"/>
          </a:xfrm>
          <a:prstGeom prst="rect">
            <a:avLst/>
          </a:prstGeom>
        </p:spPr>
        <p:txBody>
          <a:bodyPr wrap="square">
            <a:spAutoFit/>
          </a:bodyPr>
          <a:lstStyle/>
          <a:p>
            <a:pPr algn="justLow" rtl="1">
              <a:lnSpc>
                <a:spcPts val="4500"/>
              </a:lnSpc>
              <a:spcAft>
                <a:spcPts val="0"/>
              </a:spcAft>
            </a:pPr>
            <a:r>
              <a:rPr lang="ar-SA" sz="2800" b="1" dirty="0" smtClean="0">
                <a:effectLst/>
                <a:latin typeface="Alexandria"/>
                <a:ea typeface="Calibri" panose="020F0502020204030204" pitchFamily="34" charset="0"/>
              </a:rPr>
              <a:t>1) الاستراتيجيات الدفاعية:</a:t>
            </a:r>
            <a:endParaRPr lang="en-US" sz="2800" b="1" dirty="0">
              <a:effectLst/>
              <a:latin typeface="Alexandria"/>
              <a:ea typeface="Calibri" panose="020F0502020204030204" pitchFamily="34" charset="0"/>
            </a:endParaRPr>
          </a:p>
        </p:txBody>
      </p:sp>
      <p:sp>
        <p:nvSpPr>
          <p:cNvPr id="9" name="مستطيل 8"/>
          <p:cNvSpPr/>
          <p:nvPr/>
        </p:nvSpPr>
        <p:spPr>
          <a:xfrm>
            <a:off x="795648" y="2855127"/>
            <a:ext cx="6783712"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استراتيجية الإنكار</a:t>
            </a:r>
            <a:r>
              <a:rPr lang="ar-SA" sz="2800" dirty="0" smtClean="0">
                <a:effectLst/>
                <a:latin typeface="Alexandria"/>
                <a:ea typeface="Calibri" panose="020F0502020204030204" pitchFamily="34" charset="0"/>
              </a:rPr>
              <a:t>: تستخدم في مجموعة الضحية (إشاعات كاذبة، اتهامات لا أساس لها.</a:t>
            </a:r>
            <a:endParaRPr lang="en-US" sz="2800" dirty="0">
              <a:effectLst/>
              <a:latin typeface="Alexandria"/>
              <a:ea typeface="Calibri" panose="020F0502020204030204" pitchFamily="34" charset="0"/>
            </a:endParaRPr>
          </a:p>
        </p:txBody>
      </p:sp>
      <p:sp>
        <p:nvSpPr>
          <p:cNvPr id="12" name="مستطيل 11"/>
          <p:cNvSpPr/>
          <p:nvPr/>
        </p:nvSpPr>
        <p:spPr>
          <a:xfrm>
            <a:off x="975361" y="3943175"/>
            <a:ext cx="6603999"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التطبيق</a:t>
            </a:r>
            <a:r>
              <a:rPr lang="ar-SA" sz="2800" dirty="0" smtClean="0">
                <a:effectLst/>
                <a:latin typeface="Alexandria"/>
                <a:ea typeface="Calibri" panose="020F0502020204030204" pitchFamily="34" charset="0"/>
              </a:rPr>
              <a:t>: الهجوم على مقدم الاتهام، أو نفي وجود الأزمة من الأساس بتقديم أدلة قاطعة.</a:t>
            </a:r>
            <a:endParaRPr lang="en-US" sz="2800" dirty="0">
              <a:effectLst/>
              <a:latin typeface="Alexandria"/>
              <a:ea typeface="Calibri" panose="020F0502020204030204" pitchFamily="34" charset="0"/>
            </a:endParaRPr>
          </a:p>
        </p:txBody>
      </p:sp>
      <p:sp>
        <p:nvSpPr>
          <p:cNvPr id="13" name="مستطيل 12"/>
          <p:cNvSpPr/>
          <p:nvPr/>
        </p:nvSpPr>
        <p:spPr>
          <a:xfrm>
            <a:off x="975361" y="5083429"/>
            <a:ext cx="6603999"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خطرها</a:t>
            </a:r>
            <a:r>
              <a:rPr lang="ar-SA" sz="2800" dirty="0" smtClean="0">
                <a:effectLst/>
                <a:latin typeface="Alexandria"/>
                <a:ea typeface="Calibri" panose="020F0502020204030204" pitchFamily="34" charset="0"/>
              </a:rPr>
              <a:t>: إذا ثبت لاحقاً وجود ذرة من الحقيقة، تنهار السمعة تماماً (أزمة مصداقية).</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9360" y="1415794"/>
            <a:ext cx="4612640" cy="4657649"/>
          </a:xfrm>
          <a:prstGeom prst="rect">
            <a:avLst/>
          </a:prstGeom>
        </p:spPr>
      </p:pic>
    </p:spTree>
    <p:extLst>
      <p:ext uri="{BB962C8B-B14F-4D97-AF65-F5344CB8AC3E}">
        <p14:creationId xmlns:p14="http://schemas.microsoft.com/office/powerpoint/2010/main" val="60149541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randombar(horizontal)">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randombar(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randombar(horizontal)">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randombar(horizontal)">
                                      <p:cBhvr>
                                        <p:cTn id="4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10" grpId="0"/>
      <p:bldP spid="8" grpId="0"/>
      <p:bldP spid="9" grpId="0"/>
      <p:bldP spid="12" grpId="0"/>
      <p:bldP spid="1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01060" y="538805"/>
            <a:ext cx="539006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317386"/>
            <a:ext cx="10817974" cy="4906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579360" y="244884"/>
            <a:ext cx="4543813" cy="750975"/>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استراتيجيات إدارة الأزمات</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10" name="مستطيل 9"/>
          <p:cNvSpPr/>
          <p:nvPr/>
        </p:nvSpPr>
        <p:spPr>
          <a:xfrm>
            <a:off x="975361" y="1471253"/>
            <a:ext cx="5520958" cy="605294"/>
          </a:xfrm>
          <a:prstGeom prst="rect">
            <a:avLst/>
          </a:prstGeom>
        </p:spPr>
        <p:txBody>
          <a:bodyPr wrap="square">
            <a:spAutoFit/>
          </a:bodyPr>
          <a:lstStyle/>
          <a:p>
            <a:pPr algn="justLow" rtl="1">
              <a:lnSpc>
                <a:spcPts val="4000"/>
              </a:lnSpc>
              <a:spcAft>
                <a:spcPts val="0"/>
              </a:spcAft>
            </a:pPr>
            <a:r>
              <a:rPr lang="ar-SA" sz="2800" b="1" dirty="0" smtClean="0">
                <a:solidFill>
                  <a:srgbClr val="FF0000"/>
                </a:solidFill>
                <a:effectLst/>
                <a:latin typeface="Alexandria"/>
                <a:ea typeface="Calibri" panose="020F0502020204030204" pitchFamily="34" charset="0"/>
              </a:rPr>
              <a:t>استراتيجيات إدارة أزمات السمعة المؤسسية</a:t>
            </a:r>
            <a:endParaRPr lang="en-US" sz="2800" dirty="0">
              <a:effectLst/>
              <a:latin typeface="Alexandria"/>
              <a:ea typeface="Calibri" panose="020F0502020204030204" pitchFamily="34" charset="0"/>
            </a:endParaRPr>
          </a:p>
        </p:txBody>
      </p:sp>
      <p:sp>
        <p:nvSpPr>
          <p:cNvPr id="8" name="مستطيل 7"/>
          <p:cNvSpPr/>
          <p:nvPr/>
        </p:nvSpPr>
        <p:spPr>
          <a:xfrm>
            <a:off x="1533524" y="2097991"/>
            <a:ext cx="4962794" cy="606897"/>
          </a:xfrm>
          <a:prstGeom prst="rect">
            <a:avLst/>
          </a:prstGeom>
        </p:spPr>
        <p:txBody>
          <a:bodyPr wrap="square">
            <a:spAutoFit/>
          </a:bodyPr>
          <a:lstStyle/>
          <a:p>
            <a:pPr algn="justLow" rtl="1">
              <a:lnSpc>
                <a:spcPts val="4500"/>
              </a:lnSpc>
              <a:spcAft>
                <a:spcPts val="0"/>
              </a:spcAft>
            </a:pPr>
            <a:r>
              <a:rPr lang="ar-SA" sz="2800" b="1" dirty="0" smtClean="0">
                <a:effectLst/>
                <a:latin typeface="Alexandria"/>
                <a:ea typeface="Calibri" panose="020F0502020204030204" pitchFamily="34" charset="0"/>
              </a:rPr>
              <a:t>1) الاستراتيجيات الدفاعية:</a:t>
            </a:r>
            <a:endParaRPr lang="en-US" sz="2800" b="1" dirty="0">
              <a:effectLst/>
              <a:latin typeface="Alexandria"/>
              <a:ea typeface="Calibri" panose="020F0502020204030204" pitchFamily="34" charset="0"/>
            </a:endParaRPr>
          </a:p>
        </p:txBody>
      </p:sp>
      <p:sp>
        <p:nvSpPr>
          <p:cNvPr id="9" name="مستطيل 8"/>
          <p:cNvSpPr/>
          <p:nvPr/>
        </p:nvSpPr>
        <p:spPr>
          <a:xfrm>
            <a:off x="795648" y="2855127"/>
            <a:ext cx="6783712"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استراتيجية التبرير والتقليل</a:t>
            </a:r>
            <a:r>
              <a:rPr lang="ar-SA" sz="2800" dirty="0" smtClean="0">
                <a:effectLst/>
                <a:latin typeface="Alexandria"/>
                <a:ea typeface="Calibri" panose="020F0502020204030204" pitchFamily="34" charset="0"/>
              </a:rPr>
              <a:t>: تستخدم في مجموعة الحوادث (أعطال تقنية، أخطاء غير مقصودة).</a:t>
            </a:r>
            <a:endParaRPr lang="en-US" sz="2800" dirty="0">
              <a:effectLst/>
              <a:latin typeface="Alexandria"/>
              <a:ea typeface="Calibri" panose="020F0502020204030204" pitchFamily="34" charset="0"/>
            </a:endParaRPr>
          </a:p>
        </p:txBody>
      </p:sp>
      <p:sp>
        <p:nvSpPr>
          <p:cNvPr id="12" name="مستطيل 11"/>
          <p:cNvSpPr/>
          <p:nvPr/>
        </p:nvSpPr>
        <p:spPr>
          <a:xfrm>
            <a:off x="975361" y="3943175"/>
            <a:ext cx="6603999" cy="143885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التطبيق</a:t>
            </a:r>
            <a:r>
              <a:rPr lang="ar-SA" sz="2800" dirty="0" smtClean="0">
                <a:effectLst/>
                <a:latin typeface="Alexandria"/>
                <a:ea typeface="Calibri" panose="020F0502020204030204" pitchFamily="34" charset="0"/>
              </a:rPr>
              <a:t>: الأعذار: التأكيد على أن المنظمة لم تكن تنوي إحداث ضرر، ومحاولة إقناع الجمهور بأن الضرر أقل مما يُشاع.</a:t>
            </a:r>
            <a:endParaRPr lang="en-US" sz="2800" dirty="0">
              <a:effectLst/>
              <a:latin typeface="Alexandria"/>
              <a:ea typeface="Calibri" panose="020F0502020204030204" pitchFamily="34" charset="0"/>
            </a:endParaRPr>
          </a:p>
        </p:txBody>
      </p:sp>
      <p:sp>
        <p:nvSpPr>
          <p:cNvPr id="13" name="مستطيل 12"/>
          <p:cNvSpPr/>
          <p:nvPr/>
        </p:nvSpPr>
        <p:spPr>
          <a:xfrm>
            <a:off x="1087121" y="5233668"/>
            <a:ext cx="6603999" cy="510717"/>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الهدف: </a:t>
            </a:r>
            <a:r>
              <a:rPr lang="ar-SA" sz="2800" dirty="0" smtClean="0">
                <a:effectLst/>
                <a:latin typeface="Alexandria"/>
                <a:ea typeface="Calibri" panose="020F0502020204030204" pitchFamily="34" charset="0"/>
              </a:rPr>
              <a:t>فك الارتباط بين "الفعل" و"النية السيئة".</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79360" y="1539123"/>
            <a:ext cx="4651550" cy="4462822"/>
          </a:xfrm>
          <a:prstGeom prst="rect">
            <a:avLst/>
          </a:prstGeom>
        </p:spPr>
      </p:pic>
    </p:spTree>
    <p:extLst>
      <p:ext uri="{BB962C8B-B14F-4D97-AF65-F5344CB8AC3E}">
        <p14:creationId xmlns:p14="http://schemas.microsoft.com/office/powerpoint/2010/main" val="3537037306"/>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randombar(horizontal)">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randombar(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randombar(horizontal)">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randombar(horizontal)">
                                      <p:cBhvr>
                                        <p:cTn id="37" dur="5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randombar(horizontal)">
                                      <p:cBhvr>
                                        <p:cTn id="4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10" grpId="0"/>
      <p:bldP spid="8" grpId="0"/>
      <p:bldP spid="9" grpId="0"/>
      <p:bldP spid="12" grpId="0"/>
      <p:bldP spid="1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01060" y="538805"/>
            <a:ext cx="539006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317386"/>
            <a:ext cx="10817974" cy="4906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579360" y="244884"/>
            <a:ext cx="4543813" cy="750975"/>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استراتيجيات إدارة الأزمات</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1907723" y="1406577"/>
            <a:ext cx="4962794" cy="606897"/>
          </a:xfrm>
          <a:prstGeom prst="rect">
            <a:avLst/>
          </a:prstGeom>
        </p:spPr>
        <p:txBody>
          <a:bodyPr wrap="square">
            <a:spAutoFit/>
          </a:bodyPr>
          <a:lstStyle/>
          <a:p>
            <a:pPr algn="justLow" rtl="1">
              <a:lnSpc>
                <a:spcPts val="4500"/>
              </a:lnSpc>
              <a:spcAft>
                <a:spcPts val="0"/>
              </a:spcAft>
            </a:pPr>
            <a:r>
              <a:rPr lang="ar-SA" sz="2800" b="1" dirty="0" smtClean="0">
                <a:latin typeface="Alexandria"/>
                <a:ea typeface="Calibri" panose="020F0502020204030204" pitchFamily="34" charset="0"/>
              </a:rPr>
              <a:t>2) </a:t>
            </a:r>
            <a:r>
              <a:rPr lang="ar-SA" sz="2800" b="1" dirty="0" smtClean="0">
                <a:effectLst/>
                <a:latin typeface="Alexandria"/>
                <a:ea typeface="Calibri" panose="020F0502020204030204" pitchFamily="34" charset="0"/>
              </a:rPr>
              <a:t>الاستراتيجيات الهجومية / الإصلاحية:</a:t>
            </a:r>
            <a:endParaRPr lang="en-US" sz="2800" b="1" dirty="0">
              <a:effectLst/>
              <a:latin typeface="Alexandria"/>
              <a:ea typeface="Calibri" panose="020F0502020204030204" pitchFamily="34" charset="0"/>
            </a:endParaRPr>
          </a:p>
        </p:txBody>
      </p:sp>
      <p:sp>
        <p:nvSpPr>
          <p:cNvPr id="9" name="مستطيل 8"/>
          <p:cNvSpPr/>
          <p:nvPr/>
        </p:nvSpPr>
        <p:spPr>
          <a:xfrm>
            <a:off x="907408" y="2213945"/>
            <a:ext cx="6671952" cy="99001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تستخدم في الأزمات ذات المسؤولية العالية (مجموعة الأخطاء المتعمدة) لاستعادة الرضا العام</a:t>
            </a:r>
            <a:endParaRPr lang="en-US" sz="2800" dirty="0">
              <a:effectLst/>
              <a:latin typeface="Alexandria"/>
              <a:ea typeface="Calibri" panose="020F0502020204030204" pitchFamily="34" charset="0"/>
            </a:endParaRPr>
          </a:p>
        </p:txBody>
      </p:sp>
      <p:sp>
        <p:nvSpPr>
          <p:cNvPr id="12" name="مستطيل 11"/>
          <p:cNvSpPr/>
          <p:nvPr/>
        </p:nvSpPr>
        <p:spPr>
          <a:xfrm>
            <a:off x="975361" y="3216034"/>
            <a:ext cx="6603999" cy="143885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استراتيجية الاعتذار الكامل: </a:t>
            </a:r>
            <a:r>
              <a:rPr lang="ar-SA" sz="2800" dirty="0" smtClean="0">
                <a:effectLst/>
                <a:latin typeface="Alexandria"/>
                <a:ea typeface="Calibri" panose="020F0502020204030204" pitchFamily="34" charset="0"/>
              </a:rPr>
              <a:t>تحمل المسؤولية الكاملة دون "لكن" من خلال إظهار الندم الصريح، وتحمل المسؤولية، والوعد بالإصلاح.</a:t>
            </a:r>
            <a:endParaRPr lang="en-US" sz="2800" dirty="0">
              <a:effectLst/>
              <a:latin typeface="Alexandria"/>
              <a:ea typeface="Calibri" panose="020F0502020204030204" pitchFamily="34" charset="0"/>
            </a:endParaRPr>
          </a:p>
        </p:txBody>
      </p:sp>
      <p:sp>
        <p:nvSpPr>
          <p:cNvPr id="13" name="مستطيل 12"/>
          <p:cNvSpPr/>
          <p:nvPr/>
        </p:nvSpPr>
        <p:spPr>
          <a:xfrm>
            <a:off x="907408" y="4788253"/>
            <a:ext cx="6783711" cy="143885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استراتيجية التعويض: </a:t>
            </a:r>
            <a:r>
              <a:rPr lang="ar-SA" sz="2800" dirty="0" smtClean="0">
                <a:effectLst/>
                <a:latin typeface="Alexandria"/>
                <a:ea typeface="Calibri" panose="020F0502020204030204" pitchFamily="34" charset="0"/>
              </a:rPr>
              <a:t>من خلال تقديم مبالغ مالية، خدمات مجانية، أو هدايا للمتضررين، بهدف شراء وقت الجمهور لتهدئة غضبهم، وتحويل التركيز من "الضرر" إلى "الحل".</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91118" y="1455138"/>
            <a:ext cx="4500881" cy="4564662"/>
          </a:xfrm>
          <a:prstGeom prst="rect">
            <a:avLst/>
          </a:prstGeom>
        </p:spPr>
      </p:pic>
    </p:spTree>
    <p:extLst>
      <p:ext uri="{BB962C8B-B14F-4D97-AF65-F5344CB8AC3E}">
        <p14:creationId xmlns:p14="http://schemas.microsoft.com/office/powerpoint/2010/main" val="2563913453"/>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randombar(horizontal)">
                                      <p:cBhvr>
                                        <p:cTn id="3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P spid="12" grpId="0"/>
      <p:bldP spid="1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01060" y="538805"/>
            <a:ext cx="539006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317386"/>
            <a:ext cx="10817974" cy="4906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579360" y="244884"/>
            <a:ext cx="4543813" cy="750975"/>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استراتيجيات إدارة الأزمات</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1907723" y="1406577"/>
            <a:ext cx="4962794" cy="606897"/>
          </a:xfrm>
          <a:prstGeom prst="rect">
            <a:avLst/>
          </a:prstGeom>
        </p:spPr>
        <p:txBody>
          <a:bodyPr wrap="square">
            <a:spAutoFit/>
          </a:bodyPr>
          <a:lstStyle/>
          <a:p>
            <a:pPr algn="justLow" rtl="1">
              <a:lnSpc>
                <a:spcPts val="4500"/>
              </a:lnSpc>
              <a:spcAft>
                <a:spcPts val="0"/>
              </a:spcAft>
            </a:pPr>
            <a:r>
              <a:rPr lang="ar-SA" sz="2800" b="1" dirty="0" smtClean="0">
                <a:latin typeface="Alexandria"/>
                <a:ea typeface="Calibri" panose="020F0502020204030204" pitchFamily="34" charset="0"/>
              </a:rPr>
              <a:t>2) </a:t>
            </a:r>
            <a:r>
              <a:rPr lang="ar-SA" sz="2800" b="1" dirty="0" smtClean="0">
                <a:effectLst/>
                <a:latin typeface="Alexandria"/>
                <a:ea typeface="Calibri" panose="020F0502020204030204" pitchFamily="34" charset="0"/>
              </a:rPr>
              <a:t>استراتيجيات التعزيز:</a:t>
            </a:r>
            <a:endParaRPr lang="en-US" sz="2800" b="1" dirty="0">
              <a:effectLst/>
              <a:latin typeface="Alexandria"/>
              <a:ea typeface="Calibri" panose="020F0502020204030204" pitchFamily="34" charset="0"/>
            </a:endParaRPr>
          </a:p>
        </p:txBody>
      </p:sp>
      <p:sp>
        <p:nvSpPr>
          <p:cNvPr id="9" name="مستطيل 8"/>
          <p:cNvSpPr/>
          <p:nvPr/>
        </p:nvSpPr>
        <p:spPr>
          <a:xfrm>
            <a:off x="907408" y="2213945"/>
            <a:ext cx="6671952" cy="959558"/>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لا تستخدم هذه الاستراتيجيات وحدها بل كمكملة للاستراتيجيات السابقة:</a:t>
            </a:r>
            <a:endParaRPr lang="en-US" sz="2800" dirty="0">
              <a:effectLst/>
              <a:latin typeface="Alexandria"/>
              <a:ea typeface="Calibri" panose="020F0502020204030204" pitchFamily="34" charset="0"/>
            </a:endParaRPr>
          </a:p>
        </p:txBody>
      </p:sp>
      <p:sp>
        <p:nvSpPr>
          <p:cNvPr id="12" name="مستطيل 11"/>
          <p:cNvSpPr/>
          <p:nvPr/>
        </p:nvSpPr>
        <p:spPr>
          <a:xfrm>
            <a:off x="975361" y="3216034"/>
            <a:ext cx="6603999"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التذكير: </a:t>
            </a:r>
            <a:r>
              <a:rPr lang="ar-SA" sz="2800" dirty="0" smtClean="0">
                <a:effectLst/>
                <a:latin typeface="Alexandria"/>
                <a:ea typeface="Calibri" panose="020F0502020204030204" pitchFamily="34" charset="0"/>
              </a:rPr>
              <a:t> تذكير الجمهور بإنجازات المؤسسة السابقة ومساهماتها المجتمعية (استخدام رصيد السمعة).</a:t>
            </a:r>
            <a:endParaRPr lang="en-US" sz="2800" dirty="0">
              <a:effectLst/>
              <a:latin typeface="Alexandria"/>
              <a:ea typeface="Calibri" panose="020F0502020204030204" pitchFamily="34" charset="0"/>
            </a:endParaRPr>
          </a:p>
        </p:txBody>
      </p:sp>
      <p:sp>
        <p:nvSpPr>
          <p:cNvPr id="13" name="مستطيل 12"/>
          <p:cNvSpPr/>
          <p:nvPr/>
        </p:nvSpPr>
        <p:spPr>
          <a:xfrm>
            <a:off x="975361" y="4248580"/>
            <a:ext cx="6603999"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التودد: </a:t>
            </a:r>
            <a:r>
              <a:rPr lang="ar-SA" sz="2800" dirty="0" smtClean="0">
                <a:effectLst/>
                <a:latin typeface="Alexandria"/>
                <a:ea typeface="Calibri" panose="020F0502020204030204" pitchFamily="34" charset="0"/>
              </a:rPr>
              <a:t>الإشادة بالجمهور أو الموظفين أو الجهات التي ساعدت في احتواء الأزمة.</a:t>
            </a:r>
            <a:endParaRPr lang="en-US" sz="2800" dirty="0">
              <a:effectLst/>
              <a:latin typeface="Alexandria"/>
              <a:ea typeface="Calibri" panose="020F0502020204030204" pitchFamily="34" charset="0"/>
            </a:endParaRPr>
          </a:p>
        </p:txBody>
      </p:sp>
      <p:sp>
        <p:nvSpPr>
          <p:cNvPr id="10" name="مستطيل 9"/>
          <p:cNvSpPr/>
          <p:nvPr/>
        </p:nvSpPr>
        <p:spPr>
          <a:xfrm>
            <a:off x="997265" y="5119834"/>
            <a:ext cx="6508436"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الضحية: </a:t>
            </a:r>
            <a:r>
              <a:rPr lang="ar-SA" sz="2800" dirty="0" smtClean="0">
                <a:effectLst/>
                <a:latin typeface="Alexandria"/>
                <a:ea typeface="Calibri" panose="020F0502020204030204" pitchFamily="34" charset="0"/>
              </a:rPr>
              <a:t>إظهار بأن المؤسسة هي أيضاً تعاني من الأزمة (تستخدم بحذر شديد حتى لا تبدو المؤسسة </a:t>
            </a:r>
            <a:r>
              <a:rPr lang="ar-SA" sz="2800" dirty="0" smtClean="0">
                <a:effectLst/>
                <a:latin typeface="Alexandria"/>
                <a:ea typeface="Calibri" panose="020F0502020204030204" pitchFamily="34" charset="0"/>
              </a:rPr>
              <a:t>ضعيفة).</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1264" y="1455137"/>
            <a:ext cx="4590735" cy="4654711"/>
          </a:xfrm>
          <a:prstGeom prst="rect">
            <a:avLst/>
          </a:prstGeom>
        </p:spPr>
      </p:pic>
    </p:spTree>
    <p:extLst>
      <p:ext uri="{BB962C8B-B14F-4D97-AF65-F5344CB8AC3E}">
        <p14:creationId xmlns:p14="http://schemas.microsoft.com/office/powerpoint/2010/main" val="106037660"/>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randombar(horizontal)">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randombar(horizontal)">
                                      <p:cBhvr>
                                        <p:cTn id="4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P spid="12" grpId="0"/>
      <p:bldP spid="13" grpId="0"/>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01060" y="538805"/>
            <a:ext cx="539006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317386"/>
            <a:ext cx="10817974" cy="4906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579360" y="244884"/>
            <a:ext cx="4543813" cy="750975"/>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استراتيجيات إدارة الأزمات</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1907723" y="1406577"/>
            <a:ext cx="4962794"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latin typeface="Alexandria"/>
                <a:ea typeface="Calibri" panose="020F0502020204030204" pitchFamily="34" charset="0"/>
              </a:rPr>
              <a:t>البروتوكول الزمني للاستجابة للأزمات</a:t>
            </a:r>
            <a:r>
              <a:rPr lang="ar-SA" sz="2800" b="1" dirty="0" smtClean="0">
                <a:solidFill>
                  <a:srgbClr val="FF0000"/>
                </a:solidFill>
                <a:effectLst/>
                <a:latin typeface="Alexandria"/>
                <a:ea typeface="Calibri" panose="020F0502020204030204" pitchFamily="34" charset="0"/>
              </a:rPr>
              <a:t>:</a:t>
            </a:r>
            <a:endParaRPr lang="en-US" sz="2800" b="1" dirty="0">
              <a:solidFill>
                <a:srgbClr val="FF0000"/>
              </a:solidFill>
              <a:effectLst/>
              <a:latin typeface="Alexandria"/>
              <a:ea typeface="Calibri" panose="020F0502020204030204" pitchFamily="34" charset="0"/>
            </a:endParaRPr>
          </a:p>
        </p:txBody>
      </p:sp>
      <p:sp>
        <p:nvSpPr>
          <p:cNvPr id="9" name="مستطيل 8"/>
          <p:cNvSpPr/>
          <p:nvPr/>
        </p:nvSpPr>
        <p:spPr>
          <a:xfrm>
            <a:off x="907408" y="2027123"/>
            <a:ext cx="6671952" cy="99001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في  الأزمة، الوقت هو العدو الأول. الاستجابة يجب أن  تمر بمجموعة مراحل:</a:t>
            </a:r>
            <a:endParaRPr lang="en-US" sz="2800" dirty="0">
              <a:effectLst/>
              <a:latin typeface="Alexandria"/>
              <a:ea typeface="Calibri" panose="020F0502020204030204" pitchFamily="34" charset="0"/>
            </a:endParaRPr>
          </a:p>
        </p:txBody>
      </p:sp>
      <p:sp>
        <p:nvSpPr>
          <p:cNvPr id="12" name="مستطيل 11"/>
          <p:cNvSpPr/>
          <p:nvPr/>
        </p:nvSpPr>
        <p:spPr>
          <a:xfrm>
            <a:off x="953458" y="3014675"/>
            <a:ext cx="6805614"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الساعة الأولى: </a:t>
            </a:r>
            <a:r>
              <a:rPr lang="ar-SA" sz="2800" dirty="0" smtClean="0">
                <a:effectLst/>
                <a:latin typeface="Alexandria"/>
                <a:ea typeface="Calibri" panose="020F0502020204030204" pitchFamily="34" charset="0"/>
              </a:rPr>
              <a:t>تفعيل فريق الأزمات، إصدار "بيان قيد الانتظار" يقر بوقوع الأزمة دون تقديم تفاصيل غير مؤكدة.</a:t>
            </a:r>
            <a:endParaRPr lang="en-US" sz="2800" dirty="0">
              <a:effectLst/>
              <a:latin typeface="Alexandria"/>
              <a:ea typeface="Calibri" panose="020F0502020204030204" pitchFamily="34" charset="0"/>
            </a:endParaRPr>
          </a:p>
        </p:txBody>
      </p:sp>
      <p:sp>
        <p:nvSpPr>
          <p:cNvPr id="13" name="مستطيل 12"/>
          <p:cNvSpPr/>
          <p:nvPr/>
        </p:nvSpPr>
        <p:spPr>
          <a:xfrm>
            <a:off x="997263" y="3969055"/>
            <a:ext cx="6783711" cy="143885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مرحلة الاحتواء: </a:t>
            </a:r>
            <a:r>
              <a:rPr lang="ar-SA" sz="2800" dirty="0" smtClean="0">
                <a:effectLst/>
                <a:latin typeface="Alexandria"/>
                <a:ea typeface="Calibri" panose="020F0502020204030204" pitchFamily="34" charset="0"/>
              </a:rPr>
              <a:t>وقف التفاعل التلقائي على وسائل التواصل الاجتماعي، وتحديد متحدث رسمي واحد لمنع تضارب التصريحات.</a:t>
            </a:r>
            <a:endParaRPr lang="en-US" sz="2800" dirty="0">
              <a:effectLst/>
              <a:latin typeface="Alexandria"/>
              <a:ea typeface="Calibri" panose="020F0502020204030204" pitchFamily="34" charset="0"/>
            </a:endParaRPr>
          </a:p>
        </p:txBody>
      </p:sp>
      <p:sp>
        <p:nvSpPr>
          <p:cNvPr id="10" name="مستطيل 9"/>
          <p:cNvSpPr/>
          <p:nvPr/>
        </p:nvSpPr>
        <p:spPr>
          <a:xfrm>
            <a:off x="1041068" y="5240492"/>
            <a:ext cx="6783711"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مرحلة الاستعادة: </a:t>
            </a:r>
            <a:r>
              <a:rPr lang="ar-SA" sz="2800" dirty="0" smtClean="0">
                <a:effectLst/>
                <a:latin typeface="Alexandria"/>
                <a:ea typeface="Calibri" panose="020F0502020204030204" pitchFamily="34" charset="0"/>
              </a:rPr>
              <a:t>البدء في تطبيق استراتيجية "الإصلاح" أو "التعويض"، والتواصل المباشر مع أصحاب المصلحة.</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50160" y="1567218"/>
            <a:ext cx="4341839" cy="4509731"/>
          </a:xfrm>
          <a:prstGeom prst="rect">
            <a:avLst/>
          </a:prstGeom>
        </p:spPr>
      </p:pic>
    </p:spTree>
    <p:extLst>
      <p:ext uri="{BB962C8B-B14F-4D97-AF65-F5344CB8AC3E}">
        <p14:creationId xmlns:p14="http://schemas.microsoft.com/office/powerpoint/2010/main" val="1436883133"/>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randombar(horizontal)">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randombar(horizontal)">
                                      <p:cBhvr>
                                        <p:cTn id="4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P spid="12" grpId="0"/>
      <p:bldP spid="13" grpId="0"/>
      <p:bldP spid="10"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01060" y="538805"/>
            <a:ext cx="539006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317386"/>
            <a:ext cx="10817974" cy="4906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579360" y="244884"/>
            <a:ext cx="4543813" cy="750975"/>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استراتيجيات إدارة الأزمات</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1907723" y="1406577"/>
            <a:ext cx="4962794"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latin typeface="Alexandria"/>
                <a:ea typeface="Calibri" panose="020F0502020204030204" pitchFamily="34" charset="0"/>
              </a:rPr>
              <a:t>توصيات خاصة بإدارة أزمات السمعة</a:t>
            </a:r>
            <a:r>
              <a:rPr lang="ar-SA" sz="2800" b="1" dirty="0" smtClean="0">
                <a:solidFill>
                  <a:srgbClr val="FF0000"/>
                </a:solidFill>
                <a:effectLst/>
                <a:latin typeface="Alexandria"/>
                <a:ea typeface="Calibri" panose="020F0502020204030204" pitchFamily="34" charset="0"/>
              </a:rPr>
              <a:t>:</a:t>
            </a:r>
            <a:endParaRPr lang="en-US" sz="2800" b="1" dirty="0">
              <a:solidFill>
                <a:srgbClr val="FF0000"/>
              </a:solidFill>
              <a:effectLst/>
              <a:latin typeface="Alexandria"/>
              <a:ea typeface="Calibri" panose="020F0502020204030204" pitchFamily="34" charset="0"/>
            </a:endParaRPr>
          </a:p>
        </p:txBody>
      </p:sp>
      <p:sp>
        <p:nvSpPr>
          <p:cNvPr id="9" name="مستطيل 8"/>
          <p:cNvSpPr/>
          <p:nvPr/>
        </p:nvSpPr>
        <p:spPr>
          <a:xfrm>
            <a:off x="907408" y="2068339"/>
            <a:ext cx="6671952"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1) الشفافية الراديكالية</a:t>
            </a:r>
            <a:r>
              <a:rPr lang="ar-SA" sz="2800" dirty="0" smtClean="0">
                <a:effectLst/>
                <a:latin typeface="Alexandria"/>
                <a:ea typeface="Calibri" panose="020F0502020204030204" pitchFamily="34" charset="0"/>
              </a:rPr>
              <a:t>: في عصر الإنترنت، الحقيقة ستظهر حتماً، لذا كن أنت من يعلنها.</a:t>
            </a:r>
            <a:endParaRPr lang="en-US" sz="2800" dirty="0">
              <a:effectLst/>
              <a:latin typeface="Alexandria"/>
              <a:ea typeface="Calibri" panose="020F0502020204030204" pitchFamily="34" charset="0"/>
            </a:endParaRPr>
          </a:p>
        </p:txBody>
      </p:sp>
      <p:sp>
        <p:nvSpPr>
          <p:cNvPr id="12" name="مستطيل 11"/>
          <p:cNvSpPr/>
          <p:nvPr/>
        </p:nvSpPr>
        <p:spPr>
          <a:xfrm>
            <a:off x="953458" y="3116376"/>
            <a:ext cx="6625902" cy="1887696"/>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2) الفصل بين القانون والتواصل: </a:t>
            </a:r>
            <a:r>
              <a:rPr lang="ar-SA" sz="2800" dirty="0" smtClean="0">
                <a:effectLst/>
                <a:latin typeface="Alexandria"/>
                <a:ea typeface="Calibri" panose="020F0502020204030204" pitchFamily="34" charset="0"/>
              </a:rPr>
              <a:t>المستشار القانوني سيقول لك "لا تعتذر خوفاً من القضايا" لكن خبير السمعة سيقول لك "اعتذر لتنقذ علامتك التجارية"، التوازن هنا هو سر النجاح</a:t>
            </a:r>
            <a:endParaRPr lang="en-US" sz="2800" dirty="0">
              <a:effectLst/>
              <a:latin typeface="Alexandria"/>
              <a:ea typeface="Calibri" panose="020F0502020204030204" pitchFamily="34" charset="0"/>
            </a:endParaRPr>
          </a:p>
        </p:txBody>
      </p:sp>
      <p:sp>
        <p:nvSpPr>
          <p:cNvPr id="10" name="مستطيل 9"/>
          <p:cNvSpPr/>
          <p:nvPr/>
        </p:nvSpPr>
        <p:spPr>
          <a:xfrm>
            <a:off x="907408" y="5063888"/>
            <a:ext cx="6671953"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3) تغيير السلوك لا الكلام: </a:t>
            </a:r>
            <a:r>
              <a:rPr lang="ar-SA" sz="2800" dirty="0" smtClean="0">
                <a:effectLst/>
                <a:latin typeface="Alexandria"/>
                <a:ea typeface="Calibri" panose="020F0502020204030204" pitchFamily="34" charset="0"/>
              </a:rPr>
              <a:t>السمعة لا تُرمم بالكلمات الجميلة، بل بتغيير الممارسات التي أدت للأزمة.</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79360" y="1588928"/>
            <a:ext cx="4612640" cy="4363212"/>
          </a:xfrm>
          <a:prstGeom prst="rect">
            <a:avLst/>
          </a:prstGeom>
        </p:spPr>
      </p:pic>
    </p:spTree>
    <p:extLst>
      <p:ext uri="{BB962C8B-B14F-4D97-AF65-F5344CB8AC3E}">
        <p14:creationId xmlns:p14="http://schemas.microsoft.com/office/powerpoint/2010/main" val="281991553"/>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randombar(horizontal)">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randombar(horizontal)">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P spid="12" grpId="0"/>
      <p:bldP spid="10"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020" y="646026"/>
            <a:ext cx="572009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317386"/>
            <a:ext cx="10817974" cy="4906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846142" y="244884"/>
            <a:ext cx="4277031" cy="764184"/>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إدارة الأزمات والسمعة</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10" name="مستطيل 9"/>
          <p:cNvSpPr/>
          <p:nvPr/>
        </p:nvSpPr>
        <p:spPr>
          <a:xfrm>
            <a:off x="1261641" y="1391988"/>
            <a:ext cx="4657598" cy="605294"/>
          </a:xfrm>
          <a:prstGeom prst="rect">
            <a:avLst/>
          </a:prstGeom>
        </p:spPr>
        <p:txBody>
          <a:bodyPr wrap="square">
            <a:spAutoFit/>
          </a:bodyPr>
          <a:lstStyle/>
          <a:p>
            <a:pPr algn="justLow" rtl="1">
              <a:lnSpc>
                <a:spcPts val="4000"/>
              </a:lnSpc>
              <a:spcAft>
                <a:spcPts val="0"/>
              </a:spcAft>
            </a:pPr>
            <a:r>
              <a:rPr lang="ar-SA" sz="2800" b="1" dirty="0" smtClean="0">
                <a:solidFill>
                  <a:srgbClr val="FF0000"/>
                </a:solidFill>
                <a:effectLst/>
                <a:latin typeface="Alexandria"/>
                <a:ea typeface="Calibri" panose="020F0502020204030204" pitchFamily="34" charset="0"/>
              </a:rPr>
              <a:t>استعادة السمعة المؤسسية بعد الأزمات</a:t>
            </a:r>
            <a:endParaRPr lang="en-US" sz="2800" dirty="0">
              <a:effectLst/>
              <a:latin typeface="Alexandria"/>
              <a:ea typeface="Calibri" panose="020F0502020204030204" pitchFamily="34" charset="0"/>
            </a:endParaRPr>
          </a:p>
        </p:txBody>
      </p:sp>
      <p:sp>
        <p:nvSpPr>
          <p:cNvPr id="8" name="مستطيل 7"/>
          <p:cNvSpPr/>
          <p:nvPr/>
        </p:nvSpPr>
        <p:spPr>
          <a:xfrm>
            <a:off x="2885440" y="2031554"/>
            <a:ext cx="2229118" cy="669414"/>
          </a:xfrm>
          <a:prstGeom prst="rect">
            <a:avLst/>
          </a:prstGeom>
        </p:spPr>
        <p:txBody>
          <a:bodyPr wrap="square">
            <a:spAutoFit/>
          </a:bodyPr>
          <a:lstStyle/>
          <a:p>
            <a:pPr algn="justLow" rtl="1">
              <a:lnSpc>
                <a:spcPts val="4500"/>
              </a:lnSpc>
              <a:spcAft>
                <a:spcPts val="0"/>
              </a:spcAft>
            </a:pPr>
            <a:r>
              <a:rPr lang="ar-SA" sz="2800" b="1" dirty="0" smtClean="0">
                <a:effectLst/>
                <a:latin typeface="Alexandria"/>
                <a:ea typeface="Calibri" panose="020F0502020204030204" pitchFamily="34" charset="0"/>
              </a:rPr>
              <a:t>مفهوم الاستعادة:</a:t>
            </a:r>
            <a:endParaRPr lang="en-US" sz="2800" b="1" dirty="0">
              <a:effectLst/>
              <a:latin typeface="Alexandria"/>
              <a:ea typeface="Calibri" panose="020F0502020204030204" pitchFamily="34" charset="0"/>
            </a:endParaRPr>
          </a:p>
        </p:txBody>
      </p:sp>
      <p:sp>
        <p:nvSpPr>
          <p:cNvPr id="9" name="مستطيل 8"/>
          <p:cNvSpPr/>
          <p:nvPr/>
        </p:nvSpPr>
        <p:spPr>
          <a:xfrm>
            <a:off x="836288" y="2668307"/>
            <a:ext cx="5483232" cy="3492303"/>
          </a:xfrm>
          <a:prstGeom prst="rect">
            <a:avLst/>
          </a:prstGeom>
        </p:spPr>
        <p:txBody>
          <a:bodyPr wrap="square">
            <a:spAutoFit/>
          </a:bodyPr>
          <a:lstStyle/>
          <a:p>
            <a:pPr algn="justLow" rtl="1">
              <a:lnSpc>
                <a:spcPts val="4500"/>
              </a:lnSpc>
              <a:spcAft>
                <a:spcPts val="0"/>
              </a:spcAft>
            </a:pPr>
            <a:r>
              <a:rPr lang="ar-SA" sz="2800" dirty="0" smtClean="0">
                <a:effectLst/>
                <a:latin typeface="Alexandria"/>
                <a:ea typeface="Calibri" panose="020F0502020204030204" pitchFamily="34" charset="0"/>
              </a:rPr>
              <a:t>استعادة السمعة ليست مجرد حملة إعلانية لتحسين الصورة، بل هي عملية "إصلاح بنيوي" تهدف إلى ردم الفجوة بين  ما تضرر في أذهان الناس وبين واقع المنظمة الجديد. هي انتقال من حالة "الدفاع" إلى حالة "إثبات الجدارة" </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9520" y="1567714"/>
            <a:ext cx="5872480" cy="4405639"/>
          </a:xfrm>
          <a:prstGeom prst="rect">
            <a:avLst/>
          </a:prstGeom>
        </p:spPr>
      </p:pic>
    </p:spTree>
    <p:extLst>
      <p:ext uri="{BB962C8B-B14F-4D97-AF65-F5344CB8AC3E}">
        <p14:creationId xmlns:p14="http://schemas.microsoft.com/office/powerpoint/2010/main" val="382282459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randombar(horizontal)">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randombar(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randombar(horizontal)">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10" grpId="0"/>
      <p:bldP spid="8" grpId="0"/>
      <p:bldP spid="9"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01060" y="538805"/>
            <a:ext cx="539006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36607" y="1317386"/>
            <a:ext cx="10817974" cy="4906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579360" y="244884"/>
            <a:ext cx="4543813"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استعادة السمعة المؤسسية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2841173" y="1311251"/>
            <a:ext cx="4962794"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latin typeface="Alexandria"/>
                <a:ea typeface="Calibri" panose="020F0502020204030204" pitchFamily="34" charset="0"/>
              </a:rPr>
              <a:t>استراتيجيات الإصلاح النفسي والقيّمي</a:t>
            </a:r>
            <a:endParaRPr lang="en-US" sz="2800" b="1" dirty="0">
              <a:solidFill>
                <a:srgbClr val="FF0000"/>
              </a:solidFill>
              <a:effectLst/>
              <a:latin typeface="Alexandria"/>
              <a:ea typeface="Calibri" panose="020F0502020204030204" pitchFamily="34" charset="0"/>
            </a:endParaRPr>
          </a:p>
        </p:txBody>
      </p:sp>
      <p:sp>
        <p:nvSpPr>
          <p:cNvPr id="9" name="مستطيل 8"/>
          <p:cNvSpPr/>
          <p:nvPr/>
        </p:nvSpPr>
        <p:spPr>
          <a:xfrm>
            <a:off x="4355144" y="1951973"/>
            <a:ext cx="6671952" cy="510717"/>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تبدأ استعادة السمعة بمعالجة الجانب العاطفي لدى الجمهور</a:t>
            </a:r>
            <a:endParaRPr lang="en-US" sz="2800" dirty="0">
              <a:effectLst/>
              <a:latin typeface="Alexandria"/>
              <a:ea typeface="Calibri" panose="020F0502020204030204" pitchFamily="34" charset="0"/>
            </a:endParaRPr>
          </a:p>
        </p:txBody>
      </p:sp>
      <p:sp>
        <p:nvSpPr>
          <p:cNvPr id="12" name="مستطيل 11"/>
          <p:cNvSpPr/>
          <p:nvPr/>
        </p:nvSpPr>
        <p:spPr>
          <a:xfrm>
            <a:off x="953458" y="2588027"/>
            <a:ext cx="10141262" cy="143885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1) الاستجابة التصحيحية: </a:t>
            </a:r>
            <a:r>
              <a:rPr lang="ar-SA" sz="2800" dirty="0" smtClean="0">
                <a:effectLst/>
                <a:latin typeface="Alexandria"/>
                <a:ea typeface="Calibri" panose="020F0502020204030204" pitchFamily="34" charset="0"/>
              </a:rPr>
              <a:t>هذه هي الاستراتيجية الأقوى، لا تكتفي بالمنظمة بالقول "نحن آسفون"، بل تقول "هذا ما فعلناه لضمان عدم حدوث ذلك أبداً"، من خلال تغيير السياسات الداخلية، فصل المسؤولين عن الخطأ، أو الاستثمار في تقنيات أمان جديدة.</a:t>
            </a:r>
            <a:endParaRPr lang="en-US" sz="2800" dirty="0">
              <a:effectLst/>
              <a:latin typeface="Alexandria"/>
              <a:ea typeface="Calibri" panose="020F0502020204030204" pitchFamily="34" charset="0"/>
            </a:endParaRPr>
          </a:p>
        </p:txBody>
      </p:sp>
      <p:sp>
        <p:nvSpPr>
          <p:cNvPr id="10" name="مستطيل 9"/>
          <p:cNvSpPr/>
          <p:nvPr/>
        </p:nvSpPr>
        <p:spPr>
          <a:xfrm>
            <a:off x="1445888" y="4092833"/>
            <a:ext cx="9719952"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2) استراتيجية التكفير عن الخطأ: </a:t>
            </a:r>
            <a:r>
              <a:rPr lang="ar-SA" sz="2800" dirty="0" smtClean="0">
                <a:effectLst/>
                <a:latin typeface="Alexandria"/>
                <a:ea typeface="Calibri" panose="020F0502020204030204" pitchFamily="34" charset="0"/>
              </a:rPr>
              <a:t>تقديم تعويضات تفوق توقعات المتضررين، الهدف هنا هو تحويل شعور "الغضب" إلى شعور "بالعدالة".</a:t>
            </a:r>
            <a:endParaRPr lang="en-US" sz="2800" dirty="0">
              <a:effectLst/>
              <a:latin typeface="Alexandria"/>
              <a:ea typeface="Calibri" panose="020F0502020204030204" pitchFamily="34" charset="0"/>
            </a:endParaRPr>
          </a:p>
        </p:txBody>
      </p:sp>
      <p:sp>
        <p:nvSpPr>
          <p:cNvPr id="11" name="مستطيل 10"/>
          <p:cNvSpPr/>
          <p:nvPr/>
        </p:nvSpPr>
        <p:spPr>
          <a:xfrm>
            <a:off x="1374768" y="5170924"/>
            <a:ext cx="9719952"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3) استراتيجية التواضع المؤسسي: </a:t>
            </a:r>
            <a:r>
              <a:rPr lang="ar-SA" sz="2800" dirty="0" smtClean="0">
                <a:effectLst/>
                <a:latin typeface="Alexandria"/>
                <a:ea typeface="Calibri" panose="020F0502020204030204" pitchFamily="34" charset="0"/>
              </a:rPr>
              <a:t> الاعتراف بالخطأ بصدق بعيداً عن الغرور أو المصطلحات القانونية الجافة. الجمهور يميل لمسامحة المؤسسات التي تظهر إنسانيتها.</a:t>
            </a:r>
            <a:endParaRPr lang="en-US" sz="2800" dirty="0">
              <a:effectLst/>
              <a:latin typeface="Alexandria"/>
              <a:ea typeface="Calibri" panose="020F0502020204030204" pitchFamily="34" charset="0"/>
            </a:endParaRPr>
          </a:p>
        </p:txBody>
      </p:sp>
    </p:spTree>
    <p:extLst>
      <p:ext uri="{BB962C8B-B14F-4D97-AF65-F5344CB8AC3E}">
        <p14:creationId xmlns:p14="http://schemas.microsoft.com/office/powerpoint/2010/main" val="539556436"/>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randombar(horizontal)">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9" grpId="0"/>
      <p:bldP spid="12" grpId="0"/>
      <p:bldP spid="10" grpId="0"/>
      <p:bldP spid="1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01060" y="538805"/>
            <a:ext cx="539006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86080" y="1155870"/>
            <a:ext cx="11068501" cy="54989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579360" y="244884"/>
            <a:ext cx="4543813"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استعادة السمعة المؤسسية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2691221" y="1155869"/>
            <a:ext cx="4962794"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latin typeface="Alexandria"/>
                <a:ea typeface="Calibri" panose="020F0502020204030204" pitchFamily="34" charset="0"/>
              </a:rPr>
              <a:t>المراحل الأربعة لاستعادة السمعة</a:t>
            </a:r>
            <a:endParaRPr lang="en-US" sz="2800" b="1" dirty="0">
              <a:solidFill>
                <a:srgbClr val="FF0000"/>
              </a:solidFill>
              <a:effectLst/>
              <a:latin typeface="Alexandria"/>
              <a:ea typeface="Calibri" panose="020F0502020204030204" pitchFamily="34" charset="0"/>
            </a:endParaRPr>
          </a:p>
        </p:txBody>
      </p:sp>
      <p:sp>
        <p:nvSpPr>
          <p:cNvPr id="12" name="مستطيل 11"/>
          <p:cNvSpPr/>
          <p:nvPr/>
        </p:nvSpPr>
        <p:spPr>
          <a:xfrm>
            <a:off x="636607" y="1738914"/>
            <a:ext cx="7664113" cy="990015"/>
          </a:xfrm>
          <a:prstGeom prst="rect">
            <a:avLst/>
          </a:prstGeom>
        </p:spPr>
        <p:txBody>
          <a:bodyPr wrap="square">
            <a:spAutoFit/>
          </a:bodyPr>
          <a:lstStyle/>
          <a:p>
            <a:pPr marL="514350" indent="-514350" algn="justLow" rtl="1">
              <a:lnSpc>
                <a:spcPts val="3500"/>
              </a:lnSpc>
              <a:spcAft>
                <a:spcPts val="0"/>
              </a:spcAft>
              <a:buAutoNum type="arabicParenR"/>
            </a:pPr>
            <a:r>
              <a:rPr lang="ar-SA" sz="2800" b="1" dirty="0" smtClean="0">
                <a:effectLst/>
                <a:latin typeface="Alexandria"/>
                <a:ea typeface="Calibri" panose="020F0502020204030204" pitchFamily="34" charset="0"/>
              </a:rPr>
              <a:t>تحليل ما بعد الصدمة: </a:t>
            </a:r>
            <a:r>
              <a:rPr lang="ar-SA" sz="2800" dirty="0" smtClean="0">
                <a:effectLst/>
                <a:latin typeface="Alexandria"/>
                <a:ea typeface="Calibri" panose="020F0502020204030204" pitchFamily="34" charset="0"/>
              </a:rPr>
              <a:t>قبل البدء بالإصلاح يجب قياس حجم الضرر:</a:t>
            </a:r>
          </a:p>
        </p:txBody>
      </p:sp>
      <p:sp>
        <p:nvSpPr>
          <p:cNvPr id="10" name="مستطيل 9"/>
          <p:cNvSpPr/>
          <p:nvPr/>
        </p:nvSpPr>
        <p:spPr>
          <a:xfrm>
            <a:off x="636607" y="2646210"/>
            <a:ext cx="7318719" cy="1857240"/>
          </a:xfrm>
          <a:prstGeom prst="rect">
            <a:avLst/>
          </a:prstGeom>
        </p:spPr>
        <p:txBody>
          <a:bodyPr wrap="square">
            <a:spAutoFit/>
          </a:bodyPr>
          <a:lstStyle/>
          <a:p>
            <a:pPr marL="457200" indent="-457200" algn="justLow" rtl="1">
              <a:lnSpc>
                <a:spcPts val="3500"/>
              </a:lnSpc>
              <a:spcAft>
                <a:spcPts val="0"/>
              </a:spcAft>
              <a:buFont typeface="Wingdings" panose="05000000000000000000" pitchFamily="2" charset="2"/>
              <a:buChar char="ü"/>
            </a:pPr>
            <a:r>
              <a:rPr lang="ar-SA" sz="2800" dirty="0" smtClean="0">
                <a:effectLst/>
                <a:latin typeface="Alexandria"/>
                <a:ea typeface="Calibri" panose="020F0502020204030204" pitchFamily="34" charset="0"/>
              </a:rPr>
              <a:t>إجراء استطلاعات رأي للجمهور (ماذا يعتقدون عنا الآن).</a:t>
            </a:r>
          </a:p>
          <a:p>
            <a:pPr marL="457200" indent="-457200" algn="justLow" rtl="1">
              <a:lnSpc>
                <a:spcPts val="3500"/>
              </a:lnSpc>
              <a:spcAft>
                <a:spcPts val="0"/>
              </a:spcAft>
              <a:buFont typeface="Wingdings" panose="05000000000000000000" pitchFamily="2" charset="2"/>
              <a:buChar char="ü"/>
            </a:pPr>
            <a:r>
              <a:rPr lang="ar-SA" sz="2800" dirty="0" smtClean="0">
                <a:latin typeface="Alexandria"/>
                <a:ea typeface="Calibri" panose="020F0502020204030204" pitchFamily="34" charset="0"/>
              </a:rPr>
              <a:t>تحليل الوسم والمنشورات الأكثر تداولاً لفهم نقاط الألم.</a:t>
            </a:r>
          </a:p>
          <a:p>
            <a:pPr marL="457200" indent="-457200" algn="justLow" rtl="1">
              <a:lnSpc>
                <a:spcPts val="3500"/>
              </a:lnSpc>
              <a:spcAft>
                <a:spcPts val="0"/>
              </a:spcAft>
              <a:buFont typeface="Wingdings" panose="05000000000000000000" pitchFamily="2" charset="2"/>
              <a:buChar char="ü"/>
            </a:pPr>
            <a:r>
              <a:rPr lang="ar-SA" sz="2800" dirty="0" smtClean="0">
                <a:effectLst/>
                <a:latin typeface="Alexandria"/>
                <a:ea typeface="Calibri" panose="020F0502020204030204" pitchFamily="34" charset="0"/>
              </a:rPr>
              <a:t>تحديد الفئات الأكثر تضرراً (مستثمرون، عملاء، أم موظفون)</a:t>
            </a:r>
            <a:endParaRPr lang="en-US" sz="2800" dirty="0">
              <a:effectLst/>
              <a:latin typeface="Alexandria"/>
              <a:ea typeface="Calibri" panose="020F0502020204030204" pitchFamily="34" charset="0"/>
            </a:endParaRPr>
          </a:p>
        </p:txBody>
      </p:sp>
      <p:sp>
        <p:nvSpPr>
          <p:cNvPr id="11" name="مستطيل 10"/>
          <p:cNvSpPr/>
          <p:nvPr/>
        </p:nvSpPr>
        <p:spPr>
          <a:xfrm>
            <a:off x="369453" y="4364052"/>
            <a:ext cx="7914640" cy="541174"/>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2) التغيير الهيكلي: </a:t>
            </a:r>
            <a:r>
              <a:rPr lang="ar-SA" sz="2800" dirty="0" smtClean="0">
                <a:latin typeface="Alexandria"/>
                <a:ea typeface="Calibri" panose="020F0502020204030204" pitchFamily="34" charset="0"/>
              </a:rPr>
              <a:t>السمعة لا ترمم بالكلمات إذا ظل السلوك كما هو:</a:t>
            </a:r>
            <a:endParaRPr lang="en-US" sz="2800" dirty="0">
              <a:effectLst/>
              <a:latin typeface="Alexandria"/>
              <a:ea typeface="Calibri" panose="020F0502020204030204" pitchFamily="34" charset="0"/>
            </a:endParaRPr>
          </a:p>
        </p:txBody>
      </p:sp>
      <p:sp>
        <p:nvSpPr>
          <p:cNvPr id="13" name="مستطيل 12"/>
          <p:cNvSpPr/>
          <p:nvPr/>
        </p:nvSpPr>
        <p:spPr>
          <a:xfrm>
            <a:off x="750080" y="4765827"/>
            <a:ext cx="7186639" cy="1887696"/>
          </a:xfrm>
          <a:prstGeom prst="rect">
            <a:avLst/>
          </a:prstGeom>
        </p:spPr>
        <p:txBody>
          <a:bodyPr wrap="square">
            <a:spAutoFit/>
          </a:bodyPr>
          <a:lstStyle/>
          <a:p>
            <a:pPr marL="457200" indent="-457200" algn="justLow" rtl="1">
              <a:lnSpc>
                <a:spcPts val="3500"/>
              </a:lnSpc>
              <a:spcAft>
                <a:spcPts val="0"/>
              </a:spcAft>
              <a:buFont typeface="Wingdings" panose="05000000000000000000" pitchFamily="2" charset="2"/>
              <a:buChar char="ü"/>
            </a:pPr>
            <a:r>
              <a:rPr lang="ar-SA" sz="2800" dirty="0" smtClean="0">
                <a:effectLst/>
                <a:latin typeface="Alexandria"/>
                <a:ea typeface="Calibri" panose="020F0502020204030204" pitchFamily="34" charset="0"/>
              </a:rPr>
              <a:t>تغيير القيادات: أحياناً يكون رحيل المدير التنفيذي هو "القربان" الضروري لاستعادة الثقة.</a:t>
            </a:r>
          </a:p>
          <a:p>
            <a:pPr marL="457200" indent="-457200" algn="justLow" rtl="1">
              <a:lnSpc>
                <a:spcPts val="3500"/>
              </a:lnSpc>
              <a:spcAft>
                <a:spcPts val="0"/>
              </a:spcAft>
              <a:buFont typeface="Wingdings" panose="05000000000000000000" pitchFamily="2" charset="2"/>
              <a:buChar char="ü"/>
            </a:pPr>
            <a:r>
              <a:rPr lang="ar-SA" sz="2800" dirty="0" smtClean="0">
                <a:latin typeface="Alexandria"/>
                <a:ea typeface="Calibri" panose="020F0502020204030204" pitchFamily="34" charset="0"/>
              </a:rPr>
              <a:t>الرقابة الخارجية: دعوة جهات محايدة لمراقبة أداء المنظمة وإصدار تقارير للجمهور.</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rotWithShape="1">
          <a:blip r:embed="rId3" cstate="print">
            <a:extLst>
              <a:ext uri="{28A0092B-C50C-407E-A947-70E740481C1C}">
                <a14:useLocalDpi xmlns:a14="http://schemas.microsoft.com/office/drawing/2010/main" val="0"/>
              </a:ext>
            </a:extLst>
          </a:blip>
          <a:srcRect t="47778" b="17778"/>
          <a:stretch/>
        </p:blipFill>
        <p:spPr>
          <a:xfrm>
            <a:off x="8205852" y="1368871"/>
            <a:ext cx="3986147" cy="5142465"/>
          </a:xfrm>
          <a:prstGeom prst="rect">
            <a:avLst/>
          </a:prstGeom>
        </p:spPr>
      </p:pic>
    </p:spTree>
    <p:extLst>
      <p:ext uri="{BB962C8B-B14F-4D97-AF65-F5344CB8AC3E}">
        <p14:creationId xmlns:p14="http://schemas.microsoft.com/office/powerpoint/2010/main" val="1991986473"/>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10">
                                            <p:txEl>
                                              <p:pRg st="0" end="0"/>
                                            </p:txEl>
                                          </p:spTgt>
                                        </p:tgtEl>
                                        <p:attrNameLst>
                                          <p:attrName>style.visibility</p:attrName>
                                        </p:attrNameLst>
                                      </p:cBhvr>
                                      <p:to>
                                        <p:strVal val="visible"/>
                                      </p:to>
                                    </p:set>
                                    <p:animEffect transition="in" filter="randombar(horizontal)">
                                      <p:cBhvr>
                                        <p:cTn id="32" dur="500"/>
                                        <p:tgtEl>
                                          <p:spTgt spid="10">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10">
                                            <p:txEl>
                                              <p:pRg st="1" end="1"/>
                                            </p:txEl>
                                          </p:spTgt>
                                        </p:tgtEl>
                                        <p:attrNameLst>
                                          <p:attrName>style.visibility</p:attrName>
                                        </p:attrNameLst>
                                      </p:cBhvr>
                                      <p:to>
                                        <p:strVal val="visible"/>
                                      </p:to>
                                    </p:set>
                                    <p:animEffect transition="in" filter="randombar(horizontal)">
                                      <p:cBhvr>
                                        <p:cTn id="37" dur="500"/>
                                        <p:tgtEl>
                                          <p:spTgt spid="10">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10">
                                            <p:txEl>
                                              <p:pRg st="2" end="2"/>
                                            </p:txEl>
                                          </p:spTgt>
                                        </p:tgtEl>
                                        <p:attrNameLst>
                                          <p:attrName>style.visibility</p:attrName>
                                        </p:attrNameLst>
                                      </p:cBhvr>
                                      <p:to>
                                        <p:strVal val="visible"/>
                                      </p:to>
                                    </p:set>
                                    <p:animEffect transition="in" filter="randombar(horizontal)">
                                      <p:cBhvr>
                                        <p:cTn id="42" dur="500"/>
                                        <p:tgtEl>
                                          <p:spTgt spid="10">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randombar(horizontal)">
                                      <p:cBhvr>
                                        <p:cTn id="47" dur="500"/>
                                        <p:tgtEl>
                                          <p:spTgt spid="11"/>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13">
                                            <p:txEl>
                                              <p:pRg st="0" end="0"/>
                                            </p:txEl>
                                          </p:spTgt>
                                        </p:tgtEl>
                                        <p:attrNameLst>
                                          <p:attrName>style.visibility</p:attrName>
                                        </p:attrNameLst>
                                      </p:cBhvr>
                                      <p:to>
                                        <p:strVal val="visible"/>
                                      </p:to>
                                    </p:set>
                                    <p:animEffect transition="in" filter="randombar(horizontal)">
                                      <p:cBhvr>
                                        <p:cTn id="52" dur="500"/>
                                        <p:tgtEl>
                                          <p:spTgt spid="13">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nodeType="clickEffect">
                                  <p:stCondLst>
                                    <p:cond delay="0"/>
                                  </p:stCondLst>
                                  <p:childTnLst>
                                    <p:set>
                                      <p:cBhvr>
                                        <p:cTn id="56" dur="1" fill="hold">
                                          <p:stCondLst>
                                            <p:cond delay="0"/>
                                          </p:stCondLst>
                                        </p:cTn>
                                        <p:tgtEl>
                                          <p:spTgt spid="13">
                                            <p:txEl>
                                              <p:pRg st="1" end="1"/>
                                            </p:txEl>
                                          </p:spTgt>
                                        </p:tgtEl>
                                        <p:attrNameLst>
                                          <p:attrName>style.visibility</p:attrName>
                                        </p:attrNameLst>
                                      </p:cBhvr>
                                      <p:to>
                                        <p:strVal val="visible"/>
                                      </p:to>
                                    </p:set>
                                    <p:animEffect transition="in" filter="randombar(horizontal)">
                                      <p:cBhvr>
                                        <p:cTn id="57" dur="500"/>
                                        <p:tgtEl>
                                          <p:spTgt spid="1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2" grpId="0"/>
      <p:bldP spid="11"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01060" y="538805"/>
            <a:ext cx="539006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86080" y="1241883"/>
            <a:ext cx="11068501" cy="51487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579360" y="244884"/>
            <a:ext cx="4543813"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استعادة السمعة المؤسسية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12" name="مستطيل 11"/>
          <p:cNvSpPr/>
          <p:nvPr/>
        </p:nvSpPr>
        <p:spPr>
          <a:xfrm>
            <a:off x="636607" y="1465935"/>
            <a:ext cx="6942753" cy="990015"/>
          </a:xfrm>
          <a:prstGeom prst="rect">
            <a:avLst/>
          </a:prstGeom>
        </p:spPr>
        <p:txBody>
          <a:bodyPr wrap="square">
            <a:spAutoFit/>
          </a:bodyPr>
          <a:lstStyle/>
          <a:p>
            <a:pPr algn="justLow" rtl="1">
              <a:lnSpc>
                <a:spcPts val="3500"/>
              </a:lnSpc>
              <a:spcAft>
                <a:spcPts val="0"/>
              </a:spcAft>
            </a:pPr>
            <a:r>
              <a:rPr lang="ar-SA" sz="2800" b="1" dirty="0" smtClean="0">
                <a:latin typeface="Alexandria"/>
                <a:ea typeface="Calibri" panose="020F0502020204030204" pitchFamily="34" charset="0"/>
              </a:rPr>
              <a:t>3) الاتصال الاستباقي: </a:t>
            </a:r>
            <a:r>
              <a:rPr lang="ar-SA" sz="2800" dirty="0" smtClean="0">
                <a:latin typeface="Alexandria"/>
                <a:ea typeface="Calibri" panose="020F0502020204030204" pitchFamily="34" charset="0"/>
              </a:rPr>
              <a:t>بعد الصمت الذي يتبع الأزمة: يجب على المنظمة العودة للظهور لكن بلهجة مختلفة:</a:t>
            </a:r>
            <a:endParaRPr lang="ar-SA" sz="2800" dirty="0" smtClean="0">
              <a:effectLst/>
              <a:latin typeface="Alexandria"/>
              <a:ea typeface="Calibri" panose="020F0502020204030204" pitchFamily="34" charset="0"/>
            </a:endParaRPr>
          </a:p>
        </p:txBody>
      </p:sp>
      <p:sp>
        <p:nvSpPr>
          <p:cNvPr id="10" name="مستطيل 9"/>
          <p:cNvSpPr/>
          <p:nvPr/>
        </p:nvSpPr>
        <p:spPr>
          <a:xfrm>
            <a:off x="728023" y="2606605"/>
            <a:ext cx="6851337" cy="2336537"/>
          </a:xfrm>
          <a:prstGeom prst="rect">
            <a:avLst/>
          </a:prstGeom>
        </p:spPr>
        <p:txBody>
          <a:bodyPr wrap="square">
            <a:spAutoFit/>
          </a:bodyPr>
          <a:lstStyle/>
          <a:p>
            <a:pPr marL="457200" indent="-457200" algn="justLow" rtl="1">
              <a:lnSpc>
                <a:spcPts val="3500"/>
              </a:lnSpc>
              <a:spcAft>
                <a:spcPts val="0"/>
              </a:spcAft>
              <a:buFont typeface="Wingdings" panose="05000000000000000000" pitchFamily="2" charset="2"/>
              <a:buChar char="ü"/>
            </a:pPr>
            <a:r>
              <a:rPr lang="ar-SA" sz="2800" dirty="0" smtClean="0">
                <a:effectLst/>
                <a:latin typeface="Alexandria"/>
                <a:ea typeface="Calibri" panose="020F0502020204030204" pitchFamily="34" charset="0"/>
              </a:rPr>
              <a:t>قصص النجاح الصغيرة: البدء بنشر أخبار عن تحسينات ملموسة.</a:t>
            </a:r>
          </a:p>
          <a:p>
            <a:pPr marL="457200" indent="-457200" algn="justLow" rtl="1">
              <a:lnSpc>
                <a:spcPts val="3500"/>
              </a:lnSpc>
              <a:spcAft>
                <a:spcPts val="0"/>
              </a:spcAft>
              <a:buFont typeface="Wingdings" panose="05000000000000000000" pitchFamily="2" charset="2"/>
              <a:buChar char="ü"/>
            </a:pPr>
            <a:r>
              <a:rPr lang="ar-SA" sz="2800" dirty="0" smtClean="0">
                <a:latin typeface="Alexandria"/>
                <a:ea typeface="Calibri" panose="020F0502020204030204" pitchFamily="34" charset="0"/>
              </a:rPr>
              <a:t>سفراء العلامة التجارية: الاستعانة بالموظفين (باعتبارهم المصدر الأكثر ثقة) ليتحدثوا عن التغييرات الإيجابية من الداخل</a:t>
            </a:r>
            <a:endParaRPr lang="en-US" sz="2800" dirty="0">
              <a:effectLst/>
              <a:latin typeface="Alexandria"/>
              <a:ea typeface="Calibri" panose="020F0502020204030204" pitchFamily="34" charset="0"/>
            </a:endParaRPr>
          </a:p>
        </p:txBody>
      </p:sp>
      <p:sp>
        <p:nvSpPr>
          <p:cNvPr id="11" name="مستطيل 10"/>
          <p:cNvSpPr/>
          <p:nvPr/>
        </p:nvSpPr>
        <p:spPr>
          <a:xfrm>
            <a:off x="636607" y="5093798"/>
            <a:ext cx="7054513" cy="99001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4) المراقبة المستمرة: </a:t>
            </a:r>
            <a:r>
              <a:rPr lang="ar-SA" sz="2800" dirty="0" smtClean="0">
                <a:effectLst/>
                <a:latin typeface="Alexandria"/>
                <a:ea typeface="Calibri" panose="020F0502020204030204" pitchFamily="34" charset="0"/>
              </a:rPr>
              <a:t>السمعة هشة في الفترة التي تلي الأزمة، أي خطأ صغير قد يُفهم كعودة للسلوك القديم:</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91120" y="1465935"/>
            <a:ext cx="4500880" cy="4617878"/>
          </a:xfrm>
          <a:prstGeom prst="rect">
            <a:avLst/>
          </a:prstGeom>
        </p:spPr>
      </p:pic>
    </p:spTree>
    <p:extLst>
      <p:ext uri="{BB962C8B-B14F-4D97-AF65-F5344CB8AC3E}">
        <p14:creationId xmlns:p14="http://schemas.microsoft.com/office/powerpoint/2010/main" val="352083201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0">
                                            <p:txEl>
                                              <p:pRg st="0" end="0"/>
                                            </p:txEl>
                                          </p:spTgt>
                                        </p:tgtEl>
                                        <p:attrNameLst>
                                          <p:attrName>style.visibility</p:attrName>
                                        </p:attrNameLst>
                                      </p:cBhvr>
                                      <p:to>
                                        <p:strVal val="visible"/>
                                      </p:to>
                                    </p:set>
                                    <p:animEffect transition="in" filter="randombar(horizontal)">
                                      <p:cBhvr>
                                        <p:cTn id="27" dur="500"/>
                                        <p:tgtEl>
                                          <p:spTgt spid="10">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10">
                                            <p:txEl>
                                              <p:pRg st="1" end="1"/>
                                            </p:txEl>
                                          </p:spTgt>
                                        </p:tgtEl>
                                        <p:attrNameLst>
                                          <p:attrName>style.visibility</p:attrName>
                                        </p:attrNameLst>
                                      </p:cBhvr>
                                      <p:to>
                                        <p:strVal val="visible"/>
                                      </p:to>
                                    </p:set>
                                    <p:animEffect transition="in" filter="randombar(horizontal)">
                                      <p:cBhvr>
                                        <p:cTn id="32" dur="500"/>
                                        <p:tgtEl>
                                          <p:spTgt spid="10">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12" grpId="0"/>
      <p:bldP spid="11"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01060" y="538805"/>
            <a:ext cx="539006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86080" y="1155870"/>
            <a:ext cx="11068501" cy="52957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579360" y="244884"/>
            <a:ext cx="4543813"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استعادة السمعة المؤسسية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1581106" y="1146341"/>
            <a:ext cx="4962794"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latin typeface="Alexandria"/>
                <a:ea typeface="Calibri" panose="020F0502020204030204" pitchFamily="34" charset="0"/>
              </a:rPr>
              <a:t>أدوات رقمية لاستعادة السمعة</a:t>
            </a:r>
            <a:endParaRPr lang="en-US" sz="2800" b="1" dirty="0">
              <a:solidFill>
                <a:srgbClr val="FF0000"/>
              </a:solidFill>
              <a:effectLst/>
              <a:latin typeface="Alexandria"/>
              <a:ea typeface="Calibri" panose="020F0502020204030204" pitchFamily="34" charset="0"/>
            </a:endParaRPr>
          </a:p>
        </p:txBody>
      </p:sp>
      <p:sp>
        <p:nvSpPr>
          <p:cNvPr id="12" name="مستطيل 11"/>
          <p:cNvSpPr/>
          <p:nvPr/>
        </p:nvSpPr>
        <p:spPr>
          <a:xfrm>
            <a:off x="542063" y="1753238"/>
            <a:ext cx="7040880" cy="541174"/>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في العصر الحديث، المحرك الأول للسمعة هو "نتائج البحث"</a:t>
            </a:r>
          </a:p>
        </p:txBody>
      </p:sp>
      <p:sp>
        <p:nvSpPr>
          <p:cNvPr id="10" name="مستطيل 9"/>
          <p:cNvSpPr/>
          <p:nvPr/>
        </p:nvSpPr>
        <p:spPr>
          <a:xfrm>
            <a:off x="636607" y="2399004"/>
            <a:ext cx="6942753" cy="143885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1) تحسين محركات البحث: العمل على دفع الأخبار الإيجابية لتظهر في الصفحة الأولى لجوجل بدلاً من أخبار الأزمة القديمة.</a:t>
            </a:r>
            <a:endParaRPr lang="en-US" sz="2800" dirty="0">
              <a:effectLst/>
              <a:latin typeface="Alexandria"/>
              <a:ea typeface="Calibri" panose="020F0502020204030204" pitchFamily="34" charset="0"/>
            </a:endParaRPr>
          </a:p>
        </p:txBody>
      </p:sp>
      <p:sp>
        <p:nvSpPr>
          <p:cNvPr id="11" name="مستطيل 10"/>
          <p:cNvSpPr/>
          <p:nvPr/>
        </p:nvSpPr>
        <p:spPr>
          <a:xfrm>
            <a:off x="636606" y="4016745"/>
            <a:ext cx="6942753" cy="99001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2) المحتوى التثقيفي: إنتاج فيديوهات ومقالات تشرح "الدروس المستفادة" من الأزمة.</a:t>
            </a:r>
            <a:endParaRPr lang="en-US" sz="2800" dirty="0">
              <a:effectLst/>
              <a:latin typeface="Alexandria"/>
              <a:ea typeface="Calibri" panose="020F0502020204030204" pitchFamily="34" charset="0"/>
            </a:endParaRPr>
          </a:p>
        </p:txBody>
      </p:sp>
      <p:sp>
        <p:nvSpPr>
          <p:cNvPr id="13" name="مستطيل 12"/>
          <p:cNvSpPr/>
          <p:nvPr/>
        </p:nvSpPr>
        <p:spPr>
          <a:xfrm>
            <a:off x="636606" y="5185646"/>
            <a:ext cx="6942754" cy="99001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3) إدارة المراجعات: التفاعل النشط والإيجابي مع تقييمات العملاء على المنصات المختلفة.</a:t>
            </a:r>
            <a:endParaRPr lang="en-US" sz="2800" dirty="0">
              <a:effectLst/>
              <a:latin typeface="Alexandria"/>
              <a:ea typeface="Calibri" panose="020F050202020403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8926" y="1298861"/>
            <a:ext cx="4453074" cy="4876800"/>
          </a:xfrm>
          <a:prstGeom prst="rect">
            <a:avLst/>
          </a:prstGeom>
        </p:spPr>
      </p:pic>
    </p:spTree>
    <p:extLst>
      <p:ext uri="{BB962C8B-B14F-4D97-AF65-F5344CB8AC3E}">
        <p14:creationId xmlns:p14="http://schemas.microsoft.com/office/powerpoint/2010/main" val="2442946970"/>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randombar(horizontal)">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randombar(horizontal)">
                                      <p:cBhvr>
                                        <p:cTn id="4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2" grpId="0"/>
      <p:bldP spid="10" grpId="0"/>
      <p:bldP spid="11" grpId="0"/>
      <p:bldP spid="1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01060" y="538805"/>
            <a:ext cx="539006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86080" y="1155870"/>
            <a:ext cx="11068501" cy="52957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7579360" y="244884"/>
            <a:ext cx="4543813" cy="703078"/>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استعادة السمعة المؤسسية</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1581106" y="1146341"/>
            <a:ext cx="4962794" cy="606897"/>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latin typeface="Alexandria"/>
                <a:ea typeface="Calibri" panose="020F0502020204030204" pitchFamily="34" charset="0"/>
              </a:rPr>
              <a:t>مصفوفة التعافي</a:t>
            </a:r>
            <a:endParaRPr lang="en-US" sz="2800" b="1" dirty="0">
              <a:solidFill>
                <a:srgbClr val="FF0000"/>
              </a:solidFill>
              <a:effectLst/>
              <a:latin typeface="Alexandria"/>
              <a:ea typeface="Calibri" panose="020F0502020204030204" pitchFamily="34" charset="0"/>
            </a:endParaRPr>
          </a:p>
        </p:txBody>
      </p:sp>
      <p:sp>
        <p:nvSpPr>
          <p:cNvPr id="12" name="مستطيل 11"/>
          <p:cNvSpPr/>
          <p:nvPr/>
        </p:nvSpPr>
        <p:spPr>
          <a:xfrm>
            <a:off x="1581106" y="1961146"/>
            <a:ext cx="7040880" cy="510717"/>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تختلف سرعة الاستعادة بناءً على نوع الأزمة:</a:t>
            </a:r>
          </a:p>
        </p:txBody>
      </p:sp>
      <p:graphicFrame>
        <p:nvGraphicFramePr>
          <p:cNvPr id="2" name="جدول 1"/>
          <p:cNvGraphicFramePr>
            <a:graphicFrameLocks noGrp="1"/>
          </p:cNvGraphicFramePr>
          <p:nvPr>
            <p:extLst>
              <p:ext uri="{D42A27DB-BD31-4B8C-83A1-F6EECF244321}">
                <p14:modId xmlns:p14="http://schemas.microsoft.com/office/powerpoint/2010/main" val="2951595517"/>
              </p:ext>
            </p:extLst>
          </p:nvPr>
        </p:nvGraphicFramePr>
        <p:xfrm>
          <a:off x="906370" y="2766889"/>
          <a:ext cx="10027920" cy="3181776"/>
        </p:xfrm>
        <a:graphic>
          <a:graphicData uri="http://schemas.openxmlformats.org/drawingml/2006/table">
            <a:tbl>
              <a:tblPr rtl="1" firstRow="1" bandRow="1">
                <a:tableStyleId>{5C22544A-7EE6-4342-B048-85BDC9FD1C3A}</a:tableStyleId>
              </a:tblPr>
              <a:tblGrid>
                <a:gridCol w="3342640">
                  <a:extLst>
                    <a:ext uri="{9D8B030D-6E8A-4147-A177-3AD203B41FA5}">
                      <a16:colId xmlns:a16="http://schemas.microsoft.com/office/drawing/2014/main" val="3186417405"/>
                    </a:ext>
                  </a:extLst>
                </a:gridCol>
                <a:gridCol w="3342640">
                  <a:extLst>
                    <a:ext uri="{9D8B030D-6E8A-4147-A177-3AD203B41FA5}">
                      <a16:colId xmlns:a16="http://schemas.microsoft.com/office/drawing/2014/main" val="2319442662"/>
                    </a:ext>
                  </a:extLst>
                </a:gridCol>
                <a:gridCol w="3342640">
                  <a:extLst>
                    <a:ext uri="{9D8B030D-6E8A-4147-A177-3AD203B41FA5}">
                      <a16:colId xmlns:a16="http://schemas.microsoft.com/office/drawing/2014/main" val="1751828819"/>
                    </a:ext>
                  </a:extLst>
                </a:gridCol>
              </a:tblGrid>
              <a:tr h="795444">
                <a:tc>
                  <a:txBody>
                    <a:bodyPr/>
                    <a:lstStyle/>
                    <a:p>
                      <a:pPr algn="ctr" rtl="1"/>
                      <a:r>
                        <a:rPr lang="ar-SA" sz="2800" dirty="0" smtClean="0"/>
                        <a:t>نوع الأزمة</a:t>
                      </a:r>
                      <a:endParaRPr lang="ar-SA" sz="2800" dirty="0"/>
                    </a:p>
                  </a:txBody>
                  <a:tcPr anchor="ctr"/>
                </a:tc>
                <a:tc>
                  <a:txBody>
                    <a:bodyPr/>
                    <a:lstStyle/>
                    <a:p>
                      <a:pPr algn="ctr" rtl="1"/>
                      <a:r>
                        <a:rPr lang="ar-SA" sz="2800" dirty="0" smtClean="0"/>
                        <a:t>مدة الاستعادة المتوقعة</a:t>
                      </a:r>
                      <a:endParaRPr lang="ar-SA" sz="2800" dirty="0"/>
                    </a:p>
                  </a:txBody>
                  <a:tcPr anchor="ctr"/>
                </a:tc>
                <a:tc>
                  <a:txBody>
                    <a:bodyPr/>
                    <a:lstStyle/>
                    <a:p>
                      <a:pPr algn="ctr" rtl="1"/>
                      <a:r>
                        <a:rPr lang="ar-SA" sz="2800" dirty="0" smtClean="0"/>
                        <a:t>التركيز الأساسي</a:t>
                      </a:r>
                      <a:endParaRPr lang="ar-SA" sz="2800" dirty="0"/>
                    </a:p>
                  </a:txBody>
                  <a:tcPr anchor="ctr"/>
                </a:tc>
                <a:extLst>
                  <a:ext uri="{0D108BD9-81ED-4DB2-BD59-A6C34878D82A}">
                    <a16:rowId xmlns:a16="http://schemas.microsoft.com/office/drawing/2014/main" val="199369687"/>
                  </a:ext>
                </a:extLst>
              </a:tr>
              <a:tr h="795444">
                <a:tc>
                  <a:txBody>
                    <a:bodyPr/>
                    <a:lstStyle/>
                    <a:p>
                      <a:pPr algn="ctr" rtl="1"/>
                      <a:r>
                        <a:rPr lang="ar-SA" sz="2800" dirty="0" smtClean="0"/>
                        <a:t>خطأ فني</a:t>
                      </a:r>
                      <a:r>
                        <a:rPr lang="ar-SA" sz="2800" baseline="0" dirty="0" smtClean="0"/>
                        <a:t> / تقني</a:t>
                      </a:r>
                      <a:endParaRPr lang="ar-SA" sz="2800" dirty="0"/>
                    </a:p>
                  </a:txBody>
                  <a:tcPr anchor="ctr"/>
                </a:tc>
                <a:tc>
                  <a:txBody>
                    <a:bodyPr/>
                    <a:lstStyle/>
                    <a:p>
                      <a:pPr algn="ctr" rtl="1"/>
                      <a:r>
                        <a:rPr lang="ar-SA" sz="2800" dirty="0" smtClean="0"/>
                        <a:t>قصيرة (أشهر)</a:t>
                      </a:r>
                      <a:endParaRPr lang="ar-SA" sz="2800" dirty="0"/>
                    </a:p>
                  </a:txBody>
                  <a:tcPr anchor="ctr"/>
                </a:tc>
                <a:tc>
                  <a:txBody>
                    <a:bodyPr/>
                    <a:lstStyle/>
                    <a:p>
                      <a:pPr algn="ctr" rtl="1"/>
                      <a:r>
                        <a:rPr lang="ar-SA" sz="2800" dirty="0" smtClean="0"/>
                        <a:t>الكفاءة والقدرة التقنية</a:t>
                      </a:r>
                      <a:endParaRPr lang="ar-SA" sz="2800" dirty="0"/>
                    </a:p>
                  </a:txBody>
                  <a:tcPr anchor="ctr"/>
                </a:tc>
                <a:extLst>
                  <a:ext uri="{0D108BD9-81ED-4DB2-BD59-A6C34878D82A}">
                    <a16:rowId xmlns:a16="http://schemas.microsoft.com/office/drawing/2014/main" val="2804332994"/>
                  </a:ext>
                </a:extLst>
              </a:tr>
              <a:tr h="795444">
                <a:tc>
                  <a:txBody>
                    <a:bodyPr/>
                    <a:lstStyle/>
                    <a:p>
                      <a:pPr algn="ctr" rtl="1"/>
                      <a:r>
                        <a:rPr lang="ar-SA" sz="2800" dirty="0" smtClean="0"/>
                        <a:t>أزمة أخلاقية / فساد</a:t>
                      </a:r>
                      <a:endParaRPr lang="ar-SA" sz="2800" dirty="0"/>
                    </a:p>
                  </a:txBody>
                  <a:tcPr anchor="ctr"/>
                </a:tc>
                <a:tc>
                  <a:txBody>
                    <a:bodyPr/>
                    <a:lstStyle/>
                    <a:p>
                      <a:pPr algn="ctr" rtl="1"/>
                      <a:r>
                        <a:rPr lang="ar-SA" sz="2800" dirty="0" smtClean="0"/>
                        <a:t>طويلة (سنوات)</a:t>
                      </a:r>
                      <a:endParaRPr lang="ar-SA" sz="2800" dirty="0"/>
                    </a:p>
                  </a:txBody>
                  <a:tcPr anchor="ctr"/>
                </a:tc>
                <a:tc>
                  <a:txBody>
                    <a:bodyPr/>
                    <a:lstStyle/>
                    <a:p>
                      <a:pPr algn="ctr" rtl="1"/>
                      <a:r>
                        <a:rPr lang="ar-SA" sz="2800" dirty="0" smtClean="0"/>
                        <a:t>النزاهة والقيم والشفافية</a:t>
                      </a:r>
                      <a:endParaRPr lang="ar-SA" sz="2800" dirty="0"/>
                    </a:p>
                  </a:txBody>
                  <a:tcPr anchor="ctr"/>
                </a:tc>
                <a:extLst>
                  <a:ext uri="{0D108BD9-81ED-4DB2-BD59-A6C34878D82A}">
                    <a16:rowId xmlns:a16="http://schemas.microsoft.com/office/drawing/2014/main" val="4062877663"/>
                  </a:ext>
                </a:extLst>
              </a:tr>
              <a:tr h="795444">
                <a:tc>
                  <a:txBody>
                    <a:bodyPr/>
                    <a:lstStyle/>
                    <a:p>
                      <a:pPr algn="ctr" rtl="1"/>
                      <a:r>
                        <a:rPr lang="ar-SA" sz="2800" dirty="0" smtClean="0"/>
                        <a:t>إهمال بشري</a:t>
                      </a:r>
                      <a:endParaRPr lang="ar-SA" sz="2800" dirty="0"/>
                    </a:p>
                  </a:txBody>
                  <a:tcPr anchor="ctr"/>
                </a:tc>
                <a:tc>
                  <a:txBody>
                    <a:bodyPr/>
                    <a:lstStyle/>
                    <a:p>
                      <a:pPr algn="ctr" rtl="1"/>
                      <a:r>
                        <a:rPr lang="ar-SA" sz="2800" dirty="0" smtClean="0"/>
                        <a:t>متوسطة</a:t>
                      </a:r>
                      <a:endParaRPr lang="ar-SA" sz="2800" dirty="0"/>
                    </a:p>
                  </a:txBody>
                  <a:tcPr anchor="ctr"/>
                </a:tc>
                <a:tc>
                  <a:txBody>
                    <a:bodyPr/>
                    <a:lstStyle/>
                    <a:p>
                      <a:pPr algn="ctr" rtl="1"/>
                      <a:r>
                        <a:rPr lang="ar-SA" sz="2800" dirty="0" smtClean="0"/>
                        <a:t>الرقابة والتدريب والسلامة</a:t>
                      </a:r>
                      <a:endParaRPr lang="ar-SA" sz="2800" dirty="0"/>
                    </a:p>
                  </a:txBody>
                  <a:tcPr anchor="ctr"/>
                </a:tc>
                <a:extLst>
                  <a:ext uri="{0D108BD9-81ED-4DB2-BD59-A6C34878D82A}">
                    <a16:rowId xmlns:a16="http://schemas.microsoft.com/office/drawing/2014/main" val="2047841047"/>
                  </a:ext>
                </a:extLst>
              </a:tr>
            </a:tbl>
          </a:graphicData>
        </a:graphic>
      </p:graphicFrame>
    </p:spTree>
    <p:extLst>
      <p:ext uri="{BB962C8B-B14F-4D97-AF65-F5344CB8AC3E}">
        <p14:creationId xmlns:p14="http://schemas.microsoft.com/office/powerpoint/2010/main" val="335331727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randombar(horizontal)">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randombar(horizontal)">
                                      <p:cBhvr>
                                        <p:cTn id="2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01060" y="538804"/>
            <a:ext cx="798594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86080" y="1155870"/>
            <a:ext cx="11068501" cy="52957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925050" y="244884"/>
            <a:ext cx="2198123" cy="750975"/>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2024971" y="1139062"/>
            <a:ext cx="5486444" cy="669414"/>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latin typeface="Alexandria"/>
                <a:ea typeface="Calibri" panose="020F0502020204030204" pitchFamily="34" charset="0"/>
              </a:rPr>
              <a:t>شركة سوني بلاي ستيشن واختراق البيانات</a:t>
            </a:r>
            <a:endParaRPr lang="en-US" sz="2800" b="1" dirty="0">
              <a:solidFill>
                <a:srgbClr val="FF0000"/>
              </a:solidFill>
              <a:effectLst/>
              <a:latin typeface="Alexandria"/>
              <a:ea typeface="Calibri" panose="020F0502020204030204" pitchFamily="34" charset="0"/>
            </a:endParaRPr>
          </a:p>
        </p:txBody>
      </p:sp>
      <p:sp>
        <p:nvSpPr>
          <p:cNvPr id="12" name="مستطيل 11"/>
          <p:cNvSpPr/>
          <p:nvPr/>
        </p:nvSpPr>
        <p:spPr>
          <a:xfrm>
            <a:off x="729615" y="1892121"/>
            <a:ext cx="6781800" cy="143885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في نيسان عام </a:t>
            </a:r>
            <a:r>
              <a:rPr lang="en-US" sz="2800" dirty="0" smtClean="0">
                <a:effectLst/>
                <a:latin typeface="Alexandria"/>
                <a:ea typeface="Calibri" panose="020F0502020204030204" pitchFamily="34" charset="0"/>
              </a:rPr>
              <a:t>2011</a:t>
            </a:r>
            <a:r>
              <a:rPr lang="ar-SA" sz="2800" dirty="0" smtClean="0">
                <a:effectLst/>
                <a:latin typeface="Alexandria"/>
                <a:ea typeface="Calibri" panose="020F0502020204030204" pitchFamily="34" charset="0"/>
              </a:rPr>
              <a:t> تعرضت شبكة "بلاي ستيشن" لاختراق أدى لتسريب بيانات </a:t>
            </a:r>
            <a:r>
              <a:rPr lang="en-US" sz="2800" dirty="0" smtClean="0">
                <a:effectLst/>
                <a:latin typeface="Alexandria"/>
                <a:ea typeface="Calibri" panose="020F0502020204030204" pitchFamily="34" charset="0"/>
              </a:rPr>
              <a:t>77</a:t>
            </a:r>
            <a:r>
              <a:rPr lang="ar-SA" sz="2800" dirty="0" smtClean="0">
                <a:effectLst/>
                <a:latin typeface="Alexandria"/>
                <a:ea typeface="Calibri" panose="020F0502020204030204" pitchFamily="34" charset="0"/>
              </a:rPr>
              <a:t> مليون مستخدم (أسماء، عناوين، وربما بيانات بطاقات ائتمان) </a:t>
            </a:r>
          </a:p>
        </p:txBody>
      </p:sp>
      <p:sp>
        <p:nvSpPr>
          <p:cNvPr id="9" name="مستطيل 8"/>
          <p:cNvSpPr/>
          <p:nvPr/>
        </p:nvSpPr>
        <p:spPr>
          <a:xfrm>
            <a:off x="600075" y="3414621"/>
            <a:ext cx="6911340" cy="143885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نوع الأزمة: بدأت كمجموعة ضحية (هجوم خارجي)، لكنها تحولت بسرعة إلى مجموعة إهمال بسبب ضعف أنظمة التشفير وتأخر الشركة في الإبلاغ</a:t>
            </a:r>
          </a:p>
        </p:txBody>
      </p:sp>
      <p:sp>
        <p:nvSpPr>
          <p:cNvPr id="10" name="مستطيل 9"/>
          <p:cNvSpPr/>
          <p:nvPr/>
        </p:nvSpPr>
        <p:spPr>
          <a:xfrm>
            <a:off x="600073" y="4836402"/>
            <a:ext cx="6911340" cy="99001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التصنيف: المربع الرابع (تأثير عالمي + مسؤولية عالية ناتجة عن التأخير</a:t>
            </a: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1414" y="1289778"/>
            <a:ext cx="4680585" cy="4901471"/>
          </a:xfrm>
          <a:prstGeom prst="rect">
            <a:avLst/>
          </a:prstGeom>
        </p:spPr>
      </p:pic>
      <p:sp>
        <p:nvSpPr>
          <p:cNvPr id="11" name="مستطيل 10"/>
          <p:cNvSpPr/>
          <p:nvPr/>
        </p:nvSpPr>
        <p:spPr>
          <a:xfrm>
            <a:off x="1205525" y="5629895"/>
            <a:ext cx="5486444" cy="606897"/>
          </a:xfrm>
          <a:prstGeom prst="rect">
            <a:avLst/>
          </a:prstGeom>
        </p:spPr>
        <p:txBody>
          <a:bodyPr wrap="square">
            <a:spAutoFit/>
          </a:bodyPr>
          <a:lstStyle/>
          <a:p>
            <a:pPr algn="justLow" rtl="1">
              <a:lnSpc>
                <a:spcPts val="4500"/>
              </a:lnSpc>
              <a:spcAft>
                <a:spcPts val="0"/>
              </a:spcAft>
            </a:pPr>
            <a:r>
              <a:rPr lang="en-US" sz="2800" dirty="0">
                <a:latin typeface="Alexandria"/>
                <a:ea typeface="Calibri" panose="020F0502020204030204" pitchFamily="34" charset="0"/>
                <a:hlinkClick r:id="rId4"/>
              </a:rPr>
              <a:t>https://www.sony.com/en</a:t>
            </a:r>
            <a:r>
              <a:rPr lang="en-US" sz="2800" dirty="0" smtClean="0">
                <a:latin typeface="Alexandria"/>
                <a:ea typeface="Calibri" panose="020F0502020204030204" pitchFamily="34" charset="0"/>
                <a:hlinkClick r:id="rId4"/>
              </a:rPr>
              <a:t>/</a:t>
            </a:r>
            <a:r>
              <a:rPr lang="ar-SA" sz="2800" dirty="0" smtClean="0">
                <a:latin typeface="Alexandria"/>
                <a:ea typeface="Calibri" panose="020F0502020204030204" pitchFamily="34" charset="0"/>
              </a:rPr>
              <a:t> </a:t>
            </a:r>
            <a:endParaRPr lang="en-US" sz="2800" dirty="0">
              <a:effectLst/>
              <a:latin typeface="Alexandria"/>
              <a:ea typeface="Calibri" panose="020F0502020204030204" pitchFamily="34" charset="0"/>
            </a:endParaRPr>
          </a:p>
        </p:txBody>
      </p:sp>
    </p:spTree>
    <p:extLst>
      <p:ext uri="{BB962C8B-B14F-4D97-AF65-F5344CB8AC3E}">
        <p14:creationId xmlns:p14="http://schemas.microsoft.com/office/powerpoint/2010/main" val="362018995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randombar(horizontal)">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randombar(horizontal)">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randombar(horizontal)">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2" grpId="0"/>
      <p:bldP spid="9" grpId="0"/>
      <p:bldP spid="10" grpId="0"/>
      <p:bldP spid="11"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01060" y="538804"/>
            <a:ext cx="798594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86080" y="1155869"/>
            <a:ext cx="11068501" cy="52957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925050" y="244884"/>
            <a:ext cx="2198123" cy="750975"/>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1581106" y="1146341"/>
            <a:ext cx="5486444" cy="669414"/>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latin typeface="Alexandria"/>
                <a:ea typeface="Calibri" panose="020F0502020204030204" pitchFamily="34" charset="0"/>
              </a:rPr>
              <a:t>شركة سوني بلاي ستيشن واختراق البيانات</a:t>
            </a:r>
            <a:endParaRPr lang="en-US" sz="2800" b="1" dirty="0">
              <a:solidFill>
                <a:srgbClr val="FF0000"/>
              </a:solidFill>
              <a:effectLst/>
              <a:latin typeface="Alexandria"/>
              <a:ea typeface="Calibri" panose="020F0502020204030204" pitchFamily="34" charset="0"/>
            </a:endParaRPr>
          </a:p>
        </p:txBody>
      </p:sp>
      <p:sp>
        <p:nvSpPr>
          <p:cNvPr id="12" name="مستطيل 11"/>
          <p:cNvSpPr/>
          <p:nvPr/>
        </p:nvSpPr>
        <p:spPr>
          <a:xfrm>
            <a:off x="2982233" y="1975766"/>
            <a:ext cx="4010025" cy="510717"/>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الخطأ الفادح: </a:t>
            </a:r>
            <a:r>
              <a:rPr lang="ar-SA" sz="2800" dirty="0" smtClean="0">
                <a:effectLst/>
                <a:latin typeface="Alexandria"/>
                <a:ea typeface="Calibri" panose="020F0502020204030204" pitchFamily="34" charset="0"/>
              </a:rPr>
              <a:t>الصمت المطبق.</a:t>
            </a:r>
            <a:endParaRPr lang="ar-SA" sz="2800" dirty="0" smtClean="0">
              <a:effectLst/>
              <a:latin typeface="Alexandria"/>
              <a:ea typeface="Calibri" panose="020F0502020204030204" pitchFamily="34" charset="0"/>
            </a:endParaRPr>
          </a:p>
        </p:txBody>
      </p:sp>
      <p:sp>
        <p:nvSpPr>
          <p:cNvPr id="9" name="مستطيل 8"/>
          <p:cNvSpPr/>
          <p:nvPr/>
        </p:nvSpPr>
        <p:spPr>
          <a:xfrm>
            <a:off x="26670" y="2734663"/>
            <a:ext cx="7040880" cy="510717"/>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ارتكبت سوني خطأً استراتيجياً في أول </a:t>
            </a:r>
            <a:r>
              <a:rPr lang="en-US" sz="2800" dirty="0" smtClean="0">
                <a:effectLst/>
                <a:latin typeface="Alexandria"/>
                <a:ea typeface="Calibri" panose="020F0502020204030204" pitchFamily="34" charset="0"/>
              </a:rPr>
              <a:t>6</a:t>
            </a:r>
            <a:r>
              <a:rPr lang="ar-SA" sz="2800" dirty="0" smtClean="0">
                <a:effectLst/>
                <a:latin typeface="Alexandria"/>
                <a:ea typeface="Calibri" panose="020F0502020204030204" pitchFamily="34" charset="0"/>
              </a:rPr>
              <a:t> أيام</a:t>
            </a:r>
          </a:p>
        </p:txBody>
      </p:sp>
      <p:sp>
        <p:nvSpPr>
          <p:cNvPr id="10" name="مستطيل 9"/>
          <p:cNvSpPr/>
          <p:nvPr/>
        </p:nvSpPr>
        <p:spPr>
          <a:xfrm>
            <a:off x="26670" y="3777269"/>
            <a:ext cx="7040880" cy="510717"/>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التكتم: أغلقت الشبكة دون شرح الأسباب الحقيقية فوراً.</a:t>
            </a:r>
          </a:p>
        </p:txBody>
      </p:sp>
      <p:sp>
        <p:nvSpPr>
          <p:cNvPr id="11" name="مستطيل 10"/>
          <p:cNvSpPr/>
          <p:nvPr/>
        </p:nvSpPr>
        <p:spPr>
          <a:xfrm>
            <a:off x="809624" y="4859333"/>
            <a:ext cx="6257925" cy="143885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الفجوة المعلوماتية: تركوا الجمهور عرضة للشائعات، مما أدى لغضب عارم، وفقدان الثقة في "أمان" الشركة.</a:t>
            </a:r>
          </a:p>
        </p:txBody>
      </p:sp>
      <p:pic>
        <p:nvPicPr>
          <p:cNvPr id="2" name="صورة 1"/>
          <p:cNvPicPr>
            <a:picLocks noChangeAspect="1"/>
          </p:cNvPicPr>
          <p:nvPr/>
        </p:nvPicPr>
        <p:blipFill>
          <a:blip r:embed="rId3"/>
          <a:stretch>
            <a:fillRect/>
          </a:stretch>
        </p:blipFill>
        <p:spPr>
          <a:xfrm>
            <a:off x="7187381" y="1455137"/>
            <a:ext cx="4973276" cy="4626546"/>
          </a:xfrm>
          <a:prstGeom prst="rect">
            <a:avLst/>
          </a:prstGeom>
        </p:spPr>
      </p:pic>
    </p:spTree>
    <p:extLst>
      <p:ext uri="{BB962C8B-B14F-4D97-AF65-F5344CB8AC3E}">
        <p14:creationId xmlns:p14="http://schemas.microsoft.com/office/powerpoint/2010/main" val="162278916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randombar(horizontal)">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randombar(horizontal)">
                                      <p:cBhvr>
                                        <p:cTn id="27" dur="5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randombar(horizontal)">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randombar(horizontal)">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randombar(horizontal)">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2" grpId="0"/>
      <p:bldP spid="9" grpId="0"/>
      <p:bldP spid="10" grpId="0"/>
      <p:bldP spid="11"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01060" y="538804"/>
            <a:ext cx="798594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86080" y="1155870"/>
            <a:ext cx="11068501" cy="52957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925050" y="244884"/>
            <a:ext cx="2198123" cy="750975"/>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8" name="مستطيل 7"/>
          <p:cNvSpPr/>
          <p:nvPr/>
        </p:nvSpPr>
        <p:spPr>
          <a:xfrm>
            <a:off x="1581106" y="1146341"/>
            <a:ext cx="5486444" cy="669414"/>
          </a:xfrm>
          <a:prstGeom prst="rect">
            <a:avLst/>
          </a:prstGeom>
        </p:spPr>
        <p:txBody>
          <a:bodyPr wrap="square">
            <a:spAutoFit/>
          </a:bodyPr>
          <a:lstStyle/>
          <a:p>
            <a:pPr algn="justLow" rtl="1">
              <a:lnSpc>
                <a:spcPts val="4500"/>
              </a:lnSpc>
              <a:spcAft>
                <a:spcPts val="0"/>
              </a:spcAft>
            </a:pPr>
            <a:r>
              <a:rPr lang="ar-SA" sz="2800" b="1" dirty="0" smtClean="0">
                <a:solidFill>
                  <a:srgbClr val="FF0000"/>
                </a:solidFill>
                <a:latin typeface="Alexandria"/>
                <a:ea typeface="Calibri" panose="020F0502020204030204" pitchFamily="34" charset="0"/>
              </a:rPr>
              <a:t>شركة سوني بلاي ستيشن واختراق البيانات</a:t>
            </a:r>
            <a:endParaRPr lang="en-US" sz="2800" b="1" dirty="0">
              <a:solidFill>
                <a:srgbClr val="FF0000"/>
              </a:solidFill>
              <a:effectLst/>
              <a:latin typeface="Alexandria"/>
              <a:ea typeface="Calibri" panose="020F0502020204030204" pitchFamily="34" charset="0"/>
            </a:endParaRPr>
          </a:p>
        </p:txBody>
      </p:sp>
      <p:sp>
        <p:nvSpPr>
          <p:cNvPr id="12" name="مستطيل 11"/>
          <p:cNvSpPr/>
          <p:nvPr/>
        </p:nvSpPr>
        <p:spPr>
          <a:xfrm>
            <a:off x="1407812" y="1775516"/>
            <a:ext cx="5602544" cy="541174"/>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نقطة التحول: استراتيجية الاعتذار والتعويض.</a:t>
            </a:r>
          </a:p>
        </p:txBody>
      </p:sp>
      <p:sp>
        <p:nvSpPr>
          <p:cNvPr id="9" name="مستطيل 8"/>
          <p:cNvSpPr/>
          <p:nvPr/>
        </p:nvSpPr>
        <p:spPr>
          <a:xfrm>
            <a:off x="513077" y="2424140"/>
            <a:ext cx="7040880" cy="959558"/>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بعد أسبوع من التخبط، أدركت سوني أن سمعتها في خطر وجودي، فانتقلت إلى خطة استعادة شاملة:</a:t>
            </a:r>
          </a:p>
        </p:txBody>
      </p:sp>
      <p:sp>
        <p:nvSpPr>
          <p:cNvPr id="10" name="مستطيل 9"/>
          <p:cNvSpPr/>
          <p:nvPr/>
        </p:nvSpPr>
        <p:spPr>
          <a:xfrm>
            <a:off x="609600" y="3691194"/>
            <a:ext cx="6944357" cy="1438855"/>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1) الاعتذار الياباني التقليدي</a:t>
            </a:r>
            <a:r>
              <a:rPr lang="ar-SA" sz="2800" dirty="0" smtClean="0">
                <a:effectLst/>
                <a:latin typeface="Alexandria"/>
                <a:ea typeface="Calibri" panose="020F0502020204030204" pitchFamily="34" charset="0"/>
              </a:rPr>
              <a:t>: ظهر المدير التنفيذي "كازو هيراي" واثنان من كبار المسؤولين في مؤتمر صحفي وقاموا بـ "الانحناء العميق" (الاعتذار الياباني التقليدي).</a:t>
            </a:r>
          </a:p>
        </p:txBody>
      </p:sp>
      <p:sp>
        <p:nvSpPr>
          <p:cNvPr id="11" name="مستطيل 10"/>
          <p:cNvSpPr/>
          <p:nvPr/>
        </p:nvSpPr>
        <p:spPr>
          <a:xfrm>
            <a:off x="737420" y="5535466"/>
            <a:ext cx="6816538" cy="541174"/>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الرسالة:  نحن نتحمل المسؤولية الأخلاقية والمهنية كاملة</a:t>
            </a: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53956" y="1455137"/>
            <a:ext cx="4638043" cy="4326194"/>
          </a:xfrm>
          <a:prstGeom prst="rect">
            <a:avLst/>
          </a:prstGeom>
        </p:spPr>
      </p:pic>
    </p:spTree>
    <p:extLst>
      <p:ext uri="{BB962C8B-B14F-4D97-AF65-F5344CB8AC3E}">
        <p14:creationId xmlns:p14="http://schemas.microsoft.com/office/powerpoint/2010/main" val="170223985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randombar(horizontal)">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randombar(horizontal)">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randombar(horizontal)">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randombar(horizontal)">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8" grpId="0"/>
      <p:bldP spid="12" grpId="0"/>
      <p:bldP spid="9" grpId="0"/>
      <p:bldP spid="10" grpId="0"/>
      <p:bldP spid="11"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01060" y="538804"/>
            <a:ext cx="798594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86080" y="1043801"/>
            <a:ext cx="11068501" cy="54077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925050" y="244884"/>
            <a:ext cx="2198123" cy="750975"/>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12" name="مستطيل 11"/>
          <p:cNvSpPr/>
          <p:nvPr/>
        </p:nvSpPr>
        <p:spPr>
          <a:xfrm>
            <a:off x="1525799" y="1146643"/>
            <a:ext cx="6841454" cy="541174"/>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2) برنامج مرحباً بكم من جديد: </a:t>
            </a:r>
          </a:p>
        </p:txBody>
      </p:sp>
      <p:sp>
        <p:nvSpPr>
          <p:cNvPr id="9" name="مستطيل 8"/>
          <p:cNvSpPr/>
          <p:nvPr/>
        </p:nvSpPr>
        <p:spPr>
          <a:xfrm>
            <a:off x="625249" y="1644298"/>
            <a:ext cx="7742004" cy="99001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لم تكتفِ سوني بالكلمات، بل قدمت حزمة تعويضات ضخمة لكل مستخدم:</a:t>
            </a:r>
          </a:p>
        </p:txBody>
      </p:sp>
      <p:sp>
        <p:nvSpPr>
          <p:cNvPr id="10" name="مستطيل 9"/>
          <p:cNvSpPr/>
          <p:nvPr/>
        </p:nvSpPr>
        <p:spPr>
          <a:xfrm>
            <a:off x="550607" y="2556465"/>
            <a:ext cx="7816646" cy="1887696"/>
          </a:xfrm>
          <a:prstGeom prst="rect">
            <a:avLst/>
          </a:prstGeom>
        </p:spPr>
        <p:txBody>
          <a:bodyPr wrap="square">
            <a:spAutoFit/>
          </a:bodyPr>
          <a:lstStyle/>
          <a:p>
            <a:pPr algn="justLow" rtl="1">
              <a:lnSpc>
                <a:spcPts val="3500"/>
              </a:lnSpc>
              <a:spcAft>
                <a:spcPts val="0"/>
              </a:spcAft>
            </a:pPr>
            <a:r>
              <a:rPr lang="ar-SA" sz="2800" dirty="0" smtClean="0">
                <a:latin typeface="Alexandria"/>
                <a:ea typeface="Calibri" panose="020F0502020204030204" pitchFamily="34" charset="0"/>
              </a:rPr>
              <a:t>ألعاب مجانية: منح كل مستخدم لعبتين مجانيتين من قائمة مختارة.</a:t>
            </a:r>
          </a:p>
          <a:p>
            <a:pPr algn="justLow" rtl="1">
              <a:lnSpc>
                <a:spcPts val="3500"/>
              </a:lnSpc>
              <a:spcAft>
                <a:spcPts val="0"/>
              </a:spcAft>
            </a:pPr>
            <a:r>
              <a:rPr lang="ar-SA" sz="2800" dirty="0" smtClean="0">
                <a:effectLst/>
                <a:latin typeface="Alexandria"/>
                <a:ea typeface="Calibri" panose="020F0502020204030204" pitchFamily="34" charset="0"/>
              </a:rPr>
              <a:t>اشتراكات مجانية: شهر مجاني في خدمة (</a:t>
            </a:r>
            <a:r>
              <a:rPr lang="en-US" sz="2800" dirty="0" smtClean="0">
                <a:effectLst/>
                <a:latin typeface="Alexandria"/>
                <a:ea typeface="Calibri" panose="020F0502020204030204" pitchFamily="34" charset="0"/>
              </a:rPr>
              <a:t>Play Station Plus</a:t>
            </a:r>
            <a:r>
              <a:rPr lang="ar-SA" sz="2800" dirty="0" smtClean="0">
                <a:effectLst/>
                <a:latin typeface="Alexandria"/>
                <a:ea typeface="Calibri" panose="020F0502020204030204" pitchFamily="34" charset="0"/>
              </a:rPr>
              <a:t>).</a:t>
            </a:r>
          </a:p>
          <a:p>
            <a:pPr algn="justLow" rtl="1">
              <a:lnSpc>
                <a:spcPts val="3500"/>
              </a:lnSpc>
              <a:spcAft>
                <a:spcPts val="0"/>
              </a:spcAft>
            </a:pPr>
            <a:r>
              <a:rPr lang="ar-SA" sz="2800" dirty="0" smtClean="0">
                <a:latin typeface="Alexandria"/>
                <a:ea typeface="Calibri" panose="020F0502020204030204" pitchFamily="34" charset="0"/>
              </a:rPr>
              <a:t>تأمين الهوية: دفع تكاليف تأمين ضد سرقة الهوية للمستخدمين المتضررين لمدة عام</a:t>
            </a:r>
            <a:endParaRPr lang="ar-SA" sz="2800" dirty="0" smtClean="0">
              <a:effectLst/>
              <a:latin typeface="Alexandria"/>
              <a:ea typeface="Calibri" panose="020F0502020204030204" pitchFamily="34" charset="0"/>
            </a:endParaRPr>
          </a:p>
        </p:txBody>
      </p:sp>
      <p:sp>
        <p:nvSpPr>
          <p:cNvPr id="11" name="مستطيل 10"/>
          <p:cNvSpPr/>
          <p:nvPr/>
        </p:nvSpPr>
        <p:spPr>
          <a:xfrm>
            <a:off x="625249" y="4993594"/>
            <a:ext cx="7742003" cy="143885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قامت الشركة بتعيين أول رئيس لأمن المعلومات في تاريخها بصلاحيات واسعة، ونقلت خوادمها لبنية تحتية أكثر أماناً وأعلنت عن ذلك بالتفصيل للجمهور.</a:t>
            </a:r>
          </a:p>
        </p:txBody>
      </p:sp>
      <p:sp>
        <p:nvSpPr>
          <p:cNvPr id="13" name="مستطيل 12"/>
          <p:cNvSpPr/>
          <p:nvPr/>
        </p:nvSpPr>
        <p:spPr>
          <a:xfrm>
            <a:off x="2764709" y="4434935"/>
            <a:ext cx="5602544" cy="510717"/>
          </a:xfrm>
          <a:prstGeom prst="rect">
            <a:avLst/>
          </a:prstGeom>
        </p:spPr>
        <p:txBody>
          <a:bodyPr wrap="square">
            <a:spAutoFit/>
          </a:bodyPr>
          <a:lstStyle/>
          <a:p>
            <a:pPr algn="justLow" rtl="1">
              <a:lnSpc>
                <a:spcPts val="3500"/>
              </a:lnSpc>
              <a:spcAft>
                <a:spcPts val="0"/>
              </a:spcAft>
            </a:pPr>
            <a:r>
              <a:rPr lang="ar-SA" sz="2800" b="1" dirty="0" smtClean="0">
                <a:effectLst/>
                <a:latin typeface="Alexandria"/>
                <a:ea typeface="Calibri" panose="020F0502020204030204" pitchFamily="34" charset="0"/>
              </a:rPr>
              <a:t>3) الإصلاح الهيكلي: </a:t>
            </a: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67252" y="1155869"/>
            <a:ext cx="3824748" cy="4891946"/>
          </a:xfrm>
          <a:prstGeom prst="rect">
            <a:avLst/>
          </a:prstGeom>
        </p:spPr>
      </p:pic>
    </p:spTree>
    <p:extLst>
      <p:ext uri="{BB962C8B-B14F-4D97-AF65-F5344CB8AC3E}">
        <p14:creationId xmlns:p14="http://schemas.microsoft.com/office/powerpoint/2010/main" val="202788335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randombar(horizontal)">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randombar(horizontal)">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12" grpId="0"/>
      <p:bldP spid="9" grpId="0"/>
      <p:bldP spid="10" grpId="0"/>
      <p:bldP spid="11" grpId="0"/>
      <p:bldP spid="1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01060" y="538804"/>
            <a:ext cx="798594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86080" y="1043801"/>
            <a:ext cx="11068501" cy="54077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5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9925050" y="244884"/>
            <a:ext cx="2198123" cy="750975"/>
          </a:xfrm>
          <a:prstGeom prst="rect">
            <a:avLst/>
          </a:prstGeom>
        </p:spPr>
        <p:txBody>
          <a:bodyPr wrap="square">
            <a:spAutoFit/>
          </a:bodyPr>
          <a:lstStyle/>
          <a:p>
            <a:pPr algn="r" rtl="1">
              <a:lnSpc>
                <a:spcPct val="107000"/>
              </a:lnSpc>
              <a:spcAft>
                <a:spcPts val="800"/>
              </a:spcAft>
            </a:pPr>
            <a:r>
              <a:rPr lang="ar-SA" sz="4000" b="1" dirty="0" smtClean="0">
                <a:solidFill>
                  <a:srgbClr val="FF0000"/>
                </a:solidFill>
                <a:latin typeface="Alexandria"/>
                <a:ea typeface="Calibri" panose="020F0502020204030204" pitchFamily="34" charset="0"/>
              </a:rPr>
              <a:t>مثال عملي</a:t>
            </a:r>
            <a:endParaRPr lang="en-US" sz="4000" b="1" dirty="0">
              <a:solidFill>
                <a:srgbClr val="FF0000"/>
              </a:solidFill>
              <a:latin typeface="Alexandria"/>
              <a:ea typeface="Calibri" panose="020F0502020204030204" pitchFamily="34" charset="0"/>
              <a:cs typeface="Arial" panose="020B0604020202020204" pitchFamily="34" charset="0"/>
            </a:endParaRPr>
          </a:p>
        </p:txBody>
      </p:sp>
      <p:sp>
        <p:nvSpPr>
          <p:cNvPr id="12" name="مستطيل 11"/>
          <p:cNvSpPr/>
          <p:nvPr/>
        </p:nvSpPr>
        <p:spPr>
          <a:xfrm>
            <a:off x="1525799" y="1146643"/>
            <a:ext cx="6841454" cy="510717"/>
          </a:xfrm>
          <a:prstGeom prst="rect">
            <a:avLst/>
          </a:prstGeom>
        </p:spPr>
        <p:txBody>
          <a:bodyPr wrap="square">
            <a:spAutoFit/>
          </a:bodyPr>
          <a:lstStyle/>
          <a:p>
            <a:pPr algn="justLow" rtl="1">
              <a:lnSpc>
                <a:spcPts val="3500"/>
              </a:lnSpc>
              <a:spcAft>
                <a:spcPts val="0"/>
              </a:spcAft>
            </a:pPr>
            <a:r>
              <a:rPr lang="ar-SA" sz="2800" b="1" dirty="0" smtClean="0">
                <a:latin typeface="Alexandria"/>
                <a:ea typeface="Calibri" panose="020F0502020204030204" pitchFamily="34" charset="0"/>
              </a:rPr>
              <a:t>تحليل النتائج: لماذا استعادت سوني سمعتها؟</a:t>
            </a:r>
            <a:endParaRPr lang="ar-SA" sz="2800" b="1" dirty="0" smtClean="0">
              <a:effectLst/>
              <a:latin typeface="Alexandria"/>
              <a:ea typeface="Calibri" panose="020F0502020204030204" pitchFamily="34" charset="0"/>
            </a:endParaRPr>
          </a:p>
        </p:txBody>
      </p:sp>
      <p:sp>
        <p:nvSpPr>
          <p:cNvPr id="9" name="مستطيل 8"/>
          <p:cNvSpPr/>
          <p:nvPr/>
        </p:nvSpPr>
        <p:spPr>
          <a:xfrm>
            <a:off x="625249" y="1644298"/>
            <a:ext cx="7742004" cy="959558"/>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رغم أن المحليين توقعوا هجرة جماعية للمستخدمين نحو المنافس (إكس بوكس)، إلا أن العكس هو ما حصل: </a:t>
            </a:r>
          </a:p>
        </p:txBody>
      </p:sp>
      <p:sp>
        <p:nvSpPr>
          <p:cNvPr id="10" name="مستطيل 9"/>
          <p:cNvSpPr/>
          <p:nvPr/>
        </p:nvSpPr>
        <p:spPr>
          <a:xfrm>
            <a:off x="550607" y="2556465"/>
            <a:ext cx="7816646" cy="990015"/>
          </a:xfrm>
          <a:prstGeom prst="rect">
            <a:avLst/>
          </a:prstGeom>
        </p:spPr>
        <p:txBody>
          <a:bodyPr wrap="square">
            <a:spAutoFit/>
          </a:bodyPr>
          <a:lstStyle/>
          <a:p>
            <a:pPr algn="justLow" rtl="1">
              <a:lnSpc>
                <a:spcPts val="3500"/>
              </a:lnSpc>
              <a:spcAft>
                <a:spcPts val="0"/>
              </a:spcAft>
            </a:pPr>
            <a:r>
              <a:rPr lang="ar-SA" sz="2800" dirty="0" smtClean="0">
                <a:latin typeface="Alexandria"/>
                <a:ea typeface="Calibri" panose="020F0502020204030204" pitchFamily="34" charset="0"/>
              </a:rPr>
              <a:t>1) قيمة التعويض: كانت الألعاب المجانية "رشوة ذكية" جعلت المستخدمين ينشغلون باللعب بدلاً من الغضب.</a:t>
            </a:r>
            <a:endParaRPr lang="ar-SA" sz="2800" dirty="0" smtClean="0">
              <a:effectLst/>
              <a:latin typeface="Alexandria"/>
              <a:ea typeface="Calibri" panose="020F0502020204030204" pitchFamily="34" charset="0"/>
            </a:endParaRPr>
          </a:p>
        </p:txBody>
      </p:sp>
      <p:sp>
        <p:nvSpPr>
          <p:cNvPr id="11" name="مستطيل 10"/>
          <p:cNvSpPr/>
          <p:nvPr/>
        </p:nvSpPr>
        <p:spPr>
          <a:xfrm>
            <a:off x="625249" y="4993594"/>
            <a:ext cx="7742003" cy="99001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3) الولاء للعلامة: نجحت سوني في استخدام "رصيد السمعة السابق" لتجاوز العاصفة.</a:t>
            </a:r>
          </a:p>
        </p:txBody>
      </p:sp>
      <p:sp>
        <p:nvSpPr>
          <p:cNvPr id="13" name="مستطيل 12"/>
          <p:cNvSpPr/>
          <p:nvPr/>
        </p:nvSpPr>
        <p:spPr>
          <a:xfrm>
            <a:off x="550607" y="3745381"/>
            <a:ext cx="7816645" cy="990015"/>
          </a:xfrm>
          <a:prstGeom prst="rect">
            <a:avLst/>
          </a:prstGeom>
        </p:spPr>
        <p:txBody>
          <a:bodyPr wrap="square">
            <a:spAutoFit/>
          </a:bodyPr>
          <a:lstStyle/>
          <a:p>
            <a:pPr algn="justLow" rtl="1">
              <a:lnSpc>
                <a:spcPts val="3500"/>
              </a:lnSpc>
              <a:spcAft>
                <a:spcPts val="0"/>
              </a:spcAft>
            </a:pPr>
            <a:r>
              <a:rPr lang="ar-SA" sz="2800" dirty="0" smtClean="0">
                <a:effectLst/>
                <a:latin typeface="Alexandria"/>
                <a:ea typeface="Calibri" panose="020F0502020204030204" pitchFamily="34" charset="0"/>
              </a:rPr>
              <a:t>الشفافية اللاحقة: بدأت سوني تنشر تحديثات دورية (أحياناً يومية) عن سير الإصلاح، مما أشعر المستخدمين بأنهم "جزء من الرحلة"</a:t>
            </a: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1894" y="1289779"/>
            <a:ext cx="3750106" cy="4842343"/>
          </a:xfrm>
          <a:prstGeom prst="rect">
            <a:avLst/>
          </a:prstGeom>
        </p:spPr>
      </p:pic>
    </p:spTree>
    <p:extLst>
      <p:ext uri="{BB962C8B-B14F-4D97-AF65-F5344CB8AC3E}">
        <p14:creationId xmlns:p14="http://schemas.microsoft.com/office/powerpoint/2010/main" val="1513998572"/>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randombar(horizontal)">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randombar(horizontal)">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randombar(horizontal)">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randombar(horizontal)">
                                      <p:cBhvr>
                                        <p:cTn id="4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12" grpId="0"/>
      <p:bldP spid="9" grpId="0"/>
      <p:bldP spid="10" grpId="0"/>
      <p:bldP spid="11" grpId="0"/>
      <p:bldP spid="1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344" y="477520"/>
            <a:ext cx="8041496" cy="7652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50176" y="1155869"/>
            <a:ext cx="11289540" cy="52744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4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Rectangle: Rounded Corners 33"/>
          <p:cNvSpPr/>
          <p:nvPr/>
        </p:nvSpPr>
        <p:spPr>
          <a:xfrm>
            <a:off x="0" y="5787410"/>
            <a:ext cx="2679539"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Lecture Eight</a:t>
            </a:r>
            <a:endParaRPr lang="en-US" sz="2800" b="1" dirty="0">
              <a:solidFill>
                <a:schemeClr val="bg1"/>
              </a:solidFill>
              <a:latin typeface="Alexandria"/>
              <a:cs typeface="Alexandria" charset="0"/>
            </a:endParaRPr>
          </a:p>
        </p:txBody>
      </p:sp>
      <p:sp>
        <p:nvSpPr>
          <p:cNvPr id="3" name="مستطيل 2"/>
          <p:cNvSpPr/>
          <p:nvPr/>
        </p:nvSpPr>
        <p:spPr>
          <a:xfrm>
            <a:off x="10129519" y="89590"/>
            <a:ext cx="1797009" cy="816827"/>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الخاتمة</a:t>
            </a:r>
            <a:endParaRPr lang="en-US" sz="4000" b="1" dirty="0">
              <a:solidFill>
                <a:srgbClr val="00AEEF"/>
              </a:solidFill>
              <a:latin typeface="Alexandria"/>
              <a:ea typeface="Calibri" panose="020F0502020204030204" pitchFamily="34" charset="0"/>
              <a:cs typeface="Arial" panose="020B0604020202020204" pitchFamily="34" charset="0"/>
            </a:endParaRPr>
          </a:p>
        </p:txBody>
      </p:sp>
      <p:sp>
        <p:nvSpPr>
          <p:cNvPr id="12" name="مستطيل 11"/>
          <p:cNvSpPr/>
          <p:nvPr/>
        </p:nvSpPr>
        <p:spPr>
          <a:xfrm>
            <a:off x="609529" y="1493889"/>
            <a:ext cx="10726993" cy="4708981"/>
          </a:xfrm>
          <a:prstGeom prst="rect">
            <a:avLst/>
          </a:prstGeom>
        </p:spPr>
        <p:txBody>
          <a:bodyPr wrap="square">
            <a:spAutoFit/>
          </a:bodyPr>
          <a:lstStyle/>
          <a:p>
            <a:pPr algn="justLow" rtl="1">
              <a:lnSpc>
                <a:spcPts val="6000"/>
              </a:lnSpc>
              <a:spcAft>
                <a:spcPts val="0"/>
              </a:spcAft>
            </a:pPr>
            <a:r>
              <a:rPr lang="ar-SA" sz="2800" dirty="0" smtClean="0">
                <a:latin typeface="Alexandria"/>
                <a:ea typeface="Calibri" panose="020F0502020204030204" pitchFamily="34" charset="0"/>
              </a:rPr>
              <a:t>في نهاية رحلتنا اليوم، لا بد أن ندرك حقيقة جوهرية: السمعة المؤسسية ليست مجرد صورة ذهنية جميلة، بل هي أصل استراتيجي هش وقابل للكسر في ثوانٍ. لقد استعرضنا كيف يمكن للأزمات أن تعصف بكيانات كبرى، ولكننا تعلمنا أيضاً أن الأزمة ليست "نهاية الطريق"، بل هي اختبار حقيقي لمرونة المؤسسة وقيمها، وأن أفضل وسيلة لإدارة الأزمة هي منع وقوعها من خلال رصد المخاطر والإنذار المبكر، وأن الاعتذار الصادق والعملي هو الجسر الأول نحو استعادة الثقة، فالجمهور يغفر الأخطاء، لكنه لا يغفر التعالي والكذب.</a:t>
            </a:r>
          </a:p>
        </p:txBody>
      </p:sp>
    </p:spTree>
    <p:extLst>
      <p:ext uri="{BB962C8B-B14F-4D97-AF65-F5344CB8AC3E}">
        <p14:creationId xmlns:p14="http://schemas.microsoft.com/office/powerpoint/2010/main" val="2433459408"/>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P spid="12"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362344" y="477520"/>
            <a:ext cx="8041496" cy="7652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450176" y="1155869"/>
            <a:ext cx="11289540" cy="52744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4000"/>
              </a:lnSpc>
            </a:pP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مستطيل 2"/>
          <p:cNvSpPr/>
          <p:nvPr/>
        </p:nvSpPr>
        <p:spPr>
          <a:xfrm>
            <a:off x="10129519" y="89590"/>
            <a:ext cx="1797009" cy="703078"/>
          </a:xfrm>
          <a:prstGeom prst="rect">
            <a:avLst/>
          </a:prstGeom>
        </p:spPr>
        <p:txBody>
          <a:bodyPr wrap="square">
            <a:spAutoFit/>
          </a:bodyPr>
          <a:lstStyle/>
          <a:p>
            <a:pPr algn="r" rtl="1">
              <a:lnSpc>
                <a:spcPct val="107000"/>
              </a:lnSpc>
              <a:spcAft>
                <a:spcPts val="800"/>
              </a:spcAft>
            </a:pPr>
            <a:r>
              <a:rPr lang="ar-SA" sz="4000" b="1" dirty="0" smtClean="0">
                <a:solidFill>
                  <a:srgbClr val="00AEEF"/>
                </a:solidFill>
                <a:latin typeface="Alexandria"/>
                <a:ea typeface="Calibri" panose="020F0502020204030204" pitchFamily="34" charset="0"/>
                <a:cs typeface="Arial" panose="020B0604020202020204" pitchFamily="34" charset="0"/>
              </a:rPr>
              <a:t>تذكير</a:t>
            </a:r>
            <a:endParaRPr lang="en-US" sz="4000" b="1" dirty="0">
              <a:solidFill>
                <a:srgbClr val="00AEEF"/>
              </a:solidFill>
              <a:latin typeface="Alexandria"/>
              <a:ea typeface="Calibri" panose="020F0502020204030204" pitchFamily="34" charset="0"/>
              <a:cs typeface="Arial" panose="020B060402020202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0176" y="1155869"/>
            <a:ext cx="11289540" cy="5274416"/>
          </a:xfrm>
          <a:prstGeom prst="rect">
            <a:avLst/>
          </a:prstGeom>
        </p:spPr>
      </p:pic>
    </p:spTree>
    <p:extLst>
      <p:ext uri="{BB962C8B-B14F-4D97-AF65-F5344CB8AC3E}">
        <p14:creationId xmlns:p14="http://schemas.microsoft.com/office/powerpoint/2010/main" val="2068825840"/>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214369" cy="660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19431" y="1711848"/>
            <a:ext cx="8776755" cy="49342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lnSpc>
                <a:spcPts val="7000"/>
              </a:lnSpc>
            </a:pPr>
            <a:r>
              <a:rPr lang="ar-SA" sz="2800" b="1" u="sng" dirty="0" smtClean="0">
                <a:solidFill>
                  <a:schemeClr val="tx1"/>
                </a:solidFill>
                <a:latin typeface="Alexandria"/>
              </a:rPr>
              <a:t>ستتمحور المحاضرة القادمة حول الأمور الآتية:</a:t>
            </a:r>
          </a:p>
          <a:p>
            <a:pPr marL="457200" indent="-457200" algn="justLow" rtl="1">
              <a:lnSpc>
                <a:spcPts val="7000"/>
              </a:lnSpc>
              <a:buFont typeface="Arial" panose="020B0604020202020204" pitchFamily="34" charset="0"/>
              <a:buChar char="•"/>
            </a:pPr>
            <a:r>
              <a:rPr lang="ar-SA" sz="2800" dirty="0" smtClean="0">
                <a:solidFill>
                  <a:schemeClr val="tx1"/>
                </a:solidFill>
                <a:latin typeface="Alexandria"/>
              </a:rPr>
              <a:t>السمعة في البيئة الرقمية:</a:t>
            </a:r>
            <a:endParaRPr lang="ar-SA" sz="2800" dirty="0">
              <a:solidFill>
                <a:schemeClr val="tx1"/>
              </a:solidFill>
              <a:latin typeface="Alexandria"/>
            </a:endParaRPr>
          </a:p>
          <a:p>
            <a:pPr marL="457200" indent="-457200" algn="justLow" rtl="1">
              <a:lnSpc>
                <a:spcPts val="7000"/>
              </a:lnSpc>
              <a:buFont typeface="Wingdings" panose="05000000000000000000" pitchFamily="2" charset="2"/>
              <a:buChar char="ü"/>
            </a:pPr>
            <a:r>
              <a:rPr lang="ar-SA" sz="2800" dirty="0" smtClean="0">
                <a:solidFill>
                  <a:schemeClr val="tx1"/>
                </a:solidFill>
                <a:latin typeface="Alexandria"/>
              </a:rPr>
              <a:t>وسائل التواصل الاجتماعي وتأثيرها على السمعة.</a:t>
            </a:r>
          </a:p>
          <a:p>
            <a:pPr marL="457200" indent="-457200" algn="justLow" rtl="1">
              <a:lnSpc>
                <a:spcPts val="7000"/>
              </a:lnSpc>
              <a:buFont typeface="Wingdings" panose="05000000000000000000" pitchFamily="2" charset="2"/>
              <a:buChar char="ü"/>
            </a:pPr>
            <a:r>
              <a:rPr lang="ar-SA" sz="2800" dirty="0" smtClean="0">
                <a:solidFill>
                  <a:schemeClr val="tx1"/>
                </a:solidFill>
                <a:latin typeface="Alexandria"/>
              </a:rPr>
              <a:t>إدارة السمعة الإلكترونية.</a:t>
            </a:r>
          </a:p>
          <a:p>
            <a:pPr marL="457200" indent="-457200" algn="justLow" rtl="1">
              <a:lnSpc>
                <a:spcPts val="7000"/>
              </a:lnSpc>
              <a:buFont typeface="Wingdings" panose="05000000000000000000" pitchFamily="2" charset="2"/>
              <a:buChar char="ü"/>
            </a:pPr>
            <a:r>
              <a:rPr lang="ar-SA" sz="2800" dirty="0" smtClean="0">
                <a:solidFill>
                  <a:schemeClr val="tx1"/>
                </a:solidFill>
                <a:latin typeface="Alexandria"/>
              </a:rPr>
              <a:t>الأخبار الزائفة والرأي العام الرقمي.</a:t>
            </a:r>
            <a:endParaRPr lang="ar-SA"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Rectangle: Rounded Corners 33"/>
          <p:cNvSpPr/>
          <p:nvPr/>
        </p:nvSpPr>
        <p:spPr>
          <a:xfrm>
            <a:off x="-325733" y="588952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solidFill>
                  <a:schemeClr val="bg1"/>
                </a:solidFill>
                <a:latin typeface="Alexandria"/>
              </a:rPr>
              <a:t>Lecture Eight</a:t>
            </a:r>
            <a:endParaRPr lang="en-US" sz="2800" b="1" dirty="0">
              <a:solidFill>
                <a:schemeClr val="bg1"/>
              </a:solidFill>
              <a:latin typeface="Alexandria"/>
              <a:cs typeface="Alexandria" charset="0"/>
            </a:endParaRPr>
          </a:p>
        </p:txBody>
      </p:sp>
      <p:sp>
        <p:nvSpPr>
          <p:cNvPr id="3" name="مستطيل 2"/>
          <p:cNvSpPr/>
          <p:nvPr/>
        </p:nvSpPr>
        <p:spPr>
          <a:xfrm>
            <a:off x="2139671" y="833005"/>
            <a:ext cx="7595119" cy="764184"/>
          </a:xfrm>
          <a:prstGeom prst="rect">
            <a:avLst/>
          </a:prstGeom>
        </p:spPr>
        <p:txBody>
          <a:bodyPr wrap="square">
            <a:spAutoFit/>
          </a:bodyPr>
          <a:lstStyle/>
          <a:p>
            <a:pPr algn="ctr" rtl="1">
              <a:lnSpc>
                <a:spcPct val="107000"/>
              </a:lnSpc>
              <a:spcAft>
                <a:spcPts val="800"/>
              </a:spcAft>
            </a:pPr>
            <a:r>
              <a:rPr lang="ar-SA" sz="4400" b="1" dirty="0" smtClean="0">
                <a:solidFill>
                  <a:srgbClr val="00AEEF"/>
                </a:solidFill>
                <a:latin typeface="Alexandria"/>
                <a:ea typeface="Calibri" panose="020F0502020204030204" pitchFamily="34" charset="0"/>
              </a:rPr>
              <a:t>موضوعات المحاضرة القادمة</a:t>
            </a:r>
            <a:endParaRPr lang="en-US" sz="4000" b="1" dirty="0">
              <a:solidFill>
                <a:srgbClr val="00AEEF"/>
              </a:solidFill>
              <a:latin typeface="Alexandria"/>
              <a:ea typeface="Calibri" panose="020F0502020204030204" pitchFamily="34" charset="0"/>
              <a:cs typeface="Arial" panose="020B0604020202020204" pitchFamily="34" charset="0"/>
            </a:endParaRPr>
          </a:p>
        </p:txBody>
      </p:sp>
      <p:grpSp>
        <p:nvGrpSpPr>
          <p:cNvPr id="9" name="Google Shape;5364;p51"/>
          <p:cNvGrpSpPr/>
          <p:nvPr/>
        </p:nvGrpSpPr>
        <p:grpSpPr>
          <a:xfrm>
            <a:off x="9293602" y="2133600"/>
            <a:ext cx="2713703" cy="3755922"/>
            <a:chOff x="-48237000" y="2342650"/>
            <a:chExt cx="256800" cy="300225"/>
          </a:xfrm>
          <a:solidFill>
            <a:srgbClr val="FF0000"/>
          </a:solidFill>
        </p:grpSpPr>
        <p:sp>
          <p:nvSpPr>
            <p:cNvPr id="10" name="Google Shape;5365;p51"/>
            <p:cNvSpPr/>
            <p:nvPr/>
          </p:nvSpPr>
          <p:spPr>
            <a:xfrm>
              <a:off x="-48237000" y="2342650"/>
              <a:ext cx="256800" cy="300225"/>
            </a:xfrm>
            <a:custGeom>
              <a:avLst/>
              <a:gdLst/>
              <a:ahLst/>
              <a:cxnLst/>
              <a:rect l="l" t="t" r="r" b="b"/>
              <a:pathLst>
                <a:path w="10272" h="12009" extrusionOk="0">
                  <a:moveTo>
                    <a:pt x="4507" y="679"/>
                  </a:moveTo>
                  <a:cubicBezTo>
                    <a:pt x="4774" y="679"/>
                    <a:pt x="5048" y="706"/>
                    <a:pt x="5325" y="762"/>
                  </a:cubicBezTo>
                  <a:cubicBezTo>
                    <a:pt x="6774" y="1077"/>
                    <a:pt x="7940" y="2274"/>
                    <a:pt x="8255" y="3723"/>
                  </a:cubicBezTo>
                  <a:cubicBezTo>
                    <a:pt x="8381" y="4227"/>
                    <a:pt x="8381" y="4763"/>
                    <a:pt x="8318" y="5267"/>
                  </a:cubicBezTo>
                  <a:cubicBezTo>
                    <a:pt x="8318" y="5330"/>
                    <a:pt x="8318" y="5424"/>
                    <a:pt x="8350" y="5487"/>
                  </a:cubicBezTo>
                  <a:lnTo>
                    <a:pt x="9263" y="7220"/>
                  </a:lnTo>
                  <a:cubicBezTo>
                    <a:pt x="9389" y="7441"/>
                    <a:pt x="9232" y="7756"/>
                    <a:pt x="8980" y="7756"/>
                  </a:cubicBezTo>
                  <a:lnTo>
                    <a:pt x="8034" y="7756"/>
                  </a:lnTo>
                  <a:cubicBezTo>
                    <a:pt x="7845" y="7756"/>
                    <a:pt x="7688" y="7913"/>
                    <a:pt x="7688" y="8102"/>
                  </a:cubicBezTo>
                  <a:lnTo>
                    <a:pt x="7688" y="9867"/>
                  </a:lnTo>
                  <a:lnTo>
                    <a:pt x="5892" y="9867"/>
                  </a:lnTo>
                  <a:cubicBezTo>
                    <a:pt x="5703" y="9867"/>
                    <a:pt x="5546" y="10024"/>
                    <a:pt x="5546" y="10213"/>
                  </a:cubicBezTo>
                  <a:lnTo>
                    <a:pt x="5546" y="11284"/>
                  </a:lnTo>
                  <a:lnTo>
                    <a:pt x="2049" y="11284"/>
                  </a:lnTo>
                  <a:lnTo>
                    <a:pt x="2049" y="7693"/>
                  </a:lnTo>
                  <a:cubicBezTo>
                    <a:pt x="2049" y="7598"/>
                    <a:pt x="2017" y="7504"/>
                    <a:pt x="1923" y="7441"/>
                  </a:cubicBezTo>
                  <a:cubicBezTo>
                    <a:pt x="1103" y="6685"/>
                    <a:pt x="631" y="5645"/>
                    <a:pt x="631" y="4542"/>
                  </a:cubicBezTo>
                  <a:cubicBezTo>
                    <a:pt x="631" y="2387"/>
                    <a:pt x="2372" y="679"/>
                    <a:pt x="4507" y="679"/>
                  </a:cubicBezTo>
                  <a:close/>
                  <a:moveTo>
                    <a:pt x="4570" y="0"/>
                  </a:moveTo>
                  <a:cubicBezTo>
                    <a:pt x="2059" y="0"/>
                    <a:pt x="1" y="1999"/>
                    <a:pt x="1" y="4542"/>
                  </a:cubicBezTo>
                  <a:cubicBezTo>
                    <a:pt x="1" y="5802"/>
                    <a:pt x="505" y="7000"/>
                    <a:pt x="1418" y="7850"/>
                  </a:cubicBezTo>
                  <a:lnTo>
                    <a:pt x="1418" y="11631"/>
                  </a:lnTo>
                  <a:cubicBezTo>
                    <a:pt x="1418" y="11851"/>
                    <a:pt x="1576" y="12009"/>
                    <a:pt x="1765" y="12009"/>
                  </a:cubicBezTo>
                  <a:lnTo>
                    <a:pt x="5987" y="12009"/>
                  </a:lnTo>
                  <a:cubicBezTo>
                    <a:pt x="6176" y="12009"/>
                    <a:pt x="6333" y="11851"/>
                    <a:pt x="6333" y="11631"/>
                  </a:cubicBezTo>
                  <a:lnTo>
                    <a:pt x="6333" y="10591"/>
                  </a:lnTo>
                  <a:lnTo>
                    <a:pt x="8097" y="10591"/>
                  </a:lnTo>
                  <a:cubicBezTo>
                    <a:pt x="8287" y="10591"/>
                    <a:pt x="8444" y="10434"/>
                    <a:pt x="8444" y="10213"/>
                  </a:cubicBezTo>
                  <a:lnTo>
                    <a:pt x="8444" y="8449"/>
                  </a:lnTo>
                  <a:lnTo>
                    <a:pt x="9043" y="8449"/>
                  </a:lnTo>
                  <a:cubicBezTo>
                    <a:pt x="9799" y="8417"/>
                    <a:pt x="10271" y="7598"/>
                    <a:pt x="9925" y="6874"/>
                  </a:cubicBezTo>
                  <a:lnTo>
                    <a:pt x="9043" y="5267"/>
                  </a:lnTo>
                  <a:cubicBezTo>
                    <a:pt x="9137" y="4700"/>
                    <a:pt x="9137" y="4164"/>
                    <a:pt x="9011" y="3597"/>
                  </a:cubicBezTo>
                  <a:cubicBezTo>
                    <a:pt x="8665" y="1864"/>
                    <a:pt x="7247" y="510"/>
                    <a:pt x="5546" y="100"/>
                  </a:cubicBezTo>
                  <a:cubicBezTo>
                    <a:pt x="5215" y="33"/>
                    <a:pt x="4889" y="0"/>
                    <a:pt x="4570" y="0"/>
                  </a:cubicBezTo>
                  <a:close/>
                </a:path>
              </a:pathLst>
            </a:custGeom>
            <a:grpFill/>
            <a:ln>
              <a:noFill/>
            </a:ln>
          </p:spPr>
          <p:txBody>
            <a:bodyPr spcFirstLastPara="1" wrap="square" lIns="121900" tIns="121900" rIns="121900" bIns="121900" anchor="ctr" anchorCtr="0">
              <a:noAutofit/>
            </a:bodyPr>
            <a:lstStyle/>
            <a:p>
              <a:endParaRPr sz="1865">
                <a:solidFill>
                  <a:srgbClr val="FF0000"/>
                </a:solidFill>
              </a:endParaRPr>
            </a:p>
          </p:txBody>
        </p:sp>
        <p:sp>
          <p:nvSpPr>
            <p:cNvPr id="11" name="Google Shape;5366;p51"/>
            <p:cNvSpPr/>
            <p:nvPr/>
          </p:nvSpPr>
          <p:spPr>
            <a:xfrm>
              <a:off x="-48195250" y="2377425"/>
              <a:ext cx="144150" cy="140225"/>
            </a:xfrm>
            <a:custGeom>
              <a:avLst/>
              <a:gdLst/>
              <a:ahLst/>
              <a:cxnLst/>
              <a:rect l="l" t="t" r="r" b="b"/>
              <a:pathLst>
                <a:path w="5766" h="5609" extrusionOk="0">
                  <a:moveTo>
                    <a:pt x="3214" y="757"/>
                  </a:moveTo>
                  <a:lnTo>
                    <a:pt x="3214" y="883"/>
                  </a:lnTo>
                  <a:cubicBezTo>
                    <a:pt x="3214" y="1040"/>
                    <a:pt x="3277" y="1135"/>
                    <a:pt x="3435" y="1198"/>
                  </a:cubicBezTo>
                  <a:cubicBezTo>
                    <a:pt x="3624" y="1261"/>
                    <a:pt x="3844" y="1387"/>
                    <a:pt x="4002" y="1513"/>
                  </a:cubicBezTo>
                  <a:cubicBezTo>
                    <a:pt x="4061" y="1553"/>
                    <a:pt x="4146" y="1593"/>
                    <a:pt x="4233" y="1593"/>
                  </a:cubicBezTo>
                  <a:cubicBezTo>
                    <a:pt x="4283" y="1593"/>
                    <a:pt x="4333" y="1579"/>
                    <a:pt x="4380" y="1545"/>
                  </a:cubicBezTo>
                  <a:lnTo>
                    <a:pt x="4506" y="1482"/>
                  </a:lnTo>
                  <a:lnTo>
                    <a:pt x="4852" y="2049"/>
                  </a:lnTo>
                  <a:lnTo>
                    <a:pt x="4726" y="2143"/>
                  </a:lnTo>
                  <a:cubicBezTo>
                    <a:pt x="4632" y="2206"/>
                    <a:pt x="4537" y="2364"/>
                    <a:pt x="4569" y="2490"/>
                  </a:cubicBezTo>
                  <a:cubicBezTo>
                    <a:pt x="4632" y="2710"/>
                    <a:pt x="4632" y="2899"/>
                    <a:pt x="4569" y="3120"/>
                  </a:cubicBezTo>
                  <a:cubicBezTo>
                    <a:pt x="4537" y="3277"/>
                    <a:pt x="4632" y="3403"/>
                    <a:pt x="4726" y="3466"/>
                  </a:cubicBezTo>
                  <a:lnTo>
                    <a:pt x="4852" y="3561"/>
                  </a:lnTo>
                  <a:lnTo>
                    <a:pt x="4506" y="4159"/>
                  </a:lnTo>
                  <a:lnTo>
                    <a:pt x="4380" y="4065"/>
                  </a:lnTo>
                  <a:cubicBezTo>
                    <a:pt x="4323" y="4037"/>
                    <a:pt x="4260" y="4021"/>
                    <a:pt x="4199" y="4021"/>
                  </a:cubicBezTo>
                  <a:cubicBezTo>
                    <a:pt x="4125" y="4021"/>
                    <a:pt x="4054" y="4044"/>
                    <a:pt x="4002" y="4096"/>
                  </a:cubicBezTo>
                  <a:cubicBezTo>
                    <a:pt x="3844" y="4254"/>
                    <a:pt x="3624" y="4348"/>
                    <a:pt x="3435" y="4411"/>
                  </a:cubicBezTo>
                  <a:cubicBezTo>
                    <a:pt x="3277" y="4475"/>
                    <a:pt x="3214" y="4632"/>
                    <a:pt x="3214" y="4727"/>
                  </a:cubicBezTo>
                  <a:lnTo>
                    <a:pt x="3214" y="4853"/>
                  </a:lnTo>
                  <a:lnTo>
                    <a:pt x="2489" y="4853"/>
                  </a:lnTo>
                  <a:lnTo>
                    <a:pt x="2489" y="4727"/>
                  </a:lnTo>
                  <a:cubicBezTo>
                    <a:pt x="2489" y="4569"/>
                    <a:pt x="2426" y="4475"/>
                    <a:pt x="2269" y="4411"/>
                  </a:cubicBezTo>
                  <a:cubicBezTo>
                    <a:pt x="2048" y="4348"/>
                    <a:pt x="1859" y="4222"/>
                    <a:pt x="1702" y="4096"/>
                  </a:cubicBezTo>
                  <a:cubicBezTo>
                    <a:pt x="1622" y="4057"/>
                    <a:pt x="1530" y="4017"/>
                    <a:pt x="1449" y="4017"/>
                  </a:cubicBezTo>
                  <a:cubicBezTo>
                    <a:pt x="1402" y="4017"/>
                    <a:pt x="1358" y="4030"/>
                    <a:pt x="1324" y="4065"/>
                  </a:cubicBezTo>
                  <a:lnTo>
                    <a:pt x="1198" y="4159"/>
                  </a:lnTo>
                  <a:lnTo>
                    <a:pt x="851" y="3561"/>
                  </a:lnTo>
                  <a:lnTo>
                    <a:pt x="946" y="3466"/>
                  </a:lnTo>
                  <a:cubicBezTo>
                    <a:pt x="1072" y="3403"/>
                    <a:pt x="1166" y="3246"/>
                    <a:pt x="1103" y="3120"/>
                  </a:cubicBezTo>
                  <a:cubicBezTo>
                    <a:pt x="1072" y="2899"/>
                    <a:pt x="1072" y="2710"/>
                    <a:pt x="1103" y="2490"/>
                  </a:cubicBezTo>
                  <a:cubicBezTo>
                    <a:pt x="1166" y="2332"/>
                    <a:pt x="1072" y="2206"/>
                    <a:pt x="946" y="2143"/>
                  </a:cubicBezTo>
                  <a:lnTo>
                    <a:pt x="851" y="2049"/>
                  </a:lnTo>
                  <a:lnTo>
                    <a:pt x="1198" y="1482"/>
                  </a:lnTo>
                  <a:lnTo>
                    <a:pt x="1324" y="1545"/>
                  </a:lnTo>
                  <a:cubicBezTo>
                    <a:pt x="1366" y="1573"/>
                    <a:pt x="1421" y="1588"/>
                    <a:pt x="1481" y="1588"/>
                  </a:cubicBezTo>
                  <a:cubicBezTo>
                    <a:pt x="1553" y="1588"/>
                    <a:pt x="1632" y="1565"/>
                    <a:pt x="1702" y="1513"/>
                  </a:cubicBezTo>
                  <a:cubicBezTo>
                    <a:pt x="1859" y="1356"/>
                    <a:pt x="2048" y="1261"/>
                    <a:pt x="2269" y="1198"/>
                  </a:cubicBezTo>
                  <a:cubicBezTo>
                    <a:pt x="2426" y="1135"/>
                    <a:pt x="2489" y="977"/>
                    <a:pt x="2489" y="883"/>
                  </a:cubicBezTo>
                  <a:lnTo>
                    <a:pt x="2489" y="757"/>
                  </a:lnTo>
                  <a:close/>
                  <a:moveTo>
                    <a:pt x="2174" y="1"/>
                  </a:moveTo>
                  <a:cubicBezTo>
                    <a:pt x="1985" y="1"/>
                    <a:pt x="1828" y="158"/>
                    <a:pt x="1828" y="379"/>
                  </a:cubicBezTo>
                  <a:lnTo>
                    <a:pt x="1828" y="599"/>
                  </a:lnTo>
                  <a:cubicBezTo>
                    <a:pt x="1702" y="631"/>
                    <a:pt x="1576" y="725"/>
                    <a:pt x="1513" y="788"/>
                  </a:cubicBezTo>
                  <a:lnTo>
                    <a:pt x="1324" y="694"/>
                  </a:lnTo>
                  <a:cubicBezTo>
                    <a:pt x="1265" y="658"/>
                    <a:pt x="1192" y="641"/>
                    <a:pt x="1122" y="641"/>
                  </a:cubicBezTo>
                  <a:cubicBezTo>
                    <a:pt x="1004" y="641"/>
                    <a:pt x="890" y="690"/>
                    <a:pt x="851" y="788"/>
                  </a:cubicBezTo>
                  <a:lnTo>
                    <a:pt x="126" y="2017"/>
                  </a:lnTo>
                  <a:cubicBezTo>
                    <a:pt x="63" y="2175"/>
                    <a:pt x="95" y="2427"/>
                    <a:pt x="253" y="2490"/>
                  </a:cubicBezTo>
                  <a:lnTo>
                    <a:pt x="442" y="2616"/>
                  </a:lnTo>
                  <a:lnTo>
                    <a:pt x="442" y="2994"/>
                  </a:lnTo>
                  <a:lnTo>
                    <a:pt x="253" y="3120"/>
                  </a:lnTo>
                  <a:cubicBezTo>
                    <a:pt x="95" y="3214"/>
                    <a:pt x="0" y="3435"/>
                    <a:pt x="126" y="3592"/>
                  </a:cubicBezTo>
                  <a:lnTo>
                    <a:pt x="851" y="4821"/>
                  </a:lnTo>
                  <a:cubicBezTo>
                    <a:pt x="894" y="4928"/>
                    <a:pt x="1024" y="4991"/>
                    <a:pt x="1152" y="4991"/>
                  </a:cubicBezTo>
                  <a:cubicBezTo>
                    <a:pt x="1213" y="4991"/>
                    <a:pt x="1273" y="4977"/>
                    <a:pt x="1324" y="4947"/>
                  </a:cubicBezTo>
                  <a:lnTo>
                    <a:pt x="1513" y="4821"/>
                  </a:lnTo>
                  <a:cubicBezTo>
                    <a:pt x="1639" y="4884"/>
                    <a:pt x="1733" y="4979"/>
                    <a:pt x="1828" y="5010"/>
                  </a:cubicBezTo>
                  <a:lnTo>
                    <a:pt x="1828" y="5262"/>
                  </a:lnTo>
                  <a:cubicBezTo>
                    <a:pt x="1828" y="5451"/>
                    <a:pt x="1985" y="5609"/>
                    <a:pt x="2174" y="5609"/>
                  </a:cubicBezTo>
                  <a:lnTo>
                    <a:pt x="3592" y="5609"/>
                  </a:lnTo>
                  <a:cubicBezTo>
                    <a:pt x="3781" y="5609"/>
                    <a:pt x="3939" y="5451"/>
                    <a:pt x="3939" y="5262"/>
                  </a:cubicBezTo>
                  <a:lnTo>
                    <a:pt x="3939" y="5010"/>
                  </a:lnTo>
                  <a:cubicBezTo>
                    <a:pt x="4065" y="4979"/>
                    <a:pt x="4191" y="4884"/>
                    <a:pt x="4254" y="4821"/>
                  </a:cubicBezTo>
                  <a:lnTo>
                    <a:pt x="4474" y="4947"/>
                  </a:lnTo>
                  <a:cubicBezTo>
                    <a:pt x="4524" y="4967"/>
                    <a:pt x="4580" y="4978"/>
                    <a:pt x="4637" y="4978"/>
                  </a:cubicBezTo>
                  <a:cubicBezTo>
                    <a:pt x="4759" y="4978"/>
                    <a:pt x="4882" y="4929"/>
                    <a:pt x="4947" y="4821"/>
                  </a:cubicBezTo>
                  <a:lnTo>
                    <a:pt x="5640" y="3592"/>
                  </a:lnTo>
                  <a:cubicBezTo>
                    <a:pt x="5734" y="3435"/>
                    <a:pt x="5671" y="3214"/>
                    <a:pt x="5514" y="3120"/>
                  </a:cubicBezTo>
                  <a:lnTo>
                    <a:pt x="5325" y="2994"/>
                  </a:lnTo>
                  <a:lnTo>
                    <a:pt x="5325" y="2616"/>
                  </a:lnTo>
                  <a:lnTo>
                    <a:pt x="5514" y="2490"/>
                  </a:lnTo>
                  <a:cubicBezTo>
                    <a:pt x="5671" y="2427"/>
                    <a:pt x="5766" y="2206"/>
                    <a:pt x="5640" y="2017"/>
                  </a:cubicBezTo>
                  <a:lnTo>
                    <a:pt x="4947" y="788"/>
                  </a:lnTo>
                  <a:cubicBezTo>
                    <a:pt x="4887" y="689"/>
                    <a:pt x="4777" y="627"/>
                    <a:pt x="4664" y="627"/>
                  </a:cubicBezTo>
                  <a:cubicBezTo>
                    <a:pt x="4598" y="627"/>
                    <a:pt x="4532" y="648"/>
                    <a:pt x="4474" y="694"/>
                  </a:cubicBezTo>
                  <a:lnTo>
                    <a:pt x="4254" y="788"/>
                  </a:lnTo>
                  <a:cubicBezTo>
                    <a:pt x="4159" y="725"/>
                    <a:pt x="4033" y="631"/>
                    <a:pt x="3939" y="599"/>
                  </a:cubicBezTo>
                  <a:lnTo>
                    <a:pt x="3939" y="379"/>
                  </a:lnTo>
                  <a:cubicBezTo>
                    <a:pt x="3939" y="158"/>
                    <a:pt x="3781" y="1"/>
                    <a:pt x="3592" y="1"/>
                  </a:cubicBezTo>
                  <a:close/>
                </a:path>
              </a:pathLst>
            </a:custGeom>
            <a:grpFill/>
            <a:ln>
              <a:noFill/>
            </a:ln>
          </p:spPr>
          <p:txBody>
            <a:bodyPr spcFirstLastPara="1" wrap="square" lIns="121900" tIns="121900" rIns="121900" bIns="121900" anchor="ctr" anchorCtr="0">
              <a:noAutofit/>
            </a:bodyPr>
            <a:lstStyle/>
            <a:p>
              <a:endParaRPr sz="1865">
                <a:solidFill>
                  <a:srgbClr val="FF0000"/>
                </a:solidFill>
              </a:endParaRPr>
            </a:p>
          </p:txBody>
        </p:sp>
        <p:sp>
          <p:nvSpPr>
            <p:cNvPr id="12" name="Google Shape;5367;p51"/>
            <p:cNvSpPr/>
            <p:nvPr/>
          </p:nvSpPr>
          <p:spPr>
            <a:xfrm>
              <a:off x="-48150350" y="2422325"/>
              <a:ext cx="52775" cy="52800"/>
            </a:xfrm>
            <a:custGeom>
              <a:avLst/>
              <a:gdLst/>
              <a:ahLst/>
              <a:cxnLst/>
              <a:rect l="l" t="t" r="r" b="b"/>
              <a:pathLst>
                <a:path w="2111" h="2112" extrusionOk="0">
                  <a:moveTo>
                    <a:pt x="1040" y="662"/>
                  </a:moveTo>
                  <a:cubicBezTo>
                    <a:pt x="1260" y="662"/>
                    <a:pt x="1418" y="820"/>
                    <a:pt x="1418" y="1009"/>
                  </a:cubicBezTo>
                  <a:cubicBezTo>
                    <a:pt x="1418" y="1198"/>
                    <a:pt x="1260" y="1355"/>
                    <a:pt x="1040" y="1355"/>
                  </a:cubicBezTo>
                  <a:cubicBezTo>
                    <a:pt x="851" y="1355"/>
                    <a:pt x="693" y="1198"/>
                    <a:pt x="693" y="1009"/>
                  </a:cubicBezTo>
                  <a:cubicBezTo>
                    <a:pt x="693" y="820"/>
                    <a:pt x="851" y="662"/>
                    <a:pt x="1040" y="662"/>
                  </a:cubicBezTo>
                  <a:close/>
                  <a:moveTo>
                    <a:pt x="1040" y="1"/>
                  </a:moveTo>
                  <a:cubicBezTo>
                    <a:pt x="473" y="1"/>
                    <a:pt x="0" y="473"/>
                    <a:pt x="0" y="1040"/>
                  </a:cubicBezTo>
                  <a:cubicBezTo>
                    <a:pt x="0" y="1639"/>
                    <a:pt x="473" y="2111"/>
                    <a:pt x="1040" y="2111"/>
                  </a:cubicBezTo>
                  <a:cubicBezTo>
                    <a:pt x="1639" y="2111"/>
                    <a:pt x="2111" y="1639"/>
                    <a:pt x="2111" y="1040"/>
                  </a:cubicBezTo>
                  <a:cubicBezTo>
                    <a:pt x="2111" y="473"/>
                    <a:pt x="1639" y="1"/>
                    <a:pt x="1040" y="1"/>
                  </a:cubicBezTo>
                  <a:close/>
                </a:path>
              </a:pathLst>
            </a:custGeom>
            <a:grpFill/>
            <a:ln>
              <a:noFill/>
            </a:ln>
          </p:spPr>
          <p:txBody>
            <a:bodyPr spcFirstLastPara="1" wrap="square" lIns="121900" tIns="121900" rIns="121900" bIns="121900" anchor="ctr" anchorCtr="0">
              <a:noAutofit/>
            </a:bodyPr>
            <a:lstStyle/>
            <a:p>
              <a:endParaRPr sz="1865">
                <a:solidFill>
                  <a:srgbClr val="FF0000"/>
                </a:solidFill>
              </a:endParaRPr>
            </a:p>
          </p:txBody>
        </p:sp>
      </p:grpSp>
    </p:spTree>
    <p:extLst>
      <p:ext uri="{BB962C8B-B14F-4D97-AF65-F5344CB8AC3E}">
        <p14:creationId xmlns:p14="http://schemas.microsoft.com/office/powerpoint/2010/main" val="297601238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randombar(horizontal)">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randombar(horizontal)">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22" dur="500"/>
                                        <p:tgtEl>
                                          <p:spTgt spid="25">
                                            <p:txEl>
                                              <p:pRg st="0" end="0"/>
                                            </p:txEl>
                                          </p:spTgt>
                                        </p:tgtEl>
                                      </p:cBhvr>
                                    </p:animEffect>
                                  </p:childTnLst>
                                </p:cTn>
                              </p:par>
                              <p:par>
                                <p:cTn id="23" presetID="14" presetClass="entr" presetSubtype="10" fill="hold" nodeType="withEffect">
                                  <p:stCondLst>
                                    <p:cond delay="0"/>
                                  </p:stCondLst>
                                  <p:childTnLst>
                                    <p:set>
                                      <p:cBhvr>
                                        <p:cTn id="24" dur="1" fill="hold">
                                          <p:stCondLst>
                                            <p:cond delay="0"/>
                                          </p:stCondLst>
                                        </p:cTn>
                                        <p:tgtEl>
                                          <p:spTgt spid="25">
                                            <p:txEl>
                                              <p:pRg st="1" end="1"/>
                                            </p:txEl>
                                          </p:spTgt>
                                        </p:tgtEl>
                                        <p:attrNameLst>
                                          <p:attrName>style.visibility</p:attrName>
                                        </p:attrNameLst>
                                      </p:cBhvr>
                                      <p:to>
                                        <p:strVal val="visible"/>
                                      </p:to>
                                    </p:set>
                                    <p:animEffect transition="in" filter="randombar(horizontal)">
                                      <p:cBhvr>
                                        <p:cTn id="25" dur="500"/>
                                        <p:tgtEl>
                                          <p:spTgt spid="25">
                                            <p:txEl>
                                              <p:pRg st="1" end="1"/>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25">
                                            <p:txEl>
                                              <p:pRg st="2" end="2"/>
                                            </p:txEl>
                                          </p:spTgt>
                                        </p:tgtEl>
                                        <p:attrNameLst>
                                          <p:attrName>style.visibility</p:attrName>
                                        </p:attrNameLst>
                                      </p:cBhvr>
                                      <p:to>
                                        <p:strVal val="visible"/>
                                      </p:to>
                                    </p:set>
                                    <p:animEffect transition="in" filter="randombar(horizontal)">
                                      <p:cBhvr>
                                        <p:cTn id="28" dur="500"/>
                                        <p:tgtEl>
                                          <p:spTgt spid="25">
                                            <p:txEl>
                                              <p:pRg st="2" end="2"/>
                                            </p:txEl>
                                          </p:spTgt>
                                        </p:tgtEl>
                                      </p:cBhvr>
                                    </p:animEffect>
                                  </p:childTnLst>
                                </p:cTn>
                              </p:par>
                              <p:par>
                                <p:cTn id="29" presetID="14" presetClass="entr" presetSubtype="10" fill="hold" nodeType="withEffect">
                                  <p:stCondLst>
                                    <p:cond delay="0"/>
                                  </p:stCondLst>
                                  <p:childTnLst>
                                    <p:set>
                                      <p:cBhvr>
                                        <p:cTn id="30" dur="1" fill="hold">
                                          <p:stCondLst>
                                            <p:cond delay="0"/>
                                          </p:stCondLst>
                                        </p:cTn>
                                        <p:tgtEl>
                                          <p:spTgt spid="25">
                                            <p:txEl>
                                              <p:pRg st="3" end="3"/>
                                            </p:txEl>
                                          </p:spTgt>
                                        </p:tgtEl>
                                        <p:attrNameLst>
                                          <p:attrName>style.visibility</p:attrName>
                                        </p:attrNameLst>
                                      </p:cBhvr>
                                      <p:to>
                                        <p:strVal val="visible"/>
                                      </p:to>
                                    </p:set>
                                    <p:animEffect transition="in" filter="randombar(horizontal)">
                                      <p:cBhvr>
                                        <p:cTn id="31" dur="500"/>
                                        <p:tgtEl>
                                          <p:spTgt spid="25">
                                            <p:txEl>
                                              <p:pRg st="3" end="3"/>
                                            </p:txEl>
                                          </p:spTgt>
                                        </p:tgtEl>
                                      </p:cBhvr>
                                    </p:animEffect>
                                  </p:childTnLst>
                                </p:cTn>
                              </p:par>
                              <p:par>
                                <p:cTn id="32" presetID="14" presetClass="entr" presetSubtype="10" fill="hold" nodeType="withEffect">
                                  <p:stCondLst>
                                    <p:cond delay="0"/>
                                  </p:stCondLst>
                                  <p:childTnLst>
                                    <p:set>
                                      <p:cBhvr>
                                        <p:cTn id="33" dur="1" fill="hold">
                                          <p:stCondLst>
                                            <p:cond delay="0"/>
                                          </p:stCondLst>
                                        </p:cTn>
                                        <p:tgtEl>
                                          <p:spTgt spid="25">
                                            <p:txEl>
                                              <p:pRg st="4" end="4"/>
                                            </p:txEl>
                                          </p:spTgt>
                                        </p:tgtEl>
                                        <p:attrNameLst>
                                          <p:attrName>style.visibility</p:attrName>
                                        </p:attrNameLst>
                                      </p:cBhvr>
                                      <p:to>
                                        <p:strVal val="visible"/>
                                      </p:to>
                                    </p:set>
                                    <p:animEffect transition="in" filter="randombar(horizontal)">
                                      <p:cBhvr>
                                        <p:cTn id="34" dur="500"/>
                                        <p:tgtEl>
                                          <p:spTgt spid="2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transition spd="slow">
    <p:comb/>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07eaf5f1eaebab2c6f15aa49b4c11df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32bd5ce536fce1bea629d05c7f59d499"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http://schemas.microsoft.com/office/2006/documentManagement/types"/>
    <ds:schemaRef ds:uri="http://purl.org/dc/dcmitype/"/>
    <ds:schemaRef ds:uri="http://schemas.microsoft.com/office/infopath/2007/PartnerControls"/>
    <ds:schemaRef ds:uri="http://purl.org/dc/elements/1.1/"/>
    <ds:schemaRef ds:uri="http://schemas.openxmlformats.org/package/2006/metadata/core-properties"/>
    <ds:schemaRef ds:uri="688354b5-287c-4cda-825e-1d7935aea40e"/>
    <ds:schemaRef ds:uri="aca13214-df29-4e3c-a050-857c0bf7bd8e"/>
    <ds:schemaRef ds:uri="http://schemas.microsoft.com/office/2006/metadata/properties"/>
    <ds:schemaRef ds:uri="http://www.w3.org/XML/1998/namespace"/>
    <ds:schemaRef ds:uri="http://purl.org/dc/terms/"/>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B53C549C-64D4-4D5F-8A17-5145595F48E9}"/>
</file>

<file path=docProps/app.xml><?xml version="1.0" encoding="utf-8"?>
<Properties xmlns="http://schemas.openxmlformats.org/officeDocument/2006/extended-properties" xmlns:vt="http://schemas.openxmlformats.org/officeDocument/2006/docPropsVTypes">
  <TotalTime>7397</TotalTime>
  <Words>2915</Words>
  <Application>Microsoft Office PowerPoint</Application>
  <PresentationFormat>شاشة عريضة</PresentationFormat>
  <Paragraphs>297</Paragraphs>
  <Slides>42</Slides>
  <Notes>3</Notes>
  <HiddenSlides>0</HiddenSlides>
  <MMClips>0</MMClips>
  <ScaleCrop>false</ScaleCrop>
  <HeadingPairs>
    <vt:vector size="6" baseType="variant">
      <vt:variant>
        <vt:lpstr>الخطوط المستخدمة</vt:lpstr>
      </vt:variant>
      <vt:variant>
        <vt:i4>6</vt:i4>
      </vt:variant>
      <vt:variant>
        <vt:lpstr>نسق</vt:lpstr>
      </vt:variant>
      <vt:variant>
        <vt:i4>1</vt:i4>
      </vt:variant>
      <vt:variant>
        <vt:lpstr>عناوين الشرائح</vt:lpstr>
      </vt:variant>
      <vt:variant>
        <vt:i4>42</vt:i4>
      </vt:variant>
    </vt:vector>
  </HeadingPairs>
  <TitlesOfParts>
    <vt:vector size="49" baseType="lpstr">
      <vt:lpstr>Alexandria</vt:lpstr>
      <vt:lpstr>Arial</vt:lpstr>
      <vt:lpstr>Calibri</vt:lpstr>
      <vt:lpstr>Calibri Light</vt:lpstr>
      <vt:lpstr>Simplified Arabic</vt:lpstr>
      <vt:lpstr>Wingdings</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VIVOBOOK</cp:lastModifiedBy>
  <cp:revision>501</cp:revision>
  <dcterms:created xsi:type="dcterms:W3CDTF">2023-04-29T09:08:00Z</dcterms:created>
  <dcterms:modified xsi:type="dcterms:W3CDTF">2026-03-06T08:22:09Z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