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6"/>
  </p:notesMasterIdLst>
  <p:sldIdLst>
    <p:sldId id="536" r:id="rId5"/>
    <p:sldId id="629" r:id="rId6"/>
    <p:sldId id="648" r:id="rId7"/>
    <p:sldId id="630" r:id="rId8"/>
    <p:sldId id="624" r:id="rId9"/>
    <p:sldId id="653" r:id="rId10"/>
    <p:sldId id="699" r:id="rId11"/>
    <p:sldId id="689" r:id="rId12"/>
    <p:sldId id="707" r:id="rId13"/>
    <p:sldId id="529" r:id="rId14"/>
    <p:sldId id="706" r:id="rId15"/>
    <p:sldId id="700" r:id="rId16"/>
    <p:sldId id="708" r:id="rId17"/>
    <p:sldId id="709" r:id="rId18"/>
    <p:sldId id="710" r:id="rId19"/>
    <p:sldId id="701" r:id="rId20"/>
    <p:sldId id="530" r:id="rId21"/>
    <p:sldId id="669" r:id="rId22"/>
    <p:sldId id="702" r:id="rId23"/>
    <p:sldId id="670" r:id="rId24"/>
    <p:sldId id="671" r:id="rId25"/>
    <p:sldId id="695" r:id="rId26"/>
    <p:sldId id="667" r:id="rId27"/>
    <p:sldId id="649" r:id="rId28"/>
    <p:sldId id="676" r:id="rId29"/>
    <p:sldId id="711" r:id="rId30"/>
    <p:sldId id="712" r:id="rId31"/>
    <p:sldId id="704" r:id="rId32"/>
    <p:sldId id="680" r:id="rId33"/>
    <p:sldId id="713" r:id="rId34"/>
    <p:sldId id="651" r:id="rId35"/>
    <p:sldId id="715" r:id="rId36"/>
    <p:sldId id="716" r:id="rId37"/>
    <p:sldId id="666" r:id="rId38"/>
    <p:sldId id="703" r:id="rId39"/>
    <p:sldId id="685" r:id="rId40"/>
    <p:sldId id="696" r:id="rId41"/>
    <p:sldId id="717" r:id="rId42"/>
    <p:sldId id="625" r:id="rId43"/>
    <p:sldId id="633"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36"/>
            <p14:sldId id="629"/>
            <p14:sldId id="648"/>
            <p14:sldId id="630"/>
            <p14:sldId id="624"/>
            <p14:sldId id="653"/>
            <p14:sldId id="699"/>
            <p14:sldId id="689"/>
            <p14:sldId id="707"/>
            <p14:sldId id="529"/>
            <p14:sldId id="706"/>
            <p14:sldId id="700"/>
            <p14:sldId id="708"/>
            <p14:sldId id="709"/>
            <p14:sldId id="710"/>
            <p14:sldId id="701"/>
            <p14:sldId id="530"/>
            <p14:sldId id="669"/>
            <p14:sldId id="702"/>
            <p14:sldId id="670"/>
            <p14:sldId id="671"/>
            <p14:sldId id="695"/>
            <p14:sldId id="667"/>
            <p14:sldId id="649"/>
            <p14:sldId id="676"/>
            <p14:sldId id="711"/>
            <p14:sldId id="712"/>
            <p14:sldId id="704"/>
            <p14:sldId id="680"/>
            <p14:sldId id="713"/>
            <p14:sldId id="651"/>
            <p14:sldId id="715"/>
            <p14:sldId id="716"/>
            <p14:sldId id="666"/>
            <p14:sldId id="703"/>
            <p14:sldId id="685"/>
            <p14:sldId id="696"/>
            <p14:sldId id="717"/>
            <p14:sldId id="625"/>
            <p14:sldId id="63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8221"/>
    <a:srgbClr val="FFD200"/>
    <a:srgbClr val="00AEEF"/>
    <a:srgbClr val="000000"/>
    <a:srgbClr val="203E5F"/>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95B99-0F72-5DA0-87AE-3ED0F10E3E86}" v="11" dt="2024-08-03T22:11:52.7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279" autoAdjust="0"/>
    <p:restoredTop sz="86339" autoAdjust="0"/>
  </p:normalViewPr>
  <p:slideViewPr>
    <p:cSldViewPr snapToGrid="0">
      <p:cViewPr varScale="1">
        <p:scale>
          <a:sx n="63" d="100"/>
          <a:sy n="63" d="100"/>
        </p:scale>
        <p:origin x="924" y="72"/>
      </p:cViewPr>
      <p:guideLst/>
    </p:cSldViewPr>
  </p:slideViewPr>
  <p:outlineViewPr>
    <p:cViewPr>
      <p:scale>
        <a:sx n="33" d="100"/>
        <a:sy n="33" d="100"/>
      </p:scale>
      <p:origin x="0" y="-4380"/>
    </p:cViewPr>
  </p:outlineViewPr>
  <p:notesTextViewPr>
    <p:cViewPr>
      <p:scale>
        <a:sx n="1" d="1"/>
        <a:sy n="1" d="1"/>
      </p:scale>
      <p:origin x="0" y="0"/>
    </p:cViewPr>
  </p:notesTextViewPr>
  <p:sorterViewPr>
    <p:cViewPr>
      <p:scale>
        <a:sx n="100" d="100"/>
        <a:sy n="100" d="100"/>
      </p:scale>
      <p:origin x="0" y="-1375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136"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3042388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33978114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42623416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0208251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Y" dirty="0"/>
          </a:p>
        </p:txBody>
      </p:sp>
      <p:sp>
        <p:nvSpPr>
          <p:cNvPr id="4" name="Slide Number Placeholder 3"/>
          <p:cNvSpPr>
            <a:spLocks noGrp="1"/>
          </p:cNvSpPr>
          <p:nvPr>
            <p:ph type="sldNum" sz="quarter" idx="10"/>
          </p:nvPr>
        </p:nvSpPr>
        <p:spPr/>
        <p:txBody>
          <a:bodyPr/>
          <a:lstStyle/>
          <a:p>
            <a:fld id="{E88088B5-5D3D-41C5-9929-9FAB3A249D9E}" type="slidenum">
              <a:rPr lang="en-US" smtClean="0"/>
              <a:t>23</a:t>
            </a:fld>
            <a:endParaRPr lang="en-US"/>
          </a:p>
        </p:txBody>
      </p:sp>
    </p:spTree>
    <p:extLst>
      <p:ext uri="{BB962C8B-B14F-4D97-AF65-F5344CB8AC3E}">
        <p14:creationId xmlns:p14="http://schemas.microsoft.com/office/powerpoint/2010/main" val="31972837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Y" dirty="0"/>
          </a:p>
        </p:txBody>
      </p:sp>
      <p:sp>
        <p:nvSpPr>
          <p:cNvPr id="4" name="Slide Number Placeholder 3"/>
          <p:cNvSpPr>
            <a:spLocks noGrp="1"/>
          </p:cNvSpPr>
          <p:nvPr>
            <p:ph type="sldNum" sz="quarter" idx="10"/>
          </p:nvPr>
        </p:nvSpPr>
        <p:spPr/>
        <p:txBody>
          <a:bodyPr/>
          <a:lstStyle/>
          <a:p>
            <a:fld id="{E88088B5-5D3D-41C5-9929-9FAB3A249D9E}" type="slidenum">
              <a:rPr lang="en-US" smtClean="0"/>
              <a:t>26</a:t>
            </a:fld>
            <a:endParaRPr lang="en-US"/>
          </a:p>
        </p:txBody>
      </p:sp>
    </p:spTree>
    <p:extLst>
      <p:ext uri="{BB962C8B-B14F-4D97-AF65-F5344CB8AC3E}">
        <p14:creationId xmlns:p14="http://schemas.microsoft.com/office/powerpoint/2010/main" val="9196181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3/16/2025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24.png"/></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2.png"/></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1.xml"/><Relationship Id="rId1" Type="http://schemas.openxmlformats.org/officeDocument/2006/relationships/themeOverride" Target="../theme/themeOverride1.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4.png"/></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43.png"/></Relationships>
</file>

<file path=ppt/slides/_rels/slide38.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15.xml"/><Relationship Id="rId5" Type="http://schemas.openxmlformats.org/officeDocument/2006/relationships/image" Target="../media/image49.png"/><Relationship Id="rId4" Type="http://schemas.openxmlformats.org/officeDocument/2006/relationships/image" Target="../media/image3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194617" y="2357884"/>
            <a:ext cx="5526934" cy="584775"/>
          </a:xfrm>
          <a:prstGeom prst="rect">
            <a:avLst/>
          </a:prstGeom>
          <a:noFill/>
        </p:spPr>
        <p:txBody>
          <a:bodyPr wrap="square" rtlCol="0">
            <a:spAutoFit/>
          </a:bodyPr>
          <a:lstStyle/>
          <a:p>
            <a:pPr algn="ctr"/>
            <a:r>
              <a:rPr lang="ar-EG" sz="3200" b="1" dirty="0"/>
              <a:t>المنافسة الاقتصادية في البيئة </a:t>
            </a:r>
            <a:r>
              <a:rPr lang="ar-EG" sz="3200" b="1" dirty="0" smtClean="0"/>
              <a:t>الرقمية</a:t>
            </a:r>
            <a:endParaRPr lang="en-US" sz="3200" b="1" dirty="0">
              <a:latin typeface="Alexandria" charset="0"/>
              <a:cs typeface="Alexandria" charset="0"/>
            </a:endParaRPr>
          </a:p>
        </p:txBody>
      </p:sp>
      <p:sp>
        <p:nvSpPr>
          <p:cNvPr id="34" name="Rectangle: Rounded Corners 33"/>
          <p:cNvSpPr/>
          <p:nvPr/>
        </p:nvSpPr>
        <p:spPr>
          <a:xfrm>
            <a:off x="1390968" y="5735489"/>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bg1"/>
                </a:solidFill>
                <a:latin typeface="Times New Roman"/>
                <a:cs typeface="Times New Roman"/>
              </a:rPr>
              <a:t>المحاضرة </a:t>
            </a:r>
            <a:r>
              <a:rPr lang="ar-EG" sz="2800" b="1" dirty="0" smtClean="0">
                <a:solidFill>
                  <a:schemeClr val="bg1"/>
                </a:solidFill>
                <a:latin typeface="Times New Roman"/>
                <a:cs typeface="Times New Roman"/>
              </a:rPr>
              <a:t>السابعة</a:t>
            </a:r>
            <a:endParaRPr lang="en-US" sz="2800" b="1" dirty="0">
              <a:solidFill>
                <a:schemeClr val="bg1"/>
              </a:solidFill>
              <a:latin typeface="Times New Roman"/>
              <a:cs typeface="Times New Roman"/>
            </a:endParaRPr>
          </a:p>
        </p:txBody>
      </p:sp>
      <p:sp>
        <p:nvSpPr>
          <p:cNvPr id="46" name="TextBox 45"/>
          <p:cNvSpPr txBox="1"/>
          <p:nvPr/>
        </p:nvSpPr>
        <p:spPr>
          <a:xfrm>
            <a:off x="2390746" y="4693379"/>
            <a:ext cx="1348446" cy="461665"/>
          </a:xfrm>
          <a:prstGeom prst="rect">
            <a:avLst/>
          </a:prstGeom>
          <a:noFill/>
        </p:spPr>
        <p:txBody>
          <a:bodyPr wrap="none" rtlCol="0">
            <a:spAutoFit/>
          </a:bodyPr>
          <a:lstStyle/>
          <a:p>
            <a:r>
              <a:rPr lang="en-MY" sz="2400" dirty="0">
                <a:latin typeface="Alexandria" charset="0"/>
                <a:cs typeface="Alexandria" charset="0"/>
              </a:rPr>
              <a:t>MKT236</a:t>
            </a:r>
            <a:endParaRPr lang="en-US" sz="2400"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 xmlns:a16="http://schemas.microsoft.com/office/drawing/2014/main" id="{070C19C1-1189-2F4B-4A5F-BC7820FA69EF}"/>
              </a:ext>
            </a:extLst>
          </p:cNvPr>
          <p:cNvSpPr txBox="1"/>
          <p:nvPr/>
        </p:nvSpPr>
        <p:spPr>
          <a:xfrm>
            <a:off x="1922687" y="3651269"/>
            <a:ext cx="2679164" cy="461665"/>
          </a:xfrm>
          <a:prstGeom prst="rect">
            <a:avLst/>
          </a:prstGeom>
          <a:noFill/>
        </p:spPr>
        <p:txBody>
          <a:bodyPr wrap="square" rtlCol="0">
            <a:spAutoFit/>
          </a:bodyPr>
          <a:lstStyle/>
          <a:p>
            <a:r>
              <a:rPr lang="ar-SA" sz="2400" b="1" i="0" dirty="0">
                <a:solidFill>
                  <a:srgbClr val="0F0F0F"/>
                </a:solidFill>
                <a:effectLst/>
                <a:latin typeface="Roboto" panose="02000000000000000000" pitchFamily="2" charset="0"/>
              </a:rPr>
              <a:t>إ</a:t>
            </a:r>
            <a:r>
              <a:rPr lang="ar-SA" sz="2400" dirty="0">
                <a:latin typeface="Alexandria" charset="0"/>
                <a:cs typeface="Alexandria" charset="0"/>
              </a:rPr>
              <a:t>عداد د. محسن مرشد</a:t>
            </a:r>
          </a:p>
        </p:txBody>
      </p:sp>
    </p:spTree>
    <p:extLst>
      <p:ext uri="{BB962C8B-B14F-4D97-AF65-F5344CB8AC3E}">
        <p14:creationId xmlns:p14="http://schemas.microsoft.com/office/powerpoint/2010/main" val="318480988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4150609" y="588702"/>
            <a:ext cx="10570274" cy="4501893"/>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2270235" y="1136132"/>
            <a:ext cx="9353022" cy="3539430"/>
          </a:xfrm>
          <a:prstGeom prst="rect">
            <a:avLst/>
          </a:prstGeom>
          <a:noFill/>
        </p:spPr>
        <p:txBody>
          <a:bodyPr wrap="square" rtlCol="0">
            <a:spAutoFit/>
          </a:bodyPr>
          <a:lstStyle/>
          <a:p>
            <a:pPr marL="457200" indent="-457200" algn="r" rtl="1">
              <a:lnSpc>
                <a:spcPct val="150000"/>
              </a:lnSpc>
              <a:buFont typeface="Arial" panose="020B0604020202020204" pitchFamily="34" charset="0"/>
              <a:buChar char="•"/>
            </a:pPr>
            <a:r>
              <a:rPr lang="ar-EG" sz="2800" b="1" dirty="0" smtClean="0">
                <a:latin typeface="Alexandria"/>
              </a:rPr>
              <a:t>في </a:t>
            </a:r>
            <a:r>
              <a:rPr lang="ar-EG" sz="2800" b="1" dirty="0">
                <a:latin typeface="Alexandria"/>
              </a:rPr>
              <a:t>المحاضرة السابقة</a:t>
            </a:r>
            <a:r>
              <a:rPr lang="ar-EG" sz="2800" b="1" dirty="0" smtClean="0">
                <a:latin typeface="Alexandria"/>
              </a:rPr>
              <a:t>:</a:t>
            </a:r>
            <a:endParaRPr lang="ar-EG" sz="2800" b="1" dirty="0">
              <a:latin typeface="Alexandria"/>
            </a:endParaRPr>
          </a:p>
          <a:p>
            <a:pPr marL="457200" indent="-457200" algn="r" rtl="1">
              <a:buFont typeface="Arial" panose="020B0604020202020204" pitchFamily="34" charset="0"/>
              <a:buChar char="•"/>
            </a:pPr>
            <a:r>
              <a:rPr lang="ar-EG" sz="2800" b="1" dirty="0" smtClean="0">
                <a:latin typeface="Alexandria"/>
              </a:rPr>
              <a:t>سوق </a:t>
            </a:r>
            <a:r>
              <a:rPr lang="ar-EG" sz="2800" b="1" dirty="0">
                <a:latin typeface="Alexandria"/>
              </a:rPr>
              <a:t>الإعلانات الرقمية </a:t>
            </a:r>
            <a:endParaRPr lang="en-US" sz="2800" b="1" dirty="0" smtClean="0">
              <a:latin typeface="Alexandria"/>
            </a:endParaRPr>
          </a:p>
          <a:p>
            <a:pPr marL="457200" indent="-457200" algn="r" rtl="1">
              <a:buFont typeface="Arial" panose="020B0604020202020204" pitchFamily="34" charset="0"/>
              <a:buChar char="•"/>
            </a:pPr>
            <a:r>
              <a:rPr lang="ar-EG" sz="2800" b="1" dirty="0" smtClean="0">
                <a:latin typeface="Alexandria"/>
              </a:rPr>
              <a:t>منصات </a:t>
            </a:r>
            <a:r>
              <a:rPr lang="ar-EG" sz="2800" b="1" dirty="0">
                <a:latin typeface="Alexandria"/>
              </a:rPr>
              <a:t>الإعلانات الرقمية : جوجل، فيسبوك، </a:t>
            </a:r>
            <a:r>
              <a:rPr lang="ar-EG" sz="2800" b="1" dirty="0" smtClean="0">
                <a:latin typeface="Alexandria"/>
              </a:rPr>
              <a:t>تويتر، وإنستغرام </a:t>
            </a:r>
            <a:r>
              <a:rPr lang="ar-EG" sz="2800" b="1" dirty="0">
                <a:latin typeface="Alexandria"/>
              </a:rPr>
              <a:t>. </a:t>
            </a:r>
            <a:endParaRPr lang="en-US" sz="2800" b="1" dirty="0" smtClean="0">
              <a:latin typeface="Alexandria"/>
            </a:endParaRPr>
          </a:p>
          <a:p>
            <a:pPr marL="457200" indent="-457200" algn="r" rtl="1">
              <a:buFont typeface="Arial" panose="020B0604020202020204" pitchFamily="34" charset="0"/>
              <a:buChar char="•"/>
            </a:pPr>
            <a:r>
              <a:rPr lang="ar-EG" sz="2800" b="1" dirty="0" smtClean="0">
                <a:latin typeface="Alexandria"/>
              </a:rPr>
              <a:t>تأثير </a:t>
            </a:r>
            <a:r>
              <a:rPr lang="ar-EG" sz="2800" b="1" dirty="0">
                <a:latin typeface="Alexandria"/>
              </a:rPr>
              <a:t>الإعلانات الرقمية على اقتصادات </a:t>
            </a:r>
            <a:r>
              <a:rPr lang="ar-EG" sz="2800" b="1" dirty="0" smtClean="0">
                <a:latin typeface="Alexandria"/>
              </a:rPr>
              <a:t>الأسواق</a:t>
            </a:r>
            <a:r>
              <a:rPr lang="en-US" sz="2800" b="1" dirty="0" smtClean="0">
                <a:latin typeface="Alexandria"/>
              </a:rPr>
              <a:t> </a:t>
            </a:r>
            <a:r>
              <a:rPr lang="ar-EG" sz="2800" b="1" dirty="0" smtClean="0">
                <a:latin typeface="Alexandria"/>
              </a:rPr>
              <a:t>الرقمية </a:t>
            </a:r>
            <a:r>
              <a:rPr lang="ar-EG" sz="2800" b="1" dirty="0">
                <a:latin typeface="Alexandria"/>
              </a:rPr>
              <a:t>.</a:t>
            </a:r>
          </a:p>
          <a:p>
            <a:pPr marL="457200" indent="-457200" algn="r" rtl="1">
              <a:buFont typeface="Arial" panose="020B0604020202020204" pitchFamily="34" charset="0"/>
              <a:buChar char="•"/>
            </a:pPr>
            <a:r>
              <a:rPr lang="ar-EG" sz="2800" b="1" dirty="0" smtClean="0">
                <a:latin typeface="Alexandria"/>
              </a:rPr>
              <a:t>تحليل </a:t>
            </a:r>
            <a:r>
              <a:rPr lang="ar-EG" sz="2800" b="1" dirty="0">
                <a:latin typeface="Alexandria"/>
              </a:rPr>
              <a:t>العوامل الاقتصادية التي تؤثر على </a:t>
            </a:r>
            <a:r>
              <a:rPr lang="ar-EG" sz="2800" b="1" dirty="0" smtClean="0">
                <a:latin typeface="Alexandria"/>
              </a:rPr>
              <a:t>ميزانية</a:t>
            </a:r>
            <a:r>
              <a:rPr lang="en-US" sz="2800" b="1" dirty="0" smtClean="0">
                <a:latin typeface="Alexandria"/>
              </a:rPr>
              <a:t> </a:t>
            </a:r>
            <a:r>
              <a:rPr lang="ar-EG" sz="2800" b="1" dirty="0" smtClean="0">
                <a:latin typeface="Alexandria"/>
              </a:rPr>
              <a:t>الإعلانات الرقمية</a:t>
            </a:r>
            <a:r>
              <a:rPr lang="en-US" sz="2800" b="1" dirty="0">
                <a:latin typeface="Alexandria"/>
              </a:rPr>
              <a:t>.</a:t>
            </a:r>
            <a:endParaRPr lang="ar-EG" sz="2800" b="1" dirty="0">
              <a:latin typeface="Alexandria"/>
            </a:endParaRPr>
          </a:p>
          <a:p>
            <a:pPr marL="457200" indent="-457200" algn="r" rtl="1">
              <a:buFont typeface="Arial" panose="020B0604020202020204" pitchFamily="34" charset="0"/>
              <a:buChar char="•"/>
            </a:pPr>
            <a:r>
              <a:rPr lang="ar-EG" sz="2800" b="1" dirty="0" smtClean="0">
                <a:latin typeface="Alexandria"/>
              </a:rPr>
              <a:t>قياس </a:t>
            </a:r>
            <a:r>
              <a:rPr lang="ar-EG" sz="2800" b="1" dirty="0">
                <a:latin typeface="Alexandria"/>
              </a:rPr>
              <a:t>فعالية الحملات الإعلانية الرقمية</a:t>
            </a:r>
            <a:r>
              <a:rPr lang="ar-SA" sz="2800" b="1" dirty="0" smtClean="0">
                <a:latin typeface="Alexandria"/>
              </a:rPr>
              <a:t>. </a:t>
            </a:r>
            <a:endParaRPr lang="ar-SA" sz="2800" b="1" dirty="0">
              <a:latin typeface="Alexandria"/>
            </a:endParaRPr>
          </a:p>
          <a:p>
            <a:pPr marL="285750" indent="-285750" algn="r" rtl="1">
              <a:lnSpc>
                <a:spcPct val="150000"/>
              </a:lnSpc>
              <a:buFont typeface="Arial" panose="020B0604020202020204" pitchFamily="34" charset="0"/>
              <a:buChar char="•"/>
            </a:pPr>
            <a:r>
              <a:rPr lang="ar-SA" sz="2800" b="1" dirty="0">
                <a:latin typeface="Alexandria"/>
              </a:rPr>
              <a:t>الخلاصة.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2" name="Picture 11">
            <a:extLst>
              <a:ext uri="{FF2B5EF4-FFF2-40B4-BE49-F238E27FC236}">
                <a16:creationId xmlns="" xmlns:a16="http://schemas.microsoft.com/office/drawing/2014/main" id="{346E7584-33EB-3389-1E35-FF15146AC632}"/>
              </a:ext>
            </a:extLst>
          </p:cNvPr>
          <p:cNvPicPr>
            <a:picLocks noChangeAspect="1"/>
          </p:cNvPicPr>
          <p:nvPr/>
        </p:nvPicPr>
        <p:blipFill>
          <a:blip r:embed="rId4"/>
          <a:stretch>
            <a:fillRect/>
          </a:stretch>
        </p:blipFill>
        <p:spPr>
          <a:xfrm>
            <a:off x="0" y="2248898"/>
            <a:ext cx="2629068" cy="2435649"/>
          </a:xfrm>
          <a:prstGeom prst="rect">
            <a:avLst/>
          </a:prstGeom>
        </p:spPr>
      </p:pic>
    </p:spTree>
    <p:extLst>
      <p:ext uri="{BB962C8B-B14F-4D97-AF65-F5344CB8AC3E}">
        <p14:creationId xmlns:p14="http://schemas.microsoft.com/office/powerpoint/2010/main" val="90257664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4150609" y="588702"/>
            <a:ext cx="10570274" cy="4501893"/>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486889" y="899652"/>
            <a:ext cx="11190782" cy="5016758"/>
          </a:xfrm>
          <a:prstGeom prst="rect">
            <a:avLst/>
          </a:prstGeom>
          <a:noFill/>
        </p:spPr>
        <p:txBody>
          <a:bodyPr wrap="square" rtlCol="0">
            <a:spAutoFit/>
          </a:bodyPr>
          <a:lstStyle/>
          <a:p>
            <a:pPr marL="457200" indent="-457200" algn="r" rtl="1">
              <a:lnSpc>
                <a:spcPct val="150000"/>
              </a:lnSpc>
              <a:buFont typeface="Arial" panose="020B0604020202020204" pitchFamily="34" charset="0"/>
              <a:buChar char="•"/>
            </a:pPr>
            <a:r>
              <a:rPr lang="ar-EG" sz="3200" b="1" dirty="0">
                <a:latin typeface="Alexandria" charset="0"/>
                <a:cs typeface="Alexandria" charset="0"/>
              </a:rPr>
              <a:t>في هذه المحاضرة سوف نتناول </a:t>
            </a:r>
            <a:r>
              <a:rPr lang="ar-EG" sz="3200" b="1" dirty="0" smtClean="0">
                <a:latin typeface="Alexandria"/>
              </a:rPr>
              <a:t>:</a:t>
            </a:r>
            <a:endParaRPr lang="ar-EG" sz="3200" b="1" dirty="0">
              <a:latin typeface="Alexandria" charset="0"/>
              <a:cs typeface="Alexandria" charset="0"/>
            </a:endParaRPr>
          </a:p>
          <a:p>
            <a:pPr marL="457200" indent="-457200" algn="r" rtl="1">
              <a:lnSpc>
                <a:spcPct val="150000"/>
              </a:lnSpc>
              <a:buFont typeface="Arial" panose="020B0604020202020204" pitchFamily="34" charset="0"/>
              <a:buChar char="•"/>
            </a:pPr>
            <a:r>
              <a:rPr lang="ar-EG" sz="3200" b="1" dirty="0" smtClean="0"/>
              <a:t> </a:t>
            </a:r>
            <a:r>
              <a:rPr lang="ar-EG" sz="3200" b="1" dirty="0"/>
              <a:t>مقدمة في المنافسة الاقتصادية في البيئة </a:t>
            </a:r>
            <a:r>
              <a:rPr lang="ar-EG" sz="3200" b="1" dirty="0" smtClean="0"/>
              <a:t>الرقمية.</a:t>
            </a:r>
            <a:endParaRPr lang="ar-EG" sz="3200" b="1" dirty="0"/>
          </a:p>
          <a:p>
            <a:pPr marL="457200" indent="-457200" algn="r" rtl="1">
              <a:lnSpc>
                <a:spcPct val="150000"/>
              </a:lnSpc>
              <a:buFont typeface="Arial" panose="020B0604020202020204" pitchFamily="34" charset="0"/>
              <a:buChar char="•"/>
            </a:pPr>
            <a:r>
              <a:rPr lang="ar-EG" sz="3200" b="1" dirty="0" smtClean="0"/>
              <a:t>الابتكار </a:t>
            </a:r>
            <a:r>
              <a:rPr lang="ar-EG" sz="3200" b="1" dirty="0"/>
              <a:t>التكنولوجي والمنافسة </a:t>
            </a:r>
            <a:r>
              <a:rPr lang="ar-EG" sz="3200" b="1" dirty="0" smtClean="0"/>
              <a:t>الرقمية.</a:t>
            </a:r>
            <a:endParaRPr lang="ar-EG" sz="3200" b="1" dirty="0"/>
          </a:p>
          <a:p>
            <a:pPr marL="457200" indent="-457200" algn="r" rtl="1">
              <a:lnSpc>
                <a:spcPct val="150000"/>
              </a:lnSpc>
              <a:buFont typeface="Arial" panose="020B0604020202020204" pitchFamily="34" charset="0"/>
              <a:buChar char="•"/>
            </a:pPr>
            <a:r>
              <a:rPr lang="ar-EG" sz="3200" b="1" dirty="0" smtClean="0"/>
              <a:t>كيف </a:t>
            </a:r>
            <a:r>
              <a:rPr lang="ar-EG" sz="3200" b="1" dirty="0"/>
              <a:t>يؤثر التسويق الرقمي على طبيعة </a:t>
            </a:r>
            <a:r>
              <a:rPr lang="ar-EG" sz="3200" b="1" dirty="0" smtClean="0"/>
              <a:t>المنافسة</a:t>
            </a:r>
            <a:r>
              <a:rPr lang="en-US" sz="3200" b="1" dirty="0" smtClean="0"/>
              <a:t> </a:t>
            </a:r>
            <a:r>
              <a:rPr lang="ar-EG" sz="3200" b="1" dirty="0" smtClean="0"/>
              <a:t>الاقتصادية؟</a:t>
            </a:r>
          </a:p>
          <a:p>
            <a:pPr marL="457200" indent="-457200" algn="r" rtl="1">
              <a:lnSpc>
                <a:spcPct val="150000"/>
              </a:lnSpc>
              <a:buFont typeface="Arial" panose="020B0604020202020204" pitchFamily="34" charset="0"/>
              <a:buChar char="•"/>
            </a:pPr>
            <a:r>
              <a:rPr lang="ar-EG" sz="3200" b="1" dirty="0" smtClean="0"/>
              <a:t> استراتيجيات </a:t>
            </a:r>
            <a:r>
              <a:rPr lang="ar-EG" sz="3200" b="1" dirty="0"/>
              <a:t>الشركات الكبرى والشركات الناشئة في </a:t>
            </a:r>
            <a:r>
              <a:rPr lang="ar-EG" sz="3200" b="1" dirty="0" smtClean="0"/>
              <a:t>البيئة</a:t>
            </a:r>
            <a:r>
              <a:rPr lang="ar-EG" sz="3200" b="1" dirty="0"/>
              <a:t> </a:t>
            </a:r>
            <a:r>
              <a:rPr lang="ar-EG" sz="3200" b="1" dirty="0" smtClean="0"/>
              <a:t>الاقتصادية الرقمية.</a:t>
            </a:r>
            <a:endParaRPr lang="ar-EG" sz="3200" b="1" dirty="0"/>
          </a:p>
          <a:p>
            <a:pPr marL="457200" indent="-457200" algn="r" rtl="1">
              <a:lnSpc>
                <a:spcPct val="150000"/>
              </a:lnSpc>
              <a:buFont typeface="Arial" panose="020B0604020202020204" pitchFamily="34" charset="0"/>
              <a:buChar char="•"/>
            </a:pPr>
            <a:r>
              <a:rPr lang="ar-EG" sz="3200" b="1" dirty="0" smtClean="0"/>
              <a:t> </a:t>
            </a:r>
            <a:r>
              <a:rPr lang="ar-EG" sz="3200" b="1" dirty="0"/>
              <a:t>أمثلة ودراسات حالة للمنافسة </a:t>
            </a:r>
            <a:r>
              <a:rPr lang="ar-EG" sz="3200" b="1" dirty="0" smtClean="0"/>
              <a:t>الرقمية. </a:t>
            </a:r>
          </a:p>
          <a:p>
            <a:pPr algn="r"/>
            <a:r>
              <a:rPr lang="ar-SA" sz="3200" b="1" dirty="0" smtClean="0">
                <a:latin typeface="Alexandria" charset="0"/>
                <a:cs typeface="Alexandria" charset="0"/>
              </a:rPr>
              <a:t>الخلاصة</a:t>
            </a:r>
            <a:r>
              <a:rPr lang="ar-SA" sz="3200" b="1" dirty="0">
                <a:latin typeface="Alexandria" charset="0"/>
                <a:cs typeface="Alexandria" charset="0"/>
              </a:rPr>
              <a:t>.</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2" name="Picture 11">
            <a:extLst>
              <a:ext uri="{FF2B5EF4-FFF2-40B4-BE49-F238E27FC236}">
                <a16:creationId xmlns:a16="http://schemas.microsoft.com/office/drawing/2014/main" xmlns="" id="{346E7584-33EB-3389-1E35-FF15146AC632}"/>
              </a:ext>
            </a:extLst>
          </p:cNvPr>
          <p:cNvPicPr>
            <a:picLocks noChangeAspect="1"/>
          </p:cNvPicPr>
          <p:nvPr/>
        </p:nvPicPr>
        <p:blipFill>
          <a:blip r:embed="rId4"/>
          <a:stretch>
            <a:fillRect/>
          </a:stretch>
        </p:blipFill>
        <p:spPr>
          <a:xfrm>
            <a:off x="367375" y="854358"/>
            <a:ext cx="2629068" cy="2435649"/>
          </a:xfrm>
          <a:prstGeom prst="rect">
            <a:avLst/>
          </a:prstGeom>
        </p:spPr>
      </p:pic>
    </p:spTree>
    <p:extLst>
      <p:ext uri="{BB962C8B-B14F-4D97-AF65-F5344CB8AC3E}">
        <p14:creationId xmlns:p14="http://schemas.microsoft.com/office/powerpoint/2010/main" val="393414932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p:cNvSpPr txBox="1"/>
          <p:nvPr/>
        </p:nvSpPr>
        <p:spPr>
          <a:xfrm>
            <a:off x="5050917" y="1255061"/>
            <a:ext cx="917148" cy="646331"/>
          </a:xfrm>
          <a:prstGeom prst="rect">
            <a:avLst/>
          </a:prstGeom>
          <a:noFill/>
        </p:spPr>
        <p:txBody>
          <a:bodyPr wrap="square" rtlCol="0">
            <a:spAutoFit/>
          </a:bodyPr>
          <a:lstStyle/>
          <a:p>
            <a:pPr algn="ctr"/>
            <a:r>
              <a:rPr lang="ar-SA" dirty="0">
                <a:solidFill>
                  <a:schemeClr val="bg1"/>
                </a:solidFill>
                <a:latin typeface="Alexandria" charset="0"/>
                <a:cs typeface="Alexandria" charset="0"/>
              </a:rPr>
              <a:t>المحاضرة </a:t>
            </a:r>
            <a:r>
              <a:rPr lang="ar-EG" dirty="0" smtClean="0">
                <a:solidFill>
                  <a:schemeClr val="bg1"/>
                </a:solidFill>
                <a:latin typeface="Alexandria" charset="0"/>
                <a:cs typeface="Alexandria" charset="0"/>
              </a:rPr>
              <a:t>السابعة</a:t>
            </a:r>
            <a:endParaRPr lang="ar-SA"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 xmlns:a16="http://schemas.microsoft.com/office/drawing/2014/main" id="{FF0FD337-6BE3-014B-6916-AFAF1FABB81E}"/>
              </a:ext>
            </a:extLst>
          </p:cNvPr>
          <p:cNvSpPr/>
          <p:nvPr/>
        </p:nvSpPr>
        <p:spPr>
          <a:xfrm>
            <a:off x="1127760" y="4973157"/>
            <a:ext cx="4747323" cy="1219886"/>
          </a:xfrm>
          <a:prstGeom prst="rect">
            <a:avLst/>
          </a:prstGeom>
          <a:noFill/>
        </p:spPr>
        <p:txBody>
          <a:bodyPr wrap="square">
            <a:spAutoFit/>
          </a:bodyPr>
          <a:lstStyle/>
          <a:p>
            <a:pPr algn="ctr" rtl="1">
              <a:lnSpc>
                <a:spcPct val="120000"/>
              </a:lnSpc>
            </a:pPr>
            <a:r>
              <a:rPr lang="ar-EG" sz="3200" b="1" dirty="0" smtClean="0">
                <a:latin typeface="Alexandria"/>
              </a:rPr>
              <a:t>أولاً </a:t>
            </a:r>
            <a:r>
              <a:rPr lang="en-US" sz="3200" b="1" dirty="0" smtClean="0">
                <a:latin typeface="Alexandria"/>
              </a:rPr>
              <a:t>:</a:t>
            </a:r>
            <a:r>
              <a:rPr lang="ar-EG" sz="3200" b="1" dirty="0"/>
              <a:t> مقدمة في المنافسة الاقتصادية في البيئة الرقمية</a:t>
            </a:r>
            <a:endParaRPr lang="en-US" sz="3200" b="1" dirty="0">
              <a:latin typeface="Alexandria"/>
            </a:endParaRPr>
          </a:p>
        </p:txBody>
      </p:sp>
    </p:spTree>
    <p:extLst>
      <p:ext uri="{BB962C8B-B14F-4D97-AF65-F5344CB8AC3E}">
        <p14:creationId xmlns:p14="http://schemas.microsoft.com/office/powerpoint/2010/main" val="42797710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889071" y="1622962"/>
            <a:ext cx="9345750" cy="419594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2757712" y="1622961"/>
            <a:ext cx="8466655" cy="954107"/>
          </a:xfrm>
          <a:prstGeom prst="rect">
            <a:avLst/>
          </a:prstGeom>
          <a:noFill/>
        </p:spPr>
        <p:txBody>
          <a:bodyPr wrap="square" rtlCol="0">
            <a:spAutoFit/>
          </a:bodyPr>
          <a:lstStyle/>
          <a:p>
            <a:pPr algn="ctr" rtl="1"/>
            <a:r>
              <a:rPr lang="ar-EG" sz="2800" b="1" dirty="0" smtClean="0">
                <a:solidFill>
                  <a:srgbClr val="C00000"/>
                </a:solidFill>
                <a:latin typeface="Calibri" panose="020F0502020204030204" pitchFamily="34" charset="0"/>
                <a:cs typeface="Calibri" panose="020F0502020204030204" pitchFamily="34" charset="0"/>
              </a:rPr>
              <a:t>1 . مفهوم</a:t>
            </a:r>
            <a:r>
              <a:rPr lang="ar-EG" sz="2800" b="1" dirty="0">
                <a:solidFill>
                  <a:srgbClr val="C00000"/>
                </a:solidFill>
                <a:latin typeface="Calibri" panose="020F0502020204030204" pitchFamily="34" charset="0"/>
                <a:cs typeface="Calibri" panose="020F0502020204030204" pitchFamily="34" charset="0"/>
              </a:rPr>
              <a:t> المنافسة الاقتصادية في البيئة الرقمية</a:t>
            </a:r>
          </a:p>
          <a:p>
            <a:pPr lvl="0" algn="ctr" rtl="1"/>
            <a:endParaRPr lang="en-US" sz="2800" dirty="0">
              <a:latin typeface="Microsoft Uighur" panose="02000000000000000000" pitchFamily="2" charset="-78"/>
            </a:endParaRPr>
          </a:p>
        </p:txBody>
      </p:sp>
      <p:sp>
        <p:nvSpPr>
          <p:cNvPr id="4" name="TextBox 3">
            <a:extLst>
              <a:ext uri="{FF2B5EF4-FFF2-40B4-BE49-F238E27FC236}">
                <a16:creationId xmlns="" xmlns:a16="http://schemas.microsoft.com/office/drawing/2014/main" id="{EC5CF803-1BC6-5196-230D-D619845F8047}"/>
              </a:ext>
            </a:extLst>
          </p:cNvPr>
          <p:cNvSpPr txBox="1"/>
          <p:nvPr/>
        </p:nvSpPr>
        <p:spPr>
          <a:xfrm>
            <a:off x="2042161" y="2100015"/>
            <a:ext cx="8029116" cy="4154984"/>
          </a:xfrm>
          <a:prstGeom prst="rect">
            <a:avLst/>
          </a:prstGeom>
          <a:noFill/>
        </p:spPr>
        <p:txBody>
          <a:bodyPr wrap="square" rtlCol="0">
            <a:spAutoFit/>
          </a:bodyPr>
          <a:lstStyle/>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المنافسة الاقتصادية في البيئة الرقمية </a:t>
            </a:r>
            <a:r>
              <a:rPr lang="ar-EG" sz="2200" dirty="0">
                <a:latin typeface="Alexandria" charset="0"/>
                <a:cs typeface="Alexandria" charset="0"/>
              </a:rPr>
              <a:t>تشير إلى التفاعل بين الشركات أو المؤسسات التي تسعى لتقديم منتجات أو خدمات متميزة في سوق يعتمد على التكنولوجيا الحديثة والإنترنت. هذه المنافسة تتم في بيئة يتم فيها </a:t>
            </a:r>
            <a:r>
              <a:rPr lang="ar-EG" sz="2200" b="1" dirty="0">
                <a:latin typeface="Alexandria" charset="0"/>
                <a:cs typeface="Alexandria" charset="0"/>
              </a:rPr>
              <a:t>استخدام أدوات رقمية وتقنيات حديثة </a:t>
            </a:r>
            <a:r>
              <a:rPr lang="ar-EG" sz="2200" dirty="0">
                <a:latin typeface="Alexandria" charset="0"/>
                <a:cs typeface="Alexandria" charset="0"/>
              </a:rPr>
              <a:t>لتعزيز القدرة التنافسية.</a:t>
            </a:r>
            <a:endParaRPr lang="en-US" sz="2200" dirty="0">
              <a:latin typeface="Alexandria" charset="0"/>
              <a:cs typeface="Alexandria" charset="0"/>
            </a:endParaRPr>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تتأثر هذه المنافسة بتطور التكنولوجيا الرقمية، </a:t>
            </a:r>
            <a:r>
              <a:rPr lang="ar-EG" sz="2200" dirty="0">
                <a:latin typeface="Alexandria" charset="0"/>
                <a:cs typeface="Alexandria" charset="0"/>
              </a:rPr>
              <a:t>حيث تتنافس الشركات عبر الإنترنت من خلال منصات التجارة الإلكترونية، </a:t>
            </a:r>
            <a:r>
              <a:rPr lang="ar-EG" sz="2200" b="1" dirty="0">
                <a:latin typeface="Alexandria" charset="0"/>
                <a:cs typeface="Alexandria" charset="0"/>
              </a:rPr>
              <a:t>محركات البحث، والتطبيقات الذكية</a:t>
            </a:r>
            <a:r>
              <a:rPr lang="ar-EG" sz="2200" dirty="0">
                <a:latin typeface="Alexandria" charset="0"/>
                <a:cs typeface="Alexandria" charset="0"/>
              </a:rPr>
              <a:t> للوصول إلى أكبر عدد من العملاء في أنحاء العالم. </a:t>
            </a:r>
            <a:endParaRPr lang="en-US" sz="2200" dirty="0">
              <a:latin typeface="Alexandria" charset="0"/>
              <a:cs typeface="Alexandria" charset="0"/>
            </a:endParaRPr>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تُعتبر المنافسة الاقتصادية في السوق الرقمية </a:t>
            </a:r>
            <a:r>
              <a:rPr lang="ar-EG" sz="2200" dirty="0">
                <a:latin typeface="Alexandria" charset="0"/>
                <a:cs typeface="Alexandria" charset="0"/>
              </a:rPr>
              <a:t>مكونًا أساسيًا للتطور الاقتصادي الحديث، حيث تفتح الأفق أمام الشركات والمستهلكين على حد سواء، ولكنها تثير أيضًا تحديات في </a:t>
            </a:r>
            <a:r>
              <a:rPr lang="ar-EG" sz="2200" b="1" dirty="0">
                <a:latin typeface="Alexandria" charset="0"/>
                <a:cs typeface="Alexandria" charset="0"/>
              </a:rPr>
              <a:t>كيفية تنظيمها لضمان استدامتها وعدالتها</a:t>
            </a:r>
            <a:r>
              <a:rPr lang="ar-EG" sz="2400" dirty="0" smtClean="0"/>
              <a:t>.</a:t>
            </a:r>
            <a:endParaRPr lang="ar-EG" sz="2200" dirty="0">
              <a:latin typeface="Alexandria" charset="0"/>
              <a:cs typeface="Alexandria" charset="0"/>
            </a:endParaRPr>
          </a:p>
          <a:p>
            <a:pPr marL="342900" indent="-342900" algn="just" rtl="1">
              <a:buFont typeface="Arial" panose="020B0604020202020204" pitchFamily="34" charset="0"/>
              <a:buChar char="•"/>
            </a:pPr>
            <a:endParaRPr lang="ar-EG" sz="2200" dirty="0">
              <a:latin typeface="Alexandria" charset="0"/>
              <a:cs typeface="Alexandria" charset="0"/>
            </a:endParaRPr>
          </a:p>
          <a:p>
            <a:pPr algn="just" rtl="1"/>
            <a:endParaRPr lang="ar-EG" sz="2000" b="1" dirty="0" smtClean="0"/>
          </a:p>
        </p:txBody>
      </p:sp>
      <p:pic>
        <p:nvPicPr>
          <p:cNvPr id="2" name="Picture 1"/>
          <p:cNvPicPr>
            <a:picLocks noChangeAspect="1"/>
          </p:cNvPicPr>
          <p:nvPr/>
        </p:nvPicPr>
        <p:blipFill>
          <a:blip r:embed="rId3"/>
          <a:stretch>
            <a:fillRect/>
          </a:stretch>
        </p:blipFill>
        <p:spPr>
          <a:xfrm>
            <a:off x="0" y="4316006"/>
            <a:ext cx="2042161" cy="1906178"/>
          </a:xfrm>
          <a:prstGeom prst="rect">
            <a:avLst/>
          </a:prstGeom>
        </p:spPr>
      </p:pic>
    </p:spTree>
    <p:extLst>
      <p:ext uri="{BB962C8B-B14F-4D97-AF65-F5344CB8AC3E}">
        <p14:creationId xmlns:p14="http://schemas.microsoft.com/office/powerpoint/2010/main" val="164274241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2147" y="1371450"/>
            <a:ext cx="3215024"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040279" y="1622961"/>
            <a:ext cx="8789522" cy="40463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2485572" y="1708992"/>
            <a:ext cx="8466655" cy="523220"/>
          </a:xfrm>
          <a:prstGeom prst="rect">
            <a:avLst/>
          </a:prstGeom>
          <a:noFill/>
        </p:spPr>
        <p:txBody>
          <a:bodyPr wrap="square" rtlCol="0">
            <a:spAutoFit/>
          </a:bodyPr>
          <a:lstStyle/>
          <a:p>
            <a:pPr algn="ctr" rtl="1"/>
            <a:r>
              <a:rPr lang="ar-EG" sz="2800" b="1" dirty="0">
                <a:solidFill>
                  <a:srgbClr val="C00000"/>
                </a:solidFill>
                <a:latin typeface="Calibri" panose="020F0502020204030204" pitchFamily="34" charset="0"/>
                <a:cs typeface="Calibri" panose="020F0502020204030204" pitchFamily="34" charset="0"/>
              </a:rPr>
              <a:t>2. </a:t>
            </a:r>
            <a:r>
              <a:rPr lang="ar-EG" sz="2800" b="1" dirty="0" smtClean="0">
                <a:solidFill>
                  <a:srgbClr val="C00000"/>
                </a:solidFill>
                <a:latin typeface="Calibri" panose="020F0502020204030204" pitchFamily="34" charset="0"/>
                <a:cs typeface="Calibri" panose="020F0502020204030204" pitchFamily="34" charset="0"/>
              </a:rPr>
              <a:t>أبرز </a:t>
            </a:r>
            <a:r>
              <a:rPr lang="ar-EG" sz="2800" b="1" dirty="0">
                <a:solidFill>
                  <a:srgbClr val="C00000"/>
                </a:solidFill>
                <a:latin typeface="Calibri" panose="020F0502020204030204" pitchFamily="34" charset="0"/>
                <a:cs typeface="Calibri" panose="020F0502020204030204" pitchFamily="34" charset="0"/>
              </a:rPr>
              <a:t>خصائص المنافسة في السوق الرقمية</a:t>
            </a:r>
          </a:p>
        </p:txBody>
      </p:sp>
      <p:sp>
        <p:nvSpPr>
          <p:cNvPr id="4" name="TextBox 3">
            <a:extLst>
              <a:ext uri="{FF2B5EF4-FFF2-40B4-BE49-F238E27FC236}">
                <a16:creationId xmlns="" xmlns:a16="http://schemas.microsoft.com/office/drawing/2014/main" id="{EC5CF803-1BC6-5196-230D-D619845F8047}"/>
              </a:ext>
            </a:extLst>
          </p:cNvPr>
          <p:cNvSpPr txBox="1"/>
          <p:nvPr/>
        </p:nvSpPr>
        <p:spPr>
          <a:xfrm>
            <a:off x="1129740" y="2232212"/>
            <a:ext cx="8610600" cy="3508653"/>
          </a:xfrm>
          <a:prstGeom prst="rect">
            <a:avLst/>
          </a:prstGeom>
          <a:noFill/>
        </p:spPr>
        <p:txBody>
          <a:bodyPr wrap="square" rtlCol="0">
            <a:spAutoFit/>
          </a:bodyPr>
          <a:lstStyle/>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العالمية: </a:t>
            </a:r>
            <a:r>
              <a:rPr lang="ar-EG" sz="2200" dirty="0">
                <a:latin typeface="Alexandria" charset="0"/>
                <a:cs typeface="Alexandria" charset="0"/>
              </a:rPr>
              <a:t>الشركات في السوق الرقمية لا تقتصر على نطاق جغرافي محدد، مما يفتح المجال للمنافسة مع شركات عالمية. يمكن للمستهلكين </a:t>
            </a:r>
            <a:r>
              <a:rPr lang="ar-EG" sz="2200" b="1" dirty="0" smtClean="0">
                <a:latin typeface="Alexandria" charset="0"/>
                <a:cs typeface="Alexandria" charset="0"/>
              </a:rPr>
              <a:t>مقارنة المنتجات والخدمات </a:t>
            </a:r>
            <a:r>
              <a:rPr lang="ar-EG" sz="2200" dirty="0" smtClean="0">
                <a:latin typeface="Alexandria" charset="0"/>
                <a:cs typeface="Alexandria" charset="0"/>
              </a:rPr>
              <a:t>من </a:t>
            </a:r>
            <a:r>
              <a:rPr lang="ar-EG" sz="2200" dirty="0">
                <a:latin typeface="Alexandria" charset="0"/>
                <a:cs typeface="Alexandria" charset="0"/>
              </a:rPr>
              <a:t>جميع أنحاء العالم</a:t>
            </a:r>
            <a:r>
              <a:rPr lang="ar-EG" sz="2200" dirty="0" smtClean="0">
                <a:latin typeface="Alexandria" charset="0"/>
                <a:cs typeface="Alexandria" charset="0"/>
              </a:rPr>
              <a:t>.</a:t>
            </a:r>
            <a:endParaRPr lang="ar-EG" sz="2200" dirty="0">
              <a:latin typeface="Alexandria" charset="0"/>
              <a:cs typeface="Alexandria" charset="0"/>
            </a:endParaRPr>
          </a:p>
          <a:p>
            <a:pPr marL="342900" indent="-342900" algn="just" rtl="1">
              <a:buFont typeface="Arial" panose="020B0604020202020204" pitchFamily="34" charset="0"/>
              <a:buChar char="•"/>
            </a:pPr>
            <a:endParaRPr lang="ar-EG" sz="2200" dirty="0">
              <a:latin typeface="Alexandria" charset="0"/>
              <a:cs typeface="Alexandria" charset="0"/>
            </a:endParaRPr>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الابتكار: </a:t>
            </a:r>
            <a:r>
              <a:rPr lang="ar-EG" sz="2200" dirty="0">
                <a:latin typeface="Alexandria" charset="0"/>
                <a:cs typeface="Alexandria" charset="0"/>
              </a:rPr>
              <a:t>الشركات تتسابق لتقديم تقنيات جديدة، مثل </a:t>
            </a:r>
            <a:r>
              <a:rPr lang="ar-EG" sz="2200" b="1" dirty="0">
                <a:latin typeface="Alexandria" charset="0"/>
                <a:cs typeface="Alexandria" charset="0"/>
              </a:rPr>
              <a:t>الذكاء الاصطناعي والتجارة الإلكترونية </a:t>
            </a:r>
            <a:r>
              <a:rPr lang="ar-EG" sz="2200" dirty="0">
                <a:latin typeface="Alexandria" charset="0"/>
                <a:cs typeface="Alexandria" charset="0"/>
              </a:rPr>
              <a:t>المتقدمة، لتلبية احتياجات المستهلكين بشكل أسرع وأكثر تخصيصًا.</a:t>
            </a:r>
          </a:p>
          <a:p>
            <a:pPr marL="342900" indent="-342900" algn="just" rtl="1">
              <a:buFont typeface="Arial" panose="020B0604020202020204" pitchFamily="34" charset="0"/>
              <a:buChar char="•"/>
            </a:pPr>
            <a:endParaRPr lang="ar-EG" sz="2200" dirty="0">
              <a:latin typeface="Alexandria" charset="0"/>
              <a:cs typeface="Alexandria" charset="0"/>
            </a:endParaRPr>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 الشفافية: </a:t>
            </a:r>
            <a:r>
              <a:rPr lang="ar-EG" sz="2200" dirty="0">
                <a:latin typeface="Alexandria" charset="0"/>
                <a:cs typeface="Alexandria" charset="0"/>
              </a:rPr>
              <a:t>سهولة مقارنة الأسعار </a:t>
            </a:r>
            <a:r>
              <a:rPr lang="ar-EG" sz="2200" b="1" dirty="0">
                <a:latin typeface="Alexandria" charset="0"/>
                <a:cs typeface="Alexandria" charset="0"/>
              </a:rPr>
              <a:t>والخدمات على الإنترنت</a:t>
            </a:r>
            <a:r>
              <a:rPr lang="ar-EG" sz="2200" dirty="0">
                <a:latin typeface="Alexandria" charset="0"/>
                <a:cs typeface="Alexandria" charset="0"/>
              </a:rPr>
              <a:t>، مما يزيد الضغط على الشركات لتحسين عروضها.</a:t>
            </a:r>
          </a:p>
          <a:p>
            <a:pPr algn="r" rtl="1"/>
            <a:endParaRPr lang="ar-EG" sz="2400" dirty="0"/>
          </a:p>
        </p:txBody>
      </p:sp>
      <p:pic>
        <p:nvPicPr>
          <p:cNvPr id="3" name="Picture 2"/>
          <p:cNvPicPr>
            <a:picLocks noChangeAspect="1"/>
          </p:cNvPicPr>
          <p:nvPr/>
        </p:nvPicPr>
        <p:blipFill>
          <a:blip r:embed="rId3"/>
          <a:stretch>
            <a:fillRect/>
          </a:stretch>
        </p:blipFill>
        <p:spPr>
          <a:xfrm>
            <a:off x="9740340" y="4167051"/>
            <a:ext cx="2075758" cy="1827895"/>
          </a:xfrm>
          <a:prstGeom prst="rect">
            <a:avLst/>
          </a:prstGeom>
        </p:spPr>
      </p:pic>
    </p:spTree>
    <p:extLst>
      <p:ext uri="{BB962C8B-B14F-4D97-AF65-F5344CB8AC3E}">
        <p14:creationId xmlns:p14="http://schemas.microsoft.com/office/powerpoint/2010/main" val="165349059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31857" y="1432076"/>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651510" y="1707442"/>
            <a:ext cx="9048602" cy="40402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2924554" y="1755982"/>
            <a:ext cx="8466655" cy="523220"/>
          </a:xfrm>
          <a:prstGeom prst="rect">
            <a:avLst/>
          </a:prstGeom>
          <a:noFill/>
        </p:spPr>
        <p:txBody>
          <a:bodyPr wrap="square" rtlCol="0">
            <a:spAutoFit/>
          </a:bodyPr>
          <a:lstStyle/>
          <a:p>
            <a:pPr algn="ctr" rtl="1"/>
            <a:r>
              <a:rPr lang="ar-EG" sz="2800" b="1" dirty="0" smtClean="0">
                <a:solidFill>
                  <a:srgbClr val="C00000"/>
                </a:solidFill>
                <a:latin typeface="Calibri" panose="020F0502020204030204" pitchFamily="34" charset="0"/>
                <a:cs typeface="Calibri" panose="020F0502020204030204" pitchFamily="34" charset="0"/>
              </a:rPr>
              <a:t>3. أهمية </a:t>
            </a:r>
            <a:r>
              <a:rPr lang="ar-EG" sz="2800" b="1" dirty="0">
                <a:solidFill>
                  <a:srgbClr val="C00000"/>
                </a:solidFill>
                <a:latin typeface="Calibri" panose="020F0502020204030204" pitchFamily="34" charset="0"/>
                <a:cs typeface="Calibri" panose="020F0502020204030204" pitchFamily="34" charset="0"/>
              </a:rPr>
              <a:t>المنافسة الاقتصادية في البيئة الرقمية</a:t>
            </a:r>
          </a:p>
        </p:txBody>
      </p:sp>
      <p:sp>
        <p:nvSpPr>
          <p:cNvPr id="4" name="TextBox 3">
            <a:extLst>
              <a:ext uri="{FF2B5EF4-FFF2-40B4-BE49-F238E27FC236}">
                <a16:creationId xmlns="" xmlns:a16="http://schemas.microsoft.com/office/drawing/2014/main" id="{EC5CF803-1BC6-5196-230D-D619845F8047}"/>
              </a:ext>
            </a:extLst>
          </p:cNvPr>
          <p:cNvSpPr txBox="1"/>
          <p:nvPr/>
        </p:nvSpPr>
        <p:spPr>
          <a:xfrm>
            <a:off x="2342607" y="2017592"/>
            <a:ext cx="8357505" cy="4893647"/>
          </a:xfrm>
          <a:prstGeom prst="rect">
            <a:avLst/>
          </a:prstGeom>
          <a:noFill/>
        </p:spPr>
        <p:txBody>
          <a:bodyPr wrap="square" rtlCol="0">
            <a:spAutoFit/>
          </a:bodyPr>
          <a:lstStyle/>
          <a:p>
            <a:pPr algn="just" rtl="1"/>
            <a:endParaRPr lang="ar-EG" sz="2000" dirty="0"/>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تحسين تجربة المستخدم </a:t>
            </a:r>
            <a:r>
              <a:rPr lang="ar-EG" sz="2200" dirty="0">
                <a:latin typeface="Alexandria" charset="0"/>
                <a:cs typeface="Alexandria" charset="0"/>
              </a:rPr>
              <a:t>(الواجهة، الدفع، الدعم) أصبح جزءًا أساسيًا من استراتيجية المنافسة للشركات الرقمية.</a:t>
            </a:r>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تحقيق تميز المنتجات والخدمات:الشركات </a:t>
            </a:r>
            <a:r>
              <a:rPr lang="ar-EG" sz="2200" dirty="0">
                <a:latin typeface="Alexandria" charset="0"/>
                <a:cs typeface="Alexandria" charset="0"/>
              </a:rPr>
              <a:t>تقدم عروضًا متميزة بأسعار تنافسية، مما يعود بالفائدة على المستهلكين عبر توفير خيارات أفضل.</a:t>
            </a:r>
          </a:p>
          <a:p>
            <a:pPr marL="342900" indent="-342900" algn="just" rtl="1">
              <a:buFont typeface="Arial" panose="020B0604020202020204" pitchFamily="34" charset="0"/>
              <a:buChar char="•"/>
            </a:pPr>
            <a:r>
              <a:rPr lang="ar-EG" sz="2200" dirty="0">
                <a:latin typeface="Alexandria" charset="0"/>
                <a:cs typeface="Alexandria" charset="0"/>
              </a:rPr>
              <a:t> </a:t>
            </a:r>
            <a:r>
              <a:rPr lang="ar-EG" sz="2200" dirty="0">
                <a:solidFill>
                  <a:srgbClr val="FF0000"/>
                </a:solidFill>
                <a:latin typeface="Alexandria" charset="0"/>
                <a:cs typeface="Alexandria" charset="0"/>
              </a:rPr>
              <a:t>زيادة الإنتاجية والكفاءة: </a:t>
            </a:r>
            <a:r>
              <a:rPr lang="ar-EG" sz="2200" dirty="0">
                <a:latin typeface="Alexandria" charset="0"/>
                <a:cs typeface="Alexandria" charset="0"/>
              </a:rPr>
              <a:t>الشركات تتجه نحو تحسين كفاءتها وزيادة الإنتاجية لتقليل التكاليف، مما يعزز الاقتصاد بشكل عام. </a:t>
            </a:r>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دعم الاقتصاد وخلق فرص عمل: </a:t>
            </a:r>
            <a:r>
              <a:rPr lang="ar-EG" sz="2200" dirty="0">
                <a:latin typeface="Alexandria" charset="0"/>
                <a:cs typeface="Alexandria" charset="0"/>
              </a:rPr>
              <a:t>المنافسة تساهم في تعزيز الاقتصاد من خلال خلق فرص عمل جديدة وتحفيز النشاط التجاري. </a:t>
            </a:r>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ديناميكية السوق: </a:t>
            </a:r>
            <a:r>
              <a:rPr lang="ar-EG" sz="2200" dirty="0">
                <a:latin typeface="Alexandria" charset="0"/>
                <a:cs typeface="Alexandria" charset="0"/>
              </a:rPr>
              <a:t>المنافسة تجعل السوق أكثر حيوية وديناميكية، مما يعود بالنفع على الاقتصاد </a:t>
            </a:r>
            <a:r>
              <a:rPr lang="ar-EG" sz="2200" dirty="0" smtClean="0">
                <a:latin typeface="Alexandria" charset="0"/>
                <a:cs typeface="Alexandria" charset="0"/>
              </a:rPr>
              <a:t>ككل.</a:t>
            </a:r>
            <a:endParaRPr lang="ar-EG" sz="2200" dirty="0">
              <a:latin typeface="Alexandria" charset="0"/>
              <a:cs typeface="Alexandria" charset="0"/>
            </a:endParaRPr>
          </a:p>
          <a:p>
            <a:pPr marL="342900" indent="-342900" algn="just" rtl="1">
              <a:buFont typeface="Arial" panose="020B0604020202020204" pitchFamily="34" charset="0"/>
              <a:buChar char="•"/>
            </a:pPr>
            <a:endParaRPr lang="ar-EG" sz="2400" dirty="0" smtClean="0"/>
          </a:p>
          <a:p>
            <a:pPr marL="342900" indent="-342900" algn="just" rtl="1">
              <a:buFont typeface="Arial" panose="020B0604020202020204" pitchFamily="34" charset="0"/>
              <a:buChar char="•"/>
            </a:pPr>
            <a:endParaRPr lang="ar-EG" sz="2400" dirty="0"/>
          </a:p>
          <a:p>
            <a:pPr algn="r" rtl="1"/>
            <a:endParaRPr lang="ar-EG" sz="2400" dirty="0"/>
          </a:p>
        </p:txBody>
      </p:sp>
      <p:pic>
        <p:nvPicPr>
          <p:cNvPr id="3" name="Picture 2"/>
          <p:cNvPicPr>
            <a:picLocks noChangeAspect="1"/>
          </p:cNvPicPr>
          <p:nvPr/>
        </p:nvPicPr>
        <p:blipFill>
          <a:blip r:embed="rId3"/>
          <a:stretch>
            <a:fillRect/>
          </a:stretch>
        </p:blipFill>
        <p:spPr>
          <a:xfrm>
            <a:off x="0" y="4099534"/>
            <a:ext cx="2057177" cy="1840364"/>
          </a:xfrm>
          <a:prstGeom prst="rect">
            <a:avLst/>
          </a:prstGeom>
        </p:spPr>
      </p:pic>
      <p:pic>
        <p:nvPicPr>
          <p:cNvPr id="2" name="Picture 1"/>
          <p:cNvPicPr>
            <a:picLocks noChangeAspect="1"/>
          </p:cNvPicPr>
          <p:nvPr/>
        </p:nvPicPr>
        <p:blipFill>
          <a:blip r:embed="rId4"/>
          <a:stretch>
            <a:fillRect/>
          </a:stretch>
        </p:blipFill>
        <p:spPr>
          <a:xfrm>
            <a:off x="3732" y="2279202"/>
            <a:ext cx="1913362" cy="1847850"/>
          </a:xfrm>
          <a:prstGeom prst="rect">
            <a:avLst/>
          </a:prstGeom>
        </p:spPr>
      </p:pic>
    </p:spTree>
    <p:extLst>
      <p:ext uri="{BB962C8B-B14F-4D97-AF65-F5344CB8AC3E}">
        <p14:creationId xmlns:p14="http://schemas.microsoft.com/office/powerpoint/2010/main" val="35473459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p:cNvSpPr txBox="1"/>
          <p:nvPr/>
        </p:nvSpPr>
        <p:spPr>
          <a:xfrm>
            <a:off x="5050917" y="1255061"/>
            <a:ext cx="917148" cy="646331"/>
          </a:xfrm>
          <a:prstGeom prst="rect">
            <a:avLst/>
          </a:prstGeom>
          <a:noFill/>
        </p:spPr>
        <p:txBody>
          <a:bodyPr wrap="square" rtlCol="0">
            <a:spAutoFit/>
          </a:bodyPr>
          <a:lstStyle/>
          <a:p>
            <a:pPr algn="ctr"/>
            <a:r>
              <a:rPr lang="ar-SA" dirty="0">
                <a:solidFill>
                  <a:schemeClr val="bg1"/>
                </a:solidFill>
                <a:latin typeface="Alexandria" charset="0"/>
                <a:cs typeface="Alexandria" charset="0"/>
              </a:rPr>
              <a:t>المحاضرة </a:t>
            </a:r>
            <a:r>
              <a:rPr lang="ar-EG" dirty="0" smtClean="0">
                <a:solidFill>
                  <a:schemeClr val="bg1"/>
                </a:solidFill>
                <a:latin typeface="Alexandria" charset="0"/>
                <a:cs typeface="Alexandria" charset="0"/>
              </a:rPr>
              <a:t>السابعة</a:t>
            </a:r>
            <a:endParaRPr lang="ar-SA"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 xmlns:a16="http://schemas.microsoft.com/office/drawing/2014/main" id="{FF0FD337-6BE3-014B-6916-AFAF1FABB81E}"/>
              </a:ext>
            </a:extLst>
          </p:cNvPr>
          <p:cNvSpPr/>
          <p:nvPr/>
        </p:nvSpPr>
        <p:spPr>
          <a:xfrm>
            <a:off x="1127760" y="4973157"/>
            <a:ext cx="4747323" cy="1077218"/>
          </a:xfrm>
          <a:prstGeom prst="rect">
            <a:avLst/>
          </a:prstGeom>
          <a:noFill/>
        </p:spPr>
        <p:txBody>
          <a:bodyPr wrap="square">
            <a:spAutoFit/>
          </a:bodyPr>
          <a:lstStyle/>
          <a:p>
            <a:pPr algn="ctr"/>
            <a:r>
              <a:rPr lang="ar-EG" sz="3200" b="1" dirty="0">
                <a:latin typeface="Alexandria" charset="0"/>
                <a:cs typeface="Alexandria" charset="0"/>
              </a:rPr>
              <a:t>ثانياً: الابتكار التكنولوجي والمنافسة الرقمية</a:t>
            </a:r>
            <a:endParaRPr lang="en-US" sz="3200" b="1" dirty="0">
              <a:latin typeface="Alexandria" charset="0"/>
              <a:cs typeface="Alexandria" charset="0"/>
            </a:endParaRPr>
          </a:p>
        </p:txBody>
      </p:sp>
    </p:spTree>
    <p:extLst>
      <p:ext uri="{BB962C8B-B14F-4D97-AF65-F5344CB8AC3E}">
        <p14:creationId xmlns:p14="http://schemas.microsoft.com/office/powerpoint/2010/main" val="2687720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0" y="1435581"/>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2155961" y="1622961"/>
            <a:ext cx="9345750" cy="42672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4120123" y="1622961"/>
            <a:ext cx="8428258" cy="523220"/>
          </a:xfrm>
          <a:prstGeom prst="rect">
            <a:avLst/>
          </a:prstGeom>
          <a:noFill/>
        </p:spPr>
        <p:txBody>
          <a:bodyPr wrap="square" rtlCol="0">
            <a:spAutoFit/>
          </a:bodyPr>
          <a:lstStyle/>
          <a:p>
            <a:pPr algn="ctr" rtl="1"/>
            <a:r>
              <a:rPr lang="ar-EG" sz="2800" b="1" dirty="0" smtClean="0">
                <a:solidFill>
                  <a:srgbClr val="C00000"/>
                </a:solidFill>
                <a:latin typeface="Calibri" panose="020F0502020204030204" pitchFamily="34" charset="0"/>
                <a:cs typeface="Calibri" panose="020F0502020204030204" pitchFamily="34" charset="0"/>
              </a:rPr>
              <a:t>1. تعريف الابتكار </a:t>
            </a:r>
            <a:r>
              <a:rPr lang="ar-EG" sz="2800" b="1" dirty="0">
                <a:solidFill>
                  <a:srgbClr val="C00000"/>
                </a:solidFill>
                <a:latin typeface="Calibri" panose="020F0502020204030204" pitchFamily="34" charset="0"/>
                <a:cs typeface="Calibri" panose="020F0502020204030204" pitchFamily="34" charset="0"/>
              </a:rPr>
              <a:t>التكنولوجي في </a:t>
            </a:r>
            <a:r>
              <a:rPr lang="ar-EG" sz="2800" b="1" dirty="0" smtClean="0">
                <a:solidFill>
                  <a:srgbClr val="C00000"/>
                </a:solidFill>
                <a:latin typeface="Calibri" panose="020F0502020204030204" pitchFamily="34" charset="0"/>
                <a:cs typeface="Calibri" panose="020F0502020204030204" pitchFamily="34" charset="0"/>
              </a:rPr>
              <a:t>البيئة </a:t>
            </a:r>
            <a:r>
              <a:rPr lang="ar-EG" sz="2800" b="1" dirty="0">
                <a:solidFill>
                  <a:srgbClr val="C00000"/>
                </a:solidFill>
                <a:latin typeface="Calibri" panose="020F0502020204030204" pitchFamily="34" charset="0"/>
                <a:cs typeface="Calibri" panose="020F0502020204030204" pitchFamily="34" charset="0"/>
              </a:rPr>
              <a:t>الرقمي</a:t>
            </a:r>
            <a:endParaRPr lang="en-US" sz="2800" b="1" dirty="0">
              <a:solidFill>
                <a:srgbClr val="C00000"/>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 xmlns:a16="http://schemas.microsoft.com/office/drawing/2014/main" id="{EC5CF803-1BC6-5196-230D-D619845F8047}"/>
              </a:ext>
            </a:extLst>
          </p:cNvPr>
          <p:cNvSpPr txBox="1"/>
          <p:nvPr/>
        </p:nvSpPr>
        <p:spPr>
          <a:xfrm>
            <a:off x="2626178" y="2039999"/>
            <a:ext cx="8490313" cy="4216539"/>
          </a:xfrm>
          <a:prstGeom prst="rect">
            <a:avLst/>
          </a:prstGeom>
          <a:noFill/>
        </p:spPr>
        <p:txBody>
          <a:bodyPr wrap="square" rtlCol="0">
            <a:spAutoFit/>
          </a:bodyPr>
          <a:lstStyle/>
          <a:p>
            <a:pPr marL="342900" indent="-342900" algn="just" rtl="1">
              <a:buFont typeface="Arial" panose="020B0604020202020204" pitchFamily="34" charset="0"/>
              <a:buChar char="•"/>
            </a:pPr>
            <a:r>
              <a:rPr lang="ar-EG" sz="2400" dirty="0"/>
              <a:t> </a:t>
            </a:r>
            <a:r>
              <a:rPr lang="ar-EG" sz="2200" dirty="0">
                <a:solidFill>
                  <a:srgbClr val="FF0000"/>
                </a:solidFill>
                <a:latin typeface="Alexandria" charset="0"/>
                <a:cs typeface="Alexandria" charset="0"/>
              </a:rPr>
              <a:t>الابتكار التكنولوجي </a:t>
            </a:r>
            <a:r>
              <a:rPr lang="ar-EG" sz="2200" dirty="0">
                <a:latin typeface="Alexandria" charset="0"/>
                <a:cs typeface="Alexandria" charset="0"/>
              </a:rPr>
              <a:t>يشمل تطوير تقنيات جديدة أو تحسين التقنيات الحالية التي تساهم في تحسين الأداء، الكفاءة، أو </a:t>
            </a:r>
            <a:r>
              <a:rPr lang="ar-EG" sz="2200" b="1" dirty="0">
                <a:latin typeface="Alexandria" charset="0"/>
                <a:cs typeface="Alexandria" charset="0"/>
              </a:rPr>
              <a:t>تقديم منتجات وخدمات مبتكرة في السوق الرقمية </a:t>
            </a:r>
            <a:r>
              <a:rPr lang="ar-EG" sz="2200" dirty="0">
                <a:latin typeface="Alexandria" charset="0"/>
                <a:cs typeface="Alexandria" charset="0"/>
              </a:rPr>
              <a:t>، بهدف تعزيز الأداء والتنافسية. </a:t>
            </a:r>
          </a:p>
          <a:p>
            <a:pPr marL="342900" indent="-342900" algn="just" rtl="1">
              <a:buFont typeface="Arial" panose="020B0604020202020204" pitchFamily="34" charset="0"/>
              <a:buChar char="•"/>
            </a:pPr>
            <a:endParaRPr lang="ar-EG" sz="2200" dirty="0">
              <a:latin typeface="Alexandria" charset="0"/>
              <a:cs typeface="Alexandria" charset="0"/>
            </a:endParaRPr>
          </a:p>
          <a:p>
            <a:pPr marL="342900" indent="-342900" algn="just" rtl="1">
              <a:buFont typeface="Arial" panose="020B0604020202020204" pitchFamily="34" charset="0"/>
              <a:buChar char="•"/>
            </a:pPr>
            <a:r>
              <a:rPr lang="ar-EG" sz="2200" dirty="0">
                <a:latin typeface="Alexandria" charset="0"/>
                <a:cs typeface="Alexandria" charset="0"/>
              </a:rPr>
              <a:t> </a:t>
            </a:r>
            <a:r>
              <a:rPr lang="ar-EG" sz="2200" dirty="0">
                <a:solidFill>
                  <a:srgbClr val="FF0000"/>
                </a:solidFill>
                <a:latin typeface="Alexandria" charset="0"/>
                <a:cs typeface="Alexandria" charset="0"/>
              </a:rPr>
              <a:t>في عصر الاقتصاد الرقمي </a:t>
            </a:r>
            <a:r>
              <a:rPr lang="ar-EG" sz="2200" dirty="0">
                <a:latin typeface="Alexandria" charset="0"/>
                <a:cs typeface="Alexandria" charset="0"/>
              </a:rPr>
              <a:t>، الابتكار التكنولوجي </a:t>
            </a:r>
            <a:r>
              <a:rPr lang="ar-EG" sz="2200" b="1" dirty="0">
                <a:latin typeface="Alexandria" charset="0"/>
                <a:cs typeface="Alexandria" charset="0"/>
              </a:rPr>
              <a:t>لا يقتصر فقط على التكنولوجيا </a:t>
            </a:r>
            <a:r>
              <a:rPr lang="ar-EG" sz="2200" dirty="0">
                <a:latin typeface="Alexandria" charset="0"/>
                <a:cs typeface="Alexandria" charset="0"/>
              </a:rPr>
              <a:t>نفسها بل يمتد إلى تحسينات في طرق العمل واستراتيجيات التسويق التي تستخدمها الشركات في بيئة الإنترنت</a:t>
            </a:r>
            <a:r>
              <a:rPr lang="ar-EG" sz="2200" dirty="0" smtClean="0">
                <a:latin typeface="Alexandria" charset="0"/>
                <a:cs typeface="Alexandria" charset="0"/>
              </a:rPr>
              <a:t>.</a:t>
            </a:r>
          </a:p>
          <a:p>
            <a:pPr marL="342900" indent="-342900" algn="just" rtl="1">
              <a:buFont typeface="Arial" panose="020B0604020202020204" pitchFamily="34" charset="0"/>
              <a:buChar char="•"/>
            </a:pPr>
            <a:endParaRPr lang="ar-EG" sz="2200" dirty="0">
              <a:latin typeface="Alexandria" charset="0"/>
              <a:cs typeface="Alexandria" charset="0"/>
            </a:endParaRPr>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الشركات التي تستثمر في الابتكار التكنولوجي </a:t>
            </a:r>
            <a:r>
              <a:rPr lang="ar-EG" sz="2200" dirty="0">
                <a:latin typeface="Alexandria" charset="0"/>
                <a:cs typeface="Alexandria" charset="0"/>
              </a:rPr>
              <a:t>تستطيع التفوق على منافسيها عبر تقديم حلول جديدة ومبتكرة. بينما الشركات </a:t>
            </a:r>
            <a:r>
              <a:rPr lang="ar-EG" sz="2200" b="1" dirty="0">
                <a:latin typeface="Alexandria" charset="0"/>
                <a:cs typeface="Alexandria" charset="0"/>
              </a:rPr>
              <a:t>التي تتجاهل الابتكار التكنولوجي </a:t>
            </a:r>
            <a:r>
              <a:rPr lang="ar-EG" sz="2200" dirty="0">
                <a:latin typeface="Alexandria" charset="0"/>
                <a:cs typeface="Alexandria" charset="0"/>
              </a:rPr>
              <a:t>قد تجد نفسها غير قادرة على التكيف مع التغيرات السريعة في السوق.</a:t>
            </a:r>
          </a:p>
          <a:p>
            <a:pPr marL="342900" indent="-342900" algn="r" rtl="1">
              <a:buFont typeface="Arial" panose="020B0604020202020204" pitchFamily="34" charset="0"/>
              <a:buChar char="•"/>
            </a:pPr>
            <a:endParaRPr lang="ar-EG" sz="2400" dirty="0" smtClean="0"/>
          </a:p>
        </p:txBody>
      </p:sp>
      <p:pic>
        <p:nvPicPr>
          <p:cNvPr id="2" name="Picture 1"/>
          <p:cNvPicPr>
            <a:picLocks noChangeAspect="1"/>
          </p:cNvPicPr>
          <p:nvPr/>
        </p:nvPicPr>
        <p:blipFill>
          <a:blip r:embed="rId3"/>
          <a:stretch>
            <a:fillRect/>
          </a:stretch>
        </p:blipFill>
        <p:spPr>
          <a:xfrm>
            <a:off x="56226" y="3449546"/>
            <a:ext cx="2429346" cy="1723345"/>
          </a:xfrm>
          <a:prstGeom prst="rect">
            <a:avLst/>
          </a:prstGeom>
        </p:spPr>
      </p:pic>
    </p:spTree>
    <p:extLst>
      <p:ext uri="{BB962C8B-B14F-4D97-AF65-F5344CB8AC3E}">
        <p14:creationId xmlns:p14="http://schemas.microsoft.com/office/powerpoint/2010/main" val="161437803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0" y="1435581"/>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2155961" y="1622961"/>
            <a:ext cx="9345750" cy="393469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4120123" y="1622961"/>
            <a:ext cx="8428258" cy="523220"/>
          </a:xfrm>
          <a:prstGeom prst="rect">
            <a:avLst/>
          </a:prstGeom>
          <a:noFill/>
        </p:spPr>
        <p:txBody>
          <a:bodyPr wrap="square" rtlCol="0">
            <a:spAutoFit/>
          </a:bodyPr>
          <a:lstStyle/>
          <a:p>
            <a:pPr algn="ctr" rtl="1"/>
            <a:r>
              <a:rPr lang="ar-EG" sz="2800" b="1" dirty="0" smtClean="0">
                <a:solidFill>
                  <a:srgbClr val="C00000"/>
                </a:solidFill>
                <a:latin typeface="Calibri" panose="020F0502020204030204" pitchFamily="34" charset="0"/>
                <a:cs typeface="Calibri" panose="020F0502020204030204" pitchFamily="34" charset="0"/>
              </a:rPr>
              <a:t>2. البحث </a:t>
            </a:r>
            <a:r>
              <a:rPr lang="ar-EG" sz="2800" b="1" dirty="0">
                <a:solidFill>
                  <a:srgbClr val="C00000"/>
                </a:solidFill>
                <a:latin typeface="Calibri" panose="020F0502020204030204" pitchFamily="34" charset="0"/>
                <a:cs typeface="Calibri" panose="020F0502020204030204" pitchFamily="34" charset="0"/>
              </a:rPr>
              <a:t>والتطوير كعنصر أساسي للتنافسية</a:t>
            </a:r>
            <a:endParaRPr lang="en-US" sz="2800" b="1" dirty="0">
              <a:solidFill>
                <a:srgbClr val="C00000"/>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 xmlns:a16="http://schemas.microsoft.com/office/drawing/2014/main" id="{EC5CF803-1BC6-5196-230D-D619845F8047}"/>
              </a:ext>
            </a:extLst>
          </p:cNvPr>
          <p:cNvSpPr txBox="1"/>
          <p:nvPr/>
        </p:nvSpPr>
        <p:spPr>
          <a:xfrm>
            <a:off x="2733056" y="1884571"/>
            <a:ext cx="8490313" cy="3477875"/>
          </a:xfrm>
          <a:prstGeom prst="rect">
            <a:avLst/>
          </a:prstGeom>
          <a:noFill/>
        </p:spPr>
        <p:txBody>
          <a:bodyPr wrap="square" rtlCol="0">
            <a:spAutoFit/>
          </a:bodyPr>
          <a:lstStyle/>
          <a:p>
            <a:pPr algn="r" rtl="1"/>
            <a:endParaRPr lang="ar-EG" sz="2200" dirty="0">
              <a:latin typeface="Alexandria" charset="0"/>
              <a:cs typeface="Alexandria" charset="0"/>
            </a:endParaRPr>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في سياق المنافسة الرقمية</a:t>
            </a:r>
            <a:r>
              <a:rPr lang="ar-EG" sz="2200" dirty="0">
                <a:latin typeface="Alexandria" charset="0"/>
                <a:cs typeface="Alexandria" charset="0"/>
              </a:rPr>
              <a:t>، يعد البحث والتطوير عنصرًا محوريًا لتحقيق التفوق على المنافسين. الشركات تتبنى تقنيات جديدة مثل </a:t>
            </a:r>
            <a:r>
              <a:rPr lang="ar-EG" sz="2200" b="1" dirty="0">
                <a:latin typeface="Alexandria" charset="0"/>
                <a:cs typeface="Alexandria" charset="0"/>
              </a:rPr>
              <a:t>الذكاء الاصطناعي </a:t>
            </a:r>
            <a:r>
              <a:rPr lang="ar-EG" sz="2200" dirty="0">
                <a:latin typeface="Alexandria" charset="0"/>
                <a:cs typeface="Alexandria" charset="0"/>
              </a:rPr>
              <a:t>لتحسين تجربتها وتفوقها في </a:t>
            </a:r>
            <a:r>
              <a:rPr lang="ar-EG" sz="2200" dirty="0" smtClean="0">
                <a:latin typeface="Alexandria" charset="0"/>
                <a:cs typeface="Alexandria" charset="0"/>
              </a:rPr>
              <a:t>السوق.</a:t>
            </a:r>
          </a:p>
          <a:p>
            <a:pPr marL="342900" indent="-342900" algn="just" rtl="1">
              <a:buFont typeface="Arial" panose="020B0604020202020204" pitchFamily="34" charset="0"/>
              <a:buChar char="•"/>
            </a:pPr>
            <a:endParaRPr lang="ar-EG" sz="2200" dirty="0">
              <a:latin typeface="Alexandria" charset="0"/>
              <a:cs typeface="Alexandria" charset="0"/>
            </a:endParaRPr>
          </a:p>
          <a:p>
            <a:pPr marL="342900" indent="-342900" algn="just" rtl="1">
              <a:buFont typeface="Arial" panose="020B0604020202020204" pitchFamily="34" charset="0"/>
              <a:buChar char="•"/>
            </a:pPr>
            <a:endParaRPr lang="ar-EG" sz="2200" dirty="0">
              <a:latin typeface="Alexandria" charset="0"/>
              <a:cs typeface="Alexandria" charset="0"/>
            </a:endParaRPr>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من خلال تخصيص الموارد </a:t>
            </a:r>
            <a:r>
              <a:rPr lang="ar-EG" sz="2200" dirty="0">
                <a:latin typeface="Alexandria" charset="0"/>
                <a:cs typeface="Alexandria" charset="0"/>
              </a:rPr>
              <a:t>والجهود لفهم احتياجات السوق وتطلعات العملاء، يمكن للشركات تطوير منتجات وخدمات مبتكرة تلبي هذه الاحتياجات بشكل أفضل</a:t>
            </a:r>
            <a:r>
              <a:rPr lang="ar-EG" sz="2200" dirty="0" smtClean="0">
                <a:latin typeface="Alexandria" charset="0"/>
                <a:cs typeface="Alexandria" charset="0"/>
              </a:rPr>
              <a:t>.</a:t>
            </a:r>
            <a:endParaRPr lang="ar-EG" sz="2200" dirty="0">
              <a:latin typeface="Alexandria" charset="0"/>
              <a:cs typeface="Alexandria" charset="0"/>
            </a:endParaRPr>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هذا الاستثمار في البحث المستمر </a:t>
            </a:r>
            <a:r>
              <a:rPr lang="ar-EG" sz="2200" dirty="0">
                <a:latin typeface="Alexandria" charset="0"/>
                <a:cs typeface="Alexandria" charset="0"/>
              </a:rPr>
              <a:t>يسهم في جذب فئات أوسع من الجمهور وتحقيق التفوق التنافسي.</a:t>
            </a:r>
          </a:p>
        </p:txBody>
      </p:sp>
      <p:pic>
        <p:nvPicPr>
          <p:cNvPr id="3" name="Picture 2"/>
          <p:cNvPicPr>
            <a:picLocks noChangeAspect="1"/>
          </p:cNvPicPr>
          <p:nvPr/>
        </p:nvPicPr>
        <p:blipFill>
          <a:blip r:embed="rId3"/>
          <a:stretch>
            <a:fillRect/>
          </a:stretch>
        </p:blipFill>
        <p:spPr>
          <a:xfrm>
            <a:off x="4667250" y="2956956"/>
            <a:ext cx="2857500" cy="1009402"/>
          </a:xfrm>
          <a:prstGeom prst="rect">
            <a:avLst/>
          </a:prstGeom>
        </p:spPr>
      </p:pic>
    </p:spTree>
    <p:extLst>
      <p:ext uri="{BB962C8B-B14F-4D97-AF65-F5344CB8AC3E}">
        <p14:creationId xmlns:p14="http://schemas.microsoft.com/office/powerpoint/2010/main" val="38349873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0" y="1435581"/>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2155961" y="1622961"/>
            <a:ext cx="9345750" cy="36615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3807285" y="1622961"/>
            <a:ext cx="8428258" cy="523220"/>
          </a:xfrm>
          <a:prstGeom prst="rect">
            <a:avLst/>
          </a:prstGeom>
          <a:noFill/>
        </p:spPr>
        <p:txBody>
          <a:bodyPr wrap="square" rtlCol="0">
            <a:spAutoFit/>
          </a:bodyPr>
          <a:lstStyle/>
          <a:p>
            <a:pPr algn="ctr" rtl="1"/>
            <a:r>
              <a:rPr lang="ar-EG" sz="2800" b="1" dirty="0" smtClean="0">
                <a:solidFill>
                  <a:srgbClr val="C00000"/>
                </a:solidFill>
                <a:latin typeface="Calibri" panose="020F0502020204030204" pitchFamily="34" charset="0"/>
                <a:cs typeface="Calibri" panose="020F0502020204030204" pitchFamily="34" charset="0"/>
              </a:rPr>
              <a:t>3. تبني </a:t>
            </a:r>
            <a:r>
              <a:rPr lang="ar-EG" sz="2800" b="1" dirty="0">
                <a:solidFill>
                  <a:srgbClr val="C00000"/>
                </a:solidFill>
                <a:latin typeface="Calibri" panose="020F0502020204030204" pitchFamily="34" charset="0"/>
                <a:cs typeface="Calibri" panose="020F0502020204030204" pitchFamily="34" charset="0"/>
              </a:rPr>
              <a:t>التقنيات الحديثة لتحسين </a:t>
            </a:r>
            <a:r>
              <a:rPr lang="ar-EG" sz="2800" b="1" dirty="0" smtClean="0">
                <a:solidFill>
                  <a:srgbClr val="C00000"/>
                </a:solidFill>
                <a:latin typeface="Calibri" panose="020F0502020204030204" pitchFamily="34" charset="0"/>
                <a:cs typeface="Calibri" panose="020F0502020204030204" pitchFamily="34" charset="0"/>
              </a:rPr>
              <a:t>التنافسية</a:t>
            </a:r>
            <a:endParaRPr lang="en-US" sz="2800" b="1" dirty="0">
              <a:solidFill>
                <a:srgbClr val="C00000"/>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 xmlns:a16="http://schemas.microsoft.com/office/drawing/2014/main" id="{EC5CF803-1BC6-5196-230D-D619845F8047}"/>
              </a:ext>
            </a:extLst>
          </p:cNvPr>
          <p:cNvSpPr txBox="1"/>
          <p:nvPr/>
        </p:nvSpPr>
        <p:spPr>
          <a:xfrm>
            <a:off x="2891632" y="1791362"/>
            <a:ext cx="8436951" cy="3508653"/>
          </a:xfrm>
          <a:prstGeom prst="rect">
            <a:avLst/>
          </a:prstGeom>
          <a:noFill/>
        </p:spPr>
        <p:txBody>
          <a:bodyPr wrap="square" rtlCol="0">
            <a:spAutoFit/>
          </a:bodyPr>
          <a:lstStyle/>
          <a:p>
            <a:pPr algn="r" rtl="1"/>
            <a:endParaRPr lang="ar-EG" sz="2200" dirty="0">
              <a:latin typeface="Alexandria" charset="0"/>
              <a:cs typeface="Alexandria" charset="0"/>
            </a:endParaRPr>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من العوامل الرئيسية </a:t>
            </a:r>
            <a:r>
              <a:rPr lang="ar-EG" sz="2200" dirty="0">
                <a:latin typeface="Alexandria" charset="0"/>
                <a:cs typeface="Alexandria" charset="0"/>
              </a:rPr>
              <a:t>التي تساهم في رفع </a:t>
            </a:r>
            <a:r>
              <a:rPr lang="ar-EG" sz="2200" b="1" dirty="0">
                <a:latin typeface="Alexandria" charset="0"/>
                <a:cs typeface="Alexandria" charset="0"/>
              </a:rPr>
              <a:t>التنافسية الرقمية </a:t>
            </a:r>
            <a:r>
              <a:rPr lang="ar-EG" sz="2200" dirty="0">
                <a:latin typeface="Alexandria" charset="0"/>
                <a:cs typeface="Alexandria" charset="0"/>
              </a:rPr>
              <a:t>هي تطبيق التقنيات الحديثة. مع تطور التكنولوجيا، يمكن للشركات تحسين عملياتها الداخلية وتقديم خدمات أفضل للمستهلكين.</a:t>
            </a:r>
          </a:p>
          <a:p>
            <a:pPr marL="342900" indent="-342900" algn="r" rtl="1">
              <a:buFont typeface="Arial" panose="020B0604020202020204" pitchFamily="34" charset="0"/>
              <a:buChar char="•"/>
            </a:pPr>
            <a:endParaRPr lang="ar-EG" sz="2200" dirty="0" smtClean="0">
              <a:latin typeface="Alexandria" charset="0"/>
              <a:cs typeface="Alexandria" charset="0"/>
            </a:endParaRPr>
          </a:p>
          <a:p>
            <a:pPr marL="342900" indent="-342900" algn="r" rtl="1">
              <a:buFont typeface="Arial" panose="020B0604020202020204" pitchFamily="34" charset="0"/>
              <a:buChar char="•"/>
            </a:pPr>
            <a:endParaRPr lang="ar-EG" sz="2200" dirty="0">
              <a:latin typeface="Alexandria" charset="0"/>
              <a:cs typeface="Alexandria" charset="0"/>
            </a:endParaRPr>
          </a:p>
          <a:p>
            <a:pPr marL="342900" indent="-342900" algn="r" rtl="1">
              <a:buFont typeface="Arial" panose="020B0604020202020204" pitchFamily="34" charset="0"/>
              <a:buChar char="•"/>
            </a:pPr>
            <a:endParaRPr lang="ar-EG" sz="2200" dirty="0">
              <a:latin typeface="Alexandria" charset="0"/>
              <a:cs typeface="Alexandria" charset="0"/>
            </a:endParaRPr>
          </a:p>
          <a:p>
            <a:pPr marL="342900" indent="-342900" algn="just" rtl="1">
              <a:buFont typeface="Arial" panose="020B0604020202020204" pitchFamily="34" charset="0"/>
              <a:buChar char="•"/>
            </a:pPr>
            <a:r>
              <a:rPr lang="ar-EG" sz="2200" dirty="0">
                <a:latin typeface="Alexandria" charset="0"/>
                <a:cs typeface="Alexandria" charset="0"/>
              </a:rPr>
              <a:t> سواء كان ذلك من خلال تحسين تجربة المستخدم </a:t>
            </a:r>
            <a:r>
              <a:rPr lang="ar-EG" sz="2200" dirty="0">
                <a:solidFill>
                  <a:srgbClr val="FF0000"/>
                </a:solidFill>
                <a:latin typeface="Alexandria" charset="0"/>
                <a:cs typeface="Alexandria" charset="0"/>
              </a:rPr>
              <a:t>عبر المواقع الإلكترونية </a:t>
            </a:r>
            <a:r>
              <a:rPr lang="ar-EG" sz="2200" dirty="0">
                <a:latin typeface="Alexandria" charset="0"/>
                <a:cs typeface="Alexandria" charset="0"/>
              </a:rPr>
              <a:t>أو توفير خدمات تفاعلية عبر </a:t>
            </a:r>
            <a:r>
              <a:rPr lang="ar-EG" sz="2200" b="1" dirty="0">
                <a:latin typeface="Alexandria" charset="0"/>
                <a:cs typeface="Alexandria" charset="0"/>
              </a:rPr>
              <a:t>التطبيقات الذكية</a:t>
            </a:r>
            <a:r>
              <a:rPr lang="ar-EG" sz="2200" dirty="0">
                <a:latin typeface="Alexandria" charset="0"/>
                <a:cs typeface="Alexandria" charset="0"/>
              </a:rPr>
              <a:t>، فإن استخدام التقنيات المتقدمة يعزز من مكانة الشركة في السوق ويزيد من قدرتها على التنافس</a:t>
            </a:r>
            <a:r>
              <a:rPr lang="ar-EG" sz="2400" dirty="0"/>
              <a:t>.</a:t>
            </a:r>
          </a:p>
        </p:txBody>
      </p:sp>
      <p:pic>
        <p:nvPicPr>
          <p:cNvPr id="2" name="Picture 1"/>
          <p:cNvPicPr>
            <a:picLocks noChangeAspect="1"/>
          </p:cNvPicPr>
          <p:nvPr/>
        </p:nvPicPr>
        <p:blipFill>
          <a:blip r:embed="rId3"/>
          <a:stretch>
            <a:fillRect/>
          </a:stretch>
        </p:blipFill>
        <p:spPr>
          <a:xfrm>
            <a:off x="3054902" y="3010755"/>
            <a:ext cx="3233942" cy="1086231"/>
          </a:xfrm>
          <a:prstGeom prst="rect">
            <a:avLst/>
          </a:prstGeom>
        </p:spPr>
      </p:pic>
      <p:pic>
        <p:nvPicPr>
          <p:cNvPr id="3" name="Picture 2"/>
          <p:cNvPicPr>
            <a:picLocks noChangeAspect="1"/>
          </p:cNvPicPr>
          <p:nvPr/>
        </p:nvPicPr>
        <p:blipFill>
          <a:blip r:embed="rId4"/>
          <a:stretch>
            <a:fillRect/>
          </a:stretch>
        </p:blipFill>
        <p:spPr>
          <a:xfrm>
            <a:off x="6430488" y="3010755"/>
            <a:ext cx="3438525" cy="1086231"/>
          </a:xfrm>
          <a:prstGeom prst="rect">
            <a:avLst/>
          </a:prstGeom>
        </p:spPr>
      </p:pic>
    </p:spTree>
    <p:extLst>
      <p:ext uri="{BB962C8B-B14F-4D97-AF65-F5344CB8AC3E}">
        <p14:creationId xmlns:p14="http://schemas.microsoft.com/office/powerpoint/2010/main" val="102397682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544" y="952255"/>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3060755" y="1528355"/>
            <a:ext cx="8539062" cy="355428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4335363" y="1528355"/>
            <a:ext cx="8466655" cy="1384995"/>
          </a:xfrm>
          <a:prstGeom prst="rect">
            <a:avLst/>
          </a:prstGeom>
          <a:noFill/>
        </p:spPr>
        <p:txBody>
          <a:bodyPr wrap="square" rtlCol="0">
            <a:spAutoFit/>
          </a:bodyPr>
          <a:lstStyle/>
          <a:p>
            <a:pPr algn="ctr" rtl="1"/>
            <a:r>
              <a:rPr lang="ar-EG" sz="2800" b="1" dirty="0" smtClean="0">
                <a:solidFill>
                  <a:srgbClr val="C00000"/>
                </a:solidFill>
                <a:latin typeface="Calibri" panose="020F0502020204030204" pitchFamily="34" charset="0"/>
                <a:cs typeface="Calibri" panose="020F0502020204030204" pitchFamily="34" charset="0"/>
              </a:rPr>
              <a:t>4. </a:t>
            </a:r>
            <a:r>
              <a:rPr lang="ar-EG" sz="2400" b="1" dirty="0" smtClean="0">
                <a:solidFill>
                  <a:srgbClr val="C00000"/>
                </a:solidFill>
                <a:latin typeface="Calibri" panose="020F0502020204030204" pitchFamily="34" charset="0"/>
                <a:cs typeface="Calibri" panose="020F0502020204030204" pitchFamily="34" charset="0"/>
              </a:rPr>
              <a:t>تحسين </a:t>
            </a:r>
            <a:r>
              <a:rPr lang="ar-EG" sz="2400" b="1" dirty="0">
                <a:solidFill>
                  <a:srgbClr val="C00000"/>
                </a:solidFill>
                <a:latin typeface="Calibri" panose="020F0502020204030204" pitchFamily="34" charset="0"/>
                <a:cs typeface="Calibri" panose="020F0502020204030204" pitchFamily="34" charset="0"/>
              </a:rPr>
              <a:t>الكفاءة التشغيلية وتقليل التكاليف</a:t>
            </a:r>
          </a:p>
          <a:p>
            <a:pPr algn="ctr" rtl="1"/>
            <a:endParaRPr lang="en-US" sz="2800" b="1" dirty="0" smtClean="0">
              <a:solidFill>
                <a:srgbClr val="C00000"/>
              </a:solidFill>
              <a:latin typeface="Calibri" panose="020F0502020204030204" pitchFamily="34" charset="0"/>
              <a:cs typeface="Calibri" panose="020F0502020204030204" pitchFamily="34" charset="0"/>
            </a:endParaRPr>
          </a:p>
          <a:p>
            <a:pPr algn="ctr" rtl="1"/>
            <a:r>
              <a:rPr lang="ar-EG" sz="2800" b="1" dirty="0" smtClean="0">
                <a:solidFill>
                  <a:srgbClr val="C00000"/>
                </a:solidFill>
                <a:latin typeface="Calibri" panose="020F0502020204030204" pitchFamily="34" charset="0"/>
                <a:cs typeface="Calibri" panose="020F0502020204030204" pitchFamily="34" charset="0"/>
              </a:rPr>
              <a:t> </a:t>
            </a:r>
            <a:endParaRPr lang="en-US" sz="2800" b="1" dirty="0">
              <a:solidFill>
                <a:srgbClr val="C00000"/>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 xmlns:a16="http://schemas.microsoft.com/office/drawing/2014/main" id="{EC5CF803-1BC6-5196-230D-D619845F8047}"/>
              </a:ext>
            </a:extLst>
          </p:cNvPr>
          <p:cNvSpPr txBox="1"/>
          <p:nvPr/>
        </p:nvSpPr>
        <p:spPr>
          <a:xfrm>
            <a:off x="3449261" y="1627916"/>
            <a:ext cx="8099051" cy="4216539"/>
          </a:xfrm>
          <a:prstGeom prst="rect">
            <a:avLst/>
          </a:prstGeom>
          <a:noFill/>
        </p:spPr>
        <p:txBody>
          <a:bodyPr wrap="square" rtlCol="0">
            <a:spAutoFit/>
          </a:bodyPr>
          <a:lstStyle/>
          <a:p>
            <a:pPr algn="r" rtl="1"/>
            <a:endParaRPr lang="ar-EG" sz="2400" b="1" dirty="0">
              <a:solidFill>
                <a:srgbClr val="C00000"/>
              </a:solidFill>
              <a:latin typeface="Calibri" panose="020F0502020204030204" pitchFamily="34" charset="0"/>
              <a:cs typeface="Calibri" panose="020F0502020204030204" pitchFamily="34" charset="0"/>
            </a:endParaRPr>
          </a:p>
          <a:p>
            <a:pPr marL="342900" indent="-342900" algn="just" rtl="1">
              <a:buFont typeface="Arial" panose="020B0604020202020204" pitchFamily="34" charset="0"/>
              <a:buChar char="•"/>
            </a:pPr>
            <a:r>
              <a:rPr lang="ar-EG" sz="2000" b="1" dirty="0">
                <a:solidFill>
                  <a:srgbClr val="FF0000"/>
                </a:solidFill>
              </a:rPr>
              <a:t>أتمتة العمليات</a:t>
            </a:r>
            <a:r>
              <a:rPr lang="ar-EG" sz="2000" b="1" dirty="0"/>
              <a:t>:</a:t>
            </a:r>
            <a:r>
              <a:rPr lang="ar-EG" sz="2000" dirty="0"/>
              <a:t> يعد الابتكار التكنولوجي، مثل </a:t>
            </a:r>
            <a:r>
              <a:rPr lang="ar-EG" sz="2000" b="1" dirty="0"/>
              <a:t>أتمتة العمليات</a:t>
            </a:r>
            <a:r>
              <a:rPr lang="ar-EG" sz="2000" dirty="0"/>
              <a:t> (إدارة المخزون، معالجة الطلبات، إلخ)، </a:t>
            </a:r>
            <a:r>
              <a:rPr lang="ar-EG" sz="2000" b="1" dirty="0"/>
              <a:t>من أبرز العوامل </a:t>
            </a:r>
            <a:r>
              <a:rPr lang="ar-EG" sz="2000" dirty="0"/>
              <a:t>التي تساهم في </a:t>
            </a:r>
            <a:r>
              <a:rPr lang="ar-EG" sz="2000" b="1" dirty="0">
                <a:solidFill>
                  <a:srgbClr val="FF0000"/>
                </a:solidFill>
              </a:rPr>
              <a:t>تحسين الكفاءة التشغيلية</a:t>
            </a:r>
            <a:r>
              <a:rPr lang="ar-EG" sz="2000" dirty="0"/>
              <a:t>. من خلال تقليل الأخطاء البشرية، يتم تسريع الإنتاج وتقليل الهدر، مما يؤدي إلى </a:t>
            </a:r>
            <a:r>
              <a:rPr lang="ar-EG" sz="2000" dirty="0">
                <a:solidFill>
                  <a:srgbClr val="FF0000"/>
                </a:solidFill>
              </a:rPr>
              <a:t>تخفيض </a:t>
            </a:r>
            <a:r>
              <a:rPr lang="ar-EG" sz="2000" b="1" dirty="0">
                <a:solidFill>
                  <a:srgbClr val="FF0000"/>
                </a:solidFill>
              </a:rPr>
              <a:t>التكاليف التشغيلية</a:t>
            </a:r>
            <a:r>
              <a:rPr lang="ar-EG" sz="2000" dirty="0">
                <a:solidFill>
                  <a:srgbClr val="FF0000"/>
                </a:solidFill>
              </a:rPr>
              <a:t> </a:t>
            </a:r>
            <a:r>
              <a:rPr lang="ar-EG" sz="2000" dirty="0"/>
              <a:t>بشكل كبير</a:t>
            </a:r>
            <a:r>
              <a:rPr lang="ar-EG" sz="2000" dirty="0" smtClean="0"/>
              <a:t>.</a:t>
            </a:r>
          </a:p>
          <a:p>
            <a:pPr marL="342900" indent="-342900" algn="just" rtl="1">
              <a:buFont typeface="Arial" panose="020B0604020202020204" pitchFamily="34" charset="0"/>
              <a:buChar char="•"/>
            </a:pPr>
            <a:endParaRPr lang="ar-EG" sz="2000" dirty="0" smtClean="0"/>
          </a:p>
          <a:p>
            <a:pPr marL="342900" indent="-342900" algn="just" rtl="1">
              <a:buFont typeface="Arial" panose="020B0604020202020204" pitchFamily="34" charset="0"/>
              <a:buChar char="•"/>
            </a:pPr>
            <a:endParaRPr lang="ar-EG" sz="2000" dirty="0" smtClean="0"/>
          </a:p>
          <a:p>
            <a:pPr marL="342900" indent="-342900" algn="just" rtl="1">
              <a:buFont typeface="Arial" panose="020B0604020202020204" pitchFamily="34" charset="0"/>
              <a:buChar char="•"/>
            </a:pPr>
            <a:endParaRPr lang="ar-EG" sz="2000" dirty="0"/>
          </a:p>
          <a:p>
            <a:pPr marL="342900" indent="-342900" algn="just" rtl="1">
              <a:buFont typeface="Arial" panose="020B0604020202020204" pitchFamily="34" charset="0"/>
              <a:buChar char="•"/>
            </a:pPr>
            <a:r>
              <a:rPr lang="ar-EG" sz="2000" b="1" dirty="0">
                <a:solidFill>
                  <a:srgbClr val="FF0000"/>
                </a:solidFill>
              </a:rPr>
              <a:t>إدارة الموارد بشكل أكثر فعالية</a:t>
            </a:r>
            <a:r>
              <a:rPr lang="ar-EG" sz="2000" b="1" dirty="0"/>
              <a:t>:</a:t>
            </a:r>
            <a:r>
              <a:rPr lang="ar-EG" sz="2000" dirty="0"/>
              <a:t> استخدام </a:t>
            </a:r>
            <a:r>
              <a:rPr lang="ar-EG" sz="2000" b="1" dirty="0"/>
              <a:t>البرمجيات الذكية</a:t>
            </a:r>
            <a:r>
              <a:rPr lang="ar-EG" sz="2000" dirty="0"/>
              <a:t> والتقنيات الحديثة يمكن أن يساعد الشركات على إدارة عملياتها بدقة أكبر. مما يعزز </a:t>
            </a:r>
            <a:r>
              <a:rPr lang="ar-EG" sz="2000" b="1" dirty="0"/>
              <a:t>الفعالية</a:t>
            </a:r>
            <a:r>
              <a:rPr lang="ar-EG" sz="2000" dirty="0"/>
              <a:t> ويحرر الموارد التي يمكن تخصيصها للابتكار والنمو المستقبلي.</a:t>
            </a:r>
          </a:p>
          <a:p>
            <a:pPr algn="just" rtl="1"/>
            <a:endParaRPr lang="ar-EG" sz="2200" dirty="0">
              <a:latin typeface="Alexandria" charset="0"/>
              <a:cs typeface="Alexandria" charset="0"/>
            </a:endParaRPr>
          </a:p>
          <a:p>
            <a:pPr algn="just" rtl="1"/>
            <a:r>
              <a:rPr lang="ar-EG" sz="2200" dirty="0" smtClean="0">
                <a:latin typeface="Alexandria" charset="0"/>
                <a:cs typeface="Alexandria" charset="0"/>
              </a:rPr>
              <a:t>.</a:t>
            </a:r>
            <a:endParaRPr lang="ar-EG" sz="2200" dirty="0">
              <a:solidFill>
                <a:srgbClr val="FF0000"/>
              </a:solidFill>
            </a:endParaRPr>
          </a:p>
        </p:txBody>
      </p:sp>
      <p:pic>
        <p:nvPicPr>
          <p:cNvPr id="3" name="Picture 2"/>
          <p:cNvPicPr>
            <a:picLocks noChangeAspect="1"/>
          </p:cNvPicPr>
          <p:nvPr/>
        </p:nvPicPr>
        <p:blipFill>
          <a:blip r:embed="rId3"/>
          <a:stretch>
            <a:fillRect/>
          </a:stretch>
        </p:blipFill>
        <p:spPr>
          <a:xfrm>
            <a:off x="3619517" y="3052625"/>
            <a:ext cx="2838450" cy="984985"/>
          </a:xfrm>
          <a:prstGeom prst="rect">
            <a:avLst/>
          </a:prstGeom>
        </p:spPr>
      </p:pic>
      <p:pic>
        <p:nvPicPr>
          <p:cNvPr id="6" name="Picture 5"/>
          <p:cNvPicPr>
            <a:picLocks noChangeAspect="1"/>
          </p:cNvPicPr>
          <p:nvPr/>
        </p:nvPicPr>
        <p:blipFill>
          <a:blip r:embed="rId4"/>
          <a:stretch>
            <a:fillRect/>
          </a:stretch>
        </p:blipFill>
        <p:spPr>
          <a:xfrm>
            <a:off x="6457967" y="3031416"/>
            <a:ext cx="3028950" cy="1027401"/>
          </a:xfrm>
          <a:prstGeom prst="rect">
            <a:avLst/>
          </a:prstGeom>
        </p:spPr>
      </p:pic>
    </p:spTree>
    <p:extLst>
      <p:ext uri="{BB962C8B-B14F-4D97-AF65-F5344CB8AC3E}">
        <p14:creationId xmlns:p14="http://schemas.microsoft.com/office/powerpoint/2010/main" val="15639738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544" y="952255"/>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9" name="Rectangle: Rounded Corners 24"/>
          <p:cNvSpPr/>
          <p:nvPr/>
        </p:nvSpPr>
        <p:spPr>
          <a:xfrm>
            <a:off x="3060755" y="1528355"/>
            <a:ext cx="8539062" cy="33702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 xmlns:a16="http://schemas.microsoft.com/office/drawing/2014/main" id="{17EF556D-5D9A-AEB5-2619-7876E3A936E4}"/>
              </a:ext>
            </a:extLst>
          </p:cNvPr>
          <p:cNvSpPr txBox="1"/>
          <p:nvPr/>
        </p:nvSpPr>
        <p:spPr>
          <a:xfrm>
            <a:off x="4866382" y="1480440"/>
            <a:ext cx="8466655" cy="1384995"/>
          </a:xfrm>
          <a:prstGeom prst="rect">
            <a:avLst/>
          </a:prstGeom>
          <a:noFill/>
        </p:spPr>
        <p:txBody>
          <a:bodyPr wrap="square" rtlCol="0">
            <a:spAutoFit/>
          </a:bodyPr>
          <a:lstStyle/>
          <a:p>
            <a:pPr algn="ctr" rtl="1"/>
            <a:r>
              <a:rPr lang="ar-EG" sz="2800" b="1" dirty="0" smtClean="0">
                <a:solidFill>
                  <a:srgbClr val="C00000"/>
                </a:solidFill>
                <a:latin typeface="Calibri" panose="020F0502020204030204" pitchFamily="34" charset="0"/>
                <a:cs typeface="Calibri" panose="020F0502020204030204" pitchFamily="34" charset="0"/>
              </a:rPr>
              <a:t>5. </a:t>
            </a:r>
            <a:r>
              <a:rPr lang="ar-EG" sz="2400" b="1" dirty="0" smtClean="0">
                <a:solidFill>
                  <a:srgbClr val="C00000"/>
                </a:solidFill>
                <a:latin typeface="Calibri" panose="020F0502020204030204" pitchFamily="34" charset="0"/>
                <a:cs typeface="Calibri" panose="020F0502020204030204" pitchFamily="34" charset="0"/>
              </a:rPr>
              <a:t>الاستجابة </a:t>
            </a:r>
            <a:r>
              <a:rPr lang="ar-EG" sz="2400" b="1" dirty="0">
                <a:solidFill>
                  <a:srgbClr val="C00000"/>
                </a:solidFill>
                <a:latin typeface="Calibri" panose="020F0502020204030204" pitchFamily="34" charset="0"/>
                <a:cs typeface="Calibri" panose="020F0502020204030204" pitchFamily="34" charset="0"/>
              </a:rPr>
              <a:t>السريعة لاحتياجات السوق</a:t>
            </a:r>
          </a:p>
          <a:p>
            <a:pPr algn="ctr" rtl="1"/>
            <a:endParaRPr lang="en-US" sz="2800" b="1" dirty="0" smtClean="0">
              <a:solidFill>
                <a:srgbClr val="C00000"/>
              </a:solidFill>
              <a:latin typeface="Calibri" panose="020F0502020204030204" pitchFamily="34" charset="0"/>
              <a:cs typeface="Calibri" panose="020F0502020204030204" pitchFamily="34" charset="0"/>
            </a:endParaRPr>
          </a:p>
          <a:p>
            <a:pPr algn="ctr" rtl="1"/>
            <a:r>
              <a:rPr lang="ar-EG" sz="2800" b="1" dirty="0" smtClean="0">
                <a:solidFill>
                  <a:srgbClr val="C00000"/>
                </a:solidFill>
                <a:latin typeface="Calibri" panose="020F0502020204030204" pitchFamily="34" charset="0"/>
                <a:cs typeface="Calibri" panose="020F0502020204030204" pitchFamily="34" charset="0"/>
              </a:rPr>
              <a:t> </a:t>
            </a:r>
            <a:endParaRPr lang="en-US" sz="2800" b="1" dirty="0">
              <a:solidFill>
                <a:srgbClr val="C00000"/>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 xmlns:a16="http://schemas.microsoft.com/office/drawing/2014/main" id="{EC5CF803-1BC6-5196-230D-D619845F8047}"/>
              </a:ext>
            </a:extLst>
          </p:cNvPr>
          <p:cNvSpPr txBox="1"/>
          <p:nvPr/>
        </p:nvSpPr>
        <p:spPr>
          <a:xfrm>
            <a:off x="3606883" y="1763295"/>
            <a:ext cx="7783807" cy="4185761"/>
          </a:xfrm>
          <a:prstGeom prst="rect">
            <a:avLst/>
          </a:prstGeom>
          <a:noFill/>
        </p:spPr>
        <p:txBody>
          <a:bodyPr wrap="square" rtlCol="0">
            <a:spAutoFit/>
          </a:bodyPr>
          <a:lstStyle/>
          <a:p>
            <a:pPr algn="just" rtl="1"/>
            <a:endParaRPr lang="ar-EG" sz="2000" b="1" dirty="0"/>
          </a:p>
          <a:p>
            <a:pPr marL="342900" indent="-342900" algn="just" rtl="1">
              <a:buFont typeface="Arial" panose="020B0604020202020204" pitchFamily="34" charset="0"/>
              <a:buChar char="•"/>
            </a:pPr>
            <a:r>
              <a:rPr lang="ar-EG" dirty="0" smtClean="0">
                <a:solidFill>
                  <a:srgbClr val="FF0000"/>
                </a:solidFill>
                <a:latin typeface="Alexandria" charset="0"/>
                <a:cs typeface="Alexandria" charset="0"/>
              </a:rPr>
              <a:t>الابتكار </a:t>
            </a:r>
            <a:r>
              <a:rPr lang="ar-EG" dirty="0">
                <a:solidFill>
                  <a:srgbClr val="FF0000"/>
                </a:solidFill>
                <a:latin typeface="Alexandria" charset="0"/>
                <a:cs typeface="Alexandria" charset="0"/>
              </a:rPr>
              <a:t>التكنولوجي </a:t>
            </a:r>
            <a:r>
              <a:rPr lang="ar-EG" dirty="0">
                <a:latin typeface="Alexandria" charset="0"/>
                <a:cs typeface="Alexandria" charset="0"/>
              </a:rPr>
              <a:t>يوفر للشركات القدرة على تطوير منتجات وخدمات جديدة تلبي احتياجات السوق المتغيرة. </a:t>
            </a:r>
          </a:p>
          <a:p>
            <a:pPr marL="342900" indent="-342900" algn="just" rtl="1">
              <a:buFont typeface="Arial" panose="020B0604020202020204" pitchFamily="34" charset="0"/>
              <a:buChar char="•"/>
            </a:pPr>
            <a:endParaRPr lang="ar-EG" dirty="0" smtClean="0">
              <a:latin typeface="Alexandria" charset="0"/>
              <a:cs typeface="Alexandria" charset="0"/>
            </a:endParaRPr>
          </a:p>
          <a:p>
            <a:pPr marL="342900" indent="-342900" algn="just" rtl="1">
              <a:buFont typeface="Arial" panose="020B0604020202020204" pitchFamily="34" charset="0"/>
              <a:buChar char="•"/>
            </a:pPr>
            <a:endParaRPr lang="ar-EG" dirty="0" smtClean="0">
              <a:latin typeface="Alexandria" charset="0"/>
              <a:cs typeface="Alexandria" charset="0"/>
            </a:endParaRPr>
          </a:p>
          <a:p>
            <a:pPr marL="342900" indent="-342900" algn="just" rtl="1">
              <a:buFont typeface="Arial" panose="020B0604020202020204" pitchFamily="34" charset="0"/>
              <a:buChar char="•"/>
            </a:pPr>
            <a:endParaRPr lang="ar-EG" dirty="0">
              <a:latin typeface="Alexandria" charset="0"/>
              <a:cs typeface="Alexandria" charset="0"/>
            </a:endParaRPr>
          </a:p>
          <a:p>
            <a:pPr marL="342900" indent="-342900" algn="just" rtl="1">
              <a:buFont typeface="Arial" panose="020B0604020202020204" pitchFamily="34" charset="0"/>
              <a:buChar char="•"/>
            </a:pPr>
            <a:r>
              <a:rPr lang="ar-EG" dirty="0">
                <a:solidFill>
                  <a:srgbClr val="FF0000"/>
                </a:solidFill>
                <a:latin typeface="Alexandria" charset="0"/>
                <a:cs typeface="Alexandria" charset="0"/>
              </a:rPr>
              <a:t>يمكن للشركات تعديل </a:t>
            </a:r>
            <a:r>
              <a:rPr lang="ar-EG" dirty="0">
                <a:latin typeface="Alexandria" charset="0"/>
                <a:cs typeface="Alexandria" charset="0"/>
              </a:rPr>
              <a:t>عروضها بسرعة باستخدام تقنيات مثل الطباعة ثلاثية الأبعاد أو التكنولوجيا السحابية لتقديم حلول مخصصة.</a:t>
            </a:r>
          </a:p>
          <a:p>
            <a:pPr marL="342900" indent="-342900" algn="just" rtl="1">
              <a:buFont typeface="Arial" panose="020B0604020202020204" pitchFamily="34" charset="0"/>
              <a:buChar char="•"/>
            </a:pPr>
            <a:endParaRPr lang="ar-EG" dirty="0">
              <a:solidFill>
                <a:srgbClr val="FF0000"/>
              </a:solidFill>
              <a:latin typeface="Alexandria" charset="0"/>
              <a:cs typeface="Alexandria" charset="0"/>
            </a:endParaRPr>
          </a:p>
          <a:p>
            <a:pPr marL="342900" indent="-342900" algn="just" rtl="1">
              <a:buFont typeface="Arial" panose="020B0604020202020204" pitchFamily="34" charset="0"/>
              <a:buChar char="•"/>
            </a:pPr>
            <a:r>
              <a:rPr lang="ar-EG" dirty="0">
                <a:solidFill>
                  <a:srgbClr val="FF0000"/>
                </a:solidFill>
                <a:latin typeface="Alexandria" charset="0"/>
                <a:cs typeface="Alexandria" charset="0"/>
              </a:rPr>
              <a:t>التفوق على المنافسين: </a:t>
            </a:r>
            <a:r>
              <a:rPr lang="ar-EG" dirty="0">
                <a:latin typeface="Alexandria" charset="0"/>
                <a:cs typeface="Alexandria" charset="0"/>
              </a:rPr>
              <a:t>الشركات التي تتبنى هذه الابتكارات تكون قادرة على التفوق على منافسيها من خلال تقديم حلول فريدة تتماشى مع متطلبات العملاء المتطورة</a:t>
            </a:r>
            <a:r>
              <a:rPr lang="ar-EG" sz="2000" dirty="0"/>
              <a:t>.</a:t>
            </a:r>
          </a:p>
          <a:p>
            <a:pPr algn="just" rtl="1"/>
            <a:endParaRPr lang="ar-EG" sz="2000" dirty="0">
              <a:latin typeface="Alexandria" charset="0"/>
              <a:cs typeface="Alexandria" charset="0"/>
            </a:endParaRPr>
          </a:p>
          <a:p>
            <a:pPr algn="just" rtl="1"/>
            <a:endParaRPr lang="ar-EG" sz="2200" dirty="0">
              <a:latin typeface="Alexandria" charset="0"/>
              <a:cs typeface="Alexandria" charset="0"/>
            </a:endParaRPr>
          </a:p>
          <a:p>
            <a:pPr algn="just" rtl="1"/>
            <a:r>
              <a:rPr lang="ar-EG" sz="2200" dirty="0" smtClean="0">
                <a:latin typeface="Alexandria" charset="0"/>
                <a:cs typeface="Alexandria" charset="0"/>
              </a:rPr>
              <a:t>.</a:t>
            </a:r>
            <a:endParaRPr lang="ar-EG" sz="2200" dirty="0">
              <a:solidFill>
                <a:srgbClr val="FF0000"/>
              </a:solidFill>
            </a:endParaRPr>
          </a:p>
        </p:txBody>
      </p:sp>
      <p:pic>
        <p:nvPicPr>
          <p:cNvPr id="3" name="Picture 2"/>
          <p:cNvPicPr>
            <a:picLocks noChangeAspect="1"/>
          </p:cNvPicPr>
          <p:nvPr/>
        </p:nvPicPr>
        <p:blipFill>
          <a:blip r:embed="rId3"/>
          <a:stretch>
            <a:fillRect/>
          </a:stretch>
        </p:blipFill>
        <p:spPr>
          <a:xfrm>
            <a:off x="6108755" y="2460987"/>
            <a:ext cx="2990955" cy="955359"/>
          </a:xfrm>
          <a:prstGeom prst="rect">
            <a:avLst/>
          </a:prstGeom>
        </p:spPr>
      </p:pic>
      <p:pic>
        <p:nvPicPr>
          <p:cNvPr id="6" name="Picture 5"/>
          <p:cNvPicPr>
            <a:picLocks noChangeAspect="1"/>
          </p:cNvPicPr>
          <p:nvPr/>
        </p:nvPicPr>
        <p:blipFill>
          <a:blip r:embed="rId4"/>
          <a:stretch>
            <a:fillRect/>
          </a:stretch>
        </p:blipFill>
        <p:spPr>
          <a:xfrm>
            <a:off x="12755" y="2460987"/>
            <a:ext cx="3048000" cy="2437583"/>
          </a:xfrm>
          <a:prstGeom prst="rect">
            <a:avLst/>
          </a:prstGeom>
        </p:spPr>
      </p:pic>
    </p:spTree>
    <p:extLst>
      <p:ext uri="{BB962C8B-B14F-4D97-AF65-F5344CB8AC3E}">
        <p14:creationId xmlns:p14="http://schemas.microsoft.com/office/powerpoint/2010/main" val="12270223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Rounded Corners 22"/>
          <p:cNvSpPr/>
          <p:nvPr/>
        </p:nvSpPr>
        <p:spPr>
          <a:xfrm>
            <a:off x="544" y="952255"/>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Rounded Corners 24"/>
          <p:cNvSpPr/>
          <p:nvPr/>
        </p:nvSpPr>
        <p:spPr>
          <a:xfrm>
            <a:off x="3060755" y="1528354"/>
            <a:ext cx="8539062" cy="361366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4081726" y="1528355"/>
            <a:ext cx="8466655" cy="954107"/>
          </a:xfrm>
          <a:prstGeom prst="rect">
            <a:avLst/>
          </a:prstGeom>
          <a:noFill/>
        </p:spPr>
        <p:txBody>
          <a:bodyPr wrap="square" rtlCol="0">
            <a:spAutoFit/>
          </a:bodyPr>
          <a:lstStyle/>
          <a:p>
            <a:pPr algn="ctr" rtl="1"/>
            <a:r>
              <a:rPr lang="ar-EG" sz="2800" b="1" dirty="0" smtClean="0">
                <a:solidFill>
                  <a:srgbClr val="C00000"/>
                </a:solidFill>
                <a:latin typeface="Calibri" panose="020F0502020204030204" pitchFamily="34" charset="0"/>
                <a:cs typeface="Calibri" panose="020F0502020204030204" pitchFamily="34" charset="0"/>
              </a:rPr>
              <a:t>6. </a:t>
            </a:r>
            <a:r>
              <a:rPr lang="ar-EG" sz="2400" b="1" dirty="0" smtClean="0">
                <a:solidFill>
                  <a:srgbClr val="C00000"/>
                </a:solidFill>
                <a:latin typeface="Calibri" panose="020F0502020204030204" pitchFamily="34" charset="0"/>
                <a:cs typeface="Calibri" panose="020F0502020204030204" pitchFamily="34" charset="0"/>
              </a:rPr>
              <a:t>الاستفادة </a:t>
            </a:r>
            <a:r>
              <a:rPr lang="ar-EG" sz="2400" b="1" dirty="0">
                <a:solidFill>
                  <a:srgbClr val="C00000"/>
                </a:solidFill>
                <a:latin typeface="Calibri" panose="020F0502020204030204" pitchFamily="34" charset="0"/>
                <a:cs typeface="Calibri" panose="020F0502020204030204" pitchFamily="34" charset="0"/>
              </a:rPr>
              <a:t>من البيانات الضخمة والذكاء الاصطناعي</a:t>
            </a:r>
            <a:endParaRPr lang="en-US" sz="2400" b="1" dirty="0">
              <a:solidFill>
                <a:srgbClr val="C00000"/>
              </a:solidFill>
              <a:latin typeface="Calibri" panose="020F0502020204030204" pitchFamily="34" charset="0"/>
              <a:cs typeface="Calibri" panose="020F0502020204030204" pitchFamily="34" charset="0"/>
            </a:endParaRPr>
          </a:p>
          <a:p>
            <a:pPr algn="ctr" rtl="1"/>
            <a:r>
              <a:rPr lang="ar-EG" sz="2800" b="1" dirty="0" smtClean="0">
                <a:solidFill>
                  <a:srgbClr val="C00000"/>
                </a:solidFill>
                <a:latin typeface="Calibri" panose="020F0502020204030204" pitchFamily="34" charset="0"/>
                <a:cs typeface="Calibri" panose="020F0502020204030204" pitchFamily="34" charset="0"/>
              </a:rPr>
              <a:t> </a:t>
            </a:r>
            <a:endParaRPr lang="en-US" sz="2800" b="1" dirty="0">
              <a:solidFill>
                <a:srgbClr val="C00000"/>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 xmlns:a16="http://schemas.microsoft.com/office/drawing/2014/main" id="{EC5CF803-1BC6-5196-230D-D619845F8047}"/>
              </a:ext>
            </a:extLst>
          </p:cNvPr>
          <p:cNvSpPr txBox="1"/>
          <p:nvPr/>
        </p:nvSpPr>
        <p:spPr>
          <a:xfrm>
            <a:off x="3695375" y="1726880"/>
            <a:ext cx="7783807" cy="4216539"/>
          </a:xfrm>
          <a:prstGeom prst="rect">
            <a:avLst/>
          </a:prstGeom>
          <a:noFill/>
        </p:spPr>
        <p:txBody>
          <a:bodyPr wrap="square" rtlCol="0">
            <a:spAutoFit/>
          </a:bodyPr>
          <a:lstStyle/>
          <a:p>
            <a:pPr algn="r" rtl="1"/>
            <a:endParaRPr lang="ar-EG" sz="2000" b="1" dirty="0"/>
          </a:p>
          <a:p>
            <a:pPr marL="342900" indent="-342900" algn="just" rtl="1">
              <a:buFont typeface="Arial" panose="020B0604020202020204" pitchFamily="34" charset="0"/>
              <a:buChar char="•"/>
            </a:pPr>
            <a:r>
              <a:rPr lang="ar-EG" sz="2000" b="1" dirty="0">
                <a:solidFill>
                  <a:srgbClr val="FF0000"/>
                </a:solidFill>
              </a:rPr>
              <a:t>تحليل البيانات واتخاذ القرارات المستنيرة</a:t>
            </a:r>
            <a:r>
              <a:rPr lang="ar-EG" sz="2000" b="1" dirty="0"/>
              <a:t>:</a:t>
            </a:r>
            <a:r>
              <a:rPr lang="ar-EG" sz="2000" dirty="0"/>
              <a:t> </a:t>
            </a:r>
            <a:r>
              <a:rPr lang="ar-EG" sz="2000" b="1" dirty="0"/>
              <a:t>البيانات الضخمة</a:t>
            </a:r>
            <a:r>
              <a:rPr lang="ar-EG" sz="2000" dirty="0"/>
              <a:t> و </a:t>
            </a:r>
            <a:r>
              <a:rPr lang="ar-EG" sz="2000" b="1" dirty="0"/>
              <a:t>الذكاء الاصطناعي</a:t>
            </a:r>
            <a:r>
              <a:rPr lang="ar-EG" sz="2000" dirty="0"/>
              <a:t> يوفران للشركات فرصًا لتحليل كميات هائلة من البيانات </a:t>
            </a:r>
            <a:r>
              <a:rPr lang="ar-EG" sz="2400" dirty="0"/>
              <a:t>واتخاذ</a:t>
            </a:r>
            <a:r>
              <a:rPr lang="ar-EG" sz="2000" dirty="0"/>
              <a:t> قرارات مستنيرة. </a:t>
            </a:r>
            <a:endParaRPr lang="ar-EG" sz="2000" dirty="0" smtClean="0"/>
          </a:p>
          <a:p>
            <a:pPr marL="342900" indent="-342900" algn="just" rtl="1">
              <a:buFont typeface="Arial" panose="020B0604020202020204" pitchFamily="34" charset="0"/>
              <a:buChar char="•"/>
            </a:pPr>
            <a:r>
              <a:rPr lang="ar-EG" sz="2000" dirty="0" smtClean="0"/>
              <a:t>من </a:t>
            </a:r>
            <a:r>
              <a:rPr lang="ar-EG" sz="2000" dirty="0"/>
              <a:t>خلال </a:t>
            </a:r>
            <a:r>
              <a:rPr lang="ar-EG" sz="2000" b="1" dirty="0"/>
              <a:t>تحليل الاتجاهات</a:t>
            </a:r>
            <a:r>
              <a:rPr lang="ar-EG" sz="2000" dirty="0"/>
              <a:t>، يمكن للشركات اكتشاف </a:t>
            </a:r>
            <a:r>
              <a:rPr lang="ar-EG" sz="2000" b="1" dirty="0"/>
              <a:t>المخاطر والفرص</a:t>
            </a:r>
            <a:r>
              <a:rPr lang="ar-EG" sz="2000" dirty="0"/>
              <a:t> في السوق بسرعة ودقة</a:t>
            </a:r>
            <a:r>
              <a:rPr lang="ar-EG" sz="2000" dirty="0" smtClean="0"/>
              <a:t>.</a:t>
            </a:r>
          </a:p>
          <a:p>
            <a:pPr marL="342900" indent="-342900" algn="just" rtl="1">
              <a:buFont typeface="Arial" panose="020B0604020202020204" pitchFamily="34" charset="0"/>
              <a:buChar char="•"/>
            </a:pPr>
            <a:endParaRPr lang="ar-EG" sz="2000" dirty="0" smtClean="0"/>
          </a:p>
          <a:p>
            <a:pPr marL="342900" indent="-342900" algn="just" rtl="1">
              <a:buFont typeface="Arial" panose="020B0604020202020204" pitchFamily="34" charset="0"/>
              <a:buChar char="•"/>
            </a:pPr>
            <a:endParaRPr lang="ar-EG" sz="2000" dirty="0"/>
          </a:p>
          <a:p>
            <a:pPr marL="342900" indent="-342900" algn="just" rtl="1">
              <a:buFont typeface="Arial" panose="020B0604020202020204" pitchFamily="34" charset="0"/>
              <a:buChar char="•"/>
            </a:pPr>
            <a:r>
              <a:rPr lang="ar-EG" sz="2000" b="1" dirty="0">
                <a:solidFill>
                  <a:srgbClr val="FF0000"/>
                </a:solidFill>
              </a:rPr>
              <a:t>تحسين الأداء والتنبؤ</a:t>
            </a:r>
            <a:r>
              <a:rPr lang="ar-EG" sz="2000" b="1" dirty="0"/>
              <a:t>:</a:t>
            </a:r>
            <a:r>
              <a:rPr lang="ar-EG" sz="2000" dirty="0"/>
              <a:t> الذكاء الاصطناعي يساعد في </a:t>
            </a:r>
            <a:r>
              <a:rPr lang="ar-EG" sz="2000" b="1" dirty="0"/>
              <a:t>التنبؤ بالسلوكيات المستقبلية للعملاء</a:t>
            </a:r>
            <a:r>
              <a:rPr lang="ar-EG" sz="2000" dirty="0"/>
              <a:t>، مما يسهم في تحسين </a:t>
            </a:r>
            <a:r>
              <a:rPr lang="ar-EG" sz="2000" b="1" dirty="0"/>
              <a:t>سلسلة التوريد</a:t>
            </a:r>
            <a:r>
              <a:rPr lang="ar-EG" sz="2000" dirty="0"/>
              <a:t> وإدارة الموارد بفعالية. </a:t>
            </a:r>
            <a:endParaRPr lang="ar-EG" sz="2000" dirty="0" smtClean="0"/>
          </a:p>
          <a:p>
            <a:pPr marL="342900" indent="-342900" algn="just" rtl="1">
              <a:buFont typeface="Arial" panose="020B0604020202020204" pitchFamily="34" charset="0"/>
              <a:buChar char="•"/>
            </a:pPr>
            <a:r>
              <a:rPr lang="ar-EG" sz="2000" dirty="0" smtClean="0"/>
              <a:t>الشركات </a:t>
            </a:r>
            <a:r>
              <a:rPr lang="ar-EG" sz="2000" dirty="0"/>
              <a:t>التي </a:t>
            </a:r>
            <a:r>
              <a:rPr lang="ar-EG" sz="2000" b="1" dirty="0"/>
              <a:t>تستفيد من هذه التقنيات</a:t>
            </a:r>
            <a:r>
              <a:rPr lang="ar-EG" sz="2000" dirty="0"/>
              <a:t> تستطيع تحقيق </a:t>
            </a:r>
            <a:r>
              <a:rPr lang="ar-EG" sz="2000" b="1" dirty="0"/>
              <a:t>ميزة تنافسية مستدامة</a:t>
            </a:r>
            <a:r>
              <a:rPr lang="ar-EG" sz="2000" dirty="0"/>
              <a:t> على المدى الطويل</a:t>
            </a:r>
            <a:r>
              <a:rPr lang="ar-EG" sz="2000" dirty="0" smtClean="0"/>
              <a:t>.</a:t>
            </a:r>
            <a:endParaRPr lang="ar-EG" sz="2000" dirty="0">
              <a:latin typeface="Alexandria" charset="0"/>
              <a:cs typeface="Alexandria" charset="0"/>
            </a:endParaRPr>
          </a:p>
          <a:p>
            <a:pPr algn="just" rtl="1"/>
            <a:endParaRPr lang="ar-EG" sz="2200" dirty="0">
              <a:latin typeface="Alexandria" charset="0"/>
              <a:cs typeface="Alexandria" charset="0"/>
            </a:endParaRPr>
          </a:p>
          <a:p>
            <a:pPr algn="just" rtl="1"/>
            <a:r>
              <a:rPr lang="ar-EG" sz="2200" dirty="0" smtClean="0">
                <a:latin typeface="Alexandria" charset="0"/>
                <a:cs typeface="Alexandria" charset="0"/>
              </a:rPr>
              <a:t>.</a:t>
            </a:r>
            <a:endParaRPr lang="ar-EG" sz="2200" dirty="0">
              <a:solidFill>
                <a:srgbClr val="FF0000"/>
              </a:solidFill>
            </a:endParaRPr>
          </a:p>
        </p:txBody>
      </p:sp>
      <p:pic>
        <p:nvPicPr>
          <p:cNvPr id="3" name="Picture 2"/>
          <p:cNvPicPr>
            <a:picLocks noChangeAspect="1"/>
          </p:cNvPicPr>
          <p:nvPr/>
        </p:nvPicPr>
        <p:blipFill>
          <a:blip r:embed="rId3"/>
          <a:stretch>
            <a:fillRect/>
          </a:stretch>
        </p:blipFill>
        <p:spPr>
          <a:xfrm>
            <a:off x="3060755" y="2988190"/>
            <a:ext cx="3190875" cy="952014"/>
          </a:xfrm>
          <a:prstGeom prst="rect">
            <a:avLst/>
          </a:prstGeom>
        </p:spPr>
      </p:pic>
      <p:pic>
        <p:nvPicPr>
          <p:cNvPr id="6" name="Picture 5"/>
          <p:cNvPicPr>
            <a:picLocks noChangeAspect="1"/>
          </p:cNvPicPr>
          <p:nvPr/>
        </p:nvPicPr>
        <p:blipFill>
          <a:blip r:embed="rId4"/>
          <a:stretch>
            <a:fillRect/>
          </a:stretch>
        </p:blipFill>
        <p:spPr>
          <a:xfrm>
            <a:off x="544" y="2699781"/>
            <a:ext cx="3060211" cy="1885950"/>
          </a:xfrm>
          <a:prstGeom prst="rect">
            <a:avLst/>
          </a:prstGeom>
        </p:spPr>
      </p:pic>
      <p:pic>
        <p:nvPicPr>
          <p:cNvPr id="8" name="Picture 7"/>
          <p:cNvPicPr>
            <a:picLocks noChangeAspect="1"/>
          </p:cNvPicPr>
          <p:nvPr/>
        </p:nvPicPr>
        <p:blipFill>
          <a:blip r:embed="rId5"/>
          <a:stretch>
            <a:fillRect/>
          </a:stretch>
        </p:blipFill>
        <p:spPr>
          <a:xfrm>
            <a:off x="6251630" y="2988189"/>
            <a:ext cx="2857500" cy="928825"/>
          </a:xfrm>
          <a:prstGeom prst="rect">
            <a:avLst/>
          </a:prstGeom>
        </p:spPr>
      </p:pic>
    </p:spTree>
    <p:extLst>
      <p:ext uri="{BB962C8B-B14F-4D97-AF65-F5344CB8AC3E}">
        <p14:creationId xmlns:p14="http://schemas.microsoft.com/office/powerpoint/2010/main" val="94680922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p:cNvSpPr txBox="1"/>
          <p:nvPr/>
        </p:nvSpPr>
        <p:spPr>
          <a:xfrm>
            <a:off x="5050917" y="1255061"/>
            <a:ext cx="917148" cy="646331"/>
          </a:xfrm>
          <a:prstGeom prst="rect">
            <a:avLst/>
          </a:prstGeom>
          <a:noFill/>
        </p:spPr>
        <p:txBody>
          <a:bodyPr wrap="square" rtlCol="0">
            <a:spAutoFit/>
          </a:bodyPr>
          <a:lstStyle/>
          <a:p>
            <a:pPr algn="ctr"/>
            <a:r>
              <a:rPr lang="ar-SA" dirty="0">
                <a:solidFill>
                  <a:schemeClr val="bg1"/>
                </a:solidFill>
                <a:latin typeface="Alexandria" charset="0"/>
                <a:cs typeface="Alexandria" charset="0"/>
              </a:rPr>
              <a:t>المحاضرة </a:t>
            </a:r>
            <a:r>
              <a:rPr lang="ar-EG" dirty="0" smtClean="0">
                <a:solidFill>
                  <a:schemeClr val="bg1"/>
                </a:solidFill>
                <a:latin typeface="Alexandria" charset="0"/>
                <a:cs typeface="Alexandria" charset="0"/>
              </a:rPr>
              <a:t>السابعة</a:t>
            </a:r>
            <a:endParaRPr lang="ar-SA"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 xmlns:a16="http://schemas.microsoft.com/office/drawing/2014/main" id="{FF0FD337-6BE3-014B-6916-AFAF1FABB81E}"/>
              </a:ext>
            </a:extLst>
          </p:cNvPr>
          <p:cNvSpPr/>
          <p:nvPr/>
        </p:nvSpPr>
        <p:spPr>
          <a:xfrm>
            <a:off x="1127760" y="4973157"/>
            <a:ext cx="4747323" cy="1569660"/>
          </a:xfrm>
          <a:prstGeom prst="rect">
            <a:avLst/>
          </a:prstGeom>
          <a:noFill/>
        </p:spPr>
        <p:txBody>
          <a:bodyPr wrap="square">
            <a:spAutoFit/>
          </a:bodyPr>
          <a:lstStyle/>
          <a:p>
            <a:pPr algn="ctr"/>
            <a:r>
              <a:rPr lang="ar-EG" sz="3200" b="1" dirty="0">
                <a:latin typeface="Alexandria" charset="0"/>
                <a:cs typeface="Alexandria" charset="0"/>
              </a:rPr>
              <a:t>ثالثاً: كيف يؤثر التسويق الرقمي على طبيعة المنافسة</a:t>
            </a:r>
          </a:p>
          <a:p>
            <a:pPr algn="ctr"/>
            <a:r>
              <a:rPr lang="ar-EG" sz="3200" b="1" dirty="0">
                <a:latin typeface="Alexandria" charset="0"/>
                <a:cs typeface="Alexandria" charset="0"/>
              </a:rPr>
              <a:t>الاقتصادية</a:t>
            </a:r>
            <a:endParaRPr lang="en-US" sz="3200" b="1" dirty="0">
              <a:latin typeface="Alexandria" charset="0"/>
              <a:cs typeface="Alexandria" charset="0"/>
            </a:endParaRPr>
          </a:p>
        </p:txBody>
      </p:sp>
    </p:spTree>
    <p:extLst>
      <p:ext uri="{BB962C8B-B14F-4D97-AF65-F5344CB8AC3E}">
        <p14:creationId xmlns:p14="http://schemas.microsoft.com/office/powerpoint/2010/main" val="3733316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0" y="1435581"/>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2155961" y="1622961"/>
            <a:ext cx="9345750" cy="34715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5355821" y="1622961"/>
            <a:ext cx="8466655" cy="1384995"/>
          </a:xfrm>
          <a:prstGeom prst="rect">
            <a:avLst/>
          </a:prstGeom>
          <a:noFill/>
        </p:spPr>
        <p:txBody>
          <a:bodyPr wrap="square" rtlCol="0">
            <a:spAutoFit/>
          </a:bodyPr>
          <a:lstStyle/>
          <a:p>
            <a:pPr algn="ctr" rtl="1"/>
            <a:r>
              <a:rPr lang="en-US" sz="2800" b="1" dirty="0" smtClean="0">
                <a:solidFill>
                  <a:srgbClr val="C00000"/>
                </a:solidFill>
                <a:latin typeface="Calibri" panose="020F0502020204030204" pitchFamily="34" charset="0"/>
                <a:cs typeface="Calibri" panose="020F0502020204030204" pitchFamily="34" charset="0"/>
              </a:rPr>
              <a:t>.1</a:t>
            </a:r>
            <a:r>
              <a:rPr lang="ar-EG" sz="2800" b="1" dirty="0" smtClean="0">
                <a:solidFill>
                  <a:srgbClr val="C00000"/>
                </a:solidFill>
                <a:latin typeface="Calibri" panose="020F0502020204030204" pitchFamily="34" charset="0"/>
                <a:cs typeface="Calibri" panose="020F0502020204030204" pitchFamily="34" charset="0"/>
              </a:rPr>
              <a:t> توسيع </a:t>
            </a:r>
            <a:r>
              <a:rPr lang="ar-EG" sz="2800" b="1" dirty="0">
                <a:solidFill>
                  <a:srgbClr val="C00000"/>
                </a:solidFill>
                <a:latin typeface="Calibri" panose="020F0502020204030204" pitchFamily="34" charset="0"/>
                <a:cs typeface="Calibri" panose="020F0502020204030204" pitchFamily="34" charset="0"/>
              </a:rPr>
              <a:t>نطاق المنافسة</a:t>
            </a:r>
          </a:p>
          <a:p>
            <a:pPr algn="ctr" rtl="1"/>
            <a:endParaRPr lang="en-US" sz="2800" b="1" dirty="0">
              <a:solidFill>
                <a:srgbClr val="C00000"/>
              </a:solidFill>
              <a:latin typeface="Calibri" panose="020F0502020204030204" pitchFamily="34" charset="0"/>
              <a:cs typeface="Calibri" panose="020F0502020204030204" pitchFamily="34" charset="0"/>
            </a:endParaRPr>
          </a:p>
          <a:p>
            <a:pPr algn="ctr" rtl="1"/>
            <a:r>
              <a:rPr lang="ar-EG" sz="2800" b="1" dirty="0" smtClean="0">
                <a:solidFill>
                  <a:srgbClr val="C00000"/>
                </a:solidFill>
                <a:latin typeface="Calibri" panose="020F0502020204030204" pitchFamily="34" charset="0"/>
                <a:cs typeface="Calibri" panose="020F0502020204030204" pitchFamily="34" charset="0"/>
              </a:rPr>
              <a:t> </a:t>
            </a:r>
            <a:endParaRPr lang="en-US" sz="2800" b="1" dirty="0">
              <a:solidFill>
                <a:srgbClr val="C00000"/>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 xmlns:a16="http://schemas.microsoft.com/office/drawing/2014/main" id="{EC5CF803-1BC6-5196-230D-D619845F8047}"/>
              </a:ext>
            </a:extLst>
          </p:cNvPr>
          <p:cNvSpPr txBox="1"/>
          <p:nvPr/>
        </p:nvSpPr>
        <p:spPr>
          <a:xfrm>
            <a:off x="2485572" y="2041524"/>
            <a:ext cx="8851332" cy="3539430"/>
          </a:xfrm>
          <a:prstGeom prst="rect">
            <a:avLst/>
          </a:prstGeom>
          <a:noFill/>
        </p:spPr>
        <p:txBody>
          <a:bodyPr wrap="square" rtlCol="0">
            <a:spAutoFit/>
          </a:bodyPr>
          <a:lstStyle/>
          <a:p>
            <a:pPr algn="just" rtl="1"/>
            <a:r>
              <a:rPr lang="ar-EG" sz="2200" dirty="0">
                <a:latin typeface="Alexandria" charset="0"/>
                <a:cs typeface="Alexandria" charset="0"/>
              </a:rPr>
              <a:t>التسويق الرقمي يؤثر بشكل كبير على طبيعة المنافسة الاقتصادية في العصر الحالي، وذلك من خلال عدة طرق رئيسية. فيما يلي بعض التأثيرات البارزة</a:t>
            </a:r>
            <a:r>
              <a:rPr lang="ar-EG" sz="2200" dirty="0" smtClean="0">
                <a:latin typeface="Alexandria" charset="0"/>
                <a:cs typeface="Alexandria" charset="0"/>
              </a:rPr>
              <a:t>:</a:t>
            </a:r>
            <a:endParaRPr lang="ar-EG" sz="2200" dirty="0">
              <a:latin typeface="Alexandria" charset="0"/>
              <a:cs typeface="Alexandria" charset="0"/>
            </a:endParaRPr>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التسويق الرقمي </a:t>
            </a:r>
            <a:r>
              <a:rPr lang="ar-EG" sz="2200" dirty="0">
                <a:latin typeface="Alexandria" charset="0"/>
                <a:cs typeface="Alexandria" charset="0"/>
              </a:rPr>
              <a:t>يُتيح للشركات التوسع والوصول إلى أسواق جديدة دون التقيد بالحدود الجغرافية. الشركات يمكنها الوصول إلى جمهور عالمي من خلال الإنترنت، مما يزيد من شدة المنافسة بين الشركات المحلية والدولية</a:t>
            </a:r>
            <a:r>
              <a:rPr lang="ar-EG" sz="2200" dirty="0" smtClean="0">
                <a:latin typeface="Alexandria" charset="0"/>
                <a:cs typeface="Alexandria" charset="0"/>
              </a:rPr>
              <a:t>.</a:t>
            </a:r>
            <a:endParaRPr lang="ar-EG" sz="2200" dirty="0">
              <a:latin typeface="Alexandria" charset="0"/>
              <a:cs typeface="Alexandria" charset="0"/>
            </a:endParaRPr>
          </a:p>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في السابق، كان الدخول إلى أسواق كبيرة يتطلب استثمارات ضخمة. </a:t>
            </a:r>
            <a:r>
              <a:rPr lang="ar-EG" sz="2200" dirty="0">
                <a:latin typeface="Alexandria" charset="0"/>
                <a:cs typeface="Alexandria" charset="0"/>
              </a:rPr>
              <a:t>أما اليوم، فيمكن للشركات الصغيرة استخدام منصات التسويق الرقمي مثل </a:t>
            </a:r>
            <a:r>
              <a:rPr lang="ar-EG" sz="2200" b="1" dirty="0">
                <a:latin typeface="Alexandria" charset="0"/>
                <a:cs typeface="Alexandria" charset="0"/>
              </a:rPr>
              <a:t>إعلانات الإنترنت </a:t>
            </a:r>
            <a:r>
              <a:rPr lang="ar-EG" sz="2200" dirty="0">
                <a:latin typeface="Alexandria" charset="0"/>
                <a:cs typeface="Alexandria" charset="0"/>
              </a:rPr>
              <a:t>و </a:t>
            </a:r>
            <a:r>
              <a:rPr lang="ar-EG" sz="2200" b="1" dirty="0">
                <a:latin typeface="Alexandria" charset="0"/>
                <a:cs typeface="Alexandria" charset="0"/>
              </a:rPr>
              <a:t>وسائل التواصل الاجتماعي </a:t>
            </a:r>
            <a:r>
              <a:rPr lang="ar-EG" sz="2200" dirty="0">
                <a:latin typeface="Alexandria" charset="0"/>
                <a:cs typeface="Alexandria" charset="0"/>
              </a:rPr>
              <a:t>للوصول إلى عدد أكبر من العملاء بموازنة ميزان القوة في السوق</a:t>
            </a:r>
            <a:r>
              <a:rPr lang="ar-EG" sz="2400" dirty="0" smtClean="0"/>
              <a:t>.</a:t>
            </a:r>
            <a:endParaRPr lang="ar-EG" sz="2400" dirty="0"/>
          </a:p>
          <a:p>
            <a:pPr algn="just" rtl="1"/>
            <a:endParaRPr lang="ar-EG" sz="2400" dirty="0" smtClean="0"/>
          </a:p>
          <a:p>
            <a:pPr algn="just" rtl="1"/>
            <a:endParaRPr lang="ar-EG" sz="2200" dirty="0">
              <a:solidFill>
                <a:srgbClr val="FF0000"/>
              </a:solidFill>
            </a:endParaRPr>
          </a:p>
        </p:txBody>
      </p:sp>
      <p:pic>
        <p:nvPicPr>
          <p:cNvPr id="2" name="Picture 1"/>
          <p:cNvPicPr>
            <a:picLocks noChangeAspect="1"/>
          </p:cNvPicPr>
          <p:nvPr/>
        </p:nvPicPr>
        <p:blipFill>
          <a:blip r:embed="rId3"/>
          <a:stretch>
            <a:fillRect/>
          </a:stretch>
        </p:blipFill>
        <p:spPr>
          <a:xfrm>
            <a:off x="94061" y="4176653"/>
            <a:ext cx="2297451" cy="2210481"/>
          </a:xfrm>
          <a:prstGeom prst="rect">
            <a:avLst/>
          </a:prstGeom>
        </p:spPr>
      </p:pic>
    </p:spTree>
    <p:extLst>
      <p:ext uri="{BB962C8B-B14F-4D97-AF65-F5344CB8AC3E}">
        <p14:creationId xmlns:p14="http://schemas.microsoft.com/office/powerpoint/2010/main" val="136115585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31210" y="115586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Rectangle: Rounded Corners 24"/>
          <p:cNvSpPr/>
          <p:nvPr/>
        </p:nvSpPr>
        <p:spPr>
          <a:xfrm>
            <a:off x="2155961" y="1539618"/>
            <a:ext cx="9345750" cy="38096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 xmlns:a16="http://schemas.microsoft.com/office/drawing/2014/main" id="{17EF556D-5D9A-AEB5-2619-7876E3A936E4}"/>
              </a:ext>
            </a:extLst>
          </p:cNvPr>
          <p:cNvSpPr txBox="1"/>
          <p:nvPr/>
        </p:nvSpPr>
        <p:spPr>
          <a:xfrm>
            <a:off x="2519252" y="1467221"/>
            <a:ext cx="8722995" cy="1815882"/>
          </a:xfrm>
          <a:prstGeom prst="rect">
            <a:avLst/>
          </a:prstGeom>
          <a:noFill/>
        </p:spPr>
        <p:txBody>
          <a:bodyPr wrap="square" rtlCol="0">
            <a:spAutoFit/>
          </a:bodyPr>
          <a:lstStyle/>
          <a:p>
            <a:pPr algn="r" rtl="1"/>
            <a:r>
              <a:rPr lang="ar-EG" sz="2800" b="1" dirty="0" smtClean="0">
                <a:solidFill>
                  <a:srgbClr val="C00000"/>
                </a:solidFill>
                <a:latin typeface="Calibri" panose="020F0502020204030204" pitchFamily="34" charset="0"/>
                <a:cs typeface="Calibri" panose="020F0502020204030204" pitchFamily="34" charset="0"/>
              </a:rPr>
              <a:t>2 . تقليل </a:t>
            </a:r>
            <a:r>
              <a:rPr lang="ar-EG" sz="2800" b="1" dirty="0">
                <a:solidFill>
                  <a:srgbClr val="C00000"/>
                </a:solidFill>
                <a:latin typeface="Calibri" panose="020F0502020204030204" pitchFamily="34" charset="0"/>
                <a:cs typeface="Calibri" panose="020F0502020204030204" pitchFamily="34" charset="0"/>
              </a:rPr>
              <a:t>الحواجز أمام دخول السوق</a:t>
            </a:r>
          </a:p>
          <a:p>
            <a:pPr lvl="0" algn="ctr" rtl="1"/>
            <a:r>
              <a:rPr lang="ar-EG" sz="2800" b="1" dirty="0" smtClean="0"/>
              <a:t> </a:t>
            </a:r>
            <a:endParaRPr lang="en-US" sz="2800" b="1" dirty="0">
              <a:latin typeface="Microsoft Uighur" panose="02000000000000000000" pitchFamily="2" charset="-78"/>
            </a:endParaRPr>
          </a:p>
          <a:p>
            <a:pPr algn="ctr" rtl="1"/>
            <a:endParaRPr lang="ar-EG" sz="2800" b="1" dirty="0" smtClean="0"/>
          </a:p>
          <a:p>
            <a:pPr algn="r" rtl="1"/>
            <a:endParaRPr lang="en-US" sz="2800" dirty="0">
              <a:latin typeface="Microsoft Uighur" panose="02000000000000000000" pitchFamily="2" charset="-78"/>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2810766" y="1867051"/>
            <a:ext cx="8451546" cy="3877985"/>
          </a:xfrm>
          <a:prstGeom prst="rect">
            <a:avLst/>
          </a:prstGeom>
          <a:noFill/>
        </p:spPr>
        <p:txBody>
          <a:bodyPr wrap="square" rtlCol="0">
            <a:spAutoFit/>
          </a:bodyPr>
          <a:lstStyle/>
          <a:p>
            <a:pPr marL="342900" indent="-342900" algn="just" rtl="1">
              <a:buFont typeface="Arial" panose="020B0604020202020204" pitchFamily="34" charset="0"/>
              <a:buChar char="•"/>
            </a:pPr>
            <a:r>
              <a:rPr lang="ar-EG" sz="1600" dirty="0">
                <a:solidFill>
                  <a:srgbClr val="FF0000"/>
                </a:solidFill>
                <a:latin typeface="Alexandria" charset="0"/>
                <a:cs typeface="Alexandria" charset="0"/>
              </a:rPr>
              <a:t>التسويق الرقمي يقلل من الحواجز أمام دخول السوق</a:t>
            </a:r>
            <a:r>
              <a:rPr lang="ar-EG" sz="1600" dirty="0">
                <a:latin typeface="Alexandria" charset="0"/>
                <a:cs typeface="Alexandria" charset="0"/>
              </a:rPr>
              <a:t>، حيث يمكن لأي شركة صغيرة أو ناشئة بدء حملات تسويقية عبر الإنترنت بتكاليف منخفضة مقارنة بالأسواق التقليدية.</a:t>
            </a:r>
          </a:p>
          <a:p>
            <a:pPr marL="342900" indent="-342900" algn="just" rtl="1">
              <a:buFont typeface="Arial" panose="020B0604020202020204" pitchFamily="34" charset="0"/>
              <a:buChar char="•"/>
            </a:pPr>
            <a:r>
              <a:rPr lang="ar-EG" sz="1600" dirty="0">
                <a:latin typeface="Alexandria" charset="0"/>
                <a:cs typeface="Alexandria" charset="0"/>
              </a:rPr>
              <a:t> وهذا يُزيد من عدد الشركات المنافسة في السوق، مما يرفع مستوى المنافسة</a:t>
            </a:r>
            <a:r>
              <a:rPr lang="ar-EG" sz="1600" dirty="0" smtClean="0">
                <a:latin typeface="Alexandria" charset="0"/>
                <a:cs typeface="Alexandria" charset="0"/>
              </a:rPr>
              <a:t>.</a:t>
            </a:r>
            <a:endParaRPr lang="ar-EG" sz="1600" dirty="0">
              <a:latin typeface="Alexandria" charset="0"/>
              <a:cs typeface="Alexandria" charset="0"/>
            </a:endParaRPr>
          </a:p>
          <a:p>
            <a:pPr marL="342900" indent="-342900" algn="just" rtl="1">
              <a:buFont typeface="Arial" panose="020B0604020202020204" pitchFamily="34" charset="0"/>
              <a:buChar char="•"/>
            </a:pPr>
            <a:r>
              <a:rPr lang="ar-EG" sz="1600" dirty="0">
                <a:latin typeface="Alexandria" charset="0"/>
                <a:cs typeface="Alexandria" charset="0"/>
              </a:rPr>
              <a:t> </a:t>
            </a:r>
            <a:r>
              <a:rPr lang="ar-EG" sz="1600" dirty="0">
                <a:solidFill>
                  <a:srgbClr val="FF0000"/>
                </a:solidFill>
                <a:latin typeface="Alexandria" charset="0"/>
                <a:cs typeface="Alexandria" charset="0"/>
              </a:rPr>
              <a:t>من خلال أدوات السيو (</a:t>
            </a:r>
            <a:r>
              <a:rPr lang="en-MY" sz="1600" dirty="0" err="1">
                <a:solidFill>
                  <a:srgbClr val="FF0000"/>
                </a:solidFill>
                <a:latin typeface="Alexandria" charset="0"/>
                <a:cs typeface="Alexandria" charset="0"/>
              </a:rPr>
              <a:t>SEO</a:t>
            </a:r>
            <a:r>
              <a:rPr lang="en-MY" sz="1600" dirty="0">
                <a:solidFill>
                  <a:srgbClr val="FF0000"/>
                </a:solidFill>
                <a:latin typeface="Alexandria" charset="0"/>
                <a:cs typeface="Alexandria" charset="0"/>
              </a:rPr>
              <a:t>)، </a:t>
            </a:r>
            <a:r>
              <a:rPr lang="ar-EG" sz="1600" dirty="0">
                <a:solidFill>
                  <a:srgbClr val="FF0000"/>
                </a:solidFill>
                <a:latin typeface="Alexandria" charset="0"/>
                <a:cs typeface="Alexandria" charset="0"/>
              </a:rPr>
              <a:t>التسويق عبر وسائل التواصل الاجتماعي</a:t>
            </a:r>
            <a:r>
              <a:rPr lang="ar-EG" sz="1600" dirty="0">
                <a:latin typeface="Alexandria" charset="0"/>
                <a:cs typeface="Alexandria" charset="0"/>
              </a:rPr>
              <a:t>، و إعلانات الدفع لكل نقرة، يمكن للشركات الوصول إلى جمهور كبير دون الحاجة إلى ميزانيات </a:t>
            </a:r>
            <a:r>
              <a:rPr lang="ar-EG" sz="1600" dirty="0" smtClean="0">
                <a:latin typeface="Alexandria" charset="0"/>
                <a:cs typeface="Alexandria" charset="0"/>
              </a:rPr>
              <a:t>ضخمة.</a:t>
            </a:r>
          </a:p>
          <a:p>
            <a:pPr marL="342900" indent="-342900" algn="just" rtl="1">
              <a:buFont typeface="Arial" panose="020B0604020202020204" pitchFamily="34" charset="0"/>
              <a:buChar char="•"/>
            </a:pPr>
            <a:endParaRPr lang="ar-EG" sz="1600" dirty="0" smtClean="0">
              <a:latin typeface="Alexandria" charset="0"/>
              <a:cs typeface="Alexandria" charset="0"/>
            </a:endParaRPr>
          </a:p>
          <a:p>
            <a:pPr marL="342900" indent="-342900" algn="just" rtl="1">
              <a:buFont typeface="Arial" panose="020B0604020202020204" pitchFamily="34" charset="0"/>
              <a:buChar char="•"/>
            </a:pPr>
            <a:endParaRPr lang="ar-EG" sz="1600" dirty="0" smtClean="0">
              <a:latin typeface="Alexandria" charset="0"/>
              <a:cs typeface="Alexandria" charset="0"/>
            </a:endParaRPr>
          </a:p>
          <a:p>
            <a:pPr marL="342900" indent="-342900" algn="just" rtl="1">
              <a:buFont typeface="Arial" panose="020B0604020202020204" pitchFamily="34" charset="0"/>
              <a:buChar char="•"/>
            </a:pPr>
            <a:endParaRPr lang="ar-EG" sz="1600" dirty="0">
              <a:latin typeface="Alexandria" charset="0"/>
              <a:cs typeface="Alexandria" charset="0"/>
            </a:endParaRPr>
          </a:p>
          <a:p>
            <a:pPr marL="342900" indent="-342900" algn="just" rtl="1">
              <a:buFont typeface="Arial" panose="020B0604020202020204" pitchFamily="34" charset="0"/>
              <a:buChar char="•"/>
            </a:pPr>
            <a:endParaRPr lang="ar-EG" sz="1600" dirty="0">
              <a:latin typeface="Alexandria" charset="0"/>
              <a:cs typeface="Alexandria" charset="0"/>
            </a:endParaRPr>
          </a:p>
          <a:p>
            <a:pPr marL="342900" indent="-342900" algn="just" rtl="1">
              <a:buFont typeface="Arial" panose="020B0604020202020204" pitchFamily="34" charset="0"/>
              <a:buChar char="•"/>
            </a:pPr>
            <a:r>
              <a:rPr lang="ar-EG" sz="1600" dirty="0">
                <a:solidFill>
                  <a:srgbClr val="FF0000"/>
                </a:solidFill>
                <a:latin typeface="Alexandria" charset="0"/>
                <a:cs typeface="Alexandria" charset="0"/>
              </a:rPr>
              <a:t>التسويق الرقمي يساهم في زيادة الشفافية</a:t>
            </a:r>
            <a:r>
              <a:rPr lang="ar-EG" sz="1600" dirty="0">
                <a:latin typeface="Alexandria" charset="0"/>
                <a:cs typeface="Alexandria" charset="0"/>
              </a:rPr>
              <a:t>، حيث يمكن للمستهلكين مقارنة الأسعار والمنتجات بسهولة عبر الإنترنت</a:t>
            </a:r>
            <a:r>
              <a:rPr lang="ar-EG" sz="1600" dirty="0" smtClean="0">
                <a:latin typeface="Alexandria" charset="0"/>
                <a:cs typeface="Alexandria" charset="0"/>
              </a:rPr>
              <a:t>.</a:t>
            </a:r>
          </a:p>
          <a:p>
            <a:pPr marL="342900" indent="-342900" algn="just" rtl="1">
              <a:buFont typeface="Arial" panose="020B0604020202020204" pitchFamily="34" charset="0"/>
              <a:buChar char="•"/>
            </a:pPr>
            <a:r>
              <a:rPr lang="ar-EG" sz="1600" dirty="0" smtClean="0">
                <a:latin typeface="Alexandria" charset="0"/>
                <a:cs typeface="Alexandria" charset="0"/>
              </a:rPr>
              <a:t> </a:t>
            </a:r>
            <a:r>
              <a:rPr lang="ar-EG" sz="1600" dirty="0">
                <a:latin typeface="Alexandria" charset="0"/>
                <a:cs typeface="Alexandria" charset="0"/>
              </a:rPr>
              <a:t>هذه الشفافية تزيد من المنافسة بين الشركات، حيث يتعين على الشركات تحسين جودة منتجاتها وخدماتها و الأسعار لتظل جاذبة للعملاء</a:t>
            </a:r>
            <a:r>
              <a:rPr lang="ar-EG" sz="1600" dirty="0" smtClean="0">
                <a:latin typeface="Alexandria" charset="0"/>
                <a:cs typeface="Alexandria" charset="0"/>
              </a:rPr>
              <a:t>.</a:t>
            </a:r>
            <a:endParaRPr lang="ar-EG" sz="1600" dirty="0">
              <a:latin typeface="Alexandria" charset="0"/>
              <a:cs typeface="Alexandria" charset="0"/>
            </a:endParaRPr>
          </a:p>
          <a:p>
            <a:pPr marL="342900" indent="-342900" algn="just" rtl="1">
              <a:buFont typeface="Arial" panose="020B0604020202020204" pitchFamily="34" charset="0"/>
              <a:buChar char="•"/>
            </a:pPr>
            <a:r>
              <a:rPr lang="ar-EG" sz="1600" dirty="0">
                <a:solidFill>
                  <a:srgbClr val="FF0000"/>
                </a:solidFill>
                <a:latin typeface="Alexandria" charset="0"/>
                <a:cs typeface="Alexandria" charset="0"/>
              </a:rPr>
              <a:t>مراجعات المستخدمين و التقييمات توفر للمستهلكين آراء مباشرة</a:t>
            </a:r>
            <a:r>
              <a:rPr lang="ar-EG" sz="1600" dirty="0">
                <a:latin typeface="Alexandria" charset="0"/>
                <a:cs typeface="Alexandria" charset="0"/>
              </a:rPr>
              <a:t>، مما يضع ضغوطًا على الشركات لتقديم تجارب ومنتجات ذات جودة أعلى</a:t>
            </a:r>
            <a:r>
              <a:rPr lang="ar-EG" sz="1600" dirty="0"/>
              <a:t>.</a:t>
            </a:r>
          </a:p>
          <a:p>
            <a:pPr marL="342900" indent="-342900" algn="just" rtl="1">
              <a:buFont typeface="Arial" panose="020B0604020202020204" pitchFamily="34" charset="0"/>
              <a:buChar char="•"/>
            </a:pPr>
            <a:endParaRPr lang="ar-EG" sz="2200" b="1" dirty="0"/>
          </a:p>
        </p:txBody>
      </p:sp>
      <p:pic>
        <p:nvPicPr>
          <p:cNvPr id="4" name="Picture 3"/>
          <p:cNvPicPr>
            <a:picLocks noChangeAspect="1"/>
          </p:cNvPicPr>
          <p:nvPr/>
        </p:nvPicPr>
        <p:blipFill>
          <a:blip r:embed="rId3"/>
          <a:stretch>
            <a:fillRect/>
          </a:stretch>
        </p:blipFill>
        <p:spPr>
          <a:xfrm>
            <a:off x="2209212" y="2883618"/>
            <a:ext cx="3645479" cy="1116280"/>
          </a:xfrm>
          <a:prstGeom prst="rect">
            <a:avLst/>
          </a:prstGeom>
        </p:spPr>
      </p:pic>
      <p:pic>
        <p:nvPicPr>
          <p:cNvPr id="6" name="Picture 5"/>
          <p:cNvPicPr>
            <a:picLocks noChangeAspect="1"/>
          </p:cNvPicPr>
          <p:nvPr/>
        </p:nvPicPr>
        <p:blipFill>
          <a:blip r:embed="rId4"/>
          <a:stretch>
            <a:fillRect/>
          </a:stretch>
        </p:blipFill>
        <p:spPr>
          <a:xfrm>
            <a:off x="-491319" y="2375162"/>
            <a:ext cx="2700531" cy="2232464"/>
          </a:xfrm>
          <a:prstGeom prst="rect">
            <a:avLst/>
          </a:prstGeom>
        </p:spPr>
      </p:pic>
    </p:spTree>
    <p:extLst>
      <p:ext uri="{BB962C8B-B14F-4D97-AF65-F5344CB8AC3E}">
        <p14:creationId xmlns:p14="http://schemas.microsoft.com/office/powerpoint/2010/main" val="190839532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31210" y="115586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2019552" y="1460867"/>
            <a:ext cx="9345750" cy="334863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2380139" y="1431479"/>
            <a:ext cx="8722995" cy="1815882"/>
          </a:xfrm>
          <a:prstGeom prst="rect">
            <a:avLst/>
          </a:prstGeom>
          <a:noFill/>
        </p:spPr>
        <p:txBody>
          <a:bodyPr wrap="square" rtlCol="0">
            <a:spAutoFit/>
          </a:bodyPr>
          <a:lstStyle/>
          <a:p>
            <a:pPr algn="r" rtl="1"/>
            <a:r>
              <a:rPr lang="ar-EG" sz="2800" b="1" dirty="0" smtClean="0">
                <a:solidFill>
                  <a:srgbClr val="C00000"/>
                </a:solidFill>
                <a:latin typeface="Calibri" panose="020F0502020204030204" pitchFamily="34" charset="0"/>
                <a:cs typeface="Calibri" panose="020F0502020204030204" pitchFamily="34" charset="0"/>
              </a:rPr>
              <a:t>3. المنافسة </a:t>
            </a:r>
            <a:r>
              <a:rPr lang="ar-EG" sz="2800" b="1" dirty="0">
                <a:solidFill>
                  <a:srgbClr val="C00000"/>
                </a:solidFill>
                <a:latin typeface="Calibri" panose="020F0502020204030204" pitchFamily="34" charset="0"/>
                <a:cs typeface="Calibri" panose="020F0502020204030204" pitchFamily="34" charset="0"/>
              </a:rPr>
              <a:t>على مستوى العلامة التجارية</a:t>
            </a:r>
          </a:p>
          <a:p>
            <a:pPr lvl="0" algn="ctr" rtl="1"/>
            <a:r>
              <a:rPr lang="ar-EG" sz="2800" b="1" dirty="0" smtClean="0"/>
              <a:t> </a:t>
            </a:r>
            <a:endParaRPr lang="en-US" sz="2800" b="1" dirty="0">
              <a:latin typeface="Microsoft Uighur" panose="02000000000000000000" pitchFamily="2" charset="-78"/>
            </a:endParaRPr>
          </a:p>
          <a:p>
            <a:pPr algn="ctr" rtl="1"/>
            <a:endParaRPr lang="ar-EG" sz="2800" b="1" dirty="0" smtClean="0"/>
          </a:p>
          <a:p>
            <a:pPr algn="r" rtl="1"/>
            <a:endParaRPr lang="en-US" sz="2800" dirty="0">
              <a:latin typeface="Microsoft Uighur" panose="02000000000000000000" pitchFamily="2" charset="-78"/>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4120738" y="1645753"/>
            <a:ext cx="7113480" cy="3231654"/>
          </a:xfrm>
          <a:prstGeom prst="rect">
            <a:avLst/>
          </a:prstGeom>
          <a:noFill/>
        </p:spPr>
        <p:txBody>
          <a:bodyPr wrap="square" rtlCol="0">
            <a:spAutoFit/>
          </a:bodyPr>
          <a:lstStyle/>
          <a:p>
            <a:pPr algn="r"/>
            <a:endParaRPr lang="ar-EG" sz="2400" b="1" dirty="0"/>
          </a:p>
          <a:p>
            <a:pPr marL="342900" indent="-342900" algn="just" rtl="1">
              <a:buFont typeface="Arial" panose="020B0604020202020204" pitchFamily="34" charset="0"/>
              <a:buChar char="•"/>
            </a:pPr>
            <a:r>
              <a:rPr lang="ar-EG" sz="2000" dirty="0">
                <a:latin typeface="Alexandria" charset="0"/>
                <a:cs typeface="Alexandria" charset="0"/>
              </a:rPr>
              <a:t>مع </a:t>
            </a:r>
            <a:r>
              <a:rPr lang="ar-EG" sz="2000" dirty="0">
                <a:solidFill>
                  <a:srgbClr val="FF0000"/>
                </a:solidFill>
                <a:latin typeface="Alexandria" charset="0"/>
                <a:cs typeface="Alexandria" charset="0"/>
              </a:rPr>
              <a:t>التسويق الرقمي، العلامة التجارية </a:t>
            </a:r>
            <a:r>
              <a:rPr lang="ar-EG" sz="2000" dirty="0">
                <a:latin typeface="Alexandria" charset="0"/>
                <a:cs typeface="Alexandria" charset="0"/>
              </a:rPr>
              <a:t>لم تعد فقط تعتمد على جودة المنتج أو الخدمة، بل أصبحت تعتمد بشكل كبير على التفاعل مع </a:t>
            </a:r>
            <a:r>
              <a:rPr lang="ar-EG" sz="2000" b="1" dirty="0">
                <a:latin typeface="Alexandria" charset="0"/>
                <a:cs typeface="Alexandria" charset="0"/>
              </a:rPr>
              <a:t>العملاء عبر منصات </a:t>
            </a:r>
            <a:r>
              <a:rPr lang="ar-EG" sz="2000" dirty="0">
                <a:latin typeface="Alexandria" charset="0"/>
                <a:cs typeface="Alexandria" charset="0"/>
              </a:rPr>
              <a:t>الإنترنت.</a:t>
            </a:r>
          </a:p>
          <a:p>
            <a:pPr marL="342900" indent="-342900" algn="just" rtl="1">
              <a:buFont typeface="Arial" panose="020B0604020202020204" pitchFamily="34" charset="0"/>
              <a:buChar char="•"/>
            </a:pPr>
            <a:r>
              <a:rPr lang="ar-EG" sz="2000" dirty="0" smtClean="0">
                <a:solidFill>
                  <a:srgbClr val="FF0000"/>
                </a:solidFill>
                <a:latin typeface="Alexandria" charset="0"/>
                <a:cs typeface="Alexandria" charset="0"/>
              </a:rPr>
              <a:t>يتطلب </a:t>
            </a:r>
            <a:r>
              <a:rPr lang="ar-EG" sz="2000" dirty="0">
                <a:solidFill>
                  <a:srgbClr val="FF0000"/>
                </a:solidFill>
                <a:latin typeface="Alexandria" charset="0"/>
                <a:cs typeface="Alexandria" charset="0"/>
              </a:rPr>
              <a:t>الأمر من الشركات تطوير </a:t>
            </a:r>
            <a:r>
              <a:rPr lang="ar-EG" sz="2000" dirty="0">
                <a:latin typeface="Alexandria" charset="0"/>
                <a:cs typeface="Alexandria" charset="0"/>
              </a:rPr>
              <a:t>استراتيجيات متكاملة لإدارة صورتها على الإنترنت عبر وسائل التواصل الاجتماعي، </a:t>
            </a:r>
            <a:r>
              <a:rPr lang="ar-EG" sz="2000" b="1" dirty="0">
                <a:latin typeface="Alexandria" charset="0"/>
                <a:cs typeface="Alexandria" charset="0"/>
              </a:rPr>
              <a:t>المحتوى الرقمي</a:t>
            </a:r>
            <a:r>
              <a:rPr lang="ar-EG" sz="2000" dirty="0">
                <a:latin typeface="Alexandria" charset="0"/>
                <a:cs typeface="Alexandria" charset="0"/>
              </a:rPr>
              <a:t>، الإعلانات المدفوعة، والردود السريعة على استفسارات العملاء</a:t>
            </a:r>
            <a:r>
              <a:rPr lang="ar-EG" sz="2000" dirty="0" smtClean="0">
                <a:latin typeface="Alexandria" charset="0"/>
                <a:cs typeface="Alexandria" charset="0"/>
              </a:rPr>
              <a:t>.</a:t>
            </a:r>
          </a:p>
          <a:p>
            <a:pPr marL="342900" indent="-342900" algn="just" rtl="1">
              <a:buFont typeface="Arial" panose="020B0604020202020204" pitchFamily="34" charset="0"/>
              <a:buChar char="•"/>
            </a:pPr>
            <a:endParaRPr lang="ar-EG" sz="2000" dirty="0">
              <a:latin typeface="Alexandria" charset="0"/>
              <a:cs typeface="Alexandria" charset="0"/>
            </a:endParaRPr>
          </a:p>
          <a:p>
            <a:pPr marL="342900" indent="-342900" algn="just" rtl="1">
              <a:buFont typeface="Arial" panose="020B0604020202020204" pitchFamily="34" charset="0"/>
              <a:buChar char="•"/>
            </a:pPr>
            <a:r>
              <a:rPr lang="ar-EG" sz="2000" dirty="0">
                <a:latin typeface="Alexandria" charset="0"/>
                <a:cs typeface="Alexandria" charset="0"/>
              </a:rPr>
              <a:t> </a:t>
            </a:r>
            <a:r>
              <a:rPr lang="ar-EG" sz="2000" dirty="0">
                <a:solidFill>
                  <a:srgbClr val="FF0000"/>
                </a:solidFill>
                <a:latin typeface="Alexandria" charset="0"/>
                <a:cs typeface="Alexandria" charset="0"/>
              </a:rPr>
              <a:t>الشركات التي تملك قدرة على بناء علامة تجارية </a:t>
            </a:r>
            <a:r>
              <a:rPr lang="ar-EG" sz="2000" dirty="0">
                <a:latin typeface="Alexandria" charset="0"/>
                <a:cs typeface="Alexandria" charset="0"/>
              </a:rPr>
              <a:t>قوية على الإنترنت تستطيع التفوق على منافسيها الذين يفتقرون إلى هذا العنصر في استراتيجياتهم</a:t>
            </a:r>
            <a:r>
              <a:rPr lang="ar-EG" sz="1600" dirty="0">
                <a:latin typeface="Alexandria" charset="0"/>
                <a:cs typeface="Alexandria" charset="0"/>
              </a:rPr>
              <a:t>.</a:t>
            </a:r>
          </a:p>
        </p:txBody>
      </p:sp>
      <p:pic>
        <p:nvPicPr>
          <p:cNvPr id="2" name="Picture 1"/>
          <p:cNvPicPr>
            <a:picLocks noChangeAspect="1"/>
          </p:cNvPicPr>
          <p:nvPr/>
        </p:nvPicPr>
        <p:blipFill>
          <a:blip r:embed="rId3"/>
          <a:stretch>
            <a:fillRect/>
          </a:stretch>
        </p:blipFill>
        <p:spPr>
          <a:xfrm>
            <a:off x="1138424" y="2040729"/>
            <a:ext cx="2619375" cy="1743075"/>
          </a:xfrm>
          <a:prstGeom prst="rect">
            <a:avLst/>
          </a:prstGeom>
        </p:spPr>
      </p:pic>
    </p:spTree>
    <p:extLst>
      <p:ext uri="{BB962C8B-B14F-4D97-AF65-F5344CB8AC3E}">
        <p14:creationId xmlns:p14="http://schemas.microsoft.com/office/powerpoint/2010/main" val="420180504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331195" y="1908325"/>
            <a:ext cx="9513154" cy="32123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1726274" y="1863592"/>
            <a:ext cx="8722995" cy="1815882"/>
          </a:xfrm>
          <a:prstGeom prst="rect">
            <a:avLst/>
          </a:prstGeom>
          <a:noFill/>
        </p:spPr>
        <p:txBody>
          <a:bodyPr wrap="square" rtlCol="0">
            <a:spAutoFit/>
          </a:bodyPr>
          <a:lstStyle/>
          <a:p>
            <a:pPr algn="r" rtl="1"/>
            <a:r>
              <a:rPr lang="ar-EG" sz="2800" b="1" dirty="0" smtClean="0">
                <a:solidFill>
                  <a:srgbClr val="C00000"/>
                </a:solidFill>
                <a:latin typeface="Calibri" panose="020F0502020204030204" pitchFamily="34" charset="0"/>
                <a:cs typeface="Calibri" panose="020F0502020204030204" pitchFamily="34" charset="0"/>
              </a:rPr>
              <a:t>4. تسويق </a:t>
            </a:r>
            <a:r>
              <a:rPr lang="ar-EG" sz="2800" b="1" dirty="0">
                <a:solidFill>
                  <a:srgbClr val="C00000"/>
                </a:solidFill>
                <a:latin typeface="Calibri" panose="020F0502020204030204" pitchFamily="34" charset="0"/>
                <a:cs typeface="Calibri" panose="020F0502020204030204" pitchFamily="34" charset="0"/>
              </a:rPr>
              <a:t>المحتوى</a:t>
            </a:r>
          </a:p>
          <a:p>
            <a:pPr lvl="0" algn="ctr" rtl="1"/>
            <a:r>
              <a:rPr lang="ar-EG" sz="2800" b="1" dirty="0" smtClean="0"/>
              <a:t> </a:t>
            </a:r>
            <a:endParaRPr lang="en-US" sz="2800" b="1" dirty="0">
              <a:latin typeface="Microsoft Uighur" panose="02000000000000000000" pitchFamily="2" charset="-78"/>
            </a:endParaRPr>
          </a:p>
          <a:p>
            <a:pPr algn="ctr" rtl="1"/>
            <a:endParaRPr lang="ar-EG" sz="2800" b="1" dirty="0" smtClean="0"/>
          </a:p>
          <a:p>
            <a:pPr algn="r" rtl="1"/>
            <a:endParaRPr lang="en-US" sz="2800" dirty="0">
              <a:latin typeface="Microsoft Uighur" panose="02000000000000000000" pitchFamily="2" charset="-78"/>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3671500" y="2281234"/>
            <a:ext cx="6973692" cy="3539430"/>
          </a:xfrm>
          <a:prstGeom prst="rect">
            <a:avLst/>
          </a:prstGeom>
          <a:noFill/>
        </p:spPr>
        <p:txBody>
          <a:bodyPr wrap="square" rtlCol="0">
            <a:spAutoFit/>
          </a:bodyPr>
          <a:lstStyle/>
          <a:p>
            <a:pPr marL="342900" indent="-342900" algn="just" rtl="1">
              <a:buFont typeface="Arial" panose="020B0604020202020204" pitchFamily="34" charset="0"/>
              <a:buChar char="•"/>
            </a:pPr>
            <a:r>
              <a:rPr lang="ar-EG" sz="2200" dirty="0">
                <a:solidFill>
                  <a:srgbClr val="FF0000"/>
                </a:solidFill>
                <a:latin typeface="Alexandria" charset="0"/>
                <a:cs typeface="Alexandria" charset="0"/>
              </a:rPr>
              <a:t> </a:t>
            </a:r>
            <a:r>
              <a:rPr lang="ar-EG" sz="2200" dirty="0" smtClean="0">
                <a:solidFill>
                  <a:srgbClr val="FF0000"/>
                </a:solidFill>
                <a:latin typeface="Alexandria" charset="0"/>
                <a:cs typeface="Alexandria" charset="0"/>
              </a:rPr>
              <a:t>تسويق </a:t>
            </a:r>
            <a:r>
              <a:rPr lang="ar-EG" sz="2200" dirty="0">
                <a:solidFill>
                  <a:srgbClr val="FF0000"/>
                </a:solidFill>
                <a:latin typeface="Alexandria" charset="0"/>
                <a:cs typeface="Alexandria" charset="0"/>
              </a:rPr>
              <a:t>المحتوى </a:t>
            </a:r>
            <a:r>
              <a:rPr lang="ar-EG" sz="2200" dirty="0">
                <a:latin typeface="Alexandria" charset="0"/>
                <a:cs typeface="Alexandria" charset="0"/>
              </a:rPr>
              <a:t>يعد أحد الأساليب الأكثر فعالية في التسويق الرقمي. من خلال إنتاج محتوى مخصص وجذاب مثل المدونات، </a:t>
            </a:r>
            <a:r>
              <a:rPr lang="ar-EG" sz="2200" b="1" dirty="0">
                <a:latin typeface="Alexandria" charset="0"/>
                <a:cs typeface="Alexandria" charset="0"/>
              </a:rPr>
              <a:t>مقاطع الفيديو، والبودكاست</a:t>
            </a:r>
            <a:r>
              <a:rPr lang="ar-EG" sz="2200" dirty="0">
                <a:latin typeface="Alexandria" charset="0"/>
                <a:cs typeface="Alexandria" charset="0"/>
              </a:rPr>
              <a:t>، يمكن للشركات جذب انتباه العملاء بشكل غير مباشر</a:t>
            </a:r>
            <a:r>
              <a:rPr lang="ar-EG" sz="2200" dirty="0" smtClean="0">
                <a:latin typeface="Alexandria" charset="0"/>
                <a:cs typeface="Alexandria" charset="0"/>
              </a:rPr>
              <a:t>.</a:t>
            </a:r>
          </a:p>
          <a:p>
            <a:pPr marL="342900" indent="-342900" algn="just" rtl="1">
              <a:buFont typeface="Arial" panose="020B0604020202020204" pitchFamily="34" charset="0"/>
              <a:buChar char="•"/>
            </a:pPr>
            <a:endParaRPr lang="ar-EG" sz="2200" dirty="0" smtClean="0">
              <a:latin typeface="Alexandria" charset="0"/>
              <a:cs typeface="Alexandria" charset="0"/>
            </a:endParaRPr>
          </a:p>
          <a:p>
            <a:pPr marL="342900" indent="-342900" algn="just" rtl="1">
              <a:buFont typeface="Arial" panose="020B0604020202020204" pitchFamily="34" charset="0"/>
              <a:buChar char="•"/>
            </a:pPr>
            <a:r>
              <a:rPr lang="ar-EG" sz="2200" dirty="0" smtClean="0">
                <a:latin typeface="Alexandria" charset="0"/>
                <a:cs typeface="Alexandria" charset="0"/>
              </a:rPr>
              <a:t> </a:t>
            </a:r>
            <a:r>
              <a:rPr lang="ar-EG" sz="2200" dirty="0">
                <a:solidFill>
                  <a:srgbClr val="FF0000"/>
                </a:solidFill>
                <a:latin typeface="Alexandria" charset="0"/>
                <a:cs typeface="Alexandria" charset="0"/>
              </a:rPr>
              <a:t>الشركات التي تستثمر </a:t>
            </a:r>
            <a:r>
              <a:rPr lang="ar-EG" sz="2200" dirty="0">
                <a:latin typeface="Alexandria" charset="0"/>
                <a:cs typeface="Alexandria" charset="0"/>
              </a:rPr>
              <a:t>في تسويق المحتوى يمكن أن تعزز الوعي بالعلامة التجارية وتبني علاقات دائمة مع جمهورها. </a:t>
            </a:r>
            <a:endParaRPr lang="ar-EG" sz="2200" dirty="0" smtClean="0">
              <a:latin typeface="Alexandria" charset="0"/>
              <a:cs typeface="Alexandria" charset="0"/>
            </a:endParaRPr>
          </a:p>
          <a:p>
            <a:pPr marL="342900" indent="-342900" algn="just" rtl="1">
              <a:buFont typeface="Arial" panose="020B0604020202020204" pitchFamily="34" charset="0"/>
              <a:buChar char="•"/>
            </a:pPr>
            <a:r>
              <a:rPr lang="ar-EG" sz="2200" dirty="0" smtClean="0">
                <a:latin typeface="Alexandria" charset="0"/>
                <a:cs typeface="Alexandria" charset="0"/>
              </a:rPr>
              <a:t>هذا </a:t>
            </a:r>
            <a:r>
              <a:rPr lang="ar-EG" sz="2200" dirty="0">
                <a:latin typeface="Alexandria" charset="0"/>
                <a:cs typeface="Alexandria" charset="0"/>
              </a:rPr>
              <a:t>النوع من التسويق يزيد من </a:t>
            </a:r>
            <a:r>
              <a:rPr lang="ar-EG" sz="2200" b="1" dirty="0">
                <a:latin typeface="Alexandria" charset="0"/>
                <a:cs typeface="Alexandria" charset="0"/>
              </a:rPr>
              <a:t>القدرة على التنافس </a:t>
            </a:r>
            <a:r>
              <a:rPr lang="ar-EG" sz="2200" dirty="0">
                <a:latin typeface="Alexandria" charset="0"/>
                <a:cs typeface="Alexandria" charset="0"/>
              </a:rPr>
              <a:t>من خلال التميز في تقديم محتوى قيم وملائم للعملاء</a:t>
            </a:r>
            <a:r>
              <a:rPr lang="ar-EG" sz="2200" dirty="0" smtClean="0">
                <a:latin typeface="Alexandria" charset="0"/>
                <a:cs typeface="Alexandria" charset="0"/>
              </a:rPr>
              <a:t>.</a:t>
            </a:r>
            <a:endParaRPr lang="ar-EG" sz="2200" dirty="0">
              <a:latin typeface="Alexandria" charset="0"/>
              <a:cs typeface="Alexandria" charset="0"/>
            </a:endParaRPr>
          </a:p>
          <a:p>
            <a:pPr algn="r"/>
            <a:endParaRPr lang="ar-EG" sz="2400" dirty="0"/>
          </a:p>
          <a:p>
            <a:pPr algn="r"/>
            <a:endParaRPr lang="ar-EG" sz="2400" i="1" dirty="0" smtClean="0">
              <a:solidFill>
                <a:srgbClr val="FF0000"/>
              </a:solidFill>
            </a:endParaRPr>
          </a:p>
        </p:txBody>
      </p:sp>
      <p:pic>
        <p:nvPicPr>
          <p:cNvPr id="4" name="Picture 3"/>
          <p:cNvPicPr>
            <a:picLocks noChangeAspect="1"/>
          </p:cNvPicPr>
          <p:nvPr/>
        </p:nvPicPr>
        <p:blipFill>
          <a:blip r:embed="rId3"/>
          <a:stretch>
            <a:fillRect/>
          </a:stretch>
        </p:blipFill>
        <p:spPr>
          <a:xfrm>
            <a:off x="1315419" y="2936524"/>
            <a:ext cx="2340305" cy="1485900"/>
          </a:xfrm>
          <a:prstGeom prst="rect">
            <a:avLst/>
          </a:prstGeom>
        </p:spPr>
      </p:pic>
    </p:spTree>
    <p:extLst>
      <p:ext uri="{BB962C8B-B14F-4D97-AF65-F5344CB8AC3E}">
        <p14:creationId xmlns:p14="http://schemas.microsoft.com/office/powerpoint/2010/main" val="118375042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031730" y="1443057"/>
            <a:ext cx="9956310" cy="388568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1909898" y="1525240"/>
            <a:ext cx="8722995" cy="1815882"/>
          </a:xfrm>
          <a:prstGeom prst="rect">
            <a:avLst/>
          </a:prstGeom>
          <a:noFill/>
        </p:spPr>
        <p:txBody>
          <a:bodyPr wrap="square" rtlCol="0">
            <a:spAutoFit/>
          </a:bodyPr>
          <a:lstStyle/>
          <a:p>
            <a:pPr algn="r" rtl="1"/>
            <a:r>
              <a:rPr lang="ar-EG" sz="2800" b="1" dirty="0" smtClean="0">
                <a:solidFill>
                  <a:srgbClr val="C00000"/>
                </a:solidFill>
                <a:latin typeface="Calibri" panose="020F0502020204030204" pitchFamily="34" charset="0"/>
                <a:cs typeface="Calibri" panose="020F0502020204030204" pitchFamily="34" charset="0"/>
              </a:rPr>
              <a:t>5. زيادة </a:t>
            </a:r>
            <a:r>
              <a:rPr lang="ar-EG" sz="2800" b="1" dirty="0">
                <a:solidFill>
                  <a:srgbClr val="C00000"/>
                </a:solidFill>
                <a:latin typeface="Calibri" panose="020F0502020204030204" pitchFamily="34" charset="0"/>
                <a:cs typeface="Calibri" panose="020F0502020204030204" pitchFamily="34" charset="0"/>
              </a:rPr>
              <a:t>التركيز على الاستدامة و المسؤولية الاجتماعية</a:t>
            </a:r>
          </a:p>
          <a:p>
            <a:pPr lvl="0" algn="ctr" rtl="1"/>
            <a:r>
              <a:rPr lang="ar-EG" sz="2800" b="1" dirty="0" smtClean="0"/>
              <a:t> </a:t>
            </a:r>
            <a:endParaRPr lang="en-US" sz="2800" b="1" dirty="0">
              <a:latin typeface="Microsoft Uighur" panose="02000000000000000000" pitchFamily="2" charset="-78"/>
            </a:endParaRPr>
          </a:p>
          <a:p>
            <a:pPr algn="ctr" rtl="1"/>
            <a:endParaRPr lang="ar-EG" sz="2800" b="1" dirty="0" smtClean="0"/>
          </a:p>
          <a:p>
            <a:pPr algn="r" rtl="1"/>
            <a:endParaRPr lang="en-US" sz="2800" dirty="0">
              <a:latin typeface="Microsoft Uighur" panose="02000000000000000000" pitchFamily="2" charset="-78"/>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4194432" y="1710141"/>
            <a:ext cx="6464654" cy="4493538"/>
          </a:xfrm>
          <a:prstGeom prst="rect">
            <a:avLst/>
          </a:prstGeom>
          <a:noFill/>
        </p:spPr>
        <p:txBody>
          <a:bodyPr wrap="square" rtlCol="0">
            <a:spAutoFit/>
          </a:bodyPr>
          <a:lstStyle/>
          <a:p>
            <a:pPr algn="r" rtl="1"/>
            <a:endParaRPr lang="ar-EG" dirty="0"/>
          </a:p>
          <a:p>
            <a:pPr marL="342900" indent="-342900" algn="just" rtl="1">
              <a:buFont typeface="Arial" panose="020B0604020202020204" pitchFamily="34" charset="0"/>
              <a:buChar char="•"/>
            </a:pPr>
            <a:r>
              <a:rPr lang="ar-EG" sz="2200" b="1" dirty="0">
                <a:solidFill>
                  <a:srgbClr val="FF0000"/>
                </a:solidFill>
              </a:rPr>
              <a:t> </a:t>
            </a:r>
            <a:r>
              <a:rPr lang="ar-EG" sz="2200" dirty="0">
                <a:solidFill>
                  <a:srgbClr val="FF0000"/>
                </a:solidFill>
              </a:rPr>
              <a:t>مع زيادة الوعي البيئي والاجتماعي لدى المستهلكين</a:t>
            </a:r>
            <a:r>
              <a:rPr lang="ar-EG" sz="2200" dirty="0"/>
              <a:t>، يمكن أن يؤثر التسويق الرقمي على كيفية تقديم الشركات لمنتجاتها </a:t>
            </a:r>
            <a:r>
              <a:rPr lang="ar-EG" sz="2200" dirty="0" smtClean="0"/>
              <a:t>وخدماتها.</a:t>
            </a:r>
          </a:p>
          <a:p>
            <a:pPr marL="342900" indent="-342900" algn="just" rtl="1">
              <a:buFont typeface="Arial" panose="020B0604020202020204" pitchFamily="34" charset="0"/>
              <a:buChar char="•"/>
            </a:pPr>
            <a:endParaRPr lang="ar-EG" sz="2200" dirty="0" smtClean="0"/>
          </a:p>
          <a:p>
            <a:pPr marL="342900" indent="-342900" algn="just" rtl="1">
              <a:buFont typeface="Arial" panose="020B0604020202020204" pitchFamily="34" charset="0"/>
              <a:buChar char="•"/>
            </a:pPr>
            <a:r>
              <a:rPr lang="ar-EG" sz="2200" dirty="0" smtClean="0">
                <a:solidFill>
                  <a:srgbClr val="FF0000"/>
                </a:solidFill>
              </a:rPr>
              <a:t>الشركات </a:t>
            </a:r>
            <a:r>
              <a:rPr lang="ar-EG" sz="2200" dirty="0">
                <a:solidFill>
                  <a:srgbClr val="FF0000"/>
                </a:solidFill>
              </a:rPr>
              <a:t>التي تتبنى ممارسات تجارية مستدامة </a:t>
            </a:r>
            <a:r>
              <a:rPr lang="ar-EG" sz="2200" dirty="0"/>
              <a:t>وتروج للمسؤولية الاجتماعية من خلال منصات التسويق الرقمي تستطيع التميز في السوق وتوسيع قاعدتها التنافسية</a:t>
            </a:r>
            <a:r>
              <a:rPr lang="ar-EG" sz="2200" dirty="0" smtClean="0"/>
              <a:t>.</a:t>
            </a:r>
          </a:p>
          <a:p>
            <a:pPr marL="342900" indent="-342900" algn="just" rtl="1">
              <a:buFont typeface="Arial" panose="020B0604020202020204" pitchFamily="34" charset="0"/>
              <a:buChar char="•"/>
            </a:pPr>
            <a:endParaRPr lang="ar-EG" sz="2200" dirty="0" smtClean="0"/>
          </a:p>
          <a:p>
            <a:pPr marL="342900" indent="-342900" algn="just" rtl="1">
              <a:buFont typeface="Arial" panose="020B0604020202020204" pitchFamily="34" charset="0"/>
              <a:buChar char="•"/>
            </a:pPr>
            <a:r>
              <a:rPr lang="ar-EG" sz="2200" dirty="0" smtClean="0">
                <a:solidFill>
                  <a:srgbClr val="FF0000"/>
                </a:solidFill>
              </a:rPr>
              <a:t> </a:t>
            </a:r>
            <a:r>
              <a:rPr lang="ar-EG" sz="2200" dirty="0">
                <a:solidFill>
                  <a:srgbClr val="FF0000"/>
                </a:solidFill>
              </a:rPr>
              <a:t>في هذا السياق</a:t>
            </a:r>
            <a:r>
              <a:rPr lang="ar-EG" sz="2200" dirty="0"/>
              <a:t>، المنافسة الاقتصادية لا تقتصر على السعر أو الجودة فقط، بل تتضمن أيضًا كيفية تأثير الشركة في المجتمع والبيئة</a:t>
            </a:r>
            <a:r>
              <a:rPr lang="ar-EG" sz="2200" dirty="0" smtClean="0"/>
              <a:t>.</a:t>
            </a:r>
            <a:endParaRPr lang="ar-EG" sz="2200" dirty="0"/>
          </a:p>
          <a:p>
            <a:pPr algn="r"/>
            <a:endParaRPr lang="ar-EG" sz="2400" dirty="0"/>
          </a:p>
          <a:p>
            <a:pPr algn="r"/>
            <a:endParaRPr lang="ar-EG" sz="2400" i="1" dirty="0" smtClean="0">
              <a:solidFill>
                <a:srgbClr val="FF0000"/>
              </a:solidFill>
            </a:endParaRPr>
          </a:p>
        </p:txBody>
      </p:sp>
      <p:pic>
        <p:nvPicPr>
          <p:cNvPr id="2" name="Picture 1"/>
          <p:cNvPicPr>
            <a:picLocks noChangeAspect="1"/>
          </p:cNvPicPr>
          <p:nvPr/>
        </p:nvPicPr>
        <p:blipFill>
          <a:blip r:embed="rId3"/>
          <a:stretch>
            <a:fillRect/>
          </a:stretch>
        </p:blipFill>
        <p:spPr>
          <a:xfrm>
            <a:off x="1057923" y="2174602"/>
            <a:ext cx="3136509" cy="2497406"/>
          </a:xfrm>
          <a:prstGeom prst="rect">
            <a:avLst/>
          </a:prstGeom>
        </p:spPr>
      </p:pic>
    </p:spTree>
    <p:extLst>
      <p:ext uri="{BB962C8B-B14F-4D97-AF65-F5344CB8AC3E}">
        <p14:creationId xmlns:p14="http://schemas.microsoft.com/office/powerpoint/2010/main" val="142682474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31210" y="115586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436914" y="1214106"/>
            <a:ext cx="8838363" cy="444211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1552282" y="1224351"/>
            <a:ext cx="8722995" cy="1815882"/>
          </a:xfrm>
          <a:prstGeom prst="rect">
            <a:avLst/>
          </a:prstGeom>
          <a:noFill/>
        </p:spPr>
        <p:txBody>
          <a:bodyPr wrap="square" rtlCol="0">
            <a:spAutoFit/>
          </a:bodyPr>
          <a:lstStyle/>
          <a:p>
            <a:pPr algn="r" rtl="1"/>
            <a:r>
              <a:rPr lang="ar-EG" sz="2800" b="1" dirty="0" smtClean="0">
                <a:solidFill>
                  <a:srgbClr val="C00000"/>
                </a:solidFill>
                <a:latin typeface="Calibri" panose="020F0502020204030204" pitchFamily="34" charset="0"/>
                <a:cs typeface="Calibri" panose="020F0502020204030204" pitchFamily="34" charset="0"/>
              </a:rPr>
              <a:t> 6 . تأثير </a:t>
            </a:r>
            <a:r>
              <a:rPr lang="ar-EG" sz="2800" b="1" dirty="0">
                <a:solidFill>
                  <a:srgbClr val="C00000"/>
                </a:solidFill>
                <a:latin typeface="Calibri" panose="020F0502020204030204" pitchFamily="34" charset="0"/>
                <a:cs typeface="Calibri" panose="020F0502020204030204" pitchFamily="34" charset="0"/>
              </a:rPr>
              <a:t>التسويق الرقمي على المنافسة الاقتصادية: مثال أمازون </a:t>
            </a:r>
          </a:p>
          <a:p>
            <a:pPr algn="r" rtl="1"/>
            <a:endParaRPr lang="en-US" sz="2800" b="1" dirty="0">
              <a:solidFill>
                <a:srgbClr val="C00000"/>
              </a:solidFill>
              <a:latin typeface="Calibri" panose="020F0502020204030204" pitchFamily="34" charset="0"/>
              <a:cs typeface="Calibri" panose="020F0502020204030204" pitchFamily="34" charset="0"/>
            </a:endParaRPr>
          </a:p>
          <a:p>
            <a:pPr algn="ctr" rtl="1"/>
            <a:endParaRPr lang="ar-EG" sz="2800" b="1" dirty="0" smtClean="0"/>
          </a:p>
          <a:p>
            <a:pPr algn="r" rtl="1"/>
            <a:endParaRPr lang="en-US" sz="2800" dirty="0">
              <a:latin typeface="Microsoft Uighur" panose="02000000000000000000" pitchFamily="2" charset="-78"/>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1876301" y="1765119"/>
            <a:ext cx="8103722" cy="3693319"/>
          </a:xfrm>
          <a:prstGeom prst="rect">
            <a:avLst/>
          </a:prstGeom>
          <a:noFill/>
        </p:spPr>
        <p:txBody>
          <a:bodyPr wrap="square" rtlCol="0">
            <a:spAutoFit/>
          </a:bodyPr>
          <a:lstStyle/>
          <a:p>
            <a:pPr marL="457200" indent="-457200" algn="just" rtl="1">
              <a:buFont typeface="Arial" panose="020B0604020202020204" pitchFamily="34" charset="0"/>
              <a:buChar char="•"/>
            </a:pPr>
            <a:r>
              <a:rPr lang="ar-EG" b="1" dirty="0" smtClean="0">
                <a:solidFill>
                  <a:srgbClr val="FF0000"/>
                </a:solidFill>
                <a:latin typeface="Alexandria" charset="0"/>
                <a:cs typeface="Alexandria" charset="0"/>
              </a:rPr>
              <a:t>التخصيص </a:t>
            </a:r>
            <a:r>
              <a:rPr lang="ar-EG" b="1" dirty="0">
                <a:solidFill>
                  <a:srgbClr val="FF0000"/>
                </a:solidFill>
                <a:latin typeface="Alexandria" charset="0"/>
                <a:cs typeface="Alexandria" charset="0"/>
              </a:rPr>
              <a:t>وتحليل البيانات</a:t>
            </a:r>
            <a:r>
              <a:rPr lang="ar-EG" dirty="0">
                <a:latin typeface="Alexandria" charset="0"/>
                <a:cs typeface="Alexandria" charset="0"/>
              </a:rPr>
              <a:t>: أمازون تستخدم بيانات العملاء لتقديم توصيات مخصصة</a:t>
            </a:r>
            <a:r>
              <a:rPr lang="ar-EG" dirty="0" smtClean="0">
                <a:latin typeface="Alexandria" charset="0"/>
                <a:cs typeface="Alexandria" charset="0"/>
              </a:rPr>
              <a:t>.</a:t>
            </a:r>
          </a:p>
          <a:p>
            <a:pPr marL="457200" indent="-457200" algn="just" rtl="1">
              <a:buFont typeface="Arial" panose="020B0604020202020204" pitchFamily="34" charset="0"/>
              <a:buChar char="•"/>
            </a:pPr>
            <a:r>
              <a:rPr lang="ar-EG" dirty="0" smtClean="0">
                <a:latin typeface="Alexandria" charset="0"/>
                <a:cs typeface="Alexandria" charset="0"/>
              </a:rPr>
              <a:t> </a:t>
            </a:r>
            <a:r>
              <a:rPr lang="ar-EG" i="1" dirty="0">
                <a:latin typeface="Alexandria" charset="0"/>
                <a:cs typeface="Alexandria" charset="0"/>
              </a:rPr>
              <a:t>الميزة التنافسية: تحسين تجربة العملاء وزيادة ولائهم. </a:t>
            </a:r>
            <a:endParaRPr lang="ar-EG" i="1" dirty="0" smtClean="0">
              <a:latin typeface="Alexandria" charset="0"/>
              <a:cs typeface="Alexandria" charset="0"/>
            </a:endParaRPr>
          </a:p>
          <a:p>
            <a:pPr marL="457200" indent="-457200" algn="just" rtl="1">
              <a:buFont typeface="Arial" panose="020B0604020202020204" pitchFamily="34" charset="0"/>
              <a:buChar char="•"/>
            </a:pPr>
            <a:r>
              <a:rPr lang="ar-EG" dirty="0" smtClean="0">
                <a:latin typeface="Alexandria" charset="0"/>
                <a:cs typeface="Alexandria" charset="0"/>
              </a:rPr>
              <a:t>التسويق </a:t>
            </a:r>
            <a:r>
              <a:rPr lang="ar-EG" dirty="0">
                <a:latin typeface="Alexandria" charset="0"/>
                <a:cs typeface="Alexandria" charset="0"/>
              </a:rPr>
              <a:t>عبر وسائل التواصل الاجتماعي والإعلانات المدفوعة: استثمار في منصات مثل فيسبوك وجوجل لزيادة الوصول</a:t>
            </a:r>
            <a:r>
              <a:rPr lang="ar-EG" dirty="0" smtClean="0">
                <a:latin typeface="Alexandria" charset="0"/>
                <a:cs typeface="Alexandria" charset="0"/>
              </a:rPr>
              <a:t>.</a:t>
            </a:r>
          </a:p>
          <a:p>
            <a:pPr marL="457200" indent="-457200" algn="just" rtl="1">
              <a:buFont typeface="Arial" panose="020B0604020202020204" pitchFamily="34" charset="0"/>
              <a:buChar char="•"/>
            </a:pPr>
            <a:r>
              <a:rPr lang="ar-EG" dirty="0" smtClean="0">
                <a:solidFill>
                  <a:srgbClr val="FF0000"/>
                </a:solidFill>
                <a:latin typeface="Alexandria" charset="0"/>
                <a:cs typeface="Alexandria" charset="0"/>
              </a:rPr>
              <a:t> </a:t>
            </a:r>
            <a:r>
              <a:rPr lang="ar-EG" dirty="0">
                <a:solidFill>
                  <a:srgbClr val="FF0000"/>
                </a:solidFill>
                <a:latin typeface="Alexandria" charset="0"/>
                <a:cs typeface="Alexandria" charset="0"/>
              </a:rPr>
              <a:t>الميزة التنافسية: </a:t>
            </a:r>
            <a:r>
              <a:rPr lang="ar-EG" i="1" dirty="0">
                <a:latin typeface="Alexandria" charset="0"/>
                <a:cs typeface="Alexandria" charset="0"/>
              </a:rPr>
              <a:t>تعزيز الوجود الرقمي وبناء مجتمع متفاعل</a:t>
            </a:r>
            <a:r>
              <a:rPr lang="ar-EG" i="1" dirty="0" smtClean="0">
                <a:latin typeface="Alexandria" charset="0"/>
                <a:cs typeface="Alexandria" charset="0"/>
              </a:rPr>
              <a:t>.</a:t>
            </a:r>
          </a:p>
          <a:p>
            <a:pPr marL="457200" indent="-457200" algn="just" rtl="1">
              <a:buFont typeface="Arial" panose="020B0604020202020204" pitchFamily="34" charset="0"/>
              <a:buChar char="•"/>
            </a:pPr>
            <a:r>
              <a:rPr lang="ar-EG" dirty="0" smtClean="0">
                <a:latin typeface="Alexandria" charset="0"/>
                <a:cs typeface="Alexandria" charset="0"/>
              </a:rPr>
              <a:t> </a:t>
            </a:r>
            <a:r>
              <a:rPr lang="ar-EG" dirty="0">
                <a:latin typeface="Alexandria" charset="0"/>
                <a:cs typeface="Alexandria" charset="0"/>
              </a:rPr>
              <a:t>تحسين تجربة المستخدم عبر الإنترنت: واجهة سهلة، خيارات دفع مرنة، خدمات مثل "أمازون برايم". </a:t>
            </a:r>
            <a:endParaRPr lang="ar-EG" dirty="0" smtClean="0">
              <a:latin typeface="Alexandria" charset="0"/>
              <a:cs typeface="Alexandria" charset="0"/>
            </a:endParaRPr>
          </a:p>
          <a:p>
            <a:pPr marL="457200" indent="-457200" algn="just" rtl="1">
              <a:buFont typeface="Arial" panose="020B0604020202020204" pitchFamily="34" charset="0"/>
              <a:buChar char="•"/>
            </a:pPr>
            <a:r>
              <a:rPr lang="ar-EG" i="1" dirty="0" smtClean="0">
                <a:latin typeface="Alexandria" charset="0"/>
                <a:cs typeface="Alexandria" charset="0"/>
              </a:rPr>
              <a:t>الميزة </a:t>
            </a:r>
            <a:r>
              <a:rPr lang="ar-EG" i="1" dirty="0">
                <a:latin typeface="Alexandria" charset="0"/>
                <a:cs typeface="Alexandria" charset="0"/>
              </a:rPr>
              <a:t>التنافسية: تسوق أسرع وأكثر راحة من المنافسين. الذكاء الاصطناعي وتحليل البيانات </a:t>
            </a:r>
            <a:r>
              <a:rPr lang="ar-EG" dirty="0">
                <a:latin typeface="Alexandria" charset="0"/>
                <a:cs typeface="Alexandria" charset="0"/>
              </a:rPr>
              <a:t>الضخمة: استخدام الذكاء الاصطناعي للتخصيص وتوقع احتياجات العملاء</a:t>
            </a:r>
            <a:r>
              <a:rPr lang="ar-EG" dirty="0" smtClean="0">
                <a:latin typeface="Alexandria" charset="0"/>
                <a:cs typeface="Alexandria" charset="0"/>
              </a:rPr>
              <a:t>.</a:t>
            </a:r>
          </a:p>
          <a:p>
            <a:pPr marL="457200" indent="-457200" algn="just" rtl="1">
              <a:buFont typeface="Arial" panose="020B0604020202020204" pitchFamily="34" charset="0"/>
              <a:buChar char="•"/>
            </a:pPr>
            <a:r>
              <a:rPr lang="ar-EG" dirty="0" smtClean="0">
                <a:solidFill>
                  <a:srgbClr val="FF0000"/>
                </a:solidFill>
                <a:latin typeface="Alexandria" charset="0"/>
                <a:cs typeface="Alexandria" charset="0"/>
              </a:rPr>
              <a:t> </a:t>
            </a:r>
            <a:r>
              <a:rPr lang="ar-EG" dirty="0">
                <a:solidFill>
                  <a:srgbClr val="FF0000"/>
                </a:solidFill>
                <a:latin typeface="Alexandria" charset="0"/>
                <a:cs typeface="Alexandria" charset="0"/>
              </a:rPr>
              <a:t>الميزة التنافسية</a:t>
            </a:r>
            <a:r>
              <a:rPr lang="ar-EG" i="1" dirty="0">
                <a:latin typeface="Alexandria" charset="0"/>
                <a:cs typeface="Alexandria" charset="0"/>
              </a:rPr>
              <a:t>: سرعة الاستجابة لتغيرات السوق وتلبية احتياجات العملاء. </a:t>
            </a:r>
          </a:p>
          <a:p>
            <a:pPr marL="457200" indent="-457200" algn="just" rtl="1">
              <a:buFont typeface="Arial" panose="020B0604020202020204" pitchFamily="34" charset="0"/>
              <a:buChar char="•"/>
            </a:pPr>
            <a:r>
              <a:rPr lang="ar-EG" dirty="0" smtClean="0">
                <a:latin typeface="Alexandria" charset="0"/>
                <a:cs typeface="Alexandria" charset="0"/>
              </a:rPr>
              <a:t>التسويق </a:t>
            </a:r>
            <a:r>
              <a:rPr lang="ar-EG" dirty="0">
                <a:latin typeface="Alexandria" charset="0"/>
                <a:cs typeface="Alexandria" charset="0"/>
              </a:rPr>
              <a:t>عبر المحتوى: مقالات، مراجعات، وفيديوهات ترويجية لتحسين العلاقة مع العملاء</a:t>
            </a:r>
            <a:r>
              <a:rPr lang="ar-EG" dirty="0" smtClean="0">
                <a:latin typeface="Alexandria" charset="0"/>
                <a:cs typeface="Alexandria" charset="0"/>
              </a:rPr>
              <a:t>.</a:t>
            </a:r>
          </a:p>
          <a:p>
            <a:pPr marL="457200" indent="-457200" algn="just" rtl="1">
              <a:buFont typeface="Arial" panose="020B0604020202020204" pitchFamily="34" charset="0"/>
              <a:buChar char="•"/>
            </a:pPr>
            <a:r>
              <a:rPr lang="ar-EG" i="1" dirty="0" smtClean="0">
                <a:latin typeface="Alexandria" charset="0"/>
                <a:cs typeface="Alexandria" charset="0"/>
              </a:rPr>
              <a:t> </a:t>
            </a:r>
            <a:r>
              <a:rPr lang="ar-EG" dirty="0">
                <a:solidFill>
                  <a:srgbClr val="FF0000"/>
                </a:solidFill>
                <a:latin typeface="Alexandria" charset="0"/>
                <a:cs typeface="Alexandria" charset="0"/>
              </a:rPr>
              <a:t>الميزة التنافسية: </a:t>
            </a:r>
            <a:r>
              <a:rPr lang="ar-EG" i="1" dirty="0">
                <a:latin typeface="Alexandria" charset="0"/>
                <a:cs typeface="Alexandria" charset="0"/>
              </a:rPr>
              <a:t>بناء الثقة وتعزيز العلاقات مع العملاء</a:t>
            </a:r>
            <a:r>
              <a:rPr lang="ar-EG" i="1" dirty="0" smtClean="0">
                <a:latin typeface="Alexandria" charset="0"/>
                <a:cs typeface="Alexandria" charset="0"/>
              </a:rPr>
              <a:t>.</a:t>
            </a:r>
          </a:p>
          <a:p>
            <a:pPr marL="457200" indent="-457200" algn="just" rtl="1">
              <a:buFont typeface="Arial" panose="020B0604020202020204" pitchFamily="34" charset="0"/>
              <a:buChar char="•"/>
            </a:pPr>
            <a:r>
              <a:rPr lang="ar-EG" dirty="0" smtClean="0">
                <a:latin typeface="Alexandria" charset="0"/>
                <a:cs typeface="Alexandria" charset="0"/>
              </a:rPr>
              <a:t> </a:t>
            </a:r>
            <a:r>
              <a:rPr lang="ar-EG" dirty="0">
                <a:latin typeface="Alexandria" charset="0"/>
                <a:cs typeface="Alexandria" charset="0"/>
              </a:rPr>
              <a:t>التوسع العالمي: توسيع السوق ليشمل العملاء في جميع أنحاء </a:t>
            </a:r>
            <a:r>
              <a:rPr lang="ar-EG" dirty="0" smtClean="0">
                <a:latin typeface="Alexandria" charset="0"/>
                <a:cs typeface="Alexandria" charset="0"/>
              </a:rPr>
              <a:t>العالم.</a:t>
            </a:r>
          </a:p>
          <a:p>
            <a:pPr marL="457200" indent="-457200" algn="just" rtl="1">
              <a:buFont typeface="Arial" panose="020B0604020202020204" pitchFamily="34" charset="0"/>
              <a:buChar char="•"/>
            </a:pPr>
            <a:r>
              <a:rPr lang="ar-EG" i="1" dirty="0" smtClean="0">
                <a:latin typeface="Alexandria" charset="0"/>
                <a:cs typeface="Alexandria" charset="0"/>
              </a:rPr>
              <a:t>الميزة </a:t>
            </a:r>
            <a:r>
              <a:rPr lang="ar-EG" i="1" dirty="0">
                <a:latin typeface="Alexandria" charset="0"/>
                <a:cs typeface="Alexandria" charset="0"/>
              </a:rPr>
              <a:t>التنافسية: التنافس على نطاق عالمي وتوسيع الوصول للعملاء.</a:t>
            </a:r>
            <a:endParaRPr lang="ar-EG" i="1" dirty="0" smtClean="0"/>
          </a:p>
        </p:txBody>
      </p:sp>
      <p:pic>
        <p:nvPicPr>
          <p:cNvPr id="2" name="Picture 1"/>
          <p:cNvPicPr>
            <a:picLocks noChangeAspect="1"/>
          </p:cNvPicPr>
          <p:nvPr/>
        </p:nvPicPr>
        <p:blipFill>
          <a:blip r:embed="rId3"/>
          <a:stretch>
            <a:fillRect/>
          </a:stretch>
        </p:blipFill>
        <p:spPr>
          <a:xfrm>
            <a:off x="-601799" y="4114254"/>
            <a:ext cx="2588573" cy="1541963"/>
          </a:xfrm>
          <a:prstGeom prst="rect">
            <a:avLst/>
          </a:prstGeom>
        </p:spPr>
      </p:pic>
    </p:spTree>
    <p:extLst>
      <p:ext uri="{BB962C8B-B14F-4D97-AF65-F5344CB8AC3E}">
        <p14:creationId xmlns:p14="http://schemas.microsoft.com/office/powerpoint/2010/main" val="86888601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p:cNvSpPr txBox="1"/>
          <p:nvPr/>
        </p:nvSpPr>
        <p:spPr>
          <a:xfrm>
            <a:off x="5050917" y="1255061"/>
            <a:ext cx="917148" cy="646331"/>
          </a:xfrm>
          <a:prstGeom prst="rect">
            <a:avLst/>
          </a:prstGeom>
          <a:noFill/>
        </p:spPr>
        <p:txBody>
          <a:bodyPr wrap="square" rtlCol="0">
            <a:spAutoFit/>
          </a:bodyPr>
          <a:lstStyle/>
          <a:p>
            <a:pPr algn="ctr"/>
            <a:r>
              <a:rPr lang="ar-SA" dirty="0">
                <a:solidFill>
                  <a:schemeClr val="bg1"/>
                </a:solidFill>
                <a:latin typeface="Alexandria" charset="0"/>
                <a:cs typeface="Alexandria" charset="0"/>
              </a:rPr>
              <a:t>المحاضرة </a:t>
            </a:r>
            <a:r>
              <a:rPr lang="ar-EG" dirty="0" smtClean="0">
                <a:solidFill>
                  <a:schemeClr val="bg1"/>
                </a:solidFill>
                <a:latin typeface="Alexandria" charset="0"/>
                <a:cs typeface="Alexandria" charset="0"/>
              </a:rPr>
              <a:t>السابعة</a:t>
            </a:r>
            <a:endParaRPr lang="ar-SA"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 xmlns:a16="http://schemas.microsoft.com/office/drawing/2014/main" id="{FF0FD337-6BE3-014B-6916-AFAF1FABB81E}"/>
              </a:ext>
            </a:extLst>
          </p:cNvPr>
          <p:cNvSpPr/>
          <p:nvPr/>
        </p:nvSpPr>
        <p:spPr>
          <a:xfrm>
            <a:off x="1127760" y="4973157"/>
            <a:ext cx="4747323" cy="1569660"/>
          </a:xfrm>
          <a:prstGeom prst="rect">
            <a:avLst/>
          </a:prstGeom>
          <a:noFill/>
        </p:spPr>
        <p:txBody>
          <a:bodyPr wrap="square">
            <a:spAutoFit/>
          </a:bodyPr>
          <a:lstStyle/>
          <a:p>
            <a:pPr algn="ctr"/>
            <a:r>
              <a:rPr lang="ar-EG" sz="3200" b="1" dirty="0">
                <a:latin typeface="Alexandria" charset="0"/>
                <a:cs typeface="Alexandria" charset="0"/>
              </a:rPr>
              <a:t>ثالثاً: </a:t>
            </a:r>
            <a:r>
              <a:rPr lang="ar-EG" sz="3200" b="1" dirty="0" smtClean="0">
                <a:latin typeface="Alexandria" charset="0"/>
                <a:cs typeface="Alexandria" charset="0"/>
              </a:rPr>
              <a:t>استراتيجيات </a:t>
            </a:r>
            <a:r>
              <a:rPr lang="ar-EG" sz="3200" b="1" dirty="0">
                <a:latin typeface="Alexandria" charset="0"/>
                <a:cs typeface="Alexandria" charset="0"/>
              </a:rPr>
              <a:t>الشركات الكبرى </a:t>
            </a:r>
            <a:r>
              <a:rPr lang="ar-EG" sz="3200" b="1" dirty="0" smtClean="0">
                <a:latin typeface="Alexandria" charset="0"/>
                <a:cs typeface="Alexandria" charset="0"/>
              </a:rPr>
              <a:t>في البيئة</a:t>
            </a:r>
            <a:endParaRPr lang="ar-EG" sz="3200" b="1" dirty="0">
              <a:latin typeface="Alexandria" charset="0"/>
              <a:cs typeface="Alexandria" charset="0"/>
            </a:endParaRPr>
          </a:p>
          <a:p>
            <a:pPr algn="ctr"/>
            <a:r>
              <a:rPr lang="ar-EG" sz="3200" b="1" dirty="0" smtClean="0">
                <a:latin typeface="Alexandria" charset="0"/>
                <a:cs typeface="Alexandria" charset="0"/>
              </a:rPr>
              <a:t>الاقتصادية الرقمية</a:t>
            </a:r>
            <a:endParaRPr lang="en-US" sz="3200" b="1" dirty="0">
              <a:latin typeface="Alexandria" charset="0"/>
              <a:cs typeface="Alexandria" charset="0"/>
            </a:endParaRPr>
          </a:p>
        </p:txBody>
      </p:sp>
    </p:spTree>
    <p:extLst>
      <p:ext uri="{BB962C8B-B14F-4D97-AF65-F5344CB8AC3E}">
        <p14:creationId xmlns:p14="http://schemas.microsoft.com/office/powerpoint/2010/main" val="2135970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973065" y="1238183"/>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91694" y="1595804"/>
            <a:ext cx="9345750" cy="36579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3323308" y="1564689"/>
            <a:ext cx="9299514" cy="1384995"/>
          </a:xfrm>
          <a:prstGeom prst="rect">
            <a:avLst/>
          </a:prstGeom>
          <a:noFill/>
        </p:spPr>
        <p:txBody>
          <a:bodyPr wrap="square" rtlCol="0">
            <a:spAutoFit/>
          </a:bodyPr>
          <a:lstStyle/>
          <a:p>
            <a:pPr algn="ctr" rtl="1"/>
            <a:r>
              <a:rPr lang="ar-EG" sz="2800" b="1" dirty="0" smtClean="0">
                <a:solidFill>
                  <a:srgbClr val="C00000"/>
                </a:solidFill>
                <a:latin typeface="Calibri" panose="020F0502020204030204" pitchFamily="34" charset="0"/>
                <a:cs typeface="Calibri" panose="020F0502020204030204" pitchFamily="34" charset="0"/>
              </a:rPr>
              <a:t>1. </a:t>
            </a:r>
            <a:r>
              <a:rPr lang="ar-EG" sz="2800" b="1" dirty="0">
                <a:solidFill>
                  <a:srgbClr val="C00000"/>
                </a:solidFill>
                <a:latin typeface="Calibri" panose="020F0502020204030204" pitchFamily="34" charset="0"/>
                <a:cs typeface="Calibri" panose="020F0502020204030204" pitchFamily="34" charset="0"/>
              </a:rPr>
              <a:t>الاستثمار في التكنولوجيا المتقدمة</a:t>
            </a:r>
          </a:p>
          <a:p>
            <a:pPr algn="ctr" rtl="1"/>
            <a:r>
              <a:rPr lang="ar-EG" sz="2800" b="1" dirty="0" smtClean="0">
                <a:solidFill>
                  <a:srgbClr val="C00000"/>
                </a:solidFill>
                <a:latin typeface="Calibri" panose="020F0502020204030204" pitchFamily="34" charset="0"/>
                <a:cs typeface="Calibri" panose="020F0502020204030204" pitchFamily="34" charset="0"/>
              </a:rPr>
              <a:t> </a:t>
            </a:r>
            <a:endParaRPr lang="en-US" sz="2800" b="1" dirty="0">
              <a:latin typeface="Microsoft Uighur" panose="02000000000000000000" pitchFamily="2" charset="-78"/>
            </a:endParaRPr>
          </a:p>
          <a:p>
            <a:pPr algn="r" rtl="1"/>
            <a:endParaRPr lang="en-US" sz="2800" dirty="0">
              <a:latin typeface="Microsoft Uighur" panose="02000000000000000000" pitchFamily="2" charset="-78"/>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2826328" y="1991288"/>
            <a:ext cx="7543142" cy="3262432"/>
          </a:xfrm>
          <a:prstGeom prst="rect">
            <a:avLst/>
          </a:prstGeom>
          <a:noFill/>
        </p:spPr>
        <p:txBody>
          <a:bodyPr wrap="square" rtlCol="0">
            <a:spAutoFit/>
          </a:bodyPr>
          <a:lstStyle/>
          <a:p>
            <a:pPr marL="285750" indent="-285750" algn="just" rtl="1">
              <a:buFont typeface="Arial" panose="020B0604020202020204" pitchFamily="34" charset="0"/>
              <a:buChar char="•"/>
            </a:pPr>
            <a:r>
              <a:rPr lang="ar-EG" sz="2200" dirty="0">
                <a:solidFill>
                  <a:srgbClr val="FF0000"/>
                </a:solidFill>
                <a:latin typeface="Alexandria" charset="0"/>
                <a:cs typeface="Alexandria" charset="0"/>
              </a:rPr>
              <a:t> </a:t>
            </a:r>
            <a:r>
              <a:rPr lang="ar-EG" sz="1600" dirty="0">
                <a:solidFill>
                  <a:srgbClr val="FF0000"/>
                </a:solidFill>
                <a:latin typeface="Alexandria" charset="0"/>
                <a:cs typeface="Alexandria" charset="0"/>
              </a:rPr>
              <a:t>الذكاء الاصطناعي وتحليل البيانات الضخمة: </a:t>
            </a:r>
            <a:r>
              <a:rPr lang="ar-EG" sz="1600" dirty="0">
                <a:latin typeface="Alexandria" charset="0"/>
                <a:cs typeface="Alexandria" charset="0"/>
              </a:rPr>
              <a:t>الذكاء الاصطناعي (</a:t>
            </a:r>
            <a:r>
              <a:rPr lang="en-MY" sz="1600" dirty="0">
                <a:latin typeface="Alexandria" charset="0"/>
                <a:cs typeface="Alexandria" charset="0"/>
              </a:rPr>
              <a:t>AI) </a:t>
            </a:r>
            <a:r>
              <a:rPr lang="ar-EG" sz="1600" dirty="0">
                <a:latin typeface="Alexandria" charset="0"/>
                <a:cs typeface="Alexandria" charset="0"/>
              </a:rPr>
              <a:t>و تحليل البيانات الضخمة هما من أبرز أدوات الشركات الكبرى لتحسين الأداء وزيادة الكفاءة. </a:t>
            </a:r>
            <a:endParaRPr lang="ar-EG" sz="1600" dirty="0" smtClean="0">
              <a:latin typeface="Alexandria" charset="0"/>
              <a:cs typeface="Alexandria" charset="0"/>
            </a:endParaRPr>
          </a:p>
          <a:p>
            <a:pPr marL="285750" indent="-285750" algn="just" rtl="1">
              <a:buFont typeface="Arial" panose="020B0604020202020204" pitchFamily="34" charset="0"/>
              <a:buChar char="•"/>
            </a:pPr>
            <a:r>
              <a:rPr lang="ar-EG" sz="1600" dirty="0">
                <a:solidFill>
                  <a:srgbClr val="FF0000"/>
                </a:solidFill>
                <a:latin typeface="Alexandria" charset="0"/>
                <a:cs typeface="Alexandria" charset="0"/>
              </a:rPr>
              <a:t>من خلال استخدام الذكاء الاصطناعي، يمكن للشركات تحسين </a:t>
            </a:r>
            <a:r>
              <a:rPr lang="ar-EG" sz="1600" dirty="0">
                <a:latin typeface="Alexandria" charset="0"/>
                <a:cs typeface="Alexandria" charset="0"/>
              </a:rPr>
              <a:t>التنبؤات وتحليل سلوك العملاء، مما يساعدها على اتخاذ قرارات تجارية مبنية على بيانات دقيقة</a:t>
            </a:r>
            <a:r>
              <a:rPr lang="ar-EG" sz="1600" dirty="0" smtClean="0">
                <a:latin typeface="Alexandria" charset="0"/>
                <a:cs typeface="Alexandria" charset="0"/>
              </a:rPr>
              <a:t>.</a:t>
            </a:r>
          </a:p>
          <a:p>
            <a:pPr marL="285750" indent="-285750" algn="just" rtl="1">
              <a:buFont typeface="Arial" panose="020B0604020202020204" pitchFamily="34" charset="0"/>
              <a:buChar char="•"/>
            </a:pPr>
            <a:r>
              <a:rPr lang="ar-EG" sz="1600" dirty="0" smtClean="0">
                <a:latin typeface="Alexandria" charset="0"/>
                <a:cs typeface="Alexandria" charset="0"/>
              </a:rPr>
              <a:t> </a:t>
            </a:r>
            <a:r>
              <a:rPr lang="ar-EG" sz="1600" dirty="0">
                <a:latin typeface="Alexandria" charset="0"/>
                <a:cs typeface="Alexandria" charset="0"/>
              </a:rPr>
              <a:t>البيانات </a:t>
            </a:r>
            <a:r>
              <a:rPr lang="ar-EG" sz="1600" dirty="0">
                <a:solidFill>
                  <a:srgbClr val="FF0000"/>
                </a:solidFill>
                <a:latin typeface="Alexandria" charset="0"/>
                <a:cs typeface="Alexandria" charset="0"/>
              </a:rPr>
              <a:t>الضخمة تساعد الشركات على جمع وتحليل كميات ضخمة </a:t>
            </a:r>
            <a:r>
              <a:rPr lang="ar-EG" sz="1600" dirty="0">
                <a:latin typeface="Alexandria" charset="0"/>
                <a:cs typeface="Alexandria" charset="0"/>
              </a:rPr>
              <a:t>من البيانات من مصادر متنوعة، مثل بيانات العملاء وسلوكهم على الإنترنت، مما يتيح فهمًا أعمق لاحتياجات العملاء وتوقعات السوق</a:t>
            </a:r>
            <a:r>
              <a:rPr lang="ar-EG" sz="1600" dirty="0" smtClean="0">
                <a:latin typeface="Alexandria" charset="0"/>
                <a:cs typeface="Alexandria" charset="0"/>
              </a:rPr>
              <a:t>.</a:t>
            </a:r>
          </a:p>
          <a:p>
            <a:pPr marL="285750" indent="-285750" algn="just" rtl="1">
              <a:buFont typeface="Arial" panose="020B0604020202020204" pitchFamily="34" charset="0"/>
              <a:buChar char="•"/>
            </a:pPr>
            <a:r>
              <a:rPr lang="ar-EG" sz="1600" dirty="0" smtClean="0">
                <a:latin typeface="Alexandria" charset="0"/>
                <a:cs typeface="Alexandria" charset="0"/>
              </a:rPr>
              <a:t> </a:t>
            </a:r>
            <a:r>
              <a:rPr lang="ar-EG" sz="1600" dirty="0">
                <a:solidFill>
                  <a:srgbClr val="FF0000"/>
                </a:solidFill>
                <a:latin typeface="Alexandria" charset="0"/>
                <a:cs typeface="Alexandria" charset="0"/>
              </a:rPr>
              <a:t>التكنولوجيا السحابية: </a:t>
            </a:r>
            <a:r>
              <a:rPr lang="ar-EG" sz="1600" dirty="0">
                <a:latin typeface="Alexandria" charset="0"/>
                <a:cs typeface="Alexandria" charset="0"/>
              </a:rPr>
              <a:t>تعتمد الشركات الكبرى على التخزين السحابي لتقليل التكاليف المرتبطة بالبنية التحتية المادية. تمكن الحوسبة السحابية الشركات من تخزين البيانات وتحليلها في الوقت الفعلي، مما يسمح لها بتوسيع نطاق العمل بسرعة وبتكلفة أقل</a:t>
            </a:r>
            <a:r>
              <a:rPr lang="ar-EG" sz="1600" dirty="0" smtClean="0">
                <a:latin typeface="Alexandria" charset="0"/>
                <a:cs typeface="Alexandria" charset="0"/>
              </a:rPr>
              <a:t>.</a:t>
            </a:r>
          </a:p>
          <a:p>
            <a:pPr marL="285750" indent="-285750" algn="just" rtl="1">
              <a:buFont typeface="Arial" panose="020B0604020202020204" pitchFamily="34" charset="0"/>
              <a:buChar char="•"/>
            </a:pPr>
            <a:r>
              <a:rPr lang="ar-EG" sz="1600" dirty="0" smtClean="0">
                <a:solidFill>
                  <a:srgbClr val="FF0000"/>
                </a:solidFill>
                <a:latin typeface="Alexandria" charset="0"/>
                <a:cs typeface="Alexandria" charset="0"/>
              </a:rPr>
              <a:t> </a:t>
            </a:r>
            <a:r>
              <a:rPr lang="ar-EG" sz="1600" dirty="0">
                <a:solidFill>
                  <a:srgbClr val="FF0000"/>
                </a:solidFill>
                <a:latin typeface="Alexandria" charset="0"/>
                <a:cs typeface="Alexandria" charset="0"/>
              </a:rPr>
              <a:t>أنظمة البرمجيات السحابية تساعد في إدارة الأعمال </a:t>
            </a:r>
            <a:r>
              <a:rPr lang="ar-EG" sz="1600" dirty="0">
                <a:latin typeface="Alexandria" charset="0"/>
                <a:cs typeface="Alexandria" charset="0"/>
              </a:rPr>
              <a:t>عبر الإنترنت مثل التخزين و المحاسبة و إدارة الموارد البشرية بطريقة مرنة وآمن</a:t>
            </a:r>
            <a:r>
              <a:rPr lang="ar-EG" sz="1600" dirty="0" smtClean="0">
                <a:latin typeface="Alexandria" charset="0"/>
                <a:cs typeface="Alexandria" charset="0"/>
              </a:rPr>
              <a:t>.</a:t>
            </a:r>
            <a:endParaRPr lang="ar-EG" sz="1600" dirty="0">
              <a:latin typeface="Alexandria" charset="0"/>
              <a:cs typeface="Alexandria" charset="0"/>
            </a:endParaRPr>
          </a:p>
          <a:p>
            <a:pPr algn="r" rtl="1"/>
            <a:endParaRPr lang="ar-EG" sz="2400" dirty="0"/>
          </a:p>
        </p:txBody>
      </p:sp>
      <p:pic>
        <p:nvPicPr>
          <p:cNvPr id="2" name="Picture 1"/>
          <p:cNvPicPr>
            <a:picLocks noChangeAspect="1"/>
          </p:cNvPicPr>
          <p:nvPr/>
        </p:nvPicPr>
        <p:blipFill>
          <a:blip r:embed="rId4"/>
          <a:stretch>
            <a:fillRect/>
          </a:stretch>
        </p:blipFill>
        <p:spPr>
          <a:xfrm>
            <a:off x="292615" y="2630456"/>
            <a:ext cx="2365739" cy="1840676"/>
          </a:xfrm>
          <a:prstGeom prst="rect">
            <a:avLst/>
          </a:prstGeom>
        </p:spPr>
      </p:pic>
    </p:spTree>
    <p:extLst>
      <p:ext uri="{BB962C8B-B14F-4D97-AF65-F5344CB8AC3E}">
        <p14:creationId xmlns:p14="http://schemas.microsoft.com/office/powerpoint/2010/main" val="15534843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31210" y="115586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519243" y="1633512"/>
            <a:ext cx="8925636" cy="447466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919455" y="1576194"/>
            <a:ext cx="11053972" cy="1815882"/>
          </a:xfrm>
          <a:prstGeom prst="rect">
            <a:avLst/>
          </a:prstGeom>
          <a:noFill/>
        </p:spPr>
        <p:txBody>
          <a:bodyPr wrap="square" rtlCol="0">
            <a:spAutoFit/>
          </a:bodyPr>
          <a:lstStyle/>
          <a:p>
            <a:pPr lvl="0" algn="r" rtl="1"/>
            <a:r>
              <a:rPr lang="ar-EG" sz="2800" b="1" dirty="0" smtClean="0">
                <a:solidFill>
                  <a:srgbClr val="C00000"/>
                </a:solidFill>
                <a:latin typeface="Calibri" panose="020F0502020204030204" pitchFamily="34" charset="0"/>
                <a:cs typeface="Calibri" panose="020F0502020204030204" pitchFamily="34" charset="0"/>
              </a:rPr>
              <a:t>2. التوسع </a:t>
            </a:r>
            <a:r>
              <a:rPr lang="ar-EG" sz="2800" b="1" dirty="0">
                <a:solidFill>
                  <a:srgbClr val="C00000"/>
                </a:solidFill>
                <a:latin typeface="Calibri" panose="020F0502020204030204" pitchFamily="34" charset="0"/>
                <a:cs typeface="Calibri" panose="020F0502020204030204" pitchFamily="34" charset="0"/>
              </a:rPr>
              <a:t>العالمي </a:t>
            </a:r>
          </a:p>
          <a:p>
            <a:pPr lvl="0" algn="ctr" rtl="1"/>
            <a:r>
              <a:rPr lang="ar-EG" sz="2800" b="1" dirty="0" smtClean="0"/>
              <a:t> </a:t>
            </a:r>
            <a:endParaRPr lang="en-US" sz="2800" b="1" dirty="0">
              <a:latin typeface="Microsoft Uighur" panose="02000000000000000000" pitchFamily="2" charset="-78"/>
            </a:endParaRPr>
          </a:p>
          <a:p>
            <a:pPr algn="ctr" rtl="1"/>
            <a:endParaRPr lang="ar-EG" sz="2800" b="1" dirty="0" smtClean="0"/>
          </a:p>
          <a:p>
            <a:pPr algn="r" rtl="1"/>
            <a:endParaRPr lang="en-US" sz="2800" dirty="0">
              <a:latin typeface="Microsoft Uighur" panose="02000000000000000000" pitchFamily="2" charset="-78"/>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2956543" y="2039233"/>
            <a:ext cx="7365806" cy="4708981"/>
          </a:xfrm>
          <a:prstGeom prst="rect">
            <a:avLst/>
          </a:prstGeom>
          <a:noFill/>
        </p:spPr>
        <p:txBody>
          <a:bodyPr wrap="square" rtlCol="0">
            <a:spAutoFit/>
          </a:bodyPr>
          <a:lstStyle/>
          <a:p>
            <a:pPr marL="285750" indent="-285750" algn="just" rtl="1">
              <a:buFont typeface="Arial" panose="020B0604020202020204" pitchFamily="34" charset="0"/>
              <a:buChar char="•"/>
            </a:pPr>
            <a:r>
              <a:rPr lang="ar-EG" dirty="0">
                <a:latin typeface="Alexandria" charset="0"/>
                <a:cs typeface="Alexandria" charset="0"/>
              </a:rPr>
              <a:t> </a:t>
            </a:r>
            <a:r>
              <a:rPr lang="ar-EG" dirty="0">
                <a:solidFill>
                  <a:srgbClr val="FF0000"/>
                </a:solidFill>
                <a:latin typeface="Alexandria" charset="0"/>
                <a:cs typeface="Alexandria" charset="0"/>
              </a:rPr>
              <a:t>منصات التجارة الإلكترونية العالمية: </a:t>
            </a:r>
            <a:r>
              <a:rPr lang="ar-EG" dirty="0">
                <a:latin typeface="Alexandria" charset="0"/>
                <a:cs typeface="Alexandria" charset="0"/>
              </a:rPr>
              <a:t>الشركات الكبرى مثل أمازون و علي بابا تستفيد من منصات التجارة الإلكترونية للوصول إلى أسواق جديدة حول العالم</a:t>
            </a:r>
            <a:r>
              <a:rPr lang="ar-EG" dirty="0" smtClean="0">
                <a:latin typeface="Alexandria" charset="0"/>
                <a:cs typeface="Alexandria" charset="0"/>
              </a:rPr>
              <a:t>.</a:t>
            </a:r>
          </a:p>
          <a:p>
            <a:pPr marL="285750" indent="-285750" algn="just" rtl="1">
              <a:buFont typeface="Arial" panose="020B0604020202020204" pitchFamily="34" charset="0"/>
              <a:buChar char="•"/>
            </a:pPr>
            <a:endParaRPr lang="ar-EG" dirty="0" smtClean="0">
              <a:latin typeface="Alexandria" charset="0"/>
              <a:cs typeface="Alexandria" charset="0"/>
            </a:endParaRPr>
          </a:p>
          <a:p>
            <a:pPr marL="285750" indent="-285750" algn="just" rtl="1">
              <a:buFont typeface="Arial" panose="020B0604020202020204" pitchFamily="34" charset="0"/>
              <a:buChar char="•"/>
            </a:pPr>
            <a:r>
              <a:rPr lang="ar-EG" dirty="0" smtClean="0">
                <a:latin typeface="Alexandria" charset="0"/>
                <a:cs typeface="Alexandria" charset="0"/>
              </a:rPr>
              <a:t> </a:t>
            </a:r>
            <a:r>
              <a:rPr lang="ar-EG" dirty="0">
                <a:latin typeface="Alexandria" charset="0"/>
                <a:cs typeface="Alexandria" charset="0"/>
              </a:rPr>
              <a:t>الإنترنت كسر الحدود الجغرافية وأصبح من السهل على الشركات أن تبيع منتجاتها في أسواق جديدة. </a:t>
            </a:r>
            <a:endParaRPr lang="ar-EG" dirty="0" smtClean="0">
              <a:latin typeface="Alexandria" charset="0"/>
              <a:cs typeface="Alexandria" charset="0"/>
            </a:endParaRPr>
          </a:p>
          <a:p>
            <a:pPr marL="285750" indent="-285750" algn="just" rtl="1">
              <a:buFont typeface="Arial" panose="020B0604020202020204" pitchFamily="34" charset="0"/>
              <a:buChar char="•"/>
            </a:pPr>
            <a:r>
              <a:rPr lang="ar-EG" dirty="0" smtClean="0">
                <a:latin typeface="Alexandria" charset="0"/>
                <a:cs typeface="Alexandria" charset="0"/>
              </a:rPr>
              <a:t>هذه </a:t>
            </a:r>
            <a:r>
              <a:rPr lang="ar-EG" dirty="0">
                <a:latin typeface="Alexandria" charset="0"/>
                <a:cs typeface="Alexandria" charset="0"/>
              </a:rPr>
              <a:t>المنصات لا تتيح فقط الوصول إلى الأسواق المحلية ولكن أيضاً تمنح الشركات القدرة على الوصول إلى الأسواق العالمية بسرعة وبتكلفة أقل. </a:t>
            </a:r>
            <a:endParaRPr lang="ar-EG" dirty="0" smtClean="0">
              <a:latin typeface="Alexandria" charset="0"/>
              <a:cs typeface="Alexandria" charset="0"/>
            </a:endParaRPr>
          </a:p>
          <a:p>
            <a:pPr marL="285750" indent="-285750" algn="just" rtl="1">
              <a:buFont typeface="Arial" panose="020B0604020202020204" pitchFamily="34" charset="0"/>
              <a:buChar char="•"/>
            </a:pPr>
            <a:endParaRPr lang="ar-EG" dirty="0" smtClean="0">
              <a:latin typeface="Alexandria" charset="0"/>
              <a:cs typeface="Alexandria" charset="0"/>
            </a:endParaRPr>
          </a:p>
          <a:p>
            <a:pPr marL="285750" indent="-285750" algn="just" rtl="1">
              <a:buFont typeface="Arial" panose="020B0604020202020204" pitchFamily="34" charset="0"/>
              <a:buChar char="•"/>
            </a:pPr>
            <a:r>
              <a:rPr lang="ar-EG" dirty="0" smtClean="0">
                <a:solidFill>
                  <a:srgbClr val="FF0000"/>
                </a:solidFill>
                <a:latin typeface="Alexandria" charset="0"/>
                <a:cs typeface="Alexandria" charset="0"/>
              </a:rPr>
              <a:t>التسويق </a:t>
            </a:r>
            <a:r>
              <a:rPr lang="ar-EG" dirty="0">
                <a:solidFill>
                  <a:srgbClr val="FF0000"/>
                </a:solidFill>
                <a:latin typeface="Alexandria" charset="0"/>
                <a:cs typeface="Alexandria" charset="0"/>
              </a:rPr>
              <a:t>الرقمي المتخصص: </a:t>
            </a:r>
            <a:r>
              <a:rPr lang="ar-EG" dirty="0">
                <a:latin typeface="Alexandria" charset="0"/>
                <a:cs typeface="Alexandria" charset="0"/>
              </a:rPr>
              <a:t>الشركات الكبرى تستخدم أدوات التسويق الرقمي المتقدمة مثل الإعلانات المدفوعة، إعلانات الوسائط الاجتماعية، تحليل البيانات، وال </a:t>
            </a:r>
            <a:r>
              <a:rPr lang="en-MY" dirty="0" err="1">
                <a:latin typeface="Alexandria" charset="0"/>
                <a:cs typeface="Alexandria" charset="0"/>
              </a:rPr>
              <a:t>SEO</a:t>
            </a:r>
            <a:r>
              <a:rPr lang="en-MY" dirty="0">
                <a:latin typeface="Alexandria" charset="0"/>
                <a:cs typeface="Alexandria" charset="0"/>
              </a:rPr>
              <a:t> </a:t>
            </a:r>
            <a:r>
              <a:rPr lang="ar-EG" dirty="0">
                <a:latin typeface="Alexandria" charset="0"/>
                <a:cs typeface="Alexandria" charset="0"/>
              </a:rPr>
              <a:t>لتوسيع وصولهم إلى العملاء في مناطق جغرافية متنوعة. </a:t>
            </a:r>
            <a:endParaRPr lang="ar-EG" dirty="0" smtClean="0">
              <a:latin typeface="Alexandria" charset="0"/>
              <a:cs typeface="Alexandria" charset="0"/>
            </a:endParaRPr>
          </a:p>
          <a:p>
            <a:pPr marL="285750" indent="-285750" algn="just" rtl="1">
              <a:buFont typeface="Arial" panose="020B0604020202020204" pitchFamily="34" charset="0"/>
              <a:buChar char="•"/>
            </a:pPr>
            <a:r>
              <a:rPr lang="ar-EG" i="1" dirty="0" smtClean="0">
                <a:latin typeface="Alexandria" charset="0"/>
                <a:cs typeface="Alexandria" charset="0"/>
              </a:rPr>
              <a:t>على </a:t>
            </a:r>
            <a:r>
              <a:rPr lang="ar-EG" i="1" dirty="0">
                <a:latin typeface="Alexandria" charset="0"/>
                <a:cs typeface="Alexandria" charset="0"/>
              </a:rPr>
              <a:t>سبيل المثال، الإعلانات الموجهة عبر منصات مثل غوغل و فيسبوك تمكن الشركات من تحديد الجمهور المستهدف بناءً على الموقع الجغرافي، الاهتمامات، السلوكيات، مما يعزز من فعالية حملاتها التسويقية</a:t>
            </a:r>
            <a:r>
              <a:rPr lang="ar-EG" dirty="0" smtClean="0">
                <a:latin typeface="Alexandria" charset="0"/>
                <a:cs typeface="Alexandria" charset="0"/>
              </a:rPr>
              <a:t>.</a:t>
            </a:r>
            <a:endParaRPr lang="ar-EG" dirty="0"/>
          </a:p>
          <a:p>
            <a:pPr algn="r"/>
            <a:endParaRPr lang="ar-EG" sz="2400" dirty="0" smtClean="0"/>
          </a:p>
          <a:p>
            <a:pPr lvl="0" algn="just" rtl="1"/>
            <a:endParaRPr lang="en-MY" sz="2400" dirty="0">
              <a:solidFill>
                <a:srgbClr val="C00000"/>
              </a:solidFill>
            </a:endParaRPr>
          </a:p>
        </p:txBody>
      </p:sp>
      <p:pic>
        <p:nvPicPr>
          <p:cNvPr id="2" name="Picture 1"/>
          <p:cNvPicPr>
            <a:picLocks noChangeAspect="1"/>
          </p:cNvPicPr>
          <p:nvPr/>
        </p:nvPicPr>
        <p:blipFill>
          <a:blip r:embed="rId3"/>
          <a:stretch>
            <a:fillRect/>
          </a:stretch>
        </p:blipFill>
        <p:spPr>
          <a:xfrm>
            <a:off x="-543378" y="2634838"/>
            <a:ext cx="3189972" cy="1699656"/>
          </a:xfrm>
          <a:prstGeom prst="rect">
            <a:avLst/>
          </a:prstGeom>
        </p:spPr>
      </p:pic>
    </p:spTree>
    <p:extLst>
      <p:ext uri="{BB962C8B-B14F-4D97-AF65-F5344CB8AC3E}">
        <p14:creationId xmlns:p14="http://schemas.microsoft.com/office/powerpoint/2010/main" val="176291992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686662" y="115586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926479" y="1622962"/>
            <a:ext cx="8632665" cy="3616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1479077" y="1622962"/>
            <a:ext cx="8805747" cy="2185214"/>
          </a:xfrm>
          <a:prstGeom prst="rect">
            <a:avLst/>
          </a:prstGeom>
          <a:noFill/>
        </p:spPr>
        <p:txBody>
          <a:bodyPr wrap="square" rtlCol="0">
            <a:spAutoFit/>
          </a:bodyPr>
          <a:lstStyle/>
          <a:p>
            <a:pPr algn="r"/>
            <a:r>
              <a:rPr lang="ar-EG" sz="2400" b="1" dirty="0" smtClean="0">
                <a:solidFill>
                  <a:srgbClr val="C00000"/>
                </a:solidFill>
                <a:latin typeface="Calibri" panose="020F0502020204030204" pitchFamily="34" charset="0"/>
                <a:cs typeface="Calibri" panose="020F0502020204030204" pitchFamily="34" charset="0"/>
              </a:rPr>
              <a:t>3. تحسين </a:t>
            </a:r>
            <a:r>
              <a:rPr lang="ar-EG" sz="2400" b="1" dirty="0">
                <a:solidFill>
                  <a:srgbClr val="C00000"/>
                </a:solidFill>
                <a:latin typeface="Calibri" panose="020F0502020204030204" pitchFamily="34" charset="0"/>
                <a:cs typeface="Calibri" panose="020F0502020204030204" pitchFamily="34" charset="0"/>
              </a:rPr>
              <a:t>تجربة المستخدم</a:t>
            </a:r>
            <a:r>
              <a:rPr lang="ar-EG" sz="2400" dirty="0" smtClean="0"/>
              <a:t>:</a:t>
            </a:r>
            <a:endParaRPr lang="en-MY" sz="2800" b="1" dirty="0" smtClean="0">
              <a:solidFill>
                <a:srgbClr val="C00000"/>
              </a:solidFill>
              <a:latin typeface="Calibri" panose="020F0502020204030204" pitchFamily="34" charset="0"/>
              <a:cs typeface="Calibri" panose="020F0502020204030204" pitchFamily="34" charset="0"/>
            </a:endParaRPr>
          </a:p>
          <a:p>
            <a:pPr algn="ctr" rtl="1"/>
            <a:r>
              <a:rPr lang="ar-EG" sz="2800" b="1" dirty="0" smtClean="0"/>
              <a:t>  </a:t>
            </a:r>
            <a:endParaRPr lang="ar-EG" sz="2800" b="1" dirty="0"/>
          </a:p>
          <a:p>
            <a:pPr lvl="0" algn="ctr" rtl="1"/>
            <a:r>
              <a:rPr lang="ar-EG" sz="2800" b="1" dirty="0" smtClean="0"/>
              <a:t> </a:t>
            </a:r>
            <a:endParaRPr lang="en-US" sz="2800" b="1" dirty="0">
              <a:latin typeface="Microsoft Uighur" panose="02000000000000000000" pitchFamily="2" charset="-78"/>
            </a:endParaRPr>
          </a:p>
          <a:p>
            <a:pPr algn="ctr" rtl="1"/>
            <a:endParaRPr lang="ar-EG" sz="2800" b="1" dirty="0" smtClean="0"/>
          </a:p>
          <a:p>
            <a:pPr algn="r" rtl="1"/>
            <a:endParaRPr lang="en-US" sz="2800" dirty="0">
              <a:latin typeface="Microsoft Uighur" panose="02000000000000000000" pitchFamily="2" charset="-78"/>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2510115" y="2046009"/>
            <a:ext cx="7606146" cy="4185761"/>
          </a:xfrm>
          <a:prstGeom prst="rect">
            <a:avLst/>
          </a:prstGeom>
          <a:noFill/>
        </p:spPr>
        <p:txBody>
          <a:bodyPr wrap="square" rtlCol="0">
            <a:spAutoFit/>
          </a:bodyPr>
          <a:lstStyle/>
          <a:p>
            <a:pPr marL="342900" indent="-342900" algn="r" rtl="1">
              <a:buFont typeface="Arial" panose="020B0604020202020204" pitchFamily="34" charset="0"/>
              <a:buChar char="•"/>
            </a:pPr>
            <a:r>
              <a:rPr lang="ar-EG" sz="1600" dirty="0">
                <a:latin typeface="Alexandria" charset="0"/>
                <a:cs typeface="Alexandria" charset="0"/>
              </a:rPr>
              <a:t>  </a:t>
            </a:r>
            <a:r>
              <a:rPr lang="ar-EG" dirty="0">
                <a:solidFill>
                  <a:srgbClr val="FF0000"/>
                </a:solidFill>
                <a:latin typeface="Alexandria" charset="0"/>
                <a:cs typeface="Alexandria" charset="0"/>
              </a:rPr>
              <a:t>تطوير واجهات المستخدم: </a:t>
            </a:r>
            <a:r>
              <a:rPr lang="ar-EG" dirty="0">
                <a:latin typeface="Alexandria" charset="0"/>
                <a:cs typeface="Alexandria" charset="0"/>
              </a:rPr>
              <a:t>تجربة المستخدم (</a:t>
            </a:r>
            <a:r>
              <a:rPr lang="en-MY" dirty="0" err="1">
                <a:latin typeface="Alexandria" charset="0"/>
                <a:cs typeface="Alexandria" charset="0"/>
              </a:rPr>
              <a:t>UX</a:t>
            </a:r>
            <a:r>
              <a:rPr lang="en-MY" dirty="0">
                <a:latin typeface="Alexandria" charset="0"/>
                <a:cs typeface="Alexandria" charset="0"/>
              </a:rPr>
              <a:t>) </a:t>
            </a:r>
            <a:r>
              <a:rPr lang="ar-EG" dirty="0">
                <a:latin typeface="Alexandria" charset="0"/>
                <a:cs typeface="Alexandria" charset="0"/>
              </a:rPr>
              <a:t>أصبحت من أولويات الشركات الكبرى في عالم التجارة الرقمية. تحسين تجربة المستخدم على المواقع والتطبيقات يزيد من معدلات التحويل ويعزز ولاء العملاء. </a:t>
            </a:r>
            <a:endParaRPr lang="ar-EG" dirty="0" smtClean="0">
              <a:latin typeface="Alexandria" charset="0"/>
              <a:cs typeface="Alexandria" charset="0"/>
            </a:endParaRPr>
          </a:p>
          <a:p>
            <a:pPr marL="342900" indent="-342900" algn="r" rtl="1">
              <a:buFont typeface="Arial" panose="020B0604020202020204" pitchFamily="34" charset="0"/>
              <a:buChar char="•"/>
            </a:pPr>
            <a:endParaRPr lang="ar-EG" dirty="0">
              <a:latin typeface="Alexandria" charset="0"/>
              <a:cs typeface="Alexandria" charset="0"/>
            </a:endParaRPr>
          </a:p>
          <a:p>
            <a:pPr marL="342900" indent="-342900" algn="r" rtl="1">
              <a:buFont typeface="Arial" panose="020B0604020202020204" pitchFamily="34" charset="0"/>
              <a:buChar char="•"/>
            </a:pPr>
            <a:r>
              <a:rPr lang="ar-EG" dirty="0">
                <a:latin typeface="Alexandria" charset="0"/>
                <a:cs typeface="Alexandria" charset="0"/>
              </a:rPr>
              <a:t>تقوم الشركات بتبني تصميمات متجاوبة (</a:t>
            </a:r>
            <a:r>
              <a:rPr lang="en-MY" dirty="0">
                <a:latin typeface="Alexandria" charset="0"/>
                <a:cs typeface="Alexandria" charset="0"/>
              </a:rPr>
              <a:t>Responsive Design) </a:t>
            </a:r>
            <a:r>
              <a:rPr lang="ar-EG" dirty="0">
                <a:latin typeface="Alexandria" charset="0"/>
                <a:cs typeface="Alexandria" charset="0"/>
              </a:rPr>
              <a:t>لتقديم تجربة سلسة عبر جميع الأجهزة (</a:t>
            </a:r>
            <a:r>
              <a:rPr lang="ar-EG" b="1" dirty="0">
                <a:latin typeface="Alexandria" charset="0"/>
                <a:cs typeface="Alexandria" charset="0"/>
              </a:rPr>
              <a:t>هواتف ذكية، كمبيوترات، أجهزة لوحية</a:t>
            </a:r>
            <a:r>
              <a:rPr lang="ar-EG" dirty="0" smtClean="0">
                <a:latin typeface="Alexandria" charset="0"/>
                <a:cs typeface="Alexandria" charset="0"/>
              </a:rPr>
              <a:t>).</a:t>
            </a:r>
          </a:p>
          <a:p>
            <a:pPr marL="342900" indent="-342900" algn="r" rtl="1">
              <a:buFont typeface="Arial" panose="020B0604020202020204" pitchFamily="34" charset="0"/>
              <a:buChar char="•"/>
            </a:pPr>
            <a:endParaRPr lang="ar-EG" dirty="0">
              <a:latin typeface="Alexandria" charset="0"/>
              <a:cs typeface="Alexandria" charset="0"/>
            </a:endParaRPr>
          </a:p>
          <a:p>
            <a:pPr marL="342900" indent="-342900" algn="r" rtl="1">
              <a:buFont typeface="Arial" panose="020B0604020202020204" pitchFamily="34" charset="0"/>
              <a:buChar char="•"/>
            </a:pPr>
            <a:r>
              <a:rPr lang="ar-EG" dirty="0">
                <a:latin typeface="Alexandria" charset="0"/>
                <a:cs typeface="Alexandria" charset="0"/>
              </a:rPr>
              <a:t> </a:t>
            </a:r>
            <a:r>
              <a:rPr lang="ar-EG" dirty="0">
                <a:solidFill>
                  <a:srgbClr val="FF0000"/>
                </a:solidFill>
                <a:latin typeface="Alexandria" charset="0"/>
                <a:cs typeface="Alexandria" charset="0"/>
              </a:rPr>
              <a:t>دعم العملاء المتقدم: </a:t>
            </a:r>
            <a:r>
              <a:rPr lang="ar-EG" dirty="0">
                <a:latin typeface="Alexandria" charset="0"/>
                <a:cs typeface="Alexandria" charset="0"/>
              </a:rPr>
              <a:t>العديد من الشركات الكبرى تستخدم الدردشة الآلية (</a:t>
            </a:r>
            <a:r>
              <a:rPr lang="en-MY" b="1" dirty="0" err="1">
                <a:solidFill>
                  <a:srgbClr val="FF0000"/>
                </a:solidFill>
                <a:latin typeface="Alexandria" charset="0"/>
                <a:cs typeface="Alexandria" charset="0"/>
              </a:rPr>
              <a:t>Chatbots</a:t>
            </a:r>
            <a:r>
              <a:rPr lang="en-MY" b="1" dirty="0">
                <a:solidFill>
                  <a:srgbClr val="FF0000"/>
                </a:solidFill>
                <a:latin typeface="Alexandria" charset="0"/>
                <a:cs typeface="Alexandria" charset="0"/>
              </a:rPr>
              <a:t>) </a:t>
            </a:r>
            <a:r>
              <a:rPr lang="ar-EG" dirty="0">
                <a:latin typeface="Alexandria" charset="0"/>
                <a:cs typeface="Alexandria" charset="0"/>
              </a:rPr>
              <a:t>أو الذكاء الاصطناعي لتوفير دعم فني فوري للعملاء على مدار الساعة</a:t>
            </a:r>
            <a:r>
              <a:rPr lang="ar-EG" dirty="0" smtClean="0">
                <a:latin typeface="Alexandria" charset="0"/>
                <a:cs typeface="Alexandria" charset="0"/>
              </a:rPr>
              <a:t>.</a:t>
            </a:r>
          </a:p>
          <a:p>
            <a:pPr marL="342900" indent="-342900" algn="r" rtl="1">
              <a:buFont typeface="Arial" panose="020B0604020202020204" pitchFamily="34" charset="0"/>
              <a:buChar char="•"/>
            </a:pPr>
            <a:endParaRPr lang="ar-EG" dirty="0">
              <a:latin typeface="Alexandria" charset="0"/>
              <a:cs typeface="Alexandria" charset="0"/>
            </a:endParaRPr>
          </a:p>
          <a:p>
            <a:pPr marL="342900" indent="-342900" algn="r" rtl="1">
              <a:buFont typeface="Arial" panose="020B0604020202020204" pitchFamily="34" charset="0"/>
              <a:buChar char="•"/>
            </a:pPr>
            <a:r>
              <a:rPr lang="ar-EG" dirty="0">
                <a:latin typeface="Alexandria" charset="0"/>
                <a:cs typeface="Alexandria" charset="0"/>
              </a:rPr>
              <a:t> كما تدمج التقنيات الصوتية أو الدعم عبر الوسائط الاجتماعية لضمان رضا العملاء بشكل أسرع</a:t>
            </a:r>
            <a:r>
              <a:rPr lang="ar-EG" dirty="0" smtClean="0">
                <a:latin typeface="Alexandria" charset="0"/>
                <a:cs typeface="Alexandria" charset="0"/>
              </a:rPr>
              <a:t>.</a:t>
            </a:r>
            <a:endParaRPr lang="ar-EG" dirty="0">
              <a:latin typeface="Alexandria" charset="0"/>
              <a:cs typeface="Alexandria" charset="0"/>
            </a:endParaRPr>
          </a:p>
          <a:p>
            <a:pPr algn="r"/>
            <a:endParaRPr lang="ar-EG" sz="2000" dirty="0"/>
          </a:p>
          <a:p>
            <a:pPr algn="r"/>
            <a:endParaRPr lang="ar-EG" sz="2400" dirty="0" smtClean="0"/>
          </a:p>
          <a:p>
            <a:pPr lvl="0" algn="just" rtl="1"/>
            <a:endParaRPr lang="en-MY" sz="2400" dirty="0">
              <a:solidFill>
                <a:srgbClr val="C00000"/>
              </a:solidFill>
            </a:endParaRPr>
          </a:p>
        </p:txBody>
      </p:sp>
      <p:sp>
        <p:nvSpPr>
          <p:cNvPr id="4" name="AutoShape 2" descr="تأثير التسويق عبر المؤثرين على متجرك الإلكتروني - مدونة كويت مارت"/>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MY"/>
          </a:p>
        </p:txBody>
      </p:sp>
      <p:pic>
        <p:nvPicPr>
          <p:cNvPr id="6" name="Picture 5"/>
          <p:cNvPicPr>
            <a:picLocks noChangeAspect="1"/>
          </p:cNvPicPr>
          <p:nvPr/>
        </p:nvPicPr>
        <p:blipFill>
          <a:blip r:embed="rId3"/>
          <a:stretch>
            <a:fillRect/>
          </a:stretch>
        </p:blipFill>
        <p:spPr>
          <a:xfrm>
            <a:off x="-578742" y="2627444"/>
            <a:ext cx="2771775" cy="1647825"/>
          </a:xfrm>
          <a:prstGeom prst="rect">
            <a:avLst/>
          </a:prstGeom>
        </p:spPr>
      </p:pic>
    </p:spTree>
    <p:extLst>
      <p:ext uri="{BB962C8B-B14F-4D97-AF65-F5344CB8AC3E}">
        <p14:creationId xmlns:p14="http://schemas.microsoft.com/office/powerpoint/2010/main" val="43924832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973065" y="1238183"/>
            <a:ext cx="4575316" cy="535856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91694" y="1595804"/>
            <a:ext cx="9345750" cy="45916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3773545" y="1595803"/>
            <a:ext cx="9299514" cy="1384995"/>
          </a:xfrm>
          <a:prstGeom prst="rect">
            <a:avLst/>
          </a:prstGeom>
          <a:noFill/>
        </p:spPr>
        <p:txBody>
          <a:bodyPr wrap="square" rtlCol="0">
            <a:spAutoFit/>
          </a:bodyPr>
          <a:lstStyle/>
          <a:p>
            <a:pPr algn="ctr" rtl="1"/>
            <a:r>
              <a:rPr lang="ar-EG" sz="2800" b="1" dirty="0" smtClean="0">
                <a:solidFill>
                  <a:srgbClr val="C00000"/>
                </a:solidFill>
                <a:latin typeface="Calibri" panose="020F0502020204030204" pitchFamily="34" charset="0"/>
                <a:cs typeface="Calibri" panose="020F0502020204030204" pitchFamily="34" charset="0"/>
              </a:rPr>
              <a:t>4. استخدام </a:t>
            </a:r>
            <a:r>
              <a:rPr lang="ar-EG" sz="2800" b="1" dirty="0">
                <a:solidFill>
                  <a:srgbClr val="C00000"/>
                </a:solidFill>
                <a:latin typeface="Calibri" panose="020F0502020204030204" pitchFamily="34" charset="0"/>
                <a:cs typeface="Calibri" panose="020F0502020204030204" pitchFamily="34" charset="0"/>
              </a:rPr>
              <a:t>تحليلات البيانات</a:t>
            </a:r>
            <a:endParaRPr lang="en-MY" sz="2800" b="1" dirty="0">
              <a:solidFill>
                <a:srgbClr val="C00000"/>
              </a:solidFill>
              <a:latin typeface="Calibri" panose="020F0502020204030204" pitchFamily="34" charset="0"/>
              <a:cs typeface="Calibri" panose="020F0502020204030204" pitchFamily="34" charset="0"/>
            </a:endParaRPr>
          </a:p>
          <a:p>
            <a:pPr algn="ctr" rtl="1"/>
            <a:r>
              <a:rPr lang="ar-EG" sz="2800" b="1" dirty="0" smtClean="0">
                <a:solidFill>
                  <a:srgbClr val="C00000"/>
                </a:solidFill>
                <a:latin typeface="Calibri" panose="020F0502020204030204" pitchFamily="34" charset="0"/>
                <a:cs typeface="Calibri" panose="020F0502020204030204" pitchFamily="34" charset="0"/>
              </a:rPr>
              <a:t> </a:t>
            </a:r>
            <a:endParaRPr lang="en-US" sz="2800" b="1" dirty="0">
              <a:latin typeface="Microsoft Uighur" panose="02000000000000000000" pitchFamily="2" charset="-78"/>
            </a:endParaRPr>
          </a:p>
          <a:p>
            <a:pPr algn="r" rtl="1"/>
            <a:endParaRPr lang="en-US" sz="2800" dirty="0">
              <a:latin typeface="Microsoft Uighur" panose="02000000000000000000" pitchFamily="2" charset="-78"/>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2298111" y="2050549"/>
            <a:ext cx="8053781" cy="4339650"/>
          </a:xfrm>
          <a:prstGeom prst="rect">
            <a:avLst/>
          </a:prstGeom>
          <a:noFill/>
        </p:spPr>
        <p:txBody>
          <a:bodyPr wrap="square" rtlCol="0">
            <a:spAutoFit/>
          </a:bodyPr>
          <a:lstStyle/>
          <a:p>
            <a:pPr marL="285750" indent="-285750" algn="r" rtl="1">
              <a:buFont typeface="Arial" panose="020B0604020202020204" pitchFamily="34" charset="0"/>
              <a:buChar char="•"/>
            </a:pPr>
            <a:r>
              <a:rPr lang="ar-EG" dirty="0" smtClean="0">
                <a:solidFill>
                  <a:srgbClr val="FF0000"/>
                </a:solidFill>
              </a:rPr>
              <a:t>الشركات </a:t>
            </a:r>
            <a:r>
              <a:rPr lang="ar-EG" dirty="0">
                <a:solidFill>
                  <a:srgbClr val="FF0000"/>
                </a:solidFill>
              </a:rPr>
              <a:t>الكبرى تستخدم أدوات تحليلات البيانات مثل </a:t>
            </a:r>
            <a:r>
              <a:rPr lang="en-MY" b="1" dirty="0"/>
              <a:t>Google Analytics</a:t>
            </a:r>
            <a:r>
              <a:rPr lang="en-MY" dirty="0"/>
              <a:t>، </a:t>
            </a:r>
            <a:r>
              <a:rPr lang="en-MY" b="1" dirty="0"/>
              <a:t>Tableau</a:t>
            </a:r>
            <a:r>
              <a:rPr lang="en-MY" dirty="0"/>
              <a:t>، </a:t>
            </a:r>
            <a:r>
              <a:rPr lang="ar-EG" dirty="0"/>
              <a:t>و </a:t>
            </a:r>
            <a:r>
              <a:rPr lang="en-MY" b="1" dirty="0"/>
              <a:t>Power BI</a:t>
            </a:r>
            <a:r>
              <a:rPr lang="en-MY" dirty="0"/>
              <a:t> </a:t>
            </a:r>
            <a:r>
              <a:rPr lang="ar-EG" dirty="0"/>
              <a:t>لتفسير سلوك العملاء. يتم جمع هذه البيانات من جميع نقاط الاتصال مع العميل (الموقع الإلكتروني، التطبيقات، البريد الإلكتروني، الوسائط الاجتماعية).</a:t>
            </a:r>
          </a:p>
          <a:p>
            <a:pPr marL="285750" indent="-285750" algn="r" rtl="1">
              <a:buFont typeface="Arial" panose="020B0604020202020204" pitchFamily="34" charset="0"/>
              <a:buChar char="•"/>
            </a:pPr>
            <a:r>
              <a:rPr lang="ar-EG" b="1" dirty="0"/>
              <a:t>تحليل البيانات</a:t>
            </a:r>
            <a:r>
              <a:rPr lang="ar-EG" dirty="0"/>
              <a:t> يساعد الشركات على تحديد </a:t>
            </a:r>
            <a:r>
              <a:rPr lang="ar-EG" b="1" dirty="0">
                <a:solidFill>
                  <a:srgbClr val="FF0000"/>
                </a:solidFill>
              </a:rPr>
              <a:t>اتجاهات السوق</a:t>
            </a:r>
            <a:r>
              <a:rPr lang="ar-EG" dirty="0">
                <a:solidFill>
                  <a:srgbClr val="FF0000"/>
                </a:solidFill>
              </a:rPr>
              <a:t>، و </a:t>
            </a:r>
            <a:r>
              <a:rPr lang="ar-EG" b="1" dirty="0">
                <a:solidFill>
                  <a:srgbClr val="FF0000"/>
                </a:solidFill>
              </a:rPr>
              <a:t>الاحتياجات غير المُلباة</a:t>
            </a:r>
            <a:r>
              <a:rPr lang="ar-EG" dirty="0">
                <a:solidFill>
                  <a:srgbClr val="FF0000"/>
                </a:solidFill>
              </a:rPr>
              <a:t> للعملاء</a:t>
            </a:r>
            <a:r>
              <a:rPr lang="ar-EG" dirty="0"/>
              <a:t>، مما يمنحهم القدرة على </a:t>
            </a:r>
            <a:r>
              <a:rPr lang="ar-EG" b="1" dirty="0"/>
              <a:t>التكيف السريع</a:t>
            </a:r>
            <a:r>
              <a:rPr lang="ar-EG" dirty="0"/>
              <a:t> مع التغيرات في السوق</a:t>
            </a:r>
            <a:r>
              <a:rPr lang="ar-EG" dirty="0" smtClean="0"/>
              <a:t>.</a:t>
            </a:r>
            <a:endParaRPr lang="ar-EG" dirty="0"/>
          </a:p>
          <a:p>
            <a:pPr marL="285750" indent="-285750" algn="r" rtl="1">
              <a:buFont typeface="Arial" panose="020B0604020202020204" pitchFamily="34" charset="0"/>
              <a:buChar char="•"/>
            </a:pPr>
            <a:r>
              <a:rPr lang="ar-EG" b="1" dirty="0">
                <a:solidFill>
                  <a:srgbClr val="FF0000"/>
                </a:solidFill>
              </a:rPr>
              <a:t>الإعلانات الموجهة عبر منصات متعددة:</a:t>
            </a:r>
          </a:p>
          <a:p>
            <a:pPr marL="285750" indent="-285750" algn="r" rtl="1">
              <a:buFont typeface="Arial" panose="020B0604020202020204" pitchFamily="34" charset="0"/>
              <a:buChar char="•"/>
            </a:pPr>
            <a:r>
              <a:rPr lang="ar-EG" dirty="0"/>
              <a:t>تتيح أدوات مثل </a:t>
            </a:r>
            <a:r>
              <a:rPr lang="ar-EG" b="1" dirty="0"/>
              <a:t>الإعلانات المدفوعة على غوغل</a:t>
            </a:r>
            <a:r>
              <a:rPr lang="ar-EG" dirty="0"/>
              <a:t>، </a:t>
            </a:r>
            <a:r>
              <a:rPr lang="ar-EG" b="1" dirty="0"/>
              <a:t>الإعلانات عبر الفيسبوك</a:t>
            </a:r>
            <a:r>
              <a:rPr lang="ar-EG" dirty="0"/>
              <a:t> و </a:t>
            </a:r>
            <a:r>
              <a:rPr lang="ar-EG" b="1" dirty="0"/>
              <a:t>إنستغرام</a:t>
            </a:r>
            <a:r>
              <a:rPr lang="ar-EG" dirty="0"/>
              <a:t> للشركات تحديد شريحة الجمهور الأكثر صلة بالمنتجات أو الخدمات.</a:t>
            </a:r>
          </a:p>
          <a:p>
            <a:pPr marL="285750" indent="-285750" algn="r" rtl="1">
              <a:buFont typeface="Arial" panose="020B0604020202020204" pitchFamily="34" charset="0"/>
              <a:buChar char="•"/>
            </a:pPr>
            <a:r>
              <a:rPr lang="ar-EG" dirty="0"/>
              <a:t>الشركات الكبرى تستخدم </a:t>
            </a:r>
            <a:r>
              <a:rPr lang="ar-EG" b="1" dirty="0"/>
              <a:t>إعلانات الفيديو</a:t>
            </a:r>
            <a:r>
              <a:rPr lang="ar-EG" dirty="0"/>
              <a:t> و </a:t>
            </a:r>
            <a:r>
              <a:rPr lang="ar-EG" b="1" dirty="0"/>
              <a:t>التسويق عبر المؤثرين</a:t>
            </a:r>
            <a:r>
              <a:rPr lang="ar-EG" dirty="0"/>
              <a:t> لتعزيز تفاعل العملاء وجذب الانتباه إلى المنتجات.</a:t>
            </a:r>
          </a:p>
          <a:p>
            <a:pPr marL="285750" indent="-285750" algn="r" rtl="1">
              <a:buFont typeface="Arial" panose="020B0604020202020204" pitchFamily="34" charset="0"/>
              <a:buChar char="•"/>
            </a:pPr>
            <a:r>
              <a:rPr lang="ar-EG" b="1" dirty="0">
                <a:solidFill>
                  <a:srgbClr val="FF0000"/>
                </a:solidFill>
              </a:rPr>
              <a:t>اختبار الحملات وتحسين الأداء (</a:t>
            </a:r>
            <a:r>
              <a:rPr lang="en-MY" b="1" dirty="0">
                <a:solidFill>
                  <a:srgbClr val="FF0000"/>
                </a:solidFill>
              </a:rPr>
              <a:t>A/B Testing):</a:t>
            </a:r>
          </a:p>
          <a:p>
            <a:pPr marL="285750" indent="-285750" algn="r" rtl="1">
              <a:buFont typeface="Arial" panose="020B0604020202020204" pitchFamily="34" charset="0"/>
              <a:buChar char="•"/>
            </a:pPr>
            <a:r>
              <a:rPr lang="ar-EG" dirty="0"/>
              <a:t>تقوم الشركات الكبرى باختبار </a:t>
            </a:r>
            <a:r>
              <a:rPr lang="ar-EG" b="1" dirty="0"/>
              <a:t>إعلانات متعددة</a:t>
            </a:r>
            <a:r>
              <a:rPr lang="ar-EG" dirty="0"/>
              <a:t> أو </a:t>
            </a:r>
            <a:r>
              <a:rPr lang="ar-EG" b="1" dirty="0"/>
              <a:t>صفحات هبوط</a:t>
            </a:r>
            <a:r>
              <a:rPr lang="ar-EG" dirty="0"/>
              <a:t> باستخدام تقنية </a:t>
            </a:r>
            <a:r>
              <a:rPr lang="ar-EG" b="1" dirty="0"/>
              <a:t>اختبار </a:t>
            </a:r>
            <a:r>
              <a:rPr lang="en-MY" b="1" dirty="0"/>
              <a:t>A/B</a:t>
            </a:r>
            <a:r>
              <a:rPr lang="en-MY" dirty="0"/>
              <a:t> </a:t>
            </a:r>
            <a:r>
              <a:rPr lang="ar-EG" dirty="0"/>
              <a:t>لفهم كيف تؤثر التغييرات الصغيرة على الأداء. هذا يعزز من </a:t>
            </a:r>
            <a:r>
              <a:rPr lang="ar-EG" b="1" dirty="0"/>
              <a:t>كفاءة الحملات التسويقية</a:t>
            </a:r>
            <a:r>
              <a:rPr lang="ar-EG" dirty="0"/>
              <a:t> ويزيد من </a:t>
            </a:r>
            <a:r>
              <a:rPr lang="ar-EG" b="1" dirty="0"/>
              <a:t>العائد على الاستثمار (</a:t>
            </a:r>
            <a:r>
              <a:rPr lang="en-MY" b="1" dirty="0"/>
              <a:t>ROI)</a:t>
            </a:r>
            <a:r>
              <a:rPr lang="en-MY" dirty="0"/>
              <a:t>.</a:t>
            </a:r>
          </a:p>
          <a:p>
            <a:pPr algn="r" rtl="1"/>
            <a:endParaRPr lang="ar-EG" sz="2400" dirty="0"/>
          </a:p>
        </p:txBody>
      </p:sp>
      <p:pic>
        <p:nvPicPr>
          <p:cNvPr id="2" name="Picture 1"/>
          <p:cNvPicPr>
            <a:picLocks noChangeAspect="1"/>
          </p:cNvPicPr>
          <p:nvPr/>
        </p:nvPicPr>
        <p:blipFill>
          <a:blip r:embed="rId4"/>
          <a:stretch>
            <a:fillRect/>
          </a:stretch>
        </p:blipFill>
        <p:spPr>
          <a:xfrm>
            <a:off x="367890" y="2861953"/>
            <a:ext cx="1930221" cy="1358421"/>
          </a:xfrm>
          <a:prstGeom prst="rect">
            <a:avLst/>
          </a:prstGeom>
        </p:spPr>
      </p:pic>
    </p:spTree>
    <p:extLst>
      <p:ext uri="{BB962C8B-B14F-4D97-AF65-F5344CB8AC3E}">
        <p14:creationId xmlns:p14="http://schemas.microsoft.com/office/powerpoint/2010/main" val="399236480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686662" y="115586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926479" y="1622962"/>
            <a:ext cx="8632665" cy="36162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1479077" y="1622962"/>
            <a:ext cx="8805747" cy="2246769"/>
          </a:xfrm>
          <a:prstGeom prst="rect">
            <a:avLst/>
          </a:prstGeom>
          <a:noFill/>
        </p:spPr>
        <p:txBody>
          <a:bodyPr wrap="square" rtlCol="0">
            <a:spAutoFit/>
          </a:bodyPr>
          <a:lstStyle/>
          <a:p>
            <a:pPr lvl="0" algn="r" rtl="1"/>
            <a:r>
              <a:rPr lang="ar-EG" sz="2400" b="1" dirty="0" smtClean="0">
                <a:solidFill>
                  <a:srgbClr val="C00000"/>
                </a:solidFill>
                <a:latin typeface="Calibri" panose="020F0502020204030204" pitchFamily="34" charset="0"/>
                <a:cs typeface="Calibri" panose="020F0502020204030204" pitchFamily="34" charset="0"/>
              </a:rPr>
              <a:t>5. </a:t>
            </a:r>
            <a:r>
              <a:rPr lang="ar-EG" sz="2400" b="1" dirty="0">
                <a:solidFill>
                  <a:srgbClr val="C00000"/>
                </a:solidFill>
                <a:latin typeface="Calibri" panose="020F0502020204030204" pitchFamily="34" charset="0"/>
                <a:cs typeface="Calibri" panose="020F0502020204030204" pitchFamily="34" charset="0"/>
              </a:rPr>
              <a:t>الشراكات والتحالفات الاستراتيجية</a:t>
            </a:r>
            <a:endParaRPr lang="en-MY" sz="2400" b="1" dirty="0">
              <a:solidFill>
                <a:srgbClr val="C00000"/>
              </a:solidFill>
              <a:latin typeface="Calibri" panose="020F0502020204030204" pitchFamily="34" charset="0"/>
              <a:cs typeface="Calibri" panose="020F0502020204030204" pitchFamily="34" charset="0"/>
            </a:endParaRPr>
          </a:p>
          <a:p>
            <a:pPr algn="r" rtl="1"/>
            <a:r>
              <a:rPr lang="ar-EG" sz="2800" b="1" dirty="0" smtClean="0"/>
              <a:t>  </a:t>
            </a:r>
            <a:endParaRPr lang="ar-EG" sz="2800" b="1" dirty="0"/>
          </a:p>
          <a:p>
            <a:pPr lvl="0" algn="r" rtl="1"/>
            <a:r>
              <a:rPr lang="ar-EG" sz="2800" b="1" dirty="0" smtClean="0"/>
              <a:t> </a:t>
            </a:r>
            <a:endParaRPr lang="en-US" sz="2800" b="1" dirty="0">
              <a:latin typeface="Microsoft Uighur" panose="02000000000000000000" pitchFamily="2" charset="-78"/>
            </a:endParaRPr>
          </a:p>
          <a:p>
            <a:pPr algn="r" rtl="1"/>
            <a:endParaRPr lang="ar-EG" sz="2800" b="1" dirty="0" smtClean="0"/>
          </a:p>
          <a:p>
            <a:pPr algn="r" rtl="1"/>
            <a:endParaRPr lang="en-US" sz="2800" dirty="0">
              <a:latin typeface="Microsoft Uighur" panose="02000000000000000000" pitchFamily="2" charset="-78"/>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2199964" y="2045527"/>
            <a:ext cx="8222020" cy="4062651"/>
          </a:xfrm>
          <a:prstGeom prst="rect">
            <a:avLst/>
          </a:prstGeom>
          <a:noFill/>
        </p:spPr>
        <p:txBody>
          <a:bodyPr wrap="square" rtlCol="0">
            <a:spAutoFit/>
          </a:bodyPr>
          <a:lstStyle/>
          <a:p>
            <a:pPr algn="r" rtl="1"/>
            <a:r>
              <a:rPr lang="ar-EG" sz="2000" b="1" dirty="0">
                <a:solidFill>
                  <a:srgbClr val="FF0000"/>
                </a:solidFill>
                <a:latin typeface="Alexandria" charset="0"/>
                <a:cs typeface="Alexandria" charset="0"/>
              </a:rPr>
              <a:t> الشراكات مع شركات التقنية الكبرى</a:t>
            </a:r>
            <a:r>
              <a:rPr lang="ar-EG" sz="2000" b="1" dirty="0" smtClean="0">
                <a:solidFill>
                  <a:srgbClr val="FF0000"/>
                </a:solidFill>
                <a:latin typeface="Alexandria" charset="0"/>
                <a:cs typeface="Alexandria" charset="0"/>
              </a:rPr>
              <a:t>:</a:t>
            </a:r>
          </a:p>
          <a:p>
            <a:pPr marL="342900" indent="-342900" algn="r" rtl="1">
              <a:buFont typeface="Arial" panose="020B0604020202020204" pitchFamily="34" charset="0"/>
              <a:buChar char="•"/>
            </a:pPr>
            <a:r>
              <a:rPr lang="ar-EG" sz="2000" b="1" dirty="0" smtClean="0">
                <a:solidFill>
                  <a:srgbClr val="FF0000"/>
                </a:solidFill>
                <a:latin typeface="Alexandria" charset="0"/>
                <a:cs typeface="Alexandria" charset="0"/>
              </a:rPr>
              <a:t> </a:t>
            </a:r>
            <a:r>
              <a:rPr lang="ar-EG" sz="2000" dirty="0">
                <a:latin typeface="Alexandria" charset="0"/>
                <a:cs typeface="Alexandria" charset="0"/>
              </a:rPr>
              <a:t>الشركات الكبرى مثل غوغل، مايكروسوفت و </a:t>
            </a:r>
            <a:r>
              <a:rPr lang="en-MY" sz="2000" dirty="0">
                <a:latin typeface="Alexandria" charset="0"/>
                <a:cs typeface="Alexandria" charset="0"/>
              </a:rPr>
              <a:t>IBM </a:t>
            </a:r>
            <a:r>
              <a:rPr lang="ar-EG" sz="2000" dirty="0">
                <a:latin typeface="Alexandria" charset="0"/>
                <a:cs typeface="Alexandria" charset="0"/>
              </a:rPr>
              <a:t>تشكل تحالفات استراتيجية لتطوير حلول رقمية مبتكرة، مثل أنظمة الذكاء الاصطناعي، التكنولوجيا السحابية، و الحلول الأمنية. </a:t>
            </a:r>
          </a:p>
          <a:p>
            <a:pPr marL="342900" indent="-342900" algn="r" rtl="1">
              <a:buFont typeface="Arial" panose="020B0604020202020204" pitchFamily="34" charset="0"/>
              <a:buChar char="•"/>
            </a:pPr>
            <a:r>
              <a:rPr lang="ar-EG" sz="2000" dirty="0">
                <a:latin typeface="Alexandria" charset="0"/>
                <a:cs typeface="Alexandria" charset="0"/>
              </a:rPr>
              <a:t>هذه الشراكات تعزز القدرة التنافسية وتساعد الشركات على توسيع نطاق الخدمات التي تقدمها. </a:t>
            </a:r>
          </a:p>
          <a:p>
            <a:pPr algn="r" rtl="1"/>
            <a:r>
              <a:rPr lang="ar-EG" sz="2000" b="1" dirty="0">
                <a:solidFill>
                  <a:srgbClr val="FF0000"/>
                </a:solidFill>
                <a:latin typeface="Alexandria" charset="0"/>
                <a:cs typeface="Alexandria" charset="0"/>
              </a:rPr>
              <a:t>التحالفات مع مزودي الخدمات الرقمية:</a:t>
            </a:r>
          </a:p>
          <a:p>
            <a:pPr marL="342900" indent="-342900" algn="r" rtl="1">
              <a:buFont typeface="Arial" panose="020B0604020202020204" pitchFamily="34" charset="0"/>
              <a:buChar char="•"/>
            </a:pPr>
            <a:r>
              <a:rPr lang="ar-EG" sz="2000" b="1" dirty="0" smtClean="0">
                <a:latin typeface="Alexandria" charset="0"/>
                <a:cs typeface="Alexandria" charset="0"/>
              </a:rPr>
              <a:t> </a:t>
            </a:r>
            <a:r>
              <a:rPr lang="ar-EG" sz="2000" dirty="0">
                <a:latin typeface="Alexandria" charset="0"/>
                <a:cs typeface="Alexandria" charset="0"/>
              </a:rPr>
              <a:t>العديد من الشركات الكبرى تتعاون مع شركات التسويق الرقمي لتصميم حملات موجهة أو مع مزودي الحلول البرمجية لتحسين عمليات التجارة الإلكترونية و توسيع نطاق الخدمات</a:t>
            </a:r>
            <a:r>
              <a:rPr lang="ar-EG" sz="2000" dirty="0" smtClean="0">
                <a:latin typeface="Alexandria" charset="0"/>
                <a:cs typeface="Alexandria" charset="0"/>
              </a:rPr>
              <a:t>.</a:t>
            </a:r>
          </a:p>
          <a:p>
            <a:pPr algn="r" rtl="1"/>
            <a:endParaRPr lang="ar-EG" sz="2000" dirty="0">
              <a:latin typeface="Alexandria" charset="0"/>
              <a:cs typeface="Alexandria" charset="0"/>
            </a:endParaRPr>
          </a:p>
          <a:p>
            <a:pPr algn="r" rtl="1"/>
            <a:r>
              <a:rPr lang="ar-EG" sz="2000" b="1" dirty="0">
                <a:solidFill>
                  <a:srgbClr val="FF0000"/>
                </a:solidFill>
                <a:latin typeface="Alexandria" charset="0"/>
                <a:cs typeface="Alexandria" charset="0"/>
              </a:rPr>
              <a:t> النتيجة: </a:t>
            </a:r>
            <a:r>
              <a:rPr lang="ar-EG" sz="2000" dirty="0">
                <a:latin typeface="Alexandria" charset="0"/>
                <a:cs typeface="Alexandria" charset="0"/>
              </a:rPr>
              <a:t>الشراكات الاستراتيجية تساعد الشركات الكبرى في تحسين أدائها و توسيع قدرتها التنافسية في السوق الرقمي من خلال الوصول إلى تكنولوجيا مبتكرة والحصول على موارد إضافية.</a:t>
            </a:r>
            <a:endParaRPr lang="ar-EG" sz="2000" dirty="0"/>
          </a:p>
          <a:p>
            <a:pPr algn="r"/>
            <a:endParaRPr lang="ar-EG" dirty="0"/>
          </a:p>
          <a:p>
            <a:pPr algn="r"/>
            <a:endParaRPr lang="ar-EG" sz="2000" dirty="0" smtClean="0"/>
          </a:p>
          <a:p>
            <a:pPr lvl="0" algn="just" rtl="1"/>
            <a:endParaRPr lang="en-MY" sz="2000" dirty="0">
              <a:solidFill>
                <a:srgbClr val="C00000"/>
              </a:solidFill>
            </a:endParaRPr>
          </a:p>
        </p:txBody>
      </p:sp>
      <p:sp>
        <p:nvSpPr>
          <p:cNvPr id="4" name="AutoShape 2" descr="تأثير التسويق عبر المؤثرين على متجرك الإلكتروني - مدونة كويت مارت"/>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MY"/>
          </a:p>
        </p:txBody>
      </p:sp>
      <p:pic>
        <p:nvPicPr>
          <p:cNvPr id="6" name="Picture 5"/>
          <p:cNvPicPr>
            <a:picLocks noChangeAspect="1"/>
          </p:cNvPicPr>
          <p:nvPr/>
        </p:nvPicPr>
        <p:blipFill>
          <a:blip r:embed="rId3"/>
          <a:stretch>
            <a:fillRect/>
          </a:stretch>
        </p:blipFill>
        <p:spPr>
          <a:xfrm>
            <a:off x="-485914" y="2422341"/>
            <a:ext cx="2411557" cy="1914483"/>
          </a:xfrm>
          <a:prstGeom prst="rect">
            <a:avLst/>
          </a:prstGeom>
        </p:spPr>
      </p:pic>
    </p:spTree>
    <p:extLst>
      <p:ext uri="{BB962C8B-B14F-4D97-AF65-F5344CB8AC3E}">
        <p14:creationId xmlns:p14="http://schemas.microsoft.com/office/powerpoint/2010/main" val="3722464107"/>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p:cNvSpPr txBox="1"/>
          <p:nvPr/>
        </p:nvSpPr>
        <p:spPr>
          <a:xfrm>
            <a:off x="5050917" y="1255061"/>
            <a:ext cx="917148" cy="646331"/>
          </a:xfrm>
          <a:prstGeom prst="rect">
            <a:avLst/>
          </a:prstGeom>
          <a:noFill/>
        </p:spPr>
        <p:txBody>
          <a:bodyPr wrap="square" rtlCol="0">
            <a:spAutoFit/>
          </a:bodyPr>
          <a:lstStyle/>
          <a:p>
            <a:pPr algn="ctr"/>
            <a:r>
              <a:rPr lang="ar-SA" dirty="0">
                <a:solidFill>
                  <a:schemeClr val="bg1"/>
                </a:solidFill>
                <a:latin typeface="Alexandria" charset="0"/>
                <a:cs typeface="Alexandria" charset="0"/>
              </a:rPr>
              <a:t>المحاضرة </a:t>
            </a:r>
            <a:r>
              <a:rPr lang="ar-EG" dirty="0" smtClean="0">
                <a:solidFill>
                  <a:schemeClr val="bg1"/>
                </a:solidFill>
                <a:latin typeface="Alexandria" charset="0"/>
                <a:cs typeface="Alexandria" charset="0"/>
              </a:rPr>
              <a:t>السابعة</a:t>
            </a:r>
            <a:endParaRPr lang="ar-SA"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 xmlns:a16="http://schemas.microsoft.com/office/drawing/2014/main" id="{FF0FD337-6BE3-014B-6916-AFAF1FABB81E}"/>
              </a:ext>
            </a:extLst>
          </p:cNvPr>
          <p:cNvSpPr/>
          <p:nvPr/>
        </p:nvSpPr>
        <p:spPr>
          <a:xfrm>
            <a:off x="1127760" y="4973157"/>
            <a:ext cx="4747323" cy="1077218"/>
          </a:xfrm>
          <a:prstGeom prst="rect">
            <a:avLst/>
          </a:prstGeom>
          <a:noFill/>
        </p:spPr>
        <p:txBody>
          <a:bodyPr wrap="square">
            <a:spAutoFit/>
          </a:bodyPr>
          <a:lstStyle/>
          <a:p>
            <a:pPr algn="ctr"/>
            <a:r>
              <a:rPr lang="ar-EG" sz="3200" b="1" dirty="0">
                <a:latin typeface="Alexandria" charset="0"/>
                <a:cs typeface="Alexandria" charset="0"/>
              </a:rPr>
              <a:t>ثالثاً: استراتيجية الشركات الناشئة في البيئة الاقتصادية</a:t>
            </a:r>
            <a:endParaRPr lang="en-US" sz="3200" b="1" dirty="0">
              <a:latin typeface="Alexandria" charset="0"/>
              <a:cs typeface="Alexandria" charset="0"/>
            </a:endParaRPr>
          </a:p>
        </p:txBody>
      </p:sp>
    </p:spTree>
    <p:extLst>
      <p:ext uri="{BB962C8B-B14F-4D97-AF65-F5344CB8AC3E}">
        <p14:creationId xmlns:p14="http://schemas.microsoft.com/office/powerpoint/2010/main" val="1591663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31210" y="115586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255213" y="1425987"/>
            <a:ext cx="8301930" cy="354940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1494409" y="1429774"/>
            <a:ext cx="11053972" cy="2246769"/>
          </a:xfrm>
          <a:prstGeom prst="rect">
            <a:avLst/>
          </a:prstGeom>
          <a:noFill/>
        </p:spPr>
        <p:txBody>
          <a:bodyPr wrap="square" rtlCol="0">
            <a:spAutoFit/>
          </a:bodyPr>
          <a:lstStyle/>
          <a:p>
            <a:pPr lvl="0" algn="ctr" rtl="1"/>
            <a:r>
              <a:rPr lang="en-US" sz="2800" b="1" dirty="0" smtClean="0">
                <a:solidFill>
                  <a:srgbClr val="C00000"/>
                </a:solidFill>
                <a:latin typeface="Calibri" panose="020F0502020204030204" pitchFamily="34" charset="0"/>
                <a:cs typeface="Calibri" panose="020F0502020204030204" pitchFamily="34" charset="0"/>
              </a:rPr>
              <a:t>1</a:t>
            </a:r>
            <a:r>
              <a:rPr lang="ar-EG" sz="2800" b="1" dirty="0" smtClean="0">
                <a:solidFill>
                  <a:srgbClr val="C00000"/>
                </a:solidFill>
                <a:latin typeface="Calibri" panose="020F0502020204030204" pitchFamily="34" charset="0"/>
                <a:cs typeface="Calibri" panose="020F0502020204030204" pitchFamily="34" charset="0"/>
              </a:rPr>
              <a:t>. </a:t>
            </a:r>
            <a:r>
              <a:rPr lang="ar-EG" sz="2800" b="1" dirty="0">
                <a:solidFill>
                  <a:srgbClr val="C00000"/>
                </a:solidFill>
                <a:latin typeface="Calibri" panose="020F0502020204030204" pitchFamily="34" charset="0"/>
                <a:cs typeface="Calibri" panose="020F0502020204030204" pitchFamily="34" charset="0"/>
              </a:rPr>
              <a:t>التركيز على الابتكار والتكنولوجي</a:t>
            </a:r>
            <a:endParaRPr lang="en-MY" sz="2800" b="1" dirty="0">
              <a:solidFill>
                <a:srgbClr val="C00000"/>
              </a:solidFill>
              <a:latin typeface="Calibri" panose="020F0502020204030204" pitchFamily="34" charset="0"/>
              <a:cs typeface="Calibri" panose="020F0502020204030204" pitchFamily="34" charset="0"/>
            </a:endParaRPr>
          </a:p>
          <a:p>
            <a:pPr algn="ctr" rtl="1"/>
            <a:r>
              <a:rPr lang="ar-EG" sz="2800" b="1" dirty="0" smtClean="0"/>
              <a:t>  </a:t>
            </a:r>
            <a:endParaRPr lang="ar-EG" sz="2800" b="1" dirty="0"/>
          </a:p>
          <a:p>
            <a:pPr lvl="0" algn="ctr" rtl="1"/>
            <a:r>
              <a:rPr lang="ar-EG" sz="2800" b="1" dirty="0" smtClean="0"/>
              <a:t> </a:t>
            </a:r>
            <a:endParaRPr lang="en-US" sz="2800" b="1" dirty="0">
              <a:latin typeface="Microsoft Uighur" panose="02000000000000000000" pitchFamily="2" charset="-78"/>
            </a:endParaRPr>
          </a:p>
          <a:p>
            <a:pPr algn="ctr" rtl="1"/>
            <a:endParaRPr lang="ar-EG" sz="2800" b="1" dirty="0" smtClean="0"/>
          </a:p>
          <a:p>
            <a:pPr algn="r" rtl="1"/>
            <a:endParaRPr lang="en-US" sz="2800" dirty="0">
              <a:latin typeface="Microsoft Uighur" panose="02000000000000000000" pitchFamily="2" charset="-78"/>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1494409" y="1922417"/>
            <a:ext cx="7898697" cy="4185761"/>
          </a:xfrm>
          <a:prstGeom prst="rect">
            <a:avLst/>
          </a:prstGeom>
          <a:noFill/>
        </p:spPr>
        <p:txBody>
          <a:bodyPr wrap="square" rtlCol="0">
            <a:spAutoFit/>
          </a:bodyPr>
          <a:lstStyle/>
          <a:p>
            <a:pPr marL="342900" indent="-342900" algn="just" rtl="1">
              <a:buFont typeface="Arial" panose="020B0604020202020204" pitchFamily="34" charset="0"/>
              <a:buChar char="•"/>
            </a:pPr>
            <a:r>
              <a:rPr lang="ar-EG" sz="2000" b="1" dirty="0">
                <a:solidFill>
                  <a:srgbClr val="FF0000"/>
                </a:solidFill>
                <a:latin typeface="Alexandria" charset="0"/>
                <a:cs typeface="Alexandria" charset="0"/>
              </a:rPr>
              <a:t>  </a:t>
            </a:r>
            <a:r>
              <a:rPr lang="ar-EG" sz="2000" dirty="0">
                <a:solidFill>
                  <a:srgbClr val="FF0000"/>
                </a:solidFill>
                <a:latin typeface="Alexandria" charset="0"/>
                <a:cs typeface="Alexandria" charset="0"/>
              </a:rPr>
              <a:t>اعتماد تقنيات مبتكرة</a:t>
            </a:r>
            <a:r>
              <a:rPr lang="ar-EG" sz="2000" dirty="0">
                <a:latin typeface="Alexandria" charset="0"/>
                <a:cs typeface="Alexandria" charset="0"/>
              </a:rPr>
              <a:t>: الشركات الناشئة تعتمد بشكل أساسي على التكنولوجيا والابتكار لتقديم حلول جديدة ومختلفة. هذه الشركات ليست مقيدة بالهيكل التقليدي الذي قد تحده بعض الشركات الكبرى. </a:t>
            </a:r>
            <a:endParaRPr lang="en-US" sz="2000" dirty="0" smtClean="0">
              <a:latin typeface="Alexandria" charset="0"/>
              <a:cs typeface="Alexandria" charset="0"/>
            </a:endParaRPr>
          </a:p>
          <a:p>
            <a:pPr marL="342900" indent="-342900" algn="just" rtl="1">
              <a:buFont typeface="Arial" panose="020B0604020202020204" pitchFamily="34" charset="0"/>
              <a:buChar char="•"/>
            </a:pPr>
            <a:r>
              <a:rPr lang="ar-EG" sz="2000" dirty="0" smtClean="0">
                <a:solidFill>
                  <a:srgbClr val="FF0000"/>
                </a:solidFill>
                <a:latin typeface="Alexandria" charset="0"/>
                <a:cs typeface="Alexandria" charset="0"/>
              </a:rPr>
              <a:t>الابتكار </a:t>
            </a:r>
            <a:r>
              <a:rPr lang="ar-EG" sz="2000" dirty="0">
                <a:solidFill>
                  <a:srgbClr val="FF0000"/>
                </a:solidFill>
                <a:latin typeface="Alexandria" charset="0"/>
                <a:cs typeface="Alexandria" charset="0"/>
              </a:rPr>
              <a:t>التكنولوجي </a:t>
            </a:r>
            <a:r>
              <a:rPr lang="ar-EG" sz="2000" dirty="0">
                <a:latin typeface="Alexandria" charset="0"/>
                <a:cs typeface="Alexandria" charset="0"/>
              </a:rPr>
              <a:t>يعد من الأدوات الرئيسية التي تساعد الشركات الناشئة على التميز. </a:t>
            </a:r>
            <a:endParaRPr lang="en-US" sz="2000" dirty="0" smtClean="0">
              <a:latin typeface="Alexandria" charset="0"/>
              <a:cs typeface="Alexandria" charset="0"/>
            </a:endParaRPr>
          </a:p>
          <a:p>
            <a:pPr marL="342900" indent="-342900" algn="just" rtl="1">
              <a:buFont typeface="Arial" panose="020B0604020202020204" pitchFamily="34" charset="0"/>
              <a:buChar char="•"/>
            </a:pPr>
            <a:r>
              <a:rPr lang="ar-EG" sz="2000" i="1" dirty="0" smtClean="0">
                <a:latin typeface="Alexandria" charset="0"/>
                <a:cs typeface="Alexandria" charset="0"/>
              </a:rPr>
              <a:t>على </a:t>
            </a:r>
            <a:r>
              <a:rPr lang="ar-EG" sz="2000" i="1" dirty="0">
                <a:latin typeface="Alexandria" charset="0"/>
                <a:cs typeface="Alexandria" charset="0"/>
              </a:rPr>
              <a:t>سبيل المثال، قد تستخدم الشركات الناشئة الذكاء الاصطناعي أو التقنيات السحابية لتحسين الكفاءة وتقليل التكاليف</a:t>
            </a:r>
            <a:r>
              <a:rPr lang="ar-EG" sz="2000" dirty="0">
                <a:latin typeface="Alexandria" charset="0"/>
                <a:cs typeface="Alexandria" charset="0"/>
              </a:rPr>
              <a:t>. </a:t>
            </a:r>
            <a:endParaRPr lang="en-US" sz="2000" dirty="0" smtClean="0">
              <a:latin typeface="Alexandria" charset="0"/>
              <a:cs typeface="Alexandria" charset="0"/>
            </a:endParaRPr>
          </a:p>
          <a:p>
            <a:pPr marL="342900" indent="-342900" algn="just" rtl="1">
              <a:buFont typeface="Arial" panose="020B0604020202020204" pitchFamily="34" charset="0"/>
              <a:buChar char="•"/>
            </a:pPr>
            <a:r>
              <a:rPr lang="ar-EG" sz="2000" dirty="0" smtClean="0">
                <a:solidFill>
                  <a:srgbClr val="FF0000"/>
                </a:solidFill>
                <a:latin typeface="Alexandria" charset="0"/>
                <a:cs typeface="Alexandria" charset="0"/>
              </a:rPr>
              <a:t>إطلاق </a:t>
            </a:r>
            <a:r>
              <a:rPr lang="ar-EG" sz="2000" dirty="0">
                <a:solidFill>
                  <a:srgbClr val="FF0000"/>
                </a:solidFill>
                <a:latin typeface="Alexandria" charset="0"/>
                <a:cs typeface="Alexandria" charset="0"/>
              </a:rPr>
              <a:t>منتجات وخدمات مبتكرة: </a:t>
            </a:r>
            <a:r>
              <a:rPr lang="ar-EG" sz="2000" dirty="0">
                <a:latin typeface="Alexandria" charset="0"/>
                <a:cs typeface="Alexandria" charset="0"/>
              </a:rPr>
              <a:t>تعتمد هذه الشركات على التجريب السريع و الإصدارات المبدئية (</a:t>
            </a:r>
            <a:r>
              <a:rPr lang="en-MY" sz="2000" dirty="0" err="1">
                <a:latin typeface="Alexandria" charset="0"/>
                <a:cs typeface="Alexandria" charset="0"/>
              </a:rPr>
              <a:t>MVP</a:t>
            </a:r>
            <a:r>
              <a:rPr lang="en-MY" sz="2000" dirty="0">
                <a:latin typeface="Alexandria" charset="0"/>
                <a:cs typeface="Alexandria" charset="0"/>
              </a:rPr>
              <a:t> - Minimum Viable Product) </a:t>
            </a:r>
            <a:r>
              <a:rPr lang="ar-EG" sz="2000" dirty="0">
                <a:latin typeface="Alexandria" charset="0"/>
                <a:cs typeface="Alexandria" charset="0"/>
              </a:rPr>
              <a:t>لاختبار أفكارها بسرعة في السوق. إذا كان هناك طلب، يتم التوسع، وإذا كانت هناك مشاكل، يتم التعديل أو التحسين.</a:t>
            </a:r>
            <a:endParaRPr lang="ar-EG" sz="2000" dirty="0" smtClean="0"/>
          </a:p>
          <a:p>
            <a:pPr algn="r"/>
            <a:endParaRPr lang="ar-EG" dirty="0" smtClean="0"/>
          </a:p>
          <a:p>
            <a:pPr algn="r"/>
            <a:endParaRPr lang="ar-EG" sz="2000" dirty="0"/>
          </a:p>
          <a:p>
            <a:pPr algn="r"/>
            <a:endParaRPr lang="ar-EG" sz="2400" dirty="0" smtClean="0"/>
          </a:p>
          <a:p>
            <a:pPr lvl="0" algn="just" rtl="1"/>
            <a:endParaRPr lang="en-MY" sz="2400" dirty="0">
              <a:solidFill>
                <a:srgbClr val="C00000"/>
              </a:solidFill>
            </a:endParaRPr>
          </a:p>
        </p:txBody>
      </p:sp>
      <p:pic>
        <p:nvPicPr>
          <p:cNvPr id="2" name="Picture 1"/>
          <p:cNvPicPr>
            <a:picLocks noChangeAspect="1"/>
          </p:cNvPicPr>
          <p:nvPr/>
        </p:nvPicPr>
        <p:blipFill>
          <a:blip r:embed="rId3"/>
          <a:stretch>
            <a:fillRect/>
          </a:stretch>
        </p:blipFill>
        <p:spPr>
          <a:xfrm>
            <a:off x="-731210" y="4809332"/>
            <a:ext cx="3062930" cy="1298846"/>
          </a:xfrm>
          <a:prstGeom prst="rect">
            <a:avLst/>
          </a:prstGeom>
        </p:spPr>
      </p:pic>
    </p:spTree>
    <p:extLst>
      <p:ext uri="{BB962C8B-B14F-4D97-AF65-F5344CB8AC3E}">
        <p14:creationId xmlns:p14="http://schemas.microsoft.com/office/powerpoint/2010/main" val="270800164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31210" y="115586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255212" y="1425986"/>
            <a:ext cx="8589827" cy="37279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1945671" y="1425986"/>
            <a:ext cx="11053972" cy="2246769"/>
          </a:xfrm>
          <a:prstGeom prst="rect">
            <a:avLst/>
          </a:prstGeom>
          <a:noFill/>
        </p:spPr>
        <p:txBody>
          <a:bodyPr wrap="square" rtlCol="0">
            <a:spAutoFit/>
          </a:bodyPr>
          <a:lstStyle/>
          <a:p>
            <a:pPr lvl="0" algn="ctr" rtl="1"/>
            <a:r>
              <a:rPr lang="en-US" sz="2800" b="1" dirty="0" smtClean="0">
                <a:solidFill>
                  <a:srgbClr val="C00000"/>
                </a:solidFill>
                <a:latin typeface="Calibri" panose="020F0502020204030204" pitchFamily="34" charset="0"/>
                <a:cs typeface="Calibri" panose="020F0502020204030204" pitchFamily="34" charset="0"/>
              </a:rPr>
              <a:t>.2</a:t>
            </a:r>
            <a:r>
              <a:rPr lang="ar-EG" sz="2800" b="1" dirty="0" smtClean="0">
                <a:solidFill>
                  <a:srgbClr val="C00000"/>
                </a:solidFill>
                <a:latin typeface="Calibri" panose="020F0502020204030204" pitchFamily="34" charset="0"/>
                <a:cs typeface="Calibri" panose="020F0502020204030204" pitchFamily="34" charset="0"/>
              </a:rPr>
              <a:t> استهداف </a:t>
            </a:r>
            <a:r>
              <a:rPr lang="ar-EG" sz="2800" b="1" dirty="0">
                <a:solidFill>
                  <a:srgbClr val="C00000"/>
                </a:solidFill>
                <a:latin typeface="Calibri" panose="020F0502020204030204" pitchFamily="34" charset="0"/>
                <a:cs typeface="Calibri" panose="020F0502020204030204" pitchFamily="34" charset="0"/>
              </a:rPr>
              <a:t>الأسواق المتخصصة</a:t>
            </a:r>
            <a:r>
              <a:rPr lang="en-US" sz="2800" b="1" dirty="0" smtClean="0">
                <a:solidFill>
                  <a:srgbClr val="C00000"/>
                </a:solidFill>
                <a:latin typeface="Calibri" panose="020F0502020204030204" pitchFamily="34" charset="0"/>
                <a:cs typeface="Calibri" panose="020F0502020204030204" pitchFamily="34" charset="0"/>
              </a:rPr>
              <a:t> </a:t>
            </a:r>
            <a:endParaRPr lang="en-MY" sz="2800" b="1" dirty="0">
              <a:solidFill>
                <a:srgbClr val="C00000"/>
              </a:solidFill>
              <a:latin typeface="Calibri" panose="020F0502020204030204" pitchFamily="34" charset="0"/>
              <a:cs typeface="Calibri" panose="020F0502020204030204" pitchFamily="34" charset="0"/>
            </a:endParaRPr>
          </a:p>
          <a:p>
            <a:pPr algn="ctr" rtl="1"/>
            <a:r>
              <a:rPr lang="ar-EG" sz="2800" b="1" dirty="0" smtClean="0"/>
              <a:t>  </a:t>
            </a:r>
            <a:endParaRPr lang="ar-EG" sz="2800" b="1" dirty="0"/>
          </a:p>
          <a:p>
            <a:pPr lvl="0" algn="ctr" rtl="1"/>
            <a:r>
              <a:rPr lang="ar-EG" sz="2800" b="1" dirty="0" smtClean="0"/>
              <a:t> </a:t>
            </a:r>
            <a:endParaRPr lang="en-US" sz="2800" b="1" dirty="0">
              <a:latin typeface="Microsoft Uighur" panose="02000000000000000000" pitchFamily="2" charset="-78"/>
            </a:endParaRPr>
          </a:p>
          <a:p>
            <a:pPr algn="ctr" rtl="1"/>
            <a:endParaRPr lang="ar-EG" sz="2800" b="1" dirty="0" smtClean="0"/>
          </a:p>
          <a:p>
            <a:pPr algn="r" rtl="1"/>
            <a:endParaRPr lang="en-US" sz="2800" dirty="0">
              <a:latin typeface="Microsoft Uighur" panose="02000000000000000000" pitchFamily="2" charset="-78"/>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1609694" y="1885336"/>
            <a:ext cx="7880861" cy="4832092"/>
          </a:xfrm>
          <a:prstGeom prst="rect">
            <a:avLst/>
          </a:prstGeom>
          <a:noFill/>
        </p:spPr>
        <p:txBody>
          <a:bodyPr wrap="square" rtlCol="0">
            <a:spAutoFit/>
          </a:bodyPr>
          <a:lstStyle/>
          <a:p>
            <a:pPr marL="342900" indent="-342900" algn="r" rtl="1">
              <a:buFont typeface="Arial" panose="020B0604020202020204" pitchFamily="34" charset="0"/>
              <a:buChar char="•"/>
            </a:pPr>
            <a:r>
              <a:rPr lang="ar-EG" sz="2000" dirty="0">
                <a:solidFill>
                  <a:srgbClr val="FF0000"/>
                </a:solidFill>
                <a:latin typeface="Alexandria" charset="0"/>
                <a:cs typeface="Alexandria" charset="0"/>
              </a:rPr>
              <a:t> التخصيص والتخصص: </a:t>
            </a:r>
            <a:r>
              <a:rPr lang="ar-EG" sz="2000" dirty="0">
                <a:latin typeface="Alexandria" charset="0"/>
                <a:cs typeface="Alexandria" charset="0"/>
              </a:rPr>
              <a:t>الشركات الناشئة غالبًا ما تركز على أسواق متخصصة أو قطاعات محددة تستهدف شريحة معينة من العملاء. هذه الاستراتيجية تسمح لها بالتركيز على تقديم حلول متميزة لاحتياجات معينة</a:t>
            </a:r>
            <a:r>
              <a:rPr lang="ar-EG" sz="2000" dirty="0" smtClean="0">
                <a:latin typeface="Alexandria" charset="0"/>
                <a:cs typeface="Alexandria" charset="0"/>
              </a:rPr>
              <a:t>.</a:t>
            </a:r>
          </a:p>
          <a:p>
            <a:pPr marL="342900" indent="-342900" algn="r" rtl="1">
              <a:buFont typeface="Arial" panose="020B0604020202020204" pitchFamily="34" charset="0"/>
              <a:buChar char="•"/>
            </a:pPr>
            <a:r>
              <a:rPr lang="ar-EG" sz="2000" dirty="0" smtClean="0">
                <a:latin typeface="Alexandria" charset="0"/>
                <a:cs typeface="Alexandria" charset="0"/>
              </a:rPr>
              <a:t> </a:t>
            </a:r>
            <a:r>
              <a:rPr lang="ar-EG" sz="2000" dirty="0">
                <a:solidFill>
                  <a:srgbClr val="FF0000"/>
                </a:solidFill>
                <a:latin typeface="Alexandria" charset="0"/>
                <a:cs typeface="Alexandria" charset="0"/>
              </a:rPr>
              <a:t>من خلال التخصيص</a:t>
            </a:r>
            <a:r>
              <a:rPr lang="ar-EG" sz="2000" dirty="0">
                <a:latin typeface="Alexandria" charset="0"/>
                <a:cs typeface="Alexandria" charset="0"/>
              </a:rPr>
              <a:t>، يمكن للشركات الناشئة جذب جمهور محدد يشعر بأن المنتجات والخدمات التي تقدمها تلبّي احتياجاته بشكل أفضل من الشركات الكبرى.</a:t>
            </a:r>
            <a:endParaRPr lang="en-US" sz="2000" dirty="0">
              <a:latin typeface="Alexandria" charset="0"/>
              <a:cs typeface="Alexandria" charset="0"/>
            </a:endParaRPr>
          </a:p>
          <a:p>
            <a:pPr marL="342900" indent="-342900" algn="r" rtl="1">
              <a:buFont typeface="Arial" panose="020B0604020202020204" pitchFamily="34" charset="0"/>
              <a:buChar char="•"/>
            </a:pPr>
            <a:r>
              <a:rPr lang="ar-EG" sz="2000" dirty="0">
                <a:latin typeface="Alexandria" charset="0"/>
                <a:cs typeface="Alexandria" charset="0"/>
              </a:rPr>
              <a:t> </a:t>
            </a:r>
            <a:r>
              <a:rPr lang="ar-EG" sz="2000" dirty="0">
                <a:solidFill>
                  <a:srgbClr val="FF0000"/>
                </a:solidFill>
                <a:latin typeface="Alexandria" charset="0"/>
                <a:cs typeface="Alexandria" charset="0"/>
              </a:rPr>
              <a:t>استراتيجية السوق النيتش </a:t>
            </a:r>
            <a:r>
              <a:rPr lang="en-US" sz="2000" dirty="0">
                <a:latin typeface="Alexandria" charset="0"/>
                <a:cs typeface="Alexandria" charset="0"/>
              </a:rPr>
              <a:t>(</a:t>
            </a:r>
            <a:r>
              <a:rPr lang="en-MY" sz="2000" dirty="0">
                <a:latin typeface="Alexandria" charset="0"/>
                <a:cs typeface="Alexandria" charset="0"/>
              </a:rPr>
              <a:t>Niche Market) </a:t>
            </a:r>
            <a:r>
              <a:rPr lang="ar-EG" sz="2000" dirty="0">
                <a:latin typeface="Alexandria" charset="0"/>
                <a:cs typeface="Alexandria" charset="0"/>
              </a:rPr>
              <a:t>الشركات الناشئة قد تتبنى استراتيجية السوق النيتش حيث تركز على حل مشكلة معينة لعدد محدود من العملاء. </a:t>
            </a:r>
            <a:endParaRPr lang="en-US" sz="2000" dirty="0" smtClean="0">
              <a:latin typeface="Alexandria" charset="0"/>
              <a:cs typeface="Alexandria" charset="0"/>
            </a:endParaRPr>
          </a:p>
          <a:p>
            <a:pPr marL="342900" indent="-342900" algn="r" rtl="1">
              <a:buFont typeface="Arial" panose="020B0604020202020204" pitchFamily="34" charset="0"/>
              <a:buChar char="•"/>
            </a:pPr>
            <a:r>
              <a:rPr lang="ar-EG" sz="2000" i="1" dirty="0" smtClean="0">
                <a:latin typeface="Alexandria" charset="0"/>
                <a:cs typeface="Alexandria" charset="0"/>
              </a:rPr>
              <a:t>على </a:t>
            </a:r>
            <a:r>
              <a:rPr lang="ar-EG" sz="2000" i="1" dirty="0">
                <a:latin typeface="Alexandria" charset="0"/>
                <a:cs typeface="Alexandria" charset="0"/>
              </a:rPr>
              <a:t>سبيل المثال، قد تطلق شركة ناشئة منتجًا متخصصًا لقطاع معين من المستخدمين، مما يساعد على بناء علاقة قوية مع جمهور صغير ولكنه مخلص.يزيد من تكلفة الإعلانات وقد يتطلب إعادة تخصيص ميزانية الإعلانات بشكل أكثر كفاءة</a:t>
            </a:r>
            <a:r>
              <a:rPr lang="ar-EG" sz="2200" dirty="0" smtClean="0">
                <a:latin typeface="Alexandria" charset="0"/>
                <a:cs typeface="Alexandria" charset="0"/>
              </a:rPr>
              <a:t>.</a:t>
            </a:r>
            <a:endParaRPr lang="ar-EG" sz="2200" dirty="0"/>
          </a:p>
          <a:p>
            <a:pPr marL="457200" indent="-457200" algn="just" rtl="1">
              <a:buFont typeface="+mj-lt"/>
              <a:buAutoNum type="arabicPeriod"/>
            </a:pPr>
            <a:endParaRPr lang="ar-EG" sz="2000" dirty="0"/>
          </a:p>
          <a:p>
            <a:pPr algn="r"/>
            <a:endParaRPr lang="ar-EG" dirty="0" smtClean="0"/>
          </a:p>
          <a:p>
            <a:pPr algn="r"/>
            <a:endParaRPr lang="ar-EG" sz="2000" dirty="0"/>
          </a:p>
          <a:p>
            <a:pPr algn="r"/>
            <a:endParaRPr lang="ar-EG" sz="2400" dirty="0" smtClean="0"/>
          </a:p>
          <a:p>
            <a:pPr lvl="0" algn="just" rtl="1"/>
            <a:endParaRPr lang="en-MY" sz="2400" dirty="0">
              <a:solidFill>
                <a:srgbClr val="C00000"/>
              </a:solidFill>
            </a:endParaRPr>
          </a:p>
        </p:txBody>
      </p:sp>
      <p:pic>
        <p:nvPicPr>
          <p:cNvPr id="4" name="Picture 3"/>
          <p:cNvPicPr>
            <a:picLocks noChangeAspect="1"/>
          </p:cNvPicPr>
          <p:nvPr/>
        </p:nvPicPr>
        <p:blipFill>
          <a:blip r:embed="rId3"/>
          <a:stretch>
            <a:fillRect/>
          </a:stretch>
        </p:blipFill>
        <p:spPr>
          <a:xfrm>
            <a:off x="-721856" y="3632023"/>
            <a:ext cx="2272773" cy="1915337"/>
          </a:xfrm>
          <a:prstGeom prst="rect">
            <a:avLst/>
          </a:prstGeom>
        </p:spPr>
      </p:pic>
    </p:spTree>
    <p:extLst>
      <p:ext uri="{BB962C8B-B14F-4D97-AF65-F5344CB8AC3E}">
        <p14:creationId xmlns:p14="http://schemas.microsoft.com/office/powerpoint/2010/main" val="194356287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0" y="146379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2433003" y="1836830"/>
            <a:ext cx="8678639" cy="39319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945319" y="1848411"/>
            <a:ext cx="9868098" cy="523220"/>
          </a:xfrm>
          <a:prstGeom prst="rect">
            <a:avLst/>
          </a:prstGeom>
          <a:noFill/>
        </p:spPr>
        <p:txBody>
          <a:bodyPr wrap="square" rtlCol="0">
            <a:spAutoFit/>
          </a:bodyPr>
          <a:lstStyle/>
          <a:p>
            <a:pPr lvl="0" algn="r" rtl="1"/>
            <a:r>
              <a:rPr lang="en-US" sz="2800" b="1" dirty="0" smtClean="0">
                <a:solidFill>
                  <a:srgbClr val="C00000"/>
                </a:solidFill>
                <a:latin typeface="Calibri" panose="020F0502020204030204" pitchFamily="34" charset="0"/>
                <a:cs typeface="Calibri" panose="020F0502020204030204" pitchFamily="34" charset="0"/>
              </a:rPr>
              <a:t>3</a:t>
            </a:r>
            <a:r>
              <a:rPr lang="ar-EG" sz="2800" b="1" dirty="0" smtClean="0">
                <a:solidFill>
                  <a:srgbClr val="C00000"/>
                </a:solidFill>
                <a:latin typeface="Calibri" panose="020F0502020204030204" pitchFamily="34" charset="0"/>
                <a:cs typeface="Calibri" panose="020F0502020204030204" pitchFamily="34" charset="0"/>
              </a:rPr>
              <a:t>. التحسين </a:t>
            </a:r>
            <a:r>
              <a:rPr lang="ar-EG" sz="2800" b="1" dirty="0">
                <a:solidFill>
                  <a:srgbClr val="C00000"/>
                </a:solidFill>
                <a:latin typeface="Calibri" panose="020F0502020204030204" pitchFamily="34" charset="0"/>
                <a:cs typeface="Calibri" panose="020F0502020204030204" pitchFamily="34" charset="0"/>
              </a:rPr>
              <a:t>المستمر والمرونة</a:t>
            </a:r>
            <a:endParaRPr lang="en-US" sz="2800" b="1" dirty="0">
              <a:solidFill>
                <a:srgbClr val="C00000"/>
              </a:solidFill>
              <a:latin typeface="Calibri" panose="020F0502020204030204" pitchFamily="34" charset="0"/>
              <a:cs typeface="Calibri" panose="020F0502020204030204" pitchFamily="34" charset="0"/>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2731229" y="2371631"/>
            <a:ext cx="8082188" cy="3170099"/>
          </a:xfrm>
          <a:prstGeom prst="rect">
            <a:avLst/>
          </a:prstGeom>
          <a:noFill/>
        </p:spPr>
        <p:txBody>
          <a:bodyPr wrap="square" rtlCol="0">
            <a:spAutoFit/>
          </a:bodyPr>
          <a:lstStyle/>
          <a:p>
            <a:pPr marL="342900" indent="-342900" algn="just" rtl="1">
              <a:buFont typeface="Arial" panose="020B0604020202020204" pitchFamily="34" charset="0"/>
              <a:buChar char="•"/>
            </a:pPr>
            <a:r>
              <a:rPr lang="ar-EG" sz="2000" dirty="0">
                <a:latin typeface="Alexandria" charset="0"/>
                <a:cs typeface="Alexandria" charset="0"/>
              </a:rPr>
              <a:t> </a:t>
            </a:r>
            <a:r>
              <a:rPr lang="ar-EG" sz="2000" dirty="0">
                <a:solidFill>
                  <a:srgbClr val="FF0000"/>
                </a:solidFill>
                <a:latin typeface="Alexandria" charset="0"/>
                <a:cs typeface="Alexandria" charset="0"/>
              </a:rPr>
              <a:t>المرونة في التكيف مع التغيرات</a:t>
            </a:r>
            <a:r>
              <a:rPr lang="ar-EG" sz="2000" dirty="0">
                <a:latin typeface="Alexandria" charset="0"/>
                <a:cs typeface="Alexandria" charset="0"/>
              </a:rPr>
              <a:t>: إحدى المزايا الرئيسية للشركات الناشئة هي المرونة في التكيف مع التغيرات. يمكن لهذه الشركات اتخاذ قرارات سريعة ومراجعة استراتيجياتها بشكل دوري وفقًا لتغيرات السوق. </a:t>
            </a:r>
          </a:p>
          <a:p>
            <a:pPr marL="342900" indent="-342900" algn="just" rtl="1">
              <a:buFont typeface="Arial" panose="020B0604020202020204" pitchFamily="34" charset="0"/>
              <a:buChar char="•"/>
            </a:pPr>
            <a:r>
              <a:rPr lang="ar-EG" sz="2000" dirty="0">
                <a:solidFill>
                  <a:srgbClr val="FF0000"/>
                </a:solidFill>
                <a:latin typeface="Alexandria" charset="0"/>
                <a:cs typeface="Alexandria" charset="0"/>
              </a:rPr>
              <a:t>تعتمد الشركات الناشئة على أسلوب التكرار السريع </a:t>
            </a:r>
            <a:r>
              <a:rPr lang="ar-EG" sz="2000" dirty="0">
                <a:latin typeface="Alexandria" charset="0"/>
                <a:cs typeface="Alexandria" charset="0"/>
              </a:rPr>
              <a:t>(</a:t>
            </a:r>
            <a:r>
              <a:rPr lang="en-MY" sz="2000" dirty="0">
                <a:latin typeface="Alexandria" charset="0"/>
                <a:cs typeface="Alexandria" charset="0"/>
              </a:rPr>
              <a:t>Iterative Approach) </a:t>
            </a:r>
            <a:r>
              <a:rPr lang="ar-EG" sz="2000" dirty="0">
                <a:latin typeface="Alexandria" charset="0"/>
                <a:cs typeface="Alexandria" charset="0"/>
              </a:rPr>
              <a:t>حيث يقومون بتطوير واختبار وتعديل المنتجات بشكل مستمر بناءً على تعليقات العملاء والبيانات المستخلصة من السوق. </a:t>
            </a:r>
          </a:p>
          <a:p>
            <a:pPr marL="342900" indent="-342900" algn="just" rtl="1">
              <a:buFont typeface="Arial" panose="020B0604020202020204" pitchFamily="34" charset="0"/>
              <a:buChar char="•"/>
            </a:pPr>
            <a:r>
              <a:rPr lang="ar-EG" sz="2000" dirty="0">
                <a:solidFill>
                  <a:srgbClr val="FF0000"/>
                </a:solidFill>
                <a:latin typeface="Alexandria" charset="0"/>
                <a:cs typeface="Alexandria" charset="0"/>
              </a:rPr>
              <a:t>الابتكار المستمر في العروض: </a:t>
            </a:r>
            <a:r>
              <a:rPr lang="ar-EG" sz="2000" dirty="0">
                <a:latin typeface="Alexandria" charset="0"/>
                <a:cs typeface="Alexandria" charset="0"/>
              </a:rPr>
              <a:t>بما أن الشركات الناشئة غالبًا ما تبدأ بمورد محدودة، فإنها تسعى للابتكار باستمرار لضمان بقاءها قادرة على المنافسة. </a:t>
            </a:r>
            <a:endParaRPr lang="ar-EG" sz="2000" dirty="0" smtClean="0">
              <a:latin typeface="Alexandria" charset="0"/>
              <a:cs typeface="Alexandria" charset="0"/>
            </a:endParaRPr>
          </a:p>
          <a:p>
            <a:pPr marL="342900" indent="-342900" algn="just" rtl="1">
              <a:buFont typeface="Arial" panose="020B0604020202020204" pitchFamily="34" charset="0"/>
              <a:buChar char="•"/>
            </a:pPr>
            <a:endParaRPr lang="ar-EG" sz="2000" dirty="0">
              <a:latin typeface="Alexandria" charset="0"/>
              <a:cs typeface="Alexandria" charset="0"/>
            </a:endParaRPr>
          </a:p>
          <a:p>
            <a:pPr marL="342900" indent="-342900" algn="just" rtl="1">
              <a:buFont typeface="Arial" panose="020B0604020202020204" pitchFamily="34" charset="0"/>
              <a:buChar char="•"/>
            </a:pPr>
            <a:r>
              <a:rPr lang="ar-EG" sz="2000" dirty="0">
                <a:latin typeface="Alexandria" charset="0"/>
                <a:cs typeface="Alexandria" charset="0"/>
              </a:rPr>
              <a:t>هذا يتضمن التعديل المستمر على المنتجات والخدمات لتناسب احتياجات السوق </a:t>
            </a:r>
            <a:r>
              <a:rPr lang="ar-EG" sz="2000" dirty="0" smtClean="0">
                <a:latin typeface="Alexandria" charset="0"/>
                <a:cs typeface="Alexandria" charset="0"/>
              </a:rPr>
              <a:t>المتغيرة</a:t>
            </a:r>
            <a:r>
              <a:rPr lang="en-US" sz="2000" dirty="0">
                <a:latin typeface="Alexandria" charset="0"/>
                <a:cs typeface="Alexandria" charset="0"/>
              </a:rPr>
              <a:t>.</a:t>
            </a:r>
            <a:endParaRPr lang="en-MY" sz="2000" dirty="0">
              <a:latin typeface="Alexandria" charset="0"/>
              <a:cs typeface="Alexandria" charset="0"/>
            </a:endParaRPr>
          </a:p>
        </p:txBody>
      </p:sp>
      <p:pic>
        <p:nvPicPr>
          <p:cNvPr id="2" name="Picture 1"/>
          <p:cNvPicPr>
            <a:picLocks noChangeAspect="1"/>
          </p:cNvPicPr>
          <p:nvPr/>
        </p:nvPicPr>
        <p:blipFill>
          <a:blip r:embed="rId3"/>
          <a:stretch>
            <a:fillRect/>
          </a:stretch>
        </p:blipFill>
        <p:spPr>
          <a:xfrm>
            <a:off x="0" y="3288810"/>
            <a:ext cx="2390555" cy="1600200"/>
          </a:xfrm>
          <a:prstGeom prst="rect">
            <a:avLst/>
          </a:prstGeom>
        </p:spPr>
      </p:pic>
    </p:spTree>
    <p:extLst>
      <p:ext uri="{BB962C8B-B14F-4D97-AF65-F5344CB8AC3E}">
        <p14:creationId xmlns:p14="http://schemas.microsoft.com/office/powerpoint/2010/main" val="135605568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0" y="16619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2299063" y="1859276"/>
            <a:ext cx="8678639" cy="36793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819674" y="1963438"/>
            <a:ext cx="9868098" cy="523220"/>
          </a:xfrm>
          <a:prstGeom prst="rect">
            <a:avLst/>
          </a:prstGeom>
          <a:noFill/>
        </p:spPr>
        <p:txBody>
          <a:bodyPr wrap="square" rtlCol="0">
            <a:spAutoFit/>
          </a:bodyPr>
          <a:lstStyle/>
          <a:p>
            <a:pPr lvl="0" algn="r" rtl="1"/>
            <a:r>
              <a:rPr lang="en-US" sz="2800" b="1" dirty="0" smtClean="0">
                <a:solidFill>
                  <a:srgbClr val="C00000"/>
                </a:solidFill>
                <a:latin typeface="Calibri" panose="020F0502020204030204" pitchFamily="34" charset="0"/>
                <a:cs typeface="Calibri" panose="020F0502020204030204" pitchFamily="34" charset="0"/>
              </a:rPr>
              <a:t>4</a:t>
            </a:r>
            <a:r>
              <a:rPr lang="ar-EG" sz="2800" b="1" dirty="0" smtClean="0">
                <a:solidFill>
                  <a:srgbClr val="C00000"/>
                </a:solidFill>
                <a:latin typeface="Calibri" panose="020F0502020204030204" pitchFamily="34" charset="0"/>
                <a:cs typeface="Calibri" panose="020F0502020204030204" pitchFamily="34" charset="0"/>
              </a:rPr>
              <a:t>. </a:t>
            </a:r>
            <a:r>
              <a:rPr lang="ar-EG" sz="2800" b="1" dirty="0">
                <a:solidFill>
                  <a:srgbClr val="C00000"/>
                </a:solidFill>
                <a:latin typeface="Calibri" panose="020F0502020204030204" pitchFamily="34" charset="0"/>
                <a:cs typeface="Calibri" panose="020F0502020204030204" pitchFamily="34" charset="0"/>
              </a:rPr>
              <a:t>التسويق الرقمي بتكلفة منخفضة</a:t>
            </a:r>
          </a:p>
        </p:txBody>
      </p:sp>
      <p:sp>
        <p:nvSpPr>
          <p:cNvPr id="3" name="TextBox 2">
            <a:extLst>
              <a:ext uri="{FF2B5EF4-FFF2-40B4-BE49-F238E27FC236}">
                <a16:creationId xmlns="" xmlns:a16="http://schemas.microsoft.com/office/drawing/2014/main" id="{4C0F408B-6FB7-447C-07FE-71BFB5EBA134}"/>
              </a:ext>
            </a:extLst>
          </p:cNvPr>
          <p:cNvSpPr txBox="1"/>
          <p:nvPr/>
        </p:nvSpPr>
        <p:spPr>
          <a:xfrm>
            <a:off x="2750549" y="2427605"/>
            <a:ext cx="8082188" cy="2862322"/>
          </a:xfrm>
          <a:prstGeom prst="rect">
            <a:avLst/>
          </a:prstGeom>
          <a:noFill/>
        </p:spPr>
        <p:txBody>
          <a:bodyPr wrap="square" rtlCol="0">
            <a:spAutoFit/>
          </a:bodyPr>
          <a:lstStyle/>
          <a:p>
            <a:pPr marL="285750" indent="-285750" algn="just" rtl="1">
              <a:buFont typeface="Arial" panose="020B0604020202020204" pitchFamily="34" charset="0"/>
              <a:buChar char="•"/>
            </a:pPr>
            <a:r>
              <a:rPr lang="ar-EG" sz="1600" b="1" dirty="0">
                <a:solidFill>
                  <a:srgbClr val="FF0000"/>
                </a:solidFill>
                <a:latin typeface="Alexandria" charset="0"/>
                <a:cs typeface="Alexandria" charset="0"/>
              </a:rPr>
              <a:t> </a:t>
            </a:r>
            <a:r>
              <a:rPr lang="ar-EG" sz="2000" dirty="0">
                <a:solidFill>
                  <a:srgbClr val="FF0000"/>
                </a:solidFill>
                <a:latin typeface="Alexandria" charset="0"/>
                <a:cs typeface="Alexandria" charset="0"/>
              </a:rPr>
              <a:t>التسويق عبر وسائل التواصل الاجتماعي: </a:t>
            </a:r>
            <a:r>
              <a:rPr lang="ar-EG" sz="2000" dirty="0">
                <a:latin typeface="Alexandria" charset="0"/>
                <a:cs typeface="Alexandria" charset="0"/>
              </a:rPr>
              <a:t>الشركات الناشئة تعتمد بشكل كبير على التسويق الرقمي بميزانية محدودة. يتم استخدام منصات مثل </a:t>
            </a:r>
            <a:r>
              <a:rPr lang="ar-EG" sz="2000" b="1" u="sng" dirty="0">
                <a:latin typeface="Alexandria" charset="0"/>
                <a:cs typeface="Alexandria" charset="0"/>
              </a:rPr>
              <a:t>فيسبوك، إنستغرام، تويتر، و لينكد </a:t>
            </a:r>
            <a:r>
              <a:rPr lang="ar-EG" sz="2000" dirty="0">
                <a:latin typeface="Alexandria" charset="0"/>
                <a:cs typeface="Alexandria" charset="0"/>
              </a:rPr>
              <a:t>إن للوصول إلى جمهور واسع دون الحاجة إلى استثمارات ضخمة في الإعلانات التقليدية.</a:t>
            </a:r>
          </a:p>
          <a:p>
            <a:pPr marL="285750" indent="-285750" algn="just" rtl="1">
              <a:buFont typeface="Arial" panose="020B0604020202020204" pitchFamily="34" charset="0"/>
              <a:buChar char="•"/>
            </a:pPr>
            <a:r>
              <a:rPr lang="ar-EG" sz="2000" dirty="0">
                <a:latin typeface="Alexandria" charset="0"/>
                <a:cs typeface="Alexandria" charset="0"/>
              </a:rPr>
              <a:t> </a:t>
            </a:r>
            <a:r>
              <a:rPr lang="ar-EG" sz="2000" dirty="0">
                <a:solidFill>
                  <a:srgbClr val="FF0000"/>
                </a:solidFill>
                <a:latin typeface="Alexandria" charset="0"/>
                <a:cs typeface="Alexandria" charset="0"/>
              </a:rPr>
              <a:t>التسويق المؤثر هو أحد الاستراتيجيات التي تستخدمها الشركات الناشئة</a:t>
            </a:r>
            <a:r>
              <a:rPr lang="ar-EG" sz="2000" dirty="0">
                <a:latin typeface="Alexandria" charset="0"/>
                <a:cs typeface="Alexandria" charset="0"/>
              </a:rPr>
              <a:t>. إذ تتعاون مع المؤثرين (</a:t>
            </a:r>
            <a:r>
              <a:rPr lang="en-MY" sz="2000" dirty="0">
                <a:latin typeface="Alexandria" charset="0"/>
                <a:cs typeface="Alexandria" charset="0"/>
              </a:rPr>
              <a:t>Influencers) </a:t>
            </a:r>
            <a:r>
              <a:rPr lang="ar-EG" sz="2000" dirty="0">
                <a:latin typeface="Alexandria" charset="0"/>
                <a:cs typeface="Alexandria" charset="0"/>
              </a:rPr>
              <a:t>ذوي المتابعين الكثيرة في قطاعات متخصصة لترويج المنتجات أو الخدمات. </a:t>
            </a:r>
          </a:p>
          <a:p>
            <a:pPr marL="285750" indent="-285750" algn="just" rtl="1">
              <a:buFont typeface="Arial" panose="020B0604020202020204" pitchFamily="34" charset="0"/>
              <a:buChar char="•"/>
            </a:pPr>
            <a:r>
              <a:rPr lang="ar-EG" sz="2000" dirty="0">
                <a:solidFill>
                  <a:srgbClr val="FF0000"/>
                </a:solidFill>
                <a:latin typeface="Alexandria" charset="0"/>
                <a:cs typeface="Alexandria" charset="0"/>
              </a:rPr>
              <a:t>المحتوى الرقمي والإعلانات الموجهة</a:t>
            </a:r>
            <a:r>
              <a:rPr lang="ar-EG" sz="2000" dirty="0">
                <a:latin typeface="Alexandria" charset="0"/>
                <a:cs typeface="Alexandria" charset="0"/>
              </a:rPr>
              <a:t>: يمكن أن تستفيد الشركات الناشئة من الإعلانات المدفوعة و استراتيجيات تحسين محركات البحث (</a:t>
            </a:r>
            <a:r>
              <a:rPr lang="en-MY" sz="2000" dirty="0" err="1">
                <a:latin typeface="Alexandria" charset="0"/>
                <a:cs typeface="Alexandria" charset="0"/>
              </a:rPr>
              <a:t>SEO</a:t>
            </a:r>
            <a:r>
              <a:rPr lang="en-MY" sz="2000" dirty="0">
                <a:latin typeface="Alexandria" charset="0"/>
                <a:cs typeface="Alexandria" charset="0"/>
              </a:rPr>
              <a:t>) </a:t>
            </a:r>
            <a:r>
              <a:rPr lang="ar-EG" sz="2000" dirty="0">
                <a:latin typeface="Alexandria" charset="0"/>
                <a:cs typeface="Alexandria" charset="0"/>
              </a:rPr>
              <a:t>لجذب الجمهور المناسب بكفاءة وبتكلفة أقل</a:t>
            </a:r>
            <a:r>
              <a:rPr lang="ar-EG" sz="2000" dirty="0" smtClean="0">
                <a:latin typeface="Alexandria" charset="0"/>
                <a:cs typeface="Alexandria" charset="0"/>
              </a:rPr>
              <a:t>.</a:t>
            </a:r>
            <a:endParaRPr lang="ar-EG" sz="2000" dirty="0">
              <a:latin typeface="Alexandria" charset="0"/>
              <a:cs typeface="Alexandria" charset="0"/>
            </a:endParaRPr>
          </a:p>
          <a:p>
            <a:pPr marL="285750" indent="-285750" algn="just" rtl="1">
              <a:buFont typeface="Arial" panose="020B0604020202020204" pitchFamily="34" charset="0"/>
              <a:buChar char="•"/>
            </a:pPr>
            <a:r>
              <a:rPr lang="ar-EG" sz="2000" dirty="0">
                <a:latin typeface="Alexandria" charset="0"/>
                <a:cs typeface="Alexandria" charset="0"/>
              </a:rPr>
              <a:t> </a:t>
            </a:r>
            <a:r>
              <a:rPr lang="ar-EG" sz="2000" i="1" dirty="0">
                <a:latin typeface="Alexandria" charset="0"/>
                <a:cs typeface="Alexandria" charset="0"/>
              </a:rPr>
              <a:t>نشر المحتوى القيم مثل المقالات، المدونات، والفيديوهات التعليمية عبر الإنترنت يساعد في جذب العملاء المهتمين وتعزيز الثقة في العلامة التجارية</a:t>
            </a:r>
            <a:r>
              <a:rPr lang="ar-EG" sz="2000" dirty="0" smtClean="0">
                <a:latin typeface="Alexandria" charset="0"/>
                <a:cs typeface="Alexandria" charset="0"/>
              </a:rPr>
              <a:t>.</a:t>
            </a:r>
            <a:endParaRPr lang="ar-EG" sz="2000" dirty="0">
              <a:latin typeface="Alexandria" charset="0"/>
              <a:cs typeface="Alexandria" charset="0"/>
            </a:endParaRPr>
          </a:p>
        </p:txBody>
      </p:sp>
      <p:pic>
        <p:nvPicPr>
          <p:cNvPr id="2" name="Picture 1"/>
          <p:cNvPicPr>
            <a:picLocks noChangeAspect="1"/>
          </p:cNvPicPr>
          <p:nvPr/>
        </p:nvPicPr>
        <p:blipFill>
          <a:blip r:embed="rId3"/>
          <a:stretch>
            <a:fillRect/>
          </a:stretch>
        </p:blipFill>
        <p:spPr>
          <a:xfrm>
            <a:off x="10973" y="4632960"/>
            <a:ext cx="2739576" cy="1977253"/>
          </a:xfrm>
          <a:prstGeom prst="rect">
            <a:avLst/>
          </a:prstGeom>
        </p:spPr>
      </p:pic>
    </p:spTree>
    <p:extLst>
      <p:ext uri="{BB962C8B-B14F-4D97-AF65-F5344CB8AC3E}">
        <p14:creationId xmlns:p14="http://schemas.microsoft.com/office/powerpoint/2010/main" val="98193492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0" y="16619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2299063" y="1859276"/>
            <a:ext cx="8678639" cy="367937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840268" y="1935888"/>
            <a:ext cx="9868098" cy="523220"/>
          </a:xfrm>
          <a:prstGeom prst="rect">
            <a:avLst/>
          </a:prstGeom>
          <a:noFill/>
        </p:spPr>
        <p:txBody>
          <a:bodyPr wrap="square" rtlCol="0">
            <a:spAutoFit/>
          </a:bodyPr>
          <a:lstStyle/>
          <a:p>
            <a:pPr lvl="0" algn="r" rtl="1"/>
            <a:r>
              <a:rPr lang="en-US" sz="2800" b="1" dirty="0" smtClean="0">
                <a:solidFill>
                  <a:srgbClr val="C00000"/>
                </a:solidFill>
                <a:latin typeface="Calibri" panose="020F0502020204030204" pitchFamily="34" charset="0"/>
                <a:cs typeface="Calibri" panose="020F0502020204030204" pitchFamily="34" charset="0"/>
              </a:rPr>
              <a:t>5</a:t>
            </a:r>
            <a:r>
              <a:rPr lang="ar-EG" sz="2800" b="1" dirty="0" smtClean="0">
                <a:solidFill>
                  <a:srgbClr val="C00000"/>
                </a:solidFill>
                <a:latin typeface="Calibri" panose="020F0502020204030204" pitchFamily="34" charset="0"/>
                <a:cs typeface="Calibri" panose="020F0502020204030204" pitchFamily="34" charset="0"/>
              </a:rPr>
              <a:t>. </a:t>
            </a:r>
            <a:r>
              <a:rPr lang="ar-EG" sz="2800" b="1" dirty="0">
                <a:solidFill>
                  <a:srgbClr val="C00000"/>
                </a:solidFill>
                <a:latin typeface="Calibri" panose="020F0502020204030204" pitchFamily="34" charset="0"/>
                <a:cs typeface="Calibri" panose="020F0502020204030204" pitchFamily="34" charset="0"/>
              </a:rPr>
              <a:t>التعاون والشراكات الاستراتيجية</a:t>
            </a:r>
            <a:endParaRPr lang="en-US" sz="2800" b="1" dirty="0">
              <a:solidFill>
                <a:srgbClr val="C00000"/>
              </a:solidFill>
              <a:latin typeface="Calibri" panose="020F0502020204030204" pitchFamily="34" charset="0"/>
              <a:cs typeface="Calibri" panose="020F0502020204030204" pitchFamily="34" charset="0"/>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2760846" y="2459108"/>
            <a:ext cx="8082188" cy="2862322"/>
          </a:xfrm>
          <a:prstGeom prst="rect">
            <a:avLst/>
          </a:prstGeom>
          <a:noFill/>
        </p:spPr>
        <p:txBody>
          <a:bodyPr wrap="square" rtlCol="0">
            <a:spAutoFit/>
          </a:bodyPr>
          <a:lstStyle/>
          <a:p>
            <a:pPr marL="285750" indent="-285750" algn="just" rtl="1">
              <a:buFont typeface="Arial" panose="020B0604020202020204" pitchFamily="34" charset="0"/>
              <a:buChar char="•"/>
            </a:pPr>
            <a:r>
              <a:rPr lang="ar-EG" sz="2000" dirty="0" smtClean="0">
                <a:solidFill>
                  <a:srgbClr val="FF0000"/>
                </a:solidFill>
                <a:latin typeface="Alexandria" charset="0"/>
                <a:cs typeface="Alexandria" charset="0"/>
              </a:rPr>
              <a:t>رغم </a:t>
            </a:r>
            <a:r>
              <a:rPr lang="ar-EG" sz="2000" dirty="0">
                <a:solidFill>
                  <a:srgbClr val="FF0000"/>
                </a:solidFill>
                <a:latin typeface="Alexandria" charset="0"/>
                <a:cs typeface="Alexandria" charset="0"/>
              </a:rPr>
              <a:t>أن الشركات الناشئة قد تكون صغيرة في الحجم</a:t>
            </a:r>
            <a:r>
              <a:rPr lang="ar-EG" sz="2000" dirty="0">
                <a:latin typeface="Alexandria" charset="0"/>
                <a:cs typeface="Alexandria" charset="0"/>
              </a:rPr>
              <a:t>، إلا أن هناك فرصة كبيرة لها في بناء شراكات استراتيجية مع الشركات الكبرى أو منصات التجارة الإلكترونية</a:t>
            </a:r>
            <a:r>
              <a:rPr lang="ar-EG" sz="2000" dirty="0" smtClean="0">
                <a:latin typeface="Alexandria" charset="0"/>
                <a:cs typeface="Alexandria" charset="0"/>
              </a:rPr>
              <a:t>.</a:t>
            </a:r>
            <a:endParaRPr lang="ar-EG" sz="2000" dirty="0">
              <a:latin typeface="Alexandria" charset="0"/>
              <a:cs typeface="Alexandria" charset="0"/>
            </a:endParaRPr>
          </a:p>
          <a:p>
            <a:pPr marL="285750" indent="-285750" algn="just" rtl="1">
              <a:buFont typeface="Arial" panose="020B0604020202020204" pitchFamily="34" charset="0"/>
              <a:buChar char="•"/>
            </a:pPr>
            <a:r>
              <a:rPr lang="ar-EG" sz="2000" dirty="0">
                <a:solidFill>
                  <a:srgbClr val="FF0000"/>
                </a:solidFill>
                <a:latin typeface="Alexandria" charset="0"/>
                <a:cs typeface="Alexandria" charset="0"/>
              </a:rPr>
              <a:t>من خلال هذه الشراكات</a:t>
            </a:r>
            <a:r>
              <a:rPr lang="ar-EG" sz="2000" dirty="0">
                <a:latin typeface="Alexandria" charset="0"/>
                <a:cs typeface="Alexandria" charset="0"/>
              </a:rPr>
              <a:t>، يمكن للشركات الناشئة الاستفادة من شبكات التوزيع الواسعة والتقنيات المتقدمة، مما يساعد في تعزيز نموها بشكل أسرع من خلال الاستفادة من موارد الشركات الكبرى</a:t>
            </a:r>
            <a:r>
              <a:rPr lang="ar-EG" sz="2000" dirty="0" smtClean="0">
                <a:latin typeface="Alexandria" charset="0"/>
                <a:cs typeface="Alexandria" charset="0"/>
              </a:rPr>
              <a:t>.</a:t>
            </a:r>
            <a:endParaRPr lang="ar-EG" sz="2000" dirty="0">
              <a:latin typeface="Alexandria" charset="0"/>
              <a:cs typeface="Alexandria" charset="0"/>
            </a:endParaRPr>
          </a:p>
          <a:p>
            <a:pPr marL="285750" indent="-285750" algn="just" rtl="1">
              <a:buFont typeface="Arial" panose="020B0604020202020204" pitchFamily="34" charset="0"/>
              <a:buChar char="•"/>
            </a:pPr>
            <a:r>
              <a:rPr lang="ar-EG" sz="2000" dirty="0">
                <a:solidFill>
                  <a:srgbClr val="FF0000"/>
                </a:solidFill>
                <a:latin typeface="Alexandria" charset="0"/>
                <a:cs typeface="Alexandria" charset="0"/>
              </a:rPr>
              <a:t>التعاون مع شركات </a:t>
            </a:r>
            <a:r>
              <a:rPr lang="ar-EG" sz="2000" dirty="0" smtClean="0">
                <a:solidFill>
                  <a:srgbClr val="FF0000"/>
                </a:solidFill>
                <a:latin typeface="Alexandria" charset="0"/>
                <a:cs typeface="Alexandria" charset="0"/>
              </a:rPr>
              <a:t>التكنولوجيا:</a:t>
            </a:r>
            <a:r>
              <a:rPr lang="en-US" sz="2000" dirty="0" smtClean="0">
                <a:solidFill>
                  <a:srgbClr val="FF0000"/>
                </a:solidFill>
                <a:latin typeface="Alexandria" charset="0"/>
                <a:cs typeface="Alexandria" charset="0"/>
              </a:rPr>
              <a:t> </a:t>
            </a:r>
            <a:r>
              <a:rPr lang="ar-EG" sz="2000" dirty="0" smtClean="0">
                <a:latin typeface="Alexandria" charset="0"/>
                <a:cs typeface="Alexandria" charset="0"/>
              </a:rPr>
              <a:t>كثير </a:t>
            </a:r>
            <a:r>
              <a:rPr lang="ar-EG" sz="2000" dirty="0">
                <a:latin typeface="Alexandria" charset="0"/>
                <a:cs typeface="Alexandria" charset="0"/>
              </a:rPr>
              <a:t>من الشركات الناشئة تعتمد على الشراكات التكنولوجية لتطوير الحلول الرقمية المبتكرة. </a:t>
            </a:r>
            <a:endParaRPr lang="en-US" sz="2000" dirty="0" smtClean="0">
              <a:latin typeface="Alexandria" charset="0"/>
              <a:cs typeface="Alexandria" charset="0"/>
            </a:endParaRPr>
          </a:p>
          <a:p>
            <a:pPr marL="285750" indent="-285750" algn="just" rtl="1">
              <a:buFont typeface="Arial" panose="020B0604020202020204" pitchFamily="34" charset="0"/>
              <a:buChar char="•"/>
            </a:pPr>
            <a:r>
              <a:rPr lang="ar-EG" sz="2000" dirty="0" smtClean="0">
                <a:solidFill>
                  <a:srgbClr val="FF0000"/>
                </a:solidFill>
                <a:latin typeface="Alexandria" charset="0"/>
                <a:cs typeface="Alexandria" charset="0"/>
              </a:rPr>
              <a:t>هذا </a:t>
            </a:r>
            <a:r>
              <a:rPr lang="ar-EG" sz="2000" dirty="0">
                <a:solidFill>
                  <a:srgbClr val="FF0000"/>
                </a:solidFill>
                <a:latin typeface="Alexandria" charset="0"/>
                <a:cs typeface="Alexandria" charset="0"/>
              </a:rPr>
              <a:t>التعاون قد يشمل استخدام تقنيات السحابة أو الذكاء الاصطناعي </a:t>
            </a:r>
            <a:r>
              <a:rPr lang="ar-EG" sz="2000" dirty="0">
                <a:latin typeface="Alexandria" charset="0"/>
                <a:cs typeface="Alexandria" charset="0"/>
              </a:rPr>
              <a:t>أو أدوات تحليل البيانات لتسريع النمو وزيادة الكفاءة</a:t>
            </a:r>
            <a:r>
              <a:rPr lang="ar-EG" sz="1600" b="1" dirty="0">
                <a:latin typeface="Alexandria" charset="0"/>
                <a:cs typeface="Alexandria" charset="0"/>
              </a:rPr>
              <a:t>.</a:t>
            </a:r>
          </a:p>
        </p:txBody>
      </p:sp>
      <p:pic>
        <p:nvPicPr>
          <p:cNvPr id="2" name="Picture 1"/>
          <p:cNvPicPr>
            <a:picLocks noChangeAspect="1"/>
          </p:cNvPicPr>
          <p:nvPr/>
        </p:nvPicPr>
        <p:blipFill>
          <a:blip r:embed="rId3"/>
          <a:stretch>
            <a:fillRect/>
          </a:stretch>
        </p:blipFill>
        <p:spPr>
          <a:xfrm>
            <a:off x="57453" y="5080173"/>
            <a:ext cx="3947991" cy="1494612"/>
          </a:xfrm>
          <a:prstGeom prst="rect">
            <a:avLst/>
          </a:prstGeom>
        </p:spPr>
      </p:pic>
    </p:spTree>
    <p:extLst>
      <p:ext uri="{BB962C8B-B14F-4D97-AF65-F5344CB8AC3E}">
        <p14:creationId xmlns:p14="http://schemas.microsoft.com/office/powerpoint/2010/main" val="94857625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TextBox 41"/>
          <p:cNvSpPr txBox="1"/>
          <p:nvPr/>
        </p:nvSpPr>
        <p:spPr>
          <a:xfrm>
            <a:off x="5050917" y="1255061"/>
            <a:ext cx="917148" cy="646331"/>
          </a:xfrm>
          <a:prstGeom prst="rect">
            <a:avLst/>
          </a:prstGeom>
          <a:noFill/>
        </p:spPr>
        <p:txBody>
          <a:bodyPr wrap="square" rtlCol="0">
            <a:spAutoFit/>
          </a:bodyPr>
          <a:lstStyle/>
          <a:p>
            <a:pPr algn="ctr"/>
            <a:r>
              <a:rPr lang="ar-SA" dirty="0">
                <a:solidFill>
                  <a:schemeClr val="bg1"/>
                </a:solidFill>
                <a:latin typeface="Alexandria" charset="0"/>
                <a:cs typeface="Alexandria" charset="0"/>
              </a:rPr>
              <a:t>المحاضرة </a:t>
            </a:r>
            <a:r>
              <a:rPr lang="ar-EG" dirty="0" smtClean="0">
                <a:solidFill>
                  <a:schemeClr val="bg1"/>
                </a:solidFill>
                <a:latin typeface="Alexandria" charset="0"/>
                <a:cs typeface="Alexandria" charset="0"/>
              </a:rPr>
              <a:t>السابعة</a:t>
            </a:r>
            <a:endParaRPr lang="ar-SA"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 xmlns:a16="http://schemas.microsoft.com/office/drawing/2014/main" id="{FF0FD337-6BE3-014B-6916-AFAF1FABB81E}"/>
              </a:ext>
            </a:extLst>
          </p:cNvPr>
          <p:cNvSpPr/>
          <p:nvPr/>
        </p:nvSpPr>
        <p:spPr>
          <a:xfrm>
            <a:off x="731520" y="4973157"/>
            <a:ext cx="5336368" cy="1077218"/>
          </a:xfrm>
          <a:prstGeom prst="rect">
            <a:avLst/>
          </a:prstGeom>
          <a:noFill/>
        </p:spPr>
        <p:txBody>
          <a:bodyPr wrap="square">
            <a:spAutoFit/>
          </a:bodyPr>
          <a:lstStyle/>
          <a:p>
            <a:pPr algn="ctr"/>
            <a:r>
              <a:rPr lang="ar-EG" sz="3200" b="1" dirty="0"/>
              <a:t> </a:t>
            </a:r>
            <a:r>
              <a:rPr lang="ar-EG" sz="3200" b="1" dirty="0">
                <a:latin typeface="Alexandria" charset="0"/>
                <a:cs typeface="Alexandria" charset="0"/>
              </a:rPr>
              <a:t>رابعاً : أمثلة ودراسات حالة للمنافسة </a:t>
            </a:r>
            <a:r>
              <a:rPr lang="ar-EG" sz="3200" b="1" dirty="0" smtClean="0">
                <a:latin typeface="Alexandria" charset="0"/>
                <a:cs typeface="Alexandria" charset="0"/>
              </a:rPr>
              <a:t>الرقمية</a:t>
            </a:r>
            <a:endParaRPr lang="en-US" sz="3200" b="1" dirty="0">
              <a:latin typeface="Alexandria" charset="0"/>
              <a:cs typeface="Alexandria" charset="0"/>
            </a:endParaRPr>
          </a:p>
        </p:txBody>
      </p:sp>
    </p:spTree>
    <p:extLst>
      <p:ext uri="{BB962C8B-B14F-4D97-AF65-F5344CB8AC3E}">
        <p14:creationId xmlns:p14="http://schemas.microsoft.com/office/powerpoint/2010/main" val="45636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139864" y="1377966"/>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91694" y="1595803"/>
            <a:ext cx="9398969" cy="37950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 xmlns:a16="http://schemas.microsoft.com/office/drawing/2014/main" id="{4C0F408B-6FB7-447C-07FE-71BFB5EBA134}"/>
              </a:ext>
            </a:extLst>
          </p:cNvPr>
          <p:cNvSpPr txBox="1"/>
          <p:nvPr/>
        </p:nvSpPr>
        <p:spPr>
          <a:xfrm>
            <a:off x="2084480" y="1647841"/>
            <a:ext cx="8256895" cy="4401205"/>
          </a:xfrm>
          <a:prstGeom prst="rect">
            <a:avLst/>
          </a:prstGeom>
          <a:noFill/>
        </p:spPr>
        <p:txBody>
          <a:bodyPr wrap="square" rtlCol="0">
            <a:spAutoFit/>
          </a:bodyPr>
          <a:lstStyle/>
          <a:p>
            <a:pPr algn="r" rtl="1"/>
            <a:r>
              <a:rPr lang="ar-EG" sz="2800" b="1" dirty="0" smtClean="0">
                <a:solidFill>
                  <a:srgbClr val="C00000"/>
                </a:solidFill>
                <a:latin typeface="Calibri" panose="020F0502020204030204" pitchFamily="34" charset="0"/>
                <a:cs typeface="Calibri" panose="020F0502020204030204" pitchFamily="34" charset="0"/>
              </a:rPr>
              <a:t>1</a:t>
            </a:r>
            <a:r>
              <a:rPr lang="ar-EG" sz="2800" dirty="0"/>
              <a:t>. </a:t>
            </a:r>
            <a:r>
              <a:rPr lang="ar-EG" sz="2800" b="1" dirty="0">
                <a:solidFill>
                  <a:srgbClr val="C00000"/>
                </a:solidFill>
                <a:latin typeface="Calibri" panose="020F0502020204030204" pitchFamily="34" charset="0"/>
                <a:cs typeface="Calibri" panose="020F0502020204030204" pitchFamily="34" charset="0"/>
              </a:rPr>
              <a:t>أمازون </a:t>
            </a:r>
            <a:r>
              <a:rPr lang="en-US" sz="2800" b="1" dirty="0" smtClean="0">
                <a:solidFill>
                  <a:srgbClr val="C00000"/>
                </a:solidFill>
                <a:latin typeface="Calibri" panose="020F0502020204030204" pitchFamily="34" charset="0"/>
                <a:cs typeface="Calibri" panose="020F0502020204030204" pitchFamily="34" charset="0"/>
              </a:rPr>
              <a:t>(</a:t>
            </a:r>
            <a:r>
              <a:rPr lang="en-MY" sz="2800" b="1" dirty="0" smtClean="0">
                <a:solidFill>
                  <a:srgbClr val="C00000"/>
                </a:solidFill>
                <a:latin typeface="Calibri" panose="020F0502020204030204" pitchFamily="34" charset="0"/>
                <a:cs typeface="Calibri" panose="020F0502020204030204" pitchFamily="34" charset="0"/>
              </a:rPr>
              <a:t>Amazon</a:t>
            </a:r>
            <a:r>
              <a:rPr lang="en-MY" sz="2800" b="1" dirty="0">
                <a:solidFill>
                  <a:srgbClr val="C00000"/>
                </a:solidFill>
                <a:latin typeface="Calibri" panose="020F0502020204030204" pitchFamily="34" charset="0"/>
                <a:cs typeface="Calibri" panose="020F0502020204030204" pitchFamily="34" charset="0"/>
              </a:rPr>
              <a:t>) </a:t>
            </a:r>
            <a:r>
              <a:rPr lang="ar-EG" sz="2800" b="1" dirty="0" smtClean="0">
                <a:solidFill>
                  <a:srgbClr val="C00000"/>
                </a:solidFill>
                <a:latin typeface="Calibri" panose="020F0502020204030204" pitchFamily="34" charset="0"/>
                <a:cs typeface="Calibri" panose="020F0502020204030204" pitchFamily="34" charset="0"/>
              </a:rPr>
              <a:t>مقابل وولمارت </a:t>
            </a:r>
            <a:r>
              <a:rPr lang="en-US" sz="2800" b="1" dirty="0" smtClean="0">
                <a:solidFill>
                  <a:srgbClr val="C00000"/>
                </a:solidFill>
                <a:latin typeface="Calibri" panose="020F0502020204030204" pitchFamily="34" charset="0"/>
                <a:cs typeface="Calibri" panose="020F0502020204030204" pitchFamily="34" charset="0"/>
              </a:rPr>
              <a:t>(</a:t>
            </a:r>
            <a:r>
              <a:rPr lang="en-MY" sz="2800" b="1" dirty="0" smtClean="0">
                <a:solidFill>
                  <a:srgbClr val="C00000"/>
                </a:solidFill>
                <a:latin typeface="Calibri" panose="020F0502020204030204" pitchFamily="34" charset="0"/>
                <a:cs typeface="Calibri" panose="020F0502020204030204" pitchFamily="34" charset="0"/>
              </a:rPr>
              <a:t>Walmart)</a:t>
            </a:r>
            <a:r>
              <a:rPr lang="en-MY" sz="2800" b="1" dirty="0" smtClean="0"/>
              <a:t> </a:t>
            </a:r>
            <a:endParaRPr lang="ar-EG" sz="2800" b="1" dirty="0" smtClean="0"/>
          </a:p>
          <a:p>
            <a:pPr marL="342900" indent="-342900" algn="r" rtl="1">
              <a:buFont typeface="Arial" panose="020B0604020202020204" pitchFamily="34" charset="0"/>
              <a:buChar char="•"/>
            </a:pPr>
            <a:r>
              <a:rPr lang="ar-EG" dirty="0" smtClean="0">
                <a:solidFill>
                  <a:srgbClr val="FF0000"/>
                </a:solidFill>
              </a:rPr>
              <a:t>المنافسة الرقمية في التجارة الإلكترونية</a:t>
            </a:r>
            <a:r>
              <a:rPr lang="ar-EG" dirty="0" smtClean="0"/>
              <a:t>: التحدي: في حين أن وولمارت كان اللاعب الأكبر في التجارة التقليدية، تمكنت أمازون من الاستفادة بشكل كبير من النمو السريع في التجارة الإلكترونية، مما جعلها من أكبر المتاجر عبر الإنترنت في العالم. </a:t>
            </a:r>
          </a:p>
          <a:p>
            <a:pPr marL="342900" indent="-342900" algn="r" rtl="1">
              <a:buFont typeface="Arial" panose="020B0604020202020204" pitchFamily="34" charset="0"/>
              <a:buChar char="•"/>
            </a:pPr>
            <a:r>
              <a:rPr lang="ar-EG" dirty="0" smtClean="0">
                <a:solidFill>
                  <a:srgbClr val="FF0000"/>
                </a:solidFill>
              </a:rPr>
              <a:t>استراتيجية </a:t>
            </a:r>
            <a:r>
              <a:rPr lang="ar-EG" dirty="0">
                <a:solidFill>
                  <a:srgbClr val="FF0000"/>
                </a:solidFill>
              </a:rPr>
              <a:t>أمازون: </a:t>
            </a:r>
            <a:r>
              <a:rPr lang="ar-EG" dirty="0"/>
              <a:t>أمازون قامت بتطوير نظام البيع بالتجزئة عبر الإنترنت بشكل مبكر وناجح، واستثمرت بشكل كبير في تحسين تجربة المستخدم، مثل توفير خيارات شحن أسرع وتخصيص العروض باستخدام البيانات الضخمة. كما استخدمت تقنيات الذكاء الاصطناعي لتوصية المنتجات للمستخدمين بناءً على سلوكهم الشرائي</a:t>
            </a:r>
            <a:r>
              <a:rPr lang="ar-EG" dirty="0" smtClean="0"/>
              <a:t>.</a:t>
            </a:r>
          </a:p>
          <a:p>
            <a:pPr marL="342900" indent="-342900" algn="r" rtl="1">
              <a:buFont typeface="Arial" panose="020B0604020202020204" pitchFamily="34" charset="0"/>
              <a:buChar char="•"/>
            </a:pPr>
            <a:r>
              <a:rPr lang="ar-EG" dirty="0" smtClean="0"/>
              <a:t> </a:t>
            </a:r>
            <a:r>
              <a:rPr lang="ar-EG" dirty="0">
                <a:solidFill>
                  <a:srgbClr val="FF0000"/>
                </a:solidFill>
              </a:rPr>
              <a:t>نتيجة المنافسة: </a:t>
            </a:r>
            <a:r>
              <a:rPr lang="ar-EG" dirty="0"/>
              <a:t>أدى التحول الرقمي لأمازون إلى زيادة قوتها في السوق بشكل ملحوظ، بينما كان على وولمارت أن يتبنى التحول الرقمي لمواكبة المنافسة من خلال تحسين موقعها الإلكتروني وتقديم خدمات عبر الإنترنت مثل توصيل الطلبات. قامت وولمارت في النهاية بالاستحواذ على </a:t>
            </a:r>
            <a:r>
              <a:rPr lang="en-MY" dirty="0" err="1"/>
              <a:t>Jet.com</a:t>
            </a:r>
            <a:r>
              <a:rPr lang="en-MY" dirty="0"/>
              <a:t>، </a:t>
            </a:r>
            <a:r>
              <a:rPr lang="ar-EG" dirty="0"/>
              <a:t>وهو موقع إلكتروني شهير، لتعزيز حضورها الرقمي وتحسين خدمات التجارة الإلكترونية.</a:t>
            </a:r>
          </a:p>
          <a:p>
            <a:pPr algn="r" rtl="1"/>
            <a:endParaRPr lang="ar-EG" dirty="0">
              <a:latin typeface="Alexandria" charset="0"/>
              <a:cs typeface="Alexandria" charset="0"/>
            </a:endParaRPr>
          </a:p>
          <a:p>
            <a:pPr marL="285750" indent="-285750" algn="r" rtl="1">
              <a:buFont typeface="Arial" panose="020B0604020202020204" pitchFamily="34" charset="0"/>
              <a:buChar char="•"/>
            </a:pPr>
            <a:endParaRPr lang="ar-EG" sz="1600" dirty="0"/>
          </a:p>
          <a:p>
            <a:pPr algn="r" rtl="1"/>
            <a:endParaRPr lang="ar-EG" sz="2000" dirty="0">
              <a:solidFill>
                <a:srgbClr val="0070C0"/>
              </a:solidFill>
            </a:endParaRPr>
          </a:p>
        </p:txBody>
      </p:sp>
      <p:pic>
        <p:nvPicPr>
          <p:cNvPr id="2" name="Picture 1"/>
          <p:cNvPicPr>
            <a:picLocks noChangeAspect="1"/>
          </p:cNvPicPr>
          <p:nvPr/>
        </p:nvPicPr>
        <p:blipFill>
          <a:blip r:embed="rId3"/>
          <a:stretch>
            <a:fillRect/>
          </a:stretch>
        </p:blipFill>
        <p:spPr>
          <a:xfrm>
            <a:off x="679137" y="4965474"/>
            <a:ext cx="2810685" cy="1582638"/>
          </a:xfrm>
          <a:prstGeom prst="rect">
            <a:avLst/>
          </a:prstGeom>
        </p:spPr>
      </p:pic>
    </p:spTree>
    <p:extLst>
      <p:ext uri="{BB962C8B-B14F-4D97-AF65-F5344CB8AC3E}">
        <p14:creationId xmlns:p14="http://schemas.microsoft.com/office/powerpoint/2010/main" val="373398268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167159" y="115586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91694" y="1595803"/>
            <a:ext cx="9480855" cy="398559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 xmlns:a16="http://schemas.microsoft.com/office/drawing/2014/main" id="{4C0F408B-6FB7-447C-07FE-71BFB5EBA134}"/>
              </a:ext>
            </a:extLst>
          </p:cNvPr>
          <p:cNvSpPr txBox="1"/>
          <p:nvPr/>
        </p:nvSpPr>
        <p:spPr>
          <a:xfrm>
            <a:off x="1661160" y="1710357"/>
            <a:ext cx="8752083" cy="4170372"/>
          </a:xfrm>
          <a:prstGeom prst="rect">
            <a:avLst/>
          </a:prstGeom>
          <a:noFill/>
        </p:spPr>
        <p:txBody>
          <a:bodyPr wrap="square" rtlCol="0">
            <a:spAutoFit/>
          </a:bodyPr>
          <a:lstStyle/>
          <a:p>
            <a:pPr algn="r" rtl="1"/>
            <a:r>
              <a:rPr lang="ar-EG" sz="2400" dirty="0" smtClean="0">
                <a:latin typeface="Alexandria" charset="0"/>
                <a:cs typeface="Alexandria" charset="0"/>
              </a:rPr>
              <a:t> </a:t>
            </a:r>
            <a:r>
              <a:rPr lang="ar-EG" sz="2400" b="1" dirty="0" smtClean="0">
                <a:solidFill>
                  <a:srgbClr val="C00000"/>
                </a:solidFill>
                <a:latin typeface="Calibri" panose="020F0502020204030204" pitchFamily="34" charset="0"/>
                <a:cs typeface="Calibri" panose="020F0502020204030204" pitchFamily="34" charset="0"/>
              </a:rPr>
              <a:t> </a:t>
            </a:r>
            <a:r>
              <a:rPr lang="ar-EG" sz="2400" b="1" dirty="0">
                <a:solidFill>
                  <a:srgbClr val="C00000"/>
                </a:solidFill>
                <a:latin typeface="Calibri" panose="020F0502020204030204" pitchFamily="34" charset="0"/>
                <a:cs typeface="Calibri" panose="020F0502020204030204" pitchFamily="34" charset="0"/>
              </a:rPr>
              <a:t>2. نتفليكس </a:t>
            </a:r>
            <a:r>
              <a:rPr lang="en-US" sz="2400" b="1" dirty="0" smtClean="0">
                <a:solidFill>
                  <a:srgbClr val="C00000"/>
                </a:solidFill>
                <a:latin typeface="Calibri" panose="020F0502020204030204" pitchFamily="34" charset="0"/>
                <a:cs typeface="Calibri" panose="020F0502020204030204" pitchFamily="34" charset="0"/>
              </a:rPr>
              <a:t>(</a:t>
            </a:r>
            <a:r>
              <a:rPr lang="en-MY" sz="2400" b="1" dirty="0" smtClean="0">
                <a:solidFill>
                  <a:srgbClr val="C00000"/>
                </a:solidFill>
                <a:latin typeface="Calibri" panose="020F0502020204030204" pitchFamily="34" charset="0"/>
                <a:cs typeface="Calibri" panose="020F0502020204030204" pitchFamily="34" charset="0"/>
              </a:rPr>
              <a:t>Netflix</a:t>
            </a:r>
            <a:r>
              <a:rPr lang="en-MY" sz="2400" b="1" dirty="0">
                <a:solidFill>
                  <a:srgbClr val="C00000"/>
                </a:solidFill>
                <a:latin typeface="Calibri" panose="020F0502020204030204" pitchFamily="34" charset="0"/>
                <a:cs typeface="Calibri" panose="020F0502020204030204" pitchFamily="34" charset="0"/>
              </a:rPr>
              <a:t>) </a:t>
            </a:r>
            <a:r>
              <a:rPr lang="ar-EG" sz="2400" b="1" dirty="0">
                <a:solidFill>
                  <a:srgbClr val="C00000"/>
                </a:solidFill>
                <a:latin typeface="Calibri" panose="020F0502020204030204" pitchFamily="34" charset="0"/>
                <a:cs typeface="Calibri" panose="020F0502020204030204" pitchFamily="34" charset="0"/>
              </a:rPr>
              <a:t>مقابل هولو </a:t>
            </a:r>
            <a:r>
              <a:rPr lang="en-US" sz="2400" b="1" dirty="0" smtClean="0">
                <a:solidFill>
                  <a:srgbClr val="C00000"/>
                </a:solidFill>
                <a:latin typeface="Calibri" panose="020F0502020204030204" pitchFamily="34" charset="0"/>
                <a:cs typeface="Calibri" panose="020F0502020204030204" pitchFamily="34" charset="0"/>
              </a:rPr>
              <a:t>(</a:t>
            </a:r>
            <a:r>
              <a:rPr lang="en-MY" sz="2400" b="1" dirty="0" smtClean="0">
                <a:solidFill>
                  <a:srgbClr val="C00000"/>
                </a:solidFill>
                <a:latin typeface="Calibri" panose="020F0502020204030204" pitchFamily="34" charset="0"/>
                <a:cs typeface="Calibri" panose="020F0502020204030204" pitchFamily="34" charset="0"/>
              </a:rPr>
              <a:t>Hulu</a:t>
            </a:r>
            <a:r>
              <a:rPr lang="en-MY" sz="2400" b="1" dirty="0">
                <a:solidFill>
                  <a:srgbClr val="C00000"/>
                </a:solidFill>
                <a:latin typeface="Calibri" panose="020F0502020204030204" pitchFamily="34" charset="0"/>
                <a:cs typeface="Calibri" panose="020F0502020204030204" pitchFamily="34" charset="0"/>
              </a:rPr>
              <a:t>) </a:t>
            </a:r>
            <a:r>
              <a:rPr lang="ar-EG" sz="2400" b="1" dirty="0" smtClean="0">
                <a:solidFill>
                  <a:srgbClr val="C00000"/>
                </a:solidFill>
                <a:latin typeface="Calibri" panose="020F0502020204030204" pitchFamily="34" charset="0"/>
                <a:cs typeface="Calibri" panose="020F0502020204030204" pitchFamily="34" charset="0"/>
              </a:rPr>
              <a:t>وديزني </a:t>
            </a:r>
            <a:r>
              <a:rPr lang="ar-EG" sz="2400" b="1" dirty="0">
                <a:solidFill>
                  <a:srgbClr val="C00000"/>
                </a:solidFill>
                <a:latin typeface="Calibri" panose="020F0502020204030204" pitchFamily="34" charset="0"/>
                <a:cs typeface="Calibri" panose="020F0502020204030204" pitchFamily="34" charset="0"/>
              </a:rPr>
              <a:t>بلس </a:t>
            </a:r>
            <a:r>
              <a:rPr lang="en-US" sz="2400" b="1" dirty="0" smtClean="0">
                <a:solidFill>
                  <a:srgbClr val="C00000"/>
                </a:solidFill>
                <a:latin typeface="Calibri" panose="020F0502020204030204" pitchFamily="34" charset="0"/>
                <a:cs typeface="Calibri" panose="020F0502020204030204" pitchFamily="34" charset="0"/>
              </a:rPr>
              <a:t>(</a:t>
            </a:r>
            <a:r>
              <a:rPr lang="en-MY" sz="2400" b="1" dirty="0" smtClean="0">
                <a:solidFill>
                  <a:srgbClr val="C00000"/>
                </a:solidFill>
                <a:latin typeface="Calibri" panose="020F0502020204030204" pitchFamily="34" charset="0"/>
                <a:cs typeface="Calibri" panose="020F0502020204030204" pitchFamily="34" charset="0"/>
              </a:rPr>
              <a:t>Disney </a:t>
            </a:r>
            <a:r>
              <a:rPr lang="en-MY" sz="2400" b="1" dirty="0">
                <a:solidFill>
                  <a:srgbClr val="C00000"/>
                </a:solidFill>
                <a:latin typeface="Calibri" panose="020F0502020204030204" pitchFamily="34" charset="0"/>
                <a:cs typeface="Calibri" panose="020F0502020204030204" pitchFamily="34" charset="0"/>
              </a:rPr>
              <a:t>Plus) </a:t>
            </a:r>
            <a:r>
              <a:rPr lang="ar-EG" b="1" dirty="0">
                <a:solidFill>
                  <a:srgbClr val="FF0000"/>
                </a:solidFill>
              </a:rPr>
              <a:t>المنافسة في صناعة الترفيه والبث الرقمي:</a:t>
            </a:r>
          </a:p>
          <a:p>
            <a:pPr algn="r" rtl="1"/>
            <a:r>
              <a:rPr lang="ar-EG" sz="1700" dirty="0">
                <a:solidFill>
                  <a:srgbClr val="FF0000"/>
                </a:solidFill>
                <a:latin typeface="Alexandria" charset="0"/>
                <a:cs typeface="Alexandria" charset="0"/>
              </a:rPr>
              <a:t>التحدي: </a:t>
            </a:r>
            <a:r>
              <a:rPr lang="ar-EG" sz="1700" dirty="0">
                <a:latin typeface="Alexandria" charset="0"/>
                <a:cs typeface="Alexandria" charset="0"/>
              </a:rPr>
              <a:t>نتفليكس كانت رائدة في مجال البث المباشر عبر الإنترنت، ولكن مع دخول شركات كبيرة مثل ديزني و </a:t>
            </a:r>
            <a:r>
              <a:rPr lang="en-MY" sz="1700" dirty="0">
                <a:latin typeface="Alexandria" charset="0"/>
                <a:cs typeface="Alexandria" charset="0"/>
              </a:rPr>
              <a:t>Hulu </a:t>
            </a:r>
            <a:r>
              <a:rPr lang="ar-EG" sz="1700" dirty="0">
                <a:latin typeface="Alexandria" charset="0"/>
                <a:cs typeface="Alexandria" charset="0"/>
              </a:rPr>
              <a:t>في السوق، بدأت المنافسة في اشتداد.</a:t>
            </a:r>
          </a:p>
          <a:p>
            <a:pPr algn="r" rtl="1"/>
            <a:r>
              <a:rPr lang="ar-EG" sz="1700" dirty="0">
                <a:latin typeface="Alexandria" charset="0"/>
                <a:cs typeface="Alexandria" charset="0"/>
              </a:rPr>
              <a:t>استراتيجية نتفليكس: </a:t>
            </a:r>
          </a:p>
          <a:p>
            <a:pPr lvl="1" algn="r" rtl="1"/>
            <a:r>
              <a:rPr lang="ar-EG" sz="1700" dirty="0">
                <a:solidFill>
                  <a:srgbClr val="FF0000"/>
                </a:solidFill>
                <a:latin typeface="Alexandria" charset="0"/>
                <a:cs typeface="Alexandria" charset="0"/>
              </a:rPr>
              <a:t>اعتمدت نتفليكس على إنتاج المحتوى الأصلي بشكل كبير، مثل </a:t>
            </a:r>
            <a:r>
              <a:rPr lang="ar-EG" sz="1700" dirty="0">
                <a:latin typeface="Alexandria" charset="0"/>
                <a:cs typeface="Alexandria" charset="0"/>
              </a:rPr>
              <a:t>"</a:t>
            </a:r>
            <a:r>
              <a:rPr lang="en-MY" sz="1700" dirty="0">
                <a:solidFill>
                  <a:srgbClr val="FF0000"/>
                </a:solidFill>
                <a:latin typeface="Alexandria" charset="0"/>
                <a:cs typeface="Alexandria" charset="0"/>
              </a:rPr>
              <a:t>Stranger Things</a:t>
            </a:r>
            <a:r>
              <a:rPr lang="en-MY" sz="1700" dirty="0">
                <a:latin typeface="Alexandria" charset="0"/>
                <a:cs typeface="Alexandria" charset="0"/>
              </a:rPr>
              <a:t>" </a:t>
            </a:r>
            <a:r>
              <a:rPr lang="ar-EG" sz="1700" dirty="0">
                <a:latin typeface="Alexandria" charset="0"/>
                <a:cs typeface="Alexandria" charset="0"/>
              </a:rPr>
              <a:t>و "</a:t>
            </a:r>
            <a:r>
              <a:rPr lang="en-MY" sz="1700" dirty="0">
                <a:solidFill>
                  <a:srgbClr val="FF0000"/>
                </a:solidFill>
                <a:latin typeface="Alexandria" charset="0"/>
                <a:cs typeface="Alexandria" charset="0"/>
              </a:rPr>
              <a:t>The Crown"، </a:t>
            </a:r>
            <a:r>
              <a:rPr lang="ar-EG" sz="1700" dirty="0">
                <a:latin typeface="Alexandria" charset="0"/>
                <a:cs typeface="Alexandria" charset="0"/>
              </a:rPr>
              <a:t>الأمر الذي ساعدها على التفوق في هذا المجال وجذب جمهور عالمي.</a:t>
            </a:r>
          </a:p>
          <a:p>
            <a:pPr lvl="1" algn="r" rtl="1"/>
            <a:r>
              <a:rPr lang="ar-EG" sz="1700" dirty="0">
                <a:latin typeface="Alexandria" charset="0"/>
                <a:cs typeface="Alexandria" charset="0"/>
              </a:rPr>
              <a:t>كما استثمرت في تقنيات الذكاء الاصطناعي لتحليل تفضيلات المشاهدين وتقديم توصيات دقيقة للغاية.</a:t>
            </a:r>
          </a:p>
          <a:p>
            <a:pPr algn="r" rtl="1"/>
            <a:r>
              <a:rPr lang="ar-EG" sz="1700" dirty="0">
                <a:solidFill>
                  <a:srgbClr val="FF0000"/>
                </a:solidFill>
                <a:latin typeface="Alexandria" charset="0"/>
                <a:cs typeface="Alexandria" charset="0"/>
              </a:rPr>
              <a:t>نتيجة المنافسة: </a:t>
            </a:r>
          </a:p>
          <a:p>
            <a:pPr marL="742950" lvl="1" indent="-285750" algn="r" rtl="1">
              <a:buFont typeface="Arial" panose="020B0604020202020204" pitchFamily="34" charset="0"/>
              <a:buChar char="•"/>
            </a:pPr>
            <a:r>
              <a:rPr lang="ar-EG" sz="1700" dirty="0">
                <a:solidFill>
                  <a:srgbClr val="FF0000"/>
                </a:solidFill>
                <a:latin typeface="Alexandria" charset="0"/>
                <a:cs typeface="Alexandria" charset="0"/>
              </a:rPr>
              <a:t>أصبح ديزني بلس و </a:t>
            </a:r>
            <a:r>
              <a:rPr lang="en-MY" sz="1700" dirty="0">
                <a:solidFill>
                  <a:srgbClr val="FF0000"/>
                </a:solidFill>
                <a:latin typeface="Alexandria" charset="0"/>
                <a:cs typeface="Alexandria" charset="0"/>
              </a:rPr>
              <a:t>H</a:t>
            </a:r>
            <a:r>
              <a:rPr lang="en-MY" sz="1700" dirty="0">
                <a:latin typeface="Alexandria" charset="0"/>
                <a:cs typeface="Alexandria" charset="0"/>
              </a:rPr>
              <a:t>ulu </a:t>
            </a:r>
            <a:r>
              <a:rPr lang="ar-EG" sz="1700" dirty="0">
                <a:latin typeface="Alexandria" charset="0"/>
                <a:cs typeface="Alexandria" charset="0"/>
              </a:rPr>
              <a:t>منافسين قويين لنتفليكس بعد أن أضافوا محتوى حصريًا، مثل أفلام مارفل و </a:t>
            </a:r>
            <a:r>
              <a:rPr lang="en-MY" sz="1700" dirty="0">
                <a:latin typeface="Alexandria" charset="0"/>
                <a:cs typeface="Alexandria" charset="0"/>
              </a:rPr>
              <a:t>Star Wars (</a:t>
            </a:r>
            <a:r>
              <a:rPr lang="ar-EG" sz="1700" dirty="0">
                <a:latin typeface="Alexandria" charset="0"/>
                <a:cs typeface="Alexandria" charset="0"/>
              </a:rPr>
              <a:t>ديزني بلس).</a:t>
            </a:r>
          </a:p>
          <a:p>
            <a:pPr marL="742950" lvl="1" indent="-285750" algn="r" rtl="1">
              <a:buFont typeface="Arial" panose="020B0604020202020204" pitchFamily="34" charset="0"/>
              <a:buChar char="•"/>
            </a:pPr>
            <a:r>
              <a:rPr lang="ar-EG" sz="1700" dirty="0">
                <a:solidFill>
                  <a:srgbClr val="FF0000"/>
                </a:solidFill>
                <a:latin typeface="Alexandria" charset="0"/>
                <a:cs typeface="Alexandria" charset="0"/>
              </a:rPr>
              <a:t>نتفليكس كان عليها أن تبذل جهدًا أكبر لتقديم </a:t>
            </a:r>
            <a:r>
              <a:rPr lang="ar-EG" sz="1700" dirty="0">
                <a:latin typeface="Alexandria" charset="0"/>
                <a:cs typeface="Alexandria" charset="0"/>
              </a:rPr>
              <a:t>محتوى حصري ومواصلة استثماراتها في الابتكار التكنولوجي لضمان تقديم تجربة مستخدم مميزة</a:t>
            </a:r>
            <a:r>
              <a:rPr lang="ar-EG" sz="1700" dirty="0"/>
              <a:t>.</a:t>
            </a:r>
          </a:p>
          <a:p>
            <a:pPr marL="285750" indent="-285750" algn="r" rtl="1">
              <a:buFont typeface="Arial" panose="020B0604020202020204" pitchFamily="34" charset="0"/>
              <a:buChar char="•"/>
            </a:pPr>
            <a:endParaRPr lang="ar-EG" sz="1600" dirty="0"/>
          </a:p>
          <a:p>
            <a:pPr algn="r" rtl="1"/>
            <a:endParaRPr lang="ar-EG" sz="2000" dirty="0">
              <a:solidFill>
                <a:srgbClr val="0070C0"/>
              </a:solidFill>
            </a:endParaRPr>
          </a:p>
        </p:txBody>
      </p:sp>
      <p:pic>
        <p:nvPicPr>
          <p:cNvPr id="2" name="Picture 1"/>
          <p:cNvPicPr>
            <a:picLocks noChangeAspect="1"/>
          </p:cNvPicPr>
          <p:nvPr/>
        </p:nvPicPr>
        <p:blipFill>
          <a:blip r:embed="rId5"/>
          <a:stretch>
            <a:fillRect/>
          </a:stretch>
        </p:blipFill>
        <p:spPr>
          <a:xfrm>
            <a:off x="-167159" y="3632023"/>
            <a:ext cx="2063931" cy="1743075"/>
          </a:xfrm>
          <a:prstGeom prst="rect">
            <a:avLst/>
          </a:prstGeom>
        </p:spPr>
      </p:pic>
      <p:pic>
        <p:nvPicPr>
          <p:cNvPr id="4" name="Picture 3"/>
          <p:cNvPicPr>
            <a:picLocks noChangeAspect="1"/>
          </p:cNvPicPr>
          <p:nvPr/>
        </p:nvPicPr>
        <p:blipFill>
          <a:blip r:embed="rId6"/>
          <a:stretch>
            <a:fillRect/>
          </a:stretch>
        </p:blipFill>
        <p:spPr>
          <a:xfrm>
            <a:off x="-196163" y="5312041"/>
            <a:ext cx="3058327" cy="1405387"/>
          </a:xfrm>
          <a:prstGeom prst="rect">
            <a:avLst/>
          </a:prstGeom>
        </p:spPr>
      </p:pic>
    </p:spTree>
    <p:extLst>
      <p:ext uri="{BB962C8B-B14F-4D97-AF65-F5344CB8AC3E}">
        <p14:creationId xmlns:p14="http://schemas.microsoft.com/office/powerpoint/2010/main" val="17665158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857724" y="125513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91694" y="1595804"/>
            <a:ext cx="10284026" cy="418747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 xmlns:a16="http://schemas.microsoft.com/office/drawing/2014/main" id="{4C0F408B-6FB7-447C-07FE-71BFB5EBA134}"/>
              </a:ext>
            </a:extLst>
          </p:cNvPr>
          <p:cNvSpPr txBox="1"/>
          <p:nvPr/>
        </p:nvSpPr>
        <p:spPr>
          <a:xfrm>
            <a:off x="2209800" y="1630623"/>
            <a:ext cx="9052560" cy="5016758"/>
          </a:xfrm>
          <a:prstGeom prst="rect">
            <a:avLst/>
          </a:prstGeom>
          <a:noFill/>
        </p:spPr>
        <p:txBody>
          <a:bodyPr wrap="square" rtlCol="0">
            <a:spAutoFit/>
          </a:bodyPr>
          <a:lstStyle/>
          <a:p>
            <a:pPr algn="r" rtl="1"/>
            <a:r>
              <a:rPr lang="ar-EG" sz="2800" b="1" dirty="0" smtClean="0">
                <a:solidFill>
                  <a:srgbClr val="C00000"/>
                </a:solidFill>
                <a:latin typeface="Calibri" panose="020F0502020204030204" pitchFamily="34" charset="0"/>
                <a:cs typeface="Calibri" panose="020F0502020204030204" pitchFamily="34" charset="0"/>
              </a:rPr>
              <a:t> 3.</a:t>
            </a:r>
            <a:r>
              <a:rPr lang="ar-EG" sz="2800" b="1" dirty="0">
                <a:solidFill>
                  <a:srgbClr val="C00000"/>
                </a:solidFill>
                <a:latin typeface="Calibri" panose="020F0502020204030204" pitchFamily="34" charset="0"/>
                <a:cs typeface="Calibri" panose="020F0502020204030204" pitchFamily="34" charset="0"/>
              </a:rPr>
              <a:t> أوبر مقابل </a:t>
            </a:r>
            <a:r>
              <a:rPr lang="en-MY" sz="2800" b="1" dirty="0" err="1">
                <a:solidFill>
                  <a:srgbClr val="C00000"/>
                </a:solidFill>
                <a:latin typeface="Calibri" panose="020F0502020204030204" pitchFamily="34" charset="0"/>
                <a:cs typeface="Calibri" panose="020F0502020204030204" pitchFamily="34" charset="0"/>
              </a:rPr>
              <a:t>Lyft</a:t>
            </a:r>
            <a:r>
              <a:rPr lang="en-MY" sz="2800" b="1" dirty="0">
                <a:solidFill>
                  <a:srgbClr val="C00000"/>
                </a:solidFill>
                <a:latin typeface="Calibri" panose="020F0502020204030204" pitchFamily="34" charset="0"/>
                <a:cs typeface="Calibri" panose="020F0502020204030204" pitchFamily="34" charset="0"/>
              </a:rPr>
              <a:t> </a:t>
            </a:r>
            <a:r>
              <a:rPr lang="ar-EG" sz="1600" dirty="0" smtClean="0"/>
              <a:t/>
            </a:r>
            <a:br>
              <a:rPr lang="ar-EG" sz="1600" dirty="0" smtClean="0"/>
            </a:br>
            <a:r>
              <a:rPr lang="ar-EG" sz="1700" dirty="0">
                <a:solidFill>
                  <a:srgbClr val="FF0000"/>
                </a:solidFill>
                <a:latin typeface="Alexandria" charset="0"/>
                <a:cs typeface="Alexandria" charset="0"/>
              </a:rPr>
              <a:t>المنافسة في صناعة النقل الرقمي</a:t>
            </a:r>
            <a:r>
              <a:rPr lang="ar-EG" sz="1700" dirty="0">
                <a:latin typeface="Alexandria" charset="0"/>
                <a:cs typeface="Alexandria" charset="0"/>
              </a:rPr>
              <a:t>:</a:t>
            </a:r>
          </a:p>
          <a:p>
            <a:pPr algn="r" rtl="1"/>
            <a:r>
              <a:rPr lang="ar-EG" sz="1700" dirty="0">
                <a:latin typeface="Alexandria" charset="0"/>
                <a:cs typeface="Alexandria" charset="0"/>
              </a:rPr>
              <a:t>التحدي: أوبر كانت الشركة الرائدة في سوق خدمات النقل عبر التطبيقات، ولكن </a:t>
            </a:r>
            <a:r>
              <a:rPr lang="en-MY" sz="1700" dirty="0" err="1">
                <a:latin typeface="Alexandria" charset="0"/>
                <a:cs typeface="Alexandria" charset="0"/>
              </a:rPr>
              <a:t>Lyft</a:t>
            </a:r>
            <a:r>
              <a:rPr lang="en-MY" sz="1700" dirty="0">
                <a:latin typeface="Alexandria" charset="0"/>
                <a:cs typeface="Alexandria" charset="0"/>
              </a:rPr>
              <a:t> </a:t>
            </a:r>
            <a:r>
              <a:rPr lang="ar-EG" sz="1700" dirty="0">
                <a:latin typeface="Alexandria" charset="0"/>
                <a:cs typeface="Alexandria" charset="0"/>
              </a:rPr>
              <a:t>دخلت في المنافسة وسعت إلى أخذ حصة من السوق.</a:t>
            </a:r>
          </a:p>
          <a:p>
            <a:pPr algn="r" rtl="1"/>
            <a:r>
              <a:rPr lang="ar-EG" sz="1700" dirty="0">
                <a:solidFill>
                  <a:srgbClr val="FF0000"/>
                </a:solidFill>
                <a:latin typeface="Alexandria" charset="0"/>
                <a:cs typeface="Alexandria" charset="0"/>
              </a:rPr>
              <a:t>استراتيجية أوبر: </a:t>
            </a:r>
          </a:p>
          <a:p>
            <a:pPr lvl="1" algn="r" rtl="1"/>
            <a:r>
              <a:rPr lang="ar-EG" sz="1700" dirty="0">
                <a:latin typeface="Alexandria" charset="0"/>
                <a:cs typeface="Alexandria" charset="0"/>
              </a:rPr>
              <a:t>أوبر استثمرت في التكنولوجيا لإنشاء منصة سهلة الاستخدام. كما قدمت ميزات مثل الخرائط التفاعلية التي تتيح للمستخدمين تتبع السيارة في الوقت الفعلي.</a:t>
            </a:r>
          </a:p>
          <a:p>
            <a:pPr lvl="1" algn="r" rtl="1"/>
            <a:r>
              <a:rPr lang="ar-EG" sz="1700" dirty="0">
                <a:latin typeface="Alexandria" charset="0"/>
                <a:cs typeface="Alexandria" charset="0"/>
              </a:rPr>
              <a:t>كما أنها قامت بتوسيع خدماتها لتشمل خدمات الطعام مثل </a:t>
            </a:r>
            <a:r>
              <a:rPr lang="en-MY" sz="1700" dirty="0" err="1">
                <a:latin typeface="Alexandria" charset="0"/>
                <a:cs typeface="Alexandria" charset="0"/>
              </a:rPr>
              <a:t>Uber</a:t>
            </a:r>
            <a:r>
              <a:rPr lang="en-MY" sz="1700" dirty="0">
                <a:latin typeface="Alexandria" charset="0"/>
                <a:cs typeface="Alexandria" charset="0"/>
              </a:rPr>
              <a:t> Eats.</a:t>
            </a:r>
          </a:p>
          <a:p>
            <a:pPr algn="r" rtl="1"/>
            <a:r>
              <a:rPr lang="ar-EG" sz="1700" dirty="0">
                <a:solidFill>
                  <a:srgbClr val="FF0000"/>
                </a:solidFill>
                <a:latin typeface="Alexandria" charset="0"/>
                <a:cs typeface="Alexandria" charset="0"/>
              </a:rPr>
              <a:t>استراتيجية </a:t>
            </a:r>
            <a:r>
              <a:rPr lang="en-MY" sz="1700" dirty="0" err="1">
                <a:solidFill>
                  <a:srgbClr val="FF0000"/>
                </a:solidFill>
                <a:latin typeface="Alexandria" charset="0"/>
                <a:cs typeface="Alexandria" charset="0"/>
              </a:rPr>
              <a:t>Lyft</a:t>
            </a:r>
            <a:r>
              <a:rPr lang="en-MY" sz="1700" dirty="0">
                <a:solidFill>
                  <a:srgbClr val="FF0000"/>
                </a:solidFill>
                <a:latin typeface="Alexandria" charset="0"/>
                <a:cs typeface="Alexandria" charset="0"/>
              </a:rPr>
              <a:t>: </a:t>
            </a:r>
          </a:p>
          <a:p>
            <a:pPr lvl="1" algn="r" rtl="1"/>
            <a:r>
              <a:rPr lang="ar-EG" sz="1700" dirty="0">
                <a:latin typeface="Alexandria" charset="0"/>
                <a:cs typeface="Alexandria" charset="0"/>
              </a:rPr>
              <a:t>حاولت </a:t>
            </a:r>
            <a:r>
              <a:rPr lang="en-MY" sz="1700" dirty="0" err="1">
                <a:latin typeface="Alexandria" charset="0"/>
                <a:cs typeface="Alexandria" charset="0"/>
              </a:rPr>
              <a:t>Lyft</a:t>
            </a:r>
            <a:r>
              <a:rPr lang="en-MY" sz="1700" dirty="0">
                <a:latin typeface="Alexandria" charset="0"/>
                <a:cs typeface="Alexandria" charset="0"/>
              </a:rPr>
              <a:t> </a:t>
            </a:r>
            <a:r>
              <a:rPr lang="ar-EG" sz="1700" dirty="0">
                <a:latin typeface="Alexandria" charset="0"/>
                <a:cs typeface="Alexandria" charset="0"/>
              </a:rPr>
              <a:t>التميز من خلال التركيز على ثقافة الخدمة الجيدة و تعزيز تجربة الركاب، كما قدمت عروضًا مبتكرة مثل شراكات مع الشركات التكنولوجية.</a:t>
            </a:r>
          </a:p>
          <a:p>
            <a:pPr algn="r" rtl="1"/>
            <a:r>
              <a:rPr lang="ar-EG" sz="1700" dirty="0">
                <a:solidFill>
                  <a:srgbClr val="FF0000"/>
                </a:solidFill>
                <a:latin typeface="Alexandria" charset="0"/>
                <a:cs typeface="Alexandria" charset="0"/>
              </a:rPr>
              <a:t>نتيجة المنافسة:</a:t>
            </a:r>
            <a:r>
              <a:rPr lang="ar-EG" sz="1700" dirty="0">
                <a:latin typeface="Alexandria" charset="0"/>
                <a:cs typeface="Alexandria" charset="0"/>
              </a:rPr>
              <a:t> </a:t>
            </a:r>
          </a:p>
          <a:p>
            <a:pPr lvl="1" algn="r" rtl="1"/>
            <a:r>
              <a:rPr lang="ar-EG" sz="1700" dirty="0">
                <a:latin typeface="Alexandria" charset="0"/>
                <a:cs typeface="Alexandria" charset="0"/>
              </a:rPr>
              <a:t>في النهاية، تتنافس </a:t>
            </a:r>
            <a:r>
              <a:rPr lang="ar-EG" sz="1700" dirty="0">
                <a:solidFill>
                  <a:srgbClr val="FF0000"/>
                </a:solidFill>
                <a:latin typeface="Alexandria" charset="0"/>
                <a:cs typeface="Alexandria" charset="0"/>
              </a:rPr>
              <a:t>أوبر و </a:t>
            </a:r>
            <a:r>
              <a:rPr lang="en-MY" sz="1700" dirty="0" err="1">
                <a:solidFill>
                  <a:srgbClr val="FF0000"/>
                </a:solidFill>
                <a:latin typeface="Alexandria" charset="0"/>
                <a:cs typeface="Alexandria" charset="0"/>
              </a:rPr>
              <a:t>Lyft</a:t>
            </a:r>
            <a:r>
              <a:rPr lang="en-MY" sz="1700" dirty="0">
                <a:solidFill>
                  <a:srgbClr val="FF0000"/>
                </a:solidFill>
                <a:latin typeface="Alexandria" charset="0"/>
                <a:cs typeface="Alexandria" charset="0"/>
              </a:rPr>
              <a:t> </a:t>
            </a:r>
            <a:r>
              <a:rPr lang="ar-EG" sz="1700" dirty="0">
                <a:solidFill>
                  <a:srgbClr val="FF0000"/>
                </a:solidFill>
                <a:latin typeface="Alexandria" charset="0"/>
                <a:cs typeface="Alexandria" charset="0"/>
              </a:rPr>
              <a:t>على </a:t>
            </a:r>
            <a:r>
              <a:rPr lang="ar-EG" sz="1700" dirty="0">
                <a:latin typeface="Alexandria" charset="0"/>
                <a:cs typeface="Alexandria" charset="0"/>
              </a:rPr>
              <a:t>السعر و التجربة و التوسع الجغرافي، مما يزيد من ضغط المنافسة ويدفع كلتا الشركتين إلى الابتكار المستمر</a:t>
            </a:r>
            <a:r>
              <a:rPr lang="ar-EG" dirty="0"/>
              <a:t>.</a:t>
            </a:r>
          </a:p>
          <a:p>
            <a:pPr marL="285750" indent="-285750" algn="r" rtl="1">
              <a:buFont typeface="Arial" panose="020B0604020202020204" pitchFamily="34" charset="0"/>
              <a:buChar char="•"/>
            </a:pPr>
            <a:r>
              <a:rPr lang="ar-EG" dirty="0" smtClean="0"/>
              <a:t>.</a:t>
            </a:r>
            <a:endParaRPr lang="ar-EG" dirty="0"/>
          </a:p>
          <a:p>
            <a:pPr algn="r"/>
            <a:endParaRPr lang="ar-EG" sz="2000" dirty="0"/>
          </a:p>
          <a:p>
            <a:pPr algn="r" rtl="1"/>
            <a:endParaRPr lang="ar-EG" sz="2000" dirty="0">
              <a:solidFill>
                <a:srgbClr val="0070C0"/>
              </a:solidFill>
            </a:endParaRPr>
          </a:p>
        </p:txBody>
      </p:sp>
      <p:pic>
        <p:nvPicPr>
          <p:cNvPr id="2" name="Picture 1"/>
          <p:cNvPicPr>
            <a:picLocks noChangeAspect="1"/>
          </p:cNvPicPr>
          <p:nvPr/>
        </p:nvPicPr>
        <p:blipFill>
          <a:blip r:embed="rId3"/>
          <a:stretch>
            <a:fillRect/>
          </a:stretch>
        </p:blipFill>
        <p:spPr>
          <a:xfrm>
            <a:off x="85226" y="5547359"/>
            <a:ext cx="2495550" cy="1285109"/>
          </a:xfrm>
          <a:prstGeom prst="rect">
            <a:avLst/>
          </a:prstGeom>
        </p:spPr>
      </p:pic>
      <p:pic>
        <p:nvPicPr>
          <p:cNvPr id="4" name="Picture 3"/>
          <p:cNvPicPr>
            <a:picLocks noChangeAspect="1"/>
          </p:cNvPicPr>
          <p:nvPr/>
        </p:nvPicPr>
        <p:blipFill>
          <a:blip r:embed="rId4"/>
          <a:stretch>
            <a:fillRect/>
          </a:stretch>
        </p:blipFill>
        <p:spPr>
          <a:xfrm>
            <a:off x="-51092" y="4053681"/>
            <a:ext cx="2260892" cy="1543050"/>
          </a:xfrm>
          <a:prstGeom prst="rect">
            <a:avLst/>
          </a:prstGeom>
        </p:spPr>
      </p:pic>
    </p:spTree>
    <p:extLst>
      <p:ext uri="{BB962C8B-B14F-4D97-AF65-F5344CB8AC3E}">
        <p14:creationId xmlns:p14="http://schemas.microsoft.com/office/powerpoint/2010/main" val="128836581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7857724" y="125513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91694" y="1595804"/>
            <a:ext cx="10284026" cy="40429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3" name="TextBox 2">
            <a:extLst>
              <a:ext uri="{FF2B5EF4-FFF2-40B4-BE49-F238E27FC236}">
                <a16:creationId xmlns="" xmlns:a16="http://schemas.microsoft.com/office/drawing/2014/main" id="{4C0F408B-6FB7-447C-07FE-71BFB5EBA134}"/>
              </a:ext>
            </a:extLst>
          </p:cNvPr>
          <p:cNvSpPr txBox="1"/>
          <p:nvPr/>
        </p:nvSpPr>
        <p:spPr>
          <a:xfrm>
            <a:off x="1409700" y="1595804"/>
            <a:ext cx="9852660" cy="4585871"/>
          </a:xfrm>
          <a:prstGeom prst="rect">
            <a:avLst/>
          </a:prstGeom>
          <a:noFill/>
        </p:spPr>
        <p:txBody>
          <a:bodyPr wrap="square" rtlCol="0">
            <a:spAutoFit/>
          </a:bodyPr>
          <a:lstStyle/>
          <a:p>
            <a:pPr algn="just" rtl="1"/>
            <a:r>
              <a:rPr lang="ar-EG" sz="2600" b="1" dirty="0">
                <a:solidFill>
                  <a:srgbClr val="C00000"/>
                </a:solidFill>
                <a:latin typeface="Calibri" panose="020F0502020204030204" pitchFamily="34" charset="0"/>
                <a:cs typeface="Calibri" panose="020F0502020204030204" pitchFamily="34" charset="0"/>
              </a:rPr>
              <a:t>4. </a:t>
            </a:r>
            <a:r>
              <a:rPr lang="ar-EG" sz="2400" b="1" dirty="0">
                <a:solidFill>
                  <a:srgbClr val="C00000"/>
                </a:solidFill>
                <a:latin typeface="Calibri" panose="020F0502020204030204" pitchFamily="34" charset="0"/>
                <a:cs typeface="Calibri" panose="020F0502020204030204" pitchFamily="34" charset="0"/>
              </a:rPr>
              <a:t>تويتر</a:t>
            </a:r>
            <a:r>
              <a:rPr lang="en-US" sz="2400" b="1" dirty="0">
                <a:solidFill>
                  <a:srgbClr val="C00000"/>
                </a:solidFill>
                <a:latin typeface="Calibri" panose="020F0502020204030204" pitchFamily="34" charset="0"/>
                <a:cs typeface="Calibri" panose="020F0502020204030204" pitchFamily="34" charset="0"/>
              </a:rPr>
              <a:t>(</a:t>
            </a:r>
            <a:r>
              <a:rPr lang="en-MY" sz="2400" b="1" dirty="0">
                <a:solidFill>
                  <a:srgbClr val="C00000"/>
                </a:solidFill>
                <a:latin typeface="Calibri" panose="020F0502020204030204" pitchFamily="34" charset="0"/>
                <a:cs typeface="Calibri" panose="020F0502020204030204" pitchFamily="34" charset="0"/>
              </a:rPr>
              <a:t>Twitter) </a:t>
            </a:r>
            <a:r>
              <a:rPr lang="ar-EG" sz="2400" b="1" dirty="0">
                <a:solidFill>
                  <a:srgbClr val="C00000"/>
                </a:solidFill>
                <a:latin typeface="Calibri" panose="020F0502020204030204" pitchFamily="34" charset="0"/>
                <a:cs typeface="Calibri" panose="020F0502020204030204" pitchFamily="34" charset="0"/>
              </a:rPr>
              <a:t>مقابل فيسبوك</a:t>
            </a:r>
            <a:r>
              <a:rPr lang="en-US" sz="2400" b="1" dirty="0">
                <a:solidFill>
                  <a:srgbClr val="C00000"/>
                </a:solidFill>
                <a:latin typeface="Calibri" panose="020F0502020204030204" pitchFamily="34" charset="0"/>
                <a:cs typeface="Calibri" panose="020F0502020204030204" pitchFamily="34" charset="0"/>
              </a:rPr>
              <a:t>(</a:t>
            </a:r>
            <a:r>
              <a:rPr lang="en-MY" sz="2400" b="1" dirty="0">
                <a:solidFill>
                  <a:srgbClr val="C00000"/>
                </a:solidFill>
                <a:latin typeface="Calibri" panose="020F0502020204030204" pitchFamily="34" charset="0"/>
                <a:cs typeface="Calibri" panose="020F0502020204030204" pitchFamily="34" charset="0"/>
              </a:rPr>
              <a:t>Facebook) </a:t>
            </a:r>
            <a:r>
              <a:rPr lang="ar-EG" sz="2400" b="1" dirty="0">
                <a:solidFill>
                  <a:srgbClr val="C00000"/>
                </a:solidFill>
                <a:latin typeface="Calibri" panose="020F0502020204030204" pitchFamily="34" charset="0"/>
                <a:cs typeface="Calibri" panose="020F0502020204030204" pitchFamily="34" charset="0"/>
              </a:rPr>
              <a:t>و إنستغرام (</a:t>
            </a:r>
            <a:r>
              <a:rPr lang="en-US" sz="2400" b="1" dirty="0">
                <a:solidFill>
                  <a:srgbClr val="C00000"/>
                </a:solidFill>
                <a:latin typeface="Calibri" panose="020F0502020204030204" pitchFamily="34" charset="0"/>
                <a:cs typeface="Calibri" panose="020F0502020204030204" pitchFamily="34" charset="0"/>
              </a:rPr>
              <a:t>(</a:t>
            </a:r>
            <a:r>
              <a:rPr lang="en-MY" sz="2400" b="1" dirty="0" err="1">
                <a:solidFill>
                  <a:srgbClr val="C00000"/>
                </a:solidFill>
                <a:latin typeface="Calibri" panose="020F0502020204030204" pitchFamily="34" charset="0"/>
                <a:cs typeface="Calibri" panose="020F0502020204030204" pitchFamily="34" charset="0"/>
              </a:rPr>
              <a:t>Instagram</a:t>
            </a:r>
            <a:endParaRPr lang="en-US" sz="2600" b="1" dirty="0" smtClean="0">
              <a:solidFill>
                <a:srgbClr val="C00000"/>
              </a:solidFill>
              <a:latin typeface="Calibri" panose="020F0502020204030204" pitchFamily="34" charset="0"/>
              <a:cs typeface="Calibri" panose="020F0502020204030204" pitchFamily="34" charset="0"/>
            </a:endParaRPr>
          </a:p>
          <a:p>
            <a:pPr algn="just" rtl="1"/>
            <a:endParaRPr lang="ar-EG" sz="1400" b="1" dirty="0">
              <a:solidFill>
                <a:srgbClr val="C00000"/>
              </a:solidFill>
              <a:latin typeface="Calibri" panose="020F0502020204030204" pitchFamily="34" charset="0"/>
              <a:cs typeface="Calibri" panose="020F0502020204030204" pitchFamily="34" charset="0"/>
            </a:endParaRPr>
          </a:p>
          <a:p>
            <a:pPr algn="just" rtl="1"/>
            <a:r>
              <a:rPr lang="ar-EG" b="1" dirty="0">
                <a:solidFill>
                  <a:srgbClr val="FF0000"/>
                </a:solidFill>
              </a:rPr>
              <a:t>المنافسة في وسائل التواصل الاجتماعي:</a:t>
            </a:r>
          </a:p>
          <a:p>
            <a:pPr algn="r" rtl="1"/>
            <a:r>
              <a:rPr lang="ar-EG" sz="1700" dirty="0">
                <a:latin typeface="Alexandria" charset="0"/>
                <a:cs typeface="Alexandria" charset="0"/>
              </a:rPr>
              <a:t>التحدي: على الرغم من أن تويتر كانت واحدة من أولى منصات التواصل الاجتماعي، فقد شهدت منافسة شديدة من فيسبوك و إنستغرام، خاصة في قدرة هذه الشركات على تقديم محتوى مرئي وجذب جمهور أكبر.</a:t>
            </a:r>
          </a:p>
          <a:p>
            <a:pPr algn="r" rtl="1"/>
            <a:r>
              <a:rPr lang="ar-EG" sz="1700" dirty="0">
                <a:solidFill>
                  <a:srgbClr val="FF0000"/>
                </a:solidFill>
                <a:latin typeface="Alexandria" charset="0"/>
                <a:cs typeface="Alexandria" charset="0"/>
              </a:rPr>
              <a:t>استراتيجية تويتر: </a:t>
            </a:r>
          </a:p>
          <a:p>
            <a:pPr marL="742950" lvl="1" indent="-285750" algn="r" rtl="1">
              <a:buFont typeface="Arial" panose="020B0604020202020204" pitchFamily="34" charset="0"/>
              <a:buChar char="•"/>
            </a:pPr>
            <a:r>
              <a:rPr lang="ar-EG" sz="1700" dirty="0">
                <a:latin typeface="Alexandria" charset="0"/>
                <a:cs typeface="Alexandria" charset="0"/>
              </a:rPr>
              <a:t>اعتمدت تويتر على نشر الأخبار العاجلة والمحتوى اللحظي. كما قدمت مميزات مثل #الهاشتاجات لتعزيز المشاركة المجتمعية.</a:t>
            </a:r>
          </a:p>
          <a:p>
            <a:pPr lvl="1" algn="r" rtl="1"/>
            <a:r>
              <a:rPr lang="ar-EG" sz="1700" dirty="0">
                <a:latin typeface="Alexandria" charset="0"/>
                <a:cs typeface="Alexandria" charset="0"/>
              </a:rPr>
              <a:t>كما استثمرت في إعلانات ترويجية تستهدف مستخدمين مخصصين.</a:t>
            </a:r>
          </a:p>
          <a:p>
            <a:pPr algn="r" rtl="1"/>
            <a:r>
              <a:rPr lang="ar-EG" sz="1700" dirty="0">
                <a:solidFill>
                  <a:srgbClr val="FF0000"/>
                </a:solidFill>
                <a:latin typeface="Alexandria" charset="0"/>
                <a:cs typeface="Alexandria" charset="0"/>
              </a:rPr>
              <a:t>استراتيجية فيسبوك وإنستغرام: </a:t>
            </a:r>
          </a:p>
          <a:p>
            <a:pPr marL="742950" lvl="1" indent="-285750" algn="just" rtl="1">
              <a:buFont typeface="Arial" panose="020B0604020202020204" pitchFamily="34" charset="0"/>
              <a:buChar char="•"/>
            </a:pPr>
            <a:r>
              <a:rPr lang="ar-EG" sz="1700" dirty="0">
                <a:latin typeface="Alexandria" charset="0"/>
                <a:cs typeface="Alexandria" charset="0"/>
              </a:rPr>
              <a:t>فيسبوك استثمرت بشكل كبير في إعلانات موجهة لتوسيع نطاق الجماهير المستهدفة، بينما قامت إنستغرام بالتركيز على المحتوى المرئي والتفاعل الاجتماعي باستخدام الصور والفيديوهات.</a:t>
            </a:r>
          </a:p>
          <a:p>
            <a:pPr marL="285750" indent="-285750" algn="just" rtl="1">
              <a:buFont typeface="Arial" panose="020B0604020202020204" pitchFamily="34" charset="0"/>
              <a:buChar char="•"/>
            </a:pPr>
            <a:r>
              <a:rPr lang="ar-EG" sz="1700" dirty="0">
                <a:latin typeface="Alexandria" charset="0"/>
                <a:cs typeface="Alexandria" charset="0"/>
              </a:rPr>
              <a:t>نتيجة المنافسة: </a:t>
            </a:r>
          </a:p>
          <a:p>
            <a:pPr marL="742950" lvl="1" indent="-285750" algn="just" rtl="1">
              <a:buFont typeface="Arial" panose="020B0604020202020204" pitchFamily="34" charset="0"/>
              <a:buChar char="•"/>
            </a:pPr>
            <a:r>
              <a:rPr lang="ar-EG" sz="1700" dirty="0">
                <a:latin typeface="Alexandria" charset="0"/>
                <a:cs typeface="Alexandria" charset="0"/>
              </a:rPr>
              <a:t>على الرغم من التطور المستمر في تويتر، فقد تفوق إنستغرام و فيسبوك من خلال التفاعل الاجتماعي ومشاركة الصور والفيديوهات، مما أدى إلى ضغط كبير على تويتر لمواكبة هذه </a:t>
            </a:r>
            <a:r>
              <a:rPr lang="ar-EG" sz="1700" dirty="0" smtClean="0">
                <a:latin typeface="Alexandria" charset="0"/>
                <a:cs typeface="Alexandria" charset="0"/>
              </a:rPr>
              <a:t>الاتجاهات</a:t>
            </a:r>
            <a:r>
              <a:rPr lang="en-US" sz="1700" dirty="0">
                <a:latin typeface="Alexandria" charset="0"/>
                <a:cs typeface="Alexandria" charset="0"/>
              </a:rPr>
              <a:t>.</a:t>
            </a:r>
            <a:endParaRPr lang="ar-EG" sz="1700" dirty="0">
              <a:latin typeface="Alexandria" charset="0"/>
              <a:cs typeface="Alexandria" charset="0"/>
            </a:endParaRPr>
          </a:p>
          <a:p>
            <a:pPr algn="r" rtl="1"/>
            <a:r>
              <a:rPr lang="ar-EG" dirty="0"/>
              <a:t>.</a:t>
            </a:r>
          </a:p>
          <a:p>
            <a:pPr algn="r"/>
            <a:endParaRPr lang="ar-EG" b="1" dirty="0">
              <a:solidFill>
                <a:srgbClr val="FF0000"/>
              </a:solidFill>
              <a:latin typeface="Alexandria" charset="0"/>
              <a:cs typeface="Alexandria" charset="0"/>
            </a:endParaRPr>
          </a:p>
        </p:txBody>
      </p:sp>
      <p:pic>
        <p:nvPicPr>
          <p:cNvPr id="1026" name="Picture 2" descr="Premium Vector | Facebook, instagram, and twitter icon"/>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7537" b="18458"/>
          <a:stretch/>
        </p:blipFill>
        <p:spPr bwMode="auto">
          <a:xfrm>
            <a:off x="899274" y="5240536"/>
            <a:ext cx="2329997" cy="83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05228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83521" y="1136199"/>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685800" y="1298868"/>
            <a:ext cx="10669452" cy="382239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2807785" y="1334611"/>
            <a:ext cx="8869680" cy="572144"/>
          </a:xfrm>
          <a:prstGeom prst="rect">
            <a:avLst/>
          </a:prstGeom>
          <a:noFill/>
        </p:spPr>
        <p:txBody>
          <a:bodyPr wrap="square" rtlCol="0">
            <a:spAutoFit/>
          </a:bodyPr>
          <a:lstStyle/>
          <a:p>
            <a:pPr algn="ctr" rtl="1">
              <a:lnSpc>
                <a:spcPct val="120000"/>
              </a:lnSpc>
            </a:pPr>
            <a:r>
              <a:rPr lang="ar-EG" sz="2800" b="1" dirty="0" smtClean="0"/>
              <a:t>  </a:t>
            </a:r>
            <a:r>
              <a:rPr lang="en-US" sz="2800" b="1" dirty="0" smtClean="0">
                <a:solidFill>
                  <a:srgbClr val="C00000"/>
                </a:solidFill>
                <a:latin typeface="Calibri" panose="020F0502020204030204" pitchFamily="34" charset="0"/>
                <a:cs typeface="Calibri" panose="020F0502020204030204" pitchFamily="34" charset="0"/>
              </a:rPr>
              <a:t>5</a:t>
            </a:r>
            <a:r>
              <a:rPr lang="ar-EG" sz="2800" b="1" dirty="0" smtClean="0">
                <a:solidFill>
                  <a:srgbClr val="C00000"/>
                </a:solidFill>
                <a:latin typeface="Calibri" panose="020F0502020204030204" pitchFamily="34" charset="0"/>
                <a:cs typeface="Calibri" panose="020F0502020204030204" pitchFamily="34" charset="0"/>
              </a:rPr>
              <a:t>. مؤشر </a:t>
            </a:r>
            <a:r>
              <a:rPr lang="ar-EG" sz="2800" b="1" dirty="0">
                <a:solidFill>
                  <a:srgbClr val="C00000"/>
                </a:solidFill>
                <a:latin typeface="Calibri" panose="020F0502020204030204" pitchFamily="34" charset="0"/>
                <a:cs typeface="Calibri" panose="020F0502020204030204" pitchFamily="34" charset="0"/>
              </a:rPr>
              <a:t>شركات التكنولوجيا الكبرى (جوجل مقابل مايكروسوفت)</a:t>
            </a:r>
            <a:endParaRPr lang="en-US" sz="2800" b="1" dirty="0">
              <a:solidFill>
                <a:srgbClr val="C00000"/>
              </a:solidFill>
              <a:latin typeface="Calibri" panose="020F0502020204030204" pitchFamily="34" charset="0"/>
              <a:cs typeface="Calibri" panose="020F0502020204030204" pitchFamily="34" charset="0"/>
            </a:endParaRPr>
          </a:p>
        </p:txBody>
      </p:sp>
      <p:sp>
        <p:nvSpPr>
          <p:cNvPr id="3" name="TextBox 2">
            <a:extLst>
              <a:ext uri="{FF2B5EF4-FFF2-40B4-BE49-F238E27FC236}">
                <a16:creationId xmlns="" xmlns:a16="http://schemas.microsoft.com/office/drawing/2014/main" id="{4C0F408B-6FB7-447C-07FE-71BFB5EBA134}"/>
              </a:ext>
            </a:extLst>
          </p:cNvPr>
          <p:cNvSpPr txBox="1"/>
          <p:nvPr/>
        </p:nvSpPr>
        <p:spPr>
          <a:xfrm>
            <a:off x="791553" y="1843441"/>
            <a:ext cx="10457945" cy="3277820"/>
          </a:xfrm>
          <a:prstGeom prst="rect">
            <a:avLst/>
          </a:prstGeom>
          <a:noFill/>
        </p:spPr>
        <p:txBody>
          <a:bodyPr wrap="square" rtlCol="0">
            <a:spAutoFit/>
          </a:bodyPr>
          <a:lstStyle/>
          <a:p>
            <a:pPr marL="285750" indent="-285750" algn="r" rtl="1">
              <a:buFont typeface="Arial" panose="020B0604020202020204" pitchFamily="34" charset="0"/>
              <a:buChar char="•"/>
            </a:pPr>
            <a:r>
              <a:rPr lang="ar-EG" sz="1700" dirty="0">
                <a:solidFill>
                  <a:srgbClr val="FF0000"/>
                </a:solidFill>
                <a:latin typeface="Alexandria" charset="0"/>
                <a:cs typeface="Alexandria" charset="0"/>
              </a:rPr>
              <a:t>المنافسة في صناعة البرمجيات وخدمات السحابة:</a:t>
            </a:r>
          </a:p>
          <a:p>
            <a:pPr marL="285750" indent="-285750" algn="r" rtl="1">
              <a:buFont typeface="Arial" panose="020B0604020202020204" pitchFamily="34" charset="0"/>
              <a:buChar char="•"/>
            </a:pPr>
            <a:r>
              <a:rPr lang="ar-EG" sz="1700" dirty="0">
                <a:latin typeface="Alexandria" charset="0"/>
                <a:cs typeface="Alexandria" charset="0"/>
              </a:rPr>
              <a:t>التحدي: جوجل و مايكروسوفت تتنافسان في العديد من المجالات مثل البحث عبر الإنترنت، الإعلانات الرقمية، و الخدمات السحابية.</a:t>
            </a:r>
          </a:p>
          <a:p>
            <a:pPr marL="285750" indent="-285750" algn="r" rtl="1">
              <a:buFont typeface="Arial" panose="020B0604020202020204" pitchFamily="34" charset="0"/>
              <a:buChar char="•"/>
            </a:pPr>
            <a:r>
              <a:rPr lang="ar-EG" sz="1700" dirty="0">
                <a:solidFill>
                  <a:srgbClr val="FF0000"/>
                </a:solidFill>
                <a:latin typeface="Alexandria" charset="0"/>
                <a:cs typeface="Alexandria" charset="0"/>
              </a:rPr>
              <a:t>استراتيجية جوجل: </a:t>
            </a:r>
          </a:p>
          <a:p>
            <a:pPr marL="742950" lvl="1" indent="-285750" algn="r" rtl="1">
              <a:buFont typeface="Arial" panose="020B0604020202020204" pitchFamily="34" charset="0"/>
              <a:buChar char="•"/>
            </a:pPr>
            <a:r>
              <a:rPr lang="ar-EG" sz="1700" dirty="0">
                <a:latin typeface="Alexandria" charset="0"/>
                <a:cs typeface="Alexandria" charset="0"/>
              </a:rPr>
              <a:t>جوجل استفادت من تقنيات الذكاء الاصطناعي و خوارزميات البحث لتطوير محرك بحث يقدم نتائج دقيقة وسريعة. كما قدمت خدمات سحابية (</a:t>
            </a:r>
            <a:r>
              <a:rPr lang="en-MY" sz="1700" dirty="0">
                <a:latin typeface="Alexandria" charset="0"/>
                <a:cs typeface="Alexandria" charset="0"/>
              </a:rPr>
              <a:t>Google Cloud) </a:t>
            </a:r>
            <a:r>
              <a:rPr lang="ar-EG" sz="1700" dirty="0">
                <a:latin typeface="Alexandria" charset="0"/>
                <a:cs typeface="Alexandria" charset="0"/>
              </a:rPr>
              <a:t>تنافس </a:t>
            </a:r>
            <a:r>
              <a:rPr lang="en-MY" sz="1700" dirty="0">
                <a:latin typeface="Alexandria" charset="0"/>
                <a:cs typeface="Alexandria" charset="0"/>
              </a:rPr>
              <a:t>Microsoft Azure.</a:t>
            </a:r>
          </a:p>
          <a:p>
            <a:pPr marL="742950" lvl="1" indent="-285750" algn="r" rtl="1">
              <a:buFont typeface="Arial" panose="020B0604020202020204" pitchFamily="34" charset="0"/>
              <a:buChar char="•"/>
            </a:pPr>
            <a:r>
              <a:rPr lang="ar-EG" sz="1700" dirty="0">
                <a:latin typeface="Alexandria" charset="0"/>
                <a:cs typeface="Alexandria" charset="0"/>
              </a:rPr>
              <a:t>جوجل تسعى لتحسين قدرتها على الوصول إلى أكبر عدد من المستخدمين من خلال التوسع الدولي.</a:t>
            </a:r>
          </a:p>
          <a:p>
            <a:pPr marL="285750" indent="-285750" algn="r" rtl="1">
              <a:buFont typeface="Arial" panose="020B0604020202020204" pitchFamily="34" charset="0"/>
              <a:buChar char="•"/>
            </a:pPr>
            <a:r>
              <a:rPr lang="ar-EG" sz="1700" dirty="0">
                <a:solidFill>
                  <a:srgbClr val="FF0000"/>
                </a:solidFill>
                <a:latin typeface="Alexandria" charset="0"/>
                <a:cs typeface="Alexandria" charset="0"/>
              </a:rPr>
              <a:t>استراتيجية مايكروسوفت: </a:t>
            </a:r>
          </a:p>
          <a:p>
            <a:pPr marL="742950" lvl="1" indent="-285750" algn="r" rtl="1">
              <a:buFont typeface="Arial" panose="020B0604020202020204" pitchFamily="34" charset="0"/>
              <a:buChar char="•"/>
            </a:pPr>
            <a:r>
              <a:rPr lang="ar-EG" sz="1700" dirty="0">
                <a:latin typeface="Alexandria" charset="0"/>
                <a:cs typeface="Alexandria" charset="0"/>
              </a:rPr>
              <a:t>مايكروسوفت قامت بالتركيز على تحسين </a:t>
            </a:r>
            <a:r>
              <a:rPr lang="ar-EG" sz="1700" dirty="0">
                <a:solidFill>
                  <a:srgbClr val="FF0000"/>
                </a:solidFill>
                <a:latin typeface="Alexandria" charset="0"/>
                <a:cs typeface="Alexandria" charset="0"/>
              </a:rPr>
              <a:t>حزمة </a:t>
            </a:r>
            <a:r>
              <a:rPr lang="en-MY" sz="1700" dirty="0">
                <a:solidFill>
                  <a:srgbClr val="FF0000"/>
                </a:solidFill>
                <a:latin typeface="Alexandria" charset="0"/>
                <a:cs typeface="Alexandria" charset="0"/>
              </a:rPr>
              <a:t>Office 365 </a:t>
            </a:r>
            <a:r>
              <a:rPr lang="ar-EG" sz="1700" dirty="0">
                <a:latin typeface="Alexandria" charset="0"/>
                <a:cs typeface="Alexandria" charset="0"/>
              </a:rPr>
              <a:t>وتحويل العديد من خدماتها إلى السحابة.</a:t>
            </a:r>
          </a:p>
          <a:p>
            <a:pPr marL="742950" lvl="1" indent="-285750" algn="r" rtl="1">
              <a:buFont typeface="Arial" panose="020B0604020202020204" pitchFamily="34" charset="0"/>
              <a:buChar char="•"/>
            </a:pPr>
            <a:r>
              <a:rPr lang="ar-EG" sz="1700" dirty="0">
                <a:latin typeface="Alexandria" charset="0"/>
                <a:cs typeface="Alexandria" charset="0"/>
              </a:rPr>
              <a:t>بالإضافة إلى </a:t>
            </a:r>
            <a:r>
              <a:rPr lang="en-MY" sz="1700" b="1" dirty="0">
                <a:latin typeface="Alexandria" charset="0"/>
                <a:cs typeface="Alexandria" charset="0"/>
              </a:rPr>
              <a:t>Azure</a:t>
            </a:r>
            <a:r>
              <a:rPr lang="en-MY" sz="1700" dirty="0">
                <a:latin typeface="Alexandria" charset="0"/>
                <a:cs typeface="Alexandria" charset="0"/>
              </a:rPr>
              <a:t>، </a:t>
            </a:r>
            <a:r>
              <a:rPr lang="ar-EG" sz="1700" dirty="0">
                <a:latin typeface="Alexandria" charset="0"/>
                <a:cs typeface="Alexandria" charset="0"/>
              </a:rPr>
              <a:t>قامت بتقديم حلول سحابية متكاملة تستهدف الشركات الكبرى.</a:t>
            </a:r>
          </a:p>
          <a:p>
            <a:pPr marL="285750" indent="-285750" algn="r" rtl="1">
              <a:buFont typeface="Arial" panose="020B0604020202020204" pitchFamily="34" charset="0"/>
              <a:buChar char="•"/>
            </a:pPr>
            <a:r>
              <a:rPr lang="ar-EG" sz="1700" dirty="0">
                <a:latin typeface="Alexandria" charset="0"/>
                <a:cs typeface="Alexandria" charset="0"/>
              </a:rPr>
              <a:t>نتيجة المنافسة: </a:t>
            </a:r>
          </a:p>
          <a:p>
            <a:pPr marL="742950" lvl="1" indent="-285750" algn="r" rtl="1">
              <a:buFont typeface="Arial" panose="020B0604020202020204" pitchFamily="34" charset="0"/>
              <a:buChar char="•"/>
            </a:pPr>
            <a:r>
              <a:rPr lang="ar-EG" sz="1700" dirty="0">
                <a:latin typeface="Alexandria" charset="0"/>
                <a:cs typeface="Alexandria" charset="0"/>
              </a:rPr>
              <a:t>على الرغم من الهيمنة الكبيرة لـ جوجل في مجال البحث، </a:t>
            </a:r>
            <a:r>
              <a:rPr lang="ar-EG" sz="1700" b="1" dirty="0">
                <a:latin typeface="Alexandria" charset="0"/>
                <a:cs typeface="Alexandria" charset="0"/>
              </a:rPr>
              <a:t>فإن مايكروسوفت تمكنت من التفوق في خدمات السحابة وأصبحت </a:t>
            </a:r>
            <a:r>
              <a:rPr lang="ar-EG" sz="1700" dirty="0">
                <a:latin typeface="Alexandria" charset="0"/>
                <a:cs typeface="Alexandria" charset="0"/>
              </a:rPr>
              <a:t>تنافس بقوة في هذا المجال</a:t>
            </a:r>
            <a:r>
              <a:rPr lang="ar-EG" sz="2000" dirty="0"/>
              <a:t>.</a:t>
            </a:r>
          </a:p>
        </p:txBody>
      </p:sp>
      <p:pic>
        <p:nvPicPr>
          <p:cNvPr id="2" name="Picture 1"/>
          <p:cNvPicPr>
            <a:picLocks noChangeAspect="1"/>
          </p:cNvPicPr>
          <p:nvPr/>
        </p:nvPicPr>
        <p:blipFill>
          <a:blip r:embed="rId3"/>
          <a:stretch>
            <a:fillRect/>
          </a:stretch>
        </p:blipFill>
        <p:spPr>
          <a:xfrm>
            <a:off x="628140" y="2963428"/>
            <a:ext cx="2705100" cy="1314871"/>
          </a:xfrm>
          <a:prstGeom prst="rect">
            <a:avLst/>
          </a:prstGeom>
        </p:spPr>
      </p:pic>
    </p:spTree>
    <p:extLst>
      <p:ext uri="{BB962C8B-B14F-4D97-AF65-F5344CB8AC3E}">
        <p14:creationId xmlns:p14="http://schemas.microsoft.com/office/powerpoint/2010/main" val="263588122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p:cNvSpPr/>
          <p:nvPr/>
        </p:nvSpPr>
        <p:spPr>
          <a:xfrm>
            <a:off x="-211873" y="1155869"/>
            <a:ext cx="2807134"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725094" y="1525198"/>
            <a:ext cx="9811586" cy="360494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3070025" y="1525198"/>
            <a:ext cx="8466655" cy="1015663"/>
          </a:xfrm>
          <a:prstGeom prst="rect">
            <a:avLst/>
          </a:prstGeom>
          <a:noFill/>
        </p:spPr>
        <p:txBody>
          <a:bodyPr wrap="square" rtlCol="0">
            <a:spAutoFit/>
          </a:bodyPr>
          <a:lstStyle/>
          <a:p>
            <a:pPr lvl="0" algn="ctr" rtl="1"/>
            <a:r>
              <a:rPr lang="ar-EG" sz="3200" b="1" dirty="0" smtClean="0">
                <a:solidFill>
                  <a:srgbClr val="C00000"/>
                </a:solidFill>
                <a:latin typeface="Calibri" panose="020F0502020204030204" pitchFamily="34" charset="0"/>
                <a:cs typeface="Calibri" panose="020F0502020204030204" pitchFamily="34" charset="0"/>
              </a:rPr>
              <a:t>الخلاصة</a:t>
            </a:r>
            <a:endParaRPr lang="en-US" sz="3200" b="1" dirty="0">
              <a:solidFill>
                <a:srgbClr val="C00000"/>
              </a:solidFill>
              <a:latin typeface="Calibri" panose="020F0502020204030204" pitchFamily="34" charset="0"/>
              <a:cs typeface="Calibri" panose="020F0502020204030204" pitchFamily="34" charset="0"/>
            </a:endParaRPr>
          </a:p>
          <a:p>
            <a:pPr algn="r" rtl="1"/>
            <a:endParaRPr lang="en-US" sz="2800" dirty="0">
              <a:latin typeface="Microsoft Uighur" panose="02000000000000000000" pitchFamily="2" charset="-78"/>
            </a:endParaRPr>
          </a:p>
        </p:txBody>
      </p:sp>
      <p:sp>
        <p:nvSpPr>
          <p:cNvPr id="2" name="TextBox 1">
            <a:extLst>
              <a:ext uri="{FF2B5EF4-FFF2-40B4-BE49-F238E27FC236}">
                <a16:creationId xmlns="" xmlns:a16="http://schemas.microsoft.com/office/drawing/2014/main" id="{DD8EFD84-C936-6509-8FD5-F02CC2F93EF3}"/>
              </a:ext>
            </a:extLst>
          </p:cNvPr>
          <p:cNvSpPr txBox="1"/>
          <p:nvPr/>
        </p:nvSpPr>
        <p:spPr>
          <a:xfrm>
            <a:off x="2886935" y="2024541"/>
            <a:ext cx="8305800" cy="3447098"/>
          </a:xfrm>
          <a:prstGeom prst="rect">
            <a:avLst/>
          </a:prstGeom>
          <a:noFill/>
        </p:spPr>
        <p:txBody>
          <a:bodyPr wrap="square" rtlCol="0">
            <a:spAutoFit/>
          </a:bodyPr>
          <a:lstStyle/>
          <a:p>
            <a:pPr marL="342900" indent="-342900" algn="just" rtl="1">
              <a:buFont typeface="Arial" panose="020B0604020202020204" pitchFamily="34" charset="0"/>
              <a:buChar char="•"/>
            </a:pPr>
            <a:r>
              <a:rPr lang="ar-EG" b="1" dirty="0">
                <a:solidFill>
                  <a:srgbClr val="FF0000"/>
                </a:solidFill>
              </a:rPr>
              <a:t>المنافسة الرقمية</a:t>
            </a:r>
            <a:r>
              <a:rPr lang="ar-EG" dirty="0">
                <a:solidFill>
                  <a:srgbClr val="FF0000"/>
                </a:solidFill>
              </a:rPr>
              <a:t> </a:t>
            </a:r>
            <a:r>
              <a:rPr lang="ar-EG" dirty="0"/>
              <a:t>لا تقتصر فقط على تقديم منتجات وخدمات جديدة، بل تشمل أيضًا </a:t>
            </a:r>
            <a:r>
              <a:rPr lang="ar-EG" b="1" dirty="0"/>
              <a:t>الابتكار التكنولوجي</a:t>
            </a:r>
            <a:r>
              <a:rPr lang="ar-EG" dirty="0"/>
              <a:t>، </a:t>
            </a:r>
            <a:r>
              <a:rPr lang="ar-EG" b="1" u="sng" dirty="0"/>
              <a:t>استراتيجيات التسويق الرقمية</a:t>
            </a:r>
            <a:r>
              <a:rPr lang="ar-EG" u="sng" dirty="0"/>
              <a:t>، و </a:t>
            </a:r>
            <a:r>
              <a:rPr lang="ar-EG" b="1" u="sng" dirty="0"/>
              <a:t>التحولات السريعة في الأسواق</a:t>
            </a:r>
            <a:r>
              <a:rPr lang="ar-EG" dirty="0"/>
              <a:t>. الشركات التي تتبنى الابتكار بسرعة وتستجيب لتغيرات السوق والتكنولوجيا تتمكن من التفوق في بيئة العمل الرقمية المتغيرة بشكل مستمر</a:t>
            </a:r>
            <a:r>
              <a:rPr lang="ar-EG" dirty="0" smtClean="0"/>
              <a:t>.</a:t>
            </a:r>
          </a:p>
          <a:p>
            <a:pPr marL="342900" indent="-342900" algn="just" rtl="1">
              <a:buFont typeface="Arial" panose="020B0604020202020204" pitchFamily="34" charset="0"/>
              <a:buChar char="•"/>
            </a:pPr>
            <a:r>
              <a:rPr lang="ar-EG" dirty="0">
                <a:solidFill>
                  <a:srgbClr val="FF0000"/>
                </a:solidFill>
              </a:rPr>
              <a:t>الشركات الكبرى تعتمد على تقنيات متقدمة مثل الذكاء الاصطناعي </a:t>
            </a:r>
            <a:r>
              <a:rPr lang="ar-EG" dirty="0"/>
              <a:t>والبيانات الضخمة لتعزيز تواجدها السوقي، بينما تركز الشركات الناشئة على التميز والابتكار للوصول إلى أسواق جديدة</a:t>
            </a:r>
            <a:r>
              <a:rPr lang="ar-EG" dirty="0" smtClean="0"/>
              <a:t>.</a:t>
            </a:r>
          </a:p>
          <a:p>
            <a:pPr marL="342900" indent="-342900" algn="just" rtl="1">
              <a:buFont typeface="Arial" panose="020B0604020202020204" pitchFamily="34" charset="0"/>
              <a:buChar char="•"/>
            </a:pPr>
            <a:r>
              <a:rPr lang="ar-EG" dirty="0"/>
              <a:t>المنافسة الرقمية تتطلب استراتيجيات تسويقية ذكية وقادرة على تحديد اتجاهات السوق المستقبلية لتحقيق التفوق على المنافسين</a:t>
            </a:r>
            <a:r>
              <a:rPr lang="ar-EG" dirty="0" smtClean="0"/>
              <a:t>.</a:t>
            </a:r>
            <a:endParaRPr lang="ar-EG" dirty="0"/>
          </a:p>
          <a:p>
            <a:pPr marL="342900" indent="-342900" algn="just" rtl="1">
              <a:buFont typeface="Arial" panose="020B0604020202020204" pitchFamily="34" charset="0"/>
              <a:buChar char="•"/>
            </a:pPr>
            <a:r>
              <a:rPr lang="ar-EG" dirty="0" smtClean="0">
                <a:solidFill>
                  <a:srgbClr val="FF0000"/>
                </a:solidFill>
              </a:rPr>
              <a:t>الشركات </a:t>
            </a:r>
            <a:r>
              <a:rPr lang="ar-EG" dirty="0">
                <a:solidFill>
                  <a:srgbClr val="FF0000"/>
                </a:solidFill>
              </a:rPr>
              <a:t>التي تتبنى التسويق الرقمي </a:t>
            </a:r>
            <a:r>
              <a:rPr lang="ar-EG" dirty="0"/>
              <a:t>بفاعلية يمكنها الوصول إلى أسواق جديدة، تعزيز تفاعل العملاء، وتحقيق نتائج أكثر استدامة في بيئة </a:t>
            </a:r>
            <a:r>
              <a:rPr lang="ar-EG" dirty="0" smtClean="0"/>
              <a:t>تنافسية</a:t>
            </a:r>
            <a:r>
              <a:rPr lang="en-US" dirty="0"/>
              <a:t>.</a:t>
            </a:r>
            <a:endParaRPr lang="ar-EG" dirty="0"/>
          </a:p>
          <a:p>
            <a:pPr marL="342900" indent="-342900" algn="just" rtl="1">
              <a:buFont typeface="Arial" panose="020B0604020202020204" pitchFamily="34" charset="0"/>
              <a:buChar char="•"/>
            </a:pPr>
            <a:r>
              <a:rPr lang="ar-EG" dirty="0" smtClean="0">
                <a:solidFill>
                  <a:srgbClr val="FF0000"/>
                </a:solidFill>
              </a:rPr>
              <a:t>التسويق </a:t>
            </a:r>
            <a:r>
              <a:rPr lang="ar-EG" dirty="0">
                <a:solidFill>
                  <a:srgbClr val="FF0000"/>
                </a:solidFill>
              </a:rPr>
              <a:t>الرقمي </a:t>
            </a:r>
            <a:r>
              <a:rPr lang="ar-EG" dirty="0"/>
              <a:t>يسمح للشركات بتوسيع نطاق تواجدها في الأسواق العالمية، مع تقليل الحواجز أمام دخول أسواق جديدة مقارنةً بالأسواق التقليدية.</a:t>
            </a:r>
            <a:endParaRPr lang="ar-EG" dirty="0" smtClean="0"/>
          </a:p>
          <a:p>
            <a:pPr algn="just" rtl="1"/>
            <a:endParaRPr lang="ar-EG" sz="2000" dirty="0"/>
          </a:p>
        </p:txBody>
      </p:sp>
      <p:pic>
        <p:nvPicPr>
          <p:cNvPr id="3" name="Picture 2"/>
          <p:cNvPicPr>
            <a:picLocks noChangeAspect="1"/>
          </p:cNvPicPr>
          <p:nvPr/>
        </p:nvPicPr>
        <p:blipFill>
          <a:blip r:embed="rId3"/>
          <a:stretch>
            <a:fillRect/>
          </a:stretch>
        </p:blipFill>
        <p:spPr>
          <a:xfrm>
            <a:off x="0" y="2315568"/>
            <a:ext cx="2485572" cy="2814572"/>
          </a:xfrm>
          <a:prstGeom prst="rect">
            <a:avLst/>
          </a:prstGeom>
        </p:spPr>
      </p:pic>
    </p:spTree>
    <p:extLst>
      <p:ext uri="{BB962C8B-B14F-4D97-AF65-F5344CB8AC3E}">
        <p14:creationId xmlns:p14="http://schemas.microsoft.com/office/powerpoint/2010/main" val="1141644984"/>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http://purl.org/dc/elements/1.1/"/>
    <ds:schemaRef ds:uri="http://purl.org/dc/dcmitype/"/>
    <ds:schemaRef ds:uri="http://schemas.microsoft.com/office/2006/documentManagement/types"/>
    <ds:schemaRef ds:uri="http://www.w3.org/XML/1998/namespace"/>
    <ds:schemaRef ds:uri="http://schemas.microsoft.com/office/2006/metadata/properties"/>
    <ds:schemaRef ds:uri="aca13214-df29-4e3c-a050-857c0bf7bd8e"/>
    <ds:schemaRef ds:uri="http://purl.org/dc/terms/"/>
    <ds:schemaRef ds:uri="http://schemas.microsoft.com/office/infopath/2007/PartnerControls"/>
    <ds:schemaRef ds:uri="http://schemas.openxmlformats.org/package/2006/metadata/core-properties"/>
    <ds:schemaRef ds:uri="688354b5-287c-4cda-825e-1d7935aea40e"/>
  </ds:schemaRefs>
</ds:datastoreItem>
</file>

<file path=customXml/itemProps3.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11993</TotalTime>
  <Words>3582</Words>
  <Application>Microsoft Office PowerPoint</Application>
  <PresentationFormat>Widescreen</PresentationFormat>
  <Paragraphs>298</Paragraphs>
  <Slides>41</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Alexandria</vt:lpstr>
      <vt:lpstr>Arial</vt:lpstr>
      <vt:lpstr>Calibri</vt:lpstr>
      <vt:lpstr>Calibri Light</vt:lpstr>
      <vt:lpstr>Microsoft Uighur</vt:lpstr>
      <vt:lpstr>Roboto</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ok 2all</cp:lastModifiedBy>
  <cp:revision>534</cp:revision>
  <dcterms:created xsi:type="dcterms:W3CDTF">2023-04-29T09:08:00Z</dcterms:created>
  <dcterms:modified xsi:type="dcterms:W3CDTF">2025-03-16T05:36:32Z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ies>
</file>