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536" r:id="rId2"/>
    <p:sldId id="566" r:id="rId3"/>
    <p:sldId id="537" r:id="rId4"/>
    <p:sldId id="547" r:id="rId5"/>
    <p:sldId id="567" r:id="rId6"/>
    <p:sldId id="271" r:id="rId7"/>
    <p:sldId id="586" r:id="rId8"/>
    <p:sldId id="313" r:id="rId9"/>
    <p:sldId id="539" r:id="rId10"/>
    <p:sldId id="568" r:id="rId11"/>
    <p:sldId id="543" r:id="rId12"/>
    <p:sldId id="544" r:id="rId13"/>
    <p:sldId id="588" r:id="rId14"/>
    <p:sldId id="589" r:id="rId15"/>
    <p:sldId id="590" r:id="rId16"/>
    <p:sldId id="597" r:id="rId17"/>
    <p:sldId id="598" r:id="rId18"/>
    <p:sldId id="599" r:id="rId19"/>
    <p:sldId id="582" r:id="rId20"/>
    <p:sldId id="587" r:id="rId21"/>
    <p:sldId id="573" r:id="rId22"/>
    <p:sldId id="574" r:id="rId23"/>
    <p:sldId id="575" r:id="rId24"/>
    <p:sldId id="576" r:id="rId25"/>
    <p:sldId id="579" r:id="rId26"/>
    <p:sldId id="577" r:id="rId27"/>
    <p:sldId id="580" r:id="rId28"/>
    <p:sldId id="581" r:id="rId29"/>
    <p:sldId id="591" r:id="rId30"/>
    <p:sldId id="592" r:id="rId31"/>
    <p:sldId id="593" r:id="rId32"/>
    <p:sldId id="256" r:id="rId33"/>
    <p:sldId id="571" r:id="rId34"/>
    <p:sldId id="572" r:id="rId35"/>
    <p:sldId id="564" r:id="rId36"/>
    <p:sldId id="594" r:id="rId37"/>
    <p:sldId id="595" r:id="rId38"/>
    <p:sldId id="596" r:id="rId39"/>
    <p:sldId id="545" r:id="rId40"/>
    <p:sldId id="600"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6"/>
            <p14:sldId id="566"/>
            <p14:sldId id="537"/>
            <p14:sldId id="547"/>
            <p14:sldId id="567"/>
            <p14:sldId id="271"/>
            <p14:sldId id="586"/>
            <p14:sldId id="313"/>
            <p14:sldId id="539"/>
            <p14:sldId id="568"/>
            <p14:sldId id="543"/>
            <p14:sldId id="544"/>
            <p14:sldId id="588"/>
            <p14:sldId id="589"/>
            <p14:sldId id="590"/>
            <p14:sldId id="597"/>
            <p14:sldId id="598"/>
            <p14:sldId id="599"/>
            <p14:sldId id="582"/>
            <p14:sldId id="587"/>
            <p14:sldId id="573"/>
            <p14:sldId id="574"/>
            <p14:sldId id="575"/>
            <p14:sldId id="576"/>
            <p14:sldId id="579"/>
            <p14:sldId id="577"/>
            <p14:sldId id="580"/>
            <p14:sldId id="581"/>
            <p14:sldId id="591"/>
            <p14:sldId id="592"/>
            <p14:sldId id="593"/>
            <p14:sldId id="256"/>
            <p14:sldId id="571"/>
            <p14:sldId id="572"/>
            <p14:sldId id="564"/>
            <p14:sldId id="594"/>
            <p14:sldId id="595"/>
            <p14:sldId id="596"/>
            <p14:sldId id="545"/>
            <p14:sldId id="60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669BBC"/>
    <a:srgbClr val="4472C4"/>
    <a:srgbClr val="8E5A6D"/>
    <a:srgbClr val="FFFFFF"/>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765" autoAdjust="0"/>
    <p:restoredTop sz="94434" autoAdjust="0"/>
  </p:normalViewPr>
  <p:slideViewPr>
    <p:cSldViewPr snapToGrid="0">
      <p:cViewPr varScale="1">
        <p:scale>
          <a:sx n="74" d="100"/>
          <a:sy n="74" d="100"/>
        </p:scale>
        <p:origin x="9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B1F2B4E9-981D-423F-A8D4-DA355B0F5F65}"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27D3D1E5-C7D1-4C15-8A6E-B0A402FD237B}"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C25F5D2C-3FBC-473C-A07A-41E25FAD8822}"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980A67DC-E80A-4E43-AB97-8CCC2D5A477D}"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89841AA-4BE9-46A3-8BE4-0A747E25AD16}">
      <dgm:prSet custT="1"/>
      <dgm:spPr/>
      <dgm:t>
        <a:bodyPr/>
        <a:lstStyle/>
        <a:p>
          <a:pPr algn="ctr" rtl="0"/>
          <a:r>
            <a:rPr lang="ar-EG" sz="2000" b="1" dirty="0" smtClean="0"/>
            <a:t>4-خطاب الكراهية عبر وسائل التواصل الاجتماعي </a:t>
          </a:r>
          <a:endParaRPr lang="en-US" sz="2000" dirty="0"/>
        </a:p>
      </dgm:t>
    </dgm:pt>
    <dgm:pt modelId="{4F72FA02-C672-47DB-8D53-E809BD267600}" type="parTrans" cxnId="{BA63E33B-4181-48CD-8EE8-E5AC7D37C74F}">
      <dgm:prSet/>
      <dgm:spPr/>
      <dgm:t>
        <a:bodyPr/>
        <a:lstStyle/>
        <a:p>
          <a:endParaRPr lang="en-US"/>
        </a:p>
      </dgm:t>
    </dgm:pt>
    <dgm:pt modelId="{505A0F78-829A-442E-A915-1356BC2C9171}" type="sibTrans" cxnId="{BA63E33B-4181-48CD-8EE8-E5AC7D37C74F}">
      <dgm:prSet/>
      <dgm:spPr/>
      <dgm:t>
        <a:bodyPr/>
        <a:lstStyle/>
        <a:p>
          <a:endParaRPr lang="en-US"/>
        </a:p>
      </dgm:t>
    </dgm:pt>
    <dgm:pt modelId="{3B342737-6303-4830-AC4A-18DC9F11BDA3}">
      <dgm:prSet custT="1"/>
      <dgm:spPr/>
      <dgm:t>
        <a:bodyPr/>
        <a:lstStyle/>
        <a:p>
          <a:pPr algn="ctr" rtl="0"/>
          <a:r>
            <a:rPr lang="ar-EG" sz="2000" b="1" dirty="0" smtClean="0"/>
            <a:t>5-وسائل التواصل الاجتماعي في مجال التحقيق</a:t>
          </a:r>
          <a:endParaRPr lang="en-US" sz="2000" dirty="0"/>
        </a:p>
      </dgm:t>
    </dgm:pt>
    <dgm:pt modelId="{75202A79-ED9B-48CA-B432-58B913D5A984}" type="parTrans" cxnId="{C468D88B-BC1A-4C8B-89E4-35F38F75AB42}">
      <dgm:prSet/>
      <dgm:spPr/>
      <dgm:t>
        <a:bodyPr/>
        <a:lstStyle/>
        <a:p>
          <a:endParaRPr lang="en-US"/>
        </a:p>
      </dgm:t>
    </dgm:pt>
    <dgm:pt modelId="{2C88DB88-54A7-44CB-9963-C5A4995CE4C9}" type="sibTrans" cxnId="{C468D88B-BC1A-4C8B-89E4-35F38F75AB42}">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t>
        <a:bodyPr/>
        <a:lstStyle/>
        <a:p>
          <a:endParaRPr lang="en-US"/>
        </a:p>
      </dgm:t>
    </dgm:pt>
    <dgm:pt modelId="{8D0E47A7-B8C2-433D-8C14-A37BAB0AEC1F}" type="pres">
      <dgm:prSet presAssocID="{F89841AA-4BE9-46A3-8BE4-0A747E25AD16}" presName="parentText" presStyleLbl="node1" presStyleIdx="0" presStyleCnt="2" custLinFactY="-4308" custLinFactNeighborX="254" custLinFactNeighborY="-100000">
        <dgm:presLayoutVars>
          <dgm:chMax val="0"/>
          <dgm:bulletEnabled val="1"/>
        </dgm:presLayoutVars>
      </dgm:prSet>
      <dgm:spPr/>
      <dgm:t>
        <a:bodyPr/>
        <a:lstStyle/>
        <a:p>
          <a:endParaRPr lang="en-US"/>
        </a:p>
      </dgm:t>
    </dgm:pt>
    <dgm:pt modelId="{E65E0E91-3E3E-48E3-806A-058D49FBF8A8}" type="pres">
      <dgm:prSet presAssocID="{505A0F78-829A-442E-A915-1356BC2C9171}" presName="spacer" presStyleCnt="0"/>
      <dgm:spPr/>
    </dgm:pt>
    <dgm:pt modelId="{892D9E84-61A4-4C34-8E51-F26507D0A1F0}" type="pres">
      <dgm:prSet presAssocID="{3B342737-6303-4830-AC4A-18DC9F11BDA3}" presName="parentText" presStyleLbl="node1" presStyleIdx="1" presStyleCnt="2">
        <dgm:presLayoutVars>
          <dgm:chMax val="0"/>
          <dgm:bulletEnabled val="1"/>
        </dgm:presLayoutVars>
      </dgm:prSet>
      <dgm:spPr/>
      <dgm:t>
        <a:bodyPr/>
        <a:lstStyle/>
        <a:p>
          <a:endParaRPr lang="en-US"/>
        </a:p>
      </dgm:t>
    </dgm:pt>
  </dgm:ptLst>
  <dgm:cxnLst>
    <dgm:cxn modelId="{C468D88B-BC1A-4C8B-89E4-35F38F75AB42}" srcId="{75EFD309-FAEB-4EC9-A256-6B562F90EE6A}" destId="{3B342737-6303-4830-AC4A-18DC9F11BDA3}" srcOrd="1" destOrd="0" parTransId="{75202A79-ED9B-48CA-B432-58B913D5A984}" sibTransId="{2C88DB88-54A7-44CB-9963-C5A4995CE4C9}"/>
    <dgm:cxn modelId="{BA63E33B-4181-48CD-8EE8-E5AC7D37C74F}" srcId="{75EFD309-FAEB-4EC9-A256-6B562F90EE6A}" destId="{F89841AA-4BE9-46A3-8BE4-0A747E25AD16}" srcOrd="0" destOrd="0" parTransId="{4F72FA02-C672-47DB-8D53-E809BD267600}" sibTransId="{505A0F78-829A-442E-A915-1356BC2C9171}"/>
    <dgm:cxn modelId="{A8898EAB-6A3F-4D69-B872-315B5168F329}" type="presOf" srcId="{75EFD309-FAEB-4EC9-A256-6B562F90EE6A}" destId="{8D6BD308-01C3-4875-BCB7-8BD8744B12FE}" srcOrd="0" destOrd="0" presId="urn:microsoft.com/office/officeart/2005/8/layout/vList2"/>
    <dgm:cxn modelId="{4D32E6A9-6FF8-46F5-B7EA-7E25B174CA04}" type="presOf" srcId="{F89841AA-4BE9-46A3-8BE4-0A747E25AD16}" destId="{8D0E47A7-B8C2-433D-8C14-A37BAB0AEC1F}" srcOrd="0" destOrd="0" presId="urn:microsoft.com/office/officeart/2005/8/layout/vList2"/>
    <dgm:cxn modelId="{D0E2F9BF-537B-4EF9-8E49-B0F83B7FFC3F}" type="presOf" srcId="{3B342737-6303-4830-AC4A-18DC9F11BDA3}" destId="{892D9E84-61A4-4C34-8E51-F26507D0A1F0}" srcOrd="0" destOrd="0" presId="urn:microsoft.com/office/officeart/2005/8/layout/vList2"/>
    <dgm:cxn modelId="{8B7430F6-4D3E-4C51-AAD3-7DFE4C93907F}" type="presParOf" srcId="{8D6BD308-01C3-4875-BCB7-8BD8744B12FE}" destId="{8D0E47A7-B8C2-433D-8C14-A37BAB0AEC1F}" srcOrd="0" destOrd="0" presId="urn:microsoft.com/office/officeart/2005/8/layout/vList2"/>
    <dgm:cxn modelId="{5ED00CFE-8A12-4D95-A8A3-5B8C0E1743AF}" type="presParOf" srcId="{8D6BD308-01C3-4875-BCB7-8BD8744B12FE}" destId="{E65E0E91-3E3E-48E3-806A-058D49FBF8A8}" srcOrd="1" destOrd="0" presId="urn:microsoft.com/office/officeart/2005/8/layout/vList2"/>
    <dgm:cxn modelId="{73322439-462D-4ABA-B023-2CDEF16B46AB}" type="presParOf" srcId="{8D6BD308-01C3-4875-BCB7-8BD8744B12FE}" destId="{892D9E84-61A4-4C34-8E51-F26507D0A1F0}"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89841AA-4BE9-46A3-8BE4-0A747E25AD16}">
      <dgm:prSet custT="1"/>
      <dgm:spPr/>
      <dgm:t>
        <a:bodyPr/>
        <a:lstStyle/>
        <a:p>
          <a:pPr algn="ctr" rtl="0"/>
          <a:r>
            <a:rPr lang="ar-EG" sz="2000" b="1" smtClean="0"/>
            <a:t>1-ماهية وسائل التواصل الاجتماعي </a:t>
          </a:r>
          <a:endParaRPr lang="en-US" sz="2000" dirty="0"/>
        </a:p>
      </dgm:t>
    </dgm:pt>
    <dgm:pt modelId="{4F72FA02-C672-47DB-8D53-E809BD267600}" type="parTrans" cxnId="{BA63E33B-4181-48CD-8EE8-E5AC7D37C74F}">
      <dgm:prSet/>
      <dgm:spPr/>
      <dgm:t>
        <a:bodyPr/>
        <a:lstStyle/>
        <a:p>
          <a:endParaRPr lang="en-US"/>
        </a:p>
      </dgm:t>
    </dgm:pt>
    <dgm:pt modelId="{505A0F78-829A-442E-A915-1356BC2C9171}" type="sibTrans" cxnId="{BA63E33B-4181-48CD-8EE8-E5AC7D37C74F}">
      <dgm:prSet/>
      <dgm:spPr/>
      <dgm:t>
        <a:bodyPr/>
        <a:lstStyle/>
        <a:p>
          <a:endParaRPr lang="en-US"/>
        </a:p>
      </dgm:t>
    </dgm:pt>
    <dgm:pt modelId="{D837E2C6-ED41-41F8-AEF5-72A35F5F9D3C}">
      <dgm:prSet custT="1"/>
      <dgm:spPr/>
      <dgm:t>
        <a:bodyPr/>
        <a:lstStyle/>
        <a:p>
          <a:pPr algn="ctr" rtl="0"/>
          <a:r>
            <a:rPr lang="ar-EG" sz="2000" b="1" dirty="0" smtClean="0"/>
            <a:t>2-وسائل التواصل الاجتماعي و حرية التعبير عن الرأي</a:t>
          </a:r>
          <a:endParaRPr lang="en-US" sz="2000" dirty="0"/>
        </a:p>
      </dgm:t>
    </dgm:pt>
    <dgm:pt modelId="{3E2601C8-2B38-4F15-A354-A685F61FBCCB}" type="parTrans" cxnId="{9DEC1669-F63A-425C-93A3-960027D6E89E}">
      <dgm:prSet/>
      <dgm:spPr/>
      <dgm:t>
        <a:bodyPr/>
        <a:lstStyle/>
        <a:p>
          <a:endParaRPr lang="en-US"/>
        </a:p>
      </dgm:t>
    </dgm:pt>
    <dgm:pt modelId="{F85862A6-4968-4DAA-9453-181DD74D9463}" type="sibTrans" cxnId="{9DEC1669-F63A-425C-93A3-960027D6E89E}">
      <dgm:prSet/>
      <dgm:spPr/>
      <dgm:t>
        <a:bodyPr/>
        <a:lstStyle/>
        <a:p>
          <a:endParaRPr lang="en-US"/>
        </a:p>
      </dgm:t>
    </dgm:pt>
    <dgm:pt modelId="{3B342737-6303-4830-AC4A-18DC9F11BDA3}">
      <dgm:prSet custT="1"/>
      <dgm:spPr/>
      <dgm:t>
        <a:bodyPr/>
        <a:lstStyle/>
        <a:p>
          <a:pPr algn="ctr" rtl="0"/>
          <a:r>
            <a:rPr lang="ar-EG" sz="2000" b="1" smtClean="0"/>
            <a:t>3-وسائل التواصل الاجتماعي و الحق في النسيان </a:t>
          </a:r>
          <a:endParaRPr lang="en-US" sz="2000" dirty="0"/>
        </a:p>
      </dgm:t>
    </dgm:pt>
    <dgm:pt modelId="{75202A79-ED9B-48CA-B432-58B913D5A984}" type="parTrans" cxnId="{C468D88B-BC1A-4C8B-89E4-35F38F75AB42}">
      <dgm:prSet/>
      <dgm:spPr/>
      <dgm:t>
        <a:bodyPr/>
        <a:lstStyle/>
        <a:p>
          <a:endParaRPr lang="en-US"/>
        </a:p>
      </dgm:t>
    </dgm:pt>
    <dgm:pt modelId="{2C88DB88-54A7-44CB-9963-C5A4995CE4C9}" type="sibTrans" cxnId="{C468D88B-BC1A-4C8B-89E4-35F38F75AB42}">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t>
        <a:bodyPr/>
        <a:lstStyle/>
        <a:p>
          <a:endParaRPr lang="en-US"/>
        </a:p>
      </dgm:t>
    </dgm:pt>
    <dgm:pt modelId="{8D0E47A7-B8C2-433D-8C14-A37BAB0AEC1F}" type="pres">
      <dgm:prSet presAssocID="{F89841AA-4BE9-46A3-8BE4-0A747E25AD16}" presName="parentText" presStyleLbl="node1" presStyleIdx="0" presStyleCnt="3" custLinFactNeighborX="410" custLinFactNeighborY="70916">
        <dgm:presLayoutVars>
          <dgm:chMax val="0"/>
          <dgm:bulletEnabled val="1"/>
        </dgm:presLayoutVars>
      </dgm:prSet>
      <dgm:spPr/>
      <dgm:t>
        <a:bodyPr/>
        <a:lstStyle/>
        <a:p>
          <a:endParaRPr lang="en-US"/>
        </a:p>
      </dgm:t>
    </dgm:pt>
    <dgm:pt modelId="{E65E0E91-3E3E-48E3-806A-058D49FBF8A8}" type="pres">
      <dgm:prSet presAssocID="{505A0F78-829A-442E-A915-1356BC2C9171}" presName="spacer" presStyleCnt="0"/>
      <dgm:spPr/>
    </dgm:pt>
    <dgm:pt modelId="{D21F54BA-3824-490C-9893-B73DB43594DB}" type="pres">
      <dgm:prSet presAssocID="{D837E2C6-ED41-41F8-AEF5-72A35F5F9D3C}" presName="parentText" presStyleLbl="node1" presStyleIdx="1" presStyleCnt="3" custLinFactNeighborY="38933">
        <dgm:presLayoutVars>
          <dgm:chMax val="0"/>
          <dgm:bulletEnabled val="1"/>
        </dgm:presLayoutVars>
      </dgm:prSet>
      <dgm:spPr/>
      <dgm:t>
        <a:bodyPr/>
        <a:lstStyle/>
        <a:p>
          <a:endParaRPr lang="en-US"/>
        </a:p>
      </dgm:t>
    </dgm:pt>
    <dgm:pt modelId="{C88CFE27-A634-46A6-953D-5CAC624C0D5A}" type="pres">
      <dgm:prSet presAssocID="{F85862A6-4968-4DAA-9453-181DD74D9463}" presName="spacer" presStyleCnt="0"/>
      <dgm:spPr/>
    </dgm:pt>
    <dgm:pt modelId="{892D9E84-61A4-4C34-8E51-F26507D0A1F0}" type="pres">
      <dgm:prSet presAssocID="{3B342737-6303-4830-AC4A-18DC9F11BDA3}" presName="parentText" presStyleLbl="node1" presStyleIdx="2" presStyleCnt="3">
        <dgm:presLayoutVars>
          <dgm:chMax val="0"/>
          <dgm:bulletEnabled val="1"/>
        </dgm:presLayoutVars>
      </dgm:prSet>
      <dgm:spPr/>
      <dgm:t>
        <a:bodyPr/>
        <a:lstStyle/>
        <a:p>
          <a:endParaRPr lang="en-US"/>
        </a:p>
      </dgm:t>
    </dgm:pt>
  </dgm:ptLst>
  <dgm:cxnLst>
    <dgm:cxn modelId="{7BC14E2A-C0F2-48AC-A4DA-B7CE17ED8BFF}" type="presOf" srcId="{3B342737-6303-4830-AC4A-18DC9F11BDA3}" destId="{892D9E84-61A4-4C34-8E51-F26507D0A1F0}" srcOrd="0" destOrd="0" presId="urn:microsoft.com/office/officeart/2005/8/layout/vList2"/>
    <dgm:cxn modelId="{C468D88B-BC1A-4C8B-89E4-35F38F75AB42}" srcId="{75EFD309-FAEB-4EC9-A256-6B562F90EE6A}" destId="{3B342737-6303-4830-AC4A-18DC9F11BDA3}" srcOrd="2" destOrd="0" parTransId="{75202A79-ED9B-48CA-B432-58B913D5A984}" sibTransId="{2C88DB88-54A7-44CB-9963-C5A4995CE4C9}"/>
    <dgm:cxn modelId="{0822174C-C8D7-4F47-A237-51BDB9317745}" type="presOf" srcId="{F89841AA-4BE9-46A3-8BE4-0A747E25AD16}" destId="{8D0E47A7-B8C2-433D-8C14-A37BAB0AEC1F}" srcOrd="0" destOrd="0" presId="urn:microsoft.com/office/officeart/2005/8/layout/vList2"/>
    <dgm:cxn modelId="{BA63E33B-4181-48CD-8EE8-E5AC7D37C74F}" srcId="{75EFD309-FAEB-4EC9-A256-6B562F90EE6A}" destId="{F89841AA-4BE9-46A3-8BE4-0A747E25AD16}" srcOrd="0" destOrd="0" parTransId="{4F72FA02-C672-47DB-8D53-E809BD267600}" sibTransId="{505A0F78-829A-442E-A915-1356BC2C9171}"/>
    <dgm:cxn modelId="{A69D96A1-6C92-4C03-83B2-C82E9B98B2CE}" type="presOf" srcId="{D837E2C6-ED41-41F8-AEF5-72A35F5F9D3C}" destId="{D21F54BA-3824-490C-9893-B73DB43594DB}" srcOrd="0" destOrd="0" presId="urn:microsoft.com/office/officeart/2005/8/layout/vList2"/>
    <dgm:cxn modelId="{DFBFD721-6D9C-40C9-B8C7-968B886EEFDB}" type="presOf" srcId="{75EFD309-FAEB-4EC9-A256-6B562F90EE6A}" destId="{8D6BD308-01C3-4875-BCB7-8BD8744B12FE}" srcOrd="0" destOrd="0" presId="urn:microsoft.com/office/officeart/2005/8/layout/vList2"/>
    <dgm:cxn modelId="{9DEC1669-F63A-425C-93A3-960027D6E89E}" srcId="{75EFD309-FAEB-4EC9-A256-6B562F90EE6A}" destId="{D837E2C6-ED41-41F8-AEF5-72A35F5F9D3C}" srcOrd="1" destOrd="0" parTransId="{3E2601C8-2B38-4F15-A354-A685F61FBCCB}" sibTransId="{F85862A6-4968-4DAA-9453-181DD74D9463}"/>
    <dgm:cxn modelId="{0EFFFE58-AB26-44F6-98C2-BF1525E09B65}" type="presParOf" srcId="{8D6BD308-01C3-4875-BCB7-8BD8744B12FE}" destId="{8D0E47A7-B8C2-433D-8C14-A37BAB0AEC1F}" srcOrd="0" destOrd="0" presId="urn:microsoft.com/office/officeart/2005/8/layout/vList2"/>
    <dgm:cxn modelId="{16C756AA-2C47-4421-B972-2F8F31B61EEC}" type="presParOf" srcId="{8D6BD308-01C3-4875-BCB7-8BD8744B12FE}" destId="{E65E0E91-3E3E-48E3-806A-058D49FBF8A8}" srcOrd="1" destOrd="0" presId="urn:microsoft.com/office/officeart/2005/8/layout/vList2"/>
    <dgm:cxn modelId="{25D2457A-00A2-4C8B-8D79-1F480EB17CDB}" type="presParOf" srcId="{8D6BD308-01C3-4875-BCB7-8BD8744B12FE}" destId="{D21F54BA-3824-490C-9893-B73DB43594DB}" srcOrd="2" destOrd="0" presId="urn:microsoft.com/office/officeart/2005/8/layout/vList2"/>
    <dgm:cxn modelId="{B3ED4A5E-37A9-4986-BDBC-4CC21D5FBFBA}" type="presParOf" srcId="{8D6BD308-01C3-4875-BCB7-8BD8744B12FE}" destId="{C88CFE27-A634-46A6-953D-5CAC624C0D5A}" srcOrd="3" destOrd="0" presId="urn:microsoft.com/office/officeart/2005/8/layout/vList2"/>
    <dgm:cxn modelId="{6995DC9A-A978-409B-BADE-E06B1F017409}" type="presParOf" srcId="{8D6BD308-01C3-4875-BCB7-8BD8744B12FE}" destId="{892D9E84-61A4-4C34-8E51-F26507D0A1F0}" srcOrd="4"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AAED62B4-C682-4398-830E-AE0BDCFA9584}"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61CAAD6D-90C6-433C-AA35-9D8694D3D1C7}">
      <dgm:prSet custT="1"/>
      <dgm:spPr/>
      <dgm:t>
        <a:bodyPr/>
        <a:lstStyle/>
        <a:p>
          <a:pPr rtl="1"/>
          <a:r>
            <a:rPr lang="ar-EG" sz="2000" b="1" dirty="0" smtClean="0"/>
            <a:t>تعريف وسائل التواصل الاجتماعي </a:t>
          </a:r>
          <a:endParaRPr lang="en-US" sz="2000" dirty="0"/>
        </a:p>
      </dgm:t>
    </dgm:pt>
    <dgm:pt modelId="{A0D57A6C-AF6C-4DEF-ADE2-692D06F815A6}" type="parTrans" cxnId="{A4CED7BF-90A1-449C-9CA7-EC74CDB11486}">
      <dgm:prSet/>
      <dgm:spPr/>
      <dgm:t>
        <a:bodyPr/>
        <a:lstStyle/>
        <a:p>
          <a:endParaRPr lang="en-US"/>
        </a:p>
      </dgm:t>
    </dgm:pt>
    <dgm:pt modelId="{C4CBA1FD-7B97-41FA-A7F4-7468850B8891}" type="sibTrans" cxnId="{A4CED7BF-90A1-449C-9CA7-EC74CDB11486}">
      <dgm:prSet/>
      <dgm:spPr/>
      <dgm:t>
        <a:bodyPr/>
        <a:lstStyle/>
        <a:p>
          <a:endParaRPr lang="en-US"/>
        </a:p>
      </dgm:t>
    </dgm:pt>
    <dgm:pt modelId="{AFE247C8-F63A-408C-B736-C6356E496CA1}">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000" b="1" dirty="0" smtClean="0"/>
            <a:t>خصائص وسائل التواصل الاجتماعي</a:t>
          </a:r>
          <a:endParaRPr lang="en-US" sz="2000" b="1" dirty="0" smtClean="0"/>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014AF32A-11B2-4615-9AAB-7EA6A326F905}">
      <dgm:prSet custT="1"/>
      <dgm:spPr/>
      <dgm:t>
        <a:bodyPr/>
        <a:lstStyle/>
        <a:p>
          <a:pPr rtl="1"/>
          <a:r>
            <a:rPr lang="ar-EG" sz="2000" b="1" dirty="0" smtClean="0"/>
            <a:t>السمعة الرقمية لمستخدم وسائل التواصل الاجتماعي</a:t>
          </a:r>
          <a:endParaRPr lang="en-US" sz="2000" b="1" dirty="0"/>
        </a:p>
      </dgm:t>
    </dgm:pt>
    <dgm:pt modelId="{9F092570-A2AF-449D-98A6-4C7BD3DA1157}" type="parTrans" cxnId="{C9CD22C7-6EE3-4297-BFFF-85FF7D5C1116}">
      <dgm:prSet/>
      <dgm:spPr/>
      <dgm:t>
        <a:bodyPr/>
        <a:lstStyle/>
        <a:p>
          <a:endParaRPr lang="en-US"/>
        </a:p>
      </dgm:t>
    </dgm:pt>
    <dgm:pt modelId="{F8E556F9-DE8F-4618-9DBC-66D8560BFB1D}" type="sibTrans" cxnId="{C9CD22C7-6EE3-4297-BFFF-85FF7D5C1116}">
      <dgm:prSet/>
      <dgm:spPr/>
      <dgm:t>
        <a:bodyPr/>
        <a:lstStyle/>
        <a:p>
          <a:endParaRPr lang="en-US"/>
        </a:p>
      </dgm:t>
    </dgm:pt>
    <dgm:pt modelId="{44CEFAA9-F6CA-40F6-941F-F08EF0B8BD63}">
      <dgm:prSet custT="1"/>
      <dgm:spPr/>
      <dgm:t>
        <a:bodyPr/>
        <a:lstStyle/>
        <a:p>
          <a:pPr rtl="1"/>
          <a:r>
            <a:rPr lang="ar-EG" sz="2000" b="1" dirty="0" smtClean="0"/>
            <a:t>أهم وسائل التواصل الاجتماعي</a:t>
          </a:r>
          <a:endParaRPr lang="en-US" sz="2000" dirty="0"/>
        </a:p>
      </dgm:t>
    </dgm:pt>
    <dgm:pt modelId="{7D31FC12-DC7B-4AEA-BB0B-FB08EE2D144E}" type="parTrans" cxnId="{F2805BE0-4243-4C09-9F13-AC713683514A}">
      <dgm:prSet/>
      <dgm:spPr/>
      <dgm:t>
        <a:bodyPr/>
        <a:lstStyle/>
        <a:p>
          <a:endParaRPr lang="en-US"/>
        </a:p>
      </dgm:t>
    </dgm:pt>
    <dgm:pt modelId="{FC7BD2B4-E80E-45D0-86DC-07F11F7055FF}" type="sibTrans" cxnId="{F2805BE0-4243-4C09-9F13-AC713683514A}">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t>
        <a:bodyPr/>
        <a:lstStyle/>
        <a:p>
          <a:endParaRPr lang="en-US"/>
        </a:p>
      </dgm:t>
    </dgm:pt>
    <dgm:pt modelId="{01A16F23-C45F-4911-85EF-1210632A0A70}" type="pres">
      <dgm:prSet presAssocID="{61CAAD6D-90C6-433C-AA35-9D8694D3D1C7}" presName="circ1" presStyleLbl="vennNode1" presStyleIdx="0" presStyleCnt="4"/>
      <dgm:spPr/>
      <dgm:t>
        <a:bodyPr/>
        <a:lstStyle/>
        <a:p>
          <a:endParaRPr lang="en-US"/>
        </a:p>
      </dgm:t>
    </dgm:pt>
    <dgm:pt modelId="{DA02A205-EAF4-4316-A5D2-5E9D48150746}" type="pres">
      <dgm:prSet presAssocID="{61CAAD6D-90C6-433C-AA35-9D8694D3D1C7}" presName="circ1Tx" presStyleLbl="revTx" presStyleIdx="0" presStyleCnt="0">
        <dgm:presLayoutVars>
          <dgm:chMax val="0"/>
          <dgm:chPref val="0"/>
          <dgm:bulletEnabled val="1"/>
        </dgm:presLayoutVars>
      </dgm:prSet>
      <dgm:spPr/>
      <dgm:t>
        <a:bodyPr/>
        <a:lstStyle/>
        <a:p>
          <a:endParaRPr lang="en-US"/>
        </a:p>
      </dgm:t>
    </dgm:pt>
    <dgm:pt modelId="{DDF24712-D9AF-4A5D-804A-3CCE3324A2BD}" type="pres">
      <dgm:prSet presAssocID="{AFE247C8-F63A-408C-B736-C6356E496CA1}" presName="circ2" presStyleLbl="vennNode1" presStyleIdx="1" presStyleCnt="4" custScaleX="120462" custLinFactNeighborX="1385" custLinFactNeighborY="4530"/>
      <dgm:spPr/>
      <dgm:t>
        <a:bodyPr/>
        <a:lstStyle/>
        <a:p>
          <a:endParaRPr lang="en-US"/>
        </a:p>
      </dgm:t>
    </dgm:pt>
    <dgm:pt modelId="{6C84E011-640F-4A12-AB04-F1106C28B7AA}" type="pres">
      <dgm:prSet presAssocID="{AFE247C8-F63A-408C-B736-C6356E496CA1}" presName="circ2Tx" presStyleLbl="revTx" presStyleIdx="0" presStyleCnt="0">
        <dgm:presLayoutVars>
          <dgm:chMax val="0"/>
          <dgm:chPref val="0"/>
          <dgm:bulletEnabled val="1"/>
        </dgm:presLayoutVars>
      </dgm:prSet>
      <dgm:spPr/>
      <dgm:t>
        <a:bodyPr/>
        <a:lstStyle/>
        <a:p>
          <a:endParaRPr lang="en-US"/>
        </a:p>
      </dgm:t>
    </dgm:pt>
    <dgm:pt modelId="{1F4260FC-FFC5-4C00-9EF7-A199E43FFB34}" type="pres">
      <dgm:prSet presAssocID="{014AF32A-11B2-4615-9AAB-7EA6A326F905}" presName="circ3" presStyleLbl="vennNode1" presStyleIdx="2" presStyleCnt="4" custScaleX="111828" custLinFactNeighborX="-3674" custLinFactNeighborY="1923"/>
      <dgm:spPr/>
      <dgm:t>
        <a:bodyPr/>
        <a:lstStyle/>
        <a:p>
          <a:endParaRPr lang="en-US"/>
        </a:p>
      </dgm:t>
    </dgm:pt>
    <dgm:pt modelId="{693857D4-4139-4816-BBA0-D569F8EA6558}" type="pres">
      <dgm:prSet presAssocID="{014AF32A-11B2-4615-9AAB-7EA6A326F905}" presName="circ3Tx" presStyleLbl="revTx" presStyleIdx="0" presStyleCnt="0">
        <dgm:presLayoutVars>
          <dgm:chMax val="0"/>
          <dgm:chPref val="0"/>
          <dgm:bulletEnabled val="1"/>
        </dgm:presLayoutVars>
      </dgm:prSet>
      <dgm:spPr/>
      <dgm:t>
        <a:bodyPr/>
        <a:lstStyle/>
        <a:p>
          <a:endParaRPr lang="en-US"/>
        </a:p>
      </dgm:t>
    </dgm:pt>
    <dgm:pt modelId="{539967C6-AFBB-41F6-B0BC-AB025837DB1C}" type="pres">
      <dgm:prSet presAssocID="{44CEFAA9-F6CA-40F6-941F-F08EF0B8BD63}" presName="circ4" presStyleLbl="vennNode1" presStyleIdx="3" presStyleCnt="4" custScaleX="130282"/>
      <dgm:spPr/>
      <dgm:t>
        <a:bodyPr/>
        <a:lstStyle/>
        <a:p>
          <a:endParaRPr lang="en-US"/>
        </a:p>
      </dgm:t>
    </dgm:pt>
    <dgm:pt modelId="{1AD7CB6C-546F-4ADD-90E0-A5E31E6AD5A6}" type="pres">
      <dgm:prSet presAssocID="{44CEFAA9-F6CA-40F6-941F-F08EF0B8BD63}" presName="circ4Tx" presStyleLbl="revTx" presStyleIdx="0" presStyleCnt="0">
        <dgm:presLayoutVars>
          <dgm:chMax val="0"/>
          <dgm:chPref val="0"/>
          <dgm:bulletEnabled val="1"/>
        </dgm:presLayoutVars>
      </dgm:prSet>
      <dgm:spPr/>
      <dgm:t>
        <a:bodyPr/>
        <a:lstStyle/>
        <a:p>
          <a:endParaRPr lang="en-US"/>
        </a:p>
      </dgm:t>
    </dgm:pt>
  </dgm:ptLst>
  <dgm:cxnLst>
    <dgm:cxn modelId="{BFA6C638-48D3-4A5D-9108-96CA3F5A4192}" type="presOf" srcId="{AFE247C8-F63A-408C-B736-C6356E496CA1}" destId="{6C84E011-640F-4A12-AB04-F1106C28B7AA}" srcOrd="1" destOrd="0" presId="urn:microsoft.com/office/officeart/2005/8/layout/venn1"/>
    <dgm:cxn modelId="{A4CED7BF-90A1-449C-9CA7-EC74CDB11486}" srcId="{A2549BC2-D4D1-497E-BCDB-2EA8CC03AB9B}" destId="{61CAAD6D-90C6-433C-AA35-9D8694D3D1C7}" srcOrd="0" destOrd="0" parTransId="{A0D57A6C-AF6C-4DEF-ADE2-692D06F815A6}" sibTransId="{C4CBA1FD-7B97-41FA-A7F4-7468850B8891}"/>
    <dgm:cxn modelId="{86EE4937-A098-47C6-8D0D-780043DBD2DA}" srcId="{A2549BC2-D4D1-497E-BCDB-2EA8CC03AB9B}" destId="{AFE247C8-F63A-408C-B736-C6356E496CA1}" srcOrd="1" destOrd="0" parTransId="{C63B5186-557B-4CEB-BC67-B3B0BC851375}" sibTransId="{73605475-5BAE-4139-AD8C-80E5E4D35BF9}"/>
    <dgm:cxn modelId="{BAC3067F-7182-4CE6-B823-6C3ED04186E7}" type="presOf" srcId="{A2549BC2-D4D1-497E-BCDB-2EA8CC03AB9B}" destId="{8D91F3C3-BE84-42DD-8D72-718221BDD2BB}" srcOrd="0" destOrd="0" presId="urn:microsoft.com/office/officeart/2005/8/layout/venn1"/>
    <dgm:cxn modelId="{29C8B39F-CCE8-4D03-80BD-8214D8A17D4E}" type="presOf" srcId="{014AF32A-11B2-4615-9AAB-7EA6A326F905}" destId="{693857D4-4139-4816-BBA0-D569F8EA6558}" srcOrd="1" destOrd="0" presId="urn:microsoft.com/office/officeart/2005/8/layout/venn1"/>
    <dgm:cxn modelId="{A70A317A-2EFF-4F38-8847-D67DA00B3DBB}" type="presOf" srcId="{61CAAD6D-90C6-433C-AA35-9D8694D3D1C7}" destId="{DA02A205-EAF4-4316-A5D2-5E9D48150746}" srcOrd="1" destOrd="0" presId="urn:microsoft.com/office/officeart/2005/8/layout/venn1"/>
    <dgm:cxn modelId="{D4D273F8-46EC-43F7-A748-EE19485E267A}" type="presOf" srcId="{44CEFAA9-F6CA-40F6-941F-F08EF0B8BD63}" destId="{1AD7CB6C-546F-4ADD-90E0-A5E31E6AD5A6}" srcOrd="1" destOrd="0" presId="urn:microsoft.com/office/officeart/2005/8/layout/venn1"/>
    <dgm:cxn modelId="{524DB90C-0C50-4E52-9322-5B0AD3D2E784}" type="presOf" srcId="{44CEFAA9-F6CA-40F6-941F-F08EF0B8BD63}" destId="{539967C6-AFBB-41F6-B0BC-AB025837DB1C}" srcOrd="0" destOrd="0" presId="urn:microsoft.com/office/officeart/2005/8/layout/venn1"/>
    <dgm:cxn modelId="{C9CD22C7-6EE3-4297-BFFF-85FF7D5C1116}" srcId="{A2549BC2-D4D1-497E-BCDB-2EA8CC03AB9B}" destId="{014AF32A-11B2-4615-9AAB-7EA6A326F905}" srcOrd="2" destOrd="0" parTransId="{9F092570-A2AF-449D-98A6-4C7BD3DA1157}" sibTransId="{F8E556F9-DE8F-4618-9DBC-66D8560BFB1D}"/>
    <dgm:cxn modelId="{B00F5584-5A47-43E0-82ED-A3872D7D0150}" type="presOf" srcId="{61CAAD6D-90C6-433C-AA35-9D8694D3D1C7}" destId="{01A16F23-C45F-4911-85EF-1210632A0A70}" srcOrd="0" destOrd="0" presId="urn:microsoft.com/office/officeart/2005/8/layout/venn1"/>
    <dgm:cxn modelId="{44C03936-4539-4683-AA12-AF1D3E9613A9}" type="presOf" srcId="{AFE247C8-F63A-408C-B736-C6356E496CA1}" destId="{DDF24712-D9AF-4A5D-804A-3CCE3324A2BD}" srcOrd="0" destOrd="0" presId="urn:microsoft.com/office/officeart/2005/8/layout/venn1"/>
    <dgm:cxn modelId="{F2805BE0-4243-4C09-9F13-AC713683514A}" srcId="{A2549BC2-D4D1-497E-BCDB-2EA8CC03AB9B}" destId="{44CEFAA9-F6CA-40F6-941F-F08EF0B8BD63}" srcOrd="3" destOrd="0" parTransId="{7D31FC12-DC7B-4AEA-BB0B-FB08EE2D144E}" sibTransId="{FC7BD2B4-E80E-45D0-86DC-07F11F7055FF}"/>
    <dgm:cxn modelId="{B25335CF-7212-4B93-BEEF-9A63BEE207F0}" type="presOf" srcId="{014AF32A-11B2-4615-9AAB-7EA6A326F905}" destId="{1F4260FC-FFC5-4C00-9EF7-A199E43FFB34}" srcOrd="0" destOrd="0" presId="urn:microsoft.com/office/officeart/2005/8/layout/venn1"/>
    <dgm:cxn modelId="{345216FA-FCAE-4655-B12A-5725A2B0D910}" type="presParOf" srcId="{8D91F3C3-BE84-42DD-8D72-718221BDD2BB}" destId="{01A16F23-C45F-4911-85EF-1210632A0A70}" srcOrd="0" destOrd="0" presId="urn:microsoft.com/office/officeart/2005/8/layout/venn1"/>
    <dgm:cxn modelId="{9A501045-3003-458A-986A-2FC42AC53242}" type="presParOf" srcId="{8D91F3C3-BE84-42DD-8D72-718221BDD2BB}" destId="{DA02A205-EAF4-4316-A5D2-5E9D48150746}" srcOrd="1" destOrd="0" presId="urn:microsoft.com/office/officeart/2005/8/layout/venn1"/>
    <dgm:cxn modelId="{18483424-4EF4-479B-99F3-944269D9CE62}" type="presParOf" srcId="{8D91F3C3-BE84-42DD-8D72-718221BDD2BB}" destId="{DDF24712-D9AF-4A5D-804A-3CCE3324A2BD}" srcOrd="2" destOrd="0" presId="urn:microsoft.com/office/officeart/2005/8/layout/venn1"/>
    <dgm:cxn modelId="{CA336179-A2D9-4950-9BCE-0BC24A5B247B}" type="presParOf" srcId="{8D91F3C3-BE84-42DD-8D72-718221BDD2BB}" destId="{6C84E011-640F-4A12-AB04-F1106C28B7AA}" srcOrd="3" destOrd="0" presId="urn:microsoft.com/office/officeart/2005/8/layout/venn1"/>
    <dgm:cxn modelId="{65E7A7A3-F4A3-4461-A648-B262D59A255C}" type="presParOf" srcId="{8D91F3C3-BE84-42DD-8D72-718221BDD2BB}" destId="{1F4260FC-FFC5-4C00-9EF7-A199E43FFB34}" srcOrd="4" destOrd="0" presId="urn:microsoft.com/office/officeart/2005/8/layout/venn1"/>
    <dgm:cxn modelId="{5AECBF3A-D4AB-4AFC-9092-D4142EA86A1C}" type="presParOf" srcId="{8D91F3C3-BE84-42DD-8D72-718221BDD2BB}" destId="{693857D4-4139-4816-BBA0-D569F8EA6558}" srcOrd="5" destOrd="0" presId="urn:microsoft.com/office/officeart/2005/8/layout/venn1"/>
    <dgm:cxn modelId="{88FA4233-81D2-415D-8448-15B1D71F1C23}" type="presParOf" srcId="{8D91F3C3-BE84-42DD-8D72-718221BDD2BB}" destId="{539967C6-AFBB-41F6-B0BC-AB025837DB1C}" srcOrd="6" destOrd="0" presId="urn:microsoft.com/office/officeart/2005/8/layout/venn1"/>
    <dgm:cxn modelId="{F1BA7721-5BE7-41DF-ACAE-6CFE7D8E159B}" type="presParOf" srcId="{8D91F3C3-BE84-42DD-8D72-718221BDD2BB}" destId="{1AD7CB6C-546F-4ADD-90E0-A5E31E6AD5A6}" srcOrd="7"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C33353CF-93ED-4CBC-9172-6EF73063A5D6}"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1148BA1F-BE15-4529-8B0A-7949EADFC807}"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BA92EE7A-C093-48FF-A916-4CFA0BD96372}"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89DCDAD7-FF7C-444C-9C3B-DB257DB39D9B}"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4BC34311-9096-4BEF-B488-51B85217B96C}"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AAE60EAD-463C-4BE2-939E-4D99776C80F4}" type="pres">
      <dgm:prSet presAssocID="{4BC34311-9096-4BEF-B488-51B85217B96C}" presName="diagram" presStyleCnt="0">
        <dgm:presLayoutVars>
          <dgm:chPref val="1"/>
          <dgm:dir/>
          <dgm:animOne val="branch"/>
          <dgm:animLvl val="lvl"/>
          <dgm:resizeHandles/>
        </dgm:presLayoutVars>
      </dgm:prSet>
      <dgm:spPr/>
      <dgm:t>
        <a:bodyPr/>
        <a:lstStyle/>
        <a:p>
          <a:endParaRPr lang="en-US"/>
        </a:p>
      </dgm:t>
    </dgm:pt>
  </dgm:ptLst>
  <dgm:cxnLst>
    <dgm:cxn modelId="{C4722EC0-3AB3-4286-B6C9-9BE301B40F93}" type="presOf" srcId="{4BC34311-9096-4BEF-B488-51B85217B96C}" destId="{AAE60EAD-463C-4BE2-939E-4D99776C80F4}" srcOrd="0" destOrd="0" presId="urn:microsoft.com/office/officeart/2005/8/layout/hierarchy3"/>
  </dgm:cxnLst>
  <dgm:bg/>
  <dgm:whole/>
  <dgm:extLst>
    <a:ext uri="http://schemas.microsoft.com/office/drawing/2008/diagram">
      <dsp:dataModelExt xmlns:dsp="http://schemas.microsoft.com/office/drawing/2008/diagram" relId="rId25"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72F042C-AC2C-4639-8A85-2DD62C407E2E}"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57CC7223-7A8C-4B10-933D-B4233291EC64}">
      <dgm:prSet phldrT="[Tex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ar-EG" dirty="0" smtClean="0"/>
            <a:t>3-لاستخدام وسائل التواصل لابد من إنشاء حساب شخصي </a:t>
          </a:r>
          <a:endParaRPr lang="en-US" dirty="0" smtClean="0"/>
        </a:p>
        <a:p>
          <a:pPr lvl="0" defTabSz="1022350">
            <a:lnSpc>
              <a:spcPct val="90000"/>
            </a:lnSpc>
            <a:spcBef>
              <a:spcPct val="0"/>
            </a:spcBef>
            <a:spcAft>
              <a:spcPct val="35000"/>
            </a:spcAft>
          </a:pPr>
          <a:endParaRPr lang="en-US" dirty="0"/>
        </a:p>
      </dgm:t>
    </dgm:pt>
    <dgm:pt modelId="{96EC7D32-7BBC-4131-ACF8-66C288A7FC79}" type="parTrans" cxnId="{4945B004-743E-473B-B066-D76939FAE2AC}">
      <dgm:prSet/>
      <dgm:spPr/>
      <dgm:t>
        <a:bodyPr/>
        <a:lstStyle/>
        <a:p>
          <a:endParaRPr lang="en-US"/>
        </a:p>
      </dgm:t>
    </dgm:pt>
    <dgm:pt modelId="{38E7114B-CBBB-4BD6-8A5E-428D0547C5C3}" type="sibTrans" cxnId="{4945B004-743E-473B-B066-D76939FAE2AC}">
      <dgm:prSet/>
      <dgm:spPr/>
      <dgm:t>
        <a:bodyPr/>
        <a:lstStyle/>
        <a:p>
          <a:endParaRPr lang="en-US"/>
        </a:p>
      </dgm:t>
    </dgm:pt>
    <dgm:pt modelId="{E3A090F8-79D7-4C79-9540-41062AB2DD01}">
      <dgm:prSet phldrT="[Text]"/>
      <dgm:spPr/>
      <dgm:t>
        <a:bodyPr/>
        <a:lstStyle/>
        <a:p>
          <a:r>
            <a:rPr lang="ar-EG" dirty="0" smtClean="0"/>
            <a:t>2- البيانات التي ينشئها المستخدمون    و يشاركونها هي أساس التواصل</a:t>
          </a:r>
          <a:endParaRPr lang="en-US" dirty="0"/>
        </a:p>
      </dgm:t>
    </dgm:pt>
    <dgm:pt modelId="{4BD46E86-FFD6-4A9E-9DD0-09B7D42D71DF}" type="parTrans" cxnId="{DB7CA1AD-A362-400B-A5BC-322B84B3951F}">
      <dgm:prSet/>
      <dgm:spPr/>
      <dgm:t>
        <a:bodyPr/>
        <a:lstStyle/>
        <a:p>
          <a:endParaRPr lang="en-US"/>
        </a:p>
      </dgm:t>
    </dgm:pt>
    <dgm:pt modelId="{D1BB35C2-19E3-490B-8619-1A513ACB3080}" type="sibTrans" cxnId="{DB7CA1AD-A362-400B-A5BC-322B84B3951F}">
      <dgm:prSet/>
      <dgm:spPr/>
      <dgm:t>
        <a:bodyPr/>
        <a:lstStyle/>
        <a:p>
          <a:endParaRPr lang="en-US"/>
        </a:p>
      </dgm:t>
    </dgm:pt>
    <dgm:pt modelId="{D387B911-04AE-4C55-9062-57A755D71A23}">
      <dgm:prSet phldrT="[Text]"/>
      <dgm:spPr/>
      <dgm:t>
        <a:bodyPr/>
        <a:lstStyle/>
        <a:p>
          <a:r>
            <a:rPr lang="ar-EG" dirty="0" smtClean="0"/>
            <a:t>1- وسائل التواصل تعتمد على تقنية الجيل الثاني للانترنت </a:t>
          </a:r>
          <a:endParaRPr lang="en-US" dirty="0"/>
        </a:p>
      </dgm:t>
    </dgm:pt>
    <dgm:pt modelId="{DF1BB547-4379-49CD-9F36-9617819672B7}" type="parTrans" cxnId="{4DCD6F4E-84ED-4D25-80C7-B7F0B49E968A}">
      <dgm:prSet/>
      <dgm:spPr/>
      <dgm:t>
        <a:bodyPr/>
        <a:lstStyle/>
        <a:p>
          <a:endParaRPr lang="en-US"/>
        </a:p>
      </dgm:t>
    </dgm:pt>
    <dgm:pt modelId="{FBE03FC9-DB20-4D22-94AD-44282BB8C6A4}" type="sibTrans" cxnId="{4DCD6F4E-84ED-4D25-80C7-B7F0B49E968A}">
      <dgm:prSet/>
      <dgm:spPr/>
      <dgm:t>
        <a:bodyPr/>
        <a:lstStyle/>
        <a:p>
          <a:endParaRPr lang="en-US"/>
        </a:p>
      </dgm:t>
    </dgm:pt>
    <dgm:pt modelId="{59E381F3-B4A0-4F1B-8602-8BCE29DFAFDE}">
      <dgm:prSet phldrT="[Tex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ar-EG" dirty="0" smtClean="0"/>
            <a:t>4- الغاية الأساسية لوسائل التواصل هي ربط الأفراد بعضهم ببعض</a:t>
          </a:r>
          <a:endParaRPr lang="en-US" dirty="0" smtClean="0"/>
        </a:p>
        <a:p>
          <a:pPr lvl="0" defTabSz="889000">
            <a:lnSpc>
              <a:spcPct val="90000"/>
            </a:lnSpc>
            <a:spcBef>
              <a:spcPct val="0"/>
            </a:spcBef>
            <a:spcAft>
              <a:spcPct val="35000"/>
            </a:spcAft>
          </a:pPr>
          <a:endParaRPr lang="en-US" dirty="0"/>
        </a:p>
      </dgm:t>
    </dgm:pt>
    <dgm:pt modelId="{81351FD6-A3BD-4269-BCC5-7F52C6141312}" type="parTrans" cxnId="{F1E12EDB-FA67-493D-AC08-631F4A0B94B5}">
      <dgm:prSet/>
      <dgm:spPr/>
      <dgm:t>
        <a:bodyPr/>
        <a:lstStyle/>
        <a:p>
          <a:endParaRPr lang="en-US"/>
        </a:p>
      </dgm:t>
    </dgm:pt>
    <dgm:pt modelId="{C3128058-5196-48CD-B4E6-429144B061B0}" type="sibTrans" cxnId="{F1E12EDB-FA67-493D-AC08-631F4A0B94B5}">
      <dgm:prSet/>
      <dgm:spPr/>
      <dgm:t>
        <a:bodyPr/>
        <a:lstStyle/>
        <a:p>
          <a:endParaRPr lang="en-US"/>
        </a:p>
      </dgm:t>
    </dgm:pt>
    <dgm:pt modelId="{874AA204-B8F5-4942-9DCC-F0353770562C}" type="pres">
      <dgm:prSet presAssocID="{A72F042C-AC2C-4639-8A85-2DD62C407E2E}" presName="diagram" presStyleCnt="0">
        <dgm:presLayoutVars>
          <dgm:dir/>
          <dgm:resizeHandles val="exact"/>
        </dgm:presLayoutVars>
      </dgm:prSet>
      <dgm:spPr/>
      <dgm:t>
        <a:bodyPr/>
        <a:lstStyle/>
        <a:p>
          <a:endParaRPr lang="en-US"/>
        </a:p>
      </dgm:t>
    </dgm:pt>
    <dgm:pt modelId="{E94C768B-B409-439D-8BF3-6476B558C83C}" type="pres">
      <dgm:prSet presAssocID="{57CC7223-7A8C-4B10-933D-B4233291EC64}" presName="node" presStyleLbl="node1" presStyleIdx="0" presStyleCnt="4" custScaleX="124048" custLinFactX="100000" custLinFactY="15529" custLinFactNeighborX="190826" custLinFactNeighborY="100000">
        <dgm:presLayoutVars>
          <dgm:bulletEnabled val="1"/>
        </dgm:presLayoutVars>
      </dgm:prSet>
      <dgm:spPr/>
      <dgm:t>
        <a:bodyPr/>
        <a:lstStyle/>
        <a:p>
          <a:endParaRPr lang="en-US"/>
        </a:p>
      </dgm:t>
    </dgm:pt>
    <dgm:pt modelId="{76370287-0475-48CE-9907-88E8041150F4}" type="pres">
      <dgm:prSet presAssocID="{38E7114B-CBBB-4BD6-8A5E-428D0547C5C3}" presName="sibTrans" presStyleCnt="0"/>
      <dgm:spPr/>
    </dgm:pt>
    <dgm:pt modelId="{4F149B7D-9719-479C-B47F-E398523AF1F0}" type="pres">
      <dgm:prSet presAssocID="{E3A090F8-79D7-4C79-9540-41062AB2DD01}" presName="node" presStyleLbl="node1" presStyleIdx="1" presStyleCnt="4" custScaleX="151746" custLinFactNeighborX="-60736" custLinFactNeighborY="5073">
        <dgm:presLayoutVars>
          <dgm:bulletEnabled val="1"/>
        </dgm:presLayoutVars>
      </dgm:prSet>
      <dgm:spPr/>
      <dgm:t>
        <a:bodyPr/>
        <a:lstStyle/>
        <a:p>
          <a:endParaRPr lang="en-US"/>
        </a:p>
      </dgm:t>
    </dgm:pt>
    <dgm:pt modelId="{9306A4AB-0BB4-406E-8E6A-2FC54B466022}" type="pres">
      <dgm:prSet presAssocID="{D1BB35C2-19E3-490B-8619-1A513ACB3080}" presName="sibTrans" presStyleCnt="0"/>
      <dgm:spPr/>
    </dgm:pt>
    <dgm:pt modelId="{61B54381-3200-46C2-B9DF-0E28B43D10C9}" type="pres">
      <dgm:prSet presAssocID="{D387B911-04AE-4C55-9062-57A755D71A23}" presName="node" presStyleLbl="node1" presStyleIdx="2" presStyleCnt="4" custScaleX="143621">
        <dgm:presLayoutVars>
          <dgm:bulletEnabled val="1"/>
        </dgm:presLayoutVars>
      </dgm:prSet>
      <dgm:spPr/>
      <dgm:t>
        <a:bodyPr/>
        <a:lstStyle/>
        <a:p>
          <a:endParaRPr lang="en-US"/>
        </a:p>
      </dgm:t>
    </dgm:pt>
    <dgm:pt modelId="{1C84EAE3-0AA4-4F42-AE75-660D666D5D2E}" type="pres">
      <dgm:prSet presAssocID="{FBE03FC9-DB20-4D22-94AD-44282BB8C6A4}" presName="sibTrans" presStyleCnt="0"/>
      <dgm:spPr/>
    </dgm:pt>
    <dgm:pt modelId="{5553BF44-1C32-4537-AEAF-A9C5FCBDEE7A}" type="pres">
      <dgm:prSet presAssocID="{59E381F3-B4A0-4F1B-8602-8BCE29DFAFDE}" presName="node" presStyleLbl="node1" presStyleIdx="3" presStyleCnt="4" custScaleX="152086" custLinFactNeighborX="-74827" custLinFactNeighborY="-2581">
        <dgm:presLayoutVars>
          <dgm:bulletEnabled val="1"/>
        </dgm:presLayoutVars>
      </dgm:prSet>
      <dgm:spPr/>
      <dgm:t>
        <a:bodyPr/>
        <a:lstStyle/>
        <a:p>
          <a:endParaRPr lang="en-US"/>
        </a:p>
      </dgm:t>
    </dgm:pt>
  </dgm:ptLst>
  <dgm:cxnLst>
    <dgm:cxn modelId="{A7662B60-597B-4A72-B58D-9FD1D054D3D3}" type="presOf" srcId="{A72F042C-AC2C-4639-8A85-2DD62C407E2E}" destId="{874AA204-B8F5-4942-9DCC-F0353770562C}" srcOrd="0" destOrd="0" presId="urn:microsoft.com/office/officeart/2005/8/layout/default"/>
    <dgm:cxn modelId="{09244E41-59A0-441A-A0A4-792B92288F00}" type="presOf" srcId="{E3A090F8-79D7-4C79-9540-41062AB2DD01}" destId="{4F149B7D-9719-479C-B47F-E398523AF1F0}" srcOrd="0" destOrd="0" presId="urn:microsoft.com/office/officeart/2005/8/layout/default"/>
    <dgm:cxn modelId="{2F944A53-B0F8-45BF-B161-A336B295C41D}" type="presOf" srcId="{59E381F3-B4A0-4F1B-8602-8BCE29DFAFDE}" destId="{5553BF44-1C32-4537-AEAF-A9C5FCBDEE7A}" srcOrd="0" destOrd="0" presId="urn:microsoft.com/office/officeart/2005/8/layout/default"/>
    <dgm:cxn modelId="{DB7CA1AD-A362-400B-A5BC-322B84B3951F}" srcId="{A72F042C-AC2C-4639-8A85-2DD62C407E2E}" destId="{E3A090F8-79D7-4C79-9540-41062AB2DD01}" srcOrd="1" destOrd="0" parTransId="{4BD46E86-FFD6-4A9E-9DD0-09B7D42D71DF}" sibTransId="{D1BB35C2-19E3-490B-8619-1A513ACB3080}"/>
    <dgm:cxn modelId="{1037F6B3-FFCF-4452-916B-0832E3741CE0}" type="presOf" srcId="{57CC7223-7A8C-4B10-933D-B4233291EC64}" destId="{E94C768B-B409-439D-8BF3-6476B558C83C}" srcOrd="0" destOrd="0" presId="urn:microsoft.com/office/officeart/2005/8/layout/default"/>
    <dgm:cxn modelId="{4DCD6F4E-84ED-4D25-80C7-B7F0B49E968A}" srcId="{A72F042C-AC2C-4639-8A85-2DD62C407E2E}" destId="{D387B911-04AE-4C55-9062-57A755D71A23}" srcOrd="2" destOrd="0" parTransId="{DF1BB547-4379-49CD-9F36-9617819672B7}" sibTransId="{FBE03FC9-DB20-4D22-94AD-44282BB8C6A4}"/>
    <dgm:cxn modelId="{E3DD8BBA-CBBA-47F2-8F21-CB7855AE5DF8}" type="presOf" srcId="{D387B911-04AE-4C55-9062-57A755D71A23}" destId="{61B54381-3200-46C2-B9DF-0E28B43D10C9}" srcOrd="0" destOrd="0" presId="urn:microsoft.com/office/officeart/2005/8/layout/default"/>
    <dgm:cxn modelId="{4945B004-743E-473B-B066-D76939FAE2AC}" srcId="{A72F042C-AC2C-4639-8A85-2DD62C407E2E}" destId="{57CC7223-7A8C-4B10-933D-B4233291EC64}" srcOrd="0" destOrd="0" parTransId="{96EC7D32-7BBC-4131-ACF8-66C288A7FC79}" sibTransId="{38E7114B-CBBB-4BD6-8A5E-428D0547C5C3}"/>
    <dgm:cxn modelId="{F1E12EDB-FA67-493D-AC08-631F4A0B94B5}" srcId="{A72F042C-AC2C-4639-8A85-2DD62C407E2E}" destId="{59E381F3-B4A0-4F1B-8602-8BCE29DFAFDE}" srcOrd="3" destOrd="0" parTransId="{81351FD6-A3BD-4269-BCC5-7F52C6141312}" sibTransId="{C3128058-5196-48CD-B4E6-429144B061B0}"/>
    <dgm:cxn modelId="{36D62460-094A-4643-8BA4-661877AECB1F}" type="presParOf" srcId="{874AA204-B8F5-4942-9DCC-F0353770562C}" destId="{E94C768B-B409-439D-8BF3-6476B558C83C}" srcOrd="0" destOrd="0" presId="urn:microsoft.com/office/officeart/2005/8/layout/default"/>
    <dgm:cxn modelId="{024A9A85-C469-499C-9D01-CD366D4E11DB}" type="presParOf" srcId="{874AA204-B8F5-4942-9DCC-F0353770562C}" destId="{76370287-0475-48CE-9907-88E8041150F4}" srcOrd="1" destOrd="0" presId="urn:microsoft.com/office/officeart/2005/8/layout/default"/>
    <dgm:cxn modelId="{14B7CA53-A6FD-4232-BDFC-5497E9357EA4}" type="presParOf" srcId="{874AA204-B8F5-4942-9DCC-F0353770562C}" destId="{4F149B7D-9719-479C-B47F-E398523AF1F0}" srcOrd="2" destOrd="0" presId="urn:microsoft.com/office/officeart/2005/8/layout/default"/>
    <dgm:cxn modelId="{93CDCECA-DBB8-46A7-A498-B83CA3682169}" type="presParOf" srcId="{874AA204-B8F5-4942-9DCC-F0353770562C}" destId="{9306A4AB-0BB4-406E-8E6A-2FC54B466022}" srcOrd="3" destOrd="0" presId="urn:microsoft.com/office/officeart/2005/8/layout/default"/>
    <dgm:cxn modelId="{59947E72-6F19-4588-91CE-0A9835253142}" type="presParOf" srcId="{874AA204-B8F5-4942-9DCC-F0353770562C}" destId="{61B54381-3200-46C2-B9DF-0E28B43D10C9}" srcOrd="4" destOrd="0" presId="urn:microsoft.com/office/officeart/2005/8/layout/default"/>
    <dgm:cxn modelId="{CABC62E1-ECB3-4CEE-B2B1-C04924759BC4}" type="presParOf" srcId="{874AA204-B8F5-4942-9DCC-F0353770562C}" destId="{1C84EAE3-0AA4-4F42-AE75-660D666D5D2E}" srcOrd="5" destOrd="0" presId="urn:microsoft.com/office/officeart/2005/8/layout/default"/>
    <dgm:cxn modelId="{405334BC-078B-48EB-BB8D-F790380E56CE}" type="presParOf" srcId="{874AA204-B8F5-4942-9DCC-F0353770562C}" destId="{5553BF44-1C32-4537-AEAF-A9C5FCBDEE7A}" srcOrd="6" destOrd="0" presId="urn:microsoft.com/office/officeart/2005/8/layout/default"/>
  </dgm:cxnLst>
  <dgm:bg/>
  <dgm:whole/>
  <dgm:extLst>
    <a:ext uri="http://schemas.microsoft.com/office/drawing/2008/diagram">
      <dsp:dataModelExt xmlns:dsp="http://schemas.microsoft.com/office/drawing/2008/diagram" relId="rId30"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1F22884-E4FF-44A6-B6A6-2FD25D56DEE6}"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097B02E9-3F1A-4A04-B74C-2D7430C4D036}"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12D4BD9-70FD-417D-AB0A-4D8834180249}"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C3EBE222-DEAF-4CAF-BDF2-2C9D295F5081}"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091A8C3A-267E-4A0C-BCF3-2E809D8947C9}"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61CAAD6D-90C6-433C-AA35-9D8694D3D1C7}">
      <dgm:prSet custT="1"/>
      <dgm:spPr/>
      <dgm:t>
        <a:bodyPr/>
        <a:lstStyle/>
        <a:p>
          <a:pPr rtl="1"/>
          <a:r>
            <a:rPr lang="en-US" sz="2000" b="1" dirty="0" smtClean="0"/>
            <a:t>Facebook</a:t>
          </a:r>
          <a:endParaRPr lang="en-US" sz="2000" b="1" dirty="0"/>
        </a:p>
      </dgm:t>
    </dgm:pt>
    <dgm:pt modelId="{A0D57A6C-AF6C-4DEF-ADE2-692D06F815A6}" type="parTrans" cxnId="{A4CED7BF-90A1-449C-9CA7-EC74CDB11486}">
      <dgm:prSet/>
      <dgm:spPr/>
      <dgm:t>
        <a:bodyPr/>
        <a:lstStyle/>
        <a:p>
          <a:endParaRPr lang="en-US"/>
        </a:p>
      </dgm:t>
    </dgm:pt>
    <dgm:pt modelId="{C4CBA1FD-7B97-41FA-A7F4-7468850B8891}" type="sibTrans" cxnId="{A4CED7BF-90A1-449C-9CA7-EC74CDB11486}">
      <dgm:prSet/>
      <dgm:spPr/>
      <dgm:t>
        <a:bodyPr/>
        <a:lstStyle/>
        <a:p>
          <a:endParaRPr lang="en-US"/>
        </a:p>
      </dgm:t>
    </dgm:pt>
    <dgm:pt modelId="{AFE247C8-F63A-408C-B736-C6356E496CA1}">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en-US" sz="2000" b="1" dirty="0" smtClean="0"/>
            <a:t>Twitter</a:t>
          </a:r>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014AF32A-11B2-4615-9AAB-7EA6A326F905}">
      <dgm:prSet custT="1"/>
      <dgm:spPr/>
      <dgm:t>
        <a:bodyPr/>
        <a:lstStyle/>
        <a:p>
          <a:pPr rtl="1"/>
          <a:r>
            <a:rPr lang="en-US" sz="2000" b="1" dirty="0" err="1" smtClean="0"/>
            <a:t>Whatsapp</a:t>
          </a:r>
          <a:endParaRPr lang="en-US" sz="2000" b="1" dirty="0"/>
        </a:p>
      </dgm:t>
    </dgm:pt>
    <dgm:pt modelId="{9F092570-A2AF-449D-98A6-4C7BD3DA1157}" type="parTrans" cxnId="{C9CD22C7-6EE3-4297-BFFF-85FF7D5C1116}">
      <dgm:prSet/>
      <dgm:spPr/>
      <dgm:t>
        <a:bodyPr/>
        <a:lstStyle/>
        <a:p>
          <a:endParaRPr lang="en-US"/>
        </a:p>
      </dgm:t>
    </dgm:pt>
    <dgm:pt modelId="{F8E556F9-DE8F-4618-9DBC-66D8560BFB1D}" type="sibTrans" cxnId="{C9CD22C7-6EE3-4297-BFFF-85FF7D5C1116}">
      <dgm:prSet/>
      <dgm:spPr/>
      <dgm:t>
        <a:bodyPr/>
        <a:lstStyle/>
        <a:p>
          <a:endParaRPr lang="en-US"/>
        </a:p>
      </dgm:t>
    </dgm:pt>
    <dgm:pt modelId="{44CEFAA9-F6CA-40F6-941F-F08EF0B8BD63}">
      <dgm:prSet custT="1"/>
      <dgm:spPr/>
      <dgm:t>
        <a:bodyPr/>
        <a:lstStyle/>
        <a:p>
          <a:pPr rtl="1"/>
          <a:r>
            <a:rPr lang="en-US" sz="2000" b="1" dirty="0" err="1" smtClean="0"/>
            <a:t>Linkedin</a:t>
          </a:r>
          <a:endParaRPr lang="en-US" sz="2000" b="1" dirty="0"/>
        </a:p>
      </dgm:t>
    </dgm:pt>
    <dgm:pt modelId="{7D31FC12-DC7B-4AEA-BB0B-FB08EE2D144E}" type="parTrans" cxnId="{F2805BE0-4243-4C09-9F13-AC713683514A}">
      <dgm:prSet/>
      <dgm:spPr/>
      <dgm:t>
        <a:bodyPr/>
        <a:lstStyle/>
        <a:p>
          <a:endParaRPr lang="en-US"/>
        </a:p>
      </dgm:t>
    </dgm:pt>
    <dgm:pt modelId="{FC7BD2B4-E80E-45D0-86DC-07F11F7055FF}" type="sibTrans" cxnId="{F2805BE0-4243-4C09-9F13-AC713683514A}">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t>
        <a:bodyPr/>
        <a:lstStyle/>
        <a:p>
          <a:endParaRPr lang="en-US"/>
        </a:p>
      </dgm:t>
    </dgm:pt>
    <dgm:pt modelId="{01A16F23-C45F-4911-85EF-1210632A0A70}" type="pres">
      <dgm:prSet presAssocID="{61CAAD6D-90C6-433C-AA35-9D8694D3D1C7}" presName="circ1" presStyleLbl="vennNode1" presStyleIdx="0" presStyleCnt="4"/>
      <dgm:spPr/>
      <dgm:t>
        <a:bodyPr/>
        <a:lstStyle/>
        <a:p>
          <a:endParaRPr lang="en-US"/>
        </a:p>
      </dgm:t>
    </dgm:pt>
    <dgm:pt modelId="{DA02A205-EAF4-4316-A5D2-5E9D48150746}" type="pres">
      <dgm:prSet presAssocID="{61CAAD6D-90C6-433C-AA35-9D8694D3D1C7}" presName="circ1Tx" presStyleLbl="revTx" presStyleIdx="0" presStyleCnt="0">
        <dgm:presLayoutVars>
          <dgm:chMax val="0"/>
          <dgm:chPref val="0"/>
          <dgm:bulletEnabled val="1"/>
        </dgm:presLayoutVars>
      </dgm:prSet>
      <dgm:spPr/>
      <dgm:t>
        <a:bodyPr/>
        <a:lstStyle/>
        <a:p>
          <a:endParaRPr lang="en-US"/>
        </a:p>
      </dgm:t>
    </dgm:pt>
    <dgm:pt modelId="{DDF24712-D9AF-4A5D-804A-3CCE3324A2BD}" type="pres">
      <dgm:prSet presAssocID="{AFE247C8-F63A-408C-B736-C6356E496CA1}" presName="circ2" presStyleLbl="vennNode1" presStyleIdx="1" presStyleCnt="4" custScaleX="120462" custLinFactNeighborX="1385" custLinFactNeighborY="4530"/>
      <dgm:spPr/>
      <dgm:t>
        <a:bodyPr/>
        <a:lstStyle/>
        <a:p>
          <a:endParaRPr lang="en-US"/>
        </a:p>
      </dgm:t>
    </dgm:pt>
    <dgm:pt modelId="{6C84E011-640F-4A12-AB04-F1106C28B7AA}" type="pres">
      <dgm:prSet presAssocID="{AFE247C8-F63A-408C-B736-C6356E496CA1}" presName="circ2Tx" presStyleLbl="revTx" presStyleIdx="0" presStyleCnt="0">
        <dgm:presLayoutVars>
          <dgm:chMax val="0"/>
          <dgm:chPref val="0"/>
          <dgm:bulletEnabled val="1"/>
        </dgm:presLayoutVars>
      </dgm:prSet>
      <dgm:spPr/>
      <dgm:t>
        <a:bodyPr/>
        <a:lstStyle/>
        <a:p>
          <a:endParaRPr lang="en-US"/>
        </a:p>
      </dgm:t>
    </dgm:pt>
    <dgm:pt modelId="{1F4260FC-FFC5-4C00-9EF7-A199E43FFB34}" type="pres">
      <dgm:prSet presAssocID="{014AF32A-11B2-4615-9AAB-7EA6A326F905}" presName="circ3" presStyleLbl="vennNode1" presStyleIdx="2" presStyleCnt="4" custScaleX="111828" custLinFactNeighborX="-3674" custLinFactNeighborY="1923"/>
      <dgm:spPr/>
      <dgm:t>
        <a:bodyPr/>
        <a:lstStyle/>
        <a:p>
          <a:endParaRPr lang="en-US"/>
        </a:p>
      </dgm:t>
    </dgm:pt>
    <dgm:pt modelId="{693857D4-4139-4816-BBA0-D569F8EA6558}" type="pres">
      <dgm:prSet presAssocID="{014AF32A-11B2-4615-9AAB-7EA6A326F905}" presName="circ3Tx" presStyleLbl="revTx" presStyleIdx="0" presStyleCnt="0">
        <dgm:presLayoutVars>
          <dgm:chMax val="0"/>
          <dgm:chPref val="0"/>
          <dgm:bulletEnabled val="1"/>
        </dgm:presLayoutVars>
      </dgm:prSet>
      <dgm:spPr/>
      <dgm:t>
        <a:bodyPr/>
        <a:lstStyle/>
        <a:p>
          <a:endParaRPr lang="en-US"/>
        </a:p>
      </dgm:t>
    </dgm:pt>
    <dgm:pt modelId="{539967C6-AFBB-41F6-B0BC-AB025837DB1C}" type="pres">
      <dgm:prSet presAssocID="{44CEFAA9-F6CA-40F6-941F-F08EF0B8BD63}" presName="circ4" presStyleLbl="vennNode1" presStyleIdx="3" presStyleCnt="4" custScaleX="130282"/>
      <dgm:spPr/>
      <dgm:t>
        <a:bodyPr/>
        <a:lstStyle/>
        <a:p>
          <a:endParaRPr lang="en-US"/>
        </a:p>
      </dgm:t>
    </dgm:pt>
    <dgm:pt modelId="{1AD7CB6C-546F-4ADD-90E0-A5E31E6AD5A6}" type="pres">
      <dgm:prSet presAssocID="{44CEFAA9-F6CA-40F6-941F-F08EF0B8BD63}" presName="circ4Tx" presStyleLbl="revTx" presStyleIdx="0" presStyleCnt="0">
        <dgm:presLayoutVars>
          <dgm:chMax val="0"/>
          <dgm:chPref val="0"/>
          <dgm:bulletEnabled val="1"/>
        </dgm:presLayoutVars>
      </dgm:prSet>
      <dgm:spPr/>
      <dgm:t>
        <a:bodyPr/>
        <a:lstStyle/>
        <a:p>
          <a:endParaRPr lang="en-US"/>
        </a:p>
      </dgm:t>
    </dgm:pt>
  </dgm:ptLst>
  <dgm:cxnLst>
    <dgm:cxn modelId="{2FCD4B8B-24E8-44B0-BFAD-7561CB376696}" type="presOf" srcId="{014AF32A-11B2-4615-9AAB-7EA6A326F905}" destId="{693857D4-4139-4816-BBA0-D569F8EA6558}" srcOrd="1" destOrd="0" presId="urn:microsoft.com/office/officeart/2005/8/layout/venn1"/>
    <dgm:cxn modelId="{A4CED7BF-90A1-449C-9CA7-EC74CDB11486}" srcId="{A2549BC2-D4D1-497E-BCDB-2EA8CC03AB9B}" destId="{61CAAD6D-90C6-433C-AA35-9D8694D3D1C7}" srcOrd="0" destOrd="0" parTransId="{A0D57A6C-AF6C-4DEF-ADE2-692D06F815A6}" sibTransId="{C4CBA1FD-7B97-41FA-A7F4-7468850B8891}"/>
    <dgm:cxn modelId="{86EE4937-A098-47C6-8D0D-780043DBD2DA}" srcId="{A2549BC2-D4D1-497E-BCDB-2EA8CC03AB9B}" destId="{AFE247C8-F63A-408C-B736-C6356E496CA1}" srcOrd="1" destOrd="0" parTransId="{C63B5186-557B-4CEB-BC67-B3B0BC851375}" sibTransId="{73605475-5BAE-4139-AD8C-80E5E4D35BF9}"/>
    <dgm:cxn modelId="{521CB0AA-2694-4119-9A0C-C724751E44F2}" type="presOf" srcId="{A2549BC2-D4D1-497E-BCDB-2EA8CC03AB9B}" destId="{8D91F3C3-BE84-42DD-8D72-718221BDD2BB}" srcOrd="0" destOrd="0" presId="urn:microsoft.com/office/officeart/2005/8/layout/venn1"/>
    <dgm:cxn modelId="{41EEC2BA-450A-4EE5-9670-6ECEF30A7EDA}" type="presOf" srcId="{44CEFAA9-F6CA-40F6-941F-F08EF0B8BD63}" destId="{1AD7CB6C-546F-4ADD-90E0-A5E31E6AD5A6}" srcOrd="1" destOrd="0" presId="urn:microsoft.com/office/officeart/2005/8/layout/venn1"/>
    <dgm:cxn modelId="{9630C400-A749-4F50-9F58-B23CA9B0A31E}" type="presOf" srcId="{61CAAD6D-90C6-433C-AA35-9D8694D3D1C7}" destId="{01A16F23-C45F-4911-85EF-1210632A0A70}" srcOrd="0" destOrd="0" presId="urn:microsoft.com/office/officeart/2005/8/layout/venn1"/>
    <dgm:cxn modelId="{FD73E9CA-09AF-4221-8904-4B9C3BC1B647}" type="presOf" srcId="{61CAAD6D-90C6-433C-AA35-9D8694D3D1C7}" destId="{DA02A205-EAF4-4316-A5D2-5E9D48150746}" srcOrd="1" destOrd="0" presId="urn:microsoft.com/office/officeart/2005/8/layout/venn1"/>
    <dgm:cxn modelId="{34E31D6E-F45C-45EC-BA7D-1C213D7D43D3}" type="presOf" srcId="{AFE247C8-F63A-408C-B736-C6356E496CA1}" destId="{DDF24712-D9AF-4A5D-804A-3CCE3324A2BD}" srcOrd="0" destOrd="0" presId="urn:microsoft.com/office/officeart/2005/8/layout/venn1"/>
    <dgm:cxn modelId="{F47EFB83-D05A-4B08-8DC2-2E98291B2FEA}" type="presOf" srcId="{AFE247C8-F63A-408C-B736-C6356E496CA1}" destId="{6C84E011-640F-4A12-AB04-F1106C28B7AA}" srcOrd="1" destOrd="0" presId="urn:microsoft.com/office/officeart/2005/8/layout/venn1"/>
    <dgm:cxn modelId="{064BBC44-4761-49E8-BC85-E7433F4B5BF0}" type="presOf" srcId="{44CEFAA9-F6CA-40F6-941F-F08EF0B8BD63}" destId="{539967C6-AFBB-41F6-B0BC-AB025837DB1C}" srcOrd="0" destOrd="0" presId="urn:microsoft.com/office/officeart/2005/8/layout/venn1"/>
    <dgm:cxn modelId="{C9CD22C7-6EE3-4297-BFFF-85FF7D5C1116}" srcId="{A2549BC2-D4D1-497E-BCDB-2EA8CC03AB9B}" destId="{014AF32A-11B2-4615-9AAB-7EA6A326F905}" srcOrd="2" destOrd="0" parTransId="{9F092570-A2AF-449D-98A6-4C7BD3DA1157}" sibTransId="{F8E556F9-DE8F-4618-9DBC-66D8560BFB1D}"/>
    <dgm:cxn modelId="{F2805BE0-4243-4C09-9F13-AC713683514A}" srcId="{A2549BC2-D4D1-497E-BCDB-2EA8CC03AB9B}" destId="{44CEFAA9-F6CA-40F6-941F-F08EF0B8BD63}" srcOrd="3" destOrd="0" parTransId="{7D31FC12-DC7B-4AEA-BB0B-FB08EE2D144E}" sibTransId="{FC7BD2B4-E80E-45D0-86DC-07F11F7055FF}"/>
    <dgm:cxn modelId="{219245F4-E35A-4BEF-8E75-2CF946E06573}" type="presOf" srcId="{014AF32A-11B2-4615-9AAB-7EA6A326F905}" destId="{1F4260FC-FFC5-4C00-9EF7-A199E43FFB34}" srcOrd="0" destOrd="0" presId="urn:microsoft.com/office/officeart/2005/8/layout/venn1"/>
    <dgm:cxn modelId="{9D929556-1E98-486B-A8C3-19E64691D85B}" type="presParOf" srcId="{8D91F3C3-BE84-42DD-8D72-718221BDD2BB}" destId="{01A16F23-C45F-4911-85EF-1210632A0A70}" srcOrd="0" destOrd="0" presId="urn:microsoft.com/office/officeart/2005/8/layout/venn1"/>
    <dgm:cxn modelId="{DCE4F7F5-9312-4747-B49D-EC8B9752166E}" type="presParOf" srcId="{8D91F3C3-BE84-42DD-8D72-718221BDD2BB}" destId="{DA02A205-EAF4-4316-A5D2-5E9D48150746}" srcOrd="1" destOrd="0" presId="urn:microsoft.com/office/officeart/2005/8/layout/venn1"/>
    <dgm:cxn modelId="{5D58B630-D34E-48D8-83D9-6D2CC275F2F8}" type="presParOf" srcId="{8D91F3C3-BE84-42DD-8D72-718221BDD2BB}" destId="{DDF24712-D9AF-4A5D-804A-3CCE3324A2BD}" srcOrd="2" destOrd="0" presId="urn:microsoft.com/office/officeart/2005/8/layout/venn1"/>
    <dgm:cxn modelId="{D959516A-D2C6-456F-8C3B-56F59D072E5C}" type="presParOf" srcId="{8D91F3C3-BE84-42DD-8D72-718221BDD2BB}" destId="{6C84E011-640F-4A12-AB04-F1106C28B7AA}" srcOrd="3" destOrd="0" presId="urn:microsoft.com/office/officeart/2005/8/layout/venn1"/>
    <dgm:cxn modelId="{C69AE923-6D25-44AE-B4A4-E98BA1F7DCB7}" type="presParOf" srcId="{8D91F3C3-BE84-42DD-8D72-718221BDD2BB}" destId="{1F4260FC-FFC5-4C00-9EF7-A199E43FFB34}" srcOrd="4" destOrd="0" presId="urn:microsoft.com/office/officeart/2005/8/layout/venn1"/>
    <dgm:cxn modelId="{9E241E47-E2DF-4EF6-B76F-E37963214AD3}" type="presParOf" srcId="{8D91F3C3-BE84-42DD-8D72-718221BDD2BB}" destId="{693857D4-4139-4816-BBA0-D569F8EA6558}" srcOrd="5" destOrd="0" presId="urn:microsoft.com/office/officeart/2005/8/layout/venn1"/>
    <dgm:cxn modelId="{BB94CD97-1D14-4CC6-B4FC-3EF8040C62E2}" type="presParOf" srcId="{8D91F3C3-BE84-42DD-8D72-718221BDD2BB}" destId="{539967C6-AFBB-41F6-B0BC-AB025837DB1C}" srcOrd="6" destOrd="0" presId="urn:microsoft.com/office/officeart/2005/8/layout/venn1"/>
    <dgm:cxn modelId="{798F64F9-55BB-40A1-9CDE-918D748503CF}" type="presParOf" srcId="{8D91F3C3-BE84-42DD-8D72-718221BDD2BB}" destId="{1AD7CB6C-546F-4ADD-90E0-A5E31E6AD5A6}" srcOrd="7"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41140795-32DC-475A-9B98-2C7502D6C675}"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AF14B3E8-1684-485E-8B47-5E9A592C21EA}"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FB5A4E44-8DD6-42FB-9168-5326D7297DC0}"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566947BA-5A7A-4051-9848-06803F2EDE82}"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466DCBD7-41C8-494F-92DC-1B822D918B6E}" type="doc">
      <dgm:prSet loTypeId="urn:microsoft.com/office/officeart/2008/layout/PictureStrips" loCatId="picture" qsTypeId="urn:microsoft.com/office/officeart/2005/8/quickstyle/simple1" qsCatId="simple" csTypeId="urn:microsoft.com/office/officeart/2005/8/colors/accent1_2" csCatId="accent1" phldr="1"/>
      <dgm:spPr/>
      <dgm:t>
        <a:bodyPr/>
        <a:lstStyle/>
        <a:p>
          <a:endParaRPr lang="en-US"/>
        </a:p>
      </dgm:t>
    </dgm:pt>
    <dgm:pt modelId="{A592375A-5223-4625-8680-E5A67D33172F}">
      <dgm:prSet custT="1"/>
      <dgm:spPr/>
      <dgm:t>
        <a:bodyPr/>
        <a:lstStyle/>
        <a:p>
          <a:pPr rtl="1"/>
          <a:r>
            <a:rPr lang="ar-EG" sz="2000" b="1" dirty="0" smtClean="0"/>
            <a:t>3-حرية التعبير للموظفين على وسائل التواصل الاجتماعي </a:t>
          </a:r>
          <a:endParaRPr lang="en-US" sz="2000" b="1" dirty="0"/>
        </a:p>
      </dgm:t>
    </dgm:pt>
    <dgm:pt modelId="{157882D1-52F6-451A-A765-9777813B6555}" type="parTrans" cxnId="{1EB46E7C-1641-4A9D-A8DE-4F3FE255AAEE}">
      <dgm:prSet/>
      <dgm:spPr/>
      <dgm:t>
        <a:bodyPr/>
        <a:lstStyle/>
        <a:p>
          <a:endParaRPr lang="en-US"/>
        </a:p>
      </dgm:t>
    </dgm:pt>
    <dgm:pt modelId="{98BD3512-947A-42D9-9A23-3D8511A1B820}" type="sibTrans" cxnId="{1EB46E7C-1641-4A9D-A8DE-4F3FE255AAEE}">
      <dgm:prSet/>
      <dgm:spPr/>
      <dgm:t>
        <a:bodyPr/>
        <a:lstStyle/>
        <a:p>
          <a:endParaRPr lang="en-US"/>
        </a:p>
      </dgm:t>
    </dgm:pt>
    <dgm:pt modelId="{6508287F-B312-4443-8C11-5749A7C71513}">
      <dgm:prSet custT="1"/>
      <dgm:spPr/>
      <dgm:t>
        <a:bodyPr/>
        <a:lstStyle/>
        <a:p>
          <a:pPr rtl="1"/>
          <a:r>
            <a:rPr lang="ar-EG" sz="2000" b="1" dirty="0" smtClean="0"/>
            <a:t>2-وسائل التواصل الاجتماعي و القيود على حرية التعبير عن الرأي</a:t>
          </a:r>
          <a:endParaRPr lang="en-US" sz="2000" b="1" dirty="0"/>
        </a:p>
      </dgm:t>
    </dgm:pt>
    <dgm:pt modelId="{3B5E7F6C-F991-4771-8682-001270B2EA06}" type="parTrans" cxnId="{889CC79D-7287-403E-BB97-0D18989DEB7F}">
      <dgm:prSet/>
      <dgm:spPr/>
      <dgm:t>
        <a:bodyPr/>
        <a:lstStyle/>
        <a:p>
          <a:endParaRPr lang="en-US"/>
        </a:p>
      </dgm:t>
    </dgm:pt>
    <dgm:pt modelId="{8503273E-29EA-4A76-B859-6262C2BCF602}" type="sibTrans" cxnId="{889CC79D-7287-403E-BB97-0D18989DEB7F}">
      <dgm:prSet/>
      <dgm:spPr/>
      <dgm:t>
        <a:bodyPr/>
        <a:lstStyle/>
        <a:p>
          <a:endParaRPr lang="en-US"/>
        </a:p>
      </dgm:t>
    </dgm:pt>
    <dgm:pt modelId="{8E53D04A-A57E-4462-B00A-015C2E4BAA6B}">
      <dgm:prSet custT="1"/>
      <dgm:spPr/>
      <dgm:t>
        <a:bodyPr/>
        <a:lstStyle/>
        <a:p>
          <a:pPr rtl="1"/>
          <a:r>
            <a:rPr lang="ar-EG" sz="2000" b="1" dirty="0" smtClean="0"/>
            <a:t>1-وسائل التواصل الاجتماعي و تطبيق مبدأ حرية التعبير عن الرأي عليها </a:t>
          </a:r>
          <a:endParaRPr lang="en-US" sz="2000" b="1" dirty="0"/>
        </a:p>
      </dgm:t>
    </dgm:pt>
    <dgm:pt modelId="{4C326B3D-7380-461B-8227-51230C785D0A}" type="parTrans" cxnId="{2801F6E2-760A-48C7-83FE-405A322A34AF}">
      <dgm:prSet/>
      <dgm:spPr/>
      <dgm:t>
        <a:bodyPr/>
        <a:lstStyle/>
        <a:p>
          <a:endParaRPr lang="en-US"/>
        </a:p>
      </dgm:t>
    </dgm:pt>
    <dgm:pt modelId="{FAC183B0-A587-4EA0-99AE-1048AC1FEDE5}" type="sibTrans" cxnId="{2801F6E2-760A-48C7-83FE-405A322A34AF}">
      <dgm:prSet/>
      <dgm:spPr/>
      <dgm:t>
        <a:bodyPr/>
        <a:lstStyle/>
        <a:p>
          <a:endParaRPr lang="en-US"/>
        </a:p>
      </dgm:t>
    </dgm:pt>
    <dgm:pt modelId="{977A417D-CFE1-4CC0-B6DA-C4080700434B}">
      <dgm:prSet custT="1"/>
      <dgm:spPr/>
      <dgm:t>
        <a:bodyPr/>
        <a:lstStyle/>
        <a:p>
          <a:pPr rtl="1"/>
          <a:r>
            <a:rPr lang="ar-EG" sz="2000" b="1" dirty="0" smtClean="0"/>
            <a:t>4- حرية </a:t>
          </a:r>
          <a:r>
            <a:rPr lang="ar-EG" sz="2000" b="1" smtClean="0"/>
            <a:t>التعبير </a:t>
          </a:r>
          <a:r>
            <a:rPr lang="ar-EG" sz="2000" b="1" smtClean="0"/>
            <a:t>للقضاة على </a:t>
          </a:r>
          <a:r>
            <a:rPr lang="ar-EG" sz="2000" b="1" dirty="0" smtClean="0"/>
            <a:t>وسائل التواصل الاجتماعي </a:t>
          </a:r>
          <a:endParaRPr lang="en-US" sz="2000" dirty="0"/>
        </a:p>
      </dgm:t>
    </dgm:pt>
    <dgm:pt modelId="{BAD293A7-B92B-4C89-AB94-FD8C5963D401}" type="parTrans" cxnId="{C7513889-4B63-479A-BFB2-C7D913877DC6}">
      <dgm:prSet/>
      <dgm:spPr/>
      <dgm:t>
        <a:bodyPr/>
        <a:lstStyle/>
        <a:p>
          <a:endParaRPr lang="en-US"/>
        </a:p>
      </dgm:t>
    </dgm:pt>
    <dgm:pt modelId="{F3F0E587-EA3A-4C58-8951-CA2FE76FB4AE}" type="sibTrans" cxnId="{C7513889-4B63-479A-BFB2-C7D913877DC6}">
      <dgm:prSet/>
      <dgm:spPr/>
      <dgm:t>
        <a:bodyPr/>
        <a:lstStyle/>
        <a:p>
          <a:endParaRPr lang="en-US"/>
        </a:p>
      </dgm:t>
    </dgm:pt>
    <dgm:pt modelId="{389E5299-D929-426E-A8D5-A29A40E9C21D}" type="pres">
      <dgm:prSet presAssocID="{466DCBD7-41C8-494F-92DC-1B822D918B6E}" presName="Name0" presStyleCnt="0">
        <dgm:presLayoutVars>
          <dgm:dir/>
          <dgm:resizeHandles val="exact"/>
        </dgm:presLayoutVars>
      </dgm:prSet>
      <dgm:spPr/>
      <dgm:t>
        <a:bodyPr/>
        <a:lstStyle/>
        <a:p>
          <a:endParaRPr lang="en-US"/>
        </a:p>
      </dgm:t>
    </dgm:pt>
    <dgm:pt modelId="{EE32D6DE-FD96-48FC-810B-D63E3F60F6E8}" type="pres">
      <dgm:prSet presAssocID="{A592375A-5223-4625-8680-E5A67D33172F}" presName="composite" presStyleCnt="0"/>
      <dgm:spPr/>
    </dgm:pt>
    <dgm:pt modelId="{4AC11293-51D9-4E10-839C-0F743AE9290C}" type="pres">
      <dgm:prSet presAssocID="{A592375A-5223-4625-8680-E5A67D33172F}" presName="rect1" presStyleLbl="trAlignAcc1" presStyleIdx="0" presStyleCnt="4">
        <dgm:presLayoutVars>
          <dgm:bulletEnabled val="1"/>
        </dgm:presLayoutVars>
      </dgm:prSet>
      <dgm:spPr/>
      <dgm:t>
        <a:bodyPr/>
        <a:lstStyle/>
        <a:p>
          <a:endParaRPr lang="en-US"/>
        </a:p>
      </dgm:t>
    </dgm:pt>
    <dgm:pt modelId="{525B6BC5-F18A-405D-9D36-DEE5C4583B2B}" type="pres">
      <dgm:prSet presAssocID="{A592375A-5223-4625-8680-E5A67D33172F}" presName="rect2" presStyleLbl="fgImgPlace1" presStyleIdx="0" presStyleCnt="4"/>
      <dgm:spPr/>
    </dgm:pt>
    <dgm:pt modelId="{269F1C07-BA4F-4037-B15F-925ABBDFF0A9}" type="pres">
      <dgm:prSet presAssocID="{98BD3512-947A-42D9-9A23-3D8511A1B820}" presName="sibTrans" presStyleCnt="0"/>
      <dgm:spPr/>
    </dgm:pt>
    <dgm:pt modelId="{CBA1A0F1-E337-4916-8C71-344DC8D78983}" type="pres">
      <dgm:prSet presAssocID="{6508287F-B312-4443-8C11-5749A7C71513}" presName="composite" presStyleCnt="0"/>
      <dgm:spPr/>
    </dgm:pt>
    <dgm:pt modelId="{660648D1-02C0-499A-A168-A021F170D353}" type="pres">
      <dgm:prSet presAssocID="{6508287F-B312-4443-8C11-5749A7C71513}" presName="rect1" presStyleLbl="trAlignAcc1" presStyleIdx="1" presStyleCnt="4" custScaleY="122747">
        <dgm:presLayoutVars>
          <dgm:bulletEnabled val="1"/>
        </dgm:presLayoutVars>
      </dgm:prSet>
      <dgm:spPr/>
      <dgm:t>
        <a:bodyPr/>
        <a:lstStyle/>
        <a:p>
          <a:endParaRPr lang="en-US"/>
        </a:p>
      </dgm:t>
    </dgm:pt>
    <dgm:pt modelId="{0C89528A-A0D8-4123-BA89-410ACC7EB7B7}" type="pres">
      <dgm:prSet presAssocID="{6508287F-B312-4443-8C11-5749A7C71513}" presName="rect2" presStyleLbl="fgImgPlace1" presStyleIdx="1" presStyleCnt="4"/>
      <dgm:spPr/>
    </dgm:pt>
    <dgm:pt modelId="{28BA3DD9-E794-4C15-A7E0-88159226A7EF}" type="pres">
      <dgm:prSet presAssocID="{8503273E-29EA-4A76-B859-6262C2BCF602}" presName="sibTrans" presStyleCnt="0"/>
      <dgm:spPr/>
    </dgm:pt>
    <dgm:pt modelId="{192F0AFE-DE84-453E-94C9-25DDC8E5EDE9}" type="pres">
      <dgm:prSet presAssocID="{8E53D04A-A57E-4462-B00A-015C2E4BAA6B}" presName="composite" presStyleCnt="0"/>
      <dgm:spPr/>
    </dgm:pt>
    <dgm:pt modelId="{7D9B6197-68C0-42B5-9A3E-33EF2F44B2B6}" type="pres">
      <dgm:prSet presAssocID="{8E53D04A-A57E-4462-B00A-015C2E4BAA6B}" presName="rect1" presStyleLbl="trAlignAcc1" presStyleIdx="2" presStyleCnt="4" custLinFactNeighborX="-1811" custLinFactNeighborY="-4374">
        <dgm:presLayoutVars>
          <dgm:bulletEnabled val="1"/>
        </dgm:presLayoutVars>
      </dgm:prSet>
      <dgm:spPr/>
      <dgm:t>
        <a:bodyPr/>
        <a:lstStyle/>
        <a:p>
          <a:endParaRPr lang="en-US"/>
        </a:p>
      </dgm:t>
    </dgm:pt>
    <dgm:pt modelId="{3925BE1E-57F6-4DD9-8ADB-432A27299D43}" type="pres">
      <dgm:prSet presAssocID="{8E53D04A-A57E-4462-B00A-015C2E4BAA6B}" presName="rect2" presStyleLbl="fgImgPlace1" presStyleIdx="2" presStyleCnt="4"/>
      <dgm:spPr/>
    </dgm:pt>
    <dgm:pt modelId="{7B03EEBE-394D-4EC5-B1CE-69A76AA30C25}" type="pres">
      <dgm:prSet presAssocID="{FAC183B0-A587-4EA0-99AE-1048AC1FEDE5}" presName="sibTrans" presStyleCnt="0"/>
      <dgm:spPr/>
    </dgm:pt>
    <dgm:pt modelId="{2FE6E045-2FB6-429E-8434-D7FAADEF1A0B}" type="pres">
      <dgm:prSet presAssocID="{977A417D-CFE1-4CC0-B6DA-C4080700434B}" presName="composite" presStyleCnt="0"/>
      <dgm:spPr/>
    </dgm:pt>
    <dgm:pt modelId="{61BA0721-F0C8-4674-8D5A-82EE667A49A7}" type="pres">
      <dgm:prSet presAssocID="{977A417D-CFE1-4CC0-B6DA-C4080700434B}" presName="rect1" presStyleLbl="trAlignAcc1" presStyleIdx="3" presStyleCnt="4">
        <dgm:presLayoutVars>
          <dgm:bulletEnabled val="1"/>
        </dgm:presLayoutVars>
      </dgm:prSet>
      <dgm:spPr/>
      <dgm:t>
        <a:bodyPr/>
        <a:lstStyle/>
        <a:p>
          <a:endParaRPr lang="en-US"/>
        </a:p>
      </dgm:t>
    </dgm:pt>
    <dgm:pt modelId="{03D09C50-871A-47BC-BE2E-C6F5BDB64828}" type="pres">
      <dgm:prSet presAssocID="{977A417D-CFE1-4CC0-B6DA-C4080700434B}" presName="rect2" presStyleLbl="fgImgPlace1" presStyleIdx="3" presStyleCnt="4"/>
      <dgm:spPr/>
    </dgm:pt>
  </dgm:ptLst>
  <dgm:cxnLst>
    <dgm:cxn modelId="{C7513889-4B63-479A-BFB2-C7D913877DC6}" srcId="{466DCBD7-41C8-494F-92DC-1B822D918B6E}" destId="{977A417D-CFE1-4CC0-B6DA-C4080700434B}" srcOrd="3" destOrd="0" parTransId="{BAD293A7-B92B-4C89-AB94-FD8C5963D401}" sibTransId="{F3F0E587-EA3A-4C58-8951-CA2FE76FB4AE}"/>
    <dgm:cxn modelId="{164BDF44-233E-476E-8915-CED76BBFDC85}" type="presOf" srcId="{6508287F-B312-4443-8C11-5749A7C71513}" destId="{660648D1-02C0-499A-A168-A021F170D353}" srcOrd="0" destOrd="0" presId="urn:microsoft.com/office/officeart/2008/layout/PictureStrips"/>
    <dgm:cxn modelId="{2801F6E2-760A-48C7-83FE-405A322A34AF}" srcId="{466DCBD7-41C8-494F-92DC-1B822D918B6E}" destId="{8E53D04A-A57E-4462-B00A-015C2E4BAA6B}" srcOrd="2" destOrd="0" parTransId="{4C326B3D-7380-461B-8227-51230C785D0A}" sibTransId="{FAC183B0-A587-4EA0-99AE-1048AC1FEDE5}"/>
    <dgm:cxn modelId="{4C3101DE-E7DF-4AD7-A71D-27F1110EC8A4}" type="presOf" srcId="{A592375A-5223-4625-8680-E5A67D33172F}" destId="{4AC11293-51D9-4E10-839C-0F743AE9290C}" srcOrd="0" destOrd="0" presId="urn:microsoft.com/office/officeart/2008/layout/PictureStrips"/>
    <dgm:cxn modelId="{889CC79D-7287-403E-BB97-0D18989DEB7F}" srcId="{466DCBD7-41C8-494F-92DC-1B822D918B6E}" destId="{6508287F-B312-4443-8C11-5749A7C71513}" srcOrd="1" destOrd="0" parTransId="{3B5E7F6C-F991-4771-8682-001270B2EA06}" sibTransId="{8503273E-29EA-4A76-B859-6262C2BCF602}"/>
    <dgm:cxn modelId="{0F649023-9078-4315-9BF8-1D18337F9CEB}" type="presOf" srcId="{466DCBD7-41C8-494F-92DC-1B822D918B6E}" destId="{389E5299-D929-426E-A8D5-A29A40E9C21D}" srcOrd="0" destOrd="0" presId="urn:microsoft.com/office/officeart/2008/layout/PictureStrips"/>
    <dgm:cxn modelId="{9DE49040-491C-4CBC-BE85-7D15142580F9}" type="presOf" srcId="{8E53D04A-A57E-4462-B00A-015C2E4BAA6B}" destId="{7D9B6197-68C0-42B5-9A3E-33EF2F44B2B6}" srcOrd="0" destOrd="0" presId="urn:microsoft.com/office/officeart/2008/layout/PictureStrips"/>
    <dgm:cxn modelId="{CDFCDF7F-91C8-4289-9E79-400AF2499C49}" type="presOf" srcId="{977A417D-CFE1-4CC0-B6DA-C4080700434B}" destId="{61BA0721-F0C8-4674-8D5A-82EE667A49A7}" srcOrd="0" destOrd="0" presId="urn:microsoft.com/office/officeart/2008/layout/PictureStrips"/>
    <dgm:cxn modelId="{1EB46E7C-1641-4A9D-A8DE-4F3FE255AAEE}" srcId="{466DCBD7-41C8-494F-92DC-1B822D918B6E}" destId="{A592375A-5223-4625-8680-E5A67D33172F}" srcOrd="0" destOrd="0" parTransId="{157882D1-52F6-451A-A765-9777813B6555}" sibTransId="{98BD3512-947A-42D9-9A23-3D8511A1B820}"/>
    <dgm:cxn modelId="{E68D8DAC-500F-4A09-8B32-22CAE14D3019}" type="presParOf" srcId="{389E5299-D929-426E-A8D5-A29A40E9C21D}" destId="{EE32D6DE-FD96-48FC-810B-D63E3F60F6E8}" srcOrd="0" destOrd="0" presId="urn:microsoft.com/office/officeart/2008/layout/PictureStrips"/>
    <dgm:cxn modelId="{18A63E06-785F-45F6-B51D-B5F156CAA02B}" type="presParOf" srcId="{EE32D6DE-FD96-48FC-810B-D63E3F60F6E8}" destId="{4AC11293-51D9-4E10-839C-0F743AE9290C}" srcOrd="0" destOrd="0" presId="urn:microsoft.com/office/officeart/2008/layout/PictureStrips"/>
    <dgm:cxn modelId="{E248BBC2-3C04-4FF2-AD1B-0AD877B9A2A0}" type="presParOf" srcId="{EE32D6DE-FD96-48FC-810B-D63E3F60F6E8}" destId="{525B6BC5-F18A-405D-9D36-DEE5C4583B2B}" srcOrd="1" destOrd="0" presId="urn:microsoft.com/office/officeart/2008/layout/PictureStrips"/>
    <dgm:cxn modelId="{8DBFE8E7-337E-45C4-B8B6-5EAC12E6713A}" type="presParOf" srcId="{389E5299-D929-426E-A8D5-A29A40E9C21D}" destId="{269F1C07-BA4F-4037-B15F-925ABBDFF0A9}" srcOrd="1" destOrd="0" presId="urn:microsoft.com/office/officeart/2008/layout/PictureStrips"/>
    <dgm:cxn modelId="{A0DD466B-C0C3-4E03-A151-445AB247FF18}" type="presParOf" srcId="{389E5299-D929-426E-A8D5-A29A40E9C21D}" destId="{CBA1A0F1-E337-4916-8C71-344DC8D78983}" srcOrd="2" destOrd="0" presId="urn:microsoft.com/office/officeart/2008/layout/PictureStrips"/>
    <dgm:cxn modelId="{8DEC28B9-55FA-4FC3-A53B-61FE7CF14926}" type="presParOf" srcId="{CBA1A0F1-E337-4916-8C71-344DC8D78983}" destId="{660648D1-02C0-499A-A168-A021F170D353}" srcOrd="0" destOrd="0" presId="urn:microsoft.com/office/officeart/2008/layout/PictureStrips"/>
    <dgm:cxn modelId="{C5D40CC7-319C-43E0-B137-6C21B659496B}" type="presParOf" srcId="{CBA1A0F1-E337-4916-8C71-344DC8D78983}" destId="{0C89528A-A0D8-4123-BA89-410ACC7EB7B7}" srcOrd="1" destOrd="0" presId="urn:microsoft.com/office/officeart/2008/layout/PictureStrips"/>
    <dgm:cxn modelId="{62AEC491-D49B-4694-9800-ADA097CC67A1}" type="presParOf" srcId="{389E5299-D929-426E-A8D5-A29A40E9C21D}" destId="{28BA3DD9-E794-4C15-A7E0-88159226A7EF}" srcOrd="3" destOrd="0" presId="urn:microsoft.com/office/officeart/2008/layout/PictureStrips"/>
    <dgm:cxn modelId="{70021279-6CCA-4FCC-BC52-ED5F7AC107DC}" type="presParOf" srcId="{389E5299-D929-426E-A8D5-A29A40E9C21D}" destId="{192F0AFE-DE84-453E-94C9-25DDC8E5EDE9}" srcOrd="4" destOrd="0" presId="urn:microsoft.com/office/officeart/2008/layout/PictureStrips"/>
    <dgm:cxn modelId="{E446F769-309E-4212-B717-C1BE13D0F9D3}" type="presParOf" srcId="{192F0AFE-DE84-453E-94C9-25DDC8E5EDE9}" destId="{7D9B6197-68C0-42B5-9A3E-33EF2F44B2B6}" srcOrd="0" destOrd="0" presId="urn:microsoft.com/office/officeart/2008/layout/PictureStrips"/>
    <dgm:cxn modelId="{1DB04B01-71E6-4C3D-92AC-472CBD54A4E5}" type="presParOf" srcId="{192F0AFE-DE84-453E-94C9-25DDC8E5EDE9}" destId="{3925BE1E-57F6-4DD9-8ADB-432A27299D43}" srcOrd="1" destOrd="0" presId="urn:microsoft.com/office/officeart/2008/layout/PictureStrips"/>
    <dgm:cxn modelId="{1F7A14BA-F82D-45BC-9608-2804E450FC7C}" type="presParOf" srcId="{389E5299-D929-426E-A8D5-A29A40E9C21D}" destId="{7B03EEBE-394D-4EC5-B1CE-69A76AA30C25}" srcOrd="5" destOrd="0" presId="urn:microsoft.com/office/officeart/2008/layout/PictureStrips"/>
    <dgm:cxn modelId="{6CD07D11-A289-45F7-96DD-BE0DC05F091F}" type="presParOf" srcId="{389E5299-D929-426E-A8D5-A29A40E9C21D}" destId="{2FE6E045-2FB6-429E-8434-D7FAADEF1A0B}" srcOrd="6" destOrd="0" presId="urn:microsoft.com/office/officeart/2008/layout/PictureStrips"/>
    <dgm:cxn modelId="{8B166BA5-A05B-4B97-A2B3-A3EA8291DD83}" type="presParOf" srcId="{2FE6E045-2FB6-429E-8434-D7FAADEF1A0B}" destId="{61BA0721-F0C8-4674-8D5A-82EE667A49A7}" srcOrd="0" destOrd="0" presId="urn:microsoft.com/office/officeart/2008/layout/PictureStrips"/>
    <dgm:cxn modelId="{B402DB14-DE1A-483E-991C-35AC741D6128}" type="presParOf" srcId="{2FE6E045-2FB6-429E-8434-D7FAADEF1A0B}" destId="{03D09C50-871A-47BC-BE2E-C6F5BDB64828}" srcOrd="1" destOrd="0" presId="urn:microsoft.com/office/officeart/2008/layout/PictureStrips"/>
  </dgm:cxnLst>
  <dgm:bg/>
  <dgm:whole/>
  <dgm:extLst>
    <a:ext uri="http://schemas.microsoft.com/office/drawing/2008/diagram">
      <dsp:dataModelExt xmlns:dsp="http://schemas.microsoft.com/office/drawing/2008/diagram" relId="rId25"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0CD7304A-18A2-4158-A260-1A797871B183}"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EF4B6926-C7BF-47C0-9DCC-5A623469EC34}"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872A8A23-C837-4344-B8F1-5555B596A11F}"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FD27A0B3-02BF-4835-8E97-F81153BF685C}"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88DDF065-0915-4227-9E89-12FDED1DE95A}"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A9EC7F25-C9D2-4302-8368-BAC642089464}"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2A4569CC-97B4-44E4-8C30-27803A68B990}"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7491E0C8-D7FD-4834-85CD-B46DC39E0C0C}"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098AAB2C-7D13-43C8-BA4E-7C87AEA0FE6C}"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032612DE-83FB-4253-831D-CE8CB86762B1}"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FC228E52-7F58-44ED-A3D3-1EF89AE10999}"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9ADCB629-020F-4E6D-88C3-9BCCF5894692}"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A88861AE-58A8-47DE-94CA-4C0E9B7CD837}"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132D1D45-78C8-443C-A8BE-7D672A5E59DF}"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6A0F5A2C-33D0-415A-AAA2-ED0397D527E9}"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C0A1EDE9-817A-43EE-AC04-D5B5CB4CD598}"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4D04DD29-A7FD-4406-BEDD-D96D4BB7D6BA}"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F55710E7-339F-43E7-B02C-BD343403B114}"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5F19E51C-A6EB-46A4-8FAD-2CCD806EFAB5}"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FA0AE6F-8351-479F-8903-FA87D7629166}"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C11293-51D9-4E10-839C-0F743AE9290C}">
      <dsp:nvSpPr>
        <dsp:cNvPr id="0" name=""/>
        <dsp:cNvSpPr/>
      </dsp:nvSpPr>
      <dsp:spPr>
        <a:xfrm>
          <a:off x="464064" y="297654"/>
          <a:ext cx="3220554" cy="1006423"/>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81684" tIns="76200" rIns="76200" bIns="76200" numCol="1" spcCol="1270" anchor="ctr" anchorCtr="0">
          <a:noAutofit/>
        </a:bodyPr>
        <a:lstStyle/>
        <a:p>
          <a:pPr lvl="0" algn="ctr" defTabSz="889000" rtl="1">
            <a:lnSpc>
              <a:spcPct val="90000"/>
            </a:lnSpc>
            <a:spcBef>
              <a:spcPct val="0"/>
            </a:spcBef>
            <a:spcAft>
              <a:spcPct val="35000"/>
            </a:spcAft>
          </a:pPr>
          <a:r>
            <a:rPr lang="ar-EG" sz="2000" b="1" kern="1200" dirty="0" smtClean="0"/>
            <a:t>3-حرية التعبير للموظفين على وسائل التواصل الاجتماعي </a:t>
          </a:r>
          <a:endParaRPr lang="en-US" sz="2000" b="1" kern="1200" dirty="0"/>
        </a:p>
      </dsp:txBody>
      <dsp:txXfrm>
        <a:off x="464064" y="297654"/>
        <a:ext cx="3220554" cy="1006423"/>
      </dsp:txXfrm>
    </dsp:sp>
    <dsp:sp modelId="{525B6BC5-F18A-405D-9D36-DEE5C4583B2B}">
      <dsp:nvSpPr>
        <dsp:cNvPr id="0" name=""/>
        <dsp:cNvSpPr/>
      </dsp:nvSpPr>
      <dsp:spPr>
        <a:xfrm>
          <a:off x="329874" y="152281"/>
          <a:ext cx="704496" cy="1056744"/>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60648D1-02C0-499A-A168-A021F170D353}">
      <dsp:nvSpPr>
        <dsp:cNvPr id="0" name=""/>
        <dsp:cNvSpPr/>
      </dsp:nvSpPr>
      <dsp:spPr>
        <a:xfrm>
          <a:off x="3938482" y="126336"/>
          <a:ext cx="3218521" cy="1234574"/>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81254" tIns="76200" rIns="76200" bIns="76200" numCol="1" spcCol="1270" anchor="ctr" anchorCtr="0">
          <a:noAutofit/>
        </a:bodyPr>
        <a:lstStyle/>
        <a:p>
          <a:pPr lvl="0" algn="ctr" defTabSz="889000" rtl="1">
            <a:lnSpc>
              <a:spcPct val="90000"/>
            </a:lnSpc>
            <a:spcBef>
              <a:spcPct val="0"/>
            </a:spcBef>
            <a:spcAft>
              <a:spcPct val="35000"/>
            </a:spcAft>
          </a:pPr>
          <a:r>
            <a:rPr lang="ar-EG" sz="2000" b="1" kern="1200" dirty="0" smtClean="0"/>
            <a:t>2-وسائل التواصل الاجتماعي و القيود على حرية التعبير عن الرأي</a:t>
          </a:r>
          <a:endParaRPr lang="en-US" sz="2000" b="1" kern="1200" dirty="0"/>
        </a:p>
      </dsp:txBody>
      <dsp:txXfrm>
        <a:off x="3938482" y="126336"/>
        <a:ext cx="3218521" cy="1234574"/>
      </dsp:txXfrm>
    </dsp:sp>
    <dsp:sp modelId="{0C89528A-A0D8-4123-BA89-410ACC7EB7B7}">
      <dsp:nvSpPr>
        <dsp:cNvPr id="0" name=""/>
        <dsp:cNvSpPr/>
      </dsp:nvSpPr>
      <dsp:spPr>
        <a:xfrm>
          <a:off x="3804377" y="95448"/>
          <a:ext cx="704051" cy="1056077"/>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D9B6197-68C0-42B5-9A3E-33EF2F44B2B6}">
      <dsp:nvSpPr>
        <dsp:cNvPr id="0" name=""/>
        <dsp:cNvSpPr/>
      </dsp:nvSpPr>
      <dsp:spPr>
        <a:xfrm>
          <a:off x="7352291" y="255729"/>
          <a:ext cx="3206327" cy="1001977"/>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78673" tIns="76200" rIns="76200" bIns="76200" numCol="1" spcCol="1270" anchor="ctr" anchorCtr="0">
          <a:noAutofit/>
        </a:bodyPr>
        <a:lstStyle/>
        <a:p>
          <a:pPr lvl="0" algn="ctr" defTabSz="889000" rtl="1">
            <a:lnSpc>
              <a:spcPct val="90000"/>
            </a:lnSpc>
            <a:spcBef>
              <a:spcPct val="0"/>
            </a:spcBef>
            <a:spcAft>
              <a:spcPct val="35000"/>
            </a:spcAft>
          </a:pPr>
          <a:r>
            <a:rPr lang="ar-EG" sz="2000" b="1" kern="1200" dirty="0" smtClean="0"/>
            <a:t>1-وسائل التواصل الاجتماعي و تطبيق مبدأ حرية التعبير عن الرأي عليها </a:t>
          </a:r>
          <a:endParaRPr lang="en-US" sz="2000" b="1" kern="1200" dirty="0"/>
        </a:p>
      </dsp:txBody>
      <dsp:txXfrm>
        <a:off x="7352291" y="255729"/>
        <a:ext cx="3206327" cy="1001977"/>
      </dsp:txXfrm>
    </dsp:sp>
    <dsp:sp modelId="{3925BE1E-57F6-4DD9-8ADB-432A27299D43}">
      <dsp:nvSpPr>
        <dsp:cNvPr id="0" name=""/>
        <dsp:cNvSpPr/>
      </dsp:nvSpPr>
      <dsp:spPr>
        <a:xfrm>
          <a:off x="7276761" y="154826"/>
          <a:ext cx="701384" cy="1052076"/>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1BA0721-F0C8-4674-8D5A-82EE667A49A7}">
      <dsp:nvSpPr>
        <dsp:cNvPr id="0" name=""/>
        <dsp:cNvSpPr/>
      </dsp:nvSpPr>
      <dsp:spPr>
        <a:xfrm>
          <a:off x="3936915" y="1624869"/>
          <a:ext cx="3206327" cy="1001977"/>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78673" tIns="76200" rIns="76200" bIns="76200" numCol="1" spcCol="1270" anchor="ctr" anchorCtr="0">
          <a:noAutofit/>
        </a:bodyPr>
        <a:lstStyle/>
        <a:p>
          <a:pPr lvl="0" algn="ctr" defTabSz="889000" rtl="1">
            <a:lnSpc>
              <a:spcPct val="90000"/>
            </a:lnSpc>
            <a:spcBef>
              <a:spcPct val="0"/>
            </a:spcBef>
            <a:spcAft>
              <a:spcPct val="35000"/>
            </a:spcAft>
          </a:pPr>
          <a:r>
            <a:rPr lang="ar-EG" sz="2000" b="1" kern="1200" dirty="0" smtClean="0"/>
            <a:t>4- حرية </a:t>
          </a:r>
          <a:r>
            <a:rPr lang="ar-EG" sz="2000" b="1" kern="1200" smtClean="0"/>
            <a:t>التعبير </a:t>
          </a:r>
          <a:r>
            <a:rPr lang="ar-EG" sz="2000" b="1" kern="1200" smtClean="0"/>
            <a:t>للقضاة على </a:t>
          </a:r>
          <a:r>
            <a:rPr lang="ar-EG" sz="2000" b="1" kern="1200" dirty="0" smtClean="0"/>
            <a:t>وسائل التواصل الاجتماعي </a:t>
          </a:r>
          <a:endParaRPr lang="en-US" sz="2000" kern="1200" dirty="0"/>
        </a:p>
      </dsp:txBody>
      <dsp:txXfrm>
        <a:off x="3936915" y="1624869"/>
        <a:ext cx="3206327" cy="1001977"/>
      </dsp:txXfrm>
    </dsp:sp>
    <dsp:sp modelId="{03D09C50-871A-47BC-BE2E-C6F5BDB64828}">
      <dsp:nvSpPr>
        <dsp:cNvPr id="0" name=""/>
        <dsp:cNvSpPr/>
      </dsp:nvSpPr>
      <dsp:spPr>
        <a:xfrm>
          <a:off x="3803318" y="1480139"/>
          <a:ext cx="701384" cy="1052076"/>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5.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9.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0.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6139254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7/15/2023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7/15/2023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7/15/2023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7/15/2023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7/15/2023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7/15/2023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7/15/2023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7/15/2023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7/15/2023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7/15/2023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7/15/2023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38056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7/15/2023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5.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1.xml"/><Relationship Id="rId7" Type="http://schemas.openxmlformats.org/officeDocument/2006/relationships/image" Target="../media/image5.png"/><Relationship Id="rId12" Type="http://schemas.openxmlformats.org/officeDocument/2006/relationships/image" Target="../media/image10.sv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11" Type="http://schemas.openxmlformats.org/officeDocument/2006/relationships/image" Target="../media/image7.png"/><Relationship Id="rId5" Type="http://schemas.openxmlformats.org/officeDocument/2006/relationships/diagramColors" Target="../diagrams/colors1.xml"/><Relationship Id="rId10" Type="http://schemas.openxmlformats.org/officeDocument/2006/relationships/image" Target="../media/image8.svg"/><Relationship Id="rId4" Type="http://schemas.openxmlformats.org/officeDocument/2006/relationships/diagramQuickStyle" Target="../diagrams/quickStyle1.xml"/><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2.xml"/><Relationship Id="rId7" Type="http://schemas.microsoft.com/office/2007/relationships/diagramDrawing" Target="../diagrams/drawing2.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xml"/><Relationship Id="rId11" Type="http://schemas.openxmlformats.org/officeDocument/2006/relationships/image" Target="../media/image6.png"/><Relationship Id="rId5" Type="http://schemas.openxmlformats.org/officeDocument/2006/relationships/diagramQuickStyle" Target="../diagrams/quickStyle2.xml"/><Relationship Id="rId10" Type="http://schemas.openxmlformats.org/officeDocument/2006/relationships/image" Target="../media/image13.svg"/><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xml"/><Relationship Id="rId7" Type="http://schemas.microsoft.com/office/2007/relationships/diagramDrawing" Target="../diagrams/drawing3.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xml"/><Relationship Id="rId11" Type="http://schemas.openxmlformats.org/officeDocument/2006/relationships/image" Target="../media/image6.png"/><Relationship Id="rId5" Type="http://schemas.openxmlformats.org/officeDocument/2006/relationships/diagramQuickStyle" Target="../diagrams/quickStyle3.xml"/><Relationship Id="rId10" Type="http://schemas.openxmlformats.org/officeDocument/2006/relationships/image" Target="../media/image13.svg"/><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4.xml"/><Relationship Id="rId7" Type="http://schemas.microsoft.com/office/2007/relationships/diagramDrawing" Target="../diagrams/drawing4.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xml"/><Relationship Id="rId11" Type="http://schemas.openxmlformats.org/officeDocument/2006/relationships/image" Target="../media/image6.png"/><Relationship Id="rId5" Type="http://schemas.openxmlformats.org/officeDocument/2006/relationships/diagramQuickStyle" Target="../diagrams/quickStyle4.xml"/><Relationship Id="rId10" Type="http://schemas.openxmlformats.org/officeDocument/2006/relationships/image" Target="../media/image13.svg"/><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8" Type="http://schemas.microsoft.com/office/2007/relationships/diagramDrawing" Target="../diagrams/drawing5.xml"/><Relationship Id="rId13" Type="http://schemas.openxmlformats.org/officeDocument/2006/relationships/diagramData" Target="../diagrams/data6.xml"/><Relationship Id="rId3" Type="http://schemas.openxmlformats.org/officeDocument/2006/relationships/image" Target="../media/image3.png"/><Relationship Id="rId7" Type="http://schemas.openxmlformats.org/officeDocument/2006/relationships/diagramColors" Target="../diagrams/colors5.xml"/><Relationship Id="rId12" Type="http://schemas.openxmlformats.org/officeDocument/2006/relationships/image" Target="../media/image8.svg"/><Relationship Id="rId17" Type="http://schemas.microsoft.com/office/2007/relationships/diagramDrawing" Target="../diagrams/drawing6.xml"/><Relationship Id="rId2" Type="http://schemas.openxmlformats.org/officeDocument/2006/relationships/image" Target="../media/image8.jpeg"/><Relationship Id="rId16" Type="http://schemas.openxmlformats.org/officeDocument/2006/relationships/diagramColors" Target="../diagrams/colors6.xml"/><Relationship Id="rId1" Type="http://schemas.openxmlformats.org/officeDocument/2006/relationships/slideLayout" Target="../slideLayouts/slideLayout12.xml"/><Relationship Id="rId6" Type="http://schemas.openxmlformats.org/officeDocument/2006/relationships/diagramQuickStyle" Target="../diagrams/quickStyle5.xml"/><Relationship Id="rId11" Type="http://schemas.openxmlformats.org/officeDocument/2006/relationships/image" Target="../media/image6.png"/><Relationship Id="rId5" Type="http://schemas.openxmlformats.org/officeDocument/2006/relationships/diagramLayout" Target="../diagrams/layout5.xml"/><Relationship Id="rId15" Type="http://schemas.openxmlformats.org/officeDocument/2006/relationships/diagramQuickStyle" Target="../diagrams/quickStyle6.xml"/><Relationship Id="rId10" Type="http://schemas.openxmlformats.org/officeDocument/2006/relationships/image" Target="../media/image13.svg"/><Relationship Id="rId4" Type="http://schemas.openxmlformats.org/officeDocument/2006/relationships/diagramData" Target="../diagrams/data5.xml"/><Relationship Id="rId9" Type="http://schemas.openxmlformats.org/officeDocument/2006/relationships/image" Target="../media/image5.png"/><Relationship Id="rId14" Type="http://schemas.openxmlformats.org/officeDocument/2006/relationships/diagramLayout" Target="../diagrams/layout6.xml"/></Relationships>
</file>

<file path=ppt/slides/_rels/slide7.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diagramLayout" Target="../diagrams/layout8.xml"/><Relationship Id="rId3" Type="http://schemas.openxmlformats.org/officeDocument/2006/relationships/diagramData" Target="../diagrams/data7.xml"/><Relationship Id="rId7" Type="http://schemas.microsoft.com/office/2007/relationships/diagramDrawing" Target="../diagrams/drawing7.xml"/><Relationship Id="rId12" Type="http://schemas.openxmlformats.org/officeDocument/2006/relationships/diagramData" Target="../diagrams/data8.xml"/><Relationship Id="rId2" Type="http://schemas.openxmlformats.org/officeDocument/2006/relationships/image" Target="../media/image3.png"/><Relationship Id="rId16" Type="http://schemas.microsoft.com/office/2007/relationships/diagramDrawing" Target="../diagrams/drawing8.xml"/><Relationship Id="rId1" Type="http://schemas.openxmlformats.org/officeDocument/2006/relationships/slideLayout" Target="../slideLayouts/slideLayout7.xml"/><Relationship Id="rId6" Type="http://schemas.openxmlformats.org/officeDocument/2006/relationships/diagramColors" Target="../diagrams/colors7.xml"/><Relationship Id="rId11" Type="http://schemas.openxmlformats.org/officeDocument/2006/relationships/image" Target="../media/image8.svg"/><Relationship Id="rId5" Type="http://schemas.openxmlformats.org/officeDocument/2006/relationships/diagramQuickStyle" Target="../diagrams/quickStyle7.xml"/><Relationship Id="rId15" Type="http://schemas.openxmlformats.org/officeDocument/2006/relationships/diagramColors" Target="../diagrams/colors8.xml"/><Relationship Id="rId10" Type="http://schemas.openxmlformats.org/officeDocument/2006/relationships/image" Target="../media/image6.png"/><Relationship Id="rId4" Type="http://schemas.openxmlformats.org/officeDocument/2006/relationships/diagramLayout" Target="../diagrams/layout7.xml"/><Relationship Id="rId9" Type="http://schemas.openxmlformats.org/officeDocument/2006/relationships/image" Target="../media/image13.svg"/><Relationship Id="rId14" Type="http://schemas.openxmlformats.org/officeDocument/2006/relationships/diagramQuickStyle" Target="../diagrams/quickStyle8.xml"/></Relationships>
</file>

<file path=ppt/slides/_rels/slide8.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3.png"/><Relationship Id="rId7" Type="http://schemas.openxmlformats.org/officeDocument/2006/relationships/diagramColors" Target="../diagrams/colors9.xml"/><Relationship Id="rId12" Type="http://schemas.openxmlformats.org/officeDocument/2006/relationships/image" Target="../media/image8.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QuickStyle" Target="../diagrams/quickStyle9.xml"/><Relationship Id="rId11" Type="http://schemas.openxmlformats.org/officeDocument/2006/relationships/image" Target="../media/image6.png"/><Relationship Id="rId5" Type="http://schemas.openxmlformats.org/officeDocument/2006/relationships/diagramLayout" Target="../diagrams/layout9.xml"/><Relationship Id="rId10" Type="http://schemas.openxmlformats.org/officeDocument/2006/relationships/image" Target="../media/image13.svg"/><Relationship Id="rId4" Type="http://schemas.openxmlformats.org/officeDocument/2006/relationships/diagramData" Target="../diagrams/data9.xml"/><Relationship Id="rId9"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10.xml"/><Relationship Id="rId7" Type="http://schemas.microsoft.com/office/2007/relationships/diagramDrawing" Target="../diagrams/drawing10.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0.xml"/><Relationship Id="rId11" Type="http://schemas.openxmlformats.org/officeDocument/2006/relationships/image" Target="../media/image6.png"/><Relationship Id="rId5" Type="http://schemas.openxmlformats.org/officeDocument/2006/relationships/diagramQuickStyle" Target="../diagrams/quickStyle10.xml"/><Relationship Id="rId10" Type="http://schemas.openxmlformats.org/officeDocument/2006/relationships/image" Target="../media/image13.svg"/><Relationship Id="rId4" Type="http://schemas.openxmlformats.org/officeDocument/2006/relationships/diagramLayout" Target="../diagrams/layout10.xml"/></Relationships>
</file>

<file path=ppt/slides/_rels/slide1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11.xml"/><Relationship Id="rId7" Type="http://schemas.microsoft.com/office/2007/relationships/diagramDrawing" Target="../diagrams/drawing11.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1.xml"/><Relationship Id="rId11" Type="http://schemas.openxmlformats.org/officeDocument/2006/relationships/image" Target="../media/image6.png"/><Relationship Id="rId5" Type="http://schemas.openxmlformats.org/officeDocument/2006/relationships/diagramQuickStyle" Target="../diagrams/quickStyle11.xml"/><Relationship Id="rId10" Type="http://schemas.openxmlformats.org/officeDocument/2006/relationships/image" Target="../media/image13.svg"/><Relationship Id="rId4" Type="http://schemas.openxmlformats.org/officeDocument/2006/relationships/diagramLayout" Target="../diagrams/layout11.xml"/></Relationships>
</file>

<file path=ppt/slides/_rels/slide11.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12.xml"/><Relationship Id="rId18" Type="http://schemas.openxmlformats.org/officeDocument/2006/relationships/image" Target="../media/image13.svg"/><Relationship Id="rId26" Type="http://schemas.openxmlformats.org/officeDocument/2006/relationships/diagramData" Target="../diagrams/data14.xml"/><Relationship Id="rId21" Type="http://schemas.openxmlformats.org/officeDocument/2006/relationships/diagramData" Target="../diagrams/data13.xml"/><Relationship Id="rId12" Type="http://schemas.openxmlformats.org/officeDocument/2006/relationships/image" Target="../media/image10.svg"/><Relationship Id="rId17" Type="http://schemas.microsoft.com/office/2007/relationships/diagramDrawing" Target="../diagrams/drawing12.xml"/><Relationship Id="rId25" Type="http://schemas.microsoft.com/office/2007/relationships/diagramDrawing" Target="../diagrams/drawing13.xml"/><Relationship Id="rId2" Type="http://schemas.openxmlformats.org/officeDocument/2006/relationships/image" Target="../media/image5.png"/><Relationship Id="rId16" Type="http://schemas.openxmlformats.org/officeDocument/2006/relationships/diagramColors" Target="../diagrams/colors12.xml"/><Relationship Id="rId20" Type="http://schemas.openxmlformats.org/officeDocument/2006/relationships/image" Target="../media/image10.svg"/><Relationship Id="rId29" Type="http://schemas.openxmlformats.org/officeDocument/2006/relationships/diagramColors" Target="../diagrams/colors14.xml"/><Relationship Id="rId1" Type="http://schemas.openxmlformats.org/officeDocument/2006/relationships/slideLayout" Target="../slideLayouts/slideLayout7.xml"/><Relationship Id="rId11" Type="http://schemas.openxmlformats.org/officeDocument/2006/relationships/image" Target="../media/image7.png"/><Relationship Id="rId24" Type="http://schemas.openxmlformats.org/officeDocument/2006/relationships/diagramColors" Target="../diagrams/colors13.xml"/><Relationship Id="rId15" Type="http://schemas.openxmlformats.org/officeDocument/2006/relationships/diagramQuickStyle" Target="../diagrams/quickStyle12.xml"/><Relationship Id="rId23" Type="http://schemas.openxmlformats.org/officeDocument/2006/relationships/diagramQuickStyle" Target="../diagrams/quickStyle13.xml"/><Relationship Id="rId28" Type="http://schemas.openxmlformats.org/officeDocument/2006/relationships/diagramQuickStyle" Target="../diagrams/quickStyle14.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12.xml"/><Relationship Id="rId22" Type="http://schemas.openxmlformats.org/officeDocument/2006/relationships/diagramLayout" Target="../diagrams/layout13.xml"/><Relationship Id="rId27" Type="http://schemas.openxmlformats.org/officeDocument/2006/relationships/diagramLayout" Target="../diagrams/layout14.xml"/><Relationship Id="rId30" Type="http://schemas.microsoft.com/office/2007/relationships/diagramDrawing" Target="../diagrams/drawing14.xml"/></Relationships>
</file>

<file path=ppt/slides/_rels/slide12.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15.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15.xml"/><Relationship Id="rId2" Type="http://schemas.openxmlformats.org/officeDocument/2006/relationships/image" Target="../media/image5.png"/><Relationship Id="rId16" Type="http://schemas.openxmlformats.org/officeDocument/2006/relationships/diagramColors" Target="../diagrams/colors15.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15.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15.xml"/></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16.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16.xml"/><Relationship Id="rId2" Type="http://schemas.openxmlformats.org/officeDocument/2006/relationships/image" Target="../media/image5.png"/><Relationship Id="rId16" Type="http://schemas.openxmlformats.org/officeDocument/2006/relationships/diagramColors" Target="../diagrams/colors16.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16.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16.xml"/></Relationships>
</file>

<file path=ppt/slides/_rels/slide14.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17.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17.xml"/><Relationship Id="rId2" Type="http://schemas.openxmlformats.org/officeDocument/2006/relationships/image" Target="../media/image5.png"/><Relationship Id="rId16" Type="http://schemas.openxmlformats.org/officeDocument/2006/relationships/diagramColors" Target="../diagrams/colors17.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17.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17.xml"/></Relationships>
</file>

<file path=ppt/slides/_rels/slide15.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18.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18.xml"/><Relationship Id="rId2" Type="http://schemas.openxmlformats.org/officeDocument/2006/relationships/image" Target="../media/image5.png"/><Relationship Id="rId16" Type="http://schemas.openxmlformats.org/officeDocument/2006/relationships/diagramColors" Target="../diagrams/colors18.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18.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18.xml"/></Relationships>
</file>

<file path=ppt/slides/_rels/slide16.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diagramLayout" Target="../diagrams/layout20.xml"/><Relationship Id="rId3" Type="http://schemas.openxmlformats.org/officeDocument/2006/relationships/diagramData" Target="../diagrams/data19.xml"/><Relationship Id="rId7" Type="http://schemas.microsoft.com/office/2007/relationships/diagramDrawing" Target="../diagrams/drawing19.xml"/><Relationship Id="rId12" Type="http://schemas.openxmlformats.org/officeDocument/2006/relationships/diagramData" Target="../diagrams/data20.xml"/><Relationship Id="rId2" Type="http://schemas.openxmlformats.org/officeDocument/2006/relationships/image" Target="../media/image3.png"/><Relationship Id="rId16" Type="http://schemas.microsoft.com/office/2007/relationships/diagramDrawing" Target="../diagrams/drawing20.xml"/><Relationship Id="rId1" Type="http://schemas.openxmlformats.org/officeDocument/2006/relationships/slideLayout" Target="../slideLayouts/slideLayout7.xml"/><Relationship Id="rId6" Type="http://schemas.openxmlformats.org/officeDocument/2006/relationships/diagramColors" Target="../diagrams/colors19.xml"/><Relationship Id="rId11" Type="http://schemas.openxmlformats.org/officeDocument/2006/relationships/image" Target="../media/image8.svg"/><Relationship Id="rId5" Type="http://schemas.openxmlformats.org/officeDocument/2006/relationships/diagramQuickStyle" Target="../diagrams/quickStyle19.xml"/><Relationship Id="rId15" Type="http://schemas.openxmlformats.org/officeDocument/2006/relationships/diagramColors" Target="../diagrams/colors20.xml"/><Relationship Id="rId10" Type="http://schemas.openxmlformats.org/officeDocument/2006/relationships/image" Target="../media/image6.png"/><Relationship Id="rId4" Type="http://schemas.openxmlformats.org/officeDocument/2006/relationships/diagramLayout" Target="../diagrams/layout19.xml"/><Relationship Id="rId9" Type="http://schemas.openxmlformats.org/officeDocument/2006/relationships/image" Target="../media/image13.svg"/><Relationship Id="rId14" Type="http://schemas.openxmlformats.org/officeDocument/2006/relationships/diagramQuickStyle" Target="../diagrams/quickStyle20.xml"/></Relationships>
</file>

<file path=ppt/slides/_rels/slide1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1.xml"/><Relationship Id="rId11" Type="http://schemas.openxmlformats.org/officeDocument/2006/relationships/image" Target="../media/image8.svg"/><Relationship Id="rId5" Type="http://schemas.openxmlformats.org/officeDocument/2006/relationships/diagramQuickStyle" Target="../diagrams/quickStyle21.xml"/><Relationship Id="rId10" Type="http://schemas.openxmlformats.org/officeDocument/2006/relationships/image" Target="../media/image6.png"/><Relationship Id="rId4" Type="http://schemas.openxmlformats.org/officeDocument/2006/relationships/diagramLayout" Target="../diagrams/layout21.xml"/><Relationship Id="rId9" Type="http://schemas.openxmlformats.org/officeDocument/2006/relationships/image" Target="../media/image13.svg"/></Relationships>
</file>

<file path=ppt/slides/_rels/slide1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2.xml"/><Relationship Id="rId11" Type="http://schemas.openxmlformats.org/officeDocument/2006/relationships/image" Target="../media/image8.svg"/><Relationship Id="rId5" Type="http://schemas.openxmlformats.org/officeDocument/2006/relationships/diagramQuickStyle" Target="../diagrams/quickStyle22.xml"/><Relationship Id="rId10" Type="http://schemas.openxmlformats.org/officeDocument/2006/relationships/image" Target="../media/image6.png"/><Relationship Id="rId4" Type="http://schemas.openxmlformats.org/officeDocument/2006/relationships/diagramLayout" Target="../diagrams/layout22.xml"/><Relationship Id="rId9" Type="http://schemas.openxmlformats.org/officeDocument/2006/relationships/image" Target="../media/image13.svg"/></Relationships>
</file>

<file path=ppt/slides/_rels/slide1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3.xml"/><Relationship Id="rId11" Type="http://schemas.openxmlformats.org/officeDocument/2006/relationships/image" Target="../media/image8.svg"/><Relationship Id="rId5" Type="http://schemas.openxmlformats.org/officeDocument/2006/relationships/diagramQuickStyle" Target="../diagrams/quickStyle23.xml"/><Relationship Id="rId10" Type="http://schemas.openxmlformats.org/officeDocument/2006/relationships/image" Target="../media/image6.png"/><Relationship Id="rId4" Type="http://schemas.openxmlformats.org/officeDocument/2006/relationships/diagramLayout" Target="../diagrams/layout23.xml"/><Relationship Id="rId9" Type="http://schemas.openxmlformats.org/officeDocument/2006/relationships/image" Target="../media/image13.svg"/></Relationships>
</file>

<file path=ppt/slides/_rels/slide20.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4.xml"/><Relationship Id="rId18" Type="http://schemas.openxmlformats.org/officeDocument/2006/relationships/image" Target="../media/image13.svg"/><Relationship Id="rId21" Type="http://schemas.openxmlformats.org/officeDocument/2006/relationships/diagramData" Target="../diagrams/data25.xml"/><Relationship Id="rId12" Type="http://schemas.openxmlformats.org/officeDocument/2006/relationships/image" Target="../media/image10.svg"/><Relationship Id="rId17" Type="http://schemas.microsoft.com/office/2007/relationships/diagramDrawing" Target="../diagrams/drawing24.xml"/><Relationship Id="rId25" Type="http://schemas.microsoft.com/office/2007/relationships/diagramDrawing" Target="../diagrams/drawing25.xml"/><Relationship Id="rId2" Type="http://schemas.openxmlformats.org/officeDocument/2006/relationships/image" Target="../media/image5.png"/><Relationship Id="rId16" Type="http://schemas.openxmlformats.org/officeDocument/2006/relationships/diagramColors" Target="../diagrams/colors24.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24" Type="http://schemas.openxmlformats.org/officeDocument/2006/relationships/diagramColors" Target="../diagrams/colors25.xml"/><Relationship Id="rId15" Type="http://schemas.openxmlformats.org/officeDocument/2006/relationships/diagramQuickStyle" Target="../diagrams/quickStyle24.xml"/><Relationship Id="rId23" Type="http://schemas.openxmlformats.org/officeDocument/2006/relationships/diagramQuickStyle" Target="../diagrams/quickStyle25.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24.xml"/><Relationship Id="rId22" Type="http://schemas.openxmlformats.org/officeDocument/2006/relationships/diagramLayout" Target="../diagrams/layout25.xml"/></Relationships>
</file>

<file path=ppt/slides/_rels/slide21.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6.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26.xml"/><Relationship Id="rId2" Type="http://schemas.openxmlformats.org/officeDocument/2006/relationships/image" Target="../media/image5.png"/><Relationship Id="rId16" Type="http://schemas.openxmlformats.org/officeDocument/2006/relationships/diagramColors" Target="../diagrams/colors26.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26.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26.xml"/></Relationships>
</file>

<file path=ppt/slides/_rels/slide22.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7.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27.xml"/><Relationship Id="rId2" Type="http://schemas.openxmlformats.org/officeDocument/2006/relationships/image" Target="../media/image5.png"/><Relationship Id="rId16" Type="http://schemas.openxmlformats.org/officeDocument/2006/relationships/diagramColors" Target="../diagrams/colors27.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27.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27.xml"/></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8.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28.xml"/><Relationship Id="rId2" Type="http://schemas.openxmlformats.org/officeDocument/2006/relationships/image" Target="../media/image5.png"/><Relationship Id="rId16" Type="http://schemas.openxmlformats.org/officeDocument/2006/relationships/diagramColors" Target="../diagrams/colors28.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28.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28.xml"/></Relationships>
</file>

<file path=ppt/slides/_rels/slide24.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9.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29.xml"/><Relationship Id="rId2" Type="http://schemas.openxmlformats.org/officeDocument/2006/relationships/image" Target="../media/image5.png"/><Relationship Id="rId16" Type="http://schemas.openxmlformats.org/officeDocument/2006/relationships/diagramColors" Target="../diagrams/colors29.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29.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29.xml"/></Relationships>
</file>

<file path=ppt/slides/_rels/slide25.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0.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30.xml"/><Relationship Id="rId2" Type="http://schemas.openxmlformats.org/officeDocument/2006/relationships/image" Target="../media/image5.png"/><Relationship Id="rId16" Type="http://schemas.openxmlformats.org/officeDocument/2006/relationships/diagramColors" Target="../diagrams/colors30.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30.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0.xml"/></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1.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31.xml"/><Relationship Id="rId2" Type="http://schemas.openxmlformats.org/officeDocument/2006/relationships/image" Target="../media/image5.png"/><Relationship Id="rId16" Type="http://schemas.openxmlformats.org/officeDocument/2006/relationships/diagramColors" Target="../diagrams/colors31.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31.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1.xml"/></Relationships>
</file>

<file path=ppt/slides/_rels/slide27.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2.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32.xml"/><Relationship Id="rId2" Type="http://schemas.openxmlformats.org/officeDocument/2006/relationships/image" Target="../media/image5.png"/><Relationship Id="rId16" Type="http://schemas.openxmlformats.org/officeDocument/2006/relationships/diagramColors" Target="../diagrams/colors32.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32.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2.xml"/></Relationships>
</file>

<file path=ppt/slides/_rels/slide28.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3.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33.xml"/><Relationship Id="rId2" Type="http://schemas.openxmlformats.org/officeDocument/2006/relationships/image" Target="../media/image5.png"/><Relationship Id="rId16" Type="http://schemas.openxmlformats.org/officeDocument/2006/relationships/diagramColors" Target="../diagrams/colors33.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33.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3.xml"/></Relationships>
</file>

<file path=ppt/slides/_rels/slide29.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4.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34.xml"/><Relationship Id="rId2" Type="http://schemas.openxmlformats.org/officeDocument/2006/relationships/image" Target="../media/image5.png"/><Relationship Id="rId16" Type="http://schemas.openxmlformats.org/officeDocument/2006/relationships/diagramColors" Target="../diagrams/colors34.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34.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4.xml"/></Relationships>
</file>

<file path=ppt/slides/_rels/slide30.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5.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35.xml"/><Relationship Id="rId2" Type="http://schemas.openxmlformats.org/officeDocument/2006/relationships/image" Target="../media/image5.png"/><Relationship Id="rId16" Type="http://schemas.openxmlformats.org/officeDocument/2006/relationships/diagramColors" Target="../diagrams/colors35.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35.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5.xml"/></Relationships>
</file>

<file path=ppt/slides/_rels/slide31.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6.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36.xml"/><Relationship Id="rId2" Type="http://schemas.openxmlformats.org/officeDocument/2006/relationships/image" Target="../media/image5.png"/><Relationship Id="rId16" Type="http://schemas.openxmlformats.org/officeDocument/2006/relationships/diagramColors" Target="../diagrams/colors36.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36.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6.xml"/></Relationships>
</file>

<file path=ppt/slides/_rels/slide3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7.xml"/><Relationship Id="rId7" Type="http://schemas.microsoft.com/office/2007/relationships/diagramDrawing" Target="../diagrams/drawing37.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37.xml"/><Relationship Id="rId11" Type="http://schemas.openxmlformats.org/officeDocument/2006/relationships/image" Target="../media/image8.svg"/><Relationship Id="rId5" Type="http://schemas.openxmlformats.org/officeDocument/2006/relationships/diagramQuickStyle" Target="../diagrams/quickStyle37.xml"/><Relationship Id="rId10" Type="http://schemas.openxmlformats.org/officeDocument/2006/relationships/image" Target="../media/image6.png"/><Relationship Id="rId4" Type="http://schemas.openxmlformats.org/officeDocument/2006/relationships/diagramLayout" Target="../diagrams/layout37.xml"/><Relationship Id="rId9" Type="http://schemas.openxmlformats.org/officeDocument/2006/relationships/image" Target="../media/image13.svg"/></Relationships>
</file>

<file path=ppt/slides/_rels/slide3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8.xml"/><Relationship Id="rId7" Type="http://schemas.microsoft.com/office/2007/relationships/diagramDrawing" Target="../diagrams/drawing38.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8.xml"/><Relationship Id="rId11" Type="http://schemas.openxmlformats.org/officeDocument/2006/relationships/image" Target="../media/image8.svg"/><Relationship Id="rId5" Type="http://schemas.openxmlformats.org/officeDocument/2006/relationships/diagramQuickStyle" Target="../diagrams/quickStyle38.xml"/><Relationship Id="rId10" Type="http://schemas.openxmlformats.org/officeDocument/2006/relationships/image" Target="../media/image6.png"/><Relationship Id="rId4" Type="http://schemas.openxmlformats.org/officeDocument/2006/relationships/diagramLayout" Target="../diagrams/layout38.xml"/><Relationship Id="rId9" Type="http://schemas.openxmlformats.org/officeDocument/2006/relationships/image" Target="../media/image13.svg"/></Relationships>
</file>

<file path=ppt/slides/_rels/slide3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9.xml"/><Relationship Id="rId7" Type="http://schemas.microsoft.com/office/2007/relationships/diagramDrawing" Target="../diagrams/drawing39.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9.xml"/><Relationship Id="rId11" Type="http://schemas.openxmlformats.org/officeDocument/2006/relationships/image" Target="../media/image8.svg"/><Relationship Id="rId5" Type="http://schemas.openxmlformats.org/officeDocument/2006/relationships/diagramQuickStyle" Target="../diagrams/quickStyle39.xml"/><Relationship Id="rId10" Type="http://schemas.openxmlformats.org/officeDocument/2006/relationships/image" Target="../media/image6.png"/><Relationship Id="rId4" Type="http://schemas.openxmlformats.org/officeDocument/2006/relationships/diagramLayout" Target="../diagrams/layout39.xml"/><Relationship Id="rId9" Type="http://schemas.openxmlformats.org/officeDocument/2006/relationships/image" Target="../media/image13.svg"/></Relationships>
</file>

<file path=ppt/slides/_rels/slide3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40.xml"/><Relationship Id="rId7" Type="http://schemas.microsoft.com/office/2007/relationships/diagramDrawing" Target="../diagrams/drawing40.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0.xml"/><Relationship Id="rId11" Type="http://schemas.openxmlformats.org/officeDocument/2006/relationships/image" Target="../media/image8.svg"/><Relationship Id="rId5" Type="http://schemas.openxmlformats.org/officeDocument/2006/relationships/diagramQuickStyle" Target="../diagrams/quickStyle40.xml"/><Relationship Id="rId10" Type="http://schemas.openxmlformats.org/officeDocument/2006/relationships/image" Target="../media/image6.png"/><Relationship Id="rId4" Type="http://schemas.openxmlformats.org/officeDocument/2006/relationships/diagramLayout" Target="../diagrams/layout40.xml"/><Relationship Id="rId9" Type="http://schemas.openxmlformats.org/officeDocument/2006/relationships/image" Target="../media/image13.svg"/></Relationships>
</file>

<file path=ppt/slides/_rels/slide3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41.xml"/><Relationship Id="rId7" Type="http://schemas.microsoft.com/office/2007/relationships/diagramDrawing" Target="../diagrams/drawing41.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1.xml"/><Relationship Id="rId11" Type="http://schemas.openxmlformats.org/officeDocument/2006/relationships/image" Target="../media/image8.svg"/><Relationship Id="rId5" Type="http://schemas.openxmlformats.org/officeDocument/2006/relationships/diagramQuickStyle" Target="../diagrams/quickStyle41.xml"/><Relationship Id="rId10" Type="http://schemas.openxmlformats.org/officeDocument/2006/relationships/image" Target="../media/image6.png"/><Relationship Id="rId4" Type="http://schemas.openxmlformats.org/officeDocument/2006/relationships/diagramLayout" Target="../diagrams/layout41.xml"/><Relationship Id="rId9" Type="http://schemas.openxmlformats.org/officeDocument/2006/relationships/image" Target="../media/image13.svg"/></Relationships>
</file>

<file path=ppt/slides/_rels/slide3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42.xml"/><Relationship Id="rId7" Type="http://schemas.microsoft.com/office/2007/relationships/diagramDrawing" Target="../diagrams/drawing42.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2.xml"/><Relationship Id="rId11" Type="http://schemas.openxmlformats.org/officeDocument/2006/relationships/image" Target="../media/image8.svg"/><Relationship Id="rId5" Type="http://schemas.openxmlformats.org/officeDocument/2006/relationships/diagramQuickStyle" Target="../diagrams/quickStyle42.xml"/><Relationship Id="rId10" Type="http://schemas.openxmlformats.org/officeDocument/2006/relationships/image" Target="../media/image6.png"/><Relationship Id="rId4" Type="http://schemas.openxmlformats.org/officeDocument/2006/relationships/diagramLayout" Target="../diagrams/layout42.xml"/><Relationship Id="rId9" Type="http://schemas.openxmlformats.org/officeDocument/2006/relationships/image" Target="../media/image13.svg"/></Relationships>
</file>

<file path=ppt/slides/_rels/slide3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43.xml"/><Relationship Id="rId7" Type="http://schemas.microsoft.com/office/2007/relationships/diagramDrawing" Target="../diagrams/drawing43.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3.xml"/><Relationship Id="rId11" Type="http://schemas.openxmlformats.org/officeDocument/2006/relationships/image" Target="../media/image8.svg"/><Relationship Id="rId5" Type="http://schemas.openxmlformats.org/officeDocument/2006/relationships/diagramQuickStyle" Target="../diagrams/quickStyle43.xml"/><Relationship Id="rId10" Type="http://schemas.openxmlformats.org/officeDocument/2006/relationships/image" Target="../media/image6.png"/><Relationship Id="rId4" Type="http://schemas.openxmlformats.org/officeDocument/2006/relationships/diagramLayout" Target="../diagrams/layout43.xml"/><Relationship Id="rId9" Type="http://schemas.openxmlformats.org/officeDocument/2006/relationships/image" Target="../media/image13.svg"/></Relationships>
</file>

<file path=ppt/slides/_rels/slide39.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44.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44.xml"/><Relationship Id="rId2" Type="http://schemas.openxmlformats.org/officeDocument/2006/relationships/image" Target="../media/image5.png"/><Relationship Id="rId16" Type="http://schemas.openxmlformats.org/officeDocument/2006/relationships/diagramColors" Target="../diagrams/colors44.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44.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44.xml"/></Relationships>
</file>

<file path=ppt/slides/_rels/slide40.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45.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45.xml"/><Relationship Id="rId2" Type="http://schemas.openxmlformats.org/officeDocument/2006/relationships/image" Target="../media/image5.png"/><Relationship Id="rId16" Type="http://schemas.openxmlformats.org/officeDocument/2006/relationships/diagramColors" Target="../diagrams/colors45.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45.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45.xml"/></Relationships>
</file>

<file path=ppt/slides/_rels/slide4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0.png"/><Relationship Id="rId7"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20.svg"/><Relationship Id="rId10" Type="http://schemas.openxmlformats.org/officeDocument/2006/relationships/image" Target="../media/image5.sv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7305537" y="5525307"/>
            <a:ext cx="4886463" cy="707886"/>
          </a:xfrm>
          <a:prstGeom prst="rect">
            <a:avLst/>
          </a:prstGeom>
          <a:noFill/>
        </p:spPr>
        <p:txBody>
          <a:bodyPr wrap="square" rtlCol="0">
            <a:spAutoFit/>
          </a:bodyPr>
          <a:lstStyle/>
          <a:p>
            <a:r>
              <a:rPr lang="en-US" sz="2000" b="1" smtClean="0">
                <a:solidFill>
                  <a:srgbClr val="2D3956"/>
                </a:solidFill>
                <a:cs typeface="+mj-cs"/>
              </a:rPr>
              <a:t>Prepared </a:t>
            </a:r>
            <a:endParaRPr lang="ar-EG" sz="2000" b="1" dirty="0" smtClean="0">
              <a:solidFill>
                <a:srgbClr val="2D3956"/>
              </a:solidFill>
              <a:cs typeface="+mj-cs"/>
            </a:endParaRPr>
          </a:p>
          <a:p>
            <a:r>
              <a:rPr lang="en-US" sz="2000" b="1" smtClean="0">
                <a:solidFill>
                  <a:srgbClr val="2D3956"/>
                </a:solidFill>
                <a:cs typeface="+mj-cs"/>
              </a:rPr>
              <a:t>by Dr. Ahmed Elkhouly</a:t>
            </a:r>
            <a:endParaRPr lang="en-US" sz="2000" b="1" dirty="0">
              <a:solidFill>
                <a:srgbClr val="2D3956"/>
              </a:solidFill>
              <a:cs typeface="+mj-cs"/>
            </a:endParaRPr>
          </a:p>
        </p:txBody>
      </p:sp>
      <p:sp>
        <p:nvSpPr>
          <p:cNvPr id="44" name="Rectangle 43">
            <a:extLst>
              <a:ext uri="{FF2B5EF4-FFF2-40B4-BE49-F238E27FC236}">
                <a16:creationId xmlns=""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7305537" y="4210514"/>
            <a:ext cx="4226540" cy="972336"/>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smtClean="0">
                <a:solidFill>
                  <a:srgbClr val="2D3956"/>
                </a:solidFill>
                <a:latin typeface="Sitka Banner" panose="02000505000000020004" pitchFamily="2" charset="0"/>
              </a:rPr>
              <a:t>ا</a:t>
            </a:r>
            <a:r>
              <a:rPr lang="ar-EG" sz="2400" b="1" smtClean="0">
                <a:solidFill>
                  <a:srgbClr val="2D3956"/>
                </a:solidFill>
                <a:latin typeface="Sitka Banner" panose="02000505000000020004" pitchFamily="2" charset="0"/>
              </a:rPr>
              <a:t>لمحاضرة الخامسة</a:t>
            </a:r>
            <a:endParaRPr lang="ar-EG" sz="2400" b="1" dirty="0" smtClean="0">
              <a:solidFill>
                <a:srgbClr val="2D3956"/>
              </a:solidFill>
              <a:latin typeface="Sitka Banner" panose="02000505000000020004" pitchFamily="2" charset="0"/>
            </a:endParaRPr>
          </a:p>
          <a:p>
            <a:pPr algn="ctr"/>
            <a:r>
              <a:rPr lang="ar-EG" sz="2400" b="1" smtClean="0">
                <a:solidFill>
                  <a:srgbClr val="2D3956"/>
                </a:solidFill>
                <a:latin typeface="Sitka Banner" panose="02000505000000020004" pitchFamily="2" charset="0"/>
              </a:rPr>
              <a:t>وسائل التواصل الاجتماعي </a:t>
            </a:r>
            <a:endParaRPr lang="en-US" sz="2400" b="1" dirty="0">
              <a:solidFill>
                <a:srgbClr val="2D3956"/>
              </a:solidFill>
              <a:latin typeface="Sitka Banner" panose="02000505000000020004" pitchFamily="2"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7762126" y="3070238"/>
            <a:ext cx="1912703" cy="707886"/>
          </a:xfrm>
          <a:prstGeom prst="rect">
            <a:avLst/>
          </a:prstGeom>
          <a:noFill/>
        </p:spPr>
        <p:txBody>
          <a:bodyPr wrap="none" rtlCol="0">
            <a:spAutoFit/>
          </a:bodyPr>
          <a:lstStyle/>
          <a:p>
            <a:r>
              <a:rPr lang="en-US" sz="2000" b="1" smtClean="0">
                <a:solidFill>
                  <a:srgbClr val="2D3956"/>
                </a:solidFill>
                <a:latin typeface="Times New Roman" panose="02020603050405020304" pitchFamily="18" charset="0"/>
                <a:cs typeface="Times New Roman" panose="02020603050405020304" pitchFamily="18" charset="0"/>
              </a:rPr>
              <a:t>     LAW 601</a:t>
            </a:r>
            <a:endParaRPr lang="en-US" sz="2000" b="1" dirty="0">
              <a:solidFill>
                <a:srgbClr val="2D3956"/>
              </a:solidFill>
              <a:latin typeface="Times New Roman" panose="02020603050405020304" pitchFamily="18" charset="0"/>
              <a:cs typeface="Times New Roman" panose="02020603050405020304" pitchFamily="18" charset="0"/>
            </a:endParaRPr>
          </a:p>
          <a:p>
            <a:r>
              <a:rPr lang="ar-EG" sz="2000" b="1" smtClean="0">
                <a:solidFill>
                  <a:srgbClr val="2D3956"/>
                </a:solidFill>
                <a:latin typeface="Tajawal Medium" panose="00000600000000000000" pitchFamily="2" charset="-78"/>
              </a:rPr>
              <a:t>أسس القانون الرقمي</a:t>
            </a:r>
            <a:endParaRPr lang="en-US" sz="2000" b="1" dirty="0">
              <a:solidFill>
                <a:srgbClr val="2D3956"/>
              </a:solidFill>
              <a:latin typeface="Tajawal Medium" panose="00000600000000000000" pitchFamily="2" charset="-78"/>
            </a:endParaRPr>
          </a:p>
        </p:txBody>
      </p:sp>
      <p:pic>
        <p:nvPicPr>
          <p:cNvPr id="4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18" name="TextBox 17">
            <a:extLst>
              <a:ext uri="{FF2B5EF4-FFF2-40B4-BE49-F238E27FC236}">
                <a16:creationId xmlns="" xmlns:a16="http://schemas.microsoft.com/office/drawing/2014/main" id="{25760A6C-566F-B7E3-1EEE-CB29F0CF0113}"/>
              </a:ext>
            </a:extLst>
          </p:cNvPr>
          <p:cNvSpPr txBox="1"/>
          <p:nvPr/>
        </p:nvSpPr>
        <p:spPr>
          <a:xfrm>
            <a:off x="6038677" y="2137077"/>
            <a:ext cx="5661188" cy="769441"/>
          </a:xfrm>
          <a:prstGeom prst="rect">
            <a:avLst/>
          </a:prstGeom>
          <a:noFill/>
        </p:spPr>
        <p:txBody>
          <a:bodyPr wrap="square" rtlCol="0">
            <a:spAutoFit/>
          </a:bodyPr>
          <a:lstStyle/>
          <a:p>
            <a:pPr algn="ctr"/>
            <a:r>
              <a:rPr lang="ar-EG" sz="2800" b="1" smtClean="0">
                <a:solidFill>
                  <a:srgbClr val="8E5A6D"/>
                </a:solidFill>
                <a:latin typeface="Tajawal Medium" panose="00000600000000000000" pitchFamily="2" charset="-78"/>
              </a:rPr>
              <a:t>ماجستير القانون الرقمي</a:t>
            </a:r>
            <a:r>
              <a:rPr lang="ar-EG" sz="4400" b="1" smtClean="0">
                <a:solidFill>
                  <a:srgbClr val="8E5A6D"/>
                </a:solidFill>
                <a:latin typeface="Tajawal Medium" panose="00000600000000000000" pitchFamily="2" charset="-78"/>
              </a:rPr>
              <a:t> </a:t>
            </a:r>
            <a:endParaRPr lang="en-US" sz="4400" b="1" dirty="0">
              <a:solidFill>
                <a:srgbClr val="8E5A6D"/>
              </a:solidFill>
              <a:latin typeface="Tajawal Medium" panose="00000600000000000000" pitchFamily="2" charset="-78"/>
            </a:endParaRPr>
          </a:p>
        </p:txBody>
      </p:sp>
    </p:spTree>
    <p:extLst>
      <p:ext uri="{BB962C8B-B14F-4D97-AF65-F5344CB8AC3E}">
        <p14:creationId xmlns:p14="http://schemas.microsoft.com/office/powerpoint/2010/main" val="36887017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768335" y="459002"/>
            <a:ext cx="3902032" cy="523220"/>
          </a:xfrm>
          <a:prstGeom prst="rect">
            <a:avLst/>
          </a:prstGeom>
          <a:noFill/>
        </p:spPr>
        <p:txBody>
          <a:bodyPr wrap="square" rtlCol="0">
            <a:spAutoFit/>
          </a:bodyPr>
          <a:lstStyle/>
          <a:p>
            <a:pPr algn="r"/>
            <a:r>
              <a:rPr lang="ar-EG" sz="2800" b="1" dirty="0" smtClean="0">
                <a:solidFill>
                  <a:schemeClr val="bg1"/>
                </a:solidFill>
                <a:latin typeface="Tajawal Medium" panose="00000600000000000000" pitchFamily="2" charset="-78"/>
                <a:cs typeface="Tajawal Medium" panose="00000600000000000000" pitchFamily="2" charset="-78"/>
              </a:rPr>
              <a:t>تمهيد</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ea typeface="Roboto Light" panose="02000000000000000000" pitchFamily="2" charset="0"/>
              </a:rPr>
              <a:t>Lecture</a:t>
            </a:r>
          </a:p>
          <a:p>
            <a:pPr algn="ctr"/>
            <a:r>
              <a:rPr lang="en-US" sz="2800" b="1" dirty="0">
                <a:solidFill>
                  <a:schemeClr val="bg1"/>
                </a:solidFill>
                <a:ea typeface="Roboto Light" panose="02000000000000000000" pitchFamily="2" charset="0"/>
              </a:rPr>
              <a:t>05</a:t>
            </a:r>
          </a:p>
        </p:txBody>
      </p:sp>
      <p:graphicFrame>
        <p:nvGraphicFramePr>
          <p:cNvPr id="6" name="Diagram 5"/>
          <p:cNvGraphicFramePr/>
          <p:nvPr>
            <p:extLst>
              <p:ext uri="{D42A27DB-BD31-4B8C-83A1-F6EECF244321}">
                <p14:modId xmlns:p14="http://schemas.microsoft.com/office/powerpoint/2010/main" val="211800547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Graphic 48">
            <a:extLst>
              <a:ext uri="{FF2B5EF4-FFF2-40B4-BE49-F238E27FC236}">
                <a16:creationId xmlns="" xmlns:a16="http://schemas.microsoft.com/office/drawing/2014/main" id="{8A26B39C-8EEE-33C3-70B5-EA9EF638997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8"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9"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10" name="TextBox 9"/>
          <p:cNvSpPr txBox="1"/>
          <p:nvPr/>
        </p:nvSpPr>
        <p:spPr>
          <a:xfrm>
            <a:off x="672029" y="1511631"/>
            <a:ext cx="10969511" cy="1938992"/>
          </a:xfrm>
          <a:prstGeom prst="rect">
            <a:avLst/>
          </a:prstGeom>
          <a:noFill/>
        </p:spPr>
        <p:txBody>
          <a:bodyPr wrap="square" rtlCol="0">
            <a:spAutoFit/>
          </a:bodyPr>
          <a:lstStyle/>
          <a:p>
            <a:pPr algn="justLow" rtl="1"/>
            <a:r>
              <a:rPr lang="ar-EG" sz="2000" b="1" dirty="0"/>
              <a:t>على غرار محاضراتنا السابقة ، نتناول موضوع وسائل التواصل الاجتماعي من زوايتين ؛ أولهما نتعرض فيها لماهية وسائل التواصل الاجتماعي من خلال بحث تعريفه ، و خصائصه و أهم أنواع تلك الوسائل . أما الزاوية الثانية فترتبط بعلاقة وسائل التواصل الاجتماعي بالقانون ؛ فنتناول موضوعات تتعلق بحرية التعبير عن الرأي في وسائل التواصل الاجتماعي ، مع التطرق لتطبيقات خاصة في هذا الشأن تتعلق بالموظفين و القضاة ، فضلاً عن بحث مسألة وسائل التواصل الاجتماعي و الحق في النسيان . ونتنقل للحدبث عن أحد موضوعات القانون الدولي  الجنائي ألا وهو خطاب الكراهية و علاقته بوسائل التواصل الاجتماعي . </a:t>
            </a:r>
            <a:r>
              <a:rPr lang="ar-EG" sz="2000" b="1"/>
              <a:t>و نختتم المحاضرة بموضوع استخدامات وسائل التواصل الاجتماعي في مجال التحقيق القضائي . </a:t>
            </a:r>
            <a:endParaRPr lang="en-US" sz="2000" dirty="0"/>
          </a:p>
        </p:txBody>
      </p:sp>
    </p:spTree>
    <p:extLst>
      <p:ext uri="{BB962C8B-B14F-4D97-AF65-F5344CB8AC3E}">
        <p14:creationId xmlns:p14="http://schemas.microsoft.com/office/powerpoint/2010/main" val="21438485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 xmlns:a16="http://schemas.microsoft.com/office/drawing/2014/main" id="{904B7CA6-23A4-2E24-5FFC-ECEA38831F6A}"/>
              </a:ext>
            </a:extLst>
          </p:cNvPr>
          <p:cNvSpPr txBox="1"/>
          <p:nvPr/>
        </p:nvSpPr>
        <p:spPr>
          <a:xfrm>
            <a:off x="5436234" y="846840"/>
            <a:ext cx="4359207" cy="523220"/>
          </a:xfrm>
          <a:prstGeom prst="rect">
            <a:avLst/>
          </a:prstGeom>
          <a:noFill/>
        </p:spPr>
        <p:txBody>
          <a:bodyPr wrap="square" rtlCol="0">
            <a:spAutoFit/>
          </a:bodyPr>
          <a:lstStyle/>
          <a:p>
            <a:r>
              <a:rPr lang="ar-EG" sz="2800" b="1" smtClean="0">
                <a:solidFill>
                  <a:srgbClr val="2D3956"/>
                </a:solidFill>
                <a:latin typeface="Tajawal Medium" panose="00000600000000000000" pitchFamily="2" charset="-78"/>
                <a:cs typeface="+mj-cs"/>
              </a:rPr>
              <a:t> أولاً: مقدمة </a:t>
            </a:r>
            <a:endParaRPr lang="en-US" sz="2800" b="1" dirty="0">
              <a:solidFill>
                <a:srgbClr val="2D3956"/>
              </a:solidFill>
              <a:latin typeface="Tajawal Medium" panose="00000600000000000000" pitchFamily="2" charset="-78"/>
              <a:cs typeface="+mj-cs"/>
            </a:endParaRPr>
          </a:p>
        </p:txBody>
      </p:sp>
      <p:sp>
        <p:nvSpPr>
          <p:cNvPr id="5" name="Rectangle 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284153539"/>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 xmlns:a16="http://schemas.microsoft.com/office/drawing/2014/main" id="{6FE380F3-A68B-26EA-9084-2C15BB9E43F9}"/>
              </a:ext>
            </a:extLst>
          </p:cNvPr>
          <p:cNvSpPr/>
          <p:nvPr/>
        </p:nvSpPr>
        <p:spPr>
          <a:xfrm>
            <a:off x="1701592" y="58344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ea typeface="Roboto Light" panose="02000000000000000000" pitchFamily="2" charset="0"/>
              </a:rPr>
              <a:t>Lecture</a:t>
            </a:r>
          </a:p>
          <a:p>
            <a:pPr algn="ctr"/>
            <a:r>
              <a:rPr lang="en-US" sz="2400" b="1" dirty="0">
                <a:solidFill>
                  <a:schemeClr val="bg1"/>
                </a:solidFill>
                <a:ea typeface="Roboto Light" panose="02000000000000000000" pitchFamily="2" charset="0"/>
              </a:rPr>
              <a:t>05</a:t>
            </a:r>
          </a:p>
        </p:txBody>
      </p:sp>
      <p:pic>
        <p:nvPicPr>
          <p:cNvPr id="9"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1" name="TextBox 10"/>
          <p:cNvSpPr txBox="1"/>
          <p:nvPr/>
        </p:nvSpPr>
        <p:spPr>
          <a:xfrm>
            <a:off x="1365161" y="1506802"/>
            <a:ext cx="10152506" cy="6647974"/>
          </a:xfrm>
          <a:prstGeom prst="rect">
            <a:avLst/>
          </a:prstGeom>
          <a:noFill/>
        </p:spPr>
        <p:txBody>
          <a:bodyPr wrap="square" rtlCol="0">
            <a:spAutoFit/>
          </a:bodyPr>
          <a:lstStyle/>
          <a:p>
            <a:pPr algn="justLow" rtl="1"/>
            <a:r>
              <a:rPr lang="ar-EG" sz="2000" dirty="0" smtClean="0"/>
              <a:t>إن </a:t>
            </a:r>
            <a:r>
              <a:rPr lang="ar-EG" sz="2000" dirty="0"/>
              <a:t>وسائل التواصل الاجتماعي هي إحدى تطبيقات الويب 2,0، والذي يسمح </a:t>
            </a:r>
            <a:r>
              <a:rPr lang="ar-EG" sz="2000" dirty="0" smtClean="0"/>
              <a:t>لكل شخص </a:t>
            </a:r>
            <a:r>
              <a:rPr lang="ar-EG" sz="2000" dirty="0"/>
              <a:t>ليس فقط بالوصول إلى المحتوى على الإنترنت، بل بتحرير المحتوى </a:t>
            </a:r>
            <a:r>
              <a:rPr lang="ar-EG" sz="2000" dirty="0" smtClean="0"/>
              <a:t>وبتحميله والتعليق </a:t>
            </a:r>
            <a:r>
              <a:rPr lang="ar-EG" sz="2000" dirty="0"/>
              <a:t>عليه وتعديله. ونذكر أيضاً مواقع تبادل المحتوى كيوتيوب "</a:t>
            </a:r>
            <a:r>
              <a:rPr lang="en-US" sz="2000" dirty="0" err="1"/>
              <a:t>Youtube</a:t>
            </a:r>
            <a:r>
              <a:rPr lang="en-US" sz="2000" dirty="0"/>
              <a:t>"</a:t>
            </a:r>
            <a:r>
              <a:rPr lang="ar-EG" sz="2000" dirty="0"/>
              <a:t>ومواقع الويكي "</a:t>
            </a:r>
            <a:r>
              <a:rPr lang="en-US" sz="2000" dirty="0"/>
              <a:t>wiki" </a:t>
            </a:r>
            <a:r>
              <a:rPr lang="ar-EG" sz="2000" dirty="0"/>
              <a:t>التي تسمح بالتحرير المشترك للمحتوى كعمل جماعي </a:t>
            </a:r>
            <a:r>
              <a:rPr lang="ar-EG" sz="2000" dirty="0" smtClean="0"/>
              <a:t>مثل موسوعة </a:t>
            </a:r>
            <a:r>
              <a:rPr lang="ar-EG" sz="2000" dirty="0"/>
              <a:t>ويكيبيديا "</a:t>
            </a:r>
            <a:r>
              <a:rPr lang="en-US" sz="2000" dirty="0"/>
              <a:t>Wikipedia</a:t>
            </a:r>
            <a:r>
              <a:rPr lang="en-US" sz="2000" dirty="0" smtClean="0"/>
              <a:t>".</a:t>
            </a:r>
            <a:r>
              <a:rPr lang="ar-EG" sz="2000" dirty="0" smtClean="0"/>
              <a:t>.</a:t>
            </a:r>
          </a:p>
          <a:p>
            <a:pPr algn="justLow" rtl="1"/>
            <a:r>
              <a:rPr lang="ar-EG" sz="2000" dirty="0" smtClean="0"/>
              <a:t>و يمكن </a:t>
            </a:r>
            <a:r>
              <a:rPr lang="ar-EG" sz="2000" dirty="0"/>
              <a:t>القول أن وسيلة التواصل الاجتماعي هي هيكلية خاصة مكونة من </a:t>
            </a:r>
            <a:r>
              <a:rPr lang="ar-EG" sz="2000" dirty="0" smtClean="0"/>
              <a:t>كيانات وعلاقات </a:t>
            </a:r>
            <a:r>
              <a:rPr lang="ar-EG" sz="2000" dirty="0"/>
              <a:t>ترابط بينها. وهذه المكونات هي بمثابة العقد وتمثل أفراداً أو مؤسسات </a:t>
            </a:r>
            <a:r>
              <a:rPr lang="ar-EG" sz="2000" dirty="0" smtClean="0"/>
              <a:t>مرتبطة بين </a:t>
            </a:r>
            <a:r>
              <a:rPr lang="ar-EG" sz="2000" dirty="0"/>
              <a:t>بعضها البعض بواسطة علاقات أو عمليات تفاعل. وهناك تحدي الخيار بين </a:t>
            </a:r>
            <a:r>
              <a:rPr lang="ar-EG" sz="2000" dirty="0" smtClean="0"/>
              <a:t>تحقيق</a:t>
            </a:r>
            <a:r>
              <a:rPr lang="en-US" sz="2000" dirty="0" smtClean="0"/>
              <a:t> </a:t>
            </a:r>
            <a:r>
              <a:rPr lang="ar-EG" sz="2000" dirty="0" smtClean="0"/>
              <a:t>سرية </a:t>
            </a:r>
            <a:r>
              <a:rPr lang="ar-EG" sz="2000" dirty="0"/>
              <a:t>وخصوصية المعلومات الناتجة عن وسائل التواصل الاجتماعي وبين المنافع الناتجةعن تحليل هذه </a:t>
            </a:r>
            <a:r>
              <a:rPr lang="ar-EG" sz="2000" dirty="0" smtClean="0"/>
              <a:t>المعلومات</a:t>
            </a:r>
            <a:r>
              <a:rPr lang="en-US" sz="2000" dirty="0" smtClean="0"/>
              <a:t>.</a:t>
            </a:r>
            <a:endParaRPr lang="ar-EG" sz="2000" dirty="0" smtClean="0"/>
          </a:p>
          <a:p>
            <a:pPr algn="justLow" rtl="1"/>
            <a:r>
              <a:rPr lang="ar-EG" sz="2000" dirty="0" smtClean="0"/>
              <a:t>تعتبر وسائل التواصل الإلكترونية - في عصرنا الحالي - الوسيلة الأساسية لتواصل الأشخاص بعضهم مع بعض؛ إذ إنّها طغت على وسائل التواصل التقليدية، وانتقلت بالمجتمعات البشرية إلى مرحلة جديدة من مراحل العلاقات والعادات </a:t>
            </a:r>
            <a:r>
              <a:rPr lang="ar-EG" sz="2000" dirty="0"/>
              <a:t>الاجتماعية </a:t>
            </a:r>
            <a:r>
              <a:rPr lang="ar-EG" sz="2000" dirty="0" smtClean="0"/>
              <a:t>في الاتصال </a:t>
            </a:r>
            <a:r>
              <a:rPr lang="ar-EG" sz="2000" dirty="0"/>
              <a:t>والتواصل بين أفرادها. كما أصبحت تعد الوسيلة الأكثر نجاعة لتوصيل المعلومات؛ فأزاحت وسائل الإعلام التقليدية المرئية والمسموعة من مكانتها، خصوصاً مع انتشار استخدامها بشكل كبير من طرف كل من متلقي المعلومات ومرسليها.</a:t>
            </a:r>
          </a:p>
          <a:p>
            <a:pPr algn="justLow" rtl="1"/>
            <a:endParaRPr lang="ar-EG" sz="2000" dirty="0" smtClean="0"/>
          </a:p>
          <a:p>
            <a:pPr algn="justLow" rtl="1"/>
            <a:r>
              <a:rPr lang="ar-EG" sz="2000" dirty="0" smtClean="0"/>
              <a:t>ومما </a:t>
            </a:r>
            <a:r>
              <a:rPr lang="ar-EG" sz="2000" dirty="0"/>
              <a:t>لا شك فيه أنّ هذا التطور الذي لحق بالمجتمعات التقليدية، والذي انتقل بعادات الأفراد وسلوكياتهم إلى شكل جديد من أشكال التفاعل الذي يتم عن بعد، وبطريقة افتراضية، فتح لأفراد المجتمع بكل فئاته مجالاً واسعاً للتعبير والتواصل من دون حواجز أو معوقات فيما بينهم. </a:t>
            </a:r>
            <a:endParaRPr lang="ar-EG" sz="2000" dirty="0" smtClean="0"/>
          </a:p>
          <a:p>
            <a:pPr algn="r" rtl="1"/>
            <a:endParaRPr lang="ar-EG" dirty="0"/>
          </a:p>
          <a:p>
            <a:pPr algn="r" rtl="1"/>
            <a:endParaRPr lang="ar-EG" dirty="0"/>
          </a:p>
          <a:p>
            <a:pPr algn="r" rtl="1"/>
            <a:endParaRPr lang="ar-EG" dirty="0"/>
          </a:p>
          <a:p>
            <a:pPr algn="r" rtl="1"/>
            <a:r>
              <a:rPr lang="ar-EG" dirty="0" smtClean="0"/>
              <a:t>،</a:t>
            </a:r>
            <a:endParaRPr lang="ar-EG" dirty="0"/>
          </a:p>
          <a:p>
            <a:pPr algn="r" rtl="1"/>
            <a:endParaRPr lang="ar-EG" dirty="0" smtClean="0"/>
          </a:p>
          <a:p>
            <a:pPr algn="r" rtl="1"/>
            <a:endParaRPr lang="ar-EG" dirty="0" smtClean="0"/>
          </a:p>
          <a:p>
            <a:pPr algn="r" rtl="1"/>
            <a:endParaRPr lang="en-US" dirty="0"/>
          </a:p>
        </p:txBody>
      </p:sp>
    </p:spTree>
    <p:extLst>
      <p:ext uri="{BB962C8B-B14F-4D97-AF65-F5344CB8AC3E}">
        <p14:creationId xmlns:p14="http://schemas.microsoft.com/office/powerpoint/2010/main" val="20561379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3982424976"/>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 xmlns:a16="http://schemas.microsoft.com/office/drawing/2014/main" id="{6FE380F3-A68B-26EA-9084-2C15BB9E43F9}"/>
              </a:ext>
            </a:extLst>
          </p:cNvPr>
          <p:cNvSpPr/>
          <p:nvPr/>
        </p:nvSpPr>
        <p:spPr>
          <a:xfrm>
            <a:off x="1790952" y="58344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ea typeface="Roboto Light" panose="02000000000000000000" pitchFamily="2" charset="0"/>
              </a:rPr>
              <a:t>Lecture</a:t>
            </a:r>
          </a:p>
          <a:p>
            <a:pPr algn="ctr"/>
            <a:r>
              <a:rPr lang="en-US" sz="2400" b="1" dirty="0">
                <a:solidFill>
                  <a:schemeClr val="bg1"/>
                </a:solidFill>
                <a:ea typeface="Roboto Light" panose="02000000000000000000" pitchFamily="2" charset="0"/>
              </a:rPr>
              <a:t>05</a:t>
            </a:r>
          </a:p>
        </p:txBody>
      </p:sp>
      <p:pic>
        <p:nvPicPr>
          <p:cNvPr id="9"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1" name="TextBox 10"/>
          <p:cNvSpPr txBox="1"/>
          <p:nvPr/>
        </p:nvSpPr>
        <p:spPr>
          <a:xfrm>
            <a:off x="1269242" y="1506802"/>
            <a:ext cx="10248425" cy="8063746"/>
          </a:xfrm>
          <a:prstGeom prst="rect">
            <a:avLst/>
          </a:prstGeom>
          <a:noFill/>
        </p:spPr>
        <p:txBody>
          <a:bodyPr wrap="square" rtlCol="0">
            <a:spAutoFit/>
          </a:bodyPr>
          <a:lstStyle/>
          <a:p>
            <a:pPr algn="justLow" rtl="1"/>
            <a:r>
              <a:rPr lang="ar-EG" dirty="0"/>
              <a:t>وفي ظل توسع الأفراد في ممارسة حياتهم على هذا الواقع الافتراضي، نتيجة تعدّد الخدمات التي تقدمها منصات التواصل، ونظراً إلى قدرة الأفراد على إخفاء شخصياتهم، أو على الأقل شعورهم بالبعد المادي بعضهم عن بعض أصبحت السلوكيات السلبية، من جرائم وعادات منبوذة اجتماعياً، تتخذ مظهراً أكثربروزاً شيئاً فشيئاً؛ فازدادت المخاطر، وتنوعت الأضرار المترتبة عليها، وهذا ما أوجب على التشريعات الحديثة ضرورة الالتفات إلى هذا الفضاء؛ فأدركت عدم إمكان إهماله وتركه يتحوّل إلى منطقة بلا قانون ينظمها</a:t>
            </a:r>
            <a:r>
              <a:rPr lang="ar-EG" dirty="0" smtClean="0"/>
              <a:t>.</a:t>
            </a:r>
          </a:p>
          <a:p>
            <a:pPr algn="justLow" rtl="1"/>
            <a:r>
              <a:rPr lang="ar-EG" dirty="0" smtClean="0"/>
              <a:t>وقد ركزت معظم التشريعات، ومن بينها التشريعات العربية، اهتمامَها على كيفية الحد من السلوكيات غير القانونية، من خلال اتباع أسلوب التعامل المباشر مع المحتويات التي تمثل خروجاً على القانون، أو العادات، أو النظام العام؛ وذلك بحظر هذه السلوكيات، وتجريم أو منع القيام بها من طرف مستخدمي وسائل التواصل الاجتماعي، إلا أنّه، ونظراً إلى أنّ وسائل التواصل تعتمد على شبكة الإنترنت في عملها، وبحكم اتساع هذه الشبكة، فإنّ المحتوى غير المشروع ينتقل بمجرد دخوله إلى وسائل التواصل إلى شبكة الإنترنت لينتشر عبر مختلف مواقعها وزواياها؛ فيصبح من غير الممكن الوصول إلىهذا المحتوى لإزالته بشكل كامل، ويصبح من المستحيل منع الأضرار المترتبة عليه، أوحتى معرفة الأشخاص الذين يقومون بنشره وترويجه.</a:t>
            </a:r>
            <a:endParaRPr lang="ar-EG" dirty="0"/>
          </a:p>
          <a:p>
            <a:pPr algn="justLow" rtl="1"/>
            <a:r>
              <a:rPr lang="ar-EG" dirty="0"/>
              <a:t>لهذا انتبهت بعض الدول إلى ضرورة التحرك سريعاً وبشكل فعّال، عندما يتعلق الأمر بمحتوى غير مشروع على وسائل التواصل الاجتماعي، خصوصاً عندما يشكّل هذا المحتوى بعض أنواع الجرائم الخطيرة والمؤثرة على الأفراد والمجتمع. ومع إدراك هذه الدول أنّها غير قادرة على القيام بهذا التحرك السريع بمفردها؛ نظراً إلى أنّها لا تمتلك السيطرة على وسائل التواصل الاجتماعي، فقد سعت إلى ضبط هذا الفضاء من خلال ضبط الأشخاص الذين يتحكمون فيه، وهم مزودو خدمات وسائل التواصل الاجتماعي، وذلك من خلال إلقاء التزامات معيّنة على عواتقهم، وبهذه الطريقة استطاعت تقرير مسؤولياتهم القانونية - بمختلف مظاهرها - عن المحتوى غير المشروع، من خلال لوضع غرامات عن مخالفة تلك الالتزامات، وكذلك اعتبارهم مسؤولين - مدنياً أو جنائياً -عن الأضرار التي قد يحدثها هذا المحتوى غير المشروع بالغير.</a:t>
            </a:r>
          </a:p>
          <a:p>
            <a:pPr algn="justLow" rtl="1"/>
            <a:endParaRPr lang="ar-EG" dirty="0" smtClean="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smtClean="0"/>
          </a:p>
          <a:p>
            <a:pPr algn="r" rtl="1"/>
            <a:endParaRPr lang="ar-EG" sz="2000" dirty="0"/>
          </a:p>
          <a:p>
            <a:pPr algn="r" rtl="1"/>
            <a:endParaRPr lang="ar-EG" sz="2000" dirty="0"/>
          </a:p>
          <a:p>
            <a:pPr algn="r" rtl="1"/>
            <a:endParaRPr lang="ar-EG" dirty="0"/>
          </a:p>
          <a:p>
            <a:pPr algn="r" rtl="1"/>
            <a:endParaRPr lang="ar-EG" dirty="0"/>
          </a:p>
          <a:p>
            <a:pPr algn="r" rtl="1"/>
            <a:endParaRPr lang="ar-EG" dirty="0"/>
          </a:p>
        </p:txBody>
      </p:sp>
    </p:spTree>
    <p:extLst>
      <p:ext uri="{BB962C8B-B14F-4D97-AF65-F5344CB8AC3E}">
        <p14:creationId xmlns:p14="http://schemas.microsoft.com/office/powerpoint/2010/main" val="15685471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3164636967"/>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1790952" y="58344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400" b="1" dirty="0" smtClean="0">
              <a:solidFill>
                <a:schemeClr val="bg1"/>
              </a:solidFill>
              <a:ea typeface="Roboto Light" panose="02000000000000000000" pitchFamily="2" charset="0"/>
            </a:endParaRPr>
          </a:p>
          <a:p>
            <a:pPr algn="ctr"/>
            <a:r>
              <a:rPr lang="en-US" sz="2400" b="1" dirty="0" smtClean="0">
                <a:solidFill>
                  <a:schemeClr val="bg1"/>
                </a:solidFill>
                <a:ea typeface="Roboto Light" panose="02000000000000000000" pitchFamily="2" charset="0"/>
              </a:rPr>
              <a:t>Lecture</a:t>
            </a:r>
            <a:endParaRPr lang="en-US" sz="2400" b="1" dirty="0">
              <a:solidFill>
                <a:schemeClr val="bg1"/>
              </a:solidFill>
              <a:ea typeface="Roboto Light" panose="02000000000000000000" pitchFamily="2" charset="0"/>
            </a:endParaRPr>
          </a:p>
          <a:p>
            <a:pPr algn="ctr"/>
            <a:r>
              <a:rPr lang="en-US" sz="2400" b="1" dirty="0">
                <a:solidFill>
                  <a:schemeClr val="bg1"/>
                </a:solidFill>
                <a:ea typeface="Roboto Light" panose="02000000000000000000" pitchFamily="2" charset="0"/>
              </a:rPr>
              <a:t>05</a:t>
            </a:r>
          </a:p>
          <a:p>
            <a:pPr algn="ct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1269242" y="1506802"/>
            <a:ext cx="10248425" cy="3170099"/>
          </a:xfrm>
          <a:prstGeom prst="rect">
            <a:avLst/>
          </a:prstGeom>
          <a:noFill/>
        </p:spPr>
        <p:txBody>
          <a:bodyPr wrap="square" rtlCol="0">
            <a:spAutoFit/>
          </a:bodyPr>
          <a:lstStyle/>
          <a:p>
            <a:pPr algn="justLow" rtl="1"/>
            <a:r>
              <a:rPr lang="ar-EG" sz="2000" dirty="0" smtClean="0"/>
              <a:t>يمكن </a:t>
            </a:r>
            <a:r>
              <a:rPr lang="ar-EG" sz="2000" dirty="0"/>
              <a:t>القول أن وسائل التواصل الاجتماعي تثير إشكاليات قانونية عديدة، منها مايتعلق بخصوصية الفرد ومدى التعرض لها، وما يتأتى عن ذلك لجهة تجميع </a:t>
            </a:r>
            <a:r>
              <a:rPr lang="ar-EG" sz="2000" dirty="0" smtClean="0"/>
              <a:t>بيانات</a:t>
            </a:r>
            <a:r>
              <a:rPr lang="en-US" sz="2000" dirty="0" smtClean="0"/>
              <a:t> </a:t>
            </a:r>
            <a:r>
              <a:rPr lang="ar-EG" sz="2000" dirty="0" smtClean="0"/>
              <a:t>شخصية </a:t>
            </a:r>
            <a:r>
              <a:rPr lang="ar-EG" sz="2000" dirty="0"/>
              <a:t>عنه وكيفية استعمالها، وصولا إلى حرية التعبير عن الرأي عبر هذه الوسائل،والقيود التي يمكن أن تفرض عليها، </a:t>
            </a:r>
            <a:r>
              <a:rPr lang="ar-EG" sz="2000" dirty="0" smtClean="0"/>
              <a:t>.</a:t>
            </a:r>
          </a:p>
          <a:p>
            <a:pPr algn="justLow" rtl="1"/>
            <a:r>
              <a:rPr lang="ar-EG" sz="2000" dirty="0" smtClean="0"/>
              <a:t>يثور </a:t>
            </a:r>
            <a:r>
              <a:rPr lang="ar-EG" sz="2000" dirty="0"/>
              <a:t>التساؤل حول ماهية التنظيم القانوني الممكن تطبيقه على وسائل التواصل"الاجتماعي، لاسيما </a:t>
            </a:r>
            <a:r>
              <a:rPr lang="ar-EG" sz="2000" dirty="0" smtClean="0"/>
              <a:t>بشأن الإشكاليات </a:t>
            </a:r>
            <a:r>
              <a:rPr lang="ar-EG" sz="2000" dirty="0"/>
              <a:t>القانونية التي جرى طرحها.وقد رغب البعض، عندما خلقت التكنولوجيا هذا العالم الافتراضي الجديد، </a:t>
            </a:r>
            <a:r>
              <a:rPr lang="ar-EG" sz="2000" dirty="0" smtClean="0"/>
              <a:t>أي الإنترنت </a:t>
            </a:r>
            <a:r>
              <a:rPr lang="ar-EG" sz="2000" dirty="0"/>
              <a:t>ووسائل التواصل الاجتماعي، في بقائه خارج إطار أي تنظيم، في حين </a:t>
            </a:r>
            <a:r>
              <a:rPr lang="ar-EG" sz="2000" dirty="0" smtClean="0"/>
              <a:t>أراد</a:t>
            </a:r>
            <a:r>
              <a:rPr lang="en-US" sz="2000" dirty="0" smtClean="0"/>
              <a:t> </a:t>
            </a:r>
            <a:r>
              <a:rPr lang="ar-EG" sz="2000" dirty="0" smtClean="0"/>
              <a:t>البعض </a:t>
            </a:r>
            <a:r>
              <a:rPr lang="ar-EG" sz="2000" dirty="0"/>
              <a:t>الآخر وضع تنظيم جديد خاص له. لكن خلافاً لهذا الجدال، فإن القوانين </a:t>
            </a:r>
            <a:r>
              <a:rPr lang="ar-EG" sz="2000" dirty="0" smtClean="0"/>
              <a:t>النافذة</a:t>
            </a:r>
            <a:r>
              <a:rPr lang="en-US" sz="2000" dirty="0" smtClean="0"/>
              <a:t> </a:t>
            </a:r>
            <a:r>
              <a:rPr lang="ar-EG" sz="2000" dirty="0" smtClean="0"/>
              <a:t>الموجودة </a:t>
            </a:r>
            <a:r>
              <a:rPr lang="ar-EG" sz="2000" dirty="0"/>
              <a:t>تطبق على ما تخلقه التكنولوجيا من تطور مع بعض الإضافات التشريعية أوالتعديلات</a:t>
            </a:r>
            <a:r>
              <a:rPr lang="ar-EG" sz="2000" dirty="0" smtClean="0"/>
              <a:t>.</a:t>
            </a:r>
          </a:p>
          <a:p>
            <a:pPr algn="justLow" rtl="1"/>
            <a:r>
              <a:rPr lang="ar-EG" sz="2000" dirty="0" smtClean="0"/>
              <a:t>ويحتاج </a:t>
            </a:r>
            <a:r>
              <a:rPr lang="ar-EG" sz="2000" dirty="0"/>
              <a:t>القانون عادة وقتاً طويلاً للحاق بالتكنولوجيا الحديثة. لكن التوسع </a:t>
            </a:r>
            <a:r>
              <a:rPr lang="ar-EG" sz="2000" dirty="0" smtClean="0"/>
              <a:t>السريع لشبكات </a:t>
            </a:r>
            <a:r>
              <a:rPr lang="ar-EG" sz="2000" dirty="0"/>
              <a:t>التواصل الاجتماعي ولعدد المستخدمين عليها يجعل عامل الوقت حاسماً.وتواجه بعض المحاكم صعوبات في فهم الوظائف والإمكانات والخصائص </a:t>
            </a:r>
            <a:r>
              <a:rPr lang="ar-EG" sz="2000" dirty="0" smtClean="0"/>
              <a:t>التقنية لوسائل </a:t>
            </a:r>
            <a:r>
              <a:rPr lang="ar-EG" sz="2000" dirty="0"/>
              <a:t>التواصل الاجتماعي عند الفصل في النزاعات المرتبطة بالخصوصية </a:t>
            </a:r>
            <a:r>
              <a:rPr lang="ar-EG" sz="2000" dirty="0" smtClean="0"/>
              <a:t>وحرية الرأي </a:t>
            </a:r>
            <a:r>
              <a:rPr lang="ar-EG" sz="2000" dirty="0"/>
              <a:t>على مواقع التواصل الاجتماعي.</a:t>
            </a:r>
            <a:endParaRPr lang="en-US" dirty="0"/>
          </a:p>
        </p:txBody>
      </p:sp>
    </p:spTree>
    <p:extLst>
      <p:ext uri="{BB962C8B-B14F-4D97-AF65-F5344CB8AC3E}">
        <p14:creationId xmlns:p14="http://schemas.microsoft.com/office/powerpoint/2010/main" val="40888195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9830" y="933664"/>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53954" y="727122"/>
            <a:ext cx="99364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2157551" y="849701"/>
            <a:ext cx="1242472"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rgbClr val="8E5A6D"/>
                </a:solidFill>
                <a:ea typeface="Roboto Light" panose="02000000000000000000" pitchFamily="2" charset="0"/>
              </a:rPr>
              <a:t>Lecture</a:t>
            </a:r>
          </a:p>
          <a:p>
            <a:pPr algn="ctr"/>
            <a:r>
              <a:rPr lang="en-US" sz="2400" b="1" dirty="0" smtClean="0">
                <a:solidFill>
                  <a:srgbClr val="8E5A6D"/>
                </a:solidFill>
                <a:ea typeface="Roboto Light" panose="02000000000000000000" pitchFamily="2" charset="0"/>
              </a:rPr>
              <a:t>05</a:t>
            </a:r>
            <a:endParaRPr lang="en-US" sz="2400" b="1" dirty="0">
              <a:solidFill>
                <a:srgbClr val="8E5A6D"/>
              </a:solidFill>
              <a:ea typeface="Roboto Light" panose="02000000000000000000" pitchFamily="2" charset="0"/>
            </a:endParaRPr>
          </a:p>
        </p:txBody>
      </p:sp>
      <p:grpSp>
        <p:nvGrpSpPr>
          <p:cNvPr id="14" name="Group 13">
            <a:extLst>
              <a:ext uri="{FF2B5EF4-FFF2-40B4-BE49-F238E27FC236}">
                <a16:creationId xmlns="" xmlns:a16="http://schemas.microsoft.com/office/drawing/2014/main" id="{E7353E13-FFD6-46C5-8448-5076604E4CB8}"/>
              </a:ext>
            </a:extLst>
          </p:cNvPr>
          <p:cNvGrpSpPr/>
          <p:nvPr/>
        </p:nvGrpSpPr>
        <p:grpSpPr>
          <a:xfrm flipH="1">
            <a:off x="6977773" y="2866030"/>
            <a:ext cx="4023343" cy="1601388"/>
            <a:chOff x="645649" y="1388017"/>
            <a:chExt cx="4023343" cy="695342"/>
          </a:xfrm>
        </p:grpSpPr>
        <p:sp>
          <p:nvSpPr>
            <p:cNvPr id="15" name="TextBox 14">
              <a:extLst>
                <a:ext uri="{FF2B5EF4-FFF2-40B4-BE49-F238E27FC236}">
                  <a16:creationId xmlns="" xmlns:a16="http://schemas.microsoft.com/office/drawing/2014/main" id="{74ABCF72-DB01-4793-ABF1-B2DC5E906B4B}"/>
                </a:ext>
              </a:extLst>
            </p:cNvPr>
            <p:cNvSpPr txBox="1"/>
            <p:nvPr/>
          </p:nvSpPr>
          <p:spPr>
            <a:xfrm>
              <a:off x="645649" y="1388017"/>
              <a:ext cx="3150722" cy="149677"/>
            </a:xfrm>
            <a:prstGeom prst="rect">
              <a:avLst/>
            </a:prstGeom>
            <a:noFill/>
          </p:spPr>
          <p:txBody>
            <a:bodyPr wrap="square" rtlCol="0">
              <a:spAutoFit/>
            </a:bodyPr>
            <a:lstStyle/>
            <a:p>
              <a:pPr algn="r">
                <a:lnSpc>
                  <a:spcPct val="80000"/>
                </a:lnSpc>
              </a:pPr>
              <a:endParaRPr lang="en-US" sz="2000" dirty="0">
                <a:solidFill>
                  <a:schemeClr val="bg1"/>
                </a:solidFill>
                <a:latin typeface="+mj-lt"/>
              </a:endParaRPr>
            </a:p>
          </p:txBody>
        </p:sp>
        <p:sp>
          <p:nvSpPr>
            <p:cNvPr id="16" name="Rectangle 15">
              <a:extLst>
                <a:ext uri="{FF2B5EF4-FFF2-40B4-BE49-F238E27FC236}">
                  <a16:creationId xmlns="" xmlns:a16="http://schemas.microsoft.com/office/drawing/2014/main" id="{070EAA65-7B3A-46D2-99B0-020F0CF88A82}"/>
                </a:ext>
              </a:extLst>
            </p:cNvPr>
            <p:cNvSpPr/>
            <p:nvPr/>
          </p:nvSpPr>
          <p:spPr>
            <a:xfrm>
              <a:off x="645651" y="1923548"/>
              <a:ext cx="4023341" cy="159811"/>
            </a:xfrm>
            <a:prstGeom prst="rect">
              <a:avLst/>
            </a:prstGeom>
          </p:spPr>
          <p:txBody>
            <a:bodyPr wrap="square">
              <a:spAutoFit/>
            </a:bodyPr>
            <a:lstStyle/>
            <a:p>
              <a:pPr algn="r">
                <a:lnSpc>
                  <a:spcPct val="120000"/>
                </a:lnSpc>
              </a:pPr>
              <a:endParaRPr lang="en-US" sz="1600" dirty="0">
                <a:solidFill>
                  <a:schemeClr val="bg1"/>
                </a:solidFill>
                <a:cs typeface="Segoe UI Light" panose="020B0502040204020203" pitchFamily="34" charset="0"/>
              </a:endParaRPr>
            </a:p>
          </p:txBody>
        </p:sp>
      </p:grpSp>
      <p:sp>
        <p:nvSpPr>
          <p:cNvPr id="6" name="Rectangle 5">
            <a:extLst>
              <a:ext uri="{FF2B5EF4-FFF2-40B4-BE49-F238E27FC236}">
                <a16:creationId xmlns="" xmlns:a16="http://schemas.microsoft.com/office/drawing/2014/main" id="{625A65B4-F2A8-05FC-5604-83D2080647B6}"/>
              </a:ext>
            </a:extLst>
          </p:cNvPr>
          <p:cNvSpPr/>
          <p:nvPr/>
        </p:nvSpPr>
        <p:spPr>
          <a:xfrm>
            <a:off x="2537600" y="459957"/>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graphicFrame>
        <p:nvGraphicFramePr>
          <p:cNvPr id="7" name="Diagram 6"/>
          <p:cNvGraphicFramePr/>
          <p:nvPr>
            <p:extLst>
              <p:ext uri="{D42A27DB-BD31-4B8C-83A1-F6EECF244321}">
                <p14:modId xmlns:p14="http://schemas.microsoft.com/office/powerpoint/2010/main" val="1908779294"/>
              </p:ext>
            </p:extLst>
          </p:nvPr>
        </p:nvGraphicFramePr>
        <p:xfrm>
          <a:off x="441594" y="4737139"/>
          <a:ext cx="6357582" cy="15585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1" name="TextBox 40">
            <a:extLst>
              <a:ext uri="{FF2B5EF4-FFF2-40B4-BE49-F238E27FC236}">
                <a16:creationId xmlns="" xmlns:a16="http://schemas.microsoft.com/office/drawing/2014/main" id="{C7D257D7-D9C6-8F63-F8F8-E2BE53F2E2DB}"/>
              </a:ext>
            </a:extLst>
          </p:cNvPr>
          <p:cNvSpPr txBox="1"/>
          <p:nvPr/>
        </p:nvSpPr>
        <p:spPr>
          <a:xfrm>
            <a:off x="6437816" y="850476"/>
            <a:ext cx="3887603" cy="584775"/>
          </a:xfrm>
          <a:prstGeom prst="rect">
            <a:avLst/>
          </a:prstGeom>
          <a:noFill/>
        </p:spPr>
        <p:txBody>
          <a:bodyPr wrap="none" rtlCol="0">
            <a:spAutoFit/>
          </a:bodyPr>
          <a:lstStyle/>
          <a:p>
            <a:r>
              <a:rPr lang="ar-EG" sz="3200" b="1" smtClean="0">
                <a:solidFill>
                  <a:srgbClr val="8E5A6D"/>
                </a:solidFill>
                <a:latin typeface="Tajawal Medium" panose="00000600000000000000" pitchFamily="2" charset="-78"/>
                <a:cs typeface="Tajawal Medium" panose="00000600000000000000" pitchFamily="2" charset="-78"/>
              </a:rPr>
              <a:t>محاور المحاضرة </a:t>
            </a:r>
            <a:endParaRPr lang="en-US" sz="32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19" y="6347983"/>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graphicFrame>
        <p:nvGraphicFramePr>
          <p:cNvPr id="18" name="Diagram 17"/>
          <p:cNvGraphicFramePr/>
          <p:nvPr>
            <p:extLst>
              <p:ext uri="{D42A27DB-BD31-4B8C-83A1-F6EECF244321}">
                <p14:modId xmlns:p14="http://schemas.microsoft.com/office/powerpoint/2010/main" val="1667631272"/>
              </p:ext>
            </p:extLst>
          </p:nvPr>
        </p:nvGraphicFramePr>
        <p:xfrm>
          <a:off x="6122194" y="4744324"/>
          <a:ext cx="5680600" cy="1539335"/>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245860" y="1543599"/>
            <a:ext cx="12302521" cy="492239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nvPr>
        </p:nvGraphicFramePr>
        <p:xfrm>
          <a:off x="1632032" y="3136633"/>
          <a:ext cx="10653745" cy="28218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280308" y="1428065"/>
            <a:ext cx="12005469" cy="461665"/>
          </a:xfrm>
          <a:prstGeom prst="rect">
            <a:avLst/>
          </a:prstGeom>
          <a:noFill/>
        </p:spPr>
        <p:txBody>
          <a:bodyPr wrap="square" rtlCol="0">
            <a:spAutoFit/>
          </a:bodyPr>
          <a:lstStyle/>
          <a:p>
            <a:pPr algn="justLow" rtl="1"/>
            <a:r>
              <a:rPr lang="ar-EG" sz="2400" smtClean="0"/>
              <a:t> </a:t>
            </a:r>
            <a:endParaRPr lang="en-US" sz="2000" dirty="0"/>
          </a:p>
        </p:txBody>
      </p:sp>
      <p:sp>
        <p:nvSpPr>
          <p:cNvPr id="10" name="Rectangle 9">
            <a:extLst>
              <a:ext uri="{FF2B5EF4-FFF2-40B4-BE49-F238E27FC236}">
                <a16:creationId xmlns="" xmlns:a16="http://schemas.microsoft.com/office/drawing/2014/main" id="{6FE380F3-A68B-26EA-9084-2C15BB9E43F9}"/>
              </a:ext>
            </a:extLst>
          </p:cNvPr>
          <p:cNvSpPr/>
          <p:nvPr/>
        </p:nvSpPr>
        <p:spPr>
          <a:xfrm>
            <a:off x="2264248" y="312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en-US" sz="2400" b="1" dirty="0" smtClean="0">
                <a:ea typeface="Roboto Light" panose="02000000000000000000" pitchFamily="2" charset="0"/>
              </a:rPr>
              <a:t>05</a:t>
            </a:r>
            <a:endParaRPr lang="en-US" sz="1600" b="1" dirty="0">
              <a:ea typeface="Roboto Light" panose="02000000000000000000" pitchFamily="2" charset="0"/>
            </a:endParaRP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3454848" y="597022"/>
            <a:ext cx="5660739" cy="523220"/>
          </a:xfrm>
          <a:prstGeom prst="rect">
            <a:avLst/>
          </a:prstGeom>
          <a:noFill/>
        </p:spPr>
        <p:txBody>
          <a:bodyPr wrap="square" rtlCol="0">
            <a:spAutoFit/>
          </a:bodyPr>
          <a:lstStyle/>
          <a:p>
            <a:pPr lvl="0" algn="ctr" rtl="1"/>
            <a:r>
              <a:rPr lang="ar-EG" sz="2800" b="1" dirty="0" smtClean="0">
                <a:solidFill>
                  <a:srgbClr val="2D3956"/>
                </a:solidFill>
              </a:rPr>
              <a:t>أولاً: ماهية وسائل التواصل الاجتماعي</a:t>
            </a:r>
            <a:endParaRPr lang="en-US" sz="2800" dirty="0">
              <a:solidFill>
                <a:srgbClr val="2D3956"/>
              </a:solidFill>
            </a:endParaRPr>
          </a:p>
        </p:txBody>
      </p:sp>
      <p:graphicFrame>
        <p:nvGraphicFramePr>
          <p:cNvPr id="12" name="Diagram 11"/>
          <p:cNvGraphicFramePr/>
          <p:nvPr>
            <p:extLst>
              <p:ext uri="{D42A27DB-BD31-4B8C-83A1-F6EECF244321}">
                <p14:modId xmlns:p14="http://schemas.microsoft.com/office/powerpoint/2010/main" val="1211252981"/>
              </p:ext>
            </p:extLst>
          </p:nvPr>
        </p:nvGraphicFramePr>
        <p:xfrm>
          <a:off x="723332" y="1834291"/>
          <a:ext cx="12883486" cy="437868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4631527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835021" y="826967"/>
            <a:ext cx="6088125" cy="523220"/>
          </a:xfrm>
          <a:prstGeom prst="rect">
            <a:avLst/>
          </a:prstGeom>
          <a:noFill/>
        </p:spPr>
        <p:txBody>
          <a:bodyPr wrap="square" rtlCol="0">
            <a:spAutoFit/>
          </a:bodyPr>
          <a:lstStyle/>
          <a:p>
            <a:pPr algn="r"/>
            <a:r>
              <a:rPr lang="ar-EG" sz="2800" b="1" dirty="0" smtClean="0">
                <a:solidFill>
                  <a:srgbClr val="2D3956"/>
                </a:solidFill>
                <a:latin typeface="Times New Roman" panose="02020603050405020304" pitchFamily="18" charset="0"/>
                <a:cs typeface="Times New Roman" panose="02020603050405020304" pitchFamily="18" charset="0"/>
              </a:rPr>
              <a:t>1-تعريف وسائل التواصل الاجتماعي</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846874765"/>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2" name="Rectangle 31">
            <a:extLst>
              <a:ext uri="{FF2B5EF4-FFF2-40B4-BE49-F238E27FC236}">
                <a16:creationId xmlns="" xmlns:a16="http://schemas.microsoft.com/office/drawing/2014/main" id="{6FE380F3-A68B-26EA-9084-2C15BB9E43F9}"/>
              </a:ext>
            </a:extLst>
          </p:cNvPr>
          <p:cNvSpPr/>
          <p:nvPr/>
        </p:nvSpPr>
        <p:spPr>
          <a:xfrm>
            <a:off x="1790952" y="58344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en-US" sz="2400" b="1" dirty="0" smtClean="0">
                <a:ea typeface="Roboto Light" panose="02000000000000000000" pitchFamily="2" charset="0"/>
              </a:rPr>
              <a:t>05</a:t>
            </a:r>
            <a:endParaRPr lang="en-US" sz="2400" b="1" dirty="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4" name="TextBox 3"/>
          <p:cNvSpPr txBox="1"/>
          <p:nvPr/>
        </p:nvSpPr>
        <p:spPr>
          <a:xfrm>
            <a:off x="1473958" y="1571900"/>
            <a:ext cx="10058400" cy="7663636"/>
          </a:xfrm>
          <a:prstGeom prst="rect">
            <a:avLst/>
          </a:prstGeom>
          <a:noFill/>
        </p:spPr>
        <p:txBody>
          <a:bodyPr wrap="square" rtlCol="0">
            <a:spAutoFit/>
          </a:bodyPr>
          <a:lstStyle/>
          <a:p>
            <a:pPr algn="justLow" rtl="1"/>
            <a:r>
              <a:rPr lang="ar-EG" sz="2000" dirty="0"/>
              <a:t>أمور كثيرة </a:t>
            </a:r>
            <a:r>
              <a:rPr lang="ar-EG" sz="2000" dirty="0" smtClean="0"/>
              <a:t>تطورت منذ أول رسالة </a:t>
            </a:r>
            <a:r>
              <a:rPr lang="ar-EG" sz="2000" dirty="0"/>
              <a:t>إلكترونية أرسلت عام 1971، لحين تأسيس </a:t>
            </a:r>
            <a:r>
              <a:rPr lang="ar-EG" sz="2000" dirty="0" smtClean="0"/>
              <a:t>أول وسيلة </a:t>
            </a:r>
            <a:r>
              <a:rPr lang="ar-EG" sz="2000" dirty="0"/>
              <a:t>تواصل اجتماعي مسماة </a:t>
            </a:r>
            <a:r>
              <a:rPr lang="en-US" sz="2000" dirty="0" smtClean="0"/>
              <a:t>Geocities </a:t>
            </a:r>
            <a:r>
              <a:rPr lang="ar-EG" sz="2000" dirty="0" smtClean="0"/>
              <a:t>عام </a:t>
            </a:r>
            <a:r>
              <a:rPr lang="ar-EG" sz="2000" dirty="0"/>
              <a:t>1994 </a:t>
            </a:r>
            <a:r>
              <a:rPr lang="ar-EG" sz="2000" dirty="0" smtClean="0"/>
              <a:t>. و في عام </a:t>
            </a:r>
            <a:r>
              <a:rPr lang="ar-EG" sz="2000" dirty="0"/>
              <a:t>1995 سمح موقع </a:t>
            </a:r>
            <a:r>
              <a:rPr lang="en-US" sz="2000" dirty="0" err="1"/>
              <a:t>TheGlobe</a:t>
            </a:r>
            <a:r>
              <a:rPr lang="ar-EG" sz="2000" dirty="0"/>
              <a:t>للمستخدمين بنشر تجاربهم الشخصية على الخط </a:t>
            </a:r>
            <a:r>
              <a:rPr lang="en-US" sz="2000" dirty="0"/>
              <a:t>online </a:t>
            </a:r>
            <a:r>
              <a:rPr lang="ar-EG" sz="2000" dirty="0"/>
              <a:t>وبمشاركة المحتوى </a:t>
            </a:r>
            <a:r>
              <a:rPr lang="ar-EG" sz="2000" dirty="0" smtClean="0"/>
              <a:t>مع مستخدمين </a:t>
            </a:r>
            <a:r>
              <a:rPr lang="ar-EG" sz="2000" dirty="0"/>
              <a:t>آخرين ذوي اهتمامات مشتركة. في </a:t>
            </a:r>
            <a:r>
              <a:rPr lang="ar-EG" sz="2000" dirty="0" smtClean="0"/>
              <a:t>عام </a:t>
            </a:r>
            <a:r>
              <a:rPr lang="ar-EG" sz="2000" dirty="0"/>
              <a:t>1997، تم إطلاق </a:t>
            </a:r>
            <a:r>
              <a:rPr lang="ar-EG" sz="2000" dirty="0" smtClean="0"/>
              <a:t>خدمة التراسل </a:t>
            </a:r>
            <a:r>
              <a:rPr lang="ar-EG" sz="2000" dirty="0"/>
              <a:t>الآني </a:t>
            </a:r>
            <a:r>
              <a:rPr lang="en-US" sz="2000" dirty="0"/>
              <a:t>AOL Instant Messenger </a:t>
            </a:r>
            <a:r>
              <a:rPr lang="ar-EG" sz="2000" dirty="0"/>
              <a:t>على الإنترنت كذلك تم إطلاق موقع</a:t>
            </a:r>
            <a:r>
              <a:rPr lang="en-US" sz="2000" dirty="0"/>
              <a:t>Sixdegrees.com </a:t>
            </a:r>
            <a:r>
              <a:rPr lang="ar-EG" sz="2000" dirty="0"/>
              <a:t>الذي يتيح إنشاء سير ذاتية على الخط ووضع لائحة بالأصدقاء</a:t>
            </a:r>
            <a:r>
              <a:rPr lang="ar-EG" sz="2000" dirty="0" smtClean="0"/>
              <a:t>. وفي عام </a:t>
            </a:r>
            <a:r>
              <a:rPr lang="ar-EG" sz="2000" dirty="0"/>
              <a:t>2003، تم إطلاق موقع </a:t>
            </a:r>
            <a:r>
              <a:rPr lang="en-US" sz="2000" dirty="0" err="1"/>
              <a:t>MySpace</a:t>
            </a:r>
            <a:r>
              <a:rPr lang="en-US" sz="2000" dirty="0"/>
              <a:t> </a:t>
            </a:r>
            <a:r>
              <a:rPr lang="ar-EG" sz="2000" dirty="0"/>
              <a:t>معلنا الثورة الجديدة في وسائل </a:t>
            </a:r>
            <a:r>
              <a:rPr lang="ar-EG" sz="2000" dirty="0" smtClean="0"/>
              <a:t>التواصل الاجتماعي </a:t>
            </a:r>
            <a:r>
              <a:rPr lang="ar-EG" sz="2000" dirty="0"/>
              <a:t>العصرية. ثم تبعت ذلك وسائل التواصل </a:t>
            </a:r>
            <a:r>
              <a:rPr lang="ar-EG" sz="2000" dirty="0" smtClean="0"/>
              <a:t>الاجتماعي  </a:t>
            </a:r>
            <a:r>
              <a:rPr lang="en-US" sz="2000" dirty="0"/>
              <a:t>LinkedInClassmates.com </a:t>
            </a:r>
            <a:r>
              <a:rPr lang="ar-EG" sz="2000" dirty="0"/>
              <a:t>و</a:t>
            </a:r>
            <a:r>
              <a:rPr lang="en-US" sz="2000" dirty="0"/>
              <a:t>Twitter Facebook </a:t>
            </a:r>
            <a:r>
              <a:rPr lang="ar-EG" sz="2000" dirty="0" smtClean="0"/>
              <a:t>وغيرها .</a:t>
            </a:r>
          </a:p>
          <a:p>
            <a:pPr algn="justLow" rtl="1"/>
            <a:endParaRPr lang="en-US" sz="2000" dirty="0" smtClean="0"/>
          </a:p>
          <a:p>
            <a:pPr algn="justLow" rtl="1"/>
            <a:r>
              <a:rPr lang="ar-EG" sz="2000" dirty="0" smtClean="0"/>
              <a:t>ومن ضمن التعريفات الدولية وسائل التواصل الاجتماعي الجديرة بالذكر ؛ تعريف </a:t>
            </a:r>
            <a:r>
              <a:rPr lang="ar-EG" sz="2000" dirty="0"/>
              <a:t>اللجنة الاقتصادية والاجتماعية الأوروبية </a:t>
            </a:r>
            <a:r>
              <a:rPr lang="ar-EG" sz="2000" dirty="0" smtClean="0"/>
              <a:t>ل «وسائل </a:t>
            </a:r>
            <a:r>
              <a:rPr lang="ar-EG" sz="2000" dirty="0"/>
              <a:t>التواصل </a:t>
            </a:r>
            <a:r>
              <a:rPr lang="ar-EG" sz="2000" dirty="0" smtClean="0"/>
              <a:t>الاجتماعي» بأنها</a:t>
            </a:r>
            <a:r>
              <a:rPr lang="en-US" sz="2000" dirty="0" smtClean="0"/>
              <a:t> </a:t>
            </a:r>
            <a:r>
              <a:rPr lang="ar-EG" sz="2000" dirty="0" smtClean="0"/>
              <a:t>خدمات على الإنترنت </a:t>
            </a:r>
            <a:r>
              <a:rPr lang="ar-EG" sz="2000" dirty="0"/>
              <a:t>تهدف إلى إنشاء مجموعات من الأشخاص </a:t>
            </a:r>
            <a:r>
              <a:rPr lang="ar-EG" sz="2000" dirty="0" smtClean="0"/>
              <a:t>وإلى</a:t>
            </a:r>
            <a:r>
              <a:rPr lang="en-US" sz="2000" dirty="0" smtClean="0"/>
              <a:t> </a:t>
            </a:r>
            <a:r>
              <a:rPr lang="ar-EG" sz="2000" dirty="0" smtClean="0"/>
              <a:t>الربط </a:t>
            </a:r>
            <a:r>
              <a:rPr lang="ar-EG" sz="2000" dirty="0"/>
              <a:t>بينها حيث يتشارك هؤلاء الأشخاص نشاطات أو اهتمامات مشتركة أو </a:t>
            </a:r>
            <a:r>
              <a:rPr lang="ar-EG" sz="2000" dirty="0" smtClean="0"/>
              <a:t>يرغبون ببساطة </a:t>
            </a:r>
            <a:r>
              <a:rPr lang="ar-EG" sz="2000" dirty="0"/>
              <a:t>معرفة الأشياء المفضلة أو نشاطات الأشخاص الآخرين؛ وتضع هذه </a:t>
            </a:r>
            <a:r>
              <a:rPr lang="ar-EG" sz="2000" dirty="0" smtClean="0"/>
              <a:t>الخدمات بتصرف </a:t>
            </a:r>
            <a:r>
              <a:rPr lang="ar-EG" sz="2000" dirty="0"/>
              <a:t>هؤلاء مجموعة من الوظائف تسمح بالتفاعل بينهم</a:t>
            </a:r>
            <a:r>
              <a:rPr lang="ar-EG" sz="2000" dirty="0" smtClean="0"/>
              <a:t>.</a:t>
            </a:r>
            <a:endParaRPr lang="ar-EG" sz="2000" dirty="0"/>
          </a:p>
          <a:p>
            <a:pPr algn="justLow" rtl="1"/>
            <a:r>
              <a:rPr lang="ar-EG" sz="2000" dirty="0" smtClean="0"/>
              <a:t>يظهر الاختلاف بين </a:t>
            </a:r>
            <a:r>
              <a:rPr lang="ar-EG" sz="2000" dirty="0"/>
              <a:t>مفهوم </a:t>
            </a:r>
            <a:r>
              <a:rPr lang="ar-EG" sz="2000" dirty="0" smtClean="0"/>
              <a:t>مصطلحي «شبكات </a:t>
            </a:r>
            <a:r>
              <a:rPr lang="ar-EG" sz="2000" dirty="0"/>
              <a:t>التواصل </a:t>
            </a:r>
            <a:r>
              <a:rPr lang="ar-EG" sz="2000" dirty="0" smtClean="0"/>
              <a:t>»</a:t>
            </a:r>
            <a:r>
              <a:rPr lang="ar-EG" sz="2000" dirty="0"/>
              <a:t> و «وسائل التواصل »؛ فشبكات التواصل الاجتماعي، أو الشبكات الاجتماعية، </a:t>
            </a:r>
            <a:r>
              <a:rPr lang="ar-EG" sz="2000" dirty="0" smtClean="0"/>
              <a:t>وفق البعض</a:t>
            </a:r>
            <a:r>
              <a:rPr lang="ar-EG" sz="2000" dirty="0"/>
              <a:t>، هي وسائل تستهدف جمع الأصدقاء والمعارف والأقارب وزملاء الدراسة </a:t>
            </a:r>
            <a:r>
              <a:rPr lang="ar-EG" sz="2000" dirty="0" smtClean="0"/>
              <a:t>في مكان </a:t>
            </a:r>
            <a:r>
              <a:rPr lang="ar-EG" sz="2000" dirty="0"/>
              <a:t>واحد على الويب، والتشارك في الآراء والاهتمامات والتعليقات والأخبار، وتكوين صداقات جديدة ، أو هي عبارة عن وسائل تستخدم الشبكة الإلكترونية لإجراء تواصل بين أشخاص لديهم اهتمامات مشتركة، وفق البعض الآخر.</a:t>
            </a:r>
          </a:p>
          <a:p>
            <a:pPr algn="justLow"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dirty="0" smtClean="0"/>
          </a:p>
          <a:p>
            <a:pPr algn="r" rtl="1"/>
            <a:endParaRPr lang="ar-EG" dirty="0"/>
          </a:p>
          <a:p>
            <a:pPr algn="r" rtl="1"/>
            <a:endParaRPr lang="ar-EG" dirty="0" smtClean="0"/>
          </a:p>
          <a:p>
            <a:pPr algn="r" rtl="1"/>
            <a:endParaRPr lang="en-US" dirty="0"/>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 xmlns:a16="http://schemas.microsoft.com/office/drawing/2014/main" id="{904B7CA6-23A4-2E24-5FFC-ECEA38831F6A}"/>
              </a:ext>
            </a:extLst>
          </p:cNvPr>
          <p:cNvSpPr txBox="1"/>
          <p:nvPr/>
        </p:nvSpPr>
        <p:spPr>
          <a:xfrm>
            <a:off x="5436234" y="846840"/>
            <a:ext cx="4359207" cy="523220"/>
          </a:xfrm>
          <a:prstGeom prst="rect">
            <a:avLst/>
          </a:prstGeom>
          <a:noFill/>
        </p:spPr>
        <p:txBody>
          <a:bodyPr wrap="square" rtlCol="0">
            <a:spAutoFit/>
          </a:bodyPr>
          <a:lstStyle/>
          <a:p>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132149859"/>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 xmlns:a16="http://schemas.microsoft.com/office/drawing/2014/main" id="{6FE380F3-A68B-26EA-9084-2C15BB9E43F9}"/>
              </a:ext>
            </a:extLst>
          </p:cNvPr>
          <p:cNvSpPr/>
          <p:nvPr/>
        </p:nvSpPr>
        <p:spPr>
          <a:xfrm>
            <a:off x="1704815" y="48252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en-US" sz="2400" b="1" dirty="0" smtClean="0">
                <a:ea typeface="Roboto Light" panose="02000000000000000000" pitchFamily="2" charset="0"/>
              </a:rPr>
              <a:t>05</a:t>
            </a:r>
            <a:endParaRPr lang="en-US" sz="2400" b="1" dirty="0">
              <a:ea typeface="Roboto Light" panose="02000000000000000000" pitchFamily="2" charset="0"/>
            </a:endParaRPr>
          </a:p>
        </p:txBody>
      </p:sp>
      <p:pic>
        <p:nvPicPr>
          <p:cNvPr id="9"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1" name="TextBox 10"/>
          <p:cNvSpPr txBox="1"/>
          <p:nvPr/>
        </p:nvSpPr>
        <p:spPr>
          <a:xfrm>
            <a:off x="1538513" y="1470980"/>
            <a:ext cx="9979153" cy="8833187"/>
          </a:xfrm>
          <a:prstGeom prst="rect">
            <a:avLst/>
          </a:prstGeom>
          <a:noFill/>
        </p:spPr>
        <p:txBody>
          <a:bodyPr wrap="square" rtlCol="0">
            <a:spAutoFit/>
          </a:bodyPr>
          <a:lstStyle/>
          <a:p>
            <a:pPr algn="justLow" rtl="1"/>
            <a:r>
              <a:rPr lang="ar-EG" sz="2000" dirty="0"/>
              <a:t>أمّا «وسائل التواصل الاجتماعي </a:t>
            </a:r>
            <a:r>
              <a:rPr lang="en-US" sz="2000" dirty="0" smtClean="0"/>
              <a:t>Social </a:t>
            </a:r>
            <a:r>
              <a:rPr lang="en-US" sz="2000" dirty="0"/>
              <a:t>Media » </a:t>
            </a:r>
            <a:r>
              <a:rPr lang="ar-EG" sz="2000" dirty="0" smtClean="0"/>
              <a:t>« ،</a:t>
            </a:r>
            <a:r>
              <a:rPr lang="en-US" sz="2000" dirty="0" smtClean="0"/>
              <a:t> </a:t>
            </a:r>
            <a:r>
              <a:rPr lang="ar-EG" sz="2000" dirty="0"/>
              <a:t>فقد عرَفها البعض بأنّها </a:t>
            </a:r>
            <a:r>
              <a:rPr lang="ar-EG" sz="2000" dirty="0" smtClean="0"/>
              <a:t>مجموعة نظم </a:t>
            </a:r>
            <a:r>
              <a:rPr lang="ar-EG" sz="2000" dirty="0"/>
              <a:t>رقمية تسمح للمستخدمين بالاتصال والتفاعل، وإنشاء المعلومات ومشاركتها</a:t>
            </a:r>
            <a:r>
              <a:rPr lang="ar-EG" sz="2000" dirty="0" smtClean="0"/>
              <a:t>،</a:t>
            </a:r>
            <a:r>
              <a:rPr lang="ar-EG" sz="2000" dirty="0"/>
              <a:t> بينما عرَفها البعض الآخر بأنّها: تواصلٌ إلكتروني يستطيع فيه المستخدم التنقل بحرية وسهولة بين دوره كمتلقٍّ، ودوره </a:t>
            </a:r>
            <a:r>
              <a:rPr lang="ar-EG" sz="2000" dirty="0" smtClean="0"/>
              <a:t>كمتحدث . </a:t>
            </a:r>
            <a:endParaRPr lang="ar-EG" sz="2000" dirty="0"/>
          </a:p>
          <a:p>
            <a:pPr algn="justLow" rtl="1"/>
            <a:r>
              <a:rPr lang="ar-EG" sz="2000" dirty="0" smtClean="0"/>
              <a:t>فمفهوم «وسائل التواصل» أكثر اتساعًا من «شبكات التواصل»؛ لأنّ مفهومها يشمل كل</a:t>
            </a:r>
            <a:r>
              <a:rPr lang="ar-EG" sz="2000" dirty="0"/>
              <a:t>«المنصات الاجتماعية »، بما فيها «الشبكات الاجتماعية »؛ فعلى سبيل المثال تعتبر </a:t>
            </a:r>
            <a:r>
              <a:rPr lang="ar-EG" sz="2000" dirty="0" smtClean="0"/>
              <a:t>المنتديات والمدونات </a:t>
            </a:r>
            <a:r>
              <a:rPr lang="ar-EG" sz="2000" dirty="0"/>
              <a:t>ومواقع مشاركة الفيديو... وغيرها من المواقع والتطبيقات المماثلة من </a:t>
            </a:r>
            <a:r>
              <a:rPr lang="ar-EG" sz="2000" dirty="0" smtClean="0"/>
              <a:t>وسائل التواصل </a:t>
            </a:r>
            <a:r>
              <a:rPr lang="ar-EG" sz="2000" dirty="0"/>
              <a:t>الاجتماعي، لكنّها لا تعتبر شبكات اجتماعية؛ فالوظيفة الأساسية للشبكات الاجتماعية هي ربط المستخدمين بعضهم ببعض، ومن ثمّ التفاعل ونشر المحتويات ومشاركتها باستخدام وسائل التواصل المتاحة، لكن إذا كانت وسائل التواصل -وفق ما سبق - عبارة عن منصات اتصال تسمح للمستخدم بالتفاعل مع غيره، من خلال إنشاء ومشاركة البيانات بكل </a:t>
            </a:r>
            <a:r>
              <a:rPr lang="ar-EG" sz="2000" dirty="0" smtClean="0"/>
              <a:t>أشكالها . </a:t>
            </a:r>
            <a:endParaRPr lang="en-US" sz="2000" dirty="0" smtClean="0"/>
          </a:p>
          <a:p>
            <a:pPr algn="justLow" rtl="1"/>
            <a:r>
              <a:rPr lang="ar-EG" sz="2000" dirty="0" smtClean="0"/>
              <a:t>و يلاحظ أن العديد من الدراسات في هذا المجال قد اعتبرت أن مصطلحي </a:t>
            </a:r>
            <a:r>
              <a:rPr lang="ar-EG" sz="2000" dirty="0"/>
              <a:t>«وسائل التواصل» </a:t>
            </a:r>
            <a:r>
              <a:rPr lang="ar-EG" sz="2000" dirty="0" smtClean="0"/>
              <a:t>و«شبكات </a:t>
            </a:r>
            <a:r>
              <a:rPr lang="ar-EG" sz="2000" dirty="0"/>
              <a:t>التواصل</a:t>
            </a:r>
            <a:r>
              <a:rPr lang="ar-EG" sz="2000" dirty="0" smtClean="0"/>
              <a:t>» مترادفين .  </a:t>
            </a:r>
            <a:endParaRPr lang="ar-EG" sz="2000" dirty="0"/>
          </a:p>
          <a:p>
            <a:pPr algn="justLow" rtl="1"/>
            <a:endParaRPr lang="ar-EG" sz="2000" dirty="0" smtClean="0"/>
          </a:p>
          <a:p>
            <a:pPr algn="justLow" rtl="1"/>
            <a:endParaRPr lang="ar-EG" sz="2000" dirty="0"/>
          </a:p>
          <a:p>
            <a:pPr algn="justLow" rtl="1"/>
            <a:endParaRPr lang="ar-EG" sz="2000" dirty="0" smtClean="0"/>
          </a:p>
          <a:p>
            <a:pPr algn="justLow" rtl="1"/>
            <a:endParaRPr lang="ar-EG" dirty="0"/>
          </a:p>
          <a:p>
            <a:pPr algn="justLow" rtl="1"/>
            <a:endParaRPr lang="ar-EG" dirty="0"/>
          </a:p>
          <a:p>
            <a:pPr algn="justLow" rtl="1"/>
            <a:endParaRPr lang="ar-EG" dirty="0"/>
          </a:p>
          <a:p>
            <a:pPr algn="r" rtl="1"/>
            <a:endParaRPr lang="ar-EG" dirty="0"/>
          </a:p>
          <a:p>
            <a:pPr algn="r" rtl="1"/>
            <a:endParaRPr lang="ar-EG" dirty="0"/>
          </a:p>
          <a:p>
            <a:pPr algn="r" rtl="1"/>
            <a:endParaRPr lang="ar-EG" dirty="0"/>
          </a:p>
          <a:p>
            <a:pPr algn="r" rtl="1"/>
            <a:endParaRPr lang="ar-EG" dirty="0"/>
          </a:p>
          <a:p>
            <a:pPr algn="r" rtl="1"/>
            <a:endParaRPr lang="ar-EG" dirty="0"/>
          </a:p>
          <a:p>
            <a:pPr algn="r" rtl="1"/>
            <a:endParaRPr lang="ar-EG" dirty="0" smtClean="0"/>
          </a:p>
          <a:p>
            <a:pPr algn="r" rtl="1"/>
            <a:endParaRPr lang="ar-EG" dirty="0" smtClean="0"/>
          </a:p>
          <a:p>
            <a:pPr algn="r" rtl="1"/>
            <a:endParaRPr lang="ar-EG" dirty="0"/>
          </a:p>
          <a:p>
            <a:pPr algn="r" rtl="1"/>
            <a:endParaRPr lang="ar-EG" dirty="0" smtClean="0"/>
          </a:p>
          <a:p>
            <a:pPr algn="r" rtl="1"/>
            <a:endParaRPr lang="ar-EG" dirty="0"/>
          </a:p>
          <a:p>
            <a:pPr algn="r" rtl="1"/>
            <a:endParaRPr lang="ar-EG" dirty="0" smtClean="0"/>
          </a:p>
          <a:p>
            <a:pPr algn="r" rtl="1"/>
            <a:endParaRPr lang="ar-EG" dirty="0" smtClean="0"/>
          </a:p>
          <a:p>
            <a:pPr algn="r" rtl="1"/>
            <a:endParaRPr lang="en-US" dirty="0"/>
          </a:p>
        </p:txBody>
      </p:sp>
    </p:spTree>
    <p:extLst>
      <p:ext uri="{BB962C8B-B14F-4D97-AF65-F5344CB8AC3E}">
        <p14:creationId xmlns:p14="http://schemas.microsoft.com/office/powerpoint/2010/main" val="18687247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1041811971"/>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 xmlns:a16="http://schemas.microsoft.com/office/drawing/2014/main" id="{6FE380F3-A68B-26EA-9084-2C15BB9E43F9}"/>
              </a:ext>
            </a:extLst>
          </p:cNvPr>
          <p:cNvSpPr/>
          <p:nvPr/>
        </p:nvSpPr>
        <p:spPr>
          <a:xfrm>
            <a:off x="1704815" y="48252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en-US" sz="2400" b="1" dirty="0" smtClean="0">
                <a:ea typeface="Roboto Light" panose="02000000000000000000" pitchFamily="2" charset="0"/>
              </a:rPr>
              <a:t>05</a:t>
            </a:r>
            <a:endParaRPr lang="en-US" sz="2400" b="1" dirty="0">
              <a:ea typeface="Roboto Light" panose="02000000000000000000" pitchFamily="2" charset="0"/>
            </a:endParaRPr>
          </a:p>
        </p:txBody>
      </p:sp>
      <p:pic>
        <p:nvPicPr>
          <p:cNvPr id="9"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1" name="TextBox 10"/>
          <p:cNvSpPr txBox="1"/>
          <p:nvPr/>
        </p:nvSpPr>
        <p:spPr>
          <a:xfrm>
            <a:off x="1459267" y="1470980"/>
            <a:ext cx="10058400" cy="9633406"/>
          </a:xfrm>
          <a:prstGeom prst="rect">
            <a:avLst/>
          </a:prstGeom>
          <a:noFill/>
        </p:spPr>
        <p:txBody>
          <a:bodyPr wrap="square" rtlCol="0">
            <a:spAutoFit/>
          </a:bodyPr>
          <a:lstStyle/>
          <a:p>
            <a:pPr algn="justLow" rtl="1"/>
            <a:r>
              <a:rPr lang="ar-EG" sz="2000" b="1" dirty="0" smtClean="0"/>
              <a:t> و</a:t>
            </a:r>
            <a:r>
              <a:rPr lang="ar-EG" sz="2000" dirty="0" smtClean="0"/>
              <a:t> </a:t>
            </a:r>
            <a:r>
              <a:rPr lang="ar-EG" sz="2000" dirty="0"/>
              <a:t>تعتبر من قبيل وسائل التواصل الاجتماعي المنصات الرقمية المنشأة من قبل أشخاص </a:t>
            </a:r>
            <a:r>
              <a:rPr lang="ar-EG" sz="2000" dirty="0" smtClean="0"/>
              <a:t>القانون </a:t>
            </a:r>
            <a:r>
              <a:rPr lang="ar-EG" sz="2000" dirty="0"/>
              <a:t>العام أو الخاص على شبكة الإنترنت أو على شبكة خاصة؛ وهذه المنصات تسمح للمستخدم بإنشاء سيرة ذاتية ومحتوى خاص به وبتحديثه (نصوص،رسوم، صور، صوت، أغاني، أفلام...)، والتي يتم بثها في الوقت الحقيقي </a:t>
            </a:r>
            <a:r>
              <a:rPr lang="ar-EG" sz="2000" dirty="0" smtClean="0"/>
              <a:t>للتحميل</a:t>
            </a:r>
            <a:r>
              <a:rPr lang="en-US" sz="2000" dirty="0" smtClean="0"/>
              <a:t> </a:t>
            </a:r>
            <a:r>
              <a:rPr lang="ar-EG" sz="2000" dirty="0" smtClean="0"/>
              <a:t>أو </a:t>
            </a:r>
            <a:r>
              <a:rPr lang="ar-EG" sz="2000" dirty="0"/>
              <a:t>في وقت لاحق؛ وما ينشر قد يكون مفتوح للعموم، أو خاص أو مختلط، وقد يكون مفتوح لفئات مختلفة: المعارف المعتمدة من قبل المستخدم، معارف معارفه، الجمهوربشكل عام (مشترك أو غير مشترك)، مع تمكين المستخدم من تعديل من يستطيع رؤية المحتوى. ويكون التفاعل بين المستخدمين هو مكون لا غنى عنه لوسيلة التواصل الاجتماعي، ومن خلال نظام للتراسل الخاص في وقت الإرسال الحقيقي أو في وقت لاحق، وكذلك من خلال إنشاء "حائط افتراضي" ينشر عليه المستخدم محتواه الخاص أويسمح لمعارفه بالنشر عليه. </a:t>
            </a:r>
            <a:endParaRPr lang="ar-EG" sz="2000" dirty="0" smtClean="0"/>
          </a:p>
          <a:p>
            <a:pPr algn="justLow" rtl="1"/>
            <a:r>
              <a:rPr lang="ar-EG" sz="2000" b="1" dirty="0" smtClean="0"/>
              <a:t>وهكذا فإنه يمكن القول –وفقاً للرأي الفقهي الغالب -  بأن وسائل </a:t>
            </a:r>
            <a:r>
              <a:rPr lang="ar-EG" sz="2000" b="1" dirty="0"/>
              <a:t>التواصل الاجتماعي هي أية خدمة إلكترونية أو موقع إلكتروني على الخط أو على شبكة معلوماتية أو على الإنترنت يتيح إنشاء علاقات اجتماعية أوتجمعات بين أشخاص يتشاركون اهتمامات معنية ويتبادلون معلومات مختلفة ومتنوعة.وهي تسمح للأشخاص بتشارك أفكار أو نشاطات أو أحداث أو تعليقات أو </a:t>
            </a:r>
            <a:r>
              <a:rPr lang="ar-EG" sz="2000" b="1" dirty="0" smtClean="0"/>
              <a:t>نصوص أو </a:t>
            </a:r>
            <a:r>
              <a:rPr lang="ar-EG" sz="2000" b="1" dirty="0"/>
              <a:t>صور أو فيديو أو غيرها من الأشياء ذات الاهتمام.</a:t>
            </a:r>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a:endParaRPr lang="ar-EG" sz="2000" dirty="0"/>
          </a:p>
          <a:p>
            <a:pPr algn="r" rtl="1"/>
            <a:endParaRPr lang="ar-EG" sz="2000" dirty="0"/>
          </a:p>
          <a:p>
            <a:pPr algn="r" rtl="1"/>
            <a:endParaRPr lang="ar-EG" sz="2000" dirty="0"/>
          </a:p>
          <a:p>
            <a:pPr algn="r" rtl="1"/>
            <a:endParaRPr lang="ar-EG" sz="2000" dirty="0"/>
          </a:p>
          <a:p>
            <a:pPr algn="r" rtl="1"/>
            <a:endParaRPr lang="ar-EG" dirty="0"/>
          </a:p>
          <a:p>
            <a:pPr algn="r" rtl="1"/>
            <a:endParaRPr lang="ar-EG" dirty="0"/>
          </a:p>
          <a:p>
            <a:pPr algn="r" rtl="1"/>
            <a:endParaRPr lang="ar-EG" dirty="0"/>
          </a:p>
          <a:p>
            <a:pPr algn="r" rtl="1"/>
            <a:endParaRPr lang="ar-EG" dirty="0"/>
          </a:p>
          <a:p>
            <a:pPr algn="r" rtl="1"/>
            <a:endParaRPr lang="ar-EG" dirty="0"/>
          </a:p>
          <a:p>
            <a:pPr algn="r" rtl="1"/>
            <a:endParaRPr lang="ar-EG" dirty="0" smtClean="0"/>
          </a:p>
          <a:p>
            <a:pPr algn="r" rtl="1"/>
            <a:endParaRPr lang="ar-EG" dirty="0"/>
          </a:p>
          <a:p>
            <a:pPr algn="r" rtl="1"/>
            <a:endParaRPr lang="ar-EG" dirty="0" smtClean="0"/>
          </a:p>
          <a:p>
            <a:pPr algn="r" rtl="1"/>
            <a:endParaRPr lang="ar-EG" dirty="0" smtClean="0"/>
          </a:p>
          <a:p>
            <a:pPr algn="r" rtl="1"/>
            <a:endParaRPr lang="en-US" dirty="0"/>
          </a:p>
        </p:txBody>
      </p:sp>
    </p:spTree>
    <p:extLst>
      <p:ext uri="{BB962C8B-B14F-4D97-AF65-F5344CB8AC3E}">
        <p14:creationId xmlns:p14="http://schemas.microsoft.com/office/powerpoint/2010/main" val="16464649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4"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5" name="TextBox 4">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8"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9"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10"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11" name="Rectangle 10">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 xmlns:a16="http://schemas.microsoft.com/office/drawing/2014/main" id="{F9A80F9F-74DB-1D57-04E8-E20E92A09B0A}"/>
              </a:ext>
            </a:extLst>
          </p:cNvPr>
          <p:cNvSpPr txBox="1"/>
          <p:nvPr/>
        </p:nvSpPr>
        <p:spPr>
          <a:xfrm>
            <a:off x="2614171" y="409888"/>
            <a:ext cx="4619141"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2</a:t>
            </a:r>
            <a:r>
              <a:rPr lang="ar-EG" sz="2400" b="1" dirty="0" smtClean="0">
                <a:solidFill>
                  <a:schemeClr val="bg1"/>
                </a:solidFill>
                <a:latin typeface="Times New Roman" panose="02020603050405020304" pitchFamily="18" charset="0"/>
                <a:cs typeface="Times New Roman" panose="02020603050405020304" pitchFamily="18" charset="0"/>
              </a:rPr>
              <a:t>-خصائص وسائل التواصل الاجتماعي</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en-US" sz="2400" b="1" dirty="0" smtClean="0">
                <a:ea typeface="Roboto Light" panose="02000000000000000000" pitchFamily="2" charset="0"/>
              </a:rPr>
              <a:t>05</a:t>
            </a:r>
            <a:endParaRPr lang="en-US" sz="2400" b="1" dirty="0">
              <a:ea typeface="Roboto Light" panose="02000000000000000000" pitchFamily="2" charset="0"/>
            </a:endParaRPr>
          </a:p>
        </p:txBody>
      </p:sp>
      <p:graphicFrame>
        <p:nvGraphicFramePr>
          <p:cNvPr id="15" name="Diagram 14"/>
          <p:cNvGraphicFramePr/>
          <p:nvPr>
            <p:extLst>
              <p:ext uri="{D42A27DB-BD31-4B8C-83A1-F6EECF244321}">
                <p14:modId xmlns:p14="http://schemas.microsoft.com/office/powerpoint/2010/main" val="215002306"/>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9" name="TextBox 18"/>
          <p:cNvSpPr txBox="1"/>
          <p:nvPr/>
        </p:nvSpPr>
        <p:spPr>
          <a:xfrm>
            <a:off x="694979" y="1585451"/>
            <a:ext cx="11151277" cy="1323439"/>
          </a:xfrm>
          <a:prstGeom prst="rect">
            <a:avLst/>
          </a:prstGeom>
          <a:noFill/>
        </p:spPr>
        <p:txBody>
          <a:bodyPr wrap="square" rtlCol="0">
            <a:spAutoFit/>
          </a:bodyPr>
          <a:lstStyle/>
          <a:p>
            <a:pPr algn="justLow" rtl="1"/>
            <a:r>
              <a:rPr lang="ar-EG" sz="2000" dirty="0"/>
              <a:t>ومهما يكن من أمر الاختلاف المصطلحي ، فإنّ تحديد وسائل التواصل الاجتماعي، بشكل دقيق، يعتبر أمرًا صعبًا، بالنظر إلى التطور الذي تشهده في الأنواع والأشكال والخدمات. وإمكان التواصل أو التفاعل وحده لا يجعل من الموقع أو التطبيق وسيلة من وسائل التواصل؛ فالتكييف الصحيح يرتبط بوجود مجموعة من المعايير فيها، وإذا وجِدت تلك المعايير فيمكن اعتبار الموقع أو التطبيق وسيلة تواصل، بغضِّ النظر عن غايته، أو طبيعة العمل الذي يقوم به</a:t>
            </a:r>
            <a:r>
              <a:rPr lang="ar-EG" sz="2000" dirty="0" smtClean="0"/>
              <a:t>.</a:t>
            </a:r>
            <a:endParaRPr lang="ar-EG" sz="2000" dirty="0"/>
          </a:p>
        </p:txBody>
      </p:sp>
      <p:graphicFrame>
        <p:nvGraphicFramePr>
          <p:cNvPr id="2" name="Diagram 1"/>
          <p:cNvGraphicFramePr/>
          <p:nvPr>
            <p:extLst>
              <p:ext uri="{D42A27DB-BD31-4B8C-83A1-F6EECF244321}">
                <p14:modId xmlns:p14="http://schemas.microsoft.com/office/powerpoint/2010/main" val="785498655"/>
              </p:ext>
            </p:extLst>
          </p:nvPr>
        </p:nvGraphicFramePr>
        <p:xfrm>
          <a:off x="651517" y="3388754"/>
          <a:ext cx="11151277" cy="2388210"/>
        </p:xfrm>
        <a:graphic>
          <a:graphicData uri="http://schemas.openxmlformats.org/drawingml/2006/diagram">
            <dgm:relIds xmlns:dgm="http://schemas.openxmlformats.org/drawingml/2006/diagram" xmlns:r="http://schemas.openxmlformats.org/officeDocument/2006/relationships" r:dm="rId21" r:lo="rId22" r:qs="rId23" r:cs="rId24"/>
          </a:graphicData>
        </a:graphic>
      </p:graphicFrame>
      <p:graphicFrame>
        <p:nvGraphicFramePr>
          <p:cNvPr id="21" name="Diagram 20"/>
          <p:cNvGraphicFramePr/>
          <p:nvPr>
            <p:extLst>
              <p:ext uri="{D42A27DB-BD31-4B8C-83A1-F6EECF244321}">
                <p14:modId xmlns:p14="http://schemas.microsoft.com/office/powerpoint/2010/main" val="730299389"/>
              </p:ext>
            </p:extLst>
          </p:nvPr>
        </p:nvGraphicFramePr>
        <p:xfrm>
          <a:off x="906901" y="3170902"/>
          <a:ext cx="10734639" cy="2967431"/>
        </p:xfrm>
        <a:graphic>
          <a:graphicData uri="http://schemas.openxmlformats.org/drawingml/2006/diagram">
            <dgm:relIds xmlns:dgm="http://schemas.openxmlformats.org/drawingml/2006/diagram" xmlns:r="http://schemas.openxmlformats.org/officeDocument/2006/relationships" r:dm="rId26" r:lo="rId27" r:qs="rId28" r:cs="rId29"/>
          </a:graphicData>
        </a:graphic>
      </p:graphicFrame>
    </p:spTree>
    <p:extLst>
      <p:ext uri="{BB962C8B-B14F-4D97-AF65-F5344CB8AC3E}">
        <p14:creationId xmlns:p14="http://schemas.microsoft.com/office/powerpoint/2010/main" val="40776440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05</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3" name="Diagram 12"/>
          <p:cNvGraphicFramePr/>
          <p:nvPr>
            <p:extLst>
              <p:ext uri="{D42A27DB-BD31-4B8C-83A1-F6EECF244321}">
                <p14:modId xmlns:p14="http://schemas.microsoft.com/office/powerpoint/2010/main" val="2151839032"/>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7" name="TextBox 16"/>
          <p:cNvSpPr txBox="1"/>
          <p:nvPr/>
        </p:nvSpPr>
        <p:spPr>
          <a:xfrm>
            <a:off x="694979" y="1585451"/>
            <a:ext cx="11151277" cy="7540526"/>
          </a:xfrm>
          <a:prstGeom prst="rect">
            <a:avLst/>
          </a:prstGeom>
          <a:noFill/>
        </p:spPr>
        <p:txBody>
          <a:bodyPr wrap="square" rtlCol="0">
            <a:spAutoFit/>
          </a:bodyPr>
          <a:lstStyle/>
          <a:p>
            <a:pPr algn="r" rtl="1"/>
            <a:r>
              <a:rPr lang="ar-EG" sz="2400" b="1" u="sng" dirty="0" smtClean="0"/>
              <a:t>أولاً: </a:t>
            </a:r>
            <a:r>
              <a:rPr lang="ar-EG" sz="2400" b="1" u="sng" dirty="0"/>
              <a:t>وسائل التواصل تعتمد على تقنية الجيل الثاني </a:t>
            </a:r>
            <a:r>
              <a:rPr lang="ar-EG" sz="2400" b="1" u="sng" dirty="0" smtClean="0"/>
              <a:t>للإنترنت (</a:t>
            </a:r>
            <a:r>
              <a:rPr lang="en-US" sz="2400" b="1" u="sng" dirty="0"/>
              <a:t>web </a:t>
            </a:r>
            <a:r>
              <a:rPr lang="en-US" sz="2400" b="1" u="sng" dirty="0" smtClean="0"/>
              <a:t>2:0</a:t>
            </a:r>
            <a:r>
              <a:rPr lang="ar-EG" sz="2400" b="1" u="sng" dirty="0" smtClean="0"/>
              <a:t>):</a:t>
            </a:r>
            <a:endParaRPr lang="en-US" sz="2400" b="1" u="sng" dirty="0"/>
          </a:p>
          <a:p>
            <a:pPr lvl="0" algn="r"/>
            <a:endParaRPr lang="ar-EG" sz="2000" b="1" dirty="0"/>
          </a:p>
          <a:p>
            <a:pPr lvl="0" algn="r"/>
            <a:endParaRPr lang="ar-EG" sz="2000" b="1" dirty="0"/>
          </a:p>
          <a:p>
            <a:pPr algn="justLow" rtl="1"/>
            <a:r>
              <a:rPr lang="ar-EG" sz="2000" dirty="0" smtClean="0"/>
              <a:t>إنّ </a:t>
            </a:r>
            <a:r>
              <a:rPr lang="ar-EG" sz="2000" dirty="0"/>
              <a:t>تطور تقنية الإنترنت عمّا كانت عليه في تسعينيات القرن الماضي إلى شكلها الحديث</a:t>
            </a:r>
            <a:r>
              <a:rPr lang="ar-EG" sz="2000" dirty="0" smtClean="0"/>
              <a:t>،</a:t>
            </a:r>
            <a:r>
              <a:rPr lang="ar-EG" sz="2000" dirty="0"/>
              <a:t> والمتمثل في تقنية «</a:t>
            </a:r>
            <a:r>
              <a:rPr lang="ar-EG" sz="2000" dirty="0" smtClean="0"/>
              <a:t>الويب2 </a:t>
            </a:r>
            <a:r>
              <a:rPr lang="ar-EG" sz="2000" dirty="0"/>
              <a:t>»</a:t>
            </a:r>
            <a:r>
              <a:rPr lang="ar-EG" sz="2000" dirty="0" smtClean="0"/>
              <a:t> ،يعد </a:t>
            </a:r>
            <a:r>
              <a:rPr lang="ar-EG" sz="2000" dirty="0"/>
              <a:t>العامل الرئيسي الذي أدى إلى ظهور </a:t>
            </a:r>
            <a:r>
              <a:rPr lang="ar-EG" sz="2000" dirty="0" smtClean="0"/>
              <a:t>وسائل التواصل </a:t>
            </a:r>
            <a:r>
              <a:rPr lang="ar-EG" sz="2000" dirty="0"/>
              <a:t>الاجتماعي وانتشارها في شكلها الحديث، حيث أتاحت هذه التقنية تفاعلاً </a:t>
            </a:r>
            <a:r>
              <a:rPr lang="ar-EG" sz="2000" dirty="0" smtClean="0"/>
              <a:t>أكثر</a:t>
            </a:r>
            <a:r>
              <a:rPr lang="ar-EG" sz="2000" dirty="0"/>
              <a:t>بين مستخدمي الإنترنت؛ فأصبحوا يشتركون في صناعة المضمون، بعد أن كانوا – في السابق - مجرد متلقين له  ، فهذه التقنية أتاحت تصميم المواقع والتطبيقات بشكل يسمح للمستخدمين بإنشاء ومشاركة البيانات، والتفاعل بشكل فوري مع المستخدمين الآخرين. ومن جانب آخر فإنّ اعتماد وسائل التواصل على شبكة الإنترنت جعلها أكثرعمومية من وسائل الاتصال والتواصل التقليدية، من حيث إمكان الولوج إليها من طرف فئة أوسع من أفراد المجتمع، ووصول الرسائل المرسَلة عبرها إلى جمهور أكبر .</a:t>
            </a:r>
            <a:endParaRPr lang="ar-EG" sz="2000" b="1" dirty="0"/>
          </a:p>
          <a:p>
            <a:pPr algn="justLow"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lvl="0" algn="r"/>
            <a:endParaRPr lang="ar-EG" sz="2000" b="1" dirty="0"/>
          </a:p>
          <a:p>
            <a:pPr lvl="0" algn="r"/>
            <a:endParaRPr lang="ar-EG" sz="2000" b="1" dirty="0" smtClean="0"/>
          </a:p>
          <a:p>
            <a:pPr lvl="0" algn="r"/>
            <a:endParaRPr lang="ar-EG" sz="2000" b="1" dirty="0"/>
          </a:p>
          <a:p>
            <a:pPr lvl="0" algn="r"/>
            <a:endParaRPr lang="ar-EG" sz="2000" b="1" dirty="0" smtClean="0"/>
          </a:p>
          <a:p>
            <a:pPr lvl="0" algn="r"/>
            <a:endParaRPr lang="ar-EG" sz="2000" b="1" dirty="0"/>
          </a:p>
          <a:p>
            <a:pPr lvl="0" algn="r"/>
            <a:r>
              <a:rPr lang="ar-EG" sz="2000" b="1" dirty="0" smtClean="0"/>
              <a:t> </a:t>
            </a:r>
            <a:endParaRPr lang="en-US" sz="2000" b="1" dirty="0"/>
          </a:p>
          <a:p>
            <a:pPr algn="justLow" rtl="1"/>
            <a:endParaRPr lang="ar-EG" sz="2000" dirty="0"/>
          </a:p>
        </p:txBody>
      </p:sp>
    </p:spTree>
    <p:extLst>
      <p:ext uri="{BB962C8B-B14F-4D97-AF65-F5344CB8AC3E}">
        <p14:creationId xmlns:p14="http://schemas.microsoft.com/office/powerpoint/2010/main" val="15507251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05</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2" name="Diagram 11"/>
          <p:cNvGraphicFramePr/>
          <p:nvPr>
            <p:extLst>
              <p:ext uri="{D42A27DB-BD31-4B8C-83A1-F6EECF244321}">
                <p14:modId xmlns:p14="http://schemas.microsoft.com/office/powerpoint/2010/main" val="385416130"/>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694979" y="1585451"/>
            <a:ext cx="11151277" cy="8894743"/>
          </a:xfrm>
          <a:prstGeom prst="rect">
            <a:avLst/>
          </a:prstGeom>
          <a:noFill/>
        </p:spPr>
        <p:txBody>
          <a:bodyPr wrap="square" rtlCol="0">
            <a:spAutoFit/>
          </a:bodyPr>
          <a:lstStyle/>
          <a:p>
            <a:pPr algn="justLow" rtl="1"/>
            <a:r>
              <a:rPr lang="ar-EG" sz="2400" b="1" u="sng" dirty="0"/>
              <a:t>ثانيًّا: البيانات التي ينشئها المستخدمون ويشاركونها هي أساس وسائل </a:t>
            </a:r>
            <a:r>
              <a:rPr lang="ar-EG" sz="2400" b="1" u="sng" dirty="0" smtClean="0"/>
              <a:t>التواصل:</a:t>
            </a:r>
          </a:p>
          <a:p>
            <a:pPr algn="justLow" rtl="1"/>
            <a:endParaRPr lang="ar-EG" sz="2400" b="1" u="sng" dirty="0"/>
          </a:p>
          <a:p>
            <a:pPr algn="justLow" rtl="1"/>
            <a:r>
              <a:rPr lang="ar-EG" sz="2000" dirty="0"/>
              <a:t>في وسائل التواصل الاجتماعي ينشأ المحتوى من طرف المستخدمين أنفسهم، فسواء أنشئ حساب شخصي على أحد المواقع أو التطبيقات، أو نشر محتوى كتابي أو صورة أو فيديو، أو أرسِل طلب صداقة أو إعجاب، أو أبدي رأيٌ بتصويت، أو أعيد نشر أو بث تغريدة فإنّ هذه القرارات والخيارات التي يتخذها مستخدمو وسائل </a:t>
            </a:r>
            <a:r>
              <a:rPr lang="ar-EG" sz="2000" dirty="0" smtClean="0"/>
              <a:t>التواصل تعدُّ </a:t>
            </a:r>
            <a:r>
              <a:rPr lang="ar-EG" sz="2000" dirty="0"/>
              <a:t>- بِحقٍ - هي المحرك الأساسي لوسائل التواصل الاجتماعي، فجميع هذه السلوكيات اللامادية في العالم الافتراضي يُمِّز وسائل التواصل عن بقية محتويات الإنترنت، </a:t>
            </a:r>
            <a:r>
              <a:rPr lang="ar-EG" sz="2000" dirty="0" smtClean="0"/>
              <a:t>من </a:t>
            </a:r>
            <a:r>
              <a:rPr lang="ar-EG" sz="2000" dirty="0"/>
              <a:t>مواقع وتطبيقات، ولعل هذه الخاصية هي ما ميز وسائل التواصل عن غيرها </a:t>
            </a:r>
            <a:r>
              <a:rPr lang="ar-EG" sz="2000" dirty="0" smtClean="0"/>
              <a:t>من المواقع </a:t>
            </a:r>
            <a:r>
              <a:rPr lang="ar-EG" sz="2000" dirty="0"/>
              <a:t>التي قد توفر نوعاً من التفاعل بين المستخدمين، مثل المواقع التجارية </a:t>
            </a:r>
            <a:r>
              <a:rPr lang="ar-EG" sz="2000" dirty="0" smtClean="0"/>
              <a:t>والخدمية الإلكترونية </a:t>
            </a:r>
            <a:r>
              <a:rPr lang="ar-EG" sz="2000" dirty="0"/>
              <a:t>التي قد تسمح للفرد بإبداء رأيه، أو تقييم المنتج، أو التعليق على الخدمة، كماتميزها عن المواقع والتطبيقات الإعلامية التي تعمل على تقديم محتوى جاهز يوضَع من طرف القائمين على تلك المواقع والتطبيقات، ولو كان في الإمكان التعليق على المحتوى أوإبداء الرأي فيه.</a:t>
            </a:r>
          </a:p>
          <a:p>
            <a:pPr algn="r" rtl="1"/>
            <a:endParaRPr lang="ar-EG" sz="2000" dirty="0"/>
          </a:p>
          <a:p>
            <a:pPr algn="r" rtl="1"/>
            <a:endParaRPr lang="ar-EG" sz="2000" dirty="0"/>
          </a:p>
          <a:p>
            <a:pPr algn="r" rtl="1"/>
            <a:endParaRPr lang="ar-EG" sz="2000" dirty="0"/>
          </a:p>
          <a:p>
            <a:pPr algn="justLow" rtl="1"/>
            <a:endParaRPr lang="ar-EG" sz="2000" dirty="0"/>
          </a:p>
          <a:p>
            <a:pPr algn="justLow" rtl="1"/>
            <a:endParaRPr lang="ar-EG" sz="2400" dirty="0"/>
          </a:p>
          <a:p>
            <a:pPr algn="justLow"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lvl="0" algn="r"/>
            <a:endParaRPr lang="ar-EG" sz="2000" b="1" dirty="0"/>
          </a:p>
          <a:p>
            <a:pPr lvl="0" algn="r"/>
            <a:endParaRPr lang="ar-EG" sz="2000" b="1" dirty="0" smtClean="0"/>
          </a:p>
          <a:p>
            <a:pPr lvl="0" algn="r"/>
            <a:endParaRPr lang="ar-EG" sz="2000" b="1" dirty="0"/>
          </a:p>
          <a:p>
            <a:pPr lvl="0" algn="r"/>
            <a:endParaRPr lang="ar-EG" sz="2000" b="1" dirty="0" smtClean="0"/>
          </a:p>
          <a:p>
            <a:pPr lvl="0" algn="r"/>
            <a:endParaRPr lang="ar-EG" sz="2000" b="1" dirty="0"/>
          </a:p>
          <a:p>
            <a:pPr lvl="0" algn="r"/>
            <a:r>
              <a:rPr lang="ar-EG" sz="2000" b="1" dirty="0" smtClean="0"/>
              <a:t> </a:t>
            </a:r>
            <a:endParaRPr lang="en-US" sz="2000" b="1" dirty="0"/>
          </a:p>
          <a:p>
            <a:pPr algn="justLow" rtl="1"/>
            <a:endParaRPr lang="ar-EG" sz="2000" dirty="0"/>
          </a:p>
        </p:txBody>
      </p:sp>
    </p:spTree>
    <p:extLst>
      <p:ext uri="{BB962C8B-B14F-4D97-AF65-F5344CB8AC3E}">
        <p14:creationId xmlns:p14="http://schemas.microsoft.com/office/powerpoint/2010/main" val="16522143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05</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2" name="Diagram 11"/>
          <p:cNvGraphicFramePr/>
          <p:nvPr>
            <p:extLst>
              <p:ext uri="{D42A27DB-BD31-4B8C-83A1-F6EECF244321}">
                <p14:modId xmlns:p14="http://schemas.microsoft.com/office/powerpoint/2010/main" val="2150351166"/>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694979" y="1585451"/>
            <a:ext cx="11151277" cy="8833187"/>
          </a:xfrm>
          <a:prstGeom prst="rect">
            <a:avLst/>
          </a:prstGeom>
          <a:noFill/>
        </p:spPr>
        <p:txBody>
          <a:bodyPr wrap="square" rtlCol="0">
            <a:spAutoFit/>
          </a:bodyPr>
          <a:lstStyle/>
          <a:p>
            <a:pPr algn="r" rtl="1"/>
            <a:r>
              <a:rPr lang="ar-EG" sz="2400" b="1" u="sng" dirty="0"/>
              <a:t>ثالثًا: لاستخدام وسائل التواصل </a:t>
            </a:r>
            <a:r>
              <a:rPr lang="ar-EG" sz="2400" b="1" u="sng" dirty="0" smtClean="0"/>
              <a:t>لابد </a:t>
            </a:r>
            <a:r>
              <a:rPr lang="ar-EG" sz="2400" b="1" u="sng" dirty="0"/>
              <a:t>من إنشاء حساب </a:t>
            </a:r>
            <a:r>
              <a:rPr lang="ar-EG" sz="2400" b="1" u="sng" dirty="0" smtClean="0"/>
              <a:t>شخصي :</a:t>
            </a:r>
            <a:endParaRPr lang="ar-EG" sz="2400" b="1" u="sng" dirty="0"/>
          </a:p>
          <a:p>
            <a:pPr algn="justLow" rtl="1"/>
            <a:endParaRPr lang="ar-EG" sz="2000" dirty="0" smtClean="0"/>
          </a:p>
          <a:p>
            <a:pPr algn="justLow" rtl="1"/>
            <a:r>
              <a:rPr lang="ar-EG" sz="2000" dirty="0" smtClean="0"/>
              <a:t>إنّ </a:t>
            </a:r>
            <a:r>
              <a:rPr lang="ar-EG" sz="2000" dirty="0"/>
              <a:t>دخول العالم الافتراضي لوسائل التواصل يستدعي وجود شخصية متميزة </a:t>
            </a:r>
            <a:r>
              <a:rPr lang="ar-EG" sz="2000" dirty="0" smtClean="0"/>
              <a:t>لكل مستخدم </a:t>
            </a:r>
            <a:r>
              <a:rPr lang="ar-EG" sz="2000" dirty="0"/>
              <a:t>داخل المجتمع المكوِّن لها، وذلك يكون من خلال الحساب الشخصي </a:t>
            </a:r>
            <a:r>
              <a:rPr lang="ar-EG" sz="2000" dirty="0" smtClean="0"/>
              <a:t>الذي ينشئه </a:t>
            </a:r>
            <a:r>
              <a:rPr lang="ar-EG" sz="2000" dirty="0"/>
              <a:t>المستخدم عند الشروع في استخدامها، من خلال إدخال بعض </a:t>
            </a:r>
            <a:r>
              <a:rPr lang="ar-EG" sz="2000" dirty="0" smtClean="0"/>
              <a:t>المعلومات الشخصية </a:t>
            </a:r>
            <a:r>
              <a:rPr lang="ar-EG" sz="2000" dirty="0"/>
              <a:t>التي تختلف من وسيلة تواصل إلى أخرى، مثل الاسم والصورة </a:t>
            </a:r>
            <a:r>
              <a:rPr lang="ar-EG" sz="2000" dirty="0" smtClean="0"/>
              <a:t>وتاريخ الميلاد</a:t>
            </a:r>
            <a:r>
              <a:rPr lang="ar-EG" sz="2000" dirty="0"/>
              <a:t>، ومن دون هذه البيانات لا مكن للأفراد أن يتعرفوا بعضهم على بعض، وإجراء </a:t>
            </a:r>
            <a:r>
              <a:rPr lang="ar-EG" sz="2000" dirty="0" smtClean="0"/>
              <a:t>التواصل </a:t>
            </a:r>
            <a:r>
              <a:rPr lang="ar-EG" sz="2000" dirty="0"/>
              <a:t>فيما بينهم.</a:t>
            </a:r>
          </a:p>
          <a:p>
            <a:pPr algn="justLow" rtl="1"/>
            <a:endParaRPr lang="ar-EG" sz="2000" dirty="0"/>
          </a:p>
          <a:p>
            <a:pPr algn="justLow" rtl="1"/>
            <a:endParaRPr lang="ar-EG" sz="2000" dirty="0"/>
          </a:p>
          <a:p>
            <a:pPr algn="justLow" rtl="1"/>
            <a:endParaRPr lang="ar-EG" sz="2000" dirty="0"/>
          </a:p>
          <a:p>
            <a:pPr algn="justLow" rtl="1"/>
            <a:endParaRPr lang="ar-EG" sz="2000" dirty="0"/>
          </a:p>
          <a:p>
            <a:pPr algn="r" rtl="1"/>
            <a:endParaRPr lang="ar-EG" sz="2000" dirty="0"/>
          </a:p>
          <a:p>
            <a:pPr algn="r" rtl="1"/>
            <a:endParaRPr lang="ar-EG" sz="2000" dirty="0"/>
          </a:p>
          <a:p>
            <a:pPr algn="justLow" rtl="1"/>
            <a:endParaRPr lang="ar-EG" sz="2000" dirty="0"/>
          </a:p>
          <a:p>
            <a:pPr algn="justLow" rtl="1"/>
            <a:endParaRPr lang="ar-EG" sz="2400" dirty="0"/>
          </a:p>
          <a:p>
            <a:pPr algn="justLow"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lvl="0" algn="r"/>
            <a:endParaRPr lang="ar-EG" sz="2000" b="1" dirty="0"/>
          </a:p>
          <a:p>
            <a:pPr lvl="0" algn="r"/>
            <a:endParaRPr lang="ar-EG" sz="2000" b="1" dirty="0" smtClean="0"/>
          </a:p>
          <a:p>
            <a:pPr lvl="0" algn="r"/>
            <a:endParaRPr lang="ar-EG" sz="2000" b="1" dirty="0"/>
          </a:p>
          <a:p>
            <a:pPr lvl="0" algn="r"/>
            <a:endParaRPr lang="ar-EG" sz="2000" b="1" dirty="0" smtClean="0"/>
          </a:p>
          <a:p>
            <a:pPr lvl="0" algn="r"/>
            <a:endParaRPr lang="ar-EG" sz="2000" b="1" dirty="0"/>
          </a:p>
          <a:p>
            <a:pPr lvl="0" algn="r"/>
            <a:r>
              <a:rPr lang="ar-EG" sz="2000" b="1" dirty="0" smtClean="0"/>
              <a:t> </a:t>
            </a:r>
            <a:endParaRPr lang="en-US" sz="2000" b="1" dirty="0"/>
          </a:p>
          <a:p>
            <a:pPr algn="justLow" rtl="1"/>
            <a:endParaRPr lang="ar-EG" sz="2000" dirty="0"/>
          </a:p>
        </p:txBody>
      </p:sp>
    </p:spTree>
    <p:extLst>
      <p:ext uri="{BB962C8B-B14F-4D97-AF65-F5344CB8AC3E}">
        <p14:creationId xmlns:p14="http://schemas.microsoft.com/office/powerpoint/2010/main" val="10131282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05</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2" name="Diagram 11"/>
          <p:cNvGraphicFramePr/>
          <p:nvPr>
            <p:extLst>
              <p:ext uri="{D42A27DB-BD31-4B8C-83A1-F6EECF244321}">
                <p14:modId xmlns:p14="http://schemas.microsoft.com/office/powerpoint/2010/main" val="1159638844"/>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694979" y="1585451"/>
            <a:ext cx="11151277" cy="10064294"/>
          </a:xfrm>
          <a:prstGeom prst="rect">
            <a:avLst/>
          </a:prstGeom>
          <a:noFill/>
        </p:spPr>
        <p:txBody>
          <a:bodyPr wrap="square" rtlCol="0">
            <a:spAutoFit/>
          </a:bodyPr>
          <a:lstStyle/>
          <a:p>
            <a:pPr algn="r" rtl="1"/>
            <a:r>
              <a:rPr lang="ar-EG" sz="2400" b="1" u="sng" dirty="0"/>
              <a:t>رابعًا: الغاية الأساسية لوسائل التواصل هي ربط الأفراد بعضهم </a:t>
            </a:r>
            <a:r>
              <a:rPr lang="ar-EG" sz="2400" b="1" u="sng" dirty="0" smtClean="0"/>
              <a:t>ببعض :</a:t>
            </a:r>
            <a:endParaRPr lang="ar-EG" sz="2400" b="1" u="sng" dirty="0"/>
          </a:p>
          <a:p>
            <a:pPr algn="r" rtl="1"/>
            <a:endParaRPr lang="ar-EG" sz="2000" dirty="0" smtClean="0"/>
          </a:p>
          <a:p>
            <a:pPr algn="justLow" rtl="1"/>
            <a:r>
              <a:rPr lang="ar-EG" sz="2000" dirty="0" smtClean="0"/>
              <a:t>نشأت </a:t>
            </a:r>
            <a:r>
              <a:rPr lang="ar-EG" sz="2000" dirty="0"/>
              <a:t>وسائل التواصل - في الأساس - بوصفها شبكات اجتماعية تهدف إلى </a:t>
            </a:r>
            <a:r>
              <a:rPr lang="ar-EG" sz="2000" dirty="0" smtClean="0"/>
              <a:t>ربط الأفراد </a:t>
            </a:r>
            <a:r>
              <a:rPr lang="ar-EG" sz="2000" dirty="0"/>
              <a:t>بعضهم ببعض؛ وتسهيل التواصل فيما بينهم، ومازالت هذه السمة تميز </a:t>
            </a:r>
            <a:r>
              <a:rPr lang="ar-EG" sz="2000" dirty="0" smtClean="0"/>
              <a:t>وسائل التواصل </a:t>
            </a:r>
            <a:r>
              <a:rPr lang="ar-EG" sz="2000" dirty="0"/>
              <a:t>عن غيرها من تلك التي </a:t>
            </a:r>
            <a:r>
              <a:rPr lang="ar-EG" sz="2000" dirty="0" smtClean="0"/>
              <a:t>يمكن </a:t>
            </a:r>
            <a:r>
              <a:rPr lang="ar-EG" sz="2000" dirty="0"/>
              <a:t>أن تشبهها، وعلى العموم فإنّ أي موقع أو تطبيق </a:t>
            </a:r>
            <a:r>
              <a:rPr lang="ar-EG" sz="2000" dirty="0" smtClean="0"/>
              <a:t>يقوم </a:t>
            </a:r>
            <a:r>
              <a:rPr lang="ar-EG" sz="2000" dirty="0"/>
              <a:t>على فكرة محتوى المستخدم، ويعطي مستخدميه إمكان التفاعل مع غيرهم، </a:t>
            </a:r>
            <a:r>
              <a:rPr lang="ar-EG" sz="2000" dirty="0" smtClean="0"/>
              <a:t>من دون </a:t>
            </a:r>
            <a:r>
              <a:rPr lang="ar-EG" sz="2000" dirty="0"/>
              <a:t>أن يشارك في تقديم المحتوى، يعتبر من وسائل التواصل الاجتماعي، حتى لو </a:t>
            </a:r>
            <a:r>
              <a:rPr lang="ar-EG" sz="2000" dirty="0" smtClean="0"/>
              <a:t>لم تكن </a:t>
            </a:r>
            <a:r>
              <a:rPr lang="ar-EG" sz="2000" dirty="0"/>
              <a:t>الغاية الأساسية منه هي التواصل، مثل منصات الألعاب، على سبيل المثال.</a:t>
            </a:r>
          </a:p>
          <a:p>
            <a:pPr algn="r" rtl="1"/>
            <a:endParaRPr lang="ar-EG" sz="2000" dirty="0"/>
          </a:p>
          <a:p>
            <a:pPr algn="r" rtl="1"/>
            <a:endParaRPr lang="ar-EG" sz="2000" dirty="0"/>
          </a:p>
          <a:p>
            <a:pPr algn="r" rtl="1"/>
            <a:endParaRPr lang="ar-EG" sz="2000" dirty="0"/>
          </a:p>
          <a:p>
            <a:pPr algn="r" rtl="1"/>
            <a:endParaRPr lang="ar-EG" sz="2000" dirty="0"/>
          </a:p>
          <a:p>
            <a:pPr algn="justLow" rtl="1"/>
            <a:endParaRPr lang="ar-EG" sz="2000" dirty="0"/>
          </a:p>
          <a:p>
            <a:pPr algn="justLow" rtl="1"/>
            <a:endParaRPr lang="ar-EG" sz="2000" dirty="0"/>
          </a:p>
          <a:p>
            <a:pPr algn="justLow" rtl="1"/>
            <a:endParaRPr lang="ar-EG" sz="2000" dirty="0"/>
          </a:p>
          <a:p>
            <a:pPr algn="r" rtl="1"/>
            <a:endParaRPr lang="ar-EG" sz="2000" dirty="0"/>
          </a:p>
          <a:p>
            <a:pPr algn="r" rtl="1"/>
            <a:endParaRPr lang="ar-EG" sz="2000" dirty="0"/>
          </a:p>
          <a:p>
            <a:pPr algn="justLow" rtl="1"/>
            <a:endParaRPr lang="ar-EG" sz="2000" dirty="0"/>
          </a:p>
          <a:p>
            <a:pPr algn="justLow" rtl="1"/>
            <a:endParaRPr lang="ar-EG" sz="2400" dirty="0"/>
          </a:p>
          <a:p>
            <a:pPr algn="justLow"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lvl="0" algn="r"/>
            <a:endParaRPr lang="ar-EG" sz="2000" b="1" dirty="0"/>
          </a:p>
          <a:p>
            <a:pPr lvl="0" algn="r"/>
            <a:endParaRPr lang="ar-EG" sz="2000" b="1" dirty="0" smtClean="0"/>
          </a:p>
          <a:p>
            <a:pPr lvl="0" algn="r"/>
            <a:endParaRPr lang="ar-EG" sz="2000" b="1" dirty="0"/>
          </a:p>
          <a:p>
            <a:pPr lvl="0" algn="r"/>
            <a:endParaRPr lang="ar-EG" sz="2000" b="1" dirty="0" smtClean="0"/>
          </a:p>
          <a:p>
            <a:pPr lvl="0" algn="r"/>
            <a:endParaRPr lang="ar-EG" sz="2000" b="1" dirty="0"/>
          </a:p>
          <a:p>
            <a:pPr lvl="0" algn="r"/>
            <a:r>
              <a:rPr lang="ar-EG" sz="2000" b="1" dirty="0" smtClean="0"/>
              <a:t> </a:t>
            </a:r>
            <a:endParaRPr lang="en-US" sz="2000" b="1" dirty="0"/>
          </a:p>
          <a:p>
            <a:pPr algn="justLow" rtl="1"/>
            <a:endParaRPr lang="ar-EG" sz="2000" dirty="0"/>
          </a:p>
        </p:txBody>
      </p:sp>
    </p:spTree>
    <p:extLst>
      <p:ext uri="{BB962C8B-B14F-4D97-AF65-F5344CB8AC3E}">
        <p14:creationId xmlns:p14="http://schemas.microsoft.com/office/powerpoint/2010/main" val="5121290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245860" y="1543599"/>
            <a:ext cx="12302521" cy="492239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nvPr>
        </p:nvGraphicFramePr>
        <p:xfrm>
          <a:off x="1632032" y="3136633"/>
          <a:ext cx="10653745" cy="28218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280308" y="1428065"/>
            <a:ext cx="12005469" cy="461665"/>
          </a:xfrm>
          <a:prstGeom prst="rect">
            <a:avLst/>
          </a:prstGeom>
          <a:noFill/>
        </p:spPr>
        <p:txBody>
          <a:bodyPr wrap="square" rtlCol="0">
            <a:spAutoFit/>
          </a:bodyPr>
          <a:lstStyle/>
          <a:p>
            <a:pPr algn="justLow" rtl="1"/>
            <a:r>
              <a:rPr lang="ar-EG" sz="2400" smtClean="0"/>
              <a:t> </a:t>
            </a:r>
            <a:endParaRPr lang="en-US" sz="2000" dirty="0"/>
          </a:p>
        </p:txBody>
      </p:sp>
      <p:sp>
        <p:nvSpPr>
          <p:cNvPr id="10" name="Rectangle 9">
            <a:extLst>
              <a:ext uri="{FF2B5EF4-FFF2-40B4-BE49-F238E27FC236}">
                <a16:creationId xmlns="" xmlns:a16="http://schemas.microsoft.com/office/drawing/2014/main" id="{6FE380F3-A68B-26EA-9084-2C15BB9E43F9}"/>
              </a:ext>
            </a:extLst>
          </p:cNvPr>
          <p:cNvSpPr/>
          <p:nvPr/>
        </p:nvSpPr>
        <p:spPr>
          <a:xfrm>
            <a:off x="2264248" y="312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en-US" sz="2400" b="1" dirty="0" smtClean="0">
                <a:ea typeface="Roboto Light" panose="02000000000000000000" pitchFamily="2" charset="0"/>
              </a:rPr>
              <a:t>05</a:t>
            </a:r>
            <a:endParaRPr lang="en-US" sz="16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3449553621"/>
              </p:ext>
            </p:extLst>
          </p:nvPr>
        </p:nvGraphicFramePr>
        <p:xfrm>
          <a:off x="723332" y="1834291"/>
          <a:ext cx="12883486" cy="437868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13" name="TextBox 12">
            <a:extLst>
              <a:ext uri="{FF2B5EF4-FFF2-40B4-BE49-F238E27FC236}">
                <a16:creationId xmlns="" xmlns:a16="http://schemas.microsoft.com/office/drawing/2014/main" id="{F9A80F9F-74DB-1D57-04E8-E20E92A09B0A}"/>
              </a:ext>
            </a:extLst>
          </p:cNvPr>
          <p:cNvSpPr txBox="1"/>
          <p:nvPr/>
        </p:nvSpPr>
        <p:spPr>
          <a:xfrm>
            <a:off x="7881870" y="1796780"/>
            <a:ext cx="4881379" cy="461665"/>
          </a:xfrm>
          <a:prstGeom prst="rect">
            <a:avLst/>
          </a:prstGeom>
          <a:noFill/>
        </p:spPr>
        <p:txBody>
          <a:bodyPr wrap="square" rtlCol="0">
            <a:spAutoFit/>
          </a:bodyPr>
          <a:lstStyle/>
          <a:p>
            <a:pPr lvl="0" algn="ctr" rtl="1"/>
            <a:r>
              <a:rPr lang="ar-EG" sz="2400" b="1" u="sng" dirty="0" smtClean="0">
                <a:solidFill>
                  <a:srgbClr val="2D3956"/>
                </a:solidFill>
              </a:rPr>
              <a:t>3-أهم وسائل التواصل الاجتماعي</a:t>
            </a:r>
            <a:endParaRPr lang="en-US" sz="2400" u="sng" dirty="0">
              <a:solidFill>
                <a:srgbClr val="2D3956"/>
              </a:solidFill>
            </a:endParaRPr>
          </a:p>
        </p:txBody>
      </p:sp>
    </p:spTree>
    <p:extLst>
      <p:ext uri="{BB962C8B-B14F-4D97-AF65-F5344CB8AC3E}">
        <p14:creationId xmlns:p14="http://schemas.microsoft.com/office/powerpoint/2010/main" val="7965407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330874105"/>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1364043" y="1825767"/>
            <a:ext cx="10801628" cy="5078313"/>
          </a:xfrm>
          <a:prstGeom prst="rect">
            <a:avLst/>
          </a:prstGeom>
          <a:noFill/>
        </p:spPr>
        <p:txBody>
          <a:bodyPr wrap="square" rtlCol="0">
            <a:spAutoFit/>
          </a:bodyPr>
          <a:lstStyle/>
          <a:p>
            <a:pPr algn="justLow" rtl="1"/>
            <a:r>
              <a:rPr lang="ar-EG" dirty="0" smtClean="0"/>
              <a:t>لقد خلقت وسائل التواصل الاجتماعي كافة هوية الكترونية أو شخصية الكترونية للمستخدم من خلال ما يظهر به على هذه الرسائل ومن خلال ما ينشره الغير عنه عليها . و قد يعرفه الناس افتراضياً من خلالها ولا يعرفونه في العالم الحقيقي . وقد تختلف شخصيته </a:t>
            </a:r>
            <a:r>
              <a:rPr lang="ar-EG" dirty="0"/>
              <a:t>الحقيقة عن تلك التي يظهر بها على وسائل التواصل الاجتماعي</a:t>
            </a:r>
            <a:r>
              <a:rPr lang="ar-EG" dirty="0" smtClean="0"/>
              <a:t>.</a:t>
            </a:r>
          </a:p>
          <a:p>
            <a:pPr algn="justLow" rtl="1"/>
            <a:r>
              <a:rPr lang="ar-EG" dirty="0" smtClean="0"/>
              <a:t>فالسمعة </a:t>
            </a:r>
            <a:r>
              <a:rPr lang="ar-EG" dirty="0"/>
              <a:t>الرقمية </a:t>
            </a:r>
            <a:r>
              <a:rPr lang="en-US" dirty="0"/>
              <a:t>E-reputation </a:t>
            </a:r>
            <a:r>
              <a:rPr lang="ar-EG" dirty="0"/>
              <a:t>للمستخدم هي الصورة التي تنتج عن جميعالمعلومات التي توجد عنه على وسائل التواصل الاجتماعي أو على الإنترنت: الصور،التغريدات، المقالات المنشورة من قبل المستخدم ذاته أو من قبل الغير عنه. وهي تتضمنيحب المستخدم والمجموعات التي انضم إليها وكذلك معلومات مختلفة عنه قدتتعلق بالأهداف التي يسعى إليها أو آرائه السياسية والأشخاص الذين صوت لهم أوتبرع لصالحهم... ويجب على المستخدم التنبه من رسم صورة عن نفسه على وسائلالتواصل الاجتماعي لا تعبر حقيقة عنه أو لا يرغب برؤيتها من قبل الناس. ويجب علىالمستخدم التنبه ايضاً أن ما يشاركه مع مستخدمين آخرين، ولو كانوا موضع ثقة، قديشاركوه هؤلاء مع أشخاص آخرين. وقد يغفل الكثير من المستخدمين ذلك، ويعتبرونأن جعل النشر غير عمومي من قبلهم عبر إعدادات الخصوصية يكفي، إلا أنه بالمقابللا تحكم لديهم على الطريقة التي يشارك بها "أصدقاؤهم" المعلومات التي شاركوهمهم </a:t>
            </a:r>
            <a:r>
              <a:rPr lang="ar-EG" dirty="0" smtClean="0"/>
              <a:t>بها</a:t>
            </a:r>
            <a:r>
              <a:rPr lang="ar-EG" dirty="0"/>
              <a:t> </a:t>
            </a:r>
            <a:r>
              <a:rPr lang="ar-EG" dirty="0" smtClean="0"/>
              <a:t>.ولحماية </a:t>
            </a:r>
            <a:r>
              <a:rPr lang="ar-EG" dirty="0"/>
              <a:t>أنفسهم، يستعمل %16 من المستخدمين على وسائل التواصل الاجتماعيأسماء مستعارة و%47 منهم يعطون معلومات خاطئة عن أنفسهم، وذلك وفق مؤشر2013 </a:t>
            </a:r>
            <a:r>
              <a:rPr lang="en-US" dirty="0"/>
              <a:t>ACSEL </a:t>
            </a:r>
            <a:r>
              <a:rPr lang="ar-EG" dirty="0"/>
              <a:t>المتعلق بالثقة الرقمية</a:t>
            </a:r>
            <a:r>
              <a:rPr lang="ar-EG" dirty="0" smtClean="0"/>
              <a:t>.</a:t>
            </a:r>
          </a:p>
          <a:p>
            <a:pPr algn="justLow" rtl="1"/>
            <a:r>
              <a:rPr lang="ar-EG" dirty="0" smtClean="0"/>
              <a:t>وتورد </a:t>
            </a:r>
            <a:r>
              <a:rPr lang="ar-EG" dirty="0"/>
              <a:t>الهيئة الوطنية للمعلوماتية والحريات في فرنسا في تقريرها لعام 2016 أن </a:t>
            </a:r>
            <a:r>
              <a:rPr lang="ar-EG" dirty="0" smtClean="0"/>
              <a:t>التحكم بالسمعة </a:t>
            </a:r>
            <a:r>
              <a:rPr lang="ar-EG" dirty="0"/>
              <a:t>على الإنترنت أصبح محل اهتمام متزايد لدى الفرنسيين، وهي </a:t>
            </a:r>
            <a:r>
              <a:rPr lang="ar-EG" dirty="0" smtClean="0"/>
              <a:t>تنصح.بمخاطبة الموقع </a:t>
            </a:r>
            <a:r>
              <a:rPr lang="ar-EG" dirty="0"/>
              <a:t>الإلكتروني مباشرة لممارسة حق الاعتراض لديه وطلب عدم توثيق البيانات منقبل محرك البحث عبر إلغاء روابط معينة من قائمة الأجوبة المعروضة منه. وقد تلقتالهيئة خلال العام 2016 وحده أكثر من 400 شكوى موضوعها رفض محرك </a:t>
            </a:r>
            <a:r>
              <a:rPr lang="ar-EG" dirty="0" smtClean="0"/>
              <a:t>بحث عدم توثيق بيانات خاصة بمستخدم . </a:t>
            </a:r>
            <a:endParaRPr lang="ar-EG" dirty="0"/>
          </a:p>
          <a:p>
            <a:pPr algn="r" rtl="1"/>
            <a:endParaRPr lang="ar-EG" dirty="0"/>
          </a:p>
          <a:p>
            <a:pPr algn="r" rtl="1"/>
            <a:endParaRPr lang="en-US" i="1" dirty="0"/>
          </a:p>
          <a:p>
            <a:pPr algn="r" rtl="1"/>
            <a:endParaRPr lang="ar-EG" dirty="0"/>
          </a:p>
        </p:txBody>
      </p:sp>
      <p:sp>
        <p:nvSpPr>
          <p:cNvPr id="10" name="TextBox 9">
            <a:extLst>
              <a:ext uri="{FF2B5EF4-FFF2-40B4-BE49-F238E27FC236}">
                <a16:creationId xmlns="" xmlns:a16="http://schemas.microsoft.com/office/drawing/2014/main" id="{904B7CA6-23A4-2E24-5FFC-ECEA38831F6A}"/>
              </a:ext>
            </a:extLst>
          </p:cNvPr>
          <p:cNvSpPr txBox="1"/>
          <p:nvPr/>
        </p:nvSpPr>
        <p:spPr>
          <a:xfrm>
            <a:off x="3234340" y="768092"/>
            <a:ext cx="5264201" cy="1200329"/>
          </a:xfrm>
          <a:prstGeom prst="rect">
            <a:avLst/>
          </a:prstGeom>
          <a:noFill/>
        </p:spPr>
        <p:txBody>
          <a:bodyPr wrap="square" rtlCol="0">
            <a:spAutoFit/>
          </a:bodyPr>
          <a:lstStyle/>
          <a:p>
            <a:pPr algn="ctr"/>
            <a:r>
              <a:rPr lang="ar-EG" sz="2400" b="1" dirty="0" smtClean="0">
                <a:solidFill>
                  <a:srgbClr val="2D3956"/>
                </a:solidFill>
                <a:latin typeface="Tajawal Medium" panose="00000600000000000000" pitchFamily="2" charset="-78"/>
              </a:rPr>
              <a:t>4- السمعة الرقمية لمستخدم </a:t>
            </a:r>
          </a:p>
          <a:p>
            <a:pPr algn="ctr"/>
            <a:r>
              <a:rPr lang="ar-EG" sz="2400" b="1" dirty="0" smtClean="0">
                <a:solidFill>
                  <a:srgbClr val="2D3956"/>
                </a:solidFill>
                <a:latin typeface="Tajawal Medium" panose="00000600000000000000" pitchFamily="2" charset="-78"/>
              </a:rPr>
              <a:t>وسائل التواصل الاجتماعي </a:t>
            </a:r>
            <a:endParaRPr lang="en-US" sz="2400" b="1" dirty="0">
              <a:solidFill>
                <a:srgbClr val="2D3956"/>
              </a:solidFill>
              <a:latin typeface="Tajawal Medium" panose="00000600000000000000" pitchFamily="2" charset="-78"/>
            </a:endParaRPr>
          </a:p>
          <a:p>
            <a:endParaRPr lang="en-US" sz="2400" b="1" dirty="0">
              <a:solidFill>
                <a:srgbClr val="2D3956"/>
              </a:solidFill>
              <a:latin typeface="Tajawal Medium" panose="00000600000000000000" pitchFamily="2" charset="-78"/>
              <a:cs typeface="Tajawal Medium" panose="00000600000000000000" pitchFamily="2" charset="-78"/>
            </a:endParaRPr>
          </a:p>
        </p:txBody>
      </p:sp>
      <p:sp>
        <p:nvSpPr>
          <p:cNvPr id="11" name="Rectangle 10">
            <a:extLst>
              <a:ext uri="{FF2B5EF4-FFF2-40B4-BE49-F238E27FC236}">
                <a16:creationId xmlns="" xmlns:a16="http://schemas.microsoft.com/office/drawing/2014/main"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en-US" sz="2000" b="1" dirty="0" smtClean="0">
                <a:ea typeface="Roboto Light" panose="02000000000000000000" pitchFamily="2" charset="0"/>
              </a:rPr>
              <a:t>05</a:t>
            </a:r>
            <a:endParaRPr lang="en-US" sz="1400" b="1" dirty="0">
              <a:ea typeface="Roboto Light" panose="02000000000000000000" pitchFamily="2" charset="0"/>
            </a:endParaRPr>
          </a:p>
        </p:txBody>
      </p:sp>
    </p:spTree>
    <p:extLst>
      <p:ext uri="{BB962C8B-B14F-4D97-AF65-F5344CB8AC3E}">
        <p14:creationId xmlns:p14="http://schemas.microsoft.com/office/powerpoint/2010/main" val="3559623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886711580"/>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1364043" y="1825767"/>
            <a:ext cx="10801628" cy="3754874"/>
          </a:xfrm>
          <a:prstGeom prst="rect">
            <a:avLst/>
          </a:prstGeom>
          <a:noFill/>
        </p:spPr>
        <p:txBody>
          <a:bodyPr wrap="square" rtlCol="0">
            <a:spAutoFit/>
          </a:bodyPr>
          <a:lstStyle/>
          <a:p>
            <a:pPr algn="justLow" rtl="1"/>
            <a:endParaRPr lang="ar-EG" dirty="0" smtClean="0"/>
          </a:p>
          <a:p>
            <a:pPr algn="justLow" rtl="1"/>
            <a:r>
              <a:rPr lang="ar-EG" sz="2000" dirty="0" smtClean="0"/>
              <a:t>وفي </a:t>
            </a:r>
            <a:r>
              <a:rPr lang="ar-EG" sz="2000" dirty="0"/>
              <a:t>هذا السياق، قضت المحكمة العليا في لندن بإلزام شخص بدفع تعويضات بقيمة22 الف جنيه إسترليني لإقدامه على إنشاء حساب غير صحيح لضحيته على فيسبوك</a:t>
            </a:r>
            <a:r>
              <a:rPr lang="ar-EG" sz="2000" dirty="0" smtClean="0"/>
              <a:t>، يتضمن </a:t>
            </a:r>
            <a:r>
              <a:rPr lang="ar-EG" sz="2000" dirty="0"/>
              <a:t>معلومات مهينة حول حياتها الخاصة </a:t>
            </a:r>
            <a:r>
              <a:rPr lang="ar-EG" sz="2000" dirty="0" smtClean="0"/>
              <a:t>ونزاهتها. </a:t>
            </a:r>
          </a:p>
          <a:p>
            <a:pPr algn="justLow" rtl="1"/>
            <a:r>
              <a:rPr lang="ar-EG" sz="2000" dirty="0" smtClean="0"/>
              <a:t>كما </a:t>
            </a:r>
            <a:r>
              <a:rPr lang="ar-EG" sz="2000" dirty="0"/>
              <a:t>إعترفت محكمة العدل الأوروبية في </a:t>
            </a:r>
            <a:r>
              <a:rPr lang="ar-EG" sz="2000" dirty="0" smtClean="0"/>
              <a:t>عام 2014 </a:t>
            </a:r>
            <a:r>
              <a:rPr lang="ar-EG" sz="2000" dirty="0"/>
              <a:t>بحق كل شخص بعدم </a:t>
            </a:r>
            <a:r>
              <a:rPr lang="ar-EG" sz="2000" dirty="0" smtClean="0"/>
              <a:t>توثيق معلومات </a:t>
            </a:r>
            <a:r>
              <a:rPr lang="ar-EG" sz="2000" dirty="0"/>
              <a:t>عنه من قبل محرك بحث .  </a:t>
            </a:r>
            <a:r>
              <a:rPr lang="ar-EG" sz="2000" dirty="0" smtClean="0"/>
              <a:t>ويمكن </a:t>
            </a:r>
            <a:r>
              <a:rPr lang="ar-EG" sz="2000" dirty="0"/>
              <a:t>لكل شخص اللجوء أيضاً إلى مؤسسات متخصصة في "تنظيف" سمعته الرقمية،والتي تعمد إلى "تذويب" المعلومات السيئة عن الشخص ضمن كميات ضخمة منالمعلومات الجيدة عنه والتي تقوم بتحميلها عنه. ولا يتم محو المعلومات السيئة ولكنإبراز ما يناقضها والتغطية عليها من حيث الكمية </a:t>
            </a:r>
            <a:r>
              <a:rPr lang="ar-EG" sz="2000" dirty="0" smtClean="0"/>
              <a:t>والحداثة. </a:t>
            </a:r>
          </a:p>
          <a:p>
            <a:pPr algn="justLow" rtl="1"/>
            <a:r>
              <a:rPr lang="ar-EG" sz="2000" dirty="0" smtClean="0"/>
              <a:t>ومن </a:t>
            </a:r>
            <a:r>
              <a:rPr lang="ar-EG" sz="2000" dirty="0"/>
              <a:t>الأفكار الجيدة معرفة ما ينشره الغير حول المستخدم على وسائل </a:t>
            </a:r>
            <a:r>
              <a:rPr lang="ar-EG" sz="2000" dirty="0" smtClean="0"/>
              <a:t>التواصل الاجتماعي </a:t>
            </a:r>
            <a:r>
              <a:rPr lang="ar-EG" sz="2000" dirty="0"/>
              <a:t>وعلى الإنترنت، الأمر الذي يساهم في تكوين صورته الرقمية. </a:t>
            </a:r>
            <a:r>
              <a:rPr lang="ar-EG" sz="2000" dirty="0" smtClean="0"/>
              <a:t>ويمكن للمستخدم </a:t>
            </a:r>
            <a:r>
              <a:rPr lang="ar-EG" sz="2000" dirty="0"/>
              <a:t>بالتالي أن يجري بحث مستعملا اسمه على وسائل التواصل الاجتماعي.وإذا وجد شيء يجب إزالته، يمكنه الاتصال بالموقع الإلكتروني لتقديم طلب بهذا الصدد.ولكن إذا لم يكن ثمة مخالفة للقانون، فقد لا تتم الاستجابة لهذا </a:t>
            </a:r>
            <a:r>
              <a:rPr lang="ar-EG" sz="2000" dirty="0" smtClean="0"/>
              <a:t>الطلب</a:t>
            </a:r>
            <a:r>
              <a:rPr lang="ar-EG" sz="2000" dirty="0"/>
              <a:t> </a:t>
            </a:r>
            <a:r>
              <a:rPr lang="ar-EG" sz="2000" dirty="0" smtClean="0"/>
              <a:t>. </a:t>
            </a:r>
            <a:r>
              <a:rPr lang="ar-EG" sz="2000" dirty="0"/>
              <a:t>وإن لوسائل التواصل الاجتماعي آليات يمكن من خلالها </a:t>
            </a:r>
            <a:r>
              <a:rPr lang="ar-EG" sz="2000" dirty="0" smtClean="0"/>
              <a:t>تقديم طلبات </a:t>
            </a:r>
            <a:r>
              <a:rPr lang="ar-EG" sz="2000" dirty="0"/>
              <a:t>لإزالة المحتوى. لكن هذا الطلب يجب أن يلبي الشروط المطلوبة من قبل </a:t>
            </a:r>
            <a:r>
              <a:rPr lang="ar-EG" sz="2000" dirty="0" smtClean="0"/>
              <a:t>وسيلة التواصل </a:t>
            </a:r>
            <a:r>
              <a:rPr lang="ar-EG" sz="2000" dirty="0"/>
              <a:t>لإزالة المحتوى. مثلا، فيسبوك تتيح الشكوى من انتهاك الخصوصية بعد قيامأحد المستخدمين بعرض صوره</a:t>
            </a:r>
            <a:r>
              <a:rPr lang="ar-EG" sz="2000" dirty="0" smtClean="0"/>
              <a:t>.</a:t>
            </a:r>
            <a:endParaRPr lang="ar-EG" sz="2000" dirty="0"/>
          </a:p>
        </p:txBody>
      </p:sp>
      <p:sp>
        <p:nvSpPr>
          <p:cNvPr id="11" name="Rectangle 10">
            <a:extLst>
              <a:ext uri="{FF2B5EF4-FFF2-40B4-BE49-F238E27FC236}">
                <a16:creationId xmlns="" xmlns:a16="http://schemas.microsoft.com/office/drawing/2014/main"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en-US" sz="2000" b="1" dirty="0" smtClean="0">
                <a:ea typeface="Roboto Light" panose="02000000000000000000" pitchFamily="2" charset="0"/>
              </a:rPr>
              <a:t>05</a:t>
            </a:r>
            <a:endParaRPr lang="en-US" sz="1400" b="1" dirty="0">
              <a:ea typeface="Roboto Light" panose="02000000000000000000" pitchFamily="2" charset="0"/>
            </a:endParaRPr>
          </a:p>
        </p:txBody>
      </p:sp>
    </p:spTree>
    <p:extLst>
      <p:ext uri="{BB962C8B-B14F-4D97-AF65-F5344CB8AC3E}">
        <p14:creationId xmlns:p14="http://schemas.microsoft.com/office/powerpoint/2010/main" val="31416317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103992386"/>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1364043" y="1825767"/>
            <a:ext cx="10801628" cy="4647426"/>
          </a:xfrm>
          <a:prstGeom prst="rect">
            <a:avLst/>
          </a:prstGeom>
          <a:noFill/>
        </p:spPr>
        <p:txBody>
          <a:bodyPr wrap="square" rtlCol="0">
            <a:spAutoFit/>
          </a:bodyPr>
          <a:lstStyle/>
          <a:p>
            <a:pPr algn="justLow" rtl="1"/>
            <a:r>
              <a:rPr lang="ar-EG" sz="2400" b="1" dirty="0" smtClean="0"/>
              <a:t>تمهيد و تقسيم : </a:t>
            </a:r>
          </a:p>
          <a:p>
            <a:pPr algn="justLow" rtl="1"/>
            <a:r>
              <a:rPr lang="ar-EG" sz="2000" dirty="0"/>
              <a:t>يستعمل المستخدمون وسائل التواصل الاجتماعي للتعبير عن آراءهم والترويج لها </a:t>
            </a:r>
            <a:r>
              <a:rPr lang="ar-EG" sz="2000" dirty="0" smtClean="0"/>
              <a:t>في</a:t>
            </a:r>
            <a:r>
              <a:rPr lang="en-US" sz="2000" dirty="0" smtClean="0"/>
              <a:t> </a:t>
            </a:r>
            <a:r>
              <a:rPr lang="ar-EG" sz="2000" dirty="0" smtClean="0"/>
              <a:t>السياسة </a:t>
            </a:r>
            <a:r>
              <a:rPr lang="ar-EG" sz="2000" dirty="0"/>
              <a:t>والثقافة والاقتصاد وحقوق الإنسان والمرأة والعمل والاجتماعيات </a:t>
            </a:r>
            <a:r>
              <a:rPr lang="ar-EG" sz="2000" dirty="0" smtClean="0"/>
              <a:t>والرياضة</a:t>
            </a:r>
            <a:r>
              <a:rPr lang="en-US" sz="2000" dirty="0" smtClean="0"/>
              <a:t> </a:t>
            </a:r>
            <a:r>
              <a:rPr lang="ar-EG" sz="2000" dirty="0" smtClean="0"/>
              <a:t>وغيرها </a:t>
            </a:r>
            <a:r>
              <a:rPr lang="ar-EG" sz="2000" dirty="0"/>
              <a:t>من المواضيع التي تهم الرأي العام. وتظهر وسائل التواصل الاجتماعي </a:t>
            </a:r>
            <a:r>
              <a:rPr lang="ar-EG" sz="2000" dirty="0" smtClean="0"/>
              <a:t>كإحدى</a:t>
            </a:r>
            <a:r>
              <a:rPr lang="en-US" sz="2000" dirty="0" smtClean="0"/>
              <a:t> </a:t>
            </a:r>
            <a:r>
              <a:rPr lang="ar-EG" sz="2000" dirty="0" smtClean="0"/>
              <a:t>أهم </a:t>
            </a:r>
            <a:r>
              <a:rPr lang="ar-EG" sz="2000" dirty="0"/>
              <a:t>الأدوات الحديثة التي توصل رأي كل شخص إلى جمهور غير محدود على </a:t>
            </a:r>
            <a:r>
              <a:rPr lang="ar-EG" sz="2000" dirty="0" smtClean="0"/>
              <a:t>مستوى</a:t>
            </a:r>
            <a:r>
              <a:rPr lang="en-US" sz="2000" dirty="0" smtClean="0"/>
              <a:t> </a:t>
            </a:r>
            <a:r>
              <a:rPr lang="ar-EG" sz="2000" dirty="0" smtClean="0"/>
              <a:t>العالم </a:t>
            </a:r>
            <a:r>
              <a:rPr lang="ar-EG" sz="2000" dirty="0"/>
              <a:t>قاطبة ودون قيود متعلقة بالحدود الجغرافية ودون تكلفة وبشكل آني </a:t>
            </a:r>
            <a:r>
              <a:rPr lang="ar-EG" sz="2000" dirty="0" smtClean="0"/>
              <a:t>وسريع</a:t>
            </a:r>
            <a:r>
              <a:rPr lang="en-US" sz="2000" dirty="0" smtClean="0"/>
              <a:t> </a:t>
            </a:r>
            <a:r>
              <a:rPr lang="ar-EG" sz="2000" dirty="0" smtClean="0"/>
              <a:t>وسهل</a:t>
            </a:r>
            <a:r>
              <a:rPr lang="ar-EG" sz="2000" dirty="0"/>
              <a:t>، إلا أنه قد تثور إشكاليات قانونية حول المحتوى الذي ينشره المستخدم على" وسيلة التواصل الاجتماعي ومدى تعارضه أحياناً مع القوانين أو حقوق الغير</a:t>
            </a:r>
            <a:r>
              <a:rPr lang="ar-EG" sz="2000" dirty="0" smtClean="0"/>
              <a:t>. ويقتضي </a:t>
            </a:r>
            <a:r>
              <a:rPr lang="ar-EG" sz="2000" dirty="0"/>
              <a:t>الإشارة إلى أن الإنترنت تشكل مفهوم واحد عالمي، فهي نظام عالمي غيرمركزي في حين أن القيم والقوانين والمعايير ليست عالمية بل هي خاصة بكل بلد. </a:t>
            </a:r>
            <a:r>
              <a:rPr lang="ar-EG" sz="2000" dirty="0" smtClean="0"/>
              <a:t>وبالتالي </a:t>
            </a:r>
            <a:r>
              <a:rPr lang="ar-EG" sz="2000" dirty="0"/>
              <a:t>قد تتشعب الإشكاليات القانونية وتختلف وفق كل </a:t>
            </a:r>
            <a:r>
              <a:rPr lang="ar-EG" sz="2000" dirty="0" smtClean="0"/>
              <a:t>بلد . للمستخدم </a:t>
            </a:r>
            <a:r>
              <a:rPr lang="ar-EG" sz="2000" dirty="0"/>
              <a:t>حرية التعبير على وسائل التواصل الاجتماعي، إلا أنه يتوجب عليه </a:t>
            </a:r>
            <a:r>
              <a:rPr lang="ar-EG" sz="2000" dirty="0" smtClean="0"/>
              <a:t>عند</a:t>
            </a:r>
            <a:r>
              <a:rPr lang="en-US" sz="2000" dirty="0" smtClean="0"/>
              <a:t> </a:t>
            </a:r>
            <a:r>
              <a:rPr lang="ar-EG" sz="2000" dirty="0" smtClean="0"/>
              <a:t>نشر </a:t>
            </a:r>
            <a:r>
              <a:rPr lang="ar-EG" sz="2000" dirty="0"/>
              <a:t>المحتوى على وسائل التواصل الاجتماعي احترام النظام العام في الدولة </a:t>
            </a:r>
            <a:r>
              <a:rPr lang="ar-EG" sz="2000" dirty="0" smtClean="0"/>
              <a:t>وسلامتها</a:t>
            </a:r>
            <a:r>
              <a:rPr lang="en-US" sz="2000" dirty="0" smtClean="0"/>
              <a:t> </a:t>
            </a:r>
            <a:r>
              <a:rPr lang="ar-EG" sz="2000" dirty="0" smtClean="0"/>
              <a:t>وحقوق </a:t>
            </a:r>
            <a:r>
              <a:rPr lang="ar-EG" sz="2000" dirty="0"/>
              <a:t>الملكية الفكرية والعلامات التجارية وحقوق المؤلف واحترام القيود </a:t>
            </a:r>
            <a:r>
              <a:rPr lang="ar-EG" sz="2000" dirty="0" smtClean="0"/>
              <a:t>المشروعة</a:t>
            </a:r>
            <a:r>
              <a:rPr lang="en-US" sz="2000" dirty="0" smtClean="0"/>
              <a:t> </a:t>
            </a:r>
            <a:r>
              <a:rPr lang="ar-EG" sz="2000" dirty="0" smtClean="0"/>
              <a:t>على </a:t>
            </a:r>
            <a:r>
              <a:rPr lang="ar-EG" sz="2000" dirty="0"/>
              <a:t>حريته بالتعبير عن رأيه وحقوق الغير. وهذا ما سنتناوله بالتفصيل لاحقاً مع </a:t>
            </a:r>
            <a:r>
              <a:rPr lang="ar-EG" sz="2000" dirty="0" smtClean="0"/>
              <a:t>معالجة مسالة </a:t>
            </a:r>
            <a:r>
              <a:rPr lang="ar-EG" sz="2000" dirty="0"/>
              <a:t>خاصة هي حرية التعبير </a:t>
            </a:r>
            <a:r>
              <a:rPr lang="ar-EG" sz="2000" dirty="0" smtClean="0"/>
              <a:t>للموظفين وكذلك القضاة -كتطبيق خاص- </a:t>
            </a:r>
            <a:r>
              <a:rPr lang="ar-EG" sz="2000" dirty="0"/>
              <a:t>على وسائل التواصل الاجتماعي </a:t>
            </a:r>
            <a:r>
              <a:rPr lang="en-US" sz="2000" dirty="0" smtClean="0"/>
              <a:t>.</a:t>
            </a:r>
            <a:endParaRPr lang="ar-EG" sz="2000" dirty="0"/>
          </a:p>
          <a:p>
            <a:pPr algn="r" rtl="1"/>
            <a:endParaRPr lang="ar-EG" dirty="0"/>
          </a:p>
          <a:p>
            <a:pPr algn="r" rtl="1"/>
            <a:endParaRPr lang="ar-EG" dirty="0"/>
          </a:p>
          <a:p>
            <a:pPr algn="r" rtl="1"/>
            <a:endParaRPr lang="en-US" i="1" dirty="0"/>
          </a:p>
          <a:p>
            <a:pPr algn="r" rtl="1"/>
            <a:endParaRPr lang="ar-EG" dirty="0"/>
          </a:p>
        </p:txBody>
      </p:sp>
      <p:sp>
        <p:nvSpPr>
          <p:cNvPr id="10" name="TextBox 9">
            <a:extLst>
              <a:ext uri="{FF2B5EF4-FFF2-40B4-BE49-F238E27FC236}">
                <a16:creationId xmlns="" xmlns:a16="http://schemas.microsoft.com/office/drawing/2014/main" id="{904B7CA6-23A4-2E24-5FFC-ECEA38831F6A}"/>
              </a:ext>
            </a:extLst>
          </p:cNvPr>
          <p:cNvSpPr txBox="1"/>
          <p:nvPr/>
        </p:nvSpPr>
        <p:spPr>
          <a:xfrm>
            <a:off x="3234340" y="768092"/>
            <a:ext cx="5264201" cy="1200329"/>
          </a:xfrm>
          <a:prstGeom prst="rect">
            <a:avLst/>
          </a:prstGeom>
          <a:noFill/>
        </p:spPr>
        <p:txBody>
          <a:bodyPr wrap="square" rtlCol="0">
            <a:spAutoFit/>
          </a:bodyPr>
          <a:lstStyle/>
          <a:p>
            <a:pPr algn="ctr"/>
            <a:r>
              <a:rPr lang="ar-EG" sz="2400" b="1" dirty="0" smtClean="0">
                <a:solidFill>
                  <a:srgbClr val="2D3956"/>
                </a:solidFill>
                <a:latin typeface="Tajawal Medium" panose="00000600000000000000" pitchFamily="2" charset="-78"/>
              </a:rPr>
              <a:t>ثانياً: وسائل التواصل الاجتماعي </a:t>
            </a:r>
          </a:p>
          <a:p>
            <a:pPr algn="ctr"/>
            <a:r>
              <a:rPr lang="ar-EG" sz="2400" b="1" dirty="0" smtClean="0">
                <a:solidFill>
                  <a:srgbClr val="2D3956"/>
                </a:solidFill>
                <a:latin typeface="Tajawal Medium" panose="00000600000000000000" pitchFamily="2" charset="-78"/>
              </a:rPr>
              <a:t>و حرية التعبير عن الرأي</a:t>
            </a:r>
            <a:endParaRPr lang="en-US" sz="2400" b="1" dirty="0">
              <a:solidFill>
                <a:srgbClr val="2D3956"/>
              </a:solidFill>
              <a:latin typeface="Tajawal Medium" panose="00000600000000000000" pitchFamily="2" charset="-78"/>
            </a:endParaRPr>
          </a:p>
          <a:p>
            <a:endParaRPr lang="en-US" sz="2400" b="1" dirty="0">
              <a:solidFill>
                <a:srgbClr val="2D3956"/>
              </a:solidFill>
              <a:latin typeface="Tajawal Medium" panose="00000600000000000000" pitchFamily="2" charset="-78"/>
              <a:cs typeface="Tajawal Medium" panose="00000600000000000000" pitchFamily="2" charset="-78"/>
            </a:endParaRPr>
          </a:p>
        </p:txBody>
      </p:sp>
      <p:sp>
        <p:nvSpPr>
          <p:cNvPr id="11" name="Rectangle 10">
            <a:extLst>
              <a:ext uri="{FF2B5EF4-FFF2-40B4-BE49-F238E27FC236}">
                <a16:creationId xmlns="" xmlns:a16="http://schemas.microsoft.com/office/drawing/2014/main"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en-US" sz="2000" b="1" dirty="0" smtClean="0">
                <a:ea typeface="Roboto Light" panose="02000000000000000000" pitchFamily="2" charset="0"/>
              </a:rPr>
              <a:t>05</a:t>
            </a:r>
            <a:endParaRPr lang="en-US" sz="1400" b="1" dirty="0">
              <a:ea typeface="Roboto Light" panose="02000000000000000000" pitchFamily="2" charset="0"/>
            </a:endParaRPr>
          </a:p>
        </p:txBody>
      </p:sp>
    </p:spTree>
    <p:extLst>
      <p:ext uri="{BB962C8B-B14F-4D97-AF65-F5344CB8AC3E}">
        <p14:creationId xmlns:p14="http://schemas.microsoft.com/office/powerpoint/2010/main" val="22728493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en-US" sz="2400" b="1" dirty="0" smtClean="0">
                <a:ea typeface="Roboto Light" panose="02000000000000000000" pitchFamily="2" charset="0"/>
              </a:rPr>
              <a:t>05</a:t>
            </a:r>
            <a:endParaRPr lang="en-US" sz="2400" b="1" dirty="0">
              <a:ea typeface="Roboto Light" panose="02000000000000000000" pitchFamily="2" charset="0"/>
            </a:endParaRPr>
          </a:p>
        </p:txBody>
      </p:sp>
      <p:graphicFrame>
        <p:nvGraphicFramePr>
          <p:cNvPr id="13" name="Diagram 12"/>
          <p:cNvGraphicFramePr/>
          <p:nvPr>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graphicFrame>
        <p:nvGraphicFramePr>
          <p:cNvPr id="18" name="Diagram 17"/>
          <p:cNvGraphicFramePr/>
          <p:nvPr>
            <p:extLst>
              <p:ext uri="{D42A27DB-BD31-4B8C-83A1-F6EECF244321}">
                <p14:modId xmlns:p14="http://schemas.microsoft.com/office/powerpoint/2010/main" val="2930459416"/>
              </p:ext>
            </p:extLst>
          </p:nvPr>
        </p:nvGraphicFramePr>
        <p:xfrm>
          <a:off x="540576" y="1838687"/>
          <a:ext cx="10946561" cy="2722296"/>
        </p:xfrm>
        <a:graphic>
          <a:graphicData uri="http://schemas.openxmlformats.org/drawingml/2006/diagram">
            <dgm:relIds xmlns:dgm="http://schemas.openxmlformats.org/drawingml/2006/diagram" xmlns:r="http://schemas.openxmlformats.org/officeDocument/2006/relationships" r:dm="rId21" r:lo="rId22" r:qs="rId23" r:cs="rId24"/>
          </a:graphicData>
        </a:graphic>
      </p:graphicFrame>
    </p:spTree>
    <p:extLst>
      <p:ext uri="{BB962C8B-B14F-4D97-AF65-F5344CB8AC3E}">
        <p14:creationId xmlns:p14="http://schemas.microsoft.com/office/powerpoint/2010/main" val="33693297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en-US" sz="2400" b="1" dirty="0" smtClean="0">
                <a:ea typeface="Roboto Light" panose="02000000000000000000" pitchFamily="2" charset="0"/>
              </a:rPr>
              <a:t>05</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2731911959"/>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528008" y="1382301"/>
            <a:ext cx="11275264" cy="6617196"/>
          </a:xfrm>
          <a:prstGeom prst="rect">
            <a:avLst/>
          </a:prstGeom>
          <a:noFill/>
        </p:spPr>
        <p:txBody>
          <a:bodyPr wrap="square" rtlCol="0">
            <a:spAutoFit/>
          </a:bodyPr>
          <a:lstStyle/>
          <a:p>
            <a:pPr lvl="0" algn="r"/>
            <a:r>
              <a:rPr lang="ar-EG" sz="2400" b="1" u="sng" dirty="0"/>
              <a:t>1-وسائل التواصل الاجتماعي و تطبيق مبدأ حرية التعبير عن الرأي عليها </a:t>
            </a:r>
            <a:endParaRPr lang="en-US" sz="2400" b="1" u="sng" dirty="0"/>
          </a:p>
          <a:p>
            <a:pPr algn="justLow" rtl="1"/>
            <a:r>
              <a:rPr lang="ar-EG" sz="2000" dirty="0" smtClean="0"/>
              <a:t>يعد مبدأ حرية التعبير من حقوق الإنسان الأساسية التي نظمتها المواثيق و المعاهدات الدولية بإطراد ،و بصورة مستقرة لا خلاف عليها .      و لعل أبرز تلك المواثيق الإعلان العالمي لحقوق الإنسان عام 1948 ، والذي نص في المادة 19 منه ، حيث تنص على أنه لكل شخص حق التمتع بحرية الرأي و التعبير ، و يشمل هذا الحق حريته في استقبال المعلومات و الأفكار واعتناقها ، أي ما كانت الوسيلة ؛ سواء شفوية أو مكتوبة أو مطبوعة أو في أي وسيلة يختارها الشخص ، دونما اعتبار للحدود  . وقد أكدت الاتفاقية الأوروبية لحقوق الإنسان على ذات الحق في حرية التعبير ، و ذلك في المادة العاشرة من الاتفاقية ، و التي تضمنت حرية التعبير و الرأي بنفس ألفاظ الاعلان العالمي لحقوق الإنسان تقريباً . و على ذات النسق، سار العهد الدولي الخاص بالحقوق المدنية و السياسية لعام 1966 في مادته الثامنة عشر ، ومن بعده الميثاق العربي لحقوق الإنسان في مادته رقم 32 . </a:t>
            </a:r>
          </a:p>
          <a:p>
            <a:pPr algn="justLow" rtl="1"/>
            <a:endParaRPr lang="en-US" sz="2000" dirty="0"/>
          </a:p>
          <a:p>
            <a:pPr algn="justLow" rtl="1"/>
            <a:r>
              <a:rPr lang="ar-EG" sz="2000" dirty="0"/>
              <a:t>وقد تضمن التقرير الصادر عن مقرر لجنة الأمم المتحدة ل</a:t>
            </a:r>
            <a:r>
              <a:rPr lang="ar-EG" sz="2000" dirty="0" smtClean="0"/>
              <a:t>حقوق </a:t>
            </a:r>
            <a:r>
              <a:rPr lang="ar-EG" sz="2000" dirty="0"/>
              <a:t>الإنسان </a:t>
            </a:r>
            <a:r>
              <a:rPr lang="ar-EG" sz="2000" dirty="0" smtClean="0"/>
              <a:t>في عام 2011 حول حماية </a:t>
            </a:r>
            <a:r>
              <a:rPr lang="ar-EG" sz="2000" dirty="0"/>
              <a:t>الحق في حرية الرأي والتعبير أن المادة 19 في الإعلان العالمي لحقوق </a:t>
            </a:r>
            <a:r>
              <a:rPr lang="ar-EG" sz="2000" dirty="0" smtClean="0"/>
              <a:t>الإنسان تطبق </a:t>
            </a:r>
            <a:r>
              <a:rPr lang="ar-EG" sz="2000" dirty="0"/>
              <a:t>على الإنترنت التي أصبحت الوسيلة التي يمارس من خلالها الأفراد الحق </a:t>
            </a:r>
            <a:r>
              <a:rPr lang="ar-EG" sz="2000" dirty="0" smtClean="0"/>
              <a:t>بحرية الرأي </a:t>
            </a:r>
            <a:r>
              <a:rPr lang="ar-EG" sz="2000" dirty="0"/>
              <a:t>والتعبير، وأن المادة 19 قد صيغت برؤية لتغطية التطورات في التكنولوجيا التيقد يتم من خلالها التعبير. لكن التقرير يعترف بأن بعض اشكال التعبير تخضع </a:t>
            </a:r>
            <a:r>
              <a:rPr lang="ar-EG" sz="2000" dirty="0" smtClean="0"/>
              <a:t>للقيود المنصوص </a:t>
            </a:r>
            <a:r>
              <a:rPr lang="ar-EG" sz="2000" dirty="0"/>
              <a:t>عنها في الفقرة الثالثة من المادة 19 المنوه </a:t>
            </a:r>
            <a:r>
              <a:rPr lang="ar-EG" sz="2000" dirty="0" smtClean="0"/>
              <a:t>عنها. وهي </a:t>
            </a:r>
            <a:r>
              <a:rPr lang="ar-EG" sz="2000" dirty="0"/>
              <a:t>بالتالي تطبق </a:t>
            </a:r>
            <a:r>
              <a:rPr lang="ar-EG" sz="2000" dirty="0" smtClean="0"/>
              <a:t>على وسائل </a:t>
            </a:r>
            <a:r>
              <a:rPr lang="ar-EG" sz="2000" dirty="0"/>
              <a:t>التواصل الاجتماعي بالنسبة لحرية الرأي والتعبير وكذلك بالنسبة للقيود </a:t>
            </a:r>
            <a:r>
              <a:rPr lang="ar-EG" sz="2000" dirty="0" smtClean="0"/>
              <a:t>على هذه </a:t>
            </a:r>
            <a:r>
              <a:rPr lang="ar-EG" sz="2000" dirty="0"/>
              <a:t>الحرية</a:t>
            </a:r>
            <a:r>
              <a:rPr lang="ar-EG" sz="2000" dirty="0" smtClean="0"/>
              <a:t>. </a:t>
            </a:r>
          </a:p>
          <a:p>
            <a:pPr algn="justLow" rtl="1"/>
            <a:endParaRPr lang="en-US" sz="2000" dirty="0"/>
          </a:p>
          <a:p>
            <a:pPr algn="justLow" rtl="1"/>
            <a:endParaRPr lang="en-US" sz="2000" dirty="0" smtClean="0"/>
          </a:p>
          <a:p>
            <a:pPr algn="justLow" rtl="1"/>
            <a:endParaRPr lang="en-US" sz="2000" dirty="0"/>
          </a:p>
          <a:p>
            <a:pPr algn="justLow" rtl="1"/>
            <a:endParaRPr lang="en-US" sz="2000" dirty="0" smtClean="0"/>
          </a:p>
          <a:p>
            <a:pPr algn="justLow" rtl="1"/>
            <a:endParaRPr lang="en-US" sz="2000" dirty="0"/>
          </a:p>
          <a:p>
            <a:pPr algn="justLow" rtl="1"/>
            <a:endParaRPr lang="en-US" sz="2000" dirty="0"/>
          </a:p>
          <a:p>
            <a:pPr algn="justLow" rtl="1"/>
            <a:endParaRPr lang="ar-EG" sz="2000" dirty="0" smtClean="0"/>
          </a:p>
        </p:txBody>
      </p:sp>
    </p:spTree>
    <p:extLst>
      <p:ext uri="{BB962C8B-B14F-4D97-AF65-F5344CB8AC3E}">
        <p14:creationId xmlns:p14="http://schemas.microsoft.com/office/powerpoint/2010/main" val="6349018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en-US" sz="2400" b="1" dirty="0" smtClean="0">
                <a:ea typeface="Roboto Light" panose="02000000000000000000" pitchFamily="2" charset="0"/>
              </a:rPr>
              <a:t>05</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893734081"/>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367466" y="1414509"/>
            <a:ext cx="11435806" cy="5632311"/>
          </a:xfrm>
          <a:prstGeom prst="rect">
            <a:avLst/>
          </a:prstGeom>
          <a:noFill/>
        </p:spPr>
        <p:txBody>
          <a:bodyPr wrap="square" rtlCol="0">
            <a:spAutoFit/>
          </a:bodyPr>
          <a:lstStyle/>
          <a:p>
            <a:pPr algn="justLow" rtl="1"/>
            <a:endParaRPr lang="en-US" sz="2000" dirty="0" smtClean="0"/>
          </a:p>
          <a:p>
            <a:pPr algn="justLow" rtl="1"/>
            <a:r>
              <a:rPr lang="ar-EG" sz="2000" dirty="0" smtClean="0"/>
              <a:t>ويمكن </a:t>
            </a:r>
            <a:r>
              <a:rPr lang="ar-EG" sz="2000" dirty="0"/>
              <a:t>القول أن مبدأ حرية التعبير على الإنترنت يطبق في العالم الافتراضي كما في العالم </a:t>
            </a:r>
            <a:r>
              <a:rPr lang="ar-EG" sz="2000" dirty="0" smtClean="0"/>
              <a:t>الحقيقي</a:t>
            </a:r>
            <a:r>
              <a:rPr lang="en-US" sz="2000" dirty="0" smtClean="0"/>
              <a:t> </a:t>
            </a:r>
            <a:r>
              <a:rPr lang="ar-EG" sz="2000" dirty="0" smtClean="0"/>
              <a:t>. </a:t>
            </a:r>
            <a:r>
              <a:rPr lang="ar-EG" sz="2000" dirty="0"/>
              <a:t>وإن الإعلان العالمي لحقوق الإنسان والاتفاقية الأوروبية لحماية حقوق الإنسان و الحريات الأساسية هي من الأدوات الأساسية الممكن تطبيقها في مجال التعبير على الانترنت وفي وسائل التواصل الاجتماعي بالنظر لطابعها الدولي و العابر للحدود . </a:t>
            </a:r>
            <a:endParaRPr lang="en-US" sz="2000" dirty="0"/>
          </a:p>
          <a:p>
            <a:pPr algn="justLow" rtl="1"/>
            <a:endParaRPr lang="en-US" sz="2000" dirty="0" smtClean="0"/>
          </a:p>
          <a:p>
            <a:pPr algn="justLow" rtl="1"/>
            <a:r>
              <a:rPr lang="ar-EG" sz="2000" dirty="0" smtClean="0"/>
              <a:t>وبناء على ما تقدم ، فإن مبدأ حرية التغبير على وسائل التواصل الاجتماعي أمر محسوم تطبيقاً للنصوص و الاتفاقيات الدولية التي جرى عرضها ، إلا أنه يخضع لبعض القيود التي نتناولها فيما يلي .</a:t>
            </a:r>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r>
              <a:rPr lang="ar-EG" sz="2000" dirty="0" smtClean="0"/>
              <a:t>ا</a:t>
            </a:r>
            <a:endParaRPr lang="ar-EG" sz="2000" dirty="0"/>
          </a:p>
          <a:p>
            <a:pPr algn="justLow" rtl="1"/>
            <a:endParaRPr lang="ar-EG" sz="2000" dirty="0"/>
          </a:p>
          <a:p>
            <a:pPr algn="justLow" rtl="1"/>
            <a:endParaRPr lang="ar-EG" sz="2000" dirty="0"/>
          </a:p>
          <a:p>
            <a:pPr algn="justLow" rtl="1"/>
            <a:endParaRPr lang="ar-EG" sz="2000" dirty="0"/>
          </a:p>
        </p:txBody>
      </p:sp>
    </p:spTree>
    <p:extLst>
      <p:ext uri="{BB962C8B-B14F-4D97-AF65-F5344CB8AC3E}">
        <p14:creationId xmlns:p14="http://schemas.microsoft.com/office/powerpoint/2010/main" val="29900578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 </a:t>
            </a:r>
          </a:p>
          <a:p>
            <a:pPr algn="ctr"/>
            <a:r>
              <a:rPr lang="en-US" sz="2400" b="1" dirty="0" smtClean="0">
                <a:ea typeface="Roboto Light" panose="02000000000000000000" pitchFamily="2" charset="0"/>
              </a:rPr>
              <a:t>05</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1375153871"/>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528008" y="1382301"/>
            <a:ext cx="11275264" cy="5386090"/>
          </a:xfrm>
          <a:prstGeom prst="rect">
            <a:avLst/>
          </a:prstGeom>
          <a:noFill/>
        </p:spPr>
        <p:txBody>
          <a:bodyPr wrap="square" rtlCol="0">
            <a:spAutoFit/>
          </a:bodyPr>
          <a:lstStyle/>
          <a:p>
            <a:pPr algn="justLow" rtl="1"/>
            <a:r>
              <a:rPr lang="ar-EG" sz="2400" b="1" u="sng" dirty="0" smtClean="0"/>
              <a:t>2-وسائل التواصل الاجتماعي و القيود على حرية التعبير :</a:t>
            </a:r>
          </a:p>
          <a:p>
            <a:pPr algn="justLow" rtl="1"/>
            <a:r>
              <a:rPr lang="ar-EG" sz="2000" dirty="0" smtClean="0"/>
              <a:t>إن الحق بحرية التعبير ليس مطلق ، بل هو يخضع لقيود متنوعة ؛ حيث نصت المادة 19 من الإعلان العالمي لحقوق الإنسان في فقرتها الثالثة أن ممارسة الحق في حرية التعبير يكون محمل في ذات الوقت بواجبات و مسئوليات ، و لكن هذه القيود يشترط أن تكون وفقاً للقانون و أن تكون ضرورية ؛ وذلك في حالات: أ) احترام </a:t>
            </a:r>
            <a:r>
              <a:rPr lang="ar-EG" sz="2000" dirty="0"/>
              <a:t>حقوق الأخرين و </a:t>
            </a:r>
            <a:r>
              <a:rPr lang="ar-EG" sz="2000" dirty="0" smtClean="0"/>
              <a:t>سمعتهم ، ب) حماية الأمن القومي و النظام العام و الصحة العامة        و الأخلاق العامة . و قد وردت ذات القيود في المادة العاشرة من الاتفاقية الأوروبية لحماية حقوق الإنسان و الحريات الأساسية في فقرتها الثانية . </a:t>
            </a:r>
          </a:p>
          <a:p>
            <a:pPr algn="justLow" rtl="1"/>
            <a:r>
              <a:rPr lang="ar-EG" sz="2000" dirty="0" smtClean="0"/>
              <a:t>ويمكن القول بأن حرية التعبير على وسائل التواصل الاجتماعي تجد حدودها خصوصاً في الأجكام الجزائية الوطنية في كل دولة ، عندما يكون التعبير مجرم و يشكل جرماً جزائياً يعاقب عليه القانون .</a:t>
            </a:r>
          </a:p>
          <a:p>
            <a:pPr algn="justLow" rtl="1"/>
            <a:r>
              <a:rPr lang="ar-EG" sz="2000" dirty="0"/>
              <a:t>كما يقتضي التساؤل حول دور وسائل التواصل الاجتماعي في تقييد الآراء </a:t>
            </a:r>
            <a:r>
              <a:rPr lang="ar-EG" sz="2000" dirty="0" smtClean="0"/>
              <a:t>المنشورة لديها</a:t>
            </a:r>
            <a:r>
              <a:rPr lang="ar-EG" sz="2000" dirty="0"/>
              <a:t>، وصلاحياتها لهذه الجهة</a:t>
            </a:r>
            <a:r>
              <a:rPr lang="ar-EG" sz="2000" dirty="0" smtClean="0"/>
              <a:t>.</a:t>
            </a:r>
          </a:p>
          <a:p>
            <a:pPr algn="justLow" rtl="1"/>
            <a:r>
              <a:rPr lang="ar-EG" sz="2000" dirty="0" smtClean="0"/>
              <a:t>ففي </a:t>
            </a:r>
            <a:r>
              <a:rPr lang="ar-EG" sz="2000" dirty="0"/>
              <a:t>حال إنشاء صفحة على موقع فيسبوك وقيام متولي إدارة الصفحة بإزالة </a:t>
            </a:r>
            <a:r>
              <a:rPr lang="ar-EG" sz="2000" dirty="0" smtClean="0"/>
              <a:t>تعليقات موضوعة </a:t>
            </a:r>
            <a:r>
              <a:rPr lang="ar-EG" sz="2000" dirty="0"/>
              <a:t>من قبل مستخدم وبمنعه من وضع أية تعليقات إضافية أخرى، فهل يعتبر </a:t>
            </a:r>
            <a:r>
              <a:rPr lang="ar-EG" sz="2000" dirty="0" smtClean="0"/>
              <a:t>ذلك من </a:t>
            </a:r>
            <a:r>
              <a:rPr lang="ar-EG" sz="2000" dirty="0"/>
              <a:t>قبيل التعدي على حق هذا المستخدم في حرية التعبير؟ كما قد يدعي البعض أن مانشر عنه على حسابات مستخدمين آخرين على مواقع تواصل اجتماعي قد يشكل </a:t>
            </a:r>
            <a:r>
              <a:rPr lang="ar-EG" sz="2000" dirty="0" smtClean="0"/>
              <a:t>قدحأ و </a:t>
            </a:r>
            <a:r>
              <a:rPr lang="ar-EG" sz="2000" dirty="0"/>
              <a:t>ذم أو تحقير أو قذف</a:t>
            </a:r>
            <a:r>
              <a:rPr lang="ar-EG" sz="2000" dirty="0" smtClean="0"/>
              <a:t>؟ </a:t>
            </a:r>
          </a:p>
          <a:p>
            <a:pPr algn="justLow" rtl="1"/>
            <a:r>
              <a:rPr lang="ar-EG" sz="2000" dirty="0" smtClean="0"/>
              <a:t>إذا </a:t>
            </a:r>
            <a:r>
              <a:rPr lang="ar-EG" sz="2000" dirty="0"/>
              <a:t>كان المبدأ أن الرأي هو محمي بموجب القانون، إلا أن هناك رأي لا يكون </a:t>
            </a:r>
            <a:r>
              <a:rPr lang="ar-EG" sz="2000" dirty="0" smtClean="0"/>
              <a:t>محمياً إذا تضمن قدح </a:t>
            </a:r>
            <a:r>
              <a:rPr lang="ar-EG" sz="2000" dirty="0"/>
              <a:t>أو ذم أو خطاب مكمل لنشاط أو </a:t>
            </a:r>
            <a:r>
              <a:rPr lang="ar-EG" sz="2000" dirty="0" smtClean="0"/>
              <a:t>كلمات هجومية </a:t>
            </a:r>
            <a:r>
              <a:rPr lang="ar-EG" sz="2000" dirty="0"/>
              <a:t>أو مواد إباحية خاصة بالأطفال أو احتيال أو مخاطر حقيقية. وبالتالي </a:t>
            </a:r>
            <a:r>
              <a:rPr lang="ar-EG" sz="2000" dirty="0" smtClean="0"/>
              <a:t>يمكن منعها </a:t>
            </a:r>
            <a:r>
              <a:rPr lang="ar-EG" sz="2000" dirty="0"/>
              <a:t>من خلال سياسة استعمال وسيلة التواصل الاجتماعي ضمن المؤسسة، </a:t>
            </a:r>
            <a:r>
              <a:rPr lang="ar-EG" sz="2000" dirty="0" smtClean="0"/>
              <a:t>وذلك دون </a:t>
            </a:r>
            <a:r>
              <a:rPr lang="ar-EG" sz="2000" dirty="0"/>
              <a:t>الإخلال بمبدأ حرية الرأي.</a:t>
            </a:r>
          </a:p>
          <a:p>
            <a:pPr algn="justLow" rtl="1"/>
            <a:endParaRPr lang="ar-EG" sz="2000" dirty="0"/>
          </a:p>
          <a:p>
            <a:pPr algn="justLow" rtl="1"/>
            <a:endParaRPr lang="ar-EG" sz="2000" dirty="0"/>
          </a:p>
        </p:txBody>
      </p:sp>
    </p:spTree>
    <p:extLst>
      <p:ext uri="{BB962C8B-B14F-4D97-AF65-F5344CB8AC3E}">
        <p14:creationId xmlns:p14="http://schemas.microsoft.com/office/powerpoint/2010/main" val="24018360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en-US" sz="2400" b="1" dirty="0" smtClean="0">
                <a:ea typeface="Roboto Light" panose="02000000000000000000" pitchFamily="2" charset="0"/>
              </a:rPr>
              <a:t>05</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142351015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694979" y="1585451"/>
            <a:ext cx="11151277" cy="4401205"/>
          </a:xfrm>
          <a:prstGeom prst="rect">
            <a:avLst/>
          </a:prstGeom>
          <a:noFill/>
        </p:spPr>
        <p:txBody>
          <a:bodyPr wrap="square" rtlCol="0">
            <a:spAutoFit/>
          </a:bodyPr>
          <a:lstStyle/>
          <a:p>
            <a:pPr algn="justLow" rtl="1"/>
            <a:endParaRPr lang="ar-EG" sz="2000" b="1" u="sng" dirty="0" smtClean="0"/>
          </a:p>
          <a:p>
            <a:pPr algn="justLow" rtl="1"/>
            <a:r>
              <a:rPr lang="ar-EG" sz="2000" dirty="0" smtClean="0"/>
              <a:t>ونحن </a:t>
            </a:r>
            <a:r>
              <a:rPr lang="ar-EG" sz="2000" dirty="0"/>
              <a:t>نرى أنه يقتضي الحفاظ على حرية الفرد على وسيلة التواصل الاجتماعي، </a:t>
            </a:r>
            <a:r>
              <a:rPr lang="ar-EG" sz="2000" dirty="0" smtClean="0"/>
              <a:t>لكن يجب </a:t>
            </a:r>
            <a:r>
              <a:rPr lang="ar-EG" sz="2000" dirty="0"/>
              <a:t>أن تكون مقيدة باحترام حقوق الغير وحقوق المجتمع والدولة، فحرية </a:t>
            </a:r>
            <a:r>
              <a:rPr lang="ar-EG" sz="2000" dirty="0" smtClean="0"/>
              <a:t>الفرد تنتهي </a:t>
            </a:r>
            <a:r>
              <a:rPr lang="ar-EG" sz="2000" dirty="0"/>
              <a:t>عند حرية الآخرين. ويعود لوسيلة التواصل الاجتماعي إدارة المحتوى في </a:t>
            </a:r>
            <a:r>
              <a:rPr lang="ar-EG" sz="2000" dirty="0" smtClean="0"/>
              <a:t>حال</a:t>
            </a:r>
            <a:r>
              <a:rPr lang="en-US" sz="2000" dirty="0" smtClean="0"/>
              <a:t> </a:t>
            </a:r>
            <a:r>
              <a:rPr lang="ar-EG" sz="2000" dirty="0" smtClean="0"/>
              <a:t>كان </a:t>
            </a:r>
            <a:r>
              <a:rPr lang="ar-EG" sz="2000" dirty="0"/>
              <a:t>غير مشروع لاسيما أنها ستصبح مسؤولة بعد إبلاغها وعدم إزالته من قبلها</a:t>
            </a:r>
            <a:r>
              <a:rPr lang="ar-EG" sz="2000" dirty="0" smtClean="0"/>
              <a:t>.</a:t>
            </a:r>
            <a:r>
              <a:rPr lang="en-US" sz="2000" dirty="0" smtClean="0"/>
              <a:t> </a:t>
            </a:r>
            <a:r>
              <a:rPr lang="ar-EG" sz="2000" dirty="0" smtClean="0"/>
              <a:t>وفي </a:t>
            </a:r>
            <a:r>
              <a:rPr lang="ar-EG" sz="2000" dirty="0"/>
              <a:t>بعض الأنظمة الصادرة عن الاتحادات أو النوادي الرياضية، هناك قيود على </a:t>
            </a:r>
            <a:r>
              <a:rPr lang="ar-EG" sz="2000" dirty="0" smtClean="0"/>
              <a:t>وسائل التواصل </a:t>
            </a:r>
            <a:r>
              <a:rPr lang="ar-EG" sz="2000" dirty="0"/>
              <a:t>الاجتماعي. مثلاً، تمنع التعليقات الشخصية حول مصداقية الحكام </a:t>
            </a:r>
            <a:r>
              <a:rPr lang="ar-EG" sz="2000" dirty="0" smtClean="0"/>
              <a:t>وحول</a:t>
            </a:r>
            <a:r>
              <a:rPr lang="en-US" sz="2000" dirty="0" smtClean="0"/>
              <a:t> </a:t>
            </a:r>
            <a:r>
              <a:rPr lang="ar-EG" sz="2000" dirty="0" smtClean="0"/>
              <a:t>تكتيك </a:t>
            </a:r>
            <a:r>
              <a:rPr lang="ar-EG" sz="2000" dirty="0"/>
              <a:t>كل فريق قبل حصول مباريات كرة القدم</a:t>
            </a:r>
            <a:r>
              <a:rPr lang="ar-EG" sz="2000" dirty="0" smtClean="0"/>
              <a:t>.</a:t>
            </a:r>
            <a:r>
              <a:rPr lang="en-US" sz="2000" dirty="0" smtClean="0"/>
              <a:t> </a:t>
            </a:r>
          </a:p>
          <a:p>
            <a:pPr algn="justLow" rtl="1"/>
            <a:r>
              <a:rPr lang="ar-EG" sz="2000" dirty="0" smtClean="0"/>
              <a:t>بالتالي</a:t>
            </a:r>
            <a:r>
              <a:rPr lang="ar-EG" sz="2000" dirty="0"/>
              <a:t>، يمكن القول أن هناك بعض المعلومات الغير مسموح نشرها لأنها </a:t>
            </a:r>
            <a:r>
              <a:rPr lang="ar-EG" sz="2000" dirty="0" smtClean="0"/>
              <a:t>مؤذية للمجتمع </a:t>
            </a:r>
            <a:r>
              <a:rPr lang="ar-EG" sz="2000" dirty="0"/>
              <a:t>أو للأفراد أو لمجموعات مثل تلك المتعلقة بالأمن الوطني ووحدة </a:t>
            </a:r>
            <a:r>
              <a:rPr lang="ar-EG" sz="2000" dirty="0" smtClean="0"/>
              <a:t>أراضي</a:t>
            </a:r>
            <a:r>
              <a:rPr lang="en-US" sz="2000" dirty="0" smtClean="0"/>
              <a:t> </a:t>
            </a:r>
            <a:r>
              <a:rPr lang="ar-EG" sz="2000" dirty="0" smtClean="0"/>
              <a:t>الدولة </a:t>
            </a:r>
            <a:r>
              <a:rPr lang="ar-EG" sz="2000" dirty="0"/>
              <a:t>أو السلامة العامة وحماية الصحة أو الأخلاق (كما وردت في المادة 10 </a:t>
            </a:r>
            <a:r>
              <a:rPr lang="ar-EG" sz="2000" dirty="0" smtClean="0"/>
              <a:t>من</a:t>
            </a:r>
            <a:r>
              <a:rPr lang="en-US" sz="2000" dirty="0" smtClean="0"/>
              <a:t> </a:t>
            </a:r>
            <a:r>
              <a:rPr lang="ar-EG" sz="2000" dirty="0" smtClean="0"/>
              <a:t>الاتفاقية </a:t>
            </a:r>
            <a:r>
              <a:rPr lang="ar-EG" sz="2000" dirty="0"/>
              <a:t>الأوروبية) والمواد الإباحية الخاصة بالأطفال (كما وردت في إتفاقية </a:t>
            </a:r>
            <a:r>
              <a:rPr lang="ar-EG" sz="2000" dirty="0" smtClean="0"/>
              <a:t>بودابست حول </a:t>
            </a:r>
            <a:r>
              <a:rPr lang="ar-EG" sz="2000" dirty="0"/>
              <a:t>الجرائم السيبرانية)، وكذلك تلك المتعلقة بالخطابات المثيرة للكراهية أو </a:t>
            </a:r>
            <a:r>
              <a:rPr lang="ar-EG" sz="2000" dirty="0" smtClean="0"/>
              <a:t>ذات</a:t>
            </a:r>
            <a:r>
              <a:rPr lang="en-US" sz="2000" dirty="0" smtClean="0"/>
              <a:t> </a:t>
            </a:r>
            <a:r>
              <a:rPr lang="ar-EG" sz="2000" dirty="0" smtClean="0"/>
              <a:t>التمييز العنصري </a:t>
            </a:r>
            <a:r>
              <a:rPr lang="ar-EG" sz="2000" dirty="0"/>
              <a:t>أو النافية للجرائم ضد الإنسانية (كما وردت في </a:t>
            </a:r>
            <a:r>
              <a:rPr lang="ar-EG" sz="2000" dirty="0" smtClean="0"/>
              <a:t>البروتوكول الملحق </a:t>
            </a:r>
            <a:r>
              <a:rPr lang="ar-EG" sz="2000" dirty="0"/>
              <a:t>باتفاقية بودابست). كما يضاف إلى ذلك المواد التي تشكل اعتداء على </a:t>
            </a:r>
            <a:r>
              <a:rPr lang="ar-EG" sz="2000" dirty="0" smtClean="0"/>
              <a:t>حقوق</a:t>
            </a:r>
            <a:r>
              <a:rPr lang="en-US" sz="2000" dirty="0"/>
              <a:t> </a:t>
            </a:r>
            <a:r>
              <a:rPr lang="en-US" sz="2000" dirty="0" smtClean="0"/>
              <a:t> </a:t>
            </a:r>
            <a:r>
              <a:rPr lang="ar-EG" sz="2000" dirty="0"/>
              <a:t>الملكية الفكرية أو حقوق الملكية الصناعية أو العلامات التجارية أو الاسم التجاري أوعلى شخص الإنسان (القدح والذم أو القذف أو التهديد أو الابتزاز...) أو </a:t>
            </a:r>
            <a:r>
              <a:rPr lang="ar-EG" sz="2000" dirty="0" smtClean="0"/>
              <a:t>حقوقه</a:t>
            </a:r>
            <a:r>
              <a:rPr lang="en-US" sz="2000" dirty="0" smtClean="0"/>
              <a:t> </a:t>
            </a:r>
            <a:r>
              <a:rPr lang="ar-EG" sz="2000" dirty="0" smtClean="0"/>
              <a:t>المالية </a:t>
            </a:r>
            <a:r>
              <a:rPr lang="ar-EG" sz="2000" dirty="0"/>
              <a:t>(الاحتيال...) أو على الاقتصاد الوطني أو تلك التي تؤدي إلى التلاعب </a:t>
            </a:r>
            <a:r>
              <a:rPr lang="ar-EG" sz="2000" dirty="0" smtClean="0"/>
              <a:t>في</a:t>
            </a:r>
            <a:r>
              <a:rPr lang="en-US" sz="2000" dirty="0" smtClean="0"/>
              <a:t> </a:t>
            </a:r>
            <a:r>
              <a:rPr lang="ar-EG" sz="2000" dirty="0" smtClean="0"/>
              <a:t>الأسواق </a:t>
            </a:r>
            <a:r>
              <a:rPr lang="ar-EG" sz="2000" dirty="0"/>
              <a:t>المالية أو البورصة أو تلك المتعلقة بالتحقيقات القضائية السرية أو المتعلقة بنشراستطلاعات للرأي حول نتائج الانتخابات في أوقات معينة.</a:t>
            </a:r>
          </a:p>
        </p:txBody>
      </p:sp>
    </p:spTree>
    <p:extLst>
      <p:ext uri="{BB962C8B-B14F-4D97-AF65-F5344CB8AC3E}">
        <p14:creationId xmlns:p14="http://schemas.microsoft.com/office/powerpoint/2010/main" val="34887764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4"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5" name="TextBox 4">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7"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8"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9"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10" name="Rectangle 9">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1"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en-US" sz="2400" b="1" dirty="0" smtClean="0">
                <a:ea typeface="Roboto Light" panose="02000000000000000000" pitchFamily="2" charset="0"/>
              </a:rPr>
              <a:t>05</a:t>
            </a:r>
            <a:endParaRPr lang="en-US" sz="2400" b="1" dirty="0">
              <a:ea typeface="Roboto Light" panose="02000000000000000000" pitchFamily="2" charset="0"/>
            </a:endParaRPr>
          </a:p>
        </p:txBody>
      </p:sp>
      <p:graphicFrame>
        <p:nvGraphicFramePr>
          <p:cNvPr id="13" name="Diagram 12"/>
          <p:cNvGraphicFramePr/>
          <p:nvPr>
            <p:extLst>
              <p:ext uri="{D42A27DB-BD31-4B8C-83A1-F6EECF244321}">
                <p14:modId xmlns:p14="http://schemas.microsoft.com/office/powerpoint/2010/main" val="1040367102"/>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7" name="TextBox 16"/>
          <p:cNvSpPr txBox="1"/>
          <p:nvPr/>
        </p:nvSpPr>
        <p:spPr>
          <a:xfrm>
            <a:off x="447737" y="1495883"/>
            <a:ext cx="11435806" cy="7171194"/>
          </a:xfrm>
          <a:prstGeom prst="rect">
            <a:avLst/>
          </a:prstGeom>
          <a:noFill/>
        </p:spPr>
        <p:txBody>
          <a:bodyPr wrap="square" rtlCol="0">
            <a:spAutoFit/>
          </a:bodyPr>
          <a:lstStyle/>
          <a:p>
            <a:pPr algn="justLow" rtl="1"/>
            <a:r>
              <a:rPr lang="ar-EG" sz="2000" dirty="0"/>
              <a:t>وتحاول بعض الدول استعمال القوانين النافذة حالياً أو قوانين جديدة لتقييد </a:t>
            </a:r>
            <a:r>
              <a:rPr lang="ar-EG" sz="2000" dirty="0" smtClean="0"/>
              <a:t>استعمال</a:t>
            </a:r>
            <a:r>
              <a:rPr lang="en-US" sz="2000" dirty="0" smtClean="0"/>
              <a:t> </a:t>
            </a:r>
            <a:r>
              <a:rPr lang="ar-EG" sz="2000" dirty="0" smtClean="0"/>
              <a:t>الأفراد </a:t>
            </a:r>
            <a:r>
              <a:rPr lang="ar-EG" sz="2000" dirty="0"/>
              <a:t>للإنترنت للوصول إلى المعلومات ولمباشرة نشاطات للتعبير عن آرائهم. </a:t>
            </a:r>
            <a:r>
              <a:rPr lang="ar-EG" sz="2000" dirty="0" smtClean="0"/>
              <a:t>ولكن</a:t>
            </a:r>
            <a:r>
              <a:rPr lang="en-US" sz="2000" dirty="0" smtClean="0"/>
              <a:t> </a:t>
            </a:r>
            <a:r>
              <a:rPr lang="ar-EG" sz="2000" dirty="0" smtClean="0"/>
              <a:t>أعمال </a:t>
            </a:r>
            <a:r>
              <a:rPr lang="ar-EG" sz="2000" dirty="0"/>
              <a:t>الدول ضد التعبير على الإنترنت قد يجابه بالبنود المتعلقة بحرية التعبير </a:t>
            </a:r>
            <a:r>
              <a:rPr lang="ar-EG" sz="2000" dirty="0" smtClean="0"/>
              <a:t>في</a:t>
            </a:r>
            <a:r>
              <a:rPr lang="en-US" sz="2000" dirty="0" smtClean="0"/>
              <a:t> </a:t>
            </a:r>
            <a:r>
              <a:rPr lang="ar-EG" sz="2000" dirty="0" smtClean="0"/>
              <a:t>الاتفاقيات </a:t>
            </a:r>
            <a:r>
              <a:rPr lang="ar-EG" sz="2000" dirty="0"/>
              <a:t>الدولية </a:t>
            </a:r>
            <a:r>
              <a:rPr lang="ar-EG" sz="2000" dirty="0" smtClean="0"/>
              <a:t>والإقليمية</a:t>
            </a:r>
            <a:r>
              <a:rPr lang="en-US" sz="2000" dirty="0" smtClean="0"/>
              <a:t>.</a:t>
            </a:r>
          </a:p>
          <a:p>
            <a:pPr algn="justLow" rtl="1"/>
            <a:r>
              <a:rPr lang="ar-EG" sz="2000" dirty="0"/>
              <a:t>فتركيا مثلاً أصدرت </a:t>
            </a:r>
            <a:r>
              <a:rPr lang="ar-EG" sz="2000" dirty="0" smtClean="0"/>
              <a:t>عام </a:t>
            </a:r>
            <a:r>
              <a:rPr lang="ar-EG" sz="2000" dirty="0"/>
              <a:t>2007 القانون رقم 5651 كرد فعل على المحتوى غيرالمشروع والمنشور (الفيديوهات) على يوتيوب، و لم يجرم القانون أفعال جرمية </a:t>
            </a:r>
            <a:r>
              <a:rPr lang="ar-EG" sz="2000" dirty="0" smtClean="0"/>
              <a:t>جديدة</a:t>
            </a:r>
            <a:r>
              <a:rPr lang="en-US" sz="2000" dirty="0" smtClean="0"/>
              <a:t> </a:t>
            </a:r>
            <a:r>
              <a:rPr lang="ar-EG" sz="2000" dirty="0" smtClean="0"/>
              <a:t>متعلقة </a:t>
            </a:r>
            <a:r>
              <a:rPr lang="ar-EG" sz="2000" dirty="0"/>
              <a:t>بالتعبير عن الرأي، لكنه يفرض موجبات جديدة على مقدمي المحتوى </a:t>
            </a:r>
            <a:r>
              <a:rPr lang="ar-EG" sz="2000" dirty="0" smtClean="0"/>
              <a:t>ومقدمي</a:t>
            </a:r>
            <a:r>
              <a:rPr lang="en-US" sz="2000" dirty="0" smtClean="0"/>
              <a:t> </a:t>
            </a:r>
            <a:r>
              <a:rPr lang="ar-EG" sz="2000" dirty="0" smtClean="0"/>
              <a:t>الخدمات </a:t>
            </a:r>
            <a:r>
              <a:rPr lang="ar-EG" sz="2000" dirty="0"/>
              <a:t>التقنية ومستضيفي المواقع، ويعطي السلطات الإدارية صلاحيات </a:t>
            </a:r>
            <a:r>
              <a:rPr lang="ar-EG" sz="2000" dirty="0" smtClean="0"/>
              <a:t>لحجب</a:t>
            </a:r>
            <a:r>
              <a:rPr lang="en-US" sz="2000" dirty="0" smtClean="0"/>
              <a:t> </a:t>
            </a:r>
            <a:r>
              <a:rPr lang="ar-EG" sz="2000" dirty="0" smtClean="0"/>
              <a:t>مواقع </a:t>
            </a:r>
            <a:r>
              <a:rPr lang="ar-EG" sz="2000" dirty="0"/>
              <a:t>إلكترونية. ويبدو أن الهدف من القانون رقم 5651 هو منع الضرر الناشئ </a:t>
            </a:r>
            <a:r>
              <a:rPr lang="ar-EG" sz="2000" dirty="0" smtClean="0"/>
              <a:t>عن</a:t>
            </a:r>
            <a:r>
              <a:rPr lang="en-US" sz="2000" dirty="0" smtClean="0"/>
              <a:t> </a:t>
            </a:r>
            <a:r>
              <a:rPr lang="ar-EG" sz="2000" dirty="0" smtClean="0"/>
              <a:t>المحتوى </a:t>
            </a:r>
            <a:r>
              <a:rPr lang="ar-EG" sz="2000" dirty="0"/>
              <a:t>غير المشروع المنشور على الإنترنت ولتسهيل عملية ملاحقة المسؤولين </a:t>
            </a:r>
            <a:r>
              <a:rPr lang="ar-EG" sz="2000" dirty="0" smtClean="0"/>
              <a:t>عنه</a:t>
            </a:r>
            <a:r>
              <a:rPr lang="en-US" sz="2000" dirty="0" smtClean="0"/>
              <a:t> </a:t>
            </a:r>
            <a:r>
              <a:rPr lang="ar-EG" sz="2000" dirty="0" smtClean="0"/>
              <a:t>والتحقيق </a:t>
            </a:r>
            <a:r>
              <a:rPr lang="ar-EG" sz="2000" dirty="0"/>
              <a:t>فيه قضائيا.</a:t>
            </a:r>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r>
              <a:rPr lang="ar-EG" sz="2000" dirty="0" smtClean="0"/>
              <a:t>ا</a:t>
            </a:r>
            <a:endParaRPr lang="ar-EG" sz="2000" dirty="0"/>
          </a:p>
          <a:p>
            <a:pPr algn="justLow" rtl="1"/>
            <a:endParaRPr lang="ar-EG" sz="2000" dirty="0"/>
          </a:p>
          <a:p>
            <a:pPr algn="justLow" rtl="1"/>
            <a:endParaRPr lang="ar-EG" sz="2000" dirty="0"/>
          </a:p>
          <a:p>
            <a:pPr algn="justLow" rtl="1"/>
            <a:endParaRPr lang="ar-EG" sz="2000" dirty="0"/>
          </a:p>
        </p:txBody>
      </p:sp>
    </p:spTree>
    <p:extLst>
      <p:ext uri="{BB962C8B-B14F-4D97-AF65-F5344CB8AC3E}">
        <p14:creationId xmlns:p14="http://schemas.microsoft.com/office/powerpoint/2010/main" val="17754626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en-US" sz="2400" b="1" dirty="0" smtClean="0">
                <a:ea typeface="Roboto Light" panose="02000000000000000000" pitchFamily="2" charset="0"/>
              </a:rPr>
              <a:t>05</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2079652297"/>
              </p:ext>
            </p:extLst>
          </p:nvPr>
        </p:nvGraphicFramePr>
        <p:xfrm>
          <a:off x="620444" y="1225798"/>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673257" y="1408599"/>
            <a:ext cx="11151277" cy="7478970"/>
          </a:xfrm>
          <a:prstGeom prst="rect">
            <a:avLst/>
          </a:prstGeom>
          <a:noFill/>
        </p:spPr>
        <p:txBody>
          <a:bodyPr wrap="square" rtlCol="0">
            <a:spAutoFit/>
          </a:bodyPr>
          <a:lstStyle/>
          <a:p>
            <a:pPr algn="justLow" rtl="1"/>
            <a:r>
              <a:rPr lang="ar-EG" sz="2000" dirty="0" smtClean="0"/>
              <a:t>من ضمن التطبيقات الخاصة لمدى حرية التعبير عن الرأي عبر وسائل التواصل الاجتماعي ، ما تعلق بحقوق الموظفين وحريتهم في التعبير عن رأيهم عبر وسائل التواصل الاجتماعي . </a:t>
            </a:r>
          </a:p>
          <a:p>
            <a:pPr algn="justLow" rtl="1"/>
            <a:r>
              <a:rPr lang="ar-EG" sz="2000" dirty="0" smtClean="0"/>
              <a:t>إن </a:t>
            </a:r>
            <a:r>
              <a:rPr lang="ar-EG" sz="2000" dirty="0"/>
              <a:t>تأثير وسائل التواصل الاجتماعي على قانون العمل هو هائل، وإن تصرفات </a:t>
            </a:r>
            <a:r>
              <a:rPr lang="ar-EG" sz="2000" dirty="0" smtClean="0"/>
              <a:t>أصحاب </a:t>
            </a:r>
            <a:r>
              <a:rPr lang="ar-EG" sz="2000" dirty="0"/>
              <a:t> العمل وكذلك العمال على وسائل التواصل الاجتماعي قد أدت إلى نزاعات </a:t>
            </a:r>
            <a:r>
              <a:rPr lang="ar-EG" sz="2000" dirty="0" smtClean="0"/>
              <a:t>كثيرة متعلقة </a:t>
            </a:r>
            <a:r>
              <a:rPr lang="ar-EG" sz="2000" dirty="0"/>
              <a:t>بحرية الرأي والقيود عليها</a:t>
            </a:r>
            <a:r>
              <a:rPr lang="ar-EG" sz="2000" dirty="0" smtClean="0"/>
              <a:t>.</a:t>
            </a:r>
          </a:p>
          <a:p>
            <a:pPr algn="justLow" rtl="1"/>
            <a:r>
              <a:rPr lang="ar-EG" sz="2000" dirty="0" smtClean="0"/>
              <a:t>وعلى </a:t>
            </a:r>
            <a:r>
              <a:rPr lang="ar-EG" sz="2000" dirty="0"/>
              <a:t>المحاكم تحديد ما إذا كانت تعليقات المستخدم على وسائل التواصل </a:t>
            </a:r>
            <a:r>
              <a:rPr lang="ar-EG" sz="2000" dirty="0" smtClean="0"/>
              <a:t>الاجتماعي هي </a:t>
            </a:r>
            <a:r>
              <a:rPr lang="ar-EG" sz="2000" dirty="0"/>
              <a:t>تعليقات شخصية كمواطن عادي أم أنها بصفته موظف في مؤسسة معنية، </a:t>
            </a:r>
            <a:r>
              <a:rPr lang="ar-EG" sz="2000" dirty="0" smtClean="0"/>
              <a:t>وكذلك تحديد </a:t>
            </a:r>
            <a:r>
              <a:rPr lang="ar-EG" sz="2000" dirty="0"/>
              <a:t>ما إذا كانت هذه التعليقات تتعلق باهتمامات الجمهور العامة، وتحديد ما </a:t>
            </a:r>
            <a:r>
              <a:rPr lang="ar-EG" sz="2000" dirty="0" smtClean="0"/>
              <a:t>إذا كانت </a:t>
            </a:r>
            <a:r>
              <a:rPr lang="ar-EG" sz="2000" dirty="0"/>
              <a:t>مصالح صاحب العمل بتأمين مكان عمل فعال تتفوق على حقوق </a:t>
            </a:r>
            <a:r>
              <a:rPr lang="ar-EG" sz="2000" dirty="0" smtClean="0"/>
              <a:t>الموظف بحرية </a:t>
            </a:r>
            <a:r>
              <a:rPr lang="ar-EG" sz="2000" dirty="0"/>
              <a:t>التعبير. </a:t>
            </a:r>
            <a:endParaRPr lang="ar-EG" sz="2000" dirty="0" smtClean="0"/>
          </a:p>
          <a:p>
            <a:pPr algn="justLow" rtl="1"/>
            <a:r>
              <a:rPr lang="ar-EG" sz="2000" dirty="0" smtClean="0"/>
              <a:t>ويعتبر </a:t>
            </a:r>
            <a:r>
              <a:rPr lang="ar-EG" sz="2000" dirty="0"/>
              <a:t>المجلس الوطني لعلاقات العمل في الولايات المتحدة الأميركية أن انتقاد </a:t>
            </a:r>
            <a:r>
              <a:rPr lang="ar-EG" sz="2000" dirty="0" smtClean="0"/>
              <a:t>صاحب العمل </a:t>
            </a:r>
            <a:r>
              <a:rPr lang="ar-EG" sz="2000" dirty="0"/>
              <a:t>من قبل العامل على وسائل التواصل الاجتماعي هو مشروع. كما تؤكد المحكمةالأوروبية لحقوق الإنسان على حقوق العاملين بانتقاد صاحب العمل. لكن، يعملأصحاب العمل على تنظيم نشاطات العمال على مواقع التواصل الاجتماعي تماماً </a:t>
            </a:r>
            <a:r>
              <a:rPr lang="ar-EG" sz="2000" dirty="0" smtClean="0"/>
              <a:t>كما ينظمون </a:t>
            </a:r>
            <a:r>
              <a:rPr lang="ar-EG" sz="2000" dirty="0"/>
              <a:t>تصرفاتهم الأخرى</a:t>
            </a:r>
            <a:r>
              <a:rPr lang="ar-EG" sz="2000" dirty="0" smtClean="0"/>
              <a:t>. وللموظفين </a:t>
            </a:r>
            <a:r>
              <a:rPr lang="ar-EG" sz="2000" dirty="0"/>
              <a:t>أيضاً الحق بحرية التعبير حول شروط ممارسة العمل وتنظيمه ولكن </a:t>
            </a:r>
            <a:r>
              <a:rPr lang="ar-EG" sz="2000" dirty="0" smtClean="0"/>
              <a:t>ضمن مكان </a:t>
            </a:r>
            <a:r>
              <a:rPr lang="ar-EG" sz="2000" dirty="0"/>
              <a:t>العمل وأثنائه، وشرط عدم التعسف باستعمال هذا الحق، مثل توجيه </a:t>
            </a:r>
            <a:r>
              <a:rPr lang="ar-EG" sz="2000" dirty="0" smtClean="0"/>
              <a:t>اتهامات بالاحتيال </a:t>
            </a:r>
            <a:r>
              <a:rPr lang="ar-EG" sz="2000" dirty="0"/>
              <a:t>أو بعدم النزاهة للمدير، ويمكن أن يتعرض في هذه الحالة الموظف لتدابيرعقابية من قبل صاحب العمل</a:t>
            </a:r>
            <a:r>
              <a:rPr lang="ar-EG" sz="2000" dirty="0" smtClean="0"/>
              <a:t>.</a:t>
            </a:r>
          </a:p>
          <a:p>
            <a:pPr algn="justLow" rtl="1"/>
            <a:r>
              <a:rPr lang="ar-EG" sz="2000" dirty="0" smtClean="0"/>
              <a:t>ويعتبر </a:t>
            </a:r>
            <a:r>
              <a:rPr lang="ar-EG" sz="2000" dirty="0"/>
              <a:t>الاجتهاد الفرنسي أن القيود على حرية التعبير يتم تبريرها من خلال طبيعة </a:t>
            </a:r>
            <a:r>
              <a:rPr lang="ar-EG" sz="2000" dirty="0" smtClean="0"/>
              <a:t>المهمة المكلف </a:t>
            </a:r>
            <a:r>
              <a:rPr lang="ar-EG" sz="2000" dirty="0"/>
              <a:t>بها كل موظف وأن تكون متناسبة مع الهدف </a:t>
            </a:r>
            <a:r>
              <a:rPr lang="ar-EG" sz="2000" dirty="0" smtClean="0"/>
              <a:t>المتوخى، وأن </a:t>
            </a:r>
            <a:r>
              <a:rPr lang="ar-EG" sz="2000" dirty="0"/>
              <a:t>حرية التعبيرللموظف هي مقيدة أيضاً بواجب عدم إفشاء معلومات مهمة متعلقة بالعمل </a:t>
            </a:r>
            <a:r>
              <a:rPr lang="ar-EG" sz="2000" dirty="0" smtClean="0"/>
              <a:t>وبواجب الولاء </a:t>
            </a:r>
            <a:r>
              <a:rPr lang="ar-EG" sz="2000" dirty="0"/>
              <a:t>نحو صاحب العمل، مثل تقييد حق الموظف بانتقاد صاحب العمل علنا</a:t>
            </a:r>
            <a:r>
              <a:rPr lang="ar-EG" sz="2000" dirty="0" smtClean="0"/>
              <a:t>.</a:t>
            </a:r>
            <a:endParaRPr lang="ar-EG" sz="2000" b="1" dirty="0"/>
          </a:p>
          <a:p>
            <a:pPr algn="r" rtl="1"/>
            <a:endParaRPr lang="ar-EG" sz="2000" b="1" dirty="0" smtClean="0"/>
          </a:p>
          <a:p>
            <a:pPr algn="r" rtl="1"/>
            <a:endParaRPr lang="ar-EG" sz="2000" b="1" dirty="0"/>
          </a:p>
          <a:p>
            <a:pPr algn="r" rtl="1"/>
            <a:endParaRPr lang="ar-EG" sz="2000" b="1" dirty="0" smtClean="0"/>
          </a:p>
          <a:p>
            <a:pPr algn="r" rtl="1"/>
            <a:endParaRPr lang="ar-EG" sz="2000" b="1" dirty="0"/>
          </a:p>
          <a:p>
            <a:pPr algn="r" rtl="1"/>
            <a:endParaRPr lang="ar-EG" sz="2000" b="1" dirty="0" smtClean="0"/>
          </a:p>
          <a:p>
            <a:pPr algn="r" rtl="1"/>
            <a:endParaRPr lang="ar-EG" sz="2000" b="1" dirty="0"/>
          </a:p>
          <a:p>
            <a:pPr algn="r" rtl="1"/>
            <a:endParaRPr lang="ar-EG" sz="2000" b="1" dirty="0" smtClean="0"/>
          </a:p>
          <a:p>
            <a:pPr algn="r" rtl="1"/>
            <a:endParaRPr lang="ar-EG" sz="2000" b="1" dirty="0"/>
          </a:p>
          <a:p>
            <a:pPr algn="r" rtl="1"/>
            <a:endParaRPr lang="en-US" sz="2000" b="1" dirty="0"/>
          </a:p>
        </p:txBody>
      </p:sp>
      <p:sp>
        <p:nvSpPr>
          <p:cNvPr id="20" name="TextBox 19">
            <a:extLst>
              <a:ext uri="{FF2B5EF4-FFF2-40B4-BE49-F238E27FC236}">
                <a16:creationId xmlns="" xmlns:a16="http://schemas.microsoft.com/office/drawing/2014/main" id="{904B7CA6-23A4-2E24-5FFC-ECEA38831F6A}"/>
              </a:ext>
            </a:extLst>
          </p:cNvPr>
          <p:cNvSpPr txBox="1"/>
          <p:nvPr/>
        </p:nvSpPr>
        <p:spPr>
          <a:xfrm>
            <a:off x="2982869" y="295187"/>
            <a:ext cx="5264201" cy="1200329"/>
          </a:xfrm>
          <a:prstGeom prst="rect">
            <a:avLst/>
          </a:prstGeom>
          <a:noFill/>
        </p:spPr>
        <p:txBody>
          <a:bodyPr wrap="square" rtlCol="0">
            <a:spAutoFit/>
          </a:bodyPr>
          <a:lstStyle/>
          <a:p>
            <a:pPr algn="ctr"/>
            <a:r>
              <a:rPr lang="ar-EG" sz="2400" b="1" dirty="0" smtClean="0">
                <a:solidFill>
                  <a:schemeClr val="bg1"/>
                </a:solidFill>
                <a:latin typeface="Tajawal Medium" panose="00000600000000000000" pitchFamily="2" charset="-78"/>
              </a:rPr>
              <a:t>3- حرية التعبير للموظفين على </a:t>
            </a:r>
          </a:p>
          <a:p>
            <a:pPr algn="ctr"/>
            <a:r>
              <a:rPr lang="ar-EG" sz="2400" b="1" dirty="0" smtClean="0">
                <a:solidFill>
                  <a:schemeClr val="bg1"/>
                </a:solidFill>
                <a:latin typeface="Tajawal Medium" panose="00000600000000000000" pitchFamily="2" charset="-78"/>
              </a:rPr>
              <a:t>وسائل التواصل الاجتماعي</a:t>
            </a:r>
            <a:endParaRPr lang="en-US" sz="2400" b="1" dirty="0">
              <a:solidFill>
                <a:schemeClr val="bg1"/>
              </a:solidFill>
              <a:latin typeface="Tajawal Medium" panose="00000600000000000000" pitchFamily="2" charset="-78"/>
            </a:endParaRPr>
          </a:p>
          <a:p>
            <a:endParaRPr lang="en-US" sz="24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955633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en-US" sz="2400" b="1" dirty="0" smtClean="0">
                <a:ea typeface="Roboto Light" panose="02000000000000000000" pitchFamily="2" charset="0"/>
              </a:rPr>
              <a:t>05</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120314124"/>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447737" y="1495883"/>
            <a:ext cx="11435806" cy="5324535"/>
          </a:xfrm>
          <a:prstGeom prst="rect">
            <a:avLst/>
          </a:prstGeom>
          <a:noFill/>
        </p:spPr>
        <p:txBody>
          <a:bodyPr wrap="square" rtlCol="0">
            <a:spAutoFit/>
          </a:bodyPr>
          <a:lstStyle/>
          <a:p>
            <a:pPr algn="justLow" rtl="1"/>
            <a:r>
              <a:rPr lang="ar-EG" sz="2000" dirty="0" smtClean="0"/>
              <a:t>ومن ضمن مبادئ حماية حرية التعبير ، يجب إطلاع العاملين في الشركة من قبل رب العمل إذا كان ينوي مراقبة استخدامهم لوسائل التواصل الاجتماعي و للمعلومات المنشورة من قبلهم عليها . ويمكن لرب العمل تنظيم استخدام العاملين لديه لوسائل التواصل الاجتماعي من خلال نظام العمل في المؤسسة أو التعليمات فيها .</a:t>
            </a:r>
          </a:p>
          <a:p>
            <a:pPr algn="justLow" rtl="1"/>
            <a:r>
              <a:rPr lang="ar-EG" sz="2000" b="1" dirty="0" smtClean="0"/>
              <a:t>وفي قضية متعلقة بقانون العمل ، اعتبرت محكمة أمريكية </a:t>
            </a:r>
            <a:r>
              <a:rPr lang="ar-EG" sz="2000" dirty="0" smtClean="0"/>
              <a:t>أن فصل موظفين بسبب تعليق الأول </a:t>
            </a:r>
            <a:r>
              <a:rPr lang="ar-EG" sz="2000" dirty="0"/>
              <a:t>”</a:t>
            </a:r>
            <a:r>
              <a:rPr lang="en-US" sz="2000" dirty="0"/>
              <a:t>like“ </a:t>
            </a:r>
            <a:r>
              <a:rPr lang="ar-EG" sz="2000" dirty="0"/>
              <a:t>على ما نشره موظف آخر على فيسبوك من انتقاد بحق الشركة </a:t>
            </a:r>
            <a:r>
              <a:rPr lang="ar-EG" sz="2000" dirty="0" smtClean="0"/>
              <a:t>بمسألة كانت </a:t>
            </a:r>
            <a:r>
              <a:rPr lang="ar-EG" sz="2000" dirty="0"/>
              <a:t>موضوع نقاش في العمل وتعبير الموظف الثاني بموافقته على هذا الانتقاد. وقداعتبرت المحكمة أن النشاط على فيسبوك هو محمي ومتفق عليه وينطبق على القانونالوطني للعلاقات العمالية (</a:t>
            </a:r>
            <a:r>
              <a:rPr lang="en-US" sz="2000" dirty="0"/>
              <a:t>National Labor Relations Act" NLRA")، </a:t>
            </a:r>
            <a:r>
              <a:rPr lang="ar-EG" sz="2000" dirty="0" smtClean="0"/>
              <a:t>وأن نشاط </a:t>
            </a:r>
            <a:r>
              <a:rPr lang="ar-EG" sz="2000" dirty="0"/>
              <a:t>الموظفين ليس من قبيل الذم أو القدح ولا إخلالا بالإخلاص والأمانة للشركة</a:t>
            </a:r>
            <a:r>
              <a:rPr lang="ar-EG" sz="2000" dirty="0" smtClean="0"/>
              <a:t>، ولا </a:t>
            </a:r>
            <a:r>
              <a:rPr lang="ar-EG" sz="2000" dirty="0"/>
              <a:t>يبرر بالتالي رفع الحماية المذكورة، وأن سياسات الشركة لجهة منع الموظفين لديها </a:t>
            </a:r>
            <a:r>
              <a:rPr lang="ar-EG" sz="2000" dirty="0" smtClean="0"/>
              <a:t>من مباشرة </a:t>
            </a:r>
            <a:r>
              <a:rPr lang="ar-EG" sz="2000" dirty="0"/>
              <a:t>مناقشات غير ملائمة يمكن اعتبارها مانعة لنشاط محمي وبالتالي مخالفة </a:t>
            </a:r>
            <a:r>
              <a:rPr lang="ar-EG" sz="2000" dirty="0" smtClean="0"/>
              <a:t>لقانون العمل </a:t>
            </a:r>
            <a:r>
              <a:rPr lang="ar-EG" sz="2000" dirty="0"/>
              <a:t>المذكور. ويستفاد من القرار المذكور أنه في حين يعود لصاحب العمل أن </a:t>
            </a:r>
            <a:r>
              <a:rPr lang="ar-EG" sz="2000" dirty="0" smtClean="0"/>
              <a:t>يضع سياسات </a:t>
            </a:r>
            <a:r>
              <a:rPr lang="ar-EG" sz="2000" dirty="0"/>
              <a:t>معقولة لحماية منتجاته وخدماته وعلاماته التجارية وسمعته من الأذى، إلاأنه للمحكمة أن توجد توازن لصالح حقوق الموظفين للانتقاد ضمن حدود معينة. </a:t>
            </a:r>
          </a:p>
          <a:p>
            <a:pPr algn="justLow" rtl="1"/>
            <a:r>
              <a:rPr lang="ar-EG" sz="2000" dirty="0" smtClean="0"/>
              <a:t>ويمكن </a:t>
            </a:r>
            <a:r>
              <a:rPr lang="ar-EG" sz="2000" dirty="0"/>
              <a:t>بالتالي أن يتذرع الموظف في كل حين بأن ما ينشره من تعليق على وسائل </a:t>
            </a:r>
            <a:r>
              <a:rPr lang="ar-EG" sz="2000" dirty="0" smtClean="0"/>
              <a:t>التواصل الاجتماعي </a:t>
            </a:r>
            <a:r>
              <a:rPr lang="ar-EG" sz="2000" dirty="0"/>
              <a:t>هو من قبيل حرية الرأي، إلا أنه كما أشرنا سابقاً، فإن هذا الحق مقيد </a:t>
            </a:r>
            <a:r>
              <a:rPr lang="ar-EG" sz="2000" dirty="0" smtClean="0"/>
              <a:t>بعدم التعسف </a:t>
            </a:r>
            <a:r>
              <a:rPr lang="ar-EG" sz="2000" dirty="0"/>
              <a:t>وبعدم الإضرار غير المشروع بصاحب العمل.</a:t>
            </a:r>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p:txBody>
      </p:sp>
    </p:spTree>
    <p:extLst>
      <p:ext uri="{BB962C8B-B14F-4D97-AF65-F5344CB8AC3E}">
        <p14:creationId xmlns:p14="http://schemas.microsoft.com/office/powerpoint/2010/main" val="32778938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6" name="TextBox 5">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8"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9"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10"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11" name="Rectangle 10">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en-US" sz="2400" b="1" dirty="0" smtClean="0">
                <a:ea typeface="Roboto Light" panose="02000000000000000000" pitchFamily="2" charset="0"/>
              </a:rPr>
              <a:t>05</a:t>
            </a:r>
            <a:endParaRPr lang="en-US" sz="2400" b="1" dirty="0">
              <a:ea typeface="Roboto Light" panose="02000000000000000000" pitchFamily="2" charset="0"/>
            </a:endParaRPr>
          </a:p>
        </p:txBody>
      </p:sp>
      <p:graphicFrame>
        <p:nvGraphicFramePr>
          <p:cNvPr id="14" name="Diagram 13"/>
          <p:cNvGraphicFramePr/>
          <p:nvPr>
            <p:extLst>
              <p:ext uri="{D42A27DB-BD31-4B8C-83A1-F6EECF244321}">
                <p14:modId xmlns:p14="http://schemas.microsoft.com/office/powerpoint/2010/main" val="2417660989"/>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5"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6"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7"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8" name="TextBox 17"/>
          <p:cNvSpPr txBox="1"/>
          <p:nvPr/>
        </p:nvSpPr>
        <p:spPr>
          <a:xfrm>
            <a:off x="447737" y="1495883"/>
            <a:ext cx="11435806" cy="7171194"/>
          </a:xfrm>
          <a:prstGeom prst="rect">
            <a:avLst/>
          </a:prstGeom>
          <a:noFill/>
        </p:spPr>
        <p:txBody>
          <a:bodyPr wrap="square" rtlCol="0">
            <a:spAutoFit/>
          </a:bodyPr>
          <a:lstStyle/>
          <a:p>
            <a:pPr algn="justLow" rtl="1"/>
            <a:r>
              <a:rPr lang="ar-EG" sz="2000" dirty="0"/>
              <a:t>تمّ إطلاق البرنامج العالمي لتنفيذ إعلان الدوحة من قبل مكتب الأمم المتحدة المعني بالمخدرات </a:t>
            </a:r>
            <a:r>
              <a:rPr lang="ar-EG" sz="2000" dirty="0" smtClean="0"/>
              <a:t>والجريمة</a:t>
            </a:r>
            <a:r>
              <a:rPr lang="en-US" sz="2000" dirty="0" smtClean="0"/>
              <a:t> </a:t>
            </a:r>
            <a:r>
              <a:rPr lang="ar-EG" sz="2000" dirty="0" smtClean="0"/>
              <a:t>لمساعدة الدول الأعضاء في وضع إعلان الدوحة الذي اعتمده مؤتمر الأمم المتحدة الثالث عشر لمنع</a:t>
            </a:r>
            <a:r>
              <a:rPr lang="en-US" sz="2000" dirty="0" smtClean="0"/>
              <a:t> </a:t>
            </a:r>
            <a:r>
              <a:rPr lang="ar-EG" sz="2000" dirty="0" smtClean="0"/>
              <a:t>الجريمة </a:t>
            </a:r>
            <a:r>
              <a:rPr lang="ar-EG" sz="2000" dirty="0"/>
              <a:t>والعدالة الجنائية في العام 2015 موضع التنفيذ. ويؤكد </a:t>
            </a:r>
            <a:r>
              <a:rPr lang="ar-EG" sz="2000" dirty="0" smtClean="0"/>
              <a:t>الإعلان</a:t>
            </a:r>
            <a:r>
              <a:rPr lang="en-US" sz="2000" dirty="0" smtClean="0"/>
              <a:t> </a:t>
            </a:r>
            <a:r>
              <a:rPr lang="ar-EG" sz="2000" dirty="0" smtClean="0"/>
              <a:t>التزام الدول الأعضاء</a:t>
            </a:r>
            <a:r>
              <a:rPr lang="en-US" sz="2000" dirty="0" smtClean="0"/>
              <a:t> </a:t>
            </a:r>
            <a:r>
              <a:rPr lang="ar-EG" sz="2000" dirty="0" smtClean="0"/>
              <a:t>"</a:t>
            </a:r>
            <a:r>
              <a:rPr lang="ar-EG" sz="2000" dirty="0"/>
              <a:t>ببذل قصارى الجهود لمنع الفساد ومكافحته، ولتنفيذ تدابير تهدف إلى تعزيز الشفافية في </a:t>
            </a:r>
            <a:r>
              <a:rPr lang="ar-EG" sz="2000" dirty="0" smtClean="0"/>
              <a:t>الإدارة</a:t>
            </a:r>
            <a:r>
              <a:rPr lang="en-US" sz="2000" dirty="0" smtClean="0"/>
              <a:t> </a:t>
            </a:r>
            <a:r>
              <a:rPr lang="ar-EG" sz="2000" dirty="0" smtClean="0"/>
              <a:t>العمومية </a:t>
            </a:r>
            <a:r>
              <a:rPr lang="ar-EG" sz="2000" dirty="0"/>
              <a:t>وإلى تشجيع النزاهة والمساءلة في نظم العدالة الجنائية بما يتوافق مع اتفاقية الأمم </a:t>
            </a:r>
            <a:r>
              <a:rPr lang="ar-EG" sz="2000" dirty="0" smtClean="0"/>
              <a:t>المتحدة</a:t>
            </a:r>
            <a:r>
              <a:rPr lang="en-US" sz="2000" dirty="0" smtClean="0"/>
              <a:t> </a:t>
            </a:r>
            <a:r>
              <a:rPr lang="ar-EG" sz="2000" dirty="0" smtClean="0"/>
              <a:t>لمكافحة </a:t>
            </a:r>
            <a:r>
              <a:rPr lang="ar-EG" sz="2000" dirty="0"/>
              <a:t>الفساد</a:t>
            </a:r>
            <a:r>
              <a:rPr lang="ar-EG" sz="2000" dirty="0" smtClean="0"/>
              <a:t>."</a:t>
            </a:r>
          </a:p>
          <a:p>
            <a:pPr algn="justLow" rtl="1"/>
            <a:r>
              <a:rPr lang="ar-EG" sz="2000" dirty="0" smtClean="0"/>
              <a:t>من أجل تحقيق هذه الأهداف، كان إنشاء شبكة النزاهة القضائية العالمية في نيسان/ابريل 2018 في</a:t>
            </a:r>
            <a:r>
              <a:rPr lang="en-US" sz="2000" dirty="0" smtClean="0"/>
              <a:t> </a:t>
            </a:r>
            <a:r>
              <a:rPr lang="ar-EG" sz="2000" dirty="0" smtClean="0"/>
              <a:t>فيينا، النمسا، كإحدى المبادرات الأساسية لركيزة النزاهة القضائية للبرنامج العالمي. إن شبكة النزاهة</a:t>
            </a:r>
            <a:r>
              <a:rPr lang="en-US" sz="2000" dirty="0" smtClean="0"/>
              <a:t> </a:t>
            </a:r>
            <a:r>
              <a:rPr lang="ar-EG" sz="2000" dirty="0" smtClean="0"/>
              <a:t>القضائية </a:t>
            </a:r>
            <a:r>
              <a:rPr lang="ar-EG" sz="2000" dirty="0"/>
              <a:t>العالمية هي منصة لتقديم المساعدة للأجهزة القضائية في سبيل تعزيز نزاهة القضاء </a:t>
            </a:r>
            <a:r>
              <a:rPr lang="ar-EG" sz="2000" dirty="0" smtClean="0"/>
              <a:t>ومكافحة</a:t>
            </a:r>
            <a:r>
              <a:rPr lang="en-US" sz="2000" dirty="0" smtClean="0"/>
              <a:t> </a:t>
            </a:r>
            <a:r>
              <a:rPr lang="ar-EG" sz="2000" dirty="0" smtClean="0"/>
              <a:t>الفساد </a:t>
            </a:r>
            <a:r>
              <a:rPr lang="ar-EG" sz="2000" dirty="0"/>
              <a:t>في نظام </a:t>
            </a:r>
            <a:r>
              <a:rPr lang="ar-EG" sz="2000" dirty="0" smtClean="0"/>
              <a:t>العدالة</a:t>
            </a:r>
            <a:r>
              <a:rPr lang="en-US" sz="2000" dirty="0"/>
              <a:t>.</a:t>
            </a:r>
            <a:endParaRPr lang="ar-EG" sz="2000" dirty="0" smtClean="0"/>
          </a:p>
          <a:p>
            <a:pPr algn="justLow" rtl="1"/>
            <a:r>
              <a:rPr lang="ar-EG" sz="2000" dirty="0" smtClean="0"/>
              <a:t>حين إطلاق فعالية الشبكة العالمية للنزاهة القضائية في نيسان /أبريل 2018 ، ومن خلال استطلاع رأي</a:t>
            </a:r>
            <a:r>
              <a:rPr lang="en-US" sz="2000" dirty="0" smtClean="0"/>
              <a:t> </a:t>
            </a:r>
            <a:r>
              <a:rPr lang="ar-EG" sz="2000" dirty="0" smtClean="0"/>
              <a:t>عبر </a:t>
            </a:r>
            <a:r>
              <a:rPr lang="ar-EG" sz="2000" dirty="0"/>
              <a:t>الإنترنت اجري في عام 2017 ، أعرب القضاة وأصحاب المصلحة في قطاع العدالة من جميع </a:t>
            </a:r>
            <a:r>
              <a:rPr lang="ar-EG" sz="2000" dirty="0" smtClean="0"/>
              <a:t>أنحاء</a:t>
            </a:r>
            <a:r>
              <a:rPr lang="en-US" sz="2000" dirty="0" smtClean="0"/>
              <a:t> </a:t>
            </a:r>
            <a:r>
              <a:rPr lang="ar-EG" sz="2000" dirty="0" smtClean="0"/>
              <a:t>العالم </a:t>
            </a:r>
            <a:r>
              <a:rPr lang="ar-EG" sz="2000" dirty="0"/>
              <a:t>عن اهتمامهم بشأن استخدام وسائل التواصل الاجتماعي من قبل أعضاء السلطة القضائية.</a:t>
            </a:r>
          </a:p>
          <a:p>
            <a:pPr algn="justLow" rtl="1"/>
            <a:r>
              <a:rPr lang="ar-EG" sz="2000" dirty="0" smtClean="0"/>
              <a:t>نظرا </a:t>
            </a:r>
            <a:r>
              <a:rPr lang="ar-EG" sz="2000" dirty="0"/>
              <a:t>لطبيعة الوظيفة القضائية والأهمية الحيوية لثقة الجمهور في نزاهة المحاكم وحياديتها، فإن </a:t>
            </a:r>
            <a:r>
              <a:rPr lang="ar-EG" sz="2000" dirty="0" smtClean="0"/>
              <a:t>استخدام</a:t>
            </a:r>
            <a:r>
              <a:rPr lang="en-US" sz="2000" dirty="0" smtClean="0"/>
              <a:t> </a:t>
            </a:r>
            <a:r>
              <a:rPr lang="ar-EG" sz="2000" dirty="0" smtClean="0"/>
              <a:t>وسائل </a:t>
            </a:r>
            <a:r>
              <a:rPr lang="ar-EG" sz="2000" dirty="0"/>
              <a:t>التواصل الاجتماعي من قبل القضاة، سواء بصورة فردية او جماعية، تطرح مسائل معينة </a:t>
            </a:r>
            <a:r>
              <a:rPr lang="ar-EG" sz="2000" dirty="0" smtClean="0"/>
              <a:t>ومخاطر</a:t>
            </a:r>
            <a:r>
              <a:rPr lang="en-US" sz="2000" dirty="0" smtClean="0"/>
              <a:t> </a:t>
            </a:r>
            <a:r>
              <a:rPr lang="ar-EG" sz="2000" dirty="0" smtClean="0"/>
              <a:t>أخلاقية </a:t>
            </a:r>
            <a:r>
              <a:rPr lang="ar-EG" sz="2000" dirty="0"/>
              <a:t>ينبغي التصدي لها</a:t>
            </a:r>
            <a:r>
              <a:rPr lang="ar-EG" sz="2000" dirty="0" smtClean="0"/>
              <a:t>.</a:t>
            </a:r>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p:txBody>
      </p:sp>
      <p:sp>
        <p:nvSpPr>
          <p:cNvPr id="19" name="TextBox 18">
            <a:extLst>
              <a:ext uri="{FF2B5EF4-FFF2-40B4-BE49-F238E27FC236}">
                <a16:creationId xmlns="" xmlns:a16="http://schemas.microsoft.com/office/drawing/2014/main" id="{904B7CA6-23A4-2E24-5FFC-ECEA38831F6A}"/>
              </a:ext>
            </a:extLst>
          </p:cNvPr>
          <p:cNvSpPr txBox="1"/>
          <p:nvPr/>
        </p:nvSpPr>
        <p:spPr>
          <a:xfrm>
            <a:off x="2982869" y="295187"/>
            <a:ext cx="5264201" cy="1200329"/>
          </a:xfrm>
          <a:prstGeom prst="rect">
            <a:avLst/>
          </a:prstGeom>
          <a:noFill/>
        </p:spPr>
        <p:txBody>
          <a:bodyPr wrap="square" rtlCol="0">
            <a:spAutoFit/>
          </a:bodyPr>
          <a:lstStyle/>
          <a:p>
            <a:pPr algn="ctr"/>
            <a:r>
              <a:rPr lang="ar-EG" sz="2400" b="1" dirty="0" smtClean="0">
                <a:solidFill>
                  <a:schemeClr val="bg1"/>
                </a:solidFill>
                <a:latin typeface="Tajawal Medium" panose="00000600000000000000" pitchFamily="2" charset="-78"/>
              </a:rPr>
              <a:t>4-حق القضاة في استخدام </a:t>
            </a:r>
          </a:p>
          <a:p>
            <a:pPr algn="ctr"/>
            <a:r>
              <a:rPr lang="ar-EG" sz="2400" b="1" dirty="0" smtClean="0">
                <a:solidFill>
                  <a:schemeClr val="bg1"/>
                </a:solidFill>
                <a:latin typeface="Tajawal Medium" panose="00000600000000000000" pitchFamily="2" charset="-78"/>
              </a:rPr>
              <a:t>وسائل التواصل الاجتماعي</a:t>
            </a:r>
            <a:endParaRPr lang="en-US" sz="2400" b="1" dirty="0">
              <a:solidFill>
                <a:schemeClr val="bg1"/>
              </a:solidFill>
              <a:latin typeface="Tajawal Medium" panose="00000600000000000000" pitchFamily="2" charset="-78"/>
            </a:endParaRPr>
          </a:p>
          <a:p>
            <a:endParaRPr lang="en-US" sz="24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289563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en-US" sz="2400" b="1" dirty="0" smtClean="0">
                <a:ea typeface="Roboto Light" panose="02000000000000000000" pitchFamily="2" charset="0"/>
              </a:rPr>
              <a:t>05</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2483132332"/>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447737" y="1495883"/>
            <a:ext cx="11435806" cy="9941183"/>
          </a:xfrm>
          <a:prstGeom prst="rect">
            <a:avLst/>
          </a:prstGeom>
          <a:noFill/>
        </p:spPr>
        <p:txBody>
          <a:bodyPr wrap="square" rtlCol="0">
            <a:spAutoFit/>
          </a:bodyPr>
          <a:lstStyle/>
          <a:p>
            <a:pPr algn="justLow" rtl="1"/>
            <a:r>
              <a:rPr lang="ar-EG" sz="2000" dirty="0"/>
              <a:t>من المهم أن يشارك القضاة، كمواطنين ومن خلال دورهم القضائي، في المجتمعات التي يعملون فيها</a:t>
            </a:r>
            <a:r>
              <a:rPr lang="ar-EG" sz="2000" dirty="0" smtClean="0"/>
              <a:t>.</a:t>
            </a:r>
            <a:r>
              <a:rPr lang="ar-EG" sz="2000" dirty="0"/>
              <a:t> في عصر </a:t>
            </a:r>
            <a:r>
              <a:rPr lang="ar-EG" sz="2000" dirty="0" smtClean="0"/>
              <a:t>تتضمّن </a:t>
            </a:r>
            <a:r>
              <a:rPr lang="ar-EG" sz="2000" dirty="0"/>
              <a:t>هذه المشاركة على نحو متزايد، أنشطة عبر الإنترنت، لا ينبغي منع القضاة </a:t>
            </a:r>
            <a:r>
              <a:rPr lang="ar-EG" sz="2000" dirty="0" smtClean="0"/>
              <a:t>من المشاركة </a:t>
            </a:r>
            <a:r>
              <a:rPr lang="ar-EG" sz="2000" dirty="0"/>
              <a:t>اللائقة في وسائل التواصل الاجتماعي. ومع ذلك، يجب أن تكون الفائدة العامة لمثل </a:t>
            </a:r>
            <a:r>
              <a:rPr lang="ar-EG" sz="2000" dirty="0" smtClean="0"/>
              <a:t>هذه المشاركة </a:t>
            </a:r>
            <a:r>
              <a:rPr lang="ar-EG" sz="2000" dirty="0"/>
              <a:t>ولهذا الانخراط القضائي، متوازنة مع ضرورة الحفاظ على ثقة الجمهور في القضاء </a:t>
            </a:r>
            <a:r>
              <a:rPr lang="ar-EG" sz="2000" dirty="0" smtClean="0"/>
              <a:t>وعلى الحق </a:t>
            </a:r>
            <a:r>
              <a:rPr lang="ar-EG" sz="2000" dirty="0"/>
              <a:t>في محاكمة عادلة وعلى حياد ونزاهة واستقلالية النظام القضائي </a:t>
            </a:r>
            <a:r>
              <a:rPr lang="ar-EG" sz="2000" dirty="0" smtClean="0"/>
              <a:t>ككل.</a:t>
            </a:r>
            <a:endParaRPr lang="ar-EG" sz="2000" dirty="0"/>
          </a:p>
          <a:p>
            <a:pPr algn="justLow" rtl="1"/>
            <a:r>
              <a:rPr lang="ar-EG" sz="2000" dirty="0" smtClean="0"/>
              <a:t>على </a:t>
            </a:r>
            <a:r>
              <a:rPr lang="ar-EG" sz="2000" dirty="0"/>
              <a:t>الرغم من أن القضاة، كسائر المواطنين، لهم الحق في </a:t>
            </a:r>
            <a:r>
              <a:rPr lang="ar-EG" sz="2000" dirty="0" smtClean="0"/>
              <a:t>حرية </a:t>
            </a:r>
            <a:r>
              <a:rPr lang="ar-EG" sz="2000" dirty="0"/>
              <a:t>التعبير والمعتقد </a:t>
            </a:r>
            <a:r>
              <a:rPr lang="ar-EG" sz="2000" dirty="0" smtClean="0"/>
              <a:t>وحرية </a:t>
            </a:r>
            <a:r>
              <a:rPr lang="ar-EG" sz="2000" dirty="0"/>
              <a:t>تكوين </a:t>
            </a:r>
            <a:r>
              <a:rPr lang="ar-EG" sz="2000" dirty="0" smtClean="0"/>
              <a:t>الجمعيات والتجمع</a:t>
            </a:r>
            <a:r>
              <a:rPr lang="ar-EG" sz="2000" dirty="0"/>
              <a:t>، إلا أنه ينبغي عليهم أن يتصرفوا </a:t>
            </a:r>
            <a:r>
              <a:rPr lang="ar-EG" sz="2000" dirty="0" smtClean="0"/>
              <a:t>دائما </a:t>
            </a:r>
            <a:r>
              <a:rPr lang="ar-EG" sz="2000" dirty="0"/>
              <a:t>على نحو يحافظون فيه على كرامة مهنتهم وعلى حياد </a:t>
            </a:r>
            <a:r>
              <a:rPr lang="ar-EG" sz="2000" dirty="0" smtClean="0"/>
              <a:t>واستقلال القضاء</a:t>
            </a:r>
            <a:r>
              <a:rPr lang="ar-EG" sz="2000" dirty="0"/>
              <a:t>. قد يكون للطريقة التي يستخدم فيها قاض فرد وسائل التواصل الاجتماعي، تأثير في تحديد </a:t>
            </a:r>
            <a:r>
              <a:rPr lang="ar-EG" sz="2000" dirty="0" smtClean="0"/>
              <a:t>الصورة التي </a:t>
            </a:r>
            <a:r>
              <a:rPr lang="ar-EG" sz="2000" dirty="0"/>
              <a:t>يرى بها الجمهور جميع القضاة والثقة في الأنظمة القضائية بشكل عام </a:t>
            </a:r>
            <a:r>
              <a:rPr lang="ar-EG" sz="2000" dirty="0" smtClean="0"/>
              <a:t>.</a:t>
            </a:r>
            <a:endParaRPr lang="ar-EG" sz="2000" dirty="0"/>
          </a:p>
          <a:p>
            <a:pPr algn="justLow" rtl="1"/>
            <a:r>
              <a:rPr lang="ar-EG" sz="2000" dirty="0" smtClean="0"/>
              <a:t>إن موضوع استخدام القضاة لوسائل التواصل الاجتماعي امر معقّد. من ناحية، أدى استخدام وسائل التواصل </a:t>
            </a:r>
            <a:r>
              <a:rPr lang="ar-EG" sz="2000" dirty="0"/>
              <a:t>الاجتماعي من قبل القضاة في حالات معينة </a:t>
            </a:r>
            <a:r>
              <a:rPr lang="ar-EG" sz="2000" dirty="0" smtClean="0"/>
              <a:t>إلى </a:t>
            </a:r>
            <a:r>
              <a:rPr lang="ar-EG" sz="2000" dirty="0"/>
              <a:t>اعتبار هؤلاء القضاة متحيزين أو عرضة </a:t>
            </a:r>
            <a:r>
              <a:rPr lang="ar-EG" sz="2000" dirty="0" smtClean="0"/>
              <a:t>لتأثيرات خارجية </a:t>
            </a:r>
            <a:r>
              <a:rPr lang="ar-EG" sz="2000" dirty="0"/>
              <a:t>غير ملائمة. ومن ناحية أخرى، يمكن لوسائل التواصل الاجتماعي أن تخلق فر صا لتوسيع انتشار </a:t>
            </a:r>
            <a:r>
              <a:rPr lang="ar-EG" sz="2000" dirty="0" smtClean="0"/>
              <a:t>خبرة القضاة</a:t>
            </a:r>
            <a:r>
              <a:rPr lang="ar-EG" sz="2000" dirty="0"/>
              <a:t>، وزيادة فهم الجمهور للقانون، وتعزيز وجود بيئة من العدالة المفتوحة والتقارب مع المجتمعات </a:t>
            </a:r>
            <a:r>
              <a:rPr lang="ar-EG" sz="2000" dirty="0" smtClean="0"/>
              <a:t>التي يخدمها </a:t>
            </a:r>
            <a:r>
              <a:rPr lang="ar-EG" sz="2000" dirty="0"/>
              <a:t>القضاة. بالإضافة إلى ذلك، تمّ استخدام وسائل التواصل الاجتماعي في بعض الحالات كمنصة </a:t>
            </a:r>
            <a:r>
              <a:rPr lang="ar-EG" sz="2000" dirty="0" smtClean="0"/>
              <a:t>للإساءة للقضاة </a:t>
            </a:r>
            <a:r>
              <a:rPr lang="ar-EG" sz="2000" dirty="0"/>
              <a:t>عبر الإنترنت أو لإزعاجهم</a:t>
            </a:r>
            <a:r>
              <a:rPr lang="ar-EG" sz="2000" dirty="0" smtClean="0"/>
              <a:t>.</a:t>
            </a:r>
          </a:p>
          <a:p>
            <a:pPr algn="justLow" rtl="1"/>
            <a:r>
              <a:rPr lang="ar-EG" sz="2000" dirty="0" smtClean="0"/>
              <a:t>تحدد مبادئ بنغالور للسلوك القضائي المعترف بها عالميا ستّ قيم أساسية ينبغي أن توجّه عمل كل قاض ونمط </a:t>
            </a:r>
            <a:r>
              <a:rPr lang="ar-EG" sz="2000" dirty="0"/>
              <a:t>حياته، وهي الاستقلال والحياد والنزاهة والملائمة والمساواة والكفاءة والمثابرة. </a:t>
            </a:r>
            <a:r>
              <a:rPr lang="ar-EG" sz="2000" dirty="0" smtClean="0"/>
              <a:t>وعند </a:t>
            </a:r>
            <a:r>
              <a:rPr lang="ar-EG" sz="2000" dirty="0"/>
              <a:t>استخدامهم </a:t>
            </a:r>
            <a:r>
              <a:rPr lang="ar-EG" sz="2000" dirty="0" smtClean="0"/>
              <a:t>وسائل التواصل </a:t>
            </a:r>
            <a:r>
              <a:rPr lang="ar-EG" sz="2000" dirty="0"/>
              <a:t>الاجتماعي، ينبغي دائما للقضاة الاسترشاد بمبادئ بنغالور وكذلك بالشرح التفصيلي المرافق لها .</a:t>
            </a:r>
          </a:p>
          <a:p>
            <a:pPr algn="r" rtl="1"/>
            <a:endParaRPr lang="ar-EG" sz="2000" dirty="0" smtClean="0"/>
          </a:p>
          <a:p>
            <a:pPr algn="r" rtl="1"/>
            <a:endParaRPr lang="ar-EG" sz="2000" dirty="0" smtClean="0"/>
          </a:p>
          <a:p>
            <a:pPr algn="r" rtl="1"/>
            <a:endParaRPr lang="ar-EG" sz="2000" dirty="0" smtClean="0"/>
          </a:p>
          <a:p>
            <a:pPr algn="r" rtl="1"/>
            <a:endParaRPr lang="ar-EG" sz="2000" dirty="0" smtClean="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p:txBody>
      </p:sp>
    </p:spTree>
    <p:extLst>
      <p:ext uri="{BB962C8B-B14F-4D97-AF65-F5344CB8AC3E}">
        <p14:creationId xmlns:p14="http://schemas.microsoft.com/office/powerpoint/2010/main" val="28177959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en-US" sz="2400" b="1" dirty="0" smtClean="0">
                <a:ea typeface="Roboto Light" panose="02000000000000000000" pitchFamily="2" charset="0"/>
              </a:rPr>
              <a:t>05</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4228205213"/>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447737" y="1495883"/>
            <a:ext cx="11435806" cy="6924973"/>
          </a:xfrm>
          <a:prstGeom prst="rect">
            <a:avLst/>
          </a:prstGeom>
          <a:noFill/>
        </p:spPr>
        <p:txBody>
          <a:bodyPr wrap="square" rtlCol="0">
            <a:spAutoFit/>
          </a:bodyPr>
          <a:lstStyle/>
          <a:p>
            <a:pPr algn="justLow" rtl="1"/>
            <a:r>
              <a:rPr lang="ar-EG" sz="2000" dirty="0" smtClean="0"/>
              <a:t>عادة </a:t>
            </a:r>
            <a:r>
              <a:rPr lang="ar-EG" sz="2000" dirty="0"/>
              <a:t>ما تختلف مفاهيم مثل "الأصدقاء" و "المتابعة" في سياق وسائل التواصل الاجتماعي عن </a:t>
            </a:r>
            <a:r>
              <a:rPr lang="ar-EG" sz="2000" dirty="0" smtClean="0"/>
              <a:t>الاستخدام التقليدي </a:t>
            </a:r>
            <a:r>
              <a:rPr lang="ar-EG" sz="2000" dirty="0"/>
              <a:t>لها. في بعض الحالات، قد لا تعني أكثر بكثير من العلاقة القائمة بين </a:t>
            </a:r>
            <a:r>
              <a:rPr lang="ar-EG" sz="2000" dirty="0" smtClean="0"/>
              <a:t>مقدم </a:t>
            </a:r>
            <a:r>
              <a:rPr lang="ar-EG" sz="2000" dirty="0"/>
              <a:t>المحتوى </a:t>
            </a:r>
            <a:r>
              <a:rPr lang="ar-EG" sz="2000" dirty="0" smtClean="0"/>
              <a:t>مثل </a:t>
            </a:r>
            <a:r>
              <a:rPr lang="ar-EG" sz="2000" dirty="0"/>
              <a:t>كاتب </a:t>
            </a:r>
            <a:r>
              <a:rPr lang="ar-EG" sz="2000" dirty="0" smtClean="0"/>
              <a:t>عمود صحفي </a:t>
            </a:r>
            <a:r>
              <a:rPr lang="ar-EG" sz="2000" dirty="0"/>
              <a:t>والقارئ أو المشترك. ولكن، في حالات أخرى، قد ترتقي درجة التفاعل الالكتروني لتصبح </a:t>
            </a:r>
            <a:r>
              <a:rPr lang="ar-EG" sz="2000" dirty="0" smtClean="0"/>
              <a:t>ارتباطا شخصيا </a:t>
            </a:r>
            <a:r>
              <a:rPr lang="ar-EG" sz="2000" dirty="0"/>
              <a:t>أو حتى </a:t>
            </a:r>
            <a:r>
              <a:rPr lang="ar-EG" sz="2000" dirty="0" smtClean="0"/>
              <a:t>حميميا</a:t>
            </a:r>
            <a:r>
              <a:rPr lang="ar-EG" sz="2000" dirty="0"/>
              <a:t>، مما يتطلب الحذر من جانب </a:t>
            </a:r>
            <a:r>
              <a:rPr lang="ar-EG" sz="2000" dirty="0" smtClean="0"/>
              <a:t>القاضي</a:t>
            </a:r>
            <a:r>
              <a:rPr lang="ar-EG" sz="2000" dirty="0"/>
              <a:t>، او الإفصاح عن هذه العلاقة أو التنحي أو </a:t>
            </a:r>
            <a:r>
              <a:rPr lang="ar-EG" sz="2000" dirty="0" smtClean="0"/>
              <a:t>الردّ أو </a:t>
            </a:r>
            <a:r>
              <a:rPr lang="ar-EG" sz="2000" dirty="0"/>
              <a:t>أي من </a:t>
            </a:r>
            <a:r>
              <a:rPr lang="ar-EG" sz="2000" dirty="0" smtClean="0"/>
              <a:t>الإجراءات الأخرى المماثلة </a:t>
            </a:r>
            <a:r>
              <a:rPr lang="ar-EG" sz="2000" dirty="0"/>
              <a:t>لتلك التي تنشأ عن العلاقات التقليدية خارج الإنترنت. هذه المسائل </a:t>
            </a:r>
            <a:r>
              <a:rPr lang="ar-EG" sz="2000" dirty="0" smtClean="0"/>
              <a:t>تتوقف على </a:t>
            </a:r>
            <a:r>
              <a:rPr lang="ar-EG" sz="2000" dirty="0"/>
              <a:t>طبيعة منصة التواصل الاجتماعي نفسها والطرق التي طورتها لتسهيل التواصل بين مستخدميها</a:t>
            </a:r>
            <a:r>
              <a:rPr lang="ar-EG" sz="2000" dirty="0" smtClean="0"/>
              <a:t>.</a:t>
            </a:r>
          </a:p>
          <a:p>
            <a:pPr algn="justLow" rtl="1"/>
            <a:r>
              <a:rPr lang="ar-EG" sz="2000" b="1" u="sng" dirty="0" smtClean="0"/>
              <a:t>موقف دول العالم من مسألة حق القاضي في استخدام وسائل التواصل الاجتماعي : </a:t>
            </a:r>
            <a:endParaRPr lang="ar-EG" sz="2000" b="1" u="sng" dirty="0"/>
          </a:p>
          <a:p>
            <a:pPr algn="justLow" rtl="1"/>
            <a:r>
              <a:rPr lang="ar-EG" sz="2000" dirty="0" smtClean="0"/>
              <a:t>اعتنق الاتجاه الغالب مبدأ رافض لحق القاضي في استخدام </a:t>
            </a:r>
            <a:r>
              <a:rPr lang="ar-EG" sz="2000" dirty="0"/>
              <a:t>وســائل التواصل </a:t>
            </a:r>
            <a:r>
              <a:rPr lang="ar-EG" sz="2000" dirty="0" smtClean="0"/>
              <a:t>الاجتماعي ، </a:t>
            </a:r>
            <a:r>
              <a:rPr lang="ar-EG" sz="2000" dirty="0"/>
              <a:t>ولكنها اختلفت فيام بينها حول نطاق حظر اســتخدام </a:t>
            </a:r>
            <a:r>
              <a:rPr lang="ar-EG" sz="2000" dirty="0" smtClean="0"/>
              <a:t>القاضي </a:t>
            </a:r>
            <a:r>
              <a:rPr lang="ar-EG" sz="2000" dirty="0"/>
              <a:t>لوسائل التواصل </a:t>
            </a:r>
            <a:r>
              <a:rPr lang="ar-EG" sz="2000" dirty="0" smtClean="0"/>
              <a:t>الاجتماعي</a:t>
            </a:r>
            <a:r>
              <a:rPr lang="ar-EG" sz="2000" dirty="0"/>
              <a:t>. ففي </a:t>
            </a:r>
            <a:r>
              <a:rPr lang="ar-EG" sz="2000" dirty="0" smtClean="0"/>
              <a:t>حين </a:t>
            </a:r>
            <a:r>
              <a:rPr lang="ar-EG" sz="2000" dirty="0"/>
              <a:t>حظر جانب منها اســتخدام القضاة لوسائل التواصل </a:t>
            </a:r>
            <a:r>
              <a:rPr lang="ar-EG" sz="2000" dirty="0" smtClean="0"/>
              <a:t>الاجتماعي </a:t>
            </a:r>
            <a:r>
              <a:rPr lang="ar-EG" sz="2000" dirty="0"/>
              <a:t>بشــكل مطلق، ضيق </a:t>
            </a:r>
            <a:r>
              <a:rPr lang="ar-EG" sz="2000" dirty="0" smtClean="0"/>
              <a:t>الجانب الأخر </a:t>
            </a:r>
            <a:r>
              <a:rPr lang="ar-EG" sz="2000" dirty="0"/>
              <a:t>من الدول </a:t>
            </a:r>
            <a:r>
              <a:rPr lang="ar-EG" sz="2000" dirty="0" smtClean="0"/>
              <a:t>المنتمية إلى </a:t>
            </a:r>
            <a:r>
              <a:rPr lang="ar-EG" sz="2000" dirty="0"/>
              <a:t>ذات </a:t>
            </a:r>
            <a:r>
              <a:rPr lang="ar-EG" sz="2000" dirty="0" smtClean="0"/>
              <a:t>الاتجاه من </a:t>
            </a:r>
            <a:r>
              <a:rPr lang="ar-EG" sz="2000" dirty="0"/>
              <a:t>نطاق هذا </a:t>
            </a:r>
            <a:r>
              <a:rPr lang="ar-EG" sz="2000" dirty="0" smtClean="0"/>
              <a:t>الحظر، </a:t>
            </a:r>
            <a:r>
              <a:rPr lang="ar-EG" sz="2000" dirty="0"/>
              <a:t>حيث أتاحت للقضاة استخدام وسائل التواصل </a:t>
            </a:r>
            <a:r>
              <a:rPr lang="ar-EG" sz="2000" dirty="0" smtClean="0"/>
              <a:t>الاجتامعي</a:t>
            </a:r>
            <a:r>
              <a:rPr lang="ar-EG" sz="2000" dirty="0"/>
              <a:t>، ولكنها حظرت عليهم الدخول </a:t>
            </a:r>
            <a:r>
              <a:rPr lang="ar-EG" sz="2000" dirty="0" smtClean="0"/>
              <a:t>في عالقات </a:t>
            </a:r>
            <a:r>
              <a:rPr lang="ar-EG" sz="2000" dirty="0"/>
              <a:t>صداقة مع </a:t>
            </a:r>
            <a:r>
              <a:rPr lang="ar-EG" sz="2000" dirty="0" smtClean="0"/>
              <a:t>المحامين والعاملين </a:t>
            </a:r>
            <a:r>
              <a:rPr lang="ar-EG" sz="2000" dirty="0"/>
              <a:t>أمام </a:t>
            </a:r>
            <a:r>
              <a:rPr lang="ar-EG" sz="2000" dirty="0" smtClean="0"/>
              <a:t>المحاكم على مواقع التواصل الاجتامعي </a:t>
            </a:r>
            <a:r>
              <a:rPr lang="ar-EG" sz="2000" dirty="0"/>
              <a:t>بشكل عام. ومن قبيل التطبيقات الشــهرية للدول التي حظرت </a:t>
            </a:r>
            <a:r>
              <a:rPr lang="ar-EG" sz="2000" dirty="0" smtClean="0"/>
              <a:t>على القضاة </a:t>
            </a:r>
            <a:r>
              <a:rPr lang="ar-EG" sz="2000" dirty="0"/>
              <a:t>اســتخدام مواقــع </a:t>
            </a:r>
            <a:r>
              <a:rPr lang="ar-EG" sz="2000" dirty="0" smtClean="0"/>
              <a:t>التوا صل الاجتماعي ، </a:t>
            </a:r>
            <a:r>
              <a:rPr lang="ar-EG" sz="2000" b="1" dirty="0"/>
              <a:t>دولة الكويــت</a:t>
            </a:r>
            <a:r>
              <a:rPr lang="ar-EG" sz="2000" dirty="0"/>
              <a:t>، حيث حظر </a:t>
            </a:r>
            <a:r>
              <a:rPr lang="ar-EG" sz="2000" dirty="0" smtClean="0"/>
              <a:t>المجلس الأعلى للقضاء </a:t>
            </a:r>
            <a:r>
              <a:rPr lang="ar-EG" sz="2000" dirty="0"/>
              <a:t>بموجب القرار رقم 16 لســنة 2015 </a:t>
            </a:r>
            <a:r>
              <a:rPr lang="ar-EG" sz="2000" dirty="0" smtClean="0"/>
              <a:t>على </a:t>
            </a:r>
            <a:r>
              <a:rPr lang="ar-EG" sz="2000" dirty="0"/>
              <a:t>القضــاة </a:t>
            </a:r>
            <a:r>
              <a:rPr lang="ar-EG" sz="2000" dirty="0" smtClean="0"/>
              <a:t>الإدلاء  </a:t>
            </a:r>
            <a:r>
              <a:rPr lang="ar-EG" sz="2000" dirty="0"/>
              <a:t>بأية </a:t>
            </a:r>
            <a:r>
              <a:rPr lang="ar-EG" sz="2000" dirty="0" smtClean="0"/>
              <a:t>تصرحيات </a:t>
            </a:r>
            <a:r>
              <a:rPr lang="ar-EG" sz="2000" dirty="0"/>
              <a:t>صحفية، أو إبــداء </a:t>
            </a:r>
            <a:r>
              <a:rPr lang="ar-EG" sz="2000" dirty="0" smtClean="0"/>
              <a:t>الرأي </a:t>
            </a:r>
            <a:r>
              <a:rPr lang="ar-EG" sz="2000" dirty="0"/>
              <a:t>من </a:t>
            </a:r>
            <a:r>
              <a:rPr lang="ar-EG" sz="2000" dirty="0" smtClean="0"/>
              <a:t>خلال </a:t>
            </a:r>
            <a:r>
              <a:rPr lang="ar-EG" sz="2000" dirty="0"/>
              <a:t>مواقع التواصل </a:t>
            </a:r>
            <a:r>
              <a:rPr lang="ar-EG" sz="2000" dirty="0" smtClean="0"/>
              <a:t>الاجتماعي </a:t>
            </a:r>
          </a:p>
          <a:p>
            <a:pPr algn="justLow" rtl="1"/>
            <a:r>
              <a:rPr lang="ar-EG" sz="2000" dirty="0"/>
              <a:t>وقد اعتنقت ذات </a:t>
            </a:r>
            <a:r>
              <a:rPr lang="ar-EG" sz="2000" dirty="0" smtClean="0"/>
              <a:t>الاتجاه </a:t>
            </a:r>
            <a:r>
              <a:rPr lang="ar-EG" sz="2000" b="1" dirty="0" smtClean="0"/>
              <a:t>المملكة </a:t>
            </a:r>
            <a:r>
              <a:rPr lang="ar-EG" sz="2000" b="1" dirty="0"/>
              <a:t>العربية الســعودية، </a:t>
            </a:r>
            <a:r>
              <a:rPr lang="ar-EG" sz="2000" dirty="0"/>
              <a:t>حيث حظر </a:t>
            </a:r>
            <a:r>
              <a:rPr lang="ar-EG" sz="2000" dirty="0" smtClean="0"/>
              <a:t>الأمر الملكي الصادر </a:t>
            </a:r>
            <a:r>
              <a:rPr lang="ar-EG" sz="2000" dirty="0"/>
              <a:t>بتاريخ 2012/4/16 </a:t>
            </a:r>
            <a:r>
              <a:rPr lang="ar-EG" sz="2000" dirty="0" smtClean="0"/>
              <a:t>على </a:t>
            </a:r>
            <a:r>
              <a:rPr lang="ar-EG" sz="2000" dirty="0"/>
              <a:t>القضاة الظهور، أو </a:t>
            </a:r>
            <a:r>
              <a:rPr lang="ar-EG" sz="2000" dirty="0" smtClean="0"/>
              <a:t>المشاركة ، </a:t>
            </a:r>
            <a:r>
              <a:rPr lang="ar-EG" sz="2000" dirty="0"/>
              <a:t>أو </a:t>
            </a:r>
            <a:r>
              <a:rPr lang="ar-EG" sz="2000" dirty="0" smtClean="0"/>
              <a:t>الحديث عبر وسائل الاعلام المرئية ، </a:t>
            </a:r>
            <a:r>
              <a:rPr lang="ar-EG" sz="2000" dirty="0"/>
              <a:t>أو </a:t>
            </a:r>
            <a:r>
              <a:rPr lang="ar-EG" sz="2000" dirty="0" smtClean="0"/>
              <a:t>المسموعة أوالمقروءة  . </a:t>
            </a:r>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p:txBody>
      </p:sp>
    </p:spTree>
    <p:extLst>
      <p:ext uri="{BB962C8B-B14F-4D97-AF65-F5344CB8AC3E}">
        <p14:creationId xmlns:p14="http://schemas.microsoft.com/office/powerpoint/2010/main" val="25526305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en-US" sz="2400" b="1" dirty="0" smtClean="0">
                <a:ea typeface="Roboto Light" panose="02000000000000000000" pitchFamily="2" charset="0"/>
              </a:rPr>
              <a:t>05</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1062805301"/>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447737" y="1399060"/>
            <a:ext cx="11435806" cy="6494085"/>
          </a:xfrm>
          <a:prstGeom prst="rect">
            <a:avLst/>
          </a:prstGeom>
          <a:noFill/>
        </p:spPr>
        <p:txBody>
          <a:bodyPr wrap="square" rtlCol="0">
            <a:spAutoFit/>
          </a:bodyPr>
          <a:lstStyle/>
          <a:p>
            <a:pPr algn="justLow" rtl="1"/>
            <a:r>
              <a:rPr lang="ar-EG" sz="2000" dirty="0"/>
              <a:t>ومــن الدول التي حذت حذو هذا </a:t>
            </a:r>
            <a:r>
              <a:rPr lang="ar-EG" sz="2000" dirty="0" smtClean="0"/>
              <a:t>الاتجاهً </a:t>
            </a:r>
            <a:r>
              <a:rPr lang="ar-EG" sz="2000" dirty="0"/>
              <a:t>أيضا </a:t>
            </a:r>
            <a:r>
              <a:rPr lang="ar-EG" sz="2000" b="1" dirty="0"/>
              <a:t>دولة</a:t>
            </a:r>
            <a:r>
              <a:rPr lang="ar-EG" sz="2000" dirty="0"/>
              <a:t> </a:t>
            </a:r>
            <a:r>
              <a:rPr lang="ar-EG" sz="2000" b="1" dirty="0"/>
              <a:t>مالطا</a:t>
            </a:r>
            <a:r>
              <a:rPr lang="ar-EG" sz="2000" dirty="0"/>
              <a:t>، وذلك بموجب تعديل كانت قد أدخلته </a:t>
            </a:r>
            <a:r>
              <a:rPr lang="ar-EG" sz="2000" dirty="0" smtClean="0"/>
              <a:t>لجنة إدارة </a:t>
            </a:r>
            <a:r>
              <a:rPr lang="ar-EG" sz="2000" dirty="0"/>
              <a:t>العدالة </a:t>
            </a:r>
            <a:r>
              <a:rPr lang="ar-EG" sz="2000" dirty="0" smtClean="0"/>
              <a:t>على </a:t>
            </a:r>
            <a:r>
              <a:rPr lang="ar-EG" sz="2000" dirty="0"/>
              <a:t>مدونة قواعد الســلوك القضائي </a:t>
            </a:r>
            <a:r>
              <a:rPr lang="ar-EG" sz="2000" dirty="0" smtClean="0"/>
              <a:t>في </a:t>
            </a:r>
            <a:r>
              <a:rPr lang="ar-EG" sz="2000" dirty="0"/>
              <a:t>8 </a:t>
            </a:r>
            <a:r>
              <a:rPr lang="ar-EG" sz="2000" dirty="0" smtClean="0"/>
              <a:t>فبراير،2010 </a:t>
            </a:r>
            <a:r>
              <a:rPr lang="ar-EG" sz="2000" dirty="0"/>
              <a:t>وارتأت من </a:t>
            </a:r>
            <a:r>
              <a:rPr lang="ar-EG" sz="2000" dirty="0" smtClean="0"/>
              <a:t>خلاله أن </a:t>
            </a:r>
            <a:r>
              <a:rPr lang="ar-EG" sz="2000" dirty="0"/>
              <a:t>اعتبارات اللياقة </a:t>
            </a:r>
            <a:r>
              <a:rPr lang="ar-EG" sz="2000" dirty="0" smtClean="0"/>
              <a:t>والمالائمة </a:t>
            </a:r>
            <a:r>
              <a:rPr lang="ar-EG" sz="2000" dirty="0"/>
              <a:t>التي </a:t>
            </a:r>
            <a:r>
              <a:rPr lang="ar-EG" sz="2000" dirty="0" smtClean="0"/>
              <a:t>يتعين </a:t>
            </a:r>
            <a:r>
              <a:rPr lang="ar-EG" sz="2000" dirty="0"/>
              <a:t>أن يتحلى بها أعضاء السلطة القضائية </a:t>
            </a:r>
            <a:r>
              <a:rPr lang="ar-EG" sz="2000" dirty="0" smtClean="0"/>
              <a:t> ، </a:t>
            </a:r>
            <a:r>
              <a:rPr lang="ar-EG" sz="2000" dirty="0"/>
              <a:t>توجب </a:t>
            </a:r>
            <a:r>
              <a:rPr lang="ar-EG" sz="2000" dirty="0" smtClean="0"/>
              <a:t>على </a:t>
            </a:r>
            <a:r>
              <a:rPr lang="ar-EG" sz="2000" dirty="0"/>
              <a:t>القضاة عدم إنشاء، أو استخدام مواقع التواصل </a:t>
            </a:r>
            <a:r>
              <a:rPr lang="ar-EG" sz="2000" dirty="0" smtClean="0"/>
              <a:t>االاجتماعي</a:t>
            </a:r>
            <a:r>
              <a:rPr lang="ar-EG" sz="2000" dirty="0"/>
              <a:t>، </a:t>
            </a:r>
            <a:r>
              <a:rPr lang="ar-EG" sz="2000" dirty="0" smtClean="0"/>
              <a:t>وإلا </a:t>
            </a:r>
            <a:r>
              <a:rPr lang="ar-EG" sz="2000" dirty="0"/>
              <a:t>كانوا عرضة للمساءلة التأديبية</a:t>
            </a:r>
            <a:r>
              <a:rPr lang="ar-EG" sz="2000" dirty="0" smtClean="0"/>
              <a:t>.  </a:t>
            </a:r>
          </a:p>
          <a:p>
            <a:pPr algn="justLow" rtl="1"/>
            <a:r>
              <a:rPr lang="ar-EG" sz="2000" dirty="0" smtClean="0"/>
              <a:t>أما </a:t>
            </a:r>
            <a:r>
              <a:rPr lang="ar-EG" sz="2000" dirty="0"/>
              <a:t>عــن </a:t>
            </a:r>
            <a:r>
              <a:rPr lang="ar-EG" sz="2000" dirty="0" smtClean="0"/>
              <a:t>الاتجاه الأخر ، </a:t>
            </a:r>
            <a:r>
              <a:rPr lang="ar-EG" sz="2000" dirty="0"/>
              <a:t>فقد تبنته بعــض من </a:t>
            </a:r>
            <a:r>
              <a:rPr lang="ar-EG" sz="2000" dirty="0" smtClean="0"/>
              <a:t>المحاكم العليا في </a:t>
            </a:r>
            <a:r>
              <a:rPr lang="ar-EG" sz="2000" b="1" dirty="0" smtClean="0"/>
              <a:t>عــدد </a:t>
            </a:r>
            <a:r>
              <a:rPr lang="ar-EG" sz="2000" b="1" dirty="0"/>
              <a:t>من </a:t>
            </a:r>
            <a:r>
              <a:rPr lang="ar-EG" sz="2000" b="1" dirty="0" smtClean="0"/>
              <a:t>الولايات </a:t>
            </a:r>
            <a:r>
              <a:rPr lang="ar-EG" sz="2000" b="1" dirty="0"/>
              <a:t>التابعــة </a:t>
            </a:r>
            <a:r>
              <a:rPr lang="ar-EG" sz="2000" b="1" dirty="0" smtClean="0"/>
              <a:t>للولايات المتحدة الأمريكية </a:t>
            </a:r>
            <a:r>
              <a:rPr lang="ar-EG" sz="2000" dirty="0" smtClean="0"/>
              <a:t>، </a:t>
            </a:r>
            <a:r>
              <a:rPr lang="ar-EG" sz="2000" dirty="0"/>
              <a:t>فلم </a:t>
            </a:r>
            <a:r>
              <a:rPr lang="ar-EG" sz="2000" dirty="0" smtClean="0"/>
              <a:t>تحظرعلى  </a:t>
            </a:r>
            <a:r>
              <a:rPr lang="ar-EG" sz="2000" dirty="0"/>
              <a:t>غرار </a:t>
            </a:r>
            <a:r>
              <a:rPr lang="ar-EG" sz="2000" dirty="0" smtClean="0"/>
              <a:t>التشريعات </a:t>
            </a:r>
            <a:r>
              <a:rPr lang="ar-EG" sz="2000" dirty="0"/>
              <a:t>السالفة اســتخدام القضاة لوسائل التواصل االجتامعي بشكل مطلق، </a:t>
            </a:r>
            <a:r>
              <a:rPr lang="ar-EG" sz="2000" dirty="0" smtClean="0"/>
              <a:t>وإنما </a:t>
            </a:r>
            <a:r>
              <a:rPr lang="ar-EG" sz="2000" dirty="0"/>
              <a:t>حظرت عليهم فقط الدخول </a:t>
            </a:r>
            <a:r>
              <a:rPr lang="ar-EG" sz="2000" dirty="0" smtClean="0"/>
              <a:t>في علاقات</a:t>
            </a:r>
            <a:r>
              <a:rPr lang="ar-EG" sz="2000" dirty="0"/>
              <a:t>، أو </a:t>
            </a:r>
            <a:r>
              <a:rPr lang="ar-EG" sz="2000" dirty="0" smtClean="0"/>
              <a:t>الارتباط </a:t>
            </a:r>
            <a:r>
              <a:rPr lang="ar-EG" sz="2000" dirty="0"/>
              <a:t>بأية روابط صداقة، أو إعجاب مع </a:t>
            </a:r>
            <a:r>
              <a:rPr lang="ar-EG" sz="2000" dirty="0" smtClean="0"/>
              <a:t>المحامين ، </a:t>
            </a:r>
            <a:r>
              <a:rPr lang="ar-EG" sz="2000" dirty="0"/>
              <a:t>أو </a:t>
            </a:r>
            <a:r>
              <a:rPr lang="ar-EG" sz="2000" dirty="0" smtClean="0"/>
              <a:t>غيرهم </a:t>
            </a:r>
            <a:r>
              <a:rPr lang="ar-EG" sz="2000" dirty="0"/>
              <a:t>من </a:t>
            </a:r>
            <a:r>
              <a:rPr lang="ar-EG" sz="2000" dirty="0" smtClean="0"/>
              <a:t>العاملين </a:t>
            </a:r>
            <a:r>
              <a:rPr lang="ar-EG" sz="2000" dirty="0"/>
              <a:t>بشكل عام أمام </a:t>
            </a:r>
            <a:r>
              <a:rPr lang="ar-EG" sz="2000" dirty="0" smtClean="0"/>
              <a:t>المحاكم . </a:t>
            </a:r>
            <a:endParaRPr lang="ar-EG" sz="2000" dirty="0"/>
          </a:p>
          <a:p>
            <a:pPr algn="justLow" rtl="1"/>
            <a:r>
              <a:rPr lang="ar-EG" sz="2000" dirty="0"/>
              <a:t>وتعد </a:t>
            </a:r>
            <a:r>
              <a:rPr lang="ar-EG" sz="2000" b="1" dirty="0" smtClean="0"/>
              <a:t>المحكمة العليا بولاية فلوريدا </a:t>
            </a:r>
            <a:r>
              <a:rPr lang="ar-EG" sz="2000" dirty="0"/>
              <a:t>من </a:t>
            </a:r>
            <a:r>
              <a:rPr lang="ar-EG" sz="2000" dirty="0" smtClean="0"/>
              <a:t>أولى المحاكم </a:t>
            </a:r>
            <a:r>
              <a:rPr lang="ar-EG" sz="2000" dirty="0"/>
              <a:t>التي تبنت هذا </a:t>
            </a:r>
            <a:r>
              <a:rPr lang="ar-EG" sz="2000" dirty="0" smtClean="0"/>
              <a:t>الاتجاه ، </a:t>
            </a:r>
            <a:r>
              <a:rPr lang="ar-EG" sz="2000" dirty="0"/>
              <a:t>حيث حظرت اللجنة </a:t>
            </a:r>
            <a:r>
              <a:rPr lang="ar-EG" sz="2000" dirty="0" smtClean="0"/>
              <a:t>الاستشــارية </a:t>
            </a:r>
            <a:r>
              <a:rPr lang="ar-EG" sz="2000" dirty="0"/>
              <a:t>القضائية للسلوك </a:t>
            </a:r>
            <a:r>
              <a:rPr lang="ar-EG" sz="2000" dirty="0" smtClean="0"/>
              <a:t>التابع لها </a:t>
            </a:r>
            <a:r>
              <a:rPr lang="en-US" sz="2000" dirty="0" smtClean="0"/>
              <a:t>The Florida  Professional Committee </a:t>
            </a:r>
            <a:r>
              <a:rPr lang="en-US" sz="2000" dirty="0"/>
              <a:t>Ethics </a:t>
            </a:r>
            <a:r>
              <a:rPr lang="en-US" sz="2000" dirty="0" smtClean="0"/>
              <a:t> </a:t>
            </a:r>
            <a:r>
              <a:rPr lang="ar-EG" sz="2000" dirty="0" smtClean="0"/>
              <a:t>في قرار لهاعام </a:t>
            </a:r>
            <a:r>
              <a:rPr lang="ar-EG" sz="2000" dirty="0"/>
              <a:t>2009 </a:t>
            </a:r>
            <a:r>
              <a:rPr lang="ar-EG" sz="2000" dirty="0" smtClean="0"/>
              <a:t>على القضــاة </a:t>
            </a:r>
            <a:r>
              <a:rPr lang="ar-EG" sz="2000" dirty="0"/>
              <a:t>قبول طلبات الصداقة من </a:t>
            </a:r>
            <a:r>
              <a:rPr lang="ar-EG" sz="2000" dirty="0" smtClean="0"/>
              <a:t>المحامين المقبولين أمام المحاكم التي </a:t>
            </a:r>
            <a:r>
              <a:rPr lang="ar-EG" sz="2000" dirty="0"/>
              <a:t>يعملوا </a:t>
            </a:r>
            <a:r>
              <a:rPr lang="ar-EG" sz="2000" dirty="0" smtClean="0"/>
              <a:t>بها ، </a:t>
            </a:r>
            <a:r>
              <a:rPr lang="ar-EG" sz="2000" dirty="0"/>
              <a:t>أو التواصل معهم بأي صورة ً ا </a:t>
            </a:r>
            <a:r>
              <a:rPr lang="ar-EG" sz="2000" dirty="0" smtClean="0"/>
              <a:t>في مــن </a:t>
            </a:r>
            <a:r>
              <a:rPr lang="ar-EG" sz="2000" dirty="0"/>
              <a:t>الصور </a:t>
            </a:r>
            <a:r>
              <a:rPr lang="ar-EG" sz="2000" dirty="0" smtClean="0"/>
              <a:t>على موقع </a:t>
            </a:r>
            <a:r>
              <a:rPr lang="ar-EG" sz="2000" dirty="0"/>
              <a:t>الفيس بوك</a:t>
            </a:r>
            <a:r>
              <a:rPr lang="ar-EG" sz="2000" dirty="0" smtClean="0"/>
              <a:t>، </a:t>
            </a:r>
            <a:r>
              <a:rPr lang="ar-EG" sz="2000" dirty="0"/>
              <a:t>وأصدرت ً </a:t>
            </a:r>
            <a:r>
              <a:rPr lang="ar-EG" sz="2000" dirty="0" smtClean="0"/>
              <a:t>لاحقاً عــام </a:t>
            </a:r>
            <a:r>
              <a:rPr lang="ar-EG" sz="2000" dirty="0"/>
              <a:t>2012 ً قرارا آخر، </a:t>
            </a:r>
            <a:r>
              <a:rPr lang="ar-EG" sz="2000" dirty="0" smtClean="0"/>
              <a:t>بفرض حظر مماثًل </a:t>
            </a:r>
            <a:r>
              <a:rPr lang="ar-EG" sz="2000" dirty="0"/>
              <a:t>على القضاة </a:t>
            </a:r>
            <a:r>
              <a:rPr lang="ar-EG" sz="2000" dirty="0" smtClean="0"/>
              <a:t>موقع </a:t>
            </a:r>
            <a:r>
              <a:rPr lang="ar-EG" sz="2000" dirty="0"/>
              <a:t>لينكد إن، أو أي موقع آخر من مواقع التواصل </a:t>
            </a:r>
            <a:r>
              <a:rPr lang="ar-EG" sz="2000" dirty="0" smtClean="0"/>
              <a:t>الاجتماعي المشابهة ، </a:t>
            </a:r>
            <a:r>
              <a:rPr lang="ar-EG" sz="2000" dirty="0"/>
              <a:t>بدعوى أن الروابط، أو الصداقات التي ً تربط القضاة مع آخرين </a:t>
            </a:r>
            <a:r>
              <a:rPr lang="ar-EG" sz="2000" dirty="0" smtClean="0"/>
              <a:t>على هذه المواقع من شأنها أن تترك انطباعاً </a:t>
            </a:r>
            <a:r>
              <a:rPr lang="ar-EG" sz="2000" dirty="0"/>
              <a:t>لــدى </a:t>
            </a:r>
            <a:r>
              <a:rPr lang="ar-EG" sz="2000" dirty="0" smtClean="0"/>
              <a:t>الغير  </a:t>
            </a:r>
            <a:r>
              <a:rPr lang="ar-EG" sz="2000" dirty="0"/>
              <a:t>بأن هناك من يملك وضعا ًخاصا </a:t>
            </a:r>
            <a:r>
              <a:rPr lang="ar-EG" sz="2000" dirty="0" smtClean="0"/>
              <a:t>في الدعاوي المنظورة </a:t>
            </a:r>
            <a:r>
              <a:rPr lang="ar-EG" sz="2000" dirty="0"/>
              <a:t>أمام </a:t>
            </a:r>
            <a:r>
              <a:rPr lang="ar-EG" sz="2000" dirty="0" smtClean="0"/>
              <a:t>القاضي </a:t>
            </a:r>
            <a:r>
              <a:rPr lang="ar-EG" sz="2000" dirty="0"/>
              <a:t>يســمح له بالتأثري </a:t>
            </a:r>
            <a:r>
              <a:rPr lang="ar-EG" sz="2000" dirty="0" smtClean="0"/>
              <a:t>على عقيدة القاضي، بالمخالفة للمادة</a:t>
            </a:r>
            <a:r>
              <a:rPr lang="en-US" sz="2000" dirty="0" smtClean="0"/>
              <a:t>B2 </a:t>
            </a:r>
            <a:r>
              <a:rPr lang="ar-EG" sz="2000" dirty="0"/>
              <a:t>من القانون النموذجي </a:t>
            </a:r>
            <a:r>
              <a:rPr lang="ar-EG" sz="2000" dirty="0" smtClean="0"/>
              <a:t>مدونة </a:t>
            </a:r>
            <a:r>
              <a:rPr lang="ar-EG" sz="2000" dirty="0"/>
              <a:t>السلوك القضائي </a:t>
            </a:r>
            <a:r>
              <a:rPr lang="en-US" sz="2000" dirty="0"/>
              <a:t>Canon Conduct Judicial of Code Model Florida، </a:t>
            </a:r>
            <a:r>
              <a:rPr lang="ar-EG" sz="2000" dirty="0"/>
              <a:t>مؤكدة </a:t>
            </a:r>
            <a:r>
              <a:rPr lang="ar-EG" sz="2000" dirty="0" smtClean="0"/>
              <a:t>في </a:t>
            </a:r>
            <a:r>
              <a:rPr lang="ar-EG" sz="2000" dirty="0"/>
              <a:t>هذا الخصوص بأن </a:t>
            </a:r>
            <a:r>
              <a:rPr lang="ar-EG" sz="2000" dirty="0" smtClean="0"/>
              <a:t>تحقق المخالفة السالفة لا تشـتـرط اتجاه إرادة القاضي، </a:t>
            </a:r>
            <a:r>
              <a:rPr lang="ar-EG" sz="2000" dirty="0"/>
              <a:t>أو نيته </a:t>
            </a:r>
            <a:r>
              <a:rPr lang="ar-EG" sz="2000" dirty="0" smtClean="0"/>
              <a:t>إلى </a:t>
            </a:r>
            <a:r>
              <a:rPr lang="ar-EG" sz="2000" dirty="0"/>
              <a:t>نقل هذا </a:t>
            </a:r>
            <a:r>
              <a:rPr lang="ar-EG" sz="2000" dirty="0" smtClean="0"/>
              <a:t>الانطباع للغير ، </a:t>
            </a:r>
            <a:r>
              <a:rPr lang="ar-EG" sz="2000" dirty="0"/>
              <a:t>وأن </a:t>
            </a:r>
            <a:r>
              <a:rPr lang="ar-EG" sz="2000" dirty="0" smtClean="0"/>
              <a:t>مجرد وجود </a:t>
            </a:r>
            <a:r>
              <a:rPr lang="ar-EG" sz="2000" dirty="0"/>
              <a:t>هذه الروابط، أو الصداقات هو الذي يولد مثل هذا </a:t>
            </a:r>
            <a:r>
              <a:rPr lang="ar-EG" sz="2000" dirty="0" smtClean="0"/>
              <a:t>النطباع في نفوس الغير .  </a:t>
            </a:r>
            <a:r>
              <a:rPr lang="ar-EG" sz="2000" dirty="0"/>
              <a:t>وقد حذت حذو </a:t>
            </a:r>
            <a:r>
              <a:rPr lang="ar-EG" sz="2000" dirty="0" smtClean="0"/>
              <a:t>المحكمة العليا بولاية </a:t>
            </a:r>
            <a:r>
              <a:rPr lang="ar-EG" sz="2000" dirty="0"/>
              <a:t>فلوريدا، كل من </a:t>
            </a:r>
            <a:r>
              <a:rPr lang="ar-EG" sz="2000" dirty="0" smtClean="0"/>
              <a:t>المحكمة </a:t>
            </a:r>
            <a:r>
              <a:rPr lang="ar-EG" sz="2000" dirty="0"/>
              <a:t>العليا </a:t>
            </a:r>
            <a:r>
              <a:rPr lang="ar-EG" sz="2000" dirty="0" smtClean="0"/>
              <a:t>بولاية ماساشوستس</a:t>
            </a:r>
            <a:r>
              <a:rPr lang="ar-EG" sz="2000" dirty="0"/>
              <a:t>، </a:t>
            </a:r>
            <a:r>
              <a:rPr lang="ar-EG" sz="2000" dirty="0" smtClean="0"/>
              <a:t>والمحكمة العليا بولاية أوكلاهوما .</a:t>
            </a:r>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p:txBody>
      </p:sp>
    </p:spTree>
    <p:extLst>
      <p:ext uri="{BB962C8B-B14F-4D97-AF65-F5344CB8AC3E}">
        <p14:creationId xmlns:p14="http://schemas.microsoft.com/office/powerpoint/2010/main" val="10725844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5" name="Diagram 4"/>
          <p:cNvGraphicFramePr/>
          <p:nvPr>
            <p:extLst>
              <p:ext uri="{D42A27DB-BD31-4B8C-83A1-F6EECF244321}">
                <p14:modId xmlns:p14="http://schemas.microsoft.com/office/powerpoint/2010/main" val="3564558475"/>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2" name="TextBox 1"/>
          <p:cNvSpPr txBox="1"/>
          <p:nvPr/>
        </p:nvSpPr>
        <p:spPr>
          <a:xfrm>
            <a:off x="1390372" y="1972265"/>
            <a:ext cx="10801628" cy="3754874"/>
          </a:xfrm>
          <a:prstGeom prst="rect">
            <a:avLst/>
          </a:prstGeom>
          <a:noFill/>
        </p:spPr>
        <p:txBody>
          <a:bodyPr wrap="square" rtlCol="0">
            <a:spAutoFit/>
          </a:bodyPr>
          <a:lstStyle/>
          <a:p>
            <a:pPr algn="justLow" rtl="1"/>
            <a:r>
              <a:rPr lang="ar-EG" sz="2000" dirty="0"/>
              <a:t>يظهر الحق </a:t>
            </a:r>
            <a:r>
              <a:rPr lang="ar-EG" sz="2000" dirty="0" smtClean="0"/>
              <a:t>بالنسيان» </a:t>
            </a:r>
            <a:r>
              <a:rPr lang="en-US" sz="2000" dirty="0" smtClean="0"/>
              <a:t>Right </a:t>
            </a:r>
            <a:r>
              <a:rPr lang="en-US" sz="2000" dirty="0"/>
              <a:t>to be </a:t>
            </a:r>
            <a:r>
              <a:rPr lang="en-US" sz="2000" dirty="0" smtClean="0"/>
              <a:t>forgotten </a:t>
            </a:r>
            <a:r>
              <a:rPr lang="ar-EG" sz="2000" dirty="0" smtClean="0"/>
              <a:t> «</a:t>
            </a:r>
            <a:r>
              <a:rPr lang="ar-EG" sz="2000" dirty="0"/>
              <a:t>ا</a:t>
            </a:r>
            <a:r>
              <a:rPr lang="ar-EG" sz="2000" dirty="0" smtClean="0"/>
              <a:t>لعائد </a:t>
            </a:r>
            <a:r>
              <a:rPr lang="ar-EG" sz="2000" dirty="0"/>
              <a:t>للشخص بإزالة </a:t>
            </a:r>
            <a:r>
              <a:rPr lang="ar-EG" sz="2000" dirty="0" smtClean="0"/>
              <a:t>المعلومات</a:t>
            </a:r>
            <a:r>
              <a:rPr lang="en-US" sz="2000" dirty="0" smtClean="0"/>
              <a:t> </a:t>
            </a:r>
            <a:r>
              <a:rPr lang="ar-EG" sz="2000" dirty="0" smtClean="0"/>
              <a:t>التي </a:t>
            </a:r>
            <a:r>
              <a:rPr lang="ar-EG" sz="2000" dirty="0"/>
              <a:t>تم تداولها على وسائل التواصل الاجتماعي، والتي أضحت غيرصحيحة أو منتهية أو مر عليها الزمن. وهذا الحق بالنسيان يتفوق على المصالح </a:t>
            </a:r>
            <a:r>
              <a:rPr lang="ar-EG" sz="2000" dirty="0" smtClean="0"/>
              <a:t>التجارية</a:t>
            </a:r>
            <a:r>
              <a:rPr lang="en-US" sz="2000" dirty="0" smtClean="0"/>
              <a:t> </a:t>
            </a:r>
            <a:r>
              <a:rPr lang="ar-EG" sz="2000" dirty="0" smtClean="0"/>
              <a:t>لوسائل </a:t>
            </a:r>
            <a:r>
              <a:rPr lang="ar-EG" sz="2000" dirty="0"/>
              <a:t>التواصل الاجتماعي وعلى الحق بحرية المعلومة وحق الوصول إليها في </a:t>
            </a:r>
            <a:r>
              <a:rPr lang="ar-EG" sz="2000" dirty="0" smtClean="0"/>
              <a:t>بعض الأحيان</a:t>
            </a:r>
            <a:r>
              <a:rPr lang="ar-EG" sz="2000" dirty="0"/>
              <a:t>، وذلك ما لم يتعارض هذا الحق بالنسيان مع المصلحة العامة </a:t>
            </a:r>
            <a:r>
              <a:rPr lang="ar-EG" sz="2000" dirty="0" smtClean="0"/>
              <a:t>.</a:t>
            </a:r>
          </a:p>
          <a:p>
            <a:pPr algn="justLow" rtl="1"/>
            <a:r>
              <a:rPr lang="ar-EG" sz="2000" dirty="0" smtClean="0"/>
              <a:t>ويمكن </a:t>
            </a:r>
            <a:r>
              <a:rPr lang="ar-EG" sz="2000" dirty="0"/>
              <a:t>تعريف الحق بالنسيان بأنه الحق "لكل شخص ارتبط بحدث عام، حتى لو كان </a:t>
            </a:r>
            <a:r>
              <a:rPr lang="ar-EG" sz="2000" dirty="0" smtClean="0"/>
              <a:t>هو محوره</a:t>
            </a:r>
            <a:r>
              <a:rPr lang="ar-EG" sz="2000" dirty="0"/>
              <a:t>، أن يطالب بحق نسيان هذا الحدث وبالاعتراض على تذكار حقبة من حياته</a:t>
            </a:r>
            <a:r>
              <a:rPr lang="ar-EG" sz="2000" dirty="0" smtClean="0"/>
              <a:t>". </a:t>
            </a:r>
          </a:p>
          <a:p>
            <a:pPr algn="justLow" rtl="1"/>
            <a:r>
              <a:rPr lang="ar-EG" sz="2000" dirty="0" smtClean="0"/>
              <a:t>وقد </a:t>
            </a:r>
            <a:r>
              <a:rPr lang="ar-EG" sz="2000" dirty="0"/>
              <a:t>حكمت محكمة العدل في الإتحاد الأوروبي لأول مرة بتاريخ 13/5/2014 بتطبيق"الحق بالنسيان" من خلال الاعتراف بحق المستخدم بعدم توثيق المعلومات العائدة له</a:t>
            </a:r>
            <a:r>
              <a:rPr lang="ar-EG" sz="2000" dirty="0" smtClean="0"/>
              <a:t>"</a:t>
            </a:r>
            <a:r>
              <a:rPr lang="en-US" sz="2000" dirty="0" smtClean="0"/>
              <a:t> </a:t>
            </a:r>
            <a:r>
              <a:rPr lang="ar-EG" sz="2000" dirty="0"/>
              <a:t>من قبل محرك البحث غوغل، وبإلزام غوغل بإتخاذ التدابيراللازمة ليسحب ملفاته وفهارسه بيانات شخصية عائدة لمتصفح إسباني </a:t>
            </a:r>
            <a:r>
              <a:rPr lang="ar-EG" sz="2000" dirty="0" smtClean="0"/>
              <a:t>طالب</a:t>
            </a:r>
            <a:r>
              <a:rPr lang="en-US" sz="2000" dirty="0" smtClean="0"/>
              <a:t> </a:t>
            </a:r>
            <a:r>
              <a:rPr lang="ar-EG" sz="2000" dirty="0" smtClean="0"/>
              <a:t>بسحب </a:t>
            </a:r>
            <a:r>
              <a:rPr lang="ar-EG" sz="2000" dirty="0"/>
              <a:t>روابط، تنتج عن بحث حول اسم عائلته، وتحيل إلى مقالات صحافية </a:t>
            </a:r>
            <a:r>
              <a:rPr lang="ar-EG" sz="2000" dirty="0" smtClean="0"/>
              <a:t>قديمة</a:t>
            </a:r>
            <a:r>
              <a:rPr lang="en-US" sz="2000" dirty="0" smtClean="0"/>
              <a:t> </a:t>
            </a:r>
            <a:r>
              <a:rPr lang="ar-EG" sz="2000" dirty="0" smtClean="0"/>
              <a:t>تعلن </a:t>
            </a:r>
            <a:r>
              <a:rPr lang="ar-EG" sz="2000" dirty="0"/>
              <a:t>حصول حجوزات على أملاكه لتسديد ديونه</a:t>
            </a:r>
            <a:r>
              <a:rPr lang="ar-EG" sz="2000" dirty="0" smtClean="0"/>
              <a:t>.</a:t>
            </a:r>
          </a:p>
          <a:p>
            <a:pPr algn="justLow" rtl="1"/>
            <a:endParaRPr lang="ar-EG" sz="2000" dirty="0" smtClean="0"/>
          </a:p>
          <a:p>
            <a:pPr algn="justLow" rtl="1"/>
            <a:endParaRPr lang="ar-EG" dirty="0"/>
          </a:p>
        </p:txBody>
      </p:sp>
      <p:sp>
        <p:nvSpPr>
          <p:cNvPr id="10" name="TextBox 9">
            <a:extLst>
              <a:ext uri="{FF2B5EF4-FFF2-40B4-BE49-F238E27FC236}">
                <a16:creationId xmlns="" xmlns:a16="http://schemas.microsoft.com/office/drawing/2014/main" id="{904B7CA6-23A4-2E24-5FFC-ECEA38831F6A}"/>
              </a:ext>
            </a:extLst>
          </p:cNvPr>
          <p:cNvSpPr txBox="1"/>
          <p:nvPr/>
        </p:nvSpPr>
        <p:spPr>
          <a:xfrm>
            <a:off x="3248167" y="886215"/>
            <a:ext cx="5496588" cy="461665"/>
          </a:xfrm>
          <a:prstGeom prst="rect">
            <a:avLst/>
          </a:prstGeom>
          <a:noFill/>
        </p:spPr>
        <p:txBody>
          <a:bodyPr wrap="square" rtlCol="0">
            <a:spAutoFit/>
          </a:bodyPr>
          <a:lstStyle/>
          <a:p>
            <a:r>
              <a:rPr lang="ar-EG" sz="2400" b="1" dirty="0" smtClean="0">
                <a:solidFill>
                  <a:srgbClr val="2D3956"/>
                </a:solidFill>
                <a:latin typeface="Tajawal Medium" panose="00000600000000000000" pitchFamily="2" charset="-78"/>
              </a:rPr>
              <a:t>ثالثاً: وسائل التواصل الاجتماعي و الحق في النسيان </a:t>
            </a:r>
            <a:endParaRPr lang="en-US" sz="2000" b="1" dirty="0">
              <a:solidFill>
                <a:srgbClr val="2D3956"/>
              </a:solidFill>
              <a:latin typeface="Tajawal Medium" panose="00000600000000000000" pitchFamily="2" charset="-78"/>
              <a:cs typeface="Tajawal Medium" panose="00000600000000000000" pitchFamily="2" charset="-78"/>
            </a:endParaRPr>
          </a:p>
        </p:txBody>
      </p:sp>
      <p:sp>
        <p:nvSpPr>
          <p:cNvPr id="11" name="Rectangle 10">
            <a:extLst>
              <a:ext uri="{FF2B5EF4-FFF2-40B4-BE49-F238E27FC236}">
                <a16:creationId xmlns="" xmlns:a16="http://schemas.microsoft.com/office/drawing/2014/main"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en-US" sz="2000" b="1" dirty="0" smtClean="0">
                <a:ea typeface="Roboto Light" panose="02000000000000000000" pitchFamily="2" charset="0"/>
              </a:rPr>
              <a:t>05</a:t>
            </a:r>
            <a:endParaRPr lang="en-US" sz="1400" b="1" dirty="0">
              <a:ea typeface="Roboto Light" panose="02000000000000000000" pitchFamily="2" charset="0"/>
            </a:endParaRPr>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1883276911"/>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1390372" y="1972265"/>
            <a:ext cx="10801628" cy="4524315"/>
          </a:xfrm>
          <a:prstGeom prst="rect">
            <a:avLst/>
          </a:prstGeom>
          <a:noFill/>
        </p:spPr>
        <p:txBody>
          <a:bodyPr wrap="square" rtlCol="0">
            <a:spAutoFit/>
          </a:bodyPr>
          <a:lstStyle/>
          <a:p>
            <a:pPr algn="justLow" rtl="1"/>
            <a:endParaRPr lang="ar-EG" dirty="0" smtClean="0"/>
          </a:p>
          <a:p>
            <a:pPr algn="justLow" rtl="1"/>
            <a:r>
              <a:rPr lang="ar-EG" dirty="0" smtClean="0"/>
              <a:t>وينص </a:t>
            </a:r>
            <a:r>
              <a:rPr lang="ar-EG" dirty="0"/>
              <a:t>النظام الأوروبي الجديد رقم 679/2016 تاريخ 27/4/2016 الصادر عن </a:t>
            </a:r>
            <a:r>
              <a:rPr lang="ar-EG" dirty="0" smtClean="0"/>
              <a:t>البرلمان</a:t>
            </a:r>
            <a:r>
              <a:rPr lang="en-US" dirty="0" smtClean="0"/>
              <a:t> </a:t>
            </a:r>
            <a:r>
              <a:rPr lang="ar-EG" dirty="0" smtClean="0"/>
              <a:t>الأوروبي </a:t>
            </a:r>
            <a:r>
              <a:rPr lang="ar-EG" dirty="0"/>
              <a:t>حول البيانات الشخصية، والذي ألغي التوجيه الحالي لعام 1995 حولالبيانات الشخصية، والذي سيصبح مطبقاً بتاريخ 25/5/2018، على "الحق بالنسيان"</a:t>
            </a:r>
            <a:r>
              <a:rPr lang="en-US" dirty="0"/>
              <a:t>right to be forgotten، </a:t>
            </a:r>
            <a:r>
              <a:rPr lang="ar-EG" dirty="0"/>
              <a:t>أي إعطاء الحق لكل شخص بطلب محو بيانات </a:t>
            </a:r>
            <a:r>
              <a:rPr lang="ar-EG" dirty="0" smtClean="0"/>
              <a:t>شخصية</a:t>
            </a:r>
            <a:r>
              <a:rPr lang="en-US" dirty="0" smtClean="0"/>
              <a:t> </a:t>
            </a:r>
            <a:r>
              <a:rPr lang="ar-EG" dirty="0" smtClean="0"/>
              <a:t>قديمة </a:t>
            </a:r>
            <a:r>
              <a:rPr lang="ar-EG" dirty="0"/>
              <a:t>عنه. وتنص المادة 17 منه على إعطاء الحق لصاحب البيانات الشخصية بطلب محوبياناته في حال كانت لم تعد ضرورية في ضوء أهداف المعالجة أو في حال سحبه موافقتهعلى هذه المعالجة أو اعتراضه على المعالجة غير القانونية. لكن المادة 17 ذاتها </a:t>
            </a:r>
            <a:r>
              <a:rPr lang="ar-EG" dirty="0" smtClean="0"/>
              <a:t>وضعت</a:t>
            </a:r>
            <a:r>
              <a:rPr lang="en-US" dirty="0" smtClean="0"/>
              <a:t> </a:t>
            </a:r>
            <a:r>
              <a:rPr lang="ar-EG" dirty="0" smtClean="0"/>
              <a:t>قيود </a:t>
            </a:r>
            <a:r>
              <a:rPr lang="ar-EG" dirty="0"/>
              <a:t>على ممارسة هذا الحق بالنسيان أو بطلب محو البيانات الشخصية، وهي تكون </a:t>
            </a:r>
            <a:r>
              <a:rPr lang="ar-EG" dirty="0" smtClean="0"/>
              <a:t>عند ممارسة </a:t>
            </a:r>
            <a:r>
              <a:rPr lang="ar-EG" dirty="0"/>
              <a:t>الحق بحرية التعبير وبالمعلومات أو لتنفيذ موجب قانوني أو بهدف </a:t>
            </a:r>
            <a:r>
              <a:rPr lang="ar-EG" dirty="0" smtClean="0"/>
              <a:t>المصلحة العامة </a:t>
            </a:r>
            <a:r>
              <a:rPr lang="ar-EG" dirty="0"/>
              <a:t>أو من قبل سلطة عامة أو لأغراض الأرشيف لأهداف المصلحة العامة أو </a:t>
            </a:r>
            <a:r>
              <a:rPr lang="ar-EG" dirty="0" smtClean="0"/>
              <a:t>البحث العلمي </a:t>
            </a:r>
            <a:r>
              <a:rPr lang="ar-EG" dirty="0"/>
              <a:t>أو التاريخي أو لأهداف إحصائية أو لممارسة حق الدفاع </a:t>
            </a:r>
            <a:r>
              <a:rPr lang="ar-EG" dirty="0" smtClean="0"/>
              <a:t>القانوني . </a:t>
            </a:r>
          </a:p>
          <a:p>
            <a:pPr algn="justLow" rtl="1"/>
            <a:r>
              <a:rPr lang="ar-EG" dirty="0" smtClean="0"/>
              <a:t>لكن </a:t>
            </a:r>
            <a:r>
              <a:rPr lang="ar-EG" dirty="0"/>
              <a:t>هذا الحق بالنسيان قد يتعارض مع حق شخص آخر بحرية التعبير. وبالتالي </a:t>
            </a:r>
            <a:r>
              <a:rPr lang="ar-EG" dirty="0" smtClean="0"/>
              <a:t>يصعب تطبيقه </a:t>
            </a:r>
            <a:r>
              <a:rPr lang="ar-EG" dirty="0"/>
              <a:t>على أرض الواقع. فإن قيام الشخص بسحب معلومات عن نفسه أمر </a:t>
            </a:r>
            <a:r>
              <a:rPr lang="ar-EG" dirty="0" smtClean="0"/>
              <a:t>سهل ، لكن </a:t>
            </a:r>
            <a:r>
              <a:rPr lang="ar-EG" dirty="0"/>
              <a:t>إجبار الغير على ذلك أصعب بالنظر لمبدأ حرية التعبير</a:t>
            </a:r>
            <a:r>
              <a:rPr lang="ar-EG" dirty="0" smtClean="0"/>
              <a:t>.</a:t>
            </a:r>
          </a:p>
          <a:p>
            <a:pPr algn="justLow" rtl="1"/>
            <a:r>
              <a:rPr lang="ar-EG" dirty="0" smtClean="0"/>
              <a:t>وقد </a:t>
            </a:r>
            <a:r>
              <a:rPr lang="ar-EG" dirty="0"/>
              <a:t>تكون المعلومات المنشورة تتعلق بشخص غير مشترك على وسيلة </a:t>
            </a:r>
            <a:r>
              <a:rPr lang="ar-EG" dirty="0" smtClean="0"/>
              <a:t>التواصل الاجتماعي</a:t>
            </a:r>
            <a:r>
              <a:rPr lang="ar-EG" dirty="0"/>
              <a:t>، ولا يعرف بالتالي بهذه المعلومات ولا يملك الوسائل الفعالة لطلب </a:t>
            </a:r>
            <a:r>
              <a:rPr lang="ar-EG" dirty="0" smtClean="0"/>
              <a:t>محوها من </a:t>
            </a:r>
            <a:r>
              <a:rPr lang="ar-EG" dirty="0"/>
              <a:t>وسيلة التواصل الاجتماعي.</a:t>
            </a:r>
            <a:endParaRPr lang="ar-EG" dirty="0" smtClean="0"/>
          </a:p>
          <a:p>
            <a:pPr algn="justLow" rtl="1"/>
            <a:endParaRPr lang="ar-EG" dirty="0"/>
          </a:p>
          <a:p>
            <a:pPr algn="justLow" rtl="1"/>
            <a:endParaRPr lang="ar-EG" dirty="0" smtClean="0"/>
          </a:p>
          <a:p>
            <a:pPr algn="justLow" rtl="1"/>
            <a:endParaRPr lang="ar-EG" dirty="0"/>
          </a:p>
          <a:p>
            <a:pPr algn="justLow" rtl="1"/>
            <a:endParaRPr lang="ar-EG" dirty="0"/>
          </a:p>
        </p:txBody>
      </p:sp>
      <p:sp>
        <p:nvSpPr>
          <p:cNvPr id="11" name="Rectangle 10">
            <a:extLst>
              <a:ext uri="{FF2B5EF4-FFF2-40B4-BE49-F238E27FC236}">
                <a16:creationId xmlns="" xmlns:a16="http://schemas.microsoft.com/office/drawing/2014/main"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en-US" sz="2000" b="1" dirty="0" smtClean="0">
                <a:ea typeface="Roboto Light" panose="02000000000000000000" pitchFamily="2" charset="0"/>
              </a:rPr>
              <a:t>05</a:t>
            </a:r>
            <a:endParaRPr lang="en-US" sz="1400" b="1" dirty="0">
              <a:ea typeface="Roboto Light" panose="02000000000000000000" pitchFamily="2" charset="0"/>
            </a:endParaRPr>
          </a:p>
        </p:txBody>
      </p:sp>
    </p:spTree>
    <p:extLst>
      <p:ext uri="{BB962C8B-B14F-4D97-AF65-F5344CB8AC3E}">
        <p14:creationId xmlns:p14="http://schemas.microsoft.com/office/powerpoint/2010/main" val="27326693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94929597"/>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1390372" y="1972265"/>
            <a:ext cx="10801628" cy="7171194"/>
          </a:xfrm>
          <a:prstGeom prst="rect">
            <a:avLst/>
          </a:prstGeom>
          <a:noFill/>
        </p:spPr>
        <p:txBody>
          <a:bodyPr wrap="square" rtlCol="0">
            <a:spAutoFit/>
          </a:bodyPr>
          <a:lstStyle/>
          <a:p>
            <a:pPr algn="justLow" rtl="1"/>
            <a:r>
              <a:rPr lang="ar-EG" sz="2000" dirty="0"/>
              <a:t>لقـد باتت الجرائم الدوليـة المرتكبة نتيجة لحملات الكراهيـة حقيقة مؤكدة </a:t>
            </a:r>
            <a:r>
              <a:rPr lang="ar-EG" sz="2000" dirty="0" smtClean="0"/>
              <a:t>تحتم التصدي </a:t>
            </a:r>
            <a:r>
              <a:rPr lang="ar-EG" sz="2000" dirty="0"/>
              <a:t>لتلك الحملات، وملاحقة ومعاقبة مرتكبيها. ولقد أسهم الإنترنت في </a:t>
            </a:r>
            <a:r>
              <a:rPr lang="ar-EG" sz="2000" dirty="0" smtClean="0"/>
              <a:t>تفاقم تلك </a:t>
            </a:r>
            <a:r>
              <a:rPr lang="ar-EG" sz="2000" dirty="0"/>
              <a:t>الخطورة، اذ يساعد في انتشار حملات الكراهية والأخبار الكاذبة على نطاق </a:t>
            </a:r>
            <a:r>
              <a:rPr lang="ar-EG" sz="2000" dirty="0" smtClean="0"/>
              <a:t>واسع وفي </a:t>
            </a:r>
            <a:r>
              <a:rPr lang="ar-EG" sz="2000" dirty="0"/>
              <a:t>وقت سريع للغاية، الأمر الذي يستدعى انتباه المجتمع الدولي بأسره لمواجهة </a:t>
            </a:r>
            <a:r>
              <a:rPr lang="ar-EG" sz="2000" dirty="0" smtClean="0"/>
              <a:t>خطاب الكراهية </a:t>
            </a:r>
            <a:r>
              <a:rPr lang="ar-EG" sz="2000" dirty="0"/>
              <a:t>المرتكب عبر الإنترنت ومعاقبة المسئولين عنه. </a:t>
            </a:r>
            <a:endParaRPr lang="ar-EG" sz="2000" dirty="0" smtClean="0"/>
          </a:p>
          <a:p>
            <a:pPr algn="justLow" rtl="1"/>
            <a:r>
              <a:rPr lang="ar-EG" sz="2000" dirty="0"/>
              <a:t>اعتبرت المحكمة الجنائية الخاصة بيوغسلافيا السابقة والمحكمة </a:t>
            </a:r>
            <a:r>
              <a:rPr lang="ar-EG" sz="2000" dirty="0" smtClean="0"/>
              <a:t>الجنائية الخاصـة </a:t>
            </a:r>
            <a:r>
              <a:rPr lang="ar-EG" sz="2000" dirty="0"/>
              <a:t>بروانـدا خـطـاب الكراهيـة فعلا مـن الأفعال المكونة للركن المادي لجريمةالاضطهاد (</a:t>
            </a:r>
            <a:r>
              <a:rPr lang="en-US" sz="2000" dirty="0"/>
              <a:t>Crime of Persecution) </a:t>
            </a:r>
            <a:r>
              <a:rPr lang="ar-EG" sz="2000" dirty="0"/>
              <a:t>كإحدى صور الجرائم ضد الإنسانية. ومع ذلك،يلاحظ أن أحكامهم في هذا السياق لم تكن متسقة مع بعضها الآخر، مما أضاف </a:t>
            </a:r>
            <a:r>
              <a:rPr lang="ar-EG" sz="2000" dirty="0" smtClean="0"/>
              <a:t>إلى الغموض </a:t>
            </a:r>
            <a:r>
              <a:rPr lang="ar-EG" sz="2000" dirty="0"/>
              <a:t>المحيط بمفهوم خطاب الكراهية المحظور في إطار القانون الدولي العام.وقبـل استعراض تلك الأحكام، يتعين أن نشير إلى أنه لا توجد معاهدة خاصة </a:t>
            </a:r>
            <a:r>
              <a:rPr lang="ar-EG" sz="2000" dirty="0" smtClean="0"/>
              <a:t>بمنع ومعاقبـة </a:t>
            </a:r>
            <a:r>
              <a:rPr lang="ar-EG" sz="2000" dirty="0"/>
              <a:t>الجرائم ضد الإنسانيـة إلا أن النظام الأساسي لكل مـن المحكمتين </a:t>
            </a:r>
            <a:r>
              <a:rPr lang="ar-EG" sz="2000" dirty="0" smtClean="0"/>
              <a:t>تضمن تعريفا </a:t>
            </a:r>
            <a:r>
              <a:rPr lang="ar-EG" sz="2000" dirty="0"/>
              <a:t>مماثلًا للجرائم ضد الإنسانية بما فيها جريمة </a:t>
            </a:r>
            <a:r>
              <a:rPr lang="ar-EG" sz="2000" dirty="0" smtClean="0"/>
              <a:t>الاضطهاد .وفيمـا </a:t>
            </a:r>
            <a:r>
              <a:rPr lang="ar-EG" sz="2000" dirty="0"/>
              <a:t>يتعلـق بأحكام المحكمتين الخاصتين ذات الصلة، اتفقت تلـك الأحكام </a:t>
            </a:r>
            <a:r>
              <a:rPr lang="ar-EG" sz="2000" dirty="0" smtClean="0"/>
              <a:t>مع حكم </a:t>
            </a:r>
            <a:r>
              <a:rPr lang="ar-EG" sz="2000" dirty="0"/>
              <a:t>الدائرة الابتدائية للمحكمة الخاصة بيوغسلافيا السابقة في قضية </a:t>
            </a:r>
            <a:r>
              <a:rPr lang="en-US" sz="2000" dirty="0" err="1"/>
              <a:t>Prosecutorv</a:t>
            </a:r>
            <a:r>
              <a:rPr lang="en-US" sz="2000" dirty="0"/>
              <a:t>. </a:t>
            </a:r>
            <a:r>
              <a:rPr lang="en-US" sz="2000" dirty="0" err="1"/>
              <a:t>Kupreškié</a:t>
            </a:r>
            <a:r>
              <a:rPr lang="en-US" sz="2000" dirty="0"/>
              <a:t> et al. </a:t>
            </a:r>
            <a:r>
              <a:rPr lang="ar-EG" sz="2000" dirty="0"/>
              <a:t>أن الركـن المـادي لجريمة الاضطهـاد كإحدى صور الجرائم </a:t>
            </a:r>
            <a:r>
              <a:rPr lang="ar-EG" sz="2000" dirty="0" smtClean="0"/>
              <a:t>ضد الإنسانية </a:t>
            </a:r>
            <a:r>
              <a:rPr lang="ar-EG" sz="2000" dirty="0"/>
              <a:t>يتحقق إذا توافرت أربعة </a:t>
            </a:r>
            <a:r>
              <a:rPr lang="ar-EG" sz="2000" dirty="0" smtClean="0"/>
              <a:t>عناصر:</a:t>
            </a:r>
            <a:r>
              <a:rPr lang="ar-EG" sz="2000" dirty="0"/>
              <a:t> </a:t>
            </a:r>
            <a:r>
              <a:rPr lang="ar-EG" sz="2000" dirty="0" smtClean="0"/>
              <a:t>أن </a:t>
            </a:r>
            <a:r>
              <a:rPr lang="ar-EG" sz="2000" dirty="0"/>
              <a:t>يكـون هناك إنكار لأحـد حقوق الإنسان الأساسية وفقا للقواعد العرفية </a:t>
            </a:r>
            <a:r>
              <a:rPr lang="ar-EG" sz="2000" dirty="0" smtClean="0"/>
              <a:t>في القانون </a:t>
            </a:r>
            <a:r>
              <a:rPr lang="ar-EG" sz="2000" dirty="0"/>
              <a:t>الدولي والاتفاقات الدولية.أن يكون هذا الإنكار قائمًا على أساس تمييزي.أن يكون هذا الإنكار صارخا.أن يكـون هـذا الإنكار مساويـا فـي درجة خطورتـه للأفعال الأخـرى التي </a:t>
            </a:r>
            <a:r>
              <a:rPr lang="ar-EG" sz="2000" dirty="0" smtClean="0"/>
              <a:t>تشكل جرائم </a:t>
            </a:r>
            <a:r>
              <a:rPr lang="ar-EG" sz="2000" dirty="0"/>
              <a:t>ضد الإنسانية وفقا للنظام الأساسي </a:t>
            </a:r>
            <a:r>
              <a:rPr lang="ar-EG" sz="2000" dirty="0" smtClean="0"/>
              <a:t>للمحكمة .</a:t>
            </a:r>
            <a:endParaRPr lang="ar-EG" sz="2000" dirty="0"/>
          </a:p>
          <a:p>
            <a:pPr algn="justLow" rtl="1"/>
            <a:endParaRPr lang="ar-EG" sz="2000" dirty="0" smtClean="0"/>
          </a:p>
          <a:p>
            <a:pPr algn="justLow" rtl="1"/>
            <a:endParaRPr lang="ar-EG" sz="2000" dirty="0"/>
          </a:p>
          <a:p>
            <a:pPr algn="justLow" rtl="1"/>
            <a:endParaRPr lang="ar-EG" sz="2000" dirty="0" smtClean="0"/>
          </a:p>
          <a:p>
            <a:pPr algn="justLow" rtl="1"/>
            <a:endParaRPr lang="ar-EG" sz="2000" dirty="0"/>
          </a:p>
          <a:p>
            <a:pPr algn="justLow" rtl="1"/>
            <a:endParaRPr lang="ar-EG" sz="2000" dirty="0" smtClean="0"/>
          </a:p>
          <a:p>
            <a:pPr algn="justLow" rtl="1"/>
            <a:endParaRPr lang="ar-EG" sz="2000" dirty="0"/>
          </a:p>
          <a:p>
            <a:pPr algn="justLow" rtl="1"/>
            <a:endParaRPr lang="ar-EG" sz="2000" dirty="0" smtClean="0"/>
          </a:p>
          <a:p>
            <a:pPr algn="justLow" rtl="1"/>
            <a:endParaRPr lang="ar-EG" sz="2000" dirty="0"/>
          </a:p>
          <a:p>
            <a:pPr algn="justLow" rtl="1"/>
            <a:endParaRPr lang="ar-EG" sz="2000" dirty="0" smtClean="0"/>
          </a:p>
          <a:p>
            <a:pPr algn="justLow" rtl="1"/>
            <a:endParaRPr lang="ar-EG" sz="2000" dirty="0"/>
          </a:p>
        </p:txBody>
      </p:sp>
      <p:sp>
        <p:nvSpPr>
          <p:cNvPr id="11" name="Rectangle 10">
            <a:extLst>
              <a:ext uri="{FF2B5EF4-FFF2-40B4-BE49-F238E27FC236}">
                <a16:creationId xmlns="" xmlns:a16="http://schemas.microsoft.com/office/drawing/2014/main"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en-US" sz="2000" b="1" dirty="0" smtClean="0">
                <a:ea typeface="Roboto Light" panose="02000000000000000000" pitchFamily="2" charset="0"/>
              </a:rPr>
              <a:t>05</a:t>
            </a:r>
            <a:endParaRPr lang="en-US" sz="1400" b="1" dirty="0">
              <a:ea typeface="Roboto Light" panose="02000000000000000000" pitchFamily="2" charset="0"/>
            </a:endParaRPr>
          </a:p>
        </p:txBody>
      </p:sp>
      <p:sp>
        <p:nvSpPr>
          <p:cNvPr id="12" name="TextBox 11">
            <a:extLst>
              <a:ext uri="{FF2B5EF4-FFF2-40B4-BE49-F238E27FC236}">
                <a16:creationId xmlns="" xmlns:a16="http://schemas.microsoft.com/office/drawing/2014/main" id="{904B7CA6-23A4-2E24-5FFC-ECEA38831F6A}"/>
              </a:ext>
            </a:extLst>
          </p:cNvPr>
          <p:cNvSpPr txBox="1"/>
          <p:nvPr/>
        </p:nvSpPr>
        <p:spPr>
          <a:xfrm>
            <a:off x="3208591" y="775939"/>
            <a:ext cx="5264201" cy="830997"/>
          </a:xfrm>
          <a:prstGeom prst="rect">
            <a:avLst/>
          </a:prstGeom>
          <a:noFill/>
        </p:spPr>
        <p:txBody>
          <a:bodyPr wrap="square" rtlCol="0">
            <a:spAutoFit/>
          </a:bodyPr>
          <a:lstStyle/>
          <a:p>
            <a:pPr algn="ctr"/>
            <a:r>
              <a:rPr lang="ar-EG" sz="2400" b="1" dirty="0" smtClean="0">
                <a:solidFill>
                  <a:srgbClr val="2D3956"/>
                </a:solidFill>
                <a:latin typeface="Tajawal Medium" panose="00000600000000000000" pitchFamily="2" charset="-78"/>
              </a:rPr>
              <a:t>رابعاً: خطاب الكراهية عبر وسائل التواصل الاجتماعي </a:t>
            </a:r>
            <a:endParaRPr lang="en-US" sz="2400" b="1" dirty="0">
              <a:solidFill>
                <a:srgbClr val="2D3956"/>
              </a:solidFill>
              <a:latin typeface="Tajawal Medium" panose="00000600000000000000" pitchFamily="2" charset="-78"/>
            </a:endParaRPr>
          </a:p>
        </p:txBody>
      </p:sp>
    </p:spTree>
    <p:extLst>
      <p:ext uri="{BB962C8B-B14F-4D97-AF65-F5344CB8AC3E}">
        <p14:creationId xmlns:p14="http://schemas.microsoft.com/office/powerpoint/2010/main" val="42771729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2088266742"/>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1263988" y="1785495"/>
            <a:ext cx="10928011" cy="4308872"/>
          </a:xfrm>
          <a:prstGeom prst="rect">
            <a:avLst/>
          </a:prstGeom>
          <a:noFill/>
        </p:spPr>
        <p:txBody>
          <a:bodyPr wrap="square" rtlCol="0">
            <a:spAutoFit/>
          </a:bodyPr>
          <a:lstStyle/>
          <a:p>
            <a:pPr algn="justLow" rtl="1"/>
            <a:endParaRPr lang="ar-EG" sz="2000" dirty="0" smtClean="0"/>
          </a:p>
          <a:p>
            <a:pPr algn="justLow" rtl="1"/>
            <a:r>
              <a:rPr lang="ar-EG" sz="2000" dirty="0" smtClean="0"/>
              <a:t>بالإضافة </a:t>
            </a:r>
            <a:r>
              <a:rPr lang="ar-EG" sz="2000" dirty="0"/>
              <a:t>إلى الصعوبات التي يثيرها عدم وجود تعریف متفق عليه لخطاب </a:t>
            </a:r>
            <a:r>
              <a:rPr lang="ar-EG" sz="2000" dirty="0" smtClean="0"/>
              <a:t>الكراهية</a:t>
            </a:r>
            <a:r>
              <a:rPr lang="en-US" sz="2000" dirty="0" smtClean="0"/>
              <a:t> </a:t>
            </a:r>
            <a:r>
              <a:rPr lang="ar-EG" sz="2000" dirty="0" smtClean="0"/>
              <a:t>فـي </a:t>
            </a:r>
            <a:r>
              <a:rPr lang="ar-EG" sz="2000" dirty="0"/>
              <a:t>إطار الفـروع المختلفة للقانون الدولي العام، فإن تطور تقنيات الاتصال </a:t>
            </a:r>
            <a:r>
              <a:rPr lang="ar-EG" sz="2000" dirty="0" smtClean="0"/>
              <a:t>أسهمت</a:t>
            </a:r>
            <a:r>
              <a:rPr lang="en-US" sz="2000" dirty="0" smtClean="0"/>
              <a:t> </a:t>
            </a:r>
            <a:r>
              <a:rPr lang="ar-EG" sz="2000" dirty="0" smtClean="0"/>
              <a:t>بشكل </a:t>
            </a:r>
            <a:r>
              <a:rPr lang="ar-EG" sz="2000" dirty="0"/>
              <a:t>جوهري في تفاقم تلك الصعوبات. فقـد كانت الصحف والجرائد </a:t>
            </a:r>
            <a:r>
              <a:rPr lang="ar-EG" sz="2000" dirty="0" smtClean="0"/>
              <a:t>ومحطات</a:t>
            </a:r>
            <a:r>
              <a:rPr lang="en-US" sz="2000" dirty="0" smtClean="0"/>
              <a:t> </a:t>
            </a:r>
            <a:r>
              <a:rPr lang="ar-EG" sz="2000" dirty="0" smtClean="0"/>
              <a:t>الإذاعة </a:t>
            </a:r>
            <a:r>
              <a:rPr lang="ar-EG" sz="2000" dirty="0"/>
              <a:t>والتلفاز والندوات والتجمعات الوسائل التقليدية لنشر خطاب الكراهية، </a:t>
            </a:r>
            <a:r>
              <a:rPr lang="ar-EG" sz="2000" dirty="0" smtClean="0"/>
              <a:t>ولكن</a:t>
            </a:r>
            <a:r>
              <a:rPr lang="en-US" sz="2000" dirty="0" smtClean="0"/>
              <a:t> </a:t>
            </a:r>
            <a:r>
              <a:rPr lang="ar-EG" sz="2000" dirty="0" smtClean="0"/>
              <a:t>صارت </a:t>
            </a:r>
            <a:r>
              <a:rPr lang="ar-EG" sz="2000" dirty="0"/>
              <a:t>الآن شبكة الإنترنت </a:t>
            </a:r>
            <a:r>
              <a:rPr lang="ar-EG" sz="2000" dirty="0" smtClean="0"/>
              <a:t>ووسائل التواصل الاجتماعي هي </a:t>
            </a:r>
            <a:r>
              <a:rPr lang="ar-EG" sz="2000" dirty="0"/>
              <a:t>الأداة الرئيسية لنشر خطاب الكراهية، الأمر الذي </a:t>
            </a:r>
            <a:r>
              <a:rPr lang="ar-EG" sz="2000" dirty="0" smtClean="0"/>
              <a:t>عقد</a:t>
            </a:r>
            <a:r>
              <a:rPr lang="en-US" sz="2000" dirty="0" smtClean="0"/>
              <a:t> </a:t>
            </a:r>
            <a:r>
              <a:rPr lang="ar-EG" sz="2000" dirty="0" smtClean="0"/>
              <a:t>كثيرا </a:t>
            </a:r>
            <a:r>
              <a:rPr lang="ar-EG" sz="2000" dirty="0"/>
              <a:t>من جهود التصدي لهذا </a:t>
            </a:r>
            <a:r>
              <a:rPr lang="ar-EG" sz="2000" dirty="0" smtClean="0"/>
              <a:t>الخطاب. </a:t>
            </a:r>
          </a:p>
          <a:p>
            <a:pPr algn="justLow" rtl="1"/>
            <a:r>
              <a:rPr lang="ar-EG" sz="2000" dirty="0"/>
              <a:t>كذلك توفر شبكة الإنترنت أدوات متعددة لنشر خطاب الكراهية، فلا يقتصرالأمر على شبكات التواصل الاجتماعي كأداة لنشر خطاب الكراهية، بل يستخدم الكثيرمنصـات الفيديو (</a:t>
            </a:r>
            <a:r>
              <a:rPr lang="en-US" sz="2000" dirty="0"/>
              <a:t>Video (Platforms </a:t>
            </a:r>
            <a:r>
              <a:rPr lang="ar-EG" sz="2000" dirty="0"/>
              <a:t>والمواقع الإلكترونية </a:t>
            </a:r>
            <a:r>
              <a:rPr lang="en-US" sz="2000" dirty="0" smtClean="0"/>
              <a:t>Websites </a:t>
            </a:r>
            <a:r>
              <a:rPr lang="en-US" sz="2000" dirty="0"/>
              <a:t>) </a:t>
            </a:r>
            <a:r>
              <a:rPr lang="ar-EG" sz="2000" dirty="0" smtClean="0"/>
              <a:t>للترويج لأفكارهم .فضلا </a:t>
            </a:r>
            <a:r>
              <a:rPr lang="ar-EG" sz="2000" dirty="0"/>
              <a:t>عما تقدم، يشكل استخدام شبكة الإنترنت عائقا أمـام التصدي لخطابالكراهية نظرا لصعوبة معرفة الهوية الحقيقية للمسؤول عن هـذا الخطاب، إذ </a:t>
            </a:r>
            <a:r>
              <a:rPr lang="ar-EG" sz="2000" dirty="0" smtClean="0"/>
              <a:t>يلجأ مروجـو خـطـاب </a:t>
            </a:r>
            <a:r>
              <a:rPr lang="ar-EG" sz="2000" dirty="0"/>
              <a:t>الكراهية إلى استخدام هـويـات مزيفة، بل يلجأ البعض الآخر إلى مايعرف بالإنترنت </a:t>
            </a:r>
            <a:r>
              <a:rPr lang="ar-EG" sz="2000" dirty="0" smtClean="0"/>
              <a:t>المظلـم                            </a:t>
            </a:r>
            <a:r>
              <a:rPr lang="en-US" sz="2000" dirty="0" smtClean="0"/>
              <a:t>The </a:t>
            </a:r>
            <a:r>
              <a:rPr lang="en-US" sz="2000" dirty="0" err="1"/>
              <a:t>DarkWeb</a:t>
            </a:r>
            <a:r>
              <a:rPr lang="en-US" sz="2000" dirty="0"/>
              <a:t> ) </a:t>
            </a:r>
            <a:r>
              <a:rPr lang="ar-EG" sz="2000" dirty="0" smtClean="0"/>
              <a:t>)الـذي </a:t>
            </a:r>
            <a:r>
              <a:rPr lang="ar-EG" sz="2000" dirty="0"/>
              <a:t>يسمح بإصدار مواقع </a:t>
            </a:r>
            <a:r>
              <a:rPr lang="ar-EG" sz="2000" dirty="0" smtClean="0"/>
              <a:t>إلكترونية ونشر </a:t>
            </a:r>
            <a:r>
              <a:rPr lang="ar-EG" sz="2000" dirty="0"/>
              <a:t>معلومات دون الكشف عن هوية الناشر أو </a:t>
            </a:r>
            <a:r>
              <a:rPr lang="ar-EG" sz="2000" dirty="0" smtClean="0"/>
              <a:t>موقعه .</a:t>
            </a:r>
          </a:p>
          <a:p>
            <a:pPr algn="justLow" rtl="1"/>
            <a:endParaRPr lang="ar-EG" sz="2000" dirty="0" smtClean="0"/>
          </a:p>
          <a:p>
            <a:pPr algn="justLow" rtl="1"/>
            <a:endParaRPr lang="ar-EG" dirty="0"/>
          </a:p>
          <a:p>
            <a:pPr algn="justLow" rtl="1"/>
            <a:endParaRPr lang="ar-EG" dirty="0"/>
          </a:p>
          <a:p>
            <a:pPr algn="justLow" rtl="1"/>
            <a:endParaRPr lang="en-US" dirty="0"/>
          </a:p>
        </p:txBody>
      </p:sp>
      <p:sp>
        <p:nvSpPr>
          <p:cNvPr id="11" name="Rectangle 10">
            <a:extLst>
              <a:ext uri="{FF2B5EF4-FFF2-40B4-BE49-F238E27FC236}">
                <a16:creationId xmlns="" xmlns:a16="http://schemas.microsoft.com/office/drawing/2014/main" id="{6FE380F3-A68B-26EA-9084-2C15BB9E43F9}"/>
              </a:ext>
            </a:extLst>
          </p:cNvPr>
          <p:cNvSpPr/>
          <p:nvPr/>
        </p:nvSpPr>
        <p:spPr>
          <a:xfrm>
            <a:off x="1632032" y="927385"/>
            <a:ext cx="1190600" cy="821489"/>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en-US" sz="2000" b="1" dirty="0" smtClean="0">
                <a:ea typeface="Roboto Light" panose="02000000000000000000" pitchFamily="2" charset="0"/>
              </a:rPr>
              <a:t>05</a:t>
            </a:r>
            <a:endParaRPr lang="en-US" sz="1400" b="1" dirty="0">
              <a:ea typeface="Roboto Light" panose="02000000000000000000" pitchFamily="2" charset="0"/>
            </a:endParaRPr>
          </a:p>
        </p:txBody>
      </p:sp>
    </p:spTree>
    <p:extLst>
      <p:ext uri="{BB962C8B-B14F-4D97-AF65-F5344CB8AC3E}">
        <p14:creationId xmlns:p14="http://schemas.microsoft.com/office/powerpoint/2010/main" val="2884282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652107964"/>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1263988" y="1785495"/>
            <a:ext cx="10928011" cy="4832092"/>
          </a:xfrm>
          <a:prstGeom prst="rect">
            <a:avLst/>
          </a:prstGeom>
          <a:noFill/>
        </p:spPr>
        <p:txBody>
          <a:bodyPr wrap="square" rtlCol="0">
            <a:spAutoFit/>
          </a:bodyPr>
          <a:lstStyle/>
          <a:p>
            <a:pPr algn="justLow" rtl="1"/>
            <a:r>
              <a:rPr lang="ar-EG" dirty="0" smtClean="0"/>
              <a:t>أضـف </a:t>
            </a:r>
            <a:r>
              <a:rPr lang="ar-EG" dirty="0"/>
              <a:t>إلى مـا سبـق أن عمليـة مـراقبـة المحتـوى المنشـور عـبر شبكة الإنترنـت(</a:t>
            </a:r>
            <a:r>
              <a:rPr lang="en-US" dirty="0"/>
              <a:t>Content Moderation ) </a:t>
            </a:r>
            <a:r>
              <a:rPr lang="ar-EG" dirty="0"/>
              <a:t>تثير هي الأخرى العديد من التحديات. فتعتمد مواقع </a:t>
            </a:r>
            <a:r>
              <a:rPr lang="ar-EG" dirty="0" smtClean="0"/>
              <a:t>التواصل الاجتماعي </a:t>
            </a:r>
            <a:r>
              <a:rPr lang="ar-EG" dirty="0"/>
              <a:t>بشكل كبير على المراقبة الإلكترونية التلقائية (</a:t>
            </a:r>
            <a:r>
              <a:rPr lang="en-US" dirty="0"/>
              <a:t>Automated Detection )-</a:t>
            </a:r>
            <a:r>
              <a:rPr lang="ar-EG" dirty="0"/>
              <a:t>الـتـي تقوم على مجموعة من التعليمات المعروفـة بالخوارزميات (</a:t>
            </a:r>
            <a:r>
              <a:rPr lang="en-US" dirty="0"/>
              <a:t>Algorithms ) -</a:t>
            </a:r>
            <a:r>
              <a:rPr lang="ar-EG" dirty="0"/>
              <a:t>لرصـد الكلمات الدالة على وجود خطاب كراهية (</a:t>
            </a:r>
            <a:r>
              <a:rPr lang="en-US" dirty="0"/>
              <a:t>Red </a:t>
            </a:r>
            <a:r>
              <a:rPr lang="en-US" dirty="0" err="1"/>
              <a:t>FlagWords</a:t>
            </a:r>
            <a:r>
              <a:rPr lang="en-US" dirty="0"/>
              <a:t> ) ، </a:t>
            </a:r>
            <a:r>
              <a:rPr lang="ar-EG" dirty="0"/>
              <a:t>ولكن في كثيرمـن الأحيان تفشل الخوارزميات في رصد المنشورات المتضمنة على خطاب كراهية إمالأنها غير محدثة بأحدث الكلمات التي تستخدم بلغة معينة أو في ثقافة محددة للدلالةعلى التمييز أو التحريض على العنف ضد جماعة معينة، أولأن ناشري خطاب </a:t>
            </a:r>
            <a:r>
              <a:rPr lang="ar-EG" dirty="0" smtClean="0"/>
              <a:t>الكراهية يستخدمون </a:t>
            </a:r>
            <a:r>
              <a:rPr lang="ar-EG" dirty="0"/>
              <a:t>كلمـات مشفرة أو يستخدمون كلمـات عادية تستخدم فـي الحياة اليوميةولكن باطنها يقصد منه التحريض على العنف ضد جماعة </a:t>
            </a:r>
            <a:r>
              <a:rPr lang="ar-EG" dirty="0" smtClean="0"/>
              <a:t>معينة .</a:t>
            </a:r>
          </a:p>
          <a:p>
            <a:pPr algn="justLow" rtl="1"/>
            <a:r>
              <a:rPr lang="ar-EG" dirty="0" smtClean="0"/>
              <a:t>حتى </a:t>
            </a:r>
            <a:r>
              <a:rPr lang="ar-EG" dirty="0"/>
              <a:t>وإن نجحت الخوارزميات في رصد المنشورات المتضمنة على خطاب الكراهية،-فـإن الآليات المتاحـة للتصدي لتلك المنشورات لا تحـول دون ظهورها مرة أخرى. فعلىسبيل المثال: إن حجب الصفحة الخاصة بأحد المسئولين عن خطاب الكراهية على أحدمواقع التواصل الاجتماعي لا يحـول دون إنشاء صفحة أخرى لذات الشخص على ذاتالموقع من خلال استخدام هوية مزيفة. كذلك قد يلجأ المسئولون عن خطاب الكراهيةإلى خدمـة استضافة ويـب (</a:t>
            </a:r>
            <a:r>
              <a:rPr lang="en-US" dirty="0"/>
              <a:t>Web Hosting Service ) </a:t>
            </a:r>
            <a:r>
              <a:rPr lang="ar-EG" dirty="0"/>
              <a:t>أخرى تنتهج سياسة أقل </a:t>
            </a:r>
            <a:r>
              <a:rPr lang="ar-EG" dirty="0" smtClean="0"/>
              <a:t>صرامة في </a:t>
            </a:r>
            <a:r>
              <a:rPr lang="ar-EG" dirty="0"/>
              <a:t>مواجهة خطاب الكراهية</a:t>
            </a:r>
            <a:r>
              <a:rPr lang="ar-EG" dirty="0" smtClean="0"/>
              <a:t>.</a:t>
            </a:r>
          </a:p>
          <a:p>
            <a:pPr algn="justLow" rtl="1"/>
            <a:r>
              <a:rPr lang="ar-EG" dirty="0" smtClean="0"/>
              <a:t>خلاصـة </a:t>
            </a:r>
            <a:r>
              <a:rPr lang="ar-EG" dirty="0"/>
              <a:t>القـول في هذا المقـام، فإن عدم وجـود تعريف محدد لخطاب </a:t>
            </a:r>
            <a:r>
              <a:rPr lang="ar-EG" dirty="0" smtClean="0"/>
              <a:t>الكراهية فضلاعن </a:t>
            </a:r>
            <a:r>
              <a:rPr lang="ar-EG" dirty="0"/>
              <a:t>استخدام شبكة الإنترنـت كأداة رئيسية لنشره صعب كثيرا من </a:t>
            </a:r>
            <a:r>
              <a:rPr lang="ar-EG" dirty="0" smtClean="0"/>
              <a:t>التصدي لهـذا </a:t>
            </a:r>
            <a:r>
              <a:rPr lang="ar-EG" dirty="0"/>
              <a:t>الخطاب ومعاقبة المسئولين عنه، ولعل وضـع مسلمي الروهينجا في دولة ميانمارومـا يتعرضون له من خطـاب كراهية عبر </a:t>
            </a:r>
            <a:r>
              <a:rPr lang="ar-EG" dirty="0" smtClean="0"/>
              <a:t>الإنترنت ووسائل التواصل الاجتماعي </a:t>
            </a:r>
            <a:r>
              <a:rPr lang="ar-EG" dirty="0"/>
              <a:t>أوضح مثال على التحديات </a:t>
            </a:r>
            <a:r>
              <a:rPr lang="ar-EG" dirty="0" smtClean="0"/>
              <a:t>التي تواجه </a:t>
            </a:r>
            <a:r>
              <a:rPr lang="ar-EG" dirty="0"/>
              <a:t>وتحول دون التصدي لخطاب الكراهية على نحو سريع </a:t>
            </a:r>
            <a:r>
              <a:rPr lang="ar-EG" dirty="0" smtClean="0"/>
              <a:t>وفعال.</a:t>
            </a:r>
            <a:endParaRPr lang="ar-EG" dirty="0"/>
          </a:p>
          <a:p>
            <a:pPr algn="justLow" rtl="1"/>
            <a:endParaRPr lang="ar-EG" sz="2000" dirty="0" smtClean="0"/>
          </a:p>
          <a:p>
            <a:pPr algn="justLow" rtl="1"/>
            <a:endParaRPr lang="ar-EG" dirty="0"/>
          </a:p>
          <a:p>
            <a:pPr algn="justLow" rtl="1"/>
            <a:endParaRPr lang="ar-EG" dirty="0"/>
          </a:p>
          <a:p>
            <a:pPr algn="justLow" rtl="1"/>
            <a:endParaRPr lang="en-US" dirty="0"/>
          </a:p>
        </p:txBody>
      </p:sp>
      <p:sp>
        <p:nvSpPr>
          <p:cNvPr id="10" name="Rectangle 9">
            <a:extLst>
              <a:ext uri="{FF2B5EF4-FFF2-40B4-BE49-F238E27FC236}">
                <a16:creationId xmlns="" xmlns:a16="http://schemas.microsoft.com/office/drawing/2014/main" id="{6FE380F3-A68B-26EA-9084-2C15BB9E43F9}"/>
              </a:ext>
            </a:extLst>
          </p:cNvPr>
          <p:cNvSpPr/>
          <p:nvPr/>
        </p:nvSpPr>
        <p:spPr>
          <a:xfrm>
            <a:off x="1632032" y="927385"/>
            <a:ext cx="1190600" cy="821489"/>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en-US" sz="2000" b="1" dirty="0" smtClean="0">
                <a:ea typeface="Roboto Light" panose="02000000000000000000" pitchFamily="2" charset="0"/>
              </a:rPr>
              <a:t>05</a:t>
            </a:r>
            <a:endParaRPr lang="en-US" sz="1400" b="1" dirty="0">
              <a:ea typeface="Roboto Light" panose="02000000000000000000" pitchFamily="2" charset="0"/>
            </a:endParaRPr>
          </a:p>
        </p:txBody>
      </p:sp>
    </p:spTree>
    <p:extLst>
      <p:ext uri="{BB962C8B-B14F-4D97-AF65-F5344CB8AC3E}">
        <p14:creationId xmlns:p14="http://schemas.microsoft.com/office/powerpoint/2010/main" val="25328209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2565531544"/>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1364043" y="1726559"/>
            <a:ext cx="10928011" cy="4093428"/>
          </a:xfrm>
          <a:prstGeom prst="rect">
            <a:avLst/>
          </a:prstGeom>
          <a:noFill/>
        </p:spPr>
        <p:txBody>
          <a:bodyPr wrap="square" rtlCol="0">
            <a:spAutoFit/>
          </a:bodyPr>
          <a:lstStyle/>
          <a:p>
            <a:pPr algn="justLow" rtl="1"/>
            <a:endParaRPr lang="ar-EG" sz="2000" dirty="0" smtClean="0"/>
          </a:p>
          <a:p>
            <a:pPr algn="justLow" rtl="1"/>
            <a:r>
              <a:rPr lang="ar-EG" sz="2000" dirty="0" smtClean="0"/>
              <a:t>وصاحبت </a:t>
            </a:r>
            <a:r>
              <a:rPr lang="ar-EG" sz="2000" dirty="0"/>
              <a:t>حملات التطهير التي شنها جيش «التاتماداو» حملات كراهية واسعة عبرالإنترنت، موجهـة ضد مسلمي الروهينجا مـن قبل المتمردين مـن الرهبان البوذيين.وأشـار تقريـر أعده مكتـب مفوضية الأمم المتحدة السامية لحقوق الإنسان إلى </a:t>
            </a:r>
            <a:r>
              <a:rPr lang="ar-EG" sz="2000" dirty="0" smtClean="0"/>
              <a:t>قيام جيش </a:t>
            </a:r>
            <a:r>
              <a:rPr lang="ar-EG" sz="2000" dirty="0"/>
              <a:t>«التاتماداو» إلى انتهاج خطة ممنهجة لدفع مسلمي الروهينجا إلى ترك المناطقالتي يقطنون بهـا، وذلك من خلال بـث مشاعر الخوف الشديد والإهانة </a:t>
            </a:r>
            <a:r>
              <a:rPr lang="ar-EG" sz="2000" dirty="0" smtClean="0"/>
              <a:t>والاضطهاد فـي </a:t>
            </a:r>
            <a:r>
              <a:rPr lang="ar-EG" sz="2000" dirty="0"/>
              <a:t>نفوسهـم، من خلال حملات خطاب الكراهية التي نددت بعـدم الانتماء إلى </a:t>
            </a:r>
            <a:r>
              <a:rPr lang="ar-EG" sz="2000" dirty="0" smtClean="0"/>
              <a:t>دولة ميانمار</a:t>
            </a:r>
            <a:r>
              <a:rPr lang="ar-EG" sz="2000" dirty="0"/>
              <a:t>، ونعتتهم بالبنجاليين</a:t>
            </a:r>
            <a:r>
              <a:rPr lang="en-US" sz="2000" dirty="0"/>
              <a:t>Bengalis، </a:t>
            </a:r>
            <a:r>
              <a:rPr lang="ar-EG" sz="2000" dirty="0"/>
              <a:t>وهددتهم بالقتل والتعذيب واغتصاب الأطفالفـي حـال عدم ذهابهـم إلى دولة بنجلاديش("). كذلك أوضح مقال نشـر في جريدة«النيويورك تايمز» أن الجيش ضـخ موارد كثيرة للقيام بحمـلات كراهية ضد </a:t>
            </a:r>
            <a:r>
              <a:rPr lang="ar-EG" sz="2000" dirty="0" smtClean="0"/>
              <a:t>مسلمي الروهينجـا </a:t>
            </a:r>
            <a:r>
              <a:rPr lang="ar-EG" sz="2000" dirty="0"/>
              <a:t>عبر الإنترنت، فعيّن أكثر مـن ۷۰۰ شخص لهذا الغرض يعملون على </a:t>
            </a:r>
            <a:r>
              <a:rPr lang="ar-EG" sz="2000" dirty="0" smtClean="0"/>
              <a:t>إنشاء حسابات </a:t>
            </a:r>
            <a:r>
              <a:rPr lang="ar-EG" sz="2000" dirty="0"/>
              <a:t>مزيفـة للمشاهير وصفحات إخبارية على فيسبـوك لكتابة منشورات </a:t>
            </a:r>
            <a:r>
              <a:rPr lang="ar-EG" sz="2000" dirty="0" smtClean="0"/>
              <a:t>مغلوطة وتحريضية </a:t>
            </a:r>
            <a:r>
              <a:rPr lang="ar-EG" sz="2000" dirty="0"/>
              <a:t>ضد مسلمي الروهينجا).وقـد أدان تقرير لجنة تقصي الحقائق موقف الحكومة في هـذا الخصوص، </a:t>
            </a:r>
            <a:r>
              <a:rPr lang="ar-EG" sz="2000" dirty="0" smtClean="0"/>
              <a:t>نظراً لعـدم </a:t>
            </a:r>
            <a:r>
              <a:rPr lang="ar-EG" sz="2000" dirty="0"/>
              <a:t>اتخاذها مـا يلزم من إجراءات لوقـف حملات الكراهية عبر الإنترنت، بل </a:t>
            </a:r>
            <a:r>
              <a:rPr lang="ar-EG" sz="2000" dirty="0" smtClean="0"/>
              <a:t>إنها شاركـت </a:t>
            </a:r>
            <a:r>
              <a:rPr lang="ar-EG" sz="2000" dirty="0"/>
              <a:t>- في كثير مـن الأحيان- في تعزيز تلك الحملات من خلال الإشارة إلى </a:t>
            </a:r>
            <a:r>
              <a:rPr lang="ar-EG" sz="2000" dirty="0" smtClean="0"/>
              <a:t>عدم انتماء </a:t>
            </a:r>
            <a:r>
              <a:rPr lang="ar-EG" sz="2000" dirty="0"/>
              <a:t>مسلمي الروهينجـا إلى دولة ميانمار، وتصويرهم على أنهـم تهديد </a:t>
            </a:r>
            <a:r>
              <a:rPr lang="ar-EG" sz="2000" dirty="0" smtClean="0"/>
              <a:t>للأعراق الأخرى </a:t>
            </a:r>
            <a:r>
              <a:rPr lang="ar-EG" sz="2000" dirty="0"/>
              <a:t>في </a:t>
            </a:r>
            <a:r>
              <a:rPr lang="ar-EG" sz="2000" dirty="0" smtClean="0"/>
              <a:t>الدولة ، </a:t>
            </a:r>
            <a:r>
              <a:rPr lang="ar-EG" sz="2000" dirty="0"/>
              <a:t>كذلك أشار التقرير إلى أن موقع التواصل الاجتماعي «فيسبوك»كان أداة مفيدة في نشر حملات الكراهية بصورة </a:t>
            </a:r>
            <a:r>
              <a:rPr lang="ar-EG" sz="2000" dirty="0" smtClean="0"/>
              <a:t>سريعة .</a:t>
            </a:r>
          </a:p>
          <a:p>
            <a:pPr algn="justLow" rtl="1"/>
            <a:endParaRPr lang="ar-EG" sz="2000" dirty="0" smtClean="0"/>
          </a:p>
        </p:txBody>
      </p:sp>
      <p:sp>
        <p:nvSpPr>
          <p:cNvPr id="10" name="Rectangle 9">
            <a:extLst>
              <a:ext uri="{FF2B5EF4-FFF2-40B4-BE49-F238E27FC236}">
                <a16:creationId xmlns="" xmlns:a16="http://schemas.microsoft.com/office/drawing/2014/main" id="{6FE380F3-A68B-26EA-9084-2C15BB9E43F9}"/>
              </a:ext>
            </a:extLst>
          </p:cNvPr>
          <p:cNvSpPr/>
          <p:nvPr/>
        </p:nvSpPr>
        <p:spPr>
          <a:xfrm>
            <a:off x="1632032" y="927385"/>
            <a:ext cx="1190600" cy="821489"/>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en-US" sz="2000" b="1" dirty="0" smtClean="0">
                <a:ea typeface="Roboto Light" panose="02000000000000000000" pitchFamily="2" charset="0"/>
              </a:rPr>
              <a:t>05</a:t>
            </a:r>
            <a:endParaRPr lang="en-US" sz="1400" b="1" dirty="0">
              <a:ea typeface="Roboto Light" panose="02000000000000000000" pitchFamily="2" charset="0"/>
            </a:endParaRPr>
          </a:p>
        </p:txBody>
      </p:sp>
    </p:spTree>
    <p:extLst>
      <p:ext uri="{BB962C8B-B14F-4D97-AF65-F5344CB8AC3E}">
        <p14:creationId xmlns:p14="http://schemas.microsoft.com/office/powerpoint/2010/main" val="15038974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697839582"/>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1364043" y="1726559"/>
            <a:ext cx="10928011" cy="4401205"/>
          </a:xfrm>
          <a:prstGeom prst="rect">
            <a:avLst/>
          </a:prstGeom>
          <a:noFill/>
        </p:spPr>
        <p:txBody>
          <a:bodyPr wrap="square" rtlCol="0">
            <a:spAutoFit/>
          </a:bodyPr>
          <a:lstStyle/>
          <a:p>
            <a:pPr algn="justLow" rtl="1"/>
            <a:endParaRPr lang="ar-EG" sz="2000" dirty="0" smtClean="0"/>
          </a:p>
          <a:p>
            <a:pPr algn="justLow" rtl="1"/>
            <a:r>
              <a:rPr lang="ar-EG" sz="2000" dirty="0" smtClean="0"/>
              <a:t>فلقـد </a:t>
            </a:r>
            <a:r>
              <a:rPr lang="ar-EG" sz="2000" dirty="0"/>
              <a:t>رفض فيسبوك وتجاهل كثيرا من الشكاوى المقدمة ضد المنشورات </a:t>
            </a:r>
            <a:r>
              <a:rPr lang="ar-EG" sz="2000" dirty="0" smtClean="0"/>
              <a:t>المتضمنة لخطاب </a:t>
            </a:r>
            <a:r>
              <a:rPr lang="ar-EG" sz="2000" dirty="0"/>
              <a:t>الكراهية، ويرجع ذلك لتبنـي الموقع تعريفا مضيقا لخطـاب الكراهية، الأمرالـذي ترتب عليه إفـلات كثير من المنشورات المتضمنة </a:t>
            </a:r>
            <a:r>
              <a:rPr lang="ar-EG" sz="2000" dirty="0" smtClean="0"/>
              <a:t>إياه . </a:t>
            </a:r>
            <a:r>
              <a:rPr lang="ar-EG" sz="2000" dirty="0"/>
              <a:t>فضلا عن ذلك، </a:t>
            </a:r>
            <a:r>
              <a:rPr lang="ar-EG" sz="2000" dirty="0" smtClean="0"/>
              <a:t>يعود فشـل </a:t>
            </a:r>
            <a:r>
              <a:rPr lang="ar-EG" sz="2000" dirty="0"/>
              <a:t>فيسبـوك في التصدي لخطاب الكراهيـة المرتكب علـى منصته ضـد </a:t>
            </a:r>
            <a:r>
              <a:rPr lang="ar-EG" sz="2000" dirty="0" smtClean="0"/>
              <a:t>مسلمي الروهينجـا </a:t>
            </a:r>
            <a:r>
              <a:rPr lang="ar-EG" sz="2000" dirty="0"/>
              <a:t>إلى عدم فهم الخوارزميات المستخدمة لرصـد هذا الخطاب للغة البورمية(</a:t>
            </a:r>
            <a:r>
              <a:rPr lang="en-US" sz="2000" dirty="0"/>
              <a:t>Burmese language </a:t>
            </a:r>
            <a:r>
              <a:rPr lang="en-US" sz="2000" dirty="0" smtClean="0"/>
              <a:t> </a:t>
            </a:r>
            <a:r>
              <a:rPr lang="ar-EG" sz="2000" dirty="0" smtClean="0"/>
              <a:t>)</a:t>
            </a:r>
            <a:r>
              <a:rPr lang="en-US" sz="2000" dirty="0" smtClean="0"/>
              <a:t>، </a:t>
            </a:r>
            <a:r>
              <a:rPr lang="ar-EG" sz="2000" dirty="0"/>
              <a:t>وهـي اللغة الرسمية لدولة </a:t>
            </a:r>
            <a:r>
              <a:rPr lang="ar-EG" sz="2000" dirty="0" smtClean="0"/>
              <a:t>ميانمار.</a:t>
            </a:r>
            <a:endParaRPr lang="en-US" sz="2000" dirty="0"/>
          </a:p>
          <a:p>
            <a:pPr algn="justLow" rtl="1"/>
            <a:r>
              <a:rPr lang="ar-EG" sz="2000" dirty="0" smtClean="0"/>
              <a:t>و على </a:t>
            </a:r>
            <a:r>
              <a:rPr lang="ar-EG" sz="2000" dirty="0"/>
              <a:t>الرغم من تحذيرالرئيس التنفيذي لموقع فيسبوك مـن استخدام المنصة في نشر خطاب الكراهية ضدمسلمي الروهينجا منذ عام ٢٠١٢، بلغ عدد الأشخاص الذين يتحدثون اللغة </a:t>
            </a:r>
            <a:r>
              <a:rPr lang="ar-EG" sz="2000" dirty="0" smtClean="0"/>
              <a:t>البورمية ويقـومـون </a:t>
            </a:r>
            <a:r>
              <a:rPr lang="ar-EG" sz="2000" dirty="0"/>
              <a:t>على رصد خطاب الكراهية على المنصة فـي عـام ٢٠١٤ شخصا واحدا فقطيحاول رصد المنشورات التي ينشرها أكثر من مليون مستخدم لموقع </a:t>
            </a:r>
            <a:r>
              <a:rPr lang="ar-EG" sz="2000" dirty="0" smtClean="0"/>
              <a:t>فيسبوك</a:t>
            </a:r>
            <a:r>
              <a:rPr lang="ar-EG" sz="2000" dirty="0"/>
              <a:t> </a:t>
            </a:r>
            <a:r>
              <a:rPr lang="ar-EG" sz="2000" dirty="0" smtClean="0"/>
              <a:t>. </a:t>
            </a:r>
            <a:r>
              <a:rPr lang="ar-EG" sz="2000" dirty="0"/>
              <a:t>ويذكرأن عدد الأشخاص القائمين على هذه المهمة قـد زاد إلى مئة شخص في عام ٢٠١٨ولـكـن إلى الآن توصـف قدرة موقع فيسبـوك على رصد خطاب الكراهية ضد </a:t>
            </a:r>
            <a:r>
              <a:rPr lang="ar-EG" sz="2000" dirty="0" smtClean="0"/>
              <a:t>مسلمي الروهينجا </a:t>
            </a:r>
            <a:r>
              <a:rPr lang="ar-EG" sz="2000" dirty="0"/>
              <a:t>بأنها ضعيفة </a:t>
            </a:r>
            <a:r>
              <a:rPr lang="ar-EG" sz="2000" dirty="0" smtClean="0"/>
              <a:t>للغاية. </a:t>
            </a:r>
          </a:p>
          <a:p>
            <a:pPr algn="justLow" rtl="1"/>
            <a:endParaRPr lang="ar-EG" sz="2000" dirty="0"/>
          </a:p>
          <a:p>
            <a:pPr algn="justLow" rtl="1"/>
            <a:endParaRPr lang="ar-EG" sz="2000" dirty="0" smtClean="0"/>
          </a:p>
          <a:p>
            <a:pPr algn="justLow" rtl="1"/>
            <a:endParaRPr lang="ar-EG" sz="2000" dirty="0"/>
          </a:p>
          <a:p>
            <a:pPr algn="justLow" rtl="1"/>
            <a:endParaRPr lang="ar-EG" sz="2000" dirty="0" smtClean="0"/>
          </a:p>
        </p:txBody>
      </p:sp>
      <p:sp>
        <p:nvSpPr>
          <p:cNvPr id="10" name="Rectangle 9">
            <a:extLst>
              <a:ext uri="{FF2B5EF4-FFF2-40B4-BE49-F238E27FC236}">
                <a16:creationId xmlns="" xmlns:a16="http://schemas.microsoft.com/office/drawing/2014/main" id="{6FE380F3-A68B-26EA-9084-2C15BB9E43F9}"/>
              </a:ext>
            </a:extLst>
          </p:cNvPr>
          <p:cNvSpPr/>
          <p:nvPr/>
        </p:nvSpPr>
        <p:spPr>
          <a:xfrm>
            <a:off x="1632032" y="927385"/>
            <a:ext cx="1190600" cy="821489"/>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en-US" sz="2000" b="1" dirty="0" smtClean="0">
                <a:ea typeface="Roboto Light" panose="02000000000000000000" pitchFamily="2" charset="0"/>
              </a:rPr>
              <a:t>05</a:t>
            </a:r>
            <a:endParaRPr lang="en-US" sz="1400" b="1" dirty="0">
              <a:ea typeface="Roboto Light" panose="02000000000000000000" pitchFamily="2" charset="0"/>
            </a:endParaRPr>
          </a:p>
        </p:txBody>
      </p:sp>
    </p:spTree>
    <p:extLst>
      <p:ext uri="{BB962C8B-B14F-4D97-AF65-F5344CB8AC3E}">
        <p14:creationId xmlns:p14="http://schemas.microsoft.com/office/powerpoint/2010/main" val="13467343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en-US" sz="2400" b="1" dirty="0" smtClean="0">
                <a:ea typeface="Roboto Light" panose="02000000000000000000" pitchFamily="2" charset="0"/>
              </a:rPr>
              <a:t>05</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4161250053"/>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527530" y="1414509"/>
            <a:ext cx="11275264" cy="4093428"/>
          </a:xfrm>
          <a:prstGeom prst="rect">
            <a:avLst/>
          </a:prstGeom>
          <a:noFill/>
        </p:spPr>
        <p:txBody>
          <a:bodyPr wrap="square" rtlCol="0">
            <a:spAutoFit/>
          </a:bodyPr>
          <a:lstStyle/>
          <a:p>
            <a:pPr algn="justLow" rtl="1"/>
            <a:r>
              <a:rPr lang="ar-EG" sz="2000" dirty="0"/>
              <a:t>استخدام وسائل التواصل الاجتماعي في التحقيقات </a:t>
            </a:r>
            <a:r>
              <a:rPr lang="ar-EG" sz="2000" dirty="0" smtClean="0"/>
              <a:t>القضائية لقد ازدادت </a:t>
            </a:r>
            <a:r>
              <a:rPr lang="ar-EG" sz="2000" dirty="0"/>
              <a:t>استخدامات وسائل التواصل الاجتماعي في مجال مكافحة الجرائم والتحقيقفيها. وأصبحت الشرطة في مختلف الدول تعتمد بشكل متزايد على التكنولوجيا </a:t>
            </a:r>
            <a:r>
              <a:rPr lang="ar-EG" sz="2000" dirty="0" smtClean="0"/>
              <a:t>ووسائل التواصل </a:t>
            </a:r>
            <a:r>
              <a:rPr lang="ar-EG" sz="2000" dirty="0"/>
              <a:t>الاجتماعي، للتقريب بينها وبين المواطنين وللقيام بمهامها لجهة تأمين </a:t>
            </a:r>
            <a:r>
              <a:rPr lang="ar-EG" sz="2000" dirty="0" smtClean="0"/>
              <a:t>السلامة العامة </a:t>
            </a:r>
            <a:r>
              <a:rPr lang="ar-EG" sz="2000" dirty="0"/>
              <a:t>والوقاية وتفادي حدوث الجرائم وللتحقيق فيها بعد وقوعها ولنقل معلوماتللجمهور حول الأحداث الطارئة والجرائم الشائعة لتنبيههم ولتمكينهم من تجنبها أولطلب معلومات أو شهود أو لتمكين الجمهور من الإعلام بسرعة عن مشتبه بهم أو </a:t>
            </a:r>
            <a:r>
              <a:rPr lang="ar-EG" sz="2000" dirty="0" smtClean="0"/>
              <a:t>عن حوادث </a:t>
            </a:r>
            <a:r>
              <a:rPr lang="ar-EG" sz="2000" dirty="0"/>
              <a:t>.ومن المعلوم أن السلطات الرسمية تستخدم وسائل التواصل الاجتماعي للتحقيق </a:t>
            </a:r>
            <a:r>
              <a:rPr lang="ar-EG" sz="2000" dirty="0" smtClean="0"/>
              <a:t>في الجرائم</a:t>
            </a:r>
            <a:r>
              <a:rPr lang="ar-EG" sz="2000" dirty="0"/>
              <a:t>، وهذه التحقيقات تتدخل في خصوصية الأفراد. وتتذمر شركات </a:t>
            </a:r>
            <a:r>
              <a:rPr lang="ar-EG" sz="2000" dirty="0" smtClean="0"/>
              <a:t>وسائل</a:t>
            </a:r>
            <a:r>
              <a:rPr lang="en-US" sz="2000" dirty="0" smtClean="0"/>
              <a:t> </a:t>
            </a:r>
            <a:r>
              <a:rPr lang="ar-EG" sz="2000" dirty="0" smtClean="0"/>
              <a:t>التواصل </a:t>
            </a:r>
            <a:r>
              <a:rPr lang="ar-EG" sz="2000" dirty="0"/>
              <a:t>الاجتماعي وشركات الاتصالات وشركات مقدمي خدمات الإنترنت من </a:t>
            </a:r>
            <a:r>
              <a:rPr lang="ar-EG" sz="2000" dirty="0" smtClean="0"/>
              <a:t>أن</a:t>
            </a:r>
            <a:r>
              <a:rPr lang="en-US" sz="2000" dirty="0" smtClean="0"/>
              <a:t> </a:t>
            </a:r>
            <a:r>
              <a:rPr lang="ar-EG" sz="2000" dirty="0" smtClean="0"/>
              <a:t>تحقيقات </a:t>
            </a:r>
            <a:r>
              <a:rPr lang="ar-EG" sz="2000" dirty="0"/>
              <a:t>السلطات تستهدف أكثر من المطلوب في كثير من الدعاوى. لكن بالمقابل</a:t>
            </a:r>
            <a:r>
              <a:rPr lang="ar-EG" sz="2000" dirty="0" smtClean="0"/>
              <a:t>، فإن </a:t>
            </a:r>
            <a:r>
              <a:rPr lang="ar-EG" sz="2000" dirty="0"/>
              <a:t>السلطات تلاحق المجرمين السيبرانيين والمحتالين الذين يخترقون الحسابات </a:t>
            </a:r>
            <a:r>
              <a:rPr lang="ar-EG" sz="2000" dirty="0" smtClean="0"/>
              <a:t>على الإنترنت </a:t>
            </a:r>
            <a:r>
              <a:rPr lang="ar-EG" sz="2000" dirty="0"/>
              <a:t>ويسرقون الهويات وينتهكون </a:t>
            </a:r>
            <a:r>
              <a:rPr lang="ar-EG" sz="2000" dirty="0" smtClean="0"/>
              <a:t>الخصوصية.</a:t>
            </a:r>
            <a:r>
              <a:rPr lang="en-US" sz="2000" dirty="0" smtClean="0"/>
              <a:t> </a:t>
            </a:r>
            <a:r>
              <a:rPr lang="ar-EG" sz="2000" dirty="0" smtClean="0"/>
              <a:t>ويزداد </a:t>
            </a:r>
            <a:r>
              <a:rPr lang="ar-EG" sz="2000" dirty="0"/>
              <a:t>لجوء السلطات الرسمية في الدول إلى مشغلي وسائل التواصل الاجتماعي </a:t>
            </a:r>
            <a:r>
              <a:rPr lang="ar-EG" sz="2000" dirty="0" smtClean="0"/>
              <a:t>لطلب بيانات </a:t>
            </a:r>
            <a:r>
              <a:rPr lang="ar-EG" sz="2000" dirty="0"/>
              <a:t>أو معلومات معنية عن أفراد أو وقائع محددة أو لطلب حفظ بيانات خاصة </a:t>
            </a:r>
            <a:r>
              <a:rPr lang="ar-EG" sz="2000" dirty="0" smtClean="0"/>
              <a:t>بغية معالجتها </a:t>
            </a:r>
            <a:r>
              <a:rPr lang="ar-EG" sz="2000" dirty="0"/>
              <a:t>أو تحليلها لاحقاً لأهداف التحقيقات القضائية أو المراقبة الرقمية.ويملك مشغلو وسائل التواصل الاجتماعي ثلاثة أنواع من المعلومات حول المستخدمين(معلومات التعريف عن المستخدمين المقدمة من قبلهم، معلومات حركة البيانات</a:t>
            </a:r>
            <a:r>
              <a:rPr lang="ar-EG" sz="2000" dirty="0" smtClean="0"/>
              <a:t>،</a:t>
            </a:r>
            <a:r>
              <a:rPr lang="en-US" sz="2000" dirty="0" smtClean="0"/>
              <a:t> </a:t>
            </a:r>
            <a:r>
              <a:rPr lang="ar-EG" sz="2000" dirty="0" smtClean="0"/>
              <a:t> المعلومات المتعلقة بالمحتوى العائد للمستخدمين و مضمون رسائلهم . و يجب في جميع الأحوال ، احترام الآليات القانونية و الحصول على الأذون القضائية للحصول على بيانات المستخدمين .</a:t>
            </a:r>
            <a:endParaRPr lang="ar-EG" sz="2000" dirty="0"/>
          </a:p>
        </p:txBody>
      </p:sp>
      <p:sp>
        <p:nvSpPr>
          <p:cNvPr id="17" name="TextBox 16"/>
          <p:cNvSpPr txBox="1"/>
          <p:nvPr/>
        </p:nvSpPr>
        <p:spPr>
          <a:xfrm>
            <a:off x="1859081" y="401140"/>
            <a:ext cx="7315976" cy="830997"/>
          </a:xfrm>
          <a:prstGeom prst="rect">
            <a:avLst/>
          </a:prstGeom>
          <a:noFill/>
        </p:spPr>
        <p:txBody>
          <a:bodyPr wrap="square" rtlCol="0">
            <a:spAutoFit/>
          </a:bodyPr>
          <a:lstStyle/>
          <a:p>
            <a:pPr algn="ctr" rtl="1"/>
            <a:r>
              <a:rPr lang="ar-EG" sz="2400" b="1" dirty="0" smtClean="0">
                <a:solidFill>
                  <a:schemeClr val="bg1"/>
                </a:solidFill>
              </a:rPr>
              <a:t>خامساً: استخدام وسائل التواصل الاجتماعي </a:t>
            </a:r>
          </a:p>
          <a:p>
            <a:pPr algn="ctr" rtl="1"/>
            <a:r>
              <a:rPr lang="ar-EG" sz="2400" b="1" dirty="0" smtClean="0">
                <a:solidFill>
                  <a:schemeClr val="bg1"/>
                </a:solidFill>
              </a:rPr>
              <a:t>في مجال التحقيقات القضائية</a:t>
            </a:r>
            <a:endParaRPr lang="ar-EG" sz="2400" b="1" dirty="0">
              <a:solidFill>
                <a:schemeClr val="bg1"/>
              </a:solidFill>
            </a:endParaRPr>
          </a:p>
        </p:txBody>
      </p:sp>
    </p:spTree>
    <p:extLst>
      <p:ext uri="{BB962C8B-B14F-4D97-AF65-F5344CB8AC3E}">
        <p14:creationId xmlns:p14="http://schemas.microsoft.com/office/powerpoint/2010/main" val="15949360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en-US" sz="2400" b="1" dirty="0" smtClean="0">
                <a:ea typeface="Roboto Light" panose="02000000000000000000" pitchFamily="2" charset="0"/>
              </a:rPr>
              <a:t>05</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367321305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527530" y="1414509"/>
            <a:ext cx="11275264" cy="2246769"/>
          </a:xfrm>
          <a:prstGeom prst="rect">
            <a:avLst/>
          </a:prstGeom>
          <a:noFill/>
        </p:spPr>
        <p:txBody>
          <a:bodyPr wrap="square" rtlCol="0">
            <a:spAutoFit/>
          </a:bodyPr>
          <a:lstStyle/>
          <a:p>
            <a:pPr algn="justLow" rtl="1"/>
            <a:r>
              <a:rPr lang="ar-EG" sz="2000" dirty="0" smtClean="0"/>
              <a:t>1- د/رنا فؤاد ، المسئولية الجنائية عن خطاب الكراهية عبر الانترنت أمام المحكمة الجنائية الدولية ، مجلة القانون و التكنولوجيا ، أبريل 2023.</a:t>
            </a:r>
          </a:p>
          <a:p>
            <a:pPr algn="justLow" rtl="1"/>
            <a:r>
              <a:rPr lang="ar-EG" sz="2000" dirty="0" smtClean="0"/>
              <a:t>2- د/ محمود محمد ، منصات التواصل الاجتماعي و مسئوليتها القانونية عن المحتوى غير المشروع ، مجلة كلية القانون الكويتية العالمية ، يونيو 2022.</a:t>
            </a:r>
          </a:p>
          <a:p>
            <a:pPr algn="justLow" rtl="1"/>
            <a:r>
              <a:rPr lang="ar-EG" sz="2000" dirty="0" smtClean="0"/>
              <a:t>3-د.وسيم شفيق ، النظام القانوني لوسائل التواصل الاجتماعي ، المركز العربي للبحوث القانونية و القضائية ، 2017. </a:t>
            </a:r>
          </a:p>
          <a:p>
            <a:pPr algn="justLow" rtl="1"/>
            <a:r>
              <a:rPr lang="ar-EG" sz="2000" smtClean="0"/>
              <a:t>4-الشبكة العالمية لنزاهة القضاة و مكتب الأمم المتحدة المعني بالمخدرات و الجريمة  ، مبادئ توجيهية لاستخدام وسائل التواصل الاجتماعي من قبل القضاة . </a:t>
            </a:r>
            <a:endParaRPr lang="ar-EG" sz="2000" dirty="0"/>
          </a:p>
        </p:txBody>
      </p:sp>
      <p:sp>
        <p:nvSpPr>
          <p:cNvPr id="17" name="TextBox 16"/>
          <p:cNvSpPr txBox="1"/>
          <p:nvPr/>
        </p:nvSpPr>
        <p:spPr>
          <a:xfrm>
            <a:off x="1859081" y="401140"/>
            <a:ext cx="7315976" cy="461665"/>
          </a:xfrm>
          <a:prstGeom prst="rect">
            <a:avLst/>
          </a:prstGeom>
          <a:noFill/>
        </p:spPr>
        <p:txBody>
          <a:bodyPr wrap="square" rtlCol="0">
            <a:spAutoFit/>
          </a:bodyPr>
          <a:lstStyle/>
          <a:p>
            <a:pPr algn="ctr" rtl="1"/>
            <a:r>
              <a:rPr lang="ar-EG" sz="2400" b="1" dirty="0" smtClean="0">
                <a:solidFill>
                  <a:schemeClr val="bg1"/>
                </a:solidFill>
              </a:rPr>
              <a:t>قائمة المراجع </a:t>
            </a:r>
            <a:endParaRPr lang="ar-EG" sz="2400" b="1" dirty="0">
              <a:solidFill>
                <a:schemeClr val="bg1"/>
              </a:solidFill>
            </a:endParaRPr>
          </a:p>
        </p:txBody>
      </p:sp>
    </p:spTree>
    <p:extLst>
      <p:ext uri="{BB962C8B-B14F-4D97-AF65-F5344CB8AC3E}">
        <p14:creationId xmlns:p14="http://schemas.microsoft.com/office/powerpoint/2010/main" val="33350687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1883392" y="548510"/>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smtClean="0">
                <a:solidFill>
                  <a:schemeClr val="bg1"/>
                </a:solidFill>
                <a:latin typeface="Tajawal Medium" panose="00000600000000000000" pitchFamily="2" charset="-78"/>
                <a:cs typeface="Tajawal Medium" panose="00000600000000000000" pitchFamily="2" charset="-78"/>
              </a:rPr>
              <a:t>Thank You</a:t>
            </a:r>
            <a:endParaRPr lang="en-US" sz="5400" b="1" dirty="0">
              <a:solidFill>
                <a:schemeClr val="bg1"/>
              </a:solidFill>
              <a:latin typeface="Tajawal Medium" panose="00000600000000000000" pitchFamily="2" charset="-78"/>
              <a:cs typeface="Tajawal Medium" panose="00000600000000000000" pitchFamily="2" charset="-78"/>
            </a:endParaRP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175057" y="248508"/>
            <a:ext cx="2649477" cy="1166001"/>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5180</TotalTime>
  <Words>9027</Words>
  <Application>Microsoft Office PowerPoint</Application>
  <PresentationFormat>Widescreen</PresentationFormat>
  <Paragraphs>677</Paragraphs>
  <Slides>41</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Arial</vt:lpstr>
      <vt:lpstr>Calibri</vt:lpstr>
      <vt:lpstr>Calibri Light</vt:lpstr>
      <vt:lpstr>Roboto Light</vt:lpstr>
      <vt:lpstr>Segoe UI Light</vt:lpstr>
      <vt:lpstr>Sitka Banner</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3021</cp:revision>
  <dcterms:created xsi:type="dcterms:W3CDTF">2023-04-29T09:08:23Z</dcterms:created>
  <dcterms:modified xsi:type="dcterms:W3CDTF">2023-07-15T08:00:54Z</dcterms:modified>
</cp:coreProperties>
</file>