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592" r:id="rId6"/>
    <p:sldId id="591" r:id="rId7"/>
    <p:sldId id="593" r:id="rId8"/>
    <p:sldId id="547" r:id="rId9"/>
    <p:sldId id="548" r:id="rId10"/>
    <p:sldId id="554" r:id="rId11"/>
    <p:sldId id="555" r:id="rId12"/>
    <p:sldId id="556" r:id="rId13"/>
    <p:sldId id="557" r:id="rId14"/>
    <p:sldId id="558" r:id="rId15"/>
    <p:sldId id="559" r:id="rId16"/>
    <p:sldId id="560" r:id="rId17"/>
    <p:sldId id="561" r:id="rId18"/>
    <p:sldId id="562" r:id="rId19"/>
    <p:sldId id="563" r:id="rId20"/>
    <p:sldId id="565" r:id="rId21"/>
    <p:sldId id="566" r:id="rId22"/>
    <p:sldId id="567" r:id="rId23"/>
    <p:sldId id="568" r:id="rId24"/>
    <p:sldId id="570" r:id="rId25"/>
    <p:sldId id="572" r:id="rId26"/>
    <p:sldId id="573" r:id="rId27"/>
    <p:sldId id="574" r:id="rId28"/>
    <p:sldId id="594" r:id="rId29"/>
    <p:sldId id="580" r:id="rId30"/>
    <p:sldId id="581" r:id="rId31"/>
    <p:sldId id="582" r:id="rId32"/>
    <p:sldId id="583" r:id="rId33"/>
    <p:sldId id="584" r:id="rId34"/>
    <p:sldId id="587" r:id="rId35"/>
    <p:sldId id="585" r:id="rId36"/>
    <p:sldId id="586" r:id="rId37"/>
    <p:sldId id="588" r:id="rId38"/>
    <p:sldId id="549" r:id="rId39"/>
    <p:sldId id="595" r:id="rId40"/>
    <p:sldId id="550" r:id="rId41"/>
    <p:sldId id="551" r:id="rId42"/>
    <p:sldId id="552" r:id="rId43"/>
    <p:sldId id="553" r:id="rId44"/>
    <p:sldId id="537" r:id="rId45"/>
    <p:sldId id="538" r:id="rId46"/>
    <p:sldId id="539" r:id="rId47"/>
    <p:sldId id="540" r:id="rId48"/>
    <p:sldId id="541" r:id="rId49"/>
    <p:sldId id="542" r:id="rId50"/>
    <p:sldId id="543" r:id="rId51"/>
    <p:sldId id="545" r:id="rId52"/>
    <p:sldId id="544" r:id="rId53"/>
    <p:sldId id="546"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1"/>
            <p14:sldId id="593"/>
            <p14:sldId id="547"/>
            <p14:sldId id="548"/>
            <p14:sldId id="554"/>
            <p14:sldId id="555"/>
            <p14:sldId id="556"/>
            <p14:sldId id="557"/>
            <p14:sldId id="558"/>
            <p14:sldId id="559"/>
            <p14:sldId id="560"/>
            <p14:sldId id="561"/>
            <p14:sldId id="562"/>
            <p14:sldId id="563"/>
            <p14:sldId id="565"/>
            <p14:sldId id="566"/>
            <p14:sldId id="567"/>
            <p14:sldId id="568"/>
            <p14:sldId id="570"/>
            <p14:sldId id="572"/>
            <p14:sldId id="573"/>
            <p14:sldId id="574"/>
            <p14:sldId id="594"/>
            <p14:sldId id="580"/>
            <p14:sldId id="581"/>
            <p14:sldId id="582"/>
            <p14:sldId id="583"/>
            <p14:sldId id="584"/>
            <p14:sldId id="587"/>
            <p14:sldId id="585"/>
            <p14:sldId id="586"/>
            <p14:sldId id="588"/>
            <p14:sldId id="549"/>
            <p14:sldId id="595"/>
            <p14:sldId id="550"/>
            <p14:sldId id="551"/>
            <p14:sldId id="552"/>
            <p14:sldId id="553"/>
            <p14:sldId id="537"/>
            <p14:sldId id="538"/>
            <p14:sldId id="539"/>
            <p14:sldId id="540"/>
            <p14:sldId id="541"/>
            <p14:sldId id="542"/>
            <p14:sldId id="543"/>
            <p14:sldId id="545"/>
            <p14:sldId id="544"/>
            <p14:sldId id="54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4" d="100"/>
          <a:sy n="64" d="100"/>
        </p:scale>
        <p:origin x="95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endParaRP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950242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1.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pPr algn="r"/>
            <a:r>
              <a:rPr lang="en-US" sz="2000" dirty="0" err="1">
                <a:latin typeface="Alexandria" charset="0"/>
                <a:cs typeface="Alexandria" charset="0"/>
              </a:rPr>
              <a:t>أع</a:t>
            </a:r>
            <a:r>
              <a:rPr lang="ar-EG" sz="2000" dirty="0" err="1">
                <a:latin typeface="Alexandria" charset="0"/>
                <a:cs typeface="Alexandria" charset="0"/>
              </a:rPr>
              <a:t>دا</a:t>
            </a:r>
            <a:r>
              <a:rPr lang="en-US" sz="2000" dirty="0" err="1">
                <a:latin typeface="Alexandria" charset="0"/>
                <a:cs typeface="Alexandria" charset="0"/>
              </a:rPr>
              <a:t>دّ</a:t>
            </a:r>
            <a:r>
              <a:rPr lang="en-US" sz="2000" dirty="0">
                <a:latin typeface="Alexandria" charset="0"/>
                <a:cs typeface="Alexandria" charset="0"/>
              </a:rPr>
              <a:t> /</a:t>
            </a:r>
          </a:p>
          <a:p>
            <a:pPr algn="r"/>
            <a:r>
              <a:rPr lang="ar-EG" sz="2000" dirty="0">
                <a:latin typeface="Alexandria" charset="0"/>
                <a:cs typeface="Alexandria" charset="0"/>
              </a:rPr>
              <a:t>د/</a:t>
            </a:r>
            <a:r>
              <a:rPr lang="en-US" sz="2000" dirty="0" err="1">
                <a:latin typeface="Alexandria" charset="0"/>
                <a:cs typeface="Alexandria" charset="0"/>
              </a:rPr>
              <a:t>أحمد</a:t>
            </a:r>
            <a:r>
              <a:rPr lang="en-US" sz="2000" dirty="0">
                <a:latin typeface="Alexandria" charset="0"/>
                <a:cs typeface="Alexandria" charset="0"/>
              </a:rPr>
              <a:t> ر</a:t>
            </a:r>
            <a:r>
              <a:rPr lang="ar-EG" sz="2000" dirty="0">
                <a:latin typeface="Alexandria" charset="0"/>
                <a:cs typeface="Alexandria" charset="0"/>
              </a:rPr>
              <a:t>ا</a:t>
            </a:r>
            <a:r>
              <a:rPr lang="en-US" sz="2000" dirty="0">
                <a:latin typeface="Alexandria" charset="0"/>
                <a:cs typeface="Alexandria" charset="0"/>
              </a:rPr>
              <a:t>ج</a:t>
            </a:r>
            <a:r>
              <a:rPr lang="ar-EG" sz="2000" dirty="0">
                <a:latin typeface="Alexandria" charset="0"/>
                <a:cs typeface="Alexandria" charset="0"/>
              </a:rPr>
              <a:t>ح</a:t>
            </a:r>
            <a:r>
              <a:rPr lang="en-US" sz="2000" dirty="0">
                <a:latin typeface="Alexandria" charset="0"/>
                <a:cs typeface="Alexandria" charset="0"/>
              </a:rPr>
              <a:t> إسماعيل</a:t>
            </a:r>
          </a:p>
        </p:txBody>
      </p:sp>
      <p:sp>
        <p:nvSpPr>
          <p:cNvPr id="31" name="TextBox 30"/>
          <p:cNvSpPr txBox="1"/>
          <p:nvPr/>
        </p:nvSpPr>
        <p:spPr>
          <a:xfrm>
            <a:off x="2678129" y="2424037"/>
            <a:ext cx="2521844" cy="1446550"/>
          </a:xfrm>
          <a:prstGeom prst="rect">
            <a:avLst/>
          </a:prstGeom>
          <a:noFill/>
        </p:spPr>
        <p:txBody>
          <a:bodyPr wrap="none" rtlCol="0">
            <a:spAutoFit/>
          </a:bodyPr>
          <a:lstStyle/>
          <a:p>
            <a:pPr algn="r"/>
            <a:r>
              <a:rPr lang="en-US" sz="4400" b="1" dirty="0">
                <a:solidFill>
                  <a:srgbClr val="00B0F0"/>
                </a:solidFill>
                <a:latin typeface="Alexandria" charset="0"/>
                <a:cs typeface="Alexandria" charset="0"/>
              </a:rPr>
              <a:t>مقدمة إلى</a:t>
            </a:r>
          </a:p>
          <a:p>
            <a:pPr algn="r"/>
            <a:r>
              <a:rPr lang="en-US" sz="4400" b="1" dirty="0">
                <a:solidFill>
                  <a:srgbClr val="00B0F0"/>
                </a:solidFill>
                <a:latin typeface="Alexandria" charset="0"/>
                <a:cs typeface="Alexandria" charset="0"/>
              </a:rPr>
              <a:t>طرق البحث</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المحاضرة 4</a:t>
            </a:r>
          </a:p>
        </p:txBody>
      </p:sp>
      <p:sp>
        <p:nvSpPr>
          <p:cNvPr id="46" name="TextBox 45"/>
          <p:cNvSpPr txBox="1"/>
          <p:nvPr/>
        </p:nvSpPr>
        <p:spPr>
          <a:xfrm>
            <a:off x="337633" y="5252988"/>
            <a:ext cx="4272711" cy="707886"/>
          </a:xfrm>
          <a:prstGeom prst="rect">
            <a:avLst/>
          </a:prstGeom>
          <a:noFill/>
        </p:spPr>
        <p:txBody>
          <a:bodyPr wrap="square" rtlCol="0">
            <a:spAutoFit/>
          </a:bodyPr>
          <a:lstStyle/>
          <a:p>
            <a:pPr algn="ctr"/>
            <a:r>
              <a:rPr lang="en-US" sz="2000" dirty="0">
                <a:latin typeface="Alexandria" charset="0"/>
                <a:cs typeface="Alexandria" charset="0"/>
              </a:rPr>
              <a:t>MGM333</a:t>
            </a:r>
          </a:p>
          <a:p>
            <a:pPr algn="ctr"/>
            <a:r>
              <a:rPr lang="en-US" sz="2000" dirty="0">
                <a:latin typeface="Alexandria" charset="0"/>
                <a:cs typeface="Alexandria" charset="0"/>
              </a:rPr>
              <a:t>مقدمة إلى طرق البحث</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645620" y="2072204"/>
            <a:ext cx="10749220" cy="3576364"/>
          </a:xfrm>
          <a:prstGeom prst="rect">
            <a:avLst/>
          </a:prstGeom>
          <a:noFill/>
        </p:spPr>
        <p:txBody>
          <a:bodyPr wrap="square" rtlCol="0">
            <a:spAutoFit/>
          </a:bodyPr>
          <a:lstStyle/>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كيفية إنشاء استطلاعات فعالة مع أسئلة بحث واضحة وأدوات جمع البيانات.</a:t>
            </a:r>
          </a:p>
          <a:p>
            <a:pPr marL="514350" indent="-514350" algn="r" rtl="1">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فهم استخدام تقنيات أخذ عينات الاحتمال وجمع البيانات القياسية.</a:t>
            </a:r>
          </a:p>
          <a:p>
            <a:pPr marL="514350" indent="-514350" algn="r" rtl="1">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indent="-514350" algn="r" rtl="1">
              <a:lnSpc>
                <a:spcPct val="90000"/>
              </a:lnSpc>
              <a:spcBef>
                <a:spcPts val="1000"/>
              </a:spcBef>
              <a:buFont typeface="+mj-lt"/>
              <a:buAutoNum type="arabicPeriod"/>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ناقش تحليل بيانات الاستطلاعات باستخدام تقنيات إحصائية وتقديم النتائج بوضوح.</a:t>
            </a:r>
          </a:p>
          <a:p>
            <a:pPr marL="514350" indent="-514350">
              <a:lnSpc>
                <a:spcPct val="90000"/>
              </a:lnSpc>
              <a:spcBef>
                <a:spcPts val="1000"/>
              </a:spcBef>
              <a:buFont typeface="+mj-lt"/>
              <a:buAutoNum type="arabicPeriod"/>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l" defTabSz="914400" rtl="0" eaLnBrk="1" fontAlgn="auto" latinLnBrk="0" hangingPunct="1">
              <a:lnSpc>
                <a:spcPct val="90000"/>
              </a:lnSpc>
              <a:spcBef>
                <a:spcPts val="100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3128049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316058" cy="523220"/>
          </a:xfrm>
          <a:prstGeom prst="rect">
            <a:avLst/>
          </a:prstGeom>
          <a:noFill/>
        </p:spPr>
        <p:txBody>
          <a:bodyPr wrap="square" rtlCol="0">
            <a:spAutoFit/>
          </a:bodyPr>
          <a:lstStyle/>
          <a:p>
            <a:pPr algn="r" rtl="1"/>
            <a:r>
              <a:rPr lang="en-US" sz="2800" b="1" dirty="0">
                <a:latin typeface="Alexandria" charset="0"/>
                <a:cs typeface="Alexandria" charset="0"/>
              </a:rPr>
              <a:t>نتائج التعلم</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8" name="TextBox 47"/>
          <p:cNvSpPr txBox="1"/>
          <p:nvPr/>
        </p:nvSpPr>
        <p:spPr>
          <a:xfrm>
            <a:off x="627090" y="1816586"/>
            <a:ext cx="10749220" cy="3964162"/>
          </a:xfrm>
          <a:prstGeom prst="rect">
            <a:avLst/>
          </a:prstGeom>
          <a:noFill/>
        </p:spPr>
        <p:txBody>
          <a:bodyPr wrap="square" rtlCol="0">
            <a:spAutoFit/>
          </a:bodyPr>
          <a:lstStyle/>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احصل على رؤى حول تصميم وإجراء دراسات حالة معمقة لاستكشاف ظواهر معينة.</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تعلم كيف أن الفرق بين التصاميم التجريبية الحقيقية والتجريبية شبه يختلف مع المتغيرات المسيطرة.</a:t>
            </a: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514350" marR="0" lvl="0" indent="-514350" algn="r" defTabSz="914400" rtl="1" eaLnBrk="1" fontAlgn="auto" latinLnBrk="0" hangingPunct="1">
              <a:lnSpc>
                <a:spcPct val="90000"/>
              </a:lnSpc>
              <a:spcBef>
                <a:spcPts val="1000"/>
              </a:spcBef>
              <a:spcAft>
                <a:spcPts val="0"/>
              </a:spcAft>
              <a:buClrTx/>
              <a:buSzTx/>
              <a:buAutoNum type="arabicPeriod" startAt="4"/>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تقدير مبادئ تقييم صحة وموثوقية نتائج البحث عبر طرق مختلفة.</a:t>
            </a:r>
          </a:p>
          <a:p>
            <a:pPr marL="514350" marR="0" lvl="0" indent="-514350" algn="l" defTabSz="914400" rtl="0" eaLnBrk="1" fontAlgn="auto" latinLnBrk="0" hangingPunct="1">
              <a:lnSpc>
                <a:spcPct val="90000"/>
              </a:lnSpc>
              <a:spcBef>
                <a:spcPts val="1000"/>
              </a:spcBef>
              <a:spcAft>
                <a:spcPts val="0"/>
              </a:spcAft>
              <a:buClrTx/>
              <a:buSzTx/>
              <a:buAutoNum type="arabicPeriod" startAt="4"/>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799060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1D81C8-CF7A-45EB-6866-F1B8D4E1D0CC}"/>
              </a:ext>
            </a:extLst>
          </p:cNvPr>
          <p:cNvPicPr>
            <a:picLocks noChangeAspect="1"/>
          </p:cNvPicPr>
          <p:nvPr/>
        </p:nvPicPr>
        <p:blipFill>
          <a:blip r:embed="rId3"/>
          <a:stretch>
            <a:fillRect/>
          </a:stretch>
        </p:blipFill>
        <p:spPr>
          <a:xfrm>
            <a:off x="1708878" y="1107923"/>
            <a:ext cx="8289561" cy="4642154"/>
          </a:xfrm>
          <a:prstGeom prst="rect">
            <a:avLst/>
          </a:prstGeom>
        </p:spPr>
      </p:pic>
    </p:spTree>
    <p:extLst>
      <p:ext uri="{BB962C8B-B14F-4D97-AF65-F5344CB8AC3E}">
        <p14:creationId xmlns:p14="http://schemas.microsoft.com/office/powerpoint/2010/main" val="2466289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2039"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6999343" cy="523220"/>
          </a:xfrm>
          <a:prstGeom prst="rect">
            <a:avLst/>
          </a:prstGeom>
          <a:noFill/>
        </p:spPr>
        <p:txBody>
          <a:bodyPr wrap="square" rtlCol="0">
            <a:spAutoFit/>
          </a:bodyPr>
          <a:lstStyle/>
          <a:p>
            <a:pPr algn="r" rtl="1"/>
            <a:r>
              <a:rPr lang="en-US" sz="2800" b="1" dirty="0">
                <a:latin typeface="Alexandria" charset="0"/>
                <a:cs typeface="Alexandria" charset="0"/>
              </a:rPr>
              <a:t>مقدمة في أبحاث الاستطلاع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74738" y="2149544"/>
            <a:ext cx="10667321" cy="3707682"/>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الغرض من البحث الاستقصائي هو جمع وتحليل المعلومات من خلال سؤال الأفراد الذين يمثلون إما عينة من السكان الذين يتم البحث عنهم أو السكان بالكامل.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الدراسة التي تستخدم عينة تمثيلية تُسمى 'استقصاء'، بينما إذا كان جميع السكان معنيين، تُسمى 'تعداداً'.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في البحث الاستقصائي، يجب طرح الأسئلة باستخدام إجراء استقصائي موحد يُطبق بالتساوي وبشكل متسق على جميع المشاركين في البحث.</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62951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5915" y="155881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98275" y="2327161"/>
            <a:ext cx="10395450" cy="267560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الهدف الأساسي من البحث الاستقصائي هو دراسة العلاقات بين متغيرات معينة، يتم التعرف عليها في بداية البحث ويتم الإشارة إليها إما كفرضية أو كسؤال بحث.</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بدلاً من ذلك، يمكن أن تصف الاستقصاءات بعض خصائص السكان. يمكن تعميم النتائج المستخلصة من الاستقصاءات على السكان الأوسع.</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بينما يمكن أن يشمل البحث الاستقصائي عناصر نوعية وكمية، إلا أنه عادة ما يكون كمياً مع عنصر نوعي محدود يميل إلى أن يكون سردياً بدلاً من كونه نوعياً حقيقياً.</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1C2E6D72-A312-0B8B-C12D-3D18F4F1C870}"/>
              </a:ext>
            </a:extLst>
          </p:cNvPr>
          <p:cNvSpPr txBox="1"/>
          <p:nvPr/>
        </p:nvSpPr>
        <p:spPr>
          <a:xfrm>
            <a:off x="2513149" y="1008745"/>
            <a:ext cx="6999343" cy="523220"/>
          </a:xfrm>
          <a:prstGeom prst="rect">
            <a:avLst/>
          </a:prstGeom>
          <a:noFill/>
        </p:spPr>
        <p:txBody>
          <a:bodyPr wrap="square" rtlCol="0">
            <a:spAutoFit/>
          </a:bodyPr>
          <a:lstStyle/>
          <a:p>
            <a:pPr algn="r" rtl="1"/>
            <a:r>
              <a:rPr lang="en-US" sz="2800" b="1" dirty="0">
                <a:latin typeface="Alexandria" charset="0"/>
                <a:cs typeface="Alexandria" charset="0"/>
              </a:rPr>
              <a:t>أهداف أبحاث الاستطلاع</a:t>
            </a:r>
          </a:p>
        </p:txBody>
      </p:sp>
    </p:spTree>
    <p:extLst>
      <p:ext uri="{BB962C8B-B14F-4D97-AF65-F5344CB8AC3E}">
        <p14:creationId xmlns:p14="http://schemas.microsoft.com/office/powerpoint/2010/main" val="18086871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6707019" cy="523220"/>
          </a:xfrm>
          <a:prstGeom prst="rect">
            <a:avLst/>
          </a:prstGeom>
          <a:noFill/>
        </p:spPr>
        <p:txBody>
          <a:bodyPr wrap="square" rtlCol="0">
            <a:spAutoFit/>
          </a:bodyPr>
          <a:lstStyle/>
          <a:p>
            <a:pPr algn="r" rtl="1"/>
            <a:r>
              <a:rPr lang="en-US" sz="2800" b="1" dirty="0">
                <a:latin typeface="Alexandria" charset="0"/>
                <a:cs typeface="Alexandria" charset="0"/>
              </a:rPr>
              <a:t>الاستطلاع مقابل الاستبيان</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01396"/>
            <a:ext cx="10487692" cy="306340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غالبًا ما يتم استخدام مصطلح ‘استطلاع’ بشكل متبادل مع ‘استبيان’، ولكن الاثنين ليسا متماثلين.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يعد الاستطلاع وسيلة بحثية مصممة لتنظيم جمع وتحليل المعلومات الموحدة من مجموعة سكانية محددة باستخدام عينة تمثيلية. ويتضمن إجراءات جمع البيانات الموحدة وقد يتضمن خيارات جمع بيانات متنوعة.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بينما الاستبيان هو تقنية جمع بيانات محددة يمكن استخدامها ضمن أساليب بحث مختلفة. فهم هذا الاختلاف أمر حاسم لتجنب الارتباك.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175867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0828"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110681"/>
            <a:ext cx="6346551" cy="523220"/>
          </a:xfrm>
          <a:prstGeom prst="rect">
            <a:avLst/>
          </a:prstGeom>
          <a:noFill/>
        </p:spPr>
        <p:txBody>
          <a:bodyPr wrap="square" rtlCol="0">
            <a:spAutoFit/>
          </a:bodyPr>
          <a:lstStyle/>
          <a:p>
            <a:pPr algn="r" rtl="1"/>
            <a:r>
              <a:rPr lang="en-US" sz="2800" b="1" dirty="0">
                <a:latin typeface="Alexandria" charset="0"/>
                <a:cs typeface="Alexandria" charset="0"/>
              </a:rPr>
              <a:t>أهمية أخذ عينات الاحتمالية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74742" y="2624054"/>
            <a:ext cx="10748806" cy="267560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أخذ عينات الاحتمالية ضروري في أبحاث الاستطلاع لإجراء تعميمات صحيحة حول السكان الأوسع.</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تضمن هذه الطريقة في أخذ العينات أن يكون لكل فرد في المجتمع فرصة متساوية لاختيارهم، مما يعزز تمثيل العينة.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عند استخدام أخذ عينات غير احتمالية، يجب على الباحثين أن يكونوا حذرين في أي تعميمات تُجرى على المجتمع الأوسع، حيث قد لا تعكس العينة بدقة تنوع وخصائص المجتمع.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285812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99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42308" y="2362381"/>
            <a:ext cx="10395450" cy="306340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هناك نوعان رئيسيان من الاستطلاعات: الوصفية والتفسيرية.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تهدف الاستطلاعات الوصفية إلى تقدير طبيعة الظروف أو السمات الموجودة بدقة ممكنة. تشمل الأمثلة التكوين الديموغرافي، والمواقف تجاه الإجهاض، والمعتقدات الدينية، ونوايا التصويت، وممارسات تربية الأطفال.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ناحية أخرى، تسعى الاستطلاعات التفسيرية إلى تحديد علاقات السببية، على الرغم من أنه لا يمكن إثبات السببية الحقيقية بشكل قاطع في البيئات الطبيعية. من الممكن تطبيق كلا الطريقتين في نفس الدراسة للحصول على تحليل شامل.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91FC3379-1710-F00F-A9D1-1FBDA60ACE0C}"/>
              </a:ext>
            </a:extLst>
          </p:cNvPr>
          <p:cNvSpPr txBox="1"/>
          <p:nvPr/>
        </p:nvSpPr>
        <p:spPr>
          <a:xfrm>
            <a:off x="2557606" y="1110681"/>
            <a:ext cx="7515784" cy="523220"/>
          </a:xfrm>
          <a:prstGeom prst="rect">
            <a:avLst/>
          </a:prstGeom>
          <a:noFill/>
        </p:spPr>
        <p:txBody>
          <a:bodyPr wrap="square" rtlCol="0">
            <a:spAutoFit/>
          </a:bodyPr>
          <a:lstStyle/>
          <a:p>
            <a:pPr algn="r" rtl="1"/>
            <a:r>
              <a:rPr lang="en-US" sz="2800" b="1" dirty="0">
                <a:latin typeface="Alexandria" charset="0"/>
                <a:cs typeface="Alexandria" charset="0"/>
              </a:rPr>
              <a:t>أنواع الاستطلاعات: الوصفية والتفسيرية</a:t>
            </a:r>
          </a:p>
        </p:txBody>
      </p:sp>
    </p:spTree>
    <p:extLst>
      <p:ext uri="{BB962C8B-B14F-4D97-AF65-F5344CB8AC3E}">
        <p14:creationId xmlns:p14="http://schemas.microsoft.com/office/powerpoint/2010/main" val="2801849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92578"/>
            <a:ext cx="7455824" cy="523220"/>
          </a:xfrm>
          <a:prstGeom prst="rect">
            <a:avLst/>
          </a:prstGeom>
          <a:noFill/>
        </p:spPr>
        <p:txBody>
          <a:bodyPr wrap="square" rtlCol="0">
            <a:spAutoFit/>
          </a:bodyPr>
          <a:lstStyle/>
          <a:p>
            <a:pPr algn="r" rtl="1"/>
            <a:r>
              <a:rPr lang="en-US" sz="2800" b="1" dirty="0">
                <a:latin typeface="Alexandria" charset="0"/>
                <a:cs typeface="Alexandria" charset="0"/>
              </a:rPr>
              <a:t>الاستطلاعات الوصفية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591487"/>
            <a:ext cx="10395450" cy="2509405"/>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الغرض من دراسة وصفية هو وصف حالة والبحث عن الاتجاهات والأنماط داخل مجموعة العينة التي يمكن تعميمها على السكان المحددين للدراسة.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تشمل البيانات التي تم جمعها في الدراسات الوصفية عادة قياسات وعدد وسرد قصير، يتم تحليلها باستخدام إحصاءات وصفية مثل مقاييس النزعة المركزية والانحراف المعياري.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عادة ما يكون النهج في أخذ العينات في الدراسات الوصفية عشوائيًا، وتُفسر النتائج بناءً على الحقائق الحالية التي تم جمعها وأبحاث سابقة.</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47325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359984"/>
            <a:ext cx="10395450" cy="286950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تسعى الدراسات التفسيرية إلى </a:t>
            </a:r>
            <a:r>
              <a:rPr kumimoji="0" lang="ar-EG" sz="2600" i="0" u="none" strike="noStrike" kern="1200" cap="none" spc="0" normalizeH="0" baseline="0" noProof="0" dirty="0">
                <a:ln>
                  <a:noFill/>
                </a:ln>
                <a:solidFill>
                  <a:prstClr val="black"/>
                </a:solidFill>
                <a:effectLst/>
                <a:uLnTx/>
                <a:uFillTx/>
                <a:latin typeface="Calibri"/>
                <a:ea typeface="+mn-ea"/>
                <a:cs typeface="+mn-cs"/>
              </a:rPr>
              <a:t>تأسيس</a:t>
            </a:r>
            <a:r>
              <a:rPr kumimoji="0" lang="en-US" sz="2600" i="0" u="none" strike="noStrike" kern="1200" cap="none" spc="0" normalizeH="0" baseline="0" noProof="0" dirty="0">
                <a:ln>
                  <a:noFill/>
                </a:ln>
                <a:solidFill>
                  <a:prstClr val="black"/>
                </a:solidFill>
                <a:effectLst/>
                <a:uLnTx/>
                <a:uFillTx/>
                <a:latin typeface="Calibri"/>
                <a:ea typeface="+mn-ea"/>
                <a:cs typeface="+mn-cs"/>
              </a:rPr>
              <a:t> العلاقة بين السبب والنتيجة بدون تلاعب تجريبي. على سبيل المثال، قد تبحث في آثار برامج الجدارة على دافعية المعلمين أو آثار المناخ الاجتماعي على قيم المراهقين.</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بينما لا يمكن إثبات السبب الحاسم في البيئات الطبيعية، يمكن أن تُظهر الدراسات التفسيرية الروابط المحتملة بين المتغيرات. غالبًا ما تبدأ هذه الدراسات بفرضية وتستخدم تقنيات إحصائية استنتاجية لتحليل البيانات العددية وتأسيس العلاقات بين المتغيرات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D63700E-0A21-FF13-4873-C0B637B73DAD}"/>
              </a:ext>
            </a:extLst>
          </p:cNvPr>
          <p:cNvSpPr txBox="1"/>
          <p:nvPr/>
        </p:nvSpPr>
        <p:spPr>
          <a:xfrm>
            <a:off x="2557606" y="990492"/>
            <a:ext cx="7455824" cy="523220"/>
          </a:xfrm>
          <a:prstGeom prst="rect">
            <a:avLst/>
          </a:prstGeom>
          <a:noFill/>
        </p:spPr>
        <p:txBody>
          <a:bodyPr wrap="square" rtlCol="0">
            <a:spAutoFit/>
          </a:bodyPr>
          <a:lstStyle/>
          <a:p>
            <a:pPr algn="r" rtl="1"/>
            <a:r>
              <a:rPr lang="en-US" sz="2800" b="1" dirty="0">
                <a:latin typeface="Alexandria" charset="0"/>
                <a:cs typeface="Alexandria" charset="0"/>
              </a:rPr>
              <a:t>الدراسات التفسيرية</a:t>
            </a:r>
          </a:p>
        </p:txBody>
      </p:sp>
    </p:spTree>
    <p:extLst>
      <p:ext uri="{BB962C8B-B14F-4D97-AF65-F5344CB8AC3E}">
        <p14:creationId xmlns:p14="http://schemas.microsoft.com/office/powerpoint/2010/main" val="525875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353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377274"/>
            <a:ext cx="10395450" cy="312598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في بعض الدراسات، يتم تطبيق كل من الأساليب الوصفية والتفسيرية لتوفير فهم شامل.</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على سبيل المثال، قد يبدأ الباحث من خلال مسح وصفي لتحديد الحالة الحالية لسكان ما، ويتبعه بمسح تفسيري للتعمق في الأسباب وراء الأنماط التي لوحظت.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يسمح دمج هذه المناهج بتحليل أغنى واستنتاجات أكثر قوة، تتناول كل من الأسئلة المتعلقة بـ "ماذا" و "لماذا" في البحث.</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74FBE250-8AB7-ED97-76E9-71E6597DECEF}"/>
              </a:ext>
            </a:extLst>
          </p:cNvPr>
          <p:cNvSpPr txBox="1"/>
          <p:nvPr/>
        </p:nvSpPr>
        <p:spPr>
          <a:xfrm>
            <a:off x="2557606" y="992578"/>
            <a:ext cx="7455824" cy="523220"/>
          </a:xfrm>
          <a:prstGeom prst="rect">
            <a:avLst/>
          </a:prstGeom>
          <a:noFill/>
        </p:spPr>
        <p:txBody>
          <a:bodyPr wrap="square" rtlCol="0">
            <a:spAutoFit/>
          </a:bodyPr>
          <a:lstStyle/>
          <a:p>
            <a:pPr algn="r" rtl="1"/>
            <a:r>
              <a:rPr lang="en-US" sz="2800" b="1" dirty="0">
                <a:latin typeface="Alexandria" charset="0"/>
                <a:cs typeface="Alexandria" charset="0"/>
              </a:rPr>
              <a:t>دمج الأساليب الوصفية والتفسيرية</a:t>
            </a:r>
          </a:p>
        </p:txBody>
      </p:sp>
    </p:spTree>
    <p:extLst>
      <p:ext uri="{BB962C8B-B14F-4D97-AF65-F5344CB8AC3E}">
        <p14:creationId xmlns:p14="http://schemas.microsoft.com/office/powerpoint/2010/main" val="906378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1972951"/>
            <a:ext cx="10395450" cy="3846181"/>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يتم استخدام البحث الاستقصائي على نطاق واسع عبر مجالات مختلفة مثل أبحاث السوق، والرعاية الصحية، والعلوم الاجتماعية، والتعليم. إنها طريقة متعددة الاستخدامات يمكن تكييفها مع أهداف بحث مختلفة وسكان مختلفين.</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من خلال تصميم الاستبيانات بعناية واستخدام أساليب أخذ عينات مناسبة، يمكن للباحثين جمع رؤى قيمة واتخاذ قرارات مستنيرة.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يتطلب البحث الاستقصائي الفعال الانتباه إلى التفاصيل في تصميم الأسئلة، وأخذ العينات، وجمع البيانات، والتحليل لضمان صلاحية وموثوقية النتائج.</a:t>
            </a:r>
            <a:endParaRPr kumimoji="0" lang="en-US" sz="2600" i="0" u="none" strike="noStrike" kern="1200" cap="none" spc="0" normalizeH="0" baseline="0" noProof="0" dirty="0">
              <a:ln>
                <a:noFill/>
              </a:ln>
              <a:solidFill>
                <a:schemeClr val="accent6">
                  <a:lumMod val="50000"/>
                </a:schemeClr>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2F0D8331-04E5-F238-1E1E-7DE4781A2DA5}"/>
              </a:ext>
            </a:extLst>
          </p:cNvPr>
          <p:cNvSpPr txBox="1"/>
          <p:nvPr/>
        </p:nvSpPr>
        <p:spPr>
          <a:xfrm>
            <a:off x="2557606" y="992578"/>
            <a:ext cx="7455824" cy="523220"/>
          </a:xfrm>
          <a:prstGeom prst="rect">
            <a:avLst/>
          </a:prstGeom>
          <a:noFill/>
        </p:spPr>
        <p:txBody>
          <a:bodyPr wrap="square" rtlCol="0">
            <a:spAutoFit/>
          </a:bodyPr>
          <a:lstStyle/>
          <a:p>
            <a:pPr algn="r" rtl="1"/>
            <a:r>
              <a:rPr lang="en-US" sz="2800" b="1" dirty="0">
                <a:latin typeface="Alexandria" charset="0"/>
                <a:cs typeface="Alexandria" charset="0"/>
              </a:rPr>
              <a:t>دمج الطرق الوصفية والتفسيرية</a:t>
            </a:r>
          </a:p>
        </p:txBody>
      </p:sp>
    </p:spTree>
    <p:extLst>
      <p:ext uri="{BB962C8B-B14F-4D97-AF65-F5344CB8AC3E}">
        <p14:creationId xmlns:p14="http://schemas.microsoft.com/office/powerpoint/2010/main" val="24159155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42076"/>
            <a:ext cx="5821381" cy="523220"/>
          </a:xfrm>
          <a:prstGeom prst="rect">
            <a:avLst/>
          </a:prstGeom>
          <a:noFill/>
        </p:spPr>
        <p:txBody>
          <a:bodyPr wrap="square" rtlCol="0">
            <a:spAutoFit/>
          </a:bodyPr>
          <a:lstStyle/>
          <a:p>
            <a:pPr algn="r" rtl="1"/>
            <a:r>
              <a:rPr lang="en-US" sz="2800" b="1" dirty="0">
                <a:latin typeface="Alexandria" charset="0"/>
                <a:cs typeface="Alexandria" charset="0"/>
              </a:rPr>
              <a:t>نظرة عامة على عملية المسح</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591487"/>
            <a:ext cx="10640333" cy="250940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يتبع بحث المسح عملية خطية ومنظمة، مع خطوات محددة بوضوح نادراً ما تتداخل.</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تتكون هذه العملية من المراحل التالية، كل منها حاسمة لإنجاح المسح: تحديد مجال موضوعي عام، والبحث في الأدبيات، وتأسيس فرضية أو أهداف وغايات، وتحديد المتغيرات، واختيار عينة مناسبة، وتطبيق تقنية عينة ملائمة، وتصميم أدوات جمع البيانات، وتجربة الأدوات، وجمع البيانات، وتحليل البيانات، وتقديم النتائج والاستنتاجات.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7743109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705385"/>
            <a:ext cx="1081272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19810" y="2335285"/>
            <a:ext cx="10395450" cy="374256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الخطوة الأولى في عملية المسح هي تحديد مجال موضوعي عام.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قد يكون هذا موضوعًا محددًا تم تعيينه لك في مكان عملك أو تم اختياره كجزء من مؤهل أكاديمي بإرشاد من مدرسي الدورة.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من المهم اختيار موضوع يحافظ على اهتمامك ودافعك طوال البحث.</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التواصل مع موضوع يثير حماسك سيجعل عملية البحث أكثر متعة واستدامة.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811AA2A8-5A70-6D3F-4A04-0985AEC2C3C3}"/>
              </a:ext>
            </a:extLst>
          </p:cNvPr>
          <p:cNvSpPr txBox="1"/>
          <p:nvPr/>
        </p:nvSpPr>
        <p:spPr>
          <a:xfrm>
            <a:off x="2557606" y="1042076"/>
            <a:ext cx="5821381" cy="523220"/>
          </a:xfrm>
          <a:prstGeom prst="rect">
            <a:avLst/>
          </a:prstGeom>
          <a:noFill/>
        </p:spPr>
        <p:txBody>
          <a:bodyPr wrap="square" rtlCol="0">
            <a:spAutoFit/>
          </a:bodyPr>
          <a:lstStyle/>
          <a:p>
            <a:pPr algn="r" rtl="1"/>
            <a:r>
              <a:rPr lang="en-US" sz="2800" b="1" dirty="0">
                <a:latin typeface="Alexandria" charset="0"/>
                <a:cs typeface="Alexandria" charset="0"/>
              </a:rPr>
              <a:t>حدد مجال موضوع عام</a:t>
            </a:r>
          </a:p>
        </p:txBody>
      </p:sp>
    </p:spTree>
    <p:extLst>
      <p:ext uri="{BB962C8B-B14F-4D97-AF65-F5344CB8AC3E}">
        <p14:creationId xmlns:p14="http://schemas.microsoft.com/office/powerpoint/2010/main" val="2564372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5" y="988200"/>
            <a:ext cx="7755627" cy="523220"/>
          </a:xfrm>
          <a:prstGeom prst="rect">
            <a:avLst/>
          </a:prstGeom>
          <a:noFill/>
        </p:spPr>
        <p:txBody>
          <a:bodyPr wrap="square" rtlCol="0">
            <a:spAutoFit/>
          </a:bodyPr>
          <a:lstStyle/>
          <a:p>
            <a:pPr algn="r" rtl="1"/>
            <a:r>
              <a:rPr lang="en-US" sz="2800" b="1" dirty="0">
                <a:latin typeface="Alexandria" charset="0"/>
                <a:cs typeface="Alexandria" charset="0"/>
              </a:rPr>
              <a:t>استقصاء الأدبيات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064500"/>
            <a:ext cx="10651645"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يبدأ البحث باستكشاف ما هو معروف بالفعل عن الموضوع. تعرّف على السياق والخلفية من خلال قراءة تقارير البحث السابقة.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سيقدم ذلك رؤى قيمة حول ميزات التصميم المناسبة لاستطلاعك، مثل تقنيات أخذ العينات، والمناطق التي ينبغي تغطيتها في أسئلتك، والمزالق المحتملة التي يجب تجنبها.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مراجعة الأدبيات تساعد في تأصيل بحثك في المعرفة الموجودة وتحديد الفجوات التي يمكن لدراستك معالجتها.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388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6972"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40637" cy="523220"/>
          </a:xfrm>
          <a:prstGeom prst="rect">
            <a:avLst/>
          </a:prstGeom>
          <a:noFill/>
        </p:spPr>
        <p:txBody>
          <a:bodyPr wrap="square" rtlCol="0">
            <a:spAutoFit/>
          </a:bodyPr>
          <a:lstStyle/>
          <a:p>
            <a:pPr algn="r" rtl="1"/>
            <a:r>
              <a:rPr lang="en-US" sz="2800" b="1" dirty="0">
                <a:latin typeface="Alexandria" charset="0"/>
                <a:cs typeface="Alexandria" charset="0"/>
              </a:rPr>
              <a:t>حدد الفرضية والأهداف والغايات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428285"/>
            <a:ext cx="10120859"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حدد بوضوح فرضيتك أو سؤال البحث، إلى جانب الأهداف والغايات لدراستك.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اجعل الفرضية بسيطة وواضحة. تذكر، أن الاستطلاع لن يثبت فرضية ولكن قد يدعمها أو يتعارض معها.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تميل الاستطلاعات الوصفية إلى وجود أهداف وغايات، بينما تنص الاستطلاعات التفسيرية على فرضية.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توجه هذه الوضوح في البداية اتجاه بحثك ويساعد في الحفاظ على التركيز.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112537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2557"/>
            <a:ext cx="7275942" cy="523220"/>
          </a:xfrm>
          <a:prstGeom prst="rect">
            <a:avLst/>
          </a:prstGeom>
          <a:noFill/>
        </p:spPr>
        <p:txBody>
          <a:bodyPr wrap="square" rtlCol="0">
            <a:spAutoFit/>
          </a:bodyPr>
          <a:lstStyle/>
          <a:p>
            <a:pPr algn="r" rtl="1"/>
            <a:r>
              <a:rPr lang="en-US" sz="2800" b="1" dirty="0" err="1">
                <a:latin typeface="Alexandria" charset="0"/>
                <a:cs typeface="Alexandria" charset="0"/>
              </a:rPr>
              <a:t>حدد</a:t>
            </a:r>
            <a:r>
              <a:rPr lang="en-US" sz="2800" b="1" dirty="0">
                <a:latin typeface="Alexandria" charset="0"/>
                <a:cs typeface="Alexandria" charset="0"/>
              </a:rPr>
              <a:t> </a:t>
            </a:r>
            <a:r>
              <a:rPr lang="en-US" sz="2800" b="1" dirty="0" err="1">
                <a:latin typeface="Alexandria" charset="0"/>
                <a:cs typeface="Alexandria" charset="0"/>
              </a:rPr>
              <a:t>مجم</a:t>
            </a:r>
            <a:r>
              <a:rPr lang="ar-EG" sz="2800" b="1" dirty="0">
                <a:latin typeface="Alexandria" charset="0"/>
                <a:cs typeface="Alexandria" charset="0"/>
              </a:rPr>
              <a:t>تمع دراسة</a:t>
            </a:r>
            <a:r>
              <a:rPr lang="en-US" sz="2800" b="1" dirty="0">
                <a:latin typeface="Alexandria" charset="0"/>
                <a:cs typeface="Alexandria" charset="0"/>
              </a:rPr>
              <a:t> </a:t>
            </a:r>
            <a:r>
              <a:rPr lang="en-US" sz="2800" b="1" dirty="0" err="1">
                <a:latin typeface="Alexandria" charset="0"/>
                <a:cs typeface="Alexandria" charset="0"/>
              </a:rPr>
              <a:t>مناسب</a:t>
            </a:r>
            <a:endParaRPr lang="en-US" sz="2800" b="1" dirty="0">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663070"/>
            <a:ext cx="10395450" cy="240578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err="1">
                <a:ln>
                  <a:noFill/>
                </a:ln>
                <a:solidFill>
                  <a:prstClr val="black"/>
                </a:solidFill>
                <a:effectLst/>
                <a:uLnTx/>
                <a:uFillTx/>
                <a:latin typeface="Calibri"/>
                <a:ea typeface="+mn-ea"/>
                <a:cs typeface="+mn-cs"/>
              </a:rPr>
              <a:t>حدد</a:t>
            </a:r>
            <a:r>
              <a:rPr kumimoji="0" lang="en-US" sz="2600" b="0" i="0" u="none" strike="noStrike" kern="1200" cap="none" spc="0" normalizeH="0" baseline="0" noProof="0" dirty="0">
                <a:ln>
                  <a:noFill/>
                </a:ln>
                <a:solidFill>
                  <a:prstClr val="black"/>
                </a:solidFill>
                <a:effectLst/>
                <a:uLnTx/>
                <a:uFillTx/>
                <a:latin typeface="Calibri"/>
                <a:ea typeface="+mn-ea"/>
                <a:cs typeface="+mn-cs"/>
              </a:rPr>
              <a:t> </a:t>
            </a:r>
            <a:r>
              <a:rPr lang="ar-EG" sz="2600" dirty="0">
                <a:solidFill>
                  <a:prstClr val="black"/>
                </a:solidFill>
                <a:latin typeface="Calibri"/>
              </a:rPr>
              <a:t>المجتمع</a:t>
            </a:r>
            <a:r>
              <a:rPr kumimoji="0" lang="en-US" sz="2600" b="0" i="0" u="none" strike="noStrike" kern="1200" cap="none" spc="0" normalizeH="0" baseline="0" noProof="0" dirty="0">
                <a:ln>
                  <a:noFill/>
                </a:ln>
                <a:solidFill>
                  <a:prstClr val="black"/>
                </a:solidFill>
                <a:effectLst/>
                <a:uLnTx/>
                <a:uFillTx/>
                <a:latin typeface="Calibri"/>
                <a:ea typeface="+mn-ea"/>
                <a:cs typeface="+mn-cs"/>
              </a:rPr>
              <a:t> الذين ستعمم عليهم من البداية. هذه الخطوة حاسمة لمصداقية نتائجك.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أنت لا تحاول تعميم الأمر على الجميع أو كل شيء، بل فقط على المجموعة المحددة.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تعريف واضح لمجموعتك يشكل أساسًا لجمع عينات فعالة واستنتاجات صحيحة.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575225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710656" cy="523220"/>
          </a:xfrm>
          <a:prstGeom prst="rect">
            <a:avLst/>
          </a:prstGeom>
          <a:noFill/>
        </p:spPr>
        <p:txBody>
          <a:bodyPr wrap="square" rtlCol="0">
            <a:spAutoFit/>
          </a:bodyPr>
          <a:lstStyle/>
          <a:p>
            <a:pPr algn="r" rtl="1"/>
            <a:r>
              <a:rPr lang="en-US" sz="2800" b="1" dirty="0">
                <a:latin typeface="Alexandria" charset="0"/>
                <a:cs typeface="Alexandria" charset="0"/>
              </a:rPr>
              <a:t>اختيار وتصميم أدوات جمع البيانات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851495"/>
            <a:ext cx="10395450" cy="2277547"/>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قرّر كيفية جمع بياناتك، سواء من خلال الاستبيانات، أو المقابلات، أو الملاحظات المنهجية، إلخ.</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صمم أدوات جمع بياناتك لإنتاج إجابات موحدة، مع ضمان أن تكون الأسئلة واضحة وغير قابلة للتأويل.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احرص على الانتباه الشديد لصياغة الأسئلة لتجنب سوء الفهم من قبل المستجيبين.</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تساعد الأدوات المصممة بشكل جيد على جمع بيانات دقيقة وتسهّل عملية التحليل اللاحقة.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6906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اختبر أدوات جمع البيانات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236863"/>
            <a:ext cx="10395450" cy="276588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اختبر أدوات جمع البيانات الخاصة بك لتحديد وتصحيح أي مشكلات.</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تعتبر هذه الخطوة ضرورية لضمان وضوح وفاعلية أسئلتك. يساعد اختبار الأدوات في اكتشاف الغموض وتحسين الأداة بناءً على التعليقات.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يضمن إجراء اختبار شامل أن تكون الأداة النهائية قوية وقادرة على جمع بيانات موثوقة.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386271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اجمع البيانات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591487"/>
            <a:ext cx="10395450" cy="2277547"/>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قم بإجراء عملية جمع البيانات الفعلية من خلال المراقبة، والمقابلات، وإدارة الاستبيانات.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قم بإدارة الجوانب اللوجستية والإدارية لجمع البيانات بكفاءة.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تتطلب هذه المرحلة تخطيطًا دقيقًا وتنفيذًا لجمع بيانات عالية الجودة.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يعد ضمان تطبيق إجراءات جمع البيانات بشكل موحد عبر جميع المشاركين أمرًا حيويًا للحفاظ على نزاهة بحثك.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59311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75974"/>
            <a:ext cx="5821381" cy="523220"/>
          </a:xfrm>
          <a:prstGeom prst="rect">
            <a:avLst/>
          </a:prstGeom>
          <a:noFill/>
        </p:spPr>
        <p:txBody>
          <a:bodyPr wrap="square" rtlCol="0">
            <a:spAutoFit/>
          </a:bodyPr>
          <a:lstStyle/>
          <a:p>
            <a:pPr algn="r" rtl="1"/>
            <a:r>
              <a:rPr lang="en-US" sz="2800" b="1" dirty="0">
                <a:latin typeface="Alexandria" charset="0"/>
                <a:cs typeface="Alexandria" charset="0"/>
              </a:rPr>
              <a:t>تحليل البيانات</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8" y="2191893"/>
            <a:ext cx="10395450"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عادة ما يبدأ تحليل البيانات بعد جمع جميع البيانات، على الرغم من أنه في الاستطلاعات المرحلية، قد يحدث التحليل بعد كل جولة.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الإعداد للتحليل مبكرًا، من خلال إنشاء أسئلة مصممة جيدًا وترميز الإجابات مسبقًا، يجعل هذه المرحلة أكثر سلاسة.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غالبًا ما يكون تحليل البيانات الجانب الأكثر تحديًا، ويتطلب تحضيرًا شاملاً وفهمًا واضحًا لما يجب البحث عنه وكيفية العثور عليه.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229405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898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56287" y="2050025"/>
            <a:ext cx="10531305"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قدم نتائجك بوضوح، باستخدام الرسوم البيانية والجداول والمخططات حيثما كان ذلك مناسبًا. اربط الاستنتاجات مباشرة بالهدف الأصلي للبحث، مما يضمن تدفقًا منطقيًا من البيانات إلى الاستنتاجات.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يمكن أن تكون مرحلة العرض متطلبة، تتطلب الدافع والتفكير الدقيق من أجل التواصل الفعال لاكتشافاتك.</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يجب أن تكون الاستنتاجات واضحة ومشتقة مباشرة من البيانات، مما يترك للقراء فهمًا شاملاً لتبعات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EF2DDC54-A4A0-0C39-DDBA-B178B59BF80E}"/>
              </a:ext>
            </a:extLst>
          </p:cNvPr>
          <p:cNvSpPr txBox="1"/>
          <p:nvPr/>
        </p:nvSpPr>
        <p:spPr>
          <a:xfrm>
            <a:off x="2666081" y="961794"/>
            <a:ext cx="5821381" cy="523220"/>
          </a:xfrm>
          <a:prstGeom prst="rect">
            <a:avLst/>
          </a:prstGeom>
          <a:noFill/>
        </p:spPr>
        <p:txBody>
          <a:bodyPr wrap="square" rtlCol="0">
            <a:spAutoFit/>
          </a:bodyPr>
          <a:lstStyle/>
          <a:p>
            <a:pPr algn="r" rtl="1"/>
            <a:r>
              <a:rPr lang="en-US" sz="2800" b="1" dirty="0">
                <a:latin typeface="Alexandria" charset="0"/>
                <a:cs typeface="Alexandria" charset="0"/>
              </a:rPr>
              <a:t>عرض النتائج والاستنتاجات</a:t>
            </a:r>
          </a:p>
        </p:txBody>
      </p:sp>
    </p:spTree>
    <p:extLst>
      <p:ext uri="{BB962C8B-B14F-4D97-AF65-F5344CB8AC3E}">
        <p14:creationId xmlns:p14="http://schemas.microsoft.com/office/powerpoint/2010/main" val="23243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الطبيعة الخطية لأبحاث الاستطلاع</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59826"/>
            <a:ext cx="10395450"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تعتبر أبحاث الاستطلاع جذابة بسبب عمليتها الخطية والمنظمة، مما يوفر إطارًا واسعًا وإجراءً مستقرًا.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يوفر هذا النهج المنظم شعورًا بالأمان، خاصة للباحثين الجدد. ومع ذلك، يتطلب إجراء الاستطلاع الانخراط في نشاط بحثي صارم يجب أن يظهر صلاحية.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بينما قد تبدو العملية بسيطة، يمكن أن تكون كل مرحلة معقدة ومتطلبة، تتطلب الانتباه الدقيق والاجتهاد.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18626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C1F3E66-33EA-5CDA-D5E6-D93C3068ED2C}"/>
              </a:ext>
            </a:extLst>
          </p:cNvPr>
          <p:cNvPicPr>
            <a:picLocks noChangeAspect="1"/>
          </p:cNvPicPr>
          <p:nvPr/>
        </p:nvPicPr>
        <p:blipFill rotWithShape="1">
          <a:blip r:embed="rId3">
            <a:extLst>
              <a:ext uri="{28A0092B-C50C-407E-A947-70E740481C1C}">
                <a14:useLocalDpi xmlns:a14="http://schemas.microsoft.com/office/drawing/2010/main" val="0"/>
              </a:ext>
            </a:extLst>
          </a:blip>
          <a:srcRect l="10451" r="11352"/>
          <a:stretch/>
        </p:blipFill>
        <p:spPr>
          <a:xfrm>
            <a:off x="1409076" y="589270"/>
            <a:ext cx="9599904" cy="5436776"/>
          </a:xfrm>
          <a:prstGeom prst="rect">
            <a:avLst/>
          </a:prstGeom>
        </p:spPr>
      </p:pic>
    </p:spTree>
    <p:extLst>
      <p:ext uri="{BB962C8B-B14F-4D97-AF65-F5344CB8AC3E}">
        <p14:creationId xmlns:p14="http://schemas.microsoft.com/office/powerpoint/2010/main" val="17972393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0563"/>
            <a:ext cx="10812720" cy="46258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37686" y="975974"/>
            <a:ext cx="6826939" cy="523220"/>
          </a:xfrm>
          <a:prstGeom prst="rect">
            <a:avLst/>
          </a:prstGeom>
          <a:noFill/>
        </p:spPr>
        <p:txBody>
          <a:bodyPr wrap="square" rtlCol="0">
            <a:spAutoFit/>
          </a:bodyPr>
          <a:lstStyle/>
          <a:p>
            <a:pPr algn="r" rtl="1"/>
            <a:r>
              <a:rPr lang="en-US" sz="2800" b="1" dirty="0">
                <a:latin typeface="Alexandria" charset="0"/>
                <a:cs typeface="Alexandria" charset="0"/>
              </a:rPr>
              <a:t>مقدمة في البحث التجريبي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000139"/>
            <a:ext cx="10555574" cy="3486083"/>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يجسد البحث التجريبي نموذج الوضعية. ورغم أن له مكانة في بحوث الإدارة، فإن تطبيقه على الدراسات التي تشمل موضوعات بشرية غالباً ما يكون إشكالياً.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تجعل العناصر غير المستقرة والعديد من المتغيرات المعقدة التي تتعلق بالبشر من الصعب بناء تجربة حقيقية.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تكون التجارب أكثر قابلية للتنفيذ على الأنظمة ذات الوظائف المستقرة والمتغيرات القابلة للتحكم، على عكس الحالة البشرية، التي تخضع للعديد من المتغيرات الداخلية والخارجية.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626870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التحديات في التجارب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85531"/>
            <a:ext cx="10395450" cy="3846181"/>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تواجه التجارب التي تشمل الموضوعات البشرية غالباً تحديات كبيرة. فإن السيطرة على جميع المتغيرات التي تؤثر على موضوع بشري في وقت واحد تقريباً مستحيلة، مما يؤدي إلى أخطاء تجريبية لا مفر منها.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يحدث خطأ تجريبي عندما تكون التغيرات في المتغير التابع (DV) ناتجة عن متغيرات أخرى غير المتغير المستقل (IV).</a:t>
            </a:r>
          </a:p>
          <a:p>
            <a:pPr marR="0" lvl="0" algn="r" defTabSz="914400" rtl="1" eaLnBrk="1" fontAlgn="auto" latinLnBrk="0" hangingPunct="1">
              <a:lnSpc>
                <a:spcPct val="90000"/>
              </a:lnSpc>
              <a:spcBef>
                <a:spcPts val="1000"/>
              </a:spcBef>
              <a:spcAft>
                <a:spcPts val="0"/>
              </a:spcAft>
              <a:buClrTx/>
              <a:buSzTx/>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تحديد وقياس هذه الأخطاء مهمة معقدة، مما يجعل التجارب الحقيقية مع الموضوعات البشرية غير موثوقة.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80907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621133"/>
            <a:ext cx="10812720" cy="46714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230971" cy="523220"/>
          </a:xfrm>
          <a:prstGeom prst="rect">
            <a:avLst/>
          </a:prstGeom>
          <a:noFill/>
        </p:spPr>
        <p:txBody>
          <a:bodyPr wrap="square" rtlCol="0">
            <a:spAutoFit/>
          </a:bodyPr>
          <a:lstStyle/>
          <a:p>
            <a:pPr algn="r" rtl="1"/>
            <a:r>
              <a:rPr lang="en-US" sz="2800" b="1" dirty="0">
                <a:latin typeface="Alexandria" charset="0"/>
                <a:cs typeface="Alexandria" charset="0"/>
              </a:rPr>
              <a:t>طبيعة البحث التجريبي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7221" y="2196063"/>
            <a:ext cx="10728491" cy="3125984"/>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ينطوي البحث التجريبي على وضع بحثي منضبط حيث يتم استبعاد المتغيرات غير المرغوب فيها والتأثيرات الخارجية من البيئة التجريبية.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b="0" i="0" u="none" strike="noStrike" kern="1200" cap="none" spc="0" normalizeH="0" baseline="0" noProof="0" dirty="0">
              <a:ln>
                <a:noFill/>
              </a:ln>
              <a:solidFill>
                <a:prstClr val="black"/>
              </a:solidFill>
              <a:effectLst/>
              <a:uLnTx/>
              <a:uFillTx/>
              <a:latin typeface="Calibri"/>
              <a:ea typeface="+mn-ea"/>
              <a:cs typeface="+mn-cs"/>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يحدد الباحث شروط التجربة بأدق التفاصيل.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تزيل التجربة الحقيقية آثار جميع المتغيرات الوسيطة والمزيفة والسابقة، مما يضمن أن التغيرات في DV تعود فقط إلى التلاعب في IV.</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290789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1"/>
            <a:ext cx="10812720" cy="4630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7515784" cy="523220"/>
          </a:xfrm>
          <a:prstGeom prst="rect">
            <a:avLst/>
          </a:prstGeom>
          <a:noFill/>
        </p:spPr>
        <p:txBody>
          <a:bodyPr wrap="square" rtlCol="0">
            <a:spAutoFit/>
          </a:bodyPr>
          <a:lstStyle/>
          <a:p>
            <a:pPr algn="r" rtl="1"/>
            <a:r>
              <a:rPr lang="en-US" sz="2800" b="1" dirty="0">
                <a:latin typeface="Alexandria" charset="0"/>
                <a:cs typeface="Alexandria" charset="0"/>
              </a:rPr>
              <a:t>المتغيرات الرئيسية في البحث التجريبي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37332" y="2490273"/>
            <a:ext cx="10667321" cy="276588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في البحث التجريبي، نتعامل مع عدة أنواع من المتغيرات: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المتغير المستقل (IV): الظاهرة أو الحالة التي يتلاعب بها الباحث.</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المتغير التابع (DV): السلوك أو التأثير المقاس نتيجة للتلاعب.</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المتغير المعدل (MV): عامل يُقاس أو يتلاعب به أو يُختار لتحديد ما إذا كان يغير العلاقة بين IV و DV.</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prstClr val="black"/>
                </a:solidFill>
                <a:effectLst/>
                <a:uLnTx/>
                <a:uFillTx/>
                <a:latin typeface="Calibri"/>
                <a:ea typeface="+mn-ea"/>
                <a:cs typeface="+mn-cs"/>
              </a:rPr>
              <a:t>المتغير الضابط (CV): IV محتمل يُحتفظ به بشكل مصطنع ثابت طوال التجربة.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496058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البحث شبه التجريبي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207370"/>
            <a:ext cx="10668000" cy="2149306"/>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الكثير من الدراسات التي تدعي أنها تجريبية هي، في أحسن الأحوال، شبه تجريبية.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6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يهدف التجربة شبه التجريبية إلى تحديد مستويات الارتباط بين المتغيرات القابلة للملاحظة دون السيطرة الصارمة للتجربة الحقيقية. وهي أكثر feasibly في الإعدادات الطبيعية ولكن لا يمكن أن تثبت السبب بشكل قاطع.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7063952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2781"/>
            <a:ext cx="5821381" cy="523220"/>
          </a:xfrm>
          <a:prstGeom prst="rect">
            <a:avLst/>
          </a:prstGeom>
          <a:noFill/>
        </p:spPr>
        <p:txBody>
          <a:bodyPr wrap="square" rtlCol="0">
            <a:spAutoFit/>
          </a:bodyPr>
          <a:lstStyle/>
          <a:p>
            <a:pPr algn="r" rtl="1"/>
            <a:r>
              <a:rPr lang="en-US" sz="2800" b="1" dirty="0">
                <a:latin typeface="Alexandria" charset="0"/>
                <a:cs typeface="Alexandria" charset="0"/>
              </a:rPr>
              <a:t>تصميم شبه تجريبي</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466447"/>
            <a:ext cx="10395450"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تشمل التجارب شبه التجريبية تصميمات غير متكافئة وتصميمات السلاسل الزمنية.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تصميمات المجموعات غير المتكافئة لا تستخدم الاختيار العشوائي وتُجرى في الإعدادات الميدانية.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تشمل تصميمات السلاسل الزمنية ملاحظات متعددة على فترات زمنية مختلفة قبل وبعد الاختبار، مما يوفر المزيد من البيانات حول التغيير التدريجي أو الاستمرارية.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بينما تتمتع التجارب شبه التجريبية بصلاحية خارجية أقوى، إلا أنها تواجه صعوبات في الصلاحية الداخلية بسبب نقص السيطرة على المتغيرات المتداخلة.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86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تصميم التجربة الحقيقية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89640" y="2737045"/>
            <a:ext cx="10668000"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التجربة الحقيقية تهدف إلى التحقق التجريبي أو تأكيد فرضية العلاقة السببية بين المتغيرات.</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تقيس درجة العلاقة بين المتغيرات المحددة من خلال افتراض الأسبقية الزمنية للمتغير المستقل وإزالة جميع المتغيرات الأخرى.</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نموذج أساسي للتجربة الحقيقية يتضمن الموضوع، المتغير المستقل، والمتغير التابع المقاس.</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تتطلب التجارب الحقيقية على الأقل تجربتين نظيفتين على مجموعتين عشوائيتين لعزل العلاقة بين السبب والنتيجة.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955507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992" y="1911777"/>
            <a:ext cx="10812720" cy="4481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962338" y="1228040"/>
            <a:ext cx="5821381" cy="523220"/>
          </a:xfrm>
          <a:prstGeom prst="rect">
            <a:avLst/>
          </a:prstGeom>
          <a:noFill/>
        </p:spPr>
        <p:txBody>
          <a:bodyPr wrap="square" rtlCol="0">
            <a:spAutoFit/>
          </a:bodyPr>
          <a:lstStyle/>
          <a:p>
            <a:pPr algn="r" rtl="1"/>
            <a:r>
              <a:rPr lang="en-US" sz="2800" b="1" dirty="0">
                <a:latin typeface="Alexandria" charset="0"/>
                <a:cs typeface="Alexandria" charset="0"/>
              </a:rPr>
              <a:t>التحديات في التجارب الحقيقية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991" y="1997197"/>
            <a:ext cx="10634621" cy="4102662"/>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تواجه التجارب الحقيقية تحديات في كل من الصلاحية الداخلية والخارجية.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بينما يمكنهم الادعاء بوجود صلاحية داخلية عالية بسبب السيطرة على المتغيرات المتداخلة، فإن صلاحيتهم الخارجية غالبًا ما تكون منخفضة.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قد لا تكون الظروف الاصطناعية في إعدادات المختبر قابلة للتطبيق على الإعدادات الطبيعية.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6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i="0" u="none" strike="noStrike" kern="1200" cap="none" spc="0" normalizeH="0" baseline="0" noProof="0" dirty="0">
                <a:ln>
                  <a:noFill/>
                </a:ln>
                <a:solidFill>
                  <a:prstClr val="black"/>
                </a:solidFill>
                <a:effectLst/>
                <a:uLnTx/>
                <a:uFillTx/>
                <a:latin typeface="Calibri"/>
                <a:ea typeface="+mn-ea"/>
                <a:cs typeface="+mn-cs"/>
              </a:rPr>
              <a:t>يمكن أن تؤدي عوامل مثل نضوج الموضوع والتعلم من الاختبارات المبدئية إلى إدخال انحيازات تؤثر على موثوقية النتائج.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4776870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617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8200"/>
            <a:ext cx="5821381" cy="523220"/>
          </a:xfrm>
          <a:prstGeom prst="rect">
            <a:avLst/>
          </a:prstGeom>
          <a:noFill/>
        </p:spPr>
        <p:txBody>
          <a:bodyPr wrap="square" rtlCol="0">
            <a:spAutoFit/>
          </a:bodyPr>
          <a:lstStyle/>
          <a:p>
            <a:pPr algn="r" rtl="1"/>
            <a:r>
              <a:rPr lang="en-US" sz="2800" b="1" dirty="0">
                <a:latin typeface="Alexandria" charset="0"/>
                <a:cs typeface="Alexandria" charset="0"/>
              </a:rPr>
              <a:t>إقامة السببية في التجارب</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567704"/>
            <a:ext cx="10395450" cy="263764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تحاول الأبحاث التجريبية إثبات السببية من خلال إظهار أن التغييرات في المتغير التابع هي نتيجة مباشرة للتلاعب في المتغير المستقل.</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يتطلب ذلك إظهار أن التأثير (المتغير التابع) مسبوق بالسبب (المتغير المستقل) وأن هذه العلاقة متسقة وقابلة للتكرار.</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ومع ذلك، فإن السببية هي مفهوم نظري لا يمكن التحقق منه تجريبياً.</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a:ea typeface="+mn-ea"/>
                <a:cs typeface="+mn-cs"/>
              </a:rPr>
              <a:t>أفضل ما يمكننا تحقيقه هو التغاير، حيث تتغير X و Y معاً بشكل قابل للتنبؤ.</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192755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9241879" cy="480131"/>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مقدمة في دراسات الحالة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945834" y="2119880"/>
            <a:ext cx="10041951" cy="2932085"/>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تدرس دراسة الحالة ظاهرة معاصرة ضمن سياقها الواقعي.</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الحدود بين الظاهرة والسياق ليست واضحة تماماً. يتم استخدام مصادر متعددة من الأدلة.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يمكن أن تكون دراسة الحالة نوعية أو كمية.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8537732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43A911F-76A8-AE88-307C-A2FD93C72C64}"/>
              </a:ext>
            </a:extLst>
          </p:cNvPr>
          <p:cNvPicPr>
            <a:picLocks noChangeAspect="1"/>
          </p:cNvPicPr>
          <p:nvPr/>
        </p:nvPicPr>
        <p:blipFill>
          <a:blip r:embed="rId3"/>
          <a:stretch>
            <a:fillRect/>
          </a:stretch>
        </p:blipFill>
        <p:spPr>
          <a:xfrm>
            <a:off x="0" y="1565275"/>
            <a:ext cx="12192000" cy="3727450"/>
          </a:xfrm>
          <a:prstGeom prst="rect">
            <a:avLst/>
          </a:prstGeom>
        </p:spPr>
      </p:pic>
    </p:spTree>
    <p:extLst>
      <p:ext uri="{BB962C8B-B14F-4D97-AF65-F5344CB8AC3E}">
        <p14:creationId xmlns:p14="http://schemas.microsoft.com/office/powerpoint/2010/main" val="2802753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984985"/>
            <a:ext cx="5821381" cy="523220"/>
          </a:xfrm>
          <a:prstGeom prst="rect">
            <a:avLst/>
          </a:prstGeom>
          <a:noFill/>
        </p:spPr>
        <p:txBody>
          <a:bodyPr wrap="square" rtlCol="0">
            <a:spAutoFit/>
          </a:bodyPr>
          <a:lstStyle/>
          <a:p>
            <a:pPr algn="r" rtl="1"/>
            <a:r>
              <a:rPr lang="en-US" sz="2800" b="1" dirty="0">
                <a:latin typeface="Alexandria" charset="0"/>
                <a:cs typeface="Alexandria" charset="0"/>
              </a:rPr>
              <a:t>بحث دراسات الحالة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17280" y="2291522"/>
            <a:ext cx="10395450" cy="2932085"/>
          </a:xfrm>
          <a:prstGeom prst="rect">
            <a:avLst/>
          </a:prstGeom>
          <a:noFill/>
        </p:spPr>
        <p:txBody>
          <a:bodyPr wrap="square" rtlCol="0">
            <a:spAutoFit/>
          </a:bodyPr>
          <a:lstStyle/>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تهدف دراسة الحالة إلى توفير فهم شامل ومعرفة متعمقة من خلال أوصاف مفصلة في السياق.</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أحياناً يتم استخدامها كاسم شامل لأساليب غير التجريبية.</a:t>
            </a: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228600" marR="0" lvl="0" indent="-2286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solidFill>
                  <a:prstClr val="black"/>
                </a:solidFill>
                <a:latin typeface="Calibri"/>
              </a:rPr>
              <a:t>أساء استخدامها كمرادفات للإثنوجرافيا والملاحظة بالمشاركة والعمل الميداني.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53214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32520" y="1696341"/>
            <a:ext cx="10812720" cy="4782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20741"/>
            <a:ext cx="5821381" cy="523220"/>
          </a:xfrm>
          <a:prstGeom prst="rect">
            <a:avLst/>
          </a:prstGeom>
          <a:noFill/>
        </p:spPr>
        <p:txBody>
          <a:bodyPr wrap="square" rtlCol="0">
            <a:spAutoFit/>
          </a:bodyPr>
          <a:lstStyle/>
          <a:p>
            <a:pPr algn="r" rtl="1"/>
            <a:r>
              <a:rPr lang="en-US" sz="2800" b="1" dirty="0">
                <a:latin typeface="Alexandria" charset="0"/>
                <a:cs typeface="Alexandria" charset="0"/>
              </a:rPr>
              <a:t>أنواع دراسات الحالة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46760" y="1995716"/>
            <a:ext cx="10395450" cy="3319883"/>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1. دراسة حالة داخلية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الغرض منها هو فهم الحالة نفسها. على سبيل المثال، دراسة منظمة من أجلها. المنظمة وتعقيداتها، وليس ظواهر محددة بداخلها.</a:t>
            </a:r>
          </a:p>
          <a:p>
            <a:pPr marR="0" lvl="0" algn="r" defTabSz="914400" rtl="1"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2. دراسة حالة أدواتية</a:t>
            </a:r>
          </a:p>
          <a:p>
            <a:pPr marR="0" lvl="0" algn="r" defTabSz="914400" rtl="1" eaLnBrk="1" fontAlgn="auto" latinLnBrk="0" hangingPunct="1">
              <a:lnSpc>
                <a:spcPct val="90000"/>
              </a:lnSpc>
              <a:spcBef>
                <a:spcPts val="1000"/>
              </a:spcBef>
              <a:spcAft>
                <a:spcPts val="0"/>
              </a:spcAft>
              <a:buClrTx/>
              <a:buSzTx/>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الغرض منها هو التحقيق في ظاهرة أو نظرية معينة. على سبيل المثال، دراسة كيفية إدارة الأزمات داخل المنظمة. في هذا النوع، الحالة أقل أهمية من الظاهرة التي يتم التحقيق فيها.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32745784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365" y="1621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825915" y="2165757"/>
            <a:ext cx="10395450" cy="2544286"/>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alibri"/>
                <a:ea typeface="+mn-ea"/>
                <a:cs typeface="+mn-cs"/>
              </a:rPr>
              <a:t>3. دراسة حالة جماعية</a:t>
            </a:r>
          </a:p>
          <a:p>
            <a:pPr marR="0" lvl="0" algn="l" defTabSz="914400" rtl="0"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الغرض منها هو استقصاء ظواهر معينة باستخدام حالات متعددة.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على سبيل المثال، دراسة حول منظمات متعددة لفهم ظاهرة أوسع.</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عادة ما تتضمن عدة دراسات حالة instrumental.</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5861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8322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2000" y="2165757"/>
            <a:ext cx="10499155" cy="3060325"/>
          </a:xfrm>
          <a:prstGeom prst="rect">
            <a:avLst/>
          </a:prstGeom>
          <a:noFill/>
        </p:spPr>
        <p:txBody>
          <a:bodyPr wrap="square" rtlCol="0">
            <a:spAutoFit/>
          </a:bodyPr>
          <a:lstStyle/>
          <a:p>
            <a:pPr marR="0" lvl="0" algn="r" defTabSz="914400" rtl="1" eaLnBrk="1" fontAlgn="auto" latinLnBrk="0" hangingPunct="1">
              <a:lnSpc>
                <a:spcPct val="90000"/>
              </a:lnSpc>
              <a:spcBef>
                <a:spcPts val="1000"/>
              </a:spcBef>
              <a:spcAft>
                <a:spcPts val="0"/>
              </a:spcAft>
              <a:buClrTx/>
              <a:buSzTx/>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الغرض والمنهج</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جمع المعلومات من مصادر متعددة لتأكيد الحقائق أو الظواهر.</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اختيار مصادر ذات تحيزات ونقاط قوة مختلفة للتكامل فيما بينها.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استخدام أساليب متنوعة مثل المقابلات، والملاحظات، والمستندات.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جمع البيانات من مصادر مختلفة لتحقيق التقاطع.</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3" name="TextBox 2">
            <a:extLst>
              <a:ext uri="{FF2B5EF4-FFF2-40B4-BE49-F238E27FC236}">
                <a16:creationId xmlns:a16="http://schemas.microsoft.com/office/drawing/2014/main" id="{0CEECFD1-2C0B-776F-9055-1B6945DB579C}"/>
              </a:ext>
            </a:extLst>
          </p:cNvPr>
          <p:cNvSpPr txBox="1"/>
          <p:nvPr/>
        </p:nvSpPr>
        <p:spPr>
          <a:xfrm>
            <a:off x="2557606" y="984985"/>
            <a:ext cx="5821381" cy="523220"/>
          </a:xfrm>
          <a:prstGeom prst="rect">
            <a:avLst/>
          </a:prstGeom>
          <a:noFill/>
        </p:spPr>
        <p:txBody>
          <a:bodyPr wrap="square" rtlCol="0">
            <a:spAutoFit/>
          </a:bodyPr>
          <a:lstStyle/>
          <a:p>
            <a:pPr algn="r" rtl="1"/>
            <a:r>
              <a:rPr lang="en-US" sz="2800" b="1" dirty="0">
                <a:latin typeface="Alexandria" charset="0"/>
                <a:cs typeface="Alexandria" charset="0"/>
              </a:rPr>
              <a:t>التقاطع في دراسات الحالة</a:t>
            </a:r>
          </a:p>
        </p:txBody>
      </p:sp>
    </p:spTree>
    <p:extLst>
      <p:ext uri="{BB962C8B-B14F-4D97-AF65-F5344CB8AC3E}">
        <p14:creationId xmlns:p14="http://schemas.microsoft.com/office/powerpoint/2010/main" val="7168873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8" y="1008745"/>
            <a:ext cx="7080941" cy="523220"/>
          </a:xfrm>
          <a:prstGeom prst="rect">
            <a:avLst/>
          </a:prstGeom>
          <a:noFill/>
        </p:spPr>
        <p:txBody>
          <a:bodyPr wrap="square" rtlCol="0">
            <a:spAutoFit/>
          </a:bodyPr>
          <a:lstStyle/>
          <a:p>
            <a:pPr algn="r" rtl="1"/>
            <a:r>
              <a:rPr lang="en-US" sz="2800" b="1" dirty="0">
                <a:latin typeface="Alexandria" charset="0"/>
                <a:cs typeface="Alexandria" charset="0"/>
              </a:rPr>
              <a:t>بحث دراسة الحالة كعملية تكرارية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087194"/>
            <a:ext cx="10749220" cy="331988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تصميم بحث دراسة الحالة هو تكراري. بمجرد الدخول إلى الميدان، يسمح الباحث لتصميم الدراسة بالتطور عند الحصول على رؤى حول القضايا البارزة.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يعني هذا النهج التكراري وجود خطة مرنة بعد العمل الميداني تسمح بالاكتشاف والاستكشاف.</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US" sz="2800" dirty="0">
              <a:solidFill>
                <a:prstClr val="black"/>
              </a:solidFill>
              <a:latin typeface="Calibri"/>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تحدد استقصاءات لينكولن وجوبا الثلاث مراحل الرئيسية في عملية البحث:</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94012"/>
            <a:ext cx="2305141" cy="1076343"/>
          </a:xfrm>
          <a:prstGeom prst="rect">
            <a:avLst/>
          </a:prstGeom>
        </p:spPr>
      </p:pic>
    </p:spTree>
    <p:extLst>
      <p:ext uri="{BB962C8B-B14F-4D97-AF65-F5344CB8AC3E}">
        <p14:creationId xmlns:p14="http://schemas.microsoft.com/office/powerpoint/2010/main" val="1563115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21743" y="123695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65540" y="2200492"/>
            <a:ext cx="10297201" cy="3060325"/>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المرحلة 1: التوجيه والنظرة العامة</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المرحلة 2: الاستكشاف المركّز</a:t>
            </a: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0" marR="0" lvl="0" indent="0" algn="r" defTabSz="914400" rtl="1"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المرحلة 3: التحقق من الأعضاء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52061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2209" y="1696778"/>
            <a:ext cx="10812720" cy="463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08745"/>
            <a:ext cx="7740123" cy="523220"/>
          </a:xfrm>
          <a:prstGeom prst="rect">
            <a:avLst/>
          </a:prstGeom>
          <a:noFill/>
        </p:spPr>
        <p:txBody>
          <a:bodyPr wrap="square" rtlCol="0">
            <a:spAutoFit/>
          </a:bodyPr>
          <a:lstStyle/>
          <a:p>
            <a:pPr algn="r" rtl="1"/>
            <a:r>
              <a:rPr lang="en-US" sz="2800" b="1" dirty="0">
                <a:latin typeface="Alexandria" charset="0"/>
                <a:cs typeface="Alexandria" charset="0"/>
              </a:rPr>
              <a:t>المرحلة 1: التوجيه والنظرة العامة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622209" y="2722998"/>
            <a:ext cx="10812720" cy="2675604"/>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الخطوة الأولى هي تحديد تركيز البحث بهدف واسع وأهداف محددة. يساعد هذا التركيز في الحفاظ على الاتجاه طوال الدراسة.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المهم تحديد حدود الحالة لمنع البحث من النمو إلى ما يتجاوز أهدافه الأصلية. خلال هذه المرحلة، يحدد الباحث ما إذا كان سيستخدم تصميم حالة واحدة أو عدة حالات.</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اختيار موقع مناسب يوفر رؤى غنية ومفصلة أمر حاسم. بناء الثقة والاحترام مع المشاركين والمخبرين ضروري للوصول إلى المعلومات ذات الصلة.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4049073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4290" y="2081222"/>
            <a:ext cx="10667322" cy="319164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تحديد وحدة التحليل هو خطوة رئيسية أخرى، سواء كانت شخصًا أو مجموعة أو برنامجًا أو نظامًا.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يتم استخدام العينة الغرضية لتحديد مصادر المعلومات الغنية داخل الحالة، بما في ذلك المعلومات الأساسية التي تقدم رؤى عميقة.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إنشاء قاعدة بيانات للحالة ضروري لتنظيم وإدارة كميات البيانات الضخمة التي تم جمعها.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تتطلب الطبيعة المتغيرة لأبحاث دراسة الحالة أن تقنيات جمع البيانات لا يمكن تحديدها بالكامل مقدمًا ولكن يجب أن تكون قابلة للتكيف مع تقدم الدراسة.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28510520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06863" y="1517855"/>
            <a:ext cx="10982217" cy="4223720"/>
          </a:xfrm>
          <a:prstGeom prst="rect">
            <a:avLst/>
          </a:prstGeom>
          <a:noFill/>
        </p:spPr>
        <p:txBody>
          <a:bodyPr wrap="square" rtlCol="0">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في هذه المرحلة، يبدأ جمع البيانات. من الضروري التفاعل مع العينة وجمع البيانات باستخدام مجموعة متنوعة من التقنيات مثل المقابلات والملاحظات وتحليل الوثائق والمجموعات التركيزية.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الحفاظ على علاقة جيدة مع مجموعة العينة مهم حيث يقضي الباحث وقتًا كبيرًا في الميدان.</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تتيح الطبيعة التكرارية للتحليل للباحث ضبط جمع البيانات بناءً على الموضوعات الناشئة والنتائج الأولية.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FFAB2EB-B51A-B00F-462C-C3616D44F643}"/>
              </a:ext>
            </a:extLst>
          </p:cNvPr>
          <p:cNvSpPr txBox="1"/>
          <p:nvPr/>
        </p:nvSpPr>
        <p:spPr>
          <a:xfrm>
            <a:off x="2513149" y="1008745"/>
            <a:ext cx="7740123" cy="954107"/>
          </a:xfrm>
          <a:prstGeom prst="rect">
            <a:avLst/>
          </a:prstGeom>
          <a:noFill/>
        </p:spPr>
        <p:txBody>
          <a:bodyPr wrap="square" rtlCol="0">
            <a:spAutoFit/>
          </a:bodyPr>
          <a:lstStyle/>
          <a:p>
            <a:pPr algn="r" rtl="1"/>
            <a:r>
              <a:rPr lang="en-US" sz="2800" b="1" dirty="0">
                <a:latin typeface="Alexandria" charset="0"/>
                <a:cs typeface="Alexandria" charset="0"/>
              </a:rPr>
              <a:t>المرحلة 2: استكشاف مركز</a:t>
            </a:r>
          </a:p>
          <a:p>
            <a:endParaRPr lang="en-US" sz="2800" b="1" dirty="0">
              <a:latin typeface="Alexandria" charset="0"/>
              <a:cs typeface="Alexandria" charset="0"/>
            </a:endParaRPr>
          </a:p>
        </p:txBody>
      </p:sp>
    </p:spTree>
    <p:extLst>
      <p:ext uri="{BB962C8B-B14F-4D97-AF65-F5344CB8AC3E}">
        <p14:creationId xmlns:p14="http://schemas.microsoft.com/office/powerpoint/2010/main" val="595572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833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82371" y="2130184"/>
            <a:ext cx="10667321" cy="3707682"/>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مع تقدم جمع البيانات، من الضروري أن نكون منفتحين على جميع الاحتمالات وألا نسمح للنظرية السابقة بأن تقود التحليل.</a:t>
            </a:r>
          </a:p>
          <a:p>
            <a:pPr marR="0" lvl="0" algn="r" defTabSz="914400" rtl="1" eaLnBrk="1" fontAlgn="auto" latinLnBrk="0" hangingPunct="1">
              <a:lnSpc>
                <a:spcPct val="90000"/>
              </a:lnSpc>
              <a:spcBef>
                <a:spcPts val="1000"/>
              </a:spcBef>
              <a:spcAft>
                <a:spcPts val="0"/>
              </a:spcAft>
              <a:buClrTx/>
              <a:buSzTx/>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يجب أن تخرج الفئات مباشرة من البيانات، مما يضمن أن التحليل مستند إلى الأدلة التي تم جمعها.</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تستمر هذه العملية التكرارية حتى يتم تحقيق التشبع في البيانات، ولا تظهر معلومات جديدة من العمل الميداني.</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Tree>
    <p:extLst>
      <p:ext uri="{BB962C8B-B14F-4D97-AF65-F5344CB8AC3E}">
        <p14:creationId xmlns:p14="http://schemas.microsoft.com/office/powerpoint/2010/main" val="1619129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1062" y="174545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18030" y="2032581"/>
            <a:ext cx="10452889" cy="3451201"/>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يتضمن التحقق من الأعضاء التحقق من البيانات والتفسيرات مع المشاركين لضمان المصداقية. يمكن القيام بذلك من خلال ورش العمل، أو القراءات الفردية، أو تقارير كاملة عن الحالات الدراسية. يسمح ذلك للمشاركين بتأكيد دقة قصصهم والمساهمة في تفسير مواضيع الحالات المتنوعة.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لا يضيف التحقق من الأعضاء فقط إلى مصداقية الدراسة ولكنه أيضًا يحسن جودة التقرير النهائي. من الضروري تحقيق التوازن بين تعليقات المشاركين وتحليل الباحث للحصول على أقصى قدر من المعلومات.</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0C9A5EDA-21BD-8ECF-0B65-2A061000138A}"/>
              </a:ext>
            </a:extLst>
          </p:cNvPr>
          <p:cNvSpPr txBox="1"/>
          <p:nvPr/>
        </p:nvSpPr>
        <p:spPr>
          <a:xfrm>
            <a:off x="2513149" y="1008745"/>
            <a:ext cx="8219808" cy="523220"/>
          </a:xfrm>
          <a:prstGeom prst="rect">
            <a:avLst/>
          </a:prstGeom>
          <a:noFill/>
        </p:spPr>
        <p:txBody>
          <a:bodyPr wrap="square" rtlCol="0">
            <a:spAutoFit/>
          </a:bodyPr>
          <a:lstStyle/>
          <a:p>
            <a:pPr algn="r" rtl="1"/>
            <a:r>
              <a:rPr lang="en-US" sz="2800" b="1" dirty="0">
                <a:latin typeface="Alexandria" charset="0"/>
                <a:cs typeface="Alexandria" charset="0"/>
              </a:rPr>
              <a:t>المرحلة 3: التحقق من الأعضاء</a:t>
            </a:r>
          </a:p>
        </p:txBody>
      </p:sp>
    </p:spTree>
    <p:extLst>
      <p:ext uri="{BB962C8B-B14F-4D97-AF65-F5344CB8AC3E}">
        <p14:creationId xmlns:p14="http://schemas.microsoft.com/office/powerpoint/2010/main" val="2341019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50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777241" y="2146769"/>
            <a:ext cx="10395450" cy="306340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في التصاميم متعددة الحالات، يمكن أن يحدث التحليل عبر الحالات فقط بعد استكمال جميع الحالات الفردية. ويتضمن ذلك تحديد الموضوعات التي تظهر من كل حالة واستخدامها للتحليل العام.</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الهدف هو تقديم سرد غني ووصفى يوفر أحكامًا سياقية مفصلة، مما يسمح للقراء بنقل النتائج إلى إعدادات أخرى.</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يعزز التحليل عبر الحالات أيضًا المفاهيم والمبادئ النظرية، مما يعزز الفهم العام للظواهر المدروسة.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C08CB1D6-90A7-1DA7-0B87-6FFB07D6E2FD}"/>
              </a:ext>
            </a:extLst>
          </p:cNvPr>
          <p:cNvSpPr txBox="1"/>
          <p:nvPr/>
        </p:nvSpPr>
        <p:spPr>
          <a:xfrm>
            <a:off x="2513149" y="975974"/>
            <a:ext cx="7438571" cy="523220"/>
          </a:xfrm>
          <a:prstGeom prst="rect">
            <a:avLst/>
          </a:prstGeom>
          <a:noFill/>
        </p:spPr>
        <p:txBody>
          <a:bodyPr wrap="square" rtlCol="0">
            <a:spAutoFit/>
          </a:bodyPr>
          <a:lstStyle/>
          <a:p>
            <a:pPr algn="r" rtl="1"/>
            <a:r>
              <a:rPr lang="en-US" sz="2800" b="1" dirty="0">
                <a:latin typeface="Alexandria" charset="0"/>
                <a:cs typeface="Alexandria" charset="0"/>
              </a:rPr>
              <a:t>التحليل عبر الحالات لتصاميم الحالات المتعددة</a:t>
            </a:r>
          </a:p>
        </p:txBody>
      </p:sp>
    </p:spTree>
    <p:extLst>
      <p:ext uri="{BB962C8B-B14F-4D97-AF65-F5344CB8AC3E}">
        <p14:creationId xmlns:p14="http://schemas.microsoft.com/office/powerpoint/2010/main" val="158171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9120" y="1685494"/>
            <a:ext cx="10850880" cy="4800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84545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8" name="TextBox 47"/>
          <p:cNvSpPr txBox="1"/>
          <p:nvPr/>
        </p:nvSpPr>
        <p:spPr>
          <a:xfrm>
            <a:off x="552140" y="1907699"/>
            <a:ext cx="10850880" cy="4095480"/>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يجب تصميم استراتيجية خروج مبكرًا في عملية البحث، مع كون تكرار المعلومات هو المعيار الأساسي للخروج من الميدان. وهذا يعني إنهاء العمل الميداني عندما لا يتم الحصول على أي معلومات جديدة.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من المهم إدارة توقعات المشاركين بشأن نهاية الدراسة. تقديم المشاركين مع مخطط للدراسة، بما في ذلك التواريخ التقديرية، يساعد في تحديد توقعات واضحة.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i="0" u="none" strike="noStrike" kern="1200" cap="none" spc="0" normalizeH="0" baseline="0" noProof="0" dirty="0">
                <a:ln>
                  <a:noFill/>
                </a:ln>
                <a:solidFill>
                  <a:prstClr val="black"/>
                </a:solidFill>
                <a:effectLst/>
                <a:uLnTx/>
                <a:uFillTx/>
                <a:latin typeface="Calibri"/>
                <a:ea typeface="+mn-ea"/>
                <a:cs typeface="+mn-cs"/>
              </a:rPr>
              <a:t>مع انتهاء العمل الميداني، فإن التواصل بشأن نهاية الدراسة الوشيكة يساعد المشاركين على فهم الجدول الزمني للبحث.</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D986BA38-017B-D841-4225-563E3967753B}"/>
              </a:ext>
            </a:extLst>
          </p:cNvPr>
          <p:cNvSpPr txBox="1"/>
          <p:nvPr/>
        </p:nvSpPr>
        <p:spPr>
          <a:xfrm>
            <a:off x="2513149" y="975974"/>
            <a:ext cx="4878251" cy="523220"/>
          </a:xfrm>
          <a:prstGeom prst="rect">
            <a:avLst/>
          </a:prstGeom>
          <a:noFill/>
        </p:spPr>
        <p:txBody>
          <a:bodyPr wrap="square" rtlCol="0">
            <a:spAutoFit/>
          </a:bodyPr>
          <a:lstStyle/>
          <a:p>
            <a:pPr algn="r" rtl="1"/>
            <a:r>
              <a:rPr lang="en-US" sz="2800" b="1" dirty="0">
                <a:latin typeface="Alexandria" charset="0"/>
                <a:cs typeface="Alexandria" charset="0"/>
              </a:rPr>
              <a:t>الخروج من الحقل</a:t>
            </a:r>
          </a:p>
        </p:txBody>
      </p:sp>
    </p:spTree>
    <p:extLst>
      <p:ext uri="{BB962C8B-B14F-4D97-AF65-F5344CB8AC3E}">
        <p14:creationId xmlns:p14="http://schemas.microsoft.com/office/powerpoint/2010/main" val="27329960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a:t>
            </a:r>
          </a:p>
        </p:txBody>
      </p:sp>
      <p:sp>
        <p:nvSpPr>
          <p:cNvPr id="48" name="TextBox 47"/>
          <p:cNvSpPr txBox="1"/>
          <p:nvPr/>
        </p:nvSpPr>
        <p:spPr>
          <a:xfrm>
            <a:off x="762000" y="2000139"/>
            <a:ext cx="10540583" cy="3063403"/>
          </a:xfrm>
          <a:prstGeom prst="rect">
            <a:avLst/>
          </a:prstGeom>
          <a:noFill/>
        </p:spPr>
        <p:txBody>
          <a:bodyPr wrap="square" rtlCol="0">
            <a:spAutoFit/>
          </a:bodyPr>
          <a:lstStyle/>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يمكن تقديم بحث دراسة الحالة من خلال سرد قصص مقنعة، بالاعتماد على السرد الوصفي لإنشاء صور غنية. يمكن أيضًا استخدام الوصف البصري، بما في ذلك الرسوم التخطيطية والأدلة.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إن بناء السرد هو شكل من أشكال التحليل، ومن المستحسن كتابة النظرية كما تظهر من الميدان. ضمان الموثوقية يتطلب إنشاء مصداقية، وقابلية النقل، وقابلية التأكيد، والاعتمادية.</a:t>
            </a:r>
          </a:p>
          <a:p>
            <a:pPr marL="457200" marR="0" lvl="0" indent="-457200" algn="r" defTabSz="914400" rtl="1"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sz="2800" dirty="0"/>
              <a:t>يجب أن يتوازن التقرير النهائي بين الأوصاف التفصيلية والرؤى التحليلية، مما يوفر حسابًا شاملاً لدراسة الحالة.</a:t>
            </a:r>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9061"/>
            <a:ext cx="2305141" cy="1076343"/>
          </a:xfrm>
          <a:prstGeom prst="rect">
            <a:avLst/>
          </a:prstGeom>
        </p:spPr>
      </p:pic>
      <p:sp>
        <p:nvSpPr>
          <p:cNvPr id="2" name="TextBox 1">
            <a:extLst>
              <a:ext uri="{FF2B5EF4-FFF2-40B4-BE49-F238E27FC236}">
                <a16:creationId xmlns:a16="http://schemas.microsoft.com/office/drawing/2014/main" id="{6C5CAD4A-2E99-40B6-211E-F34E7DB6B709}"/>
              </a:ext>
            </a:extLst>
          </p:cNvPr>
          <p:cNvSpPr txBox="1"/>
          <p:nvPr/>
        </p:nvSpPr>
        <p:spPr>
          <a:xfrm>
            <a:off x="2513149" y="975974"/>
            <a:ext cx="7438571" cy="523220"/>
          </a:xfrm>
          <a:prstGeom prst="rect">
            <a:avLst/>
          </a:prstGeom>
          <a:noFill/>
        </p:spPr>
        <p:txBody>
          <a:bodyPr wrap="square" rtlCol="0">
            <a:spAutoFit/>
          </a:bodyPr>
          <a:lstStyle/>
          <a:p>
            <a:pPr algn="r" rtl="1"/>
            <a:r>
              <a:rPr lang="en-US" sz="2800" b="1" dirty="0" err="1">
                <a:latin typeface="Alexandria" charset="0"/>
                <a:cs typeface="Alexandria" charset="0"/>
              </a:rPr>
              <a:t>كتابة</a:t>
            </a:r>
            <a:r>
              <a:rPr lang="en-US" sz="2800" b="1" dirty="0">
                <a:latin typeface="Alexandria" charset="0"/>
                <a:cs typeface="Alexandria" charset="0"/>
              </a:rPr>
              <a:t> </a:t>
            </a:r>
            <a:r>
              <a:rPr lang="en-US" sz="2800" b="1" dirty="0" err="1">
                <a:latin typeface="Alexandria" charset="0"/>
                <a:cs typeface="Alexandria" charset="0"/>
              </a:rPr>
              <a:t>دراسة</a:t>
            </a:r>
            <a:r>
              <a:rPr lang="en-US" sz="2800" b="1" dirty="0">
                <a:latin typeface="Alexandria" charset="0"/>
                <a:cs typeface="Alexandria" charset="0"/>
              </a:rPr>
              <a:t> </a:t>
            </a:r>
            <a:r>
              <a:rPr lang="en-US" sz="2800" b="1" dirty="0" err="1">
                <a:latin typeface="Alexandria" charset="0"/>
                <a:cs typeface="Alexandria" charset="0"/>
              </a:rPr>
              <a:t>الحالة</a:t>
            </a:r>
            <a:endParaRPr lang="en-US" sz="2800" b="1" dirty="0">
              <a:latin typeface="Alexandria" charset="0"/>
              <a:cs typeface="Alexandria" charset="0"/>
            </a:endParaRPr>
          </a:p>
        </p:txBody>
      </p:sp>
    </p:spTree>
    <p:extLst>
      <p:ext uri="{BB962C8B-B14F-4D97-AF65-F5344CB8AC3E}">
        <p14:creationId xmlns:p14="http://schemas.microsoft.com/office/powerpoint/2010/main" val="2485166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err="1">
                <a:solidFill>
                  <a:schemeClr val="bg1"/>
                </a:solidFill>
                <a:latin typeface="Alexandria" charset="0"/>
                <a:cs typeface="Alexandria" charset="0"/>
              </a:rPr>
              <a:t>شكراً</a:t>
            </a:r>
            <a:r>
              <a:rPr lang="en-US" sz="4800" b="1" dirty="0">
                <a:solidFill>
                  <a:schemeClr val="bg1"/>
                </a:solidFill>
                <a:latin typeface="Alexandria" charset="0"/>
                <a:cs typeface="Alexandria" charset="0"/>
              </a:rPr>
              <a:t> </a:t>
            </a:r>
            <a:r>
              <a:rPr lang="en-US" sz="4800" b="1" dirty="0" err="1">
                <a:solidFill>
                  <a:schemeClr val="bg1"/>
                </a:solidFill>
                <a:latin typeface="Alexandria" charset="0"/>
                <a:cs typeface="Alexandria" charset="0"/>
              </a:rPr>
              <a:t>لك</a:t>
            </a:r>
            <a:r>
              <a:rPr lang="ar-EG" sz="4800" b="1" dirty="0">
                <a:solidFill>
                  <a:schemeClr val="bg1"/>
                </a:solidFill>
                <a:latin typeface="Alexandria" charset="0"/>
                <a:cs typeface="Alexandria" charset="0"/>
              </a:rPr>
              <a:t>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1552</TotalTime>
  <Words>3334</Words>
  <Application>Microsoft Office PowerPoint</Application>
  <PresentationFormat>Widescreen</PresentationFormat>
  <Paragraphs>396</Paragraphs>
  <Slides>51</Slides>
  <Notes>51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51</vt:i4>
      </vt:variant>
    </vt:vector>
  </HeadingPairs>
  <TitlesOfParts>
    <vt:vector size="56" baseType="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Ahmed Rageh</cp:lastModifiedBy>
  <cp:revision>255</cp:revision>
  <dcterms:created xsi:type="dcterms:W3CDTF">2023-04-29T09:08:00Z</dcterms:created>
  <dcterms:modified xsi:type="dcterms:W3CDTF">2026-02-26T17:17:33Z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