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57"/>
  </p:notesMasterIdLst>
  <p:sldIdLst>
    <p:sldId id="480" r:id="rId5"/>
    <p:sldId id="303" r:id="rId6"/>
    <p:sldId id="612" r:id="rId7"/>
    <p:sldId id="268" r:id="rId8"/>
    <p:sldId id="292" r:id="rId9"/>
    <p:sldId id="309" r:id="rId10"/>
    <p:sldId id="269" r:id="rId11"/>
    <p:sldId id="270" r:id="rId12"/>
    <p:sldId id="300" r:id="rId13"/>
    <p:sldId id="301" r:id="rId14"/>
    <p:sldId id="271" r:id="rId15"/>
    <p:sldId id="623" r:id="rId16"/>
    <p:sldId id="272" r:id="rId17"/>
    <p:sldId id="333" r:id="rId18"/>
    <p:sldId id="312" r:id="rId19"/>
    <p:sldId id="313" r:id="rId20"/>
    <p:sldId id="293" r:id="rId21"/>
    <p:sldId id="273" r:id="rId22"/>
    <p:sldId id="314" r:id="rId23"/>
    <p:sldId id="321" r:id="rId24"/>
    <p:sldId id="477" r:id="rId25"/>
    <p:sldId id="274" r:id="rId26"/>
    <p:sldId id="315" r:id="rId27"/>
    <p:sldId id="316" r:id="rId28"/>
    <p:sldId id="278" r:id="rId29"/>
    <p:sldId id="326" r:id="rId30"/>
    <p:sldId id="318" r:id="rId31"/>
    <p:sldId id="322" r:id="rId32"/>
    <p:sldId id="323" r:id="rId33"/>
    <p:sldId id="324" r:id="rId34"/>
    <p:sldId id="280" r:id="rId35"/>
    <p:sldId id="325" r:id="rId36"/>
    <p:sldId id="285" r:id="rId37"/>
    <p:sldId id="622" r:id="rId38"/>
    <p:sldId id="281" r:id="rId39"/>
    <p:sldId id="282" r:id="rId40"/>
    <p:sldId id="283" r:id="rId41"/>
    <p:sldId id="305" r:id="rId42"/>
    <p:sldId id="306" r:id="rId43"/>
    <p:sldId id="304" r:id="rId44"/>
    <p:sldId id="307" r:id="rId45"/>
    <p:sldId id="286" r:id="rId46"/>
    <p:sldId id="287" r:id="rId47"/>
    <p:sldId id="332" r:id="rId48"/>
    <p:sldId id="327" r:id="rId49"/>
    <p:sldId id="294" r:id="rId50"/>
    <p:sldId id="295" r:id="rId51"/>
    <p:sldId id="290" r:id="rId52"/>
    <p:sldId id="329" r:id="rId53"/>
    <p:sldId id="330" r:id="rId54"/>
    <p:sldId id="289" r:id="rId55"/>
    <p:sldId id="349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12"/>
            <p14:sldId id="268"/>
            <p14:sldId id="292"/>
            <p14:sldId id="309"/>
            <p14:sldId id="269"/>
            <p14:sldId id="270"/>
            <p14:sldId id="300"/>
            <p14:sldId id="301"/>
            <p14:sldId id="271"/>
            <p14:sldId id="623"/>
            <p14:sldId id="272"/>
            <p14:sldId id="333"/>
            <p14:sldId id="312"/>
            <p14:sldId id="313"/>
            <p14:sldId id="293"/>
            <p14:sldId id="273"/>
            <p14:sldId id="314"/>
            <p14:sldId id="321"/>
            <p14:sldId id="477"/>
            <p14:sldId id="274"/>
            <p14:sldId id="315"/>
            <p14:sldId id="316"/>
            <p14:sldId id="278"/>
            <p14:sldId id="326"/>
            <p14:sldId id="318"/>
            <p14:sldId id="322"/>
            <p14:sldId id="323"/>
            <p14:sldId id="324"/>
            <p14:sldId id="280"/>
            <p14:sldId id="325"/>
            <p14:sldId id="285"/>
            <p14:sldId id="622"/>
            <p14:sldId id="281"/>
            <p14:sldId id="282"/>
            <p14:sldId id="283"/>
            <p14:sldId id="305"/>
            <p14:sldId id="306"/>
            <p14:sldId id="304"/>
            <p14:sldId id="307"/>
            <p14:sldId id="286"/>
            <p14:sldId id="287"/>
            <p14:sldId id="332"/>
            <p14:sldId id="327"/>
            <p14:sldId id="294"/>
            <p14:sldId id="295"/>
            <p14:sldId id="290"/>
            <p14:sldId id="329"/>
            <p14:sldId id="330"/>
            <p14:sldId id="28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91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9pPr>
          </a:lstStyle>
          <a:p>
            <a:pPr eaLnBrk="1" hangingPunct="1"/>
            <a:fld id="{E69DF897-5E92-F241-9A21-E64EA536231D}" type="slidenum">
              <a:rPr lang="en-US" sz="1200"/>
              <a:pPr eaLnBrk="1" hangingPunct="1"/>
              <a:t>4</a:t>
            </a:fld>
            <a:endParaRPr lang="en-US" sz="120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90513" y="704850"/>
            <a:ext cx="6264275" cy="3524250"/>
          </a:xfrm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9pPr>
          </a:lstStyle>
          <a:p>
            <a:pPr eaLnBrk="1" hangingPunct="1"/>
            <a:fld id="{E69DF897-5E92-F241-9A21-E64EA536231D}" type="slidenum">
              <a:rPr lang="en-US" sz="1200"/>
              <a:pPr eaLnBrk="1" hangingPunct="1"/>
              <a:t>10</a:t>
            </a:fld>
            <a:endParaRPr lang="en-US" sz="120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90513" y="704850"/>
            <a:ext cx="6264275" cy="3524250"/>
          </a:xfrm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Bayes Rule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9031F-EB71-7642-8F3C-6FDC1408CB92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0383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9pPr>
          </a:lstStyle>
          <a:p>
            <a:pPr eaLnBrk="1" hangingPunct="1"/>
            <a:fld id="{E69DF897-5E92-F241-9A21-E64EA536231D}" type="slidenum">
              <a:rPr lang="en-US" sz="1200"/>
              <a:pPr eaLnBrk="1" hangingPunct="1"/>
              <a:t>34</a:t>
            </a:fld>
            <a:endParaRPr lang="en-US" sz="120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90513" y="704850"/>
            <a:ext cx="6264275" cy="3524250"/>
          </a:xfrm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9031F-EB71-7642-8F3C-6FDC1408CB92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7754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9031F-EB71-7642-8F3C-6FDC1408CB92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775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9pPr>
          </a:lstStyle>
          <a:p>
            <a:pPr eaLnBrk="1" hangingPunct="1"/>
            <a:fld id="{E69DF897-5E92-F241-9A21-E64EA536231D}" type="slidenum">
              <a:rPr lang="en-US" sz="1200"/>
              <a:pPr eaLnBrk="1" hangingPunct="1"/>
              <a:t>44</a:t>
            </a:fld>
            <a:endParaRPr lang="en-US" sz="120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90513" y="704850"/>
            <a:ext cx="6264275" cy="3524250"/>
          </a:xfrm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1.emf"/><Relationship Id="rId9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norvig.com/ngrams/spell-errors.txt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aspell.net/test/" TargetMode="External"/><Relationship Id="rId2" Type="http://schemas.openxmlformats.org/officeDocument/2006/relationships/hyperlink" Target="http://en.wikipedia.org/wiki/Wikipedia:Lists_of_common_misspellings/For_machines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hyperlink" Target="http://norvig.com/ngrams/spell-errors.txt" TargetMode="External"/><Relationship Id="rId4" Type="http://schemas.openxmlformats.org/officeDocument/2006/relationships/hyperlink" Target="http://www.ota.ox.ac.uk/headers/0643.xml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2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Ashraf Elsayed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73078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Natural Language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Processing (AI615)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415085" y="5486541"/>
            <a:ext cx="3516608" cy="1101806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99848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Spelling Correction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Ashraf Elsayed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0F619-E88E-2A34-FC02-BB47B205C5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AC933BC-45E6-C19D-4264-FD2916CE8FE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3D7C2D-C36F-DFDD-67CD-54ACD78BFED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6517AB1-2690-6B1F-8090-8FA9DD9959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Title 13">
            <a:extLst>
              <a:ext uri="{FF2B5EF4-FFF2-40B4-BE49-F238E27FC236}">
                <a16:creationId xmlns:a16="http://schemas.microsoft.com/office/drawing/2014/main" id="{692DAD0F-486E-21BF-DD76-B66CED667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187" y="1155869"/>
            <a:ext cx="10515600" cy="1325563"/>
          </a:xfrm>
        </p:spPr>
        <p:txBody>
          <a:bodyPr/>
          <a:lstStyle/>
          <a:p>
            <a:r>
              <a:rPr lang="en-US" dirty="0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</a:p>
        </p:txBody>
      </p:sp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6D6DF1B4-B606-316A-AA7C-6FEE93B79AF5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E5F489-5CD3-94BE-70A4-F59798DF2C19}"/>
              </a:ext>
            </a:extLst>
          </p:cNvPr>
          <p:cNvSpPr txBox="1"/>
          <p:nvPr/>
        </p:nvSpPr>
        <p:spPr>
          <a:xfrm>
            <a:off x="180431" y="2566585"/>
            <a:ext cx="11485543" cy="19645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Spelling Correction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Define and explain Spelling Correction task and the Noisy Channel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Types of spelling errors</a:t>
            </a:r>
          </a:p>
        </p:txBody>
      </p:sp>
    </p:spTree>
    <p:extLst>
      <p:ext uri="{BB962C8B-B14F-4D97-AF65-F5344CB8AC3E}">
        <p14:creationId xmlns:p14="http://schemas.microsoft.com/office/powerpoint/2010/main" val="33282014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551727" y="844343"/>
            <a:ext cx="5088546" cy="2019264"/>
          </a:xfrm>
        </p:spPr>
        <p:txBody>
          <a:bodyPr>
            <a:normAutofit/>
          </a:bodyPr>
          <a:lstStyle/>
          <a:p>
            <a:r>
              <a:rPr lang="en-US" sz="4240" dirty="0">
                <a:latin typeface="Calibri (Headings)"/>
                <a:cs typeface="Calibri (Headings)"/>
              </a:rPr>
              <a:t>Spelling Correction and the Noisy Channel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sp>
        <p:nvSpPr>
          <p:cNvPr id="16387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buFont typeface="Times" charset="0"/>
              <a:buNone/>
            </a:pPr>
            <a:r>
              <a:rPr lang="en-US" sz="3816" dirty="0">
                <a:solidFill>
                  <a:srgbClr val="A4001D"/>
                </a:solidFill>
                <a:latin typeface="Calibri"/>
                <a:ea typeface="ＭＳ Ｐゴシック" charset="0"/>
                <a:cs typeface="Calibri"/>
              </a:rPr>
              <a:t>The Spelling Correction Task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615F9C4-F510-92EA-F7DC-35387573B8C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F46A2E-3C86-5A1C-0BFD-166274725E5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136B400-5E93-B8B6-F7D5-1D5A9A70667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4407" y="925113"/>
            <a:ext cx="7915515" cy="787513"/>
          </a:xfrm>
        </p:spPr>
        <p:txBody>
          <a:bodyPr>
            <a:normAutofit fontScale="90000"/>
          </a:bodyPr>
          <a:lstStyle/>
          <a:p>
            <a:r>
              <a:rPr lang="en-US" dirty="0"/>
              <a:t>Applications for spelling correction</a:t>
            </a:r>
          </a:p>
        </p:txBody>
      </p:sp>
      <p:pic>
        <p:nvPicPr>
          <p:cNvPr id="8" name="Picture 7" descr="google.tif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662" y="5570836"/>
            <a:ext cx="4470438" cy="584170"/>
          </a:xfrm>
          <a:prstGeom prst="rect">
            <a:avLst/>
          </a:prstGeom>
        </p:spPr>
      </p:pic>
      <p:pic>
        <p:nvPicPr>
          <p:cNvPr id="9" name="Picture 8" descr="photo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1" b="-172"/>
          <a:stretch/>
        </p:blipFill>
        <p:spPr>
          <a:xfrm>
            <a:off x="8115264" y="2217441"/>
            <a:ext cx="2355808" cy="3343901"/>
          </a:xfrm>
          <a:prstGeom prst="rect">
            <a:avLst/>
          </a:prstGeom>
        </p:spPr>
      </p:pic>
      <p:pic>
        <p:nvPicPr>
          <p:cNvPr id="11" name="Picture 10" descr="Screen shot 2011-11-27 at 7.54.07 P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078" y="2217442"/>
            <a:ext cx="5896250" cy="200457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692148" y="4479018"/>
            <a:ext cx="1348703" cy="3859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908" dirty="0"/>
              <a:t>Web search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488365" y="1813589"/>
            <a:ext cx="914033" cy="3859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908" dirty="0"/>
              <a:t>Phones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834424" y="1813589"/>
            <a:ext cx="1842299" cy="3859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908" dirty="0"/>
              <a:t>Word processing</a:t>
            </a:r>
          </a:p>
        </p:txBody>
      </p:sp>
      <p:pic>
        <p:nvPicPr>
          <p:cNvPr id="12" name="Picture 11" descr="xx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390" y="4802099"/>
            <a:ext cx="5162854" cy="67847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552A2D4-F56B-72AB-9BE0-28CBE88833E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E3FBAE9-9FFF-26A5-5840-47A214FA3A72}"/>
              </a:ext>
            </a:extLst>
          </p:cNvPr>
          <p:cNvSpPr txBox="1"/>
          <p:nvPr/>
        </p:nvSpPr>
        <p:spPr>
          <a:xfrm>
            <a:off x="9391822" y="63571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33A8BDF-DC01-870F-064B-73512FC1420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288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04337"/>
            <a:ext cx="10515600" cy="1325563"/>
          </a:xfrm>
        </p:spPr>
        <p:txBody>
          <a:bodyPr/>
          <a:lstStyle/>
          <a:p>
            <a:r>
              <a:rPr lang="en-US" dirty="0"/>
              <a:t>Spelling Tasks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64837"/>
            <a:ext cx="10515600" cy="4351338"/>
          </a:xfrm>
        </p:spPr>
        <p:txBody>
          <a:bodyPr/>
          <a:lstStyle/>
          <a:p>
            <a:r>
              <a:rPr lang="en-US" sz="2968" dirty="0"/>
              <a:t>Spelling Error Detection</a:t>
            </a:r>
          </a:p>
          <a:p>
            <a:r>
              <a:rPr lang="en-US" sz="2968" dirty="0"/>
              <a:t>Spelling Error Correction:</a:t>
            </a:r>
          </a:p>
          <a:p>
            <a:pPr lvl="1"/>
            <a:r>
              <a:rPr lang="en-US" sz="2544" dirty="0"/>
              <a:t>Autocorrect   </a:t>
            </a:r>
          </a:p>
          <a:p>
            <a:pPr lvl="2"/>
            <a:r>
              <a:rPr lang="en-US" sz="2544" dirty="0" err="1"/>
              <a:t>hte</a:t>
            </a:r>
            <a:r>
              <a:rPr lang="en-US" sz="2544" dirty="0" err="1">
                <a:latin typeface="Courier"/>
                <a:ea typeface="Wingdings"/>
                <a:cs typeface="Courier"/>
                <a:sym typeface="Wingdings"/>
              </a:rPr>
              <a:t></a:t>
            </a:r>
            <a:r>
              <a:rPr lang="en-US" sz="2544" dirty="0" err="1"/>
              <a:t>the</a:t>
            </a:r>
            <a:endParaRPr lang="en-US" sz="2544" dirty="0"/>
          </a:p>
          <a:p>
            <a:pPr lvl="1"/>
            <a:r>
              <a:rPr lang="en-US" sz="2544" dirty="0"/>
              <a:t>Suggest a correction</a:t>
            </a:r>
          </a:p>
          <a:p>
            <a:pPr lvl="1"/>
            <a:r>
              <a:rPr lang="en-US" sz="2544" dirty="0"/>
              <a:t>Suggestion lists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28B552B-019A-2AE5-3BFC-5061CFDA0D4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A8590DE-9F58-D631-035F-B4EDE10DA0BF}"/>
              </a:ext>
            </a:extLst>
          </p:cNvPr>
          <p:cNvSpPr txBox="1"/>
          <p:nvPr/>
        </p:nvSpPr>
        <p:spPr>
          <a:xfrm>
            <a:off x="9308870" y="62510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3491BD0-D4C5-A462-C837-6A896CEC92F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21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96067"/>
            <a:ext cx="10515600" cy="1325563"/>
          </a:xfrm>
        </p:spPr>
        <p:txBody>
          <a:bodyPr/>
          <a:lstStyle/>
          <a:p>
            <a:r>
              <a:rPr lang="en-US" dirty="0"/>
              <a:t>Types of spelling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56567"/>
            <a:ext cx="10515600" cy="4351338"/>
          </a:xfrm>
        </p:spPr>
        <p:txBody>
          <a:bodyPr/>
          <a:lstStyle/>
          <a:p>
            <a:r>
              <a:rPr lang="en-US" dirty="0"/>
              <a:t>Non-word Errors</a:t>
            </a:r>
          </a:p>
          <a:p>
            <a:pPr lvl="1"/>
            <a:r>
              <a:rPr lang="en-US" i="1" dirty="0" err="1"/>
              <a:t>graffe</a:t>
            </a:r>
            <a:r>
              <a:rPr lang="en-US" dirty="0"/>
              <a:t> </a:t>
            </a:r>
            <a:r>
              <a:rPr lang="en-US" dirty="0">
                <a:latin typeface="Wingdings"/>
                <a:ea typeface="Wingdings"/>
                <a:cs typeface="Wingdings"/>
                <a:sym typeface="Wingdings"/>
              </a:rPr>
              <a:t></a:t>
            </a:r>
            <a:r>
              <a:rPr lang="en-US" i="1" dirty="0"/>
              <a:t>giraffe</a:t>
            </a:r>
          </a:p>
          <a:p>
            <a:r>
              <a:rPr lang="en-US" dirty="0"/>
              <a:t>Real-word Errors</a:t>
            </a:r>
          </a:p>
          <a:p>
            <a:pPr lvl="1"/>
            <a:r>
              <a:rPr lang="en-US" dirty="0"/>
              <a:t>Typographical errors</a:t>
            </a:r>
          </a:p>
          <a:p>
            <a:pPr lvl="2"/>
            <a:r>
              <a:rPr lang="en-US" i="1" dirty="0"/>
              <a:t>three</a:t>
            </a:r>
            <a:r>
              <a:rPr lang="en-US" dirty="0"/>
              <a:t> </a:t>
            </a:r>
            <a:r>
              <a:rPr lang="en-US" dirty="0">
                <a:latin typeface="Wingdings"/>
                <a:ea typeface="Wingdings"/>
                <a:cs typeface="Wingdings"/>
                <a:sym typeface="Wingdings"/>
              </a:rPr>
              <a:t></a:t>
            </a:r>
            <a:r>
              <a:rPr lang="en-US" i="1" dirty="0"/>
              <a:t>there</a:t>
            </a:r>
          </a:p>
          <a:p>
            <a:pPr lvl="1"/>
            <a:r>
              <a:rPr lang="en-US" dirty="0"/>
              <a:t>Cognitive Errors (homophones)</a:t>
            </a:r>
          </a:p>
          <a:p>
            <a:pPr lvl="2"/>
            <a:r>
              <a:rPr lang="en-US" i="1" dirty="0" err="1"/>
              <a:t>piece</a:t>
            </a:r>
            <a:r>
              <a:rPr lang="en-US" dirty="0" err="1">
                <a:latin typeface="Wingdings"/>
                <a:ea typeface="Wingdings"/>
                <a:cs typeface="Wingdings"/>
                <a:sym typeface="Wingdings"/>
              </a:rPr>
              <a:t></a:t>
            </a:r>
            <a:r>
              <a:rPr lang="en-US" i="1" dirty="0" err="1"/>
              <a:t>peace</a:t>
            </a:r>
            <a:r>
              <a:rPr lang="en-US" dirty="0"/>
              <a:t>, </a:t>
            </a:r>
          </a:p>
          <a:p>
            <a:pPr lvl="2"/>
            <a:r>
              <a:rPr lang="en-US" i="1" dirty="0"/>
              <a:t>too</a:t>
            </a:r>
            <a:r>
              <a:rPr lang="en-US" dirty="0"/>
              <a:t> </a:t>
            </a:r>
            <a:r>
              <a:rPr lang="en-US" dirty="0">
                <a:latin typeface="Wingdings"/>
                <a:ea typeface="Wingdings"/>
                <a:cs typeface="Wingdings"/>
                <a:sym typeface="Wingdings"/>
              </a:rPr>
              <a:t></a:t>
            </a:r>
            <a:r>
              <a:rPr lang="en-US" dirty="0"/>
              <a:t> </a:t>
            </a:r>
            <a:r>
              <a:rPr lang="en-US" i="1" dirty="0"/>
              <a:t>two</a:t>
            </a:r>
          </a:p>
          <a:p>
            <a:pPr lvl="1"/>
            <a:endParaRPr lang="en-US" i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9DAFB2-C23F-8592-A7DD-99A3D8FDE4D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E09E43-2CAE-1CF8-CB7E-50BD8056D4C0}"/>
              </a:ext>
            </a:extLst>
          </p:cNvPr>
          <p:cNvSpPr txBox="1"/>
          <p:nvPr/>
        </p:nvSpPr>
        <p:spPr>
          <a:xfrm>
            <a:off x="9249877" y="630779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6BBE55-0822-2046-FFDE-CB6EB5D2D47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384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43551"/>
            <a:ext cx="10515600" cy="1325563"/>
          </a:xfrm>
        </p:spPr>
        <p:txBody>
          <a:bodyPr/>
          <a:lstStyle/>
          <a:p>
            <a:r>
              <a:rPr lang="en-US" dirty="0"/>
              <a:t>Non-word spelling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504051"/>
            <a:ext cx="10515600" cy="4351338"/>
          </a:xfrm>
        </p:spPr>
        <p:txBody>
          <a:bodyPr/>
          <a:lstStyle/>
          <a:p>
            <a:r>
              <a:rPr lang="en-US" dirty="0"/>
              <a:t>Non-word spelling error detection:</a:t>
            </a:r>
          </a:p>
          <a:p>
            <a:pPr lvl="1"/>
            <a:r>
              <a:rPr lang="en-US" dirty="0"/>
              <a:t>Any word not in a </a:t>
            </a:r>
            <a:r>
              <a:rPr lang="en-US" b="1" i="1" dirty="0"/>
              <a:t>dictionary</a:t>
            </a:r>
            <a:r>
              <a:rPr lang="en-US" dirty="0"/>
              <a:t> is an error</a:t>
            </a:r>
          </a:p>
          <a:p>
            <a:pPr lvl="1"/>
            <a:r>
              <a:rPr lang="en-US" dirty="0"/>
              <a:t>The larger the dictionary the better</a:t>
            </a:r>
          </a:p>
          <a:p>
            <a:r>
              <a:rPr lang="en-US" dirty="0"/>
              <a:t>Non-word spelling error correction:</a:t>
            </a:r>
          </a:p>
          <a:p>
            <a:pPr lvl="1"/>
            <a:r>
              <a:rPr lang="en-US" dirty="0"/>
              <a:t>Generate </a:t>
            </a:r>
            <a:r>
              <a:rPr lang="en-US" b="1" i="1" dirty="0"/>
              <a:t>candidates</a:t>
            </a:r>
            <a:r>
              <a:rPr lang="en-US" dirty="0"/>
              <a:t>: real words that are like error</a:t>
            </a:r>
          </a:p>
          <a:p>
            <a:pPr lvl="1"/>
            <a:r>
              <a:rPr lang="en-US" dirty="0"/>
              <a:t>Choose the one which is best:</a:t>
            </a:r>
          </a:p>
          <a:p>
            <a:pPr lvl="2"/>
            <a:r>
              <a:rPr lang="en-US" dirty="0"/>
              <a:t>Shortest weighted edit distance</a:t>
            </a:r>
          </a:p>
          <a:p>
            <a:pPr lvl="2"/>
            <a:r>
              <a:rPr lang="en-US" dirty="0"/>
              <a:t>Highest noisy channel probability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7034776"/>
            <a:ext cx="2743200" cy="365125"/>
          </a:xfrm>
        </p:spPr>
        <p:txBody>
          <a:bodyPr/>
          <a:lstStyle/>
          <a:p>
            <a:fld id="{10F35DC5-7E65-8247-99AB-4E984F8A921E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33A58F-FBD4-737F-AAF2-32BE9A13F3C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6AFA5D-0137-C95D-C605-BBAF26A0A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DE4ED37-1343-FB74-AD06-85D9F3B0E43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95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78079"/>
            <a:ext cx="10515600" cy="1325563"/>
          </a:xfrm>
        </p:spPr>
        <p:txBody>
          <a:bodyPr/>
          <a:lstStyle/>
          <a:p>
            <a:r>
              <a:rPr lang="en-US" dirty="0"/>
              <a:t>Real word spelling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38579"/>
            <a:ext cx="10515600" cy="4351338"/>
          </a:xfrm>
        </p:spPr>
        <p:txBody>
          <a:bodyPr/>
          <a:lstStyle/>
          <a:p>
            <a:r>
              <a:rPr lang="en-US" dirty="0"/>
              <a:t>For each word </a:t>
            </a:r>
            <a:r>
              <a:rPr lang="en-US" i="1" dirty="0"/>
              <a:t>w</a:t>
            </a:r>
            <a:r>
              <a:rPr lang="en-US" dirty="0"/>
              <a:t>, generate candidate set:</a:t>
            </a:r>
          </a:p>
          <a:p>
            <a:pPr lvl="1"/>
            <a:r>
              <a:rPr lang="en-US" dirty="0"/>
              <a:t>Find candidate words with similar </a:t>
            </a:r>
            <a:r>
              <a:rPr lang="en-US" b="1" i="1" dirty="0"/>
              <a:t>pronunciations</a:t>
            </a:r>
          </a:p>
          <a:p>
            <a:pPr lvl="1"/>
            <a:r>
              <a:rPr lang="en-US" dirty="0"/>
              <a:t>Find candidate words with similar </a:t>
            </a:r>
            <a:r>
              <a:rPr lang="en-US" b="1" i="1" dirty="0"/>
              <a:t>spelling</a:t>
            </a:r>
            <a:endParaRPr lang="en-US" i="1" dirty="0"/>
          </a:p>
          <a:p>
            <a:pPr lvl="1"/>
            <a:r>
              <a:rPr lang="en-US" dirty="0"/>
              <a:t>Include </a:t>
            </a:r>
            <a:r>
              <a:rPr lang="en-US" i="1" dirty="0"/>
              <a:t>w</a:t>
            </a:r>
            <a:r>
              <a:rPr lang="en-US" dirty="0"/>
              <a:t> in candidate set</a:t>
            </a:r>
          </a:p>
          <a:p>
            <a:r>
              <a:rPr lang="en-US" dirty="0"/>
              <a:t>Choose best candidate</a:t>
            </a:r>
          </a:p>
          <a:p>
            <a:pPr lvl="1"/>
            <a:r>
              <a:rPr lang="en-US" dirty="0"/>
              <a:t>Noisy Channel </a:t>
            </a:r>
          </a:p>
          <a:p>
            <a:pPr lvl="1"/>
            <a:r>
              <a:rPr lang="en-US" dirty="0"/>
              <a:t>Classifier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6A461E-65F6-CF43-AD8A-F47C4D705CA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D199F7-DB79-5D1F-6A0A-145682CED10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480A30-1B55-15AA-2B82-59D55503FEB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627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551727" y="826552"/>
            <a:ext cx="5088546" cy="2019264"/>
          </a:xfrm>
        </p:spPr>
        <p:txBody>
          <a:bodyPr>
            <a:normAutofit/>
          </a:bodyPr>
          <a:lstStyle/>
          <a:p>
            <a:r>
              <a:rPr lang="en-US" sz="4240" dirty="0">
                <a:latin typeface="Calibri (Headings)"/>
                <a:cs typeface="Calibri (Headings)"/>
              </a:rPr>
              <a:t>Spelling Correction and the Noisy Channel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sp>
        <p:nvSpPr>
          <p:cNvPr id="16387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703637" y="3481975"/>
            <a:ext cx="6784728" cy="1752600"/>
          </a:xfrm>
        </p:spPr>
        <p:txBody>
          <a:bodyPr/>
          <a:lstStyle/>
          <a:p>
            <a:pPr eaLnBrk="1" hangingPunct="1">
              <a:buFont typeface="Times" charset="0"/>
              <a:buNone/>
            </a:pPr>
            <a:r>
              <a:rPr lang="en-US" sz="3816" dirty="0">
                <a:solidFill>
                  <a:srgbClr val="A4001D"/>
                </a:solidFill>
                <a:latin typeface="Calibri"/>
                <a:ea typeface="ＭＳ Ｐゴシック" charset="0"/>
                <a:cs typeface="Calibri"/>
              </a:rPr>
              <a:t>The Noisy Channel Model of Spelling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3668467-9791-CFD0-4CF6-1325EBF7140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76C959-7A25-434F-A58B-CD54A6BD786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0206E2D-4A1F-8F12-8C08-63FA4AFC2C1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687812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3637" y="925113"/>
            <a:ext cx="7915515" cy="787513"/>
          </a:xfrm>
        </p:spPr>
        <p:txBody>
          <a:bodyPr/>
          <a:lstStyle/>
          <a:p>
            <a:r>
              <a:rPr lang="en-US" dirty="0"/>
              <a:t>Noisy Channel Intuition</a:t>
            </a:r>
          </a:p>
        </p:txBody>
      </p:sp>
      <p:pic>
        <p:nvPicPr>
          <p:cNvPr id="5" name="Picture 4" descr="noisychannelpos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554" y="1975131"/>
            <a:ext cx="7673203" cy="3867294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1905144" y="3178611"/>
            <a:ext cx="8077056" cy="2754276"/>
            <a:chOff x="685800" y="2443770"/>
            <a:chExt cx="7620000" cy="2598420"/>
          </a:xfrm>
        </p:grpSpPr>
        <p:sp>
          <p:nvSpPr>
            <p:cNvPr id="6" name="Rectangle 5"/>
            <p:cNvSpPr/>
            <p:nvPr/>
          </p:nvSpPr>
          <p:spPr bwMode="auto">
            <a:xfrm>
              <a:off x="3925764" y="2443770"/>
              <a:ext cx="399068" cy="259842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none" lIns="96924" tIns="48462" rIns="96924" bIns="48462" numCol="1" rtlCol="0" anchor="ctr" anchorCtr="0" compatLnSpc="1">
              <a:prstTxWarp prst="textNoShape">
                <a:avLst/>
              </a:prstTxWarp>
            </a:bodyPr>
            <a:lstStyle/>
            <a:p>
              <a:pPr defTabSz="969226" fontAlgn="base">
                <a:spcBef>
                  <a:spcPct val="0"/>
                </a:spcBef>
                <a:spcAft>
                  <a:spcPct val="0"/>
                </a:spcAft>
              </a:pPr>
              <a:endParaRPr lang="en-US" sz="2544">
                <a:latin typeface="Lucida Sans" pitchFamily="-65" charset="0"/>
              </a:endParaRPr>
            </a:p>
          </p:txBody>
        </p:sp>
        <p:sp>
          <p:nvSpPr>
            <p:cNvPr id="7" name="Rectangle 6"/>
            <p:cNvSpPr/>
            <p:nvPr/>
          </p:nvSpPr>
          <p:spPr bwMode="auto">
            <a:xfrm>
              <a:off x="685800" y="2647950"/>
              <a:ext cx="3276600" cy="213360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none" lIns="96924" tIns="48462" rIns="96924" bIns="48462" numCol="1" rtlCol="0" anchor="ctr" anchorCtr="0" compatLnSpc="1">
              <a:prstTxWarp prst="textNoShape">
                <a:avLst/>
              </a:prstTxWarp>
            </a:bodyPr>
            <a:lstStyle/>
            <a:p>
              <a:pPr defTabSz="969226" fontAlgn="base">
                <a:spcBef>
                  <a:spcPct val="0"/>
                </a:spcBef>
                <a:spcAft>
                  <a:spcPct val="0"/>
                </a:spcAft>
              </a:pPr>
              <a:endParaRPr lang="en-US" sz="2544">
                <a:latin typeface="Lucida Sans" pitchFamily="-65" charset="0"/>
              </a:endParaRPr>
            </a:p>
          </p:txBody>
        </p:sp>
        <p:sp>
          <p:nvSpPr>
            <p:cNvPr id="8" name="Rectangle 7"/>
            <p:cNvSpPr/>
            <p:nvPr/>
          </p:nvSpPr>
          <p:spPr bwMode="auto">
            <a:xfrm>
              <a:off x="4191000" y="2809620"/>
              <a:ext cx="3124200" cy="213360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none" lIns="96924" tIns="48462" rIns="96924" bIns="48462" numCol="1" rtlCol="0" anchor="ctr" anchorCtr="0" compatLnSpc="1">
              <a:prstTxWarp prst="textNoShape">
                <a:avLst/>
              </a:prstTxWarp>
            </a:bodyPr>
            <a:lstStyle/>
            <a:p>
              <a:pPr defTabSz="969226" fontAlgn="base">
                <a:spcBef>
                  <a:spcPct val="0"/>
                </a:spcBef>
                <a:spcAft>
                  <a:spcPct val="0"/>
                </a:spcAft>
              </a:pPr>
              <a:endParaRPr lang="en-US" sz="2544">
                <a:latin typeface="Lucida Sans" pitchFamily="-65" charset="0"/>
              </a:endParaRPr>
            </a:p>
          </p:txBody>
        </p:sp>
        <p:sp>
          <p:nvSpPr>
            <p:cNvPr id="9" name="Rectangle 8"/>
            <p:cNvSpPr/>
            <p:nvPr/>
          </p:nvSpPr>
          <p:spPr bwMode="auto">
            <a:xfrm>
              <a:off x="7010400" y="2724150"/>
              <a:ext cx="1295400" cy="137160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none" lIns="96924" tIns="48462" rIns="96924" bIns="48462" numCol="1" rtlCol="0" anchor="ctr" anchorCtr="0" compatLnSpc="1">
              <a:prstTxWarp prst="textNoShape">
                <a:avLst/>
              </a:prstTxWarp>
            </a:bodyPr>
            <a:lstStyle/>
            <a:p>
              <a:pPr defTabSz="969226" fontAlgn="base">
                <a:spcBef>
                  <a:spcPct val="0"/>
                </a:spcBef>
                <a:spcAft>
                  <a:spcPct val="0"/>
                </a:spcAft>
              </a:pPr>
              <a:endParaRPr lang="en-US" sz="2544">
                <a:latin typeface="Lucida Sans" pitchFamily="-65" charset="0"/>
              </a:endParaRP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19035F42-82FD-A16F-2004-8210C841095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89C24D3-48B5-1C2B-6011-82AF06CD6DE6}"/>
              </a:ext>
            </a:extLst>
          </p:cNvPr>
          <p:cNvSpPr txBox="1"/>
          <p:nvPr/>
        </p:nvSpPr>
        <p:spPr>
          <a:xfrm>
            <a:off x="9575800" y="62615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1C8B273D-883E-D155-1807-D8393F98FE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106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7791B-C485-F072-82F4-DED60A3389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C7507-2535-A3E6-821F-F270EF013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3637" y="925113"/>
            <a:ext cx="7915515" cy="787513"/>
          </a:xfrm>
        </p:spPr>
        <p:txBody>
          <a:bodyPr/>
          <a:lstStyle/>
          <a:p>
            <a:r>
              <a:rPr lang="en-US" dirty="0"/>
              <a:t>Noisy Channel Intuition</a:t>
            </a:r>
          </a:p>
        </p:txBody>
      </p:sp>
      <p:pic>
        <p:nvPicPr>
          <p:cNvPr id="5" name="Picture 4" descr="noisychannelposg.png">
            <a:extLst>
              <a:ext uri="{FF2B5EF4-FFF2-40B4-BE49-F238E27FC236}">
                <a16:creationId xmlns:a16="http://schemas.microsoft.com/office/drawing/2014/main" id="{5A22E777-FC12-79D1-F96E-2841843A5C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554" y="1975131"/>
            <a:ext cx="7673203" cy="386729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88727DC-877E-FA16-76D2-11333D792C5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940F42D-6644-4FD2-BF61-E995CFCD7BCB}"/>
              </a:ext>
            </a:extLst>
          </p:cNvPr>
          <p:cNvSpPr txBox="1"/>
          <p:nvPr/>
        </p:nvSpPr>
        <p:spPr>
          <a:xfrm>
            <a:off x="9575800" y="62615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413F5BD7-582C-1285-F218-B70CD967A55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0297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02A7E4AA-3A5F-038A-D85E-D9B57F109A38}"/>
              </a:ext>
            </a:extLst>
          </p:cNvPr>
          <p:cNvSpPr/>
          <p:nvPr/>
        </p:nvSpPr>
        <p:spPr>
          <a:xfrm>
            <a:off x="6924190" y="5025126"/>
            <a:ext cx="948376" cy="698329"/>
          </a:xfrm>
          <a:prstGeom prst="ellipse">
            <a:avLst/>
          </a:prstGeom>
          <a:noFill/>
          <a:ln w="22225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32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63331"/>
            <a:ext cx="10515600" cy="1325563"/>
          </a:xfrm>
        </p:spPr>
        <p:txBody>
          <a:bodyPr/>
          <a:lstStyle/>
          <a:p>
            <a:r>
              <a:rPr lang="en-US" dirty="0"/>
              <a:t>Noisy Channel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see an observation x of a misspelled word</a:t>
            </a:r>
          </a:p>
          <a:p>
            <a:r>
              <a:rPr lang="en-US" dirty="0"/>
              <a:t>Find the correct word w </a:t>
            </a:r>
          </a:p>
          <a:p>
            <a:endParaRPr lang="en-US" dirty="0"/>
          </a:p>
          <a:p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3947614" y="3267460"/>
          <a:ext cx="2976576" cy="6985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244600" imgH="292100" progId="Equation.3">
                  <p:embed/>
                </p:oleObj>
              </mc:Choice>
              <mc:Fallback>
                <p:oleObj name="Equation" r:id="rId3" imgW="1244600" imgH="292100" progId="Equation.3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47614" y="3267460"/>
                        <a:ext cx="2976576" cy="6985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4319048" y="3994395"/>
          <a:ext cx="3432749" cy="10023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435100" imgH="419100" progId="Equation.3">
                  <p:embed/>
                </p:oleObj>
              </mc:Choice>
              <mc:Fallback>
                <p:oleObj name="Equation" r:id="rId5" imgW="1435100" imgH="419100" progId="Equation.3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19048" y="3994395"/>
                        <a:ext cx="3432749" cy="100238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4339241" y="5153788"/>
          <a:ext cx="3372171" cy="6983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409700" imgH="292100" progId="Equation.3">
                  <p:embed/>
                </p:oleObj>
              </mc:Choice>
              <mc:Fallback>
                <p:oleObj name="Equation" r:id="rId7" imgW="1409700" imgH="292100" progId="Equation.3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39241" y="5153788"/>
                        <a:ext cx="3372171" cy="6983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0E9F88DF-E36E-C107-47F0-C284E63C1909}"/>
              </a:ext>
            </a:extLst>
          </p:cNvPr>
          <p:cNvCxnSpPr>
            <a:stCxn id="8" idx="6"/>
          </p:cNvCxnSpPr>
          <p:nvPr/>
        </p:nvCxnSpPr>
        <p:spPr>
          <a:xfrm flipV="1">
            <a:off x="7872567" y="5368401"/>
            <a:ext cx="903592" cy="588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CB4853-82DE-2031-AAA0-FDC29EDC357D}"/>
              </a:ext>
            </a:extLst>
          </p:cNvPr>
          <p:cNvSpPr txBox="1"/>
          <p:nvPr/>
        </p:nvSpPr>
        <p:spPr>
          <a:xfrm>
            <a:off x="8776158" y="5025126"/>
            <a:ext cx="2166076" cy="762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76" b="1" dirty="0"/>
              <a:t>Language Model</a:t>
            </a:r>
          </a:p>
          <a:p>
            <a:r>
              <a:rPr lang="en-US" sz="2176" dirty="0"/>
              <a:t>(Prior)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2C31BCD-9D1B-D522-9ECF-A5865B3F3539}"/>
              </a:ext>
            </a:extLst>
          </p:cNvPr>
          <p:cNvSpPr/>
          <p:nvPr/>
        </p:nvSpPr>
        <p:spPr>
          <a:xfrm>
            <a:off x="5744206" y="5025127"/>
            <a:ext cx="1179984" cy="698329"/>
          </a:xfrm>
          <a:prstGeom prst="ellipse">
            <a:avLst/>
          </a:prstGeom>
          <a:noFill/>
          <a:ln w="22225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32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E2B8E5AC-84B0-A78D-F05B-8289ECC6E930}"/>
              </a:ext>
            </a:extLst>
          </p:cNvPr>
          <p:cNvCxnSpPr>
            <a:stCxn id="12" idx="4"/>
          </p:cNvCxnSpPr>
          <p:nvPr/>
        </p:nvCxnSpPr>
        <p:spPr>
          <a:xfrm flipH="1">
            <a:off x="6331144" y="5723456"/>
            <a:ext cx="3054" cy="40270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CF0AE582-08EF-10D0-012A-78A0BC7D37E1}"/>
              </a:ext>
            </a:extLst>
          </p:cNvPr>
          <p:cNvSpPr txBox="1"/>
          <p:nvPr/>
        </p:nvSpPr>
        <p:spPr>
          <a:xfrm>
            <a:off x="5708653" y="6233398"/>
            <a:ext cx="2043144" cy="594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b="1" dirty="0"/>
              <a:t>Channel Model</a:t>
            </a:r>
          </a:p>
          <a:p>
            <a:r>
              <a:rPr lang="en-US" sz="1632" dirty="0"/>
              <a:t>(Likelihood)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C0CBB37-87F3-41B2-2329-4AED4C25A88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03D0242-E238-2F6C-BE9E-C1F6C3DFFFB1}"/>
              </a:ext>
            </a:extLst>
          </p:cNvPr>
          <p:cNvSpPr txBox="1"/>
          <p:nvPr/>
        </p:nvSpPr>
        <p:spPr>
          <a:xfrm>
            <a:off x="9575800" y="623339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BE26A517-6BCB-BC0B-3507-6C657166E678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619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  <p:bldP spid="12" grpId="0" animBg="1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96067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History: Noisy channel for spelling proposed around 1990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56567"/>
            <a:ext cx="10515600" cy="4351338"/>
          </a:xfrm>
        </p:spPr>
        <p:txBody>
          <a:bodyPr/>
          <a:lstStyle/>
          <a:p>
            <a:r>
              <a:rPr lang="en-US" sz="2968" b="1" dirty="0"/>
              <a:t>IBM</a:t>
            </a:r>
          </a:p>
          <a:p>
            <a:pPr lvl="1"/>
            <a:r>
              <a:rPr lang="en-US" sz="2544" dirty="0"/>
              <a:t>Mays, Eric, Fred J. </a:t>
            </a:r>
            <a:r>
              <a:rPr lang="en-US" sz="2544" dirty="0" err="1"/>
              <a:t>Damerau</a:t>
            </a:r>
            <a:r>
              <a:rPr lang="en-US" sz="2544" dirty="0"/>
              <a:t> and Robert L. Mercer. 1991. Context based spelling correction. </a:t>
            </a:r>
            <a:r>
              <a:rPr lang="en-US" sz="2544" i="1" dirty="0"/>
              <a:t>Information Processing and Management</a:t>
            </a:r>
            <a:r>
              <a:rPr lang="en-US" sz="2544" dirty="0"/>
              <a:t>, 23(5), 517–522</a:t>
            </a:r>
          </a:p>
          <a:p>
            <a:r>
              <a:rPr lang="en-US" sz="2968" b="1" dirty="0"/>
              <a:t>AT&amp;T Bell Labs</a:t>
            </a:r>
          </a:p>
          <a:p>
            <a:pPr lvl="1"/>
            <a:r>
              <a:rPr lang="en-US" sz="2544" dirty="0"/>
              <a:t>Kernighan, Mark D., Kenneth W. Church, and William A. Gale. 1990. A spelling correction program based on a noisy channel model. Proceedings of COLING 1990, 205-210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CB7EBA8-CEDD-7C93-39D5-874B51D1BDB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1E5A852-F5AD-2DEF-EC28-D25F7AABDC8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2280D12-9EDF-82F5-3110-0926622E03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9938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78079"/>
            <a:ext cx="10515600" cy="1325563"/>
          </a:xfrm>
        </p:spPr>
        <p:txBody>
          <a:bodyPr/>
          <a:lstStyle/>
          <a:p>
            <a:r>
              <a:rPr lang="en-US" dirty="0"/>
              <a:t>Non-word spelling error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8260" y="2953478"/>
            <a:ext cx="7107809" cy="2483694"/>
          </a:xfrm>
        </p:spPr>
        <p:txBody>
          <a:bodyPr/>
          <a:lstStyle/>
          <a:p>
            <a:pPr marL="0" indent="0">
              <a:buNone/>
            </a:pPr>
            <a:r>
              <a:rPr lang="en-US" sz="4240" dirty="0" err="1">
                <a:solidFill>
                  <a:srgbClr val="A50021"/>
                </a:solidFill>
                <a:latin typeface="Courier"/>
                <a:cs typeface="Courier"/>
              </a:rPr>
              <a:t>acress</a:t>
            </a:r>
            <a:endParaRPr lang="en-US" sz="2968" dirty="0">
              <a:solidFill>
                <a:srgbClr val="A50021"/>
              </a:solidFill>
              <a:latin typeface="Courier"/>
              <a:cs typeface="Courier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ABC4F69-8850-26D9-C78F-6E639FC614C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A3CC85-DC3E-C486-BB95-5BF2ACC5C2C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FC1C46-F516-0F91-ED4B-ADA4BD162B3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7006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63329"/>
            <a:ext cx="10515600" cy="1325563"/>
          </a:xfrm>
        </p:spPr>
        <p:txBody>
          <a:bodyPr/>
          <a:lstStyle/>
          <a:p>
            <a:r>
              <a:rPr lang="en-US" dirty="0"/>
              <a:t>Candidate generation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23829"/>
            <a:ext cx="10515600" cy="4351338"/>
          </a:xfrm>
        </p:spPr>
        <p:txBody>
          <a:bodyPr/>
          <a:lstStyle/>
          <a:p>
            <a:r>
              <a:rPr lang="en-US" sz="2968" dirty="0"/>
              <a:t>Words with similar spelling</a:t>
            </a:r>
          </a:p>
          <a:p>
            <a:pPr lvl="1"/>
            <a:r>
              <a:rPr lang="en-US" sz="2544" dirty="0"/>
              <a:t>Small edit distance to error</a:t>
            </a:r>
          </a:p>
          <a:p>
            <a:r>
              <a:rPr lang="en-US" sz="2968" dirty="0"/>
              <a:t>Words with similar pronunciation</a:t>
            </a:r>
          </a:p>
          <a:p>
            <a:pPr lvl="1"/>
            <a:r>
              <a:rPr lang="en-US" sz="2544" dirty="0"/>
              <a:t>Small edit distance of pronunciation to error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0A0388-E396-A55E-FFC6-FCEDED7050B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718C4C-792E-BD02-8DAD-0C0503115A5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F40787F-5BBA-E3F1-FE9D-8E08604B4E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1960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01098"/>
            <a:ext cx="10515600" cy="1325563"/>
          </a:xfrm>
        </p:spPr>
        <p:txBody>
          <a:bodyPr/>
          <a:lstStyle/>
          <a:p>
            <a:r>
              <a:rPr lang="en-US" dirty="0" err="1"/>
              <a:t>Damerau-Levenshtein</a:t>
            </a:r>
            <a:r>
              <a:rPr lang="en-US" dirty="0"/>
              <a:t> edit distance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61598"/>
            <a:ext cx="10515600" cy="4351338"/>
          </a:xfrm>
        </p:spPr>
        <p:txBody>
          <a:bodyPr/>
          <a:lstStyle/>
          <a:p>
            <a:r>
              <a:rPr lang="en-US" dirty="0"/>
              <a:t>Minimal edit distance between two strings, where edits are:</a:t>
            </a:r>
          </a:p>
          <a:p>
            <a:pPr lvl="1"/>
            <a:r>
              <a:rPr lang="en-US" sz="2544" dirty="0"/>
              <a:t>Insertion</a:t>
            </a:r>
          </a:p>
          <a:p>
            <a:pPr lvl="1"/>
            <a:r>
              <a:rPr lang="en-US" sz="2544" dirty="0"/>
              <a:t>Deletion</a:t>
            </a:r>
          </a:p>
          <a:p>
            <a:pPr lvl="1"/>
            <a:r>
              <a:rPr lang="en-US" sz="2544" dirty="0"/>
              <a:t>Substitution</a:t>
            </a:r>
          </a:p>
          <a:p>
            <a:pPr lvl="1"/>
            <a:r>
              <a:rPr lang="en-US" sz="2544" dirty="0">
                <a:solidFill>
                  <a:srgbClr val="0000FF"/>
                </a:solidFill>
              </a:rPr>
              <a:t>Transposition of two adjacent letters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8B4C24-24FE-FA95-31F8-C9BD48DA5F0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22C585-12D0-BAED-5433-40E22F3A818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C81D4BC-7D19-A695-AFD8-047E73DD75D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3257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3637" y="864535"/>
            <a:ext cx="7915515" cy="787513"/>
          </a:xfrm>
        </p:spPr>
        <p:txBody>
          <a:bodyPr/>
          <a:lstStyle/>
          <a:p>
            <a:r>
              <a:rPr lang="en-US" dirty="0"/>
              <a:t>Words within 1 of </a:t>
            </a:r>
            <a:r>
              <a:rPr lang="en-US" dirty="0" err="1">
                <a:latin typeface="Courier"/>
                <a:cs typeface="Courier"/>
              </a:rPr>
              <a:t>acress</a:t>
            </a:r>
            <a:endParaRPr lang="en-US" dirty="0">
              <a:latin typeface="Courier"/>
              <a:cs typeface="Courier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2622866" y="2055900"/>
          <a:ext cx="7027037" cy="36831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54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54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69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92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000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43089">
                <a:tc>
                  <a:txBody>
                    <a:bodyPr/>
                    <a:lstStyle/>
                    <a:p>
                      <a:r>
                        <a:rPr lang="en-US" sz="2100" dirty="0"/>
                        <a:t>Error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Candidate Correction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Correct Letter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Error Letter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Type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007">
                <a:tc>
                  <a:txBody>
                    <a:bodyPr/>
                    <a:lstStyle/>
                    <a:p>
                      <a:r>
                        <a:rPr lang="en-US" sz="2100" dirty="0" err="1">
                          <a:latin typeface="Courier"/>
                        </a:rPr>
                        <a:t>acress</a:t>
                      </a:r>
                      <a:endParaRPr lang="en-US" sz="2100" dirty="0">
                        <a:latin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actress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t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deletion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007">
                <a:tc>
                  <a:txBody>
                    <a:bodyPr/>
                    <a:lstStyle/>
                    <a:p>
                      <a:r>
                        <a:rPr lang="en-US" sz="2100" dirty="0" err="1">
                          <a:latin typeface="Courier"/>
                        </a:rPr>
                        <a:t>acress</a:t>
                      </a:r>
                      <a:endParaRPr lang="en-US" sz="2100" dirty="0">
                        <a:latin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cress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a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insertion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007">
                <a:tc>
                  <a:txBody>
                    <a:bodyPr/>
                    <a:lstStyle/>
                    <a:p>
                      <a:r>
                        <a:rPr lang="en-US" sz="2100" dirty="0" err="1">
                          <a:latin typeface="Courier"/>
                        </a:rPr>
                        <a:t>acress</a:t>
                      </a:r>
                      <a:endParaRPr lang="en-US" sz="2100" dirty="0">
                        <a:latin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caress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 err="1">
                          <a:latin typeface="Courier"/>
                        </a:rPr>
                        <a:t>ca</a:t>
                      </a:r>
                      <a:endParaRPr lang="en-US" sz="2100" dirty="0">
                        <a:latin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ac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transposition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0007">
                <a:tc>
                  <a:txBody>
                    <a:bodyPr/>
                    <a:lstStyle/>
                    <a:p>
                      <a:r>
                        <a:rPr lang="en-US" sz="2100" dirty="0" err="1">
                          <a:latin typeface="Courier"/>
                        </a:rPr>
                        <a:t>acress</a:t>
                      </a:r>
                      <a:endParaRPr lang="en-US" sz="2100" dirty="0">
                        <a:latin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access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c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substitution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0007">
                <a:tc>
                  <a:txBody>
                    <a:bodyPr/>
                    <a:lstStyle/>
                    <a:p>
                      <a:r>
                        <a:rPr lang="en-US" sz="2100" dirty="0" err="1">
                          <a:latin typeface="Courier"/>
                        </a:rPr>
                        <a:t>acress</a:t>
                      </a:r>
                      <a:endParaRPr lang="en-US" sz="2100" dirty="0">
                        <a:latin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across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o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e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substitution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0007">
                <a:tc>
                  <a:txBody>
                    <a:bodyPr/>
                    <a:lstStyle/>
                    <a:p>
                      <a:r>
                        <a:rPr lang="en-US" sz="2100" dirty="0" err="1">
                          <a:latin typeface="Courier"/>
                        </a:rPr>
                        <a:t>acress</a:t>
                      </a:r>
                      <a:endParaRPr lang="en-US" sz="2100" dirty="0">
                        <a:latin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acres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insertion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0007">
                <a:tc>
                  <a:txBody>
                    <a:bodyPr/>
                    <a:lstStyle/>
                    <a:p>
                      <a:r>
                        <a:rPr lang="en-US" sz="2100" dirty="0" err="1">
                          <a:latin typeface="Courier"/>
                        </a:rPr>
                        <a:t>acress</a:t>
                      </a:r>
                      <a:endParaRPr lang="en-US" sz="2100" dirty="0">
                        <a:latin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acres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insertion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96164224-C054-FB00-C552-C2787ADA9C3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E0CD8F-1DC6-8A7B-50EF-99E2134C16A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F4AFF0-CBDC-0E45-3A6C-7AFAEF9C1BC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6328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63331"/>
            <a:ext cx="10515600" cy="1325563"/>
          </a:xfrm>
        </p:spPr>
        <p:txBody>
          <a:bodyPr/>
          <a:lstStyle/>
          <a:p>
            <a:r>
              <a:rPr lang="en-US" dirty="0"/>
              <a:t>Candidate generation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23831"/>
            <a:ext cx="10515600" cy="4351338"/>
          </a:xfrm>
        </p:spPr>
        <p:txBody>
          <a:bodyPr/>
          <a:lstStyle/>
          <a:p>
            <a:r>
              <a:rPr lang="en-US" sz="2968" dirty="0"/>
              <a:t>80% of errors are within edit distance 1</a:t>
            </a:r>
          </a:p>
          <a:p>
            <a:r>
              <a:rPr lang="en-US" sz="2968" dirty="0"/>
              <a:t>Almost all errors within edit distance 2</a:t>
            </a:r>
          </a:p>
          <a:p>
            <a:endParaRPr lang="en-US" sz="2968" dirty="0"/>
          </a:p>
          <a:p>
            <a:r>
              <a:rPr lang="en-US" sz="2968" dirty="0"/>
              <a:t>Also allow insertion of </a:t>
            </a:r>
            <a:r>
              <a:rPr lang="en-US" sz="2968" b="1" dirty="0"/>
              <a:t>space</a:t>
            </a:r>
            <a:r>
              <a:rPr lang="en-US" sz="2968" dirty="0"/>
              <a:t> or </a:t>
            </a:r>
            <a:r>
              <a:rPr lang="en-US" sz="2968" b="1" dirty="0"/>
              <a:t>hyphen</a:t>
            </a:r>
          </a:p>
          <a:p>
            <a:pPr lvl="1"/>
            <a:r>
              <a:rPr lang="en-US" sz="2544" dirty="0" err="1">
                <a:latin typeface="Courier"/>
                <a:cs typeface="Courier"/>
              </a:rPr>
              <a:t>thisidea</a:t>
            </a:r>
            <a:r>
              <a:rPr lang="en-US" sz="2544" dirty="0">
                <a:latin typeface="Courier"/>
                <a:cs typeface="Courier"/>
              </a:rPr>
              <a:t> </a:t>
            </a:r>
            <a:r>
              <a:rPr lang="en-US" sz="2544" dirty="0">
                <a:sym typeface="Wingdings"/>
              </a:rPr>
              <a:t>  </a:t>
            </a:r>
            <a:r>
              <a:rPr lang="en-US" sz="2544" dirty="0">
                <a:latin typeface="Courier"/>
                <a:cs typeface="Courier"/>
                <a:sym typeface="Wingdings"/>
              </a:rPr>
              <a:t>this idea</a:t>
            </a:r>
          </a:p>
          <a:p>
            <a:pPr lvl="1"/>
            <a:r>
              <a:rPr lang="en-US" sz="2544" dirty="0" err="1">
                <a:latin typeface="Courier"/>
                <a:cs typeface="Courier"/>
                <a:sym typeface="Wingdings"/>
              </a:rPr>
              <a:t>inlaw</a:t>
            </a:r>
            <a:r>
              <a:rPr lang="en-US" sz="2544" dirty="0">
                <a:latin typeface="Courier"/>
                <a:cs typeface="Courier"/>
                <a:sym typeface="Wingdings"/>
              </a:rPr>
              <a:t>  in-law</a:t>
            </a:r>
            <a:endParaRPr lang="en-US" sz="2544" dirty="0">
              <a:latin typeface="Courier"/>
              <a:cs typeface="Courier"/>
            </a:endParaRPr>
          </a:p>
          <a:p>
            <a:pPr lvl="1"/>
            <a:endParaRPr lang="en-US" b="1" dirty="0"/>
          </a:p>
          <a:p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A46372E-FB6D-B171-24F3-90EE5D4602D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2ADAD2-7F34-5E68-1E9F-B0AF2E39F2B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1808B2-63EB-45BB-5BAC-2A40DBB128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364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04337"/>
            <a:ext cx="10515600" cy="1325563"/>
          </a:xfrm>
        </p:spPr>
        <p:txBody>
          <a:bodyPr/>
          <a:lstStyle/>
          <a:p>
            <a:r>
              <a:rPr lang="en-US" dirty="0"/>
              <a:t>Language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64837"/>
            <a:ext cx="10515600" cy="4351338"/>
          </a:xfrm>
        </p:spPr>
        <p:txBody>
          <a:bodyPr/>
          <a:lstStyle/>
          <a:p>
            <a:r>
              <a:rPr lang="en-US" dirty="0"/>
              <a:t>Use any of the language modeling algorithms we’ve learned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Unigram, bigram, trigram</a:t>
            </a:r>
          </a:p>
          <a:p>
            <a:endParaRPr lang="en-US" dirty="0"/>
          </a:p>
          <a:p>
            <a:r>
              <a:rPr lang="en-US" dirty="0"/>
              <a:t>Web-scale spelling correction</a:t>
            </a:r>
          </a:p>
          <a:p>
            <a:pPr lvl="1"/>
            <a:r>
              <a:rPr lang="en-US" dirty="0"/>
              <a:t>Stupid backoff</a:t>
            </a:r>
          </a:p>
          <a:p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DC341AE-CAD1-0D2A-1A0C-F8CCED5AA02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EA8676-5EDC-635E-4E6B-704F32DB238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E9B39A4-6745-DA97-6538-4CC1EBD452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6811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45340"/>
            <a:ext cx="10515600" cy="1325563"/>
          </a:xfrm>
        </p:spPr>
        <p:txBody>
          <a:bodyPr/>
          <a:lstStyle/>
          <a:p>
            <a:r>
              <a:rPr lang="en-US" dirty="0"/>
              <a:t>Web-scale N-grams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0094" y="1703437"/>
            <a:ext cx="9194672" cy="5121275"/>
          </a:xfrm>
        </p:spPr>
        <p:txBody>
          <a:bodyPr/>
          <a:lstStyle/>
          <a:p>
            <a:r>
              <a:rPr lang="en-US" sz="2968" dirty="0"/>
              <a:t>“Stupid </a:t>
            </a:r>
            <a:r>
              <a:rPr lang="en-US" sz="2968" dirty="0" err="1"/>
              <a:t>backoff</a:t>
            </a:r>
            <a:r>
              <a:rPr lang="en-US" sz="2968" dirty="0"/>
              <a:t>” (</a:t>
            </a:r>
            <a:r>
              <a:rPr lang="en-US" sz="2968" dirty="0" err="1"/>
              <a:t>Brants</a:t>
            </a:r>
            <a:r>
              <a:rPr lang="en-US" sz="2968" dirty="0"/>
              <a:t> </a:t>
            </a:r>
            <a:r>
              <a:rPr lang="en-US" sz="2968" i="1" dirty="0"/>
              <a:t>et al</a:t>
            </a:r>
            <a:r>
              <a:rPr lang="en-US" sz="2968" dirty="0"/>
              <a:t>. 2007)</a:t>
            </a:r>
          </a:p>
          <a:p>
            <a:pPr eaLnBrk="1" hangingPunct="1"/>
            <a:r>
              <a:rPr lang="en-US" sz="2902" b="1" dirty="0">
                <a:ea typeface="ＭＳ Ｐゴシック" charset="0"/>
              </a:rPr>
              <a:t>Backoff: </a:t>
            </a:r>
          </a:p>
          <a:p>
            <a:pPr lvl="1"/>
            <a:r>
              <a:rPr lang="en-US" dirty="0">
                <a:ea typeface="ＭＳ Ｐゴシック" charset="0"/>
              </a:rPr>
              <a:t>use trigram if you have good evidence,</a:t>
            </a:r>
          </a:p>
          <a:p>
            <a:pPr lvl="1"/>
            <a:r>
              <a:rPr lang="en-US" dirty="0">
                <a:ea typeface="ＭＳ Ｐゴシック" charset="0"/>
              </a:rPr>
              <a:t>otherwise bigram, otherwise unigram</a:t>
            </a:r>
          </a:p>
          <a:p>
            <a:endParaRPr lang="en-US" sz="2968" dirty="0"/>
          </a:p>
          <a:p>
            <a:pPr marL="484613" lvl="1" indent="0">
              <a:buNone/>
            </a:pPr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8058582"/>
              </p:ext>
            </p:extLst>
          </p:nvPr>
        </p:nvGraphicFramePr>
        <p:xfrm>
          <a:off x="2876958" y="5937826"/>
          <a:ext cx="2232969" cy="78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117600" imgH="393700" progId="Equation.3">
                  <p:embed/>
                </p:oleObj>
              </mc:Choice>
              <mc:Fallback>
                <p:oleObj name="Equation" r:id="rId2" imgW="1117600" imgH="393700" progId="Equation.3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876958" y="5937826"/>
                        <a:ext cx="2232969" cy="7875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09A0472D-66C7-AD26-0D1F-F419308153B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0FF612F-5BBD-D83C-97E7-F8AF0F3B5E4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9D532A36-B261-E62D-80FB-B676716BE79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487A76D-92A1-C6F8-3A68-CED6F91686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4541" y="3956174"/>
            <a:ext cx="6209643" cy="1937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2934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89587"/>
            <a:ext cx="10515600" cy="1325563"/>
          </a:xfrm>
        </p:spPr>
        <p:txBody>
          <a:bodyPr/>
          <a:lstStyle/>
          <a:p>
            <a:r>
              <a:rPr lang="en-US" dirty="0"/>
              <a:t>Unigram Prior probability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1354720"/>
              </p:ext>
            </p:extLst>
          </p:nvPr>
        </p:nvGraphicFramePr>
        <p:xfrm>
          <a:off x="2622866" y="3101913"/>
          <a:ext cx="7188580" cy="31321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23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46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115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word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/>
                        <a:t>Frequency</a:t>
                      </a:r>
                      <a:r>
                        <a:rPr lang="en-US" sz="2300" baseline="0" dirty="0"/>
                        <a:t> of word</a:t>
                      </a:r>
                      <a:endParaRPr lang="en-US" sz="2300" dirty="0"/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/>
                        <a:t>P(word)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actress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9,321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>
                          <a:latin typeface="Courier"/>
                          <a:cs typeface="Courier"/>
                        </a:rPr>
                        <a:t>.0000230573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cress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220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>
                          <a:latin typeface="Courier"/>
                          <a:cs typeface="Courier"/>
                        </a:rPr>
                        <a:t>.0000005442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caress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686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>
                          <a:latin typeface="Courier"/>
                          <a:cs typeface="Courier"/>
                        </a:rPr>
                        <a:t>.0000016969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access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37,038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>
                          <a:latin typeface="Courier"/>
                          <a:cs typeface="Courier"/>
                        </a:rPr>
                        <a:t>.0000916207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across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120,844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>
                          <a:latin typeface="Courier"/>
                          <a:cs typeface="Courier"/>
                        </a:rPr>
                        <a:t>.0002989314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acres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12,874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>
                          <a:latin typeface="Courier"/>
                          <a:cs typeface="Courier"/>
                        </a:rPr>
                        <a:t>.0000318463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138243" y="2380364"/>
            <a:ext cx="7622471" cy="679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908" dirty="0">
                <a:latin typeface="Calibri"/>
                <a:cs typeface="Calibri"/>
              </a:rPr>
              <a:t>Counts from 404,253,213 words in Corpus of Contemporary English (COCA)</a:t>
            </a:r>
          </a:p>
          <a:p>
            <a:endParaRPr lang="en-US" sz="1908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587BBFC-AF7D-B30E-4AF4-882915FB291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0AE08F-7D2C-8283-FAA2-ABB1F11FB9D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7ED8D6E5-3B3B-70F4-0C0B-2E7A59D498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6764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04337"/>
            <a:ext cx="10515600" cy="1325563"/>
          </a:xfrm>
        </p:spPr>
        <p:txBody>
          <a:bodyPr/>
          <a:lstStyle/>
          <a:p>
            <a:r>
              <a:rPr lang="en-US" dirty="0"/>
              <a:t>Channel model probability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64837"/>
            <a:ext cx="10515600" cy="4351338"/>
          </a:xfrm>
        </p:spPr>
        <p:txBody>
          <a:bodyPr>
            <a:normAutofit/>
          </a:bodyPr>
          <a:lstStyle/>
          <a:p>
            <a:r>
              <a:rPr lang="en-US" b="1" dirty="0"/>
              <a:t>Error model probability, Edit probability</a:t>
            </a:r>
          </a:p>
          <a:p>
            <a:r>
              <a:rPr lang="en-US" i="1" dirty="0"/>
              <a:t>Kernighan, Church, Gale  1990</a:t>
            </a:r>
          </a:p>
          <a:p>
            <a:endParaRPr lang="en-US" i="1" dirty="0"/>
          </a:p>
          <a:p>
            <a:r>
              <a:rPr lang="en-US" i="1" dirty="0"/>
              <a:t>Misspelled word x = x</a:t>
            </a:r>
            <a:r>
              <a:rPr lang="en-US" i="1" baseline="-25000" dirty="0"/>
              <a:t>1</a:t>
            </a:r>
            <a:r>
              <a:rPr lang="en-US" i="1" dirty="0"/>
              <a:t>, x</a:t>
            </a:r>
            <a:r>
              <a:rPr lang="en-US" i="1" baseline="-25000" dirty="0"/>
              <a:t>2</a:t>
            </a:r>
            <a:r>
              <a:rPr lang="en-US" i="1" dirty="0"/>
              <a:t>, x</a:t>
            </a:r>
            <a:r>
              <a:rPr lang="en-US" i="1" baseline="-25000" dirty="0"/>
              <a:t>3</a:t>
            </a:r>
            <a:r>
              <a:rPr lang="en-US" i="1" dirty="0"/>
              <a:t>… </a:t>
            </a:r>
            <a:r>
              <a:rPr lang="en-US" i="1" dirty="0" err="1"/>
              <a:t>x</a:t>
            </a:r>
            <a:r>
              <a:rPr lang="en-US" i="1" baseline="-25000" dirty="0" err="1"/>
              <a:t>m</a:t>
            </a:r>
            <a:endParaRPr lang="en-US" i="1" baseline="-25000" dirty="0"/>
          </a:p>
          <a:p>
            <a:r>
              <a:rPr lang="en-US" i="1" dirty="0"/>
              <a:t>Correct word w = w</a:t>
            </a:r>
            <a:r>
              <a:rPr lang="en-US" i="1" baseline="-25000" dirty="0"/>
              <a:t>1</a:t>
            </a:r>
            <a:r>
              <a:rPr lang="en-US" i="1" dirty="0"/>
              <a:t>, w</a:t>
            </a:r>
            <a:r>
              <a:rPr lang="en-US" i="1" baseline="-25000" dirty="0"/>
              <a:t>2</a:t>
            </a:r>
            <a:r>
              <a:rPr lang="en-US" i="1" dirty="0"/>
              <a:t>, w</a:t>
            </a:r>
            <a:r>
              <a:rPr lang="en-US" i="1" baseline="-25000" dirty="0"/>
              <a:t>3</a:t>
            </a:r>
            <a:r>
              <a:rPr lang="en-US" i="1" dirty="0"/>
              <a:t>,…, </a:t>
            </a:r>
            <a:r>
              <a:rPr lang="en-US" i="1" dirty="0" err="1"/>
              <a:t>w</a:t>
            </a:r>
            <a:r>
              <a:rPr lang="en-US" i="1" baseline="-25000" dirty="0" err="1"/>
              <a:t>n</a:t>
            </a:r>
            <a:endParaRPr lang="en-US" i="1" baseline="-25000" dirty="0"/>
          </a:p>
          <a:p>
            <a:endParaRPr lang="en-US" i="1" dirty="0"/>
          </a:p>
          <a:p>
            <a:r>
              <a:rPr lang="en-US" dirty="0"/>
              <a:t>P(</a:t>
            </a:r>
            <a:r>
              <a:rPr lang="en-US" dirty="0" err="1"/>
              <a:t>x|w</a:t>
            </a:r>
            <a:r>
              <a:rPr lang="en-US" dirty="0"/>
              <a:t>) = probability of the edit </a:t>
            </a:r>
          </a:p>
          <a:p>
            <a:pPr lvl="1"/>
            <a:r>
              <a:rPr lang="en-US" dirty="0"/>
              <a:t>(deletion/insertion/substitution/transposition)</a:t>
            </a:r>
            <a:endParaRPr lang="en-US" i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D81DC2-A375-9A9A-5DF1-C4A767DCBF2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6B97D2-5333-5366-9170-309DA99E4B2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3EA96FB-CE1E-A3D1-7A5D-3EE2D8DCA5F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870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10813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Computing error probability: confusion matrix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71313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Courier"/>
                <a:cs typeface="Courier"/>
              </a:rPr>
              <a:t>del[</a:t>
            </a:r>
            <a:r>
              <a:rPr lang="en-US" dirty="0" err="1">
                <a:latin typeface="Courier"/>
                <a:cs typeface="Courier"/>
              </a:rPr>
              <a:t>x,y</a:t>
            </a:r>
            <a:r>
              <a:rPr lang="en-US" dirty="0">
                <a:latin typeface="Courier"/>
                <a:cs typeface="Courier"/>
              </a:rPr>
              <a:t>]:    count(</a:t>
            </a:r>
            <a:r>
              <a:rPr lang="en-US" dirty="0" err="1">
                <a:latin typeface="Courier"/>
                <a:cs typeface="Courier"/>
              </a:rPr>
              <a:t>xy</a:t>
            </a:r>
            <a:r>
              <a:rPr lang="en-US" dirty="0">
                <a:latin typeface="Courier"/>
                <a:cs typeface="Courier"/>
              </a:rPr>
              <a:t> typed as x)</a:t>
            </a:r>
          </a:p>
          <a:p>
            <a:pPr marL="0" indent="0">
              <a:buNone/>
            </a:pPr>
            <a:r>
              <a:rPr lang="en-US" dirty="0">
                <a:latin typeface="Courier"/>
                <a:cs typeface="Courier"/>
              </a:rPr>
              <a:t>ins[</a:t>
            </a:r>
            <a:r>
              <a:rPr lang="en-US" dirty="0" err="1">
                <a:latin typeface="Courier"/>
                <a:cs typeface="Courier"/>
              </a:rPr>
              <a:t>x,y</a:t>
            </a:r>
            <a:r>
              <a:rPr lang="en-US" dirty="0">
                <a:latin typeface="Courier"/>
                <a:cs typeface="Courier"/>
              </a:rPr>
              <a:t>]:    count(x typed as </a:t>
            </a:r>
            <a:r>
              <a:rPr lang="en-US" dirty="0" err="1">
                <a:latin typeface="Courier"/>
                <a:cs typeface="Courier"/>
              </a:rPr>
              <a:t>xy</a:t>
            </a:r>
            <a:r>
              <a:rPr lang="en-US" dirty="0">
                <a:latin typeface="Courier"/>
                <a:cs typeface="Courier"/>
              </a:rPr>
              <a:t>)</a:t>
            </a:r>
          </a:p>
          <a:p>
            <a:pPr marL="0" indent="0">
              <a:buNone/>
            </a:pPr>
            <a:r>
              <a:rPr lang="en-US" dirty="0">
                <a:latin typeface="Courier"/>
                <a:cs typeface="Courier"/>
              </a:rPr>
              <a:t>sub[</a:t>
            </a:r>
            <a:r>
              <a:rPr lang="en-US" dirty="0" err="1">
                <a:latin typeface="Courier"/>
                <a:cs typeface="Courier"/>
              </a:rPr>
              <a:t>x,y</a:t>
            </a:r>
            <a:r>
              <a:rPr lang="en-US" dirty="0">
                <a:latin typeface="Courier"/>
                <a:cs typeface="Courier"/>
              </a:rPr>
              <a:t>]:    count(x typed as y)</a:t>
            </a:r>
          </a:p>
          <a:p>
            <a:pPr marL="0" indent="0">
              <a:buNone/>
            </a:pPr>
            <a:r>
              <a:rPr lang="en-US" dirty="0">
                <a:latin typeface="Courier"/>
                <a:cs typeface="Courier"/>
              </a:rPr>
              <a:t>trans[</a:t>
            </a:r>
            <a:r>
              <a:rPr lang="en-US" dirty="0" err="1">
                <a:latin typeface="Courier"/>
                <a:cs typeface="Courier"/>
              </a:rPr>
              <a:t>x,y</a:t>
            </a:r>
            <a:r>
              <a:rPr lang="en-US" dirty="0">
                <a:latin typeface="Courier"/>
                <a:cs typeface="Courier"/>
              </a:rPr>
              <a:t>]:  count(</a:t>
            </a:r>
            <a:r>
              <a:rPr lang="en-US" dirty="0" err="1">
                <a:latin typeface="Courier"/>
                <a:cs typeface="Courier"/>
              </a:rPr>
              <a:t>xy</a:t>
            </a:r>
            <a:r>
              <a:rPr lang="en-US" dirty="0">
                <a:latin typeface="Courier"/>
                <a:cs typeface="Courier"/>
              </a:rPr>
              <a:t> typed as </a:t>
            </a:r>
            <a:r>
              <a:rPr lang="en-US" dirty="0" err="1">
                <a:latin typeface="Courier"/>
                <a:cs typeface="Courier"/>
              </a:rPr>
              <a:t>yx</a:t>
            </a:r>
            <a:r>
              <a:rPr lang="en-US" dirty="0">
                <a:latin typeface="Courier"/>
                <a:cs typeface="Courier"/>
              </a:rPr>
              <a:t>)</a:t>
            </a:r>
          </a:p>
          <a:p>
            <a:pPr marL="0" indent="0">
              <a:buNone/>
            </a:pPr>
            <a:endParaRPr lang="en-US" dirty="0">
              <a:latin typeface="Courier"/>
              <a:cs typeface="Courier"/>
            </a:endParaRPr>
          </a:p>
          <a:p>
            <a:pPr marL="0" indent="0">
              <a:buNone/>
            </a:pPr>
            <a:r>
              <a:rPr lang="en-US" dirty="0">
                <a:latin typeface="Calibri"/>
                <a:cs typeface="Calibri"/>
              </a:rPr>
              <a:t>Insertion and deletion conditioned on previous character</a:t>
            </a:r>
          </a:p>
          <a:p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C551DF-9106-4E06-0772-F1ED1CA95D0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007AD2-72AB-28B3-82F8-6A00FDC89A8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6C98B2E-D311-FAAB-9551-AEB2015393E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3349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Title 1"/>
          <p:cNvSpPr>
            <a:spLocks noGrp="1"/>
          </p:cNvSpPr>
          <p:nvPr>
            <p:ph type="title"/>
          </p:nvPr>
        </p:nvSpPr>
        <p:spPr>
          <a:xfrm>
            <a:off x="2138243" y="922538"/>
            <a:ext cx="7915515" cy="787513"/>
          </a:xfrm>
        </p:spPr>
        <p:txBody>
          <a:bodyPr>
            <a:normAutofit fontScale="90000"/>
          </a:bodyPr>
          <a:lstStyle/>
          <a:p>
            <a:r>
              <a:rPr lang="en-US" dirty="0"/>
              <a:t>Confusion matrix for spelling errors</a:t>
            </a:r>
          </a:p>
        </p:txBody>
      </p:sp>
      <p:pic>
        <p:nvPicPr>
          <p:cNvPr id="6" name="Picture 5" descr="kern.tif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73997" y="2204770"/>
            <a:ext cx="7069276" cy="4280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F5523AE-C045-5196-8640-D13B9ADE5DB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EFF7CD-0310-1132-6221-F997661DEDB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E3D7875-D269-BE66-594E-822CE82E6BD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9408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60090"/>
            <a:ext cx="10515600" cy="1325563"/>
          </a:xfrm>
        </p:spPr>
        <p:txBody>
          <a:bodyPr/>
          <a:lstStyle/>
          <a:p>
            <a:r>
              <a:rPr lang="en-US" dirty="0"/>
              <a:t>Generating the confusion matrix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2120590"/>
            <a:ext cx="10515600" cy="4351338"/>
          </a:xfrm>
        </p:spPr>
        <p:txBody>
          <a:bodyPr/>
          <a:lstStyle/>
          <a:p>
            <a:r>
              <a:rPr lang="hu-HU" dirty="0">
                <a:hlinkClick r:id="rId2"/>
              </a:rPr>
              <a:t>Peter Norvig’s list of errors</a:t>
            </a:r>
            <a:endParaRPr lang="hu-HU" dirty="0"/>
          </a:p>
          <a:p>
            <a:r>
              <a:rPr lang="hu-HU" dirty="0">
                <a:hlinkClick r:id="rId2"/>
              </a:rPr>
              <a:t>Peter Norvig’s list of counts of single-edit errors</a:t>
            </a:r>
            <a:endParaRPr lang="hu-HU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3A9973A-987F-8AD7-1CA8-8CB5AFCC3CC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0E072D-3633-C4EC-D90E-F09974F7AF8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E96236-C1DB-CB3A-A501-65CE38A54F6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1440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33833"/>
            <a:ext cx="10515600" cy="1325563"/>
          </a:xfrm>
        </p:spPr>
        <p:txBody>
          <a:bodyPr/>
          <a:lstStyle/>
          <a:p>
            <a:r>
              <a:rPr lang="en-US" dirty="0"/>
              <a:t>Channel model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784" y="2618382"/>
            <a:ext cx="7367125" cy="326828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065247" y="2020756"/>
            <a:ext cx="3119765" cy="3859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908" dirty="0"/>
              <a:t>Kernighan, Church, Gale 1990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CDAAA46-A6B8-C59C-5811-A03CC711693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934A39-C590-1E0A-CEB5-A56F1045CF6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D716625-F8E8-90A4-2F7B-0526AFFF24E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1917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8243" y="951797"/>
            <a:ext cx="7915515" cy="787513"/>
          </a:xfrm>
        </p:spPr>
        <p:txBody>
          <a:bodyPr/>
          <a:lstStyle/>
          <a:p>
            <a:r>
              <a:rPr lang="en-US" dirty="0"/>
              <a:t>Channel model for </a:t>
            </a:r>
            <a:r>
              <a:rPr lang="en-US" dirty="0" err="1">
                <a:latin typeface="Courier"/>
                <a:cs typeface="Courier"/>
              </a:rPr>
              <a:t>acress</a:t>
            </a:r>
            <a:endParaRPr lang="en-US" dirty="0">
              <a:latin typeface="Courier"/>
              <a:cs typeface="Courier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8368862"/>
              </p:ext>
            </p:extLst>
          </p:nvPr>
        </p:nvGraphicFramePr>
        <p:xfrm>
          <a:off x="3269030" y="2399893"/>
          <a:ext cx="5653942" cy="34300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23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92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77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92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154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78473">
                <a:tc>
                  <a:txBody>
                    <a:bodyPr/>
                    <a:lstStyle/>
                    <a:p>
                      <a:r>
                        <a:rPr lang="en-US" sz="1900" dirty="0"/>
                        <a:t>Candidate Correction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/>
                        <a:t>Correct Letter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/>
                        <a:t>Error Letter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/>
                        <a:t>x|w</a:t>
                      </a:r>
                      <a:endParaRPr lang="en-US" sz="1900" dirty="0"/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P(</a:t>
                      </a:r>
                      <a:r>
                        <a:rPr lang="en-US" sz="1700" dirty="0" err="1"/>
                        <a:t>x|word</a:t>
                      </a:r>
                      <a:r>
                        <a:rPr lang="en-US" sz="1700" dirty="0"/>
                        <a:t>)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actress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t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</a:rPr>
                        <a:t>c|ct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.000117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cress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  <a:cs typeface="Courier"/>
                        </a:rPr>
                        <a:t>a|#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.00000144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caress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</a:rPr>
                        <a:t>ca</a:t>
                      </a:r>
                      <a:endParaRPr lang="en-US" sz="1900" dirty="0">
                        <a:latin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</a:rPr>
                        <a:t>ac|ca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.00000164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access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c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  <a:sym typeface="Wingdings"/>
                        </a:rPr>
                        <a:t>r|c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.000000209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across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o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e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  <a:sym typeface="Wingdings"/>
                        </a:rPr>
                        <a:t>e|o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.0000093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acres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  <a:sym typeface="Wingdings"/>
                        </a:rPr>
                        <a:t>es|e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.0000321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acres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  <a:sym typeface="Wingdings"/>
                        </a:rPr>
                        <a:t>ss|s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Courier"/>
                          <a:cs typeface="Courier"/>
                        </a:rPr>
                        <a:t>.0000342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F53A9484-01A3-A819-EBC6-7B36F994D02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F02449E-1BCA-EBF6-6B52-1C804E5E4F7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E44130-E8E5-51F0-E594-E449FAF0B0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3312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16669" y="948007"/>
            <a:ext cx="7915515" cy="787513"/>
          </a:xfrm>
        </p:spPr>
        <p:txBody>
          <a:bodyPr>
            <a:normAutofit fontScale="90000"/>
          </a:bodyPr>
          <a:lstStyle/>
          <a:p>
            <a:r>
              <a:rPr lang="en-US" dirty="0"/>
              <a:t>Noisy channel probability for </a:t>
            </a:r>
            <a:r>
              <a:rPr lang="en-US" dirty="0" err="1">
                <a:latin typeface="Courier"/>
                <a:cs typeface="Courier"/>
              </a:rPr>
              <a:t>acress</a:t>
            </a:r>
            <a:endParaRPr lang="en-US" dirty="0">
              <a:latin typeface="Courier"/>
              <a:cs typeface="Courier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442221"/>
              </p:ext>
            </p:extLst>
          </p:nvPr>
        </p:nvGraphicFramePr>
        <p:xfrm>
          <a:off x="1532462" y="2211101"/>
          <a:ext cx="9127077" cy="34300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23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92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77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92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154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3464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93849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78473">
                <a:tc>
                  <a:txBody>
                    <a:bodyPr/>
                    <a:lstStyle/>
                    <a:p>
                      <a:r>
                        <a:rPr lang="en-US" sz="1900" dirty="0"/>
                        <a:t>Candidate Correction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/>
                        <a:t>Correct Letter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/>
                        <a:t>Error Letter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/>
                        <a:t>x|w</a:t>
                      </a:r>
                      <a:endParaRPr lang="en-US" sz="1900" dirty="0"/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P(</a:t>
                      </a:r>
                      <a:r>
                        <a:rPr lang="en-US" sz="1700" dirty="0" err="1"/>
                        <a:t>x|word</a:t>
                      </a:r>
                      <a:r>
                        <a:rPr lang="en-US" sz="1700" dirty="0"/>
                        <a:t>)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P(word)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7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10</a:t>
                      </a:r>
                      <a:r>
                        <a:rPr lang="pl-PL" sz="1700" b="0" i="0" u="none" strike="noStrike" baseline="30000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9 *</a:t>
                      </a:r>
                      <a:r>
                        <a:rPr lang="pl-PL" sz="17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P(</a:t>
                      </a:r>
                      <a:r>
                        <a:rPr lang="pl-PL" sz="17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x|w</a:t>
                      </a:r>
                      <a:r>
                        <a:rPr lang="pl-PL" sz="17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)P(w)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actress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t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</a:rPr>
                        <a:t>c|ct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.000117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.0000231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2.7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cress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  <a:cs typeface="Courier"/>
                        </a:rPr>
                        <a:t>a|#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.00000144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.000000544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.00078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caress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</a:rPr>
                        <a:t>ca</a:t>
                      </a:r>
                      <a:endParaRPr lang="en-US" sz="1900" dirty="0">
                        <a:latin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</a:rPr>
                        <a:t>ac|ca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.00000164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.00000170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.0028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access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c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  <a:sym typeface="Wingdings"/>
                        </a:rPr>
                        <a:t>r|c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.000000209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.0000916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.019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across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o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e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  <a:sym typeface="Wingdings"/>
                        </a:rPr>
                        <a:t>e|o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.0000093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.000299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2.8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acres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  <a:sym typeface="Wingdings"/>
                        </a:rPr>
                        <a:t>es|e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.0000321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.0000318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1.0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acres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  <a:sym typeface="Wingdings"/>
                        </a:rPr>
                        <a:t>ss|s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Courier"/>
                          <a:cs typeface="Courier"/>
                        </a:rPr>
                        <a:t>.0000342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Courier"/>
                          <a:cs typeface="Courier"/>
                        </a:rPr>
                        <a:t>.0000318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Courier"/>
                          <a:cs typeface="Courier"/>
                        </a:rPr>
                        <a:t>1.0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F37D3318-AB7C-B5AE-A6BD-34B2FFDAD77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C28C8D-FC8C-6308-5DDA-91333B4220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E096D48-414A-296B-0963-AA657A019F4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7338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8242" y="1427518"/>
            <a:ext cx="7915515" cy="787513"/>
          </a:xfrm>
        </p:spPr>
        <p:txBody>
          <a:bodyPr>
            <a:normAutofit fontScale="90000"/>
          </a:bodyPr>
          <a:lstStyle/>
          <a:p>
            <a:r>
              <a:rPr lang="en-US" dirty="0"/>
              <a:t>Noisy channel probability for </a:t>
            </a:r>
            <a:r>
              <a:rPr lang="en-US" dirty="0" err="1">
                <a:latin typeface="Courier"/>
                <a:cs typeface="Courier"/>
              </a:rPr>
              <a:t>acress</a:t>
            </a:r>
            <a:endParaRPr lang="en-US" dirty="0">
              <a:latin typeface="Courier"/>
              <a:cs typeface="Courier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8600772"/>
              </p:ext>
            </p:extLst>
          </p:nvPr>
        </p:nvGraphicFramePr>
        <p:xfrm>
          <a:off x="1532462" y="2737253"/>
          <a:ext cx="9127077" cy="34300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23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92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77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92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154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3464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93849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78473">
                <a:tc>
                  <a:txBody>
                    <a:bodyPr/>
                    <a:lstStyle/>
                    <a:p>
                      <a:r>
                        <a:rPr lang="en-US" sz="1900" dirty="0"/>
                        <a:t>Candidate Correction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/>
                        <a:t>Correct Letter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/>
                        <a:t>Error Letter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/>
                        <a:t>x|w</a:t>
                      </a:r>
                      <a:endParaRPr lang="en-US" sz="1900" dirty="0"/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P(</a:t>
                      </a:r>
                      <a:r>
                        <a:rPr lang="en-US" sz="1700" dirty="0" err="1"/>
                        <a:t>x|word</a:t>
                      </a:r>
                      <a:r>
                        <a:rPr lang="en-US" sz="1700" dirty="0"/>
                        <a:t>)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P(word)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7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10</a:t>
                      </a:r>
                      <a:r>
                        <a:rPr lang="pl-PL" sz="1700" b="0" i="0" u="none" strike="noStrike" baseline="30000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9 *</a:t>
                      </a:r>
                      <a:r>
                        <a:rPr lang="pl-PL" sz="17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P(</a:t>
                      </a:r>
                      <a:r>
                        <a:rPr lang="pl-PL" sz="17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x|w</a:t>
                      </a:r>
                      <a:r>
                        <a:rPr lang="pl-PL" sz="17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)P(w)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actress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t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</a:rPr>
                        <a:t>c|ct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.000117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.0000231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2.7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cress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  <a:cs typeface="Courier"/>
                        </a:rPr>
                        <a:t>a|#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.00000144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.000000544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.00078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caress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</a:rPr>
                        <a:t>ca</a:t>
                      </a:r>
                      <a:endParaRPr lang="en-US" sz="1900" dirty="0">
                        <a:latin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</a:rPr>
                        <a:t>ac|ca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.00000164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.00000170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.0028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access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c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  <a:sym typeface="Wingdings"/>
                        </a:rPr>
                        <a:t>r|c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.000000209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.0000916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.019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b="1" dirty="0">
                          <a:solidFill>
                            <a:srgbClr val="0000FF"/>
                          </a:solidFill>
                          <a:latin typeface="Courier"/>
                        </a:rPr>
                        <a:t>across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b="1" dirty="0">
                          <a:solidFill>
                            <a:srgbClr val="0000FF"/>
                          </a:solidFill>
                          <a:latin typeface="Courier"/>
                        </a:rPr>
                        <a:t>o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b="1" dirty="0">
                          <a:solidFill>
                            <a:srgbClr val="0000FF"/>
                          </a:solidFill>
                          <a:latin typeface="Courier"/>
                        </a:rPr>
                        <a:t>e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b="1" dirty="0" err="1">
                          <a:solidFill>
                            <a:srgbClr val="0000FF"/>
                          </a:solidFill>
                          <a:latin typeface="Courier"/>
                          <a:cs typeface="Courier"/>
                          <a:sym typeface="Wingdings"/>
                        </a:rPr>
                        <a:t>e|o</a:t>
                      </a:r>
                      <a:endParaRPr lang="en-US" sz="1900" b="1" dirty="0">
                        <a:solidFill>
                          <a:srgbClr val="0000FF"/>
                        </a:solidFill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b="1" dirty="0">
                          <a:solidFill>
                            <a:srgbClr val="0000FF"/>
                          </a:solidFill>
                          <a:latin typeface="Courier"/>
                          <a:cs typeface="Courier"/>
                        </a:rPr>
                        <a:t>.0000093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b="1" dirty="0">
                          <a:solidFill>
                            <a:srgbClr val="0000FF"/>
                          </a:solidFill>
                          <a:latin typeface="Courier"/>
                          <a:cs typeface="Courier"/>
                        </a:rPr>
                        <a:t>.000299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b="1" dirty="0">
                          <a:solidFill>
                            <a:srgbClr val="0000FF"/>
                          </a:solidFill>
                          <a:latin typeface="Courier"/>
                          <a:cs typeface="Courier"/>
                        </a:rPr>
                        <a:t>2.8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acres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  <a:sym typeface="Wingdings"/>
                        </a:rPr>
                        <a:t>es|e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.0000321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.0000318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1.0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acres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  <a:sym typeface="Wingdings"/>
                        </a:rPr>
                        <a:t>ss|s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Courier"/>
                          <a:cs typeface="Courier"/>
                        </a:rPr>
                        <a:t>.0000342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Courier"/>
                          <a:cs typeface="Courier"/>
                        </a:rPr>
                        <a:t>.0000318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Courier"/>
                          <a:cs typeface="Courier"/>
                        </a:rPr>
                        <a:t>1.0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E922B2BA-6BEA-47B9-108E-A0DAE7CCE76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011AB9-5551-FDB1-DE07-5C72209D444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69C34F-ECE5-1764-6B0B-92E2AC5CF3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297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22325"/>
            <a:ext cx="10515600" cy="1325563"/>
          </a:xfrm>
        </p:spPr>
        <p:txBody>
          <a:bodyPr/>
          <a:lstStyle/>
          <a:p>
            <a:r>
              <a:rPr lang="en-US" dirty="0"/>
              <a:t>Using a bigram language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9" y="2593871"/>
            <a:ext cx="9369385" cy="3796216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Courier"/>
                <a:cs typeface="Courier"/>
              </a:rPr>
              <a:t>“</a:t>
            </a:r>
            <a:r>
              <a:rPr lang="en-US" dirty="0">
                <a:solidFill>
                  <a:srgbClr val="7CD7CF"/>
                </a:solidFill>
                <a:latin typeface="Courier"/>
                <a:cs typeface="Courier"/>
              </a:rPr>
              <a:t>a stellar and </a:t>
            </a:r>
            <a:r>
              <a:rPr lang="en-US" dirty="0">
                <a:latin typeface="Courier"/>
                <a:cs typeface="Courier"/>
              </a:rPr>
              <a:t>versatile </a:t>
            </a:r>
            <a:r>
              <a:rPr lang="en-US" b="1" dirty="0" err="1">
                <a:latin typeface="Courier"/>
                <a:cs typeface="Courier"/>
              </a:rPr>
              <a:t>acress</a:t>
            </a:r>
            <a:r>
              <a:rPr lang="en-US" dirty="0">
                <a:latin typeface="Courier"/>
                <a:cs typeface="Courier"/>
              </a:rPr>
              <a:t> whose </a:t>
            </a:r>
            <a:r>
              <a:rPr lang="en-US" dirty="0">
                <a:solidFill>
                  <a:schemeClr val="accent5">
                    <a:lumMod val="60000"/>
                    <a:lumOff val="40000"/>
                  </a:schemeClr>
                </a:solidFill>
                <a:latin typeface="Courier"/>
                <a:cs typeface="Courier"/>
              </a:rPr>
              <a:t>combination of sass and glamour…</a:t>
            </a:r>
            <a:r>
              <a:rPr lang="en-US" dirty="0">
                <a:latin typeface="Courier"/>
                <a:cs typeface="Courier"/>
              </a:rPr>
              <a:t>”</a:t>
            </a:r>
          </a:p>
          <a:p>
            <a:r>
              <a:rPr lang="en-US" dirty="0"/>
              <a:t>Counts from the Corpus of Contemporary American English with add-1 smoothing</a:t>
            </a:r>
          </a:p>
          <a:p>
            <a:r>
              <a:rPr lang="en-US" sz="2120" dirty="0">
                <a:latin typeface="Courier"/>
                <a:cs typeface="Courier"/>
              </a:rPr>
              <a:t>P(</a:t>
            </a:r>
            <a:r>
              <a:rPr lang="en-US" sz="2120" dirty="0" err="1">
                <a:latin typeface="Courier"/>
                <a:cs typeface="Courier"/>
              </a:rPr>
              <a:t>actress|versatile</a:t>
            </a:r>
            <a:r>
              <a:rPr lang="en-US" sz="2120" dirty="0">
                <a:latin typeface="Courier"/>
                <a:cs typeface="Courier"/>
              </a:rPr>
              <a:t>)=.000021 P(</a:t>
            </a:r>
            <a:r>
              <a:rPr lang="en-US" sz="2120" dirty="0" err="1">
                <a:latin typeface="Courier"/>
                <a:cs typeface="Courier"/>
              </a:rPr>
              <a:t>whose|actress</a:t>
            </a:r>
            <a:r>
              <a:rPr lang="en-US" sz="2120" dirty="0">
                <a:latin typeface="Courier"/>
                <a:cs typeface="Courier"/>
              </a:rPr>
              <a:t>) = .0010</a:t>
            </a:r>
          </a:p>
          <a:p>
            <a:r>
              <a:rPr lang="en-US" sz="2120" dirty="0">
                <a:latin typeface="Courier"/>
                <a:cs typeface="Courier"/>
              </a:rPr>
              <a:t>P(</a:t>
            </a:r>
            <a:r>
              <a:rPr lang="en-US" sz="2120" dirty="0" err="1">
                <a:latin typeface="Courier"/>
                <a:cs typeface="Courier"/>
              </a:rPr>
              <a:t>across|versatile</a:t>
            </a:r>
            <a:r>
              <a:rPr lang="en-US" sz="2120" dirty="0">
                <a:latin typeface="Courier"/>
                <a:cs typeface="Courier"/>
              </a:rPr>
              <a:t>) =.000021 P(</a:t>
            </a:r>
            <a:r>
              <a:rPr lang="en-US" sz="2120" dirty="0" err="1">
                <a:latin typeface="Courier"/>
                <a:cs typeface="Courier"/>
              </a:rPr>
              <a:t>whose|across</a:t>
            </a:r>
            <a:r>
              <a:rPr lang="en-US" sz="2120" dirty="0">
                <a:latin typeface="Courier"/>
                <a:cs typeface="Courier"/>
              </a:rPr>
              <a:t>) = .000006</a:t>
            </a:r>
          </a:p>
          <a:p>
            <a:endParaRPr lang="en-US" dirty="0"/>
          </a:p>
          <a:p>
            <a:r>
              <a:rPr lang="en-US" sz="2120" dirty="0">
                <a:latin typeface="Courier"/>
                <a:cs typeface="Courier"/>
              </a:rPr>
              <a:t>P(“</a:t>
            </a:r>
            <a:r>
              <a:rPr lang="en-US" sz="1908" dirty="0">
                <a:latin typeface="Courier"/>
                <a:cs typeface="Courier"/>
              </a:rPr>
              <a:t>versatile actress whose</a:t>
            </a:r>
            <a:r>
              <a:rPr lang="en-US" sz="2120" dirty="0">
                <a:latin typeface="Courier"/>
                <a:cs typeface="Courier"/>
              </a:rPr>
              <a:t>”) = .000021*.0010 = 210 x10</a:t>
            </a:r>
            <a:r>
              <a:rPr lang="en-US" sz="2120" baseline="30000" dirty="0">
                <a:latin typeface="Courier"/>
                <a:cs typeface="Courier"/>
              </a:rPr>
              <a:t>-10</a:t>
            </a:r>
          </a:p>
          <a:p>
            <a:r>
              <a:rPr lang="en-US" sz="2120" dirty="0">
                <a:latin typeface="Courier"/>
                <a:cs typeface="Courier"/>
              </a:rPr>
              <a:t>P(“</a:t>
            </a:r>
            <a:r>
              <a:rPr lang="en-US" sz="1908" dirty="0">
                <a:latin typeface="Courier"/>
                <a:cs typeface="Courier"/>
              </a:rPr>
              <a:t>versatile across whose</a:t>
            </a:r>
            <a:r>
              <a:rPr lang="en-US" sz="2120" dirty="0">
                <a:latin typeface="Courier"/>
                <a:cs typeface="Courier"/>
              </a:rPr>
              <a:t>”)  = .000021*.000006 = 1 x10</a:t>
            </a:r>
            <a:r>
              <a:rPr lang="en-US" sz="2120" baseline="30000" dirty="0">
                <a:latin typeface="Courier"/>
                <a:cs typeface="Courier"/>
              </a:rPr>
              <a:t>-10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E4940E-8A5F-EF27-62A6-644048B7237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46CF87-536C-E92C-5423-315AA09722F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057FBE6-34C2-0DC8-9467-E8BED30AC0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580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04337"/>
            <a:ext cx="10515600" cy="1325563"/>
          </a:xfrm>
        </p:spPr>
        <p:txBody>
          <a:bodyPr/>
          <a:lstStyle/>
          <a:p>
            <a:r>
              <a:rPr lang="en-US" dirty="0"/>
              <a:t>Using a bigram language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9" y="2475883"/>
            <a:ext cx="9369385" cy="3796216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Courier"/>
                <a:cs typeface="Courier"/>
              </a:rPr>
              <a:t>“</a:t>
            </a:r>
            <a:r>
              <a:rPr lang="en-US" dirty="0">
                <a:solidFill>
                  <a:srgbClr val="7CD7CF"/>
                </a:solidFill>
                <a:latin typeface="Courier"/>
                <a:cs typeface="Courier"/>
              </a:rPr>
              <a:t>a stellar and </a:t>
            </a:r>
            <a:r>
              <a:rPr lang="en-US" dirty="0">
                <a:latin typeface="Courier"/>
                <a:cs typeface="Courier"/>
              </a:rPr>
              <a:t>versatile </a:t>
            </a:r>
            <a:r>
              <a:rPr lang="en-US" b="1" dirty="0" err="1">
                <a:latin typeface="Courier"/>
                <a:cs typeface="Courier"/>
              </a:rPr>
              <a:t>acress</a:t>
            </a:r>
            <a:r>
              <a:rPr lang="en-US" dirty="0">
                <a:latin typeface="Courier"/>
                <a:cs typeface="Courier"/>
              </a:rPr>
              <a:t> whose </a:t>
            </a:r>
            <a:r>
              <a:rPr lang="en-US" dirty="0">
                <a:solidFill>
                  <a:schemeClr val="accent5">
                    <a:lumMod val="60000"/>
                    <a:lumOff val="40000"/>
                  </a:schemeClr>
                </a:solidFill>
                <a:latin typeface="Courier"/>
                <a:cs typeface="Courier"/>
              </a:rPr>
              <a:t>combination of sass and glamour…</a:t>
            </a:r>
            <a:r>
              <a:rPr lang="en-US" dirty="0">
                <a:latin typeface="Courier"/>
                <a:cs typeface="Courier"/>
              </a:rPr>
              <a:t>”</a:t>
            </a:r>
          </a:p>
          <a:p>
            <a:r>
              <a:rPr lang="en-US" dirty="0"/>
              <a:t>Counts from the Corpus of Contemporary American English with add-1 smoothing</a:t>
            </a:r>
          </a:p>
          <a:p>
            <a:r>
              <a:rPr lang="en-US" sz="2120" dirty="0">
                <a:latin typeface="Courier"/>
                <a:cs typeface="Courier"/>
              </a:rPr>
              <a:t>P(</a:t>
            </a:r>
            <a:r>
              <a:rPr lang="en-US" sz="2120" dirty="0" err="1">
                <a:latin typeface="Courier"/>
                <a:cs typeface="Courier"/>
              </a:rPr>
              <a:t>actress|versatile</a:t>
            </a:r>
            <a:r>
              <a:rPr lang="en-US" sz="2120" dirty="0">
                <a:latin typeface="Courier"/>
                <a:cs typeface="Courier"/>
              </a:rPr>
              <a:t>)=.000021 P(</a:t>
            </a:r>
            <a:r>
              <a:rPr lang="en-US" sz="2120" dirty="0" err="1">
                <a:latin typeface="Courier"/>
                <a:cs typeface="Courier"/>
              </a:rPr>
              <a:t>whose|actress</a:t>
            </a:r>
            <a:r>
              <a:rPr lang="en-US" sz="2120" dirty="0">
                <a:latin typeface="Courier"/>
                <a:cs typeface="Courier"/>
              </a:rPr>
              <a:t>) = .0010</a:t>
            </a:r>
          </a:p>
          <a:p>
            <a:r>
              <a:rPr lang="en-US" sz="2120" dirty="0">
                <a:latin typeface="Courier"/>
                <a:cs typeface="Courier"/>
              </a:rPr>
              <a:t>P(</a:t>
            </a:r>
            <a:r>
              <a:rPr lang="en-US" sz="2120" dirty="0" err="1">
                <a:latin typeface="Courier"/>
                <a:cs typeface="Courier"/>
              </a:rPr>
              <a:t>across|versatile</a:t>
            </a:r>
            <a:r>
              <a:rPr lang="en-US" sz="2120" dirty="0">
                <a:latin typeface="Courier"/>
                <a:cs typeface="Courier"/>
              </a:rPr>
              <a:t>) =.000021 P(</a:t>
            </a:r>
            <a:r>
              <a:rPr lang="en-US" sz="2120" dirty="0" err="1">
                <a:latin typeface="Courier"/>
                <a:cs typeface="Courier"/>
              </a:rPr>
              <a:t>whose|across</a:t>
            </a:r>
            <a:r>
              <a:rPr lang="en-US" sz="2120" dirty="0">
                <a:latin typeface="Courier"/>
                <a:cs typeface="Courier"/>
              </a:rPr>
              <a:t>) = .000006</a:t>
            </a:r>
          </a:p>
          <a:p>
            <a:endParaRPr lang="en-US" dirty="0"/>
          </a:p>
          <a:p>
            <a:r>
              <a:rPr lang="en-US" sz="2120" b="1" dirty="0">
                <a:solidFill>
                  <a:srgbClr val="0000FF"/>
                </a:solidFill>
                <a:latin typeface="Courier"/>
                <a:cs typeface="Courier"/>
              </a:rPr>
              <a:t>P(“</a:t>
            </a:r>
            <a:r>
              <a:rPr lang="en-US" sz="1908" b="1" dirty="0">
                <a:solidFill>
                  <a:srgbClr val="0000FF"/>
                </a:solidFill>
                <a:latin typeface="Courier"/>
                <a:cs typeface="Courier"/>
              </a:rPr>
              <a:t>versatile actress whose</a:t>
            </a:r>
            <a:r>
              <a:rPr lang="en-US" sz="2120" b="1" dirty="0">
                <a:solidFill>
                  <a:srgbClr val="0000FF"/>
                </a:solidFill>
                <a:latin typeface="Courier"/>
                <a:cs typeface="Courier"/>
              </a:rPr>
              <a:t>”) = .000021*.0010 = 210 x10</a:t>
            </a:r>
            <a:r>
              <a:rPr lang="en-US" sz="2120" b="1" baseline="30000" dirty="0">
                <a:solidFill>
                  <a:srgbClr val="0000FF"/>
                </a:solidFill>
                <a:latin typeface="Courier"/>
                <a:cs typeface="Courier"/>
              </a:rPr>
              <a:t>-10</a:t>
            </a:r>
          </a:p>
          <a:p>
            <a:r>
              <a:rPr lang="en-US" sz="2120" dirty="0">
                <a:latin typeface="Courier"/>
                <a:cs typeface="Courier"/>
              </a:rPr>
              <a:t>P(“</a:t>
            </a:r>
            <a:r>
              <a:rPr lang="en-US" sz="1908" dirty="0">
                <a:latin typeface="Courier"/>
                <a:cs typeface="Courier"/>
              </a:rPr>
              <a:t>versatile across whose</a:t>
            </a:r>
            <a:r>
              <a:rPr lang="en-US" sz="2120" dirty="0">
                <a:latin typeface="Courier"/>
                <a:cs typeface="Courier"/>
              </a:rPr>
              <a:t>”)  = .000021*.000006 = 1 x10</a:t>
            </a:r>
            <a:r>
              <a:rPr lang="en-US" sz="2120" baseline="30000" dirty="0">
                <a:latin typeface="Courier"/>
                <a:cs typeface="Courier"/>
              </a:rPr>
              <a:t>-10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57BA788-AECC-0171-BEF4-CA6C468C0B4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5E16EA-5E6E-1115-672E-CD45B92F7C7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88356C6-89B0-2B2B-9A61-214A5701697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6340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63331"/>
            <a:ext cx="10515600" cy="1325563"/>
          </a:xfrm>
        </p:spPr>
        <p:txBody>
          <a:bodyPr/>
          <a:lstStyle/>
          <a:p>
            <a:r>
              <a:rPr lang="en-US" dirty="0"/>
              <a:t>Evaluation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23831"/>
            <a:ext cx="10515600" cy="4351338"/>
          </a:xfrm>
        </p:spPr>
        <p:txBody>
          <a:bodyPr/>
          <a:lstStyle/>
          <a:p>
            <a:r>
              <a:rPr lang="en-US" dirty="0"/>
              <a:t>Some spelling error test sets</a:t>
            </a:r>
          </a:p>
          <a:p>
            <a:pPr lvl="1"/>
            <a:r>
              <a:rPr lang="en-US" dirty="0">
                <a:hlinkClick r:id="rId2"/>
              </a:rPr>
              <a:t>Wikipedia’s list of common English misspelling</a:t>
            </a:r>
            <a:endParaRPr lang="en-US" dirty="0"/>
          </a:p>
          <a:p>
            <a:pPr lvl="1"/>
            <a:r>
              <a:rPr lang="en-US" dirty="0">
                <a:hlinkClick r:id="rId3"/>
              </a:rPr>
              <a:t>Aspell filtered version of that list</a:t>
            </a:r>
            <a:endParaRPr lang="en-US" dirty="0"/>
          </a:p>
          <a:p>
            <a:pPr lvl="1"/>
            <a:r>
              <a:rPr lang="en-US" dirty="0">
                <a:hlinkClick r:id="rId4"/>
              </a:rPr>
              <a:t>Birkbeck spelling error corpus</a:t>
            </a:r>
            <a:endParaRPr lang="en-US" dirty="0"/>
          </a:p>
          <a:p>
            <a:pPr lvl="1"/>
            <a:r>
              <a:rPr lang="en-US" dirty="0">
                <a:hlinkClick r:id="rId5"/>
              </a:rPr>
              <a:t>Peter Norvig’s list of errors (includes Wikipedia and Birkbeck, for training or testing)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B79AD6-3AF0-B438-A7A4-A0A94A31B17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6290DF-3D6A-921F-842F-3B723BD8BD2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3729BA1-FE3C-C13E-189C-0E991E114B9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04606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551727" y="1209083"/>
            <a:ext cx="5088546" cy="2019264"/>
          </a:xfrm>
        </p:spPr>
        <p:txBody>
          <a:bodyPr>
            <a:normAutofit/>
          </a:bodyPr>
          <a:lstStyle/>
          <a:p>
            <a:r>
              <a:rPr lang="en-US" sz="4240" dirty="0">
                <a:latin typeface="Calibri (Headings)"/>
                <a:cs typeface="Calibri (Headings)"/>
              </a:rPr>
              <a:t>Spelling Correction and the Noisy Channel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sp>
        <p:nvSpPr>
          <p:cNvPr id="16387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703635" y="3914470"/>
            <a:ext cx="6784728" cy="1752600"/>
          </a:xfrm>
        </p:spPr>
        <p:txBody>
          <a:bodyPr/>
          <a:lstStyle/>
          <a:p>
            <a:pPr eaLnBrk="1" hangingPunct="1">
              <a:buFont typeface="Times" charset="0"/>
              <a:buNone/>
            </a:pPr>
            <a:r>
              <a:rPr lang="en-US" sz="3816" dirty="0">
                <a:solidFill>
                  <a:srgbClr val="A4001D"/>
                </a:solidFill>
                <a:latin typeface="Calibri"/>
                <a:ea typeface="ＭＳ Ｐゴシック" charset="0"/>
                <a:cs typeface="Calibri"/>
              </a:rPr>
              <a:t>Real-Word Spelling Correction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FBA38E7-95E6-25B6-82D4-1D1BB49ADED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3CFCB9-2C33-4967-C50E-FAAE2985776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19F7F85-2FF2-635C-F955-55F0AA9F691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156326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92827"/>
            <a:ext cx="10515600" cy="1325563"/>
          </a:xfrm>
        </p:spPr>
        <p:txBody>
          <a:bodyPr/>
          <a:lstStyle/>
          <a:p>
            <a:r>
              <a:rPr lang="en-US" dirty="0"/>
              <a:t>Real-word spelling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9" y="2564373"/>
            <a:ext cx="9207844" cy="3533712"/>
          </a:xfrm>
        </p:spPr>
        <p:txBody>
          <a:bodyPr/>
          <a:lstStyle/>
          <a:p>
            <a:r>
              <a:rPr lang="en-US" sz="2120" dirty="0">
                <a:latin typeface="Courier"/>
                <a:cs typeface="Courier"/>
              </a:rPr>
              <a:t>…leaving in about fifteen </a:t>
            </a:r>
            <a:r>
              <a:rPr lang="en-US" sz="2120" b="1" i="1" dirty="0">
                <a:latin typeface="Courier"/>
                <a:cs typeface="Courier"/>
              </a:rPr>
              <a:t>minuets</a:t>
            </a:r>
            <a:r>
              <a:rPr lang="en-US" sz="2120" i="1" dirty="0">
                <a:latin typeface="Courier"/>
                <a:cs typeface="Courier"/>
              </a:rPr>
              <a:t> </a:t>
            </a:r>
            <a:r>
              <a:rPr lang="en-US" sz="2120" dirty="0">
                <a:latin typeface="Courier"/>
                <a:cs typeface="Courier"/>
              </a:rPr>
              <a:t>to go to her house.</a:t>
            </a:r>
          </a:p>
          <a:p>
            <a:r>
              <a:rPr lang="en-US" sz="2120" dirty="0">
                <a:latin typeface="Courier"/>
                <a:cs typeface="Courier"/>
              </a:rPr>
              <a:t>The design </a:t>
            </a:r>
            <a:r>
              <a:rPr lang="en-US" sz="2120" b="1" i="1" dirty="0">
                <a:latin typeface="Courier"/>
                <a:cs typeface="Courier"/>
              </a:rPr>
              <a:t>an</a:t>
            </a:r>
            <a:r>
              <a:rPr lang="en-US" sz="2120" i="1" dirty="0">
                <a:latin typeface="Courier"/>
                <a:cs typeface="Courier"/>
              </a:rPr>
              <a:t> </a:t>
            </a:r>
            <a:r>
              <a:rPr lang="en-US" sz="2120" dirty="0">
                <a:latin typeface="Courier"/>
                <a:cs typeface="Courier"/>
              </a:rPr>
              <a:t>construction of the system…</a:t>
            </a:r>
          </a:p>
          <a:p>
            <a:r>
              <a:rPr lang="en-US" sz="2120" dirty="0">
                <a:latin typeface="Courier"/>
                <a:cs typeface="Courier"/>
              </a:rPr>
              <a:t>Can they </a:t>
            </a:r>
            <a:r>
              <a:rPr lang="en-US" sz="2120" b="1" i="1" dirty="0">
                <a:latin typeface="Courier"/>
                <a:cs typeface="Courier"/>
              </a:rPr>
              <a:t>lave</a:t>
            </a:r>
            <a:r>
              <a:rPr lang="en-US" sz="2120" i="1" dirty="0">
                <a:latin typeface="Courier"/>
                <a:cs typeface="Courier"/>
              </a:rPr>
              <a:t> </a:t>
            </a:r>
            <a:r>
              <a:rPr lang="en-US" sz="2120" dirty="0">
                <a:latin typeface="Courier"/>
                <a:cs typeface="Courier"/>
              </a:rPr>
              <a:t>him my messages?</a:t>
            </a:r>
          </a:p>
          <a:p>
            <a:r>
              <a:rPr lang="en-US" sz="2120" dirty="0">
                <a:latin typeface="Courier"/>
                <a:cs typeface="Courier"/>
              </a:rPr>
              <a:t>The study was conducted mainly </a:t>
            </a:r>
            <a:r>
              <a:rPr lang="en-US" sz="2120" b="1" i="1" dirty="0">
                <a:latin typeface="Courier"/>
                <a:cs typeface="Courier"/>
              </a:rPr>
              <a:t>be</a:t>
            </a:r>
            <a:r>
              <a:rPr lang="en-US" sz="2120" i="1" dirty="0">
                <a:latin typeface="Courier"/>
                <a:cs typeface="Courier"/>
              </a:rPr>
              <a:t> </a:t>
            </a:r>
            <a:r>
              <a:rPr lang="en-US" sz="2120" dirty="0">
                <a:latin typeface="Courier"/>
                <a:cs typeface="Courier"/>
              </a:rPr>
              <a:t>John Black.</a:t>
            </a:r>
          </a:p>
          <a:p>
            <a:endParaRPr lang="en-US" dirty="0"/>
          </a:p>
          <a:p>
            <a:r>
              <a:rPr lang="en-US" dirty="0"/>
              <a:t>25-40% of spelling errors are real words     </a:t>
            </a:r>
            <a:r>
              <a:rPr lang="en-US" dirty="0" err="1">
                <a:solidFill>
                  <a:schemeClr val="accent5">
                    <a:lumMod val="60000"/>
                    <a:lumOff val="40000"/>
                  </a:schemeClr>
                </a:solidFill>
              </a:rPr>
              <a:t>Kukich</a:t>
            </a:r>
            <a:r>
              <a:rPr lang="en-US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 1992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F6BBE2-B8E6-3198-9735-C789A7380E7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8B2644-C962-97FE-51A5-C5DAFF2B63C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8638F5E-9749-C896-E3AA-BC6B93CDDF7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38490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04337"/>
            <a:ext cx="10515600" cy="1325563"/>
          </a:xfrm>
        </p:spPr>
        <p:txBody>
          <a:bodyPr/>
          <a:lstStyle/>
          <a:p>
            <a:r>
              <a:rPr lang="en-US" dirty="0"/>
              <a:t>Solving real-world spelling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64837"/>
            <a:ext cx="10515600" cy="4351338"/>
          </a:xfrm>
        </p:spPr>
        <p:txBody>
          <a:bodyPr/>
          <a:lstStyle/>
          <a:p>
            <a:r>
              <a:rPr lang="en-US" sz="2968" dirty="0"/>
              <a:t>For each word in sentence</a:t>
            </a:r>
          </a:p>
          <a:p>
            <a:pPr lvl="1"/>
            <a:r>
              <a:rPr lang="en-US" sz="2544" dirty="0"/>
              <a:t>Generate</a:t>
            </a:r>
            <a:r>
              <a:rPr lang="en-US" sz="2544" i="1" dirty="0"/>
              <a:t> candidate set</a:t>
            </a:r>
            <a:endParaRPr lang="en-US" sz="2544" dirty="0"/>
          </a:p>
          <a:p>
            <a:pPr lvl="2"/>
            <a:r>
              <a:rPr lang="en-US" sz="2544" dirty="0"/>
              <a:t>the word itself </a:t>
            </a:r>
          </a:p>
          <a:p>
            <a:pPr lvl="2"/>
            <a:r>
              <a:rPr lang="en-US" sz="2544" dirty="0"/>
              <a:t>all single-letter edits that are English words</a:t>
            </a:r>
          </a:p>
          <a:p>
            <a:pPr lvl="2"/>
            <a:r>
              <a:rPr lang="en-US" sz="2544" dirty="0"/>
              <a:t>words that are homophones</a:t>
            </a:r>
          </a:p>
          <a:p>
            <a:r>
              <a:rPr lang="en-US" sz="2968" dirty="0"/>
              <a:t>Choose best candidates</a:t>
            </a:r>
          </a:p>
          <a:p>
            <a:pPr lvl="2"/>
            <a:r>
              <a:rPr lang="en-US" sz="2544" dirty="0"/>
              <a:t>Noisy channel model</a:t>
            </a:r>
          </a:p>
          <a:p>
            <a:pPr lvl="2"/>
            <a:r>
              <a:rPr lang="en-US" sz="2544" dirty="0"/>
              <a:t>Task-specific classifier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018A5C2-C554-DBDB-9CFC-6B544BDC021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EDDB35-E732-928C-2A84-229A27BA482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8DD24E2-F8BC-2880-4471-7963FA7773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074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72" y="1180280"/>
            <a:ext cx="8077056" cy="787513"/>
          </a:xfrm>
        </p:spPr>
        <p:txBody>
          <a:bodyPr>
            <a:normAutofit fontScale="90000"/>
          </a:bodyPr>
          <a:lstStyle/>
          <a:p>
            <a:r>
              <a:rPr lang="en-US" dirty="0"/>
              <a:t>Noisy channel for real-word spell correction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9" y="2491322"/>
            <a:ext cx="9046303" cy="3957757"/>
          </a:xfrm>
        </p:spPr>
        <p:txBody>
          <a:bodyPr/>
          <a:lstStyle/>
          <a:p>
            <a:r>
              <a:rPr lang="en-US" dirty="0"/>
              <a:t>Given a sentence </a:t>
            </a:r>
            <a:r>
              <a:rPr lang="en-US" dirty="0">
                <a:solidFill>
                  <a:srgbClr val="0000FF"/>
                </a:solidFill>
              </a:rPr>
              <a:t>w</a:t>
            </a:r>
            <a:r>
              <a:rPr lang="en-US" baseline="-25000" dirty="0">
                <a:solidFill>
                  <a:srgbClr val="0000FF"/>
                </a:solidFill>
              </a:rPr>
              <a:t>1</a:t>
            </a:r>
            <a:r>
              <a:rPr lang="en-US" dirty="0">
                <a:solidFill>
                  <a:srgbClr val="0000FF"/>
                </a:solidFill>
              </a:rPr>
              <a:t>,w</a:t>
            </a:r>
            <a:r>
              <a:rPr lang="en-US" baseline="-25000" dirty="0">
                <a:solidFill>
                  <a:srgbClr val="0000FF"/>
                </a:solidFill>
              </a:rPr>
              <a:t>2</a:t>
            </a:r>
            <a:r>
              <a:rPr lang="en-US" dirty="0">
                <a:solidFill>
                  <a:srgbClr val="0000FF"/>
                </a:solidFill>
              </a:rPr>
              <a:t>,w</a:t>
            </a:r>
            <a:r>
              <a:rPr lang="en-US" baseline="-25000" dirty="0">
                <a:solidFill>
                  <a:srgbClr val="0000FF"/>
                </a:solidFill>
              </a:rPr>
              <a:t>3</a:t>
            </a:r>
            <a:r>
              <a:rPr lang="en-US" dirty="0">
                <a:solidFill>
                  <a:srgbClr val="0000FF"/>
                </a:solidFill>
              </a:rPr>
              <a:t>,…,</a:t>
            </a:r>
            <a:r>
              <a:rPr lang="en-US" dirty="0" err="1">
                <a:solidFill>
                  <a:srgbClr val="0000FF"/>
                </a:solidFill>
              </a:rPr>
              <a:t>w</a:t>
            </a:r>
            <a:r>
              <a:rPr lang="en-US" baseline="-25000" dirty="0" err="1">
                <a:solidFill>
                  <a:srgbClr val="0000FF"/>
                </a:solidFill>
              </a:rPr>
              <a:t>n</a:t>
            </a:r>
            <a:endParaRPr lang="en-US" baseline="-25000" dirty="0">
              <a:solidFill>
                <a:srgbClr val="0000FF"/>
              </a:solidFill>
            </a:endParaRPr>
          </a:p>
          <a:p>
            <a:r>
              <a:rPr lang="en-US" dirty="0"/>
              <a:t>Generate a set of candidates for each word </a:t>
            </a:r>
            <a:r>
              <a:rPr lang="en-US" dirty="0" err="1"/>
              <a:t>w</a:t>
            </a:r>
            <a:r>
              <a:rPr lang="en-US" baseline="-25000" dirty="0" err="1"/>
              <a:t>i</a:t>
            </a:r>
            <a:endParaRPr lang="en-US" baseline="-25000" dirty="0"/>
          </a:p>
          <a:p>
            <a:pPr lvl="1"/>
            <a:r>
              <a:rPr lang="en-US" dirty="0"/>
              <a:t>Candidate(</a:t>
            </a:r>
            <a:r>
              <a:rPr lang="en-US" dirty="0">
                <a:solidFill>
                  <a:srgbClr val="0000FF"/>
                </a:solidFill>
              </a:rPr>
              <a:t>w</a:t>
            </a:r>
            <a:r>
              <a:rPr lang="en-US" baseline="-25000" dirty="0">
                <a:solidFill>
                  <a:srgbClr val="0000FF"/>
                </a:solidFill>
              </a:rPr>
              <a:t>1</a:t>
            </a:r>
            <a:r>
              <a:rPr lang="en-US" dirty="0"/>
              <a:t>) = {</a:t>
            </a:r>
            <a:r>
              <a:rPr lang="en-US" dirty="0">
                <a:solidFill>
                  <a:srgbClr val="0000FF"/>
                </a:solidFill>
              </a:rPr>
              <a:t>w</a:t>
            </a:r>
            <a:r>
              <a:rPr lang="en-US" baseline="-25000" dirty="0">
                <a:solidFill>
                  <a:srgbClr val="0000FF"/>
                </a:solidFill>
              </a:rPr>
              <a:t>1</a:t>
            </a:r>
            <a:r>
              <a:rPr lang="en-US" dirty="0"/>
              <a:t>, w’</a:t>
            </a:r>
            <a:r>
              <a:rPr lang="en-US" baseline="-25000" dirty="0"/>
              <a:t>1</a:t>
            </a:r>
            <a:r>
              <a:rPr lang="en-US" dirty="0"/>
              <a:t> , w’’</a:t>
            </a:r>
            <a:r>
              <a:rPr lang="en-US" baseline="-25000" dirty="0"/>
              <a:t>1</a:t>
            </a:r>
            <a:r>
              <a:rPr lang="en-US" dirty="0"/>
              <a:t> , w’’’</a:t>
            </a:r>
            <a:r>
              <a:rPr lang="en-US" baseline="-25000" dirty="0"/>
              <a:t>1 </a:t>
            </a:r>
            <a:r>
              <a:rPr lang="en-US" dirty="0"/>
              <a:t>,…}</a:t>
            </a:r>
          </a:p>
          <a:p>
            <a:pPr lvl="1"/>
            <a:r>
              <a:rPr lang="en-US" dirty="0"/>
              <a:t>Candidate(</a:t>
            </a:r>
            <a:r>
              <a:rPr lang="en-US" dirty="0">
                <a:solidFill>
                  <a:srgbClr val="0000FF"/>
                </a:solidFill>
              </a:rPr>
              <a:t>w</a:t>
            </a:r>
            <a:r>
              <a:rPr lang="en-US" baseline="-25000" dirty="0">
                <a:solidFill>
                  <a:srgbClr val="0000FF"/>
                </a:solidFill>
              </a:rPr>
              <a:t>2</a:t>
            </a:r>
            <a:r>
              <a:rPr lang="en-US" dirty="0"/>
              <a:t>) = {</a:t>
            </a:r>
            <a:r>
              <a:rPr lang="en-US" dirty="0">
                <a:solidFill>
                  <a:srgbClr val="0000FF"/>
                </a:solidFill>
              </a:rPr>
              <a:t>w</a:t>
            </a:r>
            <a:r>
              <a:rPr lang="en-US" baseline="-25000" dirty="0">
                <a:solidFill>
                  <a:srgbClr val="0000FF"/>
                </a:solidFill>
              </a:rPr>
              <a:t>2</a:t>
            </a:r>
            <a:r>
              <a:rPr lang="en-US" dirty="0"/>
              <a:t>, w’</a:t>
            </a:r>
            <a:r>
              <a:rPr lang="en-US" baseline="-25000" dirty="0"/>
              <a:t>2</a:t>
            </a:r>
            <a:r>
              <a:rPr lang="en-US" dirty="0"/>
              <a:t> , w’’</a:t>
            </a:r>
            <a:r>
              <a:rPr lang="en-US" baseline="-25000" dirty="0"/>
              <a:t>2</a:t>
            </a:r>
            <a:r>
              <a:rPr lang="en-US" dirty="0"/>
              <a:t> , w’’’</a:t>
            </a:r>
            <a:r>
              <a:rPr lang="en-US" baseline="-25000" dirty="0"/>
              <a:t>2 </a:t>
            </a:r>
            <a:r>
              <a:rPr lang="en-US" dirty="0"/>
              <a:t>,…}</a:t>
            </a:r>
          </a:p>
          <a:p>
            <a:pPr lvl="1"/>
            <a:r>
              <a:rPr lang="en-US" dirty="0"/>
              <a:t>Candidate(</a:t>
            </a:r>
            <a:r>
              <a:rPr lang="en-US" dirty="0" err="1">
                <a:solidFill>
                  <a:srgbClr val="0000FF"/>
                </a:solidFill>
              </a:rPr>
              <a:t>w</a:t>
            </a:r>
            <a:r>
              <a:rPr lang="en-US" baseline="-25000" dirty="0" err="1">
                <a:solidFill>
                  <a:srgbClr val="0000FF"/>
                </a:solidFill>
              </a:rPr>
              <a:t>n</a:t>
            </a:r>
            <a:r>
              <a:rPr lang="en-US" dirty="0"/>
              <a:t>) = {</a:t>
            </a:r>
            <a:r>
              <a:rPr lang="en-US" dirty="0" err="1">
                <a:solidFill>
                  <a:srgbClr val="0000FF"/>
                </a:solidFill>
              </a:rPr>
              <a:t>w</a:t>
            </a:r>
            <a:r>
              <a:rPr lang="en-US" baseline="-25000" dirty="0" err="1">
                <a:solidFill>
                  <a:srgbClr val="0000FF"/>
                </a:solidFill>
              </a:rPr>
              <a:t>n</a:t>
            </a:r>
            <a:r>
              <a:rPr lang="en-US" dirty="0"/>
              <a:t>, </a:t>
            </a:r>
            <a:r>
              <a:rPr lang="en-US" dirty="0" err="1"/>
              <a:t>w’</a:t>
            </a:r>
            <a:r>
              <a:rPr lang="en-US" baseline="-25000" dirty="0" err="1"/>
              <a:t>n</a:t>
            </a:r>
            <a:r>
              <a:rPr lang="en-US" dirty="0"/>
              <a:t> , </a:t>
            </a:r>
            <a:r>
              <a:rPr lang="en-US" dirty="0" err="1"/>
              <a:t>w’’</a:t>
            </a:r>
            <a:r>
              <a:rPr lang="en-US" baseline="-25000" dirty="0" err="1"/>
              <a:t>n</a:t>
            </a:r>
            <a:r>
              <a:rPr lang="en-US" dirty="0"/>
              <a:t> , </a:t>
            </a:r>
            <a:r>
              <a:rPr lang="en-US" dirty="0" err="1"/>
              <a:t>w’’’</a:t>
            </a:r>
            <a:r>
              <a:rPr lang="en-US" baseline="-25000" dirty="0" err="1"/>
              <a:t>n</a:t>
            </a:r>
            <a:r>
              <a:rPr lang="en-US" baseline="-25000" dirty="0"/>
              <a:t> </a:t>
            </a:r>
            <a:r>
              <a:rPr lang="en-US" dirty="0"/>
              <a:t>,…}</a:t>
            </a:r>
          </a:p>
          <a:p>
            <a:r>
              <a:rPr lang="en-US" dirty="0"/>
              <a:t>Choose the sequence W that maximizes P(W)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486B220-25CC-C900-3383-8EFA3272B22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364225-149F-C035-ED5C-28915AB492B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4FE316B-5848-58BB-F333-5950BB4559E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552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7299" y="907788"/>
            <a:ext cx="8157827" cy="787513"/>
          </a:xfrm>
        </p:spPr>
        <p:txBody>
          <a:bodyPr>
            <a:normAutofit fontScale="90000"/>
          </a:bodyPr>
          <a:lstStyle/>
          <a:p>
            <a:r>
              <a:rPr lang="en-US" dirty="0"/>
              <a:t>Noisy channel for real-word spell correction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636" y="2462537"/>
            <a:ext cx="6948744" cy="414967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BE24BD9-9DBE-441E-9557-15893319ECF0}"/>
              </a:ext>
            </a:extLst>
          </p:cNvPr>
          <p:cNvSpPr txBox="1"/>
          <p:nvPr/>
        </p:nvSpPr>
        <p:spPr>
          <a:xfrm>
            <a:off x="7289817" y="5978367"/>
            <a:ext cx="630068" cy="329642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en-US" sz="1542" dirty="0"/>
              <a:t>thew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760EE6F-8C0E-74A7-0E52-6805B1F71E6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07380E-A491-E60C-8AFB-3C34F48F7E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C0C7676E-A21B-75A1-462C-6EB5B012FD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8455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9784" y="1076152"/>
            <a:ext cx="8157827" cy="787513"/>
          </a:xfrm>
        </p:spPr>
        <p:txBody>
          <a:bodyPr>
            <a:normAutofit fontScale="90000"/>
          </a:bodyPr>
          <a:lstStyle/>
          <a:p>
            <a:r>
              <a:rPr lang="en-US" dirty="0"/>
              <a:t>Noisy channel for real-word spell correction</a:t>
            </a:r>
          </a:p>
        </p:txBody>
      </p:sp>
      <p:pic>
        <p:nvPicPr>
          <p:cNvPr id="7" name="Picture 6" descr="spellbayes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637" y="2772251"/>
            <a:ext cx="6948744" cy="414967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97F8A3D-0B51-42B4-9F66-60BF5353711E}"/>
              </a:ext>
            </a:extLst>
          </p:cNvPr>
          <p:cNvSpPr txBox="1"/>
          <p:nvPr/>
        </p:nvSpPr>
        <p:spPr>
          <a:xfrm>
            <a:off x="7289816" y="6288081"/>
            <a:ext cx="644815" cy="329642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en-US" sz="1542" dirty="0"/>
              <a:t>thew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D523CE3-DA9C-203A-474B-69ABB4018A1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BF43B56-2385-28E3-C101-281C98A65A2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BA278607-0A8D-7E3C-4BE3-6736DE554B3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9398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72" y="1497721"/>
            <a:ext cx="8077056" cy="787513"/>
          </a:xfrm>
        </p:spPr>
        <p:txBody>
          <a:bodyPr>
            <a:normAutofit fontScale="90000"/>
          </a:bodyPr>
          <a:lstStyle/>
          <a:p>
            <a:r>
              <a:rPr lang="en-US" dirty="0"/>
              <a:t>Simplification: One error per sentence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9" y="3022265"/>
            <a:ext cx="9046303" cy="3533712"/>
          </a:xfrm>
        </p:spPr>
        <p:txBody>
          <a:bodyPr>
            <a:normAutofit/>
          </a:bodyPr>
          <a:lstStyle/>
          <a:p>
            <a:r>
              <a:rPr lang="en-US" dirty="0"/>
              <a:t>Out of all possible sentences with one word replaced</a:t>
            </a:r>
          </a:p>
          <a:p>
            <a:pPr lvl="1"/>
            <a:r>
              <a:rPr lang="en-US" dirty="0">
                <a:solidFill>
                  <a:srgbClr val="0000FF"/>
                </a:solidFill>
              </a:rPr>
              <a:t>w</a:t>
            </a:r>
            <a:r>
              <a:rPr lang="en-US" baseline="-25000" dirty="0">
                <a:solidFill>
                  <a:srgbClr val="0000FF"/>
                </a:solidFill>
              </a:rPr>
              <a:t>1</a:t>
            </a:r>
            <a:r>
              <a:rPr lang="en-US" dirty="0"/>
              <a:t>, </a:t>
            </a:r>
            <a:r>
              <a:rPr lang="en-US" b="1" dirty="0"/>
              <a:t>w’’</a:t>
            </a:r>
            <a:r>
              <a:rPr lang="en-US" b="1" baseline="-25000" dirty="0"/>
              <a:t>2</a:t>
            </a:r>
            <a:r>
              <a:rPr lang="en-US" dirty="0"/>
              <a:t>,</a:t>
            </a:r>
            <a:r>
              <a:rPr lang="en-US" dirty="0">
                <a:solidFill>
                  <a:srgbClr val="0000FF"/>
                </a:solidFill>
              </a:rPr>
              <a:t>w</a:t>
            </a:r>
            <a:r>
              <a:rPr lang="en-US" baseline="-25000" dirty="0">
                <a:solidFill>
                  <a:srgbClr val="0000FF"/>
                </a:solidFill>
              </a:rPr>
              <a:t>3</a:t>
            </a:r>
            <a:r>
              <a:rPr lang="en-US" dirty="0">
                <a:solidFill>
                  <a:srgbClr val="0000FF"/>
                </a:solidFill>
              </a:rPr>
              <a:t>,w</a:t>
            </a:r>
            <a:r>
              <a:rPr lang="en-US" baseline="-25000" dirty="0">
                <a:solidFill>
                  <a:srgbClr val="0000FF"/>
                </a:solidFill>
              </a:rPr>
              <a:t>4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/>
              <a:t>      </a:t>
            </a:r>
            <a:r>
              <a:rPr lang="en-US" dirty="0">
                <a:solidFill>
                  <a:srgbClr val="0000FF"/>
                </a:solidFill>
              </a:rPr>
              <a:t>two</a:t>
            </a:r>
            <a:r>
              <a:rPr lang="en-US" dirty="0"/>
              <a:t> </a:t>
            </a:r>
            <a:r>
              <a:rPr lang="en-US" b="1" dirty="0"/>
              <a:t>off</a:t>
            </a:r>
            <a:r>
              <a:rPr lang="en-US" dirty="0"/>
              <a:t> </a:t>
            </a:r>
            <a:r>
              <a:rPr lang="en-US" dirty="0" err="1">
                <a:solidFill>
                  <a:srgbClr val="0000FF"/>
                </a:solidFill>
              </a:rPr>
              <a:t>thew</a:t>
            </a:r>
            <a:r>
              <a:rPr lang="en-US" dirty="0">
                <a:solidFill>
                  <a:srgbClr val="0000FF"/>
                </a:solidFill>
              </a:rPr>
              <a:t>     </a:t>
            </a:r>
            <a:endParaRPr lang="en-US" baseline="-25000" dirty="0">
              <a:solidFill>
                <a:srgbClr val="0000FF"/>
              </a:solidFill>
            </a:endParaRPr>
          </a:p>
          <a:p>
            <a:pPr lvl="1"/>
            <a:r>
              <a:rPr lang="en-US" dirty="0">
                <a:solidFill>
                  <a:srgbClr val="0000FF"/>
                </a:solidFill>
              </a:rPr>
              <a:t>w</a:t>
            </a:r>
            <a:r>
              <a:rPr lang="en-US" baseline="-25000" dirty="0">
                <a:solidFill>
                  <a:srgbClr val="0000FF"/>
                </a:solidFill>
              </a:rPr>
              <a:t>1</a:t>
            </a:r>
            <a:r>
              <a:rPr lang="en-US" dirty="0"/>
              <a:t>,</a:t>
            </a:r>
            <a:r>
              <a:rPr lang="en-US" dirty="0">
                <a:solidFill>
                  <a:srgbClr val="0000FF"/>
                </a:solidFill>
              </a:rPr>
              <a:t>w</a:t>
            </a:r>
            <a:r>
              <a:rPr lang="en-US" baseline="-25000" dirty="0">
                <a:solidFill>
                  <a:srgbClr val="0000FF"/>
                </a:solidFill>
              </a:rPr>
              <a:t>2</a:t>
            </a:r>
            <a:r>
              <a:rPr lang="en-US" dirty="0">
                <a:solidFill>
                  <a:srgbClr val="0000FF"/>
                </a:solidFill>
              </a:rPr>
              <a:t>,</a:t>
            </a:r>
            <a:r>
              <a:rPr lang="en-US" b="1" dirty="0"/>
              <a:t>w’</a:t>
            </a:r>
            <a:r>
              <a:rPr lang="en-US" b="1" baseline="-25000" dirty="0"/>
              <a:t>3</a:t>
            </a:r>
            <a:r>
              <a:rPr lang="en-US" dirty="0">
                <a:solidFill>
                  <a:srgbClr val="0000FF"/>
                </a:solidFill>
              </a:rPr>
              <a:t>,w</a:t>
            </a:r>
            <a:r>
              <a:rPr lang="en-US" baseline="-25000" dirty="0">
                <a:solidFill>
                  <a:srgbClr val="0000FF"/>
                </a:solidFill>
              </a:rPr>
              <a:t>4             </a:t>
            </a:r>
            <a:r>
              <a:rPr lang="en-US" dirty="0">
                <a:solidFill>
                  <a:srgbClr val="0000FF"/>
                </a:solidFill>
              </a:rPr>
              <a:t>two of </a:t>
            </a:r>
            <a:r>
              <a:rPr lang="en-US" b="1" dirty="0"/>
              <a:t>the</a:t>
            </a:r>
            <a:endParaRPr lang="en-US" b="1" baseline="-25000" dirty="0">
              <a:solidFill>
                <a:srgbClr val="0000FF"/>
              </a:solidFill>
            </a:endParaRPr>
          </a:p>
          <a:p>
            <a:pPr lvl="1"/>
            <a:r>
              <a:rPr lang="en-US" b="1" dirty="0">
                <a:solidFill>
                  <a:srgbClr val="000000"/>
                </a:solidFill>
              </a:rPr>
              <a:t>w’’’</a:t>
            </a:r>
            <a:r>
              <a:rPr lang="en-US" b="1" baseline="-25000" dirty="0">
                <a:solidFill>
                  <a:srgbClr val="000000"/>
                </a:solidFill>
              </a:rPr>
              <a:t>1</a:t>
            </a:r>
            <a:r>
              <a:rPr lang="en-US" dirty="0"/>
              <a:t>,</a:t>
            </a:r>
            <a:r>
              <a:rPr lang="en-US" dirty="0">
                <a:solidFill>
                  <a:srgbClr val="0000FF"/>
                </a:solidFill>
              </a:rPr>
              <a:t>w</a:t>
            </a:r>
            <a:r>
              <a:rPr lang="en-US" baseline="-25000" dirty="0">
                <a:solidFill>
                  <a:srgbClr val="0000FF"/>
                </a:solidFill>
              </a:rPr>
              <a:t>2</a:t>
            </a:r>
            <a:r>
              <a:rPr lang="en-US" dirty="0">
                <a:solidFill>
                  <a:srgbClr val="0000FF"/>
                </a:solidFill>
              </a:rPr>
              <a:t>,w</a:t>
            </a:r>
            <a:r>
              <a:rPr lang="en-US" baseline="-25000" dirty="0">
                <a:solidFill>
                  <a:srgbClr val="0000FF"/>
                </a:solidFill>
              </a:rPr>
              <a:t>3</a:t>
            </a:r>
            <a:r>
              <a:rPr lang="en-US" dirty="0">
                <a:solidFill>
                  <a:srgbClr val="0000FF"/>
                </a:solidFill>
              </a:rPr>
              <a:t>,w</a:t>
            </a:r>
            <a:r>
              <a:rPr lang="en-US" baseline="-25000" dirty="0">
                <a:solidFill>
                  <a:srgbClr val="0000FF"/>
                </a:solidFill>
              </a:rPr>
              <a:t>4          </a:t>
            </a:r>
            <a:r>
              <a:rPr lang="en-US" b="1" dirty="0"/>
              <a:t>too</a:t>
            </a:r>
            <a:r>
              <a:rPr lang="en-US" dirty="0"/>
              <a:t> </a:t>
            </a:r>
            <a:r>
              <a:rPr lang="en-US" dirty="0">
                <a:solidFill>
                  <a:srgbClr val="0000FF"/>
                </a:solidFill>
              </a:rPr>
              <a:t>of </a:t>
            </a:r>
            <a:r>
              <a:rPr lang="en-US" dirty="0" err="1">
                <a:solidFill>
                  <a:srgbClr val="0000FF"/>
                </a:solidFill>
              </a:rPr>
              <a:t>thew</a:t>
            </a:r>
            <a:r>
              <a:rPr lang="en-US" dirty="0">
                <a:solidFill>
                  <a:srgbClr val="0000FF"/>
                </a:solidFill>
              </a:rPr>
              <a:t> </a:t>
            </a:r>
            <a:endParaRPr lang="en-US" baseline="-25000" dirty="0">
              <a:solidFill>
                <a:srgbClr val="0000FF"/>
              </a:solidFill>
            </a:endParaRPr>
          </a:p>
          <a:p>
            <a:pPr lvl="1"/>
            <a:r>
              <a:rPr lang="en-US" dirty="0"/>
              <a:t>…</a:t>
            </a:r>
          </a:p>
          <a:p>
            <a:r>
              <a:rPr lang="en-US" dirty="0"/>
              <a:t>Choose the sequence W that maximizes P(W)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11C6F51-74E2-F05E-67F6-DF5443E7BF0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A862E5-F227-E5B3-4F7A-34C9A011678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76B7243-A5AD-8256-BE51-7B8C129821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84672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33833"/>
            <a:ext cx="10515600" cy="1325563"/>
          </a:xfrm>
        </p:spPr>
        <p:txBody>
          <a:bodyPr/>
          <a:lstStyle/>
          <a:p>
            <a:r>
              <a:rPr lang="en-US" dirty="0"/>
              <a:t>Where to get the probabilities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94333"/>
            <a:ext cx="10515600" cy="4351338"/>
          </a:xfrm>
        </p:spPr>
        <p:txBody>
          <a:bodyPr/>
          <a:lstStyle/>
          <a:p>
            <a:r>
              <a:rPr lang="en-US" dirty="0"/>
              <a:t>Language model</a:t>
            </a:r>
          </a:p>
          <a:p>
            <a:pPr lvl="1"/>
            <a:r>
              <a:rPr lang="en-US" dirty="0"/>
              <a:t>Unigram</a:t>
            </a:r>
          </a:p>
          <a:p>
            <a:pPr lvl="1"/>
            <a:r>
              <a:rPr lang="en-US" dirty="0"/>
              <a:t>Bigram</a:t>
            </a:r>
          </a:p>
          <a:p>
            <a:pPr lvl="1"/>
            <a:r>
              <a:rPr lang="en-US" dirty="0" err="1"/>
              <a:t>Etc</a:t>
            </a:r>
            <a:endParaRPr lang="en-US" dirty="0"/>
          </a:p>
          <a:p>
            <a:r>
              <a:rPr lang="en-US" dirty="0"/>
              <a:t>Channel model</a:t>
            </a:r>
          </a:p>
          <a:p>
            <a:pPr lvl="1"/>
            <a:r>
              <a:rPr lang="en-US" dirty="0"/>
              <a:t>Same as for non-word spelling correction</a:t>
            </a:r>
          </a:p>
          <a:p>
            <a:pPr lvl="1"/>
            <a:r>
              <a:rPr lang="en-US" dirty="0"/>
              <a:t>Plus need probability for no error, P(</a:t>
            </a:r>
            <a:r>
              <a:rPr lang="en-US" dirty="0" err="1"/>
              <a:t>w|w</a:t>
            </a:r>
            <a:r>
              <a:rPr lang="en-US" dirty="0"/>
              <a:t>)</a:t>
            </a:r>
          </a:p>
          <a:p>
            <a:pPr lvl="1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6828DE1-08CB-9826-CE4F-F2CE0A1FA4A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2CFB39-3686-0B51-4F8A-006C7374CE1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C3F9A52-BFEC-776B-B89E-789E0342888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00325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69809"/>
            <a:ext cx="10515600" cy="1325563"/>
          </a:xfrm>
        </p:spPr>
        <p:txBody>
          <a:bodyPr/>
          <a:lstStyle/>
          <a:p>
            <a:r>
              <a:rPr lang="en-US" dirty="0"/>
              <a:t>Probability of no error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430309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What is the channel probability for a correctly typed word?</a:t>
            </a:r>
          </a:p>
          <a:p>
            <a:r>
              <a:rPr lang="en-US" dirty="0"/>
              <a:t>P(“</a:t>
            </a:r>
            <a:r>
              <a:rPr lang="en-US" dirty="0" err="1"/>
              <a:t>the”|“the</a:t>
            </a:r>
            <a:r>
              <a:rPr lang="en-US" dirty="0"/>
              <a:t>”)</a:t>
            </a:r>
          </a:p>
          <a:p>
            <a:endParaRPr lang="en-US" dirty="0"/>
          </a:p>
          <a:p>
            <a:r>
              <a:rPr lang="en-US" dirty="0"/>
              <a:t>Obviously this depends on the application</a:t>
            </a:r>
          </a:p>
          <a:p>
            <a:pPr lvl="1"/>
            <a:r>
              <a:rPr lang="en-US" dirty="0"/>
              <a:t>.90 (1 error in 10 words)</a:t>
            </a:r>
          </a:p>
          <a:p>
            <a:pPr lvl="1"/>
            <a:r>
              <a:rPr lang="en-US" dirty="0"/>
              <a:t>.95 (1 error in 20 words)</a:t>
            </a:r>
          </a:p>
          <a:p>
            <a:pPr lvl="1"/>
            <a:r>
              <a:rPr lang="en-US" dirty="0"/>
              <a:t>.99 (1 error in 100 words)</a:t>
            </a:r>
          </a:p>
          <a:p>
            <a:pPr lvl="1"/>
            <a:r>
              <a:rPr lang="en-US" dirty="0"/>
              <a:t> .995 (1 error in 200 words)</a:t>
            </a:r>
          </a:p>
          <a:p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DF5DD7-C75F-B39A-175C-94B1DA9CAB0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328F9B-2B7D-B9BA-4CDA-AF20952D31F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86708D8-5097-704F-200F-C5672FB440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51384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78079"/>
            <a:ext cx="10515600" cy="1325563"/>
          </a:xfrm>
        </p:spPr>
        <p:txBody>
          <a:bodyPr/>
          <a:lstStyle/>
          <a:p>
            <a:r>
              <a:rPr lang="en-US" dirty="0"/>
              <a:t>Peter </a:t>
            </a:r>
            <a:r>
              <a:rPr lang="en-US" dirty="0" err="1"/>
              <a:t>Norvig’s</a:t>
            </a:r>
            <a:r>
              <a:rPr lang="en-US" dirty="0"/>
              <a:t> “</a:t>
            </a:r>
            <a:r>
              <a:rPr lang="en-US" dirty="0" err="1"/>
              <a:t>thew</a:t>
            </a:r>
            <a:r>
              <a:rPr lang="en-US" dirty="0"/>
              <a:t>” example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3832112"/>
              </p:ext>
            </p:extLst>
          </p:nvPr>
        </p:nvGraphicFramePr>
        <p:xfrm>
          <a:off x="1653619" y="2630397"/>
          <a:ext cx="8884762" cy="27409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07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15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84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961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192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93849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71240">
                <a:tc>
                  <a:txBody>
                    <a:bodyPr/>
                    <a:lstStyle/>
                    <a:p>
                      <a:pPr algn="l" fontAlgn="b"/>
                      <a:r>
                        <a:rPr lang="pl-PL" sz="2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x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w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x</a:t>
                      </a:r>
                      <a:r>
                        <a:rPr lang="pl-PL" sz="2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|w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2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P(</a:t>
                      </a:r>
                      <a:r>
                        <a:rPr lang="pl-PL" sz="21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x|w</a:t>
                      </a:r>
                      <a:r>
                        <a:rPr lang="pl-PL" sz="2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)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P(w)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2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10</a:t>
                      </a:r>
                      <a:r>
                        <a:rPr lang="pl-PL" sz="2100" b="0" i="0" u="none" strike="noStrike" baseline="3000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 </a:t>
                      </a:r>
                      <a:r>
                        <a:rPr lang="pl-PL" sz="2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P(</a:t>
                      </a:r>
                      <a:r>
                        <a:rPr lang="pl-PL" sz="21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x|w</a:t>
                      </a:r>
                      <a:r>
                        <a:rPr lang="pl-PL" sz="2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)P(w)</a:t>
                      </a:r>
                    </a:p>
                  </a:txBody>
                  <a:tcPr marL="13461" marR="13461" marT="13461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1240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thew</a:t>
                      </a:r>
                      <a:endParaRPr lang="en-US" sz="1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ew|e</a:t>
                      </a:r>
                      <a:endParaRPr lang="pl-PL" sz="1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0.000007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0.02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144</a:t>
                      </a:r>
                    </a:p>
                  </a:txBody>
                  <a:tcPr marL="13461" marR="13461" marT="13461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6161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thew</a:t>
                      </a:r>
                      <a:endParaRPr lang="en-US" sz="1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thew</a:t>
                      </a:r>
                      <a:endParaRPr lang="en-US" sz="1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0.95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0.00000009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90</a:t>
                      </a:r>
                    </a:p>
                  </a:txBody>
                  <a:tcPr marL="13461" marR="13461" marT="13461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1240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thew</a:t>
                      </a:r>
                      <a:endParaRPr lang="en-US" sz="1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thaw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e|a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0.001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0.0000007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0.7</a:t>
                      </a:r>
                    </a:p>
                  </a:txBody>
                  <a:tcPr marL="13461" marR="13461" marT="13461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7236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thew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threw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h|hr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0.000008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0.000004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0.03</a:t>
                      </a:r>
                    </a:p>
                  </a:txBody>
                  <a:tcPr marL="13461" marR="13461" marT="13461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3853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thew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thwe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ew|we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0.000003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0.00000004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0.0001</a:t>
                      </a:r>
                    </a:p>
                  </a:txBody>
                  <a:tcPr marL="13461" marR="13461" marT="13461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92038DC4-95D0-61A9-F4BB-6829691AE4B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7B7273-5F09-68BE-DA68-DD299EB9F73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3E4B7F-29A8-8B81-3D6E-861CB7F227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54917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551727" y="1242549"/>
            <a:ext cx="5088546" cy="2019264"/>
          </a:xfrm>
        </p:spPr>
        <p:txBody>
          <a:bodyPr>
            <a:normAutofit/>
          </a:bodyPr>
          <a:lstStyle/>
          <a:p>
            <a:r>
              <a:rPr lang="en-US" sz="4240" dirty="0">
                <a:latin typeface="Calibri (Headings)"/>
                <a:cs typeface="Calibri (Headings)"/>
              </a:rPr>
              <a:t>Spelling Correction and the Noisy Channel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sp>
        <p:nvSpPr>
          <p:cNvPr id="16387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524000" y="4000244"/>
            <a:ext cx="9144000" cy="1655762"/>
          </a:xfrm>
        </p:spPr>
        <p:txBody>
          <a:bodyPr/>
          <a:lstStyle/>
          <a:p>
            <a:pPr eaLnBrk="1" hangingPunct="1">
              <a:buFont typeface="Times" charset="0"/>
              <a:buNone/>
            </a:pPr>
            <a:r>
              <a:rPr lang="en-US" sz="3816" dirty="0">
                <a:solidFill>
                  <a:srgbClr val="A4001D"/>
                </a:solidFill>
                <a:latin typeface="Calibri"/>
                <a:ea typeface="ＭＳ Ｐゴシック" charset="0"/>
                <a:cs typeface="Calibri"/>
              </a:rPr>
              <a:t>State-of-the-art Systems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58030E5-9029-6F8E-F1CB-71054EE84ED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7F8F78-6DC7-77D9-709E-7C9070C0E31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9E8896C-CC0B-1E41-ED7A-30B5B4FB5D4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416546"/>
      </p:ext>
    </p:extLst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04337"/>
            <a:ext cx="10515600" cy="1325563"/>
          </a:xfrm>
        </p:spPr>
        <p:txBody>
          <a:bodyPr/>
          <a:lstStyle/>
          <a:p>
            <a:r>
              <a:rPr lang="en-US" dirty="0"/>
              <a:t>HCI issues in spelling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64837"/>
            <a:ext cx="10515600" cy="4351338"/>
          </a:xfrm>
        </p:spPr>
        <p:txBody>
          <a:bodyPr/>
          <a:lstStyle/>
          <a:p>
            <a:r>
              <a:rPr lang="en-US" sz="2968" dirty="0"/>
              <a:t>If very confident in correction</a:t>
            </a:r>
          </a:p>
          <a:p>
            <a:pPr lvl="1"/>
            <a:r>
              <a:rPr lang="en-US" sz="2544" dirty="0"/>
              <a:t>Autocorrect</a:t>
            </a:r>
          </a:p>
          <a:p>
            <a:r>
              <a:rPr lang="en-US" sz="2968" dirty="0"/>
              <a:t>Less confident</a:t>
            </a:r>
          </a:p>
          <a:p>
            <a:pPr lvl="1"/>
            <a:r>
              <a:rPr lang="en-US" sz="2544" dirty="0"/>
              <a:t>Give the best correction</a:t>
            </a:r>
          </a:p>
          <a:p>
            <a:r>
              <a:rPr lang="en-US" sz="2968" dirty="0"/>
              <a:t>Less confident</a:t>
            </a:r>
          </a:p>
          <a:p>
            <a:pPr lvl="1"/>
            <a:r>
              <a:rPr lang="en-US" sz="2544" dirty="0"/>
              <a:t>Give a correction list</a:t>
            </a:r>
          </a:p>
          <a:p>
            <a:r>
              <a:rPr lang="en-US" sz="2968" dirty="0"/>
              <a:t>Unconfident</a:t>
            </a:r>
          </a:p>
          <a:p>
            <a:pPr lvl="1"/>
            <a:r>
              <a:rPr lang="en-US" sz="2544" dirty="0"/>
              <a:t>Just flag as an error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D4C662-41C6-01DD-64CF-BEBC4735B64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79A83E-F1B1-105F-6153-5211BC864B4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7A14B4-0D58-CEC5-F773-3099A90B07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517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04335"/>
            <a:ext cx="10515600" cy="1325563"/>
          </a:xfrm>
        </p:spPr>
        <p:txBody>
          <a:bodyPr/>
          <a:lstStyle/>
          <a:p>
            <a:r>
              <a:rPr lang="en-US" dirty="0"/>
              <a:t>State of the art noisy channel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8" y="2475881"/>
            <a:ext cx="9288615" cy="4133994"/>
          </a:xfrm>
        </p:spPr>
        <p:txBody>
          <a:bodyPr>
            <a:normAutofit/>
          </a:bodyPr>
          <a:lstStyle/>
          <a:p>
            <a:r>
              <a:rPr lang="en-US" dirty="0"/>
              <a:t>We never just multiply the prior and the error model</a:t>
            </a:r>
          </a:p>
          <a:p>
            <a:r>
              <a:rPr lang="en-US" dirty="0"/>
              <a:t>Independence assumptions </a:t>
            </a:r>
            <a:r>
              <a:rPr lang="en-US" dirty="0">
                <a:sym typeface="Wingdings"/>
              </a:rPr>
              <a:t> </a:t>
            </a:r>
            <a:r>
              <a:rPr lang="en-US" dirty="0"/>
              <a:t>probabilities not commensurate (having same weight)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Instead: Weigh them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Learn </a:t>
            </a:r>
            <a:r>
              <a:rPr lang="en-US" dirty="0" err="1"/>
              <a:t>λ</a:t>
            </a:r>
            <a:r>
              <a:rPr lang="en-US" dirty="0"/>
              <a:t> from a development test set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3988608"/>
              </p:ext>
            </p:extLst>
          </p:nvPr>
        </p:nvGraphicFramePr>
        <p:xfrm>
          <a:off x="3834425" y="5054335"/>
          <a:ext cx="3890448" cy="7589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625600" imgH="317500" progId="Equation.3">
                  <p:embed/>
                </p:oleObj>
              </mc:Choice>
              <mc:Fallback>
                <p:oleObj name="Equation" r:id="rId2" imgW="1625600" imgH="317500" progId="Equation.3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834425" y="5054335"/>
                        <a:ext cx="3890448" cy="7589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E8D6FBFD-9331-E81B-4EB5-44360117AB2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C61DA3-AF0F-FE6B-7EE0-E3355D277CC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24C528F-142D-7E0E-08F6-58D88C11543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77055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96067"/>
            <a:ext cx="10515600" cy="1325563"/>
          </a:xfrm>
        </p:spPr>
        <p:txBody>
          <a:bodyPr/>
          <a:lstStyle/>
          <a:p>
            <a:r>
              <a:rPr lang="en-US" dirty="0"/>
              <a:t>Phonetic error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56567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 err="1"/>
              <a:t>Metaphone</a:t>
            </a:r>
            <a:r>
              <a:rPr lang="en-US" dirty="0"/>
              <a:t>, used in GNU </a:t>
            </a:r>
            <a:r>
              <a:rPr lang="en-US" dirty="0" err="1"/>
              <a:t>aspell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Convert misspelling to </a:t>
            </a:r>
            <a:r>
              <a:rPr lang="en-US" dirty="0" err="1"/>
              <a:t>metaphone</a:t>
            </a:r>
            <a:r>
              <a:rPr lang="en-US" dirty="0"/>
              <a:t> pronunciation</a:t>
            </a:r>
          </a:p>
          <a:p>
            <a:pPr lvl="2"/>
            <a:r>
              <a:rPr lang="en-US" sz="1908" dirty="0"/>
              <a:t>“Drop duplicate adjacent letters, except for C.”</a:t>
            </a:r>
          </a:p>
          <a:p>
            <a:pPr lvl="2"/>
            <a:r>
              <a:rPr lang="en-US" sz="1908" dirty="0"/>
              <a:t>“If the word begins with 'KN', 'GN', 'PN', 'AE', 'WR', drop the first letter.”</a:t>
            </a:r>
          </a:p>
          <a:p>
            <a:pPr lvl="2"/>
            <a:r>
              <a:rPr lang="en-US" sz="1908" dirty="0"/>
              <a:t>“Drop 'B' if after 'M' and if it is at the end of the word”</a:t>
            </a:r>
          </a:p>
          <a:p>
            <a:pPr lvl="2"/>
            <a:r>
              <a:rPr lang="en-US" sz="1908" dirty="0"/>
              <a:t>…</a:t>
            </a:r>
            <a:endParaRPr lang="en-US" dirty="0"/>
          </a:p>
          <a:p>
            <a:pPr lvl="1"/>
            <a:r>
              <a:rPr lang="en-US" dirty="0"/>
              <a:t>Find words whose pronunciation is 1-2 edit distance from misspelling’s</a:t>
            </a:r>
          </a:p>
          <a:p>
            <a:pPr lvl="1"/>
            <a:r>
              <a:rPr lang="en-US" dirty="0"/>
              <a:t>Score result list </a:t>
            </a:r>
          </a:p>
          <a:p>
            <a:pPr lvl="2"/>
            <a:r>
              <a:rPr lang="en-US" dirty="0"/>
              <a:t>Weighted edit distance of candidate to misspelling</a:t>
            </a:r>
          </a:p>
          <a:p>
            <a:pPr lvl="2"/>
            <a:r>
              <a:rPr lang="en-US" dirty="0"/>
              <a:t>Edit distance of candidate pronunciation to misspelling pronunciation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4D1ED5-2427-9C3A-7ADF-F380F25F39C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62F8BD-D9D0-1D13-0642-6580E2FBBA8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CA8ED2D-D79B-C427-9F5A-E7DB9B2F73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36349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96067"/>
            <a:ext cx="10515600" cy="1325563"/>
          </a:xfrm>
        </p:spPr>
        <p:txBody>
          <a:bodyPr/>
          <a:lstStyle/>
          <a:p>
            <a:r>
              <a:rPr lang="en-US" dirty="0"/>
              <a:t>Improvements to channel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56567"/>
            <a:ext cx="10515600" cy="4351338"/>
          </a:xfrm>
        </p:spPr>
        <p:txBody>
          <a:bodyPr/>
          <a:lstStyle/>
          <a:p>
            <a:r>
              <a:rPr lang="en-US" dirty="0"/>
              <a:t>Allow richer edits    </a:t>
            </a:r>
            <a:r>
              <a:rPr lang="en-US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(Brill and Moore 2000)</a:t>
            </a:r>
          </a:p>
          <a:p>
            <a:pPr lvl="1"/>
            <a:r>
              <a:rPr lang="en-US" dirty="0" err="1"/>
              <a:t>ent</a:t>
            </a:r>
            <a:r>
              <a:rPr lang="en-US" dirty="0" err="1">
                <a:sym typeface="Wingdings"/>
              </a:rPr>
              <a:t>ant</a:t>
            </a:r>
            <a:endParaRPr lang="en-US" dirty="0"/>
          </a:p>
          <a:p>
            <a:pPr lvl="1"/>
            <a:r>
              <a:rPr lang="en-US" dirty="0" err="1"/>
              <a:t>ph</a:t>
            </a:r>
            <a:r>
              <a:rPr lang="en-US" dirty="0" err="1">
                <a:sym typeface="Wingdings"/>
              </a:rPr>
              <a:t>f</a:t>
            </a:r>
            <a:endParaRPr lang="en-US" dirty="0"/>
          </a:p>
          <a:p>
            <a:pPr lvl="1"/>
            <a:r>
              <a:rPr lang="en-US" dirty="0" err="1"/>
              <a:t>le</a:t>
            </a:r>
            <a:r>
              <a:rPr lang="en-US" dirty="0" err="1">
                <a:sym typeface="Wingdings"/>
              </a:rPr>
              <a:t></a:t>
            </a:r>
            <a:r>
              <a:rPr lang="en-US" dirty="0" err="1"/>
              <a:t>al</a:t>
            </a:r>
            <a:endParaRPr lang="en-US" dirty="0"/>
          </a:p>
          <a:p>
            <a:r>
              <a:rPr lang="en-US" dirty="0"/>
              <a:t>Incorporate pronunciation into channel </a:t>
            </a:r>
            <a:r>
              <a:rPr lang="en-US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(</a:t>
            </a:r>
            <a:r>
              <a:rPr lang="en-US" dirty="0" err="1">
                <a:solidFill>
                  <a:schemeClr val="accent5">
                    <a:lumMod val="60000"/>
                    <a:lumOff val="40000"/>
                  </a:schemeClr>
                </a:solidFill>
              </a:rPr>
              <a:t>Toutanova</a:t>
            </a:r>
            <a:r>
              <a:rPr lang="en-US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 and Moore 2002)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B982BB-EE08-9A8D-CCAD-C2B8837B7DE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5F3673-06DB-0615-2619-E7375E8BD6B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1C4DB8-ECD8-68FB-E707-F01B3B672E4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05158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22325"/>
            <a:ext cx="10515600" cy="1325563"/>
          </a:xfrm>
        </p:spPr>
        <p:txBody>
          <a:bodyPr/>
          <a:lstStyle/>
          <a:p>
            <a:r>
              <a:rPr lang="en-US" dirty="0"/>
              <a:t>Channel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82825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Factors that could influence p(</a:t>
            </a:r>
            <a:r>
              <a:rPr lang="en-US" dirty="0" err="1"/>
              <a:t>misspelling|word</a:t>
            </a:r>
            <a:r>
              <a:rPr lang="en-US" dirty="0"/>
              <a:t>)</a:t>
            </a:r>
          </a:p>
          <a:p>
            <a:pPr lvl="1"/>
            <a:r>
              <a:rPr lang="en-US" dirty="0"/>
              <a:t>The source letter</a:t>
            </a:r>
          </a:p>
          <a:p>
            <a:pPr lvl="1"/>
            <a:r>
              <a:rPr lang="en-US" dirty="0"/>
              <a:t>The target letter</a:t>
            </a:r>
          </a:p>
          <a:p>
            <a:pPr lvl="1"/>
            <a:r>
              <a:rPr lang="en-US" dirty="0"/>
              <a:t>Surrounding letters</a:t>
            </a:r>
          </a:p>
          <a:p>
            <a:pPr lvl="1"/>
            <a:r>
              <a:rPr lang="en-US" dirty="0"/>
              <a:t>The position in the word</a:t>
            </a:r>
          </a:p>
          <a:p>
            <a:pPr lvl="1"/>
            <a:r>
              <a:rPr lang="en-US" dirty="0"/>
              <a:t>Nearby keys on the keyboard</a:t>
            </a:r>
          </a:p>
          <a:p>
            <a:pPr lvl="1"/>
            <a:r>
              <a:rPr lang="en-US" dirty="0"/>
              <a:t>Pronunciations</a:t>
            </a:r>
          </a:p>
          <a:p>
            <a:pPr lvl="1"/>
            <a:r>
              <a:rPr lang="en-US" dirty="0"/>
              <a:t>Likely morpheme transformations</a:t>
            </a:r>
          </a:p>
          <a:p>
            <a:pPr lvl="1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C25889-794E-E109-5922-D011A29E7B7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6E41DC-6EDF-F75B-6AA4-71ABC657EE2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53D34E-04E9-C4F3-5853-03124E558FC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52357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Title 1"/>
          <p:cNvSpPr>
            <a:spLocks noGrp="1"/>
          </p:cNvSpPr>
          <p:nvPr>
            <p:ph type="title"/>
          </p:nvPr>
        </p:nvSpPr>
        <p:spPr>
          <a:xfrm>
            <a:off x="838200" y="645343"/>
            <a:ext cx="10515600" cy="1325563"/>
          </a:xfrm>
        </p:spPr>
        <p:txBody>
          <a:bodyPr/>
          <a:lstStyle/>
          <a:p>
            <a:r>
              <a:rPr lang="en-US" dirty="0"/>
              <a:t>Nearby keys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435" b="79"/>
          <a:stretch/>
        </p:blipFill>
        <p:spPr bwMode="auto">
          <a:xfrm>
            <a:off x="3430572" y="2982283"/>
            <a:ext cx="4442381" cy="3031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8D2E36A-BD4B-BA86-5FAD-BBF01FF023F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883AC1-39F7-3E81-FE58-09CDAB26EB2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0B50A50-DA6D-894D-E8F2-04191D1187B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32924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8243" y="916959"/>
            <a:ext cx="7915515" cy="969247"/>
          </a:xfrm>
        </p:spPr>
        <p:txBody>
          <a:bodyPr>
            <a:normAutofit fontScale="90000"/>
          </a:bodyPr>
          <a:lstStyle/>
          <a:p>
            <a:r>
              <a:rPr lang="en-US" dirty="0"/>
              <a:t>Classifier-based methods </a:t>
            </a:r>
            <a:br>
              <a:rPr lang="en-US" dirty="0"/>
            </a:br>
            <a:r>
              <a:rPr lang="en-US" dirty="0"/>
              <a:t>for real-word spelling correction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41817"/>
            <a:ext cx="10515600" cy="4351338"/>
          </a:xfrm>
        </p:spPr>
        <p:txBody>
          <a:bodyPr/>
          <a:lstStyle/>
          <a:p>
            <a:r>
              <a:rPr lang="en-US" dirty="0"/>
              <a:t>Instead of just channel model and language model</a:t>
            </a:r>
          </a:p>
          <a:p>
            <a:r>
              <a:rPr lang="en-US" dirty="0"/>
              <a:t>Use many features in a classifier (next lecture).</a:t>
            </a:r>
          </a:p>
          <a:p>
            <a:r>
              <a:rPr lang="en-US" dirty="0"/>
              <a:t>Build a classifier for a specific pair like:</a:t>
            </a:r>
          </a:p>
          <a:p>
            <a:pPr marL="0" indent="0">
              <a:buNone/>
            </a:pPr>
            <a:r>
              <a:rPr lang="en-US" dirty="0"/>
              <a:t>      </a:t>
            </a:r>
            <a:r>
              <a:rPr lang="en-US" dirty="0">
                <a:solidFill>
                  <a:srgbClr val="0000FF"/>
                </a:solidFill>
              </a:rPr>
              <a:t>whether/weather</a:t>
            </a:r>
          </a:p>
          <a:p>
            <a:pPr lvl="2"/>
            <a:r>
              <a:rPr lang="en-US" dirty="0">
                <a:solidFill>
                  <a:srgbClr val="0000FF"/>
                </a:solidFill>
              </a:rPr>
              <a:t>“cloudy” within +- 10 words</a:t>
            </a:r>
          </a:p>
          <a:p>
            <a:pPr lvl="2"/>
            <a:r>
              <a:rPr lang="en-US" dirty="0">
                <a:solidFill>
                  <a:srgbClr val="0000FF"/>
                </a:solidFill>
              </a:rPr>
              <a:t>___ to VERB</a:t>
            </a:r>
          </a:p>
          <a:p>
            <a:pPr lvl="2"/>
            <a:r>
              <a:rPr lang="en-US" dirty="0">
                <a:solidFill>
                  <a:srgbClr val="0000FF"/>
                </a:solidFill>
              </a:rPr>
              <a:t>___ or not</a:t>
            </a:r>
          </a:p>
          <a:p>
            <a:pPr marL="484613" lvl="1" indent="0">
              <a:buNone/>
            </a:pP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F8F3FC9-1C2D-00BA-40C7-A384D939809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BE2C27-96C1-D295-88EB-3165A6BD2B2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CF3871F-E35F-75CF-41F8-964C1C0801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82049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ffdc4f1c77f00ab600cca569207c3b4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c2e862ff68316f879b6e5e756a58323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7A12F40-ED65-4AAB-8790-BFC23C736C9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EA87B61-93A0-497D-A1D8-332E95F69D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B93FC8B-7B16-4C40-9A84-D294640D2FF3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1088</TotalTime>
  <Words>2194</Words>
  <Application>Microsoft Office PowerPoint</Application>
  <PresentationFormat>Widescreen</PresentationFormat>
  <Paragraphs>567</Paragraphs>
  <Slides>52</Slides>
  <Notes>9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65" baseType="lpstr">
      <vt:lpstr>ＭＳ Ｐゴシック</vt:lpstr>
      <vt:lpstr>Andalus</vt:lpstr>
      <vt:lpstr>Arial</vt:lpstr>
      <vt:lpstr>Calibri</vt:lpstr>
      <vt:lpstr>Calibri (Headings)</vt:lpstr>
      <vt:lpstr>Calibri Light</vt:lpstr>
      <vt:lpstr>Courier</vt:lpstr>
      <vt:lpstr>Lucida Sans</vt:lpstr>
      <vt:lpstr>Times</vt:lpstr>
      <vt:lpstr>Times New Roman</vt:lpstr>
      <vt:lpstr>Wingdings</vt:lpstr>
      <vt:lpstr>Office Theme</vt:lpstr>
      <vt:lpstr>Equation</vt:lpstr>
      <vt:lpstr>PowerPoint Presentation</vt:lpstr>
      <vt:lpstr>PowerPoint Presentation</vt:lpstr>
      <vt:lpstr>The objectives of this lecture is to:</vt:lpstr>
      <vt:lpstr>Spelling Correction and the Noisy Channel</vt:lpstr>
      <vt:lpstr>Applications for spelling correction</vt:lpstr>
      <vt:lpstr>Spelling Tasks</vt:lpstr>
      <vt:lpstr>Types of spelling errors</vt:lpstr>
      <vt:lpstr>Non-word spelling errors</vt:lpstr>
      <vt:lpstr>Real word spelling errors</vt:lpstr>
      <vt:lpstr>Spelling Correction and the Noisy Channel</vt:lpstr>
      <vt:lpstr>Noisy Channel Intuition</vt:lpstr>
      <vt:lpstr>Noisy Channel Intuition</vt:lpstr>
      <vt:lpstr>Noisy Channel</vt:lpstr>
      <vt:lpstr>History: Noisy channel for spelling proposed around 1990</vt:lpstr>
      <vt:lpstr>Non-word spelling error example</vt:lpstr>
      <vt:lpstr>Candidate generation</vt:lpstr>
      <vt:lpstr>Damerau-Levenshtein edit distance</vt:lpstr>
      <vt:lpstr>Words within 1 of acress</vt:lpstr>
      <vt:lpstr>Candidate generation</vt:lpstr>
      <vt:lpstr>Language Model</vt:lpstr>
      <vt:lpstr>Web-scale N-grams</vt:lpstr>
      <vt:lpstr>Unigram Prior probability</vt:lpstr>
      <vt:lpstr>Channel model probability</vt:lpstr>
      <vt:lpstr>Computing error probability: confusion matrix</vt:lpstr>
      <vt:lpstr>Confusion matrix for spelling errors</vt:lpstr>
      <vt:lpstr>Generating the confusion matrix</vt:lpstr>
      <vt:lpstr>Channel model </vt:lpstr>
      <vt:lpstr>Channel model for acress</vt:lpstr>
      <vt:lpstr>Noisy channel probability for acress</vt:lpstr>
      <vt:lpstr>Noisy channel probability for acress</vt:lpstr>
      <vt:lpstr>Using a bigram language model</vt:lpstr>
      <vt:lpstr>Using a bigram language model</vt:lpstr>
      <vt:lpstr>Evaluation</vt:lpstr>
      <vt:lpstr>Spelling Correction and the Noisy Channel</vt:lpstr>
      <vt:lpstr>Real-word spelling errors</vt:lpstr>
      <vt:lpstr>Solving real-world spelling errors</vt:lpstr>
      <vt:lpstr>Noisy channel for real-word spell correction</vt:lpstr>
      <vt:lpstr>Noisy channel for real-word spell correction</vt:lpstr>
      <vt:lpstr>Noisy channel for real-word spell correction</vt:lpstr>
      <vt:lpstr>Simplification: One error per sentence</vt:lpstr>
      <vt:lpstr>Where to get the probabilities</vt:lpstr>
      <vt:lpstr>Probability of no error</vt:lpstr>
      <vt:lpstr>Peter Norvig’s “thew” example</vt:lpstr>
      <vt:lpstr>Spelling Correction and the Noisy Channel</vt:lpstr>
      <vt:lpstr>HCI issues in spelling</vt:lpstr>
      <vt:lpstr>State of the art noisy channel</vt:lpstr>
      <vt:lpstr>Phonetic error model</vt:lpstr>
      <vt:lpstr>Improvements to channel model</vt:lpstr>
      <vt:lpstr>Channel model</vt:lpstr>
      <vt:lpstr>Nearby keys</vt:lpstr>
      <vt:lpstr>Classifier-based methods  for real-word spelling correction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Ashraf Elsayed</cp:lastModifiedBy>
  <cp:revision>55</cp:revision>
  <dcterms:created xsi:type="dcterms:W3CDTF">2023-04-29T09:08:23Z</dcterms:created>
  <dcterms:modified xsi:type="dcterms:W3CDTF">2025-07-03T15:32:15Z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