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493" r:id="rId4"/>
    <p:sldId id="494" r:id="rId5"/>
    <p:sldId id="483" r:id="rId6"/>
    <p:sldId id="481" r:id="rId7"/>
    <p:sldId id="589" r:id="rId8"/>
    <p:sldId id="587" r:id="rId9"/>
    <p:sldId id="588" r:id="rId10"/>
    <p:sldId id="590" r:id="rId11"/>
    <p:sldId id="601" r:id="rId12"/>
    <p:sldId id="600" r:id="rId13"/>
    <p:sldId id="602" r:id="rId14"/>
    <p:sldId id="593" r:id="rId15"/>
    <p:sldId id="603" r:id="rId16"/>
    <p:sldId id="586" r:id="rId17"/>
    <p:sldId id="599" r:id="rId18"/>
    <p:sldId id="591" r:id="rId19"/>
    <p:sldId id="592" r:id="rId20"/>
    <p:sldId id="594" r:id="rId21"/>
    <p:sldId id="595" r:id="rId22"/>
    <p:sldId id="596" r:id="rId23"/>
    <p:sldId id="597" r:id="rId24"/>
    <p:sldId id="598" r:id="rId25"/>
    <p:sldId id="604" r:id="rId26"/>
    <p:sldId id="605" r:id="rId27"/>
    <p:sldId id="657" r:id="rId28"/>
    <p:sldId id="606" r:id="rId29"/>
    <p:sldId id="658" r:id="rId30"/>
    <p:sldId id="608" r:id="rId31"/>
    <p:sldId id="659" r:id="rId32"/>
    <p:sldId id="660" r:id="rId33"/>
    <p:sldId id="661" r:id="rId34"/>
    <p:sldId id="662" r:id="rId35"/>
    <p:sldId id="609" r:id="rId36"/>
    <p:sldId id="610" r:id="rId37"/>
    <p:sldId id="611" r:id="rId38"/>
    <p:sldId id="663" r:id="rId39"/>
    <p:sldId id="612" r:id="rId40"/>
    <p:sldId id="613" r:id="rId41"/>
    <p:sldId id="614" r:id="rId42"/>
    <p:sldId id="664" r:id="rId43"/>
    <p:sldId id="66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94"/>
            <p14:sldId id="483"/>
            <p14:sldId id="481"/>
            <p14:sldId id="589"/>
            <p14:sldId id="587"/>
            <p14:sldId id="588"/>
            <p14:sldId id="590"/>
            <p14:sldId id="601"/>
            <p14:sldId id="600"/>
            <p14:sldId id="602"/>
            <p14:sldId id="593"/>
            <p14:sldId id="603"/>
            <p14:sldId id="586"/>
            <p14:sldId id="599"/>
            <p14:sldId id="591"/>
            <p14:sldId id="592"/>
            <p14:sldId id="594"/>
            <p14:sldId id="595"/>
            <p14:sldId id="596"/>
            <p14:sldId id="597"/>
            <p14:sldId id="598"/>
            <p14:sldId id="604"/>
            <p14:sldId id="605"/>
            <p14:sldId id="657"/>
            <p14:sldId id="606"/>
            <p14:sldId id="658"/>
            <p14:sldId id="608"/>
            <p14:sldId id="659"/>
            <p14:sldId id="660"/>
            <p14:sldId id="661"/>
            <p14:sldId id="662"/>
            <p14:sldId id="609"/>
            <p14:sldId id="610"/>
            <p14:sldId id="611"/>
            <p14:sldId id="663"/>
            <p14:sldId id="612"/>
            <p14:sldId id="613"/>
            <p14:sldId id="614"/>
            <p14:sldId id="664"/>
            <p14:sldId id="66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7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477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11"/>
    </mc:Choice>
    <mc:Fallback xmlns="">
      <p:transition spd="slow" advTm="1774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خطورة استخدام الذكاء الاصطناعي في البحث العلمي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مفهوم الذكاء الاصطناعي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890" t="26322" r="16956" b="50331"/>
          <a:stretch/>
        </p:blipFill>
        <p:spPr>
          <a:xfrm>
            <a:off x="508004" y="1986844"/>
            <a:ext cx="11175995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تصنيف الذكاء الاصطناعي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54"/>
    </mc:Choice>
    <mc:Fallback xmlns="">
      <p:transition advTm="15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694" t="36950" r="18219" b="39884"/>
          <a:stretch/>
        </p:blipFill>
        <p:spPr>
          <a:xfrm>
            <a:off x="750364" y="2020711"/>
            <a:ext cx="10443250" cy="288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3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624" t="22625" r="15697" b="48774"/>
          <a:stretch/>
        </p:blipFill>
        <p:spPr>
          <a:xfrm>
            <a:off x="1396239" y="1863524"/>
            <a:ext cx="10051123" cy="332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2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519" t="49899" r="16048" b="19232"/>
          <a:stretch/>
        </p:blipFill>
        <p:spPr>
          <a:xfrm>
            <a:off x="1319422" y="1964267"/>
            <a:ext cx="10330711" cy="378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88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أشهر مثال للذكاء الاصطناعي التوليدي </a:t>
            </a:r>
          </a:p>
          <a:p>
            <a:pPr algn="ctr" rtl="1" eaLnBrk="1" hangingPunct="1"/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37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54"/>
    </mc:Choice>
    <mc:Fallback xmlns="">
      <p:transition advTm="15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تعريف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833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561" t="21368" r="16494" b="54629"/>
          <a:stretch/>
        </p:blipFill>
        <p:spPr>
          <a:xfrm>
            <a:off x="781030" y="2257780"/>
            <a:ext cx="10762539" cy="2968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5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90" t="43777" r="16945" b="28394"/>
          <a:stretch/>
        </p:blipFill>
        <p:spPr>
          <a:xfrm>
            <a:off x="755426" y="1625600"/>
            <a:ext cx="10894707" cy="35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6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182" t="70910" r="16553" b="9842"/>
          <a:stretch/>
        </p:blipFill>
        <p:spPr>
          <a:xfrm>
            <a:off x="707880" y="2257777"/>
            <a:ext cx="10417051" cy="233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1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مهام يمكن 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600" dirty="0" smtClean="0">
                <a:solidFill>
                  <a:schemeClr val="tx1"/>
                </a:solidFill>
              </a:rPr>
              <a:t> القيام بها بشكل عام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714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25" t="23617" r="18227" b="39348"/>
          <a:stretch/>
        </p:blipFill>
        <p:spPr>
          <a:xfrm>
            <a:off x="1481570" y="1580445"/>
            <a:ext cx="9333186" cy="417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5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5305" t="38003" r="19251" b="5209"/>
          <a:stretch/>
        </p:blipFill>
        <p:spPr>
          <a:xfrm>
            <a:off x="2487828" y="1160640"/>
            <a:ext cx="7191022" cy="505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4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4491" t="30114" r="18595" b="51676"/>
          <a:stretch/>
        </p:blipFill>
        <p:spPr>
          <a:xfrm>
            <a:off x="2788069" y="1998132"/>
            <a:ext cx="6792646" cy="258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14" t="17684" r="18038" b="44969"/>
          <a:stretch/>
        </p:blipFill>
        <p:spPr>
          <a:xfrm>
            <a:off x="1388902" y="1345306"/>
            <a:ext cx="9267809" cy="425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1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490" t="54539" r="18315" b="13519"/>
          <a:stretch/>
        </p:blipFill>
        <p:spPr>
          <a:xfrm>
            <a:off x="1181674" y="1548506"/>
            <a:ext cx="9649746" cy="383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693333" y="2492904"/>
            <a:ext cx="8434035" cy="171785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أهمية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600" dirty="0" smtClean="0">
                <a:solidFill>
                  <a:schemeClr val="tx1"/>
                </a:solidFill>
              </a:rPr>
              <a:t> للتعليم العالي والبحث العلمي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24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923" t="14262" r="19141" b="48558"/>
          <a:stretch/>
        </p:blipFill>
        <p:spPr>
          <a:xfrm>
            <a:off x="1944549" y="1249389"/>
            <a:ext cx="7315201" cy="34045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782" t="75056" r="19706" b="13890"/>
          <a:stretch/>
        </p:blipFill>
        <p:spPr>
          <a:xfrm>
            <a:off x="1944549" y="4538198"/>
            <a:ext cx="7315202" cy="102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0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36" t="10867" r="18950" b="51996"/>
          <a:stretch/>
        </p:blipFill>
        <p:spPr>
          <a:xfrm>
            <a:off x="1935734" y="1345306"/>
            <a:ext cx="8269422" cy="37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3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845" t="47513" r="20194" b="21006"/>
          <a:stretch/>
        </p:blipFill>
        <p:spPr>
          <a:xfrm>
            <a:off x="1153149" y="1648179"/>
            <a:ext cx="9630833" cy="379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2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63" t="41163" r="18980" b="16017"/>
          <a:stretch/>
        </p:blipFill>
        <p:spPr>
          <a:xfrm>
            <a:off x="1760018" y="1345305"/>
            <a:ext cx="8603183" cy="447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7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532" t="38491" r="17603" b="23502"/>
          <a:stretch/>
        </p:blipFill>
        <p:spPr>
          <a:xfrm>
            <a:off x="1492631" y="1467554"/>
            <a:ext cx="8960879" cy="417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1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377244" y="2492904"/>
            <a:ext cx="9674578" cy="1729140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هل يمكن كتابة ورقة بحثية كاملة بإستخدام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93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428" t="20541" r="16535" b="25113"/>
          <a:stretch/>
        </p:blipFill>
        <p:spPr>
          <a:xfrm>
            <a:off x="2325513" y="1221128"/>
            <a:ext cx="7653866" cy="487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2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153149" y="2300993"/>
            <a:ext cx="9493956" cy="1966207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أخطاء يجب تجنبها عند استخدام  </a:t>
            </a:r>
            <a:r>
              <a:rPr lang="en-US" altLang="en-US" sz="32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200" dirty="0" smtClean="0">
                <a:solidFill>
                  <a:schemeClr val="tx1"/>
                </a:solidFill>
              </a:rPr>
              <a:t> لإنشاء المحتوى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2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09" t="19420" r="19938" b="61928"/>
          <a:stretch/>
        </p:blipFill>
        <p:spPr>
          <a:xfrm>
            <a:off x="730500" y="1930399"/>
            <a:ext cx="10327647" cy="241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41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58" t="37839" r="20406" b="44908"/>
          <a:stretch/>
        </p:blipFill>
        <p:spPr>
          <a:xfrm>
            <a:off x="629926" y="1919111"/>
            <a:ext cx="10636099" cy="238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5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948" t="55326" r="18363" b="21359"/>
          <a:stretch/>
        </p:blipFill>
        <p:spPr>
          <a:xfrm>
            <a:off x="1304093" y="1840089"/>
            <a:ext cx="9363908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4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153149" y="2300993"/>
            <a:ext cx="9493956" cy="1966207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ارشادات الإستخدام الآمن لبرامج الذكاء الاصطناعي</a:t>
            </a:r>
          </a:p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( افعل  - لاتفعل )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45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 ينبغي القيام به ( افعل )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091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630" t="17686" r="19845" b="44663"/>
          <a:stretch/>
        </p:blipFill>
        <p:spPr>
          <a:xfrm>
            <a:off x="1695894" y="1345305"/>
            <a:ext cx="8876831" cy="412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0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81" t="15151" r="18827" b="48335"/>
          <a:stretch/>
        </p:blipFill>
        <p:spPr>
          <a:xfrm>
            <a:off x="1677272" y="1345306"/>
            <a:ext cx="8601048" cy="387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114" t="51666" r="18516" b="21502"/>
          <a:stretch/>
        </p:blipFill>
        <p:spPr>
          <a:xfrm>
            <a:off x="1445289" y="1843017"/>
            <a:ext cx="9272867" cy="301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0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 لا ينبغي القيام به ( لا تفعل )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03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82" t="18980" r="18686" b="58292"/>
          <a:stretch/>
        </p:blipFill>
        <p:spPr>
          <a:xfrm>
            <a:off x="628675" y="1840374"/>
            <a:ext cx="10320976" cy="283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6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77" t="41179" r="17497" b="33185"/>
          <a:stretch/>
        </p:blipFill>
        <p:spPr>
          <a:xfrm>
            <a:off x="1488262" y="1794075"/>
            <a:ext cx="9343158" cy="285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55" t="43777" r="19913" b="32114"/>
          <a:stretch/>
        </p:blipFill>
        <p:spPr>
          <a:xfrm>
            <a:off x="920393" y="1724628"/>
            <a:ext cx="9872251" cy="298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7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  <a:r>
              <a:rPr lang="ar-EG" altLang="en-US" sz="3600" dirty="0">
                <a:solidFill>
                  <a:schemeClr val="tx1"/>
                </a:solidFill>
              </a:rPr>
              <a:t> </a:t>
            </a:r>
            <a:r>
              <a:rPr lang="ar-EG" altLang="en-US" sz="3600" dirty="0" smtClean="0">
                <a:solidFill>
                  <a:schemeClr val="tx1"/>
                </a:solidFill>
              </a:rPr>
              <a:t>في مجلة الجامعة</a:t>
            </a:r>
          </a:p>
          <a:p>
            <a:pPr algn="ctr" rtl="1" eaLnBrk="1" hangingPunct="1"/>
            <a:endParaRPr lang="ar-EG" altLang="en-US" sz="3600" dirty="0" smtClean="0">
              <a:solidFill>
                <a:schemeClr val="tx1"/>
              </a:solidFill>
            </a:endParaRPr>
          </a:p>
          <a:p>
            <a:pPr algn="ctr" rtl="1"/>
            <a:r>
              <a:rPr lang="ar-EG" sz="3600" b="0" dirty="0">
                <a:solidFill>
                  <a:schemeClr val="tx1"/>
                </a:solidFill>
              </a:rPr>
              <a:t>مجلة ميدأوشن للبحوث والدراسات العلمية</a:t>
            </a:r>
          </a:p>
          <a:p>
            <a:pPr algn="ctr" rtl="1"/>
            <a:r>
              <a:rPr lang="en-US" sz="3200" b="0" dirty="0" smtClean="0">
                <a:solidFill>
                  <a:schemeClr val="tx1"/>
                </a:solidFill>
              </a:rPr>
              <a:t>Midocean </a:t>
            </a:r>
            <a:r>
              <a:rPr lang="en-US" sz="3200" b="0" dirty="0">
                <a:solidFill>
                  <a:schemeClr val="tx1"/>
                </a:solidFill>
              </a:rPr>
              <a:t>Journal for Research and </a:t>
            </a:r>
            <a:r>
              <a:rPr lang="en-US" sz="3200" b="0" dirty="0" smtClean="0">
                <a:solidFill>
                  <a:schemeClr val="tx1"/>
                </a:solidFill>
              </a:rPr>
              <a:t>Studies</a:t>
            </a:r>
            <a:endParaRPr lang="ar-EG" sz="3200" b="0" dirty="0" smtClean="0">
              <a:solidFill>
                <a:schemeClr val="tx1"/>
              </a:solidFill>
            </a:endParaRP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81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9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1950878-3B72-4518-8C01-F74A2268A6D5}"/>
</file>

<file path=customXml/itemProps2.xml><?xml version="1.0" encoding="utf-8"?>
<ds:datastoreItem xmlns:ds="http://schemas.openxmlformats.org/officeDocument/2006/customXml" ds:itemID="{6708301F-AF68-44A8-B9AF-CDCE68D726E2}"/>
</file>

<file path=customXml/itemProps3.xml><?xml version="1.0" encoding="utf-8"?>
<ds:datastoreItem xmlns:ds="http://schemas.openxmlformats.org/officeDocument/2006/customXml" ds:itemID="{BFFAA9EE-C322-47E1-A0C9-5B97B78FFE7C}"/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206</Words>
  <Application>Microsoft Office PowerPoint</Application>
  <PresentationFormat>Widescreen</PresentationFormat>
  <Paragraphs>110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149</cp:revision>
  <dcterms:created xsi:type="dcterms:W3CDTF">2023-04-29T09:08:23Z</dcterms:created>
  <dcterms:modified xsi:type="dcterms:W3CDTF">2025-02-04T07:23:13Z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