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2"/>
  </p:notesMasterIdLst>
  <p:sldIdLst>
    <p:sldId id="480" r:id="rId2"/>
    <p:sldId id="303" r:id="rId3"/>
    <p:sldId id="508" r:id="rId4"/>
    <p:sldId id="495" r:id="rId5"/>
    <p:sldId id="276" r:id="rId6"/>
    <p:sldId id="313" r:id="rId7"/>
    <p:sldId id="256" r:id="rId8"/>
    <p:sldId id="306" r:id="rId9"/>
    <p:sldId id="501" r:id="rId10"/>
    <p:sldId id="497" r:id="rId11"/>
    <p:sldId id="494" r:id="rId12"/>
    <p:sldId id="496" r:id="rId13"/>
    <p:sldId id="514" r:id="rId14"/>
    <p:sldId id="498" r:id="rId15"/>
    <p:sldId id="507" r:id="rId16"/>
    <p:sldId id="513" r:id="rId17"/>
    <p:sldId id="499" r:id="rId18"/>
    <p:sldId id="500" r:id="rId19"/>
    <p:sldId id="538" r:id="rId20"/>
    <p:sldId id="515" r:id="rId21"/>
    <p:sldId id="516" r:id="rId22"/>
    <p:sldId id="517" r:id="rId23"/>
    <p:sldId id="537" r:id="rId24"/>
    <p:sldId id="539" r:id="rId25"/>
    <p:sldId id="540" r:id="rId26"/>
    <p:sldId id="541" r:id="rId27"/>
    <p:sldId id="542" r:id="rId28"/>
    <p:sldId id="543" r:id="rId29"/>
    <p:sldId id="545" r:id="rId30"/>
    <p:sldId id="546" r:id="rId31"/>
    <p:sldId id="547" r:id="rId32"/>
    <p:sldId id="548" r:id="rId33"/>
    <p:sldId id="549" r:id="rId34"/>
    <p:sldId id="550" r:id="rId35"/>
    <p:sldId id="551" r:id="rId36"/>
    <p:sldId id="552" r:id="rId37"/>
    <p:sldId id="553" r:id="rId38"/>
    <p:sldId id="536" r:id="rId39"/>
    <p:sldId id="544"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8"/>
            <p14:sldId id="495"/>
            <p14:sldId id="276"/>
            <p14:sldId id="313"/>
            <p14:sldId id="256"/>
            <p14:sldId id="306"/>
            <p14:sldId id="501"/>
            <p14:sldId id="497"/>
            <p14:sldId id="494"/>
            <p14:sldId id="496"/>
            <p14:sldId id="514"/>
            <p14:sldId id="498"/>
            <p14:sldId id="507"/>
            <p14:sldId id="513"/>
            <p14:sldId id="499"/>
            <p14:sldId id="500"/>
            <p14:sldId id="538"/>
            <p14:sldId id="515"/>
            <p14:sldId id="516"/>
            <p14:sldId id="517"/>
            <p14:sldId id="537"/>
            <p14:sldId id="539"/>
            <p14:sldId id="540"/>
            <p14:sldId id="541"/>
            <p14:sldId id="542"/>
            <p14:sldId id="543"/>
            <p14:sldId id="545"/>
            <p14:sldId id="546"/>
            <p14:sldId id="547"/>
            <p14:sldId id="548"/>
            <p14:sldId id="549"/>
            <p14:sldId id="550"/>
            <p14:sldId id="551"/>
            <p14:sldId id="552"/>
            <p14:sldId id="553"/>
            <p14:sldId id="536"/>
            <p14:sldId id="54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779" autoAdjust="0"/>
    <p:restoredTop sz="92529" autoAdjust="0"/>
  </p:normalViewPr>
  <p:slideViewPr>
    <p:cSldViewPr snapToGrid="0">
      <p:cViewPr varScale="1">
        <p:scale>
          <a:sx n="70" d="100"/>
          <a:sy n="70" d="100"/>
        </p:scale>
        <p:origin x="75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A34B89-F6C2-FAC8-5383-4AB1919464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19A1B1-3A77-91DF-254B-3A25638C3D4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DA02AF0-FEED-17C5-5436-7B4358281F5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93E08CD-BB0A-CAB4-60EF-BB79412AF776}"/>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4549999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11.jpg"/></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2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11.jpg"/></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hyperlink" Target="https://www.wattan.net/ar/news/348769.html" TargetMode="External"/><Relationship Id="rId2" Type="http://schemas.openxmlformats.org/officeDocument/2006/relationships/hyperlink" Target="https://kenanaonline.com/users/ahmedkordy/posts/277387" TargetMode="Externa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40.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7.svg"/><Relationship Id="rId2" Type="http://schemas.openxmlformats.org/officeDocument/2006/relationships/image" Target="../media/image26.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29.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45"/>
          <p:cNvSpPr txBox="1"/>
          <p:nvPr/>
        </p:nvSpPr>
        <p:spPr>
          <a:xfrm>
            <a:off x="300344" y="5443547"/>
            <a:ext cx="1148071"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LDR 726</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Oval 4">
            <a:extLst>
              <a:ext uri="{FF2B5EF4-FFF2-40B4-BE49-F238E27FC236}">
                <a16:creationId xmlns:a16="http://schemas.microsoft.com/office/drawing/2014/main" id="{9668F59B-36C0-6B99-0D61-749CAE6FAB16}"/>
              </a:ext>
            </a:extLst>
          </p:cNvPr>
          <p:cNvSpPr/>
          <p:nvPr/>
        </p:nvSpPr>
        <p:spPr>
          <a:xfrm>
            <a:off x="6394960" y="127460"/>
            <a:ext cx="5797040" cy="6603079"/>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62B7B105-14EE-5700-F788-BEF7A5DF221C}"/>
              </a:ext>
            </a:extLst>
          </p:cNvPr>
          <p:cNvSpPr txBox="1"/>
          <p:nvPr/>
        </p:nvSpPr>
        <p:spPr>
          <a:xfrm>
            <a:off x="767040" y="2156173"/>
            <a:ext cx="5405775" cy="2215991"/>
          </a:xfrm>
          <a:prstGeom prst="rect">
            <a:avLst/>
          </a:prstGeom>
          <a:noFill/>
        </p:spPr>
        <p:txBody>
          <a:bodyPr wrap="square">
            <a:spAutoFit/>
          </a:bodyPr>
          <a:lstStyle/>
          <a:p>
            <a:pPr algn="ctr"/>
            <a:r>
              <a:rPr lang="en-US" altLang="en-US" sz="3200" b="1" dirty="0">
                <a:solidFill>
                  <a:srgbClr val="00B0F0"/>
                </a:solidFill>
                <a:latin typeface="Alexandria ExtraBold" pitchFamily="2" charset="-78"/>
                <a:cs typeface="Alexandria ExtraBold" pitchFamily="2" charset="-78"/>
              </a:rPr>
              <a:t>communication and </a:t>
            </a:r>
            <a:endParaRPr lang="ar-JO" altLang="en-US" sz="3200" b="1" dirty="0">
              <a:solidFill>
                <a:srgbClr val="00B0F0"/>
              </a:solidFill>
              <a:latin typeface="Alexandria ExtraBold" pitchFamily="2" charset="-78"/>
              <a:cs typeface="Alexandria ExtraBold" pitchFamily="2" charset="-78"/>
            </a:endParaRPr>
          </a:p>
          <a:p>
            <a:pPr algn="ctr"/>
            <a:r>
              <a:rPr lang="en-US" altLang="en-US" sz="3200" b="1" dirty="0">
                <a:solidFill>
                  <a:srgbClr val="00B0F0"/>
                </a:solidFill>
                <a:latin typeface="Alexandria ExtraBold" pitchFamily="2" charset="-78"/>
                <a:cs typeface="Alexandria ExtraBold" pitchFamily="2" charset="-78"/>
              </a:rPr>
              <a:t>Leadership</a:t>
            </a:r>
            <a:endParaRPr lang="ar-JO" altLang="en-US" sz="3200" b="1" dirty="0">
              <a:solidFill>
                <a:srgbClr val="00B0F0"/>
              </a:solidFill>
              <a:latin typeface="Alexandria ExtraBold" pitchFamily="2" charset="-78"/>
              <a:cs typeface="Alexandria ExtraBold" pitchFamily="2" charset="-78"/>
            </a:endParaRPr>
          </a:p>
          <a:p>
            <a:pPr algn="ctr"/>
            <a:r>
              <a:rPr lang="ar-JO" altLang="en-US" sz="3200" b="1" dirty="0">
                <a:solidFill>
                  <a:srgbClr val="00B0F0"/>
                </a:solidFill>
                <a:latin typeface="Alexandria Medium" pitchFamily="2" charset="-78"/>
                <a:cs typeface="Alexandria Medium" pitchFamily="2" charset="-78"/>
              </a:rPr>
              <a:t>الاتصال والقيادة</a:t>
            </a:r>
            <a:endParaRPr lang="en-US" altLang="en-US" sz="3200" b="1" dirty="0">
              <a:solidFill>
                <a:srgbClr val="00B0F0"/>
              </a:solidFill>
              <a:latin typeface="Alexandria Medium" pitchFamily="2" charset="-78"/>
              <a:cs typeface="Alexandria Medium" pitchFamily="2" charset="-78"/>
            </a:endParaRPr>
          </a:p>
          <a:p>
            <a:pPr algn="ctr"/>
            <a:endParaRPr lang="ar-JO" altLang="en-US" b="1" dirty="0">
              <a:solidFill>
                <a:srgbClr val="00B0F0"/>
              </a:solidFill>
              <a:latin typeface="Times New Roman" panose="02020603050405020304" pitchFamily="18" charset="0"/>
              <a:cs typeface="Times New Roman" panose="02020603050405020304" pitchFamily="18" charset="0"/>
            </a:endParaRPr>
          </a:p>
          <a:p>
            <a:pPr algn="ctr"/>
            <a:r>
              <a:rPr lang="en-US" sz="2400" dirty="0">
                <a:latin typeface="Alexandria ExtraBold" pitchFamily="2" charset="-78"/>
                <a:cs typeface="Alexandria ExtraBold" pitchFamily="2" charset="-78"/>
              </a:rPr>
              <a:t>Prepared by Dr. </a:t>
            </a:r>
            <a:r>
              <a:rPr lang="en-US" sz="2400" dirty="0" err="1">
                <a:latin typeface="Alexandria ExtraBold" pitchFamily="2" charset="-78"/>
                <a:cs typeface="Alexandria ExtraBold" pitchFamily="2" charset="-78"/>
              </a:rPr>
              <a:t>Eman</a:t>
            </a:r>
            <a:r>
              <a:rPr lang="en-US" sz="2400" dirty="0">
                <a:latin typeface="Alexandria ExtraBold" pitchFamily="2" charset="-78"/>
                <a:cs typeface="Alexandria ExtraBold" pitchFamily="2" charset="-78"/>
              </a:rPr>
              <a:t> almasri</a:t>
            </a:r>
          </a:p>
        </p:txBody>
      </p:sp>
      <p:sp>
        <p:nvSpPr>
          <p:cNvPr id="8" name="Rectangle: Rounded Corners 7">
            <a:extLst>
              <a:ext uri="{FF2B5EF4-FFF2-40B4-BE49-F238E27FC236}">
                <a16:creationId xmlns:a16="http://schemas.microsoft.com/office/drawing/2014/main" id="{33AEECB3-E0F7-4421-F795-40810415BE20}"/>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bg1"/>
                </a:solidFill>
                <a:latin typeface="Times New Roman" panose="02020603050405020304" pitchFamily="18" charset="0"/>
                <a:cs typeface="Times New Roman" panose="02020603050405020304" pitchFamily="18" charset="0"/>
              </a:rPr>
              <a:t>المحاضرو الثانية</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94809"/>
    </mc:Choice>
    <mc:Fallback xmlns="">
      <p:transition spd="slow" advTm="9480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4538783"/>
          </a:xfrm>
        </p:spPr>
      </p:pic>
      <p:sp>
        <p:nvSpPr>
          <p:cNvPr id="10" name="Rectangle: Rounded Corners 9"/>
          <p:cNvSpPr/>
          <p:nvPr/>
        </p:nvSpPr>
        <p:spPr>
          <a:xfrm>
            <a:off x="3603520" y="4679421"/>
            <a:ext cx="4984956"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tx1"/>
                </a:solidFill>
                <a:latin typeface="Alexandria ExtraBold" pitchFamily="2" charset="-78"/>
                <a:cs typeface="Alexandria ExtraBold" pitchFamily="2" charset="-78"/>
              </a:rPr>
              <a:t>المحاضرة الثانية:</a:t>
            </a:r>
          </a:p>
          <a:p>
            <a:pPr algn="ctr"/>
            <a:r>
              <a:rPr lang="ar-JO" sz="2800" b="1">
                <a:solidFill>
                  <a:schemeClr val="tx1"/>
                </a:solidFill>
                <a:latin typeface="Alexandria ExtraBold" pitchFamily="2" charset="-78"/>
                <a:cs typeface="Alexandria ExtraBold" pitchFamily="2" charset="-78"/>
              </a:rPr>
              <a:t> الاتصال التنظيمي</a:t>
            </a:r>
            <a:endParaRPr lang="en-US" sz="2800" b="1" dirty="0">
              <a:solidFill>
                <a:schemeClr val="tx1"/>
              </a:solidFill>
              <a:latin typeface="Alexandria ExtraBold" pitchFamily="2" charset="-78"/>
              <a:cs typeface="Alexandria ExtraBold"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 </a:t>
            </a:r>
            <a:r>
              <a:rPr lang="en-US" sz="2800" b="1" dirty="0" err="1">
                <a:solidFill>
                  <a:srgbClr val="00B0F0"/>
                </a:solidFill>
                <a:latin typeface="Alexandria SemiBold" pitchFamily="2" charset="-78"/>
                <a:cs typeface="Alexandria SemiBold" pitchFamily="2" charset="-78"/>
              </a:rPr>
              <a:t>Eman</a:t>
            </a:r>
            <a:r>
              <a:rPr lang="en-US" sz="2800" b="1" dirty="0">
                <a:solidFill>
                  <a:srgbClr val="00B0F0"/>
                </a:solidFill>
                <a:latin typeface="Alexandria SemiBold" pitchFamily="2" charset="-78"/>
                <a:cs typeface="Alexandria SemiBold" pitchFamily="2" charset="-78"/>
              </a:rPr>
              <a:t> </a:t>
            </a:r>
            <a:r>
              <a:rPr lang="en-US" sz="2800" b="1" dirty="0" err="1">
                <a:solidFill>
                  <a:srgbClr val="00B0F0"/>
                </a:solidFill>
                <a:latin typeface="Alexandria SemiBold" pitchFamily="2" charset="-78"/>
                <a:cs typeface="Alexandria SemiBold" pitchFamily="2" charset="-78"/>
              </a:rPr>
              <a:t>ALmasri</a:t>
            </a:r>
            <a:endParaRPr lang="en-US" sz="2800" b="1" dirty="0">
              <a:solidFill>
                <a:srgbClr val="00B0F0"/>
              </a:solidFill>
              <a:latin typeface="Alexandria SemiBold" pitchFamily="2" charset="-78"/>
              <a:cs typeface="Alexandria SemiBold" pitchFamily="2" charset="-78"/>
            </a:endParaRPr>
          </a:p>
        </p:txBody>
      </p:sp>
      <p:sp>
        <p:nvSpPr>
          <p:cNvPr id="13" name="TextBox 12"/>
          <p:cNvSpPr txBox="1"/>
          <p:nvPr/>
        </p:nvSpPr>
        <p:spPr>
          <a:xfrm>
            <a:off x="459185" y="5772909"/>
            <a:ext cx="4886463" cy="461665"/>
          </a:xfrm>
          <a:prstGeom prst="rect">
            <a:avLst/>
          </a:prstGeom>
          <a:noFill/>
        </p:spPr>
        <p:txBody>
          <a:bodyPr wrap="square" rtlCol="0">
            <a:spAutoFit/>
          </a:bodyPr>
          <a:lstStyle/>
          <a:p>
            <a:r>
              <a:rPr lang="en-US" sz="2400" dirty="0">
                <a:solidFill>
                  <a:srgbClr val="00B0F0"/>
                </a:solidFill>
                <a:latin typeface="Alexandria SemiBold" pitchFamily="2" charset="-78"/>
                <a:cs typeface="Alexandria SemiBold" pitchFamily="2" charset="-78"/>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B962E94-61A0-15B1-8A77-96564295E7AC}"/>
              </a:ext>
            </a:extLst>
          </p:cNvPr>
          <p:cNvSpPr txBox="1"/>
          <p:nvPr/>
        </p:nvSpPr>
        <p:spPr>
          <a:xfrm>
            <a:off x="8107692" y="2548124"/>
            <a:ext cx="4144297" cy="1569660"/>
          </a:xfrm>
          <a:prstGeom prst="rect">
            <a:avLst/>
          </a:prstGeom>
          <a:noFill/>
        </p:spPr>
        <p:txBody>
          <a:bodyPr wrap="square" rtlCol="0">
            <a:spAutoFit/>
          </a:bodyPr>
          <a:lstStyle/>
          <a:p>
            <a:pPr algn="ctr"/>
            <a:r>
              <a:rPr lang="en-US" altLang="en-US" sz="3200" b="1" dirty="0">
                <a:latin typeface="Alexandria Black" pitchFamily="2" charset="-78"/>
                <a:cs typeface="Alexandria Black" pitchFamily="2" charset="-78"/>
              </a:rPr>
              <a:t>communication and leadership</a:t>
            </a:r>
            <a:endParaRPr lang="ar-JO" altLang="en-US" sz="3200" b="1" dirty="0">
              <a:latin typeface="Alexandria Black" pitchFamily="2" charset="-78"/>
              <a:cs typeface="Alexandria Black" pitchFamily="2" charset="-78"/>
            </a:endParaRPr>
          </a:p>
          <a:p>
            <a:pPr algn="ctr"/>
            <a:r>
              <a:rPr lang="ar-JO" altLang="en-US" sz="3200" b="1" dirty="0">
                <a:solidFill>
                  <a:srgbClr val="00B0F0"/>
                </a:solidFill>
                <a:latin typeface="Alexandria Medium" pitchFamily="2" charset="-78"/>
                <a:cs typeface="Alexandria Medium" pitchFamily="2" charset="-78"/>
              </a:rPr>
              <a:t>الاتصال والقيادة</a:t>
            </a:r>
          </a:p>
        </p:txBody>
      </p:sp>
      <p:sp>
        <p:nvSpPr>
          <p:cNvPr id="8" name="TextBox 7">
            <a:extLst>
              <a:ext uri="{FF2B5EF4-FFF2-40B4-BE49-F238E27FC236}">
                <a16:creationId xmlns:a16="http://schemas.microsoft.com/office/drawing/2014/main" id="{D7EC08C9-3499-B9E4-EAAE-C6C4D6CCE6D9}"/>
              </a:ext>
            </a:extLst>
          </p:cNvPr>
          <p:cNvSpPr txBox="1"/>
          <p:nvPr/>
        </p:nvSpPr>
        <p:spPr>
          <a:xfrm>
            <a:off x="104388" y="5238983"/>
            <a:ext cx="1255472" cy="400110"/>
          </a:xfrm>
          <a:prstGeom prst="rect">
            <a:avLst/>
          </a:prstGeom>
          <a:noFill/>
        </p:spPr>
        <p:txBody>
          <a:bodyPr wrap="none" rtlCol="0">
            <a:spAutoFit/>
          </a:bodyPr>
          <a:lstStyle/>
          <a:p>
            <a:r>
              <a:rPr lang="en-US" sz="2000" dirty="0">
                <a:latin typeface="Alexandria Black" pitchFamily="2" charset="-78"/>
                <a:cs typeface="Alexandria Black" pitchFamily="2" charset="-78"/>
              </a:rPr>
              <a:t>LDR 726</a:t>
            </a:r>
          </a:p>
        </p:txBody>
      </p:sp>
      <p:sp>
        <p:nvSpPr>
          <p:cNvPr id="9" name="Rectangle 8">
            <a:extLst>
              <a:ext uri="{FF2B5EF4-FFF2-40B4-BE49-F238E27FC236}">
                <a16:creationId xmlns:a16="http://schemas.microsoft.com/office/drawing/2014/main" id="{D617676B-6832-0ECE-484F-86E9ED0D1404}"/>
              </a:ext>
            </a:extLst>
          </p:cNvPr>
          <p:cNvSpPr/>
          <p:nvPr/>
        </p:nvSpPr>
        <p:spPr>
          <a:xfrm>
            <a:off x="10707328" y="140950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02</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73991"/>
    </mc:Choice>
    <mc:Fallback xmlns="">
      <p:transition spd="slow" advTm="7399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385390" cy="8521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347588" y="952845"/>
            <a:ext cx="366398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JO" sz="1600" b="1" dirty="0">
                <a:solidFill>
                  <a:schemeClr val="bg1"/>
                </a:solidFill>
                <a:latin typeface="Alexandria Black" pitchFamily="2" charset="-78"/>
                <a:cs typeface="Alexandria Black" pitchFamily="2" charset="-78"/>
              </a:rPr>
              <a:t>مادة الاتصالات والقيادة </a:t>
            </a: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r>
              <a:rPr lang="ar-JO" sz="1600" b="1" dirty="0">
                <a:solidFill>
                  <a:schemeClr val="bg1"/>
                </a:solidFill>
                <a:latin typeface="Alexandria Black" pitchFamily="2" charset="-78"/>
                <a:cs typeface="Alexandria Black" pitchFamily="2" charset="-78"/>
              </a:rPr>
              <a:t>هي إحدى مقررات برنامج</a:t>
            </a: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r>
              <a:rPr lang="ar-JO" sz="1600" b="1" dirty="0">
                <a:solidFill>
                  <a:schemeClr val="bg1"/>
                </a:solidFill>
                <a:latin typeface="Alexandria Black" pitchFamily="2" charset="-78"/>
                <a:cs typeface="Alexandria Black" pitchFamily="2" charset="-78"/>
              </a:rPr>
              <a:t>ماجستير القيادة التربوية</a:t>
            </a:r>
            <a:endParaRPr lang="en-US" sz="1600" b="1" dirty="0">
              <a:solidFill>
                <a:schemeClr val="bg1"/>
              </a:solidFill>
              <a:latin typeface="Alexandria Black" pitchFamily="2" charset="-78"/>
              <a:cs typeface="Alexandria Black" pitchFamily="2" charset="-78"/>
            </a:endParaRPr>
          </a:p>
        </p:txBody>
      </p:sp>
      <p:sp>
        <p:nvSpPr>
          <p:cNvPr id="25" name="Rectangle: Rounded Corners 24"/>
          <p:cNvSpPr/>
          <p:nvPr/>
        </p:nvSpPr>
        <p:spPr>
          <a:xfrm>
            <a:off x="911764" y="1223161"/>
            <a:ext cx="7671798" cy="5409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200000"/>
              </a:lnSpc>
              <a:buFont typeface="+mj-lt"/>
              <a:buAutoNum type="arabicPeriod"/>
            </a:pPr>
            <a:endParaRPr lang="en-US" sz="1600" dirty="0">
              <a:solidFill>
                <a:srgbClr val="000000"/>
              </a:solidFill>
              <a:latin typeface="Alexandria Light" pitchFamily="2" charset="-78"/>
              <a:cs typeface="Alexandria Light" pitchFamily="2" charset="-78"/>
            </a:endParaRPr>
          </a:p>
        </p:txBody>
      </p:sp>
      <p:sp>
        <p:nvSpPr>
          <p:cNvPr id="24" name="TextBox 23"/>
          <p:cNvSpPr txBox="1"/>
          <p:nvPr/>
        </p:nvSpPr>
        <p:spPr>
          <a:xfrm>
            <a:off x="1645277" y="745324"/>
            <a:ext cx="8417320" cy="400110"/>
          </a:xfrm>
          <a:prstGeom prst="rect">
            <a:avLst/>
          </a:prstGeom>
          <a:noFill/>
        </p:spPr>
        <p:txBody>
          <a:bodyPr wrap="square" rtlCol="0">
            <a:spAutoFit/>
          </a:bodyPr>
          <a:lstStyle/>
          <a:p>
            <a:pPr algn="ctr"/>
            <a:r>
              <a:rPr lang="ar-JO" sz="2000" b="1" dirty="0">
                <a:solidFill>
                  <a:srgbClr val="00B0F0"/>
                </a:solidFill>
                <a:effectLst/>
                <a:latin typeface="Alexandria Black" pitchFamily="2" charset="-78"/>
                <a:ea typeface="Simplified Arabic" panose="02020603050405020304" pitchFamily="18" charset="-78"/>
                <a:cs typeface="Alexandria Black" pitchFamily="2" charset="-78"/>
              </a:rPr>
              <a:t>برنامج ماجستير القيادة التربوية</a:t>
            </a:r>
            <a:endParaRPr lang="en-US" sz="2000" b="1"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950C7FF0-9F1A-6DCA-6CE0-4D3DF9939F85}"/>
              </a:ext>
            </a:extLst>
          </p:cNvPr>
          <p:cNvPicPr>
            <a:picLocks noChangeAspect="1"/>
          </p:cNvPicPr>
          <p:nvPr/>
        </p:nvPicPr>
        <p:blipFill>
          <a:blip r:embed="rId3"/>
          <a:stretch>
            <a:fillRect/>
          </a:stretch>
        </p:blipFill>
        <p:spPr>
          <a:xfrm>
            <a:off x="2182762" y="1346088"/>
            <a:ext cx="5719736" cy="5187447"/>
          </a:xfrm>
          <a:prstGeom prst="rect">
            <a:avLst/>
          </a:prstGeom>
        </p:spPr>
      </p:pic>
    </p:spTree>
    <p:extLst>
      <p:ext uri="{BB962C8B-B14F-4D97-AF65-F5344CB8AC3E}">
        <p14:creationId xmlns:p14="http://schemas.microsoft.com/office/powerpoint/2010/main" val="702647388"/>
      </p:ext>
    </p:extLst>
  </p:cSld>
  <p:clrMapOvr>
    <a:masterClrMapping/>
  </p:clrMapOvr>
  <mc:AlternateContent xmlns:mc="http://schemas.openxmlformats.org/markup-compatibility/2006" xmlns:p14="http://schemas.microsoft.com/office/powerpoint/2010/main">
    <mc:Choice Requires="p14">
      <p:transition spd="slow" p14:dur="2000" advTm="156317"/>
    </mc:Choice>
    <mc:Fallback xmlns="">
      <p:transition spd="slow" advTm="156317"/>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71978"/>
            <a:ext cx="97064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153705" y="764200"/>
            <a:ext cx="5624476" cy="400110"/>
          </a:xfrm>
          <a:prstGeom prst="rect">
            <a:avLst/>
          </a:prstGeom>
          <a:noFill/>
        </p:spPr>
        <p:txBody>
          <a:bodyPr wrap="square" rtlCol="0">
            <a:spAutoFit/>
          </a:bodyPr>
          <a:lstStyle/>
          <a:p>
            <a:r>
              <a:rPr lang="ar-JO" sz="2000" dirty="0">
                <a:solidFill>
                  <a:srgbClr val="00B0F0"/>
                </a:solidFill>
                <a:latin typeface="Alexandria Black" pitchFamily="2" charset="-78"/>
                <a:cs typeface="Alexandria Black" pitchFamily="2" charset="-78"/>
              </a:rPr>
              <a:t>محتوى المادة الدراسية والجدول الزمني</a:t>
            </a:r>
            <a:endParaRPr lang="en-US" sz="2000"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Table 2">
            <a:extLst>
              <a:ext uri="{FF2B5EF4-FFF2-40B4-BE49-F238E27FC236}">
                <a16:creationId xmlns:a16="http://schemas.microsoft.com/office/drawing/2014/main" id="{3F4FE775-3F97-DE5A-EB30-8652EDB5B522}"/>
              </a:ext>
            </a:extLst>
          </p:cNvPr>
          <p:cNvGraphicFramePr>
            <a:graphicFrameLocks noGrp="1"/>
          </p:cNvGraphicFramePr>
          <p:nvPr>
            <p:extLst>
              <p:ext uri="{D42A27DB-BD31-4B8C-83A1-F6EECF244321}">
                <p14:modId xmlns:p14="http://schemas.microsoft.com/office/powerpoint/2010/main" val="1528795434"/>
              </p:ext>
            </p:extLst>
          </p:nvPr>
        </p:nvGraphicFramePr>
        <p:xfrm>
          <a:off x="2485572" y="1356534"/>
          <a:ext cx="7985783" cy="4845978"/>
        </p:xfrm>
        <a:graphic>
          <a:graphicData uri="http://schemas.openxmlformats.org/drawingml/2006/table">
            <a:tbl>
              <a:tblPr rtl="1" firstRow="1" firstCol="1" bandRow="1">
                <a:tableStyleId>{5C22544A-7EE6-4342-B048-85BDC9FD1C3A}</a:tableStyleId>
              </a:tblPr>
              <a:tblGrid>
                <a:gridCol w="950804">
                  <a:extLst>
                    <a:ext uri="{9D8B030D-6E8A-4147-A177-3AD203B41FA5}">
                      <a16:colId xmlns:a16="http://schemas.microsoft.com/office/drawing/2014/main" val="1807025547"/>
                    </a:ext>
                  </a:extLst>
                </a:gridCol>
                <a:gridCol w="4896464">
                  <a:extLst>
                    <a:ext uri="{9D8B030D-6E8A-4147-A177-3AD203B41FA5}">
                      <a16:colId xmlns:a16="http://schemas.microsoft.com/office/drawing/2014/main" val="1615406851"/>
                    </a:ext>
                  </a:extLst>
                </a:gridCol>
                <a:gridCol w="988142">
                  <a:extLst>
                    <a:ext uri="{9D8B030D-6E8A-4147-A177-3AD203B41FA5}">
                      <a16:colId xmlns:a16="http://schemas.microsoft.com/office/drawing/2014/main" val="3921856315"/>
                    </a:ext>
                  </a:extLst>
                </a:gridCol>
                <a:gridCol w="1150373">
                  <a:extLst>
                    <a:ext uri="{9D8B030D-6E8A-4147-A177-3AD203B41FA5}">
                      <a16:colId xmlns:a16="http://schemas.microsoft.com/office/drawing/2014/main" val="123633427"/>
                    </a:ext>
                  </a:extLst>
                </a:gridCol>
              </a:tblGrid>
              <a:tr h="413272">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المحاضرة</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الموضوع</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التاريخ</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dirty="0">
                          <a:effectLst/>
                          <a:latin typeface="Alexandria Light" pitchFamily="2" charset="-78"/>
                          <a:cs typeface="Alexandria Light" pitchFamily="2" charset="-78"/>
                        </a:rPr>
                        <a:t>ملاحظات</a:t>
                      </a:r>
                      <a:endParaRPr lang="en-US" sz="1000" dirty="0">
                        <a:effectLst/>
                        <a:latin typeface="Alexandria Light" pitchFamily="2" charset="-78"/>
                        <a:ea typeface="Times New Roman" panose="02020603050405020304" pitchFamily="18" charset="0"/>
                        <a:cs typeface="Alexandria Light" pitchFamily="2" charset="-78"/>
                      </a:endParaRPr>
                    </a:p>
                  </a:txBody>
                  <a:tcPr marL="68580" marR="68580" marT="0" marB="0"/>
                </a:tc>
                <a:extLst>
                  <a:ext uri="{0D108BD9-81ED-4DB2-BD59-A6C34878D82A}">
                    <a16:rowId xmlns:a16="http://schemas.microsoft.com/office/drawing/2014/main" val="2866409209"/>
                  </a:ext>
                </a:extLst>
              </a:tr>
              <a:tr h="406882">
                <a:tc>
                  <a:txBody>
                    <a:bodyPr/>
                    <a:lstStyle/>
                    <a:p>
                      <a:pPr marL="0" marR="0" lvl="0" indent="0" algn="ctr" rtl="1">
                        <a:lnSpc>
                          <a:spcPct val="150000"/>
                        </a:lnSpc>
                        <a:spcBef>
                          <a:spcPts val="0"/>
                        </a:spcBef>
                        <a:spcAft>
                          <a:spcPts val="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1</a:t>
                      </a:r>
                      <a:r>
                        <a:rPr lang="en-GB" sz="1400" dirty="0">
                          <a:solidFill>
                            <a:schemeClr val="bg1"/>
                          </a:solidFill>
                          <a:effectLst/>
                          <a:latin typeface="Simplified Arabic" panose="02020603050405020304" pitchFamily="18" charset="-78"/>
                          <a:ea typeface="Simplified Arabic" panose="02020603050405020304" pitchFamily="18" charset="-78"/>
                        </a:rPr>
                        <a:t> </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Alexandria Light" pitchFamily="2" charset="-78"/>
                          <a:ea typeface="Simplified Arabic" panose="02020603050405020304" pitchFamily="18" charset="-78"/>
                          <a:cs typeface="Alexandria Light" pitchFamily="2" charset="-78"/>
                        </a:rPr>
                        <a:t>الاتصال والقيادة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dirty="0">
                          <a:effectLst/>
                        </a:rPr>
                        <a:t> </a:t>
                      </a:r>
                      <a:r>
                        <a:rPr lang="ar-JO" sz="2000" b="1" dirty="0">
                          <a:effectLst/>
                        </a:rPr>
                        <a:t>/</a:t>
                      </a:r>
                      <a:endParaRPr lang="en-US" sz="10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32341521"/>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2</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a:solidFill>
                            <a:srgbClr val="000000"/>
                          </a:solidFill>
                          <a:effectLst/>
                          <a:latin typeface="Alexandria Light" pitchFamily="2" charset="-78"/>
                          <a:ea typeface="Simplified Arabic" panose="02020603050405020304" pitchFamily="18" charset="-78"/>
                          <a:cs typeface="Alexandria Light" pitchFamily="2" charset="-78"/>
                        </a:rPr>
                        <a:t>الاتصال التنظيمي</a:t>
                      </a:r>
                      <a:r>
                        <a:rPr lang="ar-SA" sz="1600">
                          <a:effectLst/>
                          <a:latin typeface="Alexandria Light" pitchFamily="2" charset="-78"/>
                          <a:ea typeface="Simplified Arabic" panose="02020603050405020304" pitchFamily="18" charset="-78"/>
                          <a:cs typeface="Alexandria Light" pitchFamily="2" charset="-78"/>
                        </a:rPr>
                        <a:t> </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28637424"/>
                  </a:ext>
                </a:extLst>
              </a:tr>
              <a:tr h="424781">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3</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التنظيم الإداري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766164847"/>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4</a:t>
                      </a:r>
                      <a:r>
                        <a:rPr lang="en-GB" sz="1400" dirty="0">
                          <a:solidFill>
                            <a:schemeClr val="bg1"/>
                          </a:solidFill>
                          <a:effectLst/>
                          <a:latin typeface="Simplified Arabic" panose="02020603050405020304" pitchFamily="18" charset="-78"/>
                          <a:ea typeface="Simplified Arabic" panose="02020603050405020304" pitchFamily="18" charset="-78"/>
                        </a:rPr>
                        <a:t> </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التطوير التنظيمي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686205660"/>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5 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a:effectLst/>
                          <a:latin typeface="Alexandria Light" pitchFamily="2" charset="-78"/>
                          <a:ea typeface="Simplified Arabic" panose="02020603050405020304" pitchFamily="18" charset="-78"/>
                          <a:cs typeface="Alexandria Light" pitchFamily="2" charset="-78"/>
                        </a:rPr>
                        <a:t>الأداء الوظيفي و تقييم الأداء الوظيفي</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459696556"/>
                  </a:ext>
                </a:extLst>
              </a:tr>
              <a:tr h="406882">
                <a:tc>
                  <a:txBody>
                    <a:bodyPr/>
                    <a:lstStyle/>
                    <a:p>
                      <a:pPr marL="0" marR="0" lvl="0" indent="0" algn="ctr" rtl="1">
                        <a:lnSpc>
                          <a:spcPct val="115000"/>
                        </a:lnSpc>
                        <a:spcBef>
                          <a:spcPts val="0"/>
                        </a:spcBef>
                        <a:spcAft>
                          <a:spcPts val="800"/>
                        </a:spcAft>
                        <a:buFont typeface="+mj-lt"/>
                        <a:buNone/>
                        <a:tabLst>
                          <a:tab pos="38735" algn="l"/>
                        </a:tabLst>
                      </a:pPr>
                      <a:r>
                        <a:rPr lang="ar-JO" sz="1400" dirty="0">
                          <a:solidFill>
                            <a:schemeClr val="bg1"/>
                          </a:solidFill>
                          <a:effectLst/>
                        </a:rPr>
                        <a:t>6 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effectLst/>
                          <a:latin typeface="Alexandria Light" pitchFamily="2" charset="-78"/>
                          <a:ea typeface="Simplified Arabic" panose="02020603050405020304" pitchFamily="18" charset="-78"/>
                          <a:cs typeface="Alexandria Light" pitchFamily="2" charset="-78"/>
                        </a:rPr>
                        <a:t>الاتصال والإدارة الإلكترونية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64923832"/>
                  </a:ext>
                </a:extLst>
              </a:tr>
              <a:tr h="406882">
                <a:tc>
                  <a:txBody>
                    <a:bodyPr/>
                    <a:lstStyle/>
                    <a:p>
                      <a:pPr marL="0" marR="0" lvl="0" indent="0" algn="ctr" rtl="1">
                        <a:lnSpc>
                          <a:spcPct val="115000"/>
                        </a:lnSpc>
                        <a:spcBef>
                          <a:spcPts val="0"/>
                        </a:spcBef>
                        <a:spcAft>
                          <a:spcPts val="0"/>
                        </a:spcAft>
                        <a:buFont typeface="+mj-lt"/>
                        <a:buNone/>
                        <a:tabLst>
                          <a:tab pos="38735" algn="l"/>
                        </a:tabLst>
                      </a:pPr>
                      <a:r>
                        <a:rPr lang="ar-JO" sz="1400" dirty="0">
                          <a:solidFill>
                            <a:schemeClr val="bg1"/>
                          </a:solidFill>
                          <a:effectLst/>
                        </a:rPr>
                        <a:t>7 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solidFill>
                            <a:srgbClr val="000000"/>
                          </a:solidFill>
                          <a:effectLst/>
                          <a:latin typeface="Alexandria Light" pitchFamily="2" charset="-78"/>
                          <a:ea typeface="Simplified Arabic" panose="02020603050405020304" pitchFamily="18" charset="-78"/>
                          <a:cs typeface="Alexandria Light" pitchFamily="2" charset="-78"/>
                        </a:rPr>
                        <a:t>العلاقات العامة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2557071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8 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Alexandria Light" pitchFamily="2" charset="-78"/>
                          <a:ea typeface="Simplified Arabic" panose="02020603050405020304" pitchFamily="18" charset="-78"/>
                          <a:cs typeface="Alexandria Light" pitchFamily="2" charset="-78"/>
                        </a:rPr>
                        <a:t>الثقافة التنظيمية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542931447"/>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9</a:t>
                      </a:r>
                      <a:r>
                        <a:rPr lang="ar-SA" sz="1400" dirty="0">
                          <a:solidFill>
                            <a:schemeClr val="bg1"/>
                          </a:solidFill>
                          <a:effectLst/>
                        </a:rPr>
                        <a:t>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الانتماء التنظيمي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3086125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10 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البيئة التنظيمي</a:t>
                      </a:r>
                      <a:r>
                        <a:rPr lang="ar-JO" sz="1600" dirty="0">
                          <a:effectLst/>
                          <a:latin typeface="Alexandria Light" pitchFamily="2" charset="-78"/>
                          <a:ea typeface="Simplified Arabic" panose="02020603050405020304" pitchFamily="18" charset="-78"/>
                          <a:cs typeface="Alexandria Light" pitchFamily="2" charset="-78"/>
                        </a:rPr>
                        <a:t>ة</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640285340"/>
                  </a:ext>
                </a:extLst>
              </a:tr>
              <a:tr h="345987">
                <a:tc>
                  <a:txBody>
                    <a:bodyPr/>
                    <a:lstStyle/>
                    <a:p>
                      <a:pPr marL="0" marR="0" algn="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JO" sz="1800" dirty="0">
                          <a:effectLst/>
                          <a:latin typeface="Alexandria Light" pitchFamily="2" charset="-78"/>
                          <a:cs typeface="Alexandria Light" pitchFamily="2" charset="-78"/>
                        </a:rPr>
                        <a:t>الامتحان النهائي </a:t>
                      </a:r>
                      <a:endParaRPr lang="en-US" sz="1100" dirty="0">
                        <a:effectLst/>
                        <a:latin typeface="Alexandria Light" pitchFamily="2" charset="-78"/>
                        <a:ea typeface="Times New Roman" panose="02020603050405020304" pitchFamily="18" charset="0"/>
                        <a:cs typeface="Alexandria Light" pitchFamily="2" charset="-78"/>
                      </a:endParaRPr>
                    </a:p>
                  </a:txBody>
                  <a:tcPr marL="68580" marR="68580" marT="0" marB="0" anchor="ctr"/>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25925656"/>
                  </a:ext>
                </a:extLst>
              </a:tr>
            </a:tbl>
          </a:graphicData>
        </a:graphic>
      </p:graphicFrame>
    </p:spTree>
    <p:extLst>
      <p:ext uri="{BB962C8B-B14F-4D97-AF65-F5344CB8AC3E}">
        <p14:creationId xmlns:p14="http://schemas.microsoft.com/office/powerpoint/2010/main" val="610540862"/>
      </p:ext>
    </p:extLst>
  </p:cSld>
  <p:clrMapOvr>
    <a:masterClrMapping/>
  </p:clrMapOvr>
  <mc:AlternateContent xmlns:mc="http://schemas.openxmlformats.org/markup-compatibility/2006" xmlns:p14="http://schemas.microsoft.com/office/powerpoint/2010/main">
    <mc:Choice Requires="p14">
      <p:transition spd="slow" p14:dur="2000" advTm="121714"/>
    </mc:Choice>
    <mc:Fallback xmlns="">
      <p:transition spd="slow" advTm="12171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237843"/>
            <a:ext cx="11413793" cy="49122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8937001" y="1571158"/>
            <a:ext cx="2286001" cy="400110"/>
          </a:xfrm>
          <a:prstGeom prst="rect">
            <a:avLst/>
          </a:prstGeom>
          <a:noFill/>
        </p:spPr>
        <p:txBody>
          <a:bodyPr wrap="square" rtlCol="0">
            <a:spAutoFit/>
          </a:bodyPr>
          <a:lstStyle/>
          <a:p>
            <a:pPr algn="ctr"/>
            <a:r>
              <a:rPr lang="ar-JO" sz="2000" b="1" dirty="0">
                <a:solidFill>
                  <a:srgbClr val="00B0F0"/>
                </a:solidFill>
                <a:latin typeface="Alexandria Black" pitchFamily="2" charset="-78"/>
                <a:cs typeface="Alexandria Black" pitchFamily="2" charset="-78"/>
              </a:rPr>
              <a:t>مقدمة</a:t>
            </a:r>
            <a:endParaRPr lang="ar-JO" altLang="en-US" sz="2000" b="1" dirty="0">
              <a:solidFill>
                <a:srgbClr val="00B0F0"/>
              </a:solidFill>
              <a:latin typeface="Alexandria Black" pitchFamily="2" charset="-78"/>
              <a:cs typeface="Alexandria Black" pitchFamily="2" charset="-78"/>
            </a:endParaRPr>
          </a:p>
        </p:txBody>
      </p:sp>
      <p:sp>
        <p:nvSpPr>
          <p:cNvPr id="48" name="TextBox 47"/>
          <p:cNvSpPr txBox="1"/>
          <p:nvPr/>
        </p:nvSpPr>
        <p:spPr>
          <a:xfrm>
            <a:off x="467032" y="1971268"/>
            <a:ext cx="10962968" cy="4073551"/>
          </a:xfrm>
          <a:prstGeom prst="rect">
            <a:avLst/>
          </a:prstGeom>
          <a:noFill/>
        </p:spPr>
        <p:txBody>
          <a:bodyPr wrap="square" rtlCol="0">
            <a:spAutoFit/>
          </a:bodyPr>
          <a:lstStyle/>
          <a:p>
            <a:pPr algn="just" rtl="1" fontAlgn="base">
              <a:lnSpc>
                <a:spcPct val="200000"/>
              </a:lnSpc>
            </a:pPr>
            <a:r>
              <a:rPr lang="ar-JO" kern="100" dirty="0">
                <a:latin typeface="Alexandria Light" pitchFamily="2" charset="-78"/>
                <a:cs typeface="Alexandria Light" pitchFamily="2" charset="-78"/>
              </a:rPr>
              <a:t>     يُعد </a:t>
            </a:r>
            <a:r>
              <a:rPr lang="ar-YE" sz="1600" b="0" i="0" dirty="0">
                <a:solidFill>
                  <a:srgbClr val="000000"/>
                </a:solidFill>
                <a:effectLst/>
                <a:latin typeface="Alexandria Light" pitchFamily="2" charset="-78"/>
                <a:cs typeface="Alexandria Light" pitchFamily="2" charset="-78"/>
              </a:rPr>
              <a:t>الاتصال ضرورة </a:t>
            </a:r>
            <a:r>
              <a:rPr lang="ar-JO" sz="1600" b="0" i="0" dirty="0">
                <a:solidFill>
                  <a:srgbClr val="000000"/>
                </a:solidFill>
                <a:effectLst/>
                <a:latin typeface="Alexandria Light" pitchFamily="2" charset="-78"/>
                <a:cs typeface="Alexandria Light" pitchFamily="2" charset="-78"/>
              </a:rPr>
              <a:t>ا</a:t>
            </a:r>
            <a:r>
              <a:rPr lang="ar-YE" sz="1600" b="0" i="0" dirty="0">
                <a:solidFill>
                  <a:srgbClr val="000000"/>
                </a:solidFill>
                <a:effectLst/>
                <a:latin typeface="Alexandria Light" pitchFamily="2" charset="-78"/>
                <a:cs typeface="Alexandria Light" pitchFamily="2" charset="-78"/>
              </a:rPr>
              <a:t>جتماعية ومادية</a:t>
            </a:r>
            <a:r>
              <a:rPr lang="ar-JO" sz="1600" b="0" i="0" dirty="0">
                <a:solidFill>
                  <a:srgbClr val="000000"/>
                </a:solidFill>
                <a:effectLst/>
                <a:latin typeface="Alexandria Light" pitchFamily="2" charset="-78"/>
                <a:cs typeface="Alexandria Light" pitchFamily="2" charset="-78"/>
              </a:rPr>
              <a:t> إذ أن الهدف منه ضمان</a:t>
            </a:r>
            <a:r>
              <a:rPr lang="ar-YE" sz="1600" b="0" i="0" dirty="0">
                <a:solidFill>
                  <a:srgbClr val="000000"/>
                </a:solidFill>
                <a:effectLst/>
                <a:latin typeface="Alexandria Light" pitchFamily="2" charset="-78"/>
                <a:cs typeface="Alexandria Light" pitchFamily="2" charset="-78"/>
              </a:rPr>
              <a:t> التماسك بين الأفراد، والجماعات والقدرة على مشاركة الآخرين خبراتهم وأفكارهم ومعرفة حاجاتهم والعمل على تحقيقها وتبادلها.</a:t>
            </a:r>
          </a:p>
          <a:p>
            <a:pPr algn="just" rtl="1" fontAlgn="base">
              <a:lnSpc>
                <a:spcPct val="200000"/>
              </a:lnSpc>
            </a:pPr>
            <a:r>
              <a:rPr lang="ar-JO" sz="1600" b="0" i="0" dirty="0">
                <a:solidFill>
                  <a:srgbClr val="000000"/>
                </a:solidFill>
                <a:effectLst/>
                <a:latin typeface="Alexandria Light" pitchFamily="2" charset="-78"/>
                <a:cs typeface="Alexandria Light" pitchFamily="2" charset="-78"/>
              </a:rPr>
              <a:t>و</a:t>
            </a:r>
            <a:r>
              <a:rPr lang="ar-YE" sz="1600" b="0" i="0" dirty="0">
                <a:solidFill>
                  <a:srgbClr val="000000"/>
                </a:solidFill>
                <a:effectLst/>
                <a:latin typeface="Alexandria Light" pitchFamily="2" charset="-78"/>
                <a:cs typeface="Alexandria Light" pitchFamily="2" charset="-78"/>
              </a:rPr>
              <a:t>تسعى </a:t>
            </a:r>
            <a:r>
              <a:rPr lang="ar-JO" sz="1600" b="0" i="0" dirty="0">
                <a:solidFill>
                  <a:srgbClr val="000000"/>
                </a:solidFill>
                <a:effectLst/>
                <a:latin typeface="Alexandria Light" pitchFamily="2" charset="-78"/>
                <a:cs typeface="Alexandria Light" pitchFamily="2" charset="-78"/>
              </a:rPr>
              <a:t>جميع المؤسسات </a:t>
            </a:r>
            <a:r>
              <a:rPr lang="ar-YE" sz="1600" b="0" i="0" dirty="0">
                <a:solidFill>
                  <a:srgbClr val="000000"/>
                </a:solidFill>
                <a:effectLst/>
                <a:latin typeface="Alexandria Light" pitchFamily="2" charset="-78"/>
                <a:cs typeface="Alexandria Light" pitchFamily="2" charset="-78"/>
              </a:rPr>
              <a:t>إلى تحقيق أهدافها بإتباع تنظيم إداري من خلال عملية الاتصال بين مختلف أقسام الإدارة التي تستوجب إتباع أساليب وأشكال مختلفة </a:t>
            </a:r>
            <a:r>
              <a:rPr lang="ar-JO" sz="1600" b="0" i="0" dirty="0">
                <a:solidFill>
                  <a:srgbClr val="000000"/>
                </a:solidFill>
                <a:effectLst/>
                <a:latin typeface="Alexandria Light" pitchFamily="2" charset="-78"/>
                <a:cs typeface="Alexandria Light" pitchFamily="2" charset="-78"/>
              </a:rPr>
              <a:t>من</a:t>
            </a:r>
            <a:r>
              <a:rPr lang="ar-YE" sz="1600" b="0" i="0" dirty="0">
                <a:solidFill>
                  <a:srgbClr val="000000"/>
                </a:solidFill>
                <a:effectLst/>
                <a:latin typeface="Alexandria Light" pitchFamily="2" charset="-78"/>
                <a:cs typeface="Alexandria Light" pitchFamily="2" charset="-78"/>
              </a:rPr>
              <a:t> الاتصال بين </a:t>
            </a:r>
            <a:r>
              <a:rPr lang="ar-JO" sz="1600" b="0" i="0" dirty="0">
                <a:solidFill>
                  <a:srgbClr val="000000"/>
                </a:solidFill>
                <a:effectLst/>
                <a:latin typeface="Alexandria Light" pitchFamily="2" charset="-78"/>
                <a:cs typeface="Alexandria Light" pitchFamily="2" charset="-78"/>
              </a:rPr>
              <a:t>القادة </a:t>
            </a:r>
            <a:r>
              <a:rPr lang="ar-YE" sz="1600" b="0" i="0" dirty="0">
                <a:solidFill>
                  <a:srgbClr val="000000"/>
                </a:solidFill>
                <a:effectLst/>
                <a:latin typeface="Alexandria Light" pitchFamily="2" charset="-78"/>
                <a:cs typeface="Alexandria Light" pitchFamily="2" charset="-78"/>
              </a:rPr>
              <a:t> والقائمين على شؤونها لتحقيق أهدافها </a:t>
            </a:r>
            <a:r>
              <a:rPr lang="ar-JO" sz="1600" b="0" i="0" dirty="0">
                <a:solidFill>
                  <a:srgbClr val="000000"/>
                </a:solidFill>
                <a:effectLst/>
                <a:latin typeface="Alexandria Light" pitchFamily="2" charset="-78"/>
                <a:cs typeface="Alexandria Light" pitchFamily="2" charset="-78"/>
              </a:rPr>
              <a:t> و</a:t>
            </a:r>
            <a:r>
              <a:rPr lang="ar-YE" sz="1600" b="0" i="0" dirty="0">
                <a:solidFill>
                  <a:srgbClr val="000000"/>
                </a:solidFill>
                <a:effectLst/>
                <a:latin typeface="Alexandria Light" pitchFamily="2" charset="-78"/>
                <a:cs typeface="Alexandria Light" pitchFamily="2" charset="-78"/>
              </a:rPr>
              <a:t>استمراريتها وبقائها، وهذا لا يتحقق إلا بفهم جميع الرسائل الاتصالية والتصرف إزائها من جهة أخرى.</a:t>
            </a:r>
          </a:p>
          <a:p>
            <a:pPr algn="just" rtl="1" fontAlgn="base">
              <a:lnSpc>
                <a:spcPct val="200000"/>
              </a:lnSpc>
            </a:pPr>
            <a:r>
              <a:rPr lang="ar-YE" sz="1600" b="0" i="0" dirty="0">
                <a:solidFill>
                  <a:srgbClr val="000000"/>
                </a:solidFill>
                <a:effectLst/>
                <a:latin typeface="Alexandria Light" pitchFamily="2" charset="-78"/>
                <a:cs typeface="Alexandria Light" pitchFamily="2" charset="-78"/>
              </a:rPr>
              <a:t>كما أن الاتصال عملية حياتية تمس كل قطاعات المجتمع ، تتمثل في نقل واستقبال المعلومات والفهم من شخص إلى آخر ، أو من جماعة إلى أخرى ، وإن مكونات تلك العملية تتغير من حيث الزمان والمكان وتتغير في المجالات والمواقف المختلفة</a:t>
            </a:r>
            <a:r>
              <a:rPr lang="ar-JO" sz="1600" b="0" i="0" dirty="0">
                <a:solidFill>
                  <a:srgbClr val="000000"/>
                </a:solidFill>
                <a:effectLst/>
                <a:latin typeface="Alexandria Light" pitchFamily="2" charset="-78"/>
                <a:cs typeface="Alexandria Light" pitchFamily="2" charset="-78"/>
              </a:rPr>
              <a:t>.</a:t>
            </a:r>
            <a:endParaRPr lang="ar-JO" kern="100" dirty="0">
              <a:latin typeface="Alexandria Light" pitchFamily="2" charset="-78"/>
              <a:cs typeface="Alexandria Light" pitchFamily="2" charset="-78"/>
            </a:endParaRPr>
          </a:p>
          <a:p>
            <a:pPr marL="0" marR="0" algn="just" rtl="1">
              <a:lnSpc>
                <a:spcPct val="200000"/>
              </a:lnSpc>
              <a:spcBef>
                <a:spcPts val="0"/>
              </a:spcBef>
              <a:spcAft>
                <a:spcPts val="800"/>
              </a:spcAft>
            </a:pPr>
            <a:r>
              <a:rPr lang="ar-JO" kern="100" dirty="0">
                <a:latin typeface="Alexandria Light" pitchFamily="2" charset="-78"/>
                <a:cs typeface="Alexandria Light" pitchFamily="2" charset="-78"/>
              </a:rPr>
              <a:t>فما المقصود ب</a:t>
            </a:r>
            <a:r>
              <a:rPr lang="ar-YE" u="sng" kern="100" dirty="0">
                <a:solidFill>
                  <a:srgbClr val="00B0F0"/>
                </a:solidFill>
                <a:latin typeface="Alexandria Light" pitchFamily="2" charset="-78"/>
                <a:cs typeface="Alexandria Light" pitchFamily="2" charset="-78"/>
              </a:rPr>
              <a:t>مفهوم الاتصال </a:t>
            </a:r>
            <a:r>
              <a:rPr lang="ar-JO" u="sng" kern="100" dirty="0">
                <a:solidFill>
                  <a:srgbClr val="00B0F0"/>
                </a:solidFill>
                <a:latin typeface="Alexandria Light" pitchFamily="2" charset="-78"/>
                <a:cs typeface="Alexandria Light" pitchFamily="2" charset="-78"/>
              </a:rPr>
              <a:t>التنظيمي؟</a:t>
            </a:r>
            <a:endParaRPr lang="en-US" u="sng" kern="100" dirty="0">
              <a:solidFill>
                <a:srgbClr val="00B0F0"/>
              </a:solidFill>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6E3B1E15-BB36-DE4E-EF40-6D0C7EB65B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518316"/>
            <a:ext cx="2381250" cy="1461602"/>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149318"/>
    </mc:Choice>
    <mc:Fallback xmlns="">
      <p:transition advTm="14931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807502" y="1325323"/>
            <a:ext cx="7674964" cy="4258217"/>
          </a:xfrm>
          <a:prstGeom prst="rect">
            <a:avLst/>
          </a:prstGeom>
          <a:solidFill>
            <a:schemeClr val="bg1"/>
          </a:solidFill>
        </p:spPr>
        <p:txBody>
          <a:bodyPr wrap="square" rtlCol="0">
            <a:spAutoFit/>
          </a:bodyPr>
          <a:lstStyle/>
          <a:p>
            <a:pPr marR="0" algn="ctr">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Alexandria Black" pitchFamily="2" charset="-78"/>
                <a:cs typeface="Alexandria Black" pitchFamily="2" charset="-78"/>
              </a:rPr>
              <a:t>نتاجات المحاضرة الثانية</a:t>
            </a:r>
          </a:p>
          <a:p>
            <a:pPr marL="285750" marR="0" indent="-285750" algn="ctr" rtl="1">
              <a:lnSpc>
                <a:spcPct val="200000"/>
              </a:lnSpc>
              <a:spcBef>
                <a:spcPts val="200"/>
              </a:spcBef>
              <a:spcAft>
                <a:spcPts val="200"/>
              </a:spcAft>
              <a:buFont typeface="Wingdings" panose="05000000000000000000" pitchFamily="2" charset="2"/>
              <a:buChar char="ü"/>
              <a:tabLst>
                <a:tab pos="365760" algn="l"/>
                <a:tab pos="731520" algn="l"/>
                <a:tab pos="1097280" algn="l"/>
                <a:tab pos="1463040" algn="l"/>
                <a:tab pos="3036570" algn="l"/>
              </a:tabLst>
            </a:pPr>
            <a:r>
              <a:rPr lang="ar-JO" dirty="0">
                <a:solidFill>
                  <a:srgbClr val="00B0F0"/>
                </a:solidFill>
                <a:latin typeface="Alexandria Medium" pitchFamily="2" charset="-78"/>
                <a:cs typeface="Alexandria Medium" pitchFamily="2" charset="-78"/>
              </a:rPr>
              <a:t>مفهوم الاتصال التنظيمي</a:t>
            </a:r>
          </a:p>
          <a:p>
            <a:pPr marL="285750" marR="0" indent="-285750" algn="ctr" rtl="1">
              <a:lnSpc>
                <a:spcPct val="200000"/>
              </a:lnSpc>
              <a:spcBef>
                <a:spcPts val="200"/>
              </a:spcBef>
              <a:spcAft>
                <a:spcPts val="200"/>
              </a:spcAft>
              <a:buFont typeface="Wingdings" panose="05000000000000000000" pitchFamily="2" charset="2"/>
              <a:buChar char="ü"/>
              <a:tabLst>
                <a:tab pos="365760" algn="l"/>
                <a:tab pos="731520" algn="l"/>
                <a:tab pos="1097280" algn="l"/>
                <a:tab pos="1463040" algn="l"/>
                <a:tab pos="3036570" algn="l"/>
              </a:tabLst>
            </a:pPr>
            <a:r>
              <a:rPr lang="ar-JO" dirty="0">
                <a:solidFill>
                  <a:srgbClr val="00B0F0"/>
                </a:solidFill>
                <a:latin typeface="Alexandria Medium" pitchFamily="2" charset="-78"/>
                <a:cs typeface="Alexandria Medium" pitchFamily="2" charset="-78"/>
              </a:rPr>
              <a:t>مبادئ الاتصال التنظيمي</a:t>
            </a:r>
          </a:p>
          <a:p>
            <a:pPr marL="285750" marR="0" indent="-285750" algn="ctr" rtl="1">
              <a:lnSpc>
                <a:spcPct val="200000"/>
              </a:lnSpc>
              <a:spcBef>
                <a:spcPts val="200"/>
              </a:spcBef>
              <a:spcAft>
                <a:spcPts val="200"/>
              </a:spcAft>
              <a:buFont typeface="Wingdings" panose="05000000000000000000" pitchFamily="2" charset="2"/>
              <a:buChar char="ü"/>
              <a:tabLst>
                <a:tab pos="365760" algn="l"/>
                <a:tab pos="731520" algn="l"/>
                <a:tab pos="1097280" algn="l"/>
                <a:tab pos="1463040" algn="l"/>
                <a:tab pos="3036570" algn="l"/>
              </a:tabLst>
            </a:pPr>
            <a:r>
              <a:rPr lang="ar-JO" dirty="0">
                <a:solidFill>
                  <a:srgbClr val="00B0F0"/>
                </a:solidFill>
                <a:latin typeface="Alexandria Medium" pitchFamily="2" charset="-78"/>
                <a:cs typeface="Alexandria Medium" pitchFamily="2" charset="-78"/>
              </a:rPr>
              <a:t>أهمية الاتصال التنظيمي</a:t>
            </a:r>
          </a:p>
          <a:p>
            <a:pPr marL="285750" marR="0" indent="-285750" algn="ctr" rtl="1">
              <a:lnSpc>
                <a:spcPct val="200000"/>
              </a:lnSpc>
              <a:spcBef>
                <a:spcPts val="200"/>
              </a:spcBef>
              <a:spcAft>
                <a:spcPts val="200"/>
              </a:spcAft>
              <a:buFont typeface="Wingdings" panose="05000000000000000000" pitchFamily="2" charset="2"/>
              <a:buChar char="ü"/>
              <a:tabLst>
                <a:tab pos="365760" algn="l"/>
                <a:tab pos="731520" algn="l"/>
                <a:tab pos="1097280" algn="l"/>
                <a:tab pos="1463040" algn="l"/>
                <a:tab pos="3036570" algn="l"/>
              </a:tabLst>
            </a:pPr>
            <a:r>
              <a:rPr lang="ar-JO" dirty="0">
                <a:solidFill>
                  <a:srgbClr val="00B0F0"/>
                </a:solidFill>
                <a:latin typeface="Alexandria Medium" pitchFamily="2" charset="-78"/>
                <a:cs typeface="Alexandria Medium" pitchFamily="2" charset="-78"/>
              </a:rPr>
              <a:t>وسائل الاتصال التنظيمي</a:t>
            </a:r>
          </a:p>
          <a:p>
            <a:pPr marL="285750" marR="0" indent="-285750" algn="ctr" rtl="1">
              <a:lnSpc>
                <a:spcPct val="200000"/>
              </a:lnSpc>
              <a:spcBef>
                <a:spcPts val="200"/>
              </a:spcBef>
              <a:spcAft>
                <a:spcPts val="200"/>
              </a:spcAft>
              <a:buFont typeface="Wingdings" panose="05000000000000000000" pitchFamily="2" charset="2"/>
              <a:buChar char="ü"/>
              <a:tabLst>
                <a:tab pos="365760" algn="l"/>
                <a:tab pos="731520" algn="l"/>
                <a:tab pos="1097280" algn="l"/>
                <a:tab pos="1463040" algn="l"/>
                <a:tab pos="3036570" algn="l"/>
              </a:tabLst>
            </a:pPr>
            <a:r>
              <a:rPr lang="ar-JO" dirty="0">
                <a:solidFill>
                  <a:srgbClr val="00B0F0"/>
                </a:solidFill>
                <a:latin typeface="Alexandria Medium" pitchFamily="2" charset="-78"/>
                <a:cs typeface="Alexandria Medium" pitchFamily="2" charset="-78"/>
              </a:rPr>
              <a:t>أنواع الاتصال التنظيمي</a:t>
            </a:r>
          </a:p>
          <a:p>
            <a:pPr marL="285750" marR="0" indent="-285750" algn="ctr" rtl="1">
              <a:lnSpc>
                <a:spcPct val="200000"/>
              </a:lnSpc>
              <a:spcBef>
                <a:spcPts val="200"/>
              </a:spcBef>
              <a:spcAft>
                <a:spcPts val="200"/>
              </a:spcAft>
              <a:buFont typeface="Wingdings" panose="05000000000000000000" pitchFamily="2" charset="2"/>
              <a:buChar char="ü"/>
              <a:tabLst>
                <a:tab pos="365760" algn="l"/>
                <a:tab pos="731520" algn="l"/>
                <a:tab pos="1097280" algn="l"/>
                <a:tab pos="1463040" algn="l"/>
                <a:tab pos="3036570" algn="l"/>
              </a:tabLst>
            </a:pPr>
            <a:r>
              <a:rPr lang="ar-JO" dirty="0">
                <a:solidFill>
                  <a:srgbClr val="00B0F0"/>
                </a:solidFill>
                <a:latin typeface="Alexandria Medium" pitchFamily="2" charset="-78"/>
                <a:cs typeface="Alexandria Medium" pitchFamily="2" charset="-78"/>
              </a:rPr>
              <a:t>معيقات الاتصال التنظيمي</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65338721-AF5B-323E-F514-AAC3788D04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89854" y="1325323"/>
            <a:ext cx="3105150" cy="425821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3554"/>
    </mc:Choice>
    <mc:Fallback xmlns="">
      <p:transition spd="slow" advTm="14355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71045" y="734041"/>
            <a:ext cx="8417320" cy="400110"/>
          </a:xfrm>
          <a:prstGeom prst="rect">
            <a:avLst/>
          </a:prstGeom>
          <a:noFill/>
        </p:spPr>
        <p:txBody>
          <a:bodyPr wrap="square" rtlCol="0">
            <a:spAutoFit/>
          </a:bodyPr>
          <a:lstStyle/>
          <a:p>
            <a:pPr algn="ctr"/>
            <a:r>
              <a:rPr lang="ar-JO" sz="2000" b="1" dirty="0">
                <a:solidFill>
                  <a:srgbClr val="00B0F0"/>
                </a:solidFill>
                <a:effectLst/>
                <a:latin typeface="Alexandria ExtraBold" pitchFamily="2" charset="-78"/>
                <a:ea typeface="Simplified Arabic" panose="02020603050405020304" pitchFamily="18" charset="-78"/>
                <a:cs typeface="Alexandria ExtraBold" pitchFamily="2" charset="-78"/>
              </a:rPr>
              <a:t>الاتصال التنظيمي</a:t>
            </a:r>
            <a:endParaRPr lang="en-US" sz="2000" b="1" dirty="0">
              <a:solidFill>
                <a:srgbClr val="00B0F0"/>
              </a:solidFill>
              <a:latin typeface="Alexandria ExtraBold" pitchFamily="2" charset="-78"/>
              <a:cs typeface="Alexandria ExtraBold"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71AFC805-1B9D-BFE7-0243-317274C5587C}"/>
              </a:ext>
            </a:extLst>
          </p:cNvPr>
          <p:cNvSpPr/>
          <p:nvPr/>
        </p:nvSpPr>
        <p:spPr>
          <a:xfrm>
            <a:off x="944380" y="1201134"/>
            <a:ext cx="10702977" cy="4952309"/>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742950" lvl="1" indent="-285750" algn="r" rtl="1">
              <a:lnSpc>
                <a:spcPct val="150000"/>
              </a:lnSpc>
              <a:buFont typeface="Wingdings" panose="05000000000000000000" pitchFamily="2" charset="2"/>
              <a:buChar char="v"/>
            </a:pPr>
            <a:endParaRPr lang="ar-JO" b="0" i="0" dirty="0">
              <a:solidFill>
                <a:srgbClr val="333333"/>
              </a:solidFill>
              <a:effectLst/>
              <a:latin typeface="Alexandria Light" pitchFamily="2" charset="-78"/>
              <a:cs typeface="Alexandria Light" pitchFamily="2" charset="-78"/>
            </a:endParaRPr>
          </a:p>
          <a:p>
            <a:pPr marL="742950" lvl="1" indent="-285750" algn="r" rtl="1">
              <a:lnSpc>
                <a:spcPct val="150000"/>
              </a:lnSpc>
              <a:buFont typeface="Wingdings" panose="05000000000000000000" pitchFamily="2" charset="2"/>
              <a:buChar char="v"/>
            </a:pPr>
            <a:r>
              <a:rPr lang="ar-JO" b="0" i="0" dirty="0">
                <a:solidFill>
                  <a:srgbClr val="333333"/>
                </a:solidFill>
                <a:effectLst/>
                <a:latin typeface="Alexandria Light" pitchFamily="2" charset="-78"/>
                <a:cs typeface="Alexandria Light" pitchFamily="2" charset="-78"/>
              </a:rPr>
              <a:t>تتعلق </a:t>
            </a:r>
            <a:r>
              <a:rPr lang="ar-JO" b="0" i="0" u="sng" dirty="0">
                <a:solidFill>
                  <a:srgbClr val="333333"/>
                </a:solidFill>
                <a:effectLst/>
                <a:latin typeface="Alexandria Light" pitchFamily="2" charset="-78"/>
                <a:cs typeface="Alexandria Light" pitchFamily="2" charset="-78"/>
              </a:rPr>
              <a:t>الاتصالات التنظيمية بالاتصالات التي تتم في المنظمات</a:t>
            </a:r>
          </a:p>
          <a:p>
            <a:pPr marL="742950" lvl="1" indent="-285750" algn="r" rtl="1">
              <a:lnSpc>
                <a:spcPct val="150000"/>
              </a:lnSpc>
              <a:buFont typeface="Wingdings" panose="05000000000000000000" pitchFamily="2" charset="2"/>
              <a:buChar char="v"/>
            </a:pPr>
            <a:r>
              <a:rPr lang="ar-JO" b="0" i="0" dirty="0">
                <a:solidFill>
                  <a:srgbClr val="333333"/>
                </a:solidFill>
                <a:effectLst/>
                <a:latin typeface="Alexandria Light" pitchFamily="2" charset="-78"/>
                <a:cs typeface="Alexandria Light" pitchFamily="2" charset="-78"/>
              </a:rPr>
              <a:t>تتكون كلمة الاتصالات التنظيمية مصطلحين أولهما: الاتصال والثاني التنظيمي فما المقصود بهما ثم ما المقصود بــِ ( الاتصال التنظيمي)</a:t>
            </a:r>
          </a:p>
          <a:p>
            <a:pPr lvl="1" algn="r" rtl="1">
              <a:lnSpc>
                <a:spcPct val="150000"/>
              </a:lnSpc>
            </a:pPr>
            <a:r>
              <a:rPr lang="ar-JO" b="0" i="0" dirty="0">
                <a:solidFill>
                  <a:srgbClr val="333333"/>
                </a:solidFill>
                <a:effectLst/>
                <a:latin typeface="Alexandria Light" pitchFamily="2" charset="-78"/>
                <a:cs typeface="Alexandria Light" pitchFamily="2" charset="-78"/>
              </a:rPr>
              <a:t>1- </a:t>
            </a:r>
            <a:r>
              <a:rPr lang="ar-YE" b="1" i="0" dirty="0">
                <a:solidFill>
                  <a:srgbClr val="333333"/>
                </a:solidFill>
                <a:effectLst/>
                <a:latin typeface="Alexandria Light" pitchFamily="2" charset="-78"/>
                <a:cs typeface="Alexandria Light" pitchFamily="2" charset="-78"/>
              </a:rPr>
              <a:t>الاتصال</a:t>
            </a:r>
            <a:r>
              <a:rPr lang="ar-JO" b="0" i="0" dirty="0">
                <a:solidFill>
                  <a:srgbClr val="333333"/>
                </a:solidFill>
                <a:effectLst/>
                <a:latin typeface="Alexandria Light" pitchFamily="2" charset="-78"/>
                <a:cs typeface="Alexandria Light" pitchFamily="2" charset="-78"/>
              </a:rPr>
              <a:t>:</a:t>
            </a:r>
            <a:r>
              <a:rPr lang="ar-YE" b="0" i="0" dirty="0">
                <a:solidFill>
                  <a:srgbClr val="333333"/>
                </a:solidFill>
                <a:effectLst/>
                <a:latin typeface="Alexandria Light" pitchFamily="2" charset="-78"/>
                <a:cs typeface="Alexandria Light" pitchFamily="2" charset="-78"/>
              </a:rPr>
              <a:t> هو عملية إنتاجٍ ونقلٍ للمعلومات وتبادلٍ للأفكار والآراء والمشاعر من </a:t>
            </a:r>
            <a:r>
              <a:rPr lang="ar-JO" b="0" i="0" dirty="0">
                <a:solidFill>
                  <a:srgbClr val="333333"/>
                </a:solidFill>
                <a:effectLst/>
                <a:latin typeface="Alexandria Light" pitchFamily="2" charset="-78"/>
                <a:cs typeface="Alexandria Light" pitchFamily="2" charset="-78"/>
              </a:rPr>
              <a:t>شخص لآخر أو لمجموعة أشخاص </a:t>
            </a:r>
            <a:r>
              <a:rPr lang="ar-YE" b="0" i="0" dirty="0">
                <a:solidFill>
                  <a:srgbClr val="333333"/>
                </a:solidFill>
                <a:effectLst/>
                <a:latin typeface="Alexandria Light" pitchFamily="2" charset="-78"/>
                <a:cs typeface="Alexandria Light" pitchFamily="2" charset="-78"/>
              </a:rPr>
              <a:t>؛ بهدف </a:t>
            </a:r>
            <a:r>
              <a:rPr lang="ar-YE" dirty="0">
                <a:solidFill>
                  <a:srgbClr val="333333"/>
                </a:solidFill>
                <a:latin typeface="Alexandria Light" pitchFamily="2" charset="-78"/>
                <a:cs typeface="Alexandria Light" pitchFamily="2" charset="-78"/>
              </a:rPr>
              <a:t>التأثير فيه</a:t>
            </a:r>
            <a:r>
              <a:rPr lang="ar-JO" dirty="0">
                <a:solidFill>
                  <a:srgbClr val="333333"/>
                </a:solidFill>
                <a:latin typeface="Alexandria Light" pitchFamily="2" charset="-78"/>
                <a:cs typeface="Alexandria Light" pitchFamily="2" charset="-78"/>
              </a:rPr>
              <a:t>م</a:t>
            </a:r>
            <a:r>
              <a:rPr lang="ar-YE" dirty="0">
                <a:solidFill>
                  <a:srgbClr val="333333"/>
                </a:solidFill>
                <a:latin typeface="Alexandria Light" pitchFamily="2" charset="-78"/>
                <a:cs typeface="Alexandria Light" pitchFamily="2" charset="-78"/>
              </a:rPr>
              <a:t> وبأفكاره</a:t>
            </a:r>
            <a:r>
              <a:rPr lang="ar-JO" dirty="0">
                <a:solidFill>
                  <a:srgbClr val="333333"/>
                </a:solidFill>
                <a:latin typeface="Alexandria Light" pitchFamily="2" charset="-78"/>
                <a:cs typeface="Alexandria Light" pitchFamily="2" charset="-78"/>
              </a:rPr>
              <a:t>م</a:t>
            </a:r>
            <a:r>
              <a:rPr lang="ar-YE" dirty="0">
                <a:solidFill>
                  <a:srgbClr val="333333"/>
                </a:solidFill>
                <a:latin typeface="Alexandria Light" pitchFamily="2" charset="-78"/>
                <a:cs typeface="Alexandria Light" pitchFamily="2" charset="-78"/>
              </a:rPr>
              <a:t> وإحداث استجابة</a:t>
            </a:r>
            <a:r>
              <a:rPr lang="ar-JO" dirty="0">
                <a:solidFill>
                  <a:srgbClr val="333333"/>
                </a:solidFill>
                <a:latin typeface="Alexandria Light" pitchFamily="2" charset="-78"/>
                <a:cs typeface="Alexandria Light" pitchFamily="2" charset="-78"/>
              </a:rPr>
              <a:t> عبر وسائل اتصال متنوعة لتحقيق الهدف من الاتصال.</a:t>
            </a:r>
          </a:p>
          <a:p>
            <a:pPr lvl="1" algn="r" rtl="1">
              <a:lnSpc>
                <a:spcPct val="150000"/>
              </a:lnSpc>
            </a:pPr>
            <a:r>
              <a:rPr lang="ar-JO" dirty="0">
                <a:solidFill>
                  <a:srgbClr val="333333"/>
                </a:solidFill>
                <a:latin typeface="Alexandria Light" pitchFamily="2" charset="-78"/>
                <a:cs typeface="Alexandria Light" pitchFamily="2" charset="-78"/>
              </a:rPr>
              <a:t>2- </a:t>
            </a:r>
            <a:r>
              <a:rPr lang="ar-JO" b="1" dirty="0">
                <a:solidFill>
                  <a:schemeClr val="tx1"/>
                </a:solidFill>
                <a:latin typeface="Alexandria Light" pitchFamily="2" charset="-78"/>
                <a:cs typeface="Alexandria Light" pitchFamily="2" charset="-78"/>
              </a:rPr>
              <a:t>التنظيم</a:t>
            </a:r>
            <a:r>
              <a:rPr lang="ar-JO" dirty="0">
                <a:solidFill>
                  <a:srgbClr val="333333"/>
                </a:solidFill>
                <a:latin typeface="Alexandria Light" pitchFamily="2" charset="-78"/>
                <a:cs typeface="Alexandria Light" pitchFamily="2" charset="-78"/>
              </a:rPr>
              <a:t>: </a:t>
            </a:r>
            <a:r>
              <a:rPr lang="ar-SA" dirty="0">
                <a:solidFill>
                  <a:srgbClr val="333333"/>
                </a:solidFill>
                <a:latin typeface="Alexandria Light" pitchFamily="2" charset="-78"/>
                <a:cs typeface="Alexandria Light" pitchFamily="2" charset="-78"/>
              </a:rPr>
              <a:t>هو مجموعة مرتبة ومدربة من </a:t>
            </a:r>
            <a:r>
              <a:rPr lang="ar-JO" dirty="0">
                <a:solidFill>
                  <a:srgbClr val="333333"/>
                </a:solidFill>
                <a:latin typeface="Alexandria Light" pitchFamily="2" charset="-78"/>
                <a:cs typeface="Alexandria Light" pitchFamily="2" charset="-78"/>
              </a:rPr>
              <a:t>الأ</a:t>
            </a:r>
            <a:r>
              <a:rPr lang="ar-SA" dirty="0">
                <a:solidFill>
                  <a:srgbClr val="333333"/>
                </a:solidFill>
                <a:latin typeface="Alexandria Light" pitchFamily="2" charset="-78"/>
                <a:cs typeface="Alexandria Light" pitchFamily="2" charset="-78"/>
              </a:rPr>
              <a:t>شخاص </a:t>
            </a:r>
            <a:r>
              <a:rPr lang="ar-JO" dirty="0">
                <a:solidFill>
                  <a:srgbClr val="333333"/>
                </a:solidFill>
                <a:latin typeface="Alexandria Light" pitchFamily="2" charset="-78"/>
                <a:cs typeface="Alexandria Light" pitchFamily="2" charset="-78"/>
              </a:rPr>
              <a:t>يقومون </a:t>
            </a:r>
            <a:r>
              <a:rPr lang="ar-SA" dirty="0">
                <a:solidFill>
                  <a:srgbClr val="333333"/>
                </a:solidFill>
                <a:latin typeface="Alexandria Light" pitchFamily="2" charset="-78"/>
                <a:cs typeface="Alexandria Light" pitchFamily="2" charset="-78"/>
              </a:rPr>
              <a:t>بعمل مشترك، بحيث يفهم بعضهم البعض عن طريق </a:t>
            </a:r>
            <a:r>
              <a:rPr lang="ar-JO" dirty="0">
                <a:solidFill>
                  <a:srgbClr val="333333"/>
                </a:solidFill>
                <a:latin typeface="Alexandria Light" pitchFamily="2" charset="-78"/>
                <a:cs typeface="Alexandria Light" pitchFamily="2" charset="-78"/>
              </a:rPr>
              <a:t>اشتراكهم </a:t>
            </a:r>
            <a:r>
              <a:rPr lang="ar-SA" dirty="0">
                <a:solidFill>
                  <a:srgbClr val="333333"/>
                </a:solidFill>
                <a:latin typeface="Alexandria Light" pitchFamily="2" charset="-78"/>
                <a:cs typeface="Alexandria Light" pitchFamily="2" charset="-78"/>
              </a:rPr>
              <a:t>جميعا في معلومات معينة بحيث تربطهم وحدة</a:t>
            </a:r>
            <a:r>
              <a:rPr lang="ar-JO" dirty="0">
                <a:solidFill>
                  <a:srgbClr val="333333"/>
                </a:solidFill>
                <a:latin typeface="Alexandria Light" pitchFamily="2" charset="-78"/>
                <a:cs typeface="Alexandria Light" pitchFamily="2" charset="-78"/>
              </a:rPr>
              <a:t> الأهداف </a:t>
            </a:r>
            <a:r>
              <a:rPr lang="ar-SA" dirty="0">
                <a:solidFill>
                  <a:srgbClr val="333333"/>
                </a:solidFill>
                <a:latin typeface="Alexandria Light" pitchFamily="2" charset="-78"/>
                <a:cs typeface="Alexandria Light" pitchFamily="2" charset="-78"/>
              </a:rPr>
              <a:t>والمصلحة، ويظهر ذلك من خالل استعدادهم التام لطاعة من يتولى قيادتهم</a:t>
            </a:r>
            <a:r>
              <a:rPr lang="ar-JO" dirty="0">
                <a:solidFill>
                  <a:srgbClr val="333333"/>
                </a:solidFill>
                <a:latin typeface="Alexandria Light" pitchFamily="2" charset="-78"/>
                <a:cs typeface="Alexandria Light" pitchFamily="2" charset="-78"/>
              </a:rPr>
              <a:t>.</a:t>
            </a:r>
            <a:r>
              <a:rPr lang="ar-SA" dirty="0">
                <a:solidFill>
                  <a:srgbClr val="333333"/>
                </a:solidFill>
                <a:latin typeface="Alexandria Light" pitchFamily="2" charset="-78"/>
                <a:cs typeface="Alexandria Light" pitchFamily="2" charset="-78"/>
              </a:rPr>
              <a:t> </a:t>
            </a:r>
            <a:r>
              <a:rPr lang="ar-YE" dirty="0">
                <a:solidFill>
                  <a:srgbClr val="333333"/>
                </a:solidFill>
                <a:latin typeface="Alexandria Light" pitchFamily="2" charset="-78"/>
                <a:cs typeface="Alexandria Light" pitchFamily="2" charset="-78"/>
              </a:rPr>
              <a:t>نه </a:t>
            </a:r>
            <a:endParaRPr lang="ar-JO" dirty="0">
              <a:solidFill>
                <a:srgbClr val="333333"/>
              </a:solidFill>
              <a:latin typeface="Alexandria Light" pitchFamily="2" charset="-78"/>
              <a:cs typeface="Alexandria Light" pitchFamily="2" charset="-78"/>
            </a:endParaRPr>
          </a:p>
          <a:p>
            <a:pPr lvl="1" algn="r" rtl="1">
              <a:lnSpc>
                <a:spcPct val="150000"/>
              </a:lnSpc>
            </a:pPr>
            <a:r>
              <a:rPr lang="ar-JO" dirty="0">
                <a:solidFill>
                  <a:srgbClr val="333333"/>
                </a:solidFill>
                <a:latin typeface="Alexandria Light" pitchFamily="2" charset="-78"/>
                <a:cs typeface="Alexandria Light" pitchFamily="2" charset="-78"/>
              </a:rPr>
              <a:t>3-</a:t>
            </a:r>
            <a:r>
              <a:rPr lang="ar-SA" b="1" dirty="0">
                <a:solidFill>
                  <a:srgbClr val="333333"/>
                </a:solidFill>
                <a:latin typeface="Alexandria Light" pitchFamily="2" charset="-78"/>
                <a:cs typeface="Alexandria Light" pitchFamily="2" charset="-78"/>
              </a:rPr>
              <a:t>المنظمة</a:t>
            </a:r>
            <a:r>
              <a:rPr lang="ar-JO" b="1" dirty="0">
                <a:solidFill>
                  <a:srgbClr val="333333"/>
                </a:solidFill>
                <a:latin typeface="Alexandria Light" pitchFamily="2" charset="-78"/>
                <a:cs typeface="Alexandria Light" pitchFamily="2" charset="-78"/>
              </a:rPr>
              <a:t>/</a:t>
            </a:r>
            <a:r>
              <a:rPr lang="ar-SA" b="1" dirty="0">
                <a:solidFill>
                  <a:srgbClr val="333333"/>
                </a:solidFill>
                <a:latin typeface="Alexandria Light" pitchFamily="2" charset="-78"/>
                <a:cs typeface="Alexandria Light" pitchFamily="2" charset="-78"/>
              </a:rPr>
              <a:t>المؤسس</a:t>
            </a:r>
            <a:r>
              <a:rPr lang="ar-JO" b="1" dirty="0">
                <a:solidFill>
                  <a:srgbClr val="333333"/>
                </a:solidFill>
                <a:latin typeface="Alexandria Light" pitchFamily="2" charset="-78"/>
                <a:cs typeface="Alexandria Light" pitchFamily="2" charset="-78"/>
              </a:rPr>
              <a:t>ة </a:t>
            </a:r>
            <a:r>
              <a:rPr lang="ar-JO" dirty="0">
                <a:solidFill>
                  <a:srgbClr val="333333"/>
                </a:solidFill>
                <a:latin typeface="Alexandria Light" pitchFamily="2" charset="-78"/>
                <a:cs typeface="Alexandria Light" pitchFamily="2" charset="-78"/>
              </a:rPr>
              <a:t>: </a:t>
            </a:r>
            <a:r>
              <a:rPr lang="ar-SA" dirty="0">
                <a:solidFill>
                  <a:srgbClr val="333333"/>
                </a:solidFill>
                <a:latin typeface="Alexandria Light" pitchFamily="2" charset="-78"/>
                <a:cs typeface="Alexandria Light" pitchFamily="2" charset="-78"/>
              </a:rPr>
              <a:t>هي كيان أو ترتيب اجتماعي يتم تشكيله بطريقة مقصودة </a:t>
            </a:r>
            <a:r>
              <a:rPr lang="ar-JO" dirty="0">
                <a:solidFill>
                  <a:srgbClr val="333333"/>
                </a:solidFill>
                <a:latin typeface="Alexandria Light" pitchFamily="2" charset="-78"/>
                <a:cs typeface="Alexandria Light" pitchFamily="2" charset="-78"/>
              </a:rPr>
              <a:t>وله حدود واضحة </a:t>
            </a:r>
            <a:r>
              <a:rPr lang="ar-SA" dirty="0">
                <a:solidFill>
                  <a:srgbClr val="333333"/>
                </a:solidFill>
                <a:latin typeface="Alexandria Light" pitchFamily="2" charset="-78"/>
                <a:cs typeface="Alexandria Light" pitchFamily="2" charset="-78"/>
              </a:rPr>
              <a:t>لتحقيق أهداف جماعية مشتركة من خالل طابع بنائي وممارسات إدارية</a:t>
            </a:r>
            <a:r>
              <a:rPr lang="ar-JO" kern="0" dirty="0">
                <a:solidFill>
                  <a:schemeClr val="tx1"/>
                </a:solidFill>
                <a:cs typeface="Alexandria Light" pitchFamily="2" charset="-78"/>
              </a:rPr>
              <a:t>.</a:t>
            </a:r>
            <a:br>
              <a:rPr lang="ar-YE" kern="0" dirty="0">
                <a:solidFill>
                  <a:schemeClr val="tx1"/>
                </a:solidFill>
                <a:cs typeface="Alexandria Light" pitchFamily="2" charset="-78"/>
              </a:rPr>
            </a:br>
            <a:br>
              <a:rPr lang="ar-YE" dirty="0">
                <a:solidFill>
                  <a:schemeClr val="tx1"/>
                </a:solidFill>
              </a:rPr>
            </a:br>
            <a:endParaRPr lang="ar-YE" sz="1600" kern="100" dirty="0">
              <a:solidFill>
                <a:schemeClr val="tx1"/>
              </a:solidFill>
              <a:latin typeface="Alexandria Light" pitchFamily="2" charset="-78"/>
              <a:cs typeface="Alexandria Light"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13667"/>
    </mc:Choice>
    <mc:Fallback xmlns="">
      <p:transition spd="slow" advTm="113667"/>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575800" y="625810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6199EBCB-7B72-8BD8-C40E-AFF383964031}"/>
              </a:ext>
            </a:extLst>
          </p:cNvPr>
          <p:cNvSpPr txBox="1"/>
          <p:nvPr/>
        </p:nvSpPr>
        <p:spPr>
          <a:xfrm>
            <a:off x="5408971" y="737745"/>
            <a:ext cx="3095452" cy="400110"/>
          </a:xfrm>
          <a:prstGeom prst="rect">
            <a:avLst/>
          </a:prstGeom>
          <a:noFill/>
        </p:spPr>
        <p:txBody>
          <a:bodyPr wrap="square">
            <a:spAutoFit/>
          </a:bodyPr>
          <a:lstStyle/>
          <a:p>
            <a:r>
              <a:rPr lang="ar-JO" sz="2000" dirty="0">
                <a:solidFill>
                  <a:srgbClr val="00B0F0"/>
                </a:solidFill>
                <a:latin typeface="Alexandria ExtraBold" pitchFamily="2" charset="-78"/>
                <a:cs typeface="Alexandria ExtraBold" pitchFamily="2" charset="-78"/>
              </a:rPr>
              <a:t>الاتصال التنظيمي</a:t>
            </a:r>
            <a:endParaRPr lang="en-US" sz="2000" dirty="0">
              <a:solidFill>
                <a:srgbClr val="00B0F0"/>
              </a:solidFill>
              <a:latin typeface="Alexandria ExtraBold" pitchFamily="2" charset="-78"/>
              <a:cs typeface="Alexandria ExtraBold" pitchFamily="2" charset="-78"/>
            </a:endParaRPr>
          </a:p>
        </p:txBody>
      </p:sp>
      <p:sp>
        <p:nvSpPr>
          <p:cNvPr id="15" name="TextBox 14">
            <a:extLst>
              <a:ext uri="{FF2B5EF4-FFF2-40B4-BE49-F238E27FC236}">
                <a16:creationId xmlns:a16="http://schemas.microsoft.com/office/drawing/2014/main" id="{65037DF1-D33B-3621-58C9-E2C15FCC5169}"/>
              </a:ext>
            </a:extLst>
          </p:cNvPr>
          <p:cNvSpPr txBox="1"/>
          <p:nvPr/>
        </p:nvSpPr>
        <p:spPr>
          <a:xfrm>
            <a:off x="779488" y="1452952"/>
            <a:ext cx="11257613" cy="4418646"/>
          </a:xfrm>
          <a:prstGeom prst="rect">
            <a:avLst/>
          </a:prstGeom>
          <a:solidFill>
            <a:schemeClr val="bg1"/>
          </a:solidFill>
        </p:spPr>
        <p:txBody>
          <a:bodyPr wrap="square" rtlCol="0">
            <a:spAutoFit/>
          </a:bodyPr>
          <a:lstStyle/>
          <a:p>
            <a:pPr algn="just" rtl="1">
              <a:lnSpc>
                <a:spcPct val="200000"/>
              </a:lnSpc>
            </a:pPr>
            <a:endParaRPr lang="ar-JO" sz="1600" dirty="0">
              <a:latin typeface="Alexandria Black" pitchFamily="2" charset="-78"/>
              <a:ea typeface="Simplified Arabic" panose="02020603050405020304" pitchFamily="18" charset="-78"/>
              <a:cs typeface="Alexandria Black" pitchFamily="2" charset="-78"/>
            </a:endParaRPr>
          </a:p>
          <a:p>
            <a:pPr algn="just" rtl="1">
              <a:lnSpc>
                <a:spcPct val="200000"/>
              </a:lnSpc>
            </a:pPr>
            <a:r>
              <a:rPr lang="ar-JO" sz="1600" dirty="0">
                <a:latin typeface="Alexandria Black" pitchFamily="2" charset="-78"/>
                <a:ea typeface="Simplified Arabic" panose="02020603050405020304" pitchFamily="18" charset="-78"/>
                <a:cs typeface="Alexandria Black" pitchFamily="2" charset="-78"/>
              </a:rPr>
              <a:t>مفهوم الاتصال التنظيمي :</a:t>
            </a:r>
            <a:endParaRPr lang="ar-JO" sz="1600" dirty="0">
              <a:effectLst/>
              <a:latin typeface="Alexandria Black" pitchFamily="2" charset="-78"/>
              <a:ea typeface="Simplified Arabic" panose="02020603050405020304" pitchFamily="18" charset="-78"/>
              <a:cs typeface="Alexandria Black" pitchFamily="2" charset="-78"/>
            </a:endParaRPr>
          </a:p>
          <a:p>
            <a:pPr marL="285750" indent="-285750" algn="r" rtl="1">
              <a:lnSpc>
                <a:spcPct val="200000"/>
              </a:lnSpc>
              <a:buFont typeface="Wingdings" panose="05000000000000000000" pitchFamily="2" charset="2"/>
              <a:buChar char="Ø"/>
            </a:pPr>
            <a:r>
              <a:rPr lang="en-US" sz="1600" kern="0" dirty="0">
                <a:solidFill>
                  <a:srgbClr val="727695"/>
                </a:solidFill>
                <a:effectLst/>
                <a:latin typeface="Alexandria Light" pitchFamily="2" charset="-78"/>
                <a:ea typeface="Times New Roman" panose="02020603050405020304" pitchFamily="18" charset="0"/>
                <a:cs typeface="Alexandria Light" pitchFamily="2" charset="-78"/>
              </a:rPr>
              <a:t>     </a:t>
            </a:r>
            <a:r>
              <a:rPr lang="ar-SA" sz="1600" kern="0" dirty="0">
                <a:effectLst/>
                <a:latin typeface="Alexandria Light" pitchFamily="2" charset="-78"/>
                <a:ea typeface="Times New Roman" panose="02020603050405020304" pitchFamily="18" charset="0"/>
                <a:cs typeface="Alexandria Light" pitchFamily="2" charset="-78"/>
              </a:rPr>
              <a:t>عملية نقل رسالة من شخص إلى آخر </a:t>
            </a:r>
            <a:r>
              <a:rPr lang="ar-JO" sz="1600" kern="0" dirty="0">
                <a:effectLst/>
                <a:latin typeface="Alexandria Light" pitchFamily="2" charset="-78"/>
                <a:ea typeface="Times New Roman" panose="02020603050405020304" pitchFamily="18" charset="0"/>
                <a:cs typeface="Alexandria Light" pitchFamily="2" charset="-78"/>
              </a:rPr>
              <a:t>، أو مجموعة </a:t>
            </a:r>
            <a:r>
              <a:rPr lang="ar-SA" sz="1600" kern="0" dirty="0">
                <a:effectLst/>
                <a:latin typeface="Alexandria Light" pitchFamily="2" charset="-78"/>
                <a:ea typeface="Times New Roman" panose="02020603050405020304" pitchFamily="18" charset="0"/>
                <a:cs typeface="Alexandria Light" pitchFamily="2" charset="-78"/>
              </a:rPr>
              <a:t>ضمن المنظمة ، أو التفاهم المتبادل بين شخص وأخر ومن هنا فإن هذا التعريف يتضمن نقل الآراء والمفاهيم والأفكار ، وتلقي ردود الفعل عن طريق نظام دقيق للتغذية العكسية لغرض التوصل إلى أفعال محددة تسهم في تحقيق أهداف المنظمة</a:t>
            </a:r>
            <a:r>
              <a:rPr lang="en-US" sz="1600" kern="0" dirty="0">
                <a:latin typeface="Alexandria Light" pitchFamily="2" charset="-78"/>
                <a:ea typeface="Times New Roman" panose="02020603050405020304" pitchFamily="18" charset="0"/>
                <a:cs typeface="Alexandria Light" pitchFamily="2" charset="-78"/>
              </a:rPr>
              <a:t>.</a:t>
            </a:r>
          </a:p>
          <a:p>
            <a:pPr marL="285750" indent="-285750" algn="r" rtl="1">
              <a:lnSpc>
                <a:spcPct val="200000"/>
              </a:lnSpc>
              <a:buFont typeface="Wingdings" panose="05000000000000000000" pitchFamily="2" charset="2"/>
              <a:buChar char="Ø"/>
            </a:pPr>
            <a:r>
              <a:rPr lang="en-US" sz="1800" b="0" i="0" u="none" strike="noStrike" baseline="0" dirty="0">
                <a:latin typeface="Alexandria Light" pitchFamily="2" charset="-78"/>
                <a:cs typeface="Alexandria Light" pitchFamily="2" charset="-78"/>
              </a:rPr>
              <a:t>      </a:t>
            </a:r>
            <a:r>
              <a:rPr lang="ar-YE" sz="1600" kern="0" dirty="0">
                <a:latin typeface="Alexandria Light" pitchFamily="2" charset="-78"/>
                <a:cs typeface="Alexandria Light" pitchFamily="2" charset="-78"/>
              </a:rPr>
              <a:t>عملية يتم عن طريقها إيصال المعلومات من أي نوع ومن أي عضو</a:t>
            </a:r>
            <a:r>
              <a:rPr lang="en-US" sz="1600" kern="0" dirty="0">
                <a:latin typeface="Alexandria Light" pitchFamily="2" charset="-78"/>
                <a:cs typeface="Alexandria Light" pitchFamily="2" charset="-78"/>
              </a:rPr>
              <a:t> </a:t>
            </a:r>
            <a:r>
              <a:rPr lang="ar-YE" sz="1600" kern="0" dirty="0">
                <a:latin typeface="Alexandria Light" pitchFamily="2" charset="-78"/>
                <a:cs typeface="Alexandria Light" pitchFamily="2" charset="-78"/>
              </a:rPr>
              <a:t>في الهيكل التنظيمي للمنشأة إلى عضو آخر قصد إحداث تغيير فهو أداة أولية من أدوات</a:t>
            </a:r>
            <a:r>
              <a:rPr lang="en-US" sz="1600" kern="0" dirty="0">
                <a:latin typeface="Alexandria Light" pitchFamily="2" charset="-78"/>
                <a:cs typeface="Alexandria Light" pitchFamily="2" charset="-78"/>
              </a:rPr>
              <a:t>   </a:t>
            </a:r>
            <a:r>
              <a:rPr lang="ar-YE" sz="1600" kern="0" dirty="0">
                <a:latin typeface="Alexandria Light" pitchFamily="2" charset="-78"/>
                <a:cs typeface="Alexandria Light" pitchFamily="2" charset="-78"/>
              </a:rPr>
              <a:t>لتأثير على الفاعلين ووسيلة فعالة لإحداث التغيير في سلوكاتهم</a:t>
            </a:r>
            <a:r>
              <a:rPr lang="en-US" sz="1600" kern="0" dirty="0">
                <a:latin typeface="Alexandria Light" pitchFamily="2" charset="-78"/>
                <a:cs typeface="Alexandria Light" pitchFamily="2" charset="-78"/>
              </a:rPr>
              <a:t>.</a:t>
            </a:r>
            <a:r>
              <a:rPr lang="ar-JO" sz="1600" kern="0" dirty="0">
                <a:latin typeface="Alexandria Light" pitchFamily="2" charset="-78"/>
                <a:cs typeface="Alexandria Light" pitchFamily="2" charset="-78"/>
              </a:rPr>
              <a:t> وتحقيق اهداف المنظمة</a:t>
            </a:r>
            <a:endParaRPr lang="en-US" sz="1600" kern="0" dirty="0">
              <a:latin typeface="Alexandria Light" pitchFamily="2" charset="-78"/>
              <a:cs typeface="Alexandria Light" pitchFamily="2" charset="-78"/>
            </a:endParaRPr>
          </a:p>
          <a:p>
            <a:pPr algn="r" rtl="1">
              <a:lnSpc>
                <a:spcPct val="150000"/>
              </a:lnSpc>
            </a:pPr>
            <a:endParaRPr lang="en-US" sz="1600" kern="0" dirty="0">
              <a:solidFill>
                <a:srgbClr val="727695"/>
              </a:solidFill>
              <a:effectLst/>
              <a:latin typeface="Alexandria Light" pitchFamily="2" charset="-78"/>
              <a:ea typeface="Times New Roman" panose="02020603050405020304" pitchFamily="18" charset="0"/>
              <a:cs typeface="Alexandria Light" pitchFamily="2" charset="-78"/>
            </a:endParaRPr>
          </a:p>
          <a:p>
            <a:pPr marL="285750" indent="-285750" algn="just" rtl="1">
              <a:lnSpc>
                <a:spcPct val="250000"/>
              </a:lnSpc>
              <a:buFont typeface="Wingdings" panose="05000000000000000000" pitchFamily="2" charset="2"/>
              <a:buChar char="Ø"/>
            </a:pPr>
            <a:endParaRPr lang="en-US" sz="1400" dirty="0">
              <a:latin typeface="Alexandria Light" pitchFamily="2" charset="-78"/>
              <a:cs typeface="Alexandria Light" pitchFamily="2" charset="-78"/>
            </a:endParaRPr>
          </a:p>
        </p:txBody>
      </p:sp>
      <p:pic>
        <p:nvPicPr>
          <p:cNvPr id="9" name="Picture 8">
            <a:extLst>
              <a:ext uri="{FF2B5EF4-FFF2-40B4-BE49-F238E27FC236}">
                <a16:creationId xmlns:a16="http://schemas.microsoft.com/office/drawing/2014/main" id="{13C74AB5-DA36-F3ED-C1C1-6201A3F18A31}"/>
              </a:ext>
            </a:extLst>
          </p:cNvPr>
          <p:cNvPicPr>
            <a:picLocks noChangeAspect="1"/>
          </p:cNvPicPr>
          <p:nvPr/>
        </p:nvPicPr>
        <p:blipFill>
          <a:blip r:embed="rId3"/>
          <a:stretch>
            <a:fillRect/>
          </a:stretch>
        </p:blipFill>
        <p:spPr>
          <a:xfrm>
            <a:off x="180431" y="1032419"/>
            <a:ext cx="2305141" cy="1520532"/>
          </a:xfrm>
          <a:prstGeom prst="rect">
            <a:avLst/>
          </a:prstGeom>
        </p:spPr>
      </p:pic>
    </p:spTree>
  </p:cSld>
  <p:clrMapOvr>
    <a:masterClrMapping/>
  </p:clrMapOvr>
  <p:transition spd="slow" advTm="71323">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333001" y="1223644"/>
            <a:ext cx="10501730" cy="47866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r" rtl="1">
              <a:buFont typeface="Wingdings" panose="05000000000000000000" pitchFamily="2" charset="2"/>
              <a:buChar char="Ø"/>
            </a:pPr>
            <a:r>
              <a:rPr lang="ar-YE" b="0" i="0" u="none" strike="noStrike" baseline="0" dirty="0">
                <a:solidFill>
                  <a:schemeClr val="tx1"/>
                </a:solidFill>
                <a:latin typeface="Alexandria Light" pitchFamily="2" charset="-78"/>
                <a:cs typeface="Alexandria Light" pitchFamily="2" charset="-78"/>
              </a:rPr>
              <a:t>هو العملية التي تهدف إلى تدفق البيانات</a:t>
            </a:r>
            <a:r>
              <a:rPr lang="ar-JO" b="0" i="0" u="none" strike="noStrike" baseline="0" dirty="0">
                <a:solidFill>
                  <a:schemeClr val="tx1"/>
                </a:solidFill>
                <a:latin typeface="Alexandria Light" pitchFamily="2" charset="-78"/>
                <a:cs typeface="Alexandria Light" pitchFamily="2" charset="-78"/>
              </a:rPr>
              <a:t> </a:t>
            </a:r>
            <a:r>
              <a:rPr lang="ar-YE" b="0" i="0" u="none" strike="noStrike" baseline="0" dirty="0">
                <a:solidFill>
                  <a:schemeClr val="tx1"/>
                </a:solidFill>
                <a:latin typeface="Alexandria Light" pitchFamily="2" charset="-78"/>
                <a:cs typeface="Alexandria Light" pitchFamily="2" charset="-78"/>
              </a:rPr>
              <a:t>والمعلومات في صورة حقائق بين وحدات المشروع المختلفة، في مختلف الاتجاهات بين</a:t>
            </a:r>
            <a:r>
              <a:rPr lang="ar-JO" b="0" i="0" u="none" strike="noStrike" baseline="0" dirty="0">
                <a:solidFill>
                  <a:schemeClr val="tx1"/>
                </a:solidFill>
                <a:latin typeface="Alexandria Light" pitchFamily="2" charset="-78"/>
                <a:cs typeface="Alexandria Light" pitchFamily="2" charset="-78"/>
              </a:rPr>
              <a:t> </a:t>
            </a:r>
            <a:r>
              <a:rPr lang="ar-YE" b="0" i="0" u="none" strike="noStrike" baseline="0" dirty="0">
                <a:solidFill>
                  <a:schemeClr val="tx1"/>
                </a:solidFill>
                <a:latin typeface="Alexandria Light" pitchFamily="2" charset="-78"/>
                <a:cs typeface="Alexandria Light" pitchFamily="2" charset="-78"/>
              </a:rPr>
              <a:t>هابطة وصاعدة </a:t>
            </a:r>
            <a:r>
              <a:rPr lang="ar-YE" b="0" i="0" u="none" strike="noStrike" baseline="0" dirty="0">
                <a:latin typeface="Alexandria Light" pitchFamily="2" charset="-78"/>
                <a:cs typeface="Alexandria Light" pitchFamily="2" charset="-78"/>
              </a:rPr>
              <a:t>وأ</a:t>
            </a:r>
            <a:endParaRPr lang="ar-JO" b="0" i="0" u="none" strike="noStrike" baseline="0" dirty="0">
              <a:latin typeface="Alexandria Light" pitchFamily="2" charset="-78"/>
              <a:cs typeface="Alexandria Light" pitchFamily="2" charset="-78"/>
            </a:endParaRPr>
          </a:p>
          <a:p>
            <a:pPr algn="r" rtl="1"/>
            <a:r>
              <a:rPr lang="ar-YE" b="0" i="0" u="none" strike="noStrike" baseline="0" dirty="0">
                <a:latin typeface="Alexandria Light" pitchFamily="2" charset="-78"/>
                <a:cs typeface="Alexandria Light" pitchFamily="2" charset="-78"/>
              </a:rPr>
              <a:t>راد تحقيقها. (كاظم محمود، 20</a:t>
            </a:r>
            <a:endParaRPr lang="ar-YE" b="0" i="0" u="none" strike="noStrike" baseline="0" dirty="0">
              <a:solidFill>
                <a:schemeClr val="tx1"/>
              </a:solidFill>
              <a:latin typeface="Alexandria Light" pitchFamily="2" charset="-78"/>
              <a:cs typeface="Alexandria Light" pitchFamily="2" charset="-78"/>
            </a:endParaRPr>
          </a:p>
          <a:p>
            <a:pPr marL="285750" indent="-285750" algn="r" rtl="1">
              <a:buFont typeface="Wingdings" panose="05000000000000000000" pitchFamily="2" charset="2"/>
              <a:buChar char="Ø"/>
            </a:pPr>
            <a:r>
              <a:rPr lang="ar-JO" b="0" i="0" u="none" strike="noStrike" baseline="0" dirty="0">
                <a:solidFill>
                  <a:schemeClr val="tx1"/>
                </a:solidFill>
                <a:latin typeface="Alexandria Light" pitchFamily="2" charset="-78"/>
                <a:cs typeface="Alexandria Light" pitchFamily="2" charset="-78"/>
              </a:rPr>
              <a:t>ك</a:t>
            </a:r>
            <a:r>
              <a:rPr lang="ar-YE" b="0" i="0" u="none" strike="noStrike" baseline="0" dirty="0">
                <a:solidFill>
                  <a:schemeClr val="tx1"/>
                </a:solidFill>
                <a:latin typeface="Alexandria Light" pitchFamily="2" charset="-78"/>
                <a:cs typeface="Alexandria Light" pitchFamily="2" charset="-78"/>
              </a:rPr>
              <a:t>ذلك </a:t>
            </a:r>
            <a:r>
              <a:rPr lang="ar-JO" b="0" i="0" u="none" strike="noStrike" baseline="0" dirty="0">
                <a:solidFill>
                  <a:schemeClr val="tx1"/>
                </a:solidFill>
                <a:latin typeface="Alexandria Light" pitchFamily="2" charset="-78"/>
                <a:cs typeface="Alexandria Light" pitchFamily="2" charset="-78"/>
              </a:rPr>
              <a:t>يُعرف بأنه </a:t>
            </a:r>
            <a:r>
              <a:rPr lang="ar-YE" b="0" i="0" u="none" strike="noStrike" baseline="0" dirty="0">
                <a:solidFill>
                  <a:schemeClr val="tx1"/>
                </a:solidFill>
                <a:latin typeface="Alexandria Light" pitchFamily="2" charset="-78"/>
                <a:cs typeface="Alexandria Light" pitchFamily="2" charset="-78"/>
              </a:rPr>
              <a:t>الاتصال المتواجد في المؤسسة وينحدر من السلطات </a:t>
            </a:r>
            <a:r>
              <a:rPr lang="ar-JO" b="0" i="0" u="none" strike="noStrike" baseline="0" dirty="0">
                <a:solidFill>
                  <a:schemeClr val="tx1"/>
                </a:solidFill>
                <a:latin typeface="Alexandria Light" pitchFamily="2" charset="-78"/>
                <a:cs typeface="Alexandria Light" pitchFamily="2" charset="-78"/>
              </a:rPr>
              <a:t>ويسهم في </a:t>
            </a:r>
            <a:r>
              <a:rPr lang="ar-YE" b="0" i="0" u="none" strike="noStrike" baseline="0" dirty="0">
                <a:solidFill>
                  <a:schemeClr val="tx1"/>
                </a:solidFill>
                <a:latin typeface="Alexandria Light" pitchFamily="2" charset="-78"/>
                <a:cs typeface="Alexandria Light" pitchFamily="2" charset="-78"/>
              </a:rPr>
              <a:t>تسيير الأفراد </a:t>
            </a:r>
            <a:r>
              <a:rPr lang="ar-JO" b="0" i="0" u="none" strike="noStrike" baseline="0" dirty="0">
                <a:solidFill>
                  <a:schemeClr val="tx1"/>
                </a:solidFill>
                <a:latin typeface="Alexandria Light" pitchFamily="2" charset="-78"/>
                <a:cs typeface="Alexandria Light" pitchFamily="2" charset="-78"/>
              </a:rPr>
              <a:t>و</a:t>
            </a:r>
            <a:r>
              <a:rPr lang="ar-YE" b="0" i="0" u="none" strike="noStrike" baseline="0" dirty="0">
                <a:solidFill>
                  <a:schemeClr val="tx1"/>
                </a:solidFill>
                <a:latin typeface="Alexandria Light" pitchFamily="2" charset="-78"/>
                <a:cs typeface="Alexandria Light" pitchFamily="2" charset="-78"/>
              </a:rPr>
              <a:t>التأثير </a:t>
            </a:r>
            <a:r>
              <a:rPr lang="ar-JO" b="0" i="0" u="none" strike="noStrike" baseline="0" dirty="0">
                <a:solidFill>
                  <a:schemeClr val="tx1"/>
                </a:solidFill>
                <a:latin typeface="Alexandria Light" pitchFamily="2" charset="-78"/>
                <a:cs typeface="Alexandria Light" pitchFamily="2" charset="-78"/>
              </a:rPr>
              <a:t>في دافعيتهم </a:t>
            </a:r>
            <a:r>
              <a:rPr lang="ar-YE" b="0" i="0" u="none" strike="noStrike" baseline="0" dirty="0">
                <a:solidFill>
                  <a:schemeClr val="tx1"/>
                </a:solidFill>
                <a:latin typeface="Alexandria Light" pitchFamily="2" charset="-78"/>
                <a:cs typeface="Alexandria Light" pitchFamily="2" charset="-78"/>
              </a:rPr>
              <a:t>والتماسك الاجتماعي للمؤسسة وتستعمل في هذه الاتصالات</a:t>
            </a:r>
            <a:r>
              <a:rPr lang="ar-JO" b="0" i="0" u="none" strike="noStrike" baseline="0" dirty="0">
                <a:solidFill>
                  <a:schemeClr val="tx1"/>
                </a:solidFill>
                <a:latin typeface="Alexandria Light" pitchFamily="2" charset="-78"/>
                <a:cs typeface="Alexandria Light" pitchFamily="2" charset="-78"/>
              </a:rPr>
              <a:t> وسائل الاتصال المختلفة اللفظية والمكتوبة والمرئية لتحقيق خطط المنظمة وأهدافها.</a:t>
            </a:r>
          </a:p>
          <a:p>
            <a:pPr marL="285750" indent="-285750" algn="r" rtl="1">
              <a:buFont typeface="Wingdings" panose="05000000000000000000" pitchFamily="2" charset="2"/>
              <a:buChar char="Ø"/>
            </a:pPr>
            <a:r>
              <a:rPr lang="ar-JO" b="1" u="sng" dirty="0">
                <a:solidFill>
                  <a:srgbClr val="00B0F0"/>
                </a:solidFill>
                <a:latin typeface="Alexandria Light" pitchFamily="2" charset="-78"/>
                <a:cs typeface="Alexandria Light" pitchFamily="2" charset="-78"/>
              </a:rPr>
              <a:t>ملخص الاتصال التنظيمي</a:t>
            </a:r>
          </a:p>
          <a:p>
            <a:pPr marL="285750" indent="-285750" algn="r" rtl="1">
              <a:buFont typeface="Wingdings" panose="05000000000000000000" pitchFamily="2" charset="2"/>
              <a:buChar char="ü"/>
            </a:pPr>
            <a:r>
              <a:rPr lang="ar-JO" i="0" u="none" strike="noStrike" baseline="0" dirty="0">
                <a:solidFill>
                  <a:schemeClr val="tx1"/>
                </a:solidFill>
                <a:latin typeface="Alexandria Light" pitchFamily="2" charset="-78"/>
                <a:cs typeface="Alexandria Light" pitchFamily="2" charset="-78"/>
              </a:rPr>
              <a:t>- يتم داخل منظمة</a:t>
            </a:r>
          </a:p>
          <a:p>
            <a:pPr marL="285750" indent="-285750" algn="r" rtl="1">
              <a:buFont typeface="Wingdings" panose="05000000000000000000" pitchFamily="2" charset="2"/>
              <a:buChar char="ü"/>
            </a:pPr>
            <a:r>
              <a:rPr lang="ar-JO" dirty="0">
                <a:solidFill>
                  <a:schemeClr val="tx1"/>
                </a:solidFill>
                <a:latin typeface="Alexandria Light" pitchFamily="2" charset="-78"/>
                <a:cs typeface="Alexandria Light" pitchFamily="2" charset="-78"/>
              </a:rPr>
              <a:t>يشمل على نقل افكار ومعلومات أنظمة اقتراحات بخصوص العمل</a:t>
            </a:r>
          </a:p>
          <a:p>
            <a:pPr marL="285750" indent="-285750" algn="r" rtl="1">
              <a:buFont typeface="Wingdings" panose="05000000000000000000" pitchFamily="2" charset="2"/>
              <a:buChar char="ü"/>
            </a:pPr>
            <a:r>
              <a:rPr lang="ar-JO" i="0" u="none" strike="noStrike" baseline="0" dirty="0">
                <a:solidFill>
                  <a:schemeClr val="tx1"/>
                </a:solidFill>
                <a:latin typeface="Alexandria Light" pitchFamily="2" charset="-78"/>
                <a:cs typeface="Alexandria Light" pitchFamily="2" charset="-78"/>
              </a:rPr>
              <a:t>يتم بين الأفراد العاملين في المنظمة بصرف النظر عن وظيفتهم</a:t>
            </a:r>
          </a:p>
          <a:p>
            <a:pPr marL="285750" indent="-285750" algn="r" rtl="1">
              <a:buFont typeface="Wingdings" panose="05000000000000000000" pitchFamily="2" charset="2"/>
              <a:buChar char="ü"/>
            </a:pPr>
            <a:r>
              <a:rPr lang="ar-JO" dirty="0">
                <a:solidFill>
                  <a:schemeClr val="tx1"/>
                </a:solidFill>
                <a:latin typeface="Alexandria Light" pitchFamily="2" charset="-78"/>
                <a:cs typeface="Alexandria Light" pitchFamily="2" charset="-78"/>
              </a:rPr>
              <a:t>يتم عبر وسائل متنوعة</a:t>
            </a:r>
          </a:p>
          <a:p>
            <a:pPr marL="285750" indent="-285750" algn="r" rtl="1">
              <a:buFont typeface="Wingdings" panose="05000000000000000000" pitchFamily="2" charset="2"/>
              <a:buChar char="ü"/>
            </a:pPr>
            <a:r>
              <a:rPr lang="ar-JO" i="0" u="none" strike="noStrike" baseline="0" dirty="0">
                <a:solidFill>
                  <a:schemeClr val="tx1"/>
                </a:solidFill>
                <a:latin typeface="Alexandria Light" pitchFamily="2" charset="-78"/>
                <a:cs typeface="Alexandria Light" pitchFamily="2" charset="-78"/>
              </a:rPr>
              <a:t>للاتصال انماط وأشكال عديدة</a:t>
            </a:r>
          </a:p>
          <a:p>
            <a:pPr marL="285750" indent="-285750" algn="r" rtl="1">
              <a:buFont typeface="Wingdings" panose="05000000000000000000" pitchFamily="2" charset="2"/>
              <a:buChar char="ü"/>
            </a:pPr>
            <a:r>
              <a:rPr lang="ar-JO" dirty="0">
                <a:solidFill>
                  <a:schemeClr val="tx1"/>
                </a:solidFill>
                <a:latin typeface="Alexandria Light" pitchFamily="2" charset="-78"/>
                <a:cs typeface="Alexandria Light" pitchFamily="2" charset="-78"/>
              </a:rPr>
              <a:t>يهدف إلى التاثير في سلوك العاملين وإثارة دافعيتهم وتحقيق اهداف المنظمة</a:t>
            </a:r>
            <a:endParaRPr lang="ar-YE" i="0" u="none" strike="noStrike" baseline="0" dirty="0">
              <a:solidFill>
                <a:schemeClr val="tx1"/>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EE52B36-20BF-1F29-52C8-1F67F6425B53}"/>
              </a:ext>
            </a:extLst>
          </p:cNvPr>
          <p:cNvSpPr txBox="1"/>
          <p:nvPr/>
        </p:nvSpPr>
        <p:spPr>
          <a:xfrm>
            <a:off x="4155459" y="724301"/>
            <a:ext cx="4856813" cy="646331"/>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مفهوم الاتصال التنظيمي  </a:t>
            </a:r>
          </a:p>
          <a:p>
            <a:endParaRPr lang="en-US" dirty="0"/>
          </a:p>
        </p:txBody>
      </p:sp>
      <p:pic>
        <p:nvPicPr>
          <p:cNvPr id="7" name="Picture 6">
            <a:extLst>
              <a:ext uri="{FF2B5EF4-FFF2-40B4-BE49-F238E27FC236}">
                <a16:creationId xmlns:a16="http://schemas.microsoft.com/office/drawing/2014/main" id="{ED04D4B4-B546-5E2B-E72E-6D93BECBD8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18938" y="3429000"/>
            <a:ext cx="2536521" cy="1476375"/>
          </a:xfrm>
          <a:prstGeom prst="rect">
            <a:avLst/>
          </a:prstGeom>
        </p:spPr>
      </p:pic>
    </p:spTree>
    <p:extLst>
      <p:ext uri="{BB962C8B-B14F-4D97-AF65-F5344CB8AC3E}">
        <p14:creationId xmlns:p14="http://schemas.microsoft.com/office/powerpoint/2010/main" val="4219284734"/>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69430" y="1512180"/>
            <a:ext cx="11011395" cy="48449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effectLst/>
              <a:latin typeface="Alexandria ExtraBold" pitchFamily="2" charset="-78"/>
              <a:ea typeface="Times New Roman" panose="02020603050405020304" pitchFamily="18" charset="0"/>
              <a:cs typeface="Alexandria ExtraBold" pitchFamily="2" charset="-78"/>
            </a:endParaRPr>
          </a:p>
          <a:p>
            <a:pPr algn="ctr"/>
            <a:endParaRPr lang="ar-JO" sz="2000" b="1" dirty="0">
              <a:solidFill>
                <a:srgbClr val="00B0F0"/>
              </a:solidFill>
              <a:latin typeface="Alexandria Black" pitchFamily="2" charset="-78"/>
              <a:cs typeface="Alexandria Black" pitchFamily="2" charset="-78"/>
            </a:endParaRPr>
          </a:p>
          <a:p>
            <a:pPr algn="just" rtl="1">
              <a:lnSpc>
                <a:spcPct val="150000"/>
              </a:lnSpc>
            </a:pPr>
            <a:endParaRPr lang="ar-JO" sz="1600" dirty="0">
              <a:solidFill>
                <a:schemeClr val="tx1"/>
              </a:solidFill>
              <a:latin typeface="Alexandria Light" pitchFamily="2" charset="-78"/>
              <a:cs typeface="Alexandria Light" pitchFamily="2" charset="-78"/>
            </a:endParaRPr>
          </a:p>
          <a:p>
            <a:pPr algn="just" rtl="1">
              <a:lnSpc>
                <a:spcPct val="150000"/>
              </a:lnSpc>
            </a:pPr>
            <a:r>
              <a:rPr lang="ar-JO" sz="1600" dirty="0">
                <a:solidFill>
                  <a:schemeClr val="tx1"/>
                </a:solidFill>
                <a:latin typeface="Alexandria Light" pitchFamily="2" charset="-78"/>
                <a:cs typeface="Alexandria Light" pitchFamily="2" charset="-78"/>
              </a:rPr>
              <a:t>    </a:t>
            </a:r>
          </a:p>
          <a:p>
            <a:pPr algn="just" rtl="1">
              <a:lnSpc>
                <a:spcPct val="150000"/>
              </a:lnSpc>
            </a:pPr>
            <a:endParaRPr lang="ar-JO" sz="1600" dirty="0">
              <a:solidFill>
                <a:schemeClr val="tx1"/>
              </a:solidFill>
              <a:latin typeface="Alexandria Light" pitchFamily="2" charset="-78"/>
              <a:cs typeface="Alexandria Light" pitchFamily="2" charset="-78"/>
            </a:endParaRPr>
          </a:p>
          <a:p>
            <a:pPr algn="just" rtl="1">
              <a:lnSpc>
                <a:spcPct val="150000"/>
              </a:lnSpc>
            </a:pPr>
            <a:endParaRPr lang="ar-JO" sz="1600" dirty="0">
              <a:solidFill>
                <a:schemeClr val="tx1"/>
              </a:solidFill>
              <a:latin typeface="Alexandria Light" pitchFamily="2" charset="-78"/>
              <a:cs typeface="Alexandria Light" pitchFamily="2" charset="-78"/>
            </a:endParaRPr>
          </a:p>
          <a:p>
            <a:pPr algn="just" rtl="1">
              <a:lnSpc>
                <a:spcPct val="150000"/>
              </a:lnSpc>
            </a:pPr>
            <a:endParaRPr lang="ar-JO" sz="1600" dirty="0">
              <a:solidFill>
                <a:schemeClr val="tx1"/>
              </a:solidFill>
              <a:latin typeface="Alexandria Light" pitchFamily="2" charset="-78"/>
              <a:cs typeface="Alexandria Light" pitchFamily="2" charset="-78"/>
            </a:endParaRPr>
          </a:p>
          <a:p>
            <a:pPr algn="just" rtl="1">
              <a:lnSpc>
                <a:spcPct val="150000"/>
              </a:lnSpc>
            </a:pPr>
            <a:r>
              <a:rPr lang="ar-JO" sz="1600" dirty="0">
                <a:solidFill>
                  <a:schemeClr val="tx1"/>
                </a:solidFill>
                <a:latin typeface="Alexandria Light" pitchFamily="2" charset="-78"/>
                <a:cs typeface="Alexandria Light" pitchFamily="2" charset="-78"/>
              </a:rPr>
              <a:t> </a:t>
            </a:r>
            <a:r>
              <a:rPr lang="ar-JO" sz="1600" b="1" dirty="0">
                <a:solidFill>
                  <a:schemeClr val="tx1"/>
                </a:solidFill>
                <a:latin typeface="Alexandria Medium" pitchFamily="2" charset="-78"/>
                <a:cs typeface="Alexandria Medium" pitchFamily="2" charset="-78"/>
              </a:rPr>
              <a:t>أولًا: </a:t>
            </a:r>
            <a:r>
              <a:rPr lang="ar-YE" sz="1800" b="1" i="0" u="none" strike="noStrike" baseline="0" dirty="0">
                <a:solidFill>
                  <a:schemeClr val="tx1"/>
                </a:solidFill>
                <a:latin typeface="Alexandria Medium" pitchFamily="2" charset="-78"/>
                <a:cs typeface="Alexandria Medium" pitchFamily="2" charset="-78"/>
              </a:rPr>
              <a:t>مبدأ الوضوح: </a:t>
            </a:r>
            <a:endParaRPr lang="ar-JO" sz="1800" b="1" i="0" u="none" strike="noStrike" baseline="0" dirty="0">
              <a:solidFill>
                <a:schemeClr val="tx1"/>
              </a:solidFill>
              <a:latin typeface="Alexandria Medium" pitchFamily="2" charset="-78"/>
              <a:cs typeface="Alexandria Medium" pitchFamily="2" charset="-78"/>
            </a:endParaRPr>
          </a:p>
          <a:p>
            <a:pPr algn="just" rtl="1">
              <a:lnSpc>
                <a:spcPct val="150000"/>
              </a:lnSpc>
            </a:pPr>
            <a:r>
              <a:rPr lang="ar-JO" sz="1800" b="0" i="0" u="none" strike="noStrike" baseline="0" dirty="0">
                <a:solidFill>
                  <a:schemeClr val="tx1"/>
                </a:solidFill>
                <a:latin typeface="Alexandria Light" pitchFamily="2" charset="-78"/>
                <a:cs typeface="Alexandria Light" pitchFamily="2" charset="-78"/>
              </a:rPr>
              <a:t>حتى تحقق عملية الاتصال الهدف الفعال منها </a:t>
            </a:r>
            <a:r>
              <a:rPr lang="ar-YE" sz="1800" b="0" i="0" u="none" strike="noStrike" baseline="0" dirty="0">
                <a:solidFill>
                  <a:schemeClr val="tx1"/>
                </a:solidFill>
                <a:latin typeface="Alexandria Light" pitchFamily="2" charset="-78"/>
                <a:cs typeface="Alexandria Light" pitchFamily="2" charset="-78"/>
              </a:rPr>
              <a:t>فلابد من استخدام اللغة وهي من مسؤولية المرسل الذي يقوم</a:t>
            </a:r>
          </a:p>
          <a:p>
            <a:pPr algn="just" rtl="1">
              <a:lnSpc>
                <a:spcPct val="150000"/>
              </a:lnSpc>
            </a:pPr>
            <a:r>
              <a:rPr lang="ar-JO" sz="1800" b="0" i="0" u="none" strike="noStrike" baseline="0" dirty="0">
                <a:solidFill>
                  <a:schemeClr val="tx1"/>
                </a:solidFill>
                <a:latin typeface="Alexandria Light" pitchFamily="2" charset="-78"/>
                <a:cs typeface="Alexandria Light" pitchFamily="2" charset="-78"/>
              </a:rPr>
              <a:t>بالكلام أو أو الكتابة أو بالإشارات </a:t>
            </a:r>
            <a:r>
              <a:rPr lang="en-US" sz="1800" b="0" i="0" u="none" strike="noStrike" baseline="0" dirty="0">
                <a:solidFill>
                  <a:schemeClr val="tx1"/>
                </a:solidFill>
                <a:latin typeface="Alexandria Light" pitchFamily="2" charset="-78"/>
                <a:cs typeface="Alexandria Light" pitchFamily="2" charset="-78"/>
              </a:rPr>
              <a:t> </a:t>
            </a:r>
            <a:r>
              <a:rPr lang="ar-YE" sz="1800" b="0" i="0" u="none" strike="noStrike" baseline="0" dirty="0">
                <a:solidFill>
                  <a:schemeClr val="tx1"/>
                </a:solidFill>
                <a:latin typeface="Alexandria Light" pitchFamily="2" charset="-78"/>
                <a:cs typeface="Alexandria Light" pitchFamily="2" charset="-78"/>
              </a:rPr>
              <a:t>بتصميم وصياغة الرسالة والتعبير عن ذلك بطريقة مفهومة </a:t>
            </a:r>
            <a:r>
              <a:rPr lang="ar-JO" sz="1800" b="0" i="0" u="none" strike="noStrike" baseline="0" dirty="0">
                <a:solidFill>
                  <a:schemeClr val="tx1"/>
                </a:solidFill>
                <a:latin typeface="Alexandria Light" pitchFamily="2" charset="-78"/>
                <a:cs typeface="Alexandria Light" pitchFamily="2" charset="-78"/>
              </a:rPr>
              <a:t>بأي وسيلة استخدها </a:t>
            </a:r>
            <a:r>
              <a:rPr lang="ar-YE" sz="1800" b="0" i="0" u="none" strike="noStrike" baseline="0" dirty="0">
                <a:solidFill>
                  <a:schemeClr val="tx1"/>
                </a:solidFill>
                <a:latin typeface="Alexandria Light" pitchFamily="2" charset="-78"/>
                <a:cs typeface="Alexandria Light" pitchFamily="2" charset="-78"/>
              </a:rPr>
              <a:t> ويقوم هذا على استخدام الألفاظ </a:t>
            </a:r>
            <a:r>
              <a:rPr lang="ar-JO" sz="1800" b="0" i="0" u="none" strike="noStrike" baseline="0" dirty="0">
                <a:solidFill>
                  <a:schemeClr val="tx1"/>
                </a:solidFill>
                <a:latin typeface="Alexandria Light" pitchFamily="2" charset="-78"/>
                <a:cs typeface="Alexandria Light" pitchFamily="2" charset="-78"/>
              </a:rPr>
              <a:t>والرموز </a:t>
            </a:r>
            <a:r>
              <a:rPr lang="ar-YE" sz="1800" b="0" i="0" u="none" strike="noStrike" baseline="0" dirty="0">
                <a:solidFill>
                  <a:schemeClr val="tx1"/>
                </a:solidFill>
                <a:latin typeface="Alexandria Light" pitchFamily="2" charset="-78"/>
                <a:cs typeface="Alexandria Light" pitchFamily="2" charset="-78"/>
              </a:rPr>
              <a:t>بلغة يفهمها المرؤوسين والرؤساء على حد سواء.</a:t>
            </a:r>
            <a:endParaRPr lang="ar-JO" sz="1800" b="0" i="0" u="none" strike="noStrike" baseline="0" dirty="0">
              <a:solidFill>
                <a:schemeClr val="tx1"/>
              </a:solidFill>
              <a:latin typeface="Alexandria Light" pitchFamily="2" charset="-78"/>
              <a:cs typeface="Alexandria Light" pitchFamily="2" charset="-78"/>
            </a:endParaRPr>
          </a:p>
          <a:p>
            <a:pPr algn="just" rtl="1">
              <a:lnSpc>
                <a:spcPct val="150000"/>
              </a:lnSpc>
            </a:pPr>
            <a:endParaRPr lang="ar-YE" sz="1800" b="0" i="0" u="none" strike="noStrike" baseline="0" dirty="0">
              <a:solidFill>
                <a:schemeClr val="tx1"/>
              </a:solidFill>
              <a:latin typeface="Alexandria Light" pitchFamily="2" charset="-78"/>
              <a:cs typeface="Alexandria Light" pitchFamily="2" charset="-78"/>
            </a:endParaRPr>
          </a:p>
          <a:p>
            <a:pPr algn="just" rtl="1">
              <a:lnSpc>
                <a:spcPct val="150000"/>
              </a:lnSpc>
            </a:pPr>
            <a:r>
              <a:rPr lang="ar-JO" sz="1600" b="1" dirty="0">
                <a:solidFill>
                  <a:schemeClr val="tx1"/>
                </a:solidFill>
                <a:latin typeface="Alexandria Medium" pitchFamily="2" charset="-78"/>
                <a:cs typeface="Alexandria Medium" pitchFamily="2" charset="-78"/>
              </a:rPr>
              <a:t>ثانيًا: </a:t>
            </a:r>
            <a:r>
              <a:rPr lang="ar-YE" sz="1600" b="1" dirty="0">
                <a:solidFill>
                  <a:schemeClr val="tx1"/>
                </a:solidFill>
                <a:latin typeface="Alexandria Medium" pitchFamily="2" charset="-78"/>
                <a:cs typeface="Alexandria Medium" pitchFamily="2" charset="-78"/>
              </a:rPr>
              <a:t>مبدأ الاهتمام والتركيز: </a:t>
            </a:r>
            <a:endParaRPr lang="ar-JO" sz="1600" b="1" dirty="0">
              <a:solidFill>
                <a:schemeClr val="tx1"/>
              </a:solidFill>
              <a:latin typeface="Alexandria Medium" pitchFamily="2" charset="-78"/>
              <a:cs typeface="Alexandria Medium" pitchFamily="2" charset="-78"/>
            </a:endParaRPr>
          </a:p>
          <a:p>
            <a:pPr algn="just" rtl="1">
              <a:lnSpc>
                <a:spcPct val="150000"/>
              </a:lnSpc>
            </a:pPr>
            <a:r>
              <a:rPr lang="ar-JO" sz="1800" b="0" i="0" u="none" strike="noStrike" baseline="0" dirty="0">
                <a:solidFill>
                  <a:schemeClr val="tx1"/>
                </a:solidFill>
                <a:latin typeface="Alexandria Light" pitchFamily="2" charset="-78"/>
                <a:cs typeface="Alexandria Light" pitchFamily="2" charset="-78"/>
              </a:rPr>
              <a:t>من الضروري </a:t>
            </a:r>
            <a:r>
              <a:rPr lang="ar-YE" sz="1800" b="0" i="0" u="none" strike="noStrike" baseline="0" dirty="0">
                <a:solidFill>
                  <a:schemeClr val="tx1"/>
                </a:solidFill>
                <a:latin typeface="Alexandria Light" pitchFamily="2" charset="-78"/>
                <a:cs typeface="Alexandria Light" pitchFamily="2" charset="-78"/>
              </a:rPr>
              <a:t>الاهتمام الكامل </a:t>
            </a:r>
            <a:r>
              <a:rPr lang="ar-JO" sz="1800" b="0" i="0" u="none" strike="noStrike" baseline="0" dirty="0">
                <a:solidFill>
                  <a:schemeClr val="tx1"/>
                </a:solidFill>
                <a:latin typeface="Alexandria Light" pitchFamily="2" charset="-78"/>
                <a:cs typeface="Alexandria Light" pitchFamily="2" charset="-78"/>
              </a:rPr>
              <a:t>والتركيز أثناء ارسال </a:t>
            </a:r>
            <a:r>
              <a:rPr lang="ar-JO" dirty="0">
                <a:solidFill>
                  <a:schemeClr val="tx1"/>
                </a:solidFill>
                <a:latin typeface="Alexandria Light" pitchFamily="2" charset="-78"/>
                <a:cs typeface="Alexandria Light" pitchFamily="2" charset="-78"/>
              </a:rPr>
              <a:t>ا</a:t>
            </a:r>
            <a:r>
              <a:rPr lang="ar-YE" sz="1800" b="0" i="0" u="none" strike="noStrike" baseline="0" dirty="0">
                <a:solidFill>
                  <a:schemeClr val="tx1"/>
                </a:solidFill>
                <a:latin typeface="Alexandria Light" pitchFamily="2" charset="-78"/>
                <a:cs typeface="Alexandria Light" pitchFamily="2" charset="-78"/>
              </a:rPr>
              <a:t>لرسالة </a:t>
            </a:r>
            <a:r>
              <a:rPr lang="ar-JO" sz="1800" b="0" i="0" u="none" strike="noStrike" baseline="0" dirty="0">
                <a:solidFill>
                  <a:schemeClr val="tx1"/>
                </a:solidFill>
                <a:latin typeface="Alexandria Light" pitchFamily="2" charset="-78"/>
                <a:cs typeface="Alexandria Light" pitchFamily="2" charset="-78"/>
              </a:rPr>
              <a:t>وعدم الانشغال بأمور أخرى </a:t>
            </a:r>
            <a:r>
              <a:rPr lang="ar-YE" sz="1800" b="0" i="0" u="none" strike="noStrike" baseline="0" dirty="0">
                <a:solidFill>
                  <a:schemeClr val="tx1"/>
                </a:solidFill>
                <a:latin typeface="Alexandria Light" pitchFamily="2" charset="-78"/>
                <a:cs typeface="Alexandria Light" pitchFamily="2" charset="-78"/>
              </a:rPr>
              <a:t>من </a:t>
            </a:r>
            <a:r>
              <a:rPr lang="ar-JO" sz="1800" b="0" i="0" u="none" strike="noStrike" baseline="0" dirty="0">
                <a:solidFill>
                  <a:schemeClr val="tx1"/>
                </a:solidFill>
                <a:latin typeface="Alexandria Light" pitchFamily="2" charset="-78"/>
                <a:cs typeface="Alexandria Light" pitchFamily="2" charset="-78"/>
              </a:rPr>
              <a:t>ا</a:t>
            </a:r>
            <a:r>
              <a:rPr lang="ar-YE" sz="1800" b="0" i="0" u="none" strike="noStrike" baseline="0" dirty="0">
                <a:solidFill>
                  <a:schemeClr val="tx1"/>
                </a:solidFill>
                <a:latin typeface="Alexandria Light" pitchFamily="2" charset="-78"/>
                <a:cs typeface="Alexandria Light" pitchFamily="2" charset="-78"/>
              </a:rPr>
              <a:t>جل الفهم الدقيق</a:t>
            </a:r>
            <a:r>
              <a:rPr lang="ar-JO" sz="1800" b="0" i="0" u="none" strike="noStrike" baseline="0" dirty="0">
                <a:solidFill>
                  <a:schemeClr val="tx1"/>
                </a:solidFill>
                <a:latin typeface="Alexandria Light" pitchFamily="2" charset="-78"/>
                <a:cs typeface="Alexandria Light" pitchFamily="2" charset="-78"/>
              </a:rPr>
              <a:t> من المستقبِل</a:t>
            </a:r>
            <a:r>
              <a:rPr lang="ar-JO" dirty="0">
                <a:solidFill>
                  <a:schemeClr val="tx1"/>
                </a:solidFill>
                <a:latin typeface="Alexandria Light" pitchFamily="2" charset="-78"/>
                <a:cs typeface="Alexandria Light" pitchFamily="2" charset="-78"/>
              </a:rPr>
              <a:t> </a:t>
            </a:r>
            <a:r>
              <a:rPr lang="ar-JO" sz="1800" b="0" i="0" u="none" strike="noStrike" baseline="0" dirty="0">
                <a:solidFill>
                  <a:schemeClr val="tx1"/>
                </a:solidFill>
                <a:latin typeface="Alexandria Light" pitchFamily="2" charset="-78"/>
                <a:cs typeface="Alexandria Light" pitchFamily="2" charset="-78"/>
              </a:rPr>
              <a:t>و </a:t>
            </a:r>
            <a:r>
              <a:rPr lang="ar-YE" sz="1800" b="0" i="0" u="none" strike="noStrike" baseline="0" dirty="0">
                <a:solidFill>
                  <a:schemeClr val="tx1"/>
                </a:solidFill>
                <a:latin typeface="Alexandria Light" pitchFamily="2" charset="-78"/>
                <a:cs typeface="Alexandria Light" pitchFamily="2" charset="-78"/>
              </a:rPr>
              <a:t>يكون عن طريق تحسين مهارة </a:t>
            </a:r>
            <a:r>
              <a:rPr lang="ar-JO" sz="1800" b="0" i="0" u="none" strike="noStrike" baseline="0" dirty="0">
                <a:solidFill>
                  <a:schemeClr val="tx1"/>
                </a:solidFill>
                <a:latin typeface="Alexandria Light" pitchFamily="2" charset="-78"/>
                <a:cs typeface="Alexandria Light" pitchFamily="2" charset="-78"/>
              </a:rPr>
              <a:t>الاتصال الجيد من صحة اللغة ومناسبة الصوت وتناسق لغة الجسد مع محتوى الرسالة </a:t>
            </a:r>
            <a:r>
              <a:rPr lang="en-US" sz="1800" b="0" i="0" u="none" strike="noStrike" baseline="0" dirty="0">
                <a:solidFill>
                  <a:schemeClr val="tx1"/>
                </a:solidFill>
                <a:latin typeface="Alexandria Light" pitchFamily="2" charset="-78"/>
                <a:cs typeface="Alexandria Light" pitchFamily="2" charset="-78"/>
              </a:rPr>
              <a:t> </a:t>
            </a:r>
            <a:r>
              <a:rPr lang="ar-JO" sz="1800" b="0" i="0" u="none" strike="noStrike" baseline="0" dirty="0">
                <a:solidFill>
                  <a:schemeClr val="tx1"/>
                </a:solidFill>
                <a:latin typeface="Alexandria Light" pitchFamily="2" charset="-78"/>
                <a:cs typeface="Alexandria Light" pitchFamily="2" charset="-78"/>
              </a:rPr>
              <a:t>وكذلك الاهتمام من جهة المستمع أي المستقبل للرسالة حتى يحللها ويفسرها بطريقة صحيحة.</a:t>
            </a:r>
            <a:endParaRPr lang="ar-JO" sz="2000" b="1" dirty="0">
              <a:solidFill>
                <a:schemeClr val="tx1"/>
              </a:solidFill>
              <a:latin typeface="Alexandria Light" pitchFamily="2" charset="-78"/>
              <a:cs typeface="Alexandria Light" pitchFamily="2" charset="-78"/>
            </a:endParaRPr>
          </a:p>
          <a:p>
            <a:pPr algn="ctr" rtl="1">
              <a:lnSpc>
                <a:spcPct val="150000"/>
              </a:lnSpc>
            </a:pPr>
            <a:endParaRPr lang="ar-JO" sz="2000" b="1" dirty="0">
              <a:solidFill>
                <a:schemeClr val="tx1"/>
              </a:solidFill>
              <a:latin typeface="Alexandria Light" pitchFamily="2" charset="-78"/>
              <a:cs typeface="Alexandria Light" pitchFamily="2" charset="-78"/>
            </a:endParaRPr>
          </a:p>
          <a:p>
            <a:pPr algn="ctr" rtl="1">
              <a:lnSpc>
                <a:spcPct val="150000"/>
              </a:lnSpc>
            </a:pPr>
            <a:endParaRPr lang="ar-JO" sz="2000" b="1" dirty="0">
              <a:solidFill>
                <a:schemeClr val="tx1"/>
              </a:solidFill>
              <a:latin typeface="Alexandria Light" pitchFamily="2" charset="-78"/>
              <a:cs typeface="Alexandria Light" pitchFamily="2" charset="-78"/>
            </a:endParaRPr>
          </a:p>
          <a:p>
            <a:pPr algn="ctr" rtl="1">
              <a:lnSpc>
                <a:spcPct val="150000"/>
              </a:lnSpc>
            </a:pPr>
            <a:endParaRPr lang="ar-JO" sz="2000" b="1" dirty="0">
              <a:solidFill>
                <a:schemeClr val="tx1"/>
              </a:solidFill>
              <a:latin typeface="Alexandria Light" pitchFamily="2" charset="-78"/>
              <a:cs typeface="Alexandria Light" pitchFamily="2" charset="-78"/>
            </a:endParaRPr>
          </a:p>
          <a:p>
            <a:pPr algn="ctr" rtl="1"/>
            <a:endParaRPr lang="ar-JO" sz="2000" b="1" dirty="0">
              <a:solidFill>
                <a:schemeClr val="tx1"/>
              </a:solidFill>
              <a:latin typeface="Alexandria Light" pitchFamily="2" charset="-78"/>
              <a:cs typeface="Alexandria Light" pitchFamily="2" charset="-78"/>
            </a:endParaRPr>
          </a:p>
          <a:p>
            <a:pPr algn="ctr" rtl="1"/>
            <a:endParaRPr lang="ar-JO" sz="2000" b="1" dirty="0">
              <a:solidFill>
                <a:schemeClr val="tx1"/>
              </a:solidFill>
              <a:latin typeface="Alexandria Light" pitchFamily="2" charset="-78"/>
              <a:cs typeface="Alexandria Light" pitchFamily="2" charset="-78"/>
            </a:endParaRPr>
          </a:p>
          <a:p>
            <a:pPr algn="ctr" rtl="1"/>
            <a:endParaRPr lang="ar-JO" sz="2000" b="1" dirty="0">
              <a:solidFill>
                <a:schemeClr val="tx1"/>
              </a:solidFill>
              <a:latin typeface="Alexandria Light" pitchFamily="2" charset="-78"/>
              <a:cs typeface="Alexandria Light" pitchFamily="2" charset="-78"/>
            </a:endParaRPr>
          </a:p>
          <a:p>
            <a:pPr algn="ctr" rtl="1"/>
            <a:endParaRPr lang="ar-JO" sz="1600" b="1" dirty="0">
              <a:solidFill>
                <a:schemeClr val="tx1"/>
              </a:solidFill>
              <a:latin typeface="Alexandria Light" pitchFamily="2" charset="-78"/>
              <a:cs typeface="Alexandria Light" pitchFamily="2" charset="-78"/>
            </a:endParaRPr>
          </a:p>
          <a:p>
            <a:pPr algn="just" rtl="1">
              <a:lnSpc>
                <a:spcPct val="250000"/>
              </a:lnSpc>
            </a:pPr>
            <a:r>
              <a:rPr lang="ar-JO" sz="1600" b="0" i="0" dirty="0">
                <a:solidFill>
                  <a:schemeClr val="tx1"/>
                </a:solidFill>
                <a:effectLst/>
                <a:latin typeface="Alexandria Light" pitchFamily="2" charset="-78"/>
                <a:cs typeface="Alexandria Light" pitchFamily="2" charset="-78"/>
              </a:rPr>
              <a:t>     </a:t>
            </a:r>
            <a:endParaRPr lang="en-US" sz="3600" b="1" dirty="0">
              <a:solidFill>
                <a:schemeClr val="tx1"/>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F300FCE-B439-B78D-6744-4BEFE7FF4316}"/>
              </a:ext>
            </a:extLst>
          </p:cNvPr>
          <p:cNvSpPr txBox="1"/>
          <p:nvPr/>
        </p:nvSpPr>
        <p:spPr>
          <a:xfrm>
            <a:off x="4425443" y="902930"/>
            <a:ext cx="4839182" cy="369332"/>
          </a:xfrm>
          <a:prstGeom prst="rect">
            <a:avLst/>
          </a:prstGeom>
          <a:noFill/>
        </p:spPr>
        <p:txBody>
          <a:bodyPr wrap="square" rtlCol="0">
            <a:spAutoFit/>
          </a:bodyPr>
          <a:lstStyle/>
          <a:p>
            <a:pPr algn="ctr"/>
            <a:r>
              <a:rPr lang="ar-JO" sz="1800" b="1" dirty="0">
                <a:solidFill>
                  <a:srgbClr val="00B0F0"/>
                </a:solidFill>
                <a:effectLst/>
                <a:latin typeface="Alexandria ExtraBold" pitchFamily="2" charset="-78"/>
                <a:ea typeface="Times New Roman" panose="02020603050405020304" pitchFamily="18" charset="0"/>
                <a:cs typeface="Alexandria ExtraBold" pitchFamily="2" charset="-78"/>
              </a:rPr>
              <a:t>مبادئ الاتصال التنظيمي</a:t>
            </a:r>
          </a:p>
        </p:txBody>
      </p:sp>
    </p:spTree>
    <p:extLst>
      <p:ext uri="{BB962C8B-B14F-4D97-AF65-F5344CB8AC3E}">
        <p14:creationId xmlns:p14="http://schemas.microsoft.com/office/powerpoint/2010/main" val="3445823365"/>
      </p:ext>
    </p:extLst>
  </p:cSld>
  <p:clrMapOvr>
    <a:masterClrMapping/>
  </p:clrMapOvr>
  <mc:AlternateContent xmlns:mc="http://schemas.openxmlformats.org/markup-compatibility/2006" xmlns:p14="http://schemas.microsoft.com/office/powerpoint/2010/main">
    <mc:Choice Requires="p14">
      <p:transition spd="slow" p14:dur="2000" advTm="54410"/>
    </mc:Choice>
    <mc:Fallback xmlns="">
      <p:transition spd="slow" advTm="5441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959371" y="1261563"/>
            <a:ext cx="10747947"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JO" sz="1600" b="1" dirty="0">
              <a:solidFill>
                <a:schemeClr val="tx1"/>
              </a:solidFill>
              <a:latin typeface="Alexandria Medium" pitchFamily="2" charset="-78"/>
              <a:cs typeface="Alexandria Medium" pitchFamily="2" charset="-78"/>
            </a:endParaRPr>
          </a:p>
          <a:p>
            <a:pPr algn="just" rtl="1">
              <a:lnSpc>
                <a:spcPct val="150000"/>
              </a:lnSpc>
            </a:pPr>
            <a:endParaRPr lang="ar-JO" sz="1600" b="1" dirty="0">
              <a:solidFill>
                <a:schemeClr val="tx1"/>
              </a:solidFill>
              <a:latin typeface="Alexandria Medium" pitchFamily="2" charset="-78"/>
              <a:cs typeface="Alexandria Medium" pitchFamily="2" charset="-78"/>
            </a:endParaRPr>
          </a:p>
          <a:p>
            <a:pPr algn="just" rtl="1">
              <a:lnSpc>
                <a:spcPct val="150000"/>
              </a:lnSpc>
            </a:pPr>
            <a:r>
              <a:rPr lang="ar-JO" sz="1600" b="1" dirty="0">
                <a:solidFill>
                  <a:schemeClr val="tx1"/>
                </a:solidFill>
                <a:latin typeface="Alexandria Medium" pitchFamily="2" charset="-78"/>
                <a:cs typeface="Alexandria Medium" pitchFamily="2" charset="-78"/>
              </a:rPr>
              <a:t>ثالثًا: </a:t>
            </a:r>
            <a:r>
              <a:rPr lang="ar-YE" sz="1600" b="1" dirty="0">
                <a:solidFill>
                  <a:schemeClr val="tx1"/>
                </a:solidFill>
                <a:latin typeface="Alexandria Medium" pitchFamily="2" charset="-78"/>
                <a:cs typeface="Alexandria Medium" pitchFamily="2" charset="-78"/>
              </a:rPr>
              <a:t>مبدأ التكامل والوحدة: </a:t>
            </a:r>
            <a:endParaRPr lang="ar-JO" sz="1600" b="1" dirty="0">
              <a:solidFill>
                <a:schemeClr val="tx1"/>
              </a:solidFill>
              <a:latin typeface="Alexandria Medium" pitchFamily="2" charset="-78"/>
              <a:cs typeface="Alexandria Medium" pitchFamily="2" charset="-78"/>
            </a:endParaRPr>
          </a:p>
          <a:p>
            <a:pPr algn="r" rtl="1">
              <a:lnSpc>
                <a:spcPct val="150000"/>
              </a:lnSpc>
            </a:pPr>
            <a:r>
              <a:rPr lang="ar-JO" sz="1800" b="0" i="0" u="none" strike="noStrike" baseline="0" dirty="0">
                <a:solidFill>
                  <a:schemeClr val="tx1"/>
                </a:solidFill>
                <a:latin typeface="Alexandria Light" pitchFamily="2" charset="-78"/>
                <a:cs typeface="Alexandria Light" pitchFamily="2" charset="-78"/>
              </a:rPr>
              <a:t>     يعمل</a:t>
            </a:r>
            <a:r>
              <a:rPr lang="ar-YE" sz="1800" b="0" i="0" u="none" strike="noStrike" baseline="0" dirty="0">
                <a:solidFill>
                  <a:schemeClr val="tx1"/>
                </a:solidFill>
                <a:latin typeface="Alexandria Light" pitchFamily="2" charset="-78"/>
                <a:cs typeface="Alexandria Light" pitchFamily="2" charset="-78"/>
              </a:rPr>
              <a:t> هذا المبدأ على مساندة الأهداف التنظيمية فالاتصال</a:t>
            </a:r>
            <a:r>
              <a:rPr lang="ar-JO" sz="1800" b="0" i="0" u="none" strike="noStrike" baseline="0" dirty="0">
                <a:solidFill>
                  <a:schemeClr val="tx1"/>
                </a:solidFill>
                <a:latin typeface="Alexandria Light" pitchFamily="2" charset="-78"/>
                <a:cs typeface="Alexandria Light" pitchFamily="2" charset="-78"/>
              </a:rPr>
              <a:t> من أعلى التنظيم سواء من قائد المنظمة أو مدير أو رئيس قسم</a:t>
            </a:r>
            <a:r>
              <a:rPr lang="ar-JO" dirty="0">
                <a:solidFill>
                  <a:schemeClr val="tx1"/>
                </a:solidFill>
                <a:latin typeface="Alexandria Light" pitchFamily="2" charset="-78"/>
                <a:cs typeface="Alexandria Light" pitchFamily="2" charset="-78"/>
              </a:rPr>
              <a:t> </a:t>
            </a:r>
            <a:r>
              <a:rPr lang="ar-YE" sz="1800" b="0" i="0" u="none" strike="noStrike" baseline="0" dirty="0">
                <a:solidFill>
                  <a:schemeClr val="tx1"/>
                </a:solidFill>
                <a:latin typeface="Alexandria Light" pitchFamily="2" charset="-78"/>
                <a:cs typeface="Alexandria Light" pitchFamily="2" charset="-78"/>
              </a:rPr>
              <a:t>عبارة عن وسيلة وليس غاية أي انه أحد وسائل </a:t>
            </a:r>
            <a:r>
              <a:rPr lang="ar-JO" sz="1800" b="0" i="0" u="none" strike="noStrike" baseline="0" dirty="0">
                <a:solidFill>
                  <a:schemeClr val="tx1"/>
                </a:solidFill>
                <a:latin typeface="Alexandria Light" pitchFamily="2" charset="-78"/>
                <a:cs typeface="Alexandria Light" pitchFamily="2" charset="-78"/>
              </a:rPr>
              <a:t>المسؤول</a:t>
            </a:r>
            <a:r>
              <a:rPr lang="ar-YE" sz="1800" b="0" i="0" u="none" strike="noStrike" baseline="0" dirty="0">
                <a:solidFill>
                  <a:schemeClr val="tx1"/>
                </a:solidFill>
                <a:latin typeface="Alexandria Light" pitchFamily="2" charset="-78"/>
                <a:cs typeface="Alexandria Light" pitchFamily="2" charset="-78"/>
              </a:rPr>
              <a:t> </a:t>
            </a:r>
            <a:r>
              <a:rPr lang="ar-JO" sz="1800" b="0" i="0" u="none" strike="noStrike" baseline="0" dirty="0">
                <a:solidFill>
                  <a:schemeClr val="tx1"/>
                </a:solidFill>
                <a:latin typeface="Alexandria Light" pitchFamily="2" charset="-78"/>
                <a:cs typeface="Alexandria Light" pitchFamily="2" charset="-78"/>
              </a:rPr>
              <a:t>للحفاظ </a:t>
            </a:r>
            <a:r>
              <a:rPr lang="ar-YE" sz="1800" b="0" i="0" u="none" strike="noStrike" baseline="0" dirty="0">
                <a:solidFill>
                  <a:schemeClr val="tx1"/>
                </a:solidFill>
                <a:latin typeface="Alexandria Light" pitchFamily="2" charset="-78"/>
                <a:cs typeface="Alexandria Light" pitchFamily="2" charset="-78"/>
              </a:rPr>
              <a:t>على التعاون وتحقيقه</a:t>
            </a:r>
            <a:r>
              <a:rPr lang="ar-JO" sz="1800" b="0" i="0" u="none" strike="noStrike" baseline="0" dirty="0">
                <a:solidFill>
                  <a:schemeClr val="tx1"/>
                </a:solidFill>
                <a:latin typeface="Alexandria Light" pitchFamily="2" charset="-78"/>
                <a:cs typeface="Alexandria Light" pitchFamily="2" charset="-78"/>
              </a:rPr>
              <a:t> </a:t>
            </a:r>
            <a:r>
              <a:rPr lang="ar-YE" sz="1800" b="0" i="0" u="none" strike="noStrike" baseline="0" dirty="0">
                <a:solidFill>
                  <a:schemeClr val="tx1"/>
                </a:solidFill>
                <a:latin typeface="Alexandria Light" pitchFamily="2" charset="-78"/>
                <a:cs typeface="Alexandria Light" pitchFamily="2" charset="-78"/>
              </a:rPr>
              <a:t>كمدخل لتحقيق أهداف المنظمة فالمدير أو الرئيس المباشر لا يجب أن يكتفي فقط بنقل الرسالة بل يجب</a:t>
            </a:r>
            <a:r>
              <a:rPr lang="ar-JO" sz="1800" b="0" i="0" u="none" strike="noStrike" baseline="0" dirty="0">
                <a:solidFill>
                  <a:schemeClr val="tx1"/>
                </a:solidFill>
                <a:latin typeface="Alexandria Light" pitchFamily="2" charset="-78"/>
                <a:cs typeface="Alexandria Light" pitchFamily="2" charset="-78"/>
              </a:rPr>
              <a:t> ع</a:t>
            </a:r>
            <a:r>
              <a:rPr lang="ar-YE" sz="1800" b="0" i="0" u="none" strike="noStrike" baseline="0" dirty="0">
                <a:solidFill>
                  <a:schemeClr val="tx1"/>
                </a:solidFill>
                <a:latin typeface="Alexandria Light" pitchFamily="2" charset="-78"/>
                <a:cs typeface="Alexandria Light" pitchFamily="2" charset="-78"/>
              </a:rPr>
              <a:t>ليه تفسيرها وإيضاحها وفي هذه الحالة فان المرؤوسين سيحترمون المركز الوظيفي للرئيس ويعتمدون عليه</a:t>
            </a:r>
            <a:r>
              <a:rPr lang="ar-JO" sz="1800" b="0" i="0" u="none" strike="noStrike" baseline="0" dirty="0">
                <a:solidFill>
                  <a:schemeClr val="tx1"/>
                </a:solidFill>
                <a:latin typeface="Alexandria Light" pitchFamily="2" charset="-78"/>
                <a:cs typeface="Alexandria Light" pitchFamily="2" charset="-78"/>
              </a:rPr>
              <a:t> في ما يتعلق </a:t>
            </a:r>
            <a:r>
              <a:rPr lang="ar-JO" dirty="0">
                <a:solidFill>
                  <a:schemeClr val="tx1"/>
                </a:solidFill>
                <a:latin typeface="Alexandria Light" pitchFamily="2" charset="-78"/>
                <a:cs typeface="Alexandria Light" pitchFamily="2" charset="-78"/>
              </a:rPr>
              <a:t> </a:t>
            </a:r>
            <a:r>
              <a:rPr lang="ar-JO" sz="1800" b="0" i="0" u="none" strike="noStrike" baseline="0" dirty="0">
                <a:solidFill>
                  <a:schemeClr val="tx1"/>
                </a:solidFill>
                <a:latin typeface="Alexandria Light" pitchFamily="2" charset="-78"/>
                <a:cs typeface="Alexandria Light" pitchFamily="2" charset="-78"/>
              </a:rPr>
              <a:t>با</a:t>
            </a:r>
            <a:r>
              <a:rPr lang="ar-YE" sz="1800" b="0" i="0" u="none" strike="noStrike" baseline="0" dirty="0">
                <a:solidFill>
                  <a:schemeClr val="tx1"/>
                </a:solidFill>
                <a:latin typeface="Alexandria Light" pitchFamily="2" charset="-78"/>
                <a:cs typeface="Alexandria Light" pitchFamily="2" charset="-78"/>
              </a:rPr>
              <a:t>لمعلومات الرسمية وهذا يعتبر تدعيم</a:t>
            </a:r>
            <a:r>
              <a:rPr lang="ar-JO" sz="1800" b="0" i="0" u="none" strike="noStrike" baseline="0" dirty="0">
                <a:solidFill>
                  <a:schemeClr val="tx1"/>
                </a:solidFill>
                <a:latin typeface="Alexandria Light" pitchFamily="2" charset="-78"/>
                <a:cs typeface="Alexandria Light" pitchFamily="2" charset="-78"/>
              </a:rPr>
              <a:t>ً</a:t>
            </a:r>
            <a:r>
              <a:rPr lang="ar-YE" sz="1800" b="0" i="0" u="none" strike="noStrike" baseline="0" dirty="0">
                <a:solidFill>
                  <a:schemeClr val="tx1"/>
                </a:solidFill>
                <a:latin typeface="Alexandria Light" pitchFamily="2" charset="-78"/>
                <a:cs typeface="Alexandria Light" pitchFamily="2" charset="-78"/>
              </a:rPr>
              <a:t>ا لسلطته.</a:t>
            </a:r>
            <a:endParaRPr lang="ar-JO" sz="1600" b="0" i="0" dirty="0">
              <a:solidFill>
                <a:schemeClr val="tx1"/>
              </a:solidFill>
              <a:effectLst/>
              <a:latin typeface="Alexandria Light" pitchFamily="2" charset="-78"/>
              <a:cs typeface="Alexandria Light" pitchFamily="2" charset="-78"/>
            </a:endParaRPr>
          </a:p>
          <a:p>
            <a:pPr algn="r" rtl="1"/>
            <a:r>
              <a:rPr lang="ar-JO" sz="1600" b="1" dirty="0">
                <a:solidFill>
                  <a:schemeClr val="tx1"/>
                </a:solidFill>
                <a:latin typeface="Alexandria Medium" pitchFamily="2" charset="-78"/>
                <a:cs typeface="Alexandria Medium" pitchFamily="2" charset="-78"/>
              </a:rPr>
              <a:t>رابعًا:</a:t>
            </a:r>
            <a:r>
              <a:rPr lang="ar-YE" sz="1600" b="1" dirty="0">
                <a:solidFill>
                  <a:schemeClr val="tx1"/>
                </a:solidFill>
                <a:latin typeface="Alexandria Medium" pitchFamily="2" charset="-78"/>
                <a:cs typeface="Alexandria Medium" pitchFamily="2" charset="-78"/>
              </a:rPr>
              <a:t> </a:t>
            </a:r>
            <a:r>
              <a:rPr lang="ar-JO" sz="1600" b="1" dirty="0">
                <a:solidFill>
                  <a:schemeClr val="tx1"/>
                </a:solidFill>
                <a:latin typeface="Alexandria Medium" pitchFamily="2" charset="-78"/>
                <a:cs typeface="Alexandria Medium" pitchFamily="2" charset="-78"/>
              </a:rPr>
              <a:t>مبدأ </a:t>
            </a:r>
            <a:r>
              <a:rPr lang="ar-YE" sz="1600" b="1" dirty="0">
                <a:solidFill>
                  <a:schemeClr val="tx1"/>
                </a:solidFill>
                <a:latin typeface="Alexandria Medium" pitchFamily="2" charset="-78"/>
                <a:cs typeface="Alexandria Medium" pitchFamily="2" charset="-78"/>
              </a:rPr>
              <a:t>استراتيجية استخدام التنظيم غير رسمي</a:t>
            </a:r>
            <a:r>
              <a:rPr lang="ar-YE" sz="1800" b="0" i="0" u="none" strike="noStrike" baseline="0" dirty="0">
                <a:solidFill>
                  <a:schemeClr val="tx1"/>
                </a:solidFill>
                <a:latin typeface="TraditionalArabic"/>
              </a:rPr>
              <a:t>: </a:t>
            </a:r>
            <a:endParaRPr lang="ar-JO" sz="1800" b="0" i="0" u="none" strike="noStrike" baseline="0" dirty="0">
              <a:solidFill>
                <a:schemeClr val="tx1"/>
              </a:solidFill>
              <a:latin typeface="TraditionalArabic"/>
            </a:endParaRPr>
          </a:p>
          <a:p>
            <a:pPr algn="r" rtl="1">
              <a:lnSpc>
                <a:spcPct val="150000"/>
              </a:lnSpc>
            </a:pPr>
            <a:r>
              <a:rPr lang="ar-JO" dirty="0">
                <a:solidFill>
                  <a:schemeClr val="tx1"/>
                </a:solidFill>
                <a:latin typeface="TraditionalArabic"/>
                <a:cs typeface="Alexandria Light" pitchFamily="2" charset="-78"/>
              </a:rPr>
              <a:t>   </a:t>
            </a:r>
            <a:r>
              <a:rPr lang="ar-YE" dirty="0">
                <a:solidFill>
                  <a:schemeClr val="tx1"/>
                </a:solidFill>
                <a:latin typeface="Alexandria Light" pitchFamily="2" charset="-78"/>
                <a:cs typeface="Alexandria Light" pitchFamily="2" charset="-78"/>
              </a:rPr>
              <a:t>أصبحت التنظيمات غير </a:t>
            </a:r>
            <a:r>
              <a:rPr lang="ar-JO" dirty="0">
                <a:solidFill>
                  <a:schemeClr val="tx1"/>
                </a:solidFill>
                <a:latin typeface="Alexandria Light" pitchFamily="2" charset="-78"/>
                <a:cs typeface="Alexandria Light" pitchFamily="2" charset="-78"/>
              </a:rPr>
              <a:t>ال</a:t>
            </a:r>
            <a:r>
              <a:rPr lang="ar-YE" dirty="0">
                <a:solidFill>
                  <a:schemeClr val="tx1"/>
                </a:solidFill>
                <a:latin typeface="Alexandria Light" pitchFamily="2" charset="-78"/>
                <a:cs typeface="Alexandria Light" pitchFamily="2" charset="-78"/>
              </a:rPr>
              <a:t>رسمية حاجة ملحة</a:t>
            </a:r>
            <a:r>
              <a:rPr lang="ar-JO" dirty="0">
                <a:solidFill>
                  <a:schemeClr val="tx1"/>
                </a:solidFill>
                <a:latin typeface="Alexandria Light" pitchFamily="2" charset="-78"/>
                <a:cs typeface="Alexandria Light" pitchFamily="2" charset="-78"/>
              </a:rPr>
              <a:t> يجب الاهتمام بها </a:t>
            </a:r>
            <a:r>
              <a:rPr lang="ar-YE" dirty="0">
                <a:solidFill>
                  <a:schemeClr val="tx1"/>
                </a:solidFill>
                <a:latin typeface="Alexandria Light" pitchFamily="2" charset="-78"/>
                <a:cs typeface="Alexandria Light" pitchFamily="2" charset="-78"/>
              </a:rPr>
              <a:t>وتسخيرها في نقل واستقبال المعلومات المكملة داخل المنظمة </a:t>
            </a:r>
            <a:r>
              <a:rPr lang="ar-JO" dirty="0">
                <a:solidFill>
                  <a:schemeClr val="tx1"/>
                </a:solidFill>
                <a:latin typeface="Alexandria Light" pitchFamily="2" charset="-78"/>
                <a:cs typeface="Alexandria Light" pitchFamily="2" charset="-78"/>
              </a:rPr>
              <a:t>، بل إن القيادة الحكيمة تعمل على استثمارها عند فقد أهمية الاتصال </a:t>
            </a:r>
            <a:r>
              <a:rPr lang="ar-YE" dirty="0">
                <a:solidFill>
                  <a:schemeClr val="tx1"/>
                </a:solidFill>
                <a:latin typeface="Alexandria Light" pitchFamily="2" charset="-78"/>
                <a:cs typeface="Alexandria Light" pitchFamily="2" charset="-78"/>
              </a:rPr>
              <a:t> الرسمي</a:t>
            </a:r>
            <a:r>
              <a:rPr lang="ar-JO" dirty="0">
                <a:solidFill>
                  <a:schemeClr val="tx1"/>
                </a:solidFill>
                <a:latin typeface="Alexandria Light" pitchFamily="2" charset="-78"/>
                <a:cs typeface="Alexandria Light" pitchFamily="2" charset="-78"/>
              </a:rPr>
              <a:t> وتجاهله من قبل الموظفين </a:t>
            </a:r>
            <a:r>
              <a:rPr lang="ar-YE" dirty="0">
                <a:solidFill>
                  <a:schemeClr val="tx1"/>
                </a:solidFill>
                <a:latin typeface="Alexandria Light" pitchFamily="2" charset="-78"/>
                <a:cs typeface="Alexandria Light" pitchFamily="2" charset="-78"/>
              </a:rPr>
              <a:t> </a:t>
            </a:r>
            <a:r>
              <a:rPr lang="ar-JO" dirty="0">
                <a:solidFill>
                  <a:schemeClr val="tx1"/>
                </a:solidFill>
                <a:latin typeface="Alexandria Light" pitchFamily="2" charset="-78"/>
                <a:cs typeface="Alexandria Light" pitchFamily="2" charset="-78"/>
              </a:rPr>
              <a:t>لأن الاتصال الرسمي </a:t>
            </a:r>
            <a:r>
              <a:rPr lang="ar-YE" dirty="0">
                <a:solidFill>
                  <a:schemeClr val="tx1"/>
                </a:solidFill>
                <a:latin typeface="Alexandria Light" pitchFamily="2" charset="-78"/>
                <a:cs typeface="Alexandria Light" pitchFamily="2" charset="-78"/>
              </a:rPr>
              <a:t>يعاني من فقدان الثقة أو قد </a:t>
            </a:r>
            <a:r>
              <a:rPr lang="ar-JO" dirty="0">
                <a:solidFill>
                  <a:schemeClr val="tx1"/>
                </a:solidFill>
                <a:latin typeface="Alexandria Light" pitchFamily="2" charset="-78"/>
                <a:cs typeface="Alexandria Light" pitchFamily="2" charset="-78"/>
              </a:rPr>
              <a:t>لا يكون </a:t>
            </a:r>
            <a:r>
              <a:rPr lang="ar-YE" dirty="0">
                <a:solidFill>
                  <a:schemeClr val="tx1"/>
                </a:solidFill>
                <a:latin typeface="Alexandria Light" pitchFamily="2" charset="-78"/>
                <a:cs typeface="Alexandria Light" pitchFamily="2" charset="-78"/>
              </a:rPr>
              <a:t>ملائما لنقل كل أنواع الرسائل.</a:t>
            </a:r>
            <a:br>
              <a:rPr lang="ar-YE" dirty="0">
                <a:solidFill>
                  <a:schemeClr val="tx1"/>
                </a:solidFill>
                <a:latin typeface="Alexandria Light" pitchFamily="2" charset="-78"/>
                <a:cs typeface="Alexandria Light" pitchFamily="2" charset="-78"/>
              </a:rPr>
            </a:br>
            <a:br>
              <a:rPr lang="ar-YE" dirty="0">
                <a:solidFill>
                  <a:schemeClr val="tx1"/>
                </a:solidFill>
                <a:latin typeface="Alexandria Light" pitchFamily="2" charset="-78"/>
                <a:cs typeface="Alexandria Light" pitchFamily="2" charset="-78"/>
              </a:rPr>
            </a:br>
            <a:endParaRPr lang="en-US" dirty="0">
              <a:solidFill>
                <a:schemeClr val="tx1"/>
              </a:solidFill>
              <a:latin typeface="Alexandria Light" pitchFamily="2" charset="-78"/>
              <a:cs typeface="Alexandria Light" pitchFamily="2" charset="-78"/>
            </a:endParaRPr>
          </a:p>
        </p:txBody>
      </p:sp>
      <p:sp>
        <p:nvSpPr>
          <p:cNvPr id="24" name="TextBox 23"/>
          <p:cNvSpPr txBox="1"/>
          <p:nvPr/>
        </p:nvSpPr>
        <p:spPr>
          <a:xfrm>
            <a:off x="1495104" y="735478"/>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مبادئ الاتصال التنظيمي</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26790879"/>
      </p:ext>
    </p:extLst>
  </p:cSld>
  <p:clrMapOvr>
    <a:masterClrMapping/>
  </p:clrMapOvr>
  <mc:AlternateContent xmlns:mc="http://schemas.openxmlformats.org/markup-compatibility/2006" xmlns:p14="http://schemas.microsoft.com/office/powerpoint/2010/main">
    <mc:Choice Requires="p14">
      <p:transition spd="slow" p14:dur="2000" advTm="141405"/>
    </mc:Choice>
    <mc:Fallback xmlns="">
      <p:transition spd="slow" advTm="14140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63212"/>
            <a:ext cx="9706428" cy="5138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A7B5BB0-CBB6-5272-347E-60875DA83ABF}"/>
              </a:ext>
            </a:extLst>
          </p:cNvPr>
          <p:cNvSpPr txBox="1"/>
          <p:nvPr/>
        </p:nvSpPr>
        <p:spPr>
          <a:xfrm>
            <a:off x="668741" y="1639555"/>
            <a:ext cx="10917314" cy="4482637"/>
          </a:xfrm>
          <a:prstGeom prst="rect">
            <a:avLst/>
          </a:prstGeom>
          <a:solidFill>
            <a:schemeClr val="bg1"/>
          </a:solidFill>
        </p:spPr>
        <p:txBody>
          <a:bodyPr wrap="square">
            <a:spAutoFit/>
          </a:bodyPr>
          <a:lstStyle/>
          <a:p>
            <a:pPr lvl="1" algn="r" rtl="1">
              <a:lnSpc>
                <a:spcPct val="150000"/>
              </a:lnSpc>
            </a:pPr>
            <a:r>
              <a:rPr lang="ar-JO" sz="1600" dirty="0">
                <a:latin typeface="Alexandria Light" pitchFamily="2" charset="-78"/>
                <a:cs typeface="Alexandria Light" pitchFamily="2" charset="-78"/>
              </a:rPr>
              <a:t>     يسود الاتصال التنظيمي في جميع المنظمات على اختلاف أعمالها سواء أكانت تربوية أم اجتماعية أم سياسية أم اقتصادية أم حرفية </a:t>
            </a:r>
            <a:r>
              <a:rPr lang="ar-JO" sz="1600" b="0" i="0" u="none" strike="noStrike" baseline="0" dirty="0">
                <a:latin typeface="Alexandria Light" pitchFamily="2" charset="-78"/>
                <a:cs typeface="Alexandria Light" pitchFamily="2" charset="-78"/>
              </a:rPr>
              <a:t>وكذلك على اختلاف حجمها ، و</a:t>
            </a:r>
            <a:r>
              <a:rPr lang="ar-YE" sz="1600" b="0" i="0" u="none" strike="noStrike" baseline="0" dirty="0">
                <a:latin typeface="Alexandria Light" pitchFamily="2" charset="-78"/>
                <a:cs typeface="Alexandria Light" pitchFamily="2" charset="-78"/>
              </a:rPr>
              <a:t>مهما كان نوع المؤسسة وشكل الاتصال</a:t>
            </a:r>
            <a:r>
              <a:rPr lang="ar-JO" sz="1600" b="0" i="0" u="none" strike="noStrike" baseline="0" dirty="0">
                <a:latin typeface="Alexandria Light" pitchFamily="2" charset="-78"/>
                <a:cs typeface="Alexandria Light" pitchFamily="2" charset="-78"/>
              </a:rPr>
              <a:t> </a:t>
            </a:r>
            <a:r>
              <a:rPr lang="ar-YE" sz="1600" b="0" i="0" u="none" strike="noStrike" baseline="0" dirty="0">
                <a:latin typeface="Alexandria Light" pitchFamily="2" charset="-78"/>
                <a:cs typeface="Alexandria Light" pitchFamily="2" charset="-78"/>
              </a:rPr>
              <a:t>الموجود بها</a:t>
            </a:r>
            <a:r>
              <a:rPr lang="ar-JO" sz="1600" b="0" i="0" u="none" strike="noStrike" baseline="0" dirty="0">
                <a:latin typeface="Alexandria Light" pitchFamily="2" charset="-78"/>
                <a:cs typeface="Alexandria Light" pitchFamily="2" charset="-78"/>
              </a:rPr>
              <a:t>؛</a:t>
            </a:r>
            <a:r>
              <a:rPr lang="ar-YE" sz="1600" b="0" i="0" u="none" strike="noStrike" baseline="0" dirty="0">
                <a:latin typeface="Alexandria Light" pitchFamily="2" charset="-78"/>
                <a:cs typeface="Alexandria Light" pitchFamily="2" charset="-78"/>
              </a:rPr>
              <a:t> لأنه يعتبر الأساس داخلها منها</a:t>
            </a:r>
            <a:r>
              <a:rPr lang="ar-JO" sz="1600" b="0" i="0" u="none" strike="noStrike" baseline="0" dirty="0">
                <a:latin typeface="Alexandria Light" pitchFamily="2" charset="-78"/>
                <a:cs typeface="Alexandria Light" pitchFamily="2" charset="-78"/>
              </a:rPr>
              <a:t> فالاتصال التنظيمي عملية مهمة وتؤدي إلى تحقيق أهداف عديدة في المنظمة ومن اهميتها</a:t>
            </a:r>
            <a:r>
              <a:rPr lang="ar-YE" sz="1600" b="0" i="0" u="none" strike="noStrike" baseline="0" dirty="0">
                <a:latin typeface="Alexandria Light" pitchFamily="2" charset="-78"/>
                <a:cs typeface="Alexandria Light" pitchFamily="2" charset="-78"/>
              </a:rPr>
              <a:t>:</a:t>
            </a:r>
          </a:p>
          <a:p>
            <a:pPr lvl="1" algn="r" rtl="1">
              <a:lnSpc>
                <a:spcPct val="150000"/>
              </a:lnSpc>
            </a:pPr>
            <a:r>
              <a:rPr lang="ar-JO" sz="1600" b="0" i="0" u="none" strike="noStrike" baseline="0" dirty="0">
                <a:latin typeface="Alexandria Light" pitchFamily="2" charset="-78"/>
                <a:cs typeface="Alexandria Light" pitchFamily="2" charset="-78"/>
              </a:rPr>
              <a:t>1</a:t>
            </a:r>
            <a:r>
              <a:rPr lang="ar-YE" sz="1600" b="1" i="0" u="none" strike="noStrike" baseline="0" dirty="0">
                <a:latin typeface="Alexandria Medium" pitchFamily="2" charset="-78"/>
                <a:cs typeface="Alexandria Medium" pitchFamily="2" charset="-78"/>
              </a:rPr>
              <a:t>-التخطيط للعمل: </a:t>
            </a:r>
            <a:endParaRPr lang="ar-JO" sz="1600" b="1" i="0" u="none" strike="noStrike" baseline="0" dirty="0">
              <a:latin typeface="Alexandria Medium" pitchFamily="2" charset="-78"/>
              <a:cs typeface="Alexandria Medium" pitchFamily="2" charset="-78"/>
            </a:endParaRPr>
          </a:p>
          <a:p>
            <a:pPr lvl="1" algn="r" rtl="1">
              <a:lnSpc>
                <a:spcPct val="150000"/>
              </a:lnSpc>
            </a:pPr>
            <a:r>
              <a:rPr lang="ar-JO" sz="1600" b="0" i="0" u="none" strike="noStrike" baseline="0" dirty="0">
                <a:latin typeface="Alexandria Light" pitchFamily="2" charset="-78"/>
                <a:cs typeface="Alexandria Light" pitchFamily="2" charset="-78"/>
              </a:rPr>
              <a:t>فيتم تخطيط كافة أنشطة المنظمة من خلال الاتصالات بأشكالها وصورها المتنوعة </a:t>
            </a:r>
            <a:r>
              <a:rPr lang="ar-YE" sz="1600" b="0" i="0" u="none" strike="noStrike" baseline="0" dirty="0">
                <a:latin typeface="Alexandria Light" pitchFamily="2" charset="-78"/>
                <a:cs typeface="Alexandria Light" pitchFamily="2" charset="-78"/>
              </a:rPr>
              <a:t>وذلك من خلال</a:t>
            </a:r>
            <a:r>
              <a:rPr lang="ar-JO" sz="1600" b="0" i="0" u="none" strike="noStrike" baseline="0" dirty="0">
                <a:latin typeface="Alexandria Light" pitchFamily="2" charset="-78"/>
                <a:cs typeface="Alexandria Light" pitchFamily="2" charset="-78"/>
              </a:rPr>
              <a:t> </a:t>
            </a:r>
            <a:r>
              <a:rPr lang="ar-YE" sz="1600" b="0" i="0" u="none" strike="noStrike" baseline="0" dirty="0">
                <a:latin typeface="Alexandria Light" pitchFamily="2" charset="-78"/>
                <a:cs typeface="Alexandria Light" pitchFamily="2" charset="-78"/>
              </a:rPr>
              <a:t>المقابلات</a:t>
            </a:r>
            <a:r>
              <a:rPr lang="ar-JO" sz="1600" b="0" i="0" u="none" strike="noStrike" baseline="0" dirty="0">
                <a:latin typeface="Alexandria Light" pitchFamily="2" charset="-78"/>
                <a:cs typeface="Alexandria Light" pitchFamily="2" charset="-78"/>
              </a:rPr>
              <a:t> </a:t>
            </a:r>
            <a:r>
              <a:rPr lang="ar-YE" sz="1600" b="0" i="0" u="none" strike="noStrike" baseline="0" dirty="0">
                <a:latin typeface="Alexandria Light" pitchFamily="2" charset="-78"/>
                <a:cs typeface="Alexandria Light" pitchFamily="2" charset="-78"/>
              </a:rPr>
              <a:t>والاجتماعات </a:t>
            </a:r>
            <a:r>
              <a:rPr lang="ar-JO" sz="1600" b="0" i="0" u="none" strike="noStrike" baseline="0" dirty="0">
                <a:latin typeface="Alexandria Light" pitchFamily="2" charset="-78"/>
                <a:cs typeface="Alexandria Light" pitchFamily="2" charset="-78"/>
              </a:rPr>
              <a:t>والقرارات </a:t>
            </a:r>
            <a:r>
              <a:rPr lang="ar-YE" sz="1600" b="0" i="0" u="none" strike="noStrike" baseline="0" dirty="0">
                <a:latin typeface="Alexandria Light" pitchFamily="2" charset="-78"/>
                <a:cs typeface="Alexandria Light" pitchFamily="2" charset="-78"/>
              </a:rPr>
              <a:t>المكتوبة</a:t>
            </a:r>
            <a:r>
              <a:rPr lang="ar-JO" sz="1600" b="0" i="0" u="none" strike="noStrike" baseline="0" dirty="0">
                <a:latin typeface="Alexandria Light" pitchFamily="2" charset="-78"/>
                <a:cs typeface="Alexandria Light" pitchFamily="2" charset="-78"/>
              </a:rPr>
              <a:t> والقوانين والأنظمة السائدة وتوصيفات العمل والمساءلة</a:t>
            </a:r>
            <a:r>
              <a:rPr lang="ar-YE" sz="1600" b="0" i="0" u="none" strike="noStrike" baseline="0" dirty="0">
                <a:latin typeface="Alexandria Light" pitchFamily="2" charset="-78"/>
                <a:cs typeface="Alexandria Light" pitchFamily="2" charset="-78"/>
              </a:rPr>
              <a:t>.</a:t>
            </a:r>
          </a:p>
          <a:p>
            <a:pPr lvl="1" algn="r" rtl="1">
              <a:lnSpc>
                <a:spcPct val="150000"/>
              </a:lnSpc>
            </a:pPr>
            <a:r>
              <a:rPr lang="ar-JO" sz="1600" b="1" dirty="0">
                <a:latin typeface="Alexandria Medium" pitchFamily="2" charset="-78"/>
                <a:cs typeface="Alexandria Medium" pitchFamily="2" charset="-78"/>
              </a:rPr>
              <a:t>2</a:t>
            </a:r>
            <a:r>
              <a:rPr lang="ar-YE" sz="1600" b="1" dirty="0">
                <a:latin typeface="Alexandria Medium" pitchFamily="2" charset="-78"/>
                <a:cs typeface="Alexandria Medium" pitchFamily="2" charset="-78"/>
              </a:rPr>
              <a:t>-توفير المعلومات المتكاملة: </a:t>
            </a:r>
            <a:endParaRPr lang="ar-JO" sz="1600" b="1" dirty="0">
              <a:latin typeface="Alexandria Medium" pitchFamily="2" charset="-78"/>
              <a:cs typeface="Alexandria Medium" pitchFamily="2" charset="-78"/>
            </a:endParaRPr>
          </a:p>
          <a:p>
            <a:pPr lvl="1" algn="r" rtl="1">
              <a:lnSpc>
                <a:spcPct val="150000"/>
              </a:lnSpc>
            </a:pPr>
            <a:r>
              <a:rPr lang="ar-YE" sz="1600" b="0" i="0" u="none" strike="noStrike" baseline="0" dirty="0">
                <a:latin typeface="Alexandria Light" pitchFamily="2" charset="-78"/>
                <a:cs typeface="Alexandria Light" pitchFamily="2" charset="-78"/>
              </a:rPr>
              <a:t>تسعى أنظمة الاتصالات التنظيمية إلى جمع وتبويب وتصنيف</a:t>
            </a:r>
            <a:r>
              <a:rPr lang="ar-JO" sz="1600" b="0" i="0" u="none" strike="noStrike" baseline="0" dirty="0">
                <a:latin typeface="Alexandria Light" pitchFamily="2" charset="-78"/>
                <a:cs typeface="Alexandria Light" pitchFamily="2" charset="-78"/>
              </a:rPr>
              <a:t> </a:t>
            </a:r>
            <a:r>
              <a:rPr lang="ar-YE" sz="1600" b="0" i="0" u="none" strike="noStrike" baseline="0" dirty="0">
                <a:latin typeface="Alexandria Light" pitchFamily="2" charset="-78"/>
                <a:cs typeface="Alexandria Light" pitchFamily="2" charset="-78"/>
              </a:rPr>
              <a:t>وتحليل وعرض المعلومات في شكل مرتب للعاملين، والمديرين بغرض التصرف الملائم</a:t>
            </a:r>
            <a:r>
              <a:rPr lang="ar-JO" sz="1600" b="0" i="0" u="none" strike="noStrike" baseline="0" dirty="0">
                <a:latin typeface="Alexandria Light" pitchFamily="2" charset="-78"/>
                <a:cs typeface="Alexandria Light" pitchFamily="2" charset="-78"/>
              </a:rPr>
              <a:t> </a:t>
            </a:r>
            <a:r>
              <a:rPr lang="ar-YE" sz="1600" b="0" i="0" u="none" strike="noStrike" baseline="0" dirty="0">
                <a:latin typeface="Alexandria Light" pitchFamily="2" charset="-78"/>
                <a:cs typeface="Alexandria Light" pitchFamily="2" charset="-78"/>
              </a:rPr>
              <a:t>واتخاذ </a:t>
            </a:r>
            <a:r>
              <a:rPr lang="ar-JO" sz="1600" b="0" i="0" u="none" strike="noStrike" baseline="0" dirty="0">
                <a:latin typeface="Alexandria Light" pitchFamily="2" charset="-78"/>
                <a:cs typeface="Alexandria Light" pitchFamily="2" charset="-78"/>
              </a:rPr>
              <a:t>القرارات </a:t>
            </a:r>
            <a:r>
              <a:rPr lang="ar-YE" sz="1600" b="0" i="0" u="none" strike="noStrike" baseline="0" dirty="0">
                <a:latin typeface="Alexandria Light" pitchFamily="2" charset="-78"/>
                <a:cs typeface="Alexandria Light" pitchFamily="2" charset="-78"/>
              </a:rPr>
              <a:t>السليمة</a:t>
            </a:r>
            <a:r>
              <a:rPr lang="ar-JO" sz="1600" b="0" i="0" u="none" strike="noStrike" baseline="0" dirty="0">
                <a:latin typeface="Alexandria Light" pitchFamily="2" charset="-78"/>
                <a:cs typeface="Alexandria Light" pitchFamily="2" charset="-78"/>
              </a:rPr>
              <a:t> التي تسهم في تحقيق الأهداف المنشودة</a:t>
            </a:r>
            <a:r>
              <a:rPr lang="ar-YE" b="0" i="0" u="none" strike="noStrike" baseline="0" dirty="0">
                <a:latin typeface="Simplified Arabic" panose="02020603050405020304" pitchFamily="18" charset="-78"/>
                <a:cs typeface="Simplified Arabic" panose="02020603050405020304" pitchFamily="18" charset="-78"/>
              </a:rPr>
              <a:t>.</a:t>
            </a:r>
            <a:endParaRPr lang="ar-JO" b="0" i="0" u="none" strike="noStrike" baseline="0" dirty="0">
              <a:latin typeface="Simplified Arabic" panose="02020603050405020304" pitchFamily="18" charset="-78"/>
              <a:cs typeface="Simplified Arabic" panose="02020603050405020304" pitchFamily="18" charset="-78"/>
            </a:endParaRPr>
          </a:p>
          <a:p>
            <a:pPr algn="just" rtl="1"/>
            <a:r>
              <a:rPr lang="ar-JO" sz="1800" b="0" i="0" u="none" strike="noStrike" baseline="0" dirty="0">
                <a:latin typeface="Simplified Arabic" panose="02020603050405020304" pitchFamily="18" charset="-78"/>
                <a:cs typeface="Simplified Arabic" panose="02020603050405020304" pitchFamily="18" charset="-78"/>
              </a:rPr>
              <a:t>     </a:t>
            </a:r>
            <a:r>
              <a:rPr lang="ar-JO" sz="1600" b="1" dirty="0">
                <a:latin typeface="Alexandria Medium" pitchFamily="2" charset="-78"/>
                <a:cs typeface="Alexandria Medium" pitchFamily="2" charset="-78"/>
              </a:rPr>
              <a:t>3-</a:t>
            </a:r>
            <a:r>
              <a:rPr lang="ar-YE" sz="1600" b="1" dirty="0">
                <a:latin typeface="Alexandria Medium" pitchFamily="2" charset="-78"/>
                <a:cs typeface="Alexandria Medium" pitchFamily="2" charset="-78"/>
              </a:rPr>
              <a:t>ال</a:t>
            </a:r>
            <a:r>
              <a:rPr lang="ar-JO" sz="1600" b="1" dirty="0">
                <a:latin typeface="Alexandria Medium" pitchFamily="2" charset="-78"/>
                <a:cs typeface="Alexandria Medium" pitchFamily="2" charset="-78"/>
              </a:rPr>
              <a:t>ا</a:t>
            </a:r>
            <a:r>
              <a:rPr lang="ar-YE" sz="1600" b="1" dirty="0">
                <a:latin typeface="Alexandria Medium" pitchFamily="2" charset="-78"/>
                <a:cs typeface="Alexandria Medium" pitchFamily="2" charset="-78"/>
              </a:rPr>
              <a:t>بتعاد عن التخمين والتقدير الشخصي: </a:t>
            </a:r>
            <a:endParaRPr lang="ar-JO" sz="1600" b="1" dirty="0">
              <a:latin typeface="Alexandria Medium" pitchFamily="2" charset="-78"/>
              <a:cs typeface="Alexandria Medium" pitchFamily="2" charset="-78"/>
            </a:endParaRPr>
          </a:p>
          <a:p>
            <a:pPr algn="just" rtl="1">
              <a:lnSpc>
                <a:spcPct val="150000"/>
              </a:lnSpc>
            </a:pPr>
            <a:r>
              <a:rPr lang="ar-JO" sz="1800" b="0" i="0" u="none" strike="noStrike" baseline="0" dirty="0">
                <a:latin typeface="Simplified Arabic" panose="02020603050405020304" pitchFamily="18" charset="-78"/>
                <a:cs typeface="Simplified Arabic" panose="02020603050405020304" pitchFamily="18" charset="-78"/>
              </a:rPr>
              <a:t>     </a:t>
            </a:r>
            <a:r>
              <a:rPr lang="ar-YE" sz="1600" dirty="0">
                <a:latin typeface="Alexandria Light" pitchFamily="2" charset="-78"/>
                <a:cs typeface="Alexandria Light" pitchFamily="2" charset="-78"/>
              </a:rPr>
              <a:t>وذلك ب</a:t>
            </a:r>
            <a:r>
              <a:rPr lang="ar-JO" sz="1600" dirty="0">
                <a:latin typeface="Alexandria Light" pitchFamily="2" charset="-78"/>
                <a:cs typeface="Alexandria Light" pitchFamily="2" charset="-78"/>
              </a:rPr>
              <a:t>ا</a:t>
            </a:r>
            <a:r>
              <a:rPr lang="ar-YE" sz="1600" dirty="0">
                <a:latin typeface="Alexandria Light" pitchFamily="2" charset="-78"/>
                <a:cs typeface="Alexandria Light" pitchFamily="2" charset="-78"/>
              </a:rPr>
              <a:t>تباع الأسلوب المناسب للاتصال، حيث</a:t>
            </a:r>
            <a:r>
              <a:rPr lang="ar-JO" sz="1600" dirty="0">
                <a:latin typeface="Alexandria Light" pitchFamily="2" charset="-78"/>
                <a:cs typeface="Alexandria Light" pitchFamily="2" charset="-78"/>
              </a:rPr>
              <a:t> إ</a:t>
            </a:r>
            <a:r>
              <a:rPr lang="ar-YE" sz="1600" dirty="0">
                <a:latin typeface="Alexandria Light" pitchFamily="2" charset="-78"/>
                <a:cs typeface="Alexandria Light" pitchFamily="2" charset="-78"/>
              </a:rPr>
              <a:t>ن وجود نظام للاتصال </a:t>
            </a:r>
            <a:r>
              <a:rPr lang="ar-JO" sz="1600" dirty="0">
                <a:latin typeface="Alexandria Light" pitchFamily="2" charset="-78"/>
                <a:cs typeface="Alexandria Light" pitchFamily="2" charset="-78"/>
              </a:rPr>
              <a:t>يحتم على</a:t>
            </a:r>
            <a:r>
              <a:rPr lang="ar-YE" sz="1600" dirty="0">
                <a:latin typeface="Alexandria Light" pitchFamily="2" charset="-78"/>
                <a:cs typeface="Alexandria Light" pitchFamily="2" charset="-78"/>
              </a:rPr>
              <a:t> المسؤول استخدام الأسلوب </a:t>
            </a:r>
            <a:r>
              <a:rPr lang="ar-JO" sz="1600" dirty="0">
                <a:latin typeface="Alexandria Light" pitchFamily="2" charset="-78"/>
                <a:cs typeface="Alexandria Light" pitchFamily="2" charset="-78"/>
              </a:rPr>
              <a:t>ا</a:t>
            </a:r>
            <a:r>
              <a:rPr lang="ar-YE" sz="1600" dirty="0">
                <a:latin typeface="Alexandria Light" pitchFamily="2" charset="-78"/>
                <a:cs typeface="Alexandria Light" pitchFamily="2" charset="-78"/>
              </a:rPr>
              <a:t>لمناسب</a:t>
            </a:r>
            <a:r>
              <a:rPr lang="ar-JO" sz="1600" dirty="0">
                <a:latin typeface="Alexandria Light" pitchFamily="2" charset="-78"/>
                <a:cs typeface="Alexandria Light" pitchFamily="2" charset="-78"/>
              </a:rPr>
              <a:t>           </a:t>
            </a:r>
            <a:r>
              <a:rPr lang="ar-YE" sz="1600" dirty="0">
                <a:latin typeface="Alexandria Light" pitchFamily="2" charset="-78"/>
                <a:cs typeface="Alexandria Light" pitchFamily="2" charset="-78"/>
              </a:rPr>
              <a:t>للاتصال، وفي التوقيت السليم مع العاملين المحددين وباستخدام النماذج والأشكال الملائمة</a:t>
            </a:r>
            <a:r>
              <a:rPr lang="ar-JO" sz="1600" dirty="0">
                <a:latin typeface="Alexandria Light" pitchFamily="2" charset="-78"/>
                <a:cs typeface="Alexandria Light" pitchFamily="2" charset="-78"/>
              </a:rPr>
              <a:t> للمنظمة والابتعاد عن الانحياز    </a:t>
            </a:r>
            <a:endParaRPr lang="ar-YE" sz="1600" dirty="0">
              <a:latin typeface="Alexandria Light" pitchFamily="2" charset="-78"/>
              <a:cs typeface="Alexandria Light" pitchFamily="2" charset="-78"/>
            </a:endParaRPr>
          </a:p>
        </p:txBody>
      </p:sp>
      <p:sp>
        <p:nvSpPr>
          <p:cNvPr id="3" name="TextBox 2">
            <a:extLst>
              <a:ext uri="{FF2B5EF4-FFF2-40B4-BE49-F238E27FC236}">
                <a16:creationId xmlns:a16="http://schemas.microsoft.com/office/drawing/2014/main" id="{6159C392-3F13-D757-694C-5991830EF009}"/>
              </a:ext>
            </a:extLst>
          </p:cNvPr>
          <p:cNvSpPr txBox="1"/>
          <p:nvPr/>
        </p:nvSpPr>
        <p:spPr>
          <a:xfrm>
            <a:off x="4282152" y="843714"/>
            <a:ext cx="4039737" cy="369332"/>
          </a:xfrm>
          <a:prstGeom prst="rect">
            <a:avLst/>
          </a:prstGeom>
          <a:noFill/>
        </p:spPr>
        <p:txBody>
          <a:bodyPr wrap="square" rtlCol="0">
            <a:spAutoFit/>
          </a:bodyPr>
          <a:lstStyle/>
          <a:p>
            <a:r>
              <a:rPr lang="ar-JO" dirty="0">
                <a:solidFill>
                  <a:srgbClr val="00B0F0"/>
                </a:solidFill>
                <a:latin typeface="Alexandria Black" pitchFamily="2" charset="-78"/>
                <a:cs typeface="Alexandria Black" pitchFamily="2" charset="-78"/>
              </a:rPr>
              <a:t>أهمية الاتصال التنظيمي</a:t>
            </a:r>
            <a:endParaRPr lang="en-US"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2568276086"/>
      </p:ext>
    </p:extLst>
  </p:cSld>
  <p:clrMapOvr>
    <a:masterClrMapping/>
  </p:clrMapOvr>
  <mc:AlternateContent xmlns:mc="http://schemas.openxmlformats.org/markup-compatibility/2006" xmlns:p14="http://schemas.microsoft.com/office/powerpoint/2010/main">
    <mc:Choice Requires="p14">
      <p:transition spd="slow" p14:dur="2000" advTm="46428"/>
    </mc:Choice>
    <mc:Fallback xmlns="">
      <p:transition spd="slow" advTm="4642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19527" y="1432822"/>
            <a:ext cx="11161297" cy="4775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JO" sz="1800" b="0" i="0" u="none" strike="noStrike" baseline="0" dirty="0">
              <a:solidFill>
                <a:schemeClr val="tx1"/>
              </a:solidFill>
              <a:latin typeface="Alexandria Medium" pitchFamily="2" charset="-78"/>
              <a:cs typeface="Alexandria Medium" pitchFamily="2" charset="-78"/>
            </a:endParaRPr>
          </a:p>
          <a:p>
            <a:pPr algn="r" rtl="1"/>
            <a:endParaRPr lang="ar-JO" dirty="0">
              <a:solidFill>
                <a:schemeClr val="tx1"/>
              </a:solidFill>
              <a:latin typeface="Alexandria Medium" pitchFamily="2" charset="-78"/>
              <a:cs typeface="Alexandria Medium" pitchFamily="2" charset="-78"/>
            </a:endParaRPr>
          </a:p>
          <a:p>
            <a:pPr algn="r" rtl="1"/>
            <a:r>
              <a:rPr lang="ar-JO" sz="1800" b="0" i="0" u="none" strike="noStrike" baseline="0" dirty="0">
                <a:solidFill>
                  <a:schemeClr val="tx1"/>
                </a:solidFill>
                <a:latin typeface="Alexandria Medium" pitchFamily="2" charset="-78"/>
                <a:cs typeface="Alexandria Medium" pitchFamily="2" charset="-78"/>
              </a:rPr>
              <a:t>4- التحقق من دقة </a:t>
            </a:r>
            <a:r>
              <a:rPr lang="ar-YE" sz="1600" b="0" i="0" u="none" strike="noStrike" baseline="0" dirty="0">
                <a:solidFill>
                  <a:schemeClr val="tx1"/>
                </a:solidFill>
                <a:latin typeface="Alexandria Medium" pitchFamily="2" charset="-78"/>
                <a:cs typeface="Alexandria Medium" pitchFamily="2" charset="-78"/>
              </a:rPr>
              <a:t>المعلومات: </a:t>
            </a:r>
            <a:endParaRPr lang="ar-JO" sz="1600" b="0" i="0" u="none" strike="noStrike" baseline="0" dirty="0">
              <a:solidFill>
                <a:schemeClr val="tx1"/>
              </a:solidFill>
              <a:latin typeface="Alexandria Medium" pitchFamily="2" charset="-78"/>
              <a:cs typeface="Alexandria Medium" pitchFamily="2" charset="-78"/>
            </a:endParaRPr>
          </a:p>
          <a:p>
            <a:pPr algn="r" rtl="1">
              <a:lnSpc>
                <a:spcPct val="150000"/>
              </a:lnSpc>
            </a:pPr>
            <a:r>
              <a:rPr lang="ar-YE" sz="1600" b="0" i="0" u="none" strike="noStrike" baseline="0" dirty="0">
                <a:solidFill>
                  <a:schemeClr val="tx1"/>
                </a:solidFill>
                <a:latin typeface="Alexandria Light" pitchFamily="2" charset="-78"/>
                <a:cs typeface="Alexandria Light" pitchFamily="2" charset="-78"/>
              </a:rPr>
              <a:t>ي</a:t>
            </a:r>
            <a:r>
              <a:rPr lang="ar-JO" sz="1600" b="0" i="0" u="none" strike="noStrike" baseline="0" dirty="0">
                <a:solidFill>
                  <a:schemeClr val="tx1"/>
                </a:solidFill>
                <a:latin typeface="Alexandria Light" pitchFamily="2" charset="-78"/>
                <a:cs typeface="Alexandria Light" pitchFamily="2" charset="-78"/>
              </a:rPr>
              <a:t>ؤدي</a:t>
            </a:r>
            <a:r>
              <a:rPr lang="ar-YE" sz="1600" b="0" i="0" u="none" strike="noStrike" baseline="0" dirty="0">
                <a:solidFill>
                  <a:schemeClr val="tx1"/>
                </a:solidFill>
                <a:latin typeface="Alexandria Light" pitchFamily="2" charset="-78"/>
                <a:cs typeface="Alexandria Light" pitchFamily="2" charset="-78"/>
              </a:rPr>
              <a:t> نظام الاتصالات التنظيمية </a:t>
            </a:r>
            <a:r>
              <a:rPr lang="ar-JO" sz="1600" b="0" i="0" u="none" strike="noStrike" baseline="0" dirty="0">
                <a:solidFill>
                  <a:schemeClr val="tx1"/>
                </a:solidFill>
                <a:latin typeface="Alexandria Light" pitchFamily="2" charset="-78"/>
                <a:cs typeface="Alexandria Light" pitchFamily="2" charset="-78"/>
              </a:rPr>
              <a:t>دورًا هامًا وأساسيًا </a:t>
            </a:r>
            <a:r>
              <a:rPr lang="ar-YE" sz="1600" b="0" i="0" u="none" strike="noStrike" baseline="0" dirty="0">
                <a:solidFill>
                  <a:schemeClr val="tx1"/>
                </a:solidFill>
                <a:latin typeface="Alexandria Light" pitchFamily="2" charset="-78"/>
                <a:cs typeface="Alexandria Light" pitchFamily="2" charset="-78"/>
              </a:rPr>
              <a:t>في توثيق المعلومات و</a:t>
            </a:r>
            <a:r>
              <a:rPr lang="ar-JO" sz="1600" b="0" i="0" u="none" strike="noStrike" baseline="0" dirty="0">
                <a:solidFill>
                  <a:schemeClr val="tx1"/>
                </a:solidFill>
                <a:latin typeface="Alexandria Light" pitchFamily="2" charset="-78"/>
                <a:cs typeface="Alexandria Light" pitchFamily="2" charset="-78"/>
              </a:rPr>
              <a:t>كذلك </a:t>
            </a:r>
            <a:r>
              <a:rPr lang="ar-YE" sz="1600" b="0" i="0" u="none" strike="noStrike" baseline="0" dirty="0">
                <a:solidFill>
                  <a:schemeClr val="tx1"/>
                </a:solidFill>
                <a:latin typeface="Alexandria Light" pitchFamily="2" charset="-78"/>
                <a:cs typeface="Alexandria Light" pitchFamily="2" charset="-78"/>
              </a:rPr>
              <a:t>توفير معلومات متكاملة </a:t>
            </a:r>
            <a:r>
              <a:rPr lang="ar-JO" sz="1600" b="0" i="0" u="none" strike="noStrike" baseline="0" dirty="0">
                <a:solidFill>
                  <a:schemeClr val="tx1"/>
                </a:solidFill>
                <a:latin typeface="Alexandria Light" pitchFamily="2" charset="-78"/>
                <a:cs typeface="Alexandria Light" pitchFamily="2" charset="-78"/>
              </a:rPr>
              <a:t>مما </a:t>
            </a:r>
            <a:r>
              <a:rPr lang="ar-YE" sz="1600" b="0" i="0" u="none" strike="noStrike" baseline="0" dirty="0">
                <a:solidFill>
                  <a:schemeClr val="tx1"/>
                </a:solidFill>
                <a:latin typeface="Alexandria Light" pitchFamily="2" charset="-78"/>
                <a:cs typeface="Alexandria Light" pitchFamily="2" charset="-78"/>
              </a:rPr>
              <a:t>يؤدي إلى صحة التصرف واتخاذ </a:t>
            </a:r>
            <a:r>
              <a:rPr lang="ar-JO" sz="1600" b="0" i="0" u="none" strike="noStrike" baseline="0" dirty="0">
                <a:solidFill>
                  <a:schemeClr val="tx1"/>
                </a:solidFill>
                <a:latin typeface="Alexandria Light" pitchFamily="2" charset="-78"/>
                <a:cs typeface="Alexandria Light" pitchFamily="2" charset="-78"/>
              </a:rPr>
              <a:t>القرار المناسب ويزيد من ثقة العاملين بهذه المعلومات والبيانات ويؤمنون بصحة القرارات الصادرة</a:t>
            </a:r>
            <a:r>
              <a:rPr lang="ar-YE" sz="1600" b="0" i="0" u="none" strike="noStrike" baseline="0" dirty="0">
                <a:solidFill>
                  <a:schemeClr val="tx1"/>
                </a:solidFill>
                <a:latin typeface="Alexandria Light" pitchFamily="2" charset="-78"/>
                <a:cs typeface="Alexandria Light" pitchFamily="2" charset="-78"/>
              </a:rPr>
              <a:t>.</a:t>
            </a:r>
            <a:endParaRPr lang="ar-JO" sz="1600" b="0" i="0" u="none" strike="noStrike" baseline="0" dirty="0">
              <a:solidFill>
                <a:schemeClr val="tx1"/>
              </a:solidFill>
              <a:latin typeface="Alexandria Light" pitchFamily="2" charset="-78"/>
              <a:cs typeface="Alexandria Light" pitchFamily="2" charset="-78"/>
            </a:endParaRPr>
          </a:p>
          <a:p>
            <a:pPr algn="r" rtl="1">
              <a:lnSpc>
                <a:spcPct val="150000"/>
              </a:lnSpc>
            </a:pPr>
            <a:endParaRPr lang="ar-YE" sz="1600" b="0" i="0" u="none" strike="noStrike" baseline="0" dirty="0">
              <a:solidFill>
                <a:schemeClr val="tx1"/>
              </a:solidFill>
              <a:latin typeface="Alexandria Light" pitchFamily="2" charset="-78"/>
              <a:cs typeface="Alexandria Light" pitchFamily="2" charset="-78"/>
            </a:endParaRPr>
          </a:p>
          <a:p>
            <a:pPr algn="r" rtl="1"/>
            <a:r>
              <a:rPr lang="ar-JO" sz="1600" b="0" i="0" u="none" strike="noStrike" baseline="0" dirty="0">
                <a:solidFill>
                  <a:schemeClr val="tx1"/>
                </a:solidFill>
                <a:latin typeface="Alexandria Light" pitchFamily="2" charset="-78"/>
                <a:cs typeface="Alexandria Light" pitchFamily="2" charset="-78"/>
              </a:rPr>
              <a:t>5</a:t>
            </a:r>
            <a:r>
              <a:rPr lang="ar-YE" dirty="0">
                <a:solidFill>
                  <a:schemeClr val="tx1"/>
                </a:solidFill>
                <a:latin typeface="Alexandria Medium" pitchFamily="2" charset="-78"/>
                <a:cs typeface="Alexandria Medium" pitchFamily="2" charset="-78"/>
              </a:rPr>
              <a:t>- تحقيق وانجاز وسرعة تبادل المعلومات: </a:t>
            </a:r>
            <a:endParaRPr lang="ar-JO" dirty="0">
              <a:solidFill>
                <a:schemeClr val="tx1"/>
              </a:solidFill>
              <a:latin typeface="Alexandria Medium" pitchFamily="2" charset="-78"/>
              <a:cs typeface="Alexandria Medium" pitchFamily="2" charset="-78"/>
            </a:endParaRPr>
          </a:p>
          <a:p>
            <a:pPr algn="r" rtl="1">
              <a:lnSpc>
                <a:spcPct val="150000"/>
              </a:lnSpc>
            </a:pPr>
            <a:r>
              <a:rPr lang="ar-JO" sz="1600" dirty="0">
                <a:solidFill>
                  <a:schemeClr val="tx1"/>
                </a:solidFill>
                <a:latin typeface="Alexandria Light" pitchFamily="2" charset="-78"/>
                <a:cs typeface="Alexandria Light" pitchFamily="2" charset="-78"/>
              </a:rPr>
              <a:t>عند</a:t>
            </a:r>
            <a:r>
              <a:rPr lang="ar-YE" sz="1600" dirty="0">
                <a:solidFill>
                  <a:schemeClr val="tx1"/>
                </a:solidFill>
                <a:latin typeface="Alexandria Light" pitchFamily="2" charset="-78"/>
                <a:cs typeface="Alexandria Light" pitchFamily="2" charset="-78"/>
              </a:rPr>
              <a:t> وجود نظام</a:t>
            </a:r>
            <a:r>
              <a:rPr lang="ar-JO" sz="1600" dirty="0">
                <a:solidFill>
                  <a:schemeClr val="tx1"/>
                </a:solidFill>
                <a:latin typeface="Alexandria Light" pitchFamily="2" charset="-78"/>
                <a:cs typeface="Alexandria Light" pitchFamily="2" charset="-78"/>
              </a:rPr>
              <a:t> فعال </a:t>
            </a:r>
            <a:r>
              <a:rPr lang="ar-YE" sz="1600" dirty="0">
                <a:solidFill>
                  <a:schemeClr val="tx1"/>
                </a:solidFill>
                <a:latin typeface="Alexandria Light" pitchFamily="2" charset="-78"/>
                <a:cs typeface="Alexandria Light" pitchFamily="2" charset="-78"/>
              </a:rPr>
              <a:t> للاتصال التنظيمي </a:t>
            </a:r>
            <a:r>
              <a:rPr lang="ar-JO" sz="1600" dirty="0">
                <a:solidFill>
                  <a:schemeClr val="tx1"/>
                </a:solidFill>
                <a:latin typeface="Alexandria Light" pitchFamily="2" charset="-78"/>
                <a:cs typeface="Alexandria Light" pitchFamily="2" charset="-78"/>
              </a:rPr>
              <a:t>فإنه يسهم في نقل المعلومات من المصدر الأساسي بشكل سليم وواضح وسريع ويتم بقنوات معلومة لكل العاملين في المنظمة </a:t>
            </a:r>
            <a:r>
              <a:rPr lang="ar-YE" sz="1600" dirty="0">
                <a:solidFill>
                  <a:schemeClr val="tx1"/>
                </a:solidFill>
                <a:latin typeface="Alexandria Light" pitchFamily="2" charset="-78"/>
                <a:cs typeface="Alexandria Light" pitchFamily="2" charset="-78"/>
              </a:rPr>
              <a:t>و</a:t>
            </a:r>
            <a:r>
              <a:rPr lang="ar-JO" sz="1600" dirty="0">
                <a:solidFill>
                  <a:schemeClr val="tx1"/>
                </a:solidFill>
                <a:latin typeface="Alexandria Light" pitchFamily="2" charset="-78"/>
                <a:cs typeface="Alexandria Light" pitchFamily="2" charset="-78"/>
              </a:rPr>
              <a:t>تكون المسؤولية </a:t>
            </a:r>
            <a:r>
              <a:rPr lang="ar-YE" sz="1600" dirty="0">
                <a:solidFill>
                  <a:schemeClr val="tx1"/>
                </a:solidFill>
                <a:latin typeface="Alexandria Light" pitchFamily="2" charset="-78"/>
                <a:cs typeface="Alexandria Light" pitchFamily="2" charset="-78"/>
              </a:rPr>
              <a:t> واضحة </a:t>
            </a:r>
            <a:r>
              <a:rPr lang="ar-JO" sz="1600" dirty="0">
                <a:solidFill>
                  <a:schemeClr val="tx1"/>
                </a:solidFill>
                <a:latin typeface="Alexandria Light" pitchFamily="2" charset="-78"/>
                <a:cs typeface="Alexandria Light" pitchFamily="2" charset="-78"/>
              </a:rPr>
              <a:t>وتعود على المرسل</a:t>
            </a:r>
            <a:r>
              <a:rPr lang="ar-YE" sz="1600" dirty="0">
                <a:solidFill>
                  <a:schemeClr val="tx1"/>
                </a:solidFill>
                <a:latin typeface="Alexandria Light" pitchFamily="2" charset="-78"/>
                <a:cs typeface="Alexandria Light" pitchFamily="2" charset="-78"/>
              </a:rPr>
              <a:t>، ذلك لأنها تحدد متى يبدأ</a:t>
            </a:r>
            <a:r>
              <a:rPr lang="ar-JO" sz="1600" dirty="0">
                <a:solidFill>
                  <a:schemeClr val="tx1"/>
                </a:solidFill>
                <a:latin typeface="Alexandria Light" pitchFamily="2" charset="-78"/>
                <a:cs typeface="Alexandria Light" pitchFamily="2" charset="-78"/>
              </a:rPr>
              <a:t>  </a:t>
            </a:r>
            <a:r>
              <a:rPr lang="ar-YE" sz="1600" dirty="0">
                <a:solidFill>
                  <a:schemeClr val="tx1"/>
                </a:solidFill>
                <a:latin typeface="Alexandria Light" pitchFamily="2" charset="-78"/>
                <a:cs typeface="Alexandria Light" pitchFamily="2" charset="-78"/>
              </a:rPr>
              <a:t>الاتصال وبأي أسلوب وفي ظل أي ظرف ومن </a:t>
            </a:r>
            <a:r>
              <a:rPr lang="ar-JO" sz="1600" dirty="0">
                <a:solidFill>
                  <a:schemeClr val="tx1"/>
                </a:solidFill>
                <a:latin typeface="Alexandria Light" pitchFamily="2" charset="-78"/>
                <a:cs typeface="Alexandria Light" pitchFamily="2" charset="-78"/>
              </a:rPr>
              <a:t>الأطراف </a:t>
            </a:r>
            <a:r>
              <a:rPr lang="ar-YE" sz="1600" dirty="0">
                <a:solidFill>
                  <a:schemeClr val="tx1"/>
                </a:solidFill>
                <a:latin typeface="Alexandria Light" pitchFamily="2" charset="-78"/>
                <a:cs typeface="Alexandria Light" pitchFamily="2" charset="-78"/>
              </a:rPr>
              <a:t>المشتركة لها.</a:t>
            </a:r>
            <a:endParaRPr lang="ar-JO" sz="1600" dirty="0">
              <a:solidFill>
                <a:schemeClr val="tx1"/>
              </a:solidFill>
              <a:latin typeface="Alexandria Light" pitchFamily="2" charset="-78"/>
              <a:cs typeface="Alexandria Light" pitchFamily="2" charset="-78"/>
            </a:endParaRPr>
          </a:p>
          <a:p>
            <a:pPr algn="r" rtl="1">
              <a:lnSpc>
                <a:spcPct val="150000"/>
              </a:lnSpc>
            </a:pPr>
            <a:endParaRPr lang="ar-YE" sz="1600" dirty="0">
              <a:solidFill>
                <a:schemeClr val="tx1"/>
              </a:solidFill>
              <a:latin typeface="Alexandria Light" pitchFamily="2" charset="-78"/>
              <a:cs typeface="Alexandria Light" pitchFamily="2" charset="-78"/>
            </a:endParaRPr>
          </a:p>
          <a:p>
            <a:pPr algn="r" rtl="1"/>
            <a:r>
              <a:rPr lang="ar-JO" dirty="0">
                <a:solidFill>
                  <a:schemeClr val="tx1"/>
                </a:solidFill>
                <a:latin typeface="Alexandria Medium" pitchFamily="2" charset="-78"/>
                <a:cs typeface="Alexandria Medium" pitchFamily="2" charset="-78"/>
              </a:rPr>
              <a:t>6</a:t>
            </a:r>
            <a:r>
              <a:rPr lang="ar-YE" dirty="0">
                <a:solidFill>
                  <a:schemeClr val="tx1"/>
                </a:solidFill>
                <a:latin typeface="Alexandria Medium" pitchFamily="2" charset="-78"/>
                <a:cs typeface="Alexandria Medium" pitchFamily="2" charset="-78"/>
              </a:rPr>
              <a:t>-تحقيق عدالة العمل: </a:t>
            </a:r>
            <a:endParaRPr lang="ar-JO" dirty="0">
              <a:solidFill>
                <a:schemeClr val="tx1"/>
              </a:solidFill>
              <a:latin typeface="Alexandria Medium" pitchFamily="2" charset="-78"/>
              <a:cs typeface="Alexandria Medium" pitchFamily="2" charset="-78"/>
            </a:endParaRPr>
          </a:p>
          <a:p>
            <a:pPr algn="r" rtl="1"/>
            <a:r>
              <a:rPr lang="ar-JO" sz="1600" dirty="0">
                <a:solidFill>
                  <a:schemeClr val="tx1"/>
                </a:solidFill>
                <a:latin typeface="Alexandria Medium" pitchFamily="2" charset="-78"/>
                <a:cs typeface="Alexandria Medium" pitchFamily="2" charset="-78"/>
              </a:rPr>
              <a:t>يعمل </a:t>
            </a:r>
            <a:r>
              <a:rPr lang="ar-YE" sz="1600" dirty="0">
                <a:solidFill>
                  <a:schemeClr val="tx1"/>
                </a:solidFill>
                <a:latin typeface="Alexandria Light" pitchFamily="2" charset="-78"/>
                <a:cs typeface="Alexandria Light" pitchFamily="2" charset="-78"/>
              </a:rPr>
              <a:t>نظام الاتصال التنظيمي </a:t>
            </a:r>
            <a:r>
              <a:rPr lang="ar-JO" sz="1600" dirty="0">
                <a:solidFill>
                  <a:schemeClr val="tx1"/>
                </a:solidFill>
                <a:latin typeface="Alexandria Light" pitchFamily="2" charset="-78"/>
                <a:cs typeface="Alexandria Light" pitchFamily="2" charset="-78"/>
              </a:rPr>
              <a:t>الفعال ك</a:t>
            </a:r>
            <a:r>
              <a:rPr lang="ar-YE" sz="1600" dirty="0">
                <a:solidFill>
                  <a:schemeClr val="tx1"/>
                </a:solidFill>
                <a:latin typeface="Alexandria Light" pitchFamily="2" charset="-78"/>
                <a:cs typeface="Alexandria Light" pitchFamily="2" charset="-78"/>
              </a:rPr>
              <a:t>نظام الشورى </a:t>
            </a:r>
            <a:r>
              <a:rPr lang="ar-JO" sz="1600" dirty="0">
                <a:solidFill>
                  <a:schemeClr val="tx1"/>
                </a:solidFill>
                <a:latin typeface="Alexandria Light" pitchFamily="2" charset="-78"/>
                <a:cs typeface="Alexandria Light" pitchFamily="2" charset="-78"/>
              </a:rPr>
              <a:t>فيتم </a:t>
            </a:r>
            <a:r>
              <a:rPr lang="ar-YE" sz="1600" dirty="0">
                <a:solidFill>
                  <a:schemeClr val="tx1"/>
                </a:solidFill>
                <a:latin typeface="Alexandria Light" pitchFamily="2" charset="-78"/>
                <a:cs typeface="Alexandria Light" pitchFamily="2" charset="-78"/>
              </a:rPr>
              <a:t>تبادل </a:t>
            </a:r>
            <a:r>
              <a:rPr lang="ar-JO" sz="1600" dirty="0">
                <a:solidFill>
                  <a:schemeClr val="tx1"/>
                </a:solidFill>
                <a:latin typeface="Alexandria Light" pitchFamily="2" charset="-78"/>
                <a:cs typeface="Alexandria Light" pitchFamily="2" charset="-78"/>
              </a:rPr>
              <a:t>الآراء </a:t>
            </a:r>
            <a:r>
              <a:rPr lang="ar-YE" sz="1600" dirty="0">
                <a:solidFill>
                  <a:schemeClr val="tx1"/>
                </a:solidFill>
                <a:latin typeface="Alexandria Light" pitchFamily="2" charset="-78"/>
                <a:cs typeface="Alexandria Light" pitchFamily="2" charset="-78"/>
              </a:rPr>
              <a:t>بين </a:t>
            </a:r>
            <a:r>
              <a:rPr lang="ar-JO" sz="1600" dirty="0">
                <a:solidFill>
                  <a:schemeClr val="tx1"/>
                </a:solidFill>
                <a:latin typeface="Alexandria Light" pitchFamily="2" charset="-78"/>
                <a:cs typeface="Alexandria Light" pitchFamily="2" charset="-78"/>
              </a:rPr>
              <a:t>أطراف </a:t>
            </a:r>
            <a:r>
              <a:rPr lang="ar-YE" sz="1600" dirty="0">
                <a:solidFill>
                  <a:schemeClr val="tx1"/>
                </a:solidFill>
                <a:latin typeface="Alexandria Light" pitchFamily="2" charset="-78"/>
                <a:cs typeface="Alexandria Light" pitchFamily="2" charset="-78"/>
              </a:rPr>
              <a:t>التنظيم</a:t>
            </a:r>
            <a:r>
              <a:rPr lang="ar-JO" sz="1600" dirty="0">
                <a:solidFill>
                  <a:schemeClr val="tx1"/>
                </a:solidFill>
                <a:latin typeface="Alexandria Light" pitchFamily="2" charset="-78"/>
                <a:cs typeface="Alexandria Light" pitchFamily="2" charset="-78"/>
              </a:rPr>
              <a:t> ويضمن مشاركتهم </a:t>
            </a:r>
            <a:r>
              <a:rPr lang="ar-YE" sz="1600" dirty="0">
                <a:solidFill>
                  <a:schemeClr val="tx1"/>
                </a:solidFill>
                <a:latin typeface="Alexandria Light" pitchFamily="2" charset="-78"/>
                <a:cs typeface="Alexandria Light" pitchFamily="2" charset="-78"/>
              </a:rPr>
              <a:t>، كما يحقق فرصة للشعور </a:t>
            </a:r>
            <a:r>
              <a:rPr lang="ar-JO" sz="1600" dirty="0">
                <a:solidFill>
                  <a:schemeClr val="tx1"/>
                </a:solidFill>
                <a:latin typeface="Alexandria Light" pitchFamily="2" charset="-78"/>
                <a:cs typeface="Alexandria Light" pitchFamily="2" charset="-78"/>
              </a:rPr>
              <a:t>بالديمقراطية </a:t>
            </a:r>
            <a:r>
              <a:rPr lang="ar-YE" sz="1600" dirty="0">
                <a:solidFill>
                  <a:schemeClr val="tx1"/>
                </a:solidFill>
                <a:latin typeface="Alexandria Light" pitchFamily="2" charset="-78"/>
                <a:cs typeface="Alexandria Light" pitchFamily="2" charset="-78"/>
              </a:rPr>
              <a:t>في العمل</a:t>
            </a:r>
            <a:r>
              <a:rPr lang="ar-JO" sz="1600" dirty="0">
                <a:solidFill>
                  <a:schemeClr val="tx1"/>
                </a:solidFill>
                <a:latin typeface="Alexandria Light" pitchFamily="2" charset="-78"/>
                <a:cs typeface="Alexandria Light" pitchFamily="2" charset="-78"/>
              </a:rPr>
              <a:t> مما يحقق الرضا الوظيفي وتلقي الرسالة بشكل سليم فينقادون لها ويحققون أهداف المنظمة.</a:t>
            </a:r>
            <a:r>
              <a:rPr lang="ar-YE" sz="1600" b="0" i="0" u="none" strike="noStrike" baseline="0" dirty="0">
                <a:solidFill>
                  <a:schemeClr val="tx1"/>
                </a:solidFill>
                <a:latin typeface="Alexandria Light" pitchFamily="2" charset="-78"/>
                <a:cs typeface="Alexandria Light" pitchFamily="2" charset="-78"/>
              </a:rPr>
              <a:t>.</a:t>
            </a:r>
            <a:endParaRPr lang="ar-JO" sz="1600" b="0" i="0" u="none" strike="noStrike" baseline="0" dirty="0">
              <a:solidFill>
                <a:schemeClr val="tx1"/>
              </a:solidFill>
              <a:latin typeface="Alexandria Light" pitchFamily="2" charset="-78"/>
              <a:cs typeface="Alexandria Light" pitchFamily="2" charset="-78"/>
            </a:endParaRPr>
          </a:p>
          <a:p>
            <a:pPr algn="r" rtl="1"/>
            <a:endParaRPr lang="ar-JO" sz="1600" dirty="0">
              <a:solidFill>
                <a:schemeClr val="tx1"/>
              </a:solidFill>
              <a:effectLst/>
              <a:latin typeface="Alexandria Light" pitchFamily="2" charset="-78"/>
              <a:cs typeface="Alexandria Light" pitchFamily="2" charset="-78"/>
            </a:endParaRPr>
          </a:p>
          <a:p>
            <a:pPr algn="r" rtl="1"/>
            <a:endParaRPr lang="ar-JO" sz="1600" b="0" i="0" dirty="0">
              <a:solidFill>
                <a:schemeClr val="tx1"/>
              </a:solidFill>
              <a:latin typeface="Alexandria Light" pitchFamily="2" charset="-78"/>
              <a:cs typeface="Alexandria Light" pitchFamily="2" charset="-78"/>
            </a:endParaRPr>
          </a:p>
          <a:p>
            <a:pPr algn="r" rtl="1"/>
            <a:endParaRPr lang="ar-JO" sz="1600" dirty="0">
              <a:solidFill>
                <a:schemeClr val="tx1"/>
              </a:solidFill>
              <a:effectLst/>
              <a:latin typeface="Alexandria Light" pitchFamily="2" charset="-78"/>
              <a:cs typeface="Alexandria Light" pitchFamily="2" charset="-78"/>
            </a:endParaRPr>
          </a:p>
          <a:p>
            <a:pPr algn="r" rtl="1"/>
            <a:endParaRPr lang="ar-JO" sz="1600" b="0" i="0" dirty="0">
              <a:solidFill>
                <a:schemeClr val="tx1"/>
              </a:solidFill>
              <a:latin typeface="Alexandria Light" pitchFamily="2" charset="-78"/>
              <a:cs typeface="Alexandria Light" pitchFamily="2" charset="-78"/>
            </a:endParaRPr>
          </a:p>
          <a:p>
            <a:pPr algn="r" rtl="1"/>
            <a:endParaRPr lang="ar-YE" sz="1400" b="0" i="0" dirty="0">
              <a:solidFill>
                <a:schemeClr val="tx1"/>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4016CEC-B065-08C0-95C7-868CEAB2578F}"/>
              </a:ext>
            </a:extLst>
          </p:cNvPr>
          <p:cNvSpPr txBox="1"/>
          <p:nvPr/>
        </p:nvSpPr>
        <p:spPr>
          <a:xfrm>
            <a:off x="4356153" y="823572"/>
            <a:ext cx="3888046" cy="369332"/>
          </a:xfrm>
          <a:prstGeom prst="rect">
            <a:avLst/>
          </a:prstGeom>
          <a:noFill/>
        </p:spPr>
        <p:txBody>
          <a:bodyPr wrap="square" rtlCol="0">
            <a:spAutoFit/>
          </a:bodyPr>
          <a:lstStyle/>
          <a:p>
            <a:pPr algn="ctr"/>
            <a:r>
              <a:rPr lang="ar-JO" sz="1800" b="1" dirty="0">
                <a:solidFill>
                  <a:srgbClr val="00B0F0"/>
                </a:solidFill>
                <a:effectLst/>
                <a:latin typeface="Alexandria Black" pitchFamily="2" charset="-78"/>
                <a:ea typeface="Times New Roman" panose="02020603050405020304" pitchFamily="18" charset="0"/>
                <a:cs typeface="Alexandria Black" pitchFamily="2" charset="-78"/>
              </a:rPr>
              <a:t>أهمية الاتصال التنظيمي</a:t>
            </a:r>
            <a:endParaRPr lang="ar-JO" sz="1400" b="1" dirty="0">
              <a:solidFill>
                <a:schemeClr val="tx1"/>
              </a:solidFill>
              <a:latin typeface="Alexandria Light" pitchFamily="2" charset="-78"/>
              <a:cs typeface="Alexandria Light" pitchFamily="2" charset="-78"/>
            </a:endParaRPr>
          </a:p>
        </p:txBody>
      </p:sp>
    </p:spTree>
    <p:extLst>
      <p:ext uri="{BB962C8B-B14F-4D97-AF65-F5344CB8AC3E}">
        <p14:creationId xmlns:p14="http://schemas.microsoft.com/office/powerpoint/2010/main" val="500970975"/>
      </p:ext>
    </p:extLst>
  </p:cSld>
  <p:clrMapOvr>
    <a:masterClrMapping/>
  </p:clrMapOvr>
  <mc:AlternateContent xmlns:mc="http://schemas.openxmlformats.org/markup-compatibility/2006" xmlns:p14="http://schemas.microsoft.com/office/powerpoint/2010/main">
    <mc:Choice Requires="p14">
      <p:transition spd="slow" p14:dur="2000" advTm="53595"/>
    </mc:Choice>
    <mc:Fallback xmlns="">
      <p:transition spd="slow" advTm="5359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023672" y="1319883"/>
            <a:ext cx="9709669" cy="4601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JO" sz="1600" dirty="0">
              <a:solidFill>
                <a:schemeClr val="tx1"/>
              </a:solidFill>
              <a:latin typeface="Alexandria Medium" pitchFamily="2" charset="-78"/>
              <a:cs typeface="Alexandria Medium" pitchFamily="2" charset="-78"/>
            </a:endParaRPr>
          </a:p>
          <a:p>
            <a:pPr algn="r" rtl="1"/>
            <a:endParaRPr lang="ar-JO" sz="1600" b="0" i="0" u="none" strike="noStrike" baseline="0" dirty="0">
              <a:solidFill>
                <a:schemeClr val="tx1"/>
              </a:solidFill>
              <a:latin typeface="Alexandria Medium" pitchFamily="2" charset="-78"/>
              <a:cs typeface="Alexandria Medium" pitchFamily="2" charset="-78"/>
            </a:endParaRPr>
          </a:p>
          <a:p>
            <a:pPr algn="r" rtl="1"/>
            <a:r>
              <a:rPr lang="ar-JO" sz="1600" dirty="0">
                <a:solidFill>
                  <a:schemeClr val="tx1"/>
                </a:solidFill>
                <a:latin typeface="Alexandria Medium" pitchFamily="2" charset="-78"/>
                <a:cs typeface="Alexandria Medium" pitchFamily="2" charset="-78"/>
              </a:rPr>
              <a:t>7</a:t>
            </a:r>
            <a:r>
              <a:rPr lang="ar-YE" sz="1600" b="0" i="0" u="none" strike="noStrike" baseline="0" dirty="0">
                <a:solidFill>
                  <a:schemeClr val="tx1"/>
                </a:solidFill>
                <a:latin typeface="Alexandria Medium" pitchFamily="2" charset="-78"/>
                <a:cs typeface="Alexandria Medium" pitchFamily="2" charset="-78"/>
              </a:rPr>
              <a:t>-</a:t>
            </a:r>
            <a:r>
              <a:rPr lang="ar-JO" sz="1600" b="0" i="0" u="none" strike="noStrike" baseline="0" dirty="0">
                <a:solidFill>
                  <a:schemeClr val="tx1"/>
                </a:solidFill>
                <a:latin typeface="Alexandria Medium" pitchFamily="2" charset="-78"/>
                <a:cs typeface="Alexandria Medium" pitchFamily="2" charset="-78"/>
              </a:rPr>
              <a:t>أداء </a:t>
            </a:r>
            <a:r>
              <a:rPr lang="ar-YE" sz="1600" b="0" i="0" u="none" strike="noStrike" baseline="0" dirty="0">
                <a:solidFill>
                  <a:schemeClr val="tx1"/>
                </a:solidFill>
                <a:latin typeface="Alexandria Medium" pitchFamily="2" charset="-78"/>
                <a:cs typeface="Alexandria Medium" pitchFamily="2" charset="-78"/>
              </a:rPr>
              <a:t>العمل </a:t>
            </a:r>
            <a:r>
              <a:rPr lang="ar-JO" sz="1600" b="0" i="0" u="none" strike="noStrike" baseline="0" dirty="0">
                <a:solidFill>
                  <a:schemeClr val="tx1"/>
                </a:solidFill>
                <a:latin typeface="Alexandria Medium" pitchFamily="2" charset="-78"/>
                <a:cs typeface="Alexandria Medium" pitchFamily="2" charset="-78"/>
              </a:rPr>
              <a:t>بجودة عالية</a:t>
            </a:r>
            <a:r>
              <a:rPr lang="ar-YE" sz="1600" b="0" i="0" u="none" strike="noStrike" baseline="0" dirty="0">
                <a:solidFill>
                  <a:schemeClr val="tx1"/>
                </a:solidFill>
                <a:latin typeface="Alexandria Medium" pitchFamily="2" charset="-78"/>
                <a:cs typeface="Alexandria Medium" pitchFamily="2" charset="-78"/>
              </a:rPr>
              <a:t>: </a:t>
            </a:r>
            <a:endParaRPr lang="ar-JO" sz="1600" b="0" i="0" u="none" strike="noStrike" baseline="0" dirty="0">
              <a:solidFill>
                <a:schemeClr val="tx1"/>
              </a:solidFill>
              <a:latin typeface="Alexandria Medium" pitchFamily="2" charset="-78"/>
              <a:cs typeface="Alexandria Medium" pitchFamily="2" charset="-78"/>
            </a:endParaRPr>
          </a:p>
          <a:p>
            <a:pPr algn="r" rtl="1"/>
            <a:endParaRPr lang="ar-JO" sz="1600" b="0" i="0" u="none" strike="noStrike" baseline="0" dirty="0">
              <a:solidFill>
                <a:schemeClr val="tx1"/>
              </a:solidFill>
              <a:latin typeface="Alexandria Medium" pitchFamily="2" charset="-78"/>
              <a:cs typeface="Alexandria Medium" pitchFamily="2" charset="-78"/>
            </a:endParaRPr>
          </a:p>
          <a:p>
            <a:pPr algn="r" rtl="1"/>
            <a:r>
              <a:rPr lang="ar-JO" sz="1800" b="0" i="0" u="none" strike="noStrike" baseline="0" dirty="0">
                <a:solidFill>
                  <a:schemeClr val="tx1"/>
                </a:solidFill>
                <a:latin typeface="Alexandria Light" pitchFamily="2" charset="-78"/>
                <a:cs typeface="Alexandria Light" pitchFamily="2" charset="-78"/>
              </a:rPr>
              <a:t>   </a:t>
            </a:r>
            <a:r>
              <a:rPr lang="ar-YE" sz="1800" b="0" i="0" u="none" strike="noStrike" baseline="0" dirty="0">
                <a:solidFill>
                  <a:schemeClr val="tx1"/>
                </a:solidFill>
                <a:latin typeface="Alexandria Light" pitchFamily="2" charset="-78"/>
                <a:cs typeface="Alexandria Light" pitchFamily="2" charset="-78"/>
              </a:rPr>
              <a:t>تسيير أمور العمل وتنفيذها تحتاج من </a:t>
            </a:r>
            <a:r>
              <a:rPr lang="ar-JO" sz="1800" b="0" i="0" u="none" strike="noStrike" baseline="0" dirty="0">
                <a:solidFill>
                  <a:schemeClr val="tx1"/>
                </a:solidFill>
                <a:latin typeface="Alexandria Light" pitchFamily="2" charset="-78"/>
                <a:cs typeface="Alexandria Light" pitchFamily="2" charset="-78"/>
              </a:rPr>
              <a:t>العاملين والمسؤولين على حدٍ سواء </a:t>
            </a:r>
            <a:r>
              <a:rPr lang="ar-YE" sz="1800" b="0" i="0" u="none" strike="noStrike" baseline="0" dirty="0">
                <a:solidFill>
                  <a:schemeClr val="tx1"/>
                </a:solidFill>
                <a:latin typeface="Alexandria Light" pitchFamily="2" charset="-78"/>
                <a:cs typeface="Alexandria Light" pitchFamily="2" charset="-78"/>
              </a:rPr>
              <a:t> </a:t>
            </a:r>
            <a:r>
              <a:rPr lang="ar-JO" sz="1800" b="0" i="0" u="none" strike="noStrike" baseline="0" dirty="0">
                <a:solidFill>
                  <a:schemeClr val="tx1"/>
                </a:solidFill>
                <a:latin typeface="Alexandria Light" pitchFamily="2" charset="-78"/>
                <a:cs typeface="Alexandria Light" pitchFamily="2" charset="-78"/>
              </a:rPr>
              <a:t>مهارات وقدرات </a:t>
            </a:r>
            <a:r>
              <a:rPr lang="ar-YE" sz="1800" b="0" i="0" u="none" strike="noStrike" baseline="0" dirty="0">
                <a:solidFill>
                  <a:schemeClr val="tx1"/>
                </a:solidFill>
                <a:latin typeface="Alexandria Light" pitchFamily="2" charset="-78"/>
                <a:cs typeface="Alexandria Light" pitchFamily="2" charset="-78"/>
              </a:rPr>
              <a:t>عالية على الحديث والاستماع والمناقشة وكتابة التقارير، وعليه يعتمد تنفيذ </a:t>
            </a:r>
            <a:r>
              <a:rPr lang="ar-JO" sz="1800" b="0" i="0" u="none" strike="noStrike" baseline="0" dirty="0">
                <a:solidFill>
                  <a:schemeClr val="tx1"/>
                </a:solidFill>
                <a:latin typeface="Alexandria Light" pitchFamily="2" charset="-78"/>
                <a:cs typeface="Alexandria Light" pitchFamily="2" charset="-78"/>
              </a:rPr>
              <a:t>الاداء الوظيفي للأعمال </a:t>
            </a:r>
            <a:r>
              <a:rPr lang="ar-YE" sz="1800" b="0" i="0" u="none" strike="noStrike" baseline="0" dirty="0">
                <a:solidFill>
                  <a:schemeClr val="tx1"/>
                </a:solidFill>
                <a:latin typeface="Alexandria Light" pitchFamily="2" charset="-78"/>
                <a:cs typeface="Alexandria Light" pitchFamily="2" charset="-78"/>
              </a:rPr>
              <a:t>على </a:t>
            </a:r>
            <a:r>
              <a:rPr lang="ar-JO" sz="1800" b="0" i="0" u="none" strike="noStrike" baseline="0" dirty="0">
                <a:solidFill>
                  <a:schemeClr val="tx1"/>
                </a:solidFill>
                <a:latin typeface="Alexandria Light" pitchFamily="2" charset="-78"/>
                <a:cs typeface="Alexandria Light" pitchFamily="2" charset="-78"/>
              </a:rPr>
              <a:t>صحة </a:t>
            </a:r>
            <a:r>
              <a:rPr lang="ar-YE" sz="1800" b="0" i="0" u="none" strike="noStrike" baseline="0" dirty="0">
                <a:solidFill>
                  <a:schemeClr val="tx1"/>
                </a:solidFill>
                <a:latin typeface="Alexandria Light" pitchFamily="2" charset="-78"/>
                <a:cs typeface="Alexandria Light" pitchFamily="2" charset="-78"/>
              </a:rPr>
              <a:t>الاتصال .</a:t>
            </a:r>
            <a:endParaRPr lang="ar-JO" sz="1800" b="0" i="0" u="none" strike="noStrike" baseline="0" dirty="0">
              <a:solidFill>
                <a:schemeClr val="tx1"/>
              </a:solidFill>
              <a:latin typeface="Alexandria Light" pitchFamily="2" charset="-78"/>
              <a:cs typeface="Alexandria Light" pitchFamily="2" charset="-78"/>
            </a:endParaRPr>
          </a:p>
          <a:p>
            <a:pPr algn="r" rtl="1"/>
            <a:endParaRPr lang="ar-YE" sz="1800" b="0" i="0" u="none" strike="noStrike" baseline="0" dirty="0">
              <a:solidFill>
                <a:schemeClr val="tx1"/>
              </a:solidFill>
              <a:latin typeface="Alexandria Light" pitchFamily="2" charset="-78"/>
              <a:cs typeface="Alexandria Light" pitchFamily="2" charset="-78"/>
            </a:endParaRPr>
          </a:p>
          <a:p>
            <a:pPr algn="r" rtl="1"/>
            <a:r>
              <a:rPr lang="ar-JO" sz="1600" dirty="0">
                <a:solidFill>
                  <a:schemeClr val="tx1"/>
                </a:solidFill>
                <a:latin typeface="Alexandria Medium" pitchFamily="2" charset="-78"/>
                <a:cs typeface="Alexandria Medium" pitchFamily="2" charset="-78"/>
              </a:rPr>
              <a:t>8</a:t>
            </a:r>
            <a:r>
              <a:rPr lang="ar-YE" sz="1600" dirty="0">
                <a:solidFill>
                  <a:schemeClr val="tx1"/>
                </a:solidFill>
                <a:latin typeface="Alexandria Medium" pitchFamily="2" charset="-78"/>
                <a:cs typeface="Alexandria Medium" pitchFamily="2" charset="-78"/>
              </a:rPr>
              <a:t>-</a:t>
            </a:r>
            <a:r>
              <a:rPr lang="ar-JO" sz="1600" dirty="0">
                <a:solidFill>
                  <a:schemeClr val="tx1"/>
                </a:solidFill>
                <a:latin typeface="Alexandria Medium" pitchFamily="2" charset="-78"/>
                <a:cs typeface="Alexandria Medium" pitchFamily="2" charset="-78"/>
              </a:rPr>
              <a:t>تحقيق المساءلة من خلال </a:t>
            </a:r>
            <a:r>
              <a:rPr lang="ar-YE" sz="1600" dirty="0">
                <a:solidFill>
                  <a:schemeClr val="tx1"/>
                </a:solidFill>
                <a:latin typeface="Alexandria Medium" pitchFamily="2" charset="-78"/>
                <a:cs typeface="Alexandria Medium" pitchFamily="2" charset="-78"/>
              </a:rPr>
              <a:t>الرقابة على العمل: </a:t>
            </a:r>
            <a:endParaRPr lang="ar-JO" sz="1600" dirty="0">
              <a:solidFill>
                <a:schemeClr val="tx1"/>
              </a:solidFill>
              <a:latin typeface="Alexandria Medium" pitchFamily="2" charset="-78"/>
              <a:cs typeface="Alexandria Medium" pitchFamily="2" charset="-78"/>
            </a:endParaRPr>
          </a:p>
          <a:p>
            <a:pPr algn="r" rtl="1"/>
            <a:endParaRPr lang="ar-JO" sz="1600" dirty="0">
              <a:solidFill>
                <a:schemeClr val="tx1"/>
              </a:solidFill>
              <a:latin typeface="Alexandria Medium" pitchFamily="2" charset="-78"/>
              <a:cs typeface="Alexandria Medium" pitchFamily="2" charset="-78"/>
            </a:endParaRPr>
          </a:p>
          <a:p>
            <a:pPr algn="r" rtl="1"/>
            <a:r>
              <a:rPr lang="ar-YE" sz="1800" b="0" i="0" u="none" strike="noStrike" baseline="0" dirty="0">
                <a:solidFill>
                  <a:schemeClr val="tx1"/>
                </a:solidFill>
                <a:latin typeface="Alexandria Light" pitchFamily="2" charset="-78"/>
                <a:cs typeface="Alexandria Light" pitchFamily="2" charset="-78"/>
              </a:rPr>
              <a:t>من خلال الاتصالات المختلفة يمكن جمع المعلومات المناسبة التي</a:t>
            </a:r>
            <a:r>
              <a:rPr lang="ar-JO" sz="1800" b="0" i="0" u="none" strike="noStrike" baseline="0" dirty="0">
                <a:solidFill>
                  <a:schemeClr val="tx1"/>
                </a:solidFill>
                <a:latin typeface="Alexandria Light" pitchFamily="2" charset="-78"/>
                <a:cs typeface="Alexandria Light" pitchFamily="2" charset="-78"/>
              </a:rPr>
              <a:t> </a:t>
            </a:r>
            <a:r>
              <a:rPr lang="ar-YE" sz="1800" b="0" i="0" u="none" strike="noStrike" baseline="0" dirty="0">
                <a:solidFill>
                  <a:schemeClr val="tx1"/>
                </a:solidFill>
                <a:latin typeface="Alexandria Light" pitchFamily="2" charset="-78"/>
                <a:cs typeface="Alexandria Light" pitchFamily="2" charset="-78"/>
              </a:rPr>
              <a:t>تدل على مدى </a:t>
            </a:r>
            <a:r>
              <a:rPr lang="ar-JO" sz="1800" b="0" i="0" u="none" strike="noStrike" baseline="0" dirty="0">
                <a:solidFill>
                  <a:schemeClr val="tx1"/>
                </a:solidFill>
                <a:latin typeface="Alexandria Light" pitchFamily="2" charset="-78"/>
                <a:cs typeface="Alexandria Light" pitchFamily="2" charset="-78"/>
              </a:rPr>
              <a:t>تطبيق </a:t>
            </a:r>
            <a:r>
              <a:rPr lang="ar-YE" sz="1800" b="0" i="0" u="none" strike="noStrike" baseline="0" dirty="0">
                <a:solidFill>
                  <a:schemeClr val="tx1"/>
                </a:solidFill>
                <a:latin typeface="Alexandria Light" pitchFamily="2" charset="-78"/>
                <a:cs typeface="Alexandria Light" pitchFamily="2" charset="-78"/>
              </a:rPr>
              <a:t>العاملين والمديرين بالخطط الموضوعة، وتوافر المعلومات يحدد مقدار</a:t>
            </a:r>
            <a:r>
              <a:rPr lang="ar-JO" sz="1800" b="0" i="0" u="none" strike="noStrike" baseline="0" dirty="0">
                <a:solidFill>
                  <a:schemeClr val="tx1"/>
                </a:solidFill>
                <a:latin typeface="Alexandria Light" pitchFamily="2" charset="-78"/>
                <a:cs typeface="Alexandria Light" pitchFamily="2" charset="-78"/>
              </a:rPr>
              <a:t> جودة العمل وكفاءته وبين ضعف الأداء والتنقيذ لما هو مخطط له </a:t>
            </a:r>
            <a:r>
              <a:rPr lang="ar-YE" sz="1800" b="0" i="0" u="none" strike="noStrike" baseline="0" dirty="0">
                <a:solidFill>
                  <a:schemeClr val="tx1"/>
                </a:solidFill>
                <a:latin typeface="Alexandria Light" pitchFamily="2" charset="-78"/>
                <a:cs typeface="Alexandria Light" pitchFamily="2" charset="-78"/>
              </a:rPr>
              <a:t>، وعليه تكشف الاتصالات التنظيمية هذه </a:t>
            </a:r>
            <a:r>
              <a:rPr lang="ar-JO" sz="1800" b="0" i="0" u="none" strike="noStrike" baseline="0" dirty="0">
                <a:solidFill>
                  <a:schemeClr val="tx1"/>
                </a:solidFill>
                <a:latin typeface="Alexandria Light" pitchFamily="2" charset="-78"/>
                <a:cs typeface="Alexandria Light" pitchFamily="2" charset="-78"/>
              </a:rPr>
              <a:t>المشاكل والمعيقات في العمل والأداء الضعيف لبعض العاملين مما يدفعها لاتخاذ الإجراءات اللازمة للمعالجة ومساءلة المقصرين بهدف تعزيز الأداء الجيد ومحاسبة المقصرين.</a:t>
            </a:r>
            <a:endParaRPr lang="ar-JO" dirty="0">
              <a:solidFill>
                <a:srgbClr val="00B0F0"/>
              </a:solidFill>
              <a:latin typeface="Simplified Arabic" panose="02020603050405020304" pitchFamily="18" charset="-78"/>
              <a:cs typeface="Simplified Arabic" panose="02020603050405020304" pitchFamily="18" charset="-78"/>
            </a:endParaRPr>
          </a:p>
          <a:p>
            <a:pPr algn="r" rtl="1"/>
            <a:endParaRPr lang="ar-JO" sz="3600" b="1" dirty="0">
              <a:solidFill>
                <a:srgbClr val="00B0F0"/>
              </a:solidFill>
              <a:latin typeface="Simplified Arabic" panose="02020603050405020304" pitchFamily="18" charset="-78"/>
              <a:cs typeface="Simplified Arabic" panose="02020603050405020304" pitchFamily="18" charset="-78"/>
            </a:endParaRPr>
          </a:p>
          <a:p>
            <a:pPr algn="r" rtl="1"/>
            <a:endParaRPr lang="en-US" sz="3600" b="1"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B5489F9-04D8-A4CA-A23F-AEBF4E646196}"/>
              </a:ext>
            </a:extLst>
          </p:cNvPr>
          <p:cNvSpPr txBox="1"/>
          <p:nvPr/>
        </p:nvSpPr>
        <p:spPr>
          <a:xfrm>
            <a:off x="4356153" y="823572"/>
            <a:ext cx="3888046" cy="369332"/>
          </a:xfrm>
          <a:prstGeom prst="rect">
            <a:avLst/>
          </a:prstGeom>
          <a:noFill/>
        </p:spPr>
        <p:txBody>
          <a:bodyPr wrap="square" rtlCol="0">
            <a:spAutoFit/>
          </a:bodyPr>
          <a:lstStyle/>
          <a:p>
            <a:pPr algn="ctr"/>
            <a:r>
              <a:rPr lang="ar-JO" sz="1800" b="1" dirty="0">
                <a:solidFill>
                  <a:srgbClr val="00B0F0"/>
                </a:solidFill>
                <a:effectLst/>
                <a:latin typeface="Alexandria Black" pitchFamily="2" charset="-78"/>
                <a:ea typeface="Times New Roman" panose="02020603050405020304" pitchFamily="18" charset="0"/>
                <a:cs typeface="Alexandria Black" pitchFamily="2" charset="-78"/>
              </a:rPr>
              <a:t>أهمية الاتصال التنظيمي</a:t>
            </a:r>
            <a:endParaRPr lang="ar-JO" sz="1400" b="1" dirty="0">
              <a:solidFill>
                <a:schemeClr val="tx1"/>
              </a:solidFill>
              <a:latin typeface="Alexandria Light" pitchFamily="2" charset="-78"/>
              <a:cs typeface="Alexandria Light" pitchFamily="2" charset="-78"/>
            </a:endParaRPr>
          </a:p>
        </p:txBody>
      </p:sp>
    </p:spTree>
    <p:extLst>
      <p:ext uri="{BB962C8B-B14F-4D97-AF65-F5344CB8AC3E}">
        <p14:creationId xmlns:p14="http://schemas.microsoft.com/office/powerpoint/2010/main" val="1062737543"/>
      </p:ext>
    </p:extLst>
  </p:cSld>
  <p:clrMapOvr>
    <a:masterClrMapping/>
  </p:clrMapOvr>
  <mc:AlternateContent xmlns:mc="http://schemas.openxmlformats.org/markup-compatibility/2006" xmlns:p14="http://schemas.microsoft.com/office/powerpoint/2010/main">
    <mc:Choice Requires="p14">
      <p:transition spd="slow" p14:dur="2000" advTm="80356"/>
    </mc:Choice>
    <mc:Fallback xmlns="">
      <p:transition spd="slow" advTm="8035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723869" y="1615335"/>
            <a:ext cx="9812182" cy="41708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en-US" sz="1800" kern="0" dirty="0">
                <a:solidFill>
                  <a:srgbClr val="727695"/>
                </a:solidFill>
                <a:effectLst/>
                <a:latin typeface="Poppins" panose="00000500000000000000" pitchFamily="2" charset="0"/>
                <a:ea typeface="Times New Roman" panose="02020603050405020304" pitchFamily="18" charset="0"/>
              </a:rPr>
              <a:t>.</a:t>
            </a:r>
            <a:br>
              <a:rPr lang="en-US" sz="1600" kern="0" dirty="0">
                <a:solidFill>
                  <a:schemeClr val="tx1"/>
                </a:solidFill>
                <a:effectLst/>
                <a:latin typeface="Alexandria Light" pitchFamily="2" charset="-78"/>
                <a:ea typeface="Times New Roman" panose="02020603050405020304" pitchFamily="18" charset="0"/>
                <a:cs typeface="Alexandria Light" pitchFamily="2" charset="-78"/>
              </a:rPr>
            </a:br>
            <a:r>
              <a:rPr lang="ar-JO" sz="1600" kern="0" dirty="0">
                <a:solidFill>
                  <a:schemeClr val="tx1"/>
                </a:solidFill>
                <a:effectLst/>
                <a:latin typeface="Alexandria Light" pitchFamily="2" charset="-78"/>
                <a:ea typeface="Times New Roman" panose="02020603050405020304" pitchFamily="18" charset="0"/>
                <a:cs typeface="Alexandria Light" pitchFamily="2" charset="-78"/>
              </a:rPr>
              <a:t>9- </a:t>
            </a:r>
            <a:r>
              <a:rPr lang="en-US" sz="1600" kern="0" dirty="0">
                <a:solidFill>
                  <a:schemeClr val="tx1"/>
                </a:solidFill>
                <a:effectLst/>
                <a:latin typeface="Alexandria Light" pitchFamily="2" charset="-78"/>
                <a:ea typeface="Times New Roman" panose="02020603050405020304" pitchFamily="18" charset="0"/>
                <a:cs typeface="Alexandria Light" pitchFamily="2" charset="-78"/>
              </a:rPr>
              <a:t> </a:t>
            </a:r>
            <a:r>
              <a:rPr lang="ar-SA" sz="1600" kern="0" dirty="0">
                <a:solidFill>
                  <a:schemeClr val="tx1"/>
                </a:solidFill>
                <a:effectLst/>
                <a:latin typeface="Alexandria Light" pitchFamily="2" charset="-78"/>
                <a:ea typeface="Times New Roman" panose="02020603050405020304" pitchFamily="18" charset="0"/>
                <a:cs typeface="Alexandria Light" pitchFamily="2" charset="-78"/>
              </a:rPr>
              <a:t>استقبال الجمهور والعملاء</a:t>
            </a:r>
            <a:br>
              <a:rPr lang="en-US" sz="1600" kern="0" dirty="0">
                <a:solidFill>
                  <a:schemeClr val="tx1"/>
                </a:solidFill>
                <a:effectLst/>
                <a:latin typeface="Alexandria Light" pitchFamily="2" charset="-78"/>
                <a:ea typeface="Times New Roman" panose="02020603050405020304" pitchFamily="18" charset="0"/>
                <a:cs typeface="Alexandria Light" pitchFamily="2" charset="-78"/>
              </a:rPr>
            </a:br>
            <a:r>
              <a:rPr lang="ar-JO" sz="1600" kern="0" dirty="0">
                <a:solidFill>
                  <a:schemeClr val="tx1"/>
                </a:solidFill>
                <a:effectLst/>
                <a:latin typeface="Alexandria Light" pitchFamily="2" charset="-78"/>
                <a:ea typeface="Times New Roman" panose="02020603050405020304" pitchFamily="18" charset="0"/>
                <a:cs typeface="Alexandria Light" pitchFamily="2" charset="-78"/>
              </a:rPr>
              <a:t>10- </a:t>
            </a:r>
            <a:r>
              <a:rPr lang="en-US" sz="1600" kern="0" dirty="0">
                <a:solidFill>
                  <a:schemeClr val="tx1"/>
                </a:solidFill>
                <a:effectLst/>
                <a:latin typeface="Alexandria Light" pitchFamily="2" charset="-78"/>
                <a:ea typeface="Times New Roman" panose="02020603050405020304" pitchFamily="18" charset="0"/>
                <a:cs typeface="Alexandria Light" pitchFamily="2" charset="-78"/>
              </a:rPr>
              <a:t> </a:t>
            </a:r>
            <a:r>
              <a:rPr lang="ar-SA" sz="1600" kern="0" dirty="0">
                <a:solidFill>
                  <a:schemeClr val="tx1"/>
                </a:solidFill>
                <a:effectLst/>
                <a:latin typeface="Alexandria Light" pitchFamily="2" charset="-78"/>
                <a:ea typeface="Times New Roman" panose="02020603050405020304" pitchFamily="18" charset="0"/>
                <a:cs typeface="Alexandria Light" pitchFamily="2" charset="-78"/>
              </a:rPr>
              <a:t>تقديم السلع والخدمات إلى العملاء أو الزبائن أو المستهلكين</a:t>
            </a:r>
            <a:endParaRPr lang="ar-JO" sz="1600" kern="0" dirty="0">
              <a:solidFill>
                <a:schemeClr val="tx1"/>
              </a:solidFill>
              <a:latin typeface="Alexandria Light" pitchFamily="2" charset="-78"/>
              <a:ea typeface="Times New Roman" panose="02020603050405020304" pitchFamily="18" charset="0"/>
              <a:cs typeface="Alexandria Light" pitchFamily="2" charset="-78"/>
            </a:endParaRPr>
          </a:p>
          <a:p>
            <a:pPr marL="0" marR="0" algn="r" rtl="1">
              <a:lnSpc>
                <a:spcPct val="200000"/>
              </a:lnSpc>
              <a:spcBef>
                <a:spcPts val="0"/>
              </a:spcBef>
              <a:spcAft>
                <a:spcPts val="800"/>
              </a:spcAft>
            </a:pPr>
            <a:r>
              <a:rPr lang="ar-JO" sz="1600" kern="100" dirty="0">
                <a:solidFill>
                  <a:schemeClr val="tx1"/>
                </a:solidFill>
                <a:effectLst/>
                <a:latin typeface="Alexandria Light" pitchFamily="2" charset="-78"/>
                <a:ea typeface="Calibri" panose="020F0502020204030204" pitchFamily="34" charset="0"/>
                <a:cs typeface="Alexandria Light" pitchFamily="2" charset="-78"/>
              </a:rPr>
              <a:t>11-</a:t>
            </a:r>
            <a:r>
              <a:rPr lang="ar-SA" sz="1600" kern="100" dirty="0">
                <a:solidFill>
                  <a:schemeClr val="tx1"/>
                </a:solidFill>
                <a:effectLst/>
                <a:latin typeface="Alexandria Light" pitchFamily="2" charset="-78"/>
                <a:ea typeface="Calibri" panose="020F0502020204030204" pitchFamily="34" charset="0"/>
                <a:cs typeface="Alexandria Light" pitchFamily="2" charset="-78"/>
              </a:rPr>
              <a:t> إنجاز المهام المتعلقة بالأدوار والمسؤوليات المحددة سابقا.</a:t>
            </a:r>
            <a:endParaRPr lang="en-US" sz="1600" kern="100" dirty="0">
              <a:solidFill>
                <a:schemeClr val="tx1"/>
              </a:solidFill>
              <a:effectLst/>
              <a:latin typeface="Alexandria Light" pitchFamily="2" charset="-78"/>
              <a:ea typeface="Calibri" panose="020F0502020204030204" pitchFamily="34" charset="0"/>
              <a:cs typeface="Alexandria Light" pitchFamily="2" charset="-78"/>
            </a:endParaRPr>
          </a:p>
          <a:p>
            <a:pPr marL="0" marR="0" algn="r" rtl="1">
              <a:lnSpc>
                <a:spcPct val="200000"/>
              </a:lnSpc>
              <a:spcBef>
                <a:spcPts val="0"/>
              </a:spcBef>
              <a:spcAft>
                <a:spcPts val="800"/>
              </a:spcAft>
            </a:pPr>
            <a:r>
              <a:rPr lang="ar-JO" sz="1600" kern="100" dirty="0">
                <a:solidFill>
                  <a:schemeClr val="tx1"/>
                </a:solidFill>
                <a:effectLst/>
                <a:latin typeface="Alexandria Light" pitchFamily="2" charset="-78"/>
                <a:ea typeface="Calibri" panose="020F0502020204030204" pitchFamily="34" charset="0"/>
                <a:cs typeface="Alexandria Light" pitchFamily="2" charset="-78"/>
              </a:rPr>
              <a:t>12-</a:t>
            </a:r>
            <a:r>
              <a:rPr lang="ar-SA" sz="1600" kern="100" dirty="0">
                <a:solidFill>
                  <a:schemeClr val="tx1"/>
                </a:solidFill>
                <a:effectLst/>
                <a:latin typeface="Alexandria Light" pitchFamily="2" charset="-78"/>
                <a:ea typeface="Calibri" panose="020F0502020204030204" pitchFamily="34" charset="0"/>
                <a:cs typeface="Alexandria Light" pitchFamily="2" charset="-78"/>
              </a:rPr>
              <a:t> التأقلم مع التغييرات من خلال الاجتهاد الفردي والتنظيمي والتكيف مع ذلك.</a:t>
            </a:r>
            <a:endParaRPr lang="en-US" sz="1600" kern="100" dirty="0">
              <a:solidFill>
                <a:schemeClr val="tx1"/>
              </a:solidFill>
              <a:effectLst/>
              <a:latin typeface="Alexandria Light" pitchFamily="2" charset="-78"/>
              <a:ea typeface="Calibri" panose="020F0502020204030204" pitchFamily="34" charset="0"/>
              <a:cs typeface="Alexandria Light" pitchFamily="2" charset="-78"/>
            </a:endParaRPr>
          </a:p>
          <a:p>
            <a:pPr marL="0" marR="0" algn="r" rtl="1">
              <a:lnSpc>
                <a:spcPct val="200000"/>
              </a:lnSpc>
              <a:spcBef>
                <a:spcPts val="0"/>
              </a:spcBef>
              <a:spcAft>
                <a:spcPts val="800"/>
              </a:spcAft>
            </a:pPr>
            <a:r>
              <a:rPr lang="ar-JO" sz="1600" kern="100" dirty="0">
                <a:solidFill>
                  <a:schemeClr val="tx1"/>
                </a:solidFill>
                <a:effectLst/>
                <a:latin typeface="Alexandria Light" pitchFamily="2" charset="-78"/>
                <a:ea typeface="Calibri" panose="020F0502020204030204" pitchFamily="34" charset="0"/>
                <a:cs typeface="Alexandria Light" pitchFamily="2" charset="-78"/>
              </a:rPr>
              <a:t>13</a:t>
            </a:r>
            <a:r>
              <a:rPr lang="ar-SA" sz="1600" kern="100" dirty="0">
                <a:solidFill>
                  <a:schemeClr val="tx1"/>
                </a:solidFill>
                <a:effectLst/>
                <a:latin typeface="Alexandria Light" pitchFamily="2" charset="-78"/>
                <a:ea typeface="Calibri" panose="020F0502020204030204" pitchFamily="34" charset="0"/>
                <a:cs typeface="Alexandria Light" pitchFamily="2" charset="-78"/>
              </a:rPr>
              <a:t>- تطوير العلاقات داخل المنظمة حيث “يتم توجيه الرسائل البشرية إلى الناس داخل المنظمة -مواقفهم، الروح المعنوية، نسبة الارتياح، والوفاء”.</a:t>
            </a:r>
            <a:endParaRPr lang="en-US" sz="1600" kern="100" dirty="0">
              <a:solidFill>
                <a:schemeClr val="tx1"/>
              </a:solidFill>
              <a:effectLst/>
              <a:latin typeface="Alexandria Light" pitchFamily="2" charset="-78"/>
              <a:ea typeface="Calibri" panose="020F0502020204030204" pitchFamily="34" charset="0"/>
              <a:cs typeface="Alexandria Light" pitchFamily="2" charset="-78"/>
            </a:endParaRPr>
          </a:p>
          <a:p>
            <a:pPr algn="r" rtl="1"/>
            <a:endParaRPr lang="ar-JO" sz="1800" kern="0" dirty="0">
              <a:solidFill>
                <a:srgbClr val="727695"/>
              </a:solidFill>
              <a:effectLst/>
              <a:latin typeface="Poppins" panose="00000500000000000000" pitchFamily="2" charset="0"/>
              <a:ea typeface="Times New Roman" panose="02020603050405020304" pitchFamily="18" charset="0"/>
              <a:cs typeface="Times New Roman" panose="02020603050405020304" pitchFamily="18" charset="0"/>
            </a:endParaRPr>
          </a:p>
          <a:p>
            <a:pPr algn="r" rtl="1"/>
            <a:endParaRPr lang="en-US" sz="1600" b="1"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A2E195B-64B5-8049-652D-EBF59A38E603}"/>
              </a:ext>
            </a:extLst>
          </p:cNvPr>
          <p:cNvSpPr txBox="1"/>
          <p:nvPr/>
        </p:nvSpPr>
        <p:spPr>
          <a:xfrm>
            <a:off x="4107305" y="764498"/>
            <a:ext cx="4751882" cy="400110"/>
          </a:xfrm>
          <a:prstGeom prst="rect">
            <a:avLst/>
          </a:prstGeom>
          <a:noFill/>
        </p:spPr>
        <p:txBody>
          <a:bodyPr wrap="square" rtlCol="0">
            <a:spAutoFit/>
          </a:bodyPr>
          <a:lstStyle/>
          <a:p>
            <a:pPr algn="ctr"/>
            <a:r>
              <a:rPr lang="ar-JO" sz="2000" dirty="0">
                <a:solidFill>
                  <a:srgbClr val="00B0F0"/>
                </a:solidFill>
                <a:latin typeface="Alexandria Black" pitchFamily="2" charset="-78"/>
                <a:cs typeface="Alexandria Black" pitchFamily="2" charset="-78"/>
              </a:rPr>
              <a:t>أهمية الاتصال التنظيمي</a:t>
            </a:r>
            <a:endParaRPr lang="en-US" sz="2000" dirty="0">
              <a:solidFill>
                <a:srgbClr val="00B0F0"/>
              </a:solidFill>
              <a:latin typeface="Alexandria Black" pitchFamily="2" charset="-78"/>
              <a:cs typeface="Alexandria Black" pitchFamily="2" charset="-78"/>
            </a:endParaRPr>
          </a:p>
        </p:txBody>
      </p:sp>
      <p:pic>
        <p:nvPicPr>
          <p:cNvPr id="7" name="Picture 6">
            <a:extLst>
              <a:ext uri="{FF2B5EF4-FFF2-40B4-BE49-F238E27FC236}">
                <a16:creationId xmlns:a16="http://schemas.microsoft.com/office/drawing/2014/main" id="{6830CA2B-8ACE-B8F6-D9B0-698C3BDA5B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76425" y="1714300"/>
            <a:ext cx="2952750" cy="1543050"/>
          </a:xfrm>
          <a:prstGeom prst="rect">
            <a:avLst/>
          </a:prstGeom>
        </p:spPr>
      </p:pic>
    </p:spTree>
    <p:extLst>
      <p:ext uri="{BB962C8B-B14F-4D97-AF65-F5344CB8AC3E}">
        <p14:creationId xmlns:p14="http://schemas.microsoft.com/office/powerpoint/2010/main" val="1808390526"/>
      </p:ext>
    </p:extLst>
  </p:cSld>
  <p:clrMapOvr>
    <a:masterClrMapping/>
  </p:clrMapOvr>
  <mc:AlternateContent xmlns:mc="http://schemas.openxmlformats.org/markup-compatibility/2006" xmlns:p14="http://schemas.microsoft.com/office/powerpoint/2010/main">
    <mc:Choice Requires="p14">
      <p:transition spd="slow" p14:dur="2000" advTm="86064"/>
    </mc:Choice>
    <mc:Fallback xmlns="">
      <p:transition spd="slow" advTm="8606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64498" y="1436523"/>
            <a:ext cx="10531710" cy="47469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JO" sz="1600" b="0" i="0" dirty="0">
              <a:solidFill>
                <a:srgbClr val="333333"/>
              </a:solidFill>
              <a:effectLst/>
              <a:latin typeface="Alexandria Light" pitchFamily="2" charset="-78"/>
              <a:cs typeface="Alexandria Light" pitchFamily="2" charset="-78"/>
            </a:endParaRPr>
          </a:p>
          <a:p>
            <a:pPr algn="r" rtl="1">
              <a:lnSpc>
                <a:spcPct val="200000"/>
              </a:lnSpc>
            </a:pPr>
            <a:endParaRPr lang="ar-JO" sz="1600" dirty="0">
              <a:solidFill>
                <a:srgbClr val="333333"/>
              </a:solidFill>
              <a:latin typeface="Alexandria Light" pitchFamily="2" charset="-78"/>
              <a:cs typeface="Alexandria Light" pitchFamily="2" charset="-78"/>
            </a:endParaRPr>
          </a:p>
          <a:p>
            <a:pPr algn="r" rtl="1">
              <a:lnSpc>
                <a:spcPct val="200000"/>
              </a:lnSpc>
            </a:pPr>
            <a:r>
              <a:rPr lang="ar-JO" sz="1600" b="0" i="0" dirty="0">
                <a:solidFill>
                  <a:srgbClr val="333333"/>
                </a:solidFill>
                <a:effectLst/>
                <a:latin typeface="Alexandria Light" pitchFamily="2" charset="-78"/>
                <a:cs typeface="Alexandria Light" pitchFamily="2" charset="-78"/>
              </a:rPr>
              <a:t>تنوعت وسائل الاتصال التنظيمي بتنوع وسائل الاتصال ونذكر منها الآتي:</a:t>
            </a:r>
          </a:p>
          <a:p>
            <a:pPr algn="r" rtl="1">
              <a:lnSpc>
                <a:spcPct val="200000"/>
              </a:lnSpc>
            </a:pPr>
            <a:endParaRPr lang="ar-JO" sz="1600" b="0" i="0" dirty="0">
              <a:solidFill>
                <a:schemeClr val="tx1"/>
              </a:solidFill>
              <a:effectLst/>
              <a:latin typeface="Alexandria Light" pitchFamily="2" charset="-78"/>
              <a:cs typeface="Alexandria Light" pitchFamily="2" charset="-78"/>
            </a:endParaRPr>
          </a:p>
          <a:p>
            <a:pPr algn="r" rtl="1"/>
            <a:r>
              <a:rPr lang="ar-JO" sz="1800" b="1" i="0" u="none" strike="noStrike" baseline="0" dirty="0">
                <a:solidFill>
                  <a:schemeClr val="tx1"/>
                </a:solidFill>
                <a:latin typeface="Alexandria Medium" pitchFamily="2" charset="-78"/>
                <a:cs typeface="Alexandria Medium" pitchFamily="2" charset="-78"/>
              </a:rPr>
              <a:t>أولًا: الوسائل الشفوية</a:t>
            </a:r>
          </a:p>
          <a:p>
            <a:pPr marL="0" marR="0" algn="r" rtl="1">
              <a:lnSpc>
                <a:spcPct val="107000"/>
              </a:lnSpc>
              <a:spcBef>
                <a:spcPts val="0"/>
              </a:spcBef>
              <a:spcAft>
                <a:spcPts val="800"/>
              </a:spcAft>
            </a:pPr>
            <a:endParaRPr lang="ar-JO" sz="1000" kern="100" dirty="0">
              <a:solidFill>
                <a:schemeClr val="tx1"/>
              </a:solidFill>
              <a:effectLst/>
              <a:latin typeface="Alexandria Light" pitchFamily="2" charset="-78"/>
              <a:ea typeface="Calibri" panose="020F0502020204030204" pitchFamily="34" charset="0"/>
              <a:cs typeface="Alexandria Light" pitchFamily="2" charset="-78"/>
            </a:endParaRPr>
          </a:p>
          <a:p>
            <a:pPr marL="0" marR="0" algn="r" rtl="1">
              <a:lnSpc>
                <a:spcPct val="107000"/>
              </a:lnSpc>
              <a:spcBef>
                <a:spcPts val="0"/>
              </a:spcBef>
              <a:spcAft>
                <a:spcPts val="800"/>
              </a:spcAft>
            </a:pPr>
            <a:r>
              <a:rPr lang="ar-SA" sz="1800" kern="100" dirty="0">
                <a:solidFill>
                  <a:schemeClr val="tx1"/>
                </a:solidFill>
                <a:effectLst/>
                <a:latin typeface="Alexandria Light" pitchFamily="2" charset="-78"/>
                <a:ea typeface="Calibri" panose="020F0502020204030204" pitchFamily="34" charset="0"/>
                <a:cs typeface="Alexandria Light" pitchFamily="2" charset="-78"/>
              </a:rPr>
              <a:t>التواصل الشفهي هو اتصال مباشر بين شخصين، </a:t>
            </a:r>
            <a:r>
              <a:rPr lang="ar-JO" sz="1800" kern="100" dirty="0">
                <a:solidFill>
                  <a:schemeClr val="tx1"/>
                </a:solidFill>
                <a:effectLst/>
                <a:latin typeface="Alexandria Light" pitchFamily="2" charset="-78"/>
                <a:ea typeface="Calibri" panose="020F0502020204030204" pitchFamily="34" charset="0"/>
                <a:cs typeface="Alexandria Light" pitchFamily="2" charset="-78"/>
              </a:rPr>
              <a:t>و</a:t>
            </a:r>
            <a:r>
              <a:rPr lang="ar-SA" sz="1800" kern="100" dirty="0">
                <a:solidFill>
                  <a:schemeClr val="tx1"/>
                </a:solidFill>
                <a:effectLst/>
                <a:latin typeface="Alexandria Light" pitchFamily="2" charset="-78"/>
                <a:ea typeface="Calibri" panose="020F0502020204030204" pitchFamily="34" charset="0"/>
                <a:cs typeface="Alexandria Light" pitchFamily="2" charset="-78"/>
              </a:rPr>
              <a:t>في الاتصالات الشفوية يتبادل الطرفان، أي المرسل والمستقبل، أفكارهما من خلال كلمات شفهية إما في محادثة وجهاً لوجه أو من خلال جهاز مثل الهاتف أو المؤتمرات الهاتفية وما إلى ذلك.</a:t>
            </a:r>
            <a:endParaRPr lang="en-US" sz="1800" kern="100" dirty="0">
              <a:solidFill>
                <a:schemeClr val="tx1"/>
              </a:solidFill>
              <a:effectLst/>
              <a:latin typeface="Alexandria Light" pitchFamily="2" charset="-78"/>
              <a:ea typeface="Calibri" panose="020F0502020204030204" pitchFamily="34" charset="0"/>
              <a:cs typeface="Alexandria Light" pitchFamily="2" charset="-78"/>
            </a:endParaRPr>
          </a:p>
          <a:p>
            <a:pPr marL="0" marR="0" algn="r" rtl="1">
              <a:lnSpc>
                <a:spcPct val="107000"/>
              </a:lnSpc>
              <a:spcBef>
                <a:spcPts val="0"/>
              </a:spcBef>
              <a:spcAft>
                <a:spcPts val="800"/>
              </a:spcAft>
            </a:pPr>
            <a:r>
              <a:rPr lang="ar-SA" sz="1800" kern="100" dirty="0">
                <a:solidFill>
                  <a:schemeClr val="tx1"/>
                </a:solidFill>
                <a:effectLst/>
                <a:latin typeface="Alexandria Light" pitchFamily="2" charset="-78"/>
                <a:ea typeface="Calibri" panose="020F0502020204030204" pitchFamily="34" charset="0"/>
                <a:cs typeface="Alexandria Light" pitchFamily="2" charset="-78"/>
              </a:rPr>
              <a:t>عندما يكون التواصل وجهاً لوجه، يمكن للشخص المتصل أن يطرح أسئلة أو تفسيرات أو في بعض الأحيان عندما لا يتم فهم الاتصال بشكل صحيح، يمكنه توضيح المعنى.</a:t>
            </a:r>
            <a:endParaRPr lang="en-US" sz="1800" kern="100" dirty="0">
              <a:solidFill>
                <a:schemeClr val="tx1"/>
              </a:solidFill>
              <a:effectLst/>
              <a:latin typeface="Alexandria Light" pitchFamily="2" charset="-78"/>
              <a:ea typeface="Calibri" panose="020F0502020204030204" pitchFamily="34" charset="0"/>
              <a:cs typeface="Alexandria Light" pitchFamily="2" charset="-78"/>
            </a:endParaRPr>
          </a:p>
          <a:p>
            <a:pPr marL="0" marR="0" algn="r" rtl="1">
              <a:lnSpc>
                <a:spcPct val="107000"/>
              </a:lnSpc>
              <a:spcBef>
                <a:spcPts val="0"/>
              </a:spcBef>
              <a:spcAft>
                <a:spcPts val="800"/>
              </a:spcAft>
            </a:pPr>
            <a:r>
              <a:rPr lang="ar-SA" sz="1800" kern="100" dirty="0">
                <a:solidFill>
                  <a:schemeClr val="tx1"/>
                </a:solidFill>
                <a:effectLst/>
                <a:latin typeface="Alexandria Light" pitchFamily="2" charset="-78"/>
                <a:ea typeface="Calibri" panose="020F0502020204030204" pitchFamily="34" charset="0"/>
                <a:cs typeface="Alexandria Light" pitchFamily="2" charset="-78"/>
              </a:rPr>
              <a:t>يكون الاتصال الشفهي ممكن بشكل عام عندما يكون هناك اتصال مباشر أو رسالة يتم إيصالها ليست ذات طبيعة دائمة، الاجتماعات والمؤتمرات والمحاضرات والمقابلات وسائل الإعلام الأخرى هي أمثلة لمثل هذا النوع من الاتصال.</a:t>
            </a:r>
            <a:endParaRPr lang="en-US" sz="1800" kern="100" dirty="0">
              <a:solidFill>
                <a:schemeClr val="tx1"/>
              </a:solidFill>
              <a:effectLst/>
              <a:latin typeface="Alexandria Light" pitchFamily="2" charset="-78"/>
              <a:ea typeface="Calibri" panose="020F0502020204030204" pitchFamily="34" charset="0"/>
              <a:cs typeface="Alexandria Light" pitchFamily="2" charset="-78"/>
            </a:endParaRPr>
          </a:p>
          <a:p>
            <a:pPr algn="r" rtl="1"/>
            <a:r>
              <a:rPr lang="ar-YE" dirty="0">
                <a:solidFill>
                  <a:schemeClr val="tx1"/>
                </a:solidFill>
                <a:latin typeface="Alexandria Light" pitchFamily="2" charset="-78"/>
                <a:cs typeface="Alexandria Light" pitchFamily="2" charset="-78"/>
              </a:rPr>
              <a:t>.</a:t>
            </a:r>
            <a:endParaRPr lang="ar-JO" dirty="0">
              <a:solidFill>
                <a:schemeClr val="tx1"/>
              </a:solidFill>
              <a:latin typeface="Alexandria Light" pitchFamily="2" charset="-78"/>
              <a:cs typeface="Alexandria Light" pitchFamily="2" charset="-78"/>
            </a:endParaRPr>
          </a:p>
          <a:p>
            <a:pPr algn="r" rtl="1"/>
            <a:br>
              <a:rPr lang="ar-YE" sz="1600" dirty="0">
                <a:solidFill>
                  <a:schemeClr val="tx1"/>
                </a:solidFill>
                <a:latin typeface="Alexandria Light" pitchFamily="2" charset="-78"/>
                <a:cs typeface="Alexandria Light" pitchFamily="2" charset="-78"/>
              </a:rPr>
            </a:br>
            <a:endParaRPr lang="en-US" sz="1600" b="1" dirty="0">
              <a:solidFill>
                <a:schemeClr val="tx1"/>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0B7938E7-1947-70C8-3A59-469D348386F9}"/>
              </a:ext>
            </a:extLst>
          </p:cNvPr>
          <p:cNvSpPr txBox="1"/>
          <p:nvPr/>
        </p:nvSpPr>
        <p:spPr>
          <a:xfrm>
            <a:off x="4332157" y="674557"/>
            <a:ext cx="4392118" cy="369332"/>
          </a:xfrm>
          <a:prstGeom prst="rect">
            <a:avLst/>
          </a:prstGeom>
          <a:noFill/>
        </p:spPr>
        <p:txBody>
          <a:bodyPr wrap="square" rtlCol="0">
            <a:spAutoFit/>
          </a:bodyPr>
          <a:lstStyle/>
          <a:p>
            <a:pPr algn="ctr" rtl="1"/>
            <a:r>
              <a:rPr lang="ar-JO" sz="1800" b="1" i="0" u="none" strike="noStrike" baseline="0" dirty="0">
                <a:solidFill>
                  <a:srgbClr val="00B0F0"/>
                </a:solidFill>
                <a:latin typeface="Alexandria Black" pitchFamily="2" charset="-78"/>
                <a:cs typeface="Alexandria Black" pitchFamily="2" charset="-78"/>
              </a:rPr>
              <a:t>وسائل الاتصال التنظيمي</a:t>
            </a:r>
            <a:endParaRPr lang="en-US" sz="1800" dirty="0">
              <a:solidFill>
                <a:srgbClr val="00B0F0"/>
              </a:solidFill>
              <a:latin typeface="Alexandria Black" pitchFamily="2" charset="-78"/>
              <a:cs typeface="Alexandria Black" pitchFamily="2" charset="-78"/>
            </a:endParaRPr>
          </a:p>
        </p:txBody>
      </p:sp>
      <p:pic>
        <p:nvPicPr>
          <p:cNvPr id="6" name="Picture 5">
            <a:extLst>
              <a:ext uri="{FF2B5EF4-FFF2-40B4-BE49-F238E27FC236}">
                <a16:creationId xmlns:a16="http://schemas.microsoft.com/office/drawing/2014/main" id="{DF86001F-C2C1-3270-25E7-1E39A8788A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5792" y="1733265"/>
            <a:ext cx="1914739" cy="1378425"/>
          </a:xfrm>
          <a:prstGeom prst="rect">
            <a:avLst/>
          </a:prstGeom>
        </p:spPr>
      </p:pic>
    </p:spTree>
    <p:extLst>
      <p:ext uri="{BB962C8B-B14F-4D97-AF65-F5344CB8AC3E}">
        <p14:creationId xmlns:p14="http://schemas.microsoft.com/office/powerpoint/2010/main" val="1608972949"/>
      </p:ext>
    </p:extLst>
  </p:cSld>
  <p:clrMapOvr>
    <a:masterClrMapping/>
  </p:clrMapOvr>
  <mc:AlternateContent xmlns:mc="http://schemas.openxmlformats.org/markup-compatibility/2006" xmlns:p14="http://schemas.microsoft.com/office/powerpoint/2010/main">
    <mc:Choice Requires="p14">
      <p:transition spd="slow" p14:dur="2000" advTm="54163"/>
    </mc:Choice>
    <mc:Fallback xmlns="">
      <p:transition spd="slow" advTm="5416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046777"/>
            <a:ext cx="11700394" cy="5245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dirty="0">
              <a:solidFill>
                <a:srgbClr val="333333"/>
              </a:solidFill>
              <a:latin typeface="Alexandria ExtraBold" pitchFamily="2" charset="-78"/>
              <a:cs typeface="Alexandria ExtraBold" pitchFamily="2" charset="-78"/>
            </a:endParaRPr>
          </a:p>
          <a:p>
            <a:pPr algn="r" rtl="1"/>
            <a:endParaRPr lang="ar-JO" sz="1800" b="1" i="0" u="none" strike="noStrike" baseline="0" dirty="0">
              <a:solidFill>
                <a:schemeClr val="tx1"/>
              </a:solidFill>
              <a:latin typeface="Alexandria Medium" pitchFamily="2" charset="-78"/>
              <a:cs typeface="Alexandria Medium" pitchFamily="2" charset="-78"/>
            </a:endParaRPr>
          </a:p>
          <a:p>
            <a:pPr algn="r" rtl="1"/>
            <a:endParaRPr lang="ar-JO" b="1" dirty="0">
              <a:solidFill>
                <a:schemeClr val="tx1"/>
              </a:solidFill>
              <a:latin typeface="Alexandria Medium" pitchFamily="2" charset="-78"/>
              <a:cs typeface="Alexandria Medium" pitchFamily="2" charset="-78"/>
            </a:endParaRPr>
          </a:p>
          <a:p>
            <a:pPr algn="r" rtl="1"/>
            <a:r>
              <a:rPr lang="ar-JO" sz="1800" b="1" i="0" u="none" strike="noStrike" baseline="0" dirty="0">
                <a:solidFill>
                  <a:schemeClr val="tx1"/>
                </a:solidFill>
                <a:latin typeface="Alexandria Medium" pitchFamily="2" charset="-78"/>
                <a:cs typeface="Alexandria Medium" pitchFamily="2" charset="-78"/>
              </a:rPr>
              <a:t>ومن أنواع الاتصال الشفوي ما يأتي:</a:t>
            </a:r>
          </a:p>
          <a:p>
            <a:pPr algn="r" rtl="1"/>
            <a:endParaRPr lang="ar-JO" sz="1800" b="1" i="0" u="none" strike="noStrike" baseline="0" dirty="0">
              <a:solidFill>
                <a:schemeClr val="tx1"/>
              </a:solidFill>
              <a:latin typeface="Alexandria Medium" pitchFamily="2" charset="-78"/>
              <a:cs typeface="Alexandria Medium" pitchFamily="2" charset="-78"/>
            </a:endParaRPr>
          </a:p>
          <a:p>
            <a:pPr algn="r" rtl="1"/>
            <a:r>
              <a:rPr lang="ar-JO" sz="1800" b="1" i="0" u="none" strike="noStrike" baseline="0" dirty="0">
                <a:solidFill>
                  <a:schemeClr val="tx1"/>
                </a:solidFill>
                <a:latin typeface="Alexandria Medium" pitchFamily="2" charset="-78"/>
                <a:cs typeface="Alexandria Medium" pitchFamily="2" charset="-78"/>
              </a:rPr>
              <a:t>أ</a:t>
            </a:r>
            <a:r>
              <a:rPr lang="ar-YE" sz="1800" b="1" i="0" u="none" strike="noStrike" baseline="0" dirty="0">
                <a:solidFill>
                  <a:schemeClr val="tx1"/>
                </a:solidFill>
                <a:latin typeface="Alexandria Medium" pitchFamily="2" charset="-78"/>
                <a:cs typeface="Alexandria Medium" pitchFamily="2" charset="-78"/>
              </a:rPr>
              <a:t>-المقابلةاالشخصية: </a:t>
            </a:r>
            <a:endParaRPr lang="ar-JO" sz="1800" b="1" i="0" u="none" strike="noStrike" baseline="0" dirty="0">
              <a:solidFill>
                <a:schemeClr val="tx1"/>
              </a:solidFill>
              <a:latin typeface="Alexandria Medium" pitchFamily="2" charset="-78"/>
              <a:cs typeface="Alexandria Medium" pitchFamily="2" charset="-78"/>
            </a:endParaRPr>
          </a:p>
          <a:p>
            <a:pPr algn="r" rtl="1"/>
            <a:endParaRPr lang="ar-JO" sz="800" b="1" i="0" u="none" strike="noStrike" baseline="0" dirty="0">
              <a:solidFill>
                <a:schemeClr val="tx1"/>
              </a:solidFill>
              <a:latin typeface="Alexandria Medium" pitchFamily="2" charset="-78"/>
              <a:cs typeface="Alexandria Medium" pitchFamily="2" charset="-78"/>
            </a:endParaRPr>
          </a:p>
          <a:p>
            <a:pPr algn="just" rtl="1"/>
            <a:r>
              <a:rPr lang="ar-JO" sz="2000" b="0" i="0" u="none" strike="noStrike" baseline="0" dirty="0">
                <a:solidFill>
                  <a:schemeClr val="tx1"/>
                </a:solidFill>
                <a:latin typeface="Alexandria Light" pitchFamily="2" charset="-78"/>
                <a:cs typeface="Alexandria Light" pitchFamily="2" charset="-78"/>
              </a:rPr>
              <a:t>وفيها يتم الاتصال </a:t>
            </a:r>
            <a:r>
              <a:rPr lang="ar-YE" sz="2000" b="0" i="0" u="none" strike="noStrike" baseline="0" dirty="0">
                <a:solidFill>
                  <a:schemeClr val="tx1"/>
                </a:solidFill>
                <a:latin typeface="Alexandria Light" pitchFamily="2" charset="-78"/>
                <a:cs typeface="Alexandria Light" pitchFamily="2" charset="-78"/>
              </a:rPr>
              <a:t>بين المرسل والمستقبل وجها لوجه، </a:t>
            </a:r>
            <a:r>
              <a:rPr lang="ar-JO" sz="2000" b="0" i="0" u="none" strike="noStrike" baseline="0" dirty="0">
                <a:solidFill>
                  <a:schemeClr val="tx1"/>
                </a:solidFill>
                <a:latin typeface="Alexandria Light" pitchFamily="2" charset="-78"/>
                <a:cs typeface="Alexandria Light" pitchFamily="2" charset="-78"/>
              </a:rPr>
              <a:t>و</a:t>
            </a:r>
            <a:r>
              <a:rPr lang="ar-YE" sz="2000" b="0" i="0" u="none" strike="noStrike" baseline="0" dirty="0">
                <a:solidFill>
                  <a:schemeClr val="tx1"/>
                </a:solidFill>
                <a:latin typeface="Alexandria Light" pitchFamily="2" charset="-78"/>
                <a:cs typeface="Alexandria Light" pitchFamily="2" charset="-78"/>
              </a:rPr>
              <a:t>من </a:t>
            </a:r>
            <a:r>
              <a:rPr lang="ar-JO" sz="2000" b="0" i="0" u="none" strike="noStrike" baseline="0" dirty="0">
                <a:solidFill>
                  <a:schemeClr val="tx1"/>
                </a:solidFill>
                <a:latin typeface="Alexandria Light" pitchFamily="2" charset="-78"/>
                <a:cs typeface="Alexandria Light" pitchFamily="2" charset="-78"/>
              </a:rPr>
              <a:t>إيجابياتها </a:t>
            </a:r>
            <a:r>
              <a:rPr lang="ar-YE" sz="2000" b="0" i="0" u="none" strike="noStrike" baseline="0" dirty="0">
                <a:solidFill>
                  <a:schemeClr val="tx1"/>
                </a:solidFill>
                <a:latin typeface="Alexandria Light" pitchFamily="2" charset="-78"/>
                <a:cs typeface="Alexandria Light" pitchFamily="2" charset="-78"/>
              </a:rPr>
              <a:t>أنها</a:t>
            </a:r>
            <a:r>
              <a:rPr lang="ar-JO" sz="1800" dirty="0">
                <a:solidFill>
                  <a:schemeClr val="tx1"/>
                </a:solidFill>
                <a:latin typeface="Alexandria Light" pitchFamily="2" charset="-78"/>
                <a:cs typeface="Alexandria Light" pitchFamily="2" charset="-78"/>
              </a:rPr>
              <a:t> ت</a:t>
            </a:r>
            <a:r>
              <a:rPr lang="ar-YE" sz="1800" b="0" i="0" u="none" strike="noStrike" baseline="0" dirty="0">
                <a:solidFill>
                  <a:schemeClr val="tx1"/>
                </a:solidFill>
                <a:latin typeface="Alexandria Light" pitchFamily="2" charset="-78"/>
                <a:cs typeface="Alexandria Light" pitchFamily="2" charset="-78"/>
              </a:rPr>
              <a:t>صلح لاستخلاص الحقائق والمناقشة والاستفسار وللإبلاغ </a:t>
            </a:r>
            <a:r>
              <a:rPr lang="ar-JO" sz="1800" b="0" i="0" u="none" strike="noStrike" baseline="0" dirty="0">
                <a:solidFill>
                  <a:schemeClr val="tx1"/>
                </a:solidFill>
                <a:latin typeface="Alexandria Light" pitchFamily="2" charset="-78"/>
                <a:cs typeface="Alexandria Light" pitchFamily="2" charset="-78"/>
              </a:rPr>
              <a:t>القرارات </a:t>
            </a:r>
            <a:r>
              <a:rPr lang="ar-YE" sz="1800" b="0" i="0" u="none" strike="noStrike" baseline="0" dirty="0">
                <a:solidFill>
                  <a:schemeClr val="tx1"/>
                </a:solidFill>
                <a:latin typeface="Alexandria Light" pitchFamily="2" charset="-78"/>
                <a:cs typeface="Alexandria Light" pitchFamily="2" charset="-78"/>
              </a:rPr>
              <a:t>الهامة. </a:t>
            </a:r>
            <a:endParaRPr lang="ar-JO" sz="1800" b="0" i="0" u="none" strike="noStrike" baseline="0" dirty="0">
              <a:solidFill>
                <a:schemeClr val="tx1"/>
              </a:solidFill>
              <a:latin typeface="Alexandria Light" pitchFamily="2" charset="-78"/>
              <a:cs typeface="Alexandria Light" pitchFamily="2" charset="-78"/>
            </a:endParaRPr>
          </a:p>
          <a:p>
            <a:pPr algn="just" rtl="1"/>
            <a:r>
              <a:rPr lang="ar-JO" sz="1800" dirty="0">
                <a:solidFill>
                  <a:schemeClr val="tx1"/>
                </a:solidFill>
                <a:latin typeface="Alexandria Light" pitchFamily="2" charset="-78"/>
                <a:cs typeface="Alexandria Light" pitchFamily="2" charset="-78"/>
              </a:rPr>
              <a:t>و</a:t>
            </a:r>
            <a:r>
              <a:rPr lang="ar-YE" sz="1800" b="0" i="0" u="none" strike="noStrike" baseline="0" dirty="0">
                <a:solidFill>
                  <a:schemeClr val="tx1"/>
                </a:solidFill>
                <a:latin typeface="Alexandria Light" pitchFamily="2" charset="-78"/>
                <a:cs typeface="Alexandria Light" pitchFamily="2" charset="-78"/>
              </a:rPr>
              <a:t>من </a:t>
            </a:r>
            <a:r>
              <a:rPr lang="ar-JO" sz="1800" b="0" i="0" u="none" strike="noStrike" baseline="0" dirty="0">
                <a:solidFill>
                  <a:schemeClr val="tx1"/>
                </a:solidFill>
                <a:latin typeface="Alexandria Light" pitchFamily="2" charset="-78"/>
                <a:cs typeface="Alexandria Light" pitchFamily="2" charset="-78"/>
              </a:rPr>
              <a:t>سلبياتها</a:t>
            </a:r>
            <a:r>
              <a:rPr lang="ar-YE" sz="1800" b="0" i="0" u="none" strike="noStrike" baseline="0" dirty="0">
                <a:solidFill>
                  <a:schemeClr val="tx1"/>
                </a:solidFill>
                <a:latin typeface="Alexandria Light" pitchFamily="2" charset="-78"/>
                <a:cs typeface="Alexandria Light" pitchFamily="2" charset="-78"/>
              </a:rPr>
              <a:t> أن</a:t>
            </a:r>
            <a:r>
              <a:rPr lang="ar-JO" sz="1800" b="0" i="0" u="none" strike="noStrike" baseline="0" dirty="0">
                <a:solidFill>
                  <a:schemeClr val="tx1"/>
                </a:solidFill>
                <a:latin typeface="Alexandria Light" pitchFamily="2" charset="-78"/>
                <a:cs typeface="Alexandria Light" pitchFamily="2" charset="-78"/>
              </a:rPr>
              <a:t> </a:t>
            </a:r>
            <a:r>
              <a:rPr lang="ar-YE" sz="1800" b="0" i="0" u="none" strike="noStrike" baseline="0" dirty="0">
                <a:solidFill>
                  <a:schemeClr val="tx1"/>
                </a:solidFill>
                <a:latin typeface="Alexandria Light" pitchFamily="2" charset="-78"/>
                <a:cs typeface="Alexandria Light" pitchFamily="2" charset="-78"/>
              </a:rPr>
              <a:t>أسلوب </a:t>
            </a:r>
            <a:r>
              <a:rPr lang="ar-JO" sz="1800" b="0" i="0" u="none" strike="noStrike" baseline="0" dirty="0">
                <a:solidFill>
                  <a:schemeClr val="tx1"/>
                </a:solidFill>
                <a:latin typeface="Alexandria Light" pitchFamily="2" charset="-78"/>
                <a:cs typeface="Alexandria Light" pitchFamily="2" charset="-78"/>
              </a:rPr>
              <a:t>القيادة</a:t>
            </a:r>
            <a:r>
              <a:rPr lang="ar-YE" sz="1800" b="0" i="0" u="none" strike="noStrike" baseline="0" dirty="0">
                <a:solidFill>
                  <a:schemeClr val="tx1"/>
                </a:solidFill>
                <a:latin typeface="Alexandria Light" pitchFamily="2" charset="-78"/>
                <a:cs typeface="Alexandria Light" pitchFamily="2" charset="-78"/>
              </a:rPr>
              <a:t> في الحوار </a:t>
            </a:r>
            <a:r>
              <a:rPr lang="ar-JO" sz="1800" b="0" i="0" u="none" strike="noStrike" baseline="0" dirty="0">
                <a:solidFill>
                  <a:schemeClr val="tx1"/>
                </a:solidFill>
                <a:latin typeface="Alexandria Light" pitchFamily="2" charset="-78"/>
                <a:cs typeface="Alexandria Light" pitchFamily="2" charset="-78"/>
              </a:rPr>
              <a:t>إذا تم </a:t>
            </a:r>
            <a:r>
              <a:rPr lang="ar-YE" sz="1800" b="0" i="0" u="none" strike="noStrike" baseline="0" dirty="0">
                <a:solidFill>
                  <a:schemeClr val="tx1"/>
                </a:solidFill>
                <a:latin typeface="Alexandria Light" pitchFamily="2" charset="-78"/>
                <a:cs typeface="Alexandria Light" pitchFamily="2" charset="-78"/>
              </a:rPr>
              <a:t>بشكل مناسب أو فعال سيكون هو المحدد لطبيعة أو نوعية</a:t>
            </a:r>
            <a:r>
              <a:rPr lang="ar-JO" sz="1800" b="0" i="0" u="none" strike="noStrike" baseline="0" dirty="0">
                <a:solidFill>
                  <a:schemeClr val="tx1"/>
                </a:solidFill>
                <a:latin typeface="Alexandria Light" pitchFamily="2" charset="-78"/>
                <a:cs typeface="Alexandria Light" pitchFamily="2" charset="-78"/>
              </a:rPr>
              <a:t> </a:t>
            </a:r>
            <a:r>
              <a:rPr lang="ar-YE" sz="1800" b="0" i="0" u="none" strike="noStrike" baseline="0" dirty="0">
                <a:solidFill>
                  <a:schemeClr val="tx1"/>
                </a:solidFill>
                <a:latin typeface="Alexandria Light" pitchFamily="2" charset="-78"/>
                <a:cs typeface="Alexandria Light" pitchFamily="2" charset="-78"/>
              </a:rPr>
              <a:t>المعلومات أو الحقائق التي يمكن التوصل إليها، ويرتبط ذلك أيضا بدرجة التعاون بين</a:t>
            </a:r>
            <a:r>
              <a:rPr lang="ar-JO" sz="1800" b="0" i="0" u="none" strike="noStrike" baseline="0" dirty="0">
                <a:solidFill>
                  <a:schemeClr val="tx1"/>
                </a:solidFill>
                <a:latin typeface="Alexandria Light" pitchFamily="2" charset="-78"/>
                <a:cs typeface="Alexandria Light" pitchFamily="2" charset="-78"/>
              </a:rPr>
              <a:t> </a:t>
            </a:r>
            <a:r>
              <a:rPr lang="ar-JO" sz="1800" dirty="0">
                <a:solidFill>
                  <a:schemeClr val="tx1"/>
                </a:solidFill>
                <a:latin typeface="Alexandria Light" pitchFamily="2" charset="-78"/>
                <a:cs typeface="Alexandria Light" pitchFamily="2" charset="-78"/>
              </a:rPr>
              <a:t>ا</a:t>
            </a:r>
            <a:r>
              <a:rPr lang="ar-YE" sz="1800" b="0" i="0" u="none" strike="noStrike" baseline="0" dirty="0">
                <a:solidFill>
                  <a:schemeClr val="tx1"/>
                </a:solidFill>
                <a:latin typeface="Alexandria Light" pitchFamily="2" charset="-78"/>
                <a:cs typeface="Alexandria Light" pitchFamily="2" charset="-78"/>
              </a:rPr>
              <a:t>لمرسل والمستقبل ومدى التقارب، والثقة فيما بينهما. كما أن هناك بعض </a:t>
            </a:r>
            <a:r>
              <a:rPr lang="ar-JO" sz="1800" b="0" i="0" u="none" strike="noStrike" baseline="0" dirty="0">
                <a:solidFill>
                  <a:schemeClr val="tx1"/>
                </a:solidFill>
                <a:latin typeface="Alexandria Light" pitchFamily="2" charset="-78"/>
                <a:cs typeface="Alexandria Light" pitchFamily="2" charset="-78"/>
              </a:rPr>
              <a:t>الأشخاص لا</a:t>
            </a:r>
            <a:r>
              <a:rPr lang="ar-YE" sz="1800" b="0" i="0" u="none" strike="noStrike" baseline="0" dirty="0">
                <a:solidFill>
                  <a:schemeClr val="tx1"/>
                </a:solidFill>
                <a:latin typeface="Alexandria Light" pitchFamily="2" charset="-78"/>
                <a:cs typeface="Alexandria Light" pitchFamily="2" charset="-78"/>
              </a:rPr>
              <a:t>يستطيعون التعبير عن أفكارهم شفويا أو </a:t>
            </a:r>
            <a:r>
              <a:rPr lang="ar-JO" sz="1800" b="0" i="0" u="none" strike="noStrike" baseline="0" dirty="0">
                <a:solidFill>
                  <a:schemeClr val="tx1"/>
                </a:solidFill>
                <a:latin typeface="Alexandria Light" pitchFamily="2" charset="-78"/>
                <a:cs typeface="Alexandria Light" pitchFamily="2" charset="-78"/>
              </a:rPr>
              <a:t>يعانون من </a:t>
            </a:r>
            <a:r>
              <a:rPr lang="ar-YE" sz="1800" b="0" i="0" u="none" strike="noStrike" baseline="0" dirty="0">
                <a:solidFill>
                  <a:schemeClr val="tx1"/>
                </a:solidFill>
                <a:latin typeface="Alexandria Light" pitchFamily="2" charset="-78"/>
                <a:cs typeface="Alexandria Light" pitchFamily="2" charset="-78"/>
              </a:rPr>
              <a:t>رهبة أو خوف من أحد الطرفين</a:t>
            </a:r>
            <a:r>
              <a:rPr lang="ar-JO" sz="1800" b="0" i="0" u="none" strike="noStrike" baseline="0" dirty="0">
                <a:solidFill>
                  <a:schemeClr val="tx1"/>
                </a:solidFill>
                <a:latin typeface="Alexandria Light" pitchFamily="2" charset="-78"/>
                <a:cs typeface="Alexandria Light" pitchFamily="2" charset="-78"/>
              </a:rPr>
              <a:t> </a:t>
            </a:r>
            <a:r>
              <a:rPr lang="ar-YE" sz="1800" b="0" i="0" u="none" strike="noStrike" baseline="0" dirty="0">
                <a:solidFill>
                  <a:schemeClr val="tx1"/>
                </a:solidFill>
                <a:latin typeface="Alexandria Light" pitchFamily="2" charset="-78"/>
                <a:cs typeface="Alexandria Light" pitchFamily="2" charset="-78"/>
              </a:rPr>
              <a:t>لسبب أو لأخر.</a:t>
            </a:r>
            <a:r>
              <a:rPr lang="ar-JO" sz="1800" b="0" i="0" u="none" strike="noStrike" baseline="0" dirty="0">
                <a:solidFill>
                  <a:schemeClr val="tx1"/>
                </a:solidFill>
                <a:latin typeface="Alexandria Light" pitchFamily="2" charset="-78"/>
                <a:cs typeface="Alexandria Light" pitchFamily="2" charset="-78"/>
              </a:rPr>
              <a:t> </a:t>
            </a:r>
          </a:p>
          <a:p>
            <a:pPr algn="just" rtl="1"/>
            <a:endParaRPr lang="ar-JO" sz="1800" b="0" i="0" u="none" strike="noStrike" baseline="0" dirty="0">
              <a:solidFill>
                <a:schemeClr val="tx1"/>
              </a:solidFill>
              <a:latin typeface="Alexandria Light" pitchFamily="2" charset="-78"/>
              <a:cs typeface="Alexandria Light" pitchFamily="2" charset="-78"/>
            </a:endParaRPr>
          </a:p>
          <a:p>
            <a:pPr algn="just" rtl="1"/>
            <a:r>
              <a:rPr lang="ar-JO" sz="1800" b="1" dirty="0">
                <a:solidFill>
                  <a:schemeClr val="tx1"/>
                </a:solidFill>
                <a:latin typeface="Alexandria Medium" pitchFamily="2" charset="-78"/>
                <a:cs typeface="Alexandria Medium" pitchFamily="2" charset="-78"/>
              </a:rPr>
              <a:t>ب</a:t>
            </a:r>
            <a:r>
              <a:rPr lang="ar-YE" sz="1800" b="1" dirty="0">
                <a:solidFill>
                  <a:schemeClr val="tx1"/>
                </a:solidFill>
                <a:latin typeface="Alexandria Medium" pitchFamily="2" charset="-78"/>
                <a:cs typeface="Alexandria Medium" pitchFamily="2" charset="-78"/>
              </a:rPr>
              <a:t>-التصال</a:t>
            </a:r>
            <a:r>
              <a:rPr lang="ar-JO" sz="1800" b="1" dirty="0">
                <a:solidFill>
                  <a:schemeClr val="tx1"/>
                </a:solidFill>
                <a:latin typeface="Alexandria Medium" pitchFamily="2" charset="-78"/>
                <a:cs typeface="Alexandria Medium" pitchFamily="2" charset="-78"/>
              </a:rPr>
              <a:t> </a:t>
            </a:r>
            <a:r>
              <a:rPr lang="ar-YE" sz="1800" b="1" dirty="0">
                <a:solidFill>
                  <a:schemeClr val="tx1"/>
                </a:solidFill>
                <a:latin typeface="Alexandria Medium" pitchFamily="2" charset="-78"/>
                <a:cs typeface="Alexandria Medium" pitchFamily="2" charset="-78"/>
              </a:rPr>
              <a:t>الهاتفي: </a:t>
            </a:r>
            <a:endParaRPr lang="ar-JO" sz="1800" b="1" dirty="0">
              <a:solidFill>
                <a:schemeClr val="tx1"/>
              </a:solidFill>
              <a:latin typeface="Alexandria Medium" pitchFamily="2" charset="-78"/>
              <a:cs typeface="Alexandria Medium" pitchFamily="2" charset="-78"/>
            </a:endParaRPr>
          </a:p>
          <a:p>
            <a:pPr algn="r" rtl="1"/>
            <a:r>
              <a:rPr lang="ar-JO" sz="2000" b="0" i="0" u="none" strike="noStrike" baseline="0" dirty="0">
                <a:solidFill>
                  <a:schemeClr val="tx1"/>
                </a:solidFill>
                <a:latin typeface="Alexandria Light" pitchFamily="2" charset="-78"/>
                <a:cs typeface="Alexandria Light" pitchFamily="2" charset="-78"/>
              </a:rPr>
              <a:t>ويستخدم بفاعلية </a:t>
            </a:r>
            <a:r>
              <a:rPr lang="ar-YE" sz="2000" b="0" i="0" u="none" strike="noStrike" baseline="0" dirty="0">
                <a:solidFill>
                  <a:schemeClr val="tx1"/>
                </a:solidFill>
                <a:latin typeface="Alexandria Light" pitchFamily="2" charset="-78"/>
                <a:cs typeface="Alexandria Light" pitchFamily="2" charset="-78"/>
              </a:rPr>
              <a:t>ل</a:t>
            </a:r>
            <a:r>
              <a:rPr lang="ar-YE" dirty="0">
                <a:solidFill>
                  <a:schemeClr val="tx1"/>
                </a:solidFill>
                <a:latin typeface="Alexandria Light" pitchFamily="2" charset="-78"/>
                <a:cs typeface="Alexandria Light" pitchFamily="2" charset="-78"/>
              </a:rPr>
              <a:t>عمليات الاتصال التي تتطلب السرعة في الكثير</a:t>
            </a:r>
            <a:r>
              <a:rPr lang="ar-JO" dirty="0">
                <a:solidFill>
                  <a:schemeClr val="tx1"/>
                </a:solidFill>
                <a:latin typeface="Alexandria Light" pitchFamily="2" charset="-78"/>
                <a:cs typeface="Alexandria Light" pitchFamily="2" charset="-78"/>
              </a:rPr>
              <a:t> وتوفر الوقت والجهد والتكلفة في كثير </a:t>
            </a:r>
            <a:r>
              <a:rPr lang="ar-YE" dirty="0">
                <a:solidFill>
                  <a:schemeClr val="tx1"/>
                </a:solidFill>
                <a:latin typeface="Alexandria Light" pitchFamily="2" charset="-78"/>
                <a:cs typeface="Alexandria Light" pitchFamily="2" charset="-78"/>
              </a:rPr>
              <a:t>من الأحيان</a:t>
            </a:r>
            <a:r>
              <a:rPr lang="ar-JO" dirty="0">
                <a:solidFill>
                  <a:schemeClr val="tx1"/>
                </a:solidFill>
                <a:latin typeface="Alexandria Light" pitchFamily="2" charset="-78"/>
                <a:cs typeface="Alexandria Light" pitchFamily="2" charset="-78"/>
              </a:rPr>
              <a:t>، و</a:t>
            </a:r>
            <a:r>
              <a:rPr lang="ar-YE" dirty="0">
                <a:solidFill>
                  <a:schemeClr val="tx1"/>
                </a:solidFill>
                <a:latin typeface="Alexandria Light" pitchFamily="2" charset="-78"/>
                <a:cs typeface="Alexandria Light" pitchFamily="2" charset="-78"/>
              </a:rPr>
              <a:t> من </a:t>
            </a:r>
            <a:r>
              <a:rPr lang="ar-JO" dirty="0">
                <a:solidFill>
                  <a:schemeClr val="tx1"/>
                </a:solidFill>
                <a:latin typeface="Alexandria Light" pitchFamily="2" charset="-78"/>
                <a:cs typeface="Alexandria Light" pitchFamily="2" charset="-78"/>
              </a:rPr>
              <a:t>سلبياتها </a:t>
            </a:r>
            <a:r>
              <a:rPr lang="ar-YE" dirty="0">
                <a:solidFill>
                  <a:schemeClr val="tx1"/>
                </a:solidFill>
                <a:latin typeface="Alexandria Light" pitchFamily="2" charset="-78"/>
                <a:cs typeface="Alexandria Light" pitchFamily="2" charset="-78"/>
              </a:rPr>
              <a:t>قصر مدة الاتصال مما قد يصعب من الحصول على</a:t>
            </a:r>
            <a:r>
              <a:rPr lang="ar-JO" dirty="0">
                <a:solidFill>
                  <a:schemeClr val="tx1"/>
                </a:solidFill>
                <a:latin typeface="Alexandria Light" pitchFamily="2" charset="-78"/>
                <a:cs typeface="Alexandria Light" pitchFamily="2" charset="-78"/>
              </a:rPr>
              <a:t> </a:t>
            </a:r>
            <a:r>
              <a:rPr lang="ar-YE" dirty="0">
                <a:solidFill>
                  <a:schemeClr val="tx1"/>
                </a:solidFill>
                <a:latin typeface="Alexandria Light" pitchFamily="2" charset="-78"/>
                <a:cs typeface="Alexandria Light" pitchFamily="2" charset="-78"/>
              </a:rPr>
              <a:t>المعلومات الكافية والضرورية</a:t>
            </a:r>
            <a:r>
              <a:rPr lang="ar-JO" dirty="0">
                <a:solidFill>
                  <a:schemeClr val="tx1"/>
                </a:solidFill>
                <a:latin typeface="Alexandria Light" pitchFamily="2" charset="-78"/>
                <a:cs typeface="Alexandria Light" pitchFamily="2" charset="-78"/>
              </a:rPr>
              <a:t> وكذلك عدم متابعة لغة الجسد وايصال الرسالة بطريقة فعالة</a:t>
            </a:r>
            <a:r>
              <a:rPr lang="ar-YE" dirty="0">
                <a:solidFill>
                  <a:schemeClr val="tx1"/>
                </a:solidFill>
                <a:latin typeface="Alexandria Light" pitchFamily="2" charset="-78"/>
                <a:cs typeface="Alexandria Light" pitchFamily="2" charset="-78"/>
              </a:rPr>
              <a:t>.</a:t>
            </a:r>
            <a:endParaRPr lang="ar-JO" dirty="0">
              <a:solidFill>
                <a:schemeClr val="tx1"/>
              </a:solidFill>
              <a:latin typeface="Alexandria Light" pitchFamily="2" charset="-78"/>
              <a:cs typeface="Alexandria Light" pitchFamily="2" charset="-78"/>
            </a:endParaRPr>
          </a:p>
          <a:p>
            <a:pPr algn="r" rtl="1">
              <a:lnSpc>
                <a:spcPct val="150000"/>
              </a:lnSpc>
            </a:pPr>
            <a:br>
              <a:rPr lang="ar-YE" sz="2000" dirty="0"/>
            </a:br>
            <a:br>
              <a:rPr lang="ar-YE" sz="2000" dirty="0"/>
            </a:b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F8FB545-2603-533D-EC1E-C54AB06203A1}"/>
              </a:ext>
            </a:extLst>
          </p:cNvPr>
          <p:cNvSpPr txBox="1"/>
          <p:nvPr/>
        </p:nvSpPr>
        <p:spPr>
          <a:xfrm>
            <a:off x="4332157" y="674557"/>
            <a:ext cx="4392118" cy="369332"/>
          </a:xfrm>
          <a:prstGeom prst="rect">
            <a:avLst/>
          </a:prstGeom>
          <a:noFill/>
        </p:spPr>
        <p:txBody>
          <a:bodyPr wrap="square" rtlCol="0">
            <a:spAutoFit/>
          </a:bodyPr>
          <a:lstStyle/>
          <a:p>
            <a:pPr algn="ctr" rtl="1"/>
            <a:r>
              <a:rPr lang="ar-JO" sz="1800" b="1" i="0" u="none" strike="noStrike" baseline="0" dirty="0">
                <a:solidFill>
                  <a:srgbClr val="00B0F0"/>
                </a:solidFill>
                <a:latin typeface="Alexandria Black" pitchFamily="2" charset="-78"/>
                <a:cs typeface="Alexandria Black" pitchFamily="2" charset="-78"/>
              </a:rPr>
              <a:t>وسائل الاتصال التنظيمي</a:t>
            </a:r>
            <a:endParaRPr lang="en-US" sz="18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3421370540"/>
      </p:ext>
    </p:extLst>
  </p:cSld>
  <p:clrMapOvr>
    <a:masterClrMapping/>
  </p:clrMapOvr>
  <mc:AlternateContent xmlns:mc="http://schemas.openxmlformats.org/markup-compatibility/2006" xmlns:p14="http://schemas.microsoft.com/office/powerpoint/2010/main">
    <mc:Choice Requires="p14">
      <p:transition spd="slow" p14:dur="2000" advTm="71996"/>
    </mc:Choice>
    <mc:Fallback xmlns="">
      <p:transition spd="slow" advTm="7199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72945" y="1155869"/>
            <a:ext cx="11446110" cy="4825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Black" pitchFamily="2" charset="-78"/>
            </a:endParaRPr>
          </a:p>
          <a:p>
            <a:pPr algn="ctr" rtl="1"/>
            <a:endParaRPr lang="ar-JO" sz="2000" b="1" dirty="0">
              <a:solidFill>
                <a:srgbClr val="00B0F0"/>
              </a:solidFill>
              <a:latin typeface="Alexandria Light" pitchFamily="2" charset="-78"/>
              <a:cs typeface="Alexandria Light" pitchFamily="2" charset="-78"/>
            </a:endParaRPr>
          </a:p>
          <a:p>
            <a:pPr algn="ctr" rtl="1"/>
            <a:endParaRPr lang="ar-JO" sz="1600" dirty="0">
              <a:solidFill>
                <a:srgbClr val="000000"/>
              </a:solidFill>
              <a:latin typeface="Alexandria Light" pitchFamily="2" charset="-78"/>
              <a:cs typeface="Alexandria Light" pitchFamily="2" charset="-78"/>
            </a:endParaRPr>
          </a:p>
          <a:p>
            <a:pPr algn="r" rtl="1"/>
            <a:r>
              <a:rPr lang="ar-JO" sz="1800" b="1" i="0" u="none" strike="noStrike" baseline="0" dirty="0">
                <a:solidFill>
                  <a:srgbClr val="0D0D0D"/>
                </a:solidFill>
                <a:latin typeface="Alexandria Medium" pitchFamily="2" charset="-78"/>
                <a:cs typeface="Alexandria Medium" pitchFamily="2" charset="-78"/>
              </a:rPr>
              <a:t>ج- </a:t>
            </a:r>
            <a:r>
              <a:rPr lang="ar-YE" sz="1800" b="1" i="0" u="none" strike="noStrike" baseline="0" dirty="0">
                <a:solidFill>
                  <a:srgbClr val="0D0D0D"/>
                </a:solidFill>
                <a:latin typeface="Alexandria Medium" pitchFamily="2" charset="-78"/>
                <a:cs typeface="Alexandria Medium" pitchFamily="2" charset="-78"/>
              </a:rPr>
              <a:t>المقابلات</a:t>
            </a:r>
            <a:r>
              <a:rPr lang="ar-JO" sz="1800" b="1" i="0" u="none" strike="noStrike" baseline="0" dirty="0">
                <a:solidFill>
                  <a:srgbClr val="0D0D0D"/>
                </a:solidFill>
                <a:latin typeface="Alexandria Medium" pitchFamily="2" charset="-78"/>
                <a:cs typeface="Alexandria Medium" pitchFamily="2" charset="-78"/>
              </a:rPr>
              <a:t> </a:t>
            </a:r>
            <a:r>
              <a:rPr lang="ar-YE" sz="1800" b="1" i="0" u="none" strike="noStrike" baseline="0" dirty="0">
                <a:solidFill>
                  <a:srgbClr val="0D0D0D"/>
                </a:solidFill>
                <a:latin typeface="Alexandria Medium" pitchFamily="2" charset="-78"/>
                <a:cs typeface="Alexandria Medium" pitchFamily="2" charset="-78"/>
              </a:rPr>
              <a:t>االجماعية: </a:t>
            </a:r>
            <a:endParaRPr lang="ar-JO" sz="1800" b="1" i="0" u="none" strike="noStrike" baseline="0" dirty="0">
              <a:solidFill>
                <a:srgbClr val="0D0D0D"/>
              </a:solidFill>
              <a:latin typeface="Alexandria Medium" pitchFamily="2" charset="-78"/>
              <a:cs typeface="Alexandria Medium" pitchFamily="2" charset="-78"/>
            </a:endParaRPr>
          </a:p>
          <a:p>
            <a:pPr algn="r" rtl="1"/>
            <a:endParaRPr lang="ar-JO" sz="1800" b="1" i="0" u="none" strike="noStrike" baseline="0" dirty="0">
              <a:solidFill>
                <a:srgbClr val="0D0D0D"/>
              </a:solidFill>
              <a:latin typeface="Alexandria Medium" pitchFamily="2" charset="-78"/>
              <a:cs typeface="Alexandria Medium" pitchFamily="2" charset="-78"/>
            </a:endParaRPr>
          </a:p>
          <a:p>
            <a:pPr algn="r" rtl="1"/>
            <a:r>
              <a:rPr lang="ar-YE" sz="1600" b="0" i="0" u="none" strike="noStrike" baseline="0" dirty="0">
                <a:solidFill>
                  <a:srgbClr val="0D0D0D"/>
                </a:solidFill>
                <a:latin typeface="Alexandria Light" pitchFamily="2" charset="-78"/>
                <a:cs typeface="Alexandria Light" pitchFamily="2" charset="-78"/>
              </a:rPr>
              <a:t>قد تكون على شكل ندوات أو اجتماعات، يتم فيها تبادل الآ ا رء،</a:t>
            </a:r>
            <a:r>
              <a:rPr lang="ar-JO" sz="1600" b="0" i="0" u="none" strike="noStrike" baseline="0" dirty="0">
                <a:solidFill>
                  <a:srgbClr val="0D0D0D"/>
                </a:solidFill>
                <a:latin typeface="Alexandria Light" pitchFamily="2" charset="-78"/>
                <a:cs typeface="Alexandria Light" pitchFamily="2" charset="-78"/>
              </a:rPr>
              <a:t> </a:t>
            </a:r>
            <a:r>
              <a:rPr lang="ar-YE" sz="1600" b="0" i="0" u="none" strike="noStrike" baseline="0" dirty="0">
                <a:solidFill>
                  <a:srgbClr val="0D0D0D"/>
                </a:solidFill>
                <a:latin typeface="Alexandria Light" pitchFamily="2" charset="-78"/>
                <a:cs typeface="Alexandria Light" pitchFamily="2" charset="-78"/>
              </a:rPr>
              <a:t>وتتوقف فعالية هذه الوسيلة على أسلوب إدارة المقابلات، ومدى مشاركة فعاليته لمختلف</a:t>
            </a:r>
            <a:r>
              <a:rPr lang="ar-JO" sz="1600" b="0" i="0" u="none" strike="noStrike" baseline="0" dirty="0">
                <a:solidFill>
                  <a:srgbClr val="0D0D0D"/>
                </a:solidFill>
                <a:latin typeface="Alexandria Light" pitchFamily="2" charset="-78"/>
                <a:cs typeface="Alexandria Light" pitchFamily="2" charset="-78"/>
              </a:rPr>
              <a:t> </a:t>
            </a:r>
            <a:r>
              <a:rPr lang="ar-YE" sz="1600" b="0" i="0" u="none" strike="noStrike" baseline="0" dirty="0">
                <a:solidFill>
                  <a:srgbClr val="0D0D0D"/>
                </a:solidFill>
                <a:latin typeface="Alexandria Light" pitchFamily="2" charset="-78"/>
                <a:cs typeface="Alexandria Light" pitchFamily="2" charset="-78"/>
              </a:rPr>
              <a:t>لأعضاء ودرجة نضجهم، ومستواهم التنظيمي، والثقافي. </a:t>
            </a:r>
            <a:endParaRPr lang="ar-JO" sz="1600" b="0" i="0" u="none" strike="noStrike" baseline="0" dirty="0">
              <a:solidFill>
                <a:srgbClr val="0D0D0D"/>
              </a:solidFill>
              <a:latin typeface="Alexandria Light" pitchFamily="2" charset="-78"/>
              <a:cs typeface="Alexandria Light" pitchFamily="2" charset="-78"/>
            </a:endParaRPr>
          </a:p>
          <a:p>
            <a:pPr algn="r" rtl="1"/>
            <a:endParaRPr lang="ar-JO" b="1" dirty="0">
              <a:solidFill>
                <a:srgbClr val="0D0D0D"/>
              </a:solidFill>
              <a:latin typeface="Alexandria Medium" pitchFamily="2" charset="-78"/>
              <a:cs typeface="Alexandria Medium" pitchFamily="2" charset="-78"/>
            </a:endParaRPr>
          </a:p>
          <a:p>
            <a:pPr algn="r" rtl="1"/>
            <a:r>
              <a:rPr lang="ar-JO" b="1" dirty="0">
                <a:solidFill>
                  <a:srgbClr val="0D0D0D"/>
                </a:solidFill>
                <a:latin typeface="Alexandria Medium" pitchFamily="2" charset="-78"/>
                <a:cs typeface="Alexandria Medium" pitchFamily="2" charset="-78"/>
              </a:rPr>
              <a:t>ومن ميزات الوسائل الشفوية</a:t>
            </a:r>
            <a:r>
              <a:rPr lang="ar-YE" b="1" dirty="0">
                <a:solidFill>
                  <a:srgbClr val="0D0D0D"/>
                </a:solidFill>
                <a:latin typeface="Alexandria Medium" pitchFamily="2" charset="-78"/>
                <a:cs typeface="Alexandria Medium" pitchFamily="2" charset="-78"/>
              </a:rPr>
              <a:t>، </a:t>
            </a:r>
            <a:endParaRPr lang="ar-JO" b="1" dirty="0">
              <a:solidFill>
                <a:srgbClr val="0D0D0D"/>
              </a:solidFill>
              <a:latin typeface="Alexandria Medium" pitchFamily="2" charset="-78"/>
              <a:cs typeface="Alexandria Medium" pitchFamily="2" charset="-78"/>
            </a:endParaRPr>
          </a:p>
          <a:p>
            <a:pPr algn="r" rtl="1"/>
            <a:r>
              <a:rPr lang="ar-YE" sz="1600" b="0" i="0" u="none" strike="noStrike" baseline="0" dirty="0">
                <a:solidFill>
                  <a:srgbClr val="0D0D0D"/>
                </a:solidFill>
                <a:latin typeface="Alexandria Light" pitchFamily="2" charset="-78"/>
                <a:cs typeface="Alexandria Light" pitchFamily="2" charset="-78"/>
              </a:rPr>
              <a:t>إمكانية الحصول على ردود فعل في الحال</a:t>
            </a:r>
            <a:r>
              <a:rPr lang="ar-JO" sz="1600" b="0" i="0" u="none" strike="noStrike" baseline="0" dirty="0">
                <a:solidFill>
                  <a:srgbClr val="0D0D0D"/>
                </a:solidFill>
                <a:latin typeface="Alexandria Light" pitchFamily="2" charset="-78"/>
                <a:cs typeface="Alexandria Light" pitchFamily="2" charset="-78"/>
              </a:rPr>
              <a:t>.</a:t>
            </a:r>
          </a:p>
          <a:p>
            <a:pPr algn="r" rtl="1"/>
            <a:r>
              <a:rPr lang="ar-YE" sz="1600" b="0" i="0" u="none" strike="noStrike" baseline="0" dirty="0">
                <a:solidFill>
                  <a:srgbClr val="0D0D0D"/>
                </a:solidFill>
                <a:latin typeface="Alexandria Light" pitchFamily="2" charset="-78"/>
                <a:cs typeface="Alexandria Light" pitchFamily="2" charset="-78"/>
              </a:rPr>
              <a:t>وسهولة التفاعل، </a:t>
            </a:r>
            <a:r>
              <a:rPr lang="ar-JO" sz="1600" b="0" i="0" u="none" strike="noStrike" baseline="0" dirty="0">
                <a:solidFill>
                  <a:srgbClr val="0D0D0D"/>
                </a:solidFill>
                <a:latin typeface="Alexandria Light" pitchFamily="2" charset="-78"/>
                <a:cs typeface="Alexandria Light" pitchFamily="2" charset="-78"/>
              </a:rPr>
              <a:t>وقراءة</a:t>
            </a:r>
            <a:r>
              <a:rPr lang="ar-JO" sz="1600" dirty="0">
                <a:solidFill>
                  <a:srgbClr val="0D0D0D"/>
                </a:solidFill>
                <a:latin typeface="Alexandria Light" pitchFamily="2" charset="-78"/>
                <a:cs typeface="Alexandria Light" pitchFamily="2" charset="-78"/>
              </a:rPr>
              <a:t> </a:t>
            </a:r>
            <a:r>
              <a:rPr lang="ar-YE" sz="1600" b="0" i="0" u="none" strike="noStrike" baseline="0" dirty="0">
                <a:solidFill>
                  <a:srgbClr val="0D0D0D"/>
                </a:solidFill>
                <a:latin typeface="Alexandria Light" pitchFamily="2" charset="-78"/>
                <a:cs typeface="Alexandria Light" pitchFamily="2" charset="-78"/>
              </a:rPr>
              <a:t>المشاعر، والسلوك، والانفعالات. </a:t>
            </a:r>
            <a:endParaRPr lang="ar-JO" sz="1600" b="0" i="0" u="none" strike="noStrike" baseline="0" dirty="0">
              <a:solidFill>
                <a:srgbClr val="0D0D0D"/>
              </a:solidFill>
              <a:latin typeface="Alexandria Light" pitchFamily="2" charset="-78"/>
              <a:cs typeface="Alexandria Light" pitchFamily="2" charset="-78"/>
            </a:endParaRPr>
          </a:p>
          <a:p>
            <a:pPr algn="r" rtl="1"/>
            <a:r>
              <a:rPr lang="ar-JO" sz="1600" dirty="0">
                <a:solidFill>
                  <a:srgbClr val="0D0D0D"/>
                </a:solidFill>
                <a:latin typeface="Alexandria Light" pitchFamily="2" charset="-78"/>
                <a:cs typeface="Alexandria Light" pitchFamily="2" charset="-78"/>
              </a:rPr>
              <a:t>الاستفسار لتوضيح المعلومات</a:t>
            </a:r>
          </a:p>
          <a:p>
            <a:pPr algn="r" rtl="1"/>
            <a:endParaRPr lang="ar-JO" sz="1600" b="0" i="0" u="none" strike="noStrike" baseline="0" dirty="0">
              <a:solidFill>
                <a:srgbClr val="0D0D0D"/>
              </a:solidFill>
              <a:latin typeface="Alexandria Light" pitchFamily="2" charset="-78"/>
              <a:cs typeface="Alexandria Light" pitchFamily="2" charset="-78"/>
            </a:endParaRPr>
          </a:p>
          <a:p>
            <a:pPr algn="r" rtl="1"/>
            <a:r>
              <a:rPr lang="ar-JO" sz="1600" b="1" dirty="0">
                <a:solidFill>
                  <a:srgbClr val="0D0D0D"/>
                </a:solidFill>
                <a:latin typeface="Alexandria Medium" pitchFamily="2" charset="-78"/>
                <a:cs typeface="Alexandria Medium" pitchFamily="2" charset="-78"/>
              </a:rPr>
              <a:t>ومن سلبيات  الوسائل الشفوية</a:t>
            </a:r>
            <a:endParaRPr lang="ar-JO" sz="1600" dirty="0">
              <a:solidFill>
                <a:srgbClr val="0D0D0D"/>
              </a:solidFill>
              <a:latin typeface="Alexandria Light" pitchFamily="2" charset="-78"/>
              <a:cs typeface="Alexandria Light" pitchFamily="2" charset="-78"/>
            </a:endParaRPr>
          </a:p>
          <a:p>
            <a:pPr algn="r" rtl="1"/>
            <a:r>
              <a:rPr lang="ar-JO" sz="1600" dirty="0">
                <a:solidFill>
                  <a:srgbClr val="0D0D0D"/>
                </a:solidFill>
                <a:latin typeface="Alexandria Light" pitchFamily="2" charset="-78"/>
                <a:cs typeface="Alexandria Light" pitchFamily="2" charset="-78"/>
              </a:rPr>
              <a:t>الخوف من المواجهة المباشرة</a:t>
            </a:r>
            <a:endParaRPr lang="ar-YE" sz="1600" b="0" i="0" u="none" strike="noStrike" baseline="0" dirty="0">
              <a:solidFill>
                <a:srgbClr val="0D0D0D"/>
              </a:solidFill>
              <a:latin typeface="Alexandria Light" pitchFamily="2" charset="-78"/>
              <a:cs typeface="Alexandria Light" pitchFamily="2" charset="-78"/>
            </a:endParaRPr>
          </a:p>
          <a:p>
            <a:pPr algn="r" rtl="1"/>
            <a:r>
              <a:rPr lang="ar-JO" sz="1600" b="0" i="0" u="none" strike="noStrike" baseline="0" dirty="0">
                <a:solidFill>
                  <a:srgbClr val="0D0D0D"/>
                </a:solidFill>
                <a:latin typeface="Alexandria Light" pitchFamily="2" charset="-78"/>
                <a:cs typeface="Alexandria Light" pitchFamily="2" charset="-78"/>
              </a:rPr>
              <a:t>تغيير فحوى الرسالة وتكذيبها عند عدم التوثيق</a:t>
            </a:r>
          </a:p>
          <a:p>
            <a:pPr algn="r" rtl="1"/>
            <a:r>
              <a:rPr lang="ar-JO" dirty="0">
                <a:solidFill>
                  <a:schemeClr val="tx1"/>
                </a:solidFill>
                <a:latin typeface="Alexandria Light" pitchFamily="2" charset="-78"/>
                <a:cs typeface="Alexandria Light" pitchFamily="2" charset="-78"/>
              </a:rPr>
              <a:t>نسيان بعض المعلومات أو تحسس السامع من بعض العبارات .</a:t>
            </a:r>
            <a:br>
              <a:rPr lang="ar-YE" dirty="0">
                <a:latin typeface="Alexandria Light" pitchFamily="2" charset="-78"/>
                <a:cs typeface="Alexandria Light" pitchFamily="2" charset="-78"/>
              </a:rPr>
            </a:br>
            <a:endParaRPr lang="ar-JO" b="1" dirty="0">
              <a:solidFill>
                <a:srgbClr val="00B0F0"/>
              </a:solidFill>
              <a:latin typeface="Alexandria Light" pitchFamily="2" charset="-78"/>
              <a:ea typeface="Simplified Arabic" panose="02020603050405020304" pitchFamily="18" charset="-78"/>
              <a:cs typeface="Alexandria Light" pitchFamily="2" charset="-78"/>
            </a:endParaRPr>
          </a:p>
          <a:p>
            <a:pPr algn="l" rtl="1"/>
            <a:endParaRPr lang="ar-JO" b="1" dirty="0">
              <a:solidFill>
                <a:srgbClr val="00B0F0"/>
              </a:solidFill>
              <a:effectLst/>
              <a:latin typeface="Alexandria Light" pitchFamily="2" charset="-78"/>
              <a:ea typeface="Simplified Arabic" panose="02020603050405020304" pitchFamily="18" charset="-78"/>
              <a:cs typeface="Alexandria Light" pitchFamily="2" charset="-78"/>
            </a:endParaRPr>
          </a:p>
          <a:p>
            <a:pPr algn="l" rtl="1"/>
            <a:r>
              <a:rPr lang="ar-SA" sz="2000" b="1" dirty="0">
                <a:solidFill>
                  <a:srgbClr val="00B0F0"/>
                </a:solidFill>
                <a:effectLst/>
                <a:latin typeface="Alexandria Light" pitchFamily="2" charset="-78"/>
                <a:ea typeface="Simplified Arabic" panose="02020603050405020304" pitchFamily="18" charset="-78"/>
                <a:cs typeface="Alexandria Light" pitchFamily="2" charset="-78"/>
              </a:rPr>
              <a:t> </a:t>
            </a:r>
            <a:endParaRPr lang="ar-JO" sz="2000" b="1" dirty="0">
              <a:solidFill>
                <a:srgbClr val="00B0F0"/>
              </a:solidFill>
              <a:effectLst/>
              <a:latin typeface="Alexandria Light" pitchFamily="2" charset="-78"/>
              <a:ea typeface="Simplified Arabic" panose="02020603050405020304" pitchFamily="18"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70138E5-FC8E-A4D8-B0F2-0A9787C68BA6}"/>
              </a:ext>
            </a:extLst>
          </p:cNvPr>
          <p:cNvSpPr txBox="1"/>
          <p:nvPr/>
        </p:nvSpPr>
        <p:spPr>
          <a:xfrm>
            <a:off x="4332157" y="674557"/>
            <a:ext cx="4392118" cy="369332"/>
          </a:xfrm>
          <a:prstGeom prst="rect">
            <a:avLst/>
          </a:prstGeom>
          <a:noFill/>
        </p:spPr>
        <p:txBody>
          <a:bodyPr wrap="square" rtlCol="0">
            <a:spAutoFit/>
          </a:bodyPr>
          <a:lstStyle/>
          <a:p>
            <a:pPr algn="ctr" rtl="1"/>
            <a:r>
              <a:rPr lang="ar-JO" sz="1800" b="1" i="0" u="none" strike="noStrike" baseline="0" dirty="0">
                <a:solidFill>
                  <a:srgbClr val="00B0F0"/>
                </a:solidFill>
                <a:latin typeface="Alexandria Black" pitchFamily="2" charset="-78"/>
                <a:cs typeface="Alexandria Black" pitchFamily="2" charset="-78"/>
              </a:rPr>
              <a:t>وسائل الاتصال التنظيمي</a:t>
            </a:r>
            <a:endParaRPr lang="en-US" sz="18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2604120195"/>
      </p:ext>
    </p:extLst>
  </p:cSld>
  <p:clrMapOvr>
    <a:masterClrMapping/>
  </p:clrMapOvr>
  <mc:AlternateContent xmlns:mc="http://schemas.openxmlformats.org/markup-compatibility/2006" xmlns:p14="http://schemas.microsoft.com/office/powerpoint/2010/main">
    <mc:Choice Requires="p14">
      <p:transition spd="slow" p14:dur="2000" advTm="51113"/>
    </mc:Choice>
    <mc:Fallback xmlns="">
      <p:transition spd="slow" advTm="5111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87101" y="1155869"/>
            <a:ext cx="11446110" cy="51367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chemeClr val="tx1"/>
              </a:solidFill>
              <a:latin typeface="Alexandria Black" pitchFamily="2" charset="-78"/>
              <a:cs typeface="Alexandria Black" pitchFamily="2" charset="-78"/>
            </a:endParaRPr>
          </a:p>
          <a:p>
            <a:pPr algn="ctr"/>
            <a:endParaRPr lang="ar-JO" sz="2000" b="1" dirty="0">
              <a:solidFill>
                <a:schemeClr val="tx1"/>
              </a:solidFill>
              <a:latin typeface="Alexandria Black" pitchFamily="2" charset="-78"/>
              <a:cs typeface="Alexandria Black" pitchFamily="2" charset="-78"/>
            </a:endParaRPr>
          </a:p>
          <a:p>
            <a:pPr algn="ctr"/>
            <a:endParaRPr lang="ar-JO" sz="1600" dirty="0">
              <a:solidFill>
                <a:schemeClr val="tx1"/>
              </a:solidFill>
              <a:latin typeface="Alexandria Medium" pitchFamily="2" charset="-78"/>
              <a:cs typeface="Alexandria Medium" pitchFamily="2" charset="-78"/>
            </a:endParaRPr>
          </a:p>
          <a:p>
            <a:pPr algn="r" rtl="1"/>
            <a:endParaRPr lang="ar-JO" b="1" dirty="0">
              <a:solidFill>
                <a:schemeClr val="tx1"/>
              </a:solidFill>
              <a:latin typeface="Alexandria Medium" pitchFamily="2" charset="-78"/>
              <a:cs typeface="Alexandria Medium" pitchFamily="2" charset="-78"/>
            </a:endParaRPr>
          </a:p>
          <a:p>
            <a:pPr algn="r" rtl="1"/>
            <a:endParaRPr lang="ar-JO" b="1" dirty="0">
              <a:solidFill>
                <a:schemeClr val="tx1"/>
              </a:solidFill>
              <a:latin typeface="Alexandria Medium" pitchFamily="2" charset="-78"/>
              <a:cs typeface="Alexandria Medium" pitchFamily="2" charset="-78"/>
            </a:endParaRPr>
          </a:p>
          <a:p>
            <a:pPr algn="r" rtl="1"/>
            <a:r>
              <a:rPr lang="ar-JO" b="1" dirty="0">
                <a:solidFill>
                  <a:schemeClr val="tx1"/>
                </a:solidFill>
                <a:latin typeface="Alexandria Medium" pitchFamily="2" charset="-78"/>
                <a:cs typeface="Alexandria Medium" pitchFamily="2" charset="-78"/>
              </a:rPr>
              <a:t>ثانيًا: الوسائل الكتابية</a:t>
            </a:r>
          </a:p>
          <a:p>
            <a:pPr algn="r" rtl="1"/>
            <a:endParaRPr lang="ar-JO" sz="1600" b="1" i="0" u="none" strike="noStrike" baseline="0" dirty="0">
              <a:solidFill>
                <a:schemeClr val="tx1"/>
              </a:solidFill>
              <a:latin typeface="Alexandria Medium" pitchFamily="2" charset="-78"/>
              <a:cs typeface="Alexandria Medium" pitchFamily="2" charset="-78"/>
            </a:endParaRPr>
          </a:p>
          <a:p>
            <a:pPr marL="0" marR="0" algn="r" rtl="1">
              <a:lnSpc>
                <a:spcPct val="107000"/>
              </a:lnSpc>
              <a:spcBef>
                <a:spcPts val="0"/>
              </a:spcBef>
              <a:spcAft>
                <a:spcPts val="800"/>
              </a:spcAft>
            </a:pPr>
            <a:r>
              <a:rPr lang="ar-JO" sz="1800" kern="100" dirty="0">
                <a:solidFill>
                  <a:schemeClr val="tx1"/>
                </a:solidFill>
                <a:effectLst/>
                <a:latin typeface="Alexandria Light" pitchFamily="2" charset="-78"/>
                <a:ea typeface="Calibri" panose="020F0502020204030204" pitchFamily="34" charset="0"/>
                <a:cs typeface="Alexandria Light" pitchFamily="2" charset="-78"/>
              </a:rPr>
              <a:t>   </a:t>
            </a:r>
            <a:r>
              <a:rPr lang="ar-SA" sz="1800" kern="100" dirty="0">
                <a:solidFill>
                  <a:schemeClr val="tx1"/>
                </a:solidFill>
                <a:effectLst/>
                <a:latin typeface="Alexandria Light" pitchFamily="2" charset="-78"/>
                <a:ea typeface="Calibri" panose="020F0502020204030204" pitchFamily="34" charset="0"/>
                <a:cs typeface="Alexandria Light" pitchFamily="2" charset="-78"/>
              </a:rPr>
              <a:t>عندما يتم الاتصال </a:t>
            </a:r>
            <a:r>
              <a:rPr lang="ar-JO" sz="1800" kern="100" dirty="0">
                <a:solidFill>
                  <a:schemeClr val="tx1"/>
                </a:solidFill>
                <a:effectLst/>
                <a:latin typeface="Alexandria Light" pitchFamily="2" charset="-78"/>
                <a:ea typeface="Calibri" panose="020F0502020204030204" pitchFamily="34" charset="0"/>
                <a:cs typeface="Alexandria Light" pitchFamily="2" charset="-78"/>
              </a:rPr>
              <a:t>بالكتابة </a:t>
            </a:r>
            <a:r>
              <a:rPr lang="ar-SA" sz="1800" kern="100" dirty="0">
                <a:solidFill>
                  <a:schemeClr val="tx1"/>
                </a:solidFill>
                <a:effectLst/>
                <a:latin typeface="Alexandria Light" pitchFamily="2" charset="-78"/>
                <a:ea typeface="Calibri" panose="020F0502020204030204" pitchFamily="34" charset="0"/>
                <a:cs typeface="Alexandria Light" pitchFamily="2" charset="-78"/>
              </a:rPr>
              <a:t> يطلق عليه الاتصال الكتابي، ويتضمن ذلك الكلمات المكتوبة، الرسوم البيانية، الصور، </a:t>
            </a:r>
            <a:r>
              <a:rPr lang="ar-JO" sz="1800" kern="100" dirty="0">
                <a:solidFill>
                  <a:schemeClr val="tx1"/>
                </a:solidFill>
                <a:effectLst/>
                <a:latin typeface="Alexandria Light" pitchFamily="2" charset="-78"/>
                <a:ea typeface="Calibri" panose="020F0502020204030204" pitchFamily="34" charset="0"/>
                <a:cs typeface="Alexandria Light" pitchFamily="2" charset="-78"/>
              </a:rPr>
              <a:t>وغيرها</a:t>
            </a:r>
            <a:r>
              <a:rPr lang="ar-SA" sz="1800" kern="100" dirty="0">
                <a:solidFill>
                  <a:schemeClr val="tx1"/>
                </a:solidFill>
                <a:effectLst/>
                <a:latin typeface="Alexandria Light" pitchFamily="2" charset="-78"/>
                <a:ea typeface="Calibri" panose="020F0502020204030204" pitchFamily="34" charset="0"/>
                <a:cs typeface="Alexandria Light" pitchFamily="2" charset="-78"/>
              </a:rPr>
              <a:t>. </a:t>
            </a:r>
            <a:r>
              <a:rPr lang="ar-JO" sz="1800" kern="100" dirty="0">
                <a:solidFill>
                  <a:schemeClr val="tx1"/>
                </a:solidFill>
                <a:effectLst/>
                <a:latin typeface="Alexandria Light" pitchFamily="2" charset="-78"/>
                <a:ea typeface="Calibri" panose="020F0502020204030204" pitchFamily="34" charset="0"/>
                <a:cs typeface="Alexandria Light" pitchFamily="2" charset="-78"/>
              </a:rPr>
              <a:t>ويستخدم </a:t>
            </a:r>
            <a:r>
              <a:rPr lang="ar-SA" sz="1800" kern="100" dirty="0">
                <a:solidFill>
                  <a:schemeClr val="tx1"/>
                </a:solidFill>
                <a:effectLst/>
                <a:latin typeface="Alexandria Light" pitchFamily="2" charset="-78"/>
                <a:ea typeface="Calibri" panose="020F0502020204030204" pitchFamily="34" charset="0"/>
                <a:cs typeface="Alexandria Light" pitchFamily="2" charset="-78"/>
              </a:rPr>
              <a:t>الاتصال الكتابي في </a:t>
            </a:r>
            <a:r>
              <a:rPr lang="ar-JO" sz="1800" kern="100" dirty="0">
                <a:solidFill>
                  <a:schemeClr val="tx1"/>
                </a:solidFill>
                <a:effectLst/>
                <a:latin typeface="Alexandria Light" pitchFamily="2" charset="-78"/>
                <a:ea typeface="Calibri" panose="020F0502020204030204" pitchFamily="34" charset="0"/>
                <a:cs typeface="Alexandria Light" pitchFamily="2" charset="-78"/>
              </a:rPr>
              <a:t>جميع </a:t>
            </a:r>
            <a:r>
              <a:rPr lang="ar-SA" sz="1800" kern="100" dirty="0">
                <a:solidFill>
                  <a:schemeClr val="tx1"/>
                </a:solidFill>
                <a:effectLst/>
                <a:latin typeface="Alexandria Light" pitchFamily="2" charset="-78"/>
                <a:ea typeface="Calibri" panose="020F0502020204030204" pitchFamily="34" charset="0"/>
                <a:cs typeface="Alexandria Light" pitchFamily="2" charset="-78"/>
              </a:rPr>
              <a:t>المنظمات</a:t>
            </a:r>
            <a:r>
              <a:rPr lang="ar-JO" sz="1800" kern="100" dirty="0">
                <a:solidFill>
                  <a:schemeClr val="tx1"/>
                </a:solidFill>
                <a:effectLst/>
                <a:latin typeface="Alexandria Light" pitchFamily="2" charset="-78"/>
                <a:ea typeface="Calibri" panose="020F0502020204030204" pitchFamily="34" charset="0"/>
                <a:cs typeface="Alexandria Light" pitchFamily="2" charset="-78"/>
              </a:rPr>
              <a:t> على اختلاف عملها</a:t>
            </a:r>
            <a:r>
              <a:rPr lang="ar-SA" sz="1800" kern="100" dirty="0">
                <a:solidFill>
                  <a:schemeClr val="tx1"/>
                </a:solidFill>
                <a:effectLst/>
                <a:latin typeface="Alexandria Light" pitchFamily="2" charset="-78"/>
                <a:ea typeface="Calibri" panose="020F0502020204030204" pitchFamily="34" charset="0"/>
                <a:cs typeface="Alexandria Light" pitchFamily="2" charset="-78"/>
              </a:rPr>
              <a:t>.</a:t>
            </a:r>
            <a:endParaRPr lang="en-US" sz="1800" kern="100" dirty="0">
              <a:solidFill>
                <a:schemeClr val="tx1"/>
              </a:solidFill>
              <a:effectLst/>
              <a:latin typeface="Alexandria Light" pitchFamily="2" charset="-78"/>
              <a:ea typeface="Calibri" panose="020F0502020204030204" pitchFamily="34" charset="0"/>
              <a:cs typeface="Alexandria Light" pitchFamily="2" charset="-78"/>
            </a:endParaRPr>
          </a:p>
          <a:p>
            <a:pPr marL="0" marR="0" algn="r" rtl="1">
              <a:lnSpc>
                <a:spcPct val="107000"/>
              </a:lnSpc>
              <a:spcBef>
                <a:spcPts val="0"/>
              </a:spcBef>
              <a:spcAft>
                <a:spcPts val="800"/>
              </a:spcAft>
            </a:pPr>
            <a:r>
              <a:rPr lang="ar-JO" sz="1800" kern="100" dirty="0">
                <a:solidFill>
                  <a:schemeClr val="tx1"/>
                </a:solidFill>
                <a:effectLst/>
                <a:latin typeface="Alexandria Light" pitchFamily="2" charset="-78"/>
                <a:ea typeface="Calibri" panose="020F0502020204030204" pitchFamily="34" charset="0"/>
                <a:cs typeface="Alexandria Light" pitchFamily="2" charset="-78"/>
              </a:rPr>
              <a:t>   وفي كثير من الحالات يعد الاتصال الكتابي </a:t>
            </a:r>
            <a:r>
              <a:rPr lang="ar-SA" sz="1800" kern="100" dirty="0">
                <a:solidFill>
                  <a:schemeClr val="tx1"/>
                </a:solidFill>
                <a:effectLst/>
                <a:latin typeface="Alexandria Light" pitchFamily="2" charset="-78"/>
                <a:ea typeface="Calibri" panose="020F0502020204030204" pitchFamily="34" charset="0"/>
                <a:cs typeface="Alexandria Light" pitchFamily="2" charset="-78"/>
              </a:rPr>
              <a:t>أمرًا </a:t>
            </a:r>
            <a:r>
              <a:rPr lang="ar-JO" sz="1800" kern="100" dirty="0">
                <a:solidFill>
                  <a:schemeClr val="tx1"/>
                </a:solidFill>
                <a:effectLst/>
                <a:latin typeface="Alexandria Light" pitchFamily="2" charset="-78"/>
                <a:ea typeface="Calibri" panose="020F0502020204030204" pitchFamily="34" charset="0"/>
                <a:cs typeface="Alexandria Light" pitchFamily="2" charset="-78"/>
              </a:rPr>
              <a:t>واجبًا ففي </a:t>
            </a:r>
            <a:r>
              <a:rPr lang="ar-SA" sz="1800" kern="100" dirty="0">
                <a:solidFill>
                  <a:schemeClr val="tx1"/>
                </a:solidFill>
                <a:effectLst/>
                <a:latin typeface="Alexandria Light" pitchFamily="2" charset="-78"/>
                <a:ea typeface="Calibri" panose="020F0502020204030204" pitchFamily="34" charset="0"/>
                <a:cs typeface="Alexandria Light" pitchFamily="2" charset="-78"/>
              </a:rPr>
              <a:t>حالة </a:t>
            </a:r>
            <a:r>
              <a:rPr lang="ar-JO" sz="1800" kern="100" dirty="0">
                <a:solidFill>
                  <a:schemeClr val="tx1"/>
                </a:solidFill>
                <a:effectLst/>
                <a:latin typeface="Alexandria Light" pitchFamily="2" charset="-78"/>
                <a:ea typeface="Calibri" panose="020F0502020204030204" pitchFamily="34" charset="0"/>
                <a:cs typeface="Alexandria Light" pitchFamily="2" charset="-78"/>
              </a:rPr>
              <a:t>إصدار </a:t>
            </a:r>
            <a:r>
              <a:rPr lang="ar-SA" sz="1800" kern="100" dirty="0">
                <a:solidFill>
                  <a:schemeClr val="tx1"/>
                </a:solidFill>
                <a:effectLst/>
                <a:latin typeface="Alexandria Light" pitchFamily="2" charset="-78"/>
                <a:ea typeface="Calibri" panose="020F0502020204030204" pitchFamily="34" charset="0"/>
                <a:cs typeface="Alexandria Light" pitchFamily="2" charset="-78"/>
              </a:rPr>
              <a:t>القواعد أو الأوامر أو الجداول الزمنية أو الأمور المتعلقة بسياسة المنظمة</a:t>
            </a:r>
            <a:r>
              <a:rPr lang="ar-JO" sz="1800" kern="100" dirty="0">
                <a:solidFill>
                  <a:schemeClr val="tx1"/>
                </a:solidFill>
                <a:effectLst/>
                <a:latin typeface="Alexandria Light" pitchFamily="2" charset="-78"/>
                <a:ea typeface="Calibri" panose="020F0502020204030204" pitchFamily="34" charset="0"/>
                <a:cs typeface="Alexandria Light" pitchFamily="2" charset="-78"/>
              </a:rPr>
              <a:t> يجب على المنظمات تفعيل الاتصال الكتابي وتوثيق كل ذلك كتابة عبر دساتيرها وأنظمتها</a:t>
            </a:r>
            <a:r>
              <a:rPr lang="ar-SA" sz="1800" kern="100" dirty="0">
                <a:solidFill>
                  <a:schemeClr val="tx1"/>
                </a:solidFill>
                <a:effectLst/>
                <a:latin typeface="Alexandria Light" pitchFamily="2" charset="-78"/>
                <a:ea typeface="Calibri" panose="020F0502020204030204" pitchFamily="34" charset="0"/>
                <a:cs typeface="Alexandria Light" pitchFamily="2" charset="-78"/>
              </a:rPr>
              <a:t>، </a:t>
            </a:r>
            <a:r>
              <a:rPr lang="ar-JO" sz="1800" kern="100" dirty="0">
                <a:solidFill>
                  <a:schemeClr val="tx1"/>
                </a:solidFill>
                <a:effectLst/>
                <a:latin typeface="Alexandria Light" pitchFamily="2" charset="-78"/>
                <a:ea typeface="Calibri" panose="020F0502020204030204" pitchFamily="34" charset="0"/>
                <a:cs typeface="Alexandria Light" pitchFamily="2" charset="-78"/>
              </a:rPr>
              <a:t>و </a:t>
            </a:r>
            <a:r>
              <a:rPr lang="ar-SA" sz="1800" kern="100" dirty="0">
                <a:solidFill>
                  <a:schemeClr val="tx1"/>
                </a:solidFill>
                <a:effectLst/>
                <a:latin typeface="Alexandria Light" pitchFamily="2" charset="-78"/>
                <a:ea typeface="Calibri" panose="020F0502020204030204" pitchFamily="34" charset="0"/>
                <a:cs typeface="Alexandria Light" pitchFamily="2" charset="-78"/>
              </a:rPr>
              <a:t>تعتبر النشرات والمجلات والملاحظات </a:t>
            </a:r>
            <a:r>
              <a:rPr lang="ar-JO" sz="1800" kern="100" dirty="0">
                <a:solidFill>
                  <a:schemeClr val="tx1"/>
                </a:solidFill>
                <a:effectLst/>
                <a:latin typeface="Alexandria Light" pitchFamily="2" charset="-78"/>
                <a:ea typeface="Calibri" panose="020F0502020204030204" pitchFamily="34" charset="0"/>
                <a:cs typeface="Alexandria Light" pitchFamily="2" charset="-78"/>
              </a:rPr>
              <a:t>من</a:t>
            </a:r>
            <a:r>
              <a:rPr lang="ar-SA" sz="1800" kern="100" dirty="0">
                <a:solidFill>
                  <a:schemeClr val="tx1"/>
                </a:solidFill>
                <a:effectLst/>
                <a:latin typeface="Alexandria Light" pitchFamily="2" charset="-78"/>
                <a:ea typeface="Calibri" panose="020F0502020204030204" pitchFamily="34" charset="0"/>
                <a:cs typeface="Alexandria Light" pitchFamily="2" charset="-78"/>
              </a:rPr>
              <a:t> الأشكال الشائعة للاتصال الكتابي.</a:t>
            </a:r>
            <a:endParaRPr lang="ar-JO" sz="1800" kern="100" dirty="0">
              <a:solidFill>
                <a:schemeClr val="tx1"/>
              </a:solidFill>
              <a:effectLst/>
              <a:latin typeface="Alexandria Light" pitchFamily="2" charset="-78"/>
              <a:ea typeface="Calibri" panose="020F0502020204030204" pitchFamily="34" charset="0"/>
              <a:cs typeface="Alexandria Light" pitchFamily="2" charset="-78"/>
            </a:endParaRPr>
          </a:p>
          <a:p>
            <a:pPr marL="0" marR="0" algn="r" rtl="1">
              <a:lnSpc>
                <a:spcPct val="107000"/>
              </a:lnSpc>
              <a:spcBef>
                <a:spcPts val="0"/>
              </a:spcBef>
              <a:spcAft>
                <a:spcPts val="800"/>
              </a:spcAft>
            </a:pPr>
            <a:r>
              <a:rPr lang="ar-JO" kern="100" dirty="0">
                <a:solidFill>
                  <a:schemeClr val="tx1"/>
                </a:solidFill>
                <a:latin typeface="Alexandria Light" pitchFamily="2" charset="-78"/>
                <a:ea typeface="Calibri" panose="020F0502020204030204" pitchFamily="34" charset="0"/>
                <a:cs typeface="Alexandria Light" pitchFamily="2" charset="-78"/>
              </a:rPr>
              <a:t>نستعرض بعضًا من وسائل الاتصال الكتابية بشيء من التفصيل ومنها:</a:t>
            </a:r>
          </a:p>
          <a:p>
            <a:pPr marL="0" marR="0" algn="r" rtl="1">
              <a:lnSpc>
                <a:spcPct val="107000"/>
              </a:lnSpc>
              <a:spcBef>
                <a:spcPts val="0"/>
              </a:spcBef>
              <a:spcAft>
                <a:spcPts val="800"/>
              </a:spcAft>
            </a:pPr>
            <a:endParaRPr lang="ar-JO" kern="100" dirty="0">
              <a:solidFill>
                <a:schemeClr val="tx1"/>
              </a:solidFill>
              <a:latin typeface="Alexandria Light" pitchFamily="2" charset="-78"/>
              <a:ea typeface="Calibri" panose="020F0502020204030204" pitchFamily="34" charset="0"/>
              <a:cs typeface="Alexandria Light" pitchFamily="2" charset="-78"/>
            </a:endParaRPr>
          </a:p>
          <a:p>
            <a:pPr marL="342900" indent="-342900" algn="r" rtl="1">
              <a:buAutoNum type="arabic1Minus"/>
            </a:pPr>
            <a:r>
              <a:rPr lang="ar-YE" b="1" dirty="0">
                <a:solidFill>
                  <a:schemeClr val="tx1"/>
                </a:solidFill>
                <a:latin typeface="Alexandria Medium" pitchFamily="2" charset="-78"/>
                <a:cs typeface="Alexandria Medium" pitchFamily="2" charset="-78"/>
              </a:rPr>
              <a:t>التقارير: </a:t>
            </a:r>
            <a:endParaRPr lang="ar-JO" b="1" dirty="0">
              <a:solidFill>
                <a:schemeClr val="tx1"/>
              </a:solidFill>
              <a:latin typeface="Alexandria Medium" pitchFamily="2" charset="-78"/>
              <a:cs typeface="Alexandria Medium" pitchFamily="2" charset="-78"/>
            </a:endParaRPr>
          </a:p>
          <a:p>
            <a:pPr algn="r" rtl="1"/>
            <a:r>
              <a:rPr lang="ar-JO" kern="100" dirty="0">
                <a:solidFill>
                  <a:schemeClr val="tx1"/>
                </a:solidFill>
                <a:latin typeface="Alexandria Light" pitchFamily="2" charset="-78"/>
                <a:cs typeface="Alexandria Light" pitchFamily="2" charset="-78"/>
              </a:rPr>
              <a:t>إذ تضم التقارير</a:t>
            </a:r>
            <a:r>
              <a:rPr lang="ar-YE" kern="100" dirty="0">
                <a:solidFill>
                  <a:schemeClr val="tx1"/>
                </a:solidFill>
                <a:latin typeface="Alexandria Light" pitchFamily="2" charset="-78"/>
                <a:cs typeface="Alexandria Light" pitchFamily="2" charset="-78"/>
              </a:rPr>
              <a:t> معلومات </a:t>
            </a:r>
            <a:r>
              <a:rPr lang="ar-JO" kern="100" dirty="0">
                <a:solidFill>
                  <a:schemeClr val="tx1"/>
                </a:solidFill>
                <a:latin typeface="Alexandria Light" pitchFamily="2" charset="-78"/>
                <a:cs typeface="Alexandria Light" pitchFamily="2" charset="-78"/>
              </a:rPr>
              <a:t>ومقترحات </a:t>
            </a:r>
            <a:r>
              <a:rPr lang="ar-YE" kern="100" dirty="0">
                <a:solidFill>
                  <a:schemeClr val="tx1"/>
                </a:solidFill>
                <a:latin typeface="Alexandria Light" pitchFamily="2" charset="-78"/>
                <a:cs typeface="Alexandria Light" pitchFamily="2" charset="-78"/>
              </a:rPr>
              <a:t>ترفع من </a:t>
            </a:r>
            <a:r>
              <a:rPr lang="ar-JO" kern="100" dirty="0">
                <a:solidFill>
                  <a:schemeClr val="tx1"/>
                </a:solidFill>
                <a:latin typeface="Alexandria Light" pitchFamily="2" charset="-78"/>
                <a:cs typeface="Alexandria Light" pitchFamily="2" charset="-78"/>
              </a:rPr>
              <a:t>أدنى السلم الوظيفي</a:t>
            </a:r>
            <a:r>
              <a:rPr lang="ar-YE" kern="100" dirty="0">
                <a:solidFill>
                  <a:schemeClr val="tx1"/>
                </a:solidFill>
                <a:latin typeface="Alexandria Light" pitchFamily="2" charset="-78"/>
                <a:cs typeface="Alexandria Light" pitchFamily="2" charset="-78"/>
              </a:rPr>
              <a:t> إلى أعلى </a:t>
            </a:r>
            <a:r>
              <a:rPr lang="ar-JO" kern="100" dirty="0">
                <a:solidFill>
                  <a:schemeClr val="tx1"/>
                </a:solidFill>
                <a:latin typeface="Alexandria Light" pitchFamily="2" charset="-78"/>
                <a:cs typeface="Alexandria Light" pitchFamily="2" charset="-78"/>
              </a:rPr>
              <a:t>السلم الوظيفي </a:t>
            </a:r>
            <a:r>
              <a:rPr lang="ar-YE" kern="100" dirty="0">
                <a:solidFill>
                  <a:schemeClr val="tx1"/>
                </a:solidFill>
                <a:latin typeface="Alexandria Light" pitchFamily="2" charset="-78"/>
                <a:cs typeface="Alexandria Light" pitchFamily="2" charset="-78"/>
              </a:rPr>
              <a:t>في مختلف المستويات الإدارة</a:t>
            </a:r>
            <a:r>
              <a:rPr lang="ar-JO" kern="100" dirty="0">
                <a:solidFill>
                  <a:schemeClr val="tx1"/>
                </a:solidFill>
                <a:latin typeface="Alexandria Light" pitchFamily="2" charset="-78"/>
                <a:cs typeface="Alexandria Light" pitchFamily="2" charset="-78"/>
              </a:rPr>
              <a:t>  اذ يتم إعدادها من قبل الموظف الأقل رتبة في الهيكل الإداري للمنظمة لمن هو أعلى منه كأن يكتب موظف تقريرًا حول سير العمليات لرئيسه المباشر أو الأعلى منه للمدير </a:t>
            </a:r>
            <a:r>
              <a:rPr lang="ar-YE" kern="100" dirty="0">
                <a:solidFill>
                  <a:schemeClr val="tx1"/>
                </a:solidFill>
                <a:latin typeface="Alexandria Light" pitchFamily="2" charset="-78"/>
                <a:cs typeface="Alexandria Light" pitchFamily="2" charset="-78"/>
              </a:rPr>
              <a:t>وتتوقف فعالية التقارير كأحد وسائل الاتصال على مدى الصدق، والوضوح في عرضها،</a:t>
            </a:r>
            <a:r>
              <a:rPr lang="ar-JO" kern="100" dirty="0">
                <a:solidFill>
                  <a:schemeClr val="tx1"/>
                </a:solidFill>
                <a:latin typeface="Alexandria Light" pitchFamily="2" charset="-78"/>
                <a:cs typeface="Alexandria Light" pitchFamily="2" charset="-78"/>
              </a:rPr>
              <a:t> </a:t>
            </a:r>
            <a:r>
              <a:rPr lang="ar-YE" kern="100" dirty="0">
                <a:solidFill>
                  <a:schemeClr val="tx1"/>
                </a:solidFill>
                <a:latin typeface="Alexandria Light" pitchFamily="2" charset="-78"/>
                <a:cs typeface="Alexandria Light" pitchFamily="2" charset="-78"/>
              </a:rPr>
              <a:t>وتحليلها وما تتضمنه من معلومات</a:t>
            </a:r>
            <a:r>
              <a:rPr lang="ar-JO" kern="100" dirty="0">
                <a:solidFill>
                  <a:schemeClr val="tx1"/>
                </a:solidFill>
                <a:latin typeface="Alexandria Light" pitchFamily="2" charset="-78"/>
                <a:cs typeface="Alexandria Light" pitchFamily="2" charset="-78"/>
              </a:rPr>
              <a:t> وقد يم إعدادها ورقيًا أو نقلها كتابة عبر الإيميل او الهاتف </a:t>
            </a:r>
            <a:r>
              <a:rPr lang="ar-YE" kern="100" dirty="0">
                <a:solidFill>
                  <a:schemeClr val="tx1"/>
                </a:solidFill>
                <a:latin typeface="Alexandria Light" pitchFamily="2" charset="-78"/>
                <a:cs typeface="Alexandria Light" pitchFamily="2" charset="-78"/>
              </a:rPr>
              <a:t>.</a:t>
            </a:r>
            <a:endParaRPr lang="en-US" kern="100" dirty="0">
              <a:solidFill>
                <a:schemeClr val="tx1"/>
              </a:solidFill>
              <a:latin typeface="Alexandria Light" pitchFamily="2" charset="-78"/>
              <a:cs typeface="Alexandria Light" pitchFamily="2" charset="-78"/>
            </a:endParaRPr>
          </a:p>
          <a:p>
            <a:pPr algn="r" rtl="1"/>
            <a:endParaRPr lang="ar-JO" sz="1600" b="1" i="0" u="none" strike="noStrike" baseline="0" dirty="0">
              <a:solidFill>
                <a:schemeClr val="tx1"/>
              </a:solidFill>
              <a:latin typeface="Alexandria Light" pitchFamily="2" charset="-78"/>
              <a:cs typeface="Alexandria Light" pitchFamily="2" charset="-78"/>
            </a:endParaRPr>
          </a:p>
          <a:p>
            <a:pPr algn="r" rtl="1" fontAlgn="base">
              <a:lnSpc>
                <a:spcPct val="150000"/>
              </a:lnSpc>
            </a:pPr>
            <a:br>
              <a:rPr lang="ar-YE" sz="2000" dirty="0">
                <a:solidFill>
                  <a:schemeClr val="tx1"/>
                </a:solidFill>
                <a:latin typeface="Alexandria Light" pitchFamily="2" charset="-78"/>
                <a:cs typeface="Alexandria Light" pitchFamily="2" charset="-78"/>
              </a:rPr>
            </a:br>
            <a:endParaRPr lang="ar-JO" sz="2000" b="1" dirty="0">
              <a:solidFill>
                <a:schemeClr val="tx1"/>
              </a:solidFill>
              <a:latin typeface="Alexandria Light" pitchFamily="2" charset="-78"/>
              <a:ea typeface="Simplified Arabic" panose="02020603050405020304" pitchFamily="18" charset="-78"/>
              <a:cs typeface="Alexandria Light" pitchFamily="2" charset="-78"/>
            </a:endParaRPr>
          </a:p>
          <a:p>
            <a:pPr algn="r"/>
            <a:endParaRPr lang="ar-JO" sz="2000" b="1" dirty="0">
              <a:solidFill>
                <a:schemeClr val="tx1"/>
              </a:solidFill>
              <a:effectLst/>
              <a:latin typeface="Alexandria Light" pitchFamily="2" charset="-78"/>
              <a:ea typeface="Simplified Arabic" panose="02020603050405020304" pitchFamily="18" charset="-78"/>
              <a:cs typeface="Alexandria Light" pitchFamily="2" charset="-78"/>
            </a:endParaRPr>
          </a:p>
          <a:p>
            <a:pPr algn="r"/>
            <a:r>
              <a:rPr lang="ar-SA" sz="2000" b="1" dirty="0">
                <a:solidFill>
                  <a:schemeClr val="tx1"/>
                </a:solidFill>
                <a:effectLst/>
                <a:latin typeface="Alexandria Light" pitchFamily="2" charset="-78"/>
                <a:ea typeface="Simplified Arabic" panose="02020603050405020304" pitchFamily="18" charset="-78"/>
                <a:cs typeface="Alexandria Light" pitchFamily="2" charset="-78"/>
              </a:rPr>
              <a:t> </a:t>
            </a:r>
            <a:endParaRPr lang="ar-JO" sz="2000" b="1" dirty="0">
              <a:solidFill>
                <a:schemeClr val="tx1"/>
              </a:solidFill>
              <a:effectLst/>
              <a:latin typeface="Alexandria Light" pitchFamily="2" charset="-78"/>
              <a:ea typeface="Simplified Arabic" panose="02020603050405020304" pitchFamily="18"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A6BAC0A9-02F2-6166-8A01-10F976ED3D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9543" y="3429000"/>
            <a:ext cx="2695575" cy="847725"/>
          </a:xfrm>
          <a:prstGeom prst="rect">
            <a:avLst/>
          </a:prstGeom>
        </p:spPr>
      </p:pic>
      <p:sp>
        <p:nvSpPr>
          <p:cNvPr id="6" name="TextBox 5">
            <a:extLst>
              <a:ext uri="{FF2B5EF4-FFF2-40B4-BE49-F238E27FC236}">
                <a16:creationId xmlns:a16="http://schemas.microsoft.com/office/drawing/2014/main" id="{738D4AF1-0F51-54EF-C4A6-ABD112E33644}"/>
              </a:ext>
            </a:extLst>
          </p:cNvPr>
          <p:cNvSpPr txBox="1"/>
          <p:nvPr/>
        </p:nvSpPr>
        <p:spPr>
          <a:xfrm>
            <a:off x="4190287" y="666578"/>
            <a:ext cx="4039737" cy="369332"/>
          </a:xfrm>
          <a:prstGeom prst="rect">
            <a:avLst/>
          </a:prstGeom>
          <a:noFill/>
        </p:spPr>
        <p:txBody>
          <a:bodyPr wrap="square" rtlCol="0">
            <a:spAutoFit/>
          </a:bodyPr>
          <a:lstStyle/>
          <a:p>
            <a:r>
              <a:rPr lang="ar-JO" dirty="0">
                <a:solidFill>
                  <a:srgbClr val="00B0F0"/>
                </a:solidFill>
                <a:latin typeface="Alexandria Black" pitchFamily="2" charset="-78"/>
                <a:cs typeface="Alexandria Black" pitchFamily="2" charset="-78"/>
              </a:rPr>
              <a:t>وسائل  الاتصال التنظيمي</a:t>
            </a:r>
            <a:endParaRPr lang="en-US"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3302570553"/>
      </p:ext>
    </p:extLst>
  </p:cSld>
  <p:clrMapOvr>
    <a:masterClrMapping/>
  </p:clrMapOvr>
  <mc:AlternateContent xmlns:mc="http://schemas.openxmlformats.org/markup-compatibility/2006" xmlns:p14="http://schemas.microsoft.com/office/powerpoint/2010/main">
    <mc:Choice Requires="p14">
      <p:transition spd="slow" p14:dur="2000" advTm="51113"/>
    </mc:Choice>
    <mc:Fallback xmlns="">
      <p:transition spd="slow" advTm="5111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69797" y="5297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34899" y="1424144"/>
            <a:ext cx="9922202" cy="44083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r" rtl="1"/>
            <a:endParaRPr lang="ar-JO" b="1" dirty="0">
              <a:solidFill>
                <a:schemeClr val="tx1"/>
              </a:solidFill>
              <a:latin typeface="Alexandria Medium" pitchFamily="2" charset="-78"/>
              <a:cs typeface="Alexandria Medium" pitchFamily="2" charset="-78"/>
            </a:endParaRPr>
          </a:p>
          <a:p>
            <a:pPr algn="r" rtl="1"/>
            <a:r>
              <a:rPr lang="ar-JO" b="1" dirty="0">
                <a:solidFill>
                  <a:schemeClr val="tx1"/>
                </a:solidFill>
                <a:latin typeface="Alexandria Medium" pitchFamily="2" charset="-78"/>
                <a:cs typeface="Alexandria Medium" pitchFamily="2" charset="-78"/>
              </a:rPr>
              <a:t>  </a:t>
            </a:r>
          </a:p>
          <a:p>
            <a:pPr algn="r" rtl="1"/>
            <a:endParaRPr lang="ar-JO" b="1" dirty="0">
              <a:solidFill>
                <a:schemeClr val="tx1"/>
              </a:solidFill>
              <a:latin typeface="Alexandria Medium" pitchFamily="2" charset="-78"/>
              <a:cs typeface="Alexandria Medium" pitchFamily="2" charset="-78"/>
            </a:endParaRPr>
          </a:p>
          <a:p>
            <a:pPr algn="r" rtl="1"/>
            <a:r>
              <a:rPr lang="ar-JO" b="1" dirty="0">
                <a:solidFill>
                  <a:schemeClr val="tx1"/>
                </a:solidFill>
                <a:latin typeface="Alexandria Medium" pitchFamily="2" charset="-78"/>
                <a:cs typeface="Alexandria Medium" pitchFamily="2" charset="-78"/>
              </a:rPr>
              <a:t> ب- المذكرات</a:t>
            </a:r>
          </a:p>
          <a:p>
            <a:pPr algn="r" rtl="1"/>
            <a:r>
              <a:rPr lang="ar-JO" sz="1600" b="0" i="0" u="none" strike="noStrike" baseline="0" dirty="0">
                <a:solidFill>
                  <a:srgbClr val="0D0D0D"/>
                </a:solidFill>
                <a:latin typeface="Alexandria Light" pitchFamily="2" charset="-78"/>
                <a:cs typeface="Alexandria Light" pitchFamily="2" charset="-78"/>
              </a:rPr>
              <a:t>    </a:t>
            </a:r>
            <a:r>
              <a:rPr lang="ar-YE" sz="1600" b="0" i="0" u="none" strike="noStrike" baseline="0" dirty="0">
                <a:solidFill>
                  <a:srgbClr val="0D0D0D"/>
                </a:solidFill>
                <a:latin typeface="Alexandria Light" pitchFamily="2" charset="-78"/>
                <a:cs typeface="Alexandria Light" pitchFamily="2" charset="-78"/>
              </a:rPr>
              <a:t>وهي مكاتبات يعدها المرؤوسون لرؤسائهم أو الزملاء لبعضهم لتوضيح بعض</a:t>
            </a:r>
            <a:r>
              <a:rPr lang="ar-JO" sz="1600" b="0" i="0" u="none" strike="noStrike" baseline="0" dirty="0">
                <a:solidFill>
                  <a:srgbClr val="0D0D0D"/>
                </a:solidFill>
                <a:latin typeface="Alexandria Light" pitchFamily="2" charset="-78"/>
                <a:cs typeface="Alexandria Light" pitchFamily="2" charset="-78"/>
              </a:rPr>
              <a:t> </a:t>
            </a:r>
            <a:r>
              <a:rPr lang="ar-YE" sz="1600" b="0" i="0" u="none" strike="noStrike" baseline="0" dirty="0">
                <a:solidFill>
                  <a:srgbClr val="0D0D0D"/>
                </a:solidFill>
                <a:latin typeface="Alexandria Light" pitchFamily="2" charset="-78"/>
                <a:cs typeface="Alexandria Light" pitchFamily="2" charset="-78"/>
              </a:rPr>
              <a:t>لأمور</a:t>
            </a:r>
            <a:r>
              <a:rPr lang="ar-JO" sz="1600" b="0" i="0" u="none" strike="noStrike" baseline="0" dirty="0">
                <a:solidFill>
                  <a:srgbClr val="0D0D0D"/>
                </a:solidFill>
                <a:latin typeface="Alexandria Light" pitchFamily="2" charset="-78"/>
                <a:cs typeface="Alexandria Light" pitchFamily="2" charset="-78"/>
              </a:rPr>
              <a:t> مثل الملاحظات أو طلب أمر </a:t>
            </a:r>
          </a:p>
          <a:p>
            <a:pPr algn="r" rtl="1"/>
            <a:endParaRPr lang="ar-YE" sz="1600" b="0" i="0" u="none" strike="noStrike" baseline="0" dirty="0">
              <a:solidFill>
                <a:srgbClr val="0D0D0D"/>
              </a:solidFill>
              <a:latin typeface="Alexandria Light" pitchFamily="2" charset="-78"/>
              <a:cs typeface="Alexandria Light" pitchFamily="2" charset="-78"/>
            </a:endParaRPr>
          </a:p>
          <a:p>
            <a:pPr algn="r" rtl="1"/>
            <a:r>
              <a:rPr lang="ar-JO" b="1" dirty="0">
                <a:solidFill>
                  <a:schemeClr val="tx1"/>
                </a:solidFill>
                <a:latin typeface="Alexandria Medium" pitchFamily="2" charset="-78"/>
                <a:cs typeface="Alexandria Medium" pitchFamily="2" charset="-78"/>
              </a:rPr>
              <a:t> ج- الأوامر </a:t>
            </a:r>
            <a:r>
              <a:rPr lang="ar-YE" b="1" dirty="0">
                <a:solidFill>
                  <a:schemeClr val="tx1"/>
                </a:solidFill>
                <a:latin typeface="Alexandria Medium" pitchFamily="2" charset="-78"/>
                <a:cs typeface="Alexandria Medium" pitchFamily="2" charset="-78"/>
              </a:rPr>
              <a:t>والتعليمات: </a:t>
            </a:r>
            <a:endParaRPr lang="ar-JO" b="1" dirty="0">
              <a:solidFill>
                <a:schemeClr val="tx1"/>
              </a:solidFill>
              <a:latin typeface="Alexandria Medium" pitchFamily="2" charset="-78"/>
              <a:cs typeface="Alexandria Medium" pitchFamily="2" charset="-78"/>
            </a:endParaRPr>
          </a:p>
          <a:p>
            <a:pPr algn="r" rtl="1"/>
            <a:r>
              <a:rPr lang="ar-JO" sz="1600" b="0" i="0" u="none" strike="noStrike" baseline="0" dirty="0">
                <a:solidFill>
                  <a:srgbClr val="0D0D0D"/>
                </a:solidFill>
                <a:latin typeface="Alexandria Light" pitchFamily="2" charset="-78"/>
                <a:cs typeface="Alexandria Light" pitchFamily="2" charset="-78"/>
              </a:rPr>
              <a:t>   غالبًا ما تتخذ التعليمات والأوامر </a:t>
            </a:r>
            <a:r>
              <a:rPr lang="ar-YE" sz="1600" b="0" i="0" u="none" strike="noStrike" baseline="0" dirty="0">
                <a:solidFill>
                  <a:srgbClr val="0D0D0D"/>
                </a:solidFill>
                <a:latin typeface="Alexandria Light" pitchFamily="2" charset="-78"/>
                <a:cs typeface="Alexandria Light" pitchFamily="2" charset="-78"/>
              </a:rPr>
              <a:t>شكل </a:t>
            </a:r>
            <a:r>
              <a:rPr lang="ar-JO" sz="1600" b="0" i="0" u="none" strike="noStrike" baseline="0" dirty="0">
                <a:solidFill>
                  <a:srgbClr val="0D0D0D"/>
                </a:solidFill>
                <a:latin typeface="Alexandria Light" pitchFamily="2" charset="-78"/>
                <a:cs typeface="Alexandria Light" pitchFamily="2" charset="-78"/>
              </a:rPr>
              <a:t>قرارات </a:t>
            </a:r>
            <a:r>
              <a:rPr lang="ar-YE" sz="1600" b="0" i="0" u="none" strike="noStrike" baseline="0" dirty="0">
                <a:solidFill>
                  <a:srgbClr val="0D0D0D"/>
                </a:solidFill>
                <a:latin typeface="Alexandria Light" pitchFamily="2" charset="-78"/>
                <a:cs typeface="Alexandria Light" pitchFamily="2" charset="-78"/>
              </a:rPr>
              <a:t>أو توجيهات أو </a:t>
            </a:r>
            <a:r>
              <a:rPr lang="ar-JO" sz="1600" b="0" i="0" u="none" strike="noStrike" baseline="0" dirty="0">
                <a:solidFill>
                  <a:srgbClr val="0D0D0D"/>
                </a:solidFill>
                <a:latin typeface="Alexandria Light" pitchFamily="2" charset="-78"/>
                <a:cs typeface="Alexandria Light" pitchFamily="2" charset="-78"/>
              </a:rPr>
              <a:t>منشورات </a:t>
            </a:r>
            <a:r>
              <a:rPr lang="ar-YE" sz="1600" b="0" i="0" u="none" strike="noStrike" baseline="0" dirty="0">
                <a:solidFill>
                  <a:srgbClr val="0D0D0D"/>
                </a:solidFill>
                <a:latin typeface="Alexandria Light" pitchFamily="2" charset="-78"/>
                <a:cs typeface="Alexandria Light" pitchFamily="2" charset="-78"/>
              </a:rPr>
              <a:t>أو كتب دورية منسوخة أومطبوعة. </a:t>
            </a:r>
            <a:endParaRPr lang="ar-JO" sz="1600" b="0" i="0" u="none" strike="noStrike" baseline="0" dirty="0">
              <a:solidFill>
                <a:srgbClr val="0D0D0D"/>
              </a:solidFill>
              <a:latin typeface="Alexandria Light" pitchFamily="2" charset="-78"/>
              <a:cs typeface="Alexandria Light" pitchFamily="2" charset="-78"/>
            </a:endParaRPr>
          </a:p>
          <a:p>
            <a:pPr algn="r" rtl="1"/>
            <a:endParaRPr lang="ar-YE" b="1" dirty="0">
              <a:solidFill>
                <a:schemeClr val="tx1"/>
              </a:solidFill>
              <a:latin typeface="Alexandria Medium" pitchFamily="2" charset="-78"/>
              <a:cs typeface="Alexandria Medium" pitchFamily="2" charset="-78"/>
            </a:endParaRPr>
          </a:p>
          <a:p>
            <a:pPr algn="r" rtl="1"/>
            <a:r>
              <a:rPr lang="ar-JO" b="1" dirty="0">
                <a:solidFill>
                  <a:schemeClr val="tx1"/>
                </a:solidFill>
                <a:latin typeface="Alexandria Medium" pitchFamily="2" charset="-78"/>
                <a:cs typeface="Alexandria Medium" pitchFamily="2" charset="-78"/>
              </a:rPr>
              <a:t> د</a:t>
            </a:r>
            <a:r>
              <a:rPr lang="ar-YE" b="1" dirty="0">
                <a:solidFill>
                  <a:schemeClr val="tx1"/>
                </a:solidFill>
                <a:latin typeface="Alexandria Medium" pitchFamily="2" charset="-78"/>
                <a:cs typeface="Alexandria Medium" pitchFamily="2" charset="-78"/>
              </a:rPr>
              <a:t>-صحف الحائط: </a:t>
            </a:r>
            <a:endParaRPr lang="ar-JO" b="1" dirty="0">
              <a:solidFill>
                <a:schemeClr val="tx1"/>
              </a:solidFill>
              <a:latin typeface="Alexandria Medium" pitchFamily="2" charset="-78"/>
              <a:cs typeface="Alexandria Medium" pitchFamily="2" charset="-78"/>
            </a:endParaRPr>
          </a:p>
          <a:p>
            <a:pPr algn="r" rtl="1"/>
            <a:endParaRPr lang="ar-JO" b="1" dirty="0">
              <a:solidFill>
                <a:schemeClr val="tx1"/>
              </a:solidFill>
              <a:latin typeface="Alexandria Medium" pitchFamily="2" charset="-78"/>
              <a:cs typeface="Alexandria Medium" pitchFamily="2" charset="-78"/>
            </a:endParaRPr>
          </a:p>
          <a:p>
            <a:pPr algn="r" rtl="1">
              <a:lnSpc>
                <a:spcPct val="150000"/>
              </a:lnSpc>
            </a:pPr>
            <a:r>
              <a:rPr lang="ar-YE" sz="1600" dirty="0">
                <a:solidFill>
                  <a:srgbClr val="0D0D0D"/>
                </a:solidFill>
                <a:latin typeface="Alexandria Light" pitchFamily="2" charset="-78"/>
                <a:cs typeface="Alexandria Light" pitchFamily="2" charset="-78"/>
              </a:rPr>
              <a:t>تضم معلومات، وأخبار وارشادات وتوجيهات وموضوعات للعاملين، فمن</a:t>
            </a:r>
            <a:r>
              <a:rPr lang="ar-JO" sz="1600" dirty="0">
                <a:solidFill>
                  <a:srgbClr val="0D0D0D"/>
                </a:solidFill>
                <a:latin typeface="Alexandria Light" pitchFamily="2" charset="-78"/>
                <a:cs typeface="Alexandria Light" pitchFamily="2" charset="-78"/>
              </a:rPr>
              <a:t> ا</a:t>
            </a:r>
            <a:r>
              <a:rPr lang="ar-YE" sz="1600" dirty="0">
                <a:solidFill>
                  <a:srgbClr val="0D0D0D"/>
                </a:solidFill>
                <a:latin typeface="Alexandria Light" pitchFamily="2" charset="-78"/>
                <a:cs typeface="Alexandria Light" pitchFamily="2" charset="-78"/>
              </a:rPr>
              <a:t>لضروري أن </a:t>
            </a:r>
            <a:r>
              <a:rPr lang="ar-JO" sz="1600" dirty="0">
                <a:solidFill>
                  <a:srgbClr val="0D0D0D"/>
                </a:solidFill>
                <a:latin typeface="Alexandria Light" pitchFamily="2" charset="-78"/>
                <a:cs typeface="Alexandria Light" pitchFamily="2" charset="-78"/>
              </a:rPr>
              <a:t>يراعى </a:t>
            </a:r>
            <a:r>
              <a:rPr lang="ar-YE" sz="1600" dirty="0">
                <a:solidFill>
                  <a:srgbClr val="0D0D0D"/>
                </a:solidFill>
                <a:latin typeface="Alexandria Light" pitchFamily="2" charset="-78"/>
                <a:cs typeface="Alexandria Light" pitchFamily="2" charset="-78"/>
              </a:rPr>
              <a:t>فيها التنسيق عند العرض، سواء كان من ناحية </a:t>
            </a:r>
            <a:r>
              <a:rPr lang="ar-YE" sz="1600" b="0" i="0" u="none" strike="noStrike" baseline="0" dirty="0">
                <a:solidFill>
                  <a:srgbClr val="0D0D0D"/>
                </a:solidFill>
                <a:latin typeface="Alexandria Light" pitchFamily="2" charset="-78"/>
                <a:cs typeface="Alexandria Light" pitchFamily="2" charset="-78"/>
              </a:rPr>
              <a:t>الشكل أو المضمون</a:t>
            </a:r>
            <a:r>
              <a:rPr lang="ar-JO" sz="1600" b="0" i="0" u="none" strike="noStrike" baseline="0" dirty="0">
                <a:solidFill>
                  <a:srgbClr val="0D0D0D"/>
                </a:solidFill>
                <a:latin typeface="Alexandria Light" pitchFamily="2" charset="-78"/>
                <a:cs typeface="Alexandria Light" pitchFamily="2" charset="-78"/>
              </a:rPr>
              <a:t> </a:t>
            </a:r>
            <a:r>
              <a:rPr lang="ar-YE" sz="1600" b="0" i="0" u="none" strike="noStrike" baseline="0" dirty="0">
                <a:solidFill>
                  <a:srgbClr val="0D0D0D"/>
                </a:solidFill>
                <a:latin typeface="Alexandria Light" pitchFamily="2" charset="-78"/>
                <a:cs typeface="Alexandria Light" pitchFamily="2" charset="-78"/>
              </a:rPr>
              <a:t>تعرض في مداخل المنظمات، وأماكن تجمع العاملين، وتعرض في مكان </a:t>
            </a:r>
            <a:r>
              <a:rPr lang="ar-JO" sz="1600" b="0" i="0" u="none" strike="noStrike" baseline="0" dirty="0">
                <a:solidFill>
                  <a:srgbClr val="0D0D0D"/>
                </a:solidFill>
                <a:latin typeface="Alexandria Light" pitchFamily="2" charset="-78"/>
                <a:cs typeface="Alexandria Light" pitchFamily="2" charset="-78"/>
              </a:rPr>
              <a:t>واضح معلوم للجميع يسهل الوصول إليه</a:t>
            </a:r>
            <a:r>
              <a:rPr lang="ar-YE" sz="1600" b="0" i="0" u="none" strike="noStrike" baseline="0" dirty="0">
                <a:solidFill>
                  <a:srgbClr val="0D0D0D"/>
                </a:solidFill>
                <a:latin typeface="Alexandria Light" pitchFamily="2" charset="-78"/>
                <a:cs typeface="Alexandria Light" pitchFamily="2" charset="-78"/>
              </a:rPr>
              <a:t>، </a:t>
            </a:r>
            <a:r>
              <a:rPr lang="ar-JO" sz="1600" b="0" i="0" u="none" strike="noStrike" baseline="0" dirty="0">
                <a:solidFill>
                  <a:srgbClr val="0D0D0D"/>
                </a:solidFill>
                <a:latin typeface="Alexandria Light" pitchFamily="2" charset="-78"/>
                <a:cs typeface="Alexandria Light" pitchFamily="2" charset="-78"/>
              </a:rPr>
              <a:t>و</a:t>
            </a:r>
            <a:r>
              <a:rPr lang="ar-YE" sz="1600" b="0" i="0" u="none" strike="noStrike" baseline="0" dirty="0">
                <a:solidFill>
                  <a:srgbClr val="0D0D0D"/>
                </a:solidFill>
                <a:latin typeface="Alexandria Light" pitchFamily="2" charset="-78"/>
                <a:cs typeface="Alexandria Light" pitchFamily="2" charset="-78"/>
              </a:rPr>
              <a:t>ينبغي أن</a:t>
            </a:r>
            <a:r>
              <a:rPr lang="ar-JO" sz="1600" b="0" i="0" u="none" strike="noStrike" baseline="0" dirty="0">
                <a:solidFill>
                  <a:srgbClr val="0D0D0D"/>
                </a:solidFill>
                <a:latin typeface="Alexandria Light" pitchFamily="2" charset="-78"/>
                <a:cs typeface="Alexandria Light" pitchFamily="2" charset="-78"/>
              </a:rPr>
              <a:t> </a:t>
            </a:r>
            <a:r>
              <a:rPr lang="ar-YE" sz="1600" b="0" i="0" u="none" strike="noStrike" baseline="0" dirty="0">
                <a:solidFill>
                  <a:srgbClr val="0D0D0D"/>
                </a:solidFill>
                <a:latin typeface="Alexandria Light" pitchFamily="2" charset="-78"/>
                <a:cs typeface="Alexandria Light" pitchFamily="2" charset="-78"/>
              </a:rPr>
              <a:t>تتجدد كل فترة زمنية، بحيث تتضمن آخر الأخبار والمعلومات، والتعليمات، والأنشطة</a:t>
            </a:r>
            <a:r>
              <a:rPr lang="ar-JO" sz="1600" b="0" i="0" u="none" strike="noStrike" baseline="0" dirty="0">
                <a:solidFill>
                  <a:srgbClr val="0D0D0D"/>
                </a:solidFill>
                <a:latin typeface="Alexandria Light" pitchFamily="2" charset="-78"/>
                <a:cs typeface="Alexandria Light" pitchFamily="2" charset="-78"/>
              </a:rPr>
              <a:t> </a:t>
            </a:r>
            <a:r>
              <a:rPr lang="ar-YE" sz="1600" b="0" i="0" u="none" strike="noStrike" baseline="0" dirty="0">
                <a:solidFill>
                  <a:srgbClr val="0D0D0D"/>
                </a:solidFill>
                <a:latin typeface="Alexandria Light" pitchFamily="2" charset="-78"/>
                <a:cs typeface="Alexandria Light" pitchFamily="2" charset="-78"/>
              </a:rPr>
              <a:t>المختلفة للمنظمة</a:t>
            </a:r>
            <a:endParaRPr lang="ar-JO" b="1" dirty="0">
              <a:solidFill>
                <a:schemeClr val="tx1"/>
              </a:solidFill>
              <a:latin typeface="Alexandria Light" pitchFamily="2" charset="-78"/>
              <a:ea typeface="Simplified Arabic" panose="02020603050405020304" pitchFamily="18" charset="-78"/>
              <a:cs typeface="Alexandria Light" pitchFamily="2" charset="-78"/>
            </a:endParaRPr>
          </a:p>
          <a:p>
            <a:pPr algn="ctr">
              <a:lnSpc>
                <a:spcPct val="150000"/>
              </a:lnSpc>
            </a:pPr>
            <a:endParaRPr lang="ar-JO" sz="2000" b="1" dirty="0">
              <a:solidFill>
                <a:schemeClr val="tx1"/>
              </a:solidFill>
              <a:effectLst/>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effectLst/>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effectLst/>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effectLst/>
              <a:latin typeface="Alexandria ExtraBold" pitchFamily="2" charset="-78"/>
              <a:ea typeface="Simplified Arabic" panose="02020603050405020304" pitchFamily="18" charset="-78"/>
              <a:cs typeface="Alexandria ExtraBold"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C246A12-FCAA-CA0E-FD6C-416122468547}"/>
              </a:ext>
            </a:extLst>
          </p:cNvPr>
          <p:cNvSpPr txBox="1"/>
          <p:nvPr/>
        </p:nvSpPr>
        <p:spPr>
          <a:xfrm>
            <a:off x="4282152" y="843714"/>
            <a:ext cx="4039737" cy="369332"/>
          </a:xfrm>
          <a:prstGeom prst="rect">
            <a:avLst/>
          </a:prstGeom>
          <a:noFill/>
        </p:spPr>
        <p:txBody>
          <a:bodyPr wrap="square" rtlCol="0">
            <a:spAutoFit/>
          </a:bodyPr>
          <a:lstStyle/>
          <a:p>
            <a:r>
              <a:rPr lang="ar-JO" dirty="0">
                <a:solidFill>
                  <a:srgbClr val="00B0F0"/>
                </a:solidFill>
                <a:latin typeface="Alexandria Black" pitchFamily="2" charset="-78"/>
                <a:cs typeface="Alexandria Black" pitchFamily="2" charset="-78"/>
              </a:rPr>
              <a:t>وسائل  الاتصال التنظيمي</a:t>
            </a:r>
            <a:endParaRPr lang="en-US"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1862871185"/>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19528" y="1422378"/>
            <a:ext cx="10545536" cy="4646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JO" b="0" i="0" dirty="0">
              <a:solidFill>
                <a:srgbClr val="000000"/>
              </a:solidFill>
              <a:effectLst/>
              <a:latin typeface="Alexandria Black" pitchFamily="2" charset="-78"/>
              <a:cs typeface="Alexandria Black" pitchFamily="2" charset="-78"/>
            </a:endParaRPr>
          </a:p>
          <a:p>
            <a:pPr algn="r" rtl="1"/>
            <a:endParaRPr lang="ar-JO" dirty="0">
              <a:solidFill>
                <a:srgbClr val="000000"/>
              </a:solidFill>
              <a:latin typeface="Alexandria Black" pitchFamily="2" charset="-78"/>
              <a:cs typeface="Alexandria Black" pitchFamily="2" charset="-78"/>
            </a:endParaRPr>
          </a:p>
          <a:p>
            <a:pPr algn="r" rtl="1"/>
            <a:endParaRPr lang="ar-JO" b="0" i="0" dirty="0">
              <a:solidFill>
                <a:srgbClr val="000000"/>
              </a:solidFill>
              <a:effectLst/>
              <a:latin typeface="Alexandria Medium" pitchFamily="2" charset="-78"/>
              <a:cs typeface="Alexandria Medium" pitchFamily="2" charset="-78"/>
            </a:endParaRPr>
          </a:p>
          <a:p>
            <a:pPr algn="r" rtl="1"/>
            <a:endParaRPr lang="ar-JO" sz="1800" b="1" i="0" u="none" strike="noStrike" baseline="0" dirty="0">
              <a:solidFill>
                <a:srgbClr val="0D0D0D"/>
              </a:solidFill>
              <a:latin typeface="Alexandria Medium" pitchFamily="2" charset="-78"/>
              <a:cs typeface="Alexandria Medium" pitchFamily="2" charset="-78"/>
            </a:endParaRPr>
          </a:p>
          <a:p>
            <a:pPr algn="r" rtl="1"/>
            <a:endParaRPr lang="ar-JO" b="1" dirty="0">
              <a:solidFill>
                <a:srgbClr val="0D0D0D"/>
              </a:solidFill>
              <a:latin typeface="Alexandria Medium" pitchFamily="2" charset="-78"/>
              <a:cs typeface="Alexandria Medium" pitchFamily="2" charset="-78"/>
            </a:endParaRPr>
          </a:p>
          <a:p>
            <a:pPr algn="r" rtl="1"/>
            <a:endParaRPr lang="ar-JO" sz="1800" b="1" i="0" u="none" strike="noStrike" baseline="0" dirty="0">
              <a:solidFill>
                <a:srgbClr val="0D0D0D"/>
              </a:solidFill>
              <a:latin typeface="Alexandria Medium" pitchFamily="2" charset="-78"/>
              <a:cs typeface="Alexandria Medium" pitchFamily="2" charset="-78"/>
            </a:endParaRPr>
          </a:p>
          <a:p>
            <a:pPr algn="r" rtl="1"/>
            <a:endParaRPr lang="ar-JO" sz="1800" b="1" i="0" u="none" strike="noStrike" baseline="0" dirty="0">
              <a:solidFill>
                <a:srgbClr val="0D0D0D"/>
              </a:solidFill>
              <a:latin typeface="Alexandria Medium" pitchFamily="2" charset="-78"/>
              <a:cs typeface="Alexandria Medium" pitchFamily="2" charset="-78"/>
            </a:endParaRPr>
          </a:p>
          <a:p>
            <a:pPr algn="r" rtl="1"/>
            <a:endParaRPr lang="ar-JO" b="1" dirty="0">
              <a:solidFill>
                <a:srgbClr val="0D0D0D"/>
              </a:solidFill>
              <a:latin typeface="Alexandria Medium" pitchFamily="2" charset="-78"/>
              <a:cs typeface="Alexandria Medium" pitchFamily="2" charset="-78"/>
            </a:endParaRPr>
          </a:p>
          <a:p>
            <a:pPr algn="r" rtl="1"/>
            <a:r>
              <a:rPr lang="ar-JO" sz="1800" b="1" i="0" u="none" strike="noStrike" baseline="0" dirty="0">
                <a:solidFill>
                  <a:srgbClr val="0D0D0D"/>
                </a:solidFill>
                <a:latin typeface="Alexandria Medium" pitchFamily="2" charset="-78"/>
                <a:cs typeface="Alexandria Medium" pitchFamily="2" charset="-78"/>
              </a:rPr>
              <a:t>ثالثًا: وسائل الاتصال المرئية الملاحظة أو المصورة</a:t>
            </a:r>
            <a:endParaRPr lang="ar-JO" sz="2000" b="1" dirty="0">
              <a:solidFill>
                <a:srgbClr val="000000"/>
              </a:solidFill>
              <a:effectLst/>
              <a:latin typeface="Alexandria Medium" pitchFamily="2" charset="-78"/>
              <a:ea typeface="Simplified Arabic" panose="02020603050405020304" pitchFamily="18" charset="-78"/>
              <a:cs typeface="Alexandria Medium" pitchFamily="2" charset="-78"/>
            </a:endParaRPr>
          </a:p>
          <a:p>
            <a:pPr algn="ctr" rtl="1"/>
            <a:endParaRPr lang="ar-JO" sz="1100" b="1" dirty="0">
              <a:solidFill>
                <a:srgbClr val="000000"/>
              </a:solidFill>
              <a:latin typeface="Alexandria Light" pitchFamily="2" charset="-78"/>
              <a:ea typeface="Simplified Arabic" panose="02020603050405020304" pitchFamily="18" charset="-78"/>
              <a:cs typeface="Alexandria Light" pitchFamily="2" charset="-78"/>
            </a:endParaRPr>
          </a:p>
          <a:p>
            <a:pPr algn="r" rtl="1">
              <a:lnSpc>
                <a:spcPct val="150000"/>
              </a:lnSpc>
            </a:pPr>
            <a:r>
              <a:rPr lang="ar-YE" sz="1600" b="0" i="0" u="none" strike="noStrike" baseline="0" dirty="0">
                <a:solidFill>
                  <a:srgbClr val="0D0D0D"/>
                </a:solidFill>
                <a:latin typeface="Alexandria Light" pitchFamily="2" charset="-78"/>
                <a:cs typeface="Alexandria Light" pitchFamily="2" charset="-78"/>
              </a:rPr>
              <a:t>يعبر عن الاتصال</a:t>
            </a:r>
            <a:r>
              <a:rPr lang="ar-JO" sz="1600" dirty="0">
                <a:solidFill>
                  <a:srgbClr val="0D0D0D"/>
                </a:solidFill>
                <a:latin typeface="Alexandria Light" pitchFamily="2" charset="-78"/>
                <a:cs typeface="Alexandria Light" pitchFamily="2" charset="-78"/>
              </a:rPr>
              <a:t> </a:t>
            </a:r>
            <a:r>
              <a:rPr lang="ar-YE" sz="1600" b="0" i="0" u="none" strike="noStrike" baseline="0" dirty="0">
                <a:solidFill>
                  <a:srgbClr val="0D0D0D"/>
                </a:solidFill>
                <a:latin typeface="Alexandria Light" pitchFamily="2" charset="-78"/>
                <a:cs typeface="Alexandria Light" pitchFamily="2" charset="-78"/>
              </a:rPr>
              <a:t>المصور بالصور أو اللوحات أو الملصقات أو الأفلام، أما الملاحظة</a:t>
            </a:r>
            <a:r>
              <a:rPr lang="ar-JO" sz="1600" b="0" i="0" u="none" strike="noStrike" baseline="0" dirty="0">
                <a:solidFill>
                  <a:srgbClr val="0D0D0D"/>
                </a:solidFill>
                <a:latin typeface="Alexandria Light" pitchFamily="2" charset="-78"/>
                <a:cs typeface="Alexandria Light" pitchFamily="2" charset="-78"/>
              </a:rPr>
              <a:t> والمرئية </a:t>
            </a:r>
            <a:r>
              <a:rPr lang="ar-YE" sz="1600" b="0" i="0" u="none" strike="noStrike" baseline="0" dirty="0">
                <a:solidFill>
                  <a:srgbClr val="0D0D0D"/>
                </a:solidFill>
                <a:latin typeface="Alexandria Light" pitchFamily="2" charset="-78"/>
                <a:cs typeface="Alexandria Light" pitchFamily="2" charset="-78"/>
              </a:rPr>
              <a:t>فهي رؤية الأعمال أو الظواهر وتصلح هذه الوسيلة إذا كانت الحركة أو العمل أو الظاهرة</a:t>
            </a:r>
            <a:r>
              <a:rPr lang="ar-JO" sz="1600" b="0" i="0" u="none" strike="noStrike" baseline="0" dirty="0">
                <a:solidFill>
                  <a:srgbClr val="0D0D0D"/>
                </a:solidFill>
                <a:latin typeface="Alexandria Light" pitchFamily="2" charset="-78"/>
                <a:cs typeface="Alexandria Light" pitchFamily="2" charset="-78"/>
              </a:rPr>
              <a:t> </a:t>
            </a:r>
            <a:r>
              <a:rPr lang="ar-YE" sz="1600" b="0" i="0" u="none" strike="noStrike" baseline="0" dirty="0">
                <a:solidFill>
                  <a:srgbClr val="0D0D0D"/>
                </a:solidFill>
                <a:latin typeface="Alexandria Light" pitchFamily="2" charset="-78"/>
                <a:cs typeface="Alexandria Light" pitchFamily="2" charset="-78"/>
              </a:rPr>
              <a:t>دون كلام.</a:t>
            </a:r>
            <a:endParaRPr lang="ar-JO" sz="1600" b="0" i="0" u="none" strike="noStrike" baseline="0" dirty="0">
              <a:solidFill>
                <a:srgbClr val="0D0D0D"/>
              </a:solidFill>
              <a:latin typeface="Alexandria Light" pitchFamily="2" charset="-78"/>
              <a:cs typeface="Alexandria Light" pitchFamily="2" charset="-78"/>
            </a:endParaRPr>
          </a:p>
          <a:p>
            <a:pPr algn="r" rtl="1"/>
            <a:endParaRPr lang="ar-YE" sz="1600" b="0" i="0" u="sng" strike="noStrike" baseline="0" dirty="0">
              <a:solidFill>
                <a:srgbClr val="0D0D0D"/>
              </a:solidFill>
              <a:latin typeface="Alexandria Light" pitchFamily="2" charset="-78"/>
              <a:cs typeface="Alexandria Light" pitchFamily="2" charset="-78"/>
            </a:endParaRPr>
          </a:p>
          <a:p>
            <a:pPr algn="r" rtl="1"/>
            <a:r>
              <a:rPr lang="ar-YE" b="1" u="sng" dirty="0">
                <a:solidFill>
                  <a:srgbClr val="0D0D0D"/>
                </a:solidFill>
                <a:latin typeface="Alexandria Medium" pitchFamily="2" charset="-78"/>
                <a:cs typeface="Alexandria Medium" pitchFamily="2" charset="-78"/>
              </a:rPr>
              <a:t>ويتوقف اختيار إحدى الوسائل السابقة </a:t>
            </a:r>
            <a:r>
              <a:rPr lang="ar-JO" b="1" u="sng" dirty="0">
                <a:solidFill>
                  <a:srgbClr val="0D0D0D"/>
                </a:solidFill>
                <a:latin typeface="Alexandria Medium" pitchFamily="2" charset="-78"/>
                <a:cs typeface="Alexandria Medium" pitchFamily="2" charset="-78"/>
              </a:rPr>
              <a:t>أو </a:t>
            </a:r>
            <a:r>
              <a:rPr lang="ar-YE" b="1" u="sng" dirty="0">
                <a:solidFill>
                  <a:srgbClr val="0D0D0D"/>
                </a:solidFill>
                <a:latin typeface="Alexandria Medium" pitchFamily="2" charset="-78"/>
                <a:cs typeface="Alexandria Medium" pitchFamily="2" charset="-78"/>
              </a:rPr>
              <a:t>بعضها على عدة عوامل من أهمها </a:t>
            </a:r>
            <a:r>
              <a:rPr lang="ar-JO" b="1" u="sng" dirty="0">
                <a:solidFill>
                  <a:srgbClr val="0D0D0D"/>
                </a:solidFill>
                <a:latin typeface="Alexandria Medium" pitchFamily="2" charset="-78"/>
                <a:cs typeface="Alexandria Medium" pitchFamily="2" charset="-78"/>
              </a:rPr>
              <a:t>:</a:t>
            </a:r>
          </a:p>
          <a:p>
            <a:pPr algn="r" rtl="1"/>
            <a:endParaRPr lang="ar-JO" sz="1600" b="1" i="0" u="sng" strike="noStrike" baseline="0" dirty="0">
              <a:solidFill>
                <a:srgbClr val="0D0D0D"/>
              </a:solidFill>
              <a:latin typeface="Alexandria Light" pitchFamily="2" charset="-78"/>
              <a:cs typeface="Alexandria Light" pitchFamily="2" charset="-78"/>
            </a:endParaRPr>
          </a:p>
          <a:p>
            <a:pPr algn="r" rtl="1">
              <a:lnSpc>
                <a:spcPct val="150000"/>
              </a:lnSpc>
            </a:pPr>
            <a:r>
              <a:rPr lang="ar-JO" sz="1600" dirty="0">
                <a:solidFill>
                  <a:srgbClr val="0D0D0D"/>
                </a:solidFill>
                <a:latin typeface="Alexandria Light" pitchFamily="2" charset="-78"/>
                <a:cs typeface="Alexandria Light" pitchFamily="2" charset="-78"/>
              </a:rPr>
              <a:t>- </a:t>
            </a:r>
            <a:r>
              <a:rPr lang="ar-YE" sz="1600" b="0" i="0" u="none" strike="noStrike" baseline="0" dirty="0">
                <a:solidFill>
                  <a:srgbClr val="0D0D0D"/>
                </a:solidFill>
                <a:latin typeface="Alexandria Light" pitchFamily="2" charset="-78"/>
                <a:cs typeface="Alexandria Light" pitchFamily="2" charset="-78"/>
              </a:rPr>
              <a:t>التكلفة المادية</a:t>
            </a:r>
            <a:r>
              <a:rPr lang="ar-JO" sz="1600" b="0" i="0" u="none" strike="noStrike" baseline="0" dirty="0">
                <a:solidFill>
                  <a:srgbClr val="0D0D0D"/>
                </a:solidFill>
                <a:latin typeface="Alexandria Light" pitchFamily="2" charset="-78"/>
                <a:cs typeface="Alexandria Light" pitchFamily="2" charset="-78"/>
              </a:rPr>
              <a:t> </a:t>
            </a:r>
            <a:r>
              <a:rPr lang="ar-YE" sz="1600" b="0" i="0" u="none" strike="noStrike" baseline="0" dirty="0">
                <a:solidFill>
                  <a:srgbClr val="0D0D0D"/>
                </a:solidFill>
                <a:latin typeface="Alexandria Light" pitchFamily="2" charset="-78"/>
                <a:cs typeface="Alexandria Light" pitchFamily="2" charset="-78"/>
              </a:rPr>
              <a:t>أو المعنوية للوسيلة، </a:t>
            </a:r>
            <a:endParaRPr lang="ar-JO" sz="1600" b="0" i="0" u="none" strike="noStrike" baseline="0" dirty="0">
              <a:solidFill>
                <a:srgbClr val="0D0D0D"/>
              </a:solidFill>
              <a:latin typeface="Alexandria Light" pitchFamily="2" charset="-78"/>
              <a:cs typeface="Alexandria Light" pitchFamily="2" charset="-78"/>
            </a:endParaRPr>
          </a:p>
          <a:p>
            <a:pPr algn="r" rtl="1">
              <a:lnSpc>
                <a:spcPct val="150000"/>
              </a:lnSpc>
            </a:pPr>
            <a:r>
              <a:rPr lang="ar-JO" sz="1600" dirty="0">
                <a:solidFill>
                  <a:srgbClr val="0D0D0D"/>
                </a:solidFill>
                <a:latin typeface="Alexandria Light" pitchFamily="2" charset="-78"/>
                <a:cs typeface="Alexandria Light" pitchFamily="2" charset="-78"/>
              </a:rPr>
              <a:t>- </a:t>
            </a:r>
            <a:r>
              <a:rPr lang="ar-YE" sz="1600" b="0" i="0" u="none" strike="noStrike" baseline="0" dirty="0">
                <a:solidFill>
                  <a:srgbClr val="0D0D0D"/>
                </a:solidFill>
                <a:latin typeface="Alexandria Light" pitchFamily="2" charset="-78"/>
                <a:cs typeface="Alexandria Light" pitchFamily="2" charset="-78"/>
              </a:rPr>
              <a:t>والتوقيت المناسب للاستخدام أو الاستعمال، </a:t>
            </a:r>
            <a:endParaRPr lang="ar-JO" sz="1600" b="0" i="0" u="none" strike="noStrike" baseline="0" dirty="0">
              <a:solidFill>
                <a:srgbClr val="0D0D0D"/>
              </a:solidFill>
              <a:latin typeface="Alexandria Light" pitchFamily="2" charset="-78"/>
              <a:cs typeface="Alexandria Light" pitchFamily="2" charset="-78"/>
            </a:endParaRPr>
          </a:p>
          <a:p>
            <a:pPr algn="r" rtl="1">
              <a:lnSpc>
                <a:spcPct val="150000"/>
              </a:lnSpc>
            </a:pPr>
            <a:r>
              <a:rPr lang="ar-JO" sz="1600" dirty="0">
                <a:solidFill>
                  <a:srgbClr val="0D0D0D"/>
                </a:solidFill>
                <a:latin typeface="Alexandria Light" pitchFamily="2" charset="-78"/>
                <a:cs typeface="Alexandria Light" pitchFamily="2" charset="-78"/>
              </a:rPr>
              <a:t>-</a:t>
            </a:r>
            <a:r>
              <a:rPr lang="ar-YE" sz="1600" b="0" i="0" u="none" strike="noStrike" baseline="0" dirty="0">
                <a:solidFill>
                  <a:srgbClr val="0D0D0D"/>
                </a:solidFill>
                <a:latin typeface="Alexandria Light" pitchFamily="2" charset="-78"/>
                <a:cs typeface="Alexandria Light" pitchFamily="2" charset="-78"/>
              </a:rPr>
              <a:t>ودرجة السرية المطلوبة في</a:t>
            </a:r>
            <a:r>
              <a:rPr lang="ar-JO" sz="1600" b="0" i="0" u="none" strike="noStrike" baseline="0" dirty="0">
                <a:solidFill>
                  <a:srgbClr val="0D0D0D"/>
                </a:solidFill>
                <a:latin typeface="Alexandria Light" pitchFamily="2" charset="-78"/>
                <a:cs typeface="Alexandria Light" pitchFamily="2" charset="-78"/>
              </a:rPr>
              <a:t> </a:t>
            </a:r>
            <a:r>
              <a:rPr lang="ar-YE" sz="1600" b="0" i="0" u="none" strike="noStrike" baseline="0" dirty="0">
                <a:solidFill>
                  <a:srgbClr val="0D0D0D"/>
                </a:solidFill>
                <a:latin typeface="Alexandria Light" pitchFamily="2" charset="-78"/>
                <a:cs typeface="Alexandria Light" pitchFamily="2" charset="-78"/>
              </a:rPr>
              <a:t>المعلومات </a:t>
            </a:r>
            <a:endParaRPr lang="ar-JO" sz="1600" b="0" i="0" u="none" strike="noStrike" baseline="0" dirty="0">
              <a:solidFill>
                <a:srgbClr val="0D0D0D"/>
              </a:solidFill>
              <a:latin typeface="Alexandria Light" pitchFamily="2" charset="-78"/>
              <a:cs typeface="Alexandria Light" pitchFamily="2" charset="-78"/>
            </a:endParaRPr>
          </a:p>
          <a:p>
            <a:pPr algn="r" rtl="1">
              <a:lnSpc>
                <a:spcPct val="150000"/>
              </a:lnSpc>
            </a:pPr>
            <a:r>
              <a:rPr lang="ar-JO" sz="1600" dirty="0">
                <a:solidFill>
                  <a:srgbClr val="0D0D0D"/>
                </a:solidFill>
                <a:latin typeface="Alexandria Light" pitchFamily="2" charset="-78"/>
                <a:cs typeface="Alexandria Light" pitchFamily="2" charset="-78"/>
              </a:rPr>
              <a:t>-</a:t>
            </a:r>
            <a:r>
              <a:rPr lang="ar-YE" sz="1600" b="0" i="0" u="none" strike="noStrike" baseline="0" dirty="0">
                <a:solidFill>
                  <a:srgbClr val="0D0D0D"/>
                </a:solidFill>
                <a:latin typeface="Alexandria Light" pitchFamily="2" charset="-78"/>
                <a:cs typeface="Alexandria Light" pitchFamily="2" charset="-78"/>
              </a:rPr>
              <a:t>وعدد الأشخاص المطلوب الاتصال بهم.</a:t>
            </a:r>
            <a:endParaRPr lang="ar-JO" sz="1600" b="0" i="0" u="none" strike="noStrike" baseline="0" dirty="0">
              <a:solidFill>
                <a:srgbClr val="0D0D0D"/>
              </a:solidFill>
              <a:latin typeface="Alexandria Light" pitchFamily="2" charset="-78"/>
              <a:cs typeface="Alexandria Light" pitchFamily="2" charset="-78"/>
            </a:endParaRPr>
          </a:p>
          <a:p>
            <a:pPr algn="r" rtl="1">
              <a:lnSpc>
                <a:spcPct val="150000"/>
              </a:lnSpc>
            </a:pPr>
            <a:r>
              <a:rPr lang="ar-JO" sz="1600" b="1" i="0" u="sng" strike="noStrike" baseline="0" dirty="0">
                <a:solidFill>
                  <a:srgbClr val="0D0D0D"/>
                </a:solidFill>
                <a:latin typeface="Alexandria Light" pitchFamily="2" charset="-78"/>
                <a:cs typeface="Alexandria Light" pitchFamily="2" charset="-78"/>
              </a:rPr>
              <a:t>*ملاحظة</a:t>
            </a:r>
            <a:r>
              <a:rPr lang="ar-JO" sz="1600" b="0" i="0" u="none" strike="noStrike" baseline="0" dirty="0">
                <a:solidFill>
                  <a:srgbClr val="0D0D0D"/>
                </a:solidFill>
                <a:latin typeface="Alexandria Light" pitchFamily="2" charset="-78"/>
                <a:cs typeface="Alexandria Light" pitchFamily="2" charset="-78"/>
              </a:rPr>
              <a:t>: سعت المنظمات إلى إدخال وسائل الاتصال الحديثة التي تعتمد على التكنولوجيا والرقمنة ووسائل التواصل الاجتماعي وشبكة الانترنت مما سهل وصول الرسائل وزاد من فاعليتها خاصة أنه يمكن الدمج بين عدة وسائل للاتصال</a:t>
            </a:r>
          </a:p>
          <a:p>
            <a:pPr algn="r" rtl="1">
              <a:lnSpc>
                <a:spcPct val="150000"/>
              </a:lnSpc>
            </a:pPr>
            <a:endParaRPr lang="ar-YE" sz="1600" b="0" i="0" u="none" strike="noStrike" baseline="0" dirty="0">
              <a:solidFill>
                <a:srgbClr val="0D0D0D"/>
              </a:solidFill>
              <a:latin typeface="Alexandria Light" pitchFamily="2" charset="-78"/>
              <a:cs typeface="Alexandria Light" pitchFamily="2" charset="-78"/>
            </a:endParaRPr>
          </a:p>
          <a:p>
            <a:pPr algn="l"/>
            <a:endParaRPr lang="ar-JO" sz="2000" b="1" dirty="0">
              <a:solidFill>
                <a:srgbClr val="000000"/>
              </a:solidFill>
              <a:latin typeface="Cairo"/>
              <a:ea typeface="Simplified Arabic" panose="02020603050405020304" pitchFamily="18" charset="-78"/>
              <a:cs typeface="Simplified Arabic" panose="02020603050405020304" pitchFamily="18" charset="-78"/>
            </a:endParaRPr>
          </a:p>
          <a:p>
            <a:pPr algn="ctr"/>
            <a:endParaRPr lang="ar-JO" sz="2000" b="1" dirty="0">
              <a:solidFill>
                <a:srgbClr val="000000"/>
              </a:solidFill>
              <a:latin typeface="Cairo"/>
              <a:ea typeface="Simplified Arabic" panose="02020603050405020304" pitchFamily="18" charset="-78"/>
              <a:cs typeface="Simplified Arabic" panose="02020603050405020304" pitchFamily="18" charset="-78"/>
            </a:endParaRPr>
          </a:p>
          <a:p>
            <a:pPr algn="ctr"/>
            <a:endParaRPr lang="ar-JO" sz="2000" b="1" dirty="0">
              <a:solidFill>
                <a:srgbClr val="000000"/>
              </a:solidFill>
              <a:latin typeface="Cairo"/>
              <a:ea typeface="Simplified Arabic" panose="02020603050405020304" pitchFamily="18" charset="-78"/>
              <a:cs typeface="Simplified Arabic" panose="02020603050405020304" pitchFamily="18" charset="-78"/>
            </a:endParaRPr>
          </a:p>
          <a:p>
            <a:pPr algn="ctr"/>
            <a:endParaRPr lang="ar-JO" sz="2000" b="1" dirty="0">
              <a:solidFill>
                <a:srgbClr val="000000"/>
              </a:solidFill>
              <a:latin typeface="Cairo"/>
              <a:ea typeface="Simplified Arabic" panose="02020603050405020304" pitchFamily="18" charset="-78"/>
              <a:cs typeface="Simplified Arabic" panose="02020603050405020304" pitchFamily="18" charset="-78"/>
            </a:endParaRPr>
          </a:p>
          <a:p>
            <a:pPr algn="ctr"/>
            <a:endParaRPr lang="ar-JO" sz="2000" b="1" dirty="0">
              <a:solidFill>
                <a:srgbClr val="000000"/>
              </a:solidFill>
              <a:effectLst/>
              <a:latin typeface="Cairo"/>
              <a:ea typeface="Simplified Arabic" panose="02020603050405020304" pitchFamily="18" charset="-78"/>
              <a:cs typeface="Simplified Arabic" panose="02020603050405020304" pitchFamily="18" charset="-78"/>
            </a:endParaRPr>
          </a:p>
          <a:p>
            <a:pPr algn="ct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4D016589-3994-C0B2-D74C-8274956F6C45}"/>
              </a:ext>
            </a:extLst>
          </p:cNvPr>
          <p:cNvSpPr txBox="1"/>
          <p:nvPr/>
        </p:nvSpPr>
        <p:spPr>
          <a:xfrm>
            <a:off x="4282152" y="843714"/>
            <a:ext cx="4039737" cy="369332"/>
          </a:xfrm>
          <a:prstGeom prst="rect">
            <a:avLst/>
          </a:prstGeom>
          <a:noFill/>
        </p:spPr>
        <p:txBody>
          <a:bodyPr wrap="square" rtlCol="0">
            <a:spAutoFit/>
          </a:bodyPr>
          <a:lstStyle/>
          <a:p>
            <a:r>
              <a:rPr lang="ar-JO" dirty="0">
                <a:solidFill>
                  <a:srgbClr val="00B0F0"/>
                </a:solidFill>
                <a:latin typeface="Alexandria Black" pitchFamily="2" charset="-78"/>
                <a:cs typeface="Alexandria Black" pitchFamily="2" charset="-78"/>
              </a:rPr>
              <a:t>وسائل  الاتصال التنظيمي</a:t>
            </a:r>
            <a:endParaRPr lang="en-US"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258027532"/>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953719" y="1474948"/>
            <a:ext cx="10696602" cy="45209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ar-JO" sz="1600" dirty="0">
              <a:solidFill>
                <a:srgbClr val="000000"/>
              </a:solidFill>
              <a:latin typeface="Alexandria SemiBold" pitchFamily="2" charset="-78"/>
              <a:cs typeface="Alexandria SemiBold" pitchFamily="2" charset="-78"/>
            </a:endParaRPr>
          </a:p>
          <a:p>
            <a:pPr algn="r"/>
            <a:r>
              <a:rPr lang="ar-JO" sz="1600" dirty="0">
                <a:solidFill>
                  <a:srgbClr val="00B0F0"/>
                </a:solidFill>
                <a:latin typeface="Alexandria SemiBold" pitchFamily="2" charset="-78"/>
                <a:cs typeface="Alexandria SemiBold" pitchFamily="2" charset="-78"/>
              </a:rPr>
              <a:t>الاتصال التنظيمي الرسمي</a:t>
            </a:r>
            <a:endParaRPr lang="ar-YE" sz="1600" dirty="0">
              <a:solidFill>
                <a:srgbClr val="00B0F0"/>
              </a:solidFill>
              <a:latin typeface="Alexandria SemiBold" pitchFamily="2" charset="-78"/>
              <a:cs typeface="Alexandria SemiBold" pitchFamily="2" charset="-78"/>
            </a:endParaRPr>
          </a:p>
          <a:p>
            <a:pPr algn="r" rtl="1">
              <a:lnSpc>
                <a:spcPct val="150000"/>
              </a:lnSpc>
            </a:pPr>
            <a:r>
              <a:rPr lang="ar-JO" sz="1600" b="0" i="0" u="none" strike="noStrike" baseline="0" dirty="0">
                <a:solidFill>
                  <a:schemeClr val="tx1"/>
                </a:solidFill>
                <a:latin typeface="Alexandria Light" pitchFamily="2" charset="-78"/>
                <a:cs typeface="Alexandria Light" pitchFamily="2" charset="-78"/>
              </a:rPr>
              <a:t>ويقصد بالاتصال التنظيمي الرسمي </a:t>
            </a:r>
            <a:r>
              <a:rPr lang="ar-YE" sz="1600" b="0" i="0" u="none" strike="noStrike" baseline="0" dirty="0">
                <a:solidFill>
                  <a:schemeClr val="tx1"/>
                </a:solidFill>
                <a:latin typeface="Alexandria Light" pitchFamily="2" charset="-78"/>
                <a:cs typeface="Alexandria Light" pitchFamily="2" charset="-78"/>
              </a:rPr>
              <a:t> </a:t>
            </a:r>
            <a:r>
              <a:rPr lang="ar-JO" sz="1600" b="0" i="0" u="none" strike="noStrike" baseline="0" dirty="0">
                <a:solidFill>
                  <a:schemeClr val="tx1"/>
                </a:solidFill>
                <a:latin typeface="Alexandria Light" pitchFamily="2" charset="-78"/>
                <a:cs typeface="Alexandria Light" pitchFamily="2" charset="-78"/>
              </a:rPr>
              <a:t>:</a:t>
            </a:r>
            <a:r>
              <a:rPr lang="ar-YE" sz="1600" b="0" i="0" u="none" strike="noStrike" baseline="0" dirty="0">
                <a:solidFill>
                  <a:schemeClr val="tx1"/>
                </a:solidFill>
                <a:latin typeface="Alexandria Light" pitchFamily="2" charset="-78"/>
                <a:cs typeface="Alexandria Light" pitchFamily="2" charset="-78"/>
              </a:rPr>
              <a:t>الاتصال الذي يتم في المنظمات المختلفة ويكون خاضعا في</a:t>
            </a:r>
            <a:r>
              <a:rPr lang="ar-JO" sz="1600" dirty="0">
                <a:solidFill>
                  <a:schemeClr val="tx1"/>
                </a:solidFill>
                <a:latin typeface="Alexandria Light" pitchFamily="2" charset="-78"/>
                <a:cs typeface="Alexandria Light" pitchFamily="2" charset="-78"/>
              </a:rPr>
              <a:t> </a:t>
            </a:r>
            <a:r>
              <a:rPr lang="ar-YE" sz="1600" b="0" i="0" u="none" strike="noStrike" baseline="0" dirty="0">
                <a:solidFill>
                  <a:schemeClr val="tx1"/>
                </a:solidFill>
                <a:latin typeface="Alexandria Light" pitchFamily="2" charset="-78"/>
                <a:cs typeface="Alexandria Light" pitchFamily="2" charset="-78"/>
              </a:rPr>
              <a:t>مساراته وقنواته للاعتبارات التي تحددها القوانين والأنظمة واللوائح والقواعد العامة السارية في هذه</a:t>
            </a:r>
            <a:r>
              <a:rPr lang="ar-JO" sz="1600" b="0" i="0" u="none" strike="noStrike" baseline="0" dirty="0">
                <a:solidFill>
                  <a:schemeClr val="tx1"/>
                </a:solidFill>
                <a:latin typeface="Alexandria Light" pitchFamily="2" charset="-78"/>
                <a:cs typeface="Alexandria Light" pitchFamily="2" charset="-78"/>
              </a:rPr>
              <a:t> ا</a:t>
            </a:r>
            <a:r>
              <a:rPr lang="ar-YE" sz="1600" b="0" i="0" u="none" strike="noStrike" baseline="0" dirty="0">
                <a:solidFill>
                  <a:schemeClr val="tx1"/>
                </a:solidFill>
                <a:latin typeface="Alexandria Light" pitchFamily="2" charset="-78"/>
                <a:cs typeface="Alexandria Light" pitchFamily="2" charset="-78"/>
              </a:rPr>
              <a:t>المنظمات.</a:t>
            </a:r>
            <a:endParaRPr lang="ar-JO" sz="1600" b="0" i="0" u="none" strike="noStrike" baseline="0" dirty="0">
              <a:solidFill>
                <a:schemeClr val="tx1"/>
              </a:solidFill>
              <a:latin typeface="Alexandria Light" pitchFamily="2" charset="-78"/>
              <a:cs typeface="Alexandria Light" pitchFamily="2" charset="-78"/>
            </a:endParaRPr>
          </a:p>
          <a:p>
            <a:pPr algn="r" rtl="1">
              <a:lnSpc>
                <a:spcPct val="150000"/>
              </a:lnSpc>
            </a:pPr>
            <a:endParaRPr lang="ar-JO" sz="1600" b="0" i="0" u="none" strike="noStrike" baseline="0" dirty="0">
              <a:solidFill>
                <a:schemeClr val="tx1"/>
              </a:solidFill>
              <a:latin typeface="Alexandria Light" pitchFamily="2" charset="-78"/>
              <a:cs typeface="Alexandria Light" pitchFamily="2" charset="-78"/>
            </a:endParaRPr>
          </a:p>
          <a:p>
            <a:pPr algn="r" rtl="1"/>
            <a:r>
              <a:rPr lang="ar-JO" sz="1600" b="0" i="0" u="sng" strike="noStrike" baseline="0" dirty="0">
                <a:solidFill>
                  <a:schemeClr val="tx1"/>
                </a:solidFill>
                <a:latin typeface="Alexandria Light" pitchFamily="2" charset="-78"/>
                <a:cs typeface="Alexandria Light" pitchFamily="2" charset="-78"/>
              </a:rPr>
              <a:t>ويتضح الاتصال الرسمي </a:t>
            </a:r>
            <a:r>
              <a:rPr lang="ar-YE" sz="1600" b="0" i="0" u="sng" strike="noStrike" baseline="0" dirty="0">
                <a:solidFill>
                  <a:schemeClr val="tx1"/>
                </a:solidFill>
                <a:latin typeface="Alexandria Light" pitchFamily="2" charset="-78"/>
                <a:cs typeface="Alexandria Light" pitchFamily="2" charset="-78"/>
              </a:rPr>
              <a:t>في </a:t>
            </a:r>
            <a:r>
              <a:rPr lang="ar-JO" sz="1600" b="0" i="0" u="sng" strike="noStrike" baseline="0" dirty="0">
                <a:solidFill>
                  <a:schemeClr val="tx1"/>
                </a:solidFill>
                <a:latin typeface="Alexandria Light" pitchFamily="2" charset="-78"/>
                <a:cs typeface="Alexandria Light" pitchFamily="2" charset="-78"/>
              </a:rPr>
              <a:t>عدة</a:t>
            </a:r>
            <a:r>
              <a:rPr lang="ar-YE" sz="1600" b="0" i="0" u="sng" strike="noStrike" baseline="0" dirty="0">
                <a:solidFill>
                  <a:schemeClr val="tx1"/>
                </a:solidFill>
                <a:latin typeface="Alexandria Light" pitchFamily="2" charset="-78"/>
                <a:cs typeface="Alexandria Light" pitchFamily="2" charset="-78"/>
              </a:rPr>
              <a:t> أشكال (اتجاهات) أساسية</a:t>
            </a:r>
            <a:r>
              <a:rPr lang="ar-JO" sz="1600" b="0" i="0" u="sng" strike="noStrike" baseline="0" dirty="0">
                <a:solidFill>
                  <a:schemeClr val="tx1"/>
                </a:solidFill>
                <a:latin typeface="Alexandria Light" pitchFamily="2" charset="-78"/>
                <a:cs typeface="Alexandria Light" pitchFamily="2" charset="-78"/>
              </a:rPr>
              <a:t> </a:t>
            </a:r>
            <a:r>
              <a:rPr lang="ar-YE" sz="1600" b="0" i="0" u="sng" strike="noStrike" baseline="0" dirty="0">
                <a:solidFill>
                  <a:schemeClr val="tx1"/>
                </a:solidFill>
                <a:latin typeface="Alexandria Light" pitchFamily="2" charset="-78"/>
                <a:cs typeface="Alexandria Light" pitchFamily="2" charset="-78"/>
              </a:rPr>
              <a:t>تمر من خلالها العملية الاتصالية</a:t>
            </a:r>
            <a:r>
              <a:rPr lang="ar-JO" sz="1600" b="0" i="0" u="sng" strike="noStrike" baseline="0" dirty="0">
                <a:solidFill>
                  <a:schemeClr val="tx1"/>
                </a:solidFill>
                <a:latin typeface="Alexandria Light" pitchFamily="2" charset="-78"/>
                <a:cs typeface="Alexandria Light" pitchFamily="2" charset="-78"/>
              </a:rPr>
              <a:t> ومنها</a:t>
            </a:r>
            <a:r>
              <a:rPr lang="ar-YE" sz="1600" b="0" i="0" u="sng" strike="noStrike" baseline="0" dirty="0">
                <a:solidFill>
                  <a:schemeClr val="tx1"/>
                </a:solidFill>
                <a:latin typeface="Alexandria Light" pitchFamily="2" charset="-78"/>
                <a:cs typeface="Alexandria Light" pitchFamily="2" charset="-78"/>
              </a:rPr>
              <a:t>:</a:t>
            </a:r>
            <a:endParaRPr lang="ar-JO" sz="1600" b="0" i="0" u="sng" strike="noStrike" baseline="0" dirty="0">
              <a:solidFill>
                <a:schemeClr val="tx1"/>
              </a:solidFill>
              <a:latin typeface="Alexandria Light" pitchFamily="2" charset="-78"/>
              <a:cs typeface="Alexandria Light" pitchFamily="2" charset="-78"/>
            </a:endParaRPr>
          </a:p>
          <a:p>
            <a:pPr algn="r" rtl="1"/>
            <a:endParaRPr lang="ar-JO" sz="1600" u="sng" dirty="0">
              <a:solidFill>
                <a:schemeClr val="tx1"/>
              </a:solidFill>
              <a:latin typeface="Alexandria Light" pitchFamily="2" charset="-78"/>
              <a:cs typeface="Alexandria Light" pitchFamily="2" charset="-78"/>
            </a:endParaRPr>
          </a:p>
          <a:p>
            <a:pPr algn="r" rtl="1"/>
            <a:endParaRPr lang="ar-JO" sz="1600" b="0" i="0" u="sng" strike="noStrike" baseline="0" dirty="0">
              <a:solidFill>
                <a:schemeClr val="tx1"/>
              </a:solidFill>
              <a:latin typeface="Alexandria Light" pitchFamily="2" charset="-78"/>
              <a:cs typeface="Alexandria Light" pitchFamily="2" charset="-78"/>
            </a:endParaRPr>
          </a:p>
          <a:p>
            <a:pPr algn="r" rtl="1"/>
            <a:endParaRPr lang="ar-JO" sz="1600" u="sng" dirty="0">
              <a:solidFill>
                <a:schemeClr val="tx1"/>
              </a:solidFill>
              <a:latin typeface="Alexandria Light" pitchFamily="2" charset="-78"/>
              <a:cs typeface="Alexandria Light" pitchFamily="2" charset="-78"/>
            </a:endParaRPr>
          </a:p>
          <a:p>
            <a:pPr algn="r" rtl="1"/>
            <a:endParaRPr lang="ar-JO" sz="1600" b="0" i="0" u="sng" strike="noStrike" baseline="0" dirty="0">
              <a:solidFill>
                <a:schemeClr val="tx1"/>
              </a:solidFill>
              <a:latin typeface="Alexandria Light" pitchFamily="2" charset="-78"/>
              <a:cs typeface="Alexandria Light" pitchFamily="2" charset="-78"/>
            </a:endParaRPr>
          </a:p>
          <a:p>
            <a:pPr algn="r" rtl="1"/>
            <a:endParaRPr lang="ar-JO" sz="1600" b="0" i="0" u="sng" strike="noStrike" baseline="0" dirty="0">
              <a:solidFill>
                <a:schemeClr val="tx1"/>
              </a:solidFill>
              <a:latin typeface="Alexandria Light" pitchFamily="2" charset="-78"/>
              <a:cs typeface="Alexandria Light" pitchFamily="2" charset="-78"/>
            </a:endParaRPr>
          </a:p>
          <a:p>
            <a:pPr algn="r" rtl="1"/>
            <a:endParaRPr lang="ar-JO" sz="1600" b="0" i="0" u="sng" strike="noStrike" baseline="0" dirty="0">
              <a:solidFill>
                <a:schemeClr val="tx1"/>
              </a:solidFill>
              <a:latin typeface="Alexandria Light" pitchFamily="2" charset="-78"/>
              <a:cs typeface="Alexandria Light" pitchFamily="2" charset="-78"/>
            </a:endParaRPr>
          </a:p>
          <a:p>
            <a:pPr algn="r" rtl="1"/>
            <a:endParaRPr lang="ar-JO" sz="1600" u="sng" dirty="0">
              <a:solidFill>
                <a:schemeClr val="tx1"/>
              </a:solidFill>
              <a:effectLst/>
              <a:latin typeface="Alexandria Light" pitchFamily="2" charset="-78"/>
              <a:cs typeface="Alexandria Light" pitchFamily="2" charset="-78"/>
            </a:endParaRPr>
          </a:p>
          <a:p>
            <a:pPr algn="r" rtl="1"/>
            <a:endParaRPr lang="ar-JO" sz="1600" b="0" i="0" u="sng" dirty="0">
              <a:solidFill>
                <a:schemeClr val="tx1"/>
              </a:solidFill>
              <a:effectLst/>
              <a:latin typeface="Alexandria Light" pitchFamily="2" charset="-78"/>
              <a:cs typeface="Alexandria Light" pitchFamily="2" charset="-78"/>
            </a:endParaRPr>
          </a:p>
          <a:p>
            <a:pPr algn="l" rtl="1"/>
            <a:r>
              <a:rPr lang="ar-JO" sz="2000" b="0" i="0" dirty="0">
                <a:solidFill>
                  <a:schemeClr val="tx1"/>
                </a:solidFill>
                <a:effectLst/>
                <a:latin typeface="Cairo"/>
              </a:rPr>
              <a:t>   </a:t>
            </a:r>
            <a:endParaRPr lang="ar-YE" sz="2000" b="0" i="0" dirty="0">
              <a:solidFill>
                <a:schemeClr val="tx1"/>
              </a:solidFill>
              <a:effectLst/>
              <a:latin typeface="Cairo"/>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61D2066-6137-6A5C-BE7F-B382FFCBB82C}"/>
              </a:ext>
            </a:extLst>
          </p:cNvPr>
          <p:cNvSpPr txBox="1"/>
          <p:nvPr/>
        </p:nvSpPr>
        <p:spPr>
          <a:xfrm>
            <a:off x="4282152" y="843714"/>
            <a:ext cx="4039737" cy="369332"/>
          </a:xfrm>
          <a:prstGeom prst="rect">
            <a:avLst/>
          </a:prstGeom>
          <a:noFill/>
        </p:spPr>
        <p:txBody>
          <a:bodyPr wrap="square" rtlCol="0">
            <a:spAutoFit/>
          </a:bodyPr>
          <a:lstStyle/>
          <a:p>
            <a:r>
              <a:rPr lang="ar-JO" dirty="0">
                <a:solidFill>
                  <a:srgbClr val="00B0F0"/>
                </a:solidFill>
                <a:latin typeface="Alexandria Black" pitchFamily="2" charset="-78"/>
                <a:cs typeface="Alexandria Black" pitchFamily="2" charset="-78"/>
              </a:rPr>
              <a:t>أنواع  الاتصال التنظيمي</a:t>
            </a:r>
            <a:endParaRPr lang="en-US" dirty="0">
              <a:solidFill>
                <a:srgbClr val="00B0F0"/>
              </a:solidFill>
              <a:latin typeface="Alexandria Black" pitchFamily="2" charset="-78"/>
              <a:cs typeface="Alexandria Black" pitchFamily="2" charset="-78"/>
            </a:endParaRPr>
          </a:p>
        </p:txBody>
      </p:sp>
      <p:pic>
        <p:nvPicPr>
          <p:cNvPr id="6" name="Picture 5">
            <a:extLst>
              <a:ext uri="{FF2B5EF4-FFF2-40B4-BE49-F238E27FC236}">
                <a16:creationId xmlns:a16="http://schemas.microsoft.com/office/drawing/2014/main" id="{C60386A4-DF94-FD89-E7E7-75891CF204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29803" y="3725839"/>
            <a:ext cx="6100549" cy="2033516"/>
          </a:xfrm>
          <a:prstGeom prst="rect">
            <a:avLst/>
          </a:prstGeom>
        </p:spPr>
      </p:pic>
    </p:spTree>
    <p:extLst>
      <p:ext uri="{BB962C8B-B14F-4D97-AF65-F5344CB8AC3E}">
        <p14:creationId xmlns:p14="http://schemas.microsoft.com/office/powerpoint/2010/main" val="3738431553"/>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47699" y="1316495"/>
            <a:ext cx="10696602"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buAutoNum type="arabicParenR"/>
            </a:pPr>
            <a:endParaRPr lang="ar-JO" sz="1600" b="1" i="0" u="none" strike="noStrike" baseline="0" dirty="0">
              <a:solidFill>
                <a:schemeClr val="tx1"/>
              </a:solidFill>
              <a:latin typeface="Alexandria Medium" pitchFamily="2" charset="-78"/>
              <a:cs typeface="Alexandria Medium" pitchFamily="2" charset="-78"/>
            </a:endParaRPr>
          </a:p>
          <a:p>
            <a:pPr marL="342900" indent="-342900" algn="r" rtl="1">
              <a:buAutoNum type="arabicParenR"/>
            </a:pPr>
            <a:endParaRPr lang="ar-JO" sz="1600" b="1" dirty="0">
              <a:solidFill>
                <a:schemeClr val="tx1"/>
              </a:solidFill>
              <a:latin typeface="Alexandria Medium" pitchFamily="2" charset="-78"/>
              <a:cs typeface="Alexandria Medium" pitchFamily="2" charset="-78"/>
            </a:endParaRPr>
          </a:p>
          <a:p>
            <a:pPr marL="342900" indent="-342900" algn="r" rtl="1">
              <a:buAutoNum type="arabicParenR"/>
            </a:pPr>
            <a:endParaRPr lang="ar-JO" sz="1600" b="1" i="0" u="none" strike="noStrike" baseline="0" dirty="0">
              <a:solidFill>
                <a:schemeClr val="tx1"/>
              </a:solidFill>
              <a:latin typeface="Alexandria Medium" pitchFamily="2" charset="-78"/>
              <a:cs typeface="Alexandria Medium" pitchFamily="2" charset="-78"/>
            </a:endParaRPr>
          </a:p>
          <a:p>
            <a:pPr marL="342900" indent="-342900" algn="r" rtl="1">
              <a:buAutoNum type="arabicParenR"/>
            </a:pPr>
            <a:endParaRPr lang="ar-JO" sz="1600" b="1" dirty="0">
              <a:solidFill>
                <a:schemeClr val="tx1"/>
              </a:solidFill>
              <a:latin typeface="Alexandria Medium" pitchFamily="2" charset="-78"/>
              <a:cs typeface="Alexandria Medium" pitchFamily="2" charset="-78"/>
            </a:endParaRPr>
          </a:p>
          <a:p>
            <a:pPr marL="342900" indent="-342900" algn="r" rtl="1">
              <a:buAutoNum type="arabicParenR"/>
            </a:pPr>
            <a:r>
              <a:rPr lang="ar-JO" sz="1600" b="1" i="0" u="sng" strike="noStrike" baseline="0" dirty="0">
                <a:solidFill>
                  <a:srgbClr val="00B0F0"/>
                </a:solidFill>
                <a:latin typeface="Alexandria Medium" pitchFamily="2" charset="-78"/>
                <a:cs typeface="Alexandria Medium" pitchFamily="2" charset="-78"/>
              </a:rPr>
              <a:t>اتجاه الاتصال من الأعلى إلى الأسفل ( الهابط/ النازل )</a:t>
            </a:r>
            <a:r>
              <a:rPr lang="ar-YE" sz="1600" b="1" i="0" u="sng" strike="noStrike" baseline="0" dirty="0">
                <a:solidFill>
                  <a:srgbClr val="00B0F0"/>
                </a:solidFill>
                <a:latin typeface="Alexandria Medium" pitchFamily="2" charset="-78"/>
                <a:cs typeface="Alexandria Medium" pitchFamily="2" charset="-78"/>
              </a:rPr>
              <a:t> </a:t>
            </a:r>
            <a:r>
              <a:rPr lang="ar-YE" sz="1800" b="1" i="0" u="none" strike="noStrike" baseline="0" dirty="0">
                <a:latin typeface="TraditionalArabic-Bold"/>
              </a:rPr>
              <a:t>من </a:t>
            </a:r>
            <a:endParaRPr lang="ar-JO" sz="1800" b="1" i="0" u="none" strike="noStrike" baseline="0" dirty="0">
              <a:latin typeface="TraditionalArabic-Bold"/>
            </a:endParaRPr>
          </a:p>
          <a:p>
            <a:pPr algn="r" rtl="1"/>
            <a:r>
              <a:rPr lang="ar-YE" sz="1800" b="0" i="0" u="none" strike="noStrike" baseline="0" dirty="0">
                <a:solidFill>
                  <a:schemeClr val="tx1"/>
                </a:solidFill>
                <a:latin typeface="Alexandria Light" pitchFamily="2" charset="-78"/>
                <a:cs typeface="Alexandria Light" pitchFamily="2" charset="-78"/>
              </a:rPr>
              <a:t>أ</a:t>
            </a:r>
            <a:r>
              <a:rPr lang="ar-JO" sz="1800" b="0" i="0" u="none" strike="noStrike" baseline="0" dirty="0">
                <a:solidFill>
                  <a:schemeClr val="tx1"/>
                </a:solidFill>
                <a:latin typeface="Alexandria Light" pitchFamily="2" charset="-78"/>
                <a:cs typeface="Alexandria Light" pitchFamily="2" charset="-78"/>
              </a:rPr>
              <a:t>ويصدر من </a:t>
            </a:r>
            <a:r>
              <a:rPr lang="ar-YE" sz="1800" b="0" i="0" u="none" strike="noStrike" baseline="0" dirty="0">
                <a:solidFill>
                  <a:schemeClr val="tx1"/>
                </a:solidFill>
                <a:latin typeface="Alexandria Light" pitchFamily="2" charset="-78"/>
                <a:cs typeface="Alexandria Light" pitchFamily="2" charset="-78"/>
              </a:rPr>
              <a:t>الإدارة العليا للدنيا حيث تصل التوجيهات والمعلومات من المدير إلى المرؤوسين وتعتبر الاجتماعات الرسمية والقرارات ونشرات أهداف المنظمة من</a:t>
            </a:r>
            <a:r>
              <a:rPr lang="ar-JO" sz="1800" b="0" i="0" u="none" strike="noStrike" baseline="0" dirty="0">
                <a:solidFill>
                  <a:schemeClr val="tx1"/>
                </a:solidFill>
                <a:latin typeface="Alexandria Light" pitchFamily="2" charset="-78"/>
                <a:cs typeface="Alexandria Light" pitchFamily="2" charset="-78"/>
              </a:rPr>
              <a:t> </a:t>
            </a:r>
            <a:r>
              <a:rPr lang="ar-YE" sz="1800" b="0" i="0" u="none" strike="noStrike" baseline="0" dirty="0">
                <a:solidFill>
                  <a:schemeClr val="tx1"/>
                </a:solidFill>
                <a:latin typeface="Alexandria Light" pitchFamily="2" charset="-78"/>
                <a:cs typeface="Alexandria Light" pitchFamily="2" charset="-78"/>
              </a:rPr>
              <a:t>طرف الاتصال من أعلى لأسفل فهذا النوع من الاتصالات التنظيمية أساسي في أي منظمة. (العويسات،</a:t>
            </a:r>
          </a:p>
          <a:p>
            <a:pPr algn="r" rtl="1"/>
            <a:endParaRPr lang="ar-JO" sz="1800" b="0" i="0" u="none" strike="noStrike" baseline="0" dirty="0">
              <a:solidFill>
                <a:schemeClr val="tx1"/>
              </a:solidFill>
              <a:latin typeface="Alexandria Light" pitchFamily="2" charset="-78"/>
              <a:cs typeface="Alexandria Light" pitchFamily="2" charset="-78"/>
            </a:endParaRPr>
          </a:p>
          <a:p>
            <a:pPr algn="r" rtl="1"/>
            <a:r>
              <a:rPr lang="ar-YE" sz="1800" b="0" i="0" u="none" strike="noStrike" baseline="0" dirty="0">
                <a:solidFill>
                  <a:schemeClr val="tx1"/>
                </a:solidFill>
                <a:latin typeface="Alexandria Light" pitchFamily="2" charset="-78"/>
                <a:cs typeface="Alexandria Light" pitchFamily="2" charset="-78"/>
              </a:rPr>
              <a:t>ويتكون الاتصال الرأسي الهابط من مجموعة من العناصر </a:t>
            </a:r>
            <a:r>
              <a:rPr lang="ar-JO" sz="1800" b="0" i="0" u="none" strike="noStrike" baseline="0" dirty="0">
                <a:solidFill>
                  <a:schemeClr val="tx1"/>
                </a:solidFill>
                <a:latin typeface="Alexandria Light" pitchFamily="2" charset="-78"/>
                <a:cs typeface="Alexandria Light" pitchFamily="2" charset="-78"/>
              </a:rPr>
              <a:t>وهي</a:t>
            </a:r>
            <a:r>
              <a:rPr lang="ar-YE" sz="1800" b="0" i="0" u="none" strike="noStrike" baseline="0" dirty="0">
                <a:solidFill>
                  <a:schemeClr val="tx1"/>
                </a:solidFill>
                <a:latin typeface="Alexandria Light" pitchFamily="2" charset="-78"/>
                <a:cs typeface="Alexandria Light" pitchFamily="2" charset="-78"/>
              </a:rPr>
              <a:t>:</a:t>
            </a:r>
            <a:endParaRPr lang="ar-JO" sz="1800" b="0" i="0" u="none" strike="noStrike" baseline="0" dirty="0">
              <a:solidFill>
                <a:schemeClr val="tx1"/>
              </a:solidFill>
              <a:latin typeface="Alexandria Light" pitchFamily="2" charset="-78"/>
              <a:cs typeface="Alexandria Light" pitchFamily="2" charset="-78"/>
            </a:endParaRPr>
          </a:p>
          <a:p>
            <a:pPr algn="r" rtl="1"/>
            <a:endParaRPr lang="ar-YE" sz="1800" b="0" i="0" u="none" strike="noStrike" baseline="0" dirty="0">
              <a:solidFill>
                <a:schemeClr val="tx1"/>
              </a:solidFill>
              <a:latin typeface="Alexandria Light" pitchFamily="2" charset="-78"/>
              <a:cs typeface="Alexandria Light" pitchFamily="2" charset="-78"/>
            </a:endParaRPr>
          </a:p>
          <a:p>
            <a:pPr algn="r" rtl="1"/>
            <a:r>
              <a:rPr lang="ar-JO" sz="1800" b="0" i="0" u="none" strike="noStrike" baseline="0" dirty="0">
                <a:solidFill>
                  <a:schemeClr val="tx1"/>
                </a:solidFill>
                <a:latin typeface="Alexandria Light" pitchFamily="2" charset="-78"/>
                <a:cs typeface="Alexandria Light" pitchFamily="2" charset="-78"/>
              </a:rPr>
              <a:t>-</a:t>
            </a:r>
            <a:r>
              <a:rPr lang="ar-YE" sz="1800" b="1" i="0" u="none" strike="noStrike" baseline="0" dirty="0">
                <a:solidFill>
                  <a:schemeClr val="tx1"/>
                </a:solidFill>
                <a:latin typeface="Alexandria Light" pitchFamily="2" charset="-78"/>
                <a:cs typeface="Alexandria Light" pitchFamily="2" charset="-78"/>
              </a:rPr>
              <a:t>تعليمات الوظيفة: </a:t>
            </a:r>
            <a:r>
              <a:rPr lang="ar-YE" sz="1800" b="0" i="0" u="none" strike="noStrike" baseline="0" dirty="0">
                <a:solidFill>
                  <a:schemeClr val="tx1"/>
                </a:solidFill>
                <a:latin typeface="Alexandria Light" pitchFamily="2" charset="-78"/>
                <a:cs typeface="Alexandria Light" pitchFamily="2" charset="-78"/>
              </a:rPr>
              <a:t>حيث يوضح الرؤساء للمرؤوسين جميع ما يتعلق</a:t>
            </a:r>
            <a:r>
              <a:rPr lang="ar-JO" sz="1800" b="0" i="0" u="none" strike="noStrike" baseline="0" dirty="0">
                <a:solidFill>
                  <a:schemeClr val="tx1"/>
                </a:solidFill>
                <a:latin typeface="Alexandria Light" pitchFamily="2" charset="-78"/>
                <a:cs typeface="Alexandria Light" pitchFamily="2" charset="-78"/>
              </a:rPr>
              <a:t> ب</a:t>
            </a:r>
            <a:r>
              <a:rPr lang="ar-YE" sz="1800" b="0" i="0" u="none" strike="noStrike" baseline="0" dirty="0">
                <a:solidFill>
                  <a:schemeClr val="tx1"/>
                </a:solidFill>
                <a:latin typeface="Alexandria Light" pitchFamily="2" charset="-78"/>
                <a:cs typeface="Alexandria Light" pitchFamily="2" charset="-78"/>
              </a:rPr>
              <a:t>التعليمات الوظيفية</a:t>
            </a:r>
            <a:r>
              <a:rPr lang="ar-JO" sz="1800" b="0" i="0" u="none" strike="noStrike" baseline="0" dirty="0">
                <a:solidFill>
                  <a:schemeClr val="tx1"/>
                </a:solidFill>
                <a:latin typeface="Alexandria Light" pitchFamily="2" charset="-78"/>
                <a:cs typeface="Alexandria Light" pitchFamily="2" charset="-78"/>
              </a:rPr>
              <a:t> (التوصيف الوظيفي)</a:t>
            </a:r>
          </a:p>
          <a:p>
            <a:pPr algn="r" rtl="1"/>
            <a:endParaRPr lang="ar-YE" sz="1800" b="0" i="0" u="none" strike="noStrike" baseline="0" dirty="0">
              <a:solidFill>
                <a:schemeClr val="tx1"/>
              </a:solidFill>
              <a:latin typeface="Alexandria Light" pitchFamily="2" charset="-78"/>
              <a:cs typeface="Alexandria Light" pitchFamily="2" charset="-78"/>
            </a:endParaRPr>
          </a:p>
          <a:p>
            <a:pPr algn="r" rtl="1"/>
            <a:r>
              <a:rPr lang="ar-JO" sz="1800" b="1" i="0" u="none" strike="noStrike" baseline="0" dirty="0">
                <a:solidFill>
                  <a:schemeClr val="tx1"/>
                </a:solidFill>
                <a:latin typeface="Alexandria Light" pitchFamily="2" charset="-78"/>
                <a:cs typeface="Alexandria Light" pitchFamily="2" charset="-78"/>
              </a:rPr>
              <a:t>-</a:t>
            </a:r>
            <a:r>
              <a:rPr lang="ar-YE" sz="1800" b="1" i="0" u="none" strike="noStrike" baseline="0" dirty="0">
                <a:solidFill>
                  <a:schemeClr val="tx1"/>
                </a:solidFill>
                <a:latin typeface="Alexandria Light" pitchFamily="2" charset="-78"/>
                <a:cs typeface="Alexandria Light" pitchFamily="2" charset="-78"/>
              </a:rPr>
              <a:t>التبرير: </a:t>
            </a:r>
            <a:r>
              <a:rPr lang="ar-JO" sz="1800" b="0" i="0" u="none" strike="noStrike" baseline="0" dirty="0">
                <a:solidFill>
                  <a:schemeClr val="tx1"/>
                </a:solidFill>
                <a:latin typeface="Alexandria Light" pitchFamily="2" charset="-78"/>
                <a:cs typeface="Alexandria Light" pitchFamily="2" charset="-78"/>
              </a:rPr>
              <a:t>من خلال تبرير التعليمات والقرارات وسبب اتخاذها وتتضمن نظرته للعاملين بنظرة إيجابية أم سلبية.</a:t>
            </a:r>
          </a:p>
          <a:p>
            <a:pPr algn="r" rtl="1"/>
            <a:endParaRPr lang="ar-JO" sz="1800" b="0" i="0" u="none" strike="noStrike" baseline="0" dirty="0">
              <a:solidFill>
                <a:schemeClr val="tx1"/>
              </a:solidFill>
              <a:latin typeface="Alexandria Light" pitchFamily="2" charset="-78"/>
              <a:cs typeface="Alexandria Light" pitchFamily="2" charset="-78"/>
            </a:endParaRPr>
          </a:p>
          <a:p>
            <a:pPr algn="r" rtl="1"/>
            <a:r>
              <a:rPr lang="ar-JO" dirty="0">
                <a:solidFill>
                  <a:schemeClr val="tx1"/>
                </a:solidFill>
                <a:latin typeface="Alexandria Light" pitchFamily="2" charset="-78"/>
                <a:cs typeface="Alexandria Light" pitchFamily="2" charset="-78"/>
              </a:rPr>
              <a:t>- </a:t>
            </a:r>
            <a:r>
              <a:rPr lang="ar-JO" b="1" dirty="0">
                <a:solidFill>
                  <a:schemeClr val="tx1"/>
                </a:solidFill>
                <a:latin typeface="Alexandria Light" pitchFamily="2" charset="-78"/>
                <a:cs typeface="Alexandria Light" pitchFamily="2" charset="-78"/>
              </a:rPr>
              <a:t>فلسفة القيادة </a:t>
            </a:r>
            <a:r>
              <a:rPr lang="ar-JO" dirty="0">
                <a:solidFill>
                  <a:schemeClr val="tx1"/>
                </a:solidFill>
                <a:latin typeface="Alexandria Light" pitchFamily="2" charset="-78"/>
                <a:cs typeface="Alexandria Light" pitchFamily="2" charset="-78"/>
              </a:rPr>
              <a:t>أو الإدارة وأفكارها ومعتقداتها</a:t>
            </a:r>
          </a:p>
          <a:p>
            <a:pPr algn="r" rtl="1"/>
            <a:r>
              <a:rPr lang="ar-JO" dirty="0">
                <a:solidFill>
                  <a:schemeClr val="tx1"/>
                </a:solidFill>
                <a:latin typeface="Alexandria Light" pitchFamily="2" charset="-78"/>
                <a:cs typeface="Alexandria Light" pitchFamily="2" charset="-78"/>
              </a:rPr>
              <a:t>- </a:t>
            </a:r>
            <a:r>
              <a:rPr lang="ar-JO" b="1" dirty="0">
                <a:solidFill>
                  <a:schemeClr val="tx1"/>
                </a:solidFill>
                <a:latin typeface="Alexandria Light" pitchFamily="2" charset="-78"/>
                <a:cs typeface="Alexandria Light" pitchFamily="2" charset="-78"/>
              </a:rPr>
              <a:t>المساءلة</a:t>
            </a:r>
          </a:p>
          <a:p>
            <a:pPr algn="r" rtl="1"/>
            <a:r>
              <a:rPr lang="ar-JO" b="1" dirty="0">
                <a:solidFill>
                  <a:schemeClr val="tx1"/>
                </a:solidFill>
                <a:latin typeface="Alexandria Light" pitchFamily="2" charset="-78"/>
                <a:cs typeface="Alexandria Light" pitchFamily="2" charset="-78"/>
              </a:rPr>
              <a:t>- معلومات</a:t>
            </a:r>
          </a:p>
          <a:p>
            <a:pPr algn="r" rtl="1"/>
            <a:endParaRPr lang="ar-JO" sz="1600" dirty="0">
              <a:solidFill>
                <a:schemeClr val="tx1"/>
              </a:solidFill>
              <a:latin typeface="Alexandria Light" pitchFamily="2" charset="-78"/>
              <a:cs typeface="Alexandria Light" pitchFamily="2" charset="-78"/>
            </a:endParaRPr>
          </a:p>
          <a:p>
            <a:pPr algn="r" rtl="1"/>
            <a:endParaRPr lang="ar-YE" sz="1600" b="1" i="0" dirty="0">
              <a:solidFill>
                <a:schemeClr val="tx1"/>
              </a:solidFill>
              <a:effectLst/>
              <a:latin typeface="Cairo"/>
            </a:endParaRPr>
          </a:p>
          <a:p>
            <a:pPr algn="r"/>
            <a:endParaRPr lang="ar-JO" sz="2000" b="0" i="0" dirty="0">
              <a:solidFill>
                <a:srgbClr val="000000"/>
              </a:solidFill>
              <a:effectLst/>
              <a:latin typeface="Cairo"/>
            </a:endParaRPr>
          </a:p>
          <a:p>
            <a:pPr algn="r"/>
            <a:r>
              <a:rPr lang="ar-JO" sz="2000" b="0" i="0" dirty="0">
                <a:solidFill>
                  <a:srgbClr val="000000"/>
                </a:solidFill>
                <a:effectLst/>
                <a:latin typeface="Cairo"/>
              </a:rPr>
              <a:t>   </a:t>
            </a:r>
            <a:endParaRPr lang="ar-YE" sz="2000" b="0" i="0" dirty="0">
              <a:solidFill>
                <a:srgbClr val="000000"/>
              </a:solidFill>
              <a:effectLst/>
              <a:latin typeface="Cairo"/>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B8B486B-2D3F-9E59-00EE-4132C3EC1971}"/>
              </a:ext>
            </a:extLst>
          </p:cNvPr>
          <p:cNvSpPr txBox="1"/>
          <p:nvPr/>
        </p:nvSpPr>
        <p:spPr>
          <a:xfrm>
            <a:off x="4664289" y="763126"/>
            <a:ext cx="4039737" cy="369332"/>
          </a:xfrm>
          <a:prstGeom prst="rect">
            <a:avLst/>
          </a:prstGeom>
          <a:noFill/>
        </p:spPr>
        <p:txBody>
          <a:bodyPr wrap="square" rtlCol="0">
            <a:spAutoFit/>
          </a:bodyPr>
          <a:lstStyle/>
          <a:p>
            <a:r>
              <a:rPr lang="ar-JO" dirty="0">
                <a:solidFill>
                  <a:srgbClr val="00B0F0"/>
                </a:solidFill>
                <a:latin typeface="Alexandria Black" pitchFamily="2" charset="-78"/>
                <a:cs typeface="Alexandria Black" pitchFamily="2" charset="-78"/>
              </a:rPr>
              <a:t>أنواع  الاتصال التنظيمي</a:t>
            </a:r>
            <a:endParaRPr lang="en-US" dirty="0">
              <a:solidFill>
                <a:srgbClr val="00B0F0"/>
              </a:solidFill>
              <a:latin typeface="Alexandria Black" pitchFamily="2" charset="-78"/>
              <a:cs typeface="Alexandria Black" pitchFamily="2" charset="-78"/>
            </a:endParaRPr>
          </a:p>
        </p:txBody>
      </p:sp>
      <p:pic>
        <p:nvPicPr>
          <p:cNvPr id="7" name="Picture 6">
            <a:extLst>
              <a:ext uri="{FF2B5EF4-FFF2-40B4-BE49-F238E27FC236}">
                <a16:creationId xmlns:a16="http://schemas.microsoft.com/office/drawing/2014/main" id="{B87C9C4E-A486-49E7-8648-26C86FD23F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7653" y="4805547"/>
            <a:ext cx="2385231" cy="1381125"/>
          </a:xfrm>
          <a:prstGeom prst="rect">
            <a:avLst/>
          </a:prstGeom>
        </p:spPr>
      </p:pic>
      <p:sp>
        <p:nvSpPr>
          <p:cNvPr id="8" name="TextBox 7">
            <a:extLst>
              <a:ext uri="{FF2B5EF4-FFF2-40B4-BE49-F238E27FC236}">
                <a16:creationId xmlns:a16="http://schemas.microsoft.com/office/drawing/2014/main" id="{8368A723-B07F-578C-9B5D-043481C28EDE}"/>
              </a:ext>
            </a:extLst>
          </p:cNvPr>
          <p:cNvSpPr txBox="1"/>
          <p:nvPr/>
        </p:nvSpPr>
        <p:spPr>
          <a:xfrm>
            <a:off x="2388358" y="4681182"/>
            <a:ext cx="1241946" cy="1505490"/>
          </a:xfrm>
          <a:prstGeom prst="rect">
            <a:avLst/>
          </a:prstGeom>
          <a:solidFill>
            <a:schemeClr val="bg1"/>
          </a:solidFill>
        </p:spPr>
        <p:txBody>
          <a:bodyPr wrap="square" rtlCol="0">
            <a:spAutoFit/>
          </a:bodyPr>
          <a:lstStyle/>
          <a:p>
            <a:endParaRPr lang="en-US" dirty="0"/>
          </a:p>
        </p:txBody>
      </p:sp>
    </p:spTree>
    <p:extLst>
      <p:ext uri="{BB962C8B-B14F-4D97-AF65-F5344CB8AC3E}">
        <p14:creationId xmlns:p14="http://schemas.microsoft.com/office/powerpoint/2010/main" val="2580375174"/>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155869"/>
            <a:ext cx="10696602"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0" marR="0" algn="ctr" rtl="1">
              <a:lnSpc>
                <a:spcPct val="107000"/>
              </a:lnSpc>
              <a:spcBef>
                <a:spcPts val="0"/>
              </a:spcBef>
              <a:spcAft>
                <a:spcPts val="800"/>
              </a:spcAft>
            </a:pPr>
            <a:r>
              <a:rPr lang="ar-JO" sz="1800" kern="100" dirty="0">
                <a:solidFill>
                  <a:srgbClr val="00B0F0"/>
                </a:solidFill>
                <a:effectLst/>
                <a:latin typeface="Alexandria ExtraBold" pitchFamily="2" charset="-78"/>
                <a:ea typeface="Calibri" panose="020F0502020204030204" pitchFamily="34" charset="0"/>
                <a:cs typeface="Alexandria ExtraBold" pitchFamily="2" charset="-78"/>
              </a:rPr>
              <a:t>فوائد الاتصال من الأعلى إلى الأسفل</a:t>
            </a:r>
          </a:p>
          <a:p>
            <a:pPr marL="0" marR="0" algn="ctr" rtl="1">
              <a:lnSpc>
                <a:spcPct val="107000"/>
              </a:lnSpc>
              <a:spcBef>
                <a:spcPts val="0"/>
              </a:spcBef>
              <a:spcAft>
                <a:spcPts val="800"/>
              </a:spcAft>
            </a:pPr>
            <a:endParaRPr lang="ar-JO" sz="1800" kern="100" dirty="0">
              <a:solidFill>
                <a:srgbClr val="00B0F0"/>
              </a:solidFill>
              <a:effectLst/>
              <a:latin typeface="Alexandria ExtraBold" pitchFamily="2" charset="-78"/>
              <a:ea typeface="Calibri" panose="020F0502020204030204" pitchFamily="34" charset="0"/>
              <a:cs typeface="Alexandria ExtraBold" pitchFamily="2" charset="-78"/>
            </a:endParaRPr>
          </a:p>
          <a:p>
            <a:pPr marL="0" marR="0" algn="ctr" rtl="1">
              <a:lnSpc>
                <a:spcPct val="107000"/>
              </a:lnSpc>
              <a:spcBef>
                <a:spcPts val="0"/>
              </a:spcBef>
              <a:spcAft>
                <a:spcPts val="800"/>
              </a:spcAft>
            </a:pPr>
            <a:endParaRPr lang="ar-JO" kern="100" dirty="0">
              <a:solidFill>
                <a:srgbClr val="00B0F0"/>
              </a:solidFill>
              <a:latin typeface="Alexandria ExtraBold" pitchFamily="2" charset="-78"/>
              <a:ea typeface="Calibri" panose="020F0502020204030204" pitchFamily="34" charset="0"/>
              <a:cs typeface="Alexandria ExtraBold" pitchFamily="2" charset="-78"/>
            </a:endParaRPr>
          </a:p>
          <a:p>
            <a:pPr marL="0" marR="0" algn="ctr" rtl="1">
              <a:lnSpc>
                <a:spcPct val="107000"/>
              </a:lnSpc>
              <a:spcBef>
                <a:spcPts val="0"/>
              </a:spcBef>
              <a:spcAft>
                <a:spcPts val="800"/>
              </a:spcAft>
            </a:pPr>
            <a:endParaRPr lang="ar-JO" sz="1800" kern="100" dirty="0">
              <a:solidFill>
                <a:srgbClr val="00B0F0"/>
              </a:solidFill>
              <a:effectLst/>
              <a:latin typeface="Alexandria ExtraBold" pitchFamily="2" charset="-78"/>
              <a:ea typeface="Calibri" panose="020F0502020204030204" pitchFamily="34" charset="0"/>
              <a:cs typeface="Alexandria ExtraBold" pitchFamily="2" charset="-78"/>
            </a:endParaRPr>
          </a:p>
          <a:p>
            <a:pPr marL="0" marR="0" algn="ctr" rtl="1">
              <a:lnSpc>
                <a:spcPct val="107000"/>
              </a:lnSpc>
              <a:spcBef>
                <a:spcPts val="0"/>
              </a:spcBef>
              <a:spcAft>
                <a:spcPts val="800"/>
              </a:spcAft>
            </a:pPr>
            <a:endParaRPr lang="ar-JO" kern="100" dirty="0">
              <a:solidFill>
                <a:srgbClr val="00B0F0"/>
              </a:solidFill>
              <a:latin typeface="Alexandria ExtraBold" pitchFamily="2" charset="-78"/>
              <a:ea typeface="Calibri" panose="020F0502020204030204" pitchFamily="34" charset="0"/>
              <a:cs typeface="Alexandria ExtraBold" pitchFamily="2" charset="-78"/>
            </a:endParaRPr>
          </a:p>
          <a:p>
            <a:pPr marL="0" marR="0" algn="ctr" rtl="1">
              <a:lnSpc>
                <a:spcPct val="107000"/>
              </a:lnSpc>
              <a:spcBef>
                <a:spcPts val="0"/>
              </a:spcBef>
              <a:spcAft>
                <a:spcPts val="800"/>
              </a:spcAft>
            </a:pPr>
            <a:endParaRPr lang="ar-JO" sz="1800" kern="100" dirty="0">
              <a:solidFill>
                <a:srgbClr val="00B0F0"/>
              </a:solidFill>
              <a:effectLst/>
              <a:latin typeface="Alexandria ExtraBold" pitchFamily="2" charset="-78"/>
              <a:ea typeface="Calibri" panose="020F0502020204030204" pitchFamily="34" charset="0"/>
              <a:cs typeface="Alexandria ExtraBold" pitchFamily="2" charset="-78"/>
            </a:endParaRPr>
          </a:p>
          <a:p>
            <a:pPr marL="0" marR="0" algn="ctr" rtl="1">
              <a:lnSpc>
                <a:spcPct val="107000"/>
              </a:lnSpc>
              <a:spcBef>
                <a:spcPts val="0"/>
              </a:spcBef>
              <a:spcAft>
                <a:spcPts val="800"/>
              </a:spcAft>
            </a:pPr>
            <a:endParaRPr lang="ar-JO" kern="100" dirty="0">
              <a:solidFill>
                <a:srgbClr val="00B0F0"/>
              </a:solidFill>
              <a:latin typeface="Alexandria ExtraBold" pitchFamily="2" charset="-78"/>
              <a:ea typeface="Calibri" panose="020F0502020204030204" pitchFamily="34" charset="0"/>
              <a:cs typeface="Alexandria ExtraBold" pitchFamily="2" charset="-78"/>
            </a:endParaRPr>
          </a:p>
          <a:p>
            <a:pPr marL="0" marR="0" algn="ctr" rtl="1">
              <a:lnSpc>
                <a:spcPct val="107000"/>
              </a:lnSpc>
              <a:spcBef>
                <a:spcPts val="0"/>
              </a:spcBef>
              <a:spcAft>
                <a:spcPts val="800"/>
              </a:spcAft>
            </a:pPr>
            <a:endParaRPr lang="ar-JO" sz="1800" kern="100" dirty="0">
              <a:solidFill>
                <a:srgbClr val="00B0F0"/>
              </a:solidFill>
              <a:effectLst/>
              <a:latin typeface="Alexandria ExtraBold" pitchFamily="2" charset="-78"/>
              <a:ea typeface="Calibri" panose="020F0502020204030204" pitchFamily="34" charset="0"/>
              <a:cs typeface="Alexandria ExtraBold" pitchFamily="2" charset="-78"/>
            </a:endParaRPr>
          </a:p>
          <a:p>
            <a:pPr marL="0" marR="0" algn="ctr" rtl="1">
              <a:lnSpc>
                <a:spcPct val="107000"/>
              </a:lnSpc>
              <a:spcBef>
                <a:spcPts val="0"/>
              </a:spcBef>
              <a:spcAft>
                <a:spcPts val="800"/>
              </a:spcAft>
            </a:pPr>
            <a:endParaRPr lang="en-US" sz="1800" kern="100" dirty="0">
              <a:solidFill>
                <a:srgbClr val="00B0F0"/>
              </a:solidFill>
              <a:effectLst/>
              <a:latin typeface="Alexandria ExtraBold" pitchFamily="2" charset="-78"/>
              <a:ea typeface="Calibri" panose="020F0502020204030204" pitchFamily="34" charset="0"/>
              <a:cs typeface="Alexandria ExtraBold" pitchFamily="2" charset="-78"/>
            </a:endParaRPr>
          </a:p>
          <a:p>
            <a:pPr algn="r" rtl="1"/>
            <a:endParaRPr lang="ar-YE" sz="1600" b="1" i="0" dirty="0">
              <a:solidFill>
                <a:srgbClr val="000000"/>
              </a:solidFill>
              <a:effectLst/>
              <a:latin typeface="Cairo"/>
            </a:endParaRPr>
          </a:p>
          <a:p>
            <a:pPr algn="r"/>
            <a:endParaRPr lang="ar-JO" sz="2000" b="0" i="0" dirty="0">
              <a:solidFill>
                <a:srgbClr val="000000"/>
              </a:solidFill>
              <a:effectLst/>
              <a:latin typeface="Cairo"/>
            </a:endParaRPr>
          </a:p>
          <a:p>
            <a:pPr algn="r"/>
            <a:r>
              <a:rPr lang="ar-JO" sz="2000" b="0" i="0" dirty="0">
                <a:solidFill>
                  <a:srgbClr val="000000"/>
                </a:solidFill>
                <a:effectLst/>
                <a:latin typeface="Cairo"/>
              </a:rPr>
              <a:t>   </a:t>
            </a:r>
            <a:endParaRPr lang="ar-YE" sz="2000" b="0" i="0" dirty="0">
              <a:solidFill>
                <a:srgbClr val="000000"/>
              </a:solidFill>
              <a:effectLst/>
              <a:latin typeface="Cairo"/>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31C2828D-F6D4-1F4E-F45E-AC92D9CAE1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75714" y="2047163"/>
            <a:ext cx="6550926" cy="3821373"/>
          </a:xfrm>
          <a:prstGeom prst="rect">
            <a:avLst/>
          </a:prstGeom>
        </p:spPr>
      </p:pic>
    </p:spTree>
    <p:extLst>
      <p:ext uri="{BB962C8B-B14F-4D97-AF65-F5344CB8AC3E}">
        <p14:creationId xmlns:p14="http://schemas.microsoft.com/office/powerpoint/2010/main" val="3228288367"/>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993378" y="1422454"/>
            <a:ext cx="10696602"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endParaRPr lang="ar-JO" sz="1800" b="1" i="0" u="sng" strike="noStrike" baseline="0" dirty="0">
              <a:solidFill>
                <a:srgbClr val="00B0F0"/>
              </a:solidFill>
              <a:latin typeface="Alexandria Medium" pitchFamily="2" charset="-78"/>
              <a:cs typeface="Alexandria Medium" pitchFamily="2" charset="-78"/>
            </a:endParaRPr>
          </a:p>
          <a:p>
            <a:pPr marL="0" marR="0" algn="just" rtl="1">
              <a:lnSpc>
                <a:spcPct val="107000"/>
              </a:lnSpc>
              <a:spcBef>
                <a:spcPts val="0"/>
              </a:spcBef>
              <a:spcAft>
                <a:spcPts val="800"/>
              </a:spcAft>
            </a:pPr>
            <a:r>
              <a:rPr lang="ar-JO" sz="1800" b="1" i="0" u="sng" strike="noStrike" baseline="0" dirty="0">
                <a:solidFill>
                  <a:srgbClr val="00B0F0"/>
                </a:solidFill>
                <a:latin typeface="Alexandria Medium" pitchFamily="2" charset="-78"/>
                <a:cs typeface="Alexandria Medium" pitchFamily="2" charset="-78"/>
              </a:rPr>
              <a:t>2) اتجاه الاتصال من الأسفل إلى الأعلى( الصاعد)</a:t>
            </a:r>
            <a:endParaRPr lang="ar-JO" sz="1800" b="1" i="0" u="sng" strike="noStrike" baseline="0" dirty="0">
              <a:solidFill>
                <a:schemeClr val="tx1"/>
              </a:solidFill>
              <a:latin typeface="Alexandria Light" pitchFamily="2" charset="-78"/>
              <a:cs typeface="Alexandria Light" pitchFamily="2" charset="-78"/>
            </a:endParaRPr>
          </a:p>
          <a:p>
            <a:pPr algn="r" rtl="1"/>
            <a:r>
              <a:rPr lang="ar-YE" sz="1800" b="0" i="0" u="none" strike="noStrike" baseline="0" dirty="0">
                <a:solidFill>
                  <a:schemeClr val="tx1"/>
                </a:solidFill>
                <a:latin typeface="Alexandria Light" pitchFamily="2" charset="-78"/>
                <a:cs typeface="Alexandria Light" pitchFamily="2" charset="-78"/>
              </a:rPr>
              <a:t>الاتصال الهابط حيث يبدأ من أدنى المستو</a:t>
            </a:r>
            <a:r>
              <a:rPr lang="ar-JO" sz="1800" b="0" i="0" u="none" strike="noStrike" baseline="0" dirty="0">
                <a:solidFill>
                  <a:schemeClr val="tx1"/>
                </a:solidFill>
                <a:latin typeface="Alexandria Light" pitchFamily="2" charset="-78"/>
                <a:cs typeface="Alexandria Light" pitchFamily="2" charset="-78"/>
              </a:rPr>
              <a:t>يا</a:t>
            </a:r>
            <a:r>
              <a:rPr lang="ar-YE" sz="1800" b="0" i="0" u="none" strike="noStrike" baseline="0" dirty="0">
                <a:solidFill>
                  <a:schemeClr val="tx1"/>
                </a:solidFill>
                <a:latin typeface="Alexandria Light" pitchFamily="2" charset="-78"/>
                <a:cs typeface="Alexandria Light" pitchFamily="2" charset="-78"/>
              </a:rPr>
              <a:t>ت الإدارية المختلفة من أسفل الهرم في الهيكل التنظيمي إلى أعلاه، لإدارية</a:t>
            </a:r>
            <a:r>
              <a:rPr lang="ar-JO" sz="1800" b="0" i="0" u="none" strike="noStrike" baseline="0" dirty="0">
                <a:solidFill>
                  <a:schemeClr val="tx1"/>
                </a:solidFill>
                <a:latin typeface="Alexandria Light" pitchFamily="2" charset="-78"/>
                <a:cs typeface="Alexandria Light" pitchFamily="2" charset="-78"/>
              </a:rPr>
              <a:t>، </a:t>
            </a:r>
            <a:r>
              <a:rPr lang="ar-YE" sz="1800" b="0" i="0" u="none" strike="noStrike" baseline="0" dirty="0">
                <a:solidFill>
                  <a:schemeClr val="tx1"/>
                </a:solidFill>
                <a:latin typeface="Alexandria Light" pitchFamily="2" charset="-78"/>
                <a:cs typeface="Alexandria Light" pitchFamily="2" charset="-78"/>
              </a:rPr>
              <a:t> </a:t>
            </a:r>
            <a:r>
              <a:rPr lang="ar-JO" sz="1800" b="0" i="0" u="none" strike="noStrike" baseline="0" dirty="0">
                <a:solidFill>
                  <a:schemeClr val="tx1"/>
                </a:solidFill>
                <a:latin typeface="Alexandria Light" pitchFamily="2" charset="-78"/>
                <a:cs typeface="Alexandria Light" pitchFamily="2" charset="-78"/>
              </a:rPr>
              <a:t> </a:t>
            </a:r>
            <a:r>
              <a:rPr lang="ar-YE" sz="1800" b="0" i="0" u="none" strike="noStrike" baseline="0" dirty="0">
                <a:solidFill>
                  <a:schemeClr val="tx1"/>
                </a:solidFill>
                <a:latin typeface="Alexandria Light" pitchFamily="2" charset="-78"/>
                <a:cs typeface="Alexandria Light" pitchFamily="2" charset="-78"/>
              </a:rPr>
              <a:t>والمعلومات التي يتم نقلها في صورة الاتصال الصاعد يمكن أن تكون معلومات عن العامل نفسه وأدائه</a:t>
            </a:r>
            <a:r>
              <a:rPr lang="ar-JO" sz="1800" b="0" i="0" u="none" strike="noStrike" baseline="0" dirty="0">
                <a:solidFill>
                  <a:schemeClr val="tx1"/>
                </a:solidFill>
                <a:latin typeface="Alexandria Light" pitchFamily="2" charset="-78"/>
                <a:cs typeface="Alexandria Light" pitchFamily="2" charset="-78"/>
              </a:rPr>
              <a:t> </a:t>
            </a:r>
            <a:r>
              <a:rPr lang="ar-YE" sz="1800" b="0" i="0" u="none" strike="noStrike" baseline="0" dirty="0">
                <a:solidFill>
                  <a:schemeClr val="tx1"/>
                </a:solidFill>
                <a:latin typeface="Alexandria Light" pitchFamily="2" charset="-78"/>
                <a:cs typeface="Alexandria Light" pitchFamily="2" charset="-78"/>
              </a:rPr>
              <a:t>ومشاكله ومعلومات حول السياسات والإجراءات التنظيمية وحول ما ينبغي القيام به وكيف يمكن أن يتم</a:t>
            </a:r>
            <a:r>
              <a:rPr lang="ar-JO" sz="1800" b="0" i="0" u="none" strike="noStrike" baseline="0" dirty="0">
                <a:solidFill>
                  <a:schemeClr val="tx1"/>
                </a:solidFill>
                <a:latin typeface="Alexandria Light" pitchFamily="2" charset="-78"/>
                <a:cs typeface="Alexandria Light" pitchFamily="2" charset="-78"/>
              </a:rPr>
              <a:t> </a:t>
            </a:r>
            <a:r>
              <a:rPr lang="ar-YE" sz="1800" b="0" i="0" u="none" strike="noStrike" baseline="0" dirty="0">
                <a:solidFill>
                  <a:schemeClr val="tx1"/>
                </a:solidFill>
                <a:latin typeface="Alexandria Light" pitchFamily="2" charset="-78"/>
                <a:cs typeface="Alexandria Light" pitchFamily="2" charset="-78"/>
              </a:rPr>
              <a:t>ذلك</a:t>
            </a:r>
            <a:r>
              <a:rPr lang="ar-JO" sz="1800" b="0" i="0" u="none" strike="noStrike" baseline="0" dirty="0">
                <a:solidFill>
                  <a:schemeClr val="tx1"/>
                </a:solidFill>
                <a:latin typeface="Alexandria Light" pitchFamily="2" charset="-78"/>
                <a:cs typeface="Alexandria Light" pitchFamily="2" charset="-78"/>
              </a:rPr>
              <a:t>.</a:t>
            </a:r>
          </a:p>
          <a:p>
            <a:pPr algn="r" rtl="1"/>
            <a:endParaRPr lang="ar-JO" sz="1800" b="0" i="0" u="none" strike="noStrike" baseline="0" dirty="0">
              <a:solidFill>
                <a:schemeClr val="tx1"/>
              </a:solidFill>
              <a:latin typeface="Alexandria Light" pitchFamily="2" charset="-78"/>
              <a:cs typeface="Alexandria Light" pitchFamily="2" charset="-78"/>
            </a:endParaRPr>
          </a:p>
          <a:p>
            <a:pPr algn="r" rtl="1"/>
            <a:r>
              <a:rPr lang="ar-YE" sz="1800" b="0" i="0" u="none" strike="noStrike" baseline="0" dirty="0">
                <a:solidFill>
                  <a:schemeClr val="tx1"/>
                </a:solidFill>
                <a:latin typeface="Alexandria Light" pitchFamily="2" charset="-78"/>
                <a:cs typeface="Alexandria Light" pitchFamily="2" charset="-78"/>
              </a:rPr>
              <a:t> </a:t>
            </a:r>
            <a:r>
              <a:rPr lang="ar-YE" sz="1800" b="1" i="0" u="sng" strike="noStrike" baseline="0" dirty="0">
                <a:solidFill>
                  <a:schemeClr val="tx1"/>
                </a:solidFill>
                <a:latin typeface="Alexandria Light" pitchFamily="2" charset="-78"/>
                <a:cs typeface="Alexandria Light" pitchFamily="2" charset="-78"/>
              </a:rPr>
              <a:t>ولكن يمكن القول إن هناك </a:t>
            </a:r>
            <a:r>
              <a:rPr lang="ar-JO" sz="1800" b="1" i="0" u="sng" strike="noStrike" baseline="0" dirty="0">
                <a:solidFill>
                  <a:schemeClr val="tx1"/>
                </a:solidFill>
                <a:latin typeface="Alexandria Light" pitchFamily="2" charset="-78"/>
                <a:cs typeface="Alexandria Light" pitchFamily="2" charset="-78"/>
              </a:rPr>
              <a:t>معيقات </a:t>
            </a:r>
            <a:r>
              <a:rPr lang="ar-YE" sz="1800" b="1" i="0" u="sng" strike="noStrike" baseline="0" dirty="0">
                <a:solidFill>
                  <a:schemeClr val="tx1"/>
                </a:solidFill>
                <a:latin typeface="Alexandria Light" pitchFamily="2" charset="-78"/>
                <a:cs typeface="Alexandria Light" pitchFamily="2" charset="-78"/>
              </a:rPr>
              <a:t>تواجه هذه النوع من الاتصال</a:t>
            </a:r>
            <a:r>
              <a:rPr lang="ar-JO" sz="1800" b="1" i="0" u="sng" strike="noStrike" baseline="0" dirty="0">
                <a:solidFill>
                  <a:schemeClr val="tx1"/>
                </a:solidFill>
                <a:latin typeface="Alexandria Light" pitchFamily="2" charset="-78"/>
                <a:cs typeface="Alexandria Light" pitchFamily="2" charset="-78"/>
              </a:rPr>
              <a:t>ات ومنها:</a:t>
            </a:r>
          </a:p>
          <a:p>
            <a:pPr algn="r" rtl="1">
              <a:lnSpc>
                <a:spcPct val="150000"/>
              </a:lnSpc>
            </a:pPr>
            <a:endParaRPr lang="ar-JO" sz="1800" b="1" i="0" u="sng" strike="noStrike" baseline="0" dirty="0">
              <a:solidFill>
                <a:schemeClr val="tx1"/>
              </a:solidFill>
              <a:latin typeface="Alexandria Light" pitchFamily="2" charset="-78"/>
              <a:cs typeface="Alexandria Light" pitchFamily="2" charset="-78"/>
            </a:endParaRPr>
          </a:p>
          <a:p>
            <a:pPr algn="r" rtl="1">
              <a:lnSpc>
                <a:spcPct val="150000"/>
              </a:lnSpc>
            </a:pPr>
            <a:r>
              <a:rPr lang="ar-JO" sz="1800" b="0" i="0" u="none" strike="noStrike" baseline="0" dirty="0">
                <a:solidFill>
                  <a:schemeClr val="tx1"/>
                </a:solidFill>
                <a:latin typeface="Alexandria Light" pitchFamily="2" charset="-78"/>
                <a:cs typeface="Alexandria Light" pitchFamily="2" charset="-78"/>
              </a:rPr>
              <a:t>-</a:t>
            </a:r>
            <a:r>
              <a:rPr lang="ar-YE" sz="1800" b="0" i="0" u="none" strike="noStrike" baseline="0" dirty="0">
                <a:solidFill>
                  <a:schemeClr val="tx1"/>
                </a:solidFill>
                <a:latin typeface="Alexandria Light" pitchFamily="2" charset="-78"/>
                <a:cs typeface="Alexandria Light" pitchFamily="2" charset="-78"/>
              </a:rPr>
              <a:t>بعد المسافة بين الإدارة والمستو</a:t>
            </a:r>
            <a:r>
              <a:rPr lang="ar-JO" sz="1800" b="0" i="0" u="none" strike="noStrike" baseline="0" dirty="0">
                <a:solidFill>
                  <a:schemeClr val="tx1"/>
                </a:solidFill>
                <a:latin typeface="Alexandria Light" pitchFamily="2" charset="-78"/>
                <a:cs typeface="Alexandria Light" pitchFamily="2" charset="-78"/>
              </a:rPr>
              <a:t>يات الدنيا</a:t>
            </a:r>
            <a:endParaRPr lang="ar-YE" sz="1800" b="0" i="0" u="none" strike="noStrike" baseline="0" dirty="0">
              <a:solidFill>
                <a:schemeClr val="tx1"/>
              </a:solidFill>
              <a:latin typeface="Alexandria Light" pitchFamily="2" charset="-78"/>
              <a:cs typeface="Alexandria Light" pitchFamily="2" charset="-78"/>
            </a:endParaRPr>
          </a:p>
          <a:p>
            <a:pPr algn="r" rtl="1">
              <a:lnSpc>
                <a:spcPct val="150000"/>
              </a:lnSpc>
            </a:pPr>
            <a:r>
              <a:rPr lang="ar-YE" sz="1800" b="0" i="0" u="none" strike="noStrike" baseline="0" dirty="0">
                <a:solidFill>
                  <a:schemeClr val="tx1"/>
                </a:solidFill>
                <a:latin typeface="Alexandria Light" pitchFamily="2" charset="-78"/>
                <a:cs typeface="Alexandria Light" pitchFamily="2" charset="-78"/>
              </a:rPr>
              <a:t>- تحريف المعلومات آو تشويهها أثناء نقلها إلى الأعلى.</a:t>
            </a:r>
          </a:p>
          <a:p>
            <a:pPr algn="r" rtl="1">
              <a:lnSpc>
                <a:spcPct val="150000"/>
              </a:lnSpc>
            </a:pPr>
            <a:r>
              <a:rPr lang="ar-YE" sz="1800" b="0" i="0" u="none" strike="noStrike" baseline="0" dirty="0">
                <a:solidFill>
                  <a:schemeClr val="tx1"/>
                </a:solidFill>
                <a:latin typeface="Alexandria Light" pitchFamily="2" charset="-78"/>
                <a:cs typeface="Alexandria Light" pitchFamily="2" charset="-78"/>
              </a:rPr>
              <a:t>- اتجاهات وقيم الرئيس أو المشرف.</a:t>
            </a:r>
          </a:p>
          <a:p>
            <a:pPr algn="r" rtl="1">
              <a:lnSpc>
                <a:spcPct val="150000"/>
              </a:lnSpc>
            </a:pPr>
            <a:r>
              <a:rPr lang="ar-YE" sz="1800" b="0" i="0" u="none" strike="noStrike" baseline="0" dirty="0">
                <a:solidFill>
                  <a:schemeClr val="tx1"/>
                </a:solidFill>
                <a:latin typeface="Alexandria Light" pitchFamily="2" charset="-78"/>
                <a:cs typeface="Alexandria Light" pitchFamily="2" charset="-78"/>
              </a:rPr>
              <a:t>- المركز المتدني للمرؤوسين.</a:t>
            </a:r>
            <a:endParaRPr lang="ar-YE" sz="1600" b="1" i="0" dirty="0">
              <a:solidFill>
                <a:schemeClr val="tx1"/>
              </a:solidFill>
              <a:effectLst/>
              <a:latin typeface="Alexandria Light" pitchFamily="2" charset="-78"/>
              <a:cs typeface="Alexandria Light" pitchFamily="2" charset="-78"/>
            </a:endParaRPr>
          </a:p>
          <a:p>
            <a:pPr algn="r"/>
            <a:endParaRPr lang="ar-JO" sz="2000" b="0" i="0" dirty="0">
              <a:solidFill>
                <a:srgbClr val="000000"/>
              </a:solidFill>
              <a:effectLst/>
              <a:latin typeface="Cairo"/>
            </a:endParaRPr>
          </a:p>
          <a:p>
            <a:pPr algn="r"/>
            <a:r>
              <a:rPr lang="ar-JO" sz="2000" b="0" i="0" dirty="0">
                <a:solidFill>
                  <a:srgbClr val="000000"/>
                </a:solidFill>
                <a:effectLst/>
                <a:latin typeface="Cairo"/>
              </a:rPr>
              <a:t>   </a:t>
            </a:r>
            <a:endParaRPr lang="ar-YE" sz="2000" b="0" i="0" dirty="0">
              <a:solidFill>
                <a:srgbClr val="000000"/>
              </a:solidFill>
              <a:effectLst/>
              <a:latin typeface="Cairo"/>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0BADA58-4045-9C8C-2C3D-0FC31E1E6920}"/>
              </a:ext>
            </a:extLst>
          </p:cNvPr>
          <p:cNvSpPr txBox="1"/>
          <p:nvPr/>
        </p:nvSpPr>
        <p:spPr>
          <a:xfrm>
            <a:off x="4636994" y="647288"/>
            <a:ext cx="4039737" cy="369332"/>
          </a:xfrm>
          <a:prstGeom prst="rect">
            <a:avLst/>
          </a:prstGeom>
          <a:noFill/>
        </p:spPr>
        <p:txBody>
          <a:bodyPr wrap="square" rtlCol="0">
            <a:spAutoFit/>
          </a:bodyPr>
          <a:lstStyle/>
          <a:p>
            <a:r>
              <a:rPr lang="ar-JO" dirty="0">
                <a:solidFill>
                  <a:srgbClr val="00B0F0"/>
                </a:solidFill>
                <a:latin typeface="Alexandria Black" pitchFamily="2" charset="-78"/>
                <a:cs typeface="Alexandria Black" pitchFamily="2" charset="-78"/>
              </a:rPr>
              <a:t>أنواع  الاتصال التنظيمي</a:t>
            </a:r>
            <a:endParaRPr lang="en-US" dirty="0">
              <a:solidFill>
                <a:srgbClr val="00B0F0"/>
              </a:solidFill>
              <a:latin typeface="Alexandria Black" pitchFamily="2" charset="-78"/>
              <a:cs typeface="Alexandria Black" pitchFamily="2" charset="-78"/>
            </a:endParaRPr>
          </a:p>
        </p:txBody>
      </p:sp>
      <p:pic>
        <p:nvPicPr>
          <p:cNvPr id="6" name="Picture 5">
            <a:extLst>
              <a:ext uri="{FF2B5EF4-FFF2-40B4-BE49-F238E27FC236}">
                <a16:creationId xmlns:a16="http://schemas.microsoft.com/office/drawing/2014/main" id="{7C9B65CC-BA68-4EEF-40F0-27CCFB55C0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95470" y="4202453"/>
            <a:ext cx="2861415" cy="1754326"/>
          </a:xfrm>
          <a:prstGeom prst="rect">
            <a:avLst/>
          </a:prstGeom>
        </p:spPr>
      </p:pic>
      <p:sp>
        <p:nvSpPr>
          <p:cNvPr id="8" name="TextBox 7">
            <a:extLst>
              <a:ext uri="{FF2B5EF4-FFF2-40B4-BE49-F238E27FC236}">
                <a16:creationId xmlns:a16="http://schemas.microsoft.com/office/drawing/2014/main" id="{72CA463C-5AEB-1689-5C62-4240A5E1BCCC}"/>
              </a:ext>
            </a:extLst>
          </p:cNvPr>
          <p:cNvSpPr txBox="1"/>
          <p:nvPr/>
        </p:nvSpPr>
        <p:spPr>
          <a:xfrm>
            <a:off x="5813946" y="2975212"/>
            <a:ext cx="914400" cy="914400"/>
          </a:xfrm>
          <a:prstGeom prst="rect">
            <a:avLst/>
          </a:prstGeom>
          <a:noFill/>
        </p:spPr>
        <p:txBody>
          <a:bodyPr wrap="square" rtlCol="0">
            <a:spAutoFit/>
          </a:bodyPr>
          <a:lstStyle/>
          <a:p>
            <a:endParaRPr lang="en-US" dirty="0"/>
          </a:p>
        </p:txBody>
      </p:sp>
      <p:sp>
        <p:nvSpPr>
          <p:cNvPr id="9" name="TextBox 8">
            <a:extLst>
              <a:ext uri="{FF2B5EF4-FFF2-40B4-BE49-F238E27FC236}">
                <a16:creationId xmlns:a16="http://schemas.microsoft.com/office/drawing/2014/main" id="{74F5CE73-E070-85B0-871E-1DC6167E348C}"/>
              </a:ext>
            </a:extLst>
          </p:cNvPr>
          <p:cNvSpPr txBox="1"/>
          <p:nvPr/>
        </p:nvSpPr>
        <p:spPr>
          <a:xfrm>
            <a:off x="1533098" y="3889612"/>
            <a:ext cx="1093079" cy="2308324"/>
          </a:xfrm>
          <a:prstGeom prst="rect">
            <a:avLst/>
          </a:prstGeom>
          <a:solidFill>
            <a:schemeClr val="bg1"/>
          </a:solidFill>
        </p:spPr>
        <p:txBody>
          <a:bodyPr wrap="square" rtlCol="0">
            <a:spAutoFit/>
          </a:bodyPr>
          <a:lstStyle/>
          <a:p>
            <a:endParaRPr lang="ar-JO" dirty="0"/>
          </a:p>
          <a:p>
            <a:endParaRPr lang="ar-JO" dirty="0"/>
          </a:p>
          <a:p>
            <a:endParaRPr lang="ar-JO" dirty="0"/>
          </a:p>
          <a:p>
            <a:endParaRPr lang="ar-JO" dirty="0"/>
          </a:p>
          <a:p>
            <a:endParaRPr lang="ar-JO" dirty="0"/>
          </a:p>
          <a:p>
            <a:endParaRPr lang="ar-JO" dirty="0"/>
          </a:p>
          <a:p>
            <a:endParaRPr lang="ar-JO" dirty="0"/>
          </a:p>
          <a:p>
            <a:endParaRPr lang="en-US" sz="1400" dirty="0"/>
          </a:p>
        </p:txBody>
      </p:sp>
    </p:spTree>
    <p:extLst>
      <p:ext uri="{BB962C8B-B14F-4D97-AF65-F5344CB8AC3E}">
        <p14:creationId xmlns:p14="http://schemas.microsoft.com/office/powerpoint/2010/main" val="2767032874"/>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47699" y="1422454"/>
            <a:ext cx="10696602"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800"/>
              </a:spcAft>
            </a:pPr>
            <a:r>
              <a:rPr lang="ar-JO" sz="1800" b="1" i="0" u="sng" strike="noStrike" baseline="0" dirty="0">
                <a:solidFill>
                  <a:srgbClr val="00B0F0"/>
                </a:solidFill>
                <a:latin typeface="Alexandria Medium" pitchFamily="2" charset="-78"/>
                <a:cs typeface="Alexandria Medium" pitchFamily="2" charset="-78"/>
              </a:rPr>
              <a:t>3) اتجاه الاتصال الأفقي( الجانبي / الموازي)</a:t>
            </a:r>
            <a:endParaRPr lang="en-US" sz="1800" kern="100" dirty="0">
              <a:solidFill>
                <a:schemeClr val="tx1"/>
              </a:solidFill>
              <a:effectLst/>
              <a:latin typeface="Alexandria Black" pitchFamily="2" charset="-78"/>
              <a:ea typeface="Calibri" panose="020F0502020204030204" pitchFamily="34" charset="0"/>
              <a:cs typeface="Alexandria Black" pitchFamily="2" charset="-78"/>
            </a:endParaRPr>
          </a:p>
          <a:p>
            <a:pPr algn="r" rtl="1">
              <a:lnSpc>
                <a:spcPct val="150000"/>
              </a:lnSpc>
            </a:pPr>
            <a:r>
              <a:rPr lang="ar-JO" sz="1800" b="0" i="0" u="none" strike="noStrike" baseline="0" dirty="0">
                <a:solidFill>
                  <a:schemeClr val="tx1"/>
                </a:solidFill>
                <a:latin typeface="TraditionalArabic"/>
              </a:rPr>
              <a:t>   </a:t>
            </a:r>
            <a:r>
              <a:rPr lang="ar-JO" sz="1800" b="0" i="0" u="none" strike="noStrike" baseline="0" dirty="0">
                <a:solidFill>
                  <a:schemeClr val="tx1"/>
                </a:solidFill>
                <a:latin typeface="Alexandria Light" pitchFamily="2" charset="-78"/>
                <a:cs typeface="Alexandria Light" pitchFamily="2" charset="-78"/>
              </a:rPr>
              <a:t>الاتصال الأفقي ويسمى با</a:t>
            </a:r>
            <a:r>
              <a:rPr lang="ar-YE" sz="1800" b="0" i="0" u="none" strike="noStrike" baseline="0" dirty="0">
                <a:solidFill>
                  <a:schemeClr val="tx1"/>
                </a:solidFill>
                <a:latin typeface="Alexandria Light" pitchFamily="2" charset="-78"/>
                <a:cs typeface="Alexandria Light" pitchFamily="2" charset="-78"/>
              </a:rPr>
              <a:t>لاتصال الجانبي أو الموازي ويتمثل هذا النوع في الاتصال الذي يحدث بين الوحدات التنظيمية في المستوى التنظيمي المماثل أو بين الأشخاص أنفسهم في الوحدة التنظيمية نفسها، ويتصف هذا النوع من الاتصال</a:t>
            </a:r>
            <a:r>
              <a:rPr lang="ar-JO" sz="1800" b="0" i="0" u="none" strike="noStrike" baseline="0" dirty="0">
                <a:solidFill>
                  <a:schemeClr val="tx1"/>
                </a:solidFill>
                <a:latin typeface="Alexandria Light" pitchFamily="2" charset="-78"/>
                <a:cs typeface="Alexandria Light" pitchFamily="2" charset="-78"/>
              </a:rPr>
              <a:t> </a:t>
            </a:r>
            <a:r>
              <a:rPr lang="ar-YE" sz="1800" b="0" i="0" u="none" strike="noStrike" baseline="0" dirty="0">
                <a:solidFill>
                  <a:schemeClr val="tx1"/>
                </a:solidFill>
                <a:latin typeface="Alexandria Light" pitchFamily="2" charset="-78"/>
                <a:cs typeface="Alexandria Light" pitchFamily="2" charset="-78"/>
              </a:rPr>
              <a:t>بكونه استشاري يشجع إلى التعاون والتنسيق والتكامل بين العاملين في المنظمة.</a:t>
            </a:r>
            <a:endParaRPr lang="ar-YE" sz="1600" b="1" i="0" dirty="0">
              <a:solidFill>
                <a:schemeClr val="tx1"/>
              </a:solidFill>
              <a:effectLst/>
              <a:latin typeface="Alexandria Light" pitchFamily="2" charset="-78"/>
              <a:cs typeface="Alexandria Light" pitchFamily="2" charset="-78"/>
            </a:endParaRPr>
          </a:p>
          <a:p>
            <a:pPr algn="l" rtl="1">
              <a:lnSpc>
                <a:spcPct val="150000"/>
              </a:lnSpc>
            </a:pPr>
            <a:endParaRPr lang="ar-JO" sz="2000" b="0" i="0" dirty="0">
              <a:solidFill>
                <a:schemeClr val="tx1"/>
              </a:solidFill>
              <a:effectLst/>
              <a:latin typeface="Alexandria Light" pitchFamily="2" charset="-78"/>
              <a:cs typeface="Alexandria Light" pitchFamily="2" charset="-78"/>
            </a:endParaRPr>
          </a:p>
          <a:p>
            <a:pPr algn="l" rtl="1"/>
            <a:r>
              <a:rPr lang="ar-JO" sz="2000" b="0" i="0" dirty="0">
                <a:solidFill>
                  <a:schemeClr val="tx1"/>
                </a:solidFill>
                <a:effectLst/>
                <a:latin typeface="Cairo"/>
              </a:rPr>
              <a:t>   </a:t>
            </a:r>
            <a:endParaRPr lang="ar-YE" sz="2000" b="0" i="0" dirty="0">
              <a:solidFill>
                <a:schemeClr val="tx1"/>
              </a:solidFill>
              <a:effectLst/>
              <a:latin typeface="Cairo"/>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8B23C8F4-A183-9E8A-68BD-8330C43AE0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52925" y="4521011"/>
            <a:ext cx="3486150" cy="1314450"/>
          </a:xfrm>
          <a:prstGeom prst="rect">
            <a:avLst/>
          </a:prstGeom>
        </p:spPr>
      </p:pic>
      <p:pic>
        <p:nvPicPr>
          <p:cNvPr id="8" name="Picture 7">
            <a:extLst>
              <a:ext uri="{FF2B5EF4-FFF2-40B4-BE49-F238E27FC236}">
                <a16:creationId xmlns:a16="http://schemas.microsoft.com/office/drawing/2014/main" id="{12939A65-04D8-CB87-3DC9-C70B64F4BA7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1065" y="1702985"/>
            <a:ext cx="2847975" cy="1314450"/>
          </a:xfrm>
          <a:prstGeom prst="rect">
            <a:avLst/>
          </a:prstGeom>
        </p:spPr>
      </p:pic>
    </p:spTree>
    <p:extLst>
      <p:ext uri="{BB962C8B-B14F-4D97-AF65-F5344CB8AC3E}">
        <p14:creationId xmlns:p14="http://schemas.microsoft.com/office/powerpoint/2010/main" val="1081628081"/>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155869"/>
            <a:ext cx="10696602"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endParaRPr lang="en-US" sz="1800" kern="100" dirty="0">
              <a:effectLst/>
              <a:latin typeface="Alexandria Black" pitchFamily="2" charset="-78"/>
              <a:ea typeface="Calibri" panose="020F0502020204030204" pitchFamily="34" charset="0"/>
              <a:cs typeface="Alexandria Black" pitchFamily="2" charset="-78"/>
            </a:endParaRPr>
          </a:p>
          <a:p>
            <a:pPr algn="just" rtl="1">
              <a:lnSpc>
                <a:spcPct val="107000"/>
              </a:lnSpc>
              <a:spcAft>
                <a:spcPts val="800"/>
              </a:spcAft>
            </a:pPr>
            <a:r>
              <a:rPr lang="ar-JO" sz="1800" b="1" i="0" u="sng" strike="noStrike" baseline="0" dirty="0">
                <a:solidFill>
                  <a:srgbClr val="00B0F0"/>
                </a:solidFill>
                <a:latin typeface="Alexandria Medium" pitchFamily="2" charset="-78"/>
                <a:cs typeface="Alexandria Medium" pitchFamily="2" charset="-78"/>
              </a:rPr>
              <a:t>4) اتجاه الاتصال متعدد الاتجاهات</a:t>
            </a:r>
            <a:endParaRPr lang="ar-JO" sz="1600" dirty="0">
              <a:solidFill>
                <a:schemeClr val="tx1"/>
              </a:solidFill>
              <a:latin typeface="Alexandria Light" pitchFamily="2" charset="-78"/>
              <a:cs typeface="Alexandria Light" pitchFamily="2" charset="-78"/>
            </a:endParaRPr>
          </a:p>
          <a:p>
            <a:pPr algn="r" rtl="1">
              <a:lnSpc>
                <a:spcPct val="200000"/>
              </a:lnSpc>
            </a:pPr>
            <a:r>
              <a:rPr lang="ar-JO" sz="1600" dirty="0">
                <a:solidFill>
                  <a:schemeClr val="tx1"/>
                </a:solidFill>
                <a:latin typeface="Alexandria Light" pitchFamily="2" charset="-78"/>
                <a:cs typeface="Alexandria Light" pitchFamily="2" charset="-78"/>
              </a:rPr>
              <a:t>   تمتاز</a:t>
            </a:r>
            <a:r>
              <a:rPr lang="ar-YE" sz="1600" dirty="0">
                <a:solidFill>
                  <a:schemeClr val="tx1"/>
                </a:solidFill>
                <a:latin typeface="Alexandria Light" pitchFamily="2" charset="-78"/>
                <a:cs typeface="Alexandria Light" pitchFamily="2" charset="-78"/>
              </a:rPr>
              <a:t> العلاقات الحديثة </a:t>
            </a:r>
            <a:r>
              <a:rPr lang="ar-JO" sz="1600" dirty="0">
                <a:solidFill>
                  <a:schemeClr val="tx1"/>
                </a:solidFill>
                <a:latin typeface="Alexandria Light" pitchFamily="2" charset="-78"/>
                <a:cs typeface="Alexandria Light" pitchFamily="2" charset="-78"/>
              </a:rPr>
              <a:t>في العصر الحالي </a:t>
            </a:r>
            <a:r>
              <a:rPr lang="ar-YE" sz="1600" dirty="0">
                <a:solidFill>
                  <a:schemeClr val="tx1"/>
                </a:solidFill>
                <a:latin typeface="Alexandria Light" pitchFamily="2" charset="-78"/>
                <a:cs typeface="Alexandria Light" pitchFamily="2" charset="-78"/>
              </a:rPr>
              <a:t>على وجود قنوات مفتوحة وحرية انسياب</a:t>
            </a:r>
            <a:r>
              <a:rPr lang="ar-JO" sz="1600" dirty="0">
                <a:solidFill>
                  <a:schemeClr val="tx1"/>
                </a:solidFill>
                <a:latin typeface="Alexandria Light" pitchFamily="2" charset="-78"/>
                <a:cs typeface="Alexandria Light" pitchFamily="2" charset="-78"/>
              </a:rPr>
              <a:t> المعلومات </a:t>
            </a:r>
            <a:r>
              <a:rPr lang="ar-YE" sz="1600" dirty="0">
                <a:solidFill>
                  <a:schemeClr val="tx1"/>
                </a:solidFill>
                <a:latin typeface="Alexandria Light" pitchFamily="2" charset="-78"/>
                <a:cs typeface="Alexandria Light" pitchFamily="2" charset="-78"/>
              </a:rPr>
              <a:t>المختلفة في المنظمة طبقا لمقتضيات العمل وهذا النوع من الاتصالات فرضته </a:t>
            </a:r>
            <a:r>
              <a:rPr lang="ar-JO" sz="1600" dirty="0">
                <a:solidFill>
                  <a:schemeClr val="tx1"/>
                </a:solidFill>
                <a:latin typeface="Alexandria Light" pitchFamily="2" charset="-78"/>
                <a:cs typeface="Alexandria Light" pitchFamily="2" charset="-78"/>
              </a:rPr>
              <a:t>التغيرات العالمية والانفجار المعرفي و</a:t>
            </a:r>
            <a:r>
              <a:rPr lang="ar-YE" sz="1600" dirty="0">
                <a:solidFill>
                  <a:schemeClr val="tx1"/>
                </a:solidFill>
                <a:latin typeface="Alexandria Light" pitchFamily="2" charset="-78"/>
                <a:cs typeface="Alexandria Light" pitchFamily="2" charset="-78"/>
              </a:rPr>
              <a:t>طبيعة عصر ثورة المعلومات وهو عصر اتصالي يتعرض له الشخص من جميع الاتجاهات ويؤثر عليه بشكل</a:t>
            </a:r>
            <a:r>
              <a:rPr lang="ar-JO" sz="1600" dirty="0">
                <a:solidFill>
                  <a:schemeClr val="tx1"/>
                </a:solidFill>
                <a:latin typeface="Alexandria Light" pitchFamily="2" charset="-78"/>
                <a:cs typeface="Alexandria Light" pitchFamily="2" charset="-78"/>
              </a:rPr>
              <a:t> </a:t>
            </a:r>
            <a:r>
              <a:rPr lang="ar-YE" sz="1600" dirty="0">
                <a:solidFill>
                  <a:schemeClr val="tx1"/>
                </a:solidFill>
                <a:latin typeface="Alexandria Light" pitchFamily="2" charset="-78"/>
                <a:cs typeface="Alexandria Light" pitchFamily="2" charset="-78"/>
              </a:rPr>
              <a:t> مباشر ومتواصل.</a:t>
            </a:r>
            <a:r>
              <a:rPr lang="ar-JO" sz="1600" dirty="0">
                <a:solidFill>
                  <a:schemeClr val="tx1"/>
                </a:solidFill>
                <a:latin typeface="Alexandria Light" pitchFamily="2" charset="-78"/>
                <a:cs typeface="Alexandria Light" pitchFamily="2" charset="-78"/>
              </a:rPr>
              <a:t> فتتم عملية الاتصال في كافة الاتجاهات دون وجود قيود تفرضها المنظمات على المرؤوسين وتحدد طريقة الاتصال، وتلعب القيادة التشاركية الحكيمة دور أساسي في انتشار هذا النوع من الاتصال لأنها تؤمن بأن المرؤوسين هم جزء أساسي في المنظمة وعليهم يتوقف تحقيق أهدافها.</a:t>
            </a:r>
          </a:p>
          <a:p>
            <a:pPr algn="just" rtl="1">
              <a:lnSpc>
                <a:spcPct val="107000"/>
              </a:lnSpc>
              <a:spcAft>
                <a:spcPts val="800"/>
              </a:spcAft>
            </a:pPr>
            <a:endParaRPr lang="en-US" sz="1800" kern="100" dirty="0">
              <a:solidFill>
                <a:schemeClr val="tx1"/>
              </a:solidFill>
              <a:effectLst/>
              <a:latin typeface="Alexandria Black" pitchFamily="2" charset="-78"/>
              <a:ea typeface="Calibri" panose="020F0502020204030204" pitchFamily="34" charset="0"/>
              <a:cs typeface="Alexandria Black" pitchFamily="2" charset="-78"/>
            </a:endParaRPr>
          </a:p>
          <a:p>
            <a:pPr algn="r"/>
            <a:r>
              <a:rPr lang="ar-JO" sz="2000" b="0" i="0" dirty="0">
                <a:solidFill>
                  <a:srgbClr val="000000"/>
                </a:solidFill>
                <a:effectLst/>
                <a:latin typeface="Cairo"/>
              </a:rPr>
              <a:t>   </a:t>
            </a:r>
            <a:endParaRPr lang="ar-YE" sz="2000" b="0" i="0" dirty="0">
              <a:solidFill>
                <a:srgbClr val="000000"/>
              </a:solidFill>
              <a:effectLst/>
              <a:latin typeface="Cairo"/>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C9795B0E-70FA-0FDC-5BAC-50F2053CB6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4947" y="4841020"/>
            <a:ext cx="2381250" cy="1076343"/>
          </a:xfrm>
          <a:prstGeom prst="rect">
            <a:avLst/>
          </a:prstGeom>
        </p:spPr>
      </p:pic>
    </p:spTree>
    <p:extLst>
      <p:ext uri="{BB962C8B-B14F-4D97-AF65-F5344CB8AC3E}">
        <p14:creationId xmlns:p14="http://schemas.microsoft.com/office/powerpoint/2010/main" val="2431184497"/>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79489" y="1155869"/>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endParaRPr lang="en-US" sz="1800" kern="100" dirty="0">
              <a:effectLst/>
              <a:latin typeface="Alexandria Black" pitchFamily="2" charset="-78"/>
              <a:ea typeface="Calibri" panose="020F0502020204030204" pitchFamily="34" charset="0"/>
              <a:cs typeface="Alexandria Black" pitchFamily="2" charset="-78"/>
            </a:endParaRPr>
          </a:p>
          <a:p>
            <a:pPr marL="0" marR="0" algn="ctr" rtl="1">
              <a:lnSpc>
                <a:spcPct val="107000"/>
              </a:lnSpc>
              <a:spcBef>
                <a:spcPts val="0"/>
              </a:spcBef>
              <a:spcAft>
                <a:spcPts val="800"/>
              </a:spcAft>
            </a:pPr>
            <a:r>
              <a:rPr lang="ar-JO" sz="1800" kern="100" dirty="0">
                <a:solidFill>
                  <a:srgbClr val="00B0F0"/>
                </a:solidFill>
                <a:effectLst/>
                <a:latin typeface="Alexandria Black" pitchFamily="2" charset="-78"/>
                <a:ea typeface="Calibri" panose="020F0502020204030204" pitchFamily="34" charset="0"/>
                <a:cs typeface="Alexandria Black" pitchFamily="2" charset="-78"/>
              </a:rPr>
              <a:t>معيقات الاتصال التنظيمي</a:t>
            </a:r>
            <a:endParaRPr lang="ar-JO" sz="1600" kern="100" dirty="0">
              <a:solidFill>
                <a:srgbClr val="333333"/>
              </a:solidFill>
              <a:latin typeface="Alexandria Light" pitchFamily="2" charset="-78"/>
              <a:ea typeface="Calibri" panose="020F0502020204030204" pitchFamily="34" charset="0"/>
              <a:cs typeface="Alexandria Light" pitchFamily="2" charset="-78"/>
            </a:endParaRPr>
          </a:p>
          <a:p>
            <a:pPr algn="r" rtl="1"/>
            <a:r>
              <a:rPr lang="ar-JO" sz="1600" b="0" i="0" dirty="0">
                <a:solidFill>
                  <a:srgbClr val="222222"/>
                </a:solidFill>
                <a:effectLst/>
                <a:latin typeface="Alexandria Light" pitchFamily="2" charset="-78"/>
                <a:cs typeface="Alexandria Light" pitchFamily="2" charset="-78"/>
              </a:rPr>
              <a:t>هناك العديد من معيقات الاتصال التي تؤدي إلى عدم تحقيق الهدف من الاتصال التنظيمي ومنها</a:t>
            </a:r>
            <a:endParaRPr lang="ar-YE" sz="1600" b="0" i="0" dirty="0">
              <a:solidFill>
                <a:srgbClr val="222222"/>
              </a:solidFill>
              <a:effectLst/>
              <a:latin typeface="Alexandria Light" pitchFamily="2" charset="-78"/>
              <a:cs typeface="Alexandria Light" pitchFamily="2" charset="-78"/>
            </a:endParaRPr>
          </a:p>
          <a:p>
            <a:pPr algn="r" rtl="1"/>
            <a:r>
              <a:rPr lang="ar-YE" sz="1600" b="0" i="0" dirty="0">
                <a:solidFill>
                  <a:srgbClr val="222222"/>
                </a:solidFill>
                <a:effectLst/>
                <a:latin typeface="Alexandria Light" pitchFamily="2" charset="-78"/>
                <a:cs typeface="Alexandria Light" pitchFamily="2" charset="-78"/>
              </a:rPr>
              <a:t> </a:t>
            </a:r>
          </a:p>
          <a:p>
            <a:pPr algn="r" rtl="1"/>
            <a:r>
              <a:rPr lang="ar-YE" sz="1600" b="0" i="0" dirty="0">
                <a:solidFill>
                  <a:srgbClr val="222222"/>
                </a:solidFill>
                <a:effectLst/>
                <a:latin typeface="Alexandria Medium" pitchFamily="2" charset="-78"/>
                <a:cs typeface="Alexandria Medium" pitchFamily="2" charset="-78"/>
              </a:rPr>
              <a:t>1</a:t>
            </a:r>
            <a:r>
              <a:rPr lang="ar-YE" sz="1600" b="1" i="0" dirty="0">
                <a:solidFill>
                  <a:srgbClr val="222222"/>
                </a:solidFill>
                <a:effectLst/>
                <a:latin typeface="Alexandria Medium" pitchFamily="2" charset="-78"/>
                <a:cs typeface="Alexandria Medium" pitchFamily="2" charset="-78"/>
              </a:rPr>
              <a:t>- الترشح (</a:t>
            </a:r>
            <a:r>
              <a:rPr lang="en-US" sz="1600" b="1" i="0" dirty="0" err="1">
                <a:solidFill>
                  <a:srgbClr val="222222"/>
                </a:solidFill>
                <a:effectLst/>
                <a:latin typeface="Alexandria Medium" pitchFamily="2" charset="-78"/>
                <a:cs typeface="Alexandria Medium" pitchFamily="2" charset="-78"/>
              </a:rPr>
              <a:t>Feltering</a:t>
            </a:r>
            <a:r>
              <a:rPr lang="en-US" sz="1600" b="1" i="0" dirty="0">
                <a:solidFill>
                  <a:srgbClr val="222222"/>
                </a:solidFill>
                <a:effectLst/>
                <a:latin typeface="Alexandria Medium" pitchFamily="2" charset="-78"/>
                <a:cs typeface="Alexandria Medium" pitchFamily="2" charset="-78"/>
              </a:rPr>
              <a:t>):</a:t>
            </a:r>
            <a:r>
              <a:rPr lang="en-US" sz="1600" b="0" i="0" dirty="0">
                <a:solidFill>
                  <a:srgbClr val="222222"/>
                </a:solidFill>
                <a:effectLst/>
                <a:latin typeface="Alexandria Medium" pitchFamily="2" charset="-78"/>
                <a:cs typeface="Alexandria Medium" pitchFamily="2" charset="-78"/>
              </a:rPr>
              <a:t> </a:t>
            </a:r>
            <a:r>
              <a:rPr lang="ar-JO" sz="1600" b="0" i="0" dirty="0">
                <a:solidFill>
                  <a:srgbClr val="222222"/>
                </a:solidFill>
                <a:effectLst/>
                <a:latin typeface="Alexandria Medium" pitchFamily="2" charset="-78"/>
                <a:cs typeface="Alexandria Medium" pitchFamily="2" charset="-78"/>
              </a:rPr>
              <a:t>) </a:t>
            </a:r>
          </a:p>
          <a:p>
            <a:pPr algn="r" rtl="1">
              <a:lnSpc>
                <a:spcPct val="150000"/>
              </a:lnSpc>
            </a:pPr>
            <a:r>
              <a:rPr lang="ar-JO" sz="1600" b="0" i="0" dirty="0">
                <a:solidFill>
                  <a:srgbClr val="222222"/>
                </a:solidFill>
                <a:effectLst/>
                <a:latin typeface="Alexandria Light" pitchFamily="2" charset="-78"/>
                <a:cs typeface="Alexandria Light" pitchFamily="2" charset="-78"/>
              </a:rPr>
              <a:t> </a:t>
            </a:r>
            <a:r>
              <a:rPr lang="ar-YE" sz="1600" b="0" i="0" dirty="0">
                <a:solidFill>
                  <a:srgbClr val="222222"/>
                </a:solidFill>
                <a:effectLst/>
                <a:latin typeface="Alexandria Light" pitchFamily="2" charset="-78"/>
                <a:cs typeface="Alexandria Light" pitchFamily="2" charset="-78"/>
              </a:rPr>
              <a:t>يحدث الترشيح والتعديل في الاتصالات،</a:t>
            </a:r>
            <a:r>
              <a:rPr lang="ar-JO" sz="1600" b="0" i="0" dirty="0">
                <a:solidFill>
                  <a:srgbClr val="222222"/>
                </a:solidFill>
                <a:effectLst/>
                <a:latin typeface="Alexandria Light" pitchFamily="2" charset="-78"/>
                <a:cs typeface="Alexandria Light" pitchFamily="2" charset="-78"/>
              </a:rPr>
              <a:t> أي إخفاء بعض المعلومات أو إظهار أخرى </a:t>
            </a:r>
            <a:r>
              <a:rPr lang="ar-YE" sz="1600" b="0" i="0" dirty="0">
                <a:solidFill>
                  <a:srgbClr val="222222"/>
                </a:solidFill>
                <a:effectLst/>
                <a:latin typeface="Alexandria Light" pitchFamily="2" charset="-78"/>
                <a:cs typeface="Alexandria Light" pitchFamily="2" charset="-78"/>
              </a:rPr>
              <a:t> نتيجة سعي </a:t>
            </a:r>
            <a:r>
              <a:rPr lang="ar-JO" sz="1600" b="0" i="0" dirty="0">
                <a:solidFill>
                  <a:srgbClr val="222222"/>
                </a:solidFill>
                <a:effectLst/>
                <a:latin typeface="Alexandria Light" pitchFamily="2" charset="-78"/>
                <a:cs typeface="Alexandria Light" pitchFamily="2" charset="-78"/>
              </a:rPr>
              <a:t>المرسل</a:t>
            </a:r>
            <a:r>
              <a:rPr lang="ar-YE" sz="1600" b="0" i="0" dirty="0">
                <a:solidFill>
                  <a:srgbClr val="222222"/>
                </a:solidFill>
                <a:effectLst/>
                <a:latin typeface="Alexandria Light" pitchFamily="2" charset="-78"/>
                <a:cs typeface="Alexandria Light" pitchFamily="2" charset="-78"/>
              </a:rPr>
              <a:t> لإظهار المعلومات الواردة في الاتصالات، بحيث تكون أكثر قبولا من قبل </a:t>
            </a:r>
            <a:r>
              <a:rPr lang="ar-JO" sz="1600" b="0" i="0" dirty="0">
                <a:solidFill>
                  <a:srgbClr val="222222"/>
                </a:solidFill>
                <a:effectLst/>
                <a:latin typeface="Alexandria Light" pitchFamily="2" charset="-78"/>
                <a:cs typeface="Alexandria Light" pitchFamily="2" charset="-78"/>
              </a:rPr>
              <a:t>المستقبل</a:t>
            </a:r>
            <a:r>
              <a:rPr lang="ar-YE" sz="1600" b="0" i="0" dirty="0">
                <a:solidFill>
                  <a:srgbClr val="222222"/>
                </a:solidFill>
                <a:effectLst/>
                <a:latin typeface="Alexandria Light" pitchFamily="2" charset="-78"/>
                <a:cs typeface="Alexandria Light" pitchFamily="2" charset="-78"/>
              </a:rPr>
              <a:t>، فمثلا، حين يخبر المرؤوس رئيسه بمعلومة ما، فإنه يضعها بأشكال ترضي رئيسه في سماع ما يريد سماعه، ولو أدى ذلك إلى تحريف المعلومات بالإضافة والحذف، وذلك للتأثير على متخذ القرار، وقد جرت العادة بأن تنقل الأخبار السارة للرئيس، بينما يحتفظ بالأخبار السيئة.</a:t>
            </a:r>
          </a:p>
          <a:p>
            <a:pPr algn="r" rtl="1">
              <a:lnSpc>
                <a:spcPct val="150000"/>
              </a:lnSpc>
            </a:pPr>
            <a:r>
              <a:rPr lang="ar-YE" sz="1600" b="0" i="0" dirty="0">
                <a:solidFill>
                  <a:srgbClr val="222222"/>
                </a:solidFill>
                <a:effectLst/>
                <a:latin typeface="Alexandria Light" pitchFamily="2" charset="-78"/>
                <a:cs typeface="Alexandria Light" pitchFamily="2" charset="-78"/>
              </a:rPr>
              <a:t>فإن عدم الثقة والخوف والتهديد بين الرؤساء والمرؤوسين يزيد من درجة الصعوبة في عملية الاتصال، سواء في حالة إرسالها أو في حالة فهمها من قبل المرؤوسين، فالمرؤوس الذي كان صادقا وأخبر رئيسه بالنتائج الحقيقية ونال عقابا على ذلك، سيتردد مرة أخرى بأن يكون صادقا، مما يدفعه إلى الكذب والتضليل وهذا ضرر واضح لعملية الاتصال.</a:t>
            </a:r>
          </a:p>
          <a:p>
            <a:pPr algn="r" rtl="1">
              <a:lnSpc>
                <a:spcPct val="150000"/>
              </a:lnSpc>
            </a:pPr>
            <a:r>
              <a:rPr lang="ar-YE" sz="1600" b="0" i="0" dirty="0">
                <a:solidFill>
                  <a:srgbClr val="222222"/>
                </a:solidFill>
                <a:effectLst/>
                <a:latin typeface="Alexandria Light" pitchFamily="2" charset="-78"/>
                <a:cs typeface="Alexandria Light" pitchFamily="2" charset="-78"/>
              </a:rPr>
              <a:t> </a:t>
            </a:r>
          </a:p>
          <a:p>
            <a:pPr algn="r">
              <a:lnSpc>
                <a:spcPct val="150000"/>
              </a:lnSpc>
            </a:pPr>
            <a:endParaRPr lang="ar-JO" sz="2000" b="0" i="0" dirty="0">
              <a:solidFill>
                <a:srgbClr val="000000"/>
              </a:solidFill>
              <a:effectLst/>
              <a:latin typeface="Cairo"/>
            </a:endParaRPr>
          </a:p>
          <a:p>
            <a:pPr algn="r"/>
            <a:r>
              <a:rPr lang="ar-JO" sz="2000" b="0" i="0" dirty="0">
                <a:solidFill>
                  <a:srgbClr val="000000"/>
                </a:solidFill>
                <a:effectLst/>
                <a:latin typeface="Cairo"/>
              </a:rPr>
              <a:t>   </a:t>
            </a:r>
            <a:endParaRPr lang="ar-YE" sz="2000" b="0" i="0" dirty="0">
              <a:solidFill>
                <a:srgbClr val="000000"/>
              </a:solidFill>
              <a:effectLst/>
              <a:latin typeface="Cairo"/>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06880163"/>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79489" y="1155869"/>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ar-JO" sz="1600" dirty="0">
              <a:solidFill>
                <a:srgbClr val="00B0F0"/>
              </a:solidFill>
              <a:latin typeface="Alexandria Light" pitchFamily="2" charset="-78"/>
              <a:cs typeface="Alexandria Light" pitchFamily="2" charset="-78"/>
            </a:endParaRPr>
          </a:p>
          <a:p>
            <a:pPr algn="r" rtl="1"/>
            <a:endParaRPr lang="ar-JO" sz="1600" b="1" dirty="0">
              <a:solidFill>
                <a:srgbClr val="222222"/>
              </a:solidFill>
              <a:latin typeface="Alexandria Light" pitchFamily="2" charset="-78"/>
              <a:cs typeface="Alexandria Light" pitchFamily="2" charset="-78"/>
            </a:endParaRPr>
          </a:p>
          <a:p>
            <a:pPr algn="r" rtl="1"/>
            <a:endParaRPr lang="ar-JO" sz="1600" b="1" dirty="0">
              <a:solidFill>
                <a:srgbClr val="222222"/>
              </a:solidFill>
              <a:latin typeface="Alexandria Light" pitchFamily="2" charset="-78"/>
              <a:cs typeface="Alexandria Light" pitchFamily="2" charset="-78"/>
            </a:endParaRPr>
          </a:p>
          <a:p>
            <a:pPr algn="r" rtl="1">
              <a:lnSpc>
                <a:spcPct val="150000"/>
              </a:lnSpc>
            </a:pPr>
            <a:r>
              <a:rPr lang="ar-JO" sz="1600" b="1" i="0" dirty="0">
                <a:solidFill>
                  <a:srgbClr val="222222"/>
                </a:solidFill>
                <a:effectLst/>
                <a:latin typeface="Alexandria Light" pitchFamily="2" charset="-78"/>
                <a:cs typeface="Alexandria Light" pitchFamily="2" charset="-78"/>
              </a:rPr>
              <a:t>2</a:t>
            </a:r>
            <a:r>
              <a:rPr lang="ar-YE" b="1" i="0" dirty="0">
                <a:solidFill>
                  <a:srgbClr val="222222"/>
                </a:solidFill>
                <a:effectLst/>
                <a:latin typeface="Alexandria Light" pitchFamily="2" charset="-78"/>
                <a:cs typeface="Alexandria Light" pitchFamily="2" charset="-78"/>
              </a:rPr>
              <a:t>– الإدراك المنتقى </a:t>
            </a:r>
            <a:r>
              <a:rPr lang="en-US" b="1" i="0" dirty="0">
                <a:solidFill>
                  <a:srgbClr val="222222"/>
                </a:solidFill>
                <a:effectLst/>
                <a:latin typeface="Alexandria Light" pitchFamily="2" charset="-78"/>
                <a:cs typeface="Alexandria Light" pitchFamily="2" charset="-78"/>
              </a:rPr>
              <a:t>      </a:t>
            </a:r>
            <a:r>
              <a:rPr lang="en-US" sz="1600" b="1" i="0" dirty="0">
                <a:solidFill>
                  <a:srgbClr val="222222"/>
                </a:solidFill>
                <a:effectLst/>
                <a:latin typeface="Alexandria Light" pitchFamily="2" charset="-78"/>
                <a:cs typeface="Alexandria Light" pitchFamily="2" charset="-78"/>
              </a:rPr>
              <a:t>( Selective perception):</a:t>
            </a:r>
            <a:r>
              <a:rPr lang="en-US" sz="1600" b="0" i="0" dirty="0">
                <a:solidFill>
                  <a:srgbClr val="222222"/>
                </a:solidFill>
                <a:effectLst/>
                <a:latin typeface="Alexandria Light" pitchFamily="2" charset="-78"/>
                <a:cs typeface="Alexandria Light" pitchFamily="2" charset="-78"/>
              </a:rPr>
              <a:t>  </a:t>
            </a:r>
            <a:r>
              <a:rPr lang="ar-JO" sz="1600" b="0" i="0" dirty="0">
                <a:solidFill>
                  <a:srgbClr val="222222"/>
                </a:solidFill>
                <a:effectLst/>
                <a:latin typeface="Alexandria Light" pitchFamily="2" charset="-78"/>
                <a:cs typeface="Alexandria Light" pitchFamily="2" charset="-78"/>
              </a:rPr>
              <a:t>                         </a:t>
            </a:r>
            <a:r>
              <a:rPr lang="ar-JO" sz="1600" dirty="0">
                <a:solidFill>
                  <a:srgbClr val="222222"/>
                </a:solidFill>
                <a:latin typeface="Alexandria Light" pitchFamily="2" charset="-78"/>
                <a:cs typeface="Alexandria Light" pitchFamily="2" charset="-78"/>
              </a:rPr>
              <a:t>                                                                </a:t>
            </a:r>
            <a:r>
              <a:rPr lang="ar-JO" sz="1600" b="0" i="0" dirty="0">
                <a:solidFill>
                  <a:srgbClr val="222222"/>
                </a:solidFill>
                <a:effectLst/>
                <a:latin typeface="Alexandria Light" pitchFamily="2" charset="-78"/>
                <a:cs typeface="Alexandria Light" pitchFamily="2" charset="-78"/>
              </a:rPr>
              <a:t>                                                                                                                          </a:t>
            </a:r>
            <a:r>
              <a:rPr lang="ar-YE" sz="1600" b="0" i="0" dirty="0">
                <a:solidFill>
                  <a:srgbClr val="222222"/>
                </a:solidFill>
                <a:effectLst/>
                <a:latin typeface="Alexandria Light" pitchFamily="2" charset="-78"/>
                <a:cs typeface="Alexandria Light" pitchFamily="2" charset="-78"/>
              </a:rPr>
              <a:t>يدرك </a:t>
            </a:r>
            <a:r>
              <a:rPr lang="ar-JO" sz="1600" b="0" i="0" dirty="0">
                <a:solidFill>
                  <a:srgbClr val="222222"/>
                </a:solidFill>
                <a:effectLst/>
                <a:latin typeface="Alexandria Light" pitchFamily="2" charset="-78"/>
                <a:cs typeface="Alexandria Light" pitchFamily="2" charset="-78"/>
              </a:rPr>
              <a:t>المستقبل</a:t>
            </a:r>
            <a:r>
              <a:rPr lang="ar-YE" sz="1600" b="0" i="0" dirty="0">
                <a:solidFill>
                  <a:srgbClr val="222222"/>
                </a:solidFill>
                <a:effectLst/>
                <a:latin typeface="Alexandria Light" pitchFamily="2" charset="-78"/>
                <a:cs typeface="Alexandria Light" pitchFamily="2" charset="-78"/>
              </a:rPr>
              <a:t>ما يريد أن يدركه حسب حاجاته واهتماماته وخبراته في تلقيه وفهمه واستجابته لفحوى الاتصال، فمثلا، قد يرى من يقرر اختيار العاملين، أن طالبة العمل يجب أن تضع اهتمامات بيتها وأسرتها قبل اهتمامات العمل مما يجعله لا يقدّر خبراتها ومؤهلاتها حق التقدير، أو لا يسمع لما تقوله، نظرا لتحيّزه وأفكاره المسبقة وإدراكه لما يريد أن يدركه بغضّ النظر عن الحقيقة والواقع.</a:t>
            </a:r>
          </a:p>
          <a:p>
            <a:pPr algn="r" rtl="1"/>
            <a:r>
              <a:rPr lang="ar-YE" sz="1600" b="0" i="0" dirty="0">
                <a:solidFill>
                  <a:srgbClr val="222222"/>
                </a:solidFill>
                <a:effectLst/>
                <a:latin typeface="Alexandria Light" pitchFamily="2" charset="-78"/>
                <a:cs typeface="Alexandria Light" pitchFamily="2" charset="-78"/>
              </a:rPr>
              <a:t> </a:t>
            </a:r>
          </a:p>
          <a:p>
            <a:pPr algn="r" rtl="1">
              <a:lnSpc>
                <a:spcPct val="150000"/>
              </a:lnSpc>
            </a:pPr>
            <a:r>
              <a:rPr lang="ar-YE" sz="1600" b="1" i="0" dirty="0">
                <a:solidFill>
                  <a:srgbClr val="222222"/>
                </a:solidFill>
                <a:effectLst/>
                <a:latin typeface="Alexandria Light" pitchFamily="2" charset="-78"/>
                <a:cs typeface="Alexandria Light" pitchFamily="2" charset="-78"/>
              </a:rPr>
              <a:t>3</a:t>
            </a:r>
            <a:r>
              <a:rPr lang="ar-YE" b="1" i="0" dirty="0">
                <a:solidFill>
                  <a:srgbClr val="222222"/>
                </a:solidFill>
                <a:effectLst/>
                <a:latin typeface="Alexandria Light" pitchFamily="2" charset="-78"/>
                <a:cs typeface="Alexandria Light" pitchFamily="2" charset="-78"/>
              </a:rPr>
              <a:t>– العواطف </a:t>
            </a:r>
            <a:r>
              <a:rPr lang="en-US" b="1" i="0" dirty="0">
                <a:solidFill>
                  <a:srgbClr val="222222"/>
                </a:solidFill>
                <a:effectLst/>
                <a:latin typeface="Alexandria Light" pitchFamily="2" charset="-78"/>
                <a:cs typeface="Alexandria Light" pitchFamily="2" charset="-78"/>
              </a:rPr>
              <a:t>Emotions ):</a:t>
            </a:r>
            <a:r>
              <a:rPr lang="en-US" b="0" i="0" dirty="0">
                <a:solidFill>
                  <a:srgbClr val="222222"/>
                </a:solidFill>
                <a:effectLst/>
                <a:latin typeface="Alexandria Light" pitchFamily="2" charset="-78"/>
                <a:cs typeface="Alexandria Light" pitchFamily="2" charset="-78"/>
              </a:rPr>
              <a:t> </a:t>
            </a:r>
            <a:r>
              <a:rPr lang="ar-JO" b="0" i="0" dirty="0">
                <a:solidFill>
                  <a:srgbClr val="222222"/>
                </a:solidFill>
                <a:effectLst/>
                <a:latin typeface="Alexandria Light" pitchFamily="2" charset="-78"/>
                <a:cs typeface="Alexandria Light" pitchFamily="2" charset="-78"/>
              </a:rPr>
              <a:t> </a:t>
            </a:r>
            <a:r>
              <a:rPr lang="ar-JO" sz="1600" b="0" i="0" dirty="0">
                <a:solidFill>
                  <a:srgbClr val="222222"/>
                </a:solidFill>
                <a:effectLst/>
                <a:latin typeface="Alexandria Light" pitchFamily="2" charset="-78"/>
                <a:cs typeface="Alexandria Light" pitchFamily="2" charset="-78"/>
              </a:rPr>
              <a:t>)                                                                                                                                                                                                           </a:t>
            </a:r>
            <a:r>
              <a:rPr lang="ar-YE" sz="1600" b="0" i="0" dirty="0">
                <a:solidFill>
                  <a:srgbClr val="222222"/>
                </a:solidFill>
                <a:effectLst/>
                <a:latin typeface="Alexandria Light" pitchFamily="2" charset="-78"/>
                <a:cs typeface="Alexandria Light" pitchFamily="2" charset="-78"/>
              </a:rPr>
              <a:t>تؤثر الحالة العاطفية والنفسية للمتصل به، وما يشعر به من يأس وإحباط وغضب وحزن وسعادة ومرح على قدرات تلقيه وفهمه واستجابته لموضوع الاتصال، ومن الواضح أنه كلما ازدادت الحالة العاطفية شدة، ازدادت احتمالات التشوّه والتحريف لمعلومات الاتصال، وذلك نتيجة إعاقتها للتفكير السليم والمنطقية والمحاكمة والعقلانية</a:t>
            </a:r>
          </a:p>
          <a:p>
            <a:pPr algn="just" rtl="1">
              <a:lnSpc>
                <a:spcPct val="150000"/>
              </a:lnSpc>
            </a:pPr>
            <a:r>
              <a:rPr lang="ar-JO" sz="1600" dirty="0">
                <a:solidFill>
                  <a:schemeClr val="tx1"/>
                </a:solidFill>
                <a:latin typeface="Alexandria Light" pitchFamily="2" charset="-78"/>
                <a:cs typeface="Alexandria Light" pitchFamily="2" charset="-78"/>
              </a:rPr>
              <a:t>.</a:t>
            </a:r>
            <a:endParaRPr lang="ar-SA" sz="1600" dirty="0">
              <a:solidFill>
                <a:schemeClr val="tx1"/>
              </a:solidFill>
              <a:latin typeface="Alexandria Light" pitchFamily="2" charset="-78"/>
              <a:cs typeface="Alexandria Light" pitchFamily="2" charset="-78"/>
            </a:endParaRPr>
          </a:p>
          <a:p>
            <a:pPr algn="r"/>
            <a:endParaRPr lang="ar-JO" sz="2000" b="0" i="0" dirty="0">
              <a:solidFill>
                <a:schemeClr val="tx1"/>
              </a:solidFill>
              <a:effectLst/>
              <a:latin typeface="Cairo"/>
            </a:endParaRPr>
          </a:p>
          <a:p>
            <a:pPr algn="r"/>
            <a:r>
              <a:rPr lang="ar-JO" sz="2000" b="0" i="0" dirty="0">
                <a:solidFill>
                  <a:schemeClr val="tx1"/>
                </a:solidFill>
                <a:effectLst/>
                <a:latin typeface="Cairo"/>
              </a:rPr>
              <a:t>   </a:t>
            </a:r>
            <a:endParaRPr lang="ar-YE" sz="2000" b="0" i="0" dirty="0">
              <a:solidFill>
                <a:schemeClr val="tx1"/>
              </a:solidFill>
              <a:effectLst/>
              <a:latin typeface="Cairo"/>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68617964"/>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79489" y="1155869"/>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ar-JO" sz="1600" dirty="0">
              <a:solidFill>
                <a:schemeClr val="tx1"/>
              </a:solidFill>
              <a:latin typeface="Alexandria Light" pitchFamily="2" charset="-78"/>
              <a:cs typeface="Alexandria Light" pitchFamily="2" charset="-78"/>
            </a:endParaRPr>
          </a:p>
          <a:p>
            <a:pPr algn="r" rtl="1"/>
            <a:r>
              <a:rPr lang="ar-JO" sz="1600" dirty="0">
                <a:solidFill>
                  <a:schemeClr val="tx1"/>
                </a:solidFill>
                <a:latin typeface="Alexandria Light" pitchFamily="2" charset="-78"/>
                <a:cs typeface="Alexandria Light" pitchFamily="2" charset="-78"/>
              </a:rPr>
              <a:t> </a:t>
            </a:r>
            <a:r>
              <a:rPr lang="ar-YE" b="1" i="0" dirty="0">
                <a:solidFill>
                  <a:srgbClr val="222222"/>
                </a:solidFill>
                <a:effectLst/>
                <a:latin typeface="Alexandria Medium" pitchFamily="2" charset="-78"/>
                <a:cs typeface="Alexandria Medium" pitchFamily="2" charset="-78"/>
              </a:rPr>
              <a:t>4– اللغة </a:t>
            </a:r>
            <a:r>
              <a:rPr lang="en-US" b="1" i="0" dirty="0">
                <a:solidFill>
                  <a:srgbClr val="222222"/>
                </a:solidFill>
                <a:effectLst/>
                <a:latin typeface="Alexandria Medium" pitchFamily="2" charset="-78"/>
                <a:cs typeface="Alexandria Medium" pitchFamily="2" charset="-78"/>
              </a:rPr>
              <a:t>Language ):</a:t>
            </a:r>
            <a:r>
              <a:rPr lang="en-US" b="0" i="0" dirty="0">
                <a:solidFill>
                  <a:srgbClr val="222222"/>
                </a:solidFill>
                <a:effectLst/>
                <a:latin typeface="Alexandria Medium" pitchFamily="2" charset="-78"/>
                <a:cs typeface="Alexandria Medium" pitchFamily="2" charset="-78"/>
              </a:rPr>
              <a:t> </a:t>
            </a:r>
            <a:r>
              <a:rPr lang="ar-JO" b="0" i="0" dirty="0">
                <a:solidFill>
                  <a:srgbClr val="222222"/>
                </a:solidFill>
                <a:effectLst/>
                <a:latin typeface="Alexandria Medium" pitchFamily="2" charset="-78"/>
                <a:cs typeface="Alexandria Medium" pitchFamily="2" charset="-78"/>
              </a:rPr>
              <a:t> )                                                                                                                                      </a:t>
            </a:r>
          </a:p>
          <a:p>
            <a:pPr algn="r" rtl="1"/>
            <a:endParaRPr lang="ar-JO" dirty="0">
              <a:solidFill>
                <a:srgbClr val="222222"/>
              </a:solidFill>
              <a:latin typeface="arabic transparent" panose="020B0604020202020204" pitchFamily="34" charset="0"/>
            </a:endParaRPr>
          </a:p>
          <a:p>
            <a:pPr algn="r" rtl="1">
              <a:lnSpc>
                <a:spcPct val="150000"/>
              </a:lnSpc>
            </a:pPr>
            <a:r>
              <a:rPr lang="ar-JO" b="0" i="0" dirty="0">
                <a:solidFill>
                  <a:srgbClr val="222222"/>
                </a:solidFill>
                <a:effectLst/>
                <a:latin typeface="arabic transparent" panose="020B0604020202020204" pitchFamily="34" charset="0"/>
              </a:rPr>
              <a:t>  </a:t>
            </a:r>
            <a:r>
              <a:rPr lang="ar-JO" sz="1600" b="0" i="0" dirty="0">
                <a:solidFill>
                  <a:srgbClr val="222222"/>
                </a:solidFill>
                <a:effectLst/>
                <a:latin typeface="Alexandria Light" pitchFamily="2" charset="-78"/>
                <a:cs typeface="Alexandria Light" pitchFamily="2" charset="-78"/>
              </a:rPr>
              <a:t>قد </a:t>
            </a:r>
            <a:r>
              <a:rPr lang="ar-YE" sz="1600" b="0" i="0" dirty="0">
                <a:solidFill>
                  <a:srgbClr val="222222"/>
                </a:solidFill>
                <a:effectLst/>
                <a:latin typeface="Alexandria Light" pitchFamily="2" charset="-78"/>
                <a:cs typeface="Alexandria Light" pitchFamily="2" charset="-78"/>
              </a:rPr>
              <a:t>تعطي الكلمة الواحدة معاني </a:t>
            </a:r>
            <a:r>
              <a:rPr lang="ar-JO" sz="1600" b="0" i="0" dirty="0">
                <a:solidFill>
                  <a:srgbClr val="222222"/>
                </a:solidFill>
                <a:effectLst/>
                <a:latin typeface="Alexandria Light" pitchFamily="2" charset="-78"/>
                <a:cs typeface="Alexandria Light" pitchFamily="2" charset="-78"/>
              </a:rPr>
              <a:t>عدة </a:t>
            </a:r>
            <a:r>
              <a:rPr lang="ar-YE" sz="1600" b="0" i="0" dirty="0">
                <a:solidFill>
                  <a:srgbClr val="222222"/>
                </a:solidFill>
                <a:effectLst/>
                <a:latin typeface="Alexandria Light" pitchFamily="2" charset="-78"/>
                <a:cs typeface="Alexandria Light" pitchFamily="2" charset="-78"/>
              </a:rPr>
              <a:t>مختلفة </a:t>
            </a:r>
            <a:r>
              <a:rPr lang="ar-JO" sz="1600" b="0" i="0" dirty="0">
                <a:solidFill>
                  <a:srgbClr val="222222"/>
                </a:solidFill>
                <a:effectLst/>
                <a:latin typeface="Alexandria Light" pitchFamily="2" charset="-78"/>
                <a:cs typeface="Alexandria Light" pitchFamily="2" charset="-78"/>
              </a:rPr>
              <a:t>عند بعض </a:t>
            </a:r>
            <a:r>
              <a:rPr lang="ar-YE" sz="1600" b="0" i="0" dirty="0">
                <a:solidFill>
                  <a:srgbClr val="222222"/>
                </a:solidFill>
                <a:effectLst/>
                <a:latin typeface="Alexandria Light" pitchFamily="2" charset="-78"/>
                <a:cs typeface="Alexandria Light" pitchFamily="2" charset="-78"/>
              </a:rPr>
              <a:t> الأشخاص، و</a:t>
            </a:r>
            <a:r>
              <a:rPr lang="ar-JO" sz="1600" b="0" i="0" dirty="0">
                <a:solidFill>
                  <a:srgbClr val="222222"/>
                </a:solidFill>
                <a:effectLst/>
                <a:latin typeface="Alexandria Light" pitchFamily="2" charset="-78"/>
                <a:cs typeface="Alexandria Light" pitchFamily="2" charset="-78"/>
              </a:rPr>
              <a:t>كذلك للكلمة </a:t>
            </a:r>
            <a:r>
              <a:rPr lang="ar-YE" sz="1600" b="0" i="0" dirty="0">
                <a:solidFill>
                  <a:srgbClr val="222222"/>
                </a:solidFill>
                <a:effectLst/>
                <a:latin typeface="Alexandria Light" pitchFamily="2" charset="-78"/>
                <a:cs typeface="Alexandria Light" pitchFamily="2" charset="-78"/>
              </a:rPr>
              <a:t> نفسها مدلولات مختلفة بحسب استخداماتها المحددة</a:t>
            </a:r>
            <a:r>
              <a:rPr lang="ar-JO" sz="1600" b="0" i="0" dirty="0">
                <a:solidFill>
                  <a:srgbClr val="222222"/>
                </a:solidFill>
                <a:effectLst/>
                <a:latin typeface="Alexandria Light" pitchFamily="2" charset="-78"/>
                <a:cs typeface="Alexandria Light" pitchFamily="2" charset="-78"/>
              </a:rPr>
              <a:t>.</a:t>
            </a:r>
            <a:endParaRPr lang="ar-YE" sz="1600" b="0" i="0" dirty="0">
              <a:solidFill>
                <a:srgbClr val="222222"/>
              </a:solidFill>
              <a:effectLst/>
              <a:latin typeface="Alexandria Light" pitchFamily="2" charset="-78"/>
              <a:cs typeface="Alexandria Light" pitchFamily="2" charset="-78"/>
            </a:endParaRPr>
          </a:p>
          <a:p>
            <a:pPr algn="r" rtl="1">
              <a:lnSpc>
                <a:spcPct val="150000"/>
              </a:lnSpc>
            </a:pPr>
            <a:r>
              <a:rPr lang="ar-JO" sz="1600" b="0" i="0" dirty="0">
                <a:solidFill>
                  <a:srgbClr val="222222"/>
                </a:solidFill>
                <a:effectLst/>
                <a:latin typeface="Alexandria Light" pitchFamily="2" charset="-78"/>
                <a:cs typeface="Alexandria Light" pitchFamily="2" charset="-78"/>
              </a:rPr>
              <a:t>ومن المعلوم أن </a:t>
            </a:r>
            <a:r>
              <a:rPr lang="ar-YE" sz="1600" b="0" i="0" dirty="0">
                <a:solidFill>
                  <a:srgbClr val="222222"/>
                </a:solidFill>
                <a:effectLst/>
                <a:latin typeface="Alexandria Light" pitchFamily="2" charset="-78"/>
                <a:cs typeface="Alexandria Light" pitchFamily="2" charset="-78"/>
              </a:rPr>
              <a:t>المؤسسات من أفراد </a:t>
            </a:r>
            <a:r>
              <a:rPr lang="ar-JO" sz="1600" b="0" i="0" dirty="0">
                <a:solidFill>
                  <a:srgbClr val="222222"/>
                </a:solidFill>
                <a:effectLst/>
                <a:latin typeface="Alexandria Light" pitchFamily="2" charset="-78"/>
                <a:cs typeface="Alexandria Light" pitchFamily="2" charset="-78"/>
              </a:rPr>
              <a:t>يعودون ل</a:t>
            </a:r>
            <a:r>
              <a:rPr lang="ar-YE" sz="1600" b="0" i="0" dirty="0">
                <a:solidFill>
                  <a:srgbClr val="222222"/>
                </a:solidFill>
                <a:effectLst/>
                <a:latin typeface="Alexandria Light" pitchFamily="2" charset="-78"/>
                <a:cs typeface="Alexandria Light" pitchFamily="2" charset="-78"/>
              </a:rPr>
              <a:t>خلفيات وثقافات </a:t>
            </a:r>
            <a:r>
              <a:rPr lang="ar-JO" sz="1600" b="0" i="0" dirty="0">
                <a:solidFill>
                  <a:srgbClr val="222222"/>
                </a:solidFill>
                <a:effectLst/>
                <a:latin typeface="Alexandria Light" pitchFamily="2" charset="-78"/>
                <a:cs typeface="Alexandria Light" pitchFamily="2" charset="-78"/>
              </a:rPr>
              <a:t>متنوعة</a:t>
            </a:r>
            <a:r>
              <a:rPr lang="ar-YE" sz="1600" b="0" i="0" dirty="0">
                <a:solidFill>
                  <a:srgbClr val="222222"/>
                </a:solidFill>
                <a:effectLst/>
                <a:latin typeface="Alexandria Light" pitchFamily="2" charset="-78"/>
                <a:cs typeface="Alexandria Light" pitchFamily="2" charset="-78"/>
              </a:rPr>
              <a:t>، كما أن للاختصاصين والمهنيين منهم لغاتهم الفنية الخاصة بهم التي تناسب الاختصاص والمهنة. وإذا كان للمؤسسة فروع مختلفة في مناطق متباينة ضمن البلد الواحد أو البلدان الأخرى، فإن مشكلة اللغة تتفاقم، وتضيف أبعادا أخرى من التعقيد لعملية الاتصالات وتشويهها وتحريفها، كما أن المستويات التنظيمية العديدة المتباينة، ووجود مراكز ومراتب وظيفية متفاوتة، يعطي اللغة مضامين ومعاني مختلفة، فالإدارة العليا تتحدث عن التحفيز والأرباح ومعدلات الإنتاج، وقد يدركها الآخرون في المستويات التنفيذية الأدنى، أنها استغلال وجشع من قبل المالكين والإدارة</a:t>
            </a:r>
            <a:r>
              <a:rPr lang="ar-YE" b="0" i="0" dirty="0">
                <a:solidFill>
                  <a:srgbClr val="222222"/>
                </a:solidFill>
                <a:effectLst/>
                <a:latin typeface="arabic transparent" panose="020B0604020202020204" pitchFamily="34" charset="0"/>
              </a:rPr>
              <a:t>.</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6C6F8BCD-F898-8537-0E1F-9D2962BF1CA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9659" y="1376395"/>
            <a:ext cx="2828925" cy="1195356"/>
          </a:xfrm>
          <a:prstGeom prst="rect">
            <a:avLst/>
          </a:prstGeom>
        </p:spPr>
      </p:pic>
    </p:spTree>
    <p:extLst>
      <p:ext uri="{BB962C8B-B14F-4D97-AF65-F5344CB8AC3E}">
        <p14:creationId xmlns:p14="http://schemas.microsoft.com/office/powerpoint/2010/main" val="2886205708"/>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79489" y="1155869"/>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JO" b="1" i="0" dirty="0">
                <a:solidFill>
                  <a:srgbClr val="222222"/>
                </a:solidFill>
                <a:effectLst/>
                <a:latin typeface="Alexandria Medium" pitchFamily="2" charset="-78"/>
                <a:cs typeface="Alexandria Medium" pitchFamily="2" charset="-78"/>
              </a:rPr>
              <a:t>5- </a:t>
            </a:r>
            <a:r>
              <a:rPr lang="ar-YE" b="1" i="0" dirty="0">
                <a:solidFill>
                  <a:srgbClr val="222222"/>
                </a:solidFill>
                <a:effectLst/>
                <a:latin typeface="Alexandria Medium" pitchFamily="2" charset="-78"/>
                <a:cs typeface="Alexandria Medium" pitchFamily="2" charset="-78"/>
              </a:rPr>
              <a:t>عدم وجود تخطيط كاف لعملية الاتصال</a:t>
            </a:r>
            <a:r>
              <a:rPr lang="ar-YE" b="0" i="0" dirty="0">
                <a:solidFill>
                  <a:srgbClr val="222222"/>
                </a:solidFill>
                <a:effectLst/>
                <a:latin typeface="Alexandria Medium" pitchFamily="2" charset="-78"/>
                <a:cs typeface="Alexandria Medium" pitchFamily="2" charset="-78"/>
              </a:rPr>
              <a:t>،</a:t>
            </a:r>
            <a:endParaRPr lang="ar-JO" b="0" i="0" dirty="0">
              <a:solidFill>
                <a:srgbClr val="222222"/>
              </a:solidFill>
              <a:effectLst/>
              <a:latin typeface="Alexandria Medium" pitchFamily="2" charset="-78"/>
              <a:cs typeface="Alexandria Medium" pitchFamily="2" charset="-78"/>
            </a:endParaRPr>
          </a:p>
          <a:p>
            <a:pPr algn="r" rtl="1"/>
            <a:endParaRPr lang="ar-JO" b="0" i="0" dirty="0">
              <a:solidFill>
                <a:srgbClr val="222222"/>
              </a:solidFill>
              <a:effectLst/>
              <a:latin typeface="Alexandria Medium" pitchFamily="2" charset="-78"/>
              <a:cs typeface="Alexandria Medium" pitchFamily="2" charset="-78"/>
            </a:endParaRPr>
          </a:p>
          <a:p>
            <a:pPr algn="r" rtl="1">
              <a:lnSpc>
                <a:spcPct val="150000"/>
              </a:lnSpc>
            </a:pPr>
            <a:r>
              <a:rPr lang="ar-YE" sz="1600" b="0" i="0" dirty="0">
                <a:solidFill>
                  <a:srgbClr val="222222"/>
                </a:solidFill>
                <a:effectLst/>
                <a:latin typeface="Alexandria Light" pitchFamily="2" charset="-78"/>
                <a:cs typeface="Alexandria Light" pitchFamily="2" charset="-78"/>
              </a:rPr>
              <a:t> ففي كثير من الأحيان يبدأ الشخص بالتحدث أو الكتابة دون تفكير مسبق، وبدون تحديد الغرض من الرسالة التي ينوي إيصالها لتحديد الغرض من عملية الاتصال.</a:t>
            </a:r>
          </a:p>
          <a:p>
            <a:pPr algn="r" rtl="1"/>
            <a:r>
              <a:rPr lang="ar-YE" sz="1600" b="0" i="0" dirty="0">
                <a:solidFill>
                  <a:srgbClr val="222222"/>
                </a:solidFill>
                <a:effectLst/>
                <a:latin typeface="Alexandria Light" pitchFamily="2" charset="-78"/>
                <a:cs typeface="Alexandria Light" pitchFamily="2" charset="-78"/>
              </a:rPr>
              <a:t> </a:t>
            </a:r>
          </a:p>
          <a:p>
            <a:pPr algn="r" rtl="1"/>
            <a:r>
              <a:rPr lang="ar-JO" b="1" dirty="0">
                <a:solidFill>
                  <a:srgbClr val="222222"/>
                </a:solidFill>
                <a:latin typeface="Alexandria Medium" pitchFamily="2" charset="-78"/>
                <a:cs typeface="Alexandria Medium" pitchFamily="2" charset="-78"/>
              </a:rPr>
              <a:t>6</a:t>
            </a:r>
            <a:r>
              <a:rPr lang="ar-YE" b="1" dirty="0">
                <a:solidFill>
                  <a:srgbClr val="222222"/>
                </a:solidFill>
                <a:latin typeface="Alexandria Medium" pitchFamily="2" charset="-78"/>
                <a:cs typeface="Alexandria Medium" pitchFamily="2" charset="-78"/>
              </a:rPr>
              <a:t>– وجود آراء وفرضيات غير واضحة،</a:t>
            </a:r>
            <a:endParaRPr lang="ar-JO" b="1" dirty="0">
              <a:solidFill>
                <a:srgbClr val="222222"/>
              </a:solidFill>
              <a:latin typeface="Alexandria Medium" pitchFamily="2" charset="-78"/>
              <a:cs typeface="Alexandria Medium" pitchFamily="2" charset="-78"/>
            </a:endParaRPr>
          </a:p>
          <a:p>
            <a:pPr algn="r" rtl="1"/>
            <a:r>
              <a:rPr lang="ar-YE" b="1" dirty="0">
                <a:solidFill>
                  <a:srgbClr val="222222"/>
                </a:solidFill>
                <a:latin typeface="Alexandria Medium" pitchFamily="2" charset="-78"/>
                <a:cs typeface="Alexandria Medium" pitchFamily="2" charset="-78"/>
              </a:rPr>
              <a:t> </a:t>
            </a:r>
            <a:endParaRPr lang="ar-JO" b="1" dirty="0">
              <a:solidFill>
                <a:srgbClr val="222222"/>
              </a:solidFill>
              <a:latin typeface="Alexandria Medium" pitchFamily="2" charset="-78"/>
              <a:cs typeface="Alexandria Medium" pitchFamily="2" charset="-78"/>
            </a:endParaRPr>
          </a:p>
          <a:p>
            <a:pPr algn="r" rtl="1">
              <a:lnSpc>
                <a:spcPct val="150000"/>
              </a:lnSpc>
            </a:pPr>
            <a:r>
              <a:rPr lang="ar-YE" sz="1600" b="0" i="0" dirty="0">
                <a:solidFill>
                  <a:srgbClr val="222222"/>
                </a:solidFill>
                <a:effectLst/>
                <a:latin typeface="Alexandria Light" pitchFamily="2" charset="-78"/>
                <a:cs typeface="Alexandria Light" pitchFamily="2" charset="-78"/>
              </a:rPr>
              <a:t>فقد تترك بعض الجوانب ناقصة وغير موضحة، ونتيجة ذلك، تحدث تفسيرات واقتراحات مختلفة، كأن مثلا يتصل شخص بآخر، ويحددان موعدا للاجتماع في التاسعة صباحا من اليوم التالي، دون أن يحددان مكان الالتقاء، على أساس أن كل واحد منهما في فِكرِه، مكتبه هو مكان الالتقاء، وبالتالي لا يجتمعان في اليوم التالي، وهذا يخلق فوضى وضياع كثير من الجهد والوقت</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1605258"/>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79489" y="1155869"/>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JO" b="1" dirty="0">
              <a:solidFill>
                <a:srgbClr val="222222"/>
              </a:solidFill>
              <a:latin typeface="Alexandria Medium" pitchFamily="2" charset="-78"/>
              <a:cs typeface="Alexandria Medium" pitchFamily="2" charset="-78"/>
            </a:endParaRPr>
          </a:p>
          <a:p>
            <a:pPr algn="r" rtl="1"/>
            <a:endParaRPr lang="ar-JO" b="1" i="0" dirty="0">
              <a:solidFill>
                <a:srgbClr val="222222"/>
              </a:solidFill>
              <a:effectLst/>
              <a:latin typeface="Alexandria Medium" pitchFamily="2" charset="-78"/>
              <a:cs typeface="Alexandria Medium" pitchFamily="2" charset="-78"/>
            </a:endParaRPr>
          </a:p>
          <a:p>
            <a:pPr algn="r" rtl="1"/>
            <a:endParaRPr lang="ar-JO" b="1" dirty="0">
              <a:solidFill>
                <a:srgbClr val="222222"/>
              </a:solidFill>
              <a:latin typeface="Alexandria Medium" pitchFamily="2" charset="-78"/>
              <a:cs typeface="Alexandria Medium" pitchFamily="2" charset="-78"/>
            </a:endParaRPr>
          </a:p>
          <a:p>
            <a:pPr algn="r" rtl="1"/>
            <a:endParaRPr lang="ar-JO" b="1" dirty="0">
              <a:solidFill>
                <a:srgbClr val="222222"/>
              </a:solidFill>
              <a:latin typeface="Alexandria Medium" pitchFamily="2" charset="-78"/>
              <a:cs typeface="Alexandria Medium" pitchFamily="2" charset="-78"/>
            </a:endParaRPr>
          </a:p>
          <a:p>
            <a:pPr algn="r" rtl="1"/>
            <a:endParaRPr lang="ar-JO" b="1" dirty="0">
              <a:solidFill>
                <a:srgbClr val="222222"/>
              </a:solidFill>
              <a:latin typeface="Alexandria Medium" pitchFamily="2" charset="-78"/>
              <a:cs typeface="Alexandria Medium" pitchFamily="2" charset="-78"/>
            </a:endParaRPr>
          </a:p>
          <a:p>
            <a:pPr algn="r" rtl="1"/>
            <a:endParaRPr lang="ar-JO" b="1" dirty="0">
              <a:solidFill>
                <a:srgbClr val="222222"/>
              </a:solidFill>
              <a:latin typeface="Alexandria Medium" pitchFamily="2" charset="-78"/>
              <a:cs typeface="Alexandria Medium" pitchFamily="2" charset="-78"/>
            </a:endParaRPr>
          </a:p>
          <a:p>
            <a:pPr algn="r" rtl="1"/>
            <a:r>
              <a:rPr lang="ar-JO" b="1" i="0" dirty="0">
                <a:solidFill>
                  <a:srgbClr val="222222"/>
                </a:solidFill>
                <a:effectLst/>
                <a:latin typeface="Alexandria Medium" pitchFamily="2" charset="-78"/>
                <a:cs typeface="Alexandria Medium" pitchFamily="2" charset="-78"/>
              </a:rPr>
              <a:t>7</a:t>
            </a:r>
            <a:r>
              <a:rPr lang="ar-YE" b="1" i="0" dirty="0">
                <a:solidFill>
                  <a:srgbClr val="222222"/>
                </a:solidFill>
                <a:effectLst/>
                <a:latin typeface="Alexandria Medium" pitchFamily="2" charset="-78"/>
                <a:cs typeface="Alexandria Medium" pitchFamily="2" charset="-78"/>
              </a:rPr>
              <a:t>– التلاعب بالمعاني والألفاظ،</a:t>
            </a:r>
            <a:endParaRPr lang="ar-JO" b="1" i="0" dirty="0">
              <a:solidFill>
                <a:srgbClr val="222222"/>
              </a:solidFill>
              <a:effectLst/>
              <a:latin typeface="Alexandria Medium" pitchFamily="2" charset="-78"/>
              <a:cs typeface="Alexandria Medium" pitchFamily="2" charset="-78"/>
            </a:endParaRPr>
          </a:p>
          <a:p>
            <a:pPr algn="r" rtl="1"/>
            <a:r>
              <a:rPr lang="ar-YE" sz="1600" b="0" i="0" dirty="0">
                <a:solidFill>
                  <a:srgbClr val="222222"/>
                </a:solidFill>
                <a:effectLst/>
                <a:latin typeface="Alexandria Light" pitchFamily="2" charset="-78"/>
                <a:cs typeface="Alexandria Light" pitchFamily="2" charset="-78"/>
              </a:rPr>
              <a:t> وهذا قد يكون مقصودا أو غير مقصود، بمعنى أن تترك الألفاظ مبهمة، مما يفتح مجال الاجتهادات والتفسيرات المختلفة، ومثال ذلك، الذي يعلن عن خصم عن السعر السابق ولكن لا يظهر السعر السابق، كأن يقول سأخفض السعر كما كان من قبل، ولا يذكر كم كان من قبل والسؤال هو أقل من ماذا؟</a:t>
            </a:r>
          </a:p>
          <a:p>
            <a:pPr algn="r" rtl="1"/>
            <a:r>
              <a:rPr lang="ar-YE" sz="1600" b="1" i="0" dirty="0">
                <a:solidFill>
                  <a:srgbClr val="222222"/>
                </a:solidFill>
                <a:effectLst/>
                <a:latin typeface="Alexandria Light" pitchFamily="2" charset="-78"/>
                <a:cs typeface="Alexandria Light" pitchFamily="2" charset="-78"/>
              </a:rPr>
              <a:t> </a:t>
            </a:r>
            <a:endParaRPr lang="ar-YE" sz="1600" b="0" i="0" dirty="0">
              <a:solidFill>
                <a:srgbClr val="222222"/>
              </a:solidFill>
              <a:effectLst/>
              <a:latin typeface="Alexandria Light" pitchFamily="2" charset="-78"/>
              <a:cs typeface="Alexandria Light" pitchFamily="2" charset="-78"/>
            </a:endParaRPr>
          </a:p>
          <a:p>
            <a:pPr algn="r" rtl="1"/>
            <a:r>
              <a:rPr lang="ar-JO" sz="1600" b="1" i="0" dirty="0">
                <a:solidFill>
                  <a:srgbClr val="222222"/>
                </a:solidFill>
                <a:effectLst/>
                <a:latin typeface="Alexandria Light" pitchFamily="2" charset="-78"/>
                <a:cs typeface="Alexandria Light" pitchFamily="2" charset="-78"/>
              </a:rPr>
              <a:t>8</a:t>
            </a:r>
            <a:r>
              <a:rPr lang="ar-YE" sz="1600" b="1" i="0" dirty="0">
                <a:solidFill>
                  <a:srgbClr val="222222"/>
                </a:solidFill>
                <a:effectLst/>
                <a:latin typeface="Alexandria Light" pitchFamily="2" charset="-78"/>
                <a:cs typeface="Alexandria Light" pitchFamily="2" charset="-78"/>
              </a:rPr>
              <a:t>– </a:t>
            </a:r>
            <a:r>
              <a:rPr lang="ar-YE" b="1" dirty="0">
                <a:solidFill>
                  <a:srgbClr val="222222"/>
                </a:solidFill>
                <a:latin typeface="Alexandria Medium" pitchFamily="2" charset="-78"/>
                <a:cs typeface="Alexandria Medium" pitchFamily="2" charset="-78"/>
              </a:rPr>
              <a:t>عدم القدرة على التعبير وإيصال الفكرة إلى المستمع، </a:t>
            </a:r>
            <a:endParaRPr lang="ar-JO" b="1" dirty="0">
              <a:solidFill>
                <a:srgbClr val="222222"/>
              </a:solidFill>
              <a:latin typeface="Alexandria Medium" pitchFamily="2" charset="-78"/>
              <a:cs typeface="Alexandria Medium" pitchFamily="2" charset="-78"/>
            </a:endParaRPr>
          </a:p>
          <a:p>
            <a:pPr algn="r" rtl="1"/>
            <a:r>
              <a:rPr lang="ar-YE" sz="1600" b="0" i="0" dirty="0">
                <a:solidFill>
                  <a:srgbClr val="222222"/>
                </a:solidFill>
                <a:effectLst/>
                <a:latin typeface="Alexandria Light" pitchFamily="2" charset="-78"/>
                <a:cs typeface="Alexandria Light" pitchFamily="2" charset="-78"/>
              </a:rPr>
              <a:t>بالرغم من تمكن الشخص المتصل من فهمها ولكنه يضعف في إيصالها، فقد يعبّر عنها بكلمات ضعيفة أو غير مناسبة مما يخلق الكثير من الارتباك والغموض.</a:t>
            </a:r>
            <a:endParaRPr lang="ar-JO" sz="1600" b="0" i="0" dirty="0">
              <a:solidFill>
                <a:srgbClr val="222222"/>
              </a:solidFill>
              <a:effectLst/>
              <a:latin typeface="Alexandria Light" pitchFamily="2" charset="-78"/>
              <a:cs typeface="Alexandria Light" pitchFamily="2" charset="-78"/>
            </a:endParaRPr>
          </a:p>
          <a:p>
            <a:pPr algn="r" rtl="1"/>
            <a:endParaRPr lang="ar-YE" sz="1600" b="0" i="0" dirty="0">
              <a:solidFill>
                <a:srgbClr val="222222"/>
              </a:solidFill>
              <a:effectLst/>
              <a:latin typeface="Alexandria Light" pitchFamily="2" charset="-78"/>
              <a:cs typeface="Alexandria Light" pitchFamily="2" charset="-78"/>
            </a:endParaRPr>
          </a:p>
          <a:p>
            <a:pPr algn="r" rtl="1"/>
            <a:r>
              <a:rPr lang="ar-YE" sz="1600" b="0" i="0" dirty="0">
                <a:solidFill>
                  <a:srgbClr val="222222"/>
                </a:solidFill>
                <a:effectLst/>
                <a:latin typeface="Alexandria Light" pitchFamily="2" charset="-78"/>
                <a:cs typeface="Alexandria Light" pitchFamily="2" charset="-78"/>
              </a:rPr>
              <a:t>ليس العيب فقط في المتصل بل المستمع كذلك، بالرغم من أنّ كثيرا من الوقت يضيع في الإصغاء، إلا أن بعض الأفراد لا يصغون بشكل جيد، فقد يتظاهرون بالانتباه لكن تفكيرهم بعيد كل البعد عن مجرى الحديث.</a:t>
            </a:r>
            <a:endParaRPr lang="ar-JO" sz="1600" b="0" i="0" dirty="0">
              <a:solidFill>
                <a:srgbClr val="222222"/>
              </a:solidFill>
              <a:effectLst/>
              <a:latin typeface="Alexandria Light" pitchFamily="2" charset="-78"/>
              <a:cs typeface="Alexandria Light" pitchFamily="2" charset="-78"/>
            </a:endParaRPr>
          </a:p>
          <a:p>
            <a:pPr algn="r" rtl="1"/>
            <a:endParaRPr lang="ar-JO" sz="1600" dirty="0">
              <a:solidFill>
                <a:srgbClr val="222222"/>
              </a:solidFill>
              <a:latin typeface="Alexandria Light" pitchFamily="2" charset="-78"/>
              <a:cs typeface="Alexandria Light" pitchFamily="2" charset="-78"/>
            </a:endParaRPr>
          </a:p>
          <a:p>
            <a:pPr algn="r" rtl="1"/>
            <a:r>
              <a:rPr lang="ar-JO" sz="1600" b="0" i="0" dirty="0">
                <a:solidFill>
                  <a:srgbClr val="222222"/>
                </a:solidFill>
                <a:effectLst/>
                <a:latin typeface="Alexandria Light" pitchFamily="2" charset="-78"/>
                <a:cs typeface="Alexandria Light" pitchFamily="2" charset="-78"/>
              </a:rPr>
              <a:t> </a:t>
            </a:r>
            <a:r>
              <a:rPr lang="ar-JO" b="1" dirty="0">
                <a:solidFill>
                  <a:srgbClr val="222222"/>
                </a:solidFill>
                <a:latin typeface="Alexandria Medium" pitchFamily="2" charset="-78"/>
                <a:cs typeface="Alexandria Medium" pitchFamily="2" charset="-78"/>
              </a:rPr>
              <a:t>9</a:t>
            </a:r>
            <a:r>
              <a:rPr lang="ar-YE" b="1" dirty="0">
                <a:solidFill>
                  <a:srgbClr val="222222"/>
                </a:solidFill>
                <a:latin typeface="Alexandria Medium" pitchFamily="2" charset="-78"/>
                <a:cs typeface="Alexandria Medium" pitchFamily="2" charset="-78"/>
              </a:rPr>
              <a:t>– كثرة التشويش</a:t>
            </a:r>
            <a:endParaRPr lang="ar-JO" b="1" dirty="0">
              <a:solidFill>
                <a:srgbClr val="222222"/>
              </a:solidFill>
              <a:latin typeface="Alexandria Medium" pitchFamily="2" charset="-78"/>
              <a:cs typeface="Alexandria Medium" pitchFamily="2" charset="-78"/>
            </a:endParaRPr>
          </a:p>
          <a:p>
            <a:pPr algn="r" rtl="1"/>
            <a:endParaRPr lang="ar-JO" sz="1600" b="1" dirty="0">
              <a:solidFill>
                <a:srgbClr val="222222"/>
              </a:solidFill>
              <a:latin typeface="arabic transparent" panose="020B0604020202020204" pitchFamily="34" charset="0"/>
            </a:endParaRPr>
          </a:p>
          <a:p>
            <a:pPr algn="r" rtl="1"/>
            <a:r>
              <a:rPr lang="ar-YE" sz="1600" dirty="0">
                <a:solidFill>
                  <a:srgbClr val="222222"/>
                </a:solidFill>
                <a:latin typeface="Alexandria Light" pitchFamily="2" charset="-78"/>
                <a:cs typeface="Alexandria Light" pitchFamily="2" charset="-78"/>
              </a:rPr>
              <a:t> الناتجة عن المؤثرات المتعددة التي تؤثر على عملية الاتصال التلفونية أو البرقية.</a:t>
            </a:r>
            <a:endParaRPr lang="ar-JO" sz="1600" dirty="0">
              <a:solidFill>
                <a:srgbClr val="222222"/>
              </a:solidFill>
              <a:latin typeface="Alexandria Light" pitchFamily="2" charset="-78"/>
              <a:cs typeface="Alexandria Light" pitchFamily="2" charset="-78"/>
            </a:endParaRPr>
          </a:p>
          <a:p>
            <a:pPr algn="r" rtl="1"/>
            <a:endParaRPr lang="ar-JO" sz="1600" b="0" i="0" dirty="0">
              <a:solidFill>
                <a:srgbClr val="222222"/>
              </a:solidFill>
              <a:effectLst/>
              <a:latin typeface="Alexandria Light" pitchFamily="2" charset="-78"/>
              <a:cs typeface="Alexandria Light" pitchFamily="2" charset="-78"/>
            </a:endParaRPr>
          </a:p>
          <a:p>
            <a:pPr algn="r" rtl="1"/>
            <a:endParaRPr lang="ar-JO" sz="1600" b="0" i="0" dirty="0">
              <a:solidFill>
                <a:srgbClr val="222222"/>
              </a:solidFill>
              <a:effectLst/>
              <a:latin typeface="Alexandria Light" pitchFamily="2" charset="-78"/>
              <a:cs typeface="Alexandria Light" pitchFamily="2" charset="-78"/>
            </a:endParaRPr>
          </a:p>
          <a:p>
            <a:pPr algn="r" rtl="1"/>
            <a:endParaRPr lang="ar-YE" sz="1600" b="0" i="0" dirty="0">
              <a:solidFill>
                <a:srgbClr val="222222"/>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27E92F63-6D77-C21A-E2C9-A331D6C3FE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3587" y="1226948"/>
            <a:ext cx="3105150" cy="1076342"/>
          </a:xfrm>
          <a:prstGeom prst="rect">
            <a:avLst/>
          </a:prstGeom>
        </p:spPr>
      </p:pic>
    </p:spTree>
    <p:extLst>
      <p:ext uri="{BB962C8B-B14F-4D97-AF65-F5344CB8AC3E}">
        <p14:creationId xmlns:p14="http://schemas.microsoft.com/office/powerpoint/2010/main" val="2722347053"/>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0283" y="993911"/>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YE" sz="2000" b="1" i="0" dirty="0">
                <a:solidFill>
                  <a:srgbClr val="222222"/>
                </a:solidFill>
                <a:effectLst/>
                <a:latin typeface="arabic transparent" panose="020B0604020202020204" pitchFamily="34" charset="0"/>
              </a:rPr>
              <a:t> </a:t>
            </a:r>
            <a:r>
              <a:rPr lang="ar-JO" sz="2400" b="1" i="0" dirty="0">
                <a:solidFill>
                  <a:srgbClr val="222222"/>
                </a:solidFill>
                <a:effectLst/>
                <a:latin typeface="Alexandria Medium" pitchFamily="2" charset="-78"/>
                <a:cs typeface="Alexandria Medium" pitchFamily="2" charset="-78"/>
              </a:rPr>
              <a:t>10- </a:t>
            </a:r>
            <a:r>
              <a:rPr lang="ar-YE" b="1" i="0" dirty="0">
                <a:solidFill>
                  <a:srgbClr val="222222"/>
                </a:solidFill>
                <a:effectLst/>
                <a:latin typeface="Alexandria Medium" pitchFamily="2" charset="-78"/>
                <a:cs typeface="Alexandria Medium" pitchFamily="2" charset="-78"/>
              </a:rPr>
              <a:t>عدم القدرة على فهم ظرف الطرف الآخر</a:t>
            </a:r>
            <a:r>
              <a:rPr lang="ar-YE" b="0" i="0" dirty="0">
                <a:solidFill>
                  <a:srgbClr val="222222"/>
                </a:solidFill>
                <a:effectLst/>
                <a:latin typeface="Alexandria Medium" pitchFamily="2" charset="-78"/>
                <a:cs typeface="Alexandria Medium" pitchFamily="2" charset="-78"/>
              </a:rPr>
              <a:t> </a:t>
            </a:r>
            <a:endParaRPr lang="ar-JO" sz="1600" b="0" i="0" dirty="0">
              <a:solidFill>
                <a:srgbClr val="222222"/>
              </a:solidFill>
              <a:effectLst/>
              <a:latin typeface="Alexandria Medium" pitchFamily="2" charset="-78"/>
              <a:cs typeface="Alexandria Medium" pitchFamily="2" charset="-78"/>
            </a:endParaRPr>
          </a:p>
          <a:p>
            <a:pPr algn="r" rtl="1">
              <a:lnSpc>
                <a:spcPct val="150000"/>
              </a:lnSpc>
            </a:pPr>
            <a:r>
              <a:rPr lang="ar-YE" sz="1600" b="0" i="0" dirty="0">
                <a:solidFill>
                  <a:srgbClr val="222222"/>
                </a:solidFill>
                <a:effectLst/>
                <a:latin typeface="Alexandria Light" pitchFamily="2" charset="-78"/>
                <a:cs typeface="Alexandria Light" pitchFamily="2" charset="-78"/>
              </a:rPr>
              <a:t>خلال عملية الاتصال، كالاتصال بزمن غير ملائم للطرف الآخر.</a:t>
            </a:r>
          </a:p>
          <a:p>
            <a:pPr algn="r" rtl="1">
              <a:lnSpc>
                <a:spcPct val="150000"/>
              </a:lnSpc>
            </a:pPr>
            <a:r>
              <a:rPr lang="ar-JO" b="1" dirty="0">
                <a:solidFill>
                  <a:srgbClr val="222222"/>
                </a:solidFill>
                <a:latin typeface="Alexandria Medium" pitchFamily="2" charset="-78"/>
                <a:cs typeface="Alexandria Medium" pitchFamily="2" charset="-78"/>
              </a:rPr>
              <a:t>11</a:t>
            </a:r>
            <a:r>
              <a:rPr lang="ar-YE" b="1" dirty="0">
                <a:solidFill>
                  <a:srgbClr val="222222"/>
                </a:solidFill>
                <a:latin typeface="Alexandria Medium" pitchFamily="2" charset="-78"/>
                <a:cs typeface="Alexandria Medium" pitchFamily="2" charset="-78"/>
              </a:rPr>
              <a:t>– عدم اختيار وسيلة الاتصال الملائمة، </a:t>
            </a:r>
            <a:endParaRPr lang="ar-JO" b="1" dirty="0">
              <a:solidFill>
                <a:srgbClr val="222222"/>
              </a:solidFill>
              <a:latin typeface="Alexandria Medium" pitchFamily="2" charset="-78"/>
              <a:cs typeface="Alexandria Medium" pitchFamily="2" charset="-78"/>
            </a:endParaRPr>
          </a:p>
          <a:p>
            <a:pPr algn="r" rtl="1">
              <a:lnSpc>
                <a:spcPct val="150000"/>
              </a:lnSpc>
            </a:pPr>
            <a:r>
              <a:rPr lang="ar-YE" sz="1600" b="0" i="0" dirty="0">
                <a:solidFill>
                  <a:srgbClr val="222222"/>
                </a:solidFill>
                <a:effectLst/>
                <a:latin typeface="Alexandria Light" pitchFamily="2" charset="-78"/>
                <a:cs typeface="Alexandria Light" pitchFamily="2" charset="-78"/>
              </a:rPr>
              <a:t>كأن يكتب الفرد رسالة، بينما يستدعي الموضوع قيامه بزيارة شخصية.</a:t>
            </a:r>
          </a:p>
          <a:p>
            <a:pPr algn="r" rtl="1">
              <a:lnSpc>
                <a:spcPct val="150000"/>
              </a:lnSpc>
            </a:pPr>
            <a:r>
              <a:rPr lang="ar-JO" b="1" dirty="0">
                <a:solidFill>
                  <a:srgbClr val="222222"/>
                </a:solidFill>
                <a:latin typeface="Alexandria Medium" pitchFamily="2" charset="-78"/>
                <a:cs typeface="Alexandria Medium" pitchFamily="2" charset="-78"/>
              </a:rPr>
              <a:t>12</a:t>
            </a:r>
            <a:r>
              <a:rPr lang="ar-YE" b="1" dirty="0">
                <a:solidFill>
                  <a:srgbClr val="222222"/>
                </a:solidFill>
                <a:latin typeface="Alexandria Medium" pitchFamily="2" charset="-78"/>
                <a:cs typeface="Alexandria Medium" pitchFamily="2" charset="-78"/>
              </a:rPr>
              <a:t>– الرقابة على الاتصال </a:t>
            </a:r>
            <a:endParaRPr lang="ar-JO" b="1" dirty="0">
              <a:solidFill>
                <a:srgbClr val="222222"/>
              </a:solidFill>
              <a:latin typeface="Alexandria Medium" pitchFamily="2" charset="-78"/>
              <a:cs typeface="Alexandria Medium" pitchFamily="2" charset="-78"/>
            </a:endParaRPr>
          </a:p>
          <a:p>
            <a:pPr algn="r" rtl="1">
              <a:lnSpc>
                <a:spcPct val="150000"/>
              </a:lnSpc>
            </a:pPr>
            <a:r>
              <a:rPr lang="ar-YE" sz="1600" b="0" i="0" dirty="0">
                <a:solidFill>
                  <a:srgbClr val="222222"/>
                </a:solidFill>
                <a:effectLst/>
                <a:latin typeface="Alexandria Light" pitchFamily="2" charset="-78"/>
                <a:cs typeface="Alexandria Light" pitchFamily="2" charset="-78"/>
              </a:rPr>
              <a:t>وحذف بعض الأجزاء من الرسالة، تؤدي إلى صعوبة في فهم المقصود أو الغرض من عملية الاتصال. وعملية الرقابة موجودة في كل مؤسسة، وكلما زادت درجة الرقابة نتيجة مرورها على مستويات إدارية مختلفة، كلما كان الاحتمال أكبر في حذف أجزاء أكثر، مما يؤدي إلى غموض الرسالة وصعوبة فهمها.</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A1C95A8F-0DE6-58FA-0CD4-91DE417E94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3001" y="1771799"/>
            <a:ext cx="2771775" cy="1647825"/>
          </a:xfrm>
          <a:prstGeom prst="rect">
            <a:avLst/>
          </a:prstGeom>
        </p:spPr>
      </p:pic>
    </p:spTree>
    <p:extLst>
      <p:ext uri="{BB962C8B-B14F-4D97-AF65-F5344CB8AC3E}">
        <p14:creationId xmlns:p14="http://schemas.microsoft.com/office/powerpoint/2010/main" val="3451015909"/>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0283" y="993911"/>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YE" sz="1800" b="1" i="0" u="none" strike="noStrike" baseline="0" dirty="0">
                <a:latin typeface="TraditionalArabic-Bold"/>
              </a:rPr>
              <a:t>المعوقات التقنية: </a:t>
            </a:r>
            <a:r>
              <a:rPr lang="ar-YE" sz="1800" b="0" i="0" u="none" strike="noStrike" baseline="0" dirty="0">
                <a:latin typeface="TraditionalArabic"/>
              </a:rPr>
              <a:t>أهمها:</a:t>
            </a:r>
            <a:endParaRPr lang="ar-YE" sz="1800" b="0" i="0" u="none" strike="noStrike" baseline="0" dirty="0">
              <a:solidFill>
                <a:schemeClr val="tx1"/>
              </a:solidFill>
              <a:latin typeface="TraditionalArabic"/>
            </a:endParaRPr>
          </a:p>
          <a:p>
            <a:pPr algn="r" rtl="1"/>
            <a:r>
              <a:rPr lang="ar-JO" sz="1800" b="0" i="0" u="none" strike="noStrike" baseline="0" dirty="0">
                <a:solidFill>
                  <a:srgbClr val="00B0F0"/>
                </a:solidFill>
                <a:latin typeface="Alexandria Medium" pitchFamily="2" charset="-78"/>
                <a:cs typeface="Alexandria Medium" pitchFamily="2" charset="-78"/>
              </a:rPr>
              <a:t>معيقات تقنية</a:t>
            </a:r>
            <a:endParaRPr lang="ar-JO" sz="1600" b="0" i="0" u="none" strike="noStrike" baseline="0" dirty="0">
              <a:solidFill>
                <a:srgbClr val="00B0F0"/>
              </a:solidFill>
              <a:latin typeface="Alexandria Light" pitchFamily="2" charset="-78"/>
              <a:cs typeface="Alexandria Light" pitchFamily="2" charset="-78"/>
            </a:endParaRPr>
          </a:p>
          <a:p>
            <a:pPr marL="342900" indent="-342900" algn="r" rtl="1">
              <a:lnSpc>
                <a:spcPct val="200000"/>
              </a:lnSpc>
              <a:buFont typeface="+mj-lt"/>
              <a:buAutoNum type="arabicPeriod"/>
            </a:pPr>
            <a:r>
              <a:rPr lang="ar-YE" sz="1600" b="0" i="0" u="none" strike="noStrike" baseline="0" dirty="0">
                <a:solidFill>
                  <a:schemeClr val="tx1"/>
                </a:solidFill>
                <a:latin typeface="Alexandria Light" pitchFamily="2" charset="-78"/>
                <a:cs typeface="Alexandria Light" pitchFamily="2" charset="-78"/>
              </a:rPr>
              <a:t>ارتفاع التكاليف المالية للكثير من تقنيات الاتصال ونظمه الحديثة.</a:t>
            </a:r>
            <a:endParaRPr lang="ar-JO" sz="1600" b="0" i="0" u="none" strike="noStrike" baseline="0" dirty="0">
              <a:solidFill>
                <a:schemeClr val="tx1"/>
              </a:solidFill>
              <a:latin typeface="Alexandria Light" pitchFamily="2" charset="-78"/>
              <a:cs typeface="Alexandria Light" pitchFamily="2" charset="-78"/>
            </a:endParaRPr>
          </a:p>
          <a:p>
            <a:pPr marL="342900" indent="-342900" algn="r" rtl="1">
              <a:lnSpc>
                <a:spcPct val="200000"/>
              </a:lnSpc>
              <a:buFont typeface="+mj-lt"/>
              <a:buAutoNum type="arabicPeriod"/>
            </a:pPr>
            <a:r>
              <a:rPr lang="ar-YE" sz="1600" b="0" i="0" u="none" strike="noStrike" baseline="0" dirty="0">
                <a:solidFill>
                  <a:schemeClr val="tx1"/>
                </a:solidFill>
                <a:latin typeface="Alexandria Light" pitchFamily="2" charset="-78"/>
                <a:cs typeface="Alexandria Light" pitchFamily="2" charset="-78"/>
              </a:rPr>
              <a:t>عدم ملائمة بعض تقنيات الاتصال ونظمه الحديثة للاستخدامات المحلية.</a:t>
            </a:r>
            <a:endParaRPr lang="ar-JO" sz="1600" b="0" i="0" u="none" strike="noStrike" baseline="0" dirty="0">
              <a:solidFill>
                <a:schemeClr val="tx1"/>
              </a:solidFill>
              <a:latin typeface="Alexandria Light" pitchFamily="2" charset="-78"/>
              <a:cs typeface="Alexandria Light" pitchFamily="2" charset="-78"/>
            </a:endParaRPr>
          </a:p>
          <a:p>
            <a:pPr marL="342900" indent="-342900" algn="r" rtl="1">
              <a:lnSpc>
                <a:spcPct val="200000"/>
              </a:lnSpc>
              <a:buFont typeface="+mj-lt"/>
              <a:buAutoNum type="arabicPeriod"/>
            </a:pPr>
            <a:r>
              <a:rPr lang="ar-YE" sz="1600" b="0" i="0" u="none" strike="noStrike" baseline="0" dirty="0">
                <a:solidFill>
                  <a:schemeClr val="tx1"/>
                </a:solidFill>
                <a:latin typeface="Alexandria Light" pitchFamily="2" charset="-78"/>
                <a:cs typeface="Alexandria Light" pitchFamily="2" charset="-78"/>
              </a:rPr>
              <a:t>انخفاض مستوى تدريب العاملين على تقنيات الاتصال ونظمه الحديثة.</a:t>
            </a:r>
            <a:endParaRPr lang="ar-JO" sz="1600" b="0" i="0" u="none" strike="noStrike" baseline="0" dirty="0">
              <a:solidFill>
                <a:schemeClr val="tx1"/>
              </a:solidFill>
              <a:latin typeface="Alexandria Light" pitchFamily="2" charset="-78"/>
              <a:cs typeface="Alexandria Light" pitchFamily="2" charset="-78"/>
            </a:endParaRPr>
          </a:p>
          <a:p>
            <a:pPr marL="342900" indent="-342900" algn="r" rtl="1">
              <a:lnSpc>
                <a:spcPct val="200000"/>
              </a:lnSpc>
              <a:buFont typeface="+mj-lt"/>
              <a:buAutoNum type="arabicPeriod"/>
            </a:pPr>
            <a:r>
              <a:rPr lang="ar-YE" sz="1600" b="0" i="0" u="none" strike="noStrike" baseline="0" dirty="0">
                <a:solidFill>
                  <a:schemeClr val="tx1"/>
                </a:solidFill>
                <a:latin typeface="Alexandria Light" pitchFamily="2" charset="-78"/>
                <a:cs typeface="Alexandria Light" pitchFamily="2" charset="-78"/>
              </a:rPr>
              <a:t>عدم توفر الصيانة الوقائية والدورية لتقنيات الاتصال ونظمه الحديثة.</a:t>
            </a:r>
            <a:endParaRPr lang="ar-YE" sz="1400" b="0" i="0" dirty="0">
              <a:solidFill>
                <a:schemeClr val="tx1"/>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369EEB6-D3E5-EE01-6F14-A3999E77D228}"/>
              </a:ext>
            </a:extLst>
          </p:cNvPr>
          <p:cNvSpPr txBox="1"/>
          <p:nvPr/>
        </p:nvSpPr>
        <p:spPr>
          <a:xfrm>
            <a:off x="3753135" y="1169517"/>
            <a:ext cx="4258101" cy="371705"/>
          </a:xfrm>
          <a:prstGeom prst="rect">
            <a:avLst/>
          </a:prstGeom>
          <a:noFill/>
        </p:spPr>
        <p:txBody>
          <a:bodyPr wrap="square" rtlCol="0">
            <a:spAutoFit/>
          </a:bodyPr>
          <a:lstStyle/>
          <a:p>
            <a:pPr marL="0" marR="0" algn="ctr" rtl="1">
              <a:lnSpc>
                <a:spcPct val="107000"/>
              </a:lnSpc>
              <a:spcBef>
                <a:spcPts val="0"/>
              </a:spcBef>
              <a:spcAft>
                <a:spcPts val="800"/>
              </a:spcAft>
            </a:pPr>
            <a:r>
              <a:rPr lang="ar-JO" sz="1800" kern="100">
                <a:solidFill>
                  <a:srgbClr val="00B0F0"/>
                </a:solidFill>
                <a:effectLst/>
                <a:latin typeface="Alexandria Black" pitchFamily="2" charset="-78"/>
                <a:ea typeface="Calibri" panose="020F0502020204030204" pitchFamily="34" charset="0"/>
                <a:cs typeface="Alexandria Black" pitchFamily="2" charset="-78"/>
              </a:rPr>
              <a:t>معيقات الاتصال التنظيمي</a:t>
            </a:r>
            <a:endParaRPr lang="ar-JO" sz="1600" kern="100" dirty="0">
              <a:solidFill>
                <a:srgbClr val="333333"/>
              </a:solidFill>
              <a:latin typeface="Alexandria Light" pitchFamily="2" charset="-78"/>
              <a:ea typeface="Calibri" panose="020F0502020204030204" pitchFamily="34" charset="0"/>
              <a:cs typeface="Alexandria Light" pitchFamily="2" charset="-78"/>
            </a:endParaRPr>
          </a:p>
        </p:txBody>
      </p:sp>
      <p:pic>
        <p:nvPicPr>
          <p:cNvPr id="6" name="Picture 5">
            <a:extLst>
              <a:ext uri="{FF2B5EF4-FFF2-40B4-BE49-F238E27FC236}">
                <a16:creationId xmlns:a16="http://schemas.microsoft.com/office/drawing/2014/main" id="{6D0AAE4E-9073-5760-4943-DB7007C257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3582" y="2985945"/>
            <a:ext cx="3271695" cy="2568694"/>
          </a:xfrm>
          <a:prstGeom prst="rect">
            <a:avLst/>
          </a:prstGeom>
        </p:spPr>
      </p:pic>
    </p:spTree>
    <p:extLst>
      <p:ext uri="{BB962C8B-B14F-4D97-AF65-F5344CB8AC3E}">
        <p14:creationId xmlns:p14="http://schemas.microsoft.com/office/powerpoint/2010/main" val="2907644730"/>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0283" y="993911"/>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JO" sz="2000" dirty="0">
                <a:solidFill>
                  <a:srgbClr val="00B0F0"/>
                </a:solidFill>
                <a:latin typeface="Alexandria Black" pitchFamily="2" charset="-78"/>
                <a:cs typeface="Alexandria Black" pitchFamily="2" charset="-78"/>
              </a:rPr>
              <a:t>التغلب على معيقات الاتصال التنظيمي</a:t>
            </a:r>
            <a:endParaRPr lang="ar-JO" sz="2000" b="0" i="0" dirty="0">
              <a:solidFill>
                <a:srgbClr val="00B0F0"/>
              </a:solidFill>
              <a:effectLst/>
              <a:latin typeface="Alexandria Light" pitchFamily="2" charset="-78"/>
              <a:cs typeface="Alexandria Light" pitchFamily="2" charset="-78"/>
            </a:endParaRPr>
          </a:p>
          <a:p>
            <a:pPr algn="r">
              <a:lnSpc>
                <a:spcPct val="150000"/>
              </a:lnSpc>
            </a:pPr>
            <a:r>
              <a:rPr lang="ar-YE" sz="1600" dirty="0">
                <a:solidFill>
                  <a:srgbClr val="000000"/>
                </a:solidFill>
                <a:latin typeface="Alexandria Light" pitchFamily="2" charset="-78"/>
                <a:cs typeface="Alexandria Light" pitchFamily="2" charset="-78"/>
              </a:rPr>
              <a:t>وللتغلب على صعوبات الاتصال أو التخفيف من آثارها السيئة</a:t>
            </a:r>
            <a:r>
              <a:rPr lang="ar-JO" sz="1600" dirty="0">
                <a:solidFill>
                  <a:srgbClr val="000000"/>
                </a:solidFill>
                <a:latin typeface="Alexandria Light" pitchFamily="2" charset="-78"/>
                <a:cs typeface="Alexandria Light" pitchFamily="2" charset="-78"/>
              </a:rPr>
              <a:t> ولتحقيق اتصال فعال لا بد من اتخاذ مجموعة إجراءات ومنها:</a:t>
            </a:r>
          </a:p>
          <a:p>
            <a:pPr marL="285750" indent="-285750" algn="r" rtl="1">
              <a:lnSpc>
                <a:spcPct val="150000"/>
              </a:lnSpc>
              <a:buFont typeface="Wingdings" panose="05000000000000000000" pitchFamily="2" charset="2"/>
              <a:buChar char="ü"/>
            </a:pPr>
            <a:r>
              <a:rPr lang="ar-JO" sz="1600" dirty="0">
                <a:solidFill>
                  <a:srgbClr val="000000"/>
                </a:solidFill>
                <a:latin typeface="Alexandria Light" pitchFamily="2" charset="-78"/>
                <a:cs typeface="Alexandria Light" pitchFamily="2" charset="-78"/>
              </a:rPr>
              <a:t>- </a:t>
            </a:r>
            <a:r>
              <a:rPr lang="ar-YE" sz="1600" dirty="0">
                <a:solidFill>
                  <a:srgbClr val="000000"/>
                </a:solidFill>
                <a:latin typeface="Alexandria Light" pitchFamily="2" charset="-78"/>
                <a:cs typeface="Alexandria Light" pitchFamily="2" charset="-78"/>
              </a:rPr>
              <a:t>تحسين المهارات الكتابية والتحليلية في عملية الاتصال</a:t>
            </a:r>
            <a:r>
              <a:rPr lang="ar-JO" sz="1600" dirty="0">
                <a:solidFill>
                  <a:srgbClr val="000000"/>
                </a:solidFill>
                <a:latin typeface="Alexandria Light" pitchFamily="2" charset="-78"/>
                <a:cs typeface="Alexandria Light" pitchFamily="2" charset="-78"/>
              </a:rPr>
              <a:t>.</a:t>
            </a:r>
          </a:p>
          <a:p>
            <a:pPr marL="285750" indent="-285750" algn="r" rtl="1">
              <a:lnSpc>
                <a:spcPct val="150000"/>
              </a:lnSpc>
              <a:buFont typeface="Wingdings" panose="05000000000000000000" pitchFamily="2" charset="2"/>
              <a:buChar char="ü"/>
            </a:pPr>
            <a:r>
              <a:rPr lang="ar-JO" sz="1600" dirty="0">
                <a:solidFill>
                  <a:srgbClr val="000000"/>
                </a:solidFill>
                <a:latin typeface="Alexandria Light" pitchFamily="2" charset="-78"/>
                <a:cs typeface="Alexandria Light" pitchFamily="2" charset="-78"/>
              </a:rPr>
              <a:t>استخدام اللغة الواضحة والرموز المشتركة</a:t>
            </a:r>
          </a:p>
          <a:p>
            <a:pPr marL="285750" indent="-285750" algn="r" rtl="1">
              <a:lnSpc>
                <a:spcPct val="150000"/>
              </a:lnSpc>
              <a:buFont typeface="Wingdings" panose="05000000000000000000" pitchFamily="2" charset="2"/>
              <a:buChar char="ü"/>
            </a:pPr>
            <a:r>
              <a:rPr lang="ar-JO" sz="1600" dirty="0">
                <a:solidFill>
                  <a:srgbClr val="000000"/>
                </a:solidFill>
                <a:latin typeface="Alexandria Light" pitchFamily="2" charset="-78"/>
                <a:cs typeface="Alexandria Light" pitchFamily="2" charset="-78"/>
              </a:rPr>
              <a:t>التخفيف من العوائق المادية في بيئة العمل بتوفير التجهيزات المطلوبة.</a:t>
            </a:r>
          </a:p>
          <a:p>
            <a:pPr marL="285750" indent="-285750" algn="r" rtl="1">
              <a:lnSpc>
                <a:spcPct val="150000"/>
              </a:lnSpc>
              <a:buFont typeface="Wingdings" panose="05000000000000000000" pitchFamily="2" charset="2"/>
              <a:buChar char="ü"/>
            </a:pPr>
            <a:r>
              <a:rPr lang="ar-JO" sz="1600" dirty="0">
                <a:solidFill>
                  <a:srgbClr val="000000"/>
                </a:solidFill>
                <a:latin typeface="Alexandria Light" pitchFamily="2" charset="-78"/>
                <a:cs typeface="Alexandria Light" pitchFamily="2" charset="-78"/>
              </a:rPr>
              <a:t>اوجود وصف وظيفي للمرؤوسين وكذلك سياسة واضحة للمؤسسة يتم إعلام العاملين بها وتفسيرها وتوضيحها</a:t>
            </a:r>
          </a:p>
          <a:p>
            <a:pPr marL="285750" indent="-285750" algn="r" rtl="1">
              <a:lnSpc>
                <a:spcPct val="150000"/>
              </a:lnSpc>
              <a:buFont typeface="Wingdings" panose="05000000000000000000" pitchFamily="2" charset="2"/>
              <a:buChar char="ü"/>
            </a:pPr>
            <a:r>
              <a:rPr lang="ar-JO" sz="1600" dirty="0">
                <a:solidFill>
                  <a:srgbClr val="000000"/>
                </a:solidFill>
                <a:latin typeface="Alexandria Light" pitchFamily="2" charset="-78"/>
                <a:cs typeface="Alexandria Light" pitchFamily="2" charset="-78"/>
              </a:rPr>
              <a:t>عدم تداخل عمل الإدارات</a:t>
            </a:r>
          </a:p>
          <a:p>
            <a:pPr marL="285750" indent="-285750" algn="r" rtl="1">
              <a:lnSpc>
                <a:spcPct val="150000"/>
              </a:lnSpc>
              <a:buFont typeface="Wingdings" panose="05000000000000000000" pitchFamily="2" charset="2"/>
              <a:buChar char="ü"/>
            </a:pPr>
            <a:r>
              <a:rPr lang="ar-JO" sz="1600" dirty="0">
                <a:solidFill>
                  <a:srgbClr val="000000"/>
                </a:solidFill>
                <a:latin typeface="Alexandria Light" pitchFamily="2" charset="-78"/>
                <a:cs typeface="Alexandria Light" pitchFamily="2" charset="-78"/>
              </a:rPr>
              <a:t>تفعيل القيادة الديمقراطية. </a:t>
            </a:r>
            <a:endParaRPr lang="ar-YE" sz="1600" dirty="0">
              <a:solidFill>
                <a:srgbClr val="000000"/>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39592827"/>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0283" y="993911"/>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JO" sz="2000" dirty="0">
                <a:solidFill>
                  <a:srgbClr val="00B0F0"/>
                </a:solidFill>
                <a:latin typeface="Alexandria Black" pitchFamily="2" charset="-78"/>
                <a:cs typeface="Alexandria Black" pitchFamily="2" charset="-78"/>
              </a:rPr>
              <a:t>خاتمة</a:t>
            </a:r>
            <a:endParaRPr lang="ar-JO" sz="2000" b="0" i="0" dirty="0">
              <a:solidFill>
                <a:srgbClr val="00B0F0"/>
              </a:solidFill>
              <a:effectLst/>
              <a:latin typeface="Alexandria Light" pitchFamily="2" charset="-78"/>
              <a:cs typeface="Alexandria Light" pitchFamily="2" charset="-78"/>
            </a:endParaRPr>
          </a:p>
          <a:p>
            <a:pPr algn="just" rtl="1" fontAlgn="base">
              <a:lnSpc>
                <a:spcPct val="150000"/>
              </a:lnSpc>
            </a:pPr>
            <a:r>
              <a:rPr lang="ar-JO" sz="1600" b="0" i="0" dirty="0">
                <a:solidFill>
                  <a:srgbClr val="717171"/>
                </a:solidFill>
                <a:effectLst/>
                <a:latin typeface="Poppins-Regular"/>
              </a:rPr>
              <a:t>   </a:t>
            </a:r>
            <a:r>
              <a:rPr lang="ar-JO" sz="1600" b="0" i="0" dirty="0">
                <a:solidFill>
                  <a:srgbClr val="000000"/>
                </a:solidFill>
                <a:effectLst/>
                <a:latin typeface="Alexandria Light" pitchFamily="2" charset="-78"/>
                <a:cs typeface="Alexandria Light" pitchFamily="2" charset="-78"/>
              </a:rPr>
              <a:t>يسهم </a:t>
            </a:r>
            <a:r>
              <a:rPr lang="ar-YE" sz="1600" b="0" i="0" dirty="0">
                <a:solidFill>
                  <a:srgbClr val="000000"/>
                </a:solidFill>
                <a:effectLst/>
                <a:latin typeface="Alexandria Light" pitchFamily="2" charset="-78"/>
                <a:cs typeface="Alexandria Light" pitchFamily="2" charset="-78"/>
              </a:rPr>
              <a:t>الاتصال التنظیمي </a:t>
            </a:r>
            <a:r>
              <a:rPr lang="ar-JO" sz="1600" b="0" i="0" dirty="0">
                <a:solidFill>
                  <a:srgbClr val="000000"/>
                </a:solidFill>
                <a:effectLst/>
                <a:latin typeface="Alexandria Light" pitchFamily="2" charset="-78"/>
                <a:cs typeface="Alexandria Light" pitchFamily="2" charset="-78"/>
              </a:rPr>
              <a:t>في تطوير </a:t>
            </a:r>
            <a:r>
              <a:rPr lang="ar-YE" sz="1600" b="0" i="0" dirty="0">
                <a:solidFill>
                  <a:srgbClr val="000000"/>
                </a:solidFill>
                <a:effectLst/>
                <a:latin typeface="Alexandria Light" pitchFamily="2" charset="-78"/>
                <a:cs typeface="Alexandria Light" pitchFamily="2" charset="-78"/>
              </a:rPr>
              <a:t>الاداء الوظیفي للمؤسسة، كونه یساعد على ایجاد مناخ تنظیمي تستطیع من خلالھا المؤسسة أن تصل به لتحقیق اھدافھا والثبات واستقرار العمال داخل التنظیم وتحقیق الرضى الوظیفي ورفع روح المعنویة وزیادة الانتماء والولاء للمنظمة والعكس ھو الصحیح فقد تكون النتائج سلبیة تؤدي لانخفاض الولاء التنظیمي الذي یشكل قاعدة اساسیة لرفع اداء العمال وأداء المنظمة.</a:t>
            </a:r>
          </a:p>
          <a:p>
            <a:pPr algn="just" rtl="1" fontAlgn="base">
              <a:lnSpc>
                <a:spcPct val="150000"/>
              </a:lnSpc>
            </a:pPr>
            <a:r>
              <a:rPr lang="ar-YE" sz="1600" b="0" i="0" dirty="0">
                <a:solidFill>
                  <a:srgbClr val="000000"/>
                </a:solidFill>
                <a:effectLst/>
                <a:latin typeface="Alexandria Light" pitchFamily="2" charset="-78"/>
                <a:cs typeface="Alexandria Light" pitchFamily="2" charset="-78"/>
              </a:rPr>
              <a:t>فالاتصال التنظیمي </a:t>
            </a:r>
            <a:r>
              <a:rPr lang="ar-JO" sz="1600" b="0" i="0" dirty="0">
                <a:solidFill>
                  <a:srgbClr val="000000"/>
                </a:solidFill>
                <a:effectLst/>
                <a:latin typeface="Alexandria Light" pitchFamily="2" charset="-78"/>
                <a:cs typeface="Alexandria Light" pitchFamily="2" charset="-78"/>
              </a:rPr>
              <a:t>يجب أن يعتمد </a:t>
            </a:r>
            <a:r>
              <a:rPr lang="ar-YE" sz="1600" b="0" i="0" dirty="0">
                <a:solidFill>
                  <a:srgbClr val="000000"/>
                </a:solidFill>
                <a:effectLst/>
                <a:latin typeface="Alexandria Light" pitchFamily="2" charset="-78"/>
                <a:cs typeface="Alexandria Light" pitchFamily="2" charset="-78"/>
              </a:rPr>
              <a:t>اسلوب نظام المشاركة في التسییر </a:t>
            </a:r>
            <a:r>
              <a:rPr lang="ar-JO" sz="1600" b="0" i="0" dirty="0">
                <a:solidFill>
                  <a:srgbClr val="000000"/>
                </a:solidFill>
                <a:effectLst/>
                <a:latin typeface="Alexandria Light" pitchFamily="2" charset="-78"/>
                <a:cs typeface="Alexandria Light" pitchFamily="2" charset="-78"/>
              </a:rPr>
              <a:t> شؤون المنظمة والتطوير </a:t>
            </a:r>
            <a:r>
              <a:rPr lang="ar-YE" sz="1600" b="0" i="0" dirty="0">
                <a:solidFill>
                  <a:srgbClr val="000000"/>
                </a:solidFill>
                <a:effectLst/>
                <a:latin typeface="Alexandria Light" pitchFamily="2" charset="-78"/>
                <a:cs typeface="Alexandria Light" pitchFamily="2" charset="-78"/>
              </a:rPr>
              <a:t>من خلال التأقلم مع متغیرات </a:t>
            </a:r>
            <a:r>
              <a:rPr lang="ar-JO" sz="1600" b="0" i="0" dirty="0">
                <a:solidFill>
                  <a:srgbClr val="000000"/>
                </a:solidFill>
                <a:effectLst/>
                <a:latin typeface="Alexandria Light" pitchFamily="2" charset="-78"/>
                <a:cs typeface="Alexandria Light" pitchFamily="2" charset="-78"/>
              </a:rPr>
              <a:t>القرن الحادي والعشرين</a:t>
            </a:r>
            <a:r>
              <a:rPr lang="ar-YE" sz="1600" b="0" i="0" dirty="0">
                <a:solidFill>
                  <a:srgbClr val="000000"/>
                </a:solidFill>
                <a:effectLst/>
                <a:latin typeface="Alexandria Light" pitchFamily="2" charset="-78"/>
                <a:cs typeface="Alexandria Light" pitchFamily="2" charset="-78"/>
              </a:rPr>
              <a:t>، خاصة مع التطور الذي تشھده ا</a:t>
            </a:r>
            <a:r>
              <a:rPr lang="ar-JO" sz="1600" b="0" i="0" dirty="0">
                <a:solidFill>
                  <a:srgbClr val="000000"/>
                </a:solidFill>
                <a:effectLst/>
                <a:latin typeface="Alexandria Light" pitchFamily="2" charset="-78"/>
                <a:cs typeface="Alexandria Light" pitchFamily="2" charset="-78"/>
              </a:rPr>
              <a:t>لمنظمات</a:t>
            </a:r>
            <a:r>
              <a:rPr lang="ar-YE" sz="1600" b="0" i="0" dirty="0">
                <a:solidFill>
                  <a:srgbClr val="000000"/>
                </a:solidFill>
                <a:effectLst/>
                <a:latin typeface="Alexandria Light" pitchFamily="2" charset="-78"/>
                <a:cs typeface="Alexandria Light" pitchFamily="2" charset="-78"/>
              </a:rPr>
              <a:t> من خلال الاعتماد على </a:t>
            </a:r>
            <a:r>
              <a:rPr lang="ar-JO" sz="1600" b="0" i="0" dirty="0">
                <a:solidFill>
                  <a:srgbClr val="000000"/>
                </a:solidFill>
                <a:effectLst/>
                <a:latin typeface="Alexandria Light" pitchFamily="2" charset="-78"/>
                <a:cs typeface="Alexandria Light" pitchFamily="2" charset="-78"/>
              </a:rPr>
              <a:t>التكنولوجية الرقمية</a:t>
            </a:r>
            <a:r>
              <a:rPr lang="ar-YE" sz="1600" b="0" i="0" dirty="0">
                <a:solidFill>
                  <a:srgbClr val="000000"/>
                </a:solidFill>
                <a:effectLst/>
                <a:latin typeface="Alexandria Light" pitchFamily="2" charset="-78"/>
                <a:cs typeface="Alexandria Light" pitchFamily="2" charset="-78"/>
              </a:rPr>
              <a:t> ومن </a:t>
            </a:r>
            <a:r>
              <a:rPr lang="ar-JO" sz="1600" b="0" i="0" dirty="0">
                <a:solidFill>
                  <a:srgbClr val="000000"/>
                </a:solidFill>
                <a:effectLst/>
                <a:latin typeface="Alexandria Light" pitchFamily="2" charset="-78"/>
                <a:cs typeface="Alexandria Light" pitchFamily="2" charset="-78"/>
              </a:rPr>
              <a:t>لذلك يتحتم عليها أن </a:t>
            </a:r>
            <a:r>
              <a:rPr lang="ar-YE" sz="1600" b="0" i="0" dirty="0">
                <a:solidFill>
                  <a:srgbClr val="000000"/>
                </a:solidFill>
                <a:effectLst/>
                <a:latin typeface="Alexandria Light" pitchFamily="2" charset="-78"/>
                <a:cs typeface="Alexandria Light" pitchFamily="2" charset="-78"/>
              </a:rPr>
              <a:t>تعتمد على تكنولوجیة الاعلام والاتصال ودمجھا ضمن المھام الیومیة للموظفین </a:t>
            </a:r>
            <a:r>
              <a:rPr lang="ar-JO" sz="1600" b="0" i="0" dirty="0">
                <a:solidFill>
                  <a:srgbClr val="000000"/>
                </a:solidFill>
                <a:effectLst/>
                <a:latin typeface="Alexandria Light" pitchFamily="2" charset="-78"/>
                <a:cs typeface="Alexandria Light" pitchFamily="2" charset="-78"/>
              </a:rPr>
              <a:t>لتضمنتحقيق أهداف المنظمة وتأدية المهام بكفاءة وجودة عالية.</a:t>
            </a:r>
            <a:endParaRPr lang="ar-YE" sz="1600" b="0" i="0" dirty="0">
              <a:solidFill>
                <a:srgbClr val="000000"/>
              </a:solidFill>
              <a:effectLst/>
              <a:latin typeface="Alexandria Light" pitchFamily="2" charset="-78"/>
              <a:cs typeface="Alexandria Light" pitchFamily="2" charset="-78"/>
            </a:endParaRPr>
          </a:p>
          <a:p>
            <a:pPr algn="r"/>
            <a:endParaRPr lang="ar-YE" sz="1600" b="1" i="0" dirty="0">
              <a:solidFill>
                <a:srgbClr val="000000"/>
              </a:solidFill>
              <a:effectLst/>
              <a:latin typeface="Cairo"/>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13419167"/>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FD51AD-0D0E-3EDE-D581-4715514B59F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603B2FB-AA3A-41AD-C52A-FE64506F17C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09AFC796-A2EB-074B-A3BA-AA82714DBA2C}"/>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2C72BEC-9358-EFB6-FCFD-0BDC0F0A7FC3}"/>
              </a:ext>
            </a:extLst>
          </p:cNvPr>
          <p:cNvSpPr txBox="1"/>
          <p:nvPr/>
        </p:nvSpPr>
        <p:spPr>
          <a:xfrm>
            <a:off x="3807502" y="1325323"/>
            <a:ext cx="7674964" cy="4258217"/>
          </a:xfrm>
          <a:prstGeom prst="rect">
            <a:avLst/>
          </a:prstGeom>
          <a:solidFill>
            <a:schemeClr val="bg1"/>
          </a:solidFill>
        </p:spPr>
        <p:txBody>
          <a:bodyPr wrap="square" rtlCol="0">
            <a:spAutoFit/>
          </a:bodyPr>
          <a:lstStyle/>
          <a:p>
            <a:pPr marR="0" algn="ctr">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Alexandria Black" pitchFamily="2" charset="-78"/>
                <a:cs typeface="Alexandria Black" pitchFamily="2" charset="-78"/>
              </a:rPr>
              <a:t>نتاجات المحاضرة الثانية</a:t>
            </a:r>
          </a:p>
          <a:p>
            <a:pPr marL="285750" marR="0" indent="-285750" algn="ctr" rtl="1">
              <a:lnSpc>
                <a:spcPct val="200000"/>
              </a:lnSpc>
              <a:spcBef>
                <a:spcPts val="200"/>
              </a:spcBef>
              <a:spcAft>
                <a:spcPts val="200"/>
              </a:spcAft>
              <a:buFont typeface="Wingdings" panose="05000000000000000000" pitchFamily="2" charset="2"/>
              <a:buChar char="ü"/>
              <a:tabLst>
                <a:tab pos="365760" algn="l"/>
                <a:tab pos="731520" algn="l"/>
                <a:tab pos="1097280" algn="l"/>
                <a:tab pos="1463040" algn="l"/>
                <a:tab pos="3036570" algn="l"/>
              </a:tabLst>
            </a:pPr>
            <a:r>
              <a:rPr lang="ar-JO" dirty="0">
                <a:solidFill>
                  <a:srgbClr val="00B0F0"/>
                </a:solidFill>
                <a:latin typeface="Alexandria Medium" pitchFamily="2" charset="-78"/>
                <a:cs typeface="Alexandria Medium" pitchFamily="2" charset="-78"/>
              </a:rPr>
              <a:t>مفهوم الاتصال التنظيمي</a:t>
            </a:r>
          </a:p>
          <a:p>
            <a:pPr marL="285750" marR="0" indent="-285750" algn="ctr" rtl="1">
              <a:lnSpc>
                <a:spcPct val="200000"/>
              </a:lnSpc>
              <a:spcBef>
                <a:spcPts val="200"/>
              </a:spcBef>
              <a:spcAft>
                <a:spcPts val="200"/>
              </a:spcAft>
              <a:buFont typeface="Wingdings" panose="05000000000000000000" pitchFamily="2" charset="2"/>
              <a:buChar char="ü"/>
              <a:tabLst>
                <a:tab pos="365760" algn="l"/>
                <a:tab pos="731520" algn="l"/>
                <a:tab pos="1097280" algn="l"/>
                <a:tab pos="1463040" algn="l"/>
                <a:tab pos="3036570" algn="l"/>
              </a:tabLst>
            </a:pPr>
            <a:r>
              <a:rPr lang="ar-JO" dirty="0">
                <a:solidFill>
                  <a:srgbClr val="00B0F0"/>
                </a:solidFill>
                <a:latin typeface="Alexandria Medium" pitchFamily="2" charset="-78"/>
                <a:cs typeface="Alexandria Medium" pitchFamily="2" charset="-78"/>
              </a:rPr>
              <a:t>مبادئ الاتصال التنظيمي</a:t>
            </a:r>
          </a:p>
          <a:p>
            <a:pPr marL="285750" marR="0" indent="-285750" algn="ctr" rtl="1">
              <a:lnSpc>
                <a:spcPct val="200000"/>
              </a:lnSpc>
              <a:spcBef>
                <a:spcPts val="200"/>
              </a:spcBef>
              <a:spcAft>
                <a:spcPts val="200"/>
              </a:spcAft>
              <a:buFont typeface="Wingdings" panose="05000000000000000000" pitchFamily="2" charset="2"/>
              <a:buChar char="ü"/>
              <a:tabLst>
                <a:tab pos="365760" algn="l"/>
                <a:tab pos="731520" algn="l"/>
                <a:tab pos="1097280" algn="l"/>
                <a:tab pos="1463040" algn="l"/>
                <a:tab pos="3036570" algn="l"/>
              </a:tabLst>
            </a:pPr>
            <a:r>
              <a:rPr lang="ar-JO" dirty="0">
                <a:solidFill>
                  <a:srgbClr val="00B0F0"/>
                </a:solidFill>
                <a:latin typeface="Alexandria Medium" pitchFamily="2" charset="-78"/>
                <a:cs typeface="Alexandria Medium" pitchFamily="2" charset="-78"/>
              </a:rPr>
              <a:t>أهمية الاتصال التنظيمي</a:t>
            </a:r>
          </a:p>
          <a:p>
            <a:pPr marL="285750" marR="0" indent="-285750" algn="ctr" rtl="1">
              <a:lnSpc>
                <a:spcPct val="200000"/>
              </a:lnSpc>
              <a:spcBef>
                <a:spcPts val="200"/>
              </a:spcBef>
              <a:spcAft>
                <a:spcPts val="200"/>
              </a:spcAft>
              <a:buFont typeface="Wingdings" panose="05000000000000000000" pitchFamily="2" charset="2"/>
              <a:buChar char="ü"/>
              <a:tabLst>
                <a:tab pos="365760" algn="l"/>
                <a:tab pos="731520" algn="l"/>
                <a:tab pos="1097280" algn="l"/>
                <a:tab pos="1463040" algn="l"/>
                <a:tab pos="3036570" algn="l"/>
              </a:tabLst>
            </a:pPr>
            <a:r>
              <a:rPr lang="ar-JO" dirty="0">
                <a:solidFill>
                  <a:srgbClr val="00B0F0"/>
                </a:solidFill>
                <a:latin typeface="Alexandria Medium" pitchFamily="2" charset="-78"/>
                <a:cs typeface="Alexandria Medium" pitchFamily="2" charset="-78"/>
              </a:rPr>
              <a:t>وسائل الاتصال التنظيمي</a:t>
            </a:r>
          </a:p>
          <a:p>
            <a:pPr marL="285750" marR="0" indent="-285750" algn="ctr" rtl="1">
              <a:lnSpc>
                <a:spcPct val="200000"/>
              </a:lnSpc>
              <a:spcBef>
                <a:spcPts val="200"/>
              </a:spcBef>
              <a:spcAft>
                <a:spcPts val="200"/>
              </a:spcAft>
              <a:buFont typeface="Wingdings" panose="05000000000000000000" pitchFamily="2" charset="2"/>
              <a:buChar char="ü"/>
              <a:tabLst>
                <a:tab pos="365760" algn="l"/>
                <a:tab pos="731520" algn="l"/>
                <a:tab pos="1097280" algn="l"/>
                <a:tab pos="1463040" algn="l"/>
                <a:tab pos="3036570" algn="l"/>
              </a:tabLst>
            </a:pPr>
            <a:r>
              <a:rPr lang="ar-JO" dirty="0">
                <a:solidFill>
                  <a:srgbClr val="00B0F0"/>
                </a:solidFill>
                <a:latin typeface="Alexandria Medium" pitchFamily="2" charset="-78"/>
                <a:cs typeface="Alexandria Medium" pitchFamily="2" charset="-78"/>
              </a:rPr>
              <a:t>أنواع الاتصال التنظيمي</a:t>
            </a:r>
          </a:p>
          <a:p>
            <a:pPr marL="285750" marR="0" indent="-285750" algn="ctr" rtl="1">
              <a:lnSpc>
                <a:spcPct val="200000"/>
              </a:lnSpc>
              <a:spcBef>
                <a:spcPts val="200"/>
              </a:spcBef>
              <a:spcAft>
                <a:spcPts val="200"/>
              </a:spcAft>
              <a:buFont typeface="Wingdings" panose="05000000000000000000" pitchFamily="2" charset="2"/>
              <a:buChar char="ü"/>
              <a:tabLst>
                <a:tab pos="365760" algn="l"/>
                <a:tab pos="731520" algn="l"/>
                <a:tab pos="1097280" algn="l"/>
                <a:tab pos="1463040" algn="l"/>
                <a:tab pos="3036570" algn="l"/>
              </a:tabLst>
            </a:pPr>
            <a:r>
              <a:rPr lang="ar-JO" dirty="0">
                <a:solidFill>
                  <a:srgbClr val="00B0F0"/>
                </a:solidFill>
                <a:latin typeface="Alexandria Medium" pitchFamily="2" charset="-78"/>
                <a:cs typeface="Alexandria Medium" pitchFamily="2" charset="-78"/>
              </a:rPr>
              <a:t>معيقات الاتصال التنظيمي</a:t>
            </a:r>
          </a:p>
        </p:txBody>
      </p:sp>
      <p:sp>
        <p:nvSpPr>
          <p:cNvPr id="3" name="TextBox 2">
            <a:extLst>
              <a:ext uri="{FF2B5EF4-FFF2-40B4-BE49-F238E27FC236}">
                <a16:creationId xmlns:a16="http://schemas.microsoft.com/office/drawing/2014/main" id="{EEEBEDE9-F35B-646A-9C01-16EFC73E6AA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FCFEE8F3-B123-E6B3-EA9A-28C80305E72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B18E61B6-1C30-66B1-E816-3A84B910419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89854" y="1325323"/>
            <a:ext cx="3105150" cy="4258217"/>
          </a:xfrm>
          <a:prstGeom prst="rect">
            <a:avLst/>
          </a:prstGeom>
        </p:spPr>
      </p:pic>
    </p:spTree>
    <p:extLst>
      <p:ext uri="{BB962C8B-B14F-4D97-AF65-F5344CB8AC3E}">
        <p14:creationId xmlns:p14="http://schemas.microsoft.com/office/powerpoint/2010/main" val="2420893318"/>
      </p:ext>
    </p:extLst>
  </p:cSld>
  <p:clrMapOvr>
    <a:masterClrMapping/>
  </p:clrMapOvr>
  <mc:AlternateContent xmlns:mc="http://schemas.openxmlformats.org/markup-compatibility/2006" xmlns:p14="http://schemas.microsoft.com/office/powerpoint/2010/main">
    <mc:Choice Requires="p14">
      <p:transition spd="slow" p14:dur="2000" advTm="143554"/>
    </mc:Choice>
    <mc:Fallback xmlns="">
      <p:transition spd="slow" advTm="143554"/>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40147" y="1155869"/>
            <a:ext cx="10426779" cy="48828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latin typeface="Alexandria Black" pitchFamily="2" charset="-78"/>
                <a:cs typeface="Alexandria Black" pitchFamily="2" charset="-78"/>
              </a:rPr>
              <a:t>المراجع</a:t>
            </a:r>
            <a:endParaRPr lang="en-US" sz="2000" b="1" dirty="0">
              <a:solidFill>
                <a:srgbClr val="00B0F0"/>
              </a:solidFill>
              <a:latin typeface="Alexandria Black" pitchFamily="2" charset="-78"/>
              <a:cs typeface="Alexandria Black" pitchFamily="2" charset="-78"/>
            </a:endParaRPr>
          </a:p>
          <a:p>
            <a:pPr algn="r"/>
            <a:r>
              <a:rPr lang="ar-SA" sz="1600" dirty="0">
                <a:solidFill>
                  <a:schemeClr val="tx1"/>
                </a:solidFill>
                <a:effectLst/>
                <a:latin typeface="Alexandria Light" pitchFamily="2" charset="-78"/>
                <a:ea typeface="Simplified Arabic" panose="02020603050405020304" pitchFamily="18" charset="-78"/>
                <a:cs typeface="Alexandria Light" pitchFamily="2" charset="-78"/>
              </a:rPr>
              <a:t>المغربي, محمد(2020). </a:t>
            </a:r>
            <a:r>
              <a:rPr lang="ar-SA" sz="1600" b="1" dirty="0">
                <a:solidFill>
                  <a:schemeClr val="tx1"/>
                </a:solidFill>
                <a:effectLst/>
                <a:latin typeface="Alexandria Light" pitchFamily="2" charset="-78"/>
                <a:ea typeface="Simplified Arabic" panose="02020603050405020304" pitchFamily="18" charset="-78"/>
                <a:cs typeface="Alexandria Light" pitchFamily="2" charset="-78"/>
              </a:rPr>
              <a:t>الاتصال التنظيمي</a:t>
            </a:r>
            <a:r>
              <a:rPr lang="ar-SA" sz="1600" dirty="0">
                <a:solidFill>
                  <a:schemeClr val="tx1"/>
                </a:solidFill>
                <a:effectLst/>
                <a:latin typeface="Alexandria Light" pitchFamily="2" charset="-78"/>
                <a:ea typeface="Simplified Arabic" panose="02020603050405020304" pitchFamily="18" charset="-78"/>
                <a:cs typeface="Alexandria Light" pitchFamily="2" charset="-78"/>
              </a:rPr>
              <a:t>. القاهرة: دار حميثرا للنشر.</a:t>
            </a:r>
            <a:endParaRPr lang="ar-JO" sz="1600" dirty="0">
              <a:solidFill>
                <a:schemeClr val="tx1"/>
              </a:solidFill>
              <a:effectLst/>
              <a:latin typeface="Alexandria Light" pitchFamily="2" charset="-78"/>
              <a:ea typeface="Simplified Arabic" panose="02020603050405020304" pitchFamily="18" charset="-78"/>
              <a:cs typeface="Alexandria Light" pitchFamily="2" charset="-78"/>
            </a:endParaRPr>
          </a:p>
          <a:p>
            <a:pPr algn="r"/>
            <a:endParaRPr lang="ar-JO" sz="1600" b="1" dirty="0">
              <a:solidFill>
                <a:schemeClr val="tx1"/>
              </a:solidFill>
              <a:latin typeface="Alexandria Light" pitchFamily="2" charset="-78"/>
              <a:ea typeface="Simplified Arabic" panose="02020603050405020304" pitchFamily="18" charset="-78"/>
              <a:cs typeface="Alexandria Light" pitchFamily="2" charset="-78"/>
            </a:endParaRPr>
          </a:p>
          <a:p>
            <a:pPr algn="r"/>
            <a:r>
              <a:rPr lang="ar-JO" sz="1600" dirty="0">
                <a:solidFill>
                  <a:schemeClr val="tx1"/>
                </a:solidFill>
                <a:latin typeface="Alexandria Light" pitchFamily="2" charset="-78"/>
                <a:cs typeface="Alexandria Light" pitchFamily="2" charset="-78"/>
              </a:rPr>
              <a:t>السكارنة، بلال (2014). </a:t>
            </a:r>
            <a:r>
              <a:rPr lang="ar-JO" sz="1600" b="1" dirty="0">
                <a:solidFill>
                  <a:schemeClr val="tx1"/>
                </a:solidFill>
                <a:latin typeface="Alexandria Light" pitchFamily="2" charset="-78"/>
                <a:cs typeface="Alexandria Light" pitchFamily="2" charset="-78"/>
              </a:rPr>
              <a:t>القيادة الإدارية الفعالة</a:t>
            </a:r>
            <a:r>
              <a:rPr lang="ar-JO" sz="1600" dirty="0">
                <a:solidFill>
                  <a:schemeClr val="tx1"/>
                </a:solidFill>
                <a:latin typeface="Alexandria Light" pitchFamily="2" charset="-78"/>
                <a:cs typeface="Alexandria Light" pitchFamily="2" charset="-78"/>
              </a:rPr>
              <a:t>. عمان: دار المسيرة للنشر والتوزيع.</a:t>
            </a:r>
          </a:p>
          <a:p>
            <a:pPr algn="ctr"/>
            <a:endParaRPr lang="ar-JO" sz="2000" dirty="0">
              <a:solidFill>
                <a:schemeClr val="tx1"/>
              </a:solidFill>
              <a:latin typeface="Alexandria Black" pitchFamily="2" charset="-78"/>
              <a:cs typeface="Alexandria Black" pitchFamily="2" charset="-78"/>
            </a:endParaRPr>
          </a:p>
          <a:p>
            <a:pPr algn="r" rtl="1"/>
            <a:r>
              <a:rPr lang="ar-YE" sz="1600" i="0" u="none" strike="noStrike" baseline="0" dirty="0">
                <a:solidFill>
                  <a:schemeClr val="tx1"/>
                </a:solidFill>
                <a:latin typeface="Alexandria Light" pitchFamily="2" charset="-78"/>
                <a:cs typeface="Alexandria Light" pitchFamily="2" charset="-78"/>
              </a:rPr>
              <a:t>دريدي</a:t>
            </a:r>
            <a:r>
              <a:rPr lang="ar-JO" sz="1600" i="0" u="none" strike="noStrike" baseline="0" dirty="0">
                <a:solidFill>
                  <a:schemeClr val="tx1"/>
                </a:solidFill>
                <a:latin typeface="Alexandria Light" pitchFamily="2" charset="-78"/>
                <a:cs typeface="Alexandria Light" pitchFamily="2" charset="-78"/>
              </a:rPr>
              <a:t>، فاطمة، وزرفاوي، أمال (2021).</a:t>
            </a:r>
            <a:r>
              <a:rPr lang="ar-YE" sz="1600" i="0" u="none" strike="noStrike" baseline="0" dirty="0">
                <a:solidFill>
                  <a:schemeClr val="tx1"/>
                </a:solidFill>
                <a:latin typeface="Alexandria Light" pitchFamily="2" charset="-78"/>
                <a:cs typeface="Alexandria Light" pitchFamily="2" charset="-78"/>
              </a:rPr>
              <a:t> </a:t>
            </a:r>
            <a:r>
              <a:rPr lang="ar-YE" sz="1600" b="1" i="0" u="none" strike="noStrike" baseline="0" dirty="0">
                <a:solidFill>
                  <a:schemeClr val="tx1"/>
                </a:solidFill>
                <a:latin typeface="Alexandria Light" pitchFamily="2" charset="-78"/>
                <a:cs typeface="Alexandria Light" pitchFamily="2" charset="-78"/>
              </a:rPr>
              <a:t>نماذج الاتصال التنظيمي في ضوء الفكر الإداري المعاصر</a:t>
            </a:r>
            <a:r>
              <a:rPr lang="ar-JO" sz="1600" b="1" i="0" u="none" strike="noStrike" baseline="0" dirty="0">
                <a:solidFill>
                  <a:schemeClr val="tx1"/>
                </a:solidFill>
                <a:latin typeface="Alexandria Light" pitchFamily="2" charset="-78"/>
                <a:cs typeface="Alexandria Light" pitchFamily="2" charset="-78"/>
              </a:rPr>
              <a:t>.</a:t>
            </a:r>
            <a:r>
              <a:rPr lang="ar-YE" sz="1800" b="1" i="0" u="none" strike="noStrike" baseline="0" dirty="0">
                <a:latin typeface="TraditionalArabic-Bold"/>
              </a:rPr>
              <a:t> </a:t>
            </a:r>
            <a:r>
              <a:rPr lang="ar-YE" sz="1600" i="0" u="none" strike="noStrike" baseline="0" dirty="0">
                <a:solidFill>
                  <a:schemeClr val="tx1"/>
                </a:solidFill>
                <a:latin typeface="Alexandria Light" pitchFamily="2" charset="-78"/>
                <a:cs typeface="Alexandria Light" pitchFamily="2" charset="-78"/>
              </a:rPr>
              <a:t>مجلة رؤى للدراسات المعرفية والحضارية</a:t>
            </a:r>
            <a:r>
              <a:rPr lang="ar-JO" sz="1600" i="0" u="none" strike="noStrike" baseline="0" dirty="0">
                <a:solidFill>
                  <a:schemeClr val="tx1"/>
                </a:solidFill>
                <a:latin typeface="Alexandria Light" pitchFamily="2" charset="-78"/>
                <a:cs typeface="Alexandria Light" pitchFamily="2" charset="-78"/>
              </a:rPr>
              <a:t>.</a:t>
            </a:r>
            <a:r>
              <a:rPr lang="ar-YE" sz="1600" i="0" u="none" strike="noStrike" baseline="0" dirty="0">
                <a:solidFill>
                  <a:schemeClr val="tx1"/>
                </a:solidFill>
                <a:latin typeface="Alexandria Light" pitchFamily="2" charset="-78"/>
                <a:cs typeface="Alexandria Light" pitchFamily="2" charset="-78"/>
              </a:rPr>
              <a:t> </a:t>
            </a:r>
            <a:r>
              <a:rPr lang="ar-JO" sz="1600" i="0" u="none" strike="noStrike" baseline="0" dirty="0">
                <a:solidFill>
                  <a:schemeClr val="tx1"/>
                </a:solidFill>
                <a:latin typeface="Alexandria Light" pitchFamily="2" charset="-78"/>
                <a:cs typeface="Alexandria Light" pitchFamily="2" charset="-78"/>
              </a:rPr>
              <a:t>7 (2) 127-142.</a:t>
            </a:r>
          </a:p>
          <a:p>
            <a:pPr algn="r" rtl="1"/>
            <a:endParaRPr lang="ar-JO" b="1" dirty="0">
              <a:solidFill>
                <a:schemeClr val="tx1"/>
              </a:solidFill>
              <a:latin typeface="Traditional Arabic" panose="02020603050405020304" pitchFamily="18" charset="-78"/>
              <a:cs typeface="Traditional Arabic" panose="02020603050405020304" pitchFamily="18" charset="-78"/>
            </a:endParaRPr>
          </a:p>
          <a:p>
            <a:pPr algn="r" rtl="1"/>
            <a:r>
              <a:rPr lang="ar-YE" sz="1600" dirty="0">
                <a:solidFill>
                  <a:schemeClr val="tx1"/>
                </a:solidFill>
                <a:latin typeface="Alexandria Light" pitchFamily="2" charset="-78"/>
                <a:cs typeface="Alexandria Light" pitchFamily="2" charset="-78"/>
              </a:rPr>
              <a:t>سارة نسامو</a:t>
            </a:r>
            <a:r>
              <a:rPr lang="ar-JO" sz="1600" dirty="0">
                <a:solidFill>
                  <a:schemeClr val="tx1"/>
                </a:solidFill>
                <a:latin typeface="Alexandria Light" pitchFamily="2" charset="-78"/>
                <a:cs typeface="Alexandria Light" pitchFamily="2" charset="-78"/>
              </a:rPr>
              <a:t>، سارة، وقلالي، زينب</a:t>
            </a:r>
            <a:r>
              <a:rPr lang="ar-JO" sz="1800" b="0" i="0" u="none" strike="noStrike" baseline="0" dirty="0">
                <a:solidFill>
                  <a:schemeClr val="tx1"/>
                </a:solidFill>
                <a:latin typeface="Arial" panose="020B0604020202020204" pitchFamily="34" charset="0"/>
                <a:cs typeface="Arial" panose="020B0604020202020204" pitchFamily="34" charset="0"/>
              </a:rPr>
              <a:t> (2021). </a:t>
            </a:r>
            <a:r>
              <a:rPr lang="ar-JO" sz="1600" b="1" dirty="0">
                <a:solidFill>
                  <a:schemeClr val="tx1"/>
                </a:solidFill>
                <a:latin typeface="Alexandria Light" pitchFamily="2" charset="-78"/>
                <a:cs typeface="Alexandria Light" pitchFamily="2" charset="-78"/>
              </a:rPr>
              <a:t>الاتصال التنظيمي في ظل جائحة كورونا</a:t>
            </a:r>
            <a:r>
              <a:rPr lang="ar-JO" sz="1600" dirty="0">
                <a:solidFill>
                  <a:schemeClr val="tx1"/>
                </a:solidFill>
                <a:latin typeface="Alexandria Light" pitchFamily="2" charset="-78"/>
                <a:cs typeface="Alexandria Light" pitchFamily="2" charset="-78"/>
              </a:rPr>
              <a:t>. رسالة ماجستير، جامعة أحمد دراية أدرار ، الجزائر.</a:t>
            </a:r>
          </a:p>
          <a:p>
            <a:pPr algn="r" rtl="1"/>
            <a:r>
              <a:rPr lang="ar-JO" sz="1600" dirty="0">
                <a:solidFill>
                  <a:schemeClr val="tx1"/>
                </a:solidFill>
                <a:latin typeface="Alexandria Light" pitchFamily="2" charset="-78"/>
                <a:cs typeface="Alexandria Light" pitchFamily="2" charset="-78"/>
              </a:rPr>
              <a:t>عبدالله، مسلم (2020) محاضرات في الاتصال التنظيمي.</a:t>
            </a:r>
            <a:endParaRPr lang="ar-YE" sz="1600" dirty="0">
              <a:solidFill>
                <a:schemeClr val="tx1"/>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224191"/>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454046" y="2062730"/>
            <a:ext cx="10426779"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latin typeface="Alexandria Black" pitchFamily="2" charset="-78"/>
                <a:cs typeface="Alexandria Black" pitchFamily="2" charset="-78"/>
              </a:rPr>
              <a:t>المراجع</a:t>
            </a:r>
          </a:p>
          <a:p>
            <a:pPr algn="ctr"/>
            <a:endParaRPr lang="ar-JO" sz="2000" b="1" dirty="0">
              <a:solidFill>
                <a:srgbClr val="00B0F0"/>
              </a:solidFill>
              <a:latin typeface="Alexandria Black" pitchFamily="2" charset="-78"/>
              <a:cs typeface="Alexandria Black" pitchFamily="2" charset="-78"/>
            </a:endParaRPr>
          </a:p>
          <a:p>
            <a:pPr algn="r" rtl="1"/>
            <a:r>
              <a:rPr lang="ar-YE" sz="1600" b="0" i="0" u="none" strike="noStrike" baseline="0" dirty="0">
                <a:solidFill>
                  <a:schemeClr val="tx1"/>
                </a:solidFill>
                <a:latin typeface="Alexandria Light" pitchFamily="2" charset="-78"/>
                <a:cs typeface="Alexandria Light" pitchFamily="2" charset="-78"/>
              </a:rPr>
              <a:t>عياصرة</a:t>
            </a:r>
            <a:r>
              <a:rPr lang="ar-JO" sz="1600" b="0" i="0" u="none" strike="noStrike" baseline="0" dirty="0">
                <a:solidFill>
                  <a:schemeClr val="tx1"/>
                </a:solidFill>
                <a:latin typeface="Alexandria Light" pitchFamily="2" charset="-78"/>
                <a:cs typeface="Alexandria Light" pitchFamily="2" charset="-78"/>
              </a:rPr>
              <a:t>، معن، و</a:t>
            </a:r>
            <a:r>
              <a:rPr lang="ar-YE" sz="1600" b="0" i="0" u="none" strike="noStrike" baseline="0" dirty="0">
                <a:solidFill>
                  <a:schemeClr val="tx1"/>
                </a:solidFill>
                <a:latin typeface="Alexandria Light" pitchFamily="2" charset="-78"/>
                <a:cs typeface="Alexandria Light" pitchFamily="2" charset="-78"/>
              </a:rPr>
              <a:t> بن أحمد،</a:t>
            </a:r>
            <a:r>
              <a:rPr lang="ar-JO" sz="1600" b="0" i="0" u="none" strike="noStrike" baseline="0" dirty="0">
                <a:solidFill>
                  <a:schemeClr val="tx1"/>
                </a:solidFill>
                <a:latin typeface="Alexandria Light" pitchFamily="2" charset="-78"/>
                <a:cs typeface="Alexandria Light" pitchFamily="2" charset="-78"/>
              </a:rPr>
              <a:t>مروان</a:t>
            </a:r>
            <a:r>
              <a:rPr lang="ar-YE" sz="1600" b="0" i="0" u="none" strike="noStrike" baseline="0" dirty="0">
                <a:solidFill>
                  <a:schemeClr val="tx1"/>
                </a:solidFill>
                <a:latin typeface="Alexandria Light" pitchFamily="2" charset="-78"/>
                <a:cs typeface="Alexandria Light" pitchFamily="2" charset="-78"/>
              </a:rPr>
              <a:t> </a:t>
            </a:r>
            <a:r>
              <a:rPr lang="ar-JO" sz="1600" b="0" i="0" u="none" strike="noStrike" baseline="0" dirty="0">
                <a:solidFill>
                  <a:schemeClr val="tx1"/>
                </a:solidFill>
                <a:latin typeface="Alexandria Light" pitchFamily="2" charset="-78"/>
                <a:cs typeface="Alexandria Light" pitchFamily="2" charset="-78"/>
              </a:rPr>
              <a:t>(2008).</a:t>
            </a:r>
            <a:r>
              <a:rPr lang="ar-YE" sz="1800" b="0" i="0" u="none" strike="noStrike" baseline="0" dirty="0">
                <a:latin typeface="Alexandria Light" pitchFamily="2" charset="-78"/>
                <a:cs typeface="Alexandria Light" pitchFamily="2" charset="-78"/>
              </a:rPr>
              <a:t> </a:t>
            </a:r>
            <a:r>
              <a:rPr lang="ar-YE" sz="1600" b="1" dirty="0">
                <a:solidFill>
                  <a:schemeClr val="tx1"/>
                </a:solidFill>
                <a:latin typeface="Alexandria Light" pitchFamily="2" charset="-78"/>
                <a:cs typeface="Alexandria Light" pitchFamily="2" charset="-78"/>
              </a:rPr>
              <a:t>القيادة والرقابة والاتصال الإداري</a:t>
            </a:r>
            <a:r>
              <a:rPr lang="ar-YE" sz="1800" b="0" i="0" u="none" strike="noStrike" baseline="0" dirty="0">
                <a:solidFill>
                  <a:schemeClr val="tx1"/>
                </a:solidFill>
                <a:latin typeface="Alexandria Light" pitchFamily="2" charset="-78"/>
                <a:cs typeface="Alexandria Light" pitchFamily="2" charset="-78"/>
              </a:rPr>
              <a:t>. </a:t>
            </a:r>
            <a:r>
              <a:rPr lang="ar-YE" sz="1600" b="0" i="0" u="none" strike="noStrike" baseline="0" dirty="0">
                <a:solidFill>
                  <a:schemeClr val="tx1"/>
                </a:solidFill>
                <a:latin typeface="Alexandria Light" pitchFamily="2" charset="-78"/>
                <a:cs typeface="Alexandria Light" pitchFamily="2" charset="-78"/>
              </a:rPr>
              <a:t>ط 1عمان: دار حامد للنشر والتوزيع</a:t>
            </a:r>
            <a:r>
              <a:rPr lang="ar-JO" sz="1600" b="0" i="0" u="none" strike="noStrike" baseline="0" dirty="0">
                <a:solidFill>
                  <a:schemeClr val="tx1"/>
                </a:solidFill>
                <a:latin typeface="Alexandria Light" pitchFamily="2" charset="-78"/>
                <a:cs typeface="Alexandria Light" pitchFamily="2" charset="-78"/>
              </a:rPr>
              <a:t>.</a:t>
            </a:r>
            <a:r>
              <a:rPr lang="ar-YE" sz="1800" b="0" i="0" u="none" strike="noStrike" baseline="0" dirty="0">
                <a:latin typeface="Traditional Arabic" panose="02020603050405020304" pitchFamily="18" charset="-78"/>
                <a:cs typeface="Traditional Arabic" panose="02020603050405020304" pitchFamily="18" charset="-78"/>
              </a:rPr>
              <a:t>.</a:t>
            </a:r>
            <a:endParaRPr lang="ar-JO" sz="1800" b="0" i="0" u="none" strike="noStrike" baseline="0" dirty="0">
              <a:latin typeface="Traditional Arabic" panose="02020603050405020304" pitchFamily="18" charset="-78"/>
              <a:cs typeface="Traditional Arabic" panose="02020603050405020304" pitchFamily="18" charset="-78"/>
            </a:endParaRPr>
          </a:p>
          <a:p>
            <a:pPr algn="r" rtl="1"/>
            <a:endParaRPr lang="ar-JO" dirty="0">
              <a:solidFill>
                <a:schemeClr val="tx1"/>
              </a:solidFill>
              <a:latin typeface="Traditional Arabic" panose="02020603050405020304" pitchFamily="18" charset="-78"/>
              <a:cs typeface="Traditional Arabic" panose="02020603050405020304" pitchFamily="18" charset="-78"/>
            </a:endParaRPr>
          </a:p>
          <a:p>
            <a:pPr algn="r" rtl="1"/>
            <a:r>
              <a:rPr lang="ar-JO" sz="1600" dirty="0">
                <a:solidFill>
                  <a:schemeClr val="tx1"/>
                </a:solidFill>
                <a:latin typeface="Alexandria Light" pitchFamily="2" charset="-78"/>
                <a:cs typeface="Alexandria Light" pitchFamily="2" charset="-78"/>
              </a:rPr>
              <a:t>كردي، أحمد (   2011  ) </a:t>
            </a:r>
            <a:r>
              <a:rPr lang="ar-JO" sz="1600" b="1" dirty="0">
                <a:solidFill>
                  <a:schemeClr val="tx1"/>
                </a:solidFill>
                <a:latin typeface="Alexandria Light" pitchFamily="2" charset="-78"/>
                <a:cs typeface="Alexandria Light" pitchFamily="2" charset="-78"/>
              </a:rPr>
              <a:t>مبادئ الاتصالات الإدارية</a:t>
            </a:r>
            <a:r>
              <a:rPr lang="ar-JO" sz="1600" b="0" i="0" u="none" strike="noStrike" baseline="0" dirty="0">
                <a:solidFill>
                  <a:schemeClr val="tx1"/>
                </a:solidFill>
                <a:latin typeface="Traditional Arabic" panose="02020603050405020304" pitchFamily="18" charset="-78"/>
                <a:cs typeface="Traditional Arabic" panose="02020603050405020304" pitchFamily="18" charset="-78"/>
              </a:rPr>
              <a:t>، </a:t>
            </a:r>
            <a:r>
              <a:rPr lang="en-US" sz="1600" b="0" i="0" u="none" strike="noStrike" baseline="0" dirty="0">
                <a:solidFill>
                  <a:schemeClr val="tx1"/>
                </a:solidFill>
                <a:latin typeface="Traditional Arabic" panose="02020603050405020304" pitchFamily="18" charset="-78"/>
                <a:cs typeface="Traditional Arabic" panose="02020603050405020304" pitchFamily="18" charset="-78"/>
                <a:hlinkClick r:id="rId2"/>
              </a:rPr>
              <a:t>https://kenanaonline.com/users/ahmedkordy/posts/277387</a:t>
            </a:r>
            <a:endParaRPr lang="ar-JO" sz="1600" b="0" i="0" u="none" strike="noStrike" baseline="0" dirty="0">
              <a:solidFill>
                <a:schemeClr val="tx1"/>
              </a:solidFill>
              <a:latin typeface="Traditional Arabic" panose="02020603050405020304" pitchFamily="18" charset="-78"/>
              <a:cs typeface="Traditional Arabic" panose="02020603050405020304" pitchFamily="18" charset="-78"/>
            </a:endParaRPr>
          </a:p>
          <a:p>
            <a:pPr algn="r" rtl="1"/>
            <a:endParaRPr lang="ar-JO" sz="1600" dirty="0">
              <a:solidFill>
                <a:schemeClr val="tx1"/>
              </a:solidFill>
              <a:latin typeface="Traditional Arabic" panose="02020603050405020304" pitchFamily="18" charset="-78"/>
              <a:cs typeface="Traditional Arabic" panose="02020603050405020304" pitchFamily="18" charset="-78"/>
            </a:endParaRPr>
          </a:p>
          <a:p>
            <a:pPr algn="r" rtl="1"/>
            <a:r>
              <a:rPr lang="ar-JO" sz="1600" dirty="0">
                <a:solidFill>
                  <a:schemeClr val="tx1"/>
                </a:solidFill>
                <a:latin typeface="Alexandria Light" pitchFamily="2" charset="-78"/>
                <a:cs typeface="Alexandria Light" pitchFamily="2" charset="-78"/>
              </a:rPr>
              <a:t>الرجوب، محمد (2021). </a:t>
            </a:r>
            <a:r>
              <a:rPr lang="ar-YE" sz="1600" b="1" dirty="0">
                <a:solidFill>
                  <a:schemeClr val="tx1"/>
                </a:solidFill>
                <a:latin typeface="Alexandria Light" pitchFamily="2" charset="-78"/>
                <a:cs typeface="Alexandria Light" pitchFamily="2" charset="-78"/>
              </a:rPr>
              <a:t>أثر الاتصال التنظيمي على فعالية الاداء الوظيفي </a:t>
            </a:r>
            <a:r>
              <a:rPr lang="ar-YE" sz="1600" b="1">
                <a:solidFill>
                  <a:schemeClr val="tx1"/>
                </a:solidFill>
                <a:latin typeface="Alexandria Light" pitchFamily="2" charset="-78"/>
                <a:cs typeface="Alexandria Light" pitchFamily="2" charset="-78"/>
              </a:rPr>
              <a:t>داخل المؤسسة</a:t>
            </a:r>
            <a:endParaRPr lang="ar-YE" sz="1600" b="1" dirty="0">
              <a:solidFill>
                <a:schemeClr val="tx1"/>
              </a:solidFill>
              <a:latin typeface="Alexandria Light" pitchFamily="2" charset="-78"/>
              <a:cs typeface="Alexandria Light" pitchFamily="2" charset="-78"/>
            </a:endParaRPr>
          </a:p>
          <a:p>
            <a:pPr algn="r" rtl="1"/>
            <a:endParaRPr lang="ar-JO" sz="1600" b="0" i="0" u="none" strike="noStrike" baseline="0" dirty="0">
              <a:solidFill>
                <a:schemeClr val="tx1"/>
              </a:solidFill>
              <a:latin typeface="Traditional Arabic" panose="02020603050405020304" pitchFamily="18" charset="-78"/>
              <a:cs typeface="Traditional Arabic" panose="02020603050405020304" pitchFamily="18" charset="-78"/>
            </a:endParaRPr>
          </a:p>
          <a:p>
            <a:pPr algn="r" rtl="1"/>
            <a:r>
              <a:rPr lang="en-US" sz="1600" b="0" i="0" u="none" strike="noStrike" baseline="0" dirty="0">
                <a:solidFill>
                  <a:schemeClr val="tx1"/>
                </a:solidFill>
                <a:latin typeface="Traditional Arabic" panose="02020603050405020304" pitchFamily="18" charset="-78"/>
                <a:cs typeface="Traditional Arabic" panose="02020603050405020304" pitchFamily="18" charset="-78"/>
                <a:hlinkClick r:id="rId3"/>
              </a:rPr>
              <a:t>https://www.wattan.net/ar/news/348769.html</a:t>
            </a:r>
            <a:endParaRPr lang="ar-JO" sz="1600" b="0" i="0" u="none" strike="noStrike" baseline="0" dirty="0">
              <a:solidFill>
                <a:schemeClr val="tx1"/>
              </a:solidFill>
              <a:latin typeface="Traditional Arabic" panose="02020603050405020304" pitchFamily="18" charset="-78"/>
              <a:cs typeface="Traditional Arabic" panose="02020603050405020304" pitchFamily="18" charset="-78"/>
            </a:endParaRPr>
          </a:p>
          <a:p>
            <a:pPr algn="r" rtl="1"/>
            <a:endParaRPr lang="ar-YE" sz="1600" b="0" i="0" u="none" strike="noStrike" baseline="0" dirty="0">
              <a:solidFill>
                <a:schemeClr val="tx1"/>
              </a:solidFill>
              <a:latin typeface="Traditional Arabic" panose="02020603050405020304" pitchFamily="18" charset="-78"/>
              <a:cs typeface="Traditional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36654324"/>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097456" y="539210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5400000" flipV="1">
            <a:off x="-1800333" y="369006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dirty="0">
                <a:solidFill>
                  <a:schemeClr val="bg1"/>
                </a:solidFill>
                <a:latin typeface="Alexandria SemiBold" pitchFamily="2" charset="-78"/>
                <a:cs typeface="Alexandria SemiBold" pitchFamily="2" charset="-78"/>
              </a:rPr>
              <a:t>الاتصال والقيادة</a:t>
            </a:r>
            <a:endParaRPr lang="id-ID" dirty="0">
              <a:solidFill>
                <a:schemeClr val="bg1"/>
              </a:solidFill>
              <a:latin typeface="Alexandria SemiBold" pitchFamily="2" charset="-78"/>
              <a:cs typeface="Alexandria SemiBold"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6782"/>
    </mc:Choice>
    <mc:Fallback xmlns="">
      <p:transition spd="slow" advTm="6678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FEFF22F-4AA1-441B-AA0F-9A417911FACC}"/>
</file>

<file path=customXml/itemProps2.xml><?xml version="1.0" encoding="utf-8"?>
<ds:datastoreItem xmlns:ds="http://schemas.openxmlformats.org/officeDocument/2006/customXml" ds:itemID="{FAB3B25D-F96F-47E9-A057-44B96D19DE3F}"/>
</file>

<file path=customXml/itemProps3.xml><?xml version="1.0" encoding="utf-8"?>
<ds:datastoreItem xmlns:ds="http://schemas.openxmlformats.org/officeDocument/2006/customXml" ds:itemID="{8033265C-F67E-47EF-B49A-3217092C935E}"/>
</file>

<file path=docProps/app.xml><?xml version="1.0" encoding="utf-8"?>
<Properties xmlns="http://schemas.openxmlformats.org/officeDocument/2006/extended-properties" xmlns:vt="http://schemas.openxmlformats.org/officeDocument/2006/docPropsVTypes">
  <TotalTime>1059</TotalTime>
  <Words>4088</Words>
  <Application>Microsoft Office PowerPoint</Application>
  <PresentationFormat>Widescreen</PresentationFormat>
  <Paragraphs>503</Paragraphs>
  <Slides>40</Slides>
  <Notes>4</Notes>
  <HiddenSlides>0</HiddenSlides>
  <MMClips>0</MMClips>
  <ScaleCrop>false</ScaleCrop>
  <HeadingPairs>
    <vt:vector size="6" baseType="variant">
      <vt:variant>
        <vt:lpstr>Fonts Used</vt:lpstr>
      </vt:variant>
      <vt:variant>
        <vt:i4>19</vt:i4>
      </vt:variant>
      <vt:variant>
        <vt:lpstr>Theme</vt:lpstr>
      </vt:variant>
      <vt:variant>
        <vt:i4>1</vt:i4>
      </vt:variant>
      <vt:variant>
        <vt:lpstr>Slide Titles</vt:lpstr>
      </vt:variant>
      <vt:variant>
        <vt:i4>40</vt:i4>
      </vt:variant>
    </vt:vector>
  </HeadingPairs>
  <TitlesOfParts>
    <vt:vector size="60" baseType="lpstr">
      <vt:lpstr>Alexandria Black</vt:lpstr>
      <vt:lpstr>Alexandria ExtraBold</vt:lpstr>
      <vt:lpstr>Alexandria Light</vt:lpstr>
      <vt:lpstr>Alexandria Medium</vt:lpstr>
      <vt:lpstr>Alexandria SemiBold</vt:lpstr>
      <vt:lpstr>arabic transparent</vt:lpstr>
      <vt:lpstr>Arial</vt:lpstr>
      <vt:lpstr>Cairo</vt:lpstr>
      <vt:lpstr>Calibri</vt:lpstr>
      <vt:lpstr>Calibri Light</vt:lpstr>
      <vt:lpstr>Poppins</vt:lpstr>
      <vt:lpstr>Poppins-Regular</vt:lpstr>
      <vt:lpstr>Simplified Arabic</vt:lpstr>
      <vt:lpstr>Symbol</vt:lpstr>
      <vt:lpstr>Times New Roman</vt:lpstr>
      <vt:lpstr>Traditional Arabic</vt:lpstr>
      <vt:lpstr>TraditionalArabic</vt:lpstr>
      <vt:lpstr>TraditionalArabic-Bold</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emann almasri</cp:lastModifiedBy>
  <cp:revision>273</cp:revision>
  <dcterms:created xsi:type="dcterms:W3CDTF">2023-04-29T09:08:00Z</dcterms:created>
  <dcterms:modified xsi:type="dcterms:W3CDTF">2024-02-07T02:23:01Z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