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3" r:id="rId1"/>
    <p:sldMasterId id="2147483825" r:id="rId2"/>
  </p:sldMasterIdLst>
  <p:notesMasterIdLst>
    <p:notesMasterId r:id="rId48"/>
  </p:notesMasterIdLst>
  <p:handoutMasterIdLst>
    <p:handoutMasterId r:id="rId49"/>
  </p:handoutMasterIdLst>
  <p:sldIdLst>
    <p:sldId id="256" r:id="rId3"/>
    <p:sldId id="310" r:id="rId4"/>
    <p:sldId id="347" r:id="rId5"/>
    <p:sldId id="311" r:id="rId6"/>
    <p:sldId id="317" r:id="rId7"/>
    <p:sldId id="318" r:id="rId8"/>
    <p:sldId id="319" r:id="rId9"/>
    <p:sldId id="320" r:id="rId10"/>
    <p:sldId id="321" r:id="rId11"/>
    <p:sldId id="322" r:id="rId12"/>
    <p:sldId id="312" r:id="rId13"/>
    <p:sldId id="314" r:id="rId14"/>
    <p:sldId id="276" r:id="rId15"/>
    <p:sldId id="264" r:id="rId16"/>
    <p:sldId id="275" r:id="rId17"/>
    <p:sldId id="274" r:id="rId18"/>
    <p:sldId id="263" r:id="rId19"/>
    <p:sldId id="300" r:id="rId20"/>
    <p:sldId id="277" r:id="rId21"/>
    <p:sldId id="316" r:id="rId22"/>
    <p:sldId id="257" r:id="rId23"/>
    <p:sldId id="272" r:id="rId24"/>
    <p:sldId id="267" r:id="rId25"/>
    <p:sldId id="268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294" r:id="rId34"/>
    <p:sldId id="261" r:id="rId35"/>
    <p:sldId id="346" r:id="rId36"/>
    <p:sldId id="304" r:id="rId37"/>
    <p:sldId id="305" r:id="rId38"/>
    <p:sldId id="306" r:id="rId39"/>
    <p:sldId id="307" r:id="rId40"/>
    <p:sldId id="333" r:id="rId41"/>
    <p:sldId id="337" r:id="rId42"/>
    <p:sldId id="345" r:id="rId43"/>
    <p:sldId id="339" r:id="rId44"/>
    <p:sldId id="342" r:id="rId45"/>
    <p:sldId id="308" r:id="rId46"/>
    <p:sldId id="309" r:id="rId47"/>
  </p:sldIdLst>
  <p:sldSz cx="9144000" cy="6858000" type="screen4x3"/>
  <p:notesSz cx="6805613" cy="99393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66"/>
    <p:restoredTop sz="92800"/>
  </p:normalViewPr>
  <p:slideViewPr>
    <p:cSldViewPr>
      <p:cViewPr varScale="1">
        <p:scale>
          <a:sx n="111" d="100"/>
          <a:sy n="111" d="100"/>
        </p:scale>
        <p:origin x="1224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D558BD-08E6-4D32-BB50-5B33BC30AC1E}" type="doc">
      <dgm:prSet loTypeId="urn:microsoft.com/office/officeart/2005/8/layout/hierarchy5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4037184-AA24-4F71-B71C-B03D14F4B898}">
      <dgm:prSet phldrT="[Text]"/>
      <dgm:spPr/>
      <dgm:t>
        <a:bodyPr/>
        <a:lstStyle/>
        <a:p>
          <a:r>
            <a:rPr lang="en-GB" dirty="0"/>
            <a:t>Growth</a:t>
          </a:r>
        </a:p>
        <a:p>
          <a:r>
            <a:rPr lang="en-GB" dirty="0"/>
            <a:t>Consolidate</a:t>
          </a:r>
        </a:p>
        <a:p>
          <a:r>
            <a:rPr lang="en-GB" dirty="0"/>
            <a:t>Retrench </a:t>
          </a:r>
        </a:p>
        <a:p>
          <a:r>
            <a:rPr lang="en-GB" dirty="0"/>
            <a:t>Divest</a:t>
          </a:r>
        </a:p>
      </dgm:t>
    </dgm:pt>
    <dgm:pt modelId="{E0C8629A-F308-49EB-AA08-DF9BC7CC6D31}" type="parTrans" cxnId="{3F4A3595-5A47-492F-A0A9-7963B1C97CB7}">
      <dgm:prSet/>
      <dgm:spPr/>
      <dgm:t>
        <a:bodyPr/>
        <a:lstStyle/>
        <a:p>
          <a:endParaRPr lang="en-GB"/>
        </a:p>
      </dgm:t>
    </dgm:pt>
    <dgm:pt modelId="{5992BB7E-3CC0-4549-BB4C-AD9A6218DA82}" type="sibTrans" cxnId="{3F4A3595-5A47-492F-A0A9-7963B1C97CB7}">
      <dgm:prSet/>
      <dgm:spPr/>
      <dgm:t>
        <a:bodyPr/>
        <a:lstStyle/>
        <a:p>
          <a:endParaRPr lang="en-GB"/>
        </a:p>
      </dgm:t>
    </dgm:pt>
    <dgm:pt modelId="{76600582-4259-4CAF-A1BB-D9BE06B9640A}">
      <dgm:prSet phldrT="[Text]"/>
      <dgm:spPr/>
      <dgm:t>
        <a:bodyPr/>
        <a:lstStyle/>
        <a:p>
          <a:r>
            <a:rPr lang="en-GB" dirty="0"/>
            <a:t>Mass marketing</a:t>
          </a:r>
        </a:p>
      </dgm:t>
    </dgm:pt>
    <dgm:pt modelId="{DCFDF265-0570-426D-9362-08775FE5C0AB}" type="parTrans" cxnId="{4569E969-4BEE-4788-9481-1436EB64B347}">
      <dgm:prSet/>
      <dgm:spPr/>
      <dgm:t>
        <a:bodyPr/>
        <a:lstStyle/>
        <a:p>
          <a:endParaRPr lang="en-GB"/>
        </a:p>
      </dgm:t>
    </dgm:pt>
    <dgm:pt modelId="{80FD950A-CCC2-4E89-8D80-D7FD282EC234}" type="sibTrans" cxnId="{4569E969-4BEE-4788-9481-1436EB64B347}">
      <dgm:prSet/>
      <dgm:spPr/>
      <dgm:t>
        <a:bodyPr/>
        <a:lstStyle/>
        <a:p>
          <a:endParaRPr lang="en-GB"/>
        </a:p>
      </dgm:t>
    </dgm:pt>
    <dgm:pt modelId="{4392D44D-A68A-4805-9F5A-BBAD259F9C25}">
      <dgm:prSet phldrT="[Text]"/>
      <dgm:spPr/>
      <dgm:t>
        <a:bodyPr/>
        <a:lstStyle/>
        <a:p>
          <a:r>
            <a:rPr lang="en-GB" dirty="0"/>
            <a:t>Differentiation</a:t>
          </a:r>
        </a:p>
      </dgm:t>
    </dgm:pt>
    <dgm:pt modelId="{4C0DB124-5498-46C9-B8FF-765FFCFC0E97}" type="parTrans" cxnId="{602AE8CC-12FE-4C89-9C3D-E05EFE73B761}">
      <dgm:prSet/>
      <dgm:spPr/>
      <dgm:t>
        <a:bodyPr/>
        <a:lstStyle/>
        <a:p>
          <a:endParaRPr lang="en-GB"/>
        </a:p>
      </dgm:t>
    </dgm:pt>
    <dgm:pt modelId="{9F9A2521-9184-4C22-B811-5C02E23FBC45}" type="sibTrans" cxnId="{602AE8CC-12FE-4C89-9C3D-E05EFE73B761}">
      <dgm:prSet/>
      <dgm:spPr/>
      <dgm:t>
        <a:bodyPr/>
        <a:lstStyle/>
        <a:p>
          <a:endParaRPr lang="en-GB"/>
        </a:p>
      </dgm:t>
    </dgm:pt>
    <dgm:pt modelId="{62AAA71A-C9C6-4D24-8FF2-F643D5E4ED55}">
      <dgm:prSet phldrT="[Text]"/>
      <dgm:spPr/>
      <dgm:t>
        <a:bodyPr/>
        <a:lstStyle/>
        <a:p>
          <a:r>
            <a:rPr lang="en-GB" dirty="0"/>
            <a:t>Differentiated  Marketing</a:t>
          </a:r>
        </a:p>
      </dgm:t>
    </dgm:pt>
    <dgm:pt modelId="{2F7D4651-2FDC-4B73-AE6D-3CC20FB988CA}" type="parTrans" cxnId="{668F1D92-21F0-40CA-86C3-35D5047CD635}">
      <dgm:prSet/>
      <dgm:spPr/>
      <dgm:t>
        <a:bodyPr/>
        <a:lstStyle/>
        <a:p>
          <a:endParaRPr lang="en-GB"/>
        </a:p>
      </dgm:t>
    </dgm:pt>
    <dgm:pt modelId="{C0AFADA1-D975-4343-ADC5-6ABCD352FE43}" type="sibTrans" cxnId="{668F1D92-21F0-40CA-86C3-35D5047CD635}">
      <dgm:prSet/>
      <dgm:spPr/>
      <dgm:t>
        <a:bodyPr/>
        <a:lstStyle/>
        <a:p>
          <a:endParaRPr lang="en-GB"/>
        </a:p>
      </dgm:t>
    </dgm:pt>
    <dgm:pt modelId="{906DFD28-67A6-4E44-8C34-55122C67786F}">
      <dgm:prSet phldrT="[Text]"/>
      <dgm:spPr/>
      <dgm:t>
        <a:bodyPr/>
        <a:lstStyle/>
        <a:p>
          <a:r>
            <a:rPr lang="en-GB" dirty="0"/>
            <a:t>Business level strategy</a:t>
          </a:r>
        </a:p>
      </dgm:t>
    </dgm:pt>
    <dgm:pt modelId="{72776BF9-878D-4F2A-BF29-62173C466F5B}" type="parTrans" cxnId="{CCC4464A-849B-41CC-907D-21D11F3C938E}">
      <dgm:prSet/>
      <dgm:spPr/>
      <dgm:t>
        <a:bodyPr/>
        <a:lstStyle/>
        <a:p>
          <a:endParaRPr lang="en-GB"/>
        </a:p>
      </dgm:t>
    </dgm:pt>
    <dgm:pt modelId="{7593B759-AB8B-4163-94B3-54D2E19EBD9F}" type="sibTrans" cxnId="{CCC4464A-849B-41CC-907D-21D11F3C938E}">
      <dgm:prSet/>
      <dgm:spPr/>
      <dgm:t>
        <a:bodyPr/>
        <a:lstStyle/>
        <a:p>
          <a:endParaRPr lang="en-GB"/>
        </a:p>
      </dgm:t>
    </dgm:pt>
    <dgm:pt modelId="{350B2B35-04EF-43C0-A68E-D44D963E2EE0}">
      <dgm:prSet phldrT="[Text]"/>
      <dgm:spPr/>
      <dgm:t>
        <a:bodyPr/>
        <a:lstStyle/>
        <a:p>
          <a:r>
            <a:rPr lang="en-GB" dirty="0"/>
            <a:t>Organisational Focus based on Industry Market Definition</a:t>
          </a:r>
        </a:p>
      </dgm:t>
    </dgm:pt>
    <dgm:pt modelId="{B8876FB1-F8C0-416D-BC64-85B18544B7F4}" type="parTrans" cxnId="{F385EA56-5024-4CC8-A379-D67703B1F952}">
      <dgm:prSet/>
      <dgm:spPr/>
      <dgm:t>
        <a:bodyPr/>
        <a:lstStyle/>
        <a:p>
          <a:endParaRPr lang="en-GB"/>
        </a:p>
      </dgm:t>
    </dgm:pt>
    <dgm:pt modelId="{12C079BE-C856-4AD7-8C6A-D62D7CE3D5C9}" type="sibTrans" cxnId="{F385EA56-5024-4CC8-A379-D67703B1F952}">
      <dgm:prSet/>
      <dgm:spPr/>
      <dgm:t>
        <a:bodyPr/>
        <a:lstStyle/>
        <a:p>
          <a:endParaRPr lang="en-GB"/>
        </a:p>
      </dgm:t>
    </dgm:pt>
    <dgm:pt modelId="{00EFA77E-8F01-406F-A528-FB2FC086C539}">
      <dgm:prSet phldrT="[Text]"/>
      <dgm:spPr/>
      <dgm:t>
        <a:bodyPr/>
        <a:lstStyle/>
        <a:p>
          <a:r>
            <a:rPr lang="en-GB" dirty="0"/>
            <a:t>Marketing Strategy Options</a:t>
          </a:r>
        </a:p>
      </dgm:t>
    </dgm:pt>
    <dgm:pt modelId="{828F225F-128A-4CB4-825E-0570313BC147}" type="parTrans" cxnId="{9F88AC6A-A625-4A4C-9362-892BC6EEB689}">
      <dgm:prSet/>
      <dgm:spPr/>
      <dgm:t>
        <a:bodyPr/>
        <a:lstStyle/>
        <a:p>
          <a:endParaRPr lang="en-GB"/>
        </a:p>
      </dgm:t>
    </dgm:pt>
    <dgm:pt modelId="{77DEA69A-F2E7-4453-84F0-1357F6BC839A}" type="sibTrans" cxnId="{9F88AC6A-A625-4A4C-9362-892BC6EEB689}">
      <dgm:prSet/>
      <dgm:spPr/>
      <dgm:t>
        <a:bodyPr/>
        <a:lstStyle/>
        <a:p>
          <a:endParaRPr lang="en-GB"/>
        </a:p>
      </dgm:t>
    </dgm:pt>
    <dgm:pt modelId="{0A872BCB-D34E-4883-848A-875DEFA2101E}">
      <dgm:prSet/>
      <dgm:spPr/>
      <dgm:t>
        <a:bodyPr/>
        <a:lstStyle/>
        <a:p>
          <a:r>
            <a:rPr lang="en-GB" dirty="0"/>
            <a:t>Cost Leadership</a:t>
          </a:r>
        </a:p>
      </dgm:t>
    </dgm:pt>
    <dgm:pt modelId="{188BDC25-01EC-4DB5-B706-B94D973065FF}" type="parTrans" cxnId="{E248EECA-40D8-49C6-AE44-9671C7BE2FC1}">
      <dgm:prSet/>
      <dgm:spPr/>
      <dgm:t>
        <a:bodyPr/>
        <a:lstStyle/>
        <a:p>
          <a:endParaRPr lang="en-GB"/>
        </a:p>
      </dgm:t>
    </dgm:pt>
    <dgm:pt modelId="{4773316C-2EB1-43BE-B136-0223CF84BF47}" type="sibTrans" cxnId="{E248EECA-40D8-49C6-AE44-9671C7BE2FC1}">
      <dgm:prSet/>
      <dgm:spPr/>
      <dgm:t>
        <a:bodyPr/>
        <a:lstStyle/>
        <a:p>
          <a:endParaRPr lang="en-GB"/>
        </a:p>
      </dgm:t>
    </dgm:pt>
    <dgm:pt modelId="{2B3FC6C5-360D-4261-819A-40F1CFDC6828}">
      <dgm:prSet/>
      <dgm:spPr/>
      <dgm:t>
        <a:bodyPr/>
        <a:lstStyle/>
        <a:p>
          <a:r>
            <a:rPr lang="en-GB" dirty="0"/>
            <a:t>Focus</a:t>
          </a:r>
        </a:p>
      </dgm:t>
    </dgm:pt>
    <dgm:pt modelId="{C9378712-2010-40DF-8815-1CEEC777B267}" type="parTrans" cxnId="{2083F2AD-E493-41B2-A810-E1E365048CEB}">
      <dgm:prSet/>
      <dgm:spPr/>
      <dgm:t>
        <a:bodyPr/>
        <a:lstStyle/>
        <a:p>
          <a:endParaRPr lang="en-GB"/>
        </a:p>
      </dgm:t>
    </dgm:pt>
    <dgm:pt modelId="{5C5F6E07-0491-47FE-BCA9-771292A81C12}" type="sibTrans" cxnId="{2083F2AD-E493-41B2-A810-E1E365048CEB}">
      <dgm:prSet/>
      <dgm:spPr/>
      <dgm:t>
        <a:bodyPr/>
        <a:lstStyle/>
        <a:p>
          <a:endParaRPr lang="en-GB"/>
        </a:p>
      </dgm:t>
    </dgm:pt>
    <dgm:pt modelId="{6B625DF8-6440-46C3-B066-DC4856AFD1BD}">
      <dgm:prSet/>
      <dgm:spPr/>
      <dgm:t>
        <a:bodyPr/>
        <a:lstStyle/>
        <a:p>
          <a:r>
            <a:rPr lang="en-GB" dirty="0"/>
            <a:t>Niche </a:t>
          </a:r>
        </a:p>
      </dgm:t>
    </dgm:pt>
    <dgm:pt modelId="{99AF8EB5-1EE8-4D5E-99EC-6ED44FFC33F4}" type="parTrans" cxnId="{B8545A3E-082B-4AB8-82E0-19E9E1984488}">
      <dgm:prSet/>
      <dgm:spPr/>
      <dgm:t>
        <a:bodyPr/>
        <a:lstStyle/>
        <a:p>
          <a:endParaRPr lang="en-GB"/>
        </a:p>
      </dgm:t>
    </dgm:pt>
    <dgm:pt modelId="{139BD5A5-EC10-4C94-937F-BD70E36AC8A9}" type="sibTrans" cxnId="{B8545A3E-082B-4AB8-82E0-19E9E1984488}">
      <dgm:prSet/>
      <dgm:spPr/>
      <dgm:t>
        <a:bodyPr/>
        <a:lstStyle/>
        <a:p>
          <a:endParaRPr lang="en-GB"/>
        </a:p>
      </dgm:t>
    </dgm:pt>
    <dgm:pt modelId="{1ED95E10-38ED-4860-B5AA-66828D1CC741}" type="pres">
      <dgm:prSet presAssocID="{C9D558BD-08E6-4D32-BB50-5B33BC30AC1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45887D0-4080-4DB7-8C4D-89844DA87503}" type="pres">
      <dgm:prSet presAssocID="{C9D558BD-08E6-4D32-BB50-5B33BC30AC1E}" presName="hierFlow" presStyleCnt="0"/>
      <dgm:spPr/>
    </dgm:pt>
    <dgm:pt modelId="{E1A48540-835D-4ADF-A88C-E98612E33396}" type="pres">
      <dgm:prSet presAssocID="{C9D558BD-08E6-4D32-BB50-5B33BC30AC1E}" presName="firstBuf" presStyleCnt="0"/>
      <dgm:spPr/>
    </dgm:pt>
    <dgm:pt modelId="{5800B346-CF15-44C7-96DB-CD03DE05464B}" type="pres">
      <dgm:prSet presAssocID="{C9D558BD-08E6-4D32-BB50-5B33BC30AC1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D95DEEBA-1432-4267-A7E5-EF5348E4A4EE}" type="pres">
      <dgm:prSet presAssocID="{24037184-AA24-4F71-B71C-B03D14F4B898}" presName="Name17" presStyleCnt="0"/>
      <dgm:spPr/>
    </dgm:pt>
    <dgm:pt modelId="{E419136F-B799-432C-813A-37265DA0376A}" type="pres">
      <dgm:prSet presAssocID="{24037184-AA24-4F71-B71C-B03D14F4B898}" presName="level1Shape" presStyleLbl="node0" presStyleIdx="0" presStyleCnt="1">
        <dgm:presLayoutVars>
          <dgm:chPref val="3"/>
        </dgm:presLayoutVars>
      </dgm:prSet>
      <dgm:spPr/>
    </dgm:pt>
    <dgm:pt modelId="{58EF482A-00FE-41D6-BA88-3476934C1563}" type="pres">
      <dgm:prSet presAssocID="{24037184-AA24-4F71-B71C-B03D14F4B898}" presName="hierChild2" presStyleCnt="0"/>
      <dgm:spPr/>
    </dgm:pt>
    <dgm:pt modelId="{68B57BE5-09FB-4FC9-BA07-C0D982F74E64}" type="pres">
      <dgm:prSet presAssocID="{188BDC25-01EC-4DB5-B706-B94D973065FF}" presName="Name25" presStyleLbl="parChTrans1D2" presStyleIdx="0" presStyleCnt="3"/>
      <dgm:spPr/>
    </dgm:pt>
    <dgm:pt modelId="{AA8E5973-AC6E-43F4-805C-ED5598407757}" type="pres">
      <dgm:prSet presAssocID="{188BDC25-01EC-4DB5-B706-B94D973065FF}" presName="connTx" presStyleLbl="parChTrans1D2" presStyleIdx="0" presStyleCnt="3"/>
      <dgm:spPr/>
    </dgm:pt>
    <dgm:pt modelId="{0C017493-ABC8-4E42-B4BF-D76AED8DA4B6}" type="pres">
      <dgm:prSet presAssocID="{0A872BCB-D34E-4883-848A-875DEFA2101E}" presName="Name30" presStyleCnt="0"/>
      <dgm:spPr/>
    </dgm:pt>
    <dgm:pt modelId="{BC5599D1-5B6B-4955-98BF-A09060F7F1EC}" type="pres">
      <dgm:prSet presAssocID="{0A872BCB-D34E-4883-848A-875DEFA2101E}" presName="level2Shape" presStyleLbl="node2" presStyleIdx="0" presStyleCnt="3"/>
      <dgm:spPr/>
    </dgm:pt>
    <dgm:pt modelId="{FCB77871-FEB0-40F2-8F39-F7F90678BB7E}" type="pres">
      <dgm:prSet presAssocID="{0A872BCB-D34E-4883-848A-875DEFA2101E}" presName="hierChild3" presStyleCnt="0"/>
      <dgm:spPr/>
    </dgm:pt>
    <dgm:pt modelId="{C9158203-0B1C-484A-90E6-92398FC70D47}" type="pres">
      <dgm:prSet presAssocID="{DCFDF265-0570-426D-9362-08775FE5C0AB}" presName="Name25" presStyleLbl="parChTrans1D3" presStyleIdx="0" presStyleCnt="3"/>
      <dgm:spPr/>
    </dgm:pt>
    <dgm:pt modelId="{AB461708-048C-4613-8092-DE008A5F509F}" type="pres">
      <dgm:prSet presAssocID="{DCFDF265-0570-426D-9362-08775FE5C0AB}" presName="connTx" presStyleLbl="parChTrans1D3" presStyleIdx="0" presStyleCnt="3"/>
      <dgm:spPr/>
    </dgm:pt>
    <dgm:pt modelId="{981CE1B1-89A5-4F07-AB8D-3AD3E3AE8B16}" type="pres">
      <dgm:prSet presAssocID="{76600582-4259-4CAF-A1BB-D9BE06B9640A}" presName="Name30" presStyleCnt="0"/>
      <dgm:spPr/>
    </dgm:pt>
    <dgm:pt modelId="{CC87C860-DF2A-48B2-B18B-4289C4A7DBFA}" type="pres">
      <dgm:prSet presAssocID="{76600582-4259-4CAF-A1BB-D9BE06B9640A}" presName="level2Shape" presStyleLbl="node3" presStyleIdx="0" presStyleCnt="3"/>
      <dgm:spPr/>
    </dgm:pt>
    <dgm:pt modelId="{B5B7CCEB-747B-4980-B846-DEBB686313CB}" type="pres">
      <dgm:prSet presAssocID="{76600582-4259-4CAF-A1BB-D9BE06B9640A}" presName="hierChild3" presStyleCnt="0"/>
      <dgm:spPr/>
    </dgm:pt>
    <dgm:pt modelId="{44674F23-BB1F-4BBA-898F-8316F6AD0291}" type="pres">
      <dgm:prSet presAssocID="{4C0DB124-5498-46C9-B8FF-765FFCFC0E97}" presName="Name25" presStyleLbl="parChTrans1D2" presStyleIdx="1" presStyleCnt="3"/>
      <dgm:spPr/>
    </dgm:pt>
    <dgm:pt modelId="{F1CFE85E-AD37-4B32-9CF2-3964F308A37D}" type="pres">
      <dgm:prSet presAssocID="{4C0DB124-5498-46C9-B8FF-765FFCFC0E97}" presName="connTx" presStyleLbl="parChTrans1D2" presStyleIdx="1" presStyleCnt="3"/>
      <dgm:spPr/>
    </dgm:pt>
    <dgm:pt modelId="{82C8EAEB-151F-4951-9883-C6211F92C3B8}" type="pres">
      <dgm:prSet presAssocID="{4392D44D-A68A-4805-9F5A-BBAD259F9C25}" presName="Name30" presStyleCnt="0"/>
      <dgm:spPr/>
    </dgm:pt>
    <dgm:pt modelId="{662B6EBB-9D26-4CC1-B145-BAAD988E408D}" type="pres">
      <dgm:prSet presAssocID="{4392D44D-A68A-4805-9F5A-BBAD259F9C25}" presName="level2Shape" presStyleLbl="node2" presStyleIdx="1" presStyleCnt="3"/>
      <dgm:spPr/>
    </dgm:pt>
    <dgm:pt modelId="{AEE03A4D-ECC3-439D-96A9-2B8514FAAD06}" type="pres">
      <dgm:prSet presAssocID="{4392D44D-A68A-4805-9F5A-BBAD259F9C25}" presName="hierChild3" presStyleCnt="0"/>
      <dgm:spPr/>
    </dgm:pt>
    <dgm:pt modelId="{A9683FF1-831C-45D4-B2C6-25671DDC82DA}" type="pres">
      <dgm:prSet presAssocID="{2F7D4651-2FDC-4B73-AE6D-3CC20FB988CA}" presName="Name25" presStyleLbl="parChTrans1D3" presStyleIdx="1" presStyleCnt="3"/>
      <dgm:spPr/>
    </dgm:pt>
    <dgm:pt modelId="{9CA86DE8-5791-4703-B3A1-1F96BD5DC523}" type="pres">
      <dgm:prSet presAssocID="{2F7D4651-2FDC-4B73-AE6D-3CC20FB988CA}" presName="connTx" presStyleLbl="parChTrans1D3" presStyleIdx="1" presStyleCnt="3"/>
      <dgm:spPr/>
    </dgm:pt>
    <dgm:pt modelId="{2FE08D08-25A7-4386-A58C-8F165F88E5D9}" type="pres">
      <dgm:prSet presAssocID="{62AAA71A-C9C6-4D24-8FF2-F643D5E4ED55}" presName="Name30" presStyleCnt="0"/>
      <dgm:spPr/>
    </dgm:pt>
    <dgm:pt modelId="{974EFD37-B43C-49A6-AA77-9B05783FEE6C}" type="pres">
      <dgm:prSet presAssocID="{62AAA71A-C9C6-4D24-8FF2-F643D5E4ED55}" presName="level2Shape" presStyleLbl="node3" presStyleIdx="1" presStyleCnt="3"/>
      <dgm:spPr/>
    </dgm:pt>
    <dgm:pt modelId="{32C9BCBC-10B1-4E4A-9A33-472BFB346839}" type="pres">
      <dgm:prSet presAssocID="{62AAA71A-C9C6-4D24-8FF2-F643D5E4ED55}" presName="hierChild3" presStyleCnt="0"/>
      <dgm:spPr/>
    </dgm:pt>
    <dgm:pt modelId="{5186E2F2-9E06-419C-BB50-D89DD8841697}" type="pres">
      <dgm:prSet presAssocID="{C9378712-2010-40DF-8815-1CEEC777B267}" presName="Name25" presStyleLbl="parChTrans1D2" presStyleIdx="2" presStyleCnt="3"/>
      <dgm:spPr/>
    </dgm:pt>
    <dgm:pt modelId="{7195805F-6CAB-4A54-A728-AD08E4F2ED99}" type="pres">
      <dgm:prSet presAssocID="{C9378712-2010-40DF-8815-1CEEC777B267}" presName="connTx" presStyleLbl="parChTrans1D2" presStyleIdx="2" presStyleCnt="3"/>
      <dgm:spPr/>
    </dgm:pt>
    <dgm:pt modelId="{0E8EB0DE-0E22-4A06-BB23-DB1E303E1285}" type="pres">
      <dgm:prSet presAssocID="{2B3FC6C5-360D-4261-819A-40F1CFDC6828}" presName="Name30" presStyleCnt="0"/>
      <dgm:spPr/>
    </dgm:pt>
    <dgm:pt modelId="{1AA5BE36-1609-4187-A75C-98D409466396}" type="pres">
      <dgm:prSet presAssocID="{2B3FC6C5-360D-4261-819A-40F1CFDC6828}" presName="level2Shape" presStyleLbl="node2" presStyleIdx="2" presStyleCnt="3"/>
      <dgm:spPr/>
    </dgm:pt>
    <dgm:pt modelId="{BD4FB780-5F79-4370-AF6C-33C87052B9A5}" type="pres">
      <dgm:prSet presAssocID="{2B3FC6C5-360D-4261-819A-40F1CFDC6828}" presName="hierChild3" presStyleCnt="0"/>
      <dgm:spPr/>
    </dgm:pt>
    <dgm:pt modelId="{ECFED2F2-649F-491C-9AB7-43191F607CAA}" type="pres">
      <dgm:prSet presAssocID="{99AF8EB5-1EE8-4D5E-99EC-6ED44FFC33F4}" presName="Name25" presStyleLbl="parChTrans1D3" presStyleIdx="2" presStyleCnt="3"/>
      <dgm:spPr/>
    </dgm:pt>
    <dgm:pt modelId="{A22BC152-7C3B-4604-BE22-FB87FD9A14D2}" type="pres">
      <dgm:prSet presAssocID="{99AF8EB5-1EE8-4D5E-99EC-6ED44FFC33F4}" presName="connTx" presStyleLbl="parChTrans1D3" presStyleIdx="2" presStyleCnt="3"/>
      <dgm:spPr/>
    </dgm:pt>
    <dgm:pt modelId="{2BA6FA83-AD19-40B8-8503-E155E85FB666}" type="pres">
      <dgm:prSet presAssocID="{6B625DF8-6440-46C3-B066-DC4856AFD1BD}" presName="Name30" presStyleCnt="0"/>
      <dgm:spPr/>
    </dgm:pt>
    <dgm:pt modelId="{75A50906-2B1A-4344-827F-1607550CC256}" type="pres">
      <dgm:prSet presAssocID="{6B625DF8-6440-46C3-B066-DC4856AFD1BD}" presName="level2Shape" presStyleLbl="node3" presStyleIdx="2" presStyleCnt="3"/>
      <dgm:spPr/>
    </dgm:pt>
    <dgm:pt modelId="{01640A7E-F333-4A04-B4C7-7CA578DB1EE7}" type="pres">
      <dgm:prSet presAssocID="{6B625DF8-6440-46C3-B066-DC4856AFD1BD}" presName="hierChild3" presStyleCnt="0"/>
      <dgm:spPr/>
    </dgm:pt>
    <dgm:pt modelId="{750D4F8D-13E4-431E-B434-C35BC460F6A6}" type="pres">
      <dgm:prSet presAssocID="{C9D558BD-08E6-4D32-BB50-5B33BC30AC1E}" presName="bgShapesFlow" presStyleCnt="0"/>
      <dgm:spPr/>
    </dgm:pt>
    <dgm:pt modelId="{54211056-23C0-4D5F-A7D8-AB60C6522200}" type="pres">
      <dgm:prSet presAssocID="{906DFD28-67A6-4E44-8C34-55122C67786F}" presName="rectComp" presStyleCnt="0"/>
      <dgm:spPr/>
    </dgm:pt>
    <dgm:pt modelId="{B84C008C-B3E5-4E8C-84DF-4F3F60F8C2B4}" type="pres">
      <dgm:prSet presAssocID="{906DFD28-67A6-4E44-8C34-55122C67786F}" presName="bgRect" presStyleLbl="bgShp" presStyleIdx="0" presStyleCnt="3"/>
      <dgm:spPr/>
    </dgm:pt>
    <dgm:pt modelId="{C377B8A8-606F-43D8-8010-815A364D6382}" type="pres">
      <dgm:prSet presAssocID="{906DFD28-67A6-4E44-8C34-55122C67786F}" presName="bgRectTx" presStyleLbl="bgShp" presStyleIdx="0" presStyleCnt="3">
        <dgm:presLayoutVars>
          <dgm:bulletEnabled val="1"/>
        </dgm:presLayoutVars>
      </dgm:prSet>
      <dgm:spPr/>
    </dgm:pt>
    <dgm:pt modelId="{4D2D35F7-CDD1-46E9-A01A-A2FDF1969B1B}" type="pres">
      <dgm:prSet presAssocID="{906DFD28-67A6-4E44-8C34-55122C67786F}" presName="spComp" presStyleCnt="0"/>
      <dgm:spPr/>
    </dgm:pt>
    <dgm:pt modelId="{253FF2E5-34DB-4B6F-ADD5-F1F93BF5B92E}" type="pres">
      <dgm:prSet presAssocID="{906DFD28-67A6-4E44-8C34-55122C67786F}" presName="hSp" presStyleCnt="0"/>
      <dgm:spPr/>
    </dgm:pt>
    <dgm:pt modelId="{B6CB2492-271B-4326-8844-FCEC24AB0A75}" type="pres">
      <dgm:prSet presAssocID="{350B2B35-04EF-43C0-A68E-D44D963E2EE0}" presName="rectComp" presStyleCnt="0"/>
      <dgm:spPr/>
    </dgm:pt>
    <dgm:pt modelId="{10200EA6-6843-45F5-A515-E1EA253DCA63}" type="pres">
      <dgm:prSet presAssocID="{350B2B35-04EF-43C0-A68E-D44D963E2EE0}" presName="bgRect" presStyleLbl="bgShp" presStyleIdx="1" presStyleCnt="3"/>
      <dgm:spPr/>
    </dgm:pt>
    <dgm:pt modelId="{79FD1ECC-B2C5-4EAF-B7A4-D56DAB59538D}" type="pres">
      <dgm:prSet presAssocID="{350B2B35-04EF-43C0-A68E-D44D963E2EE0}" presName="bgRectTx" presStyleLbl="bgShp" presStyleIdx="1" presStyleCnt="3">
        <dgm:presLayoutVars>
          <dgm:bulletEnabled val="1"/>
        </dgm:presLayoutVars>
      </dgm:prSet>
      <dgm:spPr/>
    </dgm:pt>
    <dgm:pt modelId="{21C0A4C8-65CD-45CC-98EC-F53674562DDC}" type="pres">
      <dgm:prSet presAssocID="{350B2B35-04EF-43C0-A68E-D44D963E2EE0}" presName="spComp" presStyleCnt="0"/>
      <dgm:spPr/>
    </dgm:pt>
    <dgm:pt modelId="{EC2E3850-2AE7-4D3C-826D-021E265E100C}" type="pres">
      <dgm:prSet presAssocID="{350B2B35-04EF-43C0-A68E-D44D963E2EE0}" presName="hSp" presStyleCnt="0"/>
      <dgm:spPr/>
    </dgm:pt>
    <dgm:pt modelId="{6EEC7F2C-0975-4ECF-ACF4-BB3BE05DE3FB}" type="pres">
      <dgm:prSet presAssocID="{00EFA77E-8F01-406F-A528-FB2FC086C539}" presName="rectComp" presStyleCnt="0"/>
      <dgm:spPr/>
    </dgm:pt>
    <dgm:pt modelId="{CEB05F9D-1C61-416B-88A5-3AAE5E050D98}" type="pres">
      <dgm:prSet presAssocID="{00EFA77E-8F01-406F-A528-FB2FC086C539}" presName="bgRect" presStyleLbl="bgShp" presStyleIdx="2" presStyleCnt="3"/>
      <dgm:spPr/>
    </dgm:pt>
    <dgm:pt modelId="{24197320-622A-46CB-A230-191958AA051C}" type="pres">
      <dgm:prSet presAssocID="{00EFA77E-8F01-406F-A528-FB2FC086C539}" presName="bgRectTx" presStyleLbl="bgShp" presStyleIdx="2" presStyleCnt="3">
        <dgm:presLayoutVars>
          <dgm:bulletEnabled val="1"/>
        </dgm:presLayoutVars>
      </dgm:prSet>
      <dgm:spPr/>
    </dgm:pt>
  </dgm:ptLst>
  <dgm:cxnLst>
    <dgm:cxn modelId="{70B3CB08-C64E-234B-8744-C8EF284B709B}" type="presOf" srcId="{00EFA77E-8F01-406F-A528-FB2FC086C539}" destId="{24197320-622A-46CB-A230-191958AA051C}" srcOrd="1" destOrd="0" presId="urn:microsoft.com/office/officeart/2005/8/layout/hierarchy5"/>
    <dgm:cxn modelId="{55BD1B12-9A89-1B44-B10A-05E131FD60DE}" type="presOf" srcId="{6B625DF8-6440-46C3-B066-DC4856AFD1BD}" destId="{75A50906-2B1A-4344-827F-1607550CC256}" srcOrd="0" destOrd="0" presId="urn:microsoft.com/office/officeart/2005/8/layout/hierarchy5"/>
    <dgm:cxn modelId="{7D159816-A6F7-DA47-B9AB-F5D2B8375708}" type="presOf" srcId="{24037184-AA24-4F71-B71C-B03D14F4B898}" destId="{E419136F-B799-432C-813A-37265DA0376A}" srcOrd="0" destOrd="0" presId="urn:microsoft.com/office/officeart/2005/8/layout/hierarchy5"/>
    <dgm:cxn modelId="{9772B423-AF3D-C143-ABF7-BC8042529041}" type="presOf" srcId="{350B2B35-04EF-43C0-A68E-D44D963E2EE0}" destId="{10200EA6-6843-45F5-A515-E1EA253DCA63}" srcOrd="0" destOrd="0" presId="urn:microsoft.com/office/officeart/2005/8/layout/hierarchy5"/>
    <dgm:cxn modelId="{0B639B27-B579-2A4D-B7D0-69A34C5537B6}" type="presOf" srcId="{188BDC25-01EC-4DB5-B706-B94D973065FF}" destId="{68B57BE5-09FB-4FC9-BA07-C0D982F74E64}" srcOrd="0" destOrd="0" presId="urn:microsoft.com/office/officeart/2005/8/layout/hierarchy5"/>
    <dgm:cxn modelId="{DC95392C-3412-7544-B1BC-30F74C87859D}" type="presOf" srcId="{2F7D4651-2FDC-4B73-AE6D-3CC20FB988CA}" destId="{9CA86DE8-5791-4703-B3A1-1F96BD5DC523}" srcOrd="1" destOrd="0" presId="urn:microsoft.com/office/officeart/2005/8/layout/hierarchy5"/>
    <dgm:cxn modelId="{99DC7636-9619-A14D-9852-A99453EC1B01}" type="presOf" srcId="{350B2B35-04EF-43C0-A68E-D44D963E2EE0}" destId="{79FD1ECC-B2C5-4EAF-B7A4-D56DAB59538D}" srcOrd="1" destOrd="0" presId="urn:microsoft.com/office/officeart/2005/8/layout/hierarchy5"/>
    <dgm:cxn modelId="{B8545A3E-082B-4AB8-82E0-19E9E1984488}" srcId="{2B3FC6C5-360D-4261-819A-40F1CFDC6828}" destId="{6B625DF8-6440-46C3-B066-DC4856AFD1BD}" srcOrd="0" destOrd="0" parTransId="{99AF8EB5-1EE8-4D5E-99EC-6ED44FFC33F4}" sibTransId="{139BD5A5-EC10-4C94-937F-BD70E36AC8A9}"/>
    <dgm:cxn modelId="{3DB3195B-A2C8-874C-9CB7-D63C044C0B87}" type="presOf" srcId="{C9D558BD-08E6-4D32-BB50-5B33BC30AC1E}" destId="{1ED95E10-38ED-4860-B5AA-66828D1CC741}" srcOrd="0" destOrd="0" presId="urn:microsoft.com/office/officeart/2005/8/layout/hierarchy5"/>
    <dgm:cxn modelId="{048A7168-E2A3-EA43-9BB5-5033714F82D9}" type="presOf" srcId="{4C0DB124-5498-46C9-B8FF-765FFCFC0E97}" destId="{44674F23-BB1F-4BBA-898F-8316F6AD0291}" srcOrd="0" destOrd="0" presId="urn:microsoft.com/office/officeart/2005/8/layout/hierarchy5"/>
    <dgm:cxn modelId="{4569E969-4BEE-4788-9481-1436EB64B347}" srcId="{0A872BCB-D34E-4883-848A-875DEFA2101E}" destId="{76600582-4259-4CAF-A1BB-D9BE06B9640A}" srcOrd="0" destOrd="0" parTransId="{DCFDF265-0570-426D-9362-08775FE5C0AB}" sibTransId="{80FD950A-CCC2-4E89-8D80-D7FD282EC234}"/>
    <dgm:cxn modelId="{CCC4464A-849B-41CC-907D-21D11F3C938E}" srcId="{C9D558BD-08E6-4D32-BB50-5B33BC30AC1E}" destId="{906DFD28-67A6-4E44-8C34-55122C67786F}" srcOrd="1" destOrd="0" parTransId="{72776BF9-878D-4F2A-BF29-62173C466F5B}" sibTransId="{7593B759-AB8B-4163-94B3-54D2E19EBD9F}"/>
    <dgm:cxn modelId="{9F88AC6A-A625-4A4C-9362-892BC6EEB689}" srcId="{C9D558BD-08E6-4D32-BB50-5B33BC30AC1E}" destId="{00EFA77E-8F01-406F-A528-FB2FC086C539}" srcOrd="3" destOrd="0" parTransId="{828F225F-128A-4CB4-825E-0570313BC147}" sibTransId="{77DEA69A-F2E7-4453-84F0-1357F6BC839A}"/>
    <dgm:cxn modelId="{6648D274-9429-BE42-8481-69D763EEF463}" type="presOf" srcId="{2F7D4651-2FDC-4B73-AE6D-3CC20FB988CA}" destId="{A9683FF1-831C-45D4-B2C6-25671DDC82DA}" srcOrd="0" destOrd="0" presId="urn:microsoft.com/office/officeart/2005/8/layout/hierarchy5"/>
    <dgm:cxn modelId="{F385EA56-5024-4CC8-A379-D67703B1F952}" srcId="{C9D558BD-08E6-4D32-BB50-5B33BC30AC1E}" destId="{350B2B35-04EF-43C0-A68E-D44D963E2EE0}" srcOrd="2" destOrd="0" parTransId="{B8876FB1-F8C0-416D-BC64-85B18544B7F4}" sibTransId="{12C079BE-C856-4AD7-8C6A-D62D7CE3D5C9}"/>
    <dgm:cxn modelId="{BA47215A-D04B-7443-A4B7-BAD126397927}" type="presOf" srcId="{4392D44D-A68A-4805-9F5A-BBAD259F9C25}" destId="{662B6EBB-9D26-4CC1-B145-BAAD988E408D}" srcOrd="0" destOrd="0" presId="urn:microsoft.com/office/officeart/2005/8/layout/hierarchy5"/>
    <dgm:cxn modelId="{F166797C-6DFB-5D4F-8CC0-46AFF8DD08D5}" type="presOf" srcId="{188BDC25-01EC-4DB5-B706-B94D973065FF}" destId="{AA8E5973-AC6E-43F4-805C-ED5598407757}" srcOrd="1" destOrd="0" presId="urn:microsoft.com/office/officeart/2005/8/layout/hierarchy5"/>
    <dgm:cxn modelId="{668F1D92-21F0-40CA-86C3-35D5047CD635}" srcId="{4392D44D-A68A-4805-9F5A-BBAD259F9C25}" destId="{62AAA71A-C9C6-4D24-8FF2-F643D5E4ED55}" srcOrd="0" destOrd="0" parTransId="{2F7D4651-2FDC-4B73-AE6D-3CC20FB988CA}" sibTransId="{C0AFADA1-D975-4343-ADC5-6ABCD352FE43}"/>
    <dgm:cxn modelId="{3F4A3595-5A47-492F-A0A9-7963B1C97CB7}" srcId="{C9D558BD-08E6-4D32-BB50-5B33BC30AC1E}" destId="{24037184-AA24-4F71-B71C-B03D14F4B898}" srcOrd="0" destOrd="0" parTransId="{E0C8629A-F308-49EB-AA08-DF9BC7CC6D31}" sibTransId="{5992BB7E-3CC0-4549-BB4C-AD9A6218DA82}"/>
    <dgm:cxn modelId="{646C92A0-B53C-9C4F-8D6F-99FB3D99B06A}" type="presOf" srcId="{C9378712-2010-40DF-8815-1CEEC777B267}" destId="{7195805F-6CAB-4A54-A728-AD08E4F2ED99}" srcOrd="1" destOrd="0" presId="urn:microsoft.com/office/officeart/2005/8/layout/hierarchy5"/>
    <dgm:cxn modelId="{15D37DA3-0BFD-8D4B-AB41-7E9E30AC550A}" type="presOf" srcId="{C9378712-2010-40DF-8815-1CEEC777B267}" destId="{5186E2F2-9E06-419C-BB50-D89DD8841697}" srcOrd="0" destOrd="0" presId="urn:microsoft.com/office/officeart/2005/8/layout/hierarchy5"/>
    <dgm:cxn modelId="{2083F2AD-E493-41B2-A810-E1E365048CEB}" srcId="{24037184-AA24-4F71-B71C-B03D14F4B898}" destId="{2B3FC6C5-360D-4261-819A-40F1CFDC6828}" srcOrd="2" destOrd="0" parTransId="{C9378712-2010-40DF-8815-1CEEC777B267}" sibTransId="{5C5F6E07-0491-47FE-BCA9-771292A81C12}"/>
    <dgm:cxn modelId="{CA32BCB7-BEC7-E544-AE7F-A3CD74BEB1BD}" type="presOf" srcId="{99AF8EB5-1EE8-4D5E-99EC-6ED44FFC33F4}" destId="{ECFED2F2-649F-491C-9AB7-43191F607CAA}" srcOrd="0" destOrd="0" presId="urn:microsoft.com/office/officeart/2005/8/layout/hierarchy5"/>
    <dgm:cxn modelId="{F0EA02B8-E701-ED44-9999-5BB46700B585}" type="presOf" srcId="{76600582-4259-4CAF-A1BB-D9BE06B9640A}" destId="{CC87C860-DF2A-48B2-B18B-4289C4A7DBFA}" srcOrd="0" destOrd="0" presId="urn:microsoft.com/office/officeart/2005/8/layout/hierarchy5"/>
    <dgm:cxn modelId="{19B931B9-511E-BE47-9A12-CF50F47E1F01}" type="presOf" srcId="{DCFDF265-0570-426D-9362-08775FE5C0AB}" destId="{C9158203-0B1C-484A-90E6-92398FC70D47}" srcOrd="0" destOrd="0" presId="urn:microsoft.com/office/officeart/2005/8/layout/hierarchy5"/>
    <dgm:cxn modelId="{211821BC-6C54-B043-AAB1-91A1430A07E0}" type="presOf" srcId="{4C0DB124-5498-46C9-B8FF-765FFCFC0E97}" destId="{F1CFE85E-AD37-4B32-9CF2-3964F308A37D}" srcOrd="1" destOrd="0" presId="urn:microsoft.com/office/officeart/2005/8/layout/hierarchy5"/>
    <dgm:cxn modelId="{29F3E3C5-0002-5447-8A89-44A38DF4EFCD}" type="presOf" srcId="{2B3FC6C5-360D-4261-819A-40F1CFDC6828}" destId="{1AA5BE36-1609-4187-A75C-98D409466396}" srcOrd="0" destOrd="0" presId="urn:microsoft.com/office/officeart/2005/8/layout/hierarchy5"/>
    <dgm:cxn modelId="{E248EECA-40D8-49C6-AE44-9671C7BE2FC1}" srcId="{24037184-AA24-4F71-B71C-B03D14F4B898}" destId="{0A872BCB-D34E-4883-848A-875DEFA2101E}" srcOrd="0" destOrd="0" parTransId="{188BDC25-01EC-4DB5-B706-B94D973065FF}" sibTransId="{4773316C-2EB1-43BE-B136-0223CF84BF47}"/>
    <dgm:cxn modelId="{602AE8CC-12FE-4C89-9C3D-E05EFE73B761}" srcId="{24037184-AA24-4F71-B71C-B03D14F4B898}" destId="{4392D44D-A68A-4805-9F5A-BBAD259F9C25}" srcOrd="1" destOrd="0" parTransId="{4C0DB124-5498-46C9-B8FF-765FFCFC0E97}" sibTransId="{9F9A2521-9184-4C22-B811-5C02E23FBC45}"/>
    <dgm:cxn modelId="{787C22DA-94CE-1645-B4DF-B96E80B84D4E}" type="presOf" srcId="{62AAA71A-C9C6-4D24-8FF2-F643D5E4ED55}" destId="{974EFD37-B43C-49A6-AA77-9B05783FEE6C}" srcOrd="0" destOrd="0" presId="urn:microsoft.com/office/officeart/2005/8/layout/hierarchy5"/>
    <dgm:cxn modelId="{41BC6BDA-6C30-8748-BC5E-1DA3D632E4FD}" type="presOf" srcId="{00EFA77E-8F01-406F-A528-FB2FC086C539}" destId="{CEB05F9D-1C61-416B-88A5-3AAE5E050D98}" srcOrd="0" destOrd="0" presId="urn:microsoft.com/office/officeart/2005/8/layout/hierarchy5"/>
    <dgm:cxn modelId="{C2DED0DD-B28B-AA49-9C5F-CC29E47A4A92}" type="presOf" srcId="{0A872BCB-D34E-4883-848A-875DEFA2101E}" destId="{BC5599D1-5B6B-4955-98BF-A09060F7F1EC}" srcOrd="0" destOrd="0" presId="urn:microsoft.com/office/officeart/2005/8/layout/hierarchy5"/>
    <dgm:cxn modelId="{2C981AE4-7F32-CE49-B8F2-D4CFF4C295DD}" type="presOf" srcId="{99AF8EB5-1EE8-4D5E-99EC-6ED44FFC33F4}" destId="{A22BC152-7C3B-4604-BE22-FB87FD9A14D2}" srcOrd="1" destOrd="0" presId="urn:microsoft.com/office/officeart/2005/8/layout/hierarchy5"/>
    <dgm:cxn modelId="{36ED8DEA-7547-0A49-AA10-AD079C55239C}" type="presOf" srcId="{DCFDF265-0570-426D-9362-08775FE5C0AB}" destId="{AB461708-048C-4613-8092-DE008A5F509F}" srcOrd="1" destOrd="0" presId="urn:microsoft.com/office/officeart/2005/8/layout/hierarchy5"/>
    <dgm:cxn modelId="{CB4CD2EE-550A-3149-839E-456EAD9761CD}" type="presOf" srcId="{906DFD28-67A6-4E44-8C34-55122C67786F}" destId="{B84C008C-B3E5-4E8C-84DF-4F3F60F8C2B4}" srcOrd="0" destOrd="0" presId="urn:microsoft.com/office/officeart/2005/8/layout/hierarchy5"/>
    <dgm:cxn modelId="{5A6D47FA-7384-9D4E-ADC8-C11DBC9E2F2A}" type="presOf" srcId="{906DFD28-67A6-4E44-8C34-55122C67786F}" destId="{C377B8A8-606F-43D8-8010-815A364D6382}" srcOrd="1" destOrd="0" presId="urn:microsoft.com/office/officeart/2005/8/layout/hierarchy5"/>
    <dgm:cxn modelId="{EF9ADD80-A5D4-0546-A9A0-D5A2616EDDA6}" type="presParOf" srcId="{1ED95E10-38ED-4860-B5AA-66828D1CC741}" destId="{645887D0-4080-4DB7-8C4D-89844DA87503}" srcOrd="0" destOrd="0" presId="urn:microsoft.com/office/officeart/2005/8/layout/hierarchy5"/>
    <dgm:cxn modelId="{D24A0861-B9D7-F942-8B8E-586A055CEC42}" type="presParOf" srcId="{645887D0-4080-4DB7-8C4D-89844DA87503}" destId="{E1A48540-835D-4ADF-A88C-E98612E33396}" srcOrd="0" destOrd="0" presId="urn:microsoft.com/office/officeart/2005/8/layout/hierarchy5"/>
    <dgm:cxn modelId="{2D807228-D866-6247-8791-92520A0617C3}" type="presParOf" srcId="{645887D0-4080-4DB7-8C4D-89844DA87503}" destId="{5800B346-CF15-44C7-96DB-CD03DE05464B}" srcOrd="1" destOrd="0" presId="urn:microsoft.com/office/officeart/2005/8/layout/hierarchy5"/>
    <dgm:cxn modelId="{1907314D-8D87-804D-B7B7-9C75F4B4DA7C}" type="presParOf" srcId="{5800B346-CF15-44C7-96DB-CD03DE05464B}" destId="{D95DEEBA-1432-4267-A7E5-EF5348E4A4EE}" srcOrd="0" destOrd="0" presId="urn:microsoft.com/office/officeart/2005/8/layout/hierarchy5"/>
    <dgm:cxn modelId="{6B68E68A-21E2-AC4B-8352-6283F792CA02}" type="presParOf" srcId="{D95DEEBA-1432-4267-A7E5-EF5348E4A4EE}" destId="{E419136F-B799-432C-813A-37265DA0376A}" srcOrd="0" destOrd="0" presId="urn:microsoft.com/office/officeart/2005/8/layout/hierarchy5"/>
    <dgm:cxn modelId="{C47E0E5B-A19B-F24A-A980-1FDFFE97975A}" type="presParOf" srcId="{D95DEEBA-1432-4267-A7E5-EF5348E4A4EE}" destId="{58EF482A-00FE-41D6-BA88-3476934C1563}" srcOrd="1" destOrd="0" presId="urn:microsoft.com/office/officeart/2005/8/layout/hierarchy5"/>
    <dgm:cxn modelId="{4D5FD8A5-5ED3-C14E-8509-37CBF2EC4EC3}" type="presParOf" srcId="{58EF482A-00FE-41D6-BA88-3476934C1563}" destId="{68B57BE5-09FB-4FC9-BA07-C0D982F74E64}" srcOrd="0" destOrd="0" presId="urn:microsoft.com/office/officeart/2005/8/layout/hierarchy5"/>
    <dgm:cxn modelId="{55C7E197-BFF1-244A-B17B-49338D598557}" type="presParOf" srcId="{68B57BE5-09FB-4FC9-BA07-C0D982F74E64}" destId="{AA8E5973-AC6E-43F4-805C-ED5598407757}" srcOrd="0" destOrd="0" presId="urn:microsoft.com/office/officeart/2005/8/layout/hierarchy5"/>
    <dgm:cxn modelId="{4825DCB0-1188-144D-9EBD-0AEDF809F44E}" type="presParOf" srcId="{58EF482A-00FE-41D6-BA88-3476934C1563}" destId="{0C017493-ABC8-4E42-B4BF-D76AED8DA4B6}" srcOrd="1" destOrd="0" presId="urn:microsoft.com/office/officeart/2005/8/layout/hierarchy5"/>
    <dgm:cxn modelId="{E3944305-3D61-664F-BFAF-37290DE70121}" type="presParOf" srcId="{0C017493-ABC8-4E42-B4BF-D76AED8DA4B6}" destId="{BC5599D1-5B6B-4955-98BF-A09060F7F1EC}" srcOrd="0" destOrd="0" presId="urn:microsoft.com/office/officeart/2005/8/layout/hierarchy5"/>
    <dgm:cxn modelId="{FAC510E4-0356-5340-A0A9-CD94BEF41F62}" type="presParOf" srcId="{0C017493-ABC8-4E42-B4BF-D76AED8DA4B6}" destId="{FCB77871-FEB0-40F2-8F39-F7F90678BB7E}" srcOrd="1" destOrd="0" presId="urn:microsoft.com/office/officeart/2005/8/layout/hierarchy5"/>
    <dgm:cxn modelId="{A34A044C-93BD-744A-9710-66D8CD6C90EC}" type="presParOf" srcId="{FCB77871-FEB0-40F2-8F39-F7F90678BB7E}" destId="{C9158203-0B1C-484A-90E6-92398FC70D47}" srcOrd="0" destOrd="0" presId="urn:microsoft.com/office/officeart/2005/8/layout/hierarchy5"/>
    <dgm:cxn modelId="{2B79D1F1-688E-7F47-A75C-0D99F8399386}" type="presParOf" srcId="{C9158203-0B1C-484A-90E6-92398FC70D47}" destId="{AB461708-048C-4613-8092-DE008A5F509F}" srcOrd="0" destOrd="0" presId="urn:microsoft.com/office/officeart/2005/8/layout/hierarchy5"/>
    <dgm:cxn modelId="{86C32986-0849-1F43-A309-CB2560203D6A}" type="presParOf" srcId="{FCB77871-FEB0-40F2-8F39-F7F90678BB7E}" destId="{981CE1B1-89A5-4F07-AB8D-3AD3E3AE8B16}" srcOrd="1" destOrd="0" presId="urn:microsoft.com/office/officeart/2005/8/layout/hierarchy5"/>
    <dgm:cxn modelId="{ABFF976F-A312-B84E-B5BF-10AFD52A0901}" type="presParOf" srcId="{981CE1B1-89A5-4F07-AB8D-3AD3E3AE8B16}" destId="{CC87C860-DF2A-48B2-B18B-4289C4A7DBFA}" srcOrd="0" destOrd="0" presId="urn:microsoft.com/office/officeart/2005/8/layout/hierarchy5"/>
    <dgm:cxn modelId="{403C3431-7DA8-B44F-89E5-89AE65138379}" type="presParOf" srcId="{981CE1B1-89A5-4F07-AB8D-3AD3E3AE8B16}" destId="{B5B7CCEB-747B-4980-B846-DEBB686313CB}" srcOrd="1" destOrd="0" presId="urn:microsoft.com/office/officeart/2005/8/layout/hierarchy5"/>
    <dgm:cxn modelId="{7ADB027E-45DA-5640-995F-946124D0BEBB}" type="presParOf" srcId="{58EF482A-00FE-41D6-BA88-3476934C1563}" destId="{44674F23-BB1F-4BBA-898F-8316F6AD0291}" srcOrd="2" destOrd="0" presId="urn:microsoft.com/office/officeart/2005/8/layout/hierarchy5"/>
    <dgm:cxn modelId="{364897F0-987A-AD49-85DF-1B260E55DBE0}" type="presParOf" srcId="{44674F23-BB1F-4BBA-898F-8316F6AD0291}" destId="{F1CFE85E-AD37-4B32-9CF2-3964F308A37D}" srcOrd="0" destOrd="0" presId="urn:microsoft.com/office/officeart/2005/8/layout/hierarchy5"/>
    <dgm:cxn modelId="{EAA46261-42B9-5446-BBD7-D54515234DFE}" type="presParOf" srcId="{58EF482A-00FE-41D6-BA88-3476934C1563}" destId="{82C8EAEB-151F-4951-9883-C6211F92C3B8}" srcOrd="3" destOrd="0" presId="urn:microsoft.com/office/officeart/2005/8/layout/hierarchy5"/>
    <dgm:cxn modelId="{C79C41F2-222C-B445-B49F-EA6E6068DB0E}" type="presParOf" srcId="{82C8EAEB-151F-4951-9883-C6211F92C3B8}" destId="{662B6EBB-9D26-4CC1-B145-BAAD988E408D}" srcOrd="0" destOrd="0" presId="urn:microsoft.com/office/officeart/2005/8/layout/hierarchy5"/>
    <dgm:cxn modelId="{31F3F3A2-1BB7-D542-98E8-B323390C6A4F}" type="presParOf" srcId="{82C8EAEB-151F-4951-9883-C6211F92C3B8}" destId="{AEE03A4D-ECC3-439D-96A9-2B8514FAAD06}" srcOrd="1" destOrd="0" presId="urn:microsoft.com/office/officeart/2005/8/layout/hierarchy5"/>
    <dgm:cxn modelId="{4334AAAA-BE09-C14A-A6D0-D281B70AFD7E}" type="presParOf" srcId="{AEE03A4D-ECC3-439D-96A9-2B8514FAAD06}" destId="{A9683FF1-831C-45D4-B2C6-25671DDC82DA}" srcOrd="0" destOrd="0" presId="urn:microsoft.com/office/officeart/2005/8/layout/hierarchy5"/>
    <dgm:cxn modelId="{32D179E7-1461-D841-8EA9-AA8564BE579D}" type="presParOf" srcId="{A9683FF1-831C-45D4-B2C6-25671DDC82DA}" destId="{9CA86DE8-5791-4703-B3A1-1F96BD5DC523}" srcOrd="0" destOrd="0" presId="urn:microsoft.com/office/officeart/2005/8/layout/hierarchy5"/>
    <dgm:cxn modelId="{47BF2768-738D-094E-AC5E-07AD2418DC0A}" type="presParOf" srcId="{AEE03A4D-ECC3-439D-96A9-2B8514FAAD06}" destId="{2FE08D08-25A7-4386-A58C-8F165F88E5D9}" srcOrd="1" destOrd="0" presId="urn:microsoft.com/office/officeart/2005/8/layout/hierarchy5"/>
    <dgm:cxn modelId="{4EF85579-EF86-C341-9ACF-D14C3EA52989}" type="presParOf" srcId="{2FE08D08-25A7-4386-A58C-8F165F88E5D9}" destId="{974EFD37-B43C-49A6-AA77-9B05783FEE6C}" srcOrd="0" destOrd="0" presId="urn:microsoft.com/office/officeart/2005/8/layout/hierarchy5"/>
    <dgm:cxn modelId="{D28308B5-D91C-DA40-A448-8D7DC7FEF983}" type="presParOf" srcId="{2FE08D08-25A7-4386-A58C-8F165F88E5D9}" destId="{32C9BCBC-10B1-4E4A-9A33-472BFB346839}" srcOrd="1" destOrd="0" presId="urn:microsoft.com/office/officeart/2005/8/layout/hierarchy5"/>
    <dgm:cxn modelId="{589532A3-D40F-404B-AF89-4DB27EEE6814}" type="presParOf" srcId="{58EF482A-00FE-41D6-BA88-3476934C1563}" destId="{5186E2F2-9E06-419C-BB50-D89DD8841697}" srcOrd="4" destOrd="0" presId="urn:microsoft.com/office/officeart/2005/8/layout/hierarchy5"/>
    <dgm:cxn modelId="{EED520CC-2EC1-0A47-9444-A8A8B623B03B}" type="presParOf" srcId="{5186E2F2-9E06-419C-BB50-D89DD8841697}" destId="{7195805F-6CAB-4A54-A728-AD08E4F2ED99}" srcOrd="0" destOrd="0" presId="urn:microsoft.com/office/officeart/2005/8/layout/hierarchy5"/>
    <dgm:cxn modelId="{AAD72D39-627B-A94E-9762-3A302A72925D}" type="presParOf" srcId="{58EF482A-00FE-41D6-BA88-3476934C1563}" destId="{0E8EB0DE-0E22-4A06-BB23-DB1E303E1285}" srcOrd="5" destOrd="0" presId="urn:microsoft.com/office/officeart/2005/8/layout/hierarchy5"/>
    <dgm:cxn modelId="{5089F2CB-3855-8A4D-AD78-BA4D5F513535}" type="presParOf" srcId="{0E8EB0DE-0E22-4A06-BB23-DB1E303E1285}" destId="{1AA5BE36-1609-4187-A75C-98D409466396}" srcOrd="0" destOrd="0" presId="urn:microsoft.com/office/officeart/2005/8/layout/hierarchy5"/>
    <dgm:cxn modelId="{AF5FBF05-03B2-AD42-853E-17869D5BD76D}" type="presParOf" srcId="{0E8EB0DE-0E22-4A06-BB23-DB1E303E1285}" destId="{BD4FB780-5F79-4370-AF6C-33C87052B9A5}" srcOrd="1" destOrd="0" presId="urn:microsoft.com/office/officeart/2005/8/layout/hierarchy5"/>
    <dgm:cxn modelId="{B4265E79-601F-4149-8EAA-8109027F2550}" type="presParOf" srcId="{BD4FB780-5F79-4370-AF6C-33C87052B9A5}" destId="{ECFED2F2-649F-491C-9AB7-43191F607CAA}" srcOrd="0" destOrd="0" presId="urn:microsoft.com/office/officeart/2005/8/layout/hierarchy5"/>
    <dgm:cxn modelId="{D6AEB9AF-6DE0-DB40-AC8B-C6B214033F42}" type="presParOf" srcId="{ECFED2F2-649F-491C-9AB7-43191F607CAA}" destId="{A22BC152-7C3B-4604-BE22-FB87FD9A14D2}" srcOrd="0" destOrd="0" presId="urn:microsoft.com/office/officeart/2005/8/layout/hierarchy5"/>
    <dgm:cxn modelId="{EE588036-972F-B34D-85A3-601FAFDFE7BB}" type="presParOf" srcId="{BD4FB780-5F79-4370-AF6C-33C87052B9A5}" destId="{2BA6FA83-AD19-40B8-8503-E155E85FB666}" srcOrd="1" destOrd="0" presId="urn:microsoft.com/office/officeart/2005/8/layout/hierarchy5"/>
    <dgm:cxn modelId="{BFDF360A-544F-484C-91C2-65011A76631F}" type="presParOf" srcId="{2BA6FA83-AD19-40B8-8503-E155E85FB666}" destId="{75A50906-2B1A-4344-827F-1607550CC256}" srcOrd="0" destOrd="0" presId="urn:microsoft.com/office/officeart/2005/8/layout/hierarchy5"/>
    <dgm:cxn modelId="{C3E1E037-5332-1047-8B5F-E7B247BDF8EC}" type="presParOf" srcId="{2BA6FA83-AD19-40B8-8503-E155E85FB666}" destId="{01640A7E-F333-4A04-B4C7-7CA578DB1EE7}" srcOrd="1" destOrd="0" presId="urn:microsoft.com/office/officeart/2005/8/layout/hierarchy5"/>
    <dgm:cxn modelId="{39353417-6551-D049-B129-4CAFAD645910}" type="presParOf" srcId="{1ED95E10-38ED-4860-B5AA-66828D1CC741}" destId="{750D4F8D-13E4-431E-B434-C35BC460F6A6}" srcOrd="1" destOrd="0" presId="urn:microsoft.com/office/officeart/2005/8/layout/hierarchy5"/>
    <dgm:cxn modelId="{8EEF15F9-838C-0C40-A9A6-D1E438044273}" type="presParOf" srcId="{750D4F8D-13E4-431E-B434-C35BC460F6A6}" destId="{54211056-23C0-4D5F-A7D8-AB60C6522200}" srcOrd="0" destOrd="0" presId="urn:microsoft.com/office/officeart/2005/8/layout/hierarchy5"/>
    <dgm:cxn modelId="{20A239D4-6D50-D140-9145-ADD99AED3419}" type="presParOf" srcId="{54211056-23C0-4D5F-A7D8-AB60C6522200}" destId="{B84C008C-B3E5-4E8C-84DF-4F3F60F8C2B4}" srcOrd="0" destOrd="0" presId="urn:microsoft.com/office/officeart/2005/8/layout/hierarchy5"/>
    <dgm:cxn modelId="{E403D981-6040-1040-AF18-69E31343BFB0}" type="presParOf" srcId="{54211056-23C0-4D5F-A7D8-AB60C6522200}" destId="{C377B8A8-606F-43D8-8010-815A364D6382}" srcOrd="1" destOrd="0" presId="urn:microsoft.com/office/officeart/2005/8/layout/hierarchy5"/>
    <dgm:cxn modelId="{825A3CC0-BB77-C14C-B191-D324FB8BC335}" type="presParOf" srcId="{750D4F8D-13E4-431E-B434-C35BC460F6A6}" destId="{4D2D35F7-CDD1-46E9-A01A-A2FDF1969B1B}" srcOrd="1" destOrd="0" presId="urn:microsoft.com/office/officeart/2005/8/layout/hierarchy5"/>
    <dgm:cxn modelId="{7E4F1C68-61DF-AE4C-A1EC-46B7EEEC9C3D}" type="presParOf" srcId="{4D2D35F7-CDD1-46E9-A01A-A2FDF1969B1B}" destId="{253FF2E5-34DB-4B6F-ADD5-F1F93BF5B92E}" srcOrd="0" destOrd="0" presId="urn:microsoft.com/office/officeart/2005/8/layout/hierarchy5"/>
    <dgm:cxn modelId="{74C2790B-323E-F047-AEE5-E893F676A33B}" type="presParOf" srcId="{750D4F8D-13E4-431E-B434-C35BC460F6A6}" destId="{B6CB2492-271B-4326-8844-FCEC24AB0A75}" srcOrd="2" destOrd="0" presId="urn:microsoft.com/office/officeart/2005/8/layout/hierarchy5"/>
    <dgm:cxn modelId="{41BBE043-A249-534E-87F0-03CBFF0DB6F9}" type="presParOf" srcId="{B6CB2492-271B-4326-8844-FCEC24AB0A75}" destId="{10200EA6-6843-45F5-A515-E1EA253DCA63}" srcOrd="0" destOrd="0" presId="urn:microsoft.com/office/officeart/2005/8/layout/hierarchy5"/>
    <dgm:cxn modelId="{8A49307A-63A4-8B45-AEFC-C692CC9136AB}" type="presParOf" srcId="{B6CB2492-271B-4326-8844-FCEC24AB0A75}" destId="{79FD1ECC-B2C5-4EAF-B7A4-D56DAB59538D}" srcOrd="1" destOrd="0" presId="urn:microsoft.com/office/officeart/2005/8/layout/hierarchy5"/>
    <dgm:cxn modelId="{C2F99FA0-B7D7-A54A-9B18-1EC94E784609}" type="presParOf" srcId="{750D4F8D-13E4-431E-B434-C35BC460F6A6}" destId="{21C0A4C8-65CD-45CC-98EC-F53674562DDC}" srcOrd="3" destOrd="0" presId="urn:microsoft.com/office/officeart/2005/8/layout/hierarchy5"/>
    <dgm:cxn modelId="{69B65900-D983-1E46-8A8C-4F5108229181}" type="presParOf" srcId="{21C0A4C8-65CD-45CC-98EC-F53674562DDC}" destId="{EC2E3850-2AE7-4D3C-826D-021E265E100C}" srcOrd="0" destOrd="0" presId="urn:microsoft.com/office/officeart/2005/8/layout/hierarchy5"/>
    <dgm:cxn modelId="{5882915C-2D37-9841-A4FC-7BF0089FFE6F}" type="presParOf" srcId="{750D4F8D-13E4-431E-B434-C35BC460F6A6}" destId="{6EEC7F2C-0975-4ECF-ACF4-BB3BE05DE3FB}" srcOrd="4" destOrd="0" presId="urn:microsoft.com/office/officeart/2005/8/layout/hierarchy5"/>
    <dgm:cxn modelId="{F530A345-8203-4547-81D6-E9EF438ECB80}" type="presParOf" srcId="{6EEC7F2C-0975-4ECF-ACF4-BB3BE05DE3FB}" destId="{CEB05F9D-1C61-416B-88A5-3AAE5E050D98}" srcOrd="0" destOrd="0" presId="urn:microsoft.com/office/officeart/2005/8/layout/hierarchy5"/>
    <dgm:cxn modelId="{90BAB0D3-132D-D24D-8C2E-428BCB9EA768}" type="presParOf" srcId="{6EEC7F2C-0975-4ECF-ACF4-BB3BE05DE3FB}" destId="{24197320-622A-46CB-A230-191958AA051C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5A2980-D292-4593-A6DF-E343290B5885}" type="doc">
      <dgm:prSet loTypeId="urn:microsoft.com/office/officeart/2005/8/layout/vList5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377065F-543B-471D-B2E6-F17431315D14}">
      <dgm:prSet/>
      <dgm:spPr/>
      <dgm:t>
        <a:bodyPr/>
        <a:lstStyle/>
        <a:p>
          <a:r>
            <a:rPr lang="en-GB"/>
            <a:t>Analysis of external environment</a:t>
          </a:r>
          <a:endParaRPr lang="en-US"/>
        </a:p>
      </dgm:t>
    </dgm:pt>
    <dgm:pt modelId="{6B8814F6-9658-4C40-BA46-547919A63B5D}" type="parTrans" cxnId="{13DD98A2-708A-4B3A-83AC-275BAFA70C45}">
      <dgm:prSet/>
      <dgm:spPr/>
      <dgm:t>
        <a:bodyPr/>
        <a:lstStyle/>
        <a:p>
          <a:endParaRPr lang="en-US"/>
        </a:p>
      </dgm:t>
    </dgm:pt>
    <dgm:pt modelId="{23A7193C-566A-4E44-88A3-670AB464D217}" type="sibTrans" cxnId="{13DD98A2-708A-4B3A-83AC-275BAFA70C45}">
      <dgm:prSet/>
      <dgm:spPr/>
      <dgm:t>
        <a:bodyPr/>
        <a:lstStyle/>
        <a:p>
          <a:endParaRPr lang="en-US"/>
        </a:p>
      </dgm:t>
    </dgm:pt>
    <dgm:pt modelId="{F9020804-363E-4CF3-9A3F-B02CAD9FD338}">
      <dgm:prSet/>
      <dgm:spPr/>
      <dgm:t>
        <a:bodyPr/>
        <a:lstStyle/>
        <a:p>
          <a:r>
            <a:rPr lang="en-GB"/>
            <a:t>Pest</a:t>
          </a:r>
          <a:endParaRPr lang="en-US"/>
        </a:p>
      </dgm:t>
    </dgm:pt>
    <dgm:pt modelId="{863D20E8-21C3-4643-98FE-0A8904107542}" type="parTrans" cxnId="{547D68C2-0D45-4072-A7D8-8DA72F47CB04}">
      <dgm:prSet/>
      <dgm:spPr/>
      <dgm:t>
        <a:bodyPr/>
        <a:lstStyle/>
        <a:p>
          <a:endParaRPr lang="en-US"/>
        </a:p>
      </dgm:t>
    </dgm:pt>
    <dgm:pt modelId="{EF34E2BF-E791-4E69-9E51-616C0ADB9BC4}" type="sibTrans" cxnId="{547D68C2-0D45-4072-A7D8-8DA72F47CB04}">
      <dgm:prSet/>
      <dgm:spPr/>
      <dgm:t>
        <a:bodyPr/>
        <a:lstStyle/>
        <a:p>
          <a:endParaRPr lang="en-US"/>
        </a:p>
      </dgm:t>
    </dgm:pt>
    <dgm:pt modelId="{4380B1BE-FD4E-448D-8ABF-39D718E6B805}">
      <dgm:prSet/>
      <dgm:spPr/>
      <dgm:t>
        <a:bodyPr/>
        <a:lstStyle/>
        <a:p>
          <a:r>
            <a:rPr lang="en-GB"/>
            <a:t>Competitive analysis</a:t>
          </a:r>
          <a:endParaRPr lang="en-US"/>
        </a:p>
      </dgm:t>
    </dgm:pt>
    <dgm:pt modelId="{7EAC39F5-2513-4F4D-8CE2-0483E966E3E4}" type="parTrans" cxnId="{625A7F85-57D7-4A25-8F6C-71203A50D837}">
      <dgm:prSet/>
      <dgm:spPr/>
      <dgm:t>
        <a:bodyPr/>
        <a:lstStyle/>
        <a:p>
          <a:endParaRPr lang="en-US"/>
        </a:p>
      </dgm:t>
    </dgm:pt>
    <dgm:pt modelId="{769F99EE-2333-426C-BE3E-6AE8A532D76C}" type="sibTrans" cxnId="{625A7F85-57D7-4A25-8F6C-71203A50D837}">
      <dgm:prSet/>
      <dgm:spPr/>
      <dgm:t>
        <a:bodyPr/>
        <a:lstStyle/>
        <a:p>
          <a:endParaRPr lang="en-US"/>
        </a:p>
      </dgm:t>
    </dgm:pt>
    <dgm:pt modelId="{9EC03B08-953E-432C-AB83-7E19D5AC1471}">
      <dgm:prSet/>
      <dgm:spPr/>
      <dgm:t>
        <a:bodyPr/>
        <a:lstStyle/>
        <a:p>
          <a:r>
            <a:rPr lang="en-GB"/>
            <a:t>Analysis of resource base</a:t>
          </a:r>
          <a:endParaRPr lang="en-US"/>
        </a:p>
      </dgm:t>
    </dgm:pt>
    <dgm:pt modelId="{A1714210-9006-4896-BF4F-2629BF69C98C}" type="parTrans" cxnId="{F0FA1ED9-731A-4BAC-8CD7-D8C51E91CB65}">
      <dgm:prSet/>
      <dgm:spPr/>
      <dgm:t>
        <a:bodyPr/>
        <a:lstStyle/>
        <a:p>
          <a:endParaRPr lang="en-US"/>
        </a:p>
      </dgm:t>
    </dgm:pt>
    <dgm:pt modelId="{509BD1FE-7720-42FA-9126-FC0A75FD15FF}" type="sibTrans" cxnId="{F0FA1ED9-731A-4BAC-8CD7-D8C51E91CB65}">
      <dgm:prSet/>
      <dgm:spPr/>
      <dgm:t>
        <a:bodyPr/>
        <a:lstStyle/>
        <a:p>
          <a:endParaRPr lang="en-US"/>
        </a:p>
      </dgm:t>
    </dgm:pt>
    <dgm:pt modelId="{3C1081ED-87A8-4FEA-B5C7-217A74B9755F}">
      <dgm:prSet/>
      <dgm:spPr/>
      <dgm:t>
        <a:bodyPr/>
        <a:lstStyle/>
        <a:p>
          <a:r>
            <a:rPr lang="en-GB"/>
            <a:t>Internal factors</a:t>
          </a:r>
          <a:endParaRPr lang="en-US"/>
        </a:p>
      </dgm:t>
    </dgm:pt>
    <dgm:pt modelId="{7238CEDA-0387-4D11-A20D-D06558A14C48}" type="parTrans" cxnId="{3C1086F8-D170-4E5B-B441-30D305964D3D}">
      <dgm:prSet/>
      <dgm:spPr/>
      <dgm:t>
        <a:bodyPr/>
        <a:lstStyle/>
        <a:p>
          <a:endParaRPr lang="en-US"/>
        </a:p>
      </dgm:t>
    </dgm:pt>
    <dgm:pt modelId="{A263CB37-3AA3-4A02-BE93-3DA82B5A457D}" type="sibTrans" cxnId="{3C1086F8-D170-4E5B-B441-30D305964D3D}">
      <dgm:prSet/>
      <dgm:spPr/>
      <dgm:t>
        <a:bodyPr/>
        <a:lstStyle/>
        <a:p>
          <a:endParaRPr lang="en-US"/>
        </a:p>
      </dgm:t>
    </dgm:pt>
    <dgm:pt modelId="{1347557C-D1D6-4F0D-8EEC-5AFBE5268258}">
      <dgm:prSet/>
      <dgm:spPr/>
      <dgm:t>
        <a:bodyPr/>
        <a:lstStyle/>
        <a:p>
          <a:r>
            <a:rPr lang="en-GB"/>
            <a:t>Market analysis and research </a:t>
          </a:r>
          <a:endParaRPr lang="en-US"/>
        </a:p>
      </dgm:t>
    </dgm:pt>
    <dgm:pt modelId="{14D0CB32-AEB3-47C6-874F-E1E4116CF1F0}" type="parTrans" cxnId="{8197994B-B536-4FE9-9214-397CD73AA46C}">
      <dgm:prSet/>
      <dgm:spPr/>
      <dgm:t>
        <a:bodyPr/>
        <a:lstStyle/>
        <a:p>
          <a:endParaRPr lang="en-US"/>
        </a:p>
      </dgm:t>
    </dgm:pt>
    <dgm:pt modelId="{5ECFFD3C-5C33-4C26-8CB9-A73AAF707742}" type="sibTrans" cxnId="{8197994B-B536-4FE9-9214-397CD73AA46C}">
      <dgm:prSet/>
      <dgm:spPr/>
      <dgm:t>
        <a:bodyPr/>
        <a:lstStyle/>
        <a:p>
          <a:endParaRPr lang="en-US"/>
        </a:p>
      </dgm:t>
    </dgm:pt>
    <dgm:pt modelId="{030A193D-E8AE-4188-9E84-FB34A9B6F053}">
      <dgm:prSet/>
      <dgm:spPr/>
      <dgm:t>
        <a:bodyPr/>
        <a:lstStyle/>
        <a:p>
          <a:r>
            <a:rPr lang="en-GB"/>
            <a:t>Three generic strategies</a:t>
          </a:r>
          <a:endParaRPr lang="en-US"/>
        </a:p>
      </dgm:t>
    </dgm:pt>
    <dgm:pt modelId="{5AB8B0A6-3ADB-4293-85D2-7FAEFE44E3E9}" type="parTrans" cxnId="{75290D9F-BC1D-4B80-91AE-C35B7195E96C}">
      <dgm:prSet/>
      <dgm:spPr/>
      <dgm:t>
        <a:bodyPr/>
        <a:lstStyle/>
        <a:p>
          <a:endParaRPr lang="en-US"/>
        </a:p>
      </dgm:t>
    </dgm:pt>
    <dgm:pt modelId="{1410E1F1-7658-4265-B0A8-D1CFB8CFE37F}" type="sibTrans" cxnId="{75290D9F-BC1D-4B80-91AE-C35B7195E96C}">
      <dgm:prSet/>
      <dgm:spPr/>
      <dgm:t>
        <a:bodyPr/>
        <a:lstStyle/>
        <a:p>
          <a:endParaRPr lang="en-US"/>
        </a:p>
      </dgm:t>
    </dgm:pt>
    <dgm:pt modelId="{15FFBBE8-7912-48E2-9A7B-64223BF7A620}">
      <dgm:prSet/>
      <dgm:spPr/>
      <dgm:t>
        <a:bodyPr/>
        <a:lstStyle/>
        <a:p>
          <a:r>
            <a:rPr lang="en-GB"/>
            <a:t>Ansoff’s intensive growth strategies</a:t>
          </a:r>
          <a:endParaRPr lang="en-US"/>
        </a:p>
      </dgm:t>
    </dgm:pt>
    <dgm:pt modelId="{F3E3A00D-0C22-4597-82A1-6C5E488DAAAD}" type="parTrans" cxnId="{867F8A59-01C2-498F-9D12-4CA727DD67F6}">
      <dgm:prSet/>
      <dgm:spPr/>
      <dgm:t>
        <a:bodyPr/>
        <a:lstStyle/>
        <a:p>
          <a:endParaRPr lang="en-US"/>
        </a:p>
      </dgm:t>
    </dgm:pt>
    <dgm:pt modelId="{555CA530-6EF0-4A0F-B765-E4CF6F1F5A48}" type="sibTrans" cxnId="{867F8A59-01C2-498F-9D12-4CA727DD67F6}">
      <dgm:prSet/>
      <dgm:spPr/>
      <dgm:t>
        <a:bodyPr/>
        <a:lstStyle/>
        <a:p>
          <a:endParaRPr lang="en-US"/>
        </a:p>
      </dgm:t>
    </dgm:pt>
    <dgm:pt modelId="{6215AC92-E810-49C6-85CF-03174BDF740C}" type="pres">
      <dgm:prSet presAssocID="{D25A2980-D292-4593-A6DF-E343290B5885}" presName="Name0" presStyleCnt="0">
        <dgm:presLayoutVars>
          <dgm:dir/>
          <dgm:animLvl val="lvl"/>
          <dgm:resizeHandles val="exact"/>
        </dgm:presLayoutVars>
      </dgm:prSet>
      <dgm:spPr/>
    </dgm:pt>
    <dgm:pt modelId="{F07EBE1F-452E-48CC-9FE1-E416E7A5D6DF}" type="pres">
      <dgm:prSet presAssocID="{7377065F-543B-471D-B2E6-F17431315D14}" presName="linNode" presStyleCnt="0"/>
      <dgm:spPr/>
    </dgm:pt>
    <dgm:pt modelId="{F39E58DA-E77B-4394-8F04-C3F1CC1B29A3}" type="pres">
      <dgm:prSet presAssocID="{7377065F-543B-471D-B2E6-F17431315D14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74246A9-5EBF-4976-8D1E-DE904CDDE491}" type="pres">
      <dgm:prSet presAssocID="{7377065F-543B-471D-B2E6-F17431315D14}" presName="descendantText" presStyleLbl="alignAccFollowNode1" presStyleIdx="0" presStyleCnt="3">
        <dgm:presLayoutVars>
          <dgm:bulletEnabled val="1"/>
        </dgm:presLayoutVars>
      </dgm:prSet>
      <dgm:spPr/>
    </dgm:pt>
    <dgm:pt modelId="{5515A429-6BF5-4059-A7F0-EBB404529C7F}" type="pres">
      <dgm:prSet presAssocID="{23A7193C-566A-4E44-88A3-670AB464D217}" presName="sp" presStyleCnt="0"/>
      <dgm:spPr/>
    </dgm:pt>
    <dgm:pt modelId="{D653137E-84F7-46E2-AE96-D897F1A61C9E}" type="pres">
      <dgm:prSet presAssocID="{9EC03B08-953E-432C-AB83-7E19D5AC1471}" presName="linNode" presStyleCnt="0"/>
      <dgm:spPr/>
    </dgm:pt>
    <dgm:pt modelId="{DAAE081F-1266-48C6-A36D-95976FEFE625}" type="pres">
      <dgm:prSet presAssocID="{9EC03B08-953E-432C-AB83-7E19D5AC147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B2C7BFCF-D228-424F-9927-2DD9B83B70B9}" type="pres">
      <dgm:prSet presAssocID="{9EC03B08-953E-432C-AB83-7E19D5AC1471}" presName="descendantText" presStyleLbl="alignAccFollowNode1" presStyleIdx="1" presStyleCnt="3">
        <dgm:presLayoutVars>
          <dgm:bulletEnabled val="1"/>
        </dgm:presLayoutVars>
      </dgm:prSet>
      <dgm:spPr/>
    </dgm:pt>
    <dgm:pt modelId="{4E9DA20F-7D52-428C-B982-93A99BF70976}" type="pres">
      <dgm:prSet presAssocID="{509BD1FE-7720-42FA-9126-FC0A75FD15FF}" presName="sp" presStyleCnt="0"/>
      <dgm:spPr/>
    </dgm:pt>
    <dgm:pt modelId="{6A53AD62-73FA-4913-8D51-7E3A78649C09}" type="pres">
      <dgm:prSet presAssocID="{1347557C-D1D6-4F0D-8EEC-5AFBE5268258}" presName="linNode" presStyleCnt="0"/>
      <dgm:spPr/>
    </dgm:pt>
    <dgm:pt modelId="{1049ECB1-D6BD-497B-8CD6-85C09C4294F8}" type="pres">
      <dgm:prSet presAssocID="{1347557C-D1D6-4F0D-8EEC-5AFBE5268258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A22E9C97-F07C-4FD3-850E-DD2609B75AC3}" type="pres">
      <dgm:prSet presAssocID="{1347557C-D1D6-4F0D-8EEC-5AFBE5268258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FF3FD706-DDF5-44B3-8154-086C83BDB3DB}" type="presOf" srcId="{1347557C-D1D6-4F0D-8EEC-5AFBE5268258}" destId="{1049ECB1-D6BD-497B-8CD6-85C09C4294F8}" srcOrd="0" destOrd="0" presId="urn:microsoft.com/office/officeart/2005/8/layout/vList5"/>
    <dgm:cxn modelId="{6DE08607-40DA-4BB9-86BB-1318619AE3C8}" type="presOf" srcId="{15FFBBE8-7912-48E2-9A7B-64223BF7A620}" destId="{A22E9C97-F07C-4FD3-850E-DD2609B75AC3}" srcOrd="0" destOrd="1" presId="urn:microsoft.com/office/officeart/2005/8/layout/vList5"/>
    <dgm:cxn modelId="{BFE3BA2A-F561-461E-A083-2F793CDC8CDE}" type="presOf" srcId="{030A193D-E8AE-4188-9E84-FB34A9B6F053}" destId="{A22E9C97-F07C-4FD3-850E-DD2609B75AC3}" srcOrd="0" destOrd="0" presId="urn:microsoft.com/office/officeart/2005/8/layout/vList5"/>
    <dgm:cxn modelId="{8197994B-B536-4FE9-9214-397CD73AA46C}" srcId="{D25A2980-D292-4593-A6DF-E343290B5885}" destId="{1347557C-D1D6-4F0D-8EEC-5AFBE5268258}" srcOrd="2" destOrd="0" parTransId="{14D0CB32-AEB3-47C6-874F-E1E4116CF1F0}" sibTransId="{5ECFFD3C-5C33-4C26-8CB9-A73AAF707742}"/>
    <dgm:cxn modelId="{30866B52-EA44-437F-A728-CCC27E16A6E9}" type="presOf" srcId="{4380B1BE-FD4E-448D-8ABF-39D718E6B805}" destId="{E74246A9-5EBF-4976-8D1E-DE904CDDE491}" srcOrd="0" destOrd="1" presId="urn:microsoft.com/office/officeart/2005/8/layout/vList5"/>
    <dgm:cxn modelId="{867F8A59-01C2-498F-9D12-4CA727DD67F6}" srcId="{1347557C-D1D6-4F0D-8EEC-5AFBE5268258}" destId="{15FFBBE8-7912-48E2-9A7B-64223BF7A620}" srcOrd="1" destOrd="0" parTransId="{F3E3A00D-0C22-4597-82A1-6C5E488DAAAD}" sibTransId="{555CA530-6EF0-4A0F-B765-E4CF6F1F5A48}"/>
    <dgm:cxn modelId="{625A7F85-57D7-4A25-8F6C-71203A50D837}" srcId="{7377065F-543B-471D-B2E6-F17431315D14}" destId="{4380B1BE-FD4E-448D-8ABF-39D718E6B805}" srcOrd="1" destOrd="0" parTransId="{7EAC39F5-2513-4F4D-8CE2-0483E966E3E4}" sibTransId="{769F99EE-2333-426C-BE3E-6AE8A532D76C}"/>
    <dgm:cxn modelId="{E7C47988-B80A-46FA-B20A-09F2EA996247}" type="presOf" srcId="{9EC03B08-953E-432C-AB83-7E19D5AC1471}" destId="{DAAE081F-1266-48C6-A36D-95976FEFE625}" srcOrd="0" destOrd="0" presId="urn:microsoft.com/office/officeart/2005/8/layout/vList5"/>
    <dgm:cxn modelId="{2E7ED594-99B7-43F3-8A9E-65273DB9CF59}" type="presOf" srcId="{3C1081ED-87A8-4FEA-B5C7-217A74B9755F}" destId="{B2C7BFCF-D228-424F-9927-2DD9B83B70B9}" srcOrd="0" destOrd="0" presId="urn:microsoft.com/office/officeart/2005/8/layout/vList5"/>
    <dgm:cxn modelId="{75290D9F-BC1D-4B80-91AE-C35B7195E96C}" srcId="{1347557C-D1D6-4F0D-8EEC-5AFBE5268258}" destId="{030A193D-E8AE-4188-9E84-FB34A9B6F053}" srcOrd="0" destOrd="0" parTransId="{5AB8B0A6-3ADB-4293-85D2-7FAEFE44E3E9}" sibTransId="{1410E1F1-7658-4265-B0A8-D1CFB8CFE37F}"/>
    <dgm:cxn modelId="{13DD98A2-708A-4B3A-83AC-275BAFA70C45}" srcId="{D25A2980-D292-4593-A6DF-E343290B5885}" destId="{7377065F-543B-471D-B2E6-F17431315D14}" srcOrd="0" destOrd="0" parTransId="{6B8814F6-9658-4C40-BA46-547919A63B5D}" sibTransId="{23A7193C-566A-4E44-88A3-670AB464D217}"/>
    <dgm:cxn modelId="{547D68C2-0D45-4072-A7D8-8DA72F47CB04}" srcId="{7377065F-543B-471D-B2E6-F17431315D14}" destId="{F9020804-363E-4CF3-9A3F-B02CAD9FD338}" srcOrd="0" destOrd="0" parTransId="{863D20E8-21C3-4643-98FE-0A8904107542}" sibTransId="{EF34E2BF-E791-4E69-9E51-616C0ADB9BC4}"/>
    <dgm:cxn modelId="{C0CBB3C2-52D9-4931-95CB-00ED79BF4541}" type="presOf" srcId="{F9020804-363E-4CF3-9A3F-B02CAD9FD338}" destId="{E74246A9-5EBF-4976-8D1E-DE904CDDE491}" srcOrd="0" destOrd="0" presId="urn:microsoft.com/office/officeart/2005/8/layout/vList5"/>
    <dgm:cxn modelId="{F0FA1ED9-731A-4BAC-8CD7-D8C51E91CB65}" srcId="{D25A2980-D292-4593-A6DF-E343290B5885}" destId="{9EC03B08-953E-432C-AB83-7E19D5AC1471}" srcOrd="1" destOrd="0" parTransId="{A1714210-9006-4896-BF4F-2629BF69C98C}" sibTransId="{509BD1FE-7720-42FA-9126-FC0A75FD15FF}"/>
    <dgm:cxn modelId="{FE6391DE-E9DD-496D-992C-3305E62A4920}" type="presOf" srcId="{7377065F-543B-471D-B2E6-F17431315D14}" destId="{F39E58DA-E77B-4394-8F04-C3F1CC1B29A3}" srcOrd="0" destOrd="0" presId="urn:microsoft.com/office/officeart/2005/8/layout/vList5"/>
    <dgm:cxn modelId="{44BCE7E5-14F9-4331-B5E8-6B2EB4D614B6}" type="presOf" srcId="{D25A2980-D292-4593-A6DF-E343290B5885}" destId="{6215AC92-E810-49C6-85CF-03174BDF740C}" srcOrd="0" destOrd="0" presId="urn:microsoft.com/office/officeart/2005/8/layout/vList5"/>
    <dgm:cxn modelId="{3C1086F8-D170-4E5B-B441-30D305964D3D}" srcId="{9EC03B08-953E-432C-AB83-7E19D5AC1471}" destId="{3C1081ED-87A8-4FEA-B5C7-217A74B9755F}" srcOrd="0" destOrd="0" parTransId="{7238CEDA-0387-4D11-A20D-D06558A14C48}" sibTransId="{A263CB37-3AA3-4A02-BE93-3DA82B5A457D}"/>
    <dgm:cxn modelId="{5EE65FD0-CCE0-49DE-BDC5-7F8D53E1D4C9}" type="presParOf" srcId="{6215AC92-E810-49C6-85CF-03174BDF740C}" destId="{F07EBE1F-452E-48CC-9FE1-E416E7A5D6DF}" srcOrd="0" destOrd="0" presId="urn:microsoft.com/office/officeart/2005/8/layout/vList5"/>
    <dgm:cxn modelId="{134ABE39-C004-459D-A65E-CF7A19D49B2A}" type="presParOf" srcId="{F07EBE1F-452E-48CC-9FE1-E416E7A5D6DF}" destId="{F39E58DA-E77B-4394-8F04-C3F1CC1B29A3}" srcOrd="0" destOrd="0" presId="urn:microsoft.com/office/officeart/2005/8/layout/vList5"/>
    <dgm:cxn modelId="{946BA451-8718-4514-B2DE-1A7BA10BDB23}" type="presParOf" srcId="{F07EBE1F-452E-48CC-9FE1-E416E7A5D6DF}" destId="{E74246A9-5EBF-4976-8D1E-DE904CDDE491}" srcOrd="1" destOrd="0" presId="urn:microsoft.com/office/officeart/2005/8/layout/vList5"/>
    <dgm:cxn modelId="{C3D8AFAE-577E-456C-8EEE-A7B0BC130619}" type="presParOf" srcId="{6215AC92-E810-49C6-85CF-03174BDF740C}" destId="{5515A429-6BF5-4059-A7F0-EBB404529C7F}" srcOrd="1" destOrd="0" presId="urn:microsoft.com/office/officeart/2005/8/layout/vList5"/>
    <dgm:cxn modelId="{519F1807-789A-4FBD-AE78-6605EE6E8904}" type="presParOf" srcId="{6215AC92-E810-49C6-85CF-03174BDF740C}" destId="{D653137E-84F7-46E2-AE96-D897F1A61C9E}" srcOrd="2" destOrd="0" presId="urn:microsoft.com/office/officeart/2005/8/layout/vList5"/>
    <dgm:cxn modelId="{FDAFA9FA-A73F-4C81-B4C4-1A5F00A8CF97}" type="presParOf" srcId="{D653137E-84F7-46E2-AE96-D897F1A61C9E}" destId="{DAAE081F-1266-48C6-A36D-95976FEFE625}" srcOrd="0" destOrd="0" presId="urn:microsoft.com/office/officeart/2005/8/layout/vList5"/>
    <dgm:cxn modelId="{6567DCB5-6A92-4400-B2F3-74F3B2C4B9C9}" type="presParOf" srcId="{D653137E-84F7-46E2-AE96-D897F1A61C9E}" destId="{B2C7BFCF-D228-424F-9927-2DD9B83B70B9}" srcOrd="1" destOrd="0" presId="urn:microsoft.com/office/officeart/2005/8/layout/vList5"/>
    <dgm:cxn modelId="{E16F9698-F507-4308-9870-2E5A137CFB83}" type="presParOf" srcId="{6215AC92-E810-49C6-85CF-03174BDF740C}" destId="{4E9DA20F-7D52-428C-B982-93A99BF70976}" srcOrd="3" destOrd="0" presId="urn:microsoft.com/office/officeart/2005/8/layout/vList5"/>
    <dgm:cxn modelId="{8F1C552A-8054-4706-89E9-7EF0FE6B58EC}" type="presParOf" srcId="{6215AC92-E810-49C6-85CF-03174BDF740C}" destId="{6A53AD62-73FA-4913-8D51-7E3A78649C09}" srcOrd="4" destOrd="0" presId="urn:microsoft.com/office/officeart/2005/8/layout/vList5"/>
    <dgm:cxn modelId="{54093A52-B409-4CDF-9CC8-B12B42B63DB1}" type="presParOf" srcId="{6A53AD62-73FA-4913-8D51-7E3A78649C09}" destId="{1049ECB1-D6BD-497B-8CD6-85C09C4294F8}" srcOrd="0" destOrd="0" presId="urn:microsoft.com/office/officeart/2005/8/layout/vList5"/>
    <dgm:cxn modelId="{59ADC96D-202A-4FF9-A024-42CC831D4CB1}" type="presParOf" srcId="{6A53AD62-73FA-4913-8D51-7E3A78649C09}" destId="{A22E9C97-F07C-4FD3-850E-DD2609B75AC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9AF867-BE1C-423D-9069-5E692E4832B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ABEAE59-2231-4078-993D-0AEE78D239C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3 top level response strategies</a:t>
          </a:r>
        </a:p>
      </dgm:t>
    </dgm:pt>
    <dgm:pt modelId="{6B01E997-486B-49D7-A14E-CC7FEF9693F1}" type="parTrans" cxnId="{DD3B6914-F50C-4833-B263-43E1CD6F30C1}">
      <dgm:prSet/>
      <dgm:spPr/>
      <dgm:t>
        <a:bodyPr/>
        <a:lstStyle/>
        <a:p>
          <a:endParaRPr lang="en-GB"/>
        </a:p>
      </dgm:t>
    </dgm:pt>
    <dgm:pt modelId="{D7B6DE0E-6396-4D19-804A-131794FA72FE}" type="sibTrans" cxnId="{DD3B6914-F50C-4833-B263-43E1CD6F30C1}">
      <dgm:prSet/>
      <dgm:spPr/>
      <dgm:t>
        <a:bodyPr/>
        <a:lstStyle/>
        <a:p>
          <a:endParaRPr lang="en-GB"/>
        </a:p>
      </dgm:t>
    </dgm:pt>
    <dgm:pt modelId="{E9C223E9-65C5-46B7-A1A4-1E0F6214462B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Mass Marketing</a:t>
          </a:r>
          <a:endParaRPr lang="en-GB" u="none" dirty="0">
            <a:solidFill>
              <a:schemeClr val="bg2"/>
            </a:solidFill>
          </a:endParaRPr>
        </a:p>
      </dgm:t>
    </dgm:pt>
    <dgm:pt modelId="{AC080158-83F2-47E8-81F6-E2A48072DCF7}" type="parTrans" cxnId="{80852801-59BF-4D10-AEA5-0DF4DC1EFDC4}">
      <dgm:prSet/>
      <dgm:spPr/>
      <dgm:t>
        <a:bodyPr/>
        <a:lstStyle/>
        <a:p>
          <a:endParaRPr lang="en-GB"/>
        </a:p>
      </dgm:t>
    </dgm:pt>
    <dgm:pt modelId="{8D988839-81DC-4F93-8DE6-8B1520ED222F}" type="sibTrans" cxnId="{80852801-59BF-4D10-AEA5-0DF4DC1EFDC4}">
      <dgm:prSet/>
      <dgm:spPr/>
      <dgm:t>
        <a:bodyPr/>
        <a:lstStyle/>
        <a:p>
          <a:endParaRPr lang="en-GB"/>
        </a:p>
      </dgm:t>
    </dgm:pt>
    <dgm:pt modelId="{144C0F98-2984-4DCA-AC0E-4F6BD7B487FB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Product</a:t>
          </a:r>
          <a:r>
            <a:rPr lang="en-GB" b="1" u="sng" dirty="0"/>
            <a:t> </a:t>
          </a:r>
          <a:r>
            <a:rPr lang="en-GB" b="1" u="none" dirty="0">
              <a:solidFill>
                <a:schemeClr val="bg2"/>
              </a:solidFill>
            </a:rPr>
            <a:t>Differentiation</a:t>
          </a:r>
          <a:r>
            <a:rPr lang="en-GB" dirty="0"/>
            <a:t> -</a:t>
          </a:r>
        </a:p>
      </dgm:t>
    </dgm:pt>
    <dgm:pt modelId="{8CAD2528-A665-4B5D-AE41-B49CCD488724}" type="parTrans" cxnId="{578C52B7-EAA2-4197-9092-6FC9CDD80937}">
      <dgm:prSet/>
      <dgm:spPr/>
      <dgm:t>
        <a:bodyPr/>
        <a:lstStyle/>
        <a:p>
          <a:endParaRPr lang="en-GB"/>
        </a:p>
      </dgm:t>
    </dgm:pt>
    <dgm:pt modelId="{E579D793-8B6B-4123-B8C1-980934EAD137}" type="sibTrans" cxnId="{578C52B7-EAA2-4197-9092-6FC9CDD80937}">
      <dgm:prSet/>
      <dgm:spPr/>
      <dgm:t>
        <a:bodyPr/>
        <a:lstStyle/>
        <a:p>
          <a:endParaRPr lang="en-GB"/>
        </a:p>
      </dgm:t>
    </dgm:pt>
    <dgm:pt modelId="{10B2E667-4B6E-4260-BA08-F5EC1FD5554D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Niche Marketing or Focus or Target</a:t>
          </a:r>
          <a:r>
            <a:rPr lang="en-GB" u="none" dirty="0">
              <a:solidFill>
                <a:schemeClr val="bg2"/>
              </a:solidFill>
            </a:rPr>
            <a:t>  </a:t>
          </a:r>
          <a:endParaRPr lang="en-GB" b="1" u="none" dirty="0">
            <a:solidFill>
              <a:schemeClr val="bg2"/>
            </a:solidFill>
          </a:endParaRPr>
        </a:p>
      </dgm:t>
    </dgm:pt>
    <dgm:pt modelId="{0F23B1D4-40B6-4A67-8B01-BB704488DA17}" type="parTrans" cxnId="{5C381424-489A-406C-9BF0-9F386A7BEFFC}">
      <dgm:prSet/>
      <dgm:spPr/>
      <dgm:t>
        <a:bodyPr/>
        <a:lstStyle/>
        <a:p>
          <a:endParaRPr lang="en-GB"/>
        </a:p>
      </dgm:t>
    </dgm:pt>
    <dgm:pt modelId="{27501C0A-6006-46E9-A26D-94BD1D9C033B}" type="sibTrans" cxnId="{5C381424-489A-406C-9BF0-9F386A7BEFFC}">
      <dgm:prSet/>
      <dgm:spPr/>
      <dgm:t>
        <a:bodyPr/>
        <a:lstStyle/>
        <a:p>
          <a:endParaRPr lang="en-GB"/>
        </a:p>
      </dgm:t>
    </dgm:pt>
    <dgm:pt modelId="{402576E7-51C0-4FEE-97DD-4C4F65FB60A5}">
      <dgm:prSet/>
      <dgm:spPr>
        <a:solidFill>
          <a:schemeClr val="bg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b="1" dirty="0"/>
            <a:t>Ability to achieve this determined by information about market and the industry</a:t>
          </a:r>
          <a:endParaRPr lang="en-GB" dirty="0"/>
        </a:p>
      </dgm:t>
    </dgm:pt>
    <dgm:pt modelId="{8BCC5AD9-1C80-46C2-83A9-A58C75CBEED1}" type="parTrans" cxnId="{0B352749-4427-43C3-ACBF-F126D8532AD4}">
      <dgm:prSet/>
      <dgm:spPr/>
      <dgm:t>
        <a:bodyPr/>
        <a:lstStyle/>
        <a:p>
          <a:endParaRPr lang="en-GB"/>
        </a:p>
      </dgm:t>
    </dgm:pt>
    <dgm:pt modelId="{8083660D-51E1-4D2C-9E8F-F1456E88BD8C}" type="sibTrans" cxnId="{0B352749-4427-43C3-ACBF-F126D8532AD4}">
      <dgm:prSet/>
      <dgm:spPr/>
      <dgm:t>
        <a:bodyPr/>
        <a:lstStyle/>
        <a:p>
          <a:endParaRPr lang="en-GB"/>
        </a:p>
      </dgm:t>
    </dgm:pt>
    <dgm:pt modelId="{FAA76C79-BF3B-4927-AA03-021BEB974E26}">
      <dgm:prSet/>
      <dgm:spPr/>
      <dgm:t>
        <a:bodyPr/>
        <a:lstStyle/>
        <a:p>
          <a:pPr rtl="0"/>
          <a:r>
            <a:rPr lang="en-GB" b="1" dirty="0"/>
            <a:t>reduce costs in production, distribution, selling - aim to capture large </a:t>
          </a:r>
          <a:r>
            <a:rPr lang="en-GB" b="1" dirty="0" err="1"/>
            <a:t>mkt</a:t>
          </a:r>
          <a:r>
            <a:rPr lang="en-GB" b="1" dirty="0"/>
            <a:t> share  &amp; reduce price to user (Mass marketing)</a:t>
          </a:r>
          <a:endParaRPr lang="en-GB" dirty="0"/>
        </a:p>
      </dgm:t>
    </dgm:pt>
    <dgm:pt modelId="{073C8696-D435-4D0A-96AF-A28B754C9A34}" type="parTrans" cxnId="{ECF6D797-DA67-4301-9047-038E4B2180AC}">
      <dgm:prSet/>
      <dgm:spPr/>
      <dgm:t>
        <a:bodyPr/>
        <a:lstStyle/>
        <a:p>
          <a:endParaRPr lang="en-GB"/>
        </a:p>
      </dgm:t>
    </dgm:pt>
    <dgm:pt modelId="{CB1C1588-D916-44A1-95C7-8D889F273E42}" type="sibTrans" cxnId="{ECF6D797-DA67-4301-9047-038E4B2180AC}">
      <dgm:prSet/>
      <dgm:spPr/>
      <dgm:t>
        <a:bodyPr/>
        <a:lstStyle/>
        <a:p>
          <a:endParaRPr lang="en-GB"/>
        </a:p>
      </dgm:t>
    </dgm:pt>
    <dgm:pt modelId="{604ED6FB-A23C-4DAB-9D75-71007040C206}">
      <dgm:prSet/>
      <dgm:spPr/>
      <dgm:t>
        <a:bodyPr/>
        <a:lstStyle/>
        <a:p>
          <a:pPr rtl="0"/>
          <a:r>
            <a:rPr lang="en-GB" b="1" dirty="0"/>
            <a:t>Superior </a:t>
          </a:r>
          <a:r>
            <a:rPr lang="en-GB" b="1" dirty="0" err="1"/>
            <a:t>perf</a:t>
          </a:r>
          <a:r>
            <a:rPr lang="en-GB" b="1" dirty="0"/>
            <a:t>’ in customer benefit area. Cultivate strengths that lead to differentiation</a:t>
          </a:r>
          <a:endParaRPr lang="en-GB" dirty="0"/>
        </a:p>
      </dgm:t>
    </dgm:pt>
    <dgm:pt modelId="{9E773E5F-57A1-46DD-BF3B-89243FAD1EA6}" type="parTrans" cxnId="{786A2332-D189-4ADE-B400-081A99CD7175}">
      <dgm:prSet/>
      <dgm:spPr/>
      <dgm:t>
        <a:bodyPr/>
        <a:lstStyle/>
        <a:p>
          <a:endParaRPr lang="en-GB"/>
        </a:p>
      </dgm:t>
    </dgm:pt>
    <dgm:pt modelId="{91B06996-DC49-4A1E-B94A-8AACE4B7CABB}" type="sibTrans" cxnId="{786A2332-D189-4ADE-B400-081A99CD7175}">
      <dgm:prSet/>
      <dgm:spPr/>
      <dgm:t>
        <a:bodyPr/>
        <a:lstStyle/>
        <a:p>
          <a:endParaRPr lang="en-GB"/>
        </a:p>
      </dgm:t>
    </dgm:pt>
    <dgm:pt modelId="{25F0272E-CEE9-4526-9456-4AEA11A29642}">
      <dgm:prSet/>
      <dgm:spPr/>
      <dgm:t>
        <a:bodyPr/>
        <a:lstStyle/>
        <a:p>
          <a:pPr rtl="0"/>
          <a:r>
            <a:rPr lang="en-GB" dirty="0"/>
            <a:t> </a:t>
          </a:r>
          <a:r>
            <a:rPr lang="en-GB" b="1" dirty="0"/>
            <a:t>Concentrate on 1 niche, know intimately, then focus  on 1 of the above</a:t>
          </a:r>
          <a:endParaRPr lang="en-GB" dirty="0"/>
        </a:p>
      </dgm:t>
    </dgm:pt>
    <dgm:pt modelId="{09EE51C3-73C5-43AA-94C5-F222340903B3}" type="parTrans" cxnId="{ED6E9673-D29B-4B7B-8EFE-FEA75C9C5E41}">
      <dgm:prSet/>
      <dgm:spPr/>
      <dgm:t>
        <a:bodyPr/>
        <a:lstStyle/>
        <a:p>
          <a:endParaRPr lang="en-GB"/>
        </a:p>
      </dgm:t>
    </dgm:pt>
    <dgm:pt modelId="{A5ABBB32-AFE3-408C-B253-9571399CA11F}" type="sibTrans" cxnId="{ED6E9673-D29B-4B7B-8EFE-FEA75C9C5E41}">
      <dgm:prSet/>
      <dgm:spPr/>
      <dgm:t>
        <a:bodyPr/>
        <a:lstStyle/>
        <a:p>
          <a:endParaRPr lang="en-GB"/>
        </a:p>
      </dgm:t>
    </dgm:pt>
    <dgm:pt modelId="{D17B7289-1F81-499E-8F01-DD6D4C8CC185}" type="pres">
      <dgm:prSet presAssocID="{8E9AF867-BE1C-423D-9069-5E692E4832BB}" presName="Name0" presStyleCnt="0">
        <dgm:presLayoutVars>
          <dgm:dir/>
          <dgm:animLvl val="lvl"/>
          <dgm:resizeHandles/>
        </dgm:presLayoutVars>
      </dgm:prSet>
      <dgm:spPr/>
    </dgm:pt>
    <dgm:pt modelId="{07B813A2-D18A-47C3-9741-7D89BCB28D7C}" type="pres">
      <dgm:prSet presAssocID="{2ABEAE59-2231-4078-993D-0AEE78D239CC}" presName="linNode" presStyleCnt="0"/>
      <dgm:spPr/>
    </dgm:pt>
    <dgm:pt modelId="{E82B6655-E27A-4EC8-AE8B-5294D362D79A}" type="pres">
      <dgm:prSet presAssocID="{2ABEAE59-2231-4078-993D-0AEE78D239CC}" presName="parentShp" presStyleLbl="node1" presStyleIdx="0" presStyleCnt="5" custScaleX="255981" custLinFactNeighborX="29960" custLinFactNeighborY="-185">
        <dgm:presLayoutVars>
          <dgm:bulletEnabled val="1"/>
        </dgm:presLayoutVars>
      </dgm:prSet>
      <dgm:spPr/>
    </dgm:pt>
    <dgm:pt modelId="{4D26F456-D57A-48EC-B95F-05FD11523A9F}" type="pres">
      <dgm:prSet presAssocID="{2ABEAE59-2231-4078-993D-0AEE78D239CC}" presName="childShp" presStyleLbl="bgAccFollowNode1" presStyleIdx="0" presStyleCnt="5" custLinFactX="-81152" custLinFactY="-43108" custLinFactNeighborX="-100000" custLinFactNeighborY="-100000">
        <dgm:presLayoutVars>
          <dgm:bulletEnabled val="1"/>
        </dgm:presLayoutVars>
      </dgm:prSet>
      <dgm:spPr>
        <a:prstGeom prst="roundRect">
          <a:avLst/>
        </a:prstGeom>
      </dgm:spPr>
    </dgm:pt>
    <dgm:pt modelId="{103AB4E6-B8E8-402B-BA1F-0F3F3CD62BC8}" type="pres">
      <dgm:prSet presAssocID="{D7B6DE0E-6396-4D19-804A-131794FA72FE}" presName="spacing" presStyleCnt="0"/>
      <dgm:spPr/>
    </dgm:pt>
    <dgm:pt modelId="{8230F16D-9ECB-49CA-A0CA-AFC37ED6C868}" type="pres">
      <dgm:prSet presAssocID="{E9C223E9-65C5-46B7-A1A4-1E0F6214462B}" presName="linNode" presStyleCnt="0"/>
      <dgm:spPr/>
    </dgm:pt>
    <dgm:pt modelId="{6222C609-263F-4135-BDED-A42E2F57A3AF}" type="pres">
      <dgm:prSet presAssocID="{E9C223E9-65C5-46B7-A1A4-1E0F6214462B}" presName="parentShp" presStyleLbl="node1" presStyleIdx="1" presStyleCnt="5">
        <dgm:presLayoutVars>
          <dgm:bulletEnabled val="1"/>
        </dgm:presLayoutVars>
      </dgm:prSet>
      <dgm:spPr/>
    </dgm:pt>
    <dgm:pt modelId="{C2E79F34-41EA-4733-BC77-3DC6F3128A2A}" type="pres">
      <dgm:prSet presAssocID="{E9C223E9-65C5-46B7-A1A4-1E0F6214462B}" presName="childShp" presStyleLbl="bgAccFollowNode1" presStyleIdx="1" presStyleCnt="5">
        <dgm:presLayoutVars>
          <dgm:bulletEnabled val="1"/>
        </dgm:presLayoutVars>
      </dgm:prSet>
      <dgm:spPr/>
    </dgm:pt>
    <dgm:pt modelId="{118ABBDA-3732-4889-9389-7FAE6003508B}" type="pres">
      <dgm:prSet presAssocID="{8D988839-81DC-4F93-8DE6-8B1520ED222F}" presName="spacing" presStyleCnt="0"/>
      <dgm:spPr/>
    </dgm:pt>
    <dgm:pt modelId="{A403BA5C-B971-479E-8F9F-D82318BD59D7}" type="pres">
      <dgm:prSet presAssocID="{144C0F98-2984-4DCA-AC0E-4F6BD7B487FB}" presName="linNode" presStyleCnt="0"/>
      <dgm:spPr/>
    </dgm:pt>
    <dgm:pt modelId="{50AA5BC7-F869-4787-964F-2E6CE808EF32}" type="pres">
      <dgm:prSet presAssocID="{144C0F98-2984-4DCA-AC0E-4F6BD7B487FB}" presName="parentShp" presStyleLbl="node1" presStyleIdx="2" presStyleCnt="5">
        <dgm:presLayoutVars>
          <dgm:bulletEnabled val="1"/>
        </dgm:presLayoutVars>
      </dgm:prSet>
      <dgm:spPr/>
    </dgm:pt>
    <dgm:pt modelId="{EDEB78A7-66F9-4D4D-917E-92F863EBD32F}" type="pres">
      <dgm:prSet presAssocID="{144C0F98-2984-4DCA-AC0E-4F6BD7B487FB}" presName="childShp" presStyleLbl="bgAccFollowNode1" presStyleIdx="2" presStyleCnt="5">
        <dgm:presLayoutVars>
          <dgm:bulletEnabled val="1"/>
        </dgm:presLayoutVars>
      </dgm:prSet>
      <dgm:spPr/>
    </dgm:pt>
    <dgm:pt modelId="{A06803D6-2030-4171-B725-EE108508BA39}" type="pres">
      <dgm:prSet presAssocID="{E579D793-8B6B-4123-B8C1-980934EAD137}" presName="spacing" presStyleCnt="0"/>
      <dgm:spPr/>
    </dgm:pt>
    <dgm:pt modelId="{8496AB9F-165F-4082-88B8-BE20E7532B92}" type="pres">
      <dgm:prSet presAssocID="{10B2E667-4B6E-4260-BA08-F5EC1FD5554D}" presName="linNode" presStyleCnt="0"/>
      <dgm:spPr/>
    </dgm:pt>
    <dgm:pt modelId="{270ACAB6-03DD-401F-9B4E-3138F11BDEC5}" type="pres">
      <dgm:prSet presAssocID="{10B2E667-4B6E-4260-BA08-F5EC1FD5554D}" presName="parentShp" presStyleLbl="node1" presStyleIdx="3" presStyleCnt="5">
        <dgm:presLayoutVars>
          <dgm:bulletEnabled val="1"/>
        </dgm:presLayoutVars>
      </dgm:prSet>
      <dgm:spPr/>
    </dgm:pt>
    <dgm:pt modelId="{F25D0B37-CE9D-4858-8F87-568014F47355}" type="pres">
      <dgm:prSet presAssocID="{10B2E667-4B6E-4260-BA08-F5EC1FD5554D}" presName="childShp" presStyleLbl="bgAccFollowNode1" presStyleIdx="3" presStyleCnt="5" custLinFactNeighborX="-2574" custLinFactNeighborY="268">
        <dgm:presLayoutVars>
          <dgm:bulletEnabled val="1"/>
        </dgm:presLayoutVars>
      </dgm:prSet>
      <dgm:spPr/>
    </dgm:pt>
    <dgm:pt modelId="{5F5F162C-4806-40DD-9830-985F37015365}" type="pres">
      <dgm:prSet presAssocID="{27501C0A-6006-46E9-A26D-94BD1D9C033B}" presName="spacing" presStyleCnt="0"/>
      <dgm:spPr/>
    </dgm:pt>
    <dgm:pt modelId="{5E36E01F-5A91-4503-8AE8-A782D62831AD}" type="pres">
      <dgm:prSet presAssocID="{402576E7-51C0-4FEE-97DD-4C4F65FB60A5}" presName="linNode" presStyleCnt="0"/>
      <dgm:spPr/>
    </dgm:pt>
    <dgm:pt modelId="{E7A8FBB8-CA72-44EC-A9BC-7F3C6831B275}" type="pres">
      <dgm:prSet presAssocID="{402576E7-51C0-4FEE-97DD-4C4F65FB60A5}" presName="parentShp" presStyleLbl="node1" presStyleIdx="4" presStyleCnt="5" custScaleX="560276" custLinFactNeighborX="36322" custLinFactNeighborY="50153">
        <dgm:presLayoutVars>
          <dgm:bulletEnabled val="1"/>
        </dgm:presLayoutVars>
      </dgm:prSet>
      <dgm:spPr/>
    </dgm:pt>
    <dgm:pt modelId="{B3639CF3-916E-4AB8-BED8-89A97EB51820}" type="pres">
      <dgm:prSet presAssocID="{402576E7-51C0-4FEE-97DD-4C4F65FB60A5}" presName="childShp" presStyleLbl="bgAccFollowNode1" presStyleIdx="4" presStyleCnt="5" custLinFactX="-14094" custLinFactNeighborX="-100000" custLinFactNeighborY="-9197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80852801-59BF-4D10-AEA5-0DF4DC1EFDC4}" srcId="{8E9AF867-BE1C-423D-9069-5E692E4832BB}" destId="{E9C223E9-65C5-46B7-A1A4-1E0F6214462B}" srcOrd="1" destOrd="0" parTransId="{AC080158-83F2-47E8-81F6-E2A48072DCF7}" sibTransId="{8D988839-81DC-4F93-8DE6-8B1520ED222F}"/>
    <dgm:cxn modelId="{ACCD9904-C8F1-F548-9F49-3E40D0225F5C}" type="presOf" srcId="{8E9AF867-BE1C-423D-9069-5E692E4832BB}" destId="{D17B7289-1F81-499E-8F01-DD6D4C8CC185}" srcOrd="0" destOrd="0" presId="urn:microsoft.com/office/officeart/2005/8/layout/vList6"/>
    <dgm:cxn modelId="{DD3B6914-F50C-4833-B263-43E1CD6F30C1}" srcId="{8E9AF867-BE1C-423D-9069-5E692E4832BB}" destId="{2ABEAE59-2231-4078-993D-0AEE78D239CC}" srcOrd="0" destOrd="0" parTransId="{6B01E997-486B-49D7-A14E-CC7FEF9693F1}" sibTransId="{D7B6DE0E-6396-4D19-804A-131794FA72FE}"/>
    <dgm:cxn modelId="{5C381424-489A-406C-9BF0-9F386A7BEFFC}" srcId="{8E9AF867-BE1C-423D-9069-5E692E4832BB}" destId="{10B2E667-4B6E-4260-BA08-F5EC1FD5554D}" srcOrd="3" destOrd="0" parTransId="{0F23B1D4-40B6-4A67-8B01-BB704488DA17}" sibTransId="{27501C0A-6006-46E9-A26D-94BD1D9C033B}"/>
    <dgm:cxn modelId="{786A2332-D189-4ADE-B400-081A99CD7175}" srcId="{144C0F98-2984-4DCA-AC0E-4F6BD7B487FB}" destId="{604ED6FB-A23C-4DAB-9D75-71007040C206}" srcOrd="0" destOrd="0" parTransId="{9E773E5F-57A1-46DD-BF3B-89243FAD1EA6}" sibTransId="{91B06996-DC49-4A1E-B94A-8AACE4B7CABB}"/>
    <dgm:cxn modelId="{72A7285C-AFE2-E045-9382-A81D15303CFD}" type="presOf" srcId="{144C0F98-2984-4DCA-AC0E-4F6BD7B487FB}" destId="{50AA5BC7-F869-4787-964F-2E6CE808EF32}" srcOrd="0" destOrd="0" presId="urn:microsoft.com/office/officeart/2005/8/layout/vList6"/>
    <dgm:cxn modelId="{9F5A105D-06DD-3B46-922A-52401CB731BD}" type="presOf" srcId="{2ABEAE59-2231-4078-993D-0AEE78D239CC}" destId="{E82B6655-E27A-4EC8-AE8B-5294D362D79A}" srcOrd="0" destOrd="0" presId="urn:microsoft.com/office/officeart/2005/8/layout/vList6"/>
    <dgm:cxn modelId="{46ED9568-5C18-2A4A-8126-9F15E488FDDC}" type="presOf" srcId="{604ED6FB-A23C-4DAB-9D75-71007040C206}" destId="{EDEB78A7-66F9-4D4D-917E-92F863EBD32F}" srcOrd="0" destOrd="0" presId="urn:microsoft.com/office/officeart/2005/8/layout/vList6"/>
    <dgm:cxn modelId="{0B352749-4427-43C3-ACBF-F126D8532AD4}" srcId="{8E9AF867-BE1C-423D-9069-5E692E4832BB}" destId="{402576E7-51C0-4FEE-97DD-4C4F65FB60A5}" srcOrd="4" destOrd="0" parTransId="{8BCC5AD9-1C80-46C2-83A9-A58C75CBEED1}" sibTransId="{8083660D-51E1-4D2C-9E8F-F1456E88BD8C}"/>
    <dgm:cxn modelId="{ED6E9673-D29B-4B7B-8EFE-FEA75C9C5E41}" srcId="{10B2E667-4B6E-4260-BA08-F5EC1FD5554D}" destId="{25F0272E-CEE9-4526-9456-4AEA11A29642}" srcOrd="0" destOrd="0" parTransId="{09EE51C3-73C5-43AA-94C5-F222340903B3}" sibTransId="{A5ABBB32-AFE3-408C-B253-9571399CA11F}"/>
    <dgm:cxn modelId="{3FAB3779-A86D-AA4C-80EE-4CF73CAB6F32}" type="presOf" srcId="{E9C223E9-65C5-46B7-A1A4-1E0F6214462B}" destId="{6222C609-263F-4135-BDED-A42E2F57A3AF}" srcOrd="0" destOrd="0" presId="urn:microsoft.com/office/officeart/2005/8/layout/vList6"/>
    <dgm:cxn modelId="{ECF6D797-DA67-4301-9047-038E4B2180AC}" srcId="{E9C223E9-65C5-46B7-A1A4-1E0F6214462B}" destId="{FAA76C79-BF3B-4927-AA03-021BEB974E26}" srcOrd="0" destOrd="0" parTransId="{073C8696-D435-4D0A-96AF-A28B754C9A34}" sibTransId="{CB1C1588-D916-44A1-95C7-8D889F273E42}"/>
    <dgm:cxn modelId="{90EA62B4-8453-334D-80AC-884F8F44406F}" type="presOf" srcId="{10B2E667-4B6E-4260-BA08-F5EC1FD5554D}" destId="{270ACAB6-03DD-401F-9B4E-3138F11BDEC5}" srcOrd="0" destOrd="0" presId="urn:microsoft.com/office/officeart/2005/8/layout/vList6"/>
    <dgm:cxn modelId="{578C52B7-EAA2-4197-9092-6FC9CDD80937}" srcId="{8E9AF867-BE1C-423D-9069-5E692E4832BB}" destId="{144C0F98-2984-4DCA-AC0E-4F6BD7B487FB}" srcOrd="2" destOrd="0" parTransId="{8CAD2528-A665-4B5D-AE41-B49CCD488724}" sibTransId="{E579D793-8B6B-4123-B8C1-980934EAD137}"/>
    <dgm:cxn modelId="{91E7C9B9-A69D-9F46-AFEC-2D99E1427E5C}" type="presOf" srcId="{FAA76C79-BF3B-4927-AA03-021BEB974E26}" destId="{C2E79F34-41EA-4733-BC77-3DC6F3128A2A}" srcOrd="0" destOrd="0" presId="urn:microsoft.com/office/officeart/2005/8/layout/vList6"/>
    <dgm:cxn modelId="{6ACE55E6-ACB9-AC44-8F34-34B75DA4E44D}" type="presOf" srcId="{25F0272E-CEE9-4526-9456-4AEA11A29642}" destId="{F25D0B37-CE9D-4858-8F87-568014F47355}" srcOrd="0" destOrd="0" presId="urn:microsoft.com/office/officeart/2005/8/layout/vList6"/>
    <dgm:cxn modelId="{8B4CFFF5-9C04-B640-954E-D8217D798997}" type="presOf" srcId="{402576E7-51C0-4FEE-97DD-4C4F65FB60A5}" destId="{E7A8FBB8-CA72-44EC-A9BC-7F3C6831B275}" srcOrd="0" destOrd="0" presId="urn:microsoft.com/office/officeart/2005/8/layout/vList6"/>
    <dgm:cxn modelId="{1F66E0D4-51FE-6448-AC34-08BF4CFC1AEE}" type="presParOf" srcId="{D17B7289-1F81-499E-8F01-DD6D4C8CC185}" destId="{07B813A2-D18A-47C3-9741-7D89BCB28D7C}" srcOrd="0" destOrd="0" presId="urn:microsoft.com/office/officeart/2005/8/layout/vList6"/>
    <dgm:cxn modelId="{CD3DE7EE-D52B-944B-80E6-2C65BF33DF52}" type="presParOf" srcId="{07B813A2-D18A-47C3-9741-7D89BCB28D7C}" destId="{E82B6655-E27A-4EC8-AE8B-5294D362D79A}" srcOrd="0" destOrd="0" presId="urn:microsoft.com/office/officeart/2005/8/layout/vList6"/>
    <dgm:cxn modelId="{CC47999B-D854-CC4A-A832-06404C9A1D55}" type="presParOf" srcId="{07B813A2-D18A-47C3-9741-7D89BCB28D7C}" destId="{4D26F456-D57A-48EC-B95F-05FD11523A9F}" srcOrd="1" destOrd="0" presId="urn:microsoft.com/office/officeart/2005/8/layout/vList6"/>
    <dgm:cxn modelId="{5391E5DC-F635-824F-9060-70D415EEF01B}" type="presParOf" srcId="{D17B7289-1F81-499E-8F01-DD6D4C8CC185}" destId="{103AB4E6-B8E8-402B-BA1F-0F3F3CD62BC8}" srcOrd="1" destOrd="0" presId="urn:microsoft.com/office/officeart/2005/8/layout/vList6"/>
    <dgm:cxn modelId="{447C54CA-18F3-9740-A1CD-E84A24CA2501}" type="presParOf" srcId="{D17B7289-1F81-499E-8F01-DD6D4C8CC185}" destId="{8230F16D-9ECB-49CA-A0CA-AFC37ED6C868}" srcOrd="2" destOrd="0" presId="urn:microsoft.com/office/officeart/2005/8/layout/vList6"/>
    <dgm:cxn modelId="{DD39D712-6ADF-C74A-8383-5024F1D75A64}" type="presParOf" srcId="{8230F16D-9ECB-49CA-A0CA-AFC37ED6C868}" destId="{6222C609-263F-4135-BDED-A42E2F57A3AF}" srcOrd="0" destOrd="0" presId="urn:microsoft.com/office/officeart/2005/8/layout/vList6"/>
    <dgm:cxn modelId="{941184F0-72A0-4A43-A70E-3E39996F4B3D}" type="presParOf" srcId="{8230F16D-9ECB-49CA-A0CA-AFC37ED6C868}" destId="{C2E79F34-41EA-4733-BC77-3DC6F3128A2A}" srcOrd="1" destOrd="0" presId="urn:microsoft.com/office/officeart/2005/8/layout/vList6"/>
    <dgm:cxn modelId="{29BDC98B-DCC1-AE44-815C-22235B725661}" type="presParOf" srcId="{D17B7289-1F81-499E-8F01-DD6D4C8CC185}" destId="{118ABBDA-3732-4889-9389-7FAE6003508B}" srcOrd="3" destOrd="0" presId="urn:microsoft.com/office/officeart/2005/8/layout/vList6"/>
    <dgm:cxn modelId="{2C33150F-BBB5-9347-9AD6-EA2BB82692A5}" type="presParOf" srcId="{D17B7289-1F81-499E-8F01-DD6D4C8CC185}" destId="{A403BA5C-B971-479E-8F9F-D82318BD59D7}" srcOrd="4" destOrd="0" presId="urn:microsoft.com/office/officeart/2005/8/layout/vList6"/>
    <dgm:cxn modelId="{BD644DF3-72AF-704A-B5DA-B60DB87D7E90}" type="presParOf" srcId="{A403BA5C-B971-479E-8F9F-D82318BD59D7}" destId="{50AA5BC7-F869-4787-964F-2E6CE808EF32}" srcOrd="0" destOrd="0" presId="urn:microsoft.com/office/officeart/2005/8/layout/vList6"/>
    <dgm:cxn modelId="{97A5E6FA-F902-3B4D-85DF-7A0AE3F55AD3}" type="presParOf" srcId="{A403BA5C-B971-479E-8F9F-D82318BD59D7}" destId="{EDEB78A7-66F9-4D4D-917E-92F863EBD32F}" srcOrd="1" destOrd="0" presId="urn:microsoft.com/office/officeart/2005/8/layout/vList6"/>
    <dgm:cxn modelId="{72EF4829-5175-ED42-83D4-52FAEBC072F9}" type="presParOf" srcId="{D17B7289-1F81-499E-8F01-DD6D4C8CC185}" destId="{A06803D6-2030-4171-B725-EE108508BA39}" srcOrd="5" destOrd="0" presId="urn:microsoft.com/office/officeart/2005/8/layout/vList6"/>
    <dgm:cxn modelId="{574CE2E1-778E-BF45-B4FB-3D7C36175484}" type="presParOf" srcId="{D17B7289-1F81-499E-8F01-DD6D4C8CC185}" destId="{8496AB9F-165F-4082-88B8-BE20E7532B92}" srcOrd="6" destOrd="0" presId="urn:microsoft.com/office/officeart/2005/8/layout/vList6"/>
    <dgm:cxn modelId="{2E300BCA-6CAC-934F-B06E-F1ADF75E2A14}" type="presParOf" srcId="{8496AB9F-165F-4082-88B8-BE20E7532B92}" destId="{270ACAB6-03DD-401F-9B4E-3138F11BDEC5}" srcOrd="0" destOrd="0" presId="urn:microsoft.com/office/officeart/2005/8/layout/vList6"/>
    <dgm:cxn modelId="{B0718EAB-39DF-E841-A319-6A853D154716}" type="presParOf" srcId="{8496AB9F-165F-4082-88B8-BE20E7532B92}" destId="{F25D0B37-CE9D-4858-8F87-568014F47355}" srcOrd="1" destOrd="0" presId="urn:microsoft.com/office/officeart/2005/8/layout/vList6"/>
    <dgm:cxn modelId="{F1CD21E3-C727-D349-95C6-26F66281DD18}" type="presParOf" srcId="{D17B7289-1F81-499E-8F01-DD6D4C8CC185}" destId="{5F5F162C-4806-40DD-9830-985F37015365}" srcOrd="7" destOrd="0" presId="urn:microsoft.com/office/officeart/2005/8/layout/vList6"/>
    <dgm:cxn modelId="{B302A659-230E-2C4F-ADA9-17D319CDBD51}" type="presParOf" srcId="{D17B7289-1F81-499E-8F01-DD6D4C8CC185}" destId="{5E36E01F-5A91-4503-8AE8-A782D62831AD}" srcOrd="8" destOrd="0" presId="urn:microsoft.com/office/officeart/2005/8/layout/vList6"/>
    <dgm:cxn modelId="{EDF340F0-0AFD-5C43-8F7B-A552153F7E49}" type="presParOf" srcId="{5E36E01F-5A91-4503-8AE8-A782D62831AD}" destId="{E7A8FBB8-CA72-44EC-A9BC-7F3C6831B275}" srcOrd="0" destOrd="0" presId="urn:microsoft.com/office/officeart/2005/8/layout/vList6"/>
    <dgm:cxn modelId="{F9A9CD1B-24AF-564C-B2EC-6C241C241231}" type="presParOf" srcId="{5E36E01F-5A91-4503-8AE8-A782D62831AD}" destId="{B3639CF3-916E-4AB8-BED8-89A97EB5182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122734-583E-4F6C-81B2-1B17F6FF068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82BBC24-B80C-4B4F-9E98-D56CBC7BA71F}">
      <dgm:prSet/>
      <dgm:spPr>
        <a:solidFill>
          <a:schemeClr val="tx2"/>
        </a:solidFill>
      </dgm:spPr>
      <dgm:t>
        <a:bodyPr/>
        <a:lstStyle/>
        <a:p>
          <a:pPr rtl="0"/>
          <a:r>
            <a:rPr lang="en-GB" dirty="0"/>
            <a:t>1.Mass marketing</a:t>
          </a:r>
        </a:p>
      </dgm:t>
    </dgm:pt>
    <dgm:pt modelId="{1583AB70-B4C2-42BA-8172-6CDB32C6768E}" type="parTrans" cxnId="{62B25C91-F0FB-4C73-844D-19413B118228}">
      <dgm:prSet/>
      <dgm:spPr/>
      <dgm:t>
        <a:bodyPr/>
        <a:lstStyle/>
        <a:p>
          <a:endParaRPr lang="en-GB"/>
        </a:p>
      </dgm:t>
    </dgm:pt>
    <dgm:pt modelId="{D6BE6257-4CF9-4497-9E3E-EB839123361C}" type="sibTrans" cxnId="{62B25C91-F0FB-4C73-844D-19413B118228}">
      <dgm:prSet/>
      <dgm:spPr/>
      <dgm:t>
        <a:bodyPr/>
        <a:lstStyle/>
        <a:p>
          <a:endParaRPr lang="en-GB"/>
        </a:p>
      </dgm:t>
    </dgm:pt>
    <dgm:pt modelId="{66D19C0B-D14A-4704-BC92-222406E1FBCF}" type="pres">
      <dgm:prSet presAssocID="{3F122734-583E-4F6C-81B2-1B17F6FF0681}" presName="linear" presStyleCnt="0">
        <dgm:presLayoutVars>
          <dgm:animLvl val="lvl"/>
          <dgm:resizeHandles val="exact"/>
        </dgm:presLayoutVars>
      </dgm:prSet>
      <dgm:spPr/>
    </dgm:pt>
    <dgm:pt modelId="{57B941FF-730A-4873-B718-85A7942E1226}" type="pres">
      <dgm:prSet presAssocID="{582BBC24-B80C-4B4F-9E98-D56CBC7BA71F}" presName="parentText" presStyleLbl="node1" presStyleIdx="0" presStyleCnt="1" custLinFactNeighborX="3717" custLinFactNeighborY="27275">
        <dgm:presLayoutVars>
          <dgm:chMax val="0"/>
          <dgm:bulletEnabled val="1"/>
        </dgm:presLayoutVars>
      </dgm:prSet>
      <dgm:spPr/>
    </dgm:pt>
  </dgm:ptLst>
  <dgm:cxnLst>
    <dgm:cxn modelId="{62B25C91-F0FB-4C73-844D-19413B118228}" srcId="{3F122734-583E-4F6C-81B2-1B17F6FF0681}" destId="{582BBC24-B80C-4B4F-9E98-D56CBC7BA71F}" srcOrd="0" destOrd="0" parTransId="{1583AB70-B4C2-42BA-8172-6CDB32C6768E}" sibTransId="{D6BE6257-4CF9-4497-9E3E-EB839123361C}"/>
    <dgm:cxn modelId="{164AC19A-8399-D34B-82BA-69A735FD3F9E}" type="presOf" srcId="{3F122734-583E-4F6C-81B2-1B17F6FF0681}" destId="{66D19C0B-D14A-4704-BC92-222406E1FBCF}" srcOrd="0" destOrd="0" presId="urn:microsoft.com/office/officeart/2005/8/layout/vList2"/>
    <dgm:cxn modelId="{71747CAF-53DE-6342-9A1D-0989265B1396}" type="presOf" srcId="{582BBC24-B80C-4B4F-9E98-D56CBC7BA71F}" destId="{57B941FF-730A-4873-B718-85A7942E1226}" srcOrd="0" destOrd="0" presId="urn:microsoft.com/office/officeart/2005/8/layout/vList2"/>
    <dgm:cxn modelId="{704003B1-5FB1-0741-B7AF-52DF206136BE}" type="presParOf" srcId="{66D19C0B-D14A-4704-BC92-222406E1FBCF}" destId="{57B941FF-730A-4873-B718-85A7942E12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2982D6-F37B-484A-89FD-9DEED2AF82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0171E85-3766-4445-B77C-1309AE25EBD3}">
      <dgm:prSet/>
      <dgm:spPr>
        <a:solidFill>
          <a:schemeClr val="tx2"/>
        </a:solidFill>
      </dgm:spPr>
      <dgm:t>
        <a:bodyPr/>
        <a:lstStyle/>
        <a:p>
          <a:pPr rtl="0"/>
          <a:r>
            <a:rPr kumimoji="1" lang="en-GB" dirty="0"/>
            <a:t>2.	Product differentiated marketing</a:t>
          </a:r>
        </a:p>
      </dgm:t>
    </dgm:pt>
    <dgm:pt modelId="{47B7C0E7-1B9C-43BD-909B-BFACC917603F}" type="parTrans" cxnId="{52D8E88A-525B-48ED-AE7A-434070D2B179}">
      <dgm:prSet/>
      <dgm:spPr/>
      <dgm:t>
        <a:bodyPr/>
        <a:lstStyle/>
        <a:p>
          <a:endParaRPr lang="en-GB"/>
        </a:p>
      </dgm:t>
    </dgm:pt>
    <dgm:pt modelId="{5F9C296A-A3AB-45E7-BCF4-942C4DDDCE61}" type="sibTrans" cxnId="{52D8E88A-525B-48ED-AE7A-434070D2B179}">
      <dgm:prSet/>
      <dgm:spPr/>
      <dgm:t>
        <a:bodyPr/>
        <a:lstStyle/>
        <a:p>
          <a:endParaRPr lang="en-GB"/>
        </a:p>
      </dgm:t>
    </dgm:pt>
    <dgm:pt modelId="{682DA271-A453-4744-801B-8F0D6C620ACF}" type="pres">
      <dgm:prSet presAssocID="{4B2982D6-F37B-484A-89FD-9DEED2AF826E}" presName="linear" presStyleCnt="0">
        <dgm:presLayoutVars>
          <dgm:animLvl val="lvl"/>
          <dgm:resizeHandles val="exact"/>
        </dgm:presLayoutVars>
      </dgm:prSet>
      <dgm:spPr/>
    </dgm:pt>
    <dgm:pt modelId="{E3A586D2-C817-44CB-8778-5A0EA70BA147}" type="pres">
      <dgm:prSet presAssocID="{30171E85-3766-4445-B77C-1309AE25EBD3}" presName="parentText" presStyleLbl="node1" presStyleIdx="0" presStyleCnt="1" custLinFactNeighborX="5770" custLinFactNeighborY="41127">
        <dgm:presLayoutVars>
          <dgm:chMax val="0"/>
          <dgm:bulletEnabled val="1"/>
        </dgm:presLayoutVars>
      </dgm:prSet>
      <dgm:spPr/>
    </dgm:pt>
  </dgm:ptLst>
  <dgm:cxnLst>
    <dgm:cxn modelId="{2281B53F-D7A6-EC44-9142-5CC3717A1425}" type="presOf" srcId="{4B2982D6-F37B-484A-89FD-9DEED2AF826E}" destId="{682DA271-A453-4744-801B-8F0D6C620ACF}" srcOrd="0" destOrd="0" presId="urn:microsoft.com/office/officeart/2005/8/layout/vList2"/>
    <dgm:cxn modelId="{8DD24454-6A57-1F4C-9BD7-BA97F2295D4D}" type="presOf" srcId="{30171E85-3766-4445-B77C-1309AE25EBD3}" destId="{E3A586D2-C817-44CB-8778-5A0EA70BA147}" srcOrd="0" destOrd="0" presId="urn:microsoft.com/office/officeart/2005/8/layout/vList2"/>
    <dgm:cxn modelId="{52D8E88A-525B-48ED-AE7A-434070D2B179}" srcId="{4B2982D6-F37B-484A-89FD-9DEED2AF826E}" destId="{30171E85-3766-4445-B77C-1309AE25EBD3}" srcOrd="0" destOrd="0" parTransId="{47B7C0E7-1B9C-43BD-909B-BFACC917603F}" sibTransId="{5F9C296A-A3AB-45E7-BCF4-942C4DDDCE61}"/>
    <dgm:cxn modelId="{3305F963-5EC5-E649-8436-B2B51C80A621}" type="presParOf" srcId="{682DA271-A453-4744-801B-8F0D6C620ACF}" destId="{E3A586D2-C817-44CB-8778-5A0EA70BA1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6EF9E6-51DC-4ACB-908F-FC60A2AB74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46D185C-BF12-4699-AF2E-7D2F5D2FBE0C}">
      <dgm:prSet/>
      <dgm:spPr>
        <a:solidFill>
          <a:schemeClr val="accent3"/>
        </a:solidFill>
      </dgm:spPr>
      <dgm:t>
        <a:bodyPr/>
        <a:lstStyle/>
        <a:p>
          <a:pPr rtl="0"/>
          <a:r>
            <a:rPr lang="en-GB" dirty="0"/>
            <a:t>3.	Target marketing and niche marketing</a:t>
          </a:r>
        </a:p>
      </dgm:t>
    </dgm:pt>
    <dgm:pt modelId="{23DB8F38-0B7D-4AB9-9474-65EC0887A1CB}" type="parTrans" cxnId="{87E51EAF-2D2E-4AF9-8323-CF9330A242DD}">
      <dgm:prSet/>
      <dgm:spPr/>
      <dgm:t>
        <a:bodyPr/>
        <a:lstStyle/>
        <a:p>
          <a:endParaRPr lang="en-GB"/>
        </a:p>
      </dgm:t>
    </dgm:pt>
    <dgm:pt modelId="{79CA7A62-2958-4B42-BFA1-ABEB42F1E2F5}" type="sibTrans" cxnId="{87E51EAF-2D2E-4AF9-8323-CF9330A242DD}">
      <dgm:prSet/>
      <dgm:spPr/>
      <dgm:t>
        <a:bodyPr/>
        <a:lstStyle/>
        <a:p>
          <a:endParaRPr lang="en-GB"/>
        </a:p>
      </dgm:t>
    </dgm:pt>
    <dgm:pt modelId="{4BC72E89-6497-42C6-8128-725483E97CE9}" type="pres">
      <dgm:prSet presAssocID="{916EF9E6-51DC-4ACB-908F-FC60A2AB7425}" presName="linear" presStyleCnt="0">
        <dgm:presLayoutVars>
          <dgm:animLvl val="lvl"/>
          <dgm:resizeHandles val="exact"/>
        </dgm:presLayoutVars>
      </dgm:prSet>
      <dgm:spPr/>
    </dgm:pt>
    <dgm:pt modelId="{1BD74932-FA08-41BB-83BE-C1E69E631769}" type="pres">
      <dgm:prSet presAssocID="{246D185C-BF12-4699-AF2E-7D2F5D2FBE0C}" presName="parentText" presStyleLbl="node1" presStyleIdx="0" presStyleCnt="1" custLinFactNeighborY="24800">
        <dgm:presLayoutVars>
          <dgm:chMax val="0"/>
          <dgm:bulletEnabled val="1"/>
        </dgm:presLayoutVars>
      </dgm:prSet>
      <dgm:spPr/>
    </dgm:pt>
  </dgm:ptLst>
  <dgm:cxnLst>
    <dgm:cxn modelId="{FE78EE69-C3A5-194D-AEAD-6717B7EE98B4}" type="presOf" srcId="{916EF9E6-51DC-4ACB-908F-FC60A2AB7425}" destId="{4BC72E89-6497-42C6-8128-725483E97CE9}" srcOrd="0" destOrd="0" presId="urn:microsoft.com/office/officeart/2005/8/layout/vList2"/>
    <dgm:cxn modelId="{6F81C250-1847-6345-BCF2-45F3EE56261F}" type="presOf" srcId="{246D185C-BF12-4699-AF2E-7D2F5D2FBE0C}" destId="{1BD74932-FA08-41BB-83BE-C1E69E631769}" srcOrd="0" destOrd="0" presId="urn:microsoft.com/office/officeart/2005/8/layout/vList2"/>
    <dgm:cxn modelId="{87E51EAF-2D2E-4AF9-8323-CF9330A242DD}" srcId="{916EF9E6-51DC-4ACB-908F-FC60A2AB7425}" destId="{246D185C-BF12-4699-AF2E-7D2F5D2FBE0C}" srcOrd="0" destOrd="0" parTransId="{23DB8F38-0B7D-4AB9-9474-65EC0887A1CB}" sibTransId="{79CA7A62-2958-4B42-BFA1-ABEB42F1E2F5}"/>
    <dgm:cxn modelId="{0B7F4419-F47E-724D-9187-D8905183E0B4}" type="presParOf" srcId="{4BC72E89-6497-42C6-8128-725483E97CE9}" destId="{1BD74932-FA08-41BB-83BE-C1E69E631769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8FDE6E-62BC-4A62-A9EA-B6BBE2EB9CB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0EE505D-B7BB-4D3C-A4A9-D2A0072DB797}">
      <dgm:prSet/>
      <dgm:spPr>
        <a:solidFill>
          <a:schemeClr val="accent3"/>
        </a:solidFill>
      </dgm:spPr>
      <dgm:t>
        <a:bodyPr/>
        <a:lstStyle/>
        <a:p>
          <a:pPr rtl="0"/>
          <a:r>
            <a:rPr lang="en-GB" dirty="0">
              <a:solidFill>
                <a:schemeClr val="bg1"/>
              </a:solidFill>
            </a:rPr>
            <a:t>Target</a:t>
          </a:r>
          <a:r>
            <a:rPr lang="en-GB" dirty="0"/>
            <a:t> </a:t>
          </a:r>
          <a:r>
            <a:rPr lang="en-GB" dirty="0">
              <a:solidFill>
                <a:schemeClr val="bg1"/>
              </a:solidFill>
            </a:rPr>
            <a:t>marketing</a:t>
          </a:r>
          <a:r>
            <a:rPr lang="en-GB" dirty="0"/>
            <a:t> </a:t>
          </a:r>
          <a:r>
            <a:rPr lang="en-GB" dirty="0">
              <a:solidFill>
                <a:schemeClr val="bg1"/>
              </a:solidFill>
            </a:rPr>
            <a:t>and</a:t>
          </a:r>
          <a:r>
            <a:rPr lang="en-GB" dirty="0"/>
            <a:t> </a:t>
          </a:r>
          <a:r>
            <a:rPr lang="en-GB" dirty="0">
              <a:solidFill>
                <a:schemeClr val="bg1"/>
              </a:solidFill>
            </a:rPr>
            <a:t>niche</a:t>
          </a:r>
          <a:r>
            <a:rPr lang="en-GB" dirty="0"/>
            <a:t> </a:t>
          </a:r>
          <a:r>
            <a:rPr lang="en-GB" dirty="0">
              <a:solidFill>
                <a:schemeClr val="bg1"/>
              </a:solidFill>
            </a:rPr>
            <a:t>marketing</a:t>
          </a:r>
        </a:p>
      </dgm:t>
    </dgm:pt>
    <dgm:pt modelId="{137C0D95-FB6E-4941-8C86-0AE7884A9688}" type="parTrans" cxnId="{A91A4F67-EA51-434A-B38D-8045A4DA7DBB}">
      <dgm:prSet/>
      <dgm:spPr/>
      <dgm:t>
        <a:bodyPr/>
        <a:lstStyle/>
        <a:p>
          <a:endParaRPr lang="en-GB"/>
        </a:p>
      </dgm:t>
    </dgm:pt>
    <dgm:pt modelId="{5B284F6D-C572-4053-BC5F-1AA20410D3C1}" type="sibTrans" cxnId="{A91A4F67-EA51-434A-B38D-8045A4DA7DBB}">
      <dgm:prSet/>
      <dgm:spPr/>
      <dgm:t>
        <a:bodyPr/>
        <a:lstStyle/>
        <a:p>
          <a:endParaRPr lang="en-GB"/>
        </a:p>
      </dgm:t>
    </dgm:pt>
    <dgm:pt modelId="{9F5C588A-700C-4E9C-99AF-342BD39C086E}" type="pres">
      <dgm:prSet presAssocID="{668FDE6E-62BC-4A62-A9EA-B6BBE2EB9CBD}" presName="linear" presStyleCnt="0">
        <dgm:presLayoutVars>
          <dgm:animLvl val="lvl"/>
          <dgm:resizeHandles val="exact"/>
        </dgm:presLayoutVars>
      </dgm:prSet>
      <dgm:spPr/>
    </dgm:pt>
    <dgm:pt modelId="{834D7919-7782-4B23-939B-D9DDEC6C7651}" type="pres">
      <dgm:prSet presAssocID="{00EE505D-B7BB-4D3C-A4A9-D2A0072DB79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91A4F67-EA51-434A-B38D-8045A4DA7DBB}" srcId="{668FDE6E-62BC-4A62-A9EA-B6BBE2EB9CBD}" destId="{00EE505D-B7BB-4D3C-A4A9-D2A0072DB797}" srcOrd="0" destOrd="0" parTransId="{137C0D95-FB6E-4941-8C86-0AE7884A9688}" sibTransId="{5B284F6D-C572-4053-BC5F-1AA20410D3C1}"/>
    <dgm:cxn modelId="{AD4FE483-1D3D-1545-AA6A-71E581B3EB15}" type="presOf" srcId="{668FDE6E-62BC-4A62-A9EA-B6BBE2EB9CBD}" destId="{9F5C588A-700C-4E9C-99AF-342BD39C086E}" srcOrd="0" destOrd="0" presId="urn:microsoft.com/office/officeart/2005/8/layout/vList2"/>
    <dgm:cxn modelId="{062AA3D2-566E-044F-9ED7-356303060C84}" type="presOf" srcId="{00EE505D-B7BB-4D3C-A4A9-D2A0072DB797}" destId="{834D7919-7782-4B23-939B-D9DDEC6C7651}" srcOrd="0" destOrd="0" presId="urn:microsoft.com/office/officeart/2005/8/layout/vList2"/>
    <dgm:cxn modelId="{244DB3E8-4844-8947-91BC-1C9F5595E896}" type="presParOf" srcId="{9F5C588A-700C-4E9C-99AF-342BD39C086E}" destId="{834D7919-7782-4B23-939B-D9DDEC6C765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15D185-E339-4448-ABEF-33EDADB698AD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GB"/>
        </a:p>
      </dgm:t>
    </dgm:pt>
    <dgm:pt modelId="{9A9F10B4-06A9-4920-83BD-824BA998C51D}">
      <dgm:prSet/>
      <dgm:spPr/>
      <dgm:t>
        <a:bodyPr/>
        <a:lstStyle/>
        <a:p>
          <a:pPr rtl="0"/>
          <a:r>
            <a:rPr lang="en-US" b="1" dirty="0" err="1"/>
            <a:t>Ansoff’s</a:t>
          </a:r>
          <a:r>
            <a:rPr lang="en-US" b="1" dirty="0"/>
            <a:t> Matrix - intensive growth strategies</a:t>
          </a:r>
          <a:endParaRPr lang="en-US" dirty="0"/>
        </a:p>
      </dgm:t>
    </dgm:pt>
    <dgm:pt modelId="{F9A82B80-7A8F-490D-825D-E1A3ECD0920C}" type="parTrans" cxnId="{46B24EF8-53C8-4952-BF3F-54493FC2A8C8}">
      <dgm:prSet/>
      <dgm:spPr/>
      <dgm:t>
        <a:bodyPr/>
        <a:lstStyle/>
        <a:p>
          <a:endParaRPr lang="en-GB"/>
        </a:p>
      </dgm:t>
    </dgm:pt>
    <dgm:pt modelId="{FD333492-057E-4D06-A906-D1F4C6AC9919}" type="sibTrans" cxnId="{46B24EF8-53C8-4952-BF3F-54493FC2A8C8}">
      <dgm:prSet/>
      <dgm:spPr/>
      <dgm:t>
        <a:bodyPr/>
        <a:lstStyle/>
        <a:p>
          <a:endParaRPr lang="en-GB"/>
        </a:p>
      </dgm:t>
    </dgm:pt>
    <dgm:pt modelId="{6289E2E9-E57A-4272-B7FF-F9DAE64070DC}" type="pres">
      <dgm:prSet presAssocID="{EC15D185-E339-4448-ABEF-33EDADB698AD}" presName="linear" presStyleCnt="0">
        <dgm:presLayoutVars>
          <dgm:animLvl val="lvl"/>
          <dgm:resizeHandles val="exact"/>
        </dgm:presLayoutVars>
      </dgm:prSet>
      <dgm:spPr/>
    </dgm:pt>
    <dgm:pt modelId="{2C16A3F2-2E9A-408D-929A-42451EC5D3E9}" type="pres">
      <dgm:prSet presAssocID="{9A9F10B4-06A9-4920-83BD-824BA998C51D}" presName="parentText" presStyleLbl="node1" presStyleIdx="0" presStyleCnt="1" custLinFactNeighborX="1600" custLinFactNeighborY="-712">
        <dgm:presLayoutVars>
          <dgm:chMax val="0"/>
          <dgm:bulletEnabled val="1"/>
        </dgm:presLayoutVars>
      </dgm:prSet>
      <dgm:spPr/>
    </dgm:pt>
  </dgm:ptLst>
  <dgm:cxnLst>
    <dgm:cxn modelId="{3685852C-D156-8346-8FDD-0CF4185174AF}" type="presOf" srcId="{EC15D185-E339-4448-ABEF-33EDADB698AD}" destId="{6289E2E9-E57A-4272-B7FF-F9DAE64070DC}" srcOrd="0" destOrd="0" presId="urn:microsoft.com/office/officeart/2005/8/layout/vList2"/>
    <dgm:cxn modelId="{595BBF3F-2EC0-6249-8343-CC3FDBD413FD}" type="presOf" srcId="{9A9F10B4-06A9-4920-83BD-824BA998C51D}" destId="{2C16A3F2-2E9A-408D-929A-42451EC5D3E9}" srcOrd="0" destOrd="0" presId="urn:microsoft.com/office/officeart/2005/8/layout/vList2"/>
    <dgm:cxn modelId="{46B24EF8-53C8-4952-BF3F-54493FC2A8C8}" srcId="{EC15D185-E339-4448-ABEF-33EDADB698AD}" destId="{9A9F10B4-06A9-4920-83BD-824BA998C51D}" srcOrd="0" destOrd="0" parTransId="{F9A82B80-7A8F-490D-825D-E1A3ECD0920C}" sibTransId="{FD333492-057E-4D06-A906-D1F4C6AC9919}"/>
    <dgm:cxn modelId="{E5B1C017-67EE-C449-AC18-2E059B7317B2}" type="presParOf" srcId="{6289E2E9-E57A-4272-B7FF-F9DAE64070DC}" destId="{2C16A3F2-2E9A-408D-929A-42451EC5D3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4D87ED-D01C-4C84-9B15-40938AF900B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50D2400-2E3C-49FC-91BF-2B2ECC5866A2}">
      <dgm:prSet/>
      <dgm:spPr/>
      <dgm:t>
        <a:bodyPr/>
        <a:lstStyle/>
        <a:p>
          <a:r>
            <a:rPr lang="en-GB"/>
            <a:t>Define objectives</a:t>
          </a:r>
          <a:endParaRPr lang="en-US"/>
        </a:p>
      </dgm:t>
    </dgm:pt>
    <dgm:pt modelId="{B77BDDE9-2CAD-485C-9D84-3D6510F029EA}" type="parTrans" cxnId="{EDC3A369-F265-4A82-946E-E7CDA142EFEC}">
      <dgm:prSet/>
      <dgm:spPr/>
      <dgm:t>
        <a:bodyPr/>
        <a:lstStyle/>
        <a:p>
          <a:endParaRPr lang="en-US"/>
        </a:p>
      </dgm:t>
    </dgm:pt>
    <dgm:pt modelId="{E8A64FD5-6F09-4885-93BD-D3B76B93B247}" type="sibTrans" cxnId="{EDC3A369-F265-4A82-946E-E7CDA142EFEC}">
      <dgm:prSet/>
      <dgm:spPr/>
      <dgm:t>
        <a:bodyPr/>
        <a:lstStyle/>
        <a:p>
          <a:endParaRPr lang="en-US"/>
        </a:p>
      </dgm:t>
    </dgm:pt>
    <dgm:pt modelId="{9D291151-03BB-4C7F-9801-962F108BD24C}">
      <dgm:prSet/>
      <dgm:spPr/>
      <dgm:t>
        <a:bodyPr/>
        <a:lstStyle/>
        <a:p>
          <a:r>
            <a:rPr lang="en-GB"/>
            <a:t>Define strategy</a:t>
          </a:r>
          <a:endParaRPr lang="en-US"/>
        </a:p>
      </dgm:t>
    </dgm:pt>
    <dgm:pt modelId="{0C10D5C3-5A40-480A-A84A-DF8A98C78B81}" type="parTrans" cxnId="{AD0D515D-227F-4A07-8B78-CE4A81E53FBD}">
      <dgm:prSet/>
      <dgm:spPr/>
      <dgm:t>
        <a:bodyPr/>
        <a:lstStyle/>
        <a:p>
          <a:endParaRPr lang="en-US"/>
        </a:p>
      </dgm:t>
    </dgm:pt>
    <dgm:pt modelId="{1BAEF873-7312-4B1E-AC91-8F3FA86C29DD}" type="sibTrans" cxnId="{AD0D515D-227F-4A07-8B78-CE4A81E53FBD}">
      <dgm:prSet/>
      <dgm:spPr/>
      <dgm:t>
        <a:bodyPr/>
        <a:lstStyle/>
        <a:p>
          <a:endParaRPr lang="en-US"/>
        </a:p>
      </dgm:t>
    </dgm:pt>
    <dgm:pt modelId="{BFDDF1B8-3A99-4C5E-BBB0-3488FE9925EF}">
      <dgm:prSet/>
      <dgm:spPr/>
      <dgm:t>
        <a:bodyPr/>
        <a:lstStyle/>
        <a:p>
          <a:r>
            <a:rPr lang="en-GB"/>
            <a:t>Quantify objectives</a:t>
          </a:r>
          <a:endParaRPr lang="en-US"/>
        </a:p>
      </dgm:t>
    </dgm:pt>
    <dgm:pt modelId="{0EC0C0CB-3CF2-4BE7-8247-684BCA5FC2B1}" type="parTrans" cxnId="{FA037336-59CF-4BAD-921D-A20E6ED32400}">
      <dgm:prSet/>
      <dgm:spPr/>
      <dgm:t>
        <a:bodyPr/>
        <a:lstStyle/>
        <a:p>
          <a:endParaRPr lang="en-US"/>
        </a:p>
      </dgm:t>
    </dgm:pt>
    <dgm:pt modelId="{1BCAEFDF-8642-4679-8D3F-FBECA75DD3AC}" type="sibTrans" cxnId="{FA037336-59CF-4BAD-921D-A20E6ED32400}">
      <dgm:prSet/>
      <dgm:spPr/>
      <dgm:t>
        <a:bodyPr/>
        <a:lstStyle/>
        <a:p>
          <a:endParaRPr lang="en-US"/>
        </a:p>
      </dgm:t>
    </dgm:pt>
    <dgm:pt modelId="{7512723A-2404-48D5-9643-87BC6F9083C2}">
      <dgm:prSet/>
      <dgm:spPr/>
      <dgm:t>
        <a:bodyPr/>
        <a:lstStyle/>
        <a:p>
          <a:r>
            <a:rPr lang="en-GB"/>
            <a:t>Meet objectives through tactical plan</a:t>
          </a:r>
          <a:endParaRPr lang="en-US"/>
        </a:p>
      </dgm:t>
    </dgm:pt>
    <dgm:pt modelId="{1C2146D2-9F4E-4CDE-BEE3-6C080BA64822}" type="parTrans" cxnId="{CABE38DB-F1E1-4C96-8871-601CE4281B11}">
      <dgm:prSet/>
      <dgm:spPr/>
      <dgm:t>
        <a:bodyPr/>
        <a:lstStyle/>
        <a:p>
          <a:endParaRPr lang="en-US"/>
        </a:p>
      </dgm:t>
    </dgm:pt>
    <dgm:pt modelId="{08231783-6A02-458A-A2AA-13DD668F7F53}" type="sibTrans" cxnId="{CABE38DB-F1E1-4C96-8871-601CE4281B11}">
      <dgm:prSet/>
      <dgm:spPr/>
      <dgm:t>
        <a:bodyPr/>
        <a:lstStyle/>
        <a:p>
          <a:endParaRPr lang="en-US"/>
        </a:p>
      </dgm:t>
    </dgm:pt>
    <dgm:pt modelId="{AF366CCE-87D5-4BDC-A83F-816F512E22D8}">
      <dgm:prSet/>
      <dgm:spPr/>
      <dgm:t>
        <a:bodyPr/>
        <a:lstStyle/>
        <a:p>
          <a:r>
            <a:rPr lang="en-GB"/>
            <a:t>Marketing plan - strategy and objectives - Matrix</a:t>
          </a:r>
          <a:endParaRPr lang="en-US"/>
        </a:p>
      </dgm:t>
    </dgm:pt>
    <dgm:pt modelId="{EB5AE6E4-B84F-44F8-AAC9-04495301FF44}" type="parTrans" cxnId="{727ED03C-9101-4115-9F11-68551A2E641E}">
      <dgm:prSet/>
      <dgm:spPr/>
      <dgm:t>
        <a:bodyPr/>
        <a:lstStyle/>
        <a:p>
          <a:endParaRPr lang="en-US"/>
        </a:p>
      </dgm:t>
    </dgm:pt>
    <dgm:pt modelId="{566EAE5F-FC1E-43AB-95C5-AD695698A2D6}" type="sibTrans" cxnId="{727ED03C-9101-4115-9F11-68551A2E641E}">
      <dgm:prSet/>
      <dgm:spPr/>
      <dgm:t>
        <a:bodyPr/>
        <a:lstStyle/>
        <a:p>
          <a:endParaRPr lang="en-US"/>
        </a:p>
      </dgm:t>
    </dgm:pt>
    <dgm:pt modelId="{FD3CCE28-A5E4-496A-8205-417FC21AE002}">
      <dgm:prSet/>
      <dgm:spPr/>
      <dgm:t>
        <a:bodyPr/>
        <a:lstStyle/>
        <a:p>
          <a:r>
            <a:rPr lang="en-GB"/>
            <a:t>Product plan</a:t>
          </a:r>
          <a:endParaRPr lang="en-US"/>
        </a:p>
      </dgm:t>
    </dgm:pt>
    <dgm:pt modelId="{0A7155E4-C720-45E5-A37A-CB8C01AD2E76}" type="parTrans" cxnId="{77C8054A-F032-4F21-8722-09D2889F3871}">
      <dgm:prSet/>
      <dgm:spPr/>
      <dgm:t>
        <a:bodyPr/>
        <a:lstStyle/>
        <a:p>
          <a:endParaRPr lang="en-US"/>
        </a:p>
      </dgm:t>
    </dgm:pt>
    <dgm:pt modelId="{3D44BB3A-CD09-4D96-BB88-76E6336FC5F0}" type="sibTrans" cxnId="{77C8054A-F032-4F21-8722-09D2889F3871}">
      <dgm:prSet/>
      <dgm:spPr/>
      <dgm:t>
        <a:bodyPr/>
        <a:lstStyle/>
        <a:p>
          <a:endParaRPr lang="en-US"/>
        </a:p>
      </dgm:t>
    </dgm:pt>
    <dgm:pt modelId="{E9A5131A-EB6C-49F7-983A-E7511B17E9B5}">
      <dgm:prSet/>
      <dgm:spPr/>
      <dgm:t>
        <a:bodyPr/>
        <a:lstStyle/>
        <a:p>
          <a:r>
            <a:rPr lang="en-GB"/>
            <a:t>Price plan</a:t>
          </a:r>
          <a:endParaRPr lang="en-US"/>
        </a:p>
      </dgm:t>
    </dgm:pt>
    <dgm:pt modelId="{A2B52F6B-CF21-4B12-B2A9-296A1F13F7E1}" type="parTrans" cxnId="{23D01205-3E0C-420D-9DA1-B88C24A9CDAD}">
      <dgm:prSet/>
      <dgm:spPr/>
      <dgm:t>
        <a:bodyPr/>
        <a:lstStyle/>
        <a:p>
          <a:endParaRPr lang="en-US"/>
        </a:p>
      </dgm:t>
    </dgm:pt>
    <dgm:pt modelId="{227EF342-B9B1-42B5-A5FA-18A150737DEC}" type="sibTrans" cxnId="{23D01205-3E0C-420D-9DA1-B88C24A9CDAD}">
      <dgm:prSet/>
      <dgm:spPr/>
      <dgm:t>
        <a:bodyPr/>
        <a:lstStyle/>
        <a:p>
          <a:endParaRPr lang="en-US"/>
        </a:p>
      </dgm:t>
    </dgm:pt>
    <dgm:pt modelId="{0842F150-C857-40D9-9EF1-6C849CCFE613}">
      <dgm:prSet/>
      <dgm:spPr/>
      <dgm:t>
        <a:bodyPr/>
        <a:lstStyle/>
        <a:p>
          <a:r>
            <a:rPr lang="en-GB"/>
            <a:t>Advertising plan/ promotional plan/ sales plan</a:t>
          </a:r>
          <a:endParaRPr lang="en-US"/>
        </a:p>
      </dgm:t>
    </dgm:pt>
    <dgm:pt modelId="{B83E38C5-ADD6-4E38-8A2E-274983542F3D}" type="parTrans" cxnId="{7E712314-63D2-4511-8228-4AB487BB7D6C}">
      <dgm:prSet/>
      <dgm:spPr/>
      <dgm:t>
        <a:bodyPr/>
        <a:lstStyle/>
        <a:p>
          <a:endParaRPr lang="en-US"/>
        </a:p>
      </dgm:t>
    </dgm:pt>
    <dgm:pt modelId="{E2B9CF57-E637-46C0-8E41-28F1C6A64E9F}" type="sibTrans" cxnId="{7E712314-63D2-4511-8228-4AB487BB7D6C}">
      <dgm:prSet/>
      <dgm:spPr/>
      <dgm:t>
        <a:bodyPr/>
        <a:lstStyle/>
        <a:p>
          <a:endParaRPr lang="en-US"/>
        </a:p>
      </dgm:t>
    </dgm:pt>
    <dgm:pt modelId="{A36B533E-C09B-4393-B24B-1C3115EB5CC8}">
      <dgm:prSet/>
      <dgm:spPr/>
      <dgm:t>
        <a:bodyPr/>
        <a:lstStyle/>
        <a:p>
          <a:r>
            <a:rPr lang="en-GB"/>
            <a:t>Distribution plan</a:t>
          </a:r>
          <a:endParaRPr lang="en-US"/>
        </a:p>
      </dgm:t>
    </dgm:pt>
    <dgm:pt modelId="{DF97398D-BF05-451B-B13A-65524A667F0C}" type="parTrans" cxnId="{2BC788B3-1DBA-4E5C-9B9A-F14A0AD11D8F}">
      <dgm:prSet/>
      <dgm:spPr/>
      <dgm:t>
        <a:bodyPr/>
        <a:lstStyle/>
        <a:p>
          <a:endParaRPr lang="en-US"/>
        </a:p>
      </dgm:t>
    </dgm:pt>
    <dgm:pt modelId="{2BFD0C0E-4301-43CD-8278-B859047A9B09}" type="sibTrans" cxnId="{2BC788B3-1DBA-4E5C-9B9A-F14A0AD11D8F}">
      <dgm:prSet/>
      <dgm:spPr/>
      <dgm:t>
        <a:bodyPr/>
        <a:lstStyle/>
        <a:p>
          <a:endParaRPr lang="en-US"/>
        </a:p>
      </dgm:t>
    </dgm:pt>
    <dgm:pt modelId="{A54B14B2-9036-46C1-A95A-8F195F4FF32F}" type="pres">
      <dgm:prSet presAssocID="{014D87ED-D01C-4C84-9B15-40938AF900B3}" presName="Name0" presStyleCnt="0">
        <dgm:presLayoutVars>
          <dgm:dir/>
          <dgm:resizeHandles val="exact"/>
        </dgm:presLayoutVars>
      </dgm:prSet>
      <dgm:spPr/>
    </dgm:pt>
    <dgm:pt modelId="{CC59C7C9-38B6-442F-A688-2B45B7F983BA}" type="pres">
      <dgm:prSet presAssocID="{B50D2400-2E3C-49FC-91BF-2B2ECC5866A2}" presName="node" presStyleLbl="node1" presStyleIdx="0" presStyleCnt="9">
        <dgm:presLayoutVars>
          <dgm:bulletEnabled val="1"/>
        </dgm:presLayoutVars>
      </dgm:prSet>
      <dgm:spPr/>
    </dgm:pt>
    <dgm:pt modelId="{5032ED34-1D74-4554-9601-B95391B772DF}" type="pres">
      <dgm:prSet presAssocID="{E8A64FD5-6F09-4885-93BD-D3B76B93B247}" presName="sibTrans" presStyleLbl="sibTrans1D1" presStyleIdx="0" presStyleCnt="8"/>
      <dgm:spPr/>
    </dgm:pt>
    <dgm:pt modelId="{10CB6C0C-B772-477F-A05A-C6616E80A1B5}" type="pres">
      <dgm:prSet presAssocID="{E8A64FD5-6F09-4885-93BD-D3B76B93B247}" presName="connectorText" presStyleLbl="sibTrans1D1" presStyleIdx="0" presStyleCnt="8"/>
      <dgm:spPr/>
    </dgm:pt>
    <dgm:pt modelId="{B79F45F5-9EE9-4063-8A7B-E2E8646A3599}" type="pres">
      <dgm:prSet presAssocID="{9D291151-03BB-4C7F-9801-962F108BD24C}" presName="node" presStyleLbl="node1" presStyleIdx="1" presStyleCnt="9">
        <dgm:presLayoutVars>
          <dgm:bulletEnabled val="1"/>
        </dgm:presLayoutVars>
      </dgm:prSet>
      <dgm:spPr/>
    </dgm:pt>
    <dgm:pt modelId="{04F9FD66-3DB9-4EC5-B5D0-DC92D7DCD61F}" type="pres">
      <dgm:prSet presAssocID="{1BAEF873-7312-4B1E-AC91-8F3FA86C29DD}" presName="sibTrans" presStyleLbl="sibTrans1D1" presStyleIdx="1" presStyleCnt="8"/>
      <dgm:spPr/>
    </dgm:pt>
    <dgm:pt modelId="{14A5FA73-652D-4078-B834-24B60D193BBD}" type="pres">
      <dgm:prSet presAssocID="{1BAEF873-7312-4B1E-AC91-8F3FA86C29DD}" presName="connectorText" presStyleLbl="sibTrans1D1" presStyleIdx="1" presStyleCnt="8"/>
      <dgm:spPr/>
    </dgm:pt>
    <dgm:pt modelId="{E7F85A52-16CB-4173-B778-DD5B32007BD0}" type="pres">
      <dgm:prSet presAssocID="{BFDDF1B8-3A99-4C5E-BBB0-3488FE9925EF}" presName="node" presStyleLbl="node1" presStyleIdx="2" presStyleCnt="9">
        <dgm:presLayoutVars>
          <dgm:bulletEnabled val="1"/>
        </dgm:presLayoutVars>
      </dgm:prSet>
      <dgm:spPr/>
    </dgm:pt>
    <dgm:pt modelId="{053BC2E9-77CB-4362-898F-A70A0A0C7639}" type="pres">
      <dgm:prSet presAssocID="{1BCAEFDF-8642-4679-8D3F-FBECA75DD3AC}" presName="sibTrans" presStyleLbl="sibTrans1D1" presStyleIdx="2" presStyleCnt="8"/>
      <dgm:spPr/>
    </dgm:pt>
    <dgm:pt modelId="{C4749C36-9817-48C0-A41D-DD05E278AF12}" type="pres">
      <dgm:prSet presAssocID="{1BCAEFDF-8642-4679-8D3F-FBECA75DD3AC}" presName="connectorText" presStyleLbl="sibTrans1D1" presStyleIdx="2" presStyleCnt="8"/>
      <dgm:spPr/>
    </dgm:pt>
    <dgm:pt modelId="{8F234D0A-0C7D-4F2F-AF26-1EC6A353B1ED}" type="pres">
      <dgm:prSet presAssocID="{7512723A-2404-48D5-9643-87BC6F9083C2}" presName="node" presStyleLbl="node1" presStyleIdx="3" presStyleCnt="9">
        <dgm:presLayoutVars>
          <dgm:bulletEnabled val="1"/>
        </dgm:presLayoutVars>
      </dgm:prSet>
      <dgm:spPr/>
    </dgm:pt>
    <dgm:pt modelId="{B3549506-0BCB-4B7A-B567-2A8AD10ECFEA}" type="pres">
      <dgm:prSet presAssocID="{08231783-6A02-458A-A2AA-13DD668F7F53}" presName="sibTrans" presStyleLbl="sibTrans1D1" presStyleIdx="3" presStyleCnt="8"/>
      <dgm:spPr/>
    </dgm:pt>
    <dgm:pt modelId="{53C488C8-0CBD-411A-992C-17A0603FE382}" type="pres">
      <dgm:prSet presAssocID="{08231783-6A02-458A-A2AA-13DD668F7F53}" presName="connectorText" presStyleLbl="sibTrans1D1" presStyleIdx="3" presStyleCnt="8"/>
      <dgm:spPr/>
    </dgm:pt>
    <dgm:pt modelId="{3F298A31-EBCF-4429-913B-8C9466B914A9}" type="pres">
      <dgm:prSet presAssocID="{AF366CCE-87D5-4BDC-A83F-816F512E22D8}" presName="node" presStyleLbl="node1" presStyleIdx="4" presStyleCnt="9">
        <dgm:presLayoutVars>
          <dgm:bulletEnabled val="1"/>
        </dgm:presLayoutVars>
      </dgm:prSet>
      <dgm:spPr/>
    </dgm:pt>
    <dgm:pt modelId="{4F7186B8-7E1F-4BF2-AC1C-FE725E6A741A}" type="pres">
      <dgm:prSet presAssocID="{566EAE5F-FC1E-43AB-95C5-AD695698A2D6}" presName="sibTrans" presStyleLbl="sibTrans1D1" presStyleIdx="4" presStyleCnt="8"/>
      <dgm:spPr/>
    </dgm:pt>
    <dgm:pt modelId="{CC3491F4-E91E-4A4A-93F8-4F535EB81624}" type="pres">
      <dgm:prSet presAssocID="{566EAE5F-FC1E-43AB-95C5-AD695698A2D6}" presName="connectorText" presStyleLbl="sibTrans1D1" presStyleIdx="4" presStyleCnt="8"/>
      <dgm:spPr/>
    </dgm:pt>
    <dgm:pt modelId="{396B9FDF-8B78-461E-9097-67AA1D0A9223}" type="pres">
      <dgm:prSet presAssocID="{FD3CCE28-A5E4-496A-8205-417FC21AE002}" presName="node" presStyleLbl="node1" presStyleIdx="5" presStyleCnt="9">
        <dgm:presLayoutVars>
          <dgm:bulletEnabled val="1"/>
        </dgm:presLayoutVars>
      </dgm:prSet>
      <dgm:spPr/>
    </dgm:pt>
    <dgm:pt modelId="{9EAEF8CA-14CB-4EEE-A913-963086D21C69}" type="pres">
      <dgm:prSet presAssocID="{3D44BB3A-CD09-4D96-BB88-76E6336FC5F0}" presName="sibTrans" presStyleLbl="sibTrans1D1" presStyleIdx="5" presStyleCnt="8"/>
      <dgm:spPr/>
    </dgm:pt>
    <dgm:pt modelId="{C77B4285-0FBC-49C6-BF92-26AEDA2B19AA}" type="pres">
      <dgm:prSet presAssocID="{3D44BB3A-CD09-4D96-BB88-76E6336FC5F0}" presName="connectorText" presStyleLbl="sibTrans1D1" presStyleIdx="5" presStyleCnt="8"/>
      <dgm:spPr/>
    </dgm:pt>
    <dgm:pt modelId="{EC8BC41D-F8F1-4893-A8F2-288A905D2AE7}" type="pres">
      <dgm:prSet presAssocID="{E9A5131A-EB6C-49F7-983A-E7511B17E9B5}" presName="node" presStyleLbl="node1" presStyleIdx="6" presStyleCnt="9">
        <dgm:presLayoutVars>
          <dgm:bulletEnabled val="1"/>
        </dgm:presLayoutVars>
      </dgm:prSet>
      <dgm:spPr/>
    </dgm:pt>
    <dgm:pt modelId="{53A66EFA-2732-46E4-9C9B-C16A3F7C0982}" type="pres">
      <dgm:prSet presAssocID="{227EF342-B9B1-42B5-A5FA-18A150737DEC}" presName="sibTrans" presStyleLbl="sibTrans1D1" presStyleIdx="6" presStyleCnt="8"/>
      <dgm:spPr/>
    </dgm:pt>
    <dgm:pt modelId="{19B46005-365C-46EC-8ADF-1EB6D3142476}" type="pres">
      <dgm:prSet presAssocID="{227EF342-B9B1-42B5-A5FA-18A150737DEC}" presName="connectorText" presStyleLbl="sibTrans1D1" presStyleIdx="6" presStyleCnt="8"/>
      <dgm:spPr/>
    </dgm:pt>
    <dgm:pt modelId="{06A58257-95A1-41FD-BB8D-95A271B6C2A7}" type="pres">
      <dgm:prSet presAssocID="{0842F150-C857-40D9-9EF1-6C849CCFE613}" presName="node" presStyleLbl="node1" presStyleIdx="7" presStyleCnt="9">
        <dgm:presLayoutVars>
          <dgm:bulletEnabled val="1"/>
        </dgm:presLayoutVars>
      </dgm:prSet>
      <dgm:spPr/>
    </dgm:pt>
    <dgm:pt modelId="{2138A1A8-C678-4643-A948-F5DD2BC13CBA}" type="pres">
      <dgm:prSet presAssocID="{E2B9CF57-E637-46C0-8E41-28F1C6A64E9F}" presName="sibTrans" presStyleLbl="sibTrans1D1" presStyleIdx="7" presStyleCnt="8"/>
      <dgm:spPr/>
    </dgm:pt>
    <dgm:pt modelId="{BE01E4AB-C4F2-4E1F-A090-12CB7EC6E828}" type="pres">
      <dgm:prSet presAssocID="{E2B9CF57-E637-46C0-8E41-28F1C6A64E9F}" presName="connectorText" presStyleLbl="sibTrans1D1" presStyleIdx="7" presStyleCnt="8"/>
      <dgm:spPr/>
    </dgm:pt>
    <dgm:pt modelId="{0B47B9D4-3058-4690-BC03-61DF9FD14908}" type="pres">
      <dgm:prSet presAssocID="{A36B533E-C09B-4393-B24B-1C3115EB5CC8}" presName="node" presStyleLbl="node1" presStyleIdx="8" presStyleCnt="9">
        <dgm:presLayoutVars>
          <dgm:bulletEnabled val="1"/>
        </dgm:presLayoutVars>
      </dgm:prSet>
      <dgm:spPr/>
    </dgm:pt>
  </dgm:ptLst>
  <dgm:cxnLst>
    <dgm:cxn modelId="{C497A600-E24F-4E1D-BEF6-B26047058428}" type="presOf" srcId="{1BCAEFDF-8642-4679-8D3F-FBECA75DD3AC}" destId="{053BC2E9-77CB-4362-898F-A70A0A0C7639}" srcOrd="0" destOrd="0" presId="urn:microsoft.com/office/officeart/2016/7/layout/RepeatingBendingProcessNew"/>
    <dgm:cxn modelId="{883C5504-0E00-4CB6-97B8-9A9344CCD748}" type="presOf" srcId="{BFDDF1B8-3A99-4C5E-BBB0-3488FE9925EF}" destId="{E7F85A52-16CB-4173-B778-DD5B32007BD0}" srcOrd="0" destOrd="0" presId="urn:microsoft.com/office/officeart/2016/7/layout/RepeatingBendingProcessNew"/>
    <dgm:cxn modelId="{23D01205-3E0C-420D-9DA1-B88C24A9CDAD}" srcId="{014D87ED-D01C-4C84-9B15-40938AF900B3}" destId="{E9A5131A-EB6C-49F7-983A-E7511B17E9B5}" srcOrd="6" destOrd="0" parTransId="{A2B52F6B-CF21-4B12-B2A9-296A1F13F7E1}" sibTransId="{227EF342-B9B1-42B5-A5FA-18A150737DEC}"/>
    <dgm:cxn modelId="{1404010F-1119-4E21-A4BF-0A4844C7421D}" type="presOf" srcId="{E2B9CF57-E637-46C0-8E41-28F1C6A64E9F}" destId="{2138A1A8-C678-4643-A948-F5DD2BC13CBA}" srcOrd="0" destOrd="0" presId="urn:microsoft.com/office/officeart/2016/7/layout/RepeatingBendingProcessNew"/>
    <dgm:cxn modelId="{41772410-F294-4DE6-BC02-F16ADED73A68}" type="presOf" srcId="{1BAEF873-7312-4B1E-AC91-8F3FA86C29DD}" destId="{14A5FA73-652D-4078-B834-24B60D193BBD}" srcOrd="1" destOrd="0" presId="urn:microsoft.com/office/officeart/2016/7/layout/RepeatingBendingProcessNew"/>
    <dgm:cxn modelId="{7E712314-63D2-4511-8228-4AB487BB7D6C}" srcId="{014D87ED-D01C-4C84-9B15-40938AF900B3}" destId="{0842F150-C857-40D9-9EF1-6C849CCFE613}" srcOrd="7" destOrd="0" parTransId="{B83E38C5-ADD6-4E38-8A2E-274983542F3D}" sibTransId="{E2B9CF57-E637-46C0-8E41-28F1C6A64E9F}"/>
    <dgm:cxn modelId="{6622942B-BA44-4A01-8319-DF3DE37BABC2}" type="presOf" srcId="{0842F150-C857-40D9-9EF1-6C849CCFE613}" destId="{06A58257-95A1-41FD-BB8D-95A271B6C2A7}" srcOrd="0" destOrd="0" presId="urn:microsoft.com/office/officeart/2016/7/layout/RepeatingBendingProcessNew"/>
    <dgm:cxn modelId="{B1601634-F569-4693-BA9C-0F5FADB3F600}" type="presOf" srcId="{9D291151-03BB-4C7F-9801-962F108BD24C}" destId="{B79F45F5-9EE9-4063-8A7B-E2E8646A3599}" srcOrd="0" destOrd="0" presId="urn:microsoft.com/office/officeart/2016/7/layout/RepeatingBendingProcessNew"/>
    <dgm:cxn modelId="{FA037336-59CF-4BAD-921D-A20E6ED32400}" srcId="{014D87ED-D01C-4C84-9B15-40938AF900B3}" destId="{BFDDF1B8-3A99-4C5E-BBB0-3488FE9925EF}" srcOrd="2" destOrd="0" parTransId="{0EC0C0CB-3CF2-4BE7-8247-684BCA5FC2B1}" sibTransId="{1BCAEFDF-8642-4679-8D3F-FBECA75DD3AC}"/>
    <dgm:cxn modelId="{727ED03C-9101-4115-9F11-68551A2E641E}" srcId="{014D87ED-D01C-4C84-9B15-40938AF900B3}" destId="{AF366CCE-87D5-4BDC-A83F-816F512E22D8}" srcOrd="4" destOrd="0" parTransId="{EB5AE6E4-B84F-44F8-AAC9-04495301FF44}" sibTransId="{566EAE5F-FC1E-43AB-95C5-AD695698A2D6}"/>
    <dgm:cxn modelId="{AD0D515D-227F-4A07-8B78-CE4A81E53FBD}" srcId="{014D87ED-D01C-4C84-9B15-40938AF900B3}" destId="{9D291151-03BB-4C7F-9801-962F108BD24C}" srcOrd="1" destOrd="0" parTransId="{0C10D5C3-5A40-480A-A84A-DF8A98C78B81}" sibTransId="{1BAEF873-7312-4B1E-AC91-8F3FA86C29DD}"/>
    <dgm:cxn modelId="{C2E99E5D-489D-4925-B44E-8D52FD4B8398}" type="presOf" srcId="{FD3CCE28-A5E4-496A-8205-417FC21AE002}" destId="{396B9FDF-8B78-461E-9097-67AA1D0A9223}" srcOrd="0" destOrd="0" presId="urn:microsoft.com/office/officeart/2016/7/layout/RepeatingBendingProcessNew"/>
    <dgm:cxn modelId="{B8217147-D014-4C0C-9CF1-C166B7955795}" type="presOf" srcId="{AF366CCE-87D5-4BDC-A83F-816F512E22D8}" destId="{3F298A31-EBCF-4429-913B-8C9466B914A9}" srcOrd="0" destOrd="0" presId="urn:microsoft.com/office/officeart/2016/7/layout/RepeatingBendingProcessNew"/>
    <dgm:cxn modelId="{66B84148-9EC8-4364-B221-51B7F710BA95}" type="presOf" srcId="{1BCAEFDF-8642-4679-8D3F-FBECA75DD3AC}" destId="{C4749C36-9817-48C0-A41D-DD05E278AF12}" srcOrd="1" destOrd="0" presId="urn:microsoft.com/office/officeart/2016/7/layout/RepeatingBendingProcessNew"/>
    <dgm:cxn modelId="{EDC3A369-F265-4A82-946E-E7CDA142EFEC}" srcId="{014D87ED-D01C-4C84-9B15-40938AF900B3}" destId="{B50D2400-2E3C-49FC-91BF-2B2ECC5866A2}" srcOrd="0" destOrd="0" parTransId="{B77BDDE9-2CAD-485C-9D84-3D6510F029EA}" sibTransId="{E8A64FD5-6F09-4885-93BD-D3B76B93B247}"/>
    <dgm:cxn modelId="{77C8054A-F032-4F21-8722-09D2889F3871}" srcId="{014D87ED-D01C-4C84-9B15-40938AF900B3}" destId="{FD3CCE28-A5E4-496A-8205-417FC21AE002}" srcOrd="5" destOrd="0" parTransId="{0A7155E4-C720-45E5-A37A-CB8C01AD2E76}" sibTransId="{3D44BB3A-CD09-4D96-BB88-76E6336FC5F0}"/>
    <dgm:cxn modelId="{E7F8D06C-E88B-493E-906B-CD24E8260DE8}" type="presOf" srcId="{3D44BB3A-CD09-4D96-BB88-76E6336FC5F0}" destId="{9EAEF8CA-14CB-4EEE-A913-963086D21C69}" srcOrd="0" destOrd="0" presId="urn:microsoft.com/office/officeart/2016/7/layout/RepeatingBendingProcessNew"/>
    <dgm:cxn modelId="{14A49254-B699-41DC-9E1F-7AC06D35B775}" type="presOf" srcId="{08231783-6A02-458A-A2AA-13DD668F7F53}" destId="{53C488C8-0CBD-411A-992C-17A0603FE382}" srcOrd="1" destOrd="0" presId="urn:microsoft.com/office/officeart/2016/7/layout/RepeatingBendingProcessNew"/>
    <dgm:cxn modelId="{09994276-FC80-495A-AB19-FAA05FB2433A}" type="presOf" srcId="{E8A64FD5-6F09-4885-93BD-D3B76B93B247}" destId="{10CB6C0C-B772-477F-A05A-C6616E80A1B5}" srcOrd="1" destOrd="0" presId="urn:microsoft.com/office/officeart/2016/7/layout/RepeatingBendingProcessNew"/>
    <dgm:cxn modelId="{6F978A58-7A17-41EF-95CE-AC071BBA6E5C}" type="presOf" srcId="{7512723A-2404-48D5-9643-87BC6F9083C2}" destId="{8F234D0A-0C7D-4F2F-AF26-1EC6A353B1ED}" srcOrd="0" destOrd="0" presId="urn:microsoft.com/office/officeart/2016/7/layout/RepeatingBendingProcessNew"/>
    <dgm:cxn modelId="{9DF6B084-77E5-4042-A894-94C5B4FEE7DC}" type="presOf" srcId="{B50D2400-2E3C-49FC-91BF-2B2ECC5866A2}" destId="{CC59C7C9-38B6-442F-A688-2B45B7F983BA}" srcOrd="0" destOrd="0" presId="urn:microsoft.com/office/officeart/2016/7/layout/RepeatingBendingProcessNew"/>
    <dgm:cxn modelId="{CC23FB86-2F14-452E-9666-A090E7D0ACE0}" type="presOf" srcId="{566EAE5F-FC1E-43AB-95C5-AD695698A2D6}" destId="{4F7186B8-7E1F-4BF2-AC1C-FE725E6A741A}" srcOrd="0" destOrd="0" presId="urn:microsoft.com/office/officeart/2016/7/layout/RepeatingBendingProcessNew"/>
    <dgm:cxn modelId="{9114BA88-1017-4BD1-8E21-9B97AB5820FE}" type="presOf" srcId="{08231783-6A02-458A-A2AA-13DD668F7F53}" destId="{B3549506-0BCB-4B7A-B567-2A8AD10ECFEA}" srcOrd="0" destOrd="0" presId="urn:microsoft.com/office/officeart/2016/7/layout/RepeatingBendingProcessNew"/>
    <dgm:cxn modelId="{2E4C2792-C431-431D-BE4E-09A476E16864}" type="presOf" srcId="{1BAEF873-7312-4B1E-AC91-8F3FA86C29DD}" destId="{04F9FD66-3DB9-4EC5-B5D0-DC92D7DCD61F}" srcOrd="0" destOrd="0" presId="urn:microsoft.com/office/officeart/2016/7/layout/RepeatingBendingProcessNew"/>
    <dgm:cxn modelId="{95C3639E-BC66-4DF6-BCA4-1490AE537906}" type="presOf" srcId="{A36B533E-C09B-4393-B24B-1C3115EB5CC8}" destId="{0B47B9D4-3058-4690-BC03-61DF9FD14908}" srcOrd="0" destOrd="0" presId="urn:microsoft.com/office/officeart/2016/7/layout/RepeatingBendingProcessNew"/>
    <dgm:cxn modelId="{D21086A1-80F3-448A-BDFA-00327ABE99A6}" type="presOf" srcId="{E2B9CF57-E637-46C0-8E41-28F1C6A64E9F}" destId="{BE01E4AB-C4F2-4E1F-A090-12CB7EC6E828}" srcOrd="1" destOrd="0" presId="urn:microsoft.com/office/officeart/2016/7/layout/RepeatingBendingProcessNew"/>
    <dgm:cxn modelId="{29761BAE-26ED-4B96-A821-A384B732BEBF}" type="presOf" srcId="{227EF342-B9B1-42B5-A5FA-18A150737DEC}" destId="{53A66EFA-2732-46E4-9C9B-C16A3F7C0982}" srcOrd="0" destOrd="0" presId="urn:microsoft.com/office/officeart/2016/7/layout/RepeatingBendingProcessNew"/>
    <dgm:cxn modelId="{2BC788B3-1DBA-4E5C-9B9A-F14A0AD11D8F}" srcId="{014D87ED-D01C-4C84-9B15-40938AF900B3}" destId="{A36B533E-C09B-4393-B24B-1C3115EB5CC8}" srcOrd="8" destOrd="0" parTransId="{DF97398D-BF05-451B-B13A-65524A667F0C}" sibTransId="{2BFD0C0E-4301-43CD-8278-B859047A9B09}"/>
    <dgm:cxn modelId="{F175FFBA-0866-4FEC-BBD3-4F16ED1645EE}" type="presOf" srcId="{E9A5131A-EB6C-49F7-983A-E7511B17E9B5}" destId="{EC8BC41D-F8F1-4893-A8F2-288A905D2AE7}" srcOrd="0" destOrd="0" presId="urn:microsoft.com/office/officeart/2016/7/layout/RepeatingBendingProcessNew"/>
    <dgm:cxn modelId="{A29645BD-C18C-456A-8BCC-F59C9747D57C}" type="presOf" srcId="{3D44BB3A-CD09-4D96-BB88-76E6336FC5F0}" destId="{C77B4285-0FBC-49C6-BF92-26AEDA2B19AA}" srcOrd="1" destOrd="0" presId="urn:microsoft.com/office/officeart/2016/7/layout/RepeatingBendingProcessNew"/>
    <dgm:cxn modelId="{028A84C0-ACFF-40DB-A44F-E77A2642F28D}" type="presOf" srcId="{566EAE5F-FC1E-43AB-95C5-AD695698A2D6}" destId="{CC3491F4-E91E-4A4A-93F8-4F535EB81624}" srcOrd="1" destOrd="0" presId="urn:microsoft.com/office/officeart/2016/7/layout/RepeatingBendingProcessNew"/>
    <dgm:cxn modelId="{DF5E5FC5-D3CD-4EA1-AB0B-3C112EA83631}" type="presOf" srcId="{014D87ED-D01C-4C84-9B15-40938AF900B3}" destId="{A54B14B2-9036-46C1-A95A-8F195F4FF32F}" srcOrd="0" destOrd="0" presId="urn:microsoft.com/office/officeart/2016/7/layout/RepeatingBendingProcessNew"/>
    <dgm:cxn modelId="{F881E4CB-A996-4950-B69D-DD0691C5C228}" type="presOf" srcId="{227EF342-B9B1-42B5-A5FA-18A150737DEC}" destId="{19B46005-365C-46EC-8ADF-1EB6D3142476}" srcOrd="1" destOrd="0" presId="urn:microsoft.com/office/officeart/2016/7/layout/RepeatingBendingProcessNew"/>
    <dgm:cxn modelId="{CABE38DB-F1E1-4C96-8871-601CE4281B11}" srcId="{014D87ED-D01C-4C84-9B15-40938AF900B3}" destId="{7512723A-2404-48D5-9643-87BC6F9083C2}" srcOrd="3" destOrd="0" parTransId="{1C2146D2-9F4E-4CDE-BEE3-6C080BA64822}" sibTransId="{08231783-6A02-458A-A2AA-13DD668F7F53}"/>
    <dgm:cxn modelId="{3E1A57E5-57B6-453C-8CB7-A03D6490130C}" type="presOf" srcId="{E8A64FD5-6F09-4885-93BD-D3B76B93B247}" destId="{5032ED34-1D74-4554-9601-B95391B772DF}" srcOrd="0" destOrd="0" presId="urn:microsoft.com/office/officeart/2016/7/layout/RepeatingBendingProcessNew"/>
    <dgm:cxn modelId="{CF6781FC-398A-45E8-B863-78C76C12349C}" type="presParOf" srcId="{A54B14B2-9036-46C1-A95A-8F195F4FF32F}" destId="{CC59C7C9-38B6-442F-A688-2B45B7F983BA}" srcOrd="0" destOrd="0" presId="urn:microsoft.com/office/officeart/2016/7/layout/RepeatingBendingProcessNew"/>
    <dgm:cxn modelId="{2E86C42B-50C6-4B55-9F52-7D7148A5329E}" type="presParOf" srcId="{A54B14B2-9036-46C1-A95A-8F195F4FF32F}" destId="{5032ED34-1D74-4554-9601-B95391B772DF}" srcOrd="1" destOrd="0" presId="urn:microsoft.com/office/officeart/2016/7/layout/RepeatingBendingProcessNew"/>
    <dgm:cxn modelId="{2E8ADE26-CA84-47DE-9648-872AA3052C1B}" type="presParOf" srcId="{5032ED34-1D74-4554-9601-B95391B772DF}" destId="{10CB6C0C-B772-477F-A05A-C6616E80A1B5}" srcOrd="0" destOrd="0" presId="urn:microsoft.com/office/officeart/2016/7/layout/RepeatingBendingProcessNew"/>
    <dgm:cxn modelId="{967C2857-9F87-49E0-A497-467B049A2B2E}" type="presParOf" srcId="{A54B14B2-9036-46C1-A95A-8F195F4FF32F}" destId="{B79F45F5-9EE9-4063-8A7B-E2E8646A3599}" srcOrd="2" destOrd="0" presId="urn:microsoft.com/office/officeart/2016/7/layout/RepeatingBendingProcessNew"/>
    <dgm:cxn modelId="{1CCAC168-9FB3-4926-864D-8E471B505BF9}" type="presParOf" srcId="{A54B14B2-9036-46C1-A95A-8F195F4FF32F}" destId="{04F9FD66-3DB9-4EC5-B5D0-DC92D7DCD61F}" srcOrd="3" destOrd="0" presId="urn:microsoft.com/office/officeart/2016/7/layout/RepeatingBendingProcessNew"/>
    <dgm:cxn modelId="{F62F6C75-779C-460C-92F1-4BAD9C70FD5D}" type="presParOf" srcId="{04F9FD66-3DB9-4EC5-B5D0-DC92D7DCD61F}" destId="{14A5FA73-652D-4078-B834-24B60D193BBD}" srcOrd="0" destOrd="0" presId="urn:microsoft.com/office/officeart/2016/7/layout/RepeatingBendingProcessNew"/>
    <dgm:cxn modelId="{A020DF3F-3C3A-4859-B26B-74B359444CED}" type="presParOf" srcId="{A54B14B2-9036-46C1-A95A-8F195F4FF32F}" destId="{E7F85A52-16CB-4173-B778-DD5B32007BD0}" srcOrd="4" destOrd="0" presId="urn:microsoft.com/office/officeart/2016/7/layout/RepeatingBendingProcessNew"/>
    <dgm:cxn modelId="{E14EBC71-47DE-468B-9DE8-DDAE4C34C0C4}" type="presParOf" srcId="{A54B14B2-9036-46C1-A95A-8F195F4FF32F}" destId="{053BC2E9-77CB-4362-898F-A70A0A0C7639}" srcOrd="5" destOrd="0" presId="urn:microsoft.com/office/officeart/2016/7/layout/RepeatingBendingProcessNew"/>
    <dgm:cxn modelId="{8FE9E893-EDFE-4E07-B43C-F2F1291872AF}" type="presParOf" srcId="{053BC2E9-77CB-4362-898F-A70A0A0C7639}" destId="{C4749C36-9817-48C0-A41D-DD05E278AF12}" srcOrd="0" destOrd="0" presId="urn:microsoft.com/office/officeart/2016/7/layout/RepeatingBendingProcessNew"/>
    <dgm:cxn modelId="{D75DBE5B-00EA-46AE-9952-9CF4D2E2FBCD}" type="presParOf" srcId="{A54B14B2-9036-46C1-A95A-8F195F4FF32F}" destId="{8F234D0A-0C7D-4F2F-AF26-1EC6A353B1ED}" srcOrd="6" destOrd="0" presId="urn:microsoft.com/office/officeart/2016/7/layout/RepeatingBendingProcessNew"/>
    <dgm:cxn modelId="{D2C53EBA-44E3-4A5A-94BA-AE90B24C0866}" type="presParOf" srcId="{A54B14B2-9036-46C1-A95A-8F195F4FF32F}" destId="{B3549506-0BCB-4B7A-B567-2A8AD10ECFEA}" srcOrd="7" destOrd="0" presId="urn:microsoft.com/office/officeart/2016/7/layout/RepeatingBendingProcessNew"/>
    <dgm:cxn modelId="{A1D51607-1CAB-4240-932E-AD01C430063F}" type="presParOf" srcId="{B3549506-0BCB-4B7A-B567-2A8AD10ECFEA}" destId="{53C488C8-0CBD-411A-992C-17A0603FE382}" srcOrd="0" destOrd="0" presId="urn:microsoft.com/office/officeart/2016/7/layout/RepeatingBendingProcessNew"/>
    <dgm:cxn modelId="{3247B6B9-F02B-4C5E-8EFC-BF94426CD318}" type="presParOf" srcId="{A54B14B2-9036-46C1-A95A-8F195F4FF32F}" destId="{3F298A31-EBCF-4429-913B-8C9466B914A9}" srcOrd="8" destOrd="0" presId="urn:microsoft.com/office/officeart/2016/7/layout/RepeatingBendingProcessNew"/>
    <dgm:cxn modelId="{71888650-733B-4C22-9797-92827F136B14}" type="presParOf" srcId="{A54B14B2-9036-46C1-A95A-8F195F4FF32F}" destId="{4F7186B8-7E1F-4BF2-AC1C-FE725E6A741A}" srcOrd="9" destOrd="0" presId="urn:microsoft.com/office/officeart/2016/7/layout/RepeatingBendingProcessNew"/>
    <dgm:cxn modelId="{B3AFE948-D6D9-44DF-AB70-080910A30E46}" type="presParOf" srcId="{4F7186B8-7E1F-4BF2-AC1C-FE725E6A741A}" destId="{CC3491F4-E91E-4A4A-93F8-4F535EB81624}" srcOrd="0" destOrd="0" presId="urn:microsoft.com/office/officeart/2016/7/layout/RepeatingBendingProcessNew"/>
    <dgm:cxn modelId="{6669D8B2-261A-4015-9328-FEDCB8F2537A}" type="presParOf" srcId="{A54B14B2-9036-46C1-A95A-8F195F4FF32F}" destId="{396B9FDF-8B78-461E-9097-67AA1D0A9223}" srcOrd="10" destOrd="0" presId="urn:microsoft.com/office/officeart/2016/7/layout/RepeatingBendingProcessNew"/>
    <dgm:cxn modelId="{AC92AA65-821B-4825-B8A2-E5310537371C}" type="presParOf" srcId="{A54B14B2-9036-46C1-A95A-8F195F4FF32F}" destId="{9EAEF8CA-14CB-4EEE-A913-963086D21C69}" srcOrd="11" destOrd="0" presId="urn:microsoft.com/office/officeart/2016/7/layout/RepeatingBendingProcessNew"/>
    <dgm:cxn modelId="{937301CA-0B37-450F-B5BA-A9C167F66488}" type="presParOf" srcId="{9EAEF8CA-14CB-4EEE-A913-963086D21C69}" destId="{C77B4285-0FBC-49C6-BF92-26AEDA2B19AA}" srcOrd="0" destOrd="0" presId="urn:microsoft.com/office/officeart/2016/7/layout/RepeatingBendingProcessNew"/>
    <dgm:cxn modelId="{E2B4075E-1D7E-4357-B652-58F3D406277F}" type="presParOf" srcId="{A54B14B2-9036-46C1-A95A-8F195F4FF32F}" destId="{EC8BC41D-F8F1-4893-A8F2-288A905D2AE7}" srcOrd="12" destOrd="0" presId="urn:microsoft.com/office/officeart/2016/7/layout/RepeatingBendingProcessNew"/>
    <dgm:cxn modelId="{BC27B34E-C973-400F-9F44-7B6C1DA3D761}" type="presParOf" srcId="{A54B14B2-9036-46C1-A95A-8F195F4FF32F}" destId="{53A66EFA-2732-46E4-9C9B-C16A3F7C0982}" srcOrd="13" destOrd="0" presId="urn:microsoft.com/office/officeart/2016/7/layout/RepeatingBendingProcessNew"/>
    <dgm:cxn modelId="{5810F8B8-507C-46B0-ACC6-CDA6A814EE16}" type="presParOf" srcId="{53A66EFA-2732-46E4-9C9B-C16A3F7C0982}" destId="{19B46005-365C-46EC-8ADF-1EB6D3142476}" srcOrd="0" destOrd="0" presId="urn:microsoft.com/office/officeart/2016/7/layout/RepeatingBendingProcessNew"/>
    <dgm:cxn modelId="{204E2B66-D0BD-4761-BB86-1ADE9BFE5D82}" type="presParOf" srcId="{A54B14B2-9036-46C1-A95A-8F195F4FF32F}" destId="{06A58257-95A1-41FD-BB8D-95A271B6C2A7}" srcOrd="14" destOrd="0" presId="urn:microsoft.com/office/officeart/2016/7/layout/RepeatingBendingProcessNew"/>
    <dgm:cxn modelId="{3B3A127F-D4C4-4817-810F-71BAD7E7F65C}" type="presParOf" srcId="{A54B14B2-9036-46C1-A95A-8F195F4FF32F}" destId="{2138A1A8-C678-4643-A948-F5DD2BC13CBA}" srcOrd="15" destOrd="0" presId="urn:microsoft.com/office/officeart/2016/7/layout/RepeatingBendingProcessNew"/>
    <dgm:cxn modelId="{7BD7A82B-BE95-408B-99DE-FBE7284CD8DB}" type="presParOf" srcId="{2138A1A8-C678-4643-A948-F5DD2BC13CBA}" destId="{BE01E4AB-C4F2-4E1F-A090-12CB7EC6E828}" srcOrd="0" destOrd="0" presId="urn:microsoft.com/office/officeart/2016/7/layout/RepeatingBendingProcessNew"/>
    <dgm:cxn modelId="{2BF6FE33-4F02-468E-94DF-E0CDF0199C28}" type="presParOf" srcId="{A54B14B2-9036-46C1-A95A-8F195F4FF32F}" destId="{0B47B9D4-3058-4690-BC03-61DF9FD14908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05F9D-1C61-416B-88A5-3AAE5E050D98}">
      <dsp:nvSpPr>
        <dsp:cNvPr id="0" name=""/>
        <dsp:cNvSpPr/>
      </dsp:nvSpPr>
      <dsp:spPr>
        <a:xfrm>
          <a:off x="4501721" y="0"/>
          <a:ext cx="1653136" cy="34448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Marketing Strategy Options</a:t>
          </a:r>
        </a:p>
      </dsp:txBody>
      <dsp:txXfrm>
        <a:off x="4501721" y="0"/>
        <a:ext cx="1653136" cy="1033462"/>
      </dsp:txXfrm>
    </dsp:sp>
    <dsp:sp modelId="{10200EA6-6843-45F5-A515-E1EA253DCA63}">
      <dsp:nvSpPr>
        <dsp:cNvPr id="0" name=""/>
        <dsp:cNvSpPr/>
      </dsp:nvSpPr>
      <dsp:spPr>
        <a:xfrm>
          <a:off x="2573062" y="0"/>
          <a:ext cx="1653136" cy="34448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Organisational Focus based on Industry Market Definition</a:t>
          </a:r>
        </a:p>
      </dsp:txBody>
      <dsp:txXfrm>
        <a:off x="2573062" y="0"/>
        <a:ext cx="1653136" cy="1033462"/>
      </dsp:txXfrm>
    </dsp:sp>
    <dsp:sp modelId="{B84C008C-B3E5-4E8C-84DF-4F3F60F8C2B4}">
      <dsp:nvSpPr>
        <dsp:cNvPr id="0" name=""/>
        <dsp:cNvSpPr/>
      </dsp:nvSpPr>
      <dsp:spPr>
        <a:xfrm>
          <a:off x="644403" y="0"/>
          <a:ext cx="1653136" cy="34448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Business level strategy</a:t>
          </a:r>
        </a:p>
      </dsp:txBody>
      <dsp:txXfrm>
        <a:off x="644403" y="0"/>
        <a:ext cx="1653136" cy="1033462"/>
      </dsp:txXfrm>
    </dsp:sp>
    <dsp:sp modelId="{E419136F-B799-432C-813A-37265DA0376A}">
      <dsp:nvSpPr>
        <dsp:cNvPr id="0" name=""/>
        <dsp:cNvSpPr/>
      </dsp:nvSpPr>
      <dsp:spPr>
        <a:xfrm>
          <a:off x="782165" y="1825867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Growth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Consolidate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Retrench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Divest</a:t>
          </a:r>
        </a:p>
      </dsp:txBody>
      <dsp:txXfrm>
        <a:off x="802339" y="1846041"/>
        <a:ext cx="1337265" cy="648458"/>
      </dsp:txXfrm>
    </dsp:sp>
    <dsp:sp modelId="{68B57BE5-09FB-4FC9-BA07-C0D982F74E64}">
      <dsp:nvSpPr>
        <dsp:cNvPr id="0" name=""/>
        <dsp:cNvSpPr/>
      </dsp:nvSpPr>
      <dsp:spPr>
        <a:xfrm rot="18289469">
          <a:off x="1952829" y="1756211"/>
          <a:ext cx="964944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964944" y="17995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411177" y="1750083"/>
        <a:ext cx="48247" cy="48247"/>
      </dsp:txXfrm>
    </dsp:sp>
    <dsp:sp modelId="{BC5599D1-5B6B-4955-98BF-A09060F7F1EC}">
      <dsp:nvSpPr>
        <dsp:cNvPr id="0" name=""/>
        <dsp:cNvSpPr/>
      </dsp:nvSpPr>
      <dsp:spPr>
        <a:xfrm>
          <a:off x="2710824" y="1033740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Cost Leadership</a:t>
          </a:r>
        </a:p>
      </dsp:txBody>
      <dsp:txXfrm>
        <a:off x="2730998" y="1053914"/>
        <a:ext cx="1337265" cy="648458"/>
      </dsp:txXfrm>
    </dsp:sp>
    <dsp:sp modelId="{C9158203-0B1C-484A-90E6-92398FC70D47}">
      <dsp:nvSpPr>
        <dsp:cNvPr id="0" name=""/>
        <dsp:cNvSpPr/>
      </dsp:nvSpPr>
      <dsp:spPr>
        <a:xfrm>
          <a:off x="4088437" y="1360147"/>
          <a:ext cx="551045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551045" y="17995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50184" y="1364367"/>
        <a:ext cx="27552" cy="27552"/>
      </dsp:txXfrm>
    </dsp:sp>
    <dsp:sp modelId="{CC87C860-DF2A-48B2-B18B-4289C4A7DBFA}">
      <dsp:nvSpPr>
        <dsp:cNvPr id="0" name=""/>
        <dsp:cNvSpPr/>
      </dsp:nvSpPr>
      <dsp:spPr>
        <a:xfrm>
          <a:off x="4639483" y="1033740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Mass marketing</a:t>
          </a:r>
        </a:p>
      </dsp:txBody>
      <dsp:txXfrm>
        <a:off x="4659657" y="1053914"/>
        <a:ext cx="1337265" cy="648458"/>
      </dsp:txXfrm>
    </dsp:sp>
    <dsp:sp modelId="{44674F23-BB1F-4BBA-898F-8316F6AD0291}">
      <dsp:nvSpPr>
        <dsp:cNvPr id="0" name=""/>
        <dsp:cNvSpPr/>
      </dsp:nvSpPr>
      <dsp:spPr>
        <a:xfrm>
          <a:off x="2159778" y="2152275"/>
          <a:ext cx="551045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551045" y="17995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421525" y="2156495"/>
        <a:ext cx="27552" cy="27552"/>
      </dsp:txXfrm>
    </dsp:sp>
    <dsp:sp modelId="{662B6EBB-9D26-4CC1-B145-BAAD988E408D}">
      <dsp:nvSpPr>
        <dsp:cNvPr id="0" name=""/>
        <dsp:cNvSpPr/>
      </dsp:nvSpPr>
      <dsp:spPr>
        <a:xfrm>
          <a:off x="2710824" y="1825867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Differentiation</a:t>
          </a:r>
        </a:p>
      </dsp:txBody>
      <dsp:txXfrm>
        <a:off x="2730998" y="1846041"/>
        <a:ext cx="1337265" cy="648458"/>
      </dsp:txXfrm>
    </dsp:sp>
    <dsp:sp modelId="{A9683FF1-831C-45D4-B2C6-25671DDC82DA}">
      <dsp:nvSpPr>
        <dsp:cNvPr id="0" name=""/>
        <dsp:cNvSpPr/>
      </dsp:nvSpPr>
      <dsp:spPr>
        <a:xfrm>
          <a:off x="4088437" y="2152275"/>
          <a:ext cx="551045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551045" y="17995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50184" y="2156495"/>
        <a:ext cx="27552" cy="27552"/>
      </dsp:txXfrm>
    </dsp:sp>
    <dsp:sp modelId="{974EFD37-B43C-49A6-AA77-9B05783FEE6C}">
      <dsp:nvSpPr>
        <dsp:cNvPr id="0" name=""/>
        <dsp:cNvSpPr/>
      </dsp:nvSpPr>
      <dsp:spPr>
        <a:xfrm>
          <a:off x="4639483" y="1825867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Differentiated  Marketing</a:t>
          </a:r>
        </a:p>
      </dsp:txBody>
      <dsp:txXfrm>
        <a:off x="4659657" y="1846041"/>
        <a:ext cx="1337265" cy="648458"/>
      </dsp:txXfrm>
    </dsp:sp>
    <dsp:sp modelId="{5186E2F2-9E06-419C-BB50-D89DD8841697}">
      <dsp:nvSpPr>
        <dsp:cNvPr id="0" name=""/>
        <dsp:cNvSpPr/>
      </dsp:nvSpPr>
      <dsp:spPr>
        <a:xfrm rot="3310531">
          <a:off x="1952829" y="2548339"/>
          <a:ext cx="964944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964944" y="17995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411177" y="2542211"/>
        <a:ext cx="48247" cy="48247"/>
      </dsp:txXfrm>
    </dsp:sp>
    <dsp:sp modelId="{1AA5BE36-1609-4187-A75C-98D409466396}">
      <dsp:nvSpPr>
        <dsp:cNvPr id="0" name=""/>
        <dsp:cNvSpPr/>
      </dsp:nvSpPr>
      <dsp:spPr>
        <a:xfrm>
          <a:off x="2710824" y="2617995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Focus</a:t>
          </a:r>
        </a:p>
      </dsp:txBody>
      <dsp:txXfrm>
        <a:off x="2730998" y="2638169"/>
        <a:ext cx="1337265" cy="648458"/>
      </dsp:txXfrm>
    </dsp:sp>
    <dsp:sp modelId="{ECFED2F2-649F-491C-9AB7-43191F607CAA}">
      <dsp:nvSpPr>
        <dsp:cNvPr id="0" name=""/>
        <dsp:cNvSpPr/>
      </dsp:nvSpPr>
      <dsp:spPr>
        <a:xfrm>
          <a:off x="4088437" y="2944403"/>
          <a:ext cx="551045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551045" y="17995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50184" y="2948622"/>
        <a:ext cx="27552" cy="27552"/>
      </dsp:txXfrm>
    </dsp:sp>
    <dsp:sp modelId="{75A50906-2B1A-4344-827F-1607550CC256}">
      <dsp:nvSpPr>
        <dsp:cNvPr id="0" name=""/>
        <dsp:cNvSpPr/>
      </dsp:nvSpPr>
      <dsp:spPr>
        <a:xfrm>
          <a:off x="4639483" y="2617995"/>
          <a:ext cx="1377613" cy="6888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Niche </a:t>
          </a:r>
        </a:p>
      </dsp:txBody>
      <dsp:txXfrm>
        <a:off x="4659657" y="2638169"/>
        <a:ext cx="1337265" cy="6484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246A9-5EBF-4976-8D1E-DE904CDDE491}">
      <dsp:nvSpPr>
        <dsp:cNvPr id="0" name=""/>
        <dsp:cNvSpPr/>
      </dsp:nvSpPr>
      <dsp:spPr>
        <a:xfrm rot="5400000">
          <a:off x="4179432" y="-1618999"/>
          <a:ext cx="888131" cy="4351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Pest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Competitive analysis</a:t>
          </a:r>
          <a:endParaRPr lang="en-US" sz="2200" kern="1200"/>
        </a:p>
      </dsp:txBody>
      <dsp:txXfrm rot="-5400000">
        <a:off x="2447735" y="156053"/>
        <a:ext cx="4308172" cy="801421"/>
      </dsp:txXfrm>
    </dsp:sp>
    <dsp:sp modelId="{F39E58DA-E77B-4394-8F04-C3F1CC1B29A3}">
      <dsp:nvSpPr>
        <dsp:cNvPr id="0" name=""/>
        <dsp:cNvSpPr/>
      </dsp:nvSpPr>
      <dsp:spPr>
        <a:xfrm>
          <a:off x="0" y="1682"/>
          <a:ext cx="2447734" cy="1110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Analysis of external environment</a:t>
          </a:r>
          <a:endParaRPr lang="en-US" sz="2300" kern="1200"/>
        </a:p>
      </dsp:txBody>
      <dsp:txXfrm>
        <a:off x="54194" y="55876"/>
        <a:ext cx="2339346" cy="1001776"/>
      </dsp:txXfrm>
    </dsp:sp>
    <dsp:sp modelId="{B2C7BFCF-D228-424F-9927-2DD9B83B70B9}">
      <dsp:nvSpPr>
        <dsp:cNvPr id="0" name=""/>
        <dsp:cNvSpPr/>
      </dsp:nvSpPr>
      <dsp:spPr>
        <a:xfrm rot="5400000">
          <a:off x="4179432" y="-453326"/>
          <a:ext cx="888131" cy="4351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Internal factors</a:t>
          </a:r>
          <a:endParaRPr lang="en-US" sz="2200" kern="1200"/>
        </a:p>
      </dsp:txBody>
      <dsp:txXfrm rot="-5400000">
        <a:off x="2447735" y="1321726"/>
        <a:ext cx="4308172" cy="801421"/>
      </dsp:txXfrm>
    </dsp:sp>
    <dsp:sp modelId="{DAAE081F-1266-48C6-A36D-95976FEFE625}">
      <dsp:nvSpPr>
        <dsp:cNvPr id="0" name=""/>
        <dsp:cNvSpPr/>
      </dsp:nvSpPr>
      <dsp:spPr>
        <a:xfrm>
          <a:off x="0" y="1167355"/>
          <a:ext cx="2447734" cy="1110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Analysis of resource base</a:t>
          </a:r>
          <a:endParaRPr lang="en-US" sz="2300" kern="1200"/>
        </a:p>
      </dsp:txBody>
      <dsp:txXfrm>
        <a:off x="54194" y="1221549"/>
        <a:ext cx="2339346" cy="1001776"/>
      </dsp:txXfrm>
    </dsp:sp>
    <dsp:sp modelId="{A22E9C97-F07C-4FD3-850E-DD2609B75AC3}">
      <dsp:nvSpPr>
        <dsp:cNvPr id="0" name=""/>
        <dsp:cNvSpPr/>
      </dsp:nvSpPr>
      <dsp:spPr>
        <a:xfrm rot="5400000">
          <a:off x="4179432" y="712346"/>
          <a:ext cx="888131" cy="4351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Three generic strategies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Ansoff’s intensive growth strategies</a:t>
          </a:r>
          <a:endParaRPr lang="en-US" sz="2200" kern="1200"/>
        </a:p>
      </dsp:txBody>
      <dsp:txXfrm rot="-5400000">
        <a:off x="2447735" y="2487399"/>
        <a:ext cx="4308172" cy="801421"/>
      </dsp:txXfrm>
    </dsp:sp>
    <dsp:sp modelId="{1049ECB1-D6BD-497B-8CD6-85C09C4294F8}">
      <dsp:nvSpPr>
        <dsp:cNvPr id="0" name=""/>
        <dsp:cNvSpPr/>
      </dsp:nvSpPr>
      <dsp:spPr>
        <a:xfrm>
          <a:off x="0" y="2333028"/>
          <a:ext cx="2447734" cy="1110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Market analysis and research </a:t>
          </a:r>
          <a:endParaRPr lang="en-US" sz="2300" kern="1200"/>
        </a:p>
      </dsp:txBody>
      <dsp:txXfrm>
        <a:off x="54194" y="2387222"/>
        <a:ext cx="2339346" cy="10017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6F456-D57A-48EC-B95F-05FD11523A9F}">
      <dsp:nvSpPr>
        <dsp:cNvPr id="0" name=""/>
        <dsp:cNvSpPr/>
      </dsp:nvSpPr>
      <dsp:spPr>
        <a:xfrm>
          <a:off x="714395" y="0"/>
          <a:ext cx="3111738" cy="836397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B6655-E27A-4EC8-AE8B-5294D362D79A}">
      <dsp:nvSpPr>
        <dsp:cNvPr id="0" name=""/>
        <dsp:cNvSpPr/>
      </dsp:nvSpPr>
      <dsp:spPr>
        <a:xfrm>
          <a:off x="936096" y="0"/>
          <a:ext cx="5310306" cy="836397"/>
        </a:xfrm>
        <a:prstGeom prst="roundRect">
          <a:avLst/>
        </a:prstGeom>
        <a:solidFill>
          <a:schemeClr val="accent6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u="none" kern="1200" dirty="0">
              <a:solidFill>
                <a:schemeClr val="bg2"/>
              </a:solidFill>
            </a:rPr>
            <a:t>3 top level response strategies</a:t>
          </a:r>
        </a:p>
      </dsp:txBody>
      <dsp:txXfrm>
        <a:off x="976926" y="40830"/>
        <a:ext cx="5228646" cy="754737"/>
      </dsp:txXfrm>
    </dsp:sp>
    <dsp:sp modelId="{C2E79F34-41EA-4733-BC77-3DC6F3128A2A}">
      <dsp:nvSpPr>
        <dsp:cNvPr id="0" name=""/>
        <dsp:cNvSpPr/>
      </dsp:nvSpPr>
      <dsp:spPr>
        <a:xfrm>
          <a:off x="3371873" y="921581"/>
          <a:ext cx="5057810" cy="83639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 dirty="0"/>
            <a:t>reduce costs in production, distribution, selling - aim to capture large </a:t>
          </a:r>
          <a:r>
            <a:rPr lang="en-GB" sz="1500" b="1" kern="1200" dirty="0" err="1"/>
            <a:t>mkt</a:t>
          </a:r>
          <a:r>
            <a:rPr lang="en-GB" sz="1500" b="1" kern="1200" dirty="0"/>
            <a:t> share  &amp; reduce price to user (Mass marketing)</a:t>
          </a:r>
          <a:endParaRPr lang="en-GB" sz="1500" kern="1200" dirty="0"/>
        </a:p>
      </dsp:txBody>
      <dsp:txXfrm>
        <a:off x="3371873" y="1026131"/>
        <a:ext cx="4744161" cy="627297"/>
      </dsp:txXfrm>
    </dsp:sp>
    <dsp:sp modelId="{6222C609-263F-4135-BDED-A42E2F57A3AF}">
      <dsp:nvSpPr>
        <dsp:cNvPr id="0" name=""/>
        <dsp:cNvSpPr/>
      </dsp:nvSpPr>
      <dsp:spPr>
        <a:xfrm>
          <a:off x="0" y="921581"/>
          <a:ext cx="3371873" cy="8363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u="none" kern="1200" dirty="0">
              <a:solidFill>
                <a:schemeClr val="bg2"/>
              </a:solidFill>
            </a:rPr>
            <a:t>Mass Marketing</a:t>
          </a:r>
          <a:endParaRPr lang="en-GB" sz="2500" u="none" kern="1200" dirty="0">
            <a:solidFill>
              <a:schemeClr val="bg2"/>
            </a:solidFill>
          </a:endParaRPr>
        </a:p>
      </dsp:txBody>
      <dsp:txXfrm>
        <a:off x="40830" y="962411"/>
        <a:ext cx="3290213" cy="754737"/>
      </dsp:txXfrm>
    </dsp:sp>
    <dsp:sp modelId="{EDEB78A7-66F9-4D4D-917E-92F863EBD32F}">
      <dsp:nvSpPr>
        <dsp:cNvPr id="0" name=""/>
        <dsp:cNvSpPr/>
      </dsp:nvSpPr>
      <dsp:spPr>
        <a:xfrm>
          <a:off x="3371873" y="1841618"/>
          <a:ext cx="5057810" cy="83639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 dirty="0"/>
            <a:t>Superior </a:t>
          </a:r>
          <a:r>
            <a:rPr lang="en-GB" sz="1500" b="1" kern="1200" dirty="0" err="1"/>
            <a:t>perf</a:t>
          </a:r>
          <a:r>
            <a:rPr lang="en-GB" sz="1500" b="1" kern="1200" dirty="0"/>
            <a:t>’ in customer benefit area. Cultivate strengths that lead to differentiation</a:t>
          </a:r>
          <a:endParaRPr lang="en-GB" sz="1500" kern="1200" dirty="0"/>
        </a:p>
      </dsp:txBody>
      <dsp:txXfrm>
        <a:off x="3371873" y="1946168"/>
        <a:ext cx="4744161" cy="627297"/>
      </dsp:txXfrm>
    </dsp:sp>
    <dsp:sp modelId="{50AA5BC7-F869-4787-964F-2E6CE808EF32}">
      <dsp:nvSpPr>
        <dsp:cNvPr id="0" name=""/>
        <dsp:cNvSpPr/>
      </dsp:nvSpPr>
      <dsp:spPr>
        <a:xfrm>
          <a:off x="0" y="1841618"/>
          <a:ext cx="3371873" cy="8363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u="none" kern="1200" dirty="0">
              <a:solidFill>
                <a:schemeClr val="bg2"/>
              </a:solidFill>
            </a:rPr>
            <a:t>Product</a:t>
          </a:r>
          <a:r>
            <a:rPr lang="en-GB" sz="2500" b="1" u="sng" kern="1200" dirty="0"/>
            <a:t> </a:t>
          </a:r>
          <a:r>
            <a:rPr lang="en-GB" sz="2500" b="1" u="none" kern="1200" dirty="0">
              <a:solidFill>
                <a:schemeClr val="bg2"/>
              </a:solidFill>
            </a:rPr>
            <a:t>Differentiation</a:t>
          </a:r>
          <a:r>
            <a:rPr lang="en-GB" sz="2500" kern="1200" dirty="0"/>
            <a:t> -</a:t>
          </a:r>
        </a:p>
      </dsp:txBody>
      <dsp:txXfrm>
        <a:off x="40830" y="1882448"/>
        <a:ext cx="3290213" cy="754737"/>
      </dsp:txXfrm>
    </dsp:sp>
    <dsp:sp modelId="{F25D0B37-CE9D-4858-8F87-568014F47355}">
      <dsp:nvSpPr>
        <dsp:cNvPr id="0" name=""/>
        <dsp:cNvSpPr/>
      </dsp:nvSpPr>
      <dsp:spPr>
        <a:xfrm>
          <a:off x="3285081" y="2763897"/>
          <a:ext cx="5057810" cy="83639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 </a:t>
          </a:r>
          <a:r>
            <a:rPr lang="en-GB" sz="1500" b="1" kern="1200" dirty="0"/>
            <a:t>Concentrate on 1 niche, know intimately, then focus  on 1 of the above</a:t>
          </a:r>
          <a:endParaRPr lang="en-GB" sz="1500" kern="1200" dirty="0"/>
        </a:p>
      </dsp:txBody>
      <dsp:txXfrm>
        <a:off x="3285081" y="2868447"/>
        <a:ext cx="4744161" cy="627297"/>
      </dsp:txXfrm>
    </dsp:sp>
    <dsp:sp modelId="{270ACAB6-03DD-401F-9B4E-3138F11BDEC5}">
      <dsp:nvSpPr>
        <dsp:cNvPr id="0" name=""/>
        <dsp:cNvSpPr/>
      </dsp:nvSpPr>
      <dsp:spPr>
        <a:xfrm>
          <a:off x="0" y="2761655"/>
          <a:ext cx="3371873" cy="8363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u="none" kern="1200" dirty="0">
              <a:solidFill>
                <a:schemeClr val="bg2"/>
              </a:solidFill>
            </a:rPr>
            <a:t>Niche Marketing or Focus or Target</a:t>
          </a:r>
          <a:r>
            <a:rPr lang="en-GB" sz="2500" u="none" kern="1200" dirty="0">
              <a:solidFill>
                <a:schemeClr val="bg2"/>
              </a:solidFill>
            </a:rPr>
            <a:t>  </a:t>
          </a:r>
          <a:endParaRPr lang="en-GB" sz="2500" b="1" u="none" kern="1200" dirty="0">
            <a:solidFill>
              <a:schemeClr val="bg2"/>
            </a:solidFill>
          </a:endParaRPr>
        </a:p>
      </dsp:txBody>
      <dsp:txXfrm>
        <a:off x="40830" y="2802485"/>
        <a:ext cx="3290213" cy="754737"/>
      </dsp:txXfrm>
    </dsp:sp>
    <dsp:sp modelId="{B3639CF3-916E-4AB8-BED8-89A97EB51820}">
      <dsp:nvSpPr>
        <dsp:cNvPr id="0" name=""/>
        <dsp:cNvSpPr/>
      </dsp:nvSpPr>
      <dsp:spPr>
        <a:xfrm>
          <a:off x="5210562" y="3604769"/>
          <a:ext cx="1778136" cy="836397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A8FBB8-CA72-44EC-A9BC-7F3C6831B275}">
      <dsp:nvSpPr>
        <dsp:cNvPr id="0" name=""/>
        <dsp:cNvSpPr/>
      </dsp:nvSpPr>
      <dsp:spPr>
        <a:xfrm>
          <a:off x="650804" y="3683237"/>
          <a:ext cx="6641647" cy="836397"/>
        </a:xfrm>
        <a:prstGeom prst="roundRect">
          <a:avLst/>
        </a:prstGeom>
        <a:solidFill>
          <a:schemeClr val="bg1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Ability to achieve this determined by information about market and the industry</a:t>
          </a:r>
          <a:endParaRPr lang="en-GB" sz="2500" kern="1200" dirty="0"/>
        </a:p>
      </dsp:txBody>
      <dsp:txXfrm>
        <a:off x="691634" y="3724067"/>
        <a:ext cx="6559987" cy="7547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B941FF-730A-4873-B718-85A7942E1226}">
      <dsp:nvSpPr>
        <dsp:cNvPr id="0" name=""/>
        <dsp:cNvSpPr/>
      </dsp:nvSpPr>
      <dsp:spPr>
        <a:xfrm>
          <a:off x="0" y="26400"/>
          <a:ext cx="3814762" cy="1497600"/>
        </a:xfrm>
        <a:prstGeom prst="roundRect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1.Mass marketing</a:t>
          </a:r>
        </a:p>
      </dsp:txBody>
      <dsp:txXfrm>
        <a:off x="73107" y="99507"/>
        <a:ext cx="3668548" cy="13513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586D2-C817-44CB-8778-5A0EA70BA147}">
      <dsp:nvSpPr>
        <dsp:cNvPr id="0" name=""/>
        <dsp:cNvSpPr/>
      </dsp:nvSpPr>
      <dsp:spPr>
        <a:xfrm>
          <a:off x="0" y="84354"/>
          <a:ext cx="4429156" cy="1272960"/>
        </a:xfrm>
        <a:prstGeom prst="roundRect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400" kern="1200" dirty="0"/>
            <a:t>2.	Product differentiated marketing</a:t>
          </a:r>
        </a:p>
      </dsp:txBody>
      <dsp:txXfrm>
        <a:off x="62141" y="146495"/>
        <a:ext cx="4304874" cy="11486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74932-FA08-41BB-83BE-C1E69E631769}">
      <dsp:nvSpPr>
        <dsp:cNvPr id="0" name=""/>
        <dsp:cNvSpPr/>
      </dsp:nvSpPr>
      <dsp:spPr>
        <a:xfrm>
          <a:off x="0" y="12926"/>
          <a:ext cx="3886200" cy="1544400"/>
        </a:xfrm>
        <a:prstGeom prst="roundRect">
          <a:avLst/>
        </a:prstGeom>
        <a:solidFill>
          <a:schemeClr val="accent3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3.	Target marketing and niche marketing</a:t>
          </a:r>
        </a:p>
      </dsp:txBody>
      <dsp:txXfrm>
        <a:off x="75391" y="88317"/>
        <a:ext cx="3735418" cy="139361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4D7919-7782-4B23-939B-D9DDEC6C7651}">
      <dsp:nvSpPr>
        <dsp:cNvPr id="0" name=""/>
        <dsp:cNvSpPr/>
      </dsp:nvSpPr>
      <dsp:spPr>
        <a:xfrm>
          <a:off x="0" y="13200"/>
          <a:ext cx="6248400" cy="1497600"/>
        </a:xfrm>
        <a:prstGeom prst="roundRect">
          <a:avLst/>
        </a:prstGeom>
        <a:solidFill>
          <a:schemeClr val="accent3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solidFill>
                <a:schemeClr val="bg1"/>
              </a:solidFill>
            </a:rPr>
            <a:t>Target</a:t>
          </a:r>
          <a:r>
            <a:rPr lang="en-GB" sz="4000" kern="1200" dirty="0"/>
            <a:t> </a:t>
          </a:r>
          <a:r>
            <a:rPr lang="en-GB" sz="4000" kern="1200" dirty="0">
              <a:solidFill>
                <a:schemeClr val="bg1"/>
              </a:solidFill>
            </a:rPr>
            <a:t>marketing</a:t>
          </a:r>
          <a:r>
            <a:rPr lang="en-GB" sz="4000" kern="1200" dirty="0"/>
            <a:t> </a:t>
          </a:r>
          <a:r>
            <a:rPr lang="en-GB" sz="4000" kern="1200" dirty="0">
              <a:solidFill>
                <a:schemeClr val="bg1"/>
              </a:solidFill>
            </a:rPr>
            <a:t>and</a:t>
          </a:r>
          <a:r>
            <a:rPr lang="en-GB" sz="4000" kern="1200" dirty="0"/>
            <a:t> </a:t>
          </a:r>
          <a:r>
            <a:rPr lang="en-GB" sz="4000" kern="1200" dirty="0">
              <a:solidFill>
                <a:schemeClr val="bg1"/>
              </a:solidFill>
            </a:rPr>
            <a:t>niche</a:t>
          </a:r>
          <a:r>
            <a:rPr lang="en-GB" sz="4000" kern="1200" dirty="0"/>
            <a:t> </a:t>
          </a:r>
          <a:r>
            <a:rPr lang="en-GB" sz="4000" kern="1200" dirty="0">
              <a:solidFill>
                <a:schemeClr val="bg1"/>
              </a:solidFill>
            </a:rPr>
            <a:t>marketing</a:t>
          </a:r>
        </a:p>
      </dsp:txBody>
      <dsp:txXfrm>
        <a:off x="73107" y="86307"/>
        <a:ext cx="6102186" cy="13513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6A3F2-2E9A-408D-929A-42451EC5D3E9}">
      <dsp:nvSpPr>
        <dsp:cNvPr id="0" name=""/>
        <dsp:cNvSpPr/>
      </dsp:nvSpPr>
      <dsp:spPr>
        <a:xfrm>
          <a:off x="0" y="2537"/>
          <a:ext cx="6248400" cy="1497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/>
            <a:t>Ansoff’s</a:t>
          </a:r>
          <a:r>
            <a:rPr lang="en-US" sz="4000" b="1" kern="1200" dirty="0"/>
            <a:t> Matrix - intensive growth strategies</a:t>
          </a:r>
          <a:endParaRPr lang="en-US" sz="4000" kern="1200" dirty="0"/>
        </a:p>
      </dsp:txBody>
      <dsp:txXfrm>
        <a:off x="73107" y="75644"/>
        <a:ext cx="6102186" cy="13513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32ED34-1D74-4554-9601-B95391B772DF}">
      <dsp:nvSpPr>
        <dsp:cNvPr id="0" name=""/>
        <dsp:cNvSpPr/>
      </dsp:nvSpPr>
      <dsp:spPr>
        <a:xfrm>
          <a:off x="1889077" y="336744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12640" y="381002"/>
        <a:ext cx="14617" cy="2923"/>
      </dsp:txXfrm>
    </dsp:sp>
    <dsp:sp modelId="{CC59C7C9-38B6-442F-A688-2B45B7F983BA}">
      <dsp:nvSpPr>
        <dsp:cNvPr id="0" name=""/>
        <dsp:cNvSpPr/>
      </dsp:nvSpPr>
      <dsp:spPr>
        <a:xfrm>
          <a:off x="619820" y="1147"/>
          <a:ext cx="1271056" cy="7626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Define objectives</a:t>
          </a:r>
          <a:endParaRPr lang="en-US" sz="1200" kern="1200"/>
        </a:p>
      </dsp:txBody>
      <dsp:txXfrm>
        <a:off x="619820" y="1147"/>
        <a:ext cx="1271056" cy="762634"/>
      </dsp:txXfrm>
    </dsp:sp>
    <dsp:sp modelId="{04F9FD66-3DB9-4EC5-B5D0-DC92D7DCD61F}">
      <dsp:nvSpPr>
        <dsp:cNvPr id="0" name=""/>
        <dsp:cNvSpPr/>
      </dsp:nvSpPr>
      <dsp:spPr>
        <a:xfrm>
          <a:off x="3452476" y="336744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76039" y="381002"/>
        <a:ext cx="14617" cy="2923"/>
      </dsp:txXfrm>
    </dsp:sp>
    <dsp:sp modelId="{B79F45F5-9EE9-4063-8A7B-E2E8646A3599}">
      <dsp:nvSpPr>
        <dsp:cNvPr id="0" name=""/>
        <dsp:cNvSpPr/>
      </dsp:nvSpPr>
      <dsp:spPr>
        <a:xfrm>
          <a:off x="2183220" y="1147"/>
          <a:ext cx="1271056" cy="76263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Define strategy</a:t>
          </a:r>
          <a:endParaRPr lang="en-US" sz="1200" kern="1200"/>
        </a:p>
      </dsp:txBody>
      <dsp:txXfrm>
        <a:off x="2183220" y="1147"/>
        <a:ext cx="1271056" cy="762634"/>
      </dsp:txXfrm>
    </dsp:sp>
    <dsp:sp modelId="{053BC2E9-77CB-4362-898F-A70A0A0C7639}">
      <dsp:nvSpPr>
        <dsp:cNvPr id="0" name=""/>
        <dsp:cNvSpPr/>
      </dsp:nvSpPr>
      <dsp:spPr>
        <a:xfrm>
          <a:off x="5015876" y="336744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39439" y="381002"/>
        <a:ext cx="14617" cy="2923"/>
      </dsp:txXfrm>
    </dsp:sp>
    <dsp:sp modelId="{E7F85A52-16CB-4173-B778-DD5B32007BD0}">
      <dsp:nvSpPr>
        <dsp:cNvPr id="0" name=""/>
        <dsp:cNvSpPr/>
      </dsp:nvSpPr>
      <dsp:spPr>
        <a:xfrm>
          <a:off x="3746620" y="1147"/>
          <a:ext cx="1271056" cy="7626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Quantify objectives</a:t>
          </a:r>
          <a:endParaRPr lang="en-US" sz="1200" kern="1200"/>
        </a:p>
      </dsp:txBody>
      <dsp:txXfrm>
        <a:off x="3746620" y="1147"/>
        <a:ext cx="1271056" cy="762634"/>
      </dsp:txXfrm>
    </dsp:sp>
    <dsp:sp modelId="{B3549506-0BCB-4B7A-B567-2A8AD10ECFEA}">
      <dsp:nvSpPr>
        <dsp:cNvPr id="0" name=""/>
        <dsp:cNvSpPr/>
      </dsp:nvSpPr>
      <dsp:spPr>
        <a:xfrm>
          <a:off x="1255348" y="761981"/>
          <a:ext cx="4690199" cy="261743"/>
        </a:xfrm>
        <a:custGeom>
          <a:avLst/>
          <a:gdLst/>
          <a:ahLst/>
          <a:cxnLst/>
          <a:rect l="0" t="0" r="0" b="0"/>
          <a:pathLst>
            <a:path>
              <a:moveTo>
                <a:pt x="4690199" y="0"/>
              </a:moveTo>
              <a:lnTo>
                <a:pt x="4690199" y="147971"/>
              </a:lnTo>
              <a:lnTo>
                <a:pt x="0" y="147971"/>
              </a:lnTo>
              <a:lnTo>
                <a:pt x="0" y="261743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82965" y="891391"/>
        <a:ext cx="234965" cy="2923"/>
      </dsp:txXfrm>
    </dsp:sp>
    <dsp:sp modelId="{8F234D0A-0C7D-4F2F-AF26-1EC6A353B1ED}">
      <dsp:nvSpPr>
        <dsp:cNvPr id="0" name=""/>
        <dsp:cNvSpPr/>
      </dsp:nvSpPr>
      <dsp:spPr>
        <a:xfrm>
          <a:off x="5310019" y="1147"/>
          <a:ext cx="1271056" cy="7626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Meet objectives through tactical plan</a:t>
          </a:r>
          <a:endParaRPr lang="en-US" sz="1200" kern="1200"/>
        </a:p>
      </dsp:txBody>
      <dsp:txXfrm>
        <a:off x="5310019" y="1147"/>
        <a:ext cx="1271056" cy="762634"/>
      </dsp:txXfrm>
    </dsp:sp>
    <dsp:sp modelId="{4F7186B8-7E1F-4BF2-AC1C-FE725E6A741A}">
      <dsp:nvSpPr>
        <dsp:cNvPr id="0" name=""/>
        <dsp:cNvSpPr/>
      </dsp:nvSpPr>
      <dsp:spPr>
        <a:xfrm>
          <a:off x="1889077" y="1391721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12640" y="1435979"/>
        <a:ext cx="14617" cy="2923"/>
      </dsp:txXfrm>
    </dsp:sp>
    <dsp:sp modelId="{3F298A31-EBCF-4429-913B-8C9466B914A9}">
      <dsp:nvSpPr>
        <dsp:cNvPr id="0" name=""/>
        <dsp:cNvSpPr/>
      </dsp:nvSpPr>
      <dsp:spPr>
        <a:xfrm>
          <a:off x="619820" y="1056124"/>
          <a:ext cx="1271056" cy="76263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Marketing plan - strategy and objectives - Matrix</a:t>
          </a:r>
          <a:endParaRPr lang="en-US" sz="1200" kern="1200"/>
        </a:p>
      </dsp:txBody>
      <dsp:txXfrm>
        <a:off x="619820" y="1056124"/>
        <a:ext cx="1271056" cy="762634"/>
      </dsp:txXfrm>
    </dsp:sp>
    <dsp:sp modelId="{9EAEF8CA-14CB-4EEE-A913-963086D21C69}">
      <dsp:nvSpPr>
        <dsp:cNvPr id="0" name=""/>
        <dsp:cNvSpPr/>
      </dsp:nvSpPr>
      <dsp:spPr>
        <a:xfrm>
          <a:off x="3452476" y="1391721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76039" y="1435979"/>
        <a:ext cx="14617" cy="2923"/>
      </dsp:txXfrm>
    </dsp:sp>
    <dsp:sp modelId="{396B9FDF-8B78-461E-9097-67AA1D0A9223}">
      <dsp:nvSpPr>
        <dsp:cNvPr id="0" name=""/>
        <dsp:cNvSpPr/>
      </dsp:nvSpPr>
      <dsp:spPr>
        <a:xfrm>
          <a:off x="2183220" y="1056124"/>
          <a:ext cx="1271056" cy="7626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Product plan</a:t>
          </a:r>
          <a:endParaRPr lang="en-US" sz="1200" kern="1200"/>
        </a:p>
      </dsp:txBody>
      <dsp:txXfrm>
        <a:off x="2183220" y="1056124"/>
        <a:ext cx="1271056" cy="762634"/>
      </dsp:txXfrm>
    </dsp:sp>
    <dsp:sp modelId="{53A66EFA-2732-46E4-9C9B-C16A3F7C0982}">
      <dsp:nvSpPr>
        <dsp:cNvPr id="0" name=""/>
        <dsp:cNvSpPr/>
      </dsp:nvSpPr>
      <dsp:spPr>
        <a:xfrm>
          <a:off x="5015876" y="1391721"/>
          <a:ext cx="2617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61743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39439" y="1435979"/>
        <a:ext cx="14617" cy="2923"/>
      </dsp:txXfrm>
    </dsp:sp>
    <dsp:sp modelId="{EC8BC41D-F8F1-4893-A8F2-288A905D2AE7}">
      <dsp:nvSpPr>
        <dsp:cNvPr id="0" name=""/>
        <dsp:cNvSpPr/>
      </dsp:nvSpPr>
      <dsp:spPr>
        <a:xfrm>
          <a:off x="3746620" y="1056124"/>
          <a:ext cx="1271056" cy="76263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Price plan</a:t>
          </a:r>
          <a:endParaRPr lang="en-US" sz="1200" kern="1200"/>
        </a:p>
      </dsp:txBody>
      <dsp:txXfrm>
        <a:off x="3746620" y="1056124"/>
        <a:ext cx="1271056" cy="762634"/>
      </dsp:txXfrm>
    </dsp:sp>
    <dsp:sp modelId="{2138A1A8-C678-4643-A948-F5DD2BC13CBA}">
      <dsp:nvSpPr>
        <dsp:cNvPr id="0" name=""/>
        <dsp:cNvSpPr/>
      </dsp:nvSpPr>
      <dsp:spPr>
        <a:xfrm>
          <a:off x="1255348" y="1816958"/>
          <a:ext cx="4690199" cy="261743"/>
        </a:xfrm>
        <a:custGeom>
          <a:avLst/>
          <a:gdLst/>
          <a:ahLst/>
          <a:cxnLst/>
          <a:rect l="0" t="0" r="0" b="0"/>
          <a:pathLst>
            <a:path>
              <a:moveTo>
                <a:pt x="4690199" y="0"/>
              </a:moveTo>
              <a:lnTo>
                <a:pt x="4690199" y="147971"/>
              </a:lnTo>
              <a:lnTo>
                <a:pt x="0" y="147971"/>
              </a:lnTo>
              <a:lnTo>
                <a:pt x="0" y="261743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82965" y="1946368"/>
        <a:ext cx="234965" cy="2923"/>
      </dsp:txXfrm>
    </dsp:sp>
    <dsp:sp modelId="{06A58257-95A1-41FD-BB8D-95A271B6C2A7}">
      <dsp:nvSpPr>
        <dsp:cNvPr id="0" name=""/>
        <dsp:cNvSpPr/>
      </dsp:nvSpPr>
      <dsp:spPr>
        <a:xfrm>
          <a:off x="5310019" y="1056124"/>
          <a:ext cx="1271056" cy="7626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Advertising plan/ promotional plan/ sales plan</a:t>
          </a:r>
          <a:endParaRPr lang="en-US" sz="1200" kern="1200"/>
        </a:p>
      </dsp:txBody>
      <dsp:txXfrm>
        <a:off x="5310019" y="1056124"/>
        <a:ext cx="1271056" cy="762634"/>
      </dsp:txXfrm>
    </dsp:sp>
    <dsp:sp modelId="{0B47B9D4-3058-4690-BC03-61DF9FD14908}">
      <dsp:nvSpPr>
        <dsp:cNvPr id="0" name=""/>
        <dsp:cNvSpPr/>
      </dsp:nvSpPr>
      <dsp:spPr>
        <a:xfrm>
          <a:off x="619820" y="2111101"/>
          <a:ext cx="1271056" cy="7626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83" tIns="65377" rIns="62283" bIns="65377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Distribution plan</a:t>
          </a:r>
          <a:endParaRPr lang="en-US" sz="1200" kern="1200"/>
        </a:p>
      </dsp:txBody>
      <dsp:txXfrm>
        <a:off x="619820" y="2111101"/>
        <a:ext cx="1271056" cy="762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10159F39-AE11-1046-A7E4-B9DDF59D5A2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D4D1C4A-D6B0-9248-B309-9945D411C0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6868" name="Rectangle 4">
            <a:extLst>
              <a:ext uri="{FF2B5EF4-FFF2-40B4-BE49-F238E27FC236}">
                <a16:creationId xmlns:a16="http://schemas.microsoft.com/office/drawing/2014/main" id="{B4BCD847-AFB3-EC49-9B15-F6473122033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D299E3C8-1F81-0B44-A4ED-61838657534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ED7697-913C-8C46-910D-191661D6D9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CA2CD226-4965-944D-9AB0-43D46065157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E2DDB0C-C964-6246-833A-D690CE83B1C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F8BD0579-D3C6-AF4E-AEE8-22463DAA7DB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BFDBF596-F154-1B40-A572-6BFE4C5ABE1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721225"/>
            <a:ext cx="4989513" cy="44719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659F9D8B-3F01-1648-BB22-CF17A4E1FA2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245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9EC72018-FB39-3F4F-8D52-40503C689F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2450"/>
            <a:ext cx="294957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25F1724A-042F-7144-883E-5DFFF74364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Slide Image Placeholder 1">
            <a:extLst>
              <a:ext uri="{FF2B5EF4-FFF2-40B4-BE49-F238E27FC236}">
                <a16:creationId xmlns:a16="http://schemas.microsoft.com/office/drawing/2014/main" id="{481F4D1D-ECB2-7A42-90A7-5E6FF4C303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8" name="Notes Placeholder 2">
            <a:extLst>
              <a:ext uri="{FF2B5EF4-FFF2-40B4-BE49-F238E27FC236}">
                <a16:creationId xmlns:a16="http://schemas.microsoft.com/office/drawing/2014/main" id="{95FC293F-48A9-BD43-8586-463A9D13F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9219" name="Slide Number Placeholder 3">
            <a:extLst>
              <a:ext uri="{FF2B5EF4-FFF2-40B4-BE49-F238E27FC236}">
                <a16:creationId xmlns:a16="http://schemas.microsoft.com/office/drawing/2014/main" id="{DFFE1430-60C3-0245-9CAE-E31470AD75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C7489A6-307D-914C-8EB8-349C98C6C9F0}" type="slidenum">
              <a:rPr lang="en-GB" altLang="en-US" sz="1200" smtClean="0"/>
              <a:pPr/>
              <a:t>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>
            <a:extLst>
              <a:ext uri="{FF2B5EF4-FFF2-40B4-BE49-F238E27FC236}">
                <a16:creationId xmlns:a16="http://schemas.microsoft.com/office/drawing/2014/main" id="{4BCCCE17-C582-794E-AEE8-6492B1057A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6" name="Notes Placeholder 2">
            <a:extLst>
              <a:ext uri="{FF2B5EF4-FFF2-40B4-BE49-F238E27FC236}">
                <a16:creationId xmlns:a16="http://schemas.microsoft.com/office/drawing/2014/main" id="{21D3A1FD-1D24-8A46-879B-55CDBC366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E05E0A06-A0B2-0E43-9DBC-BEBED18467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E0403B9-7AE8-A047-91EB-44ADEB754F99}" type="slidenum">
              <a:rPr lang="en-GB" altLang="en-US" sz="1200" smtClean="0"/>
              <a:pPr/>
              <a:t>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>
            <a:extLst>
              <a:ext uri="{FF2B5EF4-FFF2-40B4-BE49-F238E27FC236}">
                <a16:creationId xmlns:a16="http://schemas.microsoft.com/office/drawing/2014/main" id="{4302F3BC-FD00-A64B-894C-A3A5957215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4" name="Notes Placeholder 2">
            <a:extLst>
              <a:ext uri="{FF2B5EF4-FFF2-40B4-BE49-F238E27FC236}">
                <a16:creationId xmlns:a16="http://schemas.microsoft.com/office/drawing/2014/main" id="{6377C7BD-FC41-CF4B-852B-E37F6AAC2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57CC19AF-5B3F-E146-89D9-844A57C9C4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A951000-BDE5-E34C-B9CE-1D1AE67BFC53}" type="slidenum">
              <a:rPr lang="en-GB" altLang="en-US" sz="1200" smtClean="0"/>
              <a:pPr/>
              <a:t>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>
            <a:extLst>
              <a:ext uri="{FF2B5EF4-FFF2-40B4-BE49-F238E27FC236}">
                <a16:creationId xmlns:a16="http://schemas.microsoft.com/office/drawing/2014/main" id="{A9819284-7601-C145-A143-E5D4B345D7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AE6CF9F-A316-2340-A426-058615115701}" type="slidenum">
              <a:rPr kumimoji="0"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kumimoji="0" lang="en-US" altLang="en-US">
              <a:latin typeface="Arial" panose="020B0604020202020204" pitchFamily="34" charset="0"/>
            </a:endParaRPr>
          </a:p>
        </p:txBody>
      </p:sp>
      <p:sp>
        <p:nvSpPr>
          <p:cNvPr id="15362" name="Rectangle 7">
            <a:extLst>
              <a:ext uri="{FF2B5EF4-FFF2-40B4-BE49-F238E27FC236}">
                <a16:creationId xmlns:a16="http://schemas.microsoft.com/office/drawing/2014/main" id="{190E0A73-BAF7-8D4F-8373-D568670C7DC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7B20B6C-00F3-D246-A38C-9A550B5F0F61}" type="slidenum">
              <a:rPr kumimoji="0" lang="en-US" altLang="en-US">
                <a:latin typeface="Calibri" panose="020F050202020403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kumimoji="0" lang="en-US" altLang="en-US">
              <a:latin typeface="Calibri" panose="020F0502020204030204" pitchFamily="34" charset="0"/>
            </a:endParaRP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478C1E2-37BF-F840-83F6-073B21C475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99FD2309-C72F-3049-AAF4-BCDBABA73C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>
            <a:extLst>
              <a:ext uri="{FF2B5EF4-FFF2-40B4-BE49-F238E27FC236}">
                <a16:creationId xmlns:a16="http://schemas.microsoft.com/office/drawing/2014/main" id="{510EC6DD-4A5E-DB46-AE99-97626BF793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B74B4E85-AA0F-204C-9330-7FC92C16302C}" type="slidenum">
              <a:rPr kumimoji="0"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kumimoji="0" lang="en-US" altLang="en-US">
              <a:latin typeface="Arial" panose="020B0604020202020204" pitchFamily="34" charset="0"/>
            </a:endParaRPr>
          </a:p>
        </p:txBody>
      </p:sp>
      <p:sp>
        <p:nvSpPr>
          <p:cNvPr id="17410" name="Rectangle 7">
            <a:extLst>
              <a:ext uri="{FF2B5EF4-FFF2-40B4-BE49-F238E27FC236}">
                <a16:creationId xmlns:a16="http://schemas.microsoft.com/office/drawing/2014/main" id="{47B09F56-2C82-044D-AA38-07019DB06D1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87D3960-A270-8645-A847-019E931605D3}" type="slidenum">
              <a:rPr kumimoji="0" lang="en-US" altLang="en-US">
                <a:latin typeface="Calibri" panose="020F050202020403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kumimoji="0" lang="en-US" altLang="en-US">
              <a:latin typeface="Calibri" panose="020F0502020204030204" pitchFamily="34" charset="0"/>
            </a:endParaRP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5D6A877F-715A-C14E-B099-2D99B923D1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42B574B9-F1BD-9041-B526-D44E0A57BA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>
            <a:extLst>
              <a:ext uri="{FF2B5EF4-FFF2-40B4-BE49-F238E27FC236}">
                <a16:creationId xmlns:a16="http://schemas.microsoft.com/office/drawing/2014/main" id="{7479796B-7FEB-7046-8236-CBC234AC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7326AEDF-4500-0942-823F-5D53B914F3E3}" type="slidenum">
              <a:rPr kumimoji="0"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kumimoji="0" lang="en-US" altLang="en-US">
              <a:latin typeface="Arial" panose="020B0604020202020204" pitchFamily="34" charset="0"/>
            </a:endParaRPr>
          </a:p>
        </p:txBody>
      </p:sp>
      <p:sp>
        <p:nvSpPr>
          <p:cNvPr id="19458" name="Rectangle 7">
            <a:extLst>
              <a:ext uri="{FF2B5EF4-FFF2-40B4-BE49-F238E27FC236}">
                <a16:creationId xmlns:a16="http://schemas.microsoft.com/office/drawing/2014/main" id="{E7BB146D-6CE1-9B47-919D-749DF7C8544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5874D4B-8748-C549-9EF9-AD0A3AE4EA7C}" type="slidenum">
              <a:rPr kumimoji="0" lang="en-US" altLang="en-US">
                <a:latin typeface="Calibri" panose="020F0502020204030204" pitchFamily="34" charset="0"/>
              </a:rPr>
              <a:pPr algn="r" eaLnBrk="1" hangingPunct="1">
                <a:spcBef>
                  <a:spcPct val="0"/>
                </a:spcBef>
              </a:pPr>
              <a:t>8</a:t>
            </a:fld>
            <a:endParaRPr kumimoji="0" lang="en-US" altLang="en-US">
              <a:latin typeface="Calibri" panose="020F0502020204030204" pitchFamily="34" charset="0"/>
            </a:endParaRP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E6D5510D-0F16-0F45-87DC-5829CFE22E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4E200784-0841-3647-836E-D25F8166B8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>
            <a:extLst>
              <a:ext uri="{FF2B5EF4-FFF2-40B4-BE49-F238E27FC236}">
                <a16:creationId xmlns:a16="http://schemas.microsoft.com/office/drawing/2014/main" id="{9C81F967-1F2B-8043-AA85-ADD519569A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Notes Placeholder 2">
            <a:extLst>
              <a:ext uri="{FF2B5EF4-FFF2-40B4-BE49-F238E27FC236}">
                <a16:creationId xmlns:a16="http://schemas.microsoft.com/office/drawing/2014/main" id="{B661A426-C9DA-AB48-B1D5-AC90790AA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2D2D791C-C3EB-E24D-95EC-8F5037258F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F85BCCC-7F39-774E-A438-5322A3364E7A}" type="slidenum">
              <a:rPr lang="en-GB" altLang="en-US" sz="1200" smtClean="0"/>
              <a:pPr/>
              <a:t>9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7E5C8AAD-6E31-5F47-9858-54B2879D05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EEEA61E1-FDBB-D34A-BB86-36ACE7EA5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0004FF06-E058-2646-AF0F-F06603219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F5C721C-EF8A-044B-B955-758CBE2FEE4F}" type="slidenum">
              <a:rPr lang="en-GB" altLang="en-US" sz="1200" smtClean="0"/>
              <a:pPr/>
              <a:t>10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515DB012-BA35-3F47-9F65-011F191FC7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2D4F15AD-9A8A-8846-98B3-A0DB6E6BE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A3E5A640-E457-A14F-97B3-BEBF9A7D4A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CE6294E-8F52-384A-B85B-B96E9A0C0D0A}" type="slidenum">
              <a:rPr lang="en-GB" altLang="en-US" sz="1200" smtClean="0"/>
              <a:pPr/>
              <a:t>11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46DD1699-1FAD-474A-A512-AF22382A45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6F143E96-461F-F744-A0B8-1A2C608CE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45218AFA-5689-1D40-9265-4DB4800EC1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42B6890-4229-8E4D-963C-06CDE44D3576}" type="slidenum">
              <a:rPr lang="en-GB" altLang="en-US" sz="1200" smtClean="0"/>
              <a:pPr/>
              <a:t>12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6A7A9B19-D3F0-3642-8AAD-55FCE4EF29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F01FE4A6-4E28-AD4F-BA69-072D38218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F3FA6641-8383-2349-A76E-CC6558C7F9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A964942-BDB1-2543-ACB5-DD2C12C9F921}" type="slidenum">
              <a:rPr lang="en-GB" altLang="en-US" sz="1200" smtClean="0"/>
              <a:pPr/>
              <a:t>13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>
            <a:extLst>
              <a:ext uri="{FF2B5EF4-FFF2-40B4-BE49-F238E27FC236}">
                <a16:creationId xmlns:a16="http://schemas.microsoft.com/office/drawing/2014/main" id="{5E43B671-4B39-4741-B401-C3D82AD080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Notes Placeholder 2">
            <a:extLst>
              <a:ext uri="{FF2B5EF4-FFF2-40B4-BE49-F238E27FC236}">
                <a16:creationId xmlns:a16="http://schemas.microsoft.com/office/drawing/2014/main" id="{652D7AEA-4DD0-E840-BB85-17A5FD198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25613EC2-6307-D644-876C-3413B9224F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4E61609-A801-E442-BE74-DE6FD9AB9724}" type="slidenum">
              <a:rPr lang="en-GB" altLang="en-US" sz="1200" smtClean="0"/>
              <a:pPr/>
              <a:t>14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94792055-6557-8846-91D8-36F9ACF84E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3ADD1F9B-4398-7843-84B8-A2233859F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4B5C457D-316C-5741-B366-66AF8A221F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4A094E9-E6BD-2B41-B281-6DE74E26A732}" type="slidenum">
              <a:rPr lang="en-GB" altLang="en-US" sz="1200" smtClean="0"/>
              <a:pPr/>
              <a:t>15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53556F04-193E-004D-9977-C7DA31F722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9D1A18E1-5A45-BA45-ACA0-36500F43F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D822F4AD-7E97-0B42-9B29-BEEF6BC002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0EAE4C-4B92-5541-88DA-5D2162F1C420}" type="slidenum">
              <a:rPr lang="en-GB" altLang="en-US" sz="1200" smtClean="0"/>
              <a:pPr/>
              <a:t>16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C7F9780F-0292-5142-A1AF-588FBCF6D8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B91AECCB-74D7-E64D-8F23-222EFCC5A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B6503A2D-B4FC-0841-9DAF-63FDE97527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4C09460-8B10-0A4C-8B29-27A8CD97CCF3}" type="slidenum">
              <a:rPr lang="en-GB" altLang="en-US" sz="1200" smtClean="0"/>
              <a:pPr/>
              <a:t>17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>
            <a:extLst>
              <a:ext uri="{FF2B5EF4-FFF2-40B4-BE49-F238E27FC236}">
                <a16:creationId xmlns:a16="http://schemas.microsoft.com/office/drawing/2014/main" id="{33254846-9891-8141-B0BE-98821A84C4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Notes Placeholder 2">
            <a:extLst>
              <a:ext uri="{FF2B5EF4-FFF2-40B4-BE49-F238E27FC236}">
                <a16:creationId xmlns:a16="http://schemas.microsoft.com/office/drawing/2014/main" id="{04392ED7-75CD-2440-BF7C-3554810C4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9939" name="Slide Number Placeholder 3">
            <a:extLst>
              <a:ext uri="{FF2B5EF4-FFF2-40B4-BE49-F238E27FC236}">
                <a16:creationId xmlns:a16="http://schemas.microsoft.com/office/drawing/2014/main" id="{237FB052-486F-674A-A3DE-CA67FAD45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D14F19D-8C26-5E43-82FB-D7C1B79B46C4}" type="slidenum">
              <a:rPr lang="en-GB" altLang="en-US" sz="1200" smtClean="0"/>
              <a:pPr/>
              <a:t>18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>
            <a:extLst>
              <a:ext uri="{FF2B5EF4-FFF2-40B4-BE49-F238E27FC236}">
                <a16:creationId xmlns:a16="http://schemas.microsoft.com/office/drawing/2014/main" id="{DA292859-8B54-5B42-B372-9BC5907E18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6" name="Notes Placeholder 2">
            <a:extLst>
              <a:ext uri="{FF2B5EF4-FFF2-40B4-BE49-F238E27FC236}">
                <a16:creationId xmlns:a16="http://schemas.microsoft.com/office/drawing/2014/main" id="{5194A1BD-EA9C-C741-BC83-1673C49755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1987" name="Slide Number Placeholder 3">
            <a:extLst>
              <a:ext uri="{FF2B5EF4-FFF2-40B4-BE49-F238E27FC236}">
                <a16:creationId xmlns:a16="http://schemas.microsoft.com/office/drawing/2014/main" id="{B8135A5C-9DE2-5D4D-8AA0-FC3C5F51A8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468AC61-16CE-2D48-8FB3-B174481C802E}" type="slidenum">
              <a:rPr lang="en-GB" altLang="en-US" sz="1200" smtClean="0"/>
              <a:pPr/>
              <a:t>19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>
            <a:extLst>
              <a:ext uri="{FF2B5EF4-FFF2-40B4-BE49-F238E27FC236}">
                <a16:creationId xmlns:a16="http://schemas.microsoft.com/office/drawing/2014/main" id="{4EB5DA0A-D85B-2E49-96B1-A5367184B5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4" name="Notes Placeholder 2">
            <a:extLst>
              <a:ext uri="{FF2B5EF4-FFF2-40B4-BE49-F238E27FC236}">
                <a16:creationId xmlns:a16="http://schemas.microsoft.com/office/drawing/2014/main" id="{666EFD36-E412-6840-B0C9-6450DF4B0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4035" name="Slide Number Placeholder 3">
            <a:extLst>
              <a:ext uri="{FF2B5EF4-FFF2-40B4-BE49-F238E27FC236}">
                <a16:creationId xmlns:a16="http://schemas.microsoft.com/office/drawing/2014/main" id="{5FDA9EB1-9B61-464F-91C7-C411686E46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28B5D72-5823-1E44-A217-4670E4EAF8E7}" type="slidenum">
              <a:rPr lang="en-GB" altLang="en-US" sz="1200" smtClean="0"/>
              <a:pPr/>
              <a:t>20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>
            <a:extLst>
              <a:ext uri="{FF2B5EF4-FFF2-40B4-BE49-F238E27FC236}">
                <a16:creationId xmlns:a16="http://schemas.microsoft.com/office/drawing/2014/main" id="{4D519F19-130C-3145-9939-3689C24D4C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Notes Placeholder 2">
            <a:extLst>
              <a:ext uri="{FF2B5EF4-FFF2-40B4-BE49-F238E27FC236}">
                <a16:creationId xmlns:a16="http://schemas.microsoft.com/office/drawing/2014/main" id="{5466AFA7-36F0-B440-A271-9EB2CBCE4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6083" name="Slide Number Placeholder 3">
            <a:extLst>
              <a:ext uri="{FF2B5EF4-FFF2-40B4-BE49-F238E27FC236}">
                <a16:creationId xmlns:a16="http://schemas.microsoft.com/office/drawing/2014/main" id="{82F54515-70EF-EE46-91AF-E4DAF8927D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B1B8BDB-3C6A-4D49-BC73-AE765E9CD120}" type="slidenum">
              <a:rPr lang="en-GB" altLang="en-US" sz="1200" smtClean="0"/>
              <a:pPr/>
              <a:t>21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>
            <a:extLst>
              <a:ext uri="{FF2B5EF4-FFF2-40B4-BE49-F238E27FC236}">
                <a16:creationId xmlns:a16="http://schemas.microsoft.com/office/drawing/2014/main" id="{AFB72199-A5FD-D24A-8391-6F38B47135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Notes Placeholder 2">
            <a:extLst>
              <a:ext uri="{FF2B5EF4-FFF2-40B4-BE49-F238E27FC236}">
                <a16:creationId xmlns:a16="http://schemas.microsoft.com/office/drawing/2014/main" id="{1AA20E36-23D5-0348-B05A-F87E321C4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F7E5BA3E-546E-0247-83FC-BB468391E8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B7DBB92-F3F8-D24A-BDFB-9968AD189B6E}" type="slidenum">
              <a:rPr lang="en-GB" altLang="en-US" sz="1200" smtClean="0"/>
              <a:pPr/>
              <a:t>22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>
            <a:extLst>
              <a:ext uri="{FF2B5EF4-FFF2-40B4-BE49-F238E27FC236}">
                <a16:creationId xmlns:a16="http://schemas.microsoft.com/office/drawing/2014/main" id="{C7474707-E460-6C40-8A12-E58D763C5C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8" name="Notes Placeholder 2">
            <a:extLst>
              <a:ext uri="{FF2B5EF4-FFF2-40B4-BE49-F238E27FC236}">
                <a16:creationId xmlns:a16="http://schemas.microsoft.com/office/drawing/2014/main" id="{FF460D94-8CB6-7243-9CAA-7ECC5423B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0179" name="Slide Number Placeholder 3">
            <a:extLst>
              <a:ext uri="{FF2B5EF4-FFF2-40B4-BE49-F238E27FC236}">
                <a16:creationId xmlns:a16="http://schemas.microsoft.com/office/drawing/2014/main" id="{66D938DC-A6DA-D34D-97E2-F4CBE4D36C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35BC392-1927-B448-9E6A-19864F98EB1D}" type="slidenum">
              <a:rPr lang="en-GB" altLang="en-US" sz="1200" smtClean="0"/>
              <a:pPr/>
              <a:t>23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>
            <a:extLst>
              <a:ext uri="{FF2B5EF4-FFF2-40B4-BE49-F238E27FC236}">
                <a16:creationId xmlns:a16="http://schemas.microsoft.com/office/drawing/2014/main" id="{4EE4780C-0BA4-4544-AC37-C672DF97B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6" name="Notes Placeholder 2">
            <a:extLst>
              <a:ext uri="{FF2B5EF4-FFF2-40B4-BE49-F238E27FC236}">
                <a16:creationId xmlns:a16="http://schemas.microsoft.com/office/drawing/2014/main" id="{9D636173-8085-354A-AE8C-489FBCCAB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2227" name="Slide Number Placeholder 3">
            <a:extLst>
              <a:ext uri="{FF2B5EF4-FFF2-40B4-BE49-F238E27FC236}">
                <a16:creationId xmlns:a16="http://schemas.microsoft.com/office/drawing/2014/main" id="{E00C3E05-A959-5241-B732-8806349BC9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D535E63-EF34-1244-813B-81628DCEC0B1}" type="slidenum">
              <a:rPr lang="en-GB" altLang="en-US" sz="1200" smtClean="0"/>
              <a:pPr/>
              <a:t>24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>
            <a:extLst>
              <a:ext uri="{FF2B5EF4-FFF2-40B4-BE49-F238E27FC236}">
                <a16:creationId xmlns:a16="http://schemas.microsoft.com/office/drawing/2014/main" id="{B3730774-15E7-5F48-A858-190B226893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9F8F69-AFA5-C04D-8077-EC88D940FD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Market info – what’s out there, where do you fit?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Segment info – who are they, why do they buy, how many of them are there to buy! 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Sales forecast – who, how, why, how often will inform your sales forecasts </a:t>
            </a:r>
          </a:p>
        </p:txBody>
      </p:sp>
      <p:sp>
        <p:nvSpPr>
          <p:cNvPr id="54275" name="Slide Number Placeholder 3">
            <a:extLst>
              <a:ext uri="{FF2B5EF4-FFF2-40B4-BE49-F238E27FC236}">
                <a16:creationId xmlns:a16="http://schemas.microsoft.com/office/drawing/2014/main" id="{BF7255A8-5659-DB40-85A4-BD2E8842E3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F735198-81B9-7846-A32C-08C46A77B718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25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>
            <a:extLst>
              <a:ext uri="{FF2B5EF4-FFF2-40B4-BE49-F238E27FC236}">
                <a16:creationId xmlns:a16="http://schemas.microsoft.com/office/drawing/2014/main" id="{21325786-678F-B148-B983-A9FD9630B0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2" name="Notes Placeholder 2">
            <a:extLst>
              <a:ext uri="{FF2B5EF4-FFF2-40B4-BE49-F238E27FC236}">
                <a16:creationId xmlns:a16="http://schemas.microsoft.com/office/drawing/2014/main" id="{A07093A1-ABA2-334C-8D67-CC6F4A43A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6323" name="Slide Number Placeholder 3">
            <a:extLst>
              <a:ext uri="{FF2B5EF4-FFF2-40B4-BE49-F238E27FC236}">
                <a16:creationId xmlns:a16="http://schemas.microsoft.com/office/drawing/2014/main" id="{A79BBBAC-6A58-A345-A475-6B5115547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65555FE-7115-6048-891A-817BA3D1E5DE}" type="slidenum">
              <a:rPr lang="en-GB" altLang="en-US" sz="1200" smtClean="0"/>
              <a:pPr/>
              <a:t>26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>
            <a:extLst>
              <a:ext uri="{FF2B5EF4-FFF2-40B4-BE49-F238E27FC236}">
                <a16:creationId xmlns:a16="http://schemas.microsoft.com/office/drawing/2014/main" id="{11DB87AD-DD8D-5B47-AE90-99FF278BF0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0" name="Notes Placeholder 2">
            <a:extLst>
              <a:ext uri="{FF2B5EF4-FFF2-40B4-BE49-F238E27FC236}">
                <a16:creationId xmlns:a16="http://schemas.microsoft.com/office/drawing/2014/main" id="{42498210-EE04-9E42-8B4C-EA402FC37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8371" name="Slide Number Placeholder 3">
            <a:extLst>
              <a:ext uri="{FF2B5EF4-FFF2-40B4-BE49-F238E27FC236}">
                <a16:creationId xmlns:a16="http://schemas.microsoft.com/office/drawing/2014/main" id="{8569A4BB-2908-7E45-AFA3-1008CF8503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46721F5-6F7D-A14D-943B-8F05946EE4AC}" type="slidenum">
              <a:rPr lang="en-GB" altLang="en-US" sz="1200" smtClean="0"/>
              <a:pPr/>
              <a:t>27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>
            <a:extLst>
              <a:ext uri="{FF2B5EF4-FFF2-40B4-BE49-F238E27FC236}">
                <a16:creationId xmlns:a16="http://schemas.microsoft.com/office/drawing/2014/main" id="{4301B060-43C5-0C4F-BB69-1C0DB6BC7A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Notes Placeholder 2">
            <a:extLst>
              <a:ext uri="{FF2B5EF4-FFF2-40B4-BE49-F238E27FC236}">
                <a16:creationId xmlns:a16="http://schemas.microsoft.com/office/drawing/2014/main" id="{6D1B9447-B0DB-D544-8E2A-E429FFDEF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/>
              <a:t>Key points for this slide (from McCarthy and Perreault (1991) </a:t>
            </a:r>
            <a:r>
              <a:rPr lang="en-US" altLang="en-US" i="1"/>
              <a:t>Essentials of Marketing </a:t>
            </a:r>
            <a:r>
              <a:rPr lang="en-US" altLang="en-US"/>
              <a:t>Boston, MA: Irwin):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Market potential = “what a whole market segment might buy” (p.367)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Sales forecast = “an estimate of how much an industry or firm hopes to sell to a market segment” (p.367)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Forecasting is very important and it can be worthwhile (in industry at least) to develop two or three forecasts in different ways and compare before settling on a final forecast of sales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If possible, it could be useful to use examples to flesh out these points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Predicting future behaviour: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Jury of executive opinion – experienced executives from across the company/industry 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Estimates from sales people – people on the ground who interact with customers 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Surveys, panels and market tests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“The accuracy of any sales forecast depends on whether the firm selects and implements a </a:t>
            </a:r>
            <a:r>
              <a:rPr lang="en-US" altLang="en-US" u="sng"/>
              <a:t>marketing mix </a:t>
            </a:r>
            <a:r>
              <a:rPr lang="en-US" altLang="en-US"/>
              <a:t>that turns these opportunities into sales and profits” (p.372). Reinforce that the coherence between business model elements is crucial. </a:t>
            </a:r>
          </a:p>
          <a:p>
            <a:pPr eaLnBrk="1" hangingPunct="1"/>
            <a:endParaRPr lang="en-US" altLang="en-US"/>
          </a:p>
        </p:txBody>
      </p:sp>
      <p:sp>
        <p:nvSpPr>
          <p:cNvPr id="60419" name="Slide Number Placeholder 3">
            <a:extLst>
              <a:ext uri="{FF2B5EF4-FFF2-40B4-BE49-F238E27FC236}">
                <a16:creationId xmlns:a16="http://schemas.microsoft.com/office/drawing/2014/main" id="{73DD9EDB-A0DA-754A-8805-2261DA776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C9311C2-E353-BA4B-8D82-2F42595EEB37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>
            <a:extLst>
              <a:ext uri="{FF2B5EF4-FFF2-40B4-BE49-F238E27FC236}">
                <a16:creationId xmlns:a16="http://schemas.microsoft.com/office/drawing/2014/main" id="{DF73E9FE-AC0A-534E-A8F8-FD31082DEF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6" name="Notes Placeholder 2">
            <a:extLst>
              <a:ext uri="{FF2B5EF4-FFF2-40B4-BE49-F238E27FC236}">
                <a16:creationId xmlns:a16="http://schemas.microsoft.com/office/drawing/2014/main" id="{FA8AB246-93B7-3245-B4F3-033BCB8B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2467" name="Slide Number Placeholder 3">
            <a:extLst>
              <a:ext uri="{FF2B5EF4-FFF2-40B4-BE49-F238E27FC236}">
                <a16:creationId xmlns:a16="http://schemas.microsoft.com/office/drawing/2014/main" id="{2E266106-4A1A-3142-BB5E-A3383A374A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12E4A17-BD27-0240-9B3B-9635A0D8BFF2}" type="slidenum">
              <a:rPr lang="en-GB" altLang="en-US" sz="1200" smtClean="0"/>
              <a:pPr/>
              <a:t>29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>
            <a:extLst>
              <a:ext uri="{FF2B5EF4-FFF2-40B4-BE49-F238E27FC236}">
                <a16:creationId xmlns:a16="http://schemas.microsoft.com/office/drawing/2014/main" id="{B7364DAD-A09C-A648-9B39-EBE33744C0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4" name="Notes Placeholder 2">
            <a:extLst>
              <a:ext uri="{FF2B5EF4-FFF2-40B4-BE49-F238E27FC236}">
                <a16:creationId xmlns:a16="http://schemas.microsoft.com/office/drawing/2014/main" id="{9A11989C-D509-BE40-94FA-0A0F8E066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4515" name="Slide Number Placeholder 3">
            <a:extLst>
              <a:ext uri="{FF2B5EF4-FFF2-40B4-BE49-F238E27FC236}">
                <a16:creationId xmlns:a16="http://schemas.microsoft.com/office/drawing/2014/main" id="{1E66BBD5-4C2F-9647-855E-CC45B53E76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1E57024-E3F2-9040-99DD-26B4877BFC17}" type="slidenum">
              <a:rPr lang="en-GB" altLang="en-US" sz="1200" smtClean="0"/>
              <a:pPr/>
              <a:t>30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>
            <a:extLst>
              <a:ext uri="{FF2B5EF4-FFF2-40B4-BE49-F238E27FC236}">
                <a16:creationId xmlns:a16="http://schemas.microsoft.com/office/drawing/2014/main" id="{3399C794-2854-B444-A50D-8557904B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2" name="Notes Placeholder 2">
            <a:extLst>
              <a:ext uri="{FF2B5EF4-FFF2-40B4-BE49-F238E27FC236}">
                <a16:creationId xmlns:a16="http://schemas.microsoft.com/office/drawing/2014/main" id="{A76AB839-B753-FC46-B104-F17FCE748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6563" name="Slide Number Placeholder 3">
            <a:extLst>
              <a:ext uri="{FF2B5EF4-FFF2-40B4-BE49-F238E27FC236}">
                <a16:creationId xmlns:a16="http://schemas.microsoft.com/office/drawing/2014/main" id="{DD80CA06-84F1-E044-97EB-E67B394421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4DDAF63-8EAA-5D48-962D-0853962B437E}" type="slidenum">
              <a:rPr lang="en-GB" altLang="en-US" sz="1200" smtClean="0"/>
              <a:pPr/>
              <a:t>31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>
            <a:extLst>
              <a:ext uri="{FF2B5EF4-FFF2-40B4-BE49-F238E27FC236}">
                <a16:creationId xmlns:a16="http://schemas.microsoft.com/office/drawing/2014/main" id="{54337B6B-8C39-994A-BA3B-86F3E10D6C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0" name="Notes Placeholder 2">
            <a:extLst>
              <a:ext uri="{FF2B5EF4-FFF2-40B4-BE49-F238E27FC236}">
                <a16:creationId xmlns:a16="http://schemas.microsoft.com/office/drawing/2014/main" id="{868C2F61-9CC1-8B41-9127-69C740828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3ED3C709-0DB4-E640-9730-2B5A0C256A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319EA19-B538-8E4E-9DBA-E96091382074}" type="slidenum">
              <a:rPr lang="en-GB" altLang="en-US" sz="1200" smtClean="0"/>
              <a:pPr/>
              <a:t>32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>
            <a:extLst>
              <a:ext uri="{FF2B5EF4-FFF2-40B4-BE49-F238E27FC236}">
                <a16:creationId xmlns:a16="http://schemas.microsoft.com/office/drawing/2014/main" id="{8B0BA96C-9AC8-3740-9D78-6FCD95149C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8" name="Notes Placeholder 2">
            <a:extLst>
              <a:ext uri="{FF2B5EF4-FFF2-40B4-BE49-F238E27FC236}">
                <a16:creationId xmlns:a16="http://schemas.microsoft.com/office/drawing/2014/main" id="{DD788732-FF9C-144D-8916-CE37EAB66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0659" name="Slide Number Placeholder 3">
            <a:extLst>
              <a:ext uri="{FF2B5EF4-FFF2-40B4-BE49-F238E27FC236}">
                <a16:creationId xmlns:a16="http://schemas.microsoft.com/office/drawing/2014/main" id="{AF50AEDA-4022-D448-B998-B11BDF2DD8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0F2DA98-EBCC-5341-A04B-7B3E35442AE4}" type="slidenum">
              <a:rPr lang="en-GB" altLang="en-US" sz="1200" smtClean="0"/>
              <a:pPr/>
              <a:t>33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6032B704-3E39-1F4F-AA5A-4AAE50C8631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61CD58C8-760E-914F-BC23-F5762D27463E}" type="slidenum">
              <a:rPr kumimoji="0"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34</a:t>
            </a:fld>
            <a:endParaRPr kumimoji="0"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706" name="Rectangle 7">
            <a:extLst>
              <a:ext uri="{FF2B5EF4-FFF2-40B4-BE49-F238E27FC236}">
                <a16:creationId xmlns:a16="http://schemas.microsoft.com/office/drawing/2014/main" id="{933A04A4-C3CB-654D-8B3E-571EBA33D8F0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72434C7-5122-4849-B8AE-84041FA3772E}" type="slidenum">
              <a:rPr kumimoji="0" lang="en-US" altLang="en-US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kumimoji="0" lang="en-US" altLang="en-US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67CB7FD8-5D23-574F-B7B7-2C1A759640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>
            <a:extLst>
              <a:ext uri="{FF2B5EF4-FFF2-40B4-BE49-F238E27FC236}">
                <a16:creationId xmlns:a16="http://schemas.microsoft.com/office/drawing/2014/main" id="{38C905A7-F82F-C942-8787-6384EDB306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>
            <a:extLst>
              <a:ext uri="{FF2B5EF4-FFF2-40B4-BE49-F238E27FC236}">
                <a16:creationId xmlns:a16="http://schemas.microsoft.com/office/drawing/2014/main" id="{F18FCF40-96A8-1E42-848D-4D0DB6D571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4" name="Notes Placeholder 2">
            <a:extLst>
              <a:ext uri="{FF2B5EF4-FFF2-40B4-BE49-F238E27FC236}">
                <a16:creationId xmlns:a16="http://schemas.microsoft.com/office/drawing/2014/main" id="{69E14D5C-C23A-2045-B728-88E90B102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4755" name="Slide Number Placeholder 3">
            <a:extLst>
              <a:ext uri="{FF2B5EF4-FFF2-40B4-BE49-F238E27FC236}">
                <a16:creationId xmlns:a16="http://schemas.microsoft.com/office/drawing/2014/main" id="{286E6AF9-94BE-684D-BCB6-AF40F45B09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740AEBB-F517-4348-ADFE-F67B50462C6C}" type="slidenum">
              <a:rPr lang="en-GB" altLang="en-US" sz="1200" smtClean="0"/>
              <a:pPr/>
              <a:t>35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>
            <a:extLst>
              <a:ext uri="{FF2B5EF4-FFF2-40B4-BE49-F238E27FC236}">
                <a16:creationId xmlns:a16="http://schemas.microsoft.com/office/drawing/2014/main" id="{A18C42D2-E236-BC45-80A3-5E8C014D05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2" name="Notes Placeholder 2">
            <a:extLst>
              <a:ext uri="{FF2B5EF4-FFF2-40B4-BE49-F238E27FC236}">
                <a16:creationId xmlns:a16="http://schemas.microsoft.com/office/drawing/2014/main" id="{EC25062D-6D5F-024C-B156-CF64295CD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6803" name="Slide Number Placeholder 3">
            <a:extLst>
              <a:ext uri="{FF2B5EF4-FFF2-40B4-BE49-F238E27FC236}">
                <a16:creationId xmlns:a16="http://schemas.microsoft.com/office/drawing/2014/main" id="{C0429AB9-6DF7-204C-84C7-C5566C9266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4DE396A-9466-D646-AD30-781C0554EEC6}" type="slidenum">
              <a:rPr lang="en-GB" altLang="en-US" sz="1200" smtClean="0"/>
              <a:pPr/>
              <a:t>36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lide Image Placeholder 1">
            <a:extLst>
              <a:ext uri="{FF2B5EF4-FFF2-40B4-BE49-F238E27FC236}">
                <a16:creationId xmlns:a16="http://schemas.microsoft.com/office/drawing/2014/main" id="{F2E8292E-4F9C-4647-8C9D-17BB270A34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0" name="Notes Placeholder 2">
            <a:extLst>
              <a:ext uri="{FF2B5EF4-FFF2-40B4-BE49-F238E27FC236}">
                <a16:creationId xmlns:a16="http://schemas.microsoft.com/office/drawing/2014/main" id="{FF5CD45D-46BE-F242-9962-D8E3A2126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8851" name="Slide Number Placeholder 3">
            <a:extLst>
              <a:ext uri="{FF2B5EF4-FFF2-40B4-BE49-F238E27FC236}">
                <a16:creationId xmlns:a16="http://schemas.microsoft.com/office/drawing/2014/main" id="{D049571C-78BE-0642-9B0B-A3C44AFEC2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A998E44-5600-3740-B673-1C2A09FD4541}" type="slidenum">
              <a:rPr lang="en-GB" altLang="en-US" sz="1200" smtClean="0"/>
              <a:pPr/>
              <a:t>37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Slide Image Placeholder 1">
            <a:extLst>
              <a:ext uri="{FF2B5EF4-FFF2-40B4-BE49-F238E27FC236}">
                <a16:creationId xmlns:a16="http://schemas.microsoft.com/office/drawing/2014/main" id="{86C975ED-5ADD-224B-9E0C-108EEE9FCB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8" name="Notes Placeholder 2">
            <a:extLst>
              <a:ext uri="{FF2B5EF4-FFF2-40B4-BE49-F238E27FC236}">
                <a16:creationId xmlns:a16="http://schemas.microsoft.com/office/drawing/2014/main" id="{3A4A5815-E5E0-A944-8313-50AA3562D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80899" name="Slide Number Placeholder 3">
            <a:extLst>
              <a:ext uri="{FF2B5EF4-FFF2-40B4-BE49-F238E27FC236}">
                <a16:creationId xmlns:a16="http://schemas.microsoft.com/office/drawing/2014/main" id="{7950FF47-A674-8B43-958E-29BD09C1F3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651F2E1-2302-A640-8276-9D2942342E7D}" type="slidenum">
              <a:rPr lang="en-GB" altLang="en-US" sz="1200" smtClean="0"/>
              <a:pPr/>
              <a:t>38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>
            <a:extLst>
              <a:ext uri="{FF2B5EF4-FFF2-40B4-BE49-F238E27FC236}">
                <a16:creationId xmlns:a16="http://schemas.microsoft.com/office/drawing/2014/main" id="{DD56B3A7-3393-1A49-9F0B-02177379B4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74FD19-6787-9B4D-B35F-B8C59E2437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Promotional activity, its cost and expectations should be detailed in the business plan report 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b="1" u="sng" dirty="0"/>
              <a:t>Student group activity: </a:t>
            </a:r>
            <a:r>
              <a:rPr lang="en-GB" dirty="0"/>
              <a:t>What forms of promotion can be used? (10mins)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b="1" u="sng" dirty="0"/>
              <a:t>Student group activity: </a:t>
            </a:r>
            <a:r>
              <a:rPr lang="en-GB" dirty="0"/>
              <a:t>get students to discuss which radio station would be more suitable for an organic baby food business (5mins). Why? </a:t>
            </a:r>
          </a:p>
        </p:txBody>
      </p:sp>
      <p:sp>
        <p:nvSpPr>
          <p:cNvPr id="82947" name="Slide Number Placeholder 3">
            <a:extLst>
              <a:ext uri="{FF2B5EF4-FFF2-40B4-BE49-F238E27FC236}">
                <a16:creationId xmlns:a16="http://schemas.microsoft.com/office/drawing/2014/main" id="{48E0EB40-3DBC-E243-AE04-360826C4E5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7FD5FD2-4303-1243-9B51-72F8D84D8D47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39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Image Placeholder 1">
            <a:extLst>
              <a:ext uri="{FF2B5EF4-FFF2-40B4-BE49-F238E27FC236}">
                <a16:creationId xmlns:a16="http://schemas.microsoft.com/office/drawing/2014/main" id="{1099FDDA-846F-0040-9769-728764B7AF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3F6681-ED51-CD4E-ACBD-132A187B6D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Work through the organic baby food example  - i.e. Classic FM fits because of your research into the market and market segments – the kind of people you want to reach listen to this station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Consider – is this money well spent? How many vouchers will translate to initial and future purchases? </a:t>
            </a:r>
          </a:p>
          <a:p>
            <a:pPr>
              <a:lnSpc>
                <a:spcPct val="90000"/>
              </a:lnSpc>
              <a:defRPr/>
            </a:pPr>
            <a:r>
              <a:rPr lang="en-US" altLang="en-US" dirty="0"/>
              <a:t>Nearly three-quarters of radio ads contain some form of response mechanism, and there are many case studies of effectiveness at RAB </a:t>
            </a:r>
            <a:r>
              <a:rPr lang="en-US" altLang="en-US" dirty="0" err="1"/>
              <a:t>OnLine</a:t>
            </a:r>
            <a:r>
              <a:rPr lang="en-US" altLang="en-US" dirty="0"/>
              <a:t>. According to the Direct Response Radio study, </a:t>
            </a:r>
            <a:r>
              <a:rPr lang="en-US" altLang="en-US" b="1" dirty="0"/>
              <a:t>the average telephone response rate for radio is 0.15%</a:t>
            </a:r>
            <a:r>
              <a:rPr lang="en-US" altLang="en-US" dirty="0"/>
              <a:t> (i.e. amongst 1 million listeners, 1500 will call).</a:t>
            </a:r>
            <a:endParaRPr lang="en-GB" altLang="en-US" dirty="0"/>
          </a:p>
          <a:p>
            <a:pPr>
              <a:lnSpc>
                <a:spcPct val="90000"/>
              </a:lnSpc>
              <a:defRPr/>
            </a:pPr>
            <a:endParaRPr lang="en-GB" altLang="en-US" dirty="0"/>
          </a:p>
          <a:p>
            <a:pPr>
              <a:lnSpc>
                <a:spcPct val="90000"/>
              </a:lnSpc>
              <a:defRPr/>
            </a:pPr>
            <a:r>
              <a:rPr lang="en-GB" altLang="en-US" u="sng" dirty="0"/>
              <a:t>http://www.rab.co.uk/archived-pages/RAB-Guide-Using-radio-advertising-to-drive-direct-response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84995" name="Slide Number Placeholder 3">
            <a:extLst>
              <a:ext uri="{FF2B5EF4-FFF2-40B4-BE49-F238E27FC236}">
                <a16:creationId xmlns:a16="http://schemas.microsoft.com/office/drawing/2014/main" id="{188A7937-99BA-E14B-8224-C52202C6D2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875F10E-775D-C64C-9C97-4FAAAD58B865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40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Slide Image Placeholder 1">
            <a:extLst>
              <a:ext uri="{FF2B5EF4-FFF2-40B4-BE49-F238E27FC236}">
                <a16:creationId xmlns:a16="http://schemas.microsoft.com/office/drawing/2014/main" id="{59277005-52B2-5C4D-B8FA-5C8C15773A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2" name="Notes Placeholder 2">
            <a:extLst>
              <a:ext uri="{FF2B5EF4-FFF2-40B4-BE49-F238E27FC236}">
                <a16:creationId xmlns:a16="http://schemas.microsoft.com/office/drawing/2014/main" id="{F840A270-33F0-0B47-BF4C-65F8EC396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87043" name="Slide Number Placeholder 3">
            <a:extLst>
              <a:ext uri="{FF2B5EF4-FFF2-40B4-BE49-F238E27FC236}">
                <a16:creationId xmlns:a16="http://schemas.microsoft.com/office/drawing/2014/main" id="{E3B0CF0B-A260-2848-AD79-619B0C1559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A5EA47A-8FBB-334D-8084-D3AD609B7B7B}" type="slidenum">
              <a:rPr lang="en-GB" altLang="en-US" sz="1200" smtClean="0"/>
              <a:pPr/>
              <a:t>41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7">
            <a:extLst>
              <a:ext uri="{FF2B5EF4-FFF2-40B4-BE49-F238E27FC236}">
                <a16:creationId xmlns:a16="http://schemas.microsoft.com/office/drawing/2014/main" id="{1B2DCE7D-7EBD-6A47-8E60-957E57048B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E25D501-D5EE-1A47-B1A1-81656B50481F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42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  <p:sp>
        <p:nvSpPr>
          <p:cNvPr id="89090" name="Rectangle 2">
            <a:extLst>
              <a:ext uri="{FF2B5EF4-FFF2-40B4-BE49-F238E27FC236}">
                <a16:creationId xmlns:a16="http://schemas.microsoft.com/office/drawing/2014/main" id="{C36058C5-577E-5846-8D37-A39D8C4624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82D226B1-4AB7-284A-9235-941B523E6F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Slide Image Placeholder 1">
            <a:extLst>
              <a:ext uri="{FF2B5EF4-FFF2-40B4-BE49-F238E27FC236}">
                <a16:creationId xmlns:a16="http://schemas.microsoft.com/office/drawing/2014/main" id="{970A7AC5-98D6-6349-A87D-8F61C05057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2BCB54-A5B9-8942-BB7F-19DCA5187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Shows the assumptions used to explain cost and potential return </a:t>
            </a:r>
          </a:p>
        </p:txBody>
      </p:sp>
      <p:sp>
        <p:nvSpPr>
          <p:cNvPr id="91139" name="Slide Number Placeholder 3">
            <a:extLst>
              <a:ext uri="{FF2B5EF4-FFF2-40B4-BE49-F238E27FC236}">
                <a16:creationId xmlns:a16="http://schemas.microsoft.com/office/drawing/2014/main" id="{06ACC4FD-2E05-0D43-A64B-FF87E6284E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67A2C4E-CDB9-6740-80C7-EB77AA0F9CC0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43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Slide Image Placeholder 1">
            <a:extLst>
              <a:ext uri="{FF2B5EF4-FFF2-40B4-BE49-F238E27FC236}">
                <a16:creationId xmlns:a16="http://schemas.microsoft.com/office/drawing/2014/main" id="{01A4D8D1-855A-B240-AAFB-0C5B120B5E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6" name="Notes Placeholder 2">
            <a:extLst>
              <a:ext uri="{FF2B5EF4-FFF2-40B4-BE49-F238E27FC236}">
                <a16:creationId xmlns:a16="http://schemas.microsoft.com/office/drawing/2014/main" id="{E92D3969-146C-E845-802E-86F4DFB3E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93187" name="Slide Number Placeholder 3">
            <a:extLst>
              <a:ext uri="{FF2B5EF4-FFF2-40B4-BE49-F238E27FC236}">
                <a16:creationId xmlns:a16="http://schemas.microsoft.com/office/drawing/2014/main" id="{B01A74E5-D9BD-ED48-AC3F-1E96B68C1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4C5DBE0-5483-714E-A56B-EE5E07816CC0}" type="slidenum">
              <a:rPr lang="en-GB" altLang="en-US" sz="1200" smtClean="0"/>
              <a:pPr/>
              <a:t>44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Slide Image Placeholder 1">
            <a:extLst>
              <a:ext uri="{FF2B5EF4-FFF2-40B4-BE49-F238E27FC236}">
                <a16:creationId xmlns:a16="http://schemas.microsoft.com/office/drawing/2014/main" id="{4F418DF0-EAB1-DF43-919B-7D85C6E48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4" name="Notes Placeholder 2">
            <a:extLst>
              <a:ext uri="{FF2B5EF4-FFF2-40B4-BE49-F238E27FC236}">
                <a16:creationId xmlns:a16="http://schemas.microsoft.com/office/drawing/2014/main" id="{30627AC0-C5F8-4A4E-B188-12B582875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95235" name="Slide Number Placeholder 3">
            <a:extLst>
              <a:ext uri="{FF2B5EF4-FFF2-40B4-BE49-F238E27FC236}">
                <a16:creationId xmlns:a16="http://schemas.microsoft.com/office/drawing/2014/main" id="{B732D252-9B08-AC48-A770-A46463A4F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2F83399-9BF1-754A-A110-ED3F0961BF31}" type="slidenum">
              <a:rPr lang="en-GB" altLang="en-US" sz="1200" smtClean="0"/>
              <a:pPr/>
              <a:t>45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>
            <a:extLst>
              <a:ext uri="{FF2B5EF4-FFF2-40B4-BE49-F238E27FC236}">
                <a16:creationId xmlns:a16="http://schemas.microsoft.com/office/drawing/2014/main" id="{7524B79D-CACF-E947-905D-404709BD784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3505200"/>
            <a:ext cx="7772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886200"/>
            <a:ext cx="7769225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727584-6526-6044-8EF8-4BD4932098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1226DC-84ED-7E41-AAF4-82ADAF1044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2C475B-B249-7A41-AED5-32CF88D8F7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679FE-31C8-544D-B56E-08C1D926C4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4040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9729E70-9A0B-B146-84A6-A7913BEC5B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2F9C59D-1CCA-5E4D-B008-BC355305A5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55B195-2035-A046-8886-F9B9C863BE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1E254-968B-6740-99CC-E80D609062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8793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6518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807AFBD-4A54-AD4F-997E-049D88C89D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9150E17-4157-214F-8E55-1D16497284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9FB400E-1056-FB4D-9985-4374B567E9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3AF7D-E934-DC48-BC7E-3E8F30447D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4325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556BB2C-9B25-DA46-9505-B424D71DCD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5A38269-70FB-CD49-BF5E-B91F76020F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DB07926-4F3E-7F45-B1FE-93AF2DE7EA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93AD6-DBCA-224E-B577-FC8118E0BC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14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13D679FE-31C8-544D-B56E-08C1D926C47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007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1E254-968B-6740-99CC-E80D6090625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625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655901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656884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93AD6-DBCA-224E-B577-FC8118E0BCC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9604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113262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3AF7D-E934-DC48-BC7E-3E8F30447D1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4864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931108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7413058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2377519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679257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4158380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9047997"/>
      </p:ext>
    </p:extLst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6467585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57204"/>
      </p:ext>
    </p:extLst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430719"/>
      </p:ext>
    </p:extLst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636439"/>
      </p:ext>
    </p:extLst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181912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91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99D7687-5A1F-4D43-804E-5CC7F20A59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0"/>
            <a:ext cx="6248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C29C22A-59A7-0D40-9597-7136CCD626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09D22B97-062A-4044-BB21-6F25C4C3F3C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D29B851C-EA14-6C43-A4A2-29907C05412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61213CA5-7E41-A140-94D4-4D156CFCFB7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93CB44D-8E08-3F4E-9E6A-C288461103C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1C2FAE7D-C342-E740-80F8-8A3BDBB90EF1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1828800"/>
            <a:ext cx="7772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8" r:id="rId1"/>
    <p:sldLayoutId id="2147483747" r:id="rId2"/>
    <p:sldLayoutId id="2147483749" r:id="rId3"/>
    <p:sldLayoutId id="2147483750" r:id="rId4"/>
    <p:sldLayoutId id="2147483751" r:id="rId5"/>
  </p:sldLayoutIdLst>
  <p:hf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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"/>
        <a:defRPr sz="24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"/>
        <a:defRPr sz="20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"/>
        <a:defRPr sz="20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"/>
        <a:defRPr sz="1600">
          <a:solidFill>
            <a:schemeClr val="bg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"/>
        <a:defRPr sz="1600">
          <a:solidFill>
            <a:schemeClr val="bg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"/>
        <a:defRPr sz="1600">
          <a:solidFill>
            <a:schemeClr val="bg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"/>
        <a:defRPr sz="1600">
          <a:solidFill>
            <a:schemeClr val="bg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"/>
        <a:defRPr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093CB44D-8E08-3F4E-9E6A-C288461103C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4228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  <p:sldLayoutId id="2147483842" r:id="rId17"/>
    <p:sldLayoutId id="2147483843" r:id="rId18"/>
    <p:sldLayoutId id="2147483767" r:id="rId19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21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>
            <a:extLst>
              <a:ext uri="{FF2B5EF4-FFF2-40B4-BE49-F238E27FC236}">
                <a16:creationId xmlns:a16="http://schemas.microsoft.com/office/drawing/2014/main" id="{45C423FC-5A7E-EED5-9171-C0D691051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57250"/>
            <a:ext cx="871220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92E14A1-7D2B-1CAA-BC38-0A54F145F50D}"/>
              </a:ext>
            </a:extLst>
          </p:cNvPr>
          <p:cNvSpPr/>
          <p:nvPr/>
        </p:nvSpPr>
        <p:spPr>
          <a:xfrm rot="10800000">
            <a:off x="-99346" y="894278"/>
            <a:ext cx="9262534" cy="5283200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8134" name="Picture 3">
            <a:extLst>
              <a:ext uri="{FF2B5EF4-FFF2-40B4-BE49-F238E27FC236}">
                <a16:creationId xmlns:a16="http://schemas.microsoft.com/office/drawing/2014/main" id="{5A0C92FF-13F1-5472-70FA-4BB44A087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" r="914" b="11911"/>
          <a:stretch>
            <a:fillRect/>
          </a:stretch>
        </p:blipFill>
        <p:spPr bwMode="auto">
          <a:xfrm>
            <a:off x="0" y="4010025"/>
            <a:ext cx="91503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5">
            <a:extLst>
              <a:ext uri="{FF2B5EF4-FFF2-40B4-BE49-F238E27FC236}">
                <a16:creationId xmlns:a16="http://schemas.microsoft.com/office/drawing/2014/main" id="{E8350A3C-949B-6680-333C-92B331DDC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4579938"/>
            <a:ext cx="12747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11">
            <a:extLst>
              <a:ext uri="{FF2B5EF4-FFF2-40B4-BE49-F238E27FC236}">
                <a16:creationId xmlns:a16="http://schemas.microsoft.com/office/drawing/2014/main" id="{90F628AD-ECA4-7A89-0731-097573E66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8" y="1173163"/>
            <a:ext cx="5035551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12">
            <a:extLst>
              <a:ext uri="{FF2B5EF4-FFF2-40B4-BE49-F238E27FC236}">
                <a16:creationId xmlns:a16="http://schemas.microsoft.com/office/drawing/2014/main" id="{B19FFF74-B9EC-E174-335C-FD32147A6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0" y="3201988"/>
            <a:ext cx="4411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8" name="TextBox 13">
            <a:extLst>
              <a:ext uri="{FF2B5EF4-FFF2-40B4-BE49-F238E27FC236}">
                <a16:creationId xmlns:a16="http://schemas.microsoft.com/office/drawing/2014/main" id="{49F98CB8-C456-D175-F1E1-20D7EF314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600" y="1393825"/>
            <a:ext cx="383592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Entrepreneurship &amp; Innovation </a:t>
            </a:r>
          </a:p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Lecture 9</a:t>
            </a:r>
          </a:p>
        </p:txBody>
      </p:sp>
      <p:sp>
        <p:nvSpPr>
          <p:cNvPr id="48139" name="TextBox 15">
            <a:extLst>
              <a:ext uri="{FF2B5EF4-FFF2-40B4-BE49-F238E27FC236}">
                <a16:creationId xmlns:a16="http://schemas.microsoft.com/office/drawing/2014/main" id="{2C38C4A7-D249-0361-45C3-FA73D298F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6688" y="3227388"/>
            <a:ext cx="38893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ENT 511</a:t>
            </a:r>
          </a:p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Entrepreneurship &amp; Innovation 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1712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>
            <a:extLst>
              <a:ext uri="{FF2B5EF4-FFF2-40B4-BE49-F238E27FC236}">
                <a16:creationId xmlns:a16="http://schemas.microsoft.com/office/drawing/2014/main" id="{C8AAD409-76CE-E24A-B69D-83AE692BA4E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4000"/>
              <a:t>l</a:t>
            </a:r>
          </a:p>
        </p:txBody>
      </p:sp>
      <p:sp>
        <p:nvSpPr>
          <p:cNvPr id="28679" name="Text Box 5">
            <a:extLst>
              <a:ext uri="{FF2B5EF4-FFF2-40B4-BE49-F238E27FC236}">
                <a16:creationId xmlns:a16="http://schemas.microsoft.com/office/drawing/2014/main" id="{54EAC971-28F5-494C-AFA6-9C716898B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872" y="2892263"/>
            <a:ext cx="5114255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altLang="en-US" sz="3600" b="1" dirty="0">
                <a:solidFill>
                  <a:srgbClr val="FF0000"/>
                </a:solidFill>
              </a:rPr>
              <a:t>Marketing</a:t>
            </a:r>
            <a:r>
              <a:rPr lang="en-GB" altLang="en-US" sz="3600" b="1" dirty="0">
                <a:solidFill>
                  <a:schemeClr val="bg2">
                    <a:lumMod val="75000"/>
                    <a:lumOff val="25000"/>
                  </a:schemeClr>
                </a:solidFill>
              </a:rPr>
              <a:t> </a:t>
            </a:r>
            <a:r>
              <a:rPr lang="en-GB" altLang="en-US" sz="3600" b="1" dirty="0">
                <a:solidFill>
                  <a:srgbClr val="FF0000"/>
                </a:solidFill>
              </a:rPr>
              <a:t>For Entrepreneurs </a:t>
            </a:r>
          </a:p>
          <a:p>
            <a:pPr algn="ctr">
              <a:spcBef>
                <a:spcPct val="50000"/>
              </a:spcBef>
              <a:defRPr/>
            </a:pPr>
            <a:r>
              <a:rPr lang="en-GB" altLang="en-US" sz="1600" b="1" dirty="0">
                <a:solidFill>
                  <a:srgbClr val="FF0000"/>
                </a:solidFill>
              </a:rPr>
              <a:t>(Strategy and Planning)</a:t>
            </a:r>
          </a:p>
        </p:txBody>
      </p:sp>
      <p:pic>
        <p:nvPicPr>
          <p:cNvPr id="8196" name="Picture 6" descr="C:\Program Files\Microsoft Office\Clipart\Popular\DICE.WMF">
            <a:extLst>
              <a:ext uri="{FF2B5EF4-FFF2-40B4-BE49-F238E27FC236}">
                <a16:creationId xmlns:a16="http://schemas.microsoft.com/office/drawing/2014/main" id="{3D780106-F544-3041-B4A4-80A67BE56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500188"/>
            <a:ext cx="3240087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12">
            <a:extLst>
              <a:ext uri="{FF2B5EF4-FFF2-40B4-BE49-F238E27FC236}">
                <a16:creationId xmlns:a16="http://schemas.microsoft.com/office/drawing/2014/main" id="{BE8892B9-D65D-3048-AAC7-0462CC7A3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500188"/>
            <a:ext cx="4214812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2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Which direction?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2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Or leave it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2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 to chance</a:t>
            </a:r>
            <a:r>
              <a:rPr lang="en-US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?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8" name="Picture 2" descr="C:\Users\smluser\Pictures\2011-07-14\fall13_720x220.jpg">
            <a:extLst>
              <a:ext uri="{FF2B5EF4-FFF2-40B4-BE49-F238E27FC236}">
                <a16:creationId xmlns:a16="http://schemas.microsoft.com/office/drawing/2014/main" id="{C837ECC5-33FE-7F4D-A86B-5FD5EFFB9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389731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CE1A78-878A-2A5C-5DC4-4B320DD8E8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6376" y="47658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59DA4-B66B-6589-037F-589799E8D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632E0-8CBB-83D3-F97C-08DF78305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Define objectives &amp; Strategy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Quantify objectives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Meet objectives through tactical plan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Marketing plan - strategy and objectives - Matrix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Product plan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Price plan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Advertising plan/ promotional plan/ sales plan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B15E28"/>
              </a:buClr>
              <a:buSzPct val="115000"/>
              <a:buFont typeface="Arial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Distribution plan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BA8EAC-A56C-6087-FD7D-73A4F22C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F61565-A417-C67E-7661-FA0EDE5DD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1E254-968B-6740-99CC-E80D60906251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3202E0-FA22-60D0-CF22-5DEFC512C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759" y="519630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29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>
            <a:extLst>
              <a:ext uri="{FF2B5EF4-FFF2-40B4-BE49-F238E27FC236}">
                <a16:creationId xmlns:a16="http://schemas.microsoft.com/office/drawing/2014/main" id="{0AA0BD51-5D8E-9B49-8B17-D0BFDA07C3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6838528" cy="1544216"/>
          </a:xfrm>
        </p:spPr>
        <p:txBody>
          <a:bodyPr/>
          <a:lstStyle/>
          <a:p>
            <a:r>
              <a:rPr lang="en-GB" altLang="en-US" sz="3200">
                <a:latin typeface="Times New Roman" panose="02020603050405020304" pitchFamily="18" charset="0"/>
              </a:rPr>
              <a:t>Marketing Strategy and Marketing Planning</a:t>
            </a:r>
            <a:endParaRPr lang="en-GB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0242" name="Rectangle 3">
            <a:extLst>
              <a:ext uri="{FF2B5EF4-FFF2-40B4-BE49-F238E27FC236}">
                <a16:creationId xmlns:a16="http://schemas.microsoft.com/office/drawing/2014/main" id="{F232F5FB-B816-3E4F-A749-F7E59EAB26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sz="2400" b="1">
                <a:latin typeface="Times New Roman" panose="02020603050405020304" pitchFamily="18" charset="0"/>
              </a:rPr>
              <a:t>Class aim</a:t>
            </a:r>
            <a:r>
              <a:rPr lang="en-GB" altLang="en-US" sz="2400">
                <a:latin typeface="Times New Roman" panose="02020603050405020304" pitchFamily="18" charset="0"/>
              </a:rPr>
              <a:t> - to familiarise you with the marketing ethos. Key concepts, marketing strategy and marketing planning</a:t>
            </a:r>
          </a:p>
          <a:p>
            <a:r>
              <a:rPr lang="en-GB" altLang="en-US" sz="2400" b="1">
                <a:latin typeface="Times New Roman" panose="02020603050405020304" pitchFamily="18" charset="0"/>
              </a:rPr>
              <a:t>Objectives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develop your ability to understand a range of strategic marketing  strategies and apply them to your own product or service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understand and be able to demonstrate how intensive growth strategies can be employed to meet strategic objectives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understand and be able to develop a marketing plan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E8EBC-C92F-4145-90E3-CCAA36345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244" name="Slide Number Placeholder 2">
            <a:extLst>
              <a:ext uri="{FF2B5EF4-FFF2-40B4-BE49-F238E27FC236}">
                <a16:creationId xmlns:a16="http://schemas.microsoft.com/office/drawing/2014/main" id="{638C2752-3415-2A47-B835-C1CCF7DC6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660DBA-B72B-E748-8E69-C168202E779B}" type="slidenum">
              <a:rPr lang="en-GB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D6DE96-28D2-3DE7-E02F-7C842D50D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8514" y="598616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>
            <a:extLst>
              <a:ext uri="{FF2B5EF4-FFF2-40B4-BE49-F238E27FC236}">
                <a16:creationId xmlns:a16="http://schemas.microsoft.com/office/drawing/2014/main" id="{63063ECD-D0FB-814F-87BB-C9D7254050C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 wrap="square" anchor="b">
            <a:normAutofit/>
          </a:bodyPr>
          <a:lstStyle/>
          <a:p>
            <a:r>
              <a:rPr lang="en-GB" altLang="en-US"/>
              <a:t>What is marketing?</a:t>
            </a:r>
          </a:p>
        </p:txBody>
      </p:sp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3DBDCD87-171B-FE48-9000-584E37BFCEE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 wrap="square" anchor="t">
            <a:normAutofit/>
          </a:bodyPr>
          <a:lstStyle/>
          <a:p>
            <a:r>
              <a:rPr lang="en-GB" altLang="en-US"/>
              <a:t>What is marketing?</a:t>
            </a:r>
          </a:p>
          <a:p>
            <a:r>
              <a:rPr lang="en-GB" altLang="en-US"/>
              <a:t>What is the difference between sales and marketing?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31012B-E4DE-FA3E-2335-84BD031BC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11663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Number Placeholder 2">
            <a:extLst>
              <a:ext uri="{FF2B5EF4-FFF2-40B4-BE49-F238E27FC236}">
                <a16:creationId xmlns:a16="http://schemas.microsoft.com/office/drawing/2014/main" id="{1D44F7F6-FC6C-E347-B06E-449F6C6491A1}"/>
              </a:ext>
            </a:extLst>
          </p:cNvPr>
          <p:cNvSpPr txBox="1">
            <a:spLocks noGrp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CB6EA006-0699-5145-9114-7C69452BE6F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8600"/>
            <a:ext cx="6248400" cy="1524000"/>
          </a:xfrm>
        </p:spPr>
        <p:txBody>
          <a:bodyPr/>
          <a:lstStyle/>
          <a:p>
            <a:pPr eaLnBrk="1" hangingPunct="1"/>
            <a:r>
              <a:rPr lang="en-US" altLang="en-US"/>
              <a:t>What is Marketing? </a:t>
            </a:r>
          </a:p>
        </p:txBody>
      </p:sp>
      <p:sp>
        <p:nvSpPr>
          <p:cNvPr id="14340" name="AutoShape 4">
            <a:extLst>
              <a:ext uri="{FF2B5EF4-FFF2-40B4-BE49-F238E27FC236}">
                <a16:creationId xmlns:a16="http://schemas.microsoft.com/office/drawing/2014/main" id="{12C4FC0E-9BC0-D54C-A6FE-8FBFE301D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52600"/>
            <a:ext cx="8382000" cy="4724400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rgbClr val="000066"/>
            </a:solidFill>
            <a:round/>
            <a:headEnd/>
            <a:tailEnd/>
          </a:ln>
          <a:effectLst>
            <a:outerShdw blurRad="63500" dist="107763" dir="2700000" algn="ctr" rotWithShape="0">
              <a:srgbClr val="000066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rgbClr val="000046"/>
              </a:solidFill>
              <a:latin typeface="Calibri" charset="0"/>
            </a:endParaRPr>
          </a:p>
        </p:txBody>
      </p:sp>
      <p:sp>
        <p:nvSpPr>
          <p:cNvPr id="8197" name="AutoShape 5">
            <a:extLst>
              <a:ext uri="{FF2B5EF4-FFF2-40B4-BE49-F238E27FC236}">
                <a16:creationId xmlns:a16="http://schemas.microsoft.com/office/drawing/2014/main" id="{678E6728-8833-294A-A433-0C56555F0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2133600"/>
            <a:ext cx="7315200" cy="3886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NZ" altLang="en-US" sz="2800" dirty="0">
                <a:latin typeface="+mn-lt"/>
              </a:rPr>
              <a:t>The management process responsible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NZ" altLang="en-US" sz="2800" dirty="0">
                <a:latin typeface="+mn-lt"/>
              </a:rPr>
              <a:t>for identifying, anticipating and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NZ" altLang="en-US" sz="2800" dirty="0">
                <a:latin typeface="+mn-lt"/>
              </a:rPr>
              <a:t> satisfying customer requirements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NZ" altLang="en-US" sz="2800" dirty="0">
                <a:latin typeface="+mn-lt"/>
              </a:rPr>
              <a:t> profitably.  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NZ" altLang="en-US" sz="2800" dirty="0">
                <a:latin typeface="+mn-lt"/>
              </a:rPr>
              <a:t>		</a:t>
            </a:r>
            <a:r>
              <a:rPr lang="en-NZ" altLang="en-US" sz="2800" i="1" dirty="0">
                <a:latin typeface="+mn-lt"/>
              </a:rPr>
              <a:t>Chartered Institute of Marketing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41EEA2-42C1-4519-B125-622F7D309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530253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2">
            <a:extLst>
              <a:ext uri="{FF2B5EF4-FFF2-40B4-BE49-F238E27FC236}">
                <a16:creationId xmlns:a16="http://schemas.microsoft.com/office/drawing/2014/main" id="{E61D1A77-96A4-864E-860D-B1F5378019FF}"/>
              </a:ext>
            </a:extLst>
          </p:cNvPr>
          <p:cNvSpPr txBox="1">
            <a:spLocks noGrp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C2BB9C05-2858-4343-B4B2-D4941BB4EE6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8600"/>
            <a:ext cx="6248400" cy="1524000"/>
          </a:xfrm>
        </p:spPr>
        <p:txBody>
          <a:bodyPr/>
          <a:lstStyle/>
          <a:p>
            <a:pPr eaLnBrk="1" hangingPunct="1"/>
            <a:r>
              <a:rPr lang="en-US" altLang="en-US"/>
              <a:t>What is Marketing?</a:t>
            </a:r>
          </a:p>
        </p:txBody>
      </p:sp>
      <p:sp>
        <p:nvSpPr>
          <p:cNvPr id="16388" name="AutoShape 4">
            <a:extLst>
              <a:ext uri="{FF2B5EF4-FFF2-40B4-BE49-F238E27FC236}">
                <a16:creationId xmlns:a16="http://schemas.microsoft.com/office/drawing/2014/main" id="{D3F0878D-6B6B-7447-BED1-20B7212BF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52600"/>
            <a:ext cx="8382000" cy="4724400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rgbClr val="000066"/>
            </a:solidFill>
            <a:round/>
            <a:headEnd/>
            <a:tailEnd/>
          </a:ln>
          <a:effectLst>
            <a:outerShdw blurRad="63500" dist="107763" dir="2700000" algn="ctr" rotWithShape="0">
              <a:srgbClr val="000066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rgbClr val="000046"/>
              </a:solidFill>
              <a:latin typeface="Calibri" charset="0"/>
            </a:endParaRPr>
          </a:p>
        </p:txBody>
      </p:sp>
      <p:sp>
        <p:nvSpPr>
          <p:cNvPr id="10245" name="AutoShape 5">
            <a:extLst>
              <a:ext uri="{FF2B5EF4-FFF2-40B4-BE49-F238E27FC236}">
                <a16:creationId xmlns:a16="http://schemas.microsoft.com/office/drawing/2014/main" id="{DBE2A042-23C4-384C-A333-33E45818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2133600"/>
            <a:ext cx="7315200" cy="3886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b="1" dirty="0">
                <a:solidFill>
                  <a:srgbClr val="FF0000"/>
                </a:solidFill>
                <a:latin typeface="+mn-lt"/>
              </a:rPr>
              <a:t>Marketing</a:t>
            </a: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is an </a:t>
            </a:r>
            <a:r>
              <a:rPr lang="en-US" altLang="en-US" sz="2800" dirty="0" err="1">
                <a:solidFill>
                  <a:srgbClr val="FF0000"/>
                </a:solidFill>
                <a:latin typeface="+mn-lt"/>
              </a:rPr>
              <a:t>organisational</a:t>
            </a: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function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and a set of processes for creating,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communicating, and delivering value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to customers and for managing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customer relationships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in ways that benefit the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 err="1">
                <a:solidFill>
                  <a:srgbClr val="FF0000"/>
                </a:solidFill>
                <a:latin typeface="+mn-lt"/>
              </a:rPr>
              <a:t>organisation</a:t>
            </a: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and its stakeholders</a:t>
            </a:r>
            <a:r>
              <a:rPr lang="en-US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D2378F-D149-B0F6-1349-E2B9B79DA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606453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2">
            <a:extLst>
              <a:ext uri="{FF2B5EF4-FFF2-40B4-BE49-F238E27FC236}">
                <a16:creationId xmlns:a16="http://schemas.microsoft.com/office/drawing/2014/main" id="{EED35901-4AB3-4544-A774-500C7197CAB5}"/>
              </a:ext>
            </a:extLst>
          </p:cNvPr>
          <p:cNvSpPr txBox="1">
            <a:spLocks noGrp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A117B248-0423-1141-94DE-139BECC4DB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8600"/>
            <a:ext cx="6248400" cy="1524000"/>
          </a:xfrm>
        </p:spPr>
        <p:txBody>
          <a:bodyPr/>
          <a:lstStyle/>
          <a:p>
            <a:pPr eaLnBrk="1" hangingPunct="1"/>
            <a:r>
              <a:rPr lang="en-US" altLang="en-US"/>
              <a:t>What is Marketing?</a:t>
            </a:r>
          </a:p>
        </p:txBody>
      </p:sp>
      <p:sp>
        <p:nvSpPr>
          <p:cNvPr id="10244" name="AutoShape 4">
            <a:extLst>
              <a:ext uri="{FF2B5EF4-FFF2-40B4-BE49-F238E27FC236}">
                <a16:creationId xmlns:a16="http://schemas.microsoft.com/office/drawing/2014/main" id="{BE10E879-ECB5-DC46-9A55-143C10452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52600"/>
            <a:ext cx="8382000" cy="4724400"/>
          </a:xfrm>
          <a:prstGeom prst="roundRect">
            <a:avLst>
              <a:gd name="adj" fmla="val 16667"/>
            </a:avLst>
          </a:prstGeom>
          <a:solidFill>
            <a:srgbClr val="00ADAD"/>
          </a:solidFill>
          <a:ln w="9525">
            <a:solidFill>
              <a:srgbClr val="000066"/>
            </a:solidFill>
            <a:round/>
            <a:headEnd/>
            <a:tailEnd/>
          </a:ln>
          <a:effectLst>
            <a:outerShdw blurRad="63500" dist="107763" dir="2700000" algn="ctr" rotWithShape="0">
              <a:srgbClr val="000066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rgbClr val="000046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AutoShape 5">
            <a:extLst>
              <a:ext uri="{FF2B5EF4-FFF2-40B4-BE49-F238E27FC236}">
                <a16:creationId xmlns:a16="http://schemas.microsoft.com/office/drawing/2014/main" id="{8FC9CCEA-E1AD-DE49-99A8-49A3F4C2B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2133599"/>
            <a:ext cx="7393632" cy="39782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Marriage between economics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(supply and demand) and customer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satisfaction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The company that best satisfies the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customer will achieve competitive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latin typeface="+mn-lt"/>
              </a:rPr>
              <a:t> advantage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EA5641-980E-9AF7-1D0E-0F6B6BACC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548680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1E85CD8F-17D8-124E-8FEE-E88842EA3E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600" y="760710"/>
            <a:ext cx="7772400" cy="876300"/>
          </a:xfrm>
        </p:spPr>
        <p:txBody>
          <a:bodyPr/>
          <a:lstStyle/>
          <a:p>
            <a:r>
              <a:rPr lang="en-GB" altLang="en-US" dirty="0"/>
              <a:t>Sales V marketing focus</a:t>
            </a:r>
          </a:p>
        </p:txBody>
      </p:sp>
      <p:sp>
        <p:nvSpPr>
          <p:cNvPr id="20481" name="Slide Number Placeholder 5">
            <a:extLst>
              <a:ext uri="{FF2B5EF4-FFF2-40B4-BE49-F238E27FC236}">
                <a16:creationId xmlns:a16="http://schemas.microsoft.com/office/drawing/2014/main" id="{FCF2064E-A8DC-3A49-B550-0B7E1278F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304DB2E-388C-9B49-BC4C-310EABA7B875}" type="slidenum">
              <a:rPr lang="en-US" altLang="en-US" sz="1400" smtClean="0">
                <a:solidFill>
                  <a:schemeClr val="tx1"/>
                </a:solidFill>
                <a:latin typeface="Arial Narrow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>
              <a:solidFill>
                <a:schemeClr val="tx1"/>
              </a:solidFill>
              <a:latin typeface="Arial Narrow" panose="020B0604020202020204" pitchFamily="34" charset="0"/>
            </a:endParaRPr>
          </a:p>
        </p:txBody>
      </p:sp>
      <p:grpSp>
        <p:nvGrpSpPr>
          <p:cNvPr id="20484" name="Group 21">
            <a:extLst>
              <a:ext uri="{FF2B5EF4-FFF2-40B4-BE49-F238E27FC236}">
                <a16:creationId xmlns:a16="http://schemas.microsoft.com/office/drawing/2014/main" id="{809A9830-FDF2-AE4E-8C01-64559B3D75E1}"/>
              </a:ext>
            </a:extLst>
          </p:cNvPr>
          <p:cNvGrpSpPr>
            <a:grpSpLocks/>
          </p:cNvGrpSpPr>
          <p:nvPr/>
        </p:nvGrpSpPr>
        <p:grpSpPr bwMode="auto">
          <a:xfrm>
            <a:off x="242888" y="1847850"/>
            <a:ext cx="8215312" cy="4857750"/>
            <a:chOff x="480" y="720"/>
            <a:chExt cx="4800" cy="2880"/>
          </a:xfrm>
        </p:grpSpPr>
        <p:sp>
          <p:nvSpPr>
            <p:cNvPr id="20487" name="Rectangle 22">
              <a:extLst>
                <a:ext uri="{FF2B5EF4-FFF2-40B4-BE49-F238E27FC236}">
                  <a16:creationId xmlns:a16="http://schemas.microsoft.com/office/drawing/2014/main" id="{90D725FB-EFE9-684F-BA99-AE83FDD3A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720"/>
              <a:ext cx="4800" cy="288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88" name="Rectangle 23">
              <a:extLst>
                <a:ext uri="{FF2B5EF4-FFF2-40B4-BE49-F238E27FC236}">
                  <a16:creationId xmlns:a16="http://schemas.microsoft.com/office/drawing/2014/main" id="{B91FBC1D-A095-E44A-9092-71F19C31C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" y="854"/>
              <a:ext cx="4608" cy="268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89" name="AutoShape 24">
              <a:extLst>
                <a:ext uri="{FF2B5EF4-FFF2-40B4-BE49-F238E27FC236}">
                  <a16:creationId xmlns:a16="http://schemas.microsoft.com/office/drawing/2014/main" id="{DC6037F3-8833-044C-83ED-8CF9CEC5F2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1008"/>
              <a:ext cx="3888" cy="960"/>
            </a:xfrm>
            <a:prstGeom prst="rightArrow">
              <a:avLst>
                <a:gd name="adj1" fmla="val 50000"/>
                <a:gd name="adj2" fmla="val 101250"/>
              </a:avLst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90" name="Text Box 25">
              <a:extLst>
                <a:ext uri="{FF2B5EF4-FFF2-40B4-BE49-F238E27FC236}">
                  <a16:creationId xmlns:a16="http://schemas.microsoft.com/office/drawing/2014/main" id="{35A34FC7-CD3B-3145-AC51-1E59ED17E0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0" y="1307"/>
              <a:ext cx="3065" cy="383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800" b="1" dirty="0">
                  <a:solidFill>
                    <a:srgbClr val="FF0000"/>
                  </a:solidFill>
                  <a:latin typeface="Times New Roman" charset="0"/>
                </a:rPr>
                <a:t>Product	Selling and	Profits through	promoting	sales volume</a:t>
              </a:r>
            </a:p>
          </p:txBody>
        </p:sp>
        <p:sp>
          <p:nvSpPr>
            <p:cNvPr id="20491" name="Text Box 26">
              <a:extLst>
                <a:ext uri="{FF2B5EF4-FFF2-40B4-BE49-F238E27FC236}">
                  <a16:creationId xmlns:a16="http://schemas.microsoft.com/office/drawing/2014/main" id="{D2451101-1FE5-DF46-B1B1-CF1256254C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4" y="1015"/>
              <a:ext cx="2642" cy="256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600" dirty="0">
                  <a:solidFill>
                    <a:schemeClr val="tx1"/>
                  </a:solidFill>
                  <a:latin typeface="Times New Roman" charset="0"/>
                </a:rPr>
                <a:t>	</a:t>
              </a:r>
              <a:r>
                <a:rPr lang="en-GB" altLang="en-US" sz="2000" b="1" dirty="0">
                  <a:solidFill>
                    <a:srgbClr val="2A07F9"/>
                  </a:solidFill>
                  <a:latin typeface="Times New Roman" charset="0"/>
                </a:rPr>
                <a:t>Focus	Means	Ends</a:t>
              </a:r>
            </a:p>
          </p:txBody>
        </p:sp>
        <p:sp>
          <p:nvSpPr>
            <p:cNvPr id="20492" name="Text Box 27">
              <a:extLst>
                <a:ext uri="{FF2B5EF4-FFF2-40B4-BE49-F238E27FC236}">
                  <a16:creationId xmlns:a16="http://schemas.microsoft.com/office/drawing/2014/main" id="{78EDFB31-55BD-E54F-A5BE-C0B5537D6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5" y="1913"/>
              <a:ext cx="1728" cy="219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charset="0"/>
                </a:rPr>
                <a:t>(a) </a:t>
              </a:r>
              <a:r>
                <a:rPr lang="en-GB" altLang="en-US" sz="1600" b="1" dirty="0">
                  <a:solidFill>
                    <a:srgbClr val="FF0000"/>
                  </a:solidFill>
                  <a:latin typeface="Times New Roman" charset="0"/>
                </a:rPr>
                <a:t>The selling </a:t>
              </a:r>
              <a:r>
                <a:rPr lang="en-GB" altLang="en-US" sz="1800" b="1" dirty="0">
                  <a:solidFill>
                    <a:srgbClr val="FF0000"/>
                  </a:solidFill>
                  <a:latin typeface="Times New Roman" charset="0"/>
                </a:rPr>
                <a:t>concept</a:t>
              </a:r>
            </a:p>
          </p:txBody>
        </p:sp>
        <p:sp>
          <p:nvSpPr>
            <p:cNvPr id="2" name="AutoShape 28">
              <a:extLst>
                <a:ext uri="{FF2B5EF4-FFF2-40B4-BE49-F238E27FC236}">
                  <a16:creationId xmlns:a16="http://schemas.microsoft.com/office/drawing/2014/main" id="{43358AD6-52A4-364E-9DBF-AB1B87233E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2112"/>
              <a:ext cx="3888" cy="960"/>
            </a:xfrm>
            <a:prstGeom prst="rightArrow">
              <a:avLst>
                <a:gd name="adj1" fmla="val 50000"/>
                <a:gd name="adj2" fmla="val 101250"/>
              </a:avLst>
            </a:prstGeom>
            <a:noFill/>
            <a:ln w="9525">
              <a:solidFill>
                <a:srgbClr val="00BFB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4" name="Text Box 29">
              <a:extLst>
                <a:ext uri="{FF2B5EF4-FFF2-40B4-BE49-F238E27FC236}">
                  <a16:creationId xmlns:a16="http://schemas.microsoft.com/office/drawing/2014/main" id="{184627F6-FC10-6C4C-9AD4-988324961E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0" y="2410"/>
              <a:ext cx="3073" cy="54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800" b="1">
                  <a:solidFill>
                    <a:schemeClr val="tx1"/>
                  </a:solidFill>
                  <a:latin typeface="Times New Roman" charset="0"/>
                </a:rPr>
                <a:t>	</a:t>
              </a:r>
              <a:r>
                <a:rPr lang="en-GB" altLang="en-US" sz="1800" b="1">
                  <a:solidFill>
                    <a:srgbClr val="2A07F9"/>
                  </a:solidFill>
                  <a:latin typeface="Times New Roman" charset="0"/>
                </a:rPr>
                <a:t>Customer	Integrated	Profits through		needs	marketing	customer 				satisfaction</a:t>
              </a:r>
            </a:p>
          </p:txBody>
        </p:sp>
        <p:sp>
          <p:nvSpPr>
            <p:cNvPr id="3" name="Text Box 30">
              <a:extLst>
                <a:ext uri="{FF2B5EF4-FFF2-40B4-BE49-F238E27FC236}">
                  <a16:creationId xmlns:a16="http://schemas.microsoft.com/office/drawing/2014/main" id="{564F3175-9F9A-B34F-BA16-8D7F170037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2928"/>
              <a:ext cx="1728" cy="21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0ADAD"/>
                  </a:solidFill>
                  <a:latin typeface="Times New Roman" panose="02020603050405020304" pitchFamily="18" charset="0"/>
                </a:rPr>
                <a:t>(b) </a:t>
              </a:r>
              <a:r>
                <a:rPr lang="en-GB" altLang="en-US" sz="1800" b="1">
                  <a:solidFill>
                    <a:srgbClr val="00ADAD"/>
                  </a:solidFill>
                  <a:latin typeface="Times New Roman" panose="02020603050405020304" pitchFamily="18" charset="0"/>
                </a:rPr>
                <a:t>The marketing concept</a:t>
              </a:r>
              <a:endParaRPr lang="en-GB" altLang="en-US" sz="1800">
                <a:solidFill>
                  <a:srgbClr val="00ADAD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0486" name="Text Box 31">
            <a:extLst>
              <a:ext uri="{FF2B5EF4-FFF2-40B4-BE49-F238E27FC236}">
                <a16:creationId xmlns:a16="http://schemas.microsoft.com/office/drawing/2014/main" id="{EC49444D-22C7-404D-BD5B-FE2AC6125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6019800"/>
            <a:ext cx="2971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000" b="1">
                <a:latin typeface="Times New Roman" charset="0"/>
              </a:rPr>
              <a:t>Kotler: 2000</a:t>
            </a:r>
            <a:endParaRPr lang="en-GB" altLang="en-US" sz="2400">
              <a:latin typeface="Times New Roman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D66933-ED44-4EF2-DD0B-98F37EEED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533211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8E4FF34-797E-6D47-AE29-5E3A3AB8EE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39992" y="777596"/>
            <a:ext cx="6798734" cy="1303867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Structure of a consumer centred organisation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8BF6535-744A-8546-87B5-2B06BCA482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05796" y="2051050"/>
            <a:ext cx="7772400" cy="4584700"/>
          </a:xfrm>
          <a:solidFill>
            <a:schemeClr val="accent2"/>
          </a:solidFill>
        </p:spPr>
        <p:txBody>
          <a:bodyPr/>
          <a:lstStyle/>
          <a:p>
            <a:r>
              <a:rPr lang="en-GB" altLang="en-US"/>
              <a:t>Environment</a:t>
            </a:r>
          </a:p>
        </p:txBody>
      </p:sp>
      <p:sp>
        <p:nvSpPr>
          <p:cNvPr id="22529" name="Slide Number Placeholder 5">
            <a:extLst>
              <a:ext uri="{FF2B5EF4-FFF2-40B4-BE49-F238E27FC236}">
                <a16:creationId xmlns:a16="http://schemas.microsoft.com/office/drawing/2014/main" id="{B44262DB-F3C4-324A-B34F-A1C86E964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71A069-1669-7146-B62E-ED58C1131746}" type="slidenum">
              <a:rPr lang="en-US" altLang="en-US" sz="1400" smtClean="0">
                <a:solidFill>
                  <a:schemeClr val="tx1"/>
                </a:solidFill>
                <a:latin typeface="Arial Narrow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>
              <a:solidFill>
                <a:schemeClr val="tx1"/>
              </a:solidFill>
              <a:latin typeface="Arial Narrow" panose="020B0604020202020204" pitchFamily="34" charset="0"/>
            </a:endParaRPr>
          </a:p>
        </p:txBody>
      </p:sp>
      <p:sp>
        <p:nvSpPr>
          <p:cNvPr id="22533" name="Oval 4">
            <a:extLst>
              <a:ext uri="{FF2B5EF4-FFF2-40B4-BE49-F238E27FC236}">
                <a16:creationId xmlns:a16="http://schemas.microsoft.com/office/drawing/2014/main" id="{7A81228B-D7AD-C348-9F77-230D52A65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2590800"/>
            <a:ext cx="7543800" cy="37338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4" name="Oval 5">
            <a:extLst>
              <a:ext uri="{FF2B5EF4-FFF2-40B4-BE49-F238E27FC236}">
                <a16:creationId xmlns:a16="http://schemas.microsoft.com/office/drawing/2014/main" id="{DC070B0E-1BAF-7443-84F5-142C756261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3048000"/>
            <a:ext cx="4648200" cy="2362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5" name="Oval 6">
            <a:extLst>
              <a:ext uri="{FF2B5EF4-FFF2-40B4-BE49-F238E27FC236}">
                <a16:creationId xmlns:a16="http://schemas.microsoft.com/office/drawing/2014/main" id="{8DF1D530-30A1-4741-BAC2-9EE7D1CDC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733800"/>
            <a:ext cx="3810000" cy="1295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6" name="Text Box 8">
            <a:extLst>
              <a:ext uri="{FF2B5EF4-FFF2-40B4-BE49-F238E27FC236}">
                <a16:creationId xmlns:a16="http://schemas.microsoft.com/office/drawing/2014/main" id="{15234B3E-5C53-8146-A34A-0D569A7E3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86200"/>
            <a:ext cx="289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Consumer and consumer satisfaction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7" name="Text Box 9">
            <a:extLst>
              <a:ext uri="{FF2B5EF4-FFF2-40B4-BE49-F238E27FC236}">
                <a16:creationId xmlns:a16="http://schemas.microsoft.com/office/drawing/2014/main" id="{B926C3E5-2F68-9C40-841E-BB912C80F7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12420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Marketing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8" name="Text Box 10">
            <a:extLst>
              <a:ext uri="{FF2B5EF4-FFF2-40B4-BE49-F238E27FC236}">
                <a16:creationId xmlns:a16="http://schemas.microsoft.com/office/drawing/2014/main" id="{94585EAC-F58C-9745-9F2E-804A40D62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2590800"/>
            <a:ext cx="31242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Human resources</a:t>
            </a: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9" name="Text Box 11">
            <a:extLst>
              <a:ext uri="{FF2B5EF4-FFF2-40B4-BE49-F238E27FC236}">
                <a16:creationId xmlns:a16="http://schemas.microsoft.com/office/drawing/2014/main" id="{A0750678-3FF4-6D4E-8C07-F740730E5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4038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Operations</a:t>
            </a:r>
          </a:p>
        </p:txBody>
      </p:sp>
      <p:sp>
        <p:nvSpPr>
          <p:cNvPr id="22540" name="Text Box 12">
            <a:extLst>
              <a:ext uri="{FF2B5EF4-FFF2-40B4-BE49-F238E27FC236}">
                <a16:creationId xmlns:a16="http://schemas.microsoft.com/office/drawing/2014/main" id="{7AFA8078-10DA-4C44-91F7-45E59075B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0292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Finance</a:t>
            </a:r>
          </a:p>
        </p:txBody>
      </p:sp>
      <p:sp>
        <p:nvSpPr>
          <p:cNvPr id="22541" name="Text Box 13">
            <a:extLst>
              <a:ext uri="{FF2B5EF4-FFF2-40B4-BE49-F238E27FC236}">
                <a16:creationId xmlns:a16="http://schemas.microsoft.com/office/drawing/2014/main" id="{B5790FD0-F109-474E-AB39-AD4E66713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5410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Computer services</a:t>
            </a:r>
          </a:p>
        </p:txBody>
      </p:sp>
      <p:sp>
        <p:nvSpPr>
          <p:cNvPr id="22542" name="Text Box 14">
            <a:extLst>
              <a:ext uri="{FF2B5EF4-FFF2-40B4-BE49-F238E27FC236}">
                <a16:creationId xmlns:a16="http://schemas.microsoft.com/office/drawing/2014/main" id="{AFE229D3-DA97-3341-8EA1-A0404A739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41148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Purchasing</a:t>
            </a:r>
          </a:p>
        </p:txBody>
      </p:sp>
      <p:sp>
        <p:nvSpPr>
          <p:cNvPr id="22543" name="Text Box 15">
            <a:extLst>
              <a:ext uri="{FF2B5EF4-FFF2-40B4-BE49-F238E27FC236}">
                <a16:creationId xmlns:a16="http://schemas.microsoft.com/office/drawing/2014/main" id="{76A25EAD-E3F2-584D-A53E-F458440CE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648200"/>
            <a:ext cx="2819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Research and development</a:t>
            </a:r>
          </a:p>
        </p:txBody>
      </p:sp>
      <p:sp>
        <p:nvSpPr>
          <p:cNvPr id="22544" name="Text Box 16">
            <a:extLst>
              <a:ext uri="{FF2B5EF4-FFF2-40B4-BE49-F238E27FC236}">
                <a16:creationId xmlns:a16="http://schemas.microsoft.com/office/drawing/2014/main" id="{27C5C6D4-ECC6-B742-98E2-39AD84B1A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63246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Kotler: 2000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91368-8332-22BA-A1D3-2191BA54F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8726" y="27196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>
            <a:extLst>
              <a:ext uri="{FF2B5EF4-FFF2-40B4-BE49-F238E27FC236}">
                <a16:creationId xmlns:a16="http://schemas.microsoft.com/office/drawing/2014/main" id="{0E43E36E-EFBF-F943-AD85-D112448BEC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Organisational focus and marketing strategy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2587E0C-E6A3-9645-9D93-265F8151711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76338" y="2490788"/>
          <a:ext cx="6799262" cy="3444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A707CF9-79B8-3C49-8D88-A17568D29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4579" name="Slide Number Placeholder 3">
            <a:extLst>
              <a:ext uri="{FF2B5EF4-FFF2-40B4-BE49-F238E27FC236}">
                <a16:creationId xmlns:a16="http://schemas.microsoft.com/office/drawing/2014/main" id="{34A90D29-40A9-F44B-9DD3-6F2F2BB10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AF423FC-DD55-B548-84F5-62CA44554F4D}" type="slidenum">
              <a:rPr lang="en-GB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D50B8A-C1B0-AE5E-B806-2AD7C8E4D5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0091" y="70679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>
            <a:extLst>
              <a:ext uri="{FF2B5EF4-FFF2-40B4-BE49-F238E27FC236}">
                <a16:creationId xmlns:a16="http://schemas.microsoft.com/office/drawing/2014/main" id="{E958CED0-FC4E-1540-96DF-72B08B72B9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wrap="square" anchor="b">
            <a:normAutofit/>
          </a:bodyPr>
          <a:lstStyle/>
          <a:p>
            <a:r>
              <a:rPr lang="en-GB" altLang="en-US"/>
              <a:t>Fits with</a:t>
            </a:r>
          </a:p>
        </p:txBody>
      </p:sp>
      <p:graphicFrame>
        <p:nvGraphicFramePr>
          <p:cNvPr id="26629" name="Content Placeholder 2">
            <a:extLst>
              <a:ext uri="{FF2B5EF4-FFF2-40B4-BE49-F238E27FC236}">
                <a16:creationId xmlns:a16="http://schemas.microsoft.com/office/drawing/2014/main" id="{E2DF1140-FF6E-EC1C-817A-199920A82D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5554406"/>
              </p:ext>
            </p:extLst>
          </p:nvPr>
        </p:nvGraphicFramePr>
        <p:xfrm>
          <a:off x="1176338" y="2490788"/>
          <a:ext cx="6799262" cy="3444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27" name="Slide Number Placeholder 3">
            <a:extLst>
              <a:ext uri="{FF2B5EF4-FFF2-40B4-BE49-F238E27FC236}">
                <a16:creationId xmlns:a16="http://schemas.microsoft.com/office/drawing/2014/main" id="{57F2DD16-6944-9A41-8328-C4D77E63D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rm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CCDEDE93-2A11-5E4C-AFA2-B9EE0161CB1D}" type="slidenum">
              <a:rPr lang="en-GB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12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B94383-9E4C-F111-559C-8648637860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0047" y="456824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08DA481-4AF6-5940-976C-80714C3EAB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368443"/>
              </p:ext>
            </p:extLst>
          </p:nvPr>
        </p:nvGraphicFramePr>
        <p:xfrm>
          <a:off x="323528" y="1974359"/>
          <a:ext cx="8429684" cy="4519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602" name="Rectangle 2">
            <a:extLst>
              <a:ext uri="{FF2B5EF4-FFF2-40B4-BE49-F238E27FC236}">
                <a16:creationId xmlns:a16="http://schemas.microsoft.com/office/drawing/2014/main" id="{FB21F4B2-8AC2-1D4E-83C7-432D1E3366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549275"/>
            <a:ext cx="4414838" cy="1143000"/>
          </a:xfrm>
          <a:prstGeom prst="roundRect">
            <a:avLst/>
          </a:prstGeom>
          <a:ln>
            <a:solidFill>
              <a:schemeClr val="tx1">
                <a:lumMod val="95000"/>
              </a:schemeClr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dirty="0"/>
              <a:t> </a:t>
            </a:r>
            <a:br>
              <a:rPr lang="en-GB" altLang="en-US" dirty="0"/>
            </a:br>
            <a:br>
              <a:rPr lang="en-GB" altLang="en-US" dirty="0"/>
            </a:br>
            <a:r>
              <a:rPr kumimoji="0" lang="en-GB" altLang="en-US" sz="40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j-ea"/>
                <a:cs typeface="+mj-cs"/>
              </a:rPr>
              <a:t>Strategies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/>
              <a:t> </a:t>
            </a:r>
          </a:p>
        </p:txBody>
      </p:sp>
      <p:sp>
        <p:nvSpPr>
          <p:cNvPr id="28675" name="Slide Number Placeholder 5">
            <a:extLst>
              <a:ext uri="{FF2B5EF4-FFF2-40B4-BE49-F238E27FC236}">
                <a16:creationId xmlns:a16="http://schemas.microsoft.com/office/drawing/2014/main" id="{DFA76527-EE0D-D14A-ADD0-E9FF66189C7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239000" y="6248400"/>
            <a:ext cx="1905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  <a:buFontTx/>
              <a:buNone/>
            </a:pPr>
            <a:fld id="{FAAF3E82-5813-4547-AE4C-7FF6742975AB}" type="slidenum">
              <a:rPr lang="en-US" altLang="en-US" sz="1200" smtClean="0">
                <a:solidFill>
                  <a:schemeClr val="tx1"/>
                </a:solidFill>
              </a:rPr>
              <a:pPr algn="l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3E4420-3A6B-4886-9E6B-8F58D23D1A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9000" y="546128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C49FCF-CADF-844A-8F0E-4A2DE63B13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4068353"/>
              </p:ext>
            </p:extLst>
          </p:nvPr>
        </p:nvGraphicFramePr>
        <p:xfrm>
          <a:off x="757238" y="476672"/>
          <a:ext cx="3814762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22" name="Rectangle 3">
            <a:extLst>
              <a:ext uri="{FF2B5EF4-FFF2-40B4-BE49-F238E27FC236}">
                <a16:creationId xmlns:a16="http://schemas.microsoft.com/office/drawing/2014/main" id="{1F5C6F01-5E19-6A4E-B14B-4C8D442B3D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Mass, </a:t>
            </a:r>
            <a:r>
              <a:rPr lang="en-GB" altLang="en-US" dirty="0" err="1">
                <a:latin typeface="Times New Roman" panose="02020603050405020304" pitchFamily="18" charset="0"/>
              </a:rPr>
              <a:t>production,distribution,promotion</a:t>
            </a:r>
            <a:r>
              <a:rPr lang="en-GB" altLang="en-US" dirty="0">
                <a:latin typeface="Times New Roman" panose="02020603050405020304" pitchFamily="18" charset="0"/>
              </a:rPr>
              <a:t> (Model T Ford, </a:t>
            </a:r>
            <a:r>
              <a:rPr lang="en-GB" altLang="en-US" dirty="0" err="1">
                <a:latin typeface="Times New Roman" panose="02020603050405020304" pitchFamily="18" charset="0"/>
              </a:rPr>
              <a:t>Coca-cola</a:t>
            </a:r>
            <a:r>
              <a:rPr lang="en-GB" altLang="en-US" dirty="0">
                <a:latin typeface="Times New Roman" panose="02020603050405020304" pitchFamily="18" charset="0"/>
              </a:rPr>
              <a:t>, McDonald’s) largest market and lowest costs)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Increasingly difficult to market on the basis of “one size fits all”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Treats all customers as average, customer anonymity, standard product - one way message, less dialogue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Align internal value chain</a:t>
            </a:r>
            <a:endParaRPr lang="en-GB" altLang="en-US" sz="2400" dirty="0"/>
          </a:p>
        </p:txBody>
      </p:sp>
      <p:sp>
        <p:nvSpPr>
          <p:cNvPr id="30723" name="Slide Number Placeholder 5">
            <a:extLst>
              <a:ext uri="{FF2B5EF4-FFF2-40B4-BE49-F238E27FC236}">
                <a16:creationId xmlns:a16="http://schemas.microsoft.com/office/drawing/2014/main" id="{1B194F3C-11D2-FA48-8930-4BEFADB0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B1E758-1F41-744F-85EB-9090E7ECD6A2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0724" name="Picture 6" descr="C:\Users\smluser\Pictures\2011-07-14\images.jpg">
            <a:extLst>
              <a:ext uri="{FF2B5EF4-FFF2-40B4-BE49-F238E27FC236}">
                <a16:creationId xmlns:a16="http://schemas.microsoft.com/office/drawing/2014/main" id="{BDBD6D79-E023-A245-85A4-38F3CFBE9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9294"/>
            <a:ext cx="3286125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2DD8ED-CC06-A73E-8D5F-52AC620A7C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38514" y="4954086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27">
            <a:extLst>
              <a:ext uri="{FF2B5EF4-FFF2-40B4-BE49-F238E27FC236}">
                <a16:creationId xmlns:a16="http://schemas.microsoft.com/office/drawing/2014/main" id="{2A7AC69D-DB2B-7041-BDD4-5630E478B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en-GB" altLang="en-US" sz="2400" dirty="0">
                <a:latin typeface="Times New Roman" panose="02020603050405020304" pitchFamily="18" charset="0"/>
              </a:rPr>
              <a:t>	Define the customer value model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Building the customer value hierarchy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-Basic, Expected, Desired, Unanticipated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Decide on the customer value package - tangibles and intangibles, in order to outperform competitors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Meeting needs and  creating customer satisfaction depends on our understanding of what the customer demands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Think….form, features, quality, image…position relative to demand and the competitive environment, CREATE THE BRAND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Align the internal value chain</a:t>
            </a:r>
            <a:endParaRPr lang="en-GB" alt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637C3A8-D0ED-DB40-A450-796DE983A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2771" name="Slide Number Placeholder 5">
            <a:extLst>
              <a:ext uri="{FF2B5EF4-FFF2-40B4-BE49-F238E27FC236}">
                <a16:creationId xmlns:a16="http://schemas.microsoft.com/office/drawing/2014/main" id="{BBCDFF6B-23AB-244F-AE82-367A9220D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3107F8A-BC58-B149-A9BF-E87743C803DC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6C7D8F-61C1-3943-ABB6-700AC3F4CE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7883323"/>
              </p:ext>
            </p:extLst>
          </p:nvPr>
        </p:nvGraphicFramePr>
        <p:xfrm>
          <a:off x="755576" y="836712"/>
          <a:ext cx="4429156" cy="1357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2773" name="Picture 5" descr="C:\Users\smluser\Pictures\2011-07-14\imagesCASZXV0N.jpg">
            <a:extLst>
              <a:ext uri="{FF2B5EF4-FFF2-40B4-BE49-F238E27FC236}">
                <a16:creationId xmlns:a16="http://schemas.microsoft.com/office/drawing/2014/main" id="{19148AD0-E4C9-D146-8483-DD8CA118D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404" y="618067"/>
            <a:ext cx="2214562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53BF6B-60E0-1094-0107-9DE99639B1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6296" y="515719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43BB524-6B3B-0543-9C71-417C6B5D29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3625987"/>
              </p:ext>
            </p:extLst>
          </p:nvPr>
        </p:nvGraphicFramePr>
        <p:xfrm>
          <a:off x="685800" y="570020"/>
          <a:ext cx="3886200" cy="1557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339" name="Rectangle 3">
            <a:extLst>
              <a:ext uri="{FF2B5EF4-FFF2-40B4-BE49-F238E27FC236}">
                <a16:creationId xmlns:a16="http://schemas.microsoft.com/office/drawing/2014/main" id="{81431EFB-2D3C-3945-A389-6E71FFFA3B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GB" altLang="en-US" sz="2400" b="1" dirty="0">
                <a:solidFill>
                  <a:srgbClr val="800000"/>
                </a:solidFill>
                <a:latin typeface="Times New Roman" pitchFamily="18" charset="0"/>
              </a:rPr>
              <a:t>Success depends on the ability of the company to define the market and segment it adequately to</a:t>
            </a:r>
            <a:r>
              <a:rPr lang="en-GB" altLang="en-US" sz="2400" dirty="0">
                <a:latin typeface="Times New Roman" pitchFamily="18" charset="0"/>
              </a:rPr>
              <a:t>:</a:t>
            </a:r>
          </a:p>
          <a:p>
            <a:pPr lvl="1">
              <a:defRPr/>
            </a:pPr>
            <a:r>
              <a:rPr lang="en-GB" altLang="en-US" sz="2000" dirty="0">
                <a:latin typeface="Times New Roman" pitchFamily="18" charset="0"/>
              </a:rPr>
              <a:t>Position the product relative to the needs and required benefits of segment - value hierarchy</a:t>
            </a:r>
          </a:p>
          <a:p>
            <a:pPr lvl="1">
              <a:defRPr/>
            </a:pPr>
            <a:r>
              <a:rPr lang="en-GB" altLang="en-US" sz="2000" dirty="0">
                <a:latin typeface="Times New Roman" pitchFamily="18" charset="0"/>
              </a:rPr>
              <a:t>Definition of the market and segments; size, and the characteristics of demand</a:t>
            </a:r>
          </a:p>
          <a:p>
            <a:pPr>
              <a:defRPr/>
            </a:pPr>
            <a:r>
              <a:rPr lang="en-GB" altLang="en-US" sz="2400" b="1" u="sng" dirty="0">
                <a:latin typeface="Times New Roman" pitchFamily="18" charset="0"/>
              </a:rPr>
              <a:t>Advantages over mass marketing</a:t>
            </a:r>
            <a:endParaRPr lang="en-GB" altLang="en-US" sz="2400" dirty="0">
              <a:latin typeface="Times New Roman" pitchFamily="18" charset="0"/>
            </a:endParaRPr>
          </a:p>
          <a:p>
            <a:pPr lvl="1">
              <a:defRPr/>
            </a:pPr>
            <a:r>
              <a:rPr lang="en-GB" altLang="en-US" dirty="0">
                <a:latin typeface="Times New Roman" pitchFamily="18" charset="0"/>
              </a:rPr>
              <a:t>Customer profile, customised market offering, two way dialogue, economies of scope</a:t>
            </a:r>
          </a:p>
          <a:p>
            <a:pPr lvl="1">
              <a:defRPr/>
            </a:pPr>
            <a:r>
              <a:rPr lang="en-GB" altLang="en-US" dirty="0">
                <a:latin typeface="Times New Roman" pitchFamily="18" charset="0"/>
              </a:rPr>
              <a:t>Ability to ascertain the exact costs of customer</a:t>
            </a:r>
            <a:r>
              <a:rPr lang="en-GB" altLang="en-US" dirty="0"/>
              <a:t> </a:t>
            </a:r>
            <a:r>
              <a:rPr lang="en-GB" altLang="en-US" sz="2000" dirty="0">
                <a:latin typeface="Times New Roman" pitchFamily="18" charset="0"/>
              </a:rPr>
              <a:t>acquisition, retention, response to campaigns, customer scoring, cross-selling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altLang="en-US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CA31FB6-2544-454B-9368-079B47B13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4819" name="Slide Number Placeholder 5">
            <a:extLst>
              <a:ext uri="{FF2B5EF4-FFF2-40B4-BE49-F238E27FC236}">
                <a16:creationId xmlns:a16="http://schemas.microsoft.com/office/drawing/2014/main" id="{E9D0EDE2-D453-F942-A139-4986FC4D6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A703666-4226-DA4F-8D46-38FF891874C0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4820" name="Picture 6" descr="C:\Users\smluser\Pictures\2011-07-14\imagesCA1BVVHH.jpg">
            <a:extLst>
              <a:ext uri="{FF2B5EF4-FFF2-40B4-BE49-F238E27FC236}">
                <a16:creationId xmlns:a16="http://schemas.microsoft.com/office/drawing/2014/main" id="{141E8BC9-4B79-4444-89ED-6AC5A7857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94165"/>
            <a:ext cx="2563813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E83BBE-0100-7884-530B-DF01A6BBB5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24328" y="5517004"/>
            <a:ext cx="1130158" cy="101660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8AC8619-38DB-0144-B304-EC00BA56E223}"/>
              </a:ext>
            </a:extLst>
          </p:cNvPr>
          <p:cNvGraphicFramePr/>
          <p:nvPr/>
        </p:nvGraphicFramePr>
        <p:xfrm>
          <a:off x="685800" y="228600"/>
          <a:ext cx="6248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6866" name="Rectangle 3">
            <a:extLst>
              <a:ext uri="{FF2B5EF4-FFF2-40B4-BE49-F238E27FC236}">
                <a16:creationId xmlns:a16="http://schemas.microsoft.com/office/drawing/2014/main" id="{A0060048-A455-D341-9B1D-D0F25474F2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sz="2400" dirty="0">
                <a:latin typeface="Times New Roman" panose="02020603050405020304" pitchFamily="18" charset="0"/>
              </a:rPr>
              <a:t>Must review the attractiveness of the segment and the company’s objectives and resources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Evaluate then select segment/s that offer opportunity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Position the product relative to the needs and required benefits of segment - value hierarchy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Try to dominate a segment</a:t>
            </a:r>
          </a:p>
          <a:p>
            <a:r>
              <a:rPr lang="en-GB" altLang="en-US" sz="2400" dirty="0" err="1">
                <a:latin typeface="Times New Roman" panose="02020603050405020304" pitchFamily="18" charset="0"/>
              </a:rPr>
              <a:t>Opp</a:t>
            </a:r>
            <a:r>
              <a:rPr lang="en-GB" altLang="en-US" sz="2400" dirty="0">
                <a:latin typeface="Times New Roman" panose="02020603050405020304" pitchFamily="18" charset="0"/>
              </a:rPr>
              <a:t>’ to jump to other segments</a:t>
            </a:r>
          </a:p>
          <a:p>
            <a:endParaRPr lang="en-GB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F65CA1E-A6DD-9D44-8F8B-0D309965C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6867" name="Slide Number Placeholder 5">
            <a:extLst>
              <a:ext uri="{FF2B5EF4-FFF2-40B4-BE49-F238E27FC236}">
                <a16:creationId xmlns:a16="http://schemas.microsoft.com/office/drawing/2014/main" id="{549D5F8D-8F1D-4340-A83C-2E0ACB3AD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EA6885-1B23-2048-8E20-AA108334BEE8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D5DD93-052D-6F25-0650-82305D442E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0312" y="5229200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>
            <a:extLst>
              <a:ext uri="{FF2B5EF4-FFF2-40B4-BE49-F238E27FC236}">
                <a16:creationId xmlns:a16="http://schemas.microsoft.com/office/drawing/2014/main" id="{8402C0E0-9D23-5047-B2B7-362EE71509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Marketing Objectives and Strategy</a:t>
            </a:r>
          </a:p>
        </p:txBody>
      </p:sp>
      <p:sp>
        <p:nvSpPr>
          <p:cNvPr id="38914" name="Rectangle 3">
            <a:extLst>
              <a:ext uri="{FF2B5EF4-FFF2-40B4-BE49-F238E27FC236}">
                <a16:creationId xmlns:a16="http://schemas.microsoft.com/office/drawing/2014/main" id="{04680305-DF2C-0F4F-BDB2-311647D887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altLang="en-US" dirty="0"/>
              <a:t>An objective is what you want to achieve</a:t>
            </a:r>
          </a:p>
          <a:p>
            <a:r>
              <a:rPr lang="en-GB" altLang="en-US" dirty="0"/>
              <a:t>A strategy is how you plan to achieve your objectives</a:t>
            </a:r>
          </a:p>
          <a:p>
            <a:r>
              <a:rPr lang="en-GB" altLang="en-US" dirty="0"/>
              <a:t>Marketing objectives about PRODUCT AND MKT ONLY! MKTG objectives about:</a:t>
            </a:r>
          </a:p>
          <a:p>
            <a:pPr lvl="1"/>
            <a:r>
              <a:rPr lang="en-GB" altLang="en-US" sz="2000" dirty="0"/>
              <a:t>Existing products in existing markets</a:t>
            </a:r>
          </a:p>
          <a:p>
            <a:pPr lvl="1"/>
            <a:r>
              <a:rPr lang="en-GB" altLang="en-US" sz="2000" dirty="0"/>
              <a:t>New products for existing markets</a:t>
            </a:r>
          </a:p>
          <a:p>
            <a:pPr lvl="1"/>
            <a:r>
              <a:rPr lang="en-GB" altLang="en-US" sz="2000" dirty="0"/>
              <a:t>Existing products for new markets</a:t>
            </a:r>
          </a:p>
          <a:p>
            <a:pPr lvl="1"/>
            <a:r>
              <a:rPr lang="en-GB" altLang="en-US" sz="2000" dirty="0"/>
              <a:t>New products for new markets</a:t>
            </a:r>
          </a:p>
          <a:p>
            <a:pPr lvl="1">
              <a:buFontTx/>
              <a:buNone/>
            </a:pPr>
            <a:r>
              <a:rPr lang="en-GB" altLang="en-US" dirty="0"/>
              <a:t>MUST BE CAPABLE OF MEASUREMENT  - penetrate , increase only accept if quantified!</a:t>
            </a:r>
          </a:p>
          <a:p>
            <a:endParaRPr lang="en-GB" altLang="en-US" sz="24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0FE7A74-228F-ED48-A1F5-74F929EE1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8915" name="Slide Number Placeholder 5">
            <a:extLst>
              <a:ext uri="{FF2B5EF4-FFF2-40B4-BE49-F238E27FC236}">
                <a16:creationId xmlns:a16="http://schemas.microsoft.com/office/drawing/2014/main" id="{5886A37D-EA9E-674D-863F-CEADAB67F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B1F3D1-8027-D343-916A-46B46190211F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458E1-56BC-366D-1605-DACD9D036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421123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F48492B-92FA-B44D-ABFE-B28E967B0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0963" name="Slide Number Placeholder 3">
            <a:extLst>
              <a:ext uri="{FF2B5EF4-FFF2-40B4-BE49-F238E27FC236}">
                <a16:creationId xmlns:a16="http://schemas.microsoft.com/office/drawing/2014/main" id="{A099659F-BDB8-F749-91D8-FC8375BEF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C155EAF-E262-9E4B-A490-DCBEE277985B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grpSp>
        <p:nvGrpSpPr>
          <p:cNvPr id="40964" name="Group 2">
            <a:extLst>
              <a:ext uri="{FF2B5EF4-FFF2-40B4-BE49-F238E27FC236}">
                <a16:creationId xmlns:a16="http://schemas.microsoft.com/office/drawing/2014/main" id="{DE1427BF-4D54-0949-ACC1-46905666C73C}"/>
              </a:ext>
            </a:extLst>
          </p:cNvPr>
          <p:cNvGrpSpPr>
            <a:grpSpLocks/>
          </p:cNvGrpSpPr>
          <p:nvPr/>
        </p:nvGrpSpPr>
        <p:grpSpPr bwMode="auto">
          <a:xfrm>
            <a:off x="755576" y="1538857"/>
            <a:ext cx="8001000" cy="5105400"/>
            <a:chOff x="480" y="720"/>
            <a:chExt cx="4800" cy="2880"/>
          </a:xfrm>
        </p:grpSpPr>
        <p:sp>
          <p:nvSpPr>
            <p:cNvPr id="40968" name="Rectangle 3">
              <a:extLst>
                <a:ext uri="{FF2B5EF4-FFF2-40B4-BE49-F238E27FC236}">
                  <a16:creationId xmlns:a16="http://schemas.microsoft.com/office/drawing/2014/main" id="{9906E2CC-242B-0241-876C-7985278D8C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720"/>
              <a:ext cx="4800" cy="28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9" name="Rectangle 4">
              <a:extLst>
                <a:ext uri="{FF2B5EF4-FFF2-40B4-BE49-F238E27FC236}">
                  <a16:creationId xmlns:a16="http://schemas.microsoft.com/office/drawing/2014/main" id="{DAA3C92E-8CD9-024A-8422-55E3AA8756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816"/>
              <a:ext cx="4608" cy="2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0" name="Rectangle 5">
              <a:extLst>
                <a:ext uri="{FF2B5EF4-FFF2-40B4-BE49-F238E27FC236}">
                  <a16:creationId xmlns:a16="http://schemas.microsoft.com/office/drawing/2014/main" id="{AE103871-A6C6-5140-B80E-5B5F21730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1200"/>
              <a:ext cx="2880" cy="2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1" name="Line 6">
              <a:extLst>
                <a:ext uri="{FF2B5EF4-FFF2-40B4-BE49-F238E27FC236}">
                  <a16:creationId xmlns:a16="http://schemas.microsoft.com/office/drawing/2014/main" id="{E47A4676-8C4D-0D48-AAA7-2A4ADF007D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200"/>
              <a:ext cx="0" cy="2016"/>
            </a:xfrm>
            <a:prstGeom prst="line">
              <a:avLst/>
            </a:prstGeom>
            <a:noFill/>
            <a:ln w="635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2" name="Line 7">
              <a:extLst>
                <a:ext uri="{FF2B5EF4-FFF2-40B4-BE49-F238E27FC236}">
                  <a16:creationId xmlns:a16="http://schemas.microsoft.com/office/drawing/2014/main" id="{633BE516-E548-044E-BE08-D6C1798B3A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3216"/>
              <a:ext cx="2880" cy="0"/>
            </a:xfrm>
            <a:prstGeom prst="line">
              <a:avLst/>
            </a:prstGeom>
            <a:noFill/>
            <a:ln w="635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3" name="Arc 8">
              <a:extLst>
                <a:ext uri="{FF2B5EF4-FFF2-40B4-BE49-F238E27FC236}">
                  <a16:creationId xmlns:a16="http://schemas.microsoft.com/office/drawing/2014/main" id="{44C0F794-B420-5B4E-863D-693DB27CCC3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09" y="1536"/>
              <a:ext cx="2812" cy="1056"/>
            </a:xfrm>
            <a:custGeom>
              <a:avLst/>
              <a:gdLst>
                <a:gd name="T0" fmla="*/ 0 w 22598"/>
                <a:gd name="T1" fmla="*/ 0 h 21600"/>
                <a:gd name="T2" fmla="*/ 0 w 22598"/>
                <a:gd name="T3" fmla="*/ 0 h 21600"/>
                <a:gd name="T4" fmla="*/ 0 w 22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2598"/>
                <a:gd name="T10" fmla="*/ 0 h 21600"/>
                <a:gd name="T11" fmla="*/ 22598 w 22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598" h="21600" fill="none" extrusionOk="0">
                  <a:moveTo>
                    <a:pt x="0" y="23"/>
                  </a:moveTo>
                  <a:cubicBezTo>
                    <a:pt x="332" y="7"/>
                    <a:pt x="665" y="-1"/>
                    <a:pt x="998" y="0"/>
                  </a:cubicBezTo>
                  <a:cubicBezTo>
                    <a:pt x="12927" y="0"/>
                    <a:pt x="22598" y="9670"/>
                    <a:pt x="22598" y="21600"/>
                  </a:cubicBezTo>
                </a:path>
                <a:path w="22598" h="21600" stroke="0" extrusionOk="0">
                  <a:moveTo>
                    <a:pt x="0" y="23"/>
                  </a:moveTo>
                  <a:cubicBezTo>
                    <a:pt x="332" y="7"/>
                    <a:pt x="665" y="-1"/>
                    <a:pt x="998" y="0"/>
                  </a:cubicBezTo>
                  <a:cubicBezTo>
                    <a:pt x="12927" y="0"/>
                    <a:pt x="22598" y="9670"/>
                    <a:pt x="22598" y="21600"/>
                  </a:cubicBezTo>
                  <a:lnTo>
                    <a:pt x="998" y="21600"/>
                  </a:lnTo>
                  <a:lnTo>
                    <a:pt x="0" y="23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4" name="Arc 9">
              <a:extLst>
                <a:ext uri="{FF2B5EF4-FFF2-40B4-BE49-F238E27FC236}">
                  <a16:creationId xmlns:a16="http://schemas.microsoft.com/office/drawing/2014/main" id="{856436DE-7C53-D14D-926B-EE2C3914EBD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08" y="2105"/>
              <a:ext cx="2777" cy="535"/>
            </a:xfrm>
            <a:custGeom>
              <a:avLst/>
              <a:gdLst>
                <a:gd name="T0" fmla="*/ 0 w 22562"/>
                <a:gd name="T1" fmla="*/ 0 h 21600"/>
                <a:gd name="T2" fmla="*/ 0 w 22562"/>
                <a:gd name="T3" fmla="*/ 0 h 21600"/>
                <a:gd name="T4" fmla="*/ 0 w 22562"/>
                <a:gd name="T5" fmla="*/ 0 h 21600"/>
                <a:gd name="T6" fmla="*/ 0 60000 65536"/>
                <a:gd name="T7" fmla="*/ 0 60000 65536"/>
                <a:gd name="T8" fmla="*/ 0 60000 65536"/>
                <a:gd name="T9" fmla="*/ 0 w 22562"/>
                <a:gd name="T10" fmla="*/ 0 h 21600"/>
                <a:gd name="T11" fmla="*/ 22562 w 2256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562" h="21600" fill="none" extrusionOk="0">
                  <a:moveTo>
                    <a:pt x="-1" y="28"/>
                  </a:moveTo>
                  <a:cubicBezTo>
                    <a:pt x="372" y="9"/>
                    <a:pt x="744" y="-1"/>
                    <a:pt x="1117" y="0"/>
                  </a:cubicBezTo>
                  <a:cubicBezTo>
                    <a:pt x="12046" y="0"/>
                    <a:pt x="21253" y="8164"/>
                    <a:pt x="22561" y="19015"/>
                  </a:cubicBezTo>
                </a:path>
                <a:path w="22562" h="21600" stroke="0" extrusionOk="0">
                  <a:moveTo>
                    <a:pt x="-1" y="28"/>
                  </a:moveTo>
                  <a:cubicBezTo>
                    <a:pt x="372" y="9"/>
                    <a:pt x="744" y="-1"/>
                    <a:pt x="1117" y="0"/>
                  </a:cubicBezTo>
                  <a:cubicBezTo>
                    <a:pt x="12046" y="0"/>
                    <a:pt x="21253" y="8164"/>
                    <a:pt x="22561" y="19015"/>
                  </a:cubicBezTo>
                  <a:lnTo>
                    <a:pt x="1117" y="21600"/>
                  </a:lnTo>
                  <a:lnTo>
                    <a:pt x="-1" y="28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5" name="Text Box 10">
              <a:extLst>
                <a:ext uri="{FF2B5EF4-FFF2-40B4-BE49-F238E27FC236}">
                  <a16:creationId xmlns:a16="http://schemas.microsoft.com/office/drawing/2014/main" id="{A68A007E-D5A9-0A4D-B5B7-86090A7CF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1440"/>
              <a:ext cx="1008" cy="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chemeClr val="tx1"/>
                  </a:solidFill>
                  <a:latin typeface="Times New Roman" panose="02020603050405020304" pitchFamily="18" charset="0"/>
                </a:rPr>
                <a:t>Desired Scale</a:t>
              </a:r>
              <a:endParaRPr lang="en-GB" altLang="en-US" sz="1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6" name="Text Box 11">
              <a:extLst>
                <a:ext uri="{FF2B5EF4-FFF2-40B4-BE49-F238E27FC236}">
                  <a16:creationId xmlns:a16="http://schemas.microsoft.com/office/drawing/2014/main" id="{7FC421E0-F3FB-594A-9AD3-AC2FD11C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2064"/>
              <a:ext cx="86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400">
                  <a:solidFill>
                    <a:schemeClr val="tx1"/>
                  </a:solidFill>
                  <a:latin typeface="Times New Roman" panose="02020603050405020304" pitchFamily="18" charset="0"/>
                </a:rPr>
                <a:t>Project Scale</a:t>
              </a:r>
            </a:p>
          </p:txBody>
        </p:sp>
        <p:sp>
          <p:nvSpPr>
            <p:cNvPr id="17423" name="AutoShape 12">
              <a:extLst>
                <a:ext uri="{FF2B5EF4-FFF2-40B4-BE49-F238E27FC236}">
                  <a16:creationId xmlns:a16="http://schemas.microsoft.com/office/drawing/2014/main" id="{112915BC-D1CF-404D-AC9F-6A91C9A4D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1536"/>
              <a:ext cx="50" cy="576"/>
            </a:xfrm>
            <a:prstGeom prst="rightBrace">
              <a:avLst>
                <a:gd name="adj1" fmla="val 100000"/>
                <a:gd name="adj2" fmla="val 50000"/>
              </a:avLst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en-GB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40978" name="Text Box 13">
              <a:extLst>
                <a:ext uri="{FF2B5EF4-FFF2-40B4-BE49-F238E27FC236}">
                  <a16:creationId xmlns:a16="http://schemas.microsoft.com/office/drawing/2014/main" id="{B1480D76-93A6-294A-9C7B-1ED0F95A80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4" y="1680"/>
              <a:ext cx="960" cy="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 i="1">
                  <a:solidFill>
                    <a:srgbClr val="800000"/>
                  </a:solidFill>
                  <a:latin typeface="Times New Roman" panose="02020603050405020304" pitchFamily="18" charset="0"/>
                </a:rPr>
                <a:t>Strategic Planning Gap</a:t>
              </a:r>
              <a:endParaRPr lang="en-GB" altLang="en-US" sz="2400">
                <a:solidFill>
                  <a:srgbClr val="8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5" name="Text Box 14">
              <a:extLst>
                <a:ext uri="{FF2B5EF4-FFF2-40B4-BE49-F238E27FC236}">
                  <a16:creationId xmlns:a16="http://schemas.microsoft.com/office/drawing/2014/main" id="{CC29BF22-384B-344C-99EA-BC03A1E4C3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981"/>
              <a:ext cx="574" cy="22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2000" b="1" dirty="0"/>
                <a:t>Sales</a:t>
              </a:r>
            </a:p>
          </p:txBody>
        </p:sp>
        <p:sp>
          <p:nvSpPr>
            <p:cNvPr id="17426" name="Text Box 15">
              <a:extLst>
                <a:ext uri="{FF2B5EF4-FFF2-40B4-BE49-F238E27FC236}">
                  <a16:creationId xmlns:a16="http://schemas.microsoft.com/office/drawing/2014/main" id="{B0A616E3-C65C-DD49-B5F8-81E36E37AE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9" y="3120"/>
              <a:ext cx="77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Time (years)</a:t>
              </a:r>
            </a:p>
          </p:txBody>
        </p:sp>
        <p:sp>
          <p:nvSpPr>
            <p:cNvPr id="17427" name="Text Box 16">
              <a:extLst>
                <a:ext uri="{FF2B5EF4-FFF2-40B4-BE49-F238E27FC236}">
                  <a16:creationId xmlns:a16="http://schemas.microsoft.com/office/drawing/2014/main" id="{B257B89E-2DEA-DE43-84AF-D2E4AA53A8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216"/>
              <a:ext cx="43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5</a:t>
              </a:r>
            </a:p>
          </p:txBody>
        </p:sp>
        <p:sp>
          <p:nvSpPr>
            <p:cNvPr id="17428" name="Text Box 17">
              <a:extLst>
                <a:ext uri="{FF2B5EF4-FFF2-40B4-BE49-F238E27FC236}">
                  <a16:creationId xmlns:a16="http://schemas.microsoft.com/office/drawing/2014/main" id="{E13456E4-F067-9941-AE51-BDB159DAB8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3216"/>
              <a:ext cx="24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10</a:t>
              </a:r>
            </a:p>
          </p:txBody>
        </p:sp>
        <p:sp>
          <p:nvSpPr>
            <p:cNvPr id="17429" name="Text Box 18">
              <a:extLst>
                <a:ext uri="{FF2B5EF4-FFF2-40B4-BE49-F238E27FC236}">
                  <a16:creationId xmlns:a16="http://schemas.microsoft.com/office/drawing/2014/main" id="{07189610-16A2-DD48-9A21-22E35C35CE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3216"/>
              <a:ext cx="384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/>
                <a:t>0</a:t>
              </a:r>
            </a:p>
          </p:txBody>
        </p:sp>
      </p:grpSp>
      <p:sp>
        <p:nvSpPr>
          <p:cNvPr id="40965" name="Text Box 19">
            <a:extLst>
              <a:ext uri="{FF2B5EF4-FFF2-40B4-BE49-F238E27FC236}">
                <a16:creationId xmlns:a16="http://schemas.microsoft.com/office/drawing/2014/main" id="{5179B991-E1DC-7A45-8A5B-71371816C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838200"/>
            <a:ext cx="655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Text Box 20">
            <a:extLst>
              <a:ext uri="{FF2B5EF4-FFF2-40B4-BE49-F238E27FC236}">
                <a16:creationId xmlns:a16="http://schemas.microsoft.com/office/drawing/2014/main" id="{E38BC44E-421A-E746-9ACB-8405BBCA9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928688"/>
            <a:ext cx="6553200" cy="646112"/>
          </a:xfrm>
          <a:prstGeom prst="rect">
            <a:avLst/>
          </a:prstGeom>
          <a:solidFill>
            <a:schemeClr val="tx2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en-US" sz="3600" b="1" dirty="0">
                <a:solidFill>
                  <a:schemeClr val="bg1"/>
                </a:solidFill>
              </a:rPr>
              <a:t>Strategic Objective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29DED-DD20-EA69-9DEB-191BA9564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419" y="307620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smluser\Pictures\2011-07-14\Ansoff_Matrix_Excel.png">
            <a:extLst>
              <a:ext uri="{FF2B5EF4-FFF2-40B4-BE49-F238E27FC236}">
                <a16:creationId xmlns:a16="http://schemas.microsoft.com/office/drawing/2014/main" id="{FED0F044-1345-674A-8E12-6CA5517F04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0188" y="2228850"/>
            <a:ext cx="5334000" cy="4025900"/>
          </a:xfrm>
          <a:noFill/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D95ECB-FDD7-A040-8069-6F4CCEB45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3009" name="Slide Number Placeholder 3">
            <a:extLst>
              <a:ext uri="{FF2B5EF4-FFF2-40B4-BE49-F238E27FC236}">
                <a16:creationId xmlns:a16="http://schemas.microsoft.com/office/drawing/2014/main" id="{D48D34A1-91C3-FE4F-8A13-DDF54894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086E16B-77EA-924B-9B08-A50DFF614275}" type="slidenum">
              <a:rPr lang="en-GB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17CA82B-402F-0F49-BF18-82A3E288E4A2}"/>
              </a:ext>
            </a:extLst>
          </p:cNvPr>
          <p:cNvGraphicFramePr/>
          <p:nvPr/>
        </p:nvGraphicFramePr>
        <p:xfrm>
          <a:off x="685800" y="228600"/>
          <a:ext cx="6248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D5B1B15-70FB-F256-B931-855F79EA84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0312" y="417526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>
            <a:extLst>
              <a:ext uri="{FF2B5EF4-FFF2-40B4-BE49-F238E27FC236}">
                <a16:creationId xmlns:a16="http://schemas.microsoft.com/office/drawing/2014/main" id="{046D938E-22EB-EE47-9657-979D4F8800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5058" name="Rectangle 3">
            <a:extLst>
              <a:ext uri="{FF2B5EF4-FFF2-40B4-BE49-F238E27FC236}">
                <a16:creationId xmlns:a16="http://schemas.microsoft.com/office/drawing/2014/main" id="{CB3B7241-6776-8F44-82AF-4C683DCDC1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altLang="en-US" b="1" i="1">
                <a:latin typeface="Times New Roman" panose="02020603050405020304" pitchFamily="18" charset="0"/>
              </a:rPr>
              <a:t>Should be arranged in order of importance</a:t>
            </a:r>
          </a:p>
          <a:p>
            <a:r>
              <a:rPr lang="en-GB" altLang="en-US" b="1" i="1">
                <a:latin typeface="Times New Roman" panose="02020603050405020304" pitchFamily="18" charset="0"/>
              </a:rPr>
              <a:t>Goals should be quantified - top level goal</a:t>
            </a:r>
            <a:endParaRPr lang="en-GB" altLang="en-US" b="1" i="1" u="sng">
              <a:latin typeface="Times New Roman" panose="02020603050405020304" pitchFamily="18" charset="0"/>
            </a:endParaRPr>
          </a:p>
          <a:p>
            <a:r>
              <a:rPr lang="en-GB" altLang="en-US" b="1">
                <a:solidFill>
                  <a:srgbClr val="800000"/>
                </a:solidFill>
                <a:latin typeface="Times New Roman" panose="02020603050405020304" pitchFamily="18" charset="0"/>
              </a:rPr>
              <a:t>Market  penetration strategy - objectives</a:t>
            </a:r>
            <a:endParaRPr lang="en-GB" altLang="en-US" sz="2400">
              <a:latin typeface="Times New Roman" panose="02020603050405020304" pitchFamily="18" charset="0"/>
            </a:endParaRPr>
          </a:p>
          <a:p>
            <a:r>
              <a:rPr lang="en-GB" altLang="en-US" sz="2400">
                <a:latin typeface="Times New Roman" panose="02020603050405020304" pitchFamily="18" charset="0"/>
              </a:rPr>
              <a:t>To increase our product awareness within target market sectors from 0% to 50% within year 1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increase our product awareness within target market sectors from 50% to 75% in year 2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achieve 12% market share in year 1 = T/O £120,00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achieve 25% market share in year 2</a:t>
            </a:r>
            <a:r>
              <a:rPr lang="en-GB" altLang="en-US" sz="2000"/>
              <a:t> = T/O £250,00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To achieve a net profit margin of 10% in year 1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753C76-8633-6546-A142-525971353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5059" name="Slide Number Placeholder 5">
            <a:extLst>
              <a:ext uri="{FF2B5EF4-FFF2-40B4-BE49-F238E27FC236}">
                <a16:creationId xmlns:a16="http://schemas.microsoft.com/office/drawing/2014/main" id="{459FC083-AB09-944C-ACB5-8B1AB9F07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34115F-9BEA-E342-80DC-FC49E7292053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2FB9F1-8857-334F-6E86-50126EB16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448561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965280B2-5B39-3240-ACF8-0AA90EABB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7106" name="Rectangle 3">
            <a:extLst>
              <a:ext uri="{FF2B5EF4-FFF2-40B4-BE49-F238E27FC236}">
                <a16:creationId xmlns:a16="http://schemas.microsoft.com/office/drawing/2014/main" id="{D8AE569D-557D-554D-96B6-FD291BB9E82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b="1">
                <a:solidFill>
                  <a:srgbClr val="800000"/>
                </a:solidFill>
                <a:latin typeface="Times New Roman" panose="02020603050405020304" pitchFamily="18" charset="0"/>
              </a:rPr>
              <a:t>Product Development Strategy- objectives</a:t>
            </a:r>
            <a:endParaRPr lang="en-GB" altLang="en-US">
              <a:latin typeface="Times New Roman" panose="02020603050405020304" pitchFamily="18" charset="0"/>
            </a:endParaRPr>
          </a:p>
          <a:p>
            <a:r>
              <a:rPr lang="en-GB" altLang="en-US" sz="2400">
                <a:latin typeface="Times New Roman" panose="02020603050405020304" pitchFamily="18" charset="0"/>
              </a:rPr>
              <a:t>To develop a new product during year one ready to launch in year 3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increase awareness of the new product amongst current customer groups from 0-80%  in year 2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sell 10,000 units of the new product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t/o £350,000 from new product sales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maintain a gross profit margin of 70%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a net profit margin of 15%</a:t>
            </a:r>
            <a:endParaRPr lang="en-GB" altLang="en-US" sz="240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BC3A28-B5EA-4F4C-834C-9CED6C50F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7107" name="Slide Number Placeholder 5">
            <a:extLst>
              <a:ext uri="{FF2B5EF4-FFF2-40B4-BE49-F238E27FC236}">
                <a16:creationId xmlns:a16="http://schemas.microsoft.com/office/drawing/2014/main" id="{987CBD3B-920A-8C40-8BE7-714FC13A5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1DA2E6-551F-594B-AE75-116260CDF648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3A0AD-F20E-C6A8-B10A-D5E1B11B8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340" y="349794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>
            <a:extLst>
              <a:ext uri="{FF2B5EF4-FFF2-40B4-BE49-F238E27FC236}">
                <a16:creationId xmlns:a16="http://schemas.microsoft.com/office/drawing/2014/main" id="{2277FE40-CA23-3F43-9744-3939C5CBE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9154" name="Rectangle 3">
            <a:extLst>
              <a:ext uri="{FF2B5EF4-FFF2-40B4-BE49-F238E27FC236}">
                <a16:creationId xmlns:a16="http://schemas.microsoft.com/office/drawing/2014/main" id="{FFC701FC-0223-7944-9951-9D3CE1DC74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altLang="en-US" b="1">
                <a:solidFill>
                  <a:srgbClr val="800000"/>
                </a:solidFill>
                <a:latin typeface="Times New Roman" panose="02020603050405020304" pitchFamily="18" charset="0"/>
              </a:rPr>
              <a:t>Market development strategy - objectives</a:t>
            </a:r>
            <a:endParaRPr lang="en-GB" altLang="en-US" sz="2400">
              <a:latin typeface="Times New Roman" panose="02020603050405020304" pitchFamily="18" charset="0"/>
            </a:endParaRPr>
          </a:p>
          <a:p>
            <a:r>
              <a:rPr lang="en-GB" altLang="en-US" sz="2400">
                <a:latin typeface="Times New Roman" panose="02020603050405020304" pitchFamily="18" charset="0"/>
              </a:rPr>
              <a:t>To introduce the product within England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 To increase awareness of the product within the target area from 5% to  20% within year 2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attract 10 new customers within this area resulting in sales of £500,000, with an average unit sale value of x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an overall   gross profit margin of  65% on all sales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maintain a net profit margin of 10%</a:t>
            </a:r>
          </a:p>
          <a:p>
            <a:r>
              <a:rPr lang="en-GB" altLang="en-US" b="1" i="1">
                <a:latin typeface="Times New Roman" panose="02020603050405020304" pitchFamily="18" charset="0"/>
              </a:rPr>
              <a:t>Goals should be realistic</a:t>
            </a:r>
          </a:p>
          <a:p>
            <a:endParaRPr lang="en-GB" altLang="en-US" sz="2400">
              <a:latin typeface="Times New Roman" panose="02020603050405020304" pitchFamily="18" charset="0"/>
            </a:endParaRPr>
          </a:p>
          <a:p>
            <a:endParaRPr lang="en-GB" altLang="en-US" sz="240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720456A-9581-4241-860C-193E8C149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9155" name="Slide Number Placeholder 5">
            <a:extLst>
              <a:ext uri="{FF2B5EF4-FFF2-40B4-BE49-F238E27FC236}">
                <a16:creationId xmlns:a16="http://schemas.microsoft.com/office/drawing/2014/main" id="{672BACE3-0B10-F942-A317-01801BF41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ED6CFC2-8445-D641-9DA4-F784320D09BC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051545-CDA8-B871-67E7-1269CA4EC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421123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64AA96AA-F28D-7843-98AF-0B195D2642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All strategies demand….</a:t>
            </a:r>
          </a:p>
        </p:txBody>
      </p:sp>
      <p:sp>
        <p:nvSpPr>
          <p:cNvPr id="51202" name="Rectangle 3">
            <a:extLst>
              <a:ext uri="{FF2B5EF4-FFF2-40B4-BE49-F238E27FC236}">
                <a16:creationId xmlns:a16="http://schemas.microsoft.com/office/drawing/2014/main" id="{E92DFBFA-2126-3C47-8764-EBABE8AD566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latin typeface="Times New Roman" panose="02020603050405020304" pitchFamily="18" charset="0"/>
              </a:rPr>
              <a:t>You establish a competitive position for the product relative to the competition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Detail a marketing mix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Achieve strategic fit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Product, service, price, promotion, distribution -   relative to the market and  competition</a:t>
            </a:r>
            <a:endParaRPr lang="en-GB" alt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42A995C-D193-8945-9478-9BBFB1C14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1203" name="Slide Number Placeholder 5">
            <a:extLst>
              <a:ext uri="{FF2B5EF4-FFF2-40B4-BE49-F238E27FC236}">
                <a16:creationId xmlns:a16="http://schemas.microsoft.com/office/drawing/2014/main" id="{D1BB9E1D-CDF6-E94C-93B3-5B571449E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00B9A-4820-FB48-8D72-933986149E29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87664-44B2-CFFF-97E8-E5A4F6129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42831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>
            <a:extLst>
              <a:ext uri="{FF2B5EF4-FFF2-40B4-BE49-F238E27FC236}">
                <a16:creationId xmlns:a16="http://schemas.microsoft.com/office/drawing/2014/main" id="{0413218E-87C8-344B-AC10-07A8EC9A60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5867400" cy="1328738"/>
          </a:xfrm>
        </p:spPr>
        <p:txBody>
          <a:bodyPr/>
          <a:lstStyle/>
          <a:p>
            <a:endParaRPr lang="en-US" altLang="en-US"/>
          </a:p>
        </p:txBody>
      </p:sp>
      <p:pic>
        <p:nvPicPr>
          <p:cNvPr id="53250" name="Picture 4">
            <a:extLst>
              <a:ext uri="{FF2B5EF4-FFF2-40B4-BE49-F238E27FC236}">
                <a16:creationId xmlns:a16="http://schemas.microsoft.com/office/drawing/2014/main" id="{08C8C818-69AC-5D4A-B63C-D13D3D8D01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6456362" cy="5259388"/>
          </a:xfrm>
          <a:noFill/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2E1C111-1B4C-0540-BDAA-07FC1113B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836613"/>
            <a:ext cx="1728787" cy="22320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198C71-07EC-824F-B8F0-000C04E3A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6938" y="1169988"/>
            <a:ext cx="2879725" cy="22479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b="1"/>
              <a:t>Market information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1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b="1"/>
              <a:t>Segment information</a:t>
            </a:r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id="{F13E1F99-3221-BF4F-9246-4FF67D76D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9925" y="1970088"/>
            <a:ext cx="792163" cy="6477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E9F17B5B-F43E-4D49-82FD-C8ADC111F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4050" y="2863850"/>
            <a:ext cx="792163" cy="1428750"/>
          </a:xfrm>
          <a:prstGeom prst="downArrow">
            <a:avLst>
              <a:gd name="adj1" fmla="val 50000"/>
              <a:gd name="adj2" fmla="val 50008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E6D2BDD4-7F59-CF18-9B51-D9908C96B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013176"/>
            <a:ext cx="12747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A3B9BB16-F21E-904F-98C0-BA5F87B207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Market segmentation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EFFD3E05-35B5-C841-A4E8-37E394E3469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00100" y="2000250"/>
            <a:ext cx="7772400" cy="4114800"/>
          </a:xfrm>
        </p:spPr>
        <p:txBody>
          <a:bodyPr/>
          <a:lstStyle/>
          <a:p>
            <a:r>
              <a:rPr lang="en-US" altLang="en-US"/>
              <a:t>Mkt definition – New Coffee Product</a:t>
            </a:r>
          </a:p>
        </p:txBody>
      </p:sp>
      <p:sp>
        <p:nvSpPr>
          <p:cNvPr id="55297" name="Slide Number Placeholder 5">
            <a:extLst>
              <a:ext uri="{FF2B5EF4-FFF2-40B4-BE49-F238E27FC236}">
                <a16:creationId xmlns:a16="http://schemas.microsoft.com/office/drawing/2014/main" id="{358B3452-F5CF-F447-A72E-753875E30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91D445C-A3C6-664C-AEC8-2C6CC8FA1BBB}" type="slidenum">
              <a:rPr lang="en-US" altLang="en-US" sz="1400" smtClean="0">
                <a:solidFill>
                  <a:schemeClr val="tx1"/>
                </a:solidFill>
                <a:latin typeface="Arial Narrow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400">
              <a:solidFill>
                <a:schemeClr val="tx1"/>
              </a:solidFill>
              <a:latin typeface="Arial Narrow" panose="020B0604020202020204" pitchFamily="34" charset="0"/>
            </a:endParaRPr>
          </a:p>
        </p:txBody>
      </p:sp>
      <p:sp>
        <p:nvSpPr>
          <p:cNvPr id="55301" name="Rectangle 6">
            <a:extLst>
              <a:ext uri="{FF2B5EF4-FFF2-40B4-BE49-F238E27FC236}">
                <a16:creationId xmlns:a16="http://schemas.microsoft.com/office/drawing/2014/main" id="{F91DF751-8CCB-1E46-8216-8DFCB30A5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2514600"/>
            <a:ext cx="29718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5302" name="Text Box 8">
            <a:extLst>
              <a:ext uri="{FF2B5EF4-FFF2-40B4-BE49-F238E27FC236}">
                <a16:creationId xmlns:a16="http://schemas.microsoft.com/office/drawing/2014/main" id="{FAF9988A-E1D7-5640-968C-EBC0105DD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590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  Total UK coffee volume</a:t>
            </a:r>
          </a:p>
        </p:txBody>
      </p:sp>
      <p:sp>
        <p:nvSpPr>
          <p:cNvPr id="55303" name="Rectangle 9">
            <a:extLst>
              <a:ext uri="{FF2B5EF4-FFF2-40B4-BE49-F238E27FC236}">
                <a16:creationId xmlns:a16="http://schemas.microsoft.com/office/drawing/2014/main" id="{25CB9D6F-73AA-594F-96DB-93D1D357D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3657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Trade Sales</a:t>
            </a:r>
          </a:p>
        </p:txBody>
      </p:sp>
      <p:sp>
        <p:nvSpPr>
          <p:cNvPr id="55304" name="Rectangle 10">
            <a:extLst>
              <a:ext uri="{FF2B5EF4-FFF2-40B4-BE49-F238E27FC236}">
                <a16:creationId xmlns:a16="http://schemas.microsoft.com/office/drawing/2014/main" id="{F4BEFD6B-DA46-EF4D-ACFF-D51EB0B3E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37338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Consumer Sales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5305" name="Rectangle 11">
            <a:extLst>
              <a:ext uri="{FF2B5EF4-FFF2-40B4-BE49-F238E27FC236}">
                <a16:creationId xmlns:a16="http://schemas.microsoft.com/office/drawing/2014/main" id="{F8D79631-5C6B-F749-80CE-66334B2B4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7244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Caffeinated</a:t>
            </a:r>
          </a:p>
        </p:txBody>
      </p:sp>
      <p:sp>
        <p:nvSpPr>
          <p:cNvPr id="55306" name="Rectangle 12">
            <a:extLst>
              <a:ext uri="{FF2B5EF4-FFF2-40B4-BE49-F238E27FC236}">
                <a16:creationId xmlns:a16="http://schemas.microsoft.com/office/drawing/2014/main" id="{61417B65-E2B5-0840-B02F-D7D078CA7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7244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Decaffeinated</a:t>
            </a:r>
          </a:p>
        </p:txBody>
      </p:sp>
      <p:sp>
        <p:nvSpPr>
          <p:cNvPr id="55307" name="Rectangle 13">
            <a:extLst>
              <a:ext uri="{FF2B5EF4-FFF2-40B4-BE49-F238E27FC236}">
                <a16:creationId xmlns:a16="http://schemas.microsoft.com/office/drawing/2014/main" id="{BA1A9587-71BE-8C4B-93B7-86961CB2B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54864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Instant</a:t>
            </a:r>
          </a:p>
        </p:txBody>
      </p:sp>
      <p:sp>
        <p:nvSpPr>
          <p:cNvPr id="55308" name="Rectangle 14">
            <a:extLst>
              <a:ext uri="{FF2B5EF4-FFF2-40B4-BE49-F238E27FC236}">
                <a16:creationId xmlns:a16="http://schemas.microsoft.com/office/drawing/2014/main" id="{BB95A061-EEBB-AD40-8BC0-A338F0C0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Regular</a:t>
            </a:r>
          </a:p>
        </p:txBody>
      </p:sp>
      <p:sp>
        <p:nvSpPr>
          <p:cNvPr id="55309" name="Rectangle 15">
            <a:extLst>
              <a:ext uri="{FF2B5EF4-FFF2-40B4-BE49-F238E27FC236}">
                <a16:creationId xmlns:a16="http://schemas.microsoft.com/office/drawing/2014/main" id="{054022BF-8629-1C4E-8366-656881834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Instant</a:t>
            </a:r>
          </a:p>
        </p:txBody>
      </p:sp>
      <p:sp>
        <p:nvSpPr>
          <p:cNvPr id="55310" name="Rectangle 16">
            <a:extLst>
              <a:ext uri="{FF2B5EF4-FFF2-40B4-BE49-F238E27FC236}">
                <a16:creationId xmlns:a16="http://schemas.microsoft.com/office/drawing/2014/main" id="{ACA47CA6-223A-2642-B109-416895B49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Regular</a:t>
            </a:r>
          </a:p>
        </p:txBody>
      </p:sp>
      <p:sp>
        <p:nvSpPr>
          <p:cNvPr id="55311" name="Rectangle 17">
            <a:extLst>
              <a:ext uri="{FF2B5EF4-FFF2-40B4-BE49-F238E27FC236}">
                <a16:creationId xmlns:a16="http://schemas.microsoft.com/office/drawing/2014/main" id="{C0344EBA-A2A7-2148-BB5A-FD210A768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6324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Scotland</a:t>
            </a:r>
          </a:p>
        </p:txBody>
      </p:sp>
      <p:sp>
        <p:nvSpPr>
          <p:cNvPr id="55312" name="Rectangle 18">
            <a:extLst>
              <a:ext uri="{FF2B5EF4-FFF2-40B4-BE49-F238E27FC236}">
                <a16:creationId xmlns:a16="http://schemas.microsoft.com/office/drawing/2014/main" id="{87243D1D-0A8C-A94C-96E7-7E45CEC57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6324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England</a:t>
            </a:r>
          </a:p>
        </p:txBody>
      </p:sp>
      <p:sp>
        <p:nvSpPr>
          <p:cNvPr id="55313" name="Rectangle 19">
            <a:extLst>
              <a:ext uri="{FF2B5EF4-FFF2-40B4-BE49-F238E27FC236}">
                <a16:creationId xmlns:a16="http://schemas.microsoft.com/office/drawing/2014/main" id="{82661C7B-4E3D-664C-BBB9-0DBE8871F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6324600"/>
            <a:ext cx="2362200" cy="533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Ireland</a:t>
            </a:r>
          </a:p>
        </p:txBody>
      </p:sp>
      <p:sp>
        <p:nvSpPr>
          <p:cNvPr id="55314" name="Line 21">
            <a:extLst>
              <a:ext uri="{FF2B5EF4-FFF2-40B4-BE49-F238E27FC236}">
                <a16:creationId xmlns:a16="http://schemas.microsoft.com/office/drawing/2014/main" id="{3EB35A38-2B4C-AC48-85F1-1472674FD45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1242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5" name="Line 22">
            <a:extLst>
              <a:ext uri="{FF2B5EF4-FFF2-40B4-BE49-F238E27FC236}">
                <a16:creationId xmlns:a16="http://schemas.microsoft.com/office/drawing/2014/main" id="{AA39BF6A-BDC7-9D4B-8167-E1F5EBAAE3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43200" y="3429000"/>
            <a:ext cx="18288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6" name="Line 23">
            <a:extLst>
              <a:ext uri="{FF2B5EF4-FFF2-40B4-BE49-F238E27FC236}">
                <a16:creationId xmlns:a16="http://schemas.microsoft.com/office/drawing/2014/main" id="{1A576FC5-6ADB-934D-8074-F089CE12FA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34290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7" name="Line 24">
            <a:extLst>
              <a:ext uri="{FF2B5EF4-FFF2-40B4-BE49-F238E27FC236}">
                <a16:creationId xmlns:a16="http://schemas.microsoft.com/office/drawing/2014/main" id="{8E317417-CC88-0A4F-84DE-4A52226140A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429000"/>
            <a:ext cx="2057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8" name="Line 25">
            <a:extLst>
              <a:ext uri="{FF2B5EF4-FFF2-40B4-BE49-F238E27FC236}">
                <a16:creationId xmlns:a16="http://schemas.microsoft.com/office/drawing/2014/main" id="{3EA541AA-7870-5440-94B8-709FC98B4B1A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9400" y="34290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9" name="Line 26">
            <a:extLst>
              <a:ext uri="{FF2B5EF4-FFF2-40B4-BE49-F238E27FC236}">
                <a16:creationId xmlns:a16="http://schemas.microsoft.com/office/drawing/2014/main" id="{D1846CA1-A8DA-5446-A0E2-6B03D01127B0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9400" y="42672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0" name="Line 29">
            <a:extLst>
              <a:ext uri="{FF2B5EF4-FFF2-40B4-BE49-F238E27FC236}">
                <a16:creationId xmlns:a16="http://schemas.microsoft.com/office/drawing/2014/main" id="{1415CE4B-438D-3342-B3A5-83A65B4EEB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87613" y="4419600"/>
            <a:ext cx="41148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1" name="Line 30">
            <a:extLst>
              <a:ext uri="{FF2B5EF4-FFF2-40B4-BE49-F238E27FC236}">
                <a16:creationId xmlns:a16="http://schemas.microsoft.com/office/drawing/2014/main" id="{4ADAC8D3-E914-C44A-A753-6FA41F101F7B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44196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2" name="Line 31">
            <a:extLst>
              <a:ext uri="{FF2B5EF4-FFF2-40B4-BE49-F238E27FC236}">
                <a16:creationId xmlns:a16="http://schemas.microsoft.com/office/drawing/2014/main" id="{F34B6B79-B5FC-5E47-8774-D19D81B872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752600" y="5249863"/>
            <a:ext cx="685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3" name="Line 32">
            <a:extLst>
              <a:ext uri="{FF2B5EF4-FFF2-40B4-BE49-F238E27FC236}">
                <a16:creationId xmlns:a16="http://schemas.microsoft.com/office/drawing/2014/main" id="{BD4D1771-78A5-2A46-A0B6-8DE3FBCE571B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9900" y="5257800"/>
            <a:ext cx="60960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4" name="Line 33">
            <a:extLst>
              <a:ext uri="{FF2B5EF4-FFF2-40B4-BE49-F238E27FC236}">
                <a16:creationId xmlns:a16="http://schemas.microsoft.com/office/drawing/2014/main" id="{22A13632-C693-9049-A9CC-2DD9C75EC5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57800" y="5257800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5" name="Line 34">
            <a:extLst>
              <a:ext uri="{FF2B5EF4-FFF2-40B4-BE49-F238E27FC236}">
                <a16:creationId xmlns:a16="http://schemas.microsoft.com/office/drawing/2014/main" id="{69D3D4C9-CFFE-974A-8987-9854772CE4F8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52578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6" name="Line 35">
            <a:extLst>
              <a:ext uri="{FF2B5EF4-FFF2-40B4-BE49-F238E27FC236}">
                <a16:creationId xmlns:a16="http://schemas.microsoft.com/office/drawing/2014/main" id="{81CB5889-DBDF-C140-BB04-CFFEDD331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636905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7" name="Line 36">
            <a:extLst>
              <a:ext uri="{FF2B5EF4-FFF2-40B4-BE49-F238E27FC236}">
                <a16:creationId xmlns:a16="http://schemas.microsoft.com/office/drawing/2014/main" id="{60C9B9C3-934D-E846-8DA8-E6D3547ABB98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6019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8" name="Line 37">
            <a:extLst>
              <a:ext uri="{FF2B5EF4-FFF2-40B4-BE49-F238E27FC236}">
                <a16:creationId xmlns:a16="http://schemas.microsoft.com/office/drawing/2014/main" id="{608DF72D-75C0-684C-9B64-A3410388105A}"/>
              </a:ext>
            </a:extLst>
          </p:cNvPr>
          <p:cNvSpPr>
            <a:spLocks noChangeShapeType="1"/>
          </p:cNvSpPr>
          <p:nvPr/>
        </p:nvSpPr>
        <p:spPr bwMode="auto">
          <a:xfrm>
            <a:off x="16002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9" name="Line 38">
            <a:extLst>
              <a:ext uri="{FF2B5EF4-FFF2-40B4-BE49-F238E27FC236}">
                <a16:creationId xmlns:a16="http://schemas.microsoft.com/office/drawing/2014/main" id="{A2CC0D38-B9FB-8E4A-83BE-B3C9F35E252D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30" name="Line 40">
            <a:extLst>
              <a:ext uri="{FF2B5EF4-FFF2-40B4-BE49-F238E27FC236}">
                <a16:creationId xmlns:a16="http://schemas.microsoft.com/office/drawing/2014/main" id="{00B1C497-9565-CD46-8A6A-F1FDE05E74B5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cxnSp>
        <p:nvCxnSpPr>
          <p:cNvPr id="55331" name="Straight Connector 2">
            <a:extLst>
              <a:ext uri="{FF2B5EF4-FFF2-40B4-BE49-F238E27FC236}">
                <a16:creationId xmlns:a16="http://schemas.microsoft.com/office/drawing/2014/main" id="{BD1F29E4-D2D3-2447-BBBC-30F35833BC1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06888" y="3124200"/>
            <a:ext cx="914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2" name="Straight Connector 10">
            <a:extLst>
              <a:ext uri="{FF2B5EF4-FFF2-40B4-BE49-F238E27FC236}">
                <a16:creationId xmlns:a16="http://schemas.microsoft.com/office/drawing/2014/main" id="{2F60680F-8355-AF46-87A5-1D4E62B0482F}"/>
              </a:ext>
            </a:extLst>
          </p:cNvPr>
          <p:cNvCxnSpPr>
            <a:cxnSpLocks noChangeShapeType="1"/>
            <a:stCxn id="55319" idx="1"/>
          </p:cNvCxnSpPr>
          <p:nvPr/>
        </p:nvCxnSpPr>
        <p:spPr bwMode="auto">
          <a:xfrm flipH="1">
            <a:off x="6629400" y="44958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3" name="Straight Connector 14">
            <a:extLst>
              <a:ext uri="{FF2B5EF4-FFF2-40B4-BE49-F238E27FC236}">
                <a16:creationId xmlns:a16="http://schemas.microsoft.com/office/drawing/2014/main" id="{644CC533-1A8C-8241-A83E-E52B9A058E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743200" y="5257800"/>
            <a:ext cx="533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" name="Straight Connector 16">
            <a:extLst>
              <a:ext uri="{FF2B5EF4-FFF2-40B4-BE49-F238E27FC236}">
                <a16:creationId xmlns:a16="http://schemas.microsoft.com/office/drawing/2014/main" id="{641717F2-F526-3C42-AAAA-8B5A01342FC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933700" y="6134100"/>
            <a:ext cx="800100" cy="190500"/>
          </a:xfrm>
          <a:prstGeom prst="line">
            <a:avLst/>
          </a:prstGeom>
          <a:noFill/>
          <a:ln w="9525">
            <a:solidFill>
              <a:srgbClr val="78AB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35" name="Straight Connector 18">
            <a:extLst>
              <a:ext uri="{FF2B5EF4-FFF2-40B4-BE49-F238E27FC236}">
                <a16:creationId xmlns:a16="http://schemas.microsoft.com/office/drawing/2014/main" id="{CBDE63E1-062E-2540-87C1-AFF52FB6F2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733800" y="6127750"/>
            <a:ext cx="381000" cy="19685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6" name="Straight Connector 20">
            <a:extLst>
              <a:ext uri="{FF2B5EF4-FFF2-40B4-BE49-F238E27FC236}">
                <a16:creationId xmlns:a16="http://schemas.microsoft.com/office/drawing/2014/main" id="{4E51DC1E-08BC-354B-821D-3C335D665C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657600" y="6127750"/>
            <a:ext cx="3162300" cy="2413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B1AD36F-9B49-BF95-6F44-CF88EB4AB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996" y="56040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CBC164DA-DA3F-364C-8DDB-081E1BB23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3985" y="521506"/>
            <a:ext cx="6798734" cy="1303867"/>
          </a:xfrm>
        </p:spPr>
        <p:txBody>
          <a:bodyPr/>
          <a:lstStyle/>
          <a:p>
            <a:r>
              <a:rPr lang="en-US" altLang="en-US" dirty="0"/>
              <a:t>Strategy and segmentation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FB9F6E9F-2A34-C54C-AD0F-B29CFF4D4C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9600" y="1846263"/>
            <a:ext cx="7772400" cy="4114800"/>
          </a:xfrm>
        </p:spPr>
        <p:txBody>
          <a:bodyPr/>
          <a:lstStyle/>
          <a:p>
            <a:r>
              <a:rPr lang="en-US" altLang="en-US" sz="2400" dirty="0"/>
              <a:t>Identify who is competing in each sector, monitor demand changes  for  regular caffeinated, geographic preference.   Concept of market definition.</a:t>
            </a:r>
          </a:p>
          <a:p>
            <a:r>
              <a:rPr lang="en-US" altLang="en-US" sz="2400" dirty="0"/>
              <a:t>Market share becomes meaningful</a:t>
            </a:r>
          </a:p>
          <a:p>
            <a:pPr lvl="1"/>
            <a:r>
              <a:rPr lang="en-US" altLang="en-US" dirty="0"/>
              <a:t>Defined as the sales of a firm, product or brand divided by the sales of the mkt</a:t>
            </a:r>
          </a:p>
          <a:p>
            <a:endParaRPr lang="en-US" altLang="en-US" dirty="0"/>
          </a:p>
        </p:txBody>
      </p:sp>
      <p:sp>
        <p:nvSpPr>
          <p:cNvPr id="57345" name="Slide Number Placeholder 5">
            <a:extLst>
              <a:ext uri="{FF2B5EF4-FFF2-40B4-BE49-F238E27FC236}">
                <a16:creationId xmlns:a16="http://schemas.microsoft.com/office/drawing/2014/main" id="{D164B19B-2C38-B04A-8E9E-6B5963735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AE06E3-61F5-DD4E-86D5-D9F1BA657F72}" type="slidenum">
              <a:rPr lang="en-US" altLang="en-US" sz="1400" smtClean="0">
                <a:solidFill>
                  <a:schemeClr val="tx1"/>
                </a:solidFill>
                <a:latin typeface="Arial Narrow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400">
              <a:solidFill>
                <a:schemeClr val="tx1"/>
              </a:solidFill>
              <a:latin typeface="Arial Narrow" panose="020B0604020202020204" pitchFamily="34" charset="0"/>
            </a:endParaRPr>
          </a:p>
        </p:txBody>
      </p:sp>
      <p:sp>
        <p:nvSpPr>
          <p:cNvPr id="57349" name="Rectangle 5">
            <a:extLst>
              <a:ext uri="{FF2B5EF4-FFF2-40B4-BE49-F238E27FC236}">
                <a16:creationId xmlns:a16="http://schemas.microsoft.com/office/drawing/2014/main" id="{F978E650-23FB-B440-81CF-C3BF7AC19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Market Def’n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0" name="Rectangle 6">
            <a:extLst>
              <a:ext uri="{FF2B5EF4-FFF2-40B4-BE49-F238E27FC236}">
                <a16:creationId xmlns:a16="http://schemas.microsoft.com/office/drawing/2014/main" id="{7F31A5C9-4B5C-5F49-AD5F-762029D3D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£ </a:t>
            </a:r>
            <a:r>
              <a:rPr lang="en-US" altLang="en-US" sz="2400" b="1" i="1">
                <a:solidFill>
                  <a:schemeClr val="tx1"/>
                </a:solidFill>
                <a:latin typeface="Times New Roman" charset="0"/>
              </a:rPr>
              <a:t>sales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1" name="Rectangle 7">
            <a:extLst>
              <a:ext uri="{FF2B5EF4-FFF2-40B4-BE49-F238E27FC236}">
                <a16:creationId xmlns:a16="http://schemas.microsoft.com/office/drawing/2014/main" id="{36832F7B-6E5F-F749-9450-2F5678908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Brand X sales</a:t>
            </a:r>
            <a:endParaRPr lang="en-US" altLang="en-US" sz="2000" i="1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2" name="Rectangle 8">
            <a:extLst>
              <a:ext uri="{FF2B5EF4-FFF2-40B4-BE49-F238E27FC236}">
                <a16:creationId xmlns:a16="http://schemas.microsoft.com/office/drawing/2014/main" id="{F081D74F-9F02-554D-A3FD-4B7EF273A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Mkt share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3" name="Rectangle 9">
            <a:extLst>
              <a:ext uri="{FF2B5EF4-FFF2-40B4-BE49-F238E27FC236}">
                <a16:creationId xmlns:a16="http://schemas.microsoft.com/office/drawing/2014/main" id="{2F0950EB-DE59-8942-8C9C-CB9CB418E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4953000"/>
            <a:ext cx="16002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coffee mkt.</a:t>
            </a:r>
          </a:p>
        </p:txBody>
      </p:sp>
      <p:sp>
        <p:nvSpPr>
          <p:cNvPr id="57354" name="Rectangle 10">
            <a:extLst>
              <a:ext uri="{FF2B5EF4-FFF2-40B4-BE49-F238E27FC236}">
                <a16:creationId xmlns:a16="http://schemas.microsoft.com/office/drawing/2014/main" id="{BF9068DF-8BB0-9F4E-9410-F4E12548C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9530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£8B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5" name="Rectangle 11">
            <a:extLst>
              <a:ext uri="{FF2B5EF4-FFF2-40B4-BE49-F238E27FC236}">
                <a16:creationId xmlns:a16="http://schemas.microsoft.com/office/drawing/2014/main" id="{281C47D3-0E7B-3049-8BB7-6587EA6D5B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4876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6" name="Rectangle 12">
            <a:extLst>
              <a:ext uri="{FF2B5EF4-FFF2-40B4-BE49-F238E27FC236}">
                <a16:creationId xmlns:a16="http://schemas.microsoft.com/office/drawing/2014/main" id="{DB166791-43F3-5E4D-B2EE-E597169B6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876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12.5%</a:t>
            </a:r>
          </a:p>
        </p:txBody>
      </p:sp>
      <p:sp>
        <p:nvSpPr>
          <p:cNvPr id="57357" name="Rectangle 13">
            <a:extLst>
              <a:ext uri="{FF2B5EF4-FFF2-40B4-BE49-F238E27FC236}">
                <a16:creationId xmlns:a16="http://schemas.microsoft.com/office/drawing/2014/main" id="{FAC81A90-FFF7-DB45-A756-7018E146B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55626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</a:p>
        </p:txBody>
      </p:sp>
      <p:sp>
        <p:nvSpPr>
          <p:cNvPr id="57358" name="Rectangle 14">
            <a:extLst>
              <a:ext uri="{FF2B5EF4-FFF2-40B4-BE49-F238E27FC236}">
                <a16:creationId xmlns:a16="http://schemas.microsoft.com/office/drawing/2014/main" id="{C001B322-C9E9-8A4D-97BF-E7501A5E8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5638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£4B</a:t>
            </a:r>
          </a:p>
        </p:txBody>
      </p:sp>
      <p:sp>
        <p:nvSpPr>
          <p:cNvPr id="57359" name="Rectangle 15">
            <a:extLst>
              <a:ext uri="{FF2B5EF4-FFF2-40B4-BE49-F238E27FC236}">
                <a16:creationId xmlns:a16="http://schemas.microsoft.com/office/drawing/2014/main" id="{E3604A50-4857-4244-9AB5-B7EAE3E12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5562600"/>
            <a:ext cx="1600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caffeinate’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 coffee mkt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60" name="Rectangle 16">
            <a:extLst>
              <a:ext uri="{FF2B5EF4-FFF2-40B4-BE49-F238E27FC236}">
                <a16:creationId xmlns:a16="http://schemas.microsoft.com/office/drawing/2014/main" id="{D0C8333C-A817-C64F-8D17-5F0249EAB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5486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25.0%</a:t>
            </a:r>
          </a:p>
        </p:txBody>
      </p:sp>
      <p:sp>
        <p:nvSpPr>
          <p:cNvPr id="57361" name="Rectangle 17">
            <a:extLst>
              <a:ext uri="{FF2B5EF4-FFF2-40B4-BE49-F238E27FC236}">
                <a16:creationId xmlns:a16="http://schemas.microsoft.com/office/drawing/2014/main" id="{901C6A7D-430A-884F-8B3E-BBBDF3AA0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6019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50%</a:t>
            </a:r>
          </a:p>
        </p:txBody>
      </p:sp>
      <p:sp>
        <p:nvSpPr>
          <p:cNvPr id="57362" name="Rectangle 18">
            <a:extLst>
              <a:ext uri="{FF2B5EF4-FFF2-40B4-BE49-F238E27FC236}">
                <a16:creationId xmlns:a16="http://schemas.microsoft.com/office/drawing/2014/main" id="{758C6A0B-FEFB-AD48-9D83-29A9F1F6B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60960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</a:p>
        </p:txBody>
      </p:sp>
      <p:sp>
        <p:nvSpPr>
          <p:cNvPr id="57363" name="Rectangle 19">
            <a:extLst>
              <a:ext uri="{FF2B5EF4-FFF2-40B4-BE49-F238E27FC236}">
                <a16:creationId xmlns:a16="http://schemas.microsoft.com/office/drawing/2014/main" id="{749AB03E-EEA4-F448-9119-F21449E43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61722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£2B</a:t>
            </a:r>
          </a:p>
        </p:txBody>
      </p:sp>
      <p:sp>
        <p:nvSpPr>
          <p:cNvPr id="57364" name="Rectangle 20">
            <a:extLst>
              <a:ext uri="{FF2B5EF4-FFF2-40B4-BE49-F238E27FC236}">
                <a16:creationId xmlns:a16="http://schemas.microsoft.com/office/drawing/2014/main" id="{F03C2751-CD9D-A441-993C-9C6F21BE6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6172200"/>
            <a:ext cx="15240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regular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caffeinated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E3759D7-0241-4F43-96A9-E15B79DD1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692" y="49871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>
            <a:extLst>
              <a:ext uri="{FF2B5EF4-FFF2-40B4-BE49-F238E27FC236}">
                <a16:creationId xmlns:a16="http://schemas.microsoft.com/office/drawing/2014/main" id="{812C919E-59ED-544D-B533-7DAAC28CE7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921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Sales Forecast: </a:t>
            </a:r>
            <a:br>
              <a:rPr lang="en-GB" altLang="en-US" dirty="0"/>
            </a:br>
            <a:r>
              <a:rPr lang="en-GB" altLang="en-US" dirty="0"/>
              <a:t>This is where it all comes together</a:t>
            </a:r>
          </a:p>
        </p:txBody>
      </p:sp>
      <p:sp>
        <p:nvSpPr>
          <p:cNvPr id="59394" name="Text Placeholder 1">
            <a:extLst>
              <a:ext uri="{FF2B5EF4-FFF2-40B4-BE49-F238E27FC236}">
                <a16:creationId xmlns:a16="http://schemas.microsoft.com/office/drawing/2014/main" id="{90361A7E-D271-A440-9249-5C78244B23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0063" y="2205038"/>
            <a:ext cx="4040187" cy="639762"/>
          </a:xfrm>
        </p:spPr>
        <p:txBody>
          <a:bodyPr>
            <a:normAutofit/>
          </a:bodyPr>
          <a:lstStyle/>
          <a:p>
            <a:r>
              <a:rPr lang="en-GB" altLang="en-US"/>
              <a:t>Extending past behaviour</a:t>
            </a:r>
          </a:p>
        </p:txBody>
      </p:sp>
      <p:sp>
        <p:nvSpPr>
          <p:cNvPr id="59395" name="Content Placeholder 2">
            <a:extLst>
              <a:ext uri="{FF2B5EF4-FFF2-40B4-BE49-F238E27FC236}">
                <a16:creationId xmlns:a16="http://schemas.microsoft.com/office/drawing/2014/main" id="{C2BEE75F-777F-6440-8464-6DBAC02F16F3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68313" y="2852738"/>
            <a:ext cx="4040187" cy="3414712"/>
          </a:xfrm>
        </p:spPr>
        <p:txBody>
          <a:bodyPr/>
          <a:lstStyle/>
          <a:p>
            <a:r>
              <a:rPr lang="en-GB" altLang="en-US"/>
              <a:t>Trend extension – based on past data </a:t>
            </a:r>
          </a:p>
          <a:p>
            <a:r>
              <a:rPr lang="en-GB" altLang="en-US"/>
              <a:t>Need to consider reasons </a:t>
            </a:r>
            <a:r>
              <a:rPr lang="en-GB" altLang="en-US" i="1"/>
              <a:t>why</a:t>
            </a:r>
            <a:r>
              <a:rPr lang="en-GB" altLang="en-US"/>
              <a:t> sales data changed and this can be used to inform future sales potential</a:t>
            </a:r>
          </a:p>
          <a:p>
            <a:r>
              <a:rPr lang="en-GB" altLang="en-US"/>
              <a:t>However, the future is not always like the past </a:t>
            </a:r>
          </a:p>
        </p:txBody>
      </p:sp>
      <p:sp>
        <p:nvSpPr>
          <p:cNvPr id="59396" name="Text Placeholder 2">
            <a:extLst>
              <a:ext uri="{FF2B5EF4-FFF2-40B4-BE49-F238E27FC236}">
                <a16:creationId xmlns:a16="http://schemas.microsoft.com/office/drawing/2014/main" id="{41DA33CE-DF25-0F41-8798-6CBB7556E0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572000" y="2205038"/>
            <a:ext cx="4248150" cy="639762"/>
          </a:xfrm>
        </p:spPr>
        <p:txBody>
          <a:bodyPr>
            <a:normAutofit/>
          </a:bodyPr>
          <a:lstStyle/>
          <a:p>
            <a:r>
              <a:rPr lang="en-GB" altLang="en-US"/>
              <a:t>Predicting future behaviour</a:t>
            </a:r>
          </a:p>
        </p:txBody>
      </p:sp>
      <p:sp>
        <p:nvSpPr>
          <p:cNvPr id="59397" name="Content Placeholder 3">
            <a:extLst>
              <a:ext uri="{FF2B5EF4-FFF2-40B4-BE49-F238E27FC236}">
                <a16:creationId xmlns:a16="http://schemas.microsoft.com/office/drawing/2014/main" id="{598B9631-9066-9744-8849-F9C1785679BD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4572000" y="2852738"/>
            <a:ext cx="4248150" cy="3414712"/>
          </a:xfrm>
        </p:spPr>
        <p:txBody>
          <a:bodyPr/>
          <a:lstStyle/>
          <a:p>
            <a:r>
              <a:rPr lang="en-GB" altLang="en-US"/>
              <a:t>Jury of executive opinion</a:t>
            </a:r>
          </a:p>
          <a:p>
            <a:r>
              <a:rPr lang="en-US" altLang="en-US"/>
              <a:t>Estimates from sales people</a:t>
            </a:r>
          </a:p>
          <a:p>
            <a:r>
              <a:rPr lang="en-US" altLang="en-US"/>
              <a:t>Surveys, panels and market tests  </a:t>
            </a:r>
            <a:endParaRPr lang="en-GB" alt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03AFE1-FDBD-864E-AD37-E8A9EDF68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44675"/>
            <a:ext cx="4103687" cy="15843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40C87F-8F6D-2056-6F29-C5778F042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626" y="404664"/>
            <a:ext cx="1274174" cy="11461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>
            <a:extLst>
              <a:ext uri="{FF2B5EF4-FFF2-40B4-BE49-F238E27FC236}">
                <a16:creationId xmlns:a16="http://schemas.microsoft.com/office/drawing/2014/main" id="{32899AE4-C66B-2D42-8A7C-34C2585E76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Sales Forecast – Chain Ratio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5F14C-1FC9-6344-9377-6DAAB262C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This involves identifying the </a:t>
            </a:r>
            <a:r>
              <a:rPr lang="en-GB" i="1" dirty="0"/>
              <a:t>type </a:t>
            </a:r>
            <a:r>
              <a:rPr lang="en-GB" dirty="0"/>
              <a:t>of organisations or people who might buy, the </a:t>
            </a:r>
            <a:r>
              <a:rPr lang="en-GB" i="1" dirty="0"/>
              <a:t>number </a:t>
            </a:r>
            <a:r>
              <a:rPr lang="en-GB" dirty="0"/>
              <a:t>of organisations or people in each type, the </a:t>
            </a:r>
            <a:r>
              <a:rPr lang="en-GB" i="1" dirty="0"/>
              <a:t>proportion </a:t>
            </a:r>
            <a:r>
              <a:rPr lang="en-GB" dirty="0"/>
              <a:t>of the total number who actually will buy, and the </a:t>
            </a:r>
            <a:r>
              <a:rPr lang="en-GB" i="1" dirty="0"/>
              <a:t>consumption rate.  </a:t>
            </a:r>
            <a:r>
              <a:rPr lang="en-GB" dirty="0"/>
              <a:t>In other words: 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i="1" dirty="0"/>
              <a:t>Market potential 	</a:t>
            </a:r>
            <a:r>
              <a:rPr lang="en-GB" dirty="0"/>
              <a:t>= </a:t>
            </a:r>
            <a:r>
              <a:rPr lang="en-GB" i="1" dirty="0"/>
              <a:t>Number who might buy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i="1" dirty="0"/>
              <a:t>* Proportion who will buy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i="1" dirty="0"/>
              <a:t>* Consumption rate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 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0BF0BE-2A8D-FFA8-A448-F6A5BE1BF8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349794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>
            <a:extLst>
              <a:ext uri="{FF2B5EF4-FFF2-40B4-BE49-F238E27FC236}">
                <a16:creationId xmlns:a16="http://schemas.microsoft.com/office/drawing/2014/main" id="{909FF4D9-AEC4-A441-BA6B-8247CAD5A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Chain Ratio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5F4F6-20D9-4645-A871-C1841B21FF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u="sng" dirty="0"/>
              <a:t>Market Potential for Diet Bourbon in NZ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= population over 20 (</a:t>
            </a:r>
            <a:r>
              <a:rPr lang="en-GB" i="1" dirty="0"/>
              <a:t>2,000,000)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*proportion who drink Coca (5% </a:t>
            </a:r>
            <a:r>
              <a:rPr lang="en-GB" i="1" dirty="0"/>
              <a:t>100,000)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* proportion who are diet conscious (10%) </a:t>
            </a:r>
            <a:r>
              <a:rPr lang="en-GB" i="1" dirty="0"/>
              <a:t>10,000</a:t>
            </a: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* proportion who will buy diet Coca  (80% </a:t>
            </a:r>
            <a:r>
              <a:rPr lang="en-GB" i="1" dirty="0"/>
              <a:t>10,000)</a:t>
            </a:r>
            <a:endParaRPr lang="en-GB" dirty="0"/>
          </a:p>
          <a:p>
            <a:pPr>
              <a:defRPr/>
            </a:pPr>
            <a:r>
              <a:rPr lang="en-GB" dirty="0"/>
              <a:t>* purchase rate,  (10 bottles per year, 80,000 bottles)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/>
          </a:p>
        </p:txBody>
      </p:sp>
      <p:sp>
        <p:nvSpPr>
          <p:cNvPr id="63491" name="TextBox 3">
            <a:extLst>
              <a:ext uri="{FF2B5EF4-FFF2-40B4-BE49-F238E27FC236}">
                <a16:creationId xmlns:a16="http://schemas.microsoft.com/office/drawing/2014/main" id="{37998B29-1D4D-2349-A3CD-052F23EE3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3429000"/>
            <a:ext cx="154781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</a:rPr>
              <a:t>Remember new product and will take time to achieve this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C79DB3-0103-52B1-3F81-9F684F3093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47667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le 1">
            <a:extLst>
              <a:ext uri="{FF2B5EF4-FFF2-40B4-BE49-F238E27FC236}">
                <a16:creationId xmlns:a16="http://schemas.microsoft.com/office/drawing/2014/main" id="{103158E8-B0D3-2B49-A399-BA44952E8F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But when will we break even?</a:t>
            </a:r>
          </a:p>
        </p:txBody>
      </p:sp>
      <p:sp>
        <p:nvSpPr>
          <p:cNvPr id="65538" name="Content Placeholder 2">
            <a:extLst>
              <a:ext uri="{FF2B5EF4-FFF2-40B4-BE49-F238E27FC236}">
                <a16:creationId xmlns:a16="http://schemas.microsoft.com/office/drawing/2014/main" id="{AB53936B-C873-4740-9070-B5586F962C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This depends on your sales forecast</a:t>
            </a:r>
          </a:p>
          <a:p>
            <a:pPr lvl="1"/>
            <a:r>
              <a:rPr lang="en-GB" altLang="en-US"/>
              <a:t>Marketing activity</a:t>
            </a:r>
          </a:p>
          <a:p>
            <a:pPr lvl="1"/>
            <a:r>
              <a:rPr lang="en-GB" altLang="en-US"/>
              <a:t>Seasonality</a:t>
            </a:r>
          </a:p>
          <a:p>
            <a:pPr lvl="1"/>
            <a:r>
              <a:rPr lang="en-GB" altLang="en-US"/>
              <a:t>Promotional plans</a:t>
            </a:r>
          </a:p>
          <a:p>
            <a:pPr lvl="1"/>
            <a:r>
              <a:rPr lang="en-GB" altLang="en-US"/>
              <a:t>Production capacity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9A8D15-04B3-0435-3CAB-4A6135BD9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4796516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>
            <a:extLst>
              <a:ext uri="{FF2B5EF4-FFF2-40B4-BE49-F238E27FC236}">
                <a16:creationId xmlns:a16="http://schemas.microsoft.com/office/drawing/2014/main" id="{A83E7E0A-BDD0-1F41-B6B0-24A922FE5C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marketing plan - contents </a:t>
            </a:r>
          </a:p>
        </p:txBody>
      </p:sp>
      <p:sp>
        <p:nvSpPr>
          <p:cNvPr id="67586" name="Rectangle 3">
            <a:extLst>
              <a:ext uri="{FF2B5EF4-FFF2-40B4-BE49-F238E27FC236}">
                <a16:creationId xmlns:a16="http://schemas.microsoft.com/office/drawing/2014/main" id="{53DA2988-E268-E742-B20C-2FE5C05B8B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altLang="en-US" sz="2400" dirty="0"/>
              <a:t>Marketing audit</a:t>
            </a:r>
          </a:p>
          <a:p>
            <a:pPr lvl="1"/>
            <a:r>
              <a:rPr lang="en-GB" altLang="en-US" sz="2000" dirty="0"/>
              <a:t>External audit - PEST,  Competitive analysis (OT)</a:t>
            </a:r>
          </a:p>
          <a:p>
            <a:pPr lvl="1"/>
            <a:r>
              <a:rPr lang="en-GB" altLang="en-US" sz="2000" dirty="0"/>
              <a:t>Internal audit -  Internal Operations, market and marketing audit (ST)</a:t>
            </a:r>
          </a:p>
          <a:p>
            <a:r>
              <a:rPr lang="en-GB" altLang="en-US" sz="2400" dirty="0"/>
              <a:t>Strategy</a:t>
            </a:r>
          </a:p>
          <a:p>
            <a:r>
              <a:rPr lang="en-GB" altLang="en-US" sz="2400" dirty="0"/>
              <a:t>Intensive growth strategies</a:t>
            </a:r>
          </a:p>
          <a:p>
            <a:r>
              <a:rPr lang="en-GB" altLang="en-US" sz="2400" dirty="0"/>
              <a:t>Marketing mix variables PLAN FOR EACH</a:t>
            </a:r>
          </a:p>
          <a:p>
            <a:pPr lvl="1"/>
            <a:r>
              <a:rPr lang="en-GB" altLang="en-US" sz="2000" dirty="0"/>
              <a:t>Product</a:t>
            </a:r>
          </a:p>
          <a:p>
            <a:pPr lvl="1"/>
            <a:r>
              <a:rPr lang="en-GB" altLang="en-US" sz="2000" dirty="0"/>
              <a:t>Price</a:t>
            </a:r>
          </a:p>
          <a:p>
            <a:pPr lvl="1"/>
            <a:r>
              <a:rPr lang="en-GB" altLang="en-US" sz="2000" dirty="0"/>
              <a:t>Promotion</a:t>
            </a:r>
            <a:endParaRPr lang="en-GB" altLang="en-US" dirty="0"/>
          </a:p>
          <a:p>
            <a:pPr lvl="1"/>
            <a:r>
              <a:rPr lang="en-GB" altLang="en-US" sz="2000" dirty="0"/>
              <a:t>Place</a:t>
            </a:r>
            <a:endParaRPr lang="en-GB" alt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A2BBC98-09B0-6E4F-A23B-5BD4926B9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7587" name="Slide Number Placeholder 5">
            <a:extLst>
              <a:ext uri="{FF2B5EF4-FFF2-40B4-BE49-F238E27FC236}">
                <a16:creationId xmlns:a16="http://schemas.microsoft.com/office/drawing/2014/main" id="{8622D674-9909-8347-9123-8059FE6EC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4D0EE2-1076-FD4A-A350-DC3B9B140A48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DFE9A-457C-5C61-D338-56809C9091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421123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>
            <a:extLst>
              <a:ext uri="{FF2B5EF4-FFF2-40B4-BE49-F238E27FC236}">
                <a16:creationId xmlns:a16="http://schemas.microsoft.com/office/drawing/2014/main" id="{5401F046-6BA3-1C45-A656-1F1DB47D3F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Positioning the product</a:t>
            </a:r>
            <a:br>
              <a:rPr lang="en-GB" altLang="en-US"/>
            </a:br>
            <a:r>
              <a:rPr lang="en-GB" altLang="en-US"/>
              <a:t> or service (old term USP)</a:t>
            </a:r>
          </a:p>
        </p:txBody>
      </p:sp>
      <p:sp>
        <p:nvSpPr>
          <p:cNvPr id="69634" name="Rectangle 3">
            <a:extLst>
              <a:ext uri="{FF2B5EF4-FFF2-40B4-BE49-F238E27FC236}">
                <a16:creationId xmlns:a16="http://schemas.microsoft.com/office/drawing/2014/main" id="{F37D5E15-70A1-5D4E-9C04-67D611672F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altLang="en-US" sz="2400">
                <a:latin typeface="Times New Roman" panose="02020603050405020304" pitchFamily="18" charset="0"/>
              </a:rPr>
              <a:t>Positioning is the act of designing the company’s offering and image to occupy a distinctive place in the target market’s mind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“Positioning starts with a product.  A piece of merchandise, a service, a company even a person.  Positioning is not what you do to a product.  Positioning is  what you do to the mind of a prospect”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Product strategy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Pricing strategy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Promotion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Distribution (Place)</a:t>
            </a:r>
          </a:p>
          <a:p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7902C98-6224-FE4F-809F-A3D09BD6D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9635" name="Slide Number Placeholder 5">
            <a:extLst>
              <a:ext uri="{FF2B5EF4-FFF2-40B4-BE49-F238E27FC236}">
                <a16:creationId xmlns:a16="http://schemas.microsoft.com/office/drawing/2014/main" id="{9BF1E6B1-A41A-5F42-90FF-0444D34C0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7EBD46-7B59-C045-9B70-D23DE82304AA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09998D34-A079-EC45-9C92-AE5B1D760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64" y="4550553"/>
            <a:ext cx="3441006" cy="16893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Use these to position the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product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Key components of the 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marketing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62B29E-E05A-5635-5233-1BA8B004A7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421123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Number Placeholder 3">
            <a:extLst>
              <a:ext uri="{FF2B5EF4-FFF2-40B4-BE49-F238E27FC236}">
                <a16:creationId xmlns:a16="http://schemas.microsoft.com/office/drawing/2014/main" id="{28221850-9232-4B4C-A8DC-1D8E1AAD9E46}"/>
              </a:ext>
            </a:extLst>
          </p:cNvPr>
          <p:cNvSpPr txBox="1">
            <a:spLocks noGrp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1-</a:t>
            </a:r>
            <a:fld id="{7B6DE4F1-2365-E241-9935-ADF47BB7A5D0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1682" name="Rectangle 6">
            <a:extLst>
              <a:ext uri="{FF2B5EF4-FFF2-40B4-BE49-F238E27FC236}">
                <a16:creationId xmlns:a16="http://schemas.microsoft.com/office/drawing/2014/main" id="{001D6F47-61EB-7F4D-958A-81554AC4B50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18818"/>
            <a:ext cx="7524328" cy="103946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dirty="0"/>
              <a:t>Operational marketing management</a:t>
            </a:r>
          </a:p>
        </p:txBody>
      </p:sp>
      <p:pic>
        <p:nvPicPr>
          <p:cNvPr id="71683" name="Picture 5" descr="fig1">
            <a:extLst>
              <a:ext uri="{FF2B5EF4-FFF2-40B4-BE49-F238E27FC236}">
                <a16:creationId xmlns:a16="http://schemas.microsoft.com/office/drawing/2014/main" id="{D013A9DC-5FC2-244E-B6CA-DB966D73CA3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624" y="1458284"/>
            <a:ext cx="6513513" cy="4876800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FA1283-44C9-8F25-D119-521C99CDA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336" y="272059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8446630E-0C6E-8045-94B1-4CFA0C982C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dirty="0"/>
            </a:br>
            <a:r>
              <a:rPr lang="en-GB" altLang="en-US" dirty="0"/>
              <a:t>Product- development, range</a:t>
            </a:r>
            <a:br>
              <a:rPr lang="en-GB" altLang="en-US" dirty="0"/>
            </a:br>
            <a:r>
              <a:rPr lang="en-GB" altLang="en-US" dirty="0"/>
              <a:t>quality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73730" name="Rectangle 3">
            <a:extLst>
              <a:ext uri="{FF2B5EF4-FFF2-40B4-BE49-F238E27FC236}">
                <a16:creationId xmlns:a16="http://schemas.microsoft.com/office/drawing/2014/main" id="{E7DA13DF-F836-3D47-B3B6-05415D21C6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altLang="en-US" sz="2400">
                <a:latin typeface="Times New Roman" panose="02020603050405020304" pitchFamily="18" charset="0"/>
              </a:rPr>
              <a:t>Is the concept clear and easy to understand?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What are the benefits of the offering to the market/ segment?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Is there a some distinct benefit of this product over compet’?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How does it comply with the customer value hierarchy?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How is the product positioned in terms of price and quality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Can it be tried on a limited basis?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What has shaped demand in the past and likely to affect it in the future? (market trends and forecasts)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Which are most profitable, consistent with resources, overall strategy?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Product development and introduction plans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35DF1A8-9F17-B947-B108-94065757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3731" name="Slide Number Placeholder 5">
            <a:extLst>
              <a:ext uri="{FF2B5EF4-FFF2-40B4-BE49-F238E27FC236}">
                <a16:creationId xmlns:a16="http://schemas.microsoft.com/office/drawing/2014/main" id="{0CDDB608-1045-A54A-A4B8-4F46F95E3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5BE7E78-3315-1E47-BB91-DCE1665B8BA5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7B641-6C6E-1D40-4CA4-1BA2495D1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047" y="511610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9DF8FBF3-4ABA-0C4B-9F0D-EC98D0C9E1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Pricing - Establishing the most attractive and profitable price</a:t>
            </a:r>
          </a:p>
        </p:txBody>
      </p:sp>
      <p:sp>
        <p:nvSpPr>
          <p:cNvPr id="75778" name="Rectangle 3">
            <a:extLst>
              <a:ext uri="{FF2B5EF4-FFF2-40B4-BE49-F238E27FC236}">
                <a16:creationId xmlns:a16="http://schemas.microsoft.com/office/drawing/2014/main" id="{C0A159ED-8910-5545-AE42-571314C664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altLang="en-US" sz="2400"/>
              <a:t>Approaches</a:t>
            </a:r>
          </a:p>
          <a:p>
            <a:r>
              <a:rPr lang="en-GB" altLang="en-US" sz="2400"/>
              <a:t> Premium</a:t>
            </a:r>
          </a:p>
          <a:p>
            <a:r>
              <a:rPr lang="en-GB" altLang="en-US" sz="2400"/>
              <a:t>Cost +</a:t>
            </a:r>
          </a:p>
          <a:p>
            <a:r>
              <a:rPr lang="en-GB" altLang="en-US" sz="2400"/>
              <a:t>Penetration</a:t>
            </a:r>
          </a:p>
          <a:p>
            <a:r>
              <a:rPr lang="en-GB" altLang="en-US" sz="2400"/>
              <a:t>Going rate pricing</a:t>
            </a:r>
          </a:p>
          <a:p>
            <a:r>
              <a:rPr lang="en-GB" altLang="en-US" sz="2400"/>
              <a:t>Sealed-bid pricing</a:t>
            </a:r>
          </a:p>
          <a:p>
            <a:r>
              <a:rPr lang="en-GB" altLang="en-US" sz="2400"/>
              <a:t>Consider the psychology of pricing!</a:t>
            </a:r>
          </a:p>
          <a:p>
            <a:r>
              <a:rPr lang="en-GB" altLang="en-US" sz="2400"/>
              <a:t>Price = quality?</a:t>
            </a:r>
          </a:p>
          <a:p>
            <a:r>
              <a:rPr lang="en-GB" altLang="en-US" sz="2400"/>
              <a:t>Cash discounts, quantity discounts, seasonal discounts</a:t>
            </a:r>
            <a:endParaRPr lang="en-GB" alt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7E8D811-7BA5-EE42-9073-606AF3868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5779" name="Slide Number Placeholder 5">
            <a:extLst>
              <a:ext uri="{FF2B5EF4-FFF2-40B4-BE49-F238E27FC236}">
                <a16:creationId xmlns:a16="http://schemas.microsoft.com/office/drawing/2014/main" id="{FC22854D-4B2F-454A-A3B4-DAC5C4E95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0A1EA8A-73B3-5349-958E-2C2CD77CBFFA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AD5E5-A615-6609-7196-C4BEB811C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349794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>
            <a:extLst>
              <a:ext uri="{FF2B5EF4-FFF2-40B4-BE49-F238E27FC236}">
                <a16:creationId xmlns:a16="http://schemas.microsoft.com/office/drawing/2014/main" id="{6F9D4D3E-4DFC-CF43-8222-0890DC6D9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Communication process</a:t>
            </a:r>
          </a:p>
        </p:txBody>
      </p:sp>
      <p:sp>
        <p:nvSpPr>
          <p:cNvPr id="77826" name="Rectangle 3">
            <a:extLst>
              <a:ext uri="{FF2B5EF4-FFF2-40B4-BE49-F238E27FC236}">
                <a16:creationId xmlns:a16="http://schemas.microsoft.com/office/drawing/2014/main" id="{38B75345-ECAF-384B-87DF-399D0FA00C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Attention ‘/ awareness</a:t>
            </a:r>
          </a:p>
          <a:p>
            <a:r>
              <a:rPr lang="en-GB" altLang="en-US"/>
              <a:t>Interest</a:t>
            </a:r>
          </a:p>
          <a:p>
            <a:r>
              <a:rPr lang="en-GB" altLang="en-US"/>
              <a:t>Desire / evaluation</a:t>
            </a:r>
          </a:p>
          <a:p>
            <a:r>
              <a:rPr lang="en-GB" altLang="en-US"/>
              <a:t>Action</a:t>
            </a:r>
          </a:p>
          <a:p>
            <a:r>
              <a:rPr lang="en-GB" altLang="en-US"/>
              <a:t>Execution sales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96A7C3A-4DBF-CD42-8218-FABB3BB61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7827" name="Slide Number Placeholder 5">
            <a:extLst>
              <a:ext uri="{FF2B5EF4-FFF2-40B4-BE49-F238E27FC236}">
                <a16:creationId xmlns:a16="http://schemas.microsoft.com/office/drawing/2014/main" id="{8CFA9025-EDBA-A945-A3AF-A2E956410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285907-F68C-9349-8BFF-4A612EB33E89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F777FD57-0D7E-7305-86CE-B63A1B335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753" y="518997"/>
            <a:ext cx="12747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>
            <a:extLst>
              <a:ext uri="{FF2B5EF4-FFF2-40B4-BE49-F238E27FC236}">
                <a16:creationId xmlns:a16="http://schemas.microsoft.com/office/drawing/2014/main" id="{D808895C-CE24-164D-A977-45FFA6A9A1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000"/>
              <a:t>Promotion - Creating awareness and demand</a:t>
            </a:r>
            <a:endParaRPr lang="en-GB" altLang="en-US"/>
          </a:p>
        </p:txBody>
      </p:sp>
      <p:sp>
        <p:nvSpPr>
          <p:cNvPr id="79874" name="Rectangle 3">
            <a:extLst>
              <a:ext uri="{FF2B5EF4-FFF2-40B4-BE49-F238E27FC236}">
                <a16:creationId xmlns:a16="http://schemas.microsoft.com/office/drawing/2014/main" id="{30BA230A-E2F7-774D-9BE3-CC12D7AD0A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sz="2400"/>
              <a:t>Four types</a:t>
            </a:r>
          </a:p>
          <a:p>
            <a:r>
              <a:rPr lang="en-GB" altLang="en-US" sz="2400"/>
              <a:t>Advertising - above the line and below the line- any paid form of non personal promotion of ideas, goods etc</a:t>
            </a:r>
          </a:p>
          <a:p>
            <a:r>
              <a:rPr lang="en-GB" altLang="en-US" sz="2400"/>
              <a:t>Sales promotion - short term incentives to encourage sales of the product</a:t>
            </a:r>
          </a:p>
          <a:p>
            <a:r>
              <a:rPr lang="en-GB" altLang="en-US" sz="2400"/>
              <a:t>Publicity - Non personal stimulation demand, obtaining favourable presentation TV radio, social networks</a:t>
            </a:r>
          </a:p>
          <a:p>
            <a:r>
              <a:rPr lang="en-GB" altLang="en-US" sz="2400"/>
              <a:t>Personal selling- Oral presentation for the purposes of making sales</a:t>
            </a:r>
            <a:endParaRPr lang="en-GB" alt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D47EBB9-4932-7848-BB74-8DEB3B20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9875" name="Slide Number Placeholder 5">
            <a:extLst>
              <a:ext uri="{FF2B5EF4-FFF2-40B4-BE49-F238E27FC236}">
                <a16:creationId xmlns:a16="http://schemas.microsoft.com/office/drawing/2014/main" id="{71F96CF3-EA6D-2F49-801B-7BB4839BB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7FBE07C-5EE7-0748-8F9E-3C5B1EE2D3B9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22E37-F7D2-CAB2-C5F7-72EEEC3B21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5301208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itle 1">
            <a:extLst>
              <a:ext uri="{FF2B5EF4-FFF2-40B4-BE49-F238E27FC236}">
                <a16:creationId xmlns:a16="http://schemas.microsoft.com/office/drawing/2014/main" id="{6A0509C6-01B8-634B-A20A-6CB5A42CBD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518542"/>
            <a:ext cx="5867400" cy="1524000"/>
          </a:xfrm>
        </p:spPr>
        <p:txBody>
          <a:bodyPr/>
          <a:lstStyle/>
          <a:p>
            <a:r>
              <a:rPr lang="en-GB" altLang="en-US" dirty="0"/>
              <a:t>Promotional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0ED79-32DD-4A43-A991-5F9F39738F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For each activity, the cost of the activity should be provided, along with the expectations.</a:t>
            </a:r>
          </a:p>
          <a:p>
            <a:pPr>
              <a:buFont typeface="Wingdings" pitchFamily="2" charset="2"/>
              <a:buNone/>
            </a:pPr>
            <a:endParaRPr lang="en-GB" altLang="en-US"/>
          </a:p>
          <a:p>
            <a:pPr algn="ctr">
              <a:buFont typeface="Wingdings" pitchFamily="2" charset="2"/>
              <a:buNone/>
            </a:pPr>
            <a:r>
              <a:rPr lang="en-GB" altLang="en-US" b="1" u="sng"/>
              <a:t>Exercise: </a:t>
            </a:r>
            <a:r>
              <a:rPr lang="en-GB" altLang="en-US"/>
              <a:t>What kinds of promotional activity could you use?</a:t>
            </a:r>
          </a:p>
          <a:p>
            <a:pPr algn="ctr">
              <a:buFont typeface="Wingdings" pitchFamily="2" charset="2"/>
              <a:buNone/>
            </a:pPr>
            <a:r>
              <a:rPr lang="en-GB" altLang="en-US"/>
              <a:t>What would you use to promote an organic baby food?</a:t>
            </a:r>
          </a:p>
          <a:p>
            <a:pPr lvl="1"/>
            <a:r>
              <a:rPr lang="en-GB" altLang="en-US"/>
              <a:t>Classic FM for my organic baby food business?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0E2D1C-E092-C72D-F60E-766F9DCFA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613" y="548680"/>
            <a:ext cx="1274174" cy="11461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itle 3">
            <a:extLst>
              <a:ext uri="{FF2B5EF4-FFF2-40B4-BE49-F238E27FC236}">
                <a16:creationId xmlns:a16="http://schemas.microsoft.com/office/drawing/2014/main" id="{FD5F9915-F58C-0F47-9931-12B5739C78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476672"/>
            <a:ext cx="8064500" cy="1524000"/>
          </a:xfrm>
        </p:spPr>
        <p:txBody>
          <a:bodyPr/>
          <a:lstStyle/>
          <a:p>
            <a:r>
              <a:rPr lang="en-GB" altLang="en-US" dirty="0"/>
              <a:t>Example: Radio advertising - Possible reasoning and expectations</a:t>
            </a:r>
          </a:p>
        </p:txBody>
      </p:sp>
      <p:sp>
        <p:nvSpPr>
          <p:cNvPr id="83970" name="Content Placeholder 4">
            <a:extLst>
              <a:ext uri="{FF2B5EF4-FFF2-40B4-BE49-F238E27FC236}">
                <a16:creationId xmlns:a16="http://schemas.microsoft.com/office/drawing/2014/main" id="{2DA27DCE-12DD-1942-BE02-3486869B0B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dirty="0"/>
              <a:t>Approx 6 million listeners (total reach)</a:t>
            </a:r>
          </a:p>
          <a:p>
            <a:r>
              <a:rPr lang="en-GB" altLang="en-US" dirty="0"/>
              <a:t>Classic FM, UK coverage.  69% of listeners from ABC1 audience and lifestyle focus, this fits with target market information gathered.</a:t>
            </a:r>
          </a:p>
          <a:p>
            <a:r>
              <a:rPr lang="en-GB" altLang="en-US" dirty="0"/>
              <a:t>Assume three 30-second advertisements on launch, £3,500.</a:t>
            </a:r>
          </a:p>
          <a:p>
            <a:r>
              <a:rPr lang="en-GB" altLang="en-US" dirty="0"/>
              <a:t>0.15% response rate</a:t>
            </a:r>
          </a:p>
          <a:p>
            <a:r>
              <a:rPr lang="en-GB" altLang="en-US" dirty="0"/>
              <a:t>Using radio response rates, estimate 9,000 calls for vouchers.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7936EA-E245-C019-DC8D-7A8846E4D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5157192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itle 1">
            <a:extLst>
              <a:ext uri="{FF2B5EF4-FFF2-40B4-BE49-F238E27FC236}">
                <a16:creationId xmlns:a16="http://schemas.microsoft.com/office/drawing/2014/main" id="{9E9218F3-2028-DE49-9F91-2CBD5B7039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Internet advertising – Google </a:t>
            </a:r>
            <a:r>
              <a:rPr lang="en-GB" altLang="en-US" dirty="0" err="1"/>
              <a:t>adwords</a:t>
            </a:r>
            <a:endParaRPr lang="en-GB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DC06A70-AB58-744E-96C1-CFDBB27D30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20421"/>
              </p:ext>
            </p:extLst>
          </p:nvPr>
        </p:nvGraphicFramePr>
        <p:xfrm>
          <a:off x="2051720" y="2541598"/>
          <a:ext cx="5213350" cy="3106723"/>
        </p:xfrm>
        <a:graphic>
          <a:graphicData uri="http://schemas.openxmlformats.org/drawingml/2006/table">
            <a:tbl>
              <a:tblPr/>
              <a:tblGrid>
                <a:gridCol w="2167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5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5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52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</a:rPr>
                        <a:t>Average PPC              Cost 2015       2014             2013</a:t>
                      </a:r>
                    </a:p>
                  </a:txBody>
                  <a:tcPr marL="23982" marR="23982" marT="23979" marB="23979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61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bg1"/>
                          </a:solidFill>
                          <a:effectLst/>
                        </a:rPr>
                        <a:t>Metric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B w="12700" cap="flat" cmpd="sng" algn="ctr">
                      <a:solidFill>
                        <a:srgbClr val="00E0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0C7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>
                          <a:solidFill>
                            <a:schemeClr val="bg1"/>
                          </a:solidFill>
                          <a:effectLst/>
                        </a:rPr>
                        <a:t>2014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>
                          <a:solidFill>
                            <a:schemeClr val="bg1"/>
                          </a:solidFill>
                          <a:effectLst/>
                        </a:rPr>
                        <a:t>2013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00A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362">
                <a:tc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Cost per</a:t>
                      </a:r>
                      <a:b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click (CPC)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E0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0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$1.58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0C7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E0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$1.02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000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$0.92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00A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362">
                <a:tc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Click through rate (CTR)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0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8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0.8%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E0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0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0.9%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1000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0EB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0.5%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000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362">
                <a:tc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Average Ad</a:t>
                      </a:r>
                      <a:b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Position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8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012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1.8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0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8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1.9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10EB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00A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2.1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1000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09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556">
                <a:tc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Conversion</a:t>
                      </a:r>
                      <a:b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rate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012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0EE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3.6%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811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8FA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4.7%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F00A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0E8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8.8%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009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362">
                <a:tc>
                  <a:txBody>
                    <a:bodyPr/>
                    <a:lstStyle/>
                    <a:p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Cost per</a:t>
                      </a:r>
                      <a:b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conversion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10EE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0C1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$44.50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8FA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0EE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bg1"/>
                          </a:solidFill>
                          <a:effectLst/>
                        </a:rPr>
                        <a:t>$30.25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0E8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09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bg1"/>
                          </a:solidFill>
                          <a:effectLst/>
                        </a:rPr>
                        <a:t>$10.44</a:t>
                      </a:r>
                    </a:p>
                  </a:txBody>
                  <a:tcPr marL="23982" marR="23982" marT="23979" marB="23979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6805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0E8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6CDA21-7B37-554A-AAA8-F6CF324F8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6073" name="Slide Number Placeholder 4">
            <a:extLst>
              <a:ext uri="{FF2B5EF4-FFF2-40B4-BE49-F238E27FC236}">
                <a16:creationId xmlns:a16="http://schemas.microsoft.com/office/drawing/2014/main" id="{047295B7-BF59-E044-B73F-114E3D792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EB997C6-5C47-1C4D-8182-B0D204471FC6}" type="slidenum">
              <a:rPr lang="en-GB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41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sp>
        <p:nvSpPr>
          <p:cNvPr id="86074" name="TextBox 5">
            <a:extLst>
              <a:ext uri="{FF2B5EF4-FFF2-40B4-BE49-F238E27FC236}">
                <a16:creationId xmlns:a16="http://schemas.microsoft.com/office/drawing/2014/main" id="{D6405F45-FE50-614F-8AB8-0E42487F1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227763"/>
            <a:ext cx="62642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 u="sng"/>
              <a:t>http://www.hochmanconsultants.com/articles/je-hochman-benchmark.shtml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2BC864-FF62-3469-DCBB-EAF1474E2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13" y="661181"/>
            <a:ext cx="1274174" cy="1146147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>
            <a:extLst>
              <a:ext uri="{FF2B5EF4-FFF2-40B4-BE49-F238E27FC236}">
                <a16:creationId xmlns:a16="http://schemas.microsoft.com/office/drawing/2014/main" id="{C0501770-820F-D64A-A8FD-B36E18568C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584" y="620688"/>
            <a:ext cx="5867400" cy="1524000"/>
          </a:xfrm>
        </p:spPr>
        <p:txBody>
          <a:bodyPr/>
          <a:lstStyle/>
          <a:p>
            <a:r>
              <a:rPr lang="en-GB" altLang="en-US" dirty="0"/>
              <a:t>Websites</a:t>
            </a:r>
          </a:p>
        </p:txBody>
      </p:sp>
      <p:sp>
        <p:nvSpPr>
          <p:cNvPr id="88066" name="Rectangle 3">
            <a:extLst>
              <a:ext uri="{FF2B5EF4-FFF2-40B4-BE49-F238E27FC236}">
                <a16:creationId xmlns:a16="http://schemas.microsoft.com/office/drawing/2014/main" id="{4B4871AC-CE5C-0E46-936F-49325A7F47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4213" y="2276475"/>
            <a:ext cx="7772400" cy="4114800"/>
          </a:xfrm>
        </p:spPr>
        <p:txBody>
          <a:bodyPr>
            <a:normAutofit lnSpcReduction="10000"/>
          </a:bodyPr>
          <a:lstStyle/>
          <a:p>
            <a:r>
              <a:rPr lang="en-GB" altLang="en-US" sz="2400"/>
              <a:t>Web site must be clear.</a:t>
            </a:r>
          </a:p>
          <a:p>
            <a:pPr>
              <a:spcBef>
                <a:spcPct val="50000"/>
              </a:spcBef>
            </a:pPr>
            <a:r>
              <a:rPr lang="en-GB" altLang="en-US" sz="2400"/>
              <a:t>Easy to understand.</a:t>
            </a:r>
          </a:p>
          <a:p>
            <a:pPr>
              <a:spcBef>
                <a:spcPct val="50000"/>
              </a:spcBef>
            </a:pPr>
            <a:r>
              <a:rPr lang="en-GB" altLang="en-US" sz="2400"/>
              <a:t>Easy to use – e.g., quick downloads.</a:t>
            </a:r>
          </a:p>
          <a:p>
            <a:pPr>
              <a:spcBef>
                <a:spcPct val="50000"/>
              </a:spcBef>
            </a:pPr>
            <a:r>
              <a:rPr lang="en-GB" altLang="en-US" sz="2400"/>
              <a:t>Experience must be good.</a:t>
            </a:r>
          </a:p>
          <a:p>
            <a:pPr>
              <a:spcBef>
                <a:spcPct val="50000"/>
              </a:spcBef>
            </a:pPr>
            <a:r>
              <a:rPr lang="en-GB" altLang="en-US" noProof="1"/>
              <a:t>‘E-INFRASTRUCTURE’</a:t>
            </a:r>
          </a:p>
          <a:p>
            <a:pPr lvl="4">
              <a:buFont typeface="Wingdings" pitchFamily="2" charset="2"/>
              <a:buChar char="n"/>
            </a:pPr>
            <a:r>
              <a:rPr lang="en-GB" altLang="en-US" sz="1800" noProof="1"/>
              <a:t>Security</a:t>
            </a:r>
          </a:p>
          <a:p>
            <a:pPr lvl="4">
              <a:buFont typeface="Wingdings" pitchFamily="2" charset="2"/>
              <a:buChar char="n"/>
            </a:pPr>
            <a:r>
              <a:rPr lang="en-GB" altLang="en-US" sz="1800" noProof="1"/>
              <a:t>Reliability (eg. time, quality)</a:t>
            </a:r>
          </a:p>
          <a:p>
            <a:pPr lvl="4">
              <a:buFont typeface="Wingdings" pitchFamily="2" charset="2"/>
              <a:buChar char="n"/>
            </a:pPr>
            <a:r>
              <a:rPr lang="en-GB" altLang="en-US" sz="1800" noProof="1"/>
              <a:t>Reliability of any ‘chain’ associates eg. suppliers, manufacturers</a:t>
            </a:r>
          </a:p>
          <a:p>
            <a:pPr>
              <a:spcBef>
                <a:spcPct val="50000"/>
              </a:spcBef>
            </a:pPr>
            <a:endParaRPr lang="en-GB" altLang="en-US" sz="24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1243D5-CDB1-A851-1C9E-4CC8456B4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2439" y="548680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itle 1">
            <a:extLst>
              <a:ext uri="{FF2B5EF4-FFF2-40B4-BE49-F238E27FC236}">
                <a16:creationId xmlns:a16="http://schemas.microsoft.com/office/drawing/2014/main" id="{BE8809E3-2921-7943-A7FD-FD3682CAB1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549275"/>
            <a:ext cx="5867400" cy="1255713"/>
          </a:xfrm>
        </p:spPr>
        <p:txBody>
          <a:bodyPr/>
          <a:lstStyle/>
          <a:p>
            <a:r>
              <a:rPr lang="en-GB" altLang="en-US"/>
              <a:t>Trade Shows – New Toy</a:t>
            </a:r>
          </a:p>
        </p:txBody>
      </p:sp>
      <p:sp>
        <p:nvSpPr>
          <p:cNvPr id="90114" name="Content Placeholder 2">
            <a:extLst>
              <a:ext uri="{FF2B5EF4-FFF2-40B4-BE49-F238E27FC236}">
                <a16:creationId xmlns:a16="http://schemas.microsoft.com/office/drawing/2014/main" id="{2C16DB81-DB32-5F46-86D1-5905F8C230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lvl="1" indent="-457200">
              <a:lnSpc>
                <a:spcPct val="90000"/>
              </a:lnSpc>
            </a:pPr>
            <a:r>
              <a:rPr lang="en-GB" altLang="en-US" sz="2800"/>
              <a:t>Promotional activity =Trade Show (detail cost)</a:t>
            </a:r>
          </a:p>
          <a:p>
            <a:pPr marL="457200" lvl="1" indent="-457200">
              <a:lnSpc>
                <a:spcPct val="90000"/>
              </a:lnSpc>
            </a:pPr>
            <a:endParaRPr lang="en-GB" altLang="en-US" sz="2800"/>
          </a:p>
          <a:p>
            <a:pPr marL="457200" lvl="1" indent="-457200">
              <a:lnSpc>
                <a:spcPct val="90000"/>
              </a:lnSpc>
            </a:pPr>
            <a:r>
              <a:rPr lang="en-GB" altLang="en-US" sz="2800"/>
              <a:t>Visits to stand, aim to collect 100 email addresses, email follow up results in calls to 50 potential business customers.  10% immediately interested, but allow 30 days for negotiation, 3 sales 2 months after the show, continue following up, results in10 further sales.</a:t>
            </a:r>
          </a:p>
          <a:p>
            <a:endParaRPr lang="en-GB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8EC78D-B988-AA13-C5FD-7DA04BE4C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628285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>
            <a:extLst>
              <a:ext uri="{FF2B5EF4-FFF2-40B4-BE49-F238E27FC236}">
                <a16:creationId xmlns:a16="http://schemas.microsoft.com/office/drawing/2014/main" id="{15F024B4-B8A8-F646-B36A-8CC9162A07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000" dirty="0"/>
              <a:t>Place - decisions based on markets to be reached and objectives</a:t>
            </a:r>
            <a:endParaRPr lang="en-GB" altLang="en-US" dirty="0"/>
          </a:p>
        </p:txBody>
      </p:sp>
      <p:sp>
        <p:nvSpPr>
          <p:cNvPr id="92162" name="Rectangle 3">
            <a:extLst>
              <a:ext uri="{FF2B5EF4-FFF2-40B4-BE49-F238E27FC236}">
                <a16:creationId xmlns:a16="http://schemas.microsoft.com/office/drawing/2014/main" id="{BEABA512-D207-E240-8EC1-70AC835E03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/>
              <a:t>Distribution decisions</a:t>
            </a:r>
          </a:p>
          <a:p>
            <a:r>
              <a:rPr lang="en-GB" altLang="en-US"/>
              <a:t>Direct to buyer</a:t>
            </a:r>
          </a:p>
          <a:p>
            <a:r>
              <a:rPr lang="en-GB" altLang="en-US"/>
              <a:t>Middle man - wholesaler</a:t>
            </a:r>
          </a:p>
          <a:p>
            <a:r>
              <a:rPr lang="en-GB" altLang="en-US"/>
              <a:t>Distributor</a:t>
            </a:r>
          </a:p>
          <a:p>
            <a:r>
              <a:rPr lang="en-GB" altLang="en-US"/>
              <a:t>Retail outlet</a:t>
            </a:r>
          </a:p>
          <a:p>
            <a:r>
              <a:rPr lang="en-GB" altLang="en-US"/>
              <a:t>Geography - transportation costs</a:t>
            </a:r>
          </a:p>
          <a:p>
            <a:r>
              <a:rPr lang="en-GB" altLang="en-US"/>
              <a:t>Type of supporting promotion</a:t>
            </a:r>
          </a:p>
          <a:p>
            <a:r>
              <a:rPr lang="en-GB" altLang="en-US"/>
              <a:t>Logistics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E0C29B6-8BC8-D540-AEAE-561357434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2163" name="Slide Number Placeholder 5">
            <a:extLst>
              <a:ext uri="{FF2B5EF4-FFF2-40B4-BE49-F238E27FC236}">
                <a16:creationId xmlns:a16="http://schemas.microsoft.com/office/drawing/2014/main" id="{C01CAF91-700F-2D49-8CC2-9630642D2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769E71-CE3E-1040-9844-4D1373FE6AE6}" type="slidenum">
              <a:rPr lang="en-US" altLang="en-US" sz="12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44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92164" name="Text Box 4">
            <a:extLst>
              <a:ext uri="{FF2B5EF4-FFF2-40B4-BE49-F238E27FC236}">
                <a16:creationId xmlns:a16="http://schemas.microsoft.com/office/drawing/2014/main" id="{4485A093-FA05-5F42-A091-1E4E0BD80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362200"/>
            <a:ext cx="28956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b="1">
                <a:solidFill>
                  <a:schemeClr val="accent1"/>
                </a:solidFill>
                <a:latin typeface="Times New Roman" panose="02020603050405020304" pitchFamily="18" charset="0"/>
              </a:rPr>
              <a:t>Proportion of sales from each channel - include the rational for channel selection</a:t>
            </a: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23834-E21C-FF3E-7DD2-3873D34B0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5229200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>
            <a:extLst>
              <a:ext uri="{FF2B5EF4-FFF2-40B4-BE49-F238E27FC236}">
                <a16:creationId xmlns:a16="http://schemas.microsoft.com/office/drawing/2014/main" id="{8222646D-3C00-5447-A227-72AC7566B5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1" y="982132"/>
            <a:ext cx="7200897" cy="1303867"/>
          </a:xfrm>
        </p:spPr>
        <p:txBody>
          <a:bodyPr>
            <a:normAutofit/>
          </a:bodyPr>
          <a:lstStyle/>
          <a:p>
            <a:r>
              <a:rPr lang="en-GB" altLang="en-US">
                <a:solidFill>
                  <a:srgbClr val="262626"/>
                </a:solidFill>
              </a:rPr>
              <a:t>Summary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B3C1C58-5B24-C148-B021-9CCAD77E2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1550" y="5969000"/>
            <a:ext cx="5479425" cy="279400"/>
          </a:xfrm>
        </p:spPr>
        <p:txBody>
          <a:bodyPr>
            <a:normAutofit/>
          </a:bodyPr>
          <a:lstStyle/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4211" name="Slide Number Placeholder 5">
            <a:extLst>
              <a:ext uri="{FF2B5EF4-FFF2-40B4-BE49-F238E27FC236}">
                <a16:creationId xmlns:a16="http://schemas.microsoft.com/office/drawing/2014/main" id="{20E644F4-DD4C-1244-93C8-35A1AF7EC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65425" y="5969000"/>
            <a:ext cx="407023" cy="279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fld id="{52474339-6724-0D4F-8097-3AFB4342AA1C}" type="slidenum">
              <a:rPr lang="en-US" altLang="en-US" sz="1300">
                <a:solidFill>
                  <a:srgbClr val="000000"/>
                </a:solidFill>
              </a:rPr>
              <a:pPr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45</a:t>
            </a:fld>
            <a:endParaRPr lang="en-US" altLang="en-US" sz="1300">
              <a:solidFill>
                <a:srgbClr val="000000"/>
              </a:solidFill>
            </a:endParaRPr>
          </a:p>
        </p:txBody>
      </p:sp>
      <p:graphicFrame>
        <p:nvGraphicFramePr>
          <p:cNvPr id="94213" name="Rectangle 3">
            <a:extLst>
              <a:ext uri="{FF2B5EF4-FFF2-40B4-BE49-F238E27FC236}">
                <a16:creationId xmlns:a16="http://schemas.microsoft.com/office/drawing/2014/main" id="{B1BDDEB4-D3B3-1BE7-A2BE-F2D93F2037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565104"/>
              </p:ext>
            </p:extLst>
          </p:nvPr>
        </p:nvGraphicFramePr>
        <p:xfrm>
          <a:off x="971550" y="2772384"/>
          <a:ext cx="7200897" cy="2874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F0FFA40-7676-09C8-3B89-55064E7E24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6296" y="495747"/>
            <a:ext cx="1274174" cy="1146147"/>
          </a:xfrm>
          <a:prstGeom prst="rect">
            <a:avLst/>
          </a:prstGeom>
        </p:spPr>
      </p:pic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Template 1 screen">
  <a:themeElements>
    <a:clrScheme name="">
      <a:dk1>
        <a:srgbClr val="000000"/>
      </a:dk1>
      <a:lt1>
        <a:srgbClr val="FFFFFF"/>
      </a:lt1>
      <a:dk2>
        <a:srgbClr val="0041AD"/>
      </a:dk2>
      <a:lt2>
        <a:srgbClr val="41B2FF"/>
      </a:lt2>
      <a:accent1>
        <a:srgbClr val="FF9900"/>
      </a:accent1>
      <a:accent2>
        <a:srgbClr val="00FFFF"/>
      </a:accent2>
      <a:accent3>
        <a:srgbClr val="AAB0D3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2_Template 1 sc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2_Template 1 scre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Template 1 scree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Template 1 scree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Template 1 scree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Template 1 scree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Template 1 scree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Template 1 scree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Designs\high voltage.pot</Template>
  <TotalTime>1047</TotalTime>
  <Words>2812</Words>
  <Application>Microsoft Office PowerPoint</Application>
  <PresentationFormat>On-screen Show (4:3)</PresentationFormat>
  <Paragraphs>477</Paragraphs>
  <Slides>45</Slides>
  <Notes>43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Arial</vt:lpstr>
      <vt:lpstr>Arial Narrow</vt:lpstr>
      <vt:lpstr>Calibri</vt:lpstr>
      <vt:lpstr>Garamond</vt:lpstr>
      <vt:lpstr>Tajawal Medium</vt:lpstr>
      <vt:lpstr>Times New Roman</vt:lpstr>
      <vt:lpstr>Wingdings</vt:lpstr>
      <vt:lpstr>2_Template 1 screen</vt:lpstr>
      <vt:lpstr>Organic</vt:lpstr>
      <vt:lpstr>PowerPoint Presentation</vt:lpstr>
      <vt:lpstr>l</vt:lpstr>
      <vt:lpstr>Learning Objectives </vt:lpstr>
      <vt:lpstr>Marketing Strategy and Marketing Planning</vt:lpstr>
      <vt:lpstr>What is marketing?</vt:lpstr>
      <vt:lpstr>What is Marketing? </vt:lpstr>
      <vt:lpstr>What is Marketing?</vt:lpstr>
      <vt:lpstr>What is Marketing?</vt:lpstr>
      <vt:lpstr>Sales V marketing focus</vt:lpstr>
      <vt:lpstr>Structure of a consumer centred organisation</vt:lpstr>
      <vt:lpstr>Organisational focus and marketing strategy</vt:lpstr>
      <vt:lpstr>Fits with</vt:lpstr>
      <vt:lpstr>   Strategies   </vt:lpstr>
      <vt:lpstr>PowerPoint Presentation</vt:lpstr>
      <vt:lpstr>PowerPoint Presentation</vt:lpstr>
      <vt:lpstr>PowerPoint Presentation</vt:lpstr>
      <vt:lpstr>PowerPoint Presentation</vt:lpstr>
      <vt:lpstr>Marketing Objectives and Strategy</vt:lpstr>
      <vt:lpstr>PowerPoint Presentation</vt:lpstr>
      <vt:lpstr>PowerPoint Presentation</vt:lpstr>
      <vt:lpstr>Goal Formulation - marketing plan</vt:lpstr>
      <vt:lpstr>Goal Formulation - marketing plan</vt:lpstr>
      <vt:lpstr>Goal Formulation - marketing plan</vt:lpstr>
      <vt:lpstr>All strategies demand….</vt:lpstr>
      <vt:lpstr>PowerPoint Presentation</vt:lpstr>
      <vt:lpstr>Market segmentation</vt:lpstr>
      <vt:lpstr>Strategy and segmentation</vt:lpstr>
      <vt:lpstr>Sales Forecast:  This is where it all comes together</vt:lpstr>
      <vt:lpstr>Sales Forecast – Chain Ratio Method</vt:lpstr>
      <vt:lpstr>Chain Ratio Method</vt:lpstr>
      <vt:lpstr>But when will we break even?</vt:lpstr>
      <vt:lpstr>The marketing plan - contents </vt:lpstr>
      <vt:lpstr>Positioning the product  or service (old term USP)</vt:lpstr>
      <vt:lpstr>Operational marketing management</vt:lpstr>
      <vt:lpstr> Product- development, range quality </vt:lpstr>
      <vt:lpstr>Pricing - Establishing the most attractive and profitable price</vt:lpstr>
      <vt:lpstr>Communication process</vt:lpstr>
      <vt:lpstr>Promotion - Creating awareness and demand</vt:lpstr>
      <vt:lpstr>Promotional Activities</vt:lpstr>
      <vt:lpstr>Example: Radio advertising - Possible reasoning and expectations</vt:lpstr>
      <vt:lpstr>Internet advertising – Google adwords</vt:lpstr>
      <vt:lpstr>Websites</vt:lpstr>
      <vt:lpstr>Trade Shows – New Toy</vt:lpstr>
      <vt:lpstr>Place - decisions based on markets to be reached and objectives</vt:lpstr>
      <vt:lpstr>Summary</vt:lpstr>
    </vt:vector>
  </TitlesOfParts>
  <Company>University of Glasgow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Strategies</dc:title>
  <dc:creator>University of Glasgow</dc:creator>
  <cp:lastModifiedBy>Amany Ramadan</cp:lastModifiedBy>
  <cp:revision>64</cp:revision>
  <cp:lastPrinted>2016-02-23T14:01:51Z</cp:lastPrinted>
  <dcterms:created xsi:type="dcterms:W3CDTF">2001-11-23T11:52:57Z</dcterms:created>
  <dcterms:modified xsi:type="dcterms:W3CDTF">2023-03-31T13:42:24Z</dcterms:modified>
</cp:coreProperties>
</file>