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7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5"/>
  </p:notesMasterIdLst>
  <p:sldIdLst>
    <p:sldId id="400" r:id="rId2"/>
    <p:sldId id="492" r:id="rId3"/>
    <p:sldId id="493" r:id="rId4"/>
    <p:sldId id="430" r:id="rId5"/>
    <p:sldId id="491" r:id="rId6"/>
    <p:sldId id="477" r:id="rId7"/>
    <p:sldId id="455" r:id="rId8"/>
    <p:sldId id="456" r:id="rId9"/>
    <p:sldId id="457" r:id="rId10"/>
    <p:sldId id="461" r:id="rId11"/>
    <p:sldId id="478" r:id="rId12"/>
    <p:sldId id="462" r:id="rId13"/>
    <p:sldId id="479" r:id="rId14"/>
    <p:sldId id="464" r:id="rId15"/>
    <p:sldId id="480" r:id="rId16"/>
    <p:sldId id="468" r:id="rId17"/>
    <p:sldId id="469" r:id="rId18"/>
    <p:sldId id="470" r:id="rId19"/>
    <p:sldId id="481" r:id="rId20"/>
    <p:sldId id="472" r:id="rId21"/>
    <p:sldId id="482" r:id="rId22"/>
    <p:sldId id="445" r:id="rId23"/>
    <p:sldId id="446" r:id="rId24"/>
    <p:sldId id="447" r:id="rId25"/>
    <p:sldId id="448" r:id="rId26"/>
    <p:sldId id="449" r:id="rId27"/>
    <p:sldId id="450" r:id="rId28"/>
    <p:sldId id="483" r:id="rId29"/>
    <p:sldId id="435" r:id="rId30"/>
    <p:sldId id="484" r:id="rId31"/>
    <p:sldId id="436" r:id="rId32"/>
    <p:sldId id="485" r:id="rId33"/>
    <p:sldId id="438" r:id="rId34"/>
    <p:sldId id="439" r:id="rId35"/>
    <p:sldId id="440" r:id="rId36"/>
    <p:sldId id="441" r:id="rId37"/>
    <p:sldId id="486" r:id="rId38"/>
    <p:sldId id="454" r:id="rId39"/>
    <p:sldId id="366" r:id="rId40"/>
    <p:sldId id="367" r:id="rId41"/>
    <p:sldId id="368" r:id="rId42"/>
    <p:sldId id="487" r:id="rId43"/>
    <p:sldId id="369" r:id="rId44"/>
    <p:sldId id="370" r:id="rId45"/>
    <p:sldId id="371" r:id="rId46"/>
    <p:sldId id="372" r:id="rId47"/>
    <p:sldId id="373" r:id="rId48"/>
    <p:sldId id="488" r:id="rId49"/>
    <p:sldId id="374" r:id="rId50"/>
    <p:sldId id="375" r:id="rId51"/>
    <p:sldId id="376" r:id="rId52"/>
    <p:sldId id="377" r:id="rId53"/>
    <p:sldId id="489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customXml" Target="../customXml/item2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6BB582-0ED2-48BA-AA37-C10A265BCC9A}" type="datetimeFigureOut">
              <a:rPr lang="en-US" smtClean="0"/>
              <a:t>2/7/2026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708AB2-48CF-4764-882D-D639A522B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924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518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754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565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175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503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5298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23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145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848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600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020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9336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57677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1307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39124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98686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0837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032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4" r:id="rId12"/>
    <p:sldLayoutId id="2147483675" r:id="rId13"/>
    <p:sldLayoutId id="2147483678" r:id="rId14"/>
    <p:sldLayoutId id="2147483679" r:id="rId15"/>
    <p:sldLayoutId id="214748368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wrike.com/features/time-tracking-software/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194617" y="4224062"/>
            <a:ext cx="5216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000000"/>
              </a:buClr>
            </a:pPr>
            <a:r>
              <a:rPr lang="en-US" sz="28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Amira </a:t>
            </a:r>
            <a:r>
              <a:rPr lang="en-US" sz="2800" b="1" kern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800" b="1" kern="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4617" y="2424037"/>
            <a:ext cx="57162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000000"/>
              </a:buClr>
            </a:pPr>
            <a:r>
              <a:rPr lang="en-US" sz="36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Project Time 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94617" y="5076722"/>
            <a:ext cx="4624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000000"/>
              </a:buClr>
            </a:pPr>
            <a:r>
              <a:rPr lang="en-US" sz="28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 212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34769" y="3198799"/>
            <a:ext cx="42760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ts val="5200"/>
            </a:pPr>
            <a:r>
              <a:rPr lang="ar-EG" sz="36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مقرر: إداره وقت المشروع</a:t>
            </a:r>
            <a:endParaRPr lang="en-US" sz="3600" b="1" kern="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26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79363" y="1395365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Scheduling Concepts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is the 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Attributes of Planner/Scheduler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the Schedule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Tools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Schedules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Checklist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Schedule Board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Look-Ahead Schedule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Linear Schedule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 Scheduling Methods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Evaluation and Review Technique (PERT)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Tasks in Scheduling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CPM as a Management Tool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Terminology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Relationships  (Logic) – 4 Types</a:t>
            </a:r>
          </a:p>
        </p:txBody>
      </p:sp>
      <p:pic>
        <p:nvPicPr>
          <p:cNvPr id="2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0241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79363" y="1395365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Scheduling Concepts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is the 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Attributes of Planner/Scheduler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the Schedule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Tools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Schedules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Checklist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Schedule Board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Look-Ahead Schedule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Linear Schedule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 Scheduling Methods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Evaluation and Review Technique (PERT)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Tasks in Scheduling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CPM as a Management Tool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Terminology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Relationships  (Logic) – 4 Types</a:t>
            </a:r>
          </a:p>
        </p:txBody>
      </p:sp>
      <p:pic>
        <p:nvPicPr>
          <p:cNvPr id="2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2355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9711" y="960977"/>
            <a:ext cx="44438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Purpose of Scheduling</a:t>
            </a:r>
          </a:p>
        </p:txBody>
      </p:sp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684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/>
              <a:t>Types of Schedules (Construction Projects)</a:t>
            </a:r>
          </a:p>
          <a:p>
            <a:r>
              <a:rPr lang="en-US"/>
              <a:t>Schedules explain </a:t>
            </a:r>
            <a:r>
              <a:rPr lang="en-US" b="1"/>
              <a:t>what</a:t>
            </a:r>
            <a:r>
              <a:rPr lang="en-US"/>
              <a:t>, </a:t>
            </a:r>
            <a:r>
              <a:rPr lang="en-US" b="1"/>
              <a:t>when</a:t>
            </a:r>
            <a:r>
              <a:rPr lang="en-US"/>
              <a:t>, </a:t>
            </a:r>
            <a:r>
              <a:rPr lang="en-US" b="1"/>
              <a:t>where</a:t>
            </a:r>
            <a:r>
              <a:rPr lang="en-US"/>
              <a:t>, and </a:t>
            </a:r>
            <a:r>
              <a:rPr lang="en-US" b="1"/>
              <a:t>how long</a:t>
            </a:r>
            <a:endParaRPr lang="en-US"/>
          </a:p>
          <a:p>
            <a:r>
              <a:rPr lang="en-US"/>
              <a:t>Main tool to communicate the project plan</a:t>
            </a:r>
          </a:p>
          <a:p>
            <a:r>
              <a:rPr lang="en-US"/>
              <a:t>Helps teams plan crews, time, and performance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E34FE97-2955-413E-8478-BE0A3E6E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090" y="2430270"/>
            <a:ext cx="9613909" cy="2675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Provides a step-by-step guide through project activities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Allocates time required for each task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Defines overall project duration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Supports coordination among project team members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Acts as a foundation for project control</a:t>
            </a:r>
          </a:p>
        </p:txBody>
      </p:sp>
    </p:spTree>
    <p:extLst>
      <p:ext uri="{BB962C8B-B14F-4D97-AF65-F5344CB8AC3E}">
        <p14:creationId xmlns:p14="http://schemas.microsoft.com/office/powerpoint/2010/main" val="30517645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9711" y="960977"/>
            <a:ext cx="52146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Basic Scheduling Concepts</a:t>
            </a:r>
          </a:p>
        </p:txBody>
      </p:sp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684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/>
              <a:t>Types of Schedules (Construction Projects)</a:t>
            </a:r>
          </a:p>
          <a:p>
            <a:r>
              <a:rPr lang="en-US"/>
              <a:t>Schedules explain </a:t>
            </a:r>
            <a:r>
              <a:rPr lang="en-US" b="1"/>
              <a:t>what</a:t>
            </a:r>
            <a:r>
              <a:rPr lang="en-US"/>
              <a:t>, </a:t>
            </a:r>
            <a:r>
              <a:rPr lang="en-US" b="1"/>
              <a:t>when</a:t>
            </a:r>
            <a:r>
              <a:rPr lang="en-US"/>
              <a:t>, </a:t>
            </a:r>
            <a:r>
              <a:rPr lang="en-US" b="1"/>
              <a:t>where</a:t>
            </a:r>
            <a:r>
              <a:rPr lang="en-US"/>
              <a:t>, and </a:t>
            </a:r>
            <a:r>
              <a:rPr lang="en-US" b="1"/>
              <a:t>how long</a:t>
            </a:r>
            <a:endParaRPr lang="en-US"/>
          </a:p>
          <a:p>
            <a:r>
              <a:rPr lang="en-US"/>
              <a:t>Main tool to communicate the project plan</a:t>
            </a:r>
          </a:p>
          <a:p>
            <a:r>
              <a:rPr lang="en-US"/>
              <a:t>Helps teams plan crews, time, and performance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E34FE97-2955-413E-8478-BE0A3E6E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090" y="2430270"/>
            <a:ext cx="9613909" cy="2675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Projects are broken into tasks or activities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Tasks represent actions needed to achieve deliverables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Activities may be sequential or simultaneous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Tasks are often interdependent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Task relationships define sequencing</a:t>
            </a:r>
          </a:p>
        </p:txBody>
      </p:sp>
    </p:spTree>
    <p:extLst>
      <p:ext uri="{BB962C8B-B14F-4D97-AF65-F5344CB8AC3E}">
        <p14:creationId xmlns:p14="http://schemas.microsoft.com/office/powerpoint/2010/main" val="1240422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79363" y="1395365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Scheduling Concepts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is the 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Attributes of Planner/Scheduler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the Schedule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Tools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Schedules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Checklist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Schedule Board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Look-Ahead Schedule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Linear Schedule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 Scheduling Methods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Evaluation and Review Technique (PERT)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Tasks in Scheduling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CPM as a Management Tool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Terminology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Relationships  (Logic) – 4 Types</a:t>
            </a:r>
          </a:p>
        </p:txBody>
      </p:sp>
      <p:pic>
        <p:nvPicPr>
          <p:cNvPr id="2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3815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9711" y="960977"/>
            <a:ext cx="22701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Scheduling</a:t>
            </a:r>
          </a:p>
        </p:txBody>
      </p:sp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7845" y="173717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E34FE97-2955-413E-8478-BE0A3E6E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845" y="2475267"/>
            <a:ext cx="10962952" cy="2687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 algn="ctr">
              <a:lnSpc>
                <a:spcPct val="140000"/>
              </a:lnSpc>
              <a:buClrTx/>
              <a:buNone/>
            </a:pPr>
            <a:r>
              <a:rPr lang="en-US" i="0" dirty="0">
                <a:solidFill>
                  <a:prstClr val="black"/>
                </a:solidFill>
                <a:latin typeface="Calibri" panose="020F0502020204030204"/>
              </a:rPr>
              <a:t>Scheduling in project management is </a:t>
            </a:r>
            <a:r>
              <a:rPr lang="en-US" i="0" dirty="0">
                <a:solidFill>
                  <a:srgbClr val="DF0126"/>
                </a:solidFill>
                <a:latin typeface="Trebuchet MS" panose="020B0603020202020204" pitchFamily="34" charset="0"/>
              </a:rPr>
              <a:t>the listing of activities, deliverables, and milestones within a project. </a:t>
            </a:r>
          </a:p>
          <a:p>
            <a:pPr algn="ctr">
              <a:lnSpc>
                <a:spcPct val="140000"/>
              </a:lnSpc>
              <a:buClrTx/>
              <a:buNone/>
            </a:pPr>
            <a:r>
              <a:rPr lang="en-US" sz="2400" b="0" i="0" dirty="0">
                <a:solidFill>
                  <a:prstClr val="black"/>
                </a:solidFill>
                <a:latin typeface="Calibri" panose="020F0502020204030204"/>
              </a:rPr>
              <a:t>A schedule usually includes a planned start and finish date, duration, and resources assigned to each activity.</a:t>
            </a:r>
            <a:endParaRPr lang="en-US" altLang="en-US" sz="2400" b="0" i="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1977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9711" y="960977"/>
            <a:ext cx="22701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Scheduling</a:t>
            </a:r>
          </a:p>
        </p:txBody>
      </p:sp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7845" y="173717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E34FE97-2955-413E-8478-BE0A3E6E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2308" y="2101396"/>
            <a:ext cx="10070833" cy="3880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>
              <a:spcBef>
                <a:spcPts val="1000"/>
              </a:spcBef>
              <a:buClrTx/>
              <a:buSzPct val="70000"/>
              <a:buNone/>
              <a:defRPr/>
            </a:pPr>
            <a:r>
              <a:rPr lang="en-US" sz="2800" i="0" dirty="0">
                <a:solidFill>
                  <a:prstClr val="black"/>
                </a:solidFill>
                <a:latin typeface="Calibri" panose="020F0502020204030204"/>
              </a:rPr>
              <a:t>The 6 processes of time management in scheduling;</a:t>
            </a:r>
          </a:p>
          <a:p>
            <a:pPr>
              <a:spcBef>
                <a:spcPts val="1000"/>
              </a:spcBef>
              <a:buClrTx/>
              <a:buSzPct val="70000"/>
              <a:buNone/>
              <a:defRPr/>
            </a:pPr>
            <a:r>
              <a:rPr lang="en-US" sz="2000" b="0" i="0" dirty="0">
                <a:solidFill>
                  <a:prstClr val="black"/>
                </a:solidFill>
                <a:latin typeface="Calibri" panose="020F0502020204030204"/>
              </a:rPr>
              <a:t>When people discuss the processes for building a schedule, they are usually referring to the first six processes of time management:</a:t>
            </a:r>
          </a:p>
          <a:p>
            <a:pPr marL="457200" indent="-457200">
              <a:spcBef>
                <a:spcPts val="1000"/>
              </a:spcBef>
              <a:buClrTx/>
              <a:buSzPct val="70000"/>
              <a:buFont typeface="Wingdings" panose="05000000000000000000" pitchFamily="2" charset="2"/>
              <a:buChar char="Ø"/>
              <a:defRPr/>
            </a:pPr>
            <a:r>
              <a:rPr lang="en-US" sz="2000" i="0" dirty="0">
                <a:solidFill>
                  <a:prstClr val="black"/>
                </a:solidFill>
                <a:latin typeface="Calibri" panose="020F0502020204030204"/>
              </a:rPr>
              <a:t>Plan schedule management</a:t>
            </a:r>
          </a:p>
          <a:p>
            <a:pPr marL="457200" indent="-457200">
              <a:spcBef>
                <a:spcPts val="1000"/>
              </a:spcBef>
              <a:buClrTx/>
              <a:buSzPct val="70000"/>
              <a:buFont typeface="Wingdings" panose="05000000000000000000" pitchFamily="2" charset="2"/>
              <a:buChar char="Ø"/>
              <a:defRPr/>
            </a:pPr>
            <a:r>
              <a:rPr lang="en-US" sz="2000" i="0" dirty="0">
                <a:solidFill>
                  <a:prstClr val="black"/>
                </a:solidFill>
                <a:latin typeface="Calibri" panose="020F0502020204030204"/>
              </a:rPr>
              <a:t>Define project activities</a:t>
            </a:r>
          </a:p>
          <a:p>
            <a:pPr marL="457200" indent="-457200">
              <a:spcBef>
                <a:spcPts val="1000"/>
              </a:spcBef>
              <a:buClrTx/>
              <a:buSzPct val="70000"/>
              <a:buFont typeface="Wingdings" panose="05000000000000000000" pitchFamily="2" charset="2"/>
              <a:buChar char="Ø"/>
              <a:defRPr/>
            </a:pPr>
            <a:r>
              <a:rPr lang="en-US" sz="2000" i="0" dirty="0">
                <a:solidFill>
                  <a:prstClr val="black"/>
                </a:solidFill>
                <a:latin typeface="Calibri" panose="020F0502020204030204"/>
              </a:rPr>
              <a:t>Sequence activities</a:t>
            </a:r>
          </a:p>
          <a:p>
            <a:pPr marL="457200" indent="-457200">
              <a:spcBef>
                <a:spcPts val="1000"/>
              </a:spcBef>
              <a:buClrTx/>
              <a:buSzPct val="70000"/>
              <a:buFont typeface="Wingdings" panose="05000000000000000000" pitchFamily="2" charset="2"/>
              <a:buChar char="Ø"/>
              <a:defRPr/>
            </a:pPr>
            <a:r>
              <a:rPr lang="en-US" sz="2000" i="0" dirty="0">
                <a:solidFill>
                  <a:prstClr val="black"/>
                </a:solidFill>
                <a:latin typeface="Calibri" panose="020F0502020204030204"/>
              </a:rPr>
              <a:t>Estimate resources</a:t>
            </a:r>
          </a:p>
          <a:p>
            <a:pPr marL="457200" indent="-457200">
              <a:spcBef>
                <a:spcPts val="1000"/>
              </a:spcBef>
              <a:buClrTx/>
              <a:buSzPct val="70000"/>
              <a:buFont typeface="Wingdings" panose="05000000000000000000" pitchFamily="2" charset="2"/>
              <a:buChar char="Ø"/>
              <a:defRPr/>
            </a:pPr>
            <a:r>
              <a:rPr lang="en-US" sz="2000" i="0" dirty="0">
                <a:solidFill>
                  <a:prstClr val="black"/>
                </a:solidFill>
                <a:latin typeface="Calibri" panose="020F0502020204030204"/>
              </a:rPr>
              <a:t>Estimate durations</a:t>
            </a:r>
          </a:p>
          <a:p>
            <a:pPr marL="457200" indent="-457200">
              <a:spcBef>
                <a:spcPts val="1000"/>
              </a:spcBef>
              <a:buClrTx/>
              <a:buSzPct val="70000"/>
              <a:buFont typeface="Wingdings" panose="05000000000000000000" pitchFamily="2" charset="2"/>
              <a:buChar char="Ø"/>
              <a:defRPr/>
            </a:pPr>
            <a:r>
              <a:rPr lang="en-US" sz="2000" i="0" dirty="0">
                <a:solidFill>
                  <a:prstClr val="black"/>
                </a:solidFill>
                <a:latin typeface="Calibri" panose="020F0502020204030204"/>
              </a:rPr>
              <a:t>Develop the project schedule</a:t>
            </a: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8310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9711" y="960977"/>
            <a:ext cx="22701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Scheduling</a:t>
            </a:r>
          </a:p>
        </p:txBody>
      </p:sp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7845" y="173717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E34FE97-2955-413E-8478-BE0A3E6E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788" y="2231262"/>
            <a:ext cx="10070833" cy="3572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>
              <a:spcBef>
                <a:spcPts val="1000"/>
              </a:spcBef>
              <a:buClrTx/>
              <a:buSzPct val="70000"/>
              <a:buNone/>
              <a:defRPr/>
            </a:pPr>
            <a:r>
              <a:rPr lang="en-US" sz="2800" i="0" dirty="0">
                <a:solidFill>
                  <a:prstClr val="black"/>
                </a:solidFill>
                <a:latin typeface="Calibri" panose="020F0502020204030204"/>
              </a:rPr>
              <a:t>Benefits of project scheduling in project management</a:t>
            </a:r>
          </a:p>
          <a:p>
            <a:pPr>
              <a:spcBef>
                <a:spcPts val="1000"/>
              </a:spcBef>
              <a:buClrTx/>
              <a:buSzPct val="70000"/>
              <a:buNone/>
              <a:defRPr/>
            </a:pPr>
            <a:r>
              <a:rPr lang="en-US" sz="2000" b="0" i="0" dirty="0">
                <a:solidFill>
                  <a:prstClr val="black"/>
                </a:solidFill>
                <a:latin typeface="Calibri" panose="020F0502020204030204"/>
              </a:rPr>
              <a:t>Project scheduling provides the following benefits:</a:t>
            </a:r>
          </a:p>
          <a:p>
            <a:pPr>
              <a:spcBef>
                <a:spcPts val="1000"/>
              </a:spcBef>
              <a:buClrTx/>
              <a:buSzPct val="70000"/>
              <a:buNone/>
              <a:defRPr/>
            </a:pPr>
            <a:endParaRPr lang="en-US" sz="2000" b="0" i="0" dirty="0">
              <a:solidFill>
                <a:prstClr val="black"/>
              </a:solidFill>
              <a:latin typeface="Calibri" panose="020F0502020204030204"/>
            </a:endParaRPr>
          </a:p>
          <a:p>
            <a:pPr marL="457200" indent="-457200">
              <a:spcBef>
                <a:spcPts val="1000"/>
              </a:spcBef>
              <a:buClrTx/>
              <a:buSzPct val="70000"/>
              <a:buFont typeface="Wingdings" panose="05000000000000000000" pitchFamily="2" charset="2"/>
              <a:buChar char="Ø"/>
              <a:defRPr/>
            </a:pPr>
            <a:r>
              <a:rPr lang="en-US" sz="2000" i="0" dirty="0">
                <a:solidFill>
                  <a:prstClr val="black"/>
                </a:solidFill>
                <a:latin typeface="Calibri" panose="020F0502020204030204"/>
              </a:rPr>
              <a:t>Assists with </a:t>
            </a:r>
            <a:r>
              <a:rPr lang="en-US" sz="2000" i="0" dirty="0">
                <a:solidFill>
                  <a:prstClr val="black"/>
                </a:solidFill>
                <a:latin typeface="Calibri" panose="020F0502020204030204"/>
                <a:hlinkClick r:id="rId2"/>
              </a:rPr>
              <a:t>tracking</a:t>
            </a:r>
            <a:r>
              <a:rPr lang="en-US" sz="2000" i="0" dirty="0">
                <a:solidFill>
                  <a:prstClr val="black"/>
                </a:solidFill>
                <a:latin typeface="Calibri" panose="020F0502020204030204"/>
              </a:rPr>
              <a:t>, reporting, and communicating progress</a:t>
            </a:r>
          </a:p>
          <a:p>
            <a:pPr marL="457200" indent="-457200">
              <a:spcBef>
                <a:spcPts val="1000"/>
              </a:spcBef>
              <a:buClrTx/>
              <a:buSzPct val="70000"/>
              <a:buFont typeface="Wingdings" panose="05000000000000000000" pitchFamily="2" charset="2"/>
              <a:buChar char="Ø"/>
              <a:defRPr/>
            </a:pPr>
            <a:r>
              <a:rPr lang="en-US" sz="2000" i="0" dirty="0">
                <a:solidFill>
                  <a:prstClr val="black"/>
                </a:solidFill>
                <a:latin typeface="Calibri" panose="020F0502020204030204"/>
              </a:rPr>
              <a:t>Ensures everyone is on the same page with tasks, dependencies, and deadlines</a:t>
            </a:r>
          </a:p>
          <a:p>
            <a:pPr marL="457200" indent="-457200">
              <a:spcBef>
                <a:spcPts val="1000"/>
              </a:spcBef>
              <a:buClrTx/>
              <a:buSzPct val="70000"/>
              <a:buFont typeface="Wingdings" panose="05000000000000000000" pitchFamily="2" charset="2"/>
              <a:buChar char="Ø"/>
              <a:defRPr/>
            </a:pPr>
            <a:r>
              <a:rPr lang="en-US" sz="2000" i="0" dirty="0">
                <a:solidFill>
                  <a:prstClr val="black"/>
                </a:solidFill>
                <a:latin typeface="Calibri" panose="020F0502020204030204"/>
              </a:rPr>
              <a:t>Highlights issues and concerns, such as a lack of resources</a:t>
            </a:r>
          </a:p>
          <a:p>
            <a:pPr marL="457200" indent="-457200">
              <a:spcBef>
                <a:spcPts val="1000"/>
              </a:spcBef>
              <a:buClrTx/>
              <a:buSzPct val="70000"/>
              <a:buFont typeface="Wingdings" panose="05000000000000000000" pitchFamily="2" charset="2"/>
              <a:buChar char="Ø"/>
              <a:defRPr/>
            </a:pPr>
            <a:r>
              <a:rPr lang="en-US" sz="2000" i="0" dirty="0">
                <a:solidFill>
                  <a:prstClr val="black"/>
                </a:solidFill>
                <a:latin typeface="Calibri" panose="020F0502020204030204"/>
              </a:rPr>
              <a:t>Identifies task relationships</a:t>
            </a:r>
          </a:p>
          <a:p>
            <a:pPr marL="457200" indent="-457200">
              <a:spcBef>
                <a:spcPts val="1000"/>
              </a:spcBef>
              <a:buClrTx/>
              <a:buSzPct val="70000"/>
              <a:buFont typeface="Wingdings" panose="05000000000000000000" pitchFamily="2" charset="2"/>
              <a:buChar char="Ø"/>
              <a:defRPr/>
            </a:pPr>
            <a:r>
              <a:rPr lang="en-US" sz="2000" i="0" dirty="0">
                <a:solidFill>
                  <a:prstClr val="black"/>
                </a:solidFill>
                <a:latin typeface="Calibri" panose="020F0502020204030204"/>
              </a:rPr>
              <a:t>Monitors progress and identify issues early</a:t>
            </a: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7294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795" y="1808707"/>
            <a:ext cx="7087957" cy="420730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739711" y="960977"/>
            <a:ext cx="22701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Scheduling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6505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79363" y="1395365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Scheduling Concepts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is the 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Attributes of Planner/Scheduler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the Schedule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Tools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Schedules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Checklist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Schedule Board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Look-Ahead Schedule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Linear Schedule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 Scheduling Methods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Evaluation and Review Technique (PERT)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Tasks in Scheduling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CPM as a Management Tool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Terminology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Relationships  (Logic) – 4 Types</a:t>
            </a:r>
          </a:p>
        </p:txBody>
      </p:sp>
      <p:pic>
        <p:nvPicPr>
          <p:cNvPr id="2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9138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9711" y="960977"/>
            <a:ext cx="42514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Who is the Scheduler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621" y="1722168"/>
            <a:ext cx="8137236" cy="429855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125954" y="70114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310771" y="83727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326393" y="102944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2164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79363" y="1395365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Scheduling Concepts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is the 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Attributes of Planner/Scheduler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the Schedule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Tools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Schedules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Checklist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Schedule Board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Look-Ahead Schedule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Linear Schedule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 Scheduling Methods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Evaluation and Review Technique (PERT)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Tasks in Scheduling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CPM as a Management Tool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Terminology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Relationships  (Logic) – 4 Types</a:t>
            </a:r>
          </a:p>
        </p:txBody>
      </p:sp>
      <p:pic>
        <p:nvPicPr>
          <p:cNvPr id="2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0315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14216" y="554577"/>
            <a:ext cx="62925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Attributes of Planner/Scheduler</a:t>
            </a: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AFC65DCA-F558-42B5-8A8B-E88EC0165674}"/>
              </a:ext>
            </a:extLst>
          </p:cNvPr>
          <p:cNvSpPr txBox="1">
            <a:spLocks noChangeArrowheads="1"/>
          </p:cNvSpPr>
          <p:nvPr/>
        </p:nvSpPr>
        <p:spPr>
          <a:xfrm>
            <a:off x="11289" y="1617904"/>
            <a:ext cx="5929732" cy="455817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6550" indent="-336550" defTabSz="895350">
              <a:lnSpc>
                <a:spcPct val="95000"/>
              </a:lnSpc>
              <a:buSzPct val="70000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Possess </a:t>
            </a:r>
            <a:r>
              <a:rPr lang="en-US" altLang="en-U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skills!</a:t>
            </a:r>
          </a:p>
          <a:p>
            <a:pPr marL="728663" lvl="1" indent="-277813" defTabSz="895350">
              <a:lnSpc>
                <a:spcPct val="95000"/>
              </a:lnSpc>
              <a:buSzPct val="70000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Exercise humility and salesmanship</a:t>
            </a:r>
          </a:p>
          <a:p>
            <a:pPr marL="728663" lvl="1" indent="-277813" defTabSz="895350">
              <a:lnSpc>
                <a:spcPct val="95000"/>
              </a:lnSpc>
              <a:buSzPct val="70000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Exercise care when recommending various approaches</a:t>
            </a:r>
          </a:p>
          <a:p>
            <a:pPr marL="728663" lvl="1" indent="-277813" defTabSz="895350">
              <a:lnSpc>
                <a:spcPct val="95000"/>
              </a:lnSpc>
              <a:buSzPct val="70000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not alienate the managing parties</a:t>
            </a:r>
          </a:p>
          <a:p>
            <a:pPr marL="728663" lvl="1" indent="-277813" defTabSz="895350">
              <a:lnSpc>
                <a:spcPct val="95000"/>
              </a:lnSpc>
              <a:buSzPct val="70000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Ease off when needed</a:t>
            </a:r>
          </a:p>
          <a:p>
            <a:pPr marL="728663" lvl="1" indent="-277813" defTabSz="895350">
              <a:lnSpc>
                <a:spcPct val="95000"/>
              </a:lnSpc>
              <a:buSzPct val="70000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Emphasize his/her role is to 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coordinate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integrate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ideas and 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plans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into a coherent project schedule.</a:t>
            </a:r>
          </a:p>
          <a:p>
            <a:pPr marL="728663" lvl="1" indent="-277813" defTabSz="895350">
              <a:lnSpc>
                <a:spcPct val="95000"/>
              </a:lnSpc>
              <a:buSzPct val="70000"/>
              <a:defRPr/>
            </a:pPr>
            <a:endParaRPr lang="en-US" alt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AFC65DCA-F558-42B5-8A8B-E88EC0165674}"/>
              </a:ext>
            </a:extLst>
          </p:cNvPr>
          <p:cNvSpPr txBox="1">
            <a:spLocks noChangeArrowheads="1"/>
          </p:cNvSpPr>
          <p:nvPr/>
        </p:nvSpPr>
        <p:spPr>
          <a:xfrm>
            <a:off x="5227782" y="1629421"/>
            <a:ext cx="6844893" cy="333971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6550" indent="-336550" algn="r" defTabSz="895350" rtl="1">
              <a:lnSpc>
                <a:spcPct val="95000"/>
              </a:lnSpc>
              <a:buSzPct val="70000"/>
              <a:defRPr/>
            </a:pPr>
            <a:r>
              <a:rPr lang="ar-SA" altLang="en-US" sz="2400" dirty="0">
                <a:solidFill>
                  <a:prstClr val="black"/>
                </a:solidFill>
                <a:latin typeface="Arial" panose="020B0604020202020204" pitchFamily="34" charset="0"/>
              </a:rPr>
              <a:t>امتلاك المهارات الشخصية (عدم الاعتماد على البرامج الحاسوبية)</a:t>
            </a:r>
            <a:endParaRPr lang="en-US" alt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8663" lvl="1" indent="-277813" algn="r" defTabSz="895350" rtl="1">
              <a:lnSpc>
                <a:spcPct val="95000"/>
              </a:lnSpc>
              <a:buSzPct val="70000"/>
              <a:defRPr/>
            </a:pPr>
            <a:r>
              <a:rPr lang="ar-SA" altLang="en-US" dirty="0">
                <a:solidFill>
                  <a:prstClr val="black"/>
                </a:solidFill>
                <a:latin typeface="Arial" panose="020B0604020202020204" pitchFamily="34" charset="0"/>
              </a:rPr>
              <a:t>التحلي بمهارات التواصل بين أقسام المشروع</a:t>
            </a:r>
          </a:p>
          <a:p>
            <a:pPr marL="728663" lvl="1" indent="-277813" algn="r" defTabSz="895350" rtl="1">
              <a:lnSpc>
                <a:spcPct val="95000"/>
              </a:lnSpc>
              <a:buSzPct val="70000"/>
              <a:defRPr/>
            </a:pPr>
            <a:r>
              <a:rPr lang="ar-SA" altLang="en-US" dirty="0">
                <a:solidFill>
                  <a:prstClr val="black"/>
                </a:solidFill>
                <a:latin typeface="Arial" panose="020B0604020202020204" pitchFamily="34" charset="0"/>
              </a:rPr>
              <a:t>العناية الشديدة عند التوصية بإستخدام أساليب مختلفة</a:t>
            </a:r>
          </a:p>
          <a:p>
            <a:pPr marL="728663" lvl="1" indent="-277813" algn="r" defTabSz="895350" rtl="1">
              <a:lnSpc>
                <a:spcPct val="95000"/>
              </a:lnSpc>
              <a:buSzPct val="70000"/>
              <a:defRPr/>
            </a:pPr>
            <a:r>
              <a:rPr lang="ar-SA" altLang="en-US" dirty="0">
                <a:solidFill>
                  <a:prstClr val="black"/>
                </a:solidFill>
                <a:latin typeface="Arial" panose="020B0604020202020204" pitchFamily="34" charset="0"/>
              </a:rPr>
              <a:t>العمل على عدم نفور الأطراف ذات الصلة</a:t>
            </a:r>
          </a:p>
          <a:p>
            <a:pPr marL="728663" lvl="1" indent="-277813" algn="r" defTabSz="895350" rtl="1">
              <a:lnSpc>
                <a:spcPct val="95000"/>
              </a:lnSpc>
              <a:buSzPct val="70000"/>
              <a:defRPr/>
            </a:pPr>
            <a:r>
              <a:rPr lang="ar-SA" altLang="en-US" dirty="0">
                <a:solidFill>
                  <a:prstClr val="black"/>
                </a:solidFill>
                <a:latin typeface="Arial" panose="020B0604020202020204" pitchFamily="34" charset="0"/>
              </a:rPr>
              <a:t>الحد من المشكلات عند الحاجة</a:t>
            </a:r>
          </a:p>
          <a:p>
            <a:pPr marL="728663" lvl="1" indent="-277813" algn="r" defTabSz="895350" rtl="1">
              <a:lnSpc>
                <a:spcPct val="95000"/>
              </a:lnSpc>
              <a:buSzPct val="70000"/>
              <a:defRPr/>
            </a:pPr>
            <a:r>
              <a:rPr lang="ar-SA" altLang="en-US" dirty="0">
                <a:solidFill>
                  <a:prstClr val="black"/>
                </a:solidFill>
                <a:latin typeface="Arial" panose="020B0604020202020204" pitchFamily="34" charset="0"/>
              </a:rPr>
              <a:t>تنسيق ودمج الأفكار والخطط في جدول زمني متماسك</a:t>
            </a:r>
            <a:endParaRPr lang="en-US" alt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612607" y="23948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97424" y="37562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13046" y="56778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9328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79363" y="1395365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Scheduling Concepts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is the 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Attributes of Planner/Scheduler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the Schedule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Tools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Schedules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Checklist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Schedule Board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Look-Ahead Schedule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Linear Schedule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 Scheduling Methods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Evaluation and Review Technique (PERT)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Tasks in Scheduling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CPM as a Management Tool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Terminology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Relationships  (Logic) – 4 Types</a:t>
            </a:r>
          </a:p>
        </p:txBody>
      </p:sp>
      <p:pic>
        <p:nvPicPr>
          <p:cNvPr id="2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9936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09381" y="1051467"/>
            <a:ext cx="5486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Importance of the Schedule</a:t>
            </a: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332E3BE9-BE40-4CA4-87FE-BE5588851AD7}"/>
              </a:ext>
            </a:extLst>
          </p:cNvPr>
          <p:cNvSpPr txBox="1">
            <a:spLocks noChangeArrowheads="1"/>
          </p:cNvSpPr>
          <p:nvPr/>
        </p:nvSpPr>
        <p:spPr>
          <a:xfrm>
            <a:off x="1447675" y="2358094"/>
            <a:ext cx="9578546" cy="291688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76200" tIns="38100" rIns="76200" bIns="381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Pct val="75000"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Standardized scheduling techniques motivates the project team to: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Pct val="69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Think through the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entire project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Pct val="69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Predict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 realistic project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completion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Pct val="69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Recognize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impacts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of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unexpected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events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36331" y="78800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5445" y="89453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445" y="1079202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2061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9711" y="960977"/>
            <a:ext cx="5486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Importance of the Schedule</a:t>
            </a: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332E3BE9-BE40-4CA4-87FE-BE5588851AD7}"/>
              </a:ext>
            </a:extLst>
          </p:cNvPr>
          <p:cNvSpPr txBox="1">
            <a:spLocks noChangeArrowheads="1"/>
          </p:cNvSpPr>
          <p:nvPr/>
        </p:nvSpPr>
        <p:spPr>
          <a:xfrm>
            <a:off x="1613930" y="1900540"/>
            <a:ext cx="9578546" cy="371516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76200" tIns="38100" rIns="76200" bIns="381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SzPct val="75000"/>
              <a:buFont typeface="Arial" panose="020B0604020202020204" pitchFamily="34" charset="0"/>
              <a:buNone/>
              <a:defRPr/>
            </a:pPr>
            <a:r>
              <a:rPr lang="en-US" altLang="en-US" sz="24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Standardized scheduling techniques motivates the project team to:</a:t>
            </a:r>
          </a:p>
          <a:p>
            <a:pPr lvl="1">
              <a:lnSpc>
                <a:spcPct val="150000"/>
              </a:lnSpc>
              <a:buSzPct val="69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 </a:t>
            </a: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claims</a:t>
            </a: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or time extensions</a:t>
            </a:r>
          </a:p>
          <a:p>
            <a:pPr lvl="1">
              <a:lnSpc>
                <a:spcPct val="150000"/>
              </a:lnSpc>
              <a:buSzPct val="7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Coordinate </a:t>
            </a: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interfaces</a:t>
            </a: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</a:t>
            </a: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conflicts</a:t>
            </a:r>
          </a:p>
          <a:p>
            <a:pPr lvl="1">
              <a:lnSpc>
                <a:spcPct val="150000"/>
              </a:lnSpc>
              <a:buSzPct val="7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 </a:t>
            </a: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resource requirements </a:t>
            </a: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cash flow</a:t>
            </a:r>
          </a:p>
          <a:p>
            <a:pPr lvl="1">
              <a:lnSpc>
                <a:spcPct val="150000"/>
              </a:lnSpc>
              <a:buSzPct val="7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Serve as a </a:t>
            </a: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record</a:t>
            </a: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the project’s </a:t>
            </a: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progress</a:t>
            </a:r>
          </a:p>
          <a:p>
            <a:pPr lvl="1">
              <a:lnSpc>
                <a:spcPct val="150000"/>
              </a:lnSpc>
              <a:buSzPct val="70000"/>
              <a:buFont typeface="Wingdings" panose="05000000000000000000" pitchFamily="2" charset="2"/>
              <a:buChar char="§"/>
              <a:defRPr/>
            </a:pPr>
            <a:r>
              <a:rPr lang="en-US" alt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Tool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36331" y="78800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5445" y="89453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445" y="1079202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8404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4">
            <a:extLst>
              <a:ext uri="{FF2B5EF4-FFF2-40B4-BE49-F238E27FC236}">
                <a16:creationId xmlns:a16="http://schemas.microsoft.com/office/drawing/2014/main" id="{3FE9BD8B-758C-4FE3-B801-B3B47A5A857E}"/>
              </a:ext>
            </a:extLst>
          </p:cNvPr>
          <p:cNvSpPr txBox="1">
            <a:spLocks noChangeArrowheads="1"/>
          </p:cNvSpPr>
          <p:nvPr/>
        </p:nvSpPr>
        <p:spPr>
          <a:xfrm>
            <a:off x="1521812" y="1900540"/>
            <a:ext cx="9702114" cy="225733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99CC00"/>
                </a:solidFill>
              </a14:hiddenFill>
            </a:ext>
            <a:ext uri="{91240B29-F687-4F45-9708-019B960494DF}">
              <a14:hiddenLine xmlns:a14="http://schemas.microsoft.com/office/drawing/2010/main" w="38100" cap="flat" cmpd="dbl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38200" lvl="1" indent="-381000">
              <a:lnSpc>
                <a:spcPct val="150000"/>
              </a:lnSpc>
              <a:buFont typeface="Wingdings 2" panose="05020102010507070707" pitchFamily="18" charset="2"/>
              <a:buAutoNum type="arabicPeriod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Tells you 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 you’ve been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38200" lvl="1" indent="-381000">
              <a:lnSpc>
                <a:spcPct val="150000"/>
              </a:lnSpc>
              <a:buFont typeface="Wingdings 2" panose="05020102010507070707" pitchFamily="18" charset="2"/>
              <a:buAutoNum type="arabicPeriod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Tells you 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 you are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38200" lvl="1" indent="-381000">
              <a:lnSpc>
                <a:spcPct val="150000"/>
              </a:lnSpc>
              <a:buFont typeface="Wingdings 2" panose="05020102010507070707" pitchFamily="18" charset="2"/>
              <a:buAutoNum type="arabicPeriod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 most importantly, it tells you 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 are you going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id="{7C25D686-0A4E-46C6-B591-5CC560934849}"/>
              </a:ext>
            </a:extLst>
          </p:cNvPr>
          <p:cNvSpPr txBox="1">
            <a:spLocks noChangeArrowheads="1"/>
          </p:cNvSpPr>
          <p:nvPr/>
        </p:nvSpPr>
        <p:spPr>
          <a:xfrm>
            <a:off x="1521812" y="4298081"/>
            <a:ext cx="9627973" cy="1316865"/>
          </a:xfrm>
          <a:prstGeom prst="rect">
            <a:avLst/>
          </a:prstGeom>
          <a:ln w="12700">
            <a:solidFill>
              <a:sysClr val="windowText" lastClr="000000"/>
            </a:solidFill>
            <a:miter lim="800000"/>
            <a:headEnd/>
            <a:tailEnd/>
          </a:ln>
        </p:spPr>
        <p:txBody>
          <a:bodyPr lIns="76200" tIns="38100" rIns="76200" bIns="381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771525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Must have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sufficient detail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 control the project </a:t>
            </a:r>
          </a:p>
          <a:p>
            <a:pPr marL="971550" marR="0" lvl="1" indent="-342900" algn="l" defTabSz="771525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 much detail is cumbersome to maintain.</a:t>
            </a:r>
          </a:p>
          <a:p>
            <a:pPr marL="971550" marR="0" lvl="1" indent="-342900" algn="l" defTabSz="771525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Not enough detail and the analysis of the schedule is difficult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7144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09381" y="1051467"/>
            <a:ext cx="5486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Importance of the Schedule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36331" y="78800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5445" y="89453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445" y="1079202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71260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79363" y="1395365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Scheduling Concepts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is the 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Attributes of Planner/Scheduler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the Schedule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Tools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Schedules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Checklist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Schedule Board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Look-Ahead Schedule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Linear Schedule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 Scheduling Methods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Evaluation and Review Technique (PERT)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Tasks in Scheduling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CPM as a Management Tool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Terminology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Relationships  (Logic) – 4 Types</a:t>
            </a:r>
          </a:p>
        </p:txBody>
      </p:sp>
      <p:pic>
        <p:nvPicPr>
          <p:cNvPr id="2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03429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32655" y="1138304"/>
            <a:ext cx="33588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/>
              <a:t>Scheduling Tools</a:t>
            </a: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CED585D3-903A-4B28-9F49-EF02F67DB8F7}"/>
              </a:ext>
            </a:extLst>
          </p:cNvPr>
          <p:cNvSpPr txBox="1">
            <a:spLocks noChangeArrowheads="1"/>
          </p:cNvSpPr>
          <p:nvPr/>
        </p:nvSpPr>
        <p:spPr>
          <a:xfrm>
            <a:off x="1080668" y="2507564"/>
            <a:ext cx="9012107" cy="276741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76200" tIns="38100" rIns="76200" bIns="381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9113" indent="-519113"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P6 (Primavera)</a:t>
            </a:r>
          </a:p>
          <a:p>
            <a:pPr marL="519113" indent="-519113"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Microsoft Project Planner (MSP)</a:t>
            </a:r>
          </a:p>
          <a:p>
            <a:pPr marL="519113" indent="-519113"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dirty="0" err="1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Suretrak</a:t>
            </a: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(Primavera) </a:t>
            </a:r>
          </a:p>
          <a:p>
            <a:pPr marL="519113" indent="-519113"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Milestones, etc.. - Bar Chart</a:t>
            </a:r>
          </a:p>
          <a:p>
            <a:pPr marL="519113" indent="-519113"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TILOS- Linear Scheduling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90624" y="84403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2495" y="114042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28198" y="9234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2329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79363" y="1395365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Scheduling Concepts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is the 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Attributes of Planner/Scheduler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the Schedule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Tools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Schedules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Checklist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Schedule Board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Look-Ahead Schedule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Linear Schedule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 Scheduling Methods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Evaluation and Review Technique (PERT)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Tasks in Scheduling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CPM as a Management Tool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Terminology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Relationships  (Logic) – 4 Types</a:t>
            </a:r>
          </a:p>
        </p:txBody>
      </p:sp>
      <p:pic>
        <p:nvPicPr>
          <p:cNvPr id="2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04176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9711" y="960977"/>
            <a:ext cx="38058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Types of Schedules</a:t>
            </a:r>
          </a:p>
        </p:txBody>
      </p:sp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684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/>
              <a:t>Types of Schedules (Construction Projects)</a:t>
            </a:r>
          </a:p>
          <a:p>
            <a:r>
              <a:rPr lang="en-US"/>
              <a:t>Schedules explain </a:t>
            </a:r>
            <a:r>
              <a:rPr lang="en-US" b="1"/>
              <a:t>what</a:t>
            </a:r>
            <a:r>
              <a:rPr lang="en-US"/>
              <a:t>, </a:t>
            </a:r>
            <a:r>
              <a:rPr lang="en-US" b="1"/>
              <a:t>when</a:t>
            </a:r>
            <a:r>
              <a:rPr lang="en-US"/>
              <a:t>, </a:t>
            </a:r>
            <a:r>
              <a:rPr lang="en-US" b="1"/>
              <a:t>where</a:t>
            </a:r>
            <a:r>
              <a:rPr lang="en-US"/>
              <a:t>, and </a:t>
            </a:r>
            <a:r>
              <a:rPr lang="en-US" b="1"/>
              <a:t>how long</a:t>
            </a:r>
            <a:endParaRPr lang="en-US"/>
          </a:p>
          <a:p>
            <a:r>
              <a:rPr lang="en-US"/>
              <a:t>Main tool to communicate the project plan</a:t>
            </a:r>
          </a:p>
          <a:p>
            <a:r>
              <a:rPr lang="en-US"/>
              <a:t>Helps teams plan crews, time, and performance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E34FE97-2955-413E-8478-BE0A3E6E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090" y="2430270"/>
            <a:ext cx="9613909" cy="2121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Types of Schedules (Construction Projects)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Schedules explain what, when, where, and how long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Main tool to communicate the project plan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Helps teams plan crews, time, and performance</a:t>
            </a:r>
          </a:p>
        </p:txBody>
      </p:sp>
    </p:spTree>
    <p:extLst>
      <p:ext uri="{BB962C8B-B14F-4D97-AF65-F5344CB8AC3E}">
        <p14:creationId xmlns:p14="http://schemas.microsoft.com/office/powerpoint/2010/main" val="22816288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9711" y="960977"/>
            <a:ext cx="38058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Types of Schedules</a:t>
            </a:r>
          </a:p>
        </p:txBody>
      </p:sp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684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/>
              <a:t>Types of Schedules (Construction Projects)</a:t>
            </a:r>
          </a:p>
          <a:p>
            <a:r>
              <a:rPr lang="en-US"/>
              <a:t>Schedules explain </a:t>
            </a:r>
            <a:r>
              <a:rPr lang="en-US" b="1"/>
              <a:t>what</a:t>
            </a:r>
            <a:r>
              <a:rPr lang="en-US"/>
              <a:t>, </a:t>
            </a:r>
            <a:r>
              <a:rPr lang="en-US" b="1"/>
              <a:t>when</a:t>
            </a:r>
            <a:r>
              <a:rPr lang="en-US"/>
              <a:t>, </a:t>
            </a:r>
            <a:r>
              <a:rPr lang="en-US" b="1"/>
              <a:t>where</a:t>
            </a:r>
            <a:r>
              <a:rPr lang="en-US"/>
              <a:t>, and </a:t>
            </a:r>
            <a:r>
              <a:rPr lang="en-US" b="1"/>
              <a:t>how long</a:t>
            </a:r>
            <a:endParaRPr lang="en-US"/>
          </a:p>
          <a:p>
            <a:r>
              <a:rPr lang="en-US"/>
              <a:t>Main tool to communicate the project plan</a:t>
            </a:r>
          </a:p>
          <a:p>
            <a:r>
              <a:rPr lang="en-US"/>
              <a:t>Helps teams plan crews, time, and performance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E34FE97-2955-413E-8478-BE0A3E6E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090" y="2430270"/>
            <a:ext cx="9613909" cy="3490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>
              <a:buNone/>
            </a:pPr>
            <a:r>
              <a:rPr lang="en-US" sz="2400" i="0" dirty="0">
                <a:solidFill>
                  <a:prstClr val="black"/>
                </a:solidFill>
                <a:latin typeface="Trebuchet MS" panose="020B0603020202020204" pitchFamily="34" charset="0"/>
              </a:rPr>
              <a:t>1- The Checklist “</a:t>
            </a:r>
            <a:r>
              <a:rPr lang="en-US" sz="20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Internal use, rarely shared externally</a:t>
            </a:r>
            <a:r>
              <a:rPr lang="en-US" sz="2400" dirty="0"/>
              <a:t>”</a:t>
            </a:r>
            <a:endParaRPr lang="en-US" sz="2400" i="0" dirty="0">
              <a:solidFill>
                <a:prstClr val="black"/>
              </a:solidFill>
              <a:latin typeface="Trebuchet MS" panose="020B0603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Simple “To-Do List”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Used for very short-term planning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Ensures no task is forgotten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Easy to use – no tools or training needed</a:t>
            </a:r>
          </a:p>
          <a:p>
            <a:pPr>
              <a:buNone/>
            </a:pPr>
            <a:r>
              <a:rPr lang="en-US" sz="1800" i="0" dirty="0">
                <a:solidFill>
                  <a:prstClr val="black"/>
                </a:solidFill>
                <a:latin typeface="Trebuchet MS" panose="020B0603020202020204" pitchFamily="34" charset="0"/>
              </a:rPr>
              <a:t>Limitations</a:t>
            </a: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: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No task dependencies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No impact analysis if delays occur</a:t>
            </a:r>
          </a:p>
        </p:txBody>
      </p:sp>
    </p:spTree>
    <p:extLst>
      <p:ext uri="{BB962C8B-B14F-4D97-AF65-F5344CB8AC3E}">
        <p14:creationId xmlns:p14="http://schemas.microsoft.com/office/powerpoint/2010/main" val="25360233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9711" y="960977"/>
            <a:ext cx="38058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Types of Schedules</a:t>
            </a:r>
          </a:p>
        </p:txBody>
      </p:sp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684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/>
              <a:t>Types of Schedules (Construction Projects)</a:t>
            </a:r>
          </a:p>
          <a:p>
            <a:r>
              <a:rPr lang="en-US"/>
              <a:t>Schedules explain </a:t>
            </a:r>
            <a:r>
              <a:rPr lang="en-US" b="1"/>
              <a:t>what</a:t>
            </a:r>
            <a:r>
              <a:rPr lang="en-US"/>
              <a:t>, </a:t>
            </a:r>
            <a:r>
              <a:rPr lang="en-US" b="1"/>
              <a:t>when</a:t>
            </a:r>
            <a:r>
              <a:rPr lang="en-US"/>
              <a:t>, </a:t>
            </a:r>
            <a:r>
              <a:rPr lang="en-US" b="1"/>
              <a:t>where</a:t>
            </a:r>
            <a:r>
              <a:rPr lang="en-US"/>
              <a:t>, and </a:t>
            </a:r>
            <a:r>
              <a:rPr lang="en-US" b="1"/>
              <a:t>how long</a:t>
            </a:r>
            <a:endParaRPr lang="en-US"/>
          </a:p>
          <a:p>
            <a:r>
              <a:rPr lang="en-US"/>
              <a:t>Main tool to communicate the project plan</a:t>
            </a:r>
          </a:p>
          <a:p>
            <a:r>
              <a:rPr lang="en-US"/>
              <a:t>Helps teams plan crews, time, and performance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E34FE97-2955-413E-8478-BE0A3E6E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090" y="2430270"/>
            <a:ext cx="9613909" cy="3367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>
              <a:buNone/>
            </a:pPr>
            <a:r>
              <a:rPr lang="en-US" sz="2400" i="0" dirty="0">
                <a:solidFill>
                  <a:prstClr val="black"/>
                </a:solidFill>
                <a:latin typeface="Trebuchet MS" panose="020B0603020202020204" pitchFamily="34" charset="0"/>
              </a:rPr>
              <a:t>2- The Schedule Board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Visual board showing tasks vs time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Crews or employees assigned by day/week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Usually displayed in offices or workshops</a:t>
            </a:r>
          </a:p>
          <a:p>
            <a:pPr>
              <a:buNone/>
            </a:pPr>
            <a:r>
              <a:rPr lang="en-US" sz="1800" i="0" dirty="0">
                <a:solidFill>
                  <a:prstClr val="black"/>
                </a:solidFill>
                <a:latin typeface="Trebuchet MS" panose="020B0603020202020204" pitchFamily="34" charset="0"/>
              </a:rPr>
              <a:t>Limitations</a:t>
            </a: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: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Difficult to reschedule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No performance tracking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Not distributed to all stakeholders</a:t>
            </a:r>
          </a:p>
        </p:txBody>
      </p:sp>
    </p:spTree>
    <p:extLst>
      <p:ext uri="{BB962C8B-B14F-4D97-AF65-F5344CB8AC3E}">
        <p14:creationId xmlns:p14="http://schemas.microsoft.com/office/powerpoint/2010/main" val="18654882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9711" y="960977"/>
            <a:ext cx="38058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Types of Schedules</a:t>
            </a:r>
          </a:p>
        </p:txBody>
      </p:sp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684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/>
              <a:t>Types of Schedules (Construction Projects)</a:t>
            </a:r>
          </a:p>
          <a:p>
            <a:r>
              <a:rPr lang="en-US"/>
              <a:t>Schedules explain </a:t>
            </a:r>
            <a:r>
              <a:rPr lang="en-US" b="1"/>
              <a:t>what</a:t>
            </a:r>
            <a:r>
              <a:rPr lang="en-US"/>
              <a:t>, </a:t>
            </a:r>
            <a:r>
              <a:rPr lang="en-US" b="1"/>
              <a:t>when</a:t>
            </a:r>
            <a:r>
              <a:rPr lang="en-US"/>
              <a:t>, </a:t>
            </a:r>
            <a:r>
              <a:rPr lang="en-US" b="1"/>
              <a:t>where</a:t>
            </a:r>
            <a:r>
              <a:rPr lang="en-US"/>
              <a:t>, and </a:t>
            </a:r>
            <a:r>
              <a:rPr lang="en-US" b="1"/>
              <a:t>how long</a:t>
            </a:r>
            <a:endParaRPr lang="en-US"/>
          </a:p>
          <a:p>
            <a:r>
              <a:rPr lang="en-US"/>
              <a:t>Main tool to communicate the project plan</a:t>
            </a:r>
          </a:p>
          <a:p>
            <a:r>
              <a:rPr lang="en-US"/>
              <a:t>Helps teams plan crews, time, and performance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E34FE97-2955-413E-8478-BE0A3E6E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3744" y="2280779"/>
            <a:ext cx="9613909" cy="378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>
              <a:buNone/>
            </a:pPr>
            <a:r>
              <a:rPr lang="en-US" sz="2400" i="0" dirty="0">
                <a:solidFill>
                  <a:prstClr val="black"/>
                </a:solidFill>
                <a:latin typeface="Trebuchet MS" panose="020B0603020202020204" pitchFamily="34" charset="0"/>
              </a:rPr>
              <a:t>3- Bar Chart – Pros &amp; Cons “</a:t>
            </a:r>
            <a:r>
              <a:rPr lang="en-US" sz="20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Most common scheduling tool</a:t>
            </a:r>
            <a:r>
              <a:rPr lang="en-US" sz="2400" i="0" dirty="0">
                <a:solidFill>
                  <a:prstClr val="black"/>
                </a:solidFill>
                <a:latin typeface="Trebuchet MS" panose="020B0603020202020204" pitchFamily="34" charset="0"/>
              </a:rPr>
              <a:t>”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Advantages: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Easy to understand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Excellent for presentations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Clear “big picture”</a:t>
            </a:r>
          </a:p>
          <a:p>
            <a:pPr>
              <a:buNone/>
            </a:pPr>
            <a:r>
              <a:rPr lang="en-US" sz="1800" i="0" dirty="0">
                <a:solidFill>
                  <a:prstClr val="black"/>
                </a:solidFill>
                <a:latin typeface="Trebuchet MS" panose="020B0603020202020204" pitchFamily="34" charset="0"/>
              </a:rPr>
              <a:t>Disadvantages</a:t>
            </a: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: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No task dependencies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No critical vs non-critical tasks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Limited forecasting ability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9909" y="2737797"/>
            <a:ext cx="5032619" cy="3218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6654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9711" y="960977"/>
            <a:ext cx="38058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Types of Schedules</a:t>
            </a:r>
          </a:p>
        </p:txBody>
      </p:sp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684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/>
              <a:t>Types of Schedules (Construction Projects)</a:t>
            </a:r>
          </a:p>
          <a:p>
            <a:r>
              <a:rPr lang="en-US"/>
              <a:t>Schedules explain </a:t>
            </a:r>
            <a:r>
              <a:rPr lang="en-US" b="1"/>
              <a:t>what</a:t>
            </a:r>
            <a:r>
              <a:rPr lang="en-US"/>
              <a:t>, </a:t>
            </a:r>
            <a:r>
              <a:rPr lang="en-US" b="1"/>
              <a:t>when</a:t>
            </a:r>
            <a:r>
              <a:rPr lang="en-US"/>
              <a:t>, </a:t>
            </a:r>
            <a:r>
              <a:rPr lang="en-US" b="1"/>
              <a:t>where</a:t>
            </a:r>
            <a:r>
              <a:rPr lang="en-US"/>
              <a:t>, and </a:t>
            </a:r>
            <a:r>
              <a:rPr lang="en-US" b="1"/>
              <a:t>how long</a:t>
            </a:r>
            <a:endParaRPr lang="en-US"/>
          </a:p>
          <a:p>
            <a:r>
              <a:rPr lang="en-US"/>
              <a:t>Main tool to communicate the project plan</a:t>
            </a:r>
          </a:p>
          <a:p>
            <a:r>
              <a:rPr lang="en-US"/>
              <a:t>Helps teams plan crews, time, and performance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E34FE97-2955-413E-8478-BE0A3E6E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090" y="2430270"/>
            <a:ext cx="9613909" cy="2121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>
              <a:buNone/>
            </a:pPr>
            <a:r>
              <a:rPr lang="en-US" sz="2400" i="0" dirty="0">
                <a:solidFill>
                  <a:prstClr val="black"/>
                </a:solidFill>
                <a:latin typeface="Trebuchet MS" panose="020B0603020202020204" pitchFamily="34" charset="0"/>
              </a:rPr>
              <a:t>4- Look-Ahead Schedule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Short-term detailed bar chart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Covers 2–3 weeks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Focuses on upcoming tasks and milestones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Used with CPM schedules</a:t>
            </a:r>
          </a:p>
        </p:txBody>
      </p:sp>
    </p:spTree>
    <p:extLst>
      <p:ext uri="{BB962C8B-B14F-4D97-AF65-F5344CB8AC3E}">
        <p14:creationId xmlns:p14="http://schemas.microsoft.com/office/powerpoint/2010/main" val="20854431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9711" y="960977"/>
            <a:ext cx="38058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Types of Schedules</a:t>
            </a:r>
          </a:p>
        </p:txBody>
      </p:sp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684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/>
              <a:t>Types of Schedules (Construction Projects)</a:t>
            </a:r>
          </a:p>
          <a:p>
            <a:r>
              <a:rPr lang="en-US"/>
              <a:t>Schedules explain </a:t>
            </a:r>
            <a:r>
              <a:rPr lang="en-US" b="1"/>
              <a:t>what</a:t>
            </a:r>
            <a:r>
              <a:rPr lang="en-US"/>
              <a:t>, </a:t>
            </a:r>
            <a:r>
              <a:rPr lang="en-US" b="1"/>
              <a:t>when</a:t>
            </a:r>
            <a:r>
              <a:rPr lang="en-US"/>
              <a:t>, </a:t>
            </a:r>
            <a:r>
              <a:rPr lang="en-US" b="1"/>
              <a:t>where</a:t>
            </a:r>
            <a:r>
              <a:rPr lang="en-US"/>
              <a:t>, and </a:t>
            </a:r>
            <a:r>
              <a:rPr lang="en-US" b="1"/>
              <a:t>how long</a:t>
            </a:r>
            <a:endParaRPr lang="en-US"/>
          </a:p>
          <a:p>
            <a:r>
              <a:rPr lang="en-US"/>
              <a:t>Main tool to communicate the project plan</a:t>
            </a:r>
          </a:p>
          <a:p>
            <a:r>
              <a:rPr lang="en-US"/>
              <a:t>Helps teams plan crews, time, and performance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E34FE97-2955-413E-8478-BE0A3E6E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090" y="2430270"/>
            <a:ext cx="9613909" cy="2121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>
              <a:buNone/>
            </a:pPr>
            <a:r>
              <a:rPr lang="en-US" sz="2400" i="0" dirty="0">
                <a:solidFill>
                  <a:prstClr val="black"/>
                </a:solidFill>
                <a:latin typeface="Trebuchet MS" panose="020B0603020202020204" pitchFamily="34" charset="0"/>
              </a:rPr>
              <a:t>5- Linear Schedule (Line of Balance)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Used for linear projects (roads, runways, pipelines)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Work is repetitive along distance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Tracks progress vs time graphically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Also called Velocity Diagram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7528" y="2569029"/>
            <a:ext cx="3560173" cy="2669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1341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79363" y="1395365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Scheduling Concepts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is the 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Attributes of Planner/Scheduler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the Schedule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Tools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Schedules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Checklist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Schedule Board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Look-Ahead Schedule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Linear Schedule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 Scheduling Methods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Evaluation and Review Technique (PERT)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Tasks in Scheduling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CPM as a Management Tool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Terminology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Relationships  (Logic) – 4 Types</a:t>
            </a:r>
          </a:p>
        </p:txBody>
      </p:sp>
      <p:pic>
        <p:nvPicPr>
          <p:cNvPr id="2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2283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9711" y="960977"/>
            <a:ext cx="60930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Advanced Scheduling Methods</a:t>
            </a:r>
          </a:p>
        </p:txBody>
      </p:sp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684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/>
              <a:t>Types of Schedules (Construction Projects)</a:t>
            </a:r>
          </a:p>
          <a:p>
            <a:r>
              <a:rPr lang="en-US"/>
              <a:t>Schedules explain </a:t>
            </a:r>
            <a:r>
              <a:rPr lang="en-US" b="1"/>
              <a:t>what</a:t>
            </a:r>
            <a:r>
              <a:rPr lang="en-US"/>
              <a:t>, </a:t>
            </a:r>
            <a:r>
              <a:rPr lang="en-US" b="1"/>
              <a:t>when</a:t>
            </a:r>
            <a:r>
              <a:rPr lang="en-US"/>
              <a:t>, </a:t>
            </a:r>
            <a:r>
              <a:rPr lang="en-US" b="1"/>
              <a:t>where</a:t>
            </a:r>
            <a:r>
              <a:rPr lang="en-US"/>
              <a:t>, and </a:t>
            </a:r>
            <a:r>
              <a:rPr lang="en-US" b="1"/>
              <a:t>how long</a:t>
            </a:r>
            <a:endParaRPr lang="en-US"/>
          </a:p>
          <a:p>
            <a:r>
              <a:rPr lang="en-US"/>
              <a:t>Main tool to communicate the project plan</a:t>
            </a:r>
          </a:p>
          <a:p>
            <a:r>
              <a:rPr lang="en-US"/>
              <a:t>Helps teams plan crews, time, and performance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E34FE97-2955-413E-8478-BE0A3E6E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090" y="2430270"/>
            <a:ext cx="9613909" cy="2675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More sophisticated scheduling techniques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Used for complex projects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Common methods include PERT and CPM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Focus on uncertainty and dependencies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Support detailed project control</a:t>
            </a:r>
          </a:p>
        </p:txBody>
      </p:sp>
    </p:spTree>
    <p:extLst>
      <p:ext uri="{BB962C8B-B14F-4D97-AF65-F5344CB8AC3E}">
        <p14:creationId xmlns:p14="http://schemas.microsoft.com/office/powerpoint/2010/main" val="690777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79363" y="1395365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Scheduling Concepts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is the 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Attributes of Planner/Scheduler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the Schedule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Tools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Schedules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Checklist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Schedule Board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Look-Ahead Schedule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Linear Schedule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 Scheduling Methods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Evaluation and Review Technique (PERT)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Tasks in Scheduling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CPM as a Management Tool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Terminology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Relationships  (Logic) – 4 Types</a:t>
            </a:r>
          </a:p>
        </p:txBody>
      </p:sp>
      <p:pic>
        <p:nvPicPr>
          <p:cNvPr id="2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211875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398812" y="975974"/>
            <a:ext cx="85933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 Evaluation and Review Technique (PERT)</a:t>
            </a:r>
          </a:p>
        </p:txBody>
      </p:sp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684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/>
              <a:t>Types of Schedules (Construction Projects)</a:t>
            </a:r>
          </a:p>
          <a:p>
            <a:r>
              <a:rPr lang="en-US"/>
              <a:t>Schedules explain </a:t>
            </a:r>
            <a:r>
              <a:rPr lang="en-US" b="1"/>
              <a:t>what</a:t>
            </a:r>
            <a:r>
              <a:rPr lang="en-US"/>
              <a:t>, </a:t>
            </a:r>
            <a:r>
              <a:rPr lang="en-US" b="1"/>
              <a:t>when</a:t>
            </a:r>
            <a:r>
              <a:rPr lang="en-US"/>
              <a:t>, </a:t>
            </a:r>
            <a:r>
              <a:rPr lang="en-US" b="1"/>
              <a:t>where</a:t>
            </a:r>
            <a:r>
              <a:rPr lang="en-US"/>
              <a:t>, and </a:t>
            </a:r>
            <a:r>
              <a:rPr lang="en-US" b="1"/>
              <a:t>how long</a:t>
            </a:r>
            <a:endParaRPr lang="en-US"/>
          </a:p>
          <a:p>
            <a:r>
              <a:rPr lang="en-US"/>
              <a:t>Main tool to communicate the project plan</a:t>
            </a:r>
          </a:p>
          <a:p>
            <a:r>
              <a:rPr lang="en-US"/>
              <a:t>Helps teams plan crews, time, and performance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E34FE97-2955-413E-8478-BE0A3E6E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090" y="2430270"/>
            <a:ext cx="9613909" cy="2675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Commonly used in research and development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Accounts for uncertainty in task durations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Uses optimistic, most likely, and pessimistic estimates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Applies probability theory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Useful for high-risk tasks</a:t>
            </a:r>
          </a:p>
        </p:txBody>
      </p:sp>
    </p:spTree>
    <p:extLst>
      <p:ext uri="{BB962C8B-B14F-4D97-AF65-F5344CB8AC3E}">
        <p14:creationId xmlns:p14="http://schemas.microsoft.com/office/powerpoint/2010/main" val="39714907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79363" y="1395365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Scheduling Concepts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is the 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Attributes of Planner/Scheduler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the Schedule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Tools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Schedules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Checklist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Schedule Board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Look-Ahead Schedule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Linear Schedule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 Scheduling Methods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Evaluation and Review Technique (PERT)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Tasks in Scheduling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CPM as a Management Tool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Terminology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Relationships  (Logic) – 4 Types</a:t>
            </a:r>
          </a:p>
        </p:txBody>
      </p:sp>
      <p:pic>
        <p:nvPicPr>
          <p:cNvPr id="2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579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9711" y="960977"/>
            <a:ext cx="38488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Tasks in Scheduling</a:t>
            </a:r>
          </a:p>
        </p:txBody>
      </p:sp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684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/>
              <a:t>Types of Schedules (Construction Projects)</a:t>
            </a:r>
          </a:p>
          <a:p>
            <a:r>
              <a:rPr lang="en-US"/>
              <a:t>Schedules explain </a:t>
            </a:r>
            <a:r>
              <a:rPr lang="en-US" b="1"/>
              <a:t>what</a:t>
            </a:r>
            <a:r>
              <a:rPr lang="en-US"/>
              <a:t>, </a:t>
            </a:r>
            <a:r>
              <a:rPr lang="en-US" b="1"/>
              <a:t>when</a:t>
            </a:r>
            <a:r>
              <a:rPr lang="en-US"/>
              <a:t>, </a:t>
            </a:r>
            <a:r>
              <a:rPr lang="en-US" b="1"/>
              <a:t>where</a:t>
            </a:r>
            <a:r>
              <a:rPr lang="en-US"/>
              <a:t>, and </a:t>
            </a:r>
            <a:r>
              <a:rPr lang="en-US" b="1"/>
              <a:t>how long</a:t>
            </a:r>
            <a:endParaRPr lang="en-US"/>
          </a:p>
          <a:p>
            <a:r>
              <a:rPr lang="en-US"/>
              <a:t>Main tool to communicate the project plan</a:t>
            </a:r>
          </a:p>
          <a:p>
            <a:r>
              <a:rPr lang="en-US"/>
              <a:t>Helps teams plan crews, time, and performance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E34FE97-2955-413E-8478-BE0A3E6E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090" y="2430270"/>
            <a:ext cx="9613909" cy="2675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Tasks consume time and resources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Each task has a defined start and finish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Tasks usually incur cost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Derived mainly from the estimate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Form the building blocks of the schedule</a:t>
            </a:r>
          </a:p>
        </p:txBody>
      </p:sp>
    </p:spTree>
    <p:extLst>
      <p:ext uri="{BB962C8B-B14F-4D97-AF65-F5344CB8AC3E}">
        <p14:creationId xmlns:p14="http://schemas.microsoft.com/office/powerpoint/2010/main" val="26298690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9711" y="960977"/>
            <a:ext cx="66740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Work Breakdown Structure (WBS)</a:t>
            </a:r>
          </a:p>
        </p:txBody>
      </p:sp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684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/>
              <a:t>Types of Schedules (Construction Projects)</a:t>
            </a:r>
          </a:p>
          <a:p>
            <a:r>
              <a:rPr lang="en-US"/>
              <a:t>Schedules explain </a:t>
            </a:r>
            <a:r>
              <a:rPr lang="en-US" b="1"/>
              <a:t>what</a:t>
            </a:r>
            <a:r>
              <a:rPr lang="en-US"/>
              <a:t>, </a:t>
            </a:r>
            <a:r>
              <a:rPr lang="en-US" b="1"/>
              <a:t>when</a:t>
            </a:r>
            <a:r>
              <a:rPr lang="en-US"/>
              <a:t>, </a:t>
            </a:r>
            <a:r>
              <a:rPr lang="en-US" b="1"/>
              <a:t>where</a:t>
            </a:r>
            <a:r>
              <a:rPr lang="en-US"/>
              <a:t>, and </a:t>
            </a:r>
            <a:r>
              <a:rPr lang="en-US" b="1"/>
              <a:t>how long</a:t>
            </a:r>
            <a:endParaRPr lang="en-US"/>
          </a:p>
          <a:p>
            <a:r>
              <a:rPr lang="en-US"/>
              <a:t>Main tool to communicate the project plan</a:t>
            </a:r>
          </a:p>
          <a:p>
            <a:r>
              <a:rPr lang="en-US"/>
              <a:t>Helps teams plan crews, time, and performance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E34FE97-2955-413E-8478-BE0A3E6E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089" y="2029676"/>
            <a:ext cx="9613909" cy="3229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>
              <a:buNone/>
            </a:pPr>
            <a:endParaRPr lang="en-US" sz="2400" b="0" i="0" dirty="0">
              <a:solidFill>
                <a:prstClr val="black"/>
              </a:solidFill>
              <a:latin typeface="Trebuchet MS" panose="020B0603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Breaks project into logical sections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Derived from the estimate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Organized into multiple levels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Moves from summary to detailed tasks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Improves planning and control</a:t>
            </a:r>
          </a:p>
        </p:txBody>
      </p:sp>
    </p:spTree>
    <p:extLst>
      <p:ext uri="{BB962C8B-B14F-4D97-AF65-F5344CB8AC3E}">
        <p14:creationId xmlns:p14="http://schemas.microsoft.com/office/powerpoint/2010/main" val="12766360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9711" y="960977"/>
            <a:ext cx="2214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Task Types</a:t>
            </a:r>
          </a:p>
        </p:txBody>
      </p:sp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684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/>
              <a:t>Types of Schedules (Construction Projects)</a:t>
            </a:r>
          </a:p>
          <a:p>
            <a:r>
              <a:rPr lang="en-US"/>
              <a:t>Schedules explain </a:t>
            </a:r>
            <a:r>
              <a:rPr lang="en-US" b="1"/>
              <a:t>what</a:t>
            </a:r>
            <a:r>
              <a:rPr lang="en-US"/>
              <a:t>, </a:t>
            </a:r>
            <a:r>
              <a:rPr lang="en-US" b="1"/>
              <a:t>when</a:t>
            </a:r>
            <a:r>
              <a:rPr lang="en-US"/>
              <a:t>, </a:t>
            </a:r>
            <a:r>
              <a:rPr lang="en-US" b="1"/>
              <a:t>where</a:t>
            </a:r>
            <a:r>
              <a:rPr lang="en-US"/>
              <a:t>, and </a:t>
            </a:r>
            <a:r>
              <a:rPr lang="en-US" b="1"/>
              <a:t>how long</a:t>
            </a:r>
            <a:endParaRPr lang="en-US"/>
          </a:p>
          <a:p>
            <a:r>
              <a:rPr lang="en-US"/>
              <a:t>Main tool to communicate the project plan</a:t>
            </a:r>
          </a:p>
          <a:p>
            <a:r>
              <a:rPr lang="en-US"/>
              <a:t>Helps teams plan crews, time, and performance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E34FE97-2955-413E-8478-BE0A3E6E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090" y="2430270"/>
            <a:ext cx="9613909" cy="2675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Administrative activities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Procurement activities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Production activities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Each type affects the schedule differently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All may impact project completion</a:t>
            </a:r>
          </a:p>
        </p:txBody>
      </p:sp>
    </p:spTree>
    <p:extLst>
      <p:ext uri="{BB962C8B-B14F-4D97-AF65-F5344CB8AC3E}">
        <p14:creationId xmlns:p14="http://schemas.microsoft.com/office/powerpoint/2010/main" val="198434482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9711" y="960977"/>
            <a:ext cx="29886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Task Durations</a:t>
            </a:r>
          </a:p>
        </p:txBody>
      </p:sp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684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/>
              <a:t>Types of Schedules (Construction Projects)</a:t>
            </a:r>
          </a:p>
          <a:p>
            <a:r>
              <a:rPr lang="en-US"/>
              <a:t>Schedules explain </a:t>
            </a:r>
            <a:r>
              <a:rPr lang="en-US" b="1"/>
              <a:t>what</a:t>
            </a:r>
            <a:r>
              <a:rPr lang="en-US"/>
              <a:t>, </a:t>
            </a:r>
            <a:r>
              <a:rPr lang="en-US" b="1"/>
              <a:t>when</a:t>
            </a:r>
            <a:r>
              <a:rPr lang="en-US"/>
              <a:t>, </a:t>
            </a:r>
            <a:r>
              <a:rPr lang="en-US" b="1"/>
              <a:t>where</a:t>
            </a:r>
            <a:r>
              <a:rPr lang="en-US"/>
              <a:t>, and </a:t>
            </a:r>
            <a:r>
              <a:rPr lang="en-US" b="1"/>
              <a:t>how long</a:t>
            </a:r>
            <a:endParaRPr lang="en-US"/>
          </a:p>
          <a:p>
            <a:r>
              <a:rPr lang="en-US"/>
              <a:t>Main tool to communicate the project plan</a:t>
            </a:r>
          </a:p>
          <a:p>
            <a:r>
              <a:rPr lang="en-US"/>
              <a:t>Helps teams plan crews, time, and performance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E34FE97-2955-413E-8478-BE0A3E6E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090" y="2430270"/>
            <a:ext cx="9613909" cy="2675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Duration is time between start and finish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Measured in workdays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Hours are too detailed for control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Weeks are often too broad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Workdays balance accuracy and usability</a:t>
            </a:r>
          </a:p>
        </p:txBody>
      </p:sp>
    </p:spTree>
    <p:extLst>
      <p:ext uri="{BB962C8B-B14F-4D97-AF65-F5344CB8AC3E}">
        <p14:creationId xmlns:p14="http://schemas.microsoft.com/office/powerpoint/2010/main" val="347724559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79363" y="1395365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Scheduling Concepts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is the 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Attributes of Planner/Scheduler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the Schedule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Tools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Schedules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Checklist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Schedule Board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Look-Ahead Schedule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Linear Schedule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 Scheduling Methods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Evaluation and Review Technique (PERT)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Tasks in Scheduling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CPM as a Management Tool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Terminology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Relationships  (Logic) – 4 Types</a:t>
            </a:r>
          </a:p>
        </p:txBody>
      </p:sp>
      <p:pic>
        <p:nvPicPr>
          <p:cNvPr id="2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3452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9711" y="960977"/>
            <a:ext cx="55008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CPM as a Management Tool</a:t>
            </a:r>
          </a:p>
        </p:txBody>
      </p:sp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684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/>
              <a:t>Types of Schedules (Construction Projects)</a:t>
            </a:r>
          </a:p>
          <a:p>
            <a:r>
              <a:rPr lang="en-US"/>
              <a:t>Schedules explain </a:t>
            </a:r>
            <a:r>
              <a:rPr lang="en-US" b="1"/>
              <a:t>what</a:t>
            </a:r>
            <a:r>
              <a:rPr lang="en-US"/>
              <a:t>, </a:t>
            </a:r>
            <a:r>
              <a:rPr lang="en-US" b="1"/>
              <a:t>when</a:t>
            </a:r>
            <a:r>
              <a:rPr lang="en-US"/>
              <a:t>, </a:t>
            </a:r>
            <a:r>
              <a:rPr lang="en-US" b="1"/>
              <a:t>where</a:t>
            </a:r>
            <a:r>
              <a:rPr lang="en-US"/>
              <a:t>, and </a:t>
            </a:r>
            <a:r>
              <a:rPr lang="en-US" b="1"/>
              <a:t>how long</a:t>
            </a:r>
            <a:endParaRPr lang="en-US"/>
          </a:p>
          <a:p>
            <a:r>
              <a:rPr lang="en-US"/>
              <a:t>Main tool to communicate the project plan</a:t>
            </a:r>
          </a:p>
          <a:p>
            <a:r>
              <a:rPr lang="en-US"/>
              <a:t>Helps teams plan crews, time, and performance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E34FE97-2955-413E-8478-BE0A3E6E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090" y="2430270"/>
            <a:ext cx="9613909" cy="2675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Provides baseline for time control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Links tasks through dependencies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Compares planned vs actual progress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Helps identify trends and risks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prstClr val="black"/>
                </a:solidFill>
                <a:latin typeface="Trebuchet MS" panose="020B0603020202020204" pitchFamily="34" charset="0"/>
              </a:rPr>
              <a:t>Supports informed decision-making</a:t>
            </a:r>
          </a:p>
        </p:txBody>
      </p:sp>
    </p:spTree>
    <p:extLst>
      <p:ext uri="{BB962C8B-B14F-4D97-AF65-F5344CB8AC3E}">
        <p14:creationId xmlns:p14="http://schemas.microsoft.com/office/powerpoint/2010/main" val="286529829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79290" y="897563"/>
            <a:ext cx="49616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Scheduling Methodology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7655" y="1817904"/>
            <a:ext cx="10212403" cy="473689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96322" y="57440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15436" y="68093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15436" y="86560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38841" y="553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27175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81391" y="859823"/>
            <a:ext cx="41281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Critical Path Method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001F10-C2E2-4074-A678-AC1ADB701963}"/>
              </a:ext>
            </a:extLst>
          </p:cNvPr>
          <p:cNvSpPr/>
          <p:nvPr/>
        </p:nvSpPr>
        <p:spPr>
          <a:xfrm>
            <a:off x="651740" y="2204822"/>
            <a:ext cx="864972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calculation of the earliest and latest start and finish dates of activities based on their duration's and relationships to other activities</a:t>
            </a:r>
          </a:p>
          <a:p>
            <a:endParaRPr lang="en-US" alt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resource-utilization algorithm for scheduling a set of project activities</a:t>
            </a:r>
            <a:endParaRPr lang="en-US" alt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8832665"/>
              </p:ext>
            </p:extLst>
          </p:nvPr>
        </p:nvGraphicFramePr>
        <p:xfrm>
          <a:off x="9461271" y="1546426"/>
          <a:ext cx="2305856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3384">
                  <a:extLst>
                    <a:ext uri="{9D8B030D-6E8A-4147-A177-3AD203B41FA5}">
                      <a16:colId xmlns:a16="http://schemas.microsoft.com/office/drawing/2014/main" val="2660696725"/>
                    </a:ext>
                  </a:extLst>
                </a:gridCol>
                <a:gridCol w="1542472">
                  <a:extLst>
                    <a:ext uri="{9D8B030D-6E8A-4147-A177-3AD203B41FA5}">
                      <a16:colId xmlns:a16="http://schemas.microsoft.com/office/drawing/2014/main" val="385692778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Item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Price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19134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91447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73363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73765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12498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41499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14138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Sum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600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0516274"/>
                  </a:ext>
                </a:extLst>
              </a:tr>
            </a:tbl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657820" y="5563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876934" y="662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76934" y="84755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01469" y="3093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123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09096" y="784804"/>
            <a:ext cx="1955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Activities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F17D246D-8E16-47F8-8E9D-F4C9EEA91F96}"/>
              </a:ext>
            </a:extLst>
          </p:cNvPr>
          <p:cNvSpPr txBox="1">
            <a:spLocks noChangeArrowheads="1"/>
          </p:cNvSpPr>
          <p:nvPr/>
        </p:nvSpPr>
        <p:spPr>
          <a:xfrm>
            <a:off x="1675277" y="1806111"/>
            <a:ext cx="9750105" cy="4114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70000"/>
              <a:defRPr/>
            </a:pP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Basic element into which a project is subdivided for scheduling a network (CPM)</a:t>
            </a:r>
          </a:p>
          <a:p>
            <a:pPr>
              <a:buSzPct val="70000"/>
              <a:defRPr/>
            </a:pPr>
            <a:endParaRPr lang="en-US" alt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SzPct val="70000"/>
              <a:defRPr/>
            </a:pPr>
            <a:r>
              <a:rPr lang="en-US" alt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 a definable start and finish</a:t>
            </a:r>
          </a:p>
          <a:p>
            <a:pPr lvl="1">
              <a:buSzPct val="70000"/>
              <a:defRPr/>
            </a:pPr>
            <a:r>
              <a:rPr lang="en-US" alt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Consumes resources</a:t>
            </a:r>
          </a:p>
          <a:p>
            <a:pPr lvl="1">
              <a:buSzPct val="70000"/>
              <a:defRPr/>
            </a:pPr>
            <a:r>
              <a:rPr lang="en-US" alt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assignable</a:t>
            </a:r>
          </a:p>
          <a:p>
            <a:pPr lvl="1">
              <a:buSzPct val="70000"/>
              <a:defRPr/>
            </a:pPr>
            <a:r>
              <a:rPr lang="en-US" alt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measurable</a:t>
            </a:r>
          </a:p>
          <a:p>
            <a:pPr lvl="1">
              <a:buSzPct val="70000"/>
              <a:defRPr/>
            </a:pPr>
            <a:r>
              <a:rPr lang="en-US" alt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defined by a </a:t>
            </a:r>
            <a:r>
              <a:rPr lang="en-US" altLang="en-US" sz="2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Package</a:t>
            </a:r>
            <a:endParaRPr lang="en-US" altLang="en-US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SzPct val="70000"/>
              <a:defRPr/>
            </a:pPr>
            <a:r>
              <a:rPr lang="en-US" alt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a Physical Task for Construction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657820" y="5563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876934" y="662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76934" y="84755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01469" y="3093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38833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79363" y="1395365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Scheduling Concepts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is the 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Attributes of Planner/Scheduler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the Schedule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Tools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Schedules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Checklist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Schedule Board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Look-Ahead Schedule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Linear Schedule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 Scheduling Methods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Evaluation and Review Technique (PERT)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Tasks in Scheduling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CPM as a Management Tool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Terminology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Relationships  (Logic) – 4 Types</a:t>
            </a:r>
          </a:p>
        </p:txBody>
      </p:sp>
      <p:pic>
        <p:nvPicPr>
          <p:cNvPr id="2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541090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81391" y="969831"/>
            <a:ext cx="76620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Scheduling Terminology: Work Package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87194966-685A-4533-9C19-D3467B3B523F}"/>
              </a:ext>
            </a:extLst>
          </p:cNvPr>
          <p:cNvSpPr txBox="1">
            <a:spLocks noChangeArrowheads="1"/>
          </p:cNvSpPr>
          <p:nvPr/>
        </p:nvSpPr>
        <p:spPr>
          <a:xfrm>
            <a:off x="1262952" y="1916582"/>
            <a:ext cx="10303476" cy="364053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group or number of Engineering/Construction Deliverables that will enable Procurement or Construction to accomplish a meaningful task. WP is the lowest level of a WBS.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 of the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Data Sheets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&amp;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Specifications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required for a Purchase Order.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 of the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Drawings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&amp;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Details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necessary to Locate, Excavate, Form and Pour a Foundation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Earthwork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Foundation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Cabling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70000"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657820" y="5563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876934" y="662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76934" y="84755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01469" y="3093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68233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25613" y="522028"/>
            <a:ext cx="49762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Scheduling Terminology: </a:t>
            </a:r>
          </a:p>
          <a:p>
            <a:r>
              <a:rPr lang="en-US" dirty="0"/>
              <a:t>Work Package Template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3170" y="1666379"/>
            <a:ext cx="8469555" cy="443428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657820" y="5563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876934" y="662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76934" y="84755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01469" y="3093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76229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81391" y="785556"/>
            <a:ext cx="69045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Scheduling Terminology: Milestone</a:t>
            </a:r>
          </a:p>
          <a:p>
            <a:r>
              <a:rPr lang="en-US" dirty="0"/>
              <a:t> 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68868884-A415-4DE7-BDB1-4B286D281FF8}"/>
              </a:ext>
            </a:extLst>
          </p:cNvPr>
          <p:cNvSpPr txBox="1">
            <a:spLocks noChangeArrowheads="1"/>
          </p:cNvSpPr>
          <p:nvPr/>
        </p:nvSpPr>
        <p:spPr>
          <a:xfrm>
            <a:off x="1573298" y="1899890"/>
            <a:ext cx="7050088" cy="3505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771525"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a </a:t>
            </a:r>
            <a:r>
              <a:rPr lang="en-US" altLang="en-US" sz="2400" dirty="0">
                <a:solidFill>
                  <a:srgbClr val="DF01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GOAL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be achieved.</a:t>
            </a:r>
          </a:p>
          <a:p>
            <a:pPr marL="971550" lvl="2" indent="-342900" defTabSz="771525"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be either a Start or Finish Achievement</a:t>
            </a:r>
          </a:p>
          <a:p>
            <a:pPr marL="971550" lvl="2" indent="-342900" defTabSz="771525"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a single point in Time</a:t>
            </a:r>
          </a:p>
          <a:p>
            <a:pPr marL="971550" lvl="2" indent="-342900" defTabSz="771525"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 no duration</a:t>
            </a:r>
          </a:p>
          <a:p>
            <a:pPr marL="971550" lvl="2" indent="-342900" defTabSz="771525"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 no resources </a:t>
            </a:r>
          </a:p>
          <a:p>
            <a:pPr marL="971550" lvl="2" indent="-342900" defTabSz="771525"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 a specific and unique Definition</a:t>
            </a:r>
          </a:p>
          <a:p>
            <a:pPr marL="971550" lvl="2" indent="-342900" defTabSz="771525"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either YES or NO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657820" y="5563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876934" y="662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76934" y="84755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01469" y="3093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95089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14808" y="728286"/>
            <a:ext cx="474540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Scheduling Terminology</a:t>
            </a:r>
          </a:p>
          <a:p>
            <a:r>
              <a:rPr lang="en-US" dirty="0"/>
              <a:t> </a:t>
            </a: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CDA8EA95-111E-4D86-8919-8DB980E59078}"/>
              </a:ext>
            </a:extLst>
          </p:cNvPr>
          <p:cNvSpPr txBox="1">
            <a:spLocks noChangeArrowheads="1"/>
          </p:cNvSpPr>
          <p:nvPr/>
        </p:nvSpPr>
        <p:spPr>
          <a:xfrm>
            <a:off x="651740" y="1676652"/>
            <a:ext cx="10775232" cy="3650996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C00000"/>
              </a:buClr>
              <a:buSzPct val="100000"/>
              <a:buFont typeface="Wingdings" panose="05000000000000000000" pitchFamily="2" charset="2"/>
              <a:buChar char="§"/>
              <a:defRPr/>
            </a:pPr>
            <a:endParaRPr lang="en-US" alt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C00000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Predecessor</a:t>
            </a:r>
            <a:r>
              <a:rPr lang="en-US" altLang="en-US" sz="2400" dirty="0">
                <a:solidFill>
                  <a:srgbClr val="DF01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An activity that must occur before another activity.  </a:t>
            </a:r>
            <a:r>
              <a:rPr lang="en-US" altLang="en-US" sz="24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predecessor activity controls the start or finish date of its successor(s).  An activity can have multiple </a:t>
            </a:r>
            <a:r>
              <a:rPr lang="en-US" altLang="en-US" sz="2400" b="1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predecessors</a:t>
            </a:r>
            <a:r>
              <a:rPr lang="en-US" altLang="en-US" sz="24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each with a different relationship to it.</a:t>
            </a:r>
          </a:p>
          <a:p>
            <a:pPr marL="0" indent="0">
              <a:buClr>
                <a:srgbClr val="C00000"/>
              </a:buClr>
              <a:buSzPct val="100000"/>
              <a:buFont typeface="Arial" panose="020B0604020202020204" pitchFamily="34" charset="0"/>
              <a:buNone/>
              <a:defRPr/>
            </a:pPr>
            <a:endParaRPr lang="en-US" altLang="en-US" sz="2400" dirty="0">
              <a:solidFill>
                <a:prstClr val="white">
                  <a:lumMod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C00000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Successor</a:t>
            </a:r>
            <a:r>
              <a:rPr lang="en-US" altLang="en-US" sz="2400" dirty="0">
                <a:solidFill>
                  <a:srgbClr val="FAFD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An activity that must occur after another activity.  </a:t>
            </a:r>
            <a:r>
              <a:rPr lang="en-US" altLang="en-US" sz="24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activity can have multiple successors, each with a different relationship to it.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657820" y="5563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876934" y="662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76934" y="84755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01469" y="3093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25733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81391" y="660191"/>
            <a:ext cx="86621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Scheduling Terminology</a:t>
            </a:r>
          </a:p>
          <a:p>
            <a:r>
              <a:rPr lang="en-US" dirty="0"/>
              <a:t>Predecessor and Successor Synonyms</a:t>
            </a:r>
            <a:r>
              <a:rPr lang="ar-SA" dirty="0"/>
              <a:t>مرادفات</a:t>
            </a:r>
            <a:r>
              <a:rPr lang="en-US" dirty="0"/>
              <a:t> 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69BB54CE-97BA-4E97-B293-A0C31B922F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1447" y="2556669"/>
            <a:ext cx="70104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400050" indent="-34290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200150" indent="-22860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543050" indent="-17145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00250" indent="-17145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4574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146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3718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290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en-US" altLang="en-US" sz="2400" b="0" i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Dependencies	</a:t>
            </a:r>
          </a:p>
          <a:p>
            <a:pPr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en-US" altLang="en-US" sz="2400" b="0" i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Prerequisites</a:t>
            </a:r>
          </a:p>
          <a:p>
            <a:pPr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en-US" altLang="en-US" sz="2400" b="0" i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Interface requirements	</a:t>
            </a:r>
          </a:p>
          <a:p>
            <a:pPr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en-US" altLang="en-US" sz="2400" b="0" i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Links</a:t>
            </a:r>
          </a:p>
          <a:p>
            <a:pPr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en-US" altLang="en-US" sz="2400" b="0" i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Logic relationships “To” and “From”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1996" y="1878594"/>
            <a:ext cx="5078408" cy="1377815"/>
          </a:xfrm>
          <a:prstGeom prst="rect">
            <a:avLst/>
          </a:prstGeom>
        </p:spPr>
      </p:pic>
      <p:sp>
        <p:nvSpPr>
          <p:cNvPr id="12" name="Rectangle 3">
            <a:extLst>
              <a:ext uri="{FF2B5EF4-FFF2-40B4-BE49-F238E27FC236}">
                <a16:creationId xmlns:a16="http://schemas.microsoft.com/office/drawing/2014/main" id="{69BB54CE-97BA-4E97-B293-A0C31B922F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1386" y="2556669"/>
            <a:ext cx="70104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400050" indent="-34290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1pPr>
            <a:lvl2pPr marL="742950" indent="-28575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2pPr>
            <a:lvl3pPr marL="1200150" indent="-22860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3pPr>
            <a:lvl4pPr marL="1543050" indent="-17145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4pPr>
            <a:lvl5pPr marL="2000250" indent="-171450" defTabSz="685800"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5pPr>
            <a:lvl6pPr marL="24574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6pPr>
            <a:lvl7pPr marL="29146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7pPr>
            <a:lvl8pPr marL="33718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8pPr>
            <a:lvl9pPr marL="3829050" indent="-171450" defTabSz="6858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800000"/>
              </a:buClr>
              <a:buFont typeface="Wingdings" panose="05000000000000000000" pitchFamily="2" charset="2"/>
              <a:buChar char="¦"/>
              <a:defRPr sz="3200" b="1" i="1">
                <a:solidFill>
                  <a:schemeClr val="tx2"/>
                </a:solidFill>
                <a:latin typeface="Impact" panose="020B0806030902050204" pitchFamily="34" charset="0"/>
              </a:defRPr>
            </a:lvl9pPr>
          </a:lstStyle>
          <a:p>
            <a:pPr algn="r" rtl="1"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ar-SA" altLang="en-US" sz="2400" b="0" i="0" dirty="0">
                <a:solidFill>
                  <a:prstClr val="black"/>
                </a:solidFill>
                <a:latin typeface="Arial" panose="020B0604020202020204" pitchFamily="34" charset="0"/>
              </a:rPr>
              <a:t>التابعين (الاعتماديين)</a:t>
            </a:r>
          </a:p>
          <a:p>
            <a:pPr algn="r" rtl="1"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ar-SA" altLang="en-US" sz="2400" b="0" i="0" dirty="0">
                <a:solidFill>
                  <a:prstClr val="black"/>
                </a:solidFill>
                <a:latin typeface="Arial" panose="020B0604020202020204" pitchFamily="34" charset="0"/>
              </a:rPr>
              <a:t>المتطلبات المسبقة</a:t>
            </a:r>
          </a:p>
          <a:p>
            <a:pPr algn="r" rtl="1"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ar-SA" altLang="en-US" sz="2400" b="0" i="0" dirty="0">
                <a:solidFill>
                  <a:prstClr val="black"/>
                </a:solidFill>
                <a:latin typeface="Arial" panose="020B0604020202020204" pitchFamily="34" charset="0"/>
              </a:rPr>
              <a:t>متطلبات الواجهة/الربط</a:t>
            </a:r>
          </a:p>
          <a:p>
            <a:pPr algn="r" rtl="1"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ar-SA" altLang="en-US" sz="2400" b="0" i="0" dirty="0">
                <a:solidFill>
                  <a:prstClr val="black"/>
                </a:solidFill>
                <a:latin typeface="Arial" panose="020B0604020202020204" pitchFamily="34" charset="0"/>
              </a:rPr>
              <a:t>الروابط</a:t>
            </a:r>
          </a:p>
          <a:p>
            <a:pPr algn="r" rtl="1">
              <a:lnSpc>
                <a:spcPct val="90000"/>
              </a:lnSpc>
              <a:spcBef>
                <a:spcPct val="30000"/>
              </a:spcBef>
              <a:buClrTx/>
              <a:buFontTx/>
              <a:buNone/>
            </a:pPr>
            <a:r>
              <a:rPr lang="ar-SA" altLang="en-US" sz="2400" b="0" i="0" dirty="0">
                <a:solidFill>
                  <a:prstClr val="black"/>
                </a:solidFill>
                <a:latin typeface="Arial" panose="020B0604020202020204" pitchFamily="34" charset="0"/>
              </a:rPr>
              <a:t>العلاقات المنطقية "إلى" و "من"</a:t>
            </a:r>
            <a:endParaRPr lang="en-US" altLang="en-US" sz="2400" b="0" i="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657820" y="5563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876934" y="662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76934" y="84755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01469" y="3093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24795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79363" y="1395365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Scheduling Concepts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is the 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Attributes of Planner/Scheduler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the Schedule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Tools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Schedules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Checklist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Schedule Board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Look-Ahead Schedule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Linear Schedule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 Scheduling Methods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Evaluation and Review Technique (PERT)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Tasks in Scheduling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CPM as a Management Tool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Terminology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Relationships  (Logic) – 4 Types</a:t>
            </a:r>
          </a:p>
        </p:txBody>
      </p:sp>
      <p:pic>
        <p:nvPicPr>
          <p:cNvPr id="25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39611" y="810590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587608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3529" y="829286"/>
            <a:ext cx="60976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Relationships  (Logic) – 4 Types</a:t>
            </a:r>
          </a:p>
          <a:p>
            <a:r>
              <a:rPr lang="en-US" dirty="0"/>
              <a:t> 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3743EA5A-3E60-49C3-B8CD-786A78E19B38}"/>
              </a:ext>
            </a:extLst>
          </p:cNvPr>
          <p:cNvSpPr txBox="1">
            <a:spLocks noChangeArrowheads="1"/>
          </p:cNvSpPr>
          <p:nvPr/>
        </p:nvSpPr>
        <p:spPr>
          <a:xfrm>
            <a:off x="529391" y="2764860"/>
            <a:ext cx="4883118" cy="2479496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Finish to Start - FS  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relationship in which the predecessor activity must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Finish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before its successor activity can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3000"/>
              </a:lnSpc>
              <a:buFontTx/>
              <a:buChar char="—"/>
              <a:defRPr/>
            </a:pPr>
            <a:endParaRPr lang="en-US" alt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0488" y="2946191"/>
            <a:ext cx="3517697" cy="1390008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657820" y="5563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876934" y="662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76934" y="84755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01469" y="3093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67842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3">
            <a:extLst>
              <a:ext uri="{FF2B5EF4-FFF2-40B4-BE49-F238E27FC236}">
                <a16:creationId xmlns:a16="http://schemas.microsoft.com/office/drawing/2014/main" id="{1F8E8CAE-3422-4E71-A69D-2241B3D2C5C2}"/>
              </a:ext>
            </a:extLst>
          </p:cNvPr>
          <p:cNvSpPr txBox="1">
            <a:spLocks noChangeArrowheads="1"/>
          </p:cNvSpPr>
          <p:nvPr/>
        </p:nvSpPr>
        <p:spPr>
          <a:xfrm>
            <a:off x="786339" y="2599962"/>
            <a:ext cx="4979773" cy="1524000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13000"/>
              </a:lnSpc>
              <a:buFont typeface="Arial" panose="020B0604020202020204" pitchFamily="34" charset="0"/>
              <a:buNone/>
            </a:pPr>
            <a:r>
              <a:rPr lang="en-US" alt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Finish to Finish - FF  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relationship in which the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Finish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a successor activity depends on the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Finish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its predecessor activity.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5836" y="2457373"/>
            <a:ext cx="3822523" cy="154242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693529" y="829286"/>
            <a:ext cx="60976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Relationships  (Logic) – 4 Types</a:t>
            </a:r>
          </a:p>
          <a:p>
            <a:r>
              <a:rPr lang="en-US" dirty="0"/>
              <a:t>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657820" y="5563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876934" y="662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76934" y="84755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01469" y="3093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83397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>
            <a:extLst>
              <a:ext uri="{FF2B5EF4-FFF2-40B4-BE49-F238E27FC236}">
                <a16:creationId xmlns:a16="http://schemas.microsoft.com/office/drawing/2014/main" id="{F0521FD1-CC41-41FD-9006-2CFB2686A576}"/>
              </a:ext>
            </a:extLst>
          </p:cNvPr>
          <p:cNvSpPr txBox="1">
            <a:spLocks noChangeArrowheads="1"/>
          </p:cNvSpPr>
          <p:nvPr/>
        </p:nvSpPr>
        <p:spPr>
          <a:xfrm>
            <a:off x="173628" y="2457373"/>
            <a:ext cx="5039801" cy="2085994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13000"/>
              </a:lnSpc>
              <a:buFont typeface="Arial" panose="020B0604020202020204" pitchFamily="34" charset="0"/>
              <a:buNone/>
            </a:pPr>
            <a:r>
              <a:rPr lang="en-US" alt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 to Finish - SF  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relationship in which the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</a:t>
            </a:r>
            <a:r>
              <a:rPr lang="en-US" altLang="en-US" sz="1800" dirty="0">
                <a:solidFill>
                  <a:srgbClr val="E3012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the predecessor activity controls the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Finish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a successor activity. </a:t>
            </a:r>
            <a:r>
              <a:rPr lang="en-US" altLang="en-US" sz="1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 used </a:t>
            </a:r>
          </a:p>
          <a:p>
            <a:pPr lvl="1">
              <a:lnSpc>
                <a:spcPct val="113000"/>
              </a:lnSpc>
            </a:pPr>
            <a:endParaRPr lang="en-US" alt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5653" y="2457373"/>
            <a:ext cx="3298222" cy="160948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693529" y="829286"/>
            <a:ext cx="60976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Relationships  (Logic) – 4 Types</a:t>
            </a:r>
          </a:p>
          <a:p>
            <a:r>
              <a:rPr lang="en-US" dirty="0"/>
              <a:t>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657820" y="5563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876934" y="662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76934" y="84755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01469" y="3093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40325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3">
            <a:extLst>
              <a:ext uri="{FF2B5EF4-FFF2-40B4-BE49-F238E27FC236}">
                <a16:creationId xmlns:a16="http://schemas.microsoft.com/office/drawing/2014/main" id="{3F145CB3-882A-4617-B6FF-51FE0149C05A}"/>
              </a:ext>
            </a:extLst>
          </p:cNvPr>
          <p:cNvSpPr txBox="1">
            <a:spLocks noChangeArrowheads="1"/>
          </p:cNvSpPr>
          <p:nvPr/>
        </p:nvSpPr>
        <p:spPr>
          <a:xfrm>
            <a:off x="869965" y="2548392"/>
            <a:ext cx="4675531" cy="1990075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6200" tIns="38100" rIns="76200" bIns="381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13000"/>
              </a:lnSpc>
              <a:buFont typeface="Arial" panose="020B0604020202020204" pitchFamily="34" charset="0"/>
              <a:buNone/>
            </a:pPr>
            <a:r>
              <a:rPr lang="en-US" alt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 to Start - SS  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relationship in which the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the predecessor activity controls the </a:t>
            </a:r>
            <a:r>
              <a:rPr lang="en-US" alt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</a:t>
            </a:r>
            <a:r>
              <a:rPr lang="en-US" altLang="en-US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a successor activity .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0F38F614-7E7A-4688-8091-376B503690E5}"/>
              </a:ext>
            </a:extLst>
          </p:cNvPr>
          <p:cNvGrpSpPr/>
          <p:nvPr/>
        </p:nvGrpSpPr>
        <p:grpSpPr>
          <a:xfrm>
            <a:off x="7557752" y="2777132"/>
            <a:ext cx="3594100" cy="1381438"/>
            <a:chOff x="4870450" y="4413250"/>
            <a:chExt cx="3594100" cy="1381438"/>
          </a:xfrm>
        </p:grpSpPr>
        <p:sp>
          <p:nvSpPr>
            <p:cNvPr id="14" name="Rectangle 11">
              <a:extLst>
                <a:ext uri="{FF2B5EF4-FFF2-40B4-BE49-F238E27FC236}">
                  <a16:creationId xmlns:a16="http://schemas.microsoft.com/office/drawing/2014/main" id="{0070C3F1-E998-453A-9CF9-60E620870F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97589" y="5335588"/>
              <a:ext cx="1063625" cy="459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50000"/>
                </a:spcBef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1pPr>
              <a:lvl2pPr marL="742950" indent="-285750">
                <a:spcBef>
                  <a:spcPct val="50000"/>
                </a:spcBef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2pPr>
              <a:lvl3pPr marL="1143000" indent="-228600">
                <a:spcBef>
                  <a:spcPct val="50000"/>
                </a:spcBef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3pPr>
              <a:lvl4pPr marL="1600200" indent="-228600">
                <a:spcBef>
                  <a:spcPct val="50000"/>
                </a:spcBef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4pPr>
              <a:lvl5pPr marL="2057400" indent="-228600">
                <a:spcBef>
                  <a:spcPct val="50000"/>
                </a:spcBef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Clr>
                  <a:srgbClr val="800000"/>
                </a:buClr>
                <a:buFont typeface="Wingdings" panose="05000000000000000000" pitchFamily="2" charset="2"/>
                <a:buChar char="¦"/>
                <a:defRPr sz="3200" b="1" i="1">
                  <a:solidFill>
                    <a:schemeClr val="tx2"/>
                  </a:solidFill>
                  <a:latin typeface="Impact" panose="020B080603090205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 pitchFamily="34" charset="0"/>
                </a:rPr>
                <a:t>SS 0</a:t>
              </a:r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DE267CC0-DEC8-4123-8A85-CC04DAFEC65F}"/>
                </a:ext>
              </a:extLst>
            </p:cNvPr>
            <p:cNvGrpSpPr/>
            <p:nvPr/>
          </p:nvGrpSpPr>
          <p:grpSpPr>
            <a:xfrm>
              <a:off x="4870450" y="4413250"/>
              <a:ext cx="3594100" cy="1349375"/>
              <a:chOff x="4870450" y="4413250"/>
              <a:chExt cx="3594100" cy="1349375"/>
            </a:xfrm>
          </p:grpSpPr>
          <p:sp>
            <p:nvSpPr>
              <p:cNvPr id="16" name="Rectangle 6">
                <a:extLst>
                  <a:ext uri="{FF2B5EF4-FFF2-40B4-BE49-F238E27FC236}">
                    <a16:creationId xmlns:a16="http://schemas.microsoft.com/office/drawing/2014/main" id="{EEB0164C-1943-4074-95D2-65603EFDBC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70450" y="4413250"/>
                <a:ext cx="1079500" cy="774700"/>
              </a:xfrm>
              <a:prstGeom prst="rect">
                <a:avLst/>
              </a:prstGeom>
              <a:solidFill>
                <a:srgbClr val="FFC000"/>
              </a:solidFill>
              <a:ln w="25400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1pPr>
                <a:lvl2pPr marL="742950" indent="-28575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2pPr>
                <a:lvl3pPr marL="11430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3pPr>
                <a:lvl4pPr marL="16002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4pPr>
                <a:lvl5pPr marL="20574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>
                    <a:srgbClr val="800000"/>
                  </a:buClr>
                  <a:buSzTx/>
                  <a:buFont typeface="Wingdings" panose="05000000000000000000" pitchFamily="2" charset="2"/>
                  <a:buChar char="¦"/>
                  <a:tabLst/>
                  <a:defRPr/>
                </a:pPr>
                <a:endParaRPr kumimoji="0" lang="en-US" altLang="en-US" sz="3200" b="1" i="1" u="none" strike="noStrike" kern="0" cap="none" spc="0" normalizeH="0" baseline="0" noProof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Impact" panose="020B0806030902050204" pitchFamily="34" charset="0"/>
                </a:endParaRPr>
              </a:p>
            </p:txBody>
          </p:sp>
          <p:sp>
            <p:nvSpPr>
              <p:cNvPr id="17" name="Rectangle 7">
                <a:extLst>
                  <a:ext uri="{FF2B5EF4-FFF2-40B4-BE49-F238E27FC236}">
                    <a16:creationId xmlns:a16="http://schemas.microsoft.com/office/drawing/2014/main" id="{5C95A393-47F4-4498-B310-DCBDCBA8D0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85050" y="4413250"/>
                <a:ext cx="1079500" cy="774700"/>
              </a:xfrm>
              <a:prstGeom prst="rect">
                <a:avLst/>
              </a:prstGeom>
              <a:solidFill>
                <a:srgbClr val="FFC000"/>
              </a:solidFill>
              <a:ln w="25400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1pPr>
                <a:lvl2pPr marL="742950" indent="-28575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2pPr>
                <a:lvl3pPr marL="11430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3pPr>
                <a:lvl4pPr marL="16002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4pPr>
                <a:lvl5pPr marL="20574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>
                    <a:srgbClr val="800000"/>
                  </a:buClr>
                  <a:buSzTx/>
                  <a:buFont typeface="Wingdings" panose="05000000000000000000" pitchFamily="2" charset="2"/>
                  <a:buChar char="¦"/>
                  <a:tabLst/>
                  <a:defRPr/>
                </a:pPr>
                <a:endParaRPr kumimoji="0" lang="en-US" altLang="en-US" sz="3200" b="1" i="1" u="none" strike="noStrike" kern="0" cap="none" spc="0" normalizeH="0" baseline="0" noProof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Impact" panose="020B0806030902050204" pitchFamily="34" charset="0"/>
                </a:endParaRPr>
              </a:p>
            </p:txBody>
          </p:sp>
          <p:sp>
            <p:nvSpPr>
              <p:cNvPr id="18" name="Line 8">
                <a:extLst>
                  <a:ext uri="{FF2B5EF4-FFF2-40B4-BE49-F238E27FC236}">
                    <a16:creationId xmlns:a16="http://schemas.microsoft.com/office/drawing/2014/main" id="{5729CD7B-2554-4FE9-9683-3385D4DB3FA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76800" y="5238750"/>
                <a:ext cx="0" cy="425450"/>
              </a:xfrm>
              <a:prstGeom prst="line">
                <a:avLst/>
              </a:prstGeom>
              <a:noFill/>
              <a:ln w="25400">
                <a:solidFill>
                  <a:sysClr val="windowText" lastClr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" name="Line 9">
                <a:extLst>
                  <a:ext uri="{FF2B5EF4-FFF2-40B4-BE49-F238E27FC236}">
                    <a16:creationId xmlns:a16="http://schemas.microsoft.com/office/drawing/2014/main" id="{67534218-FD6F-413F-BC70-5D1CE53B0D8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33950" y="5715000"/>
                <a:ext cx="2406650" cy="0"/>
              </a:xfrm>
              <a:prstGeom prst="line">
                <a:avLst/>
              </a:prstGeom>
              <a:noFill/>
              <a:ln w="25400">
                <a:solidFill>
                  <a:sysClr val="windowText" lastClr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" name="Line 10">
                <a:extLst>
                  <a:ext uri="{FF2B5EF4-FFF2-40B4-BE49-F238E27FC236}">
                    <a16:creationId xmlns:a16="http://schemas.microsoft.com/office/drawing/2014/main" id="{5E6D466F-EF10-4F62-BEF4-7AF038D820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7391400" y="5133975"/>
                <a:ext cx="0" cy="628650"/>
              </a:xfrm>
              <a:prstGeom prst="line">
                <a:avLst/>
              </a:prstGeom>
              <a:noFill/>
              <a:ln w="25400">
                <a:solidFill>
                  <a:sysClr val="windowText" lastClr="00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1" name="Rectangle 12">
                <a:extLst>
                  <a:ext uri="{FF2B5EF4-FFF2-40B4-BE49-F238E27FC236}">
                    <a16:creationId xmlns:a16="http://schemas.microsoft.com/office/drawing/2014/main" id="{6FB7F786-2A64-4BC8-939F-75CCF5E2FF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78389" y="4497388"/>
                <a:ext cx="1063625" cy="459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1pPr>
                <a:lvl2pPr marL="742950" indent="-28575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2pPr>
                <a:lvl3pPr marL="11430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3pPr>
                <a:lvl4pPr marL="16002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4pPr>
                <a:lvl5pPr marL="20574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400" b="1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rebuchet MS" panose="020B0603020202020204" pitchFamily="34" charset="0"/>
                  </a:rPr>
                  <a:t>A</a:t>
                </a:r>
              </a:p>
            </p:txBody>
          </p:sp>
          <p:sp>
            <p:nvSpPr>
              <p:cNvPr id="22" name="Rectangle 13">
                <a:extLst>
                  <a:ext uri="{FF2B5EF4-FFF2-40B4-BE49-F238E27FC236}">
                    <a16:creationId xmlns:a16="http://schemas.microsoft.com/office/drawing/2014/main" id="{311CC896-E432-4DA4-AD5E-6051C6ADA7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92989" y="4573588"/>
                <a:ext cx="1063625" cy="459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1pPr>
                <a:lvl2pPr marL="742950" indent="-28575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2pPr>
                <a:lvl3pPr marL="11430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3pPr>
                <a:lvl4pPr marL="16002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4pPr>
                <a:lvl5pPr marL="2057400" indent="-228600">
                  <a:spcBef>
                    <a:spcPct val="50000"/>
                  </a:spcBef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buClr>
                    <a:srgbClr val="800000"/>
                  </a:buClr>
                  <a:buFont typeface="Wingdings" panose="05000000000000000000" pitchFamily="2" charset="2"/>
                  <a:buChar char="¦"/>
                  <a:defRPr sz="3200" b="1" i="1">
                    <a:solidFill>
                      <a:schemeClr val="tx2"/>
                    </a:solidFill>
                    <a:latin typeface="Impact" panose="020B0806030902050204" pitchFamily="34" charset="0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rebuchet MS" panose="020B0603020202020204" pitchFamily="34" charset="0"/>
                  </a:rPr>
                  <a:t>B</a:t>
                </a:r>
              </a:p>
            </p:txBody>
          </p:sp>
        </p:grpSp>
      </p:grpSp>
      <p:sp>
        <p:nvSpPr>
          <p:cNvPr id="24" name="TextBox 23"/>
          <p:cNvSpPr txBox="1"/>
          <p:nvPr/>
        </p:nvSpPr>
        <p:spPr>
          <a:xfrm>
            <a:off x="2693529" y="829286"/>
            <a:ext cx="60976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lvl="0"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Relationships  (Logic) – 4 Types</a:t>
            </a:r>
          </a:p>
          <a:p>
            <a:r>
              <a:rPr lang="en-US" dirty="0"/>
              <a:t>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657820" y="5563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876934" y="662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76934" y="84755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01469" y="3093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2978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97277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heme/theme1.xml><?xml version="1.0" encoding="utf-8"?>
<a:theme xmlns:a="http://schemas.openxmlformats.org/drawingml/2006/main" name="Theme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D302ABAB-4BB8-4159-AD08-E0BA06D38257}" vid="{3574EC94-0C89-4449-B33F-6563F97867B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A6F2132-33D0-49CD-AEC1-D79DED80D3FB}"/>
</file>

<file path=customXml/itemProps2.xml><?xml version="1.0" encoding="utf-8"?>
<ds:datastoreItem xmlns:ds="http://schemas.openxmlformats.org/officeDocument/2006/customXml" ds:itemID="{86C383D4-EEAB-405C-93EE-DE2BDE793076}"/>
</file>

<file path=customXml/itemProps3.xml><?xml version="1.0" encoding="utf-8"?>
<ds:datastoreItem xmlns:ds="http://schemas.openxmlformats.org/officeDocument/2006/customXml" ds:itemID="{AD306DAB-0960-40DF-B8A1-978AA9969C57}"/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4654</TotalTime>
  <Words>2810</Words>
  <Application>Microsoft Office PowerPoint</Application>
  <PresentationFormat>Widescreen</PresentationFormat>
  <Paragraphs>650</Paragraphs>
  <Slides>53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3" baseType="lpstr">
      <vt:lpstr>Alexandria</vt:lpstr>
      <vt:lpstr>Arial</vt:lpstr>
      <vt:lpstr>Calibri</vt:lpstr>
      <vt:lpstr>Calibri Light</vt:lpstr>
      <vt:lpstr>Impact</vt:lpstr>
      <vt:lpstr>Times New Roman</vt:lpstr>
      <vt:lpstr>Trebuchet MS</vt:lpstr>
      <vt:lpstr>Wingdings</vt:lpstr>
      <vt:lpstr>Wingdings 2</vt:lpstr>
      <vt:lpstr>Theme2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win10</cp:lastModifiedBy>
  <cp:revision>501</cp:revision>
  <dcterms:created xsi:type="dcterms:W3CDTF">2021-08-03T13:03:26Z</dcterms:created>
  <dcterms:modified xsi:type="dcterms:W3CDTF">2026-02-07T12:15:03Z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