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480" r:id="rId2"/>
    <p:sldId id="303" r:id="rId3"/>
    <p:sldId id="497" r:id="rId4"/>
    <p:sldId id="498" r:id="rId5"/>
    <p:sldId id="835" r:id="rId6"/>
    <p:sldId id="305" r:id="rId7"/>
    <p:sldId id="304" r:id="rId8"/>
    <p:sldId id="841" r:id="rId9"/>
    <p:sldId id="840" r:id="rId10"/>
    <p:sldId id="307" r:id="rId11"/>
    <p:sldId id="499" r:id="rId12"/>
    <p:sldId id="848" r:id="rId13"/>
    <p:sldId id="843" r:id="rId14"/>
    <p:sldId id="844" r:id="rId15"/>
    <p:sldId id="845" r:id="rId16"/>
    <p:sldId id="846" r:id="rId17"/>
    <p:sldId id="847" r:id="rId18"/>
    <p:sldId id="842" r:id="rId19"/>
    <p:sldId id="313" r:id="rId20"/>
    <p:sldId id="828" r:id="rId21"/>
    <p:sldId id="829" r:id="rId22"/>
    <p:sldId id="309" r:id="rId23"/>
    <p:sldId id="310" r:id="rId24"/>
    <p:sldId id="810" r:id="rId25"/>
    <p:sldId id="311" r:id="rId26"/>
    <p:sldId id="482" r:id="rId27"/>
    <p:sldId id="838" r:id="rId28"/>
    <p:sldId id="811" r:id="rId29"/>
    <p:sldId id="812" r:id="rId30"/>
    <p:sldId id="837" r:id="rId31"/>
    <p:sldId id="256" r:id="rId32"/>
    <p:sldId id="849" r:id="rId33"/>
    <p:sldId id="483" r:id="rId34"/>
    <p:sldId id="839" r:id="rId35"/>
    <p:sldId id="813" r:id="rId36"/>
    <p:sldId id="276" r:id="rId37"/>
    <p:sldId id="287" r:id="rId38"/>
    <p:sldId id="814" r:id="rId39"/>
    <p:sldId id="830" r:id="rId40"/>
    <p:sldId id="815" r:id="rId41"/>
    <p:sldId id="816" r:id="rId42"/>
    <p:sldId id="515" r:id="rId43"/>
    <p:sldId id="818" r:id="rId44"/>
    <p:sldId id="819" r:id="rId45"/>
    <p:sldId id="820" r:id="rId46"/>
    <p:sldId id="831" r:id="rId47"/>
    <p:sldId id="832" r:id="rId48"/>
    <p:sldId id="821" r:id="rId49"/>
    <p:sldId id="834" r:id="rId50"/>
    <p:sldId id="827" r:id="rId51"/>
    <p:sldId id="817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498"/>
            <p14:sldId id="835"/>
            <p14:sldId id="305"/>
            <p14:sldId id="304"/>
            <p14:sldId id="841"/>
            <p14:sldId id="840"/>
            <p14:sldId id="307"/>
            <p14:sldId id="499"/>
            <p14:sldId id="848"/>
            <p14:sldId id="843"/>
            <p14:sldId id="844"/>
            <p14:sldId id="845"/>
            <p14:sldId id="846"/>
            <p14:sldId id="847"/>
            <p14:sldId id="842"/>
            <p14:sldId id="313"/>
            <p14:sldId id="828"/>
            <p14:sldId id="829"/>
            <p14:sldId id="309"/>
            <p14:sldId id="310"/>
            <p14:sldId id="810"/>
            <p14:sldId id="311"/>
            <p14:sldId id="482"/>
            <p14:sldId id="838"/>
            <p14:sldId id="811"/>
            <p14:sldId id="812"/>
            <p14:sldId id="837"/>
            <p14:sldId id="256"/>
            <p14:sldId id="849"/>
            <p14:sldId id="483"/>
            <p14:sldId id="839"/>
            <p14:sldId id="813"/>
            <p14:sldId id="276"/>
            <p14:sldId id="287"/>
            <p14:sldId id="814"/>
            <p14:sldId id="830"/>
            <p14:sldId id="815"/>
            <p14:sldId id="816"/>
            <p14:sldId id="515"/>
            <p14:sldId id="818"/>
            <p14:sldId id="819"/>
            <p14:sldId id="820"/>
            <p14:sldId id="831"/>
            <p14:sldId id="832"/>
            <p14:sldId id="821"/>
            <p14:sldId id="834"/>
            <p14:sldId id="827"/>
            <p14:sldId id="8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4472C4"/>
    <a:srgbClr val="2D3956"/>
    <a:srgbClr val="8E5A6D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93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Bar-2 lin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12192000" cy="1143000"/>
          </a:xfrm>
          <a:prstGeom prst="rect">
            <a:avLst/>
          </a:prstGeom>
        </p:spPr>
        <p:txBody>
          <a:bodyPr anchor="ctr"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609600" y="1524000"/>
            <a:ext cx="10972800" cy="5029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800"/>
            </a:lvl1pPr>
            <a:lvl2pPr>
              <a:spcAft>
                <a:spcPts val="800"/>
              </a:spcAft>
              <a:defRPr sz="2400"/>
            </a:lvl2pPr>
            <a:lvl3pPr>
              <a:spcAft>
                <a:spcPts val="800"/>
              </a:spcAft>
              <a:defRPr sz="2000"/>
            </a:lvl3pPr>
            <a:lvl4pPr>
              <a:spcAft>
                <a:spcPts val="800"/>
              </a:spcAft>
              <a:defRPr sz="2000"/>
            </a:lvl4pPr>
            <a:lvl5pPr>
              <a:spcAft>
                <a:spcPts val="800"/>
              </a:spcAft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5181600" y="6553200"/>
            <a:ext cx="1828800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Jump to long image description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8636000" y="6705600"/>
            <a:ext cx="3556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8" name="Rectangle: Rounded Corners 7"/>
          <p:cNvSpPr/>
          <p:nvPr userDrawn="1"/>
        </p:nvSpPr>
        <p:spPr>
          <a:xfrm>
            <a:off x="0" y="228600"/>
            <a:ext cx="12192000" cy="1143000"/>
          </a:xfrm>
          <a:prstGeom prst="roundRect">
            <a:avLst/>
          </a:prstGeom>
          <a:noFill/>
          <a:ln w="19050">
            <a:solidFill>
              <a:srgbClr val="007D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92753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7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hPcbkvJc9C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AEG6EJEM5m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taOdaf_nw3U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noUyaoGlvB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1PPprHwaCC0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gw1EmaINmwA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bdRnnQe9U-Q" TargetMode="Externa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28.png"/><Relationship Id="rId5" Type="http://schemas.openxmlformats.org/officeDocument/2006/relationships/image" Target="../media/image8.svg"/><Relationship Id="rId10" Type="http://schemas.openxmlformats.org/officeDocument/2006/relationships/image" Target="../media/image27.png"/><Relationship Id="rId4" Type="http://schemas.openxmlformats.org/officeDocument/2006/relationships/image" Target="../media/image7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32.jpeg"/><Relationship Id="rId5" Type="http://schemas.openxmlformats.org/officeDocument/2006/relationships/image" Target="../media/image8.svg"/><Relationship Id="rId10" Type="http://schemas.openxmlformats.org/officeDocument/2006/relationships/image" Target="../media/image31.png"/><Relationship Id="rId4" Type="http://schemas.openxmlformats.org/officeDocument/2006/relationships/image" Target="../media/image7.pn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36.png"/><Relationship Id="rId5" Type="http://schemas.openxmlformats.org/officeDocument/2006/relationships/image" Target="../media/image8.svg"/><Relationship Id="rId10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40.png"/><Relationship Id="rId5" Type="http://schemas.openxmlformats.org/officeDocument/2006/relationships/image" Target="../media/image8.svg"/><Relationship Id="rId10" Type="http://schemas.openxmlformats.org/officeDocument/2006/relationships/image" Target="../media/image39.png"/><Relationship Id="rId4" Type="http://schemas.openxmlformats.org/officeDocument/2006/relationships/image" Target="../media/image7.png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4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fck6gCvsZ-c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AhTfoeBlzA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thD1lnpiGX8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aIFt9_kfY8g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50.png"/><Relationship Id="rId3" Type="http://schemas.openxmlformats.org/officeDocument/2006/relationships/image" Target="../media/image41.jpeg"/><Relationship Id="rId7" Type="http://schemas.openxmlformats.org/officeDocument/2006/relationships/image" Target="../media/image7.png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11" Type="http://schemas.openxmlformats.org/officeDocument/2006/relationships/image" Target="../media/image48.png"/><Relationship Id="rId5" Type="http://schemas.openxmlformats.org/officeDocument/2006/relationships/image" Target="../media/image11.png"/><Relationship Id="rId10" Type="http://schemas.openxmlformats.org/officeDocument/2006/relationships/image" Target="../media/image47.png"/><Relationship Id="rId4" Type="http://schemas.openxmlformats.org/officeDocument/2006/relationships/image" Target="../media/image3.png"/><Relationship Id="rId9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2mfeS3t7YGo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sY370U8VF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NEq_KOWW7iw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TxoxGUTQF0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Xk0RPWoMAE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cQKlyA_ag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YZtY-66lgE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3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1.png"/><Relationship Id="rId7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Relationship Id="rId9" Type="http://schemas.openxmlformats.org/officeDocument/2006/relationships/image" Target="../media/image6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aLolg0EQlSg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D70ELGsYOU" TargetMode="Externa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FUK1Fh4XgeI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7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5NUg3MdpZQ" TargetMode="Externa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75.png"/><Relationship Id="rId7" Type="http://schemas.openxmlformats.org/officeDocument/2006/relationships/image" Target="../media/image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7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160756" y="1766864"/>
            <a:ext cx="57663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Communication </a:t>
            </a:r>
          </a:p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Process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3"/>
            <a:ext cx="12191999" cy="6017622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518239" y="1414517"/>
            <a:ext cx="51208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Communication Process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118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Role of IMC Planning Process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03893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00652" y="1387592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322903" y="1498503"/>
            <a:ext cx="8357085" cy="4875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Describe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Describe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spc="-5" dirty="0">
                <a:solidFill>
                  <a:prstClr val="black"/>
                </a:solidFill>
                <a:cs typeface="Calibri"/>
              </a:rPr>
              <a:t>Discuss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Analyze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Describe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Discuss consumers' cognitive processing of marketing communications.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369002"/>
            <a:ext cx="9819921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00652" y="752034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Nature of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44885" y="1059769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3078E99-393B-4550-93AD-22C1E6D7AEBD}"/>
              </a:ext>
            </a:extLst>
          </p:cNvPr>
          <p:cNvSpPr txBox="1">
            <a:spLocks/>
          </p:cNvSpPr>
          <p:nvPr/>
        </p:nvSpPr>
        <p:spPr>
          <a:xfrm>
            <a:off x="1884580" y="1872646"/>
            <a:ext cx="7408738" cy="43465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3200" b="1" dirty="0"/>
              <a:t>Communication</a:t>
            </a:r>
          </a:p>
          <a:p>
            <a:pPr lvl="1"/>
            <a:r>
              <a:rPr lang="en-US" altLang="en-US" sz="2800" dirty="0"/>
              <a:t>Passing of information or exchange of ideas</a:t>
            </a:r>
          </a:p>
          <a:p>
            <a:pPr lvl="1"/>
            <a:r>
              <a:rPr lang="en-US" altLang="en-US" sz="2800" dirty="0"/>
              <a:t>Process of establishing a commonness of thought between a sender and a receiver</a:t>
            </a:r>
          </a:p>
          <a:p>
            <a:pPr lvl="1">
              <a:spcBef>
                <a:spcPts val="0"/>
              </a:spcBef>
            </a:pPr>
            <a:r>
              <a:rPr lang="en-US" altLang="en-US" sz="2800" dirty="0"/>
              <a:t>Success depends on the: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Nature of the message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Audience’s interpretation</a:t>
            </a:r>
          </a:p>
          <a:p>
            <a:pPr marL="1600200" lvl="2" indent="-457200">
              <a:spcBef>
                <a:spcPts val="0"/>
              </a:spcBef>
              <a:buFont typeface="+mj-lt"/>
              <a:buAutoNum type="arabicPeriod"/>
            </a:pPr>
            <a:r>
              <a:rPr lang="en-US" altLang="en-US" sz="2400" dirty="0"/>
              <a:t>Environment in which it is received</a:t>
            </a:r>
          </a:p>
          <a:p>
            <a:pPr lvl="1"/>
            <a:r>
              <a:rPr lang="en-US" sz="2800" dirty="0"/>
              <a:t>Major barrier—Language</a:t>
            </a:r>
            <a:endParaRPr lang="en-US" altLang="en-US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45C944-EF44-43F5-84A3-2CE5800506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1426" y="3429000"/>
            <a:ext cx="3170903" cy="3170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67AAEA-7A53-4670-89D1-93686A8BC06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4667" t="9428" r="10333" b="8907"/>
          <a:stretch/>
        </p:blipFill>
        <p:spPr>
          <a:xfrm>
            <a:off x="9079220" y="1571983"/>
            <a:ext cx="2479040" cy="180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6E0A7EA8-0226-41B4-8227-E1807BB647D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3" name="Online Media 2" title="نسكافيه ٢في١ – حلا قهوتك على كيفك">
            <a:hlinkClick r:id="" action="ppaction://media"/>
            <a:extLst>
              <a:ext uri="{FF2B5EF4-FFF2-40B4-BE49-F238E27FC236}">
                <a16:creationId xmlns:a16="http://schemas.microsoft.com/office/drawing/2014/main" id="{E13F550D-4FC0-47AE-B22F-6059332DE2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2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A0F1F-4C4E-44C5-8585-8A745161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0" y="309781"/>
            <a:ext cx="6451600" cy="37592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4472C4"/>
                </a:solidFill>
              </a:rPr>
              <a:t>McArabia</a:t>
            </a:r>
            <a:endParaRPr lang="en-US" dirty="0">
              <a:solidFill>
                <a:srgbClr val="4472C4"/>
              </a:solidFill>
            </a:endParaRPr>
          </a:p>
        </p:txBody>
      </p:sp>
      <p:pic>
        <p:nvPicPr>
          <p:cNvPr id="6" name="Online Media 5" title="قرب من الأكل اللي تحبه">
            <a:hlinkClick r:id="" action="ppaction://media"/>
            <a:extLst>
              <a:ext uri="{FF2B5EF4-FFF2-40B4-BE49-F238E27FC236}">
                <a16:creationId xmlns:a16="http://schemas.microsoft.com/office/drawing/2014/main" id="{6E9501E5-FEB9-4C0C-9608-070094B193D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2880" y="897255"/>
            <a:ext cx="12009120" cy="5960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30C7-55B8-48A7-893E-1B8EB9C4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4320" y="4631"/>
            <a:ext cx="6096000" cy="895525"/>
          </a:xfrm>
        </p:spPr>
        <p:txBody>
          <a:bodyPr/>
          <a:lstStyle/>
          <a:p>
            <a:r>
              <a:rPr lang="en-US" dirty="0" err="1">
                <a:solidFill>
                  <a:srgbClr val="4472C4"/>
                </a:solidFill>
              </a:rPr>
              <a:t>McArabia</a:t>
            </a:r>
            <a:r>
              <a:rPr lang="en-US" dirty="0">
                <a:solidFill>
                  <a:srgbClr val="4472C4"/>
                </a:solidFill>
              </a:rPr>
              <a:t> true to traditions</a:t>
            </a:r>
          </a:p>
        </p:txBody>
      </p:sp>
      <p:pic>
        <p:nvPicPr>
          <p:cNvPr id="6" name="Online Media 5" title="McDonald’s McArabia: True to tradition">
            <a:hlinkClick r:id="" action="ppaction://media"/>
            <a:extLst>
              <a:ext uri="{FF2B5EF4-FFF2-40B4-BE49-F238E27FC236}">
                <a16:creationId xmlns:a16="http://schemas.microsoft.com/office/drawing/2014/main" id="{6434975E-ECA5-4379-88D5-AD3A28547A6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725513"/>
            <a:ext cx="12435840" cy="615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0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5" title="Language Barrier">
            <a:hlinkClick r:id="" action="ppaction://media"/>
            <a:extLst>
              <a:ext uri="{FF2B5EF4-FFF2-40B4-BE49-F238E27FC236}">
                <a16:creationId xmlns:a16="http://schemas.microsoft.com/office/drawing/2014/main" id="{2DBE68DA-C329-48C9-837B-441303D2C8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03200" y="-294447"/>
            <a:ext cx="12395200" cy="715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10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809705" y="1369002"/>
            <a:ext cx="9819921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00652" y="752034"/>
            <a:ext cx="8067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Model of the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410959"/>
            <a:ext cx="1554897" cy="424445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44885" y="1059769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28423" y="20"/>
            <a:ext cx="2649477" cy="11660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58315E-F06C-43DB-8865-B9D70E3F37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54396" y="1530030"/>
            <a:ext cx="8230313" cy="47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92A59-AA47-407E-9698-C5AEAC31E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40" y="204850"/>
            <a:ext cx="7010400" cy="482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852F4A"/>
                </a:solidFill>
              </a:rPr>
              <a:t>Decoding – Fear Appeal</a:t>
            </a:r>
          </a:p>
        </p:txBody>
      </p:sp>
      <p:pic>
        <p:nvPicPr>
          <p:cNvPr id="6" name="Online Media 5" title="اعلان جهينه ميكس الجديد القطة 2012 - Juhayna Mix cat">
            <a:hlinkClick r:id="" action="ppaction://media"/>
            <a:extLst>
              <a:ext uri="{FF2B5EF4-FFF2-40B4-BE49-F238E27FC236}">
                <a16:creationId xmlns:a16="http://schemas.microsoft.com/office/drawing/2014/main" id="{5C65DE3D-D177-41D3-9112-1D90862D243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687450"/>
            <a:ext cx="12120880" cy="617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5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157261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6606" y="52324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8E7F3F3B-AD50-48AF-A4D3-356199CB5952}"/>
              </a:ext>
            </a:extLst>
          </p:cNvPr>
          <p:cNvSpPr txBox="1">
            <a:spLocks/>
          </p:cNvSpPr>
          <p:nvPr/>
        </p:nvSpPr>
        <p:spPr>
          <a:xfrm>
            <a:off x="2051027" y="1959314"/>
            <a:ext cx="4687455" cy="5562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Source Encoding</a:t>
            </a:r>
          </a:p>
          <a:p>
            <a:pPr lvl="1"/>
            <a:r>
              <a:rPr lang="en-US" sz="2000" b="1" dirty="0"/>
              <a:t>Source</a:t>
            </a:r>
          </a:p>
          <a:p>
            <a:pPr lvl="2"/>
            <a:r>
              <a:rPr lang="en-US" sz="1800" dirty="0"/>
              <a:t>Person or organization that has information to share with another person or group of people</a:t>
            </a:r>
            <a:endParaRPr lang="en-CA" sz="1800" dirty="0"/>
          </a:p>
          <a:p>
            <a:pPr lvl="1"/>
            <a:r>
              <a:rPr lang="en-US" sz="2000" b="1" dirty="0"/>
              <a:t>Encoding</a:t>
            </a:r>
          </a:p>
          <a:p>
            <a:pPr lvl="2"/>
            <a:r>
              <a:rPr lang="en-US" sz="1800" dirty="0"/>
              <a:t>Putting thoughts, ideas, or information into a symbolic form. Depends on Market research and media channel.</a:t>
            </a:r>
          </a:p>
          <a:p>
            <a:r>
              <a:rPr lang="en-US" sz="2400" b="1" dirty="0"/>
              <a:t>Message</a:t>
            </a:r>
          </a:p>
          <a:p>
            <a:pPr lvl="1"/>
            <a:r>
              <a:rPr lang="en-US" sz="2000" dirty="0"/>
              <a:t>Contains the information or meaning the source hopes to convey the receiver with.</a:t>
            </a:r>
            <a:endParaRPr lang="en-CA" sz="2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0E95FCD-6EFC-4155-BE6D-D6587B88530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0"/>
          <a:stretch/>
        </p:blipFill>
        <p:spPr>
          <a:xfrm>
            <a:off x="7584441" y="4337747"/>
            <a:ext cx="3428999" cy="21473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16A089-7E72-4FA2-AF1F-5FD82846D9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14942" y="1528232"/>
            <a:ext cx="3872926" cy="290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6" title="اهم احساس في الدنيا هو الاحساس بالأمان..والأمان أنك تتسلح بحديد عز ❤️">
            <a:hlinkClick r:id="" action="ppaction://media"/>
            <a:extLst>
              <a:ext uri="{FF2B5EF4-FFF2-40B4-BE49-F238E27FC236}">
                <a16:creationId xmlns:a16="http://schemas.microsoft.com/office/drawing/2014/main" id="{16FF80AA-B78F-4506-B4D0-7EC1BE5FEF2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21920" y="0"/>
            <a:ext cx="12466320" cy="701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46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157261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6606" y="152094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Encoding with info about factory &amp; product &amp; spokes person source)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15" name="Online Media 5" title="Hawaa Pasta Commercial - ِAlaa El-Sherbiny / إعلان مكرونة حواء - علاء الشربينى">
            <a:hlinkClick r:id="" action="ppaction://media"/>
            <a:extLst>
              <a:ext uri="{FF2B5EF4-FFF2-40B4-BE49-F238E27FC236}">
                <a16:creationId xmlns:a16="http://schemas.microsoft.com/office/drawing/2014/main" id="{712472E5-C4F0-4450-92B4-F2830D4BC78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2365993" y="1748230"/>
            <a:ext cx="8538816" cy="495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157261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496910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BD1545A-75AD-44AD-A05C-489EC340ADE4}"/>
              </a:ext>
            </a:extLst>
          </p:cNvPr>
          <p:cNvSpPr txBox="1">
            <a:spLocks/>
          </p:cNvSpPr>
          <p:nvPr/>
        </p:nvSpPr>
        <p:spPr>
          <a:xfrm>
            <a:off x="1981200" y="1772920"/>
            <a:ext cx="8229600" cy="33121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/>
              <a:t>Channel</a:t>
            </a:r>
          </a:p>
          <a:p>
            <a:pPr lvl="1"/>
            <a:r>
              <a:rPr lang="en-US" altLang="en-US" dirty="0"/>
              <a:t>Facilitates communication between sender and receiver</a:t>
            </a:r>
          </a:p>
          <a:p>
            <a:pPr lvl="1"/>
            <a:r>
              <a:rPr lang="en-US" altLang="en-US" dirty="0"/>
              <a:t>Non-personal channel or mass media (TV)</a:t>
            </a:r>
          </a:p>
          <a:p>
            <a:pPr lvl="2"/>
            <a:r>
              <a:rPr lang="en-US" altLang="en-US" dirty="0"/>
              <a:t>Lacks direct, interpersonal contact between the sender and receiver</a:t>
            </a:r>
          </a:p>
          <a:p>
            <a:pPr lvl="1"/>
            <a:r>
              <a:rPr lang="en-US" altLang="en-US" dirty="0"/>
              <a:t>Personal channel or direct communication between two or more persons (may comes out of personal experience)</a:t>
            </a:r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  <a:p>
            <a:pPr marL="914400" lvl="2" indent="0">
              <a:buFont typeface="Arial" panose="020B0604020202020204" pitchFamily="34" charset="0"/>
              <a:buNone/>
            </a:pPr>
            <a:endParaRPr lang="en-CA" alt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28BEF3-78C7-48B2-87EE-593DE69B40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6242" y="4716706"/>
            <a:ext cx="2020111" cy="14319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9C91CC-0EED-4991-8C27-DD8167FAF7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0943" y="4726680"/>
            <a:ext cx="1753785" cy="14319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AA7C6EE-7A6F-455A-B7DC-77B28EFF98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06847" y="4726680"/>
            <a:ext cx="2133600" cy="141198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FF8BD03-E645-4A8A-93C4-9B43583D06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33697" y="4731054"/>
            <a:ext cx="2022276" cy="14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0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318788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71797" y="314771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</a:t>
            </a:r>
            <a:b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channels for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11EED6-DDA3-4D81-A0AF-37F157E6C4AD}"/>
              </a:ext>
            </a:extLst>
          </p:cNvPr>
          <p:cNvSpPr txBox="1">
            <a:spLocks/>
          </p:cNvSpPr>
          <p:nvPr/>
        </p:nvSpPr>
        <p:spPr>
          <a:xfrm>
            <a:off x="2002547" y="1809757"/>
            <a:ext cx="6575075" cy="27720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altLang="en-US" sz="2400" b="1" dirty="0">
                <a:solidFill>
                  <a:prstClr val="black"/>
                </a:solidFill>
              </a:rPr>
              <a:t>1. Word-of-mouth (WOM)</a:t>
            </a:r>
            <a:r>
              <a:rPr lang="en-CA" altLang="en-US" sz="2400" dirty="0">
                <a:solidFill>
                  <a:prstClr val="black"/>
                </a:solidFill>
              </a:rPr>
              <a:t>: Informal communication among consumers about products and services for free. Later on comes out jobs like influencers, bloggers &amp; brand ambassadors. Small scale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prstClr val="black"/>
                </a:solidFill>
              </a:rPr>
              <a:t>2. Buzz marketing</a:t>
            </a:r>
            <a:r>
              <a:rPr lang="en-US" altLang="en-US" sz="2400" dirty="0">
                <a:solidFill>
                  <a:prstClr val="black"/>
                </a:solidFill>
              </a:rPr>
              <a:t>: Generating positive word-of-mouth discussion. Medium scale</a:t>
            </a:r>
            <a:endParaRPr lang="en-US" sz="2400" dirty="0">
              <a:solidFill>
                <a:prstClr val="black"/>
              </a:solidFill>
            </a:endParaRPr>
          </a:p>
          <a:p>
            <a:endParaRPr lang="en-US" sz="24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1F0EF8-6E66-4D18-85CE-9DA7D6127C8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9275" y="5133979"/>
            <a:ext cx="2360640" cy="12412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14F73D9-4454-40D2-A26F-43E6396558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99" y="3377588"/>
            <a:ext cx="1565672" cy="1143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F7B840A-980B-4AA3-B911-2BE400897F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27044" b="24110"/>
          <a:stretch/>
        </p:blipFill>
        <p:spPr>
          <a:xfrm>
            <a:off x="1735087" y="4354190"/>
            <a:ext cx="2667000" cy="23461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A1B42D9-7405-48BC-9927-80051566EED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5" b="17710"/>
          <a:stretch/>
        </p:blipFill>
        <p:spPr>
          <a:xfrm>
            <a:off x="8721638" y="1743748"/>
            <a:ext cx="3086100" cy="494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03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318788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71797" y="314771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Personal </a:t>
            </a:r>
            <a:b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channels for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382B5C8-514B-4D72-9205-B73EBE2178D8}"/>
              </a:ext>
            </a:extLst>
          </p:cNvPr>
          <p:cNvSpPr txBox="1">
            <a:spLocks/>
          </p:cNvSpPr>
          <p:nvPr/>
        </p:nvSpPr>
        <p:spPr>
          <a:xfrm>
            <a:off x="1928259" y="1928046"/>
            <a:ext cx="5412509" cy="59208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/>
              <a:t>3. Viral marketing</a:t>
            </a:r>
            <a:r>
              <a:rPr lang="en-US" altLang="en-US" sz="2400" dirty="0"/>
              <a:t>: </a:t>
            </a:r>
            <a:r>
              <a:rPr lang="en-US" altLang="en-US" sz="2000" dirty="0"/>
              <a:t>Propagating marketing on large scale-relevant messages with the help of individual consumers. Likes &amp; Share</a:t>
            </a:r>
          </a:p>
          <a:p>
            <a:r>
              <a:rPr lang="en-US" altLang="en-US" sz="2400" dirty="0"/>
              <a:t>Factors affecting success </a:t>
            </a:r>
          </a:p>
          <a:p>
            <a:pPr lvl="1"/>
            <a:r>
              <a:rPr lang="en-US" altLang="en-US" sz="2000" dirty="0"/>
              <a:t>Message characteristics</a:t>
            </a:r>
          </a:p>
          <a:p>
            <a:pPr lvl="1"/>
            <a:r>
              <a:rPr lang="en-US" altLang="en-US" sz="2000" dirty="0"/>
              <a:t>Individual sender or receiver characteristics </a:t>
            </a:r>
          </a:p>
          <a:p>
            <a:pPr lvl="1"/>
            <a:r>
              <a:rPr lang="en-US" altLang="en-US" sz="2000" dirty="0"/>
              <a:t>Social network characteristics</a:t>
            </a:r>
          </a:p>
          <a:p>
            <a:r>
              <a:rPr lang="en-US" altLang="en-US" sz="2000" b="1" dirty="0"/>
              <a:t>Seeding</a:t>
            </a:r>
            <a:r>
              <a:rPr lang="en-US" altLang="en-US" sz="2000" dirty="0"/>
              <a:t>: Identifying and choosing the initial  group of consumers who will be used to start spreading the message. Choosing fashionistas &amp; influencers to wide spread the message.</a:t>
            </a:r>
          </a:p>
        </p:txBody>
      </p:sp>
      <p:pic>
        <p:nvPicPr>
          <p:cNvPr id="17" name="Picture 2" descr="The logo for Frito-Lay's Crash the Super Bowl contest">
            <a:extLst>
              <a:ext uri="{FF2B5EF4-FFF2-40B4-BE49-F238E27FC236}">
                <a16:creationId xmlns:a16="http://schemas.microsoft.com/office/drawing/2014/main" id="{E88B14D7-415B-4DF2-B5AE-C9808F7B6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626" y="5354011"/>
            <a:ext cx="2225385" cy="1281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8BD8F86-3345-4E0F-8230-9269B45B94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04088" y="1686384"/>
            <a:ext cx="3518475" cy="28660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A5AD502-2A4D-4E6B-9114-50E8FD42EB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73945" y="5342325"/>
            <a:ext cx="3495675" cy="13049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16F9279-7884-487C-87BA-BFBFB22713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76" y="3373679"/>
            <a:ext cx="1792379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43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9852" y="1569712"/>
            <a:ext cx="10318788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71797" y="314771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are the Motivations for Social Sharing of Videos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2380" y="6451599"/>
            <a:ext cx="1357155" cy="370467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18" name="Content Placeholder 5">
            <a:extLst>
              <a:ext uri="{FF2B5EF4-FFF2-40B4-BE49-F238E27FC236}">
                <a16:creationId xmlns:a16="http://schemas.microsoft.com/office/drawing/2014/main" id="{B6BC3D98-CB99-4F96-9992-F2BE309881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4440" y="4185981"/>
            <a:ext cx="3886200" cy="245085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CF8EF4-E56B-4434-816E-4A9674228F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1900" y="1608995"/>
            <a:ext cx="4507346" cy="270557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AD4DD09-F429-4491-B806-1F3E5C78C53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9684" y="1635804"/>
            <a:ext cx="3315711" cy="25265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FED478-16AF-4F60-849D-BC9ED820A8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2473" y="4353856"/>
            <a:ext cx="3886200" cy="224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0" indent="-343535">
              <a:spcBef>
                <a:spcPts val="78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endParaRPr lang="en-US" sz="2600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6606" y="52324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Motivations for Social Sharing of Videos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graphicFrame>
        <p:nvGraphicFramePr>
          <p:cNvPr id="11" name="Content Placeholder 13">
            <a:extLst>
              <a:ext uri="{FF2B5EF4-FFF2-40B4-BE49-F238E27FC236}">
                <a16:creationId xmlns:a16="http://schemas.microsoft.com/office/drawing/2014/main" id="{7A8A65E3-81BB-4D21-9FBF-228D1EEFEAA8}"/>
              </a:ext>
            </a:extLst>
          </p:cNvPr>
          <p:cNvGraphicFramePr>
            <a:graphicFrameLocks/>
          </p:cNvGraphicFramePr>
          <p:nvPr/>
        </p:nvGraphicFramePr>
        <p:xfrm>
          <a:off x="2467897" y="1729474"/>
          <a:ext cx="8229600" cy="4617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057042756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154909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Motivation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88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Opinion Seeking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see what my friends think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465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Shared Passion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lets me connect with my friends about a shared interest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3667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Conversation Starting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start an online conversation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4538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Social Utility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could be useful to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6253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Self-Expression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says something about me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747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Social in Real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 will help me socialize with my friends offline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143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Social 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for a good cause and I want to help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003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Zeitgeist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It’s about a current trend or event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84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Kudos: Authority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demonstrate my knowledge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095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Kudos: Cool Hunting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want to be the first to tell my friends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27560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09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32719" y="2192066"/>
            <a:ext cx="8417320" cy="323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2D3956"/>
                </a:solidFill>
              </a:rPr>
              <a:t>Receiver/Decoding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Receiver</a:t>
            </a:r>
            <a:r>
              <a:rPr lang="en-US" altLang="en-US" sz="2400" dirty="0">
                <a:solidFill>
                  <a:srgbClr val="2D3956"/>
                </a:solidFill>
              </a:rPr>
              <a:t>: Person with </a:t>
            </a:r>
            <a:r>
              <a:rPr lang="en-US" altLang="en-US" sz="2400" b="1" dirty="0">
                <a:solidFill>
                  <a:srgbClr val="2D3956"/>
                </a:solidFill>
              </a:rPr>
              <a:t>whom</a:t>
            </a:r>
            <a:r>
              <a:rPr lang="en-US" altLang="en-US" sz="2400" dirty="0">
                <a:solidFill>
                  <a:srgbClr val="2D3956"/>
                </a:solidFill>
              </a:rPr>
              <a:t> the sender shares thoughts or information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b="1" dirty="0">
                <a:solidFill>
                  <a:srgbClr val="2D3956"/>
                </a:solidFill>
              </a:rPr>
              <a:t>Decoding</a:t>
            </a:r>
            <a:r>
              <a:rPr lang="en-US" altLang="en-US" sz="2400" dirty="0">
                <a:solidFill>
                  <a:srgbClr val="2D3956"/>
                </a:solidFill>
              </a:rPr>
              <a:t>: Transforming the sender’s message into thought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Heavily influenced by the receiver’s field of experience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Field of experience</a:t>
            </a:r>
            <a:r>
              <a:rPr lang="en-US" altLang="en-US" sz="2000" dirty="0">
                <a:solidFill>
                  <a:srgbClr val="2D3956"/>
                </a:solidFill>
              </a:rPr>
              <a:t>: The experiences, perceptions, attitudes, and values a person brings to the communication situation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03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5A57122-7A12-40E8-A353-67D60961D4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Online Media 2" title="!غطا بيبسي بفلوس">
            <a:hlinkClick r:id="" action="ppaction://media"/>
            <a:extLst>
              <a:ext uri="{FF2B5EF4-FFF2-40B4-BE49-F238E27FC236}">
                <a16:creationId xmlns:a16="http://schemas.microsoft.com/office/drawing/2014/main" id="{E3CAF914-114C-4E70-A526-4CB380604CF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324080" cy="693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75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0140EB8-F797-49A0-B7BD-42ADC6FB92A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Online Media 2" title="إعلان سوبر كيكس | وي و مروان موسي">
            <a:hlinkClick r:id="" action="ppaction://media"/>
            <a:extLst>
              <a:ext uri="{FF2B5EF4-FFF2-40B4-BE49-F238E27FC236}">
                <a16:creationId xmlns:a16="http://schemas.microsoft.com/office/drawing/2014/main" id="{BB43ADDA-1AA0-481D-8A8E-E19A64AB0DD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71120" y="-40005"/>
            <a:ext cx="12263120" cy="689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741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92E32-F6E8-425B-AB9A-9468E63CB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228600"/>
            <a:ext cx="9144000" cy="630382"/>
          </a:xfrm>
        </p:spPr>
        <p:txBody>
          <a:bodyPr/>
          <a:lstStyle/>
          <a:p>
            <a:r>
              <a:rPr lang="en-US" b="1" dirty="0">
                <a:solidFill>
                  <a:srgbClr val="2D3956"/>
                </a:solidFill>
              </a:rPr>
              <a:t>Decoding message into thoughts</a:t>
            </a:r>
          </a:p>
        </p:txBody>
      </p:sp>
      <p:pic>
        <p:nvPicPr>
          <p:cNvPr id="6" name="Online Media 5" title="Nescafé arabic commercial إعلان نسكافيه">
            <a:hlinkClick r:id="" action="ppaction://media"/>
            <a:extLst>
              <a:ext uri="{FF2B5EF4-FFF2-40B4-BE49-F238E27FC236}">
                <a16:creationId xmlns:a16="http://schemas.microsoft.com/office/drawing/2014/main" id="{F841F6B2-4249-44C6-A4A5-06BE128DE5A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54834" y="809007"/>
            <a:ext cx="8954286" cy="579416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2C8280-3311-4F0C-8102-4AD13FCDE72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/>
          </a:bodyPr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DC22B5-98EE-4C3D-8C89-3E7E5E43234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43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Media 5" title="اعلان نسكافيه اظبط الوش مع احمد مكي النسخة الكاملة">
            <a:hlinkClick r:id="" action="ppaction://media"/>
            <a:extLst>
              <a:ext uri="{FF2B5EF4-FFF2-40B4-BE49-F238E27FC236}">
                <a16:creationId xmlns:a16="http://schemas.microsoft.com/office/drawing/2014/main" id="{2DE46E1A-A644-44B8-A39E-0E0D0E0B420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15979" y="1080656"/>
            <a:ext cx="9036388" cy="557249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247F86-219A-4305-88DB-18FE6DE416C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/>
          </a:bodyPr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BBD41-A0AE-4288-B769-A645EADF1D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A18E58C-9D82-4F81-872E-6CEF63D37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28600"/>
            <a:ext cx="9144000" cy="574964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2D3956"/>
                </a:solidFill>
              </a:rPr>
              <a:t>Decoding message for Athletes</a:t>
            </a:r>
          </a:p>
        </p:txBody>
      </p:sp>
    </p:spTree>
    <p:extLst>
      <p:ext uri="{BB962C8B-B14F-4D97-AF65-F5344CB8AC3E}">
        <p14:creationId xmlns:p14="http://schemas.microsoft.com/office/powerpoint/2010/main" val="275746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Basic Model of Communication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2579" y="1912000"/>
            <a:ext cx="8417320" cy="2852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Noise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dirty="0">
                <a:solidFill>
                  <a:srgbClr val="2D3956"/>
                </a:solidFill>
              </a:rPr>
              <a:t>Unplanned distortion in the communication process. </a:t>
            </a:r>
            <a:r>
              <a:rPr lang="en-US" altLang="en-US" b="1" dirty="0">
                <a:solidFill>
                  <a:srgbClr val="2D3956"/>
                </a:solidFill>
              </a:rPr>
              <a:t>Clutter Ads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1600" dirty="0">
                <a:solidFill>
                  <a:srgbClr val="2D3956"/>
                </a:solidFill>
              </a:rPr>
              <a:t>Occurs because the fields of experience of the sender and receiver don’t overlap</a:t>
            </a:r>
          </a:p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000" b="1" dirty="0">
                <a:solidFill>
                  <a:srgbClr val="2D3956"/>
                </a:solidFill>
              </a:rPr>
              <a:t>Response/Feedback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2D3956"/>
                </a:solidFill>
              </a:rPr>
              <a:t>Response</a:t>
            </a:r>
            <a:r>
              <a:rPr lang="en-US" altLang="en-US" dirty="0">
                <a:solidFill>
                  <a:srgbClr val="2D3956"/>
                </a:solidFill>
              </a:rPr>
              <a:t>: Receiver’s set of reactions after seeing, hearing, or reading the message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b="1" dirty="0">
                <a:solidFill>
                  <a:srgbClr val="2D3956"/>
                </a:solidFill>
              </a:rPr>
              <a:t>Feedback</a:t>
            </a:r>
            <a:r>
              <a:rPr lang="en-US" altLang="en-US" dirty="0">
                <a:solidFill>
                  <a:srgbClr val="2D3956"/>
                </a:solidFill>
              </a:rPr>
              <a:t>: Receiver’s response that is communicated back to the sender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03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896" y="89092"/>
            <a:ext cx="1162412" cy="317307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97250" y="960639"/>
            <a:ext cx="1571272" cy="258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406F2E-1D49-481B-B167-9661C33878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1093" y="3835517"/>
            <a:ext cx="2792210" cy="16399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638FCF-F34D-43C7-B3B1-320A8C4434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689" y="5597049"/>
            <a:ext cx="3529890" cy="1292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EFC726-954A-444F-938D-A9BEB5567F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98630" y="5293712"/>
            <a:ext cx="2859272" cy="16033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B19F03-A435-4244-AE56-77FEC3A070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09369" y="5284830"/>
            <a:ext cx="2999492" cy="15241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A833FF-4B2B-4AFC-AF9F-875FD009CF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56011" y="5350525"/>
            <a:ext cx="2653888" cy="139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39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879DA-E7DC-4DAF-B5F5-5D2F4B3AF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2D3956"/>
                </a:solidFill>
              </a:rPr>
              <a:t>Noise: </a:t>
            </a:r>
            <a:r>
              <a:rPr lang="en-US" altLang="en-US" b="1" dirty="0">
                <a:solidFill>
                  <a:srgbClr val="2D3956"/>
                </a:solidFill>
              </a:rPr>
              <a:t>fields of experience of the sender and receiver don’t overlap</a:t>
            </a:r>
            <a:endParaRPr lang="en-US" b="1" dirty="0">
              <a:solidFill>
                <a:srgbClr val="2D3956"/>
              </a:solidFill>
            </a:endParaRPr>
          </a:p>
        </p:txBody>
      </p:sp>
      <p:pic>
        <p:nvPicPr>
          <p:cNvPr id="6" name="Online Media 5" title="نسكافيه 3in1 - قهوة الطالب المصري: هندسة">
            <a:hlinkClick r:id="" action="ppaction://media"/>
            <a:extLst>
              <a:ext uri="{FF2B5EF4-FFF2-40B4-BE49-F238E27FC236}">
                <a16:creationId xmlns:a16="http://schemas.microsoft.com/office/drawing/2014/main" id="{A1FB9970-DD9F-40B8-A094-B009B95DBAC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36395" y="887100"/>
            <a:ext cx="9857765" cy="589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2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04825" y="1296063"/>
            <a:ext cx="8382350" cy="48331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648" y="6266339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2245430" y="2009656"/>
            <a:ext cx="8005057" cy="3405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Delineate the steps involved in taking potential purchasers </a:t>
            </a:r>
            <a:r>
              <a:rPr lang="en-CA" altLang="en-US" sz="2800" b="1" dirty="0">
                <a:solidFill>
                  <a:srgbClr val="2D3956"/>
                </a:solidFill>
              </a:rPr>
              <a:t>from unawareness of a product to readiness to purchase it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CA" altLang="en-US" sz="2800" dirty="0">
                <a:solidFill>
                  <a:srgbClr val="2D3956"/>
                </a:solidFill>
              </a:rPr>
              <a:t>Identify which stage in the hierarchy a potential buyer is in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2D3956"/>
                </a:solidFill>
              </a:rPr>
              <a:t>Used as </a:t>
            </a:r>
            <a:r>
              <a:rPr lang="en-US" altLang="en-US" sz="2800" b="1" dirty="0">
                <a:solidFill>
                  <a:srgbClr val="2D3956"/>
                </a:solidFill>
              </a:rPr>
              <a:t>intermediate measures </a:t>
            </a:r>
            <a:r>
              <a:rPr lang="en-US" altLang="en-US" sz="2800" dirty="0">
                <a:solidFill>
                  <a:srgbClr val="2D3956"/>
                </a:solidFill>
              </a:rPr>
              <a:t>of communication effectiveness</a:t>
            </a:r>
            <a:endParaRPr lang="en-US" sz="28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زهرة الساحل الشمالى - Zahra Northcoast​ | للإستعلام والحجز تواصل 01283809999">
            <a:extLst>
              <a:ext uri="{FF2B5EF4-FFF2-40B4-BE49-F238E27FC236}">
                <a16:creationId xmlns:a16="http://schemas.microsoft.com/office/drawing/2014/main" id="{526222C8-1CB8-41B4-A475-4445201E0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82" y="292159"/>
            <a:ext cx="11373492" cy="640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6414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359070"/>
            <a:ext cx="9169575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7299" y="190272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9995" y="1980422"/>
            <a:ext cx="8648628" cy="37096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2800" b="1" dirty="0">
                <a:solidFill>
                  <a:srgbClr val="2D3956"/>
                </a:solidFill>
              </a:rPr>
              <a:t>Traditional Response Hierarchy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400" b="1" dirty="0">
                <a:solidFill>
                  <a:srgbClr val="2D3956"/>
                </a:solidFill>
              </a:rPr>
              <a:t>AIDA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CA" altLang="en-US" sz="2000" dirty="0">
                <a:solidFill>
                  <a:srgbClr val="2D3956"/>
                </a:solidFill>
              </a:rPr>
              <a:t>A model that depicts the successive stages a buyer passes through in the personal-selling process, including attention, interest, desire, and action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400" b="1" dirty="0">
                <a:solidFill>
                  <a:srgbClr val="2D3956"/>
                </a:solidFill>
              </a:rPr>
              <a:t>Hierarchy of effects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A model of the process by which advertising works that assumes a consumer must pass through a sequence of steps from initial awareness to eventual action. The stages include awareness, interest, evaluation, trial, and adoption</a:t>
            </a:r>
            <a:endParaRPr lang="en-CA" altLang="en-US" sz="2000" dirty="0">
              <a:solidFill>
                <a:srgbClr val="2D3956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692F5-6596-4BDA-BE73-1B44388D44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7299" y="2438314"/>
            <a:ext cx="2686024" cy="241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324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359070"/>
            <a:ext cx="9169575" cy="49523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47299" y="190272"/>
            <a:ext cx="1650155" cy="450448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ACFE7B1-0587-4E86-B162-131950733288}"/>
              </a:ext>
            </a:extLst>
          </p:cNvPr>
          <p:cNvSpPr txBox="1"/>
          <p:nvPr/>
        </p:nvSpPr>
        <p:spPr>
          <a:xfrm>
            <a:off x="719995" y="1980422"/>
            <a:ext cx="8648628" cy="20763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28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0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Innovation adoption model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A model that represents the stages a consumer passes through in the adoption process for an innovation such as a new product. The series of steps includes awareness, interest, evaluation, trial, and adoption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D9F4A4-4C2D-440C-9836-DE882F16BB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3822" y="4156805"/>
            <a:ext cx="3334801" cy="20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684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D4FCF-EB50-437E-A2A1-E94D81673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Nescafe 3in1 Milky - Bedroom">
            <a:hlinkClick r:id="" action="ppaction://media"/>
            <a:extLst>
              <a:ext uri="{FF2B5EF4-FFF2-40B4-BE49-F238E27FC236}">
                <a16:creationId xmlns:a16="http://schemas.microsoft.com/office/drawing/2014/main" id="{5DC95F39-6A8F-44D4-82B3-F3A99234D43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81280" y="0"/>
            <a:ext cx="12273280" cy="6903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3573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121888"/>
            <a:ext cx="9345750" cy="53307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452593"/>
            <a:ext cx="1132833" cy="309233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74761" y="6576430"/>
            <a:ext cx="1132833" cy="1863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561782" y="70607"/>
            <a:ext cx="775645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Models of the Response Process </a:t>
            </a:r>
          </a:p>
          <a:p>
            <a:r>
              <a:rPr lang="en-US" b="1" dirty="0">
                <a:solidFill>
                  <a:srgbClr val="852F4A"/>
                </a:solidFill>
              </a:rPr>
              <a:t>(Company perspective to analyze consumer comprehension)</a:t>
            </a:r>
            <a:endParaRPr lang="en-US" sz="3200" b="1" dirty="0">
              <a:solidFill>
                <a:srgbClr val="852F4A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CD1BE3-7A31-4988-894F-66BD3DB001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385" t="17312" r="5201" b="9142"/>
          <a:stretch/>
        </p:blipFill>
        <p:spPr>
          <a:xfrm>
            <a:off x="1378693" y="1242940"/>
            <a:ext cx="8781307" cy="5098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AA98-D0FF-4250-B0AC-B5E79B0B7F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3996FA73-1F7C-4850-9F5C-0571D96C4B2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31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196" y="1359071"/>
            <a:ext cx="8752871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5823" y="1527779"/>
            <a:ext cx="8237615" cy="4208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CA" altLang="en-US" sz="2800" b="1" dirty="0">
                <a:solidFill>
                  <a:srgbClr val="2D3956"/>
                </a:solidFill>
              </a:rPr>
              <a:t>Traditional Response Hierarchy Models </a:t>
            </a:r>
            <a:r>
              <a:rPr lang="en-CA" altLang="en-US" sz="2000" dirty="0">
                <a:solidFill>
                  <a:srgbClr val="2D3956"/>
                </a:solidFill>
              </a:rPr>
              <a:t>continued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Implications of the Traditional Hierarchy Models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Cognitive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dirty="0">
                <a:solidFill>
                  <a:srgbClr val="2D3956"/>
                </a:solidFill>
              </a:rPr>
              <a:t>Represents what the receiver knows or perceives about the particular product or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Affective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dirty="0">
                <a:solidFill>
                  <a:srgbClr val="2D3956"/>
                </a:solidFill>
              </a:rPr>
              <a:t>Receiver’s feelings or affect level for the particular brand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b="1" dirty="0">
                <a:solidFill>
                  <a:srgbClr val="2D3956"/>
                </a:solidFill>
              </a:rPr>
              <a:t>Behavioral stage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000" dirty="0">
                <a:solidFill>
                  <a:srgbClr val="2D3956"/>
                </a:solidFill>
              </a:rPr>
              <a:t>Refers to the consumer’s action toward the brand</a:t>
            </a:r>
            <a:endParaRPr lang="en-US" sz="20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36007584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BB669-B291-476D-9EBA-F054113E9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86DF84D-3D3C-4D81-8C41-8E395AD98B4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303760" cy="692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015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196" y="1359071"/>
            <a:ext cx="8752871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5823" y="1527779"/>
            <a:ext cx="8237615" cy="387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altLang="en-US" sz="2800" b="1" dirty="0">
                <a:solidFill>
                  <a:srgbClr val="2D3956"/>
                </a:solidFill>
              </a:rPr>
              <a:t>Implications of the Alternative Response Models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CA" altLang="en-US" sz="2400" dirty="0">
                <a:solidFill>
                  <a:srgbClr val="2D3956"/>
                </a:solidFill>
              </a:rPr>
              <a:t>Provide insight into promotional strategies marketers might pursue in different situations</a:t>
            </a:r>
            <a:endParaRPr lang="en-US" altLang="en-US" sz="2400" dirty="0">
              <a:solidFill>
                <a:srgbClr val="2D3956"/>
              </a:solidFill>
            </a:endParaRP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altLang="en-US" sz="2400" dirty="0">
                <a:solidFill>
                  <a:srgbClr val="2D3956"/>
                </a:solidFill>
              </a:rPr>
              <a:t>Marketers should analyze the following: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Involvement levels and product/service differentiation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Consumers’ use of various information sources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altLang="en-US" sz="2000" dirty="0">
                <a:solidFill>
                  <a:srgbClr val="2D3956"/>
                </a:solidFill>
              </a:rPr>
              <a:t>Consumers’ levels of experience with the product or service</a:t>
            </a:r>
          </a:p>
          <a:p>
            <a:pPr marL="1600200" lvl="3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endParaRPr lang="en-US" sz="2000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1813597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39622" y="1102998"/>
            <a:ext cx="9345750" cy="54120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39622" y="58960"/>
            <a:ext cx="71814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Obtaining Feedback in the Response Hierarchy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614" y="6407935"/>
            <a:ext cx="1404457" cy="383379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24160" y="6515042"/>
            <a:ext cx="1572227" cy="258657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8181"/>
            <a:ext cx="2649477" cy="1166001"/>
          </a:xfrm>
          <a:prstGeom prst="rect">
            <a:avLst/>
          </a:prstGeom>
        </p:spPr>
      </p:pic>
      <p:pic>
        <p:nvPicPr>
          <p:cNvPr id="13" name="Content Placeholder 7" descr="A graphic showing the effectiveness tests for each step in the persuasion process">
            <a:extLst>
              <a:ext uri="{FF2B5EF4-FFF2-40B4-BE49-F238E27FC236}">
                <a16:creationId xmlns:a16="http://schemas.microsoft.com/office/drawing/2014/main" id="{D29811DA-9EDB-4327-AEF9-BD41E1678B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861" y="1229239"/>
            <a:ext cx="5784260" cy="51595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33983C-4EFB-4FCC-80D8-C80117822758}"/>
              </a:ext>
            </a:extLst>
          </p:cNvPr>
          <p:cNvSpPr txBox="1"/>
          <p:nvPr/>
        </p:nvSpPr>
        <p:spPr>
          <a:xfrm>
            <a:off x="9245373" y="2330736"/>
            <a:ext cx="1734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Social media &amp; engagement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2200" y="39326"/>
            <a:ext cx="207772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2D3956"/>
                </a:solidFill>
                <a:latin typeface="Calibri"/>
              </a:rPr>
              <a:t>Attention</a:t>
            </a: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6" name="Online Media 5" title="Pepsi Ad Ramadan 2011">
            <a:hlinkClick r:id="" action="ppaction://media"/>
            <a:extLst>
              <a:ext uri="{FF2B5EF4-FFF2-40B4-BE49-F238E27FC236}">
                <a16:creationId xmlns:a16="http://schemas.microsoft.com/office/drawing/2014/main" id="{19D10980-D135-4618-B7AC-5CFDB614E34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5139" y="568281"/>
            <a:ext cx="11181722" cy="628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797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B89BB-57BE-423A-919C-BDAC52A1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400" y="39326"/>
            <a:ext cx="5217160" cy="528955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solidFill>
                  <a:srgbClr val="2D3956"/>
                </a:solidFill>
                <a:latin typeface="Calibri"/>
              </a:rPr>
              <a:t>Comprehending &amp; Recalling</a:t>
            </a: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7" name="Online Media 5" title="ڤودافون، قوتك فى عيلتك رمضان 2015">
            <a:hlinkClick r:id="" action="ppaction://media"/>
            <a:extLst>
              <a:ext uri="{FF2B5EF4-FFF2-40B4-BE49-F238E27FC236}">
                <a16:creationId xmlns:a16="http://schemas.microsoft.com/office/drawing/2014/main" id="{4CB6BC78-B107-4C75-9C9B-A2B2FD733BE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01040" y="705961"/>
            <a:ext cx="10718800" cy="611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2392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C3F64-87E2-4F76-86B7-459097DE7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مسك في فليكس - ياسمين عبد العزيز">
            <a:hlinkClick r:id="" action="ppaction://media"/>
            <a:extLst>
              <a:ext uri="{FF2B5EF4-FFF2-40B4-BE49-F238E27FC236}">
                <a16:creationId xmlns:a16="http://schemas.microsoft.com/office/drawing/2014/main" id="{1832A44D-A283-4C10-A691-F2CC52E7A2F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59645" y="-292100"/>
            <a:ext cx="12711289" cy="715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1743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53440" y="1502913"/>
            <a:ext cx="10543292" cy="54120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3636" y="86664"/>
            <a:ext cx="813909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Alternative Response Hierarchies – The Three-Orders Model of Information Processing </a:t>
            </a:r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(Customer perspective &amp; comprehension)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18701" y="267432"/>
            <a:ext cx="2105833" cy="926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C84962-9B38-44EF-8630-AEE29156F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554" y="1580468"/>
            <a:ext cx="9729566" cy="537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248196" y="1359071"/>
            <a:ext cx="8752871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505823" y="1665247"/>
            <a:ext cx="8237615" cy="333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800"/>
              </a:spcAft>
            </a:pPr>
            <a:r>
              <a:rPr lang="en-US" sz="2800" b="1" dirty="0">
                <a:solidFill>
                  <a:srgbClr val="2D3956"/>
                </a:solidFill>
              </a:rPr>
              <a:t>The Social Consumer Decision Journey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Social media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Consumers can connect with one another, discuss products/services, and interact with marketers</a:t>
            </a:r>
          </a:p>
          <a:p>
            <a:pPr marL="742950" lvl="1" indent="-285750" defTabSz="457200"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srgbClr val="2D3956"/>
                </a:solidFill>
              </a:rPr>
              <a:t>Consumer decision journey framework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target stages in decision journey</a:t>
            </a:r>
          </a:p>
          <a:p>
            <a:pPr marL="1143000" lvl="2" indent="-228600" defTabSz="457200"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srgbClr val="2D3956"/>
                </a:solidFill>
              </a:rPr>
              <a:t>Marketers should consider role of owned media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45860" y="617016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004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 Response Process </a:t>
            </a:r>
          </a:p>
        </p:txBody>
      </p:sp>
    </p:spTree>
    <p:extLst>
      <p:ext uri="{BB962C8B-B14F-4D97-AF65-F5344CB8AC3E}">
        <p14:creationId xmlns:p14="http://schemas.microsoft.com/office/powerpoint/2010/main" val="24406568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29360" y="1371974"/>
            <a:ext cx="9875520" cy="5439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8038" y="379695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Social Consumer Decision Journey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B0F4053-CE82-4C31-9986-DCBBAE924B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843" y="1532610"/>
            <a:ext cx="8206554" cy="511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8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8864" y="1359071"/>
            <a:ext cx="9922203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Cognitive Processing of Communications 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31EAD729-071C-4583-A807-E117F1A41CEE}"/>
              </a:ext>
            </a:extLst>
          </p:cNvPr>
          <p:cNvSpPr txBox="1">
            <a:spLocks/>
          </p:cNvSpPr>
          <p:nvPr/>
        </p:nvSpPr>
        <p:spPr>
          <a:xfrm>
            <a:off x="1033437" y="1549117"/>
            <a:ext cx="7192853" cy="556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/>
              <a:t>The Cognitive Response Approach</a:t>
            </a:r>
          </a:p>
          <a:p>
            <a:pPr algn="l"/>
            <a:endParaRPr lang="en-US" b="1" dirty="0"/>
          </a:p>
          <a:p>
            <a:pPr lvl="1" algn="l"/>
            <a:r>
              <a:rPr lang="en-US" b="1" dirty="0"/>
              <a:t>Cognitive responses</a:t>
            </a:r>
          </a:p>
          <a:p>
            <a:pPr lvl="2" algn="l"/>
            <a:r>
              <a:rPr lang="en-US" dirty="0"/>
              <a:t>Thoughts that occur to individuals while reading, viewing, and/or hearing a communication</a:t>
            </a:r>
            <a:endParaRPr lang="en-CA" dirty="0"/>
          </a:p>
          <a:p>
            <a:pPr lvl="1" algn="l"/>
            <a:r>
              <a:rPr lang="en-US" b="1" dirty="0"/>
              <a:t>Counterarguments</a:t>
            </a:r>
          </a:p>
          <a:p>
            <a:pPr lvl="2" algn="l"/>
            <a:r>
              <a:rPr lang="en-US" dirty="0"/>
              <a:t>Thoughts the recipient has that are opposed to the position taken in the message</a:t>
            </a:r>
            <a:endParaRPr lang="en-CA" dirty="0"/>
          </a:p>
          <a:p>
            <a:pPr lvl="2" algn="l"/>
            <a:r>
              <a:rPr lang="en-US" dirty="0"/>
              <a:t>Relate negatively to message acceptance</a:t>
            </a:r>
            <a:endParaRPr lang="en-CA" dirty="0"/>
          </a:p>
          <a:p>
            <a:pPr lvl="1" algn="l"/>
            <a:r>
              <a:rPr lang="en-US" b="1" dirty="0"/>
              <a:t>Support arguments</a:t>
            </a:r>
          </a:p>
          <a:p>
            <a:pPr lvl="2" algn="l"/>
            <a:r>
              <a:rPr lang="en-US" dirty="0"/>
              <a:t>Contains the information or meaning the source hopes to convey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396E4-D691-4F00-A6B0-03BD265C4A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2866" y="2070630"/>
            <a:ext cx="1854097" cy="13919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5923CC-4920-42AC-B0BC-7DB1AD590C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20204" y="4619061"/>
            <a:ext cx="1860022" cy="133848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61AA9EC-11EF-4252-8EAA-B701C042FF5E}"/>
              </a:ext>
            </a:extLst>
          </p:cNvPr>
          <p:cNvSpPr txBox="1"/>
          <p:nvPr/>
        </p:nvSpPr>
        <p:spPr>
          <a:xfrm>
            <a:off x="158424" y="2520392"/>
            <a:ext cx="14523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What arose &amp; triggers you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C65644-EEC0-4B9C-8357-26547A854588}"/>
              </a:ext>
            </a:extLst>
          </p:cNvPr>
          <p:cNvSpPr txBox="1"/>
          <p:nvPr/>
        </p:nvSpPr>
        <p:spPr>
          <a:xfrm>
            <a:off x="78864" y="3622839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Objections &amp; -</a:t>
            </a:r>
            <a:r>
              <a:rPr lang="en-US" dirty="0" err="1">
                <a:solidFill>
                  <a:srgbClr val="0070C0"/>
                </a:solidFill>
              </a:rPr>
              <a:t>ve</a:t>
            </a:r>
            <a:r>
              <a:rPr lang="en-US" dirty="0">
                <a:solidFill>
                  <a:srgbClr val="0070C0"/>
                </a:solidFill>
              </a:rPr>
              <a:t> thoughts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4F9797A-0AE3-4FA2-897F-A51B4415ABF9}"/>
              </a:ext>
            </a:extLst>
          </p:cNvPr>
          <p:cNvSpPr txBox="1"/>
          <p:nvPr/>
        </p:nvSpPr>
        <p:spPr>
          <a:xfrm>
            <a:off x="245860" y="4619061"/>
            <a:ext cx="1452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Support the ad &amp; brand</a:t>
            </a:r>
          </a:p>
        </p:txBody>
      </p:sp>
      <p:pic>
        <p:nvPicPr>
          <p:cNvPr id="11" name="Picture 3" descr="An ad for Ultra Tide. A close up of a stained shirt reads, Deep Disaster. Then an image of the entire clean shirt reads, Deep Clean.">
            <a:extLst>
              <a:ext uri="{FF2B5EF4-FFF2-40B4-BE49-F238E27FC236}">
                <a16:creationId xmlns:a16="http://schemas.microsoft.com/office/drawing/2014/main" id="{BEF0AB32-BF0E-4290-ABB4-7613CCA18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963" y="1428065"/>
            <a:ext cx="2743200" cy="3764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6390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825" y="1402505"/>
            <a:ext cx="9922203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26514" y="1786300"/>
            <a:ext cx="9251166" cy="32530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/>
              <a:t>The Cognitive Response Approach</a:t>
            </a:r>
          </a:p>
          <a:p>
            <a:pPr algn="l"/>
            <a:endParaRPr lang="en-US" sz="2800" b="1" dirty="0"/>
          </a:p>
          <a:p>
            <a:pPr algn="l"/>
            <a:r>
              <a:rPr lang="en-US" sz="2400" b="1" dirty="0"/>
              <a:t>Source derogations</a:t>
            </a:r>
          </a:p>
          <a:p>
            <a:pPr lvl="2" algn="l"/>
            <a:r>
              <a:rPr lang="en-US" sz="2000" dirty="0"/>
              <a:t>Negative thoughts about the spokesperson or organization making the claims</a:t>
            </a:r>
            <a:endParaRPr lang="en-CA" sz="2000" dirty="0"/>
          </a:p>
          <a:p>
            <a:pPr lvl="2" algn="l"/>
            <a:r>
              <a:rPr lang="en-US" sz="2000" dirty="0"/>
              <a:t>Leads to a lower message acceptance</a:t>
            </a:r>
            <a:endParaRPr lang="en-CA" sz="2000" dirty="0"/>
          </a:p>
          <a:p>
            <a:pPr lvl="1" algn="l"/>
            <a:r>
              <a:rPr lang="en-US" sz="2400" b="1" dirty="0"/>
              <a:t>Source bolsters / reinforce</a:t>
            </a:r>
          </a:p>
          <a:p>
            <a:pPr lvl="2" algn="l"/>
            <a:r>
              <a:rPr lang="en-US" sz="2000" dirty="0"/>
              <a:t>Positive thoughts about the spokesperson or organization making the claims</a:t>
            </a:r>
            <a:endParaRPr lang="en-CA" sz="20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343CADD-658C-4A33-A593-568E5913DF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37500" y="2328881"/>
            <a:ext cx="2152650" cy="212407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16C5E20-3D8F-40F3-BC44-AE32D1B9BDE7}"/>
              </a:ext>
            </a:extLst>
          </p:cNvPr>
          <p:cNvSpPr txBox="1"/>
          <p:nvPr/>
        </p:nvSpPr>
        <p:spPr>
          <a:xfrm>
            <a:off x="7654369" y="1964450"/>
            <a:ext cx="1452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-</a:t>
            </a:r>
            <a:r>
              <a:rPr lang="en-US" dirty="0" err="1">
                <a:solidFill>
                  <a:srgbClr val="0070C0"/>
                </a:solidFill>
              </a:rPr>
              <a:t>ve</a:t>
            </a:r>
            <a:r>
              <a:rPr lang="en-US" dirty="0">
                <a:solidFill>
                  <a:srgbClr val="0070C0"/>
                </a:solidFill>
              </a:rPr>
              <a:t> thoughts about the source &amp; reject it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0D4ECB-93F6-4A61-88A2-F8304224A5C6}"/>
              </a:ext>
            </a:extLst>
          </p:cNvPr>
          <p:cNvSpPr txBox="1"/>
          <p:nvPr/>
        </p:nvSpPr>
        <p:spPr>
          <a:xfrm>
            <a:off x="8237056" y="4543259"/>
            <a:ext cx="14523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How to choose source</a:t>
            </a:r>
          </a:p>
        </p:txBody>
      </p:sp>
    </p:spTree>
    <p:extLst>
      <p:ext uri="{BB962C8B-B14F-4D97-AF65-F5344CB8AC3E}">
        <p14:creationId xmlns:p14="http://schemas.microsoft.com/office/powerpoint/2010/main" val="37789830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825" y="1402505"/>
            <a:ext cx="9922203" cy="464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Cognitive Processing of Communications 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9FC14FD-0E77-4FD3-A0C5-D80AD20D904F}"/>
              </a:ext>
            </a:extLst>
          </p:cNvPr>
          <p:cNvSpPr txBox="1">
            <a:spLocks/>
          </p:cNvSpPr>
          <p:nvPr/>
        </p:nvSpPr>
        <p:spPr>
          <a:xfrm>
            <a:off x="126514" y="1786300"/>
            <a:ext cx="9251166" cy="32530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2800" b="1" dirty="0">
                <a:solidFill>
                  <a:prstClr val="black"/>
                </a:solidFill>
              </a:rPr>
              <a:t>The Cognitive Response Approach </a:t>
            </a:r>
            <a:r>
              <a:rPr lang="en-US" sz="2000" dirty="0">
                <a:solidFill>
                  <a:prstClr val="black"/>
                </a:solidFill>
              </a:rPr>
              <a:t>continued</a:t>
            </a: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Ad execution-related thoughts </a:t>
            </a:r>
            <a:r>
              <a:rPr lang="en-US" sz="2400" b="1" dirty="0">
                <a:solidFill>
                  <a:srgbClr val="0070C0"/>
                </a:solidFill>
              </a:rPr>
              <a:t>(emotional)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Contains the information or meaning the source hopes to convey</a:t>
            </a:r>
            <a:endParaRPr lang="en-CA" sz="2000" dirty="0">
              <a:solidFill>
                <a:prstClr val="black"/>
              </a:solidFill>
            </a:endParaRPr>
          </a:p>
          <a:p>
            <a:pPr marL="742950" lvl="1" indent="-28575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–"/>
            </a:pPr>
            <a:r>
              <a:rPr lang="en-US" sz="2400" b="1" dirty="0">
                <a:solidFill>
                  <a:prstClr val="black"/>
                </a:solidFill>
              </a:rPr>
              <a:t>Attitude toward the ad</a:t>
            </a:r>
          </a:p>
          <a:p>
            <a:pPr marL="1143000" lvl="2" indent="-22860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  <a:buFont typeface="Arial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Represents the receivers feelings of favorability or </a:t>
            </a:r>
            <a:r>
              <a:rPr lang="en-US" sz="2000" dirty="0" err="1">
                <a:solidFill>
                  <a:prstClr val="black"/>
                </a:solidFill>
              </a:rPr>
              <a:t>unfavorability</a:t>
            </a:r>
            <a:r>
              <a:rPr lang="en-US" sz="2000" dirty="0">
                <a:solidFill>
                  <a:prstClr val="black"/>
                </a:solidFill>
              </a:rPr>
              <a:t> toward the ad</a:t>
            </a:r>
            <a:endParaRPr lang="en-CA" sz="2000" dirty="0">
              <a:solidFill>
                <a:prstClr val="black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08BF34-EF6E-40D0-8CAA-645A2EEE0C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0320" y="1569720"/>
            <a:ext cx="1615166" cy="114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4519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B2C49-CE6C-47D6-BFA8-25E036CF4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إعلان فودافون لعيد الأم 2023 المحذوف">
            <a:hlinkClick r:id="" action="ppaction://media"/>
            <a:extLst>
              <a:ext uri="{FF2B5EF4-FFF2-40B4-BE49-F238E27FC236}">
                <a16:creationId xmlns:a16="http://schemas.microsoft.com/office/drawing/2014/main" id="{D522B1E7-03B7-437F-90D8-A4746A4848F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28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434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4867-B613-45B7-8BF1-945D18052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اعلان ڤودافون رمضان ٢٠٢٣ - شكراً من هنا لبكرة - عمرو دياب ومحمد صلاح">
            <a:hlinkClick r:id="" action="ppaction://media"/>
            <a:extLst>
              <a:ext uri="{FF2B5EF4-FFF2-40B4-BE49-F238E27FC236}">
                <a16:creationId xmlns:a16="http://schemas.microsoft.com/office/drawing/2014/main" id="{17B7AF2D-CCCC-42E4-ACBC-DCDE3A51CF2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8699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825" y="1402504"/>
            <a:ext cx="9922203" cy="52929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66491" y="10497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66491" y="65522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71635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Cognitive Processing of Communications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08BF34-EF6E-40D0-8CAA-645A2EEE0C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50320" y="1569720"/>
            <a:ext cx="1615166" cy="1147618"/>
          </a:xfrm>
          <a:prstGeom prst="rect">
            <a:avLst/>
          </a:prstGeom>
        </p:spPr>
      </p:pic>
      <p:pic>
        <p:nvPicPr>
          <p:cNvPr id="11" name="Online Media 2" title="لو جالك المانشي عض في كرانشي">
            <a:hlinkClick r:id="" action="ppaction://media"/>
            <a:extLst>
              <a:ext uri="{FF2B5EF4-FFF2-40B4-BE49-F238E27FC236}">
                <a16:creationId xmlns:a16="http://schemas.microsoft.com/office/drawing/2014/main" id="{1CE36D4E-04F2-45F0-91FD-A7AF94F3C57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9"/>
          <a:stretch>
            <a:fillRect/>
          </a:stretch>
        </p:blipFill>
        <p:spPr>
          <a:xfrm>
            <a:off x="629920" y="1549117"/>
            <a:ext cx="8229600" cy="504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1721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B3A9F-27BF-4B5A-9B78-0271D2E3D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#تطعيمهم_أمانتك | خدمة التنبيه بمواعيد تطعيمات الأطفال">
            <a:hlinkClick r:id="" action="ppaction://media"/>
            <a:extLst>
              <a:ext uri="{FF2B5EF4-FFF2-40B4-BE49-F238E27FC236}">
                <a16:creationId xmlns:a16="http://schemas.microsoft.com/office/drawing/2014/main" id="{37B5EC1B-9B3D-4BD1-93C6-0D96A2E4C6B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398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9"/>
            <a:ext cx="4128422" cy="5189492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33984" y="1628710"/>
            <a:ext cx="8873616" cy="4321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8589" y="6150372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2107" y="642770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Summarizing the Response Process and the Effects of Advertising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A3625AB-D5C2-4C1E-95A6-07EE3604EF8C}"/>
              </a:ext>
            </a:extLst>
          </p:cNvPr>
          <p:cNvSpPr txBox="1">
            <a:spLocks/>
          </p:cNvSpPr>
          <p:nvPr/>
        </p:nvSpPr>
        <p:spPr>
          <a:xfrm>
            <a:off x="1633538" y="2048078"/>
            <a:ext cx="7642542" cy="3033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457200">
              <a:lnSpc>
                <a:spcPct val="100000"/>
              </a:lnSpc>
              <a:spcBef>
                <a:spcPct val="20000"/>
              </a:spcBef>
              <a:spcAft>
                <a:spcPts val="800"/>
              </a:spcAft>
            </a:pPr>
            <a:r>
              <a:rPr lang="en-US" sz="2800" dirty="0">
                <a:solidFill>
                  <a:prstClr val="black"/>
                </a:solidFill>
              </a:rPr>
              <a:t>It is important to learn as much as possible about target audience and how it may respond to advertising and other forms of marketing communication.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336B3-D2BB-44BE-B099-E15BAB67C3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3429000"/>
            <a:ext cx="3345815" cy="235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322903" y="1783816"/>
            <a:ext cx="9494210" cy="4506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described the communication process and its role in IMC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described the basic model of the communication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discussed the role of word-of-mouth influence and viral marketing.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analyzed receivers' responses to marketing communications and their implications for promotional planning and strategy.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described the influence of social media on the consumer decision process.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400" b="1" spc="-5" dirty="0">
                <a:solidFill>
                  <a:prstClr val="black"/>
                </a:solidFill>
                <a:cs typeface="Calibri"/>
              </a:rPr>
              <a:t>We discussed consumers' cognitive processing of marketing communications.</a:t>
            </a:r>
          </a:p>
        </p:txBody>
      </p:sp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4626</TotalTime>
  <Words>1332</Words>
  <Application>Microsoft Office PowerPoint</Application>
  <PresentationFormat>Widescreen</PresentationFormat>
  <Paragraphs>219</Paragraphs>
  <Slides>52</Slides>
  <Notes>5</Notes>
  <HiddenSlides>0</HiddenSlides>
  <MMClips>22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Arial</vt:lpstr>
      <vt:lpstr>Arial MT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McArabia</vt:lpstr>
      <vt:lpstr>McArabia true to traditions</vt:lpstr>
      <vt:lpstr>PowerPoint Presentation</vt:lpstr>
      <vt:lpstr>PowerPoint Presentation</vt:lpstr>
      <vt:lpstr>Decoding – Fear Appeal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Decoding message into thoughts</vt:lpstr>
      <vt:lpstr>Decoding message for Athletes</vt:lpstr>
      <vt:lpstr>PowerPoint Presentation</vt:lpstr>
      <vt:lpstr>Noise: fields of experience of the sender and receiver don’t overlap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Attention</vt:lpstr>
      <vt:lpstr>Comprehending &amp; Recalling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189</cp:revision>
  <dcterms:created xsi:type="dcterms:W3CDTF">2023-04-29T09:08:23Z</dcterms:created>
  <dcterms:modified xsi:type="dcterms:W3CDTF">2023-06-23T18:53:27Z</dcterms:modified>
</cp:coreProperties>
</file>