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4"/>
  </p:notesMasterIdLst>
  <p:sldIdLst>
    <p:sldId id="480" r:id="rId5"/>
    <p:sldId id="303" r:id="rId6"/>
    <p:sldId id="271" r:id="rId7"/>
    <p:sldId id="313" r:id="rId8"/>
    <p:sldId id="531" r:id="rId9"/>
    <p:sldId id="556" r:id="rId10"/>
    <p:sldId id="499" r:id="rId11"/>
    <p:sldId id="500" r:id="rId12"/>
    <p:sldId id="530" r:id="rId13"/>
    <p:sldId id="502" r:id="rId14"/>
    <p:sldId id="504" r:id="rId15"/>
    <p:sldId id="505" r:id="rId16"/>
    <p:sldId id="506" r:id="rId17"/>
    <p:sldId id="507" r:id="rId18"/>
    <p:sldId id="508" r:id="rId19"/>
    <p:sldId id="509" r:id="rId20"/>
    <p:sldId id="510" r:id="rId21"/>
    <p:sldId id="534" r:id="rId22"/>
    <p:sldId id="518" r:id="rId23"/>
    <p:sldId id="519" r:id="rId24"/>
    <p:sldId id="520" r:id="rId25"/>
    <p:sldId id="533" r:id="rId26"/>
    <p:sldId id="521" r:id="rId27"/>
    <p:sldId id="532" r:id="rId28"/>
    <p:sldId id="522" r:id="rId29"/>
    <p:sldId id="523" r:id="rId30"/>
    <p:sldId id="524" r:id="rId31"/>
    <p:sldId id="525" r:id="rId32"/>
    <p:sldId id="526" r:id="rId33"/>
    <p:sldId id="527" r:id="rId34"/>
    <p:sldId id="535" r:id="rId35"/>
    <p:sldId id="541" r:id="rId36"/>
    <p:sldId id="542" r:id="rId37"/>
    <p:sldId id="543" r:id="rId38"/>
    <p:sldId id="551" r:id="rId39"/>
    <p:sldId id="552" r:id="rId40"/>
    <p:sldId id="553" r:id="rId41"/>
    <p:sldId id="554" r:id="rId42"/>
    <p:sldId id="555" r:id="rId43"/>
    <p:sldId id="544" r:id="rId44"/>
    <p:sldId id="545" r:id="rId45"/>
    <p:sldId id="546" r:id="rId46"/>
    <p:sldId id="547" r:id="rId47"/>
    <p:sldId id="548" r:id="rId48"/>
    <p:sldId id="549" r:id="rId49"/>
    <p:sldId id="550" r:id="rId50"/>
    <p:sldId id="528" r:id="rId51"/>
    <p:sldId id="529" r:id="rId52"/>
    <p:sldId id="349" r:id="rId53"/>
  </p:sldIdLst>
  <p:sldSz cx="12192000" cy="6858000"/>
  <p:notesSz cx="6858000" cy="9144000"/>
  <p:embeddedFontLst>
    <p:embeddedFont>
      <p:font typeface="Alexandria" pitchFamily="2" charset="-78"/>
      <p:regular r:id="rId55"/>
      <p:bold r:id="rId5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1"/>
            <p14:sldId id="556"/>
            <p14:sldId id="499"/>
            <p14:sldId id="500"/>
            <p14:sldId id="530"/>
            <p14:sldId id="502"/>
            <p14:sldId id="504"/>
            <p14:sldId id="505"/>
            <p14:sldId id="506"/>
            <p14:sldId id="507"/>
            <p14:sldId id="508"/>
            <p14:sldId id="509"/>
            <p14:sldId id="510"/>
            <p14:sldId id="534"/>
            <p14:sldId id="518"/>
            <p14:sldId id="519"/>
            <p14:sldId id="520"/>
            <p14:sldId id="533"/>
            <p14:sldId id="521"/>
            <p14:sldId id="532"/>
            <p14:sldId id="522"/>
            <p14:sldId id="523"/>
            <p14:sldId id="524"/>
            <p14:sldId id="525"/>
            <p14:sldId id="526"/>
            <p14:sldId id="527"/>
            <p14:sldId id="535"/>
            <p14:sldId id="541"/>
            <p14:sldId id="542"/>
            <p14:sldId id="543"/>
            <p14:sldId id="551"/>
            <p14:sldId id="552"/>
            <p14:sldId id="553"/>
            <p14:sldId id="554"/>
            <p14:sldId id="555"/>
            <p14:sldId id="544"/>
            <p14:sldId id="545"/>
            <p14:sldId id="546"/>
            <p14:sldId id="547"/>
            <p14:sldId id="548"/>
            <p14:sldId id="549"/>
            <p14:sldId id="550"/>
            <p14:sldId id="528"/>
            <p14:sldId id="529"/>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AC4140"/>
    <a:srgbClr val="1C212E"/>
    <a:srgbClr val="00B0F0"/>
    <a:srgbClr val="FFD200"/>
    <a:srgbClr val="F58221"/>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61" d="100"/>
          <a:sy n="61" d="100"/>
        </p:scale>
        <p:origin x="99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1.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7.xml"/><Relationship Id="rId5" Type="http://schemas.openxmlformats.org/officeDocument/2006/relationships/image" Target="../media/image20.png"/><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jpe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2.jpe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jpe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6.jpe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 Id="rId4" Type="http://schemas.openxmlformats.org/officeDocument/2006/relationships/image" Target="../media/image37.jpeg"/></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40.jpeg"/></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6.xml"/><Relationship Id="rId5" Type="http://schemas.openxmlformats.org/officeDocument/2006/relationships/image" Target="../media/image51.png"/><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387877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08930" y="2214177"/>
            <a:ext cx="4693914" cy="1446550"/>
          </a:xfrm>
          <a:prstGeom prst="rect">
            <a:avLst/>
          </a:prstGeom>
          <a:noFill/>
        </p:spPr>
        <p:txBody>
          <a:bodyPr wrap="none" rtlCol="0">
            <a:spAutoFit/>
          </a:bodyPr>
          <a:lstStyle/>
          <a:p>
            <a:pPr algn="ctr" rtl="1"/>
            <a:r>
              <a:rPr lang="ar-SA" sz="4400" b="1" dirty="0">
                <a:solidFill>
                  <a:srgbClr val="00B0F0"/>
                </a:solidFill>
                <a:latin typeface="Alexandria" panose="020F0502020204030204" pitchFamily="2" charset="-78"/>
                <a:cs typeface="Alexandria" panose="020F0502020204030204" pitchFamily="2" charset="-78"/>
              </a:rPr>
              <a:t>مقرر صحافة </a:t>
            </a:r>
          </a:p>
          <a:p>
            <a:pPr algn="ctr" rtl="1"/>
            <a:r>
              <a:rPr lang="ar-SA" sz="4400" b="1" dirty="0">
                <a:solidFill>
                  <a:srgbClr val="00B0F0"/>
                </a:solidFill>
                <a:latin typeface="Alexandria" panose="020F0502020204030204" pitchFamily="2" charset="-78"/>
                <a:cs typeface="Alexandria" panose="020F0502020204030204" pitchFamily="2" charset="-78"/>
              </a:rPr>
              <a:t>الهاتف المحمول</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dirty="0">
                <a:solidFill>
                  <a:schemeClr val="bg1"/>
                </a:solidFill>
                <a:latin typeface="Alexandria" charset="0"/>
                <a:cs typeface="Alexandria" charset="0"/>
              </a:rPr>
              <a:t>المحاضرة الأولى</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 311</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46400" y="2263274"/>
            <a:ext cx="3874779" cy="1660647"/>
          </a:xfrm>
          <a:prstGeom prst="rect">
            <a:avLst/>
          </a:prstGeom>
          <a:noFill/>
        </p:spPr>
        <p:txBody>
          <a:bodyPr wrap="none" rtlCol="0">
            <a:spAutoFit/>
          </a:bodyPr>
          <a:lstStyle/>
          <a:p>
            <a:pPr algn="ctr" rtl="1">
              <a:lnSpc>
                <a:spcPct val="150000"/>
              </a:lnSpc>
            </a:pPr>
            <a:r>
              <a:rPr lang="ar-SA" sz="3600" b="1" dirty="0">
                <a:solidFill>
                  <a:srgbClr val="00B0F0"/>
                </a:solidFill>
                <a:latin typeface="Alexandria" panose="020F0502020204030204" pitchFamily="2" charset="-78"/>
                <a:cs typeface="Alexandria" panose="020F0502020204030204" pitchFamily="2" charset="-78"/>
              </a:rPr>
              <a:t>مفهوم صحافة </a:t>
            </a:r>
          </a:p>
          <a:p>
            <a:pPr algn="ctr" rtl="1">
              <a:lnSpc>
                <a:spcPct val="150000"/>
              </a:lnSpc>
            </a:pPr>
            <a:r>
              <a:rPr lang="ar-SA" sz="3600" b="1" dirty="0">
                <a:solidFill>
                  <a:srgbClr val="00B0F0"/>
                </a:solidFill>
                <a:latin typeface="Alexandria" panose="020F0502020204030204" pitchFamily="2" charset="-78"/>
                <a:cs typeface="Alexandria" panose="020F0502020204030204" pitchFamily="2" charset="-78"/>
              </a:rPr>
              <a:t>الهاتف المحمول</a:t>
            </a:r>
            <a:endParaRPr lang="en-US" sz="3600" b="1" dirty="0">
              <a:solidFill>
                <a:srgbClr val="00B0F0"/>
              </a:solidFill>
              <a:latin typeface="Alexandria" panose="020F0502020204030204" pitchFamily="2" charset="-78"/>
              <a:cs typeface="Alexandria" panose="020F0502020204030204" pitchFamily="2" charset="-78"/>
            </a:endParaRPr>
          </a:p>
        </p:txBody>
      </p:sp>
      <p:sp>
        <p:nvSpPr>
          <p:cNvPr id="10" name="Rectangle: Rounded Corners 9"/>
          <p:cNvSpPr/>
          <p:nvPr/>
        </p:nvSpPr>
        <p:spPr>
          <a:xfrm>
            <a:off x="7481617" y="4104080"/>
            <a:ext cx="3516608" cy="529167"/>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solidFill>
                  <a:schemeClr val="bg1"/>
                </a:solidFill>
                <a:latin typeface="Alexandria" charset="0"/>
                <a:cs typeface="Alexandria" charset="0"/>
              </a:rPr>
              <a:t>محاضرة رقم (1)</a:t>
            </a:r>
            <a:endParaRPr lang="en-US" dirty="0">
              <a:solidFill>
                <a:schemeClr val="bg1"/>
              </a:solidFill>
              <a:latin typeface="Alexandria" charset="0"/>
              <a:cs typeface="Alexandria" charset="0"/>
            </a:endParaRPr>
          </a:p>
        </p:txBody>
      </p:sp>
      <p:sp>
        <p:nvSpPr>
          <p:cNvPr id="11" name="TextBox 10"/>
          <p:cNvSpPr txBox="1"/>
          <p:nvPr/>
        </p:nvSpPr>
        <p:spPr>
          <a:xfrm>
            <a:off x="8147154" y="5245402"/>
            <a:ext cx="2182008" cy="338554"/>
          </a:xfrm>
          <a:prstGeom prst="rect">
            <a:avLst/>
          </a:prstGeom>
          <a:noFill/>
        </p:spPr>
        <p:txBody>
          <a:bodyPr wrap="none" rtlCol="0">
            <a:spAutoFit/>
          </a:bodyPr>
          <a:lstStyle/>
          <a:p>
            <a:pPr algn="r" rtl="1"/>
            <a:r>
              <a:rPr lang="ar-SA" sz="1600" dirty="0">
                <a:solidFill>
                  <a:srgbClr val="203E5F"/>
                </a:solidFill>
                <a:latin typeface="Alexandria" charset="0"/>
                <a:cs typeface="Alexandria" charset="0"/>
              </a:rPr>
              <a:t>كلية الإعلام والتسويق</a:t>
            </a:r>
            <a:endParaRPr lang="en-US" sz="1600" dirty="0">
              <a:solidFill>
                <a:srgbClr val="203E5F"/>
              </a:solidFill>
              <a:latin typeface="Alexandria" charset="0"/>
              <a:cs typeface="Alexandria" charset="0"/>
            </a:endParaRPr>
          </a:p>
        </p:txBody>
      </p:sp>
      <p:sp>
        <p:nvSpPr>
          <p:cNvPr id="12" name="TextBox 11"/>
          <p:cNvSpPr txBox="1"/>
          <p:nvPr/>
        </p:nvSpPr>
        <p:spPr>
          <a:xfrm>
            <a:off x="7988191" y="4815271"/>
            <a:ext cx="2499934" cy="369332"/>
          </a:xfrm>
          <a:prstGeom prst="rect">
            <a:avLst/>
          </a:prstGeom>
          <a:noFill/>
        </p:spPr>
        <p:txBody>
          <a:bodyPr wrap="square" rtlCol="0">
            <a:spAutoFit/>
          </a:bodyPr>
          <a:lstStyle/>
          <a:p>
            <a:pPr algn="r" rtl="1"/>
            <a:r>
              <a:rPr lang="ar-SA" dirty="0">
                <a:latin typeface="Alexandria" charset="0"/>
                <a:cs typeface="Alexandria" charset="0"/>
              </a:rPr>
              <a:t>د. أحمد مجدي شفيق</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1014124" y="2019749"/>
            <a:ext cx="9706428" cy="4310667"/>
          </a:xfrm>
          <a:prstGeom prst="rect">
            <a:avLst/>
          </a:prstGeom>
          <a:noFill/>
        </p:spPr>
        <p:txBody>
          <a:bodyPr wrap="square">
            <a:spAutoFit/>
          </a:bodyPr>
          <a:lstStyle/>
          <a:p>
            <a:pPr marL="285750" indent="-285750" algn="just" rtl="1">
              <a:lnSpc>
                <a:spcPct val="200000"/>
              </a:lnSpc>
              <a:buFontTx/>
              <a:buChar char="-"/>
            </a:pPr>
            <a:r>
              <a:rPr lang="ar-SA" sz="2000" dirty="0">
                <a:latin typeface="Alexandria" charset="0"/>
                <a:cs typeface="Alexandria" charset="0"/>
              </a:rPr>
              <a:t>تحدثنا عن وصف المقرر، والأهداف الرئيسية للمقرر، كما تناولنا مخرجات المقرر المتوقعة في نهاية الفصل الدراسي.</a:t>
            </a:r>
          </a:p>
          <a:p>
            <a:pPr marL="285750" indent="-285750" algn="just" rtl="1">
              <a:lnSpc>
                <a:spcPct val="200000"/>
              </a:lnSpc>
              <a:buFontTx/>
              <a:buChar char="-"/>
            </a:pPr>
            <a:r>
              <a:rPr lang="ar-SA" sz="2000" dirty="0">
                <a:latin typeface="Alexandria" charset="0"/>
                <a:cs typeface="Alexandria" charset="0"/>
              </a:rPr>
              <a:t>تعرفنا على موضوعات المقرر وأهم المراجع التي يمكن للطلاب الاعتماد عليها في اكتساب مزيد من المعلومات حول موضوعات المقرر.</a:t>
            </a:r>
          </a:p>
          <a:p>
            <a:pPr marL="285750" indent="-285750" algn="just" rtl="1">
              <a:lnSpc>
                <a:spcPct val="200000"/>
              </a:lnSpc>
              <a:buFontTx/>
              <a:buChar char="-"/>
            </a:pPr>
            <a:r>
              <a:rPr lang="ar-SA" sz="2000" dirty="0">
                <a:latin typeface="Alexandria" charset="0"/>
                <a:cs typeface="Alexandria" charset="0"/>
              </a:rPr>
              <a:t>تناولنا طريقة التدريس والتقييم المتبعة خلال الفصل الدراسي.</a:t>
            </a:r>
          </a:p>
          <a:p>
            <a:pPr marL="285750" indent="-285750" algn="just" rtl="1">
              <a:lnSpc>
                <a:spcPct val="200000"/>
              </a:lnSpc>
              <a:buFontTx/>
              <a:buChar char="-"/>
            </a:pPr>
            <a:r>
              <a:rPr lang="ar-SA" sz="2000" dirty="0">
                <a:latin typeface="Alexandria" charset="0"/>
                <a:cs typeface="Alexandria" charset="0"/>
              </a:rPr>
              <a:t>تحدثنا عن مدخل لصحافة الهاتف المحمول وتطورها، وأهم المميزات التي تميزها، كذلك العقبات والتحديات التي تواجهها، ومستقبلها في ظل التطورات التكنولوجية.</a:t>
            </a:r>
          </a:p>
        </p:txBody>
      </p:sp>
      <p:sp>
        <p:nvSpPr>
          <p:cNvPr id="41" name="TextBox 40"/>
          <p:cNvSpPr txBox="1"/>
          <p:nvPr/>
        </p:nvSpPr>
        <p:spPr>
          <a:xfrm>
            <a:off x="7684814" y="1410500"/>
            <a:ext cx="3975768"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في المحاضرة السابقة</a:t>
            </a:r>
            <a:endParaRPr lang="en-US" sz="28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786D5E69-AE38-7BDA-86BA-5600E9C008B9}"/>
              </a:ext>
            </a:extLst>
          </p:cNvPr>
          <p:cNvGrpSpPr/>
          <p:nvPr/>
        </p:nvGrpSpPr>
        <p:grpSpPr>
          <a:xfrm>
            <a:off x="180431" y="79526"/>
            <a:ext cx="12011570" cy="1076343"/>
            <a:chOff x="180431" y="79526"/>
            <a:chExt cx="12011570" cy="1076343"/>
          </a:xfrm>
        </p:grpSpPr>
        <p:sp>
          <p:nvSpPr>
            <p:cNvPr id="6" name="Rectangle 5"/>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fade">
                                      <p:cBhvr>
                                        <p:cTn id="12" dur="500"/>
                                        <p:tgtEl>
                                          <p:spTgt spid="3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xEl>
                                              <p:pRg st="1" end="1"/>
                                            </p:txEl>
                                          </p:spTgt>
                                        </p:tgtEl>
                                        <p:attrNameLst>
                                          <p:attrName>style.visibility</p:attrName>
                                        </p:attrNameLst>
                                      </p:cBhvr>
                                      <p:to>
                                        <p:strVal val="visible"/>
                                      </p:to>
                                    </p:set>
                                    <p:animEffect transition="in" filter="fade">
                                      <p:cBhvr>
                                        <p:cTn id="17" dur="500"/>
                                        <p:tgtEl>
                                          <p:spTgt spid="3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xEl>
                                              <p:pRg st="2" end="2"/>
                                            </p:txEl>
                                          </p:spTgt>
                                        </p:tgtEl>
                                        <p:attrNameLst>
                                          <p:attrName>style.visibility</p:attrName>
                                        </p:attrNameLst>
                                      </p:cBhvr>
                                      <p:to>
                                        <p:strVal val="visible"/>
                                      </p:to>
                                    </p:set>
                                    <p:animEffect transition="in" filter="fade">
                                      <p:cBhvr>
                                        <p:cTn id="22" dur="500"/>
                                        <p:tgtEl>
                                          <p:spTgt spid="3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4">
                                            <p:txEl>
                                              <p:pRg st="3" end="3"/>
                                            </p:txEl>
                                          </p:spTgt>
                                        </p:tgtEl>
                                        <p:attrNameLst>
                                          <p:attrName>style.visibility</p:attrName>
                                        </p:attrNameLst>
                                      </p:cBhvr>
                                      <p:to>
                                        <p:strVal val="visible"/>
                                      </p:to>
                                    </p:set>
                                    <p:animEffect transition="in" filter="fade">
                                      <p:cBhvr>
                                        <p:cTn id="27" dur="500"/>
                                        <p:tgtEl>
                                          <p:spTgt spid="3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726050" y="1425633"/>
            <a:ext cx="4113898"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أهداف المحاضرة</a:t>
            </a:r>
            <a:endParaRPr lang="en-US" sz="2800" b="1" dirty="0">
              <a:solidFill>
                <a:srgbClr val="203E5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16621" y="2238355"/>
            <a:ext cx="8923327" cy="4310667"/>
          </a:xfrm>
          <a:prstGeom prst="rect">
            <a:avLst/>
          </a:prstGeom>
          <a:noFill/>
        </p:spPr>
        <p:txBody>
          <a:bodyPr wrap="square" rtlCol="0">
            <a:spAutoFit/>
          </a:bodyPr>
          <a:lstStyle/>
          <a:p>
            <a:pPr algn="just" rtl="1">
              <a:lnSpc>
                <a:spcPct val="200000"/>
              </a:lnSpc>
            </a:pPr>
            <a:r>
              <a:rPr lang="ar-SA" sz="2000" dirty="0">
                <a:solidFill>
                  <a:srgbClr val="FF0000"/>
                </a:solidFill>
                <a:latin typeface="Alexandria" charset="0"/>
                <a:cs typeface="Alexandria" charset="0"/>
              </a:rPr>
              <a:t>بنهاية المحاضرة، سيكون الطلاب قادرين على:</a:t>
            </a:r>
          </a:p>
          <a:p>
            <a:pPr algn="just" rtl="1">
              <a:lnSpc>
                <a:spcPct val="200000"/>
              </a:lnSpc>
            </a:pPr>
            <a:r>
              <a:rPr lang="ar-SA" sz="2000" dirty="0">
                <a:latin typeface="Alexandria" charset="0"/>
                <a:cs typeface="Alexandria" charset="0"/>
              </a:rPr>
              <a:t>(1) التعرف على مفهوم صحافة الهاتف المحمول وأهميتها في العصر الحديث.</a:t>
            </a:r>
          </a:p>
          <a:p>
            <a:pPr algn="just" rtl="1">
              <a:lnSpc>
                <a:spcPct val="200000"/>
              </a:lnSpc>
            </a:pPr>
            <a:r>
              <a:rPr lang="ar-SA" sz="2000" dirty="0">
                <a:latin typeface="Alexandria" charset="0"/>
                <a:cs typeface="Alexandria" charset="0"/>
              </a:rPr>
              <a:t>(2) استعراض مراحل تطور صحافة الهاتف المحمول منذ بداياتها حتى الآن.</a:t>
            </a:r>
          </a:p>
          <a:p>
            <a:pPr algn="just" rtl="1">
              <a:lnSpc>
                <a:spcPct val="200000"/>
              </a:lnSpc>
            </a:pPr>
            <a:r>
              <a:rPr lang="ar-SA" sz="2000" dirty="0">
                <a:latin typeface="Alexandria" charset="0"/>
                <a:cs typeface="Alexandria" charset="0"/>
              </a:rPr>
              <a:t>(</a:t>
            </a:r>
            <a:r>
              <a:rPr lang="en-US" sz="2000" dirty="0">
                <a:latin typeface="Alexandria" charset="0"/>
                <a:cs typeface="Alexandria" charset="0"/>
              </a:rPr>
              <a:t>3</a:t>
            </a:r>
            <a:r>
              <a:rPr lang="ar-SA" sz="2000" dirty="0">
                <a:latin typeface="Alexandria" charset="0"/>
                <a:cs typeface="Alexandria" charset="0"/>
              </a:rPr>
              <a:t>) إبراز مميزات وخصائص صحافة الهاتف المحمول.</a:t>
            </a:r>
          </a:p>
          <a:p>
            <a:pPr algn="just" rtl="1">
              <a:lnSpc>
                <a:spcPct val="200000"/>
              </a:lnSpc>
            </a:pPr>
            <a:r>
              <a:rPr lang="ar-SA" sz="2000" dirty="0">
                <a:latin typeface="Alexandria" charset="0"/>
                <a:cs typeface="Alexandria" charset="0"/>
              </a:rPr>
              <a:t>(</a:t>
            </a:r>
            <a:r>
              <a:rPr lang="en-US" sz="2000" dirty="0">
                <a:latin typeface="Alexandria" charset="0"/>
                <a:cs typeface="Alexandria" charset="0"/>
              </a:rPr>
              <a:t>4</a:t>
            </a:r>
            <a:r>
              <a:rPr lang="ar-SA" sz="2000" dirty="0">
                <a:latin typeface="Alexandria" charset="0"/>
                <a:cs typeface="Alexandria" charset="0"/>
              </a:rPr>
              <a:t>) تحليل تأثير تطور التكنولوجيا على صناعة الصحافة والإعلام.</a:t>
            </a:r>
          </a:p>
          <a:p>
            <a:pPr algn="just" rtl="1">
              <a:lnSpc>
                <a:spcPct val="200000"/>
              </a:lnSpc>
            </a:pPr>
            <a:r>
              <a:rPr lang="ar-SA" sz="2000" dirty="0">
                <a:latin typeface="Alexandria" charset="0"/>
                <a:cs typeface="Alexandria" charset="0"/>
              </a:rPr>
              <a:t>(5) التعرف على أنواع صحافة الهاتف المحمول.</a:t>
            </a:r>
          </a:p>
          <a:p>
            <a:pPr algn="just" rtl="1">
              <a:lnSpc>
                <a:spcPct val="200000"/>
              </a:lnSpc>
            </a:pPr>
            <a:endParaRPr lang="ar-SA" sz="20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xEl>
                                              <p:pRg st="0" end="0"/>
                                            </p:txEl>
                                          </p:spTgt>
                                        </p:tgtEl>
                                        <p:attrNameLst>
                                          <p:attrName>style.visibility</p:attrName>
                                        </p:attrNameLst>
                                      </p:cBhvr>
                                      <p:to>
                                        <p:strVal val="visible"/>
                                      </p:to>
                                    </p:set>
                                    <p:animEffect transition="in" filter="fade">
                                      <p:cBhvr>
                                        <p:cTn id="12" dur="500"/>
                                        <p:tgtEl>
                                          <p:spTgt spid="3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xEl>
                                              <p:pRg st="1" end="1"/>
                                            </p:txEl>
                                          </p:spTgt>
                                        </p:tgtEl>
                                        <p:attrNameLst>
                                          <p:attrName>style.visibility</p:attrName>
                                        </p:attrNameLst>
                                      </p:cBhvr>
                                      <p:to>
                                        <p:strVal val="visible"/>
                                      </p:to>
                                    </p:set>
                                    <p:animEffect transition="in" filter="fade">
                                      <p:cBhvr>
                                        <p:cTn id="17" dur="500"/>
                                        <p:tgtEl>
                                          <p:spTgt spid="3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1">
                                            <p:txEl>
                                              <p:pRg st="2" end="2"/>
                                            </p:txEl>
                                          </p:spTgt>
                                        </p:tgtEl>
                                        <p:attrNameLst>
                                          <p:attrName>style.visibility</p:attrName>
                                        </p:attrNameLst>
                                      </p:cBhvr>
                                      <p:to>
                                        <p:strVal val="visible"/>
                                      </p:to>
                                    </p:set>
                                    <p:animEffect transition="in" filter="fade">
                                      <p:cBhvr>
                                        <p:cTn id="22" dur="500"/>
                                        <p:tgtEl>
                                          <p:spTgt spid="3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1">
                                            <p:txEl>
                                              <p:pRg st="3" end="3"/>
                                            </p:txEl>
                                          </p:spTgt>
                                        </p:tgtEl>
                                        <p:attrNameLst>
                                          <p:attrName>style.visibility</p:attrName>
                                        </p:attrNameLst>
                                      </p:cBhvr>
                                      <p:to>
                                        <p:strVal val="visible"/>
                                      </p:to>
                                    </p:set>
                                    <p:animEffect transition="in" filter="fade">
                                      <p:cBhvr>
                                        <p:cTn id="27" dur="500"/>
                                        <p:tgtEl>
                                          <p:spTgt spid="3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1">
                                            <p:txEl>
                                              <p:pRg st="4" end="4"/>
                                            </p:txEl>
                                          </p:spTgt>
                                        </p:tgtEl>
                                        <p:attrNameLst>
                                          <p:attrName>style.visibility</p:attrName>
                                        </p:attrNameLst>
                                      </p:cBhvr>
                                      <p:to>
                                        <p:strVal val="visible"/>
                                      </p:to>
                                    </p:set>
                                    <p:animEffect transition="in" filter="fade">
                                      <p:cBhvr>
                                        <p:cTn id="32" dur="500"/>
                                        <p:tgtEl>
                                          <p:spTgt spid="3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Effect transition="in" filter="fade">
                                      <p:cBhvr>
                                        <p:cTn id="37" dur="500"/>
                                        <p:tgtEl>
                                          <p:spTgt spid="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85C52-7243-C26F-F31E-4E39D84DEF8A}"/>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DD6D447D-B0B2-C7D0-BE92-6D40B67F7AE0}"/>
              </a:ext>
            </a:extLst>
          </p:cNvPr>
          <p:cNvSpPr txBox="1"/>
          <p:nvPr/>
        </p:nvSpPr>
        <p:spPr>
          <a:xfrm>
            <a:off x="550464" y="1974990"/>
            <a:ext cx="5545536" cy="4221284"/>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شهد القطاع الإعلامي تحولات كبيرة في سرعته ومهامه منذ بداية القرن الحادي والعشرين، بفضل التطور التكنولوجي في قطاعي المعلومات والاتصالات.</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وشهدت المنصات الإعلامية تحولات أساسية واستفادت بشكل كبير من العديد من الابتكارات في تكنولوجيات الإعلام والاتصال، وعلى رأسها </a:t>
            </a:r>
            <a:r>
              <a:rPr lang="ar-SA" sz="2000" dirty="0">
                <a:solidFill>
                  <a:srgbClr val="C00000"/>
                </a:solidFill>
                <a:latin typeface="Alexandria" charset="0"/>
                <a:cs typeface="Alexandria" charset="0"/>
              </a:rPr>
              <a:t>الهاتف الذكي</a:t>
            </a:r>
            <a:r>
              <a:rPr lang="ar-SA" sz="2000" dirty="0">
                <a:latin typeface="Alexandria" charset="0"/>
                <a:cs typeface="Alexandria" charset="0"/>
              </a:rPr>
              <a:t>.</a:t>
            </a:r>
          </a:p>
          <a:p>
            <a:pPr algn="just" rtl="1">
              <a:lnSpc>
                <a:spcPct val="150000"/>
              </a:lnSpc>
            </a:pPr>
            <a:endParaRPr lang="ar-SA" sz="1000" dirty="0">
              <a:latin typeface="Alexandria" charset="0"/>
              <a:cs typeface="Alexandria" charset="0"/>
            </a:endParaRPr>
          </a:p>
        </p:txBody>
      </p:sp>
      <p:pic>
        <p:nvPicPr>
          <p:cNvPr id="1026" name="Picture 2">
            <a:extLst>
              <a:ext uri="{FF2B5EF4-FFF2-40B4-BE49-F238E27FC236}">
                <a16:creationId xmlns:a16="http://schemas.microsoft.com/office/drawing/2014/main" id="{A71A9FCE-0ECE-5529-8F73-392BB9E618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6507" y="2835433"/>
            <a:ext cx="5110399" cy="28892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63BF31CE-0132-5600-0DCF-4B259665BA59}"/>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013086F-58EB-ED45-0207-47CF7208E5B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0CE0761-A494-98B4-2188-7EC242419F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22F223F7-806D-8C00-9E73-97304B80C049}"/>
              </a:ext>
            </a:extLst>
          </p:cNvPr>
          <p:cNvSpPr txBox="1"/>
          <p:nvPr/>
        </p:nvSpPr>
        <p:spPr>
          <a:xfrm>
            <a:off x="6282606" y="1974990"/>
            <a:ext cx="5110400"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مدخل لصحافة الهاتف المحمول</a:t>
            </a:r>
            <a:endParaRPr lang="en-US" sz="2400" b="1" dirty="0">
              <a:solidFill>
                <a:srgbClr val="203E5F"/>
              </a:solidFill>
              <a:latin typeface="Alexandria" charset="0"/>
              <a:cs typeface="Alexandria" charset="0"/>
            </a:endParaRPr>
          </a:p>
        </p:txBody>
      </p:sp>
      <p:grpSp>
        <p:nvGrpSpPr>
          <p:cNvPr id="7" name="Google Shape;5394;p51">
            <a:extLst>
              <a:ext uri="{FF2B5EF4-FFF2-40B4-BE49-F238E27FC236}">
                <a16:creationId xmlns:a16="http://schemas.microsoft.com/office/drawing/2014/main" id="{70790A77-AB94-011A-78BF-742325FA73E6}"/>
              </a:ext>
            </a:extLst>
          </p:cNvPr>
          <p:cNvGrpSpPr/>
          <p:nvPr/>
        </p:nvGrpSpPr>
        <p:grpSpPr>
          <a:xfrm>
            <a:off x="11432373" y="2002070"/>
            <a:ext cx="284533" cy="443569"/>
            <a:chOff x="-47842400" y="2342000"/>
            <a:chExt cx="193000" cy="300875"/>
          </a:xfrm>
        </p:grpSpPr>
        <p:sp>
          <p:nvSpPr>
            <p:cNvPr id="8" name="Google Shape;5395;p51">
              <a:extLst>
                <a:ext uri="{FF2B5EF4-FFF2-40B4-BE49-F238E27FC236}">
                  <a16:creationId xmlns:a16="http://schemas.microsoft.com/office/drawing/2014/main" id="{6B360525-122F-E7E6-A2E5-C0CD65FFC10C}"/>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D4DAC7D2-2651-67B0-7F05-0055AD87C78A}"/>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1928633F-5037-A781-B088-44C68E6BD561}"/>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TextBox 4">
            <a:extLst>
              <a:ext uri="{FF2B5EF4-FFF2-40B4-BE49-F238E27FC236}">
                <a16:creationId xmlns:a16="http://schemas.microsoft.com/office/drawing/2014/main" id="{13D0F176-2E38-C7B5-5AC1-E9B9351FA918}"/>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مدخل لصحافة الهاتف المحمول</a:t>
            </a:r>
            <a:endParaRPr lang="en-US" b="1" dirty="0">
              <a:solidFill>
                <a:srgbClr val="203E5F"/>
              </a:solidFill>
              <a:latin typeface="Alexandria" charset="0"/>
              <a:cs typeface="Alexandria" charset="0"/>
            </a:endParaRPr>
          </a:p>
        </p:txBody>
      </p:sp>
    </p:spTree>
    <p:extLst>
      <p:ext uri="{BB962C8B-B14F-4D97-AF65-F5344CB8AC3E}">
        <p14:creationId xmlns:p14="http://schemas.microsoft.com/office/powerpoint/2010/main" val="128883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500"/>
                                        <p:tgtEl>
                                          <p:spTgt spid="102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xEl>
                                              <p:pRg st="0" end="0"/>
                                            </p:txEl>
                                          </p:spTgt>
                                        </p:tgtEl>
                                        <p:attrNameLst>
                                          <p:attrName>style.visibility</p:attrName>
                                        </p:attrNameLst>
                                      </p:cBhvr>
                                      <p:to>
                                        <p:strVal val="visible"/>
                                      </p:to>
                                    </p:set>
                                    <p:animEffect transition="in" filter="fade">
                                      <p:cBhvr>
                                        <p:cTn id="20" dur="500"/>
                                        <p:tgtEl>
                                          <p:spTgt spid="9">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Effect transition="in" filter="fade">
                                      <p:cBhvr>
                                        <p:cTn id="25"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373231-BB96-108F-3B4C-98522609A89D}"/>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E1A3BD5E-5CF4-5429-64C6-4D3E71398554}"/>
              </a:ext>
            </a:extLst>
          </p:cNvPr>
          <p:cNvSpPr txBox="1"/>
          <p:nvPr/>
        </p:nvSpPr>
        <p:spPr>
          <a:xfrm>
            <a:off x="3673365" y="2311308"/>
            <a:ext cx="8090083" cy="3502754"/>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وأصبح </a:t>
            </a:r>
            <a:r>
              <a:rPr lang="ar-SA" sz="2000" dirty="0">
                <a:solidFill>
                  <a:srgbClr val="C00000"/>
                </a:solidFill>
                <a:latin typeface="Alexandria" charset="0"/>
                <a:cs typeface="Alexandria" charset="0"/>
              </a:rPr>
              <a:t>الهاتف الذكي </a:t>
            </a:r>
            <a:r>
              <a:rPr lang="ar-SA" sz="2000" dirty="0">
                <a:latin typeface="Alexandria" charset="0"/>
                <a:cs typeface="Alexandria" charset="0"/>
              </a:rPr>
              <a:t>وسيلة من وسائل الاتصال الجماهيري وأداة عامة من أدوات الإعلام، كما زادت الخدمات التي يقدمها وزاد عدد المستخدمين في العالم.</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مع هذا التطور في استخدام </a:t>
            </a:r>
            <a:r>
              <a:rPr lang="ar-SA" sz="2000" dirty="0">
                <a:solidFill>
                  <a:srgbClr val="C00000"/>
                </a:solidFill>
                <a:latin typeface="Alexandria" charset="0"/>
                <a:cs typeface="Alexandria" charset="0"/>
              </a:rPr>
              <a:t>الهواتف الذكية </a:t>
            </a:r>
            <a:r>
              <a:rPr lang="ar-SA" sz="2000" dirty="0">
                <a:latin typeface="Alexandria" charset="0"/>
                <a:cs typeface="Alexandria" charset="0"/>
              </a:rPr>
              <a:t>في العمل الإعلامي، بدأت تظهر مصطلحات جديدة، من أبرزها "</a:t>
            </a:r>
            <a:r>
              <a:rPr lang="ar-SA" sz="2000" dirty="0">
                <a:solidFill>
                  <a:srgbClr val="C00000"/>
                </a:solidFill>
                <a:latin typeface="Alexandria" charset="0"/>
                <a:cs typeface="Alexandria" charset="0"/>
              </a:rPr>
              <a:t>صحافة المواطن</a:t>
            </a:r>
            <a:r>
              <a:rPr lang="ar-SA" sz="2000" dirty="0">
                <a:latin typeface="Alexandria" charset="0"/>
                <a:cs typeface="Alexandria" charset="0"/>
              </a:rPr>
              <a:t>"، التي تمثل شكلاً ناشئاً من الإعلام الجديد والممارسة الإعلامية.</a:t>
            </a:r>
          </a:p>
          <a:p>
            <a:pPr algn="just" rtl="1">
              <a:lnSpc>
                <a:spcPct val="150000"/>
              </a:lnSpc>
            </a:pPr>
            <a:endParaRPr lang="ar-SA" sz="2000" dirty="0">
              <a:latin typeface="Alexandria" charset="0"/>
              <a:cs typeface="Alexandria" charset="0"/>
            </a:endParaRPr>
          </a:p>
        </p:txBody>
      </p:sp>
      <p:pic>
        <p:nvPicPr>
          <p:cNvPr id="1026" name="Picture 2">
            <a:extLst>
              <a:ext uri="{FF2B5EF4-FFF2-40B4-BE49-F238E27FC236}">
                <a16:creationId xmlns:a16="http://schemas.microsoft.com/office/drawing/2014/main" id="{2AA1BD2E-64B7-511C-3CC6-77C9048AA4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544782" y="2618079"/>
            <a:ext cx="5132152" cy="28892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4AAA03D7-E397-2510-8107-012EE7279C35}"/>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D94E4999-3BF7-3CBE-0AB4-C10AB584BCED}"/>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194FF8F-B4A8-C055-1A5C-DA037BF326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4D7398FF-8CF9-9831-6585-C087BE5B2079}"/>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مدخل لصحافة الهاتف المحمول</a:t>
            </a:r>
            <a:endParaRPr lang="en-US" b="1" dirty="0">
              <a:solidFill>
                <a:srgbClr val="203E5F"/>
              </a:solidFill>
              <a:latin typeface="Alexandria" charset="0"/>
              <a:cs typeface="Alexandria" charset="0"/>
            </a:endParaRPr>
          </a:p>
        </p:txBody>
      </p:sp>
    </p:spTree>
    <p:extLst>
      <p:ext uri="{BB962C8B-B14F-4D97-AF65-F5344CB8AC3E}">
        <p14:creationId xmlns:p14="http://schemas.microsoft.com/office/powerpoint/2010/main" val="3299096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1547D6-D70E-EEB4-A377-536B81297E8A}"/>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AB64AE6-187A-14E4-3B46-8B1414789D23}"/>
              </a:ext>
            </a:extLst>
          </p:cNvPr>
          <p:cNvSpPr txBox="1"/>
          <p:nvPr/>
        </p:nvSpPr>
        <p:spPr>
          <a:xfrm>
            <a:off x="4417369" y="1736268"/>
            <a:ext cx="7301807" cy="3502754"/>
          </a:xfrm>
          <a:prstGeom prst="rect">
            <a:avLst/>
          </a:prstGeom>
          <a:noFill/>
        </p:spPr>
        <p:txBody>
          <a:bodyPr wrap="square" rtlCol="0">
            <a:spAutoFit/>
          </a:bodyPr>
          <a:lstStyle/>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تستغل هذه الصحافة </a:t>
            </a:r>
            <a:r>
              <a:rPr lang="ar-SA" sz="2000" dirty="0">
                <a:solidFill>
                  <a:srgbClr val="C00000"/>
                </a:solidFill>
                <a:latin typeface="Alexandria" charset="0"/>
                <a:cs typeface="Alexandria" charset="0"/>
              </a:rPr>
              <a:t>جميع الخدمات والتطبيقات </a:t>
            </a:r>
            <a:r>
              <a:rPr lang="ar-SA" sz="2000" dirty="0">
                <a:latin typeface="Alexandria" charset="0"/>
                <a:cs typeface="Alexandria" charset="0"/>
              </a:rPr>
              <a:t>من أجل جمع المحتوى الإعلامي، وصناعته، ونشره، وتوزيعه.</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 وبذلك، لم تعد الهواتف المحمولة الذكية مجرد وسيلة للاتصال، بل أصبحت </a:t>
            </a:r>
            <a:r>
              <a:rPr lang="ar-SA" sz="2000" dirty="0">
                <a:solidFill>
                  <a:srgbClr val="C00000"/>
                </a:solidFill>
                <a:latin typeface="Alexandria" charset="0"/>
                <a:cs typeface="Alexandria" charset="0"/>
              </a:rPr>
              <a:t>مركزاً ووسيطاً لنشر مواد إعلامية </a:t>
            </a:r>
            <a:r>
              <a:rPr lang="ar-SA" sz="2000" dirty="0">
                <a:latin typeface="Alexandria" charset="0"/>
                <a:cs typeface="Alexandria" charset="0"/>
              </a:rPr>
              <a:t>ذات طبيعة فردية.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 كما تقوم بوظائف كانت تقوم بها وسائل الإعلام التقليدية مثل الإخبار، التعليم، الترفيه، والرقابة.</a:t>
            </a:r>
          </a:p>
        </p:txBody>
      </p:sp>
      <p:pic>
        <p:nvPicPr>
          <p:cNvPr id="2050" name="Picture 2">
            <a:extLst>
              <a:ext uri="{FF2B5EF4-FFF2-40B4-BE49-F238E27FC236}">
                <a16:creationId xmlns:a16="http://schemas.microsoft.com/office/drawing/2014/main" id="{F4E5F206-948B-48E0-2BD7-1F756FE6190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892" r="18293"/>
          <a:stretch/>
        </p:blipFill>
        <p:spPr bwMode="auto">
          <a:xfrm>
            <a:off x="180431" y="2066664"/>
            <a:ext cx="3943298" cy="31723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8AB5EDC8-6D13-1D73-0FB0-2CE6744B1E9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75A247C-CD10-1CEC-9BD8-847921A0A665}"/>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DD38236-210F-2FF1-B94F-6D99B5C216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CA317ED6-BD72-24AF-6F1E-DC2793E51969}"/>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مدخل لصحافة الهاتف المحمول</a:t>
            </a:r>
            <a:endParaRPr lang="en-US" b="1" dirty="0">
              <a:solidFill>
                <a:srgbClr val="203E5F"/>
              </a:solidFill>
              <a:latin typeface="Alexandria" charset="0"/>
              <a:cs typeface="Alexandria" charset="0"/>
            </a:endParaRPr>
          </a:p>
        </p:txBody>
      </p:sp>
    </p:spTree>
    <p:extLst>
      <p:ext uri="{BB962C8B-B14F-4D97-AF65-F5344CB8AC3E}">
        <p14:creationId xmlns:p14="http://schemas.microsoft.com/office/powerpoint/2010/main" val="2431625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Effect transition="in" filter="fade">
                                      <p:cBhvr>
                                        <p:cTn id="12" dur="500"/>
                                        <p:tgtEl>
                                          <p:spTgt spid="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5" end="5"/>
                                            </p:txEl>
                                          </p:spTgt>
                                        </p:tgtEl>
                                        <p:attrNameLst>
                                          <p:attrName>style.visibility</p:attrName>
                                        </p:attrNameLst>
                                      </p:cBhvr>
                                      <p:to>
                                        <p:strVal val="visible"/>
                                      </p:to>
                                    </p:set>
                                    <p:animEffect transition="in" filter="fade">
                                      <p:cBhvr>
                                        <p:cTn id="17" dur="500"/>
                                        <p:tgtEl>
                                          <p:spTgt spid="9">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Effect transition="in" filter="fade">
                                      <p:cBhvr>
                                        <p:cTn id="22"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1A0296-614A-AA1C-5B72-B462C94B805D}"/>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7A4A3F41-194F-42AC-3E90-8B12D598A748}"/>
              </a:ext>
            </a:extLst>
          </p:cNvPr>
          <p:cNvSpPr txBox="1"/>
          <p:nvPr/>
        </p:nvSpPr>
        <p:spPr>
          <a:xfrm>
            <a:off x="4979699" y="1255677"/>
            <a:ext cx="6683441" cy="465691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ويبدو أنه من الطبيعي أن تحتل </a:t>
            </a:r>
            <a:r>
              <a:rPr lang="ar-SA" sz="2000" dirty="0">
                <a:solidFill>
                  <a:srgbClr val="C00000"/>
                </a:solidFill>
                <a:latin typeface="Alexandria" charset="0"/>
                <a:cs typeface="Alexandria" charset="0"/>
              </a:rPr>
              <a:t>صحافة المواطن</a:t>
            </a:r>
            <a:r>
              <a:rPr lang="ar-SA" sz="2000" dirty="0">
                <a:latin typeface="Alexandria" charset="0"/>
                <a:cs typeface="Alexandria" charset="0"/>
              </a:rPr>
              <a:t> مكانة متزايدة في البيئة الاتصالية الرقمية والمعرفية؛ لأنها ببساطة تؤدي إلى استخدام أكثر فعالية للوسائط المتعددة.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 مما أتاح إمكانية تقديم التقارير الإخبارية للمجتمعات المحلية، وتسهيل عملية تبادل المعلومات بين المستخدمين بشكل أفضل.</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وذلك نتيجة سهولة استخدام </a:t>
            </a:r>
            <a:r>
              <a:rPr lang="ar-SA" sz="2000" dirty="0">
                <a:solidFill>
                  <a:srgbClr val="C00000"/>
                </a:solidFill>
                <a:latin typeface="Alexandria" charset="0"/>
                <a:cs typeface="Alexandria" charset="0"/>
              </a:rPr>
              <a:t>الهواتف المحمولة </a:t>
            </a:r>
            <a:r>
              <a:rPr lang="ar-SA" sz="2000" dirty="0">
                <a:latin typeface="Alexandria" charset="0"/>
                <a:cs typeface="Alexandria" charset="0"/>
              </a:rPr>
              <a:t>مقارنة بوسائل الإعلام التقليدية مثل الراديو، التلفزيون، والمطبوعات.</a:t>
            </a:r>
          </a:p>
        </p:txBody>
      </p:sp>
      <p:pic>
        <p:nvPicPr>
          <p:cNvPr id="30722" name="Picture 2">
            <a:extLst>
              <a:ext uri="{FF2B5EF4-FFF2-40B4-BE49-F238E27FC236}">
                <a16:creationId xmlns:a16="http://schemas.microsoft.com/office/drawing/2014/main" id="{3C5B6C3E-D081-C99C-E775-4C42E8EEF09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4252" y="1466681"/>
            <a:ext cx="4635979" cy="39246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37FB923D-2EF7-B265-D541-FEDAE961C437}"/>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FD13490-9D2F-7C4E-FE6C-26836124B1F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A4068B2A-8B5C-5881-F3DC-B22FE3B5C5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0E3F8696-AE93-F3D9-345E-9E6EA8FDE4F5}"/>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مدخل لصحافة الهاتف المحمول</a:t>
            </a:r>
            <a:endParaRPr lang="en-US" b="1" dirty="0">
              <a:solidFill>
                <a:srgbClr val="203E5F"/>
              </a:solidFill>
              <a:latin typeface="Alexandria" charset="0"/>
              <a:cs typeface="Alexandria" charset="0"/>
            </a:endParaRPr>
          </a:p>
        </p:txBody>
      </p:sp>
    </p:spTree>
    <p:extLst>
      <p:ext uri="{BB962C8B-B14F-4D97-AF65-F5344CB8AC3E}">
        <p14:creationId xmlns:p14="http://schemas.microsoft.com/office/powerpoint/2010/main" val="1440212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722"/>
                                        </p:tgtEl>
                                        <p:attrNameLst>
                                          <p:attrName>style.visibility</p:attrName>
                                        </p:attrNameLst>
                                      </p:cBhvr>
                                      <p:to>
                                        <p:strVal val="visible"/>
                                      </p:to>
                                    </p:set>
                                    <p:animEffect transition="in" filter="fade">
                                      <p:cBhvr>
                                        <p:cTn id="22" dur="5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75C1E-19D7-E76F-75A1-5A84DFFC967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8A5A732-6EB4-34B5-99A6-9A790BA3BFD6}"/>
              </a:ext>
            </a:extLst>
          </p:cNvPr>
          <p:cNvSpPr txBox="1"/>
          <p:nvPr/>
        </p:nvSpPr>
        <p:spPr>
          <a:xfrm>
            <a:off x="6011927" y="1323684"/>
            <a:ext cx="5632592" cy="465691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وبفضل الإمكانيات السهلة والقدرات المؤثرة في </a:t>
            </a:r>
            <a:r>
              <a:rPr lang="ar-SA" sz="2000" dirty="0">
                <a:solidFill>
                  <a:srgbClr val="C00000"/>
                </a:solidFill>
                <a:latin typeface="Alexandria" charset="0"/>
                <a:cs typeface="Alexandria" charset="0"/>
              </a:rPr>
              <a:t>الهواتف الذكية</a:t>
            </a:r>
            <a:r>
              <a:rPr lang="ar-SA" sz="2000" dirty="0">
                <a:latin typeface="Alexandria" charset="0"/>
                <a:cs typeface="Alexandria" charset="0"/>
              </a:rPr>
              <a:t>، أصبح بإمكان أي شخص العمل كمراسل أو كصحفي مواطن.</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ونقل الأحداث اليومية بشكل سريع ومباشر، من خلال نشر الأخبار والمعلومات ومقاطع الفيديو المصورة على مواقع التواصل الاجتماعي.</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خاصة مع تزايد عدد الأفراد الذين يمتلكون </a:t>
            </a:r>
            <a:r>
              <a:rPr lang="ar-SA" sz="2000" dirty="0">
                <a:solidFill>
                  <a:srgbClr val="C00000"/>
                </a:solidFill>
                <a:latin typeface="Alexandria" charset="0"/>
                <a:cs typeface="Alexandria" charset="0"/>
              </a:rPr>
              <a:t>هواتف ذكية</a:t>
            </a:r>
            <a:r>
              <a:rPr lang="ar-SA" sz="2000" dirty="0">
                <a:latin typeface="Alexandria" charset="0"/>
                <a:cs typeface="Alexandria" charset="0"/>
              </a:rPr>
              <a:t> مجهزة بأحدث الأنظمة والكاميرات ذات الجودة العالية.</a:t>
            </a:r>
          </a:p>
        </p:txBody>
      </p:sp>
      <p:pic>
        <p:nvPicPr>
          <p:cNvPr id="29698" name="Picture 2">
            <a:extLst>
              <a:ext uri="{FF2B5EF4-FFF2-40B4-BE49-F238E27FC236}">
                <a16:creationId xmlns:a16="http://schemas.microsoft.com/office/drawing/2014/main" id="{928BA353-1D6B-8D6D-A29C-907825D7CC7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2317"/>
          <a:stretch/>
        </p:blipFill>
        <p:spPr bwMode="auto">
          <a:xfrm>
            <a:off x="547481" y="1812415"/>
            <a:ext cx="5210370" cy="32496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E968B435-3280-4BE2-2746-77F71DD10B54}"/>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1722862-38BD-8E7A-41FE-0D738CDE276D}"/>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CD551940-DC64-4B02-E386-9486B8959D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71B2B847-D4B4-1037-A651-A8F14A12CC60}"/>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مدخل لصحافة الهاتف المحمول</a:t>
            </a:r>
            <a:endParaRPr lang="en-US" b="1" dirty="0">
              <a:solidFill>
                <a:srgbClr val="203E5F"/>
              </a:solidFill>
              <a:latin typeface="Alexandria" charset="0"/>
              <a:cs typeface="Alexandria" charset="0"/>
            </a:endParaRPr>
          </a:p>
        </p:txBody>
      </p:sp>
    </p:spTree>
    <p:extLst>
      <p:ext uri="{BB962C8B-B14F-4D97-AF65-F5344CB8AC3E}">
        <p14:creationId xmlns:p14="http://schemas.microsoft.com/office/powerpoint/2010/main" val="583667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9698"/>
                                        </p:tgtEl>
                                        <p:attrNameLst>
                                          <p:attrName>style.visibility</p:attrName>
                                        </p:attrNameLst>
                                      </p:cBhvr>
                                      <p:to>
                                        <p:strVal val="visible"/>
                                      </p:to>
                                    </p:set>
                                    <p:animEffect transition="in" filter="fade">
                                      <p:cBhvr>
                                        <p:cTn id="22" dur="5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7034E-E329-3F01-FE8A-800EA354C6AA}"/>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C98EF839-4E8A-1B3E-6D5A-270371C4111E}"/>
              </a:ext>
            </a:extLst>
          </p:cNvPr>
          <p:cNvSpPr txBox="1"/>
          <p:nvPr/>
        </p:nvSpPr>
        <p:spPr>
          <a:xfrm>
            <a:off x="766916" y="1167328"/>
            <a:ext cx="10884311" cy="511858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وعلى صعيد المؤسسات الإعلامية المحترفة، فقد لفت استخدام الأفراد العاديين </a:t>
            </a:r>
            <a:r>
              <a:rPr lang="ar-SA" sz="2000" dirty="0">
                <a:solidFill>
                  <a:srgbClr val="C00000"/>
                </a:solidFill>
                <a:latin typeface="Alexandria" charset="0"/>
                <a:cs typeface="Alexandria" charset="0"/>
              </a:rPr>
              <a:t>للهاتف الذكي</a:t>
            </a:r>
            <a:r>
              <a:rPr lang="ar-SA" sz="2000" dirty="0">
                <a:latin typeface="Alexandria" charset="0"/>
                <a:cs typeface="Alexandria" charset="0"/>
              </a:rPr>
              <a:t> في العمل الإعلامي أنظار الصحفيين المحترفين، وسرعان ما وجدوا في الجهاز المتعدد الإمكانيات والوظائف خياراً لا غنى عنه في كثير من المهام.</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ومع تزايد استخدام </a:t>
            </a:r>
            <a:r>
              <a:rPr lang="ar-SA" sz="2000" dirty="0">
                <a:solidFill>
                  <a:srgbClr val="C00000"/>
                </a:solidFill>
                <a:latin typeface="Alexandria" charset="0"/>
                <a:cs typeface="Alexandria" charset="0"/>
              </a:rPr>
              <a:t>الهاتف المحمول</a:t>
            </a:r>
            <a:r>
              <a:rPr lang="ar-SA" sz="2000" dirty="0">
                <a:latin typeface="Alexandria" charset="0"/>
                <a:cs typeface="Alexandria" charset="0"/>
              </a:rPr>
              <a:t> إعلامياً، أصبح من الصعب السيطرة على أساليب صناعة الإعلام وتداوله، مع الأخذ بعين الاعتبار أن هذه التكنولوجيا تحتاج أيضاً إلى قوة بشرية قادرة على إنجاز هذه المهام، من خلال توفر خبرة ومهارة للتفاعل معها وتوظيفها بالشكل الأمثل.</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وأصبحت </a:t>
            </a:r>
            <a:r>
              <a:rPr lang="ar-SA" sz="2000" dirty="0">
                <a:solidFill>
                  <a:srgbClr val="C00000"/>
                </a:solidFill>
                <a:latin typeface="Alexandria" charset="0"/>
                <a:cs typeface="Alexandria" charset="0"/>
              </a:rPr>
              <a:t>صحافة المواطن</a:t>
            </a:r>
            <a:r>
              <a:rPr lang="ar-SA" sz="2000" dirty="0">
                <a:latin typeface="Alexandria" charset="0"/>
                <a:cs typeface="Alexandria" charset="0"/>
              </a:rPr>
              <a:t> خياراً فعالاً في كثير من المواقف والظروف مثل تغطية الأزمات والكوارث والمظاهرات، وغيرها، كما أصبحت صحافة المواطن في السنوات الأخيرة تلعب دوراً مهماً في تمكين الصحفيين المحترفين والصحفيين المواطنين من التغلب على بعض تحديات إنتاج المحتوى، وأسهمت في تعزيز حرية التعبير والحصول على المعلومة.</a:t>
            </a:r>
          </a:p>
        </p:txBody>
      </p:sp>
      <p:grpSp>
        <p:nvGrpSpPr>
          <p:cNvPr id="2" name="Group 1">
            <a:extLst>
              <a:ext uri="{FF2B5EF4-FFF2-40B4-BE49-F238E27FC236}">
                <a16:creationId xmlns:a16="http://schemas.microsoft.com/office/drawing/2014/main" id="{3C8A0067-0770-4798-69A0-4A8840B2E978}"/>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0BDCA27-8FF0-24D1-A05F-34E2F034FB6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AF8016DF-5A96-CC23-9690-28DFC0CD1E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4C75162-2249-BF6C-1747-8F6E3494C1C3}"/>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مدخل لصحافة الهاتف المحمول</a:t>
            </a:r>
            <a:endParaRPr lang="en-US" b="1" dirty="0">
              <a:solidFill>
                <a:srgbClr val="203E5F"/>
              </a:solidFill>
              <a:latin typeface="Alexandria" charset="0"/>
              <a:cs typeface="Alexandria" charset="0"/>
            </a:endParaRPr>
          </a:p>
        </p:txBody>
      </p:sp>
    </p:spTree>
    <p:extLst>
      <p:ext uri="{BB962C8B-B14F-4D97-AF65-F5344CB8AC3E}">
        <p14:creationId xmlns:p14="http://schemas.microsoft.com/office/powerpoint/2010/main" val="2041526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36A18-8DF5-4AE3-3C6A-C19F9162C54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E4ECCE5A-0E8F-CE25-C847-5D086ABA735D}"/>
              </a:ext>
            </a:extLst>
          </p:cNvPr>
          <p:cNvSpPr txBox="1"/>
          <p:nvPr/>
        </p:nvSpPr>
        <p:spPr>
          <a:xfrm>
            <a:off x="4004441" y="1640281"/>
            <a:ext cx="7736635" cy="511858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دخلت </a:t>
            </a:r>
            <a:r>
              <a:rPr lang="ar-SA" sz="2000" dirty="0">
                <a:solidFill>
                  <a:srgbClr val="C00000"/>
                </a:solidFill>
                <a:latin typeface="Alexandria" charset="0"/>
                <a:cs typeface="Alexandria" charset="0"/>
              </a:rPr>
              <a:t>الهواتف المحمولة</a:t>
            </a:r>
            <a:r>
              <a:rPr lang="ar-SA" sz="2000" dirty="0">
                <a:latin typeface="Alexandria" charset="0"/>
                <a:cs typeface="Alexandria" charset="0"/>
              </a:rPr>
              <a:t> ميدان العمل الإعلامي تدريجياً، بدءاً من خدمات الرسائل العاجلة قبل عدة سنوات، وأخذت بالتطور حتى أصبح </a:t>
            </a:r>
            <a:r>
              <a:rPr lang="ar-SA" sz="2000" dirty="0">
                <a:solidFill>
                  <a:srgbClr val="C00000"/>
                </a:solidFill>
                <a:latin typeface="Alexandria" charset="0"/>
                <a:cs typeface="Alexandria" charset="0"/>
              </a:rPr>
              <a:t>الهاتف المحمول</a:t>
            </a:r>
            <a:r>
              <a:rPr lang="ar-SA" sz="2000" dirty="0">
                <a:latin typeface="Alexandria" charset="0"/>
                <a:cs typeface="Alexandria" charset="0"/>
              </a:rPr>
              <a:t> مؤسسة كاملة لصناعة الأخبار والمحتوى الإعلامي.</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 وازداد هذا التطور حتى في وسائل الإعلام الجماهيرية، حيث يمكن من خلاله إجراء حوار كامل وإنجاز جميع العمليات الفنية ولم تعد هذه الأدوات تقتصر على المكاتب الإعلامية التقليدية.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عُرفت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أو (</a:t>
            </a:r>
            <a:r>
              <a:rPr lang="en-US" sz="2000" dirty="0">
                <a:latin typeface="Alexandria" charset="0"/>
                <a:cs typeface="Alexandria" charset="0"/>
              </a:rPr>
              <a:t>Mojo</a:t>
            </a:r>
            <a:r>
              <a:rPr lang="ar-SA" sz="2000" dirty="0">
                <a:latin typeface="Alexandria" charset="0"/>
                <a:cs typeface="Alexandria" charset="0"/>
              </a:rPr>
              <a:t>) كمصطلح يتكون من أول حرفين من كلمتي (</a:t>
            </a:r>
            <a:r>
              <a:rPr lang="en-US" sz="2000" dirty="0">
                <a:latin typeface="Alexandria" charset="0"/>
                <a:cs typeface="Alexandria" charset="0"/>
              </a:rPr>
              <a:t>Mobile</a:t>
            </a:r>
            <a:r>
              <a:rPr lang="ar-SA" sz="2000" dirty="0">
                <a:latin typeface="Alexandria" charset="0"/>
                <a:cs typeface="Alexandria" charset="0"/>
              </a:rPr>
              <a:t>) و (</a:t>
            </a:r>
            <a:r>
              <a:rPr lang="en-US" sz="2000" dirty="0">
                <a:latin typeface="Alexandria" charset="0"/>
                <a:cs typeface="Alexandria" charset="0"/>
              </a:rPr>
              <a:t>Journalism</a:t>
            </a:r>
            <a:r>
              <a:rPr lang="ar-SA" sz="2000" dirty="0">
                <a:latin typeface="Alexandria" charset="0"/>
                <a:cs typeface="Alexandria" charset="0"/>
              </a:rPr>
              <a:t>)</a:t>
            </a:r>
            <a:r>
              <a:rPr lang="en-US" sz="2000" dirty="0">
                <a:latin typeface="Alexandria" charset="0"/>
                <a:cs typeface="Alexandria" charset="0"/>
              </a:rPr>
              <a:t> </a:t>
            </a:r>
            <a:r>
              <a:rPr lang="ar-SA" sz="2000" dirty="0">
                <a:latin typeface="Alexandria" charset="0"/>
                <a:cs typeface="Alexandria" charset="0"/>
              </a:rPr>
              <a:t>وهكذا أصبح مصطلح (</a:t>
            </a:r>
            <a:r>
              <a:rPr lang="en-US" sz="2000" dirty="0">
                <a:latin typeface="Alexandria" charset="0"/>
                <a:cs typeface="Alexandria" charset="0"/>
              </a:rPr>
              <a:t>Mojo</a:t>
            </a:r>
            <a:r>
              <a:rPr lang="ar-SA" sz="2000" dirty="0">
                <a:latin typeface="Alexandria" charset="0"/>
                <a:cs typeface="Alexandria" charset="0"/>
              </a:rPr>
              <a:t>) معروفاً بين الأكاديميين والمهنيين الصحفيين، وحتى بين المستخدمين.</a:t>
            </a:r>
          </a:p>
        </p:txBody>
      </p:sp>
      <p:sp>
        <p:nvSpPr>
          <p:cNvPr id="5" name="TextBox 4">
            <a:extLst>
              <a:ext uri="{FF2B5EF4-FFF2-40B4-BE49-F238E27FC236}">
                <a16:creationId xmlns:a16="http://schemas.microsoft.com/office/drawing/2014/main" id="{1D2AF450-3684-9147-C1FC-FE211CD459D9}"/>
              </a:ext>
            </a:extLst>
          </p:cNvPr>
          <p:cNvSpPr txBox="1"/>
          <p:nvPr/>
        </p:nvSpPr>
        <p:spPr>
          <a:xfrm>
            <a:off x="6763407" y="893447"/>
            <a:ext cx="5110400" cy="583814"/>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مفهوم صحافة الموبايل </a:t>
            </a:r>
            <a:r>
              <a:rPr lang="en-US" sz="2400" b="1" dirty="0" err="1">
                <a:solidFill>
                  <a:srgbClr val="203E5F"/>
                </a:solidFill>
                <a:latin typeface="Alexandria" charset="0"/>
                <a:cs typeface="Alexandria" charset="0"/>
              </a:rPr>
              <a:t>MoJo</a:t>
            </a:r>
            <a:r>
              <a:rPr lang="en-US" sz="2400" b="1" dirty="0">
                <a:solidFill>
                  <a:srgbClr val="203E5F"/>
                </a:solidFill>
                <a:latin typeface="Alexandria" charset="0"/>
                <a:cs typeface="Alexandria" charset="0"/>
              </a:rPr>
              <a:t>)</a:t>
            </a:r>
            <a:r>
              <a:rPr lang="ar-SA" sz="2400" b="1" dirty="0">
                <a:solidFill>
                  <a:srgbClr val="203E5F"/>
                </a:solidFill>
                <a:latin typeface="Alexandria" charset="0"/>
                <a:cs typeface="Alexandria" charset="0"/>
              </a:rPr>
              <a:t>)</a:t>
            </a:r>
          </a:p>
        </p:txBody>
      </p:sp>
      <p:pic>
        <p:nvPicPr>
          <p:cNvPr id="27650" name="Picture 2">
            <a:extLst>
              <a:ext uri="{FF2B5EF4-FFF2-40B4-BE49-F238E27FC236}">
                <a16:creationId xmlns:a16="http://schemas.microsoft.com/office/drawing/2014/main" id="{C961EBFC-2B4C-ACAA-8ACC-03C637E6BF4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389" r="33911"/>
          <a:stretch/>
        </p:blipFill>
        <p:spPr bwMode="auto">
          <a:xfrm>
            <a:off x="189231" y="1681747"/>
            <a:ext cx="3547196" cy="45602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1849601E-1D19-0531-2A65-2F91772C3625}"/>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5D0D4555-AC1C-4F09-B62D-0143C05BFC0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C35A9AAA-BBBA-E3CF-05D8-9FE9D921D7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067D3E7B-ECA6-D727-E5C8-B2B4D5A87A0B}"/>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مفهوم صحافة الموبايل</a:t>
            </a:r>
          </a:p>
        </p:txBody>
      </p:sp>
    </p:spTree>
    <p:extLst>
      <p:ext uri="{BB962C8B-B14F-4D97-AF65-F5344CB8AC3E}">
        <p14:creationId xmlns:p14="http://schemas.microsoft.com/office/powerpoint/2010/main" val="3627862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7650"/>
                                        </p:tgtEl>
                                        <p:attrNameLst>
                                          <p:attrName>style.visibility</p:attrName>
                                        </p:attrNameLst>
                                      </p:cBhvr>
                                      <p:to>
                                        <p:strVal val="visible"/>
                                      </p:to>
                                    </p:set>
                                    <p:animEffect transition="in" filter="fade">
                                      <p:cBhvr>
                                        <p:cTn id="27"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F01EB5-8994-3BBC-83F1-93B32D17AF3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710AC66A-EE1E-2B8E-929C-EEBF829364CC}"/>
              </a:ext>
            </a:extLst>
          </p:cNvPr>
          <p:cNvSpPr txBox="1"/>
          <p:nvPr/>
        </p:nvSpPr>
        <p:spPr>
          <a:xfrm>
            <a:off x="4235334" y="867774"/>
            <a:ext cx="7490993" cy="6041910"/>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عند الخوض في مفهوم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يجب الإشارة إلى طبيعة هذه الصحافة، حيث نشأت العديد من الآراء حول هذا الموضوع.</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تختلف تفسيرات المهنيين والباحثين بين من يعتبرها نوعاً صحفياً جديداً، وبين من يراها مجرد أداة أو طريقة حديثة في الممارسة الصحفية باستخدام الأجهزة المحمولة.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خاصة أن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لم تمر عليها سوى أعوام قليلة، إلا أنها أثارت اهتمام الباحثين والمهتمين الذين سعوا لاستقراء هذا النوع من الصحافة ودراسة تطوراتها المستقبلية.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ورغم احتدام الجدل حول هذا المفهوم، إلا أن الأبحاث والمطبوعات العلمية حوله شهدت تطوراً واهتماماً كبيراً من قبل الباحثين والمهنيين في هذا المجال.</a:t>
            </a:r>
          </a:p>
        </p:txBody>
      </p:sp>
      <p:pic>
        <p:nvPicPr>
          <p:cNvPr id="26628" name="Picture 4">
            <a:extLst>
              <a:ext uri="{FF2B5EF4-FFF2-40B4-BE49-F238E27FC236}">
                <a16:creationId xmlns:a16="http://schemas.microsoft.com/office/drawing/2014/main" id="{46B7C4FA-5A1A-F35E-E83B-46C1DC1F74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887" r="32984"/>
          <a:stretch/>
        </p:blipFill>
        <p:spPr bwMode="auto">
          <a:xfrm>
            <a:off x="252250" y="1192002"/>
            <a:ext cx="3850352" cy="51196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840D5557-466F-DAFF-0F9A-9B37004C4278}"/>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FF4A662E-94FE-D6CC-6D4D-B3C2D6819A27}"/>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F8EB4664-71B1-2262-A7C1-8D0AA69398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95C3542E-1AE9-FD72-0C46-8E67266B6BF8}"/>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مفهوم صحافة الموبايل</a:t>
            </a:r>
          </a:p>
        </p:txBody>
      </p:sp>
    </p:spTree>
    <p:extLst>
      <p:ext uri="{BB962C8B-B14F-4D97-AF65-F5344CB8AC3E}">
        <p14:creationId xmlns:p14="http://schemas.microsoft.com/office/powerpoint/2010/main" val="223259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6628"/>
                                        </p:tgtEl>
                                        <p:attrNameLst>
                                          <p:attrName>style.visibility</p:attrName>
                                        </p:attrNameLst>
                                      </p:cBhvr>
                                      <p:to>
                                        <p:strVal val="visible"/>
                                      </p:to>
                                    </p:set>
                                    <p:animEffect transition="in" filter="fade">
                                      <p:cBhvr>
                                        <p:cTn id="27" dur="500"/>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4BCE5-BFA9-8CA4-180E-784F8788BC9C}"/>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56D790D2-23B7-6A26-8D89-12EE3149AF79}"/>
              </a:ext>
            </a:extLst>
          </p:cNvPr>
          <p:cNvSpPr txBox="1"/>
          <p:nvPr/>
        </p:nvSpPr>
        <p:spPr>
          <a:xfrm>
            <a:off x="4792717" y="946614"/>
            <a:ext cx="6977854" cy="558024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تُعرف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بأنها: "أحد أشكال سرد القصص الرقمية، حيث يكون الهاتف الذكي هو الوسيلة أو الجهاز الأساسي لإنتاج وتصوير الصور أو الصوت أو الفيديو.</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ويستخدم الصحفيون الهاتف بشكل متزايد للحصول على الأخبار للراديو والبودكاست، أو للحصول على الفيديو للأخبار التلفزيونية والبرامج الوثائقية، وكذلك إنشاء مقاطع الفيديو للمنصات الرقمية."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وتعرف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كذلك بأنها: "أحد أشكال وأدوات الإعلام الجديد التي تمكن الصحفيين من استخدام الهواتف الذكية أو الحواسيب المحمولة المتصلة بالشبكة العنكبوتية في جمع الأخبار وتحليلها وتوزيعها من المجتمع وإليه."</a:t>
            </a:r>
          </a:p>
        </p:txBody>
      </p:sp>
      <p:pic>
        <p:nvPicPr>
          <p:cNvPr id="25602" name="Picture 2">
            <a:extLst>
              <a:ext uri="{FF2B5EF4-FFF2-40B4-BE49-F238E27FC236}">
                <a16:creationId xmlns:a16="http://schemas.microsoft.com/office/drawing/2014/main" id="{187D357E-B3E6-A256-0057-725EF80CEE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706" y="1651283"/>
            <a:ext cx="4355528" cy="39053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AB36C7DE-0127-B35C-2095-8F004B8B9B7D}"/>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61B43AF6-0335-9664-42A0-6F8F761C2A03}"/>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90D275D-E539-9C1E-6AE3-2C3A2C1D10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74B2ECA7-A604-66CB-8B50-BEB7071F7793}"/>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مفهوم صحافة الموبايل</a:t>
            </a:r>
          </a:p>
        </p:txBody>
      </p:sp>
    </p:spTree>
    <p:extLst>
      <p:ext uri="{BB962C8B-B14F-4D97-AF65-F5344CB8AC3E}">
        <p14:creationId xmlns:p14="http://schemas.microsoft.com/office/powerpoint/2010/main" val="238649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5602"/>
                                        </p:tgtEl>
                                        <p:attrNameLst>
                                          <p:attrName>style.visibility</p:attrName>
                                        </p:attrNameLst>
                                      </p:cBhvr>
                                      <p:to>
                                        <p:strVal val="visible"/>
                                      </p:to>
                                    </p:set>
                                    <p:animEffect transition="in" filter="fade">
                                      <p:cBhvr>
                                        <p:cTn id="22" dur="5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30B26B-1B05-0D9A-0BDD-CB5F96D31A8F}"/>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BA2776AF-16B7-F527-A657-D06799A325D0}"/>
              </a:ext>
            </a:extLst>
          </p:cNvPr>
          <p:cNvSpPr txBox="1"/>
          <p:nvPr/>
        </p:nvSpPr>
        <p:spPr>
          <a:xfrm>
            <a:off x="4351284" y="883556"/>
            <a:ext cx="7448784" cy="558024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وتُعرف</a:t>
            </a:r>
            <a:r>
              <a:rPr lang="ar-SA" sz="2000" dirty="0">
                <a:solidFill>
                  <a:srgbClr val="C00000"/>
                </a:solidFill>
                <a:latin typeface="Alexandria" charset="0"/>
                <a:cs typeface="Alexandria" charset="0"/>
              </a:rPr>
              <a:t> صحافة الموبايل</a:t>
            </a:r>
            <a:r>
              <a:rPr lang="ar-SA" sz="2000" dirty="0">
                <a:latin typeface="Alexandria" charset="0"/>
                <a:cs typeface="Alexandria" charset="0"/>
              </a:rPr>
              <a:t> بأنها عملية جمع الأخبار ونشرها باستخدام هاتف ذكي أو جهاز لوحي، وهو اتجاه جديد في تغطية الأخبار، وقد لاقى قبولاً واسعاً لدى الكثير من المؤسسات الإعلامية.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من أوائل الذين تطرقوا لمفهوم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هما الباحثان الإعلاميان "كونن" و"بوروم"، حيث عرّفاها بأنها: "أشكال مبتكرة لإنتاج قصص إخبارية وسرد الأحداث باستخدام الهواتف المحمولة، والتي تأخذ شكل تقارير مرئية أو صوتية أو عرض للصور مع النص، وتُنقل مباشرة من موقع الحدث باستخدام شبكات الإنترنت".</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وأكد الباحثان أن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تمثل ثورة في مجال الإعلام، تتيح للمواطنين إنتاج محتوى مقنع يشاركون به في صناعة الإعلام غير المنظم.</a:t>
            </a:r>
          </a:p>
        </p:txBody>
      </p:sp>
      <p:pic>
        <p:nvPicPr>
          <p:cNvPr id="26626" name="Picture 2">
            <a:extLst>
              <a:ext uri="{FF2B5EF4-FFF2-40B4-BE49-F238E27FC236}">
                <a16:creationId xmlns:a16="http://schemas.microsoft.com/office/drawing/2014/main" id="{FA18D0B0-C132-FA88-D01F-4FE2668B682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978" r="23280"/>
          <a:stretch/>
        </p:blipFill>
        <p:spPr bwMode="auto">
          <a:xfrm>
            <a:off x="180431" y="1361365"/>
            <a:ext cx="3963666" cy="38612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651A5DEA-0438-8FDB-E73C-8326B5F3D980}"/>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CB531F48-99FF-8456-1621-AA126AAB55F6}"/>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9805C34-107F-7122-32F2-113491EE4A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9D1966C0-01D7-A1C7-E5F3-E2A48CEA29FB}"/>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مفهوم صحافة الموبايل</a:t>
            </a:r>
          </a:p>
        </p:txBody>
      </p:sp>
    </p:spTree>
    <p:extLst>
      <p:ext uri="{BB962C8B-B14F-4D97-AF65-F5344CB8AC3E}">
        <p14:creationId xmlns:p14="http://schemas.microsoft.com/office/powerpoint/2010/main" val="4151324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626"/>
                                        </p:tgtEl>
                                        <p:attrNameLst>
                                          <p:attrName>style.visibility</p:attrName>
                                        </p:attrNameLst>
                                      </p:cBhvr>
                                      <p:to>
                                        <p:strVal val="visible"/>
                                      </p:to>
                                    </p:set>
                                    <p:animEffect transition="in" filter="fade">
                                      <p:cBhvr>
                                        <p:cTn id="22" dur="5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2CE2CE-62D9-D9A5-ED30-37128387954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2C59FB4E-54F7-03A6-3B4A-7EA3AC4BC6B6}"/>
              </a:ext>
            </a:extLst>
          </p:cNvPr>
          <p:cNvSpPr txBox="1"/>
          <p:nvPr/>
        </p:nvSpPr>
        <p:spPr>
          <a:xfrm>
            <a:off x="6826470" y="1756085"/>
            <a:ext cx="4737496" cy="4426083"/>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أما كلية الصحافة في "ونشستر" ببريطانيا، فتعرف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بأنها استخدام الصحفيين للأجهزة المحمولة (الهاتف الذكي أو الكمبيوتر الشخصي) في جمع الأخبار وتحريرها وتوزيعها للمستخدمين.</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سواء أكانت التغطيات مخصصة لصالح صحيفة ورقية محلية أم إلكترونية، وأصبحت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طريقة فعالة في نقل الأخبار.</a:t>
            </a:r>
          </a:p>
        </p:txBody>
      </p:sp>
      <p:pic>
        <p:nvPicPr>
          <p:cNvPr id="23556" name="Picture 4">
            <a:extLst>
              <a:ext uri="{FF2B5EF4-FFF2-40B4-BE49-F238E27FC236}">
                <a16:creationId xmlns:a16="http://schemas.microsoft.com/office/drawing/2014/main" id="{12D27D02-A192-0AE2-AEAC-25ABBDA1311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939" y="1671179"/>
            <a:ext cx="6558349" cy="43729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D2C42673-D250-8BF6-FD49-0C728E327ADD}"/>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D6B8BCB2-9FDD-089B-EC36-72D280C4FE16}"/>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1AEFFDD-1AA1-F28F-C374-31B11C5878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35FEC4EB-556C-5843-91BF-EEF5EAD2B789}"/>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مفهوم صحافة الموبايل</a:t>
            </a:r>
          </a:p>
        </p:txBody>
      </p:sp>
    </p:spTree>
    <p:extLst>
      <p:ext uri="{BB962C8B-B14F-4D97-AF65-F5344CB8AC3E}">
        <p14:creationId xmlns:p14="http://schemas.microsoft.com/office/powerpoint/2010/main" val="750022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3556"/>
                                        </p:tgtEl>
                                        <p:attrNameLst>
                                          <p:attrName>style.visibility</p:attrName>
                                        </p:attrNameLst>
                                      </p:cBhvr>
                                      <p:to>
                                        <p:strVal val="visible"/>
                                      </p:to>
                                    </p:set>
                                    <p:animEffect transition="in" filter="fade">
                                      <p:cBhvr>
                                        <p:cTn id="21" dur="1000"/>
                                        <p:tgtEl>
                                          <p:spTgt spid="23556"/>
                                        </p:tgtEl>
                                      </p:cBhvr>
                                    </p:animEffect>
                                    <p:anim calcmode="lin" valueType="num">
                                      <p:cBhvr>
                                        <p:cTn id="22" dur="1000" fill="hold"/>
                                        <p:tgtEl>
                                          <p:spTgt spid="23556"/>
                                        </p:tgtEl>
                                        <p:attrNameLst>
                                          <p:attrName>ppt_x</p:attrName>
                                        </p:attrNameLst>
                                      </p:cBhvr>
                                      <p:tavLst>
                                        <p:tav tm="0">
                                          <p:val>
                                            <p:strVal val="#ppt_x"/>
                                          </p:val>
                                        </p:tav>
                                        <p:tav tm="100000">
                                          <p:val>
                                            <p:strVal val="#ppt_x"/>
                                          </p:val>
                                        </p:tav>
                                      </p:tavLst>
                                    </p:anim>
                                    <p:anim calcmode="lin" valueType="num">
                                      <p:cBhvr>
                                        <p:cTn id="23" dur="1000" fill="hold"/>
                                        <p:tgtEl>
                                          <p:spTgt spid="235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2F34E-83DF-CBC5-BCA9-75BA84499156}"/>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700AFFD0-9A7A-D0FC-7265-72645AE9687A}"/>
              </a:ext>
            </a:extLst>
          </p:cNvPr>
          <p:cNvSpPr txBox="1"/>
          <p:nvPr/>
        </p:nvSpPr>
        <p:spPr>
          <a:xfrm>
            <a:off x="3440010" y="1676924"/>
            <a:ext cx="8242070" cy="445211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مع تطور </a:t>
            </a:r>
            <a:r>
              <a:rPr lang="ar-SA" sz="2000" dirty="0">
                <a:solidFill>
                  <a:srgbClr val="C00000"/>
                </a:solidFill>
                <a:latin typeface="Alexandria" charset="0"/>
                <a:cs typeface="Alexandria" charset="0"/>
              </a:rPr>
              <a:t>الهواتف المحمولة</a:t>
            </a:r>
            <a:r>
              <a:rPr lang="ar-SA" sz="2000" dirty="0">
                <a:latin typeface="Alexandria" charset="0"/>
                <a:cs typeface="Alexandria" charset="0"/>
              </a:rPr>
              <a:t> في مراحل الجيل الأول والثاني وزيادة إمكانياتها، تزايد الاهتمام بها وبالدور الذي يمكن أن تؤديه.</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ولم تعد الهواتف مجرد أداة لتلقي المكالمات الصوتية فقط، بل أصبحت وسيلة مزودة بأحدث الوسائط المتعددة والتقنيات الاتصالية عالية السرعة والجودة.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وأصبح بإمكان المستخدم التحدث والكتابة وتبادل ملفات الصوت والصورة، مما انعكس على الدور الذي يقوم به الهاتف من مجرد دور اتصالي إلى دور إعلامي أيضاً.</a:t>
            </a:r>
          </a:p>
          <a:p>
            <a:pPr algn="just" rtl="1">
              <a:lnSpc>
                <a:spcPct val="150000"/>
              </a:lnSpc>
            </a:pPr>
            <a:endParaRPr lang="ar-SA" sz="1000" dirty="0">
              <a:latin typeface="Alexandria" charset="0"/>
              <a:cs typeface="Alexandria" charset="0"/>
            </a:endParaRPr>
          </a:p>
        </p:txBody>
      </p:sp>
      <p:sp>
        <p:nvSpPr>
          <p:cNvPr id="5" name="TextBox 4">
            <a:extLst>
              <a:ext uri="{FF2B5EF4-FFF2-40B4-BE49-F238E27FC236}">
                <a16:creationId xmlns:a16="http://schemas.microsoft.com/office/drawing/2014/main" id="{CB8020AE-BF0A-E0E2-F145-3F06C54D7D72}"/>
              </a:ext>
            </a:extLst>
          </p:cNvPr>
          <p:cNvSpPr txBox="1"/>
          <p:nvPr/>
        </p:nvSpPr>
        <p:spPr>
          <a:xfrm>
            <a:off x="6324797" y="993133"/>
            <a:ext cx="5357282" cy="583814"/>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تطور صحافة الموبايل</a:t>
            </a:r>
          </a:p>
        </p:txBody>
      </p:sp>
      <p:pic>
        <p:nvPicPr>
          <p:cNvPr id="22530" name="Picture 2">
            <a:extLst>
              <a:ext uri="{FF2B5EF4-FFF2-40B4-BE49-F238E27FC236}">
                <a16:creationId xmlns:a16="http://schemas.microsoft.com/office/drawing/2014/main" id="{FF619CCC-9436-7847-73F2-225D8EF829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6895" r="9113"/>
          <a:stretch/>
        </p:blipFill>
        <p:spPr bwMode="auto">
          <a:xfrm>
            <a:off x="180431" y="1866006"/>
            <a:ext cx="3086250" cy="31259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006116E9-6F41-BC1F-7FB1-D1825AE68F74}"/>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D9F000CC-FB3B-A550-E087-5863586D0D7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E75BFC7-EF59-A9FE-53E8-7E4384B79C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A51BF7F5-FAAA-CB5D-2F7C-4D91B571DA22}"/>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تطور صحافة الموبايل</a:t>
            </a:r>
          </a:p>
        </p:txBody>
      </p:sp>
    </p:spTree>
    <p:extLst>
      <p:ext uri="{BB962C8B-B14F-4D97-AF65-F5344CB8AC3E}">
        <p14:creationId xmlns:p14="http://schemas.microsoft.com/office/powerpoint/2010/main" val="3639491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22530"/>
                                        </p:tgtEl>
                                        <p:attrNameLst>
                                          <p:attrName>style.visibility</p:attrName>
                                        </p:attrNameLst>
                                      </p:cBhvr>
                                      <p:to>
                                        <p:strVal val="visible"/>
                                      </p:to>
                                    </p:set>
                                    <p:animEffect transition="in" filter="fade">
                                      <p:cBhvr>
                                        <p:cTn id="29" dur="1000"/>
                                        <p:tgtEl>
                                          <p:spTgt spid="22530"/>
                                        </p:tgtEl>
                                      </p:cBhvr>
                                    </p:animEffect>
                                    <p:anim calcmode="lin" valueType="num">
                                      <p:cBhvr>
                                        <p:cTn id="30" dur="1000" fill="hold"/>
                                        <p:tgtEl>
                                          <p:spTgt spid="22530"/>
                                        </p:tgtEl>
                                        <p:attrNameLst>
                                          <p:attrName>ppt_x</p:attrName>
                                        </p:attrNameLst>
                                      </p:cBhvr>
                                      <p:tavLst>
                                        <p:tav tm="0">
                                          <p:val>
                                            <p:strVal val="#ppt_x"/>
                                          </p:val>
                                        </p:tav>
                                        <p:tav tm="100000">
                                          <p:val>
                                            <p:strVal val="#ppt_x"/>
                                          </p:val>
                                        </p:tav>
                                      </p:tavLst>
                                    </p:anim>
                                    <p:anim calcmode="lin" valueType="num">
                                      <p:cBhvr>
                                        <p:cTn id="31" dur="1000" fill="hold"/>
                                        <p:tgtEl>
                                          <p:spTgt spid="225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DA20F-5BE4-9474-F2E2-023786298EB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521918B8-2484-A091-A34E-C53FD07A4DD0}"/>
              </a:ext>
            </a:extLst>
          </p:cNvPr>
          <p:cNvSpPr txBox="1"/>
          <p:nvPr/>
        </p:nvSpPr>
        <p:spPr>
          <a:xfrm>
            <a:off x="3168869" y="1135074"/>
            <a:ext cx="8333704" cy="511858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وترجع بدايات استخدام </a:t>
            </a:r>
            <a:r>
              <a:rPr lang="ar-SA" sz="2000" dirty="0">
                <a:solidFill>
                  <a:srgbClr val="C00000"/>
                </a:solidFill>
                <a:latin typeface="Alexandria" charset="0"/>
                <a:cs typeface="Alexandria" charset="0"/>
              </a:rPr>
              <a:t>الهاتف المحمول</a:t>
            </a:r>
            <a:r>
              <a:rPr lang="ar-SA" sz="2000" dirty="0">
                <a:latin typeface="Alexandria" charset="0"/>
                <a:cs typeface="Alexandria" charset="0"/>
              </a:rPr>
              <a:t> في نقل المحتوى إلى فترة التسعينات، وتحديداً في ديسمبر 1992، عندما استُخدمت لأول مرة خدمة الرسائل القصيرة </a:t>
            </a:r>
            <a:r>
              <a:rPr lang="en-US" sz="2000" dirty="0">
                <a:latin typeface="Alexandria" charset="0"/>
                <a:cs typeface="Alexandria" charset="0"/>
              </a:rPr>
              <a:t>SMS)</a:t>
            </a:r>
            <a:r>
              <a:rPr lang="ar-SA" sz="2000" dirty="0">
                <a:latin typeface="Alexandria" charset="0"/>
                <a:cs typeface="Alexandria" charset="0"/>
              </a:rPr>
              <a:t>)</a:t>
            </a:r>
            <a:r>
              <a:rPr lang="en-US" sz="2000" dirty="0">
                <a:latin typeface="Alexandria" charset="0"/>
                <a:cs typeface="Alexandria" charset="0"/>
              </a:rPr>
              <a:t> </a:t>
            </a:r>
            <a:r>
              <a:rPr lang="ar-SA" sz="2000" dirty="0">
                <a:latin typeface="Alexandria" charset="0"/>
                <a:cs typeface="Alexandria" charset="0"/>
              </a:rPr>
              <a:t>في بريطانيا.</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تلا ذلك استخدامها في فنلندا في عام 1993، حيث كانت أول مرة يتم فيها إرسال رسالة من شخص إلى شخص آخر، وقد أصبحت هذه الخدمة إحدى السمات الأساسية للجيل الثاني للهواتف المحمولة.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كانت البداية الحقيقية </a:t>
            </a:r>
            <a:r>
              <a:rPr lang="ar-SA" sz="2000" dirty="0">
                <a:solidFill>
                  <a:srgbClr val="C00000"/>
                </a:solidFill>
                <a:latin typeface="Alexandria" charset="0"/>
                <a:cs typeface="Alexandria" charset="0"/>
              </a:rPr>
              <a:t>لصحافة الموبايل</a:t>
            </a:r>
            <a:r>
              <a:rPr lang="ar-SA" sz="2000" dirty="0">
                <a:latin typeface="Alexandria" charset="0"/>
                <a:cs typeface="Alexandria" charset="0"/>
              </a:rPr>
              <a:t> عندما بدأ استخدام المحتوى الإعلامي المصور بالموبايل في عام 2003م، في هذا السياق نشرت جريدة "نيويورك تايمز" في 12 أبريل 2004 لأول مرة على صفحتها الأولى صورة ملتقطة بالموبايل.</a:t>
            </a:r>
          </a:p>
        </p:txBody>
      </p:sp>
      <p:grpSp>
        <p:nvGrpSpPr>
          <p:cNvPr id="2" name="Group 1">
            <a:extLst>
              <a:ext uri="{FF2B5EF4-FFF2-40B4-BE49-F238E27FC236}">
                <a16:creationId xmlns:a16="http://schemas.microsoft.com/office/drawing/2014/main" id="{06A20D59-0EF2-D36D-8DDB-51E50B45A3E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D0EA364D-F424-D794-9DB7-AD4F98440A25}"/>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AF9B02C-280B-BAC7-A8A8-4FC03BCEFE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1026" name="Picture 2">
            <a:extLst>
              <a:ext uri="{FF2B5EF4-FFF2-40B4-BE49-F238E27FC236}">
                <a16:creationId xmlns:a16="http://schemas.microsoft.com/office/drawing/2014/main" id="{B2286D71-CC94-69E7-34BA-CBF63489F1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428" y="2983887"/>
            <a:ext cx="1959179" cy="12034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a:extLst>
              <a:ext uri="{FF2B5EF4-FFF2-40B4-BE49-F238E27FC236}">
                <a16:creationId xmlns:a16="http://schemas.microsoft.com/office/drawing/2014/main" id="{CCF14444-9375-9F2E-B893-96114018AEE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2620" y="4507393"/>
            <a:ext cx="2172794" cy="15413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8B679E91-01BC-3B19-F0B5-415714E76D0A}"/>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تطور صحافة الموبايل</a:t>
            </a:r>
          </a:p>
        </p:txBody>
      </p:sp>
      <p:pic>
        <p:nvPicPr>
          <p:cNvPr id="6" name="Picture 2">
            <a:extLst>
              <a:ext uri="{FF2B5EF4-FFF2-40B4-BE49-F238E27FC236}">
                <a16:creationId xmlns:a16="http://schemas.microsoft.com/office/drawing/2014/main" id="{7630FA5F-B58D-FE2A-E872-E1C6FD5524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046" y="1217773"/>
            <a:ext cx="2441942" cy="14651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37024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fade">
                                      <p:cBhvr>
                                        <p:cTn id="22" dur="500"/>
                                        <p:tgtEl>
                                          <p:spTgt spid="102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28"/>
                                        </p:tgtEl>
                                        <p:attrNameLst>
                                          <p:attrName>style.visibility</p:attrName>
                                        </p:attrNameLst>
                                      </p:cBhvr>
                                      <p:to>
                                        <p:strVal val="visible"/>
                                      </p:to>
                                    </p:set>
                                    <p:animEffect transition="in" filter="fade">
                                      <p:cBhvr>
                                        <p:cTn id="32"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51D70-A605-4E00-64F6-045759622EC1}"/>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E125E232-1BA3-7C21-201D-D21DFF85F03B}"/>
              </a:ext>
            </a:extLst>
          </p:cNvPr>
          <p:cNvSpPr txBox="1"/>
          <p:nvPr/>
        </p:nvSpPr>
        <p:spPr>
          <a:xfrm>
            <a:off x="3980137" y="1270564"/>
            <a:ext cx="7834678" cy="188692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تم التقاط هذه الصورة في لحظة التوقيع الرسمي على إبرام عقد الاندماج بين الشركتين المتعلقتين ب</a:t>
            </a:r>
            <a:r>
              <a:rPr lang="ar-SA" sz="2000" dirty="0">
                <a:solidFill>
                  <a:srgbClr val="C00000"/>
                </a:solidFill>
                <a:latin typeface="Alexandria" charset="0"/>
                <a:cs typeface="Alexandria" charset="0"/>
              </a:rPr>
              <a:t>الهاتف المحمول</a:t>
            </a:r>
            <a:r>
              <a:rPr lang="ar-SA" sz="2000" dirty="0">
                <a:latin typeface="Alexandria" charset="0"/>
                <a:cs typeface="Alexandria" charset="0"/>
              </a:rPr>
              <a:t> </a:t>
            </a:r>
            <a:r>
              <a:rPr lang="en-US" sz="2000" dirty="0">
                <a:latin typeface="Alexandria" charset="0"/>
                <a:cs typeface="Alexandria" charset="0"/>
              </a:rPr>
              <a:t>AT&amp;T"</a:t>
            </a:r>
            <a:r>
              <a:rPr lang="ar-SA" sz="2000" dirty="0">
                <a:latin typeface="Alexandria" charset="0"/>
                <a:cs typeface="Alexandria" charset="0"/>
              </a:rPr>
              <a:t>"</a:t>
            </a:r>
            <a:r>
              <a:rPr lang="en-US" sz="2000" dirty="0">
                <a:latin typeface="Alexandria" charset="0"/>
                <a:cs typeface="Alexandria" charset="0"/>
              </a:rPr>
              <a:t> </a:t>
            </a:r>
            <a:r>
              <a:rPr lang="ar-SA" sz="2000" dirty="0">
                <a:latin typeface="Alexandria" charset="0"/>
                <a:cs typeface="Alexandria" charset="0"/>
              </a:rPr>
              <a:t> و"سينغولار"، وعلى الرغم من أن الصورة كانت عادية جداً، إلا إنها كانت علامة بارزة في تاريخ </a:t>
            </a:r>
            <a:r>
              <a:rPr lang="ar-SA" sz="2000" dirty="0">
                <a:solidFill>
                  <a:srgbClr val="C00000"/>
                </a:solidFill>
                <a:latin typeface="Alexandria" charset="0"/>
                <a:cs typeface="Alexandria" charset="0"/>
              </a:rPr>
              <a:t>صحافة الموبايل.</a:t>
            </a:r>
          </a:p>
        </p:txBody>
      </p:sp>
      <p:grpSp>
        <p:nvGrpSpPr>
          <p:cNvPr id="2" name="Group 1">
            <a:extLst>
              <a:ext uri="{FF2B5EF4-FFF2-40B4-BE49-F238E27FC236}">
                <a16:creationId xmlns:a16="http://schemas.microsoft.com/office/drawing/2014/main" id="{B799C77B-86A0-D420-54FE-14380C24C6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EE8E8020-8EF7-2918-DE79-B663D643CE1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058D782-4560-A324-BC12-F8874124C9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2056" name="Picture 8">
            <a:extLst>
              <a:ext uri="{FF2B5EF4-FFF2-40B4-BE49-F238E27FC236}">
                <a16:creationId xmlns:a16="http://schemas.microsoft.com/office/drawing/2014/main" id="{7DD43E8C-699A-43DE-FB85-1009D40F44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4760" y="1097365"/>
            <a:ext cx="3436347" cy="21692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60" name="Picture 12" descr="تفجيرات لندن 7 يوليو 2005 ">
            <a:extLst>
              <a:ext uri="{FF2B5EF4-FFF2-40B4-BE49-F238E27FC236}">
                <a16:creationId xmlns:a16="http://schemas.microsoft.com/office/drawing/2014/main" id="{BDB2CA84-1F33-E65F-C4E4-7783EE1E11D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4760" y="4847050"/>
            <a:ext cx="3382114" cy="19087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62" name="Picture 14" descr="احداث مدريد">
            <a:extLst>
              <a:ext uri="{FF2B5EF4-FFF2-40B4-BE49-F238E27FC236}">
                <a16:creationId xmlns:a16="http://schemas.microsoft.com/office/drawing/2014/main" id="{066A3818-94F3-85E8-FBD1-804FF5E675FD}"/>
              </a:ext>
              <a:ext uri="{C183D7F6-B498-43B3-948B-1728B52AA6E4}">
                <adec:decorative xmlns:adec="http://schemas.microsoft.com/office/drawing/2017/decorative" val="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64043" y="4869970"/>
            <a:ext cx="3607676" cy="18940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74903432-B788-1635-0633-4A9E0A98F6FC}"/>
              </a:ext>
            </a:extLst>
          </p:cNvPr>
          <p:cNvSpPr txBox="1"/>
          <p:nvPr/>
        </p:nvSpPr>
        <p:spPr>
          <a:xfrm>
            <a:off x="661611" y="3375718"/>
            <a:ext cx="11168970" cy="1425262"/>
          </a:xfrm>
          <a:prstGeom prst="rect">
            <a:avLst/>
          </a:prstGeom>
          <a:noFill/>
        </p:spPr>
        <p:txBody>
          <a:bodyPr wrap="square">
            <a:spAutoFit/>
          </a:bodyPr>
          <a:lstStyle/>
          <a:p>
            <a:pPr algn="just" rtl="1">
              <a:lnSpc>
                <a:spcPct val="150000"/>
              </a:lnSpc>
            </a:pPr>
            <a:r>
              <a:rPr lang="ar-SA" sz="2000" dirty="0">
                <a:latin typeface="Alexandria" charset="0"/>
                <a:cs typeface="Alexandria" charset="0"/>
              </a:rPr>
              <a:t>وفي العام نفسه، كانت اللقطات المصورة بالموبايل مهمة أيضاً تغطية أحداث مدريد في إسبانيا، وفي تغطية أحداث تسونامي في إندونيسيا، وبلغت ذروة هذا النوع من أشكال الإنتاج الإعلامي خلال أحداث لندن عام 2005.</a:t>
            </a:r>
          </a:p>
        </p:txBody>
      </p:sp>
      <p:pic>
        <p:nvPicPr>
          <p:cNvPr id="2064" name="Picture 16" descr="تسونامي">
            <a:extLst>
              <a:ext uri="{FF2B5EF4-FFF2-40B4-BE49-F238E27FC236}">
                <a16:creationId xmlns:a16="http://schemas.microsoft.com/office/drawing/2014/main" id="{F901C6BA-8313-65F2-0BE4-4A785D070841}"/>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b="11694"/>
          <a:stretch/>
        </p:blipFill>
        <p:spPr bwMode="auto">
          <a:xfrm>
            <a:off x="3948606" y="4854204"/>
            <a:ext cx="4042012" cy="19073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D635815E-6A51-59FB-3E71-68826C19D6B5}"/>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تطور صحافة الموبايل</a:t>
            </a:r>
          </a:p>
        </p:txBody>
      </p:sp>
    </p:spTree>
    <p:extLst>
      <p:ext uri="{BB962C8B-B14F-4D97-AF65-F5344CB8AC3E}">
        <p14:creationId xmlns:p14="http://schemas.microsoft.com/office/powerpoint/2010/main" val="3926700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056"/>
                                        </p:tgtEl>
                                        <p:attrNameLst>
                                          <p:attrName>style.visibility</p:attrName>
                                        </p:attrNameLst>
                                      </p:cBhvr>
                                      <p:to>
                                        <p:strVal val="visible"/>
                                      </p:to>
                                    </p:set>
                                    <p:animEffect transition="in" filter="fade">
                                      <p:cBhvr>
                                        <p:cTn id="12" dur="1000"/>
                                        <p:tgtEl>
                                          <p:spTgt spid="2056"/>
                                        </p:tgtEl>
                                      </p:cBhvr>
                                    </p:animEffect>
                                    <p:anim calcmode="lin" valueType="num">
                                      <p:cBhvr>
                                        <p:cTn id="13" dur="1000" fill="hold"/>
                                        <p:tgtEl>
                                          <p:spTgt spid="2056"/>
                                        </p:tgtEl>
                                        <p:attrNameLst>
                                          <p:attrName>ppt_x</p:attrName>
                                        </p:attrNameLst>
                                      </p:cBhvr>
                                      <p:tavLst>
                                        <p:tav tm="0">
                                          <p:val>
                                            <p:strVal val="#ppt_x"/>
                                          </p:val>
                                        </p:tav>
                                        <p:tav tm="100000">
                                          <p:val>
                                            <p:strVal val="#ppt_x"/>
                                          </p:val>
                                        </p:tav>
                                      </p:tavLst>
                                    </p:anim>
                                    <p:anim calcmode="lin" valueType="num">
                                      <p:cBhvr>
                                        <p:cTn id="14" dur="1000" fill="hold"/>
                                        <p:tgtEl>
                                          <p:spTgt spid="205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2060"/>
                                        </p:tgtEl>
                                        <p:attrNameLst>
                                          <p:attrName>style.visibility</p:attrName>
                                        </p:attrNameLst>
                                      </p:cBhvr>
                                      <p:to>
                                        <p:strVal val="visible"/>
                                      </p:to>
                                    </p:set>
                                    <p:animEffect transition="in" filter="fade">
                                      <p:cBhvr>
                                        <p:cTn id="24" dur="1000"/>
                                        <p:tgtEl>
                                          <p:spTgt spid="2060"/>
                                        </p:tgtEl>
                                      </p:cBhvr>
                                    </p:animEffect>
                                    <p:anim calcmode="lin" valueType="num">
                                      <p:cBhvr>
                                        <p:cTn id="25" dur="1000" fill="hold"/>
                                        <p:tgtEl>
                                          <p:spTgt spid="2060"/>
                                        </p:tgtEl>
                                        <p:attrNameLst>
                                          <p:attrName>ppt_x</p:attrName>
                                        </p:attrNameLst>
                                      </p:cBhvr>
                                      <p:tavLst>
                                        <p:tav tm="0">
                                          <p:val>
                                            <p:strVal val="#ppt_x"/>
                                          </p:val>
                                        </p:tav>
                                        <p:tav tm="100000">
                                          <p:val>
                                            <p:strVal val="#ppt_x"/>
                                          </p:val>
                                        </p:tav>
                                      </p:tavLst>
                                    </p:anim>
                                    <p:anim calcmode="lin" valueType="num">
                                      <p:cBhvr>
                                        <p:cTn id="26" dur="1000" fill="hold"/>
                                        <p:tgtEl>
                                          <p:spTgt spid="206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2064"/>
                                        </p:tgtEl>
                                        <p:attrNameLst>
                                          <p:attrName>style.visibility</p:attrName>
                                        </p:attrNameLst>
                                      </p:cBhvr>
                                      <p:to>
                                        <p:strVal val="visible"/>
                                      </p:to>
                                    </p:set>
                                    <p:animEffect transition="in" filter="fade">
                                      <p:cBhvr>
                                        <p:cTn id="31" dur="1000"/>
                                        <p:tgtEl>
                                          <p:spTgt spid="2064"/>
                                        </p:tgtEl>
                                      </p:cBhvr>
                                    </p:animEffect>
                                    <p:anim calcmode="lin" valueType="num">
                                      <p:cBhvr>
                                        <p:cTn id="32" dur="1000" fill="hold"/>
                                        <p:tgtEl>
                                          <p:spTgt spid="2064"/>
                                        </p:tgtEl>
                                        <p:attrNameLst>
                                          <p:attrName>ppt_x</p:attrName>
                                        </p:attrNameLst>
                                      </p:cBhvr>
                                      <p:tavLst>
                                        <p:tav tm="0">
                                          <p:val>
                                            <p:strVal val="#ppt_x"/>
                                          </p:val>
                                        </p:tav>
                                        <p:tav tm="100000">
                                          <p:val>
                                            <p:strVal val="#ppt_x"/>
                                          </p:val>
                                        </p:tav>
                                      </p:tavLst>
                                    </p:anim>
                                    <p:anim calcmode="lin" valueType="num">
                                      <p:cBhvr>
                                        <p:cTn id="33" dur="1000" fill="hold"/>
                                        <p:tgtEl>
                                          <p:spTgt spid="2064"/>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2062"/>
                                        </p:tgtEl>
                                        <p:attrNameLst>
                                          <p:attrName>style.visibility</p:attrName>
                                        </p:attrNameLst>
                                      </p:cBhvr>
                                      <p:to>
                                        <p:strVal val="visible"/>
                                      </p:to>
                                    </p:set>
                                    <p:animEffect transition="in" filter="fade">
                                      <p:cBhvr>
                                        <p:cTn id="38" dur="1000"/>
                                        <p:tgtEl>
                                          <p:spTgt spid="2062"/>
                                        </p:tgtEl>
                                      </p:cBhvr>
                                    </p:animEffect>
                                    <p:anim calcmode="lin" valueType="num">
                                      <p:cBhvr>
                                        <p:cTn id="39" dur="1000" fill="hold"/>
                                        <p:tgtEl>
                                          <p:spTgt spid="2062"/>
                                        </p:tgtEl>
                                        <p:attrNameLst>
                                          <p:attrName>ppt_x</p:attrName>
                                        </p:attrNameLst>
                                      </p:cBhvr>
                                      <p:tavLst>
                                        <p:tav tm="0">
                                          <p:val>
                                            <p:strVal val="#ppt_x"/>
                                          </p:val>
                                        </p:tav>
                                        <p:tav tm="100000">
                                          <p:val>
                                            <p:strVal val="#ppt_x"/>
                                          </p:val>
                                        </p:tav>
                                      </p:tavLst>
                                    </p:anim>
                                    <p:anim calcmode="lin" valueType="num">
                                      <p:cBhvr>
                                        <p:cTn id="40" dur="1000" fill="hold"/>
                                        <p:tgtEl>
                                          <p:spTgt spid="20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2C2F9-2ED6-07BD-FA62-AE1AC3A224E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2AF48071-5FD1-1650-CBD2-8719E2E4C070}"/>
              </a:ext>
            </a:extLst>
          </p:cNvPr>
          <p:cNvSpPr txBox="1"/>
          <p:nvPr/>
        </p:nvSpPr>
        <p:spPr>
          <a:xfrm>
            <a:off x="667232" y="1610946"/>
            <a:ext cx="6298921" cy="4887748"/>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تستمد </a:t>
            </a:r>
            <a:r>
              <a:rPr lang="ar-SA" sz="2000" dirty="0">
                <a:solidFill>
                  <a:srgbClr val="C00000"/>
                </a:solidFill>
                <a:latin typeface="Alexandria" charset="0"/>
                <a:cs typeface="Alexandria" charset="0"/>
              </a:rPr>
              <a:t>صحافة الموبايل </a:t>
            </a:r>
            <a:r>
              <a:rPr lang="ar-SA" sz="2000" dirty="0">
                <a:latin typeface="Alexandria" charset="0"/>
                <a:cs typeface="Alexandria" charset="0"/>
              </a:rPr>
              <a:t>خصائصها من البيئة الرقمية بوصفها شكلاً من أشكال الإعلام الجديد. وهي في الغالب ترتبط بخصائص الإنترنت إلى جانب خصائص أخرى تستمدها من الوسيلة الإعلامية (</a:t>
            </a:r>
            <a:r>
              <a:rPr lang="ar-SA" sz="2000" dirty="0">
                <a:solidFill>
                  <a:srgbClr val="C00000"/>
                </a:solidFill>
                <a:latin typeface="Alexandria" charset="0"/>
                <a:cs typeface="Alexandria" charset="0"/>
              </a:rPr>
              <a:t>الأجهزة الذكية</a:t>
            </a:r>
            <a:r>
              <a:rPr lang="ar-SA" sz="2000" dirty="0">
                <a:latin typeface="Alexandria" charset="0"/>
                <a:cs typeface="Alexandria" charset="0"/>
              </a:rPr>
              <a:t>) التي تمنحها بعداً تقنياً.</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هذا التزاوج والإندماج المشترك (التقني-الإعلامي) يمنح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قوة، ويعزز فرص نموها وتطورها خلال السنوات القادمة، كما يجعلها الخيار المناسب للصحفيين. ونلخص أهم خصائص صحافة الموبايل فيما يلي:</a:t>
            </a:r>
          </a:p>
        </p:txBody>
      </p:sp>
      <p:sp>
        <p:nvSpPr>
          <p:cNvPr id="5" name="TextBox 4">
            <a:extLst>
              <a:ext uri="{FF2B5EF4-FFF2-40B4-BE49-F238E27FC236}">
                <a16:creationId xmlns:a16="http://schemas.microsoft.com/office/drawing/2014/main" id="{69579824-93AD-87BF-632F-D1270B1B2E98}"/>
              </a:ext>
            </a:extLst>
          </p:cNvPr>
          <p:cNvSpPr txBox="1"/>
          <p:nvPr/>
        </p:nvSpPr>
        <p:spPr>
          <a:xfrm>
            <a:off x="6569648" y="2322387"/>
            <a:ext cx="5110400" cy="583814"/>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خصائص صحافة الموبايل</a:t>
            </a:r>
          </a:p>
        </p:txBody>
      </p:sp>
      <p:pic>
        <p:nvPicPr>
          <p:cNvPr id="14338" name="Picture 2">
            <a:extLst>
              <a:ext uri="{FF2B5EF4-FFF2-40B4-BE49-F238E27FC236}">
                <a16:creationId xmlns:a16="http://schemas.microsoft.com/office/drawing/2014/main" id="{900CE744-9A84-D933-37F0-F009A81188F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38787" y="3538812"/>
            <a:ext cx="4617544" cy="27481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8525AE79-7D39-D8BF-DD07-2835B5C995EE}"/>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C6F605E4-BE66-D558-FC73-8C126FB439A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0E621B1-9385-66E4-97DD-BC5F13506E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78A843C5-E654-15C0-9FC8-3B0682C3EFB1}"/>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خصائص صحافة الموبايل</a:t>
            </a:r>
          </a:p>
        </p:txBody>
      </p:sp>
    </p:spTree>
    <p:extLst>
      <p:ext uri="{BB962C8B-B14F-4D97-AF65-F5344CB8AC3E}">
        <p14:creationId xmlns:p14="http://schemas.microsoft.com/office/powerpoint/2010/main" val="3420171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338"/>
                                        </p:tgtEl>
                                        <p:attrNameLst>
                                          <p:attrName>style.visibility</p:attrName>
                                        </p:attrNameLst>
                                      </p:cBhvr>
                                      <p:to>
                                        <p:strVal val="visible"/>
                                      </p:to>
                                    </p:set>
                                    <p:animEffect transition="in" filter="fade">
                                      <p:cBhvr>
                                        <p:cTn id="22" dur="5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FE193-9F89-69B7-1F44-AC94A7A5230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7C35E14-7FFB-DE3D-D2CF-61A008A6D545}"/>
              </a:ext>
            </a:extLst>
          </p:cNvPr>
          <p:cNvSpPr txBox="1"/>
          <p:nvPr/>
        </p:nvSpPr>
        <p:spPr>
          <a:xfrm>
            <a:off x="4666593" y="1476179"/>
            <a:ext cx="7014130" cy="4195251"/>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1. الســــرعة:</a:t>
            </a:r>
          </a:p>
          <a:p>
            <a:pPr algn="just" rtl="1">
              <a:lnSpc>
                <a:spcPct val="150000"/>
              </a:lnSpc>
            </a:pPr>
            <a:endParaRPr lang="ar-SA" sz="1000" b="1" dirty="0">
              <a:solidFill>
                <a:srgbClr val="203E5F"/>
              </a:solidFill>
              <a:latin typeface="Alexandria" charset="0"/>
              <a:cs typeface="Alexandria" charset="0"/>
            </a:endParaRPr>
          </a:p>
          <a:p>
            <a:pPr algn="just" rtl="1">
              <a:lnSpc>
                <a:spcPct val="150000"/>
              </a:lnSpc>
            </a:pPr>
            <a:r>
              <a:rPr lang="ar-SA" sz="2000" dirty="0">
                <a:latin typeface="Alexandria" charset="0"/>
                <a:cs typeface="Alexandria" charset="0"/>
              </a:rPr>
              <a:t>تتيح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إرسال البيانات وتوثيقها لحظة وقوع الحدث. كما تتميز بسرعة إعداد وإرسال التقارير والمواد الإخبارية ونشرها عبر المنصات المحمولة أو التطبيقات المختلفة.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يتعلق هذا الجانب بتأثير ثورة تكنولوجيا المعلومات في استخدام الحاسبات الإلكترونية، واستغلال أقل وقت في تخزين واسترجاع المواد الصحفية بالسرعة الرقمية عبر الاتصال بشبكة الإنترنت وتقنيات الربط المتاحة.</a:t>
            </a:r>
          </a:p>
        </p:txBody>
      </p:sp>
      <p:pic>
        <p:nvPicPr>
          <p:cNvPr id="13314" name="Picture 2">
            <a:extLst>
              <a:ext uri="{FF2B5EF4-FFF2-40B4-BE49-F238E27FC236}">
                <a16:creationId xmlns:a16="http://schemas.microsoft.com/office/drawing/2014/main" id="{0BFA166E-D7BF-0E68-C491-11533DAEEB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431" y="2241512"/>
            <a:ext cx="4268352" cy="28687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866C38BA-7422-BBB8-DFA1-B026E7630EC2}"/>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E27FC79F-7A2A-A029-7B60-033507A5E0B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162CBE0C-529F-0F2B-4958-F8AB2EE56C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AADB05F-3E26-06B9-6EE0-7B136072B0E6}"/>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خصائص صحافة الموبايل</a:t>
            </a:r>
          </a:p>
        </p:txBody>
      </p:sp>
    </p:spTree>
    <p:extLst>
      <p:ext uri="{BB962C8B-B14F-4D97-AF65-F5344CB8AC3E}">
        <p14:creationId xmlns:p14="http://schemas.microsoft.com/office/powerpoint/2010/main" val="2688582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314"/>
                                        </p:tgtEl>
                                        <p:attrNameLst>
                                          <p:attrName>style.visibility</p:attrName>
                                        </p:attrNameLst>
                                      </p:cBhvr>
                                      <p:to>
                                        <p:strVal val="visible"/>
                                      </p:to>
                                    </p:set>
                                    <p:animEffect transition="in" filter="fade">
                                      <p:cBhvr>
                                        <p:cTn id="22" dur="5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C92C5-FB38-9C8A-35A0-CFA84C9BBFD6}"/>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DE4DAB21-0DC6-AEAE-562E-B2E07E8F8E4F}"/>
              </a:ext>
            </a:extLst>
          </p:cNvPr>
          <p:cNvSpPr txBox="1"/>
          <p:nvPr/>
        </p:nvSpPr>
        <p:spPr>
          <a:xfrm>
            <a:off x="3248398" y="1087075"/>
            <a:ext cx="8180778" cy="5118581"/>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2. التفـــاعلية:</a:t>
            </a:r>
          </a:p>
          <a:p>
            <a:pPr algn="just" rtl="1">
              <a:lnSpc>
                <a:spcPct val="150000"/>
              </a:lnSpc>
            </a:pPr>
            <a:r>
              <a:rPr lang="ar-SA" sz="2000" dirty="0">
                <a:latin typeface="Alexandria" charset="0"/>
                <a:cs typeface="Alexandria" charset="0"/>
              </a:rPr>
              <a:t>تعد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من الأنشطة الصحفية الأكثر تفاعلية من قبل الجمهور، حيث تتيح مشاركة الأفكار والرؤى.</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بمعنى آخر، هي صحافة الوسائط المتعددة التي تتواجد على مختلف المنصات الإلكترونية من شبكات اجتماعية وتطبيقات محمولة وبرامج تواصلية.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إنها ثورة اتصالية تربط بين مجموعة من التطبيقات والمنصات بهدف تمكين المستخدم من الوظائف والإمكانات التفاعلية الفريدة من نوعها، والتي تحول الجمهور من مجرد متلقين سلبيين للمواد الإعلامية إلى مشاركين إيجابيين في العمليات الإعلامية والاتصالية والتفاعل معها. </a:t>
            </a:r>
          </a:p>
        </p:txBody>
      </p:sp>
      <p:grpSp>
        <p:nvGrpSpPr>
          <p:cNvPr id="2" name="Group 1">
            <a:extLst>
              <a:ext uri="{FF2B5EF4-FFF2-40B4-BE49-F238E27FC236}">
                <a16:creationId xmlns:a16="http://schemas.microsoft.com/office/drawing/2014/main" id="{1697BCBE-D2DC-E984-C93D-7197C2B3F7F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A29F7AD-7A4F-9AD3-5053-1BE567E03939}"/>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1C64E0D-8710-2B24-7621-74D4002CEA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11266" name="Picture 2" descr="صحافة الهاتف المحمول | الجزيرة للتعليم الإلكتروني">
            <a:extLst>
              <a:ext uri="{FF2B5EF4-FFF2-40B4-BE49-F238E27FC236}">
                <a16:creationId xmlns:a16="http://schemas.microsoft.com/office/drawing/2014/main" id="{0AA06C27-A709-9929-0B8C-7BB3E42C41C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441434" y="2621893"/>
            <a:ext cx="4372935" cy="23914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8A862F3F-AA42-58A3-FFC5-085EE36AFCBF}"/>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خصائص صحافة الموبايل</a:t>
            </a:r>
          </a:p>
        </p:txBody>
      </p:sp>
    </p:spTree>
    <p:extLst>
      <p:ext uri="{BB962C8B-B14F-4D97-AF65-F5344CB8AC3E}">
        <p14:creationId xmlns:p14="http://schemas.microsoft.com/office/powerpoint/2010/main" val="3471532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5A849-6076-EB09-E8AE-2621FF7BBBC6}"/>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CB27230E-0CBF-CB2E-683F-42EDA3C9BDF9}"/>
              </a:ext>
            </a:extLst>
          </p:cNvPr>
          <p:cNvSpPr txBox="1"/>
          <p:nvPr/>
        </p:nvSpPr>
        <p:spPr>
          <a:xfrm>
            <a:off x="4540469" y="1553324"/>
            <a:ext cx="6683054" cy="470898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تميزت ظاهرة الإعلام الجديد (عمومًا) و</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(خصوصًا)، بقدر عالٍ من التفاعلية، حيث تزداد درجة التفاعل بين المستخدمين دون التقيد بحدود الزمان أو المكان.</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مما يوفر مزيداً من التواصل دون الاتصال الجسدي، خاصة أن </a:t>
            </a:r>
            <a:r>
              <a:rPr lang="ar-SA" sz="2000" dirty="0">
                <a:solidFill>
                  <a:srgbClr val="C00000"/>
                </a:solidFill>
                <a:latin typeface="Alexandria" charset="0"/>
                <a:cs typeface="Alexandria" charset="0"/>
              </a:rPr>
              <a:t>الهاتف المحمول</a:t>
            </a:r>
            <a:r>
              <a:rPr lang="ar-SA" sz="2000" dirty="0">
                <a:latin typeface="Alexandria" charset="0"/>
                <a:cs typeface="Alexandria" charset="0"/>
              </a:rPr>
              <a:t> يوفر أدوات التفاعلية بشكل أكبر.</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وهناك زيادة واهتمام متزايد في تصميم تطبيقات المحمول، بحيث تصبح أكثر من مجرد أداة تقنية، بل تؤدي وظيفة اجتماعية وعاطفية، مثل إظهار القلق، التعاطف وغيرها.</a:t>
            </a:r>
          </a:p>
        </p:txBody>
      </p:sp>
      <p:grpSp>
        <p:nvGrpSpPr>
          <p:cNvPr id="2" name="Group 1">
            <a:extLst>
              <a:ext uri="{FF2B5EF4-FFF2-40B4-BE49-F238E27FC236}">
                <a16:creationId xmlns:a16="http://schemas.microsoft.com/office/drawing/2014/main" id="{39085A1B-DA5A-7C03-9F45-A7EE585DE0E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E5BDA527-6266-51DB-0333-8F40398C011D}"/>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E68D1F2-D516-B87A-3E84-308FB8F0F8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10242" name="Picture 2" descr="صحافة الموبايل.. مستقبل وليست اختيار - YouTube">
            <a:extLst>
              <a:ext uri="{FF2B5EF4-FFF2-40B4-BE49-F238E27FC236}">
                <a16:creationId xmlns:a16="http://schemas.microsoft.com/office/drawing/2014/main" id="{905926A7-CD9C-6152-B3FA-6A225ABD83C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7682" b="16910"/>
          <a:stretch/>
        </p:blipFill>
        <p:spPr bwMode="auto">
          <a:xfrm>
            <a:off x="627937" y="4274717"/>
            <a:ext cx="3452233" cy="16935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44" name="Picture 4" descr="ما هي صحافة الموبايل؟ ” MOJO” وماهي... - نادي صحافة الموبايل ...">
            <a:extLst>
              <a:ext uri="{FF2B5EF4-FFF2-40B4-BE49-F238E27FC236}">
                <a16:creationId xmlns:a16="http://schemas.microsoft.com/office/drawing/2014/main" id="{9576AD2B-DE18-A46F-E0F5-61B2F204A5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5984" y="1671179"/>
            <a:ext cx="3036137" cy="18328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0820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44"/>
                                        </p:tgtEl>
                                        <p:attrNameLst>
                                          <p:attrName>style.visibility</p:attrName>
                                        </p:attrNameLst>
                                      </p:cBhvr>
                                      <p:to>
                                        <p:strVal val="visible"/>
                                      </p:to>
                                    </p:set>
                                    <p:animEffect transition="in" filter="fade">
                                      <p:cBhvr>
                                        <p:cTn id="17" dur="500"/>
                                        <p:tgtEl>
                                          <p:spTgt spid="1024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242"/>
                                        </p:tgtEl>
                                        <p:attrNameLst>
                                          <p:attrName>style.visibility</p:attrName>
                                        </p:attrNameLst>
                                      </p:cBhvr>
                                      <p:to>
                                        <p:strVal val="visible"/>
                                      </p:to>
                                    </p:set>
                                    <p:animEffect transition="in" filter="fade">
                                      <p:cBhvr>
                                        <p:cTn id="27"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A1BA8-D2C3-F3AE-8209-B173728F18E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B66F64B-D1D9-FA7C-7C29-C55549D5405B}"/>
              </a:ext>
            </a:extLst>
          </p:cNvPr>
          <p:cNvSpPr txBox="1"/>
          <p:nvPr/>
        </p:nvSpPr>
        <p:spPr>
          <a:xfrm>
            <a:off x="4587765" y="1045507"/>
            <a:ext cx="6903771" cy="5580246"/>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3. سهولة الاستخدام والتصفح:</a:t>
            </a:r>
          </a:p>
          <a:p>
            <a:pPr algn="just" rtl="1">
              <a:lnSpc>
                <a:spcPct val="150000"/>
              </a:lnSpc>
            </a:pPr>
            <a:r>
              <a:rPr lang="ar-SA" sz="2000" dirty="0">
                <a:latin typeface="Alexandria" charset="0"/>
                <a:cs typeface="Alexandria" charset="0"/>
              </a:rPr>
              <a:t>بعد أن زودت الهواتف الذكية بأحدث التطبيقات والتكنولوجيات الحديثة، وبخاصة المعالجات الدقيقة، أصبحت تتمتع بقوة حوسبة عالية، مما يجعلها تقترب من أداء الحواسيب الشخصية.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وتعد سهولة الاستخدام والتصفح من أهم عوامل تشجيع مستخدمي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حيث لا تتطلب بذل جهد جسدي أو عقلي كبير لفهم أو استيعاب المواد الإعلامية المتاحة،.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خاصة مع استخدام بعض التطبيقات البسيطة التي تساهم في تسهيل الحصول على المعلومات وتبادلها ومتابعة الأخبار والتطورات الأخيرة.</a:t>
            </a:r>
          </a:p>
        </p:txBody>
      </p:sp>
      <p:grpSp>
        <p:nvGrpSpPr>
          <p:cNvPr id="2" name="Group 1">
            <a:extLst>
              <a:ext uri="{FF2B5EF4-FFF2-40B4-BE49-F238E27FC236}">
                <a16:creationId xmlns:a16="http://schemas.microsoft.com/office/drawing/2014/main" id="{9C6097F2-4001-EA7D-45DA-6542754E781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66F8844-4F5A-2B5B-EB38-78248683DDE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4EBBC553-2AD9-2FB5-A4AC-2401E64365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9218" name="Picture 2" descr="مكافحة تجنب الأخبار.. كيف نعيد جذب الجمهور للإعلام مرة أخرى؟ – Oil ...">
            <a:extLst>
              <a:ext uri="{FF2B5EF4-FFF2-40B4-BE49-F238E27FC236}">
                <a16:creationId xmlns:a16="http://schemas.microsoft.com/office/drawing/2014/main" id="{B0DD5241-E71A-6A46-A553-77534688F3B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708"/>
          <a:stretch/>
        </p:blipFill>
        <p:spPr bwMode="auto">
          <a:xfrm>
            <a:off x="362607" y="2037293"/>
            <a:ext cx="4015778" cy="30458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24A26036-CD5E-4F71-D7A3-B340D507C2E5}"/>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خصائص صحافة الموبايل</a:t>
            </a:r>
          </a:p>
        </p:txBody>
      </p:sp>
    </p:spTree>
    <p:extLst>
      <p:ext uri="{BB962C8B-B14F-4D97-AF65-F5344CB8AC3E}">
        <p14:creationId xmlns:p14="http://schemas.microsoft.com/office/powerpoint/2010/main" val="2967632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76AE5-DF2E-8883-8B2E-124BD8D957ED}"/>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4051517-E8F9-95AC-A2ED-4A6FEC50F866}"/>
              </a:ext>
            </a:extLst>
          </p:cNvPr>
          <p:cNvSpPr txBox="1"/>
          <p:nvPr/>
        </p:nvSpPr>
        <p:spPr>
          <a:xfrm>
            <a:off x="856594" y="3574481"/>
            <a:ext cx="10478810" cy="3041089"/>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وقد ساهمت العديد من الشركات في تطوير أدوات وبرمجيات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مما مكّن المستخدم من استخدام الهواتف المحمولة بسهولة لإنتاج المحتوى الإعلامي ونشره دون الحاجة إلى تكاليف بشرية أو أدوات مساعدة باهظة الثمن.</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كما سهلت هذه الأدوات نشر وإرسال المواد الإعلامية، وفي كثير من الأحيان يقوم المستخدم غير المحترف بتغطية الأحداث مباشرة من الموقع، في حين أن وسائل الإعلام التقليدية قد تكون لا تزال في طريقها إلى الحدث.</a:t>
            </a:r>
          </a:p>
        </p:txBody>
      </p:sp>
      <p:grpSp>
        <p:nvGrpSpPr>
          <p:cNvPr id="2" name="Group 1">
            <a:extLst>
              <a:ext uri="{FF2B5EF4-FFF2-40B4-BE49-F238E27FC236}">
                <a16:creationId xmlns:a16="http://schemas.microsoft.com/office/drawing/2014/main" id="{652A7051-51E5-782E-557A-78B5A0731523}"/>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E84935EC-8BFA-252E-E901-B02AC6DA615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168AE86-F1FB-C7C0-5312-556570F45C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8196" name="Picture 4">
            <a:extLst>
              <a:ext uri="{FF2B5EF4-FFF2-40B4-BE49-F238E27FC236}">
                <a16:creationId xmlns:a16="http://schemas.microsoft.com/office/drawing/2014/main" id="{0D4C751A-E0B8-507D-AD3F-D3D8E8F621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8219" y="853980"/>
            <a:ext cx="6775560" cy="24646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AD6E1710-BD38-DC67-FBBE-FCB77BD449E7}"/>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خصائص صحافة الموبايل</a:t>
            </a:r>
          </a:p>
        </p:txBody>
      </p:sp>
    </p:spTree>
    <p:extLst>
      <p:ext uri="{BB962C8B-B14F-4D97-AF65-F5344CB8AC3E}">
        <p14:creationId xmlns:p14="http://schemas.microsoft.com/office/powerpoint/2010/main" val="925740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64796-3709-C8F3-D6E7-59FD84011C5B}"/>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F9E1684-FF71-D66C-4E01-4DD65DA6AB3C}"/>
              </a:ext>
            </a:extLst>
          </p:cNvPr>
          <p:cNvSpPr txBox="1"/>
          <p:nvPr/>
        </p:nvSpPr>
        <p:spPr>
          <a:xfrm>
            <a:off x="870487" y="1132794"/>
            <a:ext cx="10401851" cy="2810256"/>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4. تعدد الاتجاهات:</a:t>
            </a:r>
          </a:p>
          <a:p>
            <a:pPr algn="just" rtl="1">
              <a:lnSpc>
                <a:spcPct val="150000"/>
              </a:lnSpc>
            </a:pPr>
            <a:r>
              <a:rPr lang="ar-SA" sz="2000" dirty="0">
                <a:latin typeface="Alexandria" charset="0"/>
                <a:cs typeface="Alexandria" charset="0"/>
              </a:rPr>
              <a:t>جسدت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نموذج الاتصال التفاعلي، مما يسمح للمؤسسة أو الفرد العادي بإيصال رسالته إلى من يريد، وفي الوقت الذي يريد، وبالطريقة التي يريد، وليس من أعلى إلى أسفل وفق النموذج الاتصالي القديم.</a:t>
            </a:r>
          </a:p>
          <a:p>
            <a:pPr algn="just" rtl="1">
              <a:lnSpc>
                <a:spcPct val="150000"/>
              </a:lnSpc>
            </a:pPr>
            <a:r>
              <a:rPr lang="ar-SA" sz="2000" dirty="0">
                <a:latin typeface="Alexandria" charset="0"/>
                <a:cs typeface="Alexandria" charset="0"/>
              </a:rPr>
              <a:t>وهذا ما أعطى إمكانية وضع المعلومات والأخبار والمواد الإعلامية في أيدي المجتمعات الصغيرة.</a:t>
            </a:r>
          </a:p>
        </p:txBody>
      </p:sp>
      <p:pic>
        <p:nvPicPr>
          <p:cNvPr id="10242" name="Picture 2">
            <a:extLst>
              <a:ext uri="{FF2B5EF4-FFF2-40B4-BE49-F238E27FC236}">
                <a16:creationId xmlns:a16="http://schemas.microsoft.com/office/drawing/2014/main" id="{45B4D098-2B64-40C6-043E-196DBFA66A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1383" y="3956671"/>
            <a:ext cx="6389582" cy="26273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CF25054D-DA36-CB06-4389-1B31E2C16C67}"/>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94907687-EB3F-2483-0042-CEE7AD72ADE8}"/>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1E8216E-B8C5-13AD-8D73-1A75D2CD3E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31853245-EBB0-0DB1-7E72-D05A86B4C0A0}"/>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خصائص صحافة الموبايل</a:t>
            </a:r>
          </a:p>
        </p:txBody>
      </p:sp>
    </p:spTree>
    <p:extLst>
      <p:ext uri="{BB962C8B-B14F-4D97-AF65-F5344CB8AC3E}">
        <p14:creationId xmlns:p14="http://schemas.microsoft.com/office/powerpoint/2010/main" val="2019310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42"/>
                                        </p:tgtEl>
                                        <p:attrNameLst>
                                          <p:attrName>style.visibility</p:attrName>
                                        </p:attrNameLst>
                                      </p:cBhvr>
                                      <p:to>
                                        <p:strVal val="visible"/>
                                      </p:to>
                                    </p:set>
                                    <p:animEffect transition="in" filter="fade">
                                      <p:cBhvr>
                                        <p:cTn id="22"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4049D-046E-D3A2-2907-942EB0882148}"/>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570DAE8-162F-4CD5-EF00-F9E1B38B0D7B}"/>
              </a:ext>
            </a:extLst>
          </p:cNvPr>
          <p:cNvSpPr txBox="1"/>
          <p:nvPr/>
        </p:nvSpPr>
        <p:spPr>
          <a:xfrm>
            <a:off x="520262" y="998711"/>
            <a:ext cx="11160009" cy="2117759"/>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5. سرعة الانتشار:</a:t>
            </a:r>
          </a:p>
          <a:p>
            <a:pPr algn="just" rtl="1">
              <a:lnSpc>
                <a:spcPct val="150000"/>
              </a:lnSpc>
            </a:pPr>
            <a:endParaRPr lang="ar-SA" sz="1000" b="1" dirty="0">
              <a:solidFill>
                <a:srgbClr val="203E5F"/>
              </a:solidFill>
              <a:latin typeface="Alexandria" charset="0"/>
              <a:cs typeface="Alexandria" charset="0"/>
            </a:endParaRPr>
          </a:p>
          <a:p>
            <a:pPr algn="just" rtl="1">
              <a:lnSpc>
                <a:spcPct val="150000"/>
              </a:lnSpc>
            </a:pPr>
            <a:r>
              <a:rPr lang="ar-SA" sz="2000" dirty="0">
                <a:latin typeface="Alexandria" charset="0"/>
                <a:cs typeface="Alexandria" charset="0"/>
              </a:rPr>
              <a:t>حيث تستفيد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من خصائص الأجهزة المحمولة، ويظهر هذا في سرعة الإرسال والنشر. كما أن المحتوى الإعلامي يتنقل بين منصات وتطبيقات الإعلام الجديد والمنصات الخاصة </a:t>
            </a:r>
            <a:r>
              <a:rPr lang="ar-SA" sz="2000" dirty="0">
                <a:solidFill>
                  <a:srgbClr val="C00000"/>
                </a:solidFill>
                <a:latin typeface="Alexandria" charset="0"/>
                <a:cs typeface="Alexandria" charset="0"/>
              </a:rPr>
              <a:t>بصحافة الموبايل</a:t>
            </a:r>
            <a:r>
              <a:rPr lang="ar-SA" sz="2000" dirty="0">
                <a:latin typeface="Alexandria" charset="0"/>
                <a:cs typeface="Alexandria" charset="0"/>
              </a:rPr>
              <a:t> بسرعة كبيرة، مما يضمن انتشاراً أوسع للمحتوى الإعلامي بين فئات كبيرة من الجماهير.</a:t>
            </a:r>
          </a:p>
        </p:txBody>
      </p:sp>
      <p:pic>
        <p:nvPicPr>
          <p:cNvPr id="9218" name="Picture 2">
            <a:extLst>
              <a:ext uri="{FF2B5EF4-FFF2-40B4-BE49-F238E27FC236}">
                <a16:creationId xmlns:a16="http://schemas.microsoft.com/office/drawing/2014/main" id="{6A00AA30-2220-AB98-5616-2484E20190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2941" y="3445932"/>
            <a:ext cx="6446118" cy="28700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61AAD611-27FB-3EE4-007A-815C50DC48D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25FDF84-8783-8FC6-67DF-61DFB144948C}"/>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AFE00D1-D3F8-ED42-218B-1369721670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77138DC4-3297-F67B-C276-0F5FCA7A063A}"/>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خصائص صحافة الموبايل</a:t>
            </a:r>
          </a:p>
        </p:txBody>
      </p:sp>
    </p:spTree>
    <p:extLst>
      <p:ext uri="{BB962C8B-B14F-4D97-AF65-F5344CB8AC3E}">
        <p14:creationId xmlns:p14="http://schemas.microsoft.com/office/powerpoint/2010/main" val="386762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218"/>
                                        </p:tgtEl>
                                        <p:attrNameLst>
                                          <p:attrName>style.visibility</p:attrName>
                                        </p:attrNameLst>
                                      </p:cBhvr>
                                      <p:to>
                                        <p:strVal val="visible"/>
                                      </p:to>
                                    </p:set>
                                    <p:animEffect transition="in" filter="fade">
                                      <p:cBhvr>
                                        <p:cTn id="17"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27339-24F4-773B-6F3F-3BDE932D04B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C67FE2E2-75EB-8FEB-7211-578E8C9C35AB}"/>
              </a:ext>
            </a:extLst>
          </p:cNvPr>
          <p:cNvSpPr txBox="1"/>
          <p:nvPr/>
        </p:nvSpPr>
        <p:spPr>
          <a:xfrm>
            <a:off x="5738648" y="1155869"/>
            <a:ext cx="5724210" cy="4656916"/>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6. سرعة الإنتاج:</a:t>
            </a:r>
          </a:p>
          <a:p>
            <a:pPr algn="just" rtl="1">
              <a:lnSpc>
                <a:spcPct val="150000"/>
              </a:lnSpc>
            </a:pPr>
            <a:endParaRPr lang="ar-SA" sz="1000" b="1" dirty="0">
              <a:solidFill>
                <a:srgbClr val="203E5F"/>
              </a:solidFill>
              <a:latin typeface="Alexandria" charset="0"/>
              <a:cs typeface="Alexandria" charset="0"/>
            </a:endParaRPr>
          </a:p>
          <a:p>
            <a:pPr algn="just" rtl="1">
              <a:lnSpc>
                <a:spcPct val="150000"/>
              </a:lnSpc>
            </a:pPr>
            <a:r>
              <a:rPr lang="ar-SA" sz="2000" dirty="0">
                <a:latin typeface="Alexandria" charset="0"/>
                <a:cs typeface="Alexandria" charset="0"/>
              </a:rPr>
              <a:t>لا تستهلك المحتويات الإعلامية الكثير من الوقت في إنتاجها، خاصة وأنها تعتمد في الغالب على البث المباشر للأحداث.</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حتي في حالة العمليات الفنية التي تحتاج إلى تعديل وتحسين الصور والفيديوهات المصورة بواسطة الهاتف، فإن الأمر يعتمد على خبرة الصحفي في التقاط المشاهد وفي التعليق الصوتي المصاحب لها.</a:t>
            </a:r>
          </a:p>
        </p:txBody>
      </p:sp>
      <p:pic>
        <p:nvPicPr>
          <p:cNvPr id="8194" name="Picture 2">
            <a:extLst>
              <a:ext uri="{FF2B5EF4-FFF2-40B4-BE49-F238E27FC236}">
                <a16:creationId xmlns:a16="http://schemas.microsoft.com/office/drawing/2014/main" id="{D34589A2-BBC8-80EE-DF41-DAF4D5130B4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0431" y="2003176"/>
            <a:ext cx="5136620" cy="28516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1FBF552A-07F9-28C3-D89E-8DAA4269E5A1}"/>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AF788A0-552B-051A-41FA-400F10B31D8B}"/>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236BD5B-89C5-E416-FACF-DAC42B5B8A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F6956700-33EE-2F95-4AE3-4676D593BFDB}"/>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خصائص صحافة الموبايل</a:t>
            </a:r>
          </a:p>
        </p:txBody>
      </p:sp>
    </p:spTree>
    <p:extLst>
      <p:ext uri="{BB962C8B-B14F-4D97-AF65-F5344CB8AC3E}">
        <p14:creationId xmlns:p14="http://schemas.microsoft.com/office/powerpoint/2010/main" val="328096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194"/>
                                        </p:tgtEl>
                                        <p:attrNameLst>
                                          <p:attrName>style.visibility</p:attrName>
                                        </p:attrNameLst>
                                      </p:cBhvr>
                                      <p:to>
                                        <p:strVal val="visible"/>
                                      </p:to>
                                    </p:set>
                                    <p:animEffect transition="in" filter="fade">
                                      <p:cBhvr>
                                        <p:cTn id="22"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5C871-3A7B-629D-D817-0FA7D4ADDA1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76B05019-4BE8-ACE5-59E6-BE72CFEE82B9}"/>
              </a:ext>
            </a:extLst>
          </p:cNvPr>
          <p:cNvSpPr txBox="1"/>
          <p:nvPr/>
        </p:nvSpPr>
        <p:spPr>
          <a:xfrm>
            <a:off x="4824248" y="874405"/>
            <a:ext cx="6856475" cy="5349413"/>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7. المرونة:</a:t>
            </a:r>
          </a:p>
          <a:p>
            <a:pPr algn="just" rtl="1">
              <a:lnSpc>
                <a:spcPct val="150000"/>
              </a:lnSpc>
            </a:pPr>
            <a:endParaRPr lang="ar-SA" sz="1000" b="1" dirty="0">
              <a:solidFill>
                <a:srgbClr val="203E5F"/>
              </a:solidFill>
              <a:latin typeface="Alexandria" charset="0"/>
              <a:cs typeface="Alexandria" charset="0"/>
            </a:endParaRPr>
          </a:p>
          <a:p>
            <a:pPr algn="just" rtl="1">
              <a:lnSpc>
                <a:spcPct val="150000"/>
              </a:lnSpc>
            </a:pPr>
            <a:r>
              <a:rPr lang="ar-SA" sz="2000" dirty="0">
                <a:latin typeface="Alexandria" charset="0"/>
                <a:cs typeface="Alexandria" charset="0"/>
              </a:rPr>
              <a:t>هي قدرة المستخدم على الوصول بسهولة إلى عدد كبير من مصادر المعلومات، مما يتيح له فرصة انتقاء المعلومات التي تناسبه وكذلك المشاركة من أي مكان وفي أي زمان.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وذلك بالاستفادة من قدرة التكنولوجيا الاتصالية اللاسلكية على المتابعة ومتابعة الحدث من مكان وقوعه مباشرة وبسرعة فائقة.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كما أن تطبيقات الهواتف الذكية تمنح قدرة كبيرة لجعل خاصية المرونة متاحة في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وتبرز هذه الخاصية مع ازدياد قدرات الهاتف الذكي تقنياً.</a:t>
            </a:r>
          </a:p>
        </p:txBody>
      </p:sp>
      <p:pic>
        <p:nvPicPr>
          <p:cNvPr id="1026" name="Picture 2">
            <a:extLst>
              <a:ext uri="{FF2B5EF4-FFF2-40B4-BE49-F238E27FC236}">
                <a16:creationId xmlns:a16="http://schemas.microsoft.com/office/drawing/2014/main" id="{65DA68C4-F9E4-7E06-D353-E4E8477D95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431" y="2364901"/>
            <a:ext cx="4382814" cy="26971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7436954C-2C47-9C51-B808-955343A2109E}"/>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6BD3DF55-A487-2E61-BCE3-68B4C5D0640B}"/>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A5845AE-0C42-3388-5764-574ED55C5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570E4379-94E9-0C73-F3AD-F4345CB6A02F}"/>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خصائص صحافة الموبايل</a:t>
            </a:r>
          </a:p>
        </p:txBody>
      </p:sp>
    </p:spTree>
    <p:extLst>
      <p:ext uri="{BB962C8B-B14F-4D97-AF65-F5344CB8AC3E}">
        <p14:creationId xmlns:p14="http://schemas.microsoft.com/office/powerpoint/2010/main" val="3470576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fade">
                                      <p:cBhvr>
                                        <p:cTn id="27" dur="1000"/>
                                        <p:tgtEl>
                                          <p:spTgt spid="1026"/>
                                        </p:tgtEl>
                                      </p:cBhvr>
                                    </p:animEffect>
                                    <p:anim calcmode="lin" valueType="num">
                                      <p:cBhvr>
                                        <p:cTn id="28" dur="1000" fill="hold"/>
                                        <p:tgtEl>
                                          <p:spTgt spid="1026"/>
                                        </p:tgtEl>
                                        <p:attrNameLst>
                                          <p:attrName>ppt_x</p:attrName>
                                        </p:attrNameLst>
                                      </p:cBhvr>
                                      <p:tavLst>
                                        <p:tav tm="0">
                                          <p:val>
                                            <p:strVal val="#ppt_x"/>
                                          </p:val>
                                        </p:tav>
                                        <p:tav tm="100000">
                                          <p:val>
                                            <p:strVal val="#ppt_x"/>
                                          </p:val>
                                        </p:tav>
                                      </p:tavLst>
                                    </p:anim>
                                    <p:anim calcmode="lin" valueType="num">
                                      <p:cBhvr>
                                        <p:cTn id="2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718CB-BE2A-3879-A6A3-3CDF0E05761A}"/>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2D1E883-1B79-8D81-0849-C078CE06E2EF}"/>
              </a:ext>
            </a:extLst>
          </p:cNvPr>
          <p:cNvSpPr txBox="1"/>
          <p:nvPr/>
        </p:nvSpPr>
        <p:spPr>
          <a:xfrm>
            <a:off x="945932" y="1095112"/>
            <a:ext cx="10734792" cy="2117759"/>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8. التخفيف من الرقابة:</a:t>
            </a:r>
          </a:p>
          <a:p>
            <a:pPr algn="just" rtl="1">
              <a:lnSpc>
                <a:spcPct val="150000"/>
              </a:lnSpc>
            </a:pPr>
            <a:endParaRPr lang="ar-SA" sz="1000" b="1" dirty="0">
              <a:solidFill>
                <a:srgbClr val="203E5F"/>
              </a:solidFill>
              <a:latin typeface="Alexandria" charset="0"/>
              <a:cs typeface="Alexandria" charset="0"/>
            </a:endParaRPr>
          </a:p>
          <a:p>
            <a:pPr algn="just" rtl="1">
              <a:lnSpc>
                <a:spcPct val="150000"/>
              </a:lnSpc>
            </a:pPr>
            <a:r>
              <a:rPr lang="ar-SA" sz="2000" dirty="0">
                <a:latin typeface="Alexandria" charset="0"/>
                <a:cs typeface="Alexandria" charset="0"/>
              </a:rPr>
              <a:t>تتيح </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للفرد صناعة المحتوى الإعلامي واستقباله وإرساله وإبداء رأيه والتعليق على الموضوعات ونقدها دون قلق أو خوف من المتابعة المحلية والدولية وحدود القانون والرقابة المتمركزة على تقييد حرية الإعلام والمعتقد والتعبير في معظم بلدان العالم.</a:t>
            </a:r>
          </a:p>
        </p:txBody>
      </p:sp>
      <p:pic>
        <p:nvPicPr>
          <p:cNvPr id="6146" name="Picture 2">
            <a:extLst>
              <a:ext uri="{FF2B5EF4-FFF2-40B4-BE49-F238E27FC236}">
                <a16:creationId xmlns:a16="http://schemas.microsoft.com/office/drawing/2014/main" id="{9D0D256D-40E4-0B23-CC3A-1A12D876086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2261" y="3570894"/>
            <a:ext cx="5507477" cy="26230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CF1781D7-C822-9691-A0D3-DA8114BB9FFF}"/>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932767DB-E126-FDBE-BEA7-7D573D299987}"/>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FBFF9EA-34D3-6751-5A51-AAFD6FB2B9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8DE2FD44-045F-092F-2C0A-4AB9955500AC}"/>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خصائص صحافة الموبايل</a:t>
            </a:r>
          </a:p>
        </p:txBody>
      </p:sp>
    </p:spTree>
    <p:extLst>
      <p:ext uri="{BB962C8B-B14F-4D97-AF65-F5344CB8AC3E}">
        <p14:creationId xmlns:p14="http://schemas.microsoft.com/office/powerpoint/2010/main" val="285771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6146"/>
                                        </p:tgtEl>
                                        <p:attrNameLst>
                                          <p:attrName>style.visibility</p:attrName>
                                        </p:attrNameLst>
                                      </p:cBhvr>
                                      <p:to>
                                        <p:strVal val="visible"/>
                                      </p:to>
                                    </p:set>
                                    <p:animEffect transition="in" filter="fade">
                                      <p:cBhvr>
                                        <p:cTn id="17" dur="1000"/>
                                        <p:tgtEl>
                                          <p:spTgt spid="6146"/>
                                        </p:tgtEl>
                                      </p:cBhvr>
                                    </p:animEffect>
                                    <p:anim calcmode="lin" valueType="num">
                                      <p:cBhvr>
                                        <p:cTn id="18" dur="1000" fill="hold"/>
                                        <p:tgtEl>
                                          <p:spTgt spid="6146"/>
                                        </p:tgtEl>
                                        <p:attrNameLst>
                                          <p:attrName>ppt_x</p:attrName>
                                        </p:attrNameLst>
                                      </p:cBhvr>
                                      <p:tavLst>
                                        <p:tav tm="0">
                                          <p:val>
                                            <p:strVal val="#ppt_x"/>
                                          </p:val>
                                        </p:tav>
                                        <p:tav tm="100000">
                                          <p:val>
                                            <p:strVal val="#ppt_x"/>
                                          </p:val>
                                        </p:tav>
                                      </p:tavLst>
                                    </p:anim>
                                    <p:anim calcmode="lin" valueType="num">
                                      <p:cBhvr>
                                        <p:cTn id="19"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62C8C-EA3D-A4B9-3052-6156159F0CA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4377B09-5438-438C-DB06-CA7396408629}"/>
              </a:ext>
            </a:extLst>
          </p:cNvPr>
          <p:cNvSpPr txBox="1"/>
          <p:nvPr/>
        </p:nvSpPr>
        <p:spPr>
          <a:xfrm>
            <a:off x="575187" y="890170"/>
            <a:ext cx="11105536" cy="5632311"/>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ويمكن تلخيص خصائص صحافة الموبايل في النقاط التالية:</a:t>
            </a:r>
          </a:p>
          <a:p>
            <a:pPr algn="just" rtl="1">
              <a:lnSpc>
                <a:spcPct val="150000"/>
              </a:lnSpc>
            </a:pPr>
            <a:r>
              <a:rPr lang="ar-SA" sz="2000" dirty="0">
                <a:latin typeface="Alexandria" charset="0"/>
                <a:cs typeface="Alexandria" charset="0"/>
              </a:rPr>
              <a:t>1. الســــرعة</a:t>
            </a:r>
          </a:p>
          <a:p>
            <a:pPr algn="just" rtl="1">
              <a:lnSpc>
                <a:spcPct val="150000"/>
              </a:lnSpc>
            </a:pPr>
            <a:r>
              <a:rPr lang="ar-SA" sz="2000" dirty="0">
                <a:latin typeface="Alexandria" charset="0"/>
                <a:cs typeface="Alexandria" charset="0"/>
              </a:rPr>
              <a:t>2. التفـــاعلية</a:t>
            </a:r>
          </a:p>
          <a:p>
            <a:pPr algn="just" rtl="1">
              <a:lnSpc>
                <a:spcPct val="150000"/>
              </a:lnSpc>
            </a:pPr>
            <a:r>
              <a:rPr lang="ar-SA" sz="2000" dirty="0">
                <a:latin typeface="Alexandria" charset="0"/>
                <a:cs typeface="Alexandria" charset="0"/>
              </a:rPr>
              <a:t>3. سهولة الاستخدام والتصفح</a:t>
            </a:r>
          </a:p>
          <a:p>
            <a:pPr algn="just" rtl="1">
              <a:lnSpc>
                <a:spcPct val="150000"/>
              </a:lnSpc>
            </a:pPr>
            <a:r>
              <a:rPr lang="ar-SA" sz="2000" dirty="0">
                <a:latin typeface="Alexandria" charset="0"/>
                <a:cs typeface="Alexandria" charset="0"/>
              </a:rPr>
              <a:t>4. تعدد الاتجاهات</a:t>
            </a:r>
          </a:p>
          <a:p>
            <a:pPr algn="just" rtl="1">
              <a:lnSpc>
                <a:spcPct val="150000"/>
              </a:lnSpc>
            </a:pPr>
            <a:r>
              <a:rPr lang="ar-SA" sz="2000" dirty="0">
                <a:latin typeface="Alexandria" charset="0"/>
                <a:cs typeface="Alexandria" charset="0"/>
              </a:rPr>
              <a:t>5. سرعة الانتشار</a:t>
            </a:r>
          </a:p>
          <a:p>
            <a:pPr algn="just" rtl="1">
              <a:lnSpc>
                <a:spcPct val="150000"/>
              </a:lnSpc>
            </a:pPr>
            <a:r>
              <a:rPr lang="ar-SA" sz="2000" dirty="0">
                <a:latin typeface="Alexandria" charset="0"/>
                <a:cs typeface="Alexandria" charset="0"/>
              </a:rPr>
              <a:t>6. سرعة الإنتاج</a:t>
            </a:r>
          </a:p>
          <a:p>
            <a:pPr algn="just" rtl="1">
              <a:lnSpc>
                <a:spcPct val="150000"/>
              </a:lnSpc>
            </a:pPr>
            <a:r>
              <a:rPr lang="ar-SA" sz="2000" dirty="0">
                <a:latin typeface="Alexandria" charset="0"/>
                <a:cs typeface="Alexandria" charset="0"/>
              </a:rPr>
              <a:t>7. المرونة</a:t>
            </a:r>
          </a:p>
          <a:p>
            <a:pPr algn="just" rtl="1">
              <a:lnSpc>
                <a:spcPct val="150000"/>
              </a:lnSpc>
            </a:pPr>
            <a:r>
              <a:rPr lang="ar-SA" sz="2000" dirty="0">
                <a:latin typeface="Alexandria" charset="0"/>
                <a:cs typeface="Alexandria" charset="0"/>
              </a:rPr>
              <a:t>8. التخفيف من الرقابة</a:t>
            </a:r>
          </a:p>
          <a:p>
            <a:pPr algn="just" rtl="1">
              <a:lnSpc>
                <a:spcPct val="150000"/>
              </a:lnSpc>
            </a:pPr>
            <a:r>
              <a:rPr lang="ar-SA" sz="2000" dirty="0">
                <a:latin typeface="Alexandria" charset="0"/>
                <a:cs typeface="Alexandria" charset="0"/>
              </a:rPr>
              <a:t>وإضافة لهذه النقاط التي تشمل بعض الخصائص الرئيسية ل</a:t>
            </a:r>
            <a:r>
              <a:rPr lang="ar-SA" sz="2000" dirty="0">
                <a:solidFill>
                  <a:srgbClr val="C00000"/>
                </a:solidFill>
                <a:latin typeface="Alexandria" charset="0"/>
                <a:cs typeface="Alexandria" charset="0"/>
              </a:rPr>
              <a:t>صحافة الموبايل</a:t>
            </a:r>
            <a:r>
              <a:rPr lang="ar-SA" sz="2000" dirty="0">
                <a:latin typeface="Alexandria" charset="0"/>
                <a:cs typeface="Alexandria" charset="0"/>
              </a:rPr>
              <a:t>، نضيف كذلك القدرة على التصوير بتقنيات عالية الدقة، والبث المباشر للأحداث، بالإضافة إلى الإبداع في إنتاج المحتوى الإعلامي.</a:t>
            </a:r>
          </a:p>
        </p:txBody>
      </p:sp>
      <p:pic>
        <p:nvPicPr>
          <p:cNvPr id="5124" name="Picture 4">
            <a:extLst>
              <a:ext uri="{FF2B5EF4-FFF2-40B4-BE49-F238E27FC236}">
                <a16:creationId xmlns:a16="http://schemas.microsoft.com/office/drawing/2014/main" id="{BC6A1261-4D2A-DBF8-D0AF-0EBF2CCF2A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7242"/>
          <a:stretch/>
        </p:blipFill>
        <p:spPr bwMode="auto">
          <a:xfrm>
            <a:off x="732842" y="1399654"/>
            <a:ext cx="3082413" cy="31364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92220E97-37FE-F023-3577-4408A8EDD334}"/>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55C60D5D-87C3-E4FA-0B92-F6585CF026A2}"/>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877CCF1-F054-DD2E-080C-3EFBE46D91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36FE61D3-334A-4A64-095C-E0D664191A23}"/>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خصائص صحافة الموبايل</a:t>
            </a:r>
          </a:p>
        </p:txBody>
      </p:sp>
    </p:spTree>
    <p:extLst>
      <p:ext uri="{BB962C8B-B14F-4D97-AF65-F5344CB8AC3E}">
        <p14:creationId xmlns:p14="http://schemas.microsoft.com/office/powerpoint/2010/main" val="1207628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9">
                                            <p:txEl>
                                              <p:pRg st="1" end="1"/>
                                            </p:txEl>
                                          </p:spTgt>
                                        </p:tgtEl>
                                        <p:attrNameLst>
                                          <p:attrName>style.visibility</p:attrName>
                                        </p:attrNameLst>
                                      </p:cBhvr>
                                      <p:to>
                                        <p:strVal val="visible"/>
                                      </p:to>
                                    </p:set>
                                    <p:animEffect transition="in" filter="fade">
                                      <p:cBhvr>
                                        <p:cTn id="10" dur="500"/>
                                        <p:tgtEl>
                                          <p:spTgt spid="9">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Effect transition="in" filter="fade">
                                      <p:cBhvr>
                                        <p:cTn id="13" dur="500"/>
                                        <p:tgtEl>
                                          <p:spTgt spid="9">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9">
                                            <p:txEl>
                                              <p:pRg st="3" end="3"/>
                                            </p:txEl>
                                          </p:spTgt>
                                        </p:tgtEl>
                                        <p:attrNameLst>
                                          <p:attrName>style.visibility</p:attrName>
                                        </p:attrNameLst>
                                      </p:cBhvr>
                                      <p:to>
                                        <p:strVal val="visible"/>
                                      </p:to>
                                    </p:set>
                                    <p:animEffect transition="in" filter="fade">
                                      <p:cBhvr>
                                        <p:cTn id="16" dur="500"/>
                                        <p:tgtEl>
                                          <p:spTgt spid="9">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animEffect transition="in" filter="fade">
                                      <p:cBhvr>
                                        <p:cTn id="19" dur="500"/>
                                        <p:tgtEl>
                                          <p:spTgt spid="9">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9">
                                            <p:txEl>
                                              <p:pRg st="6" end="6"/>
                                            </p:txEl>
                                          </p:spTgt>
                                        </p:tgtEl>
                                        <p:attrNameLst>
                                          <p:attrName>style.visibility</p:attrName>
                                        </p:attrNameLst>
                                      </p:cBhvr>
                                      <p:to>
                                        <p:strVal val="visible"/>
                                      </p:to>
                                    </p:set>
                                    <p:animEffect transition="in" filter="fade">
                                      <p:cBhvr>
                                        <p:cTn id="25" dur="500"/>
                                        <p:tgtEl>
                                          <p:spTgt spid="9">
                                            <p:txEl>
                                              <p:pRg st="6" end="6"/>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9">
                                            <p:txEl>
                                              <p:pRg st="7" end="7"/>
                                            </p:txEl>
                                          </p:spTgt>
                                        </p:tgtEl>
                                        <p:attrNameLst>
                                          <p:attrName>style.visibility</p:attrName>
                                        </p:attrNameLst>
                                      </p:cBhvr>
                                      <p:to>
                                        <p:strVal val="visible"/>
                                      </p:to>
                                    </p:set>
                                    <p:animEffect transition="in" filter="fade">
                                      <p:cBhvr>
                                        <p:cTn id="28" dur="500"/>
                                        <p:tgtEl>
                                          <p:spTgt spid="9">
                                            <p:txEl>
                                              <p:pRg st="7" end="7"/>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9">
                                            <p:txEl>
                                              <p:pRg st="8" end="8"/>
                                            </p:txEl>
                                          </p:spTgt>
                                        </p:tgtEl>
                                        <p:attrNameLst>
                                          <p:attrName>style.visibility</p:attrName>
                                        </p:attrNameLst>
                                      </p:cBhvr>
                                      <p:to>
                                        <p:strVal val="visible"/>
                                      </p:to>
                                    </p:set>
                                    <p:animEffect transition="in" filter="fade">
                                      <p:cBhvr>
                                        <p:cTn id="31" dur="500"/>
                                        <p:tgtEl>
                                          <p:spTgt spid="9">
                                            <p:txEl>
                                              <p:pRg st="8" end="8"/>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5124"/>
                                        </p:tgtEl>
                                        <p:attrNameLst>
                                          <p:attrName>style.visibility</p:attrName>
                                        </p:attrNameLst>
                                      </p:cBhvr>
                                      <p:to>
                                        <p:strVal val="visible"/>
                                      </p:to>
                                    </p:set>
                                    <p:animEffect transition="in" filter="fade">
                                      <p:cBhvr>
                                        <p:cTn id="36" dur="1000"/>
                                        <p:tgtEl>
                                          <p:spTgt spid="5124"/>
                                        </p:tgtEl>
                                      </p:cBhvr>
                                    </p:animEffect>
                                    <p:anim calcmode="lin" valueType="num">
                                      <p:cBhvr>
                                        <p:cTn id="37" dur="1000" fill="hold"/>
                                        <p:tgtEl>
                                          <p:spTgt spid="5124"/>
                                        </p:tgtEl>
                                        <p:attrNameLst>
                                          <p:attrName>ppt_x</p:attrName>
                                        </p:attrNameLst>
                                      </p:cBhvr>
                                      <p:tavLst>
                                        <p:tav tm="0">
                                          <p:val>
                                            <p:strVal val="#ppt_x"/>
                                          </p:val>
                                        </p:tav>
                                        <p:tav tm="100000">
                                          <p:val>
                                            <p:strVal val="#ppt_x"/>
                                          </p:val>
                                        </p:tav>
                                      </p:tavLst>
                                    </p:anim>
                                    <p:anim calcmode="lin" valueType="num">
                                      <p:cBhvr>
                                        <p:cTn id="38" dur="1000" fill="hold"/>
                                        <p:tgtEl>
                                          <p:spTgt spid="5124"/>
                                        </p:tgtEl>
                                        <p:attrNameLst>
                                          <p:attrName>ppt_y</p:attrName>
                                        </p:attrNameLst>
                                      </p:cBhvr>
                                      <p:tavLst>
                                        <p:tav tm="0">
                                          <p:val>
                                            <p:strVal val="#ppt_y+.1"/>
                                          </p:val>
                                        </p:tav>
                                        <p:tav tm="100000">
                                          <p:val>
                                            <p:strVal val="#ppt_y"/>
                                          </p:val>
                                        </p:tav>
                                      </p:tavLst>
                                    </p:anim>
                                  </p:childTnLst>
                                </p:cTn>
                              </p:par>
                              <p:par>
                                <p:cTn id="39" presetID="10" presetClass="entr" presetSubtype="0" fill="hold" nodeType="withEffect">
                                  <p:stCondLst>
                                    <p:cond delay="0"/>
                                  </p:stCondLst>
                                  <p:childTnLst>
                                    <p:set>
                                      <p:cBhvr>
                                        <p:cTn id="40" dur="1" fill="hold">
                                          <p:stCondLst>
                                            <p:cond delay="0"/>
                                          </p:stCondLst>
                                        </p:cTn>
                                        <p:tgtEl>
                                          <p:spTgt spid="9">
                                            <p:txEl>
                                              <p:pRg st="9" end="9"/>
                                            </p:txEl>
                                          </p:spTgt>
                                        </p:tgtEl>
                                        <p:attrNameLst>
                                          <p:attrName>style.visibility</p:attrName>
                                        </p:attrNameLst>
                                      </p:cBhvr>
                                      <p:to>
                                        <p:strVal val="visible"/>
                                      </p:to>
                                    </p:set>
                                    <p:animEffect transition="in" filter="fade">
                                      <p:cBhvr>
                                        <p:cTn id="41" dur="5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85C52-7243-C26F-F31E-4E39D84DEF8A}"/>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DD6D447D-B0B2-C7D0-BE92-6D40B67F7AE0}"/>
              </a:ext>
            </a:extLst>
          </p:cNvPr>
          <p:cNvSpPr txBox="1"/>
          <p:nvPr/>
        </p:nvSpPr>
        <p:spPr>
          <a:xfrm>
            <a:off x="662152" y="4641922"/>
            <a:ext cx="5433848" cy="2348592"/>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فتحت صحافة الموبايل قنوات جديدة للتواصل بين أفراد المجتمع وتقديم المحتوى الإعلامي، وهي على أنواع نوجزها فيما يلي:</a:t>
            </a:r>
          </a:p>
          <a:p>
            <a:pPr algn="just" rtl="1">
              <a:lnSpc>
                <a:spcPct val="150000"/>
              </a:lnSpc>
            </a:pPr>
            <a:endParaRPr lang="ar-SA" sz="2000" dirty="0">
              <a:latin typeface="Alexandria" charset="0"/>
              <a:cs typeface="Alexandria" charset="0"/>
            </a:endParaRPr>
          </a:p>
          <a:p>
            <a:pPr algn="just" rtl="1">
              <a:lnSpc>
                <a:spcPct val="150000"/>
              </a:lnSpc>
            </a:pPr>
            <a:endParaRPr lang="ar-SA" sz="2000" dirty="0">
              <a:latin typeface="Alexandria" charset="0"/>
              <a:cs typeface="Alexandria" charset="0"/>
            </a:endParaRPr>
          </a:p>
        </p:txBody>
      </p:sp>
      <p:pic>
        <p:nvPicPr>
          <p:cNvPr id="1026" name="Picture 2">
            <a:extLst>
              <a:ext uri="{FF2B5EF4-FFF2-40B4-BE49-F238E27FC236}">
                <a16:creationId xmlns:a16="http://schemas.microsoft.com/office/drawing/2014/main" id="{A71A9FCE-0ECE-5529-8F73-392BB9E618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001" y="1155869"/>
            <a:ext cx="4269572" cy="28892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63BF31CE-0132-5600-0DCF-4B259665BA59}"/>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013086F-58EB-ED45-0207-47CF7208E5B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0CE0761-A494-98B4-2188-7EC242419F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22F223F7-806D-8C00-9E73-97304B80C049}"/>
              </a:ext>
            </a:extLst>
          </p:cNvPr>
          <p:cNvSpPr txBox="1"/>
          <p:nvPr/>
        </p:nvSpPr>
        <p:spPr>
          <a:xfrm>
            <a:off x="7152967" y="2168267"/>
            <a:ext cx="3382131"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أنواع صحافة الموبايل</a:t>
            </a:r>
            <a:endParaRPr lang="en-US" sz="2400" b="1" dirty="0">
              <a:solidFill>
                <a:srgbClr val="203E5F"/>
              </a:solidFill>
              <a:latin typeface="Alexandria" charset="0"/>
              <a:cs typeface="Alexandria" charset="0"/>
            </a:endParaRPr>
          </a:p>
        </p:txBody>
      </p:sp>
      <p:grpSp>
        <p:nvGrpSpPr>
          <p:cNvPr id="7" name="Google Shape;5394;p51">
            <a:extLst>
              <a:ext uri="{FF2B5EF4-FFF2-40B4-BE49-F238E27FC236}">
                <a16:creationId xmlns:a16="http://schemas.microsoft.com/office/drawing/2014/main" id="{70790A77-AB94-011A-78BF-742325FA73E6}"/>
              </a:ext>
            </a:extLst>
          </p:cNvPr>
          <p:cNvGrpSpPr/>
          <p:nvPr/>
        </p:nvGrpSpPr>
        <p:grpSpPr>
          <a:xfrm>
            <a:off x="10574466" y="2195347"/>
            <a:ext cx="284533" cy="443569"/>
            <a:chOff x="-47842400" y="2342000"/>
            <a:chExt cx="193000" cy="300875"/>
          </a:xfrm>
        </p:grpSpPr>
        <p:sp>
          <p:nvSpPr>
            <p:cNvPr id="8" name="Google Shape;5395;p51">
              <a:extLst>
                <a:ext uri="{FF2B5EF4-FFF2-40B4-BE49-F238E27FC236}">
                  <a16:creationId xmlns:a16="http://schemas.microsoft.com/office/drawing/2014/main" id="{6B360525-122F-E7E6-A2E5-C0CD65FFC10C}"/>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D4DAC7D2-2651-67B0-7F05-0055AD87C78A}"/>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1928633F-5037-A781-B088-44C68E6BD561}"/>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TextBox 4">
            <a:extLst>
              <a:ext uri="{FF2B5EF4-FFF2-40B4-BE49-F238E27FC236}">
                <a16:creationId xmlns:a16="http://schemas.microsoft.com/office/drawing/2014/main" id="{13D0F176-2E38-C7B5-5AC1-E9B9351FA918}"/>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مدخل لصحافة الهاتف المحمول</a:t>
            </a:r>
            <a:endParaRPr lang="en-US" b="1" dirty="0">
              <a:solidFill>
                <a:srgbClr val="203E5F"/>
              </a:solidFill>
              <a:latin typeface="Alexandria" charset="0"/>
              <a:cs typeface="Alexandria" charset="0"/>
            </a:endParaRPr>
          </a:p>
        </p:txBody>
      </p:sp>
      <p:pic>
        <p:nvPicPr>
          <p:cNvPr id="8194" name="Picture 2" descr="What is a smartphone's operating system?">
            <a:extLst>
              <a:ext uri="{FF2B5EF4-FFF2-40B4-BE49-F238E27FC236}">
                <a16:creationId xmlns:a16="http://schemas.microsoft.com/office/drawing/2014/main" id="{FF5D9E30-A61F-3417-E492-FF10480490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55366" y="3356311"/>
            <a:ext cx="4351034" cy="31068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001598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500"/>
                                        <p:tgtEl>
                                          <p:spTgt spid="102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194"/>
                                        </p:tgtEl>
                                        <p:attrNameLst>
                                          <p:attrName>style.visibility</p:attrName>
                                        </p:attrNameLst>
                                      </p:cBhvr>
                                      <p:to>
                                        <p:strVal val="visible"/>
                                      </p:to>
                                    </p:set>
                                    <p:animEffect transition="in" filter="fade">
                                      <p:cBhvr>
                                        <p:cTn id="20" dur="500"/>
                                        <p:tgtEl>
                                          <p:spTgt spid="8194"/>
                                        </p:tgtEl>
                                      </p:cBhvr>
                                    </p:animEffect>
                                  </p:childTnLst>
                                </p:cTn>
                              </p:par>
                            </p:childTnLst>
                          </p:cTn>
                        </p:par>
                        <p:par>
                          <p:cTn id="21" fill="hold">
                            <p:stCondLst>
                              <p:cond delay="500"/>
                            </p:stCondLst>
                            <p:childTnLst>
                              <p:par>
                                <p:cTn id="22" presetID="2" presetClass="entr" presetSubtype="4" fill="hold" nodeType="afterEffect" nodePh="1">
                                  <p:stCondLst>
                                    <p:cond delay="0"/>
                                  </p:stCondLst>
                                  <p:endCondLst>
                                    <p:cond evt="begin" delay="0">
                                      <p:tn val="22"/>
                                    </p:cond>
                                  </p:endCondLst>
                                  <p:childTnLst>
                                    <p:set>
                                      <p:cBhvr>
                                        <p:cTn id="23" dur="1" fill="hold">
                                          <p:stCondLst>
                                            <p:cond delay="0"/>
                                          </p:stCondLst>
                                        </p:cTn>
                                        <p:tgtEl>
                                          <p:spTgt spid="9">
                                            <p:txEl>
                                              <p:pRg st="0" end="0"/>
                                            </p:txEl>
                                          </p:spTgt>
                                        </p:tgtEl>
                                        <p:attrNameLst>
                                          <p:attrName>style.visibility</p:attrName>
                                        </p:attrNameLst>
                                      </p:cBhvr>
                                      <p:to>
                                        <p:strVal val="visible"/>
                                      </p:to>
                                    </p:set>
                                    <p:anim calcmode="lin" valueType="num">
                                      <p:cBhvr additive="base">
                                        <p:cTn id="24"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CDC93-EC6E-79DE-D621-B10BFD67147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58E65A1F-46EE-EEFE-6940-00F219F35683}"/>
              </a:ext>
            </a:extLst>
          </p:cNvPr>
          <p:cNvSpPr txBox="1"/>
          <p:nvPr/>
        </p:nvSpPr>
        <p:spPr>
          <a:xfrm>
            <a:off x="824978" y="872081"/>
            <a:ext cx="10494663" cy="5503301"/>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وسيلة متابعة: </a:t>
            </a:r>
          </a:p>
          <a:p>
            <a:pPr algn="just" rtl="1">
              <a:lnSpc>
                <a:spcPct val="150000"/>
              </a:lnSpc>
            </a:pPr>
            <a:r>
              <a:rPr lang="ar-SA" sz="2000" dirty="0">
                <a:latin typeface="Alexandria" charset="0"/>
                <a:cs typeface="Alexandria" charset="0"/>
              </a:rPr>
              <a:t>عندما يتم استخدامها من جانب الجمهور كوسيلة أو منصة لمتابعة المحتوى الصحفي والمواد الإعلامية.</a:t>
            </a:r>
          </a:p>
          <a:p>
            <a:pPr algn="just" rtl="1">
              <a:lnSpc>
                <a:spcPct val="15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وسيلة مشاركة:</a:t>
            </a:r>
          </a:p>
          <a:p>
            <a:pPr algn="just" rtl="1">
              <a:lnSpc>
                <a:spcPct val="150000"/>
              </a:lnSpc>
            </a:pPr>
            <a:r>
              <a:rPr lang="ar-SA" sz="2000" dirty="0">
                <a:latin typeface="Alexandria" charset="0"/>
                <a:cs typeface="Alexandria" charset="0"/>
              </a:rPr>
              <a:t>عندما يتم استخدامها من جانب الجمهور (المواطن الصحفي) كوسيلة للمشاركة في صنع الأخبار وتبادلها عبر المنصات أو تطبيقات الهواتف المحمولة.</a:t>
            </a:r>
            <a:endParaRPr lang="ar-SA" sz="2000" b="1" dirty="0">
              <a:latin typeface="Alexandria" charset="0"/>
              <a:cs typeface="Alexandria" charset="0"/>
            </a:endParaRPr>
          </a:p>
          <a:p>
            <a:pPr algn="just" rtl="1">
              <a:lnSpc>
                <a:spcPct val="200000"/>
              </a:lnSpc>
            </a:pPr>
            <a:endParaRPr lang="ar-SA" sz="1000" b="1" dirty="0">
              <a:latin typeface="Alexandria" charset="0"/>
              <a:cs typeface="Alexandria" charset="0"/>
            </a:endParaRPr>
          </a:p>
          <a:p>
            <a:pPr algn="just" rtl="1">
              <a:lnSpc>
                <a:spcPct val="200000"/>
              </a:lnSpc>
            </a:pPr>
            <a:r>
              <a:rPr lang="ar-SA" sz="2000" b="1" dirty="0">
                <a:latin typeface="Alexandria" charset="0"/>
                <a:cs typeface="Alexandria" charset="0"/>
              </a:rPr>
              <a:t>وسيلة جمع وتحرير البيانات: </a:t>
            </a:r>
            <a:endParaRPr lang="en-US" sz="2000" b="1" dirty="0">
              <a:latin typeface="Alexandria" charset="0"/>
              <a:cs typeface="Alexandria" charset="0"/>
            </a:endParaRPr>
          </a:p>
          <a:p>
            <a:pPr algn="just" rtl="1">
              <a:lnSpc>
                <a:spcPct val="150000"/>
              </a:lnSpc>
            </a:pPr>
            <a:r>
              <a:rPr lang="ar-SA" sz="2000" dirty="0">
                <a:latin typeface="Alexandria" charset="0"/>
                <a:cs typeface="Alexandria" charset="0"/>
              </a:rPr>
              <a:t>عندما يتم استخدامها من جانب الصحفيين المحترفين كوسيلة سريعة لجمع وتحرير المعلومات والتقاط الصور ومقاطع الفيديو، وإنتاج المواد الإعلامية ونشرها مباشرة أو إرسالها إلى وسائلهم الإعلامية التقليدية والجديدة.</a:t>
            </a:r>
          </a:p>
        </p:txBody>
      </p:sp>
      <p:grpSp>
        <p:nvGrpSpPr>
          <p:cNvPr id="2" name="Group 1">
            <a:extLst>
              <a:ext uri="{FF2B5EF4-FFF2-40B4-BE49-F238E27FC236}">
                <a16:creationId xmlns:a16="http://schemas.microsoft.com/office/drawing/2014/main" id="{A47FB2A7-A200-58F9-037E-9F70AB9E69B3}"/>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D8E9FFD8-37E1-66AE-6C24-9B20FF41854B}"/>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156B88C4-499C-EBBD-BC6E-13023E79B3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31BEE1B1-650D-252C-3AA3-F72A67951E4C}"/>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مدخل لصحافة الهاتف المحمول</a:t>
            </a:r>
            <a:endParaRPr lang="en-US" b="1" dirty="0">
              <a:solidFill>
                <a:srgbClr val="203E5F"/>
              </a:solidFill>
              <a:latin typeface="Alexandria" charset="0"/>
              <a:cs typeface="Alexandria" charset="0"/>
            </a:endParaRPr>
          </a:p>
        </p:txBody>
      </p:sp>
    </p:spTree>
    <p:extLst>
      <p:ext uri="{BB962C8B-B14F-4D97-AF65-F5344CB8AC3E}">
        <p14:creationId xmlns:p14="http://schemas.microsoft.com/office/powerpoint/2010/main" val="27761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500"/>
                                        <p:tgtEl>
                                          <p:spTgt spid="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7" end="7"/>
                                            </p:txEl>
                                          </p:spTgt>
                                        </p:tgtEl>
                                        <p:attrNameLst>
                                          <p:attrName>style.visibility</p:attrName>
                                        </p:attrNameLst>
                                      </p:cBhvr>
                                      <p:to>
                                        <p:strVal val="visible"/>
                                      </p:to>
                                    </p:set>
                                    <p:animEffect transition="in" filter="fade">
                                      <p:cBhvr>
                                        <p:cTn id="3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DB7E6-C813-597D-6F98-78812365B88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D628F49D-7286-5881-8B9F-5917CA888B38}"/>
              </a:ext>
            </a:extLst>
          </p:cNvPr>
          <p:cNvSpPr txBox="1"/>
          <p:nvPr/>
        </p:nvSpPr>
        <p:spPr>
          <a:xfrm>
            <a:off x="1071431" y="2044358"/>
            <a:ext cx="10049138" cy="4247317"/>
          </a:xfrm>
          <a:prstGeom prst="rect">
            <a:avLst/>
          </a:prstGeom>
          <a:noFill/>
        </p:spPr>
        <p:txBody>
          <a:bodyPr wrap="square" rtlCol="0">
            <a:spAutoFit/>
          </a:bodyPr>
          <a:lstStyle/>
          <a:p>
            <a:pPr algn="just" rtl="1">
              <a:lnSpc>
                <a:spcPct val="150000"/>
              </a:lnSpc>
            </a:pPr>
            <a:r>
              <a:rPr lang="ar-SA" sz="2000" dirty="0">
                <a:solidFill>
                  <a:srgbClr val="C00000"/>
                </a:solidFill>
                <a:latin typeface="Alexandria" charset="0"/>
                <a:cs typeface="Alexandria" charset="0"/>
              </a:rPr>
              <a:t>خدمة الرسائل القصيرة والرسائل المصورة:</a:t>
            </a:r>
          </a:p>
          <a:p>
            <a:pPr algn="just" rtl="1">
              <a:lnSpc>
                <a:spcPct val="150000"/>
              </a:lnSpc>
            </a:pPr>
            <a:r>
              <a:rPr lang="ar-SA" sz="2000" dirty="0">
                <a:latin typeface="Alexandria" charset="0"/>
                <a:cs typeface="Alexandria" charset="0"/>
              </a:rPr>
              <a:t>هي وسيلة للتواصل بواسطة النصوص، يتم استقبالها عبر الهواتف المحمولة، وتمكن المستخدم من متابعة الأحداث بشكل مستمر، خاصة الأخبار العاجلة، تتميز هذه الخدمة بأنها لا تحتاج إلى هواتف محمولة من النوع الذكي، ولا تحتاج إلى اتصال بالإنترنت.</a:t>
            </a:r>
          </a:p>
          <a:p>
            <a:pPr algn="just" rtl="1">
              <a:lnSpc>
                <a:spcPct val="150000"/>
              </a:lnSpc>
            </a:pPr>
            <a:endParaRPr lang="ar-SA" sz="20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التقارير الإخبارية من خلال خدمة </a:t>
            </a:r>
            <a:r>
              <a:rPr lang="en-US" sz="2000" dirty="0">
                <a:solidFill>
                  <a:srgbClr val="C00000"/>
                </a:solidFill>
                <a:latin typeface="Alexandria" charset="0"/>
                <a:cs typeface="Alexandria" charset="0"/>
              </a:rPr>
              <a:t>Feeds</a:t>
            </a:r>
            <a:r>
              <a:rPr lang="ar-SA" sz="2000" dirty="0">
                <a:solidFill>
                  <a:srgbClr val="C00000"/>
                </a:solidFill>
                <a:latin typeface="Alexandria" charset="0"/>
                <a:cs typeface="Alexandria" charset="0"/>
              </a:rPr>
              <a:t> </a:t>
            </a:r>
            <a:r>
              <a:rPr lang="en-US" sz="2000" dirty="0">
                <a:solidFill>
                  <a:srgbClr val="C00000"/>
                </a:solidFill>
                <a:latin typeface="Alexandria" charset="0"/>
                <a:cs typeface="Alexandria" charset="0"/>
              </a:rPr>
              <a:t>Mobile news</a:t>
            </a:r>
            <a:r>
              <a:rPr lang="ar-SA" sz="2000" dirty="0">
                <a:solidFill>
                  <a:srgbClr val="C00000"/>
                </a:solidFill>
                <a:latin typeface="Alexandria" charset="0"/>
                <a:cs typeface="Alexandria" charset="0"/>
              </a:rPr>
              <a:t> :</a:t>
            </a:r>
          </a:p>
          <a:p>
            <a:pPr algn="just" rtl="1">
              <a:lnSpc>
                <a:spcPct val="150000"/>
              </a:lnSpc>
            </a:pPr>
            <a:r>
              <a:rPr lang="ar-SA" sz="2000" dirty="0">
                <a:latin typeface="Alexandria" charset="0"/>
                <a:cs typeface="Alexandria" charset="0"/>
              </a:rPr>
              <a:t>تمكن هذه الخدمة من إرسال قوائم أخبار مواقع المؤسسات الإعلامية إلى الهاتف المحمول، يمكن قراءة هذه الأخبار عن طريق برامج </a:t>
            </a:r>
            <a:r>
              <a:rPr lang="en-US" sz="2000" dirty="0">
                <a:latin typeface="Alexandria" charset="0"/>
                <a:cs typeface="Alexandria" charset="0"/>
              </a:rPr>
              <a:t>RSS</a:t>
            </a:r>
            <a:r>
              <a:rPr lang="ar-SA" sz="2000" dirty="0">
                <a:latin typeface="Alexandria" charset="0"/>
                <a:cs typeface="Alexandria" charset="0"/>
              </a:rPr>
              <a:t> </a:t>
            </a:r>
            <a:r>
              <a:rPr lang="en-US" sz="2000" dirty="0">
                <a:latin typeface="Alexandria" charset="0"/>
                <a:cs typeface="Alexandria" charset="0"/>
              </a:rPr>
              <a:t> </a:t>
            </a:r>
            <a:r>
              <a:rPr lang="ar-SA" sz="2000" dirty="0">
                <a:latin typeface="Alexandria" charset="0"/>
                <a:cs typeface="Alexandria" charset="0"/>
              </a:rPr>
              <a:t>بعد تنزيلها من الإنترنت وتثبيتها على الهاتف.</a:t>
            </a:r>
          </a:p>
        </p:txBody>
      </p:sp>
      <p:grpSp>
        <p:nvGrpSpPr>
          <p:cNvPr id="2" name="Group 1">
            <a:extLst>
              <a:ext uri="{FF2B5EF4-FFF2-40B4-BE49-F238E27FC236}">
                <a16:creationId xmlns:a16="http://schemas.microsoft.com/office/drawing/2014/main" id="{6B034005-E129-E7FE-EC1B-D7C3A2F52D2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A3E7684-C7F4-CDE4-4B0A-9767AAD4589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1D773B24-D2A5-429F-C58F-A26192A54A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270E58BF-6C7A-1674-7E8B-AAC5FFFE5C2E}"/>
              </a:ext>
            </a:extLst>
          </p:cNvPr>
          <p:cNvSpPr txBox="1"/>
          <p:nvPr/>
        </p:nvSpPr>
        <p:spPr>
          <a:xfrm>
            <a:off x="4272455" y="1287597"/>
            <a:ext cx="7210256"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وصف صحافة الموبايل كمصدر إخباري وإعلامي</a:t>
            </a:r>
            <a:endParaRPr lang="en-US" sz="2400" b="1" dirty="0">
              <a:solidFill>
                <a:srgbClr val="203E5F"/>
              </a:solidFill>
              <a:latin typeface="Alexandria" charset="0"/>
              <a:cs typeface="Alexandria" charset="0"/>
            </a:endParaRPr>
          </a:p>
        </p:txBody>
      </p:sp>
      <p:grpSp>
        <p:nvGrpSpPr>
          <p:cNvPr id="7" name="Google Shape;5394;p51">
            <a:extLst>
              <a:ext uri="{FF2B5EF4-FFF2-40B4-BE49-F238E27FC236}">
                <a16:creationId xmlns:a16="http://schemas.microsoft.com/office/drawing/2014/main" id="{DC7D3061-2F80-B1FB-EEC6-C748AB3F7E2B}"/>
              </a:ext>
            </a:extLst>
          </p:cNvPr>
          <p:cNvGrpSpPr/>
          <p:nvPr/>
        </p:nvGrpSpPr>
        <p:grpSpPr>
          <a:xfrm>
            <a:off x="11522078" y="1314677"/>
            <a:ext cx="284533" cy="443569"/>
            <a:chOff x="-47842400" y="2342000"/>
            <a:chExt cx="193000" cy="300875"/>
          </a:xfrm>
        </p:grpSpPr>
        <p:sp>
          <p:nvSpPr>
            <p:cNvPr id="8" name="Google Shape;5395;p51">
              <a:extLst>
                <a:ext uri="{FF2B5EF4-FFF2-40B4-BE49-F238E27FC236}">
                  <a16:creationId xmlns:a16="http://schemas.microsoft.com/office/drawing/2014/main" id="{D044C25A-1434-3D84-B65C-F19D176065AB}"/>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2FAE7857-5E81-E235-5A26-136EC967C0B1}"/>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10568277-C54D-2027-40CD-752EC0354DA8}"/>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TextBox 4">
            <a:extLst>
              <a:ext uri="{FF2B5EF4-FFF2-40B4-BE49-F238E27FC236}">
                <a16:creationId xmlns:a16="http://schemas.microsoft.com/office/drawing/2014/main" id="{49D27B4B-0A4E-7D01-4D3B-27D92E071F8E}"/>
              </a:ext>
            </a:extLst>
          </p:cNvPr>
          <p:cNvSpPr txBox="1"/>
          <p:nvPr/>
        </p:nvSpPr>
        <p:spPr>
          <a:xfrm>
            <a:off x="6563032" y="163600"/>
            <a:ext cx="5543133"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وصف صحافة الموبايل كمصدر إخباري وإعلامي</a:t>
            </a:r>
            <a:endParaRPr lang="en-US" b="1" dirty="0">
              <a:solidFill>
                <a:srgbClr val="203E5F"/>
              </a:solidFill>
              <a:latin typeface="Alexandria" charset="0"/>
              <a:cs typeface="Alexandria" charset="0"/>
            </a:endParaRPr>
          </a:p>
        </p:txBody>
      </p:sp>
    </p:spTree>
    <p:extLst>
      <p:ext uri="{BB962C8B-B14F-4D97-AF65-F5344CB8AC3E}">
        <p14:creationId xmlns:p14="http://schemas.microsoft.com/office/powerpoint/2010/main" val="448234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xEl>
                                              <p:pRg st="1" end="1"/>
                                            </p:txEl>
                                          </p:spTgt>
                                        </p:tgtEl>
                                        <p:attrNameLst>
                                          <p:attrName>style.visibility</p:attrName>
                                        </p:attrNameLst>
                                      </p:cBhvr>
                                      <p:to>
                                        <p:strVal val="visible"/>
                                      </p:to>
                                    </p:set>
                                    <p:animEffect transition="in" filter="fade">
                                      <p:cBhvr>
                                        <p:cTn id="20" dur="500"/>
                                        <p:tgtEl>
                                          <p:spTgt spid="9">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Effect transition="in" filter="fade">
                                      <p:cBhvr>
                                        <p:cTn id="25" dur="500"/>
                                        <p:tgtEl>
                                          <p:spTgt spid="9">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9">
                                            <p:txEl>
                                              <p:pRg st="4" end="4"/>
                                            </p:txEl>
                                          </p:spTgt>
                                        </p:tgtEl>
                                        <p:attrNameLst>
                                          <p:attrName>style.visibility</p:attrName>
                                        </p:attrNameLst>
                                      </p:cBhvr>
                                      <p:to>
                                        <p:strVal val="visible"/>
                                      </p:to>
                                    </p:set>
                                    <p:animEffect transition="in" filter="fade">
                                      <p:cBhvr>
                                        <p:cTn id="30"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6DAF8-09D6-673F-5B2C-80F6FC5A16D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269A77D1-E865-5C17-CDC3-25DA95F08288}"/>
              </a:ext>
            </a:extLst>
          </p:cNvPr>
          <p:cNvSpPr txBox="1"/>
          <p:nvPr/>
        </p:nvSpPr>
        <p:spPr>
          <a:xfrm>
            <a:off x="1087821" y="884878"/>
            <a:ext cx="10439145" cy="5233997"/>
          </a:xfrm>
          <a:prstGeom prst="rect">
            <a:avLst/>
          </a:prstGeom>
          <a:noFill/>
        </p:spPr>
        <p:txBody>
          <a:bodyPr wrap="square" rtlCol="0">
            <a:spAutoFit/>
          </a:bodyPr>
          <a:lstStyle/>
          <a:p>
            <a:pPr algn="just" rtl="1">
              <a:lnSpc>
                <a:spcPct val="200000"/>
              </a:lnSpc>
            </a:pPr>
            <a:r>
              <a:rPr lang="ar-SA" sz="2000" b="1" dirty="0">
                <a:solidFill>
                  <a:srgbClr val="C00000"/>
                </a:solidFill>
                <a:latin typeface="Alexandria" charset="0"/>
                <a:cs typeface="Alexandria" charset="0"/>
              </a:rPr>
              <a:t>صحافة الفيديو (</a:t>
            </a:r>
            <a:r>
              <a:rPr lang="en-US" sz="2000" b="1" dirty="0">
                <a:solidFill>
                  <a:srgbClr val="C00000"/>
                </a:solidFill>
                <a:latin typeface="Alexandria" charset="0"/>
                <a:cs typeface="Alexandria" charset="0"/>
              </a:rPr>
              <a:t>Online video Journalism</a:t>
            </a:r>
            <a:r>
              <a:rPr lang="ar-SA" sz="2000" b="1" dirty="0">
                <a:solidFill>
                  <a:srgbClr val="C00000"/>
                </a:solidFill>
                <a:latin typeface="Alexandria" charset="0"/>
                <a:cs typeface="Alexandria" charset="0"/>
              </a:rPr>
              <a:t>):</a:t>
            </a:r>
          </a:p>
          <a:p>
            <a:pPr algn="just" rtl="1">
              <a:lnSpc>
                <a:spcPct val="200000"/>
              </a:lnSpc>
            </a:pPr>
            <a:r>
              <a:rPr lang="ar-SA" sz="2000" dirty="0">
                <a:latin typeface="Alexandria" charset="0"/>
                <a:cs typeface="Alexandria" charset="0"/>
              </a:rPr>
              <a:t>هي تقارير إخبارية عن مختلف الأحداث التي يتم إنتاجها بواسطة المؤسسات الصحفية والإعلاميين والمواطنين.</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أنماط صحافة الفيديو على الإنترنت:</a:t>
            </a:r>
          </a:p>
          <a:p>
            <a:pPr algn="just" rtl="1">
              <a:lnSpc>
                <a:spcPct val="200000"/>
              </a:lnSpc>
            </a:pPr>
            <a:r>
              <a:rPr lang="ar-SA" sz="2000" dirty="0">
                <a:latin typeface="Alexandria" charset="0"/>
                <a:cs typeface="Alexandria" charset="0"/>
              </a:rPr>
              <a:t>- نمط الصورة المتحركة </a:t>
            </a:r>
            <a:r>
              <a:rPr lang="en-US" sz="2000" dirty="0">
                <a:latin typeface="Alexandria" charset="0"/>
                <a:cs typeface="Alexandria" charset="0"/>
              </a:rPr>
              <a:t>Moving pictures</a:t>
            </a:r>
          </a:p>
          <a:p>
            <a:pPr algn="just" rtl="1">
              <a:lnSpc>
                <a:spcPct val="200000"/>
              </a:lnSpc>
            </a:pPr>
            <a:r>
              <a:rPr lang="ar-SA" sz="2000" dirty="0">
                <a:latin typeface="Alexandria" charset="0"/>
                <a:cs typeface="Alexandria" charset="0"/>
              </a:rPr>
              <a:t>- نمط مفكرة الفيديو </a:t>
            </a:r>
            <a:r>
              <a:rPr lang="en-US" sz="2000" dirty="0">
                <a:latin typeface="Alexandria" charset="0"/>
                <a:cs typeface="Alexandria" charset="0"/>
              </a:rPr>
              <a:t>The video diary</a:t>
            </a:r>
          </a:p>
          <a:p>
            <a:pPr algn="just" rtl="1">
              <a:lnSpc>
                <a:spcPct val="200000"/>
              </a:lnSpc>
            </a:pPr>
            <a:r>
              <a:rPr lang="ar-SA" sz="2000" dirty="0">
                <a:latin typeface="Alexandria" charset="0"/>
                <a:cs typeface="Alexandria" charset="0"/>
              </a:rPr>
              <a:t>- الفيديو التسجيلي </a:t>
            </a:r>
            <a:r>
              <a:rPr lang="en-US" sz="2000" dirty="0">
                <a:latin typeface="Alexandria" charset="0"/>
                <a:cs typeface="Alexandria" charset="0"/>
              </a:rPr>
              <a:t>Edited narrative</a:t>
            </a:r>
          </a:p>
          <a:p>
            <a:pPr algn="just" rtl="1">
              <a:lnSpc>
                <a:spcPct val="200000"/>
              </a:lnSpc>
            </a:pPr>
            <a:r>
              <a:rPr lang="ar-SA" sz="2000" dirty="0">
                <a:latin typeface="Alexandria" charset="0"/>
                <a:cs typeface="Alexandria" charset="0"/>
              </a:rPr>
              <a:t>- عروض الفيديو </a:t>
            </a:r>
            <a:r>
              <a:rPr lang="en-US" sz="2000" dirty="0">
                <a:latin typeface="Alexandria" charset="0"/>
                <a:cs typeface="Alexandria" charset="0"/>
              </a:rPr>
              <a:t>TV show vodcast</a:t>
            </a:r>
          </a:p>
        </p:txBody>
      </p:sp>
      <p:grpSp>
        <p:nvGrpSpPr>
          <p:cNvPr id="2" name="Group 1">
            <a:extLst>
              <a:ext uri="{FF2B5EF4-FFF2-40B4-BE49-F238E27FC236}">
                <a16:creationId xmlns:a16="http://schemas.microsoft.com/office/drawing/2014/main" id="{CC3C9E91-9921-FA1B-961E-80F211466E4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B8D092F-4E59-37A0-1C19-B10A2C61DABA}"/>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10AD9B8-D9E0-736D-C6A9-ECFFB19D22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78900323-95F5-89EC-DDF9-9EFCC8A42891}"/>
              </a:ext>
            </a:extLst>
          </p:cNvPr>
          <p:cNvSpPr txBox="1"/>
          <p:nvPr/>
        </p:nvSpPr>
        <p:spPr>
          <a:xfrm>
            <a:off x="6238568" y="163600"/>
            <a:ext cx="5867597"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وصف صحافة الموبايل كمصدر إخباري وإعلامي</a:t>
            </a:r>
            <a:endParaRPr lang="en-US" b="1" dirty="0">
              <a:solidFill>
                <a:srgbClr val="203E5F"/>
              </a:solidFill>
              <a:latin typeface="Alexandria" charset="0"/>
              <a:cs typeface="Alexandria" charset="0"/>
            </a:endParaRPr>
          </a:p>
        </p:txBody>
      </p:sp>
      <p:pic>
        <p:nvPicPr>
          <p:cNvPr id="9218" name="Picture 2" descr="Deepbrain AI | صحافة الذكاء الاصطناعي المتطورة... هل سيختفي الصحفيون؟">
            <a:extLst>
              <a:ext uri="{FF2B5EF4-FFF2-40B4-BE49-F238E27FC236}">
                <a16:creationId xmlns:a16="http://schemas.microsoft.com/office/drawing/2014/main" id="{C5E5ACD5-D042-2DEF-369C-7D287C957B4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3001" y="3224042"/>
            <a:ext cx="4009628" cy="29604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14708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500"/>
                                        <p:tgtEl>
                                          <p:spTgt spid="92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fade">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fade">
                                      <p:cBhvr>
                                        <p:cTn id="4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177D2-600D-B23D-15E7-0E58A8DD23CB}"/>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3814D0CC-EC27-9917-C330-7657A119CB03}"/>
              </a:ext>
            </a:extLst>
          </p:cNvPr>
          <p:cNvSpPr txBox="1"/>
          <p:nvPr/>
        </p:nvSpPr>
        <p:spPr>
          <a:xfrm>
            <a:off x="1087821" y="884878"/>
            <a:ext cx="10439145" cy="5632311"/>
          </a:xfrm>
          <a:prstGeom prst="rect">
            <a:avLst/>
          </a:prstGeom>
          <a:noFill/>
        </p:spPr>
        <p:txBody>
          <a:bodyPr wrap="square" rtlCol="0">
            <a:spAutoFit/>
          </a:bodyPr>
          <a:lstStyle/>
          <a:p>
            <a:pPr algn="just" rtl="1">
              <a:lnSpc>
                <a:spcPct val="200000"/>
              </a:lnSpc>
            </a:pPr>
            <a:r>
              <a:rPr lang="ar-SA" sz="2000" b="1" dirty="0">
                <a:solidFill>
                  <a:srgbClr val="C00000"/>
                </a:solidFill>
                <a:latin typeface="Alexandria" charset="0"/>
                <a:cs typeface="Alexandria" charset="0"/>
              </a:rPr>
              <a:t>1.</a:t>
            </a:r>
            <a:r>
              <a:rPr lang="en-US" sz="2000" b="1" dirty="0">
                <a:solidFill>
                  <a:srgbClr val="C00000"/>
                </a:solidFill>
                <a:latin typeface="Alexandria" charset="0"/>
                <a:cs typeface="Alexandria" charset="0"/>
              </a:rPr>
              <a:t> </a:t>
            </a:r>
            <a:r>
              <a:rPr lang="ar-SA" sz="2000" b="1" dirty="0">
                <a:solidFill>
                  <a:srgbClr val="C00000"/>
                </a:solidFill>
                <a:latin typeface="Alexandria" charset="0"/>
                <a:cs typeface="Alexandria" charset="0"/>
              </a:rPr>
              <a:t>نمط الصورة المتحركة</a:t>
            </a:r>
            <a:r>
              <a:rPr lang="en-US" sz="2000" b="1" dirty="0">
                <a:solidFill>
                  <a:srgbClr val="C00000"/>
                </a:solidFill>
                <a:latin typeface="Alexandria" charset="0"/>
                <a:cs typeface="Alexandria" charset="0"/>
              </a:rPr>
              <a:t>Moving Pictures) </a:t>
            </a:r>
            <a:r>
              <a:rPr lang="ar-SA" sz="2000" b="1" dirty="0">
                <a:solidFill>
                  <a:srgbClr val="C00000"/>
                </a:solidFill>
                <a:latin typeface="Alexandria" charset="0"/>
                <a:cs typeface="Alexandria" charset="0"/>
              </a:rPr>
              <a:t>):</a:t>
            </a:r>
          </a:p>
          <a:p>
            <a:pPr algn="just" rtl="1">
              <a:lnSpc>
                <a:spcPct val="200000"/>
              </a:lnSpc>
            </a:pPr>
            <a:r>
              <a:rPr lang="ar-SA" sz="2000" dirty="0">
                <a:latin typeface="Alexandria" charset="0"/>
                <a:cs typeface="Alexandria" charset="0"/>
              </a:rPr>
              <a:t>نمط الصورة المتحركة يعتمد على استخدام لقطات فيديو قصيرة ومتحركة لتوصيل المعلومات أو الأخبار، هذا النمط يشبه إلى حد كبير التقارير الإخبارية التقليدية، لكنه يتميز بكونه أكثر ديناميكية وسرعة في العرض.</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يتم استخدام هذا النمط غالباً في تغطية الأحداث العاجلة أو الأخبار السريعة، حيث يتم التقاط اللقطات بشكل مباشر من موقع الحدث.</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من الأمثلة على هذا النمط، الفيديوهات القصيرة التي يتم نشرها على منصات مثل يوتيوب أو إنستغرام، والتي تعرض لقطات حية من الأحداث الجارية.</a:t>
            </a:r>
          </a:p>
        </p:txBody>
      </p:sp>
      <p:grpSp>
        <p:nvGrpSpPr>
          <p:cNvPr id="2" name="Group 1">
            <a:extLst>
              <a:ext uri="{FF2B5EF4-FFF2-40B4-BE49-F238E27FC236}">
                <a16:creationId xmlns:a16="http://schemas.microsoft.com/office/drawing/2014/main" id="{A28B00D1-A403-6B29-4A03-6F17F5DAE2B0}"/>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BB3BB77-71BD-7778-38E9-5EF273D2F7F7}"/>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1103F56E-4BD2-8D06-0F15-3CD78150D9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8149BE32-5844-4CC1-6705-15FDFA338DCA}"/>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أنماط صحافة الفيديو على الإنترنت</a:t>
            </a:r>
          </a:p>
        </p:txBody>
      </p:sp>
    </p:spTree>
    <p:extLst>
      <p:ext uri="{BB962C8B-B14F-4D97-AF65-F5344CB8AC3E}">
        <p14:creationId xmlns:p14="http://schemas.microsoft.com/office/powerpoint/2010/main" val="72596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DD562-313B-64E3-7B19-4A9C17BB51C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791C5FB7-8869-4F79-C4C8-6F9C3210797B}"/>
              </a:ext>
            </a:extLst>
          </p:cNvPr>
          <p:cNvSpPr txBox="1"/>
          <p:nvPr/>
        </p:nvSpPr>
        <p:spPr>
          <a:xfrm>
            <a:off x="1087821" y="884878"/>
            <a:ext cx="10439145" cy="5632311"/>
          </a:xfrm>
          <a:prstGeom prst="rect">
            <a:avLst/>
          </a:prstGeom>
          <a:noFill/>
        </p:spPr>
        <p:txBody>
          <a:bodyPr wrap="square" rtlCol="0">
            <a:spAutoFit/>
          </a:bodyPr>
          <a:lstStyle/>
          <a:p>
            <a:pPr algn="just" rtl="1">
              <a:lnSpc>
                <a:spcPct val="200000"/>
              </a:lnSpc>
            </a:pPr>
            <a:r>
              <a:rPr lang="ar-SA" sz="2000" b="1" dirty="0">
                <a:solidFill>
                  <a:srgbClr val="C00000"/>
                </a:solidFill>
                <a:latin typeface="Alexandria" charset="0"/>
                <a:cs typeface="Alexandria" charset="0"/>
              </a:rPr>
              <a:t>2. نمط مفكرة الفيديو </a:t>
            </a:r>
            <a:r>
              <a:rPr lang="en-US" sz="2000" b="1" dirty="0">
                <a:solidFill>
                  <a:srgbClr val="C00000"/>
                </a:solidFill>
                <a:latin typeface="Alexandria" charset="0"/>
                <a:cs typeface="Alexandria" charset="0"/>
              </a:rPr>
              <a:t>The Video Diary)</a:t>
            </a:r>
            <a:r>
              <a:rPr lang="ar-SA" sz="2000" b="1" dirty="0">
                <a:solidFill>
                  <a:srgbClr val="C00000"/>
                </a:solidFill>
                <a:latin typeface="Alexandria" charset="0"/>
                <a:cs typeface="Alexandria" charset="0"/>
              </a:rPr>
              <a:t>):</a:t>
            </a:r>
            <a:endParaRPr lang="en-US" sz="2000" b="1" dirty="0">
              <a:solidFill>
                <a:srgbClr val="C00000"/>
              </a:solidFill>
              <a:latin typeface="Alexandria" charset="0"/>
              <a:cs typeface="Alexandria" charset="0"/>
            </a:endParaRPr>
          </a:p>
          <a:p>
            <a:pPr algn="just" rtl="1">
              <a:lnSpc>
                <a:spcPct val="200000"/>
              </a:lnSpc>
            </a:pPr>
            <a:r>
              <a:rPr lang="ar-SA" sz="2000" dirty="0">
                <a:latin typeface="Alexandria" charset="0"/>
                <a:cs typeface="Alexandria" charset="0"/>
              </a:rPr>
              <a:t>نمط مفكرة الفيديو يعتمد على تسجيل الفيديوهات </a:t>
            </a:r>
            <a:r>
              <a:rPr lang="ar-SA" sz="2000" dirty="0">
                <a:solidFill>
                  <a:srgbClr val="C00000"/>
                </a:solidFill>
                <a:latin typeface="Alexandria" charset="0"/>
                <a:cs typeface="Alexandria" charset="0"/>
              </a:rPr>
              <a:t>بشكل شخصي</a:t>
            </a:r>
            <a:r>
              <a:rPr lang="ar-SA" sz="2000" dirty="0">
                <a:latin typeface="Alexandria" charset="0"/>
                <a:cs typeface="Alexandria" charset="0"/>
              </a:rPr>
              <a:t>، حيث يقوم الصحفي أو المواطن بتوثيق الأحداث من وجهة نظره الشخصية. </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هذا النمط يشبه إلى حد كبير </a:t>
            </a:r>
            <a:r>
              <a:rPr lang="ar-SA" sz="2000" dirty="0">
                <a:solidFill>
                  <a:srgbClr val="C00000"/>
                </a:solidFill>
                <a:latin typeface="Alexandria" charset="0"/>
                <a:cs typeface="Alexandria" charset="0"/>
              </a:rPr>
              <a:t>المدونات المكتوبة</a:t>
            </a:r>
            <a:r>
              <a:rPr lang="ar-SA" sz="2000" dirty="0">
                <a:latin typeface="Alexandria" charset="0"/>
                <a:cs typeface="Alexandria" charset="0"/>
              </a:rPr>
              <a:t>، لكنه يتميز بكونه مرئياً ومسموعاً. يتم استخدام هذا النمط غالباً في تغطية الأحداث التي تتطلب رؤية شخصية أو رأيًا فرديًا، مثل الرحلات أو التجارب الشخصية.</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ومن الأمثلة على هذا النمط، الفيديوهات التي يتم تسجيلها بواسطة الصحفيين أو المدونين أثناء تغطيتهم للأحداث، حيث يشاركون </a:t>
            </a:r>
            <a:r>
              <a:rPr lang="ar-SA" sz="2000" dirty="0">
                <a:solidFill>
                  <a:srgbClr val="C00000"/>
                </a:solidFill>
                <a:latin typeface="Alexandria" charset="0"/>
                <a:cs typeface="Alexandria" charset="0"/>
              </a:rPr>
              <a:t>تجاربهم الشخصية </a:t>
            </a:r>
            <a:r>
              <a:rPr lang="ar-SA" sz="2000" dirty="0">
                <a:latin typeface="Alexandria" charset="0"/>
                <a:cs typeface="Alexandria" charset="0"/>
              </a:rPr>
              <a:t>مع الجمهور.</a:t>
            </a:r>
          </a:p>
        </p:txBody>
      </p:sp>
      <p:grpSp>
        <p:nvGrpSpPr>
          <p:cNvPr id="2" name="Group 1">
            <a:extLst>
              <a:ext uri="{FF2B5EF4-FFF2-40B4-BE49-F238E27FC236}">
                <a16:creationId xmlns:a16="http://schemas.microsoft.com/office/drawing/2014/main" id="{7EB0A6F7-C59B-9E51-306A-76A0D39C91D1}"/>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A7ACA76F-4B85-0C00-703C-3D4A16E63A56}"/>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143E2F6-D222-9883-3E9F-612321EA27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108D893D-203C-78CE-9C18-11CE18595AB5}"/>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أنماط صحافة الفيديو على الإنترنت</a:t>
            </a:r>
          </a:p>
        </p:txBody>
      </p:sp>
    </p:spTree>
    <p:extLst>
      <p:ext uri="{BB962C8B-B14F-4D97-AF65-F5344CB8AC3E}">
        <p14:creationId xmlns:p14="http://schemas.microsoft.com/office/powerpoint/2010/main" val="3444284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CB8EBB-DEF4-4C5F-DE1F-67F1594F24DA}"/>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258C8C15-243E-9CBC-D6EB-8A55BA6D7497}"/>
              </a:ext>
            </a:extLst>
          </p:cNvPr>
          <p:cNvSpPr txBox="1"/>
          <p:nvPr/>
        </p:nvSpPr>
        <p:spPr>
          <a:xfrm>
            <a:off x="693683" y="884878"/>
            <a:ext cx="10833283" cy="5632311"/>
          </a:xfrm>
          <a:prstGeom prst="rect">
            <a:avLst/>
          </a:prstGeom>
          <a:noFill/>
        </p:spPr>
        <p:txBody>
          <a:bodyPr wrap="square" rtlCol="0">
            <a:spAutoFit/>
          </a:bodyPr>
          <a:lstStyle/>
          <a:p>
            <a:pPr algn="just" rtl="1">
              <a:lnSpc>
                <a:spcPct val="200000"/>
              </a:lnSpc>
            </a:pPr>
            <a:r>
              <a:rPr lang="ar-SA" sz="2000" b="1" dirty="0">
                <a:solidFill>
                  <a:srgbClr val="C00000"/>
                </a:solidFill>
                <a:latin typeface="Alexandria" charset="0"/>
                <a:cs typeface="Alexandria" charset="0"/>
              </a:rPr>
              <a:t>3. الفيديو التسجيلي </a:t>
            </a:r>
            <a:r>
              <a:rPr lang="en-US" sz="2000" b="1" dirty="0">
                <a:solidFill>
                  <a:srgbClr val="C00000"/>
                </a:solidFill>
                <a:latin typeface="Alexandria" charset="0"/>
                <a:cs typeface="Alexandria" charset="0"/>
              </a:rPr>
              <a:t>Edited Narrative)</a:t>
            </a:r>
            <a:r>
              <a:rPr lang="ar-SA" sz="2000" b="1" dirty="0">
                <a:solidFill>
                  <a:srgbClr val="C00000"/>
                </a:solidFill>
                <a:latin typeface="Alexandria" charset="0"/>
                <a:cs typeface="Alexandria" charset="0"/>
              </a:rPr>
              <a:t>):</a:t>
            </a:r>
          </a:p>
          <a:p>
            <a:pPr algn="just" rtl="1">
              <a:lnSpc>
                <a:spcPct val="200000"/>
              </a:lnSpc>
            </a:pPr>
            <a:r>
              <a:rPr lang="ar-SA" sz="2000" dirty="0">
                <a:latin typeface="Alexandria" charset="0"/>
                <a:cs typeface="Alexandria" charset="0"/>
              </a:rPr>
              <a:t>الفيديو التسجيلي يعتمد على إنتاج </a:t>
            </a:r>
            <a:r>
              <a:rPr lang="ar-SA" sz="2000" dirty="0">
                <a:solidFill>
                  <a:srgbClr val="C00000"/>
                </a:solidFill>
                <a:latin typeface="Alexandria" charset="0"/>
                <a:cs typeface="Alexandria" charset="0"/>
              </a:rPr>
              <a:t>فيديوهات طويلة </a:t>
            </a:r>
            <a:r>
              <a:rPr lang="ar-SA" sz="2000" dirty="0">
                <a:latin typeface="Alexandria" charset="0"/>
                <a:cs typeface="Alexandria" charset="0"/>
              </a:rPr>
              <a:t>ومحررة بعناية، حيث يتم جمع اللقطات والمقابلات والمعلومات لتكوين قصة إخبارية متكاملة.</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هذا النمط يشبه إلى حد كبير </a:t>
            </a:r>
            <a:r>
              <a:rPr lang="ar-SA" sz="2000" dirty="0">
                <a:solidFill>
                  <a:srgbClr val="C00000"/>
                </a:solidFill>
                <a:latin typeface="Alexandria" charset="0"/>
                <a:cs typeface="Alexandria" charset="0"/>
              </a:rPr>
              <a:t>الأفلام الوثائقية</a:t>
            </a:r>
            <a:r>
              <a:rPr lang="ar-SA" sz="2000" dirty="0">
                <a:latin typeface="Alexandria" charset="0"/>
                <a:cs typeface="Alexandria" charset="0"/>
              </a:rPr>
              <a:t>، لكنه يتميز بكونه أكثر تركيزاً على الأخبار والأحداث الجارية. يتم استخدام هذا النمط غالباً في تغطية القضايا المعقدة أو الأحداث التي تتطلب تحليلاً عميقاً.</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ومن الأمثلة على هذا النمط، الفيديوهات الوثائقية التي يتم إنتاجها بواسطة المؤسسات الإعلامية الكبرى، مثل بي بي سي أو سي إن إن، والتي تعرض تقارير مفصلة عن الأحداث العالمية.</a:t>
            </a:r>
          </a:p>
        </p:txBody>
      </p:sp>
      <p:grpSp>
        <p:nvGrpSpPr>
          <p:cNvPr id="2" name="Group 1">
            <a:extLst>
              <a:ext uri="{FF2B5EF4-FFF2-40B4-BE49-F238E27FC236}">
                <a16:creationId xmlns:a16="http://schemas.microsoft.com/office/drawing/2014/main" id="{ECF8CA47-891B-7496-7E6A-994BA79288AD}"/>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DEC542B0-DEB3-F321-87F0-3AF5B7798223}"/>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F98A9D30-FF71-DA6E-B65A-4CCF23BACA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31F7AA0D-F03D-6800-10AA-A4E6B9AC4638}"/>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أنماط صحافة الفيديو على الإنترنت</a:t>
            </a:r>
          </a:p>
        </p:txBody>
      </p:sp>
    </p:spTree>
    <p:extLst>
      <p:ext uri="{BB962C8B-B14F-4D97-AF65-F5344CB8AC3E}">
        <p14:creationId xmlns:p14="http://schemas.microsoft.com/office/powerpoint/2010/main" val="2884788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E09B8-EEFF-A2CC-133E-56B7CA515ED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C3414ED-4EA5-D4E2-E6E7-03C3BAF2F442}"/>
              </a:ext>
            </a:extLst>
          </p:cNvPr>
          <p:cNvSpPr txBox="1"/>
          <p:nvPr/>
        </p:nvSpPr>
        <p:spPr>
          <a:xfrm>
            <a:off x="394139" y="884878"/>
            <a:ext cx="11132828" cy="5541773"/>
          </a:xfrm>
          <a:prstGeom prst="rect">
            <a:avLst/>
          </a:prstGeom>
          <a:noFill/>
        </p:spPr>
        <p:txBody>
          <a:bodyPr wrap="square" rtlCol="0">
            <a:spAutoFit/>
          </a:bodyPr>
          <a:lstStyle/>
          <a:p>
            <a:pPr algn="just" rtl="1">
              <a:lnSpc>
                <a:spcPct val="200000"/>
              </a:lnSpc>
            </a:pPr>
            <a:r>
              <a:rPr lang="ar-SA" sz="2000" b="1" dirty="0">
                <a:solidFill>
                  <a:srgbClr val="C00000"/>
                </a:solidFill>
                <a:latin typeface="Alexandria" charset="0"/>
                <a:cs typeface="Alexandria" charset="0"/>
              </a:rPr>
              <a:t>4. عروض الفيديو </a:t>
            </a:r>
            <a:r>
              <a:rPr lang="en-US" sz="2000" b="1" dirty="0">
                <a:solidFill>
                  <a:srgbClr val="C00000"/>
                </a:solidFill>
                <a:latin typeface="Alexandria" charset="0"/>
                <a:cs typeface="Alexandria" charset="0"/>
              </a:rPr>
              <a:t>TV Show Vodcast)</a:t>
            </a:r>
            <a:r>
              <a:rPr lang="ar-SA" sz="2000" b="1" dirty="0">
                <a:solidFill>
                  <a:srgbClr val="C00000"/>
                </a:solidFill>
                <a:latin typeface="Alexandria" charset="0"/>
                <a:cs typeface="Alexandria" charset="0"/>
              </a:rPr>
              <a:t>):</a:t>
            </a:r>
          </a:p>
          <a:p>
            <a:pPr algn="just" rtl="1">
              <a:lnSpc>
                <a:spcPct val="200000"/>
              </a:lnSpc>
            </a:pPr>
            <a:r>
              <a:rPr lang="ar-SA" sz="2000" dirty="0">
                <a:latin typeface="Alexandria" charset="0"/>
                <a:cs typeface="Alexandria" charset="0"/>
              </a:rPr>
              <a:t>عروض الفيديو هي نمط من صحافة الفيديو يعتمد على إنتاج </a:t>
            </a:r>
            <a:r>
              <a:rPr lang="ar-SA" sz="2000" dirty="0">
                <a:solidFill>
                  <a:srgbClr val="C00000"/>
                </a:solidFill>
                <a:latin typeface="Alexandria" charset="0"/>
                <a:cs typeface="Alexandria" charset="0"/>
              </a:rPr>
              <a:t>حلقات فيديو منتظمة</a:t>
            </a:r>
            <a:r>
              <a:rPr lang="ar-SA" sz="2000" dirty="0">
                <a:latin typeface="Alexandria" charset="0"/>
                <a:cs typeface="Alexandria" charset="0"/>
              </a:rPr>
              <a:t>، تشبه إلى حد كبير البرامج التلفزيونية. </a:t>
            </a:r>
          </a:p>
          <a:p>
            <a:pPr algn="just" rtl="1">
              <a:lnSpc>
                <a:spcPct val="200000"/>
              </a:lnSpc>
            </a:pPr>
            <a:endParaRPr lang="ar-SA" sz="500" dirty="0">
              <a:latin typeface="Alexandria" charset="0"/>
              <a:cs typeface="Alexandria" charset="0"/>
            </a:endParaRPr>
          </a:p>
          <a:p>
            <a:pPr algn="just" rtl="1">
              <a:lnSpc>
                <a:spcPct val="200000"/>
              </a:lnSpc>
            </a:pPr>
            <a:r>
              <a:rPr lang="ar-SA" sz="2000" dirty="0">
                <a:latin typeface="Alexandria" charset="0"/>
                <a:cs typeface="Alexandria" charset="0"/>
              </a:rPr>
              <a:t>يتميز هذا النمط بكونه أكثر تنظيماً وتخطيطاً، حيث يتم إعداد الحلقات مسبقاً وتقديمها بشكل دوري. </a:t>
            </a:r>
          </a:p>
          <a:p>
            <a:pPr algn="just" rtl="1">
              <a:lnSpc>
                <a:spcPct val="200000"/>
              </a:lnSpc>
            </a:pPr>
            <a:endParaRPr lang="ar-SA" sz="500" dirty="0">
              <a:latin typeface="Alexandria" charset="0"/>
              <a:cs typeface="Alexandria" charset="0"/>
            </a:endParaRPr>
          </a:p>
          <a:p>
            <a:pPr algn="just" rtl="1">
              <a:lnSpc>
                <a:spcPct val="200000"/>
              </a:lnSpc>
            </a:pPr>
            <a:r>
              <a:rPr lang="ar-SA" sz="2000" dirty="0">
                <a:latin typeface="Alexandria" charset="0"/>
                <a:cs typeface="Alexandria" charset="0"/>
              </a:rPr>
              <a:t>يتم استخدام هذا النمط غالباً في تغطية </a:t>
            </a:r>
            <a:r>
              <a:rPr lang="ar-SA" sz="2000" dirty="0">
                <a:solidFill>
                  <a:srgbClr val="C00000"/>
                </a:solidFill>
                <a:latin typeface="Alexandria" charset="0"/>
                <a:cs typeface="Alexandria" charset="0"/>
              </a:rPr>
              <a:t>القضايا الإخبارية أو الثقافية أو الترفيهية</a:t>
            </a:r>
            <a:r>
              <a:rPr lang="ar-SA" sz="2000" dirty="0">
                <a:latin typeface="Alexandria" charset="0"/>
                <a:cs typeface="Alexandria" charset="0"/>
              </a:rPr>
              <a:t>، حيث يتم تقديم المحتوى بشكل متسلسل ومنظم. </a:t>
            </a:r>
          </a:p>
          <a:p>
            <a:pPr algn="just" rtl="1">
              <a:lnSpc>
                <a:spcPct val="200000"/>
              </a:lnSpc>
            </a:pPr>
            <a:endParaRPr lang="ar-SA" sz="500" dirty="0">
              <a:latin typeface="Alexandria" charset="0"/>
              <a:cs typeface="Alexandria" charset="0"/>
            </a:endParaRPr>
          </a:p>
          <a:p>
            <a:pPr algn="just" rtl="1">
              <a:lnSpc>
                <a:spcPct val="200000"/>
              </a:lnSpc>
            </a:pPr>
            <a:r>
              <a:rPr lang="ar-SA" sz="2000" dirty="0">
                <a:latin typeface="Alexandria" charset="0"/>
                <a:cs typeface="Alexandria" charset="0"/>
              </a:rPr>
              <a:t>ومن الأمثلة على هذا النمط، البرامج الإخبارية التي يتم بثها على منصات مثل يوتيوب أو بودكاست، والتي تعرض تقارير وحوارات مع الضيوف حول مواضيع مختلفة.</a:t>
            </a:r>
          </a:p>
        </p:txBody>
      </p:sp>
      <p:grpSp>
        <p:nvGrpSpPr>
          <p:cNvPr id="2" name="Group 1">
            <a:extLst>
              <a:ext uri="{FF2B5EF4-FFF2-40B4-BE49-F238E27FC236}">
                <a16:creationId xmlns:a16="http://schemas.microsoft.com/office/drawing/2014/main" id="{80A76A16-25E8-5DC0-CFCF-6DCD0782E8F7}"/>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95B2C37D-59A0-5C17-7163-BAEC4531596A}"/>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86C5DC5-3B90-4D47-C037-EB2608E6D1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E70F69DE-E91F-D386-4218-FA91A3E571E4}"/>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أنماط صحافة الفيديو على الإنترنت</a:t>
            </a:r>
          </a:p>
        </p:txBody>
      </p:sp>
    </p:spTree>
    <p:extLst>
      <p:ext uri="{BB962C8B-B14F-4D97-AF65-F5344CB8AC3E}">
        <p14:creationId xmlns:p14="http://schemas.microsoft.com/office/powerpoint/2010/main" val="3764664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7" end="7"/>
                                            </p:txEl>
                                          </p:spTgt>
                                        </p:tgtEl>
                                        <p:attrNameLst>
                                          <p:attrName>style.visibility</p:attrName>
                                        </p:attrNameLst>
                                      </p:cBhvr>
                                      <p:to>
                                        <p:strVal val="visible"/>
                                      </p:to>
                                    </p:set>
                                    <p:animEffect transition="in" filter="fade">
                                      <p:cBhvr>
                                        <p:cTn id="2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95C697-67B0-EA95-60D9-95DF91DC5C3B}"/>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CA3A57B0-EE18-ED63-FDC4-F37B4E05599C}"/>
              </a:ext>
            </a:extLst>
          </p:cNvPr>
          <p:cNvSpPr txBox="1"/>
          <p:nvPr/>
        </p:nvSpPr>
        <p:spPr>
          <a:xfrm>
            <a:off x="1087821" y="884878"/>
            <a:ext cx="10439145" cy="5541773"/>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ملخص استخدامات أنماط صحافة الفيديو</a:t>
            </a:r>
          </a:p>
          <a:p>
            <a:pPr algn="just" rtl="1">
              <a:lnSpc>
                <a:spcPct val="200000"/>
              </a:lnSpc>
            </a:pPr>
            <a:r>
              <a:rPr lang="ar-SA" sz="2000" dirty="0">
                <a:solidFill>
                  <a:srgbClr val="C00000"/>
                </a:solidFill>
                <a:latin typeface="Alexandria" charset="0"/>
                <a:cs typeface="Alexandria" charset="0"/>
              </a:rPr>
              <a:t>نمط الصورة المتحركة:</a:t>
            </a:r>
            <a:r>
              <a:rPr lang="ar-SA" sz="2000" dirty="0">
                <a:latin typeface="Alexandria" charset="0"/>
                <a:cs typeface="Alexandria" charset="0"/>
              </a:rPr>
              <a:t> </a:t>
            </a:r>
          </a:p>
          <a:p>
            <a:pPr algn="just" rtl="1">
              <a:lnSpc>
                <a:spcPct val="200000"/>
              </a:lnSpc>
            </a:pPr>
            <a:r>
              <a:rPr lang="ar-SA" sz="2000" dirty="0">
                <a:latin typeface="Alexandria" charset="0"/>
                <a:cs typeface="Alexandria" charset="0"/>
              </a:rPr>
              <a:t>يتم تغطية الأحداث العاجلة بشكل سريع ومباشر.</a:t>
            </a:r>
          </a:p>
          <a:p>
            <a:pPr algn="just" rtl="1">
              <a:lnSpc>
                <a:spcPct val="200000"/>
              </a:lnSpc>
            </a:pPr>
            <a:r>
              <a:rPr lang="ar-SA" sz="2000" dirty="0">
                <a:solidFill>
                  <a:srgbClr val="C00000"/>
                </a:solidFill>
                <a:latin typeface="Alexandria" charset="0"/>
                <a:cs typeface="Alexandria" charset="0"/>
              </a:rPr>
              <a:t>نمط مفكرة الفيديو: </a:t>
            </a:r>
          </a:p>
          <a:p>
            <a:pPr algn="just" rtl="1">
              <a:lnSpc>
                <a:spcPct val="200000"/>
              </a:lnSpc>
            </a:pPr>
            <a:r>
              <a:rPr lang="ar-SA" sz="2000" dirty="0">
                <a:latin typeface="Alexandria" charset="0"/>
                <a:cs typeface="Alexandria" charset="0"/>
              </a:rPr>
              <a:t>يتيح للصحفيين والمواطنين مشاركة تجاربهم الشخصية مع الجمهور.</a:t>
            </a:r>
          </a:p>
          <a:p>
            <a:pPr algn="just" rtl="1">
              <a:lnSpc>
                <a:spcPct val="200000"/>
              </a:lnSpc>
            </a:pPr>
            <a:r>
              <a:rPr lang="ar-SA" sz="2000" dirty="0">
                <a:solidFill>
                  <a:srgbClr val="C00000"/>
                </a:solidFill>
                <a:latin typeface="Alexandria" charset="0"/>
                <a:cs typeface="Alexandria" charset="0"/>
              </a:rPr>
              <a:t>الفيديو التسجيلي: </a:t>
            </a:r>
          </a:p>
          <a:p>
            <a:pPr algn="just" rtl="1">
              <a:lnSpc>
                <a:spcPct val="200000"/>
              </a:lnSpc>
            </a:pPr>
            <a:r>
              <a:rPr lang="ar-SA" sz="2000" dirty="0">
                <a:latin typeface="Alexandria" charset="0"/>
                <a:cs typeface="Alexandria" charset="0"/>
              </a:rPr>
              <a:t>إنتاج تقارير إخبارية متكاملة تعتمد على التحليل العميق.</a:t>
            </a:r>
          </a:p>
          <a:p>
            <a:pPr algn="just" rtl="1">
              <a:lnSpc>
                <a:spcPct val="200000"/>
              </a:lnSpc>
            </a:pPr>
            <a:r>
              <a:rPr lang="ar-SA" sz="2000" dirty="0">
                <a:solidFill>
                  <a:srgbClr val="C00000"/>
                </a:solidFill>
                <a:latin typeface="Alexandria" charset="0"/>
                <a:cs typeface="Alexandria" charset="0"/>
              </a:rPr>
              <a:t>عروض الفيديو: </a:t>
            </a:r>
          </a:p>
          <a:p>
            <a:pPr algn="just" rtl="1">
              <a:lnSpc>
                <a:spcPct val="200000"/>
              </a:lnSpc>
            </a:pPr>
            <a:r>
              <a:rPr lang="ar-SA" sz="2000" dirty="0">
                <a:latin typeface="Alexandria" charset="0"/>
                <a:cs typeface="Alexandria" charset="0"/>
              </a:rPr>
              <a:t>إنتاج برامج إخبارية منتظمة تشبه البرامج التلفزيونية التقليدية.</a:t>
            </a:r>
          </a:p>
        </p:txBody>
      </p:sp>
      <p:grpSp>
        <p:nvGrpSpPr>
          <p:cNvPr id="2" name="Group 1">
            <a:extLst>
              <a:ext uri="{FF2B5EF4-FFF2-40B4-BE49-F238E27FC236}">
                <a16:creationId xmlns:a16="http://schemas.microsoft.com/office/drawing/2014/main" id="{D45C41A9-1F7C-F633-561B-9D4D4EFFEDD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B06B8C0-B432-3D88-A30D-C503BDD79D5A}"/>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D35E818-9759-FBB5-B1A7-221520CA72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F0A22E2-DD64-A5CB-889D-11C09FF13301}"/>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أنماط صحافة الفيديو على الإنترنت</a:t>
            </a:r>
          </a:p>
        </p:txBody>
      </p:sp>
      <p:pic>
        <p:nvPicPr>
          <p:cNvPr id="6" name="Picture 2" descr="Deepbrain AI | صحافة الذكاء الاصطناعي المتطورة... هل سيختفي الصحفيون؟">
            <a:extLst>
              <a:ext uri="{FF2B5EF4-FFF2-40B4-BE49-F238E27FC236}">
                <a16:creationId xmlns:a16="http://schemas.microsoft.com/office/drawing/2014/main" id="{CC6B4B30-17D9-5177-2CE2-38E03CF1FF6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4958" y="1120729"/>
            <a:ext cx="3166063" cy="23376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2" descr="What is a smartphone's operating system?">
            <a:extLst>
              <a:ext uri="{FF2B5EF4-FFF2-40B4-BE49-F238E27FC236}">
                <a16:creationId xmlns:a16="http://schemas.microsoft.com/office/drawing/2014/main" id="{DCC70C53-73D0-5D95-9575-59D3CF52DD9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1218" y="4135634"/>
            <a:ext cx="3273745" cy="23376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74339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1000"/>
                                        <p:tgtEl>
                                          <p:spTgt spid="9">
                                            <p:txEl>
                                              <p:pRg st="0" end="0"/>
                                            </p:txEl>
                                          </p:spTgt>
                                        </p:tgtEl>
                                      </p:cBhvr>
                                    </p:animEffect>
                                    <p:anim calcmode="lin" valueType="num">
                                      <p:cBhvr>
                                        <p:cTn id="1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9">
                                            <p:txEl>
                                              <p:pRg st="1" end="1"/>
                                            </p:txEl>
                                          </p:spTgt>
                                        </p:tgtEl>
                                        <p:attrNameLst>
                                          <p:attrName>style.visibility</p:attrName>
                                        </p:attrNameLst>
                                      </p:cBhvr>
                                      <p:to>
                                        <p:strVal val="visible"/>
                                      </p:to>
                                    </p:set>
                                    <p:animEffect transition="in" filter="fade">
                                      <p:cBhvr>
                                        <p:cTn id="24" dur="1000"/>
                                        <p:tgtEl>
                                          <p:spTgt spid="9">
                                            <p:txEl>
                                              <p:pRg st="1" end="1"/>
                                            </p:txEl>
                                          </p:spTgt>
                                        </p:tgtEl>
                                      </p:cBhvr>
                                    </p:animEffect>
                                    <p:anim calcmode="lin" valueType="num">
                                      <p:cBhvr>
                                        <p:cTn id="25"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9">
                                            <p:txEl>
                                              <p:pRg st="2" end="2"/>
                                            </p:txEl>
                                          </p:spTgt>
                                        </p:tgtEl>
                                        <p:attrNameLst>
                                          <p:attrName>style.visibility</p:attrName>
                                        </p:attrNameLst>
                                      </p:cBhvr>
                                      <p:to>
                                        <p:strVal val="visible"/>
                                      </p:to>
                                    </p:set>
                                    <p:animEffect transition="in" filter="fade">
                                      <p:cBhvr>
                                        <p:cTn id="31" dur="1000"/>
                                        <p:tgtEl>
                                          <p:spTgt spid="9">
                                            <p:txEl>
                                              <p:pRg st="2" end="2"/>
                                            </p:txEl>
                                          </p:spTgt>
                                        </p:tgtEl>
                                      </p:cBhvr>
                                    </p:animEffect>
                                    <p:anim calcmode="lin" valueType="num">
                                      <p:cBhvr>
                                        <p:cTn id="32"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33"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9">
                                            <p:txEl>
                                              <p:pRg st="3" end="3"/>
                                            </p:txEl>
                                          </p:spTgt>
                                        </p:tgtEl>
                                        <p:attrNameLst>
                                          <p:attrName>style.visibility</p:attrName>
                                        </p:attrNameLst>
                                      </p:cBhvr>
                                      <p:to>
                                        <p:strVal val="visible"/>
                                      </p:to>
                                    </p:set>
                                    <p:animEffect transition="in" filter="fade">
                                      <p:cBhvr>
                                        <p:cTn id="38" dur="1000"/>
                                        <p:tgtEl>
                                          <p:spTgt spid="9">
                                            <p:txEl>
                                              <p:pRg st="3" end="3"/>
                                            </p:txEl>
                                          </p:spTgt>
                                        </p:tgtEl>
                                      </p:cBhvr>
                                    </p:animEffect>
                                    <p:anim calcmode="lin" valueType="num">
                                      <p:cBhvr>
                                        <p:cTn id="39"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40"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9">
                                            <p:txEl>
                                              <p:pRg st="4" end="4"/>
                                            </p:txEl>
                                          </p:spTgt>
                                        </p:tgtEl>
                                        <p:attrNameLst>
                                          <p:attrName>style.visibility</p:attrName>
                                        </p:attrNameLst>
                                      </p:cBhvr>
                                      <p:to>
                                        <p:strVal val="visible"/>
                                      </p:to>
                                    </p:set>
                                    <p:animEffect transition="in" filter="fade">
                                      <p:cBhvr>
                                        <p:cTn id="45" dur="1000"/>
                                        <p:tgtEl>
                                          <p:spTgt spid="9">
                                            <p:txEl>
                                              <p:pRg st="4" end="4"/>
                                            </p:txEl>
                                          </p:spTgt>
                                        </p:tgtEl>
                                      </p:cBhvr>
                                    </p:animEffect>
                                    <p:anim calcmode="lin" valueType="num">
                                      <p:cBhvr>
                                        <p:cTn id="46"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47"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9">
                                            <p:txEl>
                                              <p:pRg st="5" end="5"/>
                                            </p:txEl>
                                          </p:spTgt>
                                        </p:tgtEl>
                                        <p:attrNameLst>
                                          <p:attrName>style.visibility</p:attrName>
                                        </p:attrNameLst>
                                      </p:cBhvr>
                                      <p:to>
                                        <p:strVal val="visible"/>
                                      </p:to>
                                    </p:set>
                                    <p:animEffect transition="in" filter="fade">
                                      <p:cBhvr>
                                        <p:cTn id="52" dur="1000"/>
                                        <p:tgtEl>
                                          <p:spTgt spid="9">
                                            <p:txEl>
                                              <p:pRg st="5" end="5"/>
                                            </p:txEl>
                                          </p:spTgt>
                                        </p:tgtEl>
                                      </p:cBhvr>
                                    </p:animEffect>
                                    <p:anim calcmode="lin" valueType="num">
                                      <p:cBhvr>
                                        <p:cTn id="5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5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9">
                                            <p:txEl>
                                              <p:pRg st="6" end="6"/>
                                            </p:txEl>
                                          </p:spTgt>
                                        </p:tgtEl>
                                        <p:attrNameLst>
                                          <p:attrName>style.visibility</p:attrName>
                                        </p:attrNameLst>
                                      </p:cBhvr>
                                      <p:to>
                                        <p:strVal val="visible"/>
                                      </p:to>
                                    </p:set>
                                    <p:animEffect transition="in" filter="fade">
                                      <p:cBhvr>
                                        <p:cTn id="59" dur="1000"/>
                                        <p:tgtEl>
                                          <p:spTgt spid="9">
                                            <p:txEl>
                                              <p:pRg st="6" end="6"/>
                                            </p:txEl>
                                          </p:spTgt>
                                        </p:tgtEl>
                                      </p:cBhvr>
                                    </p:animEffect>
                                    <p:anim calcmode="lin" valueType="num">
                                      <p:cBhvr>
                                        <p:cTn id="60"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61"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9">
                                            <p:txEl>
                                              <p:pRg st="7" end="7"/>
                                            </p:txEl>
                                          </p:spTgt>
                                        </p:tgtEl>
                                        <p:attrNameLst>
                                          <p:attrName>style.visibility</p:attrName>
                                        </p:attrNameLst>
                                      </p:cBhvr>
                                      <p:to>
                                        <p:strVal val="visible"/>
                                      </p:to>
                                    </p:set>
                                    <p:animEffect transition="in" filter="fade">
                                      <p:cBhvr>
                                        <p:cTn id="66" dur="1000"/>
                                        <p:tgtEl>
                                          <p:spTgt spid="9">
                                            <p:txEl>
                                              <p:pRg st="7" end="7"/>
                                            </p:txEl>
                                          </p:spTgt>
                                        </p:tgtEl>
                                      </p:cBhvr>
                                    </p:animEffect>
                                    <p:anim calcmode="lin" valueType="num">
                                      <p:cBhvr>
                                        <p:cTn id="67"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68"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nodeType="clickEffect">
                                  <p:stCondLst>
                                    <p:cond delay="0"/>
                                  </p:stCondLst>
                                  <p:childTnLst>
                                    <p:set>
                                      <p:cBhvr>
                                        <p:cTn id="72" dur="1" fill="hold">
                                          <p:stCondLst>
                                            <p:cond delay="0"/>
                                          </p:stCondLst>
                                        </p:cTn>
                                        <p:tgtEl>
                                          <p:spTgt spid="9">
                                            <p:txEl>
                                              <p:pRg st="8" end="8"/>
                                            </p:txEl>
                                          </p:spTgt>
                                        </p:tgtEl>
                                        <p:attrNameLst>
                                          <p:attrName>style.visibility</p:attrName>
                                        </p:attrNameLst>
                                      </p:cBhvr>
                                      <p:to>
                                        <p:strVal val="visible"/>
                                      </p:to>
                                    </p:set>
                                    <p:animEffect transition="in" filter="fade">
                                      <p:cBhvr>
                                        <p:cTn id="73" dur="1000"/>
                                        <p:tgtEl>
                                          <p:spTgt spid="9">
                                            <p:txEl>
                                              <p:pRg st="8" end="8"/>
                                            </p:txEl>
                                          </p:spTgt>
                                        </p:tgtEl>
                                      </p:cBhvr>
                                    </p:animEffect>
                                    <p:anim calcmode="lin" valueType="num">
                                      <p:cBhvr>
                                        <p:cTn id="74"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75"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C4297-5C7B-DE25-E578-B701C07FF0E7}"/>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DE45F120-D1BD-A032-773A-344DFD8C8293}"/>
              </a:ext>
            </a:extLst>
          </p:cNvPr>
          <p:cNvSpPr txBox="1"/>
          <p:nvPr/>
        </p:nvSpPr>
        <p:spPr>
          <a:xfrm>
            <a:off x="488735" y="1137842"/>
            <a:ext cx="6018688" cy="2348592"/>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تعتبر صحافة الموبايل من الأنشطة الصحفية الأكثر تفاعلية من قبل الجمهور، حيث تتيح مشاركة الأفكار والرؤى. بمعنى آخر، هي صحافة الوسائط المتعددة التي تتواجد على مختلف المنصات الإلكترونية من شبكات اجتماعية وتطبيقات تواصلية.</a:t>
            </a:r>
          </a:p>
        </p:txBody>
      </p:sp>
      <p:grpSp>
        <p:nvGrpSpPr>
          <p:cNvPr id="2" name="Group 1">
            <a:extLst>
              <a:ext uri="{FF2B5EF4-FFF2-40B4-BE49-F238E27FC236}">
                <a16:creationId xmlns:a16="http://schemas.microsoft.com/office/drawing/2014/main" id="{95BAC3CA-0045-B128-FE00-AAFF032931BE}"/>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E0E8D83F-1F5A-B398-B6F1-E419B831BC9C}"/>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83B3DCE-8866-DAA4-4316-57ED79EE54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98FA7193-79EF-5DFE-CF57-8E6BCB89AE33}"/>
              </a:ext>
            </a:extLst>
          </p:cNvPr>
          <p:cNvSpPr txBox="1"/>
          <p:nvPr/>
        </p:nvSpPr>
        <p:spPr>
          <a:xfrm>
            <a:off x="6372311" y="2008133"/>
            <a:ext cx="5110400"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عوامل ظهور صحافة الموبايل</a:t>
            </a:r>
            <a:endParaRPr lang="en-US" sz="2400" b="1" dirty="0">
              <a:solidFill>
                <a:srgbClr val="203E5F"/>
              </a:solidFill>
              <a:latin typeface="Alexandria" charset="0"/>
              <a:cs typeface="Alexandria" charset="0"/>
            </a:endParaRPr>
          </a:p>
        </p:txBody>
      </p:sp>
      <p:grpSp>
        <p:nvGrpSpPr>
          <p:cNvPr id="7" name="Google Shape;5394;p51">
            <a:extLst>
              <a:ext uri="{FF2B5EF4-FFF2-40B4-BE49-F238E27FC236}">
                <a16:creationId xmlns:a16="http://schemas.microsoft.com/office/drawing/2014/main" id="{32DF6785-CC3C-9015-54A5-355E7305C45B}"/>
              </a:ext>
            </a:extLst>
          </p:cNvPr>
          <p:cNvGrpSpPr/>
          <p:nvPr/>
        </p:nvGrpSpPr>
        <p:grpSpPr>
          <a:xfrm>
            <a:off x="11522078" y="2035213"/>
            <a:ext cx="284533" cy="443569"/>
            <a:chOff x="-47842400" y="2342000"/>
            <a:chExt cx="193000" cy="300875"/>
          </a:xfrm>
        </p:grpSpPr>
        <p:sp>
          <p:nvSpPr>
            <p:cNvPr id="8" name="Google Shape;5395;p51">
              <a:extLst>
                <a:ext uri="{FF2B5EF4-FFF2-40B4-BE49-F238E27FC236}">
                  <a16:creationId xmlns:a16="http://schemas.microsoft.com/office/drawing/2014/main" id="{A8E423F5-604D-2DDB-0C6B-0A2BA57BD144}"/>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3641D918-39D0-ABEE-B868-B69E4F77F873}"/>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52DC7E7C-53A0-DBB0-1C57-C226E3CF5077}"/>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TextBox 4">
            <a:extLst>
              <a:ext uri="{FF2B5EF4-FFF2-40B4-BE49-F238E27FC236}">
                <a16:creationId xmlns:a16="http://schemas.microsoft.com/office/drawing/2014/main" id="{569AB88F-1891-0A70-9FF8-E391932B8A47}"/>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عوامل ظهور صحافة الموبايل</a:t>
            </a:r>
            <a:endParaRPr lang="en-US" b="1" dirty="0">
              <a:solidFill>
                <a:srgbClr val="203E5F"/>
              </a:solidFill>
              <a:latin typeface="Alexandria" charset="0"/>
              <a:cs typeface="Alexandria" charset="0"/>
            </a:endParaRPr>
          </a:p>
        </p:txBody>
      </p:sp>
      <p:pic>
        <p:nvPicPr>
          <p:cNvPr id="1028" name="Picture 4">
            <a:extLst>
              <a:ext uri="{FF2B5EF4-FFF2-40B4-BE49-F238E27FC236}">
                <a16:creationId xmlns:a16="http://schemas.microsoft.com/office/drawing/2014/main" id="{845CFD13-D1DD-5823-3758-9DC5AF9DD1B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673" r="10600"/>
          <a:stretch/>
        </p:blipFill>
        <p:spPr bwMode="auto">
          <a:xfrm>
            <a:off x="6869637" y="3134349"/>
            <a:ext cx="4918837" cy="28417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1">
            <a:extLst>
              <a:ext uri="{FF2B5EF4-FFF2-40B4-BE49-F238E27FC236}">
                <a16:creationId xmlns:a16="http://schemas.microsoft.com/office/drawing/2014/main" id="{EF8EDCC1-C23D-69DE-C338-D80BB6361C1E}"/>
              </a:ext>
            </a:extLst>
          </p:cNvPr>
          <p:cNvSpPr txBox="1"/>
          <p:nvPr/>
        </p:nvSpPr>
        <p:spPr>
          <a:xfrm>
            <a:off x="385270" y="3615429"/>
            <a:ext cx="6225618" cy="281025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 إنها ثورة اتصالية تربط بين مجموعة من التطبيقات والمنصات بهدف تمكين المستخدم من الوظائف والإمكانات التفاعلية الفريدة من نوعها، مما يحول الجمهور من مجرد متلقين سلبيين للمواد الإعلامية إلى مشاركين إيجابيين في العمليات الإعلامية والاتصالية والتفاعل معها.</a:t>
            </a:r>
          </a:p>
        </p:txBody>
      </p:sp>
    </p:spTree>
    <p:extLst>
      <p:ext uri="{BB962C8B-B14F-4D97-AF65-F5344CB8AC3E}">
        <p14:creationId xmlns:p14="http://schemas.microsoft.com/office/powerpoint/2010/main" val="4013008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028"/>
                                        </p:tgtEl>
                                        <p:attrNameLst>
                                          <p:attrName>style.visibility</p:attrName>
                                        </p:attrNameLst>
                                      </p:cBhvr>
                                      <p:to>
                                        <p:strVal val="visible"/>
                                      </p:to>
                                    </p:set>
                                    <p:animEffect transition="in" filter="fade">
                                      <p:cBhvr>
                                        <p:cTn id="20" dur="500"/>
                                        <p:tgtEl>
                                          <p:spTgt spid="102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99020-4DFA-A002-8D83-CE5BEE865C48}"/>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DDC7B7C-9503-6440-022E-FCAD9D98B61A}"/>
              </a:ext>
            </a:extLst>
          </p:cNvPr>
          <p:cNvSpPr txBox="1"/>
          <p:nvPr/>
        </p:nvSpPr>
        <p:spPr>
          <a:xfrm>
            <a:off x="586832" y="966677"/>
            <a:ext cx="11018336" cy="2117759"/>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1. زيادة عدد مستخدمي الهواتف الذكية: </a:t>
            </a:r>
          </a:p>
          <a:p>
            <a:pPr algn="just" rtl="1">
              <a:lnSpc>
                <a:spcPct val="150000"/>
              </a:lnSpc>
            </a:pPr>
            <a:endParaRPr lang="ar-SA" sz="1000" b="1" dirty="0">
              <a:latin typeface="Alexandria" charset="0"/>
              <a:cs typeface="Alexandria" charset="0"/>
            </a:endParaRPr>
          </a:p>
          <a:p>
            <a:pPr algn="just" rtl="1">
              <a:lnSpc>
                <a:spcPct val="150000"/>
              </a:lnSpc>
            </a:pPr>
            <a:r>
              <a:rPr lang="ar-SA" sz="2000" dirty="0">
                <a:latin typeface="Alexandria" charset="0"/>
                <a:cs typeface="Alexandria" charset="0"/>
              </a:rPr>
              <a:t>مع صعود الأجيال الجديدة من الهواتف الذكية، أصبح عدد المستخدمين الذين يعتمدون على هذه الأجهزة في ازدياد مستمر. وفقاً لإحصاءات حديثة، فإن عدد مستخدمي الهواتف الذكية يتزايد بشكل كبير، مما يجعل هذا النوع من الصحافة هو الأكثر انتشاراً في السنوات القادمة.</a:t>
            </a:r>
          </a:p>
        </p:txBody>
      </p:sp>
      <p:grpSp>
        <p:nvGrpSpPr>
          <p:cNvPr id="2" name="Group 1">
            <a:extLst>
              <a:ext uri="{FF2B5EF4-FFF2-40B4-BE49-F238E27FC236}">
                <a16:creationId xmlns:a16="http://schemas.microsoft.com/office/drawing/2014/main" id="{35A8FAF4-31E8-4265-CE0F-E81E1FAE132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52613EC2-EAF6-1839-7CCF-8E566B7D7597}"/>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069FD4F-8F22-65CC-29F9-28006663B9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729849E6-4AE6-AADA-5CD8-FC3272CAC71C}"/>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عوامل ظهور صحافة الموبايل</a:t>
            </a:r>
            <a:endParaRPr lang="en-US" b="1" dirty="0">
              <a:solidFill>
                <a:srgbClr val="203E5F"/>
              </a:solidFill>
              <a:latin typeface="Alexandria" charset="0"/>
              <a:cs typeface="Alexandria" charset="0"/>
            </a:endParaRPr>
          </a:p>
        </p:txBody>
      </p:sp>
      <p:pic>
        <p:nvPicPr>
          <p:cNvPr id="7170" name="Picture 2">
            <a:extLst>
              <a:ext uri="{FF2B5EF4-FFF2-40B4-BE49-F238E27FC236}">
                <a16:creationId xmlns:a16="http://schemas.microsoft.com/office/drawing/2014/main" id="{18F78F19-09AE-0BA6-5135-122059AC14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4758" y="3299872"/>
            <a:ext cx="6579600" cy="32428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6385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170"/>
                                        </p:tgtEl>
                                        <p:attrNameLst>
                                          <p:attrName>style.visibility</p:attrName>
                                        </p:attrNameLst>
                                      </p:cBhvr>
                                      <p:to>
                                        <p:strVal val="visible"/>
                                      </p:to>
                                    </p:set>
                                    <p:animEffect transition="in" filter="fade">
                                      <p:cBhvr>
                                        <p:cTn id="17"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15BBC-EF22-5A96-13D0-8F386438F407}"/>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1AF3952-E1E5-AE8D-7064-AF80DC0432C8}"/>
              </a:ext>
            </a:extLst>
          </p:cNvPr>
          <p:cNvSpPr txBox="1"/>
          <p:nvPr/>
        </p:nvSpPr>
        <p:spPr>
          <a:xfrm>
            <a:off x="578949" y="933985"/>
            <a:ext cx="11034102" cy="2117759"/>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2. تغطية الأحداث بسرعة وتكلفة أقل:</a:t>
            </a:r>
            <a:r>
              <a:rPr lang="ar-SA" sz="2000" dirty="0">
                <a:latin typeface="Alexandria" charset="0"/>
                <a:cs typeface="Alexandria" charset="0"/>
              </a:rPr>
              <a:t>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أصبحت الهواتف الذكية وسيلة مثالية لإجراء تغطية سريعة للأحداث بتكلفة أقل وبسرعة أكبر. يمكن للصحفيين استخدام هذه الأجهزة لإجراء التحريرات الضرورية وإنشاء تقارير إخبارية مباشرة على مواقعهم الإلكترونية.</a:t>
            </a:r>
          </a:p>
        </p:txBody>
      </p:sp>
      <p:grpSp>
        <p:nvGrpSpPr>
          <p:cNvPr id="2" name="Group 1">
            <a:extLst>
              <a:ext uri="{FF2B5EF4-FFF2-40B4-BE49-F238E27FC236}">
                <a16:creationId xmlns:a16="http://schemas.microsoft.com/office/drawing/2014/main" id="{62B78035-D689-1F62-E336-D7C09931441E}"/>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1FDEFAA0-F5D4-D468-BDA8-BA98EFDB8E68}"/>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5BAD841-3AFA-4B0E-184B-B97E206940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D7AF43D6-4AF0-B807-8E5B-0B5B8E60F01C}"/>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عوامل ظهور صحافة الموبايل</a:t>
            </a:r>
            <a:endParaRPr lang="en-US" b="1" dirty="0">
              <a:solidFill>
                <a:srgbClr val="203E5F"/>
              </a:solidFill>
              <a:latin typeface="Alexandria" charset="0"/>
              <a:cs typeface="Alexandria" charset="0"/>
            </a:endParaRPr>
          </a:p>
        </p:txBody>
      </p:sp>
      <p:pic>
        <p:nvPicPr>
          <p:cNvPr id="6146" name="Picture 2">
            <a:extLst>
              <a:ext uri="{FF2B5EF4-FFF2-40B4-BE49-F238E27FC236}">
                <a16:creationId xmlns:a16="http://schemas.microsoft.com/office/drawing/2014/main" id="{8F7DE93C-2AED-BB39-DBCB-24B92B37D5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3579" y="3091979"/>
            <a:ext cx="7204841" cy="36024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63852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146"/>
                                        </p:tgtEl>
                                        <p:attrNameLst>
                                          <p:attrName>style.visibility</p:attrName>
                                        </p:attrNameLst>
                                      </p:cBhvr>
                                      <p:to>
                                        <p:strVal val="visible"/>
                                      </p:to>
                                    </p:set>
                                    <p:animEffect transition="in" filter="fade">
                                      <p:cBhvr>
                                        <p:cTn id="17"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FC8B4-AF49-123B-E415-2C3ACFD65098}"/>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26AB9254-25E4-7B86-9D00-DF2D260FA359}"/>
              </a:ext>
            </a:extLst>
          </p:cNvPr>
          <p:cNvSpPr txBox="1"/>
          <p:nvPr/>
        </p:nvSpPr>
        <p:spPr>
          <a:xfrm>
            <a:off x="547418" y="990054"/>
            <a:ext cx="11097164" cy="2117759"/>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3. الارتفاع في الطلب على المحتوى الإعلامي: </a:t>
            </a:r>
          </a:p>
          <a:p>
            <a:pPr algn="just" rtl="1">
              <a:lnSpc>
                <a:spcPct val="150000"/>
              </a:lnSpc>
            </a:pPr>
            <a:endParaRPr lang="ar-SA" sz="1000" b="1" dirty="0">
              <a:latin typeface="Alexandria" charset="0"/>
              <a:cs typeface="Alexandria" charset="0"/>
            </a:endParaRPr>
          </a:p>
          <a:p>
            <a:pPr algn="just" rtl="1">
              <a:lnSpc>
                <a:spcPct val="150000"/>
              </a:lnSpc>
            </a:pPr>
            <a:r>
              <a:rPr lang="ar-SA" sz="2000" dirty="0">
                <a:latin typeface="Alexandria" charset="0"/>
                <a:cs typeface="Alexandria" charset="0"/>
              </a:rPr>
              <a:t>هناك زيادة في الطلب على المحتوى الإعلامي الذي يتم إنتاجه عبر الهواتف الذكية. هذه الأجهزة تمكن الصحفيين من إنشاء المحتوى بسرعة وكفاءة، مما يسمح لهم بإدارة جداولهم وإجراء البحوث وتنظيم اللقاءات بسهولة.</a:t>
            </a:r>
          </a:p>
        </p:txBody>
      </p:sp>
      <p:grpSp>
        <p:nvGrpSpPr>
          <p:cNvPr id="2" name="Group 1">
            <a:extLst>
              <a:ext uri="{FF2B5EF4-FFF2-40B4-BE49-F238E27FC236}">
                <a16:creationId xmlns:a16="http://schemas.microsoft.com/office/drawing/2014/main" id="{92D37461-F8D7-0003-CC8B-CFD0382F6D83}"/>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667178E-AF99-250F-5043-4EAD7B11CA85}"/>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B7161B8-2679-C31E-152B-BFC5E23B76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52205CB5-55C0-3D79-B538-77AB74D4F624}"/>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عوامل ظهور صحافة الموبايل</a:t>
            </a:r>
            <a:endParaRPr lang="en-US" b="1" dirty="0">
              <a:solidFill>
                <a:srgbClr val="203E5F"/>
              </a:solidFill>
              <a:latin typeface="Alexandria" charset="0"/>
              <a:cs typeface="Alexandria" charset="0"/>
            </a:endParaRPr>
          </a:p>
        </p:txBody>
      </p:sp>
      <p:pic>
        <p:nvPicPr>
          <p:cNvPr id="5122" name="Picture 2">
            <a:extLst>
              <a:ext uri="{FF2B5EF4-FFF2-40B4-BE49-F238E27FC236}">
                <a16:creationId xmlns:a16="http://schemas.microsoft.com/office/drawing/2014/main" id="{7D0CC66E-92C4-52D9-C6E1-20850DCD57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5572" y="3587105"/>
            <a:ext cx="6814936" cy="26760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00993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122"/>
                                        </p:tgtEl>
                                        <p:attrNameLst>
                                          <p:attrName>style.visibility</p:attrName>
                                        </p:attrNameLst>
                                      </p:cBhvr>
                                      <p:to>
                                        <p:strVal val="visible"/>
                                      </p:to>
                                    </p:set>
                                    <p:animEffect transition="in" filter="fade">
                                      <p:cBhvr>
                                        <p:cTn id="1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92E7F-A00F-844D-BC77-E69D482B5EE8}"/>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B8759DA7-13E8-2794-FBCE-D8B3B5D31754}"/>
              </a:ext>
            </a:extLst>
          </p:cNvPr>
          <p:cNvSpPr txBox="1"/>
          <p:nvPr/>
        </p:nvSpPr>
        <p:spPr>
          <a:xfrm>
            <a:off x="681425" y="1217773"/>
            <a:ext cx="10829150" cy="1656094"/>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4. سهولة الوصول إلى المعلومات: </a:t>
            </a:r>
          </a:p>
          <a:p>
            <a:pPr algn="just" rtl="1">
              <a:lnSpc>
                <a:spcPct val="150000"/>
              </a:lnSpc>
            </a:pPr>
            <a:endParaRPr lang="ar-SA" sz="1000" b="1" dirty="0">
              <a:latin typeface="Alexandria" charset="0"/>
              <a:cs typeface="Alexandria" charset="0"/>
            </a:endParaRPr>
          </a:p>
          <a:p>
            <a:pPr algn="just" rtl="1">
              <a:lnSpc>
                <a:spcPct val="150000"/>
              </a:lnSpc>
            </a:pPr>
            <a:r>
              <a:rPr lang="ar-SA" sz="2000" dirty="0">
                <a:latin typeface="Alexandria" charset="0"/>
                <a:cs typeface="Alexandria" charset="0"/>
              </a:rPr>
              <a:t>تتيح الهواتف الذكية للصحفيين الوصول السريع إلى المعلومات وتحديث المحتوى بسرعة، مما يجعل عملية التغطية الإخبارية أكثر فعالية.</a:t>
            </a:r>
          </a:p>
        </p:txBody>
      </p:sp>
      <p:grpSp>
        <p:nvGrpSpPr>
          <p:cNvPr id="2" name="Group 1">
            <a:extLst>
              <a:ext uri="{FF2B5EF4-FFF2-40B4-BE49-F238E27FC236}">
                <a16:creationId xmlns:a16="http://schemas.microsoft.com/office/drawing/2014/main" id="{EB9C315A-5743-9F31-ABD7-F39125F56D72}"/>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02095FB-7DC8-6F2D-4853-2E04392B103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26DC0A0-734F-B5C5-3E48-81E12C32A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3ABBCB5-8203-680E-78AA-5780983E6387}"/>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عوامل ظهور صحافة الموبايل</a:t>
            </a:r>
            <a:endParaRPr lang="en-US" b="1" dirty="0">
              <a:solidFill>
                <a:srgbClr val="203E5F"/>
              </a:solidFill>
              <a:latin typeface="Alexandria" charset="0"/>
              <a:cs typeface="Alexandria" charset="0"/>
            </a:endParaRPr>
          </a:p>
        </p:txBody>
      </p:sp>
      <p:pic>
        <p:nvPicPr>
          <p:cNvPr id="4098" name="Picture 2">
            <a:extLst>
              <a:ext uri="{FF2B5EF4-FFF2-40B4-BE49-F238E27FC236}">
                <a16:creationId xmlns:a16="http://schemas.microsoft.com/office/drawing/2014/main" id="{2BEAC56D-16C5-B852-3D81-5E869DC3F2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6950" y="3445255"/>
            <a:ext cx="6078099" cy="26206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95892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098"/>
                                        </p:tgtEl>
                                        <p:attrNameLst>
                                          <p:attrName>style.visibility</p:attrName>
                                        </p:attrNameLst>
                                      </p:cBhvr>
                                      <p:to>
                                        <p:strVal val="visible"/>
                                      </p:to>
                                    </p:set>
                                    <p:animEffect transition="in" filter="fade">
                                      <p:cBhvr>
                                        <p:cTn id="1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D28C0-37C9-E57E-CFD8-44E456DAB24C}"/>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57E5FA27-A296-C8ED-23DC-616B3192DDCE}"/>
              </a:ext>
            </a:extLst>
          </p:cNvPr>
          <p:cNvSpPr txBox="1"/>
          <p:nvPr/>
        </p:nvSpPr>
        <p:spPr>
          <a:xfrm>
            <a:off x="723360" y="1425632"/>
            <a:ext cx="10876446" cy="1656094"/>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5. تطور تقنيات الهواتف الذكية: </a:t>
            </a:r>
          </a:p>
          <a:p>
            <a:pPr algn="just" rtl="1">
              <a:lnSpc>
                <a:spcPct val="150000"/>
              </a:lnSpc>
            </a:pPr>
            <a:endParaRPr lang="ar-SA" sz="1000" b="1" dirty="0">
              <a:latin typeface="Alexandria" charset="0"/>
              <a:cs typeface="Alexandria" charset="0"/>
            </a:endParaRPr>
          </a:p>
          <a:p>
            <a:pPr algn="just" rtl="1">
              <a:lnSpc>
                <a:spcPct val="150000"/>
              </a:lnSpc>
            </a:pPr>
            <a:r>
              <a:rPr lang="ar-SA" sz="2000" dirty="0">
                <a:latin typeface="Alexandria" charset="0"/>
                <a:cs typeface="Alexandria" charset="0"/>
              </a:rPr>
              <a:t>تطورت تقنيات الهواتف الذكية بشكل كبير، مما يسمح بإرسال المعلومات بسهولة وسرعة. هذه الأجهزة لا تقتصر على تلخيص الأخبار، بل يمكنها إعادة صياغة المحتوى بشكل مختصر وواضح.</a:t>
            </a:r>
          </a:p>
        </p:txBody>
      </p:sp>
      <p:grpSp>
        <p:nvGrpSpPr>
          <p:cNvPr id="2" name="Group 1">
            <a:extLst>
              <a:ext uri="{FF2B5EF4-FFF2-40B4-BE49-F238E27FC236}">
                <a16:creationId xmlns:a16="http://schemas.microsoft.com/office/drawing/2014/main" id="{ECF94A36-519E-0FC2-8498-4C0712A4F0F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9AC0B2AE-D153-4B50-3A3D-58ADEB46D1AD}"/>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29640ED-A06C-7C3A-7EA8-4CF7C48E2A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E62AA08C-E1AD-97E0-5068-FE4D6F306703}"/>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عوامل ظهور صحافة الموبايل</a:t>
            </a:r>
            <a:endParaRPr lang="en-US" b="1" dirty="0">
              <a:solidFill>
                <a:srgbClr val="203E5F"/>
              </a:solidFill>
              <a:latin typeface="Alexandria" charset="0"/>
              <a:cs typeface="Alexandria" charset="0"/>
            </a:endParaRPr>
          </a:p>
        </p:txBody>
      </p:sp>
      <p:pic>
        <p:nvPicPr>
          <p:cNvPr id="3074" name="Picture 2">
            <a:extLst>
              <a:ext uri="{FF2B5EF4-FFF2-40B4-BE49-F238E27FC236}">
                <a16:creationId xmlns:a16="http://schemas.microsoft.com/office/drawing/2014/main" id="{3C7297CF-F019-67F2-B3B6-799BC30715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6648" y="3750751"/>
            <a:ext cx="6216994" cy="27605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01473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74"/>
                                        </p:tgtEl>
                                        <p:attrNameLst>
                                          <p:attrName>style.visibility</p:attrName>
                                        </p:attrNameLst>
                                      </p:cBhvr>
                                      <p:to>
                                        <p:strVal val="visible"/>
                                      </p:to>
                                    </p:set>
                                    <p:animEffect transition="in" filter="fade">
                                      <p:cBhvr>
                                        <p:cTn id="1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94FD6-E620-B0F5-4698-F2CB11275CE8}"/>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01774D0-D401-2DE1-7D0B-B5B38172321F}"/>
              </a:ext>
            </a:extLst>
          </p:cNvPr>
          <p:cNvSpPr txBox="1"/>
          <p:nvPr/>
        </p:nvSpPr>
        <p:spPr>
          <a:xfrm>
            <a:off x="536028" y="1048242"/>
            <a:ext cx="11270585" cy="2117759"/>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6. تطور أدوات إنتاج المحتوى الرقمي: </a:t>
            </a:r>
          </a:p>
          <a:p>
            <a:pPr algn="just" rtl="1">
              <a:lnSpc>
                <a:spcPct val="150000"/>
              </a:lnSpc>
            </a:pPr>
            <a:endParaRPr lang="ar-SA" sz="1000" b="1" dirty="0">
              <a:latin typeface="Alexandria" charset="0"/>
              <a:cs typeface="Alexandria" charset="0"/>
            </a:endParaRPr>
          </a:p>
          <a:p>
            <a:pPr algn="just" rtl="1">
              <a:lnSpc>
                <a:spcPct val="150000"/>
              </a:lnSpc>
            </a:pPr>
            <a:r>
              <a:rPr lang="ar-SA" sz="2000" dirty="0">
                <a:latin typeface="Alexandria" charset="0"/>
                <a:cs typeface="Alexandria" charset="0"/>
              </a:rPr>
              <a:t>أصبحت أدوات إنتاج المحتوى الرقمي أكثر تطوراً وسهولة في الاستخدام، مما جعل إنتاج هذا النوع من المحتوى ليس بالأمر المعقد كما كان في السابق. يمكن للصحفيين الآن إنتاج تقارير فيديو مباشرة من موقع الحدث باستخدام هواتفهم الذكية، دون الحاجة إلى معدات باهظة الثمن.</a:t>
            </a:r>
          </a:p>
        </p:txBody>
      </p:sp>
      <p:grpSp>
        <p:nvGrpSpPr>
          <p:cNvPr id="2" name="Group 1">
            <a:extLst>
              <a:ext uri="{FF2B5EF4-FFF2-40B4-BE49-F238E27FC236}">
                <a16:creationId xmlns:a16="http://schemas.microsoft.com/office/drawing/2014/main" id="{B4E01035-C5BA-BFB5-778C-0D758FEA35B5}"/>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1F811C2-BBDB-FBE4-9728-6FF1585A959D}"/>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DB45A48-AF7B-EA34-B8C8-BA24F586D1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5A4A8B8B-E9E7-7D9F-8AEA-8805F0CED1D5}"/>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عوامل ظهور صحافة الموبايل</a:t>
            </a:r>
            <a:endParaRPr lang="en-US" b="1" dirty="0">
              <a:solidFill>
                <a:srgbClr val="203E5F"/>
              </a:solidFill>
              <a:latin typeface="Alexandria" charset="0"/>
              <a:cs typeface="Alexandria" charset="0"/>
            </a:endParaRPr>
          </a:p>
        </p:txBody>
      </p:sp>
      <p:pic>
        <p:nvPicPr>
          <p:cNvPr id="2050" name="Picture 2">
            <a:extLst>
              <a:ext uri="{FF2B5EF4-FFF2-40B4-BE49-F238E27FC236}">
                <a16:creationId xmlns:a16="http://schemas.microsoft.com/office/drawing/2014/main" id="{E0DCAC25-E55B-0760-2515-EEA8188868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4689" y="3534216"/>
            <a:ext cx="5622621" cy="27289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20134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fade">
                                      <p:cBhvr>
                                        <p:cTn id="1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1040524" y="2222595"/>
            <a:ext cx="9965489" cy="4195251"/>
          </a:xfrm>
          <a:prstGeom prst="rect">
            <a:avLst/>
          </a:prstGeom>
          <a:noFill/>
        </p:spPr>
        <p:txBody>
          <a:bodyPr wrap="square" rtlCol="0">
            <a:spAutoFit/>
          </a:bodyPr>
          <a:lstStyle/>
          <a:p>
            <a:pPr marL="285750" indent="-285750" algn="just" rtl="1">
              <a:lnSpc>
                <a:spcPct val="150000"/>
              </a:lnSpc>
              <a:buFontTx/>
              <a:buChar char="-"/>
            </a:pPr>
            <a:r>
              <a:rPr lang="ar-SA" sz="2000" dirty="0">
                <a:latin typeface="Alexandria" charset="0"/>
                <a:cs typeface="Alexandria" charset="0"/>
              </a:rPr>
              <a:t>تناولنا المفاهيم الرئيسية لصحافة الهاتف المحمول (صحافة الموبايل) وبدايتها وتطورها عبر المراحل المختلفة وصولاً إلى ما نحن عليه اليوم.</a:t>
            </a:r>
            <a:endParaRPr lang="en-US" sz="2000" dirty="0">
              <a:latin typeface="Alexandria" charset="0"/>
              <a:cs typeface="Alexandria" charset="0"/>
            </a:endParaRPr>
          </a:p>
          <a:p>
            <a:pPr marL="285750" indent="-285750" algn="just" rtl="1">
              <a:lnSpc>
                <a:spcPct val="150000"/>
              </a:lnSpc>
              <a:buFontTx/>
              <a:buChar char="-"/>
            </a:pPr>
            <a:endParaRPr lang="ar-SA" sz="2000" dirty="0">
              <a:latin typeface="Alexandria" charset="0"/>
              <a:cs typeface="Alexandria" charset="0"/>
            </a:endParaRPr>
          </a:p>
          <a:p>
            <a:pPr marL="285750" indent="-285750" algn="just" rtl="1">
              <a:lnSpc>
                <a:spcPct val="150000"/>
              </a:lnSpc>
              <a:buFontTx/>
              <a:buChar char="-"/>
            </a:pPr>
            <a:r>
              <a:rPr lang="ar-SA" sz="2000" dirty="0">
                <a:latin typeface="Alexandria" charset="0"/>
                <a:cs typeface="Alexandria" charset="0"/>
              </a:rPr>
              <a:t>تحدثنا أيضاً عن مميزات وخصائص صحافة الهاتف المحمول بإعتبارها نوع جديد من أنواع العمل والممارسات الإعلامية.</a:t>
            </a:r>
          </a:p>
          <a:p>
            <a:pPr marL="285750" indent="-285750" algn="just" rtl="1">
              <a:lnSpc>
                <a:spcPct val="150000"/>
              </a:lnSpc>
              <a:buFontTx/>
              <a:buChar char="-"/>
            </a:pPr>
            <a:endParaRPr lang="ar-SA" sz="2000" dirty="0">
              <a:latin typeface="Alexandria" charset="0"/>
              <a:cs typeface="Alexandria" charset="0"/>
            </a:endParaRPr>
          </a:p>
          <a:p>
            <a:pPr marL="285750" indent="-285750" algn="just" rtl="1">
              <a:lnSpc>
                <a:spcPct val="150000"/>
              </a:lnSpc>
              <a:buFontTx/>
              <a:buChar char="-"/>
            </a:pPr>
            <a:r>
              <a:rPr lang="ar-SA" sz="2000" dirty="0">
                <a:latin typeface="Alexandria" charset="0"/>
                <a:cs typeface="Alexandria" charset="0"/>
              </a:rPr>
              <a:t>تعرفنا على أنواع صحافة الهاتف المحمول، و ناقشنا  مفهوم صحافة الموبايل كمصدر إخباري وإعلامي.</a:t>
            </a:r>
          </a:p>
          <a:p>
            <a:pPr marL="285750" indent="-285750" algn="just" rtl="1">
              <a:lnSpc>
                <a:spcPct val="150000"/>
              </a:lnSpc>
              <a:buFontTx/>
              <a:buChar char="-"/>
            </a:pPr>
            <a:endParaRPr lang="ar-SA" sz="2000" dirty="0">
              <a:latin typeface="Alexandria" charset="0"/>
              <a:cs typeface="Alexandria" charset="0"/>
            </a:endParaRPr>
          </a:p>
        </p:txBody>
      </p:sp>
      <p:sp>
        <p:nvSpPr>
          <p:cNvPr id="5" name="TextBox 4">
            <a:extLst>
              <a:ext uri="{FF2B5EF4-FFF2-40B4-BE49-F238E27FC236}">
                <a16:creationId xmlns:a16="http://schemas.microsoft.com/office/drawing/2014/main" id="{3734E875-CCB0-DE57-CBD4-D7AA1B9A9C0F}"/>
              </a:ext>
            </a:extLst>
          </p:cNvPr>
          <p:cNvSpPr txBox="1"/>
          <p:nvPr/>
        </p:nvSpPr>
        <p:spPr>
          <a:xfrm>
            <a:off x="7030633" y="1401484"/>
            <a:ext cx="3790336"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ملخص المحاضرة الأولى</a:t>
            </a:r>
          </a:p>
        </p:txBody>
      </p:sp>
      <p:grpSp>
        <p:nvGrpSpPr>
          <p:cNvPr id="2" name="Group 1">
            <a:extLst>
              <a:ext uri="{FF2B5EF4-FFF2-40B4-BE49-F238E27FC236}">
                <a16:creationId xmlns:a16="http://schemas.microsoft.com/office/drawing/2014/main" id="{22510F3F-C8A4-240E-09E7-2151C086FA8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D7862C1-E8F8-DF32-B04F-AB3932C7208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CAC4AD-40D0-A0F0-3910-0548D2711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3857173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animEffect transition="in" filter="fade">
                                      <p:cBhvr>
                                        <p:cTn id="21" dur="1000"/>
                                        <p:tgtEl>
                                          <p:spTgt spid="9">
                                            <p:txEl>
                                              <p:pRg st="2" end="2"/>
                                            </p:txEl>
                                          </p:spTgt>
                                        </p:tgtEl>
                                      </p:cBhvr>
                                    </p:animEffect>
                                    <p:anim calcmode="lin" valueType="num">
                                      <p:cBhvr>
                                        <p:cTn id="22"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4" end="4"/>
                                            </p:txEl>
                                          </p:spTgt>
                                        </p:tgtEl>
                                        <p:attrNameLst>
                                          <p:attrName>style.visibility</p:attrName>
                                        </p:attrNameLst>
                                      </p:cBhvr>
                                      <p:to>
                                        <p:strVal val="visible"/>
                                      </p:to>
                                    </p:set>
                                    <p:animEffect transition="in" filter="fade">
                                      <p:cBhvr>
                                        <p:cTn id="28" dur="1000"/>
                                        <p:tgtEl>
                                          <p:spTgt spid="9">
                                            <p:txEl>
                                              <p:pRg st="4" end="4"/>
                                            </p:txEl>
                                          </p:spTgt>
                                        </p:tgtEl>
                                      </p:cBhvr>
                                    </p:animEffect>
                                    <p:anim calcmode="lin" valueType="num">
                                      <p:cBhvr>
                                        <p:cTn id="29"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285C4CB-442B-B6EB-EF4E-B97156993112}"/>
              </a:ext>
            </a:extLst>
          </p:cNvPr>
          <p:cNvSpPr txBox="1"/>
          <p:nvPr/>
        </p:nvSpPr>
        <p:spPr>
          <a:xfrm>
            <a:off x="1592827" y="3045239"/>
            <a:ext cx="8465572" cy="3079561"/>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في </a:t>
            </a:r>
            <a:r>
              <a:rPr lang="ar-SA" sz="2000" b="1" dirty="0">
                <a:solidFill>
                  <a:srgbClr val="203E5F"/>
                </a:solidFill>
                <a:latin typeface="Alexandria" charset="0"/>
                <a:cs typeface="Alexandria" charset="0"/>
              </a:rPr>
              <a:t>المحاضرة القادمة - المحاضرة رقم (2)</a:t>
            </a:r>
            <a:r>
              <a:rPr lang="ar-SA" sz="2000" b="1" dirty="0">
                <a:latin typeface="Alexandria" charset="0"/>
                <a:cs typeface="Alexandria" charset="0"/>
              </a:rPr>
              <a:t> </a:t>
            </a:r>
            <a:r>
              <a:rPr lang="ar-SA" sz="2000" dirty="0">
                <a:latin typeface="Alexandria" charset="0"/>
                <a:cs typeface="Alexandria" charset="0"/>
              </a:rPr>
              <a:t>نتحدث عن الهاتف المحمول كوسيلة إعلامية وما يميز صحافة الموبايل عن الوسائل التقليدية والإلكترونية الأخرى، ونتناول بالشرح الهاتف المحمول كمصدر للأخبار، والحصول على المعلومات، ونتعرف على العلاقة بين صحافة الموبايل وصناعة المحتوى الإعلامي.</a:t>
            </a:r>
          </a:p>
        </p:txBody>
      </p:sp>
      <p:sp>
        <p:nvSpPr>
          <p:cNvPr id="5" name="TextBox 4">
            <a:extLst>
              <a:ext uri="{FF2B5EF4-FFF2-40B4-BE49-F238E27FC236}">
                <a16:creationId xmlns:a16="http://schemas.microsoft.com/office/drawing/2014/main" id="{D5CE1467-A155-883F-7A4A-6B456FEA5FD7}"/>
              </a:ext>
            </a:extLst>
          </p:cNvPr>
          <p:cNvSpPr txBox="1"/>
          <p:nvPr/>
        </p:nvSpPr>
        <p:spPr>
          <a:xfrm>
            <a:off x="4778476" y="1901671"/>
            <a:ext cx="5279923" cy="829651"/>
          </a:xfrm>
          <a:prstGeom prst="rect">
            <a:avLst/>
          </a:prstGeom>
          <a:noFill/>
        </p:spPr>
        <p:txBody>
          <a:bodyPr wrap="square" rtlCol="0">
            <a:spAutoFit/>
          </a:bodyPr>
          <a:lstStyle/>
          <a:p>
            <a:pPr algn="r" rtl="1">
              <a:lnSpc>
                <a:spcPct val="150000"/>
              </a:lnSpc>
            </a:pPr>
            <a:r>
              <a:rPr lang="ar-SA" sz="3600" b="1" dirty="0">
                <a:solidFill>
                  <a:srgbClr val="203E5F"/>
                </a:solidFill>
                <a:latin typeface="Alexandria" charset="0"/>
                <a:cs typeface="Alexandria" charset="0"/>
              </a:rPr>
              <a:t>تقديم للمحاضرة الثانية</a:t>
            </a:r>
          </a:p>
        </p:txBody>
      </p:sp>
      <p:grpSp>
        <p:nvGrpSpPr>
          <p:cNvPr id="6" name="Group 5">
            <a:extLst>
              <a:ext uri="{FF2B5EF4-FFF2-40B4-BE49-F238E27FC236}">
                <a16:creationId xmlns:a16="http://schemas.microsoft.com/office/drawing/2014/main" id="{62A6CF79-480E-795F-0296-973D67B2D66F}"/>
              </a:ext>
            </a:extLst>
          </p:cNvPr>
          <p:cNvGrpSpPr/>
          <p:nvPr/>
        </p:nvGrpSpPr>
        <p:grpSpPr>
          <a:xfrm>
            <a:off x="180431" y="79526"/>
            <a:ext cx="12011570" cy="1076343"/>
            <a:chOff x="180431" y="79526"/>
            <a:chExt cx="12011570" cy="1076343"/>
          </a:xfrm>
        </p:grpSpPr>
        <p:sp>
          <p:nvSpPr>
            <p:cNvPr id="7" name="Rectangle 6">
              <a:extLst>
                <a:ext uri="{FF2B5EF4-FFF2-40B4-BE49-F238E27FC236}">
                  <a16:creationId xmlns:a16="http://schemas.microsoft.com/office/drawing/2014/main" id="{07212E3C-DA40-2B80-FAC9-40FEC5CB3B9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B29E8A-8E2C-CE76-162D-D46DAC646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1325</TotalTime>
  <Words>3404</Words>
  <Application>Microsoft Office PowerPoint</Application>
  <PresentationFormat>Widescreen</PresentationFormat>
  <Paragraphs>283</Paragraphs>
  <Slides>49</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172</cp:revision>
  <cp:lastPrinted>2025-01-18T09:53:16Z</cp:lastPrinted>
  <dcterms:created xsi:type="dcterms:W3CDTF">2023-04-29T09:08:00Z</dcterms:created>
  <dcterms:modified xsi:type="dcterms:W3CDTF">2025-01-27T12:07:36Z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