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303" r:id="rId6"/>
    <p:sldId id="540" r:id="rId7"/>
    <p:sldId id="313" r:id="rId8"/>
    <p:sldId id="558" r:id="rId9"/>
    <p:sldId id="561" r:id="rId10"/>
    <p:sldId id="565" r:id="rId11"/>
    <p:sldId id="570" r:id="rId12"/>
    <p:sldId id="571" r:id="rId13"/>
    <p:sldId id="572" r:id="rId14"/>
    <p:sldId id="567" r:id="rId15"/>
    <p:sldId id="569" r:id="rId16"/>
    <p:sldId id="562" r:id="rId17"/>
    <p:sldId id="563" r:id="rId18"/>
    <p:sldId id="564" r:id="rId19"/>
    <p:sldId id="575" r:id="rId20"/>
    <p:sldId id="576" r:id="rId21"/>
    <p:sldId id="579" r:id="rId22"/>
    <p:sldId id="580" r:id="rId23"/>
    <p:sldId id="577" r:id="rId24"/>
    <p:sldId id="578" r:id="rId25"/>
    <p:sldId id="582" r:id="rId26"/>
    <p:sldId id="585" r:id="rId27"/>
    <p:sldId id="588" r:id="rId28"/>
    <p:sldId id="589" r:id="rId29"/>
    <p:sldId id="590" r:id="rId30"/>
    <p:sldId id="591" r:id="rId31"/>
    <p:sldId id="596" r:id="rId32"/>
    <p:sldId id="595" r:id="rId33"/>
    <p:sldId id="592" r:id="rId34"/>
    <p:sldId id="597" r:id="rId35"/>
    <p:sldId id="598" r:id="rId36"/>
    <p:sldId id="599" r:id="rId37"/>
    <p:sldId id="600" r:id="rId38"/>
    <p:sldId id="605" r:id="rId39"/>
    <p:sldId id="606" r:id="rId40"/>
    <p:sldId id="523" r:id="rId41"/>
    <p:sldId id="524"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40"/>
            <p14:sldId id="313"/>
            <p14:sldId id="558"/>
            <p14:sldId id="561"/>
            <p14:sldId id="565"/>
            <p14:sldId id="570"/>
            <p14:sldId id="571"/>
            <p14:sldId id="572"/>
            <p14:sldId id="567"/>
            <p14:sldId id="569"/>
            <p14:sldId id="562"/>
            <p14:sldId id="563"/>
            <p14:sldId id="564"/>
            <p14:sldId id="575"/>
            <p14:sldId id="576"/>
            <p14:sldId id="579"/>
            <p14:sldId id="580"/>
            <p14:sldId id="577"/>
            <p14:sldId id="578"/>
            <p14:sldId id="582"/>
            <p14:sldId id="585"/>
            <p14:sldId id="588"/>
            <p14:sldId id="589"/>
            <p14:sldId id="590"/>
            <p14:sldId id="591"/>
            <p14:sldId id="596"/>
            <p14:sldId id="595"/>
            <p14:sldId id="592"/>
            <p14:sldId id="597"/>
            <p14:sldId id="598"/>
            <p14:sldId id="599"/>
            <p14:sldId id="600"/>
            <p14:sldId id="605"/>
            <p14:sldId id="606"/>
            <p14:sldId id="523"/>
            <p14:sldId id="52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AC748"/>
    <a:srgbClr val="FFD200"/>
    <a:srgbClr val="F58221"/>
    <a:srgbClr val="000000"/>
    <a:srgbClr val="203E5F"/>
    <a:srgbClr val="669BBC"/>
    <a:srgbClr val="2D3956"/>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741" autoAdjust="0"/>
  </p:normalViewPr>
  <p:slideViewPr>
    <p:cSldViewPr snapToGrid="0">
      <p:cViewPr varScale="1">
        <p:scale>
          <a:sx n="115" d="100"/>
          <a:sy n="115" d="100"/>
        </p:scale>
        <p:origin x="920"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608821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548794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303069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7/8/24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6.xml"/><Relationship Id="rId5" Type="http://schemas.openxmlformats.org/officeDocument/2006/relationships/image" Target="../media/image30.png"/><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61798" y="2424037"/>
            <a:ext cx="5626861" cy="646331"/>
          </a:xfrm>
          <a:prstGeom prst="rect">
            <a:avLst/>
          </a:prstGeom>
          <a:noFill/>
        </p:spPr>
        <p:txBody>
          <a:bodyPr wrap="none" rtlCol="0">
            <a:spAutoFit/>
          </a:bodyPr>
          <a:lstStyle/>
          <a:p>
            <a:r>
              <a:rPr lang="ar-SA" sz="3600" b="1" dirty="0">
                <a:solidFill>
                  <a:srgbClr val="00B0F0"/>
                </a:solidFill>
                <a:latin typeface="Alexandria" charset="0"/>
                <a:cs typeface="Alexandria" charset="0"/>
              </a:rPr>
              <a:t>التصوير الصحفي الرقمي</a:t>
            </a:r>
            <a:endParaRPr lang="en-US" sz="3600" b="1" dirty="0">
              <a:solidFill>
                <a:srgbClr val="00B0F0"/>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D2B655D3-E1C4-FB92-15BF-F3F964FB3FAB}"/>
              </a:ext>
            </a:extLst>
          </p:cNvPr>
          <p:cNvSpPr txBox="1"/>
          <p:nvPr/>
        </p:nvSpPr>
        <p:spPr>
          <a:xfrm>
            <a:off x="1547197" y="3706630"/>
            <a:ext cx="2932429" cy="523220"/>
          </a:xfrm>
          <a:prstGeom prst="rect">
            <a:avLst/>
          </a:prstGeom>
          <a:noFill/>
        </p:spPr>
        <p:txBody>
          <a:bodyPr wrap="square" rtlCol="0">
            <a:spAutoFit/>
          </a:bodyPr>
          <a:lstStyle/>
          <a:p>
            <a:r>
              <a:rPr lang="ar-SA" sz="2800" b="1" dirty="0">
                <a:latin typeface="Alexandria" charset="0"/>
                <a:cs typeface="Alexandria" charset="0"/>
              </a:rPr>
              <a:t>د. حسين خليفه </a:t>
            </a:r>
          </a:p>
        </p:txBody>
      </p:sp>
      <p:sp>
        <p:nvSpPr>
          <p:cNvPr id="3" name="Rectangle: Rounded Corners 9">
            <a:extLst>
              <a:ext uri="{FF2B5EF4-FFF2-40B4-BE49-F238E27FC236}">
                <a16:creationId xmlns:a16="http://schemas.microsoft.com/office/drawing/2014/main" id="{48E20754-635F-582C-FC70-6D8270AE97AE}"/>
              </a:ext>
            </a:extLst>
          </p:cNvPr>
          <p:cNvSpPr/>
          <p:nvPr/>
        </p:nvSpPr>
        <p:spPr>
          <a:xfrm>
            <a:off x="911762" y="4882702"/>
            <a:ext cx="3516608" cy="529167"/>
          </a:xfrm>
          <a:prstGeom prst="roundRect">
            <a:avLst/>
          </a:prstGeom>
          <a:no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المحاضرة الخامسة</a:t>
            </a:r>
            <a:endParaRPr lang="en-US" sz="2800" b="1" dirty="0">
              <a:solidFill>
                <a:schemeClr val="tx1"/>
              </a:solidFill>
              <a:latin typeface="Alexandria" charset="0"/>
              <a:cs typeface="Alexandri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D15E7390-56C6-4150-8287-E272B8BDAFFF}"/>
              </a:ext>
            </a:extLst>
          </p:cNvPr>
          <p:cNvSpPr txBox="1"/>
          <p:nvPr/>
        </p:nvSpPr>
        <p:spPr>
          <a:xfrm>
            <a:off x="5263376" y="2864682"/>
            <a:ext cx="6617449" cy="1077218"/>
          </a:xfrm>
          <a:prstGeom prst="rect">
            <a:avLst/>
          </a:prstGeom>
          <a:noFill/>
        </p:spPr>
        <p:txBody>
          <a:bodyPr wrap="square" rtlCol="0">
            <a:spAutoFit/>
          </a:bodyPr>
          <a:lstStyle/>
          <a:p>
            <a:pPr algn="ctr" rtl="1"/>
            <a:r>
              <a:rPr lang="ar-SA" sz="3200" b="1" dirty="0">
                <a:solidFill>
                  <a:srgbClr val="00B0F0"/>
                </a:solidFill>
                <a:latin typeface="Alexandria" charset="0"/>
                <a:cs typeface="Alexandria" charset="0"/>
              </a:rPr>
              <a:t>مثلث</a:t>
            </a:r>
          </a:p>
          <a:p>
            <a:pPr algn="ctr" rtl="1"/>
            <a:r>
              <a:rPr lang="ar-SA" sz="3200" b="1" dirty="0">
                <a:solidFill>
                  <a:srgbClr val="00B0F0"/>
                </a:solidFill>
                <a:latin typeface="Alexandria" charset="0"/>
                <a:cs typeface="Alexandria" charset="0"/>
              </a:rPr>
              <a:t>التعريض الضوئي</a:t>
            </a:r>
            <a:endParaRPr lang="en-US" sz="2800" b="1" dirty="0">
              <a:solidFill>
                <a:srgbClr val="00B0F0"/>
              </a:solidFill>
              <a:latin typeface="Alexandria" charset="0"/>
              <a:cs typeface="Alexandria" charset="0"/>
            </a:endParaRPr>
          </a:p>
        </p:txBody>
      </p:sp>
      <p:sp>
        <p:nvSpPr>
          <p:cNvPr id="8" name="Rectangle: Rounded Corners 9">
            <a:extLst>
              <a:ext uri="{FF2B5EF4-FFF2-40B4-BE49-F238E27FC236}">
                <a16:creationId xmlns:a16="http://schemas.microsoft.com/office/drawing/2014/main" id="{B1D0B69C-0253-846E-0861-F3D144E1CE9E}"/>
              </a:ext>
            </a:extLst>
          </p:cNvPr>
          <p:cNvSpPr/>
          <p:nvPr/>
        </p:nvSpPr>
        <p:spPr>
          <a:xfrm>
            <a:off x="7328849" y="4757117"/>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المحاضرة الخامسة</a:t>
            </a:r>
            <a:endParaRPr lang="en-US" sz="2800" b="1" dirty="0">
              <a:solidFill>
                <a:schemeClr val="tx1"/>
              </a:solidFill>
              <a:latin typeface="Alexandria" charset="0"/>
              <a:cs typeface="Alexandria" charset="0"/>
            </a:endParaRPr>
          </a:p>
        </p:txBody>
      </p:sp>
      <p:sp>
        <p:nvSpPr>
          <p:cNvPr id="14" name="TextBox 13">
            <a:extLst>
              <a:ext uri="{FF2B5EF4-FFF2-40B4-BE49-F238E27FC236}">
                <a16:creationId xmlns:a16="http://schemas.microsoft.com/office/drawing/2014/main" id="{68E6109A-97F6-A8D8-68ED-487A2F75EC96}"/>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Hussein Khalifa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SA" sz="3600" b="1" dirty="0">
                <a:solidFill>
                  <a:schemeClr val="bg1"/>
                </a:solidFill>
                <a:latin typeface="Alexandria" charset="0"/>
                <a:cs typeface="Alexandria" charset="0"/>
              </a:rPr>
              <a:t>05</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9" y="911152"/>
            <a:ext cx="6093970" cy="477054"/>
          </a:xfrm>
          <a:prstGeom prst="rect">
            <a:avLst/>
          </a:prstGeom>
          <a:noFill/>
        </p:spPr>
        <p:txBody>
          <a:bodyPr wrap="square" rtlCol="0">
            <a:spAutoFit/>
          </a:bodyPr>
          <a:lstStyle/>
          <a:p>
            <a:pPr algn="r" rtl="1"/>
            <a:r>
              <a:rPr lang="ar-SA" sz="2500" b="1" dirty="0">
                <a:solidFill>
                  <a:srgbClr val="00B0F0"/>
                </a:solidFill>
                <a:latin typeface="Alexandria" charset="0"/>
                <a:cs typeface="Alexandria" charset="0"/>
              </a:rPr>
              <a:t>محتويات وأهداف المحاضرة الخامسة</a:t>
            </a:r>
            <a:endParaRPr lang="en-US" sz="2500" b="1" dirty="0">
              <a:solidFill>
                <a:srgbClr val="00B0F0"/>
              </a:solidFill>
              <a:latin typeface="Alexandria" charset="0"/>
              <a:cs typeface="Alexandria" charset="0"/>
            </a:endParaRPr>
          </a:p>
        </p:txBody>
      </p:sp>
      <p:sp>
        <p:nvSpPr>
          <p:cNvPr id="7" name="TextBox 6">
            <a:extLst>
              <a:ext uri="{FF2B5EF4-FFF2-40B4-BE49-F238E27FC236}">
                <a16:creationId xmlns:a16="http://schemas.microsoft.com/office/drawing/2014/main" id="{D8CF9F06-3E81-0FD7-2E1E-75E02BB8970A}"/>
              </a:ext>
            </a:extLst>
          </p:cNvPr>
          <p:cNvSpPr txBox="1"/>
          <p:nvPr/>
        </p:nvSpPr>
        <p:spPr>
          <a:xfrm>
            <a:off x="3437434" y="1513733"/>
            <a:ext cx="7954466" cy="4756430"/>
          </a:xfrm>
          <a:prstGeom prst="rect">
            <a:avLst/>
          </a:prstGeom>
          <a:noFill/>
        </p:spPr>
        <p:txBody>
          <a:bodyPr wrap="square" rtlCol="0">
            <a:spAutoFit/>
          </a:bodyPr>
          <a:lstStyle/>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مراجعة على المحاضرة السابقة</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مثلث التعريض الضوئي</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حساس الضوء/ الأيزو وتأثيره علي دقة ووضوح الصورة</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فتحة العدسة وتأثيرها علي عمق الميدان</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سرعة الغالق وتأثيره علي الحركة في الصورة</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طرق تعديل مستوى الإضاءة في الصورة</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قاعدة التعريض الضوئي المتكافئة</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مفهوم المدي الديناميكي للضوء</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قياس المدي الديناميكي للضوء</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العوامل المؤثرة في المدي الديناميكي للضوء</a:t>
            </a: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أنواع المدي الديناميكي للضوء</a:t>
            </a:r>
            <a:endParaRPr lang="en-US" sz="1600" dirty="0">
              <a:latin typeface="Alexandria" charset="0"/>
              <a:cs typeface="Alexandria" charset="0"/>
            </a:endParaRPr>
          </a:p>
          <a:p>
            <a:pPr marL="285750" indent="-285750" algn="just" rtl="1">
              <a:lnSpc>
                <a:spcPts val="2500"/>
              </a:lnSpc>
              <a:spcBef>
                <a:spcPts val="600"/>
              </a:spcBef>
              <a:buFont typeface="Wingdings" pitchFamily="2" charset="2"/>
              <a:buChar char="§"/>
            </a:pPr>
            <a:r>
              <a:rPr lang="ar-SA" sz="1600" dirty="0">
                <a:latin typeface="Alexandria" charset="0"/>
                <a:cs typeface="Alexandria" charset="0"/>
              </a:rPr>
              <a:t>خاتمة</a:t>
            </a:r>
            <a:endParaRPr lang="en-US" sz="1600" dirty="0">
              <a:latin typeface="Alexandria" charset="0"/>
              <a:cs typeface="Alexandria" charset="0"/>
            </a:endParaRPr>
          </a:p>
        </p:txBody>
      </p:sp>
    </p:spTree>
    <p:extLst>
      <p:ext uri="{BB962C8B-B14F-4D97-AF65-F5344CB8AC3E}">
        <p14:creationId xmlns:p14="http://schemas.microsoft.com/office/powerpoint/2010/main" val="1655496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SA" sz="3600" b="1" dirty="0">
                <a:solidFill>
                  <a:schemeClr val="bg1"/>
                </a:solidFill>
                <a:latin typeface="Alexandria" charset="0"/>
                <a:cs typeface="Alexandria" charset="0"/>
              </a:rPr>
              <a:t>05</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412953"/>
            <a:ext cx="6283541" cy="461665"/>
          </a:xfrm>
          <a:prstGeom prst="rect">
            <a:avLst/>
          </a:prstGeom>
          <a:noFill/>
        </p:spPr>
        <p:txBody>
          <a:bodyPr wrap="square" rtlCol="0">
            <a:spAutoFit/>
          </a:bodyPr>
          <a:lstStyle/>
          <a:p>
            <a:pPr marL="0" algn="r" defTabSz="914400" rtl="1" eaLnBrk="1" latinLnBrk="0" hangingPunct="1"/>
            <a:r>
              <a:rPr lang="ar-SA" sz="2400" b="1" dirty="0">
                <a:solidFill>
                  <a:srgbClr val="002060"/>
                </a:solidFill>
                <a:latin typeface="Alexandria" charset="0"/>
                <a:cs typeface="Alexandria" charset="0"/>
              </a:rPr>
              <a:t>مراجعة على أهم نقاط المحاضرة السابقة</a:t>
            </a:r>
            <a:endParaRPr lang="en-US" sz="2400" b="1" dirty="0">
              <a:solidFill>
                <a:srgbClr val="002060"/>
              </a:solidFill>
              <a:latin typeface="Alexandria" charset="0"/>
              <a:cs typeface="Alexandria" charset="0"/>
            </a:endParaRPr>
          </a:p>
        </p:txBody>
      </p:sp>
      <p:sp>
        <p:nvSpPr>
          <p:cNvPr id="7" name="TextBox 6">
            <a:extLst>
              <a:ext uri="{FF2B5EF4-FFF2-40B4-BE49-F238E27FC236}">
                <a16:creationId xmlns:a16="http://schemas.microsoft.com/office/drawing/2014/main" id="{D8CF9F06-3E81-0FD7-2E1E-75E02BB8970A}"/>
              </a:ext>
            </a:extLst>
          </p:cNvPr>
          <p:cNvSpPr txBox="1"/>
          <p:nvPr/>
        </p:nvSpPr>
        <p:spPr>
          <a:xfrm>
            <a:off x="3598250" y="2316611"/>
            <a:ext cx="7820600" cy="3570145"/>
          </a:xfrm>
          <a:prstGeom prst="rect">
            <a:avLst/>
          </a:prstGeom>
          <a:noFill/>
        </p:spPr>
        <p:txBody>
          <a:bodyPr wrap="square" rtlCol="0">
            <a:spAutoFit/>
          </a:bodyPr>
          <a:lstStyle/>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أهمية الإضاءة في التصوير الصحفي الرقمي</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جودة الضوء في التصوير الصحفي الرقمي</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اتجاه الضوء في التصوير الصحفي الرقمي</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لون وحرارة الضوء في التصوير الصحفي الرقمي</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مشتت الضوء </a:t>
            </a:r>
            <a:r>
              <a:rPr lang="en-US" sz="1800" dirty="0">
                <a:latin typeface="Alexandria" charset="0"/>
                <a:cs typeface="Alexandria" charset="0"/>
              </a:rPr>
              <a:t>Diffuser)</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عاكس الضوء </a:t>
            </a:r>
            <a:r>
              <a:rPr lang="en-US" sz="1800" dirty="0">
                <a:latin typeface="Alexandria" charset="0"/>
                <a:cs typeface="Alexandria" charset="0"/>
              </a:rPr>
              <a:t>Reflector)</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خصائص وظروف الضوء المناسبة لتصوير المظاهر الطبيعية </a:t>
            </a:r>
            <a:r>
              <a:rPr lang="en-US" sz="1800" dirty="0">
                <a:latin typeface="Alexandria" charset="0"/>
                <a:cs typeface="Alexandria" charset="0"/>
              </a:rPr>
              <a:t>Landscape)</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خصائص وظروف الضوء المناسبة لتصوير الأشخاص </a:t>
            </a:r>
            <a:r>
              <a:rPr lang="en-US" sz="1800" dirty="0">
                <a:latin typeface="Alexandria" charset="0"/>
                <a:cs typeface="Alexandria" charset="0"/>
              </a:rPr>
              <a:t>Portrait)</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بعض المشاكل في تصوير الأشخاص والكائنات الحية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كمية الضوء أو التعريض الضوئي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534615" y="2152781"/>
            <a:ext cx="4715077" cy="246734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في حال كانت كمية الضوء المعروضة علي حساس الكاميرا عالية فإن الصورة تظهر زائدة الإضاءة، أما في حال كون كمية الضوء المسلطة قليلة فإن الصورة تظهر داكنة.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لذلك، علينا أن نحدد المقدار الصحيح من الضوء المراد إدخاله إلي داخل الكاميرا.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collage of a person's face&#10;&#10;Description automatically generated">
            <a:extLst>
              <a:ext uri="{FF2B5EF4-FFF2-40B4-BE49-F238E27FC236}">
                <a16:creationId xmlns:a16="http://schemas.microsoft.com/office/drawing/2014/main" id="{CECE8EA6-6F0B-A447-898B-395BE07FBE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062" y="2118688"/>
            <a:ext cx="5481020" cy="3765783"/>
          </a:xfrm>
          <a:prstGeom prst="rect">
            <a:avLst/>
          </a:prstGeom>
        </p:spPr>
      </p:pic>
    </p:spTree>
    <p:extLst>
      <p:ext uri="{BB962C8B-B14F-4D97-AF65-F5344CB8AC3E}">
        <p14:creationId xmlns:p14="http://schemas.microsoft.com/office/powerpoint/2010/main" val="3549933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كيفية تحديد المقدار الصحيح من كمية الضوء</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063573"/>
            <a:ext cx="10487692" cy="389080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في حال استعمال الوضع الأوتوماتيكي في الكاميرا الاحترافية فإنها تقوم بشكل تلقائي بتسليط المقدار الصحيح من الضوء علي حساس الكاميرا.</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في حال استعمال للوضع اليدوي فعلينا أن نقوم بتحديد مقدار الضوء المسلط علي الحساس عن طريق التحكم بعناصر مثلث التعريض الضوئي والتي هي سرعة الغالق، فتحة العدسة، حساسية الكاميرا/ الأيزو.</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وحتي نستطيع معرفة ما إذا كنا قد حددنا المقدار الصحيح من الضوء فعلينا أن نراقب ميزان الضوء علي شاشة الكاميرا.</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يجب أن يكون مؤشر الميزان في المنتصف.</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فإن كان المؤشر إلي جهة اليمين هذا يعني أن المقدار المسلط من الضوء زائد، وإن كان المؤشر إلي جهة اليسار فهذا يعني أن المقدار المسلط من الضوء قليل.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850753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كيفية تحديد المقدار الصحيح من كمية الضوء</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collage of a mushroom growing in moss&#10;&#10;Description automatically generated">
            <a:extLst>
              <a:ext uri="{FF2B5EF4-FFF2-40B4-BE49-F238E27FC236}">
                <a16:creationId xmlns:a16="http://schemas.microsoft.com/office/drawing/2014/main" id="{3394A903-DCDB-96D9-E501-9C3FA66DC1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1717458"/>
            <a:ext cx="7772400" cy="4300799"/>
          </a:xfrm>
          <a:prstGeom prst="rect">
            <a:avLst/>
          </a:prstGeom>
        </p:spPr>
      </p:pic>
    </p:spTree>
    <p:extLst>
      <p:ext uri="{BB962C8B-B14F-4D97-AF65-F5344CB8AC3E}">
        <p14:creationId xmlns:p14="http://schemas.microsoft.com/office/powerpoint/2010/main" val="28515391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عصف ذهني ... الأسئلة الأساسية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39708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ما مدي أهمية التعريض الضوئي في التصوير الفوتوغرافي الرقمي؟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ما هي مكونات مثلث التعريض الضوئي؟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ما هو مقدار التعريض الضوئي الصحيح؟</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كيف يمكن الحصول علي صورة فوتوغرافية صحيحة من حيث التعريض الضوئي؟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هذه الأسئلة تساعد علي ضبط عملية التعريض الضوئي بشكل صحيح وبالتالي التقاط الصور الفوتوغرافية بشكل متميز وصحيح.</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إن فهم الغرض وقيمة التعريض الضوئي للصورة الصحفية أمر لابد منه للمصورين، ولاسيما للمصور المبتدئ الذي يسعي لتطوير مهاراته في عملية التصوير الصحفي الرقمي.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59442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8102811"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ما هو التعريض الضوئي في التصوير الصحفي الرقمي؟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724096"/>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في أبسط تعريف له، يشير مصطلح التعريض الضوئي إلي كيفية تسجيل الصورة بواسطة جهاز استشعار الكاميرا بمقدار ضوء مضبوط بدون زيادة ولا نقصان.</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بشكل أساسي يحدد لنا مصطلح التعريض الضوئي القدر الكافي والوافي لكمية التعريض الضوئي الصحيحة والتي تجعلنا نلتقط صور فوتوغرافية جيدة.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ولتحقيق التعريض الضوئي الصحيح لأي صورة فوتوغرافية يجب التحكم في ثلاثة أشياء أساسية، وهي كالتالي:</a:t>
            </a:r>
          </a:p>
          <a:p>
            <a:pPr marL="342900" indent="-342900" algn="just" defTabSz="914400" rtl="1" eaLnBrk="1" latinLnBrk="0" hangingPunct="1">
              <a:lnSpc>
                <a:spcPts val="2500"/>
              </a:lnSpc>
              <a:spcBef>
                <a:spcPts val="1200"/>
              </a:spcBef>
              <a:buFont typeface="+mj-lt"/>
              <a:buAutoNum type="arabicPeriod"/>
            </a:pPr>
            <a:r>
              <a:rPr lang="en-US" dirty="0">
                <a:latin typeface="Alexandria" charset="0"/>
                <a:cs typeface="Alexandria" charset="0"/>
              </a:rPr>
              <a:t>ISO</a:t>
            </a:r>
            <a:r>
              <a:rPr lang="ar-SA" dirty="0">
                <a:latin typeface="Alexandria" charset="0"/>
                <a:cs typeface="Alexandria" charset="0"/>
              </a:rPr>
              <a:t> حساسية الكاميرا للضوء بمعني استعداد مستشعر الكاميرا </a:t>
            </a:r>
            <a:r>
              <a:rPr lang="en-US" dirty="0">
                <a:latin typeface="Alexandria" charset="0"/>
                <a:cs typeface="Alexandria" charset="0"/>
              </a:rPr>
              <a:t>CCD</a:t>
            </a:r>
            <a:r>
              <a:rPr lang="ar-SA" dirty="0">
                <a:latin typeface="Alexandria" charset="0"/>
                <a:cs typeface="Alexandria" charset="0"/>
              </a:rPr>
              <a:t> إلي امتصاص الضوء. </a:t>
            </a:r>
          </a:p>
          <a:p>
            <a:pPr marL="342900" indent="-342900" algn="just" defTabSz="914400" rtl="1" eaLnBrk="1" latinLnBrk="0" hangingPunct="1">
              <a:lnSpc>
                <a:spcPts val="2500"/>
              </a:lnSpc>
              <a:spcBef>
                <a:spcPts val="1200"/>
              </a:spcBef>
              <a:buFont typeface="+mj-lt"/>
              <a:buAutoNum type="arabicPeriod"/>
            </a:pPr>
            <a:r>
              <a:rPr lang="ar-SA" dirty="0">
                <a:latin typeface="Alexandria" charset="0"/>
                <a:cs typeface="Alexandria" charset="0"/>
              </a:rPr>
              <a:t>فتحة العدسة أو الحدقة </a:t>
            </a:r>
            <a:r>
              <a:rPr lang="en-US" dirty="0">
                <a:latin typeface="Alexandria" charset="0"/>
                <a:cs typeface="Alexandria" charset="0"/>
              </a:rPr>
              <a:t>Aperture</a:t>
            </a:r>
            <a:endParaRPr lang="ar-SA" dirty="0">
              <a:latin typeface="Alexandria" charset="0"/>
              <a:cs typeface="Alexandria" charset="0"/>
            </a:endParaRPr>
          </a:p>
          <a:p>
            <a:pPr marL="342900" indent="-342900" algn="just" defTabSz="914400" rtl="1" eaLnBrk="1" latinLnBrk="0" hangingPunct="1">
              <a:lnSpc>
                <a:spcPts val="2500"/>
              </a:lnSpc>
              <a:spcBef>
                <a:spcPts val="1200"/>
              </a:spcBef>
              <a:buFont typeface="+mj-lt"/>
              <a:buAutoNum type="arabicPeriod"/>
            </a:pPr>
            <a:r>
              <a:rPr lang="ar-SA" dirty="0">
                <a:latin typeface="Alexandria" charset="0"/>
                <a:cs typeface="Alexandria" charset="0"/>
              </a:rPr>
              <a:t>سرعة الغالق </a:t>
            </a:r>
            <a:r>
              <a:rPr lang="en-US" dirty="0">
                <a:latin typeface="Alexandria" charset="0"/>
                <a:cs typeface="Alexandria" charset="0"/>
              </a:rPr>
              <a:t>Shutter Speed</a:t>
            </a:r>
            <a:endParaRPr lang="ar-SA"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32762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8102811"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ما هو التعريض الضوئي في التصوير الصحفي الرقمي؟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243196"/>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فلكي تفهم عملية التعريض الضوئي بشكل صحيح لابد من فهم العناصر الثلاث الأساسية والمتحكمة في عملية التعريض الضوئي.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هذه العناصر الثلاثة تسمي بـ "مثلث التعريض الضوئي".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وإذا عرفنا كيف نتحكم فيها أو كيفية ضبطها فإن ذلك يسهل علينا عملية التقاط الصور الفوتوغرافية/ الصحفية بشكل جيد.</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دعونا نلقي الضوء علي كل عنصر من هذه العناصر وننظر إليه عن كثب ونفهم كيف يمكن أن يساعدنا علي تحقيق التعريض الضوئي الصحيح. </a:t>
            </a:r>
          </a:p>
          <a:p>
            <a:pPr marL="285750" indent="-285750" algn="just" defTabSz="914400" rtl="1" eaLnBrk="1" latinLnBrk="0" hangingPunct="1">
              <a:lnSpc>
                <a:spcPts val="2500"/>
              </a:lnSpc>
              <a:spcBef>
                <a:spcPts val="1200"/>
              </a:spcBef>
              <a:buFont typeface="Wingdings" pitchFamily="2" charset="2"/>
              <a:buChar char="§"/>
            </a:pPr>
            <a:endParaRPr lang="ar-SA"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090632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إذا، عملية التعريض الضوئي هي: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942309" y="2152781"/>
            <a:ext cx="10307384" cy="276877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عملية توليف أو مزج لقيمة العناصر التالية: سرعة الغالق، فتحة العدسة، حساس الضوء.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يمثل مثلث التعريض الضوئي الطريقة الشائعة لربط المتغيرات الثلاثة التي تحدد لنا تعريض ضوئي صحيح للصورة الفوتوغرافية.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يجب علي كل مصور فوتوغرافي فهم معاني والاستخدام الصحيح لكل مكون من مكونات مثلث التعريض الضوئي.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 يشكل مثلث التعريض الضوئي (</a:t>
            </a:r>
            <a:r>
              <a:rPr lang="en-US" sz="1600" dirty="0">
                <a:latin typeface="Alexandria" charset="0"/>
                <a:cs typeface="Alexandria" charset="0"/>
              </a:rPr>
              <a:t>Exposure Triangle</a:t>
            </a:r>
            <a:r>
              <a:rPr lang="ar-SA" sz="1600" dirty="0">
                <a:latin typeface="Alexandria" charset="0"/>
                <a:cs typeface="Alexandria" charset="0"/>
              </a:rPr>
              <a:t>)</a:t>
            </a:r>
            <a:r>
              <a:rPr lang="en-US" sz="1600" dirty="0">
                <a:latin typeface="Alexandria" charset="0"/>
                <a:cs typeface="Alexandria" charset="0"/>
              </a:rPr>
              <a:t>  </a:t>
            </a:r>
            <a:r>
              <a:rPr lang="ar-SA" sz="1600" dirty="0">
                <a:latin typeface="Alexandria" charset="0"/>
                <a:cs typeface="Alexandria" charset="0"/>
              </a:rPr>
              <a:t> تمثيلا مرئيا للعلاقة بين ثلاثة مكونات رئيسية للتعريض وهي (</a:t>
            </a:r>
            <a:r>
              <a:rPr lang="en-US" sz="1600" dirty="0">
                <a:latin typeface="Alexandria" charset="0"/>
                <a:cs typeface="Alexandria" charset="0"/>
              </a:rPr>
              <a:t>Aperture + Shutter Speed + ISO</a:t>
            </a:r>
            <a:r>
              <a:rPr lang="ar-SA" sz="1600" dirty="0">
                <a:latin typeface="Alexandria" charset="0"/>
                <a:cs typeface="Alexandria"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44376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 حساس الضوء </a:t>
            </a:r>
            <a:r>
              <a:rPr lang="en-US" sz="2400" b="1" dirty="0">
                <a:solidFill>
                  <a:srgbClr val="C00000"/>
                </a:solidFill>
                <a:latin typeface="Alexandria" charset="0"/>
                <a:cs typeface="Alexandria" charset="0"/>
              </a:rPr>
              <a:t>ISO/AZA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07648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تشير كلمة (</a:t>
            </a:r>
            <a:r>
              <a:rPr lang="en-US" sz="1600" dirty="0">
                <a:latin typeface="Alexandria" charset="0"/>
                <a:cs typeface="Alexandria" charset="0"/>
              </a:rPr>
              <a:t>ISO</a:t>
            </a:r>
            <a:r>
              <a:rPr lang="ar-SA" sz="1600" dirty="0">
                <a:latin typeface="Alexandria" charset="0"/>
                <a:cs typeface="Alexandria" charset="0"/>
              </a:rPr>
              <a:t>) إلي القيم العددية/ الأرقام التي تحدد مستوي حساسية مستشعر الكاميرا الرقمية للضوء.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يتم تحديد قيمة الأيزو من خلال أرقام: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كلما قل الرقم، انخفضت حساسية المستشعر الرقمي بالكاميرا للضوء، والعكس صحيح. فالقيم </a:t>
            </a:r>
            <a:r>
              <a:rPr lang="ar-SA" sz="1600" dirty="0" err="1">
                <a:latin typeface="Alexandria" charset="0"/>
                <a:cs typeface="Alexandria" charset="0"/>
              </a:rPr>
              <a:t>الأعلي</a:t>
            </a:r>
            <a:r>
              <a:rPr lang="ar-SA" sz="1600" dirty="0">
                <a:latin typeface="Alexandria" charset="0"/>
                <a:cs typeface="Alexandria" charset="0"/>
              </a:rPr>
              <a:t> تعني حساسية أكبر للضوء.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اعتمادا علي نوع الكاميرا، أقل قيمة للأيزو هي 50 أو 100 أو 200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يحتاج المصورون إلي معرفة وفهم إعدادات الأيزو بشكل مناسب.</a:t>
            </a:r>
          </a:p>
          <a:p>
            <a:pPr marL="285750" indent="-285750" algn="just" defTabSz="914400" rtl="1" eaLnBrk="1" latinLnBrk="0" hangingPunct="1">
              <a:lnSpc>
                <a:spcPts val="2500"/>
              </a:lnSpc>
              <a:spcBef>
                <a:spcPts val="1200"/>
              </a:spcBef>
              <a:buFont typeface="Wingdings" pitchFamily="2" charset="2"/>
              <a:buChar char="§"/>
            </a:pPr>
            <a:endParaRPr lang="ar-SA"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037822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تأثير حساس الضوء </a:t>
            </a:r>
            <a:r>
              <a:rPr lang="en-US" sz="2400" b="1" dirty="0">
                <a:solidFill>
                  <a:srgbClr val="C00000"/>
                </a:solidFill>
                <a:latin typeface="Alexandria" charset="0"/>
                <a:cs typeface="Alexandria" charset="0"/>
              </a:rPr>
              <a:t>ISO/AZA</a:t>
            </a:r>
            <a:r>
              <a:rPr lang="ar-SA" sz="2400" b="1" dirty="0">
                <a:solidFill>
                  <a:srgbClr val="C00000"/>
                </a:solidFill>
                <a:latin typeface="Alexandria" charset="0"/>
                <a:cs typeface="Alexandria" charset="0"/>
              </a:rPr>
              <a:t> علي دقة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095999" y="2152781"/>
            <a:ext cx="5153693" cy="3563796"/>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فعلي سبيل المثال</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كنا نريد المزيد من التشبع في ألوان الصورة وأقل تشويش مع المزيد من التفاصيل في الأجزاء، علينا بضبط الأيزو علي رقم 100</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أما إذا كنا نرغب في تقليل التشبع والتفاصيل، فعلينا بضبط الأيزو علي رقم أعلي وليكن مثلا 400</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كل مرة نقوم فيها بزيادة قيمة الأيزو إلي مستوي أعلي تتضاعف حساسية المستشعر للضوء.</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من 100 إلي 200 أو من 200 إلي 400 وهكذا.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close up of flowers&#10;&#10;Description automatically generated">
            <a:extLst>
              <a:ext uri="{FF2B5EF4-FFF2-40B4-BE49-F238E27FC236}">
                <a16:creationId xmlns:a16="http://schemas.microsoft.com/office/drawing/2014/main" id="{DFD0E3BC-EF4B-AB75-565C-9E69EE96F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243" y="2175078"/>
            <a:ext cx="5389756" cy="3608098"/>
          </a:xfrm>
          <a:prstGeom prst="rect">
            <a:avLst/>
          </a:prstGeom>
        </p:spPr>
      </p:pic>
    </p:spTree>
    <p:extLst>
      <p:ext uri="{BB962C8B-B14F-4D97-AF65-F5344CB8AC3E}">
        <p14:creationId xmlns:p14="http://schemas.microsoft.com/office/powerpoint/2010/main" val="2791680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 حساس الضوء </a:t>
            </a:r>
            <a:r>
              <a:rPr lang="en-US" sz="2400" b="1" dirty="0">
                <a:solidFill>
                  <a:srgbClr val="C00000"/>
                </a:solidFill>
                <a:latin typeface="Alexandria" charset="0"/>
                <a:cs typeface="Alexandria" charset="0"/>
              </a:rPr>
              <a:t>ISO/AZA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5765180" y="1829399"/>
            <a:ext cx="5484512" cy="373050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بنفس الطريقة، إذا كنا نرغب في التقاط صورة للأفق في المساء، فسوف ندرك بأنها مظلمة بالفعل، لذلك سوف نحتاج إلي سرعة غالق عالية لالتقاط الصورة بشكل صحيح.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ما يمكننا فعله هو زيادة مستوي الحساسية/ الأيزو بحيث يتم زيادة التعريض الضوئي.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بمجرد أن تتعلم كيفية الاستفادة من الأيزو، يمكنك تجربة الصور التي تريد التقاطها، يمكنك إنشاء أساليب مختلفة لعرض الموضوع الخاص بك.</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بالإضافة إلي ذلك، سوف تكون أكثر راحة للتصرف في ظروف الإضاءة المختلفة.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snow covered path next to a body of water&#10;&#10;Description automatically generated">
            <a:extLst>
              <a:ext uri="{FF2B5EF4-FFF2-40B4-BE49-F238E27FC236}">
                <a16:creationId xmlns:a16="http://schemas.microsoft.com/office/drawing/2014/main" id="{668CF3F6-853B-02EB-ED6E-76A9255267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245" y="1807097"/>
            <a:ext cx="4799445" cy="3885723"/>
          </a:xfrm>
          <a:prstGeom prst="rect">
            <a:avLst/>
          </a:prstGeom>
        </p:spPr>
      </p:pic>
    </p:spTree>
    <p:extLst>
      <p:ext uri="{BB962C8B-B14F-4D97-AF65-F5344CB8AC3E}">
        <p14:creationId xmlns:p14="http://schemas.microsoft.com/office/powerpoint/2010/main" val="3238144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 فتحة العدسة </a:t>
            </a:r>
            <a:r>
              <a:rPr lang="en-US" sz="2400" b="1" dirty="0">
                <a:solidFill>
                  <a:srgbClr val="C00000"/>
                </a:solidFill>
                <a:latin typeface="Alexandria" charset="0"/>
                <a:cs typeface="Alexandria" charset="0"/>
              </a:rPr>
              <a:t>Aperture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243196"/>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كان الأيزو متعلق بحساسية المستشعر للضوء، فإن فتحة العدسة تدور حول التحكم في مقدار كمية الضوء الذي يصل إلى المستشعر الرقمي للكاميرا.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الحدقة هي الفتحة الموجودة في عدسة الكاميرا، إذا نظرت عن كثب إلى عدسة الكاميرا، ستجد شفرات معدنية مستديرة أو شبيهة بالرنين.</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هذه الشفرات تفتح وتغلق؛ تفتح لتوسيع الفتحة، وتغلق إذا كنت تريد أن تتقلص الفتحة.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 علي هذا النحو، فإن التحكم في الفتحة أو اختيار استخدام وضع أولوية الفتحة يسمح لك بضبط مقدار الضوء الذي يمكن أن يصل إلي مستشعر الكاميرا بحيث يمكن فتحه (توسيعه) أو إغلاقه (تضييقه).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يتم تحديد إعداد الفتحة من خلال عدة قيم (</a:t>
            </a:r>
            <a:r>
              <a:rPr lang="en-US" sz="1600" dirty="0">
                <a:latin typeface="Alexandria" charset="0"/>
                <a:cs typeface="Alexandria" charset="0"/>
              </a:rPr>
              <a:t>F-Stop</a:t>
            </a:r>
            <a:r>
              <a:rPr lang="ar-SA" sz="1600" dirty="0">
                <a:latin typeface="Alexandria" charset="0"/>
                <a:cs typeface="Alexandria" charset="0"/>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55134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 فتحة العدسة </a:t>
            </a:r>
            <a:r>
              <a:rPr lang="en-US" sz="2400" b="1" dirty="0">
                <a:solidFill>
                  <a:srgbClr val="C00000"/>
                </a:solidFill>
                <a:latin typeface="Alexandria" charset="0"/>
                <a:cs typeface="Alexandria" charset="0"/>
              </a:rPr>
              <a:t>Aperture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794702" y="2152781"/>
            <a:ext cx="3454991" cy="166584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زيادة واحدة في أي من هذه المقاييس يعني إما مضاعفة كمية الضوء أو خفضها إلي النصف. هذا هو المعروف باسم الوقفة الواحدة (</a:t>
            </a:r>
            <a:r>
              <a:rPr lang="en-US" sz="1600" dirty="0">
                <a:latin typeface="Alexandria" charset="0"/>
                <a:cs typeface="Alexandria" charset="0"/>
              </a:rPr>
              <a:t>One Stop</a:t>
            </a:r>
            <a:r>
              <a:rPr lang="ar-SA" sz="1600" dirty="0">
                <a:latin typeface="Alexandria" charset="0"/>
                <a:cs typeface="Alexandria"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diagram of different types of camera lenses&#10;&#10;Description automatically generated">
            <a:extLst>
              <a:ext uri="{FF2B5EF4-FFF2-40B4-BE49-F238E27FC236}">
                <a16:creationId xmlns:a16="http://schemas.microsoft.com/office/drawing/2014/main" id="{D4E1623B-48CE-17E6-6765-A34DDF628D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917" y="1791641"/>
            <a:ext cx="6171237" cy="4230672"/>
          </a:xfrm>
          <a:prstGeom prst="rect">
            <a:avLst/>
          </a:prstGeom>
        </p:spPr>
      </p:pic>
    </p:spTree>
    <p:extLst>
      <p:ext uri="{BB962C8B-B14F-4D97-AF65-F5344CB8AC3E}">
        <p14:creationId xmlns:p14="http://schemas.microsoft.com/office/powerpoint/2010/main" val="18890354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 فتحة العدسة </a:t>
            </a:r>
            <a:r>
              <a:rPr lang="en-US" sz="2400" b="1" dirty="0">
                <a:solidFill>
                  <a:srgbClr val="C00000"/>
                </a:solidFill>
                <a:latin typeface="Alexandria" charset="0"/>
                <a:cs typeface="Alexandria" charset="0"/>
              </a:rPr>
              <a:t>Aperture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diagram of different types of camera lenses&#10;&#10;Description automatically generated">
            <a:extLst>
              <a:ext uri="{FF2B5EF4-FFF2-40B4-BE49-F238E27FC236}">
                <a16:creationId xmlns:a16="http://schemas.microsoft.com/office/drawing/2014/main" id="{D6819E4E-8C59-4234-3589-CC8CAFD8AF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1685495"/>
            <a:ext cx="7772400" cy="4350299"/>
          </a:xfrm>
          <a:prstGeom prst="rect">
            <a:avLst/>
          </a:prstGeom>
        </p:spPr>
      </p:pic>
    </p:spTree>
    <p:extLst>
      <p:ext uri="{BB962C8B-B14F-4D97-AF65-F5344CB8AC3E}">
        <p14:creationId xmlns:p14="http://schemas.microsoft.com/office/powerpoint/2010/main" val="2822806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حل المشكلات الخاصة بفتحة العدسة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a:extLst>
              <a:ext uri="{FF2B5EF4-FFF2-40B4-BE49-F238E27FC236}">
                <a16:creationId xmlns:a16="http://schemas.microsoft.com/office/drawing/2014/main" id="{1EB53A56-D17F-55E3-E153-81C55421F2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0518" y="1725397"/>
            <a:ext cx="6387789" cy="4296927"/>
          </a:xfrm>
          <a:prstGeom prst="rect">
            <a:avLst/>
          </a:prstGeom>
        </p:spPr>
      </p:pic>
    </p:spTree>
    <p:extLst>
      <p:ext uri="{BB962C8B-B14F-4D97-AF65-F5344CB8AC3E}">
        <p14:creationId xmlns:p14="http://schemas.microsoft.com/office/powerpoint/2010/main" val="6524524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تأثير فتحة العدسة علي عمق الميدان</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439507" y="1828165"/>
            <a:ext cx="3810186" cy="421782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عندما نقوم بضبط فتحة العدسة نلاحظ أنه كلما زادت القيمة العددية، تصبح فتحة العدسة أصغر حجما وتقل كمية الضوء التي تصل إلي المستشعر الرقمي، والعكس صحيح.</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وكذلك، كلما كان حجم الفتحة أصغر، كلما كان عمق المجال أو الميدان أكبر- سيكون جزء أعمق من صورتنا موضع التركيز.</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للحصول علي عمق ميدان ضحل للصور نستخدم حجم أكبر للفتحة (أي قيمة عددية أصغر).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group of images of people and a camera&#10;&#10;Description automatically generated">
            <a:extLst>
              <a:ext uri="{FF2B5EF4-FFF2-40B4-BE49-F238E27FC236}">
                <a16:creationId xmlns:a16="http://schemas.microsoft.com/office/drawing/2014/main" id="{591A7DF7-28C0-6411-086D-126D7B2378E2}"/>
              </a:ext>
            </a:extLst>
          </p:cNvPr>
          <p:cNvPicPr>
            <a:picLocks noChangeAspect="1"/>
          </p:cNvPicPr>
          <p:nvPr/>
        </p:nvPicPr>
        <p:blipFill rotWithShape="1">
          <a:blip r:embed="rId3">
            <a:extLst>
              <a:ext uri="{28A0092B-C50C-407E-A947-70E740481C1C}">
                <a14:useLocalDpi xmlns:a14="http://schemas.microsoft.com/office/drawing/2010/main" val="0"/>
              </a:ext>
            </a:extLst>
          </a:blip>
          <a:srcRect b="2315"/>
          <a:stretch/>
        </p:blipFill>
        <p:spPr>
          <a:xfrm>
            <a:off x="741586" y="1786153"/>
            <a:ext cx="6573615" cy="4206359"/>
          </a:xfrm>
          <a:prstGeom prst="rect">
            <a:avLst/>
          </a:prstGeom>
        </p:spPr>
      </p:pic>
    </p:spTree>
    <p:extLst>
      <p:ext uri="{BB962C8B-B14F-4D97-AF65-F5344CB8AC3E}">
        <p14:creationId xmlns:p14="http://schemas.microsoft.com/office/powerpoint/2010/main" val="321293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تأثير فتحة العدسة على عمق الميدان</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095999" y="1896307"/>
            <a:ext cx="5153693" cy="4038285"/>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لذلك، إذا كنت بحاجة إلي تذكر شيء واحد مهم، فهذا هو: عندما تقوم بضبط الفتحة بوقفة واحدة، فإنك إما تخفض أو تضاعف كمية الضوء التي تمر عبر عدسة الكاميرا.</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فعلي سبيل المثال، هذه الصورة تم التقاطها بتوليف قيم العناصر التالية: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أيزو= 100</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فتحة العدسة= </a:t>
            </a:r>
            <a:r>
              <a:rPr lang="en-US" sz="1600" dirty="0">
                <a:latin typeface="Alexandria" charset="0"/>
                <a:cs typeface="Alexandria" charset="0"/>
              </a:rPr>
              <a:t>F/1.4</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سرعة غالق= </a:t>
            </a:r>
            <a:r>
              <a:rPr lang="en-US" sz="1600" dirty="0">
                <a:latin typeface="Alexandria" charset="0"/>
                <a:cs typeface="Alexandria" charset="0"/>
              </a:rPr>
              <a:t>1/250s</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endParaRPr lang="ar-SA"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person with a camera on a tripod&#10;&#10;Description automatically generated">
            <a:extLst>
              <a:ext uri="{FF2B5EF4-FFF2-40B4-BE49-F238E27FC236}">
                <a16:creationId xmlns:a16="http://schemas.microsoft.com/office/drawing/2014/main" id="{D4396515-9D36-A66B-7C64-B6BC1BD41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660" y="1863890"/>
            <a:ext cx="5226032" cy="4058713"/>
          </a:xfrm>
          <a:prstGeom prst="rect">
            <a:avLst/>
          </a:prstGeom>
        </p:spPr>
      </p:pic>
    </p:spTree>
    <p:extLst>
      <p:ext uri="{BB962C8B-B14F-4D97-AF65-F5344CB8AC3E}">
        <p14:creationId xmlns:p14="http://schemas.microsoft.com/office/powerpoint/2010/main" val="196693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3- سرعة الغالق </a:t>
            </a:r>
            <a:r>
              <a:rPr lang="en-US" sz="2400" b="1" dirty="0">
                <a:solidFill>
                  <a:srgbClr val="C00000"/>
                </a:solidFill>
                <a:latin typeface="Alexandria" charset="0"/>
                <a:cs typeface="Alexandria" charset="0"/>
              </a:rPr>
              <a:t>Shutter Speed</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2108177"/>
            <a:ext cx="10487692" cy="3243196"/>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سرعة الغالق هو الذي نسمعه عندما ننقر على زر التقاط الصورة وهذا الصوت هو الذي يخبرنا بأنه تم التقاط الصورة الفوتوغرافية.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أما بالنسبة للمصورين، فإن ما هو أكثر أهمية هو سرعة الغالق.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كل مرة تضغط فيها علي زر الغالق، يوجد باب يفتح ويغلق أمام مستشعر الكاميرا الرقمية، هذه هي آلية الغالق التي تحدد طول الوقت الذي يتعرض فيه المستشعر الرقمي للضوء.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بمعني آخر، بينما تتحكم فتحة العدسة في </a:t>
            </a:r>
            <a:r>
              <a:rPr lang="ar-SA" sz="1600" b="1" dirty="0">
                <a:solidFill>
                  <a:srgbClr val="FF0000"/>
                </a:solidFill>
                <a:latin typeface="Alexandria" charset="0"/>
                <a:cs typeface="Alexandria" charset="0"/>
              </a:rPr>
              <a:t>مقدار (كمية) </a:t>
            </a:r>
            <a:r>
              <a:rPr lang="ar-SA" sz="1600" dirty="0">
                <a:latin typeface="Alexandria" charset="0"/>
                <a:cs typeface="Alexandria" charset="0"/>
              </a:rPr>
              <a:t>الضوء الذي يصل إلي المستشعر الرقمي، تتحكم سرعة الغالق في </a:t>
            </a:r>
            <a:r>
              <a:rPr lang="ar-SA" sz="1600" b="1" dirty="0">
                <a:solidFill>
                  <a:srgbClr val="FF0000"/>
                </a:solidFill>
                <a:latin typeface="Alexandria" charset="0"/>
                <a:cs typeface="Alexandria" charset="0"/>
              </a:rPr>
              <a:t>المدة الزمنية </a:t>
            </a:r>
            <a:r>
              <a:rPr lang="ar-SA" sz="1600" dirty="0">
                <a:latin typeface="Alexandria" charset="0"/>
                <a:cs typeface="Alexandria" charset="0"/>
              </a:rPr>
              <a:t>لوصول الضوء إلي جهاز الاستشعار. </a:t>
            </a:r>
          </a:p>
          <a:p>
            <a:pPr marL="285750" indent="-285750" algn="just" defTabSz="914400" rtl="1" eaLnBrk="1" latinLnBrk="0" hangingPunct="1">
              <a:lnSpc>
                <a:spcPts val="2500"/>
              </a:lnSpc>
              <a:spcBef>
                <a:spcPts val="1200"/>
              </a:spcBef>
              <a:buFont typeface="Wingdings" pitchFamily="2" charset="2"/>
              <a:buChar char="§"/>
            </a:pPr>
            <a:endParaRPr lang="ar-SA"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326099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3- سرعة الغالق </a:t>
            </a:r>
            <a:r>
              <a:rPr lang="en-US" sz="2400" b="1" dirty="0">
                <a:solidFill>
                  <a:srgbClr val="C00000"/>
                </a:solidFill>
                <a:latin typeface="Alexandria" charset="0"/>
                <a:cs typeface="Alexandria" charset="0"/>
              </a:rPr>
              <a:t>Shutter Speed</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0" y="2219686"/>
            <a:ext cx="10487693" cy="261488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يتم قياس سرعة الغالق بأجزاء من الثانية، علي سبيل المثال 1/100 ثانية. لذلك، إذا استخدمت المثال المعطى، 1/100 ثانية، ما يعنيه ذلك هو أن مستشعر الكاميرا الرقمية الخاص بك يتعرض للضوء لمدة مائة جزء من الثانية فقط.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إذا كنت بحاجة إلي تذكر شيء واحد عن سرعة الغالق فهو، كلما كان رقم سرعة الغالق أصغر كلما تم فتح الغالق وإغلاقه بشكل أسرع.</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عندما تكون واثقا من استخدام سرعة الغالق، يمكنك التلاعب بصورك وجعلها أكثر إبداعا (علي سبيل المثال، تسمح سرعات الغالق البطيئة بمزيد من العزل عند التصوير).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26630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تأثير سرعة الغالق علي الحركة في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746487" y="2152781"/>
            <a:ext cx="4503205" cy="197361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تتحكم سرعة الغالق أيضا في حركة الصورة من خلال:</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سرعة غالق عالية تعطي لنا تجميد أو تثبيت للصورة. </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سرعة غالق بطيئة تعطي لنا صورة حركية.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1" name="Picture 10" descr="A collage of images of birds and water&#10;&#10;Description automatically generated">
            <a:extLst>
              <a:ext uri="{FF2B5EF4-FFF2-40B4-BE49-F238E27FC236}">
                <a16:creationId xmlns:a16="http://schemas.microsoft.com/office/drawing/2014/main" id="{E1794593-5914-B4B4-9926-B142CA15F5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094" y="2152781"/>
            <a:ext cx="5861823" cy="3587936"/>
          </a:xfrm>
          <a:prstGeom prst="rect">
            <a:avLst/>
          </a:prstGeom>
        </p:spPr>
      </p:pic>
    </p:spTree>
    <p:extLst>
      <p:ext uri="{BB962C8B-B14F-4D97-AF65-F5344CB8AC3E}">
        <p14:creationId xmlns:p14="http://schemas.microsoft.com/office/powerpoint/2010/main" val="37823827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قيمة التعريض الضوئي </a:t>
            </a:r>
            <a:r>
              <a:rPr lang="en-US" sz="2400" b="1" dirty="0">
                <a:solidFill>
                  <a:srgbClr val="C00000"/>
                </a:solidFill>
                <a:latin typeface="Alexandria" charset="0"/>
                <a:cs typeface="Alexandria" charset="0"/>
              </a:rPr>
              <a:t>Exposure Value</a:t>
            </a:r>
            <a:r>
              <a:rPr lang="ar-SA" sz="2400" b="1" dirty="0">
                <a:solidFill>
                  <a:srgbClr val="C00000"/>
                </a:solidFill>
                <a:latin typeface="Alexandria" charset="0"/>
                <a:cs typeface="Alexandria" charset="0"/>
              </a:rPr>
              <a:t> </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5887843" y="2007817"/>
            <a:ext cx="5361849" cy="389722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تنتج عن التوليف بين الأيزو، فتحة العدسة، وسرعة الغالق ما يسمي بـ قيمة التعريض الضوئي وهي نتيجة معادلة بإعدادات معينة.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تم تعديل قيمة أي من عناصر هذه المعادلة، فإن الصورة الناتجة لن تكون هي نفسها من الناحية الضوئية.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قمت بزيادة قيمة الوقفة (</a:t>
            </a:r>
            <a:r>
              <a:rPr lang="en-US" sz="1600" dirty="0">
                <a:latin typeface="Alexandria" charset="0"/>
                <a:cs typeface="Alexandria" charset="0"/>
              </a:rPr>
              <a:t>F-Stop</a:t>
            </a:r>
            <a:r>
              <a:rPr lang="ar-SA" sz="1600" dirty="0">
                <a:latin typeface="Alexandria" charset="0"/>
                <a:cs typeface="Alexandria" charset="0"/>
              </a:rPr>
              <a:t>) لتقليل مقدار الضوء الذي يصل للمستشعر الرقمي فستحتاج أيضا إلي ضبط سرعة الغالق والأيزو؛ علي خلاف ذلك، قد تظهر صورتك غير واضحة أو ساطعة جدا؛ وهو ما يسمي بتعريض ضوئي ضعيف </a:t>
            </a:r>
            <a:r>
              <a:rPr lang="en-US" sz="1600" dirty="0">
                <a:latin typeface="Alexandria" charset="0"/>
                <a:cs typeface="Alexandria" charset="0"/>
              </a:rPr>
              <a:t>Low exposure</a:t>
            </a:r>
            <a:r>
              <a:rPr lang="ar-SA" sz="1600" dirty="0">
                <a:latin typeface="Alexandria" charset="0"/>
                <a:cs typeface="Alexandria" charset="0"/>
              </a:rPr>
              <a:t> أو كثير </a:t>
            </a:r>
            <a:r>
              <a:rPr lang="en-US" sz="1600" dirty="0">
                <a:latin typeface="Alexandria" charset="0"/>
                <a:cs typeface="Alexandria" charset="0"/>
              </a:rPr>
              <a:t>High exposure</a:t>
            </a:r>
            <a:r>
              <a:rPr lang="ar-SA" sz="1600" dirty="0">
                <a:latin typeface="Alexandria" charset="0"/>
                <a:cs typeface="Alexandria"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diagram of a camera shutter speed&#10;&#10;Description automatically generated">
            <a:extLst>
              <a:ext uri="{FF2B5EF4-FFF2-40B4-BE49-F238E27FC236}">
                <a16:creationId xmlns:a16="http://schemas.microsoft.com/office/drawing/2014/main" id="{A0D8A731-8D5D-797A-5354-9D0EF91F3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395" y="1807097"/>
            <a:ext cx="5023419" cy="4115507"/>
          </a:xfrm>
          <a:prstGeom prst="rect">
            <a:avLst/>
          </a:prstGeom>
        </p:spPr>
      </p:pic>
    </p:spTree>
    <p:extLst>
      <p:ext uri="{BB962C8B-B14F-4D97-AF65-F5344CB8AC3E}">
        <p14:creationId xmlns:p14="http://schemas.microsoft.com/office/powerpoint/2010/main" val="3067098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طرق تعديل مستوى الإضاءة في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5620215" y="1885152"/>
            <a:ext cx="5629478" cy="388439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يمكننا تغيير مستوى السطوع في الصورة بهذه الطرق الثلاث المختلفة:</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فتحة العدسة: ما مقدار كمية الضوء الذي يمر عبر عدسة الكاميرا.</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سرعة الغالق: ما مقدار المدة الزمنية التي تسمح للضوء بالمرور عبر عدسة الكاميرا. </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الأيزو: ما مقدار تضخيم المعالج للضوء الذي يجمعه المستشعر الرقمي.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كل واحد من هذه العناصر الثلاث يؤثر على الصورة بشكل مختلف.</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river with trees and mountains in the background&#10;&#10;Description automatically generated">
            <a:extLst>
              <a:ext uri="{FF2B5EF4-FFF2-40B4-BE49-F238E27FC236}">
                <a16:creationId xmlns:a16="http://schemas.microsoft.com/office/drawing/2014/main" id="{E0B2D254-5792-B6C0-8863-5B2B87F4C9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245" y="1829397"/>
            <a:ext cx="4769005" cy="4093207"/>
          </a:xfrm>
          <a:prstGeom prst="rect">
            <a:avLst/>
          </a:prstGeom>
        </p:spPr>
      </p:pic>
    </p:spTree>
    <p:extLst>
      <p:ext uri="{BB962C8B-B14F-4D97-AF65-F5344CB8AC3E}">
        <p14:creationId xmlns:p14="http://schemas.microsoft.com/office/powerpoint/2010/main" val="1573573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قاعدة التعريض الضوئي المتكافئة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4651447" y="1773642"/>
            <a:ext cx="6598245" cy="419217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قمت بقطع الضوء بمقدار النصف في اتجاه واحد، فيجب عليك كمصور مضاعفته في موضع آخر للاحتفاظ بنفس مستوي السطوع.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لنفترض أنه للحصول علي تعريض ضوئي صحيح، يعرض عداد الكاميرا ما يلي: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سرعة غالق 1/15 ثانية.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فتحة عدسة </a:t>
            </a:r>
            <a:r>
              <a:rPr lang="en-US" sz="1600" dirty="0">
                <a:latin typeface="Alexandria" charset="0"/>
                <a:cs typeface="Alexandria" charset="0"/>
              </a:rPr>
              <a:t>F/2.8</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أيزو 1600</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ولكننا بحاجة إلي سرعة غالق تصل إلي ما لا يقل عن 1/60 ثانية حتي نتمكن من حمل الكاميرا بدون اهتزاز.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ما الحل؟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descr="A triangle with different types of camera lenses&#10;&#10;Description automatically generated with medium confidence">
            <a:extLst>
              <a:ext uri="{FF2B5EF4-FFF2-40B4-BE49-F238E27FC236}">
                <a16:creationId xmlns:a16="http://schemas.microsoft.com/office/drawing/2014/main" id="{91144A46-B55B-A350-6200-E34FEEA973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729" y="2141974"/>
            <a:ext cx="3626539" cy="3620639"/>
          </a:xfrm>
          <a:prstGeom prst="rect">
            <a:avLst/>
          </a:prstGeom>
        </p:spPr>
      </p:pic>
    </p:spTree>
    <p:extLst>
      <p:ext uri="{BB962C8B-B14F-4D97-AF65-F5344CB8AC3E}">
        <p14:creationId xmlns:p14="http://schemas.microsoft.com/office/powerpoint/2010/main" val="16464845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عصف ذهني .. حل المشكلات </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095999" y="1952061"/>
            <a:ext cx="5153693" cy="3576620"/>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لدينا ثلاثة اختيارات للوصول إلي سرعة 1/60 من الثانية والحفاظ علي نفس سطوع التعريض الضوئي في الصورة الصحفية.</a:t>
            </a:r>
          </a:p>
          <a:p>
            <a:pPr marL="285750" indent="-285750" algn="just" defTabSz="914400" rtl="1" eaLnBrk="1" latinLnBrk="0" hangingPunct="1">
              <a:lnSpc>
                <a:spcPts val="2500"/>
              </a:lnSpc>
              <a:spcBef>
                <a:spcPts val="1200"/>
              </a:spcBef>
              <a:buFont typeface="Wingdings" pitchFamily="2" charset="2"/>
              <a:buChar char="§"/>
            </a:pPr>
            <a:r>
              <a:rPr lang="ar-SA" sz="1600" dirty="0">
                <a:solidFill>
                  <a:srgbClr val="FF0000"/>
                </a:solidFill>
                <a:latin typeface="Alexandria" charset="0"/>
                <a:cs typeface="Alexandria" charset="0"/>
              </a:rPr>
              <a:t>هناك وقفتان لفقدان الضوء عن طريق الانتقال من 1/15 إلي 1/60، ويجب علينا أن نعيد الضوء مرة أخري بطريقة أخري للتعويض والحفاظ علي تعريض ضوئي صحيح.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يمكننا رفع الأيزو وقفتين إلي 6400 لكننا لا نريد التشويش الذي سينتج عن رفع الأيزو إلي 6400، </a:t>
            </a:r>
            <a:r>
              <a:rPr lang="ar-SA" sz="1600" dirty="0">
                <a:solidFill>
                  <a:srgbClr val="FF0000"/>
                </a:solidFill>
                <a:latin typeface="Alexandria" charset="0"/>
                <a:cs typeface="Alexandria" charset="0"/>
              </a:rPr>
              <a:t>لذا سندرس تغيير فتحة العدسة.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Picture 8" descr="A diagram of a camera&#10;&#10;Description automatically generated">
            <a:extLst>
              <a:ext uri="{FF2B5EF4-FFF2-40B4-BE49-F238E27FC236}">
                <a16:creationId xmlns:a16="http://schemas.microsoft.com/office/drawing/2014/main" id="{B7754D67-7AC6-3A14-02F3-AA0F600DEF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424" y="1851701"/>
            <a:ext cx="5020849" cy="4131982"/>
          </a:xfrm>
          <a:prstGeom prst="rect">
            <a:avLst/>
          </a:prstGeom>
        </p:spPr>
      </p:pic>
    </p:spTree>
    <p:extLst>
      <p:ext uri="{BB962C8B-B14F-4D97-AF65-F5344CB8AC3E}">
        <p14:creationId xmlns:p14="http://schemas.microsoft.com/office/powerpoint/2010/main" val="1151513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عصف ذهني .. حل المشكلات </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505550" y="2152781"/>
            <a:ext cx="4744142" cy="149912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يمكننا فتح العدسة وقفتين إلي </a:t>
            </a:r>
            <a:r>
              <a:rPr lang="en-US" sz="1600" dirty="0">
                <a:latin typeface="Alexandria" charset="0"/>
                <a:cs typeface="Alexandria" charset="0"/>
              </a:rPr>
              <a:t>F/1.4</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لكننا نعتقد بأن </a:t>
            </a:r>
            <a:r>
              <a:rPr lang="en-US" sz="1600" dirty="0">
                <a:latin typeface="Alexandria" charset="0"/>
                <a:cs typeface="Alexandria" charset="0"/>
              </a:rPr>
              <a:t>F/1.4</a:t>
            </a:r>
            <a:r>
              <a:rPr lang="ar-SA" sz="1600" dirty="0">
                <a:latin typeface="Alexandria" charset="0"/>
                <a:cs typeface="Alexandria" charset="0"/>
              </a:rPr>
              <a:t> سيعطينا عمق ميدان ضحل لذلك ربما من الأفضل عمل مزيج من تغيير الأيزو وفتحة العدسة.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descr="A triangle with different symbols&#10;&#10;Description automatically generated with medium confidence">
            <a:extLst>
              <a:ext uri="{FF2B5EF4-FFF2-40B4-BE49-F238E27FC236}">
                <a16:creationId xmlns:a16="http://schemas.microsoft.com/office/drawing/2014/main" id="{A403C909-C248-DBA7-6166-9532AADD38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286" y="1944310"/>
            <a:ext cx="5376714" cy="3906593"/>
          </a:xfrm>
          <a:prstGeom prst="rect">
            <a:avLst/>
          </a:prstGeom>
        </p:spPr>
      </p:pic>
    </p:spTree>
    <p:extLst>
      <p:ext uri="{BB962C8B-B14F-4D97-AF65-F5344CB8AC3E}">
        <p14:creationId xmlns:p14="http://schemas.microsoft.com/office/powerpoint/2010/main" val="130148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021143"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عصف ذهني .. حل المشكلات </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5999355" y="2152781"/>
            <a:ext cx="5250337" cy="1345240"/>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نرفع الأيزو وقفة واحدة إلي 3200 ونفتح العدسة بوقفة واحدة إلي </a:t>
            </a:r>
            <a:r>
              <a:rPr lang="en-US" sz="1600" dirty="0">
                <a:latin typeface="Alexandria" charset="0"/>
                <a:cs typeface="Alexandria" charset="0"/>
              </a:rPr>
              <a:t>F/2</a:t>
            </a:r>
            <a:r>
              <a:rPr lang="ar-SA" sz="1600" dirty="0">
                <a:latin typeface="Alexandria" charset="0"/>
                <a:cs typeface="Alexandria" charset="0"/>
              </a:rPr>
              <a:t> وهكذا توصلنا إلي الحصول علي 1/60 من الثانية التي كنا نرغب فيها مع الحفاظ علي التعريض الضوئي المناسب للصورة الصحفية.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triangle with different types of photography&#10;&#10;Description automatically generated with medium confidence">
            <a:extLst>
              <a:ext uri="{FF2B5EF4-FFF2-40B4-BE49-F238E27FC236}">
                <a16:creationId xmlns:a16="http://schemas.microsoft.com/office/drawing/2014/main" id="{002EE2F2-5397-2BA5-A02C-356DAABD37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849" y="1840550"/>
            <a:ext cx="4794757" cy="4131196"/>
          </a:xfrm>
          <a:prstGeom prst="rect">
            <a:avLst/>
          </a:prstGeom>
        </p:spPr>
      </p:pic>
    </p:spTree>
    <p:extLst>
      <p:ext uri="{BB962C8B-B14F-4D97-AF65-F5344CB8AC3E}">
        <p14:creationId xmlns:p14="http://schemas.microsoft.com/office/powerpoint/2010/main" val="1845453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المدي الديناميكي للضوء </a:t>
            </a:r>
            <a:r>
              <a:rPr lang="en-US" sz="2400" b="1" dirty="0">
                <a:solidFill>
                  <a:schemeClr val="accent2"/>
                </a:solidFill>
                <a:latin typeface="Alexandria" charset="0"/>
                <a:cs typeface="Alexandria" charset="0"/>
              </a:rPr>
              <a:t>The Dynamic Range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4516244" y="2152781"/>
            <a:ext cx="6733448" cy="293541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المدي أو النطاق الديناميكي هو جزء مهم في الحساس ويمكن تعريفه بأنه </a:t>
            </a:r>
            <a:r>
              <a:rPr lang="ar-SA" sz="1600" b="1" dirty="0">
                <a:solidFill>
                  <a:srgbClr val="FF0000"/>
                </a:solidFill>
                <a:latin typeface="Alexandria" charset="0"/>
                <a:cs typeface="Alexandria" charset="0"/>
              </a:rPr>
              <a:t>نطاق التدرج الضوئي الذي يمكن للحساس الضوئي تسجيله</a:t>
            </a:r>
            <a:r>
              <a:rPr lang="ar-SA" sz="1600" dirty="0">
                <a:latin typeface="Alexandria" charset="0"/>
                <a:cs typeface="Alexandria" charset="0"/>
              </a:rPr>
              <a:t>.</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 رؤية هذا النطاق في كل صورة ويمكن ملاحظته بأنه التدرج بين المناطق الأقل سطوعا والمناطق الأكثر سطوعا.</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هذه الصورة نلاحظ كيف استطاعت الكاميرا أن توضح بشكل كبير أن المدي الديناميكي كان ضيقا وهذا </a:t>
            </a:r>
            <a:r>
              <a:rPr lang="ar-SA" sz="1600" dirty="0" err="1">
                <a:latin typeface="Alexandria" charset="0"/>
                <a:cs typeface="Alexandria" charset="0"/>
              </a:rPr>
              <a:t>الشئ</a:t>
            </a:r>
            <a:r>
              <a:rPr lang="ar-SA" sz="1600" dirty="0">
                <a:latin typeface="Alexandria" charset="0"/>
                <a:cs typeface="Alexandria" charset="0"/>
              </a:rPr>
              <a:t> واضح لنا بأن الكاميرا استطاعت أن توضح لنا الأشجار ... أما السماء فلم تدخل في المدي الديناميكي.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group of trees with red circles&#10;&#10;Description automatically generated">
            <a:extLst>
              <a:ext uri="{FF2B5EF4-FFF2-40B4-BE49-F238E27FC236}">
                <a16:creationId xmlns:a16="http://schemas.microsoft.com/office/drawing/2014/main" id="{185C0CC6-BF2D-36B6-2C62-FF0FA8591C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489" y="1820380"/>
            <a:ext cx="3430612" cy="4072797"/>
          </a:xfrm>
          <a:prstGeom prst="rect">
            <a:avLst/>
          </a:prstGeom>
        </p:spPr>
      </p:pic>
    </p:spTree>
    <p:extLst>
      <p:ext uri="{BB962C8B-B14F-4D97-AF65-F5344CB8AC3E}">
        <p14:creationId xmlns:p14="http://schemas.microsoft.com/office/powerpoint/2010/main" val="1930983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المدي الديناميكي للضوء </a:t>
            </a:r>
            <a:r>
              <a:rPr lang="en-US" sz="2400" b="1" dirty="0">
                <a:solidFill>
                  <a:schemeClr val="accent2"/>
                </a:solidFill>
                <a:latin typeface="Alexandria" charset="0"/>
                <a:cs typeface="Alexandria" charset="0"/>
              </a:rPr>
              <a:t>The Dynamic Range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4204009" y="2152781"/>
            <a:ext cx="7045683" cy="276870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أما في هذه الصورة فإن المصور غير الإعدادات حتي يجعلها تناسب الغيوم.. لكن مع الأسف خسر الأشجار.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وهذا يعني إنها مساحة أو نطاق معين (ونوعا ما) ضيقا خصوصا في الكاميرات الرقمية.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من المثالين السابقين يتضح لنا أهمية المدي الديناميكي.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كل كاميرا أو </a:t>
            </a:r>
            <a:r>
              <a:rPr lang="ar-SA" sz="1600" dirty="0" err="1">
                <a:latin typeface="Alexandria" charset="0"/>
                <a:cs typeface="Alexandria" charset="0"/>
              </a:rPr>
              <a:t>بالأحري</a:t>
            </a:r>
            <a:r>
              <a:rPr lang="ar-SA" sz="1600" dirty="0">
                <a:latin typeface="Alexandria" charset="0"/>
                <a:cs typeface="Alexandria" charset="0"/>
              </a:rPr>
              <a:t> كل حساس صورة يختلف المدي الديناميكي الخاص به.. لكن جميعها لم يصل حتي الآن لنتائج المدي الخاص بالحساس.</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group of trees and mountains&#10;&#10;Description automatically generated">
            <a:extLst>
              <a:ext uri="{FF2B5EF4-FFF2-40B4-BE49-F238E27FC236}">
                <a16:creationId xmlns:a16="http://schemas.microsoft.com/office/drawing/2014/main" id="{1D6F7B04-9563-A1D7-A6CB-CCBD59C7CC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39" y="1807870"/>
            <a:ext cx="3285649" cy="4148188"/>
          </a:xfrm>
          <a:prstGeom prst="rect">
            <a:avLst/>
          </a:prstGeom>
        </p:spPr>
      </p:pic>
    </p:spTree>
    <p:extLst>
      <p:ext uri="{BB962C8B-B14F-4D97-AF65-F5344CB8AC3E}">
        <p14:creationId xmlns:p14="http://schemas.microsoft.com/office/powerpoint/2010/main" val="657857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قياس المدي الديناميكي للضوء</a:t>
            </a:r>
            <a:endParaRPr lang="en-US" sz="2400" b="1" dirty="0">
              <a:solidFill>
                <a:schemeClr val="accent2"/>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2346765" y="2152781"/>
            <a:ext cx="8902928" cy="165301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دائما نري مناظر طبيعية ورائعة بالعين البشرية، ولكن عندما نقوم بتصويرها لا تظهر مثلما هي عليه في الطبيعة فلماذا يا تري؟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السبب أن المدي الديناميكي للعين يقدر بـــ 24 وقفة.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غير أن الكاميرات الرقمية (في أفضل حالاتها) لا تصل إلي 15 وقفة.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7516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العوامل المؤثرة في المدي الديناميكي للضوء</a:t>
            </a:r>
            <a:endParaRPr lang="en-US" sz="2400" b="1" dirty="0">
              <a:solidFill>
                <a:schemeClr val="accent2"/>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1795947"/>
            <a:ext cx="10487692" cy="402546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b="1" dirty="0">
                <a:solidFill>
                  <a:srgbClr val="FF0000"/>
                </a:solidFill>
                <a:latin typeface="Alexandria" charset="0"/>
                <a:cs typeface="Alexandria" charset="0"/>
              </a:rPr>
              <a:t>1-الحساس/ المستشعر الرقمي</a:t>
            </a:r>
            <a:r>
              <a:rPr lang="ar-SA" sz="1600" dirty="0">
                <a:latin typeface="Alexandria" charset="0"/>
                <a:cs typeface="Alexandria" charset="0"/>
              </a:rPr>
              <a:t>.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تأكد من كاميرتك كم يبلغ المدي الديناميكي الخاص بها المدي الديناميكي لكانون </a:t>
            </a:r>
            <a:r>
              <a:rPr lang="en-US" sz="1600" dirty="0">
                <a:latin typeface="Alexandria" charset="0"/>
                <a:cs typeface="Alexandria" charset="0"/>
              </a:rPr>
              <a:t>11.9Evs= </a:t>
            </a:r>
            <a:r>
              <a:rPr lang="en-US" sz="1600" dirty="0" err="1">
                <a:latin typeface="Alexandria" charset="0"/>
                <a:cs typeface="Alexandria" charset="0"/>
              </a:rPr>
              <a:t>Dii</a:t>
            </a:r>
            <a:r>
              <a:rPr lang="en-US" sz="1600" dirty="0">
                <a:latin typeface="Alexandria" charset="0"/>
                <a:cs typeface="Alexandria" charset="0"/>
              </a:rPr>
              <a:t> 5</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المدي الديناميكي لكانون </a:t>
            </a:r>
            <a:r>
              <a:rPr lang="en-US" sz="1600" dirty="0">
                <a:latin typeface="Alexandria" charset="0"/>
                <a:cs typeface="Alexandria" charset="0"/>
              </a:rPr>
              <a:t>11.5 </a:t>
            </a:r>
            <a:r>
              <a:rPr lang="en-US" sz="1600" dirty="0" err="1">
                <a:latin typeface="Alexandria" charset="0"/>
                <a:cs typeface="Alexandria" charset="0"/>
              </a:rPr>
              <a:t>Evs</a:t>
            </a:r>
            <a:r>
              <a:rPr lang="en-US" sz="1600" dirty="0">
                <a:latin typeface="Alexandria" charset="0"/>
                <a:cs typeface="Alexandria" charset="0"/>
              </a:rPr>
              <a:t>= D550</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المدي الديناميكي </a:t>
            </a:r>
            <a:r>
              <a:rPr lang="ar-SA" sz="1600" dirty="0" err="1">
                <a:latin typeface="Alexandria" charset="0"/>
                <a:cs typeface="Alexandria" charset="0"/>
              </a:rPr>
              <a:t>لنيكون</a:t>
            </a:r>
            <a:r>
              <a:rPr lang="ar-SA" sz="1600" dirty="0">
                <a:latin typeface="Alexandria" charset="0"/>
                <a:cs typeface="Alexandria" charset="0"/>
              </a:rPr>
              <a:t> </a:t>
            </a:r>
            <a:r>
              <a:rPr lang="en-US" sz="1600" dirty="0">
                <a:latin typeface="Alexandria" charset="0"/>
                <a:cs typeface="Alexandria" charset="0"/>
              </a:rPr>
              <a:t>10.3 </a:t>
            </a:r>
            <a:r>
              <a:rPr lang="en-US" sz="1600" dirty="0" err="1">
                <a:latin typeface="Alexandria" charset="0"/>
                <a:cs typeface="Alexandria" charset="0"/>
              </a:rPr>
              <a:t>Evs</a:t>
            </a:r>
            <a:r>
              <a:rPr lang="en-US" sz="1600" dirty="0">
                <a:latin typeface="Alexandria" charset="0"/>
                <a:cs typeface="Alexandria" charset="0"/>
              </a:rPr>
              <a:t>= D70</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المدي الديناميكي </a:t>
            </a:r>
            <a:r>
              <a:rPr lang="ar-SA" sz="1600" dirty="0" err="1">
                <a:latin typeface="Alexandria" charset="0"/>
                <a:cs typeface="Alexandria" charset="0"/>
              </a:rPr>
              <a:t>لنيكون</a:t>
            </a:r>
            <a:r>
              <a:rPr lang="ar-SA" sz="1600" dirty="0">
                <a:latin typeface="Alexandria" charset="0"/>
                <a:cs typeface="Alexandria" charset="0"/>
              </a:rPr>
              <a:t> </a:t>
            </a:r>
            <a:r>
              <a:rPr lang="en-US" sz="1600" dirty="0">
                <a:latin typeface="Alexandria" charset="0"/>
                <a:cs typeface="Alexandria" charset="0"/>
              </a:rPr>
              <a:t>13.9 </a:t>
            </a:r>
            <a:r>
              <a:rPr lang="en-US" sz="1600" dirty="0" err="1">
                <a:latin typeface="Alexandria" charset="0"/>
                <a:cs typeface="Alexandria" charset="0"/>
              </a:rPr>
              <a:t>Evs</a:t>
            </a:r>
            <a:r>
              <a:rPr lang="en-US" sz="1600" dirty="0">
                <a:latin typeface="Alexandria" charset="0"/>
                <a:cs typeface="Alexandria" charset="0"/>
              </a:rPr>
              <a:t>= D7000</a:t>
            </a:r>
            <a:endParaRPr lang="ar-SA" sz="1600" dirty="0">
              <a:latin typeface="Alexandria" charset="0"/>
              <a:cs typeface="Alexandria" charset="0"/>
            </a:endParaRPr>
          </a:p>
          <a:p>
            <a:pPr marL="285750" indent="-285750" algn="just" defTabSz="914400" rtl="1" eaLnBrk="1" latinLnBrk="0" hangingPunct="1">
              <a:lnSpc>
                <a:spcPts val="2500"/>
              </a:lnSpc>
              <a:spcBef>
                <a:spcPts val="1200"/>
              </a:spcBef>
              <a:buFont typeface="Wingdings" pitchFamily="2" charset="2"/>
              <a:buChar char="§"/>
            </a:pPr>
            <a:r>
              <a:rPr lang="ar-SA" sz="1600" b="1" dirty="0">
                <a:solidFill>
                  <a:srgbClr val="FF0000"/>
                </a:solidFill>
                <a:latin typeface="Alexandria" charset="0"/>
                <a:cs typeface="Alexandria" charset="0"/>
              </a:rPr>
              <a:t>2- الأيزو</a:t>
            </a:r>
            <a:r>
              <a:rPr lang="ar-SA" sz="1600" dirty="0">
                <a:latin typeface="Alexandria" charset="0"/>
                <a:cs typeface="Alexandria" charset="0"/>
              </a:rPr>
              <a:t>.</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عند تصوير مناظر الطبيعة ينبغي أن يكون الأيزو أقل ما يمكن للحصول علي أكبر مدي ديناميكي.</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للتغلب علي هذه المشكلة، ينصح دائما في تصوير الطبيعة استخدام فلاتر العدسات والتصوير بطريقة </a:t>
            </a:r>
            <a:r>
              <a:rPr lang="en-US" sz="1600" dirty="0">
                <a:latin typeface="Alexandria" charset="0"/>
                <a:cs typeface="Alexandria" charset="0"/>
              </a:rPr>
              <a:t>HDR</a:t>
            </a:r>
            <a:r>
              <a:rPr lang="ar-SA" sz="1600" dirty="0">
                <a:latin typeface="Alexandria" charset="0"/>
                <a:cs typeface="Alexandria" charset="0"/>
              </a:rPr>
              <a:t> المدي الديناميكي العالي.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218604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أنواع المدي الديناميكي للضوء</a:t>
            </a:r>
            <a:endParaRPr lang="en-US" sz="2400" b="1" dirty="0">
              <a:solidFill>
                <a:schemeClr val="accent2"/>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1" y="1851701"/>
            <a:ext cx="10487692" cy="402546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يوجد في الواقع نطاقين (مديين) ديناميكيين، ينبغي علي المصور الفوتوغرافي أن يفكر فيهما.</a:t>
            </a:r>
          </a:p>
          <a:p>
            <a:pPr marL="285750" indent="-285750" algn="just" defTabSz="914400" rtl="1" eaLnBrk="1" latinLnBrk="0" hangingPunct="1">
              <a:lnSpc>
                <a:spcPts val="2500"/>
              </a:lnSpc>
              <a:spcBef>
                <a:spcPts val="1200"/>
              </a:spcBef>
              <a:buFont typeface="Wingdings" pitchFamily="2" charset="2"/>
              <a:buChar char="§"/>
            </a:pPr>
            <a:r>
              <a:rPr lang="ar-SA" sz="1600" dirty="0">
                <a:solidFill>
                  <a:srgbClr val="FF0000"/>
                </a:solidFill>
                <a:latin typeface="Alexandria" charset="0"/>
                <a:cs typeface="Alexandria" charset="0"/>
              </a:rPr>
              <a:t>الأول: النطاق/ المدي الديناميكي للموضوع</a:t>
            </a:r>
            <a:r>
              <a:rPr lang="ar-SA" sz="1600" dirty="0">
                <a:latin typeface="Alexandria" charset="0"/>
                <a:cs typeface="Alexandria" charset="0"/>
              </a:rPr>
              <a:t>.</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النطاق الديناميكي للموضوع هو مقياس لمدي كثافة الضوء من الظلال إلي الضوء المسلط.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ظروف الإضاءة المنخفضة، فإن النطاق الديناميكي يكون صغير للغاية.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يوم مشمس مشرق فإن هذا النطاق يكون أعلي بكثير وغالبا ما يكون خارج نطاق الكاميرا الرقمية.</a:t>
            </a:r>
          </a:p>
          <a:p>
            <a:pPr marL="285750" indent="-285750" algn="just" rtl="1">
              <a:lnSpc>
                <a:spcPts val="2500"/>
              </a:lnSpc>
              <a:spcBef>
                <a:spcPts val="1200"/>
              </a:spcBef>
              <a:buFont typeface="Wingdings" pitchFamily="2" charset="2"/>
              <a:buChar char="§"/>
            </a:pPr>
            <a:r>
              <a:rPr lang="ar-SA" sz="1600" dirty="0">
                <a:solidFill>
                  <a:srgbClr val="FF0000"/>
                </a:solidFill>
                <a:latin typeface="Alexandria" charset="0"/>
                <a:cs typeface="Alexandria" charset="0"/>
              </a:rPr>
              <a:t>الثاني: النطاق/ المدي الديناميكي للكاميرا الرقمية.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كاميرات مختلفة وأجهزة استشعار مختلفة يكون لها نطاقات ديناميكية أكبر أو أصغر.</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طالما أن النطاق الديناميكي للموضوع لا يتجاوز النطاق الديناميكي للكاميرا، فسنتمكن من الحصول علي صورة كاملة التعريض.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67195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أنواع المدي الديناميكي للضوء</a:t>
            </a:r>
            <a:endParaRPr lang="en-US" sz="2400" b="1" dirty="0">
              <a:solidFill>
                <a:schemeClr val="accent2"/>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6289288" y="1762496"/>
            <a:ext cx="5005009" cy="421782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إذا كان النطاق الديناميكي للموضوع أكبر من النطاق الديناميكي للكاميرات الرقمية، فسيكون جزء واحد من الموضوع أو الهدف إما أقل أو أكثر تعريضا.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يمكننا بسهولة معرفة ما إذا كان النطاق الديناميكي للموضوع يتجاوز نطاق الكاميرا عن طريق استخدام الرسم البياني (</a:t>
            </a:r>
            <a:r>
              <a:rPr lang="en-US" sz="1600" dirty="0">
                <a:latin typeface="Alexandria" charset="0"/>
                <a:cs typeface="Alexandria" charset="0"/>
              </a:rPr>
              <a:t>Histogram</a:t>
            </a:r>
            <a:r>
              <a:rPr lang="ar-SA" sz="1600" dirty="0">
                <a:latin typeface="Alexandria" charset="0"/>
                <a:cs typeface="Alexandria" charset="0"/>
              </a:rPr>
              <a:t>) علي الشاشة الخلفية للكاميرا الرقمية (كما توضحه الصورة التالية).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يعرض الرسم البياني مدي سطوع الموضوع بدء باللون الأسود علي اليسار في اتجاه اللون الأبيض علي اليمين.</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mountain range with trees and mountains&#10;&#10;Description automatically generated with medium confidence">
            <a:extLst>
              <a:ext uri="{FF2B5EF4-FFF2-40B4-BE49-F238E27FC236}">
                <a16:creationId xmlns:a16="http://schemas.microsoft.com/office/drawing/2014/main" id="{493640E2-FE95-40CF-E319-D625520D96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416" y="1925306"/>
            <a:ext cx="5446584" cy="3997297"/>
          </a:xfrm>
          <a:prstGeom prst="rect">
            <a:avLst/>
          </a:prstGeom>
        </p:spPr>
      </p:pic>
    </p:spTree>
    <p:extLst>
      <p:ext uri="{BB962C8B-B14F-4D97-AF65-F5344CB8AC3E}">
        <p14:creationId xmlns:p14="http://schemas.microsoft.com/office/powerpoint/2010/main" val="3878141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269849" cy="461665"/>
          </a:xfrm>
          <a:prstGeom prst="rect">
            <a:avLst/>
          </a:prstGeom>
          <a:noFill/>
        </p:spPr>
        <p:txBody>
          <a:bodyPr wrap="square" rtlCol="0">
            <a:spAutoFit/>
          </a:bodyPr>
          <a:lstStyle/>
          <a:p>
            <a:pPr marL="0" algn="r" defTabSz="914400" rtl="1" eaLnBrk="1" latinLnBrk="0" hangingPunct="1"/>
            <a:r>
              <a:rPr lang="ar-SA" sz="2400" b="1" dirty="0">
                <a:solidFill>
                  <a:schemeClr val="accent2"/>
                </a:solidFill>
                <a:latin typeface="Alexandria" charset="0"/>
                <a:cs typeface="Alexandria" charset="0"/>
              </a:rPr>
              <a:t>أنواع المدي الديناميكي للضوء</a:t>
            </a:r>
            <a:endParaRPr lang="en-US" sz="2400" b="1" dirty="0">
              <a:solidFill>
                <a:schemeClr val="accent2"/>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48" name="TextBox 47"/>
          <p:cNvSpPr txBox="1"/>
          <p:nvPr/>
        </p:nvSpPr>
        <p:spPr>
          <a:xfrm>
            <a:off x="762000" y="1818246"/>
            <a:ext cx="10487693" cy="4147354"/>
          </a:xfrm>
          <a:prstGeom prst="rect">
            <a:avLst/>
          </a:prstGeom>
          <a:noFill/>
        </p:spPr>
        <p:txBody>
          <a:bodyPr wrap="square" rtlCol="0">
            <a:spAutoFit/>
          </a:bodyPr>
          <a:lstStyle/>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يمثل عرض مخطط الرسم البياني النطاق الديناميكي لمستشعر الكاميرا الرقمي.</a:t>
            </a:r>
          </a:p>
          <a:p>
            <a:pPr marL="285750" indent="-285750" algn="just" defTabSz="914400" rtl="1" eaLnBrk="1" latinLnBrk="0" hangingPunct="1">
              <a:lnSpc>
                <a:spcPts val="2300"/>
              </a:lnSpc>
              <a:spcBef>
                <a:spcPts val="600"/>
              </a:spcBef>
              <a:buFont typeface="Wingdings" pitchFamily="2" charset="2"/>
              <a:buChar char="q"/>
            </a:pPr>
            <a:r>
              <a:rPr lang="ar-SA" sz="1600" dirty="0">
                <a:latin typeface="Alexandria" charset="0"/>
                <a:cs typeface="Alexandria" charset="0"/>
              </a:rPr>
              <a:t>إذا كان الرسم البياني يندرج داخل منطقة عرض الرسم، فإن النطاق الديناميكي للموضوع يكون داخل نطاق الكاميرا الرقمية وكل شي جيد. </a:t>
            </a:r>
          </a:p>
          <a:p>
            <a:pPr marL="285750" indent="-285750" algn="just" defTabSz="914400" rtl="1" eaLnBrk="1" latinLnBrk="0" hangingPunct="1">
              <a:lnSpc>
                <a:spcPts val="2300"/>
              </a:lnSpc>
              <a:spcBef>
                <a:spcPts val="600"/>
              </a:spcBef>
              <a:buFont typeface="Wingdings" pitchFamily="2" charset="2"/>
              <a:buChar char="q"/>
            </a:pPr>
            <a:r>
              <a:rPr lang="ar-SA" sz="1600" dirty="0">
                <a:latin typeface="Alexandria" charset="0"/>
                <a:cs typeface="Alexandria" charset="0"/>
              </a:rPr>
              <a:t>إذا تم قص الرسم البياني في أي من طرفيه، فسيكون نطاق الموضوع عريضا جدا.</a:t>
            </a:r>
          </a:p>
          <a:p>
            <a:pPr marL="285750" indent="-285750" algn="just" defTabSz="914400" rtl="1" eaLnBrk="1" latinLnBrk="0" hangingPunct="1">
              <a:lnSpc>
                <a:spcPts val="2300"/>
              </a:lnSpc>
              <a:spcBef>
                <a:spcPts val="600"/>
              </a:spcBef>
              <a:buFont typeface="Wingdings" pitchFamily="2" charset="2"/>
              <a:buChar char="q"/>
            </a:pPr>
            <a:r>
              <a:rPr lang="ar-SA" sz="1600" dirty="0">
                <a:latin typeface="Alexandria" charset="0"/>
                <a:cs typeface="Alexandria" charset="0"/>
              </a:rPr>
              <a:t>علينا إذا أن نحاول تغيير تعريض الكاميرا ومشاهدة حركة الرسم البياني إلي اليسار أو اليمين ومعرفة ما إذا كان بإمكاننا ضبط الرسم البياني داخل الشاشة. </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علي الرسم البياني يمكننا رؤية أن منطقة الظل تقع خارج قدرة المستشعر الرقمي علي التسجيل، حيث يتم قطع الإشارة دون تسجيل أي تفاصيل.</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إن الجانب الأيسر من الرسم البياني محصن ضد الحافة، موضحا عدم وجود تفاصيل.</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علي يمين الرسم البياني لا يزال هناك مساحة- يمكن للمصور فتح العدسة (أو استخدام سرعة غالق أبطأ) والحصول علي مزيد من التفاصيل في منطقة الظل دون التضحية بالتفاصيل في منطقة الضوء المسلط.</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يجب الحرص علي عدم الإفراط في تعريض زائد لمنطقة الضوء المسلط.</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334098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a:t>
            </a:r>
            <a:r>
              <a:rPr lang="ar-SA" sz="3600" b="1" dirty="0">
                <a:solidFill>
                  <a:schemeClr val="bg1"/>
                </a:solidFill>
                <a:latin typeface="Alexandria" charset="0"/>
                <a:cs typeface="Alexandria" charset="0"/>
              </a:rPr>
              <a:t>5</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334896"/>
            <a:ext cx="7060092"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خاتمة وملخص بالنقاط الرئيسية في المحاضرة الخامسة</a:t>
            </a:r>
            <a:endParaRPr lang="en-US" sz="2000" b="1" dirty="0">
              <a:solidFill>
                <a:srgbClr val="C00000"/>
              </a:solidFill>
              <a:latin typeface="Alexandria" charset="0"/>
              <a:cs typeface="Alexandria" charset="0"/>
            </a:endParaRPr>
          </a:p>
        </p:txBody>
      </p:sp>
      <p:sp>
        <p:nvSpPr>
          <p:cNvPr id="9" name="TextBox 8">
            <a:extLst>
              <a:ext uri="{FF2B5EF4-FFF2-40B4-BE49-F238E27FC236}">
                <a16:creationId xmlns:a16="http://schemas.microsoft.com/office/drawing/2014/main" id="{DA4FF333-2B28-8338-13D9-DDB203409429}"/>
              </a:ext>
            </a:extLst>
          </p:cNvPr>
          <p:cNvSpPr txBox="1"/>
          <p:nvPr/>
        </p:nvSpPr>
        <p:spPr>
          <a:xfrm>
            <a:off x="4607775" y="1712189"/>
            <a:ext cx="7060092" cy="4586512"/>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مثلث التعريض الضوئي</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حساس الضوء/ الأيزو وتأثيره علي دقة ووضوح الصورة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فتحة العدسة وتأثيرها علي عمق الميدان</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سرعة الغالق وتأثيره علي الحركة في الصورة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طرق تعديل مستوى الإضاءة في الصورة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قاعدة التعريض الضوئي المتكافئة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مفهوم المدي الديناميكي للضوء</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قياس المدي الديناميكي للضوء</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العوامل المؤثرة في المدي الديناميكي للضوء</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أنواع المدي الديناميكي للضوء</a:t>
            </a:r>
          </a:p>
        </p:txBody>
      </p:sp>
    </p:spTree>
    <p:extLst>
      <p:ext uri="{BB962C8B-B14F-4D97-AF65-F5344CB8AC3E}">
        <p14:creationId xmlns:p14="http://schemas.microsoft.com/office/powerpoint/2010/main" val="701508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a:t>
            </a:r>
            <a:r>
              <a:rPr lang="ar-SA" sz="3600" b="1" dirty="0">
                <a:solidFill>
                  <a:schemeClr val="bg1"/>
                </a:solidFill>
                <a:latin typeface="Alexandria" charset="0"/>
                <a:cs typeface="Alexandria" charset="0"/>
              </a:rPr>
              <a:t>5</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412953"/>
            <a:ext cx="6516914" cy="523220"/>
          </a:xfrm>
          <a:prstGeom prst="rect">
            <a:avLst/>
          </a:prstGeom>
          <a:noFill/>
        </p:spPr>
        <p:txBody>
          <a:bodyPr wrap="square" rtlCol="0">
            <a:spAutoFit/>
          </a:bodyPr>
          <a:lstStyle/>
          <a:p>
            <a:pPr algn="r" rtl="1"/>
            <a:r>
              <a:rPr lang="ar-SA" sz="2800" b="1" dirty="0">
                <a:solidFill>
                  <a:srgbClr val="00B0F0"/>
                </a:solidFill>
                <a:latin typeface="Alexandria" charset="0"/>
                <a:cs typeface="Alexandria" charset="0"/>
              </a:rPr>
              <a:t>مصادر ومراجع للاستزادة فقط</a:t>
            </a:r>
            <a:endParaRPr lang="en-US" sz="2800" b="1" dirty="0">
              <a:solidFill>
                <a:srgbClr val="00B0F0"/>
              </a:solidFill>
              <a:latin typeface="Alexandria" charset="0"/>
              <a:cs typeface="Alexandria" charset="0"/>
            </a:endParaRPr>
          </a:p>
        </p:txBody>
      </p:sp>
      <p:sp>
        <p:nvSpPr>
          <p:cNvPr id="7" name="TextBox 6">
            <a:extLst>
              <a:ext uri="{FF2B5EF4-FFF2-40B4-BE49-F238E27FC236}">
                <a16:creationId xmlns:a16="http://schemas.microsoft.com/office/drawing/2014/main" id="{DBCFB8F3-0C65-7899-76EA-468D93123E84}"/>
              </a:ext>
            </a:extLst>
          </p:cNvPr>
          <p:cNvSpPr txBox="1"/>
          <p:nvPr/>
        </p:nvSpPr>
        <p:spPr>
          <a:xfrm>
            <a:off x="3598250" y="2469628"/>
            <a:ext cx="8417320" cy="3547766"/>
          </a:xfrm>
          <a:prstGeom prst="rect">
            <a:avLst/>
          </a:prstGeom>
          <a:noFill/>
        </p:spPr>
        <p:txBody>
          <a:bodyPr wrap="square" rtlCol="0">
            <a:spAutoFit/>
          </a:bodyPr>
          <a:lstStyle/>
          <a:p>
            <a:pPr marL="285750" indent="-285750" algn="just" rtl="1">
              <a:lnSpc>
                <a:spcPts val="2800"/>
              </a:lnSpc>
              <a:spcBef>
                <a:spcPts val="1200"/>
              </a:spcBef>
              <a:buFont typeface="Wingdings" pitchFamily="2" charset="2"/>
              <a:buChar char="§"/>
            </a:pPr>
            <a:r>
              <a:rPr lang="ar-SA" dirty="0">
                <a:latin typeface="Alexandria" charset="0"/>
                <a:cs typeface="Alexandria" charset="0"/>
              </a:rPr>
              <a:t>النجار، سعيد الغريب. (2017). التصوير الصحفي </a:t>
            </a:r>
            <a:r>
              <a:rPr lang="ar-SA" dirty="0" err="1">
                <a:latin typeface="Alexandria" charset="0"/>
                <a:cs typeface="Alexandria" charset="0"/>
              </a:rPr>
              <a:t>الفيلمي</a:t>
            </a:r>
            <a:r>
              <a:rPr lang="ar-SA" dirty="0">
                <a:latin typeface="Alexandria" charset="0"/>
                <a:cs typeface="Alexandria" charset="0"/>
              </a:rPr>
              <a:t> والرقمي. الدار المصرية اللبنانية.</a:t>
            </a:r>
          </a:p>
          <a:p>
            <a:pPr marL="285750" indent="-285750" algn="just" rtl="1">
              <a:lnSpc>
                <a:spcPts val="2800"/>
              </a:lnSpc>
              <a:spcBef>
                <a:spcPts val="1200"/>
              </a:spcBef>
              <a:buFont typeface="Wingdings" pitchFamily="2" charset="2"/>
              <a:buChar char="§"/>
            </a:pPr>
            <a:r>
              <a:rPr lang="ar-SA" dirty="0">
                <a:latin typeface="Alexandria" charset="0"/>
                <a:cs typeface="Alexandria" charset="0"/>
              </a:rPr>
              <a:t>البرغوثي، سامح. (2015). التصوير الفوتوغرافي بين العلم والفن. دار أمجد للنشر والتوزيع.</a:t>
            </a:r>
            <a:endParaRPr lang="en-US" dirty="0">
              <a:latin typeface="Alexandria" charset="0"/>
              <a:cs typeface="Alexandria" charset="0"/>
            </a:endParaRPr>
          </a:p>
          <a:p>
            <a:pPr marL="285750" indent="-285750" algn="just">
              <a:lnSpc>
                <a:spcPts val="2800"/>
              </a:lnSpc>
              <a:spcBef>
                <a:spcPts val="1200"/>
              </a:spcBef>
              <a:buFont typeface="Wingdings" pitchFamily="2" charset="2"/>
              <a:buChar char="§"/>
            </a:pPr>
            <a:r>
              <a:rPr lang="en-US" dirty="0">
                <a:latin typeface="Alexandria" charset="0"/>
                <a:cs typeface="Alexandria" charset="0"/>
              </a:rPr>
              <a:t>Tarrant, J. (2018). Understanding Digital Cameras: Getting the Best Image from Capture to Output. Focal.</a:t>
            </a:r>
          </a:p>
          <a:p>
            <a:pPr marL="285750" indent="-285750" algn="just">
              <a:lnSpc>
                <a:spcPts val="2800"/>
              </a:lnSpc>
              <a:spcBef>
                <a:spcPts val="1200"/>
              </a:spcBef>
              <a:buFont typeface="Wingdings" pitchFamily="2" charset="2"/>
              <a:buChar char="§"/>
            </a:pPr>
            <a:r>
              <a:rPr lang="en-US" dirty="0">
                <a:latin typeface="Alexandria" charset="0"/>
                <a:cs typeface="Alexandria" charset="0"/>
              </a:rPr>
              <a:t>Tarrant, J. (2016). Digital Camera Techniques. Taylor &amp; Francis.</a:t>
            </a:r>
          </a:p>
          <a:p>
            <a:pPr algn="just" rtl="1">
              <a:lnSpc>
                <a:spcPts val="2800"/>
              </a:lnSpc>
              <a:spcBef>
                <a:spcPts val="1200"/>
              </a:spcBef>
            </a:pPr>
            <a:endParaRPr lang="ar-SA" dirty="0">
              <a:latin typeface="Alexandria" charset="0"/>
              <a:cs typeface="Alexandria" charset="0"/>
            </a:endParaRPr>
          </a:p>
        </p:txBody>
      </p:sp>
    </p:spTree>
    <p:extLst>
      <p:ext uri="{BB962C8B-B14F-4D97-AF65-F5344CB8AC3E}">
        <p14:creationId xmlns:p14="http://schemas.microsoft.com/office/powerpoint/2010/main" val="2408606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2.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15135</TotalTime>
  <Words>2954</Words>
  <Application>Microsoft Macintosh PowerPoint</Application>
  <PresentationFormat>Widescreen</PresentationFormat>
  <Paragraphs>318</Paragraphs>
  <Slides>39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hussein khalifa</cp:lastModifiedBy>
  <cp:revision>580</cp:revision>
  <dcterms:created xsi:type="dcterms:W3CDTF">2023-04-29T09:08:00Z</dcterms:created>
  <dcterms:modified xsi:type="dcterms:W3CDTF">2024-07-08T04:51:10Z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