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0.xml" ContentType="application/vnd.openxmlformats-officedocument.presentationml.tags+xml"/>
  <Override PartName="/docProps/app.xml" ContentType="application/vnd.openxmlformats-officedocument.extended-properties+xml"/>
  <Override PartName="/ppt/tags/tag21.xml" ContentType="application/vnd.openxmlformats-officedocument.presentationml.tags+xml"/>
  <Override PartName="/ppt/tags/tag18.xml" ContentType="application/vnd.openxmlformats-officedocument.presentationml.tags+xml"/>
  <Override PartName="/ppt/tags/tag22.xml" ContentType="application/vnd.openxmlformats-officedocument.presentationml.tags+xml"/>
  <Override PartName="/ppt/tags/tag15.xml" ContentType="application/vnd.openxmlformats-officedocument.presentationml.tags+xml"/>
  <Override PartName="/ppt/tags/tag23.xml" ContentType="application/vnd.openxmlformats-officedocument.presentationml.tags+xml"/>
  <Override PartName="/ppt/tags/tag14.xml" ContentType="application/vnd.openxmlformats-officedocument.presentationml.tags+xml"/>
  <Override PartName="/ppt/tags/tag16.xml" ContentType="application/vnd.openxmlformats-officedocument.presentationml.tags+xml"/>
  <Override PartName="/ppt/tags/tag19.xml" ContentType="application/vnd.openxmlformats-officedocument.presentationml.tags+xml"/>
  <Override PartName="/docProps/core.xml" ContentType="application/vnd.openxmlformats-package.core-properties+xml"/>
  <Override PartName="/ppt/tags/tag17.xml" ContentType="application/vnd.openxmlformats-officedocument.presentationml.tags+xml"/>
  <Override PartName="/ppt/tags/tag6.xml" ContentType="application/vnd.openxmlformats-officedocument.presentationml.tags+xml"/>
  <Override PartName="/ppt/tags/tag1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557" r:id="rId8"/>
    <p:sldId id="613" r:id="rId9"/>
    <p:sldId id="559" r:id="rId10"/>
    <p:sldId id="635" r:id="rId11"/>
    <p:sldId id="271" r:id="rId12"/>
    <p:sldId id="554" r:id="rId13"/>
    <p:sldId id="602" r:id="rId14"/>
    <p:sldId id="586" r:id="rId15"/>
    <p:sldId id="587" r:id="rId16"/>
    <p:sldId id="624" r:id="rId17"/>
    <p:sldId id="588" r:id="rId18"/>
    <p:sldId id="507" r:id="rId19"/>
    <p:sldId id="509" r:id="rId20"/>
    <p:sldId id="508" r:id="rId21"/>
    <p:sldId id="590" r:id="rId22"/>
    <p:sldId id="622" r:id="rId23"/>
    <p:sldId id="636" r:id="rId24"/>
    <p:sldId id="637" r:id="rId25"/>
    <p:sldId id="568" r:id="rId26"/>
    <p:sldId id="569" r:id="rId27"/>
    <p:sldId id="614" r:id="rId28"/>
    <p:sldId id="615" r:id="rId29"/>
    <p:sldId id="616" r:id="rId30"/>
    <p:sldId id="638" r:id="rId31"/>
    <p:sldId id="639" r:id="rId32"/>
    <p:sldId id="625" r:id="rId33"/>
    <p:sldId id="626" r:id="rId34"/>
    <p:sldId id="627" r:id="rId35"/>
    <p:sldId id="628" r:id="rId36"/>
    <p:sldId id="629" r:id="rId37"/>
    <p:sldId id="64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557"/>
            <p14:sldId id="613"/>
            <p14:sldId id="559"/>
            <p14:sldId id="635"/>
            <p14:sldId id="271"/>
            <p14:sldId id="554"/>
            <p14:sldId id="602"/>
            <p14:sldId id="586"/>
            <p14:sldId id="587"/>
            <p14:sldId id="624"/>
            <p14:sldId id="588"/>
            <p14:sldId id="507"/>
            <p14:sldId id="509"/>
            <p14:sldId id="508"/>
            <p14:sldId id="590"/>
            <p14:sldId id="622"/>
            <p14:sldId id="636"/>
            <p14:sldId id="637"/>
            <p14:sldId id="568"/>
            <p14:sldId id="569"/>
            <p14:sldId id="614"/>
            <p14:sldId id="615"/>
            <p14:sldId id="616"/>
            <p14:sldId id="638"/>
            <p14:sldId id="639"/>
            <p14:sldId id="625"/>
            <p14:sldId id="626"/>
            <p14:sldId id="627"/>
            <p14:sldId id="628"/>
            <p14:sldId id="629"/>
            <p14:sldId id="64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82" d="100"/>
          <a:sy n="82" d="100"/>
        </p:scale>
        <p:origin x="634"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13/10/2025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13/10/2025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13/10/2025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png"/><Relationship Id="rId4" Type="http://schemas.openxmlformats.org/officeDocument/2006/relationships/hyperlink" Target="https://www.amazon.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O9_XitIMrjQ" TargetMode="External"/><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13.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6Y_9otlE4CA" TargetMode="External"/><Relationship Id="rId1" Type="http://schemas.openxmlformats.org/officeDocument/2006/relationships/slideLayout" Target="../slideLayouts/slideLayout16.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23.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5.jpeg"/></Relationships>
</file>

<file path=ppt/slides/_rels/slide30.xml.rels><?xml version="1.0" encoding="UTF-8" standalone="yes"?>
<Relationships xmlns="http://schemas.openxmlformats.org/package/2006/relationships"><Relationship Id="rId3" Type="http://schemas.openxmlformats.org/officeDocument/2006/relationships/hyperlink" Target="https://www.unilever-arabia.com/" TargetMode="External"/><Relationship Id="rId2" Type="http://schemas.openxmlformats.org/officeDocument/2006/relationships/slideLayout" Target="../slideLayouts/slideLayout16.xml"/><Relationship Id="rId1" Type="http://schemas.openxmlformats.org/officeDocument/2006/relationships/tags" Target="../tags/tag18.xml"/><Relationship Id="rId5" Type="http://schemas.openxmlformats.org/officeDocument/2006/relationships/image" Target="../media/image26.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7.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29.jpeg"/></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nqdboeQ-vYw" TargetMode="External"/><Relationship Id="rId2" Type="http://schemas.openxmlformats.org/officeDocument/2006/relationships/slideLayout" Target="../slideLayouts/slideLayout16.xml"/><Relationship Id="rId1" Type="http://schemas.openxmlformats.org/officeDocument/2006/relationships/tags" Target="../tags/tag22.xml"/><Relationship Id="rId5" Type="http://schemas.openxmlformats.org/officeDocument/2006/relationships/image" Target="../media/image30.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1.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7.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26241" y="3478036"/>
            <a:ext cx="853751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التحولات في الأسواق التقليدية</a:t>
            </a:r>
          </a:p>
          <a:p>
            <a:pPr algn="ctr"/>
            <a:r>
              <a:rPr lang="ar-SY" sz="3400" b="1" dirty="0">
                <a:latin typeface="Tahoma" panose="020B0604030504040204" pitchFamily="34" charset="0"/>
                <a:ea typeface="Tahoma" panose="020B0604030504040204" pitchFamily="34" charset="0"/>
                <a:cs typeface="Tahoma" panose="020B0604030504040204" pitchFamily="34" charset="0"/>
              </a:rPr>
              <a:t> والرقمية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الرابعة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635"/>
    </mc:Choice>
    <mc:Fallback xmlns="">
      <p:transition spd="slow" advTm="2063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361124"/>
            <a:ext cx="8417320" cy="5344476"/>
          </a:xfrm>
          <a:prstGeom prst="rect">
            <a:avLst/>
          </a:prstGeom>
          <a:noFill/>
        </p:spPr>
        <p:txBody>
          <a:bodyPr wrap="square" rtlCol="0">
            <a:spAutoFit/>
          </a:bodyPr>
          <a:lstStyle/>
          <a:p>
            <a:pPr algn="just" rtl="1">
              <a:lnSpc>
                <a:spcPct val="250000"/>
              </a:lnSpc>
            </a:pPr>
            <a:r>
              <a:rPr lang="ar-SY" sz="2000" dirty="0"/>
              <a:t>يشهد العالم اليوم تحولاً جذرياً في طبيعة الأسواق وآليات الاتصال التسويقي، إذ لم تعد المعاملات تقتصر على التبادل المادي في الأسواق التقليدية، بل امتدت إلى فضاءات رقمية متكاملة تُدار عبر البيانات والتقنيات الذكية. هذا التحول لم يغيّر فقط طريقة البيع والشراء، بل أعاد تعريف العلاقة بين العلامة التجارية والمستهلك، لتصبح أكثر تفاعلية وشخصية. ومع الأزمات العالمية كجائحة كوفيد-19، تسارعت وتيرة الانتقال إلى الاقتصاد الرقمي وبرزت الحاجة إلى مرونة واتصال متكامل قادر على التكيّف مع المتغيرات. من هنا، تكتسب دراسة التحولات في الأسواق التقليدية والرقمية أهمية مركزية في فهم مستقبل التسويق الحديث.</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9077"/>
    </mc:Choice>
    <mc:Fallback xmlns="">
      <p:transition spd="slow" advTm="890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0753" y="73662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043646"/>
            <a:ext cx="8495854" cy="5267532"/>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تمييز الفروق الجوهرية بين الأسواق التقليدية والأسواق الرقمية من حيث طبيعة التفاعل والاتصال التسويقي.</a:t>
            </a:r>
          </a:p>
          <a:p>
            <a:pPr marL="342900" indent="-342900" algn="just" rtl="1">
              <a:lnSpc>
                <a:spcPct val="150000"/>
              </a:lnSpc>
              <a:buFont typeface="Arial" panose="020B0604020202020204" pitchFamily="34" charset="0"/>
              <a:buChar char="•"/>
            </a:pPr>
            <a:r>
              <a:rPr lang="ar-SY" sz="2000" dirty="0"/>
              <a:t>تحليل تأثير الأزمات الاقتصادية وجائحة كوفيد-19 على أنماط الاتصال التسويقي وسلوك المستهلك وطرق استجابة العلامات التجارية.</a:t>
            </a:r>
          </a:p>
          <a:p>
            <a:pPr marL="342900" indent="-342900" algn="just" rtl="1">
              <a:lnSpc>
                <a:spcPct val="150000"/>
              </a:lnSpc>
              <a:buFont typeface="Arial" panose="020B0604020202020204" pitchFamily="34" charset="0"/>
              <a:buChar char="•"/>
            </a:pPr>
            <a:r>
              <a:rPr lang="ar-SY" sz="2000" dirty="0"/>
              <a:t>تفسير دور البيانات الضخمة في تطوير استراتيجيات الاتصال الموجّه، وتحليل كيفية تحويل المعلومات إلى قرارات تسويقية فعّالة.</a:t>
            </a:r>
          </a:p>
          <a:p>
            <a:pPr marL="342900" indent="-342900" algn="just" rtl="1">
              <a:lnSpc>
                <a:spcPct val="150000"/>
              </a:lnSpc>
              <a:buFont typeface="Arial" panose="020B0604020202020204" pitchFamily="34" charset="0"/>
              <a:buChar char="•"/>
            </a:pPr>
            <a:r>
              <a:rPr lang="ar-SY" sz="2000" dirty="0"/>
              <a:t>تقييم أثر العولمة على الاتصال التسويقي وفهم كيفية تحقيق التوازن بين الرسالة العالمية والتكيف الثقافي المحلي</a:t>
            </a:r>
            <a:r>
              <a:rPr lang="en-US" sz="2000" dirty="0"/>
              <a:t>.</a:t>
            </a:r>
            <a:r>
              <a:rPr lang="ar-SY" sz="2000" dirty="0"/>
              <a:t> </a:t>
            </a:r>
          </a:p>
          <a:p>
            <a:pPr marL="342900" indent="-342900" algn="just" rtl="1">
              <a:lnSpc>
                <a:spcPct val="150000"/>
              </a:lnSpc>
              <a:buFont typeface="Arial" panose="020B0604020202020204" pitchFamily="34" charset="0"/>
              <a:buChar char="•"/>
            </a:pPr>
            <a:r>
              <a:rPr lang="ar-SY" sz="2000" dirty="0"/>
              <a:t>اقتراح استراتيجيات عملية للتكيف مع بيئة السوق المتغيرة من خلال الابتكار في الوسائط والقنوات، وتعزيز المرونة التنظيمية والاتصالية داخل المؤسسات.</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77088"/>
    </mc:Choice>
    <mc:Fallback xmlns="">
      <p:transition spd="slow" advTm="770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24114" y="701138"/>
            <a:ext cx="4710200"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الأسواق (</a:t>
            </a:r>
            <a:r>
              <a:rPr lang="en-US" sz="2600" dirty="0">
                <a:solidFill>
                  <a:srgbClr val="00B0F0"/>
                </a:solidFill>
                <a:latin typeface="Alexandria" charset="0"/>
                <a:cs typeface="Alexandria" charset="0"/>
              </a:rPr>
              <a:t>Marketplaces</a:t>
            </a:r>
            <a:r>
              <a:rPr lang="ar-SY" sz="2600" dirty="0">
                <a:solidFill>
                  <a:srgbClr val="00B0F0"/>
                </a:solidFill>
                <a:latin typeface="Alexandria" charset="0"/>
                <a:cs typeface="Alexandria" charset="0"/>
              </a:rPr>
              <a:t>) </a:t>
            </a:r>
          </a:p>
          <a:p>
            <a:pPr algn="ctr" rtl="1"/>
            <a:r>
              <a:rPr lang="ar-SY" sz="2600" dirty="0">
                <a:solidFill>
                  <a:srgbClr val="00B0F0"/>
                </a:solidFill>
                <a:latin typeface="Alexandria" charset="0"/>
                <a:cs typeface="Alexandria" charset="0"/>
              </a:rPr>
              <a:t>وأسواق الفضاء الرقمي (</a:t>
            </a:r>
            <a:r>
              <a:rPr lang="en-US" sz="2600" dirty="0">
                <a:solidFill>
                  <a:srgbClr val="00B0F0"/>
                </a:solidFill>
                <a:latin typeface="Alexandria" charset="0"/>
                <a:cs typeface="Alexandria" charset="0"/>
              </a:rPr>
              <a:t>Marketspaces</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8702"/>
    </mc:Choice>
    <mc:Fallback xmlns="">
      <p:transition spd="slow" advTm="87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5643" y="917773"/>
            <a:ext cx="4955590" cy="5544146"/>
          </a:xfrm>
          <a:prstGeom prst="rect">
            <a:avLst/>
          </a:prstGeom>
        </p:spPr>
        <p:txBody>
          <a:bodyPr wrap="square">
            <a:spAutoFit/>
          </a:bodyPr>
          <a:lstStyle/>
          <a:p>
            <a:pPr algn="just" rtl="1">
              <a:lnSpc>
                <a:spcPct val="200000"/>
              </a:lnSpc>
            </a:pPr>
            <a:r>
              <a:rPr lang="ar-SY" sz="2000" dirty="0"/>
              <a:t>تشكّل الأسواق مرآة لتطور العلاقة بين المنتج والمستهلك عبر الزمن. فمع كل مرحلة من مراحل التقدم التقني، تغيّر شكل التفاعل التسويقي وأدواته وأبعاده الاجتماعية. بدأت الأسواق كفضاءات مادية تجمع الناس حول عمليات البيع والشراء، ثم تحولت تدريجياً إلى بيئات رقمية تتيح التواصل في الزمن الحقيقي دون حدود مكانية. هذا الانتقال من السوق التقليدي إلى سوق الفضاء الرقمي لم يكن تحولاً في المكان فحسب، بل في جوهر الاتصال التسويقي ذاته الذي انتقل من التفاعل الشخصي إلى التفاعل الافتراضي المتكامل.</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cSld>
  <p:clrMapOvr>
    <a:masterClrMapping/>
  </p:clrMapOvr>
  <p:transition spd="slow" advTm="75614">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77637" y="1010377"/>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نشأة الأسواق التقليدية وأساسها الاجتماعي</a:t>
            </a:r>
          </a:p>
        </p:txBody>
      </p:sp>
      <p:sp>
        <p:nvSpPr>
          <p:cNvPr id="48" name="TextBox 47"/>
          <p:cNvSpPr txBox="1"/>
          <p:nvPr/>
        </p:nvSpPr>
        <p:spPr>
          <a:xfrm>
            <a:off x="825500" y="1511226"/>
            <a:ext cx="10541000" cy="4575035"/>
          </a:xfrm>
          <a:prstGeom prst="rect">
            <a:avLst/>
          </a:prstGeom>
          <a:noFill/>
        </p:spPr>
        <p:txBody>
          <a:bodyPr wrap="square" rtlCol="0">
            <a:spAutoFit/>
          </a:bodyPr>
          <a:lstStyle/>
          <a:p>
            <a:pPr algn="just" rtl="1">
              <a:lnSpc>
                <a:spcPct val="250000"/>
              </a:lnSpc>
            </a:pPr>
            <a:r>
              <a:rPr lang="ar-SY" sz="2000" dirty="0"/>
              <a:t>كانت الأسواق التقليدية (</a:t>
            </a:r>
            <a:r>
              <a:rPr lang="en-US" sz="2000" dirty="0"/>
              <a:t>Marketplaces</a:t>
            </a:r>
            <a:r>
              <a:rPr lang="ar-SY" sz="2000" dirty="0"/>
              <a:t>) نقطة الالتقاء بين البائع والمشتري في بيئة مادية تجمع التفاعل الاجتماعي والاقتصادي معاً. اعتمدت هذه الأسواق على الاتصال الشخصي (</a:t>
            </a:r>
            <a:r>
              <a:rPr lang="en-US" sz="2000" dirty="0"/>
              <a:t>Personal Interaction</a:t>
            </a:r>
            <a:r>
              <a:rPr lang="ar-SY" sz="2000" dirty="0"/>
              <a:t>) الذي يبني الثقة ويُظهر القيم الحسية للمنتج. في هذا السياق، كان التواصل التسويقي مباشراً، يعتمد على الحواس والتجربة. هذه العلاقة الإنسانية خلقت ولاءً طويل الأمد للعلامات التجارية المحلية.</a:t>
            </a:r>
          </a:p>
          <a:p>
            <a:pPr algn="just" rtl="1">
              <a:lnSpc>
                <a:spcPct val="250000"/>
              </a:lnSpc>
            </a:pPr>
            <a:r>
              <a:rPr lang="ar-SY" sz="2000" b="1" u="sng" dirty="0"/>
              <a:t>مثال:</a:t>
            </a:r>
            <a:r>
              <a:rPr lang="ar-SY" sz="2000" b="1" dirty="0"/>
              <a:t> </a:t>
            </a:r>
            <a:r>
              <a:rPr lang="ar-SY" sz="2000" dirty="0"/>
              <a:t>شركة (</a:t>
            </a:r>
            <a:r>
              <a:rPr lang="en-US" sz="2000" dirty="0"/>
              <a:t>Apple</a:t>
            </a:r>
            <a:r>
              <a:rPr lang="ar-SY" sz="2000" dirty="0"/>
              <a:t>) في متاجرها الرسمية تتيح للعملاء تجربة الأجهزة مباشرة، مما يعزز </a:t>
            </a:r>
          </a:p>
          <a:p>
            <a:pPr algn="just" rtl="1">
              <a:lnSpc>
                <a:spcPct val="250000"/>
              </a:lnSpc>
            </a:pPr>
            <a:r>
              <a:rPr lang="ar-SY" sz="2000" dirty="0"/>
              <a:t>التواصل الشخصي ويبني ولاءً طويل الأمد للعلامة التجارية.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4" name="Picture 2" descr="Apple Store - Find a Store - Apple (IN)">
            <a:extLst>
              <a:ext uri="{FF2B5EF4-FFF2-40B4-BE49-F238E27FC236}">
                <a16:creationId xmlns:a16="http://schemas.microsoft.com/office/drawing/2014/main" id="{923BC3DE-F0E7-48DB-829C-3A4121E695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499" y="4124131"/>
            <a:ext cx="3219893" cy="18031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191786"/>
    </mc:Choice>
    <mc:Fallback xmlns="">
      <p:transition advTm="19178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7894"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إلى أسواق الفضاء الرقمي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10939" y="1586407"/>
            <a:ext cx="10812719" cy="6036974"/>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مع تطور الإنترنت، نشأت الأسواق الرقمية أو أسواق الفضاء الرقمي (</a:t>
            </a:r>
            <a:r>
              <a:rPr lang="en-US" sz="2000" dirty="0">
                <a:latin typeface="Times New Roman" panose="02020603050405020304" pitchFamily="18" charset="0"/>
              </a:rPr>
              <a:t>Marketspaces</a:t>
            </a:r>
            <a:r>
              <a:rPr lang="ar-SY" sz="2000" dirty="0">
                <a:latin typeface="Times New Roman" panose="02020603050405020304" pitchFamily="18" charset="0"/>
              </a:rPr>
              <a:t>) التي ألغت فكرة المكان المادي. هنا يتم التواصل عبر قنوات رقمية مثل المواقع الإلكترونية والتطبيقات ومنصات التواصل. إن الاتصال في السوق الرقمي أصبح يعتمد على التفاعل الفوري (</a:t>
            </a:r>
            <a:r>
              <a:rPr lang="en-US" sz="2000" dirty="0">
                <a:latin typeface="Times New Roman" panose="02020603050405020304" pitchFamily="18" charset="0"/>
              </a:rPr>
              <a:t>Real-time Interaction</a:t>
            </a:r>
            <a:r>
              <a:rPr lang="ar-SY" sz="2000" dirty="0">
                <a:latin typeface="Times New Roman" panose="02020603050405020304" pitchFamily="18" charset="0"/>
              </a:rPr>
              <a:t>) بدل اللقاء المباشر، مما نقل مركز الثقل من السلعة إلى تجربة المستخدم الرقمية.</a:t>
            </a:r>
            <a:endParaRPr lang="en-US" sz="2000" dirty="0">
              <a:latin typeface="Times New Roman" panose="02020603050405020304" pitchFamily="18" charset="0"/>
            </a:endParaRP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متجر (</a:t>
            </a:r>
            <a:r>
              <a:rPr lang="en-US" sz="2000" dirty="0">
                <a:latin typeface="Times New Roman" panose="02020603050405020304" pitchFamily="18" charset="0"/>
              </a:rPr>
              <a:t>Amazon</a:t>
            </a:r>
            <a:r>
              <a:rPr lang="ar-SY" sz="2000" dirty="0">
                <a:latin typeface="Times New Roman" panose="02020603050405020304" pitchFamily="18" charset="0"/>
              </a:rPr>
              <a:t>) يقدم تجربة سوق افتراضي متكاملة تتيح للمستخدم المقارنة </a:t>
            </a:r>
          </a:p>
          <a:p>
            <a:pPr marL="231775" algn="just" rtl="1">
              <a:lnSpc>
                <a:spcPct val="250000"/>
              </a:lnSpc>
            </a:pPr>
            <a:r>
              <a:rPr lang="ar-SY" sz="2000" dirty="0">
                <a:latin typeface="Times New Roman" panose="02020603050405020304" pitchFamily="18" charset="0"/>
              </a:rPr>
              <a:t>والشراء والتقييم من أي مكان وزمان.</a:t>
            </a:r>
          </a:p>
          <a:p>
            <a:pPr marL="231775" algn="just" rtl="1">
              <a:lnSpc>
                <a:spcPct val="200000"/>
              </a:lnSpc>
            </a:pPr>
            <a:r>
              <a:rPr lang="ar-SY" sz="2000" b="1" dirty="0">
                <a:latin typeface="Times New Roman" panose="02020603050405020304" pitchFamily="18" charset="0"/>
              </a:rPr>
              <a:t>رباط موقع متجر (</a:t>
            </a:r>
            <a:r>
              <a:rPr lang="en-US" sz="2000" b="1" dirty="0">
                <a:latin typeface="Times New Roman" panose="02020603050405020304" pitchFamily="18" charset="0"/>
              </a:rPr>
              <a:t>Amazon</a:t>
            </a:r>
            <a:r>
              <a:rPr lang="ar-SY" sz="2000" b="1" dirty="0">
                <a:latin typeface="Times New Roman" panose="02020603050405020304" pitchFamily="18" charset="0"/>
              </a:rPr>
              <a:t>) للاطلاع: </a:t>
            </a:r>
            <a:r>
              <a:rPr lang="en-US" sz="2000" b="1" dirty="0">
                <a:latin typeface="Times New Roman" panose="02020603050405020304" pitchFamily="18" charset="0"/>
                <a:hlinkClick r:id="rId4"/>
              </a:rPr>
              <a:t>https://www.amazon.com/</a:t>
            </a:r>
            <a:endParaRPr lang="en-US"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 name="Picture 1">
            <a:extLst>
              <a:ext uri="{FF2B5EF4-FFF2-40B4-BE49-F238E27FC236}">
                <a16:creationId xmlns:a16="http://schemas.microsoft.com/office/drawing/2014/main" id="{F37E951D-1D93-4656-A80A-0A26376B38ED}"/>
              </a:ext>
            </a:extLst>
          </p:cNvPr>
          <p:cNvPicPr>
            <a:picLocks noChangeAspect="1"/>
          </p:cNvPicPr>
          <p:nvPr/>
        </p:nvPicPr>
        <p:blipFill>
          <a:blip r:embed="rId5"/>
          <a:stretch>
            <a:fillRect/>
          </a:stretch>
        </p:blipFill>
        <p:spPr>
          <a:xfrm>
            <a:off x="893711" y="3901055"/>
            <a:ext cx="2907140" cy="2217118"/>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59179"/>
    </mc:Choice>
    <mc:Fallback xmlns="">
      <p:transition advTm="2591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79507" y="931455"/>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تراجع الوسيط وظهور القنوات الذاتية</a:t>
            </a:r>
          </a:p>
        </p:txBody>
      </p:sp>
      <p:sp>
        <p:nvSpPr>
          <p:cNvPr id="48" name="TextBox 47"/>
          <p:cNvSpPr txBox="1"/>
          <p:nvPr/>
        </p:nvSpPr>
        <p:spPr>
          <a:xfrm>
            <a:off x="825500" y="1715849"/>
            <a:ext cx="10541000" cy="4305730"/>
          </a:xfrm>
          <a:prstGeom prst="rect">
            <a:avLst/>
          </a:prstGeom>
          <a:noFill/>
        </p:spPr>
        <p:txBody>
          <a:bodyPr wrap="square" rtlCol="0">
            <a:spAutoFit/>
          </a:bodyPr>
          <a:lstStyle/>
          <a:p>
            <a:pPr algn="just" rtl="1">
              <a:lnSpc>
                <a:spcPct val="200000"/>
              </a:lnSpc>
            </a:pPr>
            <a:r>
              <a:rPr lang="ar-SY" sz="2000" dirty="0"/>
              <a:t>في الأسواق التقليدية كان الوسيط التجاري (التاجر أو البائع) يلعب دوراً محورياً في التواصل التسويقي، بينما في الأسواق الرقمية تقلص هذا الدور لصالح المنصات الإلكترونية. أصبح المستهلك قادراً على الوصول إلى العلامة مباشرة دون وساطة. هذا ما يُسمى (</a:t>
            </a:r>
            <a:r>
              <a:rPr lang="en-US" sz="2000" dirty="0"/>
              <a:t>Disintermediation</a:t>
            </a:r>
            <a:r>
              <a:rPr lang="ar-SY" sz="2000" dirty="0"/>
              <a:t>) أي (إلغاء الوسيط). أدى هذا إلى مزيد من الشفافية، لكنه فرض على الشركات مسؤولية التواصل المباشر مع جمهور واسع ومتنوّع.</a:t>
            </a:r>
            <a:endParaRPr lang="en-US" sz="2000" dirty="0"/>
          </a:p>
          <a:p>
            <a:pPr algn="just" rtl="1">
              <a:lnSpc>
                <a:spcPct val="200000"/>
              </a:lnSpc>
            </a:pPr>
            <a:r>
              <a:rPr lang="ar-SY" sz="2000" b="1" u="sng" dirty="0"/>
              <a:t>مثال</a:t>
            </a:r>
            <a:r>
              <a:rPr lang="ar-SY" sz="2000" b="1" dirty="0"/>
              <a:t>: </a:t>
            </a:r>
            <a:r>
              <a:rPr lang="ar-SY" sz="2000" dirty="0"/>
              <a:t>شركة (</a:t>
            </a:r>
            <a:r>
              <a:rPr lang="en-US" sz="2000" dirty="0"/>
              <a:t>Nike</a:t>
            </a:r>
            <a:r>
              <a:rPr lang="ar-SY" sz="2000" dirty="0"/>
              <a:t>)</a:t>
            </a:r>
            <a:r>
              <a:rPr lang="en-US" sz="2000" dirty="0"/>
              <a:t> </a:t>
            </a:r>
            <a:r>
              <a:rPr lang="ar-SY" sz="2000" dirty="0"/>
              <a:t>تتيح الآن للمستهلكين شراء الأحذية والملابس مباشرة عبر موقعها الإلكتروني </a:t>
            </a:r>
            <a:endParaRPr lang="en-US" sz="2000" dirty="0"/>
          </a:p>
          <a:p>
            <a:pPr algn="just" rtl="1">
              <a:lnSpc>
                <a:spcPct val="200000"/>
              </a:lnSpc>
            </a:pPr>
            <a:r>
              <a:rPr lang="ar-SY" sz="2000" dirty="0"/>
              <a:t>وتطبيقها، دون الحاجة لتجار التجزئة التقليديين، مما يعزز الشفافية ويجعل الشركة مسؤولة </a:t>
            </a:r>
          </a:p>
          <a:p>
            <a:pPr algn="just" rtl="1">
              <a:lnSpc>
                <a:spcPct val="200000"/>
              </a:lnSpc>
            </a:pPr>
            <a:r>
              <a:rPr lang="ar-SY" sz="2000" dirty="0"/>
              <a:t>عن التواصل المباشر مع عملائها.</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4" name="Picture 2" descr="Buy Nike Sneaker Clipart">
            <a:extLst>
              <a:ext uri="{FF2B5EF4-FFF2-40B4-BE49-F238E27FC236}">
                <a16:creationId xmlns:a16="http://schemas.microsoft.com/office/drawing/2014/main" id="{501AB380-CD8E-40A4-9EF4-87279EB116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91079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85548"/>
    </mc:Choice>
    <mc:Fallback xmlns="">
      <p:transition advTm="2855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62270" y="1013881"/>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التفاعل المتعدد القنوات في البيئة الرقمية</a:t>
            </a:r>
          </a:p>
        </p:txBody>
      </p:sp>
      <p:sp>
        <p:nvSpPr>
          <p:cNvPr id="48" name="TextBox 47"/>
          <p:cNvSpPr txBox="1"/>
          <p:nvPr/>
        </p:nvSpPr>
        <p:spPr>
          <a:xfrm>
            <a:off x="825500" y="1757916"/>
            <a:ext cx="10541000" cy="4313040"/>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إن الاتصال في الأسواق الحديثة يعتمد على مفهوم القنوات المتعددة (</a:t>
            </a:r>
            <a:r>
              <a:rPr lang="en-US" sz="2000" dirty="0">
                <a:effectLst/>
                <a:ea typeface="Times New Roman" panose="02020603050405020304" pitchFamily="18" charset="0"/>
              </a:rPr>
              <a:t>Multichannel Communication</a:t>
            </a:r>
            <a:r>
              <a:rPr lang="ar-SY" sz="2000" dirty="0">
                <a:effectLst/>
                <a:ea typeface="Times New Roman" panose="02020603050405020304" pitchFamily="18" charset="0"/>
              </a:rPr>
              <a:t>)</a:t>
            </a:r>
            <a:r>
              <a:rPr lang="en-US" sz="2000" dirty="0">
                <a:effectLst/>
                <a:ea typeface="Times New Roman" panose="02020603050405020304" pitchFamily="18" charset="0"/>
              </a:rPr>
              <a:t>، </a:t>
            </a:r>
            <a:r>
              <a:rPr lang="ar-SY" sz="2000" dirty="0">
                <a:effectLst/>
                <a:ea typeface="Times New Roman" panose="02020603050405020304" pitchFamily="18" charset="0"/>
              </a:rPr>
              <a:t>حيث تتكامل المنصات الإلكترونية ووسائل التواصل الاجتماعي والبريد الإلكتروني في رسالة واحدة منسقة. الهدف هو بناء علاقة متواصلة تتجاوز الشراء إلى الحوار. هذا يعزز ما يسمى بـ التكامل الاتصالي (</a:t>
            </a:r>
            <a:r>
              <a:rPr lang="en-US" sz="2000" dirty="0">
                <a:effectLst/>
                <a:ea typeface="Times New Roman" panose="02020603050405020304" pitchFamily="18" charset="0"/>
              </a:rPr>
              <a:t>Integrated Communication </a:t>
            </a:r>
            <a:r>
              <a:rPr lang="ar-SY" sz="2000" dirty="0">
                <a:effectLst/>
                <a:ea typeface="Times New Roman" panose="02020603050405020304" pitchFamily="18" charset="0"/>
              </a:rPr>
              <a:t>) الذي يُعد جوهر التسويق الحديث.</a:t>
            </a: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شركة (</a:t>
            </a:r>
            <a:r>
              <a:rPr lang="en-US" sz="2000" dirty="0">
                <a:effectLst/>
                <a:latin typeface="Times New Roman" panose="02020603050405020304" pitchFamily="18" charset="0"/>
                <a:ea typeface="Times New Roman" panose="02020603050405020304" pitchFamily="18" charset="0"/>
              </a:rPr>
              <a:t>Starbucks</a:t>
            </a:r>
            <a:r>
              <a:rPr lang="ar-SY" sz="2000" dirty="0">
                <a:effectLst/>
                <a:latin typeface="Times New Roman" panose="02020603050405020304" pitchFamily="18" charset="0"/>
                <a:ea typeface="Times New Roman" panose="02020603050405020304" pitchFamily="18" charset="0"/>
              </a:rPr>
              <a:t>) تستخدم استراتيجية القنوات المتعددة، حيث تتكامل الرسائل عبر تطبيق الهاتف، </a:t>
            </a:r>
          </a:p>
          <a:p>
            <a:pPr algn="just" rtl="1">
              <a:lnSpc>
                <a:spcPct val="200000"/>
              </a:lnSpc>
            </a:pPr>
            <a:r>
              <a:rPr lang="ar-SY" sz="2000" dirty="0">
                <a:effectLst/>
                <a:latin typeface="Times New Roman" panose="02020603050405020304" pitchFamily="18" charset="0"/>
                <a:ea typeface="Times New Roman" panose="02020603050405020304" pitchFamily="18" charset="0"/>
              </a:rPr>
              <a:t>صفحات التواصل الاجتماعي، البريد الإلكتروني، والمتجر الفعلي لتقديم تجربة متسقة، تحفّز العملاء على </a:t>
            </a:r>
          </a:p>
          <a:p>
            <a:pPr algn="just" rtl="1">
              <a:lnSpc>
                <a:spcPct val="200000"/>
              </a:lnSpc>
            </a:pPr>
            <a:r>
              <a:rPr lang="ar-SY" sz="2000" dirty="0">
                <a:effectLst/>
                <a:latin typeface="Times New Roman" panose="02020603050405020304" pitchFamily="18" charset="0"/>
                <a:ea typeface="Times New Roman" panose="02020603050405020304" pitchFamily="18" charset="0"/>
              </a:rPr>
              <a:t>التفاعل والحوار المستمر وليس مجرد الشراء.</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3074" name="Picture 2" descr="Starbucks Coffee Sticker Clipart ...">
            <a:extLst>
              <a:ext uri="{FF2B5EF4-FFF2-40B4-BE49-F238E27FC236}">
                <a16:creationId xmlns:a16="http://schemas.microsoft.com/office/drawing/2014/main" id="{91429291-E018-4418-9628-DB475C64FB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901055"/>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194685"/>
    </mc:Choice>
    <mc:Fallback xmlns="">
      <p:transition advTm="19468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25500" y="916321"/>
            <a:ext cx="869961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الجديدة بين العلامة والمستهلك</a:t>
            </a:r>
          </a:p>
        </p:txBody>
      </p:sp>
      <p:sp>
        <p:nvSpPr>
          <p:cNvPr id="48" name="TextBox 47"/>
          <p:cNvSpPr txBox="1"/>
          <p:nvPr/>
        </p:nvSpPr>
        <p:spPr>
          <a:xfrm>
            <a:off x="825500" y="1774026"/>
            <a:ext cx="10541000" cy="3805594"/>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في السوق الرقمي، العلاقة بين العلامة والمستهلك أصبحت تفاعلية، حيث يشارك المستهلك بأفكاره وتجربته.</a:t>
            </a:r>
            <a:r>
              <a:rPr lang="ar-SY" sz="2000" dirty="0">
                <a:effectLst/>
                <a:ea typeface="Times New Roman" panose="02020603050405020304" pitchFamily="18" charset="0"/>
              </a:rPr>
              <a:t> </a:t>
            </a:r>
            <a:r>
              <a:rPr lang="ar-SA" sz="2000" dirty="0">
                <a:effectLst/>
                <a:ea typeface="Times New Roman" panose="02020603050405020304" pitchFamily="18" charset="0"/>
              </a:rPr>
              <a:t>لم يعد المستهلك متلقٍ فقط، بل يساهم في تطوير وتحسين صورة العلامة.</a:t>
            </a:r>
            <a:r>
              <a:rPr lang="ar-SY" sz="2000" dirty="0">
                <a:effectLst/>
                <a:ea typeface="Times New Roman" panose="02020603050405020304" pitchFamily="18" charset="0"/>
              </a:rPr>
              <a:t> </a:t>
            </a:r>
            <a:r>
              <a:rPr lang="ar-SA" sz="2000" dirty="0">
                <a:effectLst/>
                <a:ea typeface="Times New Roman" panose="02020603050405020304" pitchFamily="18" charset="0"/>
              </a:rPr>
              <a:t>هذا التعاون المستمر يولد ما يُعرف بـ قيم العلامة المشتركة، أي الفوائد والقيمة التي تُبنى معاً بين العلامة والمستهلك.</a:t>
            </a:r>
            <a:r>
              <a:rPr lang="ar-SY" sz="2000" dirty="0">
                <a:effectLst/>
                <a:ea typeface="Times New Roman" panose="02020603050405020304" pitchFamily="18" charset="0"/>
              </a:rPr>
              <a:t> </a:t>
            </a:r>
            <a:r>
              <a:rPr lang="ar-SA" sz="2000" dirty="0">
                <a:effectLst/>
                <a:ea typeface="Times New Roman" panose="02020603050405020304" pitchFamily="18" charset="0"/>
              </a:rPr>
              <a:t>باختصار، العلامة والمستهلك يخلقان معاً تجربة أفضل ومنتجات وخدمات أكثر ملاءمة.</a:t>
            </a:r>
            <a:endParaRPr lang="ar-SY" sz="2000" dirty="0">
              <a:effectLst/>
              <a:ea typeface="Times New Roman" panose="02020603050405020304" pitchFamily="18" charset="0"/>
            </a:endParaRPr>
          </a:p>
          <a:p>
            <a:pPr algn="just" rtl="1">
              <a:lnSpc>
                <a:spcPct val="25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شركة</a:t>
            </a:r>
            <a:r>
              <a:rPr lang="ar-SY" sz="2000" dirty="0">
                <a:effectLst/>
                <a:ea typeface="Times New Roman" panose="02020603050405020304" pitchFamily="18" charset="0"/>
              </a:rPr>
              <a:t> (</a:t>
            </a:r>
            <a:r>
              <a:rPr lang="en-US" sz="2000" dirty="0">
                <a:effectLst/>
                <a:ea typeface="Times New Roman" panose="02020603050405020304" pitchFamily="18" charset="0"/>
              </a:rPr>
              <a:t>LEGO</a:t>
            </a:r>
            <a:r>
              <a:rPr lang="ar-SY" sz="2000" dirty="0">
                <a:effectLst/>
                <a:ea typeface="Times New Roman" panose="02020603050405020304" pitchFamily="18" charset="0"/>
              </a:rPr>
              <a:t>)</a:t>
            </a:r>
            <a:r>
              <a:rPr lang="en-US" sz="2000" dirty="0">
                <a:effectLst/>
                <a:ea typeface="Times New Roman" panose="02020603050405020304" pitchFamily="18" charset="0"/>
              </a:rPr>
              <a:t>، </a:t>
            </a:r>
            <a:r>
              <a:rPr lang="ar-SA" sz="2000" dirty="0">
                <a:effectLst/>
                <a:ea typeface="Times New Roman" panose="02020603050405020304" pitchFamily="18" charset="0"/>
              </a:rPr>
              <a:t>المتخصصة بصناعة الألعاب البنائية، تشرك عملاءها عبر منصتها الرقمية</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 لتصميم مجموعات جديدة، ما يخلق “قيم العلامة المشتركة” من خلال مشاركة المستهلكين في الابتكار.</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4098" name="Picture 2" descr="LEGO Disney and Pixar 'Up' House Disney ...">
            <a:extLst>
              <a:ext uri="{FF2B5EF4-FFF2-40B4-BE49-F238E27FC236}">
                <a16:creationId xmlns:a16="http://schemas.microsoft.com/office/drawing/2014/main" id="{3A36791E-19C5-4362-A051-2F81434973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557" y="3998005"/>
            <a:ext cx="1991288" cy="203613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277569"/>
    </mc:Choice>
    <mc:Fallback xmlns="">
      <p:transition advTm="2775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357712" y="768666"/>
            <a:ext cx="3874779"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التحولات بعد الأزمات الاقتصادية </a:t>
            </a:r>
          </a:p>
          <a:p>
            <a:pPr algn="ctr" rtl="1"/>
            <a:r>
              <a:rPr lang="ar-SY" sz="2600" dirty="0">
                <a:solidFill>
                  <a:srgbClr val="00B0F0"/>
                </a:solidFill>
                <a:latin typeface="Alexandria" charset="0"/>
                <a:cs typeface="Alexandria" charset="0"/>
              </a:rPr>
              <a:t>وجائحة كوفيد-19</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4494"/>
    </mc:Choice>
    <mc:Fallback xmlns="">
      <p:transition spd="slow" advTm="144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3515" y="1045759"/>
            <a:ext cx="5205083" cy="5582619"/>
          </a:xfrm>
          <a:prstGeom prst="rect">
            <a:avLst/>
          </a:prstGeom>
        </p:spPr>
        <p:txBody>
          <a:bodyPr wrap="square">
            <a:spAutoFit/>
          </a:bodyPr>
          <a:lstStyle/>
          <a:p>
            <a:pPr algn="just" rtl="1">
              <a:lnSpc>
                <a:spcPct val="150000"/>
              </a:lnSpc>
            </a:pPr>
            <a:r>
              <a:rPr lang="ar-SY" sz="2000" dirty="0"/>
              <a:t>يشهد عالم التسويق تحولات جذرية بعد الأزمات الاقتصادية وجائحة كوفيد-19، إذ تعمل الأزمات كمحفّزات لتغيير استراتيجيات الاتصال والعلاقات مع المستهلكين. توضح الدراسات أن المؤسسات تُجبر في فترات الأزمات على إعادة تقييم رسائلها وأساليبها للحفاظ على ولاء العملاء والتكيف مع سلوكهم الجديد. لقد فرضت جائحة كوفيد-19 انتقالاً سريعاً نحو القنوات الرقمية، ما أبرز أهمية المرونة التسويقية والقدرة على بناء علاقات قائمة على الثقة والتعاطف. كما أدت هذه الظروف إلى ظهور مستهلك أكثر وعياً وقيمة للراحة والمصداقية، وألزمت الشركات بإعادة تشكيل استراتيجياتها لتكون أكثر انسانية وشفافية، مع التركيز على الاقتصاد الرقمي والاتصال متعدد القنوات.</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80304">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9766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الأزمات كعامل تسريع للتغيير</a:t>
            </a:r>
          </a:p>
        </p:txBody>
      </p:sp>
      <p:sp>
        <p:nvSpPr>
          <p:cNvPr id="48" name="TextBox 47"/>
          <p:cNvSpPr txBox="1"/>
          <p:nvPr/>
        </p:nvSpPr>
        <p:spPr>
          <a:xfrm>
            <a:off x="890814" y="1637255"/>
            <a:ext cx="10541000" cy="4921284"/>
          </a:xfrm>
          <a:prstGeom prst="rect">
            <a:avLst/>
          </a:prstGeom>
          <a:noFill/>
        </p:spPr>
        <p:txBody>
          <a:bodyPr wrap="square" rtlCol="0">
            <a:spAutoFit/>
          </a:bodyPr>
          <a:lstStyle/>
          <a:p>
            <a:pPr algn="just" rtl="1">
              <a:lnSpc>
                <a:spcPct val="200000"/>
              </a:lnSpc>
            </a:pPr>
            <a:r>
              <a:rPr lang="ar-SY" sz="2000" dirty="0"/>
              <a:t>تمثل الأزمات الاقتصادية عوامل قوية تدفع المؤسسات لإعادة تقييم أساليب الاتصال التسويقي. تجبر هذه الأزمات الشركات على تعديل رسائلها لتظل قريبة من العملاء وتحافظ على العلاقة معهم. تركّز التعديلات على فهم احتياجات المستهلك في الظروف الطارئة وتقديم حلول مناسبة. أبرزت جائحة كوفيد-19 هذا التحول بشكل كبير، حيث سرّعت من الانتقال إلى القنوات الرقمية. أدى ذلك إلى زيادة الاعتماد على التسويق عبر الإنترنت لضمان الوصول المستمر إلى العملاء والتفاعل معهم بفعالية.</a:t>
            </a:r>
          </a:p>
          <a:p>
            <a:pPr algn="just" rtl="1">
              <a:lnSpc>
                <a:spcPct val="200000"/>
              </a:lnSpc>
            </a:pPr>
            <a:r>
              <a:rPr lang="ar-SY" sz="2000" b="1" u="sng" dirty="0"/>
              <a:t>مثال</a:t>
            </a:r>
            <a:r>
              <a:rPr lang="ar-SY" sz="2000" u="sng" dirty="0"/>
              <a:t>:</a:t>
            </a:r>
            <a:r>
              <a:rPr lang="ar-SY" sz="2000" dirty="0"/>
              <a:t>  خلال جائحة كوفيد-19، نقلت (</a:t>
            </a:r>
            <a:r>
              <a:rPr lang="en-US" sz="2000" dirty="0"/>
              <a:t>Coca Cola</a:t>
            </a:r>
            <a:r>
              <a:rPr lang="ar-SY" sz="2000" dirty="0"/>
              <a:t>) حملاتها إلى القنوات الرقمية وركزت على رسائل الأمل </a:t>
            </a:r>
            <a:endParaRPr lang="en-US" sz="2000" dirty="0"/>
          </a:p>
          <a:p>
            <a:pPr algn="just" rtl="1">
              <a:lnSpc>
                <a:spcPct val="200000"/>
              </a:lnSpc>
            </a:pPr>
            <a:r>
              <a:rPr lang="ar-SY" sz="2000" dirty="0"/>
              <a:t>والمسؤولية الاجتماعية للحفاظ على العلاقة مع العملاء. </a:t>
            </a:r>
          </a:p>
          <a:p>
            <a:pPr algn="just" rtl="1">
              <a:lnSpc>
                <a:spcPct val="200000"/>
              </a:lnSpc>
            </a:pPr>
            <a:r>
              <a:rPr lang="ar-SY" sz="2000" b="1" dirty="0"/>
              <a:t>رابط إعلان (</a:t>
            </a:r>
            <a:r>
              <a:rPr lang="en-US" sz="2000" b="1" dirty="0"/>
              <a:t>Coca Cola</a:t>
            </a:r>
            <a:r>
              <a:rPr lang="ar-SY" sz="2000" b="1" dirty="0"/>
              <a:t>) الذي يوضح ذلك: </a:t>
            </a:r>
            <a:r>
              <a:rPr lang="en-US" sz="2000" dirty="0">
                <a:hlinkClick r:id="rId3"/>
              </a:rPr>
              <a:t>https://www.youtube.com/watch?v=O9_XitIMrjQ</a:t>
            </a: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5122" name="Picture 2" descr="Buy Coca Cola Soft Drink Glass Bottle ...">
            <a:extLst>
              <a:ext uri="{FF2B5EF4-FFF2-40B4-BE49-F238E27FC236}">
                <a16:creationId xmlns:a16="http://schemas.microsoft.com/office/drawing/2014/main" id="{673DA138-3F0A-4E2C-BB62-B3EDF1E73E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3107" y="3901055"/>
            <a:ext cx="1762539" cy="20181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81744"/>
    </mc:Choice>
    <mc:Fallback xmlns="">
      <p:transition advTm="2817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37253" y="857043"/>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إعادة تعريف سلوك المستهلك</a:t>
            </a:r>
          </a:p>
        </p:txBody>
      </p:sp>
      <p:sp>
        <p:nvSpPr>
          <p:cNvPr id="48" name="TextBox 47"/>
          <p:cNvSpPr txBox="1"/>
          <p:nvPr/>
        </p:nvSpPr>
        <p:spPr>
          <a:xfrm>
            <a:off x="825500" y="1711669"/>
            <a:ext cx="10541000" cy="4305730"/>
          </a:xfrm>
          <a:prstGeom prst="rect">
            <a:avLst/>
          </a:prstGeom>
          <a:noFill/>
        </p:spPr>
        <p:txBody>
          <a:bodyPr wrap="square" rtlCol="0">
            <a:spAutoFit/>
          </a:bodyPr>
          <a:lstStyle/>
          <a:p>
            <a:pPr algn="just" rtl="1">
              <a:lnSpc>
                <a:spcPct val="200000"/>
              </a:lnSpc>
            </a:pPr>
            <a:r>
              <a:rPr lang="ar-SY" sz="2000" dirty="0"/>
              <a:t>جائحة كوفيد-19 غيرت سلوك المستهلك، فصار أكثر حذراً وأقل ولاءً للعلامات التجارية التقليدية. في المقابل، أصبح المستهلك أكثر نشاطاً على القنوات الرقمية ويشارك بتفاعلاته مباشرة مع العلامات. زاد اهتمامه بالقيمة الفعلية للمنتج وراحة استخدامه، مع التركيز على الثقة والأمان. يُسمي هذا التكيف بسلوك المستهلك المرن (</a:t>
            </a:r>
            <a:r>
              <a:rPr lang="en-US" sz="2000" dirty="0"/>
              <a:t>Adaptive Consumer Behavior</a:t>
            </a:r>
            <a:r>
              <a:rPr lang="ar-SY" sz="2000" dirty="0"/>
              <a:t>)</a:t>
            </a:r>
            <a:r>
              <a:rPr lang="en-US" sz="2000" dirty="0"/>
              <a:t>، </a:t>
            </a:r>
            <a:r>
              <a:rPr lang="ar-SY" sz="2000" dirty="0"/>
              <a:t>الذي يتكيف سريعاً مع الظروف الجديدة. استجابت الشركات لذلك بتبني رسائل شفافة وإنسانية تركز على حماية العملاء وبناء الثقة المستمرة معهم.</a:t>
            </a:r>
          </a:p>
          <a:p>
            <a:pPr algn="just" rtl="1">
              <a:lnSpc>
                <a:spcPct val="200000"/>
              </a:lnSpc>
            </a:pPr>
            <a:r>
              <a:rPr lang="ar-SY" sz="2000" b="1" u="sng" dirty="0"/>
              <a:t>مثال</a:t>
            </a:r>
            <a:r>
              <a:rPr lang="ar-SY" sz="2000" dirty="0"/>
              <a:t>: اعتمدت شركة (</a:t>
            </a:r>
            <a:r>
              <a:rPr lang="en-US" sz="2000" dirty="0"/>
              <a:t>McDonald's</a:t>
            </a:r>
            <a:r>
              <a:rPr lang="ar-SY" sz="2000" dirty="0"/>
              <a:t>) خلال جائحة كوفيد-19 بشكل أكبر على الطلب عبر التطبيق </a:t>
            </a:r>
          </a:p>
          <a:p>
            <a:pPr algn="just" rtl="1">
              <a:lnSpc>
                <a:spcPct val="200000"/>
              </a:lnSpc>
            </a:pPr>
            <a:r>
              <a:rPr lang="ar-SY" sz="2000" dirty="0"/>
              <a:t>وخدمة التوصيل مع التأكيد على الإجراءات الصحية والنظافة، ما منح العملاء شعوراً بالأمان </a:t>
            </a:r>
          </a:p>
          <a:p>
            <a:pPr algn="just" rtl="1">
              <a:lnSpc>
                <a:spcPct val="200000"/>
              </a:lnSpc>
            </a:pPr>
            <a:r>
              <a:rPr lang="ar-SY" sz="2000" dirty="0"/>
              <a:t>وسهّل تفاعلهم الرقمي مع العلامة التجارية.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6146" name="Picture 2" descr="McDonald's: Burgers, Fries &amp; More ...">
            <a:extLst>
              <a:ext uri="{FF2B5EF4-FFF2-40B4-BE49-F238E27FC236}">
                <a16:creationId xmlns:a16="http://schemas.microsoft.com/office/drawing/2014/main" id="{8ADFCF51-8E95-4212-8306-FC8C2901AE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4418002"/>
            <a:ext cx="2748554" cy="14566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53484"/>
    </mc:Choice>
    <mc:Fallback xmlns="">
      <p:transition advTm="2534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9640" y="966939"/>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إعادة تشكيل الاستراتيجيات الاتصالية</a:t>
            </a:r>
          </a:p>
        </p:txBody>
      </p:sp>
      <p:sp>
        <p:nvSpPr>
          <p:cNvPr id="48" name="TextBox 47"/>
          <p:cNvSpPr txBox="1"/>
          <p:nvPr/>
        </p:nvSpPr>
        <p:spPr>
          <a:xfrm>
            <a:off x="858386" y="1607054"/>
            <a:ext cx="1081272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بعد الأزمات، لم تعد الاستراتيجيات التسويقية تركز فقط على زيادة المبيعات المباشرة، بل تحولت الأولوية إلى بناء علاقات طويلة الأمد مع العملاء لضمان الولاء والثقة المستمرة. أصبح الاتصال التسويقي لا يهدف فقط إلى إقناع المستهلك بالشراء، بل إلى طمأنته وفهم احتياجاته ومشاعره، وهو ما يعرف بـ (</a:t>
            </a:r>
            <a:r>
              <a:rPr lang="en-US" sz="2000" dirty="0">
                <a:latin typeface="Times New Roman" panose="02020603050405020304" pitchFamily="18" charset="0"/>
              </a:rPr>
              <a:t>Marketing Empathy </a:t>
            </a:r>
            <a:r>
              <a:rPr lang="ar-SY" sz="2000" dirty="0">
                <a:latin typeface="Times New Roman" panose="02020603050405020304" pitchFamily="18" charset="0"/>
              </a:rPr>
              <a:t>) أي التسويق القائم على التعاطف. من خلال هذا النهج، تتواصل الشركات بطريقة إنسانية تراعي ظروف المستهلك وتقدم رسائل داعمة ومطمئنة، مما يخلق علاقة متينة بين العلامة التجارية والعملاء تقوم على الثقة والاحترام المتبادل.</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أطلقت شركة (</a:t>
            </a:r>
            <a:r>
              <a:rPr lang="en-US" sz="2000" dirty="0">
                <a:latin typeface="Times New Roman" panose="02020603050405020304" pitchFamily="18" charset="0"/>
              </a:rPr>
              <a:t>IKEA</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المتخصصة في الأثاث والديكور المنزلي، حملة (</a:t>
            </a:r>
            <a:r>
              <a:rPr lang="en-US" sz="2000" dirty="0">
                <a:latin typeface="Times New Roman" panose="02020603050405020304" pitchFamily="18" charset="0"/>
              </a:rPr>
              <a:t>Stay Home</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خلال </a:t>
            </a:r>
          </a:p>
          <a:p>
            <a:pPr marL="231775" algn="just" rtl="1">
              <a:lnSpc>
                <a:spcPct val="200000"/>
              </a:lnSpc>
            </a:pPr>
            <a:r>
              <a:rPr lang="ar-SY" sz="2000" dirty="0">
                <a:latin typeface="Times New Roman" panose="02020603050405020304" pitchFamily="18" charset="0"/>
              </a:rPr>
              <a:t>جائحة كوفيد-19 لتعزيز الأمان والراحة، مما بنى علاقة متينة مع العملاء قائمة على التعاطف والثقة.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 name="Picture 1">
            <a:extLst>
              <a:ext uri="{FF2B5EF4-FFF2-40B4-BE49-F238E27FC236}">
                <a16:creationId xmlns:a16="http://schemas.microsoft.com/office/drawing/2014/main" id="{BEF04261-6CF2-44F9-A2FA-4252ABBA8218}"/>
              </a:ext>
            </a:extLst>
          </p:cNvPr>
          <p:cNvPicPr>
            <a:picLocks noChangeAspect="1"/>
          </p:cNvPicPr>
          <p:nvPr/>
        </p:nvPicPr>
        <p:blipFill>
          <a:blip r:embed="rId4"/>
          <a:stretch>
            <a:fillRect/>
          </a:stretch>
        </p:blipFill>
        <p:spPr>
          <a:xfrm>
            <a:off x="788339" y="3943136"/>
            <a:ext cx="2143125" cy="2143125"/>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273900"/>
    </mc:Choice>
    <mc:Fallback xmlns="">
      <p:transition advTm="2739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84619" y="912584"/>
            <a:ext cx="984680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نحو الاقتصاد الرقمي</a:t>
            </a:r>
          </a:p>
        </p:txBody>
      </p:sp>
      <p:sp>
        <p:nvSpPr>
          <p:cNvPr id="48" name="TextBox 47"/>
          <p:cNvSpPr txBox="1"/>
          <p:nvPr/>
        </p:nvSpPr>
        <p:spPr>
          <a:xfrm>
            <a:off x="830393" y="1504600"/>
            <a:ext cx="10812720" cy="4576381"/>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أدت الأزمات، وخاصة جائحة كوفيد-19، إلى تسريع الانتقال من الاقتصاد المادي إلى الاقتصاد الرقمي</a:t>
            </a:r>
            <a:r>
              <a:rPr lang="en-US" sz="2000" dirty="0">
                <a:latin typeface="Times New Roman" panose="02020603050405020304" pitchFamily="18" charset="0"/>
              </a:rPr>
              <a:t>.</a:t>
            </a:r>
            <a:r>
              <a:rPr lang="ar-SY" sz="2000" dirty="0">
                <a:latin typeface="Times New Roman" panose="02020603050405020304" pitchFamily="18" charset="0"/>
              </a:rPr>
              <a:t> أصبحت الشركات تعتمد بشكل متزايد على المنصات الإلكترونية والتقنيات الذكية في تواصلها مع العملاء. ساهم هذا التحول في خفض التكاليف التشغيلية وتحسين كفاءة إدارة الحملات التسويقية. كما أتاح الوصول إلى شرائح أوسع من الجمهور في مختلف المناطق بسهولة وسرعة. وأصبح من الممكن قياس أداء الحملات بدقة عالية، مما عزز فعالية الاتصال التسويقي في البيئة الرقمية.</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شركة (</a:t>
            </a:r>
            <a:r>
              <a:rPr lang="en-US" sz="2000" dirty="0">
                <a:latin typeface="Times New Roman" panose="02020603050405020304" pitchFamily="18" charset="0"/>
              </a:rPr>
              <a:t>Netflix</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المتخصصة في بث المحتوى عبر الإنترنت، عززت خلال جائحة كوفيد-19 </a:t>
            </a:r>
          </a:p>
          <a:p>
            <a:pPr marL="231775" algn="just" rtl="1">
              <a:lnSpc>
                <a:spcPct val="250000"/>
              </a:lnSpc>
            </a:pPr>
            <a:r>
              <a:rPr lang="ar-SY" sz="2000" dirty="0">
                <a:latin typeface="Times New Roman" panose="02020603050405020304" pitchFamily="18" charset="0"/>
              </a:rPr>
              <a:t>اعتمادها على الذكاء الاصطناعي لتحليل بيانات المستخدمين وتخصيص التوصيات، ما وسّع انتشارها عالمياً.</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7174" name="Picture 6" descr="Netflix - Free download and install on ...">
            <a:extLst>
              <a:ext uri="{FF2B5EF4-FFF2-40B4-BE49-F238E27FC236}">
                <a16:creationId xmlns:a16="http://schemas.microsoft.com/office/drawing/2014/main" id="{44686AFE-A29E-43AC-A674-3B4F4BD1EE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458" y="3594956"/>
            <a:ext cx="1838325" cy="24860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270688"/>
    </mc:Choice>
    <mc:Fallback xmlns="">
      <p:transition advTm="27068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041" y="931455"/>
            <a:ext cx="75571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دروس في المرونة التسويقية</a:t>
            </a:r>
          </a:p>
        </p:txBody>
      </p:sp>
      <p:sp>
        <p:nvSpPr>
          <p:cNvPr id="48" name="TextBox 47"/>
          <p:cNvSpPr txBox="1"/>
          <p:nvPr/>
        </p:nvSpPr>
        <p:spPr>
          <a:xfrm>
            <a:off x="739518" y="1789160"/>
            <a:ext cx="10812720" cy="411337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 المؤسسات التي نجت من الأزمات هي تلك التي امتلكت مرونة تنظيمية (</a:t>
            </a:r>
            <a:r>
              <a:rPr lang="en-US" sz="2000" dirty="0">
                <a:latin typeface="Times New Roman" panose="02020603050405020304" pitchFamily="18" charset="0"/>
              </a:rPr>
              <a:t>Organizational Resilience</a:t>
            </a:r>
            <a:r>
              <a:rPr lang="ar-SY" sz="2000" dirty="0">
                <a:latin typeface="Times New Roman" panose="02020603050405020304" pitchFamily="18" charset="0"/>
              </a:rPr>
              <a:t>) تمكّنها من التكيف السريع مع المتغيرات. وتظهر هذه المرونة في تعديل الرسائل والقنوات بما يتناسب مع الواقع المتبدل. فالقدرة على إعادة تشكيل الاتصال التسويقي أصبحت سمة حاسمة في عالم سريع التغير. لذا غدت المرونة شرطاً أساسياً لبقاء المؤسسات واستمراريتها.</a:t>
            </a:r>
          </a:p>
          <a:p>
            <a:pPr marL="231775" algn="just" rtl="1">
              <a:lnSpc>
                <a:spcPct val="25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شركة (</a:t>
            </a:r>
            <a:r>
              <a:rPr lang="en-US" sz="2000" dirty="0">
                <a:latin typeface="Times New Roman" panose="02020603050405020304" pitchFamily="18" charset="0"/>
              </a:rPr>
              <a:t>Zoom</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المتخصصة في خدمات مؤتمرات الفيديو والتواصل عن بعد، أظهرت مرونة تنظيمية خلال جائحة كوفيد-19، إذ وسّعت خدماتها بسرعة من التركيز على الشركات إلى التعليم والتواصل الشخصي، ما مكّنها من </a:t>
            </a:r>
          </a:p>
          <a:p>
            <a:pPr marL="231775" algn="just" rtl="1">
              <a:lnSpc>
                <a:spcPct val="250000"/>
              </a:lnSpc>
            </a:pPr>
            <a:r>
              <a:rPr lang="ar-SY" sz="2000" dirty="0">
                <a:latin typeface="Times New Roman" panose="02020603050405020304" pitchFamily="18" charset="0"/>
              </a:rPr>
              <a:t>التكيف مع الطلب المتزايد والحفاظ على مكانتها في السوق الرقمي.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8194" name="Picture 2" descr="Zoom">
            <a:extLst>
              <a:ext uri="{FF2B5EF4-FFF2-40B4-BE49-F238E27FC236}">
                <a16:creationId xmlns:a16="http://schemas.microsoft.com/office/drawing/2014/main" id="{ED5FAA91-69B8-41AB-950E-86D8923598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3314" y="4262741"/>
            <a:ext cx="1971675" cy="18235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248524"/>
    </mc:Choice>
    <mc:Fallback xmlns="">
      <p:transition advTm="2485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503613" y="721876"/>
            <a:ext cx="3658374"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دور البيانات الضخمة في تشكيل </a:t>
            </a:r>
          </a:p>
          <a:p>
            <a:pPr algn="ctr" rtl="1"/>
            <a:r>
              <a:rPr lang="ar-SY" sz="2600" dirty="0">
                <a:solidFill>
                  <a:srgbClr val="00B0F0"/>
                </a:solidFill>
                <a:latin typeface="Alexandria" charset="0"/>
                <a:cs typeface="Alexandria" charset="0"/>
              </a:rPr>
              <a:t>الاتصالات التسويقية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3813"/>
    </mc:Choice>
    <mc:Fallback xmlns="">
      <p:transition spd="slow" advTm="13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1130509"/>
            <a:ext cx="4650962" cy="5120954"/>
          </a:xfrm>
          <a:prstGeom prst="rect">
            <a:avLst/>
          </a:prstGeom>
        </p:spPr>
        <p:txBody>
          <a:bodyPr wrap="square">
            <a:spAutoFit/>
          </a:bodyPr>
          <a:lstStyle/>
          <a:p>
            <a:pPr algn="just" rtl="1">
              <a:lnSpc>
                <a:spcPct val="150000"/>
              </a:lnSpc>
            </a:pPr>
            <a:r>
              <a:rPr lang="ar-SY" sz="2000" dirty="0"/>
              <a:t>يشهد التسويق تحولات كبيرة بعد الأزمات الاقتصادية وجائحة كوفيد-19، حيث أصبحت الأزمات محفّزاً لتسريع التغيير. اضطرت المؤسسات لإعادة تقييم رسائلها وأساليبها للحفاظ على العلاقة مع العملاء والولاء لهم. أبرزت الجائحة أهمية التحول الرقمي واعتماد القنوات الإلكترونية والتقنيات الذكية في الاتصال التسويقي. كما ظهرت الحاجة إلى المرونة التنظيمية والتسويق القائم على التعاطف لفهم سلوك المستهلك المتغير. يسلط هذا المحور الضوء على كيفية تكيف المؤسسات مع بيئة متغيرة لضمان استدامة النجاح وبناء علاقات طويلة الأمد مع العملاء.</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65629">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51463" y="95408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البيانات الضخمة في السياق التسويقي</a:t>
            </a:r>
          </a:p>
        </p:txBody>
      </p:sp>
      <p:sp>
        <p:nvSpPr>
          <p:cNvPr id="48" name="TextBox 47"/>
          <p:cNvSpPr txBox="1"/>
          <p:nvPr/>
        </p:nvSpPr>
        <p:spPr>
          <a:xfrm>
            <a:off x="626140" y="1700450"/>
            <a:ext cx="10740360" cy="4518225"/>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إن البيانات الضخمة</a:t>
            </a:r>
            <a:r>
              <a:rPr lang="en-US" sz="2000" dirty="0"/>
              <a:t> </a:t>
            </a:r>
            <a:r>
              <a:rPr lang="ar-SY" sz="2000" dirty="0"/>
              <a:t>أصبحت الوقود الجديد للاتصالات التسويقية المتكاملة. تشمل هذه البيانات مجموعات ضخمة من المعلومات تُجمع من مصادر متنوعة مثل مواقع التواصل الاجتماعي وسجلات الشراء وسلوك التصفح. تتيح البيانات الضخمة فهماً أعمق لتفضيلات وسلوك المستهلكين، مما يساعد الشركات على توقع احتياجاتهم. كما تمكّن المؤسسات من تخصيص الرسائل الإعلانية بشكل دقيق وفعّال لكل شريحة من الجمهور. وبذلك تصبح البيانات أداة أساسية لتعزيز التكامل التسويقي وتحقيق تأثير أكبر في السوق.</a:t>
            </a:r>
          </a:p>
          <a:p>
            <a:pPr algn="just" defTabSz="344488" rtl="1">
              <a:lnSpc>
                <a:spcPct val="200000"/>
              </a:lnSpc>
              <a:spcAft>
                <a:spcPts val="800"/>
              </a:spcAft>
              <a:tabLst>
                <a:tab pos="285750" algn="l"/>
              </a:tabLst>
            </a:pPr>
            <a:r>
              <a:rPr lang="ar-SY" sz="2000" b="1" u="sng" dirty="0"/>
              <a:t>مثال:</a:t>
            </a:r>
            <a:r>
              <a:rPr lang="ar-SY" sz="2000" dirty="0"/>
              <a:t> شركة (</a:t>
            </a:r>
            <a:r>
              <a:rPr lang="en-US" sz="2000" dirty="0"/>
              <a:t>Spotify</a:t>
            </a:r>
            <a:r>
              <a:rPr lang="ar-SY" sz="2000" dirty="0"/>
              <a:t>)</a:t>
            </a:r>
            <a:r>
              <a:rPr lang="en-US" sz="2000" dirty="0"/>
              <a:t>، </a:t>
            </a:r>
            <a:r>
              <a:rPr lang="ar-SY" sz="2000" dirty="0"/>
              <a:t>المتخصصة في بث الموسيقى، تعتمد على البيانات الضخمة لتحليل استماع المستخدمين وتفضيلاتهم، ما يمكّنها من تخصيص قوائم التشغيل والإعلانات بطريقة دقيقة تعزز تجربة المستمع </a:t>
            </a:r>
          </a:p>
          <a:p>
            <a:pPr algn="just" defTabSz="344488" rtl="1">
              <a:lnSpc>
                <a:spcPct val="150000"/>
              </a:lnSpc>
              <a:spcAft>
                <a:spcPts val="800"/>
              </a:spcAft>
              <a:tabLst>
                <a:tab pos="285750" algn="l"/>
              </a:tabLst>
            </a:pPr>
            <a:r>
              <a:rPr lang="ar-SY" sz="2000" dirty="0"/>
              <a:t>وتسهم في فعالية التسويق الرقمي.</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9220" name="Picture 4" descr="Spotify | Taylor Swift Wiki | Fandom">
            <a:extLst>
              <a:ext uri="{FF2B5EF4-FFF2-40B4-BE49-F238E27FC236}">
                <a16:creationId xmlns:a16="http://schemas.microsoft.com/office/drawing/2014/main" id="{5808E3C5-D94B-49EC-9261-E9ED3C7FD5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64" y="4929846"/>
            <a:ext cx="3839198"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47360"/>
    </mc:Choice>
    <mc:Fallback xmlns="">
      <p:transition advTm="2473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95316" y="97715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من الاتصال العام إلى الاتصال الشخصي</a:t>
            </a:r>
          </a:p>
        </p:txBody>
      </p:sp>
      <p:sp>
        <p:nvSpPr>
          <p:cNvPr id="48" name="TextBox 47"/>
          <p:cNvSpPr txBox="1"/>
          <p:nvPr/>
        </p:nvSpPr>
        <p:spPr>
          <a:xfrm>
            <a:off x="825500" y="1715847"/>
            <a:ext cx="10541000" cy="4190314"/>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تؤدي البيانات الضخمة إلى تحوّل الاتصال التسويقي من النمط الجماهيري إلى الاتصال الشخصي. تمكّن هذه البيانات الشركات من تحليل سلوك وتفضيلات كل مستهلك على حدة. بناءً على ذلك، يمكن صياغة رسائل تسويقية مخصصة تتناسب مع ميول واحتياجات كل فرد. يساهم هذا التخصيص في زيادة فعالية الحملات الإعلانية وتحقيق نتائج أفضل. كما يعزز الاتصال الشخصي العلاقة طويلة الأمد بين العلامة التجارية والمستهلك، ويزيد من الولاء والثقة.</a:t>
            </a:r>
          </a:p>
          <a:p>
            <a:pPr algn="just" defTabSz="344488" rtl="1">
              <a:lnSpc>
                <a:spcPct val="150000"/>
              </a:lnSpc>
              <a:spcAft>
                <a:spcPts val="800"/>
              </a:spcAft>
              <a:tabLst>
                <a:tab pos="285750" algn="l"/>
              </a:tabLst>
            </a:pPr>
            <a:r>
              <a:rPr lang="ar-SY" sz="2000" b="1" u="sng" dirty="0"/>
              <a:t>مثال</a:t>
            </a:r>
            <a:r>
              <a:rPr lang="ar-SY" sz="2000" dirty="0"/>
              <a:t>: شركة (</a:t>
            </a:r>
            <a:r>
              <a:rPr lang="en-US" sz="2000" dirty="0"/>
              <a:t>Sephora</a:t>
            </a:r>
            <a:r>
              <a:rPr lang="ar-SY" sz="2000" dirty="0"/>
              <a:t>)</a:t>
            </a:r>
            <a:r>
              <a:rPr lang="en-US" sz="2000" dirty="0"/>
              <a:t>، </a:t>
            </a:r>
            <a:r>
              <a:rPr lang="ar-SY" sz="2000" dirty="0"/>
              <a:t>المتخصصة في مستحضرات التجميل، تستخدم البيانات الضخمة لتقديم توصيات </a:t>
            </a:r>
          </a:p>
          <a:p>
            <a:pPr algn="just" defTabSz="344488" rtl="1">
              <a:lnSpc>
                <a:spcPct val="150000"/>
              </a:lnSpc>
              <a:spcAft>
                <a:spcPts val="800"/>
              </a:spcAft>
              <a:tabLst>
                <a:tab pos="285750" algn="l"/>
              </a:tabLst>
            </a:pPr>
            <a:r>
              <a:rPr lang="ar-SY" sz="2000" dirty="0"/>
              <a:t>شخصية لكل عميل بناءً على تفضيلاته السابقة ونوع بشرته، ما يزيد من فعالية الحملات التسويقية</a:t>
            </a:r>
          </a:p>
          <a:p>
            <a:pPr algn="just" defTabSz="344488" rtl="1">
              <a:lnSpc>
                <a:spcPct val="150000"/>
              </a:lnSpc>
              <a:spcAft>
                <a:spcPts val="800"/>
              </a:spcAft>
              <a:tabLst>
                <a:tab pos="285750" algn="l"/>
              </a:tabLst>
            </a:pPr>
            <a:r>
              <a:rPr lang="ar-SY" sz="2000" dirty="0"/>
              <a:t>ويقوي العلاقة الطويلة الأمد مع المستهلكين.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0242" name="Picture 2" descr="Moving Lights Cream Lip Stain 5 Pieces ...">
            <a:extLst>
              <a:ext uri="{FF2B5EF4-FFF2-40B4-BE49-F238E27FC236}">
                <a16:creationId xmlns:a16="http://schemas.microsoft.com/office/drawing/2014/main" id="{9F0B2E80-87E3-4D5F-BD4F-EDF4F2906F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85" y="3890409"/>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40824"/>
    </mc:Choice>
    <mc:Fallback xmlns="">
      <p:transition advTm="1408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5822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السلوك وتوقع النوايا</a:t>
            </a:r>
          </a:p>
        </p:txBody>
      </p:sp>
      <p:sp>
        <p:nvSpPr>
          <p:cNvPr id="48" name="TextBox 47"/>
          <p:cNvSpPr txBox="1"/>
          <p:nvPr/>
        </p:nvSpPr>
        <p:spPr>
          <a:xfrm>
            <a:off x="762000" y="1654993"/>
            <a:ext cx="10541000" cy="4499950"/>
          </a:xfrm>
          <a:prstGeom prst="rect">
            <a:avLst/>
          </a:prstGeom>
          <a:noFill/>
        </p:spPr>
        <p:txBody>
          <a:bodyPr wrap="square" rtlCol="0">
            <a:spAutoFit/>
          </a:bodyPr>
          <a:lstStyle/>
          <a:p>
            <a:pPr algn="just" defTabSz="344488" rtl="1">
              <a:lnSpc>
                <a:spcPct val="200000"/>
              </a:lnSpc>
              <a:spcAft>
                <a:spcPts val="800"/>
              </a:spcAft>
            </a:pPr>
            <a:r>
              <a:rPr lang="ar-SY" sz="2000" dirty="0"/>
              <a:t>البيانات الضخمة لا تقتصر على تحليل الماضي فقط، بل تمتد لتوقع المستقبل من خلال التحليل التنبؤي</a:t>
            </a:r>
            <a:r>
              <a:rPr lang="en-US" sz="2000" dirty="0"/>
              <a:t>.</a:t>
            </a:r>
            <a:r>
              <a:rPr lang="ar-SY" sz="2000" dirty="0"/>
              <a:t> تمكّن هذه التقنية المسوقين من فهم احتياجات العملاء المستقبلية قبل أن يطلبوها فعلياً. يساعد ذلك الشركات على الاستعداد بشكل أفضل وتقديم العروض والخدمات الملائمة في الوقت المناسب. يشكل هذا التحليل تحولاً جذرياً من التسويق التقليدي </a:t>
            </a:r>
            <a:r>
              <a:rPr lang="ar-SY" sz="2000" dirty="0" err="1"/>
              <a:t>الاستجابي</a:t>
            </a:r>
            <a:r>
              <a:rPr lang="ar-SY" sz="2000" dirty="0"/>
              <a:t> إلى التسويق الاستباقي والذكي. وبالتالي، تعزز هذه القدرة على التنبؤ فعالية الحملات التسويقية وتدعم بناء علاقات طويلة الأمد مع المستهلكين.</a:t>
            </a:r>
          </a:p>
          <a:p>
            <a:pPr algn="just" defTabSz="344488" rtl="1">
              <a:lnSpc>
                <a:spcPct val="20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شركة (</a:t>
            </a:r>
            <a:r>
              <a:rPr lang="en-US" sz="1800" dirty="0">
                <a:effectLst/>
                <a:latin typeface="Times New Roman" panose="02020603050405020304" pitchFamily="18" charset="0"/>
                <a:ea typeface="Times New Roman" panose="02020603050405020304" pitchFamily="18" charset="0"/>
              </a:rPr>
              <a:t>Domino’s</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Y" sz="1800" dirty="0">
                <a:effectLst/>
                <a:latin typeface="Times New Roman" panose="02020603050405020304" pitchFamily="18" charset="0"/>
                <a:ea typeface="Times New Roman" panose="02020603050405020304" pitchFamily="18" charset="0"/>
              </a:rPr>
              <a:t>المتخصصة في خدمات توصيل البيتزا، تستخدم التحليل التنبؤي للبيانات الضخمة </a:t>
            </a:r>
          </a:p>
          <a:p>
            <a:pPr algn="just" defTabSz="344488" rtl="1">
              <a:lnSpc>
                <a:spcPct val="200000"/>
              </a:lnSpc>
              <a:spcAft>
                <a:spcPts val="800"/>
              </a:spcAft>
            </a:pPr>
            <a:r>
              <a:rPr lang="ar-SY" sz="1800" dirty="0">
                <a:effectLst/>
                <a:latin typeface="Times New Roman" panose="02020603050405020304" pitchFamily="18" charset="0"/>
                <a:ea typeface="Times New Roman" panose="02020603050405020304" pitchFamily="18" charset="0"/>
              </a:rPr>
              <a:t>لتوقع طلبات العملاء في أوقات الذروة، مما يمكّنها من تحسين التخطيط اللوجستي وتقديم خدمة </a:t>
            </a:r>
          </a:p>
          <a:p>
            <a:pPr algn="just" defTabSz="344488" rtl="1">
              <a:lnSpc>
                <a:spcPct val="200000"/>
              </a:lnSpc>
              <a:spcAft>
                <a:spcPts val="800"/>
              </a:spcAft>
            </a:pPr>
            <a:r>
              <a:rPr lang="ar-SY" sz="1800" dirty="0">
                <a:effectLst/>
                <a:latin typeface="Times New Roman" panose="02020603050405020304" pitchFamily="18" charset="0"/>
                <a:ea typeface="Times New Roman" panose="02020603050405020304" pitchFamily="18" charset="0"/>
              </a:rPr>
              <a:t>أسرع وتجربة أكثر تخصيصاً.</a:t>
            </a: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1266" name="Picture 2">
            <a:extLst>
              <a:ext uri="{FF2B5EF4-FFF2-40B4-BE49-F238E27FC236}">
                <a16:creationId xmlns:a16="http://schemas.microsoft.com/office/drawing/2014/main" id="{FA7CEE0A-DD7B-46A3-9603-3914AA5AFC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229" y="4047787"/>
            <a:ext cx="2143125" cy="19451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224112"/>
    </mc:Choice>
    <mc:Fallback xmlns="">
      <p:transition advTm="22411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74460"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الأخلاقية للبيانات</a:t>
            </a:r>
          </a:p>
        </p:txBody>
      </p:sp>
      <p:sp>
        <p:nvSpPr>
          <p:cNvPr id="48" name="TextBox 47"/>
          <p:cNvSpPr txBox="1"/>
          <p:nvPr/>
        </p:nvSpPr>
        <p:spPr>
          <a:xfrm>
            <a:off x="753140" y="1789156"/>
            <a:ext cx="10541000" cy="4728923"/>
          </a:xfrm>
          <a:prstGeom prst="rect">
            <a:avLst/>
          </a:prstGeom>
          <a:noFill/>
        </p:spPr>
        <p:txBody>
          <a:bodyPr wrap="square" rtlCol="0">
            <a:spAutoFit/>
          </a:bodyPr>
          <a:lstStyle/>
          <a:p>
            <a:pPr algn="just" defTabSz="344488" rtl="1">
              <a:lnSpc>
                <a:spcPct val="200000"/>
              </a:lnSpc>
              <a:spcAft>
                <a:spcPts val="800"/>
              </a:spcAft>
            </a:pPr>
            <a:r>
              <a:rPr lang="ar-SY" sz="2000" dirty="0"/>
              <a:t>إن الإفراط في استخدام البيانات قد يشكل تهديداً لخصوصية الأفراد. لذلك أصبح الالتزام بالشفافية والموافقة المسبقة من المستخدمين</a:t>
            </a:r>
            <a:r>
              <a:rPr lang="en-US" sz="2000" dirty="0"/>
              <a:t> </a:t>
            </a:r>
            <a:r>
              <a:rPr lang="ar-SY" sz="2000" dirty="0"/>
              <a:t>ضرورة أساسية في التسويق الرقمي. تساعد هذه الممارسات على توضيح كيفية جمع البيانات واستخدامها بشكل مسؤول. فالثقة بين الشركة والعملاء صارت رأس المال الرمزي الأهم في البيئة الرقمية المكشوفة. وبناء هذه الثقة يعزز ولاء العملاء ويحمي سمعة العلامة التجارية على المدى الطويل. </a:t>
            </a:r>
          </a:p>
          <a:p>
            <a:pPr algn="just" defTabSz="344488" rtl="1">
              <a:lnSpc>
                <a:spcPct val="200000"/>
              </a:lnSpc>
              <a:spcAft>
                <a:spcPts val="800"/>
              </a:spcAft>
            </a:pPr>
            <a:r>
              <a:rPr lang="ar-SY" sz="2000" b="1" u="sng" dirty="0"/>
              <a:t>مثال</a:t>
            </a:r>
            <a:r>
              <a:rPr lang="ar-SY" sz="2000" dirty="0"/>
              <a:t>: شركة (</a:t>
            </a:r>
            <a:r>
              <a:rPr lang="en-US" sz="2000" dirty="0"/>
              <a:t>Dropbox</a:t>
            </a:r>
            <a:r>
              <a:rPr lang="ar-SY" sz="2000" dirty="0"/>
              <a:t>)</a:t>
            </a:r>
            <a:r>
              <a:rPr lang="en-US" sz="2000" dirty="0"/>
              <a:t>، </a:t>
            </a:r>
            <a:r>
              <a:rPr lang="ar-SY" sz="2000" dirty="0"/>
              <a:t>المتخصصة في خدمات التخزين السحابي، تلتزم بالشفافية والموافقة </a:t>
            </a:r>
          </a:p>
          <a:p>
            <a:pPr algn="just" defTabSz="344488" rtl="1">
              <a:lnSpc>
                <a:spcPct val="200000"/>
              </a:lnSpc>
              <a:spcAft>
                <a:spcPts val="800"/>
              </a:spcAft>
            </a:pPr>
            <a:r>
              <a:rPr lang="ar-SY" sz="2000" dirty="0"/>
              <a:t>المسبقة للمستخدمين عند جمع واستخدام البيانات، مما يعزز ثقة العملاء ويحمي سمعة العلامة التجارية في بيئة رقمية مكشوفة.</a:t>
            </a:r>
            <a:endParaRPr lang="en-US" sz="1800" dirty="0">
              <a:effectLst/>
              <a:latin typeface="Times New Roman" panose="02020603050405020304" pitchFamily="18" charset="0"/>
              <a:ea typeface="Times New Roman" panose="02020603050405020304" pitchFamily="18" charset="0"/>
            </a:endParaRPr>
          </a:p>
          <a:p>
            <a:pPr algn="just" defTabSz="344488" rtl="1">
              <a:lnSpc>
                <a:spcPct val="250000"/>
              </a:lnSpc>
              <a:spcAft>
                <a:spcPts val="800"/>
              </a:spcAft>
            </a:pP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2290" name="Picture 2" descr="Dropbox for Nonprofits Offer Details">
            <a:extLst>
              <a:ext uri="{FF2B5EF4-FFF2-40B4-BE49-F238E27FC236}">
                <a16:creationId xmlns:a16="http://schemas.microsoft.com/office/drawing/2014/main" id="{40377812-1619-44D1-BA09-0712062250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40" y="3559986"/>
            <a:ext cx="2571750" cy="17811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273613"/>
    </mc:Choice>
    <mc:Fallback xmlns="">
      <p:transition advTm="27361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5772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الدمج بين التحليل الإحصائي والإبداع</a:t>
            </a:r>
          </a:p>
        </p:txBody>
      </p:sp>
      <p:sp>
        <p:nvSpPr>
          <p:cNvPr id="48" name="TextBox 47"/>
          <p:cNvSpPr txBox="1"/>
          <p:nvPr/>
        </p:nvSpPr>
        <p:spPr>
          <a:xfrm>
            <a:off x="626140" y="1549745"/>
            <a:ext cx="10738546" cy="4914166"/>
          </a:xfrm>
          <a:prstGeom prst="rect">
            <a:avLst/>
          </a:prstGeom>
          <a:noFill/>
        </p:spPr>
        <p:txBody>
          <a:bodyPr wrap="square" rtlCol="0">
            <a:spAutoFit/>
          </a:bodyPr>
          <a:lstStyle/>
          <a:p>
            <a:pPr algn="just" defTabSz="344488" rtl="1">
              <a:lnSpc>
                <a:spcPct val="200000"/>
              </a:lnSpc>
              <a:spcAft>
                <a:spcPts val="800"/>
              </a:spcAft>
            </a:pPr>
            <a:r>
              <a:rPr lang="ar-SY" sz="2000" dirty="0"/>
              <a:t>إن فعالية الاتصال التسويقي لا تُقاس بالأرقام وحدها، بل تحتاج إلى مزيج متوازن بين التحليل التحليلي</a:t>
            </a:r>
            <a:r>
              <a:rPr lang="en-US" sz="2000" dirty="0"/>
              <a:t> </a:t>
            </a:r>
            <a:r>
              <a:rPr lang="ar-SY" sz="2000" dirty="0"/>
              <a:t>والإبداع الإعلاني. فالقوة التحليلية تساعد في فهم البيانات بدقة واستخلاص رؤى قابلة للتنفيذ. في المقابل، يمنح الإبداع الإعلاني الرسائل التسويقية تأثيراً عاطفياً يجذب الجمهور ويحفز استجابته. وعليه، فإن الجمع بين الدقة التحليلية والابتكار الإبداعي يشكل حجر الأساس لنجاح أي حملة تسويقية. لذلك، يعتمد المسوق الفعال على هذا التوازن لتحقيق نتائج ملموسة ومستدامة.</a:t>
            </a:r>
          </a:p>
          <a:p>
            <a:pPr algn="just" defTabSz="344488" rtl="1">
              <a:lnSpc>
                <a:spcPct val="150000"/>
              </a:lnSpc>
              <a:spcAft>
                <a:spcPts val="800"/>
              </a:spcAft>
            </a:pPr>
            <a:r>
              <a:rPr lang="ar-SY" sz="2000" b="1" u="sng" dirty="0"/>
              <a:t>مثال</a:t>
            </a:r>
            <a:r>
              <a:rPr lang="ar-SY" sz="2000" dirty="0"/>
              <a:t>: </a:t>
            </a:r>
            <a:r>
              <a:rPr lang="ar-SY" sz="2000" b="1" dirty="0"/>
              <a:t>شركة (</a:t>
            </a:r>
            <a:r>
              <a:rPr lang="en-US" sz="2000" b="1" dirty="0"/>
              <a:t>Nova Café</a:t>
            </a:r>
            <a:r>
              <a:rPr lang="ar-SY" sz="2000" b="1" dirty="0"/>
              <a:t>)</a:t>
            </a:r>
            <a:r>
              <a:rPr lang="en-US" sz="2000" dirty="0"/>
              <a:t>، </a:t>
            </a:r>
            <a:r>
              <a:rPr lang="ar-SY" sz="2000" dirty="0"/>
              <a:t>وهي شركة جديدة في مجال المقاهي، قامت بتحليل تفضيلات عملائها قبل </a:t>
            </a:r>
          </a:p>
          <a:p>
            <a:pPr algn="just" defTabSz="344488" rtl="1">
              <a:lnSpc>
                <a:spcPct val="150000"/>
              </a:lnSpc>
              <a:spcAft>
                <a:spcPts val="800"/>
              </a:spcAft>
            </a:pPr>
            <a:r>
              <a:rPr lang="ar-SY" sz="2000" dirty="0"/>
              <a:t>إطلاق حملتها التسويقية الأولى، ثم استخدمت الإبداع الإعلاني لصياغة رسائل جذابة تستهدف </a:t>
            </a:r>
          </a:p>
          <a:p>
            <a:pPr algn="just" defTabSz="344488" rtl="1">
              <a:spcAft>
                <a:spcPts val="800"/>
              </a:spcAft>
            </a:pPr>
            <a:r>
              <a:rPr lang="ar-SY" sz="2000" dirty="0"/>
              <a:t>العاطفة والتجربة الحسية للزبائن.</a:t>
            </a:r>
          </a:p>
          <a:p>
            <a:pPr algn="just" defTabSz="344488" rtl="1">
              <a:spcAft>
                <a:spcPts val="800"/>
              </a:spcAft>
            </a:pPr>
            <a:r>
              <a:rPr lang="ar-SY" sz="2000" b="1" dirty="0"/>
              <a:t>يمكن زيارة الرابط للاطلاع على الإعلان: </a:t>
            </a:r>
            <a:r>
              <a:rPr lang="en-US" sz="2000" b="1" dirty="0">
                <a:hlinkClick r:id="rId2"/>
              </a:rPr>
              <a:t>https://www.youtube.com/watch?v=6Y_9otlE4CA</a:t>
            </a:r>
            <a:endParaRPr lang="ar-SY" sz="2000" b="1" dirty="0"/>
          </a:p>
          <a:p>
            <a:pPr algn="just" defTabSz="344488" rtl="1">
              <a:spcAft>
                <a:spcPts val="800"/>
              </a:spcAft>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3314" name="Picture 2" descr="Nova Cafe in Mohalla Saidanwala,Shahbad ...">
            <a:extLst>
              <a:ext uri="{FF2B5EF4-FFF2-40B4-BE49-F238E27FC236}">
                <a16:creationId xmlns:a16="http://schemas.microsoft.com/office/drawing/2014/main" id="{A882D7CD-BA97-47A1-87D8-B5278C292D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597" y="3666650"/>
            <a:ext cx="2295525" cy="19907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104710"/>
      </p:ext>
    </p:extLst>
  </p:cSld>
  <p:clrMapOvr>
    <a:masterClrMapping/>
  </p:clrMapOvr>
  <mc:AlternateContent xmlns:mc="http://schemas.openxmlformats.org/markup-compatibility/2006" xmlns:p14="http://schemas.microsoft.com/office/powerpoint/2010/main">
    <mc:Choice Requires="p14">
      <p:transition p14:dur="10" advTm="177585"/>
    </mc:Choice>
    <mc:Fallback xmlns="">
      <p:transition advTm="1775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549444" y="966945"/>
            <a:ext cx="3914854"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تأثير العولمة على الاتصال التسويقي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8987"/>
    </mc:Choice>
    <mc:Fallback xmlns="">
      <p:transition spd="slow" advTm="189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56968" y="981545"/>
            <a:ext cx="4865639" cy="5582619"/>
          </a:xfrm>
          <a:prstGeom prst="rect">
            <a:avLst/>
          </a:prstGeom>
        </p:spPr>
        <p:txBody>
          <a:bodyPr wrap="square">
            <a:spAutoFit/>
          </a:bodyPr>
          <a:lstStyle/>
          <a:p>
            <a:pPr algn="just" rtl="1">
              <a:lnSpc>
                <a:spcPct val="150000"/>
              </a:lnSpc>
            </a:pPr>
            <a:r>
              <a:rPr lang="ar-SY" sz="2000" dirty="0"/>
              <a:t>يشير المحور الرابع إلى تأثير العولمة على الاتصال التسويقي، حيث أصبحت الأسواق مترابطة وألغت الحدود بين المستهلكين والثقافات المختلفة. هذا الترابط يزيد من تعقيد صياغة الرسائل التسويقية، إذ يتعين توحيدها مع مراعاة الخصوصية الثقافية لكل سوق. كما فرضت العولمة على المسوقين تطوير رسائل متعددة تتناسب مع القيم والعادات المحلية، مع الحفاظ على هوية العلامة العالمية. تلعب الرموز الثقافية واللغة البصرية دوراً محورياً في توصيل الرسائل عبر الحدود، لكن يجب الحذر من الاختلافات الثقافية في الدلالات. وفي ظل هذه التحديات، يصبح بناء هوية عالمية متماسكة مرنة أمراً أساسياً لضمان نجاح الاتصال التسويقي في بيئة عالمية متنوعة.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8578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4911" y="931456"/>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العولمة واتساع الأسواق</a:t>
            </a:r>
          </a:p>
        </p:txBody>
      </p:sp>
      <p:sp>
        <p:nvSpPr>
          <p:cNvPr id="48" name="TextBox 47"/>
          <p:cNvSpPr txBox="1"/>
          <p:nvPr/>
        </p:nvSpPr>
        <p:spPr>
          <a:xfrm>
            <a:off x="825500" y="1715849"/>
            <a:ext cx="10541000" cy="4307077"/>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أدت العولمة إلى ترابط الأسواق بشكل غير مسبوق، ما ألغى الحدود التقليدية بين المستهلكين والثقافات المختلفة. </a:t>
            </a:r>
            <a:r>
              <a:rPr lang="ar-SY" sz="2000" dirty="0">
                <a:effectLst/>
                <a:ea typeface="Times New Roman" panose="02020603050405020304" pitchFamily="18" charset="0"/>
                <a:cs typeface="Times New Roman" panose="02020603050405020304" pitchFamily="18" charset="0"/>
              </a:rPr>
              <a:t>إ</a:t>
            </a:r>
            <a:r>
              <a:rPr lang="ar-SA" sz="2000" dirty="0">
                <a:effectLst/>
                <a:ea typeface="Times New Roman" panose="02020603050405020304" pitchFamily="18" charset="0"/>
                <a:cs typeface="Times New Roman" panose="02020603050405020304" pitchFamily="18" charset="0"/>
              </a:rPr>
              <a:t>ن هذا التوسع يعكس تحدياً كبيراً أمام المسوقين في توحيد الرسائل التسويقية. فبينما تسعى العلامات للحفاظ على هوية موحدة، يجب عليها أيضاً مراعاة الخصوصية الثقافية لكل سوق. يتطلب الأمر توازناً دقيقاً بين الاتساق في الرسائل والتكيف مع القيم المحلية. ومن هنا، يصبح الابتكار في صياغة الحملات التسويقية متعدد الثقافات ضرورة استراتيجية للنجاح عالمياً.</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شركة (</a:t>
            </a:r>
            <a:r>
              <a:rPr lang="en-US" sz="2000" dirty="0">
                <a:effectLst/>
                <a:latin typeface="Times New Roman" panose="02020603050405020304" pitchFamily="18" charset="0"/>
                <a:ea typeface="Times New Roman" panose="02020603050405020304" pitchFamily="18" charset="0"/>
              </a:rPr>
              <a:t>Blue Vibe</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وهي شركة ناشئة متخصصة في المشروبات الصحية، اعتمدت حملة تسويقية </a:t>
            </a:r>
          </a:p>
          <a:p>
            <a:pPr algn="just" rtl="1">
              <a:lnSpc>
                <a:spcPct val="200000"/>
              </a:lnSpc>
            </a:pPr>
            <a:r>
              <a:rPr lang="ar-SY" sz="2000" dirty="0">
                <a:effectLst/>
                <a:latin typeface="Times New Roman" panose="02020603050405020304" pitchFamily="18" charset="0"/>
                <a:ea typeface="Times New Roman" panose="02020603050405020304" pitchFamily="18" charset="0"/>
              </a:rPr>
              <a:t>موحدة على مستوى عالمي، لكنها عدّلت نكهات المشروبات ورسائلها الإعلانية لتناسب الأذواق </a:t>
            </a:r>
          </a:p>
          <a:p>
            <a:pPr algn="just" rtl="1">
              <a:lnSpc>
                <a:spcPct val="200000"/>
              </a:lnSpc>
            </a:pPr>
            <a:r>
              <a:rPr lang="ar-SY" sz="2000" dirty="0">
                <a:effectLst/>
                <a:latin typeface="Times New Roman" panose="02020603050405020304" pitchFamily="18" charset="0"/>
                <a:ea typeface="Times New Roman" panose="02020603050405020304" pitchFamily="18" charset="0"/>
              </a:rPr>
              <a:t>والعادات الغذائية المحلية في الأسواق المختلفة.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4338" name="Picture 2" descr="Introducing BlueVibe Technologies LLC ...">
            <a:extLst>
              <a:ext uri="{FF2B5EF4-FFF2-40B4-BE49-F238E27FC236}">
                <a16:creationId xmlns:a16="http://schemas.microsoft.com/office/drawing/2014/main" id="{D8169AC7-68A9-468E-A1E0-C082351953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239" y="3937479"/>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78917"/>
    </mc:Choice>
    <mc:Fallback xmlns="">
      <p:transition advTm="17891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9942"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تنوع الجمهور وتعدد الرسائل</a:t>
            </a:r>
          </a:p>
        </p:txBody>
      </p:sp>
      <p:sp>
        <p:nvSpPr>
          <p:cNvPr id="48" name="TextBox 47"/>
          <p:cNvSpPr txBox="1"/>
          <p:nvPr/>
        </p:nvSpPr>
        <p:spPr>
          <a:xfrm>
            <a:off x="825500" y="1702990"/>
            <a:ext cx="10541000" cy="4305730"/>
          </a:xfrm>
          <a:prstGeom prst="rect">
            <a:avLst/>
          </a:prstGeom>
          <a:noFill/>
        </p:spPr>
        <p:txBody>
          <a:bodyPr wrap="square" rtlCol="0">
            <a:spAutoFit/>
          </a:bodyPr>
          <a:lstStyle/>
          <a:p>
            <a:pPr algn="just" rtl="1">
              <a:lnSpc>
                <a:spcPct val="200000"/>
              </a:lnSpc>
            </a:pPr>
            <a:r>
              <a:rPr lang="ar-SY" sz="2000" dirty="0"/>
              <a:t>تجبر العولمة المسوقين على تطوير رسائل متعددة تتكيف مع اختلاف القيم والعادات بين الثقافات والأسواق المختلفة. ويُعرف هذا النهج بمفهوم " العولمة المحلية"، حيث يتم الجمع بين الهوية العالمية للعلامة والتكيف مع البيئة المحلية. تظل الرسالة الأساسية للعلامة واحدة، لكنها تُعرض بطرق وأساليب تناسب كل سوق على حدة. وهكذا يصبح التوازن بين الاتساق العالمي والمرونة المحلية مفتاحاً لنجاح الحملات التسويقية متعددة الثقافات.</a:t>
            </a:r>
          </a:p>
          <a:p>
            <a:pPr algn="just" rtl="1">
              <a:lnSpc>
                <a:spcPct val="200000"/>
              </a:lnSpc>
            </a:pPr>
            <a:r>
              <a:rPr lang="ar-SY" sz="2000" b="1" u="sng" dirty="0"/>
              <a:t>مثال</a:t>
            </a:r>
            <a:r>
              <a:rPr lang="ar-SY" sz="2000" u="sng" dirty="0"/>
              <a:t>:</a:t>
            </a:r>
            <a:r>
              <a:rPr lang="ar-SY" sz="2000" dirty="0"/>
              <a:t> شركة (</a:t>
            </a:r>
            <a:r>
              <a:rPr lang="en-US" sz="2000" dirty="0" err="1"/>
              <a:t>EcoLite</a:t>
            </a:r>
            <a:r>
              <a:rPr lang="ar-SY" sz="2000" dirty="0"/>
              <a:t>)</a:t>
            </a:r>
            <a:r>
              <a:rPr lang="en-US" sz="2000" dirty="0"/>
              <a:t>، </a:t>
            </a:r>
            <a:r>
              <a:rPr lang="ar-SY" sz="2000" dirty="0"/>
              <a:t>وهي شركة ناشئة في مجال الإضاءة المستدامة، تعتمد على رسالة عالمية حول الاستدامة وحماية البيئة، لكنها تعدّل صور الحملات وأساليب العرض لتتناسب مع العادات والقيم المحلية </a:t>
            </a:r>
          </a:p>
          <a:p>
            <a:pPr algn="just" rtl="1">
              <a:lnSpc>
                <a:spcPct val="200000"/>
              </a:lnSpc>
            </a:pPr>
            <a:r>
              <a:rPr lang="ar-SY" sz="2000" dirty="0"/>
              <a:t>في كل سوق تدخل إليه.</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 name="Picture 1">
            <a:extLst>
              <a:ext uri="{FF2B5EF4-FFF2-40B4-BE49-F238E27FC236}">
                <a16:creationId xmlns:a16="http://schemas.microsoft.com/office/drawing/2014/main" id="{0E0CF7D5-0F48-439E-8243-E9C7AF55D9D6}"/>
              </a:ext>
            </a:extLst>
          </p:cNvPr>
          <p:cNvPicPr>
            <a:picLocks noChangeAspect="1"/>
          </p:cNvPicPr>
          <p:nvPr/>
        </p:nvPicPr>
        <p:blipFill>
          <a:blip r:embed="rId4"/>
          <a:stretch>
            <a:fillRect/>
          </a:stretch>
        </p:blipFill>
        <p:spPr>
          <a:xfrm>
            <a:off x="788644" y="4868494"/>
            <a:ext cx="4181475" cy="1095375"/>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206518"/>
    </mc:Choice>
    <mc:Fallback xmlns="">
      <p:transition advTm="2065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2383" y="961351"/>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الرموز الثقافية واللغة البصرية</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إن الصورة أصبحت اللغة العالمية الجديدة في الاتصال التسويقي، حيث تمتلك القدرة على نقل الرسائل بسرعة وفعالية عبر الثقافات المختلفة. تساعد الرموز البصرية على تجاوز الحواجز اللغوية وتوحيد فهم الجمهور للرسائل. ومع ذلك، يجب على المسوقين مراعاة الاختلافات الثقافية في دلالات الصور والألوان. فالألوان والرموز قد تحمل معانٍ مختلفة في ثقافات متعددة، ما يؤثر على تفسير الرسالة. لذلك، يصبح اختيار العناصر البصرية بعناية جزءاً أساسياً من استراتيجية الاتصال التسويقي متعددة الثقافات.</a:t>
            </a:r>
          </a:p>
          <a:p>
            <a:pPr algn="just" rtl="1">
              <a:lnSpc>
                <a:spcPct val="200000"/>
              </a:lnSpc>
            </a:pPr>
            <a:r>
              <a:rPr lang="ar-SY" sz="2000" b="1" u="sng" dirty="0"/>
              <a:t>مثال</a:t>
            </a:r>
            <a:r>
              <a:rPr lang="ar-SY" sz="2000" dirty="0"/>
              <a:t>: شركة (</a:t>
            </a:r>
            <a:r>
              <a:rPr lang="en-US" sz="2000" dirty="0"/>
              <a:t>Aura View</a:t>
            </a:r>
            <a:r>
              <a:rPr lang="ar-SY" sz="2000" dirty="0"/>
              <a:t>)</a:t>
            </a:r>
            <a:r>
              <a:rPr lang="en-US" sz="2000" dirty="0"/>
              <a:t>، </a:t>
            </a:r>
            <a:r>
              <a:rPr lang="ar-SY" sz="2000" dirty="0"/>
              <a:t>وهي شركة ناشئة في مجال النظارات الذكية، استخدمت الرموز والألوان </a:t>
            </a:r>
            <a:endParaRPr lang="en-US" sz="2000" dirty="0"/>
          </a:p>
          <a:p>
            <a:pPr algn="just" rtl="1">
              <a:lnSpc>
                <a:spcPct val="200000"/>
              </a:lnSpc>
            </a:pPr>
            <a:r>
              <a:rPr lang="ar-SY" sz="2000" dirty="0"/>
              <a:t>البصرية في حملتها التسويقية العالمية لتوضيح التكنولوجيا والابتكار، مع تعديل الصور والألوان لتتناسب </a:t>
            </a:r>
            <a:endParaRPr lang="en-US" sz="2000" dirty="0"/>
          </a:p>
          <a:p>
            <a:pPr algn="just" rtl="1">
              <a:lnSpc>
                <a:spcPct val="200000"/>
              </a:lnSpc>
            </a:pPr>
            <a:r>
              <a:rPr lang="ar-SY" sz="2000" dirty="0"/>
              <a:t>مع المعاني الثقافية المختلفة في الأسواق الآسيوية والأوروبية.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5362" name="Picture 2" descr="Auraview SG02 Smart Bluetooth/wifi ...">
            <a:extLst>
              <a:ext uri="{FF2B5EF4-FFF2-40B4-BE49-F238E27FC236}">
                <a16:creationId xmlns:a16="http://schemas.microsoft.com/office/drawing/2014/main" id="{BBC35751-4988-4FCD-A59A-5D39052C0F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1722" y="4103005"/>
            <a:ext cx="1951588" cy="195158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206906"/>
    </mc:Choice>
    <mc:Fallback xmlns="">
      <p:transition advTm="20690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7483"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هوية عالمية متماسكة</a:t>
            </a:r>
          </a:p>
        </p:txBody>
      </p:sp>
      <p:sp>
        <p:nvSpPr>
          <p:cNvPr id="48" name="TextBox 47"/>
          <p:cNvSpPr txBox="1"/>
          <p:nvPr/>
        </p:nvSpPr>
        <p:spPr>
          <a:xfrm>
            <a:off x="825500" y="1747516"/>
            <a:ext cx="10541000" cy="5538504"/>
          </a:xfrm>
          <a:prstGeom prst="rect">
            <a:avLst/>
          </a:prstGeom>
          <a:noFill/>
        </p:spPr>
        <p:txBody>
          <a:bodyPr wrap="square" rtlCol="0">
            <a:spAutoFit/>
          </a:bodyPr>
          <a:lstStyle/>
          <a:p>
            <a:pPr algn="just" rtl="1">
              <a:lnSpc>
                <a:spcPct val="200000"/>
              </a:lnSpc>
            </a:pPr>
            <a:r>
              <a:rPr lang="ar-SY" sz="2000" dirty="0"/>
              <a:t>تُظهر التجارب أن العلامات الكبرى الناجحة هي التي تمتلك هوية عالمية مرنة، تجمع بين الثبات في القيم الأساسية والمرونة في طرق التعبير عنها. يسمح هذا النهج للعلامة بالحفاظ على شخصيتها الموحدة عبر الأسواق المختلفة. إذ يجب الموازنة بين الاتساق</a:t>
            </a:r>
            <a:r>
              <a:rPr lang="en-US" sz="2000" dirty="0"/>
              <a:t> </a:t>
            </a:r>
            <a:r>
              <a:rPr lang="ar-SY" sz="2000" dirty="0"/>
              <a:t>في الرسائل والتكيّف</a:t>
            </a:r>
            <a:r>
              <a:rPr lang="en-US" sz="2000" dirty="0"/>
              <a:t> </a:t>
            </a:r>
            <a:r>
              <a:rPr lang="ar-SY" sz="2000" dirty="0"/>
              <a:t>مع البيئة الثقافية لكل سوق. وهكذا تضمن العلامة العالمية نجاح حملاتها مع احترام التنوع الثقافي وتعزيز التواصل مع المستهلكين في كل مكان.</a:t>
            </a:r>
          </a:p>
          <a:p>
            <a:pPr algn="just" rtl="1">
              <a:lnSpc>
                <a:spcPct val="150000"/>
              </a:lnSpc>
            </a:pPr>
            <a:r>
              <a:rPr lang="ar-SY" sz="2000" b="1" u="sng" dirty="0"/>
              <a:t>مثال</a:t>
            </a:r>
            <a:r>
              <a:rPr lang="ar-SY" sz="2000" dirty="0"/>
              <a:t>: شركة (</a:t>
            </a:r>
            <a:r>
              <a:rPr lang="en-US" sz="2000" dirty="0"/>
              <a:t>Unilever</a:t>
            </a:r>
            <a:r>
              <a:rPr lang="ar-SY" sz="2000" dirty="0"/>
              <a:t>)</a:t>
            </a:r>
            <a:r>
              <a:rPr lang="en-US" sz="2000" dirty="0"/>
              <a:t>، </a:t>
            </a:r>
            <a:r>
              <a:rPr lang="ar-SY" sz="2000" dirty="0"/>
              <a:t>متخصصة في الأغذية، المشروبات، ومستحضرات العناية الشخصية، </a:t>
            </a:r>
          </a:p>
          <a:p>
            <a:pPr algn="just" rtl="1">
              <a:lnSpc>
                <a:spcPct val="150000"/>
              </a:lnSpc>
            </a:pPr>
            <a:r>
              <a:rPr lang="ar-SY" sz="2000" dirty="0"/>
              <a:t>التي تحافظ على قيمها العالمية المرتبطة بالاستدامة والجودة، لكنها تعدّل حملاتها الإعلانية </a:t>
            </a:r>
          </a:p>
          <a:p>
            <a:pPr algn="just" rtl="1">
              <a:lnSpc>
                <a:spcPct val="150000"/>
              </a:lnSpc>
            </a:pPr>
            <a:r>
              <a:rPr lang="ar-SY" sz="2000" dirty="0"/>
              <a:t>ومنتجاتها لتتلاءم مع الثقافة والتفضيلات المحلية في كل سوق.</a:t>
            </a:r>
          </a:p>
          <a:p>
            <a:pPr algn="just" rtl="1">
              <a:lnSpc>
                <a:spcPct val="150000"/>
              </a:lnSpc>
            </a:pPr>
            <a:r>
              <a:rPr lang="ar-SY" sz="2000" b="1" dirty="0"/>
              <a:t>لتوضيح ما ذُكر بالمثال بشكل أكبر يمكن زيارة الموقع العربي</a:t>
            </a:r>
            <a:r>
              <a:rPr lang="ar-SY" sz="2000" dirty="0"/>
              <a:t>: </a:t>
            </a:r>
            <a:r>
              <a:rPr lang="en-US" sz="2000" dirty="0">
                <a:hlinkClick r:id="rId3"/>
              </a:rPr>
              <a:t>https://www.unilever-arabia.com/</a:t>
            </a:r>
            <a:endParaRPr lang="ar-SY" sz="2000" dirty="0"/>
          </a:p>
          <a:p>
            <a:pPr algn="just" rtl="1">
              <a:lnSpc>
                <a:spcPct val="200000"/>
              </a:lnSpc>
            </a:pPr>
            <a:endParaRPr lang="ar-SY" sz="2000" dirty="0"/>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6386" name="Picture 2" descr="Unilever South Africa | Unilever">
            <a:extLst>
              <a:ext uri="{FF2B5EF4-FFF2-40B4-BE49-F238E27FC236}">
                <a16:creationId xmlns:a16="http://schemas.microsoft.com/office/drawing/2014/main" id="{6C5443B2-28D1-4430-B72B-D4E62B61C2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930" y="3562583"/>
            <a:ext cx="1908369" cy="19083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48100"/>
    </mc:Choice>
    <mc:Fallback xmlns="">
      <p:transition advTm="1481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24769"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الأخلاقية والتمثيل الثقافي</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تشير التجارب إلى أن العولمة قد تؤدي أحياناً إلى تكرار الأنماط الغربية وتهميش الثقافات المحلية، هذا يمكن أن يقلل من التنوع الثقافي ويضعف صلة العلامة بالمستهلكين المحليين. لذلك يصبح على المسوقين العمل بحساسية ثقافية عالية وفهم عميق للعادات والتقاليد المحلية. يتطلب ذلك تعديل الرسائل التسويقية والصور والرموز لتلائم كل ثقافة بشكل مناسب. وبهذه الطريقة، يمكن للعلامات التجارية تحقيق التوازن بين الهوية العالمية واحترام التنوع الثقافي في الأسواق المختلفة. </a:t>
            </a:r>
          </a:p>
          <a:p>
            <a:pPr algn="just" rtl="1">
              <a:lnSpc>
                <a:spcPct val="200000"/>
              </a:lnSpc>
            </a:pPr>
            <a:r>
              <a:rPr lang="ar-SY" sz="2000" b="1" u="sng" dirty="0"/>
              <a:t>مثال</a:t>
            </a:r>
            <a:r>
              <a:rPr lang="ar-SY" sz="2000" dirty="0"/>
              <a:t>: شركة (</a:t>
            </a:r>
            <a:r>
              <a:rPr lang="en-US" sz="2000" dirty="0"/>
              <a:t>Dove</a:t>
            </a:r>
            <a:r>
              <a:rPr lang="ar-SY" sz="2000" dirty="0"/>
              <a:t>)</a:t>
            </a:r>
            <a:r>
              <a:rPr lang="en-US" sz="2000" dirty="0"/>
              <a:t>، </a:t>
            </a:r>
            <a:r>
              <a:rPr lang="ar-SY" sz="2000" dirty="0"/>
              <a:t>التي سحبت إعلاناً عالمياً بعد أن اعتُبر مسيئاً عرقياً في بعض الأسواق، </a:t>
            </a:r>
          </a:p>
          <a:p>
            <a:pPr algn="just" rtl="1">
              <a:lnSpc>
                <a:spcPct val="200000"/>
              </a:lnSpc>
            </a:pPr>
            <a:r>
              <a:rPr lang="ar-SY" sz="2000" dirty="0"/>
              <a:t>ما يبرز أهمية حساسية المسوقين الثقافية ومراجعة الرسائل التسويقية للتأكد من احترام </a:t>
            </a:r>
          </a:p>
          <a:p>
            <a:pPr algn="just" rtl="1">
              <a:lnSpc>
                <a:spcPct val="200000"/>
              </a:lnSpc>
            </a:pPr>
            <a:r>
              <a:rPr lang="ar-SY" sz="2000" dirty="0"/>
              <a:t>التنوع الثقافي.</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8434" name="Picture 2" descr="100% recycled plastic bottles ...">
            <a:extLst>
              <a:ext uri="{FF2B5EF4-FFF2-40B4-BE49-F238E27FC236}">
                <a16:creationId xmlns:a16="http://schemas.microsoft.com/office/drawing/2014/main" id="{194BB114-5443-42B9-85C3-1E31EC7D03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279180"/>
            <a:ext cx="2952750" cy="17697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35962"/>
    </mc:Choice>
    <mc:Fallback xmlns="">
      <p:transition advTm="13596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65679" y="884742"/>
            <a:ext cx="493115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استراتيجيات التكيف مع بيئة السوق المتغيرة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3314"/>
    </mc:Choice>
    <mc:Fallback xmlns="">
      <p:transition spd="slow" advTm="133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91653" y="966945"/>
            <a:ext cx="4865639" cy="5582619"/>
          </a:xfrm>
          <a:prstGeom prst="rect">
            <a:avLst/>
          </a:prstGeom>
        </p:spPr>
        <p:txBody>
          <a:bodyPr wrap="square">
            <a:spAutoFit/>
          </a:bodyPr>
          <a:lstStyle/>
          <a:p>
            <a:pPr algn="just" rtl="1">
              <a:lnSpc>
                <a:spcPct val="150000"/>
              </a:lnSpc>
            </a:pPr>
            <a:r>
              <a:rPr lang="ar-SY" sz="2000" dirty="0"/>
              <a:t>يتناول المحور الخامس استراتيجيات التكيف مع بيئة السوق المتغيرة، حيث أصبح التكيف التسويقي عنصراً حيوياً لنجاح المؤسسات في مواجهة التغيرات المستمرة. وإن المرونة الاتصالية تمنح العلامات التجارية ميزة تنافسية في عصر التقنيات السريعة وتغير سلوك المستهلكين. ويعتمد التكيف الفعّال على البحث والتحليل المستمر لفهم تحولات السوق وتفضيلات الجمهور بدقة. كما يشمل التكيف الابتكار في الوسائط والقنوات التسويقية لتلبية احتياجات المستهلكين بطرق حديثة وجذابة. وفي الوقت نفسه، يجب أن تكون العلامات التجارية قادرة على الاستجابة السريعة للتغيرات الاجتماعية والسياسية لتعزيز صورتها وفعاليتها التسويقية.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74267">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4965"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التكيف التسويقي</a:t>
            </a:r>
          </a:p>
        </p:txBody>
      </p:sp>
      <p:sp>
        <p:nvSpPr>
          <p:cNvPr id="48" name="TextBox 47"/>
          <p:cNvSpPr txBox="1"/>
          <p:nvPr/>
        </p:nvSpPr>
        <p:spPr>
          <a:xfrm>
            <a:off x="825500" y="1488717"/>
            <a:ext cx="10541000" cy="4576381"/>
          </a:xfrm>
          <a:prstGeom prst="rect">
            <a:avLst/>
          </a:prstGeom>
          <a:noFill/>
        </p:spPr>
        <p:txBody>
          <a:bodyPr wrap="square" rtlCol="0">
            <a:spAutoFit/>
          </a:bodyPr>
          <a:lstStyle/>
          <a:p>
            <a:pPr algn="just" rtl="1">
              <a:lnSpc>
                <a:spcPct val="250000"/>
              </a:lnSpc>
            </a:pPr>
            <a:r>
              <a:rPr lang="ar-SY" sz="2000" dirty="0">
                <a:effectLst/>
                <a:ea typeface="Times New Roman" panose="02020603050405020304" pitchFamily="18" charset="0"/>
                <a:cs typeface="Times New Roman" panose="02020603050405020304" pitchFamily="18" charset="0"/>
              </a:rPr>
              <a:t>يشير مفهوم التكيف إلى قدرة المؤسسة على تعديل استراتيجياتها الاتصالية بحيث تظل فعّالة رغم التغيرات المستمرة في بيئة السوق. إن المرونة في الاتصال أصبحت اليوم عنصراً أساسياً للميزة التنافسية. فالمؤسسات القادرة على التكيف بسرعة تستطيع الاستجابة للتقنيات الجديدة وتغيرات سلوك المستهلكين بكفاءة. كما يتيح التكيف المستمر للعلامات التجارية الحفاظ على صلتها بالجمهور وتعزيز ثقة العملاء بها. </a:t>
            </a:r>
          </a:p>
          <a:p>
            <a:pPr algn="just" rtl="1">
              <a:lnSpc>
                <a:spcPct val="250000"/>
              </a:lnSpc>
            </a:pPr>
            <a:r>
              <a:rPr lang="ar-SY" sz="2000" b="1" dirty="0">
                <a:latin typeface="Times New Roman" panose="02020603050405020304" pitchFamily="18" charset="0"/>
                <a:ea typeface="Times New Roman" panose="02020603050405020304" pitchFamily="18" charset="0"/>
              </a:rPr>
              <a:t>مثال</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شركة (</a:t>
            </a:r>
            <a:r>
              <a:rPr lang="en-US" sz="2000" dirty="0">
                <a:effectLst/>
                <a:latin typeface="Times New Roman" panose="02020603050405020304" pitchFamily="18" charset="0"/>
                <a:ea typeface="Times New Roman" panose="02020603050405020304" pitchFamily="18" charset="0"/>
              </a:rPr>
              <a:t>Airbnb</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التي عدّلت شعارها ورسائلها التسويقية من مفهوم "السكن السياحي" إلى </a:t>
            </a:r>
          </a:p>
          <a:p>
            <a:pPr algn="just" rtl="1">
              <a:lnSpc>
                <a:spcPct val="250000"/>
              </a:lnSpc>
            </a:pPr>
            <a:r>
              <a:rPr lang="ar-SY" sz="2000" dirty="0">
                <a:effectLst/>
                <a:latin typeface="Times New Roman" panose="02020603050405020304" pitchFamily="18" charset="0"/>
                <a:ea typeface="Times New Roman" panose="02020603050405020304" pitchFamily="18" charset="0"/>
              </a:rPr>
              <a:t>"الانتماء في كل مكان"، لتعكس مرونتها وقدرتها على التكيف مع تغير احتياجات المسافرين وسلوكهم في الأسواق المختلفة.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7410" name="Picture 2" descr="Airbnb · GitHub">
            <a:extLst>
              <a:ext uri="{FF2B5EF4-FFF2-40B4-BE49-F238E27FC236}">
                <a16:creationId xmlns:a16="http://schemas.microsoft.com/office/drawing/2014/main" id="{566D5DC2-ABA1-460D-88C1-B435183B40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612502"/>
            <a:ext cx="2133600" cy="2133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72706"/>
    </mc:Choice>
    <mc:Fallback xmlns="">
      <p:transition advTm="17270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31455"/>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البحث والتحليل المستمر</a:t>
            </a:r>
          </a:p>
        </p:txBody>
      </p:sp>
      <p:sp>
        <p:nvSpPr>
          <p:cNvPr id="48" name="TextBox 47"/>
          <p:cNvSpPr txBox="1"/>
          <p:nvPr/>
        </p:nvSpPr>
        <p:spPr>
          <a:xfrm>
            <a:off x="825500" y="1628907"/>
            <a:ext cx="10541000" cy="4305730"/>
          </a:xfrm>
          <a:prstGeom prst="rect">
            <a:avLst/>
          </a:prstGeom>
          <a:noFill/>
        </p:spPr>
        <p:txBody>
          <a:bodyPr wrap="square" rtlCol="0">
            <a:spAutoFit/>
          </a:bodyPr>
          <a:lstStyle/>
          <a:p>
            <a:pPr algn="just" rtl="1">
              <a:lnSpc>
                <a:spcPct val="250000"/>
              </a:lnSpc>
            </a:pPr>
            <a:r>
              <a:rPr lang="ar-SY" sz="2000" dirty="0"/>
              <a:t>تُعدّ البحوث التسويقية</a:t>
            </a:r>
            <a:r>
              <a:rPr lang="en-US" sz="2000" dirty="0"/>
              <a:t> </a:t>
            </a:r>
            <a:r>
              <a:rPr lang="ar-SY" sz="2000" dirty="0"/>
              <a:t>أداة أساسية لفهم تحولات السوق وسلوك وتفضيلات الجمهور بدقة. تعتمد المؤسسات الحديثة على هذه البحوث لاتخاذ قرارات اتصال مستنيرة وفعّالة. توفر البيانات المحدثة بشكل مستمر رؤية دقيقة تساعد في ضبط الاتجاهات التسويقية والتكيف مع احتياجات المستهلكين المتغيرة. كما تمكّن العلامات التجارية من توقع التحولات المستقبلية واتخاذ إجراءات استباقية. وبذلك، يصبح البحث والتحليل المستمر حجر الزاوية لاستراتيجيات اتصال تسويقي ناجحة ومستدامة.</a:t>
            </a:r>
          </a:p>
          <a:p>
            <a:pPr algn="just" rtl="1">
              <a:lnSpc>
                <a:spcPct val="200000"/>
              </a:lnSpc>
            </a:pPr>
            <a:r>
              <a:rPr lang="ar-SY" sz="2000" b="1" u="sng" dirty="0"/>
              <a:t>مثال</a:t>
            </a:r>
            <a:r>
              <a:rPr lang="ar-SY" sz="2000" dirty="0"/>
              <a:t>: شركة (</a:t>
            </a:r>
            <a:r>
              <a:rPr lang="en-US" sz="2000" dirty="0"/>
              <a:t>Google</a:t>
            </a:r>
            <a:r>
              <a:rPr lang="ar-SY" sz="2000" dirty="0"/>
              <a:t>)</a:t>
            </a:r>
            <a:r>
              <a:rPr lang="en-US" sz="2000" dirty="0"/>
              <a:t>، </a:t>
            </a:r>
            <a:r>
              <a:rPr lang="ar-SY" sz="2000" dirty="0"/>
              <a:t>التي تستخدم بيانات تقارير (</a:t>
            </a:r>
            <a:r>
              <a:rPr lang="en-US" sz="2000" dirty="0"/>
              <a:t>Google Trends</a:t>
            </a:r>
            <a:r>
              <a:rPr lang="ar-SY" sz="2000" dirty="0"/>
              <a:t>) لتتبع اهتمامات المستخدمين </a:t>
            </a:r>
          </a:p>
          <a:p>
            <a:pPr algn="just" rtl="1">
              <a:lnSpc>
                <a:spcPct val="200000"/>
              </a:lnSpc>
            </a:pPr>
            <a:r>
              <a:rPr lang="ar-SY" sz="2000" dirty="0"/>
              <a:t>لحظة بلحظة، ما يساعد المسوقين على ضبط الحملات الإعلانية وتكييف الرسائل التسويقية وفق التحولات الفعلية في السوق.</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D06406A-C92F-4A3C-A07C-E4862D23BF2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8434" name="Picture 2" descr="Google for Developers - from AI and ...">
            <a:extLst>
              <a:ext uri="{FF2B5EF4-FFF2-40B4-BE49-F238E27FC236}">
                <a16:creationId xmlns:a16="http://schemas.microsoft.com/office/drawing/2014/main" id="{B3C3CC5D-BBCB-451B-964B-172FE51AB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901055"/>
            <a:ext cx="1676447" cy="16764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17544"/>
    </mc:Choice>
    <mc:Fallback xmlns="">
      <p:transition advTm="11754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32449" y="923754"/>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الابتكار في الوسائط والقنوات</a:t>
            </a:r>
          </a:p>
        </p:txBody>
      </p:sp>
      <p:sp>
        <p:nvSpPr>
          <p:cNvPr id="48" name="TextBox 47"/>
          <p:cNvSpPr txBox="1"/>
          <p:nvPr/>
        </p:nvSpPr>
        <p:spPr>
          <a:xfrm>
            <a:off x="825500" y="1516081"/>
            <a:ext cx="10541000" cy="5230727"/>
          </a:xfrm>
          <a:prstGeom prst="rect">
            <a:avLst/>
          </a:prstGeom>
          <a:noFill/>
        </p:spPr>
        <p:txBody>
          <a:bodyPr wrap="square" rtlCol="0">
            <a:spAutoFit/>
          </a:bodyPr>
          <a:lstStyle/>
          <a:p>
            <a:pPr algn="just" rtl="1">
              <a:lnSpc>
                <a:spcPct val="200000"/>
              </a:lnSpc>
            </a:pPr>
            <a:r>
              <a:rPr lang="ar-SY" sz="2000" dirty="0"/>
              <a:t>إن التكيف التسويقي لا يقتصر على تعديل الرسائل فقط، بل يشمل الابتكار في الوسائط.</a:t>
            </a:r>
            <a:r>
              <a:rPr lang="en-US" sz="2000" dirty="0"/>
              <a:t> </a:t>
            </a:r>
            <a:r>
              <a:rPr lang="ar-SY" sz="2000" dirty="0"/>
              <a:t>فالمؤسسات الناجحة تستكشف قنوات جديدة مثل المحتوى القصير، </a:t>
            </a:r>
            <a:r>
              <a:rPr lang="ar-SY" sz="2000" dirty="0" err="1"/>
              <a:t>البودكاست</a:t>
            </a:r>
            <a:r>
              <a:rPr lang="ar-SY" sz="2000" dirty="0"/>
              <a:t>، والواقع المعزز للتواصل مع جمهورها بشكل مبتكر. يساعد هذا النهج على جذب الانتباه وتعزيز التفاعل مع العلامة التجارية وفق أساليب استهلاك الإعلام الحديثة. وبالتالي، يُعد الابتكار في الوسائط عنصراً أساسياً لنجاح الاتصال التسويقي في بيئة السوق المتغيرة.</a:t>
            </a:r>
          </a:p>
          <a:p>
            <a:pPr algn="just" rtl="1">
              <a:lnSpc>
                <a:spcPct val="200000"/>
              </a:lnSpc>
            </a:pPr>
            <a:r>
              <a:rPr lang="ar-SY" sz="2000" b="1" u="sng" dirty="0"/>
              <a:t>مثال</a:t>
            </a:r>
            <a:r>
              <a:rPr lang="ar-SY" sz="2000" dirty="0"/>
              <a:t>: شركة (</a:t>
            </a:r>
            <a:r>
              <a:rPr lang="en-US" sz="2000" dirty="0"/>
              <a:t>Red Bull</a:t>
            </a:r>
            <a:r>
              <a:rPr lang="ar-SY" sz="2000" dirty="0"/>
              <a:t>)</a:t>
            </a:r>
            <a:r>
              <a:rPr lang="en-US" sz="2000" dirty="0"/>
              <a:t>، </a:t>
            </a:r>
            <a:r>
              <a:rPr lang="ar-SY" sz="2000" dirty="0"/>
              <a:t>التي توظف المحتوى القصير </a:t>
            </a:r>
            <a:r>
              <a:rPr lang="ar-SY" sz="2000" dirty="0" err="1"/>
              <a:t>والبودكاست</a:t>
            </a:r>
            <a:r>
              <a:rPr lang="ar-SY" sz="2000" dirty="0"/>
              <a:t> والفيديوهات التفاعلية على منصات التواصل الاجتماعي للترويج لأسلوب الحياة الرياضي والمغامر، ما يعكس قدرتها على الابتكار وجذب جمهور متنوع.</a:t>
            </a:r>
          </a:p>
          <a:p>
            <a:pPr algn="just" rtl="1">
              <a:lnSpc>
                <a:spcPct val="300000"/>
              </a:lnSpc>
            </a:pPr>
            <a:r>
              <a:rPr lang="ar-SY" sz="2000" b="1" dirty="0">
                <a:latin typeface="Times New Roman" panose="02020603050405020304" pitchFamily="18" charset="0"/>
              </a:rPr>
              <a:t>يمكن الاطلاع على إعلان تفاعلي خاص بالشركة: </a:t>
            </a:r>
            <a:r>
              <a:rPr lang="en-US" sz="2000" dirty="0">
                <a:latin typeface="Times New Roman" panose="02020603050405020304" pitchFamily="18" charset="0"/>
                <a:hlinkClick r:id="rId3"/>
              </a:rPr>
              <a:t>https://www.youtube.com/watch?v=nqdboeQ-vYw</a:t>
            </a:r>
            <a:endParaRPr lang="en-US" sz="2000" dirty="0">
              <a:latin typeface="Times New Roman" panose="02020603050405020304" pitchFamily="18" charset="0"/>
            </a:endParaRPr>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19458" name="Picture 2" descr="Red Bull Logo Design: History &amp; Evolution">
            <a:extLst>
              <a:ext uri="{FF2B5EF4-FFF2-40B4-BE49-F238E27FC236}">
                <a16:creationId xmlns:a16="http://schemas.microsoft.com/office/drawing/2014/main" id="{CDE05AC7-9EC2-46B6-9A26-8D3A412B94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4506148"/>
            <a:ext cx="1913866" cy="127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28571"/>
    </mc:Choice>
    <mc:Fallback xmlns="">
      <p:transition advTm="12857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99184"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الاستجابة السريعة للتغيرات الاجتماعية</a:t>
            </a:r>
          </a:p>
        </p:txBody>
      </p:sp>
      <p:sp>
        <p:nvSpPr>
          <p:cNvPr id="48" name="TextBox 47"/>
          <p:cNvSpPr txBox="1"/>
          <p:nvPr/>
        </p:nvSpPr>
        <p:spPr>
          <a:xfrm>
            <a:off x="825500" y="1509880"/>
            <a:ext cx="10541000" cy="4576381"/>
          </a:xfrm>
          <a:prstGeom prst="rect">
            <a:avLst/>
          </a:prstGeom>
          <a:noFill/>
        </p:spPr>
        <p:txBody>
          <a:bodyPr wrap="square" rtlCol="0">
            <a:spAutoFit/>
          </a:bodyPr>
          <a:lstStyle/>
          <a:p>
            <a:pPr algn="just" rtl="1">
              <a:lnSpc>
                <a:spcPct val="250000"/>
              </a:lnSpc>
            </a:pPr>
            <a:r>
              <a:rPr lang="ar-SY" sz="2000" dirty="0"/>
              <a:t>يجب أن يكون الاتصال التسويقي الحديث متفاعلاً وحساساً للسياق الاجتماعي والسياسي المحيط بالعلامة التجارية. يُعرف هذا النهج بـ (التسويق الرشيق) (</a:t>
            </a:r>
            <a:r>
              <a:rPr lang="en-US" sz="2000" dirty="0"/>
              <a:t>Agile Marketing</a:t>
            </a:r>
            <a:r>
              <a:rPr lang="ar-SY" sz="2000" dirty="0"/>
              <a:t>)</a:t>
            </a:r>
            <a:r>
              <a:rPr lang="en-US" sz="2000" dirty="0"/>
              <a:t>، </a:t>
            </a:r>
            <a:r>
              <a:rPr lang="ar-SY" sz="2000" dirty="0"/>
              <a:t>ويعني القدرة على الاستجابة الفورية للأحداث والتغيرات. يساعد التسويق الرشيق العلامات على مواكبة القضايا الراهنة والتواصل بشكل يتماشى مع قيمها ومبادئها</a:t>
            </a:r>
          </a:p>
          <a:p>
            <a:pPr algn="just" rtl="1">
              <a:lnSpc>
                <a:spcPct val="250000"/>
              </a:lnSpc>
            </a:pPr>
            <a:r>
              <a:rPr lang="ar-SY" sz="2000" dirty="0"/>
              <a:t>.</a:t>
            </a:r>
            <a:r>
              <a:rPr lang="ar-SY" sz="2000" b="1" u="sng" dirty="0"/>
              <a:t>مثال</a:t>
            </a:r>
            <a:r>
              <a:rPr lang="ar-SY" sz="2000" dirty="0"/>
              <a:t>: شركة (</a:t>
            </a:r>
            <a:r>
              <a:rPr lang="en-US" sz="2000" dirty="0"/>
              <a:t>Patagonia</a:t>
            </a:r>
            <a:r>
              <a:rPr lang="ar-SY" sz="2000" dirty="0"/>
              <a:t>)</a:t>
            </a:r>
            <a:r>
              <a:rPr lang="en-US" sz="2000" dirty="0"/>
              <a:t>، </a:t>
            </a:r>
            <a:r>
              <a:rPr lang="ar-SY" sz="2000" dirty="0"/>
              <a:t>المتخصصة في تصنيع الملابس والمعدات الرياضية والبيئية المستدامة،</a:t>
            </a:r>
          </a:p>
          <a:p>
            <a:pPr algn="just" rtl="1">
              <a:lnSpc>
                <a:spcPct val="250000"/>
              </a:lnSpc>
            </a:pPr>
            <a:r>
              <a:rPr lang="ar-SY" sz="2000" dirty="0"/>
              <a:t>استجابت بسرعة للأحداث البيئية والسياسية من خلال حملات توعية ودعم للحفاظ على البيئة، </a:t>
            </a:r>
          </a:p>
          <a:p>
            <a:pPr algn="just" rtl="1">
              <a:lnSpc>
                <a:spcPct val="250000"/>
              </a:lnSpc>
            </a:pPr>
            <a:r>
              <a:rPr lang="ar-SY" sz="2000" dirty="0"/>
              <a:t>ما يعكس قدرتها على التسويق الرشيق (المرن) وتعزيز قيمها أمام جمهورها.</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pic>
        <p:nvPicPr>
          <p:cNvPr id="20482" name="Picture 2" descr="Patagonia">
            <a:extLst>
              <a:ext uri="{FF2B5EF4-FFF2-40B4-BE49-F238E27FC236}">
                <a16:creationId xmlns:a16="http://schemas.microsoft.com/office/drawing/2014/main" id="{FF191CAF-518A-49FF-8A2A-39767867CA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03" y="378342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136981"/>
      </p:ext>
    </p:extLst>
  </p:cSld>
  <p:clrMapOvr>
    <a:masterClrMapping/>
  </p:clrMapOvr>
  <mc:AlternateContent xmlns:mc="http://schemas.openxmlformats.org/markup-compatibility/2006" xmlns:p14="http://schemas.microsoft.com/office/powerpoint/2010/main">
    <mc:Choice Requires="p14">
      <p:transition p14:dur="10" advTm="99640"/>
    </mc:Choice>
    <mc:Fallback xmlns="">
      <p:transition advTm="996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87516" y="1506059"/>
            <a:ext cx="8130073" cy="4575035"/>
          </a:xfrm>
          <a:prstGeom prst="rect">
            <a:avLst/>
          </a:prstGeom>
          <a:noFill/>
        </p:spPr>
        <p:txBody>
          <a:bodyPr wrap="square" rtlCol="0">
            <a:spAutoFit/>
          </a:bodyPr>
          <a:lstStyle/>
          <a:p>
            <a:pPr algn="just" rtl="1">
              <a:lnSpc>
                <a:spcPct val="250000"/>
              </a:lnSpc>
            </a:pPr>
            <a:r>
              <a:rPr lang="ar-SY" sz="2000" dirty="0"/>
              <a:t>أظهرت التحولات الأخيرة أن الأسواق الحديثة باتت أكثر اعتماداً على البيانات، وأكثر حساسية للتغيرات الثقافية والاجتماعية والاقتصادية. وأصبح نجاح العلامات التجارية مرهوناً بقدرتها على بناء تواصل إنساني عبر أدوات رقمية متطورة، يجمع بين الإبداع والتحليل والمرونة. إن الجمع بين الفهم العميق للسوق، واستثمار التقنيات الحديثة، واحترام التنوع الثقافي، يمثل الطريق نحو اتصال تسويقي متكامل ومستدام. وهكذا، لم تعد الأسواق فضاءً للبيع فحسب، بل منظومة تفاعلية تتشكل فيها القيم والعلاقات في الزمن الحقيقي.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85527"/>
    </mc:Choice>
    <mc:Fallback xmlns="">
      <p:transition spd="slow" advTm="8552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223934" y="5109268"/>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تطوير برامج اتصال تسويقي عالمي متكامل</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4</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7687"/>
    </mc:Choice>
    <mc:Fallback xmlns="">
      <p:transition spd="slow" advTm="17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52400" y="-37249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0.6"/>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F4B209-5070-451F-9984-4B08C91CA215}"/>
</file>

<file path=customXml/itemProps2.xml><?xml version="1.0" encoding="utf-8"?>
<ds:datastoreItem xmlns:ds="http://schemas.openxmlformats.org/officeDocument/2006/customXml" ds:itemID="{B091D67B-A182-49F6-A3D9-AD827B50229E}"/>
</file>

<file path=customXml/itemProps3.xml><?xml version="1.0" encoding="utf-8"?>
<ds:datastoreItem xmlns:ds="http://schemas.openxmlformats.org/officeDocument/2006/customXml" ds:itemID="{56D50F18-70E5-4C00-967F-10C82709D259}"/>
</file>

<file path=docProps/app.xml><?xml version="1.0" encoding="utf-8"?>
<Properties xmlns="http://schemas.openxmlformats.org/officeDocument/2006/extended-properties" xmlns:vt="http://schemas.openxmlformats.org/officeDocument/2006/docPropsVTypes">
  <TotalTime>5398</TotalTime>
  <Words>3736</Words>
  <Application>Microsoft Office PowerPoint</Application>
  <PresentationFormat>Widescreen</PresentationFormat>
  <Paragraphs>235</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976</cp:revision>
  <dcterms:created xsi:type="dcterms:W3CDTF">2025-07-01T03:58:26Z</dcterms:created>
  <dcterms:modified xsi:type="dcterms:W3CDTF">2025-10-13T09:51:10Z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