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256" r:id="rId2"/>
    <p:sldId id="354" r:id="rId3"/>
    <p:sldId id="421" r:id="rId4"/>
    <p:sldId id="357" r:id="rId5"/>
    <p:sldId id="422" r:id="rId6"/>
    <p:sldId id="423" r:id="rId7"/>
    <p:sldId id="424" r:id="rId8"/>
    <p:sldId id="425" r:id="rId9"/>
    <p:sldId id="426" r:id="rId10"/>
    <p:sldId id="428" r:id="rId11"/>
    <p:sldId id="427" r:id="rId12"/>
    <p:sldId id="429" r:id="rId13"/>
    <p:sldId id="430" r:id="rId14"/>
    <p:sldId id="431" r:id="rId15"/>
    <p:sldId id="432" r:id="rId16"/>
    <p:sldId id="433" r:id="rId17"/>
    <p:sldId id="434" r:id="rId18"/>
    <p:sldId id="435" r:id="rId19"/>
    <p:sldId id="436" r:id="rId20"/>
    <p:sldId id="437" r:id="rId21"/>
    <p:sldId id="438" r:id="rId22"/>
    <p:sldId id="477" r:id="rId23"/>
    <p:sldId id="439" r:id="rId24"/>
    <p:sldId id="440" r:id="rId25"/>
    <p:sldId id="468" r:id="rId26"/>
    <p:sldId id="444" r:id="rId27"/>
    <p:sldId id="443" r:id="rId28"/>
    <p:sldId id="469" r:id="rId29"/>
    <p:sldId id="441" r:id="rId30"/>
    <p:sldId id="446" r:id="rId31"/>
    <p:sldId id="447" r:id="rId32"/>
    <p:sldId id="448" r:id="rId33"/>
    <p:sldId id="470" r:id="rId34"/>
    <p:sldId id="471" r:id="rId35"/>
    <p:sldId id="451" r:id="rId36"/>
    <p:sldId id="450" r:id="rId37"/>
    <p:sldId id="452" r:id="rId38"/>
    <p:sldId id="454" r:id="rId39"/>
    <p:sldId id="457" r:id="rId40"/>
    <p:sldId id="472" r:id="rId41"/>
    <p:sldId id="458" r:id="rId42"/>
    <p:sldId id="473" r:id="rId43"/>
    <p:sldId id="460" r:id="rId44"/>
    <p:sldId id="459" r:id="rId45"/>
    <p:sldId id="461" r:id="rId46"/>
    <p:sldId id="474" r:id="rId47"/>
    <p:sldId id="463" r:id="rId48"/>
    <p:sldId id="464" r:id="rId49"/>
    <p:sldId id="465" r:id="rId50"/>
    <p:sldId id="475" r:id="rId51"/>
    <p:sldId id="466" r:id="rId52"/>
    <p:sldId id="476" r:id="rId53"/>
    <p:sldId id="356"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291" autoAdjust="0"/>
  </p:normalViewPr>
  <p:slideViewPr>
    <p:cSldViewPr snapToGrid="0">
      <p:cViewPr varScale="1">
        <p:scale>
          <a:sx n="70" d="100"/>
          <a:sy n="70" d="100"/>
        </p:scale>
        <p:origin x="67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6/10/2022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141631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762785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435951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19576369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42765372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30669075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0895723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019133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460547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938567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4397934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42924357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12876792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7026520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8199507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25411972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17983253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35820387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2301631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784659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3202066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31418184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4976834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32763243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7146747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36385340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49214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7691273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15230070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21158685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16952285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237719017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21601638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605840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40257348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6272773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3248321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33071678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1870419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26556349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386911479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107323152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177045753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226790175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47</a:t>
            </a:fld>
            <a:endParaRPr lang="en-US"/>
          </a:p>
        </p:txBody>
      </p:sp>
    </p:spTree>
    <p:extLst>
      <p:ext uri="{BB962C8B-B14F-4D97-AF65-F5344CB8AC3E}">
        <p14:creationId xmlns:p14="http://schemas.microsoft.com/office/powerpoint/2010/main" val="121328956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48</a:t>
            </a:fld>
            <a:endParaRPr lang="en-US"/>
          </a:p>
        </p:txBody>
      </p:sp>
    </p:spTree>
    <p:extLst>
      <p:ext uri="{BB962C8B-B14F-4D97-AF65-F5344CB8AC3E}">
        <p14:creationId xmlns:p14="http://schemas.microsoft.com/office/powerpoint/2010/main" val="350499506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49</a:t>
            </a:fld>
            <a:endParaRPr lang="en-US"/>
          </a:p>
        </p:txBody>
      </p:sp>
    </p:spTree>
    <p:extLst>
      <p:ext uri="{BB962C8B-B14F-4D97-AF65-F5344CB8AC3E}">
        <p14:creationId xmlns:p14="http://schemas.microsoft.com/office/powerpoint/2010/main" val="63131959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50</a:t>
            </a:fld>
            <a:endParaRPr lang="en-US"/>
          </a:p>
        </p:txBody>
      </p:sp>
    </p:spTree>
    <p:extLst>
      <p:ext uri="{BB962C8B-B14F-4D97-AF65-F5344CB8AC3E}">
        <p14:creationId xmlns:p14="http://schemas.microsoft.com/office/powerpoint/2010/main" val="84942499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51</a:t>
            </a:fld>
            <a:endParaRPr lang="en-US"/>
          </a:p>
        </p:txBody>
      </p:sp>
    </p:spTree>
    <p:extLst>
      <p:ext uri="{BB962C8B-B14F-4D97-AF65-F5344CB8AC3E}">
        <p14:creationId xmlns:p14="http://schemas.microsoft.com/office/powerpoint/2010/main" val="198714670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52</a:t>
            </a:fld>
            <a:endParaRPr lang="en-US"/>
          </a:p>
        </p:txBody>
      </p:sp>
    </p:spTree>
    <p:extLst>
      <p:ext uri="{BB962C8B-B14F-4D97-AF65-F5344CB8AC3E}">
        <p14:creationId xmlns:p14="http://schemas.microsoft.com/office/powerpoint/2010/main" val="31838442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32832" y="3125530"/>
            <a:ext cx="5659168" cy="1384995"/>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scope of risk Management</a:t>
            </a:r>
          </a:p>
          <a:p>
            <a:pPr algn="ctr"/>
            <a:r>
              <a:rPr lang="en-US" sz="2800" dirty="0">
                <a:solidFill>
                  <a:schemeClr val="bg1"/>
                </a:solidFill>
                <a:latin typeface="Tajawal Medium" panose="00000600000000000000" pitchFamily="2" charset="-78"/>
                <a:cs typeface="Tajawal Medium" panose="00000600000000000000" pitchFamily="2" charset="-78"/>
              </a:rPr>
              <a:t> Lecture 3 </a:t>
            </a:r>
          </a:p>
          <a:p>
            <a:pPr algn="ctr"/>
            <a:r>
              <a:rPr lang="en-US"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2 Summery </a:t>
            </a:r>
          </a:p>
        </p:txBody>
      </p:sp>
      <p:sp>
        <p:nvSpPr>
          <p:cNvPr id="9" name="Title 1">
            <a:extLst>
              <a:ext uri="{FF2B5EF4-FFF2-40B4-BE49-F238E27FC236}">
                <a16:creationId xmlns:a16="http://schemas.microsoft.com/office/drawing/2014/main" id="{9965AB7A-AAC4-468D-A458-BD002DE3D6A3}"/>
              </a:ext>
            </a:extLst>
          </p:cNvPr>
          <p:cNvSpPr txBox="1">
            <a:spLocks/>
          </p:cNvSpPr>
          <p:nvPr/>
        </p:nvSpPr>
        <p:spPr>
          <a:xfrm>
            <a:off x="2320806"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r>
              <a:rPr lang="en-US" sz="2000" b="1" i="1" u="sng" dirty="0">
                <a:latin typeface="Times New Roman" panose="02020603050405020304" pitchFamily="18" charset="0"/>
                <a:ea typeface="+mn-ea"/>
                <a:cs typeface="Times New Roman" panose="02020603050405020304" pitchFamily="18" charset="0"/>
              </a:rPr>
              <a:t>Impact of risk on organizations: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Level of risk</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Impact of hazard risks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Attachment of risks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Risk and reward</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Attitudes to risk</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Risk and triggers</a:t>
            </a:r>
          </a:p>
          <a:p>
            <a:pPr marL="342900" indent="-342900">
              <a:buFont typeface="Wingdings" panose="05000000000000000000" pitchFamily="2" charset="2"/>
              <a:buChar char="§"/>
            </a:pPr>
            <a:r>
              <a:rPr lang="en-US" sz="2000" b="1" i="1" u="sng" dirty="0">
                <a:latin typeface="Times New Roman" panose="02020603050405020304" pitchFamily="18" charset="0"/>
                <a:ea typeface="+mn-ea"/>
                <a:cs typeface="Times New Roman" panose="02020603050405020304" pitchFamily="18" charset="0"/>
              </a:rPr>
              <a:t>Types of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Timescale of risk impact</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Four types of risk</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Embrace opportunity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Manage uncertainty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Mitigate hazard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Minimize compliance risks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55428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3 Organization </a:t>
            </a:r>
          </a:p>
        </p:txBody>
      </p:sp>
      <p:sp>
        <p:nvSpPr>
          <p:cNvPr id="10" name="Title 1">
            <a:extLst>
              <a:ext uri="{FF2B5EF4-FFF2-40B4-BE49-F238E27FC236}">
                <a16:creationId xmlns:a16="http://schemas.microsoft.com/office/drawing/2014/main" id="{5B50EE98-7848-4CFE-9C53-929D9E2DE977}"/>
              </a:ext>
            </a:extLst>
          </p:cNvPr>
          <p:cNvSpPr txBox="1">
            <a:spLocks/>
          </p:cNvSpPr>
          <p:nvPr/>
        </p:nvSpPr>
        <p:spPr>
          <a:xfrm>
            <a:off x="2380672"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Origins of Risk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Representation of Risk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Enterprise Risk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Levels of risk management sophistication</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Principles of risk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Implementing risk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Project Risk Management Planning</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652407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827073" y="1420392"/>
            <a:ext cx="10014842" cy="4770537"/>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Organizations realized that purchasing </a:t>
            </a:r>
            <a:r>
              <a:rPr lang="en-US" sz="2000" b="1" dirty="0">
                <a:solidFill>
                  <a:srgbClr val="000000"/>
                </a:solidFill>
                <a:latin typeface="Times New Roman" panose="02020603050405020304" pitchFamily="18" charset="0"/>
                <a:cs typeface="Times New Roman" panose="02020603050405020304" pitchFamily="18" charset="0"/>
              </a:rPr>
              <a:t>insurance was insufficient </a:t>
            </a:r>
            <a:r>
              <a:rPr lang="en-US" sz="2000" dirty="0">
                <a:solidFill>
                  <a:srgbClr val="000000"/>
                </a:solidFill>
                <a:latin typeface="Times New Roman" panose="02020603050405020304" pitchFamily="18" charset="0"/>
                <a:cs typeface="Times New Roman" panose="02020603050405020304" pitchFamily="18" charset="0"/>
              </a:rPr>
              <a:t>if there was </a:t>
            </a:r>
            <a:r>
              <a:rPr lang="en-US" sz="2000" b="1" dirty="0">
                <a:solidFill>
                  <a:srgbClr val="000000"/>
                </a:solidFill>
                <a:latin typeface="Times New Roman" panose="02020603050405020304" pitchFamily="18" charset="0"/>
                <a:cs typeface="Times New Roman" panose="02020603050405020304" pitchFamily="18" charset="0"/>
              </a:rPr>
              <a:t>inadequate attention</a:t>
            </a:r>
            <a:r>
              <a:rPr lang="en-US" sz="2000" dirty="0">
                <a:solidFill>
                  <a:srgbClr val="000000"/>
                </a:solidFill>
                <a:latin typeface="Times New Roman" panose="02020603050405020304" pitchFamily="18" charset="0"/>
                <a:cs typeface="Times New Roman" panose="02020603050405020304" pitchFamily="18" charset="0"/>
              </a:rPr>
              <a:t> to the protection of property and people.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 </a:t>
            </a:r>
            <a:r>
              <a:rPr lang="en-US" sz="2000" dirty="0">
                <a:solidFill>
                  <a:srgbClr val="000000"/>
                </a:solidFill>
                <a:latin typeface="Times New Roman" panose="02020603050405020304" pitchFamily="18" charset="0"/>
                <a:cs typeface="Times New Roman" panose="02020603050405020304" pitchFamily="18" charset="0"/>
              </a:rPr>
              <a:t>Insurance buyers therefore became </a:t>
            </a:r>
            <a:r>
              <a:rPr lang="en-US" sz="2000" b="1" dirty="0">
                <a:solidFill>
                  <a:srgbClr val="000000"/>
                </a:solidFill>
                <a:latin typeface="Times New Roman" panose="02020603050405020304" pitchFamily="18" charset="0"/>
                <a:cs typeface="Times New Roman" panose="02020603050405020304" pitchFamily="18" charset="0"/>
              </a:rPr>
              <a:t>concerned with the quality of property protection</a:t>
            </a:r>
            <a:r>
              <a:rPr lang="en-US" sz="2000" dirty="0">
                <a:solidFill>
                  <a:srgbClr val="000000"/>
                </a:solidFill>
                <a:latin typeface="Times New Roman" panose="02020603050405020304" pitchFamily="18" charset="0"/>
                <a:cs typeface="Times New Roman" panose="02020603050405020304" pitchFamily="18" charset="0"/>
              </a:rPr>
              <a:t>, the standards </a:t>
            </a:r>
            <a:r>
              <a:rPr lang="en-US" sz="2000" b="1" dirty="0">
                <a:solidFill>
                  <a:srgbClr val="000000"/>
                </a:solidFill>
                <a:latin typeface="Times New Roman" panose="02020603050405020304" pitchFamily="18" charset="0"/>
                <a:cs typeface="Times New Roman" panose="02020603050405020304" pitchFamily="18" charset="0"/>
              </a:rPr>
              <a:t>of health and safety</a:t>
            </a:r>
            <a:r>
              <a:rPr lang="en-US" sz="2000" dirty="0">
                <a:solidFill>
                  <a:srgbClr val="000000"/>
                </a:solidFill>
                <a:latin typeface="Times New Roman" panose="02020603050405020304" pitchFamily="18" charset="0"/>
                <a:cs typeface="Times New Roman" panose="02020603050405020304" pitchFamily="18" charset="0"/>
              </a:rPr>
              <a:t>, product liability issues and other risk control concerns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This combined approach </a:t>
            </a:r>
            <a:r>
              <a:rPr lang="en-US" sz="2000" b="1" dirty="0">
                <a:solidFill>
                  <a:srgbClr val="000000"/>
                </a:solidFill>
                <a:latin typeface="Times New Roman" panose="02020603050405020304" pitchFamily="18" charset="0"/>
                <a:cs typeface="Times New Roman" panose="02020603050405020304" pitchFamily="18" charset="0"/>
              </a:rPr>
              <a:t>to risk financing and risk control </a:t>
            </a:r>
            <a:r>
              <a:rPr lang="en-US" sz="2000" dirty="0">
                <a:solidFill>
                  <a:srgbClr val="000000"/>
                </a:solidFill>
                <a:latin typeface="Times New Roman" panose="02020603050405020304" pitchFamily="18" charset="0"/>
                <a:cs typeface="Times New Roman" panose="02020603050405020304" pitchFamily="18" charset="0"/>
              </a:rPr>
              <a:t>developed in Europe during the 1970s and the concept </a:t>
            </a:r>
            <a:r>
              <a:rPr lang="en-US" sz="2000" b="1" dirty="0">
                <a:solidFill>
                  <a:srgbClr val="000000"/>
                </a:solidFill>
                <a:latin typeface="Times New Roman" panose="02020603050405020304" pitchFamily="18" charset="0"/>
                <a:cs typeface="Times New Roman" panose="02020603050405020304" pitchFamily="18" charset="0"/>
              </a:rPr>
              <a:t>of total cost of risk became important</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this approach became established, it also became obvious that there were many risks facing organizations </a:t>
            </a:r>
            <a:r>
              <a:rPr lang="en-US" sz="2000" b="1" dirty="0">
                <a:solidFill>
                  <a:srgbClr val="000000"/>
                </a:solidFill>
                <a:latin typeface="Times New Roman" panose="02020603050405020304" pitchFamily="18" charset="0"/>
                <a:cs typeface="Times New Roman" panose="02020603050405020304" pitchFamily="18" charset="0"/>
              </a:rPr>
              <a:t>that were not insurable</a:t>
            </a:r>
            <a:r>
              <a:rPr lang="en-US" sz="2000" dirty="0">
                <a:solidFill>
                  <a:srgbClr val="000000"/>
                </a:solidFill>
                <a:latin typeface="Times New Roman" panose="02020603050405020304" pitchFamily="18" charset="0"/>
                <a:cs typeface="Times New Roman" panose="02020603050405020304" pitchFamily="18" charset="0"/>
              </a:rPr>
              <a:t>. The tools and techniques of risk management were then applied to other </a:t>
            </a:r>
            <a:r>
              <a:rPr lang="en-US" sz="2000" b="1" dirty="0">
                <a:solidFill>
                  <a:srgbClr val="000000"/>
                </a:solidFill>
                <a:latin typeface="Times New Roman" panose="02020603050405020304" pitchFamily="18" charset="0"/>
                <a:cs typeface="Times New Roman" panose="02020603050405020304" pitchFamily="18" charset="0"/>
              </a:rPr>
              <a:t>disciplines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rigins</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Scope of Risk Management</a:t>
            </a:r>
          </a:p>
        </p:txBody>
      </p:sp>
    </p:spTree>
    <p:extLst>
      <p:ext uri="{BB962C8B-B14F-4D97-AF65-F5344CB8AC3E}">
        <p14:creationId xmlns:p14="http://schemas.microsoft.com/office/powerpoint/2010/main" val="3080067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2170447" y="2922364"/>
            <a:ext cx="9605947" cy="2985433"/>
          </a:xfrm>
          <a:prstGeom prst="rect">
            <a:avLst/>
          </a:prstGeom>
          <a:solidFill>
            <a:schemeClr val="bg1">
              <a:lumMod val="75000"/>
            </a:schemeClr>
          </a:solidFill>
          <a:ln>
            <a:solidFill>
              <a:schemeClr val="accent1"/>
            </a:solidFill>
          </a:ln>
        </p:spPr>
        <p:txBody>
          <a:bodyPr wrap="square">
            <a:spAutoFit/>
          </a:bodyPr>
          <a:lstStyle/>
          <a:p>
            <a:pPr algn="just">
              <a:defRPr/>
            </a:pPr>
            <a:r>
              <a:rPr lang="en-US" sz="2400" b="1" i="1" u="sng" kern="1200" dirty="0">
                <a:solidFill>
                  <a:schemeClr val="tx1"/>
                </a:solidFill>
                <a:latin typeface="Times New Roman" panose="02020603050405020304" pitchFamily="18" charset="0"/>
                <a:ea typeface="+mn-ea"/>
                <a:cs typeface="Times New Roman" panose="02020603050405020304" pitchFamily="18" charset="0"/>
              </a:rPr>
              <a:t>Taking about Risk:</a:t>
            </a:r>
          </a:p>
          <a:p>
            <a:pPr algn="just">
              <a:defRPr/>
            </a:pPr>
            <a:endParaRPr lang="en-US" sz="2400" b="1"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Risk management is not about controlling/mitigating risk out of existence.</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 If business is to perform, management must learn to take more risk and to accept failure.</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 To perform better than the rest, you must take greater risk, but it should be a calculated risk (the risk accepted is known, as is the likelihood and impact).</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It is not acceptable to take risks unwittingly – the past practice of silo-based approaches for managing pockets of risk, leads to unclear responsibilities and a lack of visibility, thereby exposing the organization to unnecessary risk</a:t>
            </a:r>
            <a:r>
              <a:rPr lang="en-US" sz="2000" dirty="0">
                <a:solidFill>
                  <a:srgbClr val="000000"/>
                </a:solidFill>
                <a:latin typeface="Times New Roman" panose="02020603050405020304" pitchFamily="18" charset="0"/>
                <a:cs typeface="Times New Roman" panose="02020603050405020304" pitchFamily="18" charset="0"/>
              </a:rPr>
              <a:t>.</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rigins</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Scope of Risk Management</a:t>
            </a:r>
          </a:p>
        </p:txBody>
      </p:sp>
      <p:sp>
        <p:nvSpPr>
          <p:cNvPr id="15" name="TextBox 14">
            <a:extLst>
              <a:ext uri="{FF2B5EF4-FFF2-40B4-BE49-F238E27FC236}">
                <a16:creationId xmlns:a16="http://schemas.microsoft.com/office/drawing/2014/main" id="{63A7B24E-38A1-4168-92B4-B6F9A621126F}"/>
              </a:ext>
            </a:extLst>
          </p:cNvPr>
          <p:cNvSpPr txBox="1"/>
          <p:nvPr/>
        </p:nvSpPr>
        <p:spPr>
          <a:xfrm>
            <a:off x="1874165" y="2049175"/>
            <a:ext cx="9902228" cy="707886"/>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Risk management </a:t>
            </a:r>
            <a:r>
              <a:rPr lang="en-US" sz="2000" dirty="0">
                <a:solidFill>
                  <a:srgbClr val="000000"/>
                </a:solidFill>
                <a:latin typeface="Times New Roman" panose="02020603050405020304" pitchFamily="18" charset="0"/>
                <a:cs typeface="Times New Roman" panose="02020603050405020304" pitchFamily="18" charset="0"/>
              </a:rPr>
              <a:t>is the </a:t>
            </a:r>
            <a:r>
              <a:rPr lang="en-US" sz="2000" b="1" dirty="0">
                <a:solidFill>
                  <a:srgbClr val="000000"/>
                </a:solidFill>
                <a:latin typeface="Times New Roman" panose="02020603050405020304" pitchFamily="18" charset="0"/>
                <a:cs typeface="Times New Roman" panose="02020603050405020304" pitchFamily="18" charset="0"/>
              </a:rPr>
              <a:t>set of activities </a:t>
            </a:r>
            <a:r>
              <a:rPr lang="en-US" sz="2000" dirty="0">
                <a:solidFill>
                  <a:srgbClr val="000000"/>
                </a:solidFill>
                <a:latin typeface="Times New Roman" panose="02020603050405020304" pitchFamily="18" charset="0"/>
                <a:cs typeface="Times New Roman" panose="02020603050405020304" pitchFamily="18" charset="0"/>
              </a:rPr>
              <a:t>within an </a:t>
            </a:r>
            <a:r>
              <a:rPr lang="en-US" sz="2000" b="1" dirty="0">
                <a:solidFill>
                  <a:srgbClr val="000000"/>
                </a:solidFill>
                <a:latin typeface="Times New Roman" panose="02020603050405020304" pitchFamily="18" charset="0"/>
                <a:cs typeface="Times New Roman" panose="02020603050405020304" pitchFamily="18" charset="0"/>
              </a:rPr>
              <a:t>organization</a:t>
            </a:r>
            <a:r>
              <a:rPr lang="en-US" sz="2000" dirty="0">
                <a:solidFill>
                  <a:srgbClr val="000000"/>
                </a:solidFill>
                <a:latin typeface="Times New Roman" panose="02020603050405020304" pitchFamily="18" charset="0"/>
                <a:cs typeface="Times New Roman" panose="02020603050405020304" pitchFamily="18" charset="0"/>
              </a:rPr>
              <a:t> undertaken to deliver the </a:t>
            </a:r>
            <a:r>
              <a:rPr lang="en-US" sz="2000" b="1" dirty="0">
                <a:solidFill>
                  <a:srgbClr val="000000"/>
                </a:solidFill>
                <a:latin typeface="Times New Roman" panose="02020603050405020304" pitchFamily="18" charset="0"/>
                <a:cs typeface="Times New Roman" panose="02020603050405020304" pitchFamily="18" charset="0"/>
              </a:rPr>
              <a:t>most favorable outcome and reduce the volatility or variability of that outcome</a:t>
            </a:r>
            <a:r>
              <a:rPr lang="en-US" sz="200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87277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2" y="1420392"/>
            <a:ext cx="10023945" cy="1077218"/>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rigins</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Management</a:t>
            </a:r>
            <a:r>
              <a:rPr kumimoji="0" lang="en-US" sz="2400" i="0"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a:t>
            </a:r>
            <a:endParaRPr kumimoji="0" lang="ar-EG" sz="2400" i="0"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Definitions of risk management </a:t>
            </a:r>
            <a: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graphicFrame>
        <p:nvGraphicFramePr>
          <p:cNvPr id="7" name="Table 7">
            <a:extLst>
              <a:ext uri="{FF2B5EF4-FFF2-40B4-BE49-F238E27FC236}">
                <a16:creationId xmlns:a16="http://schemas.microsoft.com/office/drawing/2014/main" id="{F1CE7810-C358-4339-89AA-7EA5693B7225}"/>
              </a:ext>
            </a:extLst>
          </p:cNvPr>
          <p:cNvGraphicFramePr>
            <a:graphicFrameLocks noGrp="1"/>
          </p:cNvGraphicFramePr>
          <p:nvPr>
            <p:extLst>
              <p:ext uri="{D42A27DB-BD31-4B8C-83A1-F6EECF244321}">
                <p14:modId xmlns:p14="http://schemas.microsoft.com/office/powerpoint/2010/main" val="1052215079"/>
              </p:ext>
            </p:extLst>
          </p:nvPr>
        </p:nvGraphicFramePr>
        <p:xfrm>
          <a:off x="1948788" y="2219305"/>
          <a:ext cx="9902229" cy="3418157"/>
        </p:xfrm>
        <a:graphic>
          <a:graphicData uri="http://schemas.openxmlformats.org/drawingml/2006/table">
            <a:tbl>
              <a:tblPr firstRow="1" bandRow="1">
                <a:tableStyleId>{EB344D84-9AFB-497E-A393-DC336BA19D2E}</a:tableStyleId>
              </a:tblPr>
              <a:tblGrid>
                <a:gridCol w="1975753">
                  <a:extLst>
                    <a:ext uri="{9D8B030D-6E8A-4147-A177-3AD203B41FA5}">
                      <a16:colId xmlns:a16="http://schemas.microsoft.com/office/drawing/2014/main" val="2611247545"/>
                    </a:ext>
                  </a:extLst>
                </a:gridCol>
                <a:gridCol w="7926476">
                  <a:extLst>
                    <a:ext uri="{9D8B030D-6E8A-4147-A177-3AD203B41FA5}">
                      <a16:colId xmlns:a16="http://schemas.microsoft.com/office/drawing/2014/main" val="2423859952"/>
                    </a:ext>
                  </a:extLst>
                </a:gridCol>
              </a:tblGrid>
              <a:tr h="596563">
                <a:tc>
                  <a:txBody>
                    <a:bodyPr/>
                    <a:lstStyle/>
                    <a:p>
                      <a:pPr algn="ctr"/>
                      <a:r>
                        <a:rPr lang="en-US" sz="1800" b="1" kern="1200" dirty="0">
                          <a:solidFill>
                            <a:schemeClr val="lt1"/>
                          </a:solidFill>
                          <a:effectLst>
                            <a:outerShdw blurRad="38100" dist="38100" dir="2700000" algn="tl">
                              <a:srgbClr val="000000">
                                <a:alpha val="43137"/>
                              </a:srgbClr>
                            </a:outerShdw>
                          </a:effectLst>
                        </a:rPr>
                        <a:t>Organization</a:t>
                      </a:r>
                      <a:r>
                        <a:rPr lang="en-US" sz="1800" dirty="0">
                          <a:effectLst>
                            <a:outerShdw blurRad="38100" dist="38100" dir="2700000" algn="tl">
                              <a:srgbClr val="000000">
                                <a:alpha val="43137"/>
                              </a:srgbClr>
                            </a:outerShdw>
                          </a:effectLst>
                        </a:rPr>
                        <a:t> </a:t>
                      </a:r>
                    </a:p>
                  </a:txBody>
                  <a:tcPr/>
                </a:tc>
                <a:tc>
                  <a:txBody>
                    <a:bodyPr/>
                    <a:lstStyle/>
                    <a:p>
                      <a:pPr algn="ctr"/>
                      <a:r>
                        <a:rPr lang="en-US" sz="1800" b="1" kern="1200" dirty="0">
                          <a:solidFill>
                            <a:schemeClr val="lt1"/>
                          </a:solidFill>
                          <a:effectLst>
                            <a:outerShdw blurRad="38100" dist="38100" dir="2700000" algn="tl">
                              <a:srgbClr val="000000">
                                <a:alpha val="43137"/>
                              </a:srgbClr>
                            </a:outerShdw>
                          </a:effectLst>
                        </a:rPr>
                        <a:t>Definition of risk management</a:t>
                      </a:r>
                      <a:r>
                        <a:rPr lang="en-US" sz="1800" dirty="0">
                          <a:effectLst>
                            <a:outerShdw blurRad="38100" dist="38100" dir="2700000" algn="tl">
                              <a:srgbClr val="000000">
                                <a:alpha val="43137"/>
                              </a:srgbClr>
                            </a:outerShdw>
                          </a:effectLst>
                        </a:rPr>
                        <a:t> </a:t>
                      </a:r>
                    </a:p>
                  </a:txBody>
                  <a:tcPr/>
                </a:tc>
                <a:extLst>
                  <a:ext uri="{0D108BD9-81ED-4DB2-BD59-A6C34878D82A}">
                    <a16:rowId xmlns:a16="http://schemas.microsoft.com/office/drawing/2014/main" val="887091757"/>
                  </a:ext>
                </a:extLst>
              </a:tr>
              <a:tr h="667495">
                <a:tc>
                  <a:txBody>
                    <a:bodyPr/>
                    <a:lstStyle/>
                    <a:p>
                      <a:r>
                        <a:rPr lang="en-US" sz="1600" b="0" kern="1200" dirty="0">
                          <a:solidFill>
                            <a:schemeClr val="dk1"/>
                          </a:solidFill>
                          <a:effectLst/>
                        </a:rPr>
                        <a:t>ISO Guide 73</a:t>
                      </a:r>
                      <a:br>
                        <a:rPr lang="en-US" sz="1600" b="0" kern="1200" dirty="0">
                          <a:solidFill>
                            <a:schemeClr val="dk1"/>
                          </a:solidFill>
                          <a:effectLst/>
                        </a:rPr>
                      </a:br>
                      <a:r>
                        <a:rPr lang="en-US" sz="1600" b="0" kern="1200" dirty="0">
                          <a:solidFill>
                            <a:schemeClr val="dk1"/>
                          </a:solidFill>
                          <a:effectLst/>
                        </a:rPr>
                        <a:t>BS 31100</a:t>
                      </a:r>
                      <a:r>
                        <a:rPr lang="en-US" sz="1600" dirty="0"/>
                        <a:t> </a:t>
                      </a:r>
                    </a:p>
                  </a:txBody>
                  <a:tcPr/>
                </a:tc>
                <a:tc>
                  <a:txBody>
                    <a:bodyPr/>
                    <a:lstStyle/>
                    <a:p>
                      <a:r>
                        <a:rPr lang="en-US" sz="1600" b="0" kern="1200" dirty="0">
                          <a:solidFill>
                            <a:schemeClr val="dk1"/>
                          </a:solidFill>
                          <a:effectLst/>
                        </a:rPr>
                        <a:t>Co-ordinated activities to direct and control an organization with regard to risk</a:t>
                      </a:r>
                      <a:r>
                        <a:rPr lang="en-US" sz="1600" dirty="0"/>
                        <a:t> </a:t>
                      </a:r>
                      <a:br>
                        <a:rPr lang="en-US" sz="1600" dirty="0"/>
                      </a:br>
                      <a:endParaRPr lang="en-US" sz="1600" dirty="0"/>
                    </a:p>
                  </a:txBody>
                  <a:tcPr/>
                </a:tc>
                <a:extLst>
                  <a:ext uri="{0D108BD9-81ED-4DB2-BD59-A6C34878D82A}">
                    <a16:rowId xmlns:a16="http://schemas.microsoft.com/office/drawing/2014/main" val="925633616"/>
                  </a:ext>
                </a:extLst>
              </a:tr>
              <a:tr h="727542">
                <a:tc>
                  <a:txBody>
                    <a:bodyPr/>
                    <a:lstStyle/>
                    <a:p>
                      <a:r>
                        <a:rPr lang="en-US" sz="1600" b="0" kern="1200" dirty="0">
                          <a:solidFill>
                            <a:schemeClr val="dk1"/>
                          </a:solidFill>
                          <a:effectLst/>
                        </a:rPr>
                        <a:t>Institute of Risk</a:t>
                      </a:r>
                      <a:br>
                        <a:rPr lang="en-US" sz="1600" b="0" kern="1200" dirty="0">
                          <a:solidFill>
                            <a:schemeClr val="dk1"/>
                          </a:solidFill>
                          <a:effectLst/>
                        </a:rPr>
                      </a:br>
                      <a:r>
                        <a:rPr lang="en-US" sz="1600" b="0" kern="1200" dirty="0">
                          <a:solidFill>
                            <a:schemeClr val="dk1"/>
                          </a:solidFill>
                          <a:effectLst/>
                        </a:rPr>
                        <a:t>Management (IRM)</a:t>
                      </a:r>
                      <a:r>
                        <a:rPr lang="en-US" sz="1600" dirty="0"/>
                        <a:t> </a:t>
                      </a:r>
                    </a:p>
                  </a:txBody>
                  <a:tcPr/>
                </a:tc>
                <a:tc>
                  <a:txBody>
                    <a:bodyPr/>
                    <a:lstStyle/>
                    <a:p>
                      <a:r>
                        <a:rPr lang="en-US" sz="1600" b="0" kern="1200" dirty="0">
                          <a:solidFill>
                            <a:schemeClr val="dk1"/>
                          </a:solidFill>
                          <a:effectLst/>
                        </a:rPr>
                        <a:t>Process which aims to help organizations understand, evaluate and take action on all their risks with a view to increasing the probability of success and reducing the likelihood of failure</a:t>
                      </a:r>
                      <a:r>
                        <a:rPr lang="en-US" sz="1600" dirty="0"/>
                        <a:t> </a:t>
                      </a:r>
                    </a:p>
                  </a:txBody>
                  <a:tcPr/>
                </a:tc>
                <a:extLst>
                  <a:ext uri="{0D108BD9-81ED-4DB2-BD59-A6C34878D82A}">
                    <a16:rowId xmlns:a16="http://schemas.microsoft.com/office/drawing/2014/main" val="821209954"/>
                  </a:ext>
                </a:extLst>
              </a:tr>
              <a:tr h="847437">
                <a:tc>
                  <a:txBody>
                    <a:bodyPr/>
                    <a:lstStyle/>
                    <a:p>
                      <a:r>
                        <a:rPr lang="en-US" sz="1600" dirty="0"/>
                        <a:t>HM Treasury</a:t>
                      </a:r>
                    </a:p>
                  </a:txBody>
                  <a:tcPr/>
                </a:tc>
                <a:tc>
                  <a:txBody>
                    <a:bodyPr/>
                    <a:lstStyle/>
                    <a:p>
                      <a:r>
                        <a:rPr lang="en-US" sz="1600" b="0" kern="1200" dirty="0">
                          <a:solidFill>
                            <a:schemeClr val="dk1"/>
                          </a:solidFill>
                          <a:effectLst/>
                        </a:rPr>
                        <a:t>All the processes involved in identifying, assessing and judging risks, assigning ownership, taking actions to mitigate or anticipate them, and monitoring and reviewing progress</a:t>
                      </a:r>
                      <a:r>
                        <a:rPr lang="en-US" sz="1600" dirty="0"/>
                        <a:t> </a:t>
                      </a:r>
                    </a:p>
                  </a:txBody>
                  <a:tcPr/>
                </a:tc>
                <a:extLst>
                  <a:ext uri="{0D108BD9-81ED-4DB2-BD59-A6C34878D82A}">
                    <a16:rowId xmlns:a16="http://schemas.microsoft.com/office/drawing/2014/main" val="522864277"/>
                  </a:ext>
                </a:extLst>
              </a:tr>
              <a:tr h="345628">
                <a:tc>
                  <a:txBody>
                    <a:bodyPr/>
                    <a:lstStyle/>
                    <a:p>
                      <a:r>
                        <a:rPr lang="en-US" sz="1600" b="0" kern="1200" dirty="0">
                          <a:solidFill>
                            <a:schemeClr val="dk1"/>
                          </a:solidFill>
                          <a:effectLst/>
                        </a:rPr>
                        <a:t>London School of</a:t>
                      </a:r>
                      <a:br>
                        <a:rPr lang="en-US" sz="1600" b="0" kern="1200" dirty="0">
                          <a:solidFill>
                            <a:schemeClr val="dk1"/>
                          </a:solidFill>
                          <a:effectLst/>
                        </a:rPr>
                      </a:br>
                      <a:r>
                        <a:rPr lang="en-US" sz="1600" b="0" kern="1200" dirty="0">
                          <a:solidFill>
                            <a:schemeClr val="dk1"/>
                          </a:solidFill>
                          <a:effectLst/>
                        </a:rPr>
                        <a:t>Economics</a:t>
                      </a:r>
                      <a:r>
                        <a:rPr lang="en-US" sz="1600" dirty="0"/>
                        <a:t> </a:t>
                      </a:r>
                    </a:p>
                  </a:txBody>
                  <a:tcPr/>
                </a:tc>
                <a:tc>
                  <a:txBody>
                    <a:bodyPr/>
                    <a:lstStyle/>
                    <a:p>
                      <a:r>
                        <a:rPr lang="en-US" sz="1600" dirty="0"/>
                        <a:t>Selection of those risks a business should take and those which should be avoided or mitigated, followed by action to avoid or reduce risk</a:t>
                      </a:r>
                    </a:p>
                  </a:txBody>
                  <a:tcPr/>
                </a:tc>
                <a:extLst>
                  <a:ext uri="{0D108BD9-81ED-4DB2-BD59-A6C34878D82A}">
                    <a16:rowId xmlns:a16="http://schemas.microsoft.com/office/drawing/2014/main" val="4135777588"/>
                  </a:ext>
                </a:extLst>
              </a:tr>
            </a:tbl>
          </a:graphicData>
        </a:graphic>
      </p:graphicFrame>
    </p:spTree>
    <p:extLst>
      <p:ext uri="{BB962C8B-B14F-4D97-AF65-F5344CB8AC3E}">
        <p14:creationId xmlns:p14="http://schemas.microsoft.com/office/powerpoint/2010/main" val="2709611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Simple Representation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12" name="TextBox 11">
            <a:extLst>
              <a:ext uri="{FF2B5EF4-FFF2-40B4-BE49-F238E27FC236}">
                <a16:creationId xmlns:a16="http://schemas.microsoft.com/office/drawing/2014/main" id="{8032A39F-3EEA-498B-AAFD-00C9EFF029FE}"/>
              </a:ext>
            </a:extLst>
          </p:cNvPr>
          <p:cNvSpPr txBox="1"/>
          <p:nvPr/>
        </p:nvSpPr>
        <p:spPr>
          <a:xfrm>
            <a:off x="1827072" y="1896204"/>
            <a:ext cx="10364927" cy="2800767"/>
          </a:xfrm>
          <a:prstGeom prst="rect">
            <a:avLst/>
          </a:prstGeom>
          <a:noFill/>
        </p:spPr>
        <p:txBody>
          <a:bodyPr wrap="square">
            <a:spAutoFit/>
          </a:bodyPr>
          <a:lstStyle/>
          <a:p>
            <a:pPr marL="342900" indent="-3429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Risk management </a:t>
            </a:r>
            <a:r>
              <a:rPr lang="en-US" sz="2000" b="1" dirty="0">
                <a:solidFill>
                  <a:srgbClr val="000000"/>
                </a:solidFill>
                <a:latin typeface="Times New Roman" panose="02020603050405020304" pitchFamily="18" charset="0"/>
                <a:cs typeface="Times New Roman" panose="02020603050405020304" pitchFamily="18" charset="0"/>
              </a:rPr>
              <a:t>has well-established stages </a:t>
            </a:r>
            <a:r>
              <a:rPr lang="en-US" sz="2000" dirty="0">
                <a:solidFill>
                  <a:srgbClr val="000000"/>
                </a:solidFill>
                <a:latin typeface="Times New Roman" panose="02020603050405020304" pitchFamily="18" charset="0"/>
                <a:cs typeface="Times New Roman" panose="02020603050405020304" pitchFamily="18" charset="0"/>
              </a:rPr>
              <a:t>that make up </a:t>
            </a:r>
            <a:r>
              <a:rPr lang="en-US" sz="2000" b="1" dirty="0">
                <a:solidFill>
                  <a:srgbClr val="000000"/>
                </a:solidFill>
                <a:latin typeface="Times New Roman" panose="02020603050405020304" pitchFamily="18" charset="0"/>
                <a:cs typeface="Times New Roman" panose="02020603050405020304" pitchFamily="18" charset="0"/>
              </a:rPr>
              <a:t>the risk management process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These stages build into valuable risk management </a:t>
            </a:r>
            <a:r>
              <a:rPr lang="en-US" sz="2000" b="1" dirty="0">
                <a:solidFill>
                  <a:srgbClr val="000000"/>
                </a:solidFill>
                <a:latin typeface="Times New Roman" panose="02020603050405020304" pitchFamily="18" charset="0"/>
                <a:cs typeface="Times New Roman" panose="02020603050405020304" pitchFamily="18" charset="0"/>
              </a:rPr>
              <a:t>activities</a:t>
            </a:r>
            <a:r>
              <a:rPr lang="en-US" sz="2000" dirty="0">
                <a:solidFill>
                  <a:srgbClr val="000000"/>
                </a:solidFill>
                <a:latin typeface="Times New Roman" panose="02020603050405020304" pitchFamily="18" charset="0"/>
                <a:cs typeface="Times New Roman" panose="02020603050405020304" pitchFamily="18" charset="0"/>
              </a:rPr>
              <a:t>, each of which makes an important contribution </a:t>
            </a:r>
          </a:p>
          <a:p>
            <a:pPr marL="342900" indent="-342900">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This basic explanation of the risk management process is referred to as </a:t>
            </a:r>
            <a:r>
              <a:rPr lang="en-US" sz="2000" b="1" dirty="0">
                <a:solidFill>
                  <a:srgbClr val="000000"/>
                </a:solidFill>
                <a:latin typeface="Times New Roman" panose="02020603050405020304" pitchFamily="18" charset="0"/>
                <a:cs typeface="Times New Roman" panose="02020603050405020304" pitchFamily="18" charset="0"/>
              </a:rPr>
              <a:t>the 8Rs and 4Ts </a:t>
            </a:r>
            <a:r>
              <a:rPr lang="en-US" sz="2000" dirty="0">
                <a:solidFill>
                  <a:srgbClr val="000000"/>
                </a:solidFill>
                <a:latin typeface="Times New Roman" panose="02020603050405020304" pitchFamily="18" charset="0"/>
                <a:cs typeface="Times New Roman" panose="02020603050405020304" pitchFamily="18" charset="0"/>
              </a:rPr>
              <a:t>of hazard risk management. The activities associated with risk management </a:t>
            </a:r>
            <a:r>
              <a:rPr lang="en-US" sz="1800" b="0" i="0" dirty="0">
                <a:solidFill>
                  <a:srgbClr val="000000"/>
                </a:solidFill>
                <a:effectLst/>
                <a:latin typeface="SabonLTStd-Roman"/>
              </a:rPr>
              <a:t>are as follows:</a:t>
            </a:r>
          </a:p>
          <a:p>
            <a:r>
              <a:rPr lang="en-US" dirty="0"/>
              <a:t/>
            </a:r>
            <a:br>
              <a:rPr lang="en-US" dirty="0"/>
            </a:br>
            <a:endParaRPr lang="en-US" dirty="0"/>
          </a:p>
        </p:txBody>
      </p:sp>
      <p:graphicFrame>
        <p:nvGraphicFramePr>
          <p:cNvPr id="7" name="Table 7">
            <a:extLst>
              <a:ext uri="{FF2B5EF4-FFF2-40B4-BE49-F238E27FC236}">
                <a16:creationId xmlns:a16="http://schemas.microsoft.com/office/drawing/2014/main" id="{16E1591C-1A4F-4096-984F-033852AE87F5}"/>
              </a:ext>
            </a:extLst>
          </p:cNvPr>
          <p:cNvGraphicFramePr>
            <a:graphicFrameLocks noGrp="1"/>
          </p:cNvGraphicFramePr>
          <p:nvPr>
            <p:extLst>
              <p:ext uri="{D42A27DB-BD31-4B8C-83A1-F6EECF244321}">
                <p14:modId xmlns:p14="http://schemas.microsoft.com/office/powerpoint/2010/main" val="2675122707"/>
              </p:ext>
            </p:extLst>
          </p:nvPr>
        </p:nvGraphicFramePr>
        <p:xfrm>
          <a:off x="2123516" y="4209748"/>
          <a:ext cx="8876993" cy="1747520"/>
        </p:xfrm>
        <a:graphic>
          <a:graphicData uri="http://schemas.openxmlformats.org/drawingml/2006/table">
            <a:tbl>
              <a:tblPr firstRow="1" bandRow="1">
                <a:tableStyleId>{5C22544A-7EE6-4342-B048-85BDC9FD1C3A}</a:tableStyleId>
              </a:tblPr>
              <a:tblGrid>
                <a:gridCol w="4076684">
                  <a:extLst>
                    <a:ext uri="{9D8B030D-6E8A-4147-A177-3AD203B41FA5}">
                      <a16:colId xmlns:a16="http://schemas.microsoft.com/office/drawing/2014/main" val="3513868075"/>
                    </a:ext>
                  </a:extLst>
                </a:gridCol>
                <a:gridCol w="4800309">
                  <a:extLst>
                    <a:ext uri="{9D8B030D-6E8A-4147-A177-3AD203B41FA5}">
                      <a16:colId xmlns:a16="http://schemas.microsoft.com/office/drawing/2014/main" val="940921733"/>
                    </a:ext>
                  </a:extLst>
                </a:gridCol>
              </a:tblGrid>
              <a:tr h="0">
                <a:tc>
                  <a:txBody>
                    <a:bodyPr/>
                    <a:lstStyle/>
                    <a:p>
                      <a:r>
                        <a:rPr lang="en-US" sz="1800" kern="1200" dirty="0">
                          <a:solidFill>
                            <a:schemeClr val="tx1"/>
                          </a:solidFill>
                          <a:latin typeface="+mn-lt"/>
                          <a:ea typeface="+mn-ea"/>
                          <a:cs typeface="+mn-cs"/>
                        </a:rPr>
                        <a:t>Recognition</a:t>
                      </a:r>
                      <a:r>
                        <a:rPr lang="en-US" dirty="0">
                          <a:solidFill>
                            <a:schemeClr val="tx1"/>
                          </a:solidFill>
                        </a:rPr>
                        <a:t> of risks</a:t>
                      </a:r>
                    </a:p>
                  </a:txBody>
                  <a:tcPr>
                    <a:noFill/>
                  </a:tcPr>
                </a:tc>
                <a:tc>
                  <a:txBody>
                    <a:bodyPr/>
                    <a:lstStyle/>
                    <a:p>
                      <a:r>
                        <a:rPr lang="en-US" dirty="0">
                          <a:solidFill>
                            <a:schemeClr val="tx1"/>
                          </a:solidFill>
                        </a:rPr>
                        <a:t>Rating of risks;</a:t>
                      </a:r>
                      <a:endParaRPr lang="en-US" dirty="0"/>
                    </a:p>
                  </a:txBody>
                  <a:tcPr>
                    <a:noFill/>
                  </a:tcPr>
                </a:tc>
                <a:extLst>
                  <a:ext uri="{0D108BD9-81ED-4DB2-BD59-A6C34878D82A}">
                    <a16:rowId xmlns:a16="http://schemas.microsoft.com/office/drawing/2014/main" val="542628346"/>
                  </a:ext>
                </a:extLst>
              </a:tr>
              <a:tr h="144871">
                <a:tc>
                  <a:txBody>
                    <a:bodyPr/>
                    <a:lstStyle/>
                    <a:p>
                      <a:r>
                        <a:rPr lang="en-US" b="1" dirty="0"/>
                        <a:t>Ranking against risk criteria</a:t>
                      </a:r>
                    </a:p>
                  </a:txBody>
                  <a:tcPr>
                    <a:noFill/>
                  </a:tcPr>
                </a:tc>
                <a:tc>
                  <a:txBody>
                    <a:bodyPr/>
                    <a:lstStyle/>
                    <a:p>
                      <a:r>
                        <a:rPr lang="en-US" b="1" dirty="0"/>
                        <a:t>Responding to significant risks; </a:t>
                      </a:r>
                    </a:p>
                    <a:p>
                      <a:r>
                        <a:rPr lang="en-US" b="1" dirty="0">
                          <a:solidFill>
                            <a:srgbClr val="FF0000"/>
                          </a:solidFill>
                        </a:rPr>
                        <a:t>(Tolerate – Treat – Transfer – Terminate)</a:t>
                      </a:r>
                      <a:endParaRPr lang="en-US" dirty="0">
                        <a:solidFill>
                          <a:srgbClr val="FF0000"/>
                        </a:solidFill>
                      </a:endParaRPr>
                    </a:p>
                  </a:txBody>
                  <a:tcPr>
                    <a:noFill/>
                  </a:tcPr>
                </a:tc>
                <a:extLst>
                  <a:ext uri="{0D108BD9-81ED-4DB2-BD59-A6C34878D82A}">
                    <a16:rowId xmlns:a16="http://schemas.microsoft.com/office/drawing/2014/main" val="4101085936"/>
                  </a:ext>
                </a:extLst>
              </a:tr>
              <a:tr h="370840">
                <a:tc>
                  <a:txBody>
                    <a:bodyPr/>
                    <a:lstStyle/>
                    <a:p>
                      <a:r>
                        <a:rPr lang="en-US" b="1" dirty="0"/>
                        <a:t>Resourcing controls;</a:t>
                      </a:r>
                    </a:p>
                  </a:txBody>
                  <a:tcPr>
                    <a:noFill/>
                  </a:tcPr>
                </a:tc>
                <a:tc>
                  <a:txBody>
                    <a:bodyPr/>
                    <a:lstStyle/>
                    <a:p>
                      <a:r>
                        <a:rPr lang="en-US" b="1" dirty="0"/>
                        <a:t>Reaction (and event) planning;</a:t>
                      </a:r>
                      <a:endParaRPr lang="en-US" dirty="0"/>
                    </a:p>
                  </a:txBody>
                  <a:tcPr>
                    <a:noFill/>
                  </a:tcPr>
                </a:tc>
                <a:extLst>
                  <a:ext uri="{0D108BD9-81ED-4DB2-BD59-A6C34878D82A}">
                    <a16:rowId xmlns:a16="http://schemas.microsoft.com/office/drawing/2014/main" val="2303046852"/>
                  </a:ext>
                </a:extLst>
              </a:tr>
              <a:tr h="370840">
                <a:tc>
                  <a:txBody>
                    <a:bodyPr/>
                    <a:lstStyle/>
                    <a:p>
                      <a:r>
                        <a:rPr lang="en-US" b="1" dirty="0"/>
                        <a:t>Reporting of risk performance</a:t>
                      </a:r>
                    </a:p>
                  </a:txBody>
                  <a:tcPr>
                    <a:noFill/>
                  </a:tcPr>
                </a:tc>
                <a:tc>
                  <a:txBody>
                    <a:bodyPr/>
                    <a:lstStyle/>
                    <a:p>
                      <a:r>
                        <a:rPr lang="en-US" b="1" dirty="0"/>
                        <a:t>Reviewing the risk management system </a:t>
                      </a:r>
                    </a:p>
                  </a:txBody>
                  <a:tcPr>
                    <a:noFill/>
                  </a:tcPr>
                </a:tc>
                <a:extLst>
                  <a:ext uri="{0D108BD9-81ED-4DB2-BD59-A6C34878D82A}">
                    <a16:rowId xmlns:a16="http://schemas.microsoft.com/office/drawing/2014/main" val="4166226513"/>
                  </a:ext>
                </a:extLst>
              </a:tr>
            </a:tbl>
          </a:graphicData>
        </a:graphic>
      </p:graphicFrame>
    </p:spTree>
    <p:extLst>
      <p:ext uri="{BB962C8B-B14F-4D97-AF65-F5344CB8AC3E}">
        <p14:creationId xmlns:p14="http://schemas.microsoft.com/office/powerpoint/2010/main" val="4404815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Simple Representation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pic>
        <p:nvPicPr>
          <p:cNvPr id="8" name="Picture 7">
            <a:extLst>
              <a:ext uri="{FF2B5EF4-FFF2-40B4-BE49-F238E27FC236}">
                <a16:creationId xmlns:a16="http://schemas.microsoft.com/office/drawing/2014/main" id="{44554646-22F8-416C-B263-6FF73550DE4E}"/>
              </a:ext>
            </a:extLst>
          </p:cNvPr>
          <p:cNvPicPr>
            <a:picLocks noChangeAspect="1"/>
          </p:cNvPicPr>
          <p:nvPr/>
        </p:nvPicPr>
        <p:blipFill>
          <a:blip r:embed="rId7"/>
          <a:stretch>
            <a:fillRect/>
          </a:stretch>
        </p:blipFill>
        <p:spPr>
          <a:xfrm>
            <a:off x="2618509" y="1882057"/>
            <a:ext cx="8554945" cy="4072606"/>
          </a:xfrm>
          <a:prstGeom prst="rect">
            <a:avLst/>
          </a:prstGeom>
        </p:spPr>
      </p:pic>
    </p:spTree>
    <p:extLst>
      <p:ext uri="{BB962C8B-B14F-4D97-AF65-F5344CB8AC3E}">
        <p14:creationId xmlns:p14="http://schemas.microsoft.com/office/powerpoint/2010/main" val="2570972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Simple Representation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pic>
        <p:nvPicPr>
          <p:cNvPr id="9" name="Picture 8">
            <a:extLst>
              <a:ext uri="{FF2B5EF4-FFF2-40B4-BE49-F238E27FC236}">
                <a16:creationId xmlns:a16="http://schemas.microsoft.com/office/drawing/2014/main" id="{1D4F8704-BE9C-4D11-91AC-250D3A5912AB}"/>
              </a:ext>
            </a:extLst>
          </p:cNvPr>
          <p:cNvPicPr>
            <a:picLocks noChangeAspect="1"/>
          </p:cNvPicPr>
          <p:nvPr/>
        </p:nvPicPr>
        <p:blipFill>
          <a:blip r:embed="rId7"/>
          <a:stretch>
            <a:fillRect/>
          </a:stretch>
        </p:blipFill>
        <p:spPr>
          <a:xfrm>
            <a:off x="2127693" y="1882057"/>
            <a:ext cx="9533101" cy="4072606"/>
          </a:xfrm>
          <a:prstGeom prst="rect">
            <a:avLst/>
          </a:prstGeom>
        </p:spPr>
      </p:pic>
    </p:spTree>
    <p:extLst>
      <p:ext uri="{BB962C8B-B14F-4D97-AF65-F5344CB8AC3E}">
        <p14:creationId xmlns:p14="http://schemas.microsoft.com/office/powerpoint/2010/main" val="137084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Enterprise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12" name="TextBox 11">
            <a:extLst>
              <a:ext uri="{FF2B5EF4-FFF2-40B4-BE49-F238E27FC236}">
                <a16:creationId xmlns:a16="http://schemas.microsoft.com/office/drawing/2014/main" id="{37DB65A1-AE66-41AD-9E88-F00001329609}"/>
              </a:ext>
            </a:extLst>
          </p:cNvPr>
          <p:cNvSpPr txBox="1"/>
          <p:nvPr/>
        </p:nvSpPr>
        <p:spPr>
          <a:xfrm>
            <a:off x="1638636" y="1956841"/>
            <a:ext cx="10303982" cy="4093428"/>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When an organization considers </a:t>
            </a:r>
            <a:r>
              <a:rPr lang="en-US" sz="2000" b="1" dirty="0">
                <a:solidFill>
                  <a:srgbClr val="000000"/>
                </a:solidFill>
                <a:latin typeface="Times New Roman" panose="02020603050405020304" pitchFamily="18" charset="0"/>
                <a:cs typeface="Times New Roman" panose="02020603050405020304" pitchFamily="18" charset="0"/>
              </a:rPr>
              <a:t>all of the risks that it faces </a:t>
            </a:r>
            <a:r>
              <a:rPr lang="en-US" sz="2000" dirty="0">
                <a:solidFill>
                  <a:srgbClr val="000000"/>
                </a:solidFill>
                <a:latin typeface="Times New Roman" panose="02020603050405020304" pitchFamily="18" charset="0"/>
                <a:cs typeface="Times New Roman" panose="02020603050405020304" pitchFamily="18" charset="0"/>
              </a:rPr>
              <a:t>and how these risks could </a:t>
            </a:r>
            <a:r>
              <a:rPr lang="en-US" sz="2000" b="1" dirty="0">
                <a:solidFill>
                  <a:srgbClr val="000000"/>
                </a:solidFill>
                <a:latin typeface="Times New Roman" panose="02020603050405020304" pitchFamily="18" charset="0"/>
                <a:cs typeface="Times New Roman" panose="02020603050405020304" pitchFamily="18" charset="0"/>
              </a:rPr>
              <a:t>impact its strategy, projects and operations,</a:t>
            </a:r>
            <a:r>
              <a:rPr lang="en-US" sz="2000" dirty="0">
                <a:solidFill>
                  <a:srgbClr val="000000"/>
                </a:solidFill>
                <a:latin typeface="Times New Roman" panose="02020603050405020304" pitchFamily="18" charset="0"/>
                <a:cs typeface="Times New Roman" panose="02020603050405020304" pitchFamily="18" charset="0"/>
              </a:rPr>
              <a:t> then the organization is embarking on an </a:t>
            </a:r>
            <a:r>
              <a:rPr lang="en-US" sz="2000" b="1" dirty="0">
                <a:solidFill>
                  <a:srgbClr val="000000"/>
                </a:solidFill>
                <a:latin typeface="Times New Roman" panose="02020603050405020304" pitchFamily="18" charset="0"/>
                <a:cs typeface="Times New Roman" panose="02020603050405020304" pitchFamily="18" charset="0"/>
              </a:rPr>
              <a:t>enterprise risk management approach. </a:t>
            </a:r>
          </a:p>
          <a:p>
            <a:pPr marL="342900" indent="-342900" algn="just">
              <a:buFont typeface="Wingdings" panose="05000000000000000000" pitchFamily="2" charset="2"/>
              <a:buChar cha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 US risk management association, the Risk and Insurance Managers Society (RIMS) defines enterprise risk management as follows:</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algn="just"/>
            <a:r>
              <a:rPr lang="en-US" sz="2000" dirty="0">
                <a:solidFill>
                  <a:srgbClr val="000000"/>
                </a:solidFill>
                <a:latin typeface="Times New Roman" panose="02020603050405020304" pitchFamily="18" charset="0"/>
                <a:cs typeface="Times New Roman" panose="02020603050405020304" pitchFamily="18" charset="0"/>
              </a:rPr>
              <a:t>            </a:t>
            </a:r>
            <a:r>
              <a:rPr lang="en-US" sz="2000" b="1" i="1"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Enterprise Risk Management (‘ERM’) is a strategic business discipline that supports the achievement of an organization’s objectives by addressing the full spectrum of its risks and managing the combined impact of those risks as an interrelated risk portfolio.</a:t>
            </a:r>
          </a:p>
          <a:p>
            <a:pPr algn="just"/>
            <a:endParaRPr lang="en-US" sz="2000" b="1" i="1"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An enterprise-wide approach has considerable advantages, because it analyses the potential for disruption to the overall stakeholder expectation. </a:t>
            </a:r>
          </a:p>
        </p:txBody>
      </p:sp>
    </p:spTree>
    <p:extLst>
      <p:ext uri="{BB962C8B-B14F-4D97-AF65-F5344CB8AC3E}">
        <p14:creationId xmlns:p14="http://schemas.microsoft.com/office/powerpoint/2010/main" val="1793396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Enterprise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8" name="TextBox 7">
            <a:extLst>
              <a:ext uri="{FF2B5EF4-FFF2-40B4-BE49-F238E27FC236}">
                <a16:creationId xmlns:a16="http://schemas.microsoft.com/office/drawing/2014/main" id="{69487E02-4819-4BB2-8878-156380A3358E}"/>
              </a:ext>
            </a:extLst>
          </p:cNvPr>
          <p:cNvSpPr txBox="1"/>
          <p:nvPr/>
        </p:nvSpPr>
        <p:spPr>
          <a:xfrm>
            <a:off x="2022305" y="2853780"/>
            <a:ext cx="9902229" cy="3046988"/>
          </a:xfrm>
          <a:prstGeom prst="rect">
            <a:avLst/>
          </a:prstGeom>
          <a:solidFill>
            <a:schemeClr val="bg1">
              <a:lumMod val="75000"/>
            </a:schemeClr>
          </a:solidFill>
          <a:ln>
            <a:solidFill>
              <a:schemeClr val="accent1"/>
            </a:solidFill>
          </a:ln>
        </p:spPr>
        <p:txBody>
          <a:bodyPr wrap="square" rtlCol="0">
            <a:spAutoFit/>
          </a:bodyPr>
          <a:lstStyle/>
          <a:p>
            <a:pPr algn="just"/>
            <a:r>
              <a:rPr lang="en-US" sz="1600" b="1" u="sng" dirty="0">
                <a:solidFill>
                  <a:srgbClr val="000000"/>
                </a:solidFill>
                <a:effectLst/>
                <a:latin typeface="Times New Roman" panose="02020603050405020304" pitchFamily="18" charset="0"/>
                <a:cs typeface="Times New Roman" panose="02020603050405020304" pitchFamily="18" charset="0"/>
              </a:rPr>
              <a:t>ERM in the pharmaceutical industry</a:t>
            </a:r>
          </a:p>
          <a:p>
            <a:pPr marL="285750" indent="-285750" algn="just">
              <a:buFont typeface="Wingdings" panose="05000000000000000000" pitchFamily="2" charset="2"/>
              <a:buChar char="§"/>
            </a:pPr>
            <a:r>
              <a:rPr lang="en-US" sz="1600" b="0" dirty="0">
                <a:solidFill>
                  <a:srgbClr val="000000"/>
                </a:solidFill>
                <a:effectLst/>
                <a:latin typeface="Times New Roman" panose="02020603050405020304" pitchFamily="18" charset="0"/>
                <a:cs typeface="Times New Roman" panose="02020603050405020304" pitchFamily="18" charset="0"/>
              </a:rPr>
              <a:t>A good example of the ERM approach is the pharmaceutical industry. If a person is reliant on a particular medication, then it is vitally important that the medication is constantly available.</a:t>
            </a:r>
          </a:p>
          <a:p>
            <a:pPr marL="285750" indent="-285750" algn="just">
              <a:buFont typeface="Wingdings" panose="05000000000000000000" pitchFamily="2" charset="2"/>
              <a:buChar char="§"/>
            </a:pPr>
            <a:r>
              <a:rPr lang="en-US" sz="1600" b="0" dirty="0">
                <a:solidFill>
                  <a:srgbClr val="000000"/>
                </a:solidFill>
                <a:effectLst/>
                <a:latin typeface="Times New Roman" panose="02020603050405020304" pitchFamily="18" charset="0"/>
                <a:cs typeface="Times New Roman" panose="02020603050405020304" pitchFamily="18" charset="0"/>
              </a:rPr>
              <a:t>From the point of view of the pharmaceutical company, this means that a core process for the organization must be the ‘constant availability of medication’ process.</a:t>
            </a:r>
          </a:p>
          <a:p>
            <a:pPr marL="285750" indent="-285750" algn="just">
              <a:buFont typeface="Wingdings" panose="05000000000000000000" pitchFamily="2" charset="2"/>
              <a:buChar char="§"/>
            </a:pPr>
            <a:r>
              <a:rPr lang="en-US" sz="1600" b="0" dirty="0">
                <a:solidFill>
                  <a:srgbClr val="000000"/>
                </a:solidFill>
                <a:effectLst/>
                <a:latin typeface="Times New Roman" panose="02020603050405020304" pitchFamily="18" charset="0"/>
                <a:cs typeface="Times New Roman" panose="02020603050405020304" pitchFamily="18" charset="0"/>
              </a:rPr>
              <a:t>If the pharmaceutical company takes this approach, it will look at the risks that could affect this core process or stakeholder expectation on an enterprise-wide basis. </a:t>
            </a:r>
          </a:p>
          <a:p>
            <a:pPr marL="285750" indent="-285750" algn="just">
              <a:buFont typeface="Wingdings" panose="05000000000000000000" pitchFamily="2" charset="2"/>
              <a:buChar char="§"/>
            </a:pPr>
            <a:r>
              <a:rPr lang="en-US" sz="1600" b="0" dirty="0">
                <a:solidFill>
                  <a:srgbClr val="000000"/>
                </a:solidFill>
                <a:effectLst/>
                <a:latin typeface="Times New Roman" panose="02020603050405020304" pitchFamily="18" charset="0"/>
                <a:cs typeface="Times New Roman" panose="02020603050405020304" pitchFamily="18" charset="0"/>
              </a:rPr>
              <a:t>This will involve analysis of the supply chain, evaluation of manufacturing activities and analysis of the delivery arrangements. The overall question that needs to be answered is what could prevent the continuous supply of medication. </a:t>
            </a:r>
          </a:p>
          <a:p>
            <a:pPr marL="285750" indent="-285750" algn="just">
              <a:buFont typeface="Wingdings" panose="05000000000000000000" pitchFamily="2" charset="2"/>
              <a:buChar char="§"/>
            </a:pPr>
            <a:r>
              <a:rPr lang="en-US" sz="1600" b="0" dirty="0">
                <a:solidFill>
                  <a:srgbClr val="000000"/>
                </a:solidFill>
                <a:effectLst/>
                <a:latin typeface="Times New Roman" panose="02020603050405020304" pitchFamily="18" charset="0"/>
                <a:cs typeface="Times New Roman" panose="02020603050405020304" pitchFamily="18" charset="0"/>
              </a:rPr>
              <a:t>Risks to the continuous supply will include unavailability of ingredients, disruption to manufacturing activities, contamination of the product, breakdown in supply transportation arrangements and disruption to distribution.</a:t>
            </a:r>
            <a:endParaRPr lang="en-US" sz="1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327357D-A281-4831-9D4B-A13DF26349D0}"/>
              </a:ext>
            </a:extLst>
          </p:cNvPr>
          <p:cNvSpPr txBox="1"/>
          <p:nvPr/>
        </p:nvSpPr>
        <p:spPr>
          <a:xfrm>
            <a:off x="1874165" y="1876555"/>
            <a:ext cx="9902229" cy="923330"/>
          </a:xfrm>
          <a:prstGeom prst="rect">
            <a:avLst/>
          </a:prstGeom>
          <a:noFill/>
        </p:spPr>
        <p:txBody>
          <a:bodyPr wrap="square">
            <a:spAutoFit/>
          </a:bodyPr>
          <a:lstStyle/>
          <a:p>
            <a:pPr marL="342900" indent="-342900" algn="just">
              <a:buFont typeface="Wingdings" panose="05000000000000000000" pitchFamily="2" charset="2"/>
              <a:buChar char="§"/>
            </a:pPr>
            <a:r>
              <a:rPr lang="en-US" sz="1800" dirty="0">
                <a:solidFill>
                  <a:srgbClr val="000000"/>
                </a:solidFill>
                <a:latin typeface="Times New Roman" panose="02020603050405020304" pitchFamily="18" charset="0"/>
                <a:cs typeface="Times New Roman" panose="02020603050405020304" pitchFamily="18" charset="0"/>
              </a:rPr>
              <a:t>Health and safety, for example, is then viewed as a component in ensuring that staff are always available so that the overall operational core process will not be disrupted, rather than (or perhaps as well as) a separate hazard management issue.</a:t>
            </a:r>
          </a:p>
        </p:txBody>
      </p:sp>
    </p:spTree>
    <p:extLst>
      <p:ext uri="{BB962C8B-B14F-4D97-AF65-F5344CB8AC3E}">
        <p14:creationId xmlns:p14="http://schemas.microsoft.com/office/powerpoint/2010/main" val="41723587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12" name="TextBox 11">
            <a:extLst>
              <a:ext uri="{FF2B5EF4-FFF2-40B4-BE49-F238E27FC236}">
                <a16:creationId xmlns:a16="http://schemas.microsoft.com/office/drawing/2014/main" id="{37DB65A1-AE66-41AD-9E88-F00001329609}"/>
              </a:ext>
            </a:extLst>
          </p:cNvPr>
          <p:cNvSpPr txBox="1"/>
          <p:nvPr/>
        </p:nvSpPr>
        <p:spPr>
          <a:xfrm>
            <a:off x="1874164" y="1956841"/>
            <a:ext cx="10068453" cy="4093428"/>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At first, an </a:t>
            </a:r>
            <a:r>
              <a:rPr lang="en-US" sz="2000" b="1" dirty="0">
                <a:solidFill>
                  <a:srgbClr val="000000"/>
                </a:solidFill>
                <a:latin typeface="Times New Roman" panose="02020603050405020304" pitchFamily="18" charset="0"/>
                <a:cs typeface="Times New Roman" panose="02020603050405020304" pitchFamily="18" charset="0"/>
              </a:rPr>
              <a:t>organization may be unaware </a:t>
            </a:r>
            <a:r>
              <a:rPr lang="en-US" sz="2000" dirty="0">
                <a:solidFill>
                  <a:srgbClr val="000000"/>
                </a:solidFill>
                <a:latin typeface="Times New Roman" panose="02020603050405020304" pitchFamily="18" charset="0"/>
                <a:cs typeface="Times New Roman" panose="02020603050405020304" pitchFamily="18" charset="0"/>
              </a:rPr>
              <a:t>of the </a:t>
            </a:r>
            <a:r>
              <a:rPr lang="en-US" sz="2000" b="1" dirty="0">
                <a:solidFill>
                  <a:srgbClr val="000000"/>
                </a:solidFill>
                <a:latin typeface="Times New Roman" panose="02020603050405020304" pitchFamily="18" charset="0"/>
                <a:cs typeface="Times New Roman" panose="02020603050405020304" pitchFamily="18" charset="0"/>
              </a:rPr>
              <a:t>legal and contractual obligations</a:t>
            </a:r>
            <a:r>
              <a:rPr lang="en-US" sz="2000" dirty="0">
                <a:solidFill>
                  <a:srgbClr val="000000"/>
                </a:solidFill>
                <a:latin typeface="Times New Roman" panose="02020603050405020304" pitchFamily="18" charset="0"/>
                <a:cs typeface="Times New Roman" panose="02020603050405020304" pitchFamily="18" charset="0"/>
              </a:rPr>
              <a:t> that it faces. In that case, it will be necessary to </a:t>
            </a:r>
            <a:r>
              <a:rPr lang="en-US" sz="2000" b="1" u="sng" dirty="0">
                <a:solidFill>
                  <a:srgbClr val="FF0000"/>
                </a:solidFill>
                <a:latin typeface="Times New Roman" panose="02020603050405020304" pitchFamily="18" charset="0"/>
                <a:cs typeface="Times New Roman" panose="02020603050405020304" pitchFamily="18" charset="0"/>
              </a:rPr>
              <a:t>inform</a:t>
            </a:r>
            <a:r>
              <a:rPr lang="en-US" sz="2000" dirty="0">
                <a:solidFill>
                  <a:srgbClr val="000000"/>
                </a:solidFill>
                <a:latin typeface="Times New Roman" panose="02020603050405020304" pitchFamily="18" charset="0"/>
                <a:cs typeface="Times New Roman" panose="02020603050405020304" pitchFamily="18" charset="0"/>
              </a:rPr>
              <a:t> the organization of its obligations in relation to the risk.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dirty="0"/>
              <a:t>As the level of sophistication develops, the organization will become </a:t>
            </a:r>
            <a:r>
              <a:rPr lang="en-US" b="1" dirty="0"/>
              <a:t>aware of the need to comply with obligations</a:t>
            </a:r>
            <a:r>
              <a:rPr lang="en-US" dirty="0"/>
              <a:t> and the more general need </a:t>
            </a:r>
            <a:r>
              <a:rPr lang="en-US" b="1" dirty="0"/>
              <a:t>for improved risk management</a:t>
            </a:r>
            <a:r>
              <a:rPr lang="en-US" dirty="0"/>
              <a:t>. Once </a:t>
            </a:r>
            <a:r>
              <a:rPr lang="en-US" b="1" dirty="0"/>
              <a:t>it is aware of obligations</a:t>
            </a:r>
            <a:r>
              <a:rPr lang="en-US" dirty="0"/>
              <a:t>, there will be a need for the organization to </a:t>
            </a:r>
            <a:r>
              <a:rPr lang="en-US" b="1" u="sng" dirty="0">
                <a:solidFill>
                  <a:srgbClr val="FF0000"/>
                </a:solidFill>
              </a:rPr>
              <a:t>reform</a:t>
            </a:r>
            <a:r>
              <a:rPr lang="en-US" dirty="0"/>
              <a:t> in response to the hazard risks. </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As the organization  </a:t>
            </a:r>
            <a:r>
              <a:rPr lang="en-US" b="1" dirty="0"/>
              <a:t>responds to the risk</a:t>
            </a:r>
            <a:r>
              <a:rPr lang="en-US" dirty="0"/>
              <a:t>, it will seek to </a:t>
            </a:r>
            <a:r>
              <a:rPr lang="en-US" b="1" u="sng" dirty="0">
                <a:solidFill>
                  <a:srgbClr val="FF0000"/>
                </a:solidFill>
              </a:rPr>
              <a:t>conform</a:t>
            </a:r>
            <a:r>
              <a:rPr lang="en-US" dirty="0"/>
              <a:t> to the appropriate risk control standards.</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After this stage, the organization may realize that there </a:t>
            </a:r>
            <a:r>
              <a:rPr lang="en-US" b="1" dirty="0"/>
              <a:t>are benefits to be obtained from the risk</a:t>
            </a:r>
            <a:r>
              <a:rPr lang="en-US" dirty="0"/>
              <a:t>. The organization will then have the ability to </a:t>
            </a:r>
            <a:r>
              <a:rPr lang="en-US" b="1" u="sng" dirty="0">
                <a:solidFill>
                  <a:srgbClr val="FF0000"/>
                </a:solidFill>
              </a:rPr>
              <a:t>perform</a:t>
            </a:r>
            <a:r>
              <a:rPr lang="en-US" dirty="0"/>
              <a:t> and </a:t>
            </a:r>
            <a:r>
              <a:rPr lang="en-US" b="1" dirty="0"/>
              <a:t>view the risk as an opportunity risk</a:t>
            </a:r>
            <a:r>
              <a:rPr lang="en-US" dirty="0"/>
              <a:t>, as illustrated in Figure 4.2.</a:t>
            </a:r>
          </a:p>
        </p:txBody>
      </p:sp>
    </p:spTree>
    <p:extLst>
      <p:ext uri="{BB962C8B-B14F-4D97-AF65-F5344CB8AC3E}">
        <p14:creationId xmlns:p14="http://schemas.microsoft.com/office/powerpoint/2010/main" val="3791162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pic>
        <p:nvPicPr>
          <p:cNvPr id="8" name="Picture 7">
            <a:extLst>
              <a:ext uri="{FF2B5EF4-FFF2-40B4-BE49-F238E27FC236}">
                <a16:creationId xmlns:a16="http://schemas.microsoft.com/office/drawing/2014/main" id="{882AE7B2-717B-443D-A840-2E4DFD5CE56E}"/>
              </a:ext>
            </a:extLst>
          </p:cNvPr>
          <p:cNvPicPr>
            <a:picLocks noChangeAspect="1"/>
          </p:cNvPicPr>
          <p:nvPr/>
        </p:nvPicPr>
        <p:blipFill>
          <a:blip r:embed="rId7"/>
          <a:stretch>
            <a:fillRect/>
          </a:stretch>
        </p:blipFill>
        <p:spPr>
          <a:xfrm>
            <a:off x="2607851" y="1861528"/>
            <a:ext cx="8766155" cy="4022156"/>
          </a:xfrm>
          <a:prstGeom prst="rect">
            <a:avLst/>
          </a:prstGeom>
        </p:spPr>
      </p:pic>
    </p:spTree>
    <p:extLst>
      <p:ext uri="{BB962C8B-B14F-4D97-AF65-F5344CB8AC3E}">
        <p14:creationId xmlns:p14="http://schemas.microsoft.com/office/powerpoint/2010/main" val="2156107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12" name="TextBox 11">
            <a:extLst>
              <a:ext uri="{FF2B5EF4-FFF2-40B4-BE49-F238E27FC236}">
                <a16:creationId xmlns:a16="http://schemas.microsoft.com/office/drawing/2014/main" id="{37DB65A1-AE66-41AD-9E88-F00001329609}"/>
              </a:ext>
            </a:extLst>
          </p:cNvPr>
          <p:cNvSpPr txBox="1"/>
          <p:nvPr/>
        </p:nvSpPr>
        <p:spPr>
          <a:xfrm>
            <a:off x="1874164" y="1956841"/>
            <a:ext cx="10068453" cy="3939540"/>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Although the </a:t>
            </a:r>
            <a:r>
              <a:rPr lang="en-US" sz="2000" b="1" dirty="0">
                <a:solidFill>
                  <a:srgbClr val="000000"/>
                </a:solidFill>
                <a:latin typeface="Times New Roman" panose="02020603050405020304" pitchFamily="18" charset="0"/>
                <a:cs typeface="Times New Roman" panose="02020603050405020304" pitchFamily="18" charset="0"/>
              </a:rPr>
              <a:t>four levels of risk management </a:t>
            </a:r>
            <a:r>
              <a:rPr lang="en-US" sz="2000" dirty="0">
                <a:solidFill>
                  <a:srgbClr val="000000"/>
                </a:solidFill>
                <a:latin typeface="Times New Roman" panose="02020603050405020304" pitchFamily="18" charset="0"/>
                <a:cs typeface="Times New Roman" panose="02020603050405020304" pitchFamily="18" charset="0"/>
              </a:rPr>
              <a:t>sophistication illustrated in Figure 4.2 represent an improved approach to risk management, there is a danger that organizations will become obsessed with risk management to the point that important decisions are not taken.</a:t>
            </a:r>
          </a:p>
          <a:p>
            <a:pPr algn="just"/>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At this point, it may be said that </a:t>
            </a:r>
            <a:r>
              <a:rPr lang="en-US" sz="2000" b="1" dirty="0">
                <a:solidFill>
                  <a:srgbClr val="000000"/>
                </a:solidFill>
                <a:latin typeface="Times New Roman" panose="02020603050405020304" pitchFamily="18" charset="0"/>
                <a:cs typeface="Times New Roman" panose="02020603050405020304" pitchFamily="18" charset="0"/>
              </a:rPr>
              <a:t>too much attention and concern about risk </a:t>
            </a:r>
            <a:r>
              <a:rPr lang="en-US" sz="2000" dirty="0">
                <a:solidFill>
                  <a:srgbClr val="000000"/>
                </a:solidFill>
                <a:latin typeface="Times New Roman" panose="02020603050405020304" pitchFamily="18" charset="0"/>
                <a:cs typeface="Times New Roman" panose="02020603050405020304" pitchFamily="18" charset="0"/>
              </a:rPr>
              <a:t>and risk management will cause the organization to </a:t>
            </a:r>
            <a:r>
              <a:rPr lang="en-US" sz="2000" b="1" u="sng" dirty="0">
                <a:solidFill>
                  <a:srgbClr val="FF0000"/>
                </a:solidFill>
                <a:latin typeface="Times New Roman" panose="02020603050405020304" pitchFamily="18" charset="0"/>
                <a:cs typeface="Times New Roman" panose="02020603050405020304" pitchFamily="18" charset="0"/>
              </a:rPr>
              <a:t>deform</a:t>
            </a:r>
            <a:r>
              <a:rPr lang="en-US" sz="2000" dirty="0">
                <a:solidFill>
                  <a:srgbClr val="000000"/>
                </a:solidFill>
                <a:latin typeface="Times New Roman" panose="02020603050405020304" pitchFamily="18" charset="0"/>
                <a:cs typeface="Times New Roman" panose="02020603050405020304" pitchFamily="18" charset="0"/>
              </a:rPr>
              <a:t> its operations.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srgbClr val="000000"/>
                </a:solidFill>
                <a:latin typeface="Times New Roman" panose="02020603050405020304" pitchFamily="18" charset="0"/>
                <a:cs typeface="Times New Roman" panose="02020603050405020304" pitchFamily="18" charset="0"/>
              </a:rPr>
              <a:t>In summary</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mj-lt"/>
              <a:buAutoNum type="arabicPeriod"/>
            </a:pPr>
            <a:r>
              <a:rPr lang="en-US" dirty="0"/>
              <a:t>      </a:t>
            </a:r>
            <a:r>
              <a:rPr lang="en-US" b="1" dirty="0"/>
              <a:t>unaware</a:t>
            </a:r>
            <a:r>
              <a:rPr lang="en-US" dirty="0"/>
              <a:t> of obligations – </a:t>
            </a:r>
            <a:r>
              <a:rPr lang="en-US" b="1" dirty="0"/>
              <a:t>INFORM</a:t>
            </a:r>
            <a:r>
              <a:rPr lang="en-US" dirty="0"/>
              <a:t>;</a:t>
            </a:r>
          </a:p>
          <a:p>
            <a:pPr marL="342900" indent="-342900" algn="just">
              <a:buFont typeface="+mj-lt"/>
              <a:buAutoNum type="arabicPeriod"/>
            </a:pPr>
            <a:r>
              <a:rPr lang="en-US" dirty="0"/>
              <a:t>      </a:t>
            </a:r>
            <a:r>
              <a:rPr lang="en-US" b="1" dirty="0"/>
              <a:t>awareness</a:t>
            </a:r>
            <a:r>
              <a:rPr lang="en-US" dirty="0"/>
              <a:t> of non-compliance – </a:t>
            </a:r>
            <a:r>
              <a:rPr lang="en-US" b="1" dirty="0"/>
              <a:t>REFORM</a:t>
            </a:r>
            <a:r>
              <a:rPr lang="en-US" dirty="0"/>
              <a:t>;</a:t>
            </a:r>
          </a:p>
          <a:p>
            <a:pPr marL="342900" indent="-342900" algn="just">
              <a:buFont typeface="+mj-lt"/>
              <a:buAutoNum type="arabicPeriod"/>
            </a:pPr>
            <a:r>
              <a:rPr lang="en-US" dirty="0"/>
              <a:t>      </a:t>
            </a:r>
            <a:r>
              <a:rPr lang="en-US" b="1" dirty="0"/>
              <a:t>actions</a:t>
            </a:r>
            <a:r>
              <a:rPr lang="en-US" dirty="0"/>
              <a:t> to ensure compliance – </a:t>
            </a:r>
            <a:r>
              <a:rPr lang="en-US" b="1" dirty="0"/>
              <a:t>CONFORM</a:t>
            </a:r>
            <a:r>
              <a:rPr lang="en-US" dirty="0"/>
              <a:t>;   </a:t>
            </a:r>
          </a:p>
          <a:p>
            <a:pPr marL="342900" indent="-342900" algn="just">
              <a:buFont typeface="+mj-lt"/>
              <a:buAutoNum type="arabicPeriod"/>
            </a:pPr>
            <a:r>
              <a:rPr lang="en-US" dirty="0"/>
              <a:t>      </a:t>
            </a:r>
            <a:r>
              <a:rPr lang="en-US" b="1" dirty="0"/>
              <a:t>achieve</a:t>
            </a:r>
            <a:r>
              <a:rPr lang="en-US" dirty="0"/>
              <a:t> business opportunities – </a:t>
            </a:r>
            <a:r>
              <a:rPr lang="en-US" b="1" dirty="0"/>
              <a:t>PERFORM</a:t>
            </a:r>
            <a:r>
              <a:rPr lang="en-US" dirty="0"/>
              <a:t>;</a:t>
            </a:r>
          </a:p>
          <a:p>
            <a:pPr marL="342900" indent="-342900" algn="just">
              <a:buFont typeface="+mj-lt"/>
              <a:buAutoNum type="arabicPeriod"/>
            </a:pPr>
            <a:r>
              <a:rPr lang="en-US" dirty="0"/>
              <a:t>      </a:t>
            </a:r>
            <a:r>
              <a:rPr lang="en-US" b="1" dirty="0"/>
              <a:t>inactivity</a:t>
            </a:r>
            <a:r>
              <a:rPr lang="en-US" dirty="0"/>
              <a:t> caused by </a:t>
            </a:r>
            <a:r>
              <a:rPr lang="en-US" b="1" dirty="0"/>
              <a:t>obsession</a:t>
            </a:r>
            <a:r>
              <a:rPr lang="en-US" dirty="0"/>
              <a:t> – </a:t>
            </a:r>
            <a:r>
              <a:rPr lang="en-US" b="1" dirty="0"/>
              <a:t>DEFORM</a:t>
            </a:r>
            <a:r>
              <a:rPr lang="en-US" dirty="0"/>
              <a:t>    </a:t>
            </a:r>
          </a:p>
        </p:txBody>
      </p:sp>
    </p:spTree>
    <p:extLst>
      <p:ext uri="{BB962C8B-B14F-4D97-AF65-F5344CB8AC3E}">
        <p14:creationId xmlns:p14="http://schemas.microsoft.com/office/powerpoint/2010/main" val="34350131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12" name="TextBox 11">
            <a:extLst>
              <a:ext uri="{FF2B5EF4-FFF2-40B4-BE49-F238E27FC236}">
                <a16:creationId xmlns:a16="http://schemas.microsoft.com/office/drawing/2014/main" id="{37DB65A1-AE66-41AD-9E88-F00001329609}"/>
              </a:ext>
            </a:extLst>
          </p:cNvPr>
          <p:cNvSpPr txBox="1"/>
          <p:nvPr/>
        </p:nvSpPr>
        <p:spPr>
          <a:xfrm>
            <a:off x="1874164" y="1956841"/>
            <a:ext cx="10068453" cy="3970318"/>
          </a:xfrm>
          <a:prstGeom prst="rect">
            <a:avLst/>
          </a:prstGeom>
          <a:noFill/>
        </p:spPr>
        <p:txBody>
          <a:bodyPr wrap="square">
            <a:spAutoFit/>
          </a:bodyPr>
          <a:lstStyle/>
          <a:p>
            <a:pPr marL="342900" indent="-342900" algn="just">
              <a:buFont typeface="Wingdings" panose="05000000000000000000" pitchFamily="2" charset="2"/>
              <a:buChar char="§"/>
            </a:pPr>
            <a:r>
              <a:rPr lang="en-US" dirty="0"/>
              <a:t>As the level of </a:t>
            </a:r>
            <a:r>
              <a:rPr lang="en-US" b="1" dirty="0"/>
              <a:t>sophistication increases </a:t>
            </a:r>
            <a:r>
              <a:rPr lang="en-US" dirty="0"/>
              <a:t>and risk management professionals become aware of the alternative approaches to risk management, they should value the contribution that can be made by other approaches. </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b="1" dirty="0"/>
              <a:t>The development in risk management approach can be summarized as follows:</a:t>
            </a:r>
          </a:p>
          <a:p>
            <a:pPr marL="342900" indent="-342900" algn="just">
              <a:buFont typeface="Wingdings" panose="05000000000000000000" pitchFamily="2" charset="2"/>
              <a:buChar char="§"/>
            </a:pPr>
            <a:endParaRPr lang="en-US" dirty="0"/>
          </a:p>
          <a:p>
            <a:pPr marL="342900" indent="-342900" algn="just">
              <a:buFont typeface="+mj-lt"/>
              <a:buAutoNum type="arabicPeriod"/>
            </a:pPr>
            <a:r>
              <a:rPr lang="en-US" b="1" dirty="0"/>
              <a:t>Compliance management </a:t>
            </a:r>
            <a:r>
              <a:rPr lang="en-US" dirty="0"/>
              <a:t>must not be undertaken in a </a:t>
            </a:r>
            <a:r>
              <a:rPr lang="en-US" b="1" dirty="0"/>
              <a:t>fragmented manner</a:t>
            </a:r>
            <a:r>
              <a:rPr lang="en-US" dirty="0"/>
              <a:t>, even if excellent standards of compliance are achieved.</a:t>
            </a:r>
          </a:p>
          <a:p>
            <a:pPr marL="342900" indent="-342900" algn="just">
              <a:buFont typeface="+mj-lt"/>
              <a:buAutoNum type="arabicPeriod"/>
            </a:pPr>
            <a:r>
              <a:rPr lang="en-US" b="1" dirty="0"/>
              <a:t>Hazard management </a:t>
            </a:r>
            <a:r>
              <a:rPr lang="en-US" dirty="0"/>
              <a:t>specialists may find that there has been </a:t>
            </a:r>
            <a:r>
              <a:rPr lang="en-US" b="1" dirty="0"/>
              <a:t>a trend towards a desire to retain more insurable risks</a:t>
            </a:r>
            <a:r>
              <a:rPr lang="en-US" dirty="0"/>
              <a:t> (and buy less insurance) as a result of a </a:t>
            </a:r>
            <a:r>
              <a:rPr lang="en-US" b="1" dirty="0"/>
              <a:t>more holistic approach to risk management</a:t>
            </a:r>
            <a:r>
              <a:rPr lang="en-US" dirty="0"/>
              <a:t>.</a:t>
            </a:r>
          </a:p>
          <a:p>
            <a:pPr marL="342900" indent="-342900" algn="just">
              <a:buFont typeface="+mj-lt"/>
              <a:buAutoNum type="arabicPeriod"/>
            </a:pPr>
            <a:r>
              <a:rPr lang="en-US" b="1" dirty="0"/>
              <a:t>Control management </a:t>
            </a:r>
            <a:r>
              <a:rPr lang="en-US" dirty="0"/>
              <a:t>specialists must not squeeze entrepreneurial spirit and effort out of the organization.</a:t>
            </a:r>
          </a:p>
          <a:p>
            <a:pPr marL="342900" indent="-342900" algn="just">
              <a:buFont typeface="+mj-lt"/>
              <a:buAutoNum type="arabicPeriod"/>
            </a:pPr>
            <a:r>
              <a:rPr lang="en-US" b="1" dirty="0"/>
              <a:t>Strategic planners </a:t>
            </a:r>
            <a:r>
              <a:rPr lang="en-US" dirty="0"/>
              <a:t>must recognize that </a:t>
            </a:r>
            <a:r>
              <a:rPr lang="en-US" b="1" dirty="0"/>
              <a:t>risk management tools </a:t>
            </a:r>
            <a:r>
              <a:rPr lang="en-US" dirty="0"/>
              <a:t>and techniques can contribute to better strategic decisions and the successful exploitation of </a:t>
            </a:r>
            <a:r>
              <a:rPr lang="en-US" b="1" dirty="0"/>
              <a:t>business opportunities</a:t>
            </a:r>
            <a:r>
              <a:rPr lang="en-US" dirty="0"/>
              <a:t>. </a:t>
            </a:r>
          </a:p>
        </p:txBody>
      </p:sp>
    </p:spTree>
    <p:extLst>
      <p:ext uri="{BB962C8B-B14F-4D97-AF65-F5344CB8AC3E}">
        <p14:creationId xmlns:p14="http://schemas.microsoft.com/office/powerpoint/2010/main" val="18012618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a16="http://schemas.microsoft.com/office/drawing/2014/main" id="{37DB65A1-AE66-41AD-9E88-F00001329609}"/>
              </a:ext>
            </a:extLst>
          </p:cNvPr>
          <p:cNvSpPr txBox="1"/>
          <p:nvPr/>
        </p:nvSpPr>
        <p:spPr>
          <a:xfrm>
            <a:off x="2004222" y="1983443"/>
            <a:ext cx="9902229" cy="3970318"/>
          </a:xfrm>
          <a:prstGeom prst="rect">
            <a:avLst/>
          </a:prstGeom>
          <a:noFill/>
        </p:spPr>
        <p:txBody>
          <a:bodyPr wrap="square">
            <a:spAutoFit/>
          </a:bodyPr>
          <a:lstStyle/>
          <a:p>
            <a:pPr marL="342900" indent="-342900" algn="just">
              <a:buFont typeface="Wingdings" panose="05000000000000000000" pitchFamily="2" charset="2"/>
              <a:buChar char="§"/>
            </a:pPr>
            <a:r>
              <a:rPr lang="en-US" dirty="0"/>
              <a:t>Many of the lists of principles set out a description of what risk management activity should be and what it should achieve.</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 It is important to distinguish between what the risk management initiative has been set up to achieve and the nature of the risk management framework that will be put in place. </a:t>
            </a:r>
          </a:p>
          <a:p>
            <a:pPr algn="just"/>
            <a:endParaRPr lang="en-US" dirty="0"/>
          </a:p>
          <a:p>
            <a:pPr marL="342900" indent="-342900" algn="just">
              <a:buFont typeface="Wingdings" panose="05000000000000000000" pitchFamily="2" charset="2"/>
              <a:buChar char="§"/>
            </a:pPr>
            <a:r>
              <a:rPr lang="en-US" b="1" dirty="0"/>
              <a:t>It is suggested that a successful risk management initiative (and framework) will be:</a:t>
            </a:r>
          </a:p>
          <a:p>
            <a:pPr marL="342900" indent="-342900" algn="just">
              <a:buFont typeface="+mj-lt"/>
              <a:buAutoNum type="arabicPeriod"/>
            </a:pPr>
            <a:r>
              <a:rPr lang="en-US" b="1" dirty="0"/>
              <a:t>P</a:t>
            </a:r>
            <a:r>
              <a:rPr lang="en-US" dirty="0"/>
              <a:t>roportionate to the level of risk within the organization;</a:t>
            </a:r>
          </a:p>
          <a:p>
            <a:pPr marL="342900" indent="-342900" algn="just">
              <a:buFont typeface="+mj-lt"/>
              <a:buAutoNum type="arabicPeriod"/>
            </a:pPr>
            <a:r>
              <a:rPr lang="en-US" b="1" dirty="0"/>
              <a:t>A</a:t>
            </a:r>
            <a:r>
              <a:rPr lang="en-US" dirty="0"/>
              <a:t>ligned with other business activities;</a:t>
            </a:r>
          </a:p>
          <a:p>
            <a:pPr marL="342900" indent="-342900" algn="just">
              <a:buFont typeface="+mj-lt"/>
              <a:buAutoNum type="arabicPeriod"/>
            </a:pPr>
            <a:r>
              <a:rPr lang="en-US" b="1" dirty="0"/>
              <a:t>C</a:t>
            </a:r>
            <a:r>
              <a:rPr lang="en-US" dirty="0"/>
              <a:t>omprehensive, systematic and structured;</a:t>
            </a:r>
          </a:p>
          <a:p>
            <a:pPr marL="342900" indent="-342900" algn="just">
              <a:buFont typeface="+mj-lt"/>
              <a:buAutoNum type="arabicPeriod"/>
            </a:pPr>
            <a:r>
              <a:rPr lang="en-US" b="1" dirty="0"/>
              <a:t>E</a:t>
            </a:r>
            <a:r>
              <a:rPr lang="en-US" dirty="0"/>
              <a:t>mbedded within business procedures and protocols;</a:t>
            </a:r>
          </a:p>
          <a:p>
            <a:pPr marL="342900" indent="-342900" algn="just">
              <a:buFont typeface="+mj-lt"/>
              <a:buAutoNum type="arabicPeriod"/>
            </a:pPr>
            <a:r>
              <a:rPr lang="en-US" dirty="0"/>
              <a:t> </a:t>
            </a:r>
            <a:r>
              <a:rPr lang="en-US" b="1" dirty="0"/>
              <a:t>D</a:t>
            </a:r>
            <a:r>
              <a:rPr lang="en-US" dirty="0"/>
              <a:t>ynamic, iterative and responsive to change.</a:t>
            </a:r>
          </a:p>
          <a:p>
            <a:pPr marL="342900" indent="-342900" algn="just">
              <a:buFont typeface="Wingdings" panose="05000000000000000000" pitchFamily="2" charset="2"/>
              <a:buChar char="§"/>
            </a:pPr>
            <a:r>
              <a:rPr lang="en-US" dirty="0"/>
              <a:t>This provides the acronym </a:t>
            </a:r>
            <a:r>
              <a:rPr lang="en-US" b="1" dirty="0"/>
              <a:t>PACED</a:t>
            </a:r>
            <a:r>
              <a:rPr lang="en-US" dirty="0"/>
              <a:t> and provides a very good set of principles that are the foundations of a successful approach to risk management within any organization. </a:t>
            </a:r>
          </a:p>
        </p:txBody>
      </p:sp>
    </p:spTree>
    <p:extLst>
      <p:ext uri="{BB962C8B-B14F-4D97-AF65-F5344CB8AC3E}">
        <p14:creationId xmlns:p14="http://schemas.microsoft.com/office/powerpoint/2010/main" val="26755971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graphicFrame>
        <p:nvGraphicFramePr>
          <p:cNvPr id="7" name="Table 7">
            <a:extLst>
              <a:ext uri="{FF2B5EF4-FFF2-40B4-BE49-F238E27FC236}">
                <a16:creationId xmlns:a16="http://schemas.microsoft.com/office/drawing/2014/main" id="{3192D834-192B-43FC-AD88-1B52C4049045}"/>
              </a:ext>
            </a:extLst>
          </p:cNvPr>
          <p:cNvGraphicFramePr>
            <a:graphicFrameLocks noGrp="1"/>
          </p:cNvGraphicFramePr>
          <p:nvPr>
            <p:extLst>
              <p:ext uri="{D42A27DB-BD31-4B8C-83A1-F6EECF244321}">
                <p14:modId xmlns:p14="http://schemas.microsoft.com/office/powerpoint/2010/main" val="3476843274"/>
              </p:ext>
            </p:extLst>
          </p:nvPr>
        </p:nvGraphicFramePr>
        <p:xfrm>
          <a:off x="1961863" y="1995264"/>
          <a:ext cx="10110811" cy="3474720"/>
        </p:xfrm>
        <a:graphic>
          <a:graphicData uri="http://schemas.openxmlformats.org/drawingml/2006/table">
            <a:tbl>
              <a:tblPr firstRow="1" bandRow="1">
                <a:tableStyleId>{616DA210-FB5B-4158-B5E0-FEB733F419BA}</a:tableStyleId>
              </a:tblPr>
              <a:tblGrid>
                <a:gridCol w="1709592">
                  <a:extLst>
                    <a:ext uri="{9D8B030D-6E8A-4147-A177-3AD203B41FA5}">
                      <a16:colId xmlns:a16="http://schemas.microsoft.com/office/drawing/2014/main" val="2495818139"/>
                    </a:ext>
                  </a:extLst>
                </a:gridCol>
                <a:gridCol w="8401219">
                  <a:extLst>
                    <a:ext uri="{9D8B030D-6E8A-4147-A177-3AD203B41FA5}">
                      <a16:colId xmlns:a16="http://schemas.microsoft.com/office/drawing/2014/main" val="2998560993"/>
                    </a:ext>
                  </a:extLst>
                </a:gridCol>
              </a:tblGrid>
              <a:tr h="370840">
                <a:tc>
                  <a:txBody>
                    <a:bodyPr/>
                    <a:lstStyle/>
                    <a:p>
                      <a:r>
                        <a:rPr lang="en-US" dirty="0"/>
                        <a:t>Principle</a:t>
                      </a:r>
                    </a:p>
                    <a:p>
                      <a:endParaRPr lang="en-US" dirty="0"/>
                    </a:p>
                  </a:txBody>
                  <a:tcPr/>
                </a:tc>
                <a:tc>
                  <a:txBody>
                    <a:bodyPr/>
                    <a:lstStyle/>
                    <a:p>
                      <a:r>
                        <a:rPr lang="en-US" dirty="0"/>
                        <a:t>Description</a:t>
                      </a:r>
                    </a:p>
                  </a:txBody>
                  <a:tcPr/>
                </a:tc>
                <a:extLst>
                  <a:ext uri="{0D108BD9-81ED-4DB2-BD59-A6C34878D82A}">
                    <a16:rowId xmlns:a16="http://schemas.microsoft.com/office/drawing/2014/main" val="1463687702"/>
                  </a:ext>
                </a:extLst>
              </a:tr>
              <a:tr h="370840">
                <a:tc>
                  <a:txBody>
                    <a:bodyPr/>
                    <a:lstStyle/>
                    <a:p>
                      <a:r>
                        <a:rPr lang="en-US" dirty="0">
                          <a:effectLst/>
                        </a:rPr>
                        <a:t>Proportionate</a:t>
                      </a:r>
                    </a:p>
                  </a:txBody>
                  <a:tcPr anchor="ctr"/>
                </a:tc>
                <a:tc>
                  <a:txBody>
                    <a:bodyPr/>
                    <a:lstStyle/>
                    <a:p>
                      <a:r>
                        <a:rPr lang="en-US" dirty="0"/>
                        <a:t>Risk management activities must be proportionate to the level of risk faced by the organization. </a:t>
                      </a:r>
                    </a:p>
                  </a:txBody>
                  <a:tcPr/>
                </a:tc>
                <a:extLst>
                  <a:ext uri="{0D108BD9-81ED-4DB2-BD59-A6C34878D82A}">
                    <a16:rowId xmlns:a16="http://schemas.microsoft.com/office/drawing/2014/main" val="2064238001"/>
                  </a:ext>
                </a:extLst>
              </a:tr>
              <a:tr h="370840">
                <a:tc>
                  <a:txBody>
                    <a:bodyPr/>
                    <a:lstStyle/>
                    <a:p>
                      <a:r>
                        <a:rPr lang="en-US" dirty="0"/>
                        <a:t>Aligned</a:t>
                      </a:r>
                    </a:p>
                  </a:txBody>
                  <a:tcPr/>
                </a:tc>
                <a:tc>
                  <a:txBody>
                    <a:bodyPr/>
                    <a:lstStyle/>
                    <a:p>
                      <a:r>
                        <a:rPr lang="en-US" dirty="0"/>
                        <a:t>ERM activities need to be aligned with the other activities in the organization.</a:t>
                      </a:r>
                    </a:p>
                    <a:p>
                      <a:endParaRPr lang="en-US" dirty="0"/>
                    </a:p>
                  </a:txBody>
                  <a:tcPr/>
                </a:tc>
                <a:extLst>
                  <a:ext uri="{0D108BD9-81ED-4DB2-BD59-A6C34878D82A}">
                    <a16:rowId xmlns:a16="http://schemas.microsoft.com/office/drawing/2014/main" val="1631190830"/>
                  </a:ext>
                </a:extLst>
              </a:tr>
              <a:tr h="370840">
                <a:tc>
                  <a:txBody>
                    <a:bodyPr/>
                    <a:lstStyle/>
                    <a:p>
                      <a:r>
                        <a:rPr lang="en-US" dirty="0"/>
                        <a:t>Comprehensive</a:t>
                      </a:r>
                    </a:p>
                  </a:txBody>
                  <a:tcPr/>
                </a:tc>
                <a:tc>
                  <a:txBody>
                    <a:bodyPr/>
                    <a:lstStyle/>
                    <a:p>
                      <a:r>
                        <a:rPr lang="en-US" dirty="0"/>
                        <a:t>In order to be fully effective, the risk management approach must be comprehensive.</a:t>
                      </a:r>
                    </a:p>
                    <a:p>
                      <a:endParaRPr lang="en-US" dirty="0"/>
                    </a:p>
                  </a:txBody>
                  <a:tcPr/>
                </a:tc>
                <a:extLst>
                  <a:ext uri="{0D108BD9-81ED-4DB2-BD59-A6C34878D82A}">
                    <a16:rowId xmlns:a16="http://schemas.microsoft.com/office/drawing/2014/main" val="3988867369"/>
                  </a:ext>
                </a:extLst>
              </a:tr>
              <a:tr h="370840">
                <a:tc>
                  <a:txBody>
                    <a:bodyPr/>
                    <a:lstStyle/>
                    <a:p>
                      <a:r>
                        <a:rPr lang="en-US" dirty="0"/>
                        <a:t>Dynamic</a:t>
                      </a:r>
                    </a:p>
                  </a:txBody>
                  <a:tcPr/>
                </a:tc>
                <a:tc>
                  <a:txBody>
                    <a:bodyPr/>
                    <a:lstStyle/>
                    <a:p>
                      <a:r>
                        <a:rPr lang="en-US" dirty="0"/>
                        <a:t>Risk management activities must be dynamic and responsive to emerging and changing risks</a:t>
                      </a:r>
                    </a:p>
                    <a:p>
                      <a:endParaRPr lang="en-US" dirty="0"/>
                    </a:p>
                  </a:txBody>
                  <a:tcPr/>
                </a:tc>
                <a:extLst>
                  <a:ext uri="{0D108BD9-81ED-4DB2-BD59-A6C34878D82A}">
                    <a16:rowId xmlns:a16="http://schemas.microsoft.com/office/drawing/2014/main" val="3346242426"/>
                  </a:ext>
                </a:extLst>
              </a:tr>
            </a:tbl>
          </a:graphicData>
        </a:graphic>
      </p:graphicFrame>
    </p:spTree>
    <p:extLst>
      <p:ext uri="{BB962C8B-B14F-4D97-AF65-F5344CB8AC3E}">
        <p14:creationId xmlns:p14="http://schemas.microsoft.com/office/powerpoint/2010/main" val="21850709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a16="http://schemas.microsoft.com/office/drawing/2014/main" id="{37DB65A1-AE66-41AD-9E88-F00001329609}"/>
              </a:ext>
            </a:extLst>
          </p:cNvPr>
          <p:cNvSpPr txBox="1"/>
          <p:nvPr/>
        </p:nvSpPr>
        <p:spPr>
          <a:xfrm>
            <a:off x="1827073" y="1809765"/>
            <a:ext cx="10115544" cy="4247317"/>
          </a:xfrm>
          <a:prstGeom prst="rect">
            <a:avLst/>
          </a:prstGeom>
          <a:noFill/>
        </p:spPr>
        <p:txBody>
          <a:bodyPr wrap="square">
            <a:spAutoFit/>
          </a:bodyPr>
          <a:lstStyle/>
          <a:p>
            <a:pPr marL="342900" indent="-342900" algn="just">
              <a:buFont typeface="Wingdings" panose="05000000000000000000" pitchFamily="2" charset="2"/>
              <a:buChar char="§"/>
            </a:pPr>
            <a:r>
              <a:rPr lang="en-US" dirty="0"/>
              <a:t>What it should deliver by risk management  as listed below:</a:t>
            </a:r>
          </a:p>
          <a:p>
            <a:pPr algn="just"/>
            <a:endParaRPr lang="en-US" dirty="0"/>
          </a:p>
          <a:p>
            <a:pPr marL="342900" indent="-342900" algn="just">
              <a:buFont typeface="+mj-lt"/>
              <a:buAutoNum type="arabicPeriod"/>
            </a:pPr>
            <a:r>
              <a:rPr lang="en-US" b="1" dirty="0"/>
              <a:t>M</a:t>
            </a:r>
            <a:r>
              <a:rPr lang="en-US" dirty="0"/>
              <a:t>andatory obligations placed on the organization;</a:t>
            </a:r>
          </a:p>
          <a:p>
            <a:pPr marL="342900" indent="-342900" algn="just">
              <a:buFont typeface="+mj-lt"/>
              <a:buAutoNum type="arabicPeriod"/>
            </a:pPr>
            <a:r>
              <a:rPr lang="en-US" b="1" dirty="0"/>
              <a:t>A</a:t>
            </a:r>
            <a:r>
              <a:rPr lang="en-US" dirty="0"/>
              <a:t>ssurance regarding the management of significant risks;</a:t>
            </a:r>
          </a:p>
          <a:p>
            <a:pPr marL="342900" indent="-342900" algn="just">
              <a:buFont typeface="+mj-lt"/>
              <a:buAutoNum type="arabicPeriod"/>
            </a:pPr>
            <a:r>
              <a:rPr lang="en-US" b="1" dirty="0"/>
              <a:t>D</a:t>
            </a:r>
            <a:r>
              <a:rPr lang="en-US" dirty="0"/>
              <a:t>ecisions that pay full regard to risk considerations;</a:t>
            </a:r>
          </a:p>
          <a:p>
            <a:pPr marL="342900" indent="-342900" algn="just">
              <a:buFont typeface="+mj-lt"/>
              <a:buAutoNum type="arabicPeriod"/>
            </a:pPr>
            <a:r>
              <a:rPr lang="en-US" b="1" dirty="0"/>
              <a:t>E</a:t>
            </a:r>
            <a:r>
              <a:rPr lang="en-US" dirty="0"/>
              <a:t>ffective and </a:t>
            </a:r>
            <a:r>
              <a:rPr lang="en-US" b="1" dirty="0"/>
              <a:t>E</a:t>
            </a:r>
            <a:r>
              <a:rPr lang="en-US" dirty="0"/>
              <a:t>fficient core processes</a:t>
            </a:r>
          </a:p>
          <a:p>
            <a:pPr algn="just"/>
            <a:endParaRPr lang="en-US" dirty="0"/>
          </a:p>
          <a:p>
            <a:pPr marL="285750" indent="-285750" algn="just">
              <a:buFont typeface="Wingdings" panose="05000000000000000000" pitchFamily="2" charset="2"/>
              <a:buChar char="§"/>
            </a:pPr>
            <a:r>
              <a:rPr lang="en-US" dirty="0"/>
              <a:t> In many ways, the starting point for all risk management activities is to decide what the organization is seeking to achieve.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Table 5.2 sets out the possible purpose or motivation for a risk management initiative as mandatory, assurance, decision making and effective and efficient core processes (</a:t>
            </a:r>
            <a:r>
              <a:rPr lang="en-US" b="1" dirty="0"/>
              <a:t>MADE2</a:t>
            </a:r>
            <a:r>
              <a:rPr lang="en-US" dirty="0"/>
              <a:t>).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Core processes represent the activities of the organization and can be </a:t>
            </a:r>
            <a:r>
              <a:rPr lang="en-US" b="1" dirty="0"/>
              <a:t>strategic, tactical, operational or compliance (STOC) in nature.</a:t>
            </a:r>
          </a:p>
        </p:txBody>
      </p:sp>
    </p:spTree>
    <p:extLst>
      <p:ext uri="{BB962C8B-B14F-4D97-AF65-F5344CB8AC3E}">
        <p14:creationId xmlns:p14="http://schemas.microsoft.com/office/powerpoint/2010/main" val="14687315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a16="http://schemas.microsoft.com/office/drawing/2014/main" id="{37DB65A1-AE66-41AD-9E88-F00001329609}"/>
              </a:ext>
            </a:extLst>
          </p:cNvPr>
          <p:cNvSpPr txBox="1"/>
          <p:nvPr/>
        </p:nvSpPr>
        <p:spPr>
          <a:xfrm>
            <a:off x="2004222" y="1983443"/>
            <a:ext cx="9902229" cy="3970318"/>
          </a:xfrm>
          <a:prstGeom prst="rect">
            <a:avLst/>
          </a:prstGeom>
          <a:noFill/>
        </p:spPr>
        <p:txBody>
          <a:bodyPr wrap="square">
            <a:spAutoFit/>
          </a:bodyPr>
          <a:lstStyle/>
          <a:p>
            <a:pPr marL="342900" indent="-342900" algn="just">
              <a:buFont typeface="Wingdings" panose="05000000000000000000" pitchFamily="2" charset="2"/>
              <a:buChar char="§"/>
            </a:pPr>
            <a:r>
              <a:rPr lang="en-US" dirty="0"/>
              <a:t>The objectives for risk management provide the acronym </a:t>
            </a:r>
            <a:r>
              <a:rPr lang="en-US" b="1" dirty="0"/>
              <a:t>MADE2</a:t>
            </a:r>
            <a:r>
              <a:rPr lang="en-US" dirty="0"/>
              <a:t> and this confirms that outputs from risk management will lead </a:t>
            </a:r>
            <a:r>
              <a:rPr lang="en-US" b="1" dirty="0"/>
              <a:t>to less disruption </a:t>
            </a:r>
            <a:r>
              <a:rPr lang="en-US" dirty="0"/>
              <a:t>to</a:t>
            </a:r>
            <a:r>
              <a:rPr lang="en-US" b="1" dirty="0"/>
              <a:t> normal efficient operations, a reduction of uncertainty in relation to tactics and improved decisions in relation to evaluation and selection of alternative strategies. </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In other words, a key part of risk management is improved </a:t>
            </a:r>
            <a:r>
              <a:rPr lang="en-US" b="1" dirty="0"/>
              <a:t>organizational decision making.</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The </a:t>
            </a:r>
            <a:r>
              <a:rPr lang="en-US" b="1" dirty="0"/>
              <a:t>resources</a:t>
            </a:r>
            <a:r>
              <a:rPr lang="en-US" dirty="0"/>
              <a:t> available for </a:t>
            </a:r>
            <a:r>
              <a:rPr lang="en-US" b="1" dirty="0"/>
              <a:t>managing risk are finite </a:t>
            </a:r>
            <a:r>
              <a:rPr lang="en-US" dirty="0"/>
              <a:t>and so the aim is to achieve </a:t>
            </a:r>
            <a:r>
              <a:rPr lang="en-US" b="1" dirty="0"/>
              <a:t>an optimum response to risk,</a:t>
            </a:r>
            <a:r>
              <a:rPr lang="en-US" dirty="0"/>
              <a:t> </a:t>
            </a:r>
            <a:r>
              <a:rPr lang="en-US" b="1" dirty="0"/>
              <a:t>prioritized</a:t>
            </a:r>
            <a:r>
              <a:rPr lang="en-US" dirty="0"/>
              <a:t> in accordance with an </a:t>
            </a:r>
            <a:r>
              <a:rPr lang="en-US" b="1" dirty="0"/>
              <a:t>evaluation of the risks</a:t>
            </a:r>
            <a:r>
              <a:rPr lang="en-US" dirty="0"/>
              <a:t>. Risk </a:t>
            </a:r>
            <a:r>
              <a:rPr lang="en-US" b="1" dirty="0"/>
              <a:t>is unavoidable </a:t>
            </a:r>
            <a:r>
              <a:rPr lang="en-US" dirty="0"/>
              <a:t>and every organization needs to take action to manage it in a way that it can justify to a level that is </a:t>
            </a:r>
            <a:r>
              <a:rPr lang="en-US" b="1" dirty="0"/>
              <a:t>acceptable</a:t>
            </a:r>
            <a:r>
              <a:rPr lang="en-US" dirty="0"/>
              <a:t>.</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 The appropriate range of responses will depend on the </a:t>
            </a:r>
            <a:r>
              <a:rPr lang="en-US" b="1" dirty="0"/>
              <a:t>nature, size and complexity of the organization</a:t>
            </a:r>
            <a:r>
              <a:rPr lang="en-US" dirty="0"/>
              <a:t> and the risks it faces.</a:t>
            </a:r>
          </a:p>
        </p:txBody>
      </p:sp>
    </p:spTree>
    <p:extLst>
      <p:ext uri="{BB962C8B-B14F-4D97-AF65-F5344CB8AC3E}">
        <p14:creationId xmlns:p14="http://schemas.microsoft.com/office/powerpoint/2010/main" val="24670682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graphicFrame>
        <p:nvGraphicFramePr>
          <p:cNvPr id="9" name="Table 9">
            <a:extLst>
              <a:ext uri="{FF2B5EF4-FFF2-40B4-BE49-F238E27FC236}">
                <a16:creationId xmlns:a16="http://schemas.microsoft.com/office/drawing/2014/main" id="{9B8BC986-0CFA-4F2C-9B08-FD76226CE1C9}"/>
              </a:ext>
            </a:extLst>
          </p:cNvPr>
          <p:cNvGraphicFramePr>
            <a:graphicFrameLocks noGrp="1"/>
          </p:cNvGraphicFramePr>
          <p:nvPr>
            <p:extLst>
              <p:ext uri="{D42A27DB-BD31-4B8C-83A1-F6EECF244321}">
                <p14:modId xmlns:p14="http://schemas.microsoft.com/office/powerpoint/2010/main" val="832854574"/>
              </p:ext>
            </p:extLst>
          </p:nvPr>
        </p:nvGraphicFramePr>
        <p:xfrm>
          <a:off x="2037643" y="2126267"/>
          <a:ext cx="9833988" cy="3205480"/>
        </p:xfrm>
        <a:graphic>
          <a:graphicData uri="http://schemas.openxmlformats.org/drawingml/2006/table">
            <a:tbl>
              <a:tblPr firstRow="1" bandRow="1">
                <a:tableStyleId>{616DA210-FB5B-4158-B5E0-FEB733F419BA}</a:tableStyleId>
              </a:tblPr>
              <a:tblGrid>
                <a:gridCol w="1803718">
                  <a:extLst>
                    <a:ext uri="{9D8B030D-6E8A-4147-A177-3AD203B41FA5}">
                      <a16:colId xmlns:a16="http://schemas.microsoft.com/office/drawing/2014/main" val="3512080640"/>
                    </a:ext>
                  </a:extLst>
                </a:gridCol>
                <a:gridCol w="8030270">
                  <a:extLst>
                    <a:ext uri="{9D8B030D-6E8A-4147-A177-3AD203B41FA5}">
                      <a16:colId xmlns:a16="http://schemas.microsoft.com/office/drawing/2014/main" val="3644239209"/>
                    </a:ext>
                  </a:extLst>
                </a:gridCol>
              </a:tblGrid>
              <a:tr h="370840">
                <a:tc>
                  <a:txBody>
                    <a:bodyPr/>
                    <a:lstStyle/>
                    <a:p>
                      <a:r>
                        <a:rPr lang="en-US" sz="1800" b="1" kern="1200" dirty="0">
                          <a:solidFill>
                            <a:schemeClr val="dk1"/>
                          </a:solidFill>
                          <a:effectLst/>
                        </a:rPr>
                        <a:t>Objective</a:t>
                      </a:r>
                      <a:endParaRPr lang="en-US" dirty="0"/>
                    </a:p>
                  </a:txBody>
                  <a:tcPr/>
                </a:tc>
                <a:tc>
                  <a:txBody>
                    <a:bodyPr/>
                    <a:lstStyle/>
                    <a:p>
                      <a:r>
                        <a:rPr lang="en-US" sz="1800" b="1" kern="1200" dirty="0">
                          <a:solidFill>
                            <a:schemeClr val="dk1"/>
                          </a:solidFill>
                          <a:effectLst/>
                        </a:rPr>
                        <a:t>Description</a:t>
                      </a:r>
                      <a:endParaRPr lang="en-US" dirty="0"/>
                    </a:p>
                  </a:txBody>
                  <a:tcPr/>
                </a:tc>
                <a:extLst>
                  <a:ext uri="{0D108BD9-81ED-4DB2-BD59-A6C34878D82A}">
                    <a16:rowId xmlns:a16="http://schemas.microsoft.com/office/drawing/2014/main" val="747662265"/>
                  </a:ext>
                </a:extLst>
              </a:tr>
              <a:tr h="370840">
                <a:tc>
                  <a:txBody>
                    <a:bodyPr/>
                    <a:lstStyle/>
                    <a:p>
                      <a:r>
                        <a:rPr lang="en-US" dirty="0"/>
                        <a:t>Mandatory</a:t>
                      </a:r>
                    </a:p>
                  </a:txBody>
                  <a:tcPr/>
                </a:tc>
                <a:tc>
                  <a:txBody>
                    <a:bodyPr/>
                    <a:lstStyle/>
                    <a:p>
                      <a:r>
                        <a:rPr lang="en-US" sz="1800" b="0" kern="1200" dirty="0">
                          <a:solidFill>
                            <a:schemeClr val="dk1"/>
                          </a:solidFill>
                          <a:effectLst/>
                        </a:rPr>
                        <a:t>The basic objective for any risk management initiative is to ensure conformity with applicable rules, regulations and mandatory obligations.</a:t>
                      </a:r>
                      <a:endParaRPr lang="en-US" dirty="0"/>
                    </a:p>
                  </a:txBody>
                  <a:tcPr/>
                </a:tc>
                <a:extLst>
                  <a:ext uri="{0D108BD9-81ED-4DB2-BD59-A6C34878D82A}">
                    <a16:rowId xmlns:a16="http://schemas.microsoft.com/office/drawing/2014/main" val="2585640119"/>
                  </a:ext>
                </a:extLst>
              </a:tr>
              <a:tr h="370840">
                <a:tc>
                  <a:txBody>
                    <a:bodyPr/>
                    <a:lstStyle/>
                    <a:p>
                      <a:r>
                        <a:rPr lang="en-US" dirty="0"/>
                        <a:t>Assurance</a:t>
                      </a:r>
                    </a:p>
                  </a:txBody>
                  <a:tcPr/>
                </a:tc>
                <a:tc>
                  <a:txBody>
                    <a:bodyPr/>
                    <a:lstStyle/>
                    <a:p>
                      <a:r>
                        <a:rPr lang="en-US" dirty="0"/>
                        <a:t>The board and audit committee of an organization will require assurance that risk management and internal control activities comply with </a:t>
                      </a:r>
                      <a:r>
                        <a:rPr lang="en-US" b="1" dirty="0"/>
                        <a:t>PACED</a:t>
                      </a:r>
                      <a:r>
                        <a:rPr lang="en-US" dirty="0"/>
                        <a:t>.</a:t>
                      </a:r>
                    </a:p>
                  </a:txBody>
                  <a:tcPr/>
                </a:tc>
                <a:extLst>
                  <a:ext uri="{0D108BD9-81ED-4DB2-BD59-A6C34878D82A}">
                    <a16:rowId xmlns:a16="http://schemas.microsoft.com/office/drawing/2014/main" val="1929127588"/>
                  </a:ext>
                </a:extLst>
              </a:tr>
              <a:tr h="370840">
                <a:tc>
                  <a:txBody>
                    <a:bodyPr/>
                    <a:lstStyle/>
                    <a:p>
                      <a:r>
                        <a:rPr lang="en-US" dirty="0"/>
                        <a:t>Decision making </a:t>
                      </a:r>
                    </a:p>
                  </a:txBody>
                  <a:tcPr/>
                </a:tc>
                <a:tc>
                  <a:txBody>
                    <a:bodyPr/>
                    <a:lstStyle/>
                    <a:p>
                      <a:r>
                        <a:rPr lang="en-US" dirty="0"/>
                        <a:t>Risk management activities should ensure that appropriate risk-based information is available to support decision making.</a:t>
                      </a:r>
                    </a:p>
                  </a:txBody>
                  <a:tcPr/>
                </a:tc>
                <a:extLst>
                  <a:ext uri="{0D108BD9-81ED-4DB2-BD59-A6C34878D82A}">
                    <a16:rowId xmlns:a16="http://schemas.microsoft.com/office/drawing/2014/main" val="1184803123"/>
                  </a:ext>
                </a:extLst>
              </a:tr>
              <a:tr h="370840">
                <a:tc>
                  <a:txBody>
                    <a:bodyPr/>
                    <a:lstStyle/>
                    <a:p>
                      <a:r>
                        <a:rPr lang="en-US" dirty="0"/>
                        <a:t>Effective and</a:t>
                      </a:r>
                      <a:br>
                        <a:rPr lang="en-US" dirty="0"/>
                      </a:br>
                      <a:r>
                        <a:rPr lang="en-US" dirty="0"/>
                        <a:t>efficient core</a:t>
                      </a:r>
                      <a:br>
                        <a:rPr lang="en-US" dirty="0"/>
                      </a:br>
                      <a:r>
                        <a:rPr lang="en-US" dirty="0"/>
                        <a:t>processes</a:t>
                      </a:r>
                    </a:p>
                  </a:txBody>
                  <a:tcPr/>
                </a:tc>
                <a:tc>
                  <a:txBody>
                    <a:bodyPr/>
                    <a:lstStyle/>
                    <a:p>
                      <a:r>
                        <a:rPr lang="en-US" dirty="0"/>
                        <a:t>Risk management considerations will assist with achieving effective and efficient strategy, tactics, operations and compliance to ensure the best outcome with reduced volatility of results. </a:t>
                      </a:r>
                    </a:p>
                  </a:txBody>
                  <a:tcPr/>
                </a:tc>
                <a:extLst>
                  <a:ext uri="{0D108BD9-81ED-4DB2-BD59-A6C34878D82A}">
                    <a16:rowId xmlns:a16="http://schemas.microsoft.com/office/drawing/2014/main" val="1717811841"/>
                  </a:ext>
                </a:extLst>
              </a:tr>
            </a:tbl>
          </a:graphicData>
        </a:graphic>
      </p:graphicFrame>
    </p:spTree>
    <p:extLst>
      <p:ext uri="{BB962C8B-B14F-4D97-AF65-F5344CB8AC3E}">
        <p14:creationId xmlns:p14="http://schemas.microsoft.com/office/powerpoint/2010/main" val="1619827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Implementing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a16="http://schemas.microsoft.com/office/drawing/2014/main" id="{43C4CAC2-0FA6-4E42-BD93-11A8428E6C9D}"/>
              </a:ext>
            </a:extLst>
          </p:cNvPr>
          <p:cNvSpPr txBox="1"/>
          <p:nvPr/>
        </p:nvSpPr>
        <p:spPr>
          <a:xfrm>
            <a:off x="1874165" y="2017139"/>
            <a:ext cx="10082308" cy="3139321"/>
          </a:xfrm>
          <a:prstGeom prst="rect">
            <a:avLst/>
          </a:prstGeom>
          <a:noFill/>
        </p:spPr>
        <p:txBody>
          <a:bodyPr wrap="square">
            <a:spAutoFit/>
          </a:bodyPr>
          <a:lstStyle/>
          <a:p>
            <a:pPr marL="285750" indent="-285750" algn="just">
              <a:buFont typeface="Wingdings" panose="05000000000000000000" pitchFamily="2" charset="2"/>
              <a:buChar char="§"/>
            </a:pPr>
            <a:r>
              <a:rPr lang="en-US" dirty="0"/>
              <a:t>There are </a:t>
            </a:r>
            <a:r>
              <a:rPr lang="en-US" b="1" dirty="0"/>
              <a:t>a number of options </a:t>
            </a:r>
            <a:r>
              <a:rPr lang="en-US" dirty="0"/>
              <a:t>when responding to hazard risks. These are often represented as the </a:t>
            </a:r>
            <a:r>
              <a:rPr lang="en-US" b="1" dirty="0"/>
              <a:t>4Ts </a:t>
            </a:r>
            <a:r>
              <a:rPr lang="en-US" dirty="0"/>
              <a:t>of hazard risk management,</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 In summary, the options for responding to hazard risks are:</a:t>
            </a:r>
          </a:p>
          <a:p>
            <a:pPr marL="342900" indent="-342900" algn="just">
              <a:buFont typeface="+mj-lt"/>
              <a:buAutoNum type="arabicPeriod"/>
            </a:pPr>
            <a:r>
              <a:rPr lang="en-US" b="1" dirty="0"/>
              <a:t>Tolerate;</a:t>
            </a:r>
          </a:p>
          <a:p>
            <a:pPr marL="342900" indent="-342900" algn="just">
              <a:buFont typeface="+mj-lt"/>
              <a:buAutoNum type="arabicPeriod"/>
            </a:pPr>
            <a:r>
              <a:rPr lang="en-US" b="1" dirty="0"/>
              <a:t>Treat;</a:t>
            </a:r>
          </a:p>
          <a:p>
            <a:pPr marL="342900" indent="-342900" algn="just">
              <a:buFont typeface="+mj-lt"/>
              <a:buAutoNum type="arabicPeriod"/>
            </a:pPr>
            <a:r>
              <a:rPr lang="en-US" b="1" dirty="0"/>
              <a:t>Transfer;</a:t>
            </a:r>
          </a:p>
          <a:p>
            <a:pPr marL="342900" indent="-342900" algn="just">
              <a:buFont typeface="+mj-lt"/>
              <a:buAutoNum type="arabicPeriod"/>
            </a:pPr>
            <a:r>
              <a:rPr lang="en-US" b="1" dirty="0"/>
              <a:t>Terminate</a:t>
            </a:r>
          </a:p>
          <a:p>
            <a:pPr marL="342900" indent="-342900" algn="just">
              <a:buFont typeface="+mj-lt"/>
              <a:buAutoNum type="arabicPeriod"/>
            </a:pPr>
            <a:endParaRPr lang="en-US" b="1" dirty="0"/>
          </a:p>
          <a:p>
            <a:pPr marL="285750" indent="-285750" algn="just">
              <a:buFont typeface="Wingdings" panose="05000000000000000000" pitchFamily="2" charset="2"/>
              <a:buChar char="§"/>
            </a:pPr>
            <a:r>
              <a:rPr lang="en-US" dirty="0"/>
              <a:t>The integrative approach to risk management accepts that the organization must </a:t>
            </a:r>
            <a:r>
              <a:rPr lang="en-US" b="1" dirty="0"/>
              <a:t>tolerate certain hazard risks</a:t>
            </a:r>
            <a:r>
              <a:rPr lang="en-US" dirty="0"/>
              <a:t> and must have an </a:t>
            </a:r>
            <a:r>
              <a:rPr lang="en-US" b="1" dirty="0"/>
              <a:t>appropriate appetite for investment in opportunity risks</a:t>
            </a:r>
            <a:r>
              <a:rPr lang="en-US" dirty="0"/>
              <a:t>.</a:t>
            </a:r>
          </a:p>
        </p:txBody>
      </p:sp>
    </p:spTree>
    <p:extLst>
      <p:ext uri="{BB962C8B-B14F-4D97-AF65-F5344CB8AC3E}">
        <p14:creationId xmlns:p14="http://schemas.microsoft.com/office/powerpoint/2010/main" val="28387670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Implementing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a16="http://schemas.microsoft.com/office/drawing/2014/main" id="{43C4CAC2-0FA6-4E42-BD93-11A8428E6C9D}"/>
              </a:ext>
            </a:extLst>
          </p:cNvPr>
          <p:cNvSpPr txBox="1"/>
          <p:nvPr/>
        </p:nvSpPr>
        <p:spPr>
          <a:xfrm>
            <a:off x="1874165" y="1948566"/>
            <a:ext cx="10082308" cy="1754326"/>
          </a:xfrm>
          <a:prstGeom prst="rect">
            <a:avLst/>
          </a:prstGeom>
          <a:noFill/>
        </p:spPr>
        <p:txBody>
          <a:bodyPr wrap="square">
            <a:spAutoFit/>
          </a:bodyPr>
          <a:lstStyle/>
          <a:p>
            <a:pPr marL="285750" indent="-285750" algn="just">
              <a:buFont typeface="Wingdings" panose="05000000000000000000" pitchFamily="2" charset="2"/>
              <a:buChar char="§"/>
            </a:pPr>
            <a:r>
              <a:rPr lang="en-US" b="1" dirty="0"/>
              <a:t> Risk management tools and techniques should be used to achieve the following:</a:t>
            </a:r>
          </a:p>
          <a:p>
            <a:pPr marL="285750" indent="-285750" algn="just">
              <a:buFont typeface="Wingdings" panose="05000000000000000000" pitchFamily="2" charset="2"/>
              <a:buChar char="§"/>
            </a:pPr>
            <a:endParaRPr lang="en-US" b="1" dirty="0"/>
          </a:p>
          <a:p>
            <a:pPr marL="342900" indent="-342900" algn="just">
              <a:buFont typeface="+mj-lt"/>
              <a:buAutoNum type="arabicPeriod"/>
            </a:pPr>
            <a:r>
              <a:rPr lang="en-US" b="1" dirty="0"/>
              <a:t>Compliance</a:t>
            </a:r>
            <a:r>
              <a:rPr lang="en-US" dirty="0"/>
              <a:t> management </a:t>
            </a:r>
            <a:r>
              <a:rPr lang="en-US" b="1" dirty="0"/>
              <a:t>provides risk governance</a:t>
            </a:r>
            <a:r>
              <a:rPr lang="en-US" dirty="0"/>
              <a:t>;</a:t>
            </a:r>
          </a:p>
          <a:p>
            <a:pPr marL="342900" indent="-342900" algn="just">
              <a:buFont typeface="+mj-lt"/>
              <a:buAutoNum type="arabicPeriod"/>
            </a:pPr>
            <a:r>
              <a:rPr lang="en-US" b="1" dirty="0"/>
              <a:t>Hazard</a:t>
            </a:r>
            <a:r>
              <a:rPr lang="en-US" dirty="0"/>
              <a:t> management makes </a:t>
            </a:r>
            <a:r>
              <a:rPr lang="en-US" b="1" dirty="0"/>
              <a:t>outcomes less negative</a:t>
            </a:r>
            <a:r>
              <a:rPr lang="en-US" dirty="0"/>
              <a:t>;</a:t>
            </a:r>
          </a:p>
          <a:p>
            <a:pPr marL="342900" indent="-342900" algn="just">
              <a:buFont typeface="+mj-lt"/>
              <a:buAutoNum type="arabicPeriod"/>
            </a:pPr>
            <a:r>
              <a:rPr lang="en-US" b="1" dirty="0"/>
              <a:t>Control management </a:t>
            </a:r>
            <a:r>
              <a:rPr lang="en-US" dirty="0"/>
              <a:t>reduces the range of possible outcomes;</a:t>
            </a:r>
          </a:p>
          <a:p>
            <a:pPr marL="342900" indent="-342900" algn="just">
              <a:buFont typeface="+mj-lt"/>
              <a:buAutoNum type="arabicPeriod"/>
            </a:pPr>
            <a:r>
              <a:rPr lang="en-US" b="1" dirty="0"/>
              <a:t>Opportunity</a:t>
            </a:r>
            <a:r>
              <a:rPr lang="en-US" dirty="0"/>
              <a:t> management makes outcomes more positive.</a:t>
            </a:r>
          </a:p>
        </p:txBody>
      </p:sp>
    </p:spTree>
    <p:extLst>
      <p:ext uri="{BB962C8B-B14F-4D97-AF65-F5344CB8AC3E}">
        <p14:creationId xmlns:p14="http://schemas.microsoft.com/office/powerpoint/2010/main" val="1818395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Implementing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a16="http://schemas.microsoft.com/office/drawing/2014/main" id="{43C4CAC2-0FA6-4E42-BD93-11A8428E6C9D}"/>
              </a:ext>
            </a:extLst>
          </p:cNvPr>
          <p:cNvSpPr txBox="1"/>
          <p:nvPr/>
        </p:nvSpPr>
        <p:spPr>
          <a:xfrm>
            <a:off x="1827073" y="1882057"/>
            <a:ext cx="10143254" cy="3908762"/>
          </a:xfrm>
          <a:prstGeom prst="rect">
            <a:avLst/>
          </a:prstGeom>
          <a:solidFill>
            <a:schemeClr val="bg1">
              <a:lumMod val="75000"/>
            </a:schemeClr>
          </a:solidFill>
          <a:ln>
            <a:solidFill>
              <a:schemeClr val="accent1"/>
            </a:solidFill>
          </a:ln>
        </p:spPr>
        <p:txBody>
          <a:bodyPr wrap="square">
            <a:spAutoFit/>
          </a:bodyPr>
          <a:lstStyle/>
          <a:p>
            <a:pPr algn="just"/>
            <a:r>
              <a:rPr lang="en-US" b="1" i="1" dirty="0">
                <a:solidFill>
                  <a:srgbClr val="002060"/>
                </a:solidFill>
                <a:latin typeface="MiloOT"/>
              </a:rPr>
              <a:t>R</a:t>
            </a:r>
            <a:r>
              <a:rPr lang="en-US" sz="1800" b="1" i="1" dirty="0">
                <a:solidFill>
                  <a:srgbClr val="002060"/>
                </a:solidFill>
                <a:effectLst/>
                <a:latin typeface="MiloOT"/>
              </a:rPr>
              <a:t>isk Management is not just the brakes</a:t>
            </a:r>
          </a:p>
          <a:p>
            <a:pPr marL="285750" indent="-285750" algn="just">
              <a:buFont typeface="Wingdings" panose="05000000000000000000" pitchFamily="2" charset="2"/>
              <a:buChar char="§"/>
            </a:pPr>
            <a:r>
              <a:rPr lang="en-US" sz="1600" i="1" dirty="0"/>
              <a:t>There is a popular question amongst risk managers: ‘why do cars have brakes?’ The answer offered is that they enable the car to go faster. This implies that risk management should be viewed as the brakes on the activities of the organization. This is a wholly negative view that presents risk management in an unfavorable light.</a:t>
            </a:r>
          </a:p>
          <a:p>
            <a:pPr marL="285750" indent="-285750" algn="just">
              <a:buFont typeface="Wingdings" panose="05000000000000000000" pitchFamily="2" charset="2"/>
              <a:buChar char="§"/>
            </a:pPr>
            <a:r>
              <a:rPr lang="en-US" sz="1600" i="1" dirty="0"/>
              <a:t>Risk management is also an enabler of operations, tactics and strategy. Therefore, it is worth revisiting the above question. To continue the metaphor, risk management should, in fact, be seen as all three pedals in a car. Risk management as the brakes mitigates operational hazards and helps the organization avoid disruption, thereby enhancing operational efficiency.</a:t>
            </a:r>
          </a:p>
          <a:p>
            <a:pPr marL="285750" indent="-285750" algn="just">
              <a:buFont typeface="Wingdings" panose="05000000000000000000" pitchFamily="2" charset="2"/>
              <a:buChar char="§"/>
            </a:pPr>
            <a:r>
              <a:rPr lang="en-US" sz="1600" i="1" dirty="0"/>
              <a:t>The clutch pedal is concerned with changing gear in a car in the same way as projects implement the tactics in an organization. Therefore, risk management is also the clutch pedal in that it helps assist with the successful management of tactical change and the reduction  of the associated uncertainty, so that the organization can achieve successful change.</a:t>
            </a:r>
          </a:p>
          <a:p>
            <a:pPr marL="285750" indent="-285750" algn="just">
              <a:buFont typeface="Wingdings" panose="05000000000000000000" pitchFamily="2" charset="2"/>
              <a:buChar char="§"/>
            </a:pPr>
            <a:r>
              <a:rPr lang="en-US" sz="1600" i="1" dirty="0"/>
              <a:t>Finally, the accelerator helps the car go faster and risk management fulfils this function by helping the organization embrace strategic opportunities and seek rewards – thereby ensuring that the organization designs and successfully implements a strategy that delivers exactly what is required.</a:t>
            </a:r>
          </a:p>
        </p:txBody>
      </p:sp>
    </p:spTree>
    <p:extLst>
      <p:ext uri="{BB962C8B-B14F-4D97-AF65-F5344CB8AC3E}">
        <p14:creationId xmlns:p14="http://schemas.microsoft.com/office/powerpoint/2010/main" val="15555430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Implementing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a16="http://schemas.microsoft.com/office/drawing/2014/main" id="{43C4CAC2-0FA6-4E42-BD93-11A8428E6C9D}"/>
              </a:ext>
            </a:extLst>
          </p:cNvPr>
          <p:cNvSpPr txBox="1"/>
          <p:nvPr/>
        </p:nvSpPr>
        <p:spPr>
          <a:xfrm>
            <a:off x="1874165" y="1963882"/>
            <a:ext cx="10198510" cy="3970318"/>
          </a:xfrm>
          <a:prstGeom prst="rect">
            <a:avLst/>
          </a:prstGeom>
          <a:noFill/>
        </p:spPr>
        <p:txBody>
          <a:bodyPr wrap="square">
            <a:spAutoFit/>
          </a:bodyPr>
          <a:lstStyle/>
          <a:p>
            <a:pPr marL="285750" indent="-285750">
              <a:buFont typeface="Wingdings" panose="05000000000000000000" pitchFamily="2" charset="2"/>
              <a:buChar char="§"/>
            </a:pPr>
            <a:r>
              <a:rPr lang="en-US" dirty="0"/>
              <a:t>Using the structure of the </a:t>
            </a:r>
            <a:r>
              <a:rPr lang="en-US" b="1" dirty="0"/>
              <a:t>FIRM</a:t>
            </a:r>
            <a:r>
              <a:rPr lang="en-US" dirty="0"/>
              <a:t> risk scorecard, an organization will be able to </a:t>
            </a:r>
            <a:r>
              <a:rPr lang="en-US" b="1" dirty="0"/>
              <a:t>demonstrate the benefits that it has obtained </a:t>
            </a:r>
            <a:r>
              <a:rPr lang="en-US" dirty="0"/>
              <a:t>from a risk management initiative.</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It is likely </a:t>
            </a:r>
            <a:r>
              <a:rPr lang="en-US" b="1" dirty="0"/>
              <a:t>that the following benefits will have been delivered</a:t>
            </a:r>
            <a:r>
              <a:rPr lang="en-US" dirty="0"/>
              <a:t> to a </a:t>
            </a:r>
            <a:r>
              <a:rPr lang="en-US" b="1" dirty="0"/>
              <a:t>theatre</a:t>
            </a:r>
            <a:r>
              <a:rPr lang="en-US" dirty="0"/>
              <a:t> that has been pursuing a structured proactive enterprise risk management approach for about three years:</a:t>
            </a:r>
          </a:p>
          <a:p>
            <a:pPr marL="285750" indent="-285750">
              <a:buFont typeface="Wingdings" panose="05000000000000000000" pitchFamily="2" charset="2"/>
              <a:buChar char="§"/>
            </a:pPr>
            <a:endParaRPr lang="en-US" dirty="0"/>
          </a:p>
          <a:p>
            <a:pPr marL="342900" indent="-342900">
              <a:buFont typeface="+mj-lt"/>
              <a:buAutoNum type="arabicPeriod"/>
            </a:pPr>
            <a:r>
              <a:rPr lang="en-US" b="1" dirty="0"/>
              <a:t>Financial benefits </a:t>
            </a:r>
            <a:r>
              <a:rPr lang="en-US" dirty="0"/>
              <a:t>arising from better allocation of funds, monitoring of expenditure and reduced exposure to fraud;</a:t>
            </a:r>
          </a:p>
          <a:p>
            <a:pPr marL="342900" indent="-342900">
              <a:buFont typeface="+mj-lt"/>
              <a:buAutoNum type="arabicPeriod"/>
            </a:pPr>
            <a:r>
              <a:rPr lang="en-US" b="1" dirty="0"/>
              <a:t>Infrastructure benefits </a:t>
            </a:r>
            <a:r>
              <a:rPr lang="en-US" dirty="0"/>
              <a:t>that have included fewer failures of the IT systems and reduced staff absence rates;</a:t>
            </a:r>
          </a:p>
          <a:p>
            <a:pPr marL="342900" indent="-342900">
              <a:buFont typeface="+mj-lt"/>
              <a:buAutoNum type="arabicPeriod"/>
            </a:pPr>
            <a:r>
              <a:rPr lang="en-US" b="1" dirty="0"/>
              <a:t>Reputational benefits from </a:t>
            </a:r>
            <a:r>
              <a:rPr lang="en-US" dirty="0"/>
              <a:t>ethical sourcing policies and use of organic food in the restaurant, as well as successful niche productions in the theatre; </a:t>
            </a:r>
          </a:p>
          <a:p>
            <a:pPr marL="342900" indent="-342900">
              <a:buFont typeface="+mj-lt"/>
              <a:buAutoNum type="arabicPeriod"/>
            </a:pPr>
            <a:r>
              <a:rPr lang="en-US" b="1" dirty="0"/>
              <a:t>Marketplace benefits resulting </a:t>
            </a:r>
            <a:r>
              <a:rPr lang="en-US" dirty="0"/>
              <a:t>in 89 per cent occupancy rates, up from 83 per cent three years ago, as well as increased spend in the theatre by patrons.</a:t>
            </a:r>
          </a:p>
        </p:txBody>
      </p:sp>
    </p:spTree>
    <p:extLst>
      <p:ext uri="{BB962C8B-B14F-4D97-AF65-F5344CB8AC3E}">
        <p14:creationId xmlns:p14="http://schemas.microsoft.com/office/powerpoint/2010/main" val="3506334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43C4CAC2-0FA6-4E42-BD93-11A8428E6C9D}"/>
              </a:ext>
            </a:extLst>
          </p:cNvPr>
          <p:cNvSpPr txBox="1"/>
          <p:nvPr/>
        </p:nvSpPr>
        <p:spPr>
          <a:xfrm>
            <a:off x="1687044" y="1881615"/>
            <a:ext cx="4665181" cy="4247317"/>
          </a:xfrm>
          <a:prstGeom prst="rect">
            <a:avLst/>
          </a:prstGeom>
          <a:noFill/>
        </p:spPr>
        <p:txBody>
          <a:bodyPr wrap="square">
            <a:spAutoFit/>
          </a:bodyPr>
          <a:lstStyle/>
          <a:p>
            <a:pPr marL="285750" indent="-285750" algn="just">
              <a:buFont typeface="Wingdings" panose="05000000000000000000" pitchFamily="2" charset="2"/>
              <a:buChar char="§"/>
            </a:pPr>
            <a:r>
              <a:rPr lang="en-US" b="1" u="sng" dirty="0"/>
              <a:t>Project risk management delivers a number of values to the project, including:</a:t>
            </a:r>
          </a:p>
          <a:p>
            <a:pPr marL="285750" indent="-285750" algn="just">
              <a:buFont typeface="Wingdings" panose="05000000000000000000" pitchFamily="2" charset="2"/>
              <a:buChar char="§"/>
            </a:pPr>
            <a:endParaRPr lang="en-US" dirty="0"/>
          </a:p>
          <a:p>
            <a:pPr marL="342900" indent="-342900" algn="just">
              <a:buFont typeface="+mj-lt"/>
              <a:buAutoNum type="arabicPeriod"/>
            </a:pPr>
            <a:r>
              <a:rPr lang="en-US" dirty="0"/>
              <a:t>Recognizes uncertainty and provides forecasts of possible outcomes.</a:t>
            </a:r>
          </a:p>
          <a:p>
            <a:pPr marL="342900" indent="-342900" algn="just">
              <a:buFont typeface="+mj-lt"/>
              <a:buAutoNum type="arabicPeriod"/>
            </a:pPr>
            <a:r>
              <a:rPr lang="en-US" dirty="0"/>
              <a:t>Produces better business outcomes through more informed decision making.</a:t>
            </a:r>
          </a:p>
          <a:p>
            <a:pPr marL="342900" indent="-342900" algn="just">
              <a:buFont typeface="+mj-lt"/>
              <a:buAutoNum type="arabicPeriod"/>
            </a:pPr>
            <a:r>
              <a:rPr lang="en-US" dirty="0"/>
              <a:t>Has a positive influence on creative thinking and innovation.</a:t>
            </a:r>
          </a:p>
          <a:p>
            <a:pPr marL="342900" indent="-342900" algn="just">
              <a:buFont typeface="+mj-lt"/>
              <a:buAutoNum type="arabicPeriod"/>
            </a:pPr>
            <a:r>
              <a:rPr lang="en-US" dirty="0"/>
              <a:t>Creates opportunities for improved project monitoring and control.</a:t>
            </a:r>
          </a:p>
          <a:p>
            <a:pPr marL="342900" indent="-342900" algn="just">
              <a:buFont typeface="+mj-lt"/>
              <a:buAutoNum type="arabicPeriod"/>
            </a:pPr>
            <a:r>
              <a:rPr lang="en-US" dirty="0"/>
              <a:t>Can aide in addressing concerns with respect to overhead and time.</a:t>
            </a:r>
          </a:p>
          <a:p>
            <a:pPr marL="342900" indent="-342900" algn="just">
              <a:buFont typeface="+mj-lt"/>
              <a:buAutoNum type="arabicPeriod"/>
            </a:pPr>
            <a:r>
              <a:rPr lang="en-US" dirty="0"/>
              <a:t>Contributes to project success.</a:t>
            </a:r>
          </a:p>
          <a:p>
            <a:pPr marL="285750" indent="-285750" algn="just">
              <a:buFont typeface="Wingdings" panose="05000000000000000000" pitchFamily="2" charset="2"/>
              <a:buChar char="§"/>
            </a:pPr>
            <a:endParaRPr lang="en-US" dirty="0"/>
          </a:p>
        </p:txBody>
      </p:sp>
      <p:pic>
        <p:nvPicPr>
          <p:cNvPr id="7" name="Picture 6">
            <a:extLst>
              <a:ext uri="{FF2B5EF4-FFF2-40B4-BE49-F238E27FC236}">
                <a16:creationId xmlns:a16="http://schemas.microsoft.com/office/drawing/2014/main" id="{BFDCBE92-2662-45FE-887A-97B9E0E3D8EB}"/>
              </a:ext>
            </a:extLst>
          </p:cNvPr>
          <p:cNvPicPr>
            <a:picLocks noChangeAspect="1"/>
          </p:cNvPicPr>
          <p:nvPr/>
        </p:nvPicPr>
        <p:blipFill>
          <a:blip r:embed="rId7"/>
          <a:stretch>
            <a:fillRect/>
          </a:stretch>
        </p:blipFill>
        <p:spPr>
          <a:xfrm>
            <a:off x="6492254" y="1882182"/>
            <a:ext cx="5576797" cy="4072481"/>
          </a:xfrm>
          <a:prstGeom prst="rect">
            <a:avLst/>
          </a:prstGeom>
        </p:spPr>
      </p:pic>
    </p:spTree>
    <p:extLst>
      <p:ext uri="{BB962C8B-B14F-4D97-AF65-F5344CB8AC3E}">
        <p14:creationId xmlns:p14="http://schemas.microsoft.com/office/powerpoint/2010/main" val="1915520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E2A93EF6-1699-49C5-9A60-230CCA6207C6}"/>
              </a:ext>
            </a:extLst>
          </p:cNvPr>
          <p:cNvSpPr txBox="1"/>
          <p:nvPr/>
        </p:nvSpPr>
        <p:spPr>
          <a:xfrm>
            <a:off x="1827073" y="1802978"/>
            <a:ext cx="10241978" cy="4247317"/>
          </a:xfrm>
          <a:prstGeom prst="rect">
            <a:avLst/>
          </a:prstGeom>
          <a:noFill/>
        </p:spPr>
        <p:txBody>
          <a:bodyPr wrap="square">
            <a:spAutoFit/>
          </a:bodyPr>
          <a:lstStyle/>
          <a:p>
            <a:pPr marL="342900" indent="-342900" algn="just">
              <a:buFont typeface="Wingdings" panose="05000000000000000000" pitchFamily="2" charset="2"/>
              <a:buChar char="§"/>
            </a:pPr>
            <a:r>
              <a:rPr lang="en-US" b="1" u="sng" dirty="0">
                <a:solidFill>
                  <a:srgbClr val="000000"/>
                </a:solidFill>
                <a:latin typeface="Calibri-Bold"/>
              </a:rPr>
              <a:t>Project Risk Management Process</a:t>
            </a:r>
          </a:p>
          <a:p>
            <a:pPr algn="just"/>
            <a:r>
              <a:rPr lang="en-US" sz="1800" b="0" i="0" dirty="0">
                <a:solidFill>
                  <a:srgbClr val="000000"/>
                </a:solidFill>
                <a:effectLst/>
                <a:latin typeface="Calibri" panose="020F0502020204030204" pitchFamily="34" charset="0"/>
              </a:rPr>
              <a:t>Risk management, as an integral part of project management, occurs on a daily basis.</a:t>
            </a:r>
            <a:br>
              <a:rPr lang="en-US" sz="1800" b="0" i="0" dirty="0">
                <a:solidFill>
                  <a:srgbClr val="000000"/>
                </a:solidFill>
                <a:effectLst/>
                <a:latin typeface="Calibri" panose="020F0502020204030204" pitchFamily="34" charset="0"/>
              </a:rPr>
            </a:br>
            <a:r>
              <a:rPr lang="en-US" sz="1800" b="0" i="0" dirty="0">
                <a:solidFill>
                  <a:srgbClr val="000000"/>
                </a:solidFill>
                <a:effectLst/>
                <a:latin typeface="Calibri" panose="020F0502020204030204" pitchFamily="34" charset="0"/>
              </a:rPr>
              <a:t>With proactive risk management, we look at projects in a comprehensive manner and assess an document risks and uncertainty. The steps for risk management are provided below.</a:t>
            </a:r>
            <a:r>
              <a:rPr lang="en-US" dirty="0"/>
              <a:t> </a:t>
            </a:r>
          </a:p>
          <a:p>
            <a:pPr algn="just"/>
            <a:endParaRPr lang="en-US" dirty="0"/>
          </a:p>
          <a:p>
            <a:pPr marL="342900" indent="-342900" algn="just">
              <a:buFont typeface="Wingdings" panose="05000000000000000000" pitchFamily="2" charset="2"/>
              <a:buChar char="§"/>
            </a:pPr>
            <a:r>
              <a:rPr lang="en-US" sz="1800" b="1" i="0" u="sng" dirty="0">
                <a:solidFill>
                  <a:srgbClr val="FF0000"/>
                </a:solidFill>
                <a:effectLst/>
                <a:latin typeface="Calibri-Bold"/>
              </a:rPr>
              <a:t>Risk Management Steps:</a:t>
            </a:r>
          </a:p>
          <a:p>
            <a:pPr algn="just"/>
            <a:endParaRPr lang="en-US" sz="1800" b="1" i="0" u="sng" dirty="0">
              <a:solidFill>
                <a:srgbClr val="000000"/>
              </a:solidFill>
              <a:effectLst/>
              <a:latin typeface="Calibri-Bold"/>
            </a:endParaRPr>
          </a:p>
          <a:p>
            <a:pPr marL="342900" indent="-342900" algn="just">
              <a:buAutoNum type="arabicPeriod"/>
            </a:pPr>
            <a:r>
              <a:rPr lang="en-US" b="1" u="sng" dirty="0">
                <a:solidFill>
                  <a:srgbClr val="000000"/>
                </a:solidFill>
                <a:latin typeface="Calibri-Bold"/>
              </a:rPr>
              <a:t>Risk Management Planning: </a:t>
            </a:r>
            <a:r>
              <a:rPr lang="en-US" sz="1800" b="0" i="0" dirty="0">
                <a:solidFill>
                  <a:srgbClr val="000000"/>
                </a:solidFill>
                <a:effectLst/>
                <a:latin typeface="Calibri" panose="020F0502020204030204" pitchFamily="34" charset="0"/>
              </a:rPr>
              <a:t>Risk management planning is the systematic process of deciding how to approach, plan, and execute risk management activities throughout the life of a project. It is intended to maximize the beneficial outcome of the opportunities and minimize or eliminate the consequences of adverse risk events.</a:t>
            </a:r>
          </a:p>
          <a:p>
            <a:pPr marL="342900" indent="-342900" algn="just">
              <a:buAutoNum type="arabicPeriod"/>
            </a:pPr>
            <a:endParaRPr lang="en-US" sz="1800" b="0" i="0" dirty="0">
              <a:solidFill>
                <a:srgbClr val="000000"/>
              </a:solidFill>
              <a:effectLst/>
              <a:latin typeface="Calibri" panose="020F0502020204030204" pitchFamily="34" charset="0"/>
            </a:endParaRPr>
          </a:p>
          <a:p>
            <a:pPr marL="342900" indent="-342900" algn="just">
              <a:buAutoNum type="arabicPeriod"/>
            </a:pPr>
            <a:r>
              <a:rPr lang="en-US" b="1" u="sng" dirty="0">
                <a:solidFill>
                  <a:srgbClr val="000000"/>
                </a:solidFill>
                <a:latin typeface="Calibri-Bold"/>
              </a:rPr>
              <a:t> Identify Risk Events: </a:t>
            </a:r>
            <a:r>
              <a:rPr lang="en-US" sz="1800" b="0" i="0" dirty="0">
                <a:solidFill>
                  <a:srgbClr val="000000"/>
                </a:solidFill>
                <a:effectLst/>
                <a:latin typeface="Calibri" panose="020F0502020204030204" pitchFamily="34" charset="0"/>
              </a:rPr>
              <a:t>Risk identification involves determining and documenting which risks can affect the project. It may be a simple risk assessment organized by the project team, or an outcome of a formal risk assessment process such as the Cost Estimate Validation Process, CEVP</a:t>
            </a:r>
            <a:r>
              <a:rPr lang="en-US" dirty="0">
                <a:solidFill>
                  <a:srgbClr val="000000"/>
                </a:solidFill>
                <a:latin typeface="Calibri" panose="020F0502020204030204" pitchFamily="34" charset="0"/>
              </a:rPr>
              <a:t>.</a:t>
            </a:r>
            <a:endParaRPr lang="en-US" dirty="0"/>
          </a:p>
        </p:txBody>
      </p:sp>
    </p:spTree>
    <p:extLst>
      <p:ext uri="{BB962C8B-B14F-4D97-AF65-F5344CB8AC3E}">
        <p14:creationId xmlns:p14="http://schemas.microsoft.com/office/powerpoint/2010/main" val="16368088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a16="http://schemas.microsoft.com/office/drawing/2014/main" id="{27FE3F35-C518-46FF-B312-406F21871C95}"/>
              </a:ext>
            </a:extLst>
          </p:cNvPr>
          <p:cNvSpPr txBox="1"/>
          <p:nvPr/>
        </p:nvSpPr>
        <p:spPr>
          <a:xfrm>
            <a:off x="1827073" y="1882057"/>
            <a:ext cx="10129400" cy="4801314"/>
          </a:xfrm>
          <a:prstGeom prst="rect">
            <a:avLst/>
          </a:prstGeom>
          <a:noFill/>
        </p:spPr>
        <p:txBody>
          <a:bodyPr wrap="square">
            <a:spAutoFit/>
          </a:bodyPr>
          <a:lstStyle/>
          <a:p>
            <a:pPr algn="just"/>
            <a:r>
              <a:rPr lang="en-US" b="1" u="sng" dirty="0">
                <a:solidFill>
                  <a:srgbClr val="000000"/>
                </a:solidFill>
                <a:latin typeface="Calibri" panose="020F0502020204030204" pitchFamily="34" charset="0"/>
              </a:rPr>
              <a:t>3. Qualitative Risk Analysis: </a:t>
            </a:r>
            <a:r>
              <a:rPr lang="en-US" sz="1800" b="0" i="0" dirty="0">
                <a:solidFill>
                  <a:srgbClr val="000000"/>
                </a:solidFill>
                <a:effectLst/>
                <a:latin typeface="Calibri" panose="020F0502020204030204" pitchFamily="34" charset="0"/>
              </a:rPr>
              <a:t>Qualitative risk analysis involves Project teams assessing identified risks for probability of occurrence and impact on project objectives. Teams may elicit assistance from subject matter experts or functional units to assess the risks in their respective fields. Risks are measured by their “quality” in words rather than quantified in numbers.</a:t>
            </a:r>
          </a:p>
          <a:p>
            <a:pPr algn="just"/>
            <a:endParaRPr lang="en-US" b="1" u="sng" dirty="0">
              <a:solidFill>
                <a:srgbClr val="000000"/>
              </a:solidFill>
              <a:latin typeface="Calibri" panose="020F0502020204030204" pitchFamily="34" charset="0"/>
            </a:endParaRPr>
          </a:p>
          <a:p>
            <a:pPr algn="just"/>
            <a:r>
              <a:rPr lang="en-US" b="1" u="sng" dirty="0">
                <a:solidFill>
                  <a:srgbClr val="000000"/>
                </a:solidFill>
                <a:latin typeface="Calibri" panose="020F0502020204030204" pitchFamily="34" charset="0"/>
              </a:rPr>
              <a:t>4. Quantitative Risk Analysis: </a:t>
            </a:r>
            <a:r>
              <a:rPr lang="en-US" sz="1800" b="0" i="0" dirty="0">
                <a:solidFill>
                  <a:srgbClr val="000000"/>
                </a:solidFill>
                <a:effectLst/>
                <a:latin typeface="Calibri" panose="020F0502020204030204" pitchFamily="34" charset="0"/>
              </a:rPr>
              <a:t>Quantitative risk analysis is a way of numerically estimating the probability that a project will meet its cost and time objectives. Quantitative analysis is based on a simultaneous evaluation of the impacts of all identified and quantified risks.</a:t>
            </a:r>
          </a:p>
          <a:p>
            <a:pPr algn="just"/>
            <a:endParaRPr lang="en-US" dirty="0">
              <a:solidFill>
                <a:srgbClr val="000000"/>
              </a:solidFill>
              <a:latin typeface="Calibri" panose="020F0502020204030204" pitchFamily="34" charset="0"/>
            </a:endParaRPr>
          </a:p>
          <a:p>
            <a:pPr algn="just"/>
            <a:r>
              <a:rPr lang="en-US" b="1" u="sng" dirty="0">
                <a:solidFill>
                  <a:srgbClr val="000000"/>
                </a:solidFill>
                <a:latin typeface="Calibri" panose="020F0502020204030204" pitchFamily="34" charset="0"/>
              </a:rPr>
              <a:t>5. Risk Response Risk response: </a:t>
            </a:r>
            <a:r>
              <a:rPr lang="en-US" sz="1800" b="0" i="0" dirty="0">
                <a:solidFill>
                  <a:srgbClr val="000000"/>
                </a:solidFill>
                <a:effectLst/>
                <a:latin typeface="Calibri" panose="020F0502020204030204" pitchFamily="34" charset="0"/>
              </a:rPr>
              <a:t>involves developing options and determining actions to reduce threats or enhance opportunities to project objectives. Actions are identified and assigned to parties that take responsibility for the risk response. This process ensures each risk requiring a response has an “owner.” The Project Manager and the project team identify a strategy that is best for each risk, and then select specific actions to implement that strategy.</a:t>
            </a:r>
          </a:p>
          <a:p>
            <a:pPr algn="just"/>
            <a:r>
              <a:rPr lang="en-US" sz="1800" b="0" i="0" dirty="0">
                <a:solidFill>
                  <a:srgbClr val="000000"/>
                </a:solidFill>
                <a:effectLst/>
                <a:latin typeface="Calibri" panose="020F0502020204030204" pitchFamily="34" charset="0"/>
              </a:rPr>
              <a:t/>
            </a:r>
            <a:br>
              <a:rPr lang="en-US" sz="1800" b="0" i="0" dirty="0">
                <a:solidFill>
                  <a:srgbClr val="000000"/>
                </a:solidFill>
                <a:effectLst/>
                <a:latin typeface="Calibri" panose="020F0502020204030204" pitchFamily="34" charset="0"/>
              </a:rPr>
            </a:br>
            <a:endParaRPr lang="en-US" sz="1800" b="0" i="0" dirty="0">
              <a:solidFill>
                <a:srgbClr val="000000"/>
              </a:solidFill>
              <a:effectLst/>
              <a:latin typeface="Calibri" panose="020F0502020204030204" pitchFamily="34" charset="0"/>
            </a:endParaRPr>
          </a:p>
          <a:p>
            <a:pPr algn="just"/>
            <a:endParaRPr lang="en-US" dirty="0"/>
          </a:p>
        </p:txBody>
      </p:sp>
    </p:spTree>
    <p:extLst>
      <p:ext uri="{BB962C8B-B14F-4D97-AF65-F5344CB8AC3E}">
        <p14:creationId xmlns:p14="http://schemas.microsoft.com/office/powerpoint/2010/main" val="16002513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a16="http://schemas.microsoft.com/office/drawing/2014/main" id="{27FE3F35-C518-46FF-B312-406F21871C95}"/>
              </a:ext>
            </a:extLst>
          </p:cNvPr>
          <p:cNvSpPr txBox="1"/>
          <p:nvPr/>
        </p:nvSpPr>
        <p:spPr>
          <a:xfrm>
            <a:off x="1827073" y="1882057"/>
            <a:ext cx="10129400" cy="3416320"/>
          </a:xfrm>
          <a:prstGeom prst="rect">
            <a:avLst/>
          </a:prstGeom>
          <a:noFill/>
        </p:spPr>
        <p:txBody>
          <a:bodyPr wrap="square">
            <a:spAutoFit/>
          </a:bodyPr>
          <a:lstStyle/>
          <a:p>
            <a:pPr algn="just"/>
            <a:endParaRPr lang="en-US" dirty="0">
              <a:solidFill>
                <a:srgbClr val="000000"/>
              </a:solidFill>
              <a:latin typeface="Calibri" panose="020F0502020204030204" pitchFamily="34" charset="0"/>
            </a:endParaRPr>
          </a:p>
          <a:p>
            <a:pPr algn="just"/>
            <a:r>
              <a:rPr lang="en-US" b="1" dirty="0"/>
              <a:t>6. Risk Monitoring &amp; Control: </a:t>
            </a:r>
            <a:r>
              <a:rPr lang="en-US" dirty="0"/>
              <a:t>Risk monitoring and control tracks identified risks, monitors residual risks, and identifies new risks—ensuring the execution of risk plans and evaluating their effectiveness in reducing risk. Risk monitoring and control is an ongoing process for the life of the project.</a:t>
            </a:r>
          </a:p>
          <a:p>
            <a:pPr algn="just"/>
            <a:endParaRPr lang="en-US" dirty="0"/>
          </a:p>
          <a:p>
            <a:pPr marL="285750" indent="-285750" algn="just">
              <a:buFont typeface="Wingdings" panose="05000000000000000000" pitchFamily="2" charset="2"/>
              <a:buChar char="§"/>
            </a:pPr>
            <a:r>
              <a:rPr lang="en-US" dirty="0"/>
              <a:t>Much of project risk management relies on sound engineering judgment and knowing where to focus energy and resources. Knowing when to engage appropriate expertise is vital to good project risk management.</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provides a helpful comparison between risk and objectives for various types of risk management. For this document we are interested in project risk management.</a:t>
            </a:r>
          </a:p>
          <a:p>
            <a:pPr algn="just"/>
            <a:endParaRPr lang="en-US" dirty="0"/>
          </a:p>
        </p:txBody>
      </p:sp>
    </p:spTree>
    <p:extLst>
      <p:ext uri="{BB962C8B-B14F-4D97-AF65-F5344CB8AC3E}">
        <p14:creationId xmlns:p14="http://schemas.microsoft.com/office/powerpoint/2010/main" val="3607868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Project Risk Management Guide</a:t>
            </a:r>
          </a:p>
        </p:txBody>
      </p:sp>
      <p:pic>
        <p:nvPicPr>
          <p:cNvPr id="10" name="Picture 9">
            <a:extLst>
              <a:ext uri="{FF2B5EF4-FFF2-40B4-BE49-F238E27FC236}">
                <a16:creationId xmlns:a16="http://schemas.microsoft.com/office/drawing/2014/main" id="{03D67761-0D77-4B49-9E3B-BFEFE96A58F1}"/>
              </a:ext>
            </a:extLst>
          </p:cNvPr>
          <p:cNvPicPr>
            <a:picLocks noChangeAspect="1"/>
          </p:cNvPicPr>
          <p:nvPr/>
        </p:nvPicPr>
        <p:blipFill>
          <a:blip r:embed="rId7"/>
          <a:stretch>
            <a:fillRect/>
          </a:stretch>
        </p:blipFill>
        <p:spPr>
          <a:xfrm>
            <a:off x="2100728" y="2063456"/>
            <a:ext cx="9647925" cy="3548888"/>
          </a:xfrm>
          <a:prstGeom prst="rect">
            <a:avLst/>
          </a:prstGeom>
          <a:solidFill>
            <a:schemeClr val="bg1">
              <a:lumMod val="75000"/>
            </a:schemeClr>
          </a:solidFill>
          <a:ln>
            <a:solidFill>
              <a:schemeClr val="tx1">
                <a:lumMod val="85000"/>
                <a:lumOff val="15000"/>
              </a:schemeClr>
            </a:solidFill>
          </a:ln>
        </p:spPr>
      </p:pic>
    </p:spTree>
    <p:extLst>
      <p:ext uri="{BB962C8B-B14F-4D97-AF65-F5344CB8AC3E}">
        <p14:creationId xmlns:p14="http://schemas.microsoft.com/office/powerpoint/2010/main" val="2119709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graphicFrame>
        <p:nvGraphicFramePr>
          <p:cNvPr id="7" name="Table 6">
            <a:extLst>
              <a:ext uri="{FF2B5EF4-FFF2-40B4-BE49-F238E27FC236}">
                <a16:creationId xmlns:a16="http://schemas.microsoft.com/office/drawing/2014/main" id="{58B0B0DB-DC02-41CD-90EC-5BA4745FFAF8}"/>
              </a:ext>
            </a:extLst>
          </p:cNvPr>
          <p:cNvGraphicFramePr>
            <a:graphicFrameLocks noGrp="1"/>
          </p:cNvGraphicFramePr>
          <p:nvPr>
            <p:extLst>
              <p:ext uri="{D42A27DB-BD31-4B8C-83A1-F6EECF244321}">
                <p14:modId xmlns:p14="http://schemas.microsoft.com/office/powerpoint/2010/main" val="305514115"/>
              </p:ext>
            </p:extLst>
          </p:nvPr>
        </p:nvGraphicFramePr>
        <p:xfrm>
          <a:off x="1914160" y="2541355"/>
          <a:ext cx="10050369" cy="3107072"/>
        </p:xfrm>
        <a:graphic>
          <a:graphicData uri="http://schemas.openxmlformats.org/drawingml/2006/table">
            <a:tbl>
              <a:tblPr/>
              <a:tblGrid>
                <a:gridCol w="1937404">
                  <a:extLst>
                    <a:ext uri="{9D8B030D-6E8A-4147-A177-3AD203B41FA5}">
                      <a16:colId xmlns:a16="http://schemas.microsoft.com/office/drawing/2014/main" val="2071052243"/>
                    </a:ext>
                  </a:extLst>
                </a:gridCol>
                <a:gridCol w="4599709">
                  <a:extLst>
                    <a:ext uri="{9D8B030D-6E8A-4147-A177-3AD203B41FA5}">
                      <a16:colId xmlns:a16="http://schemas.microsoft.com/office/drawing/2014/main" val="3872708925"/>
                    </a:ext>
                  </a:extLst>
                </a:gridCol>
                <a:gridCol w="3513256">
                  <a:extLst>
                    <a:ext uri="{9D8B030D-6E8A-4147-A177-3AD203B41FA5}">
                      <a16:colId xmlns:a16="http://schemas.microsoft.com/office/drawing/2014/main" val="114412741"/>
                    </a:ext>
                  </a:extLst>
                </a:gridCol>
              </a:tblGrid>
              <a:tr h="424521">
                <a:tc>
                  <a:txBody>
                    <a:bodyPr/>
                    <a:lstStyle/>
                    <a:p>
                      <a:pPr algn="ctr"/>
                      <a:r>
                        <a:rPr lang="en-US" sz="1800" b="1" i="0" dirty="0">
                          <a:solidFill>
                            <a:srgbClr val="000000"/>
                          </a:solidFill>
                          <a:effectLst/>
                          <a:latin typeface="+mj-lt"/>
                        </a:rPr>
                        <a:t>Type of Risk Management  </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1" i="0">
                          <a:solidFill>
                            <a:srgbClr val="000000"/>
                          </a:solidFill>
                          <a:effectLst/>
                          <a:latin typeface="+mj-lt"/>
                        </a:rPr>
                        <a:t>Description </a:t>
                      </a:r>
                      <a:endParaRPr lang="en-US" sz="180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1" i="0" dirty="0">
                          <a:solidFill>
                            <a:srgbClr val="000000"/>
                          </a:solidFill>
                          <a:effectLst/>
                          <a:latin typeface="+mj-lt"/>
                        </a:rPr>
                        <a:t>Sample Objectives</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2990120"/>
                  </a:ext>
                </a:extLst>
              </a:tr>
              <a:tr h="591297">
                <a:tc>
                  <a:txBody>
                    <a:bodyPr/>
                    <a:lstStyle/>
                    <a:p>
                      <a:pPr algn="ctr"/>
                      <a:r>
                        <a:rPr lang="en-US" sz="1800" b="0" i="0">
                          <a:solidFill>
                            <a:srgbClr val="262626"/>
                          </a:solidFill>
                          <a:effectLst/>
                          <a:latin typeface="+mj-lt"/>
                        </a:rPr>
                        <a:t>Generic </a:t>
                      </a:r>
                      <a:endParaRPr lang="en-US" sz="180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0" i="1" dirty="0">
                          <a:solidFill>
                            <a:srgbClr val="262626"/>
                          </a:solidFill>
                          <a:effectLst/>
                          <a:latin typeface="+mj-lt"/>
                        </a:rPr>
                        <a:t>Risk: </a:t>
                      </a:r>
                      <a:r>
                        <a:rPr lang="en-US" sz="1800" b="0" i="0" dirty="0">
                          <a:solidFill>
                            <a:srgbClr val="262626"/>
                          </a:solidFill>
                          <a:effectLst/>
                          <a:latin typeface="+mj-lt"/>
                        </a:rPr>
                        <a:t>Any uncertainty that, if it occurs, would affect one or more objectives.</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0" i="0" dirty="0">
                          <a:solidFill>
                            <a:srgbClr val="262626"/>
                          </a:solidFill>
                          <a:effectLst/>
                          <a:latin typeface="+mj-lt"/>
                        </a:rPr>
                        <a:t>----------------</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27733898"/>
                  </a:ext>
                </a:extLst>
              </a:tr>
              <a:tr h="636781">
                <a:tc>
                  <a:txBody>
                    <a:bodyPr/>
                    <a:lstStyle/>
                    <a:p>
                      <a:pPr algn="ctr"/>
                      <a:r>
                        <a:rPr lang="en-US" sz="1800" b="1" i="0">
                          <a:solidFill>
                            <a:srgbClr val="000000"/>
                          </a:solidFill>
                          <a:effectLst/>
                          <a:latin typeface="+mj-lt"/>
                        </a:rPr>
                        <a:t>Project Risk</a:t>
                      </a:r>
                      <a:br>
                        <a:rPr lang="en-US" sz="1800" b="1" i="0">
                          <a:solidFill>
                            <a:srgbClr val="000000"/>
                          </a:solidFill>
                          <a:effectLst/>
                          <a:latin typeface="+mj-lt"/>
                        </a:rPr>
                      </a:br>
                      <a:r>
                        <a:rPr lang="en-US" sz="1800" b="1" i="0">
                          <a:solidFill>
                            <a:srgbClr val="000000"/>
                          </a:solidFill>
                          <a:effectLst/>
                          <a:latin typeface="+mj-lt"/>
                        </a:rPr>
                        <a:t>Management</a:t>
                      </a:r>
                      <a:endParaRPr lang="en-US" sz="180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0" i="1" dirty="0">
                          <a:solidFill>
                            <a:srgbClr val="000000"/>
                          </a:solidFill>
                          <a:effectLst/>
                          <a:latin typeface="+mj-lt"/>
                        </a:rPr>
                        <a:t>Project Risk: </a:t>
                      </a:r>
                      <a:r>
                        <a:rPr lang="en-US" sz="1800" b="0" i="0" dirty="0">
                          <a:solidFill>
                            <a:srgbClr val="000000"/>
                          </a:solidFill>
                          <a:effectLst/>
                          <a:latin typeface="+mj-lt"/>
                        </a:rPr>
                        <a:t>Any uncertainty that, if it occurs, would affect one or more project objectives.</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800" b="0" i="0" dirty="0">
                          <a:solidFill>
                            <a:srgbClr val="000000"/>
                          </a:solidFill>
                          <a:effectLst/>
                          <a:latin typeface="+mj-lt"/>
                        </a:rPr>
                        <a:t>Time, cost, performance, quality, scope, client satisfaction.</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3905686"/>
                  </a:ext>
                </a:extLst>
              </a:tr>
              <a:tr h="758073">
                <a:tc>
                  <a:txBody>
                    <a:bodyPr/>
                    <a:lstStyle/>
                    <a:p>
                      <a:pPr algn="ctr"/>
                      <a:r>
                        <a:rPr lang="en-US" sz="1800" b="0" i="0" dirty="0">
                          <a:solidFill>
                            <a:srgbClr val="262626"/>
                          </a:solidFill>
                          <a:effectLst/>
                          <a:latin typeface="+mj-lt"/>
                        </a:rPr>
                        <a:t>Business Risk</a:t>
                      </a:r>
                      <a:br>
                        <a:rPr lang="en-US" sz="1800" b="0" i="0" dirty="0">
                          <a:solidFill>
                            <a:srgbClr val="262626"/>
                          </a:solidFill>
                          <a:effectLst/>
                          <a:latin typeface="+mj-lt"/>
                        </a:rPr>
                      </a:br>
                      <a:r>
                        <a:rPr lang="en-US" sz="1800" b="0" i="0" dirty="0">
                          <a:solidFill>
                            <a:srgbClr val="262626"/>
                          </a:solidFill>
                          <a:effectLst/>
                          <a:latin typeface="+mj-lt"/>
                        </a:rPr>
                        <a:t>Management</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0" i="1" dirty="0">
                          <a:solidFill>
                            <a:srgbClr val="262626"/>
                          </a:solidFill>
                          <a:effectLst/>
                          <a:latin typeface="+mj-lt"/>
                        </a:rPr>
                        <a:t>Business Risk: </a:t>
                      </a:r>
                      <a:r>
                        <a:rPr lang="en-US" sz="1800" b="0" i="0" dirty="0">
                          <a:solidFill>
                            <a:srgbClr val="262626"/>
                          </a:solidFill>
                          <a:effectLst/>
                          <a:latin typeface="+mj-lt"/>
                        </a:rPr>
                        <a:t>Any uncertainty that, if it occurs, would affect one or more business objectives.</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800" b="0" i="0" dirty="0">
                          <a:solidFill>
                            <a:srgbClr val="262626"/>
                          </a:solidFill>
                          <a:effectLst/>
                          <a:latin typeface="+mj-lt"/>
                        </a:rPr>
                        <a:t>Profitability, market share, competitiveness, Internal Rate</a:t>
                      </a:r>
                      <a:br>
                        <a:rPr lang="en-US" sz="1800" b="0" i="0" dirty="0">
                          <a:solidFill>
                            <a:srgbClr val="262626"/>
                          </a:solidFill>
                          <a:effectLst/>
                          <a:latin typeface="+mj-lt"/>
                        </a:rPr>
                      </a:br>
                      <a:r>
                        <a:rPr lang="en-US" sz="1800" b="0" i="0" dirty="0">
                          <a:solidFill>
                            <a:srgbClr val="262626"/>
                          </a:solidFill>
                          <a:effectLst/>
                          <a:latin typeface="+mj-lt"/>
                        </a:rPr>
                        <a:t>of Return (IRR), reputation, repeat work, share price.</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68062717"/>
                  </a:ext>
                </a:extLst>
              </a:tr>
            </a:tbl>
          </a:graphicData>
        </a:graphic>
      </p:graphicFrame>
      <p:sp>
        <p:nvSpPr>
          <p:cNvPr id="12" name="TextBox 11">
            <a:extLst>
              <a:ext uri="{FF2B5EF4-FFF2-40B4-BE49-F238E27FC236}">
                <a16:creationId xmlns:a16="http://schemas.microsoft.com/office/drawing/2014/main" id="{2BF3B652-0202-4C32-A4C1-2FFAAC5657E3}"/>
              </a:ext>
            </a:extLst>
          </p:cNvPr>
          <p:cNvSpPr txBox="1"/>
          <p:nvPr/>
        </p:nvSpPr>
        <p:spPr>
          <a:xfrm>
            <a:off x="1874165" y="1895024"/>
            <a:ext cx="10198510" cy="646331"/>
          </a:xfrm>
          <a:prstGeom prst="rect">
            <a:avLst/>
          </a:prstGeom>
          <a:noFill/>
        </p:spPr>
        <p:txBody>
          <a:bodyPr wrap="square">
            <a:spAutoFit/>
          </a:bodyPr>
          <a:lstStyle/>
          <a:p>
            <a:pPr marL="285750" indent="-285750">
              <a:buFont typeface="Wingdings" panose="05000000000000000000" pitchFamily="2" charset="2"/>
              <a:buChar char="§"/>
            </a:pPr>
            <a:r>
              <a:rPr lang="en-US" dirty="0"/>
              <a:t>The following table provides a helpful comparison between risk and objectives for various types of risk management. we are interested in project risk management</a:t>
            </a:r>
          </a:p>
        </p:txBody>
      </p:sp>
    </p:spTree>
    <p:extLst>
      <p:ext uri="{BB962C8B-B14F-4D97-AF65-F5344CB8AC3E}">
        <p14:creationId xmlns:p14="http://schemas.microsoft.com/office/powerpoint/2010/main" val="38465839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graphicFrame>
        <p:nvGraphicFramePr>
          <p:cNvPr id="7" name="Table 6">
            <a:extLst>
              <a:ext uri="{FF2B5EF4-FFF2-40B4-BE49-F238E27FC236}">
                <a16:creationId xmlns:a16="http://schemas.microsoft.com/office/drawing/2014/main" id="{58B0B0DB-DC02-41CD-90EC-5BA4745FFAF8}"/>
              </a:ext>
            </a:extLst>
          </p:cNvPr>
          <p:cNvGraphicFramePr>
            <a:graphicFrameLocks noGrp="1"/>
          </p:cNvGraphicFramePr>
          <p:nvPr>
            <p:extLst>
              <p:ext uri="{D42A27DB-BD31-4B8C-83A1-F6EECF244321}">
                <p14:modId xmlns:p14="http://schemas.microsoft.com/office/powerpoint/2010/main" val="1955848629"/>
              </p:ext>
            </p:extLst>
          </p:nvPr>
        </p:nvGraphicFramePr>
        <p:xfrm>
          <a:off x="2289770" y="2074555"/>
          <a:ext cx="9575100" cy="3381392"/>
        </p:xfrm>
        <a:graphic>
          <a:graphicData uri="http://schemas.openxmlformats.org/drawingml/2006/table">
            <a:tbl>
              <a:tblPr/>
              <a:tblGrid>
                <a:gridCol w="2272625">
                  <a:extLst>
                    <a:ext uri="{9D8B030D-6E8A-4147-A177-3AD203B41FA5}">
                      <a16:colId xmlns:a16="http://schemas.microsoft.com/office/drawing/2014/main" val="2071052243"/>
                    </a:ext>
                  </a:extLst>
                </a:gridCol>
                <a:gridCol w="3809986">
                  <a:extLst>
                    <a:ext uri="{9D8B030D-6E8A-4147-A177-3AD203B41FA5}">
                      <a16:colId xmlns:a16="http://schemas.microsoft.com/office/drawing/2014/main" val="3872708925"/>
                    </a:ext>
                  </a:extLst>
                </a:gridCol>
                <a:gridCol w="3492489">
                  <a:extLst>
                    <a:ext uri="{9D8B030D-6E8A-4147-A177-3AD203B41FA5}">
                      <a16:colId xmlns:a16="http://schemas.microsoft.com/office/drawing/2014/main" val="114412741"/>
                    </a:ext>
                  </a:extLst>
                </a:gridCol>
              </a:tblGrid>
              <a:tr h="424521">
                <a:tc>
                  <a:txBody>
                    <a:bodyPr/>
                    <a:lstStyle/>
                    <a:p>
                      <a:pPr algn="ctr"/>
                      <a:r>
                        <a:rPr lang="en-US" sz="1800" b="1" i="0" dirty="0">
                          <a:solidFill>
                            <a:srgbClr val="000000"/>
                          </a:solidFill>
                          <a:effectLst/>
                          <a:latin typeface="+mj-lt"/>
                        </a:rPr>
                        <a:t>Type of Risk</a:t>
                      </a:r>
                      <a:br>
                        <a:rPr lang="en-US" sz="1800" b="1" i="0" dirty="0">
                          <a:solidFill>
                            <a:srgbClr val="000000"/>
                          </a:solidFill>
                          <a:effectLst/>
                          <a:latin typeface="+mj-lt"/>
                        </a:rPr>
                      </a:br>
                      <a:r>
                        <a:rPr lang="en-US" sz="1800" b="1" i="0" dirty="0">
                          <a:solidFill>
                            <a:srgbClr val="000000"/>
                          </a:solidFill>
                          <a:effectLst/>
                          <a:latin typeface="+mj-lt"/>
                        </a:rPr>
                        <a:t>Management </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1" i="0" dirty="0">
                          <a:solidFill>
                            <a:srgbClr val="000000"/>
                          </a:solidFill>
                          <a:effectLst/>
                          <a:latin typeface="+mj-lt"/>
                        </a:rPr>
                        <a:t>Description </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1" i="0" dirty="0">
                          <a:solidFill>
                            <a:srgbClr val="000000"/>
                          </a:solidFill>
                          <a:effectLst/>
                          <a:latin typeface="+mj-lt"/>
                        </a:rPr>
                        <a:t>Sample Objectives</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2990120"/>
                  </a:ext>
                </a:extLst>
              </a:tr>
              <a:tr h="758073">
                <a:tc>
                  <a:txBody>
                    <a:bodyPr/>
                    <a:lstStyle/>
                    <a:p>
                      <a:pPr marL="0" algn="l" defTabSz="914400" rtl="0" eaLnBrk="1" latinLnBrk="0" hangingPunct="1"/>
                      <a:r>
                        <a:rPr lang="en-US" sz="1800" b="0" i="0" kern="1200" dirty="0">
                          <a:solidFill>
                            <a:srgbClr val="000000"/>
                          </a:solidFill>
                          <a:effectLst/>
                          <a:latin typeface="+mj-lt"/>
                          <a:ea typeface="+mn-ea"/>
                          <a:cs typeface="+mn-cs"/>
                        </a:rPr>
                        <a:t>Safety Risk</a:t>
                      </a:r>
                      <a:br>
                        <a:rPr lang="en-US" sz="1800" b="0" i="0" kern="1200" dirty="0">
                          <a:solidFill>
                            <a:srgbClr val="000000"/>
                          </a:solidFill>
                          <a:effectLst/>
                          <a:latin typeface="+mj-lt"/>
                          <a:ea typeface="+mn-ea"/>
                          <a:cs typeface="+mn-cs"/>
                        </a:rPr>
                      </a:br>
                      <a:r>
                        <a:rPr lang="en-US" sz="1800" b="0" i="0" kern="1200" dirty="0">
                          <a:solidFill>
                            <a:srgbClr val="000000"/>
                          </a:solidFill>
                          <a:effectLst/>
                          <a:latin typeface="+mj-lt"/>
                          <a:ea typeface="+mn-ea"/>
                          <a:cs typeface="+mn-cs"/>
                        </a:rPr>
                        <a:t>Management</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a:solidFill>
                            <a:srgbClr val="000000"/>
                          </a:solidFill>
                          <a:effectLst/>
                          <a:latin typeface="+mj-lt"/>
                          <a:ea typeface="+mn-ea"/>
                          <a:cs typeface="+mn-cs"/>
                        </a:rPr>
                        <a:t>Safety Risk: Any uncertainty that, if</a:t>
                      </a:r>
                      <a:br>
                        <a:rPr lang="en-US" sz="1800" b="0" i="1" kern="1200">
                          <a:solidFill>
                            <a:srgbClr val="000000"/>
                          </a:solidFill>
                          <a:effectLst/>
                          <a:latin typeface="+mj-lt"/>
                          <a:ea typeface="+mn-ea"/>
                          <a:cs typeface="+mn-cs"/>
                        </a:rPr>
                      </a:br>
                      <a:r>
                        <a:rPr lang="en-US" sz="1800" b="0" i="1" kern="1200">
                          <a:solidFill>
                            <a:srgbClr val="000000"/>
                          </a:solidFill>
                          <a:effectLst/>
                          <a:latin typeface="+mj-lt"/>
                          <a:ea typeface="+mn-ea"/>
                          <a:cs typeface="+mn-cs"/>
                        </a:rPr>
                        <a:t>it occurs, would affect one or more</a:t>
                      </a:r>
                      <a:br>
                        <a:rPr lang="en-US" sz="1800" b="0" i="1" kern="1200">
                          <a:solidFill>
                            <a:srgbClr val="000000"/>
                          </a:solidFill>
                          <a:effectLst/>
                          <a:latin typeface="+mj-lt"/>
                          <a:ea typeface="+mn-ea"/>
                          <a:cs typeface="+mn-cs"/>
                        </a:rPr>
                      </a:br>
                      <a:r>
                        <a:rPr lang="en-US" sz="1800" b="0" i="1" kern="1200">
                          <a:solidFill>
                            <a:srgbClr val="000000"/>
                          </a:solidFill>
                          <a:effectLst/>
                          <a:latin typeface="+mj-lt"/>
                          <a:ea typeface="+mn-ea"/>
                          <a:cs typeface="+mn-cs"/>
                        </a:rPr>
                        <a:t>safety objectives.</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dirty="0">
                          <a:solidFill>
                            <a:srgbClr val="000000"/>
                          </a:solidFill>
                          <a:effectLst/>
                          <a:latin typeface="+mj-lt"/>
                          <a:ea typeface="+mn-ea"/>
                          <a:cs typeface="+mn-cs"/>
                        </a:rPr>
                        <a:t>Low accident rate, minimal lost</a:t>
                      </a:r>
                      <a:br>
                        <a:rPr lang="en-US" sz="1800" b="0" i="1" kern="1200" dirty="0">
                          <a:solidFill>
                            <a:srgbClr val="000000"/>
                          </a:solidFill>
                          <a:effectLst/>
                          <a:latin typeface="+mj-lt"/>
                          <a:ea typeface="+mn-ea"/>
                          <a:cs typeface="+mn-cs"/>
                        </a:rPr>
                      </a:br>
                      <a:r>
                        <a:rPr lang="en-US" sz="1800" b="0" i="1" kern="1200" dirty="0">
                          <a:solidFill>
                            <a:srgbClr val="000000"/>
                          </a:solidFill>
                          <a:effectLst/>
                          <a:latin typeface="+mj-lt"/>
                          <a:ea typeface="+mn-ea"/>
                          <a:cs typeface="+mn-cs"/>
                        </a:rPr>
                        <a:t>days, reduced insurance premiums, regulatory compliance.</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9712544"/>
                  </a:ext>
                </a:extLst>
              </a:tr>
              <a:tr h="591297">
                <a:tc>
                  <a:txBody>
                    <a:bodyPr/>
                    <a:lstStyle/>
                    <a:p>
                      <a:pPr marL="0" algn="l" defTabSz="914400" rtl="0" eaLnBrk="1" latinLnBrk="0" hangingPunct="1"/>
                      <a:r>
                        <a:rPr lang="en-US" sz="1800" b="0" i="0" kern="1200">
                          <a:solidFill>
                            <a:srgbClr val="000000"/>
                          </a:solidFill>
                          <a:effectLst/>
                          <a:latin typeface="+mj-lt"/>
                          <a:ea typeface="+mn-ea"/>
                          <a:cs typeface="+mn-cs"/>
                        </a:rPr>
                        <a:t>Technical Risk</a:t>
                      </a:r>
                      <a:br>
                        <a:rPr lang="en-US" sz="1800" b="0" i="0" kern="1200">
                          <a:solidFill>
                            <a:srgbClr val="000000"/>
                          </a:solidFill>
                          <a:effectLst/>
                          <a:latin typeface="+mj-lt"/>
                          <a:ea typeface="+mn-ea"/>
                          <a:cs typeface="+mn-cs"/>
                        </a:rPr>
                      </a:br>
                      <a:r>
                        <a:rPr lang="en-US" sz="1800" b="0" i="0" kern="1200">
                          <a:solidFill>
                            <a:srgbClr val="000000"/>
                          </a:solidFill>
                          <a:effectLst/>
                          <a:latin typeface="+mj-lt"/>
                          <a:ea typeface="+mn-ea"/>
                          <a:cs typeface="+mn-cs"/>
                        </a:rPr>
                        <a:t>Management</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a:solidFill>
                            <a:srgbClr val="000000"/>
                          </a:solidFill>
                          <a:effectLst/>
                          <a:latin typeface="+mj-lt"/>
                          <a:ea typeface="+mn-ea"/>
                          <a:cs typeface="+mn-cs"/>
                        </a:rPr>
                        <a:t>Technical Risk: Any uncertainty</a:t>
                      </a:r>
                      <a:br>
                        <a:rPr lang="en-US" sz="1800" b="0" i="1" kern="1200">
                          <a:solidFill>
                            <a:srgbClr val="000000"/>
                          </a:solidFill>
                          <a:effectLst/>
                          <a:latin typeface="+mj-lt"/>
                          <a:ea typeface="+mn-ea"/>
                          <a:cs typeface="+mn-cs"/>
                        </a:rPr>
                      </a:br>
                      <a:r>
                        <a:rPr lang="en-US" sz="1800" b="0" i="1" kern="1200">
                          <a:solidFill>
                            <a:srgbClr val="000000"/>
                          </a:solidFill>
                          <a:effectLst/>
                          <a:latin typeface="+mj-lt"/>
                          <a:ea typeface="+mn-ea"/>
                          <a:cs typeface="+mn-cs"/>
                        </a:rPr>
                        <a:t>that, if it occurs, would affect one</a:t>
                      </a:r>
                      <a:br>
                        <a:rPr lang="en-US" sz="1800" b="0" i="1" kern="1200">
                          <a:solidFill>
                            <a:srgbClr val="000000"/>
                          </a:solidFill>
                          <a:effectLst/>
                          <a:latin typeface="+mj-lt"/>
                          <a:ea typeface="+mn-ea"/>
                          <a:cs typeface="+mn-cs"/>
                        </a:rPr>
                      </a:br>
                      <a:r>
                        <a:rPr lang="en-US" sz="1800" b="0" i="1" kern="1200">
                          <a:solidFill>
                            <a:srgbClr val="000000"/>
                          </a:solidFill>
                          <a:effectLst/>
                          <a:latin typeface="+mj-lt"/>
                          <a:ea typeface="+mn-ea"/>
                          <a:cs typeface="+mn-cs"/>
                        </a:rPr>
                        <a:t>or more technical objectives.</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a:solidFill>
                            <a:srgbClr val="000000"/>
                          </a:solidFill>
                          <a:effectLst/>
                          <a:latin typeface="+mj-lt"/>
                          <a:ea typeface="+mn-ea"/>
                          <a:cs typeface="+mn-cs"/>
                        </a:rPr>
                        <a:t>Performance, functionality,</a:t>
                      </a:r>
                      <a:br>
                        <a:rPr lang="en-US" sz="1800" b="0" i="1" kern="1200">
                          <a:solidFill>
                            <a:srgbClr val="000000"/>
                          </a:solidFill>
                          <a:effectLst/>
                          <a:latin typeface="+mj-lt"/>
                          <a:ea typeface="+mn-ea"/>
                          <a:cs typeface="+mn-cs"/>
                        </a:rPr>
                      </a:br>
                      <a:r>
                        <a:rPr lang="en-US" sz="1800" b="0" i="1" kern="1200">
                          <a:solidFill>
                            <a:srgbClr val="000000"/>
                          </a:solidFill>
                          <a:effectLst/>
                          <a:latin typeface="+mj-lt"/>
                          <a:ea typeface="+mn-ea"/>
                          <a:cs typeface="+mn-cs"/>
                        </a:rPr>
                        <a:t>reliability, maintainability.</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13902096"/>
                  </a:ext>
                </a:extLst>
              </a:tr>
              <a:tr h="591297">
                <a:tc>
                  <a:txBody>
                    <a:bodyPr/>
                    <a:lstStyle/>
                    <a:p>
                      <a:pPr marL="0" algn="l" defTabSz="914400" rtl="0" eaLnBrk="1" latinLnBrk="0" hangingPunct="1"/>
                      <a:r>
                        <a:rPr lang="en-US" sz="1800" b="0" i="0" kern="1200" dirty="0">
                          <a:solidFill>
                            <a:srgbClr val="000000"/>
                          </a:solidFill>
                          <a:effectLst/>
                          <a:latin typeface="+mj-lt"/>
                          <a:ea typeface="+mn-ea"/>
                          <a:cs typeface="+mn-cs"/>
                        </a:rPr>
                        <a:t>Security Risk</a:t>
                      </a:r>
                      <a:br>
                        <a:rPr lang="en-US" sz="1800" b="0" i="0" kern="1200" dirty="0">
                          <a:solidFill>
                            <a:srgbClr val="000000"/>
                          </a:solidFill>
                          <a:effectLst/>
                          <a:latin typeface="+mj-lt"/>
                          <a:ea typeface="+mn-ea"/>
                          <a:cs typeface="+mn-cs"/>
                        </a:rPr>
                      </a:br>
                      <a:r>
                        <a:rPr lang="en-US" sz="1800" b="0" i="0" kern="1200" dirty="0">
                          <a:solidFill>
                            <a:srgbClr val="000000"/>
                          </a:solidFill>
                          <a:effectLst/>
                          <a:latin typeface="+mj-lt"/>
                          <a:ea typeface="+mn-ea"/>
                          <a:cs typeface="+mn-cs"/>
                        </a:rPr>
                        <a:t>Management</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dirty="0">
                          <a:solidFill>
                            <a:srgbClr val="000000"/>
                          </a:solidFill>
                          <a:effectLst/>
                          <a:latin typeface="+mj-lt"/>
                          <a:ea typeface="+mn-ea"/>
                          <a:cs typeface="+mn-cs"/>
                        </a:rPr>
                        <a:t>Security Risk: Any uncertainty that,</a:t>
                      </a:r>
                      <a:br>
                        <a:rPr lang="en-US" sz="1800" b="0" i="1" kern="1200" dirty="0">
                          <a:solidFill>
                            <a:srgbClr val="000000"/>
                          </a:solidFill>
                          <a:effectLst/>
                          <a:latin typeface="+mj-lt"/>
                          <a:ea typeface="+mn-ea"/>
                          <a:cs typeface="+mn-cs"/>
                        </a:rPr>
                      </a:br>
                      <a:r>
                        <a:rPr lang="en-US" sz="1800" b="0" i="1" kern="1200" dirty="0">
                          <a:solidFill>
                            <a:srgbClr val="000000"/>
                          </a:solidFill>
                          <a:effectLst/>
                          <a:latin typeface="+mj-lt"/>
                          <a:ea typeface="+mn-ea"/>
                          <a:cs typeface="+mn-cs"/>
                        </a:rPr>
                        <a:t>if it occurs, would affect one or</a:t>
                      </a:r>
                      <a:br>
                        <a:rPr lang="en-US" sz="1800" b="0" i="1" kern="1200" dirty="0">
                          <a:solidFill>
                            <a:srgbClr val="000000"/>
                          </a:solidFill>
                          <a:effectLst/>
                          <a:latin typeface="+mj-lt"/>
                          <a:ea typeface="+mn-ea"/>
                          <a:cs typeface="+mn-cs"/>
                        </a:rPr>
                      </a:br>
                      <a:r>
                        <a:rPr lang="en-US" sz="1800" b="0" i="1" kern="1200" dirty="0">
                          <a:solidFill>
                            <a:srgbClr val="000000"/>
                          </a:solidFill>
                          <a:effectLst/>
                          <a:latin typeface="+mj-lt"/>
                          <a:ea typeface="+mn-ea"/>
                          <a:cs typeface="+mn-cs"/>
                        </a:rPr>
                        <a:t>more security objectives.</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dirty="0">
                          <a:solidFill>
                            <a:srgbClr val="000000"/>
                          </a:solidFill>
                          <a:effectLst/>
                          <a:latin typeface="+mj-lt"/>
                          <a:ea typeface="+mn-ea"/>
                          <a:cs typeface="+mn-cs"/>
                        </a:rPr>
                        <a:t>Information security, physical security, asset security, personnel security</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52889155"/>
                  </a:ext>
                </a:extLst>
              </a:tr>
            </a:tbl>
          </a:graphicData>
        </a:graphic>
      </p:graphicFrame>
    </p:spTree>
    <p:extLst>
      <p:ext uri="{BB962C8B-B14F-4D97-AF65-F5344CB8AC3E}">
        <p14:creationId xmlns:p14="http://schemas.microsoft.com/office/powerpoint/2010/main" val="33906189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4364394E-A46E-4C95-9835-2891432316B0}"/>
              </a:ext>
            </a:extLst>
          </p:cNvPr>
          <p:cNvSpPr txBox="1"/>
          <p:nvPr/>
        </p:nvSpPr>
        <p:spPr>
          <a:xfrm>
            <a:off x="2153915" y="2007443"/>
            <a:ext cx="9918760" cy="3970318"/>
          </a:xfrm>
          <a:prstGeom prst="rect">
            <a:avLst/>
          </a:prstGeom>
          <a:noFill/>
        </p:spPr>
        <p:txBody>
          <a:bodyPr wrap="square">
            <a:spAutoFit/>
          </a:bodyPr>
          <a:lstStyle/>
          <a:p>
            <a:pPr marL="285750" indent="-285750">
              <a:buFont typeface="Wingdings" panose="05000000000000000000" pitchFamily="2" charset="2"/>
              <a:buChar char="§"/>
            </a:pPr>
            <a:r>
              <a:rPr lang="en-US" b="1" u="sng" dirty="0"/>
              <a:t>Taking Action:</a:t>
            </a:r>
          </a:p>
          <a:p>
            <a:pPr algn="just"/>
            <a:r>
              <a:rPr lang="en-US" dirty="0"/>
              <a:t>The power of risk management is fully realized when a Project Manager takes action to respond to identified risks based on the risk analysis. Directed effort toward risks that can have significant impact to project objectives improves the odds of project success.</a:t>
            </a:r>
          </a:p>
          <a:p>
            <a:r>
              <a:rPr lang="en-US" b="1" u="sng" dirty="0"/>
              <a:t>1-  Inputs</a:t>
            </a:r>
          </a:p>
          <a:p>
            <a:r>
              <a:rPr lang="en-US" dirty="0"/>
              <a:t>The project scope, schedule, and estimate package should include the most current versions of the following items:</a:t>
            </a:r>
          </a:p>
          <a:p>
            <a:pPr marL="285750" indent="-285750">
              <a:buFont typeface="Wingdings" panose="05000000000000000000" pitchFamily="2" charset="2"/>
              <a:buChar char="ü"/>
            </a:pPr>
            <a:r>
              <a:rPr lang="en-US" dirty="0"/>
              <a:t>Project Summary</a:t>
            </a:r>
          </a:p>
          <a:p>
            <a:pPr marL="285750" indent="-285750">
              <a:buFont typeface="Wingdings" panose="05000000000000000000" pitchFamily="2" charset="2"/>
              <a:buChar char="ü"/>
            </a:pPr>
            <a:r>
              <a:rPr lang="en-US" dirty="0"/>
              <a:t>Detailed Scope of Work (commensurate with the level of development)</a:t>
            </a:r>
          </a:p>
          <a:p>
            <a:pPr marL="285750" indent="-285750">
              <a:buFont typeface="Wingdings" panose="05000000000000000000" pitchFamily="2" charset="2"/>
              <a:buChar char="ü"/>
            </a:pPr>
            <a:r>
              <a:rPr lang="en-US" dirty="0"/>
              <a:t>Project Cost Estimate (with Basis of Estimate completed)</a:t>
            </a:r>
          </a:p>
          <a:p>
            <a:r>
              <a:rPr lang="en-US" dirty="0"/>
              <a:t>o PE cost estimate</a:t>
            </a:r>
          </a:p>
          <a:p>
            <a:r>
              <a:rPr lang="en-US" dirty="0"/>
              <a:t>o ROW cost estimate</a:t>
            </a:r>
          </a:p>
          <a:p>
            <a:r>
              <a:rPr lang="en-US" dirty="0"/>
              <a:t>o Construction cost estimate</a:t>
            </a:r>
          </a:p>
          <a:p>
            <a:pPr marL="285750" indent="-285750">
              <a:buFont typeface="Wingdings" panose="05000000000000000000" pitchFamily="2" charset="2"/>
              <a:buChar char="ü"/>
            </a:pPr>
            <a:r>
              <a:rPr lang="en-US" dirty="0"/>
              <a:t>Previous Risk Analyses (if applicable)</a:t>
            </a:r>
          </a:p>
        </p:txBody>
      </p:sp>
    </p:spTree>
    <p:extLst>
      <p:ext uri="{BB962C8B-B14F-4D97-AF65-F5344CB8AC3E}">
        <p14:creationId xmlns:p14="http://schemas.microsoft.com/office/powerpoint/2010/main" val="27782618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4364394E-A46E-4C95-9835-2891432316B0}"/>
              </a:ext>
            </a:extLst>
          </p:cNvPr>
          <p:cNvSpPr txBox="1"/>
          <p:nvPr/>
        </p:nvSpPr>
        <p:spPr>
          <a:xfrm>
            <a:off x="2153915" y="2007443"/>
            <a:ext cx="9802558" cy="3416320"/>
          </a:xfrm>
          <a:prstGeom prst="rect">
            <a:avLst/>
          </a:prstGeom>
          <a:noFill/>
        </p:spPr>
        <p:txBody>
          <a:bodyPr wrap="square">
            <a:spAutoFit/>
          </a:bodyPr>
          <a:lstStyle/>
          <a:p>
            <a:pPr marL="285750" indent="-285750" algn="just">
              <a:buFont typeface="Wingdings" panose="05000000000000000000" pitchFamily="2" charset="2"/>
              <a:buChar char="ü"/>
            </a:pPr>
            <a:r>
              <a:rPr lang="en-US" dirty="0"/>
              <a:t>Project Management Plan</a:t>
            </a:r>
          </a:p>
          <a:p>
            <a:pPr marL="285750" indent="-285750" algn="just">
              <a:buFont typeface="Wingdings" panose="05000000000000000000" pitchFamily="2" charset="2"/>
              <a:buChar char="ü"/>
            </a:pPr>
            <a:r>
              <a:rPr lang="en-US" dirty="0"/>
              <a:t>Project Schedule</a:t>
            </a:r>
          </a:p>
          <a:p>
            <a:pPr algn="just"/>
            <a:r>
              <a:rPr lang="en-US" dirty="0"/>
              <a:t>o Overall project schedule</a:t>
            </a:r>
          </a:p>
          <a:p>
            <a:pPr algn="just"/>
            <a:r>
              <a:rPr lang="en-US" dirty="0"/>
              <a:t>o Detailed construction schedule (commensurate to level of development)</a:t>
            </a:r>
          </a:p>
          <a:p>
            <a:pPr marL="285750" indent="-285750" algn="just">
              <a:buFont typeface="Wingdings" panose="05000000000000000000" pitchFamily="2" charset="2"/>
              <a:buChar char="ü"/>
            </a:pPr>
            <a:r>
              <a:rPr lang="en-US" dirty="0"/>
              <a:t>QA/QC Status</a:t>
            </a:r>
          </a:p>
          <a:p>
            <a:pPr marL="285750" indent="-285750" algn="just">
              <a:buFont typeface="Wingdings" panose="05000000000000000000" pitchFamily="2" charset="2"/>
              <a:buChar char="ü"/>
            </a:pPr>
            <a:r>
              <a:rPr lang="en-US" dirty="0"/>
              <a:t>Additional Information (as necessary)</a:t>
            </a:r>
          </a:p>
          <a:p>
            <a:pPr marL="285750" indent="-285750" algn="just">
              <a:buFont typeface="Wingdings" panose="05000000000000000000" pitchFamily="2" charset="2"/>
              <a:buChar char="ü"/>
            </a:pPr>
            <a:endParaRPr lang="en-US" dirty="0"/>
          </a:p>
          <a:p>
            <a:pPr algn="just"/>
            <a:r>
              <a:rPr lang="en-US" b="1" u="sng" dirty="0"/>
              <a:t>2- Techniques and Tools</a:t>
            </a:r>
          </a:p>
          <a:p>
            <a:pPr algn="just"/>
            <a:r>
              <a:rPr lang="en-US" dirty="0"/>
              <a:t>There are  a number of techniques and tools to assist in project risk management. These tools and techniques provide scalability and flexibility so that  project teams can match the tool with the specific needs of their projects. Often, the appropriate tool is determined by the size and complexity of the project. </a:t>
            </a:r>
          </a:p>
        </p:txBody>
      </p:sp>
    </p:spTree>
    <p:extLst>
      <p:ext uri="{BB962C8B-B14F-4D97-AF65-F5344CB8AC3E}">
        <p14:creationId xmlns:p14="http://schemas.microsoft.com/office/powerpoint/2010/main" val="17607664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4364394E-A46E-4C95-9835-2891432316B0}"/>
              </a:ext>
            </a:extLst>
          </p:cNvPr>
          <p:cNvSpPr txBox="1"/>
          <p:nvPr/>
        </p:nvSpPr>
        <p:spPr>
          <a:xfrm>
            <a:off x="2153915" y="2007443"/>
            <a:ext cx="8735758" cy="2308324"/>
          </a:xfrm>
          <a:prstGeom prst="rect">
            <a:avLst/>
          </a:prstGeom>
          <a:noFill/>
        </p:spPr>
        <p:txBody>
          <a:bodyPr wrap="square">
            <a:spAutoFit/>
          </a:bodyPr>
          <a:lstStyle/>
          <a:p>
            <a:r>
              <a:rPr lang="en-US" b="1" dirty="0"/>
              <a:t>These tools include:</a:t>
            </a:r>
          </a:p>
          <a:p>
            <a:pPr marL="285750" indent="-285750">
              <a:buFont typeface="Wingdings" panose="05000000000000000000" pitchFamily="2" charset="2"/>
              <a:buChar char="ü"/>
            </a:pPr>
            <a:r>
              <a:rPr lang="en-US" dirty="0"/>
              <a:t>Project Management Guide</a:t>
            </a:r>
          </a:p>
          <a:p>
            <a:r>
              <a:rPr lang="en-US" dirty="0"/>
              <a:t>o Project Management Plan (fundamental for all projects)</a:t>
            </a:r>
          </a:p>
          <a:p>
            <a:r>
              <a:rPr lang="en-US" dirty="0"/>
              <a:t>o A qualitative risk matrix for smaller, simpler projects</a:t>
            </a:r>
          </a:p>
          <a:p>
            <a:r>
              <a:rPr lang="en-US" dirty="0"/>
              <a:t>o Risk planning, risk assessment, and risk management are integral</a:t>
            </a:r>
          </a:p>
          <a:p>
            <a:pPr marL="285750" indent="-285750">
              <a:buFont typeface="Wingdings" panose="05000000000000000000" pitchFamily="2" charset="2"/>
              <a:buChar char="ü"/>
            </a:pPr>
            <a:r>
              <a:rPr lang="en-US" dirty="0"/>
              <a:t>elements of project management</a:t>
            </a:r>
          </a:p>
          <a:p>
            <a:pPr marL="285750" indent="-285750">
              <a:buFont typeface="Wingdings" panose="05000000000000000000" pitchFamily="2" charset="2"/>
              <a:buChar char="ü"/>
            </a:pPr>
            <a:r>
              <a:rPr lang="en-US" dirty="0"/>
              <a:t>Risk Management Plan spreadsheet template (found on SAEO website)</a:t>
            </a:r>
          </a:p>
          <a:p>
            <a:pPr marL="285750" indent="-285750">
              <a:buFont typeface="Wingdings" panose="05000000000000000000" pitchFamily="2" charset="2"/>
              <a:buChar char="ü"/>
            </a:pPr>
            <a:r>
              <a:rPr lang="en-US" dirty="0"/>
              <a:t>Self-modeling tool for quantitative risk analysis</a:t>
            </a:r>
          </a:p>
        </p:txBody>
      </p:sp>
    </p:spTree>
    <p:extLst>
      <p:ext uri="{BB962C8B-B14F-4D97-AF65-F5344CB8AC3E}">
        <p14:creationId xmlns:p14="http://schemas.microsoft.com/office/powerpoint/2010/main" val="13946884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4364394E-A46E-4C95-9835-2891432316B0}"/>
              </a:ext>
            </a:extLst>
          </p:cNvPr>
          <p:cNvSpPr txBox="1"/>
          <p:nvPr/>
        </p:nvSpPr>
        <p:spPr>
          <a:xfrm>
            <a:off x="2153915" y="2007443"/>
            <a:ext cx="9918760" cy="3693319"/>
          </a:xfrm>
          <a:prstGeom prst="rect">
            <a:avLst/>
          </a:prstGeom>
          <a:noFill/>
        </p:spPr>
        <p:txBody>
          <a:bodyPr wrap="square">
            <a:spAutoFit/>
          </a:bodyPr>
          <a:lstStyle/>
          <a:p>
            <a:r>
              <a:rPr lang="en-US" b="1" u="sng" dirty="0"/>
              <a:t> 3- Output:</a:t>
            </a:r>
          </a:p>
          <a:p>
            <a:pPr marL="285750" indent="-285750">
              <a:buFont typeface="Wingdings" panose="05000000000000000000" pitchFamily="2" charset="2"/>
              <a:buChar char="§"/>
            </a:pPr>
            <a:r>
              <a:rPr lang="en-US" dirty="0"/>
              <a:t>Capital Program Management System (CPMS) data requirements per Policy Statement. </a:t>
            </a:r>
          </a:p>
          <a:p>
            <a:pPr marL="285750" indent="-285750">
              <a:buFont typeface="Wingdings" panose="05000000000000000000" pitchFamily="2" charset="2"/>
              <a:buChar char="§"/>
            </a:pPr>
            <a:r>
              <a:rPr lang="en-US" dirty="0"/>
              <a:t>Project teams must provide specific data to the region program management office for inclusion in CPMS and the Transportation Executive  Information System (TEIS). </a:t>
            </a:r>
          </a:p>
          <a:p>
            <a:pPr marL="285750" indent="-285750">
              <a:buFont typeface="Wingdings" panose="05000000000000000000" pitchFamily="2" charset="2"/>
              <a:buChar char="§"/>
            </a:pPr>
            <a:r>
              <a:rPr lang="en-US" dirty="0"/>
              <a:t>The required data is:</a:t>
            </a:r>
          </a:p>
          <a:p>
            <a:pPr marL="342900" indent="-342900">
              <a:buFont typeface="+mj-lt"/>
              <a:buAutoNum type="alphaLcPeriod"/>
            </a:pPr>
            <a:r>
              <a:rPr lang="en-US" b="1" u="sng" dirty="0"/>
              <a:t>Project scheduling data for the following milestone dates:</a:t>
            </a:r>
          </a:p>
          <a:p>
            <a:pPr marL="285750" indent="-285750">
              <a:buFont typeface="Wingdings" panose="05000000000000000000" pitchFamily="2" charset="2"/>
              <a:buChar char="ü"/>
            </a:pPr>
            <a:r>
              <a:rPr lang="en-US" dirty="0"/>
              <a:t>Project definition completion date</a:t>
            </a:r>
          </a:p>
          <a:p>
            <a:pPr marL="285750" indent="-285750">
              <a:buFont typeface="Wingdings" panose="05000000000000000000" pitchFamily="2" charset="2"/>
              <a:buChar char="ü"/>
            </a:pPr>
            <a:r>
              <a:rPr lang="en-US" dirty="0"/>
              <a:t>Date for the beginning of preliminary engineering</a:t>
            </a:r>
          </a:p>
          <a:p>
            <a:pPr marL="285750" indent="-285750">
              <a:buFont typeface="Wingdings" panose="05000000000000000000" pitchFamily="2" charset="2"/>
              <a:buChar char="ü"/>
            </a:pPr>
            <a:r>
              <a:rPr lang="en-US" dirty="0"/>
              <a:t>Completion date for the environmental document</a:t>
            </a:r>
          </a:p>
          <a:p>
            <a:pPr marL="285750" indent="-285750">
              <a:buFont typeface="Wingdings" panose="05000000000000000000" pitchFamily="2" charset="2"/>
              <a:buChar char="ü"/>
            </a:pPr>
            <a:r>
              <a:rPr lang="en-US" dirty="0"/>
              <a:t>Start date for the acquisition of right of way</a:t>
            </a:r>
          </a:p>
          <a:p>
            <a:pPr marL="285750" indent="-285750">
              <a:buFont typeface="Wingdings" panose="05000000000000000000" pitchFamily="2" charset="2"/>
              <a:buChar char="ü"/>
            </a:pPr>
            <a:r>
              <a:rPr lang="en-US" dirty="0"/>
              <a:t>Date of right of way certification</a:t>
            </a:r>
          </a:p>
          <a:p>
            <a:pPr marL="285750" indent="-285750">
              <a:buFont typeface="Wingdings" panose="05000000000000000000" pitchFamily="2" charset="2"/>
              <a:buChar char="ü"/>
            </a:pPr>
            <a:r>
              <a:rPr lang="en-US" dirty="0"/>
              <a:t>Project advertisement date</a:t>
            </a:r>
          </a:p>
          <a:p>
            <a:pPr marL="285750" indent="-285750">
              <a:buFont typeface="Wingdings" panose="05000000000000000000" pitchFamily="2" charset="2"/>
              <a:buChar char="ü"/>
            </a:pPr>
            <a:r>
              <a:rPr lang="en-US" dirty="0"/>
              <a:t>Date project is operationally complete (substantially complete)</a:t>
            </a:r>
          </a:p>
        </p:txBody>
      </p:sp>
    </p:spTree>
    <p:extLst>
      <p:ext uri="{BB962C8B-B14F-4D97-AF65-F5344CB8AC3E}">
        <p14:creationId xmlns:p14="http://schemas.microsoft.com/office/powerpoint/2010/main" val="22805316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4364394E-A46E-4C95-9835-2891432316B0}"/>
              </a:ext>
            </a:extLst>
          </p:cNvPr>
          <p:cNvSpPr txBox="1"/>
          <p:nvPr/>
        </p:nvSpPr>
        <p:spPr>
          <a:xfrm>
            <a:off x="1874165" y="2045201"/>
            <a:ext cx="9918760" cy="2031325"/>
          </a:xfrm>
          <a:prstGeom prst="rect">
            <a:avLst/>
          </a:prstGeom>
          <a:noFill/>
        </p:spPr>
        <p:txBody>
          <a:bodyPr wrap="square">
            <a:spAutoFit/>
          </a:bodyPr>
          <a:lstStyle/>
          <a:p>
            <a:r>
              <a:rPr lang="en-US" b="1" u="sng" dirty="0"/>
              <a:t>b.  Date of estimate basis (e.g., “2018 $”)</a:t>
            </a:r>
          </a:p>
          <a:p>
            <a:pPr marL="285750" indent="-285750">
              <a:buFont typeface="Wingdings" panose="05000000000000000000" pitchFamily="2" charset="2"/>
              <a:buChar char="ü"/>
            </a:pPr>
            <a:r>
              <a:rPr lang="en-US" dirty="0"/>
              <a:t>Design cost estimate</a:t>
            </a:r>
          </a:p>
          <a:p>
            <a:pPr marL="285750" indent="-285750">
              <a:buFont typeface="Wingdings" panose="05000000000000000000" pitchFamily="2" charset="2"/>
              <a:buChar char="ü"/>
            </a:pPr>
            <a:r>
              <a:rPr lang="en-US" dirty="0"/>
              <a:t>Right of way cost estimate</a:t>
            </a:r>
          </a:p>
          <a:p>
            <a:pPr marL="285750" indent="-285750">
              <a:buFont typeface="Wingdings" panose="05000000000000000000" pitchFamily="2" charset="2"/>
              <a:buChar char="ü"/>
            </a:pPr>
            <a:r>
              <a:rPr lang="en-US" dirty="0"/>
              <a:t>Construction cost estimate</a:t>
            </a:r>
          </a:p>
          <a:p>
            <a:r>
              <a:rPr lang="en-US" b="1" u="sng" dirty="0"/>
              <a:t>c. Midpoint for construction phases using the project award date and the operationally complete date.</a:t>
            </a:r>
          </a:p>
          <a:p>
            <a:endParaRPr lang="en-US" b="1" u="sng" dirty="0"/>
          </a:p>
          <a:p>
            <a:endParaRPr lang="en-US" b="1" u="sng" dirty="0"/>
          </a:p>
        </p:txBody>
      </p:sp>
    </p:spTree>
    <p:extLst>
      <p:ext uri="{BB962C8B-B14F-4D97-AF65-F5344CB8AC3E}">
        <p14:creationId xmlns:p14="http://schemas.microsoft.com/office/powerpoint/2010/main" val="16176242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2AD256E5-C930-4781-9AAE-0FF753E4BE94}"/>
              </a:ext>
            </a:extLst>
          </p:cNvPr>
          <p:cNvSpPr txBox="1"/>
          <p:nvPr/>
        </p:nvSpPr>
        <p:spPr>
          <a:xfrm>
            <a:off x="1827073" y="1903016"/>
            <a:ext cx="9902230" cy="2031325"/>
          </a:xfrm>
          <a:prstGeom prst="rect">
            <a:avLst/>
          </a:prstGeom>
          <a:noFill/>
        </p:spPr>
        <p:txBody>
          <a:bodyPr wrap="square">
            <a:spAutoFit/>
          </a:bodyPr>
          <a:lstStyle/>
          <a:p>
            <a:pPr indent="-285750" algn="just">
              <a:buFont typeface="Wingdings" panose="05000000000000000000" pitchFamily="2" charset="2"/>
              <a:buChar char="§"/>
            </a:pPr>
            <a:r>
              <a:rPr lang="en-US" b="1" dirty="0"/>
              <a:t>Statement of Policy: </a:t>
            </a:r>
          </a:p>
          <a:p>
            <a:pPr algn="just"/>
            <a:r>
              <a:rPr lang="en-US" b="1" dirty="0"/>
              <a:t>Project Risk Management and Risk-Based Estimating</a:t>
            </a:r>
          </a:p>
          <a:p>
            <a:pPr marL="285750" indent="-285750" algn="just">
              <a:buFont typeface="Wingdings" panose="05000000000000000000" pitchFamily="2" charset="2"/>
              <a:buChar char="ü"/>
            </a:pPr>
            <a:r>
              <a:rPr lang="en-US" dirty="0"/>
              <a:t>It is  policy to conduct risk-based estimating workshops for all projects. </a:t>
            </a:r>
          </a:p>
          <a:p>
            <a:pPr marL="285750" indent="-285750" algn="just">
              <a:buFont typeface="Wingdings" panose="05000000000000000000" pitchFamily="2" charset="2"/>
              <a:buChar char="ü"/>
            </a:pPr>
            <a:r>
              <a:rPr lang="en-US" dirty="0"/>
              <a:t>These workshops provide information to Project Managers that can help them control scope, cost, and schedule, and manage risks for all projects. </a:t>
            </a:r>
          </a:p>
          <a:p>
            <a:pPr marL="285750" indent="-285750" algn="just">
              <a:buFont typeface="Wingdings" panose="05000000000000000000" pitchFamily="2" charset="2"/>
              <a:buChar char="ü"/>
            </a:pPr>
            <a:r>
              <a:rPr lang="en-US" dirty="0"/>
              <a:t>This policy reaffirms the requirement that a Risk Management Plan is a component of every Project Management Plan</a:t>
            </a:r>
          </a:p>
        </p:txBody>
      </p:sp>
    </p:spTree>
    <p:extLst>
      <p:ext uri="{BB962C8B-B14F-4D97-AF65-F5344CB8AC3E}">
        <p14:creationId xmlns:p14="http://schemas.microsoft.com/office/powerpoint/2010/main" val="19989963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648C237D-E5C0-462A-AF07-9A64AC7EBEED}"/>
              </a:ext>
            </a:extLst>
          </p:cNvPr>
          <p:cNvSpPr txBox="1"/>
          <p:nvPr/>
        </p:nvSpPr>
        <p:spPr>
          <a:xfrm>
            <a:off x="1823448" y="1773093"/>
            <a:ext cx="10245603" cy="4278094"/>
          </a:xfrm>
          <a:prstGeom prst="rect">
            <a:avLst/>
          </a:prstGeom>
          <a:noFill/>
        </p:spPr>
        <p:txBody>
          <a:bodyPr wrap="square">
            <a:spAutoFit/>
          </a:bodyPr>
          <a:lstStyle/>
          <a:p>
            <a:pPr marL="342900" indent="-342900" algn="just">
              <a:buFont typeface="Wingdings" panose="05000000000000000000" pitchFamily="2" charset="2"/>
              <a:buChar char="§"/>
            </a:pPr>
            <a:r>
              <a:rPr lang="en-US" sz="2000" b="1" i="0" dirty="0">
                <a:solidFill>
                  <a:srgbClr val="000000"/>
                </a:solidFill>
                <a:effectLst/>
                <a:latin typeface="Arial-BoldMT"/>
              </a:rPr>
              <a:t>Project Risk Management Planning</a:t>
            </a:r>
          </a:p>
          <a:p>
            <a:pPr algn="just"/>
            <a:r>
              <a:rPr lang="en-US" sz="1800" b="0" i="0" dirty="0">
                <a:solidFill>
                  <a:srgbClr val="000000"/>
                </a:solidFill>
                <a:effectLst/>
                <a:latin typeface="Calibri" panose="020F0502020204030204" pitchFamily="34" charset="0"/>
              </a:rPr>
              <a:t>Great project risk management requires good planning.  Risk management must commence early in project development and proceed as the project evolves and project information increases in quantity and quality. </a:t>
            </a:r>
          </a:p>
          <a:p>
            <a:pPr algn="just"/>
            <a:r>
              <a:rPr lang="en-US" b="1" u="sng" dirty="0">
                <a:solidFill>
                  <a:srgbClr val="000000"/>
                </a:solidFill>
                <a:latin typeface="Calibri" panose="020F0502020204030204" pitchFamily="34" charset="0"/>
              </a:rPr>
              <a:t>Plan to:</a:t>
            </a:r>
          </a:p>
          <a:p>
            <a:pPr marL="342900" indent="-342900" algn="just">
              <a:buAutoNum type="arabicPeriod"/>
            </a:pPr>
            <a:r>
              <a:rPr lang="en-US" sz="1800" b="0" i="0" dirty="0">
                <a:solidFill>
                  <a:srgbClr val="000000"/>
                </a:solidFill>
                <a:effectLst/>
                <a:latin typeface="Calibri" panose="020F0502020204030204" pitchFamily="34" charset="0"/>
              </a:rPr>
              <a:t>Identify, assess/analyze, and respond to major risks </a:t>
            </a:r>
          </a:p>
          <a:p>
            <a:pPr marL="342900" indent="-342900" algn="just">
              <a:buAutoNum type="arabicPeriod"/>
            </a:pPr>
            <a:r>
              <a:rPr lang="en-US" sz="1800" b="0" i="0" dirty="0">
                <a:solidFill>
                  <a:srgbClr val="000000"/>
                </a:solidFill>
                <a:effectLst/>
                <a:latin typeface="Calibri" panose="020F0502020204030204" pitchFamily="34" charset="0"/>
              </a:rPr>
              <a:t>Continually monitor project risks and response actions. </a:t>
            </a:r>
          </a:p>
          <a:p>
            <a:pPr marL="342900" indent="-342900" algn="just">
              <a:buFont typeface="+mj-lt"/>
              <a:buAutoNum type="arabicPeriod"/>
            </a:pPr>
            <a:r>
              <a:rPr lang="en-US" sz="1800" b="0" i="0" dirty="0">
                <a:solidFill>
                  <a:srgbClr val="000000"/>
                </a:solidFill>
                <a:effectLst/>
                <a:latin typeface="Calibri" panose="020F0502020204030204" pitchFamily="34" charset="0"/>
              </a:rPr>
              <a:t>Conduct an appropriate number and level of risk assessments to update the Risk Management Plan and evolving risk profile for the project.</a:t>
            </a:r>
          </a:p>
          <a:p>
            <a:pPr marL="285750" indent="-285750" algn="just">
              <a:buFont typeface="Wingdings" panose="05000000000000000000" pitchFamily="2" charset="2"/>
              <a:buChar char="ü"/>
            </a:pPr>
            <a:endParaRPr lang="en-US" dirty="0"/>
          </a:p>
          <a:p>
            <a:pPr marL="285750" indent="-285750" algn="just">
              <a:buFont typeface="Wingdings" panose="05000000000000000000" pitchFamily="2" charset="2"/>
              <a:buChar char="ü"/>
            </a:pPr>
            <a:r>
              <a:rPr lang="en-US" dirty="0"/>
              <a:t>Consider the resources needed for project risk management and build them into the project development budget and schedule. Risk management activities, including events such as Cost Risk Assessment (</a:t>
            </a:r>
            <a:r>
              <a:rPr lang="en-US" b="1" dirty="0"/>
              <a:t>CRA</a:t>
            </a:r>
            <a:r>
              <a:rPr lang="en-US" dirty="0"/>
              <a:t>), Cost Estimate Validation Process (</a:t>
            </a:r>
            <a:r>
              <a:rPr lang="en-US" b="1" dirty="0"/>
              <a:t>CEVP</a:t>
            </a:r>
            <a:r>
              <a:rPr lang="en-US" dirty="0"/>
              <a:t>®), Value Engineering – Risk Assessment (VERA), or other meetings, need to be part of the project work plan and built into the project schedule and budget.</a:t>
            </a:r>
          </a:p>
          <a:p>
            <a:pPr marL="285750" indent="-285750" algn="just">
              <a:buFont typeface="Wingdings" panose="05000000000000000000" pitchFamily="2" charset="2"/>
              <a:buChar char="ü"/>
            </a:pPr>
            <a:endParaRPr lang="en-US" dirty="0"/>
          </a:p>
        </p:txBody>
      </p:sp>
    </p:spTree>
    <p:extLst>
      <p:ext uri="{BB962C8B-B14F-4D97-AF65-F5344CB8AC3E}">
        <p14:creationId xmlns:p14="http://schemas.microsoft.com/office/powerpoint/2010/main" val="38971172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9DB40DFD-E906-4AB4-B7EE-A732EFBD1447}"/>
              </a:ext>
            </a:extLst>
          </p:cNvPr>
          <p:cNvSpPr txBox="1"/>
          <p:nvPr/>
        </p:nvSpPr>
        <p:spPr>
          <a:xfrm>
            <a:off x="2095500" y="1882057"/>
            <a:ext cx="9902229" cy="3693319"/>
          </a:xfrm>
          <a:prstGeom prst="rect">
            <a:avLst/>
          </a:prstGeom>
          <a:noFill/>
        </p:spPr>
        <p:txBody>
          <a:bodyPr wrap="square">
            <a:spAutoFit/>
          </a:bodyPr>
          <a:lstStyle/>
          <a:p>
            <a:pPr marL="285750" indent="-285750" algn="just">
              <a:buFont typeface="Wingdings" panose="05000000000000000000" pitchFamily="2" charset="2"/>
              <a:buChar char="§"/>
            </a:pPr>
            <a:r>
              <a:rPr lang="en-US" dirty="0"/>
              <a:t>The following figure illustrates how project information develops and evolves over time. With rising project knowledge comes an understanding that contending with some elements of the project will require significant additional resources.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These elements could involve: scope; environmental mitigation and permitting; rising cost of right of way as corridors develop in advance of the project; utilities; seismic issues; and other elements.</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In the past, traditional estimating practices tended to produce “the number” for a project; but the single number masks the critical uncertainty inherent in a particular project. It implies a sense of precision beyond what can be achieved during planning, scoping, or early design phases.</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We recognize that an estimate is more accurately expressed as a range, not as a single number. To determine an accurate estimate range for both cost and schedule, risk must be measured.</a:t>
            </a:r>
          </a:p>
        </p:txBody>
      </p:sp>
    </p:spTree>
    <p:extLst>
      <p:ext uri="{BB962C8B-B14F-4D97-AF65-F5344CB8AC3E}">
        <p14:creationId xmlns:p14="http://schemas.microsoft.com/office/powerpoint/2010/main" val="36554755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9DB40DFD-E906-4AB4-B7EE-A732EFBD1447}"/>
              </a:ext>
            </a:extLst>
          </p:cNvPr>
          <p:cNvSpPr txBox="1"/>
          <p:nvPr/>
        </p:nvSpPr>
        <p:spPr>
          <a:xfrm>
            <a:off x="2095500" y="1882057"/>
            <a:ext cx="9663579" cy="2862322"/>
          </a:xfrm>
          <a:prstGeom prst="rect">
            <a:avLst/>
          </a:prstGeom>
          <a:noFill/>
        </p:spPr>
        <p:txBody>
          <a:bodyPr wrap="square">
            <a:spAutoFit/>
          </a:bodyPr>
          <a:lstStyle/>
          <a:p>
            <a:pPr marL="285750" indent="-285750" algn="just">
              <a:buFont typeface="Wingdings" panose="05000000000000000000" pitchFamily="2" charset="2"/>
              <a:buChar char="§"/>
            </a:pPr>
            <a:r>
              <a:rPr lang="en-US" dirty="0"/>
              <a:t>Estimates are now composed of two components: the base cost component and the risk (or uncertainty) component. The base cost represents the cost that can reasonably be expected if the project materializes as planned.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The base cost does not include contingencies. Once the base cost is established, a list of risks is created of opportunities and threats, called a “risk register.” The risk assessment replaces general and vaguely defined contingency with explicitly defined risk events.</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Risk events are characterized in terms of probability of occurrence and the consequences of each potential risk event.</a:t>
            </a:r>
          </a:p>
        </p:txBody>
      </p:sp>
    </p:spTree>
    <p:extLst>
      <p:ext uri="{BB962C8B-B14F-4D97-AF65-F5344CB8AC3E}">
        <p14:creationId xmlns:p14="http://schemas.microsoft.com/office/powerpoint/2010/main" val="22654974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pic>
        <p:nvPicPr>
          <p:cNvPr id="8" name="Picture 7">
            <a:extLst>
              <a:ext uri="{FF2B5EF4-FFF2-40B4-BE49-F238E27FC236}">
                <a16:creationId xmlns:a16="http://schemas.microsoft.com/office/drawing/2014/main" id="{057C6EC1-E8BE-494A-9947-092A8FDC7D08}"/>
              </a:ext>
            </a:extLst>
          </p:cNvPr>
          <p:cNvPicPr>
            <a:picLocks noChangeAspect="1"/>
          </p:cNvPicPr>
          <p:nvPr/>
        </p:nvPicPr>
        <p:blipFill>
          <a:blip r:embed="rId7"/>
          <a:stretch>
            <a:fillRect/>
          </a:stretch>
        </p:blipFill>
        <p:spPr>
          <a:xfrm>
            <a:off x="3823856" y="1982807"/>
            <a:ext cx="8194878" cy="3699999"/>
          </a:xfrm>
          <a:prstGeom prst="rect">
            <a:avLst/>
          </a:prstGeom>
        </p:spPr>
      </p:pic>
      <p:sp>
        <p:nvSpPr>
          <p:cNvPr id="16" name="TextBox 15">
            <a:extLst>
              <a:ext uri="{FF2B5EF4-FFF2-40B4-BE49-F238E27FC236}">
                <a16:creationId xmlns:a16="http://schemas.microsoft.com/office/drawing/2014/main" id="{AFD57031-AEC8-49D5-93C4-615E232D2831}"/>
              </a:ext>
            </a:extLst>
          </p:cNvPr>
          <p:cNvSpPr txBox="1"/>
          <p:nvPr/>
        </p:nvSpPr>
        <p:spPr>
          <a:xfrm>
            <a:off x="1908422" y="2454472"/>
            <a:ext cx="2538887" cy="1200329"/>
          </a:xfrm>
          <a:prstGeom prst="rect">
            <a:avLst/>
          </a:prstGeom>
          <a:noFill/>
        </p:spPr>
        <p:txBody>
          <a:bodyPr wrap="square">
            <a:spAutoFit/>
          </a:bodyPr>
          <a:lstStyle/>
          <a:p>
            <a:r>
              <a:rPr lang="en-US" dirty="0"/>
              <a:t>Exhibit 1-5 Evolution of Project Knowledge Through Project Development</a:t>
            </a:r>
          </a:p>
        </p:txBody>
      </p:sp>
    </p:spTree>
    <p:extLst>
      <p:ext uri="{BB962C8B-B14F-4D97-AF65-F5344CB8AC3E}">
        <p14:creationId xmlns:p14="http://schemas.microsoft.com/office/powerpoint/2010/main" val="34981355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41AE02F6-7351-4E2F-BCB0-E1A714971C0A}"/>
              </a:ext>
            </a:extLst>
          </p:cNvPr>
          <p:cNvSpPr txBox="1"/>
          <p:nvPr/>
        </p:nvSpPr>
        <p:spPr>
          <a:xfrm>
            <a:off x="1874164" y="2056686"/>
            <a:ext cx="10013036" cy="3970318"/>
          </a:xfrm>
          <a:prstGeom prst="rect">
            <a:avLst/>
          </a:prstGeom>
          <a:noFill/>
        </p:spPr>
        <p:txBody>
          <a:bodyPr wrap="square">
            <a:spAutoFit/>
          </a:bodyPr>
          <a:lstStyle/>
          <a:p>
            <a:pPr marL="285750" indent="-285750" algn="just">
              <a:buFont typeface="Wingdings" panose="05000000000000000000" pitchFamily="2" charset="2"/>
              <a:buChar char="§"/>
            </a:pPr>
            <a:r>
              <a:rPr lang="en-US" sz="1800" b="0" i="0" dirty="0">
                <a:solidFill>
                  <a:srgbClr val="000000"/>
                </a:solidFill>
                <a:effectLst/>
                <a:latin typeface="Calibri" panose="020F0502020204030204" pitchFamily="34" charset="0"/>
              </a:rPr>
              <a:t>Risk reviews are an integral part of budget development, with the intent that the</a:t>
            </a:r>
            <a:br>
              <a:rPr lang="en-US" sz="1800" b="0" i="0" dirty="0">
                <a:solidFill>
                  <a:srgbClr val="000000"/>
                </a:solidFill>
                <a:effectLst/>
                <a:latin typeface="Calibri" panose="020F0502020204030204" pitchFamily="34" charset="0"/>
              </a:rPr>
            </a:br>
            <a:r>
              <a:rPr lang="en-US" sz="1800" b="0" i="0" dirty="0">
                <a:solidFill>
                  <a:srgbClr val="000000"/>
                </a:solidFill>
                <a:effectLst/>
                <a:latin typeface="Calibri" panose="020F0502020204030204" pitchFamily="34" charset="0"/>
              </a:rPr>
              <a:t>department makes informed decisions about risk tolerance. </a:t>
            </a:r>
          </a:p>
          <a:p>
            <a:pPr marL="285750" indent="-285750" algn="just">
              <a:buFont typeface="Wingdings" panose="05000000000000000000" pitchFamily="2" charset="2"/>
              <a:buChar char="§"/>
            </a:pPr>
            <a:endParaRPr lang="en-US" sz="1800" b="0" i="0" dirty="0">
              <a:solidFill>
                <a:srgbClr val="000000"/>
              </a:solidFill>
              <a:effectLst/>
              <a:latin typeface="Calibri" panose="020F0502020204030204" pitchFamily="34" charset="0"/>
            </a:endParaRPr>
          </a:p>
          <a:p>
            <a:pPr marL="285750" indent="-285750" algn="just">
              <a:buFont typeface="Wingdings" panose="05000000000000000000" pitchFamily="2" charset="2"/>
              <a:buChar char="§"/>
            </a:pPr>
            <a:r>
              <a:rPr lang="en-US" sz="1800" b="0" i="0" dirty="0">
                <a:solidFill>
                  <a:srgbClr val="000000"/>
                </a:solidFill>
                <a:effectLst/>
                <a:latin typeface="Calibri" panose="020F0502020204030204" pitchFamily="34" charset="0"/>
              </a:rPr>
              <a:t>It can be inferred that determined Enterprise Risk Management includes comprehensive project risk</a:t>
            </a:r>
            <a:br>
              <a:rPr lang="en-US" sz="1800" b="0" i="0" dirty="0">
                <a:solidFill>
                  <a:srgbClr val="000000"/>
                </a:solidFill>
                <a:effectLst/>
                <a:latin typeface="Calibri" panose="020F0502020204030204" pitchFamily="34" charset="0"/>
              </a:rPr>
            </a:br>
            <a:r>
              <a:rPr lang="en-US" sz="1800" b="0" i="0" dirty="0">
                <a:solidFill>
                  <a:srgbClr val="000000"/>
                </a:solidFill>
                <a:effectLst/>
                <a:latin typeface="Calibri" panose="020F0502020204030204" pitchFamily="34" charset="0"/>
              </a:rPr>
              <a:t>management.</a:t>
            </a:r>
          </a:p>
          <a:p>
            <a:pPr marL="285750" indent="-285750" algn="just">
              <a:buFont typeface="Wingdings" panose="05000000000000000000" pitchFamily="2" charset="2"/>
              <a:buChar char="§"/>
            </a:pPr>
            <a:endParaRPr lang="en-US" dirty="0">
              <a:solidFill>
                <a:srgbClr val="000000"/>
              </a:solidFill>
              <a:latin typeface="Calibri" panose="020F0502020204030204" pitchFamily="34" charset="0"/>
            </a:endParaRPr>
          </a:p>
          <a:p>
            <a:pPr marL="285750" indent="-285750" algn="just">
              <a:buFont typeface="Wingdings" panose="05000000000000000000" pitchFamily="2" charset="2"/>
              <a:buChar char="§"/>
            </a:pPr>
            <a:r>
              <a:rPr lang="en-US" sz="1800" b="0" i="0" dirty="0">
                <a:solidFill>
                  <a:srgbClr val="000000"/>
                </a:solidFill>
                <a:effectLst/>
                <a:latin typeface="Calibri" panose="020F0502020204030204" pitchFamily="34" charset="0"/>
              </a:rPr>
              <a:t> Project risk management is a major element in the Project Management Plan, which is required for all projects. </a:t>
            </a:r>
          </a:p>
          <a:p>
            <a:pPr marL="285750" indent="-285750" algn="just">
              <a:buFont typeface="Wingdings" panose="05000000000000000000" pitchFamily="2" charset="2"/>
              <a:buChar char="§"/>
            </a:pPr>
            <a:endParaRPr lang="en-US" sz="1800" b="0" i="0" dirty="0">
              <a:solidFill>
                <a:srgbClr val="000000"/>
              </a:solidFill>
              <a:effectLst/>
              <a:latin typeface="Calibri" panose="020F0502020204030204" pitchFamily="34" charset="0"/>
            </a:endParaRPr>
          </a:p>
          <a:p>
            <a:pPr marL="285750" indent="-285750" algn="just">
              <a:buFont typeface="Wingdings" panose="05000000000000000000" pitchFamily="2" charset="2"/>
              <a:buChar char="§"/>
            </a:pPr>
            <a:r>
              <a:rPr lang="en-US" sz="1800" b="0" i="0" dirty="0">
                <a:solidFill>
                  <a:srgbClr val="000000"/>
                </a:solidFill>
                <a:effectLst/>
                <a:latin typeface="Calibri" panose="020F0502020204030204" pitchFamily="34" charset="0"/>
              </a:rPr>
              <a:t>We, as stewards of the public trust, must endeavor to inform decision makers of the uncertainty and risk associated with the projects we develop.</a:t>
            </a:r>
          </a:p>
          <a:p>
            <a:pPr marL="285750" indent="-285750" algn="just">
              <a:buFont typeface="Wingdings" panose="05000000000000000000" pitchFamily="2" charset="2"/>
              <a:buChar char="§"/>
            </a:pPr>
            <a:endParaRPr lang="en-US" dirty="0">
              <a:solidFill>
                <a:srgbClr val="000000"/>
              </a:solidFill>
              <a:latin typeface="Calibri" panose="020F0502020204030204" pitchFamily="34" charset="0"/>
            </a:endParaRPr>
          </a:p>
          <a:p>
            <a:pPr marL="285750" indent="-285750" algn="just">
              <a:buFont typeface="Wingdings" panose="05000000000000000000" pitchFamily="2" charset="2"/>
              <a:buChar char="§"/>
            </a:pPr>
            <a:r>
              <a:rPr lang="en-US" sz="1800" b="0" i="0" dirty="0">
                <a:solidFill>
                  <a:srgbClr val="000000"/>
                </a:solidFill>
                <a:effectLst/>
                <a:latin typeface="Calibri" panose="020F0502020204030204" pitchFamily="34" charset="0"/>
              </a:rPr>
              <a:t> We must understand risk tolerance and we must weigh the value of project decisions against project risks </a:t>
            </a:r>
            <a:endParaRPr lang="en-US" dirty="0"/>
          </a:p>
        </p:txBody>
      </p:sp>
    </p:spTree>
    <p:extLst>
      <p:ext uri="{BB962C8B-B14F-4D97-AF65-F5344CB8AC3E}">
        <p14:creationId xmlns:p14="http://schemas.microsoft.com/office/powerpoint/2010/main" val="5352522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pic>
        <p:nvPicPr>
          <p:cNvPr id="10" name="Picture 9">
            <a:extLst>
              <a:ext uri="{FF2B5EF4-FFF2-40B4-BE49-F238E27FC236}">
                <a16:creationId xmlns:a16="http://schemas.microsoft.com/office/drawing/2014/main" id="{F656B74D-DC1C-454D-B4D0-08EB6AFCA3D4}"/>
              </a:ext>
            </a:extLst>
          </p:cNvPr>
          <p:cNvPicPr>
            <a:picLocks noChangeAspect="1"/>
          </p:cNvPicPr>
          <p:nvPr/>
        </p:nvPicPr>
        <p:blipFill>
          <a:blip r:embed="rId7"/>
          <a:stretch>
            <a:fillRect/>
          </a:stretch>
        </p:blipFill>
        <p:spPr>
          <a:xfrm>
            <a:off x="7494402" y="1461220"/>
            <a:ext cx="4473804" cy="3976388"/>
          </a:xfrm>
          <a:prstGeom prst="rect">
            <a:avLst/>
          </a:prstGeom>
        </p:spPr>
      </p:pic>
      <p:sp>
        <p:nvSpPr>
          <p:cNvPr id="16" name="TextBox 15">
            <a:extLst>
              <a:ext uri="{FF2B5EF4-FFF2-40B4-BE49-F238E27FC236}">
                <a16:creationId xmlns:a16="http://schemas.microsoft.com/office/drawing/2014/main" id="{45AC2457-8DA1-4189-8117-D8DB2DBC3B15}"/>
              </a:ext>
            </a:extLst>
          </p:cNvPr>
          <p:cNvSpPr txBox="1"/>
          <p:nvPr/>
        </p:nvSpPr>
        <p:spPr>
          <a:xfrm>
            <a:off x="1874165" y="2007443"/>
            <a:ext cx="5515768" cy="3416320"/>
          </a:xfrm>
          <a:prstGeom prst="rect">
            <a:avLst/>
          </a:prstGeom>
          <a:noFill/>
        </p:spPr>
        <p:txBody>
          <a:bodyPr wrap="square">
            <a:spAutoFit/>
          </a:bodyPr>
          <a:lstStyle/>
          <a:p>
            <a:pPr marL="285750" indent="-285750">
              <a:buFont typeface="Wingdings" panose="05000000000000000000" pitchFamily="2" charset="2"/>
              <a:buChar char="§"/>
            </a:pPr>
            <a:r>
              <a:rPr lang="en-US" sz="1800" b="0" i="0" dirty="0">
                <a:solidFill>
                  <a:srgbClr val="000000"/>
                </a:solidFill>
                <a:effectLst/>
                <a:latin typeface="Calibri" panose="020F0502020204030204" pitchFamily="34" charset="0"/>
              </a:rPr>
              <a:t>We can think of risk management as two pillars.</a:t>
            </a:r>
          </a:p>
          <a:p>
            <a:pPr marL="285750" indent="-285750">
              <a:buFont typeface="Wingdings" panose="05000000000000000000" pitchFamily="2" charset="2"/>
              <a:buChar char="§"/>
            </a:pPr>
            <a:endParaRPr lang="en-US" sz="1800" b="0" i="0" dirty="0">
              <a:solidFill>
                <a:srgbClr val="000000"/>
              </a:solidFill>
              <a:effectLst/>
              <a:latin typeface="Calibri" panose="020F0502020204030204" pitchFamily="34" charset="0"/>
            </a:endParaRPr>
          </a:p>
          <a:p>
            <a:pPr marL="285750" indent="-285750">
              <a:buFont typeface="Wingdings" panose="05000000000000000000" pitchFamily="2" charset="2"/>
              <a:buChar char="§"/>
            </a:pPr>
            <a:r>
              <a:rPr lang="en-US" sz="1800" b="0" i="0" dirty="0">
                <a:solidFill>
                  <a:srgbClr val="000000"/>
                </a:solidFill>
                <a:effectLst/>
                <a:latin typeface="Calibri" panose="020F0502020204030204" pitchFamily="34" charset="0"/>
              </a:rPr>
              <a:t>They are: “IDENTIFY and ANALYZE” the risks, then, “RESPOND, MONITOR, and CONTROL” project risk.</a:t>
            </a:r>
          </a:p>
          <a:p>
            <a:pPr marL="285750" indent="-285750">
              <a:buFont typeface="Wingdings" panose="05000000000000000000" pitchFamily="2" charset="2"/>
              <a:buChar char="§"/>
            </a:pPr>
            <a:endParaRPr lang="en-US" dirty="0">
              <a:solidFill>
                <a:srgbClr val="000000"/>
              </a:solidFill>
              <a:latin typeface="Calibri" panose="020F0502020204030204" pitchFamily="34" charset="0"/>
            </a:endParaRPr>
          </a:p>
          <a:p>
            <a:pPr marL="285750" indent="-285750">
              <a:buFont typeface="Wingdings" panose="05000000000000000000" pitchFamily="2" charset="2"/>
              <a:buChar char="§"/>
            </a:pPr>
            <a:r>
              <a:rPr lang="en-US" sz="1800" b="0" i="0" dirty="0">
                <a:solidFill>
                  <a:srgbClr val="000000"/>
                </a:solidFill>
                <a:effectLst/>
                <a:latin typeface="Calibri" panose="020F0502020204030204" pitchFamily="34" charset="0"/>
              </a:rPr>
              <a:t>Unless we incorporate the second pillar, we are not realizing the full value of risk management. </a:t>
            </a:r>
          </a:p>
          <a:p>
            <a:pPr marL="285750" indent="-285750">
              <a:buFont typeface="Wingdings" panose="05000000000000000000" pitchFamily="2" charset="2"/>
              <a:buChar char="§"/>
            </a:pPr>
            <a:endParaRPr lang="en-US" dirty="0">
              <a:solidFill>
                <a:srgbClr val="000000"/>
              </a:solidFill>
              <a:latin typeface="Calibri" panose="020F0502020204030204" pitchFamily="34" charset="0"/>
            </a:endParaRPr>
          </a:p>
          <a:p>
            <a:pPr marL="285750" indent="-285750">
              <a:buFont typeface="Wingdings" panose="05000000000000000000" pitchFamily="2" charset="2"/>
              <a:buChar char="§"/>
            </a:pPr>
            <a:r>
              <a:rPr lang="en-US" sz="1800" b="0" i="0" dirty="0">
                <a:solidFill>
                  <a:srgbClr val="000000"/>
                </a:solidFill>
                <a:effectLst/>
                <a:latin typeface="Calibri" panose="020F0502020204030204" pitchFamily="34" charset="0"/>
              </a:rPr>
              <a:t>When preparing the Project Management Plan and work activities for our project, we must include both pillars of risk management</a:t>
            </a:r>
            <a:r>
              <a:rPr lang="en-US" dirty="0"/>
              <a:t> </a:t>
            </a:r>
            <a:br>
              <a:rPr lang="en-US" dirty="0"/>
            </a:br>
            <a:endParaRPr lang="en-US" dirty="0"/>
          </a:p>
        </p:txBody>
      </p:sp>
    </p:spTree>
    <p:extLst>
      <p:ext uri="{BB962C8B-B14F-4D97-AF65-F5344CB8AC3E}">
        <p14:creationId xmlns:p14="http://schemas.microsoft.com/office/powerpoint/2010/main" val="25543944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9" name="TextBox 18">
            <a:extLst>
              <a:ext uri="{FF2B5EF4-FFF2-40B4-BE49-F238E27FC236}">
                <a16:creationId xmlns:a16="http://schemas.microsoft.com/office/drawing/2014/main" id="{189F7DC0-F767-4272-92D4-A534737453F6}"/>
              </a:ext>
            </a:extLst>
          </p:cNvPr>
          <p:cNvSpPr txBox="1"/>
          <p:nvPr/>
        </p:nvSpPr>
        <p:spPr>
          <a:xfrm>
            <a:off x="1874165" y="2063456"/>
            <a:ext cx="10198510" cy="3693319"/>
          </a:xfrm>
          <a:prstGeom prst="rect">
            <a:avLst/>
          </a:prstGeom>
          <a:noFill/>
        </p:spPr>
        <p:txBody>
          <a:bodyPr wrap="square">
            <a:spAutoFit/>
          </a:bodyPr>
          <a:lstStyle/>
          <a:p>
            <a:pPr marL="285750" indent="-285750">
              <a:buFont typeface="Wingdings" panose="05000000000000000000" pitchFamily="2" charset="2"/>
              <a:buChar char="§"/>
            </a:pPr>
            <a:r>
              <a:rPr lang="en-US" b="1" u="sng" dirty="0"/>
              <a:t>How to Plan for Project Risk Management</a:t>
            </a:r>
          </a:p>
          <a:p>
            <a:r>
              <a:rPr lang="en-US" dirty="0"/>
              <a:t>Do you plan to manage risk for your project? YES! Then include risk management in your Project Management Plan.</a:t>
            </a:r>
          </a:p>
          <a:p>
            <a:endParaRPr lang="en-US" dirty="0"/>
          </a:p>
          <a:p>
            <a:pPr marL="342900" indent="-342900">
              <a:buAutoNum type="arabicPeriod"/>
            </a:pPr>
            <a:r>
              <a:rPr lang="en-US" dirty="0"/>
              <a:t>Determine the level of risk assessment for your project (Exhibit 1-6).</a:t>
            </a:r>
          </a:p>
          <a:p>
            <a:pPr marL="342900" indent="-342900">
              <a:buAutoNum type="arabicPeriod"/>
            </a:pPr>
            <a:endParaRPr lang="en-US" dirty="0"/>
          </a:p>
          <a:p>
            <a:r>
              <a:rPr lang="en-US" dirty="0"/>
              <a:t>2. Incorporate risk management activities into the project schedule (Exhibit 1-7).</a:t>
            </a:r>
          </a:p>
          <a:p>
            <a:endParaRPr lang="en-US" dirty="0"/>
          </a:p>
          <a:p>
            <a:r>
              <a:rPr lang="en-US" dirty="0"/>
              <a:t>3. Make risk management an agenda item for regularly scheduled project meetings.</a:t>
            </a:r>
          </a:p>
          <a:p>
            <a:endParaRPr lang="en-US" dirty="0"/>
          </a:p>
          <a:p>
            <a:r>
              <a:rPr lang="en-US" dirty="0"/>
              <a:t>4. Communicate the importance of risk management to the entire project team.</a:t>
            </a:r>
          </a:p>
          <a:p>
            <a:endParaRPr lang="en-US" dirty="0"/>
          </a:p>
          <a:p>
            <a:r>
              <a:rPr lang="en-US" dirty="0"/>
              <a:t>5. Establish the expectation that risk will be managed, documented, and reported.</a:t>
            </a:r>
          </a:p>
        </p:txBody>
      </p:sp>
    </p:spTree>
    <p:extLst>
      <p:ext uri="{BB962C8B-B14F-4D97-AF65-F5344CB8AC3E}">
        <p14:creationId xmlns:p14="http://schemas.microsoft.com/office/powerpoint/2010/main" val="37998268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5" y="1882057"/>
            <a:ext cx="10101706" cy="3693319"/>
          </a:xfrm>
          <a:prstGeom prst="rect">
            <a:avLst/>
          </a:prstGeom>
          <a:noFill/>
        </p:spPr>
        <p:txBody>
          <a:bodyPr wrap="square">
            <a:spAutoFit/>
          </a:bodyPr>
          <a:lstStyle/>
          <a:p>
            <a:r>
              <a:rPr lang="en-US" b="1" u="sng" dirty="0"/>
              <a:t>Tips for Risk Management Planning</a:t>
            </a:r>
          </a:p>
          <a:p>
            <a:pPr marL="285750" indent="-285750">
              <a:buFont typeface="Wingdings" panose="05000000000000000000" pitchFamily="2" charset="2"/>
              <a:buChar char="§"/>
            </a:pPr>
            <a:r>
              <a:rPr lang="en-US" dirty="0"/>
              <a:t>Risk assessment planning should begin early. There is a minimum level of project knowledge needed to understand what is being assessed. </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This varies depending on the point in project development at which the risk assessment is conducted (planning, scoping, design); hence, schedule risk assessments at appropriate times. </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At a minimum there must be an understood project scope of work, associated project cost estimate – with a basis of estimate complete, and an estimated project schedule.</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Allow time in the schedule for preparation activities; this includes review and QA/QC of project schedules and cost estimates at appropriate.</a:t>
            </a:r>
          </a:p>
          <a:p>
            <a:pPr marL="285750" indent="-285750">
              <a:buFont typeface="Wingdings" panose="05000000000000000000" pitchFamily="2" charset="2"/>
              <a:buChar char="§"/>
            </a:pPr>
            <a:endParaRPr lang="en-US" dirty="0"/>
          </a:p>
        </p:txBody>
      </p:sp>
    </p:spTree>
    <p:extLst>
      <p:ext uri="{BB962C8B-B14F-4D97-AF65-F5344CB8AC3E}">
        <p14:creationId xmlns:p14="http://schemas.microsoft.com/office/powerpoint/2010/main" val="12520145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5" y="1882057"/>
            <a:ext cx="10101706" cy="3139321"/>
          </a:xfrm>
          <a:prstGeom prst="rect">
            <a:avLst/>
          </a:prstGeom>
          <a:noFill/>
        </p:spPr>
        <p:txBody>
          <a:bodyPr wrap="square">
            <a:spAutoFit/>
          </a:bodyPr>
          <a:lstStyle/>
          <a:p>
            <a:r>
              <a:rPr lang="en-US" b="1" u="sng" dirty="0"/>
              <a:t>Tips for Risk Management Planning</a:t>
            </a:r>
          </a:p>
          <a:p>
            <a:pPr marL="285750" indent="-285750" algn="just">
              <a:buFont typeface="Wingdings" panose="05000000000000000000" pitchFamily="2" charset="2"/>
              <a:buChar char="§"/>
            </a:pPr>
            <a:r>
              <a:rPr lang="en-US" dirty="0"/>
              <a:t>Allow a budget and time in the schedule for risk assessment, risk management, and risk response activities. Report on the status of project risk at regularly scheduled project meetings.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Know the organization’s tolerance for risk. Are Project Managers (and upper management) risk averse or risk seeking? How much risk is the organization willing to accept? Knowing the answers to these questions will help with risk management and contribute to the decision-making process when determining risk response actions.</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Contact the Strategic Analysis and Estimating Office (SAEO) and discuss the possibility of coordinating or integrating project risk assessment with value engineering</a:t>
            </a:r>
          </a:p>
        </p:txBody>
      </p:sp>
    </p:spTree>
    <p:extLst>
      <p:ext uri="{BB962C8B-B14F-4D97-AF65-F5344CB8AC3E}">
        <p14:creationId xmlns:p14="http://schemas.microsoft.com/office/powerpoint/2010/main" val="28269861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8" name="Rectangle 1">
            <a:extLst>
              <a:ext uri="{FF2B5EF4-FFF2-40B4-BE49-F238E27FC236}">
                <a16:creationId xmlns:a16="http://schemas.microsoft.com/office/drawing/2014/main" id="{519B38B5-62EA-4CE6-9E9A-9FB4FD934049}"/>
              </a:ext>
            </a:extLst>
          </p:cNvPr>
          <p:cNvSpPr>
            <a:spLocks noChangeArrowheads="1"/>
          </p:cNvSpPr>
          <p:nvPr/>
        </p:nvSpPr>
        <p:spPr bwMode="auto">
          <a:xfrm>
            <a:off x="1874165" y="1817635"/>
            <a:ext cx="462601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effectLst/>
                <a:latin typeface="Arial-BoldMT"/>
              </a:rPr>
              <a:t>Determine the Level of Risk Assessment</a:t>
            </a:r>
            <a:br>
              <a:rPr kumimoji="0" lang="en-US" altLang="en-US" b="1" i="0" u="none" strike="noStrike" cap="none" normalizeH="0" baseline="0" dirty="0">
                <a:ln>
                  <a:noFill/>
                </a:ln>
                <a:effectLst/>
                <a:latin typeface="Arial-BoldMT"/>
              </a:rPr>
            </a:br>
            <a:r>
              <a:rPr kumimoji="0" lang="en-US" altLang="en-US" b="0" i="0" u="none" strike="noStrike" cap="none" normalizeH="0" baseline="0" dirty="0">
                <a:ln>
                  <a:noFill/>
                </a:ln>
                <a:effectLst/>
              </a:rPr>
              <a:t/>
            </a:r>
            <a:br>
              <a:rPr kumimoji="0" lang="en-US" altLang="en-US" b="0" i="0" u="none" strike="noStrike" cap="none" normalizeH="0" baseline="0" dirty="0">
                <a:ln>
                  <a:noFill/>
                </a:ln>
                <a:effectLst/>
              </a:rPr>
            </a:br>
            <a:endParaRPr kumimoji="0" lang="en-US" altLang="en-US" b="0" i="0" u="none" strike="noStrike" cap="none" normalizeH="0" baseline="0" dirty="0">
              <a:ln>
                <a:noFill/>
              </a:ln>
              <a:effectLst/>
              <a:latin typeface="Arial" panose="020B0604020202020204" pitchFamily="34" charset="0"/>
            </a:endParaRPr>
          </a:p>
        </p:txBody>
      </p:sp>
      <p:pic>
        <p:nvPicPr>
          <p:cNvPr id="15" name="Picture 14">
            <a:extLst>
              <a:ext uri="{FF2B5EF4-FFF2-40B4-BE49-F238E27FC236}">
                <a16:creationId xmlns:a16="http://schemas.microsoft.com/office/drawing/2014/main" id="{2E851409-26BE-4455-B09A-42AEA7EE4D06}"/>
              </a:ext>
            </a:extLst>
          </p:cNvPr>
          <p:cNvPicPr>
            <a:picLocks noChangeAspect="1"/>
          </p:cNvPicPr>
          <p:nvPr/>
        </p:nvPicPr>
        <p:blipFill>
          <a:blip r:embed="rId7"/>
          <a:stretch>
            <a:fillRect/>
          </a:stretch>
        </p:blipFill>
        <p:spPr>
          <a:xfrm>
            <a:off x="2105891" y="2110129"/>
            <a:ext cx="9767454" cy="3726991"/>
          </a:xfrm>
          <a:prstGeom prst="rect">
            <a:avLst/>
          </a:prstGeom>
        </p:spPr>
      </p:pic>
    </p:spTree>
    <p:extLst>
      <p:ext uri="{BB962C8B-B14F-4D97-AF65-F5344CB8AC3E}">
        <p14:creationId xmlns:p14="http://schemas.microsoft.com/office/powerpoint/2010/main" val="187274377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8" name="Rectangle 1">
            <a:extLst>
              <a:ext uri="{FF2B5EF4-FFF2-40B4-BE49-F238E27FC236}">
                <a16:creationId xmlns:a16="http://schemas.microsoft.com/office/drawing/2014/main" id="{519B38B5-62EA-4CE6-9E9A-9FB4FD934049}"/>
              </a:ext>
            </a:extLst>
          </p:cNvPr>
          <p:cNvSpPr>
            <a:spLocks noChangeArrowheads="1"/>
          </p:cNvSpPr>
          <p:nvPr/>
        </p:nvSpPr>
        <p:spPr bwMode="auto">
          <a:xfrm>
            <a:off x="3217863" y="151606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a:ln>
                  <a:noFill/>
                </a:ln>
                <a:solidFill>
                  <a:srgbClr val="365F91"/>
                </a:solidFill>
                <a:effectLst/>
                <a:latin typeface="Arial-BoldMT"/>
              </a:rPr>
              <a:t>Exhibit 1-6 Determine the Level of Risk Assessment</a:t>
            </a:r>
            <a:br>
              <a:rPr kumimoji="0" lang="en-US" altLang="en-US" sz="1000" b="1" i="0" u="none" strike="noStrike" cap="none" normalizeH="0" baseline="0">
                <a:ln>
                  <a:noFill/>
                </a:ln>
                <a:solidFill>
                  <a:srgbClr val="365F91"/>
                </a:solidFill>
                <a:effectLst/>
                <a:latin typeface="Arial-BoldMT"/>
              </a:rPr>
            </a:br>
            <a:r>
              <a:rPr kumimoji="0" lang="en-US" altLang="en-US" sz="1100" b="0" i="0" u="none" strike="noStrike" cap="none" normalizeH="0" baseline="0">
                <a:ln>
                  <a:noFill/>
                </a:ln>
                <a:solidFill>
                  <a:schemeClr val="tx1"/>
                </a:solidFill>
                <a:effectLst/>
              </a:rPr>
              <a:t/>
            </a:r>
            <a:br>
              <a:rPr kumimoji="0" lang="en-US" altLang="en-US" sz="11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1">
            <a:extLst>
              <a:ext uri="{FF2B5EF4-FFF2-40B4-BE49-F238E27FC236}">
                <a16:creationId xmlns:a16="http://schemas.microsoft.com/office/drawing/2014/main" id="{75F175CE-6175-4005-B809-7016C3E3B75A}"/>
              </a:ext>
            </a:extLst>
          </p:cNvPr>
          <p:cNvSpPr>
            <a:spLocks noChangeArrowheads="1"/>
          </p:cNvSpPr>
          <p:nvPr/>
        </p:nvSpPr>
        <p:spPr bwMode="auto">
          <a:xfrm>
            <a:off x="2016270" y="1977728"/>
            <a:ext cx="6287299"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effectLst/>
                <a:latin typeface="Arial-BoldMT"/>
              </a:rPr>
              <a:t>Include Risk Management Milestones in the Project Schedule</a:t>
            </a:r>
            <a:br>
              <a:rPr kumimoji="0" lang="en-US" altLang="en-US" sz="1600" b="1" i="0" u="none" strike="noStrike" cap="none" normalizeH="0" baseline="0" dirty="0">
                <a:ln>
                  <a:noFill/>
                </a:ln>
                <a:effectLst/>
                <a:latin typeface="Arial-BoldMT"/>
              </a:rPr>
            </a:br>
            <a:r>
              <a:rPr kumimoji="0" lang="en-US" altLang="en-US" sz="1600" b="0" i="0" u="none" strike="noStrike" cap="none" normalizeH="0" baseline="0" dirty="0">
                <a:ln>
                  <a:noFill/>
                </a:ln>
                <a:effectLst/>
              </a:rPr>
              <a:t/>
            </a:r>
            <a:br>
              <a:rPr kumimoji="0" lang="en-US" altLang="en-US" sz="1600" b="0" i="0" u="none" strike="noStrike" cap="none" normalizeH="0" baseline="0" dirty="0">
                <a:ln>
                  <a:noFill/>
                </a:ln>
                <a:effectLst/>
              </a:rPr>
            </a:br>
            <a:endParaRPr kumimoji="0" lang="en-US" altLang="en-US" sz="1600" b="0" i="0" u="none" strike="noStrike" cap="none" normalizeH="0" baseline="0" dirty="0">
              <a:ln>
                <a:noFill/>
              </a:ln>
              <a:effectLst/>
              <a:latin typeface="Arial" panose="020B0604020202020204" pitchFamily="34" charset="0"/>
            </a:endParaRPr>
          </a:p>
        </p:txBody>
      </p:sp>
      <p:pic>
        <p:nvPicPr>
          <p:cNvPr id="12" name="Picture 11">
            <a:extLst>
              <a:ext uri="{FF2B5EF4-FFF2-40B4-BE49-F238E27FC236}">
                <a16:creationId xmlns:a16="http://schemas.microsoft.com/office/drawing/2014/main" id="{E2B0F1CF-55B1-4794-9F99-D78DE4D53B29}"/>
              </a:ext>
            </a:extLst>
          </p:cNvPr>
          <p:cNvPicPr>
            <a:picLocks noChangeAspect="1"/>
          </p:cNvPicPr>
          <p:nvPr/>
        </p:nvPicPr>
        <p:blipFill>
          <a:blip r:embed="rId7"/>
          <a:stretch>
            <a:fillRect/>
          </a:stretch>
        </p:blipFill>
        <p:spPr>
          <a:xfrm>
            <a:off x="2174999" y="2438217"/>
            <a:ext cx="9897676" cy="3516443"/>
          </a:xfrm>
          <a:prstGeom prst="rect">
            <a:avLst/>
          </a:prstGeom>
        </p:spPr>
      </p:pic>
    </p:spTree>
    <p:extLst>
      <p:ext uri="{BB962C8B-B14F-4D97-AF65-F5344CB8AC3E}">
        <p14:creationId xmlns:p14="http://schemas.microsoft.com/office/powerpoint/2010/main" val="30051816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pic>
        <p:nvPicPr>
          <p:cNvPr id="8" name="Picture 7">
            <a:extLst>
              <a:ext uri="{FF2B5EF4-FFF2-40B4-BE49-F238E27FC236}">
                <a16:creationId xmlns:a16="http://schemas.microsoft.com/office/drawing/2014/main" id="{A6C5B076-75C5-4842-A883-1C9FFA8A9A98}"/>
              </a:ext>
            </a:extLst>
          </p:cNvPr>
          <p:cNvPicPr>
            <a:picLocks noChangeAspect="1"/>
          </p:cNvPicPr>
          <p:nvPr/>
        </p:nvPicPr>
        <p:blipFill>
          <a:blip r:embed="rId7"/>
          <a:stretch>
            <a:fillRect/>
          </a:stretch>
        </p:blipFill>
        <p:spPr>
          <a:xfrm>
            <a:off x="2289771" y="2566987"/>
            <a:ext cx="9348047" cy="3238068"/>
          </a:xfrm>
          <a:prstGeom prst="rect">
            <a:avLst/>
          </a:prstGeom>
        </p:spPr>
      </p:pic>
      <p:sp>
        <p:nvSpPr>
          <p:cNvPr id="15" name="TextBox 14">
            <a:extLst>
              <a:ext uri="{FF2B5EF4-FFF2-40B4-BE49-F238E27FC236}">
                <a16:creationId xmlns:a16="http://schemas.microsoft.com/office/drawing/2014/main" id="{3A9A8506-F72C-4034-9949-EFEDB1B8802D}"/>
              </a:ext>
            </a:extLst>
          </p:cNvPr>
          <p:cNvSpPr txBox="1"/>
          <p:nvPr/>
        </p:nvSpPr>
        <p:spPr>
          <a:xfrm>
            <a:off x="2150919" y="2007443"/>
            <a:ext cx="6213762" cy="369332"/>
          </a:xfrm>
          <a:prstGeom prst="rect">
            <a:avLst/>
          </a:prstGeom>
          <a:noFill/>
        </p:spPr>
        <p:txBody>
          <a:bodyPr wrap="square">
            <a:spAutoFit/>
          </a:bodyPr>
          <a:lstStyle/>
          <a:p>
            <a:r>
              <a:rPr lang="en-US" b="1" u="sng" dirty="0"/>
              <a:t>Simplified Workshop Timeline</a:t>
            </a:r>
          </a:p>
        </p:txBody>
      </p:sp>
    </p:spTree>
    <p:extLst>
      <p:ext uri="{BB962C8B-B14F-4D97-AF65-F5344CB8AC3E}">
        <p14:creationId xmlns:p14="http://schemas.microsoft.com/office/powerpoint/2010/main" val="13385563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3A9A8506-F72C-4034-9949-EFEDB1B8802D}"/>
              </a:ext>
            </a:extLst>
          </p:cNvPr>
          <p:cNvSpPr txBox="1"/>
          <p:nvPr/>
        </p:nvSpPr>
        <p:spPr>
          <a:xfrm>
            <a:off x="2150919" y="2007443"/>
            <a:ext cx="6213762" cy="369332"/>
          </a:xfrm>
          <a:prstGeom prst="rect">
            <a:avLst/>
          </a:prstGeom>
          <a:noFill/>
        </p:spPr>
        <p:txBody>
          <a:bodyPr wrap="square">
            <a:spAutoFit/>
          </a:bodyPr>
          <a:lstStyle/>
          <a:p>
            <a:r>
              <a:rPr lang="en-US" b="1" u="sng" dirty="0"/>
              <a:t>Simplified Workshop Timeline</a:t>
            </a:r>
          </a:p>
        </p:txBody>
      </p:sp>
      <p:pic>
        <p:nvPicPr>
          <p:cNvPr id="9" name="Picture 8">
            <a:extLst>
              <a:ext uri="{FF2B5EF4-FFF2-40B4-BE49-F238E27FC236}">
                <a16:creationId xmlns:a16="http://schemas.microsoft.com/office/drawing/2014/main" id="{54AFAC4A-A19D-4D88-9F88-611B6705CC34}"/>
              </a:ext>
            </a:extLst>
          </p:cNvPr>
          <p:cNvPicPr>
            <a:picLocks noChangeAspect="1"/>
          </p:cNvPicPr>
          <p:nvPr/>
        </p:nvPicPr>
        <p:blipFill>
          <a:blip r:embed="rId7"/>
          <a:stretch>
            <a:fillRect/>
          </a:stretch>
        </p:blipFill>
        <p:spPr>
          <a:xfrm>
            <a:off x="1874165" y="2443541"/>
            <a:ext cx="9830297" cy="3511122"/>
          </a:xfrm>
          <a:prstGeom prst="rect">
            <a:avLst/>
          </a:prstGeom>
        </p:spPr>
      </p:pic>
    </p:spTree>
    <p:extLst>
      <p:ext uri="{BB962C8B-B14F-4D97-AF65-F5344CB8AC3E}">
        <p14:creationId xmlns:p14="http://schemas.microsoft.com/office/powerpoint/2010/main" val="32834516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9" name="Rectangle 1">
            <a:extLst>
              <a:ext uri="{FF2B5EF4-FFF2-40B4-BE49-F238E27FC236}">
                <a16:creationId xmlns:a16="http://schemas.microsoft.com/office/drawing/2014/main" id="{CC4BD9A9-9052-4E49-8E3B-86DE6D5BEA61}"/>
              </a:ext>
            </a:extLst>
          </p:cNvPr>
          <p:cNvSpPr>
            <a:spLocks noChangeArrowheads="1"/>
          </p:cNvSpPr>
          <p:nvPr/>
        </p:nvSpPr>
        <p:spPr bwMode="auto">
          <a:xfrm>
            <a:off x="1448667" y="1882057"/>
            <a:ext cx="8274638"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effectLst/>
                <a:latin typeface="Arial-BoldMT"/>
              </a:rPr>
              <a:t>Risk Management Schedule: With Workshop and Postworkshop Activities</a:t>
            </a:r>
            <a:br>
              <a:rPr kumimoji="0" lang="en-US" altLang="en-US" b="1" i="0" u="none" strike="noStrike" cap="none" normalizeH="0" baseline="0" dirty="0">
                <a:ln>
                  <a:noFill/>
                </a:ln>
                <a:effectLst/>
                <a:latin typeface="Arial-BoldMT"/>
              </a:rPr>
            </a:br>
            <a:r>
              <a:rPr kumimoji="0" lang="en-US" altLang="en-US" b="0" i="0" u="none" strike="noStrike" cap="none" normalizeH="0" baseline="0" dirty="0">
                <a:ln>
                  <a:noFill/>
                </a:ln>
                <a:effectLst/>
              </a:rPr>
              <a:t/>
            </a:r>
            <a:br>
              <a:rPr kumimoji="0" lang="en-US" altLang="en-US" b="0" i="0" u="none" strike="noStrike" cap="none" normalizeH="0" baseline="0" dirty="0">
                <a:ln>
                  <a:noFill/>
                </a:ln>
                <a:effectLst/>
              </a:rPr>
            </a:br>
            <a:endParaRPr kumimoji="0" lang="en-US" altLang="en-US" b="0" i="0" u="none" strike="noStrike" cap="none" normalizeH="0" baseline="0" dirty="0">
              <a:ln>
                <a:noFill/>
              </a:ln>
              <a:effectLst/>
              <a:latin typeface="Arial" panose="020B0604020202020204" pitchFamily="34" charset="0"/>
            </a:endParaRPr>
          </a:p>
        </p:txBody>
      </p:sp>
      <p:pic>
        <p:nvPicPr>
          <p:cNvPr id="15" name="Picture 14">
            <a:extLst>
              <a:ext uri="{FF2B5EF4-FFF2-40B4-BE49-F238E27FC236}">
                <a16:creationId xmlns:a16="http://schemas.microsoft.com/office/drawing/2014/main" id="{4128A4A4-42F3-4640-93A8-4A51D3E174D6}"/>
              </a:ext>
            </a:extLst>
          </p:cNvPr>
          <p:cNvPicPr>
            <a:picLocks noChangeAspect="1"/>
          </p:cNvPicPr>
          <p:nvPr/>
        </p:nvPicPr>
        <p:blipFill>
          <a:blip r:embed="rId7"/>
          <a:stretch>
            <a:fillRect/>
          </a:stretch>
        </p:blipFill>
        <p:spPr>
          <a:xfrm>
            <a:off x="2468695" y="2204822"/>
            <a:ext cx="9002869" cy="3586378"/>
          </a:xfrm>
          <a:prstGeom prst="rect">
            <a:avLst/>
          </a:prstGeom>
        </p:spPr>
      </p:pic>
    </p:spTree>
    <p:extLst>
      <p:ext uri="{BB962C8B-B14F-4D97-AF65-F5344CB8AC3E}">
        <p14:creationId xmlns:p14="http://schemas.microsoft.com/office/powerpoint/2010/main" val="5581309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9" name="Rectangle 1">
            <a:extLst>
              <a:ext uri="{FF2B5EF4-FFF2-40B4-BE49-F238E27FC236}">
                <a16:creationId xmlns:a16="http://schemas.microsoft.com/office/drawing/2014/main" id="{CC4BD9A9-9052-4E49-8E3B-86DE6D5BEA61}"/>
              </a:ext>
            </a:extLst>
          </p:cNvPr>
          <p:cNvSpPr>
            <a:spLocks noChangeArrowheads="1"/>
          </p:cNvSpPr>
          <p:nvPr/>
        </p:nvSpPr>
        <p:spPr bwMode="auto">
          <a:xfrm>
            <a:off x="1448667" y="1882057"/>
            <a:ext cx="8274638"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effectLst/>
                <a:latin typeface="Arial-BoldMT"/>
              </a:rPr>
              <a:t>Risk Management Schedule: With Workshop and Postworkshop Activities</a:t>
            </a:r>
            <a:br>
              <a:rPr kumimoji="0" lang="en-US" altLang="en-US" b="1" i="0" u="none" strike="noStrike" cap="none" normalizeH="0" baseline="0" dirty="0">
                <a:ln>
                  <a:noFill/>
                </a:ln>
                <a:effectLst/>
                <a:latin typeface="Arial-BoldMT"/>
              </a:rPr>
            </a:br>
            <a:r>
              <a:rPr kumimoji="0" lang="en-US" altLang="en-US" b="0" i="0" u="none" strike="noStrike" cap="none" normalizeH="0" baseline="0" dirty="0">
                <a:ln>
                  <a:noFill/>
                </a:ln>
                <a:effectLst/>
              </a:rPr>
              <a:t/>
            </a:r>
            <a:br>
              <a:rPr kumimoji="0" lang="en-US" altLang="en-US" b="0" i="0" u="none" strike="noStrike" cap="none" normalizeH="0" baseline="0" dirty="0">
                <a:ln>
                  <a:noFill/>
                </a:ln>
                <a:effectLst/>
              </a:rPr>
            </a:br>
            <a:endParaRPr kumimoji="0" lang="en-US" altLang="en-US" b="0" i="0" u="none" strike="noStrike" cap="none" normalizeH="0" baseline="0" dirty="0">
              <a:ln>
                <a:noFill/>
              </a:ln>
              <a:effectLst/>
              <a:latin typeface="Arial" panose="020B0604020202020204" pitchFamily="34" charset="0"/>
            </a:endParaRPr>
          </a:p>
        </p:txBody>
      </p:sp>
      <p:pic>
        <p:nvPicPr>
          <p:cNvPr id="8" name="Picture 7">
            <a:extLst>
              <a:ext uri="{FF2B5EF4-FFF2-40B4-BE49-F238E27FC236}">
                <a16:creationId xmlns:a16="http://schemas.microsoft.com/office/drawing/2014/main" id="{7BF29C39-FF5B-46E4-A8BF-DEEC4A7A1A8A}"/>
              </a:ext>
            </a:extLst>
          </p:cNvPr>
          <p:cNvPicPr>
            <a:picLocks noChangeAspect="1"/>
          </p:cNvPicPr>
          <p:nvPr/>
        </p:nvPicPr>
        <p:blipFill>
          <a:blip r:embed="rId7"/>
          <a:stretch>
            <a:fillRect/>
          </a:stretch>
        </p:blipFill>
        <p:spPr>
          <a:xfrm>
            <a:off x="2289771" y="2279300"/>
            <a:ext cx="9375756" cy="3673551"/>
          </a:xfrm>
          <a:prstGeom prst="rect">
            <a:avLst/>
          </a:prstGeom>
        </p:spPr>
      </p:pic>
    </p:spTree>
    <p:extLst>
      <p:ext uri="{BB962C8B-B14F-4D97-AF65-F5344CB8AC3E}">
        <p14:creationId xmlns:p14="http://schemas.microsoft.com/office/powerpoint/2010/main" val="24680180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10237</TotalTime>
  <Words>4882</Words>
  <Application>Microsoft Office PowerPoint</Application>
  <PresentationFormat>Widescreen</PresentationFormat>
  <Paragraphs>525</Paragraphs>
  <Slides>53</Slides>
  <Notes>51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53</vt:i4>
      </vt:variant>
    </vt:vector>
  </HeadingPairs>
  <TitlesOfParts>
    <vt:vector size="64" baseType="lpstr">
      <vt:lpstr>Arial</vt:lpstr>
      <vt:lpstr>Arial-BoldMT</vt:lpstr>
      <vt:lpstr>Calibri</vt:lpstr>
      <vt:lpstr>Calibri Light</vt:lpstr>
      <vt:lpstr>Calibri-Bold</vt:lpstr>
      <vt:lpstr>MiloOT</vt:lpstr>
      <vt:lpstr>SabonLTStd-Roman</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801</cp:revision>
  <dcterms:created xsi:type="dcterms:W3CDTF">2021-08-03T13:03:26Z</dcterms:created>
  <dcterms:modified xsi:type="dcterms:W3CDTF">2022-06-10T18:02:27Z</dcterms:modified>
</cp:coreProperties>
</file>