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68" r:id="rId2"/>
    <p:sldId id="447" r:id="rId3"/>
    <p:sldId id="399" r:id="rId4"/>
    <p:sldId id="435" r:id="rId5"/>
    <p:sldId id="400" r:id="rId6"/>
    <p:sldId id="401" r:id="rId7"/>
    <p:sldId id="444" r:id="rId8"/>
    <p:sldId id="406" r:id="rId9"/>
    <p:sldId id="260" r:id="rId10"/>
    <p:sldId id="262" r:id="rId11"/>
    <p:sldId id="263" r:id="rId12"/>
    <p:sldId id="264" r:id="rId13"/>
    <p:sldId id="265" r:id="rId14"/>
    <p:sldId id="266" r:id="rId15"/>
    <p:sldId id="436" r:id="rId16"/>
    <p:sldId id="455" r:id="rId17"/>
    <p:sldId id="438" r:id="rId18"/>
    <p:sldId id="441" r:id="rId19"/>
    <p:sldId id="443" r:id="rId20"/>
    <p:sldId id="454" r:id="rId21"/>
    <p:sldId id="269" r:id="rId22"/>
    <p:sldId id="272" r:id="rId23"/>
    <p:sldId id="415" r:id="rId24"/>
    <p:sldId id="456" r:id="rId25"/>
    <p:sldId id="276" r:id="rId26"/>
    <p:sldId id="418" r:id="rId27"/>
    <p:sldId id="419" r:id="rId28"/>
    <p:sldId id="277" r:id="rId29"/>
    <p:sldId id="278" r:id="rId30"/>
    <p:sldId id="412" r:id="rId31"/>
    <p:sldId id="403" r:id="rId32"/>
    <p:sldId id="404" r:id="rId33"/>
    <p:sldId id="433" r:id="rId34"/>
    <p:sldId id="445" r:id="rId35"/>
    <p:sldId id="417" r:id="rId36"/>
    <p:sldId id="448" r:id="rId37"/>
    <p:sldId id="427" r:id="rId38"/>
    <p:sldId id="449" r:id="rId39"/>
    <p:sldId id="450" r:id="rId40"/>
    <p:sldId id="451" r:id="rId41"/>
    <p:sldId id="305" r:id="rId42"/>
    <p:sldId id="425" r:id="rId43"/>
    <p:sldId id="428" r:id="rId44"/>
    <p:sldId id="453" r:id="rId45"/>
    <p:sldId id="452" r:id="rId4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Style moyen 4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26" autoAdjust="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dirty="0">
              <a:latin typeface="+mn-lt"/>
            </a:rPr>
            <a:t>I. The Market Structures</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EDDE0FE2-1EB6-48EF-906C-E6E73C1F0FC4}">
      <dgm:prSet/>
      <dgm:spPr/>
      <dgm:t>
        <a:bodyPr/>
        <a:lstStyle/>
        <a:p>
          <a:r>
            <a:rPr lang="en-US" b="1" dirty="0"/>
            <a:t>II-The market structures based on the number of sellers</a:t>
          </a:r>
          <a:endParaRPr lang="fr-FR" b="1" dirty="0"/>
        </a:p>
      </dgm:t>
    </dgm:pt>
    <dgm:pt modelId="{BE0F44D4-4011-40C5-9094-5DD87FB20FFB}" type="parTrans" cxnId="{887A771E-F296-4599-BA88-471766E9A24A}">
      <dgm:prSet/>
      <dgm:spPr/>
      <dgm:t>
        <a:bodyPr/>
        <a:lstStyle/>
        <a:p>
          <a:endParaRPr lang="fr-FR"/>
        </a:p>
      </dgm:t>
    </dgm:pt>
    <dgm:pt modelId="{43C9623D-B4B8-48E6-ACC5-A44471E5842A}" type="sibTrans" cxnId="{887A771E-F296-4599-BA88-471766E9A24A}">
      <dgm:prSet/>
      <dgm:spPr/>
      <dgm:t>
        <a:bodyPr/>
        <a:lstStyle/>
        <a:p>
          <a:endParaRPr lang="fr-FR"/>
        </a:p>
      </dgm:t>
    </dgm:pt>
    <dgm:pt modelId="{48E44BCB-5D51-40B3-8EEB-5423C5434EDB}">
      <dgm:prSet/>
      <dgm:spPr/>
      <dgm:t>
        <a:bodyPr/>
        <a:lstStyle/>
        <a:p>
          <a:r>
            <a:rPr lang="en-US" b="1" dirty="0"/>
            <a:t>III- The market structures based on the number of sellers</a:t>
          </a:r>
          <a:endParaRPr lang="fr-FR" b="1" dirty="0"/>
        </a:p>
      </dgm:t>
    </dgm:pt>
    <dgm:pt modelId="{6CA9F34C-D85B-4FA5-AE0F-C4DE95B29DC4}" type="parTrans" cxnId="{6E3BC1AB-077A-44A1-9AA5-CF5BFF74E2F9}">
      <dgm:prSet/>
      <dgm:spPr/>
      <dgm:t>
        <a:bodyPr/>
        <a:lstStyle/>
        <a:p>
          <a:endParaRPr lang="fr-FR"/>
        </a:p>
      </dgm:t>
    </dgm:pt>
    <dgm:pt modelId="{846F34B1-A1B7-4631-86D0-5FEC8685688A}" type="sibTrans" cxnId="{6E3BC1AB-077A-44A1-9AA5-CF5BFF74E2F9}">
      <dgm:prSet/>
      <dgm:spPr/>
      <dgm:t>
        <a:bodyPr/>
        <a:lstStyle/>
        <a:p>
          <a:endParaRPr lang="fr-FR"/>
        </a:p>
      </dgm:t>
    </dgm:pt>
    <dgm:pt modelId="{6A4F8ECD-FDD1-41F3-8F81-7E6BEBD891C0}">
      <dgm:prSet/>
      <dgm:spPr/>
      <dgm:t>
        <a:bodyPr/>
        <a:lstStyle/>
        <a:p>
          <a:r>
            <a:rPr lang="fr-FR" b="1" dirty="0"/>
            <a:t>IV-</a:t>
          </a:r>
          <a:r>
            <a:rPr lang="fr-FR" b="1" dirty="0" err="1"/>
            <a:t>Market</a:t>
          </a:r>
          <a:r>
            <a:rPr lang="fr-FR" b="1" dirty="0"/>
            <a:t> Structures: </a:t>
          </a:r>
          <a:r>
            <a:rPr lang="fr-FR" b="1" dirty="0" err="1"/>
            <a:t>Examples</a:t>
          </a:r>
          <a:r>
            <a:rPr lang="fr-FR" b="1" dirty="0"/>
            <a:t> in the Real World</a:t>
          </a:r>
        </a:p>
      </dgm:t>
    </dgm:pt>
    <dgm:pt modelId="{595B8788-567A-4ABF-B0A0-B611599B80E3}" type="parTrans" cxnId="{45344D72-7AC6-413E-9D0A-5E7F342AC643}">
      <dgm:prSet/>
      <dgm:spPr/>
      <dgm:t>
        <a:bodyPr/>
        <a:lstStyle/>
        <a:p>
          <a:endParaRPr lang="fr-FR"/>
        </a:p>
      </dgm:t>
    </dgm:pt>
    <dgm:pt modelId="{6D7A9217-FC82-40BA-B13D-162AB6B3A546}" type="sibTrans" cxnId="{45344D72-7AC6-413E-9D0A-5E7F342AC643}">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20221" custLinFactNeighborY="-310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4"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39265EC-35C6-4E7A-99CE-9AC781CBAFEC}" type="pres">
      <dgm:prSet presAssocID="{EDDE0FE2-1EB6-48EF-906C-E6E73C1F0FC4}" presName="textNode" presStyleLbl="node1" presStyleIdx="1" presStyleCnt="4">
        <dgm:presLayoutVars>
          <dgm:bulletEnabled val="1"/>
        </dgm:presLayoutVars>
      </dgm:prSet>
      <dgm:spPr/>
    </dgm:pt>
    <dgm:pt modelId="{BEA6AA78-49A8-4A18-8F4E-B46037669B27}" type="pres">
      <dgm:prSet presAssocID="{43C9623D-B4B8-48E6-ACC5-A44471E5842A}" presName="sibTrans" presStyleCnt="0"/>
      <dgm:spPr/>
    </dgm:pt>
    <dgm:pt modelId="{49A8BD12-D823-4DBD-BA76-9BD2FE88A371}" type="pres">
      <dgm:prSet presAssocID="{48E44BCB-5D51-40B3-8EEB-5423C5434EDB}" presName="textNode" presStyleLbl="node1" presStyleIdx="2" presStyleCnt="4">
        <dgm:presLayoutVars>
          <dgm:bulletEnabled val="1"/>
        </dgm:presLayoutVars>
      </dgm:prSet>
      <dgm:spPr/>
    </dgm:pt>
    <dgm:pt modelId="{19E3E5EB-956F-44BD-94C4-64B34E2C1595}" type="pres">
      <dgm:prSet presAssocID="{846F34B1-A1B7-4631-86D0-5FEC8685688A}" presName="sibTrans" presStyleCnt="0"/>
      <dgm:spPr/>
    </dgm:pt>
    <dgm:pt modelId="{1AA086BE-C276-4196-BAFA-90D9D0F3DDE9}" type="pres">
      <dgm:prSet presAssocID="{6A4F8ECD-FDD1-41F3-8F81-7E6BEBD891C0}" presName="textNode" presStyleLbl="node1" presStyleIdx="3" presStyleCnt="4">
        <dgm:presLayoutVars>
          <dgm:bulletEnabled val="1"/>
        </dgm:presLayoutVars>
      </dgm:prSet>
      <dgm:spPr/>
    </dgm:pt>
  </dgm:ptLst>
  <dgm:cxnLst>
    <dgm:cxn modelId="{887A771E-F296-4599-BA88-471766E9A24A}" srcId="{6141646F-D791-4CA2-A717-C4D765645C71}" destId="{EDDE0FE2-1EB6-48EF-906C-E6E73C1F0FC4}" srcOrd="1" destOrd="0" parTransId="{BE0F44D4-4011-40C5-9094-5DD87FB20FFB}" sibTransId="{43C9623D-B4B8-48E6-ACC5-A44471E5842A}"/>
    <dgm:cxn modelId="{3D895C24-2942-46CA-AC4D-38DB66E9FCF6}" type="presOf" srcId="{EDDE0FE2-1EB6-48EF-906C-E6E73C1F0FC4}" destId="{539265EC-35C6-4E7A-99CE-9AC781CBAFEC}" srcOrd="0" destOrd="0" presId="urn:microsoft.com/office/officeart/2005/8/layout/hProcess9"/>
    <dgm:cxn modelId="{45344D72-7AC6-413E-9D0A-5E7F342AC643}" srcId="{6141646F-D791-4CA2-A717-C4D765645C71}" destId="{6A4F8ECD-FDD1-41F3-8F81-7E6BEBD891C0}" srcOrd="3" destOrd="0" parTransId="{595B8788-567A-4ABF-B0A0-B611599B80E3}" sibTransId="{6D7A9217-FC82-40BA-B13D-162AB6B3A546}"/>
    <dgm:cxn modelId="{349C7178-F3B6-4BEC-ABE3-E9D733264D8F}" type="presOf" srcId="{48E44BCB-5D51-40B3-8EEB-5423C5434EDB}" destId="{49A8BD12-D823-4DBD-BA76-9BD2FE88A371}" srcOrd="0" destOrd="0" presId="urn:microsoft.com/office/officeart/2005/8/layout/hProcess9"/>
    <dgm:cxn modelId="{6E3BC1AB-077A-44A1-9AA5-CF5BFF74E2F9}" srcId="{6141646F-D791-4CA2-A717-C4D765645C71}" destId="{48E44BCB-5D51-40B3-8EEB-5423C5434EDB}" srcOrd="2" destOrd="0" parTransId="{6CA9F34C-D85B-4FA5-AE0F-C4DE95B29DC4}" sibTransId="{846F34B1-A1B7-4631-86D0-5FEC8685688A}"/>
    <dgm:cxn modelId="{EF7846AD-821F-41F6-8403-A005D7738293}" type="presOf" srcId="{6A4F8ECD-FDD1-41F3-8F81-7E6BEBD891C0}" destId="{1AA086BE-C276-4196-BAFA-90D9D0F3DDE9}"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80D50B8F-3E84-483A-8EA3-C7F545BE7C88}" type="presParOf" srcId="{4415ED17-40F4-4D23-8C58-2D632869BCCD}" destId="{539265EC-35C6-4E7A-99CE-9AC781CBAFEC}" srcOrd="2" destOrd="0" presId="urn:microsoft.com/office/officeart/2005/8/layout/hProcess9"/>
    <dgm:cxn modelId="{CF7EC21F-6940-4430-84AB-ECAAEEFFF68E}" type="presParOf" srcId="{4415ED17-40F4-4D23-8C58-2D632869BCCD}" destId="{BEA6AA78-49A8-4A18-8F4E-B46037669B27}" srcOrd="3" destOrd="0" presId="urn:microsoft.com/office/officeart/2005/8/layout/hProcess9"/>
    <dgm:cxn modelId="{3D41F390-03C4-44DF-9DEA-10B8D549D1A0}" type="presParOf" srcId="{4415ED17-40F4-4D23-8C58-2D632869BCCD}" destId="{49A8BD12-D823-4DBD-BA76-9BD2FE88A371}" srcOrd="4" destOrd="0" presId="urn:microsoft.com/office/officeart/2005/8/layout/hProcess9"/>
    <dgm:cxn modelId="{85A35B57-B2C9-4A90-9485-8FDA4EFFF492}" type="presParOf" srcId="{4415ED17-40F4-4D23-8C58-2D632869BCCD}" destId="{19E3E5EB-956F-44BD-94C4-64B34E2C1595}" srcOrd="5" destOrd="0" presId="urn:microsoft.com/office/officeart/2005/8/layout/hProcess9"/>
    <dgm:cxn modelId="{DF1DDD24-690D-4C42-9F2E-52A339D81684}" type="presParOf" srcId="{4415ED17-40F4-4D23-8C58-2D632869BCCD}" destId="{1AA086BE-C276-4196-BAFA-90D9D0F3DDE9}"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1587341" y="0"/>
          <a:ext cx="8994933"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254739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mn-lt"/>
            </a:rPr>
            <a:t>I. The Market Structures</a:t>
          </a:r>
          <a:endParaRPr lang="en-US" sz="2400" b="1" kern="1200" dirty="0"/>
        </a:p>
      </dsp:txBody>
      <dsp:txXfrm>
        <a:off x="84966" y="1376721"/>
        <a:ext cx="2377461" cy="1570603"/>
      </dsp:txXfrm>
    </dsp:sp>
    <dsp:sp modelId="{539265EC-35C6-4E7A-99CE-9AC781CBAFEC}">
      <dsp:nvSpPr>
        <dsp:cNvPr id="0" name=""/>
        <dsp:cNvSpPr/>
      </dsp:nvSpPr>
      <dsp:spPr>
        <a:xfrm>
          <a:off x="2680059" y="1305401"/>
          <a:ext cx="254739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II-The market structures based on the number of sellers</a:t>
          </a:r>
          <a:endParaRPr lang="fr-FR" sz="2400" b="1" kern="1200" dirty="0"/>
        </a:p>
      </dsp:txBody>
      <dsp:txXfrm>
        <a:off x="2765025" y="1390367"/>
        <a:ext cx="2377461" cy="1570603"/>
      </dsp:txXfrm>
    </dsp:sp>
    <dsp:sp modelId="{49A8BD12-D823-4DBD-BA76-9BD2FE88A371}">
      <dsp:nvSpPr>
        <dsp:cNvPr id="0" name=""/>
        <dsp:cNvSpPr/>
      </dsp:nvSpPr>
      <dsp:spPr>
        <a:xfrm>
          <a:off x="5354822" y="1305401"/>
          <a:ext cx="254739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III- The market structures based on the number of sellers</a:t>
          </a:r>
          <a:endParaRPr lang="fr-FR" sz="2400" b="1" kern="1200" dirty="0"/>
        </a:p>
      </dsp:txBody>
      <dsp:txXfrm>
        <a:off x="5439788" y="1390367"/>
        <a:ext cx="2377461" cy="1570603"/>
      </dsp:txXfrm>
    </dsp:sp>
    <dsp:sp modelId="{1AA086BE-C276-4196-BAFA-90D9D0F3DDE9}">
      <dsp:nvSpPr>
        <dsp:cNvPr id="0" name=""/>
        <dsp:cNvSpPr/>
      </dsp:nvSpPr>
      <dsp:spPr>
        <a:xfrm>
          <a:off x="8029585" y="1305401"/>
          <a:ext cx="254739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fr-FR" sz="2400" b="1" kern="1200" dirty="0"/>
            <a:t>IV-</a:t>
          </a:r>
          <a:r>
            <a:rPr lang="fr-FR" sz="2400" b="1" kern="1200" dirty="0" err="1"/>
            <a:t>Market</a:t>
          </a:r>
          <a:r>
            <a:rPr lang="fr-FR" sz="2400" b="1" kern="1200" dirty="0"/>
            <a:t> Structures: </a:t>
          </a:r>
          <a:r>
            <a:rPr lang="fr-FR" sz="2400" b="1" kern="1200" dirty="0" err="1"/>
            <a:t>Examples</a:t>
          </a:r>
          <a:r>
            <a:rPr lang="fr-FR" sz="2400" b="1" kern="1200" dirty="0"/>
            <a:t> in the Real World</a:t>
          </a:r>
        </a:p>
      </dsp:txBody>
      <dsp:txXfrm>
        <a:off x="8114551" y="1390367"/>
        <a:ext cx="2377461"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2129BA-9C01-4DC0-8163-E15176CFB088}" type="datetimeFigureOut">
              <a:rPr lang="fr-FR" smtClean="0"/>
              <a:t>04/11/2021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F5B669-4D6F-4EDB-8563-241D9D989F1F}" type="slidenum">
              <a:rPr lang="fr-FR" smtClean="0"/>
              <a:t>‹N°›</a:t>
            </a:fld>
            <a:endParaRPr lang="fr-FR"/>
          </a:p>
        </p:txBody>
      </p:sp>
    </p:spTree>
    <p:extLst>
      <p:ext uri="{BB962C8B-B14F-4D97-AF65-F5344CB8AC3E}">
        <p14:creationId xmlns:p14="http://schemas.microsoft.com/office/powerpoint/2010/main" val="3194984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dirty="0">
                <a:solidFill>
                  <a:srgbClr val="4D5156"/>
                </a:solidFill>
                <a:effectLst/>
                <a:latin typeface="arial" panose="020B0604020202020204" pitchFamily="34" charset="0"/>
              </a:rPr>
              <a:t> Pareto is an Italian economist who represents the second generation of the Neoclassical Revolution. </a:t>
            </a:r>
            <a:r>
              <a:rPr lang="en-US" b="1" i="0" dirty="0">
                <a:solidFill>
                  <a:srgbClr val="202124"/>
                </a:solidFill>
                <a:effectLst/>
                <a:latin typeface="arial" panose="020B0604020202020204" pitchFamily="34" charset="0"/>
              </a:rPr>
              <a:t>Pareto efficiency</a:t>
            </a:r>
            <a:r>
              <a:rPr lang="en-US" b="0" i="0" dirty="0">
                <a:solidFill>
                  <a:srgbClr val="202124"/>
                </a:solidFill>
                <a:effectLst/>
                <a:latin typeface="arial" panose="020B0604020202020204" pitchFamily="34" charset="0"/>
              </a:rPr>
              <a:t>, or Pareto optimality, is </a:t>
            </a:r>
            <a:r>
              <a:rPr lang="en-US" b="1" i="0" dirty="0">
                <a:solidFill>
                  <a:srgbClr val="202124"/>
                </a:solidFill>
                <a:effectLst/>
                <a:latin typeface="arial" panose="020B0604020202020204" pitchFamily="34" charset="0"/>
              </a:rPr>
              <a:t>an economic state where resources cannot be reallocated to make one individual better off without making at least one individual worse off</a:t>
            </a:r>
            <a:r>
              <a:rPr lang="en-US" b="0" i="0" dirty="0">
                <a:solidFill>
                  <a:srgbClr val="202124"/>
                </a:solidFill>
                <a:effectLst/>
                <a:latin typeface="arial" panose="020B0604020202020204" pitchFamily="34" charset="0"/>
              </a:rPr>
              <a:t>..</a:t>
            </a:r>
            <a:endParaRPr lang="fr-FR" dirty="0"/>
          </a:p>
        </p:txBody>
      </p:sp>
      <p:sp>
        <p:nvSpPr>
          <p:cNvPr id="4" name="Espace réservé du numéro de diapositive 3"/>
          <p:cNvSpPr>
            <a:spLocks noGrp="1"/>
          </p:cNvSpPr>
          <p:nvPr>
            <p:ph type="sldNum" sz="quarter" idx="5"/>
          </p:nvPr>
        </p:nvSpPr>
        <p:spPr/>
        <p:txBody>
          <a:bodyPr/>
          <a:lstStyle/>
          <a:p>
            <a:fld id="{D0F5B669-4D6F-4EDB-8563-241D9D989F1F}" type="slidenum">
              <a:rPr lang="fr-FR" smtClean="0"/>
              <a:t>13</a:t>
            </a:fld>
            <a:endParaRPr lang="fr-FR"/>
          </a:p>
        </p:txBody>
      </p:sp>
    </p:spTree>
    <p:extLst>
      <p:ext uri="{BB962C8B-B14F-4D97-AF65-F5344CB8AC3E}">
        <p14:creationId xmlns:p14="http://schemas.microsoft.com/office/powerpoint/2010/main" val="1527820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372F36B-5EE2-EA4A-B98B-8B77EDCC9D4B}" type="slidenum">
              <a:rPr lang="en-US" smtClean="0"/>
              <a:t>41</a:t>
            </a:fld>
            <a:endParaRPr lang="en-US"/>
          </a:p>
        </p:txBody>
      </p:sp>
    </p:spTree>
    <p:extLst>
      <p:ext uri="{BB962C8B-B14F-4D97-AF65-F5344CB8AC3E}">
        <p14:creationId xmlns:p14="http://schemas.microsoft.com/office/powerpoint/2010/main" val="1891655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E9B520-1F2C-45CD-9EC8-4EE60D76C25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BE3EEFA-09B2-4EC4-8318-2DC3990BC1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58DA6AB-E7D1-4880-A305-1BA7E61264BB}"/>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5" name="Espace réservé du pied de page 4">
            <a:extLst>
              <a:ext uri="{FF2B5EF4-FFF2-40B4-BE49-F238E27FC236}">
                <a16:creationId xmlns:a16="http://schemas.microsoft.com/office/drawing/2014/main" id="{CF94CA6E-E4E9-4AD1-9BF8-F51FB9D924A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B88C7B-01D2-4ACF-AAA1-28BD3957B100}"/>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371949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29D9F-5346-4939-948E-DB8BA22312D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BD5256C-2E7D-4D6F-8FF5-9F7077DFCF8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B58B5AC-059E-4A0D-B32C-43C6BD5C058D}"/>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5" name="Espace réservé du pied de page 4">
            <a:extLst>
              <a:ext uri="{FF2B5EF4-FFF2-40B4-BE49-F238E27FC236}">
                <a16:creationId xmlns:a16="http://schemas.microsoft.com/office/drawing/2014/main" id="{6F9022B7-A952-40AE-AD01-4E75C5BCAC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9FF2AF-EF2D-47C4-A089-D989FDEEE595}"/>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2386552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F510A4-EC95-434C-A743-A4DF637E747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291660D-DCE6-4706-9F0F-44A9A7F415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438EE68-1FAD-412F-AE13-3FBEDC687609}"/>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5" name="Espace réservé du pied de page 4">
            <a:extLst>
              <a:ext uri="{FF2B5EF4-FFF2-40B4-BE49-F238E27FC236}">
                <a16:creationId xmlns:a16="http://schemas.microsoft.com/office/drawing/2014/main" id="{DF1B9E30-9735-4A7B-B90C-FCEDED1148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AE8195-4113-420D-B7CB-B45B750FCA70}"/>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4048449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89CC22-001C-48C6-B970-71E21781CD7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B7E9909-1FC9-4F3A-9F5E-2D740110E22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A1FC29A-1314-4140-A354-D822C52FCC0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5BD660-2E8D-4057-A194-7F922F2B5028}"/>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6" name="Espace réservé du pied de page 5">
            <a:extLst>
              <a:ext uri="{FF2B5EF4-FFF2-40B4-BE49-F238E27FC236}">
                <a16:creationId xmlns:a16="http://schemas.microsoft.com/office/drawing/2014/main" id="{DFCA99AE-D83D-45BF-9462-9931C4FF782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9E1A471-F073-42C7-AE74-A55B85152FA1}"/>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1020649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8C137E-EEB3-410D-B84A-2064A72D7F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C718E09-CC63-4BBF-A270-5330AFD3E2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61E9042-D547-4869-8818-83A84BA24A6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3EF2C01-C112-4826-80E7-D879639C2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5353A14-831B-457A-BAFB-94E148A790E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2DCDCA1-6D84-4B5F-B24F-573A6A9FD07D}"/>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8" name="Espace réservé du pied de page 7">
            <a:extLst>
              <a:ext uri="{FF2B5EF4-FFF2-40B4-BE49-F238E27FC236}">
                <a16:creationId xmlns:a16="http://schemas.microsoft.com/office/drawing/2014/main" id="{1D2D8B5B-002D-4217-A31A-6A329AC9E3D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DD61777-4991-4343-9DCE-EDC527908329}"/>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1931515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48DCBD-DF49-4EA0-A544-2081FE4E538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0A06765-F763-4EA6-B503-7F6DAB66015B}"/>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4" name="Espace réservé du pied de page 3">
            <a:extLst>
              <a:ext uri="{FF2B5EF4-FFF2-40B4-BE49-F238E27FC236}">
                <a16:creationId xmlns:a16="http://schemas.microsoft.com/office/drawing/2014/main" id="{D9EB1B5A-16DF-4F71-BAEA-A2B7D75D78A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60BDB56-8800-448A-A716-B18637756804}"/>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1731098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FE7C591-F7A8-481C-9726-441F0EACDC75}"/>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3" name="Espace réservé du pied de page 2">
            <a:extLst>
              <a:ext uri="{FF2B5EF4-FFF2-40B4-BE49-F238E27FC236}">
                <a16:creationId xmlns:a16="http://schemas.microsoft.com/office/drawing/2014/main" id="{A68A0976-E3E2-46D5-8192-A5CBCFD9B17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894DFA6-1083-4623-BAD8-477CF1679922}"/>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1564623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416C06-3444-49E7-8194-4427781559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383DBDA-FD14-48DA-9FB6-507286309C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AA5E87-52B5-4025-B31B-E356B26C39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6F4EF1B-128C-4071-AEFA-A200B5BFFD52}"/>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6" name="Espace réservé du pied de page 5">
            <a:extLst>
              <a:ext uri="{FF2B5EF4-FFF2-40B4-BE49-F238E27FC236}">
                <a16:creationId xmlns:a16="http://schemas.microsoft.com/office/drawing/2014/main" id="{3935E548-0069-43CB-B6AA-09C3F20BAE0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9FBE9F2-46CE-4820-8D55-EDEDD9200E47}"/>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881132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D043DD-E4A6-43FD-BFC0-525E439549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2CE0CF0-2D3A-4378-9BEA-EDDE47FF13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6A4B004-503B-4878-AA82-70F8BA3A0D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0C9EA83-4455-4D21-96CD-26C93EAB976D}"/>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6" name="Espace réservé du pied de page 5">
            <a:extLst>
              <a:ext uri="{FF2B5EF4-FFF2-40B4-BE49-F238E27FC236}">
                <a16:creationId xmlns:a16="http://schemas.microsoft.com/office/drawing/2014/main" id="{F9539BCF-62BE-4BC9-940E-861A57A4D0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3D2452-666E-4DE1-87B4-B4CB6F3B747D}"/>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241846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89ED75-902E-4546-8994-35CA4378046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52C3235-F52A-4BBC-8DA7-1952E770F4D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99363C-DB5A-4572-86B5-418E811809E8}"/>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5" name="Espace réservé du pied de page 4">
            <a:extLst>
              <a:ext uri="{FF2B5EF4-FFF2-40B4-BE49-F238E27FC236}">
                <a16:creationId xmlns:a16="http://schemas.microsoft.com/office/drawing/2014/main" id="{C4CC78B1-66C1-4DEE-9B5C-E7F44C10D0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F813D6C-3F3D-404F-8566-F76E4F7F0501}"/>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1278934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7DC2F6A-2178-4C36-A4F8-69F02D98371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5BC94C4-C2DB-4FFA-AA43-A3F4BEB12E8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6FD9483-E1D0-4E1C-9F6B-FFDDC93E8F08}"/>
              </a:ext>
            </a:extLst>
          </p:cNvPr>
          <p:cNvSpPr>
            <a:spLocks noGrp="1"/>
          </p:cNvSpPr>
          <p:nvPr>
            <p:ph type="dt" sz="half" idx="10"/>
          </p:nvPr>
        </p:nvSpPr>
        <p:spPr/>
        <p:txBody>
          <a:bodyPr/>
          <a:lstStyle/>
          <a:p>
            <a:fld id="{78C841EA-3EBA-4DD7-8BA5-EE451947BBA3}" type="datetimeFigureOut">
              <a:rPr lang="fr-FR" smtClean="0"/>
              <a:t>04/11/2021</a:t>
            </a:fld>
            <a:endParaRPr lang="fr-FR"/>
          </a:p>
        </p:txBody>
      </p:sp>
      <p:sp>
        <p:nvSpPr>
          <p:cNvPr id="5" name="Espace réservé du pied de page 4">
            <a:extLst>
              <a:ext uri="{FF2B5EF4-FFF2-40B4-BE49-F238E27FC236}">
                <a16:creationId xmlns:a16="http://schemas.microsoft.com/office/drawing/2014/main" id="{A69637E7-9B09-4FE2-9651-94443EC8AB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E523EB-B43E-47DC-A953-FCCFFA3CC31C}"/>
              </a:ext>
            </a:extLst>
          </p:cNvPr>
          <p:cNvSpPr>
            <a:spLocks noGrp="1"/>
          </p:cNvSpPr>
          <p:nvPr>
            <p:ph type="sldNum" sz="quarter" idx="12"/>
          </p:nvPr>
        </p:nvSpPr>
        <p:spPr/>
        <p:txBody>
          <a:bodyPr/>
          <a:lstStyle/>
          <a:p>
            <a:fld id="{8BFB0B5B-4BFB-4FA0-864F-018B9A46DD8C}" type="slidenum">
              <a:rPr lang="fr-FR" smtClean="0"/>
              <a:t>‹N°›</a:t>
            </a:fld>
            <a:endParaRPr lang="fr-FR"/>
          </a:p>
        </p:txBody>
      </p:sp>
    </p:spTree>
    <p:extLst>
      <p:ext uri="{BB962C8B-B14F-4D97-AF65-F5344CB8AC3E}">
        <p14:creationId xmlns:p14="http://schemas.microsoft.com/office/powerpoint/2010/main" val="2147286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65B0871-4CD6-4B62-A66A-D9CF25ACAD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F1413FA-90E9-439F-BEEE-0C8F87A2FC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0CAD4E-57C6-4A17-9A5D-53EB1FCB7C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C841EA-3EBA-4DD7-8BA5-EE451947BBA3}" type="datetimeFigureOut">
              <a:rPr lang="fr-FR" smtClean="0"/>
              <a:t>04/11/2021</a:t>
            </a:fld>
            <a:endParaRPr lang="fr-FR"/>
          </a:p>
        </p:txBody>
      </p:sp>
      <p:sp>
        <p:nvSpPr>
          <p:cNvPr id="5" name="Espace réservé du pied de page 4">
            <a:extLst>
              <a:ext uri="{FF2B5EF4-FFF2-40B4-BE49-F238E27FC236}">
                <a16:creationId xmlns:a16="http://schemas.microsoft.com/office/drawing/2014/main" id="{7D27EFB5-19CD-4632-A1AD-1A8DCFD123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29021DE-5033-4C96-B26B-FFC527319F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FB0B5B-4BFB-4FA0-864F-018B9A46DD8C}" type="slidenum">
              <a:rPr lang="fr-FR" smtClean="0"/>
              <a:t>‹N°›</a:t>
            </a:fld>
            <a:endParaRPr lang="fr-FR"/>
          </a:p>
        </p:txBody>
      </p:sp>
    </p:spTree>
    <p:extLst>
      <p:ext uri="{BB962C8B-B14F-4D97-AF65-F5344CB8AC3E}">
        <p14:creationId xmlns:p14="http://schemas.microsoft.com/office/powerpoint/2010/main" val="91518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economics.utoronto.ca/osborne/2x3/tutorial/CE.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s://www.economics.utoronto.ca/osborne/2x3/tutorial/PE.HT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googlesir.com/objectives-and-importance-of-sales-quota/"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cnbc.com/commoditie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6353175" y="2907046"/>
            <a:ext cx="4562016" cy="1292662"/>
          </a:xfrm>
          <a:prstGeom prst="rect">
            <a:avLst/>
          </a:prstGeom>
          <a:noFill/>
        </p:spPr>
        <p:txBody>
          <a:bodyPr wrap="square" rtlCol="0">
            <a:spAutoFit/>
          </a:bodyPr>
          <a:lstStyle/>
          <a:p>
            <a:r>
              <a:rPr lang="en-US" sz="2800" b="1" dirty="0">
                <a:solidFill>
                  <a:schemeClr val="tx1">
                    <a:lumMod val="95000"/>
                    <a:lumOff val="5000"/>
                  </a:schemeClr>
                </a:solidFill>
                <a:cs typeface="Tajawal Medium" panose="00000600000000000000" pitchFamily="2" charset="-78"/>
              </a:rPr>
              <a:t>	Lecture 8</a:t>
            </a:r>
            <a:endParaRPr lang="en-US" sz="2800" b="1" dirty="0">
              <a:solidFill>
                <a:schemeClr val="accent6">
                  <a:lumMod val="50000"/>
                </a:schemeClr>
              </a:solidFill>
              <a:cs typeface="Tajawal Medium" panose="00000600000000000000" pitchFamily="2" charset="-78"/>
            </a:endParaRPr>
          </a:p>
          <a:p>
            <a:r>
              <a:rPr lang="fr-FR" sz="2800" b="1" dirty="0"/>
              <a:t> The Market Structures:</a:t>
            </a:r>
          </a:p>
          <a:p>
            <a:r>
              <a:rPr lang="fr-FR" sz="2200" b="1" dirty="0"/>
              <a:t>Perfect and Imperfect Competition</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4D5637-4D1F-4B71-8C4F-B972E96D83C1}"/>
              </a:ext>
            </a:extLst>
          </p:cNvPr>
          <p:cNvSpPr>
            <a:spLocks noGrp="1"/>
          </p:cNvSpPr>
          <p:nvPr>
            <p:ph type="title"/>
          </p:nvPr>
        </p:nvSpPr>
        <p:spPr/>
        <p:txBody>
          <a:bodyPr/>
          <a:lstStyle/>
          <a:p>
            <a:endParaRPr lang="fr-FR"/>
          </a:p>
        </p:txBody>
      </p:sp>
      <p:pic>
        <p:nvPicPr>
          <p:cNvPr id="13316" name="Picture 4" descr="4 Market Structures in Economics + Examples (updated)">
            <a:extLst>
              <a:ext uri="{FF2B5EF4-FFF2-40B4-BE49-F238E27FC236}">
                <a16:creationId xmlns:a16="http://schemas.microsoft.com/office/drawing/2014/main" id="{9ADD2D62-A865-4038-932B-8346213D71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0072"/>
            <a:ext cx="12192000" cy="697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539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311684649"/>
              </p:ext>
            </p:extLst>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7CAA61-250E-4C53-87E6-5F7683405210}"/>
              </a:ext>
            </a:extLst>
          </p:cNvPr>
          <p:cNvSpPr>
            <a:spLocks noGrp="1"/>
          </p:cNvSpPr>
          <p:nvPr>
            <p:ph type="title"/>
          </p:nvPr>
        </p:nvSpPr>
        <p:spPr>
          <a:xfrm>
            <a:off x="2419927" y="600364"/>
            <a:ext cx="6936510" cy="858982"/>
          </a:xfrm>
        </p:spPr>
        <p:txBody>
          <a:bodyPr>
            <a:normAutofit fontScale="90000"/>
          </a:bodyPr>
          <a:lstStyle/>
          <a:p>
            <a:r>
              <a:rPr lang="fr-FR" b="1" dirty="0">
                <a:solidFill>
                  <a:schemeClr val="bg1"/>
                </a:solidFill>
                <a:latin typeface="+mn-lt"/>
              </a:rPr>
              <a:t>I- The Market Structures</a:t>
            </a:r>
            <a:br>
              <a:rPr lang="fr-FR" b="1" dirty="0">
                <a:solidFill>
                  <a:srgbClr val="FF0000"/>
                </a:solidFill>
              </a:rPr>
            </a:br>
            <a:endParaRPr lang="fr-FR" dirty="0"/>
          </a:p>
        </p:txBody>
      </p:sp>
      <p:sp>
        <p:nvSpPr>
          <p:cNvPr id="3" name="Espace réservé du contenu 2">
            <a:extLst>
              <a:ext uri="{FF2B5EF4-FFF2-40B4-BE49-F238E27FC236}">
                <a16:creationId xmlns:a16="http://schemas.microsoft.com/office/drawing/2014/main" id="{8C6ECD00-C8B2-4B80-BB5A-D92502CCA7D2}"/>
              </a:ext>
            </a:extLst>
          </p:cNvPr>
          <p:cNvSpPr>
            <a:spLocks noGrp="1"/>
          </p:cNvSpPr>
          <p:nvPr>
            <p:ph idx="1"/>
          </p:nvPr>
        </p:nvSpPr>
        <p:spPr>
          <a:xfrm>
            <a:off x="175846" y="1825625"/>
            <a:ext cx="9680331" cy="4351338"/>
          </a:xfrm>
        </p:spPr>
        <p:txBody>
          <a:bodyPr/>
          <a:lstStyle/>
          <a:p>
            <a:pPr marL="0" indent="0">
              <a:buNone/>
            </a:pPr>
            <a:r>
              <a:rPr lang="fr-FR" b="1" dirty="0"/>
              <a:t>I-</a:t>
            </a:r>
            <a:r>
              <a:rPr lang="fr-FR" dirty="0"/>
              <a:t> </a:t>
            </a:r>
            <a:r>
              <a:rPr lang="fr-FR" b="1" dirty="0"/>
              <a:t>The Market Structures</a:t>
            </a:r>
          </a:p>
          <a:p>
            <a:r>
              <a:rPr lang="en-US" dirty="0"/>
              <a:t>Basically, when we hear the word market, we think of a place where goods are being bought and sold. </a:t>
            </a:r>
          </a:p>
          <a:p>
            <a:r>
              <a:rPr lang="en-US" dirty="0"/>
              <a:t>In economics, market is a place where buyers and sellers are exchanging goods and services with the following considerations such as: </a:t>
            </a:r>
          </a:p>
          <a:p>
            <a:pPr>
              <a:buFont typeface="Wingdings" panose="05000000000000000000" pitchFamily="2" charset="2"/>
              <a:buChar char="§"/>
            </a:pPr>
            <a:r>
              <a:rPr lang="en-US" dirty="0"/>
              <a:t>Types of goods and services being traded </a:t>
            </a:r>
          </a:p>
          <a:p>
            <a:pPr>
              <a:buFont typeface="Wingdings" panose="05000000000000000000" pitchFamily="2" charset="2"/>
              <a:buChar char="§"/>
            </a:pPr>
            <a:r>
              <a:rPr lang="en-US" dirty="0"/>
              <a:t>The number and size of buyers and sellers in the market </a:t>
            </a:r>
          </a:p>
          <a:p>
            <a:pPr>
              <a:buFont typeface="Wingdings" panose="05000000000000000000" pitchFamily="2" charset="2"/>
              <a:buChar char="§"/>
            </a:pPr>
            <a:r>
              <a:rPr lang="en-US" dirty="0"/>
              <a:t>The degree to which information can flow freely</a:t>
            </a:r>
            <a:endParaRPr lang="fr-FR" dirty="0"/>
          </a:p>
          <a:p>
            <a:pPr marL="0" indent="0">
              <a:buNone/>
            </a:pPr>
            <a:endParaRPr lang="fr-FR" b="1" dirty="0">
              <a:solidFill>
                <a:srgbClr val="FF0000"/>
              </a:solidFill>
            </a:endParaRPr>
          </a:p>
        </p:txBody>
      </p:sp>
    </p:spTree>
    <p:extLst>
      <p:ext uri="{BB962C8B-B14F-4D97-AF65-F5344CB8AC3E}">
        <p14:creationId xmlns:p14="http://schemas.microsoft.com/office/powerpoint/2010/main" val="4209591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B82D11-6C95-475A-8BDC-CB4C3B4C1F62}"/>
              </a:ext>
            </a:extLst>
          </p:cNvPr>
          <p:cNvSpPr>
            <a:spLocks noGrp="1"/>
          </p:cNvSpPr>
          <p:nvPr>
            <p:ph type="title"/>
          </p:nvPr>
        </p:nvSpPr>
        <p:spPr>
          <a:xfrm>
            <a:off x="2512291" y="365126"/>
            <a:ext cx="7093528" cy="983384"/>
          </a:xfrm>
        </p:spPr>
        <p:txBody>
          <a:bodyPr/>
          <a:lstStyle/>
          <a:p>
            <a:r>
              <a:rPr lang="fr-FR" b="1" dirty="0">
                <a:solidFill>
                  <a:schemeClr val="bg1"/>
                </a:solidFill>
                <a:latin typeface="+mn-lt"/>
              </a:rPr>
              <a:t>I- The Market Structures</a:t>
            </a:r>
            <a:endParaRPr lang="fr-FR" dirty="0"/>
          </a:p>
        </p:txBody>
      </p:sp>
      <p:sp>
        <p:nvSpPr>
          <p:cNvPr id="3" name="Espace réservé du contenu 2">
            <a:extLst>
              <a:ext uri="{FF2B5EF4-FFF2-40B4-BE49-F238E27FC236}">
                <a16:creationId xmlns:a16="http://schemas.microsoft.com/office/drawing/2014/main" id="{D80E4C91-7104-4F34-B34B-AF6196A59BA2}"/>
              </a:ext>
            </a:extLst>
          </p:cNvPr>
          <p:cNvSpPr>
            <a:spLocks noGrp="1"/>
          </p:cNvSpPr>
          <p:nvPr>
            <p:ph idx="1"/>
          </p:nvPr>
        </p:nvSpPr>
        <p:spPr>
          <a:xfrm>
            <a:off x="175846" y="1825625"/>
            <a:ext cx="9715500" cy="4351338"/>
          </a:xfrm>
        </p:spPr>
        <p:txBody>
          <a:bodyPr/>
          <a:lstStyle/>
          <a:p>
            <a:r>
              <a:rPr lang="en-US" b="0" i="0" dirty="0">
                <a:solidFill>
                  <a:srgbClr val="222222"/>
                </a:solidFill>
                <a:effectLst/>
                <a:latin typeface="arial" panose="020B0604020202020204" pitchFamily="34" charset="0"/>
              </a:rPr>
              <a:t>The market structure depends upon the degree of competition prevailing in the market.</a:t>
            </a:r>
          </a:p>
          <a:p>
            <a:r>
              <a:rPr lang="en-US" b="0" i="0" dirty="0">
                <a:solidFill>
                  <a:srgbClr val="222222"/>
                </a:solidFill>
                <a:effectLst/>
                <a:latin typeface="arial" panose="020B0604020202020204" pitchFamily="34" charset="0"/>
              </a:rPr>
              <a:t> How much is to be produced and at what price is to be sold are the two decisions taken by an individual firm or producer. </a:t>
            </a:r>
          </a:p>
          <a:p>
            <a:r>
              <a:rPr lang="en-US" b="0" i="0" dirty="0">
                <a:solidFill>
                  <a:srgbClr val="222222"/>
                </a:solidFill>
                <a:effectLst/>
                <a:latin typeface="arial" panose="020B0604020202020204" pitchFamily="34" charset="0"/>
              </a:rPr>
              <a:t>Both of these are affected by the </a:t>
            </a:r>
            <a:r>
              <a:rPr lang="en-US" b="1" i="0" dirty="0">
                <a:solidFill>
                  <a:srgbClr val="222222"/>
                </a:solidFill>
                <a:effectLst/>
                <a:latin typeface="arial" panose="020B0604020202020204" pitchFamily="34" charset="0"/>
              </a:rPr>
              <a:t>market structure</a:t>
            </a:r>
            <a:r>
              <a:rPr lang="en-US" b="0" i="0" dirty="0">
                <a:solidFill>
                  <a:srgbClr val="222222"/>
                </a:solidFill>
                <a:effectLst/>
                <a:latin typeface="arial" panose="020B0604020202020204" pitchFamily="34" charset="0"/>
              </a:rPr>
              <a:t>.</a:t>
            </a:r>
            <a:endParaRPr lang="fr-FR" dirty="0"/>
          </a:p>
        </p:txBody>
      </p:sp>
    </p:spTree>
    <p:extLst>
      <p:ext uri="{BB962C8B-B14F-4D97-AF65-F5344CB8AC3E}">
        <p14:creationId xmlns:p14="http://schemas.microsoft.com/office/powerpoint/2010/main" val="482894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7421E9-BFCD-4B8C-9B21-0F5727A1CCB1}"/>
              </a:ext>
            </a:extLst>
          </p:cNvPr>
          <p:cNvSpPr>
            <a:spLocks noGrp="1"/>
          </p:cNvSpPr>
          <p:nvPr>
            <p:ph type="title"/>
          </p:nvPr>
        </p:nvSpPr>
        <p:spPr>
          <a:xfrm>
            <a:off x="2521526" y="365126"/>
            <a:ext cx="7290689" cy="927966"/>
          </a:xfrm>
        </p:spPr>
        <p:txBody>
          <a:bodyPr/>
          <a:lstStyle/>
          <a:p>
            <a:r>
              <a:rPr lang="fr-FR" b="1" dirty="0">
                <a:solidFill>
                  <a:schemeClr val="bg1"/>
                </a:solidFill>
                <a:latin typeface="+mn-lt"/>
              </a:rPr>
              <a:t>I- The Market Structures</a:t>
            </a:r>
            <a:endParaRPr lang="fr-FR" dirty="0"/>
          </a:p>
        </p:txBody>
      </p:sp>
      <p:sp>
        <p:nvSpPr>
          <p:cNvPr id="3" name="Espace réservé du contenu 2">
            <a:extLst>
              <a:ext uri="{FF2B5EF4-FFF2-40B4-BE49-F238E27FC236}">
                <a16:creationId xmlns:a16="http://schemas.microsoft.com/office/drawing/2014/main" id="{E1F30A41-0DFD-4CAF-9BE6-3E5DB2033CD6}"/>
              </a:ext>
            </a:extLst>
          </p:cNvPr>
          <p:cNvSpPr>
            <a:spLocks noGrp="1"/>
          </p:cNvSpPr>
          <p:nvPr>
            <p:ph idx="1"/>
          </p:nvPr>
        </p:nvSpPr>
        <p:spPr>
          <a:xfrm>
            <a:off x="167054" y="1825625"/>
            <a:ext cx="9645161" cy="4351338"/>
          </a:xfrm>
        </p:spPr>
        <p:txBody>
          <a:bodyPr>
            <a:normAutofit fontScale="62500" lnSpcReduction="20000"/>
          </a:bodyPr>
          <a:lstStyle/>
          <a:p>
            <a:pPr algn="l"/>
            <a:r>
              <a:rPr lang="en-US" sz="3400" b="0" i="0" dirty="0">
                <a:solidFill>
                  <a:srgbClr val="222222"/>
                </a:solidFill>
                <a:effectLst/>
              </a:rPr>
              <a:t>The nature of the commodity determines the market structure: the </a:t>
            </a:r>
            <a:r>
              <a:rPr lang="en-US" sz="3400" b="1" i="0" dirty="0">
                <a:solidFill>
                  <a:srgbClr val="222222"/>
                </a:solidFill>
                <a:effectLst/>
              </a:rPr>
              <a:t>commodity</a:t>
            </a:r>
            <a:r>
              <a:rPr lang="en-US" sz="3400" b="0" i="0" dirty="0">
                <a:solidFill>
                  <a:srgbClr val="222222"/>
                </a:solidFill>
                <a:effectLst/>
              </a:rPr>
              <a:t> may be either </a:t>
            </a:r>
            <a:r>
              <a:rPr lang="en-US" sz="3400" b="1" i="0" dirty="0">
                <a:solidFill>
                  <a:srgbClr val="222222"/>
                </a:solidFill>
                <a:effectLst/>
              </a:rPr>
              <a:t>homogeneous</a:t>
            </a:r>
            <a:r>
              <a:rPr lang="en-US" sz="3400" b="0" i="0" dirty="0">
                <a:solidFill>
                  <a:srgbClr val="222222"/>
                </a:solidFill>
                <a:effectLst/>
              </a:rPr>
              <a:t> or identical and </a:t>
            </a:r>
            <a:r>
              <a:rPr lang="en-US" sz="3400" b="1" i="0" dirty="0">
                <a:solidFill>
                  <a:srgbClr val="222222"/>
                </a:solidFill>
                <a:effectLst/>
              </a:rPr>
              <a:t>heterogeneous</a:t>
            </a:r>
            <a:r>
              <a:rPr lang="en-US" sz="3400" b="0" i="0" dirty="0">
                <a:solidFill>
                  <a:srgbClr val="222222"/>
                </a:solidFill>
                <a:effectLst/>
              </a:rPr>
              <a:t> or differentiated.</a:t>
            </a:r>
          </a:p>
          <a:p>
            <a:pPr marL="0" indent="0" algn="l">
              <a:buNone/>
            </a:pPr>
            <a:endParaRPr lang="en-US" sz="3400" b="0" i="0" dirty="0">
              <a:solidFill>
                <a:srgbClr val="222222"/>
              </a:solidFill>
              <a:effectLst/>
            </a:endParaRPr>
          </a:p>
          <a:p>
            <a:pPr algn="l"/>
            <a:r>
              <a:rPr lang="en-US" sz="3400" b="0" i="0" dirty="0">
                <a:solidFill>
                  <a:srgbClr val="222222"/>
                </a:solidFill>
                <a:effectLst/>
              </a:rPr>
              <a:t>Also, The </a:t>
            </a:r>
            <a:r>
              <a:rPr lang="en-US" sz="3400" b="1" i="0" dirty="0">
                <a:solidFill>
                  <a:srgbClr val="222222"/>
                </a:solidFill>
                <a:effectLst/>
              </a:rPr>
              <a:t>number</a:t>
            </a:r>
            <a:r>
              <a:rPr lang="en-US" sz="3400" b="0" i="0" dirty="0">
                <a:solidFill>
                  <a:srgbClr val="222222"/>
                </a:solidFill>
                <a:effectLst/>
              </a:rPr>
              <a:t> of </a:t>
            </a:r>
            <a:r>
              <a:rPr lang="en-US" sz="3400" b="1" i="0" dirty="0">
                <a:solidFill>
                  <a:srgbClr val="222222"/>
                </a:solidFill>
                <a:effectLst/>
              </a:rPr>
              <a:t>buyers</a:t>
            </a:r>
            <a:r>
              <a:rPr lang="en-US" sz="3400" b="0" i="0" dirty="0">
                <a:solidFill>
                  <a:srgbClr val="222222"/>
                </a:solidFill>
                <a:effectLst/>
              </a:rPr>
              <a:t> and </a:t>
            </a:r>
            <a:r>
              <a:rPr lang="en-US" sz="3400" b="1" i="0" dirty="0">
                <a:solidFill>
                  <a:srgbClr val="222222"/>
                </a:solidFill>
                <a:effectLst/>
              </a:rPr>
              <a:t>sellers</a:t>
            </a:r>
            <a:r>
              <a:rPr lang="en-US" sz="3400" b="0" i="0" dirty="0">
                <a:solidFill>
                  <a:srgbClr val="222222"/>
                </a:solidFill>
                <a:effectLst/>
              </a:rPr>
              <a:t> or few sellers and large buyers or mutual interdependence of buyers and seller also </a:t>
            </a:r>
            <a:r>
              <a:rPr lang="en-US" sz="3400" b="1" i="0" dirty="0">
                <a:solidFill>
                  <a:srgbClr val="222222"/>
                </a:solidFill>
                <a:effectLst/>
              </a:rPr>
              <a:t>determine the market structure</a:t>
            </a:r>
            <a:r>
              <a:rPr lang="en-US" sz="3400" b="0" i="0" dirty="0">
                <a:solidFill>
                  <a:srgbClr val="222222"/>
                </a:solidFill>
                <a:effectLst/>
              </a:rPr>
              <a:t>.</a:t>
            </a:r>
          </a:p>
          <a:p>
            <a:pPr marL="0" indent="0" algn="l">
              <a:buNone/>
            </a:pPr>
            <a:endParaRPr lang="en-US" sz="3400" b="0" i="0" dirty="0">
              <a:solidFill>
                <a:srgbClr val="222222"/>
              </a:solidFill>
              <a:effectLst/>
            </a:endParaRPr>
          </a:p>
          <a:p>
            <a:r>
              <a:rPr lang="en-US" sz="3400" b="0" i="0" dirty="0">
                <a:solidFill>
                  <a:srgbClr val="222222"/>
                </a:solidFill>
                <a:effectLst/>
              </a:rPr>
              <a:t>From the viewpoint of competition the types of market structures in economics are the following:</a:t>
            </a:r>
          </a:p>
          <a:p>
            <a:pPr marL="0" indent="0">
              <a:buNone/>
            </a:pPr>
            <a:endParaRPr lang="en-US" sz="3400" b="0" i="0" dirty="0">
              <a:solidFill>
                <a:srgbClr val="222222"/>
              </a:solidFill>
              <a:effectLst/>
            </a:endParaRPr>
          </a:p>
          <a:p>
            <a:pPr lvl="1">
              <a:buFont typeface="Wingdings" panose="05000000000000000000" pitchFamily="2" charset="2"/>
              <a:buChar char="v"/>
            </a:pPr>
            <a:r>
              <a:rPr lang="en-US" sz="3400" b="1" strike="noStrike" dirty="0">
                <a:solidFill>
                  <a:srgbClr val="FF0000"/>
                </a:solidFill>
                <a:effectLst/>
              </a:rPr>
              <a:t>Perfect Competition</a:t>
            </a:r>
          </a:p>
          <a:p>
            <a:pPr marL="457200" lvl="1" indent="0">
              <a:buNone/>
            </a:pPr>
            <a:endParaRPr lang="en-US" sz="3400" dirty="0">
              <a:solidFill>
                <a:srgbClr val="FF0000"/>
              </a:solidFill>
              <a:effectLst/>
            </a:endParaRPr>
          </a:p>
          <a:p>
            <a:pPr lvl="1">
              <a:buFont typeface="Wingdings" panose="05000000000000000000" pitchFamily="2" charset="2"/>
              <a:buChar char="v"/>
            </a:pPr>
            <a:r>
              <a:rPr lang="en-US" sz="3400" b="1" dirty="0">
                <a:solidFill>
                  <a:srgbClr val="FF0000"/>
                </a:solidFill>
                <a:effectLst/>
              </a:rPr>
              <a:t>Imperfect Competition</a:t>
            </a:r>
            <a:br>
              <a:rPr lang="en-US" sz="3400" dirty="0">
                <a:effectLst/>
              </a:rPr>
            </a:br>
            <a:endParaRPr lang="fr-FR" sz="3400" dirty="0"/>
          </a:p>
          <a:p>
            <a:pPr algn="l"/>
            <a:endParaRPr lang="en-US" b="0" i="0" dirty="0">
              <a:solidFill>
                <a:srgbClr val="222222"/>
              </a:solidFill>
              <a:effectLst/>
              <a:latin typeface="Roboto" panose="02000000000000000000" pitchFamily="2" charset="0"/>
            </a:endParaRPr>
          </a:p>
          <a:p>
            <a:pPr marL="0" indent="0">
              <a:buNone/>
            </a:pPr>
            <a:endParaRPr lang="fr-FR" dirty="0"/>
          </a:p>
        </p:txBody>
      </p:sp>
    </p:spTree>
    <p:extLst>
      <p:ext uri="{BB962C8B-B14F-4D97-AF65-F5344CB8AC3E}">
        <p14:creationId xmlns:p14="http://schemas.microsoft.com/office/powerpoint/2010/main" val="3998315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A411DC-ECA2-4F19-98ED-387768B704CB}"/>
              </a:ext>
            </a:extLst>
          </p:cNvPr>
          <p:cNvSpPr>
            <a:spLocks noGrp="1"/>
          </p:cNvSpPr>
          <p:nvPr>
            <p:ph type="title"/>
          </p:nvPr>
        </p:nvSpPr>
        <p:spPr>
          <a:xfrm>
            <a:off x="2327564" y="365125"/>
            <a:ext cx="7019636" cy="1048039"/>
          </a:xfrm>
        </p:spPr>
        <p:txBody>
          <a:bodyPr>
            <a:normAutofit fontScale="90000"/>
          </a:bodyPr>
          <a:lstStyle/>
          <a:p>
            <a:pPr algn="ctr"/>
            <a:r>
              <a:rPr lang="en-US" sz="4400" b="1" i="0" dirty="0">
                <a:solidFill>
                  <a:schemeClr val="bg1"/>
                </a:solidFill>
                <a:effectLst/>
              </a:rPr>
              <a:t>II- The Market structures based on the number of sellers</a:t>
            </a:r>
            <a:endParaRPr lang="fr-FR" dirty="0">
              <a:solidFill>
                <a:schemeClr val="bg1"/>
              </a:solidFill>
            </a:endParaRPr>
          </a:p>
        </p:txBody>
      </p:sp>
      <p:sp>
        <p:nvSpPr>
          <p:cNvPr id="3" name="Espace réservé du contenu 2">
            <a:extLst>
              <a:ext uri="{FF2B5EF4-FFF2-40B4-BE49-F238E27FC236}">
                <a16:creationId xmlns:a16="http://schemas.microsoft.com/office/drawing/2014/main" id="{C8C6AD4F-2C05-4813-B69A-63A3ED61E053}"/>
              </a:ext>
            </a:extLst>
          </p:cNvPr>
          <p:cNvSpPr>
            <a:spLocks noGrp="1"/>
          </p:cNvSpPr>
          <p:nvPr>
            <p:ph idx="1"/>
          </p:nvPr>
        </p:nvSpPr>
        <p:spPr>
          <a:xfrm>
            <a:off x="211016" y="1825625"/>
            <a:ext cx="9706708" cy="4351338"/>
          </a:xfrm>
        </p:spPr>
        <p:txBody>
          <a:bodyPr>
            <a:normAutofit/>
          </a:bodyPr>
          <a:lstStyle/>
          <a:p>
            <a:pPr marL="0" indent="0">
              <a:buNone/>
            </a:pPr>
            <a:r>
              <a:rPr lang="en-US" sz="2800" b="1" i="0" dirty="0">
                <a:effectLst/>
              </a:rPr>
              <a:t>II- The Market structures based on the number of sellers</a:t>
            </a:r>
          </a:p>
          <a:p>
            <a:pPr marL="0" indent="0" algn="l">
              <a:buNone/>
            </a:pPr>
            <a:r>
              <a:rPr lang="en-US" b="1" dirty="0">
                <a:solidFill>
                  <a:srgbClr val="FF6600"/>
                </a:solidFill>
              </a:rPr>
              <a:t>	</a:t>
            </a:r>
            <a:r>
              <a:rPr lang="en-US" b="1" dirty="0"/>
              <a:t>II-1- </a:t>
            </a:r>
            <a:r>
              <a:rPr lang="en-US" b="1" i="0" dirty="0">
                <a:effectLst/>
              </a:rPr>
              <a:t>Perfect (Pure) Competition</a:t>
            </a:r>
          </a:p>
          <a:p>
            <a:pPr algn="l"/>
            <a:r>
              <a:rPr lang="en-US" sz="2600" b="0" i="0" dirty="0">
                <a:solidFill>
                  <a:srgbClr val="222222"/>
                </a:solidFill>
                <a:effectLst/>
              </a:rPr>
              <a:t>A market structure where a </a:t>
            </a:r>
            <a:r>
              <a:rPr lang="en-US" sz="2600" b="1" i="0" dirty="0">
                <a:solidFill>
                  <a:srgbClr val="222222"/>
                </a:solidFill>
                <a:effectLst/>
              </a:rPr>
              <a:t>large number of buyers and sellers </a:t>
            </a:r>
            <a:r>
              <a:rPr lang="en-US" sz="2600" b="0" i="0" dirty="0">
                <a:solidFill>
                  <a:srgbClr val="222222"/>
                </a:solidFill>
                <a:effectLst/>
              </a:rPr>
              <a:t>selling </a:t>
            </a:r>
            <a:r>
              <a:rPr lang="en-US" sz="2600" b="1" i="0" dirty="0">
                <a:solidFill>
                  <a:srgbClr val="222222"/>
                </a:solidFill>
                <a:effectLst/>
              </a:rPr>
              <a:t>homogeneous product </a:t>
            </a:r>
            <a:r>
              <a:rPr lang="en-US" sz="2600" b="0" i="0" dirty="0">
                <a:solidFill>
                  <a:srgbClr val="222222"/>
                </a:solidFill>
                <a:effectLst/>
              </a:rPr>
              <a:t>and the </a:t>
            </a:r>
            <a:r>
              <a:rPr lang="en-US" sz="2600" b="1" i="0" dirty="0">
                <a:solidFill>
                  <a:srgbClr val="222222"/>
                </a:solidFill>
                <a:effectLst/>
              </a:rPr>
              <a:t>price</a:t>
            </a:r>
            <a:r>
              <a:rPr lang="en-US" sz="2600" b="0" i="0" dirty="0">
                <a:solidFill>
                  <a:srgbClr val="222222"/>
                </a:solidFill>
                <a:effectLst/>
              </a:rPr>
              <a:t> is </a:t>
            </a:r>
            <a:r>
              <a:rPr lang="en-US" sz="2600" b="1" i="0" dirty="0">
                <a:solidFill>
                  <a:srgbClr val="222222"/>
                </a:solidFill>
                <a:effectLst/>
              </a:rPr>
              <a:t>determined</a:t>
            </a:r>
            <a:r>
              <a:rPr lang="en-US" sz="2600" b="0" i="0" dirty="0">
                <a:solidFill>
                  <a:srgbClr val="222222"/>
                </a:solidFill>
                <a:effectLst/>
              </a:rPr>
              <a:t> by the industry. </a:t>
            </a:r>
          </a:p>
          <a:p>
            <a:pPr algn="l"/>
            <a:r>
              <a:rPr lang="en-US" sz="2600" b="0" i="0" dirty="0">
                <a:solidFill>
                  <a:srgbClr val="222222"/>
                </a:solidFill>
                <a:effectLst/>
              </a:rPr>
              <a:t>English economists believe that there is perfect competition while American economist supports the concept of pure competition.</a:t>
            </a:r>
          </a:p>
          <a:p>
            <a:pPr algn="l"/>
            <a:r>
              <a:rPr lang="en-US" sz="2600" b="1" i="0" dirty="0">
                <a:solidFill>
                  <a:srgbClr val="222222"/>
                </a:solidFill>
                <a:effectLst/>
              </a:rPr>
              <a:t>In pure competition,</a:t>
            </a:r>
            <a:r>
              <a:rPr lang="en-US" sz="2600" b="0" i="0" dirty="0">
                <a:solidFill>
                  <a:srgbClr val="222222"/>
                </a:solidFill>
                <a:effectLst/>
              </a:rPr>
              <a:t> there is a lack of elements there are certain elements in existence.</a:t>
            </a:r>
          </a:p>
          <a:p>
            <a:pPr marL="0" indent="0">
              <a:buNone/>
            </a:pPr>
            <a:endParaRPr lang="fr-FR" b="1" dirty="0">
              <a:solidFill>
                <a:srgbClr val="FF0000"/>
              </a:solidFill>
            </a:endParaRPr>
          </a:p>
        </p:txBody>
      </p:sp>
    </p:spTree>
    <p:extLst>
      <p:ext uri="{BB962C8B-B14F-4D97-AF65-F5344CB8AC3E}">
        <p14:creationId xmlns:p14="http://schemas.microsoft.com/office/powerpoint/2010/main" val="3306428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94B9B6-9E2F-4AC2-9558-D2C870510FBF}"/>
              </a:ext>
            </a:extLst>
          </p:cNvPr>
          <p:cNvSpPr>
            <a:spLocks noGrp="1"/>
          </p:cNvSpPr>
          <p:nvPr>
            <p:ph type="title"/>
          </p:nvPr>
        </p:nvSpPr>
        <p:spPr>
          <a:xfrm>
            <a:off x="2419926" y="365126"/>
            <a:ext cx="7001165" cy="1020330"/>
          </a:xfrm>
        </p:spPr>
        <p:txBody>
          <a:bodyPr>
            <a:normAutofit fontScale="90000"/>
          </a:bodyPr>
          <a:lstStyle/>
          <a:p>
            <a:pPr algn="ctr"/>
            <a:r>
              <a:rPr lang="en-US" sz="4400" b="1" i="0" dirty="0">
                <a:solidFill>
                  <a:schemeClr val="bg1"/>
                </a:solidFill>
                <a:effectLst/>
              </a:rPr>
              <a:t>II- The Market structures based on the number of sellers</a:t>
            </a:r>
            <a:endParaRPr lang="fr-FR" dirty="0"/>
          </a:p>
        </p:txBody>
      </p:sp>
      <p:sp>
        <p:nvSpPr>
          <p:cNvPr id="3" name="Espace réservé du contenu 2">
            <a:extLst>
              <a:ext uri="{FF2B5EF4-FFF2-40B4-BE49-F238E27FC236}">
                <a16:creationId xmlns:a16="http://schemas.microsoft.com/office/drawing/2014/main" id="{84815D56-58A2-4DB2-9A57-5CE67066A04A}"/>
              </a:ext>
            </a:extLst>
          </p:cNvPr>
          <p:cNvSpPr>
            <a:spLocks noGrp="1"/>
          </p:cNvSpPr>
          <p:nvPr>
            <p:ph idx="1"/>
          </p:nvPr>
        </p:nvSpPr>
        <p:spPr>
          <a:xfrm>
            <a:off x="167054" y="1825625"/>
            <a:ext cx="9777046" cy="4496044"/>
          </a:xfrm>
        </p:spPr>
        <p:txBody>
          <a:bodyPr>
            <a:normAutofit/>
          </a:bodyPr>
          <a:lstStyle/>
          <a:p>
            <a:pPr marL="0" indent="0" algn="l">
              <a:buNone/>
            </a:pPr>
            <a:endParaRPr lang="en-US" b="0" i="0" dirty="0">
              <a:solidFill>
                <a:srgbClr val="222222"/>
              </a:solidFill>
              <a:effectLst/>
              <a:latin typeface="Roboto" panose="02000000000000000000" pitchFamily="2" charset="0"/>
            </a:endParaRPr>
          </a:p>
          <a:p>
            <a:r>
              <a:rPr lang="en-US" b="1" i="0" dirty="0">
                <a:solidFill>
                  <a:srgbClr val="222222"/>
                </a:solidFill>
                <a:effectLst/>
                <a:latin typeface="arial" panose="020B0604020202020204" pitchFamily="34" charset="0"/>
              </a:rPr>
              <a:t>Perfect competition</a:t>
            </a:r>
            <a:r>
              <a:rPr lang="en-US" b="0" i="0" dirty="0">
                <a:solidFill>
                  <a:srgbClr val="222222"/>
                </a:solidFill>
                <a:effectLst/>
                <a:latin typeface="arial" panose="020B0604020202020204" pitchFamily="34" charset="0"/>
              </a:rPr>
              <a:t> prevails when the demand for the output of each product is perfectly elastic.</a:t>
            </a:r>
          </a:p>
          <a:p>
            <a:pPr marL="0" indent="0" algn="l">
              <a:buNone/>
            </a:pPr>
            <a:r>
              <a:rPr lang="en-US" b="0" i="0" dirty="0">
                <a:solidFill>
                  <a:srgbClr val="222222"/>
                </a:solidFill>
                <a:effectLst/>
                <a:latin typeface="arial" panose="020B0604020202020204" pitchFamily="34" charset="0"/>
              </a:rPr>
              <a:t>	*This entails first,  that number of sellers is large, so that the output of any other seller is a negligible smaller portion of the total output of the commodity.</a:t>
            </a:r>
            <a:endParaRPr lang="en-US" b="0" i="0" dirty="0">
              <a:solidFill>
                <a:srgbClr val="222222"/>
              </a:solidFill>
              <a:effectLst/>
              <a:latin typeface="Roboto" panose="02000000000000000000" pitchFamily="2" charset="0"/>
            </a:endParaRPr>
          </a:p>
          <a:p>
            <a:pPr marL="0" indent="0" algn="l">
              <a:buNone/>
            </a:pPr>
            <a:r>
              <a:rPr lang="en-US" i="0" dirty="0">
                <a:solidFill>
                  <a:srgbClr val="222222"/>
                </a:solidFill>
                <a:effectLst/>
                <a:latin typeface="arial" panose="020B0604020202020204" pitchFamily="34" charset="0"/>
              </a:rPr>
              <a:t>	*and second</a:t>
            </a:r>
            <a:r>
              <a:rPr lang="en-US" b="0" i="0" dirty="0">
                <a:solidFill>
                  <a:srgbClr val="222222"/>
                </a:solidFill>
                <a:effectLst/>
                <a:latin typeface="arial" panose="020B0604020202020204" pitchFamily="34" charset="0"/>
              </a:rPr>
              <a:t>,  that buyers are all alike in respect of their choice between rival sellers so that the market is perfect.</a:t>
            </a:r>
            <a:endParaRPr lang="en-US" b="0" i="0" dirty="0">
              <a:solidFill>
                <a:srgbClr val="222222"/>
              </a:solidFill>
              <a:effectLst/>
              <a:latin typeface="Roboto" panose="02000000000000000000" pitchFamily="2" charset="0"/>
            </a:endParaRPr>
          </a:p>
          <a:p>
            <a:pPr marL="0" indent="0">
              <a:buNone/>
            </a:pPr>
            <a:endParaRPr lang="fr-FR" dirty="0"/>
          </a:p>
        </p:txBody>
      </p:sp>
    </p:spTree>
    <p:extLst>
      <p:ext uri="{BB962C8B-B14F-4D97-AF65-F5344CB8AC3E}">
        <p14:creationId xmlns:p14="http://schemas.microsoft.com/office/powerpoint/2010/main" val="541014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0AE4C5-3865-4A8A-A4C8-E752A34679BD}"/>
              </a:ext>
            </a:extLst>
          </p:cNvPr>
          <p:cNvSpPr>
            <a:spLocks noGrp="1"/>
          </p:cNvSpPr>
          <p:nvPr>
            <p:ph type="title"/>
          </p:nvPr>
        </p:nvSpPr>
        <p:spPr>
          <a:xfrm>
            <a:off x="2475345" y="365126"/>
            <a:ext cx="7121238" cy="983384"/>
          </a:xfrm>
        </p:spPr>
        <p:txBody>
          <a:bodyPr>
            <a:normAutofit fontScale="90000"/>
          </a:bodyPr>
          <a:lstStyle/>
          <a:p>
            <a:pPr algn="ctr"/>
            <a:r>
              <a:rPr lang="en-US" sz="4400" b="1" i="0" dirty="0">
                <a:solidFill>
                  <a:schemeClr val="bg1"/>
                </a:solidFill>
                <a:effectLst/>
              </a:rPr>
              <a:t>II- The Market structures based on the number of sellers</a:t>
            </a:r>
            <a:endParaRPr lang="fr-FR" b="1" dirty="0"/>
          </a:p>
        </p:txBody>
      </p:sp>
      <p:sp>
        <p:nvSpPr>
          <p:cNvPr id="3" name="Espace réservé du contenu 2">
            <a:extLst>
              <a:ext uri="{FF2B5EF4-FFF2-40B4-BE49-F238E27FC236}">
                <a16:creationId xmlns:a16="http://schemas.microsoft.com/office/drawing/2014/main" id="{EBDAA10B-6D7B-46AF-8494-76B6095D9F7D}"/>
              </a:ext>
            </a:extLst>
          </p:cNvPr>
          <p:cNvSpPr>
            <a:spLocks noGrp="1"/>
          </p:cNvSpPr>
          <p:nvPr>
            <p:ph idx="1"/>
          </p:nvPr>
        </p:nvSpPr>
        <p:spPr>
          <a:xfrm>
            <a:off x="166256" y="1825625"/>
            <a:ext cx="9637168" cy="4351338"/>
          </a:xfrm>
        </p:spPr>
        <p:txBody>
          <a:bodyPr>
            <a:normAutofit/>
          </a:bodyPr>
          <a:lstStyle/>
          <a:p>
            <a:pPr marL="0" indent="0">
              <a:buNone/>
            </a:pPr>
            <a:r>
              <a:rPr lang="en-US" sz="2600" b="1" dirty="0">
                <a:solidFill>
                  <a:srgbClr val="FF0000"/>
                </a:solidFill>
              </a:rPr>
              <a:t>Perfect Market </a:t>
            </a:r>
            <a:r>
              <a:rPr lang="en-US" sz="2600" dirty="0"/>
              <a:t>is a market situation which consists of a very large number of buyers and sellers offering a homogeneous product. Under such condition, no firm can affect the market price. Price is determined through the market demand and supply of the particular product, since no single buyer or seller has any control over the price.</a:t>
            </a:r>
          </a:p>
          <a:p>
            <a:pPr marL="0" indent="0">
              <a:buNone/>
            </a:pPr>
            <a:endParaRPr lang="en-US" sz="2600" dirty="0"/>
          </a:p>
          <a:p>
            <a:r>
              <a:rPr lang="en-US" sz="2600" dirty="0"/>
              <a:t>Perfect Competition is built on two critical assumptions: </a:t>
            </a:r>
          </a:p>
          <a:p>
            <a:pPr lvl="1"/>
            <a:r>
              <a:rPr lang="en-US" sz="2600" dirty="0"/>
              <a:t>The behavior of an individual firm</a:t>
            </a:r>
          </a:p>
          <a:p>
            <a:pPr lvl="1"/>
            <a:r>
              <a:rPr lang="en-US" sz="2600" dirty="0"/>
              <a:t>The nature of the industry in which it operates</a:t>
            </a:r>
            <a:endParaRPr lang="fr-FR" sz="2600" dirty="0"/>
          </a:p>
        </p:txBody>
      </p:sp>
    </p:spTree>
    <p:extLst>
      <p:ext uri="{BB962C8B-B14F-4D97-AF65-F5344CB8AC3E}">
        <p14:creationId xmlns:p14="http://schemas.microsoft.com/office/powerpoint/2010/main" val="3146770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661C26-46B4-4822-B40E-CBB197EAFAC4}"/>
              </a:ext>
            </a:extLst>
          </p:cNvPr>
          <p:cNvSpPr>
            <a:spLocks noGrp="1"/>
          </p:cNvSpPr>
          <p:nvPr>
            <p:ph type="title"/>
          </p:nvPr>
        </p:nvSpPr>
        <p:spPr>
          <a:xfrm>
            <a:off x="2493818" y="365126"/>
            <a:ext cx="6705600" cy="927966"/>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08E2CBC2-00F1-410C-B86E-4DE202944FD5}"/>
              </a:ext>
            </a:extLst>
          </p:cNvPr>
          <p:cNvSpPr>
            <a:spLocks noGrp="1"/>
          </p:cNvSpPr>
          <p:nvPr>
            <p:ph idx="1"/>
          </p:nvPr>
        </p:nvSpPr>
        <p:spPr>
          <a:xfrm>
            <a:off x="184638" y="1825625"/>
            <a:ext cx="9785839" cy="4351338"/>
          </a:xfrm>
        </p:spPr>
        <p:txBody>
          <a:bodyPr>
            <a:normAutofit lnSpcReduction="10000"/>
          </a:bodyPr>
          <a:lstStyle/>
          <a:p>
            <a:r>
              <a:rPr lang="en-US" sz="2600" dirty="0"/>
              <a:t>Perfect Competition cannot be found in the real world. For such to exist, the following conditions must be observed and required: </a:t>
            </a:r>
          </a:p>
          <a:p>
            <a:pPr marL="0" indent="0">
              <a:buNone/>
            </a:pPr>
            <a:endParaRPr lang="en-US" sz="2600" dirty="0"/>
          </a:p>
          <a:p>
            <a:r>
              <a:rPr lang="en-US" sz="2600" dirty="0"/>
              <a:t>A large number of sellers</a:t>
            </a:r>
          </a:p>
          <a:p>
            <a:r>
              <a:rPr lang="en-US" sz="2600" dirty="0"/>
              <a:t> Selling a homogenous product</a:t>
            </a:r>
          </a:p>
          <a:p>
            <a:r>
              <a:rPr lang="en-US" sz="2600" dirty="0"/>
              <a:t> No artificial restrictions placed upon price or quantity</a:t>
            </a:r>
          </a:p>
          <a:p>
            <a:r>
              <a:rPr lang="en-US" sz="2600" dirty="0"/>
              <a:t> Easy entry and exit</a:t>
            </a:r>
          </a:p>
          <a:p>
            <a:r>
              <a:rPr lang="en-US" sz="2600" dirty="0"/>
              <a:t> All buyers and sellers have perfect knowledge of market conditions and of any changes that occur in the market</a:t>
            </a:r>
          </a:p>
          <a:p>
            <a:r>
              <a:rPr lang="en-US" sz="2600" dirty="0"/>
              <a:t>Firms are </a:t>
            </a:r>
            <a:r>
              <a:rPr lang="en-US" sz="2600" b="1" dirty="0"/>
              <a:t>“price takers”</a:t>
            </a:r>
            <a:endParaRPr lang="fr-FR" sz="2600" b="1" dirty="0"/>
          </a:p>
        </p:txBody>
      </p:sp>
    </p:spTree>
    <p:extLst>
      <p:ext uri="{BB962C8B-B14F-4D97-AF65-F5344CB8AC3E}">
        <p14:creationId xmlns:p14="http://schemas.microsoft.com/office/powerpoint/2010/main" val="1050600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DE1145-8CD1-4E3C-A634-21AD7C6E9F42}"/>
              </a:ext>
            </a:extLst>
          </p:cNvPr>
          <p:cNvSpPr>
            <a:spLocks noGrp="1"/>
          </p:cNvSpPr>
          <p:nvPr>
            <p:ph type="title"/>
          </p:nvPr>
        </p:nvSpPr>
        <p:spPr>
          <a:xfrm>
            <a:off x="2382982" y="365126"/>
            <a:ext cx="7305963" cy="983384"/>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52ACA3F4-1489-411D-B8B7-506E495900FF}"/>
              </a:ext>
            </a:extLst>
          </p:cNvPr>
          <p:cNvSpPr>
            <a:spLocks noGrp="1"/>
          </p:cNvSpPr>
          <p:nvPr>
            <p:ph idx="1"/>
          </p:nvPr>
        </p:nvSpPr>
        <p:spPr>
          <a:xfrm>
            <a:off x="131886" y="1825625"/>
            <a:ext cx="9908930" cy="4351338"/>
          </a:xfrm>
        </p:spPr>
        <p:txBody>
          <a:bodyPr>
            <a:normAutofit fontScale="92500" lnSpcReduction="20000"/>
          </a:bodyPr>
          <a:lstStyle/>
          <a:p>
            <a:pPr lvl="4"/>
            <a:endParaRPr lang="en-US" sz="2600" b="1" dirty="0"/>
          </a:p>
          <a:p>
            <a:pPr lvl="4"/>
            <a:r>
              <a:rPr lang="en-US" sz="2600" b="1" dirty="0"/>
              <a:t>The firm is assumed to be a </a:t>
            </a:r>
            <a:r>
              <a:rPr lang="en-US" sz="2600" b="1" dirty="0">
                <a:solidFill>
                  <a:srgbClr val="FF0000"/>
                </a:solidFill>
              </a:rPr>
              <a:t>price taker</a:t>
            </a:r>
          </a:p>
          <a:p>
            <a:pPr lvl="4"/>
            <a:r>
              <a:rPr lang="en-US" sz="2600" b="1" dirty="0"/>
              <a:t>The industry is characterized by </a:t>
            </a:r>
            <a:r>
              <a:rPr lang="en-US" sz="2600" b="1" dirty="0">
                <a:solidFill>
                  <a:srgbClr val="FF0000"/>
                </a:solidFill>
              </a:rPr>
              <a:t>freedom of entry and exit</a:t>
            </a:r>
            <a:endParaRPr lang="fr-FR" sz="2600" b="1" dirty="0">
              <a:solidFill>
                <a:srgbClr val="FF0000"/>
              </a:solidFill>
            </a:endParaRPr>
          </a:p>
          <a:p>
            <a:pPr marL="0" indent="0">
              <a:buNone/>
            </a:pPr>
            <a:endParaRPr lang="en-US" b="1" dirty="0">
              <a:solidFill>
                <a:srgbClr val="FF0000"/>
              </a:solidFill>
            </a:endParaRPr>
          </a:p>
          <a:p>
            <a:pPr marL="0" indent="0">
              <a:buNone/>
            </a:pPr>
            <a:r>
              <a:rPr lang="en-US" b="1" dirty="0"/>
              <a:t>II-1-1- Characteristics of perfect competition</a:t>
            </a:r>
          </a:p>
          <a:p>
            <a:r>
              <a:rPr lang="en-US" dirty="0"/>
              <a:t>There are very many small firms </a:t>
            </a:r>
          </a:p>
          <a:p>
            <a:r>
              <a:rPr lang="en-US" dirty="0"/>
              <a:t>All producers of a good sell the same product</a:t>
            </a:r>
          </a:p>
          <a:p>
            <a:r>
              <a:rPr lang="en-US" dirty="0"/>
              <a:t>There are no barriers to enter the market </a:t>
            </a:r>
          </a:p>
          <a:p>
            <a:r>
              <a:rPr lang="en-US" dirty="0"/>
              <a:t>All consumers and producers have ‘perfect information’ </a:t>
            </a:r>
          </a:p>
          <a:p>
            <a:r>
              <a:rPr lang="en-US" dirty="0"/>
              <a:t>Firms sell all they produce, but they cannot set a price</a:t>
            </a:r>
          </a:p>
          <a:p>
            <a:r>
              <a:rPr lang="fr-FR" dirty="0"/>
              <a:t>No Transport Cost        Absence of </a:t>
            </a:r>
            <a:r>
              <a:rPr lang="fr-FR" dirty="0" err="1"/>
              <a:t>Artificial</a:t>
            </a:r>
            <a:r>
              <a:rPr lang="fr-FR" dirty="0"/>
              <a:t> Restrictions</a:t>
            </a:r>
          </a:p>
        </p:txBody>
      </p:sp>
      <p:sp>
        <p:nvSpPr>
          <p:cNvPr id="4" name="Flèche : droite 3">
            <a:extLst>
              <a:ext uri="{FF2B5EF4-FFF2-40B4-BE49-F238E27FC236}">
                <a16:creationId xmlns:a16="http://schemas.microsoft.com/office/drawing/2014/main" id="{1E1E8599-714D-4657-9237-59FD26298949}"/>
              </a:ext>
            </a:extLst>
          </p:cNvPr>
          <p:cNvSpPr/>
          <p:nvPr/>
        </p:nvSpPr>
        <p:spPr>
          <a:xfrm>
            <a:off x="194941" y="2109799"/>
            <a:ext cx="840509" cy="3140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94081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6726F2-98EA-4D2A-A721-6E8BED5D943C}"/>
              </a:ext>
            </a:extLst>
          </p:cNvPr>
          <p:cNvSpPr>
            <a:spLocks noGrp="1"/>
          </p:cNvSpPr>
          <p:nvPr>
            <p:ph type="title"/>
          </p:nvPr>
        </p:nvSpPr>
        <p:spPr>
          <a:xfrm>
            <a:off x="2299855" y="365126"/>
            <a:ext cx="7352146" cy="1029566"/>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C9BE3839-8ED1-4913-BDCA-8DB9386F7C1C}"/>
              </a:ext>
            </a:extLst>
          </p:cNvPr>
          <p:cNvSpPr>
            <a:spLocks noGrp="1"/>
          </p:cNvSpPr>
          <p:nvPr>
            <p:ph idx="1"/>
          </p:nvPr>
        </p:nvSpPr>
        <p:spPr>
          <a:xfrm>
            <a:off x="193431" y="1825625"/>
            <a:ext cx="9750669" cy="4364160"/>
          </a:xfrm>
        </p:spPr>
        <p:txBody>
          <a:bodyPr/>
          <a:lstStyle/>
          <a:p>
            <a:pPr marL="0" indent="0">
              <a:buNone/>
            </a:pPr>
            <a:r>
              <a:rPr lang="en-US" b="1" dirty="0"/>
              <a:t>II-1-2-Short run analysis of perfect competition</a:t>
            </a:r>
          </a:p>
          <a:p>
            <a:r>
              <a:rPr lang="en-US" dirty="0"/>
              <a:t>The firm’s objective is to produce the level of output that will maximize profit </a:t>
            </a:r>
          </a:p>
          <a:p>
            <a:r>
              <a:rPr lang="en-US" dirty="0"/>
              <a:t>Some inputs are variable and therefore fixed costs arise regardless whether the firm is operating or not</a:t>
            </a:r>
          </a:p>
          <a:p>
            <a:r>
              <a:rPr lang="en-US" dirty="0"/>
              <a:t> Since the firm is a price taker, it has no control on the price of a product</a:t>
            </a:r>
            <a:endParaRPr lang="fr-FR" dirty="0"/>
          </a:p>
        </p:txBody>
      </p:sp>
    </p:spTree>
    <p:extLst>
      <p:ext uri="{BB962C8B-B14F-4D97-AF65-F5344CB8AC3E}">
        <p14:creationId xmlns:p14="http://schemas.microsoft.com/office/powerpoint/2010/main" val="1984052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5F177-BF7A-48EF-B6DC-21C653833E79}"/>
              </a:ext>
            </a:extLst>
          </p:cNvPr>
          <p:cNvSpPr>
            <a:spLocks noGrp="1"/>
          </p:cNvSpPr>
          <p:nvPr>
            <p:ph type="title"/>
          </p:nvPr>
        </p:nvSpPr>
        <p:spPr>
          <a:xfrm>
            <a:off x="2327030" y="365126"/>
            <a:ext cx="7186425" cy="1173161"/>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9E2BC784-3683-40E8-A371-5DFC45BCAAEF}"/>
              </a:ext>
            </a:extLst>
          </p:cNvPr>
          <p:cNvSpPr>
            <a:spLocks noGrp="1"/>
          </p:cNvSpPr>
          <p:nvPr>
            <p:ph idx="1"/>
          </p:nvPr>
        </p:nvSpPr>
        <p:spPr>
          <a:xfrm>
            <a:off x="114300" y="1473931"/>
            <a:ext cx="9750670" cy="5018943"/>
          </a:xfrm>
        </p:spPr>
        <p:txBody>
          <a:bodyPr>
            <a:normAutofit fontScale="55000" lnSpcReduction="20000"/>
          </a:bodyPr>
          <a:lstStyle/>
          <a:p>
            <a:pPr marL="0" indent="0">
              <a:buNone/>
            </a:pPr>
            <a:endParaRPr lang="en-US" b="1" dirty="0">
              <a:solidFill>
                <a:srgbClr val="FF0000"/>
              </a:solidFill>
            </a:endParaRPr>
          </a:p>
          <a:p>
            <a:pPr marL="0" indent="0">
              <a:buNone/>
            </a:pPr>
            <a:r>
              <a:rPr lang="en-US" sz="4400" b="1" dirty="0"/>
              <a:t>II-1-3- Short run equilibrium under perfect competition</a:t>
            </a:r>
          </a:p>
          <a:p>
            <a:pPr marL="0" indent="0">
              <a:lnSpc>
                <a:spcPct val="107000"/>
              </a:lnSpc>
              <a:spcAft>
                <a:spcPts val="800"/>
              </a:spcAft>
              <a:buNone/>
            </a:pPr>
            <a:r>
              <a:rPr lang="en-US" sz="4400" b="1" dirty="0">
                <a:solidFill>
                  <a:srgbClr val="000000"/>
                </a:solidFill>
                <a:effectLst/>
                <a:ea typeface="Times New Roman" panose="02020603050405020304" pitchFamily="18" charset="0"/>
                <a:cs typeface="Arial" panose="020B0604020202020204" pitchFamily="34" charset="0"/>
              </a:rPr>
              <a:t>Efficiency of short run equilibrium</a:t>
            </a:r>
            <a:endParaRPr lang="fr-FR" sz="4400" dirty="0">
              <a:effectLst/>
              <a:ea typeface="Calibri" panose="020F0502020204030204" pitchFamily="34" charset="0"/>
              <a:cs typeface="Arial" panose="020B0604020202020204" pitchFamily="34" charset="0"/>
            </a:endParaRPr>
          </a:p>
          <a:p>
            <a:pPr>
              <a:lnSpc>
                <a:spcPct val="107000"/>
              </a:lnSpc>
              <a:spcAft>
                <a:spcPts val="500"/>
              </a:spcAft>
            </a:pPr>
            <a:r>
              <a:rPr lang="en-US" sz="4400" dirty="0">
                <a:solidFill>
                  <a:srgbClr val="000000"/>
                </a:solidFill>
                <a:effectLst/>
                <a:ea typeface="Times New Roman" panose="02020603050405020304" pitchFamily="18" charset="0"/>
                <a:cs typeface="Arial" panose="020B0604020202020204" pitchFamily="34" charset="0"/>
              </a:rPr>
              <a:t>In an exchange economy, a </a:t>
            </a:r>
            <a:r>
              <a:rPr lang="en-US" sz="4400" u="sng" dirty="0">
                <a:solidFill>
                  <a:srgbClr val="0000FF"/>
                </a:solidFill>
                <a:effectLst/>
                <a:ea typeface="Times New Roman" panose="02020603050405020304" pitchFamily="18" charset="0"/>
                <a:cs typeface="Arial" panose="020B0604020202020204" pitchFamily="34" charset="0"/>
                <a:hlinkClick r:id="rId3"/>
              </a:rPr>
              <a:t>competitive equilibrium</a:t>
            </a:r>
            <a:r>
              <a:rPr lang="en-US" sz="4400" dirty="0">
                <a:solidFill>
                  <a:srgbClr val="000000"/>
                </a:solidFill>
                <a:effectLst/>
                <a:ea typeface="Times New Roman" panose="02020603050405020304" pitchFamily="18" charset="0"/>
                <a:cs typeface="Arial" panose="020B0604020202020204" pitchFamily="34" charset="0"/>
              </a:rPr>
              <a:t> is </a:t>
            </a:r>
          </a:p>
          <a:p>
            <a:pPr marL="0" indent="0">
              <a:lnSpc>
                <a:spcPct val="107000"/>
              </a:lnSpc>
              <a:spcAft>
                <a:spcPts val="500"/>
              </a:spcAft>
              <a:buNone/>
            </a:pPr>
            <a:r>
              <a:rPr lang="en-US" sz="4400" u="sng" dirty="0">
                <a:solidFill>
                  <a:srgbClr val="0000FF"/>
                </a:solidFill>
                <a:effectLst/>
                <a:ea typeface="Times New Roman" panose="02020603050405020304" pitchFamily="18" charset="0"/>
                <a:cs typeface="Arial" panose="020B0604020202020204" pitchFamily="34" charset="0"/>
                <a:hlinkClick r:id="rId4"/>
              </a:rPr>
              <a:t>Pareto efficient</a:t>
            </a:r>
            <a:r>
              <a:rPr lang="en-US" sz="4400" dirty="0">
                <a:solidFill>
                  <a:srgbClr val="000000"/>
                </a:solidFill>
                <a:effectLst/>
                <a:ea typeface="Times New Roman" panose="02020603050405020304" pitchFamily="18" charset="0"/>
                <a:cs typeface="Arial" panose="020B0604020202020204" pitchFamily="34" charset="0"/>
              </a:rPr>
              <a:t>.</a:t>
            </a:r>
            <a:endParaRPr lang="fr-FR" sz="4400" dirty="0">
              <a:effectLst/>
              <a:ea typeface="Calibri" panose="020F0502020204030204" pitchFamily="34" charset="0"/>
              <a:cs typeface="Arial" panose="020B0604020202020204" pitchFamily="34" charset="0"/>
            </a:endParaRPr>
          </a:p>
          <a:p>
            <a:r>
              <a:rPr lang="en-US" sz="4400" dirty="0">
                <a:solidFill>
                  <a:srgbClr val="000000"/>
                </a:solidFill>
                <a:effectLst/>
                <a:ea typeface="Times New Roman" panose="02020603050405020304" pitchFamily="18" charset="0"/>
              </a:rPr>
              <a:t>In a competitive equilibrium </a:t>
            </a:r>
            <a:r>
              <a:rPr lang="en-US" sz="4400" b="1" dirty="0">
                <a:solidFill>
                  <a:srgbClr val="FF0000"/>
                </a:solidFill>
                <a:effectLst/>
                <a:ea typeface="Times New Roman" panose="02020603050405020304" pitchFamily="18" charset="0"/>
              </a:rPr>
              <a:t>p=C </a:t>
            </a:r>
            <a:r>
              <a:rPr lang="en-US" sz="4400" b="1" dirty="0" err="1">
                <a:solidFill>
                  <a:srgbClr val="FF0000"/>
                </a:solidFill>
                <a:effectLst/>
                <a:ea typeface="Times New Roman" panose="02020603050405020304" pitchFamily="18" charset="0"/>
              </a:rPr>
              <a:t>marg</a:t>
            </a:r>
            <a:r>
              <a:rPr lang="en-US" sz="4400" b="1" dirty="0">
                <a:solidFill>
                  <a:srgbClr val="FF0000"/>
                </a:solidFill>
                <a:effectLst/>
                <a:ea typeface="Times New Roman" panose="02020603050405020304" pitchFamily="18" charset="0"/>
              </a:rPr>
              <a:t> </a:t>
            </a:r>
            <a:r>
              <a:rPr lang="en-US" sz="4400" dirty="0">
                <a:solidFill>
                  <a:srgbClr val="000000"/>
                </a:solidFill>
                <a:effectLst/>
                <a:ea typeface="Times New Roman" panose="02020603050405020304" pitchFamily="18" charset="0"/>
              </a:rPr>
              <a:t>in short run so no firm can sell </a:t>
            </a:r>
          </a:p>
          <a:p>
            <a:pPr marL="0" indent="0">
              <a:buNone/>
            </a:pPr>
            <a:r>
              <a:rPr lang="en-US" sz="4400" dirty="0">
                <a:solidFill>
                  <a:srgbClr val="000000"/>
                </a:solidFill>
                <a:effectLst/>
                <a:ea typeface="Times New Roman" panose="02020603050405020304" pitchFamily="18" charset="0"/>
              </a:rPr>
              <a:t> an extra unit at a price that covers its short run marginal  cost.</a:t>
            </a:r>
          </a:p>
          <a:p>
            <a:r>
              <a:rPr lang="en-US" sz="4400" dirty="0">
                <a:solidFill>
                  <a:srgbClr val="000000"/>
                </a:solidFill>
                <a:effectLst/>
                <a:ea typeface="Times New Roman" panose="02020603050405020304" pitchFamily="18" charset="0"/>
              </a:rPr>
              <a:t> Short run marginal cost is the market value  of the variable </a:t>
            </a:r>
          </a:p>
          <a:p>
            <a:pPr marL="0" indent="0">
              <a:buNone/>
            </a:pPr>
            <a:r>
              <a:rPr lang="en-US" sz="4400" dirty="0">
                <a:solidFill>
                  <a:srgbClr val="000000"/>
                </a:solidFill>
                <a:effectLst/>
                <a:ea typeface="Times New Roman" panose="02020603050405020304" pitchFamily="18" charset="0"/>
              </a:rPr>
              <a:t>inputs needed to produce the  extra unit of output, so in an </a:t>
            </a:r>
          </a:p>
          <a:p>
            <a:pPr marL="0" indent="0">
              <a:buNone/>
            </a:pPr>
            <a:r>
              <a:rPr lang="en-US" sz="4400" dirty="0">
                <a:solidFill>
                  <a:srgbClr val="000000"/>
                </a:solidFill>
                <a:effectLst/>
                <a:ea typeface="Times New Roman" panose="02020603050405020304" pitchFamily="18" charset="0"/>
              </a:rPr>
              <a:t>equilibrium it is  not possible to sell  another unit at a price that</a:t>
            </a:r>
          </a:p>
          <a:p>
            <a:pPr marL="0" indent="0">
              <a:buNone/>
            </a:pPr>
            <a:r>
              <a:rPr lang="en-US" sz="4400" dirty="0">
                <a:solidFill>
                  <a:srgbClr val="000000"/>
                </a:solidFill>
                <a:effectLst/>
                <a:ea typeface="Times New Roman" panose="02020603050405020304" pitchFamily="18" charset="0"/>
              </a:rPr>
              <a:t> covers the market value of the inputs needed to produce </a:t>
            </a:r>
          </a:p>
          <a:p>
            <a:pPr marL="0" indent="0">
              <a:buNone/>
            </a:pPr>
            <a:r>
              <a:rPr lang="en-US" sz="4400" dirty="0">
                <a:solidFill>
                  <a:srgbClr val="000000"/>
                </a:solidFill>
                <a:effectLst/>
                <a:ea typeface="Times New Roman" panose="02020603050405020304" pitchFamily="18" charset="0"/>
              </a:rPr>
              <a:t>that unit.</a:t>
            </a:r>
          </a:p>
          <a:p>
            <a:pPr marL="0" indent="0">
              <a:buNone/>
            </a:pPr>
            <a:endParaRPr lang="fr-FR" dirty="0"/>
          </a:p>
        </p:txBody>
      </p:sp>
      <p:pic>
        <p:nvPicPr>
          <p:cNvPr id="2050" name="Picture 2" descr="Perfect Competition and Monopoly Perfect Competition and Monopoly">
            <a:extLst>
              <a:ext uri="{FF2B5EF4-FFF2-40B4-BE49-F238E27FC236}">
                <a16:creationId xmlns:a16="http://schemas.microsoft.com/office/drawing/2014/main" id="{6C40ED5C-EBE2-4776-BABB-094DB6AABF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79859" y="1690688"/>
            <a:ext cx="5573806" cy="4954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437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A7BD1F-8512-48A6-856B-EA48E9F7A238}"/>
              </a:ext>
            </a:extLst>
          </p:cNvPr>
          <p:cNvSpPr>
            <a:spLocks noGrp="1"/>
          </p:cNvSpPr>
          <p:nvPr>
            <p:ph type="title"/>
          </p:nvPr>
        </p:nvSpPr>
        <p:spPr>
          <a:xfrm>
            <a:off x="1810327" y="365125"/>
            <a:ext cx="7786256" cy="1001857"/>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2D51DBC9-2393-46A3-9DEE-4C631BC36B70}"/>
              </a:ext>
            </a:extLst>
          </p:cNvPr>
          <p:cNvSpPr>
            <a:spLocks noGrp="1"/>
          </p:cNvSpPr>
          <p:nvPr>
            <p:ph idx="1"/>
          </p:nvPr>
        </p:nvSpPr>
        <p:spPr>
          <a:xfrm>
            <a:off x="175846" y="1825624"/>
            <a:ext cx="9697916" cy="4519757"/>
          </a:xfrm>
        </p:spPr>
        <p:txBody>
          <a:bodyPr>
            <a:normAutofit fontScale="92500" lnSpcReduction="20000"/>
          </a:bodyPr>
          <a:lstStyle/>
          <a:p>
            <a:pPr marL="0" indent="0">
              <a:buNone/>
            </a:pPr>
            <a:r>
              <a:rPr lang="en-US" b="1" dirty="0"/>
              <a:t>II-1-4- Long run analysis of perfect competition</a:t>
            </a:r>
          </a:p>
          <a:p>
            <a:r>
              <a:rPr lang="en-US" dirty="0"/>
              <a:t>All inputs and costs of production are variable</a:t>
            </a:r>
          </a:p>
          <a:p>
            <a:r>
              <a:rPr lang="en-US" dirty="0"/>
              <a:t> The firm can build most appropriate scale of plant to produce the optimum level of output.</a:t>
            </a:r>
          </a:p>
          <a:p>
            <a:pPr marL="0" indent="0">
              <a:buNone/>
            </a:pPr>
            <a:endParaRPr lang="en-US" dirty="0"/>
          </a:p>
          <a:p>
            <a:r>
              <a:rPr lang="en-US" sz="2800" dirty="0">
                <a:solidFill>
                  <a:srgbClr val="000000"/>
                </a:solidFill>
                <a:effectLst/>
                <a:ea typeface="Times New Roman" panose="02020603050405020304" pitchFamily="18" charset="0"/>
                <a:cs typeface="Arial" panose="020B0604020202020204" pitchFamily="34" charset="0"/>
              </a:rPr>
              <a:t>A rough measure of the </a:t>
            </a:r>
            <a:r>
              <a:rPr lang="en-US" sz="2800" b="1" dirty="0">
                <a:solidFill>
                  <a:srgbClr val="000000"/>
                </a:solidFill>
                <a:effectLst/>
                <a:ea typeface="Times New Roman" panose="02020603050405020304" pitchFamily="18" charset="0"/>
                <a:cs typeface="Arial" panose="020B0604020202020204" pitchFamily="34" charset="0"/>
              </a:rPr>
              <a:t>consumers' gains </a:t>
            </a:r>
            <a:r>
              <a:rPr lang="en-US" sz="2800" dirty="0">
                <a:solidFill>
                  <a:srgbClr val="000000"/>
                </a:solidFill>
                <a:effectLst/>
                <a:ea typeface="Times New Roman" panose="02020603050405020304" pitchFamily="18" charset="0"/>
                <a:cs typeface="Arial" panose="020B0604020202020204" pitchFamily="34" charset="0"/>
              </a:rPr>
              <a:t>from trade is the area under the demand curve  and above the price, indicated by the light purple area in the figure below: this area is called the </a:t>
            </a:r>
            <a:r>
              <a:rPr lang="en-US" sz="2800" b="1" dirty="0">
                <a:solidFill>
                  <a:srgbClr val="FF0000"/>
                </a:solidFill>
                <a:effectLst/>
                <a:ea typeface="Times New Roman" panose="02020603050405020304" pitchFamily="18" charset="0"/>
                <a:cs typeface="Arial" panose="020B0604020202020204" pitchFamily="34" charset="0"/>
              </a:rPr>
              <a:t>consumers' surplus</a:t>
            </a:r>
            <a:r>
              <a:rPr lang="en-US" sz="2800" dirty="0">
                <a:solidFill>
                  <a:srgbClr val="000000"/>
                </a:solidFill>
                <a:effectLst/>
                <a:ea typeface="Times New Roman" panose="02020603050405020304" pitchFamily="18" charset="0"/>
                <a:cs typeface="Arial" panose="020B0604020202020204" pitchFamily="34" charset="0"/>
              </a:rPr>
              <a:t>.</a:t>
            </a:r>
          </a:p>
          <a:p>
            <a:pPr marL="0" indent="0">
              <a:buNone/>
            </a:pPr>
            <a:endParaRPr lang="en-US" sz="2800" dirty="0">
              <a:solidFill>
                <a:srgbClr val="000000"/>
              </a:solidFill>
              <a:effectLst/>
              <a:ea typeface="Times New Roman" panose="02020603050405020304" pitchFamily="18" charset="0"/>
              <a:cs typeface="Arial" panose="020B0604020202020204" pitchFamily="34" charset="0"/>
            </a:endParaRPr>
          </a:p>
          <a:p>
            <a:r>
              <a:rPr lang="en-US" sz="2800" dirty="0">
                <a:solidFill>
                  <a:srgbClr val="000000"/>
                </a:solidFill>
                <a:effectLst/>
                <a:ea typeface="Times New Roman" panose="02020603050405020304" pitchFamily="18" charset="0"/>
                <a:cs typeface="Arial" panose="020B0604020202020204" pitchFamily="34" charset="0"/>
              </a:rPr>
              <a:t> A measure of the </a:t>
            </a:r>
            <a:r>
              <a:rPr lang="en-US" sz="2800" b="1" dirty="0">
                <a:solidFill>
                  <a:srgbClr val="000000"/>
                </a:solidFill>
                <a:effectLst/>
                <a:ea typeface="Times New Roman" panose="02020603050405020304" pitchFamily="18" charset="0"/>
                <a:cs typeface="Arial" panose="020B0604020202020204" pitchFamily="34" charset="0"/>
              </a:rPr>
              <a:t>gain to the producers </a:t>
            </a:r>
            <a:r>
              <a:rPr lang="en-US" sz="2800" dirty="0">
                <a:solidFill>
                  <a:srgbClr val="000000"/>
                </a:solidFill>
                <a:effectLst/>
                <a:ea typeface="Times New Roman" panose="02020603050405020304" pitchFamily="18" charset="0"/>
                <a:cs typeface="Arial" panose="020B0604020202020204" pitchFamily="34" charset="0"/>
              </a:rPr>
              <a:t>is the difference between their revenue and their  variable cost (since fixed cost is fixed!); this measure is called the </a:t>
            </a:r>
            <a:r>
              <a:rPr lang="en-US" sz="2800" b="1" dirty="0">
                <a:solidFill>
                  <a:srgbClr val="FF0000"/>
                </a:solidFill>
                <a:effectLst/>
                <a:ea typeface="Times New Roman" panose="02020603050405020304" pitchFamily="18" charset="0"/>
                <a:cs typeface="Arial" panose="020B0604020202020204" pitchFamily="34" charset="0"/>
              </a:rPr>
              <a:t>producers' surplus.</a:t>
            </a:r>
            <a:endParaRPr lang="fr-FR" dirty="0"/>
          </a:p>
        </p:txBody>
      </p:sp>
    </p:spTree>
    <p:extLst>
      <p:ext uri="{BB962C8B-B14F-4D97-AF65-F5344CB8AC3E}">
        <p14:creationId xmlns:p14="http://schemas.microsoft.com/office/powerpoint/2010/main" val="42484834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5916CA-8BD0-4C8D-B1D1-16779447A11E}"/>
              </a:ext>
            </a:extLst>
          </p:cNvPr>
          <p:cNvSpPr>
            <a:spLocks noGrp="1"/>
          </p:cNvSpPr>
          <p:nvPr>
            <p:ph type="title"/>
          </p:nvPr>
        </p:nvSpPr>
        <p:spPr>
          <a:xfrm>
            <a:off x="2466109" y="365126"/>
            <a:ext cx="7102764" cy="1029566"/>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76808500-4558-4C9E-8CCB-5325F41D6027}"/>
              </a:ext>
            </a:extLst>
          </p:cNvPr>
          <p:cNvSpPr>
            <a:spLocks noGrp="1"/>
          </p:cNvSpPr>
          <p:nvPr>
            <p:ph idx="1"/>
          </p:nvPr>
        </p:nvSpPr>
        <p:spPr>
          <a:xfrm>
            <a:off x="123092" y="1825625"/>
            <a:ext cx="9680331" cy="4351338"/>
          </a:xfrm>
        </p:spPr>
        <p:txBody>
          <a:bodyPr>
            <a:normAutofit/>
          </a:bodyPr>
          <a:lstStyle/>
          <a:p>
            <a:pPr marL="0" indent="0">
              <a:buNone/>
            </a:pPr>
            <a:endParaRPr lang="en-US" sz="2400" dirty="0">
              <a:solidFill>
                <a:srgbClr val="000000"/>
              </a:solidFill>
              <a:effectLst/>
              <a:ea typeface="Times New Roman" panose="02020603050405020304" pitchFamily="18" charset="0"/>
              <a:cs typeface="Arial" panose="020B0604020202020204" pitchFamily="34" charset="0"/>
            </a:endParaRPr>
          </a:p>
          <a:p>
            <a:pPr algn="just"/>
            <a:r>
              <a:rPr lang="en-US" sz="2400" dirty="0">
                <a:solidFill>
                  <a:srgbClr val="000000"/>
                </a:solidFill>
                <a:effectLst/>
                <a:ea typeface="Times New Roman" panose="02020603050405020304" pitchFamily="18" charset="0"/>
                <a:cs typeface="Arial" panose="020B0604020202020204" pitchFamily="34" charset="0"/>
              </a:rPr>
              <a:t>The total variable cost is the area under the supply function</a:t>
            </a:r>
          </a:p>
          <a:p>
            <a:pPr marL="0" indent="0" algn="just">
              <a:buNone/>
            </a:pPr>
            <a:r>
              <a:rPr lang="en-US" sz="2400" dirty="0">
                <a:solidFill>
                  <a:srgbClr val="000000"/>
                </a:solidFill>
                <a:effectLst/>
                <a:ea typeface="Times New Roman" panose="02020603050405020304" pitchFamily="18" charset="0"/>
                <a:cs typeface="Arial" panose="020B0604020202020204" pitchFamily="34" charset="0"/>
              </a:rPr>
              <a:t> (which is the marginal cost function) up to the equilibrium </a:t>
            </a:r>
          </a:p>
          <a:p>
            <a:pPr marL="0" indent="0" algn="just">
              <a:buNone/>
            </a:pPr>
            <a:r>
              <a:rPr lang="en-US" sz="2400" dirty="0">
                <a:solidFill>
                  <a:srgbClr val="000000"/>
                </a:solidFill>
                <a:effectLst/>
                <a:ea typeface="Times New Roman" panose="02020603050405020304" pitchFamily="18" charset="0"/>
                <a:cs typeface="Arial" panose="020B0604020202020204" pitchFamily="34" charset="0"/>
              </a:rPr>
              <a:t>output; so </a:t>
            </a:r>
            <a:r>
              <a:rPr lang="en-US" sz="2400" b="1" dirty="0">
                <a:solidFill>
                  <a:srgbClr val="FF0000"/>
                </a:solidFill>
                <a:effectLst/>
                <a:ea typeface="Times New Roman" panose="02020603050405020304" pitchFamily="18" charset="0"/>
                <a:cs typeface="Arial" panose="020B0604020202020204" pitchFamily="34" charset="0"/>
              </a:rPr>
              <a:t>the producers' surplus </a:t>
            </a:r>
            <a:r>
              <a:rPr lang="en-US" sz="2400" dirty="0">
                <a:solidFill>
                  <a:srgbClr val="000000"/>
                </a:solidFill>
                <a:effectLst/>
                <a:ea typeface="Times New Roman" panose="02020603050405020304" pitchFamily="18" charset="0"/>
                <a:cs typeface="Arial" panose="020B0604020202020204" pitchFamily="34" charset="0"/>
              </a:rPr>
              <a:t>is  equal to the </a:t>
            </a:r>
            <a:r>
              <a:rPr lang="en-US" sz="2400" b="1" dirty="0">
                <a:solidFill>
                  <a:srgbClr val="000000"/>
                </a:solidFill>
                <a:effectLst/>
                <a:ea typeface="Times New Roman" panose="02020603050405020304" pitchFamily="18" charset="0"/>
                <a:cs typeface="Arial" panose="020B0604020202020204" pitchFamily="34" charset="0"/>
              </a:rPr>
              <a:t>area </a:t>
            </a:r>
          </a:p>
          <a:p>
            <a:pPr marL="0" indent="0" algn="just">
              <a:buNone/>
            </a:pPr>
            <a:r>
              <a:rPr lang="en-US" sz="2400" b="1" dirty="0">
                <a:solidFill>
                  <a:srgbClr val="000000"/>
                </a:solidFill>
                <a:effectLst/>
                <a:ea typeface="Times New Roman" panose="02020603050405020304" pitchFamily="18" charset="0"/>
                <a:cs typeface="Arial" panose="020B0604020202020204" pitchFamily="34" charset="0"/>
              </a:rPr>
              <a:t>between the supply  function  and the price</a:t>
            </a:r>
            <a:r>
              <a:rPr lang="en-US" sz="2400" dirty="0">
                <a:solidFill>
                  <a:srgbClr val="000000"/>
                </a:solidFill>
                <a:effectLst/>
                <a:ea typeface="Times New Roman" panose="02020603050405020304" pitchFamily="18" charset="0"/>
                <a:cs typeface="Arial" panose="020B0604020202020204" pitchFamily="34" charset="0"/>
              </a:rPr>
              <a:t>, </a:t>
            </a:r>
          </a:p>
          <a:p>
            <a:pPr marL="0" indent="0" algn="just">
              <a:buNone/>
            </a:pPr>
            <a:r>
              <a:rPr lang="en-US" sz="2400" dirty="0">
                <a:solidFill>
                  <a:srgbClr val="000000"/>
                </a:solidFill>
                <a:effectLst/>
                <a:ea typeface="Times New Roman" panose="02020603050405020304" pitchFamily="18" charset="0"/>
                <a:cs typeface="Arial" panose="020B0604020202020204" pitchFamily="34" charset="0"/>
              </a:rPr>
              <a:t>indicated by the pink area in the following figure.</a:t>
            </a:r>
            <a:endParaRPr lang="fr-FR" sz="2400" dirty="0">
              <a:effectLst/>
              <a:ea typeface="Calibri" panose="020F0502020204030204" pitchFamily="34" charset="0"/>
              <a:cs typeface="Arial" panose="020B0604020202020204" pitchFamily="34" charset="0"/>
            </a:endParaRPr>
          </a:p>
          <a:p>
            <a:pPr algn="just"/>
            <a:r>
              <a:rPr lang="en-US" sz="2400" dirty="0">
                <a:solidFill>
                  <a:srgbClr val="000000"/>
                </a:solidFill>
                <a:effectLst/>
                <a:ea typeface="Times New Roman" panose="02020603050405020304" pitchFamily="18" charset="0"/>
              </a:rPr>
              <a:t>The sum of </a:t>
            </a:r>
            <a:r>
              <a:rPr lang="en-US" sz="2400" b="1" dirty="0">
                <a:solidFill>
                  <a:srgbClr val="FF0000"/>
                </a:solidFill>
                <a:effectLst/>
                <a:ea typeface="Times New Roman" panose="02020603050405020304" pitchFamily="18" charset="0"/>
              </a:rPr>
              <a:t>consumers' surplus and producers' surplus </a:t>
            </a:r>
            <a:r>
              <a:rPr lang="en-US" sz="2400" dirty="0">
                <a:solidFill>
                  <a:srgbClr val="000000"/>
                </a:solidFill>
                <a:effectLst/>
                <a:ea typeface="Times New Roman" panose="02020603050405020304" pitchFamily="18" charset="0"/>
              </a:rPr>
              <a:t>is</a:t>
            </a:r>
          </a:p>
          <a:p>
            <a:pPr marL="0" indent="0" algn="just">
              <a:buNone/>
            </a:pPr>
            <a:r>
              <a:rPr lang="en-US" sz="2400" dirty="0">
                <a:solidFill>
                  <a:srgbClr val="000000"/>
                </a:solidFill>
                <a:effectLst/>
                <a:ea typeface="Times New Roman" panose="02020603050405020304" pitchFamily="18" charset="0"/>
              </a:rPr>
              <a:t> a measure of the </a:t>
            </a:r>
            <a:r>
              <a:rPr lang="en-US" sz="2400" b="1" dirty="0">
                <a:solidFill>
                  <a:srgbClr val="FF0000"/>
                </a:solidFill>
                <a:effectLst/>
                <a:ea typeface="Times New Roman" panose="02020603050405020304" pitchFamily="18" charset="0"/>
              </a:rPr>
              <a:t>total gains from  trade in equilibrium</a:t>
            </a:r>
            <a:r>
              <a:rPr lang="en-US" sz="2400" dirty="0">
                <a:solidFill>
                  <a:srgbClr val="000000"/>
                </a:solidFill>
                <a:effectLst/>
                <a:ea typeface="Times New Roman" panose="02020603050405020304" pitchFamily="18" charset="0"/>
              </a:rPr>
              <a:t>. </a:t>
            </a:r>
          </a:p>
          <a:p>
            <a:pPr marL="0" indent="0" algn="just">
              <a:buNone/>
            </a:pPr>
            <a:r>
              <a:rPr lang="en-US" sz="2400" dirty="0">
                <a:solidFill>
                  <a:srgbClr val="000000"/>
                </a:solidFill>
                <a:effectLst/>
                <a:ea typeface="Times New Roman" panose="02020603050405020304" pitchFamily="18" charset="0"/>
              </a:rPr>
              <a:t>As you can see, it is </a:t>
            </a:r>
            <a:r>
              <a:rPr lang="en-US" sz="2400" b="1" dirty="0">
                <a:solidFill>
                  <a:srgbClr val="000000"/>
                </a:solidFill>
                <a:effectLst/>
                <a:ea typeface="Times New Roman" panose="02020603050405020304" pitchFamily="18" charset="0"/>
              </a:rPr>
              <a:t>maximized in a competitive equilibrium.</a:t>
            </a:r>
            <a:endParaRPr lang="fr-FR" sz="2400" b="1" dirty="0">
              <a:effectLst/>
              <a:ea typeface="Times New Roman" panose="02020603050405020304" pitchFamily="18" charset="0"/>
            </a:endParaRPr>
          </a:p>
          <a:p>
            <a:endParaRPr lang="fr-FR" dirty="0"/>
          </a:p>
        </p:txBody>
      </p:sp>
      <p:pic>
        <p:nvPicPr>
          <p:cNvPr id="4" name="Image 3">
            <a:extLst>
              <a:ext uri="{FF2B5EF4-FFF2-40B4-BE49-F238E27FC236}">
                <a16:creationId xmlns:a16="http://schemas.microsoft.com/office/drawing/2014/main" id="{CA86F141-6399-4AA8-B1B6-EF08AC97D7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54" y="1825625"/>
            <a:ext cx="4864544" cy="4667250"/>
          </a:xfrm>
          <a:prstGeom prst="rect">
            <a:avLst/>
          </a:prstGeom>
          <a:noFill/>
          <a:ln>
            <a:noFill/>
          </a:ln>
        </p:spPr>
      </p:pic>
    </p:spTree>
    <p:extLst>
      <p:ext uri="{BB962C8B-B14F-4D97-AF65-F5344CB8AC3E}">
        <p14:creationId xmlns:p14="http://schemas.microsoft.com/office/powerpoint/2010/main" val="1287521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F411139-D4AF-4687-932A-91B91A4082E4}"/>
              </a:ext>
            </a:extLst>
          </p:cNvPr>
          <p:cNvSpPr>
            <a:spLocks noGrp="1"/>
          </p:cNvSpPr>
          <p:nvPr>
            <p:ph idx="1"/>
          </p:nvPr>
        </p:nvSpPr>
        <p:spPr>
          <a:xfrm>
            <a:off x="166255" y="1825625"/>
            <a:ext cx="9833779" cy="4351338"/>
          </a:xfrm>
        </p:spPr>
        <p:txBody>
          <a:bodyPr>
            <a:normAutofit/>
          </a:bodyPr>
          <a:lstStyle/>
          <a:p>
            <a:r>
              <a:rPr lang="en-US" b="1" dirty="0"/>
              <a:t>Does Perfect Competition Exist in the Real World?</a:t>
            </a:r>
          </a:p>
          <a:p>
            <a:pPr marL="0" indent="0">
              <a:buNone/>
            </a:pPr>
            <a:r>
              <a:rPr lang="en-US" dirty="0"/>
              <a:t>Perfect competition is an imaginary an unrealistic market structure and it is called a Myth because of the following reasons:</a:t>
            </a:r>
          </a:p>
          <a:p>
            <a:pPr marL="0" indent="0">
              <a:buNone/>
            </a:pPr>
            <a:endParaRPr lang="fr-FR" dirty="0"/>
          </a:p>
        </p:txBody>
      </p:sp>
      <p:graphicFrame>
        <p:nvGraphicFramePr>
          <p:cNvPr id="4" name="Tableau 4">
            <a:extLst>
              <a:ext uri="{FF2B5EF4-FFF2-40B4-BE49-F238E27FC236}">
                <a16:creationId xmlns:a16="http://schemas.microsoft.com/office/drawing/2014/main" id="{9319686E-F8F5-4E66-8B62-3A1D6E31EFCF}"/>
              </a:ext>
            </a:extLst>
          </p:cNvPr>
          <p:cNvGraphicFramePr>
            <a:graphicFrameLocks/>
          </p:cNvGraphicFramePr>
          <p:nvPr>
            <p:extLst>
              <p:ext uri="{D42A27DB-BD31-4B8C-83A1-F6EECF244321}">
                <p14:modId xmlns:p14="http://schemas.microsoft.com/office/powerpoint/2010/main" val="2559214377"/>
              </p:ext>
            </p:extLst>
          </p:nvPr>
        </p:nvGraphicFramePr>
        <p:xfrm>
          <a:off x="301999" y="3605787"/>
          <a:ext cx="9562290" cy="2011680"/>
        </p:xfrm>
        <a:graphic>
          <a:graphicData uri="http://schemas.openxmlformats.org/drawingml/2006/table">
            <a:tbl>
              <a:tblPr firstRow="1" bandRow="1">
                <a:tableStyleId>{69CF1AB2-1976-4502-BF36-3FF5EA218861}</a:tableStyleId>
              </a:tblPr>
              <a:tblGrid>
                <a:gridCol w="4940065">
                  <a:extLst>
                    <a:ext uri="{9D8B030D-6E8A-4147-A177-3AD203B41FA5}">
                      <a16:colId xmlns:a16="http://schemas.microsoft.com/office/drawing/2014/main" val="1074808451"/>
                    </a:ext>
                  </a:extLst>
                </a:gridCol>
                <a:gridCol w="4622225">
                  <a:extLst>
                    <a:ext uri="{9D8B030D-6E8A-4147-A177-3AD203B41FA5}">
                      <a16:colId xmlns:a16="http://schemas.microsoft.com/office/drawing/2014/main" val="49299448"/>
                    </a:ext>
                  </a:extLst>
                </a:gridCol>
              </a:tblGrid>
              <a:tr h="1714730">
                <a:tc>
                  <a:txBody>
                    <a:bodyPr/>
                    <a:lstStyle/>
                    <a:p>
                      <a:pPr marL="514350" indent="-514350">
                        <a:buAutoNum type="arabicPeriod"/>
                      </a:pPr>
                      <a:endParaRPr lang="en-US" dirty="0"/>
                    </a:p>
                    <a:p>
                      <a:pPr marL="514350" indent="-514350">
                        <a:buAutoNum type="arabicPeriod"/>
                      </a:pPr>
                      <a:r>
                        <a:rPr lang="en-US" dirty="0"/>
                        <a:t>Lack of a Large number of Buyers and Sellers</a:t>
                      </a:r>
                    </a:p>
                    <a:p>
                      <a:pPr marL="514350" indent="-514350">
                        <a:buAutoNum type="arabicPeriod"/>
                      </a:pPr>
                      <a:r>
                        <a:rPr lang="en-US" dirty="0"/>
                        <a:t>Restrictions on Entry and Exit of Firms</a:t>
                      </a:r>
                    </a:p>
                    <a:p>
                      <a:pPr marL="514350" indent="-514350">
                        <a:buAutoNum type="arabicPeriod"/>
                      </a:pPr>
                      <a:r>
                        <a:rPr lang="fr-FR" dirty="0"/>
                        <a:t>Existence of </a:t>
                      </a:r>
                      <a:r>
                        <a:rPr lang="fr-FR" dirty="0" err="1"/>
                        <a:t>Artificial</a:t>
                      </a:r>
                      <a:r>
                        <a:rPr lang="fr-FR" dirty="0"/>
                        <a:t> Restrictions</a:t>
                      </a:r>
                    </a:p>
                    <a:p>
                      <a:pPr marL="514350" indent="-514350">
                        <a:buAutoNum type="arabicPeriod"/>
                      </a:pPr>
                      <a:r>
                        <a:rPr lang="fr-FR" dirty="0" err="1"/>
                        <a:t>Lack</a:t>
                      </a:r>
                      <a:r>
                        <a:rPr lang="fr-FR" dirty="0"/>
                        <a:t> of </a:t>
                      </a:r>
                      <a:r>
                        <a:rPr lang="fr-FR" dirty="0" err="1"/>
                        <a:t>Homogenous</a:t>
                      </a:r>
                      <a:r>
                        <a:rPr lang="fr-FR" dirty="0"/>
                        <a:t> Product</a:t>
                      </a:r>
                    </a:p>
                    <a:p>
                      <a:pPr marL="514350" indent="-514350">
                        <a:buAutoNum type="arabicPeriod"/>
                      </a:pPr>
                      <a:r>
                        <a:rPr lang="en-US" dirty="0"/>
                        <a:t>No Perfect Knowledge of Market Condition</a:t>
                      </a:r>
                    </a:p>
                    <a:p>
                      <a:endParaRPr lang="fr-FR" dirty="0"/>
                    </a:p>
                  </a:txBody>
                  <a:tcPr/>
                </a:tc>
                <a:tc>
                  <a:txBody>
                    <a:bodyPr/>
                    <a:lstStyle/>
                    <a:p>
                      <a:pPr marL="0" indent="0">
                        <a:buNone/>
                      </a:pPr>
                      <a:endParaRPr lang="en-US" dirty="0"/>
                    </a:p>
                    <a:p>
                      <a:pPr marL="0" indent="0">
                        <a:buNone/>
                      </a:pPr>
                      <a:r>
                        <a:rPr lang="en-US" dirty="0"/>
                        <a:t>6.   Absence of Perfect Mobility of Factors of Production</a:t>
                      </a:r>
                    </a:p>
                    <a:p>
                      <a:pPr marL="0" indent="0">
                        <a:buNone/>
                      </a:pPr>
                      <a:r>
                        <a:rPr lang="fr-FR" dirty="0"/>
                        <a:t>7.   </a:t>
                      </a:r>
                      <a:r>
                        <a:rPr lang="fr-FR" dirty="0" err="1"/>
                        <a:t>Presence</a:t>
                      </a:r>
                      <a:r>
                        <a:rPr lang="fr-FR" dirty="0"/>
                        <a:t> of Transport Cost</a:t>
                      </a:r>
                    </a:p>
                    <a:p>
                      <a:pPr marL="0" indent="0">
                        <a:buNone/>
                      </a:pPr>
                      <a:r>
                        <a:rPr lang="fr-FR" dirty="0"/>
                        <a:t>8.   Existence of Non-Price Competition</a:t>
                      </a:r>
                    </a:p>
                    <a:p>
                      <a:pPr marL="0" indent="0">
                        <a:buNone/>
                      </a:pPr>
                      <a:r>
                        <a:rPr lang="fr-FR" dirty="0"/>
                        <a:t>9.   Price </a:t>
                      </a:r>
                      <a:r>
                        <a:rPr lang="fr-FR" dirty="0" err="1"/>
                        <a:t>Differences</a:t>
                      </a:r>
                      <a:endParaRPr lang="fr-FR" dirty="0"/>
                    </a:p>
                  </a:txBody>
                  <a:tcPr/>
                </a:tc>
                <a:extLst>
                  <a:ext uri="{0D108BD9-81ED-4DB2-BD59-A6C34878D82A}">
                    <a16:rowId xmlns:a16="http://schemas.microsoft.com/office/drawing/2014/main" val="2898489629"/>
                  </a:ext>
                </a:extLst>
              </a:tr>
            </a:tbl>
          </a:graphicData>
        </a:graphic>
      </p:graphicFrame>
      <p:sp>
        <p:nvSpPr>
          <p:cNvPr id="5" name="Titre 1">
            <a:extLst>
              <a:ext uri="{FF2B5EF4-FFF2-40B4-BE49-F238E27FC236}">
                <a16:creationId xmlns:a16="http://schemas.microsoft.com/office/drawing/2014/main" id="{3E9F5DC9-4A6C-43AE-B43D-90D26546F8CE}"/>
              </a:ext>
            </a:extLst>
          </p:cNvPr>
          <p:cNvSpPr>
            <a:spLocks noGrp="1"/>
          </p:cNvSpPr>
          <p:nvPr>
            <p:ph type="title"/>
          </p:nvPr>
        </p:nvSpPr>
        <p:spPr>
          <a:xfrm>
            <a:off x="1810327" y="365125"/>
            <a:ext cx="7786256" cy="1001857"/>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Tree>
    <p:extLst>
      <p:ext uri="{BB962C8B-B14F-4D97-AF65-F5344CB8AC3E}">
        <p14:creationId xmlns:p14="http://schemas.microsoft.com/office/powerpoint/2010/main" val="3386569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78CBE1-A7D3-4ADB-9CE3-61AE3493D2B1}"/>
              </a:ext>
            </a:extLst>
          </p:cNvPr>
          <p:cNvSpPr>
            <a:spLocks noGrp="1"/>
          </p:cNvSpPr>
          <p:nvPr>
            <p:ph type="title"/>
          </p:nvPr>
        </p:nvSpPr>
        <p:spPr>
          <a:xfrm>
            <a:off x="2401455" y="618836"/>
            <a:ext cx="7296728" cy="581892"/>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5D751331-4119-48FD-A76C-0AEEAA750D99}"/>
              </a:ext>
            </a:extLst>
          </p:cNvPr>
          <p:cNvSpPr>
            <a:spLocks noGrp="1"/>
          </p:cNvSpPr>
          <p:nvPr>
            <p:ph idx="1"/>
          </p:nvPr>
        </p:nvSpPr>
        <p:spPr>
          <a:xfrm>
            <a:off x="149470" y="1825625"/>
            <a:ext cx="9777046" cy="4328990"/>
          </a:xfrm>
        </p:spPr>
        <p:txBody>
          <a:bodyPr>
            <a:normAutofit fontScale="92500"/>
          </a:bodyPr>
          <a:lstStyle/>
          <a:p>
            <a:pPr marL="0" indent="0">
              <a:buNone/>
            </a:pPr>
            <a:r>
              <a:rPr lang="en-US" b="1" dirty="0">
                <a:solidFill>
                  <a:srgbClr val="FF0000"/>
                </a:solidFill>
              </a:rPr>
              <a:t>II-2-Imperfect market</a:t>
            </a:r>
          </a:p>
          <a:p>
            <a:r>
              <a:rPr lang="en-US" dirty="0"/>
              <a:t>In economic theory, imperfect competition is a type of market structure showing some but not all features of competitive markets.</a:t>
            </a:r>
          </a:p>
          <a:p>
            <a:r>
              <a:rPr lang="en-US" dirty="0"/>
              <a:t>The Forms of imperfect competition include:</a:t>
            </a:r>
          </a:p>
          <a:p>
            <a:pPr lvl="1"/>
            <a:endParaRPr lang="en-US" dirty="0"/>
          </a:p>
          <a:p>
            <a:pPr lvl="1"/>
            <a:r>
              <a:rPr lang="en-US" dirty="0"/>
              <a:t>Monopolistic </a:t>
            </a:r>
          </a:p>
          <a:p>
            <a:pPr lvl="1"/>
            <a:r>
              <a:rPr lang="en-US" dirty="0"/>
              <a:t>Monopoly                 Competition</a:t>
            </a:r>
            <a:endParaRPr lang="fr-FR" dirty="0"/>
          </a:p>
          <a:p>
            <a:pPr lvl="1"/>
            <a:r>
              <a:rPr lang="en-US" dirty="0"/>
              <a:t>Oligopoly</a:t>
            </a:r>
          </a:p>
          <a:p>
            <a:pPr lvl="1"/>
            <a:endParaRPr lang="en-US" dirty="0"/>
          </a:p>
          <a:p>
            <a:pPr lvl="1"/>
            <a:r>
              <a:rPr lang="fr-FR" dirty="0"/>
              <a:t> </a:t>
            </a:r>
            <a:r>
              <a:rPr lang="fr-FR" dirty="0" err="1"/>
              <a:t>monopsony</a:t>
            </a:r>
            <a:endParaRPr lang="fr-FR" dirty="0"/>
          </a:p>
          <a:p>
            <a:pPr lvl="1"/>
            <a:r>
              <a:rPr lang="fr-FR" dirty="0" err="1"/>
              <a:t>oligopsony</a:t>
            </a:r>
            <a:endParaRPr lang="fr-FR" dirty="0"/>
          </a:p>
        </p:txBody>
      </p:sp>
      <p:sp>
        <p:nvSpPr>
          <p:cNvPr id="5" name="Accolade fermante 4">
            <a:extLst>
              <a:ext uri="{FF2B5EF4-FFF2-40B4-BE49-F238E27FC236}">
                <a16:creationId xmlns:a16="http://schemas.microsoft.com/office/drawing/2014/main" id="{BB96DF06-8273-47D8-B60A-B5BA69870377}"/>
              </a:ext>
            </a:extLst>
          </p:cNvPr>
          <p:cNvSpPr/>
          <p:nvPr/>
        </p:nvSpPr>
        <p:spPr>
          <a:xfrm>
            <a:off x="2265484" y="3527581"/>
            <a:ext cx="404447" cy="182306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3476912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28340D-DBB6-4CCE-8CC3-B050044EC642}"/>
              </a:ext>
            </a:extLst>
          </p:cNvPr>
          <p:cNvSpPr>
            <a:spLocks noGrp="1"/>
          </p:cNvSpPr>
          <p:nvPr>
            <p:ph type="title"/>
          </p:nvPr>
        </p:nvSpPr>
        <p:spPr>
          <a:xfrm>
            <a:off x="2475346" y="365126"/>
            <a:ext cx="7213600" cy="1038802"/>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8AF5E7D1-B8CD-4F31-BD7A-40B9EA7A9D29}"/>
              </a:ext>
            </a:extLst>
          </p:cNvPr>
          <p:cNvSpPr>
            <a:spLocks noGrp="1"/>
          </p:cNvSpPr>
          <p:nvPr>
            <p:ph idx="1"/>
          </p:nvPr>
        </p:nvSpPr>
        <p:spPr>
          <a:xfrm>
            <a:off x="149469" y="1825625"/>
            <a:ext cx="9733085" cy="4351338"/>
          </a:xfrm>
        </p:spPr>
        <p:txBody>
          <a:bodyPr/>
          <a:lstStyle/>
          <a:p>
            <a:r>
              <a:rPr lang="en-US" sz="2400" b="0" i="0" dirty="0">
                <a:solidFill>
                  <a:srgbClr val="222222"/>
                </a:solidFill>
                <a:effectLst/>
              </a:rPr>
              <a:t>On the basis of definitions of Imperfect competition we can say that the following are the salient </a:t>
            </a:r>
            <a:r>
              <a:rPr lang="en-US" sz="2400" b="1" i="0" dirty="0">
                <a:solidFill>
                  <a:srgbClr val="222222"/>
                </a:solidFill>
                <a:effectLst/>
              </a:rPr>
              <a:t>features of imperfect competition</a:t>
            </a:r>
            <a:r>
              <a:rPr lang="en-US" sz="2400" b="0" i="0" dirty="0">
                <a:solidFill>
                  <a:srgbClr val="222222"/>
                </a:solidFill>
                <a:effectLst/>
              </a:rPr>
              <a:t>:</a:t>
            </a:r>
          </a:p>
          <a:p>
            <a:pPr marL="0" indent="0">
              <a:buNone/>
            </a:pPr>
            <a:endParaRPr lang="fr-FR" dirty="0"/>
          </a:p>
        </p:txBody>
      </p:sp>
      <p:graphicFrame>
        <p:nvGraphicFramePr>
          <p:cNvPr id="6" name="Tableau 6">
            <a:extLst>
              <a:ext uri="{FF2B5EF4-FFF2-40B4-BE49-F238E27FC236}">
                <a16:creationId xmlns:a16="http://schemas.microsoft.com/office/drawing/2014/main" id="{074E1E20-700A-4D71-9A56-6B2A4362F7D6}"/>
              </a:ext>
            </a:extLst>
          </p:cNvPr>
          <p:cNvGraphicFramePr>
            <a:graphicFrameLocks noGrp="1"/>
          </p:cNvGraphicFramePr>
          <p:nvPr>
            <p:extLst>
              <p:ext uri="{D42A27DB-BD31-4B8C-83A1-F6EECF244321}">
                <p14:modId xmlns:p14="http://schemas.microsoft.com/office/powerpoint/2010/main" val="1355897734"/>
              </p:ext>
            </p:extLst>
          </p:nvPr>
        </p:nvGraphicFramePr>
        <p:xfrm>
          <a:off x="149468" y="2835096"/>
          <a:ext cx="9733086" cy="3108960"/>
        </p:xfrm>
        <a:graphic>
          <a:graphicData uri="http://schemas.openxmlformats.org/drawingml/2006/table">
            <a:tbl>
              <a:tblPr firstRow="1" bandRow="1">
                <a:tableStyleId>{5C22544A-7EE6-4342-B048-85BDC9FD1C3A}</a:tableStyleId>
              </a:tblPr>
              <a:tblGrid>
                <a:gridCol w="4866543">
                  <a:extLst>
                    <a:ext uri="{9D8B030D-6E8A-4147-A177-3AD203B41FA5}">
                      <a16:colId xmlns:a16="http://schemas.microsoft.com/office/drawing/2014/main" val="2232952960"/>
                    </a:ext>
                  </a:extLst>
                </a:gridCol>
                <a:gridCol w="4866543">
                  <a:extLst>
                    <a:ext uri="{9D8B030D-6E8A-4147-A177-3AD203B41FA5}">
                      <a16:colId xmlns:a16="http://schemas.microsoft.com/office/drawing/2014/main" val="2721605399"/>
                    </a:ext>
                  </a:extLst>
                </a:gridCol>
              </a:tblGrid>
              <a:tr h="3024554">
                <a:tc>
                  <a:txBody>
                    <a:bodyPr/>
                    <a:lstStyle/>
                    <a:p>
                      <a:pPr algn="l"/>
                      <a:endParaRPr lang="en-US" b="0" i="0" dirty="0">
                        <a:solidFill>
                          <a:srgbClr val="222222"/>
                        </a:solidFill>
                        <a:effectLst/>
                        <a:latin typeface="Roboto" panose="02000000000000000000" pitchFamily="2" charset="0"/>
                      </a:endParaRPr>
                    </a:p>
                    <a:p>
                      <a:pPr algn="l">
                        <a:buFont typeface="+mj-lt"/>
                        <a:buAutoNum type="arabicPeriod"/>
                      </a:pPr>
                      <a:r>
                        <a:rPr lang="en-US" b="0" i="0" dirty="0">
                          <a:solidFill>
                            <a:srgbClr val="222222"/>
                          </a:solidFill>
                          <a:effectLst/>
                          <a:latin typeface="arial" panose="020B0604020202020204" pitchFamily="34" charset="0"/>
                        </a:rPr>
                        <a:t>A small number of buyers and sellers.</a:t>
                      </a:r>
                    </a:p>
                    <a:p>
                      <a:pPr algn="l">
                        <a:buFont typeface="+mj-lt"/>
                        <a:buNone/>
                      </a:pPr>
                      <a:endParaRPr lang="en-US" b="0" i="0" dirty="0">
                        <a:solidFill>
                          <a:srgbClr val="222222"/>
                        </a:solidFill>
                        <a:effectLst/>
                        <a:latin typeface="Roboto" panose="02000000000000000000" pitchFamily="2" charset="0"/>
                      </a:endParaRPr>
                    </a:p>
                    <a:p>
                      <a:pPr algn="l">
                        <a:buFont typeface="+mj-lt"/>
                        <a:buNone/>
                      </a:pPr>
                      <a:r>
                        <a:rPr lang="en-US" b="0" i="0" dirty="0">
                          <a:solidFill>
                            <a:srgbClr val="222222"/>
                          </a:solidFill>
                          <a:effectLst/>
                          <a:latin typeface="arial" panose="020B0604020202020204" pitchFamily="34" charset="0"/>
                        </a:rPr>
                        <a:t>2.Ignorance or laziness of </a:t>
                      </a:r>
                      <a:r>
                        <a:rPr lang="en-US" b="0" i="0" u="sng" strike="noStrike" dirty="0">
                          <a:solidFill>
                            <a:schemeClr val="bg1"/>
                          </a:solidFill>
                          <a:effectLst/>
                          <a:latin typeface="arial" panose="020B0604020202020204" pitchFamily="34" charset="0"/>
                          <a:hlinkClick r:id="rId2">
                            <a:extLst>
                              <a:ext uri="{A12FA001-AC4F-418D-AE19-62706E023703}">
                                <ahyp:hlinkClr xmlns:ahyp="http://schemas.microsoft.com/office/drawing/2018/hyperlinkcolor" val="tx"/>
                              </a:ext>
                            </a:extLst>
                          </a:hlinkClick>
                        </a:rPr>
                        <a:t>buyers and sellers.</a:t>
                      </a:r>
                      <a:endParaRPr lang="en-US" b="0" i="0" u="sng" strike="noStrike" dirty="0">
                        <a:solidFill>
                          <a:schemeClr val="bg1"/>
                        </a:solidFill>
                        <a:effectLst/>
                        <a:latin typeface="arial" panose="020B0604020202020204" pitchFamily="34" charset="0"/>
                      </a:endParaRPr>
                    </a:p>
                    <a:p>
                      <a:pPr algn="l">
                        <a:buFont typeface="+mj-lt"/>
                        <a:buNone/>
                      </a:pPr>
                      <a:endParaRPr lang="en-US" b="0" i="0" u="sng" dirty="0">
                        <a:solidFill>
                          <a:schemeClr val="bg1"/>
                        </a:solidFill>
                        <a:effectLst/>
                        <a:latin typeface="Roboto" panose="02000000000000000000" pitchFamily="2" charset="0"/>
                      </a:endParaRPr>
                    </a:p>
                    <a:p>
                      <a:pPr algn="l">
                        <a:buFont typeface="+mj-lt"/>
                        <a:buNone/>
                      </a:pPr>
                      <a:r>
                        <a:rPr lang="en-US" b="0" i="0" dirty="0">
                          <a:solidFill>
                            <a:srgbClr val="222222"/>
                          </a:solidFill>
                          <a:effectLst/>
                          <a:latin typeface="arial" panose="020B0604020202020204" pitchFamily="34" charset="0"/>
                        </a:rPr>
                        <a:t>3.Product differentiation.</a:t>
                      </a:r>
                    </a:p>
                    <a:p>
                      <a:pPr algn="l">
                        <a:buFont typeface="+mj-lt"/>
                        <a:buNone/>
                      </a:pPr>
                      <a:endParaRPr lang="en-US" b="0" i="0" dirty="0">
                        <a:solidFill>
                          <a:srgbClr val="222222"/>
                        </a:solidFill>
                        <a:effectLst/>
                        <a:latin typeface="Roboto" panose="02000000000000000000" pitchFamily="2" charset="0"/>
                      </a:endParaRPr>
                    </a:p>
                    <a:p>
                      <a:pPr algn="l">
                        <a:buFont typeface="+mj-lt"/>
                        <a:buNone/>
                      </a:pPr>
                      <a:r>
                        <a:rPr lang="en-US" b="0" i="0" dirty="0">
                          <a:solidFill>
                            <a:srgbClr val="222222"/>
                          </a:solidFill>
                          <a:effectLst/>
                          <a:latin typeface="arial" panose="020B0604020202020204" pitchFamily="34" charset="0"/>
                        </a:rPr>
                        <a:t>4.The difference in prices.</a:t>
                      </a:r>
                      <a:endParaRPr lang="en-US" b="0" i="0" dirty="0">
                        <a:solidFill>
                          <a:srgbClr val="222222"/>
                        </a:solidFill>
                        <a:effectLst/>
                        <a:latin typeface="Roboto" panose="02000000000000000000" pitchFamily="2" charset="0"/>
                      </a:endParaRPr>
                    </a:p>
                    <a:p>
                      <a:endParaRPr lang="fr-FR" dirty="0"/>
                    </a:p>
                  </a:txBody>
                  <a:tcPr/>
                </a:tc>
                <a:tc>
                  <a:txBody>
                    <a:bodyPr/>
                    <a:lstStyle/>
                    <a:p>
                      <a:pPr algn="l">
                        <a:buFont typeface="+mj-lt"/>
                        <a:buAutoNum type="arabicPeriod"/>
                      </a:pPr>
                      <a:endParaRPr lang="en-US" b="0" i="0" dirty="0">
                        <a:solidFill>
                          <a:srgbClr val="222222"/>
                        </a:solidFill>
                        <a:effectLst/>
                        <a:latin typeface="Roboto" panose="02000000000000000000" pitchFamily="2" charset="0"/>
                      </a:endParaRPr>
                    </a:p>
                    <a:p>
                      <a:pPr algn="l">
                        <a:buFont typeface="+mj-lt"/>
                        <a:buNone/>
                      </a:pPr>
                      <a:r>
                        <a:rPr lang="en-US" b="0" i="0" dirty="0">
                          <a:solidFill>
                            <a:srgbClr val="222222"/>
                          </a:solidFill>
                          <a:effectLst/>
                          <a:latin typeface="arial" panose="020B0604020202020204" pitchFamily="34" charset="0"/>
                        </a:rPr>
                        <a:t>5.Non-price competition or advertisement and  </a:t>
                      </a:r>
                      <a:r>
                        <a:rPr lang="en-US" b="0" i="0" dirty="0">
                          <a:solidFill>
                            <a:schemeClr val="bg1"/>
                          </a:solidFill>
                          <a:effectLst/>
                          <a:latin typeface="arial" panose="020B0604020202020204" pitchFamily="34" charset="0"/>
                        </a:rPr>
                        <a:t>sales promotion</a:t>
                      </a:r>
                      <a:r>
                        <a:rPr lang="en-US" b="0" i="0" dirty="0">
                          <a:solidFill>
                            <a:srgbClr val="222222"/>
                          </a:solidFill>
                          <a:effectLst/>
                          <a:latin typeface="arial" panose="020B0604020202020204" pitchFamily="34" charset="0"/>
                        </a:rPr>
                        <a:t>.</a:t>
                      </a:r>
                    </a:p>
                    <a:p>
                      <a:pPr algn="l">
                        <a:buFont typeface="+mj-lt"/>
                        <a:buNone/>
                      </a:pPr>
                      <a:endParaRPr lang="en-US" b="0" i="0" u="none" strike="noStrike" dirty="0">
                        <a:solidFill>
                          <a:schemeClr val="bg1"/>
                        </a:solidFill>
                        <a:effectLst/>
                        <a:latin typeface="Roboto" panose="02000000000000000000" pitchFamily="2" charset="0"/>
                      </a:endParaRPr>
                    </a:p>
                    <a:p>
                      <a:pPr algn="l">
                        <a:buFont typeface="+mj-lt"/>
                        <a:buNone/>
                      </a:pPr>
                      <a:r>
                        <a:rPr lang="en-US" b="0" i="0" u="none" strike="noStrike" dirty="0">
                          <a:solidFill>
                            <a:srgbClr val="222222"/>
                          </a:solidFill>
                          <a:effectLst/>
                          <a:latin typeface="Roboto" panose="02000000000000000000" pitchFamily="2" charset="0"/>
                        </a:rPr>
                        <a:t>6.</a:t>
                      </a:r>
                      <a:r>
                        <a:rPr lang="en-US" b="0" i="0" dirty="0">
                          <a:solidFill>
                            <a:srgbClr val="222222"/>
                          </a:solidFill>
                          <a:effectLst/>
                          <a:latin typeface="arial" panose="020B0604020202020204" pitchFamily="34" charset="0"/>
                        </a:rPr>
                        <a:t>Highly transport costs.</a:t>
                      </a:r>
                    </a:p>
                    <a:p>
                      <a:pPr algn="l">
                        <a:buFont typeface="+mj-lt"/>
                        <a:buNone/>
                      </a:pPr>
                      <a:endParaRPr lang="en-US" b="0" i="0" dirty="0">
                        <a:solidFill>
                          <a:srgbClr val="222222"/>
                        </a:solidFill>
                        <a:effectLst/>
                        <a:latin typeface="Roboto" panose="02000000000000000000" pitchFamily="2" charset="0"/>
                      </a:endParaRPr>
                    </a:p>
                    <a:p>
                      <a:pPr algn="l">
                        <a:buFont typeface="+mj-lt"/>
                        <a:buNone/>
                      </a:pPr>
                      <a:r>
                        <a:rPr lang="en-US" b="0" i="0" dirty="0">
                          <a:solidFill>
                            <a:srgbClr val="222222"/>
                          </a:solidFill>
                          <a:effectLst/>
                          <a:latin typeface="Roboto" panose="02000000000000000000" pitchFamily="2" charset="0"/>
                        </a:rPr>
                        <a:t>7.</a:t>
                      </a:r>
                      <a:r>
                        <a:rPr lang="en-US" b="0" i="0" dirty="0">
                          <a:solidFill>
                            <a:srgbClr val="222222"/>
                          </a:solidFill>
                          <a:effectLst/>
                          <a:latin typeface="arial" panose="020B0604020202020204" pitchFamily="34" charset="0"/>
                        </a:rPr>
                        <a:t>Other factors prevailing in the market namely Trademark, the behavior of sellers, credit facility, home delivery and repair services, guarantee, samples, etc..</a:t>
                      </a:r>
                      <a:endParaRPr lang="en-US" b="0" i="0" dirty="0">
                        <a:solidFill>
                          <a:srgbClr val="222222"/>
                        </a:solidFill>
                        <a:effectLst/>
                        <a:latin typeface="Roboto" panose="02000000000000000000" pitchFamily="2" charset="0"/>
                      </a:endParaRPr>
                    </a:p>
                    <a:p>
                      <a:endParaRPr lang="fr-FR" dirty="0"/>
                    </a:p>
                  </a:txBody>
                  <a:tcPr/>
                </a:tc>
                <a:extLst>
                  <a:ext uri="{0D108BD9-81ED-4DB2-BD59-A6C34878D82A}">
                    <a16:rowId xmlns:a16="http://schemas.microsoft.com/office/drawing/2014/main" val="2666100057"/>
                  </a:ext>
                </a:extLst>
              </a:tr>
            </a:tbl>
          </a:graphicData>
        </a:graphic>
      </p:graphicFrame>
    </p:spTree>
    <p:extLst>
      <p:ext uri="{BB962C8B-B14F-4D97-AF65-F5344CB8AC3E}">
        <p14:creationId xmlns:p14="http://schemas.microsoft.com/office/powerpoint/2010/main" val="1940769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75078-79A1-45E1-8F27-E91733E2EA71}"/>
              </a:ext>
            </a:extLst>
          </p:cNvPr>
          <p:cNvSpPr>
            <a:spLocks noGrp="1"/>
          </p:cNvSpPr>
          <p:nvPr>
            <p:ph type="title"/>
          </p:nvPr>
        </p:nvSpPr>
        <p:spPr>
          <a:xfrm>
            <a:off x="2364508" y="365126"/>
            <a:ext cx="7324437" cy="1075748"/>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b="1" dirty="0">
              <a:latin typeface="+mn-lt"/>
            </a:endParaRPr>
          </a:p>
        </p:txBody>
      </p:sp>
      <p:sp>
        <p:nvSpPr>
          <p:cNvPr id="3" name="Espace réservé du contenu 2">
            <a:extLst>
              <a:ext uri="{FF2B5EF4-FFF2-40B4-BE49-F238E27FC236}">
                <a16:creationId xmlns:a16="http://schemas.microsoft.com/office/drawing/2014/main" id="{04CD3846-FD24-4244-A2D8-F65AC4707AEC}"/>
              </a:ext>
            </a:extLst>
          </p:cNvPr>
          <p:cNvSpPr>
            <a:spLocks noGrp="1"/>
          </p:cNvSpPr>
          <p:nvPr>
            <p:ph idx="1"/>
          </p:nvPr>
        </p:nvSpPr>
        <p:spPr>
          <a:xfrm>
            <a:off x="149470" y="1825624"/>
            <a:ext cx="9768254" cy="4416913"/>
          </a:xfrm>
        </p:spPr>
        <p:txBody>
          <a:bodyPr>
            <a:normAutofit lnSpcReduction="10000"/>
          </a:bodyPr>
          <a:lstStyle/>
          <a:p>
            <a:pPr marL="0" indent="0">
              <a:buNone/>
            </a:pPr>
            <a:r>
              <a:rPr lang="en-US" b="1" dirty="0">
                <a:solidFill>
                  <a:srgbClr val="FF0000"/>
                </a:solidFill>
              </a:rPr>
              <a:t>II-2-1- Monopoly</a:t>
            </a:r>
          </a:p>
          <a:p>
            <a:pPr algn="just"/>
            <a:r>
              <a:rPr lang="en-US" sz="2600" dirty="0"/>
              <a:t>It’s a situation where there is only </a:t>
            </a:r>
            <a:r>
              <a:rPr lang="en-US" sz="2600" b="1" dirty="0"/>
              <a:t>one seller </a:t>
            </a:r>
            <a:r>
              <a:rPr lang="en-US" sz="2600" dirty="0"/>
              <a:t>of goods or services.</a:t>
            </a:r>
          </a:p>
          <a:p>
            <a:pPr algn="just"/>
            <a:r>
              <a:rPr lang="en-US" sz="2600" b="1" i="0" dirty="0">
                <a:solidFill>
                  <a:srgbClr val="222222"/>
                </a:solidFill>
                <a:effectLst/>
              </a:rPr>
              <a:t>A pure monopolist,</a:t>
            </a:r>
            <a:r>
              <a:rPr lang="en-US" sz="2600" b="0" i="0" dirty="0">
                <a:solidFill>
                  <a:srgbClr val="222222"/>
                </a:solidFill>
                <a:effectLst/>
              </a:rPr>
              <a:t> therefore, is a firm producing a product which has </a:t>
            </a:r>
            <a:r>
              <a:rPr lang="en-US" sz="2600" b="1" i="0" dirty="0">
                <a:solidFill>
                  <a:srgbClr val="222222"/>
                </a:solidFill>
                <a:effectLst/>
              </a:rPr>
              <a:t>no effective substitutes </a:t>
            </a:r>
            <a:r>
              <a:rPr lang="en-US" sz="2600" b="0" i="0" dirty="0">
                <a:solidFill>
                  <a:srgbClr val="222222"/>
                </a:solidFill>
                <a:effectLst/>
              </a:rPr>
              <a:t>through the products of any other form effective in the sense that even though the monopolist may be making abnormal profits, other firms cannot encroach on these profits by producing substitute commodities which might and entice purchases away from the product of the monopolist.</a:t>
            </a:r>
          </a:p>
          <a:p>
            <a:pPr algn="just"/>
            <a:r>
              <a:rPr lang="en-US" sz="2600" i="0" dirty="0">
                <a:solidFill>
                  <a:srgbClr val="222222"/>
                </a:solidFill>
                <a:effectLst/>
              </a:rPr>
              <a:t>Thus</a:t>
            </a:r>
            <a:r>
              <a:rPr lang="en-US" sz="2600" b="0" i="0" dirty="0">
                <a:solidFill>
                  <a:srgbClr val="222222"/>
                </a:solidFill>
                <a:effectLst/>
              </a:rPr>
              <a:t>, a Monopoly market structure is that where there is a single seller of a commodity having full control over its supply and there is no close substitute.</a:t>
            </a:r>
          </a:p>
          <a:p>
            <a:pPr marL="0" indent="0" algn="just">
              <a:buNone/>
            </a:pPr>
            <a:endParaRPr lang="en-US" sz="2600" b="0" i="0" dirty="0">
              <a:solidFill>
                <a:srgbClr val="222222"/>
              </a:solidFill>
              <a:effectLst/>
            </a:endParaRPr>
          </a:p>
          <a:p>
            <a:endParaRPr lang="fr-FR" dirty="0"/>
          </a:p>
        </p:txBody>
      </p:sp>
    </p:spTree>
    <p:extLst>
      <p:ext uri="{BB962C8B-B14F-4D97-AF65-F5344CB8AC3E}">
        <p14:creationId xmlns:p14="http://schemas.microsoft.com/office/powerpoint/2010/main" val="2895718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79B6AD-95BD-46B4-9B6B-FEE75AB5AD94}"/>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B503B579-FC9F-4ABD-9C91-D556FF702406}"/>
              </a:ext>
            </a:extLst>
          </p:cNvPr>
          <p:cNvSpPr>
            <a:spLocks noGrp="1"/>
          </p:cNvSpPr>
          <p:nvPr>
            <p:ph idx="1"/>
          </p:nvPr>
        </p:nvSpPr>
        <p:spPr>
          <a:xfrm>
            <a:off x="147782" y="1825625"/>
            <a:ext cx="9790545" cy="4538230"/>
          </a:xfrm>
        </p:spPr>
        <p:txBody>
          <a:bodyPr>
            <a:normAutofit fontScale="92500" lnSpcReduction="10000"/>
          </a:bodyPr>
          <a:lstStyle/>
          <a:p>
            <a:pPr marL="0" indent="0" algn="just">
              <a:buNone/>
            </a:pPr>
            <a:r>
              <a:rPr lang="en-US" sz="2800" b="1" i="0" dirty="0">
                <a:solidFill>
                  <a:srgbClr val="222222"/>
                </a:solidFill>
                <a:effectLst/>
              </a:rPr>
              <a:t>a-Key Features of Monopoly Market Structure</a:t>
            </a:r>
          </a:p>
          <a:p>
            <a:pPr algn="just"/>
            <a:r>
              <a:rPr lang="en-US" sz="2800" dirty="0"/>
              <a:t>There is only one producer or seller of goods and only one provider of services in the market. </a:t>
            </a:r>
          </a:p>
          <a:p>
            <a:pPr algn="just"/>
            <a:r>
              <a:rPr lang="en-US" sz="2800" dirty="0"/>
              <a:t> New firms find extreme difficulty in entering the market. The existing monopolist is considered giant in its field or industry</a:t>
            </a:r>
          </a:p>
          <a:p>
            <a:r>
              <a:rPr lang="en-US" sz="2800" dirty="0"/>
              <a:t>There are no available substitute goods or services so that it is considered unique.</a:t>
            </a:r>
          </a:p>
          <a:p>
            <a:r>
              <a:rPr lang="en-US" sz="2800" dirty="0"/>
              <a:t> It controls the total supply of raw materials in the industry and has no control over price. </a:t>
            </a:r>
          </a:p>
          <a:p>
            <a:r>
              <a:rPr lang="en-US" sz="2800" dirty="0"/>
              <a:t> It owns a patent or copyright.</a:t>
            </a:r>
          </a:p>
          <a:p>
            <a:r>
              <a:rPr lang="en-US" sz="2800" dirty="0"/>
              <a:t>  Its operations are under economies of scale</a:t>
            </a:r>
          </a:p>
          <a:p>
            <a:pPr algn="just"/>
            <a:endParaRPr lang="fr-FR" dirty="0"/>
          </a:p>
        </p:txBody>
      </p:sp>
    </p:spTree>
    <p:extLst>
      <p:ext uri="{BB962C8B-B14F-4D97-AF65-F5344CB8AC3E}">
        <p14:creationId xmlns:p14="http://schemas.microsoft.com/office/powerpoint/2010/main" val="2135356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8362DB-580F-48B7-98FD-6EC2540894A6}"/>
              </a:ext>
            </a:extLst>
          </p:cNvPr>
          <p:cNvSpPr>
            <a:spLocks noGrp="1"/>
          </p:cNvSpPr>
          <p:nvPr>
            <p:ph type="title"/>
          </p:nvPr>
        </p:nvSpPr>
        <p:spPr>
          <a:xfrm>
            <a:off x="2447636" y="365126"/>
            <a:ext cx="7195128" cy="1029566"/>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b="1" dirty="0">
              <a:latin typeface="+mn-lt"/>
            </a:endParaRPr>
          </a:p>
        </p:txBody>
      </p:sp>
      <p:sp>
        <p:nvSpPr>
          <p:cNvPr id="3" name="Espace réservé du contenu 2">
            <a:extLst>
              <a:ext uri="{FF2B5EF4-FFF2-40B4-BE49-F238E27FC236}">
                <a16:creationId xmlns:a16="http://schemas.microsoft.com/office/drawing/2014/main" id="{775429E2-D08F-4651-89A9-41BF24F397CE}"/>
              </a:ext>
            </a:extLst>
          </p:cNvPr>
          <p:cNvSpPr>
            <a:spLocks noGrp="1"/>
          </p:cNvSpPr>
          <p:nvPr>
            <p:ph idx="1"/>
          </p:nvPr>
        </p:nvSpPr>
        <p:spPr>
          <a:xfrm>
            <a:off x="149469" y="1597891"/>
            <a:ext cx="10823331" cy="4785324"/>
          </a:xfrm>
        </p:spPr>
        <p:txBody>
          <a:bodyPr>
            <a:normAutofit/>
          </a:bodyPr>
          <a:lstStyle/>
          <a:p>
            <a:pPr marL="0" indent="0">
              <a:buNone/>
            </a:pPr>
            <a:r>
              <a:rPr lang="fr-FR" sz="2600" b="1" dirty="0"/>
              <a:t>b-Classifications of Monopoly:</a:t>
            </a:r>
          </a:p>
          <a:p>
            <a:pPr marL="0" indent="0">
              <a:buNone/>
            </a:pPr>
            <a:r>
              <a:rPr lang="en-US" sz="2400" dirty="0"/>
              <a:t>Monopolies are classified according to circumstances they arise from, that is,</a:t>
            </a:r>
          </a:p>
          <a:p>
            <a:pPr marL="0" indent="0">
              <a:buNone/>
            </a:pPr>
            <a:r>
              <a:rPr lang="en-US" sz="2400" dirty="0"/>
              <a:t> cost structure of the industry, possibly the result of law, or by other means.</a:t>
            </a:r>
          </a:p>
          <a:p>
            <a:pPr marL="0" indent="0">
              <a:buNone/>
            </a:pPr>
            <a:endParaRPr lang="en-US" sz="2600" dirty="0"/>
          </a:p>
          <a:p>
            <a:endParaRPr lang="fr-FR" dirty="0"/>
          </a:p>
        </p:txBody>
      </p:sp>
      <p:graphicFrame>
        <p:nvGraphicFramePr>
          <p:cNvPr id="5" name="Tableau 5">
            <a:extLst>
              <a:ext uri="{FF2B5EF4-FFF2-40B4-BE49-F238E27FC236}">
                <a16:creationId xmlns:a16="http://schemas.microsoft.com/office/drawing/2014/main" id="{C651D247-0769-4538-A1AC-B933DCB07108}"/>
              </a:ext>
            </a:extLst>
          </p:cNvPr>
          <p:cNvGraphicFramePr>
            <a:graphicFrameLocks noGrp="1"/>
          </p:cNvGraphicFramePr>
          <p:nvPr/>
        </p:nvGraphicFramePr>
        <p:xfrm>
          <a:off x="149469" y="2944555"/>
          <a:ext cx="9761149" cy="3139440"/>
        </p:xfrm>
        <a:graphic>
          <a:graphicData uri="http://schemas.openxmlformats.org/drawingml/2006/table">
            <a:tbl>
              <a:tblPr firstRow="1" bandRow="1">
                <a:tableStyleId>{BC89EF96-8CEA-46FF-86C4-4CE0E7609802}</a:tableStyleId>
              </a:tblPr>
              <a:tblGrid>
                <a:gridCol w="2795606">
                  <a:extLst>
                    <a:ext uri="{9D8B030D-6E8A-4147-A177-3AD203B41FA5}">
                      <a16:colId xmlns:a16="http://schemas.microsoft.com/office/drawing/2014/main" val="622770147"/>
                    </a:ext>
                  </a:extLst>
                </a:gridCol>
                <a:gridCol w="2999899">
                  <a:extLst>
                    <a:ext uri="{9D8B030D-6E8A-4147-A177-3AD203B41FA5}">
                      <a16:colId xmlns:a16="http://schemas.microsoft.com/office/drawing/2014/main" val="812249637"/>
                    </a:ext>
                  </a:extLst>
                </a:gridCol>
                <a:gridCol w="3965644">
                  <a:extLst>
                    <a:ext uri="{9D8B030D-6E8A-4147-A177-3AD203B41FA5}">
                      <a16:colId xmlns:a16="http://schemas.microsoft.com/office/drawing/2014/main" val="322324945"/>
                    </a:ext>
                  </a:extLst>
                </a:gridCol>
              </a:tblGrid>
              <a:tr h="233587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Natural Monopoly</a:t>
                      </a:r>
                      <a:r>
                        <a:rPr lang="en-US" sz="2000" b="1" dirty="0"/>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t> It</a:t>
                      </a:r>
                      <a:r>
                        <a:rPr lang="en-US" sz="2000" dirty="0"/>
                        <a:t> is a market situation where is a single firm can supply the entire market due to the fundamental cost structure of the industry. </a:t>
                      </a:r>
                    </a:p>
                    <a:p>
                      <a:pPr algn="just"/>
                      <a:endParaRPr lang="fr-FR" sz="20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Legal Monopoly</a:t>
                      </a:r>
                      <a:r>
                        <a:rPr lang="en-US" sz="2000" b="1" dirty="0"/>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t>It </a:t>
                      </a:r>
                      <a:r>
                        <a:rPr lang="en-US" sz="2000" dirty="0"/>
                        <a:t>is sometimes called as de jure monopoly, a form of monopoly which the government grants to a private individual or firm over the product or services. </a:t>
                      </a:r>
                    </a:p>
                    <a:p>
                      <a:pPr algn="just"/>
                      <a:endParaRPr lang="fr-FR" sz="20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Coercive Monopoly</a:t>
                      </a:r>
                      <a:r>
                        <a:rPr lang="en-US" sz="2000" b="1" dirty="0"/>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t>It </a:t>
                      </a:r>
                      <a:r>
                        <a:rPr lang="en-US" sz="2000" dirty="0"/>
                        <a:t>is a form of monopoly whose existence as the sole producer and distributor of goods and services is by means of coercion (legal or illegal), so that most of the time it violates the principle of free market just to avoid competition.</a:t>
                      </a:r>
                      <a:endParaRPr lang="fr-FR" sz="2000" dirty="0"/>
                    </a:p>
                    <a:p>
                      <a:pPr algn="just"/>
                      <a:endParaRPr lang="fr-FR" sz="2000" dirty="0"/>
                    </a:p>
                  </a:txBody>
                  <a:tcPr/>
                </a:tc>
                <a:extLst>
                  <a:ext uri="{0D108BD9-81ED-4DB2-BD59-A6C34878D82A}">
                    <a16:rowId xmlns:a16="http://schemas.microsoft.com/office/drawing/2014/main" val="1906206652"/>
                  </a:ext>
                </a:extLst>
              </a:tr>
            </a:tbl>
          </a:graphicData>
        </a:graphic>
      </p:graphicFrame>
    </p:spTree>
    <p:extLst>
      <p:ext uri="{BB962C8B-B14F-4D97-AF65-F5344CB8AC3E}">
        <p14:creationId xmlns:p14="http://schemas.microsoft.com/office/powerpoint/2010/main" val="12957058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F7705B-567F-4552-9E59-768453806F79}"/>
              </a:ext>
            </a:extLst>
          </p:cNvPr>
          <p:cNvSpPr>
            <a:spLocks noGrp="1"/>
          </p:cNvSpPr>
          <p:nvPr>
            <p:ph type="title"/>
          </p:nvPr>
        </p:nvSpPr>
        <p:spPr>
          <a:xfrm>
            <a:off x="2456873" y="461818"/>
            <a:ext cx="7204364" cy="849746"/>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ED8C511F-0BA9-4B79-862E-58D6ADC1F543}"/>
              </a:ext>
            </a:extLst>
          </p:cNvPr>
          <p:cNvSpPr>
            <a:spLocks noGrp="1"/>
          </p:cNvSpPr>
          <p:nvPr>
            <p:ph idx="1"/>
          </p:nvPr>
        </p:nvSpPr>
        <p:spPr>
          <a:xfrm>
            <a:off x="123092" y="1825625"/>
            <a:ext cx="9873762" cy="4351338"/>
          </a:xfrm>
        </p:spPr>
        <p:txBody>
          <a:bodyPr/>
          <a:lstStyle/>
          <a:p>
            <a:pPr marL="0" indent="0">
              <a:buNone/>
            </a:pPr>
            <a:r>
              <a:rPr lang="fr-FR" sz="2600" b="1" dirty="0"/>
              <a:t>c-Short run </a:t>
            </a:r>
            <a:r>
              <a:rPr lang="fr-FR" sz="2600" b="1" dirty="0" err="1"/>
              <a:t>analysis</a:t>
            </a:r>
            <a:r>
              <a:rPr lang="fr-FR" sz="2600" b="1" dirty="0"/>
              <a:t> of Monopoly</a:t>
            </a:r>
          </a:p>
          <a:p>
            <a:r>
              <a:rPr lang="en-US" sz="2600" dirty="0"/>
              <a:t>A monopolist is considered a </a:t>
            </a:r>
            <a:r>
              <a:rPr lang="en-US" sz="2600" b="1" dirty="0"/>
              <a:t>price maker</a:t>
            </a:r>
            <a:r>
              <a:rPr lang="en-US" sz="2600" dirty="0"/>
              <a:t>, since he is the </a:t>
            </a:r>
            <a:r>
              <a:rPr lang="en-US" sz="2600" b="1" dirty="0"/>
              <a:t>sole seller </a:t>
            </a:r>
            <a:r>
              <a:rPr lang="en-US" sz="2600" dirty="0"/>
              <a:t>of a product that has no close substitute in the market.</a:t>
            </a:r>
          </a:p>
          <a:p>
            <a:endParaRPr lang="en-US" sz="2600" dirty="0"/>
          </a:p>
          <a:p>
            <a:pPr marL="0" indent="0">
              <a:buNone/>
            </a:pPr>
            <a:r>
              <a:rPr lang="fr-FR" sz="2600" b="1" dirty="0"/>
              <a:t>d-Long run </a:t>
            </a:r>
            <a:r>
              <a:rPr lang="fr-FR" sz="2600" b="1" dirty="0" err="1"/>
              <a:t>analysis</a:t>
            </a:r>
            <a:r>
              <a:rPr lang="fr-FR" sz="2600" b="1" dirty="0"/>
              <a:t> of Monopoly</a:t>
            </a:r>
          </a:p>
          <a:p>
            <a:r>
              <a:rPr lang="en-US" sz="2600" dirty="0"/>
              <a:t>In the long-run, all inputs and costs are variable, and the monopolist can make his optimal scale of plant to make the best level of output.</a:t>
            </a:r>
            <a:endParaRPr lang="fr-FR" sz="2600" dirty="0"/>
          </a:p>
          <a:p>
            <a:endParaRPr lang="en-US" dirty="0"/>
          </a:p>
        </p:txBody>
      </p:sp>
    </p:spTree>
    <p:extLst>
      <p:ext uri="{BB962C8B-B14F-4D97-AF65-F5344CB8AC3E}">
        <p14:creationId xmlns:p14="http://schemas.microsoft.com/office/powerpoint/2010/main" val="6140546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7E536C-2D98-4DDC-AC1D-DF8A33254EF6}"/>
              </a:ext>
            </a:extLst>
          </p:cNvPr>
          <p:cNvSpPr>
            <a:spLocks noGrp="1"/>
          </p:cNvSpPr>
          <p:nvPr>
            <p:ph type="title"/>
          </p:nvPr>
        </p:nvSpPr>
        <p:spPr>
          <a:xfrm>
            <a:off x="2549236" y="365126"/>
            <a:ext cx="7121237" cy="1020330"/>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388B51C2-7DF3-4077-A32C-CFD80819C9DF}"/>
              </a:ext>
            </a:extLst>
          </p:cNvPr>
          <p:cNvSpPr>
            <a:spLocks noGrp="1"/>
          </p:cNvSpPr>
          <p:nvPr>
            <p:ph idx="1"/>
          </p:nvPr>
        </p:nvSpPr>
        <p:spPr>
          <a:xfrm>
            <a:off x="79131" y="1634247"/>
            <a:ext cx="9821007" cy="4542716"/>
          </a:xfrm>
        </p:spPr>
        <p:txBody>
          <a:bodyPr>
            <a:normAutofit/>
          </a:bodyPr>
          <a:lstStyle/>
          <a:p>
            <a:pPr marL="0" indent="0">
              <a:buNone/>
            </a:pPr>
            <a:r>
              <a:rPr lang="en-US" b="1" dirty="0"/>
              <a:t>II-2-2- Oligopoly</a:t>
            </a:r>
          </a:p>
          <a:p>
            <a:pPr algn="l"/>
            <a:r>
              <a:rPr lang="en-US" sz="2600" b="0" i="0" dirty="0">
                <a:solidFill>
                  <a:srgbClr val="222222"/>
                </a:solidFill>
                <a:effectLst/>
              </a:rPr>
              <a:t>Oligopoly is also known as </a:t>
            </a:r>
            <a:r>
              <a:rPr lang="en-US" sz="2600" b="1" i="0" dirty="0">
                <a:solidFill>
                  <a:srgbClr val="222222"/>
                </a:solidFill>
                <a:effectLst/>
              </a:rPr>
              <a:t>the competition among law.</a:t>
            </a:r>
          </a:p>
          <a:p>
            <a:pPr algn="l"/>
            <a:r>
              <a:rPr lang="en-US" sz="2600" b="0" i="0" dirty="0">
                <a:solidFill>
                  <a:srgbClr val="222222"/>
                </a:solidFill>
                <a:effectLst/>
              </a:rPr>
              <a:t> </a:t>
            </a:r>
            <a:r>
              <a:rPr lang="en-US" sz="2600" b="1" i="0" dirty="0">
                <a:solidFill>
                  <a:srgbClr val="222222"/>
                </a:solidFill>
                <a:effectLst/>
                <a:latin typeface="+mj-lt"/>
              </a:rPr>
              <a:t>Oligopoly</a:t>
            </a:r>
            <a:r>
              <a:rPr lang="en-US" sz="2600" b="0" i="0" dirty="0">
                <a:solidFill>
                  <a:srgbClr val="222222"/>
                </a:solidFill>
                <a:effectLst/>
                <a:latin typeface="+mj-lt"/>
              </a:rPr>
              <a:t>, </a:t>
            </a:r>
            <a:r>
              <a:rPr lang="en-US" sz="2600" b="0" i="0" dirty="0">
                <a:solidFill>
                  <a:srgbClr val="222222"/>
                </a:solidFill>
                <a:effectLst/>
              </a:rPr>
              <a:t>in which a market is run by a small number of firms that together control the majority of the market share.</a:t>
            </a:r>
          </a:p>
          <a:p>
            <a:pPr algn="l">
              <a:buFont typeface="Wingdings" panose="05000000000000000000" pitchFamily="2" charset="2"/>
              <a:buChar char="Ø"/>
            </a:pPr>
            <a:r>
              <a:rPr lang="en-US" sz="2600" b="1" dirty="0"/>
              <a:t>Features of Oligopoly Market Structure:</a:t>
            </a:r>
          </a:p>
          <a:p>
            <a:pPr marL="0" indent="0">
              <a:buNone/>
            </a:pPr>
            <a:endParaRPr lang="en-US" sz="2600" b="1" dirty="0"/>
          </a:p>
          <a:p>
            <a:pPr marL="0" indent="0">
              <a:buNone/>
            </a:pPr>
            <a:endParaRPr lang="fr-FR" dirty="0"/>
          </a:p>
        </p:txBody>
      </p:sp>
      <p:graphicFrame>
        <p:nvGraphicFramePr>
          <p:cNvPr id="4" name="Tableau 4">
            <a:extLst>
              <a:ext uri="{FF2B5EF4-FFF2-40B4-BE49-F238E27FC236}">
                <a16:creationId xmlns:a16="http://schemas.microsoft.com/office/drawing/2014/main" id="{B58ACDA5-FD0B-4200-A1DF-76FBE99029C4}"/>
              </a:ext>
            </a:extLst>
          </p:cNvPr>
          <p:cNvGraphicFramePr>
            <a:graphicFrameLocks noGrp="1"/>
          </p:cNvGraphicFramePr>
          <p:nvPr>
            <p:extLst>
              <p:ext uri="{D42A27DB-BD31-4B8C-83A1-F6EECF244321}">
                <p14:modId xmlns:p14="http://schemas.microsoft.com/office/powerpoint/2010/main" val="390513009"/>
              </p:ext>
            </p:extLst>
          </p:nvPr>
        </p:nvGraphicFramePr>
        <p:xfrm>
          <a:off x="230909" y="3993957"/>
          <a:ext cx="9669229" cy="2011680"/>
        </p:xfrm>
        <a:graphic>
          <a:graphicData uri="http://schemas.openxmlformats.org/drawingml/2006/table">
            <a:tbl>
              <a:tblPr firstRow="1" bandRow="1">
                <a:tableStyleId>{69CF1AB2-1976-4502-BF36-3FF5EA218861}</a:tableStyleId>
              </a:tblPr>
              <a:tblGrid>
                <a:gridCol w="4762123">
                  <a:extLst>
                    <a:ext uri="{9D8B030D-6E8A-4147-A177-3AD203B41FA5}">
                      <a16:colId xmlns:a16="http://schemas.microsoft.com/office/drawing/2014/main" val="2823409711"/>
                    </a:ext>
                  </a:extLst>
                </a:gridCol>
                <a:gridCol w="4907106">
                  <a:extLst>
                    <a:ext uri="{9D8B030D-6E8A-4147-A177-3AD203B41FA5}">
                      <a16:colId xmlns:a16="http://schemas.microsoft.com/office/drawing/2014/main" val="2698463342"/>
                    </a:ext>
                  </a:extLst>
                </a:gridCol>
              </a:tblGrid>
              <a:tr h="0">
                <a:tc>
                  <a:txBody>
                    <a:bodyPr/>
                    <a:lstStyle/>
                    <a:p>
                      <a:r>
                        <a:rPr lang="en-US" sz="1800" dirty="0">
                          <a:solidFill>
                            <a:schemeClr val="tx1"/>
                          </a:solidFill>
                          <a:effectLst/>
                          <a:latin typeface="+mn-lt"/>
                          <a:ea typeface="Times New Roman" panose="02020603050405020304" pitchFamily="18" charset="0"/>
                        </a:rPr>
                        <a:t>1.Importance of Advertising and 2-Selling Cost</a:t>
                      </a:r>
                    </a:p>
                    <a:p>
                      <a:r>
                        <a:rPr lang="en-US" sz="1800" dirty="0">
                          <a:solidFill>
                            <a:schemeClr val="tx1"/>
                          </a:solidFill>
                          <a:effectLst/>
                          <a:latin typeface="+mn-lt"/>
                          <a:ea typeface="Times New Roman" panose="02020603050405020304" pitchFamily="18" charset="0"/>
                          <a:cs typeface="Arial" panose="020B0604020202020204" pitchFamily="34" charset="0"/>
                        </a:rPr>
                        <a:t>2.Interdependence</a:t>
                      </a:r>
                      <a:endParaRPr lang="fr-FR" sz="1800" dirty="0">
                        <a:solidFill>
                          <a:schemeClr val="tx1"/>
                        </a:solidFill>
                        <a:effectLst/>
                        <a:latin typeface="+mn-lt"/>
                        <a:ea typeface="Calibri" panose="020F0502020204030204" pitchFamily="34" charset="0"/>
                        <a:cs typeface="Arial" panose="020B0604020202020204" pitchFamily="34" charset="0"/>
                      </a:endParaRPr>
                    </a:p>
                    <a:p>
                      <a:r>
                        <a:rPr lang="en-US" sz="1800" dirty="0">
                          <a:solidFill>
                            <a:schemeClr val="tx1"/>
                          </a:solidFill>
                          <a:effectLst/>
                          <a:latin typeface="+mn-lt"/>
                          <a:ea typeface="Times New Roman" panose="02020603050405020304" pitchFamily="18" charset="0"/>
                          <a:cs typeface="Arial" panose="020B0604020202020204" pitchFamily="34" charset="0"/>
                        </a:rPr>
                        <a:t>3.Group </a:t>
                      </a:r>
                      <a:r>
                        <a:rPr lang="en-US" sz="1800" dirty="0" err="1">
                          <a:solidFill>
                            <a:schemeClr val="tx1"/>
                          </a:solidFill>
                          <a:effectLst/>
                          <a:latin typeface="+mn-lt"/>
                          <a:ea typeface="Times New Roman" panose="02020603050405020304" pitchFamily="18" charset="0"/>
                          <a:cs typeface="Arial" panose="020B0604020202020204" pitchFamily="34" charset="0"/>
                        </a:rPr>
                        <a:t>Behaviour</a:t>
                      </a:r>
                      <a:endParaRPr lang="fr-FR" sz="1800" dirty="0">
                        <a:solidFill>
                          <a:schemeClr val="tx1"/>
                        </a:solidFill>
                        <a:effectLst/>
                        <a:latin typeface="+mn-lt"/>
                        <a:ea typeface="Calibri" panose="020F0502020204030204" pitchFamily="34" charset="0"/>
                        <a:cs typeface="Arial" panose="020B0604020202020204" pitchFamily="34" charset="0"/>
                      </a:endParaRPr>
                    </a:p>
                    <a:p>
                      <a:r>
                        <a:rPr lang="en-US" sz="1800" b="1" kern="1200" dirty="0">
                          <a:solidFill>
                            <a:schemeClr val="dk1"/>
                          </a:solidFill>
                          <a:effectLst/>
                          <a:latin typeface="+mn-lt"/>
                          <a:ea typeface="+mn-ea"/>
                          <a:cs typeface="+mn-cs"/>
                        </a:rPr>
                        <a:t>4.A Small Number of Sellers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5. Strong Composition</a:t>
                      </a:r>
                      <a:endParaRPr lang="fr-FR" sz="1800" b="1" kern="1200" dirty="0">
                        <a:solidFill>
                          <a:schemeClr val="dk1"/>
                        </a:solidFill>
                        <a:effectLst/>
                        <a:latin typeface="+mn-lt"/>
                        <a:ea typeface="+mn-ea"/>
                        <a:cs typeface="+mn-cs"/>
                      </a:endParaRPr>
                    </a:p>
                    <a:p>
                      <a:endParaRPr lang="fr-F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6. Homogeneous Product</a:t>
                      </a:r>
                      <a:endParaRPr lang="fr-FR" sz="1800" b="1"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7. Heterogeneous Oligopoly</a:t>
                      </a:r>
                      <a:endParaRPr lang="fr-FR" sz="1800" b="1"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8. Barriers to Entry of Firms</a:t>
                      </a:r>
                      <a:endParaRPr lang="fr-FR" sz="1800" b="1"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9. Lack of Uniformity</a:t>
                      </a:r>
                      <a:endParaRPr lang="fr-FR" sz="1800" b="1"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10. Price War</a:t>
                      </a:r>
                      <a:endParaRPr lang="fr-FR" sz="1800" b="1"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11. Demand Curve</a:t>
                      </a:r>
                      <a:endParaRPr lang="fr-FR" sz="1800" b="1" kern="1200" dirty="0">
                        <a:solidFill>
                          <a:schemeClr val="dk1"/>
                        </a:solidFill>
                        <a:effectLst/>
                        <a:latin typeface="+mn-lt"/>
                        <a:ea typeface="+mn-ea"/>
                        <a:cs typeface="+mn-cs"/>
                      </a:endParaRPr>
                    </a:p>
                    <a:p>
                      <a:endParaRPr lang="fr-FR" dirty="0"/>
                    </a:p>
                  </a:txBody>
                  <a:tcPr/>
                </a:tc>
                <a:extLst>
                  <a:ext uri="{0D108BD9-81ED-4DB2-BD59-A6C34878D82A}">
                    <a16:rowId xmlns:a16="http://schemas.microsoft.com/office/drawing/2014/main" val="2855529959"/>
                  </a:ext>
                </a:extLst>
              </a:tr>
            </a:tbl>
          </a:graphicData>
        </a:graphic>
      </p:graphicFrame>
    </p:spTree>
    <p:extLst>
      <p:ext uri="{BB962C8B-B14F-4D97-AF65-F5344CB8AC3E}">
        <p14:creationId xmlns:p14="http://schemas.microsoft.com/office/powerpoint/2010/main" val="33002551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AAD541-4605-4AF2-8A5D-D7F09C11D2B7}"/>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9A7619D-645A-46C4-B195-C9F4A8CFBDA2}"/>
              </a:ext>
            </a:extLst>
          </p:cNvPr>
          <p:cNvSpPr>
            <a:spLocks noGrp="1"/>
          </p:cNvSpPr>
          <p:nvPr>
            <p:ph idx="1"/>
          </p:nvPr>
        </p:nvSpPr>
        <p:spPr/>
        <p:txBody>
          <a:bodyPr/>
          <a:lstStyle/>
          <a:p>
            <a:pPr marL="0" indent="0">
              <a:buNone/>
            </a:pPr>
            <a:r>
              <a:rPr lang="en-US" sz="2800" b="1" dirty="0"/>
              <a:t>a-Classification of Oligopoly</a:t>
            </a:r>
          </a:p>
          <a:p>
            <a:pPr marL="0" indent="0">
              <a:buNone/>
            </a:pPr>
            <a:endParaRPr lang="en-US" sz="2800" b="1" dirty="0"/>
          </a:p>
          <a:p>
            <a:pPr marL="0" indent="0" algn="l">
              <a:buNone/>
            </a:pPr>
            <a:endParaRPr lang="en-US" sz="2800" b="0" i="0" dirty="0">
              <a:solidFill>
                <a:srgbClr val="222222"/>
              </a:solidFill>
              <a:effectLst/>
            </a:endParaRPr>
          </a:p>
          <a:p>
            <a:endParaRPr lang="fr-FR" dirty="0"/>
          </a:p>
        </p:txBody>
      </p:sp>
      <p:graphicFrame>
        <p:nvGraphicFramePr>
          <p:cNvPr id="4" name="Tableau 11">
            <a:extLst>
              <a:ext uri="{FF2B5EF4-FFF2-40B4-BE49-F238E27FC236}">
                <a16:creationId xmlns:a16="http://schemas.microsoft.com/office/drawing/2014/main" id="{544803C2-A0EE-45F1-B36B-B2AA78A0BFC7}"/>
              </a:ext>
            </a:extLst>
          </p:cNvPr>
          <p:cNvGraphicFramePr>
            <a:graphicFrameLocks/>
          </p:cNvGraphicFramePr>
          <p:nvPr>
            <p:extLst>
              <p:ext uri="{D42A27DB-BD31-4B8C-83A1-F6EECF244321}">
                <p14:modId xmlns:p14="http://schemas.microsoft.com/office/powerpoint/2010/main" val="1548289359"/>
              </p:ext>
            </p:extLst>
          </p:nvPr>
        </p:nvGraphicFramePr>
        <p:xfrm>
          <a:off x="221673" y="2417387"/>
          <a:ext cx="9382500" cy="3829857"/>
        </p:xfrm>
        <a:graphic>
          <a:graphicData uri="http://schemas.openxmlformats.org/drawingml/2006/table">
            <a:tbl>
              <a:tblPr firstRow="1" bandRow="1">
                <a:tableStyleId>{69CF1AB2-1976-4502-BF36-3FF5EA218861}</a:tableStyleId>
              </a:tblPr>
              <a:tblGrid>
                <a:gridCol w="2020641">
                  <a:extLst>
                    <a:ext uri="{9D8B030D-6E8A-4147-A177-3AD203B41FA5}">
                      <a16:colId xmlns:a16="http://schemas.microsoft.com/office/drawing/2014/main" val="3890413595"/>
                    </a:ext>
                  </a:extLst>
                </a:gridCol>
                <a:gridCol w="2453953">
                  <a:extLst>
                    <a:ext uri="{9D8B030D-6E8A-4147-A177-3AD203B41FA5}">
                      <a16:colId xmlns:a16="http://schemas.microsoft.com/office/drawing/2014/main" val="3628881325"/>
                    </a:ext>
                  </a:extLst>
                </a:gridCol>
                <a:gridCol w="2453953">
                  <a:extLst>
                    <a:ext uri="{9D8B030D-6E8A-4147-A177-3AD203B41FA5}">
                      <a16:colId xmlns:a16="http://schemas.microsoft.com/office/drawing/2014/main" val="517428253"/>
                    </a:ext>
                  </a:extLst>
                </a:gridCol>
                <a:gridCol w="2453953">
                  <a:extLst>
                    <a:ext uri="{9D8B030D-6E8A-4147-A177-3AD203B41FA5}">
                      <a16:colId xmlns:a16="http://schemas.microsoft.com/office/drawing/2014/main" val="1928630912"/>
                    </a:ext>
                  </a:extLst>
                </a:gridCol>
              </a:tblGrid>
              <a:tr h="382985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Pure or Perfect Oligopoly</a:t>
                      </a:r>
                      <a:r>
                        <a:rPr lang="en-US" sz="2000" dirty="0"/>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t>If the firms produce homogeneous products.</a:t>
                      </a:r>
                    </a:p>
                    <a:p>
                      <a:pPr algn="just"/>
                      <a:endParaRPr lang="fr-FR"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Imperfect or Differentiated Oligopoly</a:t>
                      </a:r>
                      <a:r>
                        <a:rPr lang="en-US" sz="20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If the firms produce differentiated products.</a:t>
                      </a:r>
                    </a:p>
                    <a:p>
                      <a:pPr algn="l"/>
                      <a:endParaRPr lang="fr-FR"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Collusive Oligopoly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t>If the firms cooperate with each other in determining price or output or both</a:t>
                      </a:r>
                    </a:p>
                    <a:p>
                      <a:endParaRPr lang="fr-FR"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Non-collusive Oligopoly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t> </a:t>
                      </a:r>
                      <a:r>
                        <a:rPr lang="en-US" sz="2000" dirty="0"/>
                        <a:t> If firms in an oligopoly market compete with each other</a:t>
                      </a:r>
                      <a:endParaRPr lang="fr-FR" sz="2000" dirty="0"/>
                    </a:p>
                    <a:p>
                      <a:endParaRPr lang="fr-FR" sz="2000" dirty="0"/>
                    </a:p>
                  </a:txBody>
                  <a:tcPr/>
                </a:tc>
                <a:extLst>
                  <a:ext uri="{0D108BD9-81ED-4DB2-BD59-A6C34878D82A}">
                    <a16:rowId xmlns:a16="http://schemas.microsoft.com/office/drawing/2014/main" val="410772725"/>
                  </a:ext>
                </a:extLst>
              </a:tr>
            </a:tbl>
          </a:graphicData>
        </a:graphic>
      </p:graphicFrame>
    </p:spTree>
    <p:extLst>
      <p:ext uri="{BB962C8B-B14F-4D97-AF65-F5344CB8AC3E}">
        <p14:creationId xmlns:p14="http://schemas.microsoft.com/office/powerpoint/2010/main" val="3447050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ED3D66-4FFB-4126-A77C-7D9E5B053366}"/>
              </a:ext>
            </a:extLst>
          </p:cNvPr>
          <p:cNvSpPr>
            <a:spLocks noGrp="1"/>
          </p:cNvSpPr>
          <p:nvPr>
            <p:ph type="title"/>
          </p:nvPr>
        </p:nvSpPr>
        <p:spPr>
          <a:xfrm>
            <a:off x="2373745" y="461818"/>
            <a:ext cx="7287491" cy="868218"/>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F081E4DC-1DD4-4F46-93F6-7C2ED0A46307}"/>
              </a:ext>
            </a:extLst>
          </p:cNvPr>
          <p:cNvSpPr>
            <a:spLocks noGrp="1"/>
          </p:cNvSpPr>
          <p:nvPr>
            <p:ph idx="1"/>
          </p:nvPr>
        </p:nvSpPr>
        <p:spPr>
          <a:xfrm>
            <a:off x="193431" y="1825625"/>
            <a:ext cx="9706707" cy="4351338"/>
          </a:xfrm>
        </p:spPr>
        <p:txBody>
          <a:bodyPr/>
          <a:lstStyle/>
          <a:p>
            <a:pPr marL="0" indent="0">
              <a:buNone/>
            </a:pPr>
            <a:r>
              <a:rPr lang="fr-FR" b="1" dirty="0"/>
              <a:t>	b-Types of organisation of </a:t>
            </a:r>
            <a:r>
              <a:rPr lang="fr-FR" b="1" dirty="0" err="1"/>
              <a:t>Oligopoly</a:t>
            </a:r>
            <a:r>
              <a:rPr lang="fr-FR" b="1" dirty="0"/>
              <a:t>:</a:t>
            </a:r>
          </a:p>
          <a:p>
            <a:r>
              <a:rPr lang="en-US" b="1" dirty="0">
                <a:solidFill>
                  <a:srgbClr val="FF0000"/>
                </a:solidFill>
              </a:rPr>
              <a:t>Cartel</a:t>
            </a:r>
            <a:r>
              <a:rPr lang="en-US" dirty="0"/>
              <a:t> is a formal agreement among oligopolists to set-up a monopoly price, allocate output, and share profit among members.</a:t>
            </a:r>
          </a:p>
          <a:p>
            <a:pPr marL="0" indent="0">
              <a:buNone/>
            </a:pPr>
            <a:endParaRPr lang="en-US" dirty="0"/>
          </a:p>
          <a:p>
            <a:r>
              <a:rPr lang="en-US" dirty="0"/>
              <a:t> </a:t>
            </a:r>
            <a:r>
              <a:rPr lang="en-US" b="1" dirty="0">
                <a:solidFill>
                  <a:srgbClr val="FF0000"/>
                </a:solidFill>
              </a:rPr>
              <a:t>Collusion</a:t>
            </a:r>
            <a:r>
              <a:rPr lang="en-US" dirty="0"/>
              <a:t> is a formal or an informal agreement among oligopolists to adopt policies that will restrict or reduce the level of competition in the market.</a:t>
            </a:r>
            <a:endParaRPr lang="fr-FR" dirty="0"/>
          </a:p>
        </p:txBody>
      </p:sp>
    </p:spTree>
    <p:extLst>
      <p:ext uri="{BB962C8B-B14F-4D97-AF65-F5344CB8AC3E}">
        <p14:creationId xmlns:p14="http://schemas.microsoft.com/office/powerpoint/2010/main" val="42064240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080B02-490C-4E95-B888-79811F0449F6}"/>
              </a:ext>
            </a:extLst>
          </p:cNvPr>
          <p:cNvSpPr>
            <a:spLocks noGrp="1"/>
          </p:cNvSpPr>
          <p:nvPr>
            <p:ph type="title"/>
          </p:nvPr>
        </p:nvSpPr>
        <p:spPr>
          <a:xfrm>
            <a:off x="2235200" y="365125"/>
            <a:ext cx="7379855" cy="1149639"/>
          </a:xfrm>
        </p:spPr>
        <p:txBody>
          <a:bodyPr>
            <a:normAutofit fontScale="90000"/>
          </a:bodyPr>
          <a:lstStyle/>
          <a:p>
            <a:pPr algn="ctr"/>
            <a:r>
              <a:rPr lang="en-US" sz="4000" b="1" i="0" dirty="0">
                <a:solidFill>
                  <a:schemeClr val="bg1"/>
                </a:solidFill>
                <a:effectLst/>
                <a:latin typeface="Calibri "/>
              </a:rPr>
              <a:t>II- The Market structures based on the number of sellers</a:t>
            </a:r>
            <a:endParaRPr lang="fr-FR" sz="4000" dirty="0">
              <a:latin typeface="Calibri "/>
            </a:endParaRPr>
          </a:p>
        </p:txBody>
      </p:sp>
      <p:sp>
        <p:nvSpPr>
          <p:cNvPr id="3" name="Espace réservé du contenu 2">
            <a:extLst>
              <a:ext uri="{FF2B5EF4-FFF2-40B4-BE49-F238E27FC236}">
                <a16:creationId xmlns:a16="http://schemas.microsoft.com/office/drawing/2014/main" id="{CB92AC2D-8965-4603-A5C0-515DBC5F57E2}"/>
              </a:ext>
            </a:extLst>
          </p:cNvPr>
          <p:cNvSpPr>
            <a:spLocks noGrp="1"/>
          </p:cNvSpPr>
          <p:nvPr>
            <p:ph idx="1"/>
          </p:nvPr>
        </p:nvSpPr>
        <p:spPr>
          <a:xfrm>
            <a:off x="131886" y="1825625"/>
            <a:ext cx="9733084" cy="4351338"/>
          </a:xfrm>
        </p:spPr>
        <p:txBody>
          <a:bodyPr>
            <a:normAutofit/>
          </a:bodyPr>
          <a:lstStyle/>
          <a:p>
            <a:pPr marL="0" indent="0" algn="l">
              <a:buNone/>
            </a:pPr>
            <a:r>
              <a:rPr lang="en-US" sz="2600" b="1" dirty="0"/>
              <a:t>c- The</a:t>
            </a:r>
            <a:r>
              <a:rPr lang="en-US" sz="2600" b="1" i="0" dirty="0">
                <a:effectLst/>
              </a:rPr>
              <a:t> Duopoly</a:t>
            </a:r>
          </a:p>
          <a:p>
            <a:pPr algn="l"/>
            <a:r>
              <a:rPr lang="en-US" sz="2600" b="0" i="0" dirty="0">
                <a:solidFill>
                  <a:srgbClr val="222222"/>
                </a:solidFill>
                <a:effectLst/>
              </a:rPr>
              <a:t>A market where there are two sellers or producers of a product is called do a </a:t>
            </a:r>
            <a:r>
              <a:rPr lang="en-US" sz="2600" b="0" i="0" dirty="0">
                <a:solidFill>
                  <a:srgbClr val="FF0000"/>
                </a:solidFill>
                <a:effectLst/>
              </a:rPr>
              <a:t>Duopoly</a:t>
            </a:r>
            <a:r>
              <a:rPr lang="en-US" sz="2600" b="0" i="0" dirty="0">
                <a:solidFill>
                  <a:srgbClr val="222222"/>
                </a:solidFill>
                <a:effectLst/>
              </a:rPr>
              <a:t>: it’s a </a:t>
            </a:r>
            <a:r>
              <a:rPr lang="en-US" sz="2600" b="1" i="0" dirty="0">
                <a:solidFill>
                  <a:srgbClr val="222222"/>
                </a:solidFill>
                <a:effectLst/>
              </a:rPr>
              <a:t>special case of Oligopoly.</a:t>
            </a:r>
          </a:p>
          <a:p>
            <a:pPr marL="0" indent="0" algn="l">
              <a:buNone/>
            </a:pPr>
            <a:endParaRPr lang="en-US" sz="2600" b="1" i="0" dirty="0">
              <a:solidFill>
                <a:srgbClr val="222222"/>
              </a:solidFill>
              <a:effectLst/>
            </a:endParaRPr>
          </a:p>
          <a:p>
            <a:pPr algn="l"/>
            <a:r>
              <a:rPr lang="en-US" sz="2600" b="0" i="0" dirty="0">
                <a:solidFill>
                  <a:srgbClr val="222222"/>
                </a:solidFill>
                <a:effectLst/>
              </a:rPr>
              <a:t>They have a complete hold over the supply of that product. A </a:t>
            </a:r>
            <a:r>
              <a:rPr lang="en-US" sz="2600" b="1" i="0" dirty="0">
                <a:solidFill>
                  <a:srgbClr val="222222"/>
                </a:solidFill>
                <a:effectLst/>
              </a:rPr>
              <a:t>product</a:t>
            </a:r>
            <a:r>
              <a:rPr lang="en-US" sz="2600" b="0" i="0" dirty="0">
                <a:solidFill>
                  <a:srgbClr val="222222"/>
                </a:solidFill>
                <a:effectLst/>
              </a:rPr>
              <a:t> of both the sellers is </a:t>
            </a:r>
            <a:r>
              <a:rPr lang="en-US" sz="2600" b="1" i="0" dirty="0">
                <a:solidFill>
                  <a:srgbClr val="222222"/>
                </a:solidFill>
                <a:effectLst/>
              </a:rPr>
              <a:t>Homogeneous</a:t>
            </a:r>
            <a:r>
              <a:rPr lang="en-US" sz="2600" b="0" i="0" dirty="0">
                <a:solidFill>
                  <a:srgbClr val="222222"/>
                </a:solidFill>
                <a:effectLst/>
              </a:rPr>
              <a:t> and the prices are also the </a:t>
            </a:r>
            <a:r>
              <a:rPr lang="en-US" sz="2600" b="1" i="0" dirty="0">
                <a:solidFill>
                  <a:srgbClr val="222222"/>
                </a:solidFill>
                <a:effectLst/>
              </a:rPr>
              <a:t>same</a:t>
            </a:r>
            <a:r>
              <a:rPr lang="en-US" sz="2600" b="0" i="0" dirty="0">
                <a:solidFill>
                  <a:srgbClr val="222222"/>
                </a:solidFill>
                <a:effectLst/>
              </a:rPr>
              <a:t>.</a:t>
            </a:r>
          </a:p>
          <a:p>
            <a:endParaRPr lang="en-US" sz="2600" b="0" i="0" dirty="0">
              <a:solidFill>
                <a:srgbClr val="222222"/>
              </a:solidFill>
              <a:effectLst/>
            </a:endParaRPr>
          </a:p>
          <a:p>
            <a:r>
              <a:rPr lang="en-US" sz="2600" b="0" i="0" dirty="0">
                <a:solidFill>
                  <a:srgbClr val="222222"/>
                </a:solidFill>
                <a:effectLst/>
              </a:rPr>
              <a:t>Both the </a:t>
            </a:r>
            <a:r>
              <a:rPr lang="en-US" sz="2600" b="1" i="0" dirty="0">
                <a:solidFill>
                  <a:srgbClr val="222222"/>
                </a:solidFill>
                <a:effectLst/>
              </a:rPr>
              <a:t>firms</a:t>
            </a:r>
            <a:r>
              <a:rPr lang="en-US" sz="2600" b="0" i="0" dirty="0">
                <a:solidFill>
                  <a:srgbClr val="222222"/>
                </a:solidFill>
                <a:effectLst/>
              </a:rPr>
              <a:t> are </a:t>
            </a:r>
            <a:r>
              <a:rPr lang="en-US" sz="2600" b="1" i="0" dirty="0">
                <a:solidFill>
                  <a:srgbClr val="222222"/>
                </a:solidFill>
                <a:effectLst/>
              </a:rPr>
              <a:t>interdependent</a:t>
            </a:r>
            <a:r>
              <a:rPr lang="en-US" sz="2600" b="0" i="0" dirty="0">
                <a:solidFill>
                  <a:srgbClr val="222222"/>
                </a:solidFill>
                <a:effectLst/>
              </a:rPr>
              <a:t> and they try to keep the </a:t>
            </a:r>
            <a:r>
              <a:rPr lang="en-US" sz="2600" b="1" i="0" dirty="0">
                <a:solidFill>
                  <a:srgbClr val="222222"/>
                </a:solidFill>
                <a:effectLst/>
              </a:rPr>
              <a:t>same price</a:t>
            </a:r>
            <a:r>
              <a:rPr lang="en-US" sz="2600" b="0" i="0" dirty="0">
                <a:solidFill>
                  <a:srgbClr val="222222"/>
                </a:solidFill>
                <a:effectLst/>
              </a:rPr>
              <a:t>.</a:t>
            </a:r>
            <a:endParaRPr lang="fr-FR" sz="2600" dirty="0"/>
          </a:p>
        </p:txBody>
      </p:sp>
    </p:spTree>
    <p:extLst>
      <p:ext uri="{BB962C8B-B14F-4D97-AF65-F5344CB8AC3E}">
        <p14:creationId xmlns:p14="http://schemas.microsoft.com/office/powerpoint/2010/main" val="3039338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C353D-E6A3-4954-80EB-939093CDDEBE}"/>
              </a:ext>
            </a:extLst>
          </p:cNvPr>
          <p:cNvSpPr>
            <a:spLocks noGrp="1"/>
          </p:cNvSpPr>
          <p:nvPr>
            <p:ph type="title"/>
          </p:nvPr>
        </p:nvSpPr>
        <p:spPr>
          <a:xfrm>
            <a:off x="2373745" y="365126"/>
            <a:ext cx="7232074" cy="1075748"/>
          </a:xfrm>
        </p:spPr>
        <p:txBody>
          <a:bodyPr>
            <a:noAutofit/>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05EAAC19-9F4D-439D-9FBA-A442966622B3}"/>
              </a:ext>
            </a:extLst>
          </p:cNvPr>
          <p:cNvSpPr>
            <a:spLocks noGrp="1"/>
          </p:cNvSpPr>
          <p:nvPr>
            <p:ph idx="1"/>
          </p:nvPr>
        </p:nvSpPr>
        <p:spPr>
          <a:xfrm>
            <a:off x="96716" y="1825624"/>
            <a:ext cx="9873762" cy="4513629"/>
          </a:xfrm>
        </p:spPr>
        <p:txBody>
          <a:bodyPr/>
          <a:lstStyle/>
          <a:p>
            <a:pPr algn="l"/>
            <a:r>
              <a:rPr lang="en-US" sz="2600" b="0" i="0" dirty="0">
                <a:solidFill>
                  <a:srgbClr val="222222"/>
                </a:solidFill>
                <a:effectLst/>
              </a:rPr>
              <a:t>If a seller of the commodity lowers the price then the other seller is forced to reduce its price because customers will prefer to purchase the </a:t>
            </a:r>
            <a:r>
              <a:rPr lang="en-US" sz="2600" b="0" i="0" u="none" strike="noStrike" dirty="0">
                <a:solidFill>
                  <a:srgbClr val="000CFF"/>
                </a:solidFill>
                <a:effectLst/>
                <a:hlinkClick r:id="rId2"/>
              </a:rPr>
              <a:t>cheaper commodity</a:t>
            </a:r>
            <a:r>
              <a:rPr lang="en-US" sz="2600" b="0" i="0" dirty="0">
                <a:solidFill>
                  <a:srgbClr val="222222"/>
                </a:solidFill>
                <a:effectLst/>
              </a:rPr>
              <a:t>.</a:t>
            </a:r>
          </a:p>
          <a:p>
            <a:pPr algn="l"/>
            <a:r>
              <a:rPr lang="en-US" sz="2600" b="0" i="0" dirty="0">
                <a:solidFill>
                  <a:srgbClr val="222222"/>
                </a:solidFill>
                <a:effectLst/>
              </a:rPr>
              <a:t>Both the sellers have to think about the possible impact when they are taking independent decisions relating to price and prediction.</a:t>
            </a:r>
          </a:p>
          <a:p>
            <a:pPr marL="0" indent="0" algn="l">
              <a:buNone/>
            </a:pPr>
            <a:endParaRPr lang="en-US" sz="2600" b="0" i="0" dirty="0">
              <a:solidFill>
                <a:srgbClr val="222222"/>
              </a:solidFill>
              <a:effectLst/>
            </a:endParaRPr>
          </a:p>
          <a:p>
            <a:pPr algn="l"/>
            <a:r>
              <a:rPr lang="en-US" sz="2600" b="1" i="0" dirty="0">
                <a:solidFill>
                  <a:srgbClr val="222222"/>
                </a:solidFill>
                <a:effectLst/>
              </a:rPr>
              <a:t>In order to maximize the profits of each</a:t>
            </a:r>
            <a:r>
              <a:rPr lang="en-US" sz="2600" b="0" i="0" dirty="0">
                <a:solidFill>
                  <a:srgbClr val="222222"/>
                </a:solidFill>
                <a:effectLst/>
              </a:rPr>
              <a:t>, they may form an association or can share the market and can charge high prices for the customers. </a:t>
            </a:r>
          </a:p>
          <a:p>
            <a:pPr marL="0" indent="0" algn="l">
              <a:buNone/>
            </a:pPr>
            <a:r>
              <a:rPr lang="en-US" sz="2600" b="0" i="0" dirty="0">
                <a:solidFill>
                  <a:srgbClr val="222222"/>
                </a:solidFill>
                <a:effectLst/>
              </a:rPr>
              <a:t>It will lead to the exploitation of the customers</a:t>
            </a:r>
            <a:r>
              <a:rPr lang="en-US" b="0" i="0" dirty="0">
                <a:solidFill>
                  <a:srgbClr val="222222"/>
                </a:solidFill>
                <a:effectLst/>
                <a:latin typeface="arial" panose="020B0604020202020204" pitchFamily="34" charset="0"/>
              </a:rPr>
              <a:t>.</a:t>
            </a:r>
            <a:endParaRPr lang="en-US" b="0" i="0" dirty="0">
              <a:solidFill>
                <a:srgbClr val="222222"/>
              </a:solidFill>
              <a:effectLst/>
              <a:latin typeface="Roboto" panose="02000000000000000000" pitchFamily="2" charset="0"/>
            </a:endParaRPr>
          </a:p>
          <a:p>
            <a:pPr marL="0" indent="0">
              <a:buNone/>
            </a:pPr>
            <a:endParaRPr lang="fr-FR" dirty="0"/>
          </a:p>
        </p:txBody>
      </p:sp>
    </p:spTree>
    <p:extLst>
      <p:ext uri="{BB962C8B-B14F-4D97-AF65-F5344CB8AC3E}">
        <p14:creationId xmlns:p14="http://schemas.microsoft.com/office/powerpoint/2010/main" val="2225914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4685FE-CD14-49FD-B17E-6D2F325B3AEC}"/>
              </a:ext>
            </a:extLst>
          </p:cNvPr>
          <p:cNvSpPr>
            <a:spLocks noGrp="1"/>
          </p:cNvSpPr>
          <p:nvPr>
            <p:ph type="title"/>
          </p:nvPr>
        </p:nvSpPr>
        <p:spPr>
          <a:xfrm>
            <a:off x="2225964" y="365126"/>
            <a:ext cx="7398327" cy="983384"/>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63131C98-8ACE-42F7-B9C2-67D4842EB200}"/>
              </a:ext>
            </a:extLst>
          </p:cNvPr>
          <p:cNvSpPr>
            <a:spLocks noGrp="1"/>
          </p:cNvSpPr>
          <p:nvPr>
            <p:ph idx="1"/>
          </p:nvPr>
        </p:nvSpPr>
        <p:spPr>
          <a:xfrm>
            <a:off x="184638" y="1825625"/>
            <a:ext cx="9785839" cy="4351338"/>
          </a:xfrm>
        </p:spPr>
        <p:txBody>
          <a:bodyPr>
            <a:normAutofit/>
          </a:bodyPr>
          <a:lstStyle/>
          <a:p>
            <a:pPr marL="0" indent="0">
              <a:buNone/>
            </a:pPr>
            <a:r>
              <a:rPr lang="fr-FR" sz="2600" b="1" dirty="0">
                <a:solidFill>
                  <a:srgbClr val="FF0000"/>
                </a:solidFill>
              </a:rPr>
              <a:t>II-2-3- </a:t>
            </a:r>
            <a:r>
              <a:rPr lang="fr-FR" sz="2600" b="1" dirty="0" err="1">
                <a:solidFill>
                  <a:srgbClr val="FF0000"/>
                </a:solidFill>
              </a:rPr>
              <a:t>Monopolistic</a:t>
            </a:r>
            <a:r>
              <a:rPr lang="fr-FR" sz="2600" b="1" dirty="0">
                <a:solidFill>
                  <a:srgbClr val="FF0000"/>
                </a:solidFill>
              </a:rPr>
              <a:t>  competition</a:t>
            </a:r>
          </a:p>
          <a:p>
            <a:r>
              <a:rPr lang="en-US" sz="2600" dirty="0"/>
              <a:t>Market situation in which there are many sellers producing highly differentiated products. </a:t>
            </a:r>
          </a:p>
          <a:p>
            <a:pPr marL="0" indent="0">
              <a:buNone/>
            </a:pPr>
            <a:endParaRPr lang="en-US" sz="2600" dirty="0"/>
          </a:p>
          <a:p>
            <a:r>
              <a:rPr lang="en-US" sz="2600" dirty="0"/>
              <a:t> Monopolistic competition is also perfect competition plus product differentiation. </a:t>
            </a:r>
          </a:p>
          <a:p>
            <a:pPr marL="0" indent="0">
              <a:buNone/>
            </a:pPr>
            <a:endParaRPr lang="en-US" sz="2600" dirty="0"/>
          </a:p>
          <a:p>
            <a:r>
              <a:rPr lang="en-US" sz="2600" dirty="0"/>
              <a:t>Product differentiation gives each monopolistic competitor some market power, since each competitor can raise price slightly without losing all its customers.</a:t>
            </a:r>
            <a:endParaRPr lang="fr-FR" sz="2600" dirty="0"/>
          </a:p>
        </p:txBody>
      </p:sp>
    </p:spTree>
    <p:extLst>
      <p:ext uri="{BB962C8B-B14F-4D97-AF65-F5344CB8AC3E}">
        <p14:creationId xmlns:p14="http://schemas.microsoft.com/office/powerpoint/2010/main" val="9704606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56D3A9-A39C-4E4E-A648-84C9F87E660C}"/>
              </a:ext>
            </a:extLst>
          </p:cNvPr>
          <p:cNvSpPr>
            <a:spLocks noGrp="1"/>
          </p:cNvSpPr>
          <p:nvPr>
            <p:ph type="title"/>
          </p:nvPr>
        </p:nvSpPr>
        <p:spPr>
          <a:xfrm>
            <a:off x="2262909" y="365126"/>
            <a:ext cx="7333674" cy="927966"/>
          </a:xfrm>
        </p:spPr>
        <p:txBody>
          <a:bodyPr>
            <a:normAutofit fontScale="90000"/>
          </a:bodyPr>
          <a:lstStyle/>
          <a:p>
            <a:pPr algn="ctr"/>
            <a:r>
              <a:rPr lang="en-US" sz="4000" b="1" i="0" dirty="0">
                <a:solidFill>
                  <a:schemeClr val="bg1"/>
                </a:solidFill>
                <a:effectLst/>
                <a:latin typeface="Calibri "/>
              </a:rPr>
              <a:t>II- The Market structures based on the number of sellers</a:t>
            </a:r>
            <a:endParaRPr lang="fr-FR" sz="4000" dirty="0">
              <a:latin typeface="Calibri "/>
            </a:endParaRPr>
          </a:p>
        </p:txBody>
      </p:sp>
      <p:sp>
        <p:nvSpPr>
          <p:cNvPr id="3" name="Espace réservé du contenu 2">
            <a:extLst>
              <a:ext uri="{FF2B5EF4-FFF2-40B4-BE49-F238E27FC236}">
                <a16:creationId xmlns:a16="http://schemas.microsoft.com/office/drawing/2014/main" id="{420263E7-9D75-4FED-A4B4-59147CEA2955}"/>
              </a:ext>
            </a:extLst>
          </p:cNvPr>
          <p:cNvSpPr>
            <a:spLocks noGrp="1"/>
          </p:cNvSpPr>
          <p:nvPr>
            <p:ph idx="1"/>
          </p:nvPr>
        </p:nvSpPr>
        <p:spPr>
          <a:xfrm>
            <a:off x="105508" y="1825625"/>
            <a:ext cx="9821007" cy="4351338"/>
          </a:xfrm>
        </p:spPr>
        <p:txBody>
          <a:bodyPr>
            <a:normAutofit fontScale="92500" lnSpcReduction="10000"/>
          </a:bodyPr>
          <a:lstStyle/>
          <a:p>
            <a:pPr marL="0" indent="0">
              <a:buNone/>
            </a:pPr>
            <a:r>
              <a:rPr lang="fr-FR" b="1" dirty="0"/>
              <a:t>a-</a:t>
            </a:r>
            <a:r>
              <a:rPr lang="fr-FR" b="1" dirty="0" err="1"/>
              <a:t>Characteristics</a:t>
            </a:r>
            <a:r>
              <a:rPr lang="fr-FR" b="1" dirty="0"/>
              <a:t> of </a:t>
            </a:r>
            <a:r>
              <a:rPr lang="fr-FR" b="1" dirty="0" err="1"/>
              <a:t>Monopolistic</a:t>
            </a:r>
            <a:r>
              <a:rPr lang="fr-FR" b="1" dirty="0"/>
              <a:t> Concurrence</a:t>
            </a:r>
            <a:r>
              <a:rPr lang="fr-FR" dirty="0"/>
              <a:t>:</a:t>
            </a:r>
          </a:p>
          <a:p>
            <a:r>
              <a:rPr lang="en-US" dirty="0"/>
              <a:t>A large number of buyers and sellers in a given market act independently. </a:t>
            </a:r>
          </a:p>
          <a:p>
            <a:r>
              <a:rPr lang="en-US" dirty="0"/>
              <a:t>There is a limited control of price because of product differentiation.  Sellers offer differentiated products or similar but not identical products. </a:t>
            </a:r>
          </a:p>
          <a:p>
            <a:r>
              <a:rPr lang="en-US" dirty="0"/>
              <a:t>New firms can enter the market easily. However, there is a greater competition in the sense that new firms have to offer better features of their products.</a:t>
            </a:r>
          </a:p>
          <a:p>
            <a:r>
              <a:rPr lang="en-US" dirty="0"/>
              <a:t> Economic rivalry centers not only upon price but also upon product variation and product promotion.</a:t>
            </a:r>
            <a:endParaRPr lang="fr-FR" dirty="0"/>
          </a:p>
        </p:txBody>
      </p:sp>
    </p:spTree>
    <p:extLst>
      <p:ext uri="{BB962C8B-B14F-4D97-AF65-F5344CB8AC3E}">
        <p14:creationId xmlns:p14="http://schemas.microsoft.com/office/powerpoint/2010/main" val="2758026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75FF3C-85E8-4405-9463-0EEA56A18225}"/>
              </a:ext>
            </a:extLst>
          </p:cNvPr>
          <p:cNvSpPr>
            <a:spLocks noGrp="1"/>
          </p:cNvSpPr>
          <p:nvPr>
            <p:ph type="title"/>
          </p:nvPr>
        </p:nvSpPr>
        <p:spPr>
          <a:xfrm>
            <a:off x="2382982" y="365125"/>
            <a:ext cx="7269018" cy="1011093"/>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07C2343E-8E96-482A-9EF2-2102D44153B2}"/>
              </a:ext>
            </a:extLst>
          </p:cNvPr>
          <p:cNvSpPr>
            <a:spLocks noGrp="1"/>
          </p:cNvSpPr>
          <p:nvPr>
            <p:ph idx="1"/>
          </p:nvPr>
        </p:nvSpPr>
        <p:spPr>
          <a:xfrm>
            <a:off x="190500" y="1825625"/>
            <a:ext cx="9744075" cy="4351338"/>
          </a:xfrm>
        </p:spPr>
        <p:txBody>
          <a:bodyPr/>
          <a:lstStyle/>
          <a:p>
            <a:pPr marL="0" indent="0">
              <a:buNone/>
            </a:pPr>
            <a:endParaRPr lang="en-US" b="0" i="0" dirty="0">
              <a:solidFill>
                <a:srgbClr val="222222"/>
              </a:solidFill>
              <a:effectLst/>
              <a:latin typeface="arial" panose="020B0604020202020204" pitchFamily="34" charset="0"/>
            </a:endParaRPr>
          </a:p>
          <a:p>
            <a:pPr algn="l"/>
            <a:r>
              <a:rPr lang="en-US" sz="2600" b="1" i="0" dirty="0">
                <a:solidFill>
                  <a:srgbClr val="222222"/>
                </a:solidFill>
                <a:effectLst/>
              </a:rPr>
              <a:t>Thus</a:t>
            </a:r>
            <a:r>
              <a:rPr lang="en-US" sz="2600" b="0" i="0" dirty="0">
                <a:solidFill>
                  <a:srgbClr val="222222"/>
                </a:solidFill>
                <a:effectLst/>
              </a:rPr>
              <a:t>, Monopolistic competition is a market situation in which there are many sellers of a particular product, but the product of each seller is in some way differentiated in the minds of consumers from the product of every other seller.</a:t>
            </a:r>
            <a:endParaRPr lang="fr-FR" sz="2600" dirty="0"/>
          </a:p>
          <a:p>
            <a:pPr marL="0" indent="0">
              <a:buNone/>
            </a:pPr>
            <a:endParaRPr lang="en-US" sz="2600" dirty="0">
              <a:solidFill>
                <a:srgbClr val="222222"/>
              </a:solidFill>
            </a:endParaRPr>
          </a:p>
          <a:p>
            <a:pPr marL="0" indent="0" algn="ctr">
              <a:buNone/>
            </a:pPr>
            <a:r>
              <a:rPr lang="en-US" sz="2600" b="1" i="0" dirty="0">
                <a:solidFill>
                  <a:srgbClr val="FF0000"/>
                </a:solidFill>
                <a:effectLst/>
              </a:rPr>
              <a:t>Monopolistic competition is the market structure in which there is co-existence of competition and Monopoly to some degree</a:t>
            </a:r>
            <a:r>
              <a:rPr lang="en-US" b="0" i="0" dirty="0">
                <a:solidFill>
                  <a:srgbClr val="FF0000"/>
                </a:solidFill>
                <a:effectLst/>
                <a:latin typeface="arial" panose="020B0604020202020204" pitchFamily="34" charset="0"/>
              </a:rPr>
              <a:t>.</a:t>
            </a:r>
            <a:endParaRPr lang="fr-FR" dirty="0">
              <a:solidFill>
                <a:srgbClr val="FF0000"/>
              </a:solidFill>
            </a:endParaRPr>
          </a:p>
        </p:txBody>
      </p:sp>
    </p:spTree>
    <p:extLst>
      <p:ext uri="{BB962C8B-B14F-4D97-AF65-F5344CB8AC3E}">
        <p14:creationId xmlns:p14="http://schemas.microsoft.com/office/powerpoint/2010/main" val="2613356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66BDB-7C83-4AB1-8A7F-EDEE2634E925}"/>
              </a:ext>
            </a:extLst>
          </p:cNvPr>
          <p:cNvSpPr>
            <a:spLocks noGrp="1"/>
          </p:cNvSpPr>
          <p:nvPr>
            <p:ph type="title"/>
          </p:nvPr>
        </p:nvSpPr>
        <p:spPr>
          <a:xfrm>
            <a:off x="2475344" y="365125"/>
            <a:ext cx="7195129" cy="1001857"/>
          </a:xfrm>
        </p:spPr>
        <p:txBody>
          <a:bodyPr>
            <a:normAutofit fontScale="90000"/>
          </a:bodyPr>
          <a:lstStyle/>
          <a:p>
            <a:pPr algn="ctr"/>
            <a:r>
              <a:rPr lang="en-US" sz="4000" b="1" i="0" dirty="0">
                <a:solidFill>
                  <a:schemeClr val="bg1"/>
                </a:solidFill>
                <a:effectLst/>
                <a:latin typeface="+mn-lt"/>
              </a:rPr>
              <a:t>II- The Market structures based on the number of sellers</a:t>
            </a:r>
            <a:endParaRPr lang="fr-FR" sz="4000" dirty="0">
              <a:latin typeface="+mn-lt"/>
            </a:endParaRPr>
          </a:p>
        </p:txBody>
      </p:sp>
      <p:sp>
        <p:nvSpPr>
          <p:cNvPr id="3" name="Espace réservé du contenu 2">
            <a:extLst>
              <a:ext uri="{FF2B5EF4-FFF2-40B4-BE49-F238E27FC236}">
                <a16:creationId xmlns:a16="http://schemas.microsoft.com/office/drawing/2014/main" id="{6E0F605B-D403-4B37-A152-A3633F7623CD}"/>
              </a:ext>
            </a:extLst>
          </p:cNvPr>
          <p:cNvSpPr>
            <a:spLocks noGrp="1"/>
          </p:cNvSpPr>
          <p:nvPr>
            <p:ph idx="1"/>
          </p:nvPr>
        </p:nvSpPr>
        <p:spPr/>
        <p:txBody>
          <a:bodyPr/>
          <a:lstStyle/>
          <a:p>
            <a:pPr marL="0" indent="0">
              <a:buNone/>
            </a:pPr>
            <a:endParaRPr lang="en-US" b="0" i="0" dirty="0">
              <a:solidFill>
                <a:srgbClr val="222222"/>
              </a:solidFill>
              <a:effectLst/>
              <a:latin typeface="arial" panose="020B0604020202020204" pitchFamily="34" charset="0"/>
            </a:endParaRPr>
          </a:p>
          <a:p>
            <a:pPr marL="0" indent="0">
              <a:buNone/>
            </a:pPr>
            <a:endParaRPr lang="fr-FR" dirty="0"/>
          </a:p>
        </p:txBody>
      </p:sp>
      <p:pic>
        <p:nvPicPr>
          <p:cNvPr id="4" name="Picture 2" descr="Market Structures">
            <a:extLst>
              <a:ext uri="{FF2B5EF4-FFF2-40B4-BE49-F238E27FC236}">
                <a16:creationId xmlns:a16="http://schemas.microsoft.com/office/drawing/2014/main" id="{9C47EC9F-F5DE-4946-A190-D753235EA8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4618"/>
            <a:ext cx="12191999" cy="558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1348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526C2E-FAE1-4DF3-A3E3-E81EC2A43545}"/>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3AAFDC10-8FC8-4977-B4AE-2EADF0F63BA2}"/>
              </a:ext>
            </a:extLst>
          </p:cNvPr>
          <p:cNvSpPr>
            <a:spLocks noGrp="1"/>
          </p:cNvSpPr>
          <p:nvPr>
            <p:ph idx="1"/>
          </p:nvPr>
        </p:nvSpPr>
        <p:spPr>
          <a:xfrm>
            <a:off x="363415" y="1690688"/>
            <a:ext cx="8972550" cy="4351338"/>
          </a:xfrm>
        </p:spPr>
        <p:txBody>
          <a:bodyPr/>
          <a:lstStyle/>
          <a:p>
            <a:pPr algn="l"/>
            <a:r>
              <a:rPr lang="en-US" i="0" dirty="0">
                <a:solidFill>
                  <a:srgbClr val="222222"/>
                </a:solidFill>
                <a:effectLst/>
              </a:rPr>
              <a:t>Thus, </a:t>
            </a:r>
            <a:r>
              <a:rPr lang="en-US" b="0" i="0" dirty="0">
                <a:solidFill>
                  <a:srgbClr val="222222"/>
                </a:solidFill>
                <a:effectLst/>
              </a:rPr>
              <a:t>there are </a:t>
            </a:r>
            <a:r>
              <a:rPr lang="en-US" b="1" i="0" dirty="0">
                <a:solidFill>
                  <a:srgbClr val="222222"/>
                </a:solidFill>
                <a:effectLst/>
              </a:rPr>
              <a:t>two</a:t>
            </a:r>
            <a:r>
              <a:rPr lang="en-US" b="0" i="0" dirty="0">
                <a:solidFill>
                  <a:srgbClr val="222222"/>
                </a:solidFill>
                <a:effectLst/>
              </a:rPr>
              <a:t> </a:t>
            </a:r>
            <a:r>
              <a:rPr lang="en-US" b="1" i="0" dirty="0">
                <a:solidFill>
                  <a:srgbClr val="222222"/>
                </a:solidFill>
                <a:effectLst/>
              </a:rPr>
              <a:t>extremes of market structure</a:t>
            </a:r>
            <a:r>
              <a:rPr lang="en-US" dirty="0">
                <a:solidFill>
                  <a:srgbClr val="222222"/>
                </a:solidFill>
              </a:rPr>
              <a:t>:</a:t>
            </a:r>
          </a:p>
          <a:p>
            <a:pPr marL="0" indent="0" algn="l">
              <a:buNone/>
            </a:pPr>
            <a:r>
              <a:rPr lang="en-US" dirty="0">
                <a:solidFill>
                  <a:srgbClr val="222222"/>
                </a:solidFill>
              </a:rPr>
              <a:t>	*</a:t>
            </a:r>
            <a:r>
              <a:rPr lang="en-US" b="0" i="0" dirty="0">
                <a:solidFill>
                  <a:srgbClr val="222222"/>
                </a:solidFill>
                <a:effectLst/>
              </a:rPr>
              <a:t> On the one hand, we have perfect competition or pure competition    and   </a:t>
            </a:r>
          </a:p>
          <a:p>
            <a:pPr marL="0" indent="0" algn="l">
              <a:buNone/>
            </a:pPr>
            <a:r>
              <a:rPr lang="en-US" dirty="0">
                <a:solidFill>
                  <a:srgbClr val="222222"/>
                </a:solidFill>
              </a:rPr>
              <a:t>	*</a:t>
            </a:r>
            <a:r>
              <a:rPr lang="en-US" b="0" i="0" dirty="0">
                <a:solidFill>
                  <a:srgbClr val="222222"/>
                </a:solidFill>
                <a:effectLst/>
              </a:rPr>
              <a:t> monopoly on the other hand.</a:t>
            </a:r>
          </a:p>
          <a:p>
            <a:pPr marL="0" indent="0" algn="l">
              <a:buNone/>
            </a:pPr>
            <a:endParaRPr lang="en-US" b="0" i="0" dirty="0">
              <a:solidFill>
                <a:srgbClr val="222222"/>
              </a:solidFill>
              <a:effectLst/>
            </a:endParaRPr>
          </a:p>
          <a:p>
            <a:pPr algn="l"/>
            <a:r>
              <a:rPr lang="en-US" b="0" i="0" dirty="0">
                <a:solidFill>
                  <a:srgbClr val="222222"/>
                </a:solidFill>
                <a:effectLst/>
              </a:rPr>
              <a:t>Between these two extremes we have imperfect competition consisting of monopolistic competition, oligopoly (and duopoly).</a:t>
            </a:r>
          </a:p>
          <a:p>
            <a:pPr marL="0" indent="0">
              <a:buNone/>
            </a:pPr>
            <a:endParaRPr lang="fr-FR" dirty="0"/>
          </a:p>
        </p:txBody>
      </p:sp>
    </p:spTree>
    <p:extLst>
      <p:ext uri="{BB962C8B-B14F-4D97-AF65-F5344CB8AC3E}">
        <p14:creationId xmlns:p14="http://schemas.microsoft.com/office/powerpoint/2010/main" val="3633281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B92190-6ED9-4BF7-BAEA-0F4F664BBC31}"/>
              </a:ext>
            </a:extLst>
          </p:cNvPr>
          <p:cNvSpPr>
            <a:spLocks noGrp="1"/>
          </p:cNvSpPr>
          <p:nvPr>
            <p:ph type="title"/>
          </p:nvPr>
        </p:nvSpPr>
        <p:spPr/>
        <p:txBody>
          <a:bodyPr/>
          <a:lstStyle/>
          <a:p>
            <a:endParaRPr lang="fr-FR"/>
          </a:p>
        </p:txBody>
      </p:sp>
      <p:pic>
        <p:nvPicPr>
          <p:cNvPr id="4" name="Picture 2" descr="4 Types Of Market Structure">
            <a:extLst>
              <a:ext uri="{FF2B5EF4-FFF2-40B4-BE49-F238E27FC236}">
                <a16:creationId xmlns:a16="http://schemas.microsoft.com/office/drawing/2014/main" id="{81C6EF9D-4CAC-4F63-A716-ED503989E9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1854200"/>
            <a:ext cx="842151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0197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F6798A-B81A-4A73-AC08-1A4EFB5918F7}"/>
              </a:ext>
            </a:extLst>
          </p:cNvPr>
          <p:cNvSpPr>
            <a:spLocks noGrp="1"/>
          </p:cNvSpPr>
          <p:nvPr>
            <p:ph type="title"/>
          </p:nvPr>
        </p:nvSpPr>
        <p:spPr>
          <a:xfrm>
            <a:off x="2142836" y="914400"/>
            <a:ext cx="7499928" cy="480291"/>
          </a:xfrm>
        </p:spPr>
        <p:txBody>
          <a:bodyPr>
            <a:normAutofit fontScale="90000"/>
          </a:bodyPr>
          <a:lstStyle/>
          <a:p>
            <a:pPr algn="ctr"/>
            <a:r>
              <a:rPr lang="en-US" b="1" i="0" dirty="0">
                <a:solidFill>
                  <a:schemeClr val="bg1"/>
                </a:solidFill>
                <a:effectLst/>
                <a:latin typeface="+mn-lt"/>
              </a:rPr>
              <a:t>III- The Market structures based on the number of buyers</a:t>
            </a:r>
            <a:br>
              <a:rPr lang="en-US" b="1" i="0" dirty="0">
                <a:solidFill>
                  <a:srgbClr val="FF0000"/>
                </a:solidFill>
                <a:effectLst/>
              </a:rPr>
            </a:br>
            <a:endParaRPr lang="fr-FR" dirty="0"/>
          </a:p>
        </p:txBody>
      </p:sp>
      <p:sp>
        <p:nvSpPr>
          <p:cNvPr id="3" name="Espace réservé du contenu 2">
            <a:extLst>
              <a:ext uri="{FF2B5EF4-FFF2-40B4-BE49-F238E27FC236}">
                <a16:creationId xmlns:a16="http://schemas.microsoft.com/office/drawing/2014/main" id="{7B52CA96-A561-4883-AC98-0A1858A28EE6}"/>
              </a:ext>
            </a:extLst>
          </p:cNvPr>
          <p:cNvSpPr>
            <a:spLocks noGrp="1"/>
          </p:cNvSpPr>
          <p:nvPr>
            <p:ph idx="1"/>
          </p:nvPr>
        </p:nvSpPr>
        <p:spPr>
          <a:xfrm>
            <a:off x="158262" y="1825625"/>
            <a:ext cx="9715500" cy="4351338"/>
          </a:xfrm>
        </p:spPr>
        <p:txBody>
          <a:bodyPr/>
          <a:lstStyle/>
          <a:p>
            <a:pPr marL="0" indent="0">
              <a:buNone/>
            </a:pPr>
            <a:r>
              <a:rPr lang="en-US" b="1" i="0" dirty="0">
                <a:solidFill>
                  <a:srgbClr val="FF0000"/>
                </a:solidFill>
                <a:effectLst/>
              </a:rPr>
              <a:t>III- The Market structures based on the number of buyers</a:t>
            </a:r>
          </a:p>
          <a:p>
            <a:pPr algn="l"/>
            <a:r>
              <a:rPr lang="en-US" sz="2600" b="0" i="0" dirty="0">
                <a:solidFill>
                  <a:srgbClr val="222222"/>
                </a:solidFill>
                <a:effectLst/>
              </a:rPr>
              <a:t>Market structure is also based on the number of buyers. It may be of the following types:</a:t>
            </a:r>
          </a:p>
          <a:p>
            <a:pPr marL="0" indent="0" algn="l">
              <a:buNone/>
            </a:pPr>
            <a:r>
              <a:rPr lang="en-US" sz="2600" b="0" i="0" dirty="0">
                <a:solidFill>
                  <a:srgbClr val="222222"/>
                </a:solidFill>
                <a:effectLst/>
              </a:rPr>
              <a:t>	</a:t>
            </a:r>
            <a:r>
              <a:rPr lang="en-US" sz="2600" b="1" i="0" dirty="0">
                <a:solidFill>
                  <a:srgbClr val="FF0000"/>
                </a:solidFill>
                <a:effectLst/>
              </a:rPr>
              <a:t> III-1- Perfect Competition</a:t>
            </a:r>
          </a:p>
          <a:p>
            <a:pPr marL="0" indent="0" algn="l">
              <a:buNone/>
            </a:pPr>
            <a:r>
              <a:rPr lang="en-US" sz="2600" b="0" i="0" dirty="0">
                <a:solidFill>
                  <a:srgbClr val="4D5156"/>
                </a:solidFill>
                <a:effectLst/>
              </a:rPr>
              <a:t>A market  with a </a:t>
            </a:r>
            <a:r>
              <a:rPr lang="en-US" sz="2600" b="1" i="0" dirty="0">
                <a:solidFill>
                  <a:srgbClr val="4D5156"/>
                </a:solidFill>
                <a:effectLst/>
              </a:rPr>
              <a:t>large number of buyers and sellers</a:t>
            </a:r>
            <a:r>
              <a:rPr lang="en-US" sz="2600" b="0" i="0" dirty="0">
                <a:solidFill>
                  <a:srgbClr val="4D5156"/>
                </a:solidFill>
                <a:effectLst/>
              </a:rPr>
              <a:t> and very similar products, .</a:t>
            </a:r>
            <a:endParaRPr lang="en-US" sz="2600" b="0" i="0" dirty="0">
              <a:solidFill>
                <a:srgbClr val="222222"/>
              </a:solidFill>
              <a:effectLst/>
            </a:endParaRPr>
          </a:p>
          <a:p>
            <a:pPr marL="0" indent="0" algn="l">
              <a:buNone/>
            </a:pPr>
            <a:r>
              <a:rPr lang="en-US" sz="2600" dirty="0">
                <a:solidFill>
                  <a:srgbClr val="222222"/>
                </a:solidFill>
              </a:rPr>
              <a:t>	</a:t>
            </a:r>
            <a:r>
              <a:rPr lang="en-US" sz="2600" b="1" i="0" dirty="0">
                <a:solidFill>
                  <a:srgbClr val="FF0000"/>
                </a:solidFill>
                <a:effectLst/>
              </a:rPr>
              <a:t>III-2- Monopsony</a:t>
            </a:r>
          </a:p>
          <a:p>
            <a:pPr algn="l"/>
            <a:r>
              <a:rPr lang="en-US" sz="2600" b="0" i="0" dirty="0">
                <a:solidFill>
                  <a:srgbClr val="222222"/>
                </a:solidFill>
                <a:effectLst/>
              </a:rPr>
              <a:t>A market where there is a single bar of a commodity or service is called Monopsony.</a:t>
            </a:r>
          </a:p>
          <a:p>
            <a:pPr marL="0" indent="0">
              <a:buNone/>
            </a:pPr>
            <a:endParaRPr lang="fr-FR" dirty="0"/>
          </a:p>
        </p:txBody>
      </p:sp>
    </p:spTree>
    <p:extLst>
      <p:ext uri="{BB962C8B-B14F-4D97-AF65-F5344CB8AC3E}">
        <p14:creationId xmlns:p14="http://schemas.microsoft.com/office/powerpoint/2010/main" val="12609168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DB85D-4E6C-43DF-BA5E-D40DDE7F8381}"/>
              </a:ext>
            </a:extLst>
          </p:cNvPr>
          <p:cNvSpPr>
            <a:spLocks noGrp="1"/>
          </p:cNvSpPr>
          <p:nvPr>
            <p:ph type="title"/>
          </p:nvPr>
        </p:nvSpPr>
        <p:spPr>
          <a:xfrm>
            <a:off x="2355272" y="365126"/>
            <a:ext cx="7315201" cy="1020330"/>
          </a:xfrm>
        </p:spPr>
        <p:txBody>
          <a:bodyPr>
            <a:normAutofit fontScale="90000"/>
          </a:bodyPr>
          <a:lstStyle/>
          <a:p>
            <a:pPr algn="ctr"/>
            <a:r>
              <a:rPr lang="en-US" sz="4000" b="1" i="0" dirty="0">
                <a:solidFill>
                  <a:schemeClr val="bg1"/>
                </a:solidFill>
                <a:effectLst/>
                <a:latin typeface="+mn-lt"/>
              </a:rPr>
              <a:t>III- The Market structures based on the number of buyers</a:t>
            </a:r>
            <a:endParaRPr lang="fr-FR" sz="4000" dirty="0"/>
          </a:p>
        </p:txBody>
      </p:sp>
      <p:sp>
        <p:nvSpPr>
          <p:cNvPr id="3" name="Espace réservé du contenu 2">
            <a:extLst>
              <a:ext uri="{FF2B5EF4-FFF2-40B4-BE49-F238E27FC236}">
                <a16:creationId xmlns:a16="http://schemas.microsoft.com/office/drawing/2014/main" id="{D7FC523D-5E36-4581-9026-93C018549D44}"/>
              </a:ext>
            </a:extLst>
          </p:cNvPr>
          <p:cNvSpPr>
            <a:spLocks noGrp="1"/>
          </p:cNvSpPr>
          <p:nvPr>
            <p:ph idx="1"/>
          </p:nvPr>
        </p:nvSpPr>
        <p:spPr>
          <a:xfrm>
            <a:off x="175846" y="1825625"/>
            <a:ext cx="9741877" cy="4351338"/>
          </a:xfrm>
        </p:spPr>
        <p:txBody>
          <a:bodyPr>
            <a:normAutofit/>
          </a:bodyPr>
          <a:lstStyle/>
          <a:p>
            <a:pPr marL="0" indent="0" algn="l">
              <a:buNone/>
            </a:pPr>
            <a:r>
              <a:rPr lang="en-US" b="1" i="0" dirty="0">
                <a:solidFill>
                  <a:srgbClr val="FF0000"/>
                </a:solidFill>
                <a:effectLst/>
              </a:rPr>
              <a:t>III-3- Oligopsony</a:t>
            </a:r>
          </a:p>
          <a:p>
            <a:pPr algn="l"/>
            <a:r>
              <a:rPr lang="en-US" b="0" i="0" dirty="0">
                <a:solidFill>
                  <a:srgbClr val="222222"/>
                </a:solidFill>
                <a:effectLst/>
                <a:latin typeface="arial" panose="020B0604020202020204" pitchFamily="34" charset="0"/>
              </a:rPr>
              <a:t>A market structure in which there are </a:t>
            </a:r>
            <a:r>
              <a:rPr lang="en-US" b="1" i="0" dirty="0">
                <a:solidFill>
                  <a:srgbClr val="222222"/>
                </a:solidFill>
                <a:effectLst/>
                <a:latin typeface="arial" panose="020B0604020202020204" pitchFamily="34" charset="0"/>
              </a:rPr>
              <a:t>few buyers </a:t>
            </a:r>
            <a:r>
              <a:rPr lang="en-US" b="0" i="0" dirty="0">
                <a:solidFill>
                  <a:srgbClr val="222222"/>
                </a:solidFill>
                <a:effectLst/>
                <a:latin typeface="arial" panose="020B0604020202020204" pitchFamily="34" charset="0"/>
              </a:rPr>
              <a:t>of a product the market is called Oligopsony.</a:t>
            </a:r>
            <a:endParaRPr lang="en-US" b="0" i="0" dirty="0">
              <a:solidFill>
                <a:srgbClr val="222222"/>
              </a:solidFill>
              <a:effectLst/>
              <a:latin typeface="Roboto" panose="02000000000000000000" pitchFamily="2" charset="0"/>
            </a:endParaRPr>
          </a:p>
          <a:p>
            <a:pPr algn="l"/>
            <a:r>
              <a:rPr lang="en-US" b="0" i="0" dirty="0">
                <a:solidFill>
                  <a:srgbClr val="222222"/>
                </a:solidFill>
                <a:effectLst/>
                <a:latin typeface="arial" panose="020B0604020202020204" pitchFamily="34" charset="0"/>
              </a:rPr>
              <a:t>These buyers can influence the price in the market by an agreement of association.</a:t>
            </a:r>
          </a:p>
          <a:p>
            <a:r>
              <a:rPr lang="en-US" dirty="0">
                <a:solidFill>
                  <a:srgbClr val="222222"/>
                </a:solidFill>
                <a:latin typeface="arial" panose="020B0604020202020204" pitchFamily="34" charset="0"/>
              </a:rPr>
              <a:t>A special case of Oligopsony is </a:t>
            </a:r>
            <a:r>
              <a:rPr lang="en-US" b="1" i="0" dirty="0">
                <a:solidFill>
                  <a:srgbClr val="FF0000"/>
                </a:solidFill>
                <a:effectLst/>
              </a:rPr>
              <a:t>Duopsony.</a:t>
            </a:r>
          </a:p>
          <a:p>
            <a:pPr marL="0" indent="0" algn="l">
              <a:buNone/>
            </a:pPr>
            <a:r>
              <a:rPr lang="en-US" dirty="0">
                <a:solidFill>
                  <a:srgbClr val="222222"/>
                </a:solidFill>
                <a:latin typeface="arial" panose="020B0604020202020204" pitchFamily="34" charset="0"/>
              </a:rPr>
              <a:t>A of </a:t>
            </a:r>
            <a:r>
              <a:rPr lang="en-US" b="0" i="0" dirty="0">
                <a:solidFill>
                  <a:srgbClr val="222222"/>
                </a:solidFill>
                <a:effectLst/>
                <a:latin typeface="arial" panose="020B0604020202020204" pitchFamily="34" charset="0"/>
              </a:rPr>
              <a:t>market where there are two buyers of a commodity or product is called </a:t>
            </a:r>
            <a:r>
              <a:rPr lang="en-US" b="1" i="0" dirty="0">
                <a:solidFill>
                  <a:srgbClr val="222222"/>
                </a:solidFill>
                <a:effectLst/>
                <a:latin typeface="arial" panose="020B0604020202020204" pitchFamily="34" charset="0"/>
              </a:rPr>
              <a:t>Duopsony market</a:t>
            </a:r>
            <a:r>
              <a:rPr lang="en-US" b="0" i="0" dirty="0">
                <a:solidFill>
                  <a:srgbClr val="222222"/>
                </a:solidFill>
                <a:effectLst/>
                <a:latin typeface="arial" panose="020B0604020202020204" pitchFamily="34" charset="0"/>
              </a:rPr>
              <a:t>.</a:t>
            </a:r>
            <a:endParaRPr lang="en-US" b="0" i="0" dirty="0">
              <a:solidFill>
                <a:srgbClr val="222222"/>
              </a:solidFill>
              <a:effectLst/>
              <a:latin typeface="Roboto" panose="02000000000000000000" pitchFamily="2" charset="0"/>
            </a:endParaRPr>
          </a:p>
          <a:p>
            <a:endParaRPr lang="en-US" b="0" i="0" dirty="0">
              <a:solidFill>
                <a:srgbClr val="222222"/>
              </a:solidFill>
              <a:effectLst/>
              <a:latin typeface="Roboto" panose="02000000000000000000" pitchFamily="2" charset="0"/>
            </a:endParaRPr>
          </a:p>
          <a:p>
            <a:endParaRPr lang="fr-FR" dirty="0"/>
          </a:p>
        </p:txBody>
      </p:sp>
    </p:spTree>
    <p:extLst>
      <p:ext uri="{BB962C8B-B14F-4D97-AF65-F5344CB8AC3E}">
        <p14:creationId xmlns:p14="http://schemas.microsoft.com/office/powerpoint/2010/main" val="30536871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143DB5-E8BF-484F-9AC2-FC3BED201457}"/>
              </a:ext>
            </a:extLst>
          </p:cNvPr>
          <p:cNvSpPr>
            <a:spLocks noGrp="1"/>
          </p:cNvSpPr>
          <p:nvPr>
            <p:ph type="title"/>
          </p:nvPr>
        </p:nvSpPr>
        <p:spPr>
          <a:xfrm>
            <a:off x="2281382" y="365126"/>
            <a:ext cx="6964218" cy="1020330"/>
          </a:xfrm>
        </p:spPr>
        <p:txBody>
          <a:bodyPr>
            <a:normAutofit fontScale="90000"/>
          </a:bodyPr>
          <a:lstStyle/>
          <a:p>
            <a:pPr algn="ctr"/>
            <a:r>
              <a:rPr lang="fr-FR" sz="4000" b="1" dirty="0">
                <a:solidFill>
                  <a:schemeClr val="bg1"/>
                </a:solidFill>
                <a:latin typeface="+mn-lt"/>
              </a:rPr>
              <a:t>IV-</a:t>
            </a:r>
            <a:r>
              <a:rPr lang="fr-FR" sz="4000" b="1" dirty="0" err="1">
                <a:solidFill>
                  <a:schemeClr val="bg1"/>
                </a:solidFill>
                <a:latin typeface="+mn-lt"/>
              </a:rPr>
              <a:t>Market</a:t>
            </a:r>
            <a:r>
              <a:rPr lang="fr-FR" sz="4000" b="1" dirty="0">
                <a:solidFill>
                  <a:schemeClr val="bg1"/>
                </a:solidFill>
                <a:latin typeface="+mn-lt"/>
              </a:rPr>
              <a:t> Structures: </a:t>
            </a:r>
            <a:r>
              <a:rPr lang="fr-FR" sz="4000" b="1" dirty="0" err="1">
                <a:solidFill>
                  <a:schemeClr val="bg1"/>
                </a:solidFill>
                <a:latin typeface="+mn-lt"/>
              </a:rPr>
              <a:t>Examples</a:t>
            </a:r>
            <a:r>
              <a:rPr lang="fr-FR" sz="4000" b="1" dirty="0">
                <a:solidFill>
                  <a:schemeClr val="bg1"/>
                </a:solidFill>
                <a:latin typeface="+mn-lt"/>
              </a:rPr>
              <a:t> in the Real World</a:t>
            </a:r>
          </a:p>
        </p:txBody>
      </p:sp>
      <p:pic>
        <p:nvPicPr>
          <p:cNvPr id="17410" name="Picture 2" descr="Vignette du cadre sauvegardé 2">
            <a:extLst>
              <a:ext uri="{FF2B5EF4-FFF2-40B4-BE49-F238E27FC236}">
                <a16:creationId xmlns:a16="http://schemas.microsoft.com/office/drawing/2014/main" id="{8113C885-9B98-4D73-A730-85F06A87903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8545" y="1681019"/>
            <a:ext cx="9633529" cy="4950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7489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43916B-BF35-4181-8F77-FE35DC9DDD65}"/>
              </a:ext>
            </a:extLst>
          </p:cNvPr>
          <p:cNvSpPr>
            <a:spLocks noGrp="1"/>
          </p:cNvSpPr>
          <p:nvPr>
            <p:ph type="title"/>
          </p:nvPr>
        </p:nvSpPr>
        <p:spPr>
          <a:xfrm>
            <a:off x="2392218" y="365126"/>
            <a:ext cx="7158182" cy="1075747"/>
          </a:xfrm>
        </p:spPr>
        <p:txBody>
          <a:bodyPr>
            <a:normAutofit fontScale="90000"/>
          </a:bodyPr>
          <a:lstStyle/>
          <a:p>
            <a:pPr algn="ctr"/>
            <a:r>
              <a:rPr lang="fr-FR" sz="4400" b="1" dirty="0">
                <a:solidFill>
                  <a:schemeClr val="bg1"/>
                </a:solidFill>
                <a:latin typeface="+mn-lt"/>
              </a:rPr>
              <a:t>IV-</a:t>
            </a:r>
            <a:r>
              <a:rPr lang="fr-FR" sz="4400" b="1" dirty="0" err="1">
                <a:solidFill>
                  <a:schemeClr val="bg1"/>
                </a:solidFill>
                <a:latin typeface="+mn-lt"/>
              </a:rPr>
              <a:t>Market</a:t>
            </a:r>
            <a:r>
              <a:rPr lang="fr-FR" sz="4400" b="1" dirty="0">
                <a:solidFill>
                  <a:schemeClr val="bg1"/>
                </a:solidFill>
                <a:latin typeface="+mn-lt"/>
              </a:rPr>
              <a:t> Structures: </a:t>
            </a:r>
            <a:r>
              <a:rPr lang="fr-FR" sz="4400" b="1" dirty="0" err="1">
                <a:solidFill>
                  <a:schemeClr val="bg1"/>
                </a:solidFill>
                <a:latin typeface="+mn-lt"/>
              </a:rPr>
              <a:t>Examples</a:t>
            </a:r>
            <a:r>
              <a:rPr lang="fr-FR" sz="4400" b="1" dirty="0">
                <a:solidFill>
                  <a:schemeClr val="bg1"/>
                </a:solidFill>
                <a:latin typeface="+mn-lt"/>
              </a:rPr>
              <a:t> in the Real World</a:t>
            </a:r>
            <a:endParaRPr lang="fr-FR" dirty="0"/>
          </a:p>
        </p:txBody>
      </p:sp>
      <p:pic>
        <p:nvPicPr>
          <p:cNvPr id="14338" name="Picture 2" descr="Vignette du cadre sauvegardé 3">
            <a:extLst>
              <a:ext uri="{FF2B5EF4-FFF2-40B4-BE49-F238E27FC236}">
                <a16:creationId xmlns:a16="http://schemas.microsoft.com/office/drawing/2014/main" id="{8D5D5B32-FD96-4BE0-9134-2E68D4308FF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4728" y="1754909"/>
            <a:ext cx="9661236" cy="4608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8723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96CB26-67A3-4C5D-A23F-98E54FDA551E}"/>
              </a:ext>
            </a:extLst>
          </p:cNvPr>
          <p:cNvSpPr>
            <a:spLocks noGrp="1"/>
          </p:cNvSpPr>
          <p:nvPr>
            <p:ph type="title"/>
          </p:nvPr>
        </p:nvSpPr>
        <p:spPr/>
        <p:txBody>
          <a:bodyPr/>
          <a:lstStyle/>
          <a:p>
            <a:endParaRPr lang="fr-FR"/>
          </a:p>
        </p:txBody>
      </p:sp>
      <p:pic>
        <p:nvPicPr>
          <p:cNvPr id="15362" name="Picture 2" descr="Vignette du cadre sauvegardé 4">
            <a:extLst>
              <a:ext uri="{FF2B5EF4-FFF2-40B4-BE49-F238E27FC236}">
                <a16:creationId xmlns:a16="http://schemas.microsoft.com/office/drawing/2014/main" id="{D268A3AF-BF10-4D43-8CAB-CCFE8DAECF1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782" y="1690688"/>
            <a:ext cx="9698181" cy="4682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0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4112EB-A49D-4754-B00A-170256152E5E}"/>
              </a:ext>
            </a:extLst>
          </p:cNvPr>
          <p:cNvSpPr>
            <a:spLocks noGrp="1"/>
          </p:cNvSpPr>
          <p:nvPr>
            <p:ph type="title"/>
          </p:nvPr>
        </p:nvSpPr>
        <p:spPr>
          <a:xfrm>
            <a:off x="2392218" y="365126"/>
            <a:ext cx="7324437" cy="974148"/>
          </a:xfrm>
        </p:spPr>
        <p:txBody>
          <a:bodyPr>
            <a:normAutofit fontScale="90000"/>
          </a:bodyPr>
          <a:lstStyle/>
          <a:p>
            <a:pPr algn="ctr"/>
            <a:r>
              <a:rPr lang="fr-FR" sz="4000" b="1" dirty="0">
                <a:solidFill>
                  <a:schemeClr val="bg1"/>
                </a:solidFill>
                <a:latin typeface="+mn-lt"/>
              </a:rPr>
              <a:t>IV-</a:t>
            </a:r>
            <a:r>
              <a:rPr lang="fr-FR" sz="4000" b="1" dirty="0" err="1">
                <a:solidFill>
                  <a:schemeClr val="bg1"/>
                </a:solidFill>
                <a:latin typeface="+mn-lt"/>
              </a:rPr>
              <a:t>Market</a:t>
            </a:r>
            <a:r>
              <a:rPr lang="fr-FR" sz="4000" b="1" dirty="0">
                <a:solidFill>
                  <a:schemeClr val="bg1"/>
                </a:solidFill>
                <a:latin typeface="+mn-lt"/>
              </a:rPr>
              <a:t> Structures: </a:t>
            </a:r>
            <a:r>
              <a:rPr lang="fr-FR" sz="4000" b="1" dirty="0" err="1">
                <a:solidFill>
                  <a:schemeClr val="bg1"/>
                </a:solidFill>
                <a:latin typeface="+mn-lt"/>
              </a:rPr>
              <a:t>Examples</a:t>
            </a:r>
            <a:r>
              <a:rPr lang="fr-FR" sz="4000" b="1" dirty="0">
                <a:solidFill>
                  <a:schemeClr val="bg1"/>
                </a:solidFill>
                <a:latin typeface="+mn-lt"/>
              </a:rPr>
              <a:t> in the Real World</a:t>
            </a:r>
            <a:endParaRPr lang="fr-FR" sz="4000" dirty="0"/>
          </a:p>
        </p:txBody>
      </p:sp>
      <p:pic>
        <p:nvPicPr>
          <p:cNvPr id="16386" name="Picture 2" descr="Vignette du cadre sauvegardé 5">
            <a:extLst>
              <a:ext uri="{FF2B5EF4-FFF2-40B4-BE49-F238E27FC236}">
                <a16:creationId xmlns:a16="http://schemas.microsoft.com/office/drawing/2014/main" id="{5E0FF35D-C8FE-47A1-9F9D-B9E265BBDD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1745" y="1680641"/>
            <a:ext cx="9578110" cy="4812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9197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36D0B4-7096-4FE0-8631-A3C49839C5D2}"/>
              </a:ext>
            </a:extLst>
          </p:cNvPr>
          <p:cNvSpPr>
            <a:spLocks noGrp="1"/>
          </p:cNvSpPr>
          <p:nvPr>
            <p:ph type="title"/>
          </p:nvPr>
        </p:nvSpPr>
        <p:spPr/>
        <p:txBody>
          <a:bodyPr/>
          <a:lstStyle/>
          <a:p>
            <a:endParaRPr lang="fr-FR"/>
          </a:p>
        </p:txBody>
      </p:sp>
      <p:pic>
        <p:nvPicPr>
          <p:cNvPr id="18434" name="Picture 2" descr="The power of summary">
            <a:extLst>
              <a:ext uri="{FF2B5EF4-FFF2-40B4-BE49-F238E27FC236}">
                <a16:creationId xmlns:a16="http://schemas.microsoft.com/office/drawing/2014/main" id="{39DCFEDA-2856-4162-9D69-7045906089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2890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a:t>CLASSIFICATION OF MARKET STRUCTURES</a:t>
            </a:r>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0" y="107950"/>
            <a:ext cx="12192000" cy="6750050"/>
          </a:xfrm>
          <a:prstGeom prst="rect">
            <a:avLst/>
          </a:prstGeom>
        </p:spPr>
      </p:pic>
    </p:spTree>
    <p:extLst>
      <p:ext uri="{BB962C8B-B14F-4D97-AF65-F5344CB8AC3E}">
        <p14:creationId xmlns:p14="http://schemas.microsoft.com/office/powerpoint/2010/main" val="3990223623"/>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109267-BCCB-4928-B4BE-9421AC68CFC4}"/>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D3AAF3B8-3832-4FC2-8EC6-AAF652B1ADE3}"/>
              </a:ext>
            </a:extLst>
          </p:cNvPr>
          <p:cNvPicPr>
            <a:picLocks noGrp="1" noChangeAspect="1"/>
          </p:cNvPicPr>
          <p:nvPr>
            <p:ph idx="1"/>
          </p:nvPr>
        </p:nvPicPr>
        <p:blipFill>
          <a:blip r:embed="rId2"/>
          <a:stretch>
            <a:fillRect/>
          </a:stretch>
        </p:blipFill>
        <p:spPr>
          <a:xfrm>
            <a:off x="0" y="1"/>
            <a:ext cx="12192000" cy="6492874"/>
          </a:xfrm>
        </p:spPr>
      </p:pic>
    </p:spTree>
    <p:extLst>
      <p:ext uri="{BB962C8B-B14F-4D97-AF65-F5344CB8AC3E}">
        <p14:creationId xmlns:p14="http://schemas.microsoft.com/office/powerpoint/2010/main" val="33446681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D1815D-9277-4A79-8933-6524BC9BA3E6}"/>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1AD2A878-CB28-4816-B81C-55D3B60A862C}"/>
              </a:ext>
            </a:extLst>
          </p:cNvPr>
          <p:cNvSpPr>
            <a:spLocks noGrp="1"/>
          </p:cNvSpPr>
          <p:nvPr>
            <p:ph idx="1"/>
          </p:nvPr>
        </p:nvSpPr>
        <p:spPr/>
        <p:txBody>
          <a:bodyPr/>
          <a:lstStyle/>
          <a:p>
            <a:endParaRPr lang="fr-FR"/>
          </a:p>
        </p:txBody>
      </p:sp>
      <p:pic>
        <p:nvPicPr>
          <p:cNvPr id="7170" name="Picture 2">
            <a:extLst>
              <a:ext uri="{FF2B5EF4-FFF2-40B4-BE49-F238E27FC236}">
                <a16:creationId xmlns:a16="http://schemas.microsoft.com/office/drawing/2014/main" id="{7F6275D2-88F1-4941-9D0F-49ED9F423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93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37532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6DF9C3-4481-41BD-AC6C-837ACBA89258}"/>
              </a:ext>
            </a:extLst>
          </p:cNvPr>
          <p:cNvSpPr>
            <a:spLocks noGrp="1"/>
          </p:cNvSpPr>
          <p:nvPr>
            <p:ph type="title"/>
          </p:nvPr>
        </p:nvSpPr>
        <p:spPr/>
        <p:txBody>
          <a:bodyPr/>
          <a:lstStyle/>
          <a:p>
            <a:endParaRPr lang="fr-FR"/>
          </a:p>
        </p:txBody>
      </p:sp>
      <p:pic>
        <p:nvPicPr>
          <p:cNvPr id="4" name="Picture 2" descr="Market Structures">
            <a:extLst>
              <a:ext uri="{FF2B5EF4-FFF2-40B4-BE49-F238E27FC236}">
                <a16:creationId xmlns:a16="http://schemas.microsoft.com/office/drawing/2014/main" id="{1570E4B8-BDE4-42D8-B833-A1B05DA98C6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88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B62765-8DE8-41CB-A3E0-7A1F5F3241E0}"/>
              </a:ext>
            </a:extLst>
          </p:cNvPr>
          <p:cNvSpPr>
            <a:spLocks noGrp="1"/>
          </p:cNvSpPr>
          <p:nvPr>
            <p:ph type="title"/>
          </p:nvPr>
        </p:nvSpPr>
        <p:spPr/>
        <p:txBody>
          <a:bodyPr/>
          <a:lstStyle/>
          <a:p>
            <a:endParaRPr lang="fr-FR"/>
          </a:p>
        </p:txBody>
      </p:sp>
      <p:pic>
        <p:nvPicPr>
          <p:cNvPr id="19458" name="Picture 2" descr="How You Can Support Saying Goodbye's Work | Saying Goodbye">
            <a:extLst>
              <a:ext uri="{FF2B5EF4-FFF2-40B4-BE49-F238E27FC236}">
                <a16:creationId xmlns:a16="http://schemas.microsoft.com/office/drawing/2014/main" id="{28236B5D-4519-45D4-BBC4-0A760BB133A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3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47010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3189</TotalTime>
  <Words>2733</Words>
  <Application>Microsoft Office PowerPoint</Application>
  <PresentationFormat>Grand écran</PresentationFormat>
  <Paragraphs>279</Paragraphs>
  <Slides>45</Slides>
  <Notes>2</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45</vt:i4>
      </vt:variant>
    </vt:vector>
  </HeadingPairs>
  <TitlesOfParts>
    <vt:vector size="54" baseType="lpstr">
      <vt:lpstr>Arial</vt:lpstr>
      <vt:lpstr>Arial</vt:lpstr>
      <vt:lpstr>Calibri</vt:lpstr>
      <vt:lpstr>Calibri </vt:lpstr>
      <vt:lpstr>Calibri Light</vt:lpstr>
      <vt:lpstr>Roboto</vt:lpstr>
      <vt:lpstr>Tajawal Medium</vt:lpstr>
      <vt:lpstr>Wingdings</vt:lpstr>
      <vt:lpstr>Thème Office</vt:lpstr>
      <vt:lpstr>Présentation PowerPoint</vt:lpstr>
      <vt:lpstr>Présentation PowerPoint</vt:lpstr>
      <vt:lpstr>   Syllabus</vt:lpstr>
      <vt:lpstr>I- The Market Structures </vt:lpstr>
      <vt:lpstr>I- The Market Structures</vt:lpstr>
      <vt:lpstr>I- The Market Structures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Présentation PowerPoint</vt:lpstr>
      <vt:lpstr>II- The Market structures based on the number of sellers</vt:lpstr>
      <vt:lpstr>II- The Market structures based on the number of sellers</vt:lpstr>
      <vt:lpstr>II- The Market structures based on the number of sellers</vt:lpstr>
      <vt:lpstr>Présentation PowerPoint</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II- The Market structures based on the number of sellers</vt:lpstr>
      <vt:lpstr>Présentation PowerPoint</vt:lpstr>
      <vt:lpstr>Présentation PowerPoint</vt:lpstr>
      <vt:lpstr>III- The Market structures based on the number of buyers </vt:lpstr>
      <vt:lpstr>III- The Market structures based on the number of buyers</vt:lpstr>
      <vt:lpstr>IV-Market Structures: Examples in the Real World</vt:lpstr>
      <vt:lpstr>IV-Market Structures: Examples in the Real World</vt:lpstr>
      <vt:lpstr>Présentation PowerPoint</vt:lpstr>
      <vt:lpstr>IV-Market Structures: Examples in the Real World</vt:lpstr>
      <vt:lpstr>Présentation PowerPoint</vt:lpstr>
      <vt:lpstr>CLASSIFICATION OF MARKET STRUCTURES</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13</cp:revision>
  <dcterms:created xsi:type="dcterms:W3CDTF">2021-11-02T05:47:50Z</dcterms:created>
  <dcterms:modified xsi:type="dcterms:W3CDTF">2021-11-04T20:46:28Z</dcterms:modified>
</cp:coreProperties>
</file>