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50"/>
  </p:notesMasterIdLst>
  <p:sldIdLst>
    <p:sldId id="480" r:id="rId5"/>
    <p:sldId id="592" r:id="rId6"/>
    <p:sldId id="591" r:id="rId7"/>
    <p:sldId id="551" r:id="rId8"/>
    <p:sldId id="595" r:id="rId9"/>
    <p:sldId id="596" r:id="rId10"/>
    <p:sldId id="597" r:id="rId11"/>
    <p:sldId id="598" r:id="rId12"/>
    <p:sldId id="599" r:id="rId13"/>
    <p:sldId id="552" r:id="rId14"/>
    <p:sldId id="553" r:id="rId15"/>
    <p:sldId id="537" r:id="rId16"/>
    <p:sldId id="538" r:id="rId17"/>
    <p:sldId id="539" r:id="rId18"/>
    <p:sldId id="540" r:id="rId19"/>
    <p:sldId id="541" r:id="rId20"/>
    <p:sldId id="603" r:id="rId21"/>
    <p:sldId id="542" r:id="rId22"/>
    <p:sldId id="543" r:id="rId23"/>
    <p:sldId id="546" r:id="rId24"/>
    <p:sldId id="548" r:id="rId25"/>
    <p:sldId id="554" r:id="rId26"/>
    <p:sldId id="555" r:id="rId27"/>
    <p:sldId id="557" r:id="rId28"/>
    <p:sldId id="558" r:id="rId29"/>
    <p:sldId id="562" r:id="rId30"/>
    <p:sldId id="563" r:id="rId31"/>
    <p:sldId id="565" r:id="rId32"/>
    <p:sldId id="566" r:id="rId33"/>
    <p:sldId id="567" r:id="rId34"/>
    <p:sldId id="568" r:id="rId35"/>
    <p:sldId id="569" r:id="rId36"/>
    <p:sldId id="570" r:id="rId37"/>
    <p:sldId id="572" r:id="rId38"/>
    <p:sldId id="574" r:id="rId39"/>
    <p:sldId id="580" r:id="rId40"/>
    <p:sldId id="581" r:id="rId41"/>
    <p:sldId id="582" r:id="rId42"/>
    <p:sldId id="583" r:id="rId43"/>
    <p:sldId id="584" r:id="rId44"/>
    <p:sldId id="606" r:id="rId45"/>
    <p:sldId id="585" r:id="rId46"/>
    <p:sldId id="604" r:id="rId47"/>
    <p:sldId id="605" r:id="rId48"/>
    <p:sldId id="349" r:id="rId4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592"/>
            <p14:sldId id="591"/>
            <p14:sldId id="551"/>
            <p14:sldId id="595"/>
            <p14:sldId id="596"/>
            <p14:sldId id="597"/>
            <p14:sldId id="598"/>
            <p14:sldId id="599"/>
            <p14:sldId id="552"/>
            <p14:sldId id="553"/>
            <p14:sldId id="537"/>
            <p14:sldId id="538"/>
            <p14:sldId id="539"/>
            <p14:sldId id="540"/>
            <p14:sldId id="541"/>
            <p14:sldId id="603"/>
            <p14:sldId id="542"/>
            <p14:sldId id="543"/>
            <p14:sldId id="546"/>
            <p14:sldId id="548"/>
            <p14:sldId id="554"/>
            <p14:sldId id="555"/>
            <p14:sldId id="557"/>
            <p14:sldId id="558"/>
            <p14:sldId id="562"/>
            <p14:sldId id="563"/>
            <p14:sldId id="565"/>
            <p14:sldId id="566"/>
            <p14:sldId id="567"/>
            <p14:sldId id="568"/>
            <p14:sldId id="569"/>
            <p14:sldId id="570"/>
            <p14:sldId id="572"/>
            <p14:sldId id="574"/>
            <p14:sldId id="580"/>
            <p14:sldId id="581"/>
            <p14:sldId id="582"/>
            <p14:sldId id="583"/>
            <p14:sldId id="584"/>
            <p14:sldId id="606"/>
            <p14:sldId id="585"/>
            <p14:sldId id="604"/>
            <p14:sldId id="605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4" d="100"/>
          <a:sy n="64" d="100"/>
        </p:scale>
        <p:origin x="954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8" Type="http://schemas.openxmlformats.org/officeDocument/2006/relationships/slide" Target="slides/slide4.xml"/><Relationship Id="rId51" Type="http://schemas.openxmlformats.org/officeDocument/2006/relationships/presProps" Target="presProp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4/1/2026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50242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4/1/2026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  <p:sldLayoutId id="2147483666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4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5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6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7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8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9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4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4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4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4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4.png"/><Relationship Id="rId5" Type="http://schemas.openxmlformats.org/officeDocument/2006/relationships/image" Target="../media/image33.svg"/><Relationship Id="rId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000" dirty="0" err="1">
                <a:latin typeface="Alexandria" charset="0"/>
                <a:cs typeface="Alexandria" charset="0"/>
              </a:rPr>
              <a:t>أعد</a:t>
            </a:r>
            <a:r>
              <a:rPr lang="ar-EG" sz="2000" dirty="0">
                <a:latin typeface="Alexandria" charset="0"/>
                <a:cs typeface="Alexandria" charset="0"/>
              </a:rPr>
              <a:t>اد د</a:t>
            </a:r>
            <a:r>
              <a:rPr lang="en-US" sz="2000" dirty="0">
                <a:latin typeface="Alexandria" charset="0"/>
                <a:cs typeface="Alexandria" charset="0"/>
              </a:rPr>
              <a:t>/</a:t>
            </a:r>
          </a:p>
          <a:p>
            <a:pPr algn="r" rtl="1"/>
            <a:r>
              <a:rPr lang="en-US" sz="2000" dirty="0" err="1">
                <a:latin typeface="Alexandria" charset="0"/>
                <a:cs typeface="Alexandria" charset="0"/>
              </a:rPr>
              <a:t>أحمد</a:t>
            </a:r>
            <a:r>
              <a:rPr lang="en-US" sz="2000" dirty="0">
                <a:latin typeface="Alexandria" charset="0"/>
                <a:cs typeface="Alexandria" charset="0"/>
              </a:rPr>
              <a:t> </a:t>
            </a:r>
            <a:r>
              <a:rPr lang="en-US" sz="2000" dirty="0" err="1">
                <a:latin typeface="Alexandria" charset="0"/>
                <a:cs typeface="Alexandria" charset="0"/>
              </a:rPr>
              <a:t>را</a:t>
            </a:r>
            <a:r>
              <a:rPr lang="ar-EG" sz="2000" dirty="0">
                <a:latin typeface="Alexandria" charset="0"/>
                <a:cs typeface="Alexandria" charset="0"/>
              </a:rPr>
              <a:t>جح</a:t>
            </a:r>
            <a:r>
              <a:rPr lang="en-US" sz="2000" dirty="0">
                <a:latin typeface="Alexandria" charset="0"/>
                <a:cs typeface="Alexandria" charset="0"/>
              </a:rPr>
              <a:t> إسماعيل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678129" y="2424037"/>
            <a:ext cx="2521844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مقدمة إلى</a:t>
            </a:r>
          </a:p>
          <a:p>
            <a:pPr algn="r" rtl="1"/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طرق البحث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29139" y="600406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 8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139" y="5252988"/>
            <a:ext cx="42727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Alexandria" charset="0"/>
                <a:cs typeface="Alexandria" charset="0"/>
              </a:rPr>
              <a:t>MGM333</a:t>
            </a:r>
          </a:p>
          <a:p>
            <a:pPr algn="ctr"/>
            <a:r>
              <a:rPr lang="en-US" sz="2000" dirty="0">
                <a:latin typeface="Alexandria" charset="0"/>
                <a:cs typeface="Alexandria" charset="0"/>
              </a:rPr>
              <a:t>مقدمة إلى طرق البحث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08745"/>
            <a:ext cx="6316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نتائج التعلم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45620" y="2072204"/>
            <a:ext cx="10749220" cy="3060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r" rtl="1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  <a:defRPr/>
            </a:pPr>
            <a:r>
              <a:rPr lang="en-US" sz="2800" dirty="0">
                <a:solidFill>
                  <a:prstClr val="black"/>
                </a:solidFill>
                <a:latin typeface="Calibri"/>
              </a:rPr>
              <a:t>شرح الغرض ومبادئ الملاحظة المنظمة.</a:t>
            </a:r>
          </a:p>
          <a:p>
            <a:pPr marL="514350" indent="-514350" algn="r" rtl="1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514350" indent="-514350" algn="r" rtl="1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  <a:defRPr/>
            </a:pPr>
            <a:r>
              <a:rPr kumimoji="0" lang="fr-FR" sz="28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تمييز بين أدوار المراقبة المشارك، نصف المشارك، وغير المشارك.</a:t>
            </a:r>
          </a:p>
          <a:p>
            <a:pPr marL="514350" indent="-514350" algn="r" rtl="1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514350" marR="0" lvl="0" indent="-51435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تنظيم وتسهيل مجموعات التركيز بفعالية.</a:t>
            </a: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8049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08745"/>
            <a:ext cx="6316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نتائج التعلم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27090" y="1816586"/>
            <a:ext cx="10749220" cy="3060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514350" marR="0" lvl="0" indent="-51435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AutoNum type="arabicPeriod" startAt="4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فهم اللوجستيات والتحديات المتعلقة بمجموعات التركيز عبر الإنترنت.</a:t>
            </a:r>
          </a:p>
          <a:p>
            <a:pPr marL="514350" marR="0" lvl="0" indent="-51435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AutoNum type="arabicPeriod" startAt="4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514350" marR="0" lvl="0" indent="-51435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AutoNum type="arabicPeriod" startAt="4"/>
              <a:tabLst/>
              <a:defRPr/>
            </a:pPr>
            <a:r>
              <a:rPr lang="en-US" sz="2800" dirty="0">
                <a:solidFill>
                  <a:prstClr val="black"/>
                </a:solidFill>
                <a:latin typeface="Calibri"/>
              </a:rPr>
              <a:t>إدارة ديناميات المجموعة وتشجيع المشاركة.</a:t>
            </a:r>
          </a:p>
          <a:p>
            <a:pPr marL="514350" marR="0" lvl="0" indent="-51435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AutoNum type="arabicPeriod" startAt="4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514350" marR="0" lvl="0" indent="-51435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AutoNum type="arabicPeriod" startAt="4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التعرف على الاعتبارات الأخلاقية والعملية في مجموعات التركيز.</a:t>
            </a:r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9060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32520" y="1696341"/>
            <a:ext cx="10812720" cy="478265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1020741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مقدمة في المراقبة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86563" y="1957872"/>
            <a:ext cx="6528637" cy="396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هدف الملاحظة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لتوفير دليل على 'هنا والآن'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اكتشاف كيفية تصرف الناس وتفاعلهم في مواقف محددة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أنواع الأبحاث التي تنطوي على الملاحظة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التجارب المخبرية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الملاحظات الإثنوغرافية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A632D6D-5D51-E2F5-ECF6-78F6FFE50E2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69243" y="2822006"/>
            <a:ext cx="3975996" cy="2623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5969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32520" y="1696341"/>
            <a:ext cx="10812720" cy="478265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1020741"/>
            <a:ext cx="75457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تقنيات الملاحظة المصممة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78887" y="2075346"/>
            <a:ext cx="6238657" cy="37076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تركيز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التأكيد على استخدام الملاحظة كطريقة لجمع البيانات عن قصد وتخطيط.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أهمية الملاحظة المنظمة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يمكن أن تكون الملاحظة العفوية غير موثوقة بسبب الذاكرة الانتقائية. تضمن الطرق المنظمة بيانات شاملة ودقيقة.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AAD2E80-1309-B91F-8B3F-B19DB7D8C3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87414" y="2304906"/>
            <a:ext cx="4215170" cy="3486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5389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32520" y="1696341"/>
            <a:ext cx="10812720" cy="478265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46760" y="2153610"/>
            <a:ext cx="6283627" cy="37076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ملاءمة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يمكن أن تكون الملاحظة مفيدة في معظم سيناريوهات البحث ولكن يجب أن تكون الطريقة الأكثر ملاءمة للدراسة المحددة.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اعتبار رئيسي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حدد الشكل والبنية المناسبين للملاحظة بما يتناسب مع أهداف البحث.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4A6CD17-FDFA-0C19-6077-72F84F35F88C}"/>
              </a:ext>
            </a:extLst>
          </p:cNvPr>
          <p:cNvSpPr txBox="1"/>
          <p:nvPr/>
        </p:nvSpPr>
        <p:spPr>
          <a:xfrm>
            <a:off x="2557606" y="1020741"/>
            <a:ext cx="75457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متى تستخدم تقنيات الرصد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5D62A8F-0693-4A34-52EE-FBEB1D7116F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15200" y="2611442"/>
            <a:ext cx="4126820" cy="2952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4939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32520" y="1696341"/>
            <a:ext cx="10812720" cy="512755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81547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87414" y="2522814"/>
            <a:ext cx="10502932" cy="35763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خمسة أبعاد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دور المراقب: مدى انخراط المراقب في الإعداد.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عرض هذا الدور للآخرين: كيف يقدم المراقب دوره للمشاركين.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عرض غرض البحث: كيف يتم نقل غرض البحث.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مدة الملاحظات: طول فترة المراقبة.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تركيز الملاحظات: سلوكيات أو أحداث محددة يتم ملاحظتها.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5AD868A-CBEF-B7CF-8F7B-1F4591F3C324}"/>
              </a:ext>
            </a:extLst>
          </p:cNvPr>
          <p:cNvSpPr txBox="1"/>
          <p:nvPr/>
        </p:nvSpPr>
        <p:spPr>
          <a:xfrm>
            <a:off x="2557606" y="1020741"/>
            <a:ext cx="75457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أبعاد التغير في الملاحظة</a:t>
            </a:r>
          </a:p>
        </p:txBody>
      </p:sp>
    </p:spTree>
    <p:extLst>
      <p:ext uri="{BB962C8B-B14F-4D97-AF65-F5344CB8AC3E}">
        <p14:creationId xmlns:p14="http://schemas.microsoft.com/office/powerpoint/2010/main" val="2850880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32521" y="1696341"/>
            <a:ext cx="10812720" cy="499640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46759" y="2176603"/>
            <a:ext cx="6598421" cy="2932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تمييز أساسي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مستوى مشاركة المراقب في البيئة المدروسة.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التوازن بين المشاركة والموضوعية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يمكن أن توفر المشاركة المتزايدة رؤى أعمق ولكن قد تقلل من الموضوعية.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D2CEEB0-B2CA-602D-BA90-82235FB4203B}"/>
              </a:ext>
            </a:extLst>
          </p:cNvPr>
          <p:cNvSpPr txBox="1"/>
          <p:nvPr/>
        </p:nvSpPr>
        <p:spPr>
          <a:xfrm>
            <a:off x="2557606" y="1020741"/>
            <a:ext cx="75457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دور المراقب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BF67AFC-9B2B-C28C-549F-95FAC957BD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26873" y="2979322"/>
            <a:ext cx="3736675" cy="2430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5634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32520" y="1696341"/>
            <a:ext cx="10812720" cy="49448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3423065" y="2186683"/>
            <a:ext cx="7632227" cy="396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ثلاث خيارات أساسية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المراقب المشارك: متورط بالكامل في الإعداد.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المراقب شبه المشارك: متورط جزئيًا.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المراقب غير المشارك: غير متورط، يراقب بشكل بحت.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نقاش الداخلي مقابل الخارجي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إيميك (الداخلي): الباحث جزء من المجتمع.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إيتيك (الخارجي): الباحث مراقب خارجي. اختر الدور الذي يناسب احتياجات البحث بشكل أفضل.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1B61D60-D09F-1360-4ABC-B75D7C84CC65}"/>
              </a:ext>
            </a:extLst>
          </p:cNvPr>
          <p:cNvSpPr txBox="1"/>
          <p:nvPr/>
        </p:nvSpPr>
        <p:spPr>
          <a:xfrm>
            <a:off x="2557606" y="1020741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مستويات مشاركة المراقب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E4DFE8A-E9A8-2612-A442-21815D312BC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6760" y="2349724"/>
            <a:ext cx="3846149" cy="2811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688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553365" y="1621133"/>
            <a:ext cx="10812720" cy="502005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23695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25915" y="1638757"/>
            <a:ext cx="6189482" cy="4223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algn="r" rtl="1">
              <a:lnSpc>
                <a:spcPct val="90000"/>
              </a:lnSpc>
              <a:spcBef>
                <a:spcPts val="1000"/>
              </a:spcBef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حقائق الملاحظة</a:t>
            </a:r>
          </a:p>
          <a:p>
            <a:pPr marL="457200" indent="-457200" algn="r" rtl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الملاحظات ديناميكية وقد تتطلب من المراقب التكيف بسرعة.</a:t>
            </a:r>
          </a:p>
          <a:p>
            <a:pPr marL="457200" indent="-457200" algn="r" rtl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algn="r" rtl="1">
              <a:lnSpc>
                <a:spcPct val="90000"/>
              </a:lnSpc>
              <a:spcBef>
                <a:spcPts val="1000"/>
              </a:spcBef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مثال</a:t>
            </a:r>
          </a:p>
          <a:p>
            <a:pPr marL="457200" indent="-457200" algn="r" rtl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يقرر باحث يراقب مراهقًا يكافح مع مشروع واجب منزلي مساعدته بعد جمع بيانات كافية لتفادي التسبب في الضيق.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367791" y="64381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01081E8-D773-1E01-FD27-994F726439F2}"/>
              </a:ext>
            </a:extLst>
          </p:cNvPr>
          <p:cNvSpPr txBox="1"/>
          <p:nvPr/>
        </p:nvSpPr>
        <p:spPr>
          <a:xfrm>
            <a:off x="2557606" y="1020741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اعتبارات عملية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B03780-2469-D3D0-4F6C-956BE555D0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87947" y="2619067"/>
            <a:ext cx="3866704" cy="2712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3703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89640" y="1681822"/>
            <a:ext cx="10812720" cy="46108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70885" y="2060827"/>
            <a:ext cx="6129522" cy="3319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المسؤوليات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يجب على المراقبين التوازن بين واجباتهم تجاه البحث والمشاركين ونفسهم.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المآزق الأخلاقية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يحتاج المراقبون إلى وضع حدود لما يشعرون بالراحة تجاهه والحفاظ على رفاهية المشاركين.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DAB7EDF-A0EA-BA59-8EDA-E57829E1410D}"/>
              </a:ext>
            </a:extLst>
          </p:cNvPr>
          <p:cNvSpPr txBox="1"/>
          <p:nvPr/>
        </p:nvSpPr>
        <p:spPr>
          <a:xfrm>
            <a:off x="2557606" y="1020741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الاعتبارات الأخلاقية في الملاحظة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52F60A-0E1C-25D4-30EF-09AB4E770F4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49369" y="2653261"/>
            <a:ext cx="4242469" cy="2823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7084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3740" y="1518396"/>
            <a:ext cx="10812720" cy="452172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08745"/>
            <a:ext cx="6316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الملاحظة المشاركة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0541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5540" y="1947718"/>
            <a:ext cx="6579639" cy="3319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التعريف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الانخراط بشكل وثيق في حياة وأنشطة البيئة التي يتم دراستها لتطوير وجهة نظر داخلية.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المراقب الكامل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شكل متطرف حيث يتسلل الباحث دون معرفة المشاركين.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مثير للجدل وذو تساؤلات أخلاقية.</a:t>
            </a:r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B0537D2-DC94-EE20-4F3C-7DC5DE3532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96979" y="2530422"/>
            <a:ext cx="3742520" cy="2806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657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975974"/>
            <a:ext cx="76501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الاعتبارات الأخلاقية في الملاحظة بالمشاركة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23695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5542" y="2200492"/>
            <a:ext cx="6564648" cy="3319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قضايا المراقب الكامل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الطبيعة السرية وضرورة التظاهر.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المخاوف الأخلاقية بشأن الخداع وعدم موافقة المشاركين.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النهج الموصى به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المشاركة النشطة مع الشفافية حول دور الباحث وهدفه.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ACCEAC0-F488-D0CC-F3BC-5BC405F80E9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13316" y="2563318"/>
            <a:ext cx="3302618" cy="2764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5525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22209" y="1696777"/>
            <a:ext cx="10812720" cy="459585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23695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7071" y="2086329"/>
            <a:ext cx="6258326" cy="34481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الفوائد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تقدم رؤى عميقة من خلال المشاركة النشطة.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تسمح باستخدام المعرفة الضمنية في فهم السياق.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التحديات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الحفاظ على الموضوعية.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إدارة العلاقات القائمة وتفاعلات الآخرين في المكان.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74FEDA7-596D-5C5D-B495-6996FFC109DD}"/>
              </a:ext>
            </a:extLst>
          </p:cNvPr>
          <p:cNvSpPr txBox="1"/>
          <p:nvPr/>
        </p:nvSpPr>
        <p:spPr>
          <a:xfrm>
            <a:off x="2513149" y="975974"/>
            <a:ext cx="79499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فوائد وتحديات الملاحظة بالمشاركة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0F7E4C-3F33-5F2E-842F-5E31FAD944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15397" y="2788170"/>
            <a:ext cx="4192450" cy="2880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78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567129" y="1621134"/>
            <a:ext cx="10812720" cy="460794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23695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259889" y="2474620"/>
            <a:ext cx="5903442" cy="28038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التعريف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يقوم الباحث بزيارة الموقع عدة مرات على مدار فترة طويلة، موازناً بين المشاركة والملاحظة.</a:t>
            </a:r>
          </a:p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أثر المراقب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يقل الأثر الأولي للمراقب بمرور الوقت، مما يؤدي إلى بيئة أكثر طبيعية.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2C6EFC3-95EA-C015-48FF-448AEC72A6C9}"/>
              </a:ext>
            </a:extLst>
          </p:cNvPr>
          <p:cNvSpPr txBox="1"/>
          <p:nvPr/>
        </p:nvSpPr>
        <p:spPr>
          <a:xfrm>
            <a:off x="2592546" y="977587"/>
            <a:ext cx="70069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المراقبة شبه المشاركة</a:t>
            </a:r>
          </a:p>
        </p:txBody>
      </p:sp>
    </p:spTree>
    <p:extLst>
      <p:ext uri="{BB962C8B-B14F-4D97-AF65-F5344CB8AC3E}">
        <p14:creationId xmlns:p14="http://schemas.microsoft.com/office/powerpoint/2010/main" val="4114146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4092795" y="2152814"/>
            <a:ext cx="6927704" cy="3319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تفاعل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التفاعل بأقل حد ممكن، بشكل أساسي لطرح الأسئلة للتأكيد.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مثال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يساعد الباحث مشاركًا بعد ملاحظة قلق، مبيناً التوازن بين المراقبة والتدخل.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394BF0F-C634-6BE7-E0C8-FD0E65C8AF35}"/>
              </a:ext>
            </a:extLst>
          </p:cNvPr>
          <p:cNvSpPr txBox="1"/>
          <p:nvPr/>
        </p:nvSpPr>
        <p:spPr>
          <a:xfrm>
            <a:off x="2346765" y="1069547"/>
            <a:ext cx="70069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إجراء الملاحظة شبه المشاركة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189DF83-9905-3B46-05E9-E144E595C0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4179" y="2526140"/>
            <a:ext cx="3013047" cy="2350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5081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90695" y="2277975"/>
            <a:ext cx="5719968" cy="3319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التعريف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يظل الباحث غير متورط ويقوم بالملاحظة فقط.</a:t>
            </a:r>
          </a:p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المزايا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أسهل شكل من أشكال الملاحظة.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لا يتطلب تفاعل، يركز فقط على المراقبة والتسجيل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394BF0F-C634-6BE7-E0C8-FD0E65C8AF35}"/>
              </a:ext>
            </a:extLst>
          </p:cNvPr>
          <p:cNvSpPr txBox="1"/>
          <p:nvPr/>
        </p:nvSpPr>
        <p:spPr>
          <a:xfrm>
            <a:off x="2442646" y="1082517"/>
            <a:ext cx="70069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الملاحظة غير المشاركة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3AA5A8E-CF98-652D-05DE-D5B5B6CF079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84078" y="2578306"/>
            <a:ext cx="4201275" cy="2883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7624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21134"/>
            <a:ext cx="10360541" cy="48331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08923"/>
            <a:ext cx="82198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تصوير دور المراقب للآخرين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17280" y="2231013"/>
            <a:ext cx="5888451" cy="3319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الكشف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يتراوح من الكشف الكامل إلى عدم الكشف بأي شكل عن المراقبة وهدف البحث.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الموقف الأخلاقي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يوصى بالكشف الكامل أو الجزئي للحفاظ على المعايير الأخلاقية وثقة المشاركين.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1D446A5-5F54-74ED-CE58-588E2679B58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05731" y="2422005"/>
            <a:ext cx="4227225" cy="3094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2298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72310" y="174545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153149" y="2801655"/>
            <a:ext cx="9835795" cy="25442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راحة المشاركين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إبلاغ المشاركين عن سبب مراقبتهم والفوائد المحتملة.</a:t>
            </a:r>
          </a:p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البحث السري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عادة ما يتم تثبيطه في الأوساط الأكاديمية بسبب المخاوف الأخلاقية.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91A2933-DE9F-C39F-3555-28747824E78A}"/>
              </a:ext>
            </a:extLst>
          </p:cNvPr>
          <p:cNvSpPr txBox="1"/>
          <p:nvPr/>
        </p:nvSpPr>
        <p:spPr>
          <a:xfrm>
            <a:off x="2513149" y="1008923"/>
            <a:ext cx="64659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تصوير هدف البحث</a:t>
            </a:r>
          </a:p>
        </p:txBody>
      </p:sp>
    </p:spTree>
    <p:extLst>
      <p:ext uri="{BB962C8B-B14F-4D97-AF65-F5344CB8AC3E}">
        <p14:creationId xmlns:p14="http://schemas.microsoft.com/office/powerpoint/2010/main" val="1442684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17280" y="2357211"/>
            <a:ext cx="7267546" cy="2932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2800" b="1" dirty="0"/>
              <a:t>التخطيط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800" dirty="0"/>
              <a:t>تحديد كل من طول الملاحظات الفردية والمدة الإجمالية للعمل الميداني.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 sz="2800" dirty="0"/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2800" b="1" dirty="0"/>
              <a:t>بعد الملاحظة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800" dirty="0"/>
              <a:t>جدولة وقت لتوسيع الملاحظات مباشرة بعد مغادرة المكان.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B65B51E-647A-C616-5036-06EA848B0B5A}"/>
              </a:ext>
            </a:extLst>
          </p:cNvPr>
          <p:cNvSpPr txBox="1"/>
          <p:nvPr/>
        </p:nvSpPr>
        <p:spPr>
          <a:xfrm>
            <a:off x="2513149" y="1008923"/>
            <a:ext cx="64659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مدة الملاحظات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C58EB8C-FD25-A051-1A12-9B062618EE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84825" y="2104558"/>
            <a:ext cx="2818151" cy="3607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2977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89640" y="1621133"/>
            <a:ext cx="10812720" cy="51178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36950" y="1981481"/>
            <a:ext cx="10510604" cy="40924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مفاهيم التوعية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استخدم المفاهيم لتوجيه الوصف المنهجي للأحداث والسلوكيات.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الحفاظ على التركيز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ادخل بموضوع محدد، ولكن ابقَ منفتحًا على رؤى جديدة.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مراجعة الأدبيات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استخدم المعرفة السابقة لتوجيه تركيز الملاحظة وضبطه حسب الحاجة.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A0F3B21-A31C-8B5B-7617-A8A6485D2614}"/>
              </a:ext>
            </a:extLst>
          </p:cNvPr>
          <p:cNvSpPr txBox="1"/>
          <p:nvPr/>
        </p:nvSpPr>
        <p:spPr>
          <a:xfrm>
            <a:off x="2513149" y="1008745"/>
            <a:ext cx="6999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تركيز الملاحظات</a:t>
            </a:r>
          </a:p>
        </p:txBody>
      </p:sp>
    </p:spTree>
    <p:extLst>
      <p:ext uri="{BB962C8B-B14F-4D97-AF65-F5344CB8AC3E}">
        <p14:creationId xmlns:p14="http://schemas.microsoft.com/office/powerpoint/2010/main" val="1808687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1006538"/>
            <a:ext cx="67070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تسجيل الملاحظات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2809808" y="2071267"/>
            <a:ext cx="8157148" cy="34481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أهمية الطبيعية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الحفاظ على أجواء طبيعية أثناء الملاحظات.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تجنب أخذ ملاحظات مطولة أمام المشاركين.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الوقت وأخذ الملاحظات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خطط للملاحظات لمدة 30 دقيقة إلى ساعة ولكن خصص ساعتين لتشمل وقت أخذ الملاحظات.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يجب أن تكون الملاحظات الميدانية وصفية، لا تفسيرية.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076D2109-A699-CDF5-124D-8D3120FF2D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97293" y="2819009"/>
            <a:ext cx="2619375" cy="1743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867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70839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441816"/>
            <a:ext cx="4349220" cy="319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ما بعد الملاحظة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قم بتدوين الملاحظات على الفور للحفاظ على السياق.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أضف ملاحظات تفسيرية خلال النسخ، مع وضع علامة واضحة عليها.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CB144A4-F1B1-A47C-17A2-C1AE0E4B0D10}"/>
              </a:ext>
            </a:extLst>
          </p:cNvPr>
          <p:cNvSpPr txBox="1"/>
          <p:nvPr/>
        </p:nvSpPr>
        <p:spPr>
          <a:xfrm>
            <a:off x="2557606" y="1020741"/>
            <a:ext cx="67070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النسخ الفوري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630DE0-174C-B058-6B80-1E044A2E86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91528" y="2609045"/>
            <a:ext cx="6048806" cy="3384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5812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8385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1023775"/>
            <a:ext cx="7455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تقليل التطفل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25915" y="2732085"/>
            <a:ext cx="10395450" cy="28941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توازن تدوين الملاحظات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قم بتدوين ملاحظات قليلة أثناء المراقبة لتجنب التطفل.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سجل النقاط الرئيسية، مثل الاقتباسات بالحرف، بشكل غير ملحوظ.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تجنب قطع جمع البيانات.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تأكد من أن طرق جمع البيانات لا تعوق الوصول إلى بيانات إضافية.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89674" y="620268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325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3450259" y="2000139"/>
            <a:ext cx="7527562" cy="3870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2600" b="1" dirty="0">
              <a:solidFill>
                <a:prstClr val="black"/>
              </a:solidFill>
              <a:latin typeface="Calibri"/>
            </a:endParaRP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ورقة إحاطة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أدخل الإعداد مع قائمة بالسلوكيات أو الأنشطة التي يجب ملاحظتها.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كن مرنًا ومستعدًا لإضافة بيانات غير متوقعة.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خرائط المواقع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قم برسم الموقع مسبقًا لتتبع الحركات والتفاعلات.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استخدم رموزًا لحركات وأنشطة مختلفة.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6FE1D1B-2506-1D4E-D93C-37E86D2A6490}"/>
              </a:ext>
            </a:extLst>
          </p:cNvPr>
          <p:cNvSpPr txBox="1"/>
          <p:nvPr/>
        </p:nvSpPr>
        <p:spPr>
          <a:xfrm>
            <a:off x="2557606" y="1023775"/>
            <a:ext cx="7455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استخدام أوراق الإحاطة وخرائط الموقع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24EB964-E670-DB44-BA9C-392D535C718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1423" y="2297094"/>
            <a:ext cx="3172366" cy="3172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5875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500724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197384"/>
            <a:ext cx="10120433" cy="3870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المكونات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اسم رمز الموضوع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الموقع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التاريخ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موضوع الملاحظة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وصف الإعداد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ملاحظات الملاحظة التفصيلية (الحقائق بالحبر، التفسيرات بالقلم الرصاص)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5818699-D7A4-6EA7-55AC-34D3F6263B12}"/>
              </a:ext>
            </a:extLst>
          </p:cNvPr>
          <p:cNvSpPr txBox="1"/>
          <p:nvPr/>
        </p:nvSpPr>
        <p:spPr>
          <a:xfrm>
            <a:off x="2557606" y="1039567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ترتيب البيانات عشوائياً</a:t>
            </a:r>
          </a:p>
        </p:txBody>
      </p:sp>
    </p:spTree>
    <p:extLst>
      <p:ext uri="{BB962C8B-B14F-4D97-AF65-F5344CB8AC3E}">
        <p14:creationId xmlns:p14="http://schemas.microsoft.com/office/powerpoint/2010/main" val="2564372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5" y="988200"/>
            <a:ext cx="77556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معالجة ملاحظات الميدان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87543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98275" y="2215511"/>
            <a:ext cx="10395450" cy="338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استبيان التلخيص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تم إعداده مسبقاً واكتماله بعد مغادرة المكان.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المخاطر: قد تقيد الانفتاح على بيانات غير متوقعة بسبب الأسئلة المحددة مسبقاً.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المعالجة الفورية: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قم بمعالجة الملاحظات بعد الملاحظة مباشرة للاحتفاظ بالتفاصيل.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تجنب تأخير النسخ لمنع فقدان السياق.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885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36972" y="166171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582118" y="2237736"/>
            <a:ext cx="6673121" cy="34860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التعريف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مجموعة التركيز: مجموعة من الأفراد تم اختيارهم من قبل الباحثين لمناقشة والتعليق على موضوع بحث محدد (باول، سينجل، وللوي، 1996).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السياق التاريخي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تم استخدامه في البحث الاجتماعي منذ أواخر الثلاثينيات.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يستخدم عادةً في أبحاث السوق للتحقيق في تفضيلات وعادات المستهلكين.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AFE7F85-E4FE-5735-4000-630061F126FA}"/>
              </a:ext>
            </a:extLst>
          </p:cNvPr>
          <p:cNvSpPr txBox="1"/>
          <p:nvPr/>
        </p:nvSpPr>
        <p:spPr>
          <a:xfrm>
            <a:off x="2557605" y="988200"/>
            <a:ext cx="77556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مقدمة في مجموعات التركيز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ADCD3A-FECA-EDC8-A64D-7AC437E38D7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28783" y="2844569"/>
            <a:ext cx="3647365" cy="2272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2537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1022557"/>
            <a:ext cx="72759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دور الباحث في مجموعات التركيز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46360" y="2551878"/>
            <a:ext cx="5449640" cy="263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دور الباحث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يعمل كوسيط بين السؤال والمجموعة، وبين الأعضاء الفرديين.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يحتاج إلى مستوى عالٍ من الفهم والمهارة، خصوصًا في moderating المناقشات.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74B9E7A-B5F4-D0EB-7935-CCA9E737DC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44936" y="2199628"/>
            <a:ext cx="4450673" cy="2972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5225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23695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6288" y="2236863"/>
            <a:ext cx="10395450" cy="3870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زيادة الشعبية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تزداد مجموعات التركيز شيوعًا في البحث النوعي.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تسمح بجمع البيانات من مصادر متعددة في وقت واحد.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الفوائد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الحصول على وجهات نظر وتفسيرات متنوعة من جلسة واحدة..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3234876-FFF4-5D88-6AB1-FD6C1D5A3BB9}"/>
              </a:ext>
            </a:extLst>
          </p:cNvPr>
          <p:cNvSpPr txBox="1"/>
          <p:nvPr/>
        </p:nvSpPr>
        <p:spPr>
          <a:xfrm>
            <a:off x="2557606" y="1022557"/>
            <a:ext cx="72759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الشعبية والتطبيق</a:t>
            </a:r>
          </a:p>
        </p:txBody>
      </p:sp>
    </p:spTree>
    <p:extLst>
      <p:ext uri="{BB962C8B-B14F-4D97-AF65-F5344CB8AC3E}">
        <p14:creationId xmlns:p14="http://schemas.microsoft.com/office/powerpoint/2010/main" val="886906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7826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988200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غرض مجموعة التركيز</a:t>
            </a:r>
          </a:p>
        </p:txBody>
      </p:sp>
      <p:sp>
        <p:nvSpPr>
          <p:cNvPr id="5" name="Rectangle 4"/>
          <p:cNvSpPr/>
          <p:nvPr/>
        </p:nvSpPr>
        <p:spPr>
          <a:xfrm>
            <a:off x="964718" y="85347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6288" y="1877103"/>
            <a:ext cx="10395450" cy="43591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متى تستخدم مجموعات التركيز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الحصول على معلومات خلفية عامة.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توليد فرضيات بحثية.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تحفيز أفكار ومفاهيم جديدة.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تشخيص المشكلات المحتملة مع برامج جديدة أو خدمات أو منتجات.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توليد انطباعات عن المنتجات أو البرامج أو الخدمات أو المؤسسات، إلخ.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تعلم كيف يتحدث المستجيبون عن الظاهرة المعنية.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فسر النتائج النوعية التي تم الحصول عليها سابقاً.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599283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8627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8642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2001" y="2076971"/>
            <a:ext cx="10495612" cy="338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المراحل المبكرة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استكشاف الموضوعات وتحديد القضايا البارزة.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استخدم مجموعات التركيز 'المفتوحة' للسماح للمشاركين بإبراز النقاط الهامة.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المراحل الوسطى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استكشاف القضايا بمزيد من العمق بعد جمع البيانات الأولية (مثل، المقابلات، الملاحظات).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المراحل المتأخرة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تأكيد النتائج الناشئة وضمان ضبط الجودة من خلال التحقق من المشاركين والتوازنات.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17271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44110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74D7CF8-5190-FB9F-D5EC-8A1B209D2968}"/>
              </a:ext>
            </a:extLst>
          </p:cNvPr>
          <p:cNvSpPr txBox="1"/>
          <p:nvPr/>
        </p:nvSpPr>
        <p:spPr>
          <a:xfrm>
            <a:off x="2557606" y="988200"/>
            <a:ext cx="6962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تطبيق طوال تصميم البحث</a:t>
            </a:r>
          </a:p>
        </p:txBody>
      </p:sp>
    </p:spTree>
    <p:extLst>
      <p:ext uri="{BB962C8B-B14F-4D97-AF65-F5344CB8AC3E}">
        <p14:creationId xmlns:p14="http://schemas.microsoft.com/office/powerpoint/2010/main" val="1476470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988200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مزايا المجموعات البؤرية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23695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17280" y="2495400"/>
            <a:ext cx="10673712" cy="28941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مجموعة من الآراء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يتيح استكشاف مجموعة واسعة من الإدراكات والمشاعر والمواقف.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عمق النقاش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يسمح بإجراء مناقشات متعمقة مع مجموعة صغيرة يمكن أن تمثل مجتمعاً أكبر.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المرونة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مفيد في أي نقطة خلال دراسة البحث للتخطيط أو جمع البيانات أو التقييم.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3113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22992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6288" y="2757949"/>
            <a:ext cx="5704473" cy="22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المهارة والفن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يتطلب إجراء مجموعة مركزة مهارة وخبرة.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تعتمد جودة البيانات على فعالية المنسق.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تعتبر مهارات التنظيم ومعرفة الموضوع أمورًا حيوية.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E6BFDCB-431A-474D-37D7-08E77C991F50}"/>
              </a:ext>
            </a:extLst>
          </p:cNvPr>
          <p:cNvSpPr txBox="1"/>
          <p:nvPr/>
        </p:nvSpPr>
        <p:spPr>
          <a:xfrm>
            <a:off x="2557606" y="988200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تنظيم مجموعة مركزة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B4AAFFA-DFBD-6946-06BF-CD34462E51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71636" y="2546544"/>
            <a:ext cx="4397569" cy="2648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940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992578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التصميم الأساسي لمجموعة مركزة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23695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2000" y="2189006"/>
            <a:ext cx="6148466" cy="32542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تحديد المشاركين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عادةً من ستة إلى عشرة أشخاص، مع وجود بدائل.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الموقع والدعوة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اختيار وحجز موقع مناسب.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إرسال دعوة تتضمن الهدف، الملخص، اللوجستيات، والاعتبارات الأخلاقية.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944ABFB-5614-C933-62C6-E5E2230300E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24075" y="2731205"/>
            <a:ext cx="4092315" cy="2169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8626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563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32020" y="2034688"/>
            <a:ext cx="5938603" cy="338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إعداد الغرفة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ترتيب الغرفة لضمان وضوح الرؤية والسمع.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المعدات الضرورية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مسجل صوت (اختياري)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ورقة عرض وأقلام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ورقة توضيحية وإخلاء مسؤولية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4072768-67DF-1846-0F3B-D83061FE3586}"/>
              </a:ext>
            </a:extLst>
          </p:cNvPr>
          <p:cNvSpPr txBox="1"/>
          <p:nvPr/>
        </p:nvSpPr>
        <p:spPr>
          <a:xfrm>
            <a:off x="2557606" y="992578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التحضير والمعدات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A9AE2E-0BD3-5C19-CE8B-E4E9C244C9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25456" y="2323474"/>
            <a:ext cx="3742543" cy="2806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870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21134"/>
            <a:ext cx="10812720" cy="475424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988200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تيسير المناقشة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2000" y="2080601"/>
            <a:ext cx="6673121" cy="32542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ورقة التوضيح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قم بإعداد مستند يوضح أهداف البحث.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بدء المناقشة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قدّم نفسك والمشاركين.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استخدم أسئلة مفتوحة لتسهيل المناقشات المعقدة (مثل، كيف، لماذا، في ظل أي ظروف)..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F5FAA28-C1A6-CE92-D5A2-E37A7E438D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5121" y="2589072"/>
            <a:ext cx="3666042" cy="2826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907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22992" y="1621133"/>
            <a:ext cx="10812720" cy="459846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80514" y="989174"/>
            <a:ext cx="72309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تشجيع المناقشة الجارية بحرية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3463039" y="2176351"/>
            <a:ext cx="7368381" cy="338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تجاوز الجمود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اطلب من المشاركين كتابة ومشاركة أفكارهم.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قم بتدوين الأفكار على لوحة أو سبورة لرؤيتها.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استخدم الردود المكتوبة لإعادة إشعال المناقشة.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تأكيد الانفتاح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تأكيد أنه لا توجد إجابات صحيحة أو خاطئة.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التركيز على اكتشاف مشاعر ومعتقدات المشاركين.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CE563B3-7026-36D7-0CBF-CC93C0D264F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4940" y="2210135"/>
            <a:ext cx="3636261" cy="3564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0789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6171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988200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مجموعات التركيز على الإنترنت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2000" y="2218020"/>
            <a:ext cx="5488898" cy="2765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مجال جديد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يقدم الإنترنت فرصًا جديدة لمجموعات التركيز.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المبادئ والهدف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تظل المبادئ الأساسية كما هي، ولكن اللوجستيات تختلف عن مجموعات التركيز المباشرة.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59B4405-C685-2864-7232-16D2F5CF6E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00406" y="2604374"/>
            <a:ext cx="4065769" cy="2485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605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75277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207364" y="2979772"/>
            <a:ext cx="10812720" cy="24057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التفاعل المتزامن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الاتصال الفوري، يحافظ على التفاعل الفوري.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التفاعل غير المتزامن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الاتصال المتأخر، يمكن أن يغير ديناميكيات مجموعة التركيز.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367791" y="595762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A029F61-97E8-3F3E-C67E-5C7F5BBE6577}"/>
              </a:ext>
            </a:extLst>
          </p:cNvPr>
          <p:cNvSpPr txBox="1"/>
          <p:nvPr/>
        </p:nvSpPr>
        <p:spPr>
          <a:xfrm>
            <a:off x="2557606" y="975974"/>
            <a:ext cx="6810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التفاعل المتزامن مقابل التفاعل غير المتزامن</a:t>
            </a:r>
          </a:p>
        </p:txBody>
      </p:sp>
    </p:spTree>
    <p:extLst>
      <p:ext uri="{BB962C8B-B14F-4D97-AF65-F5344CB8AC3E}">
        <p14:creationId xmlns:p14="http://schemas.microsoft.com/office/powerpoint/2010/main" val="1706395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6986024-41D1-5852-8625-F4BB6DC8F6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3782" y="693140"/>
            <a:ext cx="9873831" cy="4936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882079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81915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23695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89640" y="2453844"/>
            <a:ext cx="10668000" cy="338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الراحة والثقة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تأكد من أن المشاركين مرتاحون وواثقون في بيئة افتراضية.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الحواجز التكنولوجية: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الوصول إلى برامج موثوقة والمهارات اللازمة للمشاركة.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9211ACB-263B-0969-2E49-598F8312E4EE}"/>
              </a:ext>
            </a:extLst>
          </p:cNvPr>
          <p:cNvSpPr txBox="1"/>
          <p:nvPr/>
        </p:nvSpPr>
        <p:spPr>
          <a:xfrm>
            <a:off x="2557606" y="975974"/>
            <a:ext cx="6810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اعتبارات المشاركين</a:t>
            </a:r>
          </a:p>
        </p:txBody>
      </p:sp>
    </p:spTree>
    <p:extLst>
      <p:ext uri="{BB962C8B-B14F-4D97-AF65-F5344CB8AC3E}">
        <p14:creationId xmlns:p14="http://schemas.microsoft.com/office/powerpoint/2010/main" val="2955507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81915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23695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2000" y="2041890"/>
            <a:ext cx="10668000" cy="3870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المزايا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نصوص فورية.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تقلص </a:t>
            </a:r>
            <a:r>
              <a:rPr kumimoji="0" lang="en-US" sz="26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الشعور</a:t>
            </a: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6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بال</a:t>
            </a:r>
            <a:r>
              <a:rPr kumimoji="0" lang="ar-EG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خوف </a:t>
            </a: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بين المشاركين.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الوصول إلى مجتمعات متباعدة جغرافياً.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التحديات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عدم وجود إشارات بصرية.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صعوبة في متابعة المناقشات المتوازية.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ضمان التفاعل الفعال عبر الإنترنت.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9211ACB-263B-0969-2E49-598F8312E4EE}"/>
              </a:ext>
            </a:extLst>
          </p:cNvPr>
          <p:cNvSpPr txBox="1"/>
          <p:nvPr/>
        </p:nvSpPr>
        <p:spPr>
          <a:xfrm>
            <a:off x="2557606" y="975974"/>
            <a:ext cx="6810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المزايا والتحديات</a:t>
            </a:r>
          </a:p>
        </p:txBody>
      </p:sp>
    </p:spTree>
    <p:extLst>
      <p:ext uri="{BB962C8B-B14F-4D97-AF65-F5344CB8AC3E}">
        <p14:creationId xmlns:p14="http://schemas.microsoft.com/office/powerpoint/2010/main" val="198587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81915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23695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2000" y="2041890"/>
            <a:ext cx="10668000" cy="338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ملائم للغرض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تقييم ما إذا كانت مجموعات التركيز على الإنترنت تناسب موضوع البحث والسكان.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الخبرة والملائمة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اعتبر تجربة الباحث وملاءمة الطريقة.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9211ACB-263B-0969-2E49-598F8312E4EE}"/>
              </a:ext>
            </a:extLst>
          </p:cNvPr>
          <p:cNvSpPr txBox="1"/>
          <p:nvPr/>
        </p:nvSpPr>
        <p:spPr>
          <a:xfrm>
            <a:off x="2557606" y="975974"/>
            <a:ext cx="6810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الاعتبارات العملية</a:t>
            </a:r>
          </a:p>
        </p:txBody>
      </p:sp>
    </p:spTree>
    <p:extLst>
      <p:ext uri="{BB962C8B-B14F-4D97-AF65-F5344CB8AC3E}">
        <p14:creationId xmlns:p14="http://schemas.microsoft.com/office/powerpoint/2010/main" val="2923161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 err="1">
                <a:solidFill>
                  <a:schemeClr val="bg1"/>
                </a:solidFill>
                <a:latin typeface="Alexandria" charset="0"/>
                <a:cs typeface="Alexandria" charset="0"/>
              </a:rPr>
              <a:t>شكرا</a:t>
            </a:r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 </a:t>
            </a:r>
            <a:r>
              <a:rPr lang="en-US" sz="4800" b="1" dirty="0" err="1">
                <a:solidFill>
                  <a:schemeClr val="bg1"/>
                </a:solidFill>
                <a:latin typeface="Alexandria" charset="0"/>
                <a:cs typeface="Alexandria" charset="0"/>
              </a:rPr>
              <a:t>لك</a:t>
            </a:r>
            <a:r>
              <a:rPr lang="ar-EG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م</a:t>
            </a:r>
            <a:endParaRPr lang="en-US" sz="4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schemas.microsoft.com/office/infopath/2007/PartnerControls"/>
    <ds:schemaRef ds:uri="aca13214-df29-4e3c-a050-857c0bf7bd8e"/>
    <ds:schemaRef ds:uri="688354b5-287c-4cda-825e-1d7935aea40e"/>
  </ds:schemaRefs>
</ds:datastoreItem>
</file>

<file path=customXml/itemProps3.xml><?xml version="1.0" encoding="utf-8"?>
<ds:datastoreItem xmlns:ds="http://schemas.openxmlformats.org/officeDocument/2006/customXml" ds:itemID="{01F37DF6-44CB-4806-BC5F-3CBF13C386B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ca13214-df29-4e3c-a050-857c0bf7bd8e"/>
    <ds:schemaRef ds:uri="688354b5-287c-4cda-825e-1d7935aea40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2274</TotalTime>
  <Words>1820</Words>
  <Application>Microsoft Office PowerPoint</Application>
  <PresentationFormat>Widescreen</PresentationFormat>
  <Paragraphs>428</Paragraphs>
  <Slides>45</Slides>
  <Notes>45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50" baseType="lpstr">
      <vt:lpstr>Alexandria</vt:lpstr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 Ahmed Rageh</cp:lastModifiedBy>
  <cp:revision>364</cp:revision>
  <dcterms:created xsi:type="dcterms:W3CDTF">2023-04-29T09:08:00Z</dcterms:created>
  <dcterms:modified xsi:type="dcterms:W3CDTF">2026-04-01T17:13:48Z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</Properties>
</file>