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entation.xml" ContentType="application/vnd.openxmlformats-officedocument.presentationml.presentation.main+xml"/>
  <Override PartName="/ppt/slides/slide38.xml" ContentType="application/vnd.openxmlformats-officedocument.presentationml.slide+xml"/>
  <Override PartName="/ppt/slides/slide11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19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34.xml" ContentType="application/vnd.openxmlformats-officedocument.presentationml.slide+xml"/>
  <Override PartName="/ppt/slides/slide20.xml" ContentType="application/vnd.openxmlformats-officedocument.presentationml.slide+xml"/>
  <Override PartName="/ppt/slides/slide30.xml" ContentType="application/vnd.openxmlformats-officedocument.presentationml.slide+xml"/>
  <Override PartName="/ppt/slides/slide35.xml" ContentType="application/vnd.openxmlformats-officedocument.presentationml.slide+xml"/>
  <Override PartName="/ppt/slides/slide28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9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7.xml" ContentType="application/vnd.openxmlformats-officedocument.presentationml.slide+xml"/>
  <Override PartName="/ppt/slideMasters/slideMaster6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6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4.xml" ContentType="application/vnd.openxmlformats-officedocument.theme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7.xml" ContentType="application/vnd.openxmlformats-officedocument.theme+xml"/>
  <Override PartName="/ppt/theme/theme6.xml" ContentType="application/vnd.openxmlformats-officedocument.theme+xml"/>
  <Override PartName="/ppt/theme/theme5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  <p:sldMasterId id="2147483662" r:id="rId3"/>
    <p:sldMasterId id="2147483663" r:id="rId4"/>
    <p:sldMasterId id="2147483664" r:id="rId5"/>
    <p:sldMasterId id="2147483665" r:id="rId6"/>
  </p:sldMasterIdLst>
  <p:notesMasterIdLst>
    <p:notesMasterId r:id="rId47"/>
  </p:notesMasterIdLst>
  <p:sldIdLst>
    <p:sldId id="507" r:id="rId7"/>
    <p:sldId id="271" r:id="rId8"/>
    <p:sldId id="313" r:id="rId9"/>
    <p:sldId id="509" r:id="rId10"/>
    <p:sldId id="510" r:id="rId11"/>
    <p:sldId id="508" r:id="rId12"/>
    <p:sldId id="530" r:id="rId13"/>
    <p:sldId id="512" r:id="rId14"/>
    <p:sldId id="511" r:id="rId15"/>
    <p:sldId id="513" r:id="rId16"/>
    <p:sldId id="537" r:id="rId17"/>
    <p:sldId id="538" r:id="rId18"/>
    <p:sldId id="532" r:id="rId19"/>
    <p:sldId id="515" r:id="rId20"/>
    <p:sldId id="276" r:id="rId21"/>
    <p:sldId id="516" r:id="rId22"/>
    <p:sldId id="500" r:id="rId23"/>
    <p:sldId id="518" r:id="rId24"/>
    <p:sldId id="501" r:id="rId25"/>
    <p:sldId id="533" r:id="rId26"/>
    <p:sldId id="519" r:id="rId27"/>
    <p:sldId id="527" r:id="rId28"/>
    <p:sldId id="534" r:id="rId29"/>
    <p:sldId id="520" r:id="rId30"/>
    <p:sldId id="502" r:id="rId31"/>
    <p:sldId id="503" r:id="rId32"/>
    <p:sldId id="504" r:id="rId33"/>
    <p:sldId id="505" r:id="rId34"/>
    <p:sldId id="506" r:id="rId35"/>
    <p:sldId id="521" r:id="rId36"/>
    <p:sldId id="522" r:id="rId37"/>
    <p:sldId id="535" r:id="rId38"/>
    <p:sldId id="528" r:id="rId39"/>
    <p:sldId id="523" r:id="rId40"/>
    <p:sldId id="524" r:id="rId41"/>
    <p:sldId id="529" r:id="rId42"/>
    <p:sldId id="525" r:id="rId43"/>
    <p:sldId id="536" r:id="rId44"/>
    <p:sldId id="526" r:id="rId45"/>
    <p:sldId id="349" r:id="rId46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364" autoAdjust="0"/>
  </p:normalViewPr>
  <p:slideViewPr>
    <p:cSldViewPr snapToGrid="0">
      <p:cViewPr varScale="1">
        <p:scale>
          <a:sx n="69" d="100"/>
          <a:sy n="69" d="100"/>
        </p:scale>
        <p:origin x="78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customXml" Target="../customXml/item2.xml"/><Relationship Id="rId5" Type="http://schemas.openxmlformats.org/officeDocument/2006/relationships/slideMaster" Target="slideMasters/slideMaster5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customXml" Target="../customXml/item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presProps" Target="presProps.xml"/><Relationship Id="rId8" Type="http://schemas.openxmlformats.org/officeDocument/2006/relationships/slide" Target="slides/slide2.xml"/><Relationship Id="rId51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Header Placeholder 1"/>
          <p:cNvSpPr>
            <a:spLocks noGrp="1" noEditPoints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11267" name="Date Placeholder 2"/>
          <p:cNvSpPr>
            <a:spLocks noGrp="1" noEditPoints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B2FCE78-DB46-46F5-8371-433E32380DE7}" type="datetime1">
              <a:rPr lang="en-US" altLang="en-US"/>
              <a:pPr/>
              <a:t>6/7/2024</a:t>
            </a:fld>
            <a:endParaRPr lang="en-US" altLang="en-US"/>
          </a:p>
        </p:txBody>
      </p:sp>
      <p:sp>
        <p:nvSpPr>
          <p:cNvPr id="11268" name="Slide Image Placeholder 3"/>
          <p:cNvSpPr>
            <a:spLocks noGrp="1" noRot="1" noChangeAspect="1" noEditPoints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9" name="Notes Placeholder 4"/>
          <p:cNvSpPr>
            <a:spLocks noGrp="1" noEditPoints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1270" name="Footer Placeholder 5"/>
          <p:cNvSpPr>
            <a:spLocks noGrp="1" noEditPoints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11271" name="Slide Number Placeholder 6"/>
          <p:cNvSpPr>
            <a:spLocks noGrp="1" noEditPoints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0D40001-339E-431F-9283-B9D2851F80B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AB2FCE78-DB46-46F5-8371-433E32380DE7}" type="datetime1">
              <a:rPr lang="en-US" altLang="en-US" smtClean="0"/>
              <a:pPr/>
              <a:t>6/7/2024</a:t>
            </a:fld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0D40001-339E-431F-9283-B9D2851F80B8}" type="slidenum">
              <a:rPr lang="en-US" altLang="en-US" smtClean="0"/>
              <a:pPr/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517635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 noEditPoints="1" noChangeArrowheads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2051" name="Subtitle 2"/>
          <p:cNvSpPr>
            <a:spLocks noGrp="1" noEditPoints="1" noChangeArrowheads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Font typeface="Arial" panose="020B0604020202020204" pitchFamily="34" charset="0"/>
              <a:buNone/>
              <a:defRPr sz="2400"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2052" name="Date Placeholder 3"/>
          <p:cNvSpPr>
            <a:spLocks noGrp="1" noEditPoints="1" noChangeArrowheads="1"/>
          </p:cNvSpPr>
          <p:nvPr>
            <p:ph type="dt" sz="half" idx="4294967295"/>
          </p:nvPr>
        </p:nvSpPr>
        <p:spPr/>
        <p:txBody>
          <a:bodyPr/>
          <a:lstStyle>
            <a:lvl1pPr>
              <a:defRPr/>
            </a:lvl1pPr>
          </a:lstStyle>
          <a:p>
            <a:fld id="{3816CA13-29E6-49EC-BC7C-332B9EA0101A}" type="datetime1">
              <a:rPr lang="en-US" altLang="en-US"/>
              <a:pPr/>
              <a:t>6/7/2024</a:t>
            </a:fld>
            <a:endParaRPr lang="en-US" altLang="en-US"/>
          </a:p>
        </p:txBody>
      </p:sp>
      <p:sp>
        <p:nvSpPr>
          <p:cNvPr id="2053" name="Footer Placeholder 4"/>
          <p:cNvSpPr>
            <a:spLocks noGrp="1" noEditPoints="1" noChangeArrowheads="1"/>
          </p:cNvSpPr>
          <p:nvPr>
            <p:ph type="ftr" sz="quarter" idx="4294967295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2054" name="Slide Number Placeholder 5"/>
          <p:cNvSpPr>
            <a:spLocks noGrp="1" noEditPoints="1" noChangeArrowheads="1"/>
          </p:cNvSpPr>
          <p:nvPr>
            <p:ph type="sldNum" sz="quarter" idx="4294967295"/>
          </p:nvPr>
        </p:nvSpPr>
        <p:spPr/>
        <p:txBody>
          <a:bodyPr/>
          <a:lstStyle>
            <a:lvl1pPr>
              <a:defRPr/>
            </a:lvl1pPr>
          </a:lstStyle>
          <a:p>
            <a:fld id="{E92EB386-E92E-4272-9F20-BC35AF5D7CD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6/7/2024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D2C90E-58B5-4595-A541-E26BD945894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79158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6/7/2024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61CD04-D87C-49AB-B792-F2DC0BC1942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5751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6/7/2024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9F0ABC-28DB-471E-B192-E0AAB9A2A23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32273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6/7/2024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3A8D84-8CEE-4D3C-9920-78EA4F8FFC2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1629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6/7/2024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0579AF-19E3-491B-A15B-0760B03EB38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2528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6/7/2024</a:t>
            </a:fld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5793EA-9BEA-4CD4-B7ED-013495D7E0E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5506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6/7/2024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F25B1D-54C6-462E-971F-5B15D20B61D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9619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6/7/2024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8829A6-4BFD-4D54-BBB9-2F7DA23392F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03368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6/7/2024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CFF7DB-4E8A-45A7-BD5C-39362EA5700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3511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F7D4FD-94C8-4C2E-8BEA-CE17B7D38A3D}" type="datetime1">
              <a:rPr lang="en-US" altLang="en-US"/>
              <a:pPr/>
              <a:t>6/7/2024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DFF1B9-1917-4B64-A948-99958243D04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79382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931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087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2797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74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8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8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230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22404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3457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306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12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205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26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50129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269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4334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239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8203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2845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0634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299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4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182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462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2845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3233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831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98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251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413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23800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7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49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16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628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1688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19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441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90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8756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5343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6696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165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847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406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59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5314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468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08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76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0880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8657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4446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17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36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EditPoints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 noEditPoints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Date Placeholder 3"/>
          <p:cNvSpPr>
            <a:spLocks noGrp="1" noEditPoints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00F7D4FD-94C8-4C2E-8BEA-CE17B7D38A3D}" type="datetime1">
              <a:rPr lang="en-US" altLang="en-US"/>
              <a:pPr/>
              <a:t>6/7/2024</a:t>
            </a:fld>
            <a:endParaRPr lang="en-US" altLang="en-US"/>
          </a:p>
        </p:txBody>
      </p:sp>
      <p:sp>
        <p:nvSpPr>
          <p:cNvPr id="1029" name="Footer Placeholder 4"/>
          <p:cNvSpPr>
            <a:spLocks noGrp="1" noEditPoints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1030" name="Slide Number Placeholder 5"/>
          <p:cNvSpPr>
            <a:spLocks noGrp="1" noEditPoints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EBCAE6C7-BE57-43E6-8BAE-344DB94AC884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5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2.xml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Google Shape;110;p23"/>
          <p:cNvSpPr>
            <a:spLocks noChangeArrowheads="1"/>
          </p:cNvSpPr>
          <p:nvPr/>
        </p:nvSpPr>
        <p:spPr bwMode="auto">
          <a:xfrm rot="10800000" flipH="1">
            <a:off x="0" y="-42863"/>
            <a:ext cx="12190413" cy="5815013"/>
          </a:xfrm>
          <a:custGeom>
            <a:avLst/>
            <a:gdLst>
              <a:gd name="T0" fmla="*/ 0 w 12191999"/>
              <a:gd name="T1" fmla="*/ 0 h 5816453"/>
              <a:gd name="T2" fmla="*/ 10317822 w 12191999"/>
              <a:gd name="T3" fmla="*/ 0 h 5816453"/>
              <a:gd name="T4" fmla="*/ 10317822 w 12191999"/>
              <a:gd name="T5" fmla="*/ 0 h 5816453"/>
              <a:gd name="T6" fmla="*/ 12192000 w 12191999"/>
              <a:gd name="T7" fmla="*/ 1874177 h 5816453"/>
              <a:gd name="T8" fmla="*/ 12191999 w 12191999"/>
              <a:gd name="T9" fmla="*/ 1874177 h 5816453"/>
              <a:gd name="T10" fmla="*/ 12191999 w 12191999"/>
              <a:gd name="T11" fmla="*/ 5816453 h 5816453"/>
              <a:gd name="T12" fmla="*/ 0 w 12191999"/>
              <a:gd name="T13" fmla="*/ 5816453 h 5816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191999" h="5816453">
                <a:moveTo>
                  <a:pt x="0" y="0"/>
                </a:moveTo>
                <a:lnTo>
                  <a:pt x="10317822" y="0"/>
                </a:lnTo>
                <a:cubicBezTo>
                  <a:pt x="11352901" y="0"/>
                  <a:pt x="12192000" y="839097"/>
                  <a:pt x="12192000" y="1874177"/>
                </a:cubicBezTo>
                <a:cubicBezTo>
                  <a:pt x="12192000" y="1874177"/>
                  <a:pt x="12191999" y="1874177"/>
                  <a:pt x="12191999" y="1874177"/>
                </a:cubicBezTo>
                <a:lnTo>
                  <a:pt x="12191999" y="5816453"/>
                </a:lnTo>
                <a:lnTo>
                  <a:pt x="0" y="581645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425" tIns="45700" rIns="91425" bIns="45700" anchor="ctr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>
              <a:buSzPts val="1800"/>
            </a:pPr>
            <a:endParaRPr lang="en-US" altLang="en-US" sz="180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pic>
        <p:nvPicPr>
          <p:cNvPr id="6147" name="Google Shape;111;p23"/>
          <p:cNvPicPr preferRelativeResize="0">
            <a:picLocks noGrp="1" noEditPoints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 bwMode="auto">
          <a:xfrm>
            <a:off x="0" y="-42863"/>
            <a:ext cx="8658225" cy="5299076"/>
          </a:xfrm>
          <a:prstGeom prst="rect">
            <a:avLst/>
          </a:prstGeom>
          <a:solidFill>
            <a:srgbClr val="D8D8D8">
              <a:alpha val="4804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Google Shape;112;p23"/>
          <p:cNvSpPr txBox="1">
            <a:spLocks noChangeArrowheads="1"/>
          </p:cNvSpPr>
          <p:nvPr/>
        </p:nvSpPr>
        <p:spPr bwMode="auto">
          <a:xfrm>
            <a:off x="7981997" y="1404129"/>
            <a:ext cx="4325937" cy="1446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>
              <a:buSzPts val="4400"/>
            </a:pPr>
            <a:r>
              <a:rPr lang="en-US" altLang="en-US" sz="44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Times New Roman" panose="02020603050405020304" pitchFamily="18" charset="0"/>
              </a:rPr>
              <a:t>Project Monitoring</a:t>
            </a:r>
            <a:endParaRPr lang="en-US" altLang="en-US" dirty="0">
              <a:latin typeface="+mn-lt"/>
            </a:endParaRPr>
          </a:p>
        </p:txBody>
      </p:sp>
      <p:sp>
        <p:nvSpPr>
          <p:cNvPr id="6149" name="Google Shape;113;p23"/>
          <p:cNvSpPr>
            <a:spLocks noChangeArrowheads="1"/>
          </p:cNvSpPr>
          <p:nvPr/>
        </p:nvSpPr>
        <p:spPr bwMode="auto">
          <a:xfrm>
            <a:off x="6762161" y="2896734"/>
            <a:ext cx="3517900" cy="5302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2700" cap="flat" cmpd="sng">
            <a:solidFill>
              <a:srgbClr val="8E5A6D"/>
            </a:solidFill>
            <a:prstDash val="solid"/>
            <a:miter lim="1220703"/>
            <a:headEnd type="none" w="sm" len="sm"/>
            <a:tailEnd type="none" w="sm" len="sm"/>
          </a:ln>
        </p:spPr>
        <p:txBody>
          <a:bodyPr lIns="91425" tIns="45700" rIns="91425" bIns="45700" anchor="ctr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>
              <a:buSzPts val="2800"/>
            </a:pPr>
            <a:r>
              <a:rPr lang="en-US" altLang="en-US" sz="2800" b="1" dirty="0" smtClean="0">
                <a:latin typeface="+mn-lt"/>
                <a:cs typeface="Times New Roman" panose="02020603050405020304" pitchFamily="18" charset="0"/>
                <a:sym typeface="Times New Roman" panose="02020603050405020304" pitchFamily="18" charset="0"/>
              </a:rPr>
              <a:t>Lecture 1</a:t>
            </a:r>
            <a:endParaRPr lang="en-US" altLang="en-US" dirty="0">
              <a:latin typeface="+mn-lt"/>
            </a:endParaRPr>
          </a:p>
        </p:txBody>
      </p:sp>
      <p:sp>
        <p:nvSpPr>
          <p:cNvPr id="6150" name="Google Shape;114;p23"/>
          <p:cNvSpPr txBox="1">
            <a:spLocks noChangeArrowheads="1"/>
          </p:cNvSpPr>
          <p:nvPr/>
        </p:nvSpPr>
        <p:spPr bwMode="auto">
          <a:xfrm>
            <a:off x="7223759" y="3443935"/>
            <a:ext cx="2886891" cy="400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45700" rIns="91425" bIns="45700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2000"/>
            </a:pPr>
            <a:r>
              <a:rPr lang="en-US" altLang="en-US" sz="2000" b="1" dirty="0" smtClean="0">
                <a:latin typeface="+mn-lt"/>
                <a:cs typeface="Times New Roman" panose="02020603050405020304" pitchFamily="18" charset="0"/>
                <a:sym typeface="Times New Roman" panose="02020603050405020304" pitchFamily="18" charset="0"/>
              </a:rPr>
              <a:t>PMG 333</a:t>
            </a:r>
            <a:endParaRPr lang="en-US" altLang="en-US" b="1" dirty="0">
              <a:latin typeface="+mn-lt"/>
            </a:endParaRPr>
          </a:p>
        </p:txBody>
      </p:sp>
      <p:sp>
        <p:nvSpPr>
          <p:cNvPr id="6151" name="Google Shape;115;p23"/>
          <p:cNvSpPr txBox="1">
            <a:spLocks noChangeArrowheads="1"/>
          </p:cNvSpPr>
          <p:nvPr/>
        </p:nvSpPr>
        <p:spPr bwMode="auto">
          <a:xfrm>
            <a:off x="458788" y="6238740"/>
            <a:ext cx="48863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2800"/>
            </a:pPr>
            <a:r>
              <a:rPr lang="en-US" altLang="en-US" sz="28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Times New Roman" panose="02020603050405020304" pitchFamily="18" charset="0"/>
              </a:rPr>
              <a:t>Dr. Mohammed Mustafa</a:t>
            </a:r>
            <a:endParaRPr lang="en-US" altLang="en-US" dirty="0">
              <a:latin typeface="+mn-lt"/>
            </a:endParaRPr>
          </a:p>
        </p:txBody>
      </p:sp>
      <p:sp>
        <p:nvSpPr>
          <p:cNvPr id="6152" name="Google Shape;116;p23"/>
          <p:cNvSpPr txBox="1">
            <a:spLocks noChangeArrowheads="1"/>
          </p:cNvSpPr>
          <p:nvPr/>
        </p:nvSpPr>
        <p:spPr bwMode="auto">
          <a:xfrm>
            <a:off x="458788" y="5830888"/>
            <a:ext cx="48863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45700" rIns="91425" bIns="45700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>
              <a:buSzPts val="2400"/>
            </a:pPr>
            <a:r>
              <a:rPr lang="en-US" altLang="en-US" sz="24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Times New Roman" panose="02020603050405020304" pitchFamily="18" charset="0"/>
              </a:rPr>
              <a:t>Prepared by</a:t>
            </a:r>
            <a:endParaRPr lang="en-US" altLang="en-US" b="1" dirty="0">
              <a:latin typeface="+mn-lt"/>
            </a:endParaRPr>
          </a:p>
        </p:txBody>
      </p:sp>
      <p:pic>
        <p:nvPicPr>
          <p:cNvPr id="6154" name="Google Shape;118;p2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7"/>
          <a:stretch>
            <a:fillRect/>
          </a:stretch>
        </p:blipFill>
        <p:spPr bwMode="auto">
          <a:xfrm>
            <a:off x="9782175" y="58738"/>
            <a:ext cx="230505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7079681" y="4051825"/>
            <a:ext cx="429476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SzPts val="2800"/>
            </a:pPr>
            <a:r>
              <a:rPr lang="en-US" sz="3200" b="1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Introduction to modern </a:t>
            </a:r>
          </a:p>
          <a:p>
            <a:pPr algn="ctr">
              <a:buSzPts val="2800"/>
            </a:pPr>
            <a:r>
              <a:rPr lang="en-US" sz="3200" b="1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project management</a:t>
            </a:r>
          </a:p>
        </p:txBody>
      </p:sp>
    </p:spTree>
    <p:extLst>
      <p:ext uri="{BB962C8B-B14F-4D97-AF65-F5344CB8AC3E}">
        <p14:creationId xmlns:p14="http://schemas.microsoft.com/office/powerpoint/2010/main" val="3760860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2" name="Rectangle 5"/>
          <p:cNvSpPr>
            <a:spLocks noChangeArrowheads="1"/>
          </p:cNvSpPr>
          <p:nvPr/>
        </p:nvSpPr>
        <p:spPr bwMode="auto">
          <a:xfrm>
            <a:off x="2364466" y="500063"/>
            <a:ext cx="9827534" cy="4571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4343" name="Rectangle 33"/>
          <p:cNvSpPr>
            <a:spLocks noChangeArrowheads="1"/>
          </p:cNvSpPr>
          <p:nvPr/>
        </p:nvSpPr>
        <p:spPr bwMode="auto">
          <a:xfrm>
            <a:off x="426039" y="1347660"/>
            <a:ext cx="7254921" cy="5078313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 smtClean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Understand </a:t>
            </a:r>
            <a:r>
              <a:rPr lang="en-US" sz="2400" dirty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why project management is crucial </a:t>
            </a:r>
            <a:r>
              <a:rPr lang="en-US" sz="2400" dirty="0" smtClean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in today’s </a:t>
            </a:r>
            <a:r>
              <a:rPr lang="en-US" sz="2400" dirty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world.</a:t>
            </a:r>
          </a:p>
          <a:p>
            <a:pPr marL="457200" indent="-457200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 smtClean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Distinguish </a:t>
            </a:r>
            <a:r>
              <a:rPr lang="en-US" sz="2400" dirty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a project from routine operations.</a:t>
            </a:r>
          </a:p>
          <a:p>
            <a:pPr marL="457200" indent="-457200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 smtClean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Identify </a:t>
            </a:r>
            <a:r>
              <a:rPr lang="en-US" sz="2400" dirty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the different stages of project life cycle.</a:t>
            </a:r>
          </a:p>
          <a:p>
            <a:pPr marL="457200" indent="-457200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 smtClean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Understand </a:t>
            </a:r>
            <a:r>
              <a:rPr lang="en-US" sz="2400" dirty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the importance of projects </a:t>
            </a:r>
            <a:r>
              <a:rPr lang="en-US" sz="2400" dirty="0" smtClean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in</a:t>
            </a:r>
            <a:r>
              <a:rPr lang="en-US" sz="2400" dirty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implementing </a:t>
            </a:r>
            <a:r>
              <a:rPr lang="en-US" sz="2400" dirty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organization strategy.</a:t>
            </a:r>
          </a:p>
          <a:p>
            <a:pPr marL="457200" indent="-457200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 smtClean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Understand </a:t>
            </a:r>
            <a:r>
              <a:rPr lang="en-US" sz="2400" dirty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that managing projects involves</a:t>
            </a:r>
          </a:p>
          <a:p>
            <a:pPr marL="457200" indent="-457200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balancing the technical and sociocultural</a:t>
            </a:r>
          </a:p>
          <a:p>
            <a:pPr marL="457200" indent="-457200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400" dirty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dimensions of the project.</a:t>
            </a:r>
          </a:p>
        </p:txBody>
      </p:sp>
      <p:sp>
        <p:nvSpPr>
          <p:cNvPr id="14344" name="TextBox 40"/>
          <p:cNvSpPr txBox="1">
            <a:spLocks noChangeArrowheads="1"/>
          </p:cNvSpPr>
          <p:nvPr/>
        </p:nvSpPr>
        <p:spPr bwMode="auto">
          <a:xfrm>
            <a:off x="2484438" y="674082"/>
            <a:ext cx="3467039" cy="58477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>
              <a:buSzPts val="2800"/>
            </a:pPr>
            <a:r>
              <a:rPr lang="en-US" altLang="en-US" sz="3200" b="1" dirty="0" smtClean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Learning objectives</a:t>
            </a:r>
            <a:endParaRPr lang="en-US" altLang="en-US" sz="3200" b="1" dirty="0">
              <a:solidFill>
                <a:srgbClr val="00B0F0"/>
              </a:solidFill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pic>
        <p:nvPicPr>
          <p:cNvPr id="14348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79388" y="79375"/>
            <a:ext cx="2305050" cy="897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8596" y="1347660"/>
            <a:ext cx="4196170" cy="5061169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Placeholder 4"/>
          <p:cNvPicPr preferRelativeResize="0">
            <a:picLocks noGrp="1" noChangeAspect="1" noEditPoints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 bwMode="auto">
          <a:xfrm>
            <a:off x="1589" y="0"/>
            <a:ext cx="4686299" cy="5572125"/>
          </a:xfrm>
          <a:prstGeom prst="rect">
            <a:avLst/>
          </a:prstGeom>
          <a:solidFill>
            <a:srgbClr val="D8D8D8">
              <a:alpha val="4960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ight Triangle 1"/>
          <p:cNvSpPr>
            <a:spLocks noChangeArrowheads="1"/>
          </p:cNvSpPr>
          <p:nvPr/>
        </p:nvSpPr>
        <p:spPr bwMode="auto">
          <a:xfrm rot="5400000">
            <a:off x="-3969" y="3969"/>
            <a:ext cx="1798638" cy="1790700"/>
          </a:xfrm>
          <a:prstGeom prst="rtTriangl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id-ID" altLang="en-US">
              <a:solidFill>
                <a:srgbClr val="FFFFFF"/>
              </a:solidFill>
            </a:endParaRPr>
          </a:p>
        </p:txBody>
      </p:sp>
      <p:sp>
        <p:nvSpPr>
          <p:cNvPr id="15364" name="Parallelogram 7"/>
          <p:cNvSpPr>
            <a:spLocks noChangeArrowheads="1"/>
          </p:cNvSpPr>
          <p:nvPr/>
        </p:nvSpPr>
        <p:spPr bwMode="auto">
          <a:xfrm rot="16200000" flipV="1">
            <a:off x="-639763" y="4098926"/>
            <a:ext cx="5572125" cy="2476500"/>
          </a:xfrm>
          <a:prstGeom prst="parallelogram">
            <a:avLst>
              <a:gd name="adj" fmla="val 100469"/>
            </a:avLst>
          </a:prstGeom>
          <a:solidFill>
            <a:srgbClr val="669BBC">
              <a:alpha val="2695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id-ID" altLang="en-US">
              <a:solidFill>
                <a:srgbClr val="669BBC"/>
              </a:solidFill>
            </a:endParaRPr>
          </a:p>
        </p:txBody>
      </p:sp>
      <p:sp>
        <p:nvSpPr>
          <p:cNvPr id="15366" name="Rectangle 27"/>
          <p:cNvSpPr>
            <a:spLocks noChangeArrowheads="1"/>
          </p:cNvSpPr>
          <p:nvPr/>
        </p:nvSpPr>
        <p:spPr bwMode="auto">
          <a:xfrm>
            <a:off x="3045096" y="582613"/>
            <a:ext cx="6516688" cy="46037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5365" name="TextBox 24"/>
          <p:cNvSpPr txBox="1">
            <a:spLocks noChangeArrowheads="1"/>
          </p:cNvSpPr>
          <p:nvPr/>
        </p:nvSpPr>
        <p:spPr bwMode="auto">
          <a:xfrm>
            <a:off x="4687887" y="1412875"/>
            <a:ext cx="4978401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Introduction to modern project management</a:t>
            </a:r>
          </a:p>
        </p:txBody>
      </p:sp>
      <p:sp>
        <p:nvSpPr>
          <p:cNvPr id="15368" name="Rectangle 31"/>
          <p:cNvSpPr>
            <a:spLocks noChangeArrowheads="1"/>
          </p:cNvSpPr>
          <p:nvPr/>
        </p:nvSpPr>
        <p:spPr bwMode="auto">
          <a:xfrm>
            <a:off x="3386138" y="1333500"/>
            <a:ext cx="1190625" cy="989013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 sz="1400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5367" name="TextBox 30"/>
          <p:cNvSpPr txBox="1">
            <a:spLocks noChangeArrowheads="1"/>
          </p:cNvSpPr>
          <p:nvPr/>
        </p:nvSpPr>
        <p:spPr bwMode="auto">
          <a:xfrm>
            <a:off x="4687888" y="2611488"/>
            <a:ext cx="6506981" cy="33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What Is a Project?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Current Drivers of Project Management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Project Governance</a:t>
            </a:r>
          </a:p>
          <a:p>
            <a:pPr marL="342900" indent="-342900" algn="just">
              <a:lnSpc>
                <a:spcPct val="150000"/>
              </a:lnSpc>
              <a:buSzPts val="2800"/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Project Management Today—A Socio-Technical </a:t>
            </a:r>
            <a:r>
              <a:rPr lang="en-US" sz="28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Approach</a:t>
            </a:r>
            <a:endParaRPr lang="en-US" altLang="en-US" sz="2800" dirty="0">
              <a:solidFill>
                <a:srgbClr val="00000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5369" name="TextBox 32"/>
          <p:cNvSpPr txBox="1">
            <a:spLocks noChangeArrowheads="1"/>
          </p:cNvSpPr>
          <p:nvPr/>
        </p:nvSpPr>
        <p:spPr bwMode="auto">
          <a:xfrm>
            <a:off x="3324226" y="1710685"/>
            <a:ext cx="125253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1600" b="1" dirty="0" smtClean="0">
                <a:solidFill>
                  <a:schemeClr val="bg1"/>
                </a:solidFill>
                <a:latin typeface="Alexandria" pitchFamily="2" charset="-78"/>
              </a:rPr>
              <a:t>Contents</a:t>
            </a:r>
            <a:endParaRPr lang="en-US" altLang="en-US" sz="1600" b="1" dirty="0">
              <a:solidFill>
                <a:schemeClr val="bg1"/>
              </a:solidFill>
              <a:latin typeface="Alexandria" pitchFamily="2" charset="-78"/>
            </a:endParaRPr>
          </a:p>
        </p:txBody>
      </p:sp>
      <p:pic>
        <p:nvPicPr>
          <p:cNvPr id="15372" name="Graphic 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66288" y="58738"/>
            <a:ext cx="2420937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0270" y="378189"/>
            <a:ext cx="5810793" cy="549278"/>
          </a:xfrm>
        </p:spPr>
        <p:txBody>
          <a:bodyPr/>
          <a:lstStyle/>
          <a:p>
            <a:r>
              <a:rPr lang="en-US" sz="36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Understanding the Project </a:t>
            </a:r>
            <a:endParaRPr lang="en-US" sz="2400" b="1" dirty="0"/>
          </a:p>
        </p:txBody>
      </p:sp>
      <p:sp>
        <p:nvSpPr>
          <p:cNvPr id="4" name="Rectangle 27"/>
          <p:cNvSpPr>
            <a:spLocks noChangeArrowheads="1"/>
          </p:cNvSpPr>
          <p:nvPr/>
        </p:nvSpPr>
        <p:spPr bwMode="auto">
          <a:xfrm flipV="1">
            <a:off x="733698" y="286748"/>
            <a:ext cx="8893401" cy="4571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5" name="Graphic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27099" y="84864"/>
            <a:ext cx="2420937" cy="81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: Rounded Corners 24"/>
          <p:cNvSpPr>
            <a:spLocks noChangeArrowheads="1"/>
          </p:cNvSpPr>
          <p:nvPr/>
        </p:nvSpPr>
        <p:spPr bwMode="auto">
          <a:xfrm>
            <a:off x="733699" y="973190"/>
            <a:ext cx="7979228" cy="5087976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 dirty="0">
              <a:solidFill>
                <a:srgbClr val="FFFFFF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760911" y="1279562"/>
            <a:ext cx="7625443" cy="4494223"/>
          </a:xfrm>
        </p:spPr>
        <p:txBody>
          <a:bodyPr/>
          <a:lstStyle/>
          <a:p>
            <a:pPr algn="just">
              <a:spcBef>
                <a:spcPts val="600"/>
              </a:spcBef>
              <a:buSzPts val="2800"/>
            </a:pPr>
            <a:r>
              <a:rPr lang="en-US" dirty="0" smtClean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Business leaders and experts have proclaimed that project management is critical to sustainable economic growth. </a:t>
            </a:r>
          </a:p>
          <a:p>
            <a:pPr algn="just">
              <a:spcBef>
                <a:spcPts val="600"/>
              </a:spcBef>
              <a:buSzPts val="2800"/>
            </a:pPr>
            <a:r>
              <a:rPr lang="en-US" dirty="0" smtClean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New jobs and competitive advantage are achieved by constant innovation, developing new products and services, and improving both productivity and quality of work. </a:t>
            </a:r>
          </a:p>
          <a:p>
            <a:pPr algn="just">
              <a:spcBef>
                <a:spcPts val="600"/>
              </a:spcBef>
              <a:buSzPts val="2800"/>
            </a:pPr>
            <a:r>
              <a:rPr lang="en-US" dirty="0" smtClean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Project management provides; people with a powerful set of tools that improves their ability to plan, implement, and manage activities to accomplish specific objectives.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t="26252" b="24741"/>
          <a:stretch/>
        </p:blipFill>
        <p:spPr>
          <a:xfrm>
            <a:off x="8817428" y="1318751"/>
            <a:ext cx="3219136" cy="41415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0119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09508"/>
            <a:ext cx="7326085" cy="679904"/>
          </a:xfrm>
        </p:spPr>
        <p:txBody>
          <a:bodyPr/>
          <a:lstStyle/>
          <a:p>
            <a:r>
              <a:rPr lang="en-US" sz="36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Understanding the </a:t>
            </a:r>
            <a:r>
              <a:rPr lang="en-US" sz="3600" b="1" dirty="0" smtClean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Project </a:t>
            </a:r>
            <a:r>
              <a:rPr lang="en-US" sz="24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- Continued</a:t>
            </a:r>
            <a:r>
              <a:rPr lang="en-US" sz="2400" b="1" dirty="0" smtClean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 </a:t>
            </a:r>
            <a:r>
              <a:rPr lang="en-US" sz="36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/>
            </a:r>
            <a:br>
              <a:rPr lang="en-US" sz="36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</a:br>
            <a:endParaRPr lang="en-US" sz="3600" dirty="0"/>
          </a:p>
        </p:txBody>
      </p:sp>
      <p:sp>
        <p:nvSpPr>
          <p:cNvPr id="4" name="Rectangle 27"/>
          <p:cNvSpPr>
            <a:spLocks noChangeArrowheads="1"/>
          </p:cNvSpPr>
          <p:nvPr/>
        </p:nvSpPr>
        <p:spPr bwMode="auto">
          <a:xfrm flipV="1">
            <a:off x="733698" y="365126"/>
            <a:ext cx="8893401" cy="4571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5" name="Graphic 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627099" y="84864"/>
            <a:ext cx="2420937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: Rounded Corners 24"/>
          <p:cNvSpPr>
            <a:spLocks noChangeArrowheads="1"/>
          </p:cNvSpPr>
          <p:nvPr/>
        </p:nvSpPr>
        <p:spPr bwMode="auto">
          <a:xfrm>
            <a:off x="600892" y="1384663"/>
            <a:ext cx="7563393" cy="4748357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 dirty="0">
              <a:solidFill>
                <a:srgbClr val="FFFFFF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812076" y="1551309"/>
            <a:ext cx="7025639" cy="4340043"/>
          </a:xfrm>
          <a:ln>
            <a:noFill/>
          </a:ln>
        </p:spPr>
        <p:txBody>
          <a:bodyPr/>
          <a:lstStyle/>
          <a:p>
            <a:pPr algn="just"/>
            <a:r>
              <a:rPr lang="en-US" dirty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But project management is more than just a set of tools; it is a results-oriented management style that places a premium on building collaborative relationships among a diverse cast of characters.</a:t>
            </a:r>
          </a:p>
          <a:p>
            <a:pPr algn="just"/>
            <a:r>
              <a:rPr lang="en-US" dirty="0" smtClean="0"/>
              <a:t>The </a:t>
            </a:r>
            <a:r>
              <a:rPr lang="en-US" dirty="0"/>
              <a:t>project approach has long been the style of doing business in the </a:t>
            </a:r>
            <a:r>
              <a:rPr lang="en-US" dirty="0" smtClean="0"/>
              <a:t>construction industry</a:t>
            </a:r>
            <a:r>
              <a:rPr lang="en-US" dirty="0"/>
              <a:t>, </a:t>
            </a:r>
            <a:endParaRPr lang="en-US" dirty="0" smtClean="0"/>
          </a:p>
          <a:p>
            <a:pPr algn="just"/>
            <a:r>
              <a:rPr lang="en-US" dirty="0" smtClean="0"/>
              <a:t>U.S</a:t>
            </a:r>
            <a:r>
              <a:rPr lang="en-US" dirty="0"/>
              <a:t>. Department of Defense contracts, and Hollywood, as well as big </a:t>
            </a:r>
            <a:r>
              <a:rPr lang="en-US" dirty="0" smtClean="0"/>
              <a:t>consulting firms</a:t>
            </a:r>
            <a:r>
              <a:rPr lang="en-US" dirty="0"/>
              <a:t>. </a:t>
            </a:r>
            <a:endParaRPr lang="en-US" dirty="0" smtClean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/>
          <a:srcRect l="1668" t="9567" r="6250" b="9469"/>
          <a:stretch/>
        </p:blipFill>
        <p:spPr>
          <a:xfrm>
            <a:off x="-53791231" y="1896681"/>
            <a:ext cx="3694611" cy="40273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9819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Placeholder 4"/>
          <p:cNvPicPr preferRelativeResize="0">
            <a:picLocks noGrp="1" noChangeAspect="1" noEditPoints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 bwMode="auto">
          <a:xfrm>
            <a:off x="1589" y="0"/>
            <a:ext cx="3251069" cy="5572125"/>
          </a:xfrm>
          <a:prstGeom prst="rect">
            <a:avLst/>
          </a:prstGeom>
          <a:solidFill>
            <a:srgbClr val="D8D8D8">
              <a:alpha val="4960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ight Triangle 1"/>
          <p:cNvSpPr>
            <a:spLocks noChangeArrowheads="1"/>
          </p:cNvSpPr>
          <p:nvPr/>
        </p:nvSpPr>
        <p:spPr bwMode="auto">
          <a:xfrm rot="5400000">
            <a:off x="-3969" y="3969"/>
            <a:ext cx="1798638" cy="1790700"/>
          </a:xfrm>
          <a:prstGeom prst="rtTriangl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id-ID" altLang="en-US">
              <a:solidFill>
                <a:srgbClr val="FFFFFF"/>
              </a:solidFill>
            </a:endParaRPr>
          </a:p>
        </p:txBody>
      </p:sp>
      <p:sp>
        <p:nvSpPr>
          <p:cNvPr id="15364" name="Parallelogram 7"/>
          <p:cNvSpPr>
            <a:spLocks noChangeArrowheads="1"/>
          </p:cNvSpPr>
          <p:nvPr/>
        </p:nvSpPr>
        <p:spPr bwMode="auto">
          <a:xfrm rot="16200000" flipV="1">
            <a:off x="-639763" y="4098926"/>
            <a:ext cx="5572125" cy="2476500"/>
          </a:xfrm>
          <a:prstGeom prst="parallelogram">
            <a:avLst>
              <a:gd name="adj" fmla="val 100469"/>
            </a:avLst>
          </a:prstGeom>
          <a:solidFill>
            <a:srgbClr val="669BBC">
              <a:alpha val="2695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id-ID" altLang="en-US">
              <a:solidFill>
                <a:srgbClr val="669BBC"/>
              </a:solidFill>
            </a:endParaRPr>
          </a:p>
        </p:txBody>
      </p:sp>
      <p:sp>
        <p:nvSpPr>
          <p:cNvPr id="15366" name="Rectangle 27"/>
          <p:cNvSpPr>
            <a:spLocks noChangeArrowheads="1"/>
          </p:cNvSpPr>
          <p:nvPr/>
        </p:nvSpPr>
        <p:spPr bwMode="auto">
          <a:xfrm>
            <a:off x="3004457" y="447177"/>
            <a:ext cx="6923313" cy="129206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5365" name="TextBox 24"/>
          <p:cNvSpPr txBox="1">
            <a:spLocks noChangeArrowheads="1"/>
          </p:cNvSpPr>
          <p:nvPr/>
        </p:nvSpPr>
        <p:spPr bwMode="auto">
          <a:xfrm>
            <a:off x="3491910" y="628650"/>
            <a:ext cx="62399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Understanding the Project </a:t>
            </a:r>
            <a:r>
              <a:rPr lang="en-US" sz="24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- Continued</a:t>
            </a:r>
            <a:r>
              <a:rPr lang="en-US" sz="32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 </a:t>
            </a:r>
            <a:endParaRPr lang="en-US" sz="32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pic>
        <p:nvPicPr>
          <p:cNvPr id="15372" name="Graphic 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: Rounded Corners 24"/>
          <p:cNvSpPr>
            <a:spLocks noChangeArrowheads="1"/>
          </p:cNvSpPr>
          <p:nvPr/>
        </p:nvSpPr>
        <p:spPr bwMode="auto">
          <a:xfrm>
            <a:off x="3252659" y="1219974"/>
            <a:ext cx="7720142" cy="5104626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 dirty="0">
              <a:solidFill>
                <a:srgbClr val="FFFFFF"/>
              </a:solidFill>
            </a:endParaRPr>
          </a:p>
        </p:txBody>
      </p:sp>
      <p:sp>
        <p:nvSpPr>
          <p:cNvPr id="14" name="TextBox 30"/>
          <p:cNvSpPr txBox="1">
            <a:spLocks noChangeArrowheads="1"/>
          </p:cNvSpPr>
          <p:nvPr/>
        </p:nvSpPr>
        <p:spPr bwMode="auto">
          <a:xfrm>
            <a:off x="3515181" y="1370197"/>
            <a:ext cx="7209426" cy="477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24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 </a:t>
            </a:r>
            <a:r>
              <a:rPr lang="en-US" sz="2400" dirty="0"/>
              <a:t>Now project management has spread to all avenues of </a:t>
            </a:r>
            <a:r>
              <a:rPr lang="en-US" sz="2400" dirty="0" smtClean="0"/>
              <a:t>work.</a:t>
            </a:r>
          </a:p>
          <a:p>
            <a:pPr marL="342900" indent="-342900"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2400" dirty="0" smtClean="0"/>
              <a:t>Today</a:t>
            </a:r>
            <a:r>
              <a:rPr lang="en-US" sz="2400" dirty="0"/>
              <a:t>, project teams carry out everything from port expansions to hospital restructuring to upgrading information </a:t>
            </a:r>
            <a:r>
              <a:rPr lang="en-US" sz="2400" dirty="0" smtClean="0"/>
              <a:t>systems.</a:t>
            </a:r>
          </a:p>
          <a:p>
            <a:pPr marL="342900" indent="-342900"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2400" dirty="0" smtClean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Exciting </a:t>
            </a:r>
            <a:r>
              <a:rPr lang="en-US" sz="2400" dirty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opportunities await people skilled in project </a:t>
            </a:r>
            <a:r>
              <a:rPr lang="en-US" sz="2400" dirty="0" smtClean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management</a:t>
            </a:r>
            <a:r>
              <a:rPr lang="en-US" sz="2400" dirty="0" smtClean="0">
                <a:sym typeface="Arial" panose="020B0604020202020204" pitchFamily="34" charset="0"/>
              </a:rPr>
              <a:t>.</a:t>
            </a:r>
            <a:endParaRPr lang="en-US" sz="2400" dirty="0" smtClean="0">
              <a:solidFill>
                <a:srgbClr val="000000"/>
              </a:solidFill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marL="342900" indent="-342900"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24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Project </a:t>
            </a: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management is not limited to the private sector. </a:t>
            </a:r>
          </a:p>
          <a:p>
            <a:pPr marL="342900" indent="-342900"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24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Project </a:t>
            </a: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management is </a:t>
            </a:r>
            <a:r>
              <a:rPr lang="en-US" sz="24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also a </a:t>
            </a:r>
            <a:r>
              <a:rPr lang="en-US" sz="24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vehicle for doing good deeds and solving social problems. </a:t>
            </a:r>
            <a:endParaRPr lang="en-US" sz="2400" dirty="0" smtClean="0">
              <a:solidFill>
                <a:srgbClr val="00000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1121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24"/>
          <p:cNvSpPr>
            <a:spLocks noChangeArrowheads="1"/>
          </p:cNvSpPr>
          <p:nvPr/>
        </p:nvSpPr>
        <p:spPr bwMode="auto">
          <a:xfrm>
            <a:off x="783779" y="1481233"/>
            <a:ext cx="7053935" cy="4606060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 dirty="0">
              <a:solidFill>
                <a:srgbClr val="FFFFFF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14408" y="1626888"/>
            <a:ext cx="6570610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spcBef>
                <a:spcPts val="1200"/>
              </a:spcBef>
              <a:buSzPts val="2800"/>
              <a:buFont typeface="Wingdings" panose="05000000000000000000" pitchFamily="2" charset="2"/>
              <a:buChar char="q"/>
            </a:pPr>
            <a:r>
              <a:rPr lang="en-US" sz="2800" dirty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Endeavors such as providing emergency aid to areas hit by natural disasters, devising a strategy for reducing crime and drug abuse within a city, </a:t>
            </a:r>
          </a:p>
          <a:p>
            <a:pPr marL="342900" indent="-342900" algn="just">
              <a:spcBef>
                <a:spcPts val="1200"/>
              </a:spcBef>
              <a:buSzPts val="2800"/>
              <a:buFont typeface="Wingdings" panose="05000000000000000000" pitchFamily="2" charset="2"/>
              <a:buChar char="q"/>
            </a:pPr>
            <a:r>
              <a:rPr lang="en-US" sz="2800" dirty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 or </a:t>
            </a:r>
            <a:r>
              <a:rPr lang="en-US" sz="2800" dirty="0">
                <a:cs typeface="Times New Roman" panose="02020603050405020304" pitchFamily="18" charset="0"/>
                <a:sym typeface="Arial" panose="020B0604020202020204" pitchFamily="34" charset="0"/>
              </a:rPr>
              <a:t>organizing a community effort to renovate a public playground would and do benefit from the application of modern project </a:t>
            </a:r>
            <a:r>
              <a:rPr lang="en-US" sz="2800" dirty="0">
                <a:solidFill>
                  <a:srgbClr val="00000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management skills and techniques.</a:t>
            </a:r>
            <a:endParaRPr lang="en-US" altLang="en-US" sz="2800" dirty="0">
              <a:solidFill>
                <a:srgbClr val="000000"/>
              </a:solidFill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3" name="TextBox 24"/>
          <p:cNvSpPr txBox="1">
            <a:spLocks noChangeArrowheads="1"/>
          </p:cNvSpPr>
          <p:nvPr/>
        </p:nvSpPr>
        <p:spPr bwMode="auto">
          <a:xfrm>
            <a:off x="783779" y="854761"/>
            <a:ext cx="623991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Understanding the Project </a:t>
            </a:r>
            <a:r>
              <a:rPr lang="en-US" sz="24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- Continued</a:t>
            </a:r>
            <a:r>
              <a:rPr lang="en-US" sz="32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 </a:t>
            </a:r>
            <a:endParaRPr lang="en-US" sz="32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5" name="Rectangle 27"/>
          <p:cNvSpPr>
            <a:spLocks noChangeArrowheads="1"/>
          </p:cNvSpPr>
          <p:nvPr/>
        </p:nvSpPr>
        <p:spPr bwMode="auto">
          <a:xfrm>
            <a:off x="783779" y="476821"/>
            <a:ext cx="9143991" cy="9956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6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247689" y="117566"/>
            <a:ext cx="2800348" cy="914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Sociotechnical Systems Theory &amp; Characteristics | What is the STS Theory?  Video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14" b="8290"/>
          <a:stretch/>
        </p:blipFill>
        <p:spPr bwMode="auto">
          <a:xfrm>
            <a:off x="7968454" y="1481233"/>
            <a:ext cx="3918632" cy="40102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528679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24"/>
          <p:cNvSpPr>
            <a:spLocks noChangeArrowheads="1"/>
          </p:cNvSpPr>
          <p:nvPr/>
        </p:nvSpPr>
        <p:spPr bwMode="auto">
          <a:xfrm>
            <a:off x="541643" y="1564204"/>
            <a:ext cx="6695179" cy="4118140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020" y="1799502"/>
            <a:ext cx="6420859" cy="3882841"/>
          </a:xfrm>
        </p:spPr>
        <p:txBody>
          <a:bodyPr/>
          <a:lstStyle/>
          <a:p>
            <a:pPr algn="just"/>
            <a:r>
              <a:rPr lang="en-US" dirty="0"/>
              <a:t>Most of the people who excel at managing projects never have the title of </a:t>
            </a:r>
            <a:r>
              <a:rPr lang="en-US" dirty="0" smtClean="0"/>
              <a:t>project manager</a:t>
            </a:r>
            <a:r>
              <a:rPr lang="en-US" dirty="0"/>
              <a:t>. </a:t>
            </a:r>
            <a:endParaRPr lang="en-US" dirty="0" smtClean="0"/>
          </a:p>
          <a:p>
            <a:pPr algn="just"/>
            <a:r>
              <a:rPr lang="en-US" dirty="0" smtClean="0"/>
              <a:t>They </a:t>
            </a:r>
            <a:r>
              <a:rPr lang="en-US" dirty="0"/>
              <a:t>include accountants, lawyers, administrators, scientists, contractors, </a:t>
            </a:r>
            <a:r>
              <a:rPr lang="en-US" dirty="0" smtClean="0"/>
              <a:t>public health </a:t>
            </a:r>
            <a:r>
              <a:rPr lang="en-US" dirty="0"/>
              <a:t>officials, teachers, and community advocates whose success depends </a:t>
            </a:r>
            <a:r>
              <a:rPr lang="en-US" dirty="0" smtClean="0"/>
              <a:t>upon being </a:t>
            </a:r>
            <a:r>
              <a:rPr lang="en-US" dirty="0"/>
              <a:t>able to lead and manage project work. </a:t>
            </a:r>
            <a:endParaRPr lang="en-US" dirty="0" smtClean="0"/>
          </a:p>
        </p:txBody>
      </p:sp>
      <p:sp>
        <p:nvSpPr>
          <p:cNvPr id="4" name="TextBox 24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541643" y="848247"/>
            <a:ext cx="4121797" cy="535531"/>
          </a:xfrm>
          <a:prstGeom prst="rect">
            <a:avLst/>
          </a:prstGeom>
          <a:ln/>
          <a:ex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Nature of the projects </a:t>
            </a:r>
            <a:endParaRPr lang="en-US" sz="32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5" name="Rectangle 27"/>
          <p:cNvSpPr>
            <a:spLocks noChangeArrowheads="1"/>
          </p:cNvSpPr>
          <p:nvPr/>
        </p:nvSpPr>
        <p:spPr bwMode="auto">
          <a:xfrm>
            <a:off x="541643" y="561704"/>
            <a:ext cx="9386127" cy="10611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6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137117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GNF - Projects Nature Conserva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9703" y="1564204"/>
            <a:ext cx="4523557" cy="41181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3474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24"/>
          <p:cNvSpPr>
            <a:spLocks noChangeArrowheads="1"/>
          </p:cNvSpPr>
          <p:nvPr/>
        </p:nvSpPr>
        <p:spPr bwMode="auto">
          <a:xfrm>
            <a:off x="672274" y="1446636"/>
            <a:ext cx="6682115" cy="5058667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1" y="1512121"/>
            <a:ext cx="6144490" cy="4771115"/>
          </a:xfrm>
        </p:spPr>
        <p:txBody>
          <a:bodyPr/>
          <a:lstStyle/>
          <a:p>
            <a:pPr algn="just"/>
            <a:r>
              <a:rPr lang="en-US" dirty="0"/>
              <a:t>For some, the very nature of their work is project driven. Projects may be cases for lawyers, audits for accountants, events for artist and renovations for contractors. </a:t>
            </a:r>
          </a:p>
          <a:p>
            <a:pPr algn="just"/>
            <a:r>
              <a:rPr lang="en-US" dirty="0" smtClean="0"/>
              <a:t>projects </a:t>
            </a:r>
            <a:r>
              <a:rPr lang="en-US" dirty="0"/>
              <a:t>may be a small, but critical part of their work. </a:t>
            </a:r>
            <a:endParaRPr lang="en-US" dirty="0" smtClean="0"/>
          </a:p>
          <a:p>
            <a:pPr algn="just"/>
            <a:r>
              <a:rPr lang="en-US" dirty="0" smtClean="0"/>
              <a:t>For </a:t>
            </a:r>
            <a:r>
              <a:rPr lang="en-US" dirty="0"/>
              <a:t>example; </a:t>
            </a:r>
            <a:r>
              <a:rPr lang="en-US" dirty="0" smtClean="0"/>
              <a:t>A high school teacher who teaches four classes a day is responsible for coaching a group of students to compete in a national debate competition.</a:t>
            </a:r>
          </a:p>
        </p:txBody>
      </p:sp>
      <p:sp>
        <p:nvSpPr>
          <p:cNvPr id="4" name="TextBox 24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686785" y="809800"/>
            <a:ext cx="5648701" cy="535531"/>
          </a:xfrm>
          <a:prstGeom prst="rect">
            <a:avLst/>
          </a:prstGeom>
          <a:ln/>
          <a:ex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Nature of the projects </a:t>
            </a:r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- Count</a:t>
            </a:r>
            <a:r>
              <a:rPr lang="en-US" sz="3200" b="1" dirty="0" smtClean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..</a:t>
            </a:r>
            <a:endParaRPr lang="en-US" sz="32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5" name="Rectangle 27"/>
          <p:cNvSpPr>
            <a:spLocks noChangeArrowheads="1"/>
          </p:cNvSpPr>
          <p:nvPr/>
        </p:nvSpPr>
        <p:spPr bwMode="auto">
          <a:xfrm flipV="1">
            <a:off x="620021" y="576382"/>
            <a:ext cx="9307749" cy="7666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6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Nature of projects #2: before you st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0316" y="1512121"/>
            <a:ext cx="4171950" cy="49931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781453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24"/>
          <p:cNvSpPr>
            <a:spLocks noChangeArrowheads="1"/>
          </p:cNvSpPr>
          <p:nvPr/>
        </p:nvSpPr>
        <p:spPr bwMode="auto">
          <a:xfrm>
            <a:off x="572356" y="1580605"/>
            <a:ext cx="6956436" cy="4301022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11235"/>
            <a:ext cx="6424749" cy="4049486"/>
          </a:xfrm>
        </p:spPr>
        <p:txBody>
          <a:bodyPr/>
          <a:lstStyle/>
          <a:p>
            <a:pPr algn="just"/>
            <a:r>
              <a:rPr lang="en-US" dirty="0"/>
              <a:t>A store manager who oversees daily operations is charged with developing an employee retention program. </a:t>
            </a:r>
          </a:p>
          <a:p>
            <a:pPr algn="just"/>
            <a:r>
              <a:rPr lang="en-US" dirty="0"/>
              <a:t>A sales account executive is given the additional assignment of team lead to launch daily deals into a new city. </a:t>
            </a:r>
          </a:p>
          <a:p>
            <a:pPr algn="just"/>
            <a:r>
              <a:rPr lang="en-US" dirty="0" smtClean="0"/>
              <a:t>A </a:t>
            </a:r>
            <a:r>
              <a:rPr lang="en-US" dirty="0"/>
              <a:t>public health official who manages a clinic is also responsible for organizing a Homeless Youth Connect event. </a:t>
            </a:r>
          </a:p>
          <a:p>
            <a:pPr algn="just"/>
            <a:endParaRPr lang="en-US" dirty="0"/>
          </a:p>
        </p:txBody>
      </p:sp>
      <p:sp>
        <p:nvSpPr>
          <p:cNvPr id="4" name="TextBox 24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838200" y="896169"/>
            <a:ext cx="5654040" cy="535531"/>
          </a:xfrm>
          <a:prstGeom prst="rect">
            <a:avLst/>
          </a:prstGeom>
          <a:ln/>
          <a:ex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Nature of the projects </a:t>
            </a:r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- Count</a:t>
            </a:r>
            <a:r>
              <a:rPr lang="en-US" sz="3200" b="1" dirty="0" smtClean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..</a:t>
            </a:r>
            <a:r>
              <a:rPr lang="en-US" sz="32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 </a:t>
            </a:r>
            <a:endParaRPr lang="en-US" sz="32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5" name="Rectangle 27"/>
          <p:cNvSpPr>
            <a:spLocks noChangeArrowheads="1"/>
          </p:cNvSpPr>
          <p:nvPr/>
        </p:nvSpPr>
        <p:spPr bwMode="auto">
          <a:xfrm flipV="1">
            <a:off x="572357" y="576382"/>
            <a:ext cx="9355414" cy="17088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6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202432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 descr="FIVE FACTS ABOUT THE NATURE OF PROJEC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897" y="1580605"/>
            <a:ext cx="4219302" cy="43010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7539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24"/>
          <p:cNvSpPr>
            <a:spLocks noChangeArrowheads="1"/>
          </p:cNvSpPr>
          <p:nvPr/>
        </p:nvSpPr>
        <p:spPr bwMode="auto">
          <a:xfrm>
            <a:off x="572356" y="1580605"/>
            <a:ext cx="6220330" cy="375529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954486" cy="3360329"/>
          </a:xfrm>
        </p:spPr>
        <p:txBody>
          <a:bodyPr/>
          <a:lstStyle/>
          <a:p>
            <a:r>
              <a:rPr lang="en-US" dirty="0"/>
              <a:t>For these and others, </a:t>
            </a:r>
            <a:r>
              <a:rPr lang="en-US" dirty="0" smtClean="0"/>
              <a:t>project management </a:t>
            </a:r>
            <a:r>
              <a:rPr lang="en-US" dirty="0"/>
              <a:t>is not a title, but a critical job requirement. </a:t>
            </a:r>
          </a:p>
          <a:p>
            <a:r>
              <a:rPr lang="en-US" dirty="0"/>
              <a:t>It is hard to think of a profession or a career path that would not benefit from being good at managing projects.</a:t>
            </a:r>
          </a:p>
          <a:p>
            <a:endParaRPr lang="en-US" dirty="0"/>
          </a:p>
        </p:txBody>
      </p:sp>
      <p:sp>
        <p:nvSpPr>
          <p:cNvPr id="5" name="TextBox 24"/>
          <p:cNvSpPr txBox="1">
            <a:spLocks noChangeArrowheads="1"/>
          </p:cNvSpPr>
          <p:nvPr/>
        </p:nvSpPr>
        <p:spPr bwMode="auto">
          <a:xfrm>
            <a:off x="838200" y="819450"/>
            <a:ext cx="5588726" cy="535531"/>
          </a:xfrm>
          <a:prstGeom prst="rect">
            <a:avLst/>
          </a:prstGeom>
          <a:ex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ts val="2800"/>
            </a:pPr>
            <a:r>
              <a:rPr lang="en-US" sz="3200" b="1" dirty="0" smtClean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Nature of the projects  - Count..</a:t>
            </a:r>
            <a:endParaRPr lang="en-US" sz="3200" b="1" dirty="0">
              <a:solidFill>
                <a:srgbClr val="00B0F0"/>
              </a:solidFill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pic>
        <p:nvPicPr>
          <p:cNvPr id="5124" name="Picture 4" descr="Call for Nature-based Projects 2023 - explorer.land's blo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3314" y="1580605"/>
            <a:ext cx="4903951" cy="37552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27"/>
          <p:cNvSpPr>
            <a:spLocks noChangeArrowheads="1"/>
          </p:cNvSpPr>
          <p:nvPr/>
        </p:nvSpPr>
        <p:spPr bwMode="auto">
          <a:xfrm flipV="1">
            <a:off x="620021" y="576382"/>
            <a:ext cx="9307749" cy="7666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9" name="Graphic 2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3222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24"/>
          <p:cNvSpPr>
            <a:spLocks noChangeArrowheads="1"/>
          </p:cNvSpPr>
          <p:nvPr/>
        </p:nvSpPr>
        <p:spPr bwMode="auto">
          <a:xfrm>
            <a:off x="644401" y="1851156"/>
            <a:ext cx="6102599" cy="384382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1" y="903895"/>
            <a:ext cx="5144588" cy="588463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en-US" sz="3600" b="1" dirty="0" smtClean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Examples for projects (1)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1" y="2019591"/>
            <a:ext cx="5715000" cy="3452957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dirty="0" smtClean="0"/>
              <a:t>Business </a:t>
            </a:r>
            <a:r>
              <a:rPr lang="en-US" dirty="0"/>
              <a:t>information: Join a </a:t>
            </a:r>
            <a:r>
              <a:rPr lang="en-US" dirty="0" smtClean="0"/>
              <a:t>project team </a:t>
            </a:r>
            <a:r>
              <a:rPr lang="en-US" dirty="0"/>
              <a:t>charged with </a:t>
            </a:r>
            <a:r>
              <a:rPr lang="en-US" dirty="0" smtClean="0"/>
              <a:t>installing new </a:t>
            </a:r>
            <a:r>
              <a:rPr lang="en-US" dirty="0"/>
              <a:t>data security </a:t>
            </a:r>
            <a:r>
              <a:rPr lang="en-US" dirty="0" smtClean="0"/>
              <a:t>system.</a:t>
            </a:r>
          </a:p>
          <a:p>
            <a:pPr>
              <a:lnSpc>
                <a:spcPct val="100000"/>
              </a:lnSpc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dirty="0" smtClean="0"/>
              <a:t>Physical </a:t>
            </a:r>
            <a:r>
              <a:rPr lang="en-US" dirty="0"/>
              <a:t>education: Design </a:t>
            </a:r>
            <a:r>
              <a:rPr lang="en-US" dirty="0" smtClean="0"/>
              <a:t>and develop </a:t>
            </a:r>
            <a:r>
              <a:rPr lang="en-US" dirty="0"/>
              <a:t>a new fitness program </a:t>
            </a:r>
            <a:r>
              <a:rPr lang="en-US" dirty="0" smtClean="0"/>
              <a:t>for senior </a:t>
            </a:r>
            <a:r>
              <a:rPr lang="en-US" dirty="0"/>
              <a:t>citizens that combines principles of yoga </a:t>
            </a:r>
            <a:r>
              <a:rPr lang="en-US" dirty="0" smtClean="0"/>
              <a:t>and aerobics.</a:t>
            </a:r>
          </a:p>
        </p:txBody>
      </p:sp>
      <p:sp>
        <p:nvSpPr>
          <p:cNvPr id="4" name="Rectangle 27"/>
          <p:cNvSpPr>
            <a:spLocks noChangeArrowheads="1"/>
          </p:cNvSpPr>
          <p:nvPr/>
        </p:nvSpPr>
        <p:spPr bwMode="auto">
          <a:xfrm flipV="1">
            <a:off x="672275" y="576382"/>
            <a:ext cx="9255496" cy="76346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5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1090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 descr="Business Fundamentals: What is a Project Management Process? | Nav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31"/>
          <a:stretch/>
        </p:blipFill>
        <p:spPr bwMode="auto">
          <a:xfrm>
            <a:off x="6940800" y="1577265"/>
            <a:ext cx="4410100" cy="43090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74995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38201" y="820765"/>
            <a:ext cx="5275216" cy="588463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 smtClean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Examples for projects (2) </a:t>
            </a:r>
            <a:endParaRPr lang="en-US" sz="3600" dirty="0"/>
          </a:p>
        </p:txBody>
      </p:sp>
      <p:sp>
        <p:nvSpPr>
          <p:cNvPr id="5" name="Rectangle: Rounded Corners 24"/>
          <p:cNvSpPr>
            <a:spLocks noChangeArrowheads="1"/>
          </p:cNvSpPr>
          <p:nvPr/>
        </p:nvSpPr>
        <p:spPr bwMode="auto">
          <a:xfrm>
            <a:off x="672274" y="1577264"/>
            <a:ext cx="6943372" cy="4614529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411686" cy="3699964"/>
          </a:xfrm>
        </p:spPr>
        <p:txBody>
          <a:bodyPr/>
          <a:lstStyle/>
          <a:p>
            <a:pPr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dirty="0" smtClean="0"/>
              <a:t>Marketing: Execute a sales program for new home air purifier.</a:t>
            </a:r>
          </a:p>
          <a:p>
            <a:pPr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dirty="0" smtClean="0"/>
              <a:t>Industrial engineering: Manage a team to create a value chain report for every aspect of key product from design to customer delivery.</a:t>
            </a:r>
          </a:p>
          <a:p>
            <a:pPr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dirty="0"/>
              <a:t>Chemistry: Develop a quality control program for organization’s drug production facilities.</a:t>
            </a:r>
          </a:p>
          <a:p>
            <a:pPr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endParaRPr lang="en-US" dirty="0"/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 flipV="1">
            <a:off x="838201" y="576382"/>
            <a:ext cx="9089570" cy="8919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8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 descr="Uncover the Integrative Nature of Project Manageme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1572" y="1577264"/>
            <a:ext cx="4291157" cy="4614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2573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24"/>
          <p:cNvSpPr>
            <a:spLocks noChangeArrowheads="1"/>
          </p:cNvSpPr>
          <p:nvPr/>
        </p:nvSpPr>
        <p:spPr bwMode="auto">
          <a:xfrm>
            <a:off x="620022" y="1511952"/>
            <a:ext cx="7087064" cy="4640654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9012" y="1645924"/>
            <a:ext cx="6555377" cy="4140922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en-US" dirty="0" smtClean="0"/>
              <a:t>Management</a:t>
            </a:r>
            <a:r>
              <a:rPr lang="en-US" dirty="0"/>
              <a:t>: Implement a new store layout </a:t>
            </a:r>
            <a:r>
              <a:rPr lang="en-US" dirty="0" smtClean="0"/>
              <a:t>design.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dirty="0" smtClean="0"/>
              <a:t>Pre-med </a:t>
            </a:r>
            <a:r>
              <a:rPr lang="en-US" dirty="0"/>
              <a:t>neurology student: Join project team </a:t>
            </a:r>
            <a:r>
              <a:rPr lang="en-US" dirty="0" smtClean="0"/>
              <a:t>linking mind </a:t>
            </a:r>
            <a:r>
              <a:rPr lang="en-US" dirty="0"/>
              <a:t>mapping to an imbedded prosthetic </a:t>
            </a:r>
            <a:r>
              <a:rPr lang="en-US" dirty="0" smtClean="0"/>
              <a:t>that will </a:t>
            </a:r>
            <a:r>
              <a:rPr lang="en-US" dirty="0"/>
              <a:t>allow blind people to function near normally.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dirty="0" smtClean="0"/>
              <a:t>Sports </a:t>
            </a:r>
            <a:r>
              <a:rPr lang="en-US" dirty="0"/>
              <a:t>communication: Join Olympic project </a:t>
            </a:r>
            <a:r>
              <a:rPr lang="en-US" dirty="0" smtClean="0"/>
              <a:t>team that </a:t>
            </a:r>
            <a:r>
              <a:rPr lang="en-US" dirty="0"/>
              <a:t>will promote women’s sports products for </a:t>
            </a:r>
            <a:r>
              <a:rPr lang="en-US" dirty="0" smtClean="0"/>
              <a:t>the </a:t>
            </a:r>
            <a:r>
              <a:rPr lang="pt-BR" dirty="0" smtClean="0"/>
              <a:t>2016 </a:t>
            </a:r>
            <a:r>
              <a:rPr lang="pt-BR" dirty="0"/>
              <a:t>Games in Rio de Janeiro, Brazil.</a:t>
            </a:r>
            <a:endParaRPr lang="en-US" dirty="0"/>
          </a:p>
          <a:p>
            <a:pPr algn="just">
              <a:buFont typeface="Wingdings" panose="05000000000000000000" pitchFamily="2" charset="2"/>
              <a:buChar char="q"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1" y="796202"/>
            <a:ext cx="5144588" cy="601524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en-US" sz="3600" b="1" dirty="0" smtClean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Examples for projects  (3)</a:t>
            </a:r>
            <a:endParaRPr lang="en-US" sz="3600" b="1" dirty="0"/>
          </a:p>
        </p:txBody>
      </p:sp>
      <p:sp>
        <p:nvSpPr>
          <p:cNvPr id="5" name="Rectangle 27"/>
          <p:cNvSpPr>
            <a:spLocks noChangeArrowheads="1"/>
          </p:cNvSpPr>
          <p:nvPr/>
        </p:nvSpPr>
        <p:spPr bwMode="auto">
          <a:xfrm flipV="1">
            <a:off x="838201" y="576382"/>
            <a:ext cx="9089570" cy="8919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6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 descr="Organizzazione e Project Management Corsi di Formazione - Valeoin -  Consulenza e Formazione nelle Operatio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5758" y="1511952"/>
            <a:ext cx="4264025" cy="46406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1038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620021" y="1329069"/>
            <a:ext cx="8341099" cy="5086907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620021" y="645878"/>
            <a:ext cx="3902075" cy="584775"/>
          </a:xfrm>
          <a:prstGeom prst="rect">
            <a:avLst/>
          </a:prstGeom>
          <a:ln/>
          <a:ex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Defining the project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867042" y="1525900"/>
            <a:ext cx="7845884" cy="4431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  <a:buSzPts val="2800"/>
            </a:pPr>
            <a:r>
              <a:rPr lang="en-US" sz="28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According to the Project </a:t>
            </a: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Management </a:t>
            </a:r>
            <a:r>
              <a:rPr lang="en-US" sz="28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Institute (PMI) </a:t>
            </a:r>
            <a:r>
              <a:rPr lang="en-US" sz="2800" b="1" dirty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provides the following definition of a project:</a:t>
            </a:r>
          </a:p>
          <a:p>
            <a:pPr marL="457200" indent="-457200" algn="just">
              <a:spcBef>
                <a:spcPts val="1200"/>
              </a:spcBef>
              <a:buSzPts val="28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A project is a temporary endeavor undertaken to create a unique product, service, or result.</a:t>
            </a:r>
          </a:p>
          <a:p>
            <a:pPr marL="457200" indent="-457200" algn="just">
              <a:spcBef>
                <a:spcPts val="1200"/>
              </a:spcBef>
              <a:buSzPts val="2800"/>
              <a:buFont typeface="Wingdings" panose="05000000000000000000" pitchFamily="2" charset="2"/>
              <a:buChar char="§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Like most organizational efforts, the major goal of a project is to satisfy a </a:t>
            </a:r>
            <a:r>
              <a:rPr lang="en-US" sz="28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customer’s need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. </a:t>
            </a:r>
            <a:endParaRPr lang="en-US" sz="2800" dirty="0" smtClean="0">
              <a:solidFill>
                <a:srgbClr val="00000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marL="457200" indent="-457200" algn="just">
              <a:spcBef>
                <a:spcPts val="1200"/>
              </a:spcBef>
              <a:buSzPts val="2800"/>
              <a:buFont typeface="Wingdings" panose="05000000000000000000" pitchFamily="2" charset="2"/>
              <a:buChar char="§"/>
            </a:pPr>
            <a:r>
              <a:rPr lang="en-US" sz="28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Beyond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this fundamental similarity, the characteristics of a project help differentiate it from other endeavors of the organization.</a:t>
            </a:r>
            <a:endParaRPr lang="en-US" altLang="en-US" sz="2800" dirty="0">
              <a:solidFill>
                <a:srgbClr val="00000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0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11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4"/>
          <p:cNvSpPr>
            <a:spLocks noChangeArrowheads="1"/>
          </p:cNvSpPr>
          <p:nvPr/>
        </p:nvSpPr>
        <p:spPr bwMode="auto">
          <a:xfrm>
            <a:off x="475471" y="1549106"/>
            <a:ext cx="7897820" cy="4316117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 dirty="0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96835" y="1770579"/>
            <a:ext cx="727601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SzPts val="2800"/>
              <a:buFont typeface="+mj-lt"/>
              <a:buAutoNum type="arabicPeriod"/>
            </a:pPr>
            <a:r>
              <a:rPr lang="en-US" sz="28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An established objective.</a:t>
            </a:r>
          </a:p>
          <a:p>
            <a:pPr marL="514350" indent="-514350">
              <a:buSzPts val="2800"/>
              <a:buFont typeface="+mj-lt"/>
              <a:buAutoNum type="arabicPeriod"/>
            </a:pPr>
            <a:r>
              <a:rPr lang="en-US" sz="28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A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defined life span with a beginning and an end.</a:t>
            </a:r>
          </a:p>
          <a:p>
            <a:pPr marL="514350" indent="-514350">
              <a:buSzPts val="2800"/>
              <a:buFont typeface="+mj-lt"/>
              <a:buAutoNum type="arabicPeriod"/>
            </a:pPr>
            <a:r>
              <a:rPr lang="en-US" sz="28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Usually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, the involvement of several departments and professionals.</a:t>
            </a:r>
          </a:p>
          <a:p>
            <a:pPr marL="514350" indent="-514350">
              <a:buSzPts val="2800"/>
              <a:buFont typeface="+mj-lt"/>
              <a:buAutoNum type="arabicPeriod"/>
            </a:pPr>
            <a:r>
              <a:rPr lang="en-US" sz="28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Typically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, doing something that has never been done before.</a:t>
            </a:r>
          </a:p>
          <a:p>
            <a:pPr marL="514350" indent="-514350">
              <a:buSzPts val="2800"/>
              <a:buFont typeface="+mj-lt"/>
              <a:buAutoNum type="arabicPeriod"/>
            </a:pPr>
            <a:r>
              <a:rPr lang="en-US" sz="28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Specific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time, cost, and performance requirements.</a:t>
            </a:r>
          </a:p>
        </p:txBody>
      </p:sp>
      <p:sp>
        <p:nvSpPr>
          <p:cNvPr id="5" name="Rectangle 4"/>
          <p:cNvSpPr/>
          <p:nvPr/>
        </p:nvSpPr>
        <p:spPr>
          <a:xfrm>
            <a:off x="409875" y="739358"/>
            <a:ext cx="7963416" cy="52322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>
              <a:buSzPts val="2800"/>
            </a:pPr>
            <a:r>
              <a:rPr lang="en-US" sz="28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The major characteristics of </a:t>
            </a:r>
            <a:r>
              <a:rPr lang="en-US" sz="2800" b="1" dirty="0" smtClean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a project </a:t>
            </a:r>
            <a:r>
              <a:rPr lang="en-US" sz="2800" b="1" dirty="0">
                <a:solidFill>
                  <a:srgbClr val="00B0F0"/>
                </a:solidFill>
                <a:cs typeface="Times New Roman" panose="02020603050405020304" pitchFamily="18" charset="0"/>
                <a:sym typeface="Arial" panose="020B0604020202020204" pitchFamily="34" charset="0"/>
              </a:rPr>
              <a:t>are as follows:</a:t>
            </a:r>
          </a:p>
        </p:txBody>
      </p:sp>
      <p:sp>
        <p:nvSpPr>
          <p:cNvPr id="6" name="Rectangle 27"/>
          <p:cNvSpPr>
            <a:spLocks noChangeArrowheads="1"/>
          </p:cNvSpPr>
          <p:nvPr/>
        </p:nvSpPr>
        <p:spPr bwMode="auto">
          <a:xfrm>
            <a:off x="619163" y="509451"/>
            <a:ext cx="9308607" cy="66931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7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941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794601" y="1517650"/>
            <a:ext cx="7494588" cy="4370387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04281" y="763056"/>
            <a:ext cx="4014085" cy="584775"/>
          </a:xfrm>
          <a:prstGeom prst="rect">
            <a:avLst/>
          </a:prstGeom>
          <a:ln/>
          <a:ex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What a Project Is </a:t>
            </a:r>
            <a:r>
              <a:rPr lang="en-US" sz="3200" b="1" dirty="0" smtClean="0">
                <a:solidFill>
                  <a:srgbClr val="00B0F0"/>
                </a:solidFill>
              </a:rPr>
              <a:t>Not?</a:t>
            </a:r>
            <a:endParaRPr lang="en-US" sz="3200" b="1" dirty="0">
              <a:solidFill>
                <a:srgbClr val="00B0F0"/>
              </a:solidFill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81029" y="565746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034132" y="1795198"/>
            <a:ext cx="7031492" cy="3847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1200"/>
              </a:spcBef>
              <a:buSzPts val="2800"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Projects should not be confused with everyday work. </a:t>
            </a:r>
            <a:endParaRPr lang="en-US" sz="2800" dirty="0" smtClean="0">
              <a:solidFill>
                <a:srgbClr val="00000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marL="457200" indent="-457200" algn="just">
              <a:spcBef>
                <a:spcPts val="1200"/>
              </a:spcBef>
              <a:buSzPts val="2800"/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A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project is not routine, </a:t>
            </a:r>
            <a:r>
              <a:rPr lang="en-US" sz="28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repetitive work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! Ordinary daily work typically requires doing the same or similar work </a:t>
            </a:r>
            <a:r>
              <a:rPr lang="en-US" sz="28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over and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over, </a:t>
            </a:r>
            <a:endParaRPr lang="en-US" sz="2800" dirty="0" smtClean="0">
              <a:solidFill>
                <a:srgbClr val="00000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 marL="457200" indent="-457200" algn="just">
              <a:spcBef>
                <a:spcPts val="1200"/>
              </a:spcBef>
              <a:buSzPts val="2800"/>
              <a:buFont typeface="Wingdings" panose="05000000000000000000" pitchFamily="2" charset="2"/>
              <a:buChar char="Ø"/>
            </a:pPr>
            <a:r>
              <a:rPr lang="en-US" sz="28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while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a project is done only once; a new product or service exists when </a:t>
            </a:r>
            <a:r>
              <a:rPr lang="en-US" sz="2800" dirty="0" smtClean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the project </a:t>
            </a:r>
            <a:r>
              <a:rPr lang="en-US" sz="2800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  <a:sym typeface="Arial" panose="020B0604020202020204" pitchFamily="34" charset="0"/>
              </a:rPr>
              <a:t>is completed. </a:t>
            </a:r>
            <a:endParaRPr lang="en-US" sz="2800" dirty="0" smtClean="0">
              <a:solidFill>
                <a:srgbClr val="000000"/>
              </a:solidFill>
              <a:latin typeface="+mn-lt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0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11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38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24"/>
          <p:cNvSpPr>
            <a:spLocks noChangeArrowheads="1"/>
          </p:cNvSpPr>
          <p:nvPr/>
        </p:nvSpPr>
        <p:spPr bwMode="auto">
          <a:xfrm>
            <a:off x="731520" y="1569901"/>
            <a:ext cx="10959737" cy="5013779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31817" y="1745514"/>
            <a:ext cx="4907280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</a:rPr>
              <a:t>Routine &amp; Repetitive Work</a:t>
            </a:r>
            <a:endParaRPr lang="en-US" sz="2800" b="1" dirty="0">
              <a:solidFill>
                <a:srgbClr val="00B0F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Taking class </a:t>
            </a:r>
            <a:r>
              <a:rPr lang="en-US" sz="2400" dirty="0" smtClean="0"/>
              <a:t>notes</a:t>
            </a:r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Daily entering sales receipts into </a:t>
            </a:r>
            <a:r>
              <a:rPr lang="en-US" sz="2400" dirty="0" smtClean="0"/>
              <a:t>the accounting </a:t>
            </a:r>
            <a:r>
              <a:rPr lang="en-US" sz="2400" dirty="0"/>
              <a:t>ledger </a:t>
            </a:r>
            <a:endParaRPr lang="en-US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Responding </a:t>
            </a:r>
            <a:r>
              <a:rPr lang="en-US" sz="2400" dirty="0"/>
              <a:t>to a supply-chain </a:t>
            </a:r>
            <a:r>
              <a:rPr lang="en-US" sz="2400" dirty="0" smtClean="0"/>
              <a:t>request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Practicing </a:t>
            </a:r>
            <a:r>
              <a:rPr lang="en-US" sz="2400" dirty="0"/>
              <a:t>scales on the piano </a:t>
            </a:r>
            <a:endParaRPr lang="en-US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Routine </a:t>
            </a:r>
            <a:r>
              <a:rPr lang="en-US" sz="2400" dirty="0"/>
              <a:t>manufacture of an Apple </a:t>
            </a:r>
            <a:r>
              <a:rPr lang="en-US" sz="2400" dirty="0" smtClean="0"/>
              <a:t>iPod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Attaching </a:t>
            </a:r>
            <a:r>
              <a:rPr lang="en-US" sz="2400" dirty="0"/>
              <a:t>tags on a manufactured </a:t>
            </a:r>
            <a:r>
              <a:rPr lang="en-US" sz="2400" dirty="0" smtClean="0"/>
              <a:t>product</a:t>
            </a:r>
            <a:endParaRPr lang="en-US" sz="2400" dirty="0"/>
          </a:p>
        </p:txBody>
      </p:sp>
      <p:sp>
        <p:nvSpPr>
          <p:cNvPr id="7" name="Rectangle 6"/>
          <p:cNvSpPr/>
          <p:nvPr/>
        </p:nvSpPr>
        <p:spPr>
          <a:xfrm>
            <a:off x="5747652" y="1747968"/>
            <a:ext cx="5499463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</a:rPr>
              <a:t>Projects</a:t>
            </a:r>
            <a:endParaRPr lang="en-US" sz="2800" b="1" dirty="0">
              <a:solidFill>
                <a:srgbClr val="00B0F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Writing </a:t>
            </a:r>
            <a:r>
              <a:rPr lang="en-US" sz="2400" dirty="0"/>
              <a:t>a term paper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Meeting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Developing a supply-chain information </a:t>
            </a:r>
            <a:r>
              <a:rPr lang="en-US" sz="2400" dirty="0" smtClean="0"/>
              <a:t>system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Writing a new piano </a:t>
            </a:r>
            <a:r>
              <a:rPr lang="en-US" sz="2400" dirty="0" smtClean="0"/>
              <a:t>piece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/>
              <a:t>Designing </a:t>
            </a:r>
            <a:r>
              <a:rPr lang="en-US" sz="2400" dirty="0"/>
              <a:t>an iPod that is approximately 2 × 4 </a:t>
            </a:r>
            <a:r>
              <a:rPr lang="en-US" sz="2400" dirty="0" smtClean="0"/>
              <a:t>inches, interfaces </a:t>
            </a:r>
            <a:r>
              <a:rPr lang="en-US" sz="2400" dirty="0"/>
              <a:t>with PC, and stores 10,000 </a:t>
            </a:r>
            <a:r>
              <a:rPr lang="en-US" sz="2400" dirty="0" smtClean="0"/>
              <a:t>songs.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Wire-tag projects for GE and </a:t>
            </a:r>
            <a:r>
              <a:rPr lang="en-US" sz="2400" dirty="0" smtClean="0"/>
              <a:t>Walmart</a:t>
            </a:r>
            <a:endParaRPr lang="en-US" sz="2400" dirty="0"/>
          </a:p>
        </p:txBody>
      </p:sp>
      <p:sp>
        <p:nvSpPr>
          <p:cNvPr id="8" name="Rectangle 7"/>
          <p:cNvSpPr/>
          <p:nvPr/>
        </p:nvSpPr>
        <p:spPr>
          <a:xfrm>
            <a:off x="931817" y="866893"/>
            <a:ext cx="7438831" cy="5847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Comparison of Routine Work with Projects</a:t>
            </a:r>
          </a:p>
        </p:txBody>
      </p:sp>
      <p:sp>
        <p:nvSpPr>
          <p:cNvPr id="10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11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1829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775698" y="1411549"/>
            <a:ext cx="6816593" cy="4879714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75698" y="658666"/>
            <a:ext cx="5599021" cy="584775"/>
          </a:xfrm>
          <a:prstGeom prst="rect">
            <a:avLst/>
          </a:prstGeom>
          <a:ln/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The Project Life Cycle</a:t>
            </a:r>
            <a:endParaRPr lang="en-US" sz="32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914246" y="1826360"/>
            <a:ext cx="6345538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800" dirty="0" smtClean="0"/>
              <a:t>Some </a:t>
            </a:r>
            <a:r>
              <a:rPr lang="en-US" sz="2800" dirty="0"/>
              <a:t>project managers find it useful to use the project life cycle as the </a:t>
            </a:r>
            <a:r>
              <a:rPr lang="en-US" sz="2800" dirty="0" smtClean="0"/>
              <a:t>cornerstone for </a:t>
            </a:r>
            <a:r>
              <a:rPr lang="en-US" sz="2800" dirty="0"/>
              <a:t>managing projects. </a:t>
            </a:r>
            <a:endParaRPr lang="en-US" sz="2800" dirty="0" smtClean="0"/>
          </a:p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800" dirty="0" smtClean="0"/>
              <a:t>The </a:t>
            </a:r>
            <a:r>
              <a:rPr lang="en-US" sz="2800" dirty="0"/>
              <a:t>life cycle recognizes that projects have a </a:t>
            </a:r>
            <a:r>
              <a:rPr lang="en-US" sz="2800" dirty="0" smtClean="0"/>
              <a:t>limited life </a:t>
            </a:r>
            <a:r>
              <a:rPr lang="en-US" sz="2800" dirty="0"/>
              <a:t>span and that there are predictable changes in level of effort and focus over the </a:t>
            </a:r>
            <a:r>
              <a:rPr lang="en-US" sz="2800" dirty="0" smtClean="0"/>
              <a:t>life of </a:t>
            </a:r>
            <a:r>
              <a:rPr lang="en-US" sz="2800" dirty="0"/>
              <a:t>the project. </a:t>
            </a:r>
            <a:endParaRPr lang="en-US" sz="2800" dirty="0" smtClean="0"/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8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9434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/>
          <p:cNvSpPr>
            <a:spLocks noChangeArrowheads="1"/>
          </p:cNvSpPr>
          <p:nvPr/>
        </p:nvSpPr>
        <p:spPr bwMode="auto">
          <a:xfrm>
            <a:off x="664861" y="1496294"/>
            <a:ext cx="7315357" cy="4365481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marL="457200" indent="-4572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800" dirty="0"/>
              <a:t>There are a number of different life-cycle models in project management literature. </a:t>
            </a:r>
          </a:p>
          <a:p>
            <a:pPr marL="457200" indent="-4572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800" dirty="0" smtClean="0"/>
              <a:t>Many </a:t>
            </a:r>
            <a:r>
              <a:rPr lang="en-US" sz="2800" dirty="0"/>
              <a:t>are unique to a specific industry or type of project. </a:t>
            </a:r>
          </a:p>
          <a:p>
            <a:pPr marL="457200" indent="-4572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800" dirty="0"/>
              <a:t>For example, a new software development project may consist of five phases: definition, design, code, integration/ test, and maintenance. 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775698" y="700231"/>
            <a:ext cx="5599021" cy="584775"/>
          </a:xfrm>
          <a:prstGeom prst="rect">
            <a:avLst/>
          </a:prstGeom>
          <a:ln/>
          <a:ex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The Project Life Cycle – Count..</a:t>
            </a:r>
            <a:endParaRPr lang="en-US" sz="32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4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5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8095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24"/>
          <p:cNvSpPr>
            <a:spLocks noChangeArrowheads="1"/>
          </p:cNvSpPr>
          <p:nvPr/>
        </p:nvSpPr>
        <p:spPr bwMode="auto">
          <a:xfrm>
            <a:off x="775697" y="1411549"/>
            <a:ext cx="8316051" cy="4879714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3" name="TextBox 47"/>
          <p:cNvSpPr txBox="1">
            <a:spLocks noChangeArrowheads="1"/>
          </p:cNvSpPr>
          <p:nvPr/>
        </p:nvSpPr>
        <p:spPr bwMode="auto">
          <a:xfrm>
            <a:off x="958578" y="1858023"/>
            <a:ext cx="7675971" cy="4124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514350" indent="-514350" algn="just">
              <a:spcBef>
                <a:spcPts val="1200"/>
              </a:spcBef>
              <a:buFont typeface="+mj-lt"/>
              <a:buAutoNum type="arabicPeriod"/>
            </a:pPr>
            <a:r>
              <a:rPr lang="en-US" sz="2800" b="1" dirty="0" smtClean="0">
                <a:latin typeface="+mn-lt"/>
              </a:rPr>
              <a:t>Defining </a:t>
            </a:r>
            <a:r>
              <a:rPr lang="en-US" sz="2800" b="1" dirty="0">
                <a:latin typeface="+mn-lt"/>
              </a:rPr>
              <a:t>stage: </a:t>
            </a:r>
            <a:r>
              <a:rPr lang="en-US" sz="2800" dirty="0">
                <a:latin typeface="+mn-lt"/>
              </a:rPr>
              <a:t>Specifications of the project are defined; project objectives </a:t>
            </a:r>
            <a:r>
              <a:rPr lang="en-US" sz="2800" dirty="0" smtClean="0">
                <a:latin typeface="+mn-lt"/>
              </a:rPr>
              <a:t>are established</a:t>
            </a:r>
            <a:r>
              <a:rPr lang="en-US" sz="2800" dirty="0">
                <a:latin typeface="+mn-lt"/>
              </a:rPr>
              <a:t>; teams are formed; major responsibilities are </a:t>
            </a:r>
            <a:r>
              <a:rPr lang="en-US" sz="2800" dirty="0" smtClean="0">
                <a:latin typeface="+mn-lt"/>
              </a:rPr>
              <a:t>assigned.</a:t>
            </a:r>
          </a:p>
          <a:p>
            <a:pPr marL="514350" indent="-514350" algn="just">
              <a:spcBef>
                <a:spcPts val="1200"/>
              </a:spcBef>
              <a:buFont typeface="+mj-lt"/>
              <a:buAutoNum type="arabicPeriod"/>
            </a:pPr>
            <a:r>
              <a:rPr lang="en-US" sz="2800" b="1" dirty="0" smtClean="0">
                <a:latin typeface="+mn-lt"/>
              </a:rPr>
              <a:t>Planning </a:t>
            </a:r>
            <a:r>
              <a:rPr lang="en-US" sz="2800" b="1" dirty="0">
                <a:latin typeface="+mn-lt"/>
              </a:rPr>
              <a:t>stage: </a:t>
            </a:r>
            <a:r>
              <a:rPr lang="en-US" sz="2800" dirty="0">
                <a:latin typeface="+mn-lt"/>
              </a:rPr>
              <a:t>The level of effort increases, and plans are developed to </a:t>
            </a:r>
            <a:r>
              <a:rPr lang="en-US" sz="2800" dirty="0" smtClean="0">
                <a:latin typeface="+mn-lt"/>
              </a:rPr>
              <a:t>determine what </a:t>
            </a:r>
            <a:r>
              <a:rPr lang="en-US" sz="2800" dirty="0">
                <a:latin typeface="+mn-lt"/>
              </a:rPr>
              <a:t>the project will entail, when it will be scheduled, whom it will benefit, </a:t>
            </a:r>
            <a:r>
              <a:rPr lang="en-US" sz="2800" dirty="0" smtClean="0">
                <a:latin typeface="+mn-lt"/>
              </a:rPr>
              <a:t>what quality </a:t>
            </a:r>
            <a:r>
              <a:rPr lang="en-US" sz="2800" dirty="0">
                <a:latin typeface="+mn-lt"/>
              </a:rPr>
              <a:t>level should </a:t>
            </a:r>
            <a:r>
              <a:rPr lang="en-US" sz="2800" dirty="0" smtClean="0">
                <a:latin typeface="+mn-lt"/>
              </a:rPr>
              <a:t>be maintained</a:t>
            </a:r>
            <a:r>
              <a:rPr lang="en-US" sz="2800" dirty="0">
                <a:latin typeface="+mn-lt"/>
              </a:rPr>
              <a:t>, and what the budget will be.</a:t>
            </a:r>
          </a:p>
        </p:txBody>
      </p:sp>
      <p:sp>
        <p:nvSpPr>
          <p:cNvPr id="5" name="Rectangle 4"/>
          <p:cNvSpPr/>
          <p:nvPr/>
        </p:nvSpPr>
        <p:spPr>
          <a:xfrm>
            <a:off x="725341" y="634314"/>
            <a:ext cx="43666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3200" b="1" dirty="0">
                <a:solidFill>
                  <a:srgbClr val="00B0F0"/>
                </a:solidFill>
              </a:rPr>
              <a:t>Project Life Cycle Stages:</a:t>
            </a:r>
            <a:endParaRPr lang="en-US" altLang="en-US" sz="3200" b="1" dirty="0">
              <a:solidFill>
                <a:srgbClr val="00B0F0"/>
              </a:solidFill>
              <a:cs typeface="Times New Roman" panose="02020603050405020304" pitchFamily="18" charset="0"/>
            </a:endParaRPr>
          </a:p>
        </p:txBody>
      </p:sp>
      <p:sp>
        <p:nvSpPr>
          <p:cNvPr id="8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9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3677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4"/>
          <p:cNvSpPr>
            <a:spLocks noChangeArrowheads="1"/>
          </p:cNvSpPr>
          <p:nvPr/>
        </p:nvSpPr>
        <p:spPr bwMode="auto">
          <a:xfrm>
            <a:off x="697321" y="1240579"/>
            <a:ext cx="8696062" cy="5077094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49085" y="1341403"/>
            <a:ext cx="8059388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en-US" sz="2800" b="1" dirty="0" smtClean="0">
                <a:solidFill>
                  <a:srgbClr val="00B0F0"/>
                </a:solidFill>
                <a:latin typeface="+mn-lt"/>
              </a:rPr>
              <a:t>3. Executing </a:t>
            </a:r>
            <a:r>
              <a:rPr lang="en-US" sz="2800" b="1" dirty="0">
                <a:solidFill>
                  <a:srgbClr val="00B0F0"/>
                </a:solidFill>
                <a:latin typeface="+mn-lt"/>
              </a:rPr>
              <a:t>stage: </a:t>
            </a:r>
            <a:r>
              <a:rPr lang="en-US" sz="2800" dirty="0">
                <a:solidFill>
                  <a:srgbClr val="00B0F0"/>
                </a:solidFill>
                <a:latin typeface="+mn-lt"/>
              </a:rPr>
              <a:t>A major portion of the project work takes place—both </a:t>
            </a:r>
            <a:r>
              <a:rPr lang="en-US" sz="2800" dirty="0" smtClean="0">
                <a:solidFill>
                  <a:srgbClr val="00B0F0"/>
                </a:solidFill>
                <a:latin typeface="+mn-lt"/>
              </a:rPr>
              <a:t>physical and mental.</a:t>
            </a:r>
          </a:p>
          <a:p>
            <a:pPr marL="971550" lvl="1" indent="-5143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+mn-lt"/>
              </a:rPr>
              <a:t>The </a:t>
            </a:r>
            <a:r>
              <a:rPr lang="en-US" sz="2800" dirty="0">
                <a:latin typeface="+mn-lt"/>
              </a:rPr>
              <a:t>physical product is produced (a bridge, a report, a software program</a:t>
            </a:r>
            <a:r>
              <a:rPr lang="en-US" sz="2800" dirty="0" smtClean="0">
                <a:latin typeface="+mn-lt"/>
              </a:rPr>
              <a:t>). </a:t>
            </a:r>
          </a:p>
          <a:p>
            <a:pPr marL="971550" lvl="1" indent="-5143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+mn-lt"/>
              </a:rPr>
              <a:t>Time</a:t>
            </a:r>
            <a:r>
              <a:rPr lang="en-US" sz="2800" dirty="0">
                <a:latin typeface="+mn-lt"/>
              </a:rPr>
              <a:t>, cost, and specification measures are used for control. </a:t>
            </a:r>
            <a:endParaRPr lang="en-US" sz="2800" dirty="0" smtClean="0">
              <a:latin typeface="+mn-lt"/>
            </a:endParaRPr>
          </a:p>
          <a:p>
            <a:pPr marL="971550" lvl="1" indent="-5143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+mn-lt"/>
              </a:rPr>
              <a:t>Is </a:t>
            </a:r>
            <a:r>
              <a:rPr lang="en-US" sz="2800" dirty="0">
                <a:latin typeface="+mn-lt"/>
              </a:rPr>
              <a:t>the project </a:t>
            </a:r>
            <a:r>
              <a:rPr lang="en-US" sz="2800" dirty="0" smtClean="0">
                <a:latin typeface="+mn-lt"/>
              </a:rPr>
              <a:t>on schedule</a:t>
            </a:r>
            <a:r>
              <a:rPr lang="en-US" sz="2800" dirty="0">
                <a:latin typeface="+mn-lt"/>
              </a:rPr>
              <a:t>, on budget, and meeting specifications? What are the forecasts of each </a:t>
            </a:r>
            <a:r>
              <a:rPr lang="en-US" sz="2800" dirty="0" smtClean="0">
                <a:latin typeface="+mn-lt"/>
              </a:rPr>
              <a:t>of these </a:t>
            </a:r>
            <a:r>
              <a:rPr lang="en-US" sz="2800" dirty="0">
                <a:latin typeface="+mn-lt"/>
              </a:rPr>
              <a:t>measures? What revisions/changes are </a:t>
            </a:r>
            <a:r>
              <a:rPr lang="en-US" sz="2800" dirty="0" smtClean="0">
                <a:latin typeface="+mn-lt"/>
              </a:rPr>
              <a:t>necessary?</a:t>
            </a:r>
          </a:p>
        </p:txBody>
      </p:sp>
      <p:sp>
        <p:nvSpPr>
          <p:cNvPr id="5" name="Rectangle 4"/>
          <p:cNvSpPr/>
          <p:nvPr/>
        </p:nvSpPr>
        <p:spPr>
          <a:xfrm>
            <a:off x="725030" y="634233"/>
            <a:ext cx="56480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2800" b="1" dirty="0">
                <a:solidFill>
                  <a:srgbClr val="00B0F0"/>
                </a:solidFill>
              </a:rPr>
              <a:t>Project Life Cycle </a:t>
            </a:r>
            <a:r>
              <a:rPr lang="en-US" sz="2800" b="1" dirty="0" smtClean="0">
                <a:solidFill>
                  <a:srgbClr val="00B0F0"/>
                </a:solidFill>
              </a:rPr>
              <a:t>Stages – Cont..</a:t>
            </a:r>
            <a:endParaRPr lang="en-US" altLang="en-US" sz="2800" b="1" dirty="0">
              <a:solidFill>
                <a:srgbClr val="00B0F0"/>
              </a:solidFill>
              <a:cs typeface="Times New Roman" panose="02020603050405020304" pitchFamily="18" charset="0"/>
            </a:endParaRPr>
          </a:p>
        </p:txBody>
      </p:sp>
      <p:sp>
        <p:nvSpPr>
          <p:cNvPr id="8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9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467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24"/>
          <p:cNvSpPr>
            <a:spLocks noChangeArrowheads="1"/>
          </p:cNvSpPr>
          <p:nvPr/>
        </p:nvSpPr>
        <p:spPr bwMode="auto">
          <a:xfrm>
            <a:off x="645607" y="1487553"/>
            <a:ext cx="7722538" cy="3236848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97320" y="770357"/>
            <a:ext cx="50815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2800" b="1" dirty="0">
                <a:solidFill>
                  <a:srgbClr val="00B0F0"/>
                </a:solidFill>
              </a:rPr>
              <a:t>Project Life Cycle </a:t>
            </a:r>
            <a:r>
              <a:rPr lang="en-US" sz="2800" b="1" dirty="0" smtClean="0">
                <a:solidFill>
                  <a:srgbClr val="00B0F0"/>
                </a:solidFill>
              </a:rPr>
              <a:t>Stages – Cont..</a:t>
            </a:r>
            <a:endParaRPr lang="en-US" altLang="en-US" sz="2800" b="1" dirty="0">
              <a:solidFill>
                <a:srgbClr val="00B0F0"/>
              </a:solidFill>
              <a:cs typeface="Times New Roman" panose="02020603050405020304" pitchFamily="18" charset="0"/>
            </a:endParaRPr>
          </a:p>
        </p:txBody>
      </p:sp>
      <p:sp>
        <p:nvSpPr>
          <p:cNvPr id="2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3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969818" y="1982592"/>
            <a:ext cx="685418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/>
              <a:t>4. Closing stage: </a:t>
            </a:r>
            <a:endParaRPr lang="en-US" sz="2800" b="1" dirty="0" smtClean="0"/>
          </a:p>
          <a:p>
            <a:pPr algn="just"/>
            <a:r>
              <a:rPr lang="en-US" sz="2800" dirty="0" smtClean="0"/>
              <a:t>Closing </a:t>
            </a:r>
            <a:r>
              <a:rPr lang="en-US" sz="2800" dirty="0"/>
              <a:t>includes three activities: delivering the project product to the customer,  redeploying project resources, and post-project review.</a:t>
            </a:r>
          </a:p>
        </p:txBody>
      </p:sp>
    </p:spTree>
    <p:extLst>
      <p:ext uri="{BB962C8B-B14F-4D97-AF65-F5344CB8AC3E}">
        <p14:creationId xmlns:p14="http://schemas.microsoft.com/office/powerpoint/2010/main" val="128272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79714" y="595908"/>
            <a:ext cx="3537857" cy="575401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en-US" sz="2800" b="1" dirty="0">
                <a:solidFill>
                  <a:srgbClr val="00B0F0"/>
                </a:solidFill>
                <a:cs typeface="Times New Roman" panose="02020603050405020304" pitchFamily="18" charset="0"/>
              </a:rPr>
              <a:t>The Project Life </a:t>
            </a:r>
            <a:r>
              <a:rPr lang="en-US" sz="2800" b="1" dirty="0" smtClean="0">
                <a:solidFill>
                  <a:srgbClr val="00B0F0"/>
                </a:solidFill>
                <a:cs typeface="Times New Roman" panose="02020603050405020304" pitchFamily="18" charset="0"/>
              </a:rPr>
              <a:t>Cycle</a:t>
            </a:r>
            <a:endParaRPr lang="en-US" sz="2800" b="1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79714" y="1201785"/>
            <a:ext cx="9052560" cy="5212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8" name="Graphic 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97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710383" y="1602363"/>
            <a:ext cx="8302988" cy="4676775"/>
          </a:xfrm>
          <a:prstGeom prst="roundRect">
            <a:avLst>
              <a:gd name="adj" fmla="val 12416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710383" y="842984"/>
            <a:ext cx="3902075" cy="584775"/>
          </a:xfrm>
          <a:prstGeom prst="rect">
            <a:avLst/>
          </a:prstGeom>
          <a:ln/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The Project Manager</a:t>
            </a: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1073150" y="1724758"/>
            <a:ext cx="6983684" cy="4431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2800" dirty="0" smtClean="0"/>
              <a:t>At </a:t>
            </a:r>
            <a:r>
              <a:rPr lang="en-US" sz="2800" dirty="0"/>
              <a:t>first glance project managers perform the same functions as other managers. </a:t>
            </a:r>
            <a:endParaRPr lang="en-US" sz="2800" dirty="0" smtClean="0"/>
          </a:p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2800" dirty="0" smtClean="0"/>
              <a:t>That is</a:t>
            </a:r>
            <a:r>
              <a:rPr lang="en-US" sz="2800" dirty="0"/>
              <a:t>, they plan, schedule, motivate, and control. </a:t>
            </a:r>
            <a:endParaRPr lang="en-US" sz="2800" dirty="0" smtClean="0"/>
          </a:p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2800" dirty="0" smtClean="0"/>
              <a:t>However</a:t>
            </a:r>
            <a:r>
              <a:rPr lang="en-US" sz="2800" dirty="0"/>
              <a:t>, what makes them unique </a:t>
            </a:r>
            <a:r>
              <a:rPr lang="en-US" sz="2800" dirty="0" smtClean="0"/>
              <a:t>is that </a:t>
            </a:r>
            <a:r>
              <a:rPr lang="en-US" sz="2800" dirty="0"/>
              <a:t>they manage temporary, </a:t>
            </a:r>
            <a:r>
              <a:rPr lang="en-US" sz="2800" dirty="0" smtClean="0"/>
              <a:t>non-repetitive </a:t>
            </a:r>
            <a:r>
              <a:rPr lang="en-US" sz="2800" dirty="0"/>
              <a:t>activities, to complete a fixed life project.</a:t>
            </a:r>
          </a:p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2800" dirty="0"/>
              <a:t>Unlike functional managers, who take over existing operations</a:t>
            </a:r>
            <a:endParaRPr lang="en-US" altLang="en-US" sz="28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8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32393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1795600" y="1607265"/>
            <a:ext cx="9024439" cy="4253069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2513013" y="1017588"/>
            <a:ext cx="67500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2800" b="1" dirty="0" smtClean="0">
                <a:solidFill>
                  <a:srgbClr val="00B0F0"/>
                </a:solidFill>
                <a:latin typeface="+mn-lt"/>
                <a:cs typeface="Times New Roman" panose="02020603050405020304" pitchFamily="18" charset="0"/>
              </a:rPr>
              <a:t>Current Drivers of Project Management</a:t>
            </a:r>
            <a:endParaRPr lang="en-US" sz="28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941388" y="935038"/>
            <a:ext cx="1404937" cy="1165225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bg1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  <a:ea typeface="Roboto Light" panose="02000000000000000000" pitchFamily="2" charset="0"/>
              <a:cs typeface="Roboto Light" panose="02000000000000000000" pitchFamily="2" charset="0"/>
            </a:endParaRP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2238151" y="1964851"/>
            <a:ext cx="8581888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800" dirty="0"/>
              <a:t>Project management is no longer a special-need management. It is rapidly becoming </a:t>
            </a:r>
            <a:r>
              <a:rPr lang="en-US" sz="2800" dirty="0" smtClean="0"/>
              <a:t>a standard </a:t>
            </a:r>
            <a:r>
              <a:rPr lang="en-US" sz="2800" dirty="0"/>
              <a:t>way of doing business. </a:t>
            </a:r>
            <a:endParaRPr lang="en-US" sz="2800" dirty="0" smtClean="0"/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800" dirty="0" smtClean="0"/>
              <a:t>An </a:t>
            </a:r>
            <a:r>
              <a:rPr lang="en-US" sz="2800" dirty="0"/>
              <a:t>increasing percentage of the typical firm’s effort is being </a:t>
            </a:r>
            <a:r>
              <a:rPr lang="en-US" sz="2800" dirty="0" smtClean="0"/>
              <a:t>devoted to </a:t>
            </a:r>
            <a:r>
              <a:rPr lang="en-US" sz="2800" dirty="0"/>
              <a:t>projects. </a:t>
            </a:r>
            <a:endParaRPr lang="en-US" sz="2800" dirty="0" smtClean="0"/>
          </a:p>
          <a:p>
            <a:pPr marL="457200" indent="-457200" algn="just">
              <a:buFont typeface="Wingdings" panose="05000000000000000000" pitchFamily="2" charset="2"/>
              <a:buChar char="§"/>
            </a:pPr>
            <a:r>
              <a:rPr lang="en-US" sz="2800" dirty="0" smtClean="0"/>
              <a:t>The </a:t>
            </a:r>
            <a:r>
              <a:rPr lang="en-US" sz="2800" dirty="0"/>
              <a:t>future promises an increase in the importance and the role of </a:t>
            </a:r>
            <a:r>
              <a:rPr lang="en-US" sz="2800" dirty="0" smtClean="0"/>
              <a:t>projects in </a:t>
            </a:r>
            <a:r>
              <a:rPr lang="en-US" sz="2800" dirty="0"/>
              <a:t>contributing to the strategic direction of organizations. </a:t>
            </a:r>
            <a:endParaRPr lang="en-US" sz="2800" dirty="0" smtClean="0"/>
          </a:p>
        </p:txBody>
      </p:sp>
      <p:sp>
        <p:nvSpPr>
          <p:cNvPr id="8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9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5057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770709" y="1541303"/>
            <a:ext cx="7707085" cy="4736897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809898" y="892606"/>
            <a:ext cx="6688182" cy="523220"/>
          </a:xfrm>
          <a:prstGeom prst="rect">
            <a:avLst/>
          </a:prstGeom>
          <a:ln/>
          <a:ex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B0F0"/>
                </a:solidFill>
              </a:rPr>
              <a:t>Several Drivers are </a:t>
            </a:r>
            <a:r>
              <a:rPr lang="en-US" sz="2800" b="1" dirty="0">
                <a:solidFill>
                  <a:srgbClr val="00B0F0"/>
                </a:solidFill>
              </a:rPr>
              <a:t>briefly discussed </a:t>
            </a:r>
            <a:r>
              <a:rPr lang="en-US" sz="2800" b="1" dirty="0" smtClean="0">
                <a:solidFill>
                  <a:srgbClr val="00B0F0"/>
                </a:solidFill>
              </a:rPr>
              <a:t>below:</a:t>
            </a:r>
            <a:endParaRPr lang="en-US" altLang="en-US" sz="2800" b="1" dirty="0">
              <a:solidFill>
                <a:srgbClr val="00B0F0"/>
              </a:solidFill>
              <a:cs typeface="Times New Roman" panose="02020603050405020304" pitchFamily="18" charset="0"/>
            </a:endParaRP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901337" y="1711122"/>
            <a:ext cx="7341325" cy="4401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2400" b="1" dirty="0" smtClean="0">
                <a:solidFill>
                  <a:srgbClr val="00B0F0"/>
                </a:solidFill>
              </a:rPr>
              <a:t>(1) Compression </a:t>
            </a:r>
            <a:r>
              <a:rPr lang="en-US" sz="2400" b="1" dirty="0">
                <a:solidFill>
                  <a:srgbClr val="00B0F0"/>
                </a:solidFill>
              </a:rPr>
              <a:t>of the Product Life </a:t>
            </a:r>
            <a:r>
              <a:rPr lang="en-US" sz="2400" b="1" dirty="0" smtClean="0">
                <a:solidFill>
                  <a:srgbClr val="00B0F0"/>
                </a:solidFill>
              </a:rPr>
              <a:t>Cycle</a:t>
            </a:r>
            <a:endParaRPr lang="en-US" sz="2400" b="1" dirty="0">
              <a:solidFill>
                <a:srgbClr val="00B0F0"/>
              </a:solidFill>
            </a:endParaRPr>
          </a:p>
          <a:p>
            <a:pPr marL="342900" indent="-342900" algn="just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400" dirty="0"/>
              <a:t>One of the most significant driving forces behind the demand for project </a:t>
            </a:r>
            <a:r>
              <a:rPr lang="en-US" sz="2400" dirty="0" smtClean="0"/>
              <a:t>management is </a:t>
            </a:r>
            <a:r>
              <a:rPr lang="en-US" sz="2400" dirty="0"/>
              <a:t>the shortening of the product life cycle. </a:t>
            </a:r>
            <a:endParaRPr lang="en-US" sz="2400" dirty="0" smtClean="0"/>
          </a:p>
          <a:p>
            <a:pPr marL="342900" indent="-342900" algn="just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400" dirty="0" smtClean="0"/>
              <a:t>For </a:t>
            </a:r>
            <a:r>
              <a:rPr lang="en-US" sz="2400" dirty="0"/>
              <a:t>example, today in high-tech </a:t>
            </a:r>
            <a:r>
              <a:rPr lang="en-US" sz="2400" dirty="0" smtClean="0"/>
              <a:t>industries the </a:t>
            </a:r>
            <a:r>
              <a:rPr lang="en-US" sz="2400" dirty="0"/>
              <a:t>product life cycle is averaging six months to three years. </a:t>
            </a:r>
            <a:endParaRPr lang="en-US" sz="2400" dirty="0" smtClean="0"/>
          </a:p>
          <a:p>
            <a:pPr marL="342900" indent="-342900" algn="just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400" dirty="0" smtClean="0"/>
              <a:t>Only </a:t>
            </a:r>
            <a:r>
              <a:rPr lang="en-US" sz="2400" dirty="0"/>
              <a:t>30 years ago, </a:t>
            </a:r>
            <a:r>
              <a:rPr lang="en-US" sz="2400" dirty="0" smtClean="0"/>
              <a:t>life cycles </a:t>
            </a:r>
            <a:r>
              <a:rPr lang="en-US" sz="2400" dirty="0"/>
              <a:t>of 10 to 15 years were not uncommon. </a:t>
            </a:r>
          </a:p>
          <a:p>
            <a:pPr marL="342900" indent="-342900" algn="just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400" i="1" dirty="0" smtClean="0"/>
              <a:t>Time to market </a:t>
            </a:r>
            <a:r>
              <a:rPr lang="en-US" sz="2400" dirty="0" smtClean="0"/>
              <a:t>for new products with short life cycles has become increasingly important. </a:t>
            </a:r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8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748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903332" y="1549088"/>
            <a:ext cx="7587525" cy="4323468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903332" y="880233"/>
            <a:ext cx="69977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2800" b="1" dirty="0">
                <a:solidFill>
                  <a:srgbClr val="00B0F0"/>
                </a:solidFill>
              </a:rPr>
              <a:t>Compression of the Product Life </a:t>
            </a:r>
            <a:r>
              <a:rPr lang="en-US" sz="2800" b="1" dirty="0" smtClean="0">
                <a:solidFill>
                  <a:srgbClr val="00B0F0"/>
                </a:solidFill>
              </a:rPr>
              <a:t>Cycle – Cont..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903332" y="1725663"/>
            <a:ext cx="725773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800" dirty="0"/>
              <a:t>A common rule of thumb in the world of high-tech product development is that a six-month project delay can result in a 33 percent loss in product revenue share. Speed, therefore, becomes a competitive advantage;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800" dirty="0"/>
              <a:t>more and more organizations are relying on cross-functional project teams to get new products and services to the market as quickly as possible.</a:t>
            </a:r>
            <a:endParaRPr lang="en-US" altLang="en-US" sz="2800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8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0591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: Rounded Corners 24"/>
          <p:cNvSpPr>
            <a:spLocks noChangeArrowheads="1"/>
          </p:cNvSpPr>
          <p:nvPr/>
        </p:nvSpPr>
        <p:spPr bwMode="auto">
          <a:xfrm>
            <a:off x="587826" y="1242531"/>
            <a:ext cx="9575075" cy="4946649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587826" y="555673"/>
            <a:ext cx="47199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Current </a:t>
            </a:r>
            <a:r>
              <a:rPr lang="en-US" sz="3200" b="1" dirty="0" smtClean="0">
                <a:solidFill>
                  <a:srgbClr val="00B0F0"/>
                </a:solidFill>
                <a:cs typeface="Times New Roman" panose="02020603050405020304" pitchFamily="18" charset="0"/>
              </a:rPr>
              <a:t>Drivers – Cont..</a:t>
            </a:r>
            <a:endParaRPr lang="en-US" sz="32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16391" name="TextBox 47"/>
          <p:cNvSpPr txBox="1">
            <a:spLocks noChangeArrowheads="1"/>
          </p:cNvSpPr>
          <p:nvPr/>
        </p:nvSpPr>
        <p:spPr bwMode="auto">
          <a:xfrm>
            <a:off x="692331" y="1488306"/>
            <a:ext cx="9313818" cy="4585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B0F0"/>
                </a:solidFill>
              </a:rPr>
              <a:t>(2) Knowledge </a:t>
            </a:r>
            <a:r>
              <a:rPr lang="en-US" sz="2800" b="1" dirty="0">
                <a:solidFill>
                  <a:srgbClr val="00B0F0"/>
                </a:solidFill>
              </a:rPr>
              <a:t>Explosion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dirty="0"/>
              <a:t>The growth in new knowledge has increased the complexity of projects because </a:t>
            </a:r>
            <a:r>
              <a:rPr lang="en-US" sz="2400" dirty="0" smtClean="0"/>
              <a:t>projects encompass </a:t>
            </a:r>
            <a:r>
              <a:rPr lang="en-US" sz="2400" dirty="0"/>
              <a:t>the latest advances. </a:t>
            </a:r>
            <a:endParaRPr lang="en-US" sz="2400" dirty="0" smtClean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dirty="0" smtClean="0"/>
              <a:t>For </a:t>
            </a:r>
            <a:r>
              <a:rPr lang="en-US" sz="2400" dirty="0"/>
              <a:t>example, building a road 30 years ago was </a:t>
            </a:r>
            <a:r>
              <a:rPr lang="en-US" sz="2400" dirty="0" smtClean="0"/>
              <a:t>a somewhat </a:t>
            </a:r>
            <a:r>
              <a:rPr lang="en-US" sz="2400" dirty="0"/>
              <a:t>simple process. </a:t>
            </a:r>
            <a:endParaRPr lang="en-US" sz="2400" dirty="0" smtClean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dirty="0" smtClean="0"/>
              <a:t>Today</a:t>
            </a:r>
            <a:r>
              <a:rPr lang="en-US" sz="2400" dirty="0"/>
              <a:t>, each area has increased in complexity, </a:t>
            </a:r>
            <a:r>
              <a:rPr lang="en-US" sz="2400" dirty="0" smtClean="0"/>
              <a:t>including materials</a:t>
            </a:r>
            <a:r>
              <a:rPr lang="en-US" sz="2400" dirty="0"/>
              <a:t>, specifications, codes, aesthetics, equipment, and required specialists. </a:t>
            </a:r>
            <a:endParaRPr lang="en-US" sz="2400" dirty="0" smtClean="0"/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dirty="0" smtClean="0"/>
              <a:t>Similarly, in </a:t>
            </a:r>
            <a:r>
              <a:rPr lang="en-US" sz="2400" dirty="0"/>
              <a:t>today’s digital, electronic age it is becoming hard to find a new product </a:t>
            </a:r>
            <a:r>
              <a:rPr lang="en-US" sz="2400" dirty="0" smtClean="0"/>
              <a:t>that does </a:t>
            </a:r>
            <a:r>
              <a:rPr lang="en-US" sz="2400" dirty="0"/>
              <a:t>not contain at least one microchip. Product complexity has increased the need </a:t>
            </a:r>
            <a:r>
              <a:rPr lang="en-US" sz="2400" dirty="0" smtClean="0"/>
              <a:t>to integrate </a:t>
            </a:r>
            <a:r>
              <a:rPr lang="en-US" sz="2400" dirty="0"/>
              <a:t>divergent </a:t>
            </a:r>
            <a:r>
              <a:rPr lang="en-US" sz="2400" dirty="0" smtClean="0"/>
              <a:t>technologies.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dirty="0" smtClean="0"/>
              <a:t>Project </a:t>
            </a:r>
            <a:r>
              <a:rPr lang="en-US" sz="2400" dirty="0"/>
              <a:t>management has emerged as an </a:t>
            </a:r>
            <a:r>
              <a:rPr lang="en-US" sz="2400" dirty="0" smtClean="0"/>
              <a:t>important discipline </a:t>
            </a:r>
            <a:r>
              <a:rPr lang="en-US" sz="2400" dirty="0"/>
              <a:t>for achieving this task</a:t>
            </a:r>
            <a:endParaRPr lang="en-US" altLang="en-US" sz="24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8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9903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/>
          <p:cNvSpPr>
            <a:spLocks noChangeArrowheads="1"/>
          </p:cNvSpPr>
          <p:nvPr/>
        </p:nvSpPr>
        <p:spPr bwMode="auto">
          <a:xfrm>
            <a:off x="587826" y="1242531"/>
            <a:ext cx="9117877" cy="4946649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3" name="TextBox 47"/>
          <p:cNvSpPr txBox="1">
            <a:spLocks noChangeArrowheads="1"/>
          </p:cNvSpPr>
          <p:nvPr/>
        </p:nvSpPr>
        <p:spPr bwMode="auto">
          <a:xfrm>
            <a:off x="692331" y="1488306"/>
            <a:ext cx="8895806" cy="4462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2800" b="1" dirty="0" smtClean="0">
                <a:solidFill>
                  <a:srgbClr val="00B0F0"/>
                </a:solidFill>
              </a:rPr>
              <a:t>(3) Triple Bottom Line (Planet, People, Profit)</a:t>
            </a:r>
          </a:p>
          <a:p>
            <a:pPr marL="342900" indent="-34290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 smtClean="0"/>
              <a:t>The threat of global warming has brought sustainable business practices to the forefront. Businesses can no longer simply focus on maximizing profit to the detriment of the environment and society. </a:t>
            </a:r>
          </a:p>
          <a:p>
            <a:pPr marL="342900" indent="-34290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 smtClean="0"/>
              <a:t>Efforts </a:t>
            </a:r>
            <a:r>
              <a:rPr lang="en-US" sz="2400" dirty="0"/>
              <a:t>to reduce carbon imprint and utilize </a:t>
            </a:r>
            <a:r>
              <a:rPr lang="en-US" sz="2400" dirty="0" smtClean="0"/>
              <a:t>renewable resources </a:t>
            </a:r>
            <a:r>
              <a:rPr lang="en-US" sz="2400" dirty="0"/>
              <a:t>are realized through effective project management. </a:t>
            </a:r>
            <a:endParaRPr lang="en-US" sz="2400" dirty="0" smtClean="0"/>
          </a:p>
          <a:p>
            <a:pPr marL="342900" indent="-34290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 smtClean="0"/>
              <a:t>The </a:t>
            </a:r>
            <a:r>
              <a:rPr lang="en-US" sz="2400" dirty="0"/>
              <a:t>impact of this </a:t>
            </a:r>
            <a:r>
              <a:rPr lang="en-US" sz="2400" dirty="0" smtClean="0"/>
              <a:t>movement toward </a:t>
            </a:r>
            <a:r>
              <a:rPr lang="en-US" sz="2400" dirty="0"/>
              <a:t>sustainability can be seen in changes in the objectives and </a:t>
            </a:r>
            <a:r>
              <a:rPr lang="en-US" sz="2400" dirty="0" smtClean="0"/>
              <a:t>techniques used </a:t>
            </a:r>
            <a:r>
              <a:rPr lang="en-US" sz="2400" dirty="0"/>
              <a:t>to complete projects. See Snapshot from Practice 1.5: Dell Children’s </a:t>
            </a:r>
            <a:r>
              <a:rPr lang="en-US" sz="2400" dirty="0" smtClean="0"/>
              <a:t>Becomes World’s </a:t>
            </a:r>
            <a:r>
              <a:rPr lang="en-US" sz="2400" dirty="0"/>
              <a:t>First “Green” Hospital.</a:t>
            </a:r>
            <a:endParaRPr lang="en-US" altLang="en-US" sz="24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587826" y="555673"/>
            <a:ext cx="47199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SzPts val="2800"/>
            </a:pPr>
            <a:r>
              <a:rPr lang="en-US" sz="3200" b="1" dirty="0">
                <a:solidFill>
                  <a:srgbClr val="00B0F0"/>
                </a:solidFill>
                <a:cs typeface="Times New Roman" panose="02020603050405020304" pitchFamily="18" charset="0"/>
              </a:rPr>
              <a:t>Current </a:t>
            </a:r>
            <a:r>
              <a:rPr lang="en-US" sz="3200" b="1" dirty="0" smtClean="0">
                <a:solidFill>
                  <a:srgbClr val="00B0F0"/>
                </a:solidFill>
                <a:cs typeface="Times New Roman" panose="02020603050405020304" pitchFamily="18" charset="0"/>
              </a:rPr>
              <a:t>Drivers – Cont..</a:t>
            </a:r>
            <a:endParaRPr lang="en-US" sz="3200" b="1" dirty="0">
              <a:solidFill>
                <a:srgbClr val="00B0F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8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7622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/>
          <p:cNvSpPr>
            <a:spLocks noChangeArrowheads="1"/>
          </p:cNvSpPr>
          <p:nvPr/>
        </p:nvSpPr>
        <p:spPr bwMode="auto">
          <a:xfrm>
            <a:off x="561702" y="1227617"/>
            <a:ext cx="8610007" cy="4729839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3" name="TextBox 47"/>
          <p:cNvSpPr txBox="1">
            <a:spLocks noChangeArrowheads="1"/>
          </p:cNvSpPr>
          <p:nvPr/>
        </p:nvSpPr>
        <p:spPr bwMode="auto">
          <a:xfrm>
            <a:off x="769125" y="1563707"/>
            <a:ext cx="8180910" cy="4001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800" dirty="0" smtClean="0"/>
              <a:t>Increased </a:t>
            </a:r>
            <a:r>
              <a:rPr lang="en-US" sz="2800" dirty="0"/>
              <a:t>competition has placed a premium on customer satisfaction. </a:t>
            </a:r>
            <a:endParaRPr lang="en-US" sz="2800" dirty="0" smtClean="0"/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800" dirty="0" smtClean="0"/>
              <a:t>Customers no longer </a:t>
            </a:r>
            <a:r>
              <a:rPr lang="en-US" sz="2800" dirty="0"/>
              <a:t>simply settle for generic products and services. </a:t>
            </a:r>
            <a:endParaRPr lang="en-US" sz="2800" dirty="0" smtClean="0"/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800" dirty="0" smtClean="0"/>
              <a:t>They </a:t>
            </a:r>
            <a:r>
              <a:rPr lang="en-US" sz="2800" dirty="0"/>
              <a:t>want customized </a:t>
            </a:r>
            <a:r>
              <a:rPr lang="en-US" sz="2800" dirty="0" smtClean="0"/>
              <a:t>products </a:t>
            </a:r>
            <a:r>
              <a:rPr lang="en-US" sz="2800" dirty="0"/>
              <a:t>and services that cater to their specific needs. </a:t>
            </a:r>
            <a:endParaRPr lang="en-US" sz="2800" dirty="0" smtClean="0"/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800" dirty="0" smtClean="0"/>
              <a:t>This </a:t>
            </a:r>
            <a:r>
              <a:rPr lang="en-US" sz="2800" dirty="0"/>
              <a:t>mandate requires a much </a:t>
            </a:r>
            <a:r>
              <a:rPr lang="en-US" sz="2800" dirty="0" smtClean="0"/>
              <a:t>closer working </a:t>
            </a:r>
            <a:r>
              <a:rPr lang="en-US" sz="2800" dirty="0"/>
              <a:t>relationship between the provider and the </a:t>
            </a:r>
            <a:r>
              <a:rPr lang="en-US" sz="2800" dirty="0" smtClean="0"/>
              <a:t>receiver.</a:t>
            </a:r>
          </a:p>
        </p:txBody>
      </p:sp>
      <p:sp>
        <p:nvSpPr>
          <p:cNvPr id="4" name="Rectangle 3"/>
          <p:cNvSpPr/>
          <p:nvPr/>
        </p:nvSpPr>
        <p:spPr>
          <a:xfrm>
            <a:off x="692331" y="601476"/>
            <a:ext cx="40623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Increased Customer Focus</a:t>
            </a:r>
          </a:p>
        </p:txBody>
      </p:sp>
      <p:sp>
        <p:nvSpPr>
          <p:cNvPr id="5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6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9328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4"/>
          <p:cNvSpPr>
            <a:spLocks noChangeArrowheads="1"/>
          </p:cNvSpPr>
          <p:nvPr/>
        </p:nvSpPr>
        <p:spPr bwMode="auto">
          <a:xfrm>
            <a:off x="592577" y="1573979"/>
            <a:ext cx="7903425" cy="4411185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20021" y="770357"/>
            <a:ext cx="5487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Increased Customer </a:t>
            </a:r>
            <a:r>
              <a:rPr lang="en-US" sz="2800" b="1" dirty="0" smtClean="0">
                <a:solidFill>
                  <a:srgbClr val="00B0F0"/>
                </a:solidFill>
              </a:rPr>
              <a:t>Focus – Count..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83672" y="1850482"/>
            <a:ext cx="7121237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800" dirty="0"/>
              <a:t>Account executives and sales representatives are assuming more of a project manager’s role as they work with their organization to satisfy the unique needs and requests of clients.</a:t>
            </a:r>
          </a:p>
          <a:p>
            <a:pPr marL="342900" indent="-342900">
              <a:spcBef>
                <a:spcPts val="1200"/>
              </a:spcBef>
              <a:buFont typeface="Wingdings" panose="05000000000000000000" pitchFamily="2" charset="2"/>
              <a:buChar char="§"/>
            </a:pPr>
            <a:r>
              <a:rPr lang="en-US" sz="2800" dirty="0"/>
              <a:t>Increased customer attention has also prompted the development of customized products and services. </a:t>
            </a:r>
          </a:p>
        </p:txBody>
      </p:sp>
      <p:sp>
        <p:nvSpPr>
          <p:cNvPr id="5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6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167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4"/>
          <p:cNvSpPr>
            <a:spLocks noChangeArrowheads="1"/>
          </p:cNvSpPr>
          <p:nvPr/>
        </p:nvSpPr>
        <p:spPr bwMode="auto">
          <a:xfrm>
            <a:off x="496387" y="1195157"/>
            <a:ext cx="9575075" cy="4931324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87829" y="1530982"/>
            <a:ext cx="922237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dirty="0"/>
              <a:t>For example, 15 years ago buying a set of golf clubs was a </a:t>
            </a:r>
            <a:r>
              <a:rPr lang="en-US" sz="2800" dirty="0" smtClean="0"/>
              <a:t>relatively simple </a:t>
            </a:r>
            <a:r>
              <a:rPr lang="en-US" sz="2800" dirty="0"/>
              <a:t>process: </a:t>
            </a:r>
            <a:endParaRPr lang="en-US" sz="2800" dirty="0" smtClean="0"/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dirty="0" smtClean="0"/>
              <a:t>You </a:t>
            </a:r>
            <a:r>
              <a:rPr lang="en-US" sz="2800" dirty="0"/>
              <a:t>picked out a set based on price and feel. </a:t>
            </a:r>
            <a:r>
              <a:rPr lang="en-US" sz="2800" dirty="0" smtClean="0"/>
              <a:t>Today, there are golf </a:t>
            </a:r>
            <a:r>
              <a:rPr lang="en-US" sz="2800" dirty="0"/>
              <a:t>clubs for tall players and short players, clubs for players who tend to slice the </a:t>
            </a:r>
            <a:r>
              <a:rPr lang="en-US" sz="2800" dirty="0" smtClean="0"/>
              <a:t>ball and </a:t>
            </a:r>
            <a:r>
              <a:rPr lang="en-US" sz="2800" dirty="0"/>
              <a:t>clubs for those who hook the ball, high-tech clubs with the latest metallurgic </a:t>
            </a:r>
            <a:r>
              <a:rPr lang="en-US" sz="2800" dirty="0" smtClean="0"/>
              <a:t>discovery guaranteed </a:t>
            </a:r>
            <a:r>
              <a:rPr lang="en-US" sz="2800" dirty="0"/>
              <a:t>to add distance, and so forth. 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dirty="0"/>
              <a:t>Project management is critical both to development of customized products and services and to sustaining lucrative relationships with customers</a:t>
            </a:r>
            <a:endParaRPr lang="en-US" altLang="en-US" sz="2800" dirty="0">
              <a:solidFill>
                <a:srgbClr val="0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92331" y="559914"/>
            <a:ext cx="5920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</a:rPr>
              <a:t>Example for Increased </a:t>
            </a:r>
            <a:r>
              <a:rPr lang="en-US" sz="2800" b="1" dirty="0">
                <a:solidFill>
                  <a:srgbClr val="00B0F0"/>
                </a:solidFill>
              </a:rPr>
              <a:t>Customer Focus</a:t>
            </a:r>
          </a:p>
        </p:txBody>
      </p:sp>
      <p:sp>
        <p:nvSpPr>
          <p:cNvPr id="5" name="Rectangle 27"/>
          <p:cNvSpPr>
            <a:spLocks noChangeArrowheads="1"/>
          </p:cNvSpPr>
          <p:nvPr/>
        </p:nvSpPr>
        <p:spPr bwMode="auto">
          <a:xfrm>
            <a:off x="620022" y="431967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6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4290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24"/>
          <p:cNvSpPr>
            <a:spLocks noChangeArrowheads="1"/>
          </p:cNvSpPr>
          <p:nvPr/>
        </p:nvSpPr>
        <p:spPr bwMode="auto">
          <a:xfrm>
            <a:off x="587826" y="1242531"/>
            <a:ext cx="9575075" cy="4946649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3" name="TextBox 47"/>
          <p:cNvSpPr txBox="1">
            <a:spLocks noChangeArrowheads="1"/>
          </p:cNvSpPr>
          <p:nvPr/>
        </p:nvSpPr>
        <p:spPr bwMode="auto">
          <a:xfrm>
            <a:off x="692331" y="1488306"/>
            <a:ext cx="9078686" cy="4278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2800" dirty="0" smtClean="0"/>
              <a:t>There </a:t>
            </a:r>
            <a:r>
              <a:rPr lang="en-US" sz="2800" dirty="0"/>
              <a:t>are a variety of environmental forces interacting in today’s </a:t>
            </a:r>
            <a:r>
              <a:rPr lang="en-US" sz="2800" dirty="0" smtClean="0"/>
              <a:t>business world </a:t>
            </a:r>
            <a:r>
              <a:rPr lang="en-US" sz="2800" dirty="0"/>
              <a:t>that contribute to the increased demand for good project </a:t>
            </a:r>
            <a:r>
              <a:rPr lang="en-US" sz="2800" dirty="0" smtClean="0"/>
              <a:t>management across </a:t>
            </a:r>
            <a:r>
              <a:rPr lang="en-US" sz="2800" dirty="0"/>
              <a:t>all industries and sectors. </a:t>
            </a:r>
            <a:endParaRPr lang="en-US" sz="2800" dirty="0" smtClean="0"/>
          </a:p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2800" dirty="0" smtClean="0"/>
              <a:t>Project </a:t>
            </a:r>
            <a:r>
              <a:rPr lang="en-US" sz="2800" dirty="0"/>
              <a:t>management appears to be ideally suited for </a:t>
            </a:r>
            <a:r>
              <a:rPr lang="en-US" sz="2800" dirty="0" smtClean="0"/>
              <a:t>a business </a:t>
            </a:r>
            <a:r>
              <a:rPr lang="en-US" sz="2800" dirty="0"/>
              <a:t>environment requiring accountability, flexibility, </a:t>
            </a:r>
            <a:r>
              <a:rPr lang="en-US" sz="2800" dirty="0" smtClean="0"/>
              <a:t>innovation, speed</a:t>
            </a:r>
            <a:r>
              <a:rPr lang="en-US" sz="2800" dirty="0"/>
              <a:t>, and </a:t>
            </a:r>
            <a:r>
              <a:rPr lang="en-US" sz="2800" dirty="0" smtClean="0"/>
              <a:t>continuous improvement</a:t>
            </a:r>
            <a:r>
              <a:rPr lang="en-US" sz="2800" dirty="0"/>
              <a:t>. </a:t>
            </a:r>
            <a:endParaRPr lang="en-US" sz="2800" dirty="0" smtClean="0"/>
          </a:p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en-US" sz="2800" dirty="0" smtClean="0"/>
              <a:t>These </a:t>
            </a:r>
            <a:r>
              <a:rPr lang="en-US" sz="2800" dirty="0"/>
              <a:t>environmental and other factors have created </a:t>
            </a:r>
            <a:r>
              <a:rPr lang="en-US" sz="2800" dirty="0" smtClean="0"/>
              <a:t>the necessity for </a:t>
            </a:r>
            <a:r>
              <a:rPr lang="en-US" sz="2800" dirty="0"/>
              <a:t>major oversight of all organization projects</a:t>
            </a:r>
            <a:endParaRPr lang="en-US" altLang="en-US" sz="2800" dirty="0">
              <a:solidFill>
                <a:srgbClr val="000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87826" y="596424"/>
            <a:ext cx="33332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</a:rPr>
              <a:t>Conclusion of Drivers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5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6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087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4"/>
          <p:cNvSpPr>
            <a:spLocks noChangeArrowheads="1"/>
          </p:cNvSpPr>
          <p:nvPr/>
        </p:nvSpPr>
        <p:spPr bwMode="auto">
          <a:xfrm>
            <a:off x="914401" y="1373558"/>
            <a:ext cx="8948057" cy="4988453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69572" y="1572671"/>
            <a:ext cx="8582296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600" dirty="0" smtClean="0">
                <a:solidFill>
                  <a:srgbClr val="000000"/>
                </a:solidFill>
                <a:latin typeface="+mn-lt"/>
              </a:rPr>
              <a:t>Competing </a:t>
            </a:r>
            <a:r>
              <a:rPr lang="en-US" sz="2600" dirty="0">
                <a:solidFill>
                  <a:srgbClr val="000000"/>
                </a:solidFill>
                <a:latin typeface="+mn-lt"/>
              </a:rPr>
              <a:t>in a global market influenced by rapid change, </a:t>
            </a:r>
            <a:r>
              <a:rPr lang="en-US" sz="2600" dirty="0" smtClean="0">
                <a:solidFill>
                  <a:srgbClr val="000000"/>
                </a:solidFill>
                <a:latin typeface="+mn-lt"/>
              </a:rPr>
              <a:t>innovation</a:t>
            </a:r>
            <a:r>
              <a:rPr lang="en-US" sz="2600" dirty="0">
                <a:solidFill>
                  <a:srgbClr val="000000"/>
                </a:solidFill>
                <a:latin typeface="+mn-lt"/>
              </a:rPr>
              <a:t>, and time </a:t>
            </a:r>
            <a:r>
              <a:rPr lang="en-US" sz="2600" dirty="0" smtClean="0">
                <a:solidFill>
                  <a:srgbClr val="000000"/>
                </a:solidFill>
                <a:latin typeface="+mn-lt"/>
              </a:rPr>
              <a:t>to market </a:t>
            </a:r>
            <a:r>
              <a:rPr lang="en-US" sz="2600" dirty="0">
                <a:solidFill>
                  <a:srgbClr val="000000"/>
                </a:solidFill>
                <a:latin typeface="+mn-lt"/>
              </a:rPr>
              <a:t>means organizations manage more and more projects. </a:t>
            </a:r>
            <a:endParaRPr lang="en-US" sz="2600" dirty="0" smtClean="0">
              <a:solidFill>
                <a:srgbClr val="000000"/>
              </a:solidFill>
              <a:latin typeface="+mn-lt"/>
            </a:endParaRPr>
          </a:p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600" dirty="0" smtClean="0">
                <a:solidFill>
                  <a:srgbClr val="000000"/>
                </a:solidFill>
                <a:latin typeface="+mn-lt"/>
              </a:rPr>
              <a:t>Some </a:t>
            </a:r>
            <a:r>
              <a:rPr lang="en-US" sz="2600" dirty="0">
                <a:solidFill>
                  <a:srgbClr val="000000"/>
                </a:solidFill>
                <a:latin typeface="+mn-lt"/>
              </a:rPr>
              <a:t>means for </a:t>
            </a:r>
            <a:r>
              <a:rPr lang="en-US" sz="2600" dirty="0" smtClean="0">
                <a:solidFill>
                  <a:srgbClr val="000000"/>
                </a:solidFill>
                <a:latin typeface="+mn-lt"/>
              </a:rPr>
              <a:t>coordinating and </a:t>
            </a:r>
            <a:r>
              <a:rPr lang="en-US" sz="2600" dirty="0">
                <a:solidFill>
                  <a:srgbClr val="000000"/>
                </a:solidFill>
                <a:latin typeface="+mn-lt"/>
              </a:rPr>
              <a:t>managing projects in </a:t>
            </a:r>
            <a:r>
              <a:rPr lang="en-US" sz="2600" dirty="0" smtClean="0">
                <a:solidFill>
                  <a:srgbClr val="000000"/>
                </a:solidFill>
                <a:latin typeface="+mn-lt"/>
              </a:rPr>
              <a:t>this changing </a:t>
            </a:r>
            <a:r>
              <a:rPr lang="en-US" sz="2600" dirty="0">
                <a:solidFill>
                  <a:srgbClr val="000000"/>
                </a:solidFill>
                <a:latin typeface="+mn-lt"/>
              </a:rPr>
              <a:t>environment is needed. </a:t>
            </a:r>
            <a:endParaRPr lang="en-US" sz="2600" dirty="0" smtClean="0">
              <a:solidFill>
                <a:srgbClr val="000000"/>
              </a:solidFill>
              <a:latin typeface="+mn-lt"/>
            </a:endParaRPr>
          </a:p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600" dirty="0" smtClean="0">
                <a:solidFill>
                  <a:srgbClr val="000000"/>
                </a:solidFill>
                <a:latin typeface="+mn-lt"/>
              </a:rPr>
              <a:t>Centralization of </a:t>
            </a:r>
            <a:r>
              <a:rPr lang="en-US" sz="2600" dirty="0">
                <a:solidFill>
                  <a:srgbClr val="000000"/>
                </a:solidFill>
                <a:latin typeface="+mn-lt"/>
              </a:rPr>
              <a:t>project management processes and practices has been the practical outcome. </a:t>
            </a:r>
            <a:endParaRPr lang="en-US" sz="2600" dirty="0" smtClean="0">
              <a:solidFill>
                <a:srgbClr val="000000"/>
              </a:solidFill>
              <a:latin typeface="+mn-lt"/>
            </a:endParaRPr>
          </a:p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600" dirty="0" smtClean="0">
                <a:solidFill>
                  <a:srgbClr val="000000"/>
                </a:solidFill>
                <a:latin typeface="+mn-lt"/>
              </a:rPr>
              <a:t>For example</a:t>
            </a:r>
            <a:r>
              <a:rPr lang="en-US" sz="2600" dirty="0">
                <a:solidFill>
                  <a:srgbClr val="000000"/>
                </a:solidFill>
                <a:latin typeface="+mn-lt"/>
              </a:rPr>
              <a:t>, Google, Apple, General Electric, and Sony all have over 1,000 projects </a:t>
            </a:r>
            <a:r>
              <a:rPr lang="en-US" sz="2600" dirty="0" smtClean="0">
                <a:solidFill>
                  <a:srgbClr val="000000"/>
                </a:solidFill>
                <a:latin typeface="+mn-lt"/>
              </a:rPr>
              <a:t>being implemented </a:t>
            </a:r>
            <a:r>
              <a:rPr lang="en-US" sz="2600" dirty="0">
                <a:solidFill>
                  <a:srgbClr val="000000"/>
                </a:solidFill>
                <a:latin typeface="+mn-lt"/>
              </a:rPr>
              <a:t>concurrently every day of the year across borders and differing cultures</a:t>
            </a:r>
            <a:r>
              <a:rPr lang="en-US" sz="2600" dirty="0" smtClean="0">
                <a:solidFill>
                  <a:srgbClr val="000000"/>
                </a:solidFill>
                <a:latin typeface="+mn-lt"/>
              </a:rPr>
              <a:t>.</a:t>
            </a:r>
            <a:endParaRPr lang="en-US" sz="26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97281" y="665012"/>
            <a:ext cx="4305992" cy="58477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en-US" sz="3200" b="1" dirty="0">
                <a:solidFill>
                  <a:srgbClr val="00B0F0"/>
                </a:solidFill>
              </a:rPr>
              <a:t>Project governance </a:t>
            </a:r>
          </a:p>
        </p:txBody>
      </p:sp>
      <p:sp>
        <p:nvSpPr>
          <p:cNvPr id="5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6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7394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24"/>
          <p:cNvSpPr>
            <a:spLocks noChangeArrowheads="1"/>
          </p:cNvSpPr>
          <p:nvPr/>
        </p:nvSpPr>
        <p:spPr bwMode="auto">
          <a:xfrm>
            <a:off x="641615" y="860612"/>
            <a:ext cx="9286156" cy="5476486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10343" y="1124808"/>
            <a:ext cx="840773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00B0F0"/>
                </a:solidFill>
              </a:rPr>
              <a:t>Governance </a:t>
            </a:r>
            <a:r>
              <a:rPr lang="en-US" sz="2400" b="1" dirty="0">
                <a:solidFill>
                  <a:srgbClr val="00B0F0"/>
                </a:solidFill>
              </a:rPr>
              <a:t>is designed to improve project management in the whole </a:t>
            </a:r>
            <a:r>
              <a:rPr lang="en-US" sz="2400" b="1" dirty="0" smtClean="0">
                <a:solidFill>
                  <a:srgbClr val="00B0F0"/>
                </a:solidFill>
              </a:rPr>
              <a:t>organization over </a:t>
            </a:r>
            <a:r>
              <a:rPr lang="en-US" sz="2400" b="1" dirty="0">
                <a:solidFill>
                  <a:srgbClr val="00B0F0"/>
                </a:solidFill>
              </a:rPr>
              <a:t>the long haul. </a:t>
            </a:r>
            <a:endParaRPr lang="en-US" sz="2400" b="1" dirty="0" smtClean="0">
              <a:solidFill>
                <a:srgbClr val="00B0F0"/>
              </a:solidFill>
            </a:endParaRPr>
          </a:p>
          <a:p>
            <a:pPr>
              <a:spcBef>
                <a:spcPts val="1200"/>
              </a:spcBef>
            </a:pPr>
            <a:r>
              <a:rPr lang="en-US" sz="2400" dirty="0" smtClean="0">
                <a:solidFill>
                  <a:srgbClr val="000000"/>
                </a:solidFill>
              </a:rPr>
              <a:t>The </a:t>
            </a:r>
            <a:r>
              <a:rPr lang="en-US" sz="2400" dirty="0">
                <a:solidFill>
                  <a:srgbClr val="000000"/>
                </a:solidFill>
              </a:rPr>
              <a:t>rationale for integration of project management was to </a:t>
            </a:r>
            <a:r>
              <a:rPr lang="en-US" sz="2400" dirty="0" smtClean="0">
                <a:solidFill>
                  <a:srgbClr val="000000"/>
                </a:solidFill>
              </a:rPr>
              <a:t>provide senior </a:t>
            </a:r>
            <a:r>
              <a:rPr lang="en-US" sz="2400" dirty="0">
                <a:solidFill>
                  <a:srgbClr val="000000"/>
                </a:solidFill>
              </a:rPr>
              <a:t>management with: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000000"/>
                </a:solidFill>
              </a:rPr>
              <a:t>An </a:t>
            </a:r>
            <a:r>
              <a:rPr lang="en-US" sz="2400" dirty="0">
                <a:solidFill>
                  <a:srgbClr val="000000"/>
                </a:solidFill>
              </a:rPr>
              <a:t>overview of all project management activities;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000000"/>
                </a:solidFill>
              </a:rPr>
              <a:t>A </a:t>
            </a:r>
            <a:r>
              <a:rPr lang="en-US" sz="2400" dirty="0">
                <a:solidFill>
                  <a:srgbClr val="000000"/>
                </a:solidFill>
              </a:rPr>
              <a:t>big picture of how organizational resources are being used;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000000"/>
                </a:solidFill>
              </a:rPr>
              <a:t>An </a:t>
            </a:r>
            <a:r>
              <a:rPr lang="en-US" sz="2400" dirty="0">
                <a:solidFill>
                  <a:srgbClr val="000000"/>
                </a:solidFill>
              </a:rPr>
              <a:t>assessment of the risk their portfolio of projects represents;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000000"/>
                </a:solidFill>
              </a:rPr>
              <a:t>A </a:t>
            </a:r>
            <a:r>
              <a:rPr lang="en-US" sz="2400" dirty="0">
                <a:solidFill>
                  <a:srgbClr val="000000"/>
                </a:solidFill>
              </a:rPr>
              <a:t>rough metric for measuring the improvement of managing projects relative </a:t>
            </a:r>
            <a:r>
              <a:rPr lang="en-US" sz="2400" dirty="0" smtClean="0">
                <a:solidFill>
                  <a:srgbClr val="000000"/>
                </a:solidFill>
              </a:rPr>
              <a:t>to others </a:t>
            </a:r>
            <a:r>
              <a:rPr lang="en-US" sz="2400" dirty="0">
                <a:solidFill>
                  <a:srgbClr val="000000"/>
                </a:solidFill>
              </a:rPr>
              <a:t>in the </a:t>
            </a:r>
            <a:r>
              <a:rPr lang="en-US" sz="2400" dirty="0" smtClean="0">
                <a:solidFill>
                  <a:srgbClr val="000000"/>
                </a:solidFill>
              </a:rPr>
              <a:t>industry;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rgbClr val="000000"/>
                </a:solidFill>
              </a:rPr>
              <a:t>Linkages </a:t>
            </a:r>
            <a:r>
              <a:rPr lang="en-US" sz="2400" dirty="0">
                <a:solidFill>
                  <a:srgbClr val="000000"/>
                </a:solidFill>
              </a:rPr>
              <a:t>of senior management with actual project execution management.</a:t>
            </a:r>
            <a:endParaRPr lang="en-US" sz="2400" dirty="0"/>
          </a:p>
        </p:txBody>
      </p:sp>
      <p:sp>
        <p:nvSpPr>
          <p:cNvPr id="5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6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340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24"/>
          <p:cNvSpPr>
            <a:spLocks noChangeArrowheads="1"/>
          </p:cNvSpPr>
          <p:nvPr/>
        </p:nvSpPr>
        <p:spPr bwMode="auto">
          <a:xfrm>
            <a:off x="641614" y="1256286"/>
            <a:ext cx="7352459" cy="5186078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06824" y="1557002"/>
            <a:ext cx="6937867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v"/>
            </a:pPr>
            <a:r>
              <a:rPr lang="en-US" sz="2800" dirty="0" smtClean="0">
                <a:latin typeface="+mn-lt"/>
              </a:rPr>
              <a:t>Today</a:t>
            </a:r>
            <a:r>
              <a:rPr lang="en-US" sz="2800" dirty="0">
                <a:latin typeface="+mn-lt"/>
              </a:rPr>
              <a:t>, projects are the </a:t>
            </a:r>
            <a:r>
              <a:rPr lang="en-US" sz="2800" i="1" dirty="0">
                <a:latin typeface="+mn-lt"/>
              </a:rPr>
              <a:t>modus operandi </a:t>
            </a:r>
            <a:r>
              <a:rPr lang="en-US" sz="2800" dirty="0">
                <a:latin typeface="+mn-lt"/>
              </a:rPr>
              <a:t>for implementing strategy. </a:t>
            </a:r>
            <a:endParaRPr lang="en-US" sz="2800" dirty="0" smtClean="0">
              <a:latin typeface="+mn-lt"/>
            </a:endParaRPr>
          </a:p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v"/>
            </a:pPr>
            <a:r>
              <a:rPr lang="en-US" sz="2800" dirty="0" smtClean="0">
                <a:latin typeface="+mn-lt"/>
              </a:rPr>
              <a:t>Yet </a:t>
            </a:r>
            <a:r>
              <a:rPr lang="en-US" sz="2800" dirty="0">
                <a:latin typeface="+mn-lt"/>
              </a:rPr>
              <a:t>in </a:t>
            </a:r>
            <a:r>
              <a:rPr lang="en-US" sz="2800" dirty="0" smtClean="0">
                <a:latin typeface="+mn-lt"/>
              </a:rPr>
              <a:t>some organizations</a:t>
            </a:r>
            <a:r>
              <a:rPr lang="en-US" sz="2800" dirty="0">
                <a:latin typeface="+mn-lt"/>
              </a:rPr>
              <a:t>, selection and management of projects often fail to support the </a:t>
            </a:r>
            <a:r>
              <a:rPr lang="en-US" sz="2800" dirty="0" smtClean="0">
                <a:latin typeface="+mn-lt"/>
              </a:rPr>
              <a:t>strategic plan </a:t>
            </a:r>
            <a:r>
              <a:rPr lang="en-US" sz="2800" dirty="0">
                <a:latin typeface="+mn-lt"/>
              </a:rPr>
              <a:t>of the organization. </a:t>
            </a:r>
            <a:endParaRPr lang="en-US" sz="2800" dirty="0" smtClean="0">
              <a:latin typeface="+mn-lt"/>
            </a:endParaRPr>
          </a:p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v"/>
            </a:pPr>
            <a:r>
              <a:rPr lang="en-US" sz="2800" dirty="0" smtClean="0">
                <a:latin typeface="+mn-lt"/>
              </a:rPr>
              <a:t>Strategic </a:t>
            </a:r>
            <a:r>
              <a:rPr lang="en-US" sz="2800" dirty="0">
                <a:latin typeface="+mn-lt"/>
              </a:rPr>
              <a:t>plans are written by one group of </a:t>
            </a:r>
            <a:r>
              <a:rPr lang="en-US" sz="2800" dirty="0" smtClean="0">
                <a:latin typeface="+mn-lt"/>
              </a:rPr>
              <a:t>managers, projects </a:t>
            </a:r>
            <a:r>
              <a:rPr lang="en-US" sz="2800" dirty="0">
                <a:latin typeface="+mn-lt"/>
              </a:rPr>
              <a:t>selected by another group, and projects implemented by another. </a:t>
            </a:r>
            <a:endParaRPr lang="en-US" sz="2800" dirty="0" smtClean="0">
              <a:latin typeface="+mn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39417" y="610810"/>
            <a:ext cx="7710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1200"/>
              </a:spcBef>
            </a:pPr>
            <a:r>
              <a:rPr lang="en-US" sz="2800" b="1" dirty="0">
                <a:solidFill>
                  <a:srgbClr val="00B0F0"/>
                </a:solidFill>
              </a:rPr>
              <a:t>Alignment of Projects with Organizational Strategy</a:t>
            </a:r>
          </a:p>
        </p:txBody>
      </p:sp>
      <p:sp>
        <p:nvSpPr>
          <p:cNvPr id="5" name="Rectangle 27"/>
          <p:cNvSpPr>
            <a:spLocks noChangeArrowheads="1"/>
          </p:cNvSpPr>
          <p:nvPr/>
        </p:nvSpPr>
        <p:spPr bwMode="auto">
          <a:xfrm>
            <a:off x="620021" y="352949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6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2" name="Picture 2" descr="What is Organizational Strategy and How you can incorporate it in Your  Business | Comp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9283" y="1265442"/>
            <a:ext cx="3868593" cy="5176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852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24"/>
          <p:cNvSpPr>
            <a:spLocks noChangeArrowheads="1"/>
          </p:cNvSpPr>
          <p:nvPr/>
        </p:nvSpPr>
        <p:spPr bwMode="auto">
          <a:xfrm>
            <a:off x="641614" y="1352640"/>
            <a:ext cx="7297041" cy="4521685"/>
          </a:xfrm>
          <a:prstGeom prst="roundRect">
            <a:avLst>
              <a:gd name="adj" fmla="val 6139"/>
            </a:avLst>
          </a:prstGeom>
          <a:solidFill>
            <a:schemeClr val="bg1"/>
          </a:solidFill>
          <a:ln w="38100" cap="flat" cmpd="sng">
            <a:solidFill>
              <a:srgbClr val="00B0F0"/>
            </a:solidFill>
            <a:prstDash val="solid"/>
            <a:miter lim="1220703"/>
            <a:headEnd/>
            <a:tailEnd/>
          </a:ln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66305" y="1766822"/>
            <a:ext cx="6867550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v"/>
            </a:pPr>
            <a:r>
              <a:rPr lang="en-US" sz="2800" dirty="0" smtClean="0">
                <a:latin typeface="+mn-lt"/>
              </a:rPr>
              <a:t>These independent </a:t>
            </a:r>
            <a:r>
              <a:rPr lang="en-US" sz="2800" dirty="0">
                <a:latin typeface="+mn-lt"/>
              </a:rPr>
              <a:t>decisions by different groups </a:t>
            </a:r>
            <a:r>
              <a:rPr lang="en-US" sz="2800" dirty="0" smtClean="0">
                <a:latin typeface="+mn-lt"/>
              </a:rPr>
              <a:t>of managers </a:t>
            </a:r>
            <a:r>
              <a:rPr lang="en-US" sz="2800" dirty="0">
                <a:latin typeface="+mn-lt"/>
              </a:rPr>
              <a:t>create a set of </a:t>
            </a:r>
            <a:r>
              <a:rPr lang="en-US" sz="2800" dirty="0" smtClean="0">
                <a:latin typeface="+mn-lt"/>
              </a:rPr>
              <a:t>conditions leading </a:t>
            </a:r>
            <a:r>
              <a:rPr lang="en-US" sz="2800" dirty="0">
                <a:latin typeface="+mn-lt"/>
              </a:rPr>
              <a:t>to conflict, confusion, and frequently an unsatisfied customer. </a:t>
            </a:r>
            <a:endParaRPr lang="en-US" sz="2800" dirty="0" smtClean="0">
              <a:latin typeface="+mn-lt"/>
            </a:endParaRPr>
          </a:p>
          <a:p>
            <a:pPr marL="457200" indent="-457200" algn="just">
              <a:spcBef>
                <a:spcPts val="1200"/>
              </a:spcBef>
              <a:buFont typeface="Wingdings" panose="05000000000000000000" pitchFamily="2" charset="2"/>
              <a:buChar char="v"/>
            </a:pPr>
            <a:r>
              <a:rPr lang="en-US" sz="2800" dirty="0" smtClean="0">
                <a:latin typeface="+mn-lt"/>
              </a:rPr>
              <a:t>Under these conditions</a:t>
            </a:r>
            <a:r>
              <a:rPr lang="en-US" sz="2800" dirty="0">
                <a:latin typeface="+mn-lt"/>
              </a:rPr>
              <a:t>, resources of the organization are wasted in non-value-added </a:t>
            </a:r>
            <a:r>
              <a:rPr lang="en-US" sz="2800" dirty="0" smtClean="0">
                <a:latin typeface="+mn-lt"/>
              </a:rPr>
              <a:t>activities/projects</a:t>
            </a:r>
            <a:r>
              <a:rPr lang="en-US" sz="2800" dirty="0">
                <a:latin typeface="+mn-lt"/>
              </a:rPr>
              <a:t>.</a:t>
            </a:r>
          </a:p>
        </p:txBody>
      </p:sp>
      <p:sp>
        <p:nvSpPr>
          <p:cNvPr id="3" name="Rectangle 2"/>
          <p:cNvSpPr/>
          <p:nvPr/>
        </p:nvSpPr>
        <p:spPr>
          <a:xfrm>
            <a:off x="888802" y="610807"/>
            <a:ext cx="7710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1200"/>
              </a:spcBef>
            </a:pPr>
            <a:r>
              <a:rPr lang="en-US" sz="2800" b="1" dirty="0">
                <a:solidFill>
                  <a:srgbClr val="00B0F0"/>
                </a:solidFill>
              </a:rPr>
              <a:t>Alignment of Projects with Organizational Strategy</a:t>
            </a:r>
          </a:p>
        </p:txBody>
      </p:sp>
      <p:sp>
        <p:nvSpPr>
          <p:cNvPr id="5" name="Rectangle 27"/>
          <p:cNvSpPr>
            <a:spLocks noChangeArrowheads="1"/>
          </p:cNvSpPr>
          <p:nvPr/>
        </p:nvSpPr>
        <p:spPr bwMode="auto">
          <a:xfrm>
            <a:off x="620021" y="352949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6" name="Graphic 2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947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2" descr="What Is Organisational Strategy &amp; How To Execute Yours - UpRais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346" y="1419340"/>
            <a:ext cx="3823855" cy="43882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4602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4077" t="1333" r="6977" b="4667"/>
          <a:stretch/>
        </p:blipFill>
        <p:spPr>
          <a:xfrm>
            <a:off x="862148" y="1110343"/>
            <a:ext cx="8122547" cy="55255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4"/>
          <p:cNvSpPr/>
          <p:nvPr/>
        </p:nvSpPr>
        <p:spPr>
          <a:xfrm>
            <a:off x="862148" y="743879"/>
            <a:ext cx="78874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</a:rPr>
              <a:t>A Socio-Technical Approach to Project Management</a:t>
            </a:r>
            <a:endParaRPr lang="en-US" sz="2800" b="1" dirty="0">
              <a:solidFill>
                <a:srgbClr val="00B0F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7972" t="28769" r="27964" b="5074"/>
          <a:stretch/>
        </p:blipFill>
        <p:spPr>
          <a:xfrm>
            <a:off x="8984695" y="1334885"/>
            <a:ext cx="2920453" cy="44834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620021" y="449933"/>
            <a:ext cx="9307749" cy="126449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en-US" altLang="en-US">
              <a:solidFill>
                <a:srgbClr val="FFFFFF"/>
              </a:solidFill>
            </a:endParaRPr>
          </a:p>
        </p:txBody>
      </p:sp>
      <p:pic>
        <p:nvPicPr>
          <p:cNvPr id="8" name="Graphic 2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927771" y="84865"/>
            <a:ext cx="2120265" cy="884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2957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12192000" cy="684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ight Triangle 1"/>
          <p:cNvSpPr>
            <a:spLocks noChangeArrowheads="1"/>
          </p:cNvSpPr>
          <p:nvPr/>
        </p:nvSpPr>
        <p:spPr bwMode="auto">
          <a:xfrm flipH="1">
            <a:off x="6511925" y="3152775"/>
            <a:ext cx="5680075" cy="3705225"/>
          </a:xfrm>
          <a:prstGeom prst="rtTriangle">
            <a:avLst/>
          </a:prstGeom>
          <a:solidFill>
            <a:srgbClr val="669BBC">
              <a:alpha val="7656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id-ID" altLang="en-US">
              <a:solidFill>
                <a:srgbClr val="FFFFFF"/>
              </a:solidFill>
            </a:endParaRPr>
          </a:p>
        </p:txBody>
      </p:sp>
      <p:sp>
        <p:nvSpPr>
          <p:cNvPr id="19460" name="TextBox 9"/>
          <p:cNvSpPr txBox="1">
            <a:spLocks noChangeArrowheads="1"/>
          </p:cNvSpPr>
          <p:nvPr/>
        </p:nvSpPr>
        <p:spPr bwMode="auto">
          <a:xfrm>
            <a:off x="704850" y="5707063"/>
            <a:ext cx="4524375" cy="920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buSzPts val="2800"/>
            </a:pPr>
            <a:r>
              <a:rPr lang="en-US" altLang="en-US" sz="40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9461" name="Graphic 1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5800" y="6167438"/>
            <a:ext cx="2278063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2" name="Parallelogram 13"/>
          <p:cNvSpPr>
            <a:spLocks noChangeArrowheads="1"/>
          </p:cNvSpPr>
          <p:nvPr/>
        </p:nvSpPr>
        <p:spPr bwMode="auto">
          <a:xfrm rot="16200000" flipV="1">
            <a:off x="-2058988" y="4400550"/>
            <a:ext cx="3802063" cy="1096963"/>
          </a:xfrm>
          <a:custGeom>
            <a:avLst/>
            <a:gdLst>
              <a:gd name="T0" fmla="*/ 0 w 3801492"/>
              <a:gd name="T1" fmla="*/ 1097456 h 1097456"/>
              <a:gd name="T2" fmla="*/ 1102581 w 3801492"/>
              <a:gd name="T3" fmla="*/ 0 h 1097456"/>
              <a:gd name="T4" fmla="*/ 3801492 w 3801492"/>
              <a:gd name="T5" fmla="*/ 12700 h 1097456"/>
              <a:gd name="T6" fmla="*/ 2724311 w 3801492"/>
              <a:gd name="T7" fmla="*/ 1097456 h 1097456"/>
              <a:gd name="T8" fmla="*/ 0 w 3801492"/>
              <a:gd name="T9" fmla="*/ 1097456 h 10974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2F528F"/>
                </a:solidFill>
                <a:prstDash val="solid"/>
                <a:miter lim="1220703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id-ID" altLang="en-US">
              <a:solidFill>
                <a:srgbClr val="669BBC"/>
              </a:solidFill>
            </a:endParaRPr>
          </a:p>
        </p:txBody>
      </p:sp>
      <p:pic>
        <p:nvPicPr>
          <p:cNvPr id="19463" name="Graphic 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9424988" y="203200"/>
            <a:ext cx="2579687" cy="120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791751B-2438-49D3-9145-B6897FEED1F7}"/>
</file>

<file path=customXml/itemProps2.xml><?xml version="1.0" encoding="utf-8"?>
<ds:datastoreItem xmlns:ds="http://schemas.openxmlformats.org/officeDocument/2006/customXml" ds:itemID="{7B8A8D3A-5037-465F-BF21-50EEBF7185F6}"/>
</file>

<file path=customXml/itemProps3.xml><?xml version="1.0" encoding="utf-8"?>
<ds:datastoreItem xmlns:ds="http://schemas.openxmlformats.org/officeDocument/2006/customXml" ds:itemID="{6DC632EF-901F-45DB-9BEE-97EA7D6A6C76}"/>
</file>

<file path=docProps/app.xml><?xml version="1.0" encoding="utf-8"?>
<Properties xmlns="http://schemas.openxmlformats.org/officeDocument/2006/extended-properties" xmlns:vt="http://schemas.openxmlformats.org/officeDocument/2006/docPropsVTypes">
  <Template>Presentation Midocean  White</Template>
  <TotalTime>5304</TotalTime>
  <Words>2409</Words>
  <Application>Microsoft Office PowerPoint</Application>
  <PresentationFormat>Widescreen</PresentationFormat>
  <Paragraphs>181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40</vt:i4>
      </vt:variant>
    </vt:vector>
  </HeadingPairs>
  <TitlesOfParts>
    <vt:vector size="53" baseType="lpstr">
      <vt:lpstr>Alexandria</vt:lpstr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Office Theme</vt:lpstr>
      <vt:lpstr>Office Theme</vt:lpstr>
      <vt:lpstr>Office Theme</vt:lpstr>
      <vt:lpstr>Office Theme</vt:lpstr>
      <vt:lpstr>Office Theme</vt:lpstr>
      <vt:lpstr>PowerPoint Presentation</vt:lpstr>
      <vt:lpstr>PowerPoint Presentation</vt:lpstr>
      <vt:lpstr>PowerPoint Presentation</vt:lpstr>
      <vt:lpstr>Understanding the Project </vt:lpstr>
      <vt:lpstr>Understanding the Project - Continued  </vt:lpstr>
      <vt:lpstr>PowerPoint Presentation</vt:lpstr>
      <vt:lpstr>PowerPoint Presentation</vt:lpstr>
      <vt:lpstr>Nature of the projects </vt:lpstr>
      <vt:lpstr>Nature of the projects - Count..</vt:lpstr>
      <vt:lpstr>Nature of the projects - Count.. </vt:lpstr>
      <vt:lpstr>PowerPoint Presentation</vt:lpstr>
      <vt:lpstr>Examples for projects (1) </vt:lpstr>
      <vt:lpstr>PowerPoint Presentation</vt:lpstr>
      <vt:lpstr>Examples for projects  (3)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Project Life Cycle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ALFAFA</dc:creator>
  <cp:lastModifiedBy>ALFAFA</cp:lastModifiedBy>
  <cp:revision>135</cp:revision>
  <dcterms:created xsi:type="dcterms:W3CDTF">2024-05-18T12:46:21Z</dcterms:created>
  <dcterms:modified xsi:type="dcterms:W3CDTF">2024-06-07T10:23:08Z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