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271" r:id="rId7"/>
    <p:sldId id="528" r:id="rId8"/>
    <p:sldId id="527" r:id="rId9"/>
    <p:sldId id="526" r:id="rId10"/>
    <p:sldId id="525" r:id="rId11"/>
    <p:sldId id="529" r:id="rId12"/>
    <p:sldId id="524" r:id="rId13"/>
    <p:sldId id="522" r:id="rId14"/>
    <p:sldId id="523" r:id="rId15"/>
    <p:sldId id="531" r:id="rId16"/>
    <p:sldId id="520" r:id="rId17"/>
    <p:sldId id="521" r:id="rId18"/>
    <p:sldId id="519" r:id="rId19"/>
    <p:sldId id="518" r:id="rId20"/>
    <p:sldId id="517" r:id="rId21"/>
    <p:sldId id="516" r:id="rId22"/>
    <p:sldId id="515" r:id="rId23"/>
    <p:sldId id="514" r:id="rId24"/>
    <p:sldId id="513" r:id="rId25"/>
    <p:sldId id="533" r:id="rId26"/>
    <p:sldId id="512" r:id="rId27"/>
    <p:sldId id="511" r:id="rId28"/>
    <p:sldId id="510" r:id="rId29"/>
    <p:sldId id="509" r:id="rId30"/>
    <p:sldId id="508" r:id="rId31"/>
    <p:sldId id="507" r:id="rId32"/>
    <p:sldId id="506" r:id="rId33"/>
    <p:sldId id="505" r:id="rId34"/>
    <p:sldId id="504" r:id="rId35"/>
    <p:sldId id="503" r:id="rId36"/>
    <p:sldId id="502" r:id="rId37"/>
    <p:sldId id="501" r:id="rId38"/>
    <p:sldId id="500" r:id="rId39"/>
    <p:sldId id="499" r:id="rId40"/>
    <p:sldId id="498" r:id="rId41"/>
    <p:sldId id="497" r:id="rId42"/>
    <p:sldId id="496"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28"/>
            <p14:sldId id="527"/>
            <p14:sldId id="526"/>
            <p14:sldId id="525"/>
            <p14:sldId id="529"/>
            <p14:sldId id="524"/>
            <p14:sldId id="522"/>
            <p14:sldId id="523"/>
            <p14:sldId id="531"/>
            <p14:sldId id="520"/>
            <p14:sldId id="521"/>
            <p14:sldId id="519"/>
            <p14:sldId id="518"/>
            <p14:sldId id="517"/>
            <p14:sldId id="516"/>
            <p14:sldId id="515"/>
            <p14:sldId id="514"/>
            <p14:sldId id="513"/>
            <p14:sldId id="533"/>
            <p14:sldId id="512"/>
            <p14:sldId id="511"/>
            <p14:sldId id="510"/>
            <p14:sldId id="509"/>
            <p14:sldId id="508"/>
            <p14:sldId id="507"/>
            <p14:sldId id="506"/>
            <p14:sldId id="505"/>
            <p14:sldId id="504"/>
            <p14:sldId id="503"/>
            <p14:sldId id="502"/>
            <p14:sldId id="501"/>
            <p14:sldId id="500"/>
            <p14:sldId id="499"/>
            <p14:sldId id="498"/>
            <p14:sldId id="497"/>
            <p14:sldId id="496"/>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7" d="100"/>
          <a:sy n="87" d="100"/>
        </p:scale>
        <p:origin x="48" y="7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762362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738425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981284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086026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a:extLst>
            <a:ext uri="{FF2B5EF4-FFF2-40B4-BE49-F238E27FC236}">
              <a16:creationId xmlns:a16="http://schemas.microsoft.com/office/drawing/2014/main" id="{821830FC-F6DD-164B-D541-65D7DBECE300}"/>
            </a:ext>
          </a:extLst>
        </p:cNvPr>
        <p:cNvGrpSpPr/>
        <p:nvPr/>
      </p:nvGrpSpPr>
      <p:grpSpPr>
        <a:xfrm>
          <a:off x="0" y="0"/>
          <a:ext cx="0" cy="0"/>
          <a:chOff x="0" y="0"/>
          <a:chExt cx="0" cy="0"/>
        </a:xfrm>
      </p:grpSpPr>
      <p:sp>
        <p:nvSpPr>
          <p:cNvPr id="8380" name="Google Shape;8380;g5e2a05bcb3_1_17548:notes">
            <a:extLst>
              <a:ext uri="{FF2B5EF4-FFF2-40B4-BE49-F238E27FC236}">
                <a16:creationId xmlns:a16="http://schemas.microsoft.com/office/drawing/2014/main" id="{243DB948-CF9A-60B7-9B26-0E3AB4F2802F}"/>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a:extLst>
              <a:ext uri="{FF2B5EF4-FFF2-40B4-BE49-F238E27FC236}">
                <a16:creationId xmlns:a16="http://schemas.microsoft.com/office/drawing/2014/main" id="{F85723B1-6BF1-6E43-8BFB-CBFAB7220E79}"/>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919863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406452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204492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485177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a:extLst>
            <a:ext uri="{FF2B5EF4-FFF2-40B4-BE49-F238E27FC236}">
              <a16:creationId xmlns:a16="http://schemas.microsoft.com/office/drawing/2014/main" id="{B2FF9BBF-4E7C-FA4C-6E9D-993093D46EF8}"/>
            </a:ext>
          </a:extLst>
        </p:cNvPr>
        <p:cNvGrpSpPr/>
        <p:nvPr/>
      </p:nvGrpSpPr>
      <p:grpSpPr>
        <a:xfrm>
          <a:off x="0" y="0"/>
          <a:ext cx="0" cy="0"/>
          <a:chOff x="0" y="0"/>
          <a:chExt cx="0" cy="0"/>
        </a:xfrm>
      </p:grpSpPr>
      <p:sp>
        <p:nvSpPr>
          <p:cNvPr id="8380" name="Google Shape;8380;g5e2a05bcb3_1_17548:notes">
            <a:extLst>
              <a:ext uri="{FF2B5EF4-FFF2-40B4-BE49-F238E27FC236}">
                <a16:creationId xmlns:a16="http://schemas.microsoft.com/office/drawing/2014/main" id="{4F850CF3-BF85-8F84-AC84-A31962DC7D73}"/>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a:extLst>
              <a:ext uri="{FF2B5EF4-FFF2-40B4-BE49-F238E27FC236}">
                <a16:creationId xmlns:a16="http://schemas.microsoft.com/office/drawing/2014/main" id="{A766CE92-3DE1-00A6-AFAC-493ED9826E23}"/>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333042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976398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409570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316263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384629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413035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535601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3049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6728648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749783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a:extLst>
            <a:ext uri="{FF2B5EF4-FFF2-40B4-BE49-F238E27FC236}">
              <a16:creationId xmlns:a16="http://schemas.microsoft.com/office/drawing/2014/main" id="{546C09B0-4DF4-5872-5BF6-2FF23E2D60F6}"/>
            </a:ext>
          </a:extLst>
        </p:cNvPr>
        <p:cNvGrpSpPr/>
        <p:nvPr/>
      </p:nvGrpSpPr>
      <p:grpSpPr>
        <a:xfrm>
          <a:off x="0" y="0"/>
          <a:ext cx="0" cy="0"/>
          <a:chOff x="0" y="0"/>
          <a:chExt cx="0" cy="0"/>
        </a:xfrm>
      </p:grpSpPr>
      <p:sp>
        <p:nvSpPr>
          <p:cNvPr id="8380" name="Google Shape;8380;g5e2a05bcb3_1_17548:notes">
            <a:extLst>
              <a:ext uri="{FF2B5EF4-FFF2-40B4-BE49-F238E27FC236}">
                <a16:creationId xmlns:a16="http://schemas.microsoft.com/office/drawing/2014/main" id="{72FB231D-DC5D-47A0-524A-08E4D8E3D044}"/>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a:extLst>
              <a:ext uri="{FF2B5EF4-FFF2-40B4-BE49-F238E27FC236}">
                <a16:creationId xmlns:a16="http://schemas.microsoft.com/office/drawing/2014/main" id="{12D3426B-5EC9-E361-0321-ACFA74828A85}"/>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4518350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1191594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56399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8109780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6552182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5714683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1814488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141877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3846339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1011633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0057648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8695092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0078771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1702863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9806394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051832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6791213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007659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image" Target="../media/image13.jpg"/></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5.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57825" y="4150133"/>
            <a:ext cx="5216525" cy="954107"/>
          </a:xfrm>
          <a:prstGeom prst="rect">
            <a:avLst/>
          </a:prstGeom>
          <a:noFill/>
        </p:spPr>
        <p:txBody>
          <a:bodyPr wrap="square" rtlCol="0">
            <a:spAutoFit/>
          </a:bodyPr>
          <a:lstStyle/>
          <a:p>
            <a:r>
              <a:rPr lang="en-US" sz="2800" b="1" dirty="0">
                <a:latin typeface="Alexandria" charset="0"/>
                <a:cs typeface="Alexandria" charset="0"/>
              </a:rPr>
              <a:t>Prepared by </a:t>
            </a:r>
          </a:p>
          <a:p>
            <a:r>
              <a:rPr lang="en-US" sz="2800" b="1" dirty="0">
                <a:latin typeface="Alexandria" charset="0"/>
                <a:cs typeface="Alexandria" charset="0"/>
              </a:rPr>
              <a:t>Dr. Hoda Metwally</a:t>
            </a:r>
          </a:p>
        </p:txBody>
      </p:sp>
      <p:sp>
        <p:nvSpPr>
          <p:cNvPr id="31" name="TextBox 30"/>
          <p:cNvSpPr txBox="1"/>
          <p:nvPr/>
        </p:nvSpPr>
        <p:spPr>
          <a:xfrm>
            <a:off x="673669" y="2424037"/>
            <a:ext cx="3320011"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Project Cost </a:t>
            </a:r>
          </a:p>
          <a:p>
            <a:r>
              <a:rPr lang="en-US" sz="4400" b="1" dirty="0">
                <a:solidFill>
                  <a:srgbClr val="00B0F0"/>
                </a:solidFill>
                <a:latin typeface="Alexandria" charset="0"/>
                <a:cs typeface="Alexandria" charset="0"/>
              </a:rPr>
              <a:t>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4</a:t>
            </a:r>
          </a:p>
        </p:txBody>
      </p:sp>
      <p:sp>
        <p:nvSpPr>
          <p:cNvPr id="46" name="TextBox 45"/>
          <p:cNvSpPr txBox="1"/>
          <p:nvPr/>
        </p:nvSpPr>
        <p:spPr>
          <a:xfrm>
            <a:off x="329269" y="5104240"/>
            <a:ext cx="1146468" cy="400110"/>
          </a:xfrm>
          <a:prstGeom prst="rect">
            <a:avLst/>
          </a:prstGeom>
          <a:noFill/>
        </p:spPr>
        <p:txBody>
          <a:bodyPr wrap="none" rtlCol="0">
            <a:spAutoFit/>
          </a:bodyPr>
          <a:lstStyle/>
          <a:p>
            <a:r>
              <a:rPr lang="en-US" sz="2000" dirty="0">
                <a:latin typeface="Alexandria" charset="0"/>
                <a:cs typeface="Alexandria" charset="0"/>
              </a:rPr>
              <a:t>PMG 213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320011"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Project Cost</a:t>
            </a:r>
            <a:br>
              <a:rPr lang="en-US" sz="4400" b="1" dirty="0">
                <a:solidFill>
                  <a:srgbClr val="00B0F0"/>
                </a:solidFill>
                <a:latin typeface="Alexandria" charset="0"/>
                <a:cs typeface="Alexandria" charset="0"/>
              </a:rPr>
            </a:br>
            <a:r>
              <a:rPr lang="en-US" sz="4400" b="1" dirty="0">
                <a:solidFill>
                  <a:srgbClr val="00B0F0"/>
                </a:solidFill>
                <a:latin typeface="Alexandria" charset="0"/>
                <a:cs typeface="Alexandria" charset="0"/>
              </a:rPr>
              <a:t>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4</a:t>
            </a:r>
          </a:p>
        </p:txBody>
      </p:sp>
      <p:sp>
        <p:nvSpPr>
          <p:cNvPr id="11" name="TextBox 10"/>
          <p:cNvSpPr txBox="1"/>
          <p:nvPr/>
        </p:nvSpPr>
        <p:spPr>
          <a:xfrm>
            <a:off x="6370224" y="4802552"/>
            <a:ext cx="1146468" cy="400110"/>
          </a:xfrm>
          <a:prstGeom prst="rect">
            <a:avLst/>
          </a:prstGeom>
          <a:noFill/>
        </p:spPr>
        <p:txBody>
          <a:bodyPr wrap="none" rtlCol="0">
            <a:spAutoFit/>
          </a:bodyPr>
          <a:lstStyle/>
          <a:p>
            <a:r>
              <a:rPr lang="en-US" sz="2000" dirty="0">
                <a:latin typeface="Alexandria" charset="0"/>
                <a:cs typeface="Alexandria" charset="0"/>
              </a:rPr>
              <a:t>PMG 213</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Hoda Metwally</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6184928" y="1607061"/>
            <a:ext cx="3167794" cy="523220"/>
          </a:xfrm>
          <a:prstGeom prst="rect">
            <a:avLst/>
          </a:prstGeom>
          <a:noFill/>
        </p:spPr>
        <p:txBody>
          <a:bodyPr wrap="square" rtlCol="0">
            <a:spAutoFit/>
          </a:bodyPr>
          <a:lstStyle/>
          <a:p>
            <a:pPr algn="ctr"/>
            <a:r>
              <a:rPr lang="en-US" sz="2800" b="1" dirty="0">
                <a:solidFill>
                  <a:schemeClr val="accent1">
                    <a:lumMod val="75000"/>
                  </a:schemeClr>
                </a:solidFill>
                <a:latin typeface="Alexandria" charset="0"/>
                <a:cs typeface="Alexandria" charset="0"/>
              </a:rPr>
              <a:t>Lecture 4</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F5C0F8DF-5175-7056-D702-0089694F90AA}"/>
              </a:ext>
            </a:extLst>
          </p:cNvPr>
          <p:cNvSpPr txBox="1"/>
          <p:nvPr/>
        </p:nvSpPr>
        <p:spPr>
          <a:xfrm>
            <a:off x="1333001" y="2740409"/>
            <a:ext cx="8349470" cy="144655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Cost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Management                                  </a:t>
            </a:r>
          </a:p>
        </p:txBody>
      </p:sp>
      <p:sp>
        <p:nvSpPr>
          <p:cNvPr id="10" name="TextBox 9">
            <a:extLst>
              <a:ext uri="{FF2B5EF4-FFF2-40B4-BE49-F238E27FC236}">
                <a16:creationId xmlns:a16="http://schemas.microsoft.com/office/drawing/2014/main" id="{BC69BB15-40EF-F1FD-1B93-3E09FD9A94CC}"/>
              </a:ext>
            </a:extLst>
          </p:cNvPr>
          <p:cNvSpPr txBox="1"/>
          <p:nvPr/>
        </p:nvSpPr>
        <p:spPr>
          <a:xfrm>
            <a:off x="1023730" y="3167390"/>
            <a:ext cx="8912915" cy="267765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Alexandria" charset="0"/>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Alexandria" charset="0"/>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Prepared by: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Hoda Metwally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EBA7D98F-34CB-2A19-C557-C7CD744B1A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TextBox 2">
            <a:extLst>
              <a:ext uri="{FF2B5EF4-FFF2-40B4-BE49-F238E27FC236}">
                <a16:creationId xmlns:a16="http://schemas.microsoft.com/office/drawing/2014/main" id="{979CE6FA-5CB5-874F-9DB2-BD4FA2FAEBE9}"/>
              </a:ext>
            </a:extLst>
          </p:cNvPr>
          <p:cNvSpPr txBox="1"/>
          <p:nvPr/>
        </p:nvSpPr>
        <p:spPr>
          <a:xfrm>
            <a:off x="981075" y="2021651"/>
            <a:ext cx="10477500" cy="304698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00B0F0"/>
                </a:solidFill>
                <a:effectLst/>
                <a:uLnTx/>
                <a:uFillTx/>
                <a:latin typeface="Calibri"/>
                <a:ea typeface="Calibri"/>
                <a:cs typeface="Calibri"/>
                <a:sym typeface="Calibri"/>
              </a:rPr>
              <a:t>Design phases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All elements of any given project are not designed at the same time; different elements are started earlier, and some proceed faster than others and include additional levels of detail. There are five major design phases that most built environment projects experience. In some cases, programming and conceptual design may be combined into one phase for a total of four phases. These design phases influence all of the other introductory construction management topics discussed including delivery, procurement, </a:t>
            </a:r>
            <a:endParaRPr lang="en-US" sz="2400" dirty="0"/>
          </a:p>
        </p:txBody>
      </p:sp>
    </p:spTree>
    <p:extLst>
      <p:ext uri="{BB962C8B-B14F-4D97-AF65-F5344CB8AC3E}">
        <p14:creationId xmlns:p14="http://schemas.microsoft.com/office/powerpoint/2010/main" val="24031866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4DF548B-94AE-6D6F-7E51-EEAB88B1F9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20C3BB80-177B-388F-711A-D62F4E65DC1E}"/>
              </a:ext>
            </a:extLst>
          </p:cNvPr>
          <p:cNvSpPr/>
          <p:nvPr/>
        </p:nvSpPr>
        <p:spPr>
          <a:xfrm>
            <a:off x="628649" y="596347"/>
            <a:ext cx="10734675" cy="5813943"/>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contracting, and pricing methods differently with respect to when the contractor estimates the project and when and how the contractor is chosen and begins their cost accounting processes. </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FF0000"/>
                </a:solidFill>
                <a:effectLst/>
                <a:uLnTx/>
                <a:uFillTx/>
                <a:latin typeface="Calibri" panose="020F0502020204030204"/>
                <a:ea typeface="Calibri"/>
                <a:cs typeface="Calibri"/>
                <a:sym typeface="Calibri"/>
              </a:rPr>
              <a:t>The design phases include:</a:t>
            </a:r>
            <a:endParaRPr kumimoji="0" lang="en-US" sz="2400" b="0" i="0" u="none" strike="noStrike" kern="0" cap="none" spc="0" normalizeH="0" baseline="0" noProof="0" dirty="0">
              <a:ln>
                <a:noFill/>
              </a:ln>
              <a:solidFill>
                <a:srgbClr val="FF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Programming, </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Conceptual design,</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Schematic design (SD), </a:t>
            </a:r>
          </a:p>
          <a:p>
            <a:pPr marL="285750" marR="0" lvl="0" indent="-285750" defTabSz="91440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Design development (DD), and </a:t>
            </a:r>
          </a:p>
          <a:p>
            <a:pPr marL="285750" marR="0" lvl="0" indent="-285750" defTabSz="91440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Construction documents (CDs).</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Additional design definition and detail is added at each of these levels which allow the contractor to develop more accurate estimates and reduce contingencies. Ideally this additional detail also reduces the client’s risks. Budget estimates and negotiation with a construction manager/general contractor is more common early in the design process, whereas the traditional delivery method and bid procurement process matches up best at the completion of the last phase, construction documents.</a:t>
            </a:r>
          </a:p>
          <a:p>
            <a:pPr marL="285750" marR="0" lvl="0" indent="-285750" defTabSz="91440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285750" marR="0" lvl="0" indent="-285750" defTabSz="91440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en-US" sz="1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p:txBody>
      </p:sp>
    </p:spTree>
    <p:extLst>
      <p:ext uri="{BB962C8B-B14F-4D97-AF65-F5344CB8AC3E}">
        <p14:creationId xmlns:p14="http://schemas.microsoft.com/office/powerpoint/2010/main" val="23723682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B3A7402-CE73-EB82-2E10-7C7682681E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87A2C34B-6899-10E4-3404-02035E4098C9}"/>
              </a:ext>
            </a:extLst>
          </p:cNvPr>
          <p:cNvSpPr/>
          <p:nvPr/>
        </p:nvSpPr>
        <p:spPr>
          <a:xfrm>
            <a:off x="616227" y="1023730"/>
            <a:ext cx="10747098" cy="4900820"/>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00B0F0"/>
                </a:solidFill>
                <a:effectLst/>
                <a:uLnTx/>
                <a:uFillTx/>
                <a:latin typeface="Calibri" panose="020F0502020204030204"/>
                <a:ea typeface="Calibri"/>
                <a:cs typeface="Calibri"/>
                <a:sym typeface="Calibri"/>
              </a:rPr>
              <a:t>Pricing</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There are several methods for pricing contracts used in the construction industry but four are the most prevalent and others are hybrids of these four. The choice of which to use on any particular project is made by the owner after analyzing the risk associated with the project and deciding how much of the risk to assume and how much to pass on to the contractor. Contractors want compensation for risk they assume and usually do so with increased fees or estimating contingencies. </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FF0000"/>
                </a:solidFill>
                <a:effectLst/>
                <a:uLnTx/>
                <a:uFillTx/>
                <a:latin typeface="Calibri" panose="020F0502020204030204"/>
                <a:ea typeface="Calibri"/>
                <a:cs typeface="Calibri"/>
                <a:sym typeface="Calibri"/>
              </a:rPr>
              <a:t>The most common pricing methods include: </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Lump sum (LS),</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 Unit price, </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Cost plus fixed fee or cost plus percentage fee, and</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Cost-plus with a guaranteed maximum price (GMP).</a:t>
            </a:r>
            <a:endParaRPr kumimoji="0" lang="en-US" sz="24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20535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8534D69-579D-6A39-EBF9-AC7661D81FB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19F0A0AB-CEE2-1196-4B05-7254EB1CDCB4}"/>
              </a:ext>
            </a:extLst>
          </p:cNvPr>
          <p:cNvSpPr/>
          <p:nvPr/>
        </p:nvSpPr>
        <p:spPr>
          <a:xfrm>
            <a:off x="745435" y="864703"/>
            <a:ext cx="10617889" cy="5050321"/>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sng" strike="noStrike" kern="0" cap="none" spc="0" normalizeH="0" baseline="0" noProof="0" dirty="0">
                <a:ln>
                  <a:noFill/>
                </a:ln>
                <a:solidFill>
                  <a:srgbClr val="FF0000"/>
                </a:solidFill>
                <a:effectLst/>
                <a:uLnTx/>
                <a:uFillTx/>
                <a:latin typeface="Calibri" panose="020F0502020204030204"/>
                <a:ea typeface="Calibri"/>
                <a:cs typeface="Calibri"/>
                <a:sym typeface="Calibri"/>
              </a:rPr>
              <a:t>Lump sum, or stipulated sum</a:t>
            </a:r>
            <a:r>
              <a:rPr kumimoji="0" lang="en-US" sz="2400" b="0" i="0" u="none" strike="noStrike" kern="0" cap="none" spc="0" normalizeH="0" baseline="0" noProof="0" dirty="0">
                <a:ln>
                  <a:noFill/>
                </a:ln>
                <a:solidFill>
                  <a:srgbClr val="FF0000"/>
                </a:solidFill>
                <a:effectLst/>
                <a:uLnTx/>
                <a:uFillTx/>
                <a:latin typeface="Calibri" panose="020F0502020204030204"/>
                <a:ea typeface="Calibri"/>
                <a:cs typeface="Calibri"/>
                <a:sym typeface="Calibri"/>
              </a:rPr>
              <a:t> contracts </a:t>
            </a: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are awarded on the basis of a single lump sum estimate for a specified scope of work. </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lang="en-US" sz="2400" kern="0" dirty="0">
              <a:solidFill>
                <a:srgbClr val="000000"/>
              </a:solidFill>
              <a:latin typeface="Calibri" panose="020F0502020204030204"/>
              <a:ea typeface="Calibri"/>
              <a:cs typeface="Calibri"/>
              <a:sym typeface="Calibri"/>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sng" strike="noStrike" kern="0" cap="none" spc="0" normalizeH="0" baseline="0" noProof="0" dirty="0">
                <a:ln>
                  <a:noFill/>
                </a:ln>
                <a:solidFill>
                  <a:srgbClr val="FF0000"/>
                </a:solidFill>
                <a:effectLst/>
                <a:uLnTx/>
                <a:uFillTx/>
                <a:latin typeface="Calibri" panose="020F0502020204030204"/>
                <a:ea typeface="Calibri"/>
                <a:cs typeface="Calibri"/>
                <a:sym typeface="Calibri"/>
              </a:rPr>
              <a:t>Unit-price contracts </a:t>
            </a: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are utilized for heavy-civil projects when the exact quantities of work cannot be defined. The designer estimates the quantities of work, and the contractor submits unit prices for each work item. The actual installed quantities required are multiplied by the bid unit prices to determine the final contract price but only after project completion</a:t>
            </a:r>
          </a:p>
        </p:txBody>
      </p:sp>
    </p:spTree>
    <p:extLst>
      <p:ext uri="{BB962C8B-B14F-4D97-AF65-F5344CB8AC3E}">
        <p14:creationId xmlns:p14="http://schemas.microsoft.com/office/powerpoint/2010/main" val="16989924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382">
          <a:extLst>
            <a:ext uri="{FF2B5EF4-FFF2-40B4-BE49-F238E27FC236}">
              <a16:creationId xmlns:a16="http://schemas.microsoft.com/office/drawing/2014/main" id="{C228C063-DE1D-A96B-A337-17350B209593}"/>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C08E8209-E0D6-2EFF-4F93-6B755B67DD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237571BD-1D97-1CD0-86A8-4EE36CA7A4CB}"/>
              </a:ext>
            </a:extLst>
          </p:cNvPr>
          <p:cNvSpPr txBox="1"/>
          <p:nvPr/>
        </p:nvSpPr>
        <p:spPr>
          <a:xfrm>
            <a:off x="1544715" y="1538393"/>
            <a:ext cx="8566951" cy="3416320"/>
          </a:xfrm>
          <a:prstGeom prst="rect">
            <a:avLst/>
          </a:prstGeom>
          <a:noFill/>
        </p:spPr>
        <p:txBody>
          <a:bodyPr wrap="square">
            <a:spAutoFit/>
          </a:bodyPr>
          <a:lstStyle/>
          <a:p>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a:t>
            </a:r>
            <a:r>
              <a:rPr kumimoji="0" lang="en-US" sz="2400" b="0" i="0" u="sng" strike="noStrike" kern="0" cap="none" spc="0" normalizeH="0" baseline="0" noProof="0" dirty="0">
                <a:ln>
                  <a:noFill/>
                </a:ln>
                <a:solidFill>
                  <a:srgbClr val="FF0000"/>
                </a:solidFill>
                <a:effectLst/>
                <a:uLnTx/>
                <a:uFillTx/>
                <a:latin typeface="Calibri" panose="020F0502020204030204"/>
                <a:ea typeface="Calibri"/>
                <a:cs typeface="Calibri"/>
                <a:sym typeface="Calibri"/>
              </a:rPr>
              <a:t>Cost-plus contracts </a:t>
            </a: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are used when the complete scope of work cannot be defined. All of the contractor’s project-related costs are reimbursed by the owner, and a fee is paid to cover profit and contractor home office overhead. This is also known as a time and materials contract. </a:t>
            </a:r>
          </a:p>
          <a:p>
            <a:endPar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A </a:t>
            </a:r>
            <a:r>
              <a:rPr kumimoji="0" lang="en-US" sz="2400" b="0" i="0" u="sng" strike="noStrike" kern="0" cap="none" spc="0" normalizeH="0" baseline="0" noProof="0" dirty="0">
                <a:ln>
                  <a:noFill/>
                </a:ln>
                <a:solidFill>
                  <a:srgbClr val="FF0000"/>
                </a:solidFill>
                <a:effectLst/>
                <a:uLnTx/>
                <a:uFillTx/>
                <a:latin typeface="Calibri" panose="020F0502020204030204"/>
                <a:ea typeface="Calibri"/>
                <a:cs typeface="Calibri"/>
                <a:sym typeface="Calibri"/>
              </a:rPr>
              <a:t>guaranteed-maximum-price contract (GMP) </a:t>
            </a: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is a cost-plus contract in which the contractor agrees not to exceed a specified cost. </a:t>
            </a:r>
            <a:endParaRPr lang="en-US" dirty="0"/>
          </a:p>
        </p:txBody>
      </p:sp>
    </p:spTree>
    <p:extLst>
      <p:ext uri="{BB962C8B-B14F-4D97-AF65-F5344CB8AC3E}">
        <p14:creationId xmlns:p14="http://schemas.microsoft.com/office/powerpoint/2010/main" val="28471952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4AD7CE96-E62F-46F8-8E83-289971D4D1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18261D85-04FD-B240-D9F0-9300BE8B0271}"/>
              </a:ext>
            </a:extLst>
          </p:cNvPr>
          <p:cNvSpPr txBox="1"/>
          <p:nvPr/>
        </p:nvSpPr>
        <p:spPr>
          <a:xfrm>
            <a:off x="198783" y="982177"/>
            <a:ext cx="10933043" cy="378565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Project owners choose which method they want their contractors to price a project for a variety of reasons, including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 completeness of the design,</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the complexity of the project,</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and the owner’s experience in managing construction projects.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400" kern="0" dirty="0">
              <a:solidFill>
                <a:srgbClr val="000000"/>
              </a:solidFill>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Each of these pricing models also has a significantly different effect on jobsite cost accounting. </a:t>
            </a:r>
          </a:p>
        </p:txBody>
      </p:sp>
    </p:spTree>
    <p:extLst>
      <p:ext uri="{BB962C8B-B14F-4D97-AF65-F5344CB8AC3E}">
        <p14:creationId xmlns:p14="http://schemas.microsoft.com/office/powerpoint/2010/main" val="34288479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A18067AA-EF94-6066-3275-CC8E1ABB41A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F606E9AB-AB2E-EC4B-E109-4EEF9CD693D1}"/>
              </a:ext>
            </a:extLst>
          </p:cNvPr>
          <p:cNvSpPr/>
          <p:nvPr/>
        </p:nvSpPr>
        <p:spPr>
          <a:xfrm>
            <a:off x="628649" y="795130"/>
            <a:ext cx="10734675" cy="5129420"/>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00B0F0"/>
                </a:solidFill>
                <a:effectLst/>
                <a:uLnTx/>
                <a:uFillTx/>
                <a:latin typeface="Calibri" panose="020F0502020204030204"/>
                <a:ea typeface="Calibri"/>
                <a:cs typeface="Calibri"/>
                <a:sym typeface="Calibri"/>
              </a:rPr>
              <a:t>Construction contracts </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The construction contract is the most important construction document. It has significant impacts on how costs are accounted for, especially in an open-book contract. It is a legal document that describes the rights and responsibilities of the parties, for example, the owner and the general contractor. Five things must be aligned for a contract to exist:</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An offer to perform a service, </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An acceptance of the offer, </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Some conveyance, i.e. transfer of a completed building for money,</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A legal agreement, and </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Only authorized parties can sign the agreement, for example the officer-in-charge or chief executive officer (OIC or CEO).</a:t>
            </a:r>
          </a:p>
        </p:txBody>
      </p:sp>
    </p:spTree>
    <p:extLst>
      <p:ext uri="{BB962C8B-B14F-4D97-AF65-F5344CB8AC3E}">
        <p14:creationId xmlns:p14="http://schemas.microsoft.com/office/powerpoint/2010/main" val="23835240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D24B5E7-9956-7383-ED66-1996583378A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F6F5CA33-FDBF-9BF5-AD38-735975C7980A}"/>
              </a:ext>
            </a:extLst>
          </p:cNvPr>
          <p:cNvSpPr/>
          <p:nvPr/>
        </p:nvSpPr>
        <p:spPr>
          <a:xfrm>
            <a:off x="646043" y="864704"/>
            <a:ext cx="10717281" cy="5059846"/>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The intent of the contractual agreement and the contract documents describe the completed project and the terms and conditions the parties (usually the project owner and the general contractor) must adhere to in order to accomplish the work. There typically is not a detailed description of the sequence of work or the means and methods to be used by the contractor in completing the project. The contractor is expected to have the professional expertise required to understand the contract documents and select appropriate subcontractors and qualified craftsmen, materials, and equipment to complete the project safely and achieve the specified quality requirements. </a:t>
            </a:r>
          </a:p>
        </p:txBody>
      </p:sp>
    </p:spTree>
    <p:extLst>
      <p:ext uri="{BB962C8B-B14F-4D97-AF65-F5344CB8AC3E}">
        <p14:creationId xmlns:p14="http://schemas.microsoft.com/office/powerpoint/2010/main" val="9753559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8382">
          <a:extLst>
            <a:ext uri="{FF2B5EF4-FFF2-40B4-BE49-F238E27FC236}">
              <a16:creationId xmlns:a16="http://schemas.microsoft.com/office/drawing/2014/main" id="{DEEF84FD-3123-21BD-D250-563ABF0DBBBC}"/>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93F714BF-8C68-F98D-70C7-7451350DDCA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07A4A388-A4C5-5EE8-3CFA-936393066E3E}"/>
              </a:ext>
            </a:extLst>
          </p:cNvPr>
          <p:cNvSpPr txBox="1"/>
          <p:nvPr/>
        </p:nvSpPr>
        <p:spPr>
          <a:xfrm>
            <a:off x="1066799" y="905933"/>
            <a:ext cx="10651067" cy="5539978"/>
          </a:xfrm>
          <a:prstGeom prst="rect">
            <a:avLst/>
          </a:prstGeom>
          <a:noFill/>
        </p:spPr>
        <p:txBody>
          <a:bodyPr wrap="square">
            <a:spAutoFit/>
          </a:bodyPr>
          <a:lstStyle/>
          <a:p>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For example, the contract documents will specify the dimension and sizes of structural steel columns and beams.</a:t>
            </a:r>
          </a:p>
          <a:p>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The contract documents usually include at least the following  management five essential elements. They are listed here in what had been considered a relative order of precedence, but today most see them as complementary; all of these documents must work together:</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1. The contract agreement,</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2. Special or supplemental conditions,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3. General conditions,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4. Technical specifications, and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5. Drawings.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endParaRPr lang="en-US" sz="2400" kern="0" dirty="0">
              <a:solidFill>
                <a:srgbClr val="000000"/>
              </a:solidFill>
              <a:latin typeface="Calibri" panose="020F0502020204030204"/>
              <a:ea typeface="Calibri"/>
              <a:cs typeface="Calibri"/>
              <a:sym typeface="Calibri"/>
            </a:endParaRPr>
          </a:p>
          <a:p>
            <a:endPar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endParaRPr lang="en-US" dirty="0"/>
          </a:p>
        </p:txBody>
      </p:sp>
    </p:spTree>
    <p:extLst>
      <p:ext uri="{BB962C8B-B14F-4D97-AF65-F5344CB8AC3E}">
        <p14:creationId xmlns:p14="http://schemas.microsoft.com/office/powerpoint/2010/main" val="18123320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B098B3E-BAB3-D742-D3F3-2BFBC58AA2C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5" name="TextBox 4">
            <a:extLst>
              <a:ext uri="{FF2B5EF4-FFF2-40B4-BE49-F238E27FC236}">
                <a16:creationId xmlns:a16="http://schemas.microsoft.com/office/drawing/2014/main" id="{5CFDE398-967B-C650-4894-F1C227459D02}"/>
              </a:ext>
            </a:extLst>
          </p:cNvPr>
          <p:cNvSpPr txBox="1"/>
          <p:nvPr/>
        </p:nvSpPr>
        <p:spPr>
          <a:xfrm>
            <a:off x="506895" y="864704"/>
            <a:ext cx="10843591" cy="489364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FF0000"/>
                </a:solidFill>
                <a:effectLst/>
                <a:uLnTx/>
                <a:uFillTx/>
                <a:latin typeface="Calibri"/>
                <a:ea typeface="Calibri"/>
                <a:cs typeface="Calibri"/>
                <a:sym typeface="Calibri"/>
              </a:rPr>
              <a:t>The terms and conditions of the relationship between the primary parties are defined solely within the contract documents. These documents should be read and completely understood by the contractor before deciding to pursue a project</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They also form the basis for creating a project estimate and schedule. To manage a project successfully, the project manager must understand the organization of the contract documents and the contractual requirements for his or her project  .This knowledge is essential if the PM has any expectation of satisfying the expectations of his or her company executives as well as that of the project owner. The contract agreement itself is either a generic standard template or a specially prepared document to suit a specific project owner or a specific project. Most government agencies use standard formats for developing construction contract documents. </a:t>
            </a:r>
          </a:p>
        </p:txBody>
      </p:sp>
    </p:spTree>
    <p:extLst>
      <p:ext uri="{BB962C8B-B14F-4D97-AF65-F5344CB8AC3E}">
        <p14:creationId xmlns:p14="http://schemas.microsoft.com/office/powerpoint/2010/main" val="14230954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C9ECB909-7D2A-7C17-7B97-40889F4611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BAB9A1C9-C30B-D0C0-8475-3C92BCCA670B}"/>
              </a:ext>
            </a:extLst>
          </p:cNvPr>
          <p:cNvSpPr txBox="1"/>
          <p:nvPr/>
        </p:nvSpPr>
        <p:spPr>
          <a:xfrm>
            <a:off x="259890" y="944216"/>
            <a:ext cx="11459817" cy="378565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Governmental agencies typically have standardized general conditions and contract language. Many private owners use contract formats developed by the </a:t>
            </a:r>
            <a:r>
              <a:rPr lang="en-US" sz="2400" kern="0" dirty="0">
                <a:solidFill>
                  <a:srgbClr val="000000"/>
                </a:solidFill>
                <a:latin typeface="Calibri"/>
                <a:ea typeface="Calibri"/>
                <a:cs typeface="Calibri"/>
                <a:sym typeface="Calibri"/>
              </a:rPr>
              <a:t>g</a:t>
            </a:r>
            <a:r>
              <a:rPr kumimoji="0" lang="en-US" sz="2400" b="0" i="0" u="none" strike="noStrike" kern="0" cap="none" spc="0" normalizeH="0" baseline="0" noProof="0" dirty="0" err="1">
                <a:ln>
                  <a:noFill/>
                </a:ln>
                <a:solidFill>
                  <a:srgbClr val="000000"/>
                </a:solidFill>
                <a:effectLst/>
                <a:uLnTx/>
                <a:uFillTx/>
                <a:latin typeface="Calibri"/>
                <a:ea typeface="Calibri"/>
                <a:cs typeface="Calibri"/>
                <a:sym typeface="Calibri"/>
              </a:rPr>
              <a:t>overnment</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and other contractor associations.</a:t>
            </a:r>
            <a:endParaRPr kumimoji="0" lang="en-US" sz="2400" b="0" i="0" u="none" strike="noStrike" kern="0" cap="none" spc="0" normalizeH="0" baseline="0" noProof="0" dirty="0">
              <a:ln>
                <a:noFill/>
              </a:ln>
              <a:solidFill>
                <a:srgbClr val="FF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FF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FF0000"/>
                </a:solidFill>
                <a:effectLst/>
                <a:uLnTx/>
                <a:uFillTx/>
                <a:latin typeface="Calibri"/>
                <a:ea typeface="Calibri"/>
                <a:cs typeface="Calibri"/>
                <a:sym typeface="Calibri"/>
              </a:rPr>
              <a:t>Contracts should not be signed until they have been subjected to a thorough legal review. This is to ensure that the documents are legally enforceable in the event of a disagreement and that there is a clear, legal description of each party’s responsibilities.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400" kern="0" dirty="0">
              <a:solidFill>
                <a:srgbClr val="FF0000"/>
              </a:solidFill>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FF0000"/>
                </a:solidFill>
                <a:effectLst/>
                <a:uLnTx/>
                <a:uFillTx/>
                <a:latin typeface="Calibri"/>
                <a:ea typeface="Calibri"/>
                <a:cs typeface="Calibri"/>
                <a:sym typeface="Calibri"/>
              </a:rPr>
              <a:t>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Standard contract agreements have typically been developed by attorneys and have been tested in the legal system and deemed fair to the parties that willfully execute them.</a:t>
            </a:r>
          </a:p>
        </p:txBody>
      </p:sp>
    </p:spTree>
    <p:extLst>
      <p:ext uri="{BB962C8B-B14F-4D97-AF65-F5344CB8AC3E}">
        <p14:creationId xmlns:p14="http://schemas.microsoft.com/office/powerpoint/2010/main" val="2044049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CC2443A7-99CB-87A8-0E14-56421F5DAB6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4" name="Picture 3">
            <a:extLst>
              <a:ext uri="{FF2B5EF4-FFF2-40B4-BE49-F238E27FC236}">
                <a16:creationId xmlns:a16="http://schemas.microsoft.com/office/drawing/2014/main" id="{009AE210-07B2-EF87-5824-34CC486E1522}"/>
              </a:ext>
            </a:extLst>
          </p:cNvPr>
          <p:cNvPicPr>
            <a:picLocks noChangeAspect="1"/>
          </p:cNvPicPr>
          <p:nvPr/>
        </p:nvPicPr>
        <p:blipFill>
          <a:blip r:embed="rId4"/>
          <a:stretch>
            <a:fillRect/>
          </a:stretch>
        </p:blipFill>
        <p:spPr>
          <a:xfrm>
            <a:off x="103860" y="864704"/>
            <a:ext cx="11984280" cy="5276347"/>
          </a:xfrm>
          <a:prstGeom prst="rect">
            <a:avLst/>
          </a:prstGeom>
        </p:spPr>
      </p:pic>
    </p:spTree>
    <p:extLst>
      <p:ext uri="{BB962C8B-B14F-4D97-AF65-F5344CB8AC3E}">
        <p14:creationId xmlns:p14="http://schemas.microsoft.com/office/powerpoint/2010/main" val="1226235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7B369E17-9E03-CC93-2844-CE97D5ED96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7D2A14C6-8ABC-3C1F-C30D-2B7EEA15421D}"/>
              </a:ext>
            </a:extLst>
          </p:cNvPr>
          <p:cNvSpPr txBox="1"/>
          <p:nvPr/>
        </p:nvSpPr>
        <p:spPr>
          <a:xfrm>
            <a:off x="3048828" y="2767281"/>
            <a:ext cx="6097656" cy="707886"/>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rgbClr val="FF0000"/>
                </a:solidFill>
                <a:effectLst/>
                <a:uLnTx/>
                <a:uFillTx/>
                <a:latin typeface="Calibri" panose="020F0502020204030204"/>
                <a:ea typeface="+mn-ea"/>
                <a:cs typeface="+mn-cs"/>
              </a:rPr>
              <a:t>Introduction to estimating</a:t>
            </a:r>
          </a:p>
        </p:txBody>
      </p:sp>
    </p:spTree>
    <p:extLst>
      <p:ext uri="{BB962C8B-B14F-4D97-AF65-F5344CB8AC3E}">
        <p14:creationId xmlns:p14="http://schemas.microsoft.com/office/powerpoint/2010/main" val="24442901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E290C434-2B44-D205-21E2-8485B81DFEA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5BD1BAA8-6DB2-7177-0F58-E2B3DC780425}"/>
              </a:ext>
            </a:extLst>
          </p:cNvPr>
          <p:cNvSpPr txBox="1"/>
          <p:nvPr/>
        </p:nvSpPr>
        <p:spPr>
          <a:xfrm>
            <a:off x="536713" y="864704"/>
            <a:ext cx="10754139" cy="4154984"/>
          </a:xfrm>
          <a:prstGeom prst="rect">
            <a:avLst/>
          </a:prstGeom>
          <a:noFill/>
        </p:spPr>
        <p:txBody>
          <a:bodyPr wrap="square">
            <a:spAutoFit/>
          </a:bodyPr>
          <a:lstStyle/>
          <a:p>
            <a:pPr marL="12700" marR="5080" lvl="0" indent="51435" algn="l" defTabSz="914400" rtl="1" eaLnBrk="1" fontAlgn="auto" latinLnBrk="0" hangingPunct="1">
              <a:lnSpc>
                <a:spcPct val="100000"/>
              </a:lnSpc>
              <a:spcBef>
                <a:spcPts val="5"/>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Introduction:</a:t>
            </a:r>
          </a:p>
          <a:p>
            <a:pPr marL="12700" marR="5080" lvl="0" indent="51435" algn="l" defTabSz="914400" rtl="1" eaLnBrk="1" fontAlgn="auto" latinLnBrk="0" hangingPunct="1">
              <a:lnSpc>
                <a:spcPct val="100000"/>
              </a:lnSpc>
              <a:spcBef>
                <a:spcPts val="5"/>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51435" algn="l" defTabSz="914400" rtl="1" eaLnBrk="1" fontAlgn="auto" latinLnBrk="0" hangingPunct="1">
              <a:lnSpc>
                <a:spcPct val="100000"/>
              </a:lnSpc>
              <a:spcBef>
                <a:spcPts val="5"/>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Cost is one of the most critical project attributes that must be controlled by the project  manager (PM), superintendent, and cost engineering team. Project costs are estimated to  develop a construction budget within which the project team must build the project.</a:t>
            </a:r>
          </a:p>
          <a:p>
            <a:pPr marL="12700" marR="5080" lvl="0" indent="51435" algn="l" defTabSz="914400" rtl="1" eaLnBrk="1" fontAlgn="auto" latinLnBrk="0" hangingPunct="1">
              <a:lnSpc>
                <a:spcPct val="100000"/>
              </a:lnSpc>
              <a:spcBef>
                <a:spcPts val="5"/>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Cost  estimating is the process of collecting, analyzing, and summarizing data in order to prepare  an educated projection of the anticipated cost of a project. All project costs are estimated  in preparing bids for lump sum or unit-price contracts and negotiating the guaranteed  maximum price (GMP) on cost-plus contracts. This project budget is the first step and  becomes the basis for the cost control system.</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065562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1FE23EA3-5487-AB38-FAFD-8F58C97F19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718E9C60-340F-7350-F77A-9A7D09918F7F}"/>
              </a:ext>
            </a:extLst>
          </p:cNvPr>
          <p:cNvSpPr txBox="1"/>
          <p:nvPr/>
        </p:nvSpPr>
        <p:spPr>
          <a:xfrm>
            <a:off x="1292088" y="1341783"/>
            <a:ext cx="9978886" cy="4893647"/>
          </a:xfrm>
          <a:prstGeom prst="rect">
            <a:avLst/>
          </a:prstGeom>
          <a:noFill/>
        </p:spPr>
        <p:txBody>
          <a:bodyPr wrap="square">
            <a:spAutoFit/>
          </a:bodyPr>
          <a:lstStyle/>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When possible, the PM, cost engineer, and superintendent should be responsible for  developing the estimate or at a minimum, work as integral members of the estimating  team. Their individual inputs regarding constructability and their personal commitments to  the final estimate are essential to assure not only the success of the estimate, but also the  ultimate success of the project. </a:t>
            </a: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One of the first assignments for the estimating team is to  develop a responsibility list and to schedule the estimate. The estimating process should be  scheduled for each project beginning with the dates for the pre-bid or pre-proposal  conference and finishing when the bid or proposal is due. With these milestones  established, a short bar-chart schedule should be developed which shows each step and  assigns due dates to the estimating tasks depicted in the Estimating Process Figure 4.1.</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40035233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0C28BA8-30C7-95F1-0AEE-5DEDBF42E9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3" name="Google Shape;130;p6">
            <a:extLst>
              <a:ext uri="{FF2B5EF4-FFF2-40B4-BE49-F238E27FC236}">
                <a16:creationId xmlns:a16="http://schemas.microsoft.com/office/drawing/2014/main" id="{BE015066-F251-A982-4D54-6F1BCCD7D2CA}"/>
              </a:ext>
            </a:extLst>
          </p:cNvPr>
          <p:cNvPicPr preferRelativeResize="0"/>
          <p:nvPr/>
        </p:nvPicPr>
        <p:blipFill rotWithShape="1">
          <a:blip r:embed="rId4">
            <a:alphaModFix/>
          </a:blip>
          <a:srcRect/>
          <a:stretch/>
        </p:blipFill>
        <p:spPr>
          <a:xfrm>
            <a:off x="742949" y="878585"/>
            <a:ext cx="10607537" cy="5790571"/>
          </a:xfrm>
          <a:prstGeom prst="rect">
            <a:avLst/>
          </a:prstGeom>
          <a:noFill/>
          <a:ln>
            <a:noFill/>
          </a:ln>
        </p:spPr>
      </p:pic>
    </p:spTree>
    <p:extLst>
      <p:ext uri="{BB962C8B-B14F-4D97-AF65-F5344CB8AC3E}">
        <p14:creationId xmlns:p14="http://schemas.microsoft.com/office/powerpoint/2010/main" val="21479421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3700BA9-4E60-3100-B658-AF5963B1E2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F4E68EDD-EA10-330D-329C-8FD684B21565}"/>
              </a:ext>
            </a:extLst>
          </p:cNvPr>
          <p:cNvSpPr/>
          <p:nvPr/>
        </p:nvSpPr>
        <p:spPr>
          <a:xfrm>
            <a:off x="728662" y="864704"/>
            <a:ext cx="10734675" cy="5382224"/>
          </a:xfrm>
          <a:prstGeom prst="rect">
            <a:avLst/>
          </a:prstGeom>
          <a:solidFill>
            <a:sysClr val="window" lastClr="FFFFFF"/>
          </a:solidFill>
          <a:ln w="12700" cap="flat" cmpd="sng" algn="ctr">
            <a:noFill/>
            <a:prstDash val="solid"/>
            <a:miter lim="800000"/>
          </a:ln>
          <a:effectLst/>
        </p:spPr>
        <p:txBody>
          <a:bodyPr rtlCol="0" anchor="ctr"/>
          <a:lstStyle/>
          <a:p>
            <a:pPr marL="1270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000" b="1" i="0" u="sng" strike="noStrike" kern="0" cap="none" spc="0" normalizeH="0" baseline="0" noProof="0" dirty="0">
                <a:ln>
                  <a:noFill/>
                </a:ln>
                <a:solidFill>
                  <a:srgbClr val="23A9E0"/>
                </a:solidFill>
                <a:effectLst/>
                <a:uLnTx/>
                <a:uFillTx/>
                <a:latin typeface="Calibri" panose="020F0502020204030204"/>
                <a:ea typeface="Calibri"/>
                <a:cs typeface="Calibri"/>
                <a:sym typeface="Calibri"/>
              </a:rPr>
              <a:t>Types of cost estimates</a:t>
            </a:r>
          </a:p>
          <a:p>
            <a:pPr marL="1270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0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12700" marR="5080" lvl="0" indent="51435" defTabSz="91440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Many outside of the construction industry view all contractors’ estimates the same, in  that they are all ‘firm bids’ and all contractor-produced estimates are completely  detailed and accurate. This of course is a misconception and largely dependent upon  document completion. There are several different types of cost estimates. </a:t>
            </a:r>
          </a:p>
          <a:p>
            <a:pPr marL="12700" marR="5080" lvl="0" indent="51435" defTabSz="914400" eaLnBrk="1" fontAlgn="auto" latinLnBrk="0" hangingPunct="1">
              <a:lnSpc>
                <a:spcPct val="100000"/>
              </a:lnSpc>
              <a:spcBef>
                <a:spcPts val="0"/>
              </a:spcBef>
              <a:spcAft>
                <a:spcPts val="0"/>
              </a:spcAft>
              <a:buClr>
                <a:srgbClr val="000000"/>
              </a:buClr>
              <a:buSzTx/>
              <a:buFont typeface="Arial"/>
              <a:buNone/>
              <a:tabLst/>
              <a:defRPr/>
            </a:pPr>
            <a:r>
              <a:rPr kumimoji="0" lang="en-US" sz="2000" b="0" i="0" u="sng" strike="noStrike" kern="0" cap="none" spc="0" normalizeH="0" baseline="0" noProof="0" dirty="0">
                <a:ln>
                  <a:noFill/>
                </a:ln>
                <a:solidFill>
                  <a:srgbClr val="000000"/>
                </a:solidFill>
                <a:effectLst/>
                <a:uLnTx/>
                <a:uFillTx/>
                <a:latin typeface="Calibri" panose="020F0502020204030204"/>
                <a:ea typeface="Calibri"/>
                <a:cs typeface="Calibri"/>
                <a:sym typeface="Calibri"/>
              </a:rPr>
              <a:t>Conceptual  cost </a:t>
            </a:r>
            <a:r>
              <a:rPr kumimoji="0" lang="en-US" sz="20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estimates are developed using incomplete project documentation, </a:t>
            </a:r>
          </a:p>
          <a:p>
            <a:pPr marL="12700" marR="5080" lvl="0" indent="51435" defTabSz="91440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while </a:t>
            </a:r>
            <a:r>
              <a:rPr kumimoji="0" lang="en-US" sz="2000" b="0" i="0" u="sng" strike="noStrike" kern="0" cap="none" spc="0" normalizeH="0" baseline="0" noProof="0" dirty="0">
                <a:ln>
                  <a:noFill/>
                </a:ln>
                <a:solidFill>
                  <a:srgbClr val="000000"/>
                </a:solidFill>
                <a:effectLst/>
                <a:uLnTx/>
                <a:uFillTx/>
                <a:latin typeface="Calibri" panose="020F0502020204030204"/>
                <a:ea typeface="Calibri"/>
                <a:cs typeface="Calibri"/>
                <a:sym typeface="Calibri"/>
              </a:rPr>
              <a:t>detailed  cost </a:t>
            </a:r>
            <a:r>
              <a:rPr kumimoji="0" lang="en-US" sz="20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estimates are prepared using complete drawings and specifications.</a:t>
            </a:r>
          </a:p>
          <a:p>
            <a:pPr marL="469900" marR="5080" lvl="0" indent="-457200" defTabSz="914400" eaLnBrk="1" fontAlgn="auto" latinLnBrk="0" hangingPunct="1">
              <a:lnSpc>
                <a:spcPct val="100000"/>
              </a:lnSpc>
              <a:spcBef>
                <a:spcPts val="0"/>
              </a:spcBef>
              <a:spcAft>
                <a:spcPts val="0"/>
              </a:spcAft>
              <a:buClr>
                <a:srgbClr val="000000"/>
              </a:buClr>
              <a:buSzTx/>
              <a:buFont typeface="+mj-lt"/>
              <a:buAutoNum type="arabicPeriod"/>
              <a:tabLst/>
              <a:defRPr/>
            </a:pPr>
            <a:r>
              <a:rPr kumimoji="0" lang="en-US" sz="20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a:t>
            </a:r>
            <a:r>
              <a:rPr kumimoji="0" lang="en-US" sz="2000" b="0" i="0" u="sng" strike="noStrike" kern="0" cap="none" spc="0" normalizeH="0" baseline="0" noProof="0" dirty="0">
                <a:ln>
                  <a:noFill/>
                </a:ln>
                <a:solidFill>
                  <a:srgbClr val="000000"/>
                </a:solidFill>
                <a:effectLst/>
                <a:uLnTx/>
                <a:uFillTx/>
                <a:latin typeface="Calibri" panose="020F0502020204030204"/>
                <a:ea typeface="Calibri"/>
                <a:cs typeface="Calibri"/>
                <a:sym typeface="Calibri"/>
              </a:rPr>
              <a:t>Semi-detailed  cost </a:t>
            </a:r>
            <a:r>
              <a:rPr kumimoji="0" lang="en-US" sz="20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estimates are used for guaranteed maximum price contracts and have elements of  both conceptual and detailed estimates. The estimating  strategy or approach is different with each of the three main types of estimates and  the level of detail will differ as well. The accuracy of an estimate is directly proportional  to the accuracy of the documents and the time spent on preparing an estimate also  follows those same lines. All estimates have major elements or cost categories, some of which require a more detailed effort .</a:t>
            </a:r>
          </a:p>
        </p:txBody>
      </p:sp>
    </p:spTree>
    <p:extLst>
      <p:ext uri="{BB962C8B-B14F-4D97-AF65-F5344CB8AC3E}">
        <p14:creationId xmlns:p14="http://schemas.microsoft.com/office/powerpoint/2010/main" val="12214999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68845DE8-821F-4D0A-D1AB-D9C83496C4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4" name="Picture 3">
            <a:extLst>
              <a:ext uri="{FF2B5EF4-FFF2-40B4-BE49-F238E27FC236}">
                <a16:creationId xmlns:a16="http://schemas.microsoft.com/office/drawing/2014/main" id="{5021806C-BAEF-EA51-71FD-F37201565958}"/>
              </a:ext>
            </a:extLst>
          </p:cNvPr>
          <p:cNvPicPr>
            <a:picLocks noChangeAspect="1"/>
          </p:cNvPicPr>
          <p:nvPr/>
        </p:nvPicPr>
        <p:blipFill>
          <a:blip r:embed="rId4"/>
          <a:stretch>
            <a:fillRect/>
          </a:stretch>
        </p:blipFill>
        <p:spPr>
          <a:xfrm>
            <a:off x="989887" y="1385602"/>
            <a:ext cx="10212225" cy="4955563"/>
          </a:xfrm>
          <a:prstGeom prst="rect">
            <a:avLst/>
          </a:prstGeom>
        </p:spPr>
      </p:pic>
    </p:spTree>
    <p:extLst>
      <p:ext uri="{BB962C8B-B14F-4D97-AF65-F5344CB8AC3E}">
        <p14:creationId xmlns:p14="http://schemas.microsoft.com/office/powerpoint/2010/main" val="39037149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8382">
          <a:extLst>
            <a:ext uri="{FF2B5EF4-FFF2-40B4-BE49-F238E27FC236}">
              <a16:creationId xmlns:a16="http://schemas.microsoft.com/office/drawing/2014/main" id="{9480D92B-53FE-27FA-E70C-0B8A6838A3E6}"/>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A04281A5-7451-1C24-51A4-658BC90FC64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3C39C960-03C8-D179-59F6-924ADE5F8BBC}"/>
              </a:ext>
            </a:extLst>
          </p:cNvPr>
          <p:cNvSpPr txBox="1"/>
          <p:nvPr/>
        </p:nvSpPr>
        <p:spPr>
          <a:xfrm>
            <a:off x="626165" y="2690336"/>
            <a:ext cx="10863470" cy="3600986"/>
          </a:xfrm>
          <a:prstGeom prst="rect">
            <a:avLst/>
          </a:prstGeom>
          <a:noFill/>
        </p:spPr>
        <p:txBody>
          <a:bodyPr wrap="square">
            <a:spAutoFit/>
          </a:bodyPr>
          <a:lstStyle/>
          <a:p>
            <a:pPr marL="12700" marR="5080" lvl="0" indent="0" algn="ctr"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5400" b="1" i="0" u="none" strike="noStrike" kern="0" cap="none" spc="0" normalizeH="0" baseline="0" noProof="0" dirty="0">
                <a:ln>
                  <a:noFill/>
                </a:ln>
                <a:solidFill>
                  <a:srgbClr val="FF0000"/>
                </a:solidFill>
                <a:effectLst/>
                <a:uLnTx/>
                <a:uFillTx/>
                <a:latin typeface="Calibri"/>
                <a:ea typeface="Calibri"/>
                <a:cs typeface="Calibri"/>
                <a:sym typeface="Calibri"/>
              </a:rPr>
              <a:t>Revenue = Cost + Profit</a:t>
            </a:r>
          </a:p>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1800" b="0" i="0" u="none" strike="noStrike" kern="0" cap="none" spc="0" normalizeH="0" baseline="0" noProof="0" dirty="0">
                <a:ln>
                  <a:noFill/>
                </a:ln>
                <a:solidFill>
                  <a:srgbClr val="000000"/>
                </a:solidFill>
                <a:effectLst/>
                <a:uLnTx/>
                <a:uFillTx/>
                <a:latin typeface="Calibri"/>
                <a:ea typeface="Calibri"/>
                <a:cs typeface="Calibri"/>
                <a:sym typeface="Calibri"/>
              </a:rPr>
              <a:t>                                                       </a:t>
            </a:r>
          </a:p>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r>
              <a:rPr lang="en-US" kern="0" dirty="0">
                <a:solidFill>
                  <a:srgbClr val="000000"/>
                </a:solidFill>
                <a:latin typeface="Calibri"/>
                <a:ea typeface="Calibri"/>
                <a:cs typeface="Calibri"/>
                <a:sym typeface="Calibri"/>
              </a:rPr>
              <a:t>                                                   </a:t>
            </a:r>
            <a:r>
              <a:rPr kumimoji="0" lang="en-US" sz="1800" b="0" i="0" u="none" strike="noStrike" kern="0" cap="none" spc="0" normalizeH="0" baseline="0" noProof="0" dirty="0">
                <a:ln>
                  <a:noFill/>
                </a:ln>
                <a:solidFill>
                  <a:srgbClr val="000000"/>
                </a:solidFill>
                <a:effectLst/>
                <a:uLnTx/>
                <a:uFillTx/>
                <a:latin typeface="Calibri"/>
                <a:ea typeface="Calibri"/>
                <a:cs typeface="Calibri"/>
                <a:sym typeface="Calibri"/>
              </a:rPr>
              <a:t>Example:           </a:t>
            </a:r>
          </a:p>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1800" b="0" i="0" u="none" strike="noStrike" kern="0" cap="none" spc="0" normalizeH="0" baseline="0" noProof="0" dirty="0">
                <a:ln>
                  <a:noFill/>
                </a:ln>
                <a:solidFill>
                  <a:srgbClr val="000000"/>
                </a:solidFill>
                <a:effectLst/>
                <a:uLnTx/>
                <a:uFillTx/>
                <a:latin typeface="Calibri"/>
                <a:ea typeface="Calibri"/>
                <a:cs typeface="Calibri"/>
                <a:sym typeface="Calibri"/>
              </a:rPr>
              <a:t>                                                                        12,000,000 =10,000,000 +2,000,000</a:t>
            </a:r>
          </a:p>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endParaRPr kumimoji="0" lang="en-US" sz="1800" b="0" i="0" u="none" strike="noStrike" kern="0" cap="none" spc="0" normalizeH="0" baseline="0" noProof="0" dirty="0">
              <a:ln>
                <a:noFill/>
              </a:ln>
              <a:solidFill>
                <a:srgbClr val="FF0000"/>
              </a:solidFill>
              <a:effectLst/>
              <a:uLnTx/>
              <a:uFillTx/>
              <a:latin typeface="Calibri"/>
              <a:ea typeface="Calibri"/>
              <a:cs typeface="Calibri"/>
              <a:sym typeface="Calibri"/>
            </a:endParaRPr>
          </a:p>
          <a:p>
            <a:pPr marL="12700" marR="5080" lvl="0" indent="0" algn="ctr" defTabSz="914400" rtl="1" eaLnBrk="1" fontAlgn="auto" latinLnBrk="0" hangingPunct="1">
              <a:lnSpc>
                <a:spcPct val="100000"/>
              </a:lnSpc>
              <a:spcBef>
                <a:spcPts val="0"/>
              </a:spcBef>
              <a:spcAft>
                <a:spcPts val="0"/>
              </a:spcAft>
              <a:buClr>
                <a:srgbClr val="000000"/>
              </a:buClr>
              <a:buSzTx/>
              <a:buFont typeface="Arial"/>
              <a:buNone/>
              <a:tabLst/>
              <a:defRPr/>
            </a:pPr>
            <a:r>
              <a:rPr lang="en-US" sz="2400" b="1" kern="0" dirty="0">
                <a:solidFill>
                  <a:srgbClr val="FF0000"/>
                </a:solidFill>
                <a:latin typeface="Calibri"/>
                <a:ea typeface="Calibri"/>
                <a:cs typeface="Calibri"/>
                <a:sym typeface="Calibri"/>
              </a:rPr>
              <a:t>Profit = Revenue – Cost</a:t>
            </a:r>
          </a:p>
          <a:p>
            <a:pPr marL="12700" marR="5080" lvl="0" indent="0" algn="ctr" defTabSz="914400" rtl="1" eaLnBrk="1" fontAlgn="auto" latinLnBrk="0" hangingPunct="1">
              <a:lnSpc>
                <a:spcPct val="100000"/>
              </a:lnSpc>
              <a:spcBef>
                <a:spcPts val="0"/>
              </a:spcBef>
              <a:spcAft>
                <a:spcPts val="0"/>
              </a:spcAft>
              <a:buClr>
                <a:srgbClr val="000000"/>
              </a:buClr>
              <a:buSzTx/>
              <a:buFont typeface="Arial"/>
              <a:buNone/>
              <a:tabLst/>
              <a:defRPr/>
            </a:pPr>
            <a:endParaRPr lang="en-US" sz="2400" b="1" kern="0" dirty="0">
              <a:solidFill>
                <a:srgbClr val="000000"/>
              </a:solidFill>
              <a:latin typeface="Calibri"/>
              <a:ea typeface="Calibri"/>
              <a:cs typeface="Calibri"/>
              <a:sym typeface="Calibri"/>
            </a:endParaRPr>
          </a:p>
          <a:p>
            <a:pPr marL="12700" marR="5080" lvl="0" indent="0" algn="ctr"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1800" b="0" i="0" u="none" strike="noStrike" kern="0" cap="none" spc="0" normalizeH="0" baseline="0" noProof="0" dirty="0">
                <a:ln>
                  <a:noFill/>
                </a:ln>
                <a:solidFill>
                  <a:srgbClr val="000000"/>
                </a:solidFill>
                <a:effectLst/>
                <a:uLnTx/>
                <a:uFillTx/>
                <a:latin typeface="Calibri"/>
                <a:ea typeface="Calibri"/>
                <a:cs typeface="Calibri"/>
                <a:sym typeface="Calibri"/>
              </a:rPr>
              <a:t>2,000,000 =12,000,000 -  10,000,000             </a:t>
            </a:r>
            <a:endParaRPr lang="en-US" kern="0" dirty="0">
              <a:solidFill>
                <a:srgbClr val="000000"/>
              </a:solidFill>
              <a:latin typeface="Calibri"/>
              <a:ea typeface="Calibri"/>
              <a:cs typeface="Calibri"/>
              <a:sym typeface="Calibri"/>
            </a:endParaRPr>
          </a:p>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endParaRPr lang="en-US" kern="0" dirty="0">
              <a:solidFill>
                <a:srgbClr val="000000"/>
              </a:solidFill>
              <a:latin typeface="Calibri"/>
              <a:ea typeface="Calibri"/>
              <a:cs typeface="Calibri"/>
              <a:sym typeface="Calibri"/>
            </a:endParaRPr>
          </a:p>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162989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253A3CC-F7B3-8AB0-3051-D9DC141136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A37A6794-A4EA-8E34-7212-6E17BD6D89E0}"/>
              </a:ext>
            </a:extLst>
          </p:cNvPr>
          <p:cNvSpPr txBox="1"/>
          <p:nvPr/>
        </p:nvSpPr>
        <p:spPr>
          <a:xfrm>
            <a:off x="377687" y="626164"/>
            <a:ext cx="10843591" cy="5201424"/>
          </a:xfrm>
          <a:prstGeom prst="rect">
            <a:avLst/>
          </a:prstGeom>
          <a:noFill/>
        </p:spPr>
        <p:txBody>
          <a:bodyPr wrap="square">
            <a:spAutoFit/>
          </a:bodyPr>
          <a:lstStyle/>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endPar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endParaRPr lang="en-US" sz="2000" kern="0" dirty="0">
              <a:solidFill>
                <a:srgbClr val="000000"/>
              </a:solidFill>
              <a:latin typeface="Calibri"/>
              <a:ea typeface="Calibri"/>
              <a:cs typeface="Calibri"/>
              <a:sym typeface="Calibri"/>
            </a:endParaRP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endPar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Budgets are the least accurate estimate type and should carry substantial  contingencies, such as 10–20%. Budgets are also developed only by seasoned  estimators, whereas the junior estimator or cost engineer will assist with quantity take-  offs (QTOs) associated with detailed lump sum bid estimates. A contractor will also  develop an early and quick budget from even a detailed set of drawings as soon as they  come through the door. This estimate is referred to as a </a:t>
            </a:r>
            <a:r>
              <a:rPr kumimoji="0" lang="en-US" sz="2000" b="0" i="0" u="sng" strike="noStrike" kern="0" cap="none" spc="0" normalizeH="0" baseline="0" noProof="0" dirty="0">
                <a:ln>
                  <a:noFill/>
                </a:ln>
                <a:solidFill>
                  <a:srgbClr val="000000"/>
                </a:solidFill>
                <a:effectLst/>
                <a:uLnTx/>
                <a:uFillTx/>
                <a:latin typeface="Calibri"/>
                <a:ea typeface="Calibri"/>
                <a:cs typeface="Calibri"/>
                <a:sym typeface="Calibri"/>
              </a:rPr>
              <a:t>ROM estimate </a:t>
            </a: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and is utilized to  determine if the project is the right size for the contractor to pursue and which of its  estimating or management staff would be best suited to work on the subsequent  detailed estimate. Another early estimate prepared by the project owner, which is  often a real estate developer, is a </a:t>
            </a:r>
            <a:r>
              <a:rPr kumimoji="0" lang="en-US" sz="2000" b="0" i="0" u="sng" strike="noStrike" kern="0" cap="none" spc="0" normalizeH="0" baseline="0" noProof="0" dirty="0">
                <a:ln>
                  <a:noFill/>
                </a:ln>
                <a:solidFill>
                  <a:srgbClr val="000000"/>
                </a:solidFill>
                <a:effectLst/>
                <a:uLnTx/>
                <a:uFillTx/>
                <a:latin typeface="Calibri"/>
                <a:ea typeface="Calibri"/>
                <a:cs typeface="Calibri"/>
                <a:sym typeface="Calibri"/>
              </a:rPr>
              <a:t>pro forma</a:t>
            </a: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a:t>
            </a: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A detailed estimate takes the longest time to prepare, costs the contractor  the most in personnel resources to complete, and produces the most accurate final  figure. Usually drawings and specifications which are 90–95% complete are associated  with detailed estimates. This would be consistent with completion of the construction  document (CD) design phase.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071079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0CEE274E-B96D-62EF-5238-A330B120C2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A3E5CDA0-BFC0-5A55-6E06-9E8273BB8432}"/>
              </a:ext>
            </a:extLst>
          </p:cNvPr>
          <p:cNvSpPr txBox="1"/>
          <p:nvPr/>
        </p:nvSpPr>
        <p:spPr>
          <a:xfrm>
            <a:off x="347870" y="1286106"/>
            <a:ext cx="10942982" cy="4562788"/>
          </a:xfrm>
          <a:prstGeom prst="rect">
            <a:avLst/>
          </a:prstGeom>
          <a:noFill/>
        </p:spPr>
        <p:txBody>
          <a:bodyPr wrap="square">
            <a:spAutoFit/>
          </a:bodyPr>
          <a:lstStyle/>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Detailed estimates are required for projects which are lump sum bid, such as for a  public waste water treatment plant. </a:t>
            </a:r>
          </a:p>
          <a:p>
            <a:pPr marL="12700" marR="5080" lvl="0" indent="0" algn="l" defTabSz="914400" rtl="1" eaLnBrk="1" fontAlgn="auto" latinLnBrk="0" hangingPunct="1">
              <a:lnSpc>
                <a:spcPct val="100099"/>
              </a:lnSpc>
              <a:spcBef>
                <a:spcPts val="95"/>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Although lump sum bids are customarily  associated with public works projects, clients on privately financed projects may also  solicit lump sum bids during a slow economy. In a busy economy though, project  owners may only interest contractors with negotiated requests for proposals.</a:t>
            </a:r>
          </a:p>
          <a:p>
            <a:pPr marL="12700" marR="5080" lvl="0" indent="0" algn="l" defTabSz="914400" rtl="1" eaLnBrk="1" fontAlgn="auto" latinLnBrk="0" hangingPunct="1">
              <a:lnSpc>
                <a:spcPct val="100099"/>
              </a:lnSpc>
              <a:spcBef>
                <a:spcPts val="95"/>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 Clients  soliciting lump sum bids are primarily interested in just the bottom-line price and  assume all contractors can deliver the project with comparable levels of quality,  schedule, and safety. </a:t>
            </a:r>
          </a:p>
          <a:p>
            <a:pPr marL="12700" marR="5080" lvl="0" indent="0" algn="l" defTabSz="914400" rtl="1" eaLnBrk="1" fontAlgn="auto" latinLnBrk="0" hangingPunct="1">
              <a:lnSpc>
                <a:spcPct val="100099"/>
              </a:lnSpc>
              <a:spcBef>
                <a:spcPts val="95"/>
              </a:spcBef>
              <a:spcAft>
                <a:spcPts val="0"/>
              </a:spcAft>
              <a:buClr>
                <a:srgbClr val="000000"/>
              </a:buClr>
              <a:buSzTx/>
              <a:buFont typeface="Arial"/>
              <a:buNone/>
              <a:tabLst/>
              <a:defRPr/>
            </a:pPr>
            <a:r>
              <a:rPr lang="en-US" sz="2400" kern="0" dirty="0">
                <a:solidFill>
                  <a:srgbClr val="000000"/>
                </a:solidFill>
                <a:latin typeface="Calibri"/>
                <a:ea typeface="Calibri"/>
                <a:cs typeface="Calibri"/>
                <a:sym typeface="Calibri"/>
              </a:rPr>
              <a:t>T</a:t>
            </a: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he detailed estimate process includes  quantity take-offs, pricing recaps, early subcontractor plug estimates, jobsite general  conditions, competitive subcontractor and supplier quotations, and markup choices.</a:t>
            </a:r>
          </a:p>
        </p:txBody>
      </p:sp>
    </p:spTree>
    <p:extLst>
      <p:ext uri="{BB962C8B-B14F-4D97-AF65-F5344CB8AC3E}">
        <p14:creationId xmlns:p14="http://schemas.microsoft.com/office/powerpoint/2010/main" val="13620436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8777F0E-84E8-8CD3-D045-C55A96A13E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721F2388-864B-C4BE-C153-3A701A6B833D}"/>
              </a:ext>
            </a:extLst>
          </p:cNvPr>
          <p:cNvSpPr txBox="1"/>
          <p:nvPr/>
        </p:nvSpPr>
        <p:spPr>
          <a:xfrm>
            <a:off x="457199" y="864703"/>
            <a:ext cx="10704443" cy="5722079"/>
          </a:xfrm>
          <a:prstGeom prst="rect">
            <a:avLst/>
          </a:prstGeom>
          <a:noFill/>
        </p:spPr>
        <p:txBody>
          <a:bodyPr wrap="square">
            <a:spAutoFit/>
          </a:bodyPr>
          <a:lstStyle/>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Guaranteed maximum price estimates and resultant guaranteed maximum price (GMP)  contracts are a hybrid of budgets and detailed estimates.</a:t>
            </a:r>
          </a:p>
          <a:p>
            <a:pPr marL="12700" marR="5080" lvl="0" indent="0" algn="l" defTabSz="914400" rtl="1" eaLnBrk="1" fontAlgn="auto" latinLnBrk="0" hangingPunct="1">
              <a:lnSpc>
                <a:spcPct val="100000"/>
              </a:lnSpc>
              <a:spcBef>
                <a:spcPts val="10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GMPs are often prepared on  negotiated projects after completion of the design development (DD) phase. </a:t>
            </a:r>
          </a:p>
          <a:p>
            <a:pPr marL="12700" marR="5080" lvl="0" indent="0" algn="l" defTabSz="914400" rtl="1" eaLnBrk="1" fontAlgn="auto" latinLnBrk="0" hangingPunct="1">
              <a:lnSpc>
                <a:spcPct val="100000"/>
              </a:lnSpc>
              <a:spcBef>
                <a:spcPts val="10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Detailed  estimates </a:t>
            </a:r>
          </a:p>
          <a:p>
            <a:pPr marL="12700" marR="5080" lvl="0" indent="0" algn="l" defTabSz="914400" rtl="1" eaLnBrk="1" fontAlgn="auto" latinLnBrk="0" hangingPunct="1">
              <a:lnSpc>
                <a:spcPct val="100000"/>
              </a:lnSpc>
              <a:spcBef>
                <a:spcPts val="10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2400" b="1" i="0" u="none" strike="noStrike" kern="0" cap="none" spc="0" normalizeH="0" baseline="0" noProof="0" dirty="0">
                <a:ln>
                  <a:noFill/>
                </a:ln>
                <a:solidFill>
                  <a:srgbClr val="000000"/>
                </a:solidFill>
                <a:effectLst/>
                <a:uLnTx/>
                <a:uFillTx/>
                <a:latin typeface="Calibri"/>
                <a:ea typeface="Calibri"/>
                <a:cs typeface="Calibri"/>
                <a:sym typeface="Calibri"/>
              </a:rPr>
              <a:t>Revenue =</a:t>
            </a:r>
            <a:r>
              <a:rPr lang="en-US" sz="2400" b="1" kern="0" dirty="0">
                <a:solidFill>
                  <a:srgbClr val="000000"/>
                </a:solidFill>
                <a:latin typeface="Calibri"/>
                <a:ea typeface="Calibri"/>
                <a:cs typeface="Calibri"/>
                <a:sym typeface="Calibri"/>
              </a:rPr>
              <a:t>      </a:t>
            </a:r>
            <a:r>
              <a:rPr kumimoji="0" lang="en-US" sz="2400" b="1" i="0" u="none" strike="noStrike" kern="0" cap="none" spc="0" normalizeH="0" baseline="0" noProof="0" dirty="0">
                <a:ln>
                  <a:noFill/>
                </a:ln>
                <a:solidFill>
                  <a:srgbClr val="000000"/>
                </a:solidFill>
                <a:effectLst/>
                <a:uLnTx/>
                <a:uFillTx/>
                <a:latin typeface="Calibri"/>
                <a:ea typeface="Calibri"/>
                <a:cs typeface="Calibri"/>
                <a:sym typeface="Calibri"/>
              </a:rPr>
              <a:t>Construction cost + Profit </a:t>
            </a:r>
          </a:p>
          <a:p>
            <a:pPr marL="12700" marR="5080" lvl="0" indent="0" algn="l" defTabSz="914400" rtl="1" eaLnBrk="1" fontAlgn="auto" latinLnBrk="0" hangingPunct="1">
              <a:lnSpc>
                <a:spcPct val="100000"/>
              </a:lnSpc>
              <a:spcBef>
                <a:spcPts val="10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000000"/>
                </a:solidFill>
                <a:effectLst/>
                <a:uLnTx/>
                <a:uFillTx/>
                <a:latin typeface="Calibri"/>
                <a:ea typeface="Calibri"/>
                <a:cs typeface="Calibri"/>
                <a:sym typeface="Calibri"/>
              </a:rPr>
              <a:t>Construction cost = </a:t>
            </a:r>
            <a:r>
              <a:rPr kumimoji="0" lang="en-US" sz="2400" b="1" i="0" u="none" strike="noStrike" kern="0" cap="none" spc="0" normalizeH="0" baseline="0" noProof="0" dirty="0">
                <a:ln>
                  <a:noFill/>
                </a:ln>
                <a:solidFill>
                  <a:schemeClr val="accent2">
                    <a:lumMod val="75000"/>
                  </a:schemeClr>
                </a:solidFill>
                <a:effectLst/>
                <a:uLnTx/>
                <a:uFillTx/>
                <a:latin typeface="Calibri"/>
                <a:ea typeface="Calibri"/>
                <a:cs typeface="Calibri"/>
                <a:sym typeface="Calibri"/>
              </a:rPr>
              <a:t>Direct cost </a:t>
            </a:r>
            <a:r>
              <a:rPr kumimoji="0" lang="en-US" sz="2400" b="1"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2400" b="1" i="0" u="none" strike="noStrike" kern="0" cap="none" spc="0" normalizeH="0" baseline="0" noProof="0" dirty="0">
                <a:ln>
                  <a:noFill/>
                </a:ln>
                <a:solidFill>
                  <a:schemeClr val="accent6">
                    <a:lumMod val="75000"/>
                  </a:schemeClr>
                </a:solidFill>
                <a:effectLst/>
                <a:uLnTx/>
                <a:uFillTx/>
                <a:latin typeface="Calibri"/>
                <a:ea typeface="Calibri"/>
                <a:cs typeface="Calibri"/>
                <a:sym typeface="Calibri"/>
              </a:rPr>
              <a:t>Indirect cost </a:t>
            </a:r>
          </a:p>
          <a:p>
            <a:pPr marL="12700" marR="5080" lvl="0" indent="0" algn="l" defTabSz="914400" rtl="1" eaLnBrk="1" fontAlgn="auto" latinLnBrk="0" hangingPunct="1">
              <a:lnSpc>
                <a:spcPct val="100000"/>
              </a:lnSpc>
              <a:spcBef>
                <a:spcPts val="10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2400" b="0" i="0" u="none" strike="noStrike" kern="0" cap="none" spc="0" normalizeH="0" baseline="0" noProof="0" dirty="0">
                <a:ln>
                  <a:noFill/>
                </a:ln>
                <a:solidFill>
                  <a:schemeClr val="accent2">
                    <a:lumMod val="75000"/>
                  </a:schemeClr>
                </a:solidFill>
                <a:effectLst/>
                <a:uLnTx/>
                <a:uFillTx/>
                <a:latin typeface="Calibri"/>
                <a:ea typeface="Calibri"/>
                <a:cs typeface="Calibri"/>
                <a:sym typeface="Calibri"/>
              </a:rPr>
              <a:t>Direct cost = </a:t>
            </a:r>
          </a:p>
          <a:p>
            <a:pPr marL="12700" marR="5080" lvl="0" indent="0" algn="l" defTabSz="914400" rtl="1" eaLnBrk="1" fontAlgn="auto" latinLnBrk="0" hangingPunct="1">
              <a:lnSpc>
                <a:spcPct val="100000"/>
              </a:lnSpc>
              <a:spcBef>
                <a:spcPts val="100"/>
              </a:spcBef>
              <a:spcAft>
                <a:spcPts val="0"/>
              </a:spcAft>
              <a:buClr>
                <a:srgbClr val="000000"/>
              </a:buClr>
              <a:buSzTx/>
              <a:buFont typeface="Arial"/>
              <a:buNone/>
              <a:tabLst/>
              <a:defRPr/>
            </a:pPr>
            <a:r>
              <a:rPr kumimoji="0" lang="en-US" sz="2400" b="0" i="0" u="none" strike="noStrike" kern="0" cap="none" spc="0" normalizeH="0" baseline="0" noProof="0" dirty="0">
                <a:ln>
                  <a:noFill/>
                </a:ln>
                <a:solidFill>
                  <a:schemeClr val="accent2">
                    <a:lumMod val="75000"/>
                  </a:schemeClr>
                </a:solidFill>
                <a:effectLst/>
                <a:uLnTx/>
                <a:uFillTx/>
                <a:latin typeface="Calibri"/>
                <a:ea typeface="Calibri"/>
                <a:cs typeface="Calibri"/>
                <a:sym typeface="Calibri"/>
              </a:rPr>
              <a:t>Labor + Material + Equipment + Subcontractors</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a:t>
            </a:r>
          </a:p>
          <a:p>
            <a:pPr marL="12700" marR="5080" lvl="0" indent="0" algn="l" defTabSz="914400" rtl="1" eaLnBrk="1" fontAlgn="auto" latinLnBrk="0" hangingPunct="1">
              <a:lnSpc>
                <a:spcPct val="100000"/>
              </a:lnSpc>
              <a:spcBef>
                <a:spcPts val="100"/>
              </a:spcBef>
              <a:spcAft>
                <a:spcPts val="0"/>
              </a:spcAft>
              <a:buClr>
                <a:srgbClr val="000000"/>
              </a:buClr>
              <a:buSzTx/>
              <a:buFont typeface="Arial"/>
              <a:buNone/>
              <a:tabLst/>
              <a:defRPr/>
            </a:pPr>
            <a:r>
              <a:rPr lang="en-US" sz="2400" kern="0" dirty="0">
                <a:solidFill>
                  <a:srgbClr val="000000"/>
                </a:solidFill>
                <a:latin typeface="Calibri"/>
                <a:ea typeface="Calibri"/>
                <a:cs typeface="Calibri"/>
                <a:sym typeface="Calibri"/>
              </a:rPr>
              <a:t>                                                              </a:t>
            </a:r>
            <a:r>
              <a:rPr kumimoji="0" lang="en-US" sz="2400" b="0" i="0" u="none" strike="noStrike" kern="0" cap="none" spc="0" normalizeH="0" baseline="0" noProof="0" dirty="0">
                <a:ln>
                  <a:noFill/>
                </a:ln>
                <a:solidFill>
                  <a:schemeClr val="accent6">
                    <a:lumMod val="75000"/>
                  </a:schemeClr>
                </a:solidFill>
                <a:effectLst/>
                <a:uLnTx/>
                <a:uFillTx/>
                <a:latin typeface="Calibri"/>
                <a:ea typeface="Calibri"/>
                <a:cs typeface="Calibri"/>
                <a:sym typeface="Calibri"/>
              </a:rPr>
              <a:t>Indirect cost</a:t>
            </a:r>
          </a:p>
          <a:p>
            <a:pPr marL="12700" marR="3429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chemeClr val="accent6">
                    <a:lumMod val="75000"/>
                  </a:schemeClr>
                </a:solidFill>
                <a:effectLst/>
                <a:uLnTx/>
                <a:uFillTx/>
                <a:latin typeface="Calibri"/>
                <a:ea typeface="Calibri"/>
                <a:cs typeface="Calibri"/>
                <a:sym typeface="Calibri"/>
              </a:rPr>
              <a:t>= Jobsite general conditions + Home office general conditions</a:t>
            </a:r>
          </a:p>
          <a:p>
            <a:pPr marL="12700" marR="34290" lvl="0" indent="0" algn="l" defTabSz="914400" rtl="1" eaLnBrk="1" fontAlgn="auto" latinLnBrk="0" hangingPunct="1">
              <a:lnSpc>
                <a:spcPct val="100099"/>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3429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for scopes which have  been adequately designed and specified, such as structural concrete and steel, utilizing  measured quantities and unit prices. Subcontractor plugs or allowances are included  for areas not yet designed</a:t>
            </a:r>
            <a:endParaRPr lang="en-US" dirty="0"/>
          </a:p>
        </p:txBody>
      </p:sp>
    </p:spTree>
    <p:extLst>
      <p:ext uri="{BB962C8B-B14F-4D97-AF65-F5344CB8AC3E}">
        <p14:creationId xmlns:p14="http://schemas.microsoft.com/office/powerpoint/2010/main" val="4644009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461C8247-F025-B528-37B4-66E6275D34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1D0E7D90-6A37-9D22-F399-367ED9A14B7E}"/>
              </a:ext>
            </a:extLst>
          </p:cNvPr>
          <p:cNvSpPr txBox="1"/>
          <p:nvPr/>
        </p:nvSpPr>
        <p:spPr>
          <a:xfrm>
            <a:off x="904460" y="616226"/>
            <a:ext cx="10186873" cy="4414029"/>
          </a:xfrm>
          <a:prstGeom prst="rect">
            <a:avLst/>
          </a:prstGeom>
          <a:noFill/>
        </p:spPr>
        <p:txBody>
          <a:bodyPr wrap="square">
            <a:spAutoFit/>
          </a:bodyPr>
          <a:lstStyle/>
          <a:p>
            <a:pPr marL="12700" marR="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1" i="0" u="sng" strike="noStrike" kern="0" cap="none" spc="0" normalizeH="0" baseline="0" noProof="0" dirty="0">
                <a:ln>
                  <a:noFill/>
                </a:ln>
                <a:solidFill>
                  <a:srgbClr val="23A9E0"/>
                </a:solidFill>
                <a:effectLst/>
                <a:uLnTx/>
                <a:uFillTx/>
                <a:latin typeface="Calibri"/>
                <a:ea typeface="Calibri"/>
                <a:cs typeface="Calibri"/>
                <a:sym typeface="Calibri"/>
              </a:rPr>
              <a:t>Work breakdown structure</a:t>
            </a:r>
          </a:p>
          <a:p>
            <a:pPr marL="12700" marR="0" lvl="0" indent="0" algn="l" defTabSz="914400" rtl="1" eaLnBrk="1" fontAlgn="auto" latinLnBrk="0" hangingPunct="1">
              <a:lnSpc>
                <a:spcPct val="100000"/>
              </a:lnSpc>
              <a:spcBef>
                <a:spcPts val="100"/>
              </a:spcBef>
              <a:spcAft>
                <a:spcPts val="0"/>
              </a:spcAft>
              <a:buClr>
                <a:srgbClr val="000000"/>
              </a:buClr>
              <a:buSzTx/>
              <a:buFont typeface="Arial"/>
              <a:buNone/>
              <a:tabLst/>
              <a:defRPr/>
            </a:pPr>
            <a:endPar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The process of developing an estimate was illustrated in Figure 4.1. The first step of  gathering information is the foundation for the process. As the estimator proceeds  through the process, information continues to be analyzed and summarized and  refined, until eventually there is only one price left, the final estimate or bid. The </a:t>
            </a:r>
            <a:r>
              <a:rPr kumimoji="0" lang="en-US" sz="2000" b="0" i="0" u="sng" strike="noStrike" kern="0" cap="none" spc="0" normalizeH="0" baseline="0" noProof="0" dirty="0">
                <a:ln>
                  <a:noFill/>
                </a:ln>
                <a:solidFill>
                  <a:srgbClr val="000000"/>
                </a:solidFill>
                <a:effectLst/>
                <a:uLnTx/>
                <a:uFillTx/>
                <a:latin typeface="Calibri"/>
                <a:ea typeface="Calibri"/>
                <a:cs typeface="Calibri"/>
                <a:sym typeface="Calibri"/>
              </a:rPr>
              <a:t>work  breakdown structure (WBS) </a:t>
            </a: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for the project is an early outline of the significant work  items that will have associated cost or schedule considerations. This includes scopes of  work such as concrete walls, exterior paving, ceramic tile, electrical, etc. Before  detailed take-offs and pricing are prepared, the estimator should develop this general  picture of all of the work that will be included on the WBS. One of the first steps in the  estimating process is to perform a brief document overview. The estimator should  slowly leaf through the drawings and specifications and develop a good understanding  of the type of project and the building systems that are included. The estimator should not start quantifying or pricing any work items until this overview is complete.</a:t>
            </a:r>
          </a:p>
        </p:txBody>
      </p:sp>
    </p:spTree>
    <p:extLst>
      <p:ext uri="{BB962C8B-B14F-4D97-AF65-F5344CB8AC3E}">
        <p14:creationId xmlns:p14="http://schemas.microsoft.com/office/powerpoint/2010/main" val="25512781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8A37602-8DA4-6912-D6C5-0455480525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pic>
        <p:nvPicPr>
          <p:cNvPr id="3" name="Google Shape;209;p13">
            <a:extLst>
              <a:ext uri="{FF2B5EF4-FFF2-40B4-BE49-F238E27FC236}">
                <a16:creationId xmlns:a16="http://schemas.microsoft.com/office/drawing/2014/main" id="{9FF45D69-9AF9-0BCA-B64B-FC60D042EE50}"/>
              </a:ext>
            </a:extLst>
          </p:cNvPr>
          <p:cNvPicPr preferRelativeResize="0"/>
          <p:nvPr/>
        </p:nvPicPr>
        <p:blipFill rotWithShape="1">
          <a:blip r:embed="rId4">
            <a:alphaModFix/>
          </a:blip>
          <a:srcRect/>
          <a:stretch/>
        </p:blipFill>
        <p:spPr>
          <a:xfrm>
            <a:off x="742949" y="1079608"/>
            <a:ext cx="11020425" cy="5180076"/>
          </a:xfrm>
          <a:prstGeom prst="rect">
            <a:avLst/>
          </a:prstGeom>
          <a:noFill/>
          <a:ln>
            <a:noFill/>
          </a:ln>
        </p:spPr>
      </p:pic>
    </p:spTree>
    <p:extLst>
      <p:ext uri="{BB962C8B-B14F-4D97-AF65-F5344CB8AC3E}">
        <p14:creationId xmlns:p14="http://schemas.microsoft.com/office/powerpoint/2010/main" val="26707670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4D28167E-2CAC-B00A-B6F6-AC3051787A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3D98F8B9-74F8-2656-52BF-DE95A55FE171}"/>
              </a:ext>
            </a:extLst>
          </p:cNvPr>
          <p:cNvSpPr/>
          <p:nvPr/>
        </p:nvSpPr>
        <p:spPr>
          <a:xfrm>
            <a:off x="728662" y="775252"/>
            <a:ext cx="10734675" cy="5524500"/>
          </a:xfrm>
          <a:prstGeom prst="rect">
            <a:avLst/>
          </a:prstGeom>
          <a:solidFill>
            <a:sysClr val="window" lastClr="FFFFFF"/>
          </a:solidFill>
          <a:ln w="12700" cap="flat" cmpd="sng" algn="ctr">
            <a:noFill/>
            <a:prstDash val="solid"/>
            <a:miter lim="800000"/>
          </a:ln>
          <a:effectLst/>
        </p:spPr>
        <p:txBody>
          <a:bodyPr rtlCol="0" anchor="ctr"/>
          <a:lstStyle/>
          <a:p>
            <a:pPr marL="12700" marR="5080" lvl="0" indent="0"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general contractors may perform with their own direct crews include: concrete  formwork, structural steel ,carpentry, doors, and specialties</a:t>
            </a:r>
            <a:r>
              <a:rPr lang="en-US" sz="2000" b="1" kern="0" dirty="0">
                <a:solidFill>
                  <a:srgbClr val="000000"/>
                </a:solidFill>
                <a:latin typeface="Calibri" panose="020F0502020204030204"/>
                <a:ea typeface="Calibri"/>
                <a:cs typeface="Calibri"/>
                <a:sym typeface="Calibri"/>
              </a:rPr>
              <a:t>.</a:t>
            </a:r>
            <a:r>
              <a:rPr kumimoji="0" lang="en-US" sz="2000" b="1"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These are scopes of work often installed direct by the GC’s  carpenters, and ironworkers. Decisions regarding which scopes of work to  self-perform and which to subcontract are based on several criteria:</a:t>
            </a:r>
          </a:p>
          <a:p>
            <a:pPr marL="0" marR="0" lvl="0" indent="0" defTabSz="914400" rtl="1" eaLnBrk="1" fontAlgn="auto" latinLnBrk="0" hangingPunct="1">
              <a:lnSpc>
                <a:spcPct val="100000"/>
              </a:lnSpc>
              <a:spcBef>
                <a:spcPts val="25"/>
              </a:spcBef>
              <a:spcAft>
                <a:spcPts val="0"/>
              </a:spcAft>
              <a:buClr>
                <a:srgbClr val="000000"/>
              </a:buClr>
              <a:buSzTx/>
              <a:buFont typeface="Arial"/>
              <a:buNone/>
              <a:tabLst/>
              <a:defRPr/>
            </a:pPr>
            <a:endParaRPr kumimoji="0" lang="en-US" sz="2000" b="1"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178435" marR="0" lvl="0" indent="-166370" defTabSz="914400" rtl="1" eaLnBrk="1" fontAlgn="auto" latinLnBrk="0" hangingPunct="1">
              <a:lnSpc>
                <a:spcPct val="100000"/>
              </a:lnSpc>
              <a:spcBef>
                <a:spcPts val="0"/>
              </a:spcBef>
              <a:spcAft>
                <a:spcPts val="0"/>
              </a:spcAft>
              <a:buClr>
                <a:srgbClr val="000000"/>
              </a:buClr>
              <a:buSzPts val="1800"/>
              <a:buFont typeface="Calibri"/>
              <a:buChar char="*"/>
              <a:tabLst/>
              <a:defRPr/>
            </a:pPr>
            <a:r>
              <a:rPr kumimoji="0" lang="en-US" sz="2000" b="1"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Subcontractors will be used if the specialized tradesmen needed are not employed</a:t>
            </a:r>
          </a:p>
          <a:p>
            <a:pPr marL="12700" marR="0" lvl="0" indent="0"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by the GC.</a:t>
            </a:r>
          </a:p>
          <a:p>
            <a:pPr marL="12700" marR="0" lvl="0" indent="0" defTabSz="914400" rtl="1" eaLnBrk="1" fontAlgn="auto" latinLnBrk="0" hangingPunct="1">
              <a:lnSpc>
                <a:spcPct val="100000"/>
              </a:lnSpc>
              <a:spcBef>
                <a:spcPts val="0"/>
              </a:spcBef>
              <a:spcAft>
                <a:spcPts val="0"/>
              </a:spcAft>
              <a:buClr>
                <a:srgbClr val="000000"/>
              </a:buClr>
              <a:buSzTx/>
              <a:buFont typeface="Arial"/>
              <a:buNone/>
              <a:tabLst/>
              <a:defRPr/>
            </a:pPr>
            <a:endParaRPr kumimoji="0" lang="en-US" sz="2000" b="1"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12700" marR="0" lvl="0" indent="0"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The reason subcontractors are also known as specialty contractors is that they  specialize in a specific scope of work, such as windows, and should be expected to  know that work better than would other contractors.</a:t>
            </a:r>
          </a:p>
          <a:p>
            <a:pPr marL="12700" marR="0" lvl="0" indent="0" defTabSz="914400" rtl="1" eaLnBrk="1" fontAlgn="auto" latinLnBrk="0" hangingPunct="1">
              <a:lnSpc>
                <a:spcPct val="100000"/>
              </a:lnSpc>
              <a:spcBef>
                <a:spcPts val="0"/>
              </a:spcBef>
              <a:spcAft>
                <a:spcPts val="0"/>
              </a:spcAft>
              <a:buClr>
                <a:srgbClr val="000000"/>
              </a:buClr>
              <a:buSzTx/>
              <a:buFont typeface="Arial"/>
              <a:buNone/>
              <a:tabLst/>
              <a:defRPr/>
            </a:pPr>
            <a:endParaRPr kumimoji="0" lang="en-US" sz="2000" b="1"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178435" marR="0" lvl="0" indent="-166370" defTabSz="914400" rtl="1" eaLnBrk="1" fontAlgn="auto" latinLnBrk="0" hangingPunct="1">
              <a:lnSpc>
                <a:spcPct val="100000"/>
              </a:lnSpc>
              <a:spcBef>
                <a:spcPts val="0"/>
              </a:spcBef>
              <a:spcAft>
                <a:spcPts val="0"/>
              </a:spcAft>
              <a:buClr>
                <a:srgbClr val="000000"/>
              </a:buClr>
              <a:buSzPts val="1800"/>
              <a:buFont typeface="Calibri"/>
              <a:buChar char="*"/>
              <a:tabLst/>
              <a:defRPr/>
            </a:pPr>
            <a:r>
              <a:rPr kumimoji="0" lang="en-US" sz="2000" b="1"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If there are problems with the quality of installation, a subcontractor is required to</a:t>
            </a:r>
          </a:p>
          <a:p>
            <a:pPr marL="12700" marR="0" lvl="0" indent="0" defTabSz="914400" rtl="1" eaLnBrk="1" fontAlgn="auto" latinLnBrk="0" hangingPunct="1">
              <a:lnSpc>
                <a:spcPct val="100000"/>
              </a:lnSpc>
              <a:spcBef>
                <a:spcPts val="25"/>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repair the work without increase in cost to the GC.</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299305523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09C31CB-3B3E-79E3-8655-80264368B8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61538502-9920-314D-9F95-1ED8AA0323F7}"/>
              </a:ext>
            </a:extLst>
          </p:cNvPr>
          <p:cNvSpPr txBox="1"/>
          <p:nvPr/>
        </p:nvSpPr>
        <p:spPr>
          <a:xfrm>
            <a:off x="1123122" y="586409"/>
            <a:ext cx="8023362" cy="5645135"/>
          </a:xfrm>
          <a:prstGeom prst="rect">
            <a:avLst/>
          </a:prstGeom>
          <a:noFill/>
        </p:spPr>
        <p:txBody>
          <a:bodyPr wrap="square">
            <a:spAutoFit/>
          </a:bodyPr>
          <a:lstStyle/>
          <a:p>
            <a:pPr marL="12700" marR="106045"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 The subcontractor may have estimated a fixed price which is less than what the GC  has estimated therefore the subcontractor would be absorbing the pricing risk.</a:t>
            </a:r>
          </a:p>
          <a:p>
            <a:pPr marL="12700" marR="106045" lvl="0" indent="0" algn="l" defTabSz="914400" rtl="1" eaLnBrk="1" fontAlgn="auto" latinLnBrk="0" hangingPunct="1">
              <a:lnSpc>
                <a:spcPct val="100000"/>
              </a:lnSpc>
              <a:spcBef>
                <a:spcPts val="100"/>
              </a:spcBef>
              <a:spcAft>
                <a:spcPts val="0"/>
              </a:spcAft>
              <a:buClr>
                <a:srgbClr val="000000"/>
              </a:buClr>
              <a:buSzTx/>
              <a:buFont typeface="Arial"/>
              <a:buNone/>
              <a:tabLst/>
              <a:defRPr/>
            </a:pPr>
            <a:endPar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*Subcontractors may have craftsmen and equipment available and the GC does not.</a:t>
            </a:r>
          </a:p>
          <a:p>
            <a:pPr marL="12700" marR="0" lvl="0" indent="0" algn="l" defTabSz="914400" rtl="1" eaLnBrk="1" fontAlgn="auto" latinLnBrk="0" hangingPunct="1">
              <a:lnSpc>
                <a:spcPct val="100000"/>
              </a:lnSpc>
              <a:spcBef>
                <a:spcPts val="0"/>
              </a:spcBef>
              <a:spcAft>
                <a:spcPts val="0"/>
              </a:spcAft>
              <a:buClr>
                <a:srgbClr val="000000"/>
              </a:buClr>
              <a:buSzTx/>
              <a:buFont typeface="Arial"/>
              <a:buNone/>
              <a:tabLst/>
              <a:defRPr/>
            </a:pPr>
            <a:endPar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104775"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*There are risk mitigation arguments on both sides as to which, the subcontractor or  the GC, can perform the work faster, safer, cheaper, and with better quality than the  other.</a:t>
            </a:r>
          </a:p>
          <a:p>
            <a:pPr marL="12700" marR="104775" lvl="0" indent="0" algn="l" defTabSz="914400" rtl="1" eaLnBrk="1" fontAlgn="auto" latinLnBrk="0" hangingPunct="1">
              <a:lnSpc>
                <a:spcPct val="100000"/>
              </a:lnSpc>
              <a:spcBef>
                <a:spcPts val="0"/>
              </a:spcBef>
              <a:spcAft>
                <a:spcPts val="0"/>
              </a:spcAft>
              <a:buClr>
                <a:srgbClr val="000000"/>
              </a:buClr>
              <a:buSzTx/>
              <a:buFont typeface="Arial"/>
              <a:buNone/>
              <a:tabLst/>
              <a:defRPr/>
            </a:pPr>
            <a:endPar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0" algn="l" defTabSz="914400" rtl="1" eaLnBrk="1" fontAlgn="auto" latinLnBrk="0" hangingPunct="1">
              <a:lnSpc>
                <a:spcPct val="100000"/>
              </a:lnSpc>
              <a:spcBef>
                <a:spcPts val="5"/>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Another tool the construction team might utilize at this stage is a project item list,  which is essentially a work breakdown structure with columns indicting direct labor  and material from that of subcontractors. A live Excel version of the project item list is  included on the resource. After the estimator, project manager, and superintendent  have decided which scopes of work to subcontract, subcontractors should be notified about the project. </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5921923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092EB084-51D9-CC34-17EC-7233DF5E5B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7A87EC43-F4DD-7A1A-03E7-4F851C3588BC}"/>
              </a:ext>
            </a:extLst>
          </p:cNvPr>
          <p:cNvSpPr/>
          <p:nvPr/>
        </p:nvSpPr>
        <p:spPr>
          <a:xfrm>
            <a:off x="636104" y="874642"/>
            <a:ext cx="10727220" cy="5049907"/>
          </a:xfrm>
          <a:prstGeom prst="rect">
            <a:avLst/>
          </a:prstGeom>
          <a:solidFill>
            <a:sysClr val="window" lastClr="FFFFFF"/>
          </a:solidFill>
          <a:ln w="12700" cap="flat" cmpd="sng" algn="ctr">
            <a:noFill/>
            <a:prstDash val="solid"/>
            <a:miter lim="800000"/>
          </a:ln>
          <a:effectLst/>
        </p:spPr>
        <p:txBody>
          <a:bodyPr rtlCol="0" anchor="ctr"/>
          <a:lstStyle/>
          <a:p>
            <a:pPr marL="12700" marR="5080" lvl="0" indent="0"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Today this is likely done electronically with an invitation to bid and an access code to  drawing files. It is a good idea to have the subcontractors working to assist with the  estimate in parallel with the general contractor developing its own estimates for self-  performed work. When subcontractors are notified they will ask the estimator  questions regarding specifications, quantities, and materials.</a:t>
            </a:r>
          </a:p>
          <a:p>
            <a:pPr marL="12700" marR="5080" lvl="0" indent="0" defTabSz="914400" rtl="1" eaLnBrk="1" fontAlgn="auto" latinLnBrk="0" hangingPunct="1">
              <a:lnSpc>
                <a:spcPct val="100099"/>
              </a:lnSpc>
              <a:spcBef>
                <a:spcPts val="95"/>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The cost engineer or  estimator should be informed at that time about specific subcontractor scopes but  should be cautious about providing too much detail to the subcontractor. General  contractors do not want to place themselves in the position that subcontractors have  based their prices solely on information the GC estimators have given them. Each  subcontractor should develop a completely independent estimate. The work  breakdown structure, if properly developed including sufficient detail and cost codes,  can also function as a preliminary ‘bill-of-materials’ from which the superintendent  and cost engineer can issue short-form purchase orders and place material orders.</a:t>
            </a:r>
          </a:p>
        </p:txBody>
      </p:sp>
    </p:spTree>
    <p:extLst>
      <p:ext uri="{BB962C8B-B14F-4D97-AF65-F5344CB8AC3E}">
        <p14:creationId xmlns:p14="http://schemas.microsoft.com/office/powerpoint/2010/main" val="9402697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6317911-048E-2BBB-634A-22796B883C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15BFFDE8-0C7D-AA35-ECC1-080291963367}"/>
              </a:ext>
            </a:extLst>
          </p:cNvPr>
          <p:cNvSpPr/>
          <p:nvPr/>
        </p:nvSpPr>
        <p:spPr>
          <a:xfrm>
            <a:off x="626165" y="775251"/>
            <a:ext cx="10737159" cy="5139773"/>
          </a:xfrm>
          <a:prstGeom prst="rect">
            <a:avLst/>
          </a:prstGeom>
          <a:solidFill>
            <a:sysClr val="window" lastClr="FFFFFF"/>
          </a:solidFill>
          <a:ln w="12700" cap="flat" cmpd="sng" algn="ctr">
            <a:noFill/>
            <a:prstDash val="solid"/>
            <a:miter lim="800000"/>
          </a:ln>
          <a:effectLst/>
        </p:spPr>
        <p:txBody>
          <a:bodyPr rtlCol="0" anchor="ctr"/>
          <a:lstStyle/>
          <a:p>
            <a:pPr marL="1270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23A9E0"/>
                </a:solidFill>
                <a:effectLst/>
                <a:uLnTx/>
                <a:uFillTx/>
                <a:latin typeface="Calibri" panose="020F0502020204030204"/>
                <a:ea typeface="Calibri"/>
                <a:cs typeface="Calibri"/>
                <a:sym typeface="Calibri"/>
              </a:rPr>
              <a:t>Quantity take-off</a:t>
            </a:r>
          </a:p>
          <a:p>
            <a:pPr marL="12700" marR="0" lvl="0" indent="0" algn="r" defTabSz="914400" rtl="1" eaLnBrk="1" fontAlgn="auto" latinLnBrk="0" hangingPunct="1">
              <a:lnSpc>
                <a:spcPct val="100000"/>
              </a:lnSpc>
              <a:spcBef>
                <a:spcPts val="10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12700" marR="5080" lvl="0" indent="51435"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After the work breakdown structure is developed, the estimator takes material  quantities directly off the drawings. The estimator prepares quantity take-offs by  conducting detailed measurements and counts of each item of work that the team  selected to be self-performed. The take-off process is a time-consuming step in the  estimating process as shown in Figure 4.1, and is a crucial step in preparing any  detailed construction estimate. The quantity take-off process starts with the work  items that will be constructed first, the foundations. This is typical for commercial or  civil or residential projects. This order will accomplish several tasks. First, it will force  the estimator to think like the builder – the foundations are built before the floor  systems. This is also why it is important to have the superintendent involved early in</a:t>
            </a:r>
            <a:r>
              <a:rPr kumimoji="0" lang="en-US" sz="2400" b="0" i="0" u="none" strike="noStrike" kern="0" cap="none" spc="0" normalizeH="0" baseline="0" noProof="0" dirty="0">
                <a:ln>
                  <a:noFill/>
                </a:ln>
                <a:solidFill>
                  <a:srgbClr val="000000"/>
                </a:solidFill>
                <a:effectLst/>
                <a:uLnTx/>
                <a:uFillTx/>
                <a:latin typeface="Arial"/>
                <a:ea typeface="+mn-ea"/>
                <a:cs typeface="Arial"/>
                <a:sym typeface="Arial"/>
              </a:rPr>
              <a:t> </a:t>
            </a:r>
            <a:r>
              <a:rPr kumimoji="0" lang="en-US" sz="2400" b="1"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the estimate creation.</a:t>
            </a:r>
          </a:p>
        </p:txBody>
      </p:sp>
    </p:spTree>
    <p:extLst>
      <p:ext uri="{BB962C8B-B14F-4D97-AF65-F5344CB8AC3E}">
        <p14:creationId xmlns:p14="http://schemas.microsoft.com/office/powerpoint/2010/main" val="24147108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ADE44363-24F4-78ED-0493-FDCC21A172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pic>
        <p:nvPicPr>
          <p:cNvPr id="4" name="Picture 3">
            <a:extLst>
              <a:ext uri="{FF2B5EF4-FFF2-40B4-BE49-F238E27FC236}">
                <a16:creationId xmlns:a16="http://schemas.microsoft.com/office/drawing/2014/main" id="{83FD6D79-D493-0C04-9718-2CE05719326E}"/>
              </a:ext>
            </a:extLst>
          </p:cNvPr>
          <p:cNvPicPr>
            <a:picLocks noChangeAspect="1"/>
          </p:cNvPicPr>
          <p:nvPr/>
        </p:nvPicPr>
        <p:blipFill>
          <a:blip r:embed="rId4"/>
          <a:stretch>
            <a:fillRect/>
          </a:stretch>
        </p:blipFill>
        <p:spPr>
          <a:xfrm>
            <a:off x="942256" y="1557076"/>
            <a:ext cx="10307488" cy="5241135"/>
          </a:xfrm>
          <a:prstGeom prst="rect">
            <a:avLst/>
          </a:prstGeom>
        </p:spPr>
      </p:pic>
    </p:spTree>
    <p:extLst>
      <p:ext uri="{BB962C8B-B14F-4D97-AF65-F5344CB8AC3E}">
        <p14:creationId xmlns:p14="http://schemas.microsoft.com/office/powerpoint/2010/main" val="344606464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35754F2C-C21F-8220-1D5A-A33A91A28D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7DEED026-07F2-BC1C-7E0E-204BFF63F1C6}"/>
              </a:ext>
            </a:extLst>
          </p:cNvPr>
          <p:cNvSpPr/>
          <p:nvPr/>
        </p:nvSpPr>
        <p:spPr>
          <a:xfrm>
            <a:off x="807553" y="1145485"/>
            <a:ext cx="10734675" cy="5524500"/>
          </a:xfrm>
          <a:prstGeom prst="rect">
            <a:avLst/>
          </a:prstGeom>
          <a:solidFill>
            <a:sysClr val="window" lastClr="FFFFFF"/>
          </a:solidFill>
          <a:ln w="12700" cap="flat" cmpd="sng" algn="ctr">
            <a:noFill/>
            <a:prstDash val="solid"/>
            <a:miter lim="800000"/>
          </a:ln>
          <a:effectLst/>
        </p:spPr>
        <p:txBody>
          <a:bodyPr rtlCol="0" anchor="ctr"/>
          <a:lstStyle/>
          <a:p>
            <a:pPr marL="12700" marR="5080" lvl="0" indent="0"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Counted and measured quantities of materials must be mathematically converted to  purchasable units that match up with standard unit pricing. For example, concrete is  measured in length multiplied times width multiplied times height or thickness or  depth which produces cubic feet.  Likewise structural steel is purchased by the ton. </a:t>
            </a:r>
            <a:endParaRPr lang="en-US" sz="2000" kern="0" dirty="0">
              <a:solidFill>
                <a:srgbClr val="000000"/>
              </a:solidFill>
              <a:latin typeface="Calibri" panose="020F0502020204030204"/>
              <a:ea typeface="Calibri"/>
              <a:cs typeface="Calibri"/>
              <a:sym typeface="Calibri"/>
            </a:endParaRPr>
          </a:p>
          <a:p>
            <a:pPr marL="12700" marR="5080" lvl="0" indent="0" defTabSz="914400" rtl="1" eaLnBrk="1" fontAlgn="auto" latinLnBrk="0" hangingPunct="1">
              <a:lnSpc>
                <a:spcPct val="100099"/>
              </a:lnSpc>
              <a:spcBef>
                <a:spcPts val="0"/>
              </a:spcBef>
              <a:spcAft>
                <a:spcPts val="0"/>
              </a:spcAft>
              <a:buClr>
                <a:srgbClr val="000000"/>
              </a:buClr>
              <a:buSzTx/>
              <a:buFont typeface="Arial"/>
              <a:buNone/>
              <a:tabLst/>
              <a:defRPr/>
            </a:pPr>
            <a:endParaRPr kumimoji="0" lang="en-US" sz="20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0" marR="0" lvl="0" indent="0"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Quantity take-off sheets for subcontracted work are prepared similarly, but by system  or assembly and need not be as detailed as that of the general contractor’s direct  work. For example, the GC will take-off sheetrock walls, including metal studs and  taping, by the square foot .</a:t>
            </a:r>
          </a:p>
        </p:txBody>
      </p:sp>
    </p:spTree>
    <p:extLst>
      <p:ext uri="{BB962C8B-B14F-4D97-AF65-F5344CB8AC3E}">
        <p14:creationId xmlns:p14="http://schemas.microsoft.com/office/powerpoint/2010/main" val="373224379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392F1086-FE62-A5A2-1491-B09611F9EC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29B507D3-F092-E648-8A08-373E1F0460BA}"/>
              </a:ext>
            </a:extLst>
          </p:cNvPr>
          <p:cNvSpPr txBox="1"/>
          <p:nvPr/>
        </p:nvSpPr>
        <p:spPr>
          <a:xfrm>
            <a:off x="1295400" y="766733"/>
            <a:ext cx="7851084" cy="4154984"/>
          </a:xfrm>
          <a:prstGeom prst="rect">
            <a:avLst/>
          </a:prstGeom>
          <a:noFill/>
        </p:spPr>
        <p:txBody>
          <a:bodyPr wrap="square">
            <a:spAutoFit/>
          </a:bodyPr>
          <a:lstStyle/>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There is no one exact estimate for any project but some estimates are more correct  than others. </a:t>
            </a:r>
          </a:p>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Pricing  recapitulation sheets (recaps) are developed for each system, that is  utilized. The estimator should not start pricing until all of the materials have been  taken off and recorded on the quantity sheets. After all of the quantity take-off has  been completed, the estimator should begin pricing labor and direct materials. All of  the recapped material quantities are circled or highlighted and brought forward from  the QTOs and entered onto the pricing recap sheets.</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20935334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D0342F8-045D-3CAD-1443-4A8D7CECAE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02C4E876-EAD7-5170-5C1D-F8FF0ADA805C}"/>
              </a:ext>
            </a:extLst>
          </p:cNvPr>
          <p:cNvSpPr txBox="1"/>
          <p:nvPr/>
        </p:nvSpPr>
        <p:spPr>
          <a:xfrm>
            <a:off x="924339" y="483450"/>
            <a:ext cx="10370194" cy="2991845"/>
          </a:xfrm>
          <a:prstGeom prst="rect">
            <a:avLst/>
          </a:prstGeom>
          <a:noFill/>
        </p:spPr>
        <p:txBody>
          <a:bodyPr wrap="square">
            <a:spAutoFit/>
          </a:bodyPr>
          <a:lstStyle/>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endPar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endParaRPr lang="en-US" sz="2000" kern="0" dirty="0">
              <a:solidFill>
                <a:srgbClr val="000000"/>
              </a:solidFill>
              <a:latin typeface="Calibri"/>
              <a:ea typeface="Calibri"/>
              <a:cs typeface="Calibri"/>
              <a:sym typeface="Calibri"/>
            </a:endParaRPr>
          </a:p>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Contractors can only estimate how many hours it will take to perform a task; there  are no rules and they can only manage, not control, actual field productivity.</a:t>
            </a:r>
          </a:p>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0" i="0" u="sng" strike="noStrike" kern="0" cap="none" spc="0" normalizeH="0" baseline="0" noProof="0" dirty="0">
                <a:ln>
                  <a:noFill/>
                </a:ln>
                <a:solidFill>
                  <a:srgbClr val="000000"/>
                </a:solidFill>
                <a:effectLst/>
                <a:uLnTx/>
                <a:uFillTx/>
                <a:latin typeface="Calibri"/>
                <a:ea typeface="Calibri"/>
                <a:cs typeface="Calibri"/>
                <a:sym typeface="Calibri"/>
              </a:rPr>
              <a:t>Labor productivity </a:t>
            </a: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is estimated as man-  hours (MH) per unit of work, such as 10 MHs per door. This is referred to as unit man-  hours or UMH. This system allows for fluctuation of labor rates, geographic variations, and time.</a:t>
            </a:r>
          </a:p>
          <a:p>
            <a:pPr marL="12700" marR="12700" lvl="0" indent="0" algn="l" defTabSz="914400" rtl="1" eaLnBrk="1" fontAlgn="auto" latinLnBrk="0" hangingPunct="1">
              <a:lnSpc>
                <a:spcPct val="121111"/>
              </a:lnSpc>
              <a:spcBef>
                <a:spcPts val="6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Appropriate wage rates can be applied for the specific project. </a:t>
            </a:r>
          </a:p>
          <a:p>
            <a:pPr marL="12700" marR="12700" lvl="0" indent="0" algn="l" defTabSz="914400" rtl="1" eaLnBrk="1" fontAlgn="auto" latinLnBrk="0" hangingPunct="1">
              <a:lnSpc>
                <a:spcPct val="121111"/>
              </a:lnSpc>
              <a:spcBef>
                <a:spcPts val="6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FF0000"/>
                </a:solidFill>
                <a:effectLst/>
                <a:uLnTx/>
                <a:uFillTx/>
                <a:latin typeface="Calibri"/>
                <a:ea typeface="Calibri"/>
                <a:cs typeface="Calibri"/>
                <a:sym typeface="Calibri"/>
              </a:rPr>
              <a:t>The best source of labor  productivity is from the estimator’s in-house database.</a:t>
            </a:r>
          </a:p>
        </p:txBody>
      </p:sp>
    </p:spTree>
    <p:extLst>
      <p:ext uri="{BB962C8B-B14F-4D97-AF65-F5344CB8AC3E}">
        <p14:creationId xmlns:p14="http://schemas.microsoft.com/office/powerpoint/2010/main" val="6636012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54A9780-DDCB-F9B4-60A9-D85D420891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92A59A9B-FF4C-66BC-390F-B8657F6B8F2D}"/>
              </a:ext>
            </a:extLst>
          </p:cNvPr>
          <p:cNvSpPr txBox="1"/>
          <p:nvPr/>
        </p:nvSpPr>
        <p:spPr>
          <a:xfrm>
            <a:off x="1532466" y="1253067"/>
            <a:ext cx="9398001" cy="3046988"/>
          </a:xfrm>
          <a:prstGeom prst="rect">
            <a:avLst/>
          </a:prstGeom>
          <a:noFill/>
        </p:spPr>
        <p:txBody>
          <a:bodyPr wrap="square">
            <a:spAutoFit/>
          </a:bodyPr>
          <a:lstStyle/>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Each estimator or contractor should develop their own database from previous  estimates and as-built labor history. It is important to round calculated man-hours off on the pricing recap sheets. </a:t>
            </a: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 wage rates that get applied are determined by the company, location, union  agreements (if applicable), and the type of work to be performed. Public construction  project wage rate values may also be governed by prevailing wage rates  which are established by the Department of Labor.</a:t>
            </a:r>
          </a:p>
          <a:p>
            <a:pPr marL="12700" marR="21590" lvl="0" indent="0" algn="l" defTabSz="914400" rtl="1"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23358895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02F9F23E-0667-A886-E6C9-B2316C8933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FEDAF38C-D288-F923-BA7D-2575AAEF9E5D}"/>
              </a:ext>
            </a:extLst>
          </p:cNvPr>
          <p:cNvSpPr txBox="1"/>
          <p:nvPr/>
        </p:nvSpPr>
        <p:spPr>
          <a:xfrm>
            <a:off x="728133" y="1536174"/>
            <a:ext cx="8418351" cy="3046988"/>
          </a:xfrm>
          <a:prstGeom prst="rect">
            <a:avLst/>
          </a:prstGeom>
          <a:noFill/>
        </p:spPr>
        <p:txBody>
          <a:bodyPr wrap="square">
            <a:spAutoFit/>
          </a:bodyPr>
          <a:lstStyle/>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Some estimators will use </a:t>
            </a:r>
            <a:r>
              <a:rPr kumimoji="0" lang="en-US" sz="2400" b="0" i="0" u="sng" strike="noStrike" kern="0" cap="none" spc="0" normalizeH="0" baseline="0" noProof="0" dirty="0">
                <a:ln>
                  <a:noFill/>
                </a:ln>
                <a:solidFill>
                  <a:srgbClr val="000000"/>
                </a:solidFill>
                <a:effectLst/>
                <a:uLnTx/>
                <a:uFillTx/>
                <a:latin typeface="Calibri"/>
                <a:ea typeface="Calibri"/>
                <a:cs typeface="Calibri"/>
                <a:sym typeface="Calibri"/>
              </a:rPr>
              <a:t>crew wage rates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which combine journeymen with foremen  with apprentices. This often averages out at the journeyman’s wage and is a common  and acceptable practice. </a:t>
            </a: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Some will use </a:t>
            </a:r>
            <a:r>
              <a:rPr kumimoji="0" lang="en-US" sz="2400" b="0" i="0" u="sng" strike="noStrike" kern="0" cap="none" spc="0" normalizeH="0" baseline="0" noProof="0" dirty="0">
                <a:ln>
                  <a:noFill/>
                </a:ln>
                <a:solidFill>
                  <a:srgbClr val="000000"/>
                </a:solidFill>
                <a:effectLst/>
                <a:uLnTx/>
                <a:uFillTx/>
                <a:latin typeface="Calibri"/>
                <a:ea typeface="Calibri"/>
                <a:cs typeface="Calibri"/>
                <a:sym typeface="Calibri"/>
              </a:rPr>
              <a:t>blended wage rates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which factor carpenters  and laborers and cement masons and ironworkers all together. Others will use </a:t>
            </a:r>
            <a:r>
              <a:rPr kumimoji="0" lang="en-US" sz="2400" b="0" i="0" u="sng" strike="noStrike" kern="0" cap="none" spc="0" normalizeH="0" baseline="0" noProof="0" dirty="0">
                <a:ln>
                  <a:noFill/>
                </a:ln>
                <a:solidFill>
                  <a:srgbClr val="000000"/>
                </a:solidFill>
                <a:effectLst/>
                <a:uLnTx/>
                <a:uFillTx/>
                <a:latin typeface="Calibri"/>
                <a:ea typeface="Calibri"/>
                <a:cs typeface="Calibri"/>
                <a:sym typeface="Calibri"/>
              </a:rPr>
              <a:t>loaded  wage rates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which combine bare wages (that which the craftsman receives) with labor  burden.</a:t>
            </a:r>
          </a:p>
        </p:txBody>
      </p:sp>
    </p:spTree>
    <p:extLst>
      <p:ext uri="{BB962C8B-B14F-4D97-AF65-F5344CB8AC3E}">
        <p14:creationId xmlns:p14="http://schemas.microsoft.com/office/powerpoint/2010/main" val="284769221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AB1D4866-3CFB-FF24-3E98-D2D7114208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69BD9622-CC67-24D1-E95C-6BC00309359C}"/>
              </a:ext>
            </a:extLst>
          </p:cNvPr>
          <p:cNvSpPr/>
          <p:nvPr/>
        </p:nvSpPr>
        <p:spPr>
          <a:xfrm>
            <a:off x="628649" y="775252"/>
            <a:ext cx="10734675" cy="5149298"/>
          </a:xfrm>
          <a:prstGeom prst="rect">
            <a:avLst/>
          </a:prstGeom>
          <a:solidFill>
            <a:sysClr val="window" lastClr="FFFFFF"/>
          </a:solidFill>
          <a:ln w="12700" cap="flat" cmpd="sng" algn="ctr">
            <a:noFill/>
            <a:prstDash val="solid"/>
            <a:miter lim="800000"/>
          </a:ln>
          <a:effectLst/>
        </p:spPr>
        <p:txBody>
          <a:bodyPr rtlCol="0" anchor="ctr"/>
          <a:lstStyle/>
          <a:p>
            <a:pPr marL="12700" marR="5080" lvl="0" indent="0"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Price quotations should be received in writing on the supplier’s letterhead. Many  material quotes are received electronically. Other sources of material prices include in-  house historical costs or previous estimates. Historical prices are not as reliable as  current quotes, but it is better than leaving an item blank. The third choice for material  prices are databases or reference guides. </a:t>
            </a:r>
          </a:p>
        </p:txBody>
      </p:sp>
    </p:spTree>
    <p:extLst>
      <p:ext uri="{BB962C8B-B14F-4D97-AF65-F5344CB8AC3E}">
        <p14:creationId xmlns:p14="http://schemas.microsoft.com/office/powerpoint/2010/main" val="195091040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3FF099D5-317D-A965-F5DA-98659E4659E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A336E6E1-65D3-CBB6-D0B3-72377707CC28}"/>
              </a:ext>
            </a:extLst>
          </p:cNvPr>
          <p:cNvSpPr/>
          <p:nvPr/>
        </p:nvSpPr>
        <p:spPr>
          <a:xfrm>
            <a:off x="728662" y="1056033"/>
            <a:ext cx="10734675" cy="5524500"/>
          </a:xfrm>
          <a:prstGeom prst="rect">
            <a:avLst/>
          </a:prstGeom>
          <a:solidFill>
            <a:sysClr val="window" lastClr="FFFFFF"/>
          </a:solidFill>
          <a:ln w="12700" cap="flat" cmpd="sng" algn="ctr">
            <a:noFill/>
            <a:prstDash val="solid"/>
            <a:miter lim="800000"/>
          </a:ln>
          <a:effectLst/>
        </p:spPr>
        <p:txBody>
          <a:bodyPr rtlCol="0" anchor="ctr"/>
          <a:lstStyle/>
          <a:p>
            <a:pPr marL="1270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23A9E0"/>
                </a:solidFill>
                <a:effectLst/>
                <a:uLnTx/>
                <a:uFillTx/>
                <a:latin typeface="Calibri" panose="020F0502020204030204"/>
                <a:ea typeface="Calibri"/>
                <a:cs typeface="Calibri"/>
                <a:sym typeface="Calibri"/>
              </a:rPr>
              <a:t>Pricing subcontracted work</a:t>
            </a:r>
          </a:p>
          <a:p>
            <a:pPr marL="12700" marR="0" lvl="0" indent="0" algn="r" defTabSz="914400" rtl="1" eaLnBrk="1" fontAlgn="auto" latinLnBrk="0" hangingPunct="1">
              <a:lnSpc>
                <a:spcPct val="100000"/>
              </a:lnSpc>
              <a:spcBef>
                <a:spcPts val="100"/>
              </a:spcBef>
              <a:spcAft>
                <a:spcPts val="0"/>
              </a:spcAft>
              <a:buClr>
                <a:srgbClr val="000000"/>
              </a:buClr>
              <a:buSzTx/>
              <a:buFont typeface="Arial"/>
              <a:buNone/>
              <a:tabLst/>
              <a:defRPr/>
            </a:pPr>
            <a:endParaRPr kumimoji="0" lang="en-US" sz="2400" b="1" i="0" u="sng" strike="noStrike" kern="0" cap="none" spc="0" normalizeH="0" baseline="0" noProof="0" dirty="0">
              <a:ln>
                <a:noFill/>
              </a:ln>
              <a:solidFill>
                <a:srgbClr val="23A9E0"/>
              </a:solidFill>
              <a:effectLst/>
              <a:uLnTx/>
              <a:uFillTx/>
              <a:latin typeface="Calibri" panose="020F0502020204030204"/>
              <a:ea typeface="Calibri"/>
              <a:cs typeface="Calibri"/>
              <a:sym typeface="Calibri"/>
            </a:endParaRPr>
          </a:p>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The best source of subcontractor pricing is from subcontractors. They are the ones who  will ultimately be required to sign a contract and guarantee performance of an  established scope of work for a fixed amount of compensation. Subcontractors are  invited to bid on a project as one of the early steps in the estimating process. Just as  general contractors market to project owners, they should also treat past, current, and  future subcontractors with respect so that they receive complete and competitive  future bids. </a:t>
            </a:r>
            <a:r>
              <a:rPr lang="en-US" sz="2400" kern="0" dirty="0">
                <a:solidFill>
                  <a:srgbClr val="000000"/>
                </a:solidFill>
                <a:latin typeface="Calibri" panose="020F0502020204030204"/>
                <a:ea typeface="Calibri"/>
                <a:cs typeface="Calibri"/>
                <a:sym typeface="Calibri"/>
              </a:rPr>
              <a:t>Some subcontractors may also provide GCs with early budgets for their  scopes as place-holders until bid day quotes are refined. </a:t>
            </a:r>
            <a:endParaRPr lang="en-US" sz="2400" kern="0" dirty="0">
              <a:solidFill>
                <a:srgbClr val="000000"/>
              </a:solidFill>
              <a:latin typeface="Calibri" panose="020F0502020204030204"/>
              <a:ea typeface="Calibri"/>
              <a:cs typeface="Calibri"/>
            </a:endParaRPr>
          </a:p>
          <a:p>
            <a:pPr marL="12700" marR="5080" lvl="0" indent="0" defTabSz="914400" rtl="1"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p:txBody>
      </p:sp>
    </p:spTree>
    <p:extLst>
      <p:ext uri="{BB962C8B-B14F-4D97-AF65-F5344CB8AC3E}">
        <p14:creationId xmlns:p14="http://schemas.microsoft.com/office/powerpoint/2010/main" val="9005197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3C0253D6-9EE3-4B01-B272-A6D36FE60BF1}"/>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purl.org/dc/dcmitype/"/>
    <ds:schemaRef ds:uri="http://schemas.microsoft.com/office/2006/documentManagement/types"/>
    <ds:schemaRef ds:uri="http://purl.org/dc/terms/"/>
    <ds:schemaRef ds:uri="http://schemas.microsoft.com/office/infopath/2007/PartnerControls"/>
    <ds:schemaRef ds:uri="http://purl.org/dc/elements/1.1/"/>
    <ds:schemaRef ds:uri="http://schemas.openxmlformats.org/package/2006/metadata/core-properties"/>
    <ds:schemaRef ds:uri="688354b5-287c-4cda-825e-1d7935aea40e"/>
    <ds:schemaRef ds:uri="aca13214-df29-4e3c-a050-857c0bf7bd8e"/>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853</TotalTime>
  <Words>3572</Words>
  <Application>Microsoft Office PowerPoint</Application>
  <PresentationFormat>Widescreen</PresentationFormat>
  <Paragraphs>169</Paragraphs>
  <Slides>40</Slides>
  <Notes>38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hodametwally</cp:lastModifiedBy>
  <cp:revision>96</cp:revision>
  <dcterms:created xsi:type="dcterms:W3CDTF">2023-04-29T09:08:00Z</dcterms:created>
  <dcterms:modified xsi:type="dcterms:W3CDTF">2025-10-16T21:12:36Z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