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515" r:id="rId2"/>
    <p:sldId id="507" r:id="rId3"/>
    <p:sldId id="620" r:id="rId4"/>
    <p:sldId id="653" r:id="rId5"/>
    <p:sldId id="603" r:id="rId6"/>
    <p:sldId id="581" r:id="rId7"/>
    <p:sldId id="652" r:id="rId8"/>
    <p:sldId id="596" r:id="rId9"/>
    <p:sldId id="584" r:id="rId10"/>
    <p:sldId id="587" r:id="rId11"/>
    <p:sldId id="588" r:id="rId12"/>
    <p:sldId id="589" r:id="rId13"/>
    <p:sldId id="590" r:id="rId14"/>
    <p:sldId id="655" r:id="rId15"/>
    <p:sldId id="656" r:id="rId16"/>
    <p:sldId id="628" r:id="rId17"/>
    <p:sldId id="598" r:id="rId18"/>
    <p:sldId id="605" r:id="rId19"/>
    <p:sldId id="597" r:id="rId20"/>
    <p:sldId id="630" r:id="rId21"/>
    <p:sldId id="631" r:id="rId22"/>
    <p:sldId id="650" r:id="rId23"/>
    <p:sldId id="636" r:id="rId24"/>
    <p:sldId id="638" r:id="rId25"/>
    <p:sldId id="594" r:id="rId26"/>
    <p:sldId id="602" r:id="rId27"/>
    <p:sldId id="645" r:id="rId28"/>
    <p:sldId id="646" r:id="rId29"/>
    <p:sldId id="627" r:id="rId30"/>
    <p:sldId id="568" r:id="rId31"/>
    <p:sldId id="654" r:id="rId32"/>
    <p:sldId id="657" r:id="rId33"/>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108" autoAdjust="0"/>
    <p:restoredTop sz="94660"/>
  </p:normalViewPr>
  <p:slideViewPr>
    <p:cSldViewPr snapToGrid="0">
      <p:cViewPr varScale="1">
        <p:scale>
          <a:sx n="82" d="100"/>
          <a:sy n="82" d="100"/>
        </p:scale>
        <p:origin x="437" y="7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4835F144-1F6F-4429-B99C-4DB75064AB0D}" type="datetimeFigureOut">
              <a:rPr lang="ar-JO" smtClean="0"/>
              <a:t>28/03/1445</a:t>
            </a:fld>
            <a:endParaRPr lang="ar-J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J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2C5932A-5246-475F-A247-37D3CECFA6FD}" type="slidenum">
              <a:rPr lang="ar-JO" smtClean="0"/>
              <a:t>‹#›</a:t>
            </a:fld>
            <a:endParaRPr lang="ar-JO"/>
          </a:p>
        </p:txBody>
      </p:sp>
    </p:spTree>
    <p:extLst>
      <p:ext uri="{BB962C8B-B14F-4D97-AF65-F5344CB8AC3E}">
        <p14:creationId xmlns:p14="http://schemas.microsoft.com/office/powerpoint/2010/main" val="3919617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9887473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58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92054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3374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6151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2488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7293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2976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45724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8286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45696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58487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461289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32788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3573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8865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1">
            <a:extLst>
              <a:ext uri="{FF2B5EF4-FFF2-40B4-BE49-F238E27FC236}">
                <a16:creationId xmlns:a16="http://schemas.microsoft.com/office/drawing/2014/main"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a16="http://schemas.microsoft.com/office/drawing/2014/main"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Rectangle 35">
              <a:extLst>
                <a:ext uri="{FF2B5EF4-FFF2-40B4-BE49-F238E27FC236}">
                  <a16:creationId xmlns:a16="http://schemas.microsoft.com/office/drawing/2014/main"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7" name="Rectangle 36">
              <a:extLst>
                <a:ext uri="{FF2B5EF4-FFF2-40B4-BE49-F238E27FC236}">
                  <a16:creationId xmlns:a16="http://schemas.microsoft.com/office/drawing/2014/main"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596325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678893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microsoft.com/office/2007/relationships/hdphoto" Target="../media/hdphoto1.wdp"/><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6.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4.xml"/><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4.xml"/><Relationship Id="rId5" Type="http://schemas.openxmlformats.org/officeDocument/2006/relationships/image" Target="../media/image9.png"/><Relationship Id="rId4" Type="http://schemas.microsoft.com/office/2007/relationships/hdphoto" Target="../media/hdphoto3.wdp"/></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554197" y="-44450"/>
            <a:ext cx="6736926" cy="673009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7" y="3794396"/>
            <a:ext cx="275855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79376" y="2253649"/>
            <a:ext cx="4099840"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Entrepreneurship</a:t>
            </a:r>
          </a:p>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and Innovation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5604476" y="30997"/>
            <a:ext cx="6609055" cy="659321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prstClr val="white"/>
                </a:solidFill>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solidFill>
                  <a:prstClr val="white"/>
                </a:solidFill>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solidFill>
                <a:prstClr val="white"/>
              </a:solidFill>
              <a:effectLst/>
              <a:uLnTx/>
              <a:uFillTx/>
              <a:latin typeface="Arial"/>
              <a:cs typeface="Arial"/>
              <a:sym typeface="Arial"/>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a:ln>
                  <a:noFill/>
                </a:ln>
                <a:solidFill>
                  <a:srgbClr val="2D3956"/>
                </a:solidFill>
                <a:effectLst/>
                <a:uLnTx/>
                <a:uFillTx/>
                <a:latin typeface="Tajawal Medium"/>
                <a:ea typeface="Tajawal Medium"/>
                <a:cs typeface="Tajawal Medium"/>
                <a:sym typeface="Tajawal Medium"/>
              </a:rPr>
              <a:t>LDR 725</a:t>
            </a:r>
            <a:endParaRPr kumimoji="0" lang="en-US" sz="24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endParaRP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Lecture 2</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7" name="TextBox 16">
            <a:extLst>
              <a:ext uri="{FF2B5EF4-FFF2-40B4-BE49-F238E27FC236}">
                <a16:creationId xmlns:a16="http://schemas.microsoft.com/office/drawing/2014/main" id="{E766F6C3-FA2D-4877-8DEB-3619E4B6295F}"/>
              </a:ext>
            </a:extLst>
          </p:cNvPr>
          <p:cNvSpPr txBox="1"/>
          <p:nvPr/>
        </p:nvSpPr>
        <p:spPr>
          <a:xfrm>
            <a:off x="7614560" y="23378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pic>
        <p:nvPicPr>
          <p:cNvPr id="4" name="Picture 12" descr="See related image detail. JOB SERIES Tailor,dressmaker Stock Vector - Illustration of clipart ...">
            <a:extLst>
              <a:ext uri="{FF2B5EF4-FFF2-40B4-BE49-F238E27FC236}">
                <a16:creationId xmlns:a16="http://schemas.microsoft.com/office/drawing/2014/main" id="{C0755BC2-07F8-E59C-3AE2-93D2F10562EC}"/>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7575584" y="4935034"/>
            <a:ext cx="2694152" cy="172123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583979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951328" cy="4767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rPr>
              <a:t>Master of Educational Leadership</a:t>
            </a:r>
            <a:endParaRPr kumimoji="0" lang="ar-JO"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507025235"/>
              </p:ext>
            </p:extLst>
          </p:nvPr>
        </p:nvGraphicFramePr>
        <p:xfrm>
          <a:off x="2082550" y="1905731"/>
          <a:ext cx="8175957" cy="4378326"/>
        </p:xfrm>
        <a:graphic>
          <a:graphicData uri="http://schemas.openxmlformats.org/drawingml/2006/table">
            <a:tbl>
              <a:tblPr rtl="1" firstRow="1" firstCol="1" bandRow="1">
                <a:tableStyleId>{7DF18680-E054-41AD-8BC1-D1AEF772440D}</a:tableStyleId>
              </a:tblPr>
              <a:tblGrid>
                <a:gridCol w="1360328">
                  <a:extLst>
                    <a:ext uri="{9D8B030D-6E8A-4147-A177-3AD203B41FA5}">
                      <a16:colId xmlns:a16="http://schemas.microsoft.com/office/drawing/2014/main" val="4142590085"/>
                    </a:ext>
                  </a:extLst>
                </a:gridCol>
                <a:gridCol w="6815629">
                  <a:extLst>
                    <a:ext uri="{9D8B030D-6E8A-4147-A177-3AD203B41FA5}">
                      <a16:colId xmlns:a16="http://schemas.microsoft.com/office/drawing/2014/main" val="1720857320"/>
                    </a:ext>
                  </a:extLst>
                </a:gridCol>
              </a:tblGrid>
              <a:tr h="368319">
                <a:tc>
                  <a:txBody>
                    <a:bodyPr/>
                    <a:lstStyle/>
                    <a:p>
                      <a:pPr algn="ctr" rtl="1">
                        <a:lnSpc>
                          <a:spcPct val="115000"/>
                        </a:lnSpc>
                        <a:spcAft>
                          <a:spcPts val="0"/>
                        </a:spcAft>
                      </a:pPr>
                      <a:r>
                        <a:rPr lang="ar-SA" sz="2400" b="1">
                          <a:solidFill>
                            <a:schemeClr val="tx1"/>
                          </a:solidFill>
                          <a:effectLst/>
                        </a:rPr>
                        <a:t>المحاضرة</a:t>
                      </a:r>
                      <a:endParaRPr lang="en-US" sz="2400" b="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tc>
                  <a:txBody>
                    <a:bodyPr/>
                    <a:lstStyle/>
                    <a:p>
                      <a:pPr algn="ctr" rtl="1">
                        <a:lnSpc>
                          <a:spcPct val="115000"/>
                        </a:lnSpc>
                        <a:spcAft>
                          <a:spcPts val="0"/>
                        </a:spcAft>
                      </a:pPr>
                      <a:r>
                        <a:rPr lang="ar-SA" sz="2400" b="1" dirty="0">
                          <a:solidFill>
                            <a:schemeClr val="tx1"/>
                          </a:solidFill>
                          <a:effectLst/>
                        </a:rPr>
                        <a:t>الموضوع</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500588114"/>
                  </a:ext>
                </a:extLst>
              </a:tr>
              <a:tr h="376706">
                <a:tc>
                  <a:txBody>
                    <a:bodyPr/>
                    <a:lstStyle/>
                    <a:p>
                      <a:pPr marL="0" lvl="0" indent="0" algn="ctr" rtl="1">
                        <a:lnSpc>
                          <a:spcPct val="115000"/>
                        </a:lnSpc>
                        <a:spcAft>
                          <a:spcPts val="0"/>
                        </a:spcAft>
                        <a:buFont typeface="Arial" panose="020B0604020202020204" pitchFamily="34" charset="0"/>
                        <a:buNone/>
                      </a:pPr>
                      <a:r>
                        <a:rPr lang="en-US" sz="2400" b="1" dirty="0">
                          <a:solidFill>
                            <a:schemeClr val="tx1"/>
                          </a:solidFill>
                          <a:effectLst/>
                        </a:rPr>
                        <a:t>1</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pPr>
                      <a:r>
                        <a:rPr lang="ar-JO" sz="2400" b="1" dirty="0">
                          <a:effectLst/>
                        </a:rPr>
                        <a:t>مفهوم الإبداع والابتكار</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extLst>
                  <a:ext uri="{0D108BD9-81ED-4DB2-BD59-A6C34878D82A}">
                    <a16:rowId xmlns:a16="http://schemas.microsoft.com/office/drawing/2014/main" val="4193065782"/>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bg1"/>
                          </a:solidFill>
                          <a:effectLst/>
                        </a:rPr>
                        <a:t>2</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800" b="1" dirty="0">
                          <a:solidFill>
                            <a:schemeClr val="bg1"/>
                          </a:solidFill>
                          <a:effectLst/>
                        </a:rPr>
                        <a:t>نظريات الإبداع والابتكار </a:t>
                      </a:r>
                      <a:endParaRPr lang="en-US" sz="28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2680995862"/>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3</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a:effectLst/>
                        </a:rPr>
                        <a:t>مهارات القائد المبدع والمبتكر</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3128572437"/>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4</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effectLst/>
                        </a:rPr>
                        <a:t>الإدراك والتفكير الإبداعي</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233782406"/>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5</a:t>
                      </a:r>
                    </a:p>
                  </a:txBody>
                  <a:tcPr marL="68580" marR="68580" marT="0" marB="0">
                    <a:solidFill>
                      <a:srgbClr val="00B0F0"/>
                    </a:solidFill>
                  </a:tcPr>
                </a:tc>
                <a:tc>
                  <a:txBody>
                    <a:bodyPr/>
                    <a:lstStyle/>
                    <a:p>
                      <a:pPr algn="ctr" rtl="1">
                        <a:lnSpc>
                          <a:spcPct val="115000"/>
                        </a:lnSpc>
                        <a:spcAft>
                          <a:spcPts val="0"/>
                        </a:spcAft>
                      </a:pPr>
                      <a:r>
                        <a:rPr lang="ar-JO" sz="2400" b="1" dirty="0">
                          <a:effectLst/>
                        </a:rPr>
                        <a:t>الكفاءة الإبداعية وحاضنات الأعمال</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773087247"/>
                  </a:ext>
                </a:extLst>
              </a:tr>
              <a:tr h="376706">
                <a:tc>
                  <a:txBody>
                    <a:bodyPr/>
                    <a:lstStyle/>
                    <a:p>
                      <a:pPr marL="0" lvl="0" indent="0" algn="ctr" rtl="1">
                        <a:lnSpc>
                          <a:spcPct val="115000"/>
                        </a:lnSpc>
                        <a:spcAft>
                          <a:spcPts val="800"/>
                        </a:spcAft>
                        <a:buFont typeface="Arial" panose="020B0604020202020204" pitchFamily="34" charset="0"/>
                        <a:buNone/>
                        <a:tabLst>
                          <a:tab pos="38735" algn="l"/>
                        </a:tabLst>
                      </a:pPr>
                      <a:r>
                        <a:rPr lang="en-US" sz="2400" b="1" dirty="0">
                          <a:solidFill>
                            <a:schemeClr val="tx1"/>
                          </a:solidFill>
                          <a:effectLst/>
                        </a:rPr>
                        <a:t>6</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2400" b="1" dirty="0">
                          <a:effectLst/>
                        </a:rPr>
                        <a:t>الإنتاجية الإبداعية وتحقيق الميزة التنافسية</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320083870"/>
                  </a:ext>
                </a:extLst>
              </a:tr>
              <a:tr h="376706">
                <a:tc>
                  <a:txBody>
                    <a:bodyPr/>
                    <a:lstStyle/>
                    <a:p>
                      <a:pPr marL="0" lvl="0" indent="0" algn="ctr" rtl="1">
                        <a:lnSpc>
                          <a:spcPct val="115000"/>
                        </a:lnSpc>
                        <a:spcAft>
                          <a:spcPts val="0"/>
                        </a:spcAft>
                        <a:buFont typeface="Arial" panose="020B0604020202020204" pitchFamily="34" charset="0"/>
                        <a:buNone/>
                        <a:tabLst>
                          <a:tab pos="38735" algn="l"/>
                        </a:tabLst>
                      </a:pPr>
                      <a:r>
                        <a:rPr lang="ar-JO" sz="2400" b="1" dirty="0">
                          <a:solidFill>
                            <a:schemeClr val="tx1"/>
                          </a:solidFill>
                          <a:effectLst/>
                        </a:rPr>
                        <a:t> </a:t>
                      </a:r>
                      <a:r>
                        <a:rPr lang="en-US" sz="2400" b="1" dirty="0">
                          <a:solidFill>
                            <a:schemeClr val="tx1"/>
                          </a:solidFill>
                          <a:effectLst/>
                        </a:rPr>
                        <a:t>7</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2400" b="1" dirty="0">
                          <a:effectLst/>
                        </a:rPr>
                        <a:t>التفكير الناقد ومهاراته</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rgbClr val="00B0F0"/>
                    </a:solidFill>
                  </a:tcPr>
                </a:tc>
                <a:extLst>
                  <a:ext uri="{0D108BD9-81ED-4DB2-BD59-A6C34878D82A}">
                    <a16:rowId xmlns:a16="http://schemas.microsoft.com/office/drawing/2014/main" val="701815540"/>
                  </a:ext>
                </a:extLst>
              </a:tr>
              <a:tr h="376706">
                <a:tc>
                  <a:txBody>
                    <a:bodyPr/>
                    <a:lstStyle/>
                    <a:p>
                      <a:pPr marL="0" lvl="0" indent="0" algn="ctr" rtl="1">
                        <a:lnSpc>
                          <a:spcPct val="115000"/>
                        </a:lnSpc>
                        <a:spcAft>
                          <a:spcPts val="800"/>
                        </a:spcAft>
                        <a:buFont typeface="Arial" panose="020B0604020202020204" pitchFamily="34" charset="0"/>
                        <a:buNone/>
                      </a:pPr>
                      <a:r>
                        <a:rPr lang="ar-JO" sz="2400" b="1" dirty="0">
                          <a:solidFill>
                            <a:schemeClr val="tx1"/>
                          </a:solidFill>
                          <a:effectLst/>
                        </a:rPr>
                        <a:t> </a:t>
                      </a:r>
                      <a:r>
                        <a:rPr lang="en-US" sz="2400" b="1" dirty="0">
                          <a:solidFill>
                            <a:schemeClr val="tx1"/>
                          </a:solidFill>
                          <a:effectLst/>
                        </a:rPr>
                        <a:t>8</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a:effectLst/>
                        </a:rPr>
                        <a:t>التفكير المنطقي وخطواته</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614882977"/>
                  </a:ext>
                </a:extLst>
              </a:tr>
              <a:tr h="376706">
                <a:tc>
                  <a:txBody>
                    <a:bodyPr/>
                    <a:lstStyle/>
                    <a:p>
                      <a:pPr marL="0" lvl="0" indent="0" algn="ctr" rtl="1">
                        <a:lnSpc>
                          <a:spcPct val="115000"/>
                        </a:lnSpc>
                        <a:spcAft>
                          <a:spcPts val="800"/>
                        </a:spcAft>
                        <a:buFont typeface="Arial" panose="020B0604020202020204" pitchFamily="34" charset="0"/>
                        <a:buNone/>
                      </a:pPr>
                      <a:r>
                        <a:rPr lang="ar-SA" sz="2400" b="1" dirty="0">
                          <a:solidFill>
                            <a:schemeClr val="tx1"/>
                          </a:solidFill>
                          <a:effectLst/>
                        </a:rPr>
                        <a:t> </a:t>
                      </a:r>
                      <a:r>
                        <a:rPr lang="en-US" sz="2400" b="1" dirty="0">
                          <a:solidFill>
                            <a:schemeClr val="tx1"/>
                          </a:solidFill>
                          <a:effectLst/>
                        </a:rPr>
                        <a:t>9</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SA" sz="2400" b="1">
                          <a:effectLst/>
                        </a:rPr>
                        <a:t>أدوار القادة في تعزيز الإبداع والابتكار</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706987609"/>
                  </a:ext>
                </a:extLst>
              </a:tr>
              <a:tr h="376706">
                <a:tc>
                  <a:txBody>
                    <a:bodyPr/>
                    <a:lstStyle/>
                    <a:p>
                      <a:pPr marL="0" lvl="0" indent="0" algn="ctr" rtl="1">
                        <a:lnSpc>
                          <a:spcPct val="115000"/>
                        </a:lnSpc>
                        <a:spcAft>
                          <a:spcPts val="800"/>
                        </a:spcAft>
                        <a:buFont typeface="Arial" panose="020B0604020202020204" pitchFamily="34" charset="0"/>
                        <a:buNone/>
                      </a:pPr>
                      <a:r>
                        <a:rPr lang="ar-JO" sz="2400" b="1" dirty="0">
                          <a:solidFill>
                            <a:schemeClr val="tx1"/>
                          </a:solidFill>
                          <a:effectLst/>
                        </a:rPr>
                        <a:t> </a:t>
                      </a:r>
                      <a:r>
                        <a:rPr lang="en-US" sz="2400" b="1" dirty="0">
                          <a:solidFill>
                            <a:schemeClr val="tx1"/>
                          </a:solidFill>
                          <a:effectLst/>
                        </a:rPr>
                        <a:t>10</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effectLst/>
                        </a:rPr>
                        <a:t>تنظيم وتنسيق الإبداع التكنولوجي</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927648" y="1107120"/>
            <a:ext cx="7292552"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prstClr val="white"/>
                </a:solidFill>
                <a:effectLst/>
                <a:uLnTx/>
                <a:uFillTx/>
                <a:latin typeface="Simplified Arabic" pitchFamily="18" charset="-78"/>
                <a:ea typeface="Tajawal Medium"/>
                <a:cs typeface="Simplified Arabic" pitchFamily="18" charset="-78"/>
                <a:sym typeface="Tajawal Medium"/>
              </a:rPr>
              <a:t>الموضوعات التي سيتم دراستها في مساق ريادة الأعمال والابتكار </a:t>
            </a:r>
          </a:p>
        </p:txBody>
      </p:sp>
    </p:spTree>
    <p:extLst>
      <p:ext uri="{BB962C8B-B14F-4D97-AF65-F5344CB8AC3E}">
        <p14:creationId xmlns:p14="http://schemas.microsoft.com/office/powerpoint/2010/main" val="314602535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3936192" y="570783"/>
            <a:ext cx="3888432" cy="724247"/>
          </a:xfrm>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1200" b="1" dirty="0">
                <a:solidFill>
                  <a:schemeClr val="bg2"/>
                </a:solidFill>
                <a:latin typeface="Calibri" pitchFamily="34" charset="0"/>
                <a:ea typeface="Times New Roman" pitchFamily="18" charset="0"/>
              </a:rPr>
              <a:t>موضوعات المحاضرة</a:t>
            </a:r>
          </a:p>
          <a:p>
            <a:endParaRPr lang="en-US" dirty="0">
              <a:solidFill>
                <a:srgbClr val="FF0000"/>
              </a:solidFill>
            </a:endParaRPr>
          </a:p>
        </p:txBody>
      </p:sp>
      <p:sp>
        <p:nvSpPr>
          <p:cNvPr id="4" name="Oval 3">
            <a:extLst>
              <a:ext uri="{FF2B5EF4-FFF2-40B4-BE49-F238E27FC236}">
                <a16:creationId xmlns:a16="http://schemas.microsoft.com/office/drawing/2014/main" id="{5C5F5C0E-5710-4B7B-827B-DD46B70AEAC9}"/>
              </a:ext>
            </a:extLst>
          </p:cNvPr>
          <p:cNvSpPr/>
          <p:nvPr/>
        </p:nvSpPr>
        <p:spPr>
          <a:xfrm>
            <a:off x="210968" y="1526729"/>
            <a:ext cx="11338881" cy="502646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13" name="Oval 12">
            <a:extLst>
              <a:ext uri="{FF2B5EF4-FFF2-40B4-BE49-F238E27FC236}">
                <a16:creationId xmlns:a16="http://schemas.microsoft.com/office/drawing/2014/main" id="{B5332E25-1362-4272-B71D-1628D5F5AC96}"/>
              </a:ext>
            </a:extLst>
          </p:cNvPr>
          <p:cNvSpPr/>
          <p:nvPr/>
        </p:nvSpPr>
        <p:spPr>
          <a:xfrm>
            <a:off x="0" y="4546790"/>
            <a:ext cx="2160000" cy="2160000"/>
          </a:xfrm>
          <a:prstGeom prst="ellips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white"/>
              </a:solidFill>
              <a:effectLst/>
              <a:uLnTx/>
              <a:uFillTx/>
              <a:latin typeface="Calibri" panose="020F0502020204030204"/>
              <a:ea typeface="맑은 고딕" panose="020B0503020000020004" pitchFamily="34" charset="-127"/>
              <a:cs typeface="+mn-cs"/>
            </a:endParaRPr>
          </a:p>
        </p:txBody>
      </p:sp>
      <p:sp>
        <p:nvSpPr>
          <p:cNvPr id="16" name="Oval 15">
            <a:extLst>
              <a:ext uri="{FF2B5EF4-FFF2-40B4-BE49-F238E27FC236}">
                <a16:creationId xmlns:a16="http://schemas.microsoft.com/office/drawing/2014/main" id="{A75A4D25-D662-4327-B73D-AFCB6ADAA524}"/>
              </a:ext>
            </a:extLst>
          </p:cNvPr>
          <p:cNvSpPr/>
          <p:nvPr/>
        </p:nvSpPr>
        <p:spPr>
          <a:xfrm>
            <a:off x="699698" y="5266790"/>
            <a:ext cx="1440000" cy="1440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white"/>
              </a:solidFill>
              <a:effectLst/>
              <a:uLnTx/>
              <a:uFillTx/>
              <a:latin typeface="Calibri" panose="020F0502020204030204"/>
              <a:ea typeface="맑은 고딕" panose="020B0503020000020004" pitchFamily="34" charset="-127"/>
              <a:cs typeface="+mn-cs"/>
            </a:endParaRPr>
          </a:p>
        </p:txBody>
      </p:sp>
      <p:sp>
        <p:nvSpPr>
          <p:cNvPr id="23" name="TextBox 22">
            <a:extLst>
              <a:ext uri="{FF2B5EF4-FFF2-40B4-BE49-F238E27FC236}">
                <a16:creationId xmlns:a16="http://schemas.microsoft.com/office/drawing/2014/main" id="{3EA6CFE6-29F2-44BA-90E3-B763592A5ACE}"/>
              </a:ext>
            </a:extLst>
          </p:cNvPr>
          <p:cNvSpPr txBox="1"/>
          <p:nvPr/>
        </p:nvSpPr>
        <p:spPr>
          <a:xfrm>
            <a:off x="5389125" y="3287943"/>
            <a:ext cx="4438184" cy="27699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Arial" pitchFamily="34" charset="0"/>
            </a:endParaRPr>
          </a:p>
        </p:txBody>
      </p:sp>
      <p:sp>
        <p:nvSpPr>
          <p:cNvPr id="43" name="Text Placeholder 1">
            <a:extLst>
              <a:ext uri="{FF2B5EF4-FFF2-40B4-BE49-F238E27FC236}">
                <a16:creationId xmlns:a16="http://schemas.microsoft.com/office/drawing/2014/main" id="{206381AD-4C2B-4745-99B1-0BBCE6131A71}"/>
              </a:ext>
            </a:extLst>
          </p:cNvPr>
          <p:cNvSpPr txBox="1">
            <a:spLocks/>
          </p:cNvSpPr>
          <p:nvPr/>
        </p:nvSpPr>
        <p:spPr>
          <a:xfrm>
            <a:off x="407835" y="1231210"/>
            <a:ext cx="11573197" cy="724247"/>
          </a:xfrm>
          <a:prstGeom prst="rect">
            <a:avLst/>
          </a:prstGeom>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prstClr val="black">
                  <a:lumMod val="85000"/>
                  <a:lumOff val="15000"/>
                </a:prstClr>
              </a:solidFill>
              <a:effectLst/>
              <a:uLnTx/>
              <a:uFillTx/>
              <a:latin typeface="Calibri Light" panose="020F0302020204030204"/>
              <a:ea typeface="+mn-ea"/>
              <a:cs typeface="Arial" pitchFamily="34" charset="0"/>
            </a:endParaRPr>
          </a:p>
        </p:txBody>
      </p:sp>
      <p:pic>
        <p:nvPicPr>
          <p:cNvPr id="8" name="Picture 7">
            <a:extLst>
              <a:ext uri="{FF2B5EF4-FFF2-40B4-BE49-F238E27FC236}">
                <a16:creationId xmlns:a16="http://schemas.microsoft.com/office/drawing/2014/main" id="{0236C215-C804-F349-0EBC-A9E9FBA5CED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144000" y="114317"/>
            <a:ext cx="2773532" cy="1106124"/>
          </a:xfrm>
          <a:prstGeom prst="rect">
            <a:avLst/>
          </a:prstGeom>
        </p:spPr>
      </p:pic>
      <p:sp>
        <p:nvSpPr>
          <p:cNvPr id="5" name="TextBox 4">
            <a:extLst>
              <a:ext uri="{FF2B5EF4-FFF2-40B4-BE49-F238E27FC236}">
                <a16:creationId xmlns:a16="http://schemas.microsoft.com/office/drawing/2014/main" id="{5EC22D31-2307-21E1-0985-931693AD0362}"/>
              </a:ext>
            </a:extLst>
          </p:cNvPr>
          <p:cNvSpPr txBox="1"/>
          <p:nvPr/>
        </p:nvSpPr>
        <p:spPr>
          <a:xfrm>
            <a:off x="1518773" y="3556768"/>
            <a:ext cx="4529940" cy="2523768"/>
          </a:xfrm>
          <a:prstGeom prst="rect">
            <a:avLst/>
          </a:prstGeom>
          <a:noFill/>
        </p:spPr>
        <p:txBody>
          <a:bodyPr wrap="square">
            <a:spAutoFit/>
          </a:bodyPr>
          <a:lstStyle/>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JO" sz="14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a:t>
            </a:r>
            <a:r>
              <a:rPr kumimoji="0" lang="ar-JO" sz="1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العبقرية </a:t>
            </a:r>
            <a:r>
              <a:rPr kumimoji="0" lang="en-GB"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Genius theory   </a:t>
            </a:r>
            <a:r>
              <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a:t>
            </a:r>
            <a:r>
              <a:rPr kumimoji="0" lang="ar-JO" sz="1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الترابطية</a:t>
            </a:r>
            <a:r>
              <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en-GB"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Association theory  </a:t>
            </a:r>
            <a:r>
              <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a:t>
            </a:r>
            <a:r>
              <a:rPr kumimoji="0" lang="ar-JO" sz="1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التحليلية    </a:t>
            </a:r>
            <a:r>
              <a:rPr kumimoji="0" lang="en-GB"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Psycho analysis theory</a:t>
            </a:r>
            <a:endPar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a:t>
            </a:r>
            <a:r>
              <a:rPr kumimoji="0" lang="ar-JO" sz="1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السلوكية</a:t>
            </a:r>
            <a:r>
              <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en-GB"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Behavioural theories   </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a:t>
            </a:r>
            <a:r>
              <a:rPr kumimoji="0" lang="ar-JO" sz="1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المعرفية</a:t>
            </a:r>
            <a:r>
              <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en-GB"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Cognitive theories   </a:t>
            </a:r>
            <a:endPar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a:t>
            </a:r>
            <a:r>
              <a:rPr kumimoji="0" lang="ar-JO" sz="1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الإنسانية  </a:t>
            </a:r>
            <a:r>
              <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en-GB"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Humanistic theories </a:t>
            </a:r>
            <a:endPar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a:t>
            </a:r>
            <a:r>
              <a:rPr kumimoji="0" lang="ar-JO" sz="1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الاجتماعية  </a:t>
            </a:r>
            <a:r>
              <a:rPr kumimoji="0" lang="en-GB"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Social theory</a:t>
            </a:r>
            <a:r>
              <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JO" sz="1800" dirty="0">
                <a:solidFill>
                  <a:srgbClr val="333333"/>
                </a:solidFill>
                <a:latin typeface="Arial" panose="020B0604020202020204" pitchFamily="34" charset="0"/>
                <a:cs typeface="Arial" panose="020B0604020202020204" pitchFamily="34" charset="0"/>
              </a:rPr>
              <a:t>النظرية</a:t>
            </a:r>
            <a:r>
              <a:rPr lang="ar-JO" sz="1800" b="1" dirty="0">
                <a:solidFill>
                  <a:srgbClr val="333333"/>
                </a:solidFill>
                <a:latin typeface="Arial" panose="020B0604020202020204" pitchFamily="34" charset="0"/>
                <a:cs typeface="Arial" panose="020B0604020202020204" pitchFamily="34" charset="0"/>
              </a:rPr>
              <a:t> العقلية      </a:t>
            </a:r>
            <a:r>
              <a:rPr lang="en-GB" sz="1800" dirty="0">
                <a:solidFill>
                  <a:srgbClr val="333333"/>
                </a:solidFill>
                <a:latin typeface="Arial" panose="020B0604020202020204" pitchFamily="34" charset="0"/>
                <a:cs typeface="Arial" panose="020B0604020202020204" pitchFamily="34" charset="0"/>
              </a:rPr>
              <a:t>Mental theory</a:t>
            </a:r>
            <a:endParaRPr kumimoji="0" lang="ar-JO" sz="1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sp>
        <p:nvSpPr>
          <p:cNvPr id="18" name="TextBox 17">
            <a:extLst>
              <a:ext uri="{FF2B5EF4-FFF2-40B4-BE49-F238E27FC236}">
                <a16:creationId xmlns:a16="http://schemas.microsoft.com/office/drawing/2014/main" id="{47E3E04E-2911-1344-20D0-1B358204B82E}"/>
              </a:ext>
            </a:extLst>
          </p:cNvPr>
          <p:cNvSpPr txBox="1"/>
          <p:nvPr/>
        </p:nvSpPr>
        <p:spPr>
          <a:xfrm>
            <a:off x="6194433" y="2549279"/>
            <a:ext cx="4333685" cy="1477328"/>
          </a:xfrm>
          <a:prstGeom prst="rect">
            <a:avLst/>
          </a:prstGeom>
          <a:noFill/>
        </p:spPr>
        <p:txBody>
          <a:bodyPr wrap="square">
            <a:spAutoFit/>
          </a:bodyPr>
          <a:lstStyle/>
          <a:p>
            <a:pPr marL="342900" marR="0" lvl="0" indent="-3429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1800" b="1" i="0" dirty="0">
                <a:solidFill>
                  <a:srgbClr val="333333"/>
                </a:solidFill>
                <a:effectLst/>
                <a:latin typeface="Arial" panose="020B0604020202020204" pitchFamily="34" charset="0"/>
                <a:cs typeface="Simplified Arabic" panose="02020603050405020304" pitchFamily="18" charset="-78"/>
              </a:rPr>
              <a:t>التفسيرات المبك</a:t>
            </a:r>
            <a:r>
              <a:rPr lang="ar-JO" sz="1800" b="1" i="0" dirty="0">
                <a:solidFill>
                  <a:srgbClr val="333333"/>
                </a:solidFill>
                <a:effectLst/>
                <a:latin typeface="Arial" panose="020B0604020202020204" pitchFamily="34" charset="0"/>
                <a:cs typeface="Simplified Arabic" panose="02020603050405020304" pitchFamily="18" charset="-78"/>
              </a:rPr>
              <a:t>ّ</a:t>
            </a:r>
            <a:r>
              <a:rPr lang="ar-EG" sz="1800" b="1" i="0" dirty="0">
                <a:solidFill>
                  <a:srgbClr val="333333"/>
                </a:solidFill>
                <a:effectLst/>
                <a:latin typeface="Arial" panose="020B0604020202020204" pitchFamily="34" charset="0"/>
                <a:cs typeface="Simplified Arabic" panose="02020603050405020304" pitchFamily="18" charset="-78"/>
              </a:rPr>
              <a:t>رة للإبداع</a:t>
            </a:r>
            <a:endParaRPr lang="ar-JO" sz="1800" b="1" i="0" dirty="0">
              <a:solidFill>
                <a:srgbClr val="333333"/>
              </a:solidFill>
              <a:effectLst/>
              <a:latin typeface="Arial" panose="020B0604020202020204" pitchFamily="34" charset="0"/>
              <a:cs typeface="Simplified Arabic" panose="02020603050405020304" pitchFamily="18" charset="-78"/>
            </a:endParaRPr>
          </a:p>
          <a:p>
            <a:pPr marL="342900" indent="-342900" algn="r" rtl="1">
              <a:buFont typeface="Arial" panose="020B0604020202020204" pitchFamily="34" charset="0"/>
              <a:buChar char="•"/>
            </a:pPr>
            <a:r>
              <a:rPr lang="ar-EG" sz="1800" b="1" i="0" dirty="0">
                <a:solidFill>
                  <a:srgbClr val="333333"/>
                </a:solidFill>
                <a:effectLst/>
                <a:latin typeface="Arial" panose="020B0604020202020204" pitchFamily="34" charset="0"/>
                <a:cs typeface="Simplified Arabic" panose="02020603050405020304" pitchFamily="18" charset="-78"/>
              </a:rPr>
              <a:t>التفسيرات المبنية على أساس الشخصية المبدعة</a:t>
            </a:r>
            <a:endParaRPr lang="ar-EG" sz="1800" b="0" i="0" dirty="0">
              <a:solidFill>
                <a:srgbClr val="333333"/>
              </a:solidFill>
              <a:effectLst/>
              <a:latin typeface="Arial" panose="020B0604020202020204" pitchFamily="34" charset="0"/>
            </a:endParaRPr>
          </a:p>
          <a:p>
            <a:pPr marL="342900" indent="-342900" algn="r" rtl="1">
              <a:buFont typeface="Arial" panose="020B0604020202020204" pitchFamily="34" charset="0"/>
              <a:buChar char="•"/>
            </a:pPr>
            <a:r>
              <a:rPr lang="ar-EG" sz="1800" b="1" i="0" dirty="0">
                <a:solidFill>
                  <a:srgbClr val="333333"/>
                </a:solidFill>
                <a:effectLst/>
                <a:latin typeface="Arial" panose="020B0604020202020204" pitchFamily="34" charset="0"/>
                <a:cs typeface="Simplified Arabic" panose="02020603050405020304" pitchFamily="18" charset="-78"/>
              </a:rPr>
              <a:t>التفسيرات المبنية على أساس العملية الإبداعية</a:t>
            </a:r>
            <a:endParaRPr lang="ar-EG" sz="1800" b="0" i="0" dirty="0">
              <a:solidFill>
                <a:srgbClr val="333333"/>
              </a:solidFill>
              <a:effectLst/>
              <a:latin typeface="Arial" panose="020B0604020202020204" pitchFamily="34" charset="0"/>
            </a:endParaRPr>
          </a:p>
          <a:p>
            <a:pPr marL="342900" indent="-342900" algn="r" rtl="1">
              <a:buFont typeface="Arial" panose="020B0604020202020204" pitchFamily="34" charset="0"/>
              <a:buChar char="•"/>
            </a:pPr>
            <a:r>
              <a:rPr lang="ar-EG" sz="1800" b="1" i="0" dirty="0">
                <a:solidFill>
                  <a:srgbClr val="333333"/>
                </a:solidFill>
                <a:effectLst/>
                <a:latin typeface="Arial" panose="020B0604020202020204" pitchFamily="34" charset="0"/>
                <a:cs typeface="Simplified Arabic" panose="02020603050405020304" pitchFamily="18" charset="-78"/>
              </a:rPr>
              <a:t>التفسيرات المبنية على أساس البيئة الإبداعية</a:t>
            </a:r>
            <a:endParaRPr lang="ar-EG" sz="1800" b="0" i="0" dirty="0">
              <a:solidFill>
                <a:srgbClr val="333333"/>
              </a:solidFill>
              <a:effectLst/>
              <a:latin typeface="Arial" panose="020B0604020202020204" pitchFamily="34" charset="0"/>
            </a:endParaRPr>
          </a:p>
          <a:p>
            <a:pPr marL="342900" indent="-342900" algn="r" rtl="1">
              <a:buFont typeface="Arial" panose="020B0604020202020204" pitchFamily="34" charset="0"/>
              <a:buChar char="•"/>
            </a:pPr>
            <a:r>
              <a:rPr lang="ar-EG" sz="1800" b="1" i="0" dirty="0">
                <a:solidFill>
                  <a:srgbClr val="333333"/>
                </a:solidFill>
                <a:effectLst/>
                <a:latin typeface="Arial" panose="020B0604020202020204" pitchFamily="34" charset="0"/>
                <a:cs typeface="Simplified Arabic" panose="02020603050405020304" pitchFamily="18" charset="-78"/>
              </a:rPr>
              <a:t>التفسيرات المبنية على أساس المنحى المعاصر</a:t>
            </a:r>
            <a:endParaRPr lang="ar-JO" dirty="0"/>
          </a:p>
        </p:txBody>
      </p:sp>
      <p:sp>
        <p:nvSpPr>
          <p:cNvPr id="7" name="TextBox 6">
            <a:extLst>
              <a:ext uri="{FF2B5EF4-FFF2-40B4-BE49-F238E27FC236}">
                <a16:creationId xmlns:a16="http://schemas.microsoft.com/office/drawing/2014/main" id="{DF9BD8B0-C0CE-B82E-3A47-D0D581D7A07D}"/>
              </a:ext>
            </a:extLst>
          </p:cNvPr>
          <p:cNvSpPr txBox="1"/>
          <p:nvPr/>
        </p:nvSpPr>
        <p:spPr>
          <a:xfrm>
            <a:off x="4418264" y="4638072"/>
            <a:ext cx="6109854" cy="646331"/>
          </a:xfrm>
          <a:prstGeom prst="rect">
            <a:avLst/>
          </a:prstGeom>
          <a:noFill/>
        </p:spPr>
        <p:txBody>
          <a:bodyPr wrap="square">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JO" sz="1800" b="1" i="0" dirty="0">
                <a:solidFill>
                  <a:srgbClr val="333333"/>
                </a:solidFill>
                <a:effectLst/>
                <a:latin typeface="Arial" panose="020B0604020202020204" pitchFamily="34" charset="0"/>
                <a:cs typeface="Simplified Arabic" panose="02020603050405020304" pitchFamily="18" charset="-78"/>
              </a:rPr>
              <a:t>نظرية النصفين الكرويين</a:t>
            </a:r>
          </a:p>
          <a:p>
            <a:pPr marL="342900" indent="-342900" algn="just" rtl="1">
              <a:buFont typeface="Arial" panose="020B0604020202020204" pitchFamily="34" charset="0"/>
              <a:buChar char="•"/>
            </a:pPr>
            <a:r>
              <a:rPr lang="ar-JO" sz="1800" b="1" i="0" dirty="0">
                <a:solidFill>
                  <a:srgbClr val="333333"/>
                </a:solidFill>
                <a:effectLst/>
                <a:latin typeface="Arial" panose="020B0604020202020204" pitchFamily="34" charset="0"/>
                <a:cs typeface="Simplified Arabic" panose="02020603050405020304" pitchFamily="18" charset="-78"/>
              </a:rPr>
              <a:t>الأنموذج الرباعي للدماغ لهيرمان</a:t>
            </a:r>
            <a:endParaRPr lang="ar-EG" sz="1800" b="0" i="0" dirty="0">
              <a:solidFill>
                <a:srgbClr val="333333"/>
              </a:solidFill>
              <a:effectLst/>
              <a:latin typeface="Arial" panose="020B0604020202020204" pitchFamily="34" charset="0"/>
            </a:endParaRPr>
          </a:p>
        </p:txBody>
      </p:sp>
    </p:spTree>
    <p:custDataLst>
      <p:tags r:id="rId1"/>
    </p:custDataLst>
    <p:extLst>
      <p:ext uri="{BB962C8B-B14F-4D97-AF65-F5344CB8AC3E}">
        <p14:creationId xmlns:p14="http://schemas.microsoft.com/office/powerpoint/2010/main" val="398151744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93306"/>
            <a:ext cx="6826250" cy="6858000"/>
          </a:xfrm>
          <a:prstGeom prst="ellipse">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6" name="Hexagon 5">
            <a:extLst>
              <a:ext uri="{FF2B5EF4-FFF2-40B4-BE49-F238E27FC236}">
                <a16:creationId xmlns:a16="http://schemas.microsoft.com/office/drawing/2014/main" id="{B2D40193-BC8F-8BE6-85B0-CA54D619CC8C}"/>
              </a:ext>
            </a:extLst>
          </p:cNvPr>
          <p:cNvSpPr/>
          <p:nvPr/>
        </p:nvSpPr>
        <p:spPr>
          <a:xfrm>
            <a:off x="8085589" y="3228391"/>
            <a:ext cx="3307381" cy="587829"/>
          </a:xfrm>
          <a:prstGeom prst="hexagon">
            <a:avLst/>
          </a:prstGeom>
          <a:solidFill>
            <a:srgbClr val="00B0F0"/>
          </a:solid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ar-JO" altLang="ko-KR" sz="2400" b="1" dirty="0">
                <a:solidFill>
                  <a:srgbClr val="333333"/>
                </a:solidFill>
                <a:latin typeface="Arial" panose="020B0604020202020204" pitchFamily="34" charset="0"/>
                <a:cs typeface="Simplified Arabic" panose="02020603050405020304" pitchFamily="18" charset="-78"/>
              </a:rPr>
              <a:t>مراجعة للمحاضرة السابقة</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7" name="Oval 6">
            <a:extLst>
              <a:ext uri="{FF2B5EF4-FFF2-40B4-BE49-F238E27FC236}">
                <a16:creationId xmlns:a16="http://schemas.microsoft.com/office/drawing/2014/main" id="{EB5DEFF4-F4A2-84CA-5F58-D68984CCAE65}"/>
              </a:ext>
            </a:extLst>
          </p:cNvPr>
          <p:cNvSpPr/>
          <p:nvPr/>
        </p:nvSpPr>
        <p:spPr>
          <a:xfrm>
            <a:off x="929840" y="451397"/>
            <a:ext cx="6609055" cy="6593215"/>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8" name="Picture 7">
            <a:extLst>
              <a:ext uri="{FF2B5EF4-FFF2-40B4-BE49-F238E27FC236}">
                <a16:creationId xmlns:a16="http://schemas.microsoft.com/office/drawing/2014/main" id="{4F5EED91-A24F-8F64-DACE-BEEE388E89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09430" y="-79757"/>
            <a:ext cx="2773532" cy="1106124"/>
          </a:xfrm>
          <a:prstGeom prst="rect">
            <a:avLst/>
          </a:prstGeom>
        </p:spPr>
      </p:pic>
    </p:spTree>
    <p:extLst>
      <p:ext uri="{BB962C8B-B14F-4D97-AF65-F5344CB8AC3E}">
        <p14:creationId xmlns:p14="http://schemas.microsoft.com/office/powerpoint/2010/main" val="863071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8992" y="1402928"/>
            <a:ext cx="11374016" cy="415498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شهد كل من مجالي الإبداع والابتكار في العقود الأربعة الأخيرة اهتماماً كبيراً من العلماء والباحثين في ميدان التربية وعلم النفس، حيث تناولت بحوث ودراسات عديدة طبيعة كل من الإبداع والابتكار والعوامل المختلفة التي تتدخل في تكوينهما. والهدف الرئيس هو الوقوف على أسباب وكيفية اختلاف بعض الأفراد من حيث طرق تفكيرهم، وأساليب تنظيمهم للأمور وتنفيذها.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فقد أدرك الباحثون ضرورة التحرر من القيود التي تفرضها الأهمية المنسوبة للذكاء واختباراته؛ لأن هذه الاختبارات مشبعة بعوامل معرفية معينة، كالقدرة اللفظية والعددية والمكانية، والقدرة على الاستدلال وإدراك العلاقات، في حين تهمل قدرات عقلية أخرى كالأصالة والطلاقة الفكرية والإبداع والمرونة التلقائية والحساسية للمشكلات، وهي قدرات أثبتت بحوث عديدة وجودها وارتباطها بالناتج التحصيلي والإبداعي، وبعض سمات الشخصية عند الأطفال والمراهقين والراشدين.</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وعلى الرغم من اعتراف العلماء والباحثين بأن الإبداع هو نوع من أنواع النشاط العقلي للفرد، إلا أنهم اختلفوا في طرق معالجته وتحديده. فمنهم من تناول الإبداع كعملية </a:t>
            </a:r>
            <a:r>
              <a:rPr kumimoji="0" lang="en-GB" sz="22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ar-JO" sz="22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ذات مراحل متعددة تبدأ عموماً بالإحساس بالمشكلة وتنتهي بإشراق الحل. ومنهم من حدد الإبداع بالناتج الإبداعي الذي يتصف بالجدة والندرة وعدم الشيوع والقيمة الاجتماعية. وهناك عدد من العلماء الذين تناولوا الإبداع من خلال العوامل المعرفية وغير المعرفية التي تدخل في تكوينه (نشواتي، 1996، ص135).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TextBox 3">
            <a:extLst>
              <a:ext uri="{FF2B5EF4-FFF2-40B4-BE49-F238E27FC236}">
                <a16:creationId xmlns:a16="http://schemas.microsoft.com/office/drawing/2014/main" id="{398A6526-D2E1-8D5E-84E2-69D7319BBD1C}"/>
              </a:ext>
            </a:extLst>
          </p:cNvPr>
          <p:cNvSpPr txBox="1"/>
          <p:nvPr/>
        </p:nvSpPr>
        <p:spPr>
          <a:xfrm>
            <a:off x="4155869" y="305458"/>
            <a:ext cx="378278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مقدمة نظريات الإبداع والابتكار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209037354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4670" y="396962"/>
            <a:ext cx="458602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النظريات والتفسيرات</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975" y="1462012"/>
            <a:ext cx="11244953" cy="484748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srgbClr val="333333"/>
                </a:solidFill>
                <a:effectLst/>
                <a:uLnTx/>
                <a:uFillTx/>
                <a:latin typeface="Simplified Arabic" panose="02020603050405020304" pitchFamily="18" charset="-78"/>
                <a:ea typeface="+mn-ea"/>
                <a:cs typeface="Simplified Arabic" panose="02020603050405020304" pitchFamily="18" charset="-78"/>
              </a:rPr>
              <a:t>تنوّعت التعريفات التي تناولت مفهوم الإبداع ، ونتيجة لذلك تعددت الاتجاهات والنظريات التي تناولت مفهومه وحاولت تفسيره</a:t>
            </a:r>
            <a:r>
              <a:rPr lang="ar-JO" sz="2400" dirty="0">
                <a:solidFill>
                  <a:srgbClr val="333333"/>
                </a:solidFill>
                <a:latin typeface="Simplified Arabic" panose="02020603050405020304" pitchFamily="18" charset="-78"/>
                <a:cs typeface="Simplified Arabic" panose="02020603050405020304" pitchFamily="18"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dirty="0">
              <a:ln>
                <a:noFill/>
              </a:ln>
              <a:solidFill>
                <a:srgbClr val="333333"/>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dirty="0">
              <a:ln>
                <a:noFill/>
              </a:ln>
              <a:solidFill>
                <a:srgbClr val="333333"/>
              </a:solidFill>
              <a:effectLst/>
              <a:uLnTx/>
              <a:uFillTx/>
              <a:latin typeface="Simplified Arabic" panose="02020603050405020304" pitchFamily="18" charset="-78"/>
              <a:ea typeface="+mn-ea"/>
              <a:cs typeface="Simplified Arabic" panose="02020603050405020304" pitchFamily="18" charset="-78"/>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التفسيرات المبك</a:t>
            </a:r>
            <a:r>
              <a:rPr kumimoji="0" lang="ar-JO"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رة للإبداع</a:t>
            </a:r>
            <a:endParaRPr kumimoji="0" lang="ar-JO"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التفسيرات المبنية على أساس الشخصية المبدعة</a:t>
            </a:r>
            <a:endPar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التفسيرات المبنية على أساس العملية الإبداعية</a:t>
            </a:r>
            <a:endPar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التفسيرات المبنية على أساس البيئة الإبداعية</a:t>
            </a:r>
            <a:endPar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342900" marR="0" lvl="0" indent="-3429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التفسيرات المبنية على أساس المنحى المعاصر</a:t>
            </a:r>
            <a:b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b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b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b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endParaRPr kumimoji="0" lang="ar-JO" sz="21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grpSp>
        <p:nvGrpSpPr>
          <p:cNvPr id="4" name="Group 366">
            <a:extLst>
              <a:ext uri="{FF2B5EF4-FFF2-40B4-BE49-F238E27FC236}">
                <a16:creationId xmlns:a16="http://schemas.microsoft.com/office/drawing/2014/main" id="{D5AD462A-1014-0E2D-2DAD-F2624E39487F}"/>
              </a:ext>
            </a:extLst>
          </p:cNvPr>
          <p:cNvGrpSpPr/>
          <p:nvPr/>
        </p:nvGrpSpPr>
        <p:grpSpPr>
          <a:xfrm>
            <a:off x="251927" y="2945363"/>
            <a:ext cx="6600016" cy="3487022"/>
            <a:chOff x="683568" y="1837985"/>
            <a:chExt cx="3345266" cy="4328670"/>
          </a:xfrm>
          <a:solidFill>
            <a:srgbClr val="00B0F0"/>
          </a:solidFill>
        </p:grpSpPr>
        <p:sp>
          <p:nvSpPr>
            <p:cNvPr id="23" name="Hexagon 22">
              <a:extLst>
                <a:ext uri="{FF2B5EF4-FFF2-40B4-BE49-F238E27FC236}">
                  <a16:creationId xmlns:a16="http://schemas.microsoft.com/office/drawing/2014/main" id="{77CE2D67-E992-D775-8D61-87D0B4E453FD}"/>
                </a:ext>
              </a:extLst>
            </p:cNvPr>
            <p:cNvSpPr/>
            <p:nvPr/>
          </p:nvSpPr>
          <p:spPr>
            <a:xfrm>
              <a:off x="683568" y="1837985"/>
              <a:ext cx="1676370" cy="1265761"/>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المنحى المعاصر</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grpSp>
          <p:nvGrpSpPr>
            <p:cNvPr id="9" name="Group 368">
              <a:extLst>
                <a:ext uri="{FF2B5EF4-FFF2-40B4-BE49-F238E27FC236}">
                  <a16:creationId xmlns:a16="http://schemas.microsoft.com/office/drawing/2014/main" id="{15ECC57A-49A4-0343-C7B2-E767A7279D15}"/>
                </a:ext>
              </a:extLst>
            </p:cNvPr>
            <p:cNvGrpSpPr/>
            <p:nvPr/>
          </p:nvGrpSpPr>
          <p:grpSpPr>
            <a:xfrm>
              <a:off x="683568" y="3263960"/>
              <a:ext cx="1694196" cy="1406401"/>
              <a:chOff x="971600" y="1733231"/>
              <a:chExt cx="1620000" cy="1440000"/>
            </a:xfrm>
            <a:grpFill/>
          </p:grpSpPr>
          <p:sp>
            <p:nvSpPr>
              <p:cNvPr id="20" name="Hexagon 19">
                <a:extLst>
                  <a:ext uri="{FF2B5EF4-FFF2-40B4-BE49-F238E27FC236}">
                    <a16:creationId xmlns:a16="http://schemas.microsoft.com/office/drawing/2014/main" id="{3C2BDF03-FD0B-4F34-47D4-13C96A9EE4AF}"/>
                  </a:ext>
                </a:extLst>
              </p:cNvPr>
              <p:cNvSpPr/>
              <p:nvPr/>
            </p:nvSpPr>
            <p:spPr>
              <a:xfrm>
                <a:off x="971600" y="1733231"/>
                <a:ext cx="1620000" cy="1440000"/>
              </a:xfrm>
              <a:prstGeom prst="hexagon">
                <a:avLst/>
              </a:prstGeom>
              <a:grp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Calibri" panose="020F0502020204030204"/>
                  <a:ea typeface="맑은 고딕" panose="020B0503020000020004" pitchFamily="34" charset="-127"/>
                  <a:cs typeface="+mn-cs"/>
                </a:endParaRPr>
              </a:p>
            </p:txBody>
          </p:sp>
          <p:sp>
            <p:nvSpPr>
              <p:cNvPr id="21" name="Hexagon 20">
                <a:extLst>
                  <a:ext uri="{FF2B5EF4-FFF2-40B4-BE49-F238E27FC236}">
                    <a16:creationId xmlns:a16="http://schemas.microsoft.com/office/drawing/2014/main" id="{6560FE9F-9901-83F2-B148-FEB3E34C93B3}"/>
                  </a:ext>
                </a:extLst>
              </p:cNvPr>
              <p:cNvSpPr/>
              <p:nvPr/>
            </p:nvSpPr>
            <p:spPr>
              <a:xfrm>
                <a:off x="971600" y="1805231"/>
                <a:ext cx="1602954"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العملية الإبداعية</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grpSp>
        <p:grpSp>
          <p:nvGrpSpPr>
            <p:cNvPr id="10" name="Group 369">
              <a:extLst>
                <a:ext uri="{FF2B5EF4-FFF2-40B4-BE49-F238E27FC236}">
                  <a16:creationId xmlns:a16="http://schemas.microsoft.com/office/drawing/2014/main" id="{05B878C0-1D05-CA43-362F-4293C7781C42}"/>
                </a:ext>
              </a:extLst>
            </p:cNvPr>
            <p:cNvGrpSpPr/>
            <p:nvPr/>
          </p:nvGrpSpPr>
          <p:grpSpPr>
            <a:xfrm>
              <a:off x="683568" y="4760254"/>
              <a:ext cx="1694196" cy="1406401"/>
              <a:chOff x="971600" y="1733231"/>
              <a:chExt cx="1620000" cy="1440000"/>
            </a:xfrm>
            <a:grpFill/>
          </p:grpSpPr>
          <p:sp>
            <p:nvSpPr>
              <p:cNvPr id="18" name="Hexagon 17">
                <a:extLst>
                  <a:ext uri="{FF2B5EF4-FFF2-40B4-BE49-F238E27FC236}">
                    <a16:creationId xmlns:a16="http://schemas.microsoft.com/office/drawing/2014/main" id="{D10216C8-F2E3-7D86-CC6D-507C7034BD88}"/>
                  </a:ext>
                </a:extLst>
              </p:cNvPr>
              <p:cNvSpPr/>
              <p:nvPr/>
            </p:nvSpPr>
            <p:spPr>
              <a:xfrm>
                <a:off x="971600" y="1733231"/>
                <a:ext cx="1620000" cy="1440000"/>
              </a:xfrm>
              <a:prstGeom prst="hexagon">
                <a:avLst/>
              </a:prstGeom>
              <a:grp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Calibri" panose="020F0502020204030204"/>
                  <a:ea typeface="맑은 고딕" panose="020B0503020000020004" pitchFamily="34" charset="-127"/>
                  <a:cs typeface="+mn-cs"/>
                </a:endParaRPr>
              </a:p>
            </p:txBody>
          </p:sp>
          <p:sp>
            <p:nvSpPr>
              <p:cNvPr id="19" name="Hexagon 18">
                <a:extLst>
                  <a:ext uri="{FF2B5EF4-FFF2-40B4-BE49-F238E27FC236}">
                    <a16:creationId xmlns:a16="http://schemas.microsoft.com/office/drawing/2014/main" id="{D5378FDB-E472-B5D0-98D6-8B501D2EB466}"/>
                  </a:ext>
                </a:extLst>
              </p:cNvPr>
              <p:cNvSpPr/>
              <p:nvPr/>
            </p:nvSpPr>
            <p:spPr>
              <a:xfrm>
                <a:off x="1051073" y="1836944"/>
                <a:ext cx="1523482"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التفسيرات المبكرة للإبداع</a:t>
                </a:r>
                <a:endParaRPr kumimoji="0" lang="ko-KR" altLang="en-US" sz="24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grpSp>
        <p:sp>
          <p:nvSpPr>
            <p:cNvPr id="17" name="Hexagon 16">
              <a:extLst>
                <a:ext uri="{FF2B5EF4-FFF2-40B4-BE49-F238E27FC236}">
                  <a16:creationId xmlns:a16="http://schemas.microsoft.com/office/drawing/2014/main" id="{D91445F6-B365-4E7C-57F3-035E259E5FAF}"/>
                </a:ext>
              </a:extLst>
            </p:cNvPr>
            <p:cNvSpPr/>
            <p:nvPr/>
          </p:nvSpPr>
          <p:spPr>
            <a:xfrm>
              <a:off x="2255028" y="2593146"/>
              <a:ext cx="1685147" cy="126576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البيئة الإبداعية</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grpSp>
          <p:nvGrpSpPr>
            <p:cNvPr id="13" name="Group 371">
              <a:extLst>
                <a:ext uri="{FF2B5EF4-FFF2-40B4-BE49-F238E27FC236}">
                  <a16:creationId xmlns:a16="http://schemas.microsoft.com/office/drawing/2014/main" id="{FAE089B9-FA2D-4249-46B5-05F6CDD3530B}"/>
                </a:ext>
              </a:extLst>
            </p:cNvPr>
            <p:cNvGrpSpPr/>
            <p:nvPr/>
          </p:nvGrpSpPr>
          <p:grpSpPr>
            <a:xfrm>
              <a:off x="2104722" y="4029991"/>
              <a:ext cx="1924112" cy="1406401"/>
              <a:chOff x="971600" y="1733231"/>
              <a:chExt cx="1839847" cy="1440000"/>
            </a:xfrm>
            <a:grpFill/>
          </p:grpSpPr>
          <p:sp>
            <p:nvSpPr>
              <p:cNvPr id="14" name="Hexagon 13">
                <a:extLst>
                  <a:ext uri="{FF2B5EF4-FFF2-40B4-BE49-F238E27FC236}">
                    <a16:creationId xmlns:a16="http://schemas.microsoft.com/office/drawing/2014/main" id="{C54B90E8-B8D9-3F2B-5D46-C52857464F08}"/>
                  </a:ext>
                </a:extLst>
              </p:cNvPr>
              <p:cNvSpPr/>
              <p:nvPr/>
            </p:nvSpPr>
            <p:spPr>
              <a:xfrm>
                <a:off x="971600" y="1733231"/>
                <a:ext cx="1839847" cy="1440000"/>
              </a:xfrm>
              <a:prstGeom prst="hexagon">
                <a:avLst/>
              </a:prstGeom>
              <a:grp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Calibri" panose="020F0502020204030204"/>
                  <a:ea typeface="맑은 고딕" panose="020B0503020000020004" pitchFamily="34" charset="-127"/>
                  <a:cs typeface="+mn-cs"/>
                </a:endParaRPr>
              </a:p>
            </p:txBody>
          </p:sp>
          <p:sp>
            <p:nvSpPr>
              <p:cNvPr id="15" name="Hexagon 14">
                <a:extLst>
                  <a:ext uri="{FF2B5EF4-FFF2-40B4-BE49-F238E27FC236}">
                    <a16:creationId xmlns:a16="http://schemas.microsoft.com/office/drawing/2014/main" id="{1AF9C98C-2A5C-0FA9-6D05-A1E84DFA9DD3}"/>
                  </a:ext>
                </a:extLst>
              </p:cNvPr>
              <p:cNvSpPr/>
              <p:nvPr/>
            </p:nvSpPr>
            <p:spPr>
              <a:xfrm>
                <a:off x="1061600" y="1805231"/>
                <a:ext cx="1665071" cy="1295999"/>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الشخصية المبدعة</a:t>
                </a:r>
                <a:endParaRPr kumimoji="0" lang="ko-KR" altLang="en-US" sz="2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grpSp>
      </p:grpSp>
    </p:spTree>
    <p:extLst>
      <p:ext uri="{BB962C8B-B14F-4D97-AF65-F5344CB8AC3E}">
        <p14:creationId xmlns:p14="http://schemas.microsoft.com/office/powerpoint/2010/main" val="205631842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975" y="1462012"/>
            <a:ext cx="11244953" cy="446276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1- </a:t>
            </a: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النظريات والتفسيرات المبكرة للإبداع:</a:t>
            </a:r>
            <a:endPar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وتفسر هذه النظريات الإبداع على أساس الافتراض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أن الإنسان لا يلعب دور</a:t>
            </a:r>
            <a:r>
              <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 مباشر</a:t>
            </a:r>
            <a:r>
              <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a:t>
            </a:r>
            <a:r>
              <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في عملية الإبداع</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وعلى ذلك فقد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ربطت الإبداع بالطبيعة</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وفسّرت دور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الإلهام والوعي </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في إنتاج الفكرة الجديدة. ومن النظريات التي ركزت على هذا المنحى:</a:t>
            </a:r>
            <a:endPar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نظرية الإلهام لأفلاطون</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الذي يرى أنه لا يوجد شيء يسمى بالإبداع الشخصي، وإنما يرى أن الإبداع ناتج عن وجود </a:t>
            </a:r>
            <a:r>
              <a:rPr kumimoji="0" lang="ar-EG" sz="20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قوة خارجية إلهية تسمى الإلهام</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يرى أفلاطون أن الإبداع ليس اجتهادًا شخصيًا على الإطلاق، فقد ينتج من البيئة الخارجية أو من الإلهام، فالشخص دائمًا ما يستمد فكره الابتكاري والإبداعي من الإلهام أو عن طريق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الوراثة</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فالإبداع هو العملية التي يتم من خلاله صنع أفكار جديدة،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والإلهام هو الخطوة الأولى التي تضع الشخص في بداية الطريق </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فهو في منتهى الأهمية، فيعمل الإلهام كعملية معالجة داخلية لأفكار الشخص ومن هذا المنطلق تظهر الأفكار الإبداعية في كافة المجالات.</a:t>
            </a:r>
            <a:endParaRPr kumimoji="0" lang="en-GB"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نظرية أرسط</a:t>
            </a:r>
            <a:r>
              <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الذي يعتقد أن عمليات الإبداع تخضع إلى </a:t>
            </a:r>
            <a:r>
              <a:rPr kumimoji="0" lang="ar-EG" sz="20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قوانين الطبيعة</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ويُركّز على دور الطبيعة في إنتاج الأعمال الإبداعية، التي قد تحدث تلقائياً أو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بالصدفة</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حسب أرسطو فإن الإبداع يخضع لقوانين الطبيعة، فتسهم الطبيعة والمناخ في إنتاج أعمال إبداعية وابتكارية، فعلى سبيل المثال الشخص الذي يعيش لفترة طويلة في مكان ما يَحتوي على أمور سلبية يقوم بالتفكير كثيرًا للقضاء على هذه الأمور السلبية ومن هنا يستمد أفكاره الإبداعية، فالطبيعية تلعب دورًا كبيرًا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في </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إبداع الشخص</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endPar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3D393D14-BA35-6B31-8C75-0AFD2EF7454A}"/>
              </a:ext>
            </a:extLst>
          </p:cNvPr>
          <p:cNvSpPr txBox="1"/>
          <p:nvPr/>
        </p:nvSpPr>
        <p:spPr>
          <a:xfrm>
            <a:off x="4464670" y="396962"/>
            <a:ext cx="458602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النظريات والتفسيرات</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319155099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14328"/>
            <a:ext cx="11709917" cy="5488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42513" y="1537952"/>
            <a:ext cx="11328744" cy="526297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نظرية كانت </a:t>
            </a:r>
            <a:r>
              <a:rPr kumimoji="0" lang="en-GB"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 </a:t>
            </a:r>
            <a:r>
              <a:rPr kumimoji="0" lang="en-GB" sz="2100" b="1"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Kant</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يؤكد </a:t>
            </a:r>
            <a:r>
              <a:rPr kumimoji="0" lang="ar-EG"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علاقة الإبداع بالموهبة والعبقرية</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وعدّه تميّزاً طبيعي</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 نابع</a:t>
            </a:r>
            <a:r>
              <a:rPr lang="ar-JO" sz="2100" dirty="0">
                <a:solidFill>
                  <a:srgbClr val="333333"/>
                </a:solidFill>
                <a:latin typeface="Arial" panose="020B0604020202020204" pitchFamily="34" charset="0"/>
                <a:cs typeface="Simplified Arabic" panose="02020603050405020304" pitchFamily="18" charset="-78"/>
              </a:rPr>
              <a:t>ً</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 من مخيلة الفرد الحرة. </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كما </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أن الإبداع يأتي من </a:t>
            </a:r>
            <a:r>
              <a:rPr kumimoji="0" lang="ar-EG" sz="21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مخيلة الفرد</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فهو قادر على استنتاج أفكار جديدة من البيئة المحيطة به، </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فهو</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يعطي الشخص القوة من أجل إنتاج الأفضل فيحصل الفرد على مستقبل زاهر، فالإبداع يمنح الشخص إمكانية إدراك ما يدور حوله داخل المجتمع الذي يعيش فيه، وبالتالي يستطيع إنتاج ما </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يناسب</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البيئة التي يعيش بها، وقد يكون الإبداع المستمد من الواقع يعمل على تحقيق الإنجازات، </a:t>
            </a:r>
            <a:r>
              <a:rPr kumimoji="0" lang="ar-EG"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وقد يكون الإبداع مبني على تحقيق الذات</a:t>
            </a:r>
            <a:r>
              <a:rPr kumimoji="0" lang="ar-JO"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نظرية جالتون </a:t>
            </a:r>
            <a:r>
              <a:rPr kumimoji="0" lang="en-GB" sz="2100" b="1"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Galton</a:t>
            </a:r>
            <a:r>
              <a:rPr kumimoji="0" lang="en-GB"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JO"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EG"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وراثة البيئة):</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من النظريات البيولوجية، التي تبحث في </a:t>
            </a:r>
            <a:r>
              <a:rPr kumimoji="0" lang="ar-EG"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علاقة الإبداع بالاستعداد الوراثي</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وقد عرّف الإبداع بأنه </a:t>
            </a:r>
            <a:r>
              <a:rPr kumimoji="0" lang="ar-EG" sz="21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قدرات طبيعية تُستمد من الوراثة</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ويرى </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فرانسيس</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جالتون أن الإبداع مستمد من الوراثة، فكل شخص يمتلك استعدادًا وراثيًا للإبداع وبالتالي يجب أن يعمل الفرد على الابتكار والإعداد والتطوير</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نظرية فرويد</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تعدّ من نظريات التحليل النفسي، وقد أتت بما تحدث عنه أفلاطون ولكن بتسمية أخرى، وقد فسّر فرويد </a:t>
            </a:r>
            <a:r>
              <a:rPr kumimoji="0" lang="ar-EG"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الإبداع على أساس نفسي</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بأنه يحدث عند الفرد نتيجة </a:t>
            </a:r>
            <a:r>
              <a:rPr kumimoji="0" lang="ar-EG"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لأحلام اليقظة</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ويُسمى الحالة التي يتهيأ فيها الفرد باسم </a:t>
            </a:r>
            <a:r>
              <a:rPr kumimoji="0" lang="ar-EG"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اللاشعو</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ر، الذي سمّاه </a:t>
            </a:r>
            <a:r>
              <a:rPr kumimoji="0" lang="ar-EG" sz="21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أفلاطون بالإلهام</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ويعتقد فرويد أن </a:t>
            </a:r>
            <a:r>
              <a:rPr kumimoji="0" lang="ar-EG" sz="21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الإنتاج الإبداعي ينبع من تناقض في اللاشعور من الأنا، والأنا الأعلى</a:t>
            </a:r>
            <a:r>
              <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يرى فرويد بان المبدع  لديه امال واحلام يظهر ما هو مسموح منها من قبل المجتمع وأخرى لايظهرها وهي تلك الاماني والأحلام غير المسموح بها وهي التي تدفعه للابداع"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endParaRPr kumimoji="0" lang="ar-EG" sz="21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7003473" y="1139662"/>
            <a:ext cx="4767784" cy="430887"/>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effectLst/>
                <a:uLnTx/>
                <a:uFillTx/>
                <a:latin typeface="Arial" panose="020B0604020202020204" pitchFamily="34" charset="0"/>
                <a:ea typeface="+mn-ea"/>
                <a:cs typeface="Simplified Arabic" panose="02020603050405020304" pitchFamily="18" charset="-78"/>
              </a:rPr>
              <a:t>1) </a:t>
            </a:r>
            <a:r>
              <a:rPr kumimoji="0" lang="ar-EG" sz="2200" b="1" i="0" u="none" strike="noStrike" kern="1200" cap="none" spc="0" normalizeH="0" baseline="0" noProof="0" dirty="0">
                <a:ln>
                  <a:noFill/>
                </a:ln>
                <a:effectLst/>
                <a:uLnTx/>
                <a:uFillTx/>
                <a:latin typeface="Arial" panose="020B0604020202020204" pitchFamily="34" charset="0"/>
                <a:ea typeface="+mn-ea"/>
                <a:cs typeface="Simplified Arabic" panose="02020603050405020304" pitchFamily="18" charset="-78"/>
              </a:rPr>
              <a:t>النظريات والتفسيرات المبكرة للإبداع</a:t>
            </a:r>
            <a:endParaRPr kumimoji="0" lang="en-US" sz="22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8783827A-56C3-9C39-A8AF-A8C1C184E3DB}"/>
              </a:ext>
            </a:extLst>
          </p:cNvPr>
          <p:cNvSpPr txBox="1"/>
          <p:nvPr/>
        </p:nvSpPr>
        <p:spPr>
          <a:xfrm>
            <a:off x="4464670" y="396962"/>
            <a:ext cx="458602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النظريات والتفسيرات</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168452382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60608" y="1608920"/>
            <a:ext cx="11244953" cy="470898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2-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التفسيرات المبنية على أساس الشخصية المبدعة :</a:t>
            </a:r>
            <a:endPar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ركّزت هذه النظريات على </a:t>
            </a:r>
            <a:r>
              <a:rPr kumimoji="0" lang="ar-EG" sz="20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دراسة خصائص الأفراد المبدعين واتجاهاتهم كطريقة لتفسير الإبداع</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إذ ركز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اميلي</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(1983) على بعض الخصائص الشخصية المرتبطة بالإبداع مثل الميل لكسر الروتين، ومرونة التفكير</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وحب المغامرة، والاستقلالية، والثقة بالذات، والتلاعب بالأفكار</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من النظريات التي ركزت على الشخص المبدع: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نظرية تورانس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حيث </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تحدث تورانس عن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جوانب الإبداع ومكوناته</a:t>
            </a:r>
            <a:r>
              <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كما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اهتم بالإنسان المبدع</a:t>
            </a:r>
            <a:r>
              <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بشكل خاص</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حيث </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درس الاختلاف بين المبدعين والأقل إبداعاً وأكد أن الإبداع هو الحساسية العالية للمشكلات والعمل على حلّها.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نظرية ت</a:t>
            </a:r>
            <a:r>
              <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يلر</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التخيل والتصّور: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حيث </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عدّ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تايلر </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خصائص الشخص المبدع أساساً للتنبؤ بالأشخاص الذين من الممكن أن يكونوا ناجحين إبداعياً، وركّز على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التفسير النظري للعلاقات</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ضمن العمليات العقلية، من خلال توضيح الفرق بين التخيّل والتصّور</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ويقصد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بالتخيّل</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وفقا لتايلر</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الإحساس في إدراك الفرد للأمور، أما</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التصور </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فهو الوضوح والثبات، وهما أسلوبان للذاكرة المتحررة في الوقت والزمان.</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نظرية ماسلو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تحقيق الذات</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ركز</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ت </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هذه النظرية على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دور تحقيق الذات لدى الفرد</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وأثره على قدرته الإبداعية، وفرّق بين الإبداع المتعلق بالإنجازات الملموسة، وبين القدرة على الإبداع وتحقيق الذات. و</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ت</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عدّ دراسته المتعمقة لمفاهيم الإبداع، والصحة النفسية والعبقرية والموهبة والإنتاجية، تخلي عن فكرته النمطية بأن هذه المفاهيم مترادفة</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وعدّ الإدراك الحسي عنصراً أساسياً في تحقيق الذات الإبداعية.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نظرية لامبروزو العبقرية والجنون</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واستنتج بأن </a:t>
            </a:r>
            <a:r>
              <a:rPr kumimoji="0" lang="ar-EG"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جنون العبقرية شكل خاص</a:t>
            </a:r>
            <a:r>
              <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من الجنون</a:t>
            </a:r>
            <a:r>
              <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وبيّن أن نسبة كبيرة من التأثيرات العقلية والجسدية تعود لعامل الوراثة، وقد استعرض بعض الصفات المشتركة بين العباقرة والمجانين مثل: طول القامة أو قصرها، النضج المبكر، استخدام اليد اليسرى، التلعثم.</a:t>
            </a:r>
            <a:endParaRPr kumimoji="0" lang="ar-EG"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F1A20D63-5DDD-D788-0286-DEF08CE3D367}"/>
              </a:ext>
            </a:extLst>
          </p:cNvPr>
          <p:cNvSpPr txBox="1"/>
          <p:nvPr/>
        </p:nvSpPr>
        <p:spPr>
          <a:xfrm>
            <a:off x="4464670" y="396962"/>
            <a:ext cx="458602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النظريات والتفسيرات</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187953661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975" y="1462012"/>
            <a:ext cx="11244953" cy="415498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3- </a:t>
            </a:r>
            <a:r>
              <a:rPr kumimoji="0" lang="ar-EG" sz="22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التفسيرات المبنية على أساس العملية الإبداعية:</a:t>
            </a:r>
            <a:endPar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في هذا المنحى تُعدّ </a:t>
            </a:r>
            <a:r>
              <a:rPr kumimoji="0" lang="ar-EG" sz="22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العمليات العقلية الأساس وجوهر العمل الإبداعي</a:t>
            </a:r>
            <a:r>
              <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وتؤكد أن الإبداعية </a:t>
            </a:r>
            <a:r>
              <a:rPr kumimoji="0" lang="ar-EG" sz="22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يمكن تعليمها </a:t>
            </a:r>
            <a:r>
              <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كأية مهارة، إذ يمكن تنميتها عن طريق التعلم والتدريب، ويفترض أصحاب هذا الاتجاه أنه عندما يتعرض الفرد لأية خبرة فإنه يستوعب الخبرات الجديدة بناءً على البنية المعرفية المتوافرة لديه، وتسمى هذه العملية </a:t>
            </a:r>
            <a:r>
              <a:rPr kumimoji="0" lang="ar-EG" sz="22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بالتمثيل أو بناء المعرفة</a:t>
            </a:r>
            <a:r>
              <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وبعد ذلك يعمل الفرد على تنظيم خبراته وعملياته السابقة لاستيعاب الخبرات التي يتعرض لها، والاستجابة لمتطلبات الموقف الجديد بطريقة تتسم بالأصالة والحداثة، وتدعى هذه العملية بعملية </a:t>
            </a:r>
            <a:r>
              <a:rPr kumimoji="0" lang="ar-EG" sz="22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المواءمة</a:t>
            </a:r>
            <a:r>
              <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endPar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ومن النظريات التي تناولت هذا المنحى ما يأتي:</a:t>
            </a:r>
            <a:endPar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نظرية والاس </a:t>
            </a:r>
            <a:r>
              <a:rPr kumimoji="0" lang="en-GB" sz="22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 </a:t>
            </a:r>
            <a:r>
              <a:rPr kumimoji="0" lang="en-GB" sz="2200" b="1" i="0" u="none" strike="noStrike" kern="1200" cap="none" spc="0" normalizeH="0" baseline="0" noProof="0" dirty="0" err="1">
                <a:ln>
                  <a:noFill/>
                </a:ln>
                <a:solidFill>
                  <a:srgbClr val="333333"/>
                </a:solidFill>
                <a:effectLst/>
                <a:uLnTx/>
                <a:uFillTx/>
                <a:latin typeface="Arial" panose="020B0604020202020204" pitchFamily="34" charset="0"/>
                <a:ea typeface="+mn-ea"/>
                <a:cs typeface="+mn-cs"/>
              </a:rPr>
              <a:t>Wallas</a:t>
            </a:r>
            <a:r>
              <a:rPr kumimoji="0" lang="en-GB" sz="22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يرى والاس أن عملية الإبداع تتشكل من </a:t>
            </a:r>
            <a:r>
              <a:rPr kumimoji="0" lang="ar-EG" sz="22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مراحل متباينة </a:t>
            </a:r>
            <a:r>
              <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تتولد في أثناء الفكرة الجديدة، وهذه المراحل هي: </a:t>
            </a:r>
            <a:r>
              <a:rPr kumimoji="0" lang="ar-EG" sz="22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الإعداد، الكمون، الإشراق، والتحقق</a:t>
            </a:r>
            <a:r>
              <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وحصل أول تطبيق عملي لمراحل عملية الإبداع (والاس) على يد (باتريك) فقد درست عملية التفكير الإبداعي بصورة حية وبشكل مباشر من خلال عمل الفنانين.</a:t>
            </a:r>
            <a:endPar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نظرية جوردان </a:t>
            </a:r>
            <a:r>
              <a:rPr kumimoji="0" lang="en-GB" sz="22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 </a:t>
            </a:r>
            <a:r>
              <a:rPr kumimoji="0" lang="en-GB" sz="2200" b="1"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Gordan</a:t>
            </a:r>
            <a:r>
              <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ركّز على استخدام نموذج </a:t>
            </a:r>
            <a:r>
              <a:rPr kumimoji="0" lang="ar-EG" sz="22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تآلف الأشتات</a:t>
            </a:r>
            <a:r>
              <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أي جعل الغريب مألوفاً، والمألوف غريباً واستخدم المجازية في إنتاج الأفكار.</a:t>
            </a:r>
            <a:endParaRPr kumimoji="0" lang="ar-EG" sz="22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TextBox 3">
            <a:extLst>
              <a:ext uri="{FF2B5EF4-FFF2-40B4-BE49-F238E27FC236}">
                <a16:creationId xmlns:a16="http://schemas.microsoft.com/office/drawing/2014/main" id="{B948D31B-92CB-E906-01F4-B28705530397}"/>
              </a:ext>
            </a:extLst>
          </p:cNvPr>
          <p:cNvSpPr txBox="1"/>
          <p:nvPr/>
        </p:nvSpPr>
        <p:spPr>
          <a:xfrm>
            <a:off x="4464670" y="396962"/>
            <a:ext cx="458602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النظريات والتفسيرات</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201138787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5872" y="1666063"/>
            <a:ext cx="11244953" cy="341632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4- </a:t>
            </a: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التفسيرات المبنية على أساس البيئة الإبداعية:</a:t>
            </a:r>
            <a:endPar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رك</a:t>
            </a:r>
            <a:r>
              <a:rPr kumimoji="0" lang="ar-JO"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زت هذه النظريات على أن السلوك الإبداعي </a:t>
            </a: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لا يعتمد على الخصائص الشخصية</a:t>
            </a: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EG" sz="24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ولكنه يعتمد على طبيعة الموقف </a:t>
            </a:r>
            <a:r>
              <a:rPr kumimoji="0" lang="ar-JO" sz="24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أ</a:t>
            </a:r>
            <a:r>
              <a:rPr kumimoji="0" lang="ar-EG" sz="24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a:t>
            </a:r>
            <a:r>
              <a:rPr kumimoji="0" lang="ar-JO" sz="24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EG" sz="24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البيئة التي يتواجد فيها الفرد</a:t>
            </a: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وبالتالي فإن هذه النظريات ترك</a:t>
            </a:r>
            <a:r>
              <a:rPr kumimoji="0" lang="ar-JO"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ز</a:t>
            </a:r>
            <a:r>
              <a:rPr kumimoji="0" lang="ar-JO"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على أهمية البيئة التي تقدر الفرد وإسهاماته، وتشج</a:t>
            </a:r>
            <a:r>
              <a:rPr kumimoji="0" lang="ar-JO"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ع على الخيال والغموض</a:t>
            </a:r>
            <a:r>
              <a:rPr kumimoji="0" lang="ar-JO"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رك</a:t>
            </a:r>
            <a:r>
              <a:rPr kumimoji="0" lang="ar-JO"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a:t>
            </a: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ز </a:t>
            </a: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سكنر</a:t>
            </a: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en-GB" sz="24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Skinner</a:t>
            </a:r>
            <a:r>
              <a:rPr kumimoji="0" lang="en-GB"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JO"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على وجود تفاعل بين عاملي الوراثة والبيئة في الإبداع، وأن </a:t>
            </a: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الإبداع هو نتاج السلوك الإنساني</a:t>
            </a: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EG" sz="24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وعرّف الإبداع بنواتجه الإبداعية</a:t>
            </a: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ويُحكم عليه من خلال أصالة هذه النواتج ومدى ملاءمتها، وأكد أن </a:t>
            </a:r>
            <a:r>
              <a:rPr kumimoji="0" lang="ar-EG" sz="24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السلوك المبدع عندما يعزز يميل</a:t>
            </a:r>
            <a:r>
              <a:rPr kumimoji="0" lang="en-GB" sz="24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a:t>
            </a:r>
            <a:r>
              <a:rPr kumimoji="0" lang="ar-JO" sz="24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الفرد</a:t>
            </a:r>
            <a:r>
              <a:rPr kumimoji="0" lang="ar-EG" sz="24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إلى تكرار</a:t>
            </a:r>
            <a:r>
              <a:rPr kumimoji="0" lang="ar-JO" sz="24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ه</a:t>
            </a:r>
            <a:r>
              <a:rPr kumimoji="0" lang="ar-EG" sz="24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ويزداد احتمال حدوثه</a:t>
            </a: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وأن حدوث السلوك المبدع يعتمد على مدى توافر البيئة الغنية بالمثيرات.</a:t>
            </a:r>
            <a:endPar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TextBox 3">
            <a:extLst>
              <a:ext uri="{FF2B5EF4-FFF2-40B4-BE49-F238E27FC236}">
                <a16:creationId xmlns:a16="http://schemas.microsoft.com/office/drawing/2014/main" id="{B79520C7-9844-E3E9-4958-DBCC71E72B97}"/>
              </a:ext>
            </a:extLst>
          </p:cNvPr>
          <p:cNvSpPr txBox="1"/>
          <p:nvPr/>
        </p:nvSpPr>
        <p:spPr>
          <a:xfrm>
            <a:off x="4464670" y="396962"/>
            <a:ext cx="458602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النظريات والتفسيرات</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409930105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975" y="1462012"/>
            <a:ext cx="11244953" cy="452431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5- </a:t>
            </a: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التفسيرات المبنية على أساس الإنتاج الإبداعي:</a:t>
            </a:r>
            <a:endPar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كثيراً ما يتّفق الباحثون على أن الإبداع يعني الإنتاج، </a:t>
            </a:r>
            <a:r>
              <a:rPr kumimoji="0" lang="ar-EG" sz="2400" b="0" i="0" u="sng"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والإنتاج الإبداعي يجب أن يتسم بالأصالة والواقعية</a:t>
            </a: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 وعدم التقليد والاستمرارية عبر الزمن، وأن يكون مقبولاً اجتماعيا،ً وذا قيمة، ويسهم في تطور المجتمع.</a:t>
            </a:r>
            <a:endParaRPr kumimoji="0" lang="en-GB"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6- </a:t>
            </a:r>
            <a:r>
              <a:rPr kumimoji="0" lang="ar-EG" sz="2400" b="1" i="0" u="none" strike="noStrike" kern="1200" cap="none" spc="0" normalizeH="0" baseline="0" noProof="0" dirty="0">
                <a:ln>
                  <a:noFill/>
                </a:ln>
                <a:solidFill>
                  <a:srgbClr val="333333"/>
                </a:solidFill>
                <a:effectLst/>
                <a:uLnTx/>
                <a:uFillTx/>
                <a:latin typeface="Arial" panose="020B0604020202020204" pitchFamily="34" charset="0"/>
                <a:ea typeface="+mn-ea"/>
                <a:cs typeface="Simplified Arabic" panose="02020603050405020304" pitchFamily="18" charset="-78"/>
              </a:rPr>
              <a:t>التفسيرات المبنية على أساس المنحى المعاصر:</a:t>
            </a:r>
            <a:endPar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srgbClr val="333333"/>
                </a:solidFill>
                <a:effectLst/>
                <a:uLnTx/>
                <a:uFillTx/>
                <a:latin typeface="Calibri" panose="020F0502020204030204"/>
                <a:ea typeface="+mn-ea"/>
                <a:cs typeface="Simplified Arabic" panose="02020603050405020304" pitchFamily="18" charset="-78"/>
              </a:rPr>
              <a:t>إن</a:t>
            </a:r>
            <a:r>
              <a:rPr kumimoji="0" lang="ar-EG" sz="2400" b="0" i="0" u="none" strike="noStrike" kern="1200" cap="none" spc="0" normalizeH="0" baseline="0" noProof="0" dirty="0">
                <a:ln>
                  <a:noFill/>
                </a:ln>
                <a:solidFill>
                  <a:srgbClr val="333333"/>
                </a:solidFill>
                <a:effectLst/>
                <a:uLnTx/>
                <a:uFillTx/>
                <a:latin typeface="Calibri" panose="020F0502020204030204"/>
                <a:ea typeface="+mn-ea"/>
                <a:cs typeface="Simplified Arabic" panose="02020603050405020304" pitchFamily="18" charset="-78"/>
              </a:rPr>
              <a:t> الترابط بين القدرات الإبداعية والإنتاج الإبداعي </a:t>
            </a:r>
            <a:r>
              <a:rPr kumimoji="0" lang="ar-JO" sz="2400" b="0" i="0" u="none" strike="noStrike" kern="1200" cap="none" spc="0" normalizeH="0" baseline="0" noProof="0" dirty="0">
                <a:ln>
                  <a:noFill/>
                </a:ln>
                <a:solidFill>
                  <a:srgbClr val="333333"/>
                </a:solidFill>
                <a:effectLst/>
                <a:uLnTx/>
                <a:uFillTx/>
                <a:latin typeface="Calibri" panose="020F0502020204030204"/>
                <a:ea typeface="+mn-ea"/>
                <a:cs typeface="Simplified Arabic" panose="02020603050405020304" pitchFamily="18" charset="-78"/>
              </a:rPr>
              <a:t>قاد </a:t>
            </a:r>
            <a:r>
              <a:rPr kumimoji="0" lang="ar-EG" sz="2400" b="0" i="0" u="none" strike="noStrike" kern="1200" cap="none" spc="0" normalizeH="0" baseline="0" noProof="0" dirty="0">
                <a:ln>
                  <a:noFill/>
                </a:ln>
                <a:solidFill>
                  <a:srgbClr val="333333"/>
                </a:solidFill>
                <a:effectLst/>
                <a:uLnTx/>
                <a:uFillTx/>
                <a:latin typeface="Calibri" panose="020F0502020204030204"/>
                <a:ea typeface="+mn-ea"/>
                <a:cs typeface="Simplified Arabic" panose="02020603050405020304" pitchFamily="18" charset="-78"/>
              </a:rPr>
              <a:t>عدداً من أصحاب النظريات في مجال الإبداع إلى التوسع في مفهومهم لمتطلبات الإنتاجية الإبداعية. فقد أكدوا ضرورة </a:t>
            </a:r>
            <a:r>
              <a:rPr kumimoji="0" lang="ar-EG" sz="2400" b="1" i="0" u="none" strike="noStrike" kern="1200" cap="none" spc="0" normalizeH="0" baseline="0" noProof="0" dirty="0">
                <a:ln>
                  <a:noFill/>
                </a:ln>
                <a:solidFill>
                  <a:srgbClr val="333333"/>
                </a:solidFill>
                <a:effectLst/>
                <a:uLnTx/>
                <a:uFillTx/>
                <a:latin typeface="Calibri" panose="020F0502020204030204"/>
                <a:ea typeface="+mn-ea"/>
                <a:cs typeface="Simplified Arabic" panose="02020603050405020304" pitchFamily="18" charset="-78"/>
              </a:rPr>
              <a:t>دمج عدد من العوامل</a:t>
            </a:r>
            <a:r>
              <a:rPr kumimoji="0" lang="ar-EG" sz="2400" b="0" i="0" u="none" strike="noStrike" kern="1200" cap="none" spc="0" normalizeH="0" baseline="0" noProof="0" dirty="0">
                <a:ln>
                  <a:noFill/>
                </a:ln>
                <a:solidFill>
                  <a:srgbClr val="333333"/>
                </a:solidFill>
                <a:effectLst/>
                <a:uLnTx/>
                <a:uFillTx/>
                <a:latin typeface="Calibri" panose="020F0502020204030204"/>
                <a:ea typeface="+mn-ea"/>
                <a:cs typeface="Simplified Arabic" panose="02020603050405020304" pitchFamily="18" charset="-78"/>
              </a:rPr>
              <a:t> الاجتماعية، بال</a:t>
            </a:r>
            <a:r>
              <a:rPr kumimoji="0" lang="ar-JO" sz="2400" b="0" i="0" u="none" strike="noStrike" kern="1200" cap="none" spc="0" normalizeH="0" baseline="0" noProof="0" dirty="0">
                <a:ln>
                  <a:noFill/>
                </a:ln>
                <a:solidFill>
                  <a:srgbClr val="333333"/>
                </a:solidFill>
                <a:effectLst/>
                <a:uLnTx/>
                <a:uFillTx/>
                <a:latin typeface="Calibri" panose="020F0502020204030204"/>
                <a:ea typeface="+mn-ea"/>
                <a:cs typeface="Simplified Arabic" panose="02020603050405020304" pitchFamily="18" charset="-78"/>
              </a:rPr>
              <a:t>إ</a:t>
            </a:r>
            <a:r>
              <a:rPr kumimoji="0" lang="ar-EG" sz="2400" b="0" i="0" u="none" strike="noStrike" kern="1200" cap="none" spc="0" normalizeH="0" baseline="0" noProof="0" dirty="0">
                <a:ln>
                  <a:noFill/>
                </a:ln>
                <a:solidFill>
                  <a:srgbClr val="333333"/>
                </a:solidFill>
                <a:effectLst/>
                <a:uLnTx/>
                <a:uFillTx/>
                <a:latin typeface="Calibri" panose="020F0502020204030204"/>
                <a:ea typeface="+mn-ea"/>
                <a:cs typeface="Simplified Arabic" panose="02020603050405020304" pitchFamily="18" charset="-78"/>
              </a:rPr>
              <a:t>ضافة إلى العوامل الشخصية والانفعالية، وكان </a:t>
            </a:r>
            <a:r>
              <a:rPr kumimoji="0" lang="ar-EG" sz="2400" b="1" i="0" u="none" strike="noStrike" kern="1200" cap="none" spc="0" normalizeH="0" baseline="0" noProof="0" dirty="0">
                <a:ln>
                  <a:noFill/>
                </a:ln>
                <a:solidFill>
                  <a:srgbClr val="333333"/>
                </a:solidFill>
                <a:effectLst/>
                <a:uLnTx/>
                <a:uFillTx/>
                <a:latin typeface="Calibri" panose="020F0502020204030204"/>
                <a:ea typeface="+mn-ea"/>
                <a:cs typeface="Simplified Arabic" panose="02020603050405020304" pitchFamily="18" charset="-78"/>
              </a:rPr>
              <a:t>ستيرنبيرج</a:t>
            </a:r>
            <a:r>
              <a:rPr kumimoji="0" lang="ar-EG" sz="2400" b="0" i="0" u="none" strike="noStrike" kern="1200" cap="none" spc="0" normalizeH="0" baseline="0" noProof="0" dirty="0">
                <a:ln>
                  <a:noFill/>
                </a:ln>
                <a:solidFill>
                  <a:srgbClr val="333333"/>
                </a:solidFill>
                <a:effectLst/>
                <a:uLnTx/>
                <a:uFillTx/>
                <a:latin typeface="Calibri" panose="020F0502020204030204"/>
                <a:ea typeface="+mn-ea"/>
                <a:cs typeface="Simplified Arabic" panose="02020603050405020304" pitchFamily="18" charset="-78"/>
              </a:rPr>
              <a:t> من الذين دُعوا إلى هذه </a:t>
            </a:r>
            <a:r>
              <a:rPr kumimoji="0" lang="ar-EG" sz="2400" b="1" i="0" u="none" strike="noStrike" kern="1200" cap="none" spc="0" normalizeH="0" baseline="0" noProof="0" dirty="0">
                <a:ln>
                  <a:noFill/>
                </a:ln>
                <a:solidFill>
                  <a:srgbClr val="333333"/>
                </a:solidFill>
                <a:effectLst/>
                <a:uLnTx/>
                <a:uFillTx/>
                <a:latin typeface="Calibri" panose="020F0502020204030204"/>
                <a:ea typeface="+mn-ea"/>
                <a:cs typeface="Simplified Arabic" panose="02020603050405020304" pitchFamily="18" charset="-78"/>
              </a:rPr>
              <a:t>النظرة المتكاملة للإبداع </a:t>
            </a:r>
            <a:r>
              <a:rPr kumimoji="0" lang="ar-EG" sz="2400" b="0" i="0" u="none" strike="noStrike" kern="1200" cap="none" spc="0" normalizeH="0" baseline="0" noProof="0" dirty="0">
                <a:ln>
                  <a:noFill/>
                </a:ln>
                <a:solidFill>
                  <a:srgbClr val="333333"/>
                </a:solidFill>
                <a:effectLst/>
                <a:uLnTx/>
                <a:uFillTx/>
                <a:latin typeface="Calibri" panose="020F0502020204030204"/>
                <a:ea typeface="+mn-ea"/>
                <a:cs typeface="Simplified Arabic" panose="02020603050405020304" pitchFamily="18" charset="-78"/>
              </a:rPr>
              <a:t>وضرورة توافر عدد من العوامل لظهور المنتج الإبداعي، فقد أشار إلى أن الإبداع يحدث نتيجة عدد من العوامل والعناصر وهي: القدرات العقلية، والعوامل الشخصية، ونمط التعلم، والدافعية، والبيئة. إذ يجب أن يتوافر حد أدنى من العناصر السابقة لدى الفرد، وليس بالضرورة أن تظهر هذه العناصر بمستويات متساوية لدى الفرد الواحد</a:t>
            </a:r>
            <a:endParaRPr kumimoji="0" lang="ar-JO" sz="21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TextBox 3">
            <a:extLst>
              <a:ext uri="{FF2B5EF4-FFF2-40B4-BE49-F238E27FC236}">
                <a16:creationId xmlns:a16="http://schemas.microsoft.com/office/drawing/2014/main" id="{28E42ED2-9A97-851D-F8F1-019BDF72F2D7}"/>
              </a:ext>
            </a:extLst>
          </p:cNvPr>
          <p:cNvSpPr txBox="1"/>
          <p:nvPr/>
        </p:nvSpPr>
        <p:spPr>
          <a:xfrm>
            <a:off x="4464670" y="396962"/>
            <a:ext cx="458602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النظريات والتفسيرات</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118592407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1175" y="1241994"/>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5089503" y="313222"/>
            <a:ext cx="215326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نظريات 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B7699147-656C-B838-0A7E-C879D9CA1820}"/>
              </a:ext>
            </a:extLst>
          </p:cNvPr>
          <p:cNvSpPr txBox="1"/>
          <p:nvPr/>
        </p:nvSpPr>
        <p:spPr>
          <a:xfrm>
            <a:off x="525624" y="1448586"/>
            <a:ext cx="11140751" cy="4832092"/>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333333"/>
                </a:solidFill>
                <a:effectLst/>
                <a:uLnTx/>
                <a:uFillTx/>
                <a:latin typeface="Trebuchet MS" panose="020B0603020202020204" pitchFamily="34" charset="0"/>
                <a:ea typeface="+mn-ea"/>
                <a:cs typeface="Arial" panose="020B0604020202020204" pitchFamily="34" charset="0"/>
              </a:rPr>
              <a:t>رؤى وتفسيرات علم النفس للابتكار</a:t>
            </a:r>
            <a:endParaRPr kumimoji="0" lang="ar-JO" sz="24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rial" panose="020B0604020202020204" pitchFamily="34" charset="0"/>
            </a:endParaRPr>
          </a:p>
          <a:p>
            <a:pPr algn="just" rtl="1">
              <a:defRPr/>
            </a:pPr>
            <a:r>
              <a:rPr kumimoji="0" lang="ar-JO" sz="22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rial" panose="020B0604020202020204" pitchFamily="34" charset="0"/>
              </a:rPr>
              <a:t>تباينت رؤى نظريات علم النفس للابتكار ما بين المنحى الإرتباطي والمنحى السلوكي ومنحى التحليل النفسي والمنظور الإنساني والمنظور الإجتماعي، ونظرية التكوين الشخصي أو الخصائص الشخصية ، </a:t>
            </a:r>
            <a:r>
              <a:rPr kumimoji="0" lang="ar-JO" sz="2200" b="1" i="0" u="none" strike="noStrike" kern="1200" cap="none" spc="0" normalizeH="0" baseline="0" noProof="0" dirty="0">
                <a:ln>
                  <a:noFill/>
                </a:ln>
                <a:solidFill>
                  <a:srgbClr val="333333"/>
                </a:solidFill>
                <a:effectLst/>
                <a:uLnTx/>
                <a:uFillTx/>
                <a:latin typeface="Trebuchet MS" panose="020B0603020202020204" pitchFamily="34" charset="0"/>
                <a:ea typeface="+mn-ea"/>
                <a:cs typeface="Arial" panose="020B0604020202020204" pitchFamily="34" charset="0"/>
              </a:rPr>
              <a:t>ونظرية النصفين الكرويين و</a:t>
            </a:r>
            <a:r>
              <a:rPr lang="ar-JO" sz="2200" b="1" dirty="0"/>
              <a:t>نظرية الدماغ الكلي (الأنموذج الرباعي).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200" b="0" i="0" u="none" strike="noStrike" kern="1200" cap="none" spc="0" normalizeH="0" baseline="0" noProof="0" dirty="0">
              <a:ln>
                <a:noFill/>
              </a:ln>
              <a:solidFill>
                <a:srgbClr val="212529"/>
              </a:solidFill>
              <a:effectLst/>
              <a:uLnTx/>
              <a:uFillTx/>
              <a:latin typeface="American Typewriter"/>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0" i="0" u="none" strike="noStrike" kern="1200" cap="none" spc="0" normalizeH="0" baseline="0" noProof="0" dirty="0">
                <a:ln>
                  <a:noFill/>
                </a:ln>
                <a:solidFill>
                  <a:srgbClr val="212529"/>
                </a:solidFill>
                <a:effectLst/>
                <a:uLnTx/>
                <a:uFillTx/>
                <a:latin typeface="American Typewriter"/>
                <a:ea typeface="+mn-ea"/>
                <a:cs typeface="Arial" panose="020B0604020202020204" pitchFamily="34" charset="0"/>
              </a:rPr>
              <a:t>هناك تفسيرات جزئية للابتكار تأتي من مختلف العلوم، وأيضاً تأتي من داخل دراسات الابتكار المختلفة، التي تعتمد على أنظمة معينة، ولا يوجد نظرية واحدة للابتكار بشكل عام، وهذا أمر طبيعي لأنَّ هناك اختلاف في تأثيرات وطرق ونتائج الابتكار المختلفة.</a:t>
            </a:r>
            <a:endParaRPr kumimoji="0" lang="en-GB" sz="22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2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200" dirty="0">
                <a:solidFill>
                  <a:srgbClr val="333333"/>
                </a:solidFill>
                <a:latin typeface="Trebuchet MS" panose="020B0603020202020204" pitchFamily="34" charset="0"/>
                <a:cs typeface="Arial" panose="020B0604020202020204" pitchFamily="34" charset="0"/>
              </a:rPr>
              <a:t>ف</a:t>
            </a:r>
            <a:r>
              <a:rPr kumimoji="0" lang="ar-JO" sz="22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rial" panose="020B0604020202020204" pitchFamily="34" charset="0"/>
              </a:rPr>
              <a:t>قد تكون نظريات الابتكار في علم النفس أكثر فائدة عندما يتعلق الأمر بأفكار مبتكرة فردية، وقد تكون النظرية مختلفة في الاستراتيجيات التجارية عندما يكون الموضوع ابتكار تنظيمي، أمّا في علم الاقتصاد عندما يكون الموضوع يتعلّق بالأداء القومي فإن ذلك يُعتبر أكثر فائدة للابتكار. ومن التحديات التي تواجه نظريات الابتكار:</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rial" panose="020B0604020202020204" pitchFamily="34" charset="0"/>
              </a:rPr>
              <a:t>أن نظريات الابتكار لا تأتي لشرح القضايا المعاصرة فحسب بالرَّغم من أهميتها، بل تأتي أيضاً لشرح استخدام هذه النظريات في المستقبل في مختلف المجالات الاجتماعية والاقتصادية والبيئية.</a:t>
            </a:r>
          </a:p>
        </p:txBody>
      </p:sp>
    </p:spTree>
    <p:extLst>
      <p:ext uri="{BB962C8B-B14F-4D97-AF65-F5344CB8AC3E}">
        <p14:creationId xmlns:p14="http://schemas.microsoft.com/office/powerpoint/2010/main" val="426712714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089503" y="313222"/>
            <a:ext cx="215326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نظريات 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4934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B7699147-656C-B838-0A7E-C879D9CA1820}"/>
              </a:ext>
            </a:extLst>
          </p:cNvPr>
          <p:cNvSpPr txBox="1"/>
          <p:nvPr/>
        </p:nvSpPr>
        <p:spPr>
          <a:xfrm>
            <a:off x="2684194" y="912467"/>
            <a:ext cx="9117138" cy="5632311"/>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chemeClr val="bg1"/>
                </a:solidFill>
                <a:effectLst/>
                <a:uLnTx/>
                <a:uFillTx/>
                <a:latin typeface="Trebuchet MS" panose="020B0603020202020204" pitchFamily="34" charset="0"/>
                <a:ea typeface="+mn-ea"/>
                <a:cs typeface="Arial" panose="020B0604020202020204" pitchFamily="34" charset="0"/>
              </a:rPr>
              <a:t>نظرية النصفين الكرويين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solidFill>
                  <a:schemeClr val="bg1"/>
                </a:solidFill>
              </a:rPr>
              <a:t>تعـدّ هـذه النظريـة مـن النظريـات العلميـة التجريبيـة ، قـام العـالم ( روجـر سـبيري ) وفريـق مـن البـاحثين بـإجراء مجموعة مـن العمليـات الجراحيـة جعلـت مـن دراسـة كـل مـن نـصفي الـدماغ أمـرا ممكنـا فالفـرق الـوظيفي بـين نـصفي الـدماغ حقيقـة ماثلـة وهـذه الحقيقـة تمنحـه مرونـة وقـدرة علـى أداء مهامـه بشكل مذهل . إن كـلا النـصفين يـستقبلان المعلومـات نفـسها وعنـدما يقـدم البـاحثون معلومـات لأحـد النـصفين فـإن ذلـك يمكـنهم مـن التعـرف الفـروق بـين وظائفهمـا كـل علـى حـدة ونتيجـة لهذا الأكتشاف منح روجر سبيري جائزة نوبل عام ١٩٨١ فقد بيّن أن: الجانـــب الأيمـــن يـــتم فيـــه تجميـــع الأجـــزاء لتصنيع الكليـــات فهـــو تركيبـــي يعـــالج المعلومــات بــالتوازي أو بــشكل متــزامن فيبحــث عــن الأنمــاط وينــشئها ويتعــرف علــى العلاقـات بـين الأجـزاء المنفـصلة وهـو أكثـر مـايكون فـاعلا فـي الأمـور ذات الطبيعـة البصرية والمكانية كما في الرسم وصنع الصور والموسيقى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dirty="0">
              <a:solidFill>
                <a:schemeClr val="bg1"/>
              </a:solidFill>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solidFill>
                  <a:schemeClr val="bg1"/>
                </a:solidFill>
              </a:rPr>
              <a:t> وسمات من يكون لديهم هذا النصف أكثر فاعلية من الأيـسر يفضلون التعلم الكلي على الجزئي ويحبون نظام القراءة الكلي والـصور والرســم والمخططــات ولهــم رغبــة فــي جمــع المعلومــات التــي لهــا علاقــة بــين الأشــياء ويفضلون التلقائية ويركزون على الخبرة الخارجية . أما النصف الأيسر فيتميز بأنه تحليلي ويخـتص بمعالجـة المعلومـات مـن خـلال ربـط الأجزاء بالكل بشكل خطي تتابعي وهذا أكثـر مـا يكـون فاعليـة فـي معالجـة المعلومـات اللفظية وترميز اللغة وفك رموزهـا ويفــضلون الــتعلم مــن الجــزء علــى الــتعلم مــن الكــل ويفــضلون نظــام القــراءة الــصوتي ويحبــون الكلمــات والرمــوز والحــروف ، ويرغبــون فــي جمــع معلومــات متــصلة بــالواقع ويفــضلون التعليمــات المتصلة والمنظمة ويركزون أكثر على الخبرة الداخلية .</a:t>
            </a:r>
            <a:endParaRPr kumimoji="0" lang="ar-JO" sz="2000" b="0" i="0" u="none" strike="noStrike" kern="1200" cap="none" spc="0" normalizeH="0" baseline="0" noProof="0" dirty="0">
              <a:ln>
                <a:noFill/>
              </a:ln>
              <a:solidFill>
                <a:schemeClr val="bg1"/>
              </a:solidFill>
              <a:effectLst/>
              <a:uLnTx/>
              <a:uFillTx/>
              <a:latin typeface="Trebuchet MS" panose="020B0603020202020204" pitchFamily="34" charset="0"/>
              <a:ea typeface="+mn-ea"/>
              <a:cs typeface="Arial" panose="020B0604020202020204" pitchFamily="34" charset="0"/>
            </a:endParaRPr>
          </a:p>
        </p:txBody>
      </p:sp>
      <p:pic>
        <p:nvPicPr>
          <p:cNvPr id="2050" name="Picture 2" descr="Trainer Salam Bara - المخ البشري : رؤية جديدة وانعكاسات تربوية التعلم ونوع  المخ البشري : نعرف أن العمليات الحسابية تتم في المخ ، وعادة يستخدم الأفراد  الفص الأيسر من المخ لإنجاز">
            <a:extLst>
              <a:ext uri="{FF2B5EF4-FFF2-40B4-BE49-F238E27FC236}">
                <a16:creationId xmlns:a16="http://schemas.microsoft.com/office/drawing/2014/main" id="{ECC99104-8D2F-7F84-6173-3457405E3D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210" y="1600200"/>
            <a:ext cx="2410690" cy="42498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464376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089503" y="313222"/>
            <a:ext cx="215326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نظريات 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B7699147-656C-B838-0A7E-C879D9CA1820}"/>
              </a:ext>
            </a:extLst>
          </p:cNvPr>
          <p:cNvSpPr txBox="1"/>
          <p:nvPr/>
        </p:nvSpPr>
        <p:spPr>
          <a:xfrm>
            <a:off x="2857500" y="1455296"/>
            <a:ext cx="8955209" cy="4893647"/>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400" b="1" dirty="0">
                <a:solidFill>
                  <a:schemeClr val="bg1"/>
                </a:solidFill>
              </a:rPr>
              <a:t>نظرية الدماغ الكلي (الأنموذج الرباعي)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400" dirty="0">
                <a:solidFill>
                  <a:schemeClr val="bg1"/>
                </a:solidFill>
              </a:rPr>
              <a:t>قدّم العالم (تيد هيرمان) مفهوما آخـر لفهـم وظـائف الـدماغ مـن خـلال نظريـة الـدماغ الكلـّـي والتــي تــسمى أحيانــا (الأنمــوذج الربــاعي) وتــرى (آن هيرمــان) أن الـــتعلّم هـــو نقـــل فعـــال للمعرفـــة والمعلومـــات المرتبطـــة بأهـــداف الأداء ويتــضمّن تزويــد المتعلمــين بطريقــة منظّمــة لتطــوير المقــدرة التــي يحتاجونهــا علميـًّا وصاغت افتراضات عدة هي :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400" dirty="0">
                <a:solidFill>
                  <a:schemeClr val="bg1"/>
                </a:solidFill>
              </a:rPr>
              <a:t>.١ إن الـدماغ مـصدر الـتعلم وهـو عـادة غيـر مـستغل بـشكل كـاف وأن تطبيـق نـواتج أبحاث الدماغ على مبادرات التعلم يؤدي الى تحسينها ونجاحها بقدر كبير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400" dirty="0">
                <a:solidFill>
                  <a:schemeClr val="bg1"/>
                </a:solidFill>
              </a:rPr>
              <a:t> .٢ أظهرت أبحاث الدماغ أن الأفراد يملكون تفضيلات مختلفة في التعلم والتفكير .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400" dirty="0">
                <a:solidFill>
                  <a:schemeClr val="bg1"/>
                </a:solidFill>
              </a:rPr>
              <a:t>.٣ تــؤثّر نمــاذج تفــضيلات الــتعلّم والتفكيــر علــى كيفيــة معالجــة وتخــزين المعلومات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400" dirty="0">
                <a:solidFill>
                  <a:schemeClr val="bg1"/>
                </a:solidFill>
              </a:rPr>
              <a:t>.٤ كل مجموعات التعلم مكونة من أفراد يملكون أسـاليب مختلفة فـي التفكيـر وطرائـق المعرفة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400" dirty="0">
                <a:solidFill>
                  <a:schemeClr val="bg1"/>
                </a:solidFill>
              </a:rPr>
              <a:t> .٥ التعلم الفعال يستفيد من كافة العمليات العقلية للدماغ الكلي .</a:t>
            </a:r>
            <a:endParaRPr kumimoji="0" lang="ar-JO" sz="2400" b="0" i="0" u="none" strike="noStrike" kern="1200" cap="none" spc="0" normalizeH="0" baseline="0" noProof="0" dirty="0">
              <a:ln>
                <a:noFill/>
              </a:ln>
              <a:solidFill>
                <a:schemeClr val="bg1"/>
              </a:solidFill>
              <a:effectLst/>
              <a:uLnTx/>
              <a:uFillTx/>
              <a:latin typeface="Trebuchet MS" panose="020B0603020202020204" pitchFamily="34" charset="0"/>
              <a:ea typeface="+mn-ea"/>
              <a:cs typeface="Arial" panose="020B0604020202020204" pitchFamily="34" charset="0"/>
            </a:endParaRPr>
          </a:p>
        </p:txBody>
      </p:sp>
      <p:pic>
        <p:nvPicPr>
          <p:cNvPr id="1026" name="Picture 2" descr="الموقع التربوى للدكتوره حنان الدسوقي: نظرية بوصلة التفكير (HBDI)قفزة في فهم  الإنسان وتطويره">
            <a:extLst>
              <a:ext uri="{FF2B5EF4-FFF2-40B4-BE49-F238E27FC236}">
                <a16:creationId xmlns:a16="http://schemas.microsoft.com/office/drawing/2014/main" id="{54634143-51F0-4C9A-B52A-A9E18755B270}"/>
              </a:ext>
            </a:extLst>
          </p:cNvPr>
          <p:cNvPicPr>
            <a:picLocks noChangeAspect="1" noChangeArrowheads="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11174" y="1241994"/>
            <a:ext cx="2546325" cy="542897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90056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402928"/>
            <a:ext cx="10894008" cy="483209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200" b="1" i="0" dirty="0">
                <a:effectLst/>
                <a:latin typeface="Tahoma" panose="020B0604030504040204" pitchFamily="34" charset="0"/>
              </a:rPr>
              <a:t>الإشكالية الإبداعية</a:t>
            </a:r>
          </a:p>
          <a:p>
            <a:pPr marL="0" marR="0" lvl="0" indent="0" algn="just" defTabSz="914400" rtl="1" eaLnBrk="1" fontAlgn="auto" latinLnBrk="0" hangingPunct="1">
              <a:lnSpc>
                <a:spcPct val="100000"/>
              </a:lnSpc>
              <a:spcBef>
                <a:spcPts val="0"/>
              </a:spcBef>
              <a:spcAft>
                <a:spcPts val="0"/>
              </a:spcAft>
              <a:buClrTx/>
              <a:buSzTx/>
              <a:buFontTx/>
              <a:buNone/>
              <a:tabLst/>
              <a:defRPr/>
            </a:pPr>
            <a:br>
              <a:rPr lang="ar-JO" sz="2200" dirty="0"/>
            </a:br>
            <a:r>
              <a:rPr lang="ar-JO" sz="2200" b="0" i="0" dirty="0">
                <a:solidFill>
                  <a:srgbClr val="333333"/>
                </a:solidFill>
                <a:effectLst/>
                <a:latin typeface="Tahoma" panose="020B0604030504040204" pitchFamily="34" charset="0"/>
              </a:rPr>
              <a:t>إنَّ الإبداع، في طبيعته، لا يكون إلا نتيجة لنسيج متشابك من عناصر موضوعية وذاتية، ولكل عنصر، مهما كان صغيراً، تأثيره الخاص على مجمل العملية الإبداعية. لذا فإن إهمال عنصر ما  أو التركيز المبالغ فيه على عنصر معين وإرجاع الإبداع إليه يعد قصوراً في تقدير هذه العملية وفي فهمها مما يتسبب في زيغ التفسير النهائي لها وانحرافه عن الحقيقة . كأن نرد إبداع “أبي العلاء” إلى عماه ، أو إبداع “بتهوفن” إلى صممه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200" b="0" i="0" dirty="0">
              <a:solidFill>
                <a:srgbClr val="333333"/>
              </a:solidFill>
              <a:effectLst/>
              <a:latin typeface="Tahoma" panose="020B060403050404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200" b="0" i="0" dirty="0">
                <a:solidFill>
                  <a:srgbClr val="333333"/>
                </a:solidFill>
                <a:effectLst/>
                <a:latin typeface="Tahoma" panose="020B0604030504040204" pitchFamily="34" charset="0"/>
              </a:rPr>
              <a:t>فمن النظريات ما يرد الإبداع  إلى عوامل بيئية، أو جغرافية، أو عرقية، أو عوامل وراثية، ومنهم  من يرى أن الإبداع أو الابتكار تجربة فنية زاخرة بالعواطف والأفكار والرؤى وتسهم فيها كل قوى الإنسان العقلية والروحية والوجدانية بحيث يمكننا القول بأن العملية الفنية كالشخصية الإنسانية تأليف وتركيب ديناميكي حي ودائم، تحتوي على الخيال والانفعال والشعور، وعناصر عقلية ومدركات ذهنية .</a:t>
            </a:r>
          </a:p>
          <a:p>
            <a:pPr marL="0" marR="0" lvl="0" indent="0" algn="just" defTabSz="914400" rtl="1" eaLnBrk="1" fontAlgn="auto" latinLnBrk="0" hangingPunct="1">
              <a:lnSpc>
                <a:spcPct val="100000"/>
              </a:lnSpc>
              <a:spcBef>
                <a:spcPts val="0"/>
              </a:spcBef>
              <a:spcAft>
                <a:spcPts val="0"/>
              </a:spcAft>
              <a:buClrTx/>
              <a:buSzTx/>
              <a:buFontTx/>
              <a:buNone/>
              <a:tabLst/>
              <a:defRPr/>
            </a:pPr>
            <a:br>
              <a:rPr lang="ar-JO" sz="2200" dirty="0"/>
            </a:br>
            <a:r>
              <a:rPr lang="ar-JO" sz="2200" dirty="0">
                <a:solidFill>
                  <a:srgbClr val="333333"/>
                </a:solidFill>
                <a:latin typeface="Tahoma" panose="020B0604030504040204" pitchFamily="34" charset="0"/>
              </a:rPr>
              <a:t>كما ت</a:t>
            </a:r>
            <a:r>
              <a:rPr lang="ar-JO" sz="2200" b="0" i="0" dirty="0">
                <a:solidFill>
                  <a:srgbClr val="333333"/>
                </a:solidFill>
                <a:effectLst/>
                <a:latin typeface="Tahoma" panose="020B0604030504040204" pitchFamily="34" charset="0"/>
              </a:rPr>
              <a:t>ذهب بعض نظريات الإبداع إلى أن الإبداع حرية منظمة وقدرة خصبة تندرج في نظام معين، فالمبدع أو المبتكر لا توجهه قوى لا شعورية، بل ثمة إرادة حقيقية في أعماقه يتولد منها المجهود الذي يبذله في وعيه لبلوغ هدف معين.</a:t>
            </a:r>
            <a:endParaRPr kumimoji="0" lang="ar-JO" sz="22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Tree>
    <p:extLst>
      <p:ext uri="{BB962C8B-B14F-4D97-AF65-F5344CB8AC3E}">
        <p14:creationId xmlns:p14="http://schemas.microsoft.com/office/powerpoint/2010/main" val="119285523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1041" y="1307068"/>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51768" y="1596036"/>
            <a:ext cx="11235388" cy="446276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0" i="0" dirty="0">
                <a:solidFill>
                  <a:srgbClr val="333333"/>
                </a:solidFill>
                <a:effectLst/>
                <a:latin typeface="DroidArabicKufi-Regular"/>
              </a:rPr>
              <a:t>خلال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تاريخ البشرية الطويل وضعت عدة نظريات لتفسير الظواهر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الإبداعية والابتكارية الإبداع من أشهرها:</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arenR"/>
              <a:tabLst/>
              <a:defRPr/>
            </a:pPr>
            <a:r>
              <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a:t>
            </a:r>
            <a:r>
              <a:rPr kumimoji="0" lang="ar-JO" sz="2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العبقرية </a:t>
            </a:r>
            <a:r>
              <a:rPr kumimoji="0" lang="en-GB"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Genius theory </a:t>
            </a:r>
            <a:r>
              <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a:t>
            </a:r>
          </a:p>
          <a:p>
            <a:pPr marL="514350" marR="0" lvl="0" indent="-514350" algn="just" defTabSz="914400" rtl="1" eaLnBrk="1" fontAlgn="auto" latinLnBrk="0" hangingPunct="1">
              <a:lnSpc>
                <a:spcPct val="100000"/>
              </a:lnSpc>
              <a:spcBef>
                <a:spcPts val="0"/>
              </a:spcBef>
              <a:spcAft>
                <a:spcPts val="0"/>
              </a:spcAft>
              <a:buClrTx/>
              <a:buSzTx/>
              <a:buFont typeface="+mj-lt"/>
              <a:buAutoNum type="arabicParenR"/>
              <a:tabLst/>
              <a:defRPr/>
            </a:pPr>
            <a:r>
              <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a:t>
            </a:r>
            <a:r>
              <a:rPr kumimoji="0" lang="ar-JO" sz="2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الترابطية</a:t>
            </a:r>
            <a:r>
              <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en-GB"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Association theory </a:t>
            </a:r>
            <a:r>
              <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a:t>
            </a:r>
          </a:p>
          <a:p>
            <a:pPr marL="514350" marR="0" lvl="0" indent="-514350" algn="just" defTabSz="914400" rtl="1" eaLnBrk="1" fontAlgn="auto" latinLnBrk="0" hangingPunct="1">
              <a:lnSpc>
                <a:spcPct val="100000"/>
              </a:lnSpc>
              <a:spcBef>
                <a:spcPts val="0"/>
              </a:spcBef>
              <a:spcAft>
                <a:spcPts val="0"/>
              </a:spcAft>
              <a:buClrTx/>
              <a:buSzTx/>
              <a:buFont typeface="+mj-lt"/>
              <a:buAutoNum type="arabicParenR"/>
              <a:tabLst/>
              <a:defRPr/>
            </a:pPr>
            <a:r>
              <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a:t>
            </a:r>
            <a:r>
              <a:rPr kumimoji="0" lang="ar-JO" sz="2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التحليلية </a:t>
            </a:r>
            <a:r>
              <a:rPr kumimoji="0" lang="en-GB"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Psycho analysis theory</a:t>
            </a:r>
            <a:endPar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arenR"/>
              <a:tabLst/>
              <a:defRPr/>
            </a:pPr>
            <a:r>
              <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a:t>
            </a:r>
            <a:r>
              <a:rPr kumimoji="0" lang="ar-JO" sz="2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السلوكية</a:t>
            </a:r>
            <a:r>
              <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en-GB"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Behavioural theories</a:t>
            </a:r>
          </a:p>
          <a:p>
            <a:pPr marL="514350" marR="0" lvl="0" indent="-514350" algn="just" defTabSz="914400" rtl="1" eaLnBrk="1" fontAlgn="auto" latinLnBrk="0" hangingPunct="1">
              <a:lnSpc>
                <a:spcPct val="100000"/>
              </a:lnSpc>
              <a:spcBef>
                <a:spcPts val="0"/>
              </a:spcBef>
              <a:spcAft>
                <a:spcPts val="0"/>
              </a:spcAft>
              <a:buClrTx/>
              <a:buSzTx/>
              <a:buFont typeface="+mj-lt"/>
              <a:buAutoNum type="arabicParenR"/>
              <a:tabLst/>
              <a:defRPr/>
            </a:pPr>
            <a:r>
              <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a:t>
            </a:r>
            <a:r>
              <a:rPr kumimoji="0" lang="ar-JO" sz="2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المعرفية</a:t>
            </a:r>
            <a:r>
              <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en-GB"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Cognitive theories</a:t>
            </a:r>
            <a:endPar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arenR"/>
              <a:tabLst/>
              <a:defRPr/>
            </a:pPr>
            <a:r>
              <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a:t>
            </a:r>
            <a:r>
              <a:rPr kumimoji="0" lang="ar-JO" sz="2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الإنسانية</a:t>
            </a:r>
            <a:r>
              <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en-GB"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Humanistic theories</a:t>
            </a:r>
            <a:endPar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7)  </a:t>
            </a:r>
            <a:r>
              <a:rPr kumimoji="0" lang="ar-JO" sz="280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a:t>
            </a:r>
            <a:r>
              <a:rPr kumimoji="0" lang="ar-JO" sz="2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الاجتماعية </a:t>
            </a:r>
            <a:r>
              <a:rPr kumimoji="0" lang="en-GB"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Social theory</a:t>
            </a:r>
            <a:r>
              <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800" dirty="0">
                <a:solidFill>
                  <a:srgbClr val="333333"/>
                </a:solidFill>
                <a:latin typeface="Arial" panose="020B0604020202020204" pitchFamily="34" charset="0"/>
                <a:cs typeface="Arial" panose="020B0604020202020204" pitchFamily="34" charset="0"/>
              </a:rPr>
              <a:t>8)  النظرية</a:t>
            </a:r>
            <a:r>
              <a:rPr lang="ar-JO" sz="2800" b="1" dirty="0">
                <a:solidFill>
                  <a:srgbClr val="333333"/>
                </a:solidFill>
                <a:latin typeface="Arial" panose="020B0604020202020204" pitchFamily="34" charset="0"/>
                <a:cs typeface="Arial" panose="020B0604020202020204" pitchFamily="34" charset="0"/>
              </a:rPr>
              <a:t> العقلية </a:t>
            </a:r>
            <a:r>
              <a:rPr lang="en-GB" sz="2800" dirty="0">
                <a:solidFill>
                  <a:srgbClr val="333333"/>
                </a:solidFill>
                <a:latin typeface="Arial" panose="020B0604020202020204" pitchFamily="34" charset="0"/>
                <a:cs typeface="Arial" panose="020B0604020202020204" pitchFamily="34" charset="0"/>
              </a:rPr>
              <a:t>Mental theory</a:t>
            </a:r>
            <a:endPar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grpSp>
        <p:nvGrpSpPr>
          <p:cNvPr id="4" name="Group 366">
            <a:extLst>
              <a:ext uri="{FF2B5EF4-FFF2-40B4-BE49-F238E27FC236}">
                <a16:creationId xmlns:a16="http://schemas.microsoft.com/office/drawing/2014/main" id="{32F4E242-6DF2-BD41-84AE-264208691DD0}"/>
              </a:ext>
            </a:extLst>
          </p:cNvPr>
          <p:cNvGrpSpPr/>
          <p:nvPr/>
        </p:nvGrpSpPr>
        <p:grpSpPr>
          <a:xfrm>
            <a:off x="643812" y="1904347"/>
            <a:ext cx="3138858" cy="4219103"/>
            <a:chOff x="683568" y="1947552"/>
            <a:chExt cx="3215849" cy="4219103"/>
          </a:xfrm>
          <a:solidFill>
            <a:srgbClr val="00B0F0"/>
          </a:solidFill>
        </p:grpSpPr>
        <p:sp>
          <p:nvSpPr>
            <p:cNvPr id="22" name="Hexagon 21">
              <a:extLst>
                <a:ext uri="{FF2B5EF4-FFF2-40B4-BE49-F238E27FC236}">
                  <a16:creationId xmlns:a16="http://schemas.microsoft.com/office/drawing/2014/main" id="{7CA30767-8E3D-E17E-36E8-B640CA823296}"/>
                </a:ext>
              </a:extLst>
            </p:cNvPr>
            <p:cNvSpPr/>
            <p:nvPr/>
          </p:nvSpPr>
          <p:spPr>
            <a:xfrm>
              <a:off x="781861" y="1947552"/>
              <a:ext cx="1505952" cy="1265761"/>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المعرفية</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grpSp>
          <p:nvGrpSpPr>
            <p:cNvPr id="9" name="Group 368">
              <a:extLst>
                <a:ext uri="{FF2B5EF4-FFF2-40B4-BE49-F238E27FC236}">
                  <a16:creationId xmlns:a16="http://schemas.microsoft.com/office/drawing/2014/main" id="{711F95BE-1698-D120-166F-50B7496D754D}"/>
                </a:ext>
              </a:extLst>
            </p:cNvPr>
            <p:cNvGrpSpPr/>
            <p:nvPr/>
          </p:nvGrpSpPr>
          <p:grpSpPr>
            <a:xfrm>
              <a:off x="683568" y="3263960"/>
              <a:ext cx="1694196" cy="1406401"/>
              <a:chOff x="971600" y="1733231"/>
              <a:chExt cx="1620000" cy="1440000"/>
            </a:xfrm>
            <a:grpFill/>
          </p:grpSpPr>
          <p:sp>
            <p:nvSpPr>
              <p:cNvPr id="19" name="Hexagon 18">
                <a:extLst>
                  <a:ext uri="{FF2B5EF4-FFF2-40B4-BE49-F238E27FC236}">
                    <a16:creationId xmlns:a16="http://schemas.microsoft.com/office/drawing/2014/main" id="{08F39AC7-B565-42D8-7E33-48BC590EF5EA}"/>
                  </a:ext>
                </a:extLst>
              </p:cNvPr>
              <p:cNvSpPr/>
              <p:nvPr/>
            </p:nvSpPr>
            <p:spPr>
              <a:xfrm>
                <a:off x="971600" y="1733231"/>
                <a:ext cx="1620000" cy="1440000"/>
              </a:xfrm>
              <a:prstGeom prst="hexagon">
                <a:avLst/>
              </a:prstGeom>
              <a:grp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Calibri" panose="020F0502020204030204"/>
                  <a:ea typeface="맑은 고딕" panose="020B0503020000020004" pitchFamily="34" charset="-127"/>
                  <a:cs typeface="+mn-cs"/>
                </a:endParaRPr>
              </a:p>
            </p:txBody>
          </p:sp>
          <p:sp>
            <p:nvSpPr>
              <p:cNvPr id="20" name="Hexagon 19">
                <a:extLst>
                  <a:ext uri="{FF2B5EF4-FFF2-40B4-BE49-F238E27FC236}">
                    <a16:creationId xmlns:a16="http://schemas.microsoft.com/office/drawing/2014/main" id="{54946574-5018-38FF-A7D5-BCEE561939FF}"/>
                  </a:ext>
                </a:extLst>
              </p:cNvPr>
              <p:cNvSpPr/>
              <p:nvPr/>
            </p:nvSpPr>
            <p:spPr>
              <a:xfrm>
                <a:off x="971600" y="1805231"/>
                <a:ext cx="1602954"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التحليلية</a:t>
                </a:r>
                <a:endParaRPr kumimoji="0" lang="ko-KR" altLang="en-US" sz="22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grpSp>
        <p:grpSp>
          <p:nvGrpSpPr>
            <p:cNvPr id="10" name="Group 369">
              <a:extLst>
                <a:ext uri="{FF2B5EF4-FFF2-40B4-BE49-F238E27FC236}">
                  <a16:creationId xmlns:a16="http://schemas.microsoft.com/office/drawing/2014/main" id="{E10EF767-B35C-253F-7227-E47DEB583E3E}"/>
                </a:ext>
              </a:extLst>
            </p:cNvPr>
            <p:cNvGrpSpPr/>
            <p:nvPr/>
          </p:nvGrpSpPr>
          <p:grpSpPr>
            <a:xfrm>
              <a:off x="683568" y="4760254"/>
              <a:ext cx="1694196" cy="1406401"/>
              <a:chOff x="971600" y="1733231"/>
              <a:chExt cx="1620000" cy="1440000"/>
            </a:xfrm>
            <a:grpFill/>
          </p:grpSpPr>
          <p:sp>
            <p:nvSpPr>
              <p:cNvPr id="17" name="Hexagon 16">
                <a:extLst>
                  <a:ext uri="{FF2B5EF4-FFF2-40B4-BE49-F238E27FC236}">
                    <a16:creationId xmlns:a16="http://schemas.microsoft.com/office/drawing/2014/main" id="{75F5FEB0-670E-3482-DBE5-62CEF11EAB32}"/>
                  </a:ext>
                </a:extLst>
              </p:cNvPr>
              <p:cNvSpPr/>
              <p:nvPr/>
            </p:nvSpPr>
            <p:spPr>
              <a:xfrm>
                <a:off x="971600" y="1733231"/>
                <a:ext cx="1620000" cy="1440000"/>
              </a:xfrm>
              <a:prstGeom prst="hexagon">
                <a:avLst/>
              </a:prstGeom>
              <a:grp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Calibri" panose="020F0502020204030204"/>
                  <a:ea typeface="맑은 고딕" panose="020B0503020000020004" pitchFamily="34" charset="-127"/>
                  <a:cs typeface="+mn-cs"/>
                </a:endParaRPr>
              </a:p>
            </p:txBody>
          </p:sp>
          <p:sp>
            <p:nvSpPr>
              <p:cNvPr id="18" name="Hexagon 17">
                <a:extLst>
                  <a:ext uri="{FF2B5EF4-FFF2-40B4-BE49-F238E27FC236}">
                    <a16:creationId xmlns:a16="http://schemas.microsoft.com/office/drawing/2014/main" id="{2840DFA3-2AA5-AEB3-CD3B-41045051B828}"/>
                  </a:ext>
                </a:extLst>
              </p:cNvPr>
              <p:cNvSpPr/>
              <p:nvPr/>
            </p:nvSpPr>
            <p:spPr>
              <a:xfrm>
                <a:off x="1051073" y="1836944"/>
                <a:ext cx="1523482"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العبقرية</a:t>
                </a:r>
                <a:endParaRPr kumimoji="0" lang="ko-KR" altLang="en-US" sz="2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grpSp>
        <p:sp>
          <p:nvSpPr>
            <p:cNvPr id="16" name="Hexagon 15">
              <a:extLst>
                <a:ext uri="{FF2B5EF4-FFF2-40B4-BE49-F238E27FC236}">
                  <a16:creationId xmlns:a16="http://schemas.microsoft.com/office/drawing/2014/main" id="{1EE7E3C9-9DEF-5114-D6E1-3FD9818B4AE2}"/>
                </a:ext>
              </a:extLst>
            </p:cNvPr>
            <p:cNvSpPr/>
            <p:nvPr/>
          </p:nvSpPr>
          <p:spPr>
            <a:xfrm>
              <a:off x="2164972" y="2638509"/>
              <a:ext cx="1638902" cy="1265761"/>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السلوكية</a:t>
              </a:r>
              <a:endParaRPr kumimoji="0" lang="ko-KR" altLang="en-US" sz="22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14" name="Hexagon 13">
              <a:extLst>
                <a:ext uri="{FF2B5EF4-FFF2-40B4-BE49-F238E27FC236}">
                  <a16:creationId xmlns:a16="http://schemas.microsoft.com/office/drawing/2014/main" id="{9EEC01CB-2DA1-DC22-407B-42E0A9FD4279}"/>
                </a:ext>
              </a:extLst>
            </p:cNvPr>
            <p:cNvSpPr/>
            <p:nvPr/>
          </p:nvSpPr>
          <p:spPr>
            <a:xfrm>
              <a:off x="2069427" y="4106662"/>
              <a:ext cx="1829990" cy="1265761"/>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الترابطية</a:t>
              </a:r>
              <a:endParaRPr kumimoji="0" lang="ko-KR" altLang="en-US" sz="2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grpSp>
      <p:sp>
        <p:nvSpPr>
          <p:cNvPr id="23" name="Hexagon 22">
            <a:extLst>
              <a:ext uri="{FF2B5EF4-FFF2-40B4-BE49-F238E27FC236}">
                <a16:creationId xmlns:a16="http://schemas.microsoft.com/office/drawing/2014/main" id="{1D58A156-89D2-F854-72E5-6505CBC6839E}"/>
              </a:ext>
            </a:extLst>
          </p:cNvPr>
          <p:cNvSpPr/>
          <p:nvPr/>
        </p:nvSpPr>
        <p:spPr>
          <a:xfrm>
            <a:off x="3481715" y="3122370"/>
            <a:ext cx="1653635" cy="1326629"/>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الإنسانية</a:t>
            </a:r>
            <a:endParaRPr kumimoji="0" lang="ko-KR" altLang="en-US" sz="22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26" name="Hexagon 25">
            <a:extLst>
              <a:ext uri="{FF2B5EF4-FFF2-40B4-BE49-F238E27FC236}">
                <a16:creationId xmlns:a16="http://schemas.microsoft.com/office/drawing/2014/main" id="{8C06140F-F56A-457A-BA69-E32EE54F36D4}"/>
              </a:ext>
            </a:extLst>
          </p:cNvPr>
          <p:cNvSpPr/>
          <p:nvPr/>
        </p:nvSpPr>
        <p:spPr>
          <a:xfrm>
            <a:off x="3545824" y="1707105"/>
            <a:ext cx="1762184" cy="1326629"/>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الاجتماعية</a:t>
            </a:r>
            <a:endParaRPr kumimoji="0" lang="ko-KR" altLang="en-US" sz="22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27" name="Hexagon 26">
            <a:extLst>
              <a:ext uri="{FF2B5EF4-FFF2-40B4-BE49-F238E27FC236}">
                <a16:creationId xmlns:a16="http://schemas.microsoft.com/office/drawing/2014/main" id="{A9ACB9CF-FB97-71B5-4943-1A3E1B5F7793}"/>
              </a:ext>
            </a:extLst>
          </p:cNvPr>
          <p:cNvSpPr/>
          <p:nvPr/>
        </p:nvSpPr>
        <p:spPr>
          <a:xfrm>
            <a:off x="3654373" y="4597237"/>
            <a:ext cx="1653635" cy="1326629"/>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العقلية</a:t>
            </a:r>
            <a:endParaRPr kumimoji="0" lang="ko-KR" altLang="en-US" sz="22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Tree>
    <p:extLst>
      <p:ext uri="{BB962C8B-B14F-4D97-AF65-F5344CB8AC3E}">
        <p14:creationId xmlns:p14="http://schemas.microsoft.com/office/powerpoint/2010/main" val="258958982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57200" y="1481136"/>
            <a:ext cx="9595389" cy="4832092"/>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800" b="1" i="0" dirty="0">
                <a:solidFill>
                  <a:srgbClr val="333333"/>
                </a:solidFill>
                <a:effectLst/>
                <a:latin typeface="DroidArabicKufi-Regular"/>
              </a:rPr>
              <a:t>نظرية العبقرية:</a:t>
            </a:r>
            <a:endParaRPr kumimoji="0" lang="ar-JO" sz="2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Genius theory</a:t>
            </a:r>
            <a:endParaRPr kumimoji="0" lang="ar-JO"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800" b="0" i="0" dirty="0">
                <a:solidFill>
                  <a:srgbClr val="222222"/>
                </a:solidFill>
                <a:effectLst/>
                <a:latin typeface="Tahoma" panose="020B0604030504040204" pitchFamily="34" charset="0"/>
              </a:rPr>
              <a:t>ا</a:t>
            </a:r>
            <a:r>
              <a:rPr lang="ar-JO" sz="2800" b="1" i="0" dirty="0">
                <a:solidFill>
                  <a:srgbClr val="26709C"/>
                </a:solidFill>
                <a:effectLst/>
                <a:latin typeface="amiri"/>
              </a:rPr>
              <a:t>لعَبْقَرِيُّ</a:t>
            </a:r>
            <a:r>
              <a:rPr lang="ar-JO" sz="2800" b="0" i="0" dirty="0">
                <a:solidFill>
                  <a:srgbClr val="333333"/>
                </a:solidFill>
                <a:effectLst/>
                <a:latin typeface="amiri"/>
              </a:rPr>
              <a:t> : نِسْبَةٌ إِلى </a:t>
            </a:r>
            <a:r>
              <a:rPr lang="ar-JO" sz="2800" b="1" i="0" dirty="0">
                <a:solidFill>
                  <a:srgbClr val="26709C"/>
                </a:solidFill>
                <a:effectLst/>
                <a:latin typeface="amiri"/>
              </a:rPr>
              <a:t>عَبْقَر</a:t>
            </a:r>
            <a:r>
              <a:rPr lang="ar-JO" sz="2800" b="0" i="0" dirty="0">
                <a:solidFill>
                  <a:srgbClr val="333333"/>
                </a:solidFill>
                <a:effectLst/>
                <a:latin typeface="amiri"/>
              </a:rPr>
              <a:t>: وهو صِفَةٌ لكلِّ ما بولِغَ في وصْفِهِ وما يفوقُهُ شيءٌ</a:t>
            </a:r>
            <a:r>
              <a:rPr lang="ar-JO" sz="2800" b="0" i="0" dirty="0">
                <a:solidFill>
                  <a:srgbClr val="222222"/>
                </a:solidFill>
                <a:effectLst/>
                <a:latin typeface="Tahoma" panose="020B0604030504040204" pitchFamily="34" charset="0"/>
              </a:rPr>
              <a:t> وتقوم على أساس افتراض نوع من الاختلاف في القدرة بين العبقري والإنسان العادي بشكل يجعل العبقري متميزا عما سواه من البشر.  </a:t>
            </a:r>
            <a:r>
              <a:rPr kumimoji="0" lang="ar-JO" sz="2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العبقرية محصلة لتفاعل خاص بين القدرات التي تنتمي إلى المستويات العليا من القدرات الخاصة بالذكاء والإبداع والخيال.</a:t>
            </a:r>
            <a:r>
              <a:rPr lang="ar-JO" sz="2800" b="0" i="0" dirty="0">
                <a:solidFill>
                  <a:srgbClr val="212529"/>
                </a:solidFill>
                <a:effectLst/>
                <a:latin typeface="Tajawal"/>
              </a:rPr>
              <a:t> وتفترض هذه النظرية </a:t>
            </a:r>
            <a:r>
              <a:rPr lang="ar-JO" sz="2800" b="0" i="0" u="sng" dirty="0">
                <a:solidFill>
                  <a:srgbClr val="212529"/>
                </a:solidFill>
                <a:effectLst/>
                <a:latin typeface="Tajawal"/>
              </a:rPr>
              <a:t>أن الأعمال الإبداعية تظهر فجأة في لحظات إيحاء خاصة بالفرد</a:t>
            </a:r>
            <a:r>
              <a:rPr lang="ar-JO" sz="2800" b="0" i="0" dirty="0">
                <a:solidFill>
                  <a:srgbClr val="212529"/>
                </a:solidFill>
                <a:effectLst/>
                <a:latin typeface="Tajawal"/>
              </a:rPr>
              <a:t> بغض النظر عما أنجز سابقاً وبمعزل عن التجارب والخبرات المتوفرة عند المبدع. وبالتالي فإن المبدع حسب هذه النظرية لديه القدرة على تجاوز حدود المعرفة الحالية وإنتاج ما هو جديد بخطوة واحدة وكأنها حالة خاصة ظهرت فجأة بدون تداخلات من بيئته وتجاربه ومعرفته السابقة.</a:t>
            </a:r>
            <a:endParaRPr kumimoji="0" lang="ar-JO" sz="28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pic>
        <p:nvPicPr>
          <p:cNvPr id="2052" name="Picture 4" descr="Genius Theory - YouTube">
            <a:extLst>
              <a:ext uri="{FF2B5EF4-FFF2-40B4-BE49-F238E27FC236}">
                <a16:creationId xmlns:a16="http://schemas.microsoft.com/office/drawing/2014/main" id="{B9627C8B-E7F0-AC8A-7808-0D88967D3C6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10094887" y="2539774"/>
            <a:ext cx="1785938" cy="28146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AE23453-BB4D-8432-24F7-7F50BC857C47}"/>
              </a:ext>
            </a:extLst>
          </p:cNvPr>
          <p:cNvSpPr txBox="1"/>
          <p:nvPr/>
        </p:nvSpPr>
        <p:spPr>
          <a:xfrm>
            <a:off x="4155869" y="305458"/>
            <a:ext cx="30174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نظريات الإبداع والابتكار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120658256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975" y="1462012"/>
            <a:ext cx="11244953" cy="470898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تذهب </a:t>
            </a:r>
            <a:r>
              <a:rPr kumimoji="0" lang="ar-JO" sz="2000" b="1" i="0" u="sng"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السلوكية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بزعامة واطسون إلى أن التفكير الابداعي تفكير ترابطي ناتج </a:t>
            </a:r>
            <a:r>
              <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عن العلاقة بين المثير والاستجابة وتتحدد قيمة التفكير الابتكاري بمدى نوعية الرابطة بين المثير والاستجابة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ومن رواد هذا المنحى مالتزمان وميدنك حيث ينظران إلى الابتكار بوصفه " اعادة تنظيم للعناصر المتداعية أو المترابطة في تكوينات أو تشكيلات جديدة تحقق أغراضًا معينة "، ويرى ميدنك أنه كلما زادت الترابطات لدى الفرد للعناصر الأساسية فإن إمكانية وصوله الى حل ابداعي تكون أكبر. ويرى سكنر أن هناك تفاعل بين عاملي الوراثة والبيئة في الابتكار وبدعم من الوراثة والبيئة يقوم الطفل بتادية أعمال متعددة في بيئته وإذا لاقت هذه الاعمال التعزيز المناسب فإن ذلك يؤدي إلى ظهور الابداع ويخلص سكنر إلى القول أن الأفعال محكومة بننتائجها فإذا لاقت تعزيزًا قد يحدث الابتكار واذا واجهت العقاب أو لم يحصل لها تعزيز فإن السلوك سينطفئ منذ ولادته "( السرور , 2002.ص65)</a:t>
            </a:r>
          </a:p>
          <a:p>
            <a:pPr algn="r"/>
            <a:r>
              <a:rPr lang="ar-JO" sz="2000" b="1" i="0" dirty="0">
                <a:solidFill>
                  <a:srgbClr val="333333"/>
                </a:solidFill>
                <a:effectLst/>
                <a:latin typeface="Trebuchet MS" panose="020B0603020202020204" pitchFamily="34" charset="0"/>
              </a:rPr>
              <a:t>المنحنى السلوكي</a:t>
            </a:r>
            <a:endParaRPr lang="ar-JO" sz="2000" b="0" i="0" dirty="0">
              <a:solidFill>
                <a:srgbClr val="333333"/>
              </a:solidFill>
              <a:effectLst/>
              <a:latin typeface="Trebuchet MS" panose="020B0603020202020204" pitchFamily="34" charset="0"/>
            </a:endParaRPr>
          </a:p>
          <a:p>
            <a:pPr algn="r"/>
            <a:r>
              <a:rPr lang="ar-JO" sz="2000" b="0" i="0" dirty="0">
                <a:solidFill>
                  <a:srgbClr val="333333"/>
                </a:solidFill>
                <a:effectLst/>
                <a:latin typeface="Trebuchet MS" panose="020B0603020202020204" pitchFamily="34" charset="0"/>
              </a:rPr>
              <a:t>تأثر أصحاب هذا المنحنى بالاتجاه السلوكي أو المدرسة السلوكية الذي يقوم على تكوين الارتباطات أو العلاقات بين المثيرات والاستجابات والتي يتم تدعيمها من خلال </a:t>
            </a:r>
            <a:r>
              <a:rPr lang="ar-JO" sz="2000" b="1" i="0" dirty="0">
                <a:solidFill>
                  <a:srgbClr val="333333"/>
                </a:solidFill>
                <a:effectLst/>
                <a:latin typeface="Trebuchet MS" panose="020B0603020202020204" pitchFamily="34" charset="0"/>
              </a:rPr>
              <a:t>تعزيز الاستجابات المرغوب فيها وتجاهل الاستجابات غير المرغوب فيها </a:t>
            </a:r>
            <a:r>
              <a:rPr lang="ar-JO" sz="2000" b="0" i="0" dirty="0">
                <a:solidFill>
                  <a:srgbClr val="333333"/>
                </a:solidFill>
                <a:effectLst/>
                <a:latin typeface="Trebuchet MS" panose="020B0603020202020204" pitchFamily="34" charset="0"/>
              </a:rPr>
              <a:t>إلا أن هذا المنحنى تجاهل الأسس التي يقوم عليها الناتج الإبداعي وهي الأصالة والطلاقة والمرونة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وتقوم </a:t>
            </a:r>
            <a:r>
              <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السلوكية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على دراسة الإبداع وفق الخطوط الأساسية للاتجاه الذي يفترض أن النشاط والسلوك هو في الجوهر مشكلة تكوين </a:t>
            </a:r>
            <a:r>
              <a:rPr kumimoji="0" lang="ar-JO" sz="2000" b="0" i="0" u="sng"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العلاقة بين المثير والاستجابة</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وتؤكد هذه النظرية أن الفرد يصل إلى استجابات مبدعة بالارتباط مع نوع التعزيز الذي يعزز به السلوك انطلاقًا من تكوين العلاقة بين المنبه والاستجابة.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a:t>
            </a: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E76B9CED-16FC-5334-6D13-21D96046C4A5}"/>
              </a:ext>
            </a:extLst>
          </p:cNvPr>
          <p:cNvSpPr txBox="1"/>
          <p:nvPr/>
        </p:nvSpPr>
        <p:spPr>
          <a:xfrm>
            <a:off x="4155869" y="305458"/>
            <a:ext cx="30174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نظريات الإبداع والابتكار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317132311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8992" y="1402928"/>
            <a:ext cx="11374016"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FB1AF543-BD08-CA5B-D0B4-3034C569E27D}"/>
              </a:ext>
            </a:extLst>
          </p:cNvPr>
          <p:cNvSpPr txBox="1"/>
          <p:nvPr/>
        </p:nvSpPr>
        <p:spPr>
          <a:xfrm>
            <a:off x="494522" y="1495261"/>
            <a:ext cx="11150608" cy="4524315"/>
          </a:xfrm>
          <a:prstGeom prst="rect">
            <a:avLst/>
          </a:prstGeom>
          <a:noFill/>
        </p:spPr>
        <p:txBody>
          <a:bodyPr wrap="square">
            <a:spAutoFit/>
          </a:bodyPr>
          <a:lstStyle/>
          <a:p>
            <a:pPr algn="just" rtl="1"/>
            <a:r>
              <a:rPr lang="ar-JO" sz="2400" b="1" i="0" dirty="0">
                <a:solidFill>
                  <a:srgbClr val="333333"/>
                </a:solidFill>
                <a:effectLst/>
                <a:latin typeface="Tahoma" panose="020B0604030504040204" pitchFamily="34" charset="0"/>
              </a:rPr>
              <a:t>النظرية الاجتماعية</a:t>
            </a:r>
            <a:r>
              <a:rPr lang="ar-JO" sz="2400" b="0" i="0" dirty="0">
                <a:solidFill>
                  <a:srgbClr val="333333"/>
                </a:solidFill>
                <a:effectLst/>
                <a:latin typeface="Tahoma" panose="020B0604030504040204" pitchFamily="34" charset="0"/>
              </a:rPr>
              <a:t>: وتقوم هذه النظرية على فكرة أن المبدع بوصفه إنساناً يعيش في مجتمع معين، إنما يتطبع بطباع مجتمعه وأعرافه وقوانينه ولا يمكن إنكار الدور الذي تؤديه هذه العوامل في صياغة شخصية  المبدع وبناء نظرته الجمالية إلى الوجود. ومن هنا تنطلق النظرية الاجتماعية في </a:t>
            </a:r>
            <a:r>
              <a:rPr lang="ar-JO" sz="2400" b="1" i="0" dirty="0">
                <a:solidFill>
                  <a:srgbClr val="333333"/>
                </a:solidFill>
                <a:effectLst/>
                <a:latin typeface="Tahoma" panose="020B0604030504040204" pitchFamily="34" charset="0"/>
              </a:rPr>
              <a:t>تفسير الإبداع بإرجاعه إلى عوامل اجتماعية </a:t>
            </a:r>
            <a:r>
              <a:rPr lang="ar-JO" sz="2400" b="0" i="0" dirty="0">
                <a:solidFill>
                  <a:srgbClr val="333333"/>
                </a:solidFill>
                <a:effectLst/>
                <a:latin typeface="Tahoma" panose="020B0604030504040204" pitchFamily="34" charset="0"/>
              </a:rPr>
              <a:t>بحتة. وكان “تين” أول المؤكدين لهذه النزعة الاجتماعية في الإبداع، من خلال نظريته التي يرجع فيها الإبداع الإبداعي إلى البيئة. فقال أن الإبداع وليد المجتمع.</a:t>
            </a:r>
          </a:p>
          <a:p>
            <a:pPr algn="just" rtl="1"/>
            <a:r>
              <a:rPr lang="ar-JO" sz="2400" b="0" i="0" dirty="0">
                <a:solidFill>
                  <a:srgbClr val="333333"/>
                </a:solidFill>
                <a:effectLst/>
                <a:latin typeface="Tahoma" panose="020B0604030504040204" pitchFamily="34" charset="0"/>
              </a:rPr>
              <a:t> </a:t>
            </a:r>
            <a:endParaRPr lang="ar-JO" sz="2400" dirty="0">
              <a:solidFill>
                <a:srgbClr val="333333"/>
              </a:solidFill>
              <a:latin typeface="Tahoma" panose="020B0604030504040204" pitchFamily="34" charset="0"/>
            </a:endParaRPr>
          </a:p>
          <a:p>
            <a:pPr algn="just" rtl="1"/>
            <a:r>
              <a:rPr lang="ar-JO" sz="2400" b="0" i="0" dirty="0">
                <a:solidFill>
                  <a:srgbClr val="333333"/>
                </a:solidFill>
                <a:effectLst/>
                <a:latin typeface="Tahoma" panose="020B0604030504040204" pitchFamily="34" charset="0"/>
              </a:rPr>
              <a:t>يلخص “دور كايم” اتجاهات المدرسة الاجتماعية بصدد الإبداع بقوله: إن الإبداع ظاهرة اجتماعية وإنه إنتاج نسبي يخضع لظروف الزمان والمكان. وهو عمل له أصول خاصة به وله مدارسه، ولا يبنى على مخاطر العبقرية الفردية، وهو اجتماعي أيضاً من ناحية أنه يتطلب جمهورًا يعجب به ويقدره. وعلى هذا </a:t>
            </a:r>
            <a:r>
              <a:rPr lang="ar-JO" sz="2400" b="1" i="0" dirty="0">
                <a:solidFill>
                  <a:srgbClr val="333333"/>
                </a:solidFill>
                <a:effectLst/>
                <a:latin typeface="Tahoma" panose="020B0604030504040204" pitchFamily="34" charset="0"/>
              </a:rPr>
              <a:t>فالمبدع لا يعبر عن “الأنا” بل عن “النحن” </a:t>
            </a:r>
            <a:r>
              <a:rPr lang="ar-JO" sz="2400" b="0" i="0" dirty="0">
                <a:solidFill>
                  <a:srgbClr val="333333"/>
                </a:solidFill>
                <a:effectLst/>
                <a:latin typeface="Tahoma" panose="020B0604030504040204" pitchFamily="34" charset="0"/>
              </a:rPr>
              <a:t>أي عن المجتمع بأسره ولا يتم ذلك عن طريق التأمّل الشعوري بل عن طريق اللاشعور ، أما الأبتكار عند هذه المدرسة فتتمثل في مقدار ما يدخله  المبدع على التراث الإبداعي للمجتمع من تعديلات وتطويرات أو تأليفات لم تكن مدركة من قبل، رغم أنها مشتقة من كيان المجتمع .</a:t>
            </a:r>
            <a:endParaRPr lang="ar-JO" sz="2400" dirty="0"/>
          </a:p>
        </p:txBody>
      </p:sp>
      <p:sp>
        <p:nvSpPr>
          <p:cNvPr id="9" name="TextBox 8">
            <a:extLst>
              <a:ext uri="{FF2B5EF4-FFF2-40B4-BE49-F238E27FC236}">
                <a16:creationId xmlns:a16="http://schemas.microsoft.com/office/drawing/2014/main" id="{7360E36A-B587-9B4B-5639-F94C490C8F7A}"/>
              </a:ext>
            </a:extLst>
          </p:cNvPr>
          <p:cNvSpPr txBox="1"/>
          <p:nvPr/>
        </p:nvSpPr>
        <p:spPr>
          <a:xfrm>
            <a:off x="4155869" y="305458"/>
            <a:ext cx="30174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نظريات الإبداع والابتكار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95161565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8992" y="1402928"/>
            <a:ext cx="11374016"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491AC07C-C2E7-3228-F69F-19FCB456CFC5}"/>
              </a:ext>
            </a:extLst>
          </p:cNvPr>
          <p:cNvSpPr txBox="1"/>
          <p:nvPr/>
        </p:nvSpPr>
        <p:spPr>
          <a:xfrm>
            <a:off x="889000" y="2057763"/>
            <a:ext cx="10731870" cy="3416320"/>
          </a:xfrm>
          <a:prstGeom prst="rect">
            <a:avLst/>
          </a:prstGeom>
          <a:noFill/>
        </p:spPr>
        <p:txBody>
          <a:bodyPr wrap="square">
            <a:spAutoFit/>
          </a:bodyPr>
          <a:lstStyle/>
          <a:p>
            <a:pPr algn="just" rtl="1"/>
            <a:r>
              <a:rPr lang="ar-JO" sz="2400" b="1" i="0" dirty="0">
                <a:solidFill>
                  <a:srgbClr val="333333"/>
                </a:solidFill>
                <a:effectLst/>
                <a:latin typeface="Tahoma" panose="020B0604030504040204" pitchFamily="34" charset="0"/>
              </a:rPr>
              <a:t>النظرية التأثرية أو الانطباعية</a:t>
            </a:r>
            <a:r>
              <a:rPr lang="ar-JO" sz="2400" b="0" i="0" dirty="0">
                <a:solidFill>
                  <a:srgbClr val="333333"/>
                </a:solidFill>
                <a:effectLst/>
                <a:latin typeface="Tahoma" panose="020B0604030504040204" pitchFamily="34" charset="0"/>
              </a:rPr>
              <a:t>: حيث يرى روادها بأن العمل الإبداعي لا يتكوّن من الظروف الاجتماعية والبيئية أو التراث، بل يرون أن </a:t>
            </a:r>
            <a:r>
              <a:rPr lang="ar-JO" sz="2400" b="0" i="0" u="sng" dirty="0">
                <a:solidFill>
                  <a:srgbClr val="333333"/>
                </a:solidFill>
                <a:effectLst/>
                <a:latin typeface="Tahoma" panose="020B0604030504040204" pitchFamily="34" charset="0"/>
              </a:rPr>
              <a:t>أي عمل إبداعي هو نسيج وحده ولا يشبه شيئاً آخر</a:t>
            </a:r>
            <a:r>
              <a:rPr lang="ar-JO" sz="2400" b="0" i="0" dirty="0">
                <a:solidFill>
                  <a:srgbClr val="333333"/>
                </a:solidFill>
                <a:effectLst/>
                <a:latin typeface="Tahoma" panose="020B0604030504040204" pitchFamily="34" charset="0"/>
              </a:rPr>
              <a:t> وهو يحمل </a:t>
            </a:r>
            <a:r>
              <a:rPr lang="ar-JO" sz="2400" b="1" i="0" dirty="0">
                <a:solidFill>
                  <a:srgbClr val="333333"/>
                </a:solidFill>
                <a:effectLst/>
                <a:latin typeface="Tahoma" panose="020B0604030504040204" pitchFamily="34" charset="0"/>
              </a:rPr>
              <a:t>طابع  المبدع الخاص</a:t>
            </a:r>
            <a:r>
              <a:rPr lang="ar-JO" sz="2400" b="0" i="0" dirty="0">
                <a:solidFill>
                  <a:srgbClr val="333333"/>
                </a:solidFill>
                <a:effectLst/>
                <a:latin typeface="Tahoma" panose="020B0604030504040204" pitchFamily="34" charset="0"/>
              </a:rPr>
              <a:t>. ثم إن  المبدع حين يشرع في عمله لا يعلم مسبقاً إلى ماذا ستؤول إليه الصيغة النهائية للعمل، هذه الأسباب هي التي دعت بالتأثريين إلى معارضة الاجتماعيين حيث رفضوا إدخال أي عنصر آخر خارجي في تحديد ماهية الإبداع وسر العبقرية التي تتجلّى في العملية الفنية، فالابتكار الإبداعي لا يتم إلا خلال الأداء الإبداعي. </a:t>
            </a:r>
          </a:p>
          <a:p>
            <a:pPr algn="just" rtl="1"/>
            <a:r>
              <a:rPr lang="ar-JO" sz="2400" b="0" i="0" dirty="0">
                <a:solidFill>
                  <a:srgbClr val="333333"/>
                </a:solidFill>
                <a:effectLst/>
                <a:latin typeface="Tahoma" panose="020B0604030504040204" pitchFamily="34" charset="0"/>
              </a:rPr>
              <a:t>يقول “فإن جوخ” : إن العملية الإبداعية فضلاً عن إنها تقوم على حصيلة ضخمة من الخبرة الطويلة والعمل المضني والدراسة المستمرة التي هي أدوات الإبداع، إلا ان تمام العمل الإبداعي واستيضاح أمره لا يمكن أن يتحقق مقدماً، بل لا بدّ من الأداء أو التنفيذ، لأنه المحك الأول لكل فكرة إبداعية .</a:t>
            </a:r>
            <a:endParaRPr lang="ar-JO" sz="2400" dirty="0"/>
          </a:p>
        </p:txBody>
      </p:sp>
      <p:sp>
        <p:nvSpPr>
          <p:cNvPr id="9" name="TextBox 8">
            <a:extLst>
              <a:ext uri="{FF2B5EF4-FFF2-40B4-BE49-F238E27FC236}">
                <a16:creationId xmlns:a16="http://schemas.microsoft.com/office/drawing/2014/main" id="{825BFA1F-516D-30CF-6272-45267153BE01}"/>
              </a:ext>
            </a:extLst>
          </p:cNvPr>
          <p:cNvSpPr txBox="1"/>
          <p:nvPr/>
        </p:nvSpPr>
        <p:spPr>
          <a:xfrm>
            <a:off x="4155869" y="305458"/>
            <a:ext cx="30174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نظريات الإبداع والابتكار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91585096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8992" y="1402928"/>
            <a:ext cx="11374016"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FECB282D-5CEE-72CF-3EA8-F9111650C716}"/>
              </a:ext>
            </a:extLst>
          </p:cNvPr>
          <p:cNvSpPr txBox="1"/>
          <p:nvPr/>
        </p:nvSpPr>
        <p:spPr>
          <a:xfrm>
            <a:off x="346229" y="1402928"/>
            <a:ext cx="11207660" cy="4708981"/>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JO" sz="2000" dirty="0">
                <a:latin typeface="Arial" panose="020B0604020202020204" pitchFamily="34" charset="0"/>
                <a:cs typeface="Arial" panose="020B0604020202020204" pitchFamily="34" charset="0"/>
              </a:rPr>
              <a:t>ا</a:t>
            </a:r>
            <a:r>
              <a:rPr kumimoji="0" lang="ar-JO" sz="20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لنظرية التحليلية </a:t>
            </a:r>
            <a:r>
              <a:rPr lang="ar-JO" sz="2000" b="1" i="0" dirty="0">
                <a:effectLst/>
                <a:latin typeface="Tahoma" panose="020B0604030504040204" pitchFamily="34" charset="0"/>
              </a:rPr>
              <a:t>التفسير النفسي  للإبداع :</a:t>
            </a:r>
            <a:br>
              <a:rPr lang="ar-JO" sz="2000" dirty="0"/>
            </a:br>
            <a:r>
              <a:rPr lang="ar-JO" sz="2000" b="0" i="0" dirty="0">
                <a:solidFill>
                  <a:srgbClr val="333333"/>
                </a:solidFill>
                <a:effectLst/>
                <a:latin typeface="Tahoma" panose="020B0604030504040204" pitchFamily="34" charset="0"/>
              </a:rPr>
              <a:t>أما علماء النفس المعنيون بدراسة ظاهرتي الابتكار والإبداع  فقد تباينت آراؤهم وتضاربت في التفسير. ويمكن إجمالاً تقسيم تلك الآراء إلى </a:t>
            </a:r>
            <a:r>
              <a:rPr lang="ar-JO" sz="2000" b="1" i="0" dirty="0">
                <a:solidFill>
                  <a:srgbClr val="333333"/>
                </a:solidFill>
                <a:effectLst/>
                <a:latin typeface="Tahoma" panose="020B0604030504040204" pitchFamily="34" charset="0"/>
              </a:rPr>
              <a:t>مجموعتين:</a:t>
            </a:r>
            <a:r>
              <a:rPr lang="ar-JO" sz="2000" b="0" i="0" dirty="0">
                <a:solidFill>
                  <a:srgbClr val="333333"/>
                </a:solidFill>
                <a:effectLst/>
                <a:latin typeface="Tahoma" panose="020B0604030504040204" pitchFamily="34" charset="0"/>
              </a:rPr>
              <a:t> الأولى ترى في الابتكار </a:t>
            </a:r>
            <a:r>
              <a:rPr lang="ar-JO" sz="2000" b="1" i="0" dirty="0">
                <a:solidFill>
                  <a:srgbClr val="333333"/>
                </a:solidFill>
                <a:effectLst/>
                <a:latin typeface="Tahoma" panose="020B0604030504040204" pitchFamily="34" charset="0"/>
              </a:rPr>
              <a:t>حالة سيكولوجية طبيعية</a:t>
            </a:r>
            <a:r>
              <a:rPr lang="ar-JO" sz="2000" b="0" i="0" dirty="0">
                <a:solidFill>
                  <a:srgbClr val="333333"/>
                </a:solidFill>
                <a:effectLst/>
                <a:latin typeface="Tahoma" panose="020B0604030504040204" pitchFamily="34" charset="0"/>
              </a:rPr>
              <a:t>، والثانية تعتبرها </a:t>
            </a:r>
            <a:r>
              <a:rPr lang="ar-JO" sz="2000" b="1" i="0" dirty="0">
                <a:solidFill>
                  <a:srgbClr val="333333"/>
                </a:solidFill>
                <a:effectLst/>
                <a:latin typeface="Tahoma" panose="020B0604030504040204" pitchFamily="34" charset="0"/>
              </a:rPr>
              <a:t>حالة باثولوجية – مرضية –أو منحرفة </a:t>
            </a:r>
            <a:r>
              <a:rPr lang="ar-JO" sz="2000" b="0" i="0" dirty="0">
                <a:solidFill>
                  <a:srgbClr val="333333"/>
                </a:solidFill>
                <a:effectLst/>
                <a:latin typeface="Tahoma" panose="020B0604030504040204" pitchFamily="34" charset="0"/>
              </a:rPr>
              <a:t>.</a:t>
            </a:r>
            <a:r>
              <a:rPr lang="ar-JO" sz="2000" dirty="0">
                <a:solidFill>
                  <a:srgbClr val="333333"/>
                </a:solidFill>
                <a:latin typeface="Arial" panose="020B0604020202020204" pitchFamily="34" charset="0"/>
                <a:cs typeface="Arial"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تفتـــرض هــذه النظريــة أن </a:t>
            </a:r>
            <a:r>
              <a:rPr lang="ar-JO" sz="2000" u="sng" dirty="0"/>
              <a:t>ســلوك الفــرد محكــوم بعوامــل لاشــعورية </a:t>
            </a:r>
            <a:r>
              <a:rPr lang="ar-JO" sz="2000" dirty="0"/>
              <a:t>أبرزهــا الغرائــز الجنسية والعدوانية والأبداع يفسر علـى أسـاس التـسامي بهـذه الغرائـز وأسـتخدام الطاقـة التـي توفرهـا بأعمـال وسـلوكيات مقبولـة إجتماعيـا،  ويـرى (فرويـد) أن الإبداع ينـشأ مـن صـراع نفـسي عنـد الفـرد منـذ طفولتـه الأولـى بـين الغرائـز مـن جهـة وضـوابط المجتمـع ومطالبه من جهة أخرى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فهناك اتجاهان لهذه النظرية، الأول نظرية التحليل النفسي التقليدية، والثاني نظرية التحليل النفسي الجديدة، ويتزعم فرويد النظرية التقليدية، وتلاميذه يتزعمون النظرية الجديدة.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وتهــتم هــذه النظريــة بالمقــام الأول بدراســة الــدوافع النفــسية أي العوامــل التــي تــدفع المبدعين إلى إنجـاز أعمـالهم الإبداعيـة ويـرى أن </a:t>
            </a:r>
            <a:r>
              <a:rPr lang="ar-JO" sz="2000" b="1" dirty="0"/>
              <a:t>الإبداع فـي المقـام الأول نـشاط هروبـي يقوم على خيال غير واقعي </a:t>
            </a:r>
            <a:r>
              <a:rPr lang="ar-JO" sz="2000" dirty="0"/>
              <a:t>أن المبدع يبتعد عن الواقع الـى حيـاة وهميـة تـسمح لـه بـالتعبير عـن الدوافع اللاشعورية التي لم يستطع إشـباعها فـي حياتـه الواقعيـة والمنحـدرة مـن اسـتمرار اللعب الخيالي الذي بدأه في طفولته وهكذا يصبح الإبداع تعبيـرًا عـن دوافـع لاشـعورية مرفوضة اجتماعيًا في صورة يقبلها المجتمع . فالمبدع وفقًا لهذه النظرية هـو أنـسان محـبط فـي الواقـع تنقـصه الوسـائل لتحقيـق رغباتـه ومطالبــه فيلجــأ الــى التــسامي لتحقيــق رغبــات فــي عــالم مــن خيالــه وأعمالــه الفنيــة الأبداعية ماهي إلا إشباعات خيالية لرغبات لاشعورية يلجأ إليها كتعويض عن الواقـع الذي ينشده ولايستطيع الوصول إليه . </a:t>
            </a: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algn="r" rtl="1"/>
            <a:endParaRPr lang="ar-JO" sz="2000" dirty="0"/>
          </a:p>
        </p:txBody>
      </p:sp>
      <p:sp>
        <p:nvSpPr>
          <p:cNvPr id="4" name="TextBox 3">
            <a:extLst>
              <a:ext uri="{FF2B5EF4-FFF2-40B4-BE49-F238E27FC236}">
                <a16:creationId xmlns:a16="http://schemas.microsoft.com/office/drawing/2014/main" id="{D4E5AAC7-9F43-1925-3EBF-20DA5996DB56}"/>
              </a:ext>
            </a:extLst>
          </p:cNvPr>
          <p:cNvSpPr txBox="1"/>
          <p:nvPr/>
        </p:nvSpPr>
        <p:spPr>
          <a:xfrm>
            <a:off x="4155869" y="305458"/>
            <a:ext cx="30174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نظريات الإبداع والابتكار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402434767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7241" y="1402928"/>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8992" y="1402928"/>
            <a:ext cx="11374016"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395FD32D-7AB8-FCCC-9DA7-177141D73C32}"/>
              </a:ext>
            </a:extLst>
          </p:cNvPr>
          <p:cNvSpPr txBox="1"/>
          <p:nvPr/>
        </p:nvSpPr>
        <p:spPr>
          <a:xfrm>
            <a:off x="889000" y="1662042"/>
            <a:ext cx="10894008" cy="5016758"/>
          </a:xfrm>
          <a:prstGeom prst="rect">
            <a:avLst/>
          </a:prstGeom>
          <a:noFill/>
        </p:spPr>
        <p:txBody>
          <a:bodyPr wrap="square">
            <a:spAutoFit/>
          </a:bodyPr>
          <a:lstStyle/>
          <a:p>
            <a:pPr algn="r" rtl="1"/>
            <a:r>
              <a:rPr lang="ar-JO" sz="2000" b="1" i="0" dirty="0">
                <a:effectLst/>
                <a:latin typeface="Tahoma" panose="020B0604030504040204" pitchFamily="34" charset="0"/>
              </a:rPr>
              <a:t>فرويد(مدرسة التحليل النفسي) :</a:t>
            </a:r>
            <a:br>
              <a:rPr lang="ar-JO" sz="2000" dirty="0"/>
            </a:br>
            <a:r>
              <a:rPr lang="ar-JO" sz="2000" b="0" i="0" dirty="0">
                <a:effectLst/>
                <a:latin typeface="Tahoma" panose="020B0604030504040204" pitchFamily="34" charset="0"/>
              </a:rPr>
              <a:t>يرى “فرويد” أن ثمة صلة وطيدة بين الإبداع وبين العقل الباطن أو اللاشعور، فالمبدع شخص منطوي على نفسه يقترب كثيراً من حالة المريض النفسي، وما أعماله الإبداعية إلا وسائل للتنفيس عن رغباته المكبوتة. كما يرى فرويد أن العقد النفسية والانفعالات القوية لها منافذ أربعة 1) أحلام اليقظة 2) أحلام النوم، 3) النهج العصبي والتوتر الحسي 4) الانتاج الإبداعي. فالإبداع يصدر عن العقل الباطن أو اللاشعور والأعمال الإبداعية هي إشباع خيالي لرغبات لا شعورية، شأنها شأن الأحلام.</a:t>
            </a:r>
            <a:r>
              <a:rPr kumimoji="0" lang="ar-JO" sz="20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"(السرور , 2005.ص15)</a:t>
            </a:r>
            <a:br>
              <a:rPr lang="ar-JO" sz="2000" dirty="0"/>
            </a:br>
            <a:r>
              <a:rPr lang="ar-JO" sz="2000" b="0" i="0" dirty="0">
                <a:effectLst/>
                <a:latin typeface="Tahoma" panose="020B0604030504040204" pitchFamily="34" charset="0"/>
              </a:rPr>
              <a:t>أما “الفرد أدلر” رفض فكرة التسامي أو الإعلاء التي اعتمدها “فرويد” في تفسير الابداع .  وفسّر “ادلر” الإبداع  بالشعور بالنقص أو الشعور بالدونية . كما افترض أدلر إلى أن هذا الشعور هو سبب الإبداع والعبقرية ،إذ يسعى صاحبه إلى تلافي ذلك الشعور من خلال التفوق في مجالات أخرى.</a:t>
            </a:r>
          </a:p>
          <a:p>
            <a:pPr algn="r" rtl="1"/>
            <a:r>
              <a:rPr lang="ar-JO" sz="2000" b="0" i="0" dirty="0">
                <a:solidFill>
                  <a:srgbClr val="333333"/>
                </a:solidFill>
                <a:effectLst/>
                <a:latin typeface="Tahoma" panose="020B0604030504040204" pitchFamily="34" charset="0"/>
              </a:rPr>
              <a:t> </a:t>
            </a:r>
          </a:p>
          <a:p>
            <a:pPr algn="just" rtl="1"/>
            <a:r>
              <a:rPr lang="ar-JO" sz="2000" b="1" i="0" dirty="0">
                <a:effectLst/>
                <a:latin typeface="Tahoma" panose="020B0604030504040204" pitchFamily="34" charset="0"/>
              </a:rPr>
              <a:t>أما لمبروزو </a:t>
            </a:r>
            <a:r>
              <a:rPr lang="ar-JO" sz="2000" i="0" dirty="0">
                <a:effectLst/>
                <a:latin typeface="Tahoma" panose="020B0604030504040204" pitchFamily="34" charset="0"/>
              </a:rPr>
              <a:t>: فقد اعتبر أن </a:t>
            </a:r>
            <a:r>
              <a:rPr lang="ar-JO" sz="2000" b="1" i="0" dirty="0">
                <a:effectLst/>
                <a:latin typeface="Tahoma" panose="020B0604030504040204" pitchFamily="34" charset="0"/>
              </a:rPr>
              <a:t>ظاهرة الإبداع حالة شاذة أو منحرفة</a:t>
            </a:r>
            <a:r>
              <a:rPr lang="ar-JO" sz="2000" dirty="0">
                <a:latin typeface="Tahoma" panose="020B0604030504040204" pitchFamily="34" charset="0"/>
              </a:rPr>
              <a:t>. حيث </a:t>
            </a:r>
            <a:r>
              <a:rPr lang="ar-JO" sz="2000" b="0" i="0" dirty="0">
                <a:effectLst/>
                <a:latin typeface="Tahoma" panose="020B0604030504040204" pitchFamily="34" charset="0"/>
              </a:rPr>
              <a:t>يربط “لمبروزو” بين </a:t>
            </a:r>
            <a:r>
              <a:rPr lang="ar-JO" sz="2000" b="1" i="0" dirty="0">
                <a:effectLst/>
                <a:latin typeface="Tahoma" panose="020B0604030504040204" pitchFamily="34" charset="0"/>
              </a:rPr>
              <a:t>العبقرية والجنون </a:t>
            </a:r>
            <a:r>
              <a:rPr lang="ar-JO" sz="2000" b="0" i="0" dirty="0">
                <a:effectLst/>
                <a:latin typeface="Tahoma" panose="020B0604030504040204" pitchFamily="34" charset="0"/>
              </a:rPr>
              <a:t>على نحو التلازم بين السبب والنتيجة. وهذا الربط يكون بأشكال متعددة، كأن يكون الجنون في بعض جوانبه سببًا للعبقرية، فالعبقرية بنظره هي حصيلة الجنون، أو هي الجنون في حد ذاته. واستدل على الجنون من الناحية المادية أو الجسمية بما سمّاه “فقدان الاتزان في تركيب الدماغ، من الناحية التشريحية” إما بالتضخم المفرط في الحجم أو بالضمور الملحوظ وكما هي الحال بنظره عند المصابين بالصرع .فالعبقرية انحراف باثولوجي عصبي وراثي تتصف به أسر معينة مصابة بالشذوذ العقلي والعبقرية الفنية وبخاصة الموسيقية مثل أسرة “بتهوفن” و”غوتيه” و”بايرون” و”باخ” و”ميخائيل أنجلو” .</a:t>
            </a:r>
            <a:endParaRPr lang="ar-JO" sz="2000" dirty="0"/>
          </a:p>
          <a:p>
            <a:pPr algn="r" rtl="1"/>
            <a:endParaRPr lang="ar-JO" sz="2000" dirty="0"/>
          </a:p>
        </p:txBody>
      </p:sp>
      <p:sp>
        <p:nvSpPr>
          <p:cNvPr id="4" name="TextBox 3">
            <a:extLst>
              <a:ext uri="{FF2B5EF4-FFF2-40B4-BE49-F238E27FC236}">
                <a16:creationId xmlns:a16="http://schemas.microsoft.com/office/drawing/2014/main" id="{3013F1F9-624C-600F-7462-FEE02393964D}"/>
              </a:ext>
            </a:extLst>
          </p:cNvPr>
          <p:cNvSpPr txBox="1"/>
          <p:nvPr/>
        </p:nvSpPr>
        <p:spPr>
          <a:xfrm>
            <a:off x="4155869" y="305458"/>
            <a:ext cx="30174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نظريات الإبداع والابتكار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67998638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8992" y="1402928"/>
            <a:ext cx="11374016"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041CA235-C4BE-A17A-234A-E64B4D89DE28}"/>
              </a:ext>
            </a:extLst>
          </p:cNvPr>
          <p:cNvSpPr txBox="1"/>
          <p:nvPr/>
        </p:nvSpPr>
        <p:spPr>
          <a:xfrm>
            <a:off x="561108" y="1630873"/>
            <a:ext cx="11221899" cy="4154984"/>
          </a:xfrm>
          <a:prstGeom prst="rect">
            <a:avLst/>
          </a:prstGeom>
          <a:noFill/>
        </p:spPr>
        <p:txBody>
          <a:bodyPr wrap="square">
            <a:spAutoFit/>
          </a:bodyPr>
          <a:lstStyle/>
          <a:p>
            <a:pPr algn="r" rtl="1"/>
            <a:r>
              <a:rPr lang="ar-JO" sz="2200" b="1" dirty="0"/>
              <a:t>الاتجاه الإنساني :</a:t>
            </a:r>
            <a:br>
              <a:rPr lang="ar-JO" sz="2200" dirty="0"/>
            </a:br>
            <a:r>
              <a:rPr lang="ar-JO" sz="2200" dirty="0"/>
              <a:t>يمثّل هذا الاتجاه مجموعة من العلماء مثل : “فروم”، “ماسلو”، “روجرز” وآخرون، ويعرف هذا الإتجاه أيضاً في علم النفس تحت تسمية “الشخصانية” أو </a:t>
            </a:r>
            <a:r>
              <a:rPr lang="ar-JO" sz="2200" b="1" dirty="0"/>
              <a:t>السيكولوجية الشخصانية</a:t>
            </a:r>
            <a:r>
              <a:rPr lang="ar-JO" sz="2200" dirty="0"/>
              <a:t>. إذ يركز ممثلو هذا الإتجاه على الطبيعة الإنسانية التي تنطوي على حاجات في الإتصال الدافئ المليء بالثقة والعاطفة والاحترام المتبادل في صيرورة دائمة التطور. ويبدو هذا الإتجاه بأنه ردة فعل تجاه السلوكية وردة فعل تجاه التحليل النفسي، ولهذا السبب يدعى “</a:t>
            </a:r>
            <a:r>
              <a:rPr lang="ar-JO" sz="2200" b="1" dirty="0"/>
              <a:t>القوة الثالثة” </a:t>
            </a:r>
            <a:r>
              <a:rPr lang="ar-JO" sz="2200" dirty="0"/>
              <a:t>حيث يقف ضد السلوكية بكونها آلية لم تطرح الشخصية “الفرد” في نظريتها، وضد التحليل النفسي الممثل “بفرويد” الذي بنى نظامه على الشخص المريض. ويستند هذا الاتجاه في تفسيره للظاهرة الإبداعية إلى مفهوم </a:t>
            </a:r>
            <a:r>
              <a:rPr lang="ar-JO" sz="2200" b="1" dirty="0"/>
              <a:t>التحقيق الذاتي </a:t>
            </a:r>
            <a:r>
              <a:rPr lang="ar-JO" sz="2200" dirty="0"/>
              <a:t>وهو الدافع الإبداعي الذي يمتلكه كل إنسان وشحنة دافعة نحو الإبداع مشتقة من الصحة السليمة والجوهرية للإنسان.  فهو نقلة من القوة إلى الفعل تحدث بفعل الذات.  وهكذا نجد أن المبدعين يمارسون أنفسهم أو يحققون ذاتهم في الفعل الإبداعي ، فالإبداع بالنسبة لهذا الاتجاه هو </a:t>
            </a:r>
            <a:r>
              <a:rPr lang="ar-JO" sz="2200" u="sng" dirty="0"/>
              <a:t>عملية من العلاقة بين الفرد السليم والوسط المشجع والمناسب</a:t>
            </a:r>
            <a:r>
              <a:rPr lang="ar-JO" sz="2200" dirty="0"/>
              <a:t>. ويرى الاتجاه الإنساني أن مصدر الدافع الإبداعي هو الصحة الإنسانية السليمة، حيث ينفي المفهوم الفرويدي حول طبيعة الإنسان المضادة للمجتمع، أي التنافر بين الشخص والمجتمع، والذي يرى مصدر الدافع الإبداعي في الصراع، أو فيما هو نفسي ومرضي.</a:t>
            </a:r>
          </a:p>
        </p:txBody>
      </p:sp>
      <p:sp>
        <p:nvSpPr>
          <p:cNvPr id="9" name="TextBox 8">
            <a:extLst>
              <a:ext uri="{FF2B5EF4-FFF2-40B4-BE49-F238E27FC236}">
                <a16:creationId xmlns:a16="http://schemas.microsoft.com/office/drawing/2014/main" id="{00D64C49-8D32-7D3A-6950-282F7A4255B2}"/>
              </a:ext>
            </a:extLst>
          </p:cNvPr>
          <p:cNvSpPr txBox="1"/>
          <p:nvPr/>
        </p:nvSpPr>
        <p:spPr>
          <a:xfrm>
            <a:off x="4155869" y="305458"/>
            <a:ext cx="30174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نظريات الإبداع والابتكار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336525759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155869" y="305458"/>
            <a:ext cx="30174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نظريات الإبداع والابتكار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975" y="1275870"/>
            <a:ext cx="11244953" cy="501675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المعرفية </a:t>
            </a:r>
            <a:r>
              <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تفتــرض أن إدراك الفــرد للبيئــة واســتجابته لهــا يــتم وفقـًـا لمــا يجــري فــي ذهنــه مــن </a:t>
            </a:r>
            <a:r>
              <a:rPr lang="ar-JO" sz="2000" b="1" dirty="0"/>
              <a:t>عمليات عقلية </a:t>
            </a:r>
            <a:r>
              <a:rPr lang="ar-JO" sz="2000" dirty="0"/>
              <a:t>كـالتفكير والـوعي والتمثيـل والموائمـة ، فالإبداع مـن وجهـة هـذه النظريـة إشراق عقلي يأتي بشكل فجائي ومتلاحق للوصول الى حل للمشكلات يتم عـن طريـق إعادة دمج أو ترجمة المعارف والأفكار بشكل جديد. و</a:t>
            </a:r>
            <a:r>
              <a:rPr lang="ar-JO" sz="2000" b="0" i="0" dirty="0">
                <a:solidFill>
                  <a:srgbClr val="1F1F1F"/>
                </a:solidFill>
                <a:effectLst/>
                <a:latin typeface="Cairo"/>
              </a:rPr>
              <a:t>تهتم النظريات المعرفية بدراسة دور الاستبصار والحدس في الإبداع بعمليات التفكير المعرفية (كالانتباه والادراك) وما وراء المعرفية (كالتقييم والتخطيط والمراقبة)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فالتفكير يسير وفق سلسلة من العمليات الذهنية السابقة التي يجب ربطها بعدد كبير من خبرات المتعلم.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وافترضت </a:t>
            </a:r>
            <a:r>
              <a:rPr kumimoji="0" lang="ar-JO" sz="20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المعرفية </a:t>
            </a:r>
            <a:r>
              <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وجود بنية عقلية ووظيفية موسعة تلائم بشكل متفرد عملية إبداع أفكار جديدة أكثر من كونها عملية إعادة إنتاج فقط لهذه الأفكار.</a:t>
            </a:r>
            <a:r>
              <a:rPr lang="ar-JO" sz="2000" b="0" i="0" dirty="0">
                <a:solidFill>
                  <a:srgbClr val="1F1F1F"/>
                </a:solidFill>
                <a:effectLst/>
                <a:latin typeface="Cairo"/>
              </a:rPr>
              <a:t>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0" i="0" dirty="0">
                <a:solidFill>
                  <a:srgbClr val="1F1F1F"/>
                </a:solidFill>
                <a:effectLst/>
                <a:latin typeface="Cairo"/>
              </a:rPr>
              <a:t>كما </a:t>
            </a:r>
            <a:r>
              <a:rPr lang="ar-JO" sz="2000" b="1" i="0" dirty="0">
                <a:solidFill>
                  <a:srgbClr val="1F1F1F"/>
                </a:solidFill>
                <a:effectLst/>
                <a:latin typeface="Cairo"/>
              </a:rPr>
              <a:t>ركزت النظريات المعرفية في الإبداع على العملية الإبداعية بشكل رئيس وعلى الشخص المبدع</a:t>
            </a:r>
            <a:r>
              <a:rPr lang="ar-JO" sz="2000" b="0" i="0" dirty="0">
                <a:solidFill>
                  <a:srgbClr val="1F1F1F"/>
                </a:solidFill>
                <a:effectLst/>
                <a:latin typeface="Cairo"/>
              </a:rPr>
              <a:t>. </a:t>
            </a:r>
            <a:r>
              <a:rPr lang="ar-JO" sz="2000" dirty="0">
                <a:solidFill>
                  <a:srgbClr val="1F1F1F"/>
                </a:solidFill>
                <a:latin typeface="Cairo"/>
              </a:rPr>
              <a:t>ف</a:t>
            </a:r>
            <a:r>
              <a:rPr lang="ar-JO" sz="2000" b="0" i="0" dirty="0">
                <a:solidFill>
                  <a:srgbClr val="1F1F1F"/>
                </a:solidFill>
                <a:effectLst/>
                <a:latin typeface="Cairo"/>
              </a:rPr>
              <a:t>من الصعب التفكير في الأداء أو الإنجاز الإبداعي دون افتراض وجود أساس معرفي لهذه الإنجازات الإبداعية.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dirty="0">
              <a:solidFill>
                <a:srgbClr val="1F1F1F"/>
              </a:solidFill>
              <a:latin typeface="Cairo"/>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0" i="0" dirty="0">
                <a:solidFill>
                  <a:srgbClr val="1F1F1F"/>
                </a:solidFill>
                <a:effectLst/>
                <a:latin typeface="Cairo"/>
              </a:rPr>
              <a:t> أحد أشهر النظريات المعرفية هي </a:t>
            </a:r>
            <a:r>
              <a:rPr lang="ar-JO" sz="2000" b="1" i="0" dirty="0">
                <a:solidFill>
                  <a:srgbClr val="1F1F1F"/>
                </a:solidFill>
                <a:effectLst/>
                <a:latin typeface="Cairo"/>
              </a:rPr>
              <a:t>النظرية الترابطية لميدنك</a:t>
            </a:r>
            <a:r>
              <a:rPr lang="ar-JO" sz="2000" b="0" i="0" dirty="0">
                <a:solidFill>
                  <a:srgbClr val="1F1F1F"/>
                </a:solidFill>
                <a:effectLst/>
                <a:latin typeface="Cairo"/>
              </a:rPr>
              <a:t>، الذي اهتم بوصف كيفية ترابط الأفكار مع بعضها البعض لتكوين استنتاجات أصيلة. وتقوم نظرية ميدنك على فكرة الارتباطات البعيدة٬ أي أن الأفراد المبدعين يختلفون عن الأقل إبداعاً في قدرتهم على توليد ارتباطات أكثر للمثير الواحد.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0" i="0" dirty="0">
                <a:solidFill>
                  <a:srgbClr val="1F1F1F"/>
                </a:solidFill>
                <a:effectLst/>
                <a:latin typeface="Cairo"/>
              </a:rPr>
              <a:t>النظرية المعرفية الأخرى الشهيرة تبرز من خلال </a:t>
            </a:r>
            <a:r>
              <a:rPr lang="ar-JO" sz="2000" b="1" i="0" dirty="0">
                <a:solidFill>
                  <a:srgbClr val="1F1F1F"/>
                </a:solidFill>
                <a:effectLst/>
                <a:latin typeface="Cairo"/>
              </a:rPr>
              <a:t>نموذج بناء العقل لجيلفورد</a:t>
            </a:r>
            <a:r>
              <a:rPr lang="ar-JO" sz="2000" b="0" i="0" dirty="0">
                <a:solidFill>
                  <a:srgbClr val="1F1F1F"/>
                </a:solidFill>
                <a:effectLst/>
                <a:latin typeface="Cairo"/>
              </a:rPr>
              <a:t>، حيث أشار جيلفورد إلى قدرات التفكير التباعدي والتي ساعدت الكثير من الباحثين في قياس العملية العقلية.</a:t>
            </a:r>
            <a:endParaRPr kumimoji="0" lang="ar-JO" sz="2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Tree>
    <p:extLst>
      <p:ext uri="{BB962C8B-B14F-4D97-AF65-F5344CB8AC3E}">
        <p14:creationId xmlns:p14="http://schemas.microsoft.com/office/powerpoint/2010/main" val="252967645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85775" y="1310815"/>
            <a:ext cx="11125200" cy="493981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100" b="1" i="0"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النظرية الترابطية  </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تنظر النظرية الترابطية إلى الإبداع باعتباره تنظيماً للعناصر المترابطة في تراكيب جديدة متطابقة مع المقتضيات الخاصة، وبقدر ما تكون العناصر الجديدة أكثر تباعدًا بقدر ما يكون الحل أكثر إبداعًا. وترى النظرية الترابطية أن الإبداع هو إعادة تنظيم جديد للعناصر لتحقيق منفعة أو تلبية لمطلب اقتضى ذلك التركيب الجديد، وتعتمد درجة الإبداع على مدى التباعد بين العناصر الجديدة الداخلة في التركيب وعليه فإن معيار تقويم هذا التركيب هو الشخصية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ar-JO" sz="2100" b="1"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ومن أبرز مؤيدي هذا الاتجاه ميدنيك</a:t>
            </a:r>
            <a:r>
              <a:rPr kumimoji="0" lang="en-GB"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Mednick </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العوامل التي تسبب فروق بين الأفراد في العملية الإبداعية ، ما يأتي :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أ- الحاجة إلى العناصر الارتباطية  </a:t>
            </a:r>
            <a:r>
              <a:rPr kumimoji="0" lang="en-GB"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Need for  Associative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ويتمثل باختلاف الأفراد فيما بينهم من عناصر ارتباطية ، فالفرد الذي لا يمتلك العناصر لا يقدم نتاجاً إبداعياً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ب- تنظيم الارتباطات   </a:t>
            </a:r>
            <a:r>
              <a:rPr kumimoji="0" lang="en-GB"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Associative organization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وتؤثر قدرة الفرد في هذا التنظيم في الوصول الى الحل الإبداعي .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ج- عدد الارتباطات   </a:t>
            </a:r>
            <a:r>
              <a:rPr kumimoji="0" lang="en-GB"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Numbers for associations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كلما زادت عدد الارتباطات ازداد احتمال الوصول الى حل مبدع.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د- قانون إدراك الترابطات  </a:t>
            </a:r>
            <a:r>
              <a:rPr kumimoji="0" lang="en-GB"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Education of correlates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r>
              <a:rPr kumimoji="0" lang="ar-JO" sz="21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كلما أدرك العقل مدرك جديد سعى الى إدراك آخر مختلف عن المدرك السابق ويتصف بالجدة والتفرد ويكون باستطاعته الانتقال من مدرك الى آخر.</a:t>
            </a:r>
            <a:endParaRPr kumimoji="0" lang="ar-JO" sz="21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TextBox 3">
            <a:extLst>
              <a:ext uri="{FF2B5EF4-FFF2-40B4-BE49-F238E27FC236}">
                <a16:creationId xmlns:a16="http://schemas.microsoft.com/office/drawing/2014/main" id="{54DFE88E-C0FD-4537-F570-9B3B380C01B4}"/>
              </a:ext>
            </a:extLst>
          </p:cNvPr>
          <p:cNvSpPr txBox="1"/>
          <p:nvPr/>
        </p:nvSpPr>
        <p:spPr>
          <a:xfrm>
            <a:off x="4155869" y="305458"/>
            <a:ext cx="30174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نظريات الإبداع والابتكار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333155791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0042AEFE-B504-F061-D361-3E072E455029}"/>
              </a:ext>
            </a:extLst>
          </p:cNvPr>
          <p:cNvSpPr txBox="1"/>
          <p:nvPr/>
        </p:nvSpPr>
        <p:spPr>
          <a:xfrm>
            <a:off x="740587" y="1649149"/>
            <a:ext cx="10944293" cy="4524315"/>
          </a:xfrm>
          <a:prstGeom prst="rect">
            <a:avLst/>
          </a:prstGeom>
          <a:noFill/>
        </p:spPr>
        <p:txBody>
          <a:bodyPr wrap="square">
            <a:spAutoFit/>
          </a:bodyPr>
          <a:lstStyle/>
          <a:p>
            <a:pPr algn="just" rtl="1"/>
            <a:r>
              <a:rPr lang="ar-JO" sz="2400" b="1" dirty="0"/>
              <a:t>النظرية العقلية :</a:t>
            </a:r>
            <a:r>
              <a:rPr lang="ar-JO" sz="2400" dirty="0"/>
              <a:t> ويعد (جيلفورد) من أبرز أصحاب هذه النظريـة التـي تـذهب تـؤمن بـأن </a:t>
            </a:r>
            <a:r>
              <a:rPr lang="ar-JO" sz="2400" b="1" dirty="0"/>
              <a:t>الإبداع نتـاج العقـل ووليـد الفكــر </a:t>
            </a:r>
            <a:r>
              <a:rPr lang="ar-JO" sz="2400" dirty="0"/>
              <a:t>، وأن </a:t>
            </a:r>
            <a:r>
              <a:rPr lang="ar-JO" sz="2400" b="1" dirty="0"/>
              <a:t>الإبداع إنمـا يقـوم علـى الفكـر المبـدع وهـو تنظـيم يتكـون مـن عـدد مـن القـدرات </a:t>
            </a:r>
            <a:r>
              <a:rPr lang="ar-JO" sz="2400" dirty="0"/>
              <a:t>العقليـة منهـا </a:t>
            </a:r>
            <a:r>
              <a:rPr lang="ar-JO" sz="2400" b="1" dirty="0"/>
              <a:t>الطلاقـة والمرونـة والأصـالة والحـساسية للمـشكلات </a:t>
            </a:r>
            <a:r>
              <a:rPr lang="ar-JO" sz="2400" dirty="0"/>
              <a:t>وهذه القدرات تعني قدرة الفرد على إنتاج الجديـد فـي عـالم الأفكـار ،وهــذا الإنتــاج لا بدّ أن يتميــز بالجــدة فــي زمــن معــين وضــمن مواقــف معينــة وطبقا لشروط معينة يمكن قياسها . والجانب العقلي عنده يمكن أن يفسر بتسعة عوامل: الأول الحساسية للمـشكلات والثـاني إعـادة التنظــيم لان الكثيـر مــن المخترعـات والأبـداعات نجمــت عـن تحــوير أو إعادة تنظيم لشيء كان موجودا بالفعل ، والثالث الطلاقة وتعني القدرة على إنتاج عدد كبير من الأفكار في وحدة زمنية معينة تكون له فرصة أكبر في إيجـاد أفكـار إبداعيـة والرابـع المرونـة وتعنـي القـدرة علـى تكـوين أفكـار منوعـة ليـست مـن النـوع المتوقـع أو العادي ، والخـامس الأصـالة ويقـصد بهـا القـدرة علـى إنتـاج الأفكـار الأصـيلة بوصـفها عنـصرًا أساسيًا في التفكير المبدع ، والسادس القدرات التحليليـة والتأليفيـة أي تحليـل المركبـات وتنظيمهـا علـى نحـو جديـد ومبتكـر ، والثـامن قـدرة الفرد على التركيب والتعقد في البناء التصوري ، والتاسع التقييم فكـل عمـل إبـداعي يتضمن تقييم خاص به. </a:t>
            </a:r>
          </a:p>
        </p:txBody>
      </p:sp>
      <p:sp>
        <p:nvSpPr>
          <p:cNvPr id="9" name="TextBox 8">
            <a:extLst>
              <a:ext uri="{FF2B5EF4-FFF2-40B4-BE49-F238E27FC236}">
                <a16:creationId xmlns:a16="http://schemas.microsoft.com/office/drawing/2014/main" id="{3DD63C37-7451-F269-8379-F119B3EE6C4B}"/>
              </a:ext>
            </a:extLst>
          </p:cNvPr>
          <p:cNvSpPr txBox="1"/>
          <p:nvPr/>
        </p:nvSpPr>
        <p:spPr>
          <a:xfrm>
            <a:off x="4155869" y="305458"/>
            <a:ext cx="30174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نظريات الإبداع والابتكار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407033920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195744" y="646581"/>
            <a:ext cx="3358548" cy="523220"/>
          </a:xfrm>
          <a:prstGeom prst="rect">
            <a:avLst/>
          </a:prstGeom>
          <a:noFill/>
        </p:spPr>
        <p:txBody>
          <a:bodyPr wrap="square" rtlCol="0">
            <a:spAutoFit/>
          </a:bodyPr>
          <a:lstStyle/>
          <a:p>
            <a:pPr algn="just" rtl="1"/>
            <a:r>
              <a:rPr lang="ar-JO" sz="2800" dirty="0">
                <a:solidFill>
                  <a:schemeClr val="bg1"/>
                </a:solidFill>
              </a:rPr>
              <a:t>النموذج النظري لجيلفورد</a:t>
            </a:r>
          </a:p>
        </p:txBody>
      </p:sp>
      <p:sp>
        <p:nvSpPr>
          <p:cNvPr id="5" name="Rectangle 4">
            <a:extLst>
              <a:ext uri="{FF2B5EF4-FFF2-40B4-BE49-F238E27FC236}">
                <a16:creationId xmlns:a16="http://schemas.microsoft.com/office/drawing/2014/main" id="{3985EAE6-BFA6-766D-A032-077E4DCB399E}"/>
              </a:ext>
            </a:extLst>
          </p:cNvPr>
          <p:cNvSpPr/>
          <p:nvPr/>
        </p:nvSpPr>
        <p:spPr>
          <a:xfrm>
            <a:off x="139868" y="0"/>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36" y="84019"/>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9029" y="-216932"/>
            <a:ext cx="2383737" cy="1125123"/>
          </a:xfrm>
          <a:prstGeom prst="rect">
            <a:avLst/>
          </a:prstGeom>
        </p:spPr>
      </p:pic>
      <p:sp>
        <p:nvSpPr>
          <p:cNvPr id="12" name="TextBox 11">
            <a:extLst>
              <a:ext uri="{FF2B5EF4-FFF2-40B4-BE49-F238E27FC236}">
                <a16:creationId xmlns:a16="http://schemas.microsoft.com/office/drawing/2014/main" id="{D7D21559-A734-8369-ECF3-A675ED13BD72}"/>
              </a:ext>
            </a:extLst>
          </p:cNvPr>
          <p:cNvSpPr txBox="1"/>
          <p:nvPr/>
        </p:nvSpPr>
        <p:spPr>
          <a:xfrm>
            <a:off x="322119" y="1250026"/>
            <a:ext cx="11627426" cy="5262979"/>
          </a:xfrm>
          <a:prstGeom prst="rect">
            <a:avLst/>
          </a:prstGeom>
          <a:solidFill>
            <a:schemeClr val="bg1"/>
          </a:solid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يضم النموذج النظري لهذا البناء </a:t>
            </a: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150</a:t>
            </a:r>
            <a:r>
              <a:rPr kumimoji="0" lang="ar-JO"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قدرة منفصلة، صنفها جيلفورد في ثلاثة أبعاد هي: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العمليات</a:t>
            </a: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 ويشير هذا البعد إلى النشاطات أو العمليات العقلية الأساسية التي يقوم بها الفرد،  وتتضمن العمليات خمس قدرات اساسية (التعرف - التذكر- التفكير التقاربي (التجميعي)- التفكير التشعبي (التباعدي) -التقويم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JO"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المحتوى</a:t>
            </a: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 ويشير هذا البعد إلى مضمون العوامل العقلية أو محتواها، أو إلى فئات واسعة من المعلومات، وبعبارة أخرى هي الأشياء التي نفكر فيها، ويتضمن هذا البعد خمسة أنواع: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(المحتوى البصري - المحتوى السمعي - المحتوى الرمزي - المحتوى اللغوي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المحتوى السلوكي)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النواتج</a:t>
            </a: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 يعتقد جيلفورد أنه عندما نطبق كل نوع من العمليات العقلية على نوع معين من المحتوى ينتج عنه ستة أنواع من النواتج هي: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الوحدات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Units:   </a:t>
            </a: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وتشير إلى المفاهيم والمعلومات الرمزية.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الفئات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Classes:       </a:t>
            </a: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وتشير إلى أي مجموعة تشترك معاً في خصائص عامة.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العلاقات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Relations:    </a:t>
            </a: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وتشير إلى الترابطات بين الوحدات.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الأنظمة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Systems:     </a:t>
            </a: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وتتعلق بأبنية المعلومات المعقدة باحتياجات الموقف الجديد.</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التحويلات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Transformations: </a:t>
            </a: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وتتضمن إعادة ترتيب المعلومات.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 التطبيقات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Implications: </a:t>
            </a: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وتشير إلى الاستنتاجات المبنية على معرفة حالية وتطبيقاتها في حالات مستقبلية</a:t>
            </a:r>
          </a:p>
        </p:txBody>
      </p:sp>
      <p:sp>
        <p:nvSpPr>
          <p:cNvPr id="4" name="TextBox 3">
            <a:extLst>
              <a:ext uri="{FF2B5EF4-FFF2-40B4-BE49-F238E27FC236}">
                <a16:creationId xmlns:a16="http://schemas.microsoft.com/office/drawing/2014/main" id="{D41B20BF-7D00-DC26-B452-FF04D63133A7}"/>
              </a:ext>
            </a:extLst>
          </p:cNvPr>
          <p:cNvSpPr txBox="1"/>
          <p:nvPr/>
        </p:nvSpPr>
        <p:spPr>
          <a:xfrm>
            <a:off x="4536880" y="0"/>
            <a:ext cx="30174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نظريات الإبداع والابتكار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275635725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299" y="1241994"/>
            <a:ext cx="11899794"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5865181" y="366032"/>
            <a:ext cx="128173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خاتمة</a:t>
            </a: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9" name="TextBox 8">
            <a:extLst>
              <a:ext uri="{FF2B5EF4-FFF2-40B4-BE49-F238E27FC236}">
                <a16:creationId xmlns:a16="http://schemas.microsoft.com/office/drawing/2014/main" id="{259E29F5-6B2C-2A69-5026-FF475031AC36}"/>
              </a:ext>
            </a:extLst>
          </p:cNvPr>
          <p:cNvSpPr txBox="1"/>
          <p:nvPr/>
        </p:nvSpPr>
        <p:spPr>
          <a:xfrm>
            <a:off x="121299" y="1046438"/>
            <a:ext cx="11899794" cy="646331"/>
          </a:xfrm>
          <a:prstGeom prst="rect">
            <a:avLst/>
          </a:prstGeom>
          <a:noFill/>
        </p:spPr>
        <p:txBody>
          <a:bodyPr wrap="square">
            <a:spAutoFit/>
          </a:bodyPr>
          <a:lstStyle/>
          <a:p>
            <a:pPr algn="r"/>
            <a:endParaRPr lang="ar-JO" dirty="0"/>
          </a:p>
          <a:p>
            <a:pPr algn="r"/>
            <a:endParaRPr lang="ar-JO" dirty="0"/>
          </a:p>
        </p:txBody>
      </p:sp>
      <p:sp>
        <p:nvSpPr>
          <p:cNvPr id="7" name="TextBox 6">
            <a:extLst>
              <a:ext uri="{FF2B5EF4-FFF2-40B4-BE49-F238E27FC236}">
                <a16:creationId xmlns:a16="http://schemas.microsoft.com/office/drawing/2014/main" id="{FAF67519-5D6B-301A-7C05-B90FFA2E776A}"/>
              </a:ext>
            </a:extLst>
          </p:cNvPr>
          <p:cNvSpPr txBox="1"/>
          <p:nvPr/>
        </p:nvSpPr>
        <p:spPr>
          <a:xfrm>
            <a:off x="586062" y="1556802"/>
            <a:ext cx="11019876" cy="4339650"/>
          </a:xfrm>
          <a:prstGeom prst="rect">
            <a:avLst/>
          </a:prstGeom>
          <a:noFill/>
        </p:spPr>
        <p:txBody>
          <a:bodyPr wrap="square">
            <a:spAutoFit/>
          </a:bodyPr>
          <a:lstStyle/>
          <a:p>
            <a:pPr algn="just" rtl="1"/>
            <a:br>
              <a:rPr lang="ar-JO" sz="2300" dirty="0"/>
            </a:br>
            <a:r>
              <a:rPr lang="ar-JO" sz="2300" b="0" i="0" dirty="0">
                <a:solidFill>
                  <a:srgbClr val="1F1F1F"/>
                </a:solidFill>
                <a:effectLst/>
                <a:latin typeface="Cairo"/>
              </a:rPr>
              <a:t>     يتضح مما سبق هو </a:t>
            </a:r>
            <a:r>
              <a:rPr lang="ar-JO" sz="2300" b="1" i="0" dirty="0">
                <a:solidFill>
                  <a:srgbClr val="1F1F1F"/>
                </a:solidFill>
                <a:effectLst/>
                <a:latin typeface="Cairo"/>
              </a:rPr>
              <a:t>عدم وجود تفسير واحد شامل للإبداع</a:t>
            </a:r>
            <a:r>
              <a:rPr lang="ar-JO" sz="2300" b="0" i="0" dirty="0">
                <a:solidFill>
                  <a:srgbClr val="1F1F1F"/>
                </a:solidFill>
                <a:effectLst/>
                <a:latin typeface="Cairo"/>
              </a:rPr>
              <a:t> ذلك يرجع أساسًا إلى أن الإبداع ظاهرة متعددة الأبعاد،</a:t>
            </a:r>
            <a:r>
              <a:rPr lang="ar-JO" sz="2300" b="0" i="0" dirty="0">
                <a:solidFill>
                  <a:srgbClr val="333333"/>
                </a:solidFill>
                <a:effectLst/>
                <a:latin typeface="Tahoma" panose="020B0604030504040204" pitchFamily="34" charset="0"/>
              </a:rPr>
              <a:t> لذا نلاحظ أن ثمة تباين</a:t>
            </a:r>
            <a:r>
              <a:rPr lang="ar-JO" sz="2300" dirty="0">
                <a:solidFill>
                  <a:srgbClr val="333333"/>
                </a:solidFill>
                <a:latin typeface="Tahoma" panose="020B0604030504040204" pitchFamily="34" charset="0"/>
              </a:rPr>
              <a:t>ً</a:t>
            </a:r>
            <a:r>
              <a:rPr lang="ar-JO" sz="2300" b="0" i="0" dirty="0">
                <a:solidFill>
                  <a:srgbClr val="333333"/>
                </a:solidFill>
                <a:effectLst/>
                <a:latin typeface="Tahoma" panose="020B0604030504040204" pitchFamily="34" charset="0"/>
              </a:rPr>
              <a:t>ا واختلافًا في الآراء والنظريات التي وضعت </a:t>
            </a:r>
            <a:r>
              <a:rPr lang="ar-JO" sz="2300" b="0" i="0">
                <a:solidFill>
                  <a:srgbClr val="333333"/>
                </a:solidFill>
                <a:effectLst/>
                <a:latin typeface="Tahoma" panose="020B0604030504040204" pitchFamily="34" charset="0"/>
              </a:rPr>
              <a:t>لتفسير الإبداع </a:t>
            </a:r>
            <a:r>
              <a:rPr lang="ar-JO" sz="2300" b="0" i="0" dirty="0">
                <a:solidFill>
                  <a:srgbClr val="333333"/>
                </a:solidFill>
                <a:effectLst/>
                <a:latin typeface="Tahoma" panose="020B0604030504040204" pitchFamily="34" charset="0"/>
              </a:rPr>
              <a:t>والابتكار، لذا نجد أن هنالك قصوراً في كل تفسير وانعدام التفسير الكامل الصحيح</a:t>
            </a:r>
            <a:r>
              <a:rPr lang="ar-JO" sz="2300" dirty="0">
                <a:solidFill>
                  <a:srgbClr val="333333"/>
                </a:solidFill>
                <a:latin typeface="Tahoma" panose="020B0604030504040204" pitchFamily="34" charset="0"/>
              </a:rPr>
              <a:t>، </a:t>
            </a:r>
            <a:r>
              <a:rPr lang="ar-JO" sz="2300" b="0" i="0" dirty="0">
                <a:solidFill>
                  <a:srgbClr val="333333"/>
                </a:solidFill>
                <a:effectLst/>
                <a:latin typeface="Tahoma" panose="020B0604030504040204" pitchFamily="34" charset="0"/>
              </a:rPr>
              <a:t>فاستقراء عناصر العملية الإبداعية أو وصف مراحلها لا يعني تفسيراً لها، بل الأمر متعلق بمعرفة الدوافع والعلل الكامنة في أساس الجهد الإبداعي الذي </a:t>
            </a:r>
            <a:r>
              <a:rPr lang="ar-JO" sz="2300" dirty="0">
                <a:solidFill>
                  <a:srgbClr val="333333"/>
                </a:solidFill>
                <a:latin typeface="Tahoma" panose="020B0604030504040204" pitchFamily="34" charset="0"/>
              </a:rPr>
              <a:t>ي</a:t>
            </a:r>
            <a:r>
              <a:rPr lang="ar-JO" sz="2300" b="0" i="0" dirty="0">
                <a:solidFill>
                  <a:srgbClr val="333333"/>
                </a:solidFill>
                <a:effectLst/>
                <a:latin typeface="Tahoma" panose="020B0604030504040204" pitchFamily="34" charset="0"/>
              </a:rPr>
              <a:t>دفع بعض الناس إلى الإبداع. وبناء عليه فقد  تباينت آراء المعنيين في تفسير الظاهرة الإبداعية .</a:t>
            </a:r>
            <a:endParaRPr lang="ar-JO" sz="2300" dirty="0">
              <a:solidFill>
                <a:srgbClr val="333333"/>
              </a:solidFill>
              <a:latin typeface="Tahoma" panose="020B0604030504040204" pitchFamily="34" charset="0"/>
            </a:endParaRPr>
          </a:p>
          <a:p>
            <a:pPr algn="just" rtl="1"/>
            <a:r>
              <a:rPr lang="ar-JO" sz="2300" b="0" i="0" dirty="0">
                <a:solidFill>
                  <a:srgbClr val="1F1F1F"/>
                </a:solidFill>
                <a:effectLst/>
                <a:latin typeface="Cairo"/>
              </a:rPr>
              <a:t> حيث تشمل دراسات الإبداع الفرد المبدع وخصائصه وسماته كالاستقلالية وحب المخاطرة والانفتاح العقلي، كما تشمل العملية الإبداعية وهي الأدوات العقلية التي يوظفها الشخص المبدع للوصول للفكرة أو المنتج الإبداعي. كما يشمل الإبداع دراسة المنتج الإبداعي وكيفية تشكله والبيئة المحفزة للإبداع. إضافة إلى تعدد جوانب الإبداع، وبناءً على ذلك، ركزت بعض النظريات على العملية الإبداعية كالنظرية المعرفية، وركزت أخرى على الشخص المبدع والظروف المحيطة به كالنظرية النمائية. كما اهتمت بعض النظريات بالمنتج الإبداعي كنظريات النظم. أخيراً، ركزت النظريات السيكومترية على قياس الإبداع بكافة جوانبه ومستوياته. </a:t>
            </a:r>
            <a:endParaRPr lang="ar-JO" sz="2300" dirty="0"/>
          </a:p>
        </p:txBody>
      </p:sp>
    </p:spTree>
    <p:extLst>
      <p:ext uri="{BB962C8B-B14F-4D97-AF65-F5344CB8AC3E}">
        <p14:creationId xmlns:p14="http://schemas.microsoft.com/office/powerpoint/2010/main" val="277574918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stretch>
            <a:fillRect t="-1000"/>
          </a:stretch>
        </a:blipFill>
        <a:effectLst/>
      </p:bgPr>
    </p:bg>
    <p:spTree>
      <p:nvGrpSpPr>
        <p:cNvPr id="1" name=""/>
        <p:cNvGrpSpPr/>
        <p:nvPr/>
      </p:nvGrpSpPr>
      <p:grpSpPr>
        <a:xfrm>
          <a:off x="0" y="0"/>
          <a:ext cx="0" cy="0"/>
          <a:chOff x="0" y="0"/>
          <a:chExt cx="0" cy="0"/>
        </a:xfrm>
      </p:grpSpPr>
      <p:sp>
        <p:nvSpPr>
          <p:cNvPr id="3" name="Title 3">
            <a:extLst>
              <a:ext uri="{FF2B5EF4-FFF2-40B4-BE49-F238E27FC236}">
                <a16:creationId xmlns:a16="http://schemas.microsoft.com/office/drawing/2014/main" id="{B6F5834E-0783-648A-D8AF-1B53F49663E5}"/>
              </a:ext>
            </a:extLst>
          </p:cNvPr>
          <p:cNvSpPr>
            <a:spLocks noGrp="1"/>
          </p:cNvSpPr>
          <p:nvPr>
            <p:ph type="title"/>
          </p:nvPr>
        </p:nvSpPr>
        <p:spPr>
          <a:xfrm>
            <a:off x="5253134" y="103868"/>
            <a:ext cx="4142793" cy="1325563"/>
          </a:xfrm>
        </p:spPr>
        <p:txBody>
          <a:bodyPr>
            <a:normAutofit/>
          </a:bodyPr>
          <a:lstStyle/>
          <a:p>
            <a:pPr algn="ctr"/>
            <a:r>
              <a:rPr lang="ar-JO" b="1" dirty="0">
                <a:solidFill>
                  <a:schemeClr val="bg1">
                    <a:lumMod val="85000"/>
                  </a:schemeClr>
                </a:solidFill>
              </a:rPr>
              <a:t>ملخص المحاضرة</a:t>
            </a:r>
            <a:endParaRPr lang="en-US" b="1" dirty="0">
              <a:solidFill>
                <a:schemeClr val="bg1">
                  <a:lumMod val="85000"/>
                </a:schemeClr>
              </a:solidFill>
            </a:endParaRPr>
          </a:p>
        </p:txBody>
      </p:sp>
    </p:spTree>
    <p:extLst>
      <p:ext uri="{BB962C8B-B14F-4D97-AF65-F5344CB8AC3E}">
        <p14:creationId xmlns:p14="http://schemas.microsoft.com/office/powerpoint/2010/main" val="68172960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60000">
              <a:schemeClr val="bg1"/>
            </a:gs>
            <a:gs pos="15000">
              <a:schemeClr val="bg1"/>
            </a:gs>
          </a:gsLst>
          <a:lin ang="5400000" scaled="1"/>
        </a:grad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90929" y="1382643"/>
            <a:ext cx="9167546" cy="4960611"/>
          </a:xfrm>
          <a:prstGeom prst="roundRect">
            <a:avLst>
              <a:gd name="adj" fmla="val 6140"/>
            </a:avLst>
          </a:prstGeom>
          <a:solidFill>
            <a:schemeClr val="tx2">
              <a:lumMod val="60000"/>
              <a:lumOff val="40000"/>
            </a:schemeClr>
          </a:solid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sym typeface="Arial"/>
              </a:rPr>
              <a:t>أشياء جديدة"</a:t>
            </a: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66656" y="1584133"/>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duotone>
              <a:prstClr val="black"/>
              <a:schemeClr val="accent5">
                <a:tint val="45000"/>
                <a:satMod val="400000"/>
              </a:schemeClr>
            </a:duotone>
            <a:extLst>
              <a:ext uri="{28A0092B-C50C-407E-A947-70E740481C1C}">
                <a14:useLocalDpi xmlns:a14="http://schemas.microsoft.com/office/drawing/2010/main" val="0"/>
              </a:ext>
            </a:extLst>
          </a:blip>
          <a:srcRect/>
          <a:stretch/>
        </p:blipFill>
        <p:spPr>
          <a:xfrm>
            <a:off x="5101566" y="1"/>
            <a:ext cx="2720202" cy="1382642"/>
          </a:xfrm>
          <a:prstGeom prst="rect">
            <a:avLst/>
          </a:prstGeom>
          <a:solidFill>
            <a:schemeClr val="tx2">
              <a:lumMod val="60000"/>
              <a:lumOff val="40000"/>
            </a:schemeClr>
          </a:solidFill>
        </p:spPr>
      </p:pic>
      <p:sp>
        <p:nvSpPr>
          <p:cNvPr id="8" name="TextBox 7">
            <a:extLst>
              <a:ext uri="{FF2B5EF4-FFF2-40B4-BE49-F238E27FC236}">
                <a16:creationId xmlns:a16="http://schemas.microsoft.com/office/drawing/2014/main" id="{3620D0A5-176B-EAD8-BA5B-53AB3048E130}"/>
              </a:ext>
            </a:extLst>
          </p:cNvPr>
          <p:cNvSpPr txBox="1"/>
          <p:nvPr/>
        </p:nvSpPr>
        <p:spPr>
          <a:xfrm>
            <a:off x="4009892" y="6269490"/>
            <a:ext cx="47730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9" name="TextBox 8">
            <a:extLst>
              <a:ext uri="{FF2B5EF4-FFF2-40B4-BE49-F238E27FC236}">
                <a16:creationId xmlns:a16="http://schemas.microsoft.com/office/drawing/2014/main" id="{B53D2154-553A-52C2-83C0-8EADC32B0350}"/>
              </a:ext>
            </a:extLst>
          </p:cNvPr>
          <p:cNvSpPr txBox="1"/>
          <p:nvPr/>
        </p:nvSpPr>
        <p:spPr>
          <a:xfrm>
            <a:off x="3521446" y="2351915"/>
            <a:ext cx="5995831"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الموضوع القادم: مهارات القائد المبدع والمبتكر</a:t>
            </a:r>
          </a:p>
          <a:p>
            <a:pPr marL="0" marR="0" lvl="0" indent="0" algn="l" defTabSz="914400" rtl="0" eaLnBrk="1" fontAlgn="auto" latinLnBrk="0" hangingPunct="1">
              <a:lnSpc>
                <a:spcPct val="100000"/>
              </a:lnSpc>
              <a:spcBef>
                <a:spcPts val="0"/>
              </a:spcBef>
              <a:spcAft>
                <a:spcPts val="0"/>
              </a:spcAft>
              <a:buClrTx/>
              <a:buSzTx/>
              <a:buFont typeface="Arial"/>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5" name="TextBox 14">
            <a:extLst>
              <a:ext uri="{FF2B5EF4-FFF2-40B4-BE49-F238E27FC236}">
                <a16:creationId xmlns:a16="http://schemas.microsoft.com/office/drawing/2014/main" id="{4DD9D0DE-00B2-8BFF-E7F4-BA9B6C1E6253}"/>
              </a:ext>
            </a:extLst>
          </p:cNvPr>
          <p:cNvSpPr txBox="1"/>
          <p:nvPr/>
        </p:nvSpPr>
        <p:spPr>
          <a:xfrm>
            <a:off x="3864230" y="3290994"/>
            <a:ext cx="6106884" cy="369332"/>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"الابداع هو التفكير بما هو جديد بينما الابتكار عمل(تطبيق) </a:t>
            </a:r>
          </a:p>
        </p:txBody>
      </p:sp>
      <p:sp>
        <p:nvSpPr>
          <p:cNvPr id="5" name="TextBox 4">
            <a:extLst>
              <a:ext uri="{FF2B5EF4-FFF2-40B4-BE49-F238E27FC236}">
                <a16:creationId xmlns:a16="http://schemas.microsoft.com/office/drawing/2014/main" id="{9ED61820-D36E-1353-4283-99EEE2BFF6F1}"/>
              </a:ext>
            </a:extLst>
          </p:cNvPr>
          <p:cNvSpPr txBox="1"/>
          <p:nvPr/>
        </p:nvSpPr>
        <p:spPr>
          <a:xfrm>
            <a:off x="-132082" y="6229429"/>
            <a:ext cx="2184719" cy="64633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sym typeface="Arial"/>
              </a:rPr>
              <a:t>دمتم بحفظ الله ورعايته </a:t>
            </a:r>
          </a:p>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sym typeface="Arial"/>
              </a:rPr>
              <a:t>د. وردة أبو كلوب</a:t>
            </a:r>
            <a:endParaRPr kumimoji="0" lang="en-US" sz="1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sym typeface="Arial"/>
            </a:endParaRPr>
          </a:p>
        </p:txBody>
      </p:sp>
      <p:pic>
        <p:nvPicPr>
          <p:cNvPr id="4" name="Picture 3">
            <a:extLst>
              <a:ext uri="{FF2B5EF4-FFF2-40B4-BE49-F238E27FC236}">
                <a16:creationId xmlns:a16="http://schemas.microsoft.com/office/drawing/2014/main" id="{AF0A3FCD-B56F-A134-F906-9AC815297B41}"/>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5900"/>
                    </a14:imgEffect>
                    <a14:imgEffect>
                      <a14:brightnessContrast bright="20000" contrast="-35000"/>
                    </a14:imgEffect>
                  </a14:imgLayer>
                </a14:imgProps>
              </a:ext>
            </a:extLst>
          </a:blip>
          <a:stretch>
            <a:fillRect/>
          </a:stretch>
        </p:blipFill>
        <p:spPr>
          <a:xfrm>
            <a:off x="594033" y="1367614"/>
            <a:ext cx="2720202" cy="496061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Picture 5">
            <a:extLst>
              <a:ext uri="{FF2B5EF4-FFF2-40B4-BE49-F238E27FC236}">
                <a16:creationId xmlns:a16="http://schemas.microsoft.com/office/drawing/2014/main" id="{F86D01F5-B465-5B77-168D-23DD62837791}"/>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5900"/>
                    </a14:imgEffect>
                    <a14:imgEffect>
                      <a14:brightnessContrast bright="20000" contrast="-35000"/>
                    </a14:imgEffect>
                  </a14:imgLayer>
                </a14:imgProps>
              </a:ext>
            </a:extLst>
          </a:blip>
          <a:stretch>
            <a:fillRect/>
          </a:stretch>
        </p:blipFill>
        <p:spPr>
          <a:xfrm>
            <a:off x="9160623" y="1367614"/>
            <a:ext cx="2720202" cy="496061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076" name="Picture 4" descr="35 of the best innovation quotes to inspire your work">
            <a:extLst>
              <a:ext uri="{FF2B5EF4-FFF2-40B4-BE49-F238E27FC236}">
                <a16:creationId xmlns:a16="http://schemas.microsoft.com/office/drawing/2014/main" id="{1284D131-38EF-36DD-498A-33CCB256D2B0}"/>
              </a:ext>
            </a:extLst>
          </p:cNvPr>
          <p:cNvPicPr>
            <a:picLocks noChangeAspect="1" noChangeArrowheads="1"/>
          </p:cNvPicPr>
          <p:nvPr/>
        </p:nvPicPr>
        <p:blipFill>
          <a:blip r:embed="rId5">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314235" y="4103489"/>
            <a:ext cx="5846388" cy="222473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2917052"/>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88341-5EAC-514B-0C8F-40FB7C0545AB}"/>
              </a:ext>
            </a:extLst>
          </p:cNvPr>
          <p:cNvSpPr>
            <a:spLocks noGrp="1"/>
          </p:cNvSpPr>
          <p:nvPr>
            <p:ph type="title"/>
          </p:nvPr>
        </p:nvSpPr>
        <p:spPr>
          <a:xfrm>
            <a:off x="703118" y="17101"/>
            <a:ext cx="3183082" cy="1325563"/>
          </a:xfrm>
        </p:spPr>
        <p:txBody>
          <a:bodyPr/>
          <a:lstStyle/>
          <a:p>
            <a:r>
              <a:rPr lang="en-GB" dirty="0">
                <a:solidFill>
                  <a:schemeClr val="bg1"/>
                </a:solidFill>
              </a:rPr>
              <a:t>References</a:t>
            </a:r>
            <a:endParaRPr lang="ar-JO" dirty="0">
              <a:solidFill>
                <a:schemeClr val="bg1"/>
              </a:solidFill>
            </a:endParaRPr>
          </a:p>
        </p:txBody>
      </p:sp>
      <p:sp>
        <p:nvSpPr>
          <p:cNvPr id="4" name="TextBox 3">
            <a:extLst>
              <a:ext uri="{FF2B5EF4-FFF2-40B4-BE49-F238E27FC236}">
                <a16:creationId xmlns:a16="http://schemas.microsoft.com/office/drawing/2014/main" id="{A8A70BDA-E066-A76C-6E69-6F1D57A8F144}"/>
              </a:ext>
            </a:extLst>
          </p:cNvPr>
          <p:cNvSpPr txBox="1"/>
          <p:nvPr/>
        </p:nvSpPr>
        <p:spPr>
          <a:xfrm>
            <a:off x="532534" y="1956352"/>
            <a:ext cx="6094268" cy="369332"/>
          </a:xfrm>
          <a:prstGeom prst="rect">
            <a:avLst/>
          </a:prstGeom>
          <a:noFill/>
        </p:spPr>
        <p:txBody>
          <a:bodyPr wrap="square">
            <a:spAutoFit/>
          </a:bodyPr>
          <a:lstStyle/>
          <a:p>
            <a:r>
              <a:rPr lang="en-GB" dirty="0">
                <a:solidFill>
                  <a:schemeClr val="bg1"/>
                </a:solidFill>
              </a:rPr>
              <a:t>https://www.dralabbasi.com/publications-ar/2017/10/23/-</a:t>
            </a:r>
            <a:endParaRPr lang="ar-JO" dirty="0">
              <a:solidFill>
                <a:schemeClr val="bg1"/>
              </a:solidFill>
            </a:endParaRPr>
          </a:p>
        </p:txBody>
      </p:sp>
      <p:sp>
        <p:nvSpPr>
          <p:cNvPr id="6" name="TextBox 5">
            <a:extLst>
              <a:ext uri="{FF2B5EF4-FFF2-40B4-BE49-F238E27FC236}">
                <a16:creationId xmlns:a16="http://schemas.microsoft.com/office/drawing/2014/main" id="{E443AA2C-A351-5F4D-E582-8E474252797E}"/>
              </a:ext>
            </a:extLst>
          </p:cNvPr>
          <p:cNvSpPr txBox="1"/>
          <p:nvPr/>
        </p:nvSpPr>
        <p:spPr>
          <a:xfrm>
            <a:off x="532534" y="3100568"/>
            <a:ext cx="8091920" cy="369332"/>
          </a:xfrm>
          <a:prstGeom prst="rect">
            <a:avLst/>
          </a:prstGeom>
          <a:noFill/>
        </p:spPr>
        <p:txBody>
          <a:bodyPr wrap="square">
            <a:spAutoFit/>
          </a:bodyPr>
          <a:lstStyle/>
          <a:p>
            <a:r>
              <a:rPr lang="en-GB" dirty="0">
                <a:solidFill>
                  <a:schemeClr val="bg1"/>
                </a:solidFill>
              </a:rPr>
              <a:t>https://arabpsycho.blogspot.com/2011/04/blog-post_9369.html</a:t>
            </a:r>
            <a:endParaRPr lang="ar-JO" dirty="0">
              <a:solidFill>
                <a:schemeClr val="bg1"/>
              </a:solidFill>
            </a:endParaRPr>
          </a:p>
        </p:txBody>
      </p:sp>
      <p:sp>
        <p:nvSpPr>
          <p:cNvPr id="8" name="TextBox 7">
            <a:extLst>
              <a:ext uri="{FF2B5EF4-FFF2-40B4-BE49-F238E27FC236}">
                <a16:creationId xmlns:a16="http://schemas.microsoft.com/office/drawing/2014/main" id="{C92DD8BC-6F89-DF4E-3FB9-920249394EA1}"/>
              </a:ext>
            </a:extLst>
          </p:cNvPr>
          <p:cNvSpPr txBox="1"/>
          <p:nvPr/>
        </p:nvSpPr>
        <p:spPr>
          <a:xfrm>
            <a:off x="460664" y="3826453"/>
            <a:ext cx="7121236" cy="369332"/>
          </a:xfrm>
          <a:prstGeom prst="rect">
            <a:avLst/>
          </a:prstGeom>
          <a:noFill/>
        </p:spPr>
        <p:txBody>
          <a:bodyPr wrap="square">
            <a:spAutoFit/>
          </a:bodyPr>
          <a:lstStyle/>
          <a:p>
            <a:r>
              <a:rPr lang="en-GB" dirty="0">
                <a:solidFill>
                  <a:schemeClr val="bg1"/>
                </a:solidFill>
              </a:rPr>
              <a:t>https://www.uobabylon.edu.iq/eprints/publication_10_16234_464.pdf</a:t>
            </a:r>
            <a:endParaRPr lang="ar-JO" dirty="0">
              <a:solidFill>
                <a:schemeClr val="bg1"/>
              </a:solidFill>
            </a:endParaRPr>
          </a:p>
        </p:txBody>
      </p:sp>
      <p:sp>
        <p:nvSpPr>
          <p:cNvPr id="10" name="TextBox 9">
            <a:extLst>
              <a:ext uri="{FF2B5EF4-FFF2-40B4-BE49-F238E27FC236}">
                <a16:creationId xmlns:a16="http://schemas.microsoft.com/office/drawing/2014/main" id="{C01A3E1C-2D4A-0663-A889-A8BED13946E8}"/>
              </a:ext>
            </a:extLst>
          </p:cNvPr>
          <p:cNvSpPr txBox="1"/>
          <p:nvPr/>
        </p:nvSpPr>
        <p:spPr>
          <a:xfrm>
            <a:off x="532534" y="4576934"/>
            <a:ext cx="6094268" cy="369332"/>
          </a:xfrm>
          <a:prstGeom prst="rect">
            <a:avLst/>
          </a:prstGeom>
          <a:noFill/>
        </p:spPr>
        <p:txBody>
          <a:bodyPr wrap="square">
            <a:spAutoFit/>
          </a:bodyPr>
          <a:lstStyle/>
          <a:p>
            <a:r>
              <a:rPr lang="en-GB" dirty="0">
                <a:solidFill>
                  <a:schemeClr val="bg1"/>
                </a:solidFill>
              </a:rPr>
              <a:t>https://www.alnaked-aliraqi.net/article/27861.php</a:t>
            </a:r>
            <a:endParaRPr lang="ar-JO" dirty="0">
              <a:solidFill>
                <a:schemeClr val="bg1"/>
              </a:solidFill>
            </a:endParaRPr>
          </a:p>
        </p:txBody>
      </p:sp>
      <p:sp>
        <p:nvSpPr>
          <p:cNvPr id="12" name="TextBox 11">
            <a:extLst>
              <a:ext uri="{FF2B5EF4-FFF2-40B4-BE49-F238E27FC236}">
                <a16:creationId xmlns:a16="http://schemas.microsoft.com/office/drawing/2014/main" id="{D9A7BFD7-F294-D746-B642-B629A41356DE}"/>
              </a:ext>
            </a:extLst>
          </p:cNvPr>
          <p:cNvSpPr txBox="1"/>
          <p:nvPr/>
        </p:nvSpPr>
        <p:spPr>
          <a:xfrm>
            <a:off x="532534" y="5327415"/>
            <a:ext cx="6094268" cy="369332"/>
          </a:xfrm>
          <a:prstGeom prst="rect">
            <a:avLst/>
          </a:prstGeom>
          <a:noFill/>
        </p:spPr>
        <p:txBody>
          <a:bodyPr wrap="square">
            <a:spAutoFit/>
          </a:bodyPr>
          <a:lstStyle/>
          <a:p>
            <a:r>
              <a:rPr lang="en-GB" dirty="0">
                <a:solidFill>
                  <a:schemeClr val="bg1"/>
                </a:solidFill>
              </a:rPr>
              <a:t>https://portal.arid.my/0/Posts/Details/</a:t>
            </a:r>
            <a:endParaRPr lang="ar-JO" dirty="0">
              <a:solidFill>
                <a:schemeClr val="bg1"/>
              </a:solidFill>
            </a:endParaRPr>
          </a:p>
        </p:txBody>
      </p:sp>
      <p:sp>
        <p:nvSpPr>
          <p:cNvPr id="5" name="TextBox 4">
            <a:extLst>
              <a:ext uri="{FF2B5EF4-FFF2-40B4-BE49-F238E27FC236}">
                <a16:creationId xmlns:a16="http://schemas.microsoft.com/office/drawing/2014/main" id="{69D32039-9A3C-F83A-252F-AE385E1E4C0D}"/>
              </a:ext>
            </a:extLst>
          </p:cNvPr>
          <p:cNvSpPr txBox="1"/>
          <p:nvPr/>
        </p:nvSpPr>
        <p:spPr>
          <a:xfrm>
            <a:off x="532534" y="1342664"/>
            <a:ext cx="7312601" cy="369332"/>
          </a:xfrm>
          <a:prstGeom prst="rect">
            <a:avLst/>
          </a:prstGeom>
          <a:noFill/>
        </p:spPr>
        <p:txBody>
          <a:bodyPr wrap="square">
            <a:spAutoFit/>
          </a:bodyPr>
          <a:lstStyle/>
          <a:p>
            <a:r>
              <a:rPr lang="en-GB" dirty="0">
                <a:solidFill>
                  <a:schemeClr val="bg1"/>
                </a:solidFill>
              </a:rPr>
              <a:t>https://www.worldscientific.com/doi/pdf/10.1142/9789813141889_0001</a:t>
            </a:r>
            <a:endParaRPr lang="ar-JO" dirty="0">
              <a:solidFill>
                <a:schemeClr val="bg1"/>
              </a:solidFill>
            </a:endParaRPr>
          </a:p>
        </p:txBody>
      </p:sp>
      <p:sp>
        <p:nvSpPr>
          <p:cNvPr id="9" name="TextBox 8">
            <a:extLst>
              <a:ext uri="{FF2B5EF4-FFF2-40B4-BE49-F238E27FC236}">
                <a16:creationId xmlns:a16="http://schemas.microsoft.com/office/drawing/2014/main" id="{822A0368-6179-7DD9-24C6-92C799B325B0}"/>
              </a:ext>
            </a:extLst>
          </p:cNvPr>
          <p:cNvSpPr txBox="1"/>
          <p:nvPr/>
        </p:nvSpPr>
        <p:spPr>
          <a:xfrm>
            <a:off x="532534" y="2570040"/>
            <a:ext cx="6094268" cy="369332"/>
          </a:xfrm>
          <a:prstGeom prst="rect">
            <a:avLst/>
          </a:prstGeom>
          <a:noFill/>
        </p:spPr>
        <p:txBody>
          <a:bodyPr wrap="square">
            <a:spAutoFit/>
          </a:bodyPr>
          <a:lstStyle/>
          <a:p>
            <a:r>
              <a:rPr lang="en-GB" dirty="0">
                <a:solidFill>
                  <a:schemeClr val="bg1"/>
                </a:solidFill>
              </a:rPr>
              <a:t>https://www.hbs.edu/ris/Publication%20Files/12-096.pdf</a:t>
            </a:r>
            <a:endParaRPr lang="ar-JO" dirty="0">
              <a:solidFill>
                <a:schemeClr val="bg1"/>
              </a:solidFill>
            </a:endParaRPr>
          </a:p>
        </p:txBody>
      </p:sp>
    </p:spTree>
    <p:extLst>
      <p:ext uri="{BB962C8B-B14F-4D97-AF65-F5344CB8AC3E}">
        <p14:creationId xmlns:p14="http://schemas.microsoft.com/office/powerpoint/2010/main" val="374442552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1"/>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4207</TotalTime>
  <Words>5333</Words>
  <Application>Microsoft Office PowerPoint</Application>
  <PresentationFormat>Widescreen</PresentationFormat>
  <Paragraphs>285</Paragraphs>
  <Slides>32</Slides>
  <Notes>1</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32</vt:i4>
      </vt:variant>
    </vt:vector>
  </HeadingPairs>
  <TitlesOfParts>
    <vt:vector size="47" baseType="lpstr">
      <vt:lpstr>American Typewriter</vt:lpstr>
      <vt:lpstr>amiri</vt:lpstr>
      <vt:lpstr>Arial</vt:lpstr>
      <vt:lpstr>Bahnschrift SemiBold SemiConden</vt:lpstr>
      <vt:lpstr>Cairo</vt:lpstr>
      <vt:lpstr>Calibri</vt:lpstr>
      <vt:lpstr>Calibri Light</vt:lpstr>
      <vt:lpstr>DroidArabicKufi-Regular</vt:lpstr>
      <vt:lpstr>Simplified Arabic</vt:lpstr>
      <vt:lpstr>Tahoma</vt:lpstr>
      <vt:lpstr>Tajawal</vt:lpstr>
      <vt:lpstr>Tajawal Medium</vt:lpstr>
      <vt:lpstr>Times New Roman</vt:lpstr>
      <vt:lpstr>Trebuchet MS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ملخص المحاضرة</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ward kloub</cp:lastModifiedBy>
  <cp:revision>120</cp:revision>
  <dcterms:created xsi:type="dcterms:W3CDTF">2023-10-06T18:04:43Z</dcterms:created>
  <dcterms:modified xsi:type="dcterms:W3CDTF">2023-10-11T22:43:14Z</dcterms:modified>
</cp:coreProperties>
</file>