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303" r:id="rId5"/>
    <p:sldId id="313" r:id="rId6"/>
    <p:sldId id="450" r:id="rId7"/>
    <p:sldId id="276" r:id="rId8"/>
    <p:sldId id="399" r:id="rId9"/>
    <p:sldId id="400" r:id="rId10"/>
    <p:sldId id="401" r:id="rId11"/>
    <p:sldId id="402" r:id="rId12"/>
    <p:sldId id="403" r:id="rId13"/>
    <p:sldId id="404" r:id="rId14"/>
    <p:sldId id="405" r:id="rId15"/>
    <p:sldId id="407" r:id="rId16"/>
    <p:sldId id="406" r:id="rId17"/>
    <p:sldId id="408" r:id="rId18"/>
    <p:sldId id="409" r:id="rId19"/>
    <p:sldId id="410" r:id="rId20"/>
    <p:sldId id="411" r:id="rId21"/>
    <p:sldId id="412" r:id="rId22"/>
    <p:sldId id="413" r:id="rId23"/>
    <p:sldId id="414" r:id="rId24"/>
    <p:sldId id="415" r:id="rId25"/>
    <p:sldId id="416" r:id="rId26"/>
    <p:sldId id="417" r:id="rId27"/>
    <p:sldId id="418" r:id="rId28"/>
    <p:sldId id="419" r:id="rId29"/>
    <p:sldId id="420" r:id="rId30"/>
    <p:sldId id="421" r:id="rId31"/>
    <p:sldId id="422" r:id="rId32"/>
    <p:sldId id="423" r:id="rId33"/>
    <p:sldId id="424" r:id="rId34"/>
    <p:sldId id="425" r:id="rId35"/>
    <p:sldId id="426" r:id="rId36"/>
    <p:sldId id="427" r:id="rId37"/>
    <p:sldId id="428" r:id="rId38"/>
    <p:sldId id="429" r:id="rId39"/>
    <p:sldId id="430" r:id="rId40"/>
    <p:sldId id="431" r:id="rId41"/>
    <p:sldId id="432" r:id="rId42"/>
    <p:sldId id="433" r:id="rId43"/>
    <p:sldId id="434" r:id="rId44"/>
    <p:sldId id="435" r:id="rId45"/>
    <p:sldId id="436" r:id="rId46"/>
    <p:sldId id="437" r:id="rId47"/>
    <p:sldId id="438" r:id="rId48"/>
    <p:sldId id="439" r:id="rId49"/>
    <p:sldId id="440" r:id="rId50"/>
    <p:sldId id="441" r:id="rId51"/>
    <p:sldId id="442" r:id="rId52"/>
    <p:sldId id="443" r:id="rId53"/>
    <p:sldId id="444" r:id="rId54"/>
    <p:sldId id="446" r:id="rId55"/>
    <p:sldId id="447" r:id="rId56"/>
    <p:sldId id="448" r:id="rId57"/>
    <p:sldId id="449" r:id="rId58"/>
    <p:sldId id="451"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276"/>
            <p14:sldId id="399"/>
            <p14:sldId id="400"/>
            <p14:sldId id="401"/>
            <p14:sldId id="402"/>
            <p14:sldId id="403"/>
            <p14:sldId id="404"/>
            <p14:sldId id="405"/>
            <p14:sldId id="407"/>
            <p14:sldId id="406"/>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 id="431"/>
            <p14:sldId id="432"/>
            <p14:sldId id="433"/>
            <p14:sldId id="434"/>
            <p14:sldId id="435"/>
            <p14:sldId id="436"/>
            <p14:sldId id="437"/>
            <p14:sldId id="438"/>
            <p14:sldId id="439"/>
            <p14:sldId id="440"/>
            <p14:sldId id="441"/>
            <p14:sldId id="442"/>
            <p14:sldId id="443"/>
            <p14:sldId id="444"/>
            <p14:sldId id="446"/>
            <p14:sldId id="447"/>
            <p14:sldId id="448"/>
            <p14:sldId id="449"/>
            <p14:sldId id="4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98A77C-08CE-4D07-9246-93C9F131B785}"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757E8DAF-3172-4B29-8982-29C40779B7B6}">
      <dgm:prSet phldrT="[Text]" custT="1"/>
      <dgm:spPr/>
      <dgm:t>
        <a:bodyPr/>
        <a:lstStyle/>
        <a:p>
          <a:r>
            <a:rPr lang="ar-EG" sz="1800" b="1" dirty="0">
              <a:cs typeface="+mj-cs"/>
            </a:rPr>
            <a:t>سهل وسريع</a:t>
          </a:r>
          <a:endParaRPr lang="en-US" sz="1800" b="1" dirty="0">
            <a:cs typeface="+mj-cs"/>
          </a:endParaRPr>
        </a:p>
      </dgm:t>
    </dgm:pt>
    <dgm:pt modelId="{7310B50D-7814-48C6-AC9A-6EC019F22F90}" type="parTrans" cxnId="{BEB1614F-D5E8-42D7-BEF4-EC4905197210}">
      <dgm:prSet/>
      <dgm:spPr/>
      <dgm:t>
        <a:bodyPr/>
        <a:lstStyle/>
        <a:p>
          <a:endParaRPr lang="en-US"/>
        </a:p>
      </dgm:t>
    </dgm:pt>
    <dgm:pt modelId="{B2A0CFC9-0237-4FBB-ACD2-DFF2E91D57ED}" type="sibTrans" cxnId="{BEB1614F-D5E8-42D7-BEF4-EC4905197210}">
      <dgm:prSet/>
      <dgm:spPr/>
      <dgm:t>
        <a:bodyPr/>
        <a:lstStyle/>
        <a:p>
          <a:endParaRPr lang="en-US"/>
        </a:p>
      </dgm:t>
    </dgm:pt>
    <dgm:pt modelId="{1702F3C9-F9AF-4A62-BA0B-579A466D6104}">
      <dgm:prSet phldrT="[Text]" custT="1"/>
      <dgm:spPr/>
      <dgm:t>
        <a:bodyPr/>
        <a:lstStyle/>
        <a:p>
          <a:r>
            <a:rPr lang="ar-EG" sz="1800" b="1" dirty="0">
              <a:cs typeface="+mj-cs"/>
            </a:rPr>
            <a:t>محمول ومتحرك</a:t>
          </a:r>
          <a:endParaRPr lang="en-US" sz="1800" b="1" dirty="0">
            <a:cs typeface="+mj-cs"/>
          </a:endParaRPr>
        </a:p>
      </dgm:t>
    </dgm:pt>
    <dgm:pt modelId="{4CF738D6-7348-4A53-9D8F-D6A667209F36}" type="parTrans" cxnId="{90488696-3BD1-466C-9333-9DFF27D6A146}">
      <dgm:prSet/>
      <dgm:spPr/>
      <dgm:t>
        <a:bodyPr/>
        <a:lstStyle/>
        <a:p>
          <a:endParaRPr lang="en-US"/>
        </a:p>
      </dgm:t>
    </dgm:pt>
    <dgm:pt modelId="{064A2DAD-348F-424B-BCE8-FC966DDD2D44}" type="sibTrans" cxnId="{90488696-3BD1-466C-9333-9DFF27D6A146}">
      <dgm:prSet/>
      <dgm:spPr/>
      <dgm:t>
        <a:bodyPr/>
        <a:lstStyle/>
        <a:p>
          <a:endParaRPr lang="en-US"/>
        </a:p>
      </dgm:t>
    </dgm:pt>
    <dgm:pt modelId="{2488BB91-3FEB-4014-B525-668A86851A04}">
      <dgm:prSet phldrT="[Text]" custT="1"/>
      <dgm:spPr/>
      <dgm:t>
        <a:bodyPr/>
        <a:lstStyle/>
        <a:p>
          <a:r>
            <a:rPr lang="ar-EG" sz="1800" b="1" dirty="0">
              <a:cs typeface="+mj-cs"/>
            </a:rPr>
            <a:t>مجاني</a:t>
          </a:r>
          <a:endParaRPr lang="en-US" sz="1800" b="1" dirty="0">
            <a:cs typeface="+mj-cs"/>
          </a:endParaRPr>
        </a:p>
      </dgm:t>
    </dgm:pt>
    <dgm:pt modelId="{6089397D-D549-4386-8BAD-D620ACDBF9C7}" type="parTrans" cxnId="{CABC0450-F61F-421B-AB9B-2676AE91F6DE}">
      <dgm:prSet/>
      <dgm:spPr/>
      <dgm:t>
        <a:bodyPr/>
        <a:lstStyle/>
        <a:p>
          <a:endParaRPr lang="en-US"/>
        </a:p>
      </dgm:t>
    </dgm:pt>
    <dgm:pt modelId="{263592CB-6278-48E4-88DA-3313BC6A12AA}" type="sibTrans" cxnId="{CABC0450-F61F-421B-AB9B-2676AE91F6DE}">
      <dgm:prSet/>
      <dgm:spPr/>
      <dgm:t>
        <a:bodyPr/>
        <a:lstStyle/>
        <a:p>
          <a:endParaRPr lang="en-US"/>
        </a:p>
      </dgm:t>
    </dgm:pt>
    <dgm:pt modelId="{33689F87-6F3C-44B4-A8E3-B8C801C6BF18}">
      <dgm:prSet phldrT="[Text]" custT="1"/>
      <dgm:spPr/>
      <dgm:t>
        <a:bodyPr/>
        <a:lstStyle/>
        <a:p>
          <a:r>
            <a:rPr lang="ar-EG" sz="1800" b="1" dirty="0">
              <a:cs typeface="+mj-cs"/>
            </a:rPr>
            <a:t>فعال للتواصل</a:t>
          </a:r>
          <a:endParaRPr lang="en-US" sz="1800" b="1" dirty="0">
            <a:cs typeface="+mj-cs"/>
          </a:endParaRPr>
        </a:p>
      </dgm:t>
    </dgm:pt>
    <dgm:pt modelId="{2FC72731-55EE-4BCE-8D81-4A35A6E49F4C}" type="parTrans" cxnId="{741CD0D3-9613-4894-B0C9-3C637DAB5EA4}">
      <dgm:prSet/>
      <dgm:spPr/>
      <dgm:t>
        <a:bodyPr/>
        <a:lstStyle/>
        <a:p>
          <a:endParaRPr lang="en-US"/>
        </a:p>
      </dgm:t>
    </dgm:pt>
    <dgm:pt modelId="{AE1C6DB9-6B47-4028-B677-A0A559D69A42}" type="sibTrans" cxnId="{741CD0D3-9613-4894-B0C9-3C637DAB5EA4}">
      <dgm:prSet/>
      <dgm:spPr/>
      <dgm:t>
        <a:bodyPr/>
        <a:lstStyle/>
        <a:p>
          <a:endParaRPr lang="en-US"/>
        </a:p>
      </dgm:t>
    </dgm:pt>
    <dgm:pt modelId="{C3547BC5-593E-46E9-ACD5-8A32048D5E7A}">
      <dgm:prSet phldrT="[Text]" custT="1"/>
      <dgm:spPr/>
      <dgm:t>
        <a:bodyPr/>
        <a:lstStyle/>
        <a:p>
          <a:r>
            <a:rPr lang="ar-EG" sz="1800" b="1" dirty="0">
              <a:cs typeface="+mj-cs"/>
            </a:rPr>
            <a:t>تعريف بالأفكار </a:t>
          </a:r>
          <a:endParaRPr lang="en-US" sz="1800" b="1" dirty="0">
            <a:cs typeface="+mj-cs"/>
          </a:endParaRPr>
        </a:p>
      </dgm:t>
    </dgm:pt>
    <dgm:pt modelId="{4B670ED2-C9D7-4AC9-BDC9-57F4E316A086}" type="parTrans" cxnId="{63B9B35C-1D29-4295-B511-8587E683319D}">
      <dgm:prSet/>
      <dgm:spPr/>
      <dgm:t>
        <a:bodyPr/>
        <a:lstStyle/>
        <a:p>
          <a:endParaRPr lang="en-US"/>
        </a:p>
      </dgm:t>
    </dgm:pt>
    <dgm:pt modelId="{9977814E-18CC-429B-92CB-9141E58550E0}" type="sibTrans" cxnId="{63B9B35C-1D29-4295-B511-8587E683319D}">
      <dgm:prSet/>
      <dgm:spPr/>
      <dgm:t>
        <a:bodyPr/>
        <a:lstStyle/>
        <a:p>
          <a:endParaRPr lang="en-US"/>
        </a:p>
      </dgm:t>
    </dgm:pt>
    <dgm:pt modelId="{59C30C19-45D5-436C-B79C-A9402BDAF59A}">
      <dgm:prSet custT="1"/>
      <dgm:spPr/>
      <dgm:t>
        <a:bodyPr/>
        <a:lstStyle/>
        <a:p>
          <a:r>
            <a:rPr lang="ar-EG" sz="1800" b="1" dirty="0">
              <a:solidFill>
                <a:schemeClr val="bg1"/>
              </a:solidFill>
              <a:latin typeface="Simplified Arabic" panose="02020603050405020304" pitchFamily="18" charset="-78"/>
              <a:cs typeface="+mj-cs"/>
            </a:rPr>
            <a:t>فوري</a:t>
          </a:r>
          <a:endParaRPr lang="en-US" sz="1800" b="1" dirty="0">
            <a:solidFill>
              <a:schemeClr val="bg1"/>
            </a:solidFill>
            <a:latin typeface="Simplified Arabic" panose="02020603050405020304" pitchFamily="18" charset="-78"/>
            <a:cs typeface="+mj-cs"/>
          </a:endParaRPr>
        </a:p>
      </dgm:t>
    </dgm:pt>
    <dgm:pt modelId="{FDCAEB49-4F25-4B2A-8F3A-21AE6C5E79FE}" type="parTrans" cxnId="{1A560373-00FB-47F1-AEAC-EED84BE50FCE}">
      <dgm:prSet/>
      <dgm:spPr/>
      <dgm:t>
        <a:bodyPr/>
        <a:lstStyle/>
        <a:p>
          <a:endParaRPr lang="en-US"/>
        </a:p>
      </dgm:t>
    </dgm:pt>
    <dgm:pt modelId="{E5951CA8-A7C1-48A0-9BEF-A7B23DC0284A}" type="sibTrans" cxnId="{1A560373-00FB-47F1-AEAC-EED84BE50FCE}">
      <dgm:prSet/>
      <dgm:spPr/>
      <dgm:t>
        <a:bodyPr/>
        <a:lstStyle/>
        <a:p>
          <a:endParaRPr lang="en-US"/>
        </a:p>
      </dgm:t>
    </dgm:pt>
    <dgm:pt modelId="{7078CE06-5060-4BBA-BF3D-4E9F2D1B7C55}">
      <dgm:prSet custT="1"/>
      <dgm:spPr/>
      <dgm:t>
        <a:bodyPr/>
        <a:lstStyle/>
        <a:p>
          <a:r>
            <a:rPr lang="ar-EG" sz="1800" b="1" dirty="0">
              <a:solidFill>
                <a:schemeClr val="bg1"/>
              </a:solidFill>
              <a:latin typeface="Simplified Arabic" panose="02020603050405020304" pitchFamily="18" charset="-78"/>
              <a:cs typeface="+mj-cs"/>
            </a:rPr>
            <a:t>فعال للتسوق</a:t>
          </a:r>
          <a:endParaRPr lang="ar-SY" sz="1800" b="1" dirty="0">
            <a:solidFill>
              <a:schemeClr val="bg1"/>
            </a:solidFill>
            <a:latin typeface="Simplified Arabic" panose="02020603050405020304" pitchFamily="18" charset="-78"/>
            <a:cs typeface="+mj-cs"/>
          </a:endParaRPr>
        </a:p>
      </dgm:t>
    </dgm:pt>
    <dgm:pt modelId="{8CC3C5EF-E53B-4B4F-97EF-668172208309}" type="parTrans" cxnId="{CDF7C0D7-DBD2-4CEB-AE2C-F5E2353E9D71}">
      <dgm:prSet/>
      <dgm:spPr/>
      <dgm:t>
        <a:bodyPr/>
        <a:lstStyle/>
        <a:p>
          <a:endParaRPr lang="en-US"/>
        </a:p>
      </dgm:t>
    </dgm:pt>
    <dgm:pt modelId="{41468235-4048-4E06-AF46-D06C7A2F5196}" type="sibTrans" cxnId="{CDF7C0D7-DBD2-4CEB-AE2C-F5E2353E9D71}">
      <dgm:prSet/>
      <dgm:spPr/>
      <dgm:t>
        <a:bodyPr/>
        <a:lstStyle/>
        <a:p>
          <a:endParaRPr lang="en-US"/>
        </a:p>
      </dgm:t>
    </dgm:pt>
    <dgm:pt modelId="{FC9ADCBF-1C2A-4807-8376-228021EB5DDB}">
      <dgm:prSet custT="1"/>
      <dgm:spPr/>
      <dgm:t>
        <a:bodyPr/>
        <a:lstStyle/>
        <a:p>
          <a:r>
            <a:rPr lang="ar-EG" sz="1800" b="1" dirty="0">
              <a:solidFill>
                <a:schemeClr val="bg1"/>
              </a:solidFill>
              <a:latin typeface="Simplified Arabic" panose="02020603050405020304" pitchFamily="18" charset="-78"/>
              <a:cs typeface="+mj-cs"/>
            </a:rPr>
            <a:t>متابعة الأشخاص</a:t>
          </a:r>
          <a:endParaRPr lang="ar-SY" sz="1800" b="1" dirty="0">
            <a:solidFill>
              <a:schemeClr val="bg1"/>
            </a:solidFill>
            <a:latin typeface="Simplified Arabic" panose="02020603050405020304" pitchFamily="18" charset="-78"/>
            <a:cs typeface="+mj-cs"/>
          </a:endParaRPr>
        </a:p>
      </dgm:t>
    </dgm:pt>
    <dgm:pt modelId="{694613AF-7AD4-4D9A-821E-C7A418EE03EF}" type="parTrans" cxnId="{87FE3B7E-FB63-40BF-988E-EF785564BF0B}">
      <dgm:prSet/>
      <dgm:spPr/>
      <dgm:t>
        <a:bodyPr/>
        <a:lstStyle/>
        <a:p>
          <a:endParaRPr lang="en-US"/>
        </a:p>
      </dgm:t>
    </dgm:pt>
    <dgm:pt modelId="{F068CF0E-7D15-4945-A9E8-EB085BEE6AD4}" type="sibTrans" cxnId="{87FE3B7E-FB63-40BF-988E-EF785564BF0B}">
      <dgm:prSet/>
      <dgm:spPr/>
      <dgm:t>
        <a:bodyPr/>
        <a:lstStyle/>
        <a:p>
          <a:endParaRPr lang="en-US"/>
        </a:p>
      </dgm:t>
    </dgm:pt>
    <dgm:pt modelId="{6836208F-7F88-4D65-8E29-81F9956D75F4}" type="pres">
      <dgm:prSet presAssocID="{9498A77C-08CE-4D07-9246-93C9F131B785}" presName="cycle" presStyleCnt="0">
        <dgm:presLayoutVars>
          <dgm:dir/>
          <dgm:resizeHandles val="exact"/>
        </dgm:presLayoutVars>
      </dgm:prSet>
      <dgm:spPr/>
    </dgm:pt>
    <dgm:pt modelId="{22A17802-387B-4ECF-AAF7-54DC664EB0F0}" type="pres">
      <dgm:prSet presAssocID="{757E8DAF-3172-4B29-8982-29C40779B7B6}" presName="node" presStyleLbl="node1" presStyleIdx="0" presStyleCnt="8" custScaleX="153903">
        <dgm:presLayoutVars>
          <dgm:bulletEnabled val="1"/>
        </dgm:presLayoutVars>
      </dgm:prSet>
      <dgm:spPr/>
    </dgm:pt>
    <dgm:pt modelId="{ACCDAE62-0558-43C4-82FF-198C27E371D3}" type="pres">
      <dgm:prSet presAssocID="{757E8DAF-3172-4B29-8982-29C40779B7B6}" presName="spNode" presStyleCnt="0"/>
      <dgm:spPr/>
    </dgm:pt>
    <dgm:pt modelId="{D4A0B01E-0C9A-430F-826C-1070A7469D25}" type="pres">
      <dgm:prSet presAssocID="{B2A0CFC9-0237-4FBB-ACD2-DFF2E91D57ED}" presName="sibTrans" presStyleLbl="sibTrans1D1" presStyleIdx="0" presStyleCnt="8"/>
      <dgm:spPr/>
    </dgm:pt>
    <dgm:pt modelId="{28CDA9AF-94E3-4B53-B0F7-B4063444B964}" type="pres">
      <dgm:prSet presAssocID="{1702F3C9-F9AF-4A62-BA0B-579A466D6104}" presName="node" presStyleLbl="node1" presStyleIdx="1" presStyleCnt="8" custScaleX="136979">
        <dgm:presLayoutVars>
          <dgm:bulletEnabled val="1"/>
        </dgm:presLayoutVars>
      </dgm:prSet>
      <dgm:spPr/>
    </dgm:pt>
    <dgm:pt modelId="{8F3BB1F7-9D55-4F78-ACBB-583CD9F4EBAE}" type="pres">
      <dgm:prSet presAssocID="{1702F3C9-F9AF-4A62-BA0B-579A466D6104}" presName="spNode" presStyleCnt="0"/>
      <dgm:spPr/>
    </dgm:pt>
    <dgm:pt modelId="{79D3EFE9-2E47-4167-B9F3-EC8E12697170}" type="pres">
      <dgm:prSet presAssocID="{064A2DAD-348F-424B-BCE8-FC966DDD2D44}" presName="sibTrans" presStyleLbl="sibTrans1D1" presStyleIdx="1" presStyleCnt="8"/>
      <dgm:spPr/>
    </dgm:pt>
    <dgm:pt modelId="{84FB92B7-3E38-425D-B37A-6ECF114B2E11}" type="pres">
      <dgm:prSet presAssocID="{2488BB91-3FEB-4014-B525-668A86851A04}" presName="node" presStyleLbl="node1" presStyleIdx="2" presStyleCnt="8" custScaleX="141663">
        <dgm:presLayoutVars>
          <dgm:bulletEnabled val="1"/>
        </dgm:presLayoutVars>
      </dgm:prSet>
      <dgm:spPr/>
    </dgm:pt>
    <dgm:pt modelId="{18C8EA69-78B2-4024-A373-84C1A5858927}" type="pres">
      <dgm:prSet presAssocID="{2488BB91-3FEB-4014-B525-668A86851A04}" presName="spNode" presStyleCnt="0"/>
      <dgm:spPr/>
    </dgm:pt>
    <dgm:pt modelId="{25FFFB89-EECD-4E92-9114-A29E7F1B0767}" type="pres">
      <dgm:prSet presAssocID="{263592CB-6278-48E4-88DA-3313BC6A12AA}" presName="sibTrans" presStyleLbl="sibTrans1D1" presStyleIdx="2" presStyleCnt="8"/>
      <dgm:spPr/>
    </dgm:pt>
    <dgm:pt modelId="{A6C15356-8224-4E54-972B-2A61038BB7A1}" type="pres">
      <dgm:prSet presAssocID="{33689F87-6F3C-44B4-A8E3-B8C801C6BF18}" presName="node" presStyleLbl="node1" presStyleIdx="3" presStyleCnt="8" custScaleX="161198">
        <dgm:presLayoutVars>
          <dgm:bulletEnabled val="1"/>
        </dgm:presLayoutVars>
      </dgm:prSet>
      <dgm:spPr/>
    </dgm:pt>
    <dgm:pt modelId="{F4E2E57E-F697-4434-9932-1DE59A3A4FC8}" type="pres">
      <dgm:prSet presAssocID="{33689F87-6F3C-44B4-A8E3-B8C801C6BF18}" presName="spNode" presStyleCnt="0"/>
      <dgm:spPr/>
    </dgm:pt>
    <dgm:pt modelId="{032874B9-6354-4CAB-BBF5-5FF6CDFAEDAE}" type="pres">
      <dgm:prSet presAssocID="{AE1C6DB9-6B47-4028-B677-A0A559D69A42}" presName="sibTrans" presStyleLbl="sibTrans1D1" presStyleIdx="3" presStyleCnt="8"/>
      <dgm:spPr/>
    </dgm:pt>
    <dgm:pt modelId="{2CFC4F77-45CB-49D9-992A-8E4C9365F644}" type="pres">
      <dgm:prSet presAssocID="{C3547BC5-593E-46E9-ACD5-8A32048D5E7A}" presName="node" presStyleLbl="node1" presStyleIdx="4" presStyleCnt="8" custScaleX="151300">
        <dgm:presLayoutVars>
          <dgm:bulletEnabled val="1"/>
        </dgm:presLayoutVars>
      </dgm:prSet>
      <dgm:spPr/>
    </dgm:pt>
    <dgm:pt modelId="{76C56814-08A2-43AD-B239-AA8ACDD31EE6}" type="pres">
      <dgm:prSet presAssocID="{C3547BC5-593E-46E9-ACD5-8A32048D5E7A}" presName="spNode" presStyleCnt="0"/>
      <dgm:spPr/>
    </dgm:pt>
    <dgm:pt modelId="{AECCA4C7-833A-4240-8DC4-F1AF3B16E176}" type="pres">
      <dgm:prSet presAssocID="{9977814E-18CC-429B-92CB-9141E58550E0}" presName="sibTrans" presStyleLbl="sibTrans1D1" presStyleIdx="4" presStyleCnt="8"/>
      <dgm:spPr/>
    </dgm:pt>
    <dgm:pt modelId="{4411D45D-7F25-43D3-8987-820350736930}" type="pres">
      <dgm:prSet presAssocID="{59C30C19-45D5-436C-B79C-A9402BDAF59A}" presName="node" presStyleLbl="node1" presStyleIdx="5" presStyleCnt="8">
        <dgm:presLayoutVars>
          <dgm:bulletEnabled val="1"/>
        </dgm:presLayoutVars>
      </dgm:prSet>
      <dgm:spPr/>
    </dgm:pt>
    <dgm:pt modelId="{6061D46B-C3EA-452C-8D66-AD6BD21C68B2}" type="pres">
      <dgm:prSet presAssocID="{59C30C19-45D5-436C-B79C-A9402BDAF59A}" presName="spNode" presStyleCnt="0"/>
      <dgm:spPr/>
    </dgm:pt>
    <dgm:pt modelId="{442D5A16-1751-4D72-A2FC-4F7B2A3E177C}" type="pres">
      <dgm:prSet presAssocID="{E5951CA8-A7C1-48A0-9BEF-A7B23DC0284A}" presName="sibTrans" presStyleLbl="sibTrans1D1" presStyleIdx="5" presStyleCnt="8"/>
      <dgm:spPr/>
    </dgm:pt>
    <dgm:pt modelId="{989A84EB-A28A-463A-B59E-22A2F88FD943}" type="pres">
      <dgm:prSet presAssocID="{7078CE06-5060-4BBA-BF3D-4E9F2D1B7C55}" presName="node" presStyleLbl="node1" presStyleIdx="6" presStyleCnt="8" custScaleX="139059">
        <dgm:presLayoutVars>
          <dgm:bulletEnabled val="1"/>
        </dgm:presLayoutVars>
      </dgm:prSet>
      <dgm:spPr/>
    </dgm:pt>
    <dgm:pt modelId="{CEEC4261-23D9-4131-AA15-F65C9722DB24}" type="pres">
      <dgm:prSet presAssocID="{7078CE06-5060-4BBA-BF3D-4E9F2D1B7C55}" presName="spNode" presStyleCnt="0"/>
      <dgm:spPr/>
    </dgm:pt>
    <dgm:pt modelId="{1B8B30AA-5D1C-42E4-ABEF-933283DD4F29}" type="pres">
      <dgm:prSet presAssocID="{41468235-4048-4E06-AF46-D06C7A2F5196}" presName="sibTrans" presStyleLbl="sibTrans1D1" presStyleIdx="6" presStyleCnt="8"/>
      <dgm:spPr/>
    </dgm:pt>
    <dgm:pt modelId="{70FCFF51-2723-49D4-AC22-2FBC0F30220E}" type="pres">
      <dgm:prSet presAssocID="{FC9ADCBF-1C2A-4807-8376-228021EB5DDB}" presName="node" presStyleLbl="node1" presStyleIdx="7" presStyleCnt="8" custScaleX="154166">
        <dgm:presLayoutVars>
          <dgm:bulletEnabled val="1"/>
        </dgm:presLayoutVars>
      </dgm:prSet>
      <dgm:spPr/>
    </dgm:pt>
    <dgm:pt modelId="{23DDC2D9-2C48-4A08-BE62-BB02CDBBFE06}" type="pres">
      <dgm:prSet presAssocID="{FC9ADCBF-1C2A-4807-8376-228021EB5DDB}" presName="spNode" presStyleCnt="0"/>
      <dgm:spPr/>
    </dgm:pt>
    <dgm:pt modelId="{D57E703A-E292-46EC-B96D-566070E92641}" type="pres">
      <dgm:prSet presAssocID="{F068CF0E-7D15-4945-A9E8-EB085BEE6AD4}" presName="sibTrans" presStyleLbl="sibTrans1D1" presStyleIdx="7" presStyleCnt="8"/>
      <dgm:spPr/>
    </dgm:pt>
  </dgm:ptLst>
  <dgm:cxnLst>
    <dgm:cxn modelId="{29E7C405-4944-466C-ADCA-F937807C86D9}" type="presOf" srcId="{AE1C6DB9-6B47-4028-B677-A0A559D69A42}" destId="{032874B9-6354-4CAB-BBF5-5FF6CDFAEDAE}" srcOrd="0" destOrd="0" presId="urn:microsoft.com/office/officeart/2005/8/layout/cycle6"/>
    <dgm:cxn modelId="{5BE9CE1C-48EA-4B89-B641-02FCAA32067C}" type="presOf" srcId="{9977814E-18CC-429B-92CB-9141E58550E0}" destId="{AECCA4C7-833A-4240-8DC4-F1AF3B16E176}" srcOrd="0" destOrd="0" presId="urn:microsoft.com/office/officeart/2005/8/layout/cycle6"/>
    <dgm:cxn modelId="{D7B50C30-3324-49BA-BDBC-CB6CEE19D97D}" type="presOf" srcId="{757E8DAF-3172-4B29-8982-29C40779B7B6}" destId="{22A17802-387B-4ECF-AAF7-54DC664EB0F0}" srcOrd="0" destOrd="0" presId="urn:microsoft.com/office/officeart/2005/8/layout/cycle6"/>
    <dgm:cxn modelId="{10152C3D-3A43-4D29-8D62-A74B3B24BD3A}" type="presOf" srcId="{1702F3C9-F9AF-4A62-BA0B-579A466D6104}" destId="{28CDA9AF-94E3-4B53-B0F7-B4063444B964}" srcOrd="0" destOrd="0" presId="urn:microsoft.com/office/officeart/2005/8/layout/cycle6"/>
    <dgm:cxn modelId="{63B9B35C-1D29-4295-B511-8587E683319D}" srcId="{9498A77C-08CE-4D07-9246-93C9F131B785}" destId="{C3547BC5-593E-46E9-ACD5-8A32048D5E7A}" srcOrd="4" destOrd="0" parTransId="{4B670ED2-C9D7-4AC9-BDC9-57F4E316A086}" sibTransId="{9977814E-18CC-429B-92CB-9141E58550E0}"/>
    <dgm:cxn modelId="{22E1D249-C589-4463-8D20-57A0F634BEFD}" type="presOf" srcId="{59C30C19-45D5-436C-B79C-A9402BDAF59A}" destId="{4411D45D-7F25-43D3-8987-820350736930}" srcOrd="0" destOrd="0" presId="urn:microsoft.com/office/officeart/2005/8/layout/cycle6"/>
    <dgm:cxn modelId="{213E994C-B101-4B09-ABC0-BD5FDE7EC31F}" type="presOf" srcId="{33689F87-6F3C-44B4-A8E3-B8C801C6BF18}" destId="{A6C15356-8224-4E54-972B-2A61038BB7A1}" srcOrd="0" destOrd="0" presId="urn:microsoft.com/office/officeart/2005/8/layout/cycle6"/>
    <dgm:cxn modelId="{BEB1614F-D5E8-42D7-BEF4-EC4905197210}" srcId="{9498A77C-08CE-4D07-9246-93C9F131B785}" destId="{757E8DAF-3172-4B29-8982-29C40779B7B6}" srcOrd="0" destOrd="0" parTransId="{7310B50D-7814-48C6-AC9A-6EC019F22F90}" sibTransId="{B2A0CFC9-0237-4FBB-ACD2-DFF2E91D57ED}"/>
    <dgm:cxn modelId="{CABC0450-F61F-421B-AB9B-2676AE91F6DE}" srcId="{9498A77C-08CE-4D07-9246-93C9F131B785}" destId="{2488BB91-3FEB-4014-B525-668A86851A04}" srcOrd="2" destOrd="0" parTransId="{6089397D-D549-4386-8BAD-D620ACDBF9C7}" sibTransId="{263592CB-6278-48E4-88DA-3313BC6A12AA}"/>
    <dgm:cxn modelId="{7DA31B71-4E78-4427-9A54-9CF4CF035F73}" type="presOf" srcId="{F068CF0E-7D15-4945-A9E8-EB085BEE6AD4}" destId="{D57E703A-E292-46EC-B96D-566070E92641}" srcOrd="0" destOrd="0" presId="urn:microsoft.com/office/officeart/2005/8/layout/cycle6"/>
    <dgm:cxn modelId="{1A560373-00FB-47F1-AEAC-EED84BE50FCE}" srcId="{9498A77C-08CE-4D07-9246-93C9F131B785}" destId="{59C30C19-45D5-436C-B79C-A9402BDAF59A}" srcOrd="5" destOrd="0" parTransId="{FDCAEB49-4F25-4B2A-8F3A-21AE6C5E79FE}" sibTransId="{E5951CA8-A7C1-48A0-9BEF-A7B23DC0284A}"/>
    <dgm:cxn modelId="{2F697C73-7121-45A5-AF54-93D707680706}" type="presOf" srcId="{7078CE06-5060-4BBA-BF3D-4E9F2D1B7C55}" destId="{989A84EB-A28A-463A-B59E-22A2F88FD943}" srcOrd="0" destOrd="0" presId="urn:microsoft.com/office/officeart/2005/8/layout/cycle6"/>
    <dgm:cxn modelId="{87FE3B7E-FB63-40BF-988E-EF785564BF0B}" srcId="{9498A77C-08CE-4D07-9246-93C9F131B785}" destId="{FC9ADCBF-1C2A-4807-8376-228021EB5DDB}" srcOrd="7" destOrd="0" parTransId="{694613AF-7AD4-4D9A-821E-C7A418EE03EF}" sibTransId="{F068CF0E-7D15-4945-A9E8-EB085BEE6AD4}"/>
    <dgm:cxn modelId="{90488696-3BD1-466C-9333-9DFF27D6A146}" srcId="{9498A77C-08CE-4D07-9246-93C9F131B785}" destId="{1702F3C9-F9AF-4A62-BA0B-579A466D6104}" srcOrd="1" destOrd="0" parTransId="{4CF738D6-7348-4A53-9D8F-D6A667209F36}" sibTransId="{064A2DAD-348F-424B-BCE8-FC966DDD2D44}"/>
    <dgm:cxn modelId="{02627FA6-CA7A-47F5-A31A-88C656AE59D7}" type="presOf" srcId="{FC9ADCBF-1C2A-4807-8376-228021EB5DDB}" destId="{70FCFF51-2723-49D4-AC22-2FBC0F30220E}" srcOrd="0" destOrd="0" presId="urn:microsoft.com/office/officeart/2005/8/layout/cycle6"/>
    <dgm:cxn modelId="{18F637B9-876A-4DB2-91F8-0EC92D7902C5}" type="presOf" srcId="{2488BB91-3FEB-4014-B525-668A86851A04}" destId="{84FB92B7-3E38-425D-B37A-6ECF114B2E11}" srcOrd="0" destOrd="0" presId="urn:microsoft.com/office/officeart/2005/8/layout/cycle6"/>
    <dgm:cxn modelId="{CDFE44BF-4C1C-40B4-A577-110403FD68FF}" type="presOf" srcId="{064A2DAD-348F-424B-BCE8-FC966DDD2D44}" destId="{79D3EFE9-2E47-4167-B9F3-EC8E12697170}" srcOrd="0" destOrd="0" presId="urn:microsoft.com/office/officeart/2005/8/layout/cycle6"/>
    <dgm:cxn modelId="{556FA9CE-3A05-4704-B13A-71EBE940ABC0}" type="presOf" srcId="{B2A0CFC9-0237-4FBB-ACD2-DFF2E91D57ED}" destId="{D4A0B01E-0C9A-430F-826C-1070A7469D25}" srcOrd="0" destOrd="0" presId="urn:microsoft.com/office/officeart/2005/8/layout/cycle6"/>
    <dgm:cxn modelId="{DD8BC8D2-C048-4198-AC71-72CD06B8C3A9}" type="presOf" srcId="{263592CB-6278-48E4-88DA-3313BC6A12AA}" destId="{25FFFB89-EECD-4E92-9114-A29E7F1B0767}" srcOrd="0" destOrd="0" presId="urn:microsoft.com/office/officeart/2005/8/layout/cycle6"/>
    <dgm:cxn modelId="{741CD0D3-9613-4894-B0C9-3C637DAB5EA4}" srcId="{9498A77C-08CE-4D07-9246-93C9F131B785}" destId="{33689F87-6F3C-44B4-A8E3-B8C801C6BF18}" srcOrd="3" destOrd="0" parTransId="{2FC72731-55EE-4BCE-8D81-4A35A6E49F4C}" sibTransId="{AE1C6DB9-6B47-4028-B677-A0A559D69A42}"/>
    <dgm:cxn modelId="{CDF7C0D7-DBD2-4CEB-AE2C-F5E2353E9D71}" srcId="{9498A77C-08CE-4D07-9246-93C9F131B785}" destId="{7078CE06-5060-4BBA-BF3D-4E9F2D1B7C55}" srcOrd="6" destOrd="0" parTransId="{8CC3C5EF-E53B-4B4F-97EF-668172208309}" sibTransId="{41468235-4048-4E06-AF46-D06C7A2F5196}"/>
    <dgm:cxn modelId="{2A21E7D8-62FA-4B94-8733-BB46AF2B16D4}" type="presOf" srcId="{C3547BC5-593E-46E9-ACD5-8A32048D5E7A}" destId="{2CFC4F77-45CB-49D9-992A-8E4C9365F644}" srcOrd="0" destOrd="0" presId="urn:microsoft.com/office/officeart/2005/8/layout/cycle6"/>
    <dgm:cxn modelId="{CA02BFD9-D04F-4EB5-BEF4-AC4C31FA3D9A}" type="presOf" srcId="{9498A77C-08CE-4D07-9246-93C9F131B785}" destId="{6836208F-7F88-4D65-8E29-81F9956D75F4}" srcOrd="0" destOrd="0" presId="urn:microsoft.com/office/officeart/2005/8/layout/cycle6"/>
    <dgm:cxn modelId="{64A843ED-90F3-43ED-9F63-3CE45A20F133}" type="presOf" srcId="{41468235-4048-4E06-AF46-D06C7A2F5196}" destId="{1B8B30AA-5D1C-42E4-ABEF-933283DD4F29}" srcOrd="0" destOrd="0" presId="urn:microsoft.com/office/officeart/2005/8/layout/cycle6"/>
    <dgm:cxn modelId="{4DF79CF1-A7F7-462C-87FA-2846A16AC75B}" type="presOf" srcId="{E5951CA8-A7C1-48A0-9BEF-A7B23DC0284A}" destId="{442D5A16-1751-4D72-A2FC-4F7B2A3E177C}" srcOrd="0" destOrd="0" presId="urn:microsoft.com/office/officeart/2005/8/layout/cycle6"/>
    <dgm:cxn modelId="{A15116EB-357E-4DC8-8575-9E9ADB1EEC00}" type="presParOf" srcId="{6836208F-7F88-4D65-8E29-81F9956D75F4}" destId="{22A17802-387B-4ECF-AAF7-54DC664EB0F0}" srcOrd="0" destOrd="0" presId="urn:microsoft.com/office/officeart/2005/8/layout/cycle6"/>
    <dgm:cxn modelId="{37373BA7-F834-408F-BF40-6C525F19C4FB}" type="presParOf" srcId="{6836208F-7F88-4D65-8E29-81F9956D75F4}" destId="{ACCDAE62-0558-43C4-82FF-198C27E371D3}" srcOrd="1" destOrd="0" presId="urn:microsoft.com/office/officeart/2005/8/layout/cycle6"/>
    <dgm:cxn modelId="{C1567195-F27C-4F40-A100-AD0CED9903AB}" type="presParOf" srcId="{6836208F-7F88-4D65-8E29-81F9956D75F4}" destId="{D4A0B01E-0C9A-430F-826C-1070A7469D25}" srcOrd="2" destOrd="0" presId="urn:microsoft.com/office/officeart/2005/8/layout/cycle6"/>
    <dgm:cxn modelId="{74BC4CAC-D179-45EC-AE50-CC8953228C39}" type="presParOf" srcId="{6836208F-7F88-4D65-8E29-81F9956D75F4}" destId="{28CDA9AF-94E3-4B53-B0F7-B4063444B964}" srcOrd="3" destOrd="0" presId="urn:microsoft.com/office/officeart/2005/8/layout/cycle6"/>
    <dgm:cxn modelId="{8AD487E3-2D04-4444-9944-76CFDA6626C9}" type="presParOf" srcId="{6836208F-7F88-4D65-8E29-81F9956D75F4}" destId="{8F3BB1F7-9D55-4F78-ACBB-583CD9F4EBAE}" srcOrd="4" destOrd="0" presId="urn:microsoft.com/office/officeart/2005/8/layout/cycle6"/>
    <dgm:cxn modelId="{A1E22EDC-B1B4-4987-97DC-CE47B8E801B4}" type="presParOf" srcId="{6836208F-7F88-4D65-8E29-81F9956D75F4}" destId="{79D3EFE9-2E47-4167-B9F3-EC8E12697170}" srcOrd="5" destOrd="0" presId="urn:microsoft.com/office/officeart/2005/8/layout/cycle6"/>
    <dgm:cxn modelId="{80D642F3-ECEA-4630-A0E5-349301FB793F}" type="presParOf" srcId="{6836208F-7F88-4D65-8E29-81F9956D75F4}" destId="{84FB92B7-3E38-425D-B37A-6ECF114B2E11}" srcOrd="6" destOrd="0" presId="urn:microsoft.com/office/officeart/2005/8/layout/cycle6"/>
    <dgm:cxn modelId="{38F08186-8F3C-4E24-994D-95034FA697D9}" type="presParOf" srcId="{6836208F-7F88-4D65-8E29-81F9956D75F4}" destId="{18C8EA69-78B2-4024-A373-84C1A5858927}" srcOrd="7" destOrd="0" presId="urn:microsoft.com/office/officeart/2005/8/layout/cycle6"/>
    <dgm:cxn modelId="{BB81F1F5-ACD8-4017-BD2D-75955435545E}" type="presParOf" srcId="{6836208F-7F88-4D65-8E29-81F9956D75F4}" destId="{25FFFB89-EECD-4E92-9114-A29E7F1B0767}" srcOrd="8" destOrd="0" presId="urn:microsoft.com/office/officeart/2005/8/layout/cycle6"/>
    <dgm:cxn modelId="{A9C8CC61-FA67-4488-B409-14EE014CE938}" type="presParOf" srcId="{6836208F-7F88-4D65-8E29-81F9956D75F4}" destId="{A6C15356-8224-4E54-972B-2A61038BB7A1}" srcOrd="9" destOrd="0" presId="urn:microsoft.com/office/officeart/2005/8/layout/cycle6"/>
    <dgm:cxn modelId="{E157E034-E8DD-4BEC-A07F-0EDA249FFE1D}" type="presParOf" srcId="{6836208F-7F88-4D65-8E29-81F9956D75F4}" destId="{F4E2E57E-F697-4434-9932-1DE59A3A4FC8}" srcOrd="10" destOrd="0" presId="urn:microsoft.com/office/officeart/2005/8/layout/cycle6"/>
    <dgm:cxn modelId="{F46E81CE-969C-4BD4-82AD-A0BDA2987679}" type="presParOf" srcId="{6836208F-7F88-4D65-8E29-81F9956D75F4}" destId="{032874B9-6354-4CAB-BBF5-5FF6CDFAEDAE}" srcOrd="11" destOrd="0" presId="urn:microsoft.com/office/officeart/2005/8/layout/cycle6"/>
    <dgm:cxn modelId="{B101289E-020E-4990-8B4C-7B2173E3BF42}" type="presParOf" srcId="{6836208F-7F88-4D65-8E29-81F9956D75F4}" destId="{2CFC4F77-45CB-49D9-992A-8E4C9365F644}" srcOrd="12" destOrd="0" presId="urn:microsoft.com/office/officeart/2005/8/layout/cycle6"/>
    <dgm:cxn modelId="{E3B230E6-8C88-47BB-8F61-75CC74B46D45}" type="presParOf" srcId="{6836208F-7F88-4D65-8E29-81F9956D75F4}" destId="{76C56814-08A2-43AD-B239-AA8ACDD31EE6}" srcOrd="13" destOrd="0" presId="urn:microsoft.com/office/officeart/2005/8/layout/cycle6"/>
    <dgm:cxn modelId="{704E306E-9A51-4025-BF32-E2F5C3093583}" type="presParOf" srcId="{6836208F-7F88-4D65-8E29-81F9956D75F4}" destId="{AECCA4C7-833A-4240-8DC4-F1AF3B16E176}" srcOrd="14" destOrd="0" presId="urn:microsoft.com/office/officeart/2005/8/layout/cycle6"/>
    <dgm:cxn modelId="{25729810-2E5E-4779-80B0-99966237142B}" type="presParOf" srcId="{6836208F-7F88-4D65-8E29-81F9956D75F4}" destId="{4411D45D-7F25-43D3-8987-820350736930}" srcOrd="15" destOrd="0" presId="urn:microsoft.com/office/officeart/2005/8/layout/cycle6"/>
    <dgm:cxn modelId="{20C1A498-14AB-4C2B-9424-5E0A5A878907}" type="presParOf" srcId="{6836208F-7F88-4D65-8E29-81F9956D75F4}" destId="{6061D46B-C3EA-452C-8D66-AD6BD21C68B2}" srcOrd="16" destOrd="0" presId="urn:microsoft.com/office/officeart/2005/8/layout/cycle6"/>
    <dgm:cxn modelId="{C4CD55F1-8133-4355-B783-872EA5BD32ED}" type="presParOf" srcId="{6836208F-7F88-4D65-8E29-81F9956D75F4}" destId="{442D5A16-1751-4D72-A2FC-4F7B2A3E177C}" srcOrd="17" destOrd="0" presId="urn:microsoft.com/office/officeart/2005/8/layout/cycle6"/>
    <dgm:cxn modelId="{2C2DC261-A0BA-4F7F-9DDB-4AD4D51C5D49}" type="presParOf" srcId="{6836208F-7F88-4D65-8E29-81F9956D75F4}" destId="{989A84EB-A28A-463A-B59E-22A2F88FD943}" srcOrd="18" destOrd="0" presId="urn:microsoft.com/office/officeart/2005/8/layout/cycle6"/>
    <dgm:cxn modelId="{893655D0-F439-44C0-BAD0-7E5637804F06}" type="presParOf" srcId="{6836208F-7F88-4D65-8E29-81F9956D75F4}" destId="{CEEC4261-23D9-4131-AA15-F65C9722DB24}" srcOrd="19" destOrd="0" presId="urn:microsoft.com/office/officeart/2005/8/layout/cycle6"/>
    <dgm:cxn modelId="{9F62AB82-1C47-45A3-9334-8DA5082FD466}" type="presParOf" srcId="{6836208F-7F88-4D65-8E29-81F9956D75F4}" destId="{1B8B30AA-5D1C-42E4-ABEF-933283DD4F29}" srcOrd="20" destOrd="0" presId="urn:microsoft.com/office/officeart/2005/8/layout/cycle6"/>
    <dgm:cxn modelId="{EA957E02-BC8A-4E31-8905-FE0CD7202F61}" type="presParOf" srcId="{6836208F-7F88-4D65-8E29-81F9956D75F4}" destId="{70FCFF51-2723-49D4-AC22-2FBC0F30220E}" srcOrd="21" destOrd="0" presId="urn:microsoft.com/office/officeart/2005/8/layout/cycle6"/>
    <dgm:cxn modelId="{3219A1B3-DC9B-4E33-9748-EA4D8014E672}" type="presParOf" srcId="{6836208F-7F88-4D65-8E29-81F9956D75F4}" destId="{23DDC2D9-2C48-4A08-BE62-BB02CDBBFE06}" srcOrd="22" destOrd="0" presId="urn:microsoft.com/office/officeart/2005/8/layout/cycle6"/>
    <dgm:cxn modelId="{906F6EBF-0992-4146-BB54-6E64C5DE9860}" type="presParOf" srcId="{6836208F-7F88-4D65-8E29-81F9956D75F4}" destId="{D57E703A-E292-46EC-B96D-566070E92641}" srcOrd="23"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2E6F8A9-6CB0-47BB-90A5-6E1F8F5025AD}"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en-US"/>
        </a:p>
      </dgm:t>
    </dgm:pt>
    <dgm:pt modelId="{5E860236-A5EA-4B3D-BC22-0CC890B8DA45}">
      <dgm:prSet phldrT="[Text]"/>
      <dgm:spPr/>
      <dgm:t>
        <a:bodyPr/>
        <a:lstStyle/>
        <a:p>
          <a:r>
            <a:rPr lang="ar-EG" b="1" dirty="0">
              <a:cs typeface="+mj-cs"/>
            </a:rPr>
            <a:t>الإخبارية</a:t>
          </a:r>
          <a:endParaRPr lang="en-US" b="1" dirty="0">
            <a:cs typeface="+mj-cs"/>
          </a:endParaRPr>
        </a:p>
      </dgm:t>
    </dgm:pt>
    <dgm:pt modelId="{C99EA65E-6066-4DD4-B4FC-9DFEAFEB16FC}" type="parTrans" cxnId="{A7A39513-92CD-45D1-A3CD-D6CEA8DC1BCC}">
      <dgm:prSet/>
      <dgm:spPr/>
      <dgm:t>
        <a:bodyPr/>
        <a:lstStyle/>
        <a:p>
          <a:endParaRPr lang="en-US"/>
        </a:p>
      </dgm:t>
    </dgm:pt>
    <dgm:pt modelId="{33318D06-BA7F-44DA-A304-310C62E1E525}" type="sibTrans" cxnId="{A7A39513-92CD-45D1-A3CD-D6CEA8DC1BCC}">
      <dgm:prSet/>
      <dgm:spPr/>
      <dgm:t>
        <a:bodyPr/>
        <a:lstStyle/>
        <a:p>
          <a:endParaRPr lang="en-US"/>
        </a:p>
      </dgm:t>
    </dgm:pt>
    <dgm:pt modelId="{0FDC505C-2AB2-4807-A00A-EA47C9D52ECA}">
      <dgm:prSet phldrT="[Text]"/>
      <dgm:spPr/>
      <dgm:t>
        <a:bodyPr/>
        <a:lstStyle/>
        <a:p>
          <a:r>
            <a:rPr lang="ar-EG" b="1" dirty="0">
              <a:cs typeface="+mj-cs"/>
            </a:rPr>
            <a:t>الترفيهية</a:t>
          </a:r>
          <a:endParaRPr lang="en-US" b="1" dirty="0">
            <a:cs typeface="+mj-cs"/>
          </a:endParaRPr>
        </a:p>
      </dgm:t>
    </dgm:pt>
    <dgm:pt modelId="{83AED7F7-3664-45F4-B0F8-6C00C30917E8}" type="parTrans" cxnId="{3EB21B7D-F8EA-495C-A6F2-833E248FC2FD}">
      <dgm:prSet/>
      <dgm:spPr/>
      <dgm:t>
        <a:bodyPr/>
        <a:lstStyle/>
        <a:p>
          <a:endParaRPr lang="en-US"/>
        </a:p>
      </dgm:t>
    </dgm:pt>
    <dgm:pt modelId="{D9E976A6-9AA8-4159-95EE-CB120E23B4FF}" type="sibTrans" cxnId="{3EB21B7D-F8EA-495C-A6F2-833E248FC2FD}">
      <dgm:prSet/>
      <dgm:spPr/>
      <dgm:t>
        <a:bodyPr/>
        <a:lstStyle/>
        <a:p>
          <a:endParaRPr lang="en-US"/>
        </a:p>
      </dgm:t>
    </dgm:pt>
    <dgm:pt modelId="{0958D27C-4139-42D2-96D3-8A01EE9AB612}">
      <dgm:prSet phldrT="[Text]"/>
      <dgm:spPr/>
      <dgm:t>
        <a:bodyPr/>
        <a:lstStyle/>
        <a:p>
          <a:r>
            <a:rPr lang="ar-EG" b="1" dirty="0">
              <a:cs typeface="+mj-cs"/>
            </a:rPr>
            <a:t>التعليمية</a:t>
          </a:r>
          <a:endParaRPr lang="en-US" b="1" dirty="0">
            <a:cs typeface="+mj-cs"/>
          </a:endParaRPr>
        </a:p>
      </dgm:t>
    </dgm:pt>
    <dgm:pt modelId="{A11CB4BD-446F-4F91-BAB8-4B4C703EA71E}" type="parTrans" cxnId="{8EEFD73E-BA90-4618-92D3-28E8CD129B06}">
      <dgm:prSet/>
      <dgm:spPr/>
      <dgm:t>
        <a:bodyPr/>
        <a:lstStyle/>
        <a:p>
          <a:endParaRPr lang="en-US"/>
        </a:p>
      </dgm:t>
    </dgm:pt>
    <dgm:pt modelId="{B1F61971-C5D6-463C-9573-48D5E53417BF}" type="sibTrans" cxnId="{8EEFD73E-BA90-4618-92D3-28E8CD129B06}">
      <dgm:prSet/>
      <dgm:spPr/>
      <dgm:t>
        <a:bodyPr/>
        <a:lstStyle/>
        <a:p>
          <a:endParaRPr lang="en-US"/>
        </a:p>
      </dgm:t>
    </dgm:pt>
    <dgm:pt modelId="{34EF96FB-9F00-4A9D-A238-34B78EDE0209}">
      <dgm:prSet phldrT="[Text]"/>
      <dgm:spPr/>
      <dgm:t>
        <a:bodyPr/>
        <a:lstStyle/>
        <a:p>
          <a:r>
            <a:rPr lang="ar-EG" b="1" dirty="0">
              <a:cs typeface="+mj-cs"/>
            </a:rPr>
            <a:t>الإعلانية</a:t>
          </a:r>
          <a:endParaRPr lang="en-US" b="1" dirty="0">
            <a:cs typeface="+mj-cs"/>
          </a:endParaRPr>
        </a:p>
      </dgm:t>
    </dgm:pt>
    <dgm:pt modelId="{47B8651A-9702-46A4-AD17-348F2ADEB98D}" type="parTrans" cxnId="{B108E869-9E7E-4BAD-90C5-BD5C4476D2DB}">
      <dgm:prSet/>
      <dgm:spPr/>
      <dgm:t>
        <a:bodyPr/>
        <a:lstStyle/>
        <a:p>
          <a:endParaRPr lang="en-US"/>
        </a:p>
      </dgm:t>
    </dgm:pt>
    <dgm:pt modelId="{74586C0E-4339-40A2-84BF-70F3127B8306}" type="sibTrans" cxnId="{B108E869-9E7E-4BAD-90C5-BD5C4476D2DB}">
      <dgm:prSet/>
      <dgm:spPr/>
      <dgm:t>
        <a:bodyPr/>
        <a:lstStyle/>
        <a:p>
          <a:endParaRPr lang="en-US"/>
        </a:p>
      </dgm:t>
    </dgm:pt>
    <dgm:pt modelId="{9E421419-CF6E-4C4B-9A71-D44A60735355}" type="pres">
      <dgm:prSet presAssocID="{A2E6F8A9-6CB0-47BB-90A5-6E1F8F5025AD}" presName="compositeShape" presStyleCnt="0">
        <dgm:presLayoutVars>
          <dgm:dir/>
          <dgm:resizeHandles/>
        </dgm:presLayoutVars>
      </dgm:prSet>
      <dgm:spPr/>
    </dgm:pt>
    <dgm:pt modelId="{2196C470-84B6-4A63-A4D8-4FF5348C8DCE}" type="pres">
      <dgm:prSet presAssocID="{A2E6F8A9-6CB0-47BB-90A5-6E1F8F5025AD}" presName="pyramid" presStyleLbl="node1" presStyleIdx="0" presStyleCnt="1"/>
      <dgm:spPr/>
    </dgm:pt>
    <dgm:pt modelId="{FC88AC7C-25E4-4075-B99F-8C768B1F005B}" type="pres">
      <dgm:prSet presAssocID="{A2E6F8A9-6CB0-47BB-90A5-6E1F8F5025AD}" presName="theList" presStyleCnt="0"/>
      <dgm:spPr/>
    </dgm:pt>
    <dgm:pt modelId="{AB294B4C-74E5-43E0-8066-515B3A09DB53}" type="pres">
      <dgm:prSet presAssocID="{5E860236-A5EA-4B3D-BC22-0CC890B8DA45}" presName="aNode" presStyleLbl="fgAcc1" presStyleIdx="0" presStyleCnt="4">
        <dgm:presLayoutVars>
          <dgm:bulletEnabled val="1"/>
        </dgm:presLayoutVars>
      </dgm:prSet>
      <dgm:spPr/>
    </dgm:pt>
    <dgm:pt modelId="{514D62E0-7F75-439D-A28A-0567D9DD9E1B}" type="pres">
      <dgm:prSet presAssocID="{5E860236-A5EA-4B3D-BC22-0CC890B8DA45}" presName="aSpace" presStyleCnt="0"/>
      <dgm:spPr/>
    </dgm:pt>
    <dgm:pt modelId="{91C8F40F-D5DA-49A9-817F-20BAE9C54757}" type="pres">
      <dgm:prSet presAssocID="{0FDC505C-2AB2-4807-A00A-EA47C9D52ECA}" presName="aNode" presStyleLbl="fgAcc1" presStyleIdx="1" presStyleCnt="4" custLinFactNeighborX="1193" custLinFactNeighborY="65671">
        <dgm:presLayoutVars>
          <dgm:bulletEnabled val="1"/>
        </dgm:presLayoutVars>
      </dgm:prSet>
      <dgm:spPr/>
    </dgm:pt>
    <dgm:pt modelId="{4437E515-5FD4-49F7-8F2E-0BDE34F7DF94}" type="pres">
      <dgm:prSet presAssocID="{0FDC505C-2AB2-4807-A00A-EA47C9D52ECA}" presName="aSpace" presStyleCnt="0"/>
      <dgm:spPr/>
    </dgm:pt>
    <dgm:pt modelId="{58E164AF-A97A-4904-B554-E6A036B32A8D}" type="pres">
      <dgm:prSet presAssocID="{0958D27C-4139-42D2-96D3-8A01EE9AB612}" presName="aNode" presStyleLbl="fgAcc1" presStyleIdx="2" presStyleCnt="4" custLinFactY="13514" custLinFactNeighborX="1193" custLinFactNeighborY="100000">
        <dgm:presLayoutVars>
          <dgm:bulletEnabled val="1"/>
        </dgm:presLayoutVars>
      </dgm:prSet>
      <dgm:spPr/>
    </dgm:pt>
    <dgm:pt modelId="{C08A1E75-3C91-4CF4-9B00-CE9E5BCC5B20}" type="pres">
      <dgm:prSet presAssocID="{0958D27C-4139-42D2-96D3-8A01EE9AB612}" presName="aSpace" presStyleCnt="0"/>
      <dgm:spPr/>
    </dgm:pt>
    <dgm:pt modelId="{00168D3B-3622-4E2F-8861-0001849FA51A}" type="pres">
      <dgm:prSet presAssocID="{34EF96FB-9F00-4A9D-A238-34B78EDE0209}" presName="aNode" presStyleLbl="fgAcc1" presStyleIdx="3" presStyleCnt="4" custLinFactY="26274" custLinFactNeighborX="1193" custLinFactNeighborY="100000">
        <dgm:presLayoutVars>
          <dgm:bulletEnabled val="1"/>
        </dgm:presLayoutVars>
      </dgm:prSet>
      <dgm:spPr/>
    </dgm:pt>
    <dgm:pt modelId="{E453036D-BAAA-4049-8C91-3B658594D6DE}" type="pres">
      <dgm:prSet presAssocID="{34EF96FB-9F00-4A9D-A238-34B78EDE0209}" presName="aSpace" presStyleCnt="0"/>
      <dgm:spPr/>
    </dgm:pt>
  </dgm:ptLst>
  <dgm:cxnLst>
    <dgm:cxn modelId="{A7A39513-92CD-45D1-A3CD-D6CEA8DC1BCC}" srcId="{A2E6F8A9-6CB0-47BB-90A5-6E1F8F5025AD}" destId="{5E860236-A5EA-4B3D-BC22-0CC890B8DA45}" srcOrd="0" destOrd="0" parTransId="{C99EA65E-6066-4DD4-B4FC-9DFEAFEB16FC}" sibTransId="{33318D06-BA7F-44DA-A304-310C62E1E525}"/>
    <dgm:cxn modelId="{B5CFAD26-9B46-4C95-AE31-4969842711E6}" type="presOf" srcId="{0FDC505C-2AB2-4807-A00A-EA47C9D52ECA}" destId="{91C8F40F-D5DA-49A9-817F-20BAE9C54757}" srcOrd="0" destOrd="0" presId="urn:microsoft.com/office/officeart/2005/8/layout/pyramid2"/>
    <dgm:cxn modelId="{8EEFD73E-BA90-4618-92D3-28E8CD129B06}" srcId="{A2E6F8A9-6CB0-47BB-90A5-6E1F8F5025AD}" destId="{0958D27C-4139-42D2-96D3-8A01EE9AB612}" srcOrd="2" destOrd="0" parTransId="{A11CB4BD-446F-4F91-BAB8-4B4C703EA71E}" sibTransId="{B1F61971-C5D6-463C-9573-48D5E53417BF}"/>
    <dgm:cxn modelId="{B108E869-9E7E-4BAD-90C5-BD5C4476D2DB}" srcId="{A2E6F8A9-6CB0-47BB-90A5-6E1F8F5025AD}" destId="{34EF96FB-9F00-4A9D-A238-34B78EDE0209}" srcOrd="3" destOrd="0" parTransId="{47B8651A-9702-46A4-AD17-348F2ADEB98D}" sibTransId="{74586C0E-4339-40A2-84BF-70F3127B8306}"/>
    <dgm:cxn modelId="{4D6B2F58-335E-4C1C-9F75-0CAE2F25215A}" type="presOf" srcId="{0958D27C-4139-42D2-96D3-8A01EE9AB612}" destId="{58E164AF-A97A-4904-B554-E6A036B32A8D}" srcOrd="0" destOrd="0" presId="urn:microsoft.com/office/officeart/2005/8/layout/pyramid2"/>
    <dgm:cxn modelId="{E8917978-7148-42FC-93D4-3051B2924F04}" type="presOf" srcId="{34EF96FB-9F00-4A9D-A238-34B78EDE0209}" destId="{00168D3B-3622-4E2F-8861-0001849FA51A}" srcOrd="0" destOrd="0" presId="urn:microsoft.com/office/officeart/2005/8/layout/pyramid2"/>
    <dgm:cxn modelId="{3EB21B7D-F8EA-495C-A6F2-833E248FC2FD}" srcId="{A2E6F8A9-6CB0-47BB-90A5-6E1F8F5025AD}" destId="{0FDC505C-2AB2-4807-A00A-EA47C9D52ECA}" srcOrd="1" destOrd="0" parTransId="{83AED7F7-3664-45F4-B0F8-6C00C30917E8}" sibTransId="{D9E976A6-9AA8-4159-95EE-CB120E23B4FF}"/>
    <dgm:cxn modelId="{1FF95788-BBDC-41C5-9563-21F07944D5FC}" type="presOf" srcId="{5E860236-A5EA-4B3D-BC22-0CC890B8DA45}" destId="{AB294B4C-74E5-43E0-8066-515B3A09DB53}" srcOrd="0" destOrd="0" presId="urn:microsoft.com/office/officeart/2005/8/layout/pyramid2"/>
    <dgm:cxn modelId="{C25D22F5-FE40-4BCE-B80A-A89708F5D426}" type="presOf" srcId="{A2E6F8A9-6CB0-47BB-90A5-6E1F8F5025AD}" destId="{9E421419-CF6E-4C4B-9A71-D44A60735355}" srcOrd="0" destOrd="0" presId="urn:microsoft.com/office/officeart/2005/8/layout/pyramid2"/>
    <dgm:cxn modelId="{3598D593-5EFE-4EB6-8314-FA9F44A168D8}" type="presParOf" srcId="{9E421419-CF6E-4C4B-9A71-D44A60735355}" destId="{2196C470-84B6-4A63-A4D8-4FF5348C8DCE}" srcOrd="0" destOrd="0" presId="urn:microsoft.com/office/officeart/2005/8/layout/pyramid2"/>
    <dgm:cxn modelId="{E385C9F8-847E-491E-A33E-B1403FB7864D}" type="presParOf" srcId="{9E421419-CF6E-4C4B-9A71-D44A60735355}" destId="{FC88AC7C-25E4-4075-B99F-8C768B1F005B}" srcOrd="1" destOrd="0" presId="urn:microsoft.com/office/officeart/2005/8/layout/pyramid2"/>
    <dgm:cxn modelId="{815DA2EF-3D7A-4ED2-8FF4-6356ED847EB5}" type="presParOf" srcId="{FC88AC7C-25E4-4075-B99F-8C768B1F005B}" destId="{AB294B4C-74E5-43E0-8066-515B3A09DB53}" srcOrd="0" destOrd="0" presId="urn:microsoft.com/office/officeart/2005/8/layout/pyramid2"/>
    <dgm:cxn modelId="{5000F77E-2D0B-49B7-B549-2BF5B206FBC8}" type="presParOf" srcId="{FC88AC7C-25E4-4075-B99F-8C768B1F005B}" destId="{514D62E0-7F75-439D-A28A-0567D9DD9E1B}" srcOrd="1" destOrd="0" presId="urn:microsoft.com/office/officeart/2005/8/layout/pyramid2"/>
    <dgm:cxn modelId="{CDE9FD2A-029B-4221-8DCA-9C5850B34F38}" type="presParOf" srcId="{FC88AC7C-25E4-4075-B99F-8C768B1F005B}" destId="{91C8F40F-D5DA-49A9-817F-20BAE9C54757}" srcOrd="2" destOrd="0" presId="urn:microsoft.com/office/officeart/2005/8/layout/pyramid2"/>
    <dgm:cxn modelId="{E78078AE-739B-474A-9C38-D76BC9F381F4}" type="presParOf" srcId="{FC88AC7C-25E4-4075-B99F-8C768B1F005B}" destId="{4437E515-5FD4-49F7-8F2E-0BDE34F7DF94}" srcOrd="3" destOrd="0" presId="urn:microsoft.com/office/officeart/2005/8/layout/pyramid2"/>
    <dgm:cxn modelId="{8C4B4088-4D54-47CC-B359-02A238F67FE2}" type="presParOf" srcId="{FC88AC7C-25E4-4075-B99F-8C768B1F005B}" destId="{58E164AF-A97A-4904-B554-E6A036B32A8D}" srcOrd="4" destOrd="0" presId="urn:microsoft.com/office/officeart/2005/8/layout/pyramid2"/>
    <dgm:cxn modelId="{7403CB03-3260-4B8A-98B3-0F1236C95FA2}" type="presParOf" srcId="{FC88AC7C-25E4-4075-B99F-8C768B1F005B}" destId="{C08A1E75-3C91-4CF4-9B00-CE9E5BCC5B20}" srcOrd="5" destOrd="0" presId="urn:microsoft.com/office/officeart/2005/8/layout/pyramid2"/>
    <dgm:cxn modelId="{71D1B077-DE78-4E7B-B2E0-9BA59C2FF41B}" type="presParOf" srcId="{FC88AC7C-25E4-4075-B99F-8C768B1F005B}" destId="{00168D3B-3622-4E2F-8861-0001849FA51A}" srcOrd="6" destOrd="0" presId="urn:microsoft.com/office/officeart/2005/8/layout/pyramid2"/>
    <dgm:cxn modelId="{1504834F-A64A-4117-AC9B-A768A59B375D}" type="presParOf" srcId="{FC88AC7C-25E4-4075-B99F-8C768B1F005B}" destId="{E453036D-BAAA-4049-8C91-3B658594D6DE}"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17802-387B-4ECF-AAF7-54DC664EB0F0}">
      <dsp:nvSpPr>
        <dsp:cNvPr id="0" name=""/>
        <dsp:cNvSpPr/>
      </dsp:nvSpPr>
      <dsp:spPr>
        <a:xfrm>
          <a:off x="2925078" y="1702"/>
          <a:ext cx="1187709"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j-cs"/>
            </a:rPr>
            <a:t>سهل وسريع</a:t>
          </a:r>
          <a:endParaRPr lang="en-US" sz="1800" b="1" kern="1200" dirty="0">
            <a:cs typeface="+mj-cs"/>
          </a:endParaRPr>
        </a:p>
      </dsp:txBody>
      <dsp:txXfrm>
        <a:off x="2949565" y="26189"/>
        <a:ext cx="1138735" cy="452647"/>
      </dsp:txXfrm>
    </dsp:sp>
    <dsp:sp modelId="{D4A0B01E-0C9A-430F-826C-1070A7469D25}">
      <dsp:nvSpPr>
        <dsp:cNvPr id="0" name=""/>
        <dsp:cNvSpPr/>
      </dsp:nvSpPr>
      <dsp:spPr>
        <a:xfrm>
          <a:off x="1779554" y="252513"/>
          <a:ext cx="3478757" cy="3478757"/>
        </a:xfrm>
        <a:custGeom>
          <a:avLst/>
          <a:gdLst/>
          <a:ahLst/>
          <a:cxnLst/>
          <a:rect l="0" t="0" r="0" b="0"/>
          <a:pathLst>
            <a:path>
              <a:moveTo>
                <a:pt x="2336559" y="105728"/>
              </a:moveTo>
              <a:arcTo wR="1739378" hR="1739378" stAng="17404794" swAng="68699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8CDA9AF-94E3-4B53-B0F7-B4063444B964}">
      <dsp:nvSpPr>
        <dsp:cNvPr id="0" name=""/>
        <dsp:cNvSpPr/>
      </dsp:nvSpPr>
      <dsp:spPr>
        <a:xfrm>
          <a:off x="4220308" y="511155"/>
          <a:ext cx="1057102"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j-cs"/>
            </a:rPr>
            <a:t>محمول ومتحرك</a:t>
          </a:r>
          <a:endParaRPr lang="en-US" sz="1800" b="1" kern="1200" dirty="0">
            <a:cs typeface="+mj-cs"/>
          </a:endParaRPr>
        </a:p>
      </dsp:txBody>
      <dsp:txXfrm>
        <a:off x="4244795" y="535642"/>
        <a:ext cx="1008128" cy="452647"/>
      </dsp:txXfrm>
    </dsp:sp>
    <dsp:sp modelId="{79D3EFE9-2E47-4167-B9F3-EC8E12697170}">
      <dsp:nvSpPr>
        <dsp:cNvPr id="0" name=""/>
        <dsp:cNvSpPr/>
      </dsp:nvSpPr>
      <dsp:spPr>
        <a:xfrm>
          <a:off x="1779554" y="252513"/>
          <a:ext cx="3478757" cy="3478757"/>
        </a:xfrm>
        <a:custGeom>
          <a:avLst/>
          <a:gdLst/>
          <a:ahLst/>
          <a:cxnLst/>
          <a:rect l="0" t="0" r="0" b="0"/>
          <a:pathLst>
            <a:path>
              <a:moveTo>
                <a:pt x="3181390" y="766732"/>
              </a:moveTo>
              <a:arcTo wR="1739378" hR="1739378" stAng="19560006" swAng="152710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4FB92B7-3E38-425D-B37A-6ECF114B2E11}">
      <dsp:nvSpPr>
        <dsp:cNvPr id="0" name=""/>
        <dsp:cNvSpPr/>
      </dsp:nvSpPr>
      <dsp:spPr>
        <a:xfrm>
          <a:off x="4711686" y="1741081"/>
          <a:ext cx="1093250"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j-cs"/>
            </a:rPr>
            <a:t>مجاني</a:t>
          </a:r>
          <a:endParaRPr lang="en-US" sz="1800" b="1" kern="1200" dirty="0">
            <a:cs typeface="+mj-cs"/>
          </a:endParaRPr>
        </a:p>
      </dsp:txBody>
      <dsp:txXfrm>
        <a:off x="4736173" y="1765568"/>
        <a:ext cx="1044276" cy="452647"/>
      </dsp:txXfrm>
    </dsp:sp>
    <dsp:sp modelId="{25FFFB89-EECD-4E92-9114-A29E7F1B0767}">
      <dsp:nvSpPr>
        <dsp:cNvPr id="0" name=""/>
        <dsp:cNvSpPr/>
      </dsp:nvSpPr>
      <dsp:spPr>
        <a:xfrm>
          <a:off x="1779554" y="252513"/>
          <a:ext cx="3478757" cy="3478757"/>
        </a:xfrm>
        <a:custGeom>
          <a:avLst/>
          <a:gdLst/>
          <a:ahLst/>
          <a:cxnLst/>
          <a:rect l="0" t="0" r="0" b="0"/>
          <a:pathLst>
            <a:path>
              <a:moveTo>
                <a:pt x="3459434" y="1997920"/>
              </a:moveTo>
              <a:arcTo wR="1739378" hR="1739378" stAng="512889" swAng="152710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6C15356-8224-4E54-972B-2A61038BB7A1}">
      <dsp:nvSpPr>
        <dsp:cNvPr id="0" name=""/>
        <dsp:cNvSpPr/>
      </dsp:nvSpPr>
      <dsp:spPr>
        <a:xfrm>
          <a:off x="4126856" y="2971007"/>
          <a:ext cx="1244006"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j-cs"/>
            </a:rPr>
            <a:t>فعال للتواصل</a:t>
          </a:r>
          <a:endParaRPr lang="en-US" sz="1800" b="1" kern="1200" dirty="0">
            <a:cs typeface="+mj-cs"/>
          </a:endParaRPr>
        </a:p>
      </dsp:txBody>
      <dsp:txXfrm>
        <a:off x="4151343" y="2995494"/>
        <a:ext cx="1195032" cy="452647"/>
      </dsp:txXfrm>
    </dsp:sp>
    <dsp:sp modelId="{032874B9-6354-4CAB-BBF5-5FF6CDFAEDAE}">
      <dsp:nvSpPr>
        <dsp:cNvPr id="0" name=""/>
        <dsp:cNvSpPr/>
      </dsp:nvSpPr>
      <dsp:spPr>
        <a:xfrm>
          <a:off x="1779554" y="252513"/>
          <a:ext cx="3478757" cy="3478757"/>
        </a:xfrm>
        <a:custGeom>
          <a:avLst/>
          <a:gdLst/>
          <a:ahLst/>
          <a:cxnLst/>
          <a:rect l="0" t="0" r="0" b="0"/>
          <a:pathLst>
            <a:path>
              <a:moveTo>
                <a:pt x="2648880" y="3222026"/>
              </a:moveTo>
              <a:arcTo wR="1739378" hR="1739378" stAng="3508425" swAng="70766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CFC4F77-45CB-49D9-992A-8E4C9365F644}">
      <dsp:nvSpPr>
        <dsp:cNvPr id="0" name=""/>
        <dsp:cNvSpPr/>
      </dsp:nvSpPr>
      <dsp:spPr>
        <a:xfrm>
          <a:off x="2935122" y="3480460"/>
          <a:ext cx="1167621"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j-cs"/>
            </a:rPr>
            <a:t>تعريف بالأفكار </a:t>
          </a:r>
          <a:endParaRPr lang="en-US" sz="1800" b="1" kern="1200" dirty="0">
            <a:cs typeface="+mj-cs"/>
          </a:endParaRPr>
        </a:p>
      </dsp:txBody>
      <dsp:txXfrm>
        <a:off x="2959609" y="3504947"/>
        <a:ext cx="1118647" cy="452647"/>
      </dsp:txXfrm>
    </dsp:sp>
    <dsp:sp modelId="{AECCA4C7-833A-4240-8DC4-F1AF3B16E176}">
      <dsp:nvSpPr>
        <dsp:cNvPr id="0" name=""/>
        <dsp:cNvSpPr/>
      </dsp:nvSpPr>
      <dsp:spPr>
        <a:xfrm>
          <a:off x="1779554" y="252513"/>
          <a:ext cx="3478757" cy="3478757"/>
        </a:xfrm>
        <a:custGeom>
          <a:avLst/>
          <a:gdLst/>
          <a:ahLst/>
          <a:cxnLst/>
          <a:rect l="0" t="0" r="0" b="0"/>
          <a:pathLst>
            <a:path>
              <a:moveTo>
                <a:pt x="1152133" y="3376626"/>
              </a:moveTo>
              <a:arcTo wR="1739378" hR="1739378" stAng="6583907" swAng="70766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411D45D-7F25-43D3-8987-820350736930}">
      <dsp:nvSpPr>
        <dsp:cNvPr id="0" name=""/>
        <dsp:cNvSpPr/>
      </dsp:nvSpPr>
      <dsp:spPr>
        <a:xfrm>
          <a:off x="1903143" y="2971007"/>
          <a:ext cx="771725"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solidFill>
                <a:schemeClr val="bg1"/>
              </a:solidFill>
              <a:latin typeface="Simplified Arabic" panose="02020603050405020304" pitchFamily="18" charset="-78"/>
              <a:cs typeface="+mj-cs"/>
            </a:rPr>
            <a:t>فوري</a:t>
          </a:r>
          <a:endParaRPr lang="en-US" sz="1800" b="1" kern="1200" dirty="0">
            <a:solidFill>
              <a:schemeClr val="bg1"/>
            </a:solidFill>
            <a:latin typeface="Simplified Arabic" panose="02020603050405020304" pitchFamily="18" charset="-78"/>
            <a:cs typeface="+mj-cs"/>
          </a:endParaRPr>
        </a:p>
      </dsp:txBody>
      <dsp:txXfrm>
        <a:off x="1927630" y="2995494"/>
        <a:ext cx="722751" cy="452647"/>
      </dsp:txXfrm>
    </dsp:sp>
    <dsp:sp modelId="{442D5A16-1751-4D72-A2FC-4F7B2A3E177C}">
      <dsp:nvSpPr>
        <dsp:cNvPr id="0" name=""/>
        <dsp:cNvSpPr/>
      </dsp:nvSpPr>
      <dsp:spPr>
        <a:xfrm>
          <a:off x="1779554" y="252513"/>
          <a:ext cx="3478757" cy="3478757"/>
        </a:xfrm>
        <a:custGeom>
          <a:avLst/>
          <a:gdLst/>
          <a:ahLst/>
          <a:cxnLst/>
          <a:rect l="0" t="0" r="0" b="0"/>
          <a:pathLst>
            <a:path>
              <a:moveTo>
                <a:pt x="297366" y="2712024"/>
              </a:moveTo>
              <a:arcTo wR="1739378" hR="1739378" stAng="8760006" swAng="152710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89A84EB-A28A-463A-B59E-22A2F88FD943}">
      <dsp:nvSpPr>
        <dsp:cNvPr id="0" name=""/>
        <dsp:cNvSpPr/>
      </dsp:nvSpPr>
      <dsp:spPr>
        <a:xfrm>
          <a:off x="1242977" y="1741081"/>
          <a:ext cx="1073154"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solidFill>
                <a:schemeClr val="bg1"/>
              </a:solidFill>
              <a:latin typeface="Simplified Arabic" panose="02020603050405020304" pitchFamily="18" charset="-78"/>
              <a:cs typeface="+mj-cs"/>
            </a:rPr>
            <a:t>فعال للتسوق</a:t>
          </a:r>
          <a:endParaRPr lang="ar-SY" sz="1800" b="1" kern="1200" dirty="0">
            <a:solidFill>
              <a:schemeClr val="bg1"/>
            </a:solidFill>
            <a:latin typeface="Simplified Arabic" panose="02020603050405020304" pitchFamily="18" charset="-78"/>
            <a:cs typeface="+mj-cs"/>
          </a:endParaRPr>
        </a:p>
      </dsp:txBody>
      <dsp:txXfrm>
        <a:off x="1267464" y="1765568"/>
        <a:ext cx="1024180" cy="452647"/>
      </dsp:txXfrm>
    </dsp:sp>
    <dsp:sp modelId="{1B8B30AA-5D1C-42E4-ABEF-933283DD4F29}">
      <dsp:nvSpPr>
        <dsp:cNvPr id="0" name=""/>
        <dsp:cNvSpPr/>
      </dsp:nvSpPr>
      <dsp:spPr>
        <a:xfrm>
          <a:off x="1779554" y="252513"/>
          <a:ext cx="3478757" cy="3478757"/>
        </a:xfrm>
        <a:custGeom>
          <a:avLst/>
          <a:gdLst/>
          <a:ahLst/>
          <a:cxnLst/>
          <a:rect l="0" t="0" r="0" b="0"/>
          <a:pathLst>
            <a:path>
              <a:moveTo>
                <a:pt x="19322" y="1480836"/>
              </a:moveTo>
              <a:arcTo wR="1739378" hR="1739378" stAng="11312889" swAng="152710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0FCFF51-2723-49D4-AC22-2FBC0F30220E}">
      <dsp:nvSpPr>
        <dsp:cNvPr id="0" name=""/>
        <dsp:cNvSpPr/>
      </dsp:nvSpPr>
      <dsp:spPr>
        <a:xfrm>
          <a:off x="1694137" y="511155"/>
          <a:ext cx="1189739" cy="5016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solidFill>
                <a:schemeClr val="bg1"/>
              </a:solidFill>
              <a:latin typeface="Simplified Arabic" panose="02020603050405020304" pitchFamily="18" charset="-78"/>
              <a:cs typeface="+mj-cs"/>
            </a:rPr>
            <a:t>متابعة الأشخاص</a:t>
          </a:r>
          <a:endParaRPr lang="ar-SY" sz="1800" b="1" kern="1200" dirty="0">
            <a:solidFill>
              <a:schemeClr val="bg1"/>
            </a:solidFill>
            <a:latin typeface="Simplified Arabic" panose="02020603050405020304" pitchFamily="18" charset="-78"/>
            <a:cs typeface="+mj-cs"/>
          </a:endParaRPr>
        </a:p>
      </dsp:txBody>
      <dsp:txXfrm>
        <a:off x="1718624" y="535642"/>
        <a:ext cx="1140765" cy="452647"/>
      </dsp:txXfrm>
    </dsp:sp>
    <dsp:sp modelId="{D57E703A-E292-46EC-B96D-566070E92641}">
      <dsp:nvSpPr>
        <dsp:cNvPr id="0" name=""/>
        <dsp:cNvSpPr/>
      </dsp:nvSpPr>
      <dsp:spPr>
        <a:xfrm>
          <a:off x="1779554" y="252513"/>
          <a:ext cx="3478757" cy="3478757"/>
        </a:xfrm>
        <a:custGeom>
          <a:avLst/>
          <a:gdLst/>
          <a:ahLst/>
          <a:cxnLst/>
          <a:rect l="0" t="0" r="0" b="0"/>
          <a:pathLst>
            <a:path>
              <a:moveTo>
                <a:pt x="829785" y="256786"/>
              </a:moveTo>
              <a:arcTo wR="1739378" hR="1739378" stAng="14308215" swAng="68699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6C470-84B6-4A63-A4D8-4FF5348C8DCE}">
      <dsp:nvSpPr>
        <dsp:cNvPr id="0" name=""/>
        <dsp:cNvSpPr/>
      </dsp:nvSpPr>
      <dsp:spPr>
        <a:xfrm>
          <a:off x="972665" y="0"/>
          <a:ext cx="3563065" cy="3563065"/>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294B4C-74E5-43E0-8066-515B3A09DB53}">
      <dsp:nvSpPr>
        <dsp:cNvPr id="0" name=""/>
        <dsp:cNvSpPr/>
      </dsp:nvSpPr>
      <dsp:spPr>
        <a:xfrm>
          <a:off x="2754197" y="356654"/>
          <a:ext cx="2315992" cy="63327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b="1" kern="1200" dirty="0">
              <a:cs typeface="+mj-cs"/>
            </a:rPr>
            <a:t>الإخبارية</a:t>
          </a:r>
          <a:endParaRPr lang="en-US" sz="2600" b="1" kern="1200" dirty="0">
            <a:cs typeface="+mj-cs"/>
          </a:endParaRPr>
        </a:p>
      </dsp:txBody>
      <dsp:txXfrm>
        <a:off x="2785111" y="387568"/>
        <a:ext cx="2254164" cy="571451"/>
      </dsp:txXfrm>
    </dsp:sp>
    <dsp:sp modelId="{91C8F40F-D5DA-49A9-817F-20BAE9C54757}">
      <dsp:nvSpPr>
        <dsp:cNvPr id="0" name=""/>
        <dsp:cNvSpPr/>
      </dsp:nvSpPr>
      <dsp:spPr>
        <a:xfrm>
          <a:off x="2781827" y="1121078"/>
          <a:ext cx="2315992" cy="63327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b="1" kern="1200" dirty="0">
              <a:cs typeface="+mj-cs"/>
            </a:rPr>
            <a:t>الترفيهية</a:t>
          </a:r>
          <a:endParaRPr lang="en-US" sz="2600" b="1" kern="1200" dirty="0">
            <a:cs typeface="+mj-cs"/>
          </a:endParaRPr>
        </a:p>
      </dsp:txBody>
      <dsp:txXfrm>
        <a:off x="2812741" y="1151992"/>
        <a:ext cx="2254164" cy="571451"/>
      </dsp:txXfrm>
    </dsp:sp>
    <dsp:sp modelId="{58E164AF-A97A-4904-B554-E6A036B32A8D}">
      <dsp:nvSpPr>
        <dsp:cNvPr id="0" name=""/>
        <dsp:cNvSpPr/>
      </dsp:nvSpPr>
      <dsp:spPr>
        <a:xfrm>
          <a:off x="2781827" y="1946273"/>
          <a:ext cx="2315992" cy="63327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b="1" kern="1200" dirty="0">
              <a:cs typeface="+mj-cs"/>
            </a:rPr>
            <a:t>التعليمية</a:t>
          </a:r>
          <a:endParaRPr lang="en-US" sz="2600" b="1" kern="1200" dirty="0">
            <a:cs typeface="+mj-cs"/>
          </a:endParaRPr>
        </a:p>
      </dsp:txBody>
      <dsp:txXfrm>
        <a:off x="2812741" y="1977187"/>
        <a:ext cx="2254164" cy="571451"/>
      </dsp:txXfrm>
    </dsp:sp>
    <dsp:sp modelId="{00168D3B-3622-4E2F-8861-0001849FA51A}">
      <dsp:nvSpPr>
        <dsp:cNvPr id="0" name=""/>
        <dsp:cNvSpPr/>
      </dsp:nvSpPr>
      <dsp:spPr>
        <a:xfrm>
          <a:off x="2781827" y="2739519"/>
          <a:ext cx="2315992" cy="633279"/>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ar-EG" sz="2600" b="1" kern="1200" dirty="0">
              <a:cs typeface="+mj-cs"/>
            </a:rPr>
            <a:t>الإعلانية</a:t>
          </a:r>
          <a:endParaRPr lang="en-US" sz="2600" b="1" kern="1200" dirty="0">
            <a:cs typeface="+mj-cs"/>
          </a:endParaRPr>
        </a:p>
      </dsp:txBody>
      <dsp:txXfrm>
        <a:off x="2812741" y="2770433"/>
        <a:ext cx="2254164" cy="571451"/>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1.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الثالثة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roup 9">
            <a:extLst>
              <a:ext uri="{FF2B5EF4-FFF2-40B4-BE49-F238E27FC236}">
                <a16:creationId xmlns:a16="http://schemas.microsoft.com/office/drawing/2014/main" id="{A9EFE900-2D06-DDA6-EE9F-B71BEACF4513}"/>
              </a:ext>
            </a:extLst>
          </p:cNvPr>
          <p:cNvGrpSpPr/>
          <p:nvPr/>
        </p:nvGrpSpPr>
        <p:grpSpPr>
          <a:xfrm>
            <a:off x="4413452" y="5561291"/>
            <a:ext cx="7584165" cy="768000"/>
            <a:chOff x="3168700" y="1131591"/>
            <a:chExt cx="5427365" cy="576000"/>
          </a:xfrm>
        </p:grpSpPr>
        <p:sp>
          <p:nvSpPr>
            <p:cNvPr id="11" name="Round Same Side Corner Rectangle 3">
              <a:extLst>
                <a:ext uri="{FF2B5EF4-FFF2-40B4-BE49-F238E27FC236}">
                  <a16:creationId xmlns:a16="http://schemas.microsoft.com/office/drawing/2014/main" id="{D257B5B2-D0EB-ADE0-5500-1A3C2BB65727}"/>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60C83D87-E353-5BE8-5EC3-E5FE0C2F446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C3861957-25BC-C70A-59BE-58593C28BDF2}"/>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4</a:t>
              </a:r>
            </a:p>
          </p:txBody>
        </p:sp>
      </p:grpSp>
      <p:grpSp>
        <p:nvGrpSpPr>
          <p:cNvPr id="14" name="Group 13">
            <a:extLst>
              <a:ext uri="{FF2B5EF4-FFF2-40B4-BE49-F238E27FC236}">
                <a16:creationId xmlns:a16="http://schemas.microsoft.com/office/drawing/2014/main" id="{2F42D087-6D8D-7BD7-A782-85852742FB74}"/>
              </a:ext>
            </a:extLst>
          </p:cNvPr>
          <p:cNvGrpSpPr/>
          <p:nvPr/>
        </p:nvGrpSpPr>
        <p:grpSpPr>
          <a:xfrm>
            <a:off x="4383484" y="3294519"/>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2</a:t>
              </a:r>
            </a:p>
          </p:txBody>
        </p:sp>
      </p:grpSp>
      <p:grpSp>
        <p:nvGrpSpPr>
          <p:cNvPr id="18" name="Group 17">
            <a:extLst>
              <a:ext uri="{FF2B5EF4-FFF2-40B4-BE49-F238E27FC236}">
                <a16:creationId xmlns:a16="http://schemas.microsoft.com/office/drawing/2014/main" id="{77AFE840-09BC-74E7-D471-95701C57E949}"/>
              </a:ext>
            </a:extLst>
          </p:cNvPr>
          <p:cNvGrpSpPr/>
          <p:nvPr/>
        </p:nvGrpSpPr>
        <p:grpSpPr>
          <a:xfrm>
            <a:off x="4417585" y="4409831"/>
            <a:ext cx="7580033" cy="768000"/>
            <a:chOff x="3168700" y="1131591"/>
            <a:chExt cx="5427365" cy="576000"/>
          </a:xfrm>
        </p:grpSpPr>
        <p:sp>
          <p:nvSpPr>
            <p:cNvPr id="19" name="Round Same Side Corner Rectangle 3">
              <a:extLst>
                <a:ext uri="{FF2B5EF4-FFF2-40B4-BE49-F238E27FC236}">
                  <a16:creationId xmlns:a16="http://schemas.microsoft.com/office/drawing/2014/main" id="{D98673F2-932A-039B-10F3-EDA46CE8D9C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0" name="AutoShape 92">
              <a:extLst>
                <a:ext uri="{FF2B5EF4-FFF2-40B4-BE49-F238E27FC236}">
                  <a16:creationId xmlns:a16="http://schemas.microsoft.com/office/drawing/2014/main" id="{FC32901B-2860-4450-1106-3631D117EF1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1" name="TextBox 20">
              <a:extLst>
                <a:ext uri="{FF2B5EF4-FFF2-40B4-BE49-F238E27FC236}">
                  <a16:creationId xmlns:a16="http://schemas.microsoft.com/office/drawing/2014/main" id="{B1E6BD2E-F7C0-CD06-638F-AC1339C7417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3</a:t>
              </a: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383484" y="2125934"/>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1</a:t>
              </a: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347024" y="2277096"/>
            <a:ext cx="6663611" cy="461665"/>
          </a:xfrm>
          <a:prstGeom prst="rect">
            <a:avLst/>
          </a:prstGeom>
          <a:noFill/>
        </p:spPr>
        <p:txBody>
          <a:bodyPr wrap="square">
            <a:spAutoFit/>
          </a:bodyPr>
          <a:lstStyle/>
          <a:p>
            <a:pPr algn="r" rtl="1"/>
            <a:r>
              <a:rPr lang="ar-EG" sz="2400" b="1" dirty="0">
                <a:solidFill>
                  <a:schemeClr val="bg1"/>
                </a:solidFill>
                <a:latin typeface="Alexandria" charset="0"/>
                <a:cs typeface="+mj-cs"/>
              </a:rPr>
              <a:t>مواقع التواصل الاجتماعي (</a:t>
            </a:r>
            <a:r>
              <a:rPr lang="en-US" sz="2400" b="1" dirty="0" err="1">
                <a:solidFill>
                  <a:schemeClr val="bg1"/>
                </a:solidFill>
                <a:latin typeface="Alexandria" charset="0"/>
                <a:cs typeface="+mj-cs"/>
              </a:rPr>
              <a:t>facebook</a:t>
            </a:r>
            <a:r>
              <a:rPr lang="en-US" sz="2400" b="1" dirty="0">
                <a:solidFill>
                  <a:schemeClr val="bg1"/>
                </a:solidFill>
                <a:latin typeface="Alexandria" charset="0"/>
                <a:cs typeface="+mj-cs"/>
              </a:rPr>
              <a:t> – x </a:t>
            </a:r>
            <a:r>
              <a:rPr lang="ar-EG" sz="2400" b="1" dirty="0">
                <a:solidFill>
                  <a:schemeClr val="bg1"/>
                </a:solidFill>
                <a:latin typeface="Alexandria" charset="0"/>
                <a:cs typeface="+mj-cs"/>
              </a:rPr>
              <a:t>)</a:t>
            </a:r>
            <a:endParaRPr lang="en-US" sz="2400" b="1" dirty="0">
              <a:solidFill>
                <a:schemeClr val="bg1"/>
              </a:solidFill>
              <a:latin typeface="Alexandria" charset="0"/>
              <a:cs typeface="+mj-cs"/>
            </a:endParaRPr>
          </a:p>
        </p:txBody>
      </p:sp>
      <p:sp>
        <p:nvSpPr>
          <p:cNvPr id="7" name="TextBox 6">
            <a:extLst>
              <a:ext uri="{FF2B5EF4-FFF2-40B4-BE49-F238E27FC236}">
                <a16:creationId xmlns:a16="http://schemas.microsoft.com/office/drawing/2014/main" id="{B3B1FD4D-A89E-BA30-C3AA-B8707F85EFBF}"/>
              </a:ext>
            </a:extLst>
          </p:cNvPr>
          <p:cNvSpPr txBox="1"/>
          <p:nvPr/>
        </p:nvSpPr>
        <p:spPr>
          <a:xfrm>
            <a:off x="4298956" y="4583022"/>
            <a:ext cx="6752682" cy="461665"/>
          </a:xfrm>
          <a:prstGeom prst="rect">
            <a:avLst/>
          </a:prstGeom>
          <a:noFill/>
        </p:spPr>
        <p:txBody>
          <a:bodyPr wrap="square">
            <a:spAutoFit/>
          </a:bodyPr>
          <a:lstStyle/>
          <a:p>
            <a:pPr algn="r" rtl="1"/>
            <a:r>
              <a:rPr lang="en-US" sz="2400" b="1" dirty="0">
                <a:solidFill>
                  <a:schemeClr val="bg1"/>
                </a:solidFill>
                <a:latin typeface="Alexandria" charset="0"/>
                <a:cs typeface="+mj-cs"/>
              </a:rPr>
              <a:t>Tik </a:t>
            </a:r>
            <a:r>
              <a:rPr lang="en-US" sz="2400" b="1" dirty="0" err="1">
                <a:solidFill>
                  <a:schemeClr val="bg1"/>
                </a:solidFill>
                <a:latin typeface="Alexandria" charset="0"/>
                <a:cs typeface="+mj-cs"/>
              </a:rPr>
              <a:t>tok</a:t>
            </a:r>
            <a:r>
              <a:rPr lang="en-US" sz="2400" b="1" dirty="0">
                <a:solidFill>
                  <a:schemeClr val="bg1"/>
                </a:solidFill>
                <a:latin typeface="Alexandria" charset="0"/>
                <a:cs typeface="+mj-cs"/>
              </a:rPr>
              <a:t> – </a:t>
            </a:r>
            <a:r>
              <a:rPr lang="en-US" sz="2400" b="1" dirty="0" err="1">
                <a:solidFill>
                  <a:schemeClr val="bg1"/>
                </a:solidFill>
                <a:latin typeface="Alexandria" charset="0"/>
                <a:cs typeface="+mj-cs"/>
              </a:rPr>
              <a:t>linkedin</a:t>
            </a:r>
            <a:r>
              <a:rPr lang="en-US" sz="2400" b="1" dirty="0">
                <a:solidFill>
                  <a:schemeClr val="bg1"/>
                </a:solidFill>
                <a:latin typeface="Alexandria" charset="0"/>
                <a:cs typeface="+mj-cs"/>
              </a:rPr>
              <a:t> </a:t>
            </a:r>
            <a:endParaRPr lang="ar-EG" sz="2400" b="1" dirty="0">
              <a:solidFill>
                <a:schemeClr val="bg1"/>
              </a:solidFill>
              <a:latin typeface="Alexandria" charset="0"/>
              <a:cs typeface="+mj-cs"/>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298956" y="3457859"/>
            <a:ext cx="6752682" cy="461665"/>
          </a:xfrm>
          <a:prstGeom prst="rect">
            <a:avLst/>
          </a:prstGeom>
          <a:noFill/>
        </p:spPr>
        <p:txBody>
          <a:bodyPr wrap="square">
            <a:spAutoFit/>
          </a:bodyPr>
          <a:lstStyle/>
          <a:p>
            <a:pPr algn="r" rtl="1"/>
            <a:r>
              <a:rPr lang="en-US" sz="2400" b="1" dirty="0" err="1">
                <a:solidFill>
                  <a:schemeClr val="bg1"/>
                </a:solidFill>
                <a:latin typeface="Alexandria" charset="0"/>
                <a:cs typeface="+mj-cs"/>
              </a:rPr>
              <a:t>Youtube</a:t>
            </a:r>
            <a:r>
              <a:rPr lang="en-US" sz="2400" b="1" dirty="0">
                <a:solidFill>
                  <a:schemeClr val="bg1"/>
                </a:solidFill>
                <a:latin typeface="Alexandria" charset="0"/>
                <a:cs typeface="+mj-cs"/>
              </a:rPr>
              <a:t> – Instagram </a:t>
            </a:r>
            <a:endParaRPr lang="ar-EG" sz="2400" b="1" dirty="0">
              <a:solidFill>
                <a:schemeClr val="bg1"/>
              </a:solidFill>
              <a:latin typeface="Alexandria" charset="0"/>
              <a:cs typeface="+mj-cs"/>
            </a:endParaRPr>
          </a:p>
        </p:txBody>
      </p:sp>
      <p:sp>
        <p:nvSpPr>
          <p:cNvPr id="27" name="TextBox 26">
            <a:extLst>
              <a:ext uri="{FF2B5EF4-FFF2-40B4-BE49-F238E27FC236}">
                <a16:creationId xmlns:a16="http://schemas.microsoft.com/office/drawing/2014/main" id="{EC05CCE5-BFBE-233A-1069-1724BC01144F}"/>
              </a:ext>
            </a:extLst>
          </p:cNvPr>
          <p:cNvSpPr txBox="1"/>
          <p:nvPr/>
        </p:nvSpPr>
        <p:spPr>
          <a:xfrm>
            <a:off x="4257953" y="5714457"/>
            <a:ext cx="6752682" cy="461665"/>
          </a:xfrm>
          <a:prstGeom prst="rect">
            <a:avLst/>
          </a:prstGeom>
          <a:noFill/>
        </p:spPr>
        <p:txBody>
          <a:bodyPr wrap="square">
            <a:spAutoFit/>
          </a:bodyPr>
          <a:lstStyle/>
          <a:p>
            <a:pPr algn="r" rtl="1"/>
            <a:r>
              <a:rPr lang="en-US" sz="2400" b="1" dirty="0">
                <a:solidFill>
                  <a:schemeClr val="bg1"/>
                </a:solidFill>
                <a:latin typeface="Alexandria" charset="0"/>
                <a:cs typeface="+mj-cs"/>
              </a:rPr>
              <a:t>Snapchat </a:t>
            </a:r>
            <a:endParaRPr lang="ar-EG" sz="2400" b="1" dirty="0">
              <a:solidFill>
                <a:schemeClr val="bg1"/>
              </a:solidFill>
              <a:latin typeface="Alexandria" charset="0"/>
              <a:cs typeface="+mj-cs"/>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a:r>
              <a:rPr lang="ar-EG" b="1" dirty="0">
                <a:solidFill>
                  <a:schemeClr val="bg1"/>
                </a:solidFill>
                <a:latin typeface="Alexandria" charset="0"/>
                <a:cs typeface="+mj-cs"/>
              </a:rPr>
              <a:t>الثالثة </a:t>
            </a:r>
            <a:endParaRPr lang="en-US" sz="28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E19DB17-3268-68B3-E4DB-90E57E15409B}"/>
              </a:ext>
            </a:extLst>
          </p:cNvPr>
          <p:cNvSpPr txBox="1"/>
          <p:nvPr/>
        </p:nvSpPr>
        <p:spPr>
          <a:xfrm>
            <a:off x="1798934" y="2165810"/>
            <a:ext cx="9032486" cy="3673121"/>
          </a:xfrm>
          <a:prstGeom prst="rect">
            <a:avLst/>
          </a:prstGeom>
          <a:noFill/>
        </p:spPr>
        <p:txBody>
          <a:bodyPr wrap="square" rtlCol="0">
            <a:spAutoFit/>
          </a:bodyPr>
          <a:lstStyle/>
          <a:p>
            <a:pPr algn="just" rtl="1">
              <a:lnSpc>
                <a:spcPct val="200000"/>
              </a:lnSpc>
            </a:pPr>
            <a:r>
              <a:rPr lang="ar-EG" sz="2400" dirty="0">
                <a:latin typeface="Alexandria"/>
                <a:cs typeface="+mj-cs"/>
              </a:rPr>
              <a:t>تعتبر مواقع التواصل من أنواع الإعلام الرقمي وتضم عدة مواقع أشهرها (</a:t>
            </a:r>
            <a:r>
              <a:rPr lang="en-US" sz="2400" dirty="0" err="1">
                <a:latin typeface="Alexandria"/>
                <a:cs typeface="+mj-cs"/>
              </a:rPr>
              <a:t>facebook</a:t>
            </a:r>
            <a:r>
              <a:rPr lang="en-US" sz="2400" dirty="0">
                <a:latin typeface="Alexandria"/>
                <a:cs typeface="+mj-cs"/>
              </a:rPr>
              <a:t> – Instagram – x – Snapchat – </a:t>
            </a:r>
            <a:r>
              <a:rPr lang="en-US" sz="2400" dirty="0" err="1">
                <a:latin typeface="Alexandria"/>
                <a:cs typeface="+mj-cs"/>
              </a:rPr>
              <a:t>youtube</a:t>
            </a:r>
            <a:r>
              <a:rPr lang="en-US" sz="2400" dirty="0">
                <a:latin typeface="Alexandria"/>
                <a:cs typeface="+mj-cs"/>
              </a:rPr>
              <a:t> – </a:t>
            </a:r>
            <a:r>
              <a:rPr lang="en-US" sz="2400" dirty="0" err="1">
                <a:latin typeface="Alexandria"/>
                <a:cs typeface="+mj-cs"/>
              </a:rPr>
              <a:t>tiktok</a:t>
            </a:r>
            <a:r>
              <a:rPr lang="en-US" sz="2400" dirty="0">
                <a:latin typeface="Alexandria"/>
                <a:cs typeface="+mj-cs"/>
              </a:rPr>
              <a:t> </a:t>
            </a:r>
            <a:r>
              <a:rPr lang="ar-EG" sz="2400" dirty="0">
                <a:latin typeface="Alexandria"/>
                <a:cs typeface="+mj-cs"/>
              </a:rPr>
              <a:t>)</a:t>
            </a:r>
          </a:p>
          <a:p>
            <a:pPr algn="just" rtl="1">
              <a:lnSpc>
                <a:spcPct val="200000"/>
              </a:lnSpc>
            </a:pPr>
            <a:r>
              <a:rPr lang="ar-EG" sz="2400" dirty="0">
                <a:latin typeface="Alexandria"/>
                <a:cs typeface="+mj-cs"/>
              </a:rPr>
              <a:t>لكل موقع من مواقع التواصل الاجتماعي مميزات يتميز بها، حيث يتميز </a:t>
            </a:r>
            <a:r>
              <a:rPr lang="en-US" sz="2400" dirty="0">
                <a:latin typeface="Alexandria"/>
                <a:cs typeface="+mj-cs"/>
              </a:rPr>
              <a:t>x </a:t>
            </a:r>
            <a:r>
              <a:rPr lang="ar-EG" sz="2400" dirty="0">
                <a:latin typeface="Alexandria"/>
                <a:cs typeface="+mj-cs"/>
              </a:rPr>
              <a:t> بالحركة والسرعة، و</a:t>
            </a:r>
            <a:r>
              <a:rPr lang="en-US" sz="2400" dirty="0" err="1">
                <a:latin typeface="Alexandria"/>
                <a:cs typeface="+mj-cs"/>
              </a:rPr>
              <a:t>instagram</a:t>
            </a:r>
            <a:r>
              <a:rPr lang="en-US" sz="2400" dirty="0">
                <a:latin typeface="Alexandria"/>
                <a:cs typeface="+mj-cs"/>
              </a:rPr>
              <a:t> </a:t>
            </a:r>
            <a:r>
              <a:rPr lang="ar-EG" sz="2400" dirty="0">
                <a:latin typeface="Alexandria"/>
                <a:cs typeface="+mj-cs"/>
              </a:rPr>
              <a:t> بنشر الصور، و</a:t>
            </a:r>
            <a:r>
              <a:rPr lang="en-US" sz="2400" dirty="0" err="1">
                <a:latin typeface="Alexandria"/>
                <a:cs typeface="+mj-cs"/>
              </a:rPr>
              <a:t>youtube</a:t>
            </a:r>
            <a:r>
              <a:rPr lang="ar-EG" sz="2400" dirty="0">
                <a:latin typeface="Alexandria"/>
                <a:cs typeface="+mj-cs"/>
              </a:rPr>
              <a:t> بعدة وظائف منها الإخبار والترفيه، و </a:t>
            </a:r>
            <a:r>
              <a:rPr lang="en-US" sz="2400" dirty="0" err="1">
                <a:latin typeface="Alexandria"/>
                <a:cs typeface="+mj-cs"/>
              </a:rPr>
              <a:t>linkedin</a:t>
            </a:r>
            <a:r>
              <a:rPr lang="en-US" sz="2400" dirty="0">
                <a:latin typeface="Alexandria"/>
                <a:cs typeface="+mj-cs"/>
              </a:rPr>
              <a:t> </a:t>
            </a:r>
            <a:r>
              <a:rPr lang="ar-EG" sz="2400" dirty="0">
                <a:latin typeface="Alexandria"/>
                <a:cs typeface="+mj-cs"/>
              </a:rPr>
              <a:t> بالأعمال والتوظيف.</a:t>
            </a:r>
            <a:endParaRPr lang="ar-SY" sz="2400" dirty="0">
              <a:latin typeface="Alexandria"/>
              <a:cs typeface="+mj-cs"/>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مواقع التواصل الاجتماعي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3D94871-10CE-E4E2-AE85-AF15B85928EE}"/>
              </a:ext>
            </a:extLst>
          </p:cNvPr>
          <p:cNvSpPr txBox="1"/>
          <p:nvPr/>
        </p:nvSpPr>
        <p:spPr>
          <a:xfrm>
            <a:off x="1798934" y="2540614"/>
            <a:ext cx="9032486" cy="2215991"/>
          </a:xfrm>
          <a:prstGeom prst="rect">
            <a:avLst/>
          </a:prstGeom>
          <a:noFill/>
        </p:spPr>
        <p:txBody>
          <a:bodyPr wrap="square" rtlCol="0">
            <a:spAutoFit/>
          </a:bodyPr>
          <a:lstStyle/>
          <a:p>
            <a:pPr algn="just" rtl="1">
              <a:lnSpc>
                <a:spcPct val="200000"/>
              </a:lnSpc>
            </a:pPr>
            <a:r>
              <a:rPr lang="ar-EG" sz="2400" dirty="0">
                <a:latin typeface="Alexandria"/>
                <a:cs typeface="+mj-cs"/>
              </a:rPr>
              <a:t>تعتبر </a:t>
            </a:r>
            <a:r>
              <a:rPr lang="ar-SY" sz="2400" dirty="0">
                <a:latin typeface="Alexandria"/>
                <a:cs typeface="+mj-cs"/>
              </a:rPr>
              <a:t>أكثر وسائل الإعلام الرقمي شيوعًا</a:t>
            </a:r>
            <a:r>
              <a:rPr lang="ar-EG" sz="2400" dirty="0">
                <a:latin typeface="Alexandria"/>
                <a:cs typeface="+mj-cs"/>
              </a:rPr>
              <a:t>، حيث يتم </a:t>
            </a:r>
            <a:r>
              <a:rPr lang="ar-SY" sz="2400" dirty="0">
                <a:latin typeface="Alexandria"/>
                <a:cs typeface="+mj-cs"/>
              </a:rPr>
              <a:t>استخدامها في حياتنا اليومية</a:t>
            </a:r>
            <a:r>
              <a:rPr lang="ar-EG" sz="2400" dirty="0">
                <a:latin typeface="Alexandria"/>
                <a:cs typeface="+mj-cs"/>
              </a:rPr>
              <a:t>، ويستخدمها </a:t>
            </a:r>
            <a:r>
              <a:rPr lang="ar-SY" sz="2400" dirty="0">
                <a:latin typeface="Alexandria"/>
                <a:cs typeface="+mj-cs"/>
              </a:rPr>
              <a:t>أكثر من </a:t>
            </a:r>
            <a:r>
              <a:rPr lang="en-US" sz="2400" dirty="0">
                <a:latin typeface="Alexandria"/>
                <a:cs typeface="+mj-cs"/>
              </a:rPr>
              <a:t>4.7</a:t>
            </a:r>
            <a:r>
              <a:rPr lang="ar-SY" sz="2400" dirty="0">
                <a:latin typeface="Alexandria"/>
                <a:cs typeface="+mj-cs"/>
              </a:rPr>
              <a:t> مليار مستخدم </a:t>
            </a:r>
            <a:r>
              <a:rPr lang="ar-EG" sz="2400" dirty="0">
                <a:latin typeface="Alexandria"/>
                <a:cs typeface="+mj-cs"/>
              </a:rPr>
              <a:t>في </a:t>
            </a:r>
            <a:r>
              <a:rPr lang="ar-SY" sz="2400" dirty="0">
                <a:latin typeface="Alexandria"/>
                <a:cs typeface="+mj-cs"/>
              </a:rPr>
              <a:t>العالم، </a:t>
            </a:r>
            <a:r>
              <a:rPr lang="ar-EG" sz="2400" dirty="0">
                <a:latin typeface="Alexandria"/>
                <a:cs typeface="+mj-cs"/>
              </a:rPr>
              <a:t>كما تستخدم في التسويق</a:t>
            </a:r>
            <a:r>
              <a:rPr lang="ar-SY" sz="2400" dirty="0">
                <a:latin typeface="Alexandria"/>
                <a:cs typeface="+mj-cs"/>
              </a:rPr>
              <a:t>، لكن الغرض الأساسي منه</a:t>
            </a:r>
            <a:r>
              <a:rPr lang="ar-EG" sz="2400" dirty="0">
                <a:latin typeface="Alexandria"/>
                <a:cs typeface="+mj-cs"/>
              </a:rPr>
              <a:t>ا</a:t>
            </a:r>
            <a:r>
              <a:rPr lang="ar-SY" sz="2400" dirty="0">
                <a:latin typeface="Alexandria"/>
                <a:cs typeface="+mj-cs"/>
              </a:rPr>
              <a:t> ربط ال</a:t>
            </a:r>
            <a:r>
              <a:rPr lang="ar-EG" sz="2400" dirty="0">
                <a:latin typeface="Alexandria"/>
                <a:cs typeface="+mj-cs"/>
              </a:rPr>
              <a:t>أشخاص ببعضها البعض</a:t>
            </a:r>
            <a:r>
              <a:rPr lang="ar-SY" sz="2400" dirty="0">
                <a:latin typeface="Alexandria"/>
                <a:cs typeface="+mj-cs"/>
              </a:rPr>
              <a:t> في جميع أنحاء العالم.</a:t>
            </a:r>
          </a:p>
        </p:txBody>
      </p:sp>
    </p:spTree>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991BB-DD29-6A15-0EFC-2C1DAC56C6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85B8B1-E1E5-847A-38A8-4F571B64C2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B756D0-AF6E-2DC1-D96C-C0C1861479F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مواقع التواصل الاجتماعي</a:t>
            </a:r>
          </a:p>
        </p:txBody>
      </p:sp>
      <p:sp>
        <p:nvSpPr>
          <p:cNvPr id="5" name="Rectangle 4">
            <a:extLst>
              <a:ext uri="{FF2B5EF4-FFF2-40B4-BE49-F238E27FC236}">
                <a16:creationId xmlns:a16="http://schemas.microsoft.com/office/drawing/2014/main" id="{80211DAD-EE07-9C8C-92B5-A78A2F41D0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403317-EE15-9864-4F33-8059F7B11AC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7B10AA5-7BB8-A812-A756-D617A6B260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EEECEC6-5202-F9F1-E6A8-9BF80DCFDBF5}"/>
              </a:ext>
            </a:extLst>
          </p:cNvPr>
          <p:cNvSpPr txBox="1"/>
          <p:nvPr/>
        </p:nvSpPr>
        <p:spPr>
          <a:xfrm>
            <a:off x="1798934" y="2655577"/>
            <a:ext cx="9032486" cy="2195794"/>
          </a:xfrm>
          <a:prstGeom prst="rect">
            <a:avLst/>
          </a:prstGeom>
          <a:noFill/>
        </p:spPr>
        <p:txBody>
          <a:bodyPr wrap="square" rtlCol="0">
            <a:spAutoFit/>
          </a:bodyPr>
          <a:lstStyle/>
          <a:p>
            <a:pPr algn="just" rtl="1">
              <a:lnSpc>
                <a:spcPct val="200000"/>
              </a:lnSpc>
            </a:pPr>
            <a:r>
              <a:rPr lang="ar-EG" sz="2400" dirty="0">
                <a:latin typeface="Alexandria"/>
                <a:cs typeface="+mj-cs"/>
              </a:rPr>
              <a:t>تضم مواقع (</a:t>
            </a:r>
            <a:r>
              <a:rPr lang="en-US" sz="2400" dirty="0" err="1">
                <a:latin typeface="Alexandria"/>
                <a:cs typeface="+mj-cs"/>
              </a:rPr>
              <a:t>facebook</a:t>
            </a:r>
            <a:r>
              <a:rPr lang="en-US" sz="2400" dirty="0">
                <a:latin typeface="Alexandria"/>
                <a:cs typeface="+mj-cs"/>
              </a:rPr>
              <a:t> – Instagram – x – Snapchat – </a:t>
            </a:r>
            <a:r>
              <a:rPr lang="en-US" sz="2400" dirty="0" err="1">
                <a:latin typeface="Alexandria"/>
                <a:cs typeface="+mj-cs"/>
              </a:rPr>
              <a:t>youtube</a:t>
            </a:r>
            <a:r>
              <a:rPr lang="en-US" sz="2400" dirty="0">
                <a:latin typeface="Alexandria"/>
                <a:cs typeface="+mj-cs"/>
              </a:rPr>
              <a:t> – </a:t>
            </a:r>
            <a:r>
              <a:rPr lang="en-US" sz="2400" dirty="0" err="1">
                <a:latin typeface="Alexandria"/>
                <a:cs typeface="+mj-cs"/>
              </a:rPr>
              <a:t>tiktok</a:t>
            </a:r>
            <a:r>
              <a:rPr lang="en-US" sz="2400" dirty="0">
                <a:latin typeface="Alexandria"/>
                <a:cs typeface="+mj-cs"/>
              </a:rPr>
              <a:t> </a:t>
            </a:r>
            <a:r>
              <a:rPr lang="ar-EG" sz="2400" dirty="0">
                <a:latin typeface="Alexandria"/>
                <a:cs typeface="+mj-cs"/>
              </a:rPr>
              <a:t>)، يمكنك الحصول على جميع أشكال المحتوى بمجرد إنشاء حساب على هذه المواقع.</a:t>
            </a:r>
          </a:p>
        </p:txBody>
      </p:sp>
    </p:spTree>
    <p:extLst>
      <p:ext uri="{BB962C8B-B14F-4D97-AF65-F5344CB8AC3E}">
        <p14:creationId xmlns:p14="http://schemas.microsoft.com/office/powerpoint/2010/main" val="424383426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92541-F4FF-FCB6-4AAD-56EFA47E63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66CCC-34F8-C860-5F21-11B2BA10A8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D72234-0EFE-F338-F18F-DE79F8C05F5B}"/>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فيس بوك</a:t>
            </a:r>
            <a:r>
              <a:rPr lang="en-US" sz="2800" b="1" dirty="0">
                <a:solidFill>
                  <a:srgbClr val="00AEEF"/>
                </a:solidFill>
                <a:latin typeface="Alexandria" charset="0"/>
                <a:cs typeface="+mj-cs"/>
              </a:rPr>
              <a:t> </a:t>
            </a:r>
            <a:r>
              <a:rPr lang="en-US" sz="2800" b="1" dirty="0" err="1">
                <a:solidFill>
                  <a:srgbClr val="00AEEF"/>
                </a:solidFill>
                <a:latin typeface="Alexandria" charset="0"/>
                <a:cs typeface="+mj-cs"/>
              </a:rPr>
              <a:t>facebook</a:t>
            </a:r>
            <a:r>
              <a:rPr lang="en-US" sz="2800" b="1" dirty="0">
                <a:solidFill>
                  <a:srgbClr val="00AEEF"/>
                </a:solidFill>
                <a:latin typeface="Alexandria" charset="0"/>
                <a:cs typeface="+mj-cs"/>
              </a:rPr>
              <a:t>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BF272CA-E090-1041-12F2-0249C206C2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3CEEBA-6560-30EE-46DD-E717429D48D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4C30AA8-AB2A-4255-4156-53FD9F8DA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E9A5F10-FAD9-D347-67E6-E250B85FF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7266" y="2662164"/>
            <a:ext cx="2152650" cy="2152650"/>
          </a:xfrm>
          <a:prstGeom prst="rect">
            <a:avLst/>
          </a:prstGeom>
        </p:spPr>
      </p:pic>
      <p:pic>
        <p:nvPicPr>
          <p:cNvPr id="9" name="Picture 8">
            <a:extLst>
              <a:ext uri="{FF2B5EF4-FFF2-40B4-BE49-F238E27FC236}">
                <a16:creationId xmlns:a16="http://schemas.microsoft.com/office/drawing/2014/main" id="{BEE5C66A-0757-FB8D-B6F1-2092E64537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8738" y="2742388"/>
            <a:ext cx="2072426" cy="2072426"/>
          </a:xfrm>
          <a:prstGeom prst="rect">
            <a:avLst/>
          </a:prstGeom>
        </p:spPr>
      </p:pic>
      <p:pic>
        <p:nvPicPr>
          <p:cNvPr id="10" name="Picture 9">
            <a:extLst>
              <a:ext uri="{FF2B5EF4-FFF2-40B4-BE49-F238E27FC236}">
                <a16:creationId xmlns:a16="http://schemas.microsoft.com/office/drawing/2014/main" id="{9FBFF3B5-73C9-EDD2-800F-E00A9E0900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4696" y="2626720"/>
            <a:ext cx="2303764" cy="2303762"/>
          </a:xfrm>
          <a:prstGeom prst="rect">
            <a:avLst/>
          </a:prstGeom>
        </p:spPr>
      </p:pic>
    </p:spTree>
    <p:extLst>
      <p:ext uri="{BB962C8B-B14F-4D97-AF65-F5344CB8AC3E}">
        <p14:creationId xmlns:p14="http://schemas.microsoft.com/office/powerpoint/2010/main" val="289541736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2FCD6-E4A9-FB3A-02D1-97B2E8C5EA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9705A7-ABEB-FC76-D764-4AE5CA8592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63AFE4-2FF7-8D85-44D0-8215052404DC}"/>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facebook</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1E8AEE6-BB36-45FD-1FD2-F6D88A8E5C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C81327-C1C8-2FA4-8C77-5BD00D54425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226A769-B42D-8D73-46BD-8C10F41B8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19F0945-EC17-C0B0-710C-5EF519D14EA8}"/>
              </a:ext>
            </a:extLst>
          </p:cNvPr>
          <p:cNvSpPr txBox="1"/>
          <p:nvPr/>
        </p:nvSpPr>
        <p:spPr>
          <a:xfrm>
            <a:off x="2217207" y="2095405"/>
            <a:ext cx="9032486" cy="3673121"/>
          </a:xfrm>
          <a:prstGeom prst="rect">
            <a:avLst/>
          </a:prstGeom>
          <a:noFill/>
        </p:spPr>
        <p:txBody>
          <a:bodyPr wrap="square" rtlCol="0">
            <a:spAutoFit/>
          </a:bodyPr>
          <a:lstStyle/>
          <a:p>
            <a:pPr algn="just" rtl="1">
              <a:lnSpc>
                <a:spcPct val="200000"/>
              </a:lnSpc>
            </a:pPr>
            <a:r>
              <a:rPr lang="ar-EG" sz="2400" b="1" dirty="0">
                <a:latin typeface="Alexandria"/>
                <a:cs typeface="+mj-cs"/>
              </a:rPr>
              <a:t>أولًا </a:t>
            </a:r>
            <a:r>
              <a:rPr lang="en-US" sz="2400" b="1" dirty="0">
                <a:latin typeface="Alexandria"/>
                <a:cs typeface="+mj-cs"/>
              </a:rPr>
              <a:t>:</a:t>
            </a:r>
            <a:r>
              <a:rPr lang="ar-EG" sz="2400" b="1" dirty="0">
                <a:latin typeface="Alexandria"/>
                <a:cs typeface="+mj-cs"/>
              </a:rPr>
              <a:t> </a:t>
            </a:r>
            <a:r>
              <a:rPr lang="en-US" sz="2400" b="1" dirty="0">
                <a:latin typeface="Alexandria"/>
                <a:cs typeface="+mj-cs"/>
              </a:rPr>
              <a:t> - </a:t>
            </a:r>
            <a:r>
              <a:rPr lang="en-US" sz="2400" b="1" dirty="0" err="1">
                <a:latin typeface="Alexandria"/>
                <a:cs typeface="+mj-cs"/>
              </a:rPr>
              <a:t>facebook</a:t>
            </a:r>
            <a:r>
              <a:rPr lang="en-US" sz="2400" b="1" dirty="0">
                <a:latin typeface="Alexandria"/>
                <a:cs typeface="+mj-cs"/>
              </a:rPr>
              <a:t> </a:t>
            </a:r>
            <a:r>
              <a:rPr lang="ar-EG" sz="2400" b="1" dirty="0">
                <a:latin typeface="Alexandria"/>
                <a:cs typeface="+mj-cs"/>
              </a:rPr>
              <a:t>فيس بوك: </a:t>
            </a:r>
          </a:p>
          <a:p>
            <a:pPr algn="just" rtl="1">
              <a:lnSpc>
                <a:spcPct val="200000"/>
              </a:lnSpc>
            </a:pPr>
            <a:r>
              <a:rPr lang="ar-EG" sz="2400" dirty="0">
                <a:latin typeface="Alexandria"/>
                <a:cs typeface="+mj-cs"/>
              </a:rPr>
              <a:t>يعتبر أحد أهم مواقع التواصل الاجتماعي، والأكثر استخدامًا وتأثيرًا في العالم، حيث انطلق كنتاج من موقع ( </a:t>
            </a:r>
            <a:r>
              <a:rPr lang="en-US" sz="2400" dirty="0" err="1">
                <a:latin typeface="Alexandria"/>
                <a:cs typeface="+mj-cs"/>
              </a:rPr>
              <a:t>facematch</a:t>
            </a:r>
            <a:r>
              <a:rPr lang="ar-EG" sz="2400" dirty="0">
                <a:latin typeface="Alexandria"/>
                <a:cs typeface="+mj-cs"/>
              </a:rPr>
              <a:t>) التابع لجامعة هارفارد، الذي يعتمد على نشر صور لمجموعة من الأشخاص ثم اختيار رواد الموقع للشخص الأكثر جاذبية.</a:t>
            </a:r>
          </a:p>
          <a:p>
            <a:pPr algn="just" rtl="1">
              <a:lnSpc>
                <a:spcPct val="200000"/>
              </a:lnSpc>
            </a:pPr>
            <a:endParaRPr lang="ar-EG" sz="2400" b="1" dirty="0">
              <a:solidFill>
                <a:srgbClr val="0A1F61"/>
              </a:solidFill>
              <a:latin typeface="Alexandria"/>
              <a:cs typeface="+mj-cs"/>
            </a:endParaRPr>
          </a:p>
        </p:txBody>
      </p:sp>
      <p:pic>
        <p:nvPicPr>
          <p:cNvPr id="8" name="Picture 7">
            <a:extLst>
              <a:ext uri="{FF2B5EF4-FFF2-40B4-BE49-F238E27FC236}">
                <a16:creationId xmlns:a16="http://schemas.microsoft.com/office/drawing/2014/main" id="{EAE8A16F-0AE0-BE4B-E161-276A781A11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531018"/>
            <a:ext cx="1391586" cy="1391586"/>
          </a:xfrm>
          <a:prstGeom prst="rect">
            <a:avLst/>
          </a:prstGeom>
        </p:spPr>
      </p:pic>
    </p:spTree>
    <p:extLst>
      <p:ext uri="{BB962C8B-B14F-4D97-AF65-F5344CB8AC3E}">
        <p14:creationId xmlns:p14="http://schemas.microsoft.com/office/powerpoint/2010/main" val="290426741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7F8BE-BE81-4D50-5A7A-EED723A202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F33BF9-E55B-9B7C-787D-EB91FDB161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63B965-62DA-3C72-764A-815090B33E95}"/>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facebook</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A7D00DF-55C1-B112-14C6-170490A63C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AE0521-7320-676A-02A0-479B09BDE92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0563ED8-99B0-FF1F-DE6E-70EB31DB52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2E1A7BB-92A2-55E8-6401-573BF383EB10}"/>
              </a:ext>
            </a:extLst>
          </p:cNvPr>
          <p:cNvSpPr txBox="1"/>
          <p:nvPr/>
        </p:nvSpPr>
        <p:spPr>
          <a:xfrm>
            <a:off x="1935854" y="2560811"/>
            <a:ext cx="9032486" cy="2934458"/>
          </a:xfrm>
          <a:prstGeom prst="rect">
            <a:avLst/>
          </a:prstGeom>
          <a:noFill/>
        </p:spPr>
        <p:txBody>
          <a:bodyPr wrap="square" rtlCol="0">
            <a:spAutoFit/>
          </a:bodyPr>
          <a:lstStyle/>
          <a:p>
            <a:pPr algn="just" rtl="1">
              <a:lnSpc>
                <a:spcPct val="200000"/>
              </a:lnSpc>
            </a:pPr>
            <a:r>
              <a:rPr lang="ar-EG" sz="2400" dirty="0">
                <a:latin typeface="Alexandria"/>
                <a:cs typeface="+mj-cs"/>
              </a:rPr>
              <a:t>ابتكر </a:t>
            </a:r>
            <a:r>
              <a:rPr lang="en-US" sz="2400" dirty="0">
                <a:latin typeface="Alexandria"/>
                <a:cs typeface="+mj-cs"/>
              </a:rPr>
              <a:t>Mark Zuckerberg </a:t>
            </a:r>
            <a:r>
              <a:rPr lang="ar-EG" sz="2400" dirty="0">
                <a:latin typeface="Alexandria"/>
                <a:cs typeface="+mj-cs"/>
              </a:rPr>
              <a:t> موقع فيس ماش في أكتوبر 2003 عندما كان طالبًا بجامعة </a:t>
            </a:r>
            <a:r>
              <a:rPr lang="en-US" sz="2400" dirty="0">
                <a:latin typeface="Alexandria"/>
                <a:cs typeface="+mj-cs"/>
              </a:rPr>
              <a:t>Harvard </a:t>
            </a:r>
            <a:r>
              <a:rPr lang="ar-EG" sz="2400" dirty="0">
                <a:latin typeface="Alexandria"/>
                <a:cs typeface="+mj-cs"/>
              </a:rPr>
              <a:t>، وفي 2004  أنشأ موقع (فيس بوك</a:t>
            </a:r>
            <a:r>
              <a:rPr lang="en-US" sz="2400" dirty="0">
                <a:latin typeface="Alexandria"/>
                <a:cs typeface="+mj-cs"/>
              </a:rPr>
              <a:t> - </a:t>
            </a:r>
            <a:r>
              <a:rPr lang="ar-EG" sz="2400" dirty="0">
                <a:latin typeface="Alexandria"/>
                <a:cs typeface="+mj-cs"/>
              </a:rPr>
              <a:t> </a:t>
            </a:r>
            <a:r>
              <a:rPr lang="en-US" sz="2400" dirty="0" err="1">
                <a:latin typeface="Alexandria"/>
                <a:cs typeface="+mj-cs"/>
              </a:rPr>
              <a:t>facebook</a:t>
            </a:r>
            <a:r>
              <a:rPr lang="ar-EG" sz="2400" dirty="0">
                <a:latin typeface="Alexandria"/>
                <a:cs typeface="+mj-cs"/>
              </a:rPr>
              <a:t>) في غرفته بالجامعة، فسرعان ما لقي رواجًا بين الطلاب، واكتسب شعبية واسعة بينهم، وتوسع ليشمل طلاب جامعات أخرى.</a:t>
            </a:r>
          </a:p>
        </p:txBody>
      </p:sp>
      <p:pic>
        <p:nvPicPr>
          <p:cNvPr id="8" name="Picture 7">
            <a:extLst>
              <a:ext uri="{FF2B5EF4-FFF2-40B4-BE49-F238E27FC236}">
                <a16:creationId xmlns:a16="http://schemas.microsoft.com/office/drawing/2014/main" id="{FBCBD333-442F-B997-9703-097D8FEB36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582816"/>
            <a:ext cx="1290320" cy="1290320"/>
          </a:xfrm>
          <a:prstGeom prst="rect">
            <a:avLst/>
          </a:prstGeom>
        </p:spPr>
      </p:pic>
    </p:spTree>
    <p:extLst>
      <p:ext uri="{BB962C8B-B14F-4D97-AF65-F5344CB8AC3E}">
        <p14:creationId xmlns:p14="http://schemas.microsoft.com/office/powerpoint/2010/main" val="345328293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3CA3C-F28D-626C-06B5-994FDF71A1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1EC30D-1C8E-2111-3FFE-2509518705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202F5A-8284-6156-A011-801B5FE80CE3}"/>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facebook</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31F0D99-8CF0-E7C3-16E2-A06F513F3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9FE83B-1E3D-555C-C51D-DF7379EA671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555B90F-0B45-C7DC-AE76-16F237AA09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960670B-9D9A-9991-151F-24ED46697756}"/>
              </a:ext>
            </a:extLst>
          </p:cNvPr>
          <p:cNvSpPr txBox="1"/>
          <p:nvPr/>
        </p:nvSpPr>
        <p:spPr>
          <a:xfrm>
            <a:off x="1935854" y="2560811"/>
            <a:ext cx="9032486" cy="2195794"/>
          </a:xfrm>
          <a:prstGeom prst="rect">
            <a:avLst/>
          </a:prstGeom>
          <a:noFill/>
        </p:spPr>
        <p:txBody>
          <a:bodyPr wrap="square" rtlCol="0">
            <a:spAutoFit/>
          </a:bodyPr>
          <a:lstStyle/>
          <a:p>
            <a:pPr algn="just" rtl="1">
              <a:lnSpc>
                <a:spcPct val="200000"/>
              </a:lnSpc>
            </a:pPr>
            <a:r>
              <a:rPr lang="ar-EG" sz="2400" dirty="0">
                <a:latin typeface="Alexandria"/>
                <a:cs typeface="+mj-cs"/>
              </a:rPr>
              <a:t> استمر موقع فيس بوك مقتصرًا على طلاب الجامعات، والمدارس لمدة سنتين، ثم قرر “</a:t>
            </a:r>
            <a:r>
              <a:rPr lang="en-US" sz="2400" dirty="0">
                <a:latin typeface="Alexandria"/>
                <a:cs typeface="+mj-cs"/>
              </a:rPr>
              <a:t>mark</a:t>
            </a:r>
            <a:r>
              <a:rPr lang="ar-EG" sz="2400" dirty="0">
                <a:latin typeface="Alexandria"/>
                <a:cs typeface="+mj-cs"/>
              </a:rPr>
              <a:t>" فتح أبواب موقعه أمام كل من يرغب في استخدامه، ما أدى إلى ارتفاع عدد مستخدميه بشكل كبير، حيث بلغ عدد حوالي 3.2  مليار شخص حول العالم حتى 2024.</a:t>
            </a:r>
          </a:p>
        </p:txBody>
      </p:sp>
      <p:pic>
        <p:nvPicPr>
          <p:cNvPr id="8" name="Picture 7">
            <a:extLst>
              <a:ext uri="{FF2B5EF4-FFF2-40B4-BE49-F238E27FC236}">
                <a16:creationId xmlns:a16="http://schemas.microsoft.com/office/drawing/2014/main" id="{5DE27E15-AEDF-1553-403D-419C513687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481550"/>
            <a:ext cx="1391586" cy="1391586"/>
          </a:xfrm>
          <a:prstGeom prst="rect">
            <a:avLst/>
          </a:prstGeom>
        </p:spPr>
      </p:pic>
    </p:spTree>
    <p:extLst>
      <p:ext uri="{BB962C8B-B14F-4D97-AF65-F5344CB8AC3E}">
        <p14:creationId xmlns:p14="http://schemas.microsoft.com/office/powerpoint/2010/main" val="305776912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41CC5-5181-80A9-E2D6-4E51702547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630616-95D0-7779-46CA-E8D97FF927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09F0AB1-C5D0-C14C-63FE-22575E2F7A82}"/>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A366520-9DC8-3EC3-D27D-07912FB8FF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C333F1-B6B3-CE0B-44D2-9EB2348400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2B963A6-C407-2C5A-CDB6-348BB631BF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5DC12F-6346-307B-B6BC-E2A2969223D0}"/>
              </a:ext>
            </a:extLst>
          </p:cNvPr>
          <p:cNvSpPr txBox="1"/>
          <p:nvPr/>
        </p:nvSpPr>
        <p:spPr>
          <a:xfrm>
            <a:off x="1949922" y="2148070"/>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ثانيًا: </a:t>
            </a:r>
            <a:r>
              <a:rPr lang="en-US" sz="2400" b="1" dirty="0">
                <a:latin typeface="Alexandria"/>
                <a:cs typeface="+mj-cs"/>
              </a:rPr>
              <a:t>x </a:t>
            </a:r>
            <a:r>
              <a:rPr lang="ar-EG" sz="2400" b="1" dirty="0">
                <a:latin typeface="Alexandria"/>
                <a:cs typeface="+mj-cs"/>
              </a:rPr>
              <a:t> - إكس : </a:t>
            </a:r>
          </a:p>
          <a:p>
            <a:pPr algn="just" rtl="1">
              <a:lnSpc>
                <a:spcPct val="200000"/>
              </a:lnSpc>
            </a:pPr>
            <a:r>
              <a:rPr lang="ar-EG" sz="2400" dirty="0">
                <a:latin typeface="Alexandria"/>
                <a:cs typeface="+mj-cs"/>
              </a:rPr>
              <a:t>يعتبر أحد مواقع التواصل الاجتماعي لتقديم خدمة التدوين، ويسمح لمستخدميه بكتابة تدوينات عن حالتهم بحد أقصى </a:t>
            </a:r>
            <a:r>
              <a:rPr lang="en-US" sz="2400" dirty="0">
                <a:latin typeface="Alexandria"/>
                <a:cs typeface="+mj-cs"/>
              </a:rPr>
              <a:t>280</a:t>
            </a:r>
            <a:r>
              <a:rPr lang="ar-EG" sz="2400">
                <a:latin typeface="Alexandria"/>
                <a:cs typeface="+mj-cs"/>
              </a:rPr>
              <a:t> </a:t>
            </a:r>
            <a:r>
              <a:rPr lang="ar-EG" sz="2400" dirty="0">
                <a:latin typeface="Alexandria"/>
                <a:cs typeface="+mj-cs"/>
              </a:rPr>
              <a:t>حرف للرسالة، ظهر في أوائل 2006 كمشروع بحثي أجرته شركة أمريكية.</a:t>
            </a:r>
          </a:p>
        </p:txBody>
      </p:sp>
      <p:pic>
        <p:nvPicPr>
          <p:cNvPr id="9" name="Picture 8">
            <a:extLst>
              <a:ext uri="{FF2B5EF4-FFF2-40B4-BE49-F238E27FC236}">
                <a16:creationId xmlns:a16="http://schemas.microsoft.com/office/drawing/2014/main" id="{EA7964E8-9B90-A203-B1DD-433A6BFF19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311454049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3EBF1-A572-6931-1F25-648655A1F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E72DA9-8CB8-8908-8A83-A1794C5061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25DF9B-DF6F-8F50-CC11-7A20CB492B02}"/>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9FF4A5C-DD37-71C4-954E-4A13447EC9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D6758F-8C04-4353-70E0-CF0D0FD1AF3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6799ADD-9B6D-EFE2-2F5C-FEA258B9A1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2856D64-4381-8805-3862-729B0161EA71}"/>
              </a:ext>
            </a:extLst>
          </p:cNvPr>
          <p:cNvSpPr txBox="1"/>
          <p:nvPr/>
        </p:nvSpPr>
        <p:spPr>
          <a:xfrm>
            <a:off x="1935854" y="2560811"/>
            <a:ext cx="9032486" cy="2195794"/>
          </a:xfrm>
          <a:prstGeom prst="rect">
            <a:avLst/>
          </a:prstGeom>
          <a:noFill/>
        </p:spPr>
        <p:txBody>
          <a:bodyPr wrap="square" rtlCol="0">
            <a:spAutoFit/>
          </a:bodyPr>
          <a:lstStyle/>
          <a:p>
            <a:pPr algn="just" rtl="1">
              <a:lnSpc>
                <a:spcPct val="200000"/>
              </a:lnSpc>
            </a:pPr>
            <a:r>
              <a:rPr lang="ar-EG" sz="2400" dirty="0">
                <a:latin typeface="Alexandria"/>
                <a:cs typeface="+mj-cs"/>
              </a:rPr>
              <a:t>وبعد ذلك أطلقته الشركة الأمريكية رسميًا للمستخدمين في 2006، وبعد ذلك بدأ الموقع في الانتشار كخدمة جديدة على الساحة، حيث بلغ عدد مستخدميه حوالي 1.6  مليار شخص حول العالم حتى 2024 ، كان يسمى </a:t>
            </a:r>
            <a:r>
              <a:rPr lang="en-US" sz="2400" dirty="0">
                <a:latin typeface="Alexandria"/>
                <a:cs typeface="+mj-cs"/>
              </a:rPr>
              <a:t>twitter </a:t>
            </a:r>
            <a:r>
              <a:rPr lang="ar-EG" sz="2400" dirty="0">
                <a:latin typeface="Alexandria"/>
                <a:cs typeface="+mj-cs"/>
              </a:rPr>
              <a:t> ثم أصبح مؤخرًا </a:t>
            </a:r>
            <a:r>
              <a:rPr lang="en-US" sz="2400" dirty="0">
                <a:latin typeface="Alexandria"/>
                <a:cs typeface="+mj-cs"/>
              </a:rPr>
              <a:t>x</a:t>
            </a:r>
            <a:r>
              <a:rPr lang="ar-EG" sz="2400" dirty="0">
                <a:latin typeface="Alexandria"/>
                <a:cs typeface="+mj-cs"/>
              </a:rPr>
              <a:t>.</a:t>
            </a:r>
          </a:p>
        </p:txBody>
      </p:sp>
      <p:pic>
        <p:nvPicPr>
          <p:cNvPr id="9" name="Picture 8">
            <a:extLst>
              <a:ext uri="{FF2B5EF4-FFF2-40B4-BE49-F238E27FC236}">
                <a16:creationId xmlns:a16="http://schemas.microsoft.com/office/drawing/2014/main" id="{44480100-3916-D555-DCDF-9F1CFD5B03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29499886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5ECDE-0073-4A41-7527-8DC4EC20D1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CECFEF-8C59-2220-2C16-A7037E0280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F6D6EB2-4C06-6435-ECF3-621DFBC20C4E}"/>
              </a:ext>
            </a:extLst>
          </p:cNvPr>
          <p:cNvSpPr txBox="1"/>
          <p:nvPr/>
        </p:nvSpPr>
        <p:spPr>
          <a:xfrm>
            <a:off x="2527218"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a:p>
            <a:pPr algn="ctr" rtl="1"/>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 </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681660B-3E79-A7DF-1327-44438B9E62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E7B2EF-9F35-8B78-DA09-E3642CB938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549D28-AE92-8691-9E07-4AE00375F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4FAEADA-1954-5EAD-BE4C-F0EC774CA0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graphicFrame>
        <p:nvGraphicFramePr>
          <p:cNvPr id="2" name="Diagram 1">
            <a:extLst>
              <a:ext uri="{FF2B5EF4-FFF2-40B4-BE49-F238E27FC236}">
                <a16:creationId xmlns:a16="http://schemas.microsoft.com/office/drawing/2014/main" id="{06720F57-6207-2AE0-252B-89FD4C356087}"/>
              </a:ext>
            </a:extLst>
          </p:cNvPr>
          <p:cNvGraphicFramePr/>
          <p:nvPr>
            <p:extLst>
              <p:ext uri="{D42A27DB-BD31-4B8C-83A1-F6EECF244321}">
                <p14:modId xmlns:p14="http://schemas.microsoft.com/office/powerpoint/2010/main" val="4133993154"/>
              </p:ext>
            </p:extLst>
          </p:nvPr>
        </p:nvGraphicFramePr>
        <p:xfrm>
          <a:off x="3010486" y="1933999"/>
          <a:ext cx="7047914" cy="39837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2073938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19006-6DBF-01B6-3FB5-5706E3B871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023EBB-E0BC-4DA5-3752-C4B37B081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6E8C58-4FDC-9B6E-2CFD-7FEEC90560DA}"/>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4B62221-891C-D2C7-5E7B-001D928C50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B90FB0-183F-5F6A-EDE6-4407AA32D33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88AB2EF-5134-E342-47F9-60FA84E94D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9AE8BB9-D078-B093-0834-71D357B6234F}"/>
              </a:ext>
            </a:extLst>
          </p:cNvPr>
          <p:cNvSpPr txBox="1"/>
          <p:nvPr/>
        </p:nvSpPr>
        <p:spPr>
          <a:xfrm>
            <a:off x="1978056" y="2331103"/>
            <a:ext cx="9032486" cy="2195794"/>
          </a:xfrm>
          <a:prstGeom prst="rect">
            <a:avLst/>
          </a:prstGeom>
          <a:noFill/>
        </p:spPr>
        <p:txBody>
          <a:bodyPr wrap="square" rtlCol="0">
            <a:spAutoFit/>
          </a:bodyPr>
          <a:lstStyle/>
          <a:p>
            <a:pPr algn="just" rtl="1">
              <a:lnSpc>
                <a:spcPct val="200000"/>
              </a:lnSpc>
            </a:pPr>
            <a:r>
              <a:rPr lang="ar-EG" sz="2400" b="1" dirty="0">
                <a:latin typeface="Alexandria"/>
                <a:cs typeface="+mj-cs"/>
              </a:rPr>
              <a:t>1 - سهل وسريع:</a:t>
            </a:r>
          </a:p>
          <a:p>
            <a:pPr algn="just" rtl="1">
              <a:lnSpc>
                <a:spcPct val="200000"/>
              </a:lnSpc>
            </a:pPr>
            <a:r>
              <a:rPr lang="ar-EG" sz="2400" dirty="0">
                <a:latin typeface="Alexandria"/>
                <a:cs typeface="+mj-cs"/>
              </a:rPr>
              <a:t>يتميز بأنه سريع في تسجيل المستخدمين فيه وتصفحه أيضًا، ويمكنك بعد ذلك كتابة تغريدات وإرسال الرسائل والصور بين المستخدمين.</a:t>
            </a:r>
          </a:p>
        </p:txBody>
      </p:sp>
      <p:pic>
        <p:nvPicPr>
          <p:cNvPr id="9" name="Picture 8">
            <a:extLst>
              <a:ext uri="{FF2B5EF4-FFF2-40B4-BE49-F238E27FC236}">
                <a16:creationId xmlns:a16="http://schemas.microsoft.com/office/drawing/2014/main" id="{82D0B6DE-4727-BBCA-C59E-02B57759E4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23919108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65A3E-FD32-9440-8EE6-0210B4AEC6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A20B39-9864-D874-4A4B-B5FB510E4C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4EA25B-323F-C508-7E7E-0429E282C434}"/>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A83BC31-BFA7-0C88-28B6-B4F24E3BE7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8BB01-8789-A1B2-7327-0A9DA5AD861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AE9B516-C593-82ED-94DF-19C1334952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844393-F5EC-192E-6590-1341F04E38F5}"/>
              </a:ext>
            </a:extLst>
          </p:cNvPr>
          <p:cNvSpPr txBox="1"/>
          <p:nvPr/>
        </p:nvSpPr>
        <p:spPr>
          <a:xfrm>
            <a:off x="1978056" y="2331103"/>
            <a:ext cx="9032486" cy="1457130"/>
          </a:xfrm>
          <a:prstGeom prst="rect">
            <a:avLst/>
          </a:prstGeom>
          <a:noFill/>
        </p:spPr>
        <p:txBody>
          <a:bodyPr wrap="square" rtlCol="0">
            <a:spAutoFit/>
          </a:bodyPr>
          <a:lstStyle/>
          <a:p>
            <a:pPr algn="just" rtl="1">
              <a:lnSpc>
                <a:spcPct val="200000"/>
              </a:lnSpc>
            </a:pPr>
            <a:r>
              <a:rPr lang="ar-EG" sz="2400" b="1" dirty="0">
                <a:latin typeface="Alexandria"/>
                <a:cs typeface="+mj-cs"/>
              </a:rPr>
              <a:t>2 - محمول ومتحرك:</a:t>
            </a:r>
          </a:p>
          <a:p>
            <a:pPr algn="just" rtl="1">
              <a:lnSpc>
                <a:spcPct val="200000"/>
              </a:lnSpc>
            </a:pPr>
            <a:r>
              <a:rPr lang="ar-EG" sz="2400" dirty="0">
                <a:latin typeface="Alexandria"/>
                <a:cs typeface="+mj-cs"/>
              </a:rPr>
              <a:t>يمكن استخدام موقع إكس بشكل سهل وفي أي مكان عبر تطبيقات الهاتف المحمول.</a:t>
            </a:r>
          </a:p>
        </p:txBody>
      </p:sp>
      <p:pic>
        <p:nvPicPr>
          <p:cNvPr id="9" name="Picture 8">
            <a:extLst>
              <a:ext uri="{FF2B5EF4-FFF2-40B4-BE49-F238E27FC236}">
                <a16:creationId xmlns:a16="http://schemas.microsoft.com/office/drawing/2014/main" id="{BEE5CFB3-8B7F-1C5A-8FB3-61D9FB0FB4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11559648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467B5-70C2-8DF2-043B-C81C5252D0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D4B50-AF02-9131-615F-B2D6DB5767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C0780B-1C6E-F67D-8F44-27B03D1355F5}"/>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8226DDA-7D81-390B-0FD5-9A80F9EBA6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E83E46-3419-FA2B-AD44-B55118954A5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534D08B-CBA3-A133-DBE2-C28A434C0B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872C558-889E-87D1-B546-C380D27D0E47}"/>
              </a:ext>
            </a:extLst>
          </p:cNvPr>
          <p:cNvSpPr txBox="1"/>
          <p:nvPr/>
        </p:nvSpPr>
        <p:spPr>
          <a:xfrm>
            <a:off x="1978056" y="2331103"/>
            <a:ext cx="9032486" cy="2195794"/>
          </a:xfrm>
          <a:prstGeom prst="rect">
            <a:avLst/>
          </a:prstGeom>
          <a:noFill/>
        </p:spPr>
        <p:txBody>
          <a:bodyPr wrap="square" rtlCol="0">
            <a:spAutoFit/>
          </a:bodyPr>
          <a:lstStyle/>
          <a:p>
            <a:pPr algn="just" rtl="1">
              <a:lnSpc>
                <a:spcPct val="200000"/>
              </a:lnSpc>
            </a:pPr>
            <a:r>
              <a:rPr lang="ar-EG" sz="2400" b="1" dirty="0">
                <a:latin typeface="Alexandria"/>
                <a:cs typeface="+mj-cs"/>
              </a:rPr>
              <a:t>3 - يستخدم بشكل مجاني : </a:t>
            </a:r>
          </a:p>
          <a:p>
            <a:pPr algn="just" rtl="1">
              <a:lnSpc>
                <a:spcPct val="200000"/>
              </a:lnSpc>
            </a:pPr>
            <a:r>
              <a:rPr lang="ar-EG" sz="2400" dirty="0">
                <a:latin typeface="Alexandria"/>
                <a:cs typeface="+mj-cs"/>
              </a:rPr>
              <a:t>يمكن من خلال الموقع إرسال و استقبال الرسائل والتغريدات بشكل مجاني ولا يتطلب أي مبالغ للتسجيل فيه أو استخدامه.</a:t>
            </a:r>
          </a:p>
        </p:txBody>
      </p:sp>
      <p:pic>
        <p:nvPicPr>
          <p:cNvPr id="9" name="Picture 8">
            <a:extLst>
              <a:ext uri="{FF2B5EF4-FFF2-40B4-BE49-F238E27FC236}">
                <a16:creationId xmlns:a16="http://schemas.microsoft.com/office/drawing/2014/main" id="{287B7F97-40C6-9F25-1F8B-C46D9305EC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5284388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C646E-BD62-BE8A-4F3A-6096FE2501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8B4AAE-BED8-467A-EBD9-FA16BB834B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8915EE-93A8-03BB-CF91-0DCE6BBCDBCB}"/>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F8FE32B-1709-3532-5B81-1614ECA96E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5AB27D-38A2-8E7C-1F17-06528549D7B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E1875CF-5B13-7814-0EAD-875DFEECC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5776780-2900-1A10-F144-2BD9E6E8C0CD}"/>
              </a:ext>
            </a:extLst>
          </p:cNvPr>
          <p:cNvSpPr txBox="1"/>
          <p:nvPr/>
        </p:nvSpPr>
        <p:spPr>
          <a:xfrm>
            <a:off x="1978056" y="2331103"/>
            <a:ext cx="9032486" cy="3676199"/>
          </a:xfrm>
          <a:prstGeom prst="rect">
            <a:avLst/>
          </a:prstGeom>
          <a:noFill/>
        </p:spPr>
        <p:txBody>
          <a:bodyPr wrap="square" rtlCol="0">
            <a:spAutoFit/>
          </a:bodyPr>
          <a:lstStyle/>
          <a:p>
            <a:pPr algn="just" rtl="1">
              <a:lnSpc>
                <a:spcPct val="200000"/>
              </a:lnSpc>
            </a:pPr>
            <a:r>
              <a:rPr lang="ar-EG" sz="2400" b="1" dirty="0">
                <a:latin typeface="Alexandria"/>
                <a:cs typeface="+mj-cs"/>
              </a:rPr>
              <a:t>4 - أداة مميزة وفعالة للتواصل مع الأشخاص: </a:t>
            </a:r>
          </a:p>
          <a:p>
            <a:pPr algn="just" rtl="1">
              <a:lnSpc>
                <a:spcPct val="200000"/>
              </a:lnSpc>
            </a:pPr>
            <a:r>
              <a:rPr lang="ar-EG" sz="2400" dirty="0">
                <a:latin typeface="Alexandria"/>
                <a:cs typeface="+mj-cs"/>
              </a:rPr>
              <a:t>يتيح إمكانية متابعة الأشخاص والمؤسسات التي لها حسابات على الموقع، ما يساعد على متابعة الأخبار والمعلومات بالأشخاص، وإمكانية تبادل الرسائل بين المستخدمين للتعارف</a:t>
            </a:r>
            <a:r>
              <a:rPr lang="en-US" sz="2400" dirty="0">
                <a:latin typeface="Alexandria"/>
                <a:cs typeface="+mj-cs"/>
              </a:rPr>
              <a:t> </a:t>
            </a:r>
            <a:r>
              <a:rPr lang="ar-EG" sz="2400" dirty="0">
                <a:latin typeface="Alexandria"/>
                <a:cs typeface="+mj-cs"/>
              </a:rPr>
              <a:t> ومن الكلمات المستخدمة فيه كلمة (</a:t>
            </a:r>
            <a:r>
              <a:rPr lang="en-US" sz="2400" dirty="0">
                <a:latin typeface="Alexandria"/>
                <a:cs typeface="+mj-cs"/>
              </a:rPr>
              <a:t>post </a:t>
            </a:r>
            <a:r>
              <a:rPr lang="ar-EG" sz="2400" dirty="0">
                <a:latin typeface="Alexandria"/>
                <a:cs typeface="+mj-cs"/>
              </a:rPr>
              <a:t> </a:t>
            </a:r>
            <a:r>
              <a:rPr lang="ar-EG" sz="2400" b="1" dirty="0">
                <a:latin typeface="Alexandria"/>
                <a:cs typeface="+mj-cs"/>
              </a:rPr>
              <a:t>-</a:t>
            </a:r>
            <a:r>
              <a:rPr lang="ar-EG" sz="2400" dirty="0">
                <a:latin typeface="Alexandria"/>
                <a:cs typeface="+mj-cs"/>
              </a:rPr>
              <a:t> </a:t>
            </a:r>
            <a:r>
              <a:rPr lang="ar-EG" sz="2400" b="1" dirty="0">
                <a:latin typeface="Alexandria"/>
                <a:cs typeface="+mj-cs"/>
              </a:rPr>
              <a:t>نشر</a:t>
            </a:r>
            <a:r>
              <a:rPr lang="ar-EG" sz="2400" dirty="0">
                <a:latin typeface="Alexandria"/>
                <a:cs typeface="+mj-cs"/>
              </a:rPr>
              <a:t>) التي يقوم المستخدم من خلالها بنشر التدوينات</a:t>
            </a:r>
            <a:r>
              <a:rPr lang="en-US" sz="2400" dirty="0">
                <a:latin typeface="Alexandria"/>
                <a:cs typeface="+mj-cs"/>
              </a:rPr>
              <a:t>.</a:t>
            </a:r>
            <a:endParaRPr lang="ar-EG" sz="2400" dirty="0">
              <a:latin typeface="Alexandria"/>
              <a:cs typeface="+mj-cs"/>
            </a:endParaRPr>
          </a:p>
        </p:txBody>
      </p:sp>
      <p:pic>
        <p:nvPicPr>
          <p:cNvPr id="9" name="Picture 8">
            <a:extLst>
              <a:ext uri="{FF2B5EF4-FFF2-40B4-BE49-F238E27FC236}">
                <a16:creationId xmlns:a16="http://schemas.microsoft.com/office/drawing/2014/main" id="{57D420D8-B819-F5E7-DC8E-B7E0FA0DE3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572000"/>
            <a:ext cx="1345784" cy="1345784"/>
          </a:xfrm>
          <a:prstGeom prst="rect">
            <a:avLst/>
          </a:prstGeom>
        </p:spPr>
      </p:pic>
    </p:spTree>
    <p:extLst>
      <p:ext uri="{BB962C8B-B14F-4D97-AF65-F5344CB8AC3E}">
        <p14:creationId xmlns:p14="http://schemas.microsoft.com/office/powerpoint/2010/main" val="21331493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3EDD3-2145-F30E-953B-AE1D514F2E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EC577-2CE5-D0BF-2C7B-089BAAE5C5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535FE0-48B3-AEFD-BA30-4F787B06A8B2}"/>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127EF52-88E3-4575-2D82-939CBD7B9A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429151-EC00-D7B9-F38F-AA1DE673609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A05FC84-B245-54AA-2BAB-AAAC1B4BA2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0CF9DCF-2754-D9C7-E1AA-116F3D17EC17}"/>
              </a:ext>
            </a:extLst>
          </p:cNvPr>
          <p:cNvSpPr txBox="1"/>
          <p:nvPr/>
        </p:nvSpPr>
        <p:spPr>
          <a:xfrm>
            <a:off x="1978056" y="2331103"/>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 5 - أداة مهمة في تعريف الأشخاص بالأفكار والاهتمامات: </a:t>
            </a:r>
          </a:p>
          <a:p>
            <a:pPr algn="just" rtl="1">
              <a:lnSpc>
                <a:spcPct val="200000"/>
              </a:lnSpc>
            </a:pPr>
            <a:r>
              <a:rPr lang="ar-EG" sz="2400" dirty="0">
                <a:latin typeface="Alexandria"/>
                <a:cs typeface="+mj-cs"/>
              </a:rPr>
              <a:t>تعد التغريدات عبر </a:t>
            </a:r>
            <a:r>
              <a:rPr lang="en-US" sz="2400" dirty="0">
                <a:latin typeface="Alexandria"/>
                <a:cs typeface="+mj-cs"/>
              </a:rPr>
              <a:t>x</a:t>
            </a:r>
            <a:r>
              <a:rPr lang="ar-EG" sz="2400" dirty="0">
                <a:latin typeface="Alexandria"/>
                <a:cs typeface="+mj-cs"/>
              </a:rPr>
              <a:t> من الأدوات المهمة في تعريف الأصدقاء بأفكارك واهتماماتك بموضوعات وأخبار معينة عبر إرسالك صور أو تغريدات للموضوع الذي تهتم فيه إلى المتابعون لك.</a:t>
            </a:r>
          </a:p>
        </p:txBody>
      </p:sp>
      <p:pic>
        <p:nvPicPr>
          <p:cNvPr id="9" name="Picture 8">
            <a:extLst>
              <a:ext uri="{FF2B5EF4-FFF2-40B4-BE49-F238E27FC236}">
                <a16:creationId xmlns:a16="http://schemas.microsoft.com/office/drawing/2014/main" id="{697B2498-D6D2-FA3C-5FC9-BC35C9B6F2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541520"/>
            <a:ext cx="1376264" cy="1376264"/>
          </a:xfrm>
          <a:prstGeom prst="rect">
            <a:avLst/>
          </a:prstGeom>
        </p:spPr>
      </p:pic>
    </p:spTree>
    <p:extLst>
      <p:ext uri="{BB962C8B-B14F-4D97-AF65-F5344CB8AC3E}">
        <p14:creationId xmlns:p14="http://schemas.microsoft.com/office/powerpoint/2010/main" val="35355168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9ABA4-DDAD-8A31-5849-8A3FFAFD4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79D703-6568-2FB5-A4C0-830B7D717B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852AC8-5FB4-357A-03EC-855C8CF93E28}"/>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F076F88-D45C-BC04-B15C-3508EB283F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8761A0-E900-802A-28CC-0776B44C130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2502D89-99DE-A302-294B-1F1A40DED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B79D015-95AE-46D0-4604-A31DB254FD0E}"/>
              </a:ext>
            </a:extLst>
          </p:cNvPr>
          <p:cNvSpPr txBox="1"/>
          <p:nvPr/>
        </p:nvSpPr>
        <p:spPr>
          <a:xfrm>
            <a:off x="1978056" y="2331103"/>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6 - الفورية: </a:t>
            </a:r>
          </a:p>
          <a:p>
            <a:pPr algn="just" rtl="1">
              <a:lnSpc>
                <a:spcPct val="200000"/>
              </a:lnSpc>
            </a:pPr>
            <a:r>
              <a:rPr lang="ar-EG" sz="2400" dirty="0">
                <a:latin typeface="Alexandria"/>
                <a:cs typeface="+mj-cs"/>
              </a:rPr>
              <a:t>يتميز موقع </a:t>
            </a:r>
            <a:r>
              <a:rPr lang="en-US" sz="2400" dirty="0">
                <a:latin typeface="Alexandria"/>
                <a:cs typeface="+mj-cs"/>
              </a:rPr>
              <a:t>x</a:t>
            </a:r>
            <a:r>
              <a:rPr lang="ar-EG" sz="2400" dirty="0">
                <a:latin typeface="Alexandria"/>
                <a:cs typeface="+mj-cs"/>
              </a:rPr>
              <a:t> بالتدوين الفوري فيستطيع مستخدموه إرسال الأخبار من أي مكان في العالم وإبداء آرائهم فيها، ويستطيعون إرسال التغريدة إلى الملايين، كما تعتبر أداة مهمة وسريعة في نقل الأخبار الخاصة بالأشخاص الذين لديهم قيم إخبارية كبيرة.</a:t>
            </a:r>
          </a:p>
        </p:txBody>
      </p:sp>
      <p:pic>
        <p:nvPicPr>
          <p:cNvPr id="9" name="Picture 8">
            <a:extLst>
              <a:ext uri="{FF2B5EF4-FFF2-40B4-BE49-F238E27FC236}">
                <a16:creationId xmlns:a16="http://schemas.microsoft.com/office/drawing/2014/main" id="{B2D21A43-686B-EBEF-9708-C132AFF09B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513326"/>
            <a:ext cx="1404457" cy="1404457"/>
          </a:xfrm>
          <a:prstGeom prst="rect">
            <a:avLst/>
          </a:prstGeom>
        </p:spPr>
      </p:pic>
    </p:spTree>
    <p:extLst>
      <p:ext uri="{BB962C8B-B14F-4D97-AF65-F5344CB8AC3E}">
        <p14:creationId xmlns:p14="http://schemas.microsoft.com/office/powerpoint/2010/main" val="165241792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C66A7-D32E-017F-5A69-8A89889CC4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30BF76-CFD1-A98D-1AA6-A0651B0B10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ABFCAA-5819-028F-DDF6-636D548C93B3}"/>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BC99C6D-FF50-DFAC-E39B-1CED6BDE22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2847B6-2BAF-19D3-E7E9-938A1ED8A27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AA6BDCC-7324-B089-0585-92FCBEA81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F7BE7EE-6CD4-8C1B-8900-111D4D8314D2}"/>
              </a:ext>
            </a:extLst>
          </p:cNvPr>
          <p:cNvSpPr txBox="1"/>
          <p:nvPr/>
        </p:nvSpPr>
        <p:spPr>
          <a:xfrm>
            <a:off x="1978056" y="2069923"/>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7 - أداة فعالة للتسوق: </a:t>
            </a:r>
          </a:p>
          <a:p>
            <a:pPr algn="just" rtl="1">
              <a:lnSpc>
                <a:spcPct val="200000"/>
              </a:lnSpc>
            </a:pPr>
            <a:r>
              <a:rPr lang="ar-EG" sz="2400" dirty="0">
                <a:latin typeface="Alexandria"/>
                <a:cs typeface="+mj-cs"/>
              </a:rPr>
              <a:t>أصبح موقع </a:t>
            </a:r>
            <a:r>
              <a:rPr lang="en-US" sz="2400" dirty="0">
                <a:latin typeface="Alexandria"/>
                <a:cs typeface="+mj-cs"/>
              </a:rPr>
              <a:t>x</a:t>
            </a:r>
            <a:r>
              <a:rPr lang="ar-EG" sz="2400" dirty="0">
                <a:latin typeface="Alexandria"/>
                <a:cs typeface="+mj-cs"/>
              </a:rPr>
              <a:t> من الوسائل المهمة في التسويق الإلكتروني بحيث يستخدم بشكل كبير من الشركات والمعلنين للترويج عن منتجاتهم عبر الإعلان عنها ليشاهدها ملايين الأشخاص المستخدمين له.</a:t>
            </a:r>
          </a:p>
        </p:txBody>
      </p:sp>
      <p:pic>
        <p:nvPicPr>
          <p:cNvPr id="9" name="Picture 8">
            <a:extLst>
              <a:ext uri="{FF2B5EF4-FFF2-40B4-BE49-F238E27FC236}">
                <a16:creationId xmlns:a16="http://schemas.microsoft.com/office/drawing/2014/main" id="{A2CD2B5C-75A7-B858-4EAA-7EDF85A1F3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38442017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62DC0-7C71-67BC-F46C-BE041DDB6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F4CF9A-75A8-4B81-9524-86D63C1D76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3AAE8D-CFEC-5E50-BA70-FA30A1713E4A}"/>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موقع إكس </a:t>
            </a:r>
            <a:r>
              <a:rPr lang="en-US" sz="2800" b="1" dirty="0">
                <a:solidFill>
                  <a:srgbClr val="00AEEF"/>
                </a:solidFill>
                <a:latin typeface="Alexandria" charset="0"/>
                <a:cs typeface="+mj-cs"/>
              </a:rPr>
              <a:t> X</a:t>
            </a: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1494D33-1F7F-7841-E116-6EB8F9C5C6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F4C4AF-575E-C374-88BA-5F0A2761C49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020B002-E63F-67E2-2192-B2795F521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0986EA9-A67F-EF99-8B52-3D1907E0ED55}"/>
              </a:ext>
            </a:extLst>
          </p:cNvPr>
          <p:cNvSpPr txBox="1"/>
          <p:nvPr/>
        </p:nvSpPr>
        <p:spPr>
          <a:xfrm>
            <a:off x="1978056" y="2069923"/>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8 - متابعة الأشخاص: </a:t>
            </a:r>
          </a:p>
          <a:p>
            <a:pPr algn="just" rtl="1">
              <a:lnSpc>
                <a:spcPct val="200000"/>
              </a:lnSpc>
            </a:pPr>
            <a:r>
              <a:rPr lang="ar-EG" sz="2400" dirty="0">
                <a:latin typeface="Alexandria"/>
                <a:cs typeface="+mj-cs"/>
              </a:rPr>
              <a:t>تعد ميزة متابعة الأشخاص من أهم مميزات موقع </a:t>
            </a:r>
            <a:r>
              <a:rPr lang="en-US" sz="2400" dirty="0">
                <a:latin typeface="Alexandria"/>
                <a:cs typeface="+mj-cs"/>
              </a:rPr>
              <a:t>x</a:t>
            </a:r>
            <a:r>
              <a:rPr lang="ar-EG" sz="2400" dirty="0">
                <a:latin typeface="Alexandria"/>
                <a:cs typeface="+mj-cs"/>
              </a:rPr>
              <a:t>، حيث تتيح لمستخدميه متابعة الأشخاص ليصلهم كل جديد عنهم، مثل الصور التي ينشر أو مقاطع الفيديو أو تغريداته، حيث يمكن متابعة أي شخص.</a:t>
            </a:r>
          </a:p>
        </p:txBody>
      </p:sp>
      <p:pic>
        <p:nvPicPr>
          <p:cNvPr id="9" name="Picture 8">
            <a:extLst>
              <a:ext uri="{FF2B5EF4-FFF2-40B4-BE49-F238E27FC236}">
                <a16:creationId xmlns:a16="http://schemas.microsoft.com/office/drawing/2014/main" id="{2DC7FA47-0D20-C820-7454-D723C7C158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408" y="4275804"/>
            <a:ext cx="1641980" cy="1641980"/>
          </a:xfrm>
          <a:prstGeom prst="rect">
            <a:avLst/>
          </a:prstGeom>
        </p:spPr>
      </p:pic>
    </p:spTree>
    <p:extLst>
      <p:ext uri="{BB962C8B-B14F-4D97-AF65-F5344CB8AC3E}">
        <p14:creationId xmlns:p14="http://schemas.microsoft.com/office/powerpoint/2010/main" val="1101814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EDFE8-6948-C0A0-8A90-A97ADECB5F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6C127B-DBD2-D6C7-8D70-21C53CF403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641EAE-5D57-45BA-E2C5-88D2499A03CA}"/>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يوتيوب</a:t>
            </a:r>
          </a:p>
        </p:txBody>
      </p:sp>
      <p:sp>
        <p:nvSpPr>
          <p:cNvPr id="5" name="Rectangle 4">
            <a:extLst>
              <a:ext uri="{FF2B5EF4-FFF2-40B4-BE49-F238E27FC236}">
                <a16:creationId xmlns:a16="http://schemas.microsoft.com/office/drawing/2014/main" id="{BDA2A401-5113-5876-EF75-1D096EADEE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2F934A-C824-5B64-0A15-DECF998EF09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4386C4E-F50A-1D33-585F-C62A894D0A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F91A60E-870B-3E94-C695-E4855B0823EE}"/>
              </a:ext>
            </a:extLst>
          </p:cNvPr>
          <p:cNvSpPr txBox="1"/>
          <p:nvPr/>
        </p:nvSpPr>
        <p:spPr>
          <a:xfrm>
            <a:off x="1978056" y="2069923"/>
            <a:ext cx="9032486" cy="2934458"/>
          </a:xfrm>
          <a:prstGeom prst="rect">
            <a:avLst/>
          </a:prstGeom>
          <a:noFill/>
        </p:spPr>
        <p:txBody>
          <a:bodyPr wrap="square" rtlCol="0">
            <a:spAutoFit/>
          </a:bodyPr>
          <a:lstStyle/>
          <a:p>
            <a:pPr algn="just" rtl="1">
              <a:lnSpc>
                <a:spcPct val="200000"/>
              </a:lnSpc>
            </a:pPr>
            <a:r>
              <a:rPr lang="ar-EG" sz="2400" b="1" dirty="0">
                <a:latin typeface="Alexandria"/>
                <a:cs typeface="+mj-cs"/>
              </a:rPr>
              <a:t>ثالثًا – </a:t>
            </a:r>
            <a:r>
              <a:rPr lang="en-US" sz="2400" b="1" dirty="0" err="1">
                <a:latin typeface="Alexandria"/>
                <a:cs typeface="+mj-cs"/>
              </a:rPr>
              <a:t>youtube</a:t>
            </a:r>
            <a:r>
              <a:rPr lang="ar-EG" sz="2400" b="1" dirty="0">
                <a:latin typeface="Alexandria"/>
                <a:cs typeface="+mj-cs"/>
              </a:rPr>
              <a:t> يوتيوب: </a:t>
            </a:r>
          </a:p>
          <a:p>
            <a:pPr algn="just" rtl="1">
              <a:lnSpc>
                <a:spcPct val="200000"/>
              </a:lnSpc>
            </a:pPr>
            <a:r>
              <a:rPr lang="ar-EG" sz="2400" dirty="0">
                <a:latin typeface="Alexandria"/>
                <a:cs typeface="+mj-cs"/>
              </a:rPr>
              <a:t>يُعتبر من أحد مواقع التواصل الاجتماعي تحت تصنيف شبكات الوسائط، لنشر المحتوى المرئي، ويقدم لصُنَّاع المحتوى مزيجاً من الأدوات والخيارات تساعدهم على نشر محتواهم، كما يتيح التفاعل مع مقاطع الفيديو من خلال التعليقات.</a:t>
            </a:r>
          </a:p>
        </p:txBody>
      </p:sp>
      <p:pic>
        <p:nvPicPr>
          <p:cNvPr id="2" name="Picture 1">
            <a:extLst>
              <a:ext uri="{FF2B5EF4-FFF2-40B4-BE49-F238E27FC236}">
                <a16:creationId xmlns:a16="http://schemas.microsoft.com/office/drawing/2014/main" id="{7352D0EE-1B3A-0E73-8AAC-ABC2D0CB6B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spTree>
    <p:extLst>
      <p:ext uri="{BB962C8B-B14F-4D97-AF65-F5344CB8AC3E}">
        <p14:creationId xmlns:p14="http://schemas.microsoft.com/office/powerpoint/2010/main" val="90961533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9F95A-71D5-705C-B2D7-F1A83C2E41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C714E4-2AEC-3FF7-5D62-A6C28000A3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3C8D31-AEC9-118B-7E38-2418D48A8C90}"/>
              </a:ext>
            </a:extLst>
          </p:cNvPr>
          <p:cNvSpPr txBox="1"/>
          <p:nvPr/>
        </p:nvSpPr>
        <p:spPr>
          <a:xfrm>
            <a:off x="2513150" y="1019069"/>
            <a:ext cx="4944290" cy="954107"/>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يوتيوب</a:t>
            </a:r>
          </a:p>
          <a:p>
            <a:pPr algn="ctr"/>
            <a:r>
              <a:rPr lang="ar-EG" sz="2800" b="1" dirty="0">
                <a:solidFill>
                  <a:srgbClr val="00AEEF"/>
                </a:solidFill>
                <a:latin typeface="Alexandria" charset="0"/>
                <a:cs typeface="+mj-cs"/>
              </a:rPr>
              <a:t> </a:t>
            </a:r>
          </a:p>
        </p:txBody>
      </p:sp>
      <p:sp>
        <p:nvSpPr>
          <p:cNvPr id="5" name="Rectangle 4">
            <a:extLst>
              <a:ext uri="{FF2B5EF4-FFF2-40B4-BE49-F238E27FC236}">
                <a16:creationId xmlns:a16="http://schemas.microsoft.com/office/drawing/2014/main" id="{AB9AF5B7-8B24-B186-F705-862FB1462D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E96494-A8C2-8686-534C-297D4EC657E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A0546D1-E3B0-0009-B5F9-1CAFE834F8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F5E249E-0224-13E2-9B25-573A9504DC70}"/>
              </a:ext>
            </a:extLst>
          </p:cNvPr>
          <p:cNvSpPr txBox="1"/>
          <p:nvPr/>
        </p:nvSpPr>
        <p:spPr>
          <a:xfrm>
            <a:off x="1992124" y="2238047"/>
            <a:ext cx="9032486" cy="2934458"/>
          </a:xfrm>
          <a:prstGeom prst="rect">
            <a:avLst/>
          </a:prstGeom>
          <a:noFill/>
        </p:spPr>
        <p:txBody>
          <a:bodyPr wrap="square" rtlCol="0">
            <a:spAutoFit/>
          </a:bodyPr>
          <a:lstStyle/>
          <a:p>
            <a:pPr algn="just" rtl="1">
              <a:lnSpc>
                <a:spcPct val="200000"/>
              </a:lnSpc>
            </a:pPr>
            <a:r>
              <a:rPr lang="ar-EG" sz="2400" dirty="0">
                <a:latin typeface="Alexandria"/>
                <a:cs typeface="+mj-cs"/>
              </a:rPr>
              <a:t>كما يُعتبر من أهم مواقع التواصل الاجتماعي، وثاني أكثر محركات البحث استخدامًا بعد “</a:t>
            </a:r>
            <a:r>
              <a:rPr lang="en-US" sz="2400" dirty="0">
                <a:latin typeface="Alexandria"/>
                <a:cs typeface="+mj-cs"/>
              </a:rPr>
              <a:t>google</a:t>
            </a:r>
            <a:r>
              <a:rPr lang="ar-EG" sz="2400" dirty="0">
                <a:latin typeface="Alexandria"/>
                <a:cs typeface="+mj-cs"/>
              </a:rPr>
              <a:t>"، كما يُعد من أهمِّ المصادر للحصول على المعرفة  في كافة مناحي الحياة، ومن أكثر مواقع التواصل الاجتماعي فعالية للاتصال الواسع مع الجمهور.</a:t>
            </a:r>
          </a:p>
          <a:p>
            <a:pPr algn="just" rtl="1">
              <a:lnSpc>
                <a:spcPct val="200000"/>
              </a:lnSpc>
            </a:pPr>
            <a:endParaRPr lang="ar-EG" sz="2400" b="1" dirty="0">
              <a:latin typeface="Alexandria"/>
              <a:cs typeface="+mj-cs"/>
            </a:endParaRPr>
          </a:p>
        </p:txBody>
      </p:sp>
      <p:pic>
        <p:nvPicPr>
          <p:cNvPr id="2" name="Picture 1">
            <a:extLst>
              <a:ext uri="{FF2B5EF4-FFF2-40B4-BE49-F238E27FC236}">
                <a16:creationId xmlns:a16="http://schemas.microsoft.com/office/drawing/2014/main" id="{FEA72CBA-9D48-B42A-0EAC-9746D0D42D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spTree>
    <p:extLst>
      <p:ext uri="{BB962C8B-B14F-4D97-AF65-F5344CB8AC3E}">
        <p14:creationId xmlns:p14="http://schemas.microsoft.com/office/powerpoint/2010/main" val="33737741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AC3AE-9F47-E8AA-37A4-86D3CE56A3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FB3550-0E34-D8C3-A689-A503EC41D5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4BCA10-D4DC-48B0-0F79-6183146CFD52}"/>
              </a:ext>
            </a:extLst>
          </p:cNvPr>
          <p:cNvSpPr txBox="1"/>
          <p:nvPr/>
        </p:nvSpPr>
        <p:spPr>
          <a:xfrm>
            <a:off x="2513150" y="1019069"/>
            <a:ext cx="4944290" cy="1384995"/>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وظائف يوتيوب </a:t>
            </a:r>
          </a:p>
          <a:p>
            <a:pPr algn="ctr"/>
            <a:endParaRPr lang="ar-EG" sz="2800" b="1" dirty="0">
              <a:solidFill>
                <a:srgbClr val="00AEEF"/>
              </a:solidFill>
              <a:latin typeface="Alexandria" charset="0"/>
              <a:cs typeface="+mj-cs"/>
            </a:endParaRPr>
          </a:p>
          <a:p>
            <a:pPr algn="ctr"/>
            <a:r>
              <a:rPr lang="ar-EG" sz="2800" b="1" dirty="0">
                <a:solidFill>
                  <a:srgbClr val="00AEEF"/>
                </a:solidFill>
                <a:latin typeface="Alexandria" charset="0"/>
                <a:cs typeface="+mj-cs"/>
              </a:rPr>
              <a:t> </a:t>
            </a:r>
          </a:p>
        </p:txBody>
      </p:sp>
      <p:sp>
        <p:nvSpPr>
          <p:cNvPr id="5" name="Rectangle 4">
            <a:extLst>
              <a:ext uri="{FF2B5EF4-FFF2-40B4-BE49-F238E27FC236}">
                <a16:creationId xmlns:a16="http://schemas.microsoft.com/office/drawing/2014/main" id="{C3FB442A-73FF-AAF0-A3A2-1E1FC89C94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5A6C91-9453-E770-B877-7B432094AB5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2CC3556-4E93-1360-6DBD-2CF68209EF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ACAA79-4E3C-223F-D8B6-0E43EF5461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graphicFrame>
        <p:nvGraphicFramePr>
          <p:cNvPr id="9" name="Diagram 8">
            <a:extLst>
              <a:ext uri="{FF2B5EF4-FFF2-40B4-BE49-F238E27FC236}">
                <a16:creationId xmlns:a16="http://schemas.microsoft.com/office/drawing/2014/main" id="{7E91E9E8-0679-C9CF-F2BA-05FA280A0180}"/>
              </a:ext>
            </a:extLst>
          </p:cNvPr>
          <p:cNvGraphicFramePr/>
          <p:nvPr>
            <p:extLst>
              <p:ext uri="{D42A27DB-BD31-4B8C-83A1-F6EECF244321}">
                <p14:modId xmlns:p14="http://schemas.microsoft.com/office/powerpoint/2010/main" val="269678567"/>
              </p:ext>
            </p:extLst>
          </p:nvPr>
        </p:nvGraphicFramePr>
        <p:xfrm>
          <a:off x="3241822" y="2116344"/>
          <a:ext cx="6042855" cy="35630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7456287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BAD66-AB76-7499-5A79-896A29B7B5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73858-5FC7-F778-3B43-C1F1718D84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D0E91E-9DA2-AF4C-6578-365C836436FE}"/>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وظائف يوتيوب </a:t>
            </a:r>
          </a:p>
        </p:txBody>
      </p:sp>
      <p:sp>
        <p:nvSpPr>
          <p:cNvPr id="5" name="Rectangle 4">
            <a:extLst>
              <a:ext uri="{FF2B5EF4-FFF2-40B4-BE49-F238E27FC236}">
                <a16:creationId xmlns:a16="http://schemas.microsoft.com/office/drawing/2014/main" id="{BBF78D78-0045-57C2-23F4-A3519C8873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2FE388-6762-A0FE-62F1-4EAA1BBB370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A59C154-572A-6DF8-B052-E2F236E957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6E6447-7D86-7860-8402-1E787EE163AE}"/>
              </a:ext>
            </a:extLst>
          </p:cNvPr>
          <p:cNvSpPr txBox="1"/>
          <p:nvPr/>
        </p:nvSpPr>
        <p:spPr>
          <a:xfrm>
            <a:off x="1992124" y="2238047"/>
            <a:ext cx="9032486" cy="221599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1 - الوظيفة الإخبارية: </a:t>
            </a:r>
          </a:p>
          <a:p>
            <a:pPr algn="just" rtl="1">
              <a:lnSpc>
                <a:spcPct val="200000"/>
              </a:lnSpc>
            </a:pPr>
            <a:r>
              <a:rPr lang="ar-EG" sz="2400" dirty="0">
                <a:latin typeface="Simplified Arabic" panose="02020603050405020304" pitchFamily="18" charset="-78"/>
                <a:cs typeface="Simplified Arabic" panose="02020603050405020304" pitchFamily="18" charset="-78"/>
              </a:rPr>
              <a:t>يقدم عددًا كبيرًا من الخدمات الإخبارية للمستخدمين عبر تواجد الكثير من المواقع والقنوات التي تقدم الخدمات الإخبارية من خلال نقل الأحداث والقضايا المهمة ومتابعة تطوراتها.</a:t>
            </a:r>
            <a:endParaRPr lang="en-US" sz="2400" dirty="0">
              <a:latin typeface="Simplified Arabic" panose="02020603050405020304" pitchFamily="18" charset="-78"/>
              <a:cs typeface="Simplified Arabic" panose="02020603050405020304" pitchFamily="18" charset="-78"/>
            </a:endParaRPr>
          </a:p>
        </p:txBody>
      </p:sp>
      <p:pic>
        <p:nvPicPr>
          <p:cNvPr id="2" name="Picture 1">
            <a:extLst>
              <a:ext uri="{FF2B5EF4-FFF2-40B4-BE49-F238E27FC236}">
                <a16:creationId xmlns:a16="http://schemas.microsoft.com/office/drawing/2014/main" id="{E8B0E3C3-315B-8734-B7A7-A5FE165325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spTree>
    <p:extLst>
      <p:ext uri="{BB962C8B-B14F-4D97-AF65-F5344CB8AC3E}">
        <p14:creationId xmlns:p14="http://schemas.microsoft.com/office/powerpoint/2010/main" val="157559189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813CB-D37F-1627-536B-3112193EB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5CAC9C-1C3C-5A3A-773D-D20774600A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C124AB-A975-94FB-B18B-E4E2054E367A}"/>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وظائف يوتيوب </a:t>
            </a:r>
          </a:p>
        </p:txBody>
      </p:sp>
      <p:sp>
        <p:nvSpPr>
          <p:cNvPr id="5" name="Rectangle 4">
            <a:extLst>
              <a:ext uri="{FF2B5EF4-FFF2-40B4-BE49-F238E27FC236}">
                <a16:creationId xmlns:a16="http://schemas.microsoft.com/office/drawing/2014/main" id="{FD6C5559-3657-DBFB-2F1A-A0A4386360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F5BD26-12C7-1850-5338-668A85B0501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726693E-A5E3-D585-9497-86966D3CB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8955E84-75ED-44D9-1329-765FFFA793F7}"/>
              </a:ext>
            </a:extLst>
          </p:cNvPr>
          <p:cNvSpPr txBox="1"/>
          <p:nvPr/>
        </p:nvSpPr>
        <p:spPr>
          <a:xfrm>
            <a:off x="1992124" y="2238047"/>
            <a:ext cx="9032486" cy="221599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2 - الوظيفة الترفيهية: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عدد كبير من مقاطع الفيديو للترفيه عن الأشخاص وإزالة التوتر عنهم عبر توفير العديد من المواد الترفيهية (المسرحيات والمسلسلات والأفلام والألغاز وبرامج مسابقات وغيرها)</a:t>
            </a:r>
            <a:r>
              <a:rPr lang="en-US" sz="2400" dirty="0">
                <a:latin typeface="Simplified Arabic" panose="02020603050405020304" pitchFamily="18" charset="-78"/>
                <a:cs typeface="Simplified Arabic" panose="02020603050405020304" pitchFamily="18" charset="-78"/>
              </a:rPr>
              <a:t>.</a:t>
            </a:r>
          </a:p>
        </p:txBody>
      </p:sp>
      <p:pic>
        <p:nvPicPr>
          <p:cNvPr id="2" name="Picture 1">
            <a:extLst>
              <a:ext uri="{FF2B5EF4-FFF2-40B4-BE49-F238E27FC236}">
                <a16:creationId xmlns:a16="http://schemas.microsoft.com/office/drawing/2014/main" id="{36F066B2-24D2-067B-89F7-B6A5297677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spTree>
    <p:extLst>
      <p:ext uri="{BB962C8B-B14F-4D97-AF65-F5344CB8AC3E}">
        <p14:creationId xmlns:p14="http://schemas.microsoft.com/office/powerpoint/2010/main" val="10085776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E5FF-CAE1-73DE-5014-E0B2E0754A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949DA7-B785-10CB-EE19-5F54F7CB07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5AB9C0-6239-C826-FA82-EB756DD49A7C}"/>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وظائف يوتيوب </a:t>
            </a:r>
          </a:p>
        </p:txBody>
      </p:sp>
      <p:sp>
        <p:nvSpPr>
          <p:cNvPr id="5" name="Rectangle 4">
            <a:extLst>
              <a:ext uri="{FF2B5EF4-FFF2-40B4-BE49-F238E27FC236}">
                <a16:creationId xmlns:a16="http://schemas.microsoft.com/office/drawing/2014/main" id="{A79AE629-A85F-86FE-2FA9-BCB05B3786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946D93-3877-34CB-E6CD-6902636C780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6D5507F-188E-8E3F-8293-5D17B67645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97EF2F5-7902-79EE-B1E0-73F6514212E2}"/>
              </a:ext>
            </a:extLst>
          </p:cNvPr>
          <p:cNvSpPr txBox="1"/>
          <p:nvPr/>
        </p:nvSpPr>
        <p:spPr>
          <a:xfrm>
            <a:off x="1992124" y="2238047"/>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3 - الوظيفة التعليمية: </a:t>
            </a:r>
          </a:p>
          <a:p>
            <a:pPr algn="just" rtl="1">
              <a:lnSpc>
                <a:spcPct val="200000"/>
              </a:lnSpc>
            </a:pPr>
            <a:r>
              <a:rPr lang="ar-EG" sz="2400" dirty="0">
                <a:latin typeface="Simplified Arabic" panose="02020603050405020304" pitchFamily="18" charset="-78"/>
                <a:cs typeface="Simplified Arabic" panose="02020603050405020304" pitchFamily="18" charset="-78"/>
              </a:rPr>
              <a:t>يعمل على نشر المعرفة العلمية وتبادلها عبر نقل الأفكار والمعلومات والخبرات للآخرين بقصد رفع مستوياتهم عبر تواجد العديد من مقاطع الفيديو التعليمية بكافة التخصصات والمجالات وهي أشبه بالدروس.</a:t>
            </a:r>
          </a:p>
        </p:txBody>
      </p:sp>
      <p:pic>
        <p:nvPicPr>
          <p:cNvPr id="2" name="Picture 1">
            <a:extLst>
              <a:ext uri="{FF2B5EF4-FFF2-40B4-BE49-F238E27FC236}">
                <a16:creationId xmlns:a16="http://schemas.microsoft.com/office/drawing/2014/main" id="{2DF2CF2D-C431-F13C-24E9-B1020CF8BA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317703"/>
            <a:ext cx="1584765" cy="1584765"/>
          </a:xfrm>
          <a:prstGeom prst="rect">
            <a:avLst/>
          </a:prstGeom>
        </p:spPr>
      </p:pic>
    </p:spTree>
    <p:extLst>
      <p:ext uri="{BB962C8B-B14F-4D97-AF65-F5344CB8AC3E}">
        <p14:creationId xmlns:p14="http://schemas.microsoft.com/office/powerpoint/2010/main" val="161123813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6DA6D-08A9-CBFF-48CE-1B45B2D24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13F597-D074-2117-CCAE-D3249F9EBF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10699B-DFB6-CE47-7CBB-4A93E6589D2D}"/>
              </a:ext>
            </a:extLst>
          </p:cNvPr>
          <p:cNvSpPr txBox="1"/>
          <p:nvPr/>
        </p:nvSpPr>
        <p:spPr>
          <a:xfrm>
            <a:off x="2513150" y="1019069"/>
            <a:ext cx="4944290" cy="523220"/>
          </a:xfrm>
          <a:prstGeom prst="rect">
            <a:avLst/>
          </a:prstGeom>
          <a:noFill/>
        </p:spPr>
        <p:txBody>
          <a:bodyPr wrap="square" rtlCol="0">
            <a:spAutoFit/>
          </a:bodyPr>
          <a:lstStyle/>
          <a:p>
            <a:pPr algn="ctr"/>
            <a:r>
              <a:rPr lang="en-US" sz="2800" b="1" dirty="0" err="1">
                <a:solidFill>
                  <a:srgbClr val="00AEEF"/>
                </a:solidFill>
                <a:latin typeface="Alexandria" charset="0"/>
                <a:cs typeface="+mj-cs"/>
              </a:rPr>
              <a:t>youtube</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وظائف يوتيوب </a:t>
            </a:r>
          </a:p>
        </p:txBody>
      </p:sp>
      <p:sp>
        <p:nvSpPr>
          <p:cNvPr id="5" name="Rectangle 4">
            <a:extLst>
              <a:ext uri="{FF2B5EF4-FFF2-40B4-BE49-F238E27FC236}">
                <a16:creationId xmlns:a16="http://schemas.microsoft.com/office/drawing/2014/main" id="{F7D30C53-732C-9855-7394-E566C7EBDA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6C91FA-9896-F669-876A-BA7315446FA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727E446-25B8-F52D-07D1-3A03B4C23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334389-F3E1-6241-0CFE-7D1927455B83}"/>
              </a:ext>
            </a:extLst>
          </p:cNvPr>
          <p:cNvSpPr txBox="1"/>
          <p:nvPr/>
        </p:nvSpPr>
        <p:spPr>
          <a:xfrm>
            <a:off x="1992124" y="2242207"/>
            <a:ext cx="9032486" cy="221599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4 - الوظيفة الإعلانية: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الإعلان عن منتجات وسلع وخدمات عبر الموقع، بحيث يمكن للشركات والهيئات والمنظمات تصوير مقطع فيديو ونشره في الموقع بسهولة ودون تكاليف.</a:t>
            </a:r>
          </a:p>
        </p:txBody>
      </p:sp>
      <p:pic>
        <p:nvPicPr>
          <p:cNvPr id="2" name="Picture 1">
            <a:extLst>
              <a:ext uri="{FF2B5EF4-FFF2-40B4-BE49-F238E27FC236}">
                <a16:creationId xmlns:a16="http://schemas.microsoft.com/office/drawing/2014/main" id="{DCA32D46-6FD5-8408-4C05-C521DD3DB5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06293"/>
            <a:ext cx="1796176" cy="1796176"/>
          </a:xfrm>
          <a:prstGeom prst="rect">
            <a:avLst/>
          </a:prstGeom>
        </p:spPr>
      </p:pic>
    </p:spTree>
    <p:extLst>
      <p:ext uri="{BB962C8B-B14F-4D97-AF65-F5344CB8AC3E}">
        <p14:creationId xmlns:p14="http://schemas.microsoft.com/office/powerpoint/2010/main" val="39142505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43282-9295-8628-81D7-07A040D42A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772F2-A6C6-2115-B5CB-91644ABAAC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F7515A-645E-76BD-4776-F13F5CA8641A}"/>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لينكيدإن (</a:t>
            </a:r>
            <a:r>
              <a:rPr lang="en-US" sz="2800" b="1" dirty="0">
                <a:solidFill>
                  <a:srgbClr val="00AEEF"/>
                </a:solidFill>
                <a:latin typeface="Alexandria" charset="0"/>
                <a:cs typeface="+mj-cs"/>
              </a:rPr>
              <a:t>LinkedIn</a:t>
            </a:r>
            <a:r>
              <a:rPr lang="ar-EG" sz="2800" b="1" dirty="0">
                <a:solidFill>
                  <a:srgbClr val="00AEEF"/>
                </a:solidFill>
                <a:latin typeface="Alexandria" charset="0"/>
                <a:cs typeface="+mj-cs"/>
              </a:rPr>
              <a:t>)</a:t>
            </a:r>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B8763ED-36EA-4513-4872-922C877EF4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184C55-82AF-C09B-AA10-8115628AA05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B1A7CFA-0871-B591-82E1-2C7666633C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83A2C32-2C15-6D1E-F541-30E009B99B83}"/>
              </a:ext>
            </a:extLst>
          </p:cNvPr>
          <p:cNvSpPr txBox="1"/>
          <p:nvPr/>
        </p:nvSpPr>
        <p:spPr>
          <a:xfrm>
            <a:off x="1992124" y="2242207"/>
            <a:ext cx="9032486" cy="2954655"/>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يعتبر موقع اجتماعي متخصص بالعمل والتجارة ويضم عدد كبير من المحترفين وأصحاب العمل والشركات وعدد كبير من الأشخاص الذين يبحثون عن عمل، بحيث يتيح لهم المشاركة بالمعلومات والأخبار مع الأشخاص ذو الاهتمام الواحد.</a:t>
            </a:r>
          </a:p>
          <a:p>
            <a:pPr algn="just" rtl="1">
              <a:lnSpc>
                <a:spcPct val="200000"/>
              </a:lnSpc>
            </a:pPr>
            <a:endParaRPr lang="ar-EG" sz="2400" dirty="0">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2F5704C4-5B67-7203-9AEC-68BDC64C8B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714" y="4518146"/>
            <a:ext cx="1404457" cy="1404457"/>
          </a:xfrm>
          <a:prstGeom prst="rect">
            <a:avLst/>
          </a:prstGeom>
        </p:spPr>
      </p:pic>
    </p:spTree>
    <p:extLst>
      <p:ext uri="{BB962C8B-B14F-4D97-AF65-F5344CB8AC3E}">
        <p14:creationId xmlns:p14="http://schemas.microsoft.com/office/powerpoint/2010/main" val="357376928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D3CC6-D41A-0AE1-BA0D-CC8E2E17FC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37956-3B80-8C40-3549-9EE0ACD812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7B9966F-19A1-495B-BAFC-F4DF827E91AF}"/>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لينكيدإن (</a:t>
            </a:r>
            <a:r>
              <a:rPr lang="en-US" sz="2800" b="1" dirty="0">
                <a:solidFill>
                  <a:srgbClr val="00AEEF"/>
                </a:solidFill>
                <a:latin typeface="Alexandria" charset="0"/>
                <a:cs typeface="+mj-cs"/>
              </a:rPr>
              <a:t>LinkedIn</a:t>
            </a:r>
            <a:r>
              <a:rPr lang="ar-EG" sz="2800" b="1" dirty="0">
                <a:solidFill>
                  <a:srgbClr val="00AEEF"/>
                </a:solidFill>
                <a:latin typeface="Alexandria" charset="0"/>
                <a:cs typeface="+mj-cs"/>
              </a:rPr>
              <a:t>)</a:t>
            </a:r>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EF1EF51-59AD-0463-79F2-140965F82D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C0950D-CDBD-2113-89BE-03E7CB3000D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F589649-32BA-0CAA-4484-1D5D170E3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AAF68B6-5126-CDCF-D84A-3BBAF91F702C}"/>
              </a:ext>
            </a:extLst>
          </p:cNvPr>
          <p:cNvSpPr txBox="1"/>
          <p:nvPr/>
        </p:nvSpPr>
        <p:spPr>
          <a:xfrm>
            <a:off x="1992124" y="2242207"/>
            <a:ext cx="9032486" cy="2215991"/>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تم إنشائه على يد </a:t>
            </a:r>
            <a:r>
              <a:rPr lang="en-US" sz="2400" dirty="0" err="1">
                <a:latin typeface="Simplified Arabic" panose="02020603050405020304" pitchFamily="18" charset="-78"/>
                <a:cs typeface="Simplified Arabic" panose="02020603050405020304" pitchFamily="18" charset="-78"/>
              </a:rPr>
              <a:t>reid</a:t>
            </a:r>
            <a:r>
              <a:rPr lang="en-US" sz="2400" dirty="0">
                <a:latin typeface="Simplified Arabic" panose="02020603050405020304" pitchFamily="18" charset="-78"/>
                <a:cs typeface="Simplified Arabic" panose="02020603050405020304" pitchFamily="18" charset="-78"/>
              </a:rPr>
              <a:t> </a:t>
            </a:r>
            <a:r>
              <a:rPr lang="en-US" sz="2400" dirty="0" err="1">
                <a:latin typeface="Simplified Arabic" panose="02020603050405020304" pitchFamily="18" charset="-78"/>
                <a:cs typeface="Simplified Arabic" panose="02020603050405020304" pitchFamily="18" charset="-78"/>
              </a:rPr>
              <a:t>hoffman</a:t>
            </a:r>
            <a:r>
              <a:rPr lang="en-US" sz="2400" dirty="0">
                <a:latin typeface="Simplified Arabic" panose="02020603050405020304" pitchFamily="18" charset="-78"/>
                <a:cs typeface="Simplified Arabic" panose="02020603050405020304" pitchFamily="18" charset="-78"/>
              </a:rPr>
              <a:t> </a:t>
            </a:r>
            <a:r>
              <a:rPr lang="ar-EG" sz="2400" dirty="0">
                <a:latin typeface="Simplified Arabic" panose="02020603050405020304" pitchFamily="18" charset="-78"/>
                <a:cs typeface="Simplified Arabic" panose="02020603050405020304" pitchFamily="18" charset="-78"/>
              </a:rPr>
              <a:t>" عام 2003 في </a:t>
            </a:r>
            <a:r>
              <a:rPr lang="en-US" sz="2400" dirty="0">
                <a:latin typeface="Simplified Arabic" panose="02020603050405020304" pitchFamily="18" charset="-78"/>
                <a:cs typeface="Simplified Arabic" panose="02020603050405020304" pitchFamily="18" charset="-78"/>
              </a:rPr>
              <a:t>California</a:t>
            </a:r>
            <a:r>
              <a:rPr lang="ar-EG" sz="2400" dirty="0">
                <a:latin typeface="Simplified Arabic" panose="02020603050405020304" pitchFamily="18" charset="-78"/>
                <a:cs typeface="Simplified Arabic" panose="02020603050405020304" pitchFamily="18" charset="-78"/>
              </a:rPr>
              <a:t>، واشترك في عامه الأول ما يقارب 45 ألف شخص، وازدادت خدماته ليصبح من أوائل المواقع لتعارف المتخصصين في مجال الأعمال، ويعتبر من أهم مواقع التوظيف على شبكة الإنترنت.</a:t>
            </a:r>
          </a:p>
        </p:txBody>
      </p:sp>
      <p:pic>
        <p:nvPicPr>
          <p:cNvPr id="8" name="Picture 7">
            <a:extLst>
              <a:ext uri="{FF2B5EF4-FFF2-40B4-BE49-F238E27FC236}">
                <a16:creationId xmlns:a16="http://schemas.microsoft.com/office/drawing/2014/main" id="{C947647D-3916-AE62-21CE-1B6341AAA8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714" y="4518146"/>
            <a:ext cx="1404457" cy="1404457"/>
          </a:xfrm>
          <a:prstGeom prst="rect">
            <a:avLst/>
          </a:prstGeom>
        </p:spPr>
      </p:pic>
    </p:spTree>
    <p:extLst>
      <p:ext uri="{BB962C8B-B14F-4D97-AF65-F5344CB8AC3E}">
        <p14:creationId xmlns:p14="http://schemas.microsoft.com/office/powerpoint/2010/main" val="17164037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1A536-1ECB-0833-6396-87C6518D72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7ED102-D49A-073C-ABF2-81641BECB8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4C383-51A5-095E-8A54-04BFB0B41B69}"/>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لينكيدإن (</a:t>
            </a:r>
            <a:r>
              <a:rPr lang="en-US" sz="2800" b="1" dirty="0">
                <a:solidFill>
                  <a:srgbClr val="00AEEF"/>
                </a:solidFill>
                <a:latin typeface="Alexandria" charset="0"/>
                <a:cs typeface="+mj-cs"/>
              </a:rPr>
              <a:t>LinkedIn</a:t>
            </a:r>
            <a:r>
              <a:rPr lang="ar-EG" sz="2800" b="1" dirty="0">
                <a:solidFill>
                  <a:srgbClr val="00AEEF"/>
                </a:solidFill>
                <a:latin typeface="Alexandria" charset="0"/>
                <a:cs typeface="+mj-cs"/>
              </a:rPr>
              <a:t>)</a:t>
            </a:r>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11E8ED1-C070-EBEF-3F08-2869AC3656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2A023F-DAF2-0DA4-89AD-211E773FF4B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CE54871-4853-48E6-432C-ACDF5BDE0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F395635-DE7B-0F5C-08EB-2B186B9E3887}"/>
              </a:ext>
            </a:extLst>
          </p:cNvPr>
          <p:cNvSpPr txBox="1"/>
          <p:nvPr/>
        </p:nvSpPr>
        <p:spPr>
          <a:xfrm>
            <a:off x="1992124" y="2242207"/>
            <a:ext cx="9032486" cy="2215991"/>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وفي عام 2024، بلغ عدد مستخدمي الموقع ما يقرب من 900 مليون مستخدم حول العالم، ويقدم خدمات ومميزات تختلف عن مواقع التواصل الاجتماعي الأخرى، فهو يركز على خدمة المهنيين وأصحاب الأعمال والباحثين عن أعمال.</a:t>
            </a:r>
          </a:p>
        </p:txBody>
      </p:sp>
      <p:pic>
        <p:nvPicPr>
          <p:cNvPr id="8" name="Picture 7">
            <a:extLst>
              <a:ext uri="{FF2B5EF4-FFF2-40B4-BE49-F238E27FC236}">
                <a16:creationId xmlns:a16="http://schemas.microsoft.com/office/drawing/2014/main" id="{ACA0BD68-904A-F4D8-17B2-40FBEA0943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714" y="4518146"/>
            <a:ext cx="1404457" cy="1404457"/>
          </a:xfrm>
          <a:prstGeom prst="rect">
            <a:avLst/>
          </a:prstGeom>
        </p:spPr>
      </p:pic>
    </p:spTree>
    <p:extLst>
      <p:ext uri="{BB962C8B-B14F-4D97-AF65-F5344CB8AC3E}">
        <p14:creationId xmlns:p14="http://schemas.microsoft.com/office/powerpoint/2010/main" val="382312733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B6E4E-B97A-A578-F779-77912F98C2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0AC09A-5D38-BA2C-3846-8D7F4752C2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6FB72D-0C3C-B25D-7347-8D417AACA836}"/>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خصائص </a:t>
            </a:r>
            <a:r>
              <a:rPr lang="ar-EG" sz="2800" b="1" dirty="0" err="1">
                <a:solidFill>
                  <a:srgbClr val="00AEEF"/>
                </a:solidFill>
                <a:latin typeface="Alexandria" charset="0"/>
                <a:cs typeface="+mj-cs"/>
              </a:rPr>
              <a:t>لينكيدإن</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LinkedIn</a:t>
            </a:r>
            <a:r>
              <a:rPr lang="ar-EG" sz="2800" b="1" dirty="0">
                <a:solidFill>
                  <a:srgbClr val="00AEEF"/>
                </a:solidFill>
                <a:latin typeface="Alexandria" charset="0"/>
                <a:cs typeface="+mj-cs"/>
              </a:rPr>
              <a:t>)</a:t>
            </a:r>
            <a:endParaRPr lang="en-US" sz="2800" b="1" dirty="0">
              <a:solidFill>
                <a:srgbClr val="00AEEF"/>
              </a:solidFill>
              <a:latin typeface="Alexandria" charset="0"/>
              <a:cs typeface="+mj-cs"/>
            </a:endParaRPr>
          </a:p>
          <a:p>
            <a:pPr algn="ctr" rtl="1"/>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1094846-6AF3-DDEC-6885-562FA2D3EA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0C4052-8C49-8219-0035-01A85665FCC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83904B9-AC05-CBAC-63D8-F49120B96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EF8CA31-BEAC-6DED-E781-3B861724FDA3}"/>
              </a:ext>
            </a:extLst>
          </p:cNvPr>
          <p:cNvSpPr txBox="1"/>
          <p:nvPr/>
        </p:nvSpPr>
        <p:spPr>
          <a:xfrm>
            <a:off x="1798934" y="2069923"/>
            <a:ext cx="9032486" cy="2215991"/>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يتميز الموقع بالعديد </a:t>
            </a:r>
            <a:r>
              <a:rPr lang="ar-EG" sz="2400">
                <a:latin typeface="Simplified Arabic" panose="02020603050405020304" pitchFamily="18" charset="-78"/>
                <a:cs typeface="Simplified Arabic" panose="02020603050405020304" pitchFamily="18" charset="-78"/>
              </a:rPr>
              <a:t>من المميزات </a:t>
            </a:r>
            <a:r>
              <a:rPr lang="ar-EG" sz="2400" dirty="0">
                <a:latin typeface="Simplified Arabic" panose="02020603050405020304" pitchFamily="18" charset="-78"/>
                <a:cs typeface="Simplified Arabic" panose="02020603050405020304" pitchFamily="18" charset="-78"/>
              </a:rPr>
              <a:t>منها: </a:t>
            </a:r>
          </a:p>
          <a:p>
            <a:pPr marL="457200" indent="-457200" algn="just" rtl="1">
              <a:lnSpc>
                <a:spcPct val="200000"/>
              </a:lnSpc>
              <a:buFont typeface="+mj-lt"/>
              <a:buAutoNum type="arabicPeriod"/>
            </a:pPr>
            <a:r>
              <a:rPr lang="ar-EG" sz="2400" dirty="0">
                <a:latin typeface="Simplified Arabic" panose="02020603050405020304" pitchFamily="18" charset="-78"/>
                <a:cs typeface="Simplified Arabic" panose="02020603050405020304" pitchFamily="18" charset="-78"/>
              </a:rPr>
              <a:t>بقاء المستخدم على اتصال دائم مع مجاله المهني والعاملين ضمن قطاع عمله.</a:t>
            </a:r>
          </a:p>
          <a:p>
            <a:pPr marL="457200" indent="-457200" algn="just" rtl="1">
              <a:lnSpc>
                <a:spcPct val="200000"/>
              </a:lnSpc>
              <a:buFont typeface="+mj-lt"/>
              <a:buAutoNum type="arabicPeriod"/>
            </a:pPr>
            <a:r>
              <a:rPr lang="ar-EG" sz="2400" dirty="0">
                <a:latin typeface="Simplified Arabic" panose="02020603050405020304" pitchFamily="18" charset="-78"/>
                <a:cs typeface="Simplified Arabic" panose="02020603050405020304" pitchFamily="18" charset="-78"/>
              </a:rPr>
              <a:t>يقوي من السيرة المهنية للمستخدم ويعزز تواجده المهني عبر شبكة الإنترنت.</a:t>
            </a:r>
          </a:p>
        </p:txBody>
      </p:sp>
      <p:pic>
        <p:nvPicPr>
          <p:cNvPr id="8" name="Picture 7">
            <a:extLst>
              <a:ext uri="{FF2B5EF4-FFF2-40B4-BE49-F238E27FC236}">
                <a16:creationId xmlns:a16="http://schemas.microsoft.com/office/drawing/2014/main" id="{FF0A29E4-B872-A737-1578-B5C116DFAA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714" y="4518146"/>
            <a:ext cx="1404457" cy="1404457"/>
          </a:xfrm>
          <a:prstGeom prst="rect">
            <a:avLst/>
          </a:prstGeom>
        </p:spPr>
      </p:pic>
    </p:spTree>
    <p:extLst>
      <p:ext uri="{BB962C8B-B14F-4D97-AF65-F5344CB8AC3E}">
        <p14:creationId xmlns:p14="http://schemas.microsoft.com/office/powerpoint/2010/main" val="70242226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D256C-9A63-2658-CFBC-1C45B93D4B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128710-9247-0CE5-CEBF-3F86D24055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C8C6F4-DE71-A74D-FF05-945D1C865B66}"/>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خصائص </a:t>
            </a:r>
            <a:r>
              <a:rPr lang="ar-EG" sz="2800" b="1" dirty="0" err="1">
                <a:solidFill>
                  <a:srgbClr val="00AEEF"/>
                </a:solidFill>
                <a:latin typeface="Alexandria" charset="0"/>
                <a:cs typeface="+mj-cs"/>
              </a:rPr>
              <a:t>لينكيدإن</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LinkedIn</a:t>
            </a:r>
            <a:r>
              <a:rPr lang="ar-EG" sz="2800" b="1" dirty="0">
                <a:solidFill>
                  <a:srgbClr val="00AEEF"/>
                </a:solidFill>
                <a:latin typeface="Alexandria" charset="0"/>
                <a:cs typeface="+mj-cs"/>
              </a:rPr>
              <a:t>)</a:t>
            </a:r>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C7C1AD6-97C5-0FCB-FB96-6DDF6C7030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9312E8-6F0A-E0DF-8822-3617B33EBEA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00C107B-7131-2F7A-E613-D0255A289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BC971D3-3CD4-2E15-F3C7-C162A81365E5}"/>
              </a:ext>
            </a:extLst>
          </p:cNvPr>
          <p:cNvSpPr txBox="1"/>
          <p:nvPr/>
        </p:nvSpPr>
        <p:spPr>
          <a:xfrm>
            <a:off x="1798934" y="2069923"/>
            <a:ext cx="9032486" cy="2954655"/>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3 - الإجابة على تساؤلات المستخدم المهنية من قبل خبراء لم يكن للمستخدم الالتقاء بهم لولا وجود الموقع.</a:t>
            </a:r>
          </a:p>
          <a:p>
            <a:pPr algn="just" rtl="1">
              <a:lnSpc>
                <a:spcPct val="200000"/>
              </a:lnSpc>
            </a:pPr>
            <a:r>
              <a:rPr lang="ar-EG" sz="2400" dirty="0">
                <a:latin typeface="Simplified Arabic" panose="02020603050405020304" pitchFamily="18" charset="-78"/>
                <a:cs typeface="Simplified Arabic" panose="02020603050405020304" pitchFamily="18" charset="-78"/>
              </a:rPr>
              <a:t>4 - يمكن للمستخدمين وضع صور ومشاهدة الملفات الشخصية والصور الخاصة بالمستخدمين الآخرين.</a:t>
            </a:r>
          </a:p>
        </p:txBody>
      </p:sp>
      <p:pic>
        <p:nvPicPr>
          <p:cNvPr id="8" name="Picture 7">
            <a:extLst>
              <a:ext uri="{FF2B5EF4-FFF2-40B4-BE49-F238E27FC236}">
                <a16:creationId xmlns:a16="http://schemas.microsoft.com/office/drawing/2014/main" id="{FF49F977-C35B-4D2C-7861-A69A4E62C5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714" y="4518146"/>
            <a:ext cx="1404457" cy="1404457"/>
          </a:xfrm>
          <a:prstGeom prst="rect">
            <a:avLst/>
          </a:prstGeom>
        </p:spPr>
      </p:pic>
    </p:spTree>
    <p:extLst>
      <p:ext uri="{BB962C8B-B14F-4D97-AF65-F5344CB8AC3E}">
        <p14:creationId xmlns:p14="http://schemas.microsoft.com/office/powerpoint/2010/main" val="372230786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3C6E0-7FED-B9EB-A084-DB31557147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A18AF-95F3-4410-761C-C6705A80FC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46F706-851C-B79D-C5D8-D406571138BA}"/>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إنستجرام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E7FE1C00-F997-5E86-342B-0D1BE9D8B3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CE13B8-347E-2D8F-BF21-3A79790BD10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1F64ED0-88CB-6102-9B8E-C67679601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4CC3BB5-983D-CB59-6700-A3851AA79F88}"/>
              </a:ext>
            </a:extLst>
          </p:cNvPr>
          <p:cNvSpPr txBox="1"/>
          <p:nvPr/>
        </p:nvSpPr>
        <p:spPr>
          <a:xfrm>
            <a:off x="2024017" y="2095405"/>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رابعًا - إنستجرام: </a:t>
            </a:r>
          </a:p>
          <a:p>
            <a:pPr algn="just" rtl="1">
              <a:lnSpc>
                <a:spcPct val="200000"/>
              </a:lnSpc>
            </a:pPr>
            <a:r>
              <a:rPr lang="ar-EG" sz="2400" dirty="0">
                <a:latin typeface="Simplified Arabic" panose="02020603050405020304" pitchFamily="18" charset="-78"/>
                <a:cs typeface="Simplified Arabic" panose="02020603050405020304" pitchFamily="18" charset="-78"/>
              </a:rPr>
              <a:t>يعد من المواقع الاجتماعية التي ظهرت حديثًا لكنه استحوذ على اهتمام الجمهور خلال مدة قصيرة، وبدأ في 2010، ويتيح لمستخدميه إمكانية التقاط صور، وإضافة فلتر إليها بحيث تصبح جميلة وجذابة، مع إمكانية مشاركتها في المواقع الاجتماعية الأخرى.</a:t>
            </a:r>
          </a:p>
        </p:txBody>
      </p:sp>
      <p:pic>
        <p:nvPicPr>
          <p:cNvPr id="2" name="Picture 1">
            <a:extLst>
              <a:ext uri="{FF2B5EF4-FFF2-40B4-BE49-F238E27FC236}">
                <a16:creationId xmlns:a16="http://schemas.microsoft.com/office/drawing/2014/main" id="{06C0BEEE-1EC8-E10B-37CC-9932FE09D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267412"/>
            <a:ext cx="1723200" cy="1723200"/>
          </a:xfrm>
          <a:prstGeom prst="rect">
            <a:avLst/>
          </a:prstGeom>
        </p:spPr>
      </p:pic>
    </p:spTree>
    <p:extLst>
      <p:ext uri="{BB962C8B-B14F-4D97-AF65-F5344CB8AC3E}">
        <p14:creationId xmlns:p14="http://schemas.microsoft.com/office/powerpoint/2010/main" val="145168279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EC246-6D61-AB5F-815E-464DE16A1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BA9A52-DC5D-CDD4-B748-45FDA59DD2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291BDA-91EC-8159-124C-DE456592B1AE}"/>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a:p>
            <a:pPr algn="ctr" rtl="1"/>
            <a:endParaRPr lang="en-US"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130A4B2-8240-8AF6-E5A2-0C9B9BD94A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7B3AC9-331C-277A-D0BB-BB02CEF2978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AAA0572-8082-E619-D4E4-4BD44F1DAC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212049A-BC2D-21C3-3289-6EBDDED5150C}"/>
              </a:ext>
            </a:extLst>
          </p:cNvPr>
          <p:cNvSpPr txBox="1"/>
          <p:nvPr/>
        </p:nvSpPr>
        <p:spPr>
          <a:xfrm>
            <a:off x="1798934" y="1664662"/>
            <a:ext cx="9032486" cy="3693319"/>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Simplified Arabic" panose="02020603050405020304" pitchFamily="18" charset="-78"/>
              </a:rPr>
              <a:t>يتميز موقع إنستجرام بالعديد من المميزات منها: </a:t>
            </a:r>
          </a:p>
          <a:p>
            <a:pPr marL="457200" indent="-457200" algn="just" rtl="1">
              <a:lnSpc>
                <a:spcPct val="200000"/>
              </a:lnSpc>
              <a:buFont typeface="+mj-lt"/>
              <a:buAutoNum type="arabicPeriod"/>
            </a:pPr>
            <a:r>
              <a:rPr lang="ar-EG" sz="2400" b="1" dirty="0">
                <a:latin typeface="Simplified Arabic" panose="02020603050405020304" pitchFamily="18" charset="-78"/>
                <a:cs typeface="Simplified Arabic" panose="02020603050405020304" pitchFamily="18" charset="-78"/>
              </a:rPr>
              <a:t>تحميل الصور ومقاطع الفيديو: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نشر وتحميل الصور ومقاطع الفيديو ومشاركة الأحداث المهمة في حياة المستخدم، وإضافة مؤثرات صورية إليها (</a:t>
            </a:r>
            <a:r>
              <a:rPr lang="en-US" sz="2400" dirty="0">
                <a:latin typeface="Simplified Arabic" panose="02020603050405020304" pitchFamily="18" charset="-78"/>
                <a:cs typeface="Simplified Arabic" panose="02020603050405020304" pitchFamily="18" charset="-78"/>
              </a:rPr>
              <a:t>filters</a:t>
            </a:r>
            <a:r>
              <a:rPr lang="ar-EG" sz="2400" dirty="0">
                <a:latin typeface="Simplified Arabic" panose="02020603050405020304" pitchFamily="18" charset="-78"/>
                <a:cs typeface="Simplified Arabic" panose="02020603050405020304" pitchFamily="18" charset="-78"/>
              </a:rPr>
              <a:t>)، ما يجعلها جميلة مع إمكانية مشاركتها في المواقع الاجتماعية الأخرى.</a:t>
            </a:r>
          </a:p>
        </p:txBody>
      </p:sp>
      <p:pic>
        <p:nvPicPr>
          <p:cNvPr id="2" name="Picture 1">
            <a:extLst>
              <a:ext uri="{FF2B5EF4-FFF2-40B4-BE49-F238E27FC236}">
                <a16:creationId xmlns:a16="http://schemas.microsoft.com/office/drawing/2014/main" id="{238A0399-AE80-7112-AE4F-81FAD6A38A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11063548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67EF6-5872-500E-78C2-DF287D9C5D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442FF1-B2E5-7055-FA8C-03428BA155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F12C9D-8E4C-D8E1-E2BA-F6F9CB577E5F}"/>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0B4496FE-681A-ACF2-B514-8132A02E5B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7EB070-13B3-5769-60EE-49F56E07C59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5A7DD08-0851-FD23-EC92-0894ED29F9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BFF7DF0-1013-6891-1F98-DEBFE22540DA}"/>
              </a:ext>
            </a:extLst>
          </p:cNvPr>
          <p:cNvSpPr txBox="1"/>
          <p:nvPr/>
        </p:nvSpPr>
        <p:spPr>
          <a:xfrm>
            <a:off x="1644536" y="2117652"/>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2 - التتبع: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ميزة التتبع للأشخاص الذين يريد المستخدم أن يرى حالتهم أو يرى منشوراتهم وصورهم، فعندما يريد المستخدم تتبع شخص على الموقع يجب موافقة المستخدم الآخر حتى يكون هناك تتبع للمعلومات الشخصية بين الطرفين.</a:t>
            </a:r>
          </a:p>
        </p:txBody>
      </p:sp>
      <p:pic>
        <p:nvPicPr>
          <p:cNvPr id="2" name="Picture 1">
            <a:extLst>
              <a:ext uri="{FF2B5EF4-FFF2-40B4-BE49-F238E27FC236}">
                <a16:creationId xmlns:a16="http://schemas.microsoft.com/office/drawing/2014/main" id="{2CFEC163-F2F4-21C9-9278-1D26026750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8101300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B51CE-69AA-1479-F96D-5A00CFC049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A96D65-0CE6-E6B3-24FF-2742D518B3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BBFF0D-BB88-9C60-25B9-8FD835B5E756}"/>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03AC1906-4500-92AF-46E5-A7F0047E7D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D8F28F-25A1-7827-9B20-6F4CF012CF3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0EC9CD8-BD89-7FD6-21B6-6CBF48D8FB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2B6C796-90B9-B433-CFCF-14FEE2CD0F38}"/>
              </a:ext>
            </a:extLst>
          </p:cNvPr>
          <p:cNvSpPr txBox="1"/>
          <p:nvPr/>
        </p:nvSpPr>
        <p:spPr>
          <a:xfrm>
            <a:off x="1644536" y="2117652"/>
            <a:ext cx="9032486" cy="221599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3 - الإعجاب: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إمكانية الإعجاب بالصور أو مقاطع الفيديو عبر الضغط على "القلب" الموجود أسفل الصورة أو مقطع الفيديو، وعند الضغط عليه فهذا يعني أن المستخدم أعطى إعجابه بالمنشور.</a:t>
            </a:r>
          </a:p>
        </p:txBody>
      </p:sp>
      <p:pic>
        <p:nvPicPr>
          <p:cNvPr id="2" name="Picture 1">
            <a:extLst>
              <a:ext uri="{FF2B5EF4-FFF2-40B4-BE49-F238E27FC236}">
                <a16:creationId xmlns:a16="http://schemas.microsoft.com/office/drawing/2014/main" id="{1D8BC4DD-66F2-89C2-CDAB-E132B7D166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27293704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52A50-D040-14E0-C39A-F184FD805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2BCD50-D5DE-2F2A-73AB-D446DDA0DB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083446-0874-B4FE-189D-066E3784E2B4}"/>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C9BF916B-7E1A-E4F1-D4ED-95C796A4AE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A21F86-42F0-E187-F6D1-DF23A4F4607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627CB04-8B62-B96F-90C9-C81B3CD034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BFB7DFA-9A90-AE0D-D876-1D7F0E515325}"/>
              </a:ext>
            </a:extLst>
          </p:cNvPr>
          <p:cNvSpPr txBox="1"/>
          <p:nvPr/>
        </p:nvSpPr>
        <p:spPr>
          <a:xfrm>
            <a:off x="1644536" y="2117652"/>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4 - التعليق:</a:t>
            </a:r>
          </a:p>
          <a:p>
            <a:pPr algn="just" rtl="1">
              <a:lnSpc>
                <a:spcPct val="200000"/>
              </a:lnSpc>
            </a:pPr>
            <a:r>
              <a:rPr lang="ar-EG" sz="2400" dirty="0">
                <a:latin typeface="Simplified Arabic" panose="02020603050405020304" pitchFamily="18" charset="-78"/>
                <a:cs typeface="Simplified Arabic" panose="02020603050405020304" pitchFamily="18" charset="-78"/>
              </a:rPr>
              <a:t> يتيح إمكانية التعليق للمستخدمين على الصور ومقاطع الفيديو التي تنشر في الموقع، فضلًا عن ميزة الرد على التعليقات التي تمّكن المستخدم من الرد المباشر على الشخص الذي قام بالتعليق أو تبادل الرأي أو إجابة شخص معين عبر الرد على تعليقه.</a:t>
            </a:r>
          </a:p>
        </p:txBody>
      </p:sp>
      <p:pic>
        <p:nvPicPr>
          <p:cNvPr id="2" name="Picture 1">
            <a:extLst>
              <a:ext uri="{FF2B5EF4-FFF2-40B4-BE49-F238E27FC236}">
                <a16:creationId xmlns:a16="http://schemas.microsoft.com/office/drawing/2014/main" id="{A52E493F-54D8-E6CE-BB0C-9FD37DDC20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11498474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14A1A-AE8B-3F4D-A5CA-29F8808F1C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A8D062-CBD0-3205-8E23-088E3931A4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BBFDEC-34CC-6A59-B8C6-F7C4531AE18E}"/>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DE8F2792-6F85-0B85-0103-3C6D2C6017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9FCEA7-C62C-FB5C-F4D7-7A7C684E13D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15CA823-CD44-CD87-5C98-52692BA52B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86BDFAD-8FEF-FC89-87BD-AE50E61EF28D}"/>
              </a:ext>
            </a:extLst>
          </p:cNvPr>
          <p:cNvSpPr txBox="1"/>
          <p:nvPr/>
        </p:nvSpPr>
        <p:spPr>
          <a:xfrm>
            <a:off x="1644536" y="2117652"/>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5 - البحث عن الأصدقاء: </a:t>
            </a:r>
          </a:p>
          <a:p>
            <a:pPr algn="just" rtl="1">
              <a:lnSpc>
                <a:spcPct val="200000"/>
              </a:lnSpc>
            </a:pPr>
            <a:r>
              <a:rPr lang="ar-EG" sz="2400" dirty="0">
                <a:latin typeface="Simplified Arabic" panose="02020603050405020304" pitchFamily="18" charset="-78"/>
                <a:cs typeface="Simplified Arabic" panose="02020603050405020304" pitchFamily="18" charset="-78"/>
              </a:rPr>
              <a:t>يعمل على مساعدة الأشخاص في إيجاد الأصدقاء من خلال العثور على أصدقاء الفيس بوك الذين يمتلكون صفحة في الموقع، فضلًا عن أنه يعطي المستخدمين إشعارات بشأن اشتراك أصدقاء الفيس بوك في الموقع لتنبيه المستخدم ليتم متابعتهم.</a:t>
            </a:r>
          </a:p>
        </p:txBody>
      </p:sp>
      <p:pic>
        <p:nvPicPr>
          <p:cNvPr id="2" name="Picture 1">
            <a:extLst>
              <a:ext uri="{FF2B5EF4-FFF2-40B4-BE49-F238E27FC236}">
                <a16:creationId xmlns:a16="http://schemas.microsoft.com/office/drawing/2014/main" id="{0F37D144-ADCA-D93C-30A6-9CC21531CF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266943231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C606-3B4E-C223-55D4-262E6CA691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45C6E3-7822-04A9-BCC9-9121430E7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7DFEAC-7537-E469-8517-D67DE5B22563}"/>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D2CFF869-C561-948B-D1E1-8FB754FCAF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B73995-C2CE-1BE7-9B64-C5DD2E74AAD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F748A70-0DA9-61D4-FD60-AED66C55F8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A50FA1E-6FE4-C874-5B4E-4FCFA18285A3}"/>
              </a:ext>
            </a:extLst>
          </p:cNvPr>
          <p:cNvSpPr txBox="1"/>
          <p:nvPr/>
        </p:nvSpPr>
        <p:spPr>
          <a:xfrm>
            <a:off x="1644536" y="2117652"/>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 6 - تعديل الملف الشخصي: </a:t>
            </a:r>
          </a:p>
          <a:p>
            <a:pPr algn="just" rtl="1">
              <a:lnSpc>
                <a:spcPct val="200000"/>
              </a:lnSpc>
            </a:pPr>
            <a:r>
              <a:rPr lang="ar-EG" sz="2400" dirty="0">
                <a:latin typeface="Simplified Arabic" panose="02020603050405020304" pitchFamily="18" charset="-78"/>
                <a:cs typeface="Simplified Arabic" panose="02020603050405020304" pitchFamily="18" charset="-78"/>
              </a:rPr>
              <a:t>يتيح إمكانية تعديل الملف الشخصي للمستخدمين من خلال إضافة أو تحديث المعلومات والبيانات الشخصية الخاصة بالمستخدم، وإمكانية كتابة عبارات أو نبذة مختصرة عن المستخدم.</a:t>
            </a:r>
          </a:p>
        </p:txBody>
      </p:sp>
      <p:pic>
        <p:nvPicPr>
          <p:cNvPr id="2" name="Picture 1">
            <a:extLst>
              <a:ext uri="{FF2B5EF4-FFF2-40B4-BE49-F238E27FC236}">
                <a16:creationId xmlns:a16="http://schemas.microsoft.com/office/drawing/2014/main" id="{9A7ADB79-BB9F-DA5C-10A2-B15EA17B92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24907698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89251-069B-B923-33D1-A1FDAC0F51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FEDF97-FCC2-31F2-7EFE-F36EC31779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2559F3-602C-73D2-4262-C4FD9B54722C}"/>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مميزات </a:t>
            </a:r>
            <a:r>
              <a:rPr lang="ar-EG" sz="2800" b="1" dirty="0" err="1">
                <a:solidFill>
                  <a:srgbClr val="00AEEF"/>
                </a:solidFill>
                <a:latin typeface="Alexandria" charset="0"/>
                <a:cs typeface="+mj-cs"/>
              </a:rPr>
              <a:t>إنستجرام</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Instagram</a:t>
            </a:r>
          </a:p>
        </p:txBody>
      </p:sp>
      <p:sp>
        <p:nvSpPr>
          <p:cNvPr id="5" name="Rectangle 4">
            <a:extLst>
              <a:ext uri="{FF2B5EF4-FFF2-40B4-BE49-F238E27FC236}">
                <a16:creationId xmlns:a16="http://schemas.microsoft.com/office/drawing/2014/main" id="{255508FE-3C2F-DEEA-397B-74F861BE87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84F347-6AEA-F31B-E609-34B8F854F91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482C5C1-5520-6C10-B405-268C30659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AC4570-26E7-4521-13EF-B63B5095FE70}"/>
              </a:ext>
            </a:extLst>
          </p:cNvPr>
          <p:cNvSpPr txBox="1"/>
          <p:nvPr/>
        </p:nvSpPr>
        <p:spPr>
          <a:xfrm>
            <a:off x="1644536" y="2117652"/>
            <a:ext cx="9032486" cy="221599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7 - ميزة الإشعارات: </a:t>
            </a:r>
          </a:p>
          <a:p>
            <a:pPr algn="just" rtl="1">
              <a:lnSpc>
                <a:spcPct val="200000"/>
              </a:lnSpc>
            </a:pPr>
            <a:r>
              <a:rPr lang="ar-EG" sz="2400" dirty="0">
                <a:latin typeface="Simplified Arabic" panose="02020603050405020304" pitchFamily="18" charset="-78"/>
                <a:cs typeface="Simplified Arabic" panose="02020603050405020304" pitchFamily="18" charset="-78"/>
              </a:rPr>
              <a:t>هي عبارة عن إشارات أو تنبيهات حول الإجابات التي تحصل عليها الصور التي قام المستخدم بنشرها أو التعليقات أو طلبات التتبع الواردة من الأصدقاء.</a:t>
            </a:r>
          </a:p>
        </p:txBody>
      </p:sp>
      <p:pic>
        <p:nvPicPr>
          <p:cNvPr id="2" name="Picture 1">
            <a:extLst>
              <a:ext uri="{FF2B5EF4-FFF2-40B4-BE49-F238E27FC236}">
                <a16:creationId xmlns:a16="http://schemas.microsoft.com/office/drawing/2014/main" id="{ACB73572-88F9-711D-F3AA-352B406693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950" y="4656406"/>
            <a:ext cx="1334206" cy="1334206"/>
          </a:xfrm>
          <a:prstGeom prst="rect">
            <a:avLst/>
          </a:prstGeom>
        </p:spPr>
      </p:pic>
    </p:spTree>
    <p:extLst>
      <p:ext uri="{BB962C8B-B14F-4D97-AF65-F5344CB8AC3E}">
        <p14:creationId xmlns:p14="http://schemas.microsoft.com/office/powerpoint/2010/main" val="48808568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97325-CBC3-69DD-7791-2A7A9A088A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140E68-5621-30C8-9A4B-7925EC805B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136BB5-00FD-AB75-2071-E0114F0F8A40}"/>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تيك توك </a:t>
            </a:r>
            <a:r>
              <a:rPr lang="en-US" sz="2800" b="1" dirty="0">
                <a:solidFill>
                  <a:srgbClr val="00AEEF"/>
                </a:solidFill>
                <a:latin typeface="Alexandria" charset="0"/>
                <a:cs typeface="+mj-cs"/>
              </a:rPr>
              <a:t>TikTok</a:t>
            </a:r>
          </a:p>
        </p:txBody>
      </p:sp>
      <p:sp>
        <p:nvSpPr>
          <p:cNvPr id="5" name="Rectangle 4">
            <a:extLst>
              <a:ext uri="{FF2B5EF4-FFF2-40B4-BE49-F238E27FC236}">
                <a16:creationId xmlns:a16="http://schemas.microsoft.com/office/drawing/2014/main" id="{17DF4092-895F-4FC9-923D-5FD6CA1D31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2880CC-B589-B902-0D82-1033F9B21EC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EC0BB63-0DE0-BC0B-294F-13464025A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82E4B3-0622-8BE3-C8FC-F8882D8689EC}"/>
              </a:ext>
            </a:extLst>
          </p:cNvPr>
          <p:cNvSpPr txBox="1"/>
          <p:nvPr/>
        </p:nvSpPr>
        <p:spPr>
          <a:xfrm>
            <a:off x="2217206" y="2069923"/>
            <a:ext cx="9032486" cy="2954655"/>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Simplified Arabic" panose="02020603050405020304" pitchFamily="18" charset="-78"/>
              </a:rPr>
              <a:t>خامسًا – </a:t>
            </a:r>
            <a:r>
              <a:rPr lang="en-US" sz="2400" b="1" dirty="0" err="1">
                <a:latin typeface="Simplified Arabic" panose="02020603050405020304" pitchFamily="18" charset="-78"/>
                <a:cs typeface="Simplified Arabic" panose="02020603050405020304" pitchFamily="18" charset="-78"/>
              </a:rPr>
              <a:t>tiktok</a:t>
            </a:r>
            <a:r>
              <a:rPr lang="ar-EG" sz="2400" b="1" dirty="0">
                <a:latin typeface="Simplified Arabic" panose="02020603050405020304" pitchFamily="18" charset="-78"/>
                <a:cs typeface="Simplified Arabic" panose="02020603050405020304" pitchFamily="18" charset="-78"/>
              </a:rPr>
              <a:t> تيك توك: </a:t>
            </a:r>
          </a:p>
          <a:p>
            <a:pPr algn="just" rtl="1">
              <a:lnSpc>
                <a:spcPct val="200000"/>
              </a:lnSpc>
            </a:pPr>
            <a:r>
              <a:rPr lang="ar-EG" sz="2400" dirty="0">
                <a:latin typeface="Simplified Arabic" panose="02020603050405020304" pitchFamily="18" charset="-78"/>
                <a:cs typeface="Simplified Arabic" panose="02020603050405020304" pitchFamily="18" charset="-78"/>
              </a:rPr>
              <a:t>عبارة عن تطبيق لتسجيل فيديوهات قصيرة مدتها لا تزيد عن 15 ثانية، ثم يقوم بترويج هذه الفيديوهات إلى المستخدمين الذين يتابعون هذا الشخص، أو باستخدام الخوارزميات الخاصة بالتطبيق.</a:t>
            </a:r>
          </a:p>
        </p:txBody>
      </p:sp>
      <p:pic>
        <p:nvPicPr>
          <p:cNvPr id="8" name="Picture 7">
            <a:extLst>
              <a:ext uri="{FF2B5EF4-FFF2-40B4-BE49-F238E27FC236}">
                <a16:creationId xmlns:a16="http://schemas.microsoft.com/office/drawing/2014/main" id="{96DE2A39-F69D-9096-A1FA-88CF977625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308992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C3A22-8A34-03A9-9757-D06C377F1D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F59C54-0229-5B76-4881-E3FDB3FF8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8AC60C-0941-5583-38C5-7610C723D134}"/>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تيك توك </a:t>
            </a:r>
            <a:r>
              <a:rPr lang="en-US" sz="2800" b="1" dirty="0">
                <a:solidFill>
                  <a:srgbClr val="00AEEF"/>
                </a:solidFill>
                <a:latin typeface="Alexandria" charset="0"/>
                <a:cs typeface="+mj-cs"/>
              </a:rPr>
              <a:t>TikTok</a:t>
            </a:r>
          </a:p>
        </p:txBody>
      </p:sp>
      <p:sp>
        <p:nvSpPr>
          <p:cNvPr id="5" name="Rectangle 4">
            <a:extLst>
              <a:ext uri="{FF2B5EF4-FFF2-40B4-BE49-F238E27FC236}">
                <a16:creationId xmlns:a16="http://schemas.microsoft.com/office/drawing/2014/main" id="{33433E43-C51B-037D-49D7-7A69EB7C5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921872-C7C6-EC9A-74BF-CFB2F396BB3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85BA0DF-7030-A65E-3CC2-2341B23B51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C2A34F1-A1C9-14F7-8C7E-8EB53EB5E5F0}"/>
              </a:ext>
            </a:extLst>
          </p:cNvPr>
          <p:cNvSpPr txBox="1"/>
          <p:nvPr/>
        </p:nvSpPr>
        <p:spPr>
          <a:xfrm>
            <a:off x="1798934" y="2460963"/>
            <a:ext cx="9032486" cy="1477328"/>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فيديوهات </a:t>
            </a:r>
            <a:r>
              <a:rPr lang="en-US" sz="2400" dirty="0" err="1">
                <a:latin typeface="Simplified Arabic" panose="02020603050405020304" pitchFamily="18" charset="-78"/>
                <a:cs typeface="+mj-cs"/>
              </a:rPr>
              <a:t>tiktok</a:t>
            </a:r>
            <a:r>
              <a:rPr lang="ar-EG" sz="2400" dirty="0">
                <a:latin typeface="Simplified Arabic" panose="02020603050405020304" pitchFamily="18" charset="-78"/>
                <a:cs typeface="+mj-cs"/>
              </a:rPr>
              <a:t> قد تكون مقاطع قصيرة مضحكة أو أجزاء من فيديوهات رياضية  أو أجزاء من محاضرات أو أي شيء آخر.</a:t>
            </a:r>
          </a:p>
        </p:txBody>
      </p:sp>
      <p:pic>
        <p:nvPicPr>
          <p:cNvPr id="8" name="Picture 7">
            <a:extLst>
              <a:ext uri="{FF2B5EF4-FFF2-40B4-BE49-F238E27FC236}">
                <a16:creationId xmlns:a16="http://schemas.microsoft.com/office/drawing/2014/main" id="{FE4A875B-63A3-186C-E175-B33B275313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245357801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B3473-F8F9-BC6E-EAC1-7C14D9DC50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77564B-C75C-F676-A48C-9B22F9700F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C67392D-B65D-A4A7-3885-5E6C62FEFFE7}"/>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تيك توك </a:t>
            </a:r>
            <a:r>
              <a:rPr lang="en-US" sz="2800" b="1" dirty="0">
                <a:solidFill>
                  <a:srgbClr val="00AEEF"/>
                </a:solidFill>
                <a:latin typeface="Alexandria" charset="0"/>
                <a:cs typeface="+mj-cs"/>
              </a:rPr>
              <a:t>TikTok</a:t>
            </a:r>
          </a:p>
        </p:txBody>
      </p:sp>
      <p:sp>
        <p:nvSpPr>
          <p:cNvPr id="5" name="Rectangle 4">
            <a:extLst>
              <a:ext uri="{FF2B5EF4-FFF2-40B4-BE49-F238E27FC236}">
                <a16:creationId xmlns:a16="http://schemas.microsoft.com/office/drawing/2014/main" id="{57D815AC-30FB-1AF8-3EFE-54647CF158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A95F0B-91D9-51CC-0678-2FC876731B5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9592F51-B3D2-CA0D-E00F-F150F38EC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F112C71-AAEF-9B4C-5362-D438F912C92A}"/>
              </a:ext>
            </a:extLst>
          </p:cNvPr>
          <p:cNvSpPr txBox="1"/>
          <p:nvPr/>
        </p:nvSpPr>
        <p:spPr>
          <a:xfrm>
            <a:off x="1981814" y="2238047"/>
            <a:ext cx="9032486" cy="2934458"/>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وبسبب انتشاره الكبير وكثرة مستخدميه الذين تخطوا المليار شخص حول العالم، تم زيادة وقت الفيديوهات إلى 25 ثانية في بعض المناطق خصوصاً في أمريكا وأوروبا، وبعض المؤثرين الذين يمتلكون عدد كبير من المتابعين يمكنهم رفع فيديوهات تصل إلى 60 ثانية أو أكثر بحد أقصى 5 دقائق.</a:t>
            </a:r>
          </a:p>
        </p:txBody>
      </p:sp>
      <p:pic>
        <p:nvPicPr>
          <p:cNvPr id="8" name="Picture 7">
            <a:extLst>
              <a:ext uri="{FF2B5EF4-FFF2-40B4-BE49-F238E27FC236}">
                <a16:creationId xmlns:a16="http://schemas.microsoft.com/office/drawing/2014/main" id="{90BCB4CC-2DCB-458C-3F38-7088C4F58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301697810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88851-F3E5-B23D-CC80-3CDEAFBC23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B751EE-AB2F-0B9C-CE98-7952FA14740E}"/>
              </a:ext>
            </a:extLst>
          </p:cNvPr>
          <p:cNvSpPr/>
          <p:nvPr/>
        </p:nvSpPr>
        <p:spPr>
          <a:xfrm>
            <a:off x="593240" y="1942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F5C59-0800-6D00-0D0F-3867E4477E87}"/>
              </a:ext>
            </a:extLst>
          </p:cNvPr>
          <p:cNvSpPr txBox="1"/>
          <p:nvPr/>
        </p:nvSpPr>
        <p:spPr>
          <a:xfrm>
            <a:off x="2513150" y="1019069"/>
            <a:ext cx="589933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سر انتشار تيك توك  </a:t>
            </a:r>
            <a:r>
              <a:rPr lang="en-US" sz="2800" b="1" dirty="0">
                <a:solidFill>
                  <a:srgbClr val="00AEEF"/>
                </a:solidFill>
                <a:latin typeface="Alexandria" charset="0"/>
                <a:cs typeface="+mj-cs"/>
              </a:rPr>
              <a:t>TikTok</a:t>
            </a:r>
            <a:r>
              <a:rPr lang="ar-EG" sz="2800" b="1" dirty="0">
                <a:solidFill>
                  <a:srgbClr val="00AEEF"/>
                </a:solidFill>
                <a:latin typeface="Alexandria" charset="0"/>
                <a:cs typeface="+mj-cs"/>
              </a:rPr>
              <a:t> السريع</a:t>
            </a:r>
          </a:p>
        </p:txBody>
      </p:sp>
      <p:sp>
        <p:nvSpPr>
          <p:cNvPr id="5" name="Rectangle 4">
            <a:extLst>
              <a:ext uri="{FF2B5EF4-FFF2-40B4-BE49-F238E27FC236}">
                <a16:creationId xmlns:a16="http://schemas.microsoft.com/office/drawing/2014/main" id="{8D62558E-81AE-7CD4-47D4-010A898055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F7BBE4-18A5-2C37-338B-E2A2AF07FA8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0467276-0561-0CB7-1F52-C675712E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40A65AA-5728-7FA2-2E0E-7F9D32F83F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
        <p:nvSpPr>
          <p:cNvPr id="2" name="Oval 1">
            <a:extLst>
              <a:ext uri="{FF2B5EF4-FFF2-40B4-BE49-F238E27FC236}">
                <a16:creationId xmlns:a16="http://schemas.microsoft.com/office/drawing/2014/main" id="{D0DB09C7-508F-53D2-F113-6CC2FFA69D18}"/>
              </a:ext>
            </a:extLst>
          </p:cNvPr>
          <p:cNvSpPr/>
          <p:nvPr/>
        </p:nvSpPr>
        <p:spPr>
          <a:xfrm>
            <a:off x="7230742" y="2795993"/>
            <a:ext cx="2912012" cy="2584050"/>
          </a:xfrm>
          <a:prstGeom prst="ellipse">
            <a:avLst/>
          </a:prstGeom>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200000"/>
              </a:lnSpc>
            </a:pPr>
            <a:r>
              <a:rPr lang="ar-EG" sz="2400" b="1" dirty="0">
                <a:solidFill>
                  <a:schemeClr val="bg1"/>
                </a:solidFill>
                <a:latin typeface="Simplified Arabic" panose="02020603050405020304" pitchFamily="18" charset="-78"/>
                <a:cs typeface="+mj-cs"/>
              </a:rPr>
              <a:t>الاعتماد على الذكاء الاصطناعي</a:t>
            </a:r>
          </a:p>
        </p:txBody>
      </p:sp>
      <p:sp>
        <p:nvSpPr>
          <p:cNvPr id="9" name="Oval 8">
            <a:extLst>
              <a:ext uri="{FF2B5EF4-FFF2-40B4-BE49-F238E27FC236}">
                <a16:creationId xmlns:a16="http://schemas.microsoft.com/office/drawing/2014/main" id="{AC39181C-9B9E-1791-A9EB-68A05880EA2D}"/>
              </a:ext>
            </a:extLst>
          </p:cNvPr>
          <p:cNvSpPr/>
          <p:nvPr/>
        </p:nvSpPr>
        <p:spPr>
          <a:xfrm>
            <a:off x="3183988" y="2795993"/>
            <a:ext cx="2912012" cy="2584050"/>
          </a:xfrm>
          <a:prstGeom prst="ellipse">
            <a:avLst/>
          </a:prstGeom>
          <a:ln>
            <a:solidFill>
              <a:srgbClr val="00AEE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cs typeface="+mj-cs"/>
              </a:rPr>
              <a:t>طريقة عرض الفيديوهات</a:t>
            </a:r>
          </a:p>
          <a:p>
            <a:pPr algn="ctr"/>
            <a:endParaRPr lang="en-US" dirty="0"/>
          </a:p>
        </p:txBody>
      </p:sp>
    </p:spTree>
    <p:extLst>
      <p:ext uri="{BB962C8B-B14F-4D97-AF65-F5344CB8AC3E}">
        <p14:creationId xmlns:p14="http://schemas.microsoft.com/office/powerpoint/2010/main" val="19031304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27008-211C-C8EB-1CC7-FE308CD61A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5AA7A-4052-3655-965F-358E66AE4D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6F4557-9F61-2250-AE57-691CE8A9CD97}"/>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سر انتشار تيك توك  </a:t>
            </a:r>
            <a:r>
              <a:rPr lang="en-US" sz="2800" b="1" dirty="0">
                <a:solidFill>
                  <a:srgbClr val="00AEEF"/>
                </a:solidFill>
                <a:latin typeface="Alexandria" charset="0"/>
                <a:cs typeface="+mj-cs"/>
              </a:rPr>
              <a:t>TikTok</a:t>
            </a:r>
            <a:r>
              <a:rPr lang="ar-EG" sz="2800" b="1" dirty="0">
                <a:solidFill>
                  <a:srgbClr val="00AEEF"/>
                </a:solidFill>
                <a:latin typeface="Alexandria" charset="0"/>
                <a:cs typeface="+mj-cs"/>
              </a:rPr>
              <a:t> السريع</a:t>
            </a:r>
          </a:p>
        </p:txBody>
      </p:sp>
      <p:sp>
        <p:nvSpPr>
          <p:cNvPr id="5" name="Rectangle 4">
            <a:extLst>
              <a:ext uri="{FF2B5EF4-FFF2-40B4-BE49-F238E27FC236}">
                <a16:creationId xmlns:a16="http://schemas.microsoft.com/office/drawing/2014/main" id="{9DA78DCC-6F08-15BB-5031-52B8A4D908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64EFC4-D48C-669F-560D-150E1D42247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4C0BEF7-072C-6190-854A-FBC9CAC21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D582C4D-75FF-A57F-A343-21D0CC9366B3}"/>
              </a:ext>
            </a:extLst>
          </p:cNvPr>
          <p:cNvSpPr txBox="1"/>
          <p:nvPr/>
        </p:nvSpPr>
        <p:spPr>
          <a:xfrm>
            <a:off x="1981814" y="2238047"/>
            <a:ext cx="9032486" cy="2934458"/>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mj-cs"/>
              </a:rPr>
              <a:t>1 - طريقة عرض الفيديوهات:</a:t>
            </a:r>
          </a:p>
          <a:p>
            <a:pPr algn="just" rtl="1">
              <a:lnSpc>
                <a:spcPct val="200000"/>
              </a:lnSpc>
            </a:pPr>
            <a:r>
              <a:rPr lang="ar-EG" sz="2400" dirty="0">
                <a:latin typeface="Simplified Arabic" panose="02020603050405020304" pitchFamily="18" charset="-78"/>
                <a:cs typeface="+mj-cs"/>
              </a:rPr>
              <a:t>إن قمت بتحميل تطبيق </a:t>
            </a:r>
            <a:r>
              <a:rPr lang="en-US" sz="2400" dirty="0" err="1">
                <a:latin typeface="Simplified Arabic" panose="02020603050405020304" pitchFamily="18" charset="-78"/>
                <a:cs typeface="+mj-cs"/>
              </a:rPr>
              <a:t>tiktok</a:t>
            </a:r>
            <a:r>
              <a:rPr lang="ar-EG" sz="2400" dirty="0">
                <a:latin typeface="Simplified Arabic" panose="02020603050405020304" pitchFamily="18" charset="-78"/>
                <a:cs typeface="+mj-cs"/>
              </a:rPr>
              <a:t> على هاتفك وفتحت أي فيديو؛ ستلاحظ شيء غريب لا يوجد في أي تطبيق آخر ألا وهو أن الفيديو يملأ كل ركن في شاشة هاتفك، وهذا على عكس أي فيديو تشاهده على التطبيقات الأخرى.</a:t>
            </a:r>
          </a:p>
        </p:txBody>
      </p:sp>
      <p:pic>
        <p:nvPicPr>
          <p:cNvPr id="8" name="Picture 7">
            <a:extLst>
              <a:ext uri="{FF2B5EF4-FFF2-40B4-BE49-F238E27FC236}">
                <a16:creationId xmlns:a16="http://schemas.microsoft.com/office/drawing/2014/main" id="{682EFFA5-1172-66CE-0A60-46B88A0599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77286451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CA284-4FC8-AA84-C35B-B78A8C44E8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BF8042-AD5D-8860-DFCC-D92EFBA492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AA9B51-A2CC-52AF-61A2-22E3519F1D80}"/>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سر انتشار تيك توك  </a:t>
            </a:r>
            <a:r>
              <a:rPr lang="en-US" sz="2800" b="1" dirty="0">
                <a:solidFill>
                  <a:srgbClr val="00AEEF"/>
                </a:solidFill>
                <a:latin typeface="Alexandria" charset="0"/>
                <a:cs typeface="+mj-cs"/>
              </a:rPr>
              <a:t>TikTok</a:t>
            </a:r>
            <a:r>
              <a:rPr lang="ar-EG" sz="2800" b="1" dirty="0">
                <a:solidFill>
                  <a:srgbClr val="00AEEF"/>
                </a:solidFill>
                <a:latin typeface="Alexandria" charset="0"/>
                <a:cs typeface="+mj-cs"/>
              </a:rPr>
              <a:t> السريع</a:t>
            </a:r>
          </a:p>
        </p:txBody>
      </p:sp>
      <p:sp>
        <p:nvSpPr>
          <p:cNvPr id="5" name="Rectangle 4">
            <a:extLst>
              <a:ext uri="{FF2B5EF4-FFF2-40B4-BE49-F238E27FC236}">
                <a16:creationId xmlns:a16="http://schemas.microsoft.com/office/drawing/2014/main" id="{0ABAF9E5-6A31-ECA9-CA17-691562E286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A7E4B4-5962-C6F8-D991-C98C0FE85F8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8B68AFE-E16C-104E-6B81-4669A41C2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C60F866-4B4E-ABDB-47D8-428825A37EDD}"/>
              </a:ext>
            </a:extLst>
          </p:cNvPr>
          <p:cNvSpPr txBox="1"/>
          <p:nvPr/>
        </p:nvSpPr>
        <p:spPr>
          <a:xfrm>
            <a:off x="2009949" y="2479833"/>
            <a:ext cx="9032486" cy="2195794"/>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وكذلك يعتبر واحد من أهم عوامل نجاح تطبيق تيك توك؛ فهو يجعل المستخدم يقضي أكبر وقت ممكن على التطبيق بدون أي تشتيت، وهذا يجعله يرتبط أكثر وأكثر بالتطبيق وبنوعية الفيديوهات التي يشاهدها.</a:t>
            </a:r>
          </a:p>
        </p:txBody>
      </p:sp>
      <p:pic>
        <p:nvPicPr>
          <p:cNvPr id="8" name="Picture 7">
            <a:extLst>
              <a:ext uri="{FF2B5EF4-FFF2-40B4-BE49-F238E27FC236}">
                <a16:creationId xmlns:a16="http://schemas.microsoft.com/office/drawing/2014/main" id="{4FA34EED-2759-6D63-A3A4-88174FA674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10202663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887F8-1D74-F932-38CC-FADC6C5941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CD2761-CC9A-CDA2-3AFD-0DB8A84925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C937CD-2D81-3DEA-AC92-799ACBAA5A1E}"/>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سر انتشار تيك توك  </a:t>
            </a:r>
            <a:r>
              <a:rPr lang="en-US" sz="2800" b="1" dirty="0">
                <a:solidFill>
                  <a:srgbClr val="00AEEF"/>
                </a:solidFill>
                <a:latin typeface="Alexandria" charset="0"/>
                <a:cs typeface="+mj-cs"/>
              </a:rPr>
              <a:t>TikTok</a:t>
            </a:r>
            <a:r>
              <a:rPr lang="ar-EG" sz="2800" b="1" dirty="0">
                <a:solidFill>
                  <a:srgbClr val="00AEEF"/>
                </a:solidFill>
                <a:latin typeface="Alexandria" charset="0"/>
                <a:cs typeface="+mj-cs"/>
              </a:rPr>
              <a:t> السريع</a:t>
            </a:r>
          </a:p>
        </p:txBody>
      </p:sp>
      <p:sp>
        <p:nvSpPr>
          <p:cNvPr id="5" name="Rectangle 4">
            <a:extLst>
              <a:ext uri="{FF2B5EF4-FFF2-40B4-BE49-F238E27FC236}">
                <a16:creationId xmlns:a16="http://schemas.microsoft.com/office/drawing/2014/main" id="{1A4A0BDB-F6F9-BA2A-95E0-831A969021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4DA87A-181D-2A1C-583E-2005533158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6F207A1-1F37-2577-569A-989D9A167B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61885B2-3DC2-ACB6-F158-FCFABC23E3D4}"/>
              </a:ext>
            </a:extLst>
          </p:cNvPr>
          <p:cNvSpPr txBox="1"/>
          <p:nvPr/>
        </p:nvSpPr>
        <p:spPr>
          <a:xfrm>
            <a:off x="2009949" y="2479833"/>
            <a:ext cx="9032486" cy="2195794"/>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mj-cs"/>
              </a:rPr>
              <a:t>2 - الاعتماد على الذكاء الاصطناعي:</a:t>
            </a:r>
          </a:p>
          <a:p>
            <a:pPr algn="just" rtl="1">
              <a:lnSpc>
                <a:spcPct val="200000"/>
              </a:lnSpc>
            </a:pPr>
            <a:r>
              <a:rPr lang="ar-EG" sz="2400" dirty="0">
                <a:latin typeface="Simplified Arabic" panose="02020603050405020304" pitchFamily="18" charset="-78"/>
                <a:cs typeface="+mj-cs"/>
              </a:rPr>
              <a:t>تقنيات الذكاء الاصطناعي أصبح لها تأثير كبير على حياتنا اليومية بشكل عام، كما أنه في بعض المجالات أصبح الذكاء الاصطناعي هو كل شيء تقريباً.</a:t>
            </a:r>
          </a:p>
        </p:txBody>
      </p:sp>
      <p:pic>
        <p:nvPicPr>
          <p:cNvPr id="8" name="Picture 7">
            <a:extLst>
              <a:ext uri="{FF2B5EF4-FFF2-40B4-BE49-F238E27FC236}">
                <a16:creationId xmlns:a16="http://schemas.microsoft.com/office/drawing/2014/main" id="{1AD7E9FA-941D-BCDA-2752-EECD04365C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2605787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518DD-FFA2-0D93-7175-700556CED1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7CF420-9B2D-0D83-EDAC-2CFF37DD9C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B8A80A-CA18-CBBD-BA26-F5C7335B81E4}"/>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سر انتشار تيك توك  </a:t>
            </a:r>
            <a:r>
              <a:rPr lang="en-US" sz="2800" b="1" dirty="0">
                <a:solidFill>
                  <a:srgbClr val="00AEEF"/>
                </a:solidFill>
                <a:latin typeface="Alexandria" charset="0"/>
                <a:cs typeface="+mj-cs"/>
              </a:rPr>
              <a:t>TikTok</a:t>
            </a:r>
            <a:r>
              <a:rPr lang="ar-EG" sz="2800" b="1" dirty="0">
                <a:solidFill>
                  <a:srgbClr val="00AEEF"/>
                </a:solidFill>
                <a:latin typeface="Alexandria" charset="0"/>
                <a:cs typeface="+mj-cs"/>
              </a:rPr>
              <a:t> السريع</a:t>
            </a:r>
          </a:p>
        </p:txBody>
      </p:sp>
      <p:sp>
        <p:nvSpPr>
          <p:cNvPr id="5" name="Rectangle 4">
            <a:extLst>
              <a:ext uri="{FF2B5EF4-FFF2-40B4-BE49-F238E27FC236}">
                <a16:creationId xmlns:a16="http://schemas.microsoft.com/office/drawing/2014/main" id="{3523A0EE-6676-9535-8886-52DF2BB918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D8CE0A-7E71-CC8E-2383-38383581A1A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750DDFB-2002-36D2-24A5-9969ACD0F8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DCB86E4-30D5-367A-2138-165ED51F9D68}"/>
              </a:ext>
            </a:extLst>
          </p:cNvPr>
          <p:cNvSpPr txBox="1"/>
          <p:nvPr/>
        </p:nvSpPr>
        <p:spPr>
          <a:xfrm>
            <a:off x="2009949" y="2479833"/>
            <a:ext cx="9032486" cy="2934458"/>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فالخوارزميات التي تقوم بترشيح الفيديوهات للمستخدمين تعتمد على الذكاء الاصطناعي بشكل غير مسبوق في مواقع أو تطبيقات التواصل الاجتماعي، فالتطبيق يقوم بتحليل كل شيء يقوم به المستخدم عليه، ويعتمد على خوارزميات متقدمة في معرفة أنواع المحتوى الذي تفضله بذكاء شديد.</a:t>
            </a:r>
          </a:p>
        </p:txBody>
      </p:sp>
      <p:pic>
        <p:nvPicPr>
          <p:cNvPr id="8" name="Picture 7">
            <a:extLst>
              <a:ext uri="{FF2B5EF4-FFF2-40B4-BE49-F238E27FC236}">
                <a16:creationId xmlns:a16="http://schemas.microsoft.com/office/drawing/2014/main" id="{427A5CB4-1ECD-8A8A-9D7B-9F7CE7F4FE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040" y="4088018"/>
            <a:ext cx="1750913" cy="1750913"/>
          </a:xfrm>
          <a:prstGeom prst="rect">
            <a:avLst/>
          </a:prstGeom>
        </p:spPr>
      </p:pic>
    </p:spTree>
    <p:extLst>
      <p:ext uri="{BB962C8B-B14F-4D97-AF65-F5344CB8AC3E}">
        <p14:creationId xmlns:p14="http://schemas.microsoft.com/office/powerpoint/2010/main" val="54063719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4E88F-5B00-DE67-705D-A25FA9111B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DF32A2-EE1D-31F6-FC30-17A0A861C3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9EB31E-5B11-A94C-34D3-38A227530DB8}"/>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سناب شات </a:t>
            </a:r>
            <a:r>
              <a:rPr lang="en-US" sz="2800" b="1" dirty="0">
                <a:solidFill>
                  <a:srgbClr val="00AEEF"/>
                </a:solidFill>
                <a:latin typeface="Alexandria" charset="0"/>
                <a:cs typeface="+mj-cs"/>
              </a:rPr>
              <a:t>snapchat</a:t>
            </a:r>
          </a:p>
        </p:txBody>
      </p:sp>
      <p:sp>
        <p:nvSpPr>
          <p:cNvPr id="5" name="Rectangle 4">
            <a:extLst>
              <a:ext uri="{FF2B5EF4-FFF2-40B4-BE49-F238E27FC236}">
                <a16:creationId xmlns:a16="http://schemas.microsoft.com/office/drawing/2014/main" id="{D5B3D0DA-F1B6-6FAF-893D-FE74E96665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17F09B-441D-5EA3-576C-06315B831DE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6DE4584-3B29-A729-0E07-01A48B3A6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2D1D63-5891-2D85-FCA6-5E07F5C6C381}"/>
              </a:ext>
            </a:extLst>
          </p:cNvPr>
          <p:cNvSpPr txBox="1"/>
          <p:nvPr/>
        </p:nvSpPr>
        <p:spPr>
          <a:xfrm>
            <a:off x="1967745" y="2132998"/>
            <a:ext cx="9032486" cy="2934458"/>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mj-cs"/>
              </a:rPr>
              <a:t>سادسًا – </a:t>
            </a:r>
            <a:r>
              <a:rPr lang="en-US" sz="2400" b="1" dirty="0">
                <a:latin typeface="Simplified Arabic" panose="02020603050405020304" pitchFamily="18" charset="-78"/>
                <a:cs typeface="+mj-cs"/>
              </a:rPr>
              <a:t>snapchat</a:t>
            </a:r>
            <a:r>
              <a:rPr lang="ar-EG" sz="2400" b="1" dirty="0">
                <a:latin typeface="Simplified Arabic" panose="02020603050405020304" pitchFamily="18" charset="-78"/>
                <a:cs typeface="+mj-cs"/>
              </a:rPr>
              <a:t> سناب شات: </a:t>
            </a:r>
          </a:p>
          <a:p>
            <a:pPr algn="just" rtl="1">
              <a:lnSpc>
                <a:spcPct val="200000"/>
              </a:lnSpc>
            </a:pPr>
            <a:r>
              <a:rPr lang="ar-EG" sz="2400" dirty="0">
                <a:latin typeface="Simplified Arabic" panose="02020603050405020304" pitchFamily="18" charset="-78"/>
                <a:cs typeface="+mj-cs"/>
              </a:rPr>
              <a:t>يعتبر </a:t>
            </a:r>
            <a:r>
              <a:rPr lang="en-US" sz="2400" dirty="0">
                <a:latin typeface="Simplified Arabic" panose="02020603050405020304" pitchFamily="18" charset="-78"/>
                <a:cs typeface="+mj-cs"/>
              </a:rPr>
              <a:t>snapchat</a:t>
            </a:r>
            <a:r>
              <a:rPr lang="ar-EG" sz="2400" dirty="0">
                <a:latin typeface="Simplified Arabic" panose="02020603050405020304" pitchFamily="18" charset="-78"/>
                <a:cs typeface="+mj-cs"/>
              </a:rPr>
              <a:t> تطبيق مراسلة لمشاركة الصور ومقاطع الفيديو، وتم إطلاقه في عام 2011، ويملك ميزة فريدة من نوعها وهي إمكانية عرض الصورة أو مقطع الفيديو لمدة وجيزة قبل أن تختفي للأبد.</a:t>
            </a:r>
          </a:p>
        </p:txBody>
      </p:sp>
      <p:pic>
        <p:nvPicPr>
          <p:cNvPr id="2" name="Picture 1">
            <a:extLst>
              <a:ext uri="{FF2B5EF4-FFF2-40B4-BE49-F238E27FC236}">
                <a16:creationId xmlns:a16="http://schemas.microsoft.com/office/drawing/2014/main" id="{1AB4A709-E0AF-B7A0-FF9C-D0DF1BE027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284723"/>
            <a:ext cx="1565466" cy="1565466"/>
          </a:xfrm>
          <a:prstGeom prst="rect">
            <a:avLst/>
          </a:prstGeom>
        </p:spPr>
      </p:pic>
    </p:spTree>
    <p:extLst>
      <p:ext uri="{BB962C8B-B14F-4D97-AF65-F5344CB8AC3E}">
        <p14:creationId xmlns:p14="http://schemas.microsoft.com/office/powerpoint/2010/main" val="14115759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C5F619-C760-620A-6D8B-424FDA78E7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AFC2BE-3883-13F5-BA32-A3DA9234DF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05C8DD-20F0-65D0-87D3-BEE3D6B25A38}"/>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سناب شات </a:t>
            </a:r>
            <a:r>
              <a:rPr lang="en-US" sz="2800" b="1" dirty="0">
                <a:solidFill>
                  <a:srgbClr val="00AEEF"/>
                </a:solidFill>
                <a:latin typeface="Alexandria" charset="0"/>
                <a:cs typeface="+mj-cs"/>
              </a:rPr>
              <a:t>snapchat</a:t>
            </a:r>
          </a:p>
        </p:txBody>
      </p:sp>
      <p:sp>
        <p:nvSpPr>
          <p:cNvPr id="5" name="Rectangle 4">
            <a:extLst>
              <a:ext uri="{FF2B5EF4-FFF2-40B4-BE49-F238E27FC236}">
                <a16:creationId xmlns:a16="http://schemas.microsoft.com/office/drawing/2014/main" id="{4A84874C-3786-E384-3230-AF48CF185D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A3A9F9-EBD9-101E-D6B8-65F1A31DCA2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A92B21A-1DCA-91BB-ACD3-7EF004297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41B1964-2E4B-504D-B870-845BC8EB0D03}"/>
              </a:ext>
            </a:extLst>
          </p:cNvPr>
          <p:cNvSpPr txBox="1"/>
          <p:nvPr/>
        </p:nvSpPr>
        <p:spPr>
          <a:xfrm>
            <a:off x="1995882" y="2249483"/>
            <a:ext cx="9032486" cy="3673121"/>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ورغم أن اللقطة لا تظل متواجدة بشكل دائم، حيث يقوم التطبيق بإخفائها بشكل تلقائي بعد مدة زمنية، إلا أنه بإمكان المستخدم القيام بأخذ لقطة مصورة للشاشة لحفظ ما تم إرساله.</a:t>
            </a:r>
          </a:p>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ويبلغ عدد المستخدمين النشطين يومياً في تطبيق </a:t>
            </a:r>
            <a:r>
              <a:rPr lang="en-US" sz="2400" dirty="0">
                <a:latin typeface="Simplified Arabic" panose="02020603050405020304" pitchFamily="18" charset="-78"/>
                <a:cs typeface="+mj-cs"/>
              </a:rPr>
              <a:t>snapchat</a:t>
            </a:r>
            <a:r>
              <a:rPr lang="ar-EG" sz="2400" dirty="0">
                <a:latin typeface="Simplified Arabic" panose="02020603050405020304" pitchFamily="18" charset="-78"/>
                <a:cs typeface="+mj-cs"/>
              </a:rPr>
              <a:t> حوالي 700 مليون مستخدم نشط من جميع أنحاء العالم في 2024.</a:t>
            </a:r>
          </a:p>
          <a:p>
            <a:pPr algn="just" rtl="1">
              <a:lnSpc>
                <a:spcPct val="200000"/>
              </a:lnSpc>
            </a:pPr>
            <a:endParaRPr lang="ar-EG" sz="24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BEFF1803-A8F1-4947-36A0-4D1072A8ED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445731"/>
            <a:ext cx="1404457" cy="1404457"/>
          </a:xfrm>
          <a:prstGeom prst="rect">
            <a:avLst/>
          </a:prstGeom>
        </p:spPr>
      </p:pic>
    </p:spTree>
    <p:extLst>
      <p:ext uri="{BB962C8B-B14F-4D97-AF65-F5344CB8AC3E}">
        <p14:creationId xmlns:p14="http://schemas.microsoft.com/office/powerpoint/2010/main" val="4987271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4E552-B33F-B084-6FC9-9102219715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E274E3-045D-0A74-CE24-C0CD764A46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059E90B-CDBD-7C8B-F8DA-6EB0CC2313F7}"/>
              </a:ext>
            </a:extLst>
          </p:cNvPr>
          <p:cNvSpPr txBox="1"/>
          <p:nvPr/>
        </p:nvSpPr>
        <p:spPr>
          <a:xfrm>
            <a:off x="2513150" y="1019069"/>
            <a:ext cx="59094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الكلمات المستخدمة في سناب شات </a:t>
            </a:r>
            <a:r>
              <a:rPr lang="en-US" sz="2800" b="1" dirty="0">
                <a:solidFill>
                  <a:srgbClr val="00AEEF"/>
                </a:solidFill>
                <a:latin typeface="Alexandria" charset="0"/>
                <a:cs typeface="+mj-cs"/>
              </a:rPr>
              <a:t>snapchat</a:t>
            </a:r>
          </a:p>
          <a:p>
            <a:pPr algn="ctr" rtl="1"/>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EEBB87A-90E2-FF97-C460-F12E3D99ED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708CDF-BA6D-26E7-F689-69B2C2164A9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A6A9E0B-A2BD-6A60-1543-9DEC3A91CD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E4833E3-93AB-E791-4F26-931D218C8313}"/>
              </a:ext>
            </a:extLst>
          </p:cNvPr>
          <p:cNvSpPr txBox="1"/>
          <p:nvPr/>
        </p:nvSpPr>
        <p:spPr>
          <a:xfrm>
            <a:off x="1911476" y="2008979"/>
            <a:ext cx="9032486" cy="3673121"/>
          </a:xfrm>
          <a:prstGeom prst="rect">
            <a:avLst/>
          </a:prstGeom>
          <a:noFill/>
        </p:spPr>
        <p:txBody>
          <a:bodyPr wrap="square" rtlCol="0">
            <a:spAutoFit/>
          </a:bodyPr>
          <a:lstStyle/>
          <a:p>
            <a:pPr algn="just" rtl="1">
              <a:lnSpc>
                <a:spcPct val="200000"/>
              </a:lnSpc>
            </a:pPr>
            <a:r>
              <a:rPr lang="ar-EG" sz="2400" b="1" dirty="0">
                <a:latin typeface="Simplified Arabic" panose="02020603050405020304" pitchFamily="18" charset="-78"/>
                <a:cs typeface="+mj-cs"/>
              </a:rPr>
              <a:t>1 – </a:t>
            </a:r>
            <a:r>
              <a:rPr lang="en-US" sz="2400" b="1" dirty="0">
                <a:latin typeface="Simplified Arabic" panose="02020603050405020304" pitchFamily="18" charset="-78"/>
                <a:cs typeface="+mj-cs"/>
              </a:rPr>
              <a:t>Snapchatters</a:t>
            </a:r>
            <a:r>
              <a:rPr lang="ar-EG" sz="2400" b="1" dirty="0">
                <a:latin typeface="Simplified Arabic" panose="02020603050405020304" pitchFamily="18" charset="-78"/>
                <a:cs typeface="+mj-cs"/>
              </a:rPr>
              <a:t> : </a:t>
            </a:r>
            <a:r>
              <a:rPr lang="ar-EG" sz="2400" dirty="0">
                <a:latin typeface="Simplified Arabic" panose="02020603050405020304" pitchFamily="18" charset="-78"/>
                <a:cs typeface="+mj-cs"/>
              </a:rPr>
              <a:t>يشير هذا المصطلح إلى مستخدمي التطبيق.</a:t>
            </a:r>
          </a:p>
          <a:p>
            <a:pPr algn="just" rtl="1">
              <a:lnSpc>
                <a:spcPct val="200000"/>
              </a:lnSpc>
            </a:pPr>
            <a:r>
              <a:rPr lang="ar-EG" sz="2400" dirty="0">
                <a:latin typeface="Simplified Arabic" panose="02020603050405020304" pitchFamily="18" charset="-78"/>
                <a:cs typeface="+mj-cs"/>
              </a:rPr>
              <a:t>2- </a:t>
            </a:r>
            <a:r>
              <a:rPr lang="en-US" sz="2400" b="1" dirty="0">
                <a:latin typeface="Simplified Arabic" panose="02020603050405020304" pitchFamily="18" charset="-78"/>
                <a:cs typeface="+mj-cs"/>
              </a:rPr>
              <a:t>Snap</a:t>
            </a:r>
            <a:r>
              <a:rPr lang="ar-EG" sz="2400" dirty="0">
                <a:latin typeface="Simplified Arabic" panose="02020603050405020304" pitchFamily="18" charset="-78"/>
                <a:cs typeface="+mj-cs"/>
              </a:rPr>
              <a:t> :  يشير إلى لقطة وهي عبارة عن صورة أو فيديو تم التقاطه عبر سناب شات بحيث يمكن إرسال اللقطة لمستخدمي التطبيق أو إرسال عدة لقطات لعدة مستخدمين والتي لا يمكن رؤيتها إلا من قبل المستلم المحدد ولوقت معين من ثانية إلى 10 ثواني.</a:t>
            </a:r>
          </a:p>
          <a:p>
            <a:pPr algn="just" rtl="1">
              <a:lnSpc>
                <a:spcPct val="200000"/>
              </a:lnSpc>
            </a:pPr>
            <a:endParaRPr lang="ar-EG" sz="24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8DE7269A-A1AE-F5CD-E50E-BD6EEAAE85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284723"/>
            <a:ext cx="1565466" cy="1565466"/>
          </a:xfrm>
          <a:prstGeom prst="rect">
            <a:avLst/>
          </a:prstGeom>
        </p:spPr>
      </p:pic>
    </p:spTree>
    <p:extLst>
      <p:ext uri="{BB962C8B-B14F-4D97-AF65-F5344CB8AC3E}">
        <p14:creationId xmlns:p14="http://schemas.microsoft.com/office/powerpoint/2010/main" val="232156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AC8F6-9FF1-DF2B-869F-3F5BFA82B7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A1BABB-BB59-C13D-4952-59DEDE372F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C8D29F3-7B2C-6370-CD11-7D016DE6A45E}"/>
              </a:ext>
            </a:extLst>
          </p:cNvPr>
          <p:cNvSpPr txBox="1"/>
          <p:nvPr/>
        </p:nvSpPr>
        <p:spPr>
          <a:xfrm>
            <a:off x="2513150" y="1019069"/>
            <a:ext cx="607205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الكلمات المستخدمة في سناب شات </a:t>
            </a:r>
            <a:r>
              <a:rPr lang="en-US" sz="2800" b="1" dirty="0">
                <a:solidFill>
                  <a:srgbClr val="00AEEF"/>
                </a:solidFill>
                <a:latin typeface="Alexandria" charset="0"/>
                <a:cs typeface="+mj-cs"/>
              </a:rPr>
              <a:t>snapchat</a:t>
            </a:r>
          </a:p>
        </p:txBody>
      </p:sp>
      <p:sp>
        <p:nvSpPr>
          <p:cNvPr id="5" name="Rectangle 4">
            <a:extLst>
              <a:ext uri="{FF2B5EF4-FFF2-40B4-BE49-F238E27FC236}">
                <a16:creationId xmlns:a16="http://schemas.microsoft.com/office/drawing/2014/main" id="{8F4CF4E0-8AB8-05A3-184C-EA258D8581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156B2B-34AD-F6E2-4274-846DF53A656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0020BD4-C645-7A56-F6E3-F9945FA752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A06846-86A6-65CB-4ACB-0DB51AEF5C41}"/>
              </a:ext>
            </a:extLst>
          </p:cNvPr>
          <p:cNvSpPr txBox="1"/>
          <p:nvPr/>
        </p:nvSpPr>
        <p:spPr>
          <a:xfrm>
            <a:off x="2052152" y="2198839"/>
            <a:ext cx="9032486" cy="3673121"/>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3 -  </a:t>
            </a:r>
            <a:r>
              <a:rPr lang="en-US" sz="2400" b="1" dirty="0">
                <a:latin typeface="Simplified Arabic" panose="02020603050405020304" pitchFamily="18" charset="-78"/>
                <a:cs typeface="+mj-cs"/>
              </a:rPr>
              <a:t>Snapback</a:t>
            </a:r>
            <a:r>
              <a:rPr lang="ar-EG" sz="2400" dirty="0">
                <a:latin typeface="Simplified Arabic" panose="02020603050405020304" pitchFamily="18" charset="-78"/>
                <a:cs typeface="+mj-cs"/>
              </a:rPr>
              <a:t> : يشير إلى قيام المستلم بالرد على لقطة تم إرسالها .</a:t>
            </a:r>
          </a:p>
          <a:p>
            <a:pPr algn="just" rtl="1">
              <a:lnSpc>
                <a:spcPct val="200000"/>
              </a:lnSpc>
            </a:pPr>
            <a:r>
              <a:rPr lang="ar-EG" sz="2400" dirty="0">
                <a:latin typeface="Simplified Arabic" panose="02020603050405020304" pitchFamily="18" charset="-78"/>
                <a:cs typeface="+mj-cs"/>
              </a:rPr>
              <a:t>4 – </a:t>
            </a:r>
            <a:r>
              <a:rPr lang="en-US" sz="2400" b="1" dirty="0">
                <a:latin typeface="Simplified Arabic" panose="02020603050405020304" pitchFamily="18" charset="-78"/>
                <a:cs typeface="+mj-cs"/>
              </a:rPr>
              <a:t>Story</a:t>
            </a:r>
            <a:r>
              <a:rPr lang="ar-EG" sz="2400" dirty="0">
                <a:latin typeface="Simplified Arabic" panose="02020603050405020304" pitchFamily="18" charset="-78"/>
                <a:cs typeface="+mj-cs"/>
              </a:rPr>
              <a:t> : يشير إلى إمكانية إرسال لقطة لمجموعة من الأصدقاء، وبإمكان المستلمين رؤيتها لعدة مرات خلال 24 ساعة، وكذلك  إمكانية إرسال عدة لقطات للقصة الخاصة بالمستخدم بحيث يتم تجميعها لتشكل قصة واحدة.</a:t>
            </a:r>
          </a:p>
          <a:p>
            <a:pPr algn="just" rtl="1">
              <a:lnSpc>
                <a:spcPct val="200000"/>
              </a:lnSpc>
            </a:pPr>
            <a:endParaRPr lang="ar-EG" sz="24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3F463308-D2BC-D376-B5AB-B8F8225084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284723"/>
            <a:ext cx="1565466" cy="1565466"/>
          </a:xfrm>
          <a:prstGeom prst="rect">
            <a:avLst/>
          </a:prstGeom>
        </p:spPr>
      </p:pic>
    </p:spTree>
    <p:extLst>
      <p:ext uri="{BB962C8B-B14F-4D97-AF65-F5344CB8AC3E}">
        <p14:creationId xmlns:p14="http://schemas.microsoft.com/office/powerpoint/2010/main" val="312483879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33F93-58C5-C722-81DA-BF400962CD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B7BF7B-F7C6-2C01-2730-36BBAD6EE2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9B2912-78DA-E4EA-096D-B17CF56BF0BE}"/>
              </a:ext>
            </a:extLst>
          </p:cNvPr>
          <p:cNvSpPr txBox="1"/>
          <p:nvPr/>
        </p:nvSpPr>
        <p:spPr>
          <a:xfrm>
            <a:off x="2513150" y="1019069"/>
            <a:ext cx="634637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الكلمات المستخدمة في سناب شات </a:t>
            </a:r>
            <a:r>
              <a:rPr lang="en-US" sz="2800" b="1" dirty="0">
                <a:solidFill>
                  <a:srgbClr val="00AEEF"/>
                </a:solidFill>
                <a:latin typeface="Alexandria" charset="0"/>
                <a:cs typeface="+mj-cs"/>
              </a:rPr>
              <a:t>snapchat</a:t>
            </a:r>
          </a:p>
        </p:txBody>
      </p:sp>
      <p:sp>
        <p:nvSpPr>
          <p:cNvPr id="5" name="Rectangle 4">
            <a:extLst>
              <a:ext uri="{FF2B5EF4-FFF2-40B4-BE49-F238E27FC236}">
                <a16:creationId xmlns:a16="http://schemas.microsoft.com/office/drawing/2014/main" id="{2321210B-1EA6-F3AF-60E3-B322395564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A38263-10F2-0E5E-F785-140B029DB20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B85ABBC-989D-014A-5C43-D52B80E40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2C38FB8-89A5-EB09-A21A-009C76C3DA55}"/>
              </a:ext>
            </a:extLst>
          </p:cNvPr>
          <p:cNvSpPr txBox="1"/>
          <p:nvPr/>
        </p:nvSpPr>
        <p:spPr>
          <a:xfrm>
            <a:off x="2052152" y="2198839"/>
            <a:ext cx="9032486" cy="2934458"/>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5 - </a:t>
            </a:r>
            <a:r>
              <a:rPr lang="en-US" sz="2400" b="1" dirty="0">
                <a:latin typeface="Simplified Arabic" panose="02020603050405020304" pitchFamily="18" charset="-78"/>
                <a:cs typeface="Simplified Arabic" panose="02020603050405020304" pitchFamily="18" charset="-78"/>
              </a:rPr>
              <a:t>Scores</a:t>
            </a:r>
            <a:r>
              <a:rPr lang="en-US" sz="2400" b="1" dirty="0">
                <a:solidFill>
                  <a:srgbClr val="0A1F61"/>
                </a:solidFill>
                <a:latin typeface="Simplified Arabic" panose="02020603050405020304" pitchFamily="18" charset="-78"/>
                <a:cs typeface="Simplified Arabic" panose="02020603050405020304" pitchFamily="18" charset="-78"/>
              </a:rPr>
              <a:t> </a:t>
            </a:r>
            <a:r>
              <a:rPr lang="ar-EG" sz="2400" b="1" dirty="0">
                <a:solidFill>
                  <a:srgbClr val="0A1F61"/>
                </a:solidFill>
                <a:latin typeface="Simplified Arabic" panose="02020603050405020304" pitchFamily="18" charset="-78"/>
                <a:cs typeface="Simplified Arabic" panose="02020603050405020304" pitchFamily="18" charset="-78"/>
              </a:rPr>
              <a:t> : </a:t>
            </a:r>
            <a:r>
              <a:rPr lang="ar-EG" sz="2400" dirty="0">
                <a:latin typeface="Simplified Arabic" panose="02020603050405020304" pitchFamily="18" charset="-78"/>
                <a:cs typeface="+mj-cs"/>
              </a:rPr>
              <a:t>يشير إلى إجمالي عدد اللقطات التي قام المستخدم بإرسالها واستقبالها، وتظهر بجانب اسم كل مستخدم في قائمة الاتصال الخاصة بالأصدقاء.</a:t>
            </a:r>
          </a:p>
          <a:p>
            <a:pPr algn="just" rtl="1">
              <a:lnSpc>
                <a:spcPct val="200000"/>
              </a:lnSpc>
            </a:pPr>
            <a:endParaRPr lang="ar-EG" sz="2400" dirty="0">
              <a:latin typeface="Simplified Arabic" panose="02020603050405020304" pitchFamily="18" charset="-78"/>
              <a:cs typeface="+mj-cs"/>
            </a:endParaRPr>
          </a:p>
          <a:p>
            <a:pPr algn="just" rtl="1">
              <a:lnSpc>
                <a:spcPct val="200000"/>
              </a:lnSpc>
            </a:pPr>
            <a:endParaRPr lang="ar-EG" sz="24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CB8482F7-F249-CDCD-2F17-61A27AA26D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284723"/>
            <a:ext cx="1565466" cy="1565466"/>
          </a:xfrm>
          <a:prstGeom prst="rect">
            <a:avLst/>
          </a:prstGeom>
        </p:spPr>
      </p:pic>
    </p:spTree>
    <p:extLst>
      <p:ext uri="{BB962C8B-B14F-4D97-AF65-F5344CB8AC3E}">
        <p14:creationId xmlns:p14="http://schemas.microsoft.com/office/powerpoint/2010/main" val="189324191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05166-B377-5CA2-7243-4EFC4A46B5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AFDA32-7886-3CFE-965A-1A23C42E35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1D481B-6023-48E1-49A6-FD44F8C44299}"/>
              </a:ext>
            </a:extLst>
          </p:cNvPr>
          <p:cNvSpPr txBox="1"/>
          <p:nvPr/>
        </p:nvSpPr>
        <p:spPr>
          <a:xfrm>
            <a:off x="2513150" y="1019069"/>
            <a:ext cx="622445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الكلمات المستخدمة في سناب شات </a:t>
            </a:r>
            <a:r>
              <a:rPr lang="en-US" sz="2800" b="1" dirty="0">
                <a:solidFill>
                  <a:srgbClr val="00AEEF"/>
                </a:solidFill>
                <a:latin typeface="Alexandria" charset="0"/>
                <a:cs typeface="+mj-cs"/>
              </a:rPr>
              <a:t>snapchat</a:t>
            </a:r>
          </a:p>
        </p:txBody>
      </p:sp>
      <p:sp>
        <p:nvSpPr>
          <p:cNvPr id="5" name="Rectangle 4">
            <a:extLst>
              <a:ext uri="{FF2B5EF4-FFF2-40B4-BE49-F238E27FC236}">
                <a16:creationId xmlns:a16="http://schemas.microsoft.com/office/drawing/2014/main" id="{F39E47D1-F000-7BD5-F6EE-1C2C356BE1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1EC79F-B2C5-FFD9-672A-2B6BE41A8B8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E07D7F5-7BF1-E31A-8F01-F0C60A8406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8A5F0CC-FDBC-54F8-31EC-482433E2415F}"/>
              </a:ext>
            </a:extLst>
          </p:cNvPr>
          <p:cNvSpPr txBox="1"/>
          <p:nvPr/>
        </p:nvSpPr>
        <p:spPr>
          <a:xfrm>
            <a:off x="2052152" y="2198839"/>
            <a:ext cx="9032486" cy="4411785"/>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6 - </a:t>
            </a:r>
            <a:r>
              <a:rPr lang="en-US" sz="2400" b="1" dirty="0">
                <a:latin typeface="Simplified Arabic" panose="02020603050405020304" pitchFamily="18" charset="-78"/>
                <a:cs typeface="+mj-cs"/>
              </a:rPr>
              <a:t>Chat </a:t>
            </a:r>
            <a:r>
              <a:rPr lang="ar-EG" sz="2400" b="1" dirty="0">
                <a:latin typeface="Simplified Arabic" panose="02020603050405020304" pitchFamily="18" charset="-78"/>
                <a:cs typeface="+mj-cs"/>
              </a:rPr>
              <a:t> : </a:t>
            </a:r>
            <a:r>
              <a:rPr lang="ar-EG" sz="2400" dirty="0">
                <a:latin typeface="Simplified Arabic" panose="02020603050405020304" pitchFamily="18" charset="-78"/>
                <a:cs typeface="+mj-cs"/>
              </a:rPr>
              <a:t>ويشير إلى الميزة التي تسمح للمستخدمين بالتواصل فيما بينهم عن طريق الرسائل الخاصة.</a:t>
            </a:r>
          </a:p>
          <a:p>
            <a:pPr algn="just" rtl="1">
              <a:lnSpc>
                <a:spcPct val="200000"/>
              </a:lnSpc>
            </a:pPr>
            <a:r>
              <a:rPr lang="ar-EG" sz="2400" dirty="0">
                <a:latin typeface="Simplified Arabic" panose="02020603050405020304" pitchFamily="18" charset="-78"/>
                <a:cs typeface="+mj-cs"/>
              </a:rPr>
              <a:t>7 – </a:t>
            </a:r>
            <a:r>
              <a:rPr lang="en-US" sz="2400" b="1" dirty="0">
                <a:latin typeface="Simplified Arabic" panose="02020603050405020304" pitchFamily="18" charset="-78"/>
                <a:cs typeface="+mj-cs"/>
              </a:rPr>
              <a:t>Here</a:t>
            </a:r>
            <a:r>
              <a:rPr lang="ar-EG" sz="2400" b="1" dirty="0">
                <a:latin typeface="Simplified Arabic" panose="02020603050405020304" pitchFamily="18" charset="-78"/>
                <a:cs typeface="+mj-cs"/>
              </a:rPr>
              <a:t> : </a:t>
            </a:r>
            <a:r>
              <a:rPr lang="ar-EG" sz="2400" dirty="0">
                <a:latin typeface="Simplified Arabic" panose="02020603050405020304" pitchFamily="18" charset="-78"/>
                <a:cs typeface="+mj-cs"/>
              </a:rPr>
              <a:t>يشير إلى سمة فرعية موجود داخل الدردشة تتيح للمستخدمين القيام ببث الفيديو والصوت للأصدقاء بشكل مباشر أثناء الدردشة.</a:t>
            </a:r>
          </a:p>
          <a:p>
            <a:pPr algn="just" rtl="1">
              <a:lnSpc>
                <a:spcPct val="200000"/>
              </a:lnSpc>
            </a:pPr>
            <a:endParaRPr lang="ar-EG" sz="2400" dirty="0">
              <a:latin typeface="Simplified Arabic" panose="02020603050405020304" pitchFamily="18" charset="-78"/>
              <a:cs typeface="+mj-cs"/>
            </a:endParaRPr>
          </a:p>
          <a:p>
            <a:pPr algn="just" rtl="1">
              <a:lnSpc>
                <a:spcPct val="200000"/>
              </a:lnSpc>
            </a:pPr>
            <a:endParaRPr lang="ar-EG" sz="24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B517F94E-E729-ACB9-C95C-A43C4C0C75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749" y="4284723"/>
            <a:ext cx="1565466" cy="1565466"/>
          </a:xfrm>
          <a:prstGeom prst="rect">
            <a:avLst/>
          </a:prstGeom>
        </p:spPr>
      </p:pic>
    </p:spTree>
    <p:extLst>
      <p:ext uri="{BB962C8B-B14F-4D97-AF65-F5344CB8AC3E}">
        <p14:creationId xmlns:p14="http://schemas.microsoft.com/office/powerpoint/2010/main" val="41204755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E2A35-AEC3-9D61-0571-AB5BE0D37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30639-C53A-565E-4A36-7ADE453B4B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838ECA-5D09-738A-09C0-69F2B6B7B65C}"/>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ملخص</a:t>
            </a:r>
          </a:p>
        </p:txBody>
      </p:sp>
      <p:sp>
        <p:nvSpPr>
          <p:cNvPr id="5" name="Rectangle 4">
            <a:extLst>
              <a:ext uri="{FF2B5EF4-FFF2-40B4-BE49-F238E27FC236}">
                <a16:creationId xmlns:a16="http://schemas.microsoft.com/office/drawing/2014/main" id="{50C8F003-BCC0-365B-3457-E106BD0498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4151F5-8187-827E-4930-2A2EEE95618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الثالثة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399C7D6-D488-4041-9033-83AE35FE54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75DEE6A-3019-9196-6D46-0FD73B59AF0F}"/>
              </a:ext>
            </a:extLst>
          </p:cNvPr>
          <p:cNvSpPr txBox="1"/>
          <p:nvPr/>
        </p:nvSpPr>
        <p:spPr>
          <a:xfrm>
            <a:off x="1473200" y="2198839"/>
            <a:ext cx="9611438" cy="2954655"/>
          </a:xfrm>
          <a:prstGeom prst="rect">
            <a:avLst/>
          </a:prstGeom>
          <a:noFill/>
        </p:spPr>
        <p:txBody>
          <a:bodyPr wrap="square" rtlCol="0">
            <a:spAutoFit/>
          </a:bodyPr>
          <a:lstStyle/>
          <a:p>
            <a:pPr algn="just" rtl="1">
              <a:lnSpc>
                <a:spcPct val="200000"/>
              </a:lnSpc>
            </a:pPr>
            <a:r>
              <a:rPr lang="ar-EG" sz="2400" dirty="0">
                <a:latin typeface="Simplified Arabic" panose="02020603050405020304" pitchFamily="18" charset="-78"/>
                <a:cs typeface="+mj-cs"/>
              </a:rPr>
              <a:t>تتميز مواقع التواصل الاجتماعي بالعديد من المميزات، </a:t>
            </a:r>
            <a:r>
              <a:rPr lang="en-US" sz="2400" dirty="0" err="1">
                <a:latin typeface="Simplified Arabic" panose="02020603050405020304" pitchFamily="18" charset="-78"/>
                <a:cs typeface="+mj-cs"/>
              </a:rPr>
              <a:t>facebook</a:t>
            </a:r>
            <a:r>
              <a:rPr lang="ar-EG" sz="2400" dirty="0">
                <a:latin typeface="Simplified Arabic" panose="02020603050405020304" pitchFamily="18" charset="-78"/>
                <a:cs typeface="+mj-cs"/>
              </a:rPr>
              <a:t> يتميز بالانتشار الكبير في دول العالم، </a:t>
            </a:r>
            <a:r>
              <a:rPr lang="en-US" sz="2400" dirty="0">
                <a:latin typeface="Simplified Arabic" panose="02020603050405020304" pitchFamily="18" charset="-78"/>
                <a:cs typeface="+mj-cs"/>
              </a:rPr>
              <a:t>Instagram</a:t>
            </a:r>
            <a:r>
              <a:rPr lang="ar-EG" sz="2400" dirty="0">
                <a:latin typeface="Simplified Arabic" panose="02020603050405020304" pitchFamily="18" charset="-78"/>
                <a:cs typeface="+mj-cs"/>
              </a:rPr>
              <a:t> يتميز بميزة الإشعارات وغيرها، وإكس بأنه أداة مميزة وفعالة للتواصل مع الأشخاص، </a:t>
            </a:r>
            <a:r>
              <a:rPr lang="en-US" sz="2400" dirty="0" err="1">
                <a:latin typeface="Simplified Arabic" panose="02020603050405020304" pitchFamily="18" charset="-78"/>
                <a:cs typeface="+mj-cs"/>
              </a:rPr>
              <a:t>linkedin</a:t>
            </a:r>
            <a:r>
              <a:rPr lang="ar-EG" sz="2400" dirty="0">
                <a:latin typeface="Simplified Arabic" panose="02020603050405020304" pitchFamily="18" charset="-78"/>
                <a:cs typeface="+mj-cs"/>
              </a:rPr>
              <a:t>  إن بأنه </a:t>
            </a:r>
            <a:r>
              <a:rPr lang="ar-EG" sz="2400" dirty="0">
                <a:latin typeface="Simplified Arabic" panose="02020603050405020304" pitchFamily="18" charset="-78"/>
                <a:cs typeface="Simplified Arabic" panose="02020603050405020304" pitchFamily="18" charset="-78"/>
              </a:rPr>
              <a:t>يقوي من السيرة المهنية للمستخدم ويعزز تواجده المهني عبر شبكة الإنترنت، </a:t>
            </a:r>
            <a:r>
              <a:rPr lang="en-US" sz="2400" dirty="0">
                <a:latin typeface="Simplified Arabic" panose="02020603050405020304" pitchFamily="18" charset="-78"/>
                <a:cs typeface="Simplified Arabic" panose="02020603050405020304" pitchFamily="18" charset="-78"/>
              </a:rPr>
              <a:t>snapchat </a:t>
            </a:r>
            <a:r>
              <a:rPr lang="ar-EG" sz="2400" dirty="0">
                <a:latin typeface="Simplified Arabic" panose="02020603050405020304" pitchFamily="18" charset="-78"/>
                <a:cs typeface="Simplified Arabic" panose="02020603050405020304" pitchFamily="18" charset="-78"/>
              </a:rPr>
              <a:t> </a:t>
            </a:r>
            <a:r>
              <a:rPr lang="ar-EG" sz="2400" dirty="0">
                <a:latin typeface="Simplified Arabic" panose="02020603050405020304" pitchFamily="18" charset="-78"/>
                <a:cs typeface="+mj-cs"/>
              </a:rPr>
              <a:t>بعرض الصور أو الفيديوهات لمدة وجيزة قبل أن تختفي للأبد.</a:t>
            </a:r>
          </a:p>
        </p:txBody>
      </p:sp>
    </p:spTree>
    <p:extLst>
      <p:ext uri="{BB962C8B-B14F-4D97-AF65-F5344CB8AC3E}">
        <p14:creationId xmlns:p14="http://schemas.microsoft.com/office/powerpoint/2010/main" val="251926686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582</TotalTime>
  <Words>2293</Words>
  <Application>Microsoft Office PowerPoint</Application>
  <PresentationFormat>Widescreen</PresentationFormat>
  <Paragraphs>227</Paragraphs>
  <Slides>56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Alexandria</vt:lpstr>
      <vt:lpstr>Arial</vt:lpstr>
      <vt:lpstr>Calibri</vt:lpstr>
      <vt:lpstr>Calibri Light</vt:lpstr>
      <vt:lpstr>Roboto Light</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80</cp:revision>
  <dcterms:created xsi:type="dcterms:W3CDTF">2023-04-29T09:08:00Z</dcterms:created>
  <dcterms:modified xsi:type="dcterms:W3CDTF">2025-02-18T21:26:56Z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