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1.xml" ContentType="application/vnd.openxmlformats-officedocument.drawingml.chart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9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75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60" r:id="rId23"/>
    <p:sldId id="361" r:id="rId24"/>
    <p:sldId id="362" r:id="rId25"/>
    <p:sldId id="363" r:id="rId26"/>
    <p:sldId id="364" r:id="rId27"/>
    <p:sldId id="365" r:id="rId28"/>
    <p:sldId id="359" r:id="rId29"/>
    <p:sldId id="366" r:id="rId30"/>
    <p:sldId id="368" r:id="rId31"/>
    <p:sldId id="367" r:id="rId32"/>
    <p:sldId id="369" r:id="rId33"/>
    <p:sldId id="370" r:id="rId34"/>
    <p:sldId id="371" r:id="rId35"/>
    <p:sldId id="372" r:id="rId36"/>
    <p:sldId id="373" r:id="rId37"/>
    <p:sldId id="374" r:id="rId38"/>
    <p:sldId id="306" r:id="rId39"/>
    <p:sldId id="378" r:id="rId40"/>
    <p:sldId id="37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Passive-Aggressive</a:t>
            </a:r>
            <a:r>
              <a:rPr lang="en-US" baseline="0"/>
              <a:t> Traits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Probability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tx1"/>
              </a:solidFill>
            </a:ln>
          </c:spPr>
          <c:invertIfNegative val="0"/>
          <c:val>
            <c:numRef>
              <c:f>Sheet1!$B$2:$B$6</c:f>
              <c:numCache>
                <c:formatCode>General</c:formatCode>
                <c:ptCount val="5"/>
                <c:pt idx="0">
                  <c:v>0.16000000000000028</c:v>
                </c:pt>
                <c:pt idx="1">
                  <c:v>0.22000000000000028</c:v>
                </c:pt>
                <c:pt idx="2">
                  <c:v>0.28000000000000008</c:v>
                </c:pt>
                <c:pt idx="3">
                  <c:v>0.2</c:v>
                </c:pt>
                <c:pt idx="4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F4-4E84-9CF7-E596965A7A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9155456"/>
        <c:axId val="69187456"/>
      </c:barChart>
      <c:catAx>
        <c:axId val="691554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/>
                  <a:t>Score, </a:t>
                </a:r>
                <a:r>
                  <a:rPr lang="en-US" sz="1800" i="1"/>
                  <a:t>x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crossAx val="69187456"/>
        <c:crosses val="autoZero"/>
        <c:auto val="1"/>
        <c:lblAlgn val="ctr"/>
        <c:lblOffset val="100"/>
        <c:noMultiLvlLbl val="0"/>
      </c:catAx>
      <c:valAx>
        <c:axId val="6918745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n-US" sz="1800"/>
                  <a:t>Probability, P(x)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91554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6/17/2022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6/17/2022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6/17/2022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6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4464" y="3284117"/>
            <a:ext cx="7777536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26387" y="3213540"/>
            <a:ext cx="74219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 201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Discrete Probability Distributions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18"/>
    </mc:Choice>
    <mc:Fallback xmlns="">
      <p:transition spd="slow" advTm="6171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5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9207" y="2153690"/>
            <a:ext cx="9666288" cy="168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4.1 Probability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4.2 Binomial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4.3 More Discrete Probability Distributions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98"/>
    </mc:Choice>
    <mc:Fallback xmlns="">
      <p:transition spd="slow" advTm="547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1" y="-27710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487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Discrete Probability Distribution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111422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between discrete random variables and continuous random variables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discrete probability distribution and its graph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distribution is a probability distribution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discrete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expected value of a discrete probability distribution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61"/>
    </mc:Choice>
    <mc:Fallback xmlns="">
      <p:transition spd="slow" advTm="4946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1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7323" y="342521"/>
            <a:ext cx="6316153" cy="7425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4.1: 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a numerical value associated with each outcome of a probability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Denoted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46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38"/>
    </mc:Choice>
    <mc:Fallback xmlns="">
      <p:transition spd="slow" advTm="8753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40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11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</a:t>
            </a:r>
            <a:endParaRPr lang="en-US" sz="32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 finite or countable number of possible outcomes that can be listed.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 </a:t>
            </a:r>
          </a:p>
          <a:p>
            <a:pPr>
              <a:defRPr/>
            </a:pPr>
            <a:endParaRPr lang="en-US" sz="2400" dirty="0"/>
          </a:p>
        </p:txBody>
      </p:sp>
      <p:grpSp>
        <p:nvGrpSpPr>
          <p:cNvPr id="10" name="Group 45"/>
          <p:cNvGrpSpPr>
            <a:grpSpLocks/>
          </p:cNvGrpSpPr>
          <p:nvPr/>
        </p:nvGrpSpPr>
        <p:grpSpPr bwMode="auto">
          <a:xfrm>
            <a:off x="3469121" y="4435778"/>
            <a:ext cx="4114800" cy="842963"/>
            <a:chOff x="2313958" y="4276774"/>
            <a:chExt cx="4114800" cy="842963"/>
          </a:xfrm>
        </p:grpSpPr>
        <p:sp>
          <p:nvSpPr>
            <p:cNvPr id="11" name="Line 73"/>
            <p:cNvSpPr>
              <a:spLocks noChangeShapeType="1"/>
            </p:cNvSpPr>
            <p:nvPr/>
          </p:nvSpPr>
          <p:spPr bwMode="auto">
            <a:xfrm>
              <a:off x="2313958" y="45593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74"/>
            <p:cNvSpPr>
              <a:spLocks noChangeShapeType="1"/>
            </p:cNvSpPr>
            <p:nvPr/>
          </p:nvSpPr>
          <p:spPr bwMode="auto">
            <a:xfrm>
              <a:off x="4431683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 Box 75"/>
            <p:cNvSpPr txBox="1">
              <a:spLocks noChangeArrowheads="1"/>
            </p:cNvSpPr>
            <p:nvPr/>
          </p:nvSpPr>
          <p:spPr bwMode="auto">
            <a:xfrm>
              <a:off x="5971558" y="42767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" name="Line 76"/>
            <p:cNvSpPr>
              <a:spLocks noChangeShapeType="1"/>
            </p:cNvSpPr>
            <p:nvPr/>
          </p:nvSpPr>
          <p:spPr bwMode="auto">
            <a:xfrm>
              <a:off x="327280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78"/>
            <p:cNvSpPr>
              <a:spLocks noChangeShapeType="1"/>
            </p:cNvSpPr>
            <p:nvPr/>
          </p:nvSpPr>
          <p:spPr bwMode="auto">
            <a:xfrm>
              <a:off x="26949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79"/>
            <p:cNvSpPr>
              <a:spLocks noChangeShapeType="1"/>
            </p:cNvSpPr>
            <p:nvPr/>
          </p:nvSpPr>
          <p:spPr bwMode="auto">
            <a:xfrm>
              <a:off x="5011121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80"/>
            <p:cNvSpPr>
              <a:spLocks noChangeShapeType="1"/>
            </p:cNvSpPr>
            <p:nvPr/>
          </p:nvSpPr>
          <p:spPr bwMode="auto">
            <a:xfrm>
              <a:off x="55905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 Box 81"/>
            <p:cNvSpPr txBox="1">
              <a:spLocks noChangeArrowheads="1"/>
            </p:cNvSpPr>
            <p:nvPr/>
          </p:nvSpPr>
          <p:spPr bwMode="auto">
            <a:xfrm>
              <a:off x="305373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9" name="Text Box 82"/>
            <p:cNvSpPr txBox="1">
              <a:spLocks noChangeArrowheads="1"/>
            </p:cNvSpPr>
            <p:nvPr/>
          </p:nvSpPr>
          <p:spPr bwMode="auto">
            <a:xfrm>
              <a:off x="5277821" y="47228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20" name="Line 83"/>
            <p:cNvSpPr>
              <a:spLocks noChangeShapeType="1"/>
            </p:cNvSpPr>
            <p:nvPr/>
          </p:nvSpPr>
          <p:spPr bwMode="auto">
            <a:xfrm>
              <a:off x="3852246" y="4394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 Box 84"/>
            <p:cNvSpPr txBox="1">
              <a:spLocks noChangeArrowheads="1"/>
            </p:cNvSpPr>
            <p:nvPr/>
          </p:nvSpPr>
          <p:spPr bwMode="auto">
            <a:xfrm>
              <a:off x="420784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2" name="Text Box 87"/>
            <p:cNvSpPr txBox="1">
              <a:spLocks noChangeArrowheads="1"/>
            </p:cNvSpPr>
            <p:nvPr/>
          </p:nvSpPr>
          <p:spPr bwMode="auto">
            <a:xfrm>
              <a:off x="246318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3" name="Text Box 88"/>
            <p:cNvSpPr txBox="1">
              <a:spLocks noChangeArrowheads="1"/>
            </p:cNvSpPr>
            <p:nvPr/>
          </p:nvSpPr>
          <p:spPr bwMode="auto">
            <a:xfrm>
              <a:off x="36172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4" name="Text Box 89"/>
            <p:cNvSpPr txBox="1">
              <a:spLocks noChangeArrowheads="1"/>
            </p:cNvSpPr>
            <p:nvPr/>
          </p:nvSpPr>
          <p:spPr bwMode="auto">
            <a:xfrm>
              <a:off x="47856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5" name="Oval 86"/>
            <p:cNvSpPr>
              <a:spLocks noChangeAspect="1" noChangeArrowheads="1"/>
            </p:cNvSpPr>
            <p:nvPr/>
          </p:nvSpPr>
          <p:spPr bwMode="auto">
            <a:xfrm>
              <a:off x="321336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6" name="Oval 91"/>
            <p:cNvSpPr>
              <a:spLocks noChangeAspect="1" noChangeArrowheads="1"/>
            </p:cNvSpPr>
            <p:nvPr/>
          </p:nvSpPr>
          <p:spPr bwMode="auto">
            <a:xfrm>
              <a:off x="38077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7" name="Oval 92"/>
            <p:cNvSpPr>
              <a:spLocks noChangeAspect="1" noChangeArrowheads="1"/>
            </p:cNvSpPr>
            <p:nvPr/>
          </p:nvSpPr>
          <p:spPr bwMode="auto">
            <a:xfrm>
              <a:off x="43792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8" name="Oval 93"/>
            <p:cNvSpPr>
              <a:spLocks noChangeAspect="1" noChangeArrowheads="1"/>
            </p:cNvSpPr>
            <p:nvPr/>
          </p:nvSpPr>
          <p:spPr bwMode="auto">
            <a:xfrm>
              <a:off x="496508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9" name="Oval 86"/>
            <p:cNvSpPr>
              <a:spLocks noChangeAspect="1" noChangeArrowheads="1"/>
            </p:cNvSpPr>
            <p:nvPr/>
          </p:nvSpPr>
          <p:spPr bwMode="auto">
            <a:xfrm>
              <a:off x="264624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0" name="Oval 93"/>
            <p:cNvSpPr>
              <a:spLocks noChangeAspect="1" noChangeArrowheads="1"/>
            </p:cNvSpPr>
            <p:nvPr/>
          </p:nvSpPr>
          <p:spPr bwMode="auto">
            <a:xfrm>
              <a:off x="553720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70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760"/>
    </mc:Choice>
    <mc:Fallback xmlns="">
      <p:transition spd="slow" advTm="144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3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58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459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an uncountable number of possible outcomes, represented by an interval on the number line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grpSp>
        <p:nvGrpSpPr>
          <p:cNvPr id="11" name="Group 41"/>
          <p:cNvGrpSpPr>
            <a:grpSpLocks/>
          </p:cNvGrpSpPr>
          <p:nvPr/>
        </p:nvGrpSpPr>
        <p:grpSpPr bwMode="auto">
          <a:xfrm>
            <a:off x="3807259" y="4501034"/>
            <a:ext cx="4124325" cy="842963"/>
            <a:chOff x="2144124" y="5075657"/>
            <a:chExt cx="4124325" cy="842962"/>
          </a:xfrm>
        </p:grpSpPr>
        <p:grpSp>
          <p:nvGrpSpPr>
            <p:cNvPr id="12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4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7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2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24</a:t>
                </a:r>
              </a:p>
            </p:txBody>
          </p:sp>
          <p:sp>
            <p:nvSpPr>
              <p:cNvPr id="23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5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6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7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8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3" name="Straight Connector 12"/>
            <p:cNvCxnSpPr/>
            <p:nvPr/>
          </p:nvCxnSpPr>
          <p:spPr>
            <a:xfrm>
              <a:off x="2533061" y="5336007"/>
              <a:ext cx="2878138" cy="1588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229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789"/>
    </mc:Choice>
    <mc:Fallback xmlns="">
      <p:transition spd="slow" advTm="160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7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9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Random variable 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or continuous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The number of stocks in the Dow Jones Industrial Average that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have share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price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increases on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given 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number of stocks whose share price increases can be counted.)</a:t>
            </a:r>
          </a:p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/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3370340" y="4448887"/>
            <a:ext cx="4114800" cy="842962"/>
            <a:chOff x="2164058" y="5326074"/>
            <a:chExt cx="4114800" cy="842963"/>
          </a:xfrm>
        </p:grpSpPr>
        <p:sp>
          <p:nvSpPr>
            <p:cNvPr id="12" name="Line 73"/>
            <p:cNvSpPr>
              <a:spLocks noChangeShapeType="1"/>
            </p:cNvSpPr>
            <p:nvPr/>
          </p:nvSpPr>
          <p:spPr bwMode="auto">
            <a:xfrm>
              <a:off x="2164058" y="56086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74"/>
            <p:cNvSpPr>
              <a:spLocks noChangeShapeType="1"/>
            </p:cNvSpPr>
            <p:nvPr/>
          </p:nvSpPr>
          <p:spPr bwMode="auto">
            <a:xfrm>
              <a:off x="4281783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 Box 75"/>
            <p:cNvSpPr txBox="1">
              <a:spLocks noChangeArrowheads="1"/>
            </p:cNvSpPr>
            <p:nvPr/>
          </p:nvSpPr>
          <p:spPr bwMode="auto">
            <a:xfrm>
              <a:off x="5821658" y="53260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5" name="Line 76"/>
            <p:cNvSpPr>
              <a:spLocks noChangeShapeType="1"/>
            </p:cNvSpPr>
            <p:nvPr/>
          </p:nvSpPr>
          <p:spPr bwMode="auto">
            <a:xfrm>
              <a:off x="312290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78"/>
            <p:cNvSpPr>
              <a:spLocks noChangeShapeType="1"/>
            </p:cNvSpPr>
            <p:nvPr/>
          </p:nvSpPr>
          <p:spPr bwMode="auto">
            <a:xfrm>
              <a:off x="25450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80"/>
            <p:cNvSpPr>
              <a:spLocks noChangeShapeType="1"/>
            </p:cNvSpPr>
            <p:nvPr/>
          </p:nvSpPr>
          <p:spPr bwMode="auto">
            <a:xfrm>
              <a:off x="54406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 Box 81"/>
            <p:cNvSpPr txBox="1">
              <a:spLocks noChangeArrowheads="1"/>
            </p:cNvSpPr>
            <p:nvPr/>
          </p:nvSpPr>
          <p:spPr bwMode="auto">
            <a:xfrm>
              <a:off x="290383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9" name="Text Box 82"/>
            <p:cNvSpPr txBox="1">
              <a:spLocks noChangeArrowheads="1"/>
            </p:cNvSpPr>
            <p:nvPr/>
          </p:nvSpPr>
          <p:spPr bwMode="auto">
            <a:xfrm>
              <a:off x="5127921" y="57721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20" name="Line 83"/>
            <p:cNvSpPr>
              <a:spLocks noChangeShapeType="1"/>
            </p:cNvSpPr>
            <p:nvPr/>
          </p:nvSpPr>
          <p:spPr bwMode="auto">
            <a:xfrm>
              <a:off x="3702346" y="54435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 Box 84"/>
            <p:cNvSpPr txBox="1">
              <a:spLocks noChangeArrowheads="1"/>
            </p:cNvSpPr>
            <p:nvPr/>
          </p:nvSpPr>
          <p:spPr bwMode="auto">
            <a:xfrm>
              <a:off x="405794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2" name="Text Box 87"/>
            <p:cNvSpPr txBox="1">
              <a:spLocks noChangeArrowheads="1"/>
            </p:cNvSpPr>
            <p:nvPr/>
          </p:nvSpPr>
          <p:spPr bwMode="auto">
            <a:xfrm>
              <a:off x="231328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3" name="Text Box 88"/>
            <p:cNvSpPr txBox="1">
              <a:spLocks noChangeArrowheads="1"/>
            </p:cNvSpPr>
            <p:nvPr/>
          </p:nvSpPr>
          <p:spPr bwMode="auto">
            <a:xfrm>
              <a:off x="34673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4" name="Text Box 89"/>
            <p:cNvSpPr txBox="1">
              <a:spLocks noChangeArrowheads="1"/>
            </p:cNvSpPr>
            <p:nvPr/>
          </p:nvSpPr>
          <p:spPr bwMode="auto">
            <a:xfrm>
              <a:off x="46357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…</a:t>
              </a:r>
            </a:p>
          </p:txBody>
        </p:sp>
        <p:sp>
          <p:nvSpPr>
            <p:cNvPr id="25" name="Oval 86"/>
            <p:cNvSpPr>
              <a:spLocks noChangeAspect="1" noChangeArrowheads="1"/>
            </p:cNvSpPr>
            <p:nvPr/>
          </p:nvSpPr>
          <p:spPr bwMode="auto">
            <a:xfrm>
              <a:off x="306346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6" name="Oval 91"/>
            <p:cNvSpPr>
              <a:spLocks noChangeAspect="1" noChangeArrowheads="1"/>
            </p:cNvSpPr>
            <p:nvPr/>
          </p:nvSpPr>
          <p:spPr bwMode="auto">
            <a:xfrm>
              <a:off x="36578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7" name="Oval 92"/>
            <p:cNvSpPr>
              <a:spLocks noChangeAspect="1" noChangeArrowheads="1"/>
            </p:cNvSpPr>
            <p:nvPr/>
          </p:nvSpPr>
          <p:spPr bwMode="auto">
            <a:xfrm>
              <a:off x="42293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8" name="Oval 86"/>
            <p:cNvSpPr>
              <a:spLocks noChangeAspect="1" noChangeArrowheads="1"/>
            </p:cNvSpPr>
            <p:nvPr/>
          </p:nvSpPr>
          <p:spPr bwMode="auto">
            <a:xfrm>
              <a:off x="249634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9" name="Oval 93"/>
            <p:cNvSpPr>
              <a:spLocks noChangeAspect="1" noChangeArrowheads="1"/>
            </p:cNvSpPr>
            <p:nvPr/>
          </p:nvSpPr>
          <p:spPr bwMode="auto">
            <a:xfrm>
              <a:off x="5387303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pic>
        <p:nvPicPr>
          <p:cNvPr id="30" name="Picture 26" descr="C:\Documents and Settings\Lyn\Local Settings\Temporary Internet Files\Content.IE5\9RJB9XCE\MCj0240751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29722" y="2931516"/>
            <a:ext cx="13668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21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643"/>
    </mc:Choice>
    <mc:Fallback xmlns="">
      <p:transition spd="slow" advTm="182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7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9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Random variable 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17320" y="1464501"/>
            <a:ext cx="987431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continuous.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The volume of water in a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32-ounce container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amount of water can be any volume between 0 ounces and 32 ounces)</a:t>
            </a:r>
          </a:p>
          <a:p>
            <a:endParaRPr lang="en-US" dirty="0"/>
          </a:p>
        </p:txBody>
      </p:sp>
      <p:grpSp>
        <p:nvGrpSpPr>
          <p:cNvPr id="12" name="Group 41"/>
          <p:cNvGrpSpPr>
            <a:grpSpLocks/>
          </p:cNvGrpSpPr>
          <p:nvPr/>
        </p:nvGrpSpPr>
        <p:grpSpPr bwMode="auto">
          <a:xfrm>
            <a:off x="4080778" y="4395466"/>
            <a:ext cx="4124325" cy="842962"/>
            <a:chOff x="2144124" y="5075657"/>
            <a:chExt cx="4124325" cy="842962"/>
          </a:xfrm>
        </p:grpSpPr>
        <p:grpSp>
          <p:nvGrpSpPr>
            <p:cNvPr id="13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5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8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3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32</a:t>
                </a:r>
              </a:p>
            </p:txBody>
          </p:sp>
          <p:sp>
            <p:nvSpPr>
              <p:cNvPr id="24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6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7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8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9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4" name="Straight Connector 13"/>
            <p:cNvCxnSpPr/>
            <p:nvPr/>
          </p:nvCxnSpPr>
          <p:spPr>
            <a:xfrm>
              <a:off x="2533061" y="5336007"/>
              <a:ext cx="2878138" cy="1587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9089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79"/>
    </mc:Choice>
    <mc:Fallback xmlns="">
      <p:transition spd="slow" advTm="102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439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07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 </a:t>
            </a:r>
            <a:endParaRPr lang="en-US" sz="2800" b="1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109382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Lists each possible value the random variable can assume, together with its probability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satisfy the following conditions: 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21128" y="3225389"/>
            <a:ext cx="8169275" cy="52387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t"/>
            <a:r>
              <a:rPr lang="en-US" sz="2800" i="1" dirty="0">
                <a:solidFill>
                  <a:schemeClr val="bg1"/>
                </a:solidFill>
                <a:latin typeface="Times New Roman" pitchFamily="18" charset="0"/>
              </a:rPr>
              <a:t>In Words				           In Symbols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958087" y="3692760"/>
            <a:ext cx="5211763" cy="1912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spcBef>
                <a:spcPct val="55000"/>
              </a:spcBef>
              <a:buClr>
                <a:schemeClr val="accent1"/>
              </a:buClr>
              <a:buFontTx/>
              <a:buAutoNum type="arabicPeriod"/>
            </a:pPr>
            <a:r>
              <a:rPr lang="en-US" sz="2600" dirty="0">
                <a:latin typeface="Times New Roman" pitchFamily="18" charset="0"/>
              </a:rPr>
              <a:t>The probability of each value of the discrete random variable is between 0 and 1, inclusive.</a:t>
            </a:r>
          </a:p>
          <a:p>
            <a:pPr marL="457200" indent="-457200">
              <a:spcBef>
                <a:spcPct val="55000"/>
              </a:spcBef>
              <a:buClr>
                <a:schemeClr val="accent1"/>
              </a:buClr>
              <a:buFontTx/>
              <a:buAutoNum type="arabicPeriod"/>
            </a:pPr>
            <a:r>
              <a:rPr lang="en-US" sz="2600" dirty="0">
                <a:latin typeface="Times New Roman" pitchFamily="18" charset="0"/>
              </a:rPr>
              <a:t>The sum of all the probabilities is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714815" y="3854161"/>
            <a:ext cx="186690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</a:rPr>
              <a:t>0 </a:t>
            </a: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 </a:t>
            </a:r>
            <a:r>
              <a:rPr lang="en-US" sz="2600" i="1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P </a:t>
            </a: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(</a:t>
            </a:r>
            <a:r>
              <a:rPr lang="en-US" sz="2600" i="1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x</a:t>
            </a: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)  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781203" y="5094722"/>
            <a:ext cx="154940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600" dirty="0">
                <a:solidFill>
                  <a:prstClr val="black"/>
                </a:solidFill>
                <a:latin typeface="Times New Roman"/>
                <a:cs typeface="+mn-cs"/>
              </a:rPr>
              <a:t>Σ</a:t>
            </a:r>
            <a:r>
              <a:rPr lang="en-US" sz="2600" i="1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P </a:t>
            </a: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(</a:t>
            </a:r>
            <a:r>
              <a:rPr lang="en-US" sz="2600" i="1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x</a:t>
            </a:r>
            <a:r>
              <a:rPr lang="en-US" sz="2600" dirty="0">
                <a:solidFill>
                  <a:prstClr val="black"/>
                </a:solidFill>
                <a:latin typeface="Times New Roman"/>
                <a:cs typeface="+mn-cs"/>
                <a:sym typeface="Symbol" pitchFamily="18" charset="2"/>
              </a:rPr>
              <a:t>) =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646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99"/>
    </mc:Choice>
    <mc:Fallback xmlns="">
      <p:transition spd="slow" advTm="130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build="p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19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Discrete Probability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166" y="1653616"/>
            <a:ext cx="9666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17965" y="1573254"/>
            <a:ext cx="9421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Let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be a discrete random variable with possible outcomes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… ,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i="1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1858507" y="2818745"/>
            <a:ext cx="9615054" cy="33353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frequency distribution for the possible outcomes.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probability of each possible outcome by dividing its frequency by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 that each probability is between 0 and 1 and that the sum is 1.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17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877"/>
    </mc:Choice>
    <mc:Fallback xmlns="">
      <p:transition spd="slow" advTm="120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2251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" y="-36946"/>
            <a:ext cx="1139487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54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Constructing a Discrete Probability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5575" y="1710236"/>
            <a:ext cx="65525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industrial psychologist administered a personality inventory test for passive-aggressive traits to 150 employees. Individuals were given a score from 1 to 5, where 1 was extremely passive and 5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aggressive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 score of 3 indicated neither trait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probability distribution for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9202" y="3586674"/>
            <a:ext cx="2932430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0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501"/>
    </mc:Choice>
    <mc:Fallback xmlns="">
      <p:transition spd="slow" advTm="16150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438" y="-36946"/>
            <a:ext cx="114618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79599" y="535193"/>
            <a:ext cx="8402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Solution: Constructing a Discrete Probability Distribution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50532" y="1501433"/>
            <a:ext cx="9666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/>
              <a:t>Divide the frequency of each score by the total number of individuals in the study to find the probability for each value of the random variable.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9237" y="2296807"/>
            <a:ext cx="7486650" cy="1657350"/>
          </a:xfrm>
          <a:prstGeom prst="rect">
            <a:avLst/>
          </a:prstGeom>
        </p:spPr>
      </p:pic>
      <p:sp>
        <p:nvSpPr>
          <p:cNvPr id="13" name="TextBox 9"/>
          <p:cNvSpPr txBox="1">
            <a:spLocks noChangeArrowheads="1"/>
          </p:cNvSpPr>
          <p:nvPr/>
        </p:nvSpPr>
        <p:spPr bwMode="auto">
          <a:xfrm>
            <a:off x="1811941" y="3875879"/>
            <a:ext cx="5756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4488" indent="-3444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800" dirty="0">
                <a:latin typeface="Times New Roman" pitchFamily="18" charset="0"/>
              </a:rPr>
              <a:t>Discrete probability distribution: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140596"/>
              </p:ext>
            </p:extLst>
          </p:nvPr>
        </p:nvGraphicFramePr>
        <p:xfrm>
          <a:off x="2246889" y="4576910"/>
          <a:ext cx="7045382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3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8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8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8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82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82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1" dirty="0" smtClean="0">
                          <a:solidFill>
                            <a:schemeClr val="bg1"/>
                          </a:solidFill>
                        </a:rPr>
                        <a:t> x</a:t>
                      </a:r>
                      <a:endParaRPr lang="en-US" sz="24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i="1" dirty="0" smtClean="0">
                          <a:solidFill>
                            <a:schemeClr val="bg1"/>
                          </a:solidFill>
                        </a:rPr>
                        <a:t>P(x)</a:t>
                      </a:r>
                      <a:endParaRPr lang="en-US" sz="24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0.16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0.22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0.28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0.20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0.14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4223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245"/>
    </mc:Choice>
    <mc:Fallback xmlns="">
      <p:transition spd="slow" advTm="318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7" y="-36946"/>
            <a:ext cx="114618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485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Constructing a Discrete Probability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5341" y="2101598"/>
            <a:ext cx="5669771" cy="932769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1874165" y="3391710"/>
            <a:ext cx="8245475" cy="1831906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valid discrete probability distribution since</a:t>
            </a:r>
          </a:p>
          <a:p>
            <a:pPr>
              <a:buFont typeface="Arial" charset="0"/>
              <a:buNone/>
              <a:defRPr/>
            </a:pP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65138" indent="-465138">
              <a:buFont typeface="+mj-lt"/>
              <a:buAutoNum type="arabicPeriod"/>
              <a:defRPr/>
            </a:pP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probability is between 0 and 1, inclusive,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≤ </a:t>
            </a:r>
            <a:r>
              <a:rPr lang="en-US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P(x) </a:t>
            </a: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≤ 1</a:t>
            </a:r>
          </a:p>
          <a:p>
            <a:pPr marL="465138" indent="-465138">
              <a:buFont typeface="+mj-lt"/>
              <a:buAutoNum type="arabicPeriod"/>
              <a:defRPr/>
            </a:pPr>
            <a:endParaRPr lang="en-US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5138" indent="-465138">
              <a:buFont typeface="+mj-lt"/>
              <a:buAutoNum type="arabicPeriod"/>
              <a:defRPr/>
            </a:pP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sum of the probabilities equals 1, </a:t>
            </a:r>
            <a:b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P(x)</a:t>
            </a: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0.16 + 0.22 + 0.28 + 0.20 + 0.14 = 1</a:t>
            </a: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13" name="Bent Arrow 12"/>
          <p:cNvSpPr/>
          <p:nvPr/>
        </p:nvSpPr>
        <p:spPr>
          <a:xfrm flipH="1">
            <a:off x="8472897" y="2375670"/>
            <a:ext cx="1365250" cy="1709738"/>
          </a:xfrm>
          <a:prstGeom prst="bentArrow">
            <a:avLst>
              <a:gd name="adj1" fmla="val 13158"/>
              <a:gd name="adj2" fmla="val 19079"/>
              <a:gd name="adj3" fmla="val 18421"/>
              <a:gd name="adj4" fmla="val 26645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7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887"/>
    </mc:Choice>
    <mc:Fallback xmlns="">
      <p:transition spd="slow" advTm="8388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174123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0520" y="543490"/>
            <a:ext cx="7079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Discrete Probability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620306383"/>
              </p:ext>
            </p:extLst>
          </p:nvPr>
        </p:nvGraphicFramePr>
        <p:xfrm>
          <a:off x="3507626" y="2101598"/>
          <a:ext cx="5059180" cy="3099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Rectangle 11"/>
          <p:cNvSpPr/>
          <p:nvPr/>
        </p:nvSpPr>
        <p:spPr>
          <a:xfrm>
            <a:off x="2935161" y="1504815"/>
            <a:ext cx="2053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03177" y="5095760"/>
            <a:ext cx="87880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Because the width of each bar is one, the area of each bar is equal to the probability of a particular outcome.</a:t>
            </a:r>
          </a:p>
        </p:txBody>
      </p:sp>
    </p:spTree>
    <p:extLst>
      <p:ext uri="{BB962C8B-B14F-4D97-AF65-F5344CB8AC3E}">
        <p14:creationId xmlns:p14="http://schemas.microsoft.com/office/powerpoint/2010/main" val="232236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05"/>
    </mc:Choice>
    <mc:Fallback xmlns="">
      <p:transition spd="slow" advTm="8770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611624"/>
            <a:ext cx="12072676" cy="23214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89286" y="205651"/>
            <a:ext cx="8377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Mean, Variance and standard deviation 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probability Distribution 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079" y="1737945"/>
            <a:ext cx="109290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of a discrete probability </a:t>
            </a:r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 </a:t>
            </a:r>
            <a:r>
              <a:rPr lang="el-GR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xP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multiplied by its corresponding probability and the products are added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Also, mean is known as ( Expected Value ).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 of a discrete probability </a:t>
            </a:r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l-GR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32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l-GR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of a discrete probability distribution</a:t>
            </a:r>
          </a:p>
          <a:p>
            <a:pPr>
              <a:defRPr/>
            </a:pP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7536764"/>
              </p:ext>
            </p:extLst>
          </p:nvPr>
        </p:nvGraphicFramePr>
        <p:xfrm>
          <a:off x="2260599" y="4955227"/>
          <a:ext cx="3984625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3" name="Equation" r:id="rId7" imgW="1726920" imgH="279360" progId="Equation.DSMT4">
                  <p:embed/>
                </p:oleObj>
              </mc:Choice>
              <mc:Fallback>
                <p:oleObj name="Equation" r:id="rId7" imgW="1726920" imgH="279360" progId="Equation.DSMT4">
                  <p:embed/>
                  <p:pic>
                    <p:nvPicPr>
                      <p:cNvPr id="205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0599" y="4955227"/>
                        <a:ext cx="3984625" cy="646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132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096"/>
    </mc:Choice>
    <mc:Fallback xmlns="">
      <p:transition spd="slow" advTm="23709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distribution for the personality inventory test for passive-aggressive traits is given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 ( Expected value)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Variance and Standard deviation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1836" y="2327861"/>
            <a:ext cx="4224894" cy="293243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262951" y="4478716"/>
            <a:ext cx="34845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>
                <a:solidFill>
                  <a:schemeClr val="accent2"/>
                </a:solidFill>
                <a:latin typeface="Times New Roman" pitchFamily="18" charset="0"/>
              </a:rPr>
              <a:t>μ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</a:t>
            </a:r>
            <a:r>
              <a:rPr lang="el-GR" sz="2400" dirty="0">
                <a:solidFill>
                  <a:schemeClr val="accent2"/>
                </a:solidFill>
                <a:latin typeface="Times New Roman" pitchFamily="18" charset="0"/>
              </a:rPr>
              <a:t>Σ</a:t>
            </a:r>
            <a:r>
              <a:rPr lang="en-US" sz="2400" i="1" dirty="0" err="1">
                <a:solidFill>
                  <a:schemeClr val="accent2"/>
                </a:solidFill>
                <a:latin typeface="Times New Roman" pitchFamily="18" charset="0"/>
              </a:rPr>
              <a:t>xP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)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= 2.94</a:t>
            </a:r>
            <a:endParaRPr 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81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774"/>
    </mc:Choice>
    <mc:Fallback xmlns="">
      <p:transition spd="slow" advTm="304774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73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34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Mean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Variance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standard deviation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443" y="1737972"/>
            <a:ext cx="8315665" cy="2517866"/>
          </a:xfrm>
          <a:prstGeom prst="rect">
            <a:avLst/>
          </a:prstGeom>
        </p:spPr>
      </p:pic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112636" y="4335543"/>
            <a:ext cx="34940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D17230"/>
              </a:buClr>
            </a:pPr>
            <a:r>
              <a:rPr lang="el-GR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z="2400" b="1" i="1" baseline="30000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400" b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z="2400" b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x – </a:t>
            </a:r>
            <a:r>
              <a:rPr lang="el-GR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b="1" i="1" baseline="30000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i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="1" dirty="0">
                <a:solidFill>
                  <a:srgbClr val="AE0337"/>
                </a:solidFill>
                <a:latin typeface="Times New Roman" pitchFamily="18" charset="0"/>
                <a:cs typeface="Times New Roman" pitchFamily="18" charset="0"/>
              </a:rPr>
              <a:t>) = 1.616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81066" y="4302047"/>
            <a:ext cx="1352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95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165721" y="5054662"/>
            <a:ext cx="2733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95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495442"/>
              </p:ext>
            </p:extLst>
          </p:nvPr>
        </p:nvGraphicFramePr>
        <p:xfrm>
          <a:off x="4293608" y="4879400"/>
          <a:ext cx="3455987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Equation" r:id="rId8" imgW="1498320" imgH="253800" progId="Equation.DSMT4">
                  <p:embed/>
                </p:oleObj>
              </mc:Choice>
              <mc:Fallback>
                <p:oleObj name="Equation" r:id="rId8" imgW="1498320" imgH="253800" progId="Equation.DSMT4">
                  <p:embed/>
                  <p:pic>
                    <p:nvPicPr>
                      <p:cNvPr id="133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3608" y="4879400"/>
                        <a:ext cx="3455987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535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640"/>
    </mc:Choice>
    <mc:Fallback xmlns="">
      <p:transition spd="slow" advTm="642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6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6" y="543490"/>
            <a:ext cx="4664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4.2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probability experiment is a binomial experiment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the binomial probability formula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technology and a binomial table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a binomial distribution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binomial probability distribution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11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63"/>
    </mc:Choice>
    <mc:Fallback xmlns="">
      <p:transition spd="slow" advTm="2746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1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Binomial Experiments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094345" y="1775522"/>
            <a:ext cx="7887855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is repeated for a fixed number of trials, where each trial is independent of other trials.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only two possible outcomes of interest for each trial.  The outcomes can be classified as a success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or as a failure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a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the same for each trial.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counts the number of successful trials.</a:t>
            </a:r>
          </a:p>
        </p:txBody>
      </p:sp>
    </p:spTree>
    <p:extLst>
      <p:ext uri="{BB962C8B-B14F-4D97-AF65-F5344CB8AC3E}">
        <p14:creationId xmlns:p14="http://schemas.microsoft.com/office/powerpoint/2010/main" val="378083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70"/>
    </mc:Choice>
    <mc:Fallback xmlns="">
      <p:transition spd="slow" advTm="9127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25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Notation for Binomial Experiments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4069" y="1642717"/>
            <a:ext cx="7443861" cy="357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73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244"/>
    </mc:Choice>
    <mc:Fallback xmlns="">
      <p:transition spd="slow" advTm="19724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8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Binomial Probability Formula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68947" y="160465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Binomial Probability Formula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exactly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successes in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trials is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67345" y="3702705"/>
            <a:ext cx="6096000" cy="1791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spcBef>
                <a:spcPct val="20000"/>
              </a:spcBef>
              <a:buClr>
                <a:srgbClr val="D17230"/>
              </a:buClr>
              <a:buFont typeface="Arial" pitchFamily="34" charset="0"/>
              <a:buChar char="•"/>
            </a:pP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n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number of trials</a:t>
            </a:r>
          </a:p>
          <a:p>
            <a:pPr marL="514350" indent="-514350">
              <a:spcBef>
                <a:spcPct val="20000"/>
              </a:spcBef>
              <a:buClr>
                <a:srgbClr val="D17230"/>
              </a:buClr>
              <a:buFont typeface="Arial" pitchFamily="34" charset="0"/>
              <a:buChar char="•"/>
            </a:pP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probability of success</a:t>
            </a:r>
          </a:p>
          <a:p>
            <a:pPr marL="514350" indent="-514350">
              <a:spcBef>
                <a:spcPct val="20000"/>
              </a:spcBef>
              <a:buClr>
                <a:srgbClr val="D17230"/>
              </a:buClr>
              <a:buFont typeface="Arial" pitchFamily="34" charset="0"/>
              <a:buChar char="•"/>
            </a:pP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1 – </a:t>
            </a: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probability of failure</a:t>
            </a:r>
          </a:p>
          <a:p>
            <a:pPr marL="514350" indent="-514350">
              <a:spcBef>
                <a:spcPct val="20000"/>
              </a:spcBef>
              <a:buClr>
                <a:srgbClr val="D17230"/>
              </a:buClr>
              <a:buFont typeface="Arial" pitchFamily="34" charset="0"/>
              <a:buChar char="•"/>
            </a:pP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number of successes in </a:t>
            </a: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trials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237" y="2664480"/>
            <a:ext cx="5715000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56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584"/>
    </mc:Choice>
    <mc:Fallback xmlns="">
      <p:transition spd="slow" advTm="25658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4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41237" y="1707483"/>
            <a:ext cx="830349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Microfracture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knee surgery has a 75% chance of success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degenerative knees. The surgery is performed on three patients. Find the probability of the surgery being successful on exactly two patients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1" name="Picture 7" descr="C:\Documents and Settings\Lyn\Local Settings\Temporary Internet Files\Content.IE5\0HGJK3SV\MCj0365750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31519" y="3866889"/>
            <a:ext cx="11049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041237" y="4239152"/>
            <a:ext cx="7898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n=3     p=  75% = 0.75          q = 1- 0.75 = 0.25         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2113" y="4875629"/>
            <a:ext cx="4286250" cy="98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6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50"/>
    </mc:Choice>
    <mc:Fallback xmlns="">
      <p:transition spd="slow" advTm="19975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08" y="-32417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55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400" dirty="0" smtClean="0"/>
                  <a:t> P(x=2)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b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 smtClean="0"/>
              </a:p>
              <a:p>
                <a:pPr>
                  <a:defRPr/>
                </a:pPr>
                <a:r>
                  <a:rPr lang="en-US" sz="2400" dirty="0" smtClean="0"/>
                  <a:t>             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b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            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 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0.422</a:t>
                </a: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</a:t>
                </a:r>
                <a:endParaRPr lang="en-US" sz="2400" dirty="0"/>
              </a:p>
              <a:p>
                <a:pPr>
                  <a:defRPr/>
                </a:pPr>
                <a:endParaRPr lang="en-US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blipFill>
                <a:blip r:embed="rId8"/>
                <a:stretch>
                  <a:fillRect l="-315" t="-1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08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639"/>
    </mc:Choice>
    <mc:Fallback xmlns="">
      <p:transition spd="slow" advTm="16263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82038" y="1824162"/>
            <a:ext cx="658094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survey,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U.S. were asked to name their expected sources of retirement income. Seven workers who participated in the survey are randomly selected and asked whether they expect to rely 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for retirement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income and found it equal to 25%.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binomial probability distribution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values.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24916" y="1767457"/>
            <a:ext cx="4085824" cy="35473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12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44"/>
    </mc:Choice>
    <mc:Fallback xmlns="">
      <p:transition spd="slow" advTm="151044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56844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990" y="6651205"/>
            <a:ext cx="8753683" cy="1810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08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1855" y="1464501"/>
            <a:ext cx="104001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25% of working Americans expect to rely on Social Security for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retirement income.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7, 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0.25,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0.75,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0, 1, 2, 3, 4, 5, 6, 7</a:t>
            </a:r>
          </a:p>
          <a:p>
            <a:pPr>
              <a:defRPr/>
            </a:pPr>
            <a:endParaRPr lang="en-US" sz="2400" dirty="0" smtClean="0"/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020862" y="2890825"/>
            <a:ext cx="9391384" cy="358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0)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0.1335 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6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7(0.25)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6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0.3115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5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21(0.25)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5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0.3115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35(0.25)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0.1730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35(0.25)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0.0577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5)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5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5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21(0.25)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5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0.0115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6)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6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6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7(0.25)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6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0.0013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7)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1(0.25)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7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(0.75)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0.0001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031"/>
    </mc:Choice>
    <mc:Fallback xmlns="">
      <p:transition spd="slow" advTm="335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2" y="1647145"/>
            <a:ext cx="80356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 indicates that 41% of women in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reading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favorite leisure-time activity. You randomly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 four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U.S. women and ask them if reading is their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favorite leisure-time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activity. Find the probability that at least two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yes.</a:t>
            </a:r>
          </a:p>
        </p:txBody>
      </p:sp>
      <p:pic>
        <p:nvPicPr>
          <p:cNvPr id="11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335850" y="2101598"/>
            <a:ext cx="893762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022763" y="397973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</a:rPr>
              <a:t>Solution:  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</a:rPr>
              <a:t> = 4,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0.41,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0.59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At least two means two or more.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Find the sum of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(2),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(3), and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(4).</a:t>
            </a:r>
          </a:p>
        </p:txBody>
      </p:sp>
    </p:spTree>
    <p:extLst>
      <p:ext uri="{BB962C8B-B14F-4D97-AF65-F5344CB8AC3E}">
        <p14:creationId xmlns:p14="http://schemas.microsoft.com/office/powerpoint/2010/main" val="344368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018"/>
    </mc:Choice>
    <mc:Fallback xmlns="">
      <p:transition spd="slow" advTm="32301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1628631" y="1734601"/>
            <a:ext cx="761365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6(0.41)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 ≈ 0.351094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0.162654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0.028258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28630" y="3559589"/>
            <a:ext cx="77647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≥ 2)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</a:t>
            </a:r>
          </a:p>
          <a:p>
            <a:r>
              <a:rPr lang="en-US" sz="2400" dirty="0">
                <a:latin typeface="Times New Roman" pitchFamily="18" charset="0"/>
              </a:rPr>
              <a:t>              ≈ 0.351094 + 0.162654 + 0.028258</a:t>
            </a:r>
          </a:p>
          <a:p>
            <a:r>
              <a:rPr lang="en-US" sz="2400" dirty="0">
                <a:latin typeface="Times New Roman" pitchFamily="18" charset="0"/>
              </a:rPr>
              <a:t> 	    ≈ 0.542</a:t>
            </a:r>
          </a:p>
        </p:txBody>
      </p:sp>
      <p:pic>
        <p:nvPicPr>
          <p:cNvPr id="13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02968" y="3658193"/>
            <a:ext cx="893762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859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609"/>
    </mc:Choice>
    <mc:Fallback xmlns="">
      <p:transition spd="slow" advTm="15560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-62844"/>
            <a:ext cx="12149787" cy="18716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0364" y="543490"/>
            <a:ext cx="90094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Mean, Variance and standard deviation for Binomial Distribution 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en-US" sz="2400" dirty="0" smtClean="0"/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6558" y="2275588"/>
            <a:ext cx="516255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09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08"/>
    </mc:Choice>
    <mc:Fallback xmlns="">
      <p:transition spd="slow" advTm="14910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68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8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939636" y="1853933"/>
            <a:ext cx="70473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Pittsburgh, Pennsylvania, about 56% of the days in a year are cloudy. Find the mean, variance, and standard deviation for the number of cloudy days during the month of June. 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National Climatic Data Center)</a:t>
            </a:r>
          </a:p>
        </p:txBody>
      </p:sp>
      <p:pic>
        <p:nvPicPr>
          <p:cNvPr id="11" name="Picture 10" descr="C:\Documents and Settings\Lyn\Local Settings\Temporary Internet Files\Content.IE5\TNMFU2EO\MCj0311118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54899" y="3291246"/>
            <a:ext cx="134143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111586" y="3888938"/>
            <a:ext cx="4825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30,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0.56,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0.44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308080" y="4411607"/>
            <a:ext cx="66563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</a:rPr>
              <a:t>Mean:  </a:t>
            </a:r>
            <a:r>
              <a:rPr lang="el-GR" sz="2800" dirty="0">
                <a:solidFill>
                  <a:schemeClr val="accent2"/>
                </a:solidFill>
                <a:latin typeface="Times New Roman" pitchFamily="18" charset="0"/>
              </a:rPr>
              <a:t>μ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</a:rPr>
              <a:t> = </a:t>
            </a:r>
            <a:r>
              <a:rPr lang="en-US" sz="2800" i="1" dirty="0">
                <a:solidFill>
                  <a:schemeClr val="accent2"/>
                </a:solidFill>
                <a:latin typeface="Times New Roman" pitchFamily="18" charset="0"/>
              </a:rPr>
              <a:t>np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</a:rPr>
              <a:t> = 30∙0.56 = 16.8</a:t>
            </a:r>
            <a:endParaRPr lang="en-US" sz="2800" i="1" dirty="0">
              <a:solidFill>
                <a:schemeClr val="accent2"/>
              </a:solidFill>
              <a:latin typeface="Times New Roman" pitchFamily="18" charset="0"/>
            </a:endParaRPr>
          </a:p>
          <a:p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</a:rPr>
              <a:t>Variance:  </a:t>
            </a:r>
            <a:r>
              <a:rPr lang="el-GR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z="2800" baseline="30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i="1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npq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</a:rPr>
              <a:t>30∙0.56∙0.44 ≈ 7.4</a:t>
            </a:r>
            <a:endParaRPr lang="en-US" sz="2800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Standard Deviation:</a:t>
            </a:r>
            <a:r>
              <a:rPr lang="en-US" sz="2800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943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664"/>
    </mc:Choice>
    <mc:Fallback xmlns="">
      <p:transition spd="slow" advTm="181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8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 More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58507" y="2101598"/>
            <a:ext cx="82183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geometric distribution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110537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62"/>
    </mc:Choice>
    <mc:Fallback xmlns="">
      <p:transition spd="slow" advTm="3146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091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 distribution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67612" y="1393099"/>
            <a:ext cx="8468064" cy="4598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 distribution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Satisfies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1-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trial is repeated until a success occurs.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repeated trials are independent of each other.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of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constant for each trial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that the first success will occur on trial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b="1" i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where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 –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56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34"/>
    </mc:Choice>
    <mc:Fallback xmlns="">
      <p:transition spd="slow" advTm="10463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07127" y="1691763"/>
            <a:ext cx="8989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experience, you know that the probability that you will make a sale on any given telephone call is 0.23.  Find the probability that your first sale on any given day will occur on your fourth or fifth sales call.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858507" y="314129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83BB35"/>
                </a:solidFill>
                <a:latin typeface="Times New Roman" pitchFamily="18" charset="0"/>
              </a:rPr>
              <a:t>Solution: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(sale on fourth or fifth call)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(5)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Geometric with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0.23,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0.77,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4, 5</a:t>
            </a:r>
          </a:p>
        </p:txBody>
      </p:sp>
      <p:pic>
        <p:nvPicPr>
          <p:cNvPr id="12" name="Picture 7" descr="C:\Documents and Settings\Lyn\Local Settings\Temporary Internet Files\Content.IE5\W9M7WLEZ\MCj0397396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8752" y="3733510"/>
            <a:ext cx="10064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939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69"/>
    </mc:Choice>
    <mc:Fallback xmlns="">
      <p:transition spd="slow" advTm="104369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91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dirty="0" smtClean="0">
                <a:solidFill>
                  <a:srgbClr val="FF95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858507" y="1846924"/>
            <a:ext cx="8229600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 = 0.23(0.77)</a:t>
            </a:r>
            <a:r>
              <a:rPr lang="en-US" baseline="30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4–1</a:t>
            </a:r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≈ 0.105003</a:t>
            </a:r>
          </a:p>
          <a:p>
            <a:r>
              <a:rPr lang="en-US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 = 0.23(0.77)</a:t>
            </a:r>
            <a:r>
              <a:rPr lang="en-US" baseline="30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5–1</a:t>
            </a:r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≈ 0.080852</a:t>
            </a:r>
          </a:p>
        </p:txBody>
      </p:sp>
      <p:sp>
        <p:nvSpPr>
          <p:cNvPr id="9" name="Rectangle 8"/>
          <p:cNvSpPr/>
          <p:nvPr/>
        </p:nvSpPr>
        <p:spPr>
          <a:xfrm>
            <a:off x="1936391" y="3487842"/>
            <a:ext cx="7844918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(sale on fourth or fifth call) =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(4) +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(5)</a:t>
            </a:r>
          </a:p>
          <a:p>
            <a:pPr marL="342900" indent="-342900"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≈ 0.105003 + 0.080852</a:t>
            </a:r>
          </a:p>
          <a:p>
            <a:pPr marL="342900" indent="-342900"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			      ≈ 0.186</a:t>
            </a:r>
            <a:endParaRPr lang="en-US" sz="2400" dirty="0"/>
          </a:p>
        </p:txBody>
      </p:sp>
      <p:pic>
        <p:nvPicPr>
          <p:cNvPr id="12" name="Picture 7" descr="C:\Documents and Settings\Lyn\Local Settings\Temporary Internet Files\Content.IE5\W9M7WLEZ\MCj0397396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03855" y="1966397"/>
            <a:ext cx="1883929" cy="2175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052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84"/>
    </mc:Choice>
    <mc:Fallback xmlns="">
      <p:transition spd="slow" advTm="74684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50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Poisson distribution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    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Satisfies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consists of counting the number of times an event,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occurs in a given interval. 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can be an interval of time, area, or volume.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the event occurring is the same for each interval.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occurrences in one interval is independent of the number of occurrences in other intervals.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79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03"/>
    </mc:Choice>
    <mc:Fallback xmlns="">
      <p:transition spd="slow" advTm="104603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5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Poisson distribution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58507" y="1771267"/>
            <a:ext cx="892422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continued: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the event occurring is the same for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interval.</a:t>
            </a:r>
          </a:p>
          <a:p>
            <a:pPr lvl="1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exactly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occurrences in an interval is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9399161"/>
              </p:ext>
            </p:extLst>
          </p:nvPr>
        </p:nvGraphicFramePr>
        <p:xfrm>
          <a:off x="2743489" y="4462270"/>
          <a:ext cx="2604366" cy="1010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7" imgW="1803240" imgH="698400" progId="Equation.DSMT4">
                  <p:embed/>
                </p:oleObj>
              </mc:Choice>
              <mc:Fallback>
                <p:oleObj name="Equation" r:id="rId7" imgW="1803240" imgH="698400" progId="Equation.DSMT4">
                  <p:embed/>
                  <p:pic>
                    <p:nvPicPr>
                      <p:cNvPr id="109056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489" y="4462270"/>
                        <a:ext cx="2604366" cy="101083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951242" y="4431566"/>
            <a:ext cx="440690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where </a:t>
            </a:r>
            <a:r>
              <a:rPr lang="en-US" sz="28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 2.71818 and </a:t>
            </a:r>
            <a:r>
              <a:rPr lang="el-GR" sz="28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μ</a:t>
            </a:r>
            <a:r>
              <a:rPr lang="en-US" sz="28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is the mean number of occurrences</a:t>
            </a:r>
            <a:endParaRPr lang="en-US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47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44"/>
    </mc:Choice>
    <mc:Fallback xmlns="">
      <p:transition spd="slow" advTm="65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70952" y="1846924"/>
            <a:ext cx="733610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mean number of accidents per month at a certain intersection is 3. What is the probability that in any given month four accidents will occur at this intersection?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1" name="Picture 10" descr="C:\Documents and Settings\Lyn\Local Settings\Temporary Internet Files\Content.IE5\NA0VVPWD\MCTN00571_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71594" y="3700260"/>
            <a:ext cx="1878012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171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18"/>
    </mc:Choice>
    <mc:Fallback xmlns="">
      <p:transition spd="slow" advTm="8711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7" y="-36946"/>
            <a:ext cx="1070476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74165" y="1961811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07988" indent="-407988"/>
            <a:r>
              <a:rPr lang="en-US" sz="2800" b="1" dirty="0">
                <a:solidFill>
                  <a:srgbClr val="83BB35"/>
                </a:solidFill>
                <a:latin typeface="Times New Roman" pitchFamily="18" charset="0"/>
              </a:rPr>
              <a:t>Solution:</a:t>
            </a:r>
          </a:p>
          <a:p>
            <a:pPr marL="407988" indent="-4079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800" dirty="0">
                <a:latin typeface="Times New Roman" pitchFamily="18" charset="0"/>
              </a:rPr>
              <a:t>Poisson with  </a:t>
            </a:r>
            <a:r>
              <a:rPr lang="en-US" sz="2800" i="1" dirty="0">
                <a:latin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</a:rPr>
              <a:t> = 4, </a:t>
            </a:r>
            <a:r>
              <a:rPr lang="el-GR" sz="2800" dirty="0">
                <a:latin typeface="Times New Roman" pitchFamily="18" charset="0"/>
              </a:rPr>
              <a:t>μ</a:t>
            </a:r>
            <a:r>
              <a:rPr lang="en-US" sz="2800" dirty="0">
                <a:latin typeface="Times New Roman" pitchFamily="18" charset="0"/>
              </a:rPr>
              <a:t> = 3</a:t>
            </a:r>
          </a:p>
        </p:txBody>
      </p:sp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811070"/>
              </p:ext>
            </p:extLst>
          </p:nvPr>
        </p:nvGraphicFramePr>
        <p:xfrm>
          <a:off x="2305195" y="3444098"/>
          <a:ext cx="4251325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7" imgW="3873240" imgH="698400" progId="Equation.DSMT4">
                  <p:embed/>
                </p:oleObj>
              </mc:Choice>
              <mc:Fallback>
                <p:oleObj name="Equation" r:id="rId7" imgW="3873240" imgH="698400" progId="Equation.DSMT4">
                  <p:embed/>
                  <p:pic>
                    <p:nvPicPr>
                      <p:cNvPr id="109056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5195" y="3444098"/>
                        <a:ext cx="4251325" cy="768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098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92"/>
    </mc:Choice>
    <mc:Fallback xmlns="">
      <p:transition spd="slow" advTm="64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94656" y="1988464"/>
            <a:ext cx="9666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285507" y="704333"/>
            <a:ext cx="2805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2345" y="2120980"/>
            <a:ext cx="10578019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Expected value = 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defRPr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of a discrete probability distribution</a:t>
            </a:r>
            <a:endParaRPr lang="en-US" sz="2000" dirty="0"/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7808771"/>
              </p:ext>
            </p:extLst>
          </p:nvPr>
        </p:nvGraphicFramePr>
        <p:xfrm>
          <a:off x="7176319" y="4244857"/>
          <a:ext cx="3984625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7" imgW="1726920" imgH="279360" progId="Equation.DSMT4">
                  <p:embed/>
                </p:oleObj>
              </mc:Choice>
              <mc:Fallback>
                <p:oleObj name="Equation" r:id="rId7" imgW="1726920" imgH="27936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6319" y="4244857"/>
                        <a:ext cx="3984625" cy="646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705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69"/>
    </mc:Choice>
    <mc:Fallback xmlns="">
      <p:transition spd="slow" advTm="118569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Binomial Distributions 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b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Where; q = 1-p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5578764" y="2992582"/>
            <a:ext cx="1828800" cy="12099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2433" y="2335904"/>
            <a:ext cx="4430179" cy="233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0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55"/>
    </mc:Choice>
    <mc:Fallback xmlns="">
      <p:transition spd="slow" advTm="8945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Geometric Distribution:</a:t>
                </a: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𝑿</m:t>
                          </m:r>
                        </m:e>
                      </m:d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Poisson Distribution:</a:t>
                </a: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 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sup>
                          </m:sSup>
                        </m:num>
                        <m:den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  <a:blipFill>
                <a:blip r:embed="rId8"/>
                <a:stretch>
                  <a:fillRect l="-1143" t="-1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308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479"/>
    </mc:Choice>
    <mc:Fallback xmlns="">
      <p:transition spd="slow" advTm="14747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.1|12.7|2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9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1.3|8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1929</Words>
  <Application>Microsoft Office PowerPoint</Application>
  <PresentationFormat>Widescreen</PresentationFormat>
  <Paragraphs>402</Paragraphs>
  <Slides>40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Symbol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151</cp:revision>
  <dcterms:created xsi:type="dcterms:W3CDTF">2021-08-03T13:03:26Z</dcterms:created>
  <dcterms:modified xsi:type="dcterms:W3CDTF">2022-06-17T09:31:28Z</dcterms:modified>
</cp:coreProperties>
</file>