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4.xml" ContentType="application/vnd.openxmlformats-officedocument.presentationml.slide+xml"/>
  <Override PartName="/ppt/slides/slide27.xml" ContentType="application/vnd.openxmlformats-officedocument.presentationml.slide+xml"/>
  <Override PartName="/ppt/slides/slide62.xml" ContentType="application/vnd.openxmlformats-officedocument.presentationml.slide+xml"/>
  <Override PartName="/ppt/slides/slide41.xml" ContentType="application/vnd.openxmlformats-officedocument.presentationml.slide+xml"/>
  <Override PartName="/ppt/slides/slide63.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42.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47.xml" ContentType="application/vnd.openxmlformats-officedocument.presentationml.slide+xml"/>
  <Override PartName="/ppt/slides/slide61.xml" ContentType="application/vnd.openxmlformats-officedocument.presentationml.slide+xml"/>
  <Override PartName="/ppt/slides/slide56.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notesSlides/notesSlide29.xml" ContentType="application/vnd.openxmlformats-officedocument.presentationml.notesSlide+xml"/>
  <Override PartName="/ppt/notesSlides/notesSlide22.xml" ContentType="application/vnd.openxmlformats-officedocument.presentationml.notesSlide+xml"/>
  <Override PartName="/ppt/notesSlides/notesSlide54.xml" ContentType="application/vnd.openxmlformats-officedocument.presentationml.notesSlide+xml"/>
  <Override PartName="/ppt/notesSlides/notesSlide48.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47.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55.xml" ContentType="application/vnd.openxmlformats-officedocument.presentationml.notesSlide+xml"/>
  <Override PartName="/ppt/notesSlides/notesSlide59.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3.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2.xml" ContentType="application/vnd.openxmlformats-officedocument.presentationml.notesSlide+xml"/>
  <Override PartName="/ppt/notesSlides/notesSlide58.xml" ContentType="application/vnd.openxmlformats-officedocument.presentationml.notesSlide+xml"/>
  <Override PartName="/ppt/notesSlides/notesSlide51.xml" ContentType="application/vnd.openxmlformats-officedocument.presentationml.notesSlide+xml"/>
  <Override PartName="/ppt/notesSlides/notesSlide30.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34.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3.xml" ContentType="application/vnd.openxmlformats-officedocument.presentationml.notesSlide+xml"/>
  <Override PartName="/ppt/notesSlides/notesSlide40.xml" ContentType="application/vnd.openxmlformats-officedocument.presentationml.notesSlide+xml"/>
  <Override PartName="/ppt/notesSlides/notesSlide32.xml" ContentType="application/vnd.openxmlformats-officedocument.presentationml.notesSlide+xml"/>
  <Override PartName="/ppt/notesSlides/notesSlide44.xml" ContentType="application/vnd.openxmlformats-officedocument.presentationml.notesSlide+xml"/>
  <Override PartName="/ppt/notesSlides/notesSlide41.xml" ContentType="application/vnd.openxmlformats-officedocument.presentationml.notesSlide+xml"/>
  <Override PartName="/ppt/notesSlides/notesSlide3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6"/>
  </p:notesMasterIdLst>
  <p:sldIdLst>
    <p:sldId id="758" r:id="rId2"/>
    <p:sldId id="258" r:id="rId3"/>
    <p:sldId id="259" r:id="rId4"/>
    <p:sldId id="260" r:id="rId5"/>
    <p:sldId id="356" r:id="rId6"/>
    <p:sldId id="560" r:id="rId7"/>
    <p:sldId id="594" r:id="rId8"/>
    <p:sldId id="595" r:id="rId9"/>
    <p:sldId id="706" r:id="rId10"/>
    <p:sldId id="707" r:id="rId11"/>
    <p:sldId id="708" r:id="rId12"/>
    <p:sldId id="709" r:id="rId13"/>
    <p:sldId id="710" r:id="rId14"/>
    <p:sldId id="712" r:id="rId15"/>
    <p:sldId id="711" r:id="rId16"/>
    <p:sldId id="713" r:id="rId17"/>
    <p:sldId id="714" r:id="rId18"/>
    <p:sldId id="715" r:id="rId19"/>
    <p:sldId id="716" r:id="rId20"/>
    <p:sldId id="717" r:id="rId21"/>
    <p:sldId id="718" r:id="rId22"/>
    <p:sldId id="719" r:id="rId23"/>
    <p:sldId id="720" r:id="rId24"/>
    <p:sldId id="721" r:id="rId25"/>
    <p:sldId id="722" r:id="rId26"/>
    <p:sldId id="723" r:id="rId27"/>
    <p:sldId id="724" r:id="rId28"/>
    <p:sldId id="725" r:id="rId29"/>
    <p:sldId id="726" r:id="rId30"/>
    <p:sldId id="727" r:id="rId31"/>
    <p:sldId id="728" r:id="rId32"/>
    <p:sldId id="729" r:id="rId33"/>
    <p:sldId id="730" r:id="rId34"/>
    <p:sldId id="731" r:id="rId35"/>
    <p:sldId id="732" r:id="rId36"/>
    <p:sldId id="733" r:id="rId37"/>
    <p:sldId id="734" r:id="rId38"/>
    <p:sldId id="563" r:id="rId39"/>
    <p:sldId id="483" r:id="rId40"/>
    <p:sldId id="735" r:id="rId41"/>
    <p:sldId id="736" r:id="rId42"/>
    <p:sldId id="737" r:id="rId43"/>
    <p:sldId id="738" r:id="rId44"/>
    <p:sldId id="739" r:id="rId45"/>
    <p:sldId id="740" r:id="rId46"/>
    <p:sldId id="741" r:id="rId47"/>
    <p:sldId id="742" r:id="rId48"/>
    <p:sldId id="743" r:id="rId49"/>
    <p:sldId id="744" r:id="rId50"/>
    <p:sldId id="745" r:id="rId51"/>
    <p:sldId id="746" r:id="rId52"/>
    <p:sldId id="747" r:id="rId53"/>
    <p:sldId id="749" r:id="rId54"/>
    <p:sldId id="750" r:id="rId55"/>
    <p:sldId id="751" r:id="rId56"/>
    <p:sldId id="752" r:id="rId57"/>
    <p:sldId id="753" r:id="rId58"/>
    <p:sldId id="754" r:id="rId59"/>
    <p:sldId id="756" r:id="rId60"/>
    <p:sldId id="755" r:id="rId61"/>
    <p:sldId id="757" r:id="rId62"/>
    <p:sldId id="287" r:id="rId63"/>
    <p:sldId id="759" r:id="rId64"/>
    <p:sldId id="760" r:id="rId6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11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50046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031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12707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78549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86822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246135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93549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07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287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53592280"/>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4664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6094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03420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34028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5182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18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1525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64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4492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16613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9988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84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7403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3833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92394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8177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79996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055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4908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1322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8786" y="252413"/>
            <a:ext cx="2615397" cy="654204"/>
          </a:xfrm>
          <a:prstGeom prst="rect">
            <a:avLst/>
          </a:prstGeom>
        </p:spPr>
      </p:pic>
      <p:sp>
        <p:nvSpPr>
          <p:cNvPr id="8" name="Google Shape;135;p3"/>
          <p:cNvSpPr txBox="1"/>
          <p:nvPr userDrawn="1"/>
        </p:nvSpPr>
        <p:spPr>
          <a:xfrm>
            <a:off x="4578325" y="6400432"/>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9816311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18.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10</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42234774"/>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1569620"/>
          </a:xfrm>
          <a:prstGeom prst="rect">
            <a:avLst/>
          </a:prstGeom>
          <a:noFill/>
          <a:ln>
            <a:noFill/>
          </a:ln>
        </p:spPr>
        <p:txBody>
          <a:bodyPr spcFirstLastPara="1" wrap="square" lIns="91425" tIns="45700" rIns="91425" bIns="45700" anchor="t" anchorCtr="0">
            <a:spAutoFit/>
          </a:bodyPr>
          <a:lstStyle/>
          <a:p>
            <a:pPr lvl="0" algn="ctr"/>
            <a:r>
              <a:rPr lang="en-US" sz="3200" b="1" dirty="0">
                <a:solidFill>
                  <a:srgbClr val="00B0F0"/>
                </a:solidFill>
                <a:latin typeface="Alexandria" pitchFamily="2" charset="-78"/>
                <a:cs typeface="Alexandria" pitchFamily="2" charset="-78"/>
              </a:rPr>
              <a:t>DOCUMENTING AND MANAGING </a:t>
            </a:r>
            <a:r>
              <a:rPr lang="en-US" sz="3200" b="1" dirty="0" smtClean="0">
                <a:solidFill>
                  <a:srgbClr val="00B0F0"/>
                </a:solidFill>
                <a:latin typeface="Alexandria" pitchFamily="2" charset="-78"/>
                <a:cs typeface="Alexandria" pitchFamily="2" charset="-78"/>
              </a:rPr>
              <a:t>REQUIREMENTS &amp; </a:t>
            </a:r>
          </a:p>
          <a:p>
            <a:pPr lvl="0" algn="ctr"/>
            <a:r>
              <a:rPr lang="en-US" sz="3200" b="1" dirty="0">
                <a:solidFill>
                  <a:srgbClr val="00B0F0"/>
                </a:solidFill>
                <a:latin typeface="Alexandria" pitchFamily="2" charset="-78"/>
                <a:cs typeface="Alexandria" pitchFamily="2" charset="-78"/>
              </a:rPr>
              <a:t>MODELLING REQUIREMENTS</a:t>
            </a:r>
            <a:endParaRPr sz="32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2306293"/>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3600" b="1" dirty="0">
                <a:solidFill>
                  <a:srgbClr val="00B0F0"/>
                </a:solidFill>
                <a:latin typeface="Alexandria" pitchFamily="2" charset="-78"/>
                <a:cs typeface="Alexandria" pitchFamily="2" charset="-78"/>
              </a:rPr>
              <a:t>DOCUMENTING AND MANAGING REQUIREMENTS &amp; </a:t>
            </a:r>
          </a:p>
          <a:p>
            <a:pPr lvl="0" algn="ctr"/>
            <a:r>
              <a:rPr lang="en-US" sz="3600" b="1" dirty="0">
                <a:solidFill>
                  <a:srgbClr val="00B0F0"/>
                </a:solidFill>
                <a:latin typeface="Alexandria" pitchFamily="2" charset="-78"/>
                <a:cs typeface="Alexandria" pitchFamily="2" charset="-78"/>
              </a:rPr>
              <a:t>MODELLING REQUIREMENTS</a:t>
            </a:r>
            <a:endParaRPr lang="en-US" sz="36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 </a:t>
            </a:r>
            <a:r>
              <a:rPr lang="en-US" sz="2000" b="1" dirty="0" smtClean="0">
                <a:solidFill>
                  <a:srgbClr val="00B0F0"/>
                </a:solidFill>
                <a:latin typeface="Alexandria" pitchFamily="2" charset="-78"/>
                <a:cs typeface="Alexandria" pitchFamily="2" charset="-78"/>
              </a:rPr>
              <a:t>11</a:t>
            </a:r>
            <a:endParaRPr lang="en-US" sz="2000" b="1" dirty="0" smtClean="0">
              <a:solidFill>
                <a:srgbClr val="00B0F0"/>
              </a:solidFill>
              <a:latin typeface="Alexandria" pitchFamily="2" charset="-78"/>
              <a:cs typeface="Alexandria" pitchFamily="2" charset="-78"/>
            </a:endParaRPr>
          </a:p>
          <a:p>
            <a:r>
              <a:rPr lang="en-US" sz="2000" b="1" dirty="0" smtClean="0">
                <a:solidFill>
                  <a:srgbClr val="00B0F0"/>
                </a:solidFill>
                <a:latin typeface="Alexandria" pitchFamily="2" charset="-78"/>
                <a:ea typeface="Calibri"/>
                <a:cs typeface="Alexandria" pitchFamily="2" charset="-78"/>
                <a:sym typeface="Calibri"/>
              </a:rPr>
              <a:t>Chapters- 11&amp;12</a:t>
            </a:r>
            <a:endParaRPr lang="en-US" sz="2000" b="1" dirty="0">
              <a:solidFill>
                <a:srgbClr val="00B0F0"/>
              </a:solidFill>
              <a:latin typeface="Alexandria" pitchFamily="2" charset="-78"/>
              <a:cs typeface="Alexandria" pitchFamily="2" charset="-78"/>
            </a:endParaRPr>
          </a:p>
        </p:txBody>
      </p:sp>
      <p:cxnSp>
        <p:nvCxnSpPr>
          <p:cNvPr id="14" name="Straight Connector 13"/>
          <p:cNvCxnSpPr/>
          <p:nvPr/>
        </p:nvCxnSpPr>
        <p:spPr>
          <a:xfrm flipH="1">
            <a:off x="684064" y="585673"/>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928"/>
    </mc:Choice>
    <mc:Fallback xmlns="">
      <p:transition spd="slow" advTm="47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51630"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645729" y="1524098"/>
            <a:ext cx="467777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62644"/>
            <a:ext cx="6442540" cy="41456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documenting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key elements of a requirement </a:t>
            </a:r>
            <a:r>
              <a:rPr lang="en-US" sz="1600" dirty="0" smtClean="0">
                <a:solidFill>
                  <a:schemeClr val="tx1"/>
                </a:solidFill>
                <a:latin typeface="Alexandria" pitchFamily="2" charset="-78"/>
                <a:cs typeface="Alexandria" pitchFamily="2" charset="-78"/>
              </a:rPr>
              <a:t>document.</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different requirement elicitation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prioritize and manage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fr-FR" sz="1600" dirty="0">
                <a:solidFill>
                  <a:schemeClr val="tx1"/>
                </a:solidFill>
                <a:latin typeface="Alexandria" pitchFamily="2" charset="-78"/>
                <a:cs typeface="Alexandria" pitchFamily="2" charset="-78"/>
              </a:rPr>
              <a:t>Explore </a:t>
            </a:r>
            <a:r>
              <a:rPr lang="en-GB" sz="1600" dirty="0" smtClean="0">
                <a:solidFill>
                  <a:schemeClr val="tx1"/>
                </a:solidFill>
                <a:latin typeface="Alexandria" pitchFamily="2" charset="-78"/>
                <a:cs typeface="Alexandria" pitchFamily="2" charset="-78"/>
              </a:rPr>
              <a:t>different</a:t>
            </a:r>
            <a:r>
              <a:rPr lang="fr-FR" sz="1600" dirty="0" smtClean="0">
                <a:solidFill>
                  <a:schemeClr val="tx1"/>
                </a:solidFill>
                <a:latin typeface="Alexandria" pitchFamily="2" charset="-78"/>
                <a:cs typeface="Alexandria" pitchFamily="2" charset="-78"/>
              </a:rPr>
              <a:t> </a:t>
            </a:r>
            <a:r>
              <a:rPr lang="en-GB" sz="1600" dirty="0" smtClean="0">
                <a:solidFill>
                  <a:schemeClr val="tx1"/>
                </a:solidFill>
                <a:latin typeface="Alexandria" pitchFamily="2" charset="-78"/>
                <a:cs typeface="Alexandria" pitchFamily="2" charset="-78"/>
              </a:rPr>
              <a:t>requirement</a:t>
            </a:r>
            <a:r>
              <a:rPr lang="fr-FR" sz="1600" dirty="0" smtClean="0">
                <a:solidFill>
                  <a:schemeClr val="tx1"/>
                </a:solidFill>
                <a:latin typeface="Alexandria" pitchFamily="2" charset="-78"/>
                <a:cs typeface="Alexandria" pitchFamily="2" charset="-78"/>
              </a:rPr>
              <a:t> </a:t>
            </a:r>
            <a:r>
              <a:rPr lang="fr-FR" sz="1600" dirty="0">
                <a:solidFill>
                  <a:schemeClr val="tx1"/>
                </a:solidFill>
                <a:latin typeface="Alexandria" pitchFamily="2" charset="-78"/>
                <a:cs typeface="Alexandria" pitchFamily="2" charset="-78"/>
              </a:rPr>
              <a:t>documentation </a:t>
            </a:r>
            <a:r>
              <a:rPr lang="fr-FR" sz="1600" dirty="0" smtClean="0">
                <a:solidFill>
                  <a:schemeClr val="tx1"/>
                </a:solidFill>
                <a:latin typeface="Alexandria" pitchFamily="2" charset="-78"/>
                <a:cs typeface="Alexandria" pitchFamily="2" charset="-78"/>
              </a:rPr>
              <a:t>formats.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stakeholders in requirement </a:t>
            </a:r>
            <a:r>
              <a:rPr lang="en-US" sz="1600" dirty="0" smtClean="0">
                <a:solidFill>
                  <a:schemeClr val="tx1"/>
                </a:solidFill>
                <a:latin typeface="Alexandria" pitchFamily="2" charset="-78"/>
                <a:cs typeface="Alexandria" pitchFamily="2" charset="-78"/>
              </a:rPr>
              <a:t>management.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 </a:t>
            </a:r>
            <a:r>
              <a:rPr lang="en-US" sz="1600" dirty="0">
                <a:solidFill>
                  <a:schemeClr val="tx1"/>
                </a:solidFill>
                <a:latin typeface="Alexandria" pitchFamily="2" charset="-78"/>
                <a:cs typeface="Alexandria" pitchFamily="2" charset="-78"/>
              </a:rPr>
              <a:t>the purpose and benefits of requirement </a:t>
            </a:r>
            <a:r>
              <a:rPr lang="en-US" sz="1600" dirty="0" smtClean="0">
                <a:solidFill>
                  <a:schemeClr val="tx1"/>
                </a:solidFill>
                <a:latin typeface="Alexandria" pitchFamily="2" charset="-78"/>
                <a:cs typeface="Alexandria" pitchFamily="2" charset="-78"/>
              </a:rPr>
              <a:t>modeling.</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different requirement modeling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modeling tools and </a:t>
            </a:r>
            <a:r>
              <a:rPr lang="en-US" sz="1600" dirty="0" smtClean="0">
                <a:solidFill>
                  <a:schemeClr val="tx1"/>
                </a:solidFill>
                <a:latin typeface="Alexandria" pitchFamily="2" charset="-78"/>
                <a:cs typeface="Alexandria" pitchFamily="2" charset="-78"/>
              </a:rPr>
              <a:t>software.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process of creating requirement </a:t>
            </a:r>
            <a:r>
              <a:rPr lang="en-US" sz="1600" dirty="0" smtClean="0">
                <a:solidFill>
                  <a:schemeClr val="tx1"/>
                </a:solidFill>
                <a:latin typeface="Alexandria" pitchFamily="2" charset="-78"/>
                <a:cs typeface="Alexandria" pitchFamily="2" charset="-78"/>
              </a:rPr>
              <a:t>models.</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Gain </a:t>
            </a:r>
            <a:r>
              <a:rPr lang="en-US" sz="1600" dirty="0">
                <a:solidFill>
                  <a:schemeClr val="tx1"/>
                </a:solidFill>
                <a:latin typeface="Alexandria" pitchFamily="2" charset="-78"/>
                <a:cs typeface="Alexandria" pitchFamily="2" charset="-78"/>
              </a:rPr>
              <a:t>knowledge of best practices for requirement </a:t>
            </a:r>
            <a:r>
              <a:rPr lang="en-US" sz="1600" dirty="0" smtClean="0">
                <a:solidFill>
                  <a:schemeClr val="tx1"/>
                </a:solidFill>
                <a:latin typeface="Alexandria" pitchFamily="2" charset="-78"/>
                <a:cs typeface="Alexandria" pitchFamily="2" charset="-78"/>
              </a:rPr>
              <a:t>modeling.</a:t>
            </a:r>
          </a:p>
        </p:txBody>
      </p:sp>
      <p:cxnSp>
        <p:nvCxnSpPr>
          <p:cNvPr id="13" name="Straight Connector 12"/>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1676"/>
    </mc:Choice>
    <mc:Fallback xmlns="">
      <p:transition spd="slow" advTm="3216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943" y="1401527"/>
            <a:ext cx="386620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59437"/>
            <a:ext cx="6330332" cy="26770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Tx/>
              <a:buFont typeface="+mj-lt"/>
              <a:buAutoNum type="arabicPeriod"/>
            </a:pPr>
            <a:r>
              <a:rPr lang="en-US" sz="1600" b="1" dirty="0" smtClean="0">
                <a:solidFill>
                  <a:schemeClr val="tx1"/>
                </a:solidFill>
                <a:latin typeface="Alexandria" pitchFamily="2" charset="-78"/>
                <a:cs typeface="Alexandria" pitchFamily="2" charset="-78"/>
              </a:rPr>
              <a:t>Documenting and Managing Requirements  </a:t>
            </a:r>
            <a:endParaRPr lang="en-US" sz="1600" b="1" dirty="0">
              <a:solidFill>
                <a:schemeClr val="tx1"/>
              </a:solidFill>
              <a:latin typeface="Alexandria" pitchFamily="2" charset="-78"/>
              <a:cs typeface="Alexandria" pitchFamily="2" charset="-78"/>
            </a:endParaRPr>
          </a:p>
          <a:p>
            <a:pPr marL="514350" lvl="0" indent="-514350">
              <a:buClrTx/>
              <a:buFont typeface="+mj-lt"/>
              <a:buAutoNum type="arabicPeriod"/>
            </a:pPr>
            <a:r>
              <a:rPr lang="en-US" sz="1600" b="1" dirty="0" smtClean="0">
                <a:solidFill>
                  <a:schemeClr val="tx1"/>
                </a:solidFill>
                <a:latin typeface="Alexandria" pitchFamily="2" charset="-78"/>
                <a:cs typeface="Alexandria" pitchFamily="2" charset="-78"/>
              </a:rPr>
              <a:t>Modelling Requirements </a:t>
            </a:r>
            <a:endParaRPr lang="en-US" sz="1600" b="1" dirty="0">
              <a:solidFill>
                <a:schemeClr val="tx1"/>
              </a:solidFill>
              <a:latin typeface="Alexandria" pitchFamily="2" charset="-78"/>
              <a:ea typeface="Times New Roman"/>
              <a:cs typeface="Alexandria" pitchFamily="2" charset="-78"/>
              <a:sym typeface="Times New Roman"/>
            </a:endParaRPr>
          </a:p>
        </p:txBody>
      </p:sp>
      <p:sp>
        <p:nvSpPr>
          <p:cNvPr id="13" name="Rectangle 12"/>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9" name="Straight Connector 8"/>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7097"/>
    </mc:Choice>
    <mc:Fallback xmlns="">
      <p:transition spd="slow" advTm="4709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12329" y="940194"/>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17964"/>
            <a:ext cx="5423582" cy="343556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b="1" dirty="0">
                <a:latin typeface="Alexandria" pitchFamily="2" charset="-78"/>
                <a:cs typeface="Alexandria" pitchFamily="2" charset="-78"/>
              </a:rPr>
              <a:t>THE REQUIREMENTS </a:t>
            </a:r>
            <a:r>
              <a:rPr lang="en-US" sz="1800" b="1" dirty="0" smtClean="0">
                <a:latin typeface="Alexandria" pitchFamily="2" charset="-78"/>
                <a:cs typeface="Alexandria" pitchFamily="2" charset="-78"/>
              </a:rPr>
              <a:t>DOCUMENT</a:t>
            </a:r>
          </a:p>
          <a:p>
            <a:pPr marL="342900" indent="-342900">
              <a:buFont typeface="Arial" panose="020B0604020202020204" pitchFamily="34" charset="0"/>
              <a:buChar char="•"/>
            </a:pPr>
            <a:r>
              <a:rPr lang="en-US" sz="1800" b="1" dirty="0">
                <a:latin typeface="Alexandria" pitchFamily="2" charset="-78"/>
                <a:cs typeface="Alexandria" pitchFamily="2" charset="-78"/>
              </a:rPr>
              <a:t>THE REQUIREMENTS </a:t>
            </a:r>
            <a:r>
              <a:rPr lang="en-US" sz="1800" b="1" dirty="0" smtClean="0">
                <a:latin typeface="Alexandria" pitchFamily="2" charset="-78"/>
                <a:cs typeface="Alexandria" pitchFamily="2" charset="-78"/>
              </a:rPr>
              <a:t>CATALOGUE</a:t>
            </a:r>
          </a:p>
          <a:p>
            <a:pPr marL="342900" indent="-342900">
              <a:buFont typeface="Arial" panose="020B0604020202020204" pitchFamily="34" charset="0"/>
              <a:buChar char="•"/>
            </a:pPr>
            <a:r>
              <a:rPr lang="en-US" sz="1800" b="1" dirty="0">
                <a:latin typeface="Alexandria" pitchFamily="2" charset="-78"/>
                <a:cs typeface="Alexandria" pitchFamily="2" charset="-78"/>
              </a:rPr>
              <a:t>MANAGING REQUIREMENTS</a:t>
            </a:r>
          </a:p>
          <a:p>
            <a:endParaRPr lang="en-US" sz="1800" dirty="0">
              <a:latin typeface="Alexandria" pitchFamily="2" charset="-78"/>
              <a:cs typeface="Alexandria" pitchFamily="2" charset="-78"/>
            </a:endParaRPr>
          </a:p>
        </p:txBody>
      </p:sp>
      <p:sp>
        <p:nvSpPr>
          <p:cNvPr id="10" name="Title 1"/>
          <p:cNvSpPr txBox="1">
            <a:spLocks/>
          </p:cNvSpPr>
          <p:nvPr/>
        </p:nvSpPr>
        <p:spPr>
          <a:xfrm>
            <a:off x="6144986"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lgn="ctr">
              <a:buClr>
                <a:srgbClr val="00B0F0"/>
              </a:buClr>
              <a:buFont typeface="+mj-lt"/>
              <a:buAutoNum type="arabicPeriod"/>
            </a:pPr>
            <a:r>
              <a:rPr lang="en-US" sz="2000" b="1" dirty="0">
                <a:solidFill>
                  <a:srgbClr val="00B0F0"/>
                </a:solidFill>
                <a:latin typeface="Alexandria" pitchFamily="2" charset="-78"/>
                <a:cs typeface="Alexandria" pitchFamily="2" charset="-78"/>
              </a:rPr>
              <a:t>Documenting and Managing Requirements  </a:t>
            </a:r>
          </a:p>
        </p:txBody>
      </p:sp>
      <p:cxnSp>
        <p:nvCxnSpPr>
          <p:cNvPr id="11" name="Straight Connector 10"/>
          <p:cNvCxnSpPr/>
          <p:nvPr/>
        </p:nvCxnSpPr>
        <p:spPr>
          <a:xfrm flipH="1">
            <a:off x="717544" y="566060"/>
            <a:ext cx="8528059" cy="14514"/>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2474" y="3087443"/>
            <a:ext cx="1135720" cy="89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74205">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11085"/>
            <a:ext cx="10929257" cy="4194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4" y="2134789"/>
            <a:ext cx="9840686" cy="3046988"/>
          </a:xfrm>
          <a:prstGeom prst="rect">
            <a:avLst/>
          </a:prstGeom>
        </p:spPr>
        <p:txBody>
          <a:bodyPr wrap="square">
            <a:spAutoFit/>
          </a:bodyPr>
          <a:lstStyle/>
          <a:p>
            <a:pPr algn="just"/>
            <a:r>
              <a:rPr lang="en-US" sz="1600" dirty="0">
                <a:latin typeface="Alexandria" pitchFamily="2" charset="-78"/>
                <a:cs typeface="Alexandria" pitchFamily="2" charset="-78"/>
              </a:rPr>
              <a:t>This </a:t>
            </a:r>
            <a:r>
              <a:rPr lang="en-US" sz="1600" dirty="0" smtClean="0">
                <a:latin typeface="Alexandria" pitchFamily="2" charset="-78"/>
                <a:cs typeface="Alexandria" pitchFamily="2" charset="-78"/>
              </a:rPr>
              <a:t>part of knowledge is </a:t>
            </a:r>
            <a:r>
              <a:rPr lang="en-US" sz="1600" dirty="0">
                <a:latin typeface="Alexandria" pitchFamily="2" charset="-78"/>
                <a:cs typeface="Alexandria" pitchFamily="2" charset="-78"/>
              </a:rPr>
              <a:t>concerned with two of the key elements of requirements engineering </a:t>
            </a:r>
          </a:p>
          <a:p>
            <a:pPr marL="342900" indent="-342900" algn="just">
              <a:buFont typeface="Arial" panose="020B0604020202020204" pitchFamily="34" charset="0"/>
              <a:buChar char="•"/>
            </a:pPr>
            <a:r>
              <a:rPr lang="en-US" sz="1600" dirty="0">
                <a:latin typeface="Alexandria" pitchFamily="2" charset="-78"/>
                <a:cs typeface="Alexandria" pitchFamily="2" charset="-78"/>
              </a:rPr>
              <a:t>documenting the requirements that have been gathered, and </a:t>
            </a:r>
          </a:p>
          <a:p>
            <a:pPr marL="342900" indent="-342900" algn="just">
              <a:buFont typeface="Arial" panose="020B0604020202020204" pitchFamily="34" charset="0"/>
              <a:buChar char="•"/>
            </a:pPr>
            <a:r>
              <a:rPr lang="en-US" sz="1600" dirty="0">
                <a:latin typeface="Alexandria" pitchFamily="2" charset="-78"/>
                <a:cs typeface="Alexandria" pitchFamily="2" charset="-78"/>
              </a:rPr>
              <a:t>managing those requirements in such a way that they can be traced through the business change process, from source to delivery. </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The importance of Documentation </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Documenting requirements clearly is vital for the success of a </a:t>
            </a:r>
            <a:r>
              <a:rPr lang="en-US" sz="1600" dirty="0" smtClean="0">
                <a:latin typeface="Alexandria" pitchFamily="2" charset="-78"/>
                <a:cs typeface="Alexandria" pitchFamily="2" charset="-78"/>
              </a:rPr>
              <a:t>project. the </a:t>
            </a:r>
            <a:r>
              <a:rPr lang="en-US" sz="1600" dirty="0">
                <a:latin typeface="Alexandria" pitchFamily="2" charset="-78"/>
                <a:cs typeface="Alexandria" pitchFamily="2" charset="-78"/>
              </a:rPr>
              <a:t>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realization.</a:t>
            </a:r>
          </a:p>
          <a:p>
            <a:pPr algn="just"/>
            <a:endParaRPr lang="en-US" sz="1600" dirty="0">
              <a:latin typeface="Alexandria" pitchFamily="2" charset="-78"/>
              <a:cs typeface="Alexandria" pitchFamily="2" charset="-78"/>
            </a:endParaRPr>
          </a:p>
        </p:txBody>
      </p:sp>
      <p:sp>
        <p:nvSpPr>
          <p:cNvPr id="7" name="Title 1"/>
          <p:cNvSpPr txBox="1">
            <a:spLocks/>
          </p:cNvSpPr>
          <p:nvPr/>
        </p:nvSpPr>
        <p:spPr>
          <a:xfrm>
            <a:off x="2162628" y="1097436"/>
            <a:ext cx="5241471" cy="47009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INTRODUCTION</a:t>
            </a:r>
          </a:p>
        </p:txBody>
      </p:sp>
      <p:sp>
        <p:nvSpPr>
          <p:cNvPr id="8" name="Rectangle 7"/>
          <p:cNvSpPr/>
          <p:nvPr/>
        </p:nvSpPr>
        <p:spPr>
          <a:xfrm>
            <a:off x="928914" y="9739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83467"/>
    </mc:Choice>
    <mc:Fallback xmlns="">
      <p:transition spd="slow" advTm="834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08004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296000"/>
            <a:ext cx="10072914" cy="2259080"/>
          </a:xfrm>
          <a:prstGeom prst="rect">
            <a:avLst/>
          </a:prstGeom>
        </p:spPr>
        <p:txBody>
          <a:bodyPr wrap="square">
            <a:spAutoFit/>
          </a:bodyPr>
          <a:lstStyle/>
          <a:p>
            <a:pPr algn="just">
              <a:lnSpc>
                <a:spcPct val="110000"/>
              </a:lnSpc>
              <a:buFont typeface="Wingdings" panose="05000000000000000000" pitchFamily="2" charset="2"/>
              <a:buChar char="Ø"/>
            </a:pPr>
            <a:r>
              <a:rPr lang="en-US" sz="1600" b="1" dirty="0" smtClean="0">
                <a:latin typeface="Alexandria" pitchFamily="2" charset="-78"/>
                <a:cs typeface="Alexandria" pitchFamily="2" charset="-78"/>
              </a:rPr>
              <a:t>Structure</a:t>
            </a:r>
          </a:p>
          <a:p>
            <a:pPr algn="just">
              <a:lnSpc>
                <a:spcPct val="110000"/>
              </a:lnSpc>
            </a:pPr>
            <a:r>
              <a:rPr lang="en-US" sz="1600" dirty="0" smtClean="0">
                <a:latin typeface="Alexandria" pitchFamily="2" charset="-78"/>
                <a:cs typeface="Alexandria" pitchFamily="2" charset="-78"/>
              </a:rPr>
              <a:t>The requirements document has to provide the basis for the solutions to be delivered to the organization so it needs to be well formed and clear. Whatever the basis used for partitioning, an organized requirements document will make reviewing much easier and help to ensure that the agreed requirements are accurate. </a:t>
            </a:r>
          </a:p>
          <a:p>
            <a:pPr algn="just">
              <a:lnSpc>
                <a:spcPct val="110000"/>
              </a:lnSpc>
              <a:buFont typeface="Wingdings" panose="05000000000000000000" pitchFamily="2" charset="2"/>
              <a:buChar char="Ø"/>
            </a:pPr>
            <a:r>
              <a:rPr lang="en-US" sz="1600" b="1" dirty="0" smtClean="0">
                <a:latin typeface="Alexandria" pitchFamily="2" charset="-78"/>
                <a:cs typeface="Alexandria" pitchFamily="2" charset="-78"/>
              </a:rPr>
              <a:t>Content of the requirements document</a:t>
            </a:r>
          </a:p>
          <a:p>
            <a:pPr algn="just">
              <a:lnSpc>
                <a:spcPct val="110000"/>
              </a:lnSpc>
            </a:pPr>
            <a:r>
              <a:rPr lang="en-US" sz="1600" b="1" dirty="0" smtClean="0">
                <a:latin typeface="Alexandria" pitchFamily="2" charset="-78"/>
                <a:cs typeface="Alexandria" pitchFamily="2" charset="-78"/>
              </a:rPr>
              <a:t>Figure 11.1 Contents of a requirements document </a:t>
            </a:r>
          </a:p>
          <a:p>
            <a:pPr algn="just">
              <a:lnSpc>
                <a:spcPct val="110000"/>
              </a:lnSpc>
            </a:pPr>
            <a:endParaRPr lang="en-US" sz="1600" dirty="0">
              <a:latin typeface="Alexandria" pitchFamily="2" charset="-78"/>
              <a:cs typeface="Alexandria" pitchFamily="2" charset="-78"/>
            </a:endParaRPr>
          </a:p>
        </p:txBody>
      </p:sp>
      <p:sp>
        <p:nvSpPr>
          <p:cNvPr id="8" name="Title 1"/>
          <p:cNvSpPr txBox="1">
            <a:spLocks/>
          </p:cNvSpPr>
          <p:nvPr/>
        </p:nvSpPr>
        <p:spPr>
          <a:xfrm>
            <a:off x="2307774" y="1264109"/>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9" name="Rectangle 8"/>
          <p:cNvSpPr/>
          <p:nvPr/>
        </p:nvSpPr>
        <p:spPr>
          <a:xfrm>
            <a:off x="1130314" y="107589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74540"/>
    </mc:Choice>
    <mc:Fallback xmlns="">
      <p:transition spd="slow" advTm="7454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12800" y="2019301"/>
            <a:ext cx="10261600" cy="3684814"/>
          </a:xfrm>
          <a:prstGeom prst="rect">
            <a:avLst/>
          </a:prstGeom>
        </p:spPr>
      </p:pic>
      <p:sp>
        <p:nvSpPr>
          <p:cNvPr id="9" name="Title 1"/>
          <p:cNvSpPr txBox="1">
            <a:spLocks/>
          </p:cNvSpPr>
          <p:nvPr/>
        </p:nvSpPr>
        <p:spPr>
          <a:xfrm>
            <a:off x="2307774" y="1264109"/>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026886" y="103636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73942"/>
    </mc:Choice>
    <mc:Fallback xmlns="">
      <p:transition spd="slow" advTm="739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2363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225935"/>
            <a:ext cx="10348686" cy="3539430"/>
          </a:xfrm>
          <a:prstGeom prst="rect">
            <a:avLst/>
          </a:prstGeom>
        </p:spPr>
        <p:txBody>
          <a:bodyPr wrap="square">
            <a:spAutoFit/>
          </a:bodyPr>
          <a:lstStyle/>
          <a:p>
            <a:pPr algn="just"/>
            <a:r>
              <a:rPr lang="en-US" sz="1600" b="1" dirty="0" smtClean="0">
                <a:latin typeface="Alexandria" pitchFamily="2" charset="-78"/>
                <a:cs typeface="Alexandria" pitchFamily="2" charset="-78"/>
              </a:rPr>
              <a:t>Introduction and background- </a:t>
            </a:r>
            <a:r>
              <a:rPr lang="en-US" sz="1600" dirty="0" smtClean="0">
                <a:latin typeface="Alexandria" pitchFamily="2" charset="-78"/>
                <a:cs typeface="Alexandria" pitchFamily="2" charset="-78"/>
              </a:rPr>
              <a:t>Typically, business requirements involve changes to the business processes and any new or enhanced software solution must support the business process changes.  If the requirements catalogue contains lists of data within individual requirements, these lists are extremely difficult to review and evaluate for correctness.</a:t>
            </a:r>
          </a:p>
          <a:p>
            <a:pPr algn="just"/>
            <a:r>
              <a:rPr lang="en-US" sz="1600" b="1" dirty="0" smtClean="0">
                <a:latin typeface="Alexandria" pitchFamily="2" charset="-78"/>
                <a:cs typeface="Alexandria" pitchFamily="2" charset="-78"/>
              </a:rPr>
              <a:t>Business process models-  </a:t>
            </a:r>
            <a:r>
              <a:rPr lang="en-US" sz="1600" dirty="0" smtClean="0">
                <a:latin typeface="Alexandria" pitchFamily="2" charset="-78"/>
                <a:cs typeface="Alexandria" pitchFamily="2" charset="-78"/>
              </a:rPr>
              <a:t>The ‘as is’ processes that are to be revised may also be included here </a:t>
            </a:r>
          </a:p>
          <a:p>
            <a:pPr algn="just"/>
            <a:r>
              <a:rPr lang="en-US" sz="1600" b="1" dirty="0" smtClean="0">
                <a:latin typeface="Alexandria" pitchFamily="2" charset="-78"/>
                <a:cs typeface="Alexandria" pitchFamily="2" charset="-78"/>
              </a:rPr>
              <a:t>Function models</a:t>
            </a:r>
            <a:r>
              <a:rPr lang="en-US" sz="1600" dirty="0" smtClean="0">
                <a:latin typeface="Alexandria" pitchFamily="2" charset="-78"/>
                <a:cs typeface="Alexandria" pitchFamily="2" charset="-78"/>
              </a:rPr>
              <a:t>.-  These diagrams provide an excellent overview of the solution and provide a means for structuring the requirements catalogue. </a:t>
            </a:r>
          </a:p>
          <a:p>
            <a:pPr algn="just"/>
            <a:r>
              <a:rPr lang="en-US" sz="1600" b="1" dirty="0" smtClean="0">
                <a:latin typeface="Alexandria" pitchFamily="2" charset="-78"/>
                <a:cs typeface="Alexandria" pitchFamily="2" charset="-78"/>
              </a:rPr>
              <a:t>Data model- </a:t>
            </a:r>
            <a:r>
              <a:rPr lang="en-US" sz="1600" dirty="0" smtClean="0">
                <a:latin typeface="Alexandria" pitchFamily="2" charset="-78"/>
                <a:cs typeface="Alexandria" pitchFamily="2" charset="-78"/>
              </a:rPr>
              <a:t>provides a far superior view of the data than textual descriptions and enables the analyst to consider the exact business rules and requirements to be met by the solution. For example, a list of assumptions or decisions made can often be found in a requirements document.</a:t>
            </a:r>
          </a:p>
          <a:p>
            <a:pPr algn="just"/>
            <a:r>
              <a:rPr lang="en-US" sz="1600" b="1" dirty="0" smtClean="0">
                <a:latin typeface="Alexandria" pitchFamily="2" charset="-78"/>
                <a:cs typeface="Alexandria" pitchFamily="2" charset="-78"/>
              </a:rPr>
              <a:t>Requirements catalogue</a:t>
            </a:r>
            <a:r>
              <a:rPr lang="en-US" sz="1600" dirty="0" smtClean="0">
                <a:latin typeface="Alexandria" pitchFamily="2" charset="-78"/>
                <a:cs typeface="Alexandria" pitchFamily="2" charset="-78"/>
              </a:rPr>
              <a:t>- The information about each individual requirement should be documented in the requirements catalogue. </a:t>
            </a:r>
          </a:p>
          <a:p>
            <a:pPr algn="just"/>
            <a:r>
              <a:rPr lang="en-US" sz="1600" b="1" dirty="0" smtClean="0">
                <a:latin typeface="Alexandria" pitchFamily="2" charset="-78"/>
                <a:cs typeface="Alexandria" pitchFamily="2" charset="-78"/>
              </a:rPr>
              <a:t>Glossary of terms. </a:t>
            </a:r>
            <a:r>
              <a:rPr lang="en-US" sz="1600" dirty="0" smtClean="0">
                <a:latin typeface="Alexandria" pitchFamily="2" charset="-78"/>
                <a:cs typeface="Alexandria" pitchFamily="2" charset="-78"/>
              </a:rPr>
              <a:t>One of the key quality characteristics for the requirements document is to ensure that it provides a clear definition of the requirements. </a:t>
            </a:r>
            <a:endParaRPr lang="en-US" sz="1600" dirty="0">
              <a:latin typeface="Alexandria" pitchFamily="2" charset="-78"/>
              <a:cs typeface="Alexandria" pitchFamily="2" charset="-78"/>
            </a:endParaRPr>
          </a:p>
        </p:txBody>
      </p:sp>
      <p:sp>
        <p:nvSpPr>
          <p:cNvPr id="9" name="Title 1"/>
          <p:cNvSpPr txBox="1">
            <a:spLocks/>
          </p:cNvSpPr>
          <p:nvPr/>
        </p:nvSpPr>
        <p:spPr>
          <a:xfrm>
            <a:off x="2481942" y="1264109"/>
            <a:ext cx="6899033"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290373"/>
    </mc:Choice>
    <mc:Fallback xmlns="">
      <p:transition spd="slow" advTm="2903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321991"/>
            <a:ext cx="10072914" cy="2160591"/>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When requirements are initially elicited, they are not organized and it is only once the requirements analysis activity takes place that they are structured and formed into an organized </a:t>
            </a:r>
            <a:r>
              <a:rPr lang="en-US" sz="1600" dirty="0" smtClean="0">
                <a:latin typeface="Alexandria" pitchFamily="2" charset="-78"/>
                <a:cs typeface="Alexandria" pitchFamily="2" charset="-78"/>
              </a:rPr>
              <a:t>set. There </a:t>
            </a:r>
            <a:r>
              <a:rPr lang="en-US" sz="1600" dirty="0">
                <a:latin typeface="Alexandria" pitchFamily="2" charset="-78"/>
                <a:cs typeface="Alexandria" pitchFamily="2" charset="-78"/>
              </a:rPr>
              <a:t>are a number of ways of organizing requirements but fundamentally, a hierarchical approach will provide the easiest structure for navigating and reviewing the requirements.</a:t>
            </a:r>
          </a:p>
          <a:p>
            <a:pPr algn="just">
              <a:lnSpc>
                <a:spcPct val="120000"/>
              </a:lnSpc>
            </a:pPr>
            <a:endParaRPr lang="en-US" sz="1600" b="1" dirty="0">
              <a:latin typeface="Alexandria" pitchFamily="2" charset="-78"/>
              <a:cs typeface="Alexandria" pitchFamily="2" charset="-78"/>
            </a:endParaRPr>
          </a:p>
          <a:p>
            <a:pPr algn="just">
              <a:lnSpc>
                <a:spcPct val="120000"/>
              </a:lnSpc>
            </a:pPr>
            <a:r>
              <a:rPr lang="en-US" sz="1600" b="1" dirty="0">
                <a:latin typeface="Alexandria" pitchFamily="2" charset="-78"/>
                <a:cs typeface="Alexandria" pitchFamily="2" charset="-78"/>
              </a:rPr>
              <a:t>Figure 11.2 </a:t>
            </a:r>
            <a:r>
              <a:rPr lang="en-US" sz="1600" dirty="0">
                <a:latin typeface="Alexandria" pitchFamily="2" charset="-78"/>
                <a:cs typeface="Alexandria" pitchFamily="2" charset="-78"/>
              </a:rPr>
              <a:t>shows the four types of requirements: general, technical, functional and non-functional.</a:t>
            </a:r>
          </a:p>
        </p:txBody>
      </p:sp>
      <p:sp>
        <p:nvSpPr>
          <p:cNvPr id="9" name="Title 1"/>
          <p:cNvSpPr txBox="1">
            <a:spLocks/>
          </p:cNvSpPr>
          <p:nvPr/>
        </p:nvSpPr>
        <p:spPr>
          <a:xfrm>
            <a:off x="2563586" y="1264109"/>
            <a:ext cx="6744820"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76809"/>
    </mc:Choice>
    <mc:Fallback xmlns="">
      <p:transition spd="slow" advTm="768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4" y="1458321"/>
            <a:ext cx="10539186"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pic>
        <p:nvPicPr>
          <p:cNvPr id="7" name="Content Placeholder 3"/>
          <p:cNvPicPr>
            <a:picLocks noChangeAspect="1"/>
          </p:cNvPicPr>
          <p:nvPr/>
        </p:nvPicPr>
        <p:blipFill>
          <a:blip r:embed="rId3"/>
          <a:stretch>
            <a:fillRect/>
          </a:stretch>
        </p:blipFill>
        <p:spPr>
          <a:xfrm>
            <a:off x="986971" y="2046510"/>
            <a:ext cx="9550400" cy="3439886"/>
          </a:xfrm>
          <a:prstGeom prst="rect">
            <a:avLst/>
          </a:prstGeom>
        </p:spPr>
      </p:pic>
      <p:sp>
        <p:nvSpPr>
          <p:cNvPr id="10" name="Rectangle 9"/>
          <p:cNvSpPr/>
          <p:nvPr/>
        </p:nvSpPr>
        <p:spPr>
          <a:xfrm>
            <a:off x="1259136" y="85537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70565"/>
    </mc:Choice>
    <mc:Fallback xmlns="">
      <p:transition spd="slow" advTm="705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0434" y="1545405"/>
            <a:ext cx="10766066"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27314" y="2293257"/>
            <a:ext cx="10058400" cy="3512458"/>
          </a:xfrm>
          <a:prstGeom prst="rect">
            <a:avLst/>
          </a:prstGeom>
        </p:spPr>
      </p:pic>
      <p:sp>
        <p:nvSpPr>
          <p:cNvPr id="2" name="Rectangle 1"/>
          <p:cNvSpPr/>
          <p:nvPr/>
        </p:nvSpPr>
        <p:spPr>
          <a:xfrm>
            <a:off x="1210034" y="1835091"/>
            <a:ext cx="3615966" cy="400110"/>
          </a:xfrm>
          <a:prstGeom prst="rect">
            <a:avLst/>
          </a:prstGeom>
        </p:spPr>
        <p:txBody>
          <a:bodyPr wrap="square">
            <a:spAutoFit/>
          </a:bodyPr>
          <a:lstStyle/>
          <a:p>
            <a:pPr>
              <a:buFont typeface="Wingdings" panose="05000000000000000000" pitchFamily="2" charset="2"/>
              <a:buChar char="Ø"/>
            </a:pPr>
            <a:r>
              <a:rPr lang="en-US" sz="2000" b="1" dirty="0">
                <a:latin typeface="Alexandria" pitchFamily="2" charset="-78"/>
                <a:cs typeface="Alexandria" pitchFamily="2" charset="-78"/>
              </a:rPr>
              <a:t>Types of Requirements </a:t>
            </a:r>
          </a:p>
        </p:txBody>
      </p:sp>
      <p:sp>
        <p:nvSpPr>
          <p:cNvPr id="10" name="Title 1"/>
          <p:cNvSpPr txBox="1">
            <a:spLocks/>
          </p:cNvSpPr>
          <p:nvPr/>
        </p:nvSpPr>
        <p:spPr>
          <a:xfrm>
            <a:off x="2569027" y="1038297"/>
            <a:ext cx="7102231" cy="3864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1" name="Rectangle 10"/>
          <p:cNvSpPr/>
          <p:nvPr/>
        </p:nvSpPr>
        <p:spPr>
          <a:xfrm>
            <a:off x="1210034" y="92021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65264"/>
    </mc:Choice>
    <mc:Fallback xmlns="">
      <p:transition spd="slow" advTm="652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51213"/>
            <a:ext cx="10713357" cy="4481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104275"/>
            <a:ext cx="10130972" cy="2160591"/>
          </a:xfrm>
          <a:prstGeom prst="rect">
            <a:avLst/>
          </a:prstGeom>
        </p:spPr>
        <p:txBody>
          <a:bodyPr wrap="square">
            <a:spAutoFit/>
          </a:bodyPr>
          <a:lstStyle/>
          <a:p>
            <a:pPr algn="just">
              <a:lnSpc>
                <a:spcPct val="120000"/>
              </a:lnSpc>
              <a:buFont typeface="Wingdings" panose="05000000000000000000" pitchFamily="2" charset="2"/>
              <a:buChar char="q"/>
            </a:pPr>
            <a:r>
              <a:rPr lang="en-US" sz="1600" b="1" dirty="0">
                <a:latin typeface="Alexandria" pitchFamily="2" charset="-78"/>
                <a:cs typeface="Alexandria" pitchFamily="2" charset="-78"/>
              </a:rPr>
              <a:t>General requirements</a:t>
            </a:r>
          </a:p>
          <a:p>
            <a:pPr algn="just">
              <a:lnSpc>
                <a:spcPct val="120000"/>
              </a:lnSpc>
            </a:pPr>
            <a:r>
              <a:rPr lang="en-US" sz="1600" dirty="0">
                <a:latin typeface="Alexandria" pitchFamily="2" charset="-78"/>
                <a:cs typeface="Alexandria" pitchFamily="2" charset="-78"/>
              </a:rPr>
              <a:t>There are specific sub-categories of general requirement:</a:t>
            </a:r>
          </a:p>
          <a:p>
            <a:pPr algn="just">
              <a:lnSpc>
                <a:spcPct val="120000"/>
              </a:lnSpc>
            </a:pPr>
            <a:r>
              <a:rPr lang="en-US" sz="1600" dirty="0">
                <a:latin typeface="Alexandria" pitchFamily="2" charset="-78"/>
                <a:cs typeface="Alexandria" pitchFamily="2" charset="-78"/>
              </a:rPr>
              <a:t>• </a:t>
            </a:r>
            <a:r>
              <a:rPr lang="en-US" sz="1600" b="1" dirty="0">
                <a:latin typeface="Alexandria" pitchFamily="2" charset="-78"/>
                <a:cs typeface="Alexandria" pitchFamily="2" charset="-78"/>
              </a:rPr>
              <a:t>Business constraints </a:t>
            </a:r>
            <a:r>
              <a:rPr lang="en-US" sz="1600" dirty="0">
                <a:latin typeface="Alexandria" pitchFamily="2" charset="-78"/>
                <a:cs typeface="Alexandria" pitchFamily="2" charset="-78"/>
              </a:rPr>
              <a:t>– these cover aspects such as budget, timescale and resources.</a:t>
            </a:r>
          </a:p>
          <a:p>
            <a:pPr algn="just">
              <a:lnSpc>
                <a:spcPct val="120000"/>
              </a:lnSpc>
            </a:pPr>
            <a:r>
              <a:rPr lang="en-US" sz="1600" dirty="0">
                <a:latin typeface="Alexandria" pitchFamily="2" charset="-78"/>
                <a:cs typeface="Alexandria" pitchFamily="2" charset="-78"/>
              </a:rPr>
              <a:t>• </a:t>
            </a:r>
            <a:r>
              <a:rPr lang="en-US" sz="1600" b="1" dirty="0">
                <a:latin typeface="Alexandria" pitchFamily="2" charset="-78"/>
                <a:cs typeface="Alexandria" pitchFamily="2" charset="-78"/>
              </a:rPr>
              <a:t>Business policies </a:t>
            </a:r>
            <a:r>
              <a:rPr lang="en-US" sz="1600" dirty="0">
                <a:latin typeface="Alexandria" pitchFamily="2" charset="-78"/>
                <a:cs typeface="Alexandria" pitchFamily="2" charset="-78"/>
              </a:rPr>
              <a:t>– these cover aspects such as standards and business policy decisions (often known as business rules).</a:t>
            </a:r>
          </a:p>
          <a:p>
            <a:pPr algn="just">
              <a:lnSpc>
                <a:spcPct val="120000"/>
              </a:lnSpc>
            </a:pPr>
            <a:r>
              <a:rPr lang="en-US" sz="1600" b="1" dirty="0">
                <a:latin typeface="Alexandria" pitchFamily="2" charset="-78"/>
                <a:cs typeface="Alexandria" pitchFamily="2" charset="-78"/>
              </a:rPr>
              <a:t>It </a:t>
            </a:r>
            <a:r>
              <a:rPr lang="en-US" sz="1600" dirty="0">
                <a:latin typeface="Alexandria" pitchFamily="2" charset="-78"/>
                <a:cs typeface="Alexandria" pitchFamily="2" charset="-78"/>
              </a:rPr>
              <a:t>may define specific areas such as the environmental policy or the strategy to be adopted to ensure business continuity</a:t>
            </a: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15592" y="94161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616529"/>
            <a:ext cx="10684329" cy="4415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249421"/>
            <a:ext cx="10101942" cy="3293209"/>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Legal </a:t>
            </a:r>
            <a:r>
              <a:rPr lang="en-US" sz="1600" dirty="0">
                <a:latin typeface="Alexandria" pitchFamily="2" charset="-78"/>
                <a:cs typeface="Alexandria" pitchFamily="2" charset="-78"/>
              </a:rPr>
              <a:t>– these are the requirements that state relevant legal and regulatory constraints.</a:t>
            </a:r>
            <a:br>
              <a:rPr lang="en-US" sz="1600" dirty="0">
                <a:latin typeface="Alexandria" pitchFamily="2" charset="-78"/>
                <a:cs typeface="Alexandria" pitchFamily="2" charset="-78"/>
              </a:rPr>
            </a:br>
            <a:r>
              <a:rPr lang="en-US" sz="1600" dirty="0">
                <a:latin typeface="Alexandria" pitchFamily="2" charset="-78"/>
                <a:cs typeface="Alexandria" pitchFamily="2" charset="-78"/>
              </a:rPr>
              <a:t>These requirements may relate to organizations in many business sectors, for example the Data Protection Act applies to any organization that holds personal data, or may be specific to a business sector or industry, for example, the Sarbanes–Oxley Act of 2002 and Basel III Accord which apply in the financial sector.</a:t>
            </a:r>
          </a:p>
          <a:p>
            <a:pPr marL="342900" indent="-342900" algn="just">
              <a:buFont typeface="Arial" panose="020B0604020202020204" pitchFamily="34" charset="0"/>
              <a:buChar char="•"/>
            </a:pPr>
            <a:r>
              <a:rPr lang="en-US" sz="1600" b="1" dirty="0">
                <a:latin typeface="Alexandria" pitchFamily="2" charset="-78"/>
                <a:cs typeface="Alexandria" pitchFamily="2" charset="-78"/>
              </a:rPr>
              <a:t>Branding</a:t>
            </a:r>
            <a:r>
              <a:rPr lang="en-US" sz="1600" dirty="0">
                <a:latin typeface="Alexandria" pitchFamily="2" charset="-78"/>
                <a:cs typeface="Alexandria" pitchFamily="2" charset="-78"/>
              </a:rPr>
              <a:t> – these requirements are concerned with the image and style to be promoted for the organization.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Cultural</a:t>
            </a:r>
            <a:r>
              <a:rPr lang="en-US" sz="1600" dirty="0">
                <a:latin typeface="Alexandria" pitchFamily="2" charset="-78"/>
                <a:cs typeface="Alexandria" pitchFamily="2" charset="-78"/>
              </a:rPr>
              <a:t>- This may mean that the requirements set out the vision for the organization, the approach taken to dealing with customers and the management style.</a:t>
            </a:r>
          </a:p>
          <a:p>
            <a:pPr marL="342900" indent="-342900" algn="just">
              <a:buFont typeface="Arial" panose="020B0604020202020204" pitchFamily="34" charset="0"/>
              <a:buChar char="•"/>
            </a:pPr>
            <a:r>
              <a:rPr lang="en-US" sz="1600" b="1" dirty="0">
                <a:latin typeface="Alexandria" pitchFamily="2" charset="-78"/>
                <a:cs typeface="Alexandria" pitchFamily="2" charset="-78"/>
              </a:rPr>
              <a:t>Language </a:t>
            </a:r>
            <a:r>
              <a:rPr lang="en-US" sz="1600" dirty="0">
                <a:latin typeface="Alexandria" pitchFamily="2" charset="-78"/>
                <a:cs typeface="Alexandria" pitchFamily="2" charset="-78"/>
              </a:rPr>
              <a:t>– many organizations have specific language requirements as they are operating across international boundaries and </a:t>
            </a:r>
            <a:r>
              <a:rPr lang="en-US" sz="1600" dirty="0" smtClean="0">
                <a:latin typeface="Alexandria" pitchFamily="2" charset="-78"/>
                <a:cs typeface="Alexandria" pitchFamily="2" charset="-78"/>
              </a:rPr>
              <a:t>languages. These </a:t>
            </a:r>
            <a:r>
              <a:rPr lang="en-US" sz="1600" dirty="0">
                <a:latin typeface="Alexandria" pitchFamily="2" charset="-78"/>
                <a:cs typeface="Alexandria" pitchFamily="2" charset="-78"/>
              </a:rPr>
              <a:t>requirements set out the languages to be used in the organization and the ways of communicating with customers and other organizations. </a:t>
            </a:r>
          </a:p>
        </p:txBody>
      </p:sp>
      <p:sp>
        <p:nvSpPr>
          <p:cNvPr id="9" name="Title 1"/>
          <p:cNvSpPr txBox="1">
            <a:spLocks/>
          </p:cNvSpPr>
          <p:nvPr/>
        </p:nvSpPr>
        <p:spPr>
          <a:xfrm>
            <a:off x="2394856" y="115352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203894"/>
    </mc:Choice>
    <mc:Fallback xmlns="">
      <p:transition spd="slow" advTm="20389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16529"/>
            <a:ext cx="10669814"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15999" y="2057103"/>
            <a:ext cx="9666515" cy="3539430"/>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Technical requirements</a:t>
            </a:r>
          </a:p>
          <a:p>
            <a:pPr algn="just"/>
            <a:r>
              <a:rPr lang="en-US" sz="1600" dirty="0">
                <a:latin typeface="Alexandria" pitchFamily="2" charset="-78"/>
                <a:cs typeface="Alexandria" pitchFamily="2" charset="-78"/>
              </a:rPr>
              <a:t>These are the requirements that state the technical policies and constraints to be adopted across the organization and apply to a range of change </a:t>
            </a:r>
            <a:r>
              <a:rPr lang="en-US" sz="1600" dirty="0" smtClean="0">
                <a:latin typeface="Alexandria" pitchFamily="2" charset="-78"/>
                <a:cs typeface="Alexandria" pitchFamily="2" charset="-78"/>
              </a:rPr>
              <a:t>projects. </a:t>
            </a:r>
          </a:p>
          <a:p>
            <a:pPr algn="just"/>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specific sub-categories of technical requirements are</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Hardware requirements- </a:t>
            </a:r>
            <a:r>
              <a:rPr lang="en-US" sz="1600" dirty="0">
                <a:latin typeface="Alexandria" pitchFamily="2" charset="-78"/>
                <a:cs typeface="Alexandria" pitchFamily="2" charset="-78"/>
              </a:rPr>
              <a:t>covering aspects such as the make and model of hardware equipment to be used in the </a:t>
            </a:r>
            <a:r>
              <a:rPr lang="en-US" sz="1600" dirty="0" smtClean="0">
                <a:latin typeface="Alexandria" pitchFamily="2" charset="-78"/>
                <a:cs typeface="Alexandria" pitchFamily="2" charset="-78"/>
              </a:rPr>
              <a:t>organization. The </a:t>
            </a:r>
            <a:r>
              <a:rPr lang="en-US" sz="1600" dirty="0">
                <a:latin typeface="Alexandria" pitchFamily="2" charset="-78"/>
                <a:cs typeface="Alexandria" pitchFamily="2" charset="-78"/>
              </a:rPr>
              <a:t>requirements may cover the IT hardware but can also include equipment relating to the work of the organization such as production or general office equipment.</a:t>
            </a:r>
          </a:p>
          <a:p>
            <a:pPr marL="342900" indent="-342900" algn="just">
              <a:buFont typeface="Arial" panose="020B0604020202020204" pitchFamily="34" charset="0"/>
              <a:buChar char="•"/>
            </a:pPr>
            <a:r>
              <a:rPr lang="en-US" sz="1600" b="1" dirty="0">
                <a:latin typeface="Alexandria" pitchFamily="2" charset="-78"/>
                <a:cs typeface="Alexandria" pitchFamily="2" charset="-78"/>
              </a:rPr>
              <a:t>Software requirements- </a:t>
            </a:r>
            <a:r>
              <a:rPr lang="en-US" sz="1600" dirty="0">
                <a:latin typeface="Alexandria" pitchFamily="2" charset="-78"/>
                <a:cs typeface="Alexandria" pitchFamily="2" charset="-78"/>
              </a:rPr>
              <a:t>covering areas such as operating systems, software applications, networking and communications software.</a:t>
            </a:r>
          </a:p>
          <a:p>
            <a:pPr marL="342900" indent="-342900" algn="just">
              <a:buFont typeface="Arial" panose="020B0604020202020204" pitchFamily="34" charset="0"/>
              <a:buChar char="•"/>
            </a:pPr>
            <a:r>
              <a:rPr lang="en-US" sz="1600" b="1" dirty="0">
                <a:latin typeface="Alexandria" pitchFamily="2" charset="-78"/>
                <a:cs typeface="Alexandria" pitchFamily="2" charset="-78"/>
              </a:rPr>
              <a:t>Interoperability requirements- </a:t>
            </a:r>
            <a:r>
              <a:rPr lang="en-US" sz="1600" dirty="0">
                <a:latin typeface="Alexandria" pitchFamily="2" charset="-78"/>
                <a:cs typeface="Alexandria" pitchFamily="2" charset="-78"/>
              </a:rPr>
              <a:t>that cover the standards for communicating between systems where they are required to exchange data.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Internet </a:t>
            </a:r>
            <a:r>
              <a:rPr lang="en-US" sz="1600" b="1" dirty="0">
                <a:latin typeface="Alexandria" pitchFamily="2" charset="-78"/>
                <a:cs typeface="Alexandria" pitchFamily="2" charset="-78"/>
              </a:rPr>
              <a:t>requirement </a:t>
            </a:r>
            <a:r>
              <a:rPr lang="en-US" sz="1600" dirty="0">
                <a:latin typeface="Alexandria" pitchFamily="2" charset="-78"/>
                <a:cs typeface="Alexandria" pitchFamily="2" charset="-78"/>
              </a:rPr>
              <a:t>- These requirements relate to the technical policies governing the organization’s use of the internet and web-enabled services. </a:t>
            </a:r>
          </a:p>
        </p:txBody>
      </p:sp>
      <p:sp>
        <p:nvSpPr>
          <p:cNvPr id="9" name="Title 1"/>
          <p:cNvSpPr txBox="1">
            <a:spLocks/>
          </p:cNvSpPr>
          <p:nvPr/>
        </p:nvSpPr>
        <p:spPr>
          <a:xfrm>
            <a:off x="2672449" y="1137198"/>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230303"/>
    </mc:Choice>
    <mc:Fallback xmlns="">
      <p:transition spd="slow" advTm="230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458320"/>
            <a:ext cx="10655300"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60947"/>
            <a:ext cx="10058400" cy="3293209"/>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Functional requirements</a:t>
            </a:r>
          </a:p>
          <a:p>
            <a:pPr algn="just"/>
            <a:r>
              <a:rPr lang="en-US" sz="1600" dirty="0">
                <a:latin typeface="Alexandria" pitchFamily="2" charset="-78"/>
                <a:cs typeface="Alexandria" pitchFamily="2" charset="-78"/>
              </a:rPr>
              <a:t>The functional requirements set out the features that any solution should provide.</a:t>
            </a:r>
            <a:br>
              <a:rPr lang="en-US" sz="1600" dirty="0">
                <a:latin typeface="Alexandria" pitchFamily="2" charset="-78"/>
                <a:cs typeface="Alexandria" pitchFamily="2" charset="-78"/>
              </a:rPr>
            </a:br>
            <a:r>
              <a:rPr lang="en-US" sz="1600" dirty="0">
                <a:latin typeface="Alexandria" pitchFamily="2" charset="-78"/>
                <a:cs typeface="Alexandria" pitchFamily="2" charset="-78"/>
              </a:rPr>
              <a:t>Some requirements may be better delivered by non-IT means, for example, a personal communication may be more effective. The functional requirements form a key element of the requirements catalogue because they define the specific features to be delivered by a </a:t>
            </a:r>
            <a:r>
              <a:rPr lang="en-US" sz="1600" dirty="0" smtClean="0">
                <a:latin typeface="Alexandria" pitchFamily="2" charset="-78"/>
                <a:cs typeface="Alexandria" pitchFamily="2" charset="-78"/>
              </a:rPr>
              <a:t>solution.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Also</a:t>
            </a:r>
            <a:r>
              <a:rPr lang="en-US" sz="1600" dirty="0">
                <a:latin typeface="Alexandria" pitchFamily="2" charset="-78"/>
                <a:cs typeface="Alexandria" pitchFamily="2" charset="-78"/>
              </a:rPr>
              <a:t>, whereas the </a:t>
            </a:r>
            <a:r>
              <a:rPr lang="en-US" sz="1600" b="1" dirty="0">
                <a:latin typeface="Alexandria" pitchFamily="2" charset="-78"/>
                <a:cs typeface="Alexandria" pitchFamily="2" charset="-78"/>
              </a:rPr>
              <a:t>general</a:t>
            </a:r>
            <a:r>
              <a:rPr lang="en-US" sz="1600" dirty="0">
                <a:latin typeface="Alexandria" pitchFamily="2" charset="-78"/>
                <a:cs typeface="Alexandria" pitchFamily="2" charset="-78"/>
              </a:rPr>
              <a:t> and </a:t>
            </a:r>
            <a:r>
              <a:rPr lang="en-US" sz="1600" b="1" dirty="0">
                <a:latin typeface="Alexandria" pitchFamily="2" charset="-78"/>
                <a:cs typeface="Alexandria" pitchFamily="2" charset="-78"/>
              </a:rPr>
              <a:t>technical</a:t>
            </a:r>
            <a:r>
              <a:rPr lang="en-US" sz="1600" dirty="0">
                <a:latin typeface="Alexandria" pitchFamily="2" charset="-78"/>
                <a:cs typeface="Alexandria" pitchFamily="2" charset="-78"/>
              </a:rPr>
              <a:t> requirements tend to have a certain longevity, the functional requirements can be subject to frequent change particularly as they are elaborated to a more detailed </a:t>
            </a:r>
            <a:r>
              <a:rPr lang="en-US" sz="1600" dirty="0" smtClean="0">
                <a:latin typeface="Alexandria" pitchFamily="2" charset="-78"/>
                <a:cs typeface="Alexandria" pitchFamily="2" charset="-78"/>
              </a:rPr>
              <a:t>level. Also</a:t>
            </a:r>
            <a:r>
              <a:rPr lang="en-US" sz="1600" dirty="0">
                <a:latin typeface="Alexandria" pitchFamily="2" charset="-78"/>
                <a:cs typeface="Alexandria" pitchFamily="2" charset="-78"/>
              </a:rPr>
              <a:t>,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3064329"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319015" y="88648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195014"/>
    </mc:Choice>
    <mc:Fallback xmlns="">
      <p:transition spd="slow" advTm="19501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25599"/>
            <a:ext cx="10813144" cy="416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3" y="2104274"/>
            <a:ext cx="10014857" cy="2800767"/>
          </a:xfrm>
          <a:prstGeom prst="rect">
            <a:avLst/>
          </a:prstGeom>
        </p:spPr>
        <p:txBody>
          <a:bodyPr wrap="square">
            <a:spAutoFit/>
          </a:bodyPr>
          <a:lstStyle/>
          <a:p>
            <a:pPr algn="just"/>
            <a:r>
              <a:rPr lang="en-US" sz="1600" dirty="0" smtClean="0">
                <a:latin typeface="Alexandria" pitchFamily="2" charset="-78"/>
                <a:cs typeface="Alexandria" pitchFamily="2" charset="-78"/>
              </a:rPr>
              <a:t>When </a:t>
            </a:r>
            <a:r>
              <a:rPr lang="en-US" sz="1600" dirty="0">
                <a:latin typeface="Alexandria" pitchFamily="2" charset="-78"/>
                <a:cs typeface="Alexandria" pitchFamily="2" charset="-78"/>
              </a:rPr>
              <a:t>eliciting and investigating functional requirements, it can be useful to consider several categories: </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Data </a:t>
            </a:r>
            <a:r>
              <a:rPr lang="en-US" sz="1600" b="1" dirty="0">
                <a:latin typeface="Alexandria" pitchFamily="2" charset="-78"/>
                <a:cs typeface="Alexandria" pitchFamily="2" charset="-78"/>
              </a:rPr>
              <a:t>entry requirements</a:t>
            </a:r>
            <a:r>
              <a:rPr lang="en-US" sz="1600" dirty="0">
                <a:latin typeface="Alexandria" pitchFamily="2" charset="-78"/>
                <a:cs typeface="Alexandria" pitchFamily="2" charset="-78"/>
              </a:rPr>
              <a:t>- are concerned with gathering and recording the data that is required in the solution. solution.</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Data </a:t>
            </a:r>
            <a:r>
              <a:rPr lang="en-US" sz="1600" b="1" dirty="0">
                <a:latin typeface="Alexandria" pitchFamily="2" charset="-78"/>
                <a:cs typeface="Alexandria" pitchFamily="2" charset="-78"/>
              </a:rPr>
              <a:t>maintenance requirements- </a:t>
            </a:r>
            <a:r>
              <a:rPr lang="en-US" sz="1600" dirty="0">
                <a:latin typeface="Alexandria" pitchFamily="2" charset="-78"/>
                <a:cs typeface="Alexandria" pitchFamily="2" charset="-78"/>
              </a:rPr>
              <a:t>handle changes to the data used within the Procedure requirements.</a:t>
            </a:r>
          </a:p>
          <a:p>
            <a:pPr marL="457200" indent="-457200" algn="just">
              <a:buFont typeface="Arial" panose="020B0604020202020204" pitchFamily="34" charset="0"/>
              <a:buChar char="•"/>
            </a:pPr>
            <a:r>
              <a:rPr lang="en-US" sz="1600" b="1" dirty="0">
                <a:latin typeface="Alexandria" pitchFamily="2" charset="-78"/>
                <a:cs typeface="Alexandria" pitchFamily="2" charset="-78"/>
              </a:rPr>
              <a:t>Procedure requirements. </a:t>
            </a:r>
            <a:r>
              <a:rPr lang="en-US" sz="1600" dirty="0">
                <a:latin typeface="Alexandria" pitchFamily="2" charset="-78"/>
                <a:cs typeface="Alexandria" pitchFamily="2" charset="-78"/>
              </a:rPr>
              <a:t>These requirements need to be defined clearly so that they can be adopted accurately within the solution. </a:t>
            </a:r>
          </a:p>
          <a:p>
            <a:pPr marL="457200" indent="-457200" algn="just">
              <a:buFont typeface="Arial" panose="020B0604020202020204" pitchFamily="34" charset="0"/>
              <a:buChar char="•"/>
            </a:pPr>
            <a:r>
              <a:rPr lang="en-US" sz="1600" b="1" dirty="0">
                <a:latin typeface="Alexandria" pitchFamily="2" charset="-78"/>
                <a:cs typeface="Alexandria" pitchFamily="2" charset="-78"/>
              </a:rPr>
              <a:t>Retrieval requirements-  </a:t>
            </a:r>
            <a:r>
              <a:rPr lang="en-US" sz="1600" dirty="0">
                <a:latin typeface="Alexandria" pitchFamily="2" charset="-78"/>
                <a:cs typeface="Alexandria" pitchFamily="2" charset="-78"/>
              </a:rPr>
              <a:t>These requirements are concerned with requests about the data and include the provision of specified reports and responses to enquiries. Management and operational information requirements can be numerous and wide-ranging</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414255" y="1148483"/>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197816"/>
    </mc:Choice>
    <mc:Fallback xmlns="">
      <p:transition spd="slow" advTm="1978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458321"/>
            <a:ext cx="108294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97974"/>
            <a:ext cx="9913257" cy="3785652"/>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Non-functional requirements</a:t>
            </a:r>
          </a:p>
          <a:p>
            <a:pPr algn="just"/>
            <a:r>
              <a:rPr lang="en-US" sz="1600" dirty="0">
                <a:latin typeface="Alexandria" pitchFamily="2" charset="-78"/>
                <a:cs typeface="Alexandria" pitchFamily="2" charset="-78"/>
              </a:rPr>
              <a:t>The non-functional requirements are concerned with how well the solution will operate and answers questions such as: ‘how quickly will it respond?’ and ‘how easy will it be to use?’ </a:t>
            </a:r>
            <a:r>
              <a:rPr lang="en-US" sz="1600" b="1" dirty="0">
                <a:latin typeface="Alexandria" pitchFamily="2" charset="-78"/>
                <a:cs typeface="Alexandria" pitchFamily="2" charset="-78"/>
              </a:rPr>
              <a:t>There are several areas of non-functional requirement to consider</a:t>
            </a:r>
            <a:r>
              <a:rPr lang="en-US" sz="1600" dirty="0">
                <a:latin typeface="Alexandria" pitchFamily="2" charset="-78"/>
                <a:cs typeface="Alexandria" pitchFamily="2" charset="-78"/>
              </a:rPr>
              <a:t>:</a:t>
            </a:r>
          </a:p>
          <a:p>
            <a:pPr marL="342900" indent="-342900" algn="just">
              <a:buFont typeface="Arial" panose="020B0604020202020204" pitchFamily="34" charset="0"/>
              <a:buChar char="•"/>
            </a:pPr>
            <a:r>
              <a:rPr lang="en-US" sz="1600" b="1" dirty="0">
                <a:latin typeface="Alexandria" pitchFamily="2" charset="-78"/>
                <a:cs typeface="Alexandria" pitchFamily="2" charset="-78"/>
              </a:rPr>
              <a:t>Speed of performance- </a:t>
            </a:r>
            <a:r>
              <a:rPr lang="en-US" sz="1600" dirty="0">
                <a:latin typeface="Alexandria" pitchFamily="2" charset="-78"/>
                <a:cs typeface="Alexandria" pitchFamily="2" charset="-78"/>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1600" b="1" dirty="0">
                <a:latin typeface="Alexandria" pitchFamily="2" charset="-78"/>
                <a:cs typeface="Alexandria" pitchFamily="2" charset="-78"/>
              </a:rPr>
              <a:t>Level of security- </a:t>
            </a:r>
            <a:r>
              <a:rPr lang="en-US" sz="1600" dirty="0">
                <a:latin typeface="Alexandria" pitchFamily="2" charset="-78"/>
                <a:cs typeface="Alexandria" pitchFamily="2" charset="-78"/>
              </a:rPr>
              <a:t>The majority of organizations handle information and data of varying levels of confidentiality.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Backup and recovery-  </a:t>
            </a:r>
            <a:r>
              <a:rPr lang="en-US" sz="1600" dirty="0">
                <a:latin typeface="Alexandria" pitchFamily="2" charset="-78"/>
                <a:cs typeface="Alexandria" pitchFamily="2" charset="-78"/>
              </a:rPr>
              <a:t>The requirements for secure storage and access of information are also linked to these requirements. </a:t>
            </a:r>
          </a:p>
          <a:p>
            <a:pPr marL="342900" indent="-342900" algn="just">
              <a:buFont typeface="Arial" panose="020B0604020202020204" pitchFamily="34" charset="0"/>
              <a:buChar char="•"/>
            </a:pPr>
            <a:r>
              <a:rPr lang="en-US" sz="1600" b="1" dirty="0">
                <a:latin typeface="Alexandria" pitchFamily="2" charset="-78"/>
                <a:cs typeface="Alexandria" pitchFamily="2" charset="-78"/>
              </a:rPr>
              <a:t>Archiving and retention- </a:t>
            </a:r>
            <a:r>
              <a:rPr lang="en-US" sz="1600" dirty="0">
                <a:latin typeface="Alexandria" pitchFamily="2" charset="-78"/>
                <a:cs typeface="Alexandria" pitchFamily="2" charset="-78"/>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1600" b="1" dirty="0">
                <a:latin typeface="Alexandria" pitchFamily="2" charset="-78"/>
                <a:cs typeface="Alexandria" pitchFamily="2" charset="-78"/>
              </a:rPr>
              <a:t>Maintainability requirements- </a:t>
            </a:r>
            <a:r>
              <a:rPr lang="en-US" sz="1600" dirty="0">
                <a:latin typeface="Alexandria" pitchFamily="2" charset="-78"/>
                <a:cs typeface="Alexandria" pitchFamily="2" charset="-78"/>
              </a:rPr>
              <a:t>These will include aspects such as servicing, problem investigation and correction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328042"/>
    </mc:Choice>
    <mc:Fallback xmlns="">
      <p:transition spd="slow" advTm="32804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458321"/>
            <a:ext cx="10684329"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117600" y="2041519"/>
            <a:ext cx="9739086" cy="3293209"/>
          </a:xfrm>
          <a:prstGeom prst="rect">
            <a:avLst/>
          </a:prstGeom>
        </p:spPr>
        <p:txBody>
          <a:bodyPr wrap="square">
            <a:spAutoFit/>
          </a:body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Business continuity requirements </a:t>
            </a:r>
            <a:r>
              <a:rPr lang="en-US" sz="1600" dirty="0">
                <a:latin typeface="Alexandria" pitchFamily="2" charset="-78"/>
                <a:cs typeface="Alexandria" pitchFamily="2" charset="-78"/>
              </a:rPr>
              <a:t>may include those to prevent a disaster affecting the organization to any great extent – for example, the need for duplicate installations –and also contingency requirements should a disaster occur.</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Availability- </a:t>
            </a:r>
            <a:r>
              <a:rPr lang="en-US" sz="1600" dirty="0">
                <a:latin typeface="Alexandria" pitchFamily="2" charset="-78"/>
                <a:cs typeface="Alexandria" pitchFamily="2" charset="-78"/>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1600" b="1" dirty="0">
                <a:latin typeface="Alexandria" pitchFamily="2" charset="-78"/>
                <a:cs typeface="Alexandria" pitchFamily="2" charset="-78"/>
              </a:rPr>
              <a:t>Usability. </a:t>
            </a:r>
            <a:r>
              <a:rPr lang="en-US" sz="1600" dirty="0">
                <a:latin typeface="Alexandria" pitchFamily="2" charset="-78"/>
                <a:cs typeface="Alexandria" pitchFamily="2" charset="-78"/>
              </a:rPr>
              <a:t>This area concerns the ease with which a stakeholder can learn, apply and use new processes and systems. </a:t>
            </a:r>
          </a:p>
          <a:p>
            <a:pPr marL="342900" indent="-342900" algn="just">
              <a:buFont typeface="Arial" panose="020B0604020202020204" pitchFamily="34" charset="0"/>
              <a:buChar char="•"/>
            </a:pPr>
            <a:r>
              <a:rPr lang="en-US" sz="1600" b="1" dirty="0">
                <a:latin typeface="Alexandria" pitchFamily="2" charset="-78"/>
                <a:cs typeface="Alexandria" pitchFamily="2" charset="-78"/>
              </a:rPr>
              <a:t>Accessibility. </a:t>
            </a:r>
            <a:r>
              <a:rPr lang="en-US" sz="1600" dirty="0">
                <a:latin typeface="Alexandria" pitchFamily="2" charset="-78"/>
                <a:cs typeface="Alexandria" pitchFamily="2" charset="-78"/>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1600" b="1" dirty="0">
                <a:latin typeface="Alexandria" pitchFamily="2" charset="-78"/>
                <a:cs typeface="Alexandria" pitchFamily="2" charset="-78"/>
              </a:rPr>
              <a:t>Capacity</a:t>
            </a:r>
            <a:r>
              <a:rPr lang="en-US" sz="1600" dirty="0">
                <a:latin typeface="Alexandria" pitchFamily="2" charset="-78"/>
                <a:cs typeface="Alexandria" pitchFamily="2" charset="-78"/>
              </a:rPr>
              <a:t>. These requirements cover areas such as the volumes of data or images to be stored, the volumes of transactions to be processed and the number of stakeholders to be supported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206822"/>
    </mc:Choice>
    <mc:Fallback xmlns="">
      <p:transition spd="slow" advTm="2068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458321"/>
            <a:ext cx="10597243" cy="45741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1885490"/>
            <a:ext cx="9855200" cy="3637919"/>
          </a:xfrm>
          <a:prstGeom prst="rect">
            <a:avLst/>
          </a:prstGeom>
        </p:spPr>
        <p:txBody>
          <a:bodyPr wrap="square">
            <a:spAutoFit/>
          </a:bodyPr>
          <a:lstStyle/>
          <a:p>
            <a:pPr algn="just">
              <a:lnSpc>
                <a:spcPct val="120000"/>
              </a:lnSpc>
            </a:pPr>
            <a:r>
              <a:rPr lang="en-US" sz="1600" dirty="0" smtClean="0">
                <a:latin typeface="Alexandria" pitchFamily="2" charset="-78"/>
                <a:cs typeface="Alexandria" pitchFamily="2" charset="-78"/>
              </a:rPr>
              <a:t>The non-functional requirements are areas that are often left until later or even dismissed at an overview level without clear thought and analysis. Some of the general and technical requirements are elaborated and expanded in the non-functional and functional requirements; </a:t>
            </a:r>
          </a:p>
          <a:p>
            <a:pPr algn="just">
              <a:lnSpc>
                <a:spcPct val="120000"/>
              </a:lnSpc>
            </a:pPr>
            <a:r>
              <a:rPr lang="en-US" sz="1600" dirty="0" smtClean="0">
                <a:latin typeface="Alexandria" pitchFamily="2" charset="-78"/>
                <a:cs typeface="Alexandria" pitchFamily="2" charset="-78"/>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 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 Further, the functional requirements that define the data requirements will be linked to the security and legal requirements for this area.</a:t>
            </a:r>
          </a:p>
        </p:txBody>
      </p:sp>
      <p:sp>
        <p:nvSpPr>
          <p:cNvPr id="9" name="Title 1"/>
          <p:cNvSpPr txBox="1">
            <a:spLocks/>
          </p:cNvSpPr>
          <p:nvPr/>
        </p:nvSpPr>
        <p:spPr>
          <a:xfrm>
            <a:off x="2509159"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132278"/>
    </mc:Choice>
    <mc:Fallback xmlns="">
      <p:transition spd="slow" advTm="1322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458321"/>
            <a:ext cx="10929257"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1972577"/>
            <a:ext cx="10232572" cy="2800767"/>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Hierarchy of requirements</a:t>
            </a:r>
          </a:p>
          <a:p>
            <a:pPr algn="just"/>
            <a:r>
              <a:rPr lang="en-US" sz="1600" dirty="0">
                <a:latin typeface="Alexandria" pitchFamily="2" charset="-78"/>
                <a:cs typeface="Alexandria" pitchFamily="2" charset="-78"/>
              </a:rPr>
              <a:t>The hierarchy of requirements, linking functional and non-functional requirements back to the general and technical business requirements, provides a means of tracing the original business need for the requirements.</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Initially, the description may be at an outline level and elaborated in more detailed versions of the requirement documentation. </a:t>
            </a:r>
          </a:p>
          <a:p>
            <a:pPr algn="just"/>
            <a:r>
              <a:rPr lang="en-US" sz="1600" b="1" dirty="0">
                <a:latin typeface="Alexandria" pitchFamily="2" charset="-78"/>
                <a:cs typeface="Alexandria" pitchFamily="2" charset="-78"/>
              </a:rPr>
              <a:t>When describing requirements, it is good practice to adopt the following structure:</a:t>
            </a:r>
          </a:p>
          <a:p>
            <a:pPr algn="just"/>
            <a:r>
              <a:rPr lang="en-US" sz="1600" dirty="0">
                <a:latin typeface="Alexandria" pitchFamily="2" charset="-78"/>
                <a:cs typeface="Alexandria" pitchFamily="2" charset="-78"/>
              </a:rPr>
              <a:t>•</a:t>
            </a:r>
            <a:r>
              <a:rPr lang="en-US" sz="1600" b="1" dirty="0">
                <a:latin typeface="Alexandria" pitchFamily="2" charset="-78"/>
                <a:cs typeface="Alexandria" pitchFamily="2" charset="-78"/>
              </a:rPr>
              <a:t> actor </a:t>
            </a:r>
            <a:r>
              <a:rPr lang="en-US" sz="1600" dirty="0">
                <a:latin typeface="Alexandria" pitchFamily="2" charset="-78"/>
                <a:cs typeface="Alexandria" pitchFamily="2" charset="-78"/>
              </a:rPr>
              <a:t>(or user role)• verb phrase• object (noun or noun phrase).</a:t>
            </a:r>
          </a:p>
          <a:p>
            <a:pPr algn="just"/>
            <a:r>
              <a:rPr lang="en-US" sz="1600" b="1" dirty="0">
                <a:latin typeface="Alexandria" pitchFamily="2" charset="-78"/>
                <a:cs typeface="Alexandria" pitchFamily="2" charset="-78"/>
              </a:rPr>
              <a:t>An example functional requirement </a:t>
            </a:r>
            <a:r>
              <a:rPr lang="en-US" sz="1600" dirty="0">
                <a:latin typeface="Alexandria" pitchFamily="2" charset="-78"/>
                <a:cs typeface="Alexandria" pitchFamily="2" charset="-78"/>
              </a:rPr>
              <a:t>is: ‘the receptionist shall be able to view the customer name, address and telephone number’. </a:t>
            </a:r>
          </a:p>
        </p:txBody>
      </p:sp>
      <p:sp>
        <p:nvSpPr>
          <p:cNvPr id="9" name="Title 1"/>
          <p:cNvSpPr txBox="1">
            <a:spLocks/>
          </p:cNvSpPr>
          <p:nvPr/>
        </p:nvSpPr>
        <p:spPr>
          <a:xfrm>
            <a:off x="2525488"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126949"/>
    </mc:Choice>
    <mc:Fallback xmlns="">
      <p:transition spd="slow" advTm="1269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69143"/>
            <a:ext cx="10742386" cy="425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3" y="2070550"/>
            <a:ext cx="9942287" cy="2308324"/>
          </a:xfrm>
          <a:prstGeom prst="rect">
            <a:avLst/>
          </a:prstGeom>
        </p:spPr>
        <p:txBody>
          <a:bodyPr wrap="square">
            <a:spAutoFit/>
          </a:bodyPr>
          <a:lstStyle/>
          <a:p>
            <a:pPr algn="just"/>
            <a:r>
              <a:rPr lang="en-US" sz="1600" b="1" dirty="0">
                <a:latin typeface="Alexandria" pitchFamily="2" charset="-78"/>
                <a:cs typeface="Alexandria" pitchFamily="2" charset="-78"/>
              </a:rPr>
              <a:t>An example general requirement</a:t>
            </a:r>
            <a:r>
              <a:rPr lang="en-US" sz="1600" dirty="0">
                <a:latin typeface="Alexandria" pitchFamily="2" charset="-78"/>
                <a:cs typeface="Alexandria" pitchFamily="2" charset="-78"/>
              </a:rPr>
              <a:t> is: ‘the solution shall comply with the provisions of the Data Protection Act’. The originating person or information source for the requirement.</a:t>
            </a:r>
            <a:br>
              <a:rPr lang="en-US" sz="1600" dirty="0">
                <a:latin typeface="Alexandria" pitchFamily="2" charset="-78"/>
                <a:cs typeface="Alexandria" pitchFamily="2" charset="-78"/>
              </a:rPr>
            </a:br>
            <a:r>
              <a:rPr lang="en-US" sz="1600" b="1" dirty="0">
                <a:latin typeface="Alexandria" pitchFamily="2" charset="-78"/>
                <a:cs typeface="Alexandria" pitchFamily="2" charset="-78"/>
              </a:rPr>
              <a:t>For example</a:t>
            </a:r>
            <a:r>
              <a:rPr lang="en-US" sz="1600" dirty="0">
                <a:latin typeface="Alexandria" pitchFamily="2" charset="-78"/>
                <a:cs typeface="Alexandria" pitchFamily="2" charset="-78"/>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a:t>
            </a:r>
            <a:r>
              <a:rPr lang="en-US" sz="1600" dirty="0" smtClean="0">
                <a:latin typeface="Alexandria" pitchFamily="2" charset="-78"/>
                <a:cs typeface="Alexandria" pitchFamily="2" charset="-78"/>
              </a:rPr>
              <a:t>requirement. The </a:t>
            </a:r>
            <a:r>
              <a:rPr lang="en-US" sz="1600" dirty="0">
                <a:latin typeface="Alexandria" pitchFamily="2" charset="-78"/>
                <a:cs typeface="Alexandria" pitchFamily="2" charset="-78"/>
              </a:rPr>
              <a:t>type of requirement may be defined at sub-category level, for example, a requirement may be general, legal. The level of priority of the requirement</a:t>
            </a:r>
            <a:r>
              <a:rPr lang="en-US" sz="1600" dirty="0" smtClean="0">
                <a:latin typeface="Alexandria" pitchFamily="2" charset="-78"/>
                <a:cs typeface="Alexandria" pitchFamily="2" charset="-78"/>
              </a:rPr>
              <a:t>.</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9" name="Title 1"/>
          <p:cNvSpPr txBox="1">
            <a:spLocks/>
          </p:cNvSpPr>
          <p:nvPr/>
        </p:nvSpPr>
        <p:spPr>
          <a:xfrm>
            <a:off x="2394856" y="1081356"/>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69776"/>
    </mc:Choice>
    <mc:Fallback xmlns="">
      <p:transition spd="slow" advTm="6977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458321"/>
            <a:ext cx="107278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30845"/>
            <a:ext cx="10218057" cy="3046988"/>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Documenting a requirement</a:t>
            </a:r>
          </a:p>
          <a:p>
            <a:pPr algn="just"/>
            <a:r>
              <a:rPr lang="en-US" sz="1600" dirty="0">
                <a:latin typeface="Alexandria" pitchFamily="2" charset="-78"/>
                <a:cs typeface="Alexandria" pitchFamily="2" charset="-78"/>
              </a:rPr>
              <a:t>Each requirement is documented to define clearly what is required. The exact set of characteristics used to define requirements will depend upon the organizational standards and development approach to be adopted. (page 214- 217</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Alternatively,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p>
          <a:p>
            <a:pPr algn="just"/>
            <a:endParaRPr lang="en-US" sz="1600" b="1" dirty="0">
              <a:latin typeface="Alexandria" pitchFamily="2" charset="-78"/>
              <a:cs typeface="Alexandria" pitchFamily="2" charset="-78"/>
            </a:endParaRP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3029"/>
            <a:ext cx="10914743" cy="44794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1997978"/>
            <a:ext cx="10218057" cy="2062103"/>
          </a:xfrm>
          <a:prstGeom prst="rect">
            <a:avLst/>
          </a:prstGeom>
        </p:spPr>
        <p:txBody>
          <a:bodyPr wrap="square">
            <a:spAutoFit/>
          </a:bodyPr>
          <a:lstStyle/>
          <a:p>
            <a:pPr algn="just"/>
            <a:r>
              <a:rPr lang="en-US" sz="1600" dirty="0">
                <a:latin typeface="Alexandria" pitchFamily="2" charset="-78"/>
                <a:cs typeface="Alexandria" pitchFamily="2" charset="-78"/>
              </a:rPr>
              <a:t>For each requirement, we should consider how we can check or measure if a requirement has been met. </a:t>
            </a:r>
            <a:r>
              <a:rPr lang="en-US" sz="1600" dirty="0" smtClean="0">
                <a:latin typeface="Alexandria" pitchFamily="2" charset="-78"/>
                <a:cs typeface="Alexandria" pitchFamily="2" charset="-78"/>
              </a:rPr>
              <a:t>Related </a:t>
            </a:r>
            <a:r>
              <a:rPr lang="en-US" sz="1600" dirty="0">
                <a:latin typeface="Alexandria" pitchFamily="2" charset="-78"/>
                <a:cs typeface="Alexandria" pitchFamily="2" charset="-78"/>
              </a:rPr>
              <a:t>requirements, Related documents, Comments, Rationale, </a:t>
            </a:r>
            <a:r>
              <a:rPr lang="en-US" sz="1600" dirty="0" smtClean="0">
                <a:latin typeface="Alexandria" pitchFamily="2" charset="-78"/>
                <a:cs typeface="Alexandria" pitchFamily="2" charset="-78"/>
              </a:rPr>
              <a:t>Resolution. The </a:t>
            </a:r>
            <a:r>
              <a:rPr lang="en-US" sz="1600" dirty="0">
                <a:latin typeface="Alexandria" pitchFamily="2" charset="-78"/>
                <a:cs typeface="Alexandria" pitchFamily="2" charset="-78"/>
              </a:rPr>
              <a:t>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9" name="Title 1"/>
          <p:cNvSpPr txBox="1">
            <a:spLocks/>
          </p:cNvSpPr>
          <p:nvPr/>
        </p:nvSpPr>
        <p:spPr>
          <a:xfrm>
            <a:off x="2394856"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104502"/>
    </mc:Choice>
    <mc:Fallback xmlns="">
      <p:transition spd="slow" advTm="10450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0807"/>
            <a:ext cx="10785929" cy="44816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7" y="2056033"/>
            <a:ext cx="9826172" cy="3293209"/>
          </a:xfrm>
          <a:prstGeom prst="rect">
            <a:avLst/>
          </a:prstGeom>
        </p:spPr>
        <p:txBody>
          <a:bodyPr wrap="square">
            <a:spAutoFit/>
          </a:bodyPr>
          <a:lstStyle/>
          <a:p>
            <a:pPr algn="just"/>
            <a:r>
              <a:rPr lang="en-US" sz="1600" dirty="0">
                <a:latin typeface="Alexandria" pitchFamily="2" charset="-78"/>
                <a:cs typeface="Alexandria" pitchFamily="2" charset="-78"/>
              </a:rPr>
              <a:t>Another form of documentation that may be linked to the requirements is the modelling documents that have been created for the business change project.</a:t>
            </a:r>
            <a:br>
              <a:rPr lang="en-US" sz="1600" dirty="0">
                <a:latin typeface="Alexandria" pitchFamily="2" charset="-78"/>
                <a:cs typeface="Alexandria" pitchFamily="2" charset="-78"/>
              </a:rPr>
            </a:br>
            <a:r>
              <a:rPr lang="en-US" sz="1600" dirty="0">
                <a:latin typeface="Alexandria" pitchFamily="2" charset="-78"/>
                <a:cs typeface="Alexandria" pitchFamily="2" charset="-78"/>
              </a:rPr>
              <a:t>Some 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level of detail of the definition will depend upon several factors:</a:t>
            </a:r>
          </a:p>
          <a:p>
            <a:pPr algn="just"/>
            <a:r>
              <a:rPr lang="en-US" sz="1600" dirty="0">
                <a:latin typeface="Alexandria" pitchFamily="2" charset="-78"/>
                <a:cs typeface="Alexandria" pitchFamily="2" charset="-78"/>
              </a:rPr>
              <a:t>• The stage of the analysis, is it an initial view of the requirements or a more detailed</a:t>
            </a:r>
          </a:p>
          <a:p>
            <a:pPr algn="just"/>
            <a:r>
              <a:rPr lang="en-US" sz="1600" dirty="0">
                <a:latin typeface="Alexandria" pitchFamily="2" charset="-78"/>
                <a:cs typeface="Alexandria" pitchFamily="2" charset="-78"/>
              </a:rPr>
              <a:t>• The nature of the solution, for example, a business process change or IT system requirements specification? replacement.</a:t>
            </a:r>
          </a:p>
          <a:p>
            <a:pPr algn="just"/>
            <a:r>
              <a:rPr lang="en-US" sz="1600" dirty="0">
                <a:latin typeface="Alexandria" pitchFamily="2" charset="-78"/>
                <a:cs typeface="Alexandria" pitchFamily="2" charset="-78"/>
              </a:rPr>
              <a:t>• The level of priority of each requirement. </a:t>
            </a:r>
            <a:r>
              <a:rPr lang="en-US" sz="1600" b="1" dirty="0">
                <a:latin typeface="Alexandria" pitchFamily="2" charset="-78"/>
                <a:cs typeface="Alexandria" pitchFamily="2" charset="-78"/>
              </a:rPr>
              <a:t>For example</a:t>
            </a:r>
            <a:r>
              <a:rPr lang="en-US" sz="1600" dirty="0">
                <a:latin typeface="Alexandria" pitchFamily="2" charset="-78"/>
                <a:cs typeface="Alexandria" pitchFamily="2" charset="-78"/>
              </a:rPr>
              <a:t>, if a requirement is allocated a priority, the detailed work should be deferred until the point where it is to be included in the solution</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394856"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128364"/>
    </mc:Choice>
    <mc:Fallback xmlns="">
      <p:transition spd="slow" advTm="1283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550807"/>
            <a:ext cx="10727871" cy="44816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1968947"/>
            <a:ext cx="10101942" cy="2800767"/>
          </a:xfrm>
          <a:prstGeom prst="rect">
            <a:avLst/>
          </a:prstGeom>
        </p:spPr>
        <p:txBody>
          <a:bodyPr wrap="square">
            <a:spAutoFit/>
          </a:bodyPr>
          <a:lstStyle/>
          <a:p>
            <a:pPr algn="just"/>
            <a:r>
              <a:rPr lang="en-US" sz="1600" dirty="0">
                <a:latin typeface="Alexandria" pitchFamily="2" charset="-78"/>
                <a:cs typeface="Alexandria" pitchFamily="2" charset="-78"/>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t>
            </a:r>
            <a:r>
              <a:rPr lang="en-US" sz="1600" dirty="0" smtClean="0">
                <a:latin typeface="Alexandria" pitchFamily="2" charset="-78"/>
                <a:cs typeface="Alexandria" pitchFamily="2" charset="-78"/>
              </a:rPr>
              <a:t>author.</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After </a:t>
            </a:r>
            <a:r>
              <a:rPr lang="en-US" sz="1600" dirty="0">
                <a:latin typeface="Alexandria" pitchFamily="2" charset="-78"/>
                <a:cs typeface="Alexandria" pitchFamily="2" charset="-78"/>
              </a:rPr>
              <a:t>the requirements catalogue has been structured and duplicate or over lapping requirements removed, features such as the related requirements will be stated. Cross-referencing to other documents or models may be done late in requirements </a:t>
            </a:r>
            <a:r>
              <a:rPr lang="en-US" sz="1600" dirty="0" smtClean="0">
                <a:latin typeface="Alexandria" pitchFamily="2" charset="-78"/>
                <a:cs typeface="Alexandria" pitchFamily="2" charset="-78"/>
              </a:rPr>
              <a:t>analysis. There </a:t>
            </a:r>
            <a:r>
              <a:rPr lang="en-US" sz="1600" dirty="0">
                <a:latin typeface="Alexandria" pitchFamily="2" charset="-78"/>
                <a:cs typeface="Alexandria" pitchFamily="2" charset="-78"/>
              </a:rPr>
              <a:t>solution of a requirement may only be entered once the requirements have been validated and this may be subject to change if a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prioritization approach is used</a:t>
            </a:r>
            <a:r>
              <a:rPr lang="en-US" sz="1600" dirty="0" smtClean="0">
                <a:latin typeface="Alexandria" pitchFamily="2" charset="-78"/>
                <a:cs typeface="Alexandria" pitchFamily="2" charset="-78"/>
              </a:rPr>
              <a:t>. </a:t>
            </a:r>
            <a:r>
              <a:rPr lang="en-US" sz="1600" i="1" dirty="0">
                <a:latin typeface="Alexandria" pitchFamily="2" charset="-78"/>
                <a:cs typeface="Alexandria" pitchFamily="2" charset="-78"/>
              </a:rPr>
              <a:t>The acronym </a:t>
            </a:r>
            <a:r>
              <a:rPr lang="en-US" sz="1600" i="1" dirty="0" err="1">
                <a:latin typeface="Alexandria" pitchFamily="2" charset="-78"/>
                <a:cs typeface="Alexandria" pitchFamily="2" charset="-78"/>
              </a:rPr>
              <a:t>MoSCoW</a:t>
            </a:r>
            <a:r>
              <a:rPr lang="en-US" sz="1600" i="1" dirty="0">
                <a:latin typeface="Alexandria" pitchFamily="2" charset="-78"/>
                <a:cs typeface="Alexandria" pitchFamily="2" charset="-78"/>
              </a:rPr>
              <a:t> stands for “must-have,” “should-have,” “could-have,” and “won’t-have (this time).” The method is a helpful tool for organizations that need to prioritize product features. It can be used in different situations and can help to resolve conflicts between stakeholders.</a:t>
            </a:r>
          </a:p>
        </p:txBody>
      </p:sp>
      <p:sp>
        <p:nvSpPr>
          <p:cNvPr id="9" name="Title 1"/>
          <p:cNvSpPr txBox="1">
            <a:spLocks/>
          </p:cNvSpPr>
          <p:nvPr/>
        </p:nvSpPr>
        <p:spPr>
          <a:xfrm>
            <a:off x="2835733" y="10736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53699"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197882"/>
    </mc:Choice>
    <mc:Fallback xmlns="">
      <p:transition spd="slow" advTm="1978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669143"/>
            <a:ext cx="10582729" cy="4223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2" y="2124344"/>
            <a:ext cx="9826171" cy="1815882"/>
          </a:xfrm>
          <a:prstGeom prst="rect">
            <a:avLst/>
          </a:prstGeom>
        </p:spPr>
        <p:txBody>
          <a:bodyPr wrap="square">
            <a:spAutoFit/>
          </a:bodyPr>
          <a:lstStyle/>
          <a:p>
            <a:pPr algn="just"/>
            <a:r>
              <a:rPr lang="en-US" sz="1600" dirty="0">
                <a:latin typeface="Alexandria" pitchFamily="2" charset="-78"/>
                <a:cs typeface="Alexandria" pitchFamily="2" charset="-78"/>
              </a:rPr>
              <a:t>The version history will only be required if the requirement changes. The requirements catalogue is a central document throughout a business change </a:t>
            </a:r>
            <a:r>
              <a:rPr lang="en-US" sz="1600" dirty="0" smtClean="0">
                <a:latin typeface="Alexandria" pitchFamily="2" charset="-78"/>
                <a:cs typeface="Alexandria" pitchFamily="2" charset="-78"/>
              </a:rPr>
              <a:t>project. In </a:t>
            </a:r>
            <a:r>
              <a:rPr lang="en-US" sz="1600" dirty="0">
                <a:latin typeface="Alexandria" pitchFamily="2" charset="-78"/>
                <a:cs typeface="Alexandria" pitchFamily="2" charset="-78"/>
              </a:rPr>
              <a:t>this situation, the requirements catalogue should be clear about what is required and leave the further detail to be explored using approaches such as scenarios and prototyping</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612568" y="117528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86357"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52579"/>
    </mc:Choice>
    <mc:Fallback xmlns="">
      <p:transition spd="slow" advTm="525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647002"/>
            <a:ext cx="10655300" cy="44054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7" y="2041518"/>
            <a:ext cx="9884229" cy="3933384"/>
          </a:xfrm>
          <a:prstGeom prst="rect">
            <a:avLst/>
          </a:prstGeom>
        </p:spPr>
        <p:txBody>
          <a:bodyPr wrap="square">
            <a:spAutoFit/>
          </a:bodyPr>
          <a:lstStyle/>
          <a:p>
            <a:pPr algn="just">
              <a:lnSpc>
                <a:spcPct val="120000"/>
              </a:lnSpc>
            </a:pPr>
            <a:r>
              <a:rPr lang="en-US" sz="1600" dirty="0">
                <a:latin typeface="Alexandria" pitchFamily="2" charset="-78"/>
                <a:cs typeface="Alexandria" pitchFamily="2" charset="-78"/>
              </a:rPr>
              <a:t>A failure to understand, document and manage requirements often lies at the heart of problems with business and IT system changes </a:t>
            </a:r>
            <a:r>
              <a:rPr lang="en-US" sz="1600" dirty="0" smtClean="0">
                <a:latin typeface="Alexandria" pitchFamily="2" charset="-78"/>
                <a:cs typeface="Alexandria" pitchFamily="2" charset="-78"/>
              </a:rPr>
              <a:t>projects. It </a:t>
            </a:r>
            <a:r>
              <a:rPr lang="en-US" sz="1600" dirty="0">
                <a:latin typeface="Alexandria" pitchFamily="2" charset="-78"/>
                <a:cs typeface="Alexandria" pitchFamily="2" charset="-78"/>
              </a:rPr>
              <a:t>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r>
              <a:rPr lang="en-US" sz="1600" dirty="0" smtClean="0">
                <a:latin typeface="Alexandria" pitchFamily="2" charset="-78"/>
                <a:cs typeface="Alexandria" pitchFamily="2" charset="-78"/>
              </a:rPr>
              <a:t>Requirements </a:t>
            </a:r>
            <a:r>
              <a:rPr lang="en-US" sz="1600" dirty="0">
                <a:latin typeface="Alexandria" pitchFamily="2" charset="-78"/>
                <a:cs typeface="Alexandria" pitchFamily="2" charset="-78"/>
              </a:rPr>
              <a:t>management is essential if there is to be traceability of requirements. </a:t>
            </a:r>
            <a:r>
              <a:rPr lang="en-US" sz="1600" dirty="0" smtClean="0">
                <a:latin typeface="Alexandria" pitchFamily="2" charset="-78"/>
                <a:cs typeface="Alexandria" pitchFamily="2" charset="-78"/>
              </a:rPr>
              <a:t>There </a:t>
            </a:r>
            <a:r>
              <a:rPr lang="en-US" sz="1600" dirty="0">
                <a:latin typeface="Alexandria" pitchFamily="2" charset="-78"/>
                <a:cs typeface="Alexandria" pitchFamily="2" charset="-78"/>
              </a:rPr>
              <a:t>are several elements involved in managing requirements as shown in </a:t>
            </a:r>
            <a:r>
              <a:rPr lang="en-US" sz="1600" b="1" dirty="0">
                <a:latin typeface="Alexandria" pitchFamily="2" charset="-78"/>
                <a:cs typeface="Alexandria" pitchFamily="2" charset="-78"/>
              </a:rPr>
              <a:t>Figure 11.4 and described below. </a:t>
            </a:r>
          </a:p>
          <a:p>
            <a:pPr algn="just">
              <a:lnSpc>
                <a:spcPct val="120000"/>
              </a:lnSpc>
              <a:buFont typeface="Wingdings" panose="05000000000000000000" pitchFamily="2" charset="2"/>
              <a:buChar char="q"/>
            </a:pPr>
            <a:r>
              <a:rPr lang="en-US" sz="1600" b="1" dirty="0" smtClean="0">
                <a:latin typeface="Alexandria" pitchFamily="2" charset="-78"/>
                <a:cs typeface="Alexandria" pitchFamily="2" charset="-78"/>
              </a:rPr>
              <a:t>Requirements </a:t>
            </a:r>
            <a:r>
              <a:rPr lang="en-US" sz="1600" b="1" dirty="0">
                <a:latin typeface="Alexandria" pitchFamily="2" charset="-78"/>
                <a:cs typeface="Alexandria" pitchFamily="2" charset="-78"/>
              </a:rPr>
              <a:t>identification </a:t>
            </a:r>
          </a:p>
          <a:p>
            <a:pPr algn="just">
              <a:lnSpc>
                <a:spcPct val="120000"/>
              </a:lnSpc>
            </a:pPr>
            <a:r>
              <a:rPr lang="en-US" sz="1600" dirty="0">
                <a:latin typeface="Alexandria" pitchFamily="2" charset="-78"/>
                <a:cs typeface="Alexandria" pitchFamily="2" charset="-78"/>
              </a:rPr>
              <a:t>Each requirement needs to be identified uniquely in order that any reference to that requirement corresponds to only one requirement. </a:t>
            </a:r>
          </a:p>
          <a:p>
            <a:pPr algn="just">
              <a:lnSpc>
                <a:spcPct val="120000"/>
              </a:lnSpc>
            </a:pPr>
            <a:r>
              <a:rPr lang="en-US" sz="1600" b="1" dirty="0">
                <a:latin typeface="Alexandria" pitchFamily="2" charset="-78"/>
                <a:cs typeface="Alexandria" pitchFamily="2" charset="-78"/>
              </a:rPr>
              <a:t>Cross-referencing</a:t>
            </a:r>
            <a:r>
              <a:rPr lang="en-US" sz="1600" dirty="0">
                <a:latin typeface="Alexandria" pitchFamily="2" charset="-78"/>
                <a:cs typeface="Alexandria" pitchFamily="2" charset="-78"/>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2612571" y="120081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154267"/>
    </mc:Choice>
    <mc:Fallback xmlns="">
      <p:transition spd="slow" advTm="1542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683657"/>
            <a:ext cx="10348686" cy="43488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Picture 6"/>
          <p:cNvPicPr>
            <a:picLocks noChangeAspect="1"/>
          </p:cNvPicPr>
          <p:nvPr/>
        </p:nvPicPr>
        <p:blipFill>
          <a:blip r:embed="rId3"/>
          <a:stretch>
            <a:fillRect/>
          </a:stretch>
        </p:blipFill>
        <p:spPr>
          <a:xfrm>
            <a:off x="1103086" y="2235200"/>
            <a:ext cx="9477828" cy="3556000"/>
          </a:xfrm>
          <a:prstGeom prst="rect">
            <a:avLst/>
          </a:prstGeom>
        </p:spPr>
      </p:pic>
      <p:sp>
        <p:nvSpPr>
          <p:cNvPr id="8" name="Title 1"/>
          <p:cNvSpPr txBox="1">
            <a:spLocks/>
          </p:cNvSpPr>
          <p:nvPr/>
        </p:nvSpPr>
        <p:spPr>
          <a:xfrm>
            <a:off x="2612571" y="120081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60546"/>
    </mc:Choice>
    <mc:Fallback xmlns="">
      <p:transition spd="slow" advTm="6054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886857"/>
            <a:ext cx="10756900" cy="3962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288263"/>
            <a:ext cx="10058400" cy="2800767"/>
          </a:xfrm>
          <a:prstGeom prst="rect">
            <a:avLst/>
          </a:prstGeom>
        </p:spPr>
        <p:txBody>
          <a:bodyPr wrap="square">
            <a:spAutoFit/>
          </a:bodyPr>
          <a:lstStyle/>
          <a:p>
            <a:pPr algn="just"/>
            <a:r>
              <a:rPr lang="en-US" sz="1600" dirty="0">
                <a:latin typeface="Alexandria" pitchFamily="2" charset="-78"/>
                <a:cs typeface="Alexandria" pitchFamily="2" charset="-78"/>
              </a:rPr>
              <a:t>They allow the analyst to identify which requirements are related to the requirement that is the subject of the change, and consider whether the change will affect the other requirements.</a:t>
            </a:r>
          </a:p>
          <a:p>
            <a:pPr marL="342900" indent="-342900" algn="just">
              <a:buFont typeface="Arial" panose="020B0604020202020204" pitchFamily="34" charset="0"/>
              <a:buChar char="•"/>
            </a:pPr>
            <a:r>
              <a:rPr lang="en-US" sz="1600" b="1" dirty="0">
                <a:latin typeface="Alexandria" pitchFamily="2" charset="-78"/>
                <a:cs typeface="Alexandria" pitchFamily="2" charset="-78"/>
              </a:rPr>
              <a:t>Origin and ownership- </a:t>
            </a:r>
            <a:r>
              <a:rPr lang="en-US" sz="1600" dirty="0">
                <a:latin typeface="Alexandria" pitchFamily="2" charset="-78"/>
                <a:cs typeface="Alexandria" pitchFamily="2" charset="-78"/>
              </a:rPr>
              <a:t>The source identifies the origin of the </a:t>
            </a:r>
            <a:r>
              <a:rPr lang="en-US" sz="1600" dirty="0" smtClean="0">
                <a:latin typeface="Alexandria" pitchFamily="2" charset="-78"/>
                <a:cs typeface="Alexandria" pitchFamily="2" charset="-78"/>
              </a:rPr>
              <a:t>requirement. When </a:t>
            </a:r>
            <a:r>
              <a:rPr lang="en-US" sz="1600" dirty="0">
                <a:latin typeface="Alexandria" pitchFamily="2" charset="-78"/>
                <a:cs typeface="Alexandria" pitchFamily="2" charset="-78"/>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a:t>
            </a:r>
            <a:r>
              <a:rPr lang="en-US" sz="1600" dirty="0" smtClean="0">
                <a:latin typeface="Alexandria" pitchFamily="2" charset="-78"/>
                <a:cs typeface="Alexandria" pitchFamily="2" charset="-78"/>
              </a:rPr>
              <a:t>requirement.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pPr algn="just"/>
            <a:endParaRPr lang="en-US" sz="1600" b="1" dirty="0">
              <a:latin typeface="Alexandria" pitchFamily="2" charset="-78"/>
              <a:cs typeface="Alexandria" pitchFamily="2" charset="-78"/>
            </a:endParaRPr>
          </a:p>
        </p:txBody>
      </p:sp>
      <p:sp>
        <p:nvSpPr>
          <p:cNvPr id="8" name="Title 1"/>
          <p:cNvSpPr txBox="1">
            <a:spLocks/>
          </p:cNvSpPr>
          <p:nvPr/>
        </p:nvSpPr>
        <p:spPr>
          <a:xfrm>
            <a:off x="2612571" y="144575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27838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60805"/>
    </mc:Choice>
    <mc:Fallback xmlns="">
      <p:transition spd="slow" advTm="608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2132" y="1779804"/>
            <a:ext cx="10785929" cy="4252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0" y="2302779"/>
            <a:ext cx="9724571" cy="2308324"/>
          </a:xfrm>
          <a:prstGeom prst="rect">
            <a:avLst/>
          </a:prstGeom>
        </p:spPr>
        <p:txBody>
          <a:bodyPr wrap="square">
            <a:spAutoFit/>
          </a:bodyPr>
          <a:lstStyle/>
          <a:p>
            <a:pPr algn="just"/>
            <a:r>
              <a:rPr lang="en-US" sz="1600" b="1" dirty="0" smtClean="0">
                <a:latin typeface="Alexandria" pitchFamily="2" charset="-78"/>
                <a:cs typeface="Alexandria" pitchFamily="2" charset="-78"/>
              </a:rPr>
              <a:t>Configuration </a:t>
            </a:r>
            <a:r>
              <a:rPr lang="en-US" sz="1600" b="1" dirty="0">
                <a:latin typeface="Alexandria" pitchFamily="2" charset="-78"/>
                <a:cs typeface="Alexandria" pitchFamily="2" charset="-78"/>
              </a:rPr>
              <a:t>management- </a:t>
            </a:r>
            <a:r>
              <a:rPr lang="en-US" sz="1600" dirty="0">
                <a:latin typeface="Alexandria" pitchFamily="2" charset="-78"/>
                <a:cs typeface="Alexandria" pitchFamily="2" charset="-78"/>
              </a:rPr>
              <a:t> is concerned with controlling any changes made to project deliverables, such as documents, in order to ensure that the changes are made in a disciplined manner and traceability </a:t>
            </a:r>
            <a:r>
              <a:rPr lang="en-US" sz="1600" dirty="0" smtClean="0">
                <a:latin typeface="Alexandria" pitchFamily="2" charset="-78"/>
                <a:cs typeface="Alexandria" pitchFamily="2" charset="-78"/>
              </a:rPr>
              <a:t>sustained. Without </a:t>
            </a:r>
            <a:r>
              <a:rPr lang="en-US" sz="1600" dirty="0">
                <a:latin typeface="Alexandria" pitchFamily="2" charset="-78"/>
                <a:cs typeface="Alexandria" pitchFamily="2" charset="-78"/>
              </a:rPr>
              <a:t>effective configuration management the requirements document can become inaccurate as the following problems can occur:</a:t>
            </a:r>
          </a:p>
          <a:p>
            <a:pPr algn="just"/>
            <a:r>
              <a:rPr lang="en-US" sz="1600" dirty="0">
                <a:latin typeface="Alexandria" pitchFamily="2" charset="-78"/>
                <a:cs typeface="Alexandria" pitchFamily="2" charset="-78"/>
              </a:rPr>
              <a:t>-inability or difficulty in identifying the latest version of a requirement; </a:t>
            </a:r>
          </a:p>
          <a:p>
            <a:pPr algn="just"/>
            <a:r>
              <a:rPr lang="en-US" sz="1600" dirty="0">
                <a:latin typeface="Alexandria" pitchFamily="2" charset="-78"/>
                <a:cs typeface="Alexandria" pitchFamily="2" charset="-78"/>
              </a:rPr>
              <a:t>-the reintroduction of out-of-date requirements;</a:t>
            </a:r>
          </a:p>
          <a:p>
            <a:pPr algn="just"/>
            <a:r>
              <a:rPr lang="en-US" sz="1600" dirty="0">
                <a:latin typeface="Alexandria" pitchFamily="2" charset="-78"/>
                <a:cs typeface="Alexandria" pitchFamily="2" charset="-78"/>
              </a:rPr>
              <a:t>-using the wrong set of requirements for further development or testing work. As a result, it is important that appropriate mechanisms are developed that will manage the implementation of any changes to the requirements</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331447"/>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18041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161084"/>
    </mc:Choice>
    <mc:Fallback xmlns="">
      <p:transition spd="slow" advTm="1610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727199"/>
            <a:ext cx="10655300" cy="43053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81005"/>
            <a:ext cx="9913257" cy="1323439"/>
          </a:xfrm>
          <a:prstGeom prst="rect">
            <a:avLst/>
          </a:prstGeom>
        </p:spPr>
        <p:txBody>
          <a:bodyPr wrap="square">
            <a:spAutoFit/>
          </a:bodyPr>
          <a:lstStyle/>
          <a:p>
            <a:pPr algn="just"/>
            <a:r>
              <a:rPr lang="en-US" sz="1600" dirty="0">
                <a:latin typeface="Alexandria" pitchFamily="2" charset="-78"/>
                <a:cs typeface="Alexandria" pitchFamily="2" charset="-78"/>
              </a:rPr>
              <a:t>During requirements management, the deliverables will include the individual requirements catalogue entries, the composite set of entries that form the requirements catalogue, the models that elaborate and define the requirements, the requirements document.</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while a requirement will have a version number, so will the whole requirements catalogue within which the requirement sits. </a:t>
            </a:r>
          </a:p>
        </p:txBody>
      </p:sp>
      <p:sp>
        <p:nvSpPr>
          <p:cNvPr id="8" name="Title 1"/>
          <p:cNvSpPr txBox="1">
            <a:spLocks/>
          </p:cNvSpPr>
          <p:nvPr/>
        </p:nvSpPr>
        <p:spPr>
          <a:xfrm>
            <a:off x="2612571" y="1347776"/>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13142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88443"/>
    </mc:Choice>
    <mc:Fallback xmlns="">
      <p:transition spd="slow" advTm="8844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553700" cy="43176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88571" y="2096935"/>
            <a:ext cx="9637486" cy="3933384"/>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1600" b="1" dirty="0">
                <a:latin typeface="Alexandria" pitchFamily="2" charset="-78"/>
                <a:cs typeface="Alexandria" pitchFamily="2" charset="-78"/>
              </a:rPr>
              <a:t>Configuration control</a:t>
            </a:r>
          </a:p>
          <a:p>
            <a:pPr algn="just">
              <a:lnSpc>
                <a:spcPct val="120000"/>
              </a:lnSpc>
            </a:pPr>
            <a:r>
              <a:rPr lang="en-US" sz="1600" dirty="0">
                <a:latin typeface="Alexandria" pitchFamily="2" charset="-78"/>
                <a:cs typeface="Alexandria" pitchFamily="2" charset="-78"/>
              </a:rPr>
              <a:t>There will also need to be a process for controlling the </a:t>
            </a:r>
            <a:r>
              <a:rPr lang="en-US" sz="1600" b="1" dirty="0">
                <a:latin typeface="Alexandria" pitchFamily="2" charset="-78"/>
                <a:cs typeface="Alexandria" pitchFamily="2" charset="-78"/>
              </a:rPr>
              <a:t>Configuration Items (CIs)</a:t>
            </a:r>
            <a:r>
              <a:rPr lang="en-US" sz="1600" dirty="0">
                <a:latin typeface="Alexandria" pitchFamily="2" charset="-78"/>
                <a:cs typeface="Alexandria" pitchFamily="2" charset="-78"/>
              </a:rPr>
              <a:t> and ensuring that they are not changed without formal approval and version numbering.</a:t>
            </a:r>
            <a:br>
              <a:rPr lang="en-US" sz="1600" dirty="0">
                <a:latin typeface="Alexandria" pitchFamily="2" charset="-78"/>
                <a:cs typeface="Alexandria" pitchFamily="2" charset="-78"/>
              </a:rPr>
            </a:br>
            <a:r>
              <a:rPr lang="en-US" sz="1600" dirty="0">
                <a:latin typeface="Alexandria" pitchFamily="2" charset="-78"/>
                <a:cs typeface="Alexandria" pitchFamily="2" charset="-78"/>
              </a:rPr>
              <a:t>For example, a draft requirement catalogue entry with an identifier T-007 could be numbered T-007v0.3 indicating that this is the third draft version of the technical requirement numbered 007. Second, requirements validation is carried out to review and agree the requirements </a:t>
            </a:r>
            <a:r>
              <a:rPr lang="en-US" sz="1600" dirty="0" smtClean="0">
                <a:latin typeface="Alexandria" pitchFamily="2" charset="-78"/>
                <a:cs typeface="Alexandria" pitchFamily="2" charset="-78"/>
              </a:rPr>
              <a:t>documentation.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At </a:t>
            </a:r>
            <a:r>
              <a:rPr lang="en-US" sz="1600" dirty="0">
                <a:latin typeface="Alexandria" pitchFamily="2" charset="-78"/>
                <a:cs typeface="Alexandria" pitchFamily="2" charset="-78"/>
              </a:rPr>
              <a:t>this point, the CIs that describe the requirements are said to be ‘base lined’. This means that they are brought under configuration control and cannot be changed by any one without the following the formal configuration management </a:t>
            </a:r>
            <a:r>
              <a:rPr lang="en-US" sz="1600" dirty="0" smtClean="0">
                <a:latin typeface="Alexandria" pitchFamily="2" charset="-78"/>
                <a:cs typeface="Alexandria" pitchFamily="2" charset="-78"/>
              </a:rPr>
              <a:t>procedure. Sometimes </a:t>
            </a:r>
            <a:r>
              <a:rPr lang="en-US" sz="1600" dirty="0">
                <a:latin typeface="Alexandria" pitchFamily="2" charset="-78"/>
                <a:cs typeface="Alexandria" pitchFamily="2" charset="-78"/>
              </a:rPr>
              <a:t>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315118"/>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319015"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98171"/>
            <a:ext cx="10785929"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399" y="2140487"/>
            <a:ext cx="10087429" cy="3293209"/>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Configuration management in an Agile environment</a:t>
            </a:r>
          </a:p>
          <a:p>
            <a:pPr algn="just"/>
            <a:r>
              <a:rPr lang="en-US" sz="1600" dirty="0">
                <a:latin typeface="Alexandria" pitchFamily="2" charset="-78"/>
                <a:cs typeface="Alexandria" pitchFamily="2" charset="-78"/>
              </a:rPr>
              <a:t>Having baselined the requirements document reasonably early in the development project, this document will provide an audit trail for the high-level </a:t>
            </a:r>
            <a:r>
              <a:rPr lang="en-US" sz="1600" dirty="0" smtClean="0">
                <a:latin typeface="Alexandria" pitchFamily="2" charset="-78"/>
                <a:cs typeface="Alexandria" pitchFamily="2" charset="-78"/>
              </a:rPr>
              <a:t>requirements. Baselining </a:t>
            </a:r>
            <a:r>
              <a:rPr lang="en-US" sz="1600" dirty="0">
                <a:latin typeface="Alexandria" pitchFamily="2" charset="-78"/>
                <a:cs typeface="Alexandria" pitchFamily="2" charset="-78"/>
              </a:rPr>
              <a:t>and controlling the versions of the prototypes will also be important if the requirements are to be managed. </a:t>
            </a:r>
            <a:r>
              <a:rPr lang="en-US" sz="1600" b="1" i="1" dirty="0">
                <a:latin typeface="Alexandria" pitchFamily="2" charset="-78"/>
                <a:cs typeface="Alexandria" pitchFamily="2" charset="-78"/>
              </a:rPr>
              <a:t>There are several possibilities for baselining the prototypes during Agile software development including:</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every prototype before demonstration</a:t>
            </a:r>
            <a:r>
              <a:rPr lang="en-US" sz="1600" dirty="0">
                <a:latin typeface="Alexandria" pitchFamily="2" charset="-78"/>
                <a:cs typeface="Alexandria" pitchFamily="2" charset="-78"/>
              </a:rPr>
              <a:t>: this has the virtue of clarifying the version that has been demonstrated to the business users.</a:t>
            </a:r>
          </a:p>
          <a:p>
            <a:pPr algn="just"/>
            <a:r>
              <a:rPr lang="en-US" sz="1600" dirty="0">
                <a:latin typeface="Alexandria" pitchFamily="2" charset="-78"/>
                <a:cs typeface="Alexandria" pitchFamily="2" charset="-78"/>
              </a:rPr>
              <a:t>• </a:t>
            </a:r>
            <a:r>
              <a:rPr lang="en-US" sz="1600" b="1" dirty="0">
                <a:latin typeface="Alexandria" pitchFamily="2" charset="-78"/>
                <a:cs typeface="Alexandria" pitchFamily="2" charset="-78"/>
              </a:rPr>
              <a:t>Baselining daily: </a:t>
            </a:r>
            <a:r>
              <a:rPr lang="en-US" sz="1600" dirty="0">
                <a:latin typeface="Alexandria" pitchFamily="2" charset="-78"/>
                <a:cs typeface="Alexandria" pitchFamily="2" charset="-78"/>
              </a:rPr>
              <a:t>this is highly disciplined but can prove onerous and unnecessary.</a:t>
            </a:r>
          </a:p>
          <a:p>
            <a:pPr algn="just"/>
            <a:r>
              <a:rPr lang="en-US" sz="1600" b="1" dirty="0">
                <a:latin typeface="Alexandria" pitchFamily="2" charset="-78"/>
                <a:cs typeface="Alexandria" pitchFamily="2" charset="-78"/>
              </a:rPr>
              <a:t>• Baselining at the end of a time box</a:t>
            </a:r>
            <a:r>
              <a:rPr lang="en-US" sz="1600" dirty="0">
                <a:latin typeface="Alexandria" pitchFamily="2" charset="-78"/>
                <a:cs typeface="Alexandria" pitchFamily="2" charset="-78"/>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28246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2" name="Rectangle 11"/>
          <p:cNvSpPr/>
          <p:nvPr/>
        </p:nvSpPr>
        <p:spPr>
          <a:xfrm>
            <a:off x="1172054"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177959"/>
    </mc:Choice>
    <mc:Fallback xmlns="">
      <p:transition spd="slow" advTm="177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7"/>
            <a:ext cx="106988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7" y="2292891"/>
            <a:ext cx="10101943" cy="2800767"/>
          </a:xfrm>
          <a:prstGeom prst="rect">
            <a:avLst/>
          </a:prstGeom>
        </p:spPr>
        <p:txBody>
          <a:bodyPr wrap="square">
            <a:spAutoFit/>
          </a:bodyPr>
          <a:lstStyle/>
          <a:p>
            <a:pPr algn="just">
              <a:buFont typeface="Wingdings" panose="05000000000000000000" pitchFamily="2" charset="2"/>
              <a:buChar char="q"/>
            </a:pPr>
            <a:r>
              <a:rPr lang="en-US" sz="1600" b="1" dirty="0">
                <a:latin typeface="Alexandria" pitchFamily="2" charset="-78"/>
                <a:cs typeface="Alexandria" pitchFamily="2" charset="-78"/>
              </a:rPr>
              <a:t>Change control </a:t>
            </a:r>
          </a:p>
          <a:p>
            <a:pPr marL="457200" indent="-457200" algn="just">
              <a:buFont typeface="Arial" panose="020B0604020202020204" pitchFamily="34" charset="0"/>
              <a:buChar char="•"/>
            </a:pPr>
            <a:r>
              <a:rPr lang="en-US" sz="1600" b="1" dirty="0">
                <a:latin typeface="Alexandria" pitchFamily="2" charset="-78"/>
                <a:cs typeface="Alexandria" pitchFamily="2" charset="-78"/>
              </a:rPr>
              <a:t>Documenting the proposed change - </a:t>
            </a:r>
            <a:r>
              <a:rPr lang="en-US" sz="1600" dirty="0">
                <a:latin typeface="Alexandria" pitchFamily="2" charset="-78"/>
                <a:cs typeface="Alexandria" pitchFamily="2" charset="-78"/>
              </a:rPr>
              <a:t>The change should be documented as a ‘change request’, stating who raised the change, a description of the change and a justification for requesting it.• </a:t>
            </a:r>
          </a:p>
          <a:p>
            <a:pPr marL="457200" indent="-457200" algn="just">
              <a:buFont typeface="Arial" panose="020B0604020202020204" pitchFamily="34" charset="0"/>
              <a:buChar char="•"/>
            </a:pPr>
            <a:r>
              <a:rPr lang="en-US" sz="1600" b="1" dirty="0">
                <a:latin typeface="Alexandria" pitchFamily="2" charset="-78"/>
                <a:cs typeface="Alexandria" pitchFamily="2" charset="-78"/>
              </a:rPr>
              <a:t>Consulting the stakeholders. </a:t>
            </a:r>
            <a:r>
              <a:rPr lang="en-US" sz="1600" dirty="0">
                <a:latin typeface="Alexandria" pitchFamily="2" charset="-78"/>
                <a:cs typeface="Alexandria" pitchFamily="2" charset="-78"/>
              </a:rPr>
              <a:t>Each change request should be sent to representative stakeholders to assess the impact of the proposed change, including the effort to make the change and the corresponding cost.</a:t>
            </a:r>
          </a:p>
          <a:p>
            <a:pPr marL="457200" indent="-457200" algn="just">
              <a:buFont typeface="Arial" panose="020B0604020202020204" pitchFamily="34" charset="0"/>
              <a:buChar char="•"/>
            </a:pPr>
            <a:r>
              <a:rPr lang="en-US" sz="1600" b="1" dirty="0">
                <a:latin typeface="Alexandria" pitchFamily="2" charset="-78"/>
                <a:cs typeface="Alexandria" pitchFamily="2" charset="-78"/>
              </a:rPr>
              <a:t>Deciding on the change-  </a:t>
            </a:r>
            <a:r>
              <a:rPr lang="en-US" sz="1600" dirty="0">
                <a:latin typeface="Alexandria" pitchFamily="2" charset="-78"/>
                <a:cs typeface="Alexandria" pitchFamily="2" charset="-78"/>
              </a:rPr>
              <a:t>Each change that has been applied to the requirements is documented and explains why one version was changed to create the new </a:t>
            </a:r>
            <a:r>
              <a:rPr lang="en-US" sz="1600" dirty="0" smtClean="0">
                <a:latin typeface="Alexandria" pitchFamily="2" charset="-78"/>
                <a:cs typeface="Alexandria" pitchFamily="2" charset="-78"/>
              </a:rPr>
              <a:t>version. Over </a:t>
            </a:r>
            <a:r>
              <a:rPr lang="en-US" sz="1600" dirty="0">
                <a:latin typeface="Alexandria" pitchFamily="2" charset="-78"/>
                <a:cs typeface="Alexandria" pitchFamily="2" charset="-78"/>
              </a:rPr>
              <a:t>time, a complete audit trail will be created explaining what actions were taken, why this was done and when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8" name="Title 1"/>
          <p:cNvSpPr txBox="1">
            <a:spLocks/>
          </p:cNvSpPr>
          <p:nvPr/>
        </p:nvSpPr>
        <p:spPr>
          <a:xfrm>
            <a:off x="2612571" y="129878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72054" y="109876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7147"/>
    </mc:Choice>
    <mc:Fallback xmlns="">
      <p:transition spd="slow" advTm="971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12687"/>
            <a:ext cx="105972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86971" y="2125972"/>
            <a:ext cx="9927772" cy="1865126"/>
          </a:xfrm>
          <a:prstGeom prst="rect">
            <a:avLst/>
          </a:prstGeom>
        </p:spPr>
        <p:txBody>
          <a:bodyPr wrap="square">
            <a:spAutoFit/>
          </a:bodyPr>
          <a:lstStyle/>
          <a:p>
            <a:pPr algn="just">
              <a:lnSpc>
                <a:spcPct val="120000"/>
              </a:lnSpc>
              <a:buFont typeface="Wingdings" panose="05000000000000000000" pitchFamily="2" charset="2"/>
              <a:buChar char="q"/>
            </a:pPr>
            <a:r>
              <a:rPr lang="en-US" sz="1600" b="1" dirty="0">
                <a:latin typeface="Alexandria" pitchFamily="2" charset="-78"/>
                <a:cs typeface="Alexandria" pitchFamily="2" charset="-78"/>
              </a:rPr>
              <a:t>Software support </a:t>
            </a:r>
          </a:p>
          <a:p>
            <a:pPr algn="just">
              <a:lnSpc>
                <a:spcPct val="120000"/>
              </a:lnSpc>
            </a:pPr>
            <a:r>
              <a:rPr lang="en-US" sz="1600" dirty="0">
                <a:latin typeface="Alexandria" pitchFamily="2" charset="-78"/>
                <a:cs typeface="Alexandria" pitchFamily="2" charset="-78"/>
              </a:rPr>
              <a:t>Most requirements documents contain too many requirements to manage the set of documentation, cross-references and versions manually so an automated tool is usually </a:t>
            </a:r>
            <a:r>
              <a:rPr lang="en-US" sz="1600" dirty="0" smtClean="0">
                <a:latin typeface="Alexandria" pitchFamily="2" charset="-78"/>
                <a:cs typeface="Alexandria" pitchFamily="2" charset="-78"/>
              </a:rPr>
              <a:t>required.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allocation of identifiers and version numbers to configuration items. Some specialist tool sets provide a range of features, including those above, designed to support rigorous and efficient requirements management</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29878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MANAGING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86357"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82390"/>
    </mc:Choice>
    <mc:Fallback xmlns="">
      <p:transition spd="slow" advTm="8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49829"/>
            <a:ext cx="5614763" cy="3512457"/>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1800" b="1" dirty="0" smtClean="0">
              <a:latin typeface="Alexandria" pitchFamily="2" charset="-78"/>
              <a:cs typeface="Alexandria" pitchFamily="2" charset="-78"/>
            </a:endParaRPr>
          </a:p>
          <a:p>
            <a:r>
              <a:rPr lang="en-US" sz="18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1800" b="1" dirty="0">
                <a:latin typeface="Alexandria" pitchFamily="2" charset="-78"/>
                <a:cs typeface="Alexandria" pitchFamily="2" charset="-78"/>
              </a:rPr>
              <a:t>MODELLING BUSINESS USE CASES </a:t>
            </a:r>
            <a:endParaRPr lang="en-US" sz="1800" b="1" dirty="0" smtClean="0">
              <a:latin typeface="Alexandria" pitchFamily="2" charset="-78"/>
              <a:cs typeface="Alexandria" pitchFamily="2" charset="-78"/>
            </a:endParaRPr>
          </a:p>
          <a:p>
            <a:pPr marL="342900" indent="-342900">
              <a:buFont typeface="Arial" panose="020B0604020202020204" pitchFamily="34" charset="0"/>
              <a:buChar char="•"/>
            </a:pPr>
            <a:r>
              <a:rPr lang="en-US" sz="1800" b="1" dirty="0">
                <a:latin typeface="Alexandria" pitchFamily="2" charset="-78"/>
                <a:cs typeface="Alexandria" pitchFamily="2" charset="-78"/>
              </a:rPr>
              <a:t>MODELLING </a:t>
            </a:r>
            <a:r>
              <a:rPr lang="en-US" sz="18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1800" b="1" dirty="0">
                <a:latin typeface="Alexandria" pitchFamily="2" charset="-78"/>
                <a:cs typeface="Alexandria" pitchFamily="2" charset="-78"/>
              </a:rPr>
              <a:t>MODELLING SYSTEM </a:t>
            </a:r>
            <a:r>
              <a:rPr lang="en-US" sz="1800" b="1" dirty="0" smtClean="0">
                <a:latin typeface="Alexandria" pitchFamily="2" charset="-78"/>
                <a:cs typeface="Alexandria" pitchFamily="2" charset="-78"/>
              </a:rPr>
              <a:t>DATA</a:t>
            </a:r>
          </a:p>
          <a:p>
            <a:pPr marL="342900" indent="-342900">
              <a:buFont typeface="Arial" panose="020B0604020202020204" pitchFamily="34" charset="0"/>
              <a:buChar char="•"/>
            </a:pPr>
            <a:r>
              <a:rPr lang="en-US" sz="1800" b="1" dirty="0">
                <a:latin typeface="Alexandria" pitchFamily="2" charset="-78"/>
                <a:cs typeface="Alexandria" pitchFamily="2" charset="-78"/>
              </a:rPr>
              <a:t>CLASS </a:t>
            </a:r>
            <a:r>
              <a:rPr lang="en-US" sz="1800" b="1" dirty="0" smtClean="0">
                <a:latin typeface="Alexandria" pitchFamily="2" charset="-78"/>
                <a:cs typeface="Alexandria" pitchFamily="2" charset="-78"/>
              </a:rPr>
              <a:t>MODELS</a:t>
            </a:r>
          </a:p>
          <a:p>
            <a:pPr marL="342900" indent="-342900">
              <a:buFont typeface="Arial" panose="020B0604020202020204" pitchFamily="34" charset="0"/>
              <a:buChar char="•"/>
            </a:pPr>
            <a:r>
              <a:rPr lang="en-US" sz="1800" b="1" dirty="0">
                <a:latin typeface="Alexandria" pitchFamily="2" charset="-78"/>
                <a:cs typeface="Alexandria" pitchFamily="2" charset="-78"/>
              </a:rPr>
              <a:t>MODELLING IN AGILE </a:t>
            </a:r>
            <a:r>
              <a:rPr lang="en-US" sz="1800" b="1" dirty="0" smtClean="0">
                <a:latin typeface="Alexandria" pitchFamily="2" charset="-78"/>
                <a:cs typeface="Alexandria" pitchFamily="2" charset="-78"/>
              </a:rPr>
              <a:t>APPROACHES</a:t>
            </a:r>
          </a:p>
          <a:p>
            <a:pPr marL="342900" indent="-342900">
              <a:buFont typeface="Arial" panose="020B0604020202020204" pitchFamily="34" charset="0"/>
              <a:buChar char="•"/>
            </a:pPr>
            <a:r>
              <a:rPr lang="en-US" sz="1800" b="1" dirty="0">
                <a:latin typeface="Alexandria" pitchFamily="2" charset="-78"/>
                <a:cs typeface="Alexandria" pitchFamily="2" charset="-78"/>
              </a:rPr>
              <a:t>THE USE OF MODELS IN SYSTEM MAINTENANCE</a:t>
            </a:r>
            <a:endParaRPr lang="en-US" sz="1800" b="1" dirty="0" smtClean="0">
              <a:latin typeface="Alexandria" pitchFamily="2" charset="-78"/>
              <a:cs typeface="Alexandria" pitchFamily="2" charset="-78"/>
            </a:endParaRPr>
          </a:p>
          <a:p>
            <a:pPr marL="342900" indent="-342900">
              <a:buFont typeface="Arial" panose="020B0604020202020204" pitchFamily="34" charset="0"/>
              <a:buChar char="•"/>
            </a:pPr>
            <a:endParaRPr lang="en-US" sz="18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MODELLING REQUIREMENTS</a:t>
            </a:r>
          </a:p>
        </p:txBody>
      </p:sp>
      <p:sp>
        <p:nvSpPr>
          <p:cNvPr id="10" name="Rectangle 9"/>
          <p:cNvSpPr/>
          <p:nvPr/>
        </p:nvSpPr>
        <p:spPr>
          <a:xfrm>
            <a:off x="5336959" y="339173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86589">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640114"/>
            <a:ext cx="105537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090392"/>
            <a:ext cx="9695542" cy="28589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600" b="1" dirty="0" smtClean="0">
                <a:latin typeface="Alexandria" pitchFamily="2" charset="-78"/>
                <a:cs typeface="Alexandria" pitchFamily="2" charset="-78"/>
              </a:rPr>
              <a:t>INTRODUCTION</a:t>
            </a:r>
            <a:r>
              <a:rPr lang="en-US"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algn="just">
              <a:lnSpc>
                <a:spcPct val="120000"/>
              </a:lnSpc>
            </a:pPr>
            <a:r>
              <a:rPr lang="en-US" sz="1600" dirty="0">
                <a:latin typeface="Alexandria" pitchFamily="2" charset="-78"/>
                <a:cs typeface="Alexandria" pitchFamily="2" charset="-78"/>
              </a:rPr>
              <a:t>The techniques we describe here have been selected from two distinct approaches to systems modelling: </a:t>
            </a:r>
            <a:endParaRPr lang="en-US" sz="16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600" dirty="0" smtClean="0">
                <a:latin typeface="Alexandria" pitchFamily="2" charset="-78"/>
                <a:cs typeface="Alexandria" pitchFamily="2" charset="-78"/>
              </a:rPr>
              <a:t>use </a:t>
            </a:r>
            <a:r>
              <a:rPr lang="en-US" sz="1600" dirty="0">
                <a:latin typeface="Alexandria" pitchFamily="2" charset="-78"/>
                <a:cs typeface="Alexandria" pitchFamily="2" charset="-78"/>
              </a:rPr>
              <a:t>case diagrams and class modelling from the </a:t>
            </a:r>
            <a:r>
              <a:rPr lang="en-US" sz="1600" b="1" dirty="0">
                <a:latin typeface="Alexandria" pitchFamily="2" charset="-78"/>
                <a:cs typeface="Alexandria" pitchFamily="2" charset="-78"/>
              </a:rPr>
              <a:t>Unified Modelling Language(UML),</a:t>
            </a:r>
            <a:r>
              <a:rPr lang="en-US" sz="1600" dirty="0">
                <a:latin typeface="Alexandria" pitchFamily="2" charset="-78"/>
                <a:cs typeface="Alexandria" pitchFamily="2" charset="-78"/>
              </a:rPr>
              <a:t> and </a:t>
            </a:r>
            <a:endParaRPr lang="en-US" sz="16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600" dirty="0" smtClean="0">
                <a:latin typeface="Alexandria" pitchFamily="2" charset="-78"/>
                <a:cs typeface="Alexandria" pitchFamily="2" charset="-78"/>
              </a:rPr>
              <a:t>entity </a:t>
            </a:r>
            <a:r>
              <a:rPr lang="en-US" sz="1600" dirty="0">
                <a:latin typeface="Alexandria" pitchFamily="2" charset="-78"/>
                <a:cs typeface="Alexandria" pitchFamily="2" charset="-78"/>
              </a:rPr>
              <a:t>relationship modelling from the family of structured, data-driven approaches.</a:t>
            </a:r>
          </a:p>
          <a:p>
            <a:pPr algn="just">
              <a:lnSpc>
                <a:spcPct val="120000"/>
              </a:lnSpc>
            </a:pPr>
            <a:r>
              <a:rPr lang="en-US" sz="1600" dirty="0">
                <a:latin typeface="Alexandria" pitchFamily="2" charset="-78"/>
                <a:cs typeface="Alexandria" pitchFamily="2" charset="-78"/>
              </a:rPr>
              <a:t>The selected techniques model two distinct views of the IT system: the functions that the system will provide and the data to be stored within the system.</a:t>
            </a:r>
          </a:p>
          <a:p>
            <a:pPr algn="just">
              <a:lnSpc>
                <a:spcPct val="120000"/>
              </a:lnSpc>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692406" y="1146622"/>
            <a:ext cx="6459194" cy="471859"/>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MODELLING REQUIREMENTS</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368002"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8899"/>
    </mc:Choice>
    <mc:Fallback xmlns="">
      <p:transition spd="slow" advTm="988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40114"/>
            <a:ext cx="10755086" cy="4165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2133598"/>
            <a:ext cx="10101944"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A top-level view of an organization or business system can be provided through developing a business use case </a:t>
            </a:r>
            <a:r>
              <a:rPr lang="en-US" sz="1600" dirty="0" smtClean="0">
                <a:latin typeface="Alexandria" pitchFamily="2" charset="-78"/>
                <a:cs typeface="Alexandria" pitchFamily="2" charset="-78"/>
              </a:rPr>
              <a:t>diagram. An </a:t>
            </a:r>
            <a:r>
              <a:rPr lang="en-US" sz="1600" dirty="0">
                <a:latin typeface="Alexandria" pitchFamily="2" charset="-78"/>
                <a:cs typeface="Alexandria" pitchFamily="2" charset="-78"/>
              </a:rPr>
              <a:t>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t>
            </a:r>
            <a:r>
              <a:rPr lang="en-US" sz="1600" dirty="0" smtClean="0">
                <a:latin typeface="Alexandria" pitchFamily="2" charset="-78"/>
                <a:cs typeface="Alexandria" pitchFamily="2" charset="-78"/>
              </a:rPr>
              <a:t>analyzed. Some </a:t>
            </a:r>
            <a:r>
              <a:rPr lang="en-US" sz="1600" dirty="0">
                <a:latin typeface="Alexandria" pitchFamily="2" charset="-78"/>
                <a:cs typeface="Alexandria" pitchFamily="2" charset="-78"/>
              </a:rPr>
              <a:t>of the use cases on a business use case diagram may be fulfilled by an IT system but for others this may be only partially the case, and for some the solution may be completely </a:t>
            </a:r>
            <a:r>
              <a:rPr lang="en-US" sz="1600" dirty="0" smtClean="0">
                <a:latin typeface="Alexandria" pitchFamily="2" charset="-78"/>
                <a:cs typeface="Alexandria" pitchFamily="2" charset="-78"/>
              </a:rPr>
              <a:t>manual. Some </a:t>
            </a:r>
            <a:r>
              <a:rPr lang="en-US" sz="1600" dirty="0">
                <a:latin typeface="Alexandria" pitchFamily="2" charset="-78"/>
                <a:cs typeface="Alexandria" pitchFamily="2" charset="-78"/>
              </a:rPr>
              <a:t>of the business use cases shown in Figure 12.1 are taken down to the system level in Figures 12.2 to 12.4. </a:t>
            </a:r>
          </a:p>
        </p:txBody>
      </p:sp>
      <p:sp>
        <p:nvSpPr>
          <p:cNvPr id="8" name="Title 1"/>
          <p:cNvSpPr txBox="1">
            <a:spLocks/>
          </p:cNvSpPr>
          <p:nvPr/>
        </p:nvSpPr>
        <p:spPr>
          <a:xfrm>
            <a:off x="2590806" y="1204451"/>
            <a:ext cx="6691423"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286357"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5201"/>
    </mc:Choice>
    <mc:Fallback xmlns="">
      <p:transition spd="slow" advTm="9520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40143"/>
            <a:ext cx="10595430" cy="4392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01486" y="2061028"/>
            <a:ext cx="9463314" cy="3788229"/>
          </a:xfrm>
          <a:prstGeom prst="rect">
            <a:avLst/>
          </a:prstGeom>
        </p:spPr>
      </p:pic>
      <p:sp>
        <p:nvSpPr>
          <p:cNvPr id="9" name="Title 1"/>
          <p:cNvSpPr txBox="1">
            <a:spLocks/>
          </p:cNvSpPr>
          <p:nvPr/>
        </p:nvSpPr>
        <p:spPr>
          <a:xfrm>
            <a:off x="2514600" y="1155464"/>
            <a:ext cx="6310422"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172054" y="10334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5869"/>
    </mc:Choice>
    <mc:Fallback xmlns="">
      <p:transition spd="slow" advTm="95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5799" y="1796143"/>
            <a:ext cx="10825843" cy="4082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94014" y="2377215"/>
            <a:ext cx="9748157" cy="281527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saying ‘one picture is worth ten thousand words’ applies directly to the definition of IT system </a:t>
            </a:r>
            <a:r>
              <a:rPr lang="en-US" sz="1600" dirty="0" smtClean="0">
                <a:latin typeface="Alexandria" pitchFamily="2" charset="-78"/>
                <a:cs typeface="Alexandria" pitchFamily="2" charset="-78"/>
              </a:rPr>
              <a:t>requirements. </a:t>
            </a:r>
          </a:p>
          <a:p>
            <a:pPr marL="0" indent="0" algn="just">
              <a:buNone/>
            </a:pPr>
            <a:endParaRPr lang="en-US" sz="1600" b="1" i="1" dirty="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For </a:t>
            </a:r>
            <a:r>
              <a:rPr lang="en-US" sz="1600" b="1" i="1" dirty="0">
                <a:latin typeface="Alexandria" pitchFamily="2" charset="-78"/>
                <a:cs typeface="Alexandria" pitchFamily="2" charset="-78"/>
              </a:rPr>
              <a:t>example, a function might be ‘Record customer’ and the actions here would include the following</a:t>
            </a:r>
            <a:r>
              <a:rPr lang="en-US" sz="1600" dirty="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accept the customer details;</a:t>
            </a:r>
          </a:p>
          <a:p>
            <a:pPr marL="0" indent="0" algn="just">
              <a:buNone/>
            </a:pPr>
            <a:r>
              <a:rPr lang="en-US" sz="1600" dirty="0">
                <a:latin typeface="Alexandria" pitchFamily="2" charset="-78"/>
                <a:cs typeface="Alexandria" pitchFamily="2" charset="-78"/>
              </a:rPr>
              <a:t>• validate the customer details;</a:t>
            </a:r>
          </a:p>
          <a:p>
            <a:pPr marL="0" indent="0" algn="just">
              <a:buNone/>
            </a:pPr>
            <a:r>
              <a:rPr lang="en-US" sz="1600" dirty="0">
                <a:latin typeface="Alexandria" pitchFamily="2" charset="-78"/>
                <a:cs typeface="Alexandria" pitchFamily="2" charset="-78"/>
              </a:rPr>
              <a:t>• store the customer details that have been entered.</a:t>
            </a:r>
          </a:p>
          <a:p>
            <a:pPr marL="0" indent="0" algn="just">
              <a:buNone/>
            </a:pPr>
            <a:r>
              <a:rPr lang="en-US" sz="1600" dirty="0">
                <a:latin typeface="Alexandria" pitchFamily="2" charset="-78"/>
                <a:cs typeface="Alexandria" pitchFamily="2" charset="-78"/>
              </a:rPr>
              <a:t>In the </a:t>
            </a:r>
            <a:r>
              <a:rPr lang="en-US" sz="1600" b="1" dirty="0">
                <a:latin typeface="Alexandria" pitchFamily="2" charset="-78"/>
                <a:cs typeface="Alexandria" pitchFamily="2" charset="-78"/>
              </a:rPr>
              <a:t>Unified Modelling Language (UML), </a:t>
            </a:r>
            <a:r>
              <a:rPr lang="en-US" sz="1600" dirty="0">
                <a:latin typeface="Alexandria" pitchFamily="2" charset="-78"/>
                <a:cs typeface="Alexandria" pitchFamily="2" charset="-78"/>
              </a:rPr>
              <a:t>a use case is something that an actor wants the IT system to do; it is a ‘case of use’ of the system by a specific actor and describes the interaction between an actor and the system</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0" name="Title 1"/>
          <p:cNvSpPr txBox="1">
            <a:spLocks/>
          </p:cNvSpPr>
          <p:nvPr/>
        </p:nvSpPr>
        <p:spPr>
          <a:xfrm>
            <a:off x="2574470" y="1367741"/>
            <a:ext cx="6691423" cy="435692"/>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BUSINESS USE CASES </a:t>
            </a:r>
          </a:p>
        </p:txBody>
      </p:sp>
      <p:sp>
        <p:nvSpPr>
          <p:cNvPr id="11" name="Rectangle 10"/>
          <p:cNvSpPr/>
          <p:nvPr/>
        </p:nvSpPr>
        <p:spPr>
          <a:xfrm>
            <a:off x="1172054" y="116408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0386"/>
    </mc:Choice>
    <mc:Fallback xmlns="">
      <p:transition spd="slow" advTm="903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681843"/>
            <a:ext cx="10923815"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8" y="2179306"/>
            <a:ext cx="10287001" cy="35030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The use case model will consist of a diagram showing the actors, the use cases and the associations between them, plus a set of use case </a:t>
            </a:r>
            <a:r>
              <a:rPr lang="en-US" sz="1600" dirty="0" smtClean="0">
                <a:latin typeface="Alexandria" pitchFamily="2" charset="-78"/>
                <a:cs typeface="Alexandria" pitchFamily="2" charset="-78"/>
              </a:rPr>
              <a:t>descriptions. Lines </a:t>
            </a:r>
            <a:r>
              <a:rPr lang="en-US" sz="1600" dirty="0">
                <a:latin typeface="Alexandria" pitchFamily="2" charset="-78"/>
                <a:cs typeface="Alexandria" pitchFamily="2" charset="-78"/>
              </a:rPr>
              <a:t>are drawn linking actors with the appropriate use cases. </a:t>
            </a:r>
          </a:p>
          <a:p>
            <a:pPr marL="0" indent="0" algn="just">
              <a:buNone/>
            </a:pP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use case diagram in Figure 12.2 shows part of the project control </a:t>
            </a:r>
            <a:r>
              <a:rPr lang="en-US" sz="1600" b="1" dirty="0" smtClean="0">
                <a:latin typeface="Alexandria" pitchFamily="2" charset="-78"/>
                <a:cs typeface="Alexandria" pitchFamily="2" charset="-78"/>
              </a:rPr>
              <a:t>system. </a:t>
            </a:r>
          </a:p>
          <a:p>
            <a:pPr marL="0" indent="0" algn="just">
              <a:buNone/>
            </a:pP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is represented in </a:t>
            </a:r>
            <a:r>
              <a:rPr lang="en-US" sz="1600" b="1" dirty="0">
                <a:latin typeface="Alexandria" pitchFamily="2" charset="-78"/>
                <a:cs typeface="Alexandria" pitchFamily="2" charset="-78"/>
              </a:rPr>
              <a:t>Figure 12.3 </a:t>
            </a:r>
            <a:r>
              <a:rPr lang="en-US" sz="1600" dirty="0">
                <a:latin typeface="Alexandria" pitchFamily="2" charset="-78"/>
                <a:cs typeface="Alexandria" pitchFamily="2" charset="-78"/>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terms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445474" y="1229857"/>
            <a:ext cx="6963566" cy="386675"/>
          </a:xfrm>
          <a:prstGeom prst="rect">
            <a:avLst/>
          </a:prstGeom>
        </p:spPr>
        <p:txBody>
          <a:bodyPr>
            <a:normAutofit fontScale="97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17121"/>
            <a:ext cx="1135720" cy="812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107730"/>
    </mc:Choice>
    <mc:Fallback xmlns="">
      <p:transition spd="slow" advTm="107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4" y="1583870"/>
            <a:ext cx="10401300" cy="4448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66800" y="2073729"/>
            <a:ext cx="9296400" cy="3608614"/>
          </a:xfrm>
          <a:prstGeom prst="rect">
            <a:avLst/>
          </a:prstGeom>
        </p:spPr>
      </p:pic>
      <p:sp>
        <p:nvSpPr>
          <p:cNvPr id="8" name="Title 1"/>
          <p:cNvSpPr txBox="1">
            <a:spLocks/>
          </p:cNvSpPr>
          <p:nvPr/>
        </p:nvSpPr>
        <p:spPr>
          <a:xfrm>
            <a:off x="2576113" y="113040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109067"/>
    </mc:Choice>
    <mc:Fallback xmlns="">
      <p:transition spd="slow" advTm="10906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7200" y="1600200"/>
            <a:ext cx="11201400" cy="4294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34786" y="2024743"/>
            <a:ext cx="10482943" cy="3429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The &lt;&lt;include&gt;&gt; and &lt;&lt;extend&gt;&gt; constructs- (project control system)</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This is represented in Figure 12.3 where the &lt;&lt;include&gt;&gt; </a:t>
            </a:r>
            <a:r>
              <a:rPr lang="en-US" sz="1600" dirty="0">
                <a:latin typeface="Alexandria" pitchFamily="2" charset="-78"/>
                <a:cs typeface="Alexandria" pitchFamily="2" charset="-78"/>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600" dirty="0" err="1">
                <a:latin typeface="Alexandria" pitchFamily="2" charset="-78"/>
                <a:cs typeface="Alexandria" pitchFamily="2" charset="-78"/>
              </a:rPr>
              <a:t>MoSCoW</a:t>
            </a:r>
            <a:r>
              <a:rPr lang="en-US" sz="1600" dirty="0">
                <a:latin typeface="Alexandria" pitchFamily="2" charset="-78"/>
                <a:cs typeface="Alexandria" pitchFamily="2" charset="-78"/>
              </a:rPr>
              <a:t> terms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380174" y="111827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46480" y="97875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117156"/>
    </mc:Choice>
    <mc:Fallback xmlns="">
      <p:transition spd="slow" advTm="11715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02129" y="1436914"/>
            <a:ext cx="10664371" cy="47516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1162050" y="1959429"/>
            <a:ext cx="9974036" cy="3804558"/>
          </a:xfrm>
          <a:prstGeom prst="rect">
            <a:avLst/>
          </a:prstGeom>
        </p:spPr>
      </p:pic>
      <p:sp>
        <p:nvSpPr>
          <p:cNvPr id="8" name="Title 1"/>
          <p:cNvSpPr txBox="1">
            <a:spLocks/>
          </p:cNvSpPr>
          <p:nvPr/>
        </p:nvSpPr>
        <p:spPr>
          <a:xfrm>
            <a:off x="2552531" y="971318"/>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80484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101936"/>
    </mc:Choice>
    <mc:Fallback xmlns="">
      <p:transition spd="slow" advTm="10193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379065"/>
            <a:ext cx="10891157" cy="4695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14399" y="1926770"/>
            <a:ext cx="9388929" cy="3657601"/>
          </a:xfrm>
          <a:prstGeom prst="rect">
            <a:avLst/>
          </a:prstGeom>
        </p:spPr>
      </p:pic>
      <p:sp>
        <p:nvSpPr>
          <p:cNvPr id="8" name="Title 1"/>
          <p:cNvSpPr txBox="1">
            <a:spLocks/>
          </p:cNvSpPr>
          <p:nvPr/>
        </p:nvSpPr>
        <p:spPr>
          <a:xfrm>
            <a:off x="2527135" y="879602"/>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1" name="Rectangle 10"/>
          <p:cNvSpPr/>
          <p:nvPr/>
        </p:nvSpPr>
        <p:spPr>
          <a:xfrm>
            <a:off x="1172054" y="75585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87652"/>
    </mc:Choice>
    <mc:Fallback xmlns="">
      <p:transition spd="slow" advTm="876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67542"/>
            <a:ext cx="10729687"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28700" y="1877785"/>
            <a:ext cx="9813471" cy="37546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600" b="1" dirty="0">
                <a:latin typeface="Alexandria" pitchFamily="2" charset="-78"/>
                <a:cs typeface="Alexandria" pitchFamily="2" charset="-78"/>
              </a:rPr>
              <a:t>The &lt;&lt;include&gt;&gt; and &lt;&lt;extend&gt;&gt; constructs- (project control system)</a:t>
            </a:r>
            <a:endParaRPr lang="en-US" sz="1600"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This is represented in Figure 12.4 where the &lt;&lt;include&gt;&gt; and &lt;&lt;extend&gt;&gt; </a:t>
            </a:r>
            <a:r>
              <a:rPr lang="en-US" sz="1600" dirty="0">
                <a:latin typeface="Alexandria" pitchFamily="2" charset="-78"/>
                <a:cs typeface="Alexandria" pitchFamily="2" charset="-78"/>
              </a:rPr>
              <a:t>concepts allow use cases to be connected to each other. This is the only way that use cases are linked as these diagrams are not intended to show the flow – or sequence – of the processing</a:t>
            </a:r>
            <a:r>
              <a:rPr lang="en-US" sz="1600" dirty="0" smtClean="0">
                <a:latin typeface="Alexandria" pitchFamily="2" charset="-78"/>
                <a:cs typeface="Alexandria" pitchFamily="2" charset="-78"/>
              </a:rPr>
              <a:t>.</a:t>
            </a:r>
          </a:p>
          <a:p>
            <a:pPr marL="0" indent="0" algn="just">
              <a:buNone/>
            </a:pP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723079" y="110462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61496"/>
    </mc:Choice>
    <mc:Fallback xmlns="">
      <p:transition spd="slow" advTm="6149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81843"/>
            <a:ext cx="10778671"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8072" y="2113986"/>
            <a:ext cx="10091058" cy="34050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essential to model the data to be stored within the IT system</a:t>
            </a:r>
            <a:r>
              <a:rPr lang="en-US" sz="1600" dirty="0" smtClean="0">
                <a:latin typeface="Alexandria" pitchFamily="2" charset="-78"/>
                <a:cs typeface="Alexandria" pitchFamily="2" charset="-78"/>
              </a:rPr>
              <a:t>. </a:t>
            </a:r>
          </a:p>
          <a:p>
            <a:pPr marL="342900" indent="-342900" algn="just">
              <a:buFont typeface="Wingdings" panose="05000000000000000000" pitchFamily="2" charset="2"/>
              <a:buChar char="q"/>
            </a:pPr>
            <a:r>
              <a:rPr lang="en-US" sz="1600" b="1" dirty="0" smtClean="0">
                <a:latin typeface="Alexandria" pitchFamily="2" charset="-78"/>
                <a:cs typeface="Alexandria" pitchFamily="2" charset="-78"/>
              </a:rPr>
              <a:t>ENTITY </a:t>
            </a:r>
            <a:r>
              <a:rPr lang="en-US" sz="1600" b="1" dirty="0">
                <a:latin typeface="Alexandria" pitchFamily="2" charset="-78"/>
                <a:cs typeface="Alexandria" pitchFamily="2" charset="-78"/>
              </a:rPr>
              <a:t>RELATIONSHIP DIAGRAMS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Data modelling is concerned with identifying and understanding:</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data items (attributes) which the organization (or system) needs to keep;</a:t>
            </a:r>
          </a:p>
          <a:p>
            <a:pPr marL="342900" indent="-342900" algn="just">
              <a:buFont typeface="Arial" panose="020B0604020202020204" pitchFamily="34" charset="0"/>
              <a:buChar char="•"/>
            </a:pPr>
            <a:r>
              <a:rPr lang="en-US" sz="1600" dirty="0">
                <a:latin typeface="Alexandria" pitchFamily="2" charset="-78"/>
                <a:cs typeface="Alexandria" pitchFamily="2" charset="-78"/>
              </a:rPr>
              <a:t>the grouping of the attributes (into entities);</a:t>
            </a:r>
          </a:p>
          <a:p>
            <a:pPr marL="342900" indent="-342900" algn="just">
              <a:buFont typeface="Arial" panose="020B0604020202020204" pitchFamily="34" charset="0"/>
              <a:buChar char="•"/>
            </a:pPr>
            <a:r>
              <a:rPr lang="en-US" sz="1600" dirty="0">
                <a:latin typeface="Alexandria" pitchFamily="2" charset="-78"/>
                <a:cs typeface="Alexandria" pitchFamily="2" charset="-78"/>
              </a:rPr>
              <a:t>the relationships between entities.</a:t>
            </a:r>
          </a:p>
          <a:p>
            <a:pPr marL="0" indent="0" algn="just">
              <a:buNone/>
            </a:pPr>
            <a:endParaRPr lang="en-US" sz="1600" dirty="0" smtClean="0">
              <a:latin typeface="Alexandria" pitchFamily="2" charset="-78"/>
              <a:cs typeface="Alexandria" pitchFamily="2" charset="-78"/>
            </a:endParaRPr>
          </a:p>
          <a:p>
            <a:pPr marL="0" indent="0" algn="just">
              <a:buNone/>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notation used here for Entity Relationship Diagrams (ERDs) is that developed by Harry Ellis and Richard Barker and is also known as the CACI notation (after the consulting firm where they worked at the time</a:t>
            </a:r>
            <a:r>
              <a:rPr lang="en-US" sz="1600" dirty="0" smtClean="0">
                <a:latin typeface="Alexandria" pitchFamily="2" charset="-78"/>
                <a:cs typeface="Alexandria" pitchFamily="2" charset="-78"/>
              </a:rPr>
              <a:t>).</a:t>
            </a:r>
          </a:p>
        </p:txBody>
      </p:sp>
      <p:sp>
        <p:nvSpPr>
          <p:cNvPr id="7" name="Title 1"/>
          <p:cNvSpPr txBox="1">
            <a:spLocks/>
          </p:cNvSpPr>
          <p:nvPr/>
        </p:nvSpPr>
        <p:spPr>
          <a:xfrm>
            <a:off x="2481947" y="1246201"/>
            <a:ext cx="6506366" cy="456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144704"/>
    </mc:Choice>
    <mc:Fallback xmlns="">
      <p:transition spd="slow" advTm="14470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1114" y="1632857"/>
            <a:ext cx="10615386" cy="4229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65153" y="2106386"/>
            <a:ext cx="9813471" cy="35106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Existing </a:t>
            </a:r>
            <a:r>
              <a:rPr lang="en-US" sz="1600" dirty="0">
                <a:latin typeface="Alexandria" pitchFamily="2" charset="-78"/>
                <a:cs typeface="Alexandria" pitchFamily="2" charset="-78"/>
              </a:rPr>
              <a:t>file or database content and information needs also give pointers to system entities and their attributes.</a:t>
            </a:r>
          </a:p>
          <a:p>
            <a:pPr algn="just"/>
            <a:r>
              <a:rPr lang="en-US" sz="1600" b="1" dirty="0">
                <a:latin typeface="Alexandria" pitchFamily="2" charset="-78"/>
                <a:cs typeface="Alexandria" pitchFamily="2" charset="-78"/>
              </a:rPr>
              <a:t>Attributes</a:t>
            </a:r>
            <a:r>
              <a:rPr lang="en-US" sz="1600" dirty="0">
                <a:latin typeface="Alexandria" pitchFamily="2" charset="-78"/>
                <a:cs typeface="Alexandria" pitchFamily="2" charset="-78"/>
              </a:rPr>
              <a:t>- are not generally shown on the entity relationship diagram itself but are typically defined in supporting documentation (entity descriptions) or recorded in a data dictionary.</a:t>
            </a:r>
          </a:p>
          <a:p>
            <a:pPr algn="just"/>
            <a:r>
              <a:rPr lang="en-US" sz="1600" b="1" dirty="0">
                <a:latin typeface="Alexandria" pitchFamily="2" charset="-78"/>
                <a:cs typeface="Alexandria" pitchFamily="2" charset="-78"/>
              </a:rPr>
              <a:t>Relationships</a:t>
            </a:r>
            <a:r>
              <a:rPr lang="en-US" sz="1600" dirty="0">
                <a:latin typeface="Alexandria" pitchFamily="2" charset="-78"/>
                <a:cs typeface="Alexandria" pitchFamily="2" charset="-78"/>
              </a:rPr>
              <a:t>- A relationship is a relevant business connection between two entities.</a:t>
            </a:r>
            <a:br>
              <a:rPr lang="en-US" sz="1600" dirty="0">
                <a:latin typeface="Alexandria" pitchFamily="2" charset="-78"/>
                <a:cs typeface="Alexandria" pitchFamily="2" charset="-78"/>
              </a:rPr>
            </a:br>
            <a:r>
              <a:rPr lang="en-US" sz="1600" dirty="0">
                <a:latin typeface="Alexandria" pitchFamily="2" charset="-78"/>
                <a:cs typeface="Alexandria" pitchFamily="2" charset="-78"/>
              </a:rPr>
              <a:t>At 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2530934" y="1094048"/>
            <a:ext cx="7339123" cy="4846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1712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136104"/>
    </mc:Choice>
    <mc:Fallback xmlns="">
      <p:transition spd="slow" advTm="13610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7950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30" y="1894113"/>
            <a:ext cx="10042070" cy="37382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600" b="1" dirty="0">
                <a:latin typeface="Alexandria" pitchFamily="2" charset="-78"/>
                <a:cs typeface="Alexandria" pitchFamily="2" charset="-78"/>
              </a:rPr>
              <a:t>1:m relationship between Customer and </a:t>
            </a:r>
            <a:r>
              <a:rPr lang="en-US" sz="1600" dirty="0">
                <a:latin typeface="Alexandria" pitchFamily="2" charset="-78"/>
                <a:cs typeface="Alexandria" pitchFamily="2" charset="-78"/>
              </a:rPr>
              <a:t>Relationships are often of the degree one-to-many (1:m). For example, an Employee is allocated to one Office, but each Office must have one or more Employees allocated to it. </a:t>
            </a:r>
          </a:p>
          <a:p>
            <a:pPr marL="0" indent="0" algn="just">
              <a:buNone/>
            </a:pPr>
            <a:endParaRPr lang="en-US" sz="1600" dirty="0">
              <a:latin typeface="Alexandria" pitchFamily="2" charset="-78"/>
              <a:cs typeface="Alexandria" pitchFamily="2" charset="-78"/>
            </a:endParaRPr>
          </a:p>
          <a:p>
            <a:pPr algn="just">
              <a:buFont typeface="Wingdings" panose="05000000000000000000" pitchFamily="2" charset="2"/>
              <a:buChar char="ü"/>
            </a:pPr>
            <a:r>
              <a:rPr lang="en-US" sz="1600" b="1" dirty="0">
                <a:latin typeface="Alexandria" pitchFamily="2" charset="-78"/>
                <a:cs typeface="Alexandria" pitchFamily="2" charset="-78"/>
              </a:rPr>
              <a:t>One-to-one relationships </a:t>
            </a:r>
            <a:r>
              <a:rPr lang="en-US" sz="1600" dirty="0">
                <a:latin typeface="Alexandria" pitchFamily="2" charset="-78"/>
                <a:cs typeface="Alexandria" pitchFamily="2" charset="-78"/>
              </a:rPr>
              <a:t>If we were looking at a system to hold data about a company, its offices and the employees working in the offices and each office was allocated to only one employee and each employee allocated to only one office, then the relationship between Office and Employee would be </a:t>
            </a:r>
            <a:r>
              <a:rPr lang="en-US" sz="1600" dirty="0" smtClean="0">
                <a:latin typeface="Alexandria" pitchFamily="2" charset="-78"/>
                <a:cs typeface="Alexandria" pitchFamily="2" charset="-78"/>
              </a:rPr>
              <a:t>one-to-one. Similarly</a:t>
            </a:r>
            <a:r>
              <a:rPr lang="en-US" sz="1600" dirty="0">
                <a:latin typeface="Alexandria" pitchFamily="2" charset="-78"/>
                <a:cs typeface="Alexandria" pitchFamily="2" charset="-78"/>
              </a:rPr>
              <a:t>, an order is related to one invoice and an invoice is concerned with only one order</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buFont typeface="Wingdings" panose="05000000000000000000" pitchFamily="2" charset="2"/>
              <a:buChar char="ü"/>
            </a:pPr>
            <a:r>
              <a:rPr lang="en-US" sz="1600" b="1" dirty="0">
                <a:latin typeface="Alexandria" pitchFamily="2" charset="-78"/>
                <a:cs typeface="Alexandria" pitchFamily="2" charset="-78"/>
              </a:rPr>
              <a:t>Many-to-many relationships </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m:m</a:t>
            </a:r>
            <a:r>
              <a:rPr lang="en-US" sz="1600" dirty="0">
                <a:latin typeface="Alexandria" pitchFamily="2" charset="-78"/>
                <a:cs typeface="Alexandria" pitchFamily="2" charset="-78"/>
              </a:rPr>
              <a:t>)-  occur frequently. For example  an employee may be contracted to work on one or more projects and a project may have one or more employees contracted to it</a:t>
            </a:r>
            <a:r>
              <a:rPr lang="en-US" sz="1600" dirty="0" smtClean="0">
                <a:latin typeface="Alexandria" pitchFamily="2" charset="-78"/>
                <a:cs typeface="Alexandria" pitchFamily="2" charset="-78"/>
              </a:rPr>
              <a:t>.</a:t>
            </a:r>
          </a:p>
          <a:p>
            <a:pPr algn="just"/>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47257" y="1153614"/>
            <a:ext cx="664952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136784"/>
    </mc:Choice>
    <mc:Fallback xmlns="">
      <p:transition spd="slow" advTm="13678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74088"/>
            <a:ext cx="10778671"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32758" y="2073730"/>
            <a:ext cx="10270672" cy="28756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600" b="1" dirty="0" smtClean="0">
                <a:latin typeface="Alexandria" pitchFamily="2" charset="-78"/>
                <a:cs typeface="Alexandria" pitchFamily="2" charset="-78"/>
              </a:rPr>
              <a:t>Optionality</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More detailed information about the business rules that underpin the data model is represented by including optionality in the relationship between two </a:t>
            </a:r>
            <a:r>
              <a:rPr lang="en-US" sz="1600" dirty="0" smtClean="0">
                <a:latin typeface="Alexandria" pitchFamily="2" charset="-78"/>
                <a:cs typeface="Alexandria" pitchFamily="2" charset="-78"/>
              </a:rPr>
              <a:t>entities. In </a:t>
            </a:r>
            <a:r>
              <a:rPr lang="en-US" sz="1600" dirty="0">
                <a:latin typeface="Alexandria" pitchFamily="2" charset="-78"/>
                <a:cs typeface="Alexandria" pitchFamily="2" charset="-78"/>
              </a:rPr>
              <a:t>this case, each Order input to the system must always have at least one Order line and each Order line must be related to exactly one Order. The complete opposite of a fully mandatory relationship occurs where a relationship is fully optional</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14599" y="1062180"/>
            <a:ext cx="6714841"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36502"/>
    </mc:Choice>
    <mc:Fallback xmlns="">
      <p:transition spd="slow" advTm="365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51214"/>
            <a:ext cx="10874829" cy="44812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910443"/>
            <a:ext cx="10156372" cy="3543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The extended structure shows the following: </a:t>
            </a:r>
          </a:p>
          <a:p>
            <a:pPr marL="0" indent="0" algn="just">
              <a:buNone/>
            </a:pPr>
            <a:r>
              <a:rPr lang="en-US" sz="1600" dirty="0">
                <a:latin typeface="Alexandria" pitchFamily="2" charset="-78"/>
                <a:cs typeface="Alexandria" pitchFamily="2" charset="-78"/>
              </a:rPr>
              <a:t>• an Employee is linked to one or more Contracts and a Contract is for exactly one Employee;</a:t>
            </a:r>
          </a:p>
          <a:p>
            <a:pPr marL="0" indent="0" algn="just">
              <a:buNone/>
            </a:pPr>
            <a:r>
              <a:rPr lang="en-US" sz="1600" dirty="0">
                <a:latin typeface="Alexandria" pitchFamily="2" charset="-78"/>
                <a:cs typeface="Alexandria" pitchFamily="2" charset="-78"/>
              </a:rPr>
              <a:t>• Project is linked to one or more Contracts and a Contract is for exactly one Project. This allows all the contract details which an individual employee is associated with to be accessed as detail entity </a:t>
            </a:r>
            <a:r>
              <a:rPr lang="en-US" sz="1600" dirty="0" smtClean="0">
                <a:latin typeface="Alexandria" pitchFamily="2" charset="-78"/>
                <a:cs typeface="Alexandria" pitchFamily="2" charset="-78"/>
              </a:rPr>
              <a:t>occurrences.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Note </a:t>
            </a:r>
            <a:r>
              <a:rPr lang="en-US" sz="1600" dirty="0">
                <a:latin typeface="Alexandria" pitchFamily="2" charset="-78"/>
                <a:cs typeface="Alexandria" pitchFamily="2" charset="-78"/>
              </a:rPr>
              <a:t>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559788" y="1064985"/>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8599"/>
    </mc:Choice>
    <mc:Fallback xmlns="">
      <p:transition spd="slow" advTm="9859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0487" y="1509823"/>
            <a:ext cx="10746014" cy="45226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63386" y="1943099"/>
            <a:ext cx="9960428" cy="379242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a business system, a class model captures information about the particular things involved in the organization's operations, for example projects, customers and team members for a project control system. </a:t>
            </a:r>
          </a:p>
          <a:p>
            <a:pPr marL="342900" indent="-342900" algn="just">
              <a:buFont typeface="Arial" panose="020B0604020202020204" pitchFamily="34" charset="0"/>
              <a:buChar char="•"/>
            </a:pPr>
            <a:r>
              <a:rPr lang="en-US" sz="1600" b="1" dirty="0">
                <a:latin typeface="Alexandria" pitchFamily="2" charset="-78"/>
                <a:cs typeface="Alexandria" pitchFamily="2" charset="-78"/>
              </a:rPr>
              <a:t>Objects- </a:t>
            </a:r>
            <a:r>
              <a:rPr lang="en-US" sz="1600" dirty="0">
                <a:latin typeface="Alexandria" pitchFamily="2" charset="-78"/>
                <a:cs typeface="Alexandria" pitchFamily="2" charset="-78"/>
              </a:rPr>
              <a:t>An object is something that we wish to hold data about because that data is needed within the system we are analyzing. For example, an object might be Order number UK74563 and we may wish to hold the following information about this object:</a:t>
            </a:r>
          </a:p>
          <a:p>
            <a:pPr lvl="1" algn="just">
              <a:buFont typeface="Wingdings" panose="05000000000000000000" pitchFamily="2" charset="2"/>
              <a:buChar char="ü"/>
            </a:pPr>
            <a:r>
              <a:rPr lang="en-US" sz="1600" dirty="0">
                <a:latin typeface="Alexandria" pitchFamily="2" charset="-78"/>
                <a:cs typeface="Alexandria" pitchFamily="2" charset="-78"/>
              </a:rPr>
              <a:t>Order number: UK74563</a:t>
            </a:r>
          </a:p>
          <a:p>
            <a:pPr lvl="1" algn="just">
              <a:buFont typeface="Wingdings" panose="05000000000000000000" pitchFamily="2" charset="2"/>
              <a:buChar char="ü"/>
            </a:pPr>
            <a:r>
              <a:rPr lang="en-US" sz="1600" dirty="0">
                <a:latin typeface="Alexandria" pitchFamily="2" charset="-78"/>
                <a:cs typeface="Alexandria" pitchFamily="2" charset="-78"/>
              </a:rPr>
              <a:t>Customer: C66430</a:t>
            </a:r>
          </a:p>
          <a:p>
            <a:pPr lvl="1" algn="just">
              <a:buFont typeface="Wingdings" panose="05000000000000000000" pitchFamily="2" charset="2"/>
              <a:buChar char="ü"/>
            </a:pPr>
            <a:r>
              <a:rPr lang="en-US" sz="1600" dirty="0">
                <a:latin typeface="Alexandria" pitchFamily="2" charset="-78"/>
                <a:cs typeface="Alexandria" pitchFamily="2" charset="-78"/>
              </a:rPr>
              <a:t>Date placed: 25 August</a:t>
            </a:r>
          </a:p>
          <a:p>
            <a:pPr lvl="1" algn="just">
              <a:buFont typeface="Wingdings" panose="05000000000000000000" pitchFamily="2" charset="2"/>
              <a:buChar char="ü"/>
            </a:pPr>
            <a:r>
              <a:rPr lang="en-US" sz="1600" dirty="0">
                <a:latin typeface="Alexandria" pitchFamily="2" charset="-78"/>
                <a:cs typeface="Alexandria" pitchFamily="2" charset="-78"/>
              </a:rPr>
              <a:t>Date fulfilled: 1 September </a:t>
            </a:r>
          </a:p>
          <a:p>
            <a:pPr lvl="1" algn="just">
              <a:buFont typeface="Wingdings" panose="05000000000000000000" pitchFamily="2" charset="2"/>
              <a:buChar char="ü"/>
            </a:pPr>
            <a:r>
              <a:rPr lang="en-US" sz="1600" dirty="0">
                <a:latin typeface="Alexandria" pitchFamily="2" charset="-78"/>
                <a:cs typeface="Alexandria" pitchFamily="2" charset="-78"/>
              </a:rPr>
              <a:t>Total value: £147.50</a:t>
            </a:r>
          </a:p>
          <a:p>
            <a:pPr marL="57150" indent="0" algn="just">
              <a:buNone/>
            </a:pPr>
            <a:r>
              <a:rPr lang="en-US" sz="1600" dirty="0">
                <a:latin typeface="Alexandria" pitchFamily="2" charset="-78"/>
                <a:cs typeface="Alexandria" pitchFamily="2" charset="-78"/>
              </a:rPr>
              <a:t>Objects are sent messages that invoke them to respond in some way, typically by changing data. For example, a message might be sent to the object UK74563 to change the date the order was fulfilled.</a:t>
            </a:r>
          </a:p>
        </p:txBody>
      </p:sp>
      <p:sp>
        <p:nvSpPr>
          <p:cNvPr id="7" name="Title 1"/>
          <p:cNvSpPr txBox="1">
            <a:spLocks/>
          </p:cNvSpPr>
          <p:nvPr/>
        </p:nvSpPr>
        <p:spPr>
          <a:xfrm>
            <a:off x="2576117" y="1016995"/>
            <a:ext cx="7028880" cy="39169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sp>
        <p:nvSpPr>
          <p:cNvPr id="8" name="Rectangle 7"/>
          <p:cNvSpPr/>
          <p:nvPr/>
        </p:nvSpPr>
        <p:spPr>
          <a:xfrm>
            <a:off x="1172054" y="8930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30915600"/>
      </p:ext>
    </p:extLst>
  </p:cSld>
  <p:clrMapOvr>
    <a:masterClrMapping/>
  </p:clrMapOvr>
  <mc:AlternateContent xmlns:mc="http://schemas.openxmlformats.org/markup-compatibility/2006" xmlns:p14="http://schemas.microsoft.com/office/powerpoint/2010/main">
    <mc:Choice Requires="p14">
      <p:transition spd="slow" p14:dur="2000" advTm="142962"/>
    </mc:Choice>
    <mc:Fallback xmlns="">
      <p:transition spd="slow" advTm="14296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4157" y="1398912"/>
            <a:ext cx="10972800" cy="46335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30729" y="1926772"/>
            <a:ext cx="10172700" cy="34616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1450" indent="-457200" algn="just">
              <a:buFont typeface="Arial" panose="020B0604020202020204" pitchFamily="34" charset="0"/>
              <a:buChar char="•"/>
            </a:pPr>
            <a:r>
              <a:rPr lang="en-US" sz="1600" b="1" dirty="0">
                <a:latin typeface="Alexandria" pitchFamily="2" charset="-78"/>
                <a:cs typeface="Alexandria" pitchFamily="2" charset="-78"/>
              </a:rPr>
              <a:t>Classes</a:t>
            </a:r>
            <a:r>
              <a:rPr lang="en-US" sz="1600" dirty="0">
                <a:latin typeface="Alexandria" pitchFamily="2" charset="-78"/>
                <a:cs typeface="Alexandria" pitchFamily="2" charset="-78"/>
              </a:rPr>
              <a:t>- To build a model of the system data we consider classes of objects rather than individual </a:t>
            </a:r>
            <a:r>
              <a:rPr lang="en-US" sz="1600" dirty="0" smtClean="0">
                <a:latin typeface="Alexandria" pitchFamily="2" charset="-78"/>
                <a:cs typeface="Alexandria" pitchFamily="2" charset="-78"/>
              </a:rPr>
              <a:t>objects. In </a:t>
            </a:r>
            <a:r>
              <a:rPr lang="en-US" sz="1600" dirty="0">
                <a:latin typeface="Alexandria" pitchFamily="2" charset="-78"/>
                <a:cs typeface="Alexandria" pitchFamily="2" charset="-78"/>
              </a:rPr>
              <a:t>object class modelling, we have classes that provide the generic definition of the data items or attributes, and objects that are the instances of a particular </a:t>
            </a:r>
            <a:r>
              <a:rPr lang="en-US" sz="1600" dirty="0" smtClean="0">
                <a:latin typeface="Alexandria" pitchFamily="2" charset="-78"/>
                <a:cs typeface="Alexandria" pitchFamily="2" charset="-78"/>
              </a:rPr>
              <a:t>class. If </a:t>
            </a:r>
            <a:r>
              <a:rPr lang="en-US" sz="1600" dirty="0">
                <a:latin typeface="Alexandria" pitchFamily="2" charset="-78"/>
                <a:cs typeface="Alexandria" pitchFamily="2" charset="-78"/>
              </a:rPr>
              <a:t>the name has more than one word then each word is joined and capitalized in the class name, for example, Order Line. The attributes – the individual items of data about the class – are stored in the middle section. The attribute names are usually shown in lower case with constituent parts shown with a capital letter</a:t>
            </a:r>
            <a:r>
              <a:rPr lang="en-US" sz="1600" dirty="0" smtClean="0">
                <a:latin typeface="Alexandria" pitchFamily="2" charset="-78"/>
                <a:cs typeface="Alexandria" pitchFamily="2" charset="-78"/>
              </a:rPr>
              <a:t>.</a:t>
            </a:r>
          </a:p>
          <a:p>
            <a:pPr marL="5715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543463" y="93331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43389772"/>
      </p:ext>
    </p:extLst>
  </p:cSld>
  <p:clrMapOvr>
    <a:masterClrMapping/>
  </p:clrMapOvr>
  <mc:AlternateContent xmlns:mc="http://schemas.openxmlformats.org/markup-compatibility/2006" xmlns:p14="http://schemas.microsoft.com/office/powerpoint/2010/main">
    <mc:Choice Requires="p14">
      <p:transition spd="slow" p14:dur="2000" advTm="87953"/>
    </mc:Choice>
    <mc:Fallback xmlns="">
      <p:transition spd="slow" advTm="87953"/>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7443" y="1379066"/>
            <a:ext cx="1059905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123950" y="2024742"/>
            <a:ext cx="7918450" cy="3706587"/>
          </a:xfrm>
          <a:prstGeom prst="rect">
            <a:avLst/>
          </a:prstGeom>
        </p:spPr>
      </p:pic>
      <p:sp>
        <p:nvSpPr>
          <p:cNvPr id="9" name="Title 1"/>
          <p:cNvSpPr txBox="1">
            <a:spLocks/>
          </p:cNvSpPr>
          <p:nvPr/>
        </p:nvSpPr>
        <p:spPr>
          <a:xfrm>
            <a:off x="2690421" y="843363"/>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319015" y="77218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7720486"/>
      </p:ext>
    </p:extLst>
  </p:cSld>
  <p:clrMapOvr>
    <a:masterClrMapping/>
  </p:clrMapOvr>
  <mc:AlternateContent xmlns:mc="http://schemas.openxmlformats.org/markup-compatibility/2006" xmlns:p14="http://schemas.microsoft.com/office/powerpoint/2010/main">
    <mc:Choice Requires="p14">
      <p:transition spd="slow" p14:dur="2000" advTm="83319"/>
    </mc:Choice>
    <mc:Fallback xmlns="">
      <p:transition spd="slow" advTm="8331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00200"/>
            <a:ext cx="10940142" cy="42454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61358" y="2064988"/>
            <a:ext cx="9878786" cy="33724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smtClean="0">
                <a:latin typeface="Alexandria" pitchFamily="2" charset="-78"/>
                <a:cs typeface="Alexandria" pitchFamily="2" charset="-78"/>
              </a:rPr>
              <a:t>Associations</a:t>
            </a:r>
            <a:r>
              <a:rPr lang="en-US" sz="1600" dirty="0" smtClean="0">
                <a:latin typeface="Alexandria" pitchFamily="2" charset="-78"/>
                <a:cs typeface="Alexandria" pitchFamily="2" charset="-78"/>
              </a:rPr>
              <a:t>- As </a:t>
            </a:r>
            <a:r>
              <a:rPr lang="en-US" sz="1600" dirty="0">
                <a:latin typeface="Alexandria" pitchFamily="2" charset="-78"/>
                <a:cs typeface="Alexandria" pitchFamily="2" charset="-78"/>
              </a:rPr>
              <a:t>in entity relationship modelling, we now need </a:t>
            </a:r>
            <a:r>
              <a:rPr lang="en-US" sz="1600" dirty="0" smtClean="0">
                <a:latin typeface="Alexandria" pitchFamily="2" charset="-78"/>
                <a:cs typeface="Alexandria" pitchFamily="2" charset="-78"/>
              </a:rPr>
              <a:t>to establish </a:t>
            </a:r>
            <a:r>
              <a:rPr lang="en-US" sz="1600" dirty="0">
                <a:latin typeface="Alexandria" pitchFamily="2" charset="-78"/>
                <a:cs typeface="Alexandria" pitchFamily="2" charset="-78"/>
              </a:rPr>
              <a:t>how different classes are linked to each other and the nature of these connections. We call the connections between classes ‘</a:t>
            </a:r>
            <a:r>
              <a:rPr lang="en-US" sz="1600" i="1" dirty="0">
                <a:latin typeface="Alexandria" pitchFamily="2" charset="-78"/>
                <a:cs typeface="Alexandria" pitchFamily="2" charset="-78"/>
              </a:rPr>
              <a:t>associations</a:t>
            </a:r>
            <a:r>
              <a:rPr lang="en-US" sz="1600" dirty="0">
                <a:latin typeface="Alexandria" pitchFamily="2" charset="-78"/>
                <a:cs typeface="Alexandria" pitchFamily="2" charset="-78"/>
              </a:rPr>
              <a:t>’. For instance, an Order class must have an association with an Order Line class so that the system will be able to identify the items on the order. </a:t>
            </a:r>
            <a:r>
              <a:rPr lang="en-US" sz="1600" b="1" dirty="0">
                <a:latin typeface="Alexandria" pitchFamily="2" charset="-78"/>
                <a:cs typeface="Alexandria" pitchFamily="2" charset="-78"/>
              </a:rPr>
              <a:t>Figure 12.18 shows this association.</a:t>
            </a:r>
          </a:p>
        </p:txBody>
      </p:sp>
      <p:sp>
        <p:nvSpPr>
          <p:cNvPr id="8" name="Title 1"/>
          <p:cNvSpPr txBox="1">
            <a:spLocks/>
          </p:cNvSpPr>
          <p:nvPr/>
        </p:nvSpPr>
        <p:spPr>
          <a:xfrm>
            <a:off x="2625106" y="1089813"/>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59726421"/>
      </p:ext>
    </p:extLst>
  </p:cSld>
  <p:clrMapOvr>
    <a:masterClrMapping/>
  </p:clrMapOvr>
  <mc:AlternateContent xmlns:mc="http://schemas.openxmlformats.org/markup-compatibility/2006" xmlns:p14="http://schemas.microsoft.com/office/powerpoint/2010/main">
    <mc:Choice Requires="p14">
      <p:transition spd="slow" p14:dur="2000" advTm="87685"/>
    </mc:Choice>
    <mc:Fallback xmlns="">
      <p:transition spd="slow" advTm="87685"/>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012371" y="1649186"/>
            <a:ext cx="10354129" cy="43833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914082" y="1152714"/>
            <a:ext cx="5413491" cy="4704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pic>
        <p:nvPicPr>
          <p:cNvPr id="8" name="Content Placeholder 1"/>
          <p:cNvPicPr>
            <a:picLocks noChangeAspect="1"/>
          </p:cNvPicPr>
          <p:nvPr/>
        </p:nvPicPr>
        <p:blipFill>
          <a:blip r:embed="rId3"/>
          <a:stretch>
            <a:fillRect/>
          </a:stretch>
        </p:blipFill>
        <p:spPr>
          <a:xfrm>
            <a:off x="2010438" y="2171700"/>
            <a:ext cx="7486650" cy="3477986"/>
          </a:xfrm>
          <a:prstGeom prst="rect">
            <a:avLst/>
          </a:prstGeom>
        </p:spPr>
      </p:pic>
      <p:sp>
        <p:nvSpPr>
          <p:cNvPr id="9" name="Rectangle 8"/>
          <p:cNvSpPr/>
          <p:nvPr/>
        </p:nvSpPr>
        <p:spPr>
          <a:xfrm>
            <a:off x="1596608"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2175592"/>
      </p:ext>
    </p:extLst>
  </p:cSld>
  <p:clrMapOvr>
    <a:masterClrMapping/>
  </p:clrMapOvr>
  <mc:AlternateContent xmlns:mc="http://schemas.openxmlformats.org/markup-compatibility/2006" xmlns:p14="http://schemas.microsoft.com/office/powerpoint/2010/main">
    <mc:Choice Requires="p14">
      <p:transition spd="slow" p14:dur="2000" advTm="32035"/>
    </mc:Choice>
    <mc:Fallback xmlns="">
      <p:transition spd="slow" advTm="32035"/>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500" y="1379066"/>
            <a:ext cx="10923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8" y="1845124"/>
            <a:ext cx="10123715" cy="37827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Generalization and inheritance</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Sometimes, as we get further into the analysis, we discover that there are different sub-categories for a class. For instance, a general and a private are both soldiers but while some of the information that we would like to hold about them is the same, other information may differ greatly. UML handles this situation through a concept known as generalization.</a:t>
            </a:r>
            <a:endParaRPr lang="en-US" sz="1600" b="1" dirty="0">
              <a:latin typeface="Alexandria" pitchFamily="2" charset="-78"/>
              <a:cs typeface="Alexandria" pitchFamily="2" charset="-78"/>
            </a:endParaRPr>
          </a:p>
        </p:txBody>
      </p:sp>
      <p:sp>
        <p:nvSpPr>
          <p:cNvPr id="8" name="Title 1"/>
          <p:cNvSpPr txBox="1">
            <a:spLocks/>
          </p:cNvSpPr>
          <p:nvPr/>
        </p:nvSpPr>
        <p:spPr>
          <a:xfrm>
            <a:off x="2538516" y="829177"/>
            <a:ext cx="5413491" cy="47043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CLASS MODELS</a:t>
            </a:r>
          </a:p>
        </p:txBody>
      </p:sp>
      <p:sp>
        <p:nvSpPr>
          <p:cNvPr id="10" name="Rectangle 9"/>
          <p:cNvSpPr/>
          <p:nvPr/>
        </p:nvSpPr>
        <p:spPr>
          <a:xfrm>
            <a:off x="1172054" y="78851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14398409"/>
      </p:ext>
    </p:extLst>
  </p:cSld>
  <p:clrMapOvr>
    <a:masterClrMapping/>
  </p:clrMapOvr>
  <mc:AlternateContent xmlns:mc="http://schemas.openxmlformats.org/markup-compatibility/2006" xmlns:p14="http://schemas.microsoft.com/office/powerpoint/2010/main">
    <mc:Choice Requires="p14">
      <p:transition spd="slow" p14:dur="2000" advTm="101431"/>
    </mc:Choice>
    <mc:Fallback xmlns="">
      <p:transition spd="slow" advTm="10143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9728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2370" y="2103375"/>
            <a:ext cx="9813473" cy="37422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lgn="just">
              <a:buFont typeface="Arial" panose="020B0604020202020204" pitchFamily="34" charset="0"/>
              <a:buChar char="•"/>
            </a:pPr>
            <a:r>
              <a:rPr lang="en-US" sz="1600" dirty="0">
                <a:latin typeface="Alexandria" pitchFamily="2" charset="-78"/>
                <a:cs typeface="Alexandria" pitchFamily="2" charset="-78"/>
              </a:rPr>
              <a:t>However, the Manifesto does not say that there is </a:t>
            </a:r>
            <a:r>
              <a:rPr lang="en-US" sz="1600" i="1" dirty="0">
                <a:latin typeface="Alexandria" pitchFamily="2" charset="-78"/>
                <a:cs typeface="Alexandria" pitchFamily="2" charset="-78"/>
              </a:rPr>
              <a:t>no </a:t>
            </a:r>
            <a:r>
              <a:rPr lang="en-US" sz="1600" dirty="0">
                <a:latin typeface="Alexandria" pitchFamily="2" charset="-78"/>
                <a:cs typeface="Alexandria" pitchFamily="2" charset="-78"/>
              </a:rPr>
              <a:t>value in documentation, only that working software is </a:t>
            </a:r>
            <a:r>
              <a:rPr lang="en-US" sz="1600" i="1" dirty="0">
                <a:latin typeface="Alexandria" pitchFamily="2" charset="-78"/>
                <a:cs typeface="Alexandria" pitchFamily="2" charset="-78"/>
              </a:rPr>
              <a:t>more </a:t>
            </a:r>
            <a:r>
              <a:rPr lang="en-US" sz="1600" dirty="0">
                <a:latin typeface="Alexandria" pitchFamily="2" charset="-78"/>
                <a:cs typeface="Alexandria" pitchFamily="2" charset="-78"/>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2487323" y="1111968"/>
            <a:ext cx="6294093" cy="5283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IN AGILE APPROACHES</a:t>
            </a:r>
          </a:p>
        </p:txBody>
      </p:sp>
      <p:sp>
        <p:nvSpPr>
          <p:cNvPr id="8" name="Rectangle 7"/>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10270672"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a fact that, if the lifetime cost of an IT system is considered, by far the bulk of the expenditure – 70 per cent according to some authorities – is incurred after the system has been </a:t>
            </a:r>
            <a:r>
              <a:rPr lang="en-US" sz="1600" dirty="0" smtClean="0">
                <a:latin typeface="Alexandria" pitchFamily="2" charset="-78"/>
                <a:cs typeface="Alexandria" pitchFamily="2" charset="-78"/>
              </a:rPr>
              <a:t>implemented. A </a:t>
            </a:r>
            <a:r>
              <a:rPr lang="en-US" sz="1600" dirty="0">
                <a:latin typeface="Alexandria" pitchFamily="2" charset="-78"/>
                <a:cs typeface="Alexandria" pitchFamily="2" charset="-78"/>
              </a:rPr>
              <a:t>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1600" i="1" dirty="0">
                <a:latin typeface="Alexandria" pitchFamily="2" charset="-78"/>
                <a:cs typeface="Alexandria" pitchFamily="2" charset="-78"/>
              </a:rPr>
              <a:t>how </a:t>
            </a:r>
            <a:r>
              <a:rPr lang="en-US" sz="1600" dirty="0">
                <a:latin typeface="Alexandria" pitchFamily="2" charset="-78"/>
                <a:cs typeface="Alexandria" pitchFamily="2" charset="-78"/>
              </a:rPr>
              <a:t>a system works, the business reasons for it being built that way are often lost in the mists of time</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THE USE OF MODELS IN SYSTEM MAINTENANCE</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990485" y="957943"/>
            <a:ext cx="3409458" cy="4606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681843"/>
            <a:ext cx="9863941" cy="41509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48023" y="1871953"/>
            <a:ext cx="9079331" cy="38267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Well </a:t>
            </a:r>
            <a:r>
              <a:rPr lang="en-US" sz="1600" dirty="0">
                <a:latin typeface="Alexandria" pitchFamily="2" charset="-78"/>
                <a:cs typeface="Alexandria" pitchFamily="2" charset="-78"/>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Moreover,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p>
        </p:txBody>
      </p:sp>
      <p:sp>
        <p:nvSpPr>
          <p:cNvPr id="13" name="Title 1"/>
          <p:cNvSpPr txBox="1">
            <a:spLocks/>
          </p:cNvSpPr>
          <p:nvPr/>
        </p:nvSpPr>
        <p:spPr>
          <a:xfrm>
            <a:off x="1469572" y="1200522"/>
            <a:ext cx="5641316" cy="467911"/>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127354" y="128947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7809"/>
    </mc:Choice>
    <mc:Fallback xmlns="">
      <p:transition spd="slow" advTm="207809"/>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52316241"/>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72256500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7560D0A-1574-401F-AF88-8F28A32E3BC2}"/>
</file>

<file path=customXml/itemProps2.xml><?xml version="1.0" encoding="utf-8"?>
<ds:datastoreItem xmlns:ds="http://schemas.openxmlformats.org/officeDocument/2006/customXml" ds:itemID="{926D5D28-7280-48A9-B91B-8CFDC682D216}"/>
</file>

<file path=customXml/itemProps3.xml><?xml version="1.0" encoding="utf-8"?>
<ds:datastoreItem xmlns:ds="http://schemas.openxmlformats.org/officeDocument/2006/customXml" ds:itemID="{D2C49F6C-DCF0-4C73-9744-FC334DA6ED26}"/>
</file>

<file path=docProps/app.xml><?xml version="1.0" encoding="utf-8"?>
<Properties xmlns="http://schemas.openxmlformats.org/officeDocument/2006/extended-properties" xmlns:vt="http://schemas.openxmlformats.org/officeDocument/2006/docPropsVTypes">
  <Template>Theme3</Template>
  <TotalTime>6207</TotalTime>
  <Words>5059</Words>
  <Application>Microsoft Office PowerPoint</Application>
  <PresentationFormat>Widescreen</PresentationFormat>
  <Paragraphs>344</Paragraphs>
  <Slides>64</Slides>
  <Notes>63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64</vt:i4>
      </vt:variant>
    </vt:vector>
  </HeadingPairs>
  <TitlesOfParts>
    <vt:vector size="72"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419</cp:revision>
  <dcterms:created xsi:type="dcterms:W3CDTF">2023-04-29T09:08:23Z</dcterms:created>
  <dcterms:modified xsi:type="dcterms:W3CDTF">2024-08-12T14:47:18Z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