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2"/>
  </p:notesMasterIdLst>
  <p:sldIdLst>
    <p:sldId id="480" r:id="rId5"/>
    <p:sldId id="303" r:id="rId6"/>
    <p:sldId id="271" r:id="rId7"/>
    <p:sldId id="501" r:id="rId8"/>
    <p:sldId id="503" r:id="rId9"/>
    <p:sldId id="504" r:id="rId10"/>
    <p:sldId id="505" r:id="rId11"/>
    <p:sldId id="506" r:id="rId12"/>
    <p:sldId id="507" r:id="rId13"/>
    <p:sldId id="508" r:id="rId14"/>
    <p:sldId id="509" r:id="rId15"/>
    <p:sldId id="510" r:id="rId16"/>
    <p:sldId id="511" r:id="rId17"/>
    <p:sldId id="512" r:id="rId18"/>
    <p:sldId id="513" r:id="rId19"/>
    <p:sldId id="514" r:id="rId20"/>
    <p:sldId id="515" r:id="rId21"/>
    <p:sldId id="516" r:id="rId22"/>
    <p:sldId id="517" r:id="rId23"/>
    <p:sldId id="518" r:id="rId24"/>
    <p:sldId id="520" r:id="rId25"/>
    <p:sldId id="521" r:id="rId26"/>
    <p:sldId id="560" r:id="rId27"/>
    <p:sldId id="561" r:id="rId28"/>
    <p:sldId id="562" r:id="rId29"/>
    <p:sldId id="563" r:id="rId30"/>
    <p:sldId id="564" r:id="rId31"/>
    <p:sldId id="522" r:id="rId32"/>
    <p:sldId id="523" r:id="rId33"/>
    <p:sldId id="524" r:id="rId34"/>
    <p:sldId id="525" r:id="rId35"/>
    <p:sldId id="526" r:id="rId36"/>
    <p:sldId id="527" r:id="rId37"/>
    <p:sldId id="528" r:id="rId38"/>
    <p:sldId id="529" r:id="rId39"/>
    <p:sldId id="530" r:id="rId40"/>
    <p:sldId id="531" r:id="rId41"/>
    <p:sldId id="532" r:id="rId42"/>
    <p:sldId id="533" r:id="rId43"/>
    <p:sldId id="534" r:id="rId44"/>
    <p:sldId id="535" r:id="rId45"/>
    <p:sldId id="536" r:id="rId46"/>
    <p:sldId id="537" r:id="rId47"/>
    <p:sldId id="538" r:id="rId48"/>
    <p:sldId id="539" r:id="rId49"/>
    <p:sldId id="565" r:id="rId50"/>
    <p:sldId id="540" r:id="rId51"/>
    <p:sldId id="541" r:id="rId52"/>
    <p:sldId id="542" r:id="rId53"/>
    <p:sldId id="543" r:id="rId54"/>
    <p:sldId id="544" r:id="rId55"/>
    <p:sldId id="545" r:id="rId56"/>
    <p:sldId id="546" r:id="rId57"/>
    <p:sldId id="547" r:id="rId58"/>
    <p:sldId id="548" r:id="rId59"/>
    <p:sldId id="549" r:id="rId60"/>
    <p:sldId id="550" r:id="rId61"/>
    <p:sldId id="551" r:id="rId62"/>
    <p:sldId id="552" r:id="rId63"/>
    <p:sldId id="553" r:id="rId64"/>
    <p:sldId id="554" r:id="rId65"/>
    <p:sldId id="555" r:id="rId66"/>
    <p:sldId id="556" r:id="rId67"/>
    <p:sldId id="557" r:id="rId68"/>
    <p:sldId id="558" r:id="rId69"/>
    <p:sldId id="559" r:id="rId70"/>
    <p:sldId id="349"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3"/>
            <p14:sldId id="504"/>
            <p14:sldId id="505"/>
            <p14:sldId id="506"/>
            <p14:sldId id="507"/>
            <p14:sldId id="508"/>
            <p14:sldId id="509"/>
            <p14:sldId id="510"/>
            <p14:sldId id="511"/>
            <p14:sldId id="512"/>
            <p14:sldId id="513"/>
            <p14:sldId id="514"/>
            <p14:sldId id="515"/>
            <p14:sldId id="516"/>
            <p14:sldId id="517"/>
            <p14:sldId id="518"/>
            <p14:sldId id="520"/>
            <p14:sldId id="521"/>
            <p14:sldId id="560"/>
            <p14:sldId id="561"/>
            <p14:sldId id="562"/>
            <p14:sldId id="563"/>
            <p14:sldId id="564"/>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65"/>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6" d="100"/>
          <a:sy n="86"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Methodology</a:t>
          </a:r>
        </a:p>
      </dgm:t>
    </dgm:pt>
    <dgm:pt modelId="{1FEAA28F-90AD-4D5A-B25F-9B97A85664E1}" type="parTrans" cxnId="{53BC1FF1-17B9-407D-9D5B-26D39BDAD4EC}">
      <dgm:prSet/>
      <dgm: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life cycle</a:t>
          </a:r>
        </a:p>
      </dgm:t>
    </dgm:pt>
    <dgm:pt modelId="{E81CF609-C234-42FC-BB1A-711487D41BB0}" type="parTrans" cxnId="{7638957F-4406-4FD0-87D8-22D0E0D0B378}">
      <dgm:prSet/>
      <dgm: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requirements definition</a:t>
          </a:r>
        </a:p>
      </dgm:t>
    </dgm:pt>
    <dgm:pt modelId="{7FCE84ED-F7FE-48A1-8F4E-1091E378D620}" type="parTrans" cxnId="{9CADF5BB-D5F3-45C4-AEC7-06154EFD0367}">
      <dgm:prSet/>
      <dgm: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Understanding the project business case</a:t>
          </a:r>
        </a:p>
      </dgm:t>
    </dgm:pt>
    <dgm:pt modelId="{47674C61-970E-4171-B691-25E72BEABEF2}" type="parTrans" cxnId="{D675D4DE-3124-4DCD-ADF0-CD7BB4FC7B55}">
      <dgm:prSet/>
      <dgm: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ranking matrix</a:t>
          </a:r>
        </a:p>
      </dgm:t>
    </dgm:pt>
    <dgm:pt modelId="{FAA37451-FCA9-4A6B-9A37-C0F1FEB10D95}" type="parTrans" cxnId="{606CD43E-D13E-4922-8E6C-BC92AE052877}">
      <dgm:prSet/>
      <dgm: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How to evaluate and prioritize IT project proposals</a:t>
          </a:r>
        </a:p>
      </dgm:t>
    </dgm:pt>
    <dgm:pt modelId="{01268A80-D1F7-409D-87F7-0AB378D7AD5D}" type="parTrans" cxnId="{2D5E8C89-4698-4E93-A820-8CB143C61AB1}">
      <dgm:prSet/>
      <dgm: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Quality management</a:t>
          </a:r>
        </a:p>
      </dgm:t>
    </dgm:pt>
    <dgm:pt modelId="{D261A7A2-6AED-43CA-A906-FEAC16DD747E}" type="parTrans" cxnId="{CF9E8543-6CBD-49DE-BB63-14E98736EABD}">
      <dgm:prSet/>
      <dgm: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Sponsor and supplier agreements</a:t>
          </a:r>
        </a:p>
      </dgm:t>
    </dgm:pt>
    <dgm:pt modelId="{6F37E189-3160-4D21-B491-817B200FEEFE}" type="parTrans" cxnId="{CA23DBC6-1463-4292-AFCD-84C0552574BA}">
      <dgm:prSet/>
      <dgm: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Microsoft Project 2010</a:t>
          </a:r>
        </a:p>
      </dgm:t>
    </dgm:pt>
    <dgm:pt modelId="{7377E956-5B5C-409B-AD78-7393261D82E9}" type="parTrans" cxnId="{9BE40861-51D4-4352-A282-45BCB0FEF3C6}">
      <dgm:prSet/>
      <dgm: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Challenging</a:t>
          </a:r>
        </a:p>
      </dgm:t>
    </dgm:pt>
    <dgm:pt modelId="{CD0228CC-1F5F-4398-9DEF-38642AB03146}" type="parTrans" cxnId="{E7F146EC-89DF-4FA3-9DA8-15A7BDA48C2A}">
      <dgm:prSet/>
      <dgm: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t>
        <a:bodyPr/>
        <a:lstStyle/>
        <a:p>
          <a:endParaRPr lang="en-US"/>
        </a:p>
      </dgm:t>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00000" custLinFactNeighborX="11200" custLinFactNeighborY="-116252">
        <dgm:presLayoutVars>
          <dgm:chPref val="3"/>
        </dgm:presLayoutVars>
      </dgm:prSet>
      <dgm:spPr/>
      <dgm:t>
        <a:bodyPr/>
        <a:lstStyle/>
        <a:p>
          <a:endParaRPr lang="en-US"/>
        </a:p>
      </dgm:t>
    </dgm:pt>
    <dgm:pt modelId="{01F35178-AF48-4566-B921-181F1B133A2F}" type="pres">
      <dgm:prSet presAssocID="{CA113EEF-596E-41F7-B4E4-690B7E6C7FE5}" presName="rootConnector1" presStyleLbl="node1" presStyleIdx="0" presStyleCnt="0"/>
      <dgm:spPr/>
      <dgm:t>
        <a:bodyPr/>
        <a:lstStyle/>
        <a:p>
          <a:endParaRPr lang="en-US"/>
        </a:p>
      </dgm:t>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t>
        <a:bodyPr/>
        <a:lstStyle/>
        <a:p>
          <a:endParaRPr lang="en-US"/>
        </a:p>
      </dgm:t>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t>
        <a:bodyPr/>
        <a:lstStyle/>
        <a:p>
          <a:endParaRPr lang="en-US"/>
        </a:p>
      </dgm:t>
    </dgm:pt>
    <dgm:pt modelId="{187F3867-1CF9-40C5-918B-F35E8C924D3B}" type="pres">
      <dgm:prSet presAssocID="{26E6A92E-FE22-4F9E-8C40-0554D9326097}" presName="rootConnector" presStyleLbl="node2" presStyleIdx="0" presStyleCnt="9"/>
      <dgm:spPr/>
      <dgm:t>
        <a:bodyPr/>
        <a:lstStyle/>
        <a:p>
          <a:endParaRPr lang="en-US"/>
        </a:p>
      </dgm:t>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t>
        <a:bodyPr/>
        <a:lstStyle/>
        <a:p>
          <a:endParaRPr lang="en-US"/>
        </a:p>
      </dgm:t>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t>
        <a:bodyPr/>
        <a:lstStyle/>
        <a:p>
          <a:endParaRPr lang="en-US"/>
        </a:p>
      </dgm:t>
    </dgm:pt>
    <dgm:pt modelId="{0A197A25-AF43-4790-8E78-6A81C6B173BA}" type="pres">
      <dgm:prSet presAssocID="{71440C36-06B8-4BE5-873C-48F6E1A18EAA}" presName="rootConnector" presStyleLbl="node2" presStyleIdx="1" presStyleCnt="9"/>
      <dgm:spPr/>
      <dgm:t>
        <a:bodyPr/>
        <a:lstStyle/>
        <a:p>
          <a:endParaRPr lang="en-US"/>
        </a:p>
      </dgm:t>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t>
        <a:bodyPr/>
        <a:lstStyle/>
        <a:p>
          <a:endParaRPr lang="en-US"/>
        </a:p>
      </dgm:t>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t>
        <a:bodyPr/>
        <a:lstStyle/>
        <a:p>
          <a:endParaRPr lang="en-US"/>
        </a:p>
      </dgm:t>
    </dgm:pt>
    <dgm:pt modelId="{27CFB06E-E906-453E-BE36-E16ED0114C8E}" type="pres">
      <dgm:prSet presAssocID="{A98F02B6-1D2E-4C12-BF37-F642A052CF9D}" presName="rootConnector" presStyleLbl="node2" presStyleIdx="2" presStyleCnt="9"/>
      <dgm:spPr/>
      <dgm:t>
        <a:bodyPr/>
        <a:lstStyle/>
        <a:p>
          <a:endParaRPr lang="en-US"/>
        </a:p>
      </dgm:t>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t>
        <a:bodyPr/>
        <a:lstStyle/>
        <a:p>
          <a:endParaRPr lang="en-US"/>
        </a:p>
      </dgm:t>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t>
        <a:bodyPr/>
        <a:lstStyle/>
        <a:p>
          <a:endParaRPr lang="en-US"/>
        </a:p>
      </dgm:t>
    </dgm:pt>
    <dgm:pt modelId="{AFDFF78D-E4B4-484E-84EA-0C1DAA195982}" type="pres">
      <dgm:prSet presAssocID="{AD5CF201-45F8-4FBA-A6C9-79870A5C7997}" presName="rootConnector" presStyleLbl="node2" presStyleIdx="3" presStyleCnt="9"/>
      <dgm:spPr/>
      <dgm:t>
        <a:bodyPr/>
        <a:lstStyle/>
        <a:p>
          <a:endParaRPr lang="en-US"/>
        </a:p>
      </dgm:t>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t>
        <a:bodyPr/>
        <a:lstStyle/>
        <a:p>
          <a:endParaRPr lang="en-US"/>
        </a:p>
      </dgm:t>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t>
        <a:bodyPr/>
        <a:lstStyle/>
        <a:p>
          <a:endParaRPr lang="en-US"/>
        </a:p>
      </dgm:t>
    </dgm:pt>
    <dgm:pt modelId="{7BC6A7CE-742C-46B9-B622-32152EAE739F}" type="pres">
      <dgm:prSet presAssocID="{BB103BC4-13C0-4126-B9DD-302BE4DA8F46}" presName="rootConnector" presStyleLbl="node2" presStyleIdx="4" presStyleCnt="9"/>
      <dgm:spPr/>
      <dgm:t>
        <a:bodyPr/>
        <a:lstStyle/>
        <a:p>
          <a:endParaRPr lang="en-US"/>
        </a:p>
      </dgm:t>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t>
        <a:bodyPr/>
        <a:lstStyle/>
        <a:p>
          <a:endParaRPr lang="en-US"/>
        </a:p>
      </dgm:t>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Y="255195">
        <dgm:presLayoutVars>
          <dgm:chPref val="3"/>
        </dgm:presLayoutVars>
      </dgm:prSet>
      <dgm:spPr/>
      <dgm:t>
        <a:bodyPr/>
        <a:lstStyle/>
        <a:p>
          <a:endParaRPr lang="en-US"/>
        </a:p>
      </dgm:t>
    </dgm:pt>
    <dgm:pt modelId="{729CD5FC-3C4A-429A-A641-3962215580BC}" type="pres">
      <dgm:prSet presAssocID="{9F78AB70-FBF5-41E3-BC1E-9A63191A9807}" presName="rootConnector" presStyleLbl="node2" presStyleIdx="5" presStyleCnt="9"/>
      <dgm:spPr/>
      <dgm:t>
        <a:bodyPr/>
        <a:lstStyle/>
        <a:p>
          <a:endParaRPr lang="en-US"/>
        </a:p>
      </dgm:t>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t>
        <a:bodyPr/>
        <a:lstStyle/>
        <a:p>
          <a:endParaRPr lang="en-US"/>
        </a:p>
      </dgm:t>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t>
        <a:bodyPr/>
        <a:lstStyle/>
        <a:p>
          <a:endParaRPr lang="en-US"/>
        </a:p>
      </dgm:t>
    </dgm:pt>
    <dgm:pt modelId="{2B98641E-E32A-417C-B647-AD449D38FC18}" type="pres">
      <dgm:prSet presAssocID="{5420ECE0-F7EC-43B9-9F63-3154CC4B020E}" presName="rootConnector" presStyleLbl="node2" presStyleIdx="6" presStyleCnt="9"/>
      <dgm:spPr/>
      <dgm:t>
        <a:bodyPr/>
        <a:lstStyle/>
        <a:p>
          <a:endParaRPr lang="en-US"/>
        </a:p>
      </dgm:t>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t>
        <a:bodyPr/>
        <a:lstStyle/>
        <a:p>
          <a:endParaRPr lang="en-US"/>
        </a:p>
      </dgm:t>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t>
        <a:bodyPr/>
        <a:lstStyle/>
        <a:p>
          <a:endParaRPr lang="en-US"/>
        </a:p>
      </dgm:t>
    </dgm:pt>
    <dgm:pt modelId="{42AE340D-0850-4E60-A0F4-19AEB787F6DD}" type="pres">
      <dgm:prSet presAssocID="{CAB86F8D-084C-4B7F-A835-F5DB38376B26}" presName="rootConnector" presStyleLbl="node2" presStyleIdx="7" presStyleCnt="9"/>
      <dgm:spPr/>
      <dgm:t>
        <a:bodyPr/>
        <a:lstStyle/>
        <a:p>
          <a:endParaRPr lang="en-US"/>
        </a:p>
      </dgm:t>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t>
        <a:bodyPr/>
        <a:lstStyle/>
        <a:p>
          <a:endParaRPr lang="en-US"/>
        </a:p>
      </dgm:t>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t>
        <a:bodyPr/>
        <a:lstStyle/>
        <a:p>
          <a:endParaRPr lang="en-US"/>
        </a:p>
      </dgm:t>
    </dgm:pt>
    <dgm:pt modelId="{0638453E-52C2-44E1-BFF1-8277AFB61485}" type="pres">
      <dgm:prSet presAssocID="{7F2A9048-8598-4085-8A43-DADEBCE3C377}" presName="rootConnector" presStyleLbl="node2" presStyleIdx="8" presStyleCnt="9"/>
      <dgm:spPr/>
      <dgm:t>
        <a:bodyPr/>
        <a:lstStyle/>
        <a:p>
          <a:endParaRPr lang="en-US"/>
        </a:p>
      </dgm:t>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t>
        <a:bodyPr/>
        <a:lstStyle/>
        <a:p>
          <a:endParaRPr lang="en-US"/>
        </a:p>
      </dgm:t>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t>
        <a:bodyPr/>
        <a:lstStyle/>
        <a:p>
          <a:endParaRPr lang="en-US"/>
        </a:p>
      </dgm:t>
    </dgm:pt>
    <dgm:pt modelId="{C96DE4E1-7AF3-4A90-858C-1BDF4B06104B}" type="pres">
      <dgm:prSet presAssocID="{DE5EA167-5A0B-47B4-AB4E-66DD2E454F03}" presName="rootConnector3" presStyleLbl="asst1" presStyleIdx="0" presStyleCnt="1"/>
      <dgm:spPr/>
      <dgm:t>
        <a:bodyPr/>
        <a:lstStyle/>
        <a:p>
          <a:endParaRPr lang="en-US"/>
        </a:p>
      </dgm:t>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6A116B93-30C6-450F-A687-C314C62B44B7}" type="presOf" srcId="{CA113EEF-596E-41F7-B4E4-690B7E6C7FE5}" destId="{01F35178-AF48-4566-B921-181F1B133A2F}" srcOrd="1"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D675D4DE-3124-4DCD-ADF0-CD7BB4FC7B55}" srcId="{CA113EEF-596E-41F7-B4E4-690B7E6C7FE5}" destId="{A98F02B6-1D2E-4C12-BF37-F642A052CF9D}" srcOrd="3" destOrd="0" parTransId="{47674C61-970E-4171-B691-25E72BEABEF2}" sibTransId="{6CA8FAD3-B252-43EE-B922-7FCAD136AC50}"/>
    <dgm:cxn modelId="{0329F594-AD1E-4582-A53A-35F3D8A0DA22}" type="presOf" srcId="{CAB86F8D-084C-4B7F-A835-F5DB38376B26}" destId="{42AE340D-0850-4E60-A0F4-19AEB787F6DD}" srcOrd="1" destOrd="0" presId="urn:microsoft.com/office/officeart/2005/8/layout/orgChart1"/>
    <dgm:cxn modelId="{53BC1FF1-17B9-407D-9D5B-26D39BDAD4EC}" srcId="{CA113EEF-596E-41F7-B4E4-690B7E6C7FE5}" destId="{DE5EA167-5A0B-47B4-AB4E-66DD2E454F03}" srcOrd="0" destOrd="0" parTransId="{1FEAA28F-90AD-4D5A-B25F-9B97A85664E1}" sibTransId="{48261016-AC79-4AC4-93E3-B11BA8563C00}"/>
    <dgm:cxn modelId="{2D5E8C89-4698-4E93-A820-8CB143C61AB1}" srcId="{CA113EEF-596E-41F7-B4E4-690B7E6C7FE5}" destId="{BB103BC4-13C0-4126-B9DD-302BE4DA8F46}" srcOrd="5" destOrd="0" parTransId="{01268A80-D1F7-409D-87F7-0AB378D7AD5D}" sibTransId="{2DFA9988-0B07-41AD-826E-D5E3862571CA}"/>
    <dgm:cxn modelId="{533FF252-E24A-44FC-BBF8-04F3E8C58424}" type="presOf" srcId="{BB103BC4-13C0-4126-B9DD-302BE4DA8F46}" destId="{11722D9D-1A9E-409F-9915-04447CF22ED3}" srcOrd="0"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DD30F1F1-6E88-4264-B9AC-50A408211879}" type="presOf" srcId="{A18A596F-B3A5-42CA-9CEE-29E5ED494C00}" destId="{2B3C6324-488F-444A-A950-C21126F2C66F}" srcOrd="0" destOrd="0" presId="urn:microsoft.com/office/officeart/2005/8/layout/orgChart1"/>
    <dgm:cxn modelId="{A900BFC9-35CF-4567-8CB9-41C7A57B8498}" type="presOf" srcId="{D261A7A2-6AED-43CA-A906-FEAC16DD747E}" destId="{B03E4E37-83B6-4049-A7B3-96A47F4407B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BD9FA682-F61E-4F42-BA8D-3964ACF001AA}" type="presOf" srcId="{26E6A92E-FE22-4F9E-8C40-0554D9326097}" destId="{187F3867-1CF9-40C5-918B-F35E8C924D3B}" srcOrd="1"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15E22FD6-96BA-4110-8C1F-688F76BE9EA6}" type="presOf" srcId="{9F78AB70-FBF5-41E3-BC1E-9A63191A9807}" destId="{20ED332B-6D22-4F2C-9D62-6B0778286CD0}" srcOrd="0" destOrd="0" presId="urn:microsoft.com/office/officeart/2005/8/layout/orgChart1"/>
    <dgm:cxn modelId="{60379C5D-BBBD-4806-9763-E25260676C54}" type="presOf" srcId="{71440C36-06B8-4BE5-873C-48F6E1A18EAA}" destId="{0A197A25-AF43-4790-8E78-6A81C6B173BA}"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D2832C06-424B-44B0-90DB-131A809E57AA}" type="presOf" srcId="{AD5CF201-45F8-4FBA-A6C9-79870A5C7997}" destId="{AFDFF78D-E4B4-484E-84EA-0C1DAA195982}" srcOrd="1"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2403C5E1-0A85-4888-83B6-1494BDC10CAE}" type="presOf" srcId="{5420ECE0-F7EC-43B9-9F63-3154CC4B020E}" destId="{2B98641E-E32A-417C-B647-AD449D38FC18}" srcOrd="1" destOrd="0" presId="urn:microsoft.com/office/officeart/2005/8/layout/orgChart1"/>
    <dgm:cxn modelId="{77D8BF44-4684-47B7-A6D0-0EB5D4193532}" type="presOf" srcId="{E81CF609-C234-42FC-BB1A-711487D41BB0}" destId="{F8545683-2090-4319-B725-FC031A9EB1D6}" srcOrd="0" destOrd="0" presId="urn:microsoft.com/office/officeart/2005/8/layout/orgChart1"/>
    <dgm:cxn modelId="{F62035C3-DDC0-4EC4-ACD3-CFB5328C9433}" type="presOf" srcId="{6F37E189-3160-4D21-B491-817B200FEEFE}" destId="{80B9AFE2-9F3A-4554-8250-DEC71F9841F7}"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606CD43E-D13E-4922-8E6C-BC92AE052877}" srcId="{CA113EEF-596E-41F7-B4E4-690B7E6C7FE5}" destId="{AD5CF201-45F8-4FBA-A6C9-79870A5C7997}" srcOrd="4" destOrd="0" parTransId="{FAA37451-FCA9-4A6B-9A37-C0F1FEB10D95}" sibTransId="{7C2FC554-4277-43CB-A8DE-A74467132CC3}"/>
    <dgm:cxn modelId="{EAC1B58E-9B45-4375-AAAD-C930BE78241F}" type="presOf" srcId="{26E6A92E-FE22-4F9E-8C40-0554D9326097}" destId="{FD30AE26-6486-41CD-BC2E-A5EA6A921F8C}" srcOrd="0"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F080A13E-061E-4F53-8651-87501D1C922D}" type="presOf" srcId="{DE5EA167-5A0B-47B4-AB4E-66DD2E454F03}" destId="{C96DE4E1-7AF3-4A90-858C-1BDF4B06104B}"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4067187A-BF75-4253-9F79-D773B7D42338}" type="presOf" srcId="{7377E956-5B5C-409B-AD78-7393261D82E9}" destId="{D3B102D1-7E4B-4392-BA89-A03845B5379A}" srcOrd="0"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CF9E8543-6CBD-49DE-BB63-14E98736EABD}" srcId="{CA113EEF-596E-41F7-B4E4-690B7E6C7FE5}" destId="{9F78AB70-FBF5-41E3-BC1E-9A63191A9807}" srcOrd="6" destOrd="0" parTransId="{D261A7A2-6AED-43CA-A906-FEAC16DD747E}" sibTransId="{BCBFEDB2-27CD-4F41-8CA0-47898CDB5290}"/>
    <dgm:cxn modelId="{CA23DBC6-1463-4292-AFCD-84C0552574BA}" srcId="{CA113EEF-596E-41F7-B4E4-690B7E6C7FE5}" destId="{5420ECE0-F7EC-43B9-9F63-3154CC4B020E}" srcOrd="7" destOrd="0" parTransId="{6F37E189-3160-4D21-B491-817B200FEEFE}" sibTransId="{08C039EF-5BC3-4739-A77C-0565A363A38F}"/>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Project management in a nutshell</a:t>
          </a:r>
        </a:p>
      </dsp:txBody>
      <dsp:txXfrm>
        <a:off x="2167234" y="0"/>
        <a:ext cx="7952419" cy="988388"/>
      </dsp:txXfrm>
    </dsp:sp>
    <dsp:sp modelId="{FD30AE26-6486-41CD-BC2E-A5EA6A921F8C}">
      <dsp:nvSpPr>
        <dsp:cNvPr id="0" name=""/>
        <dsp:cNvSpPr/>
      </dsp:nvSpPr>
      <dsp: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life cycle</a:t>
          </a:r>
        </a:p>
      </dsp:txBody>
      <dsp:txXfrm>
        <a:off x="8681" y="2968373"/>
        <a:ext cx="1333619" cy="529167"/>
      </dsp:txXfrm>
    </dsp:sp>
    <dsp:sp modelId="{3AE83E3D-6CA3-46BA-8434-44B5D16E2D73}">
      <dsp:nvSpPr>
        <dsp:cNvPr id="0" name=""/>
        <dsp:cNvSpPr/>
      </dsp:nvSpPr>
      <dsp: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requirements definition</a:t>
          </a:r>
        </a:p>
      </dsp:txBody>
      <dsp:txXfrm>
        <a:off x="1553710" y="2968373"/>
        <a:ext cx="1417690" cy="1228871"/>
      </dsp:txXfrm>
    </dsp:sp>
    <dsp:sp modelId="{D3028304-CE81-4AFB-992B-22E60BB64F0F}">
      <dsp:nvSpPr>
        <dsp:cNvPr id="0" name=""/>
        <dsp:cNvSpPr/>
      </dsp:nvSpPr>
      <dsp: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Understanding the project business case</a:t>
          </a:r>
        </a:p>
      </dsp:txBody>
      <dsp:txXfrm>
        <a:off x="3182809" y="2968373"/>
        <a:ext cx="1561176" cy="1457208"/>
      </dsp:txXfrm>
    </dsp:sp>
    <dsp:sp modelId="{6D638CD0-25CC-45E6-85D3-72539E322FAB}">
      <dsp:nvSpPr>
        <dsp:cNvPr id="0" name=""/>
        <dsp:cNvSpPr/>
      </dsp:nvSpPr>
      <dsp: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ranking matrix</a:t>
          </a:r>
        </a:p>
      </dsp:txBody>
      <dsp:txXfrm>
        <a:off x="4955395" y="2968373"/>
        <a:ext cx="1006710" cy="703705"/>
      </dsp:txXfrm>
    </dsp:sp>
    <dsp:sp modelId="{11722D9D-1A9E-409F-9915-04447CF22ED3}">
      <dsp:nvSpPr>
        <dsp:cNvPr id="0" name=""/>
        <dsp:cNvSpPr/>
      </dsp:nvSpPr>
      <dsp: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How to evaluate and prioritize IT project proposals</a:t>
          </a:r>
        </a:p>
      </dsp:txBody>
      <dsp:txXfrm>
        <a:off x="6202206" y="2993194"/>
        <a:ext cx="1006710" cy="1336151"/>
      </dsp:txXfrm>
    </dsp:sp>
    <dsp:sp modelId="{20ED332B-6D22-4F2C-9D62-6B0778286CD0}">
      <dsp:nvSpPr>
        <dsp:cNvPr id="0" name=""/>
        <dsp:cNvSpPr/>
      </dsp:nvSpPr>
      <dsp: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Quality management</a:t>
          </a:r>
        </a:p>
      </dsp:txBody>
      <dsp:txXfrm>
        <a:off x="7391634" y="2968373"/>
        <a:ext cx="1006710" cy="1284537"/>
      </dsp:txXfrm>
    </dsp:sp>
    <dsp:sp modelId="{E3A9CB52-FAC9-4B0D-9289-A6ECBAA900CB}">
      <dsp:nvSpPr>
        <dsp:cNvPr id="0" name=""/>
        <dsp:cNvSpPr/>
      </dsp:nvSpPr>
      <dsp: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Sponsor and supplier agreements</a:t>
          </a:r>
        </a:p>
      </dsp:txBody>
      <dsp:txXfrm>
        <a:off x="8609754" y="2968373"/>
        <a:ext cx="1006710" cy="1212698"/>
      </dsp:txXfrm>
    </dsp:sp>
    <dsp:sp modelId="{E2E61DDF-53DF-47EE-8128-CE39BC16E3EB}">
      <dsp:nvSpPr>
        <dsp:cNvPr id="0" name=""/>
        <dsp:cNvSpPr/>
      </dsp:nvSpPr>
      <dsp: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Microsoft Project 2010</a:t>
          </a:r>
        </a:p>
      </dsp:txBody>
      <dsp:txXfrm>
        <a:off x="9827874" y="2968373"/>
        <a:ext cx="1006710" cy="748096"/>
      </dsp:txXfrm>
    </dsp:sp>
    <dsp:sp modelId="{3A738C0F-734D-4BBE-9DBD-A14841B1A75E}">
      <dsp:nvSpPr>
        <dsp:cNvPr id="0" name=""/>
        <dsp:cNvSpPr/>
      </dsp:nvSpPr>
      <dsp: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Challenging</a:t>
          </a:r>
        </a:p>
      </dsp:txBody>
      <dsp:txXfrm>
        <a:off x="11045993" y="2968373"/>
        <a:ext cx="1006710" cy="503355"/>
      </dsp:txXfrm>
    </dsp:sp>
    <dsp:sp modelId="{D19B941C-CD0E-4EF6-8278-B39897CEDB80}">
      <dsp:nvSpPr>
        <dsp:cNvPr id="0" name=""/>
        <dsp:cNvSpPr/>
      </dsp:nvSpPr>
      <dsp: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Methodology</a:t>
          </a:r>
        </a:p>
      </dsp:txBody>
      <dsp:txXfrm rot="-10800000">
        <a:off x="4168570" y="1107419"/>
        <a:ext cx="2050759" cy="69947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517099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193872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png"/><Relationship Id="rId1" Type="http://schemas.openxmlformats.org/officeDocument/2006/relationships/slideLayout" Target="../slideLayouts/slideLayout14.xml"/><Relationship Id="rId4" Type="http://schemas.openxmlformats.org/officeDocument/2006/relationships/hyperlink" Target="https://thedigitalprojectmanager.com/projects/raci-chart-made-simple/"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Layout" Target="../slideLayouts/slideLayout15.xml"/><Relationship Id="rId7" Type="http://schemas.openxmlformats.org/officeDocument/2006/relationships/image" Target="../media/image5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419012" y="3822998"/>
            <a:ext cx="5216525" cy="1200329"/>
          </a:xfrm>
          <a:prstGeom prst="rect">
            <a:avLst/>
          </a:prstGeom>
          <a:noFill/>
        </p:spPr>
        <p:txBody>
          <a:bodyPr wrap="square" rtlCol="0">
            <a:spAutoFit/>
          </a:bodyPr>
          <a:lstStyle/>
          <a:p>
            <a:r>
              <a:rPr lang="en-US" sz="2400" b="1" dirty="0">
                <a:solidFill>
                  <a:srgbClr val="00B0F0"/>
                </a:solidFill>
                <a:latin typeface="Alexandria" charset="0"/>
              </a:rPr>
              <a:t>Project management in a nutshell (Cont.)</a:t>
            </a:r>
          </a:p>
          <a:p>
            <a:r>
              <a:rPr lang="en-US" sz="2400" b="1" dirty="0">
                <a:solidFill>
                  <a:srgbClr val="00B0F0"/>
                </a:solidFill>
                <a:latin typeface="Alexandria" charset="0"/>
              </a:rPr>
              <a:t>Prepared by Dr. Majid Saad</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 </a:t>
            </a: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329269" y="1670467"/>
            <a:ext cx="5645081" cy="4115373"/>
            <a:chOff x="329269" y="1670467"/>
            <a:chExt cx="5645081" cy="4115373"/>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419012" y="5139509"/>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xmlns="" id="{842D1BEA-015C-F6CC-439B-4DED568F0A2F}"/>
              </a:ext>
            </a:extLst>
          </p:cNvPr>
          <p:cNvPicPr>
            <a:picLocks noChangeAspect="1"/>
          </p:cNvPicPr>
          <p:nvPr/>
        </p:nvPicPr>
        <p:blipFill>
          <a:blip r:embed="rId4"/>
          <a:stretch>
            <a:fillRect/>
          </a:stretch>
        </p:blipFill>
        <p:spPr>
          <a:xfrm>
            <a:off x="6063267" y="1649275"/>
            <a:ext cx="5799464" cy="41365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095998" y="457548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xmlns="" id="{8AE8819F-2675-8D3D-33A4-CE10ED28D800}"/>
              </a:ext>
            </a:extLst>
          </p:cNvPr>
          <p:cNvGrpSpPr/>
          <p:nvPr/>
        </p:nvGrpSpPr>
        <p:grpSpPr>
          <a:xfrm>
            <a:off x="6235744" y="2564604"/>
            <a:ext cx="5645081" cy="3131996"/>
            <a:chOff x="329269" y="1670467"/>
            <a:chExt cx="5645081" cy="3131996"/>
          </a:xfrm>
        </p:grpSpPr>
        <p:sp>
          <p:nvSpPr>
            <p:cNvPr id="8" name="TextBox 7">
              <a:extLst>
                <a:ext uri="{FF2B5EF4-FFF2-40B4-BE49-F238E27FC236}">
                  <a16:creationId xmlns:a16="http://schemas.microsoft.com/office/drawing/2014/main" xmlns=""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xmlns="" id="{B5C79B26-9F0A-4869-4FFE-F32C1BDBEB82}"/>
                </a:ext>
              </a:extLst>
            </p:cNvPr>
            <p:cNvSpPr txBox="1"/>
            <p:nvPr/>
          </p:nvSpPr>
          <p:spPr>
            <a:xfrm>
              <a:off x="365409" y="4156132"/>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71937" y="1003219"/>
            <a:ext cx="4048125" cy="7589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B7F9C89-6AF9-ED2D-0E84-B92D8DA9F53B}"/>
              </a:ext>
            </a:extLst>
          </p:cNvPr>
          <p:cNvSpPr txBox="1"/>
          <p:nvPr/>
        </p:nvSpPr>
        <p:spPr>
          <a:xfrm>
            <a:off x="1333000" y="1991949"/>
            <a:ext cx="9239749" cy="3539430"/>
          </a:xfrm>
          <a:prstGeom prst="rect">
            <a:avLst/>
          </a:prstGeom>
          <a:noFill/>
        </p:spPr>
        <p:txBody>
          <a:bodyPr wrap="square">
            <a:spAutoFit/>
          </a:bodyPr>
          <a:lstStyle/>
          <a:p>
            <a:pPr algn="l" rtl="0" fontAlgn="base">
              <a:buFont typeface="Arial" panose="020B0604020202020204" pitchFamily="34" charset="0"/>
              <a:buChar char="•"/>
            </a:pPr>
            <a:r>
              <a:rPr lang="en-US" sz="2800" b="1" i="0" u="none" strike="noStrike" dirty="0">
                <a:solidFill>
                  <a:srgbClr val="00B0F0"/>
                </a:solidFill>
                <a:effectLst/>
                <a:highlight>
                  <a:srgbClr val="F5F5F5"/>
                </a:highlight>
                <a:latin typeface="Calibri" panose="020F0502020204030204" pitchFamily="34" charset="0"/>
              </a:rPr>
              <a:t>Project requirements definition</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Workshop</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Brainstorming</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Decision logic table</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RACI charting</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1" i="0" u="none" strike="noStrike" dirty="0">
                <a:solidFill>
                  <a:srgbClr val="00B0F0"/>
                </a:solidFill>
                <a:effectLst/>
                <a:highlight>
                  <a:srgbClr val="F5F5F5"/>
                </a:highlight>
                <a:latin typeface="Calibri" panose="020F0502020204030204" pitchFamily="34" charset="0"/>
              </a:rPr>
              <a:t>Understanding</a:t>
            </a:r>
            <a:r>
              <a:rPr lang="en-US" sz="2800" b="0" i="0" u="none" strike="noStrike" dirty="0">
                <a:solidFill>
                  <a:srgbClr val="002060"/>
                </a:solidFill>
                <a:effectLst/>
                <a:highlight>
                  <a:srgbClr val="F5F5F5"/>
                </a:highlight>
                <a:latin typeface="Calibri" panose="020F0502020204030204" pitchFamily="34" charset="0"/>
              </a:rPr>
              <a:t> the project business case</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467226" y="549964"/>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5114926" y="716338"/>
            <a:ext cx="2416046"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Introduction </a:t>
            </a:r>
          </a:p>
        </p:txBody>
      </p:sp>
      <p:graphicFrame>
        <p:nvGraphicFramePr>
          <p:cNvPr id="7" name="Diagram 6">
            <a:extLst>
              <a:ext uri="{FF2B5EF4-FFF2-40B4-BE49-F238E27FC236}">
                <a16:creationId xmlns:a16="http://schemas.microsoft.com/office/drawing/2014/main" xmlns="" id="{1737B3F7-8B9A-B19A-5D8B-A8D6AF3A819D}"/>
              </a:ext>
            </a:extLst>
          </p:cNvPr>
          <p:cNvGraphicFramePr/>
          <p:nvPr>
            <p:extLst>
              <p:ext uri="{D42A27DB-BD31-4B8C-83A1-F6EECF244321}">
                <p14:modId xmlns:p14="http://schemas.microsoft.com/office/powerpoint/2010/main" val="571420012"/>
              </p:ext>
            </p:extLst>
          </p:nvPr>
        </p:nvGraphicFramePr>
        <p:xfrm>
          <a:off x="65307" y="1574728"/>
          <a:ext cx="12061386" cy="5283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619501" y="621942"/>
            <a:ext cx="571823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Project requirements definition</a:t>
            </a:r>
          </a:p>
        </p:txBody>
      </p:sp>
      <p:pic>
        <p:nvPicPr>
          <p:cNvPr id="1028" name="Picture 4">
            <a:extLst>
              <a:ext uri="{FF2B5EF4-FFF2-40B4-BE49-F238E27FC236}">
                <a16:creationId xmlns:a16="http://schemas.microsoft.com/office/drawing/2014/main" xmlns="" id="{074F5A68-35E1-83A9-1703-43CCA605F9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25" y="2721244"/>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8">
            <a:extLst>
              <a:ext uri="{FF2B5EF4-FFF2-40B4-BE49-F238E27FC236}">
                <a16:creationId xmlns:a16="http://schemas.microsoft.com/office/drawing/2014/main" xmlns="" id="{E785B684-1AE2-B5BE-74AC-8A8E2725A4FD}"/>
              </a:ext>
            </a:extLst>
          </p:cNvPr>
          <p:cNvSpPr txBox="1"/>
          <p:nvPr/>
        </p:nvSpPr>
        <p:spPr>
          <a:xfrm>
            <a:off x="365965" y="2207573"/>
            <a:ext cx="8282735"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One of the major issues in starting the project is getting good requirements!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 requirements are the further breakdown of the client’s deliverables that are described in detail. </a:t>
            </a: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619501" y="621942"/>
            <a:ext cx="571823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Project requirements definition​</a:t>
            </a:r>
          </a:p>
        </p:txBody>
      </p:sp>
      <p:pic>
        <p:nvPicPr>
          <p:cNvPr id="2050" name="Picture 2">
            <a:extLst>
              <a:ext uri="{FF2B5EF4-FFF2-40B4-BE49-F238E27FC236}">
                <a16:creationId xmlns:a16="http://schemas.microsoft.com/office/drawing/2014/main" xmlns="" id="{125B1760-97EE-09E1-C497-512D264B6B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8875" y="245876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8">
            <a:extLst>
              <a:ext uri="{FF2B5EF4-FFF2-40B4-BE49-F238E27FC236}">
                <a16:creationId xmlns:a16="http://schemas.microsoft.com/office/drawing/2014/main" xmlns="" id="{82E9BDD3-CDF4-3144-EC78-F4EDEA285664}"/>
              </a:ext>
            </a:extLst>
          </p:cNvPr>
          <p:cNvSpPr txBox="1"/>
          <p:nvPr/>
        </p:nvSpPr>
        <p:spPr>
          <a:xfrm>
            <a:off x="563816" y="1620768"/>
            <a:ext cx="9426067" cy="440966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This process cannot be done in a vacuum, and the requirements collecting process is mostly </a:t>
            </a:r>
            <a:r>
              <a:rPr kumimoji="0" lang="en-US" sz="2400" b="0" i="0" u="none" strike="noStrike" kern="1200" cap="none" spc="0" normalizeH="0" baseline="0" noProof="0" dirty="0">
                <a:ln>
                  <a:noFill/>
                </a:ln>
                <a:solidFill>
                  <a:srgbClr val="00B0F0"/>
                </a:solidFill>
                <a:effectLst/>
                <a:uLnTx/>
                <a:uFillTx/>
                <a:latin typeface="Tajawal ExtraBold" panose="00000800000000000000" pitchFamily="2" charset="-78"/>
                <a:cs typeface="Tajawal ExtraBold" panose="00000800000000000000" pitchFamily="2" charset="-78"/>
              </a:rPr>
              <a:t>the client’s or shareholder’s responsibility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the responsibility of the PM to facilitate this requirements collecting process and there are many techniques (or combination of) for doing this. </a:t>
            </a:r>
          </a:p>
        </p:txBody>
      </p:sp>
    </p:spTree>
    <p:extLst>
      <p:ext uri="{BB962C8B-B14F-4D97-AF65-F5344CB8AC3E}">
        <p14:creationId xmlns:p14="http://schemas.microsoft.com/office/powerpoint/2010/main" val="204392502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619501" y="621942"/>
            <a:ext cx="571823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Project requirements definition​</a:t>
            </a:r>
          </a:p>
        </p:txBody>
      </p:sp>
      <p:sp>
        <p:nvSpPr>
          <p:cNvPr id="7" name="TextBox 9">
            <a:extLst>
              <a:ext uri="{FF2B5EF4-FFF2-40B4-BE49-F238E27FC236}">
                <a16:creationId xmlns:a16="http://schemas.microsoft.com/office/drawing/2014/main" xmlns="" id="{A1DF0C8B-E8C5-E21A-C139-B93F76477CCF}"/>
              </a:ext>
            </a:extLst>
          </p:cNvPr>
          <p:cNvSpPr txBox="1"/>
          <p:nvPr/>
        </p:nvSpPr>
        <p:spPr>
          <a:xfrm>
            <a:off x="672423" y="1523287"/>
            <a:ext cx="10560818" cy="4409669"/>
          </a:xfrm>
          <a:prstGeom prst="rect">
            <a:avLst/>
          </a:prstGeom>
          <a:noFill/>
        </p:spPr>
        <p:txBody>
          <a:bodyPr wrap="square">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sng"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following are some of the popular techniques that are used for this collecting process.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Workshops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Brainstorming (Brown paper; Process chart)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Decision logic table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RACI charting</a:t>
            </a:r>
          </a:p>
        </p:txBody>
      </p:sp>
    </p:spTree>
    <p:extLst>
      <p:ext uri="{BB962C8B-B14F-4D97-AF65-F5344CB8AC3E}">
        <p14:creationId xmlns:p14="http://schemas.microsoft.com/office/powerpoint/2010/main" val="94902350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pic>
        <p:nvPicPr>
          <p:cNvPr id="3074" name="Picture 2">
            <a:extLst>
              <a:ext uri="{FF2B5EF4-FFF2-40B4-BE49-F238E27FC236}">
                <a16:creationId xmlns:a16="http://schemas.microsoft.com/office/drawing/2014/main" xmlns="" id="{6B8FCB1F-A8F8-7CB4-E307-484A5C45AD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7733" y="2754041"/>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8">
            <a:extLst>
              <a:ext uri="{FF2B5EF4-FFF2-40B4-BE49-F238E27FC236}">
                <a16:creationId xmlns:a16="http://schemas.microsoft.com/office/drawing/2014/main" xmlns="" id="{83FDD1FA-D32D-3892-C90F-CC14481B8718}"/>
              </a:ext>
            </a:extLst>
          </p:cNvPr>
          <p:cNvSpPr txBox="1"/>
          <p:nvPr/>
        </p:nvSpPr>
        <p:spPr>
          <a:xfrm>
            <a:off x="884395" y="1907822"/>
            <a:ext cx="7241860" cy="3708708"/>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PM could have designed workshops with the stakeholders and subject matter experts to gather the detailed requirements, which usually enhance user participation, expediting development and improving the quality of the specifications. </a:t>
            </a:r>
          </a:p>
        </p:txBody>
      </p:sp>
    </p:spTree>
    <p:extLst>
      <p:ext uri="{BB962C8B-B14F-4D97-AF65-F5344CB8AC3E}">
        <p14:creationId xmlns:p14="http://schemas.microsoft.com/office/powerpoint/2010/main" val="7459388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pic>
        <p:nvPicPr>
          <p:cNvPr id="4108" name="Picture 12">
            <a:extLst>
              <a:ext uri="{FF2B5EF4-FFF2-40B4-BE49-F238E27FC236}">
                <a16:creationId xmlns:a16="http://schemas.microsoft.com/office/drawing/2014/main" xmlns="" id="{DF4751E3-FFA2-69C2-4F83-B2DC0C1BB7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2488" y="4114800"/>
            <a:ext cx="2962275" cy="15430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8">
            <a:extLst>
              <a:ext uri="{FF2B5EF4-FFF2-40B4-BE49-F238E27FC236}">
                <a16:creationId xmlns:a16="http://schemas.microsoft.com/office/drawing/2014/main" xmlns="" id="{22A25C1F-C9A3-E773-43D9-6089DB2BABF2}"/>
              </a:ext>
            </a:extLst>
          </p:cNvPr>
          <p:cNvSpPr txBox="1"/>
          <p:nvPr/>
        </p:nvSpPr>
        <p:spPr>
          <a:xfrm>
            <a:off x="518303" y="1998786"/>
            <a:ext cx="7745443" cy="2193677"/>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workshops have a set of detailed agenda to eliminate uncertainties between parties and help improve communication between all parties. </a:t>
            </a:r>
          </a:p>
        </p:txBody>
      </p:sp>
    </p:spTree>
    <p:extLst>
      <p:ext uri="{BB962C8B-B14F-4D97-AF65-F5344CB8AC3E}">
        <p14:creationId xmlns:p14="http://schemas.microsoft.com/office/powerpoint/2010/main" val="198427101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sp>
        <p:nvSpPr>
          <p:cNvPr id="4" name="TextBox 8">
            <a:extLst>
              <a:ext uri="{FF2B5EF4-FFF2-40B4-BE49-F238E27FC236}">
                <a16:creationId xmlns:a16="http://schemas.microsoft.com/office/drawing/2014/main" xmlns="" id="{6032874D-C9B0-F03B-6BEE-5AA357DD0594}"/>
              </a:ext>
            </a:extLst>
          </p:cNvPr>
          <p:cNvSpPr txBox="1"/>
          <p:nvPr/>
        </p:nvSpPr>
        <p:spPr>
          <a:xfrm>
            <a:off x="651653" y="1669698"/>
            <a:ext cx="7745443" cy="3671005"/>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 popular workshop process is joint application design (JAD), which is a group meeting-based process for requirements collection</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JAD is usually more effective in small, clearly defined projects and less effective in large complex projects.</a:t>
            </a:r>
          </a:p>
        </p:txBody>
      </p:sp>
      <p:pic>
        <p:nvPicPr>
          <p:cNvPr id="5122" name="Picture 2">
            <a:extLst>
              <a:ext uri="{FF2B5EF4-FFF2-40B4-BE49-F238E27FC236}">
                <a16:creationId xmlns:a16="http://schemas.microsoft.com/office/drawing/2014/main" xmlns="" id="{BA97B511-B2CD-8164-9916-3608E7957A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1099" y="2334042"/>
            <a:ext cx="3210469" cy="1799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72641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pic>
        <p:nvPicPr>
          <p:cNvPr id="6146" name="Picture 2">
            <a:extLst>
              <a:ext uri="{FF2B5EF4-FFF2-40B4-BE49-F238E27FC236}">
                <a16:creationId xmlns:a16="http://schemas.microsoft.com/office/drawing/2014/main" xmlns="" id="{3CFCAB15-994F-FA5E-2BB7-744B470BEB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2911" y="617697"/>
            <a:ext cx="9327914" cy="5405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57927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10" name="TextBox 8">
            <a:extLst>
              <a:ext uri="{FF2B5EF4-FFF2-40B4-BE49-F238E27FC236}">
                <a16:creationId xmlns:a16="http://schemas.microsoft.com/office/drawing/2014/main" xmlns="" id="{475D410B-4B3F-3FE9-FF58-3D443CDB0619}"/>
              </a:ext>
            </a:extLst>
          </p:cNvPr>
          <p:cNvSpPr txBox="1"/>
          <p:nvPr/>
        </p:nvSpPr>
        <p:spPr>
          <a:xfrm>
            <a:off x="911143" y="2098323"/>
            <a:ext cx="6387270" cy="3671005"/>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 requirement gathering is a group brainstorming exercise that needs to be facilitated by the PM.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group consists mostly of the clients or shareholders. </a:t>
            </a:r>
          </a:p>
        </p:txBody>
      </p:sp>
      <p:pic>
        <p:nvPicPr>
          <p:cNvPr id="7170" name="Picture 2">
            <a:extLst>
              <a:ext uri="{FF2B5EF4-FFF2-40B4-BE49-F238E27FC236}">
                <a16:creationId xmlns:a16="http://schemas.microsoft.com/office/drawing/2014/main" xmlns="" id="{ECD3ECD7-9ACC-056D-56FB-9472E730F6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0331" y="2098323"/>
            <a:ext cx="3531864" cy="3035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37796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8194" name="Picture 2">
            <a:extLst>
              <a:ext uri="{FF2B5EF4-FFF2-40B4-BE49-F238E27FC236}">
                <a16:creationId xmlns:a16="http://schemas.microsoft.com/office/drawing/2014/main" xmlns="" id="{A1427FD3-F14A-832B-0973-9BDE6F90E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8989" y="1727723"/>
            <a:ext cx="4195762" cy="4195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10155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8">
            <a:extLst>
              <a:ext uri="{FF2B5EF4-FFF2-40B4-BE49-F238E27FC236}">
                <a16:creationId xmlns:a16="http://schemas.microsoft.com/office/drawing/2014/main" xmlns="" id="{0DA48A79-2CC6-F724-4171-8437202FAAFD}"/>
              </a:ext>
            </a:extLst>
          </p:cNvPr>
          <p:cNvSpPr txBox="1"/>
          <p:nvPr/>
        </p:nvSpPr>
        <p:spPr>
          <a:xfrm>
            <a:off x="433733" y="2058079"/>
            <a:ext cx="10733983"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always smart if the PM sends surveys along with the project’s charter to key stakeholders to list their requirements or have individual interviews with the key stakeholders before the brainstorming session(s) begins to save time and have a more effective meeting. </a:t>
            </a:r>
          </a:p>
        </p:txBody>
      </p:sp>
    </p:spTree>
    <p:extLst>
      <p:ext uri="{BB962C8B-B14F-4D97-AF65-F5344CB8AC3E}">
        <p14:creationId xmlns:p14="http://schemas.microsoft.com/office/powerpoint/2010/main" val="428241801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9218" name="Picture 2">
            <a:extLst>
              <a:ext uri="{FF2B5EF4-FFF2-40B4-BE49-F238E27FC236}">
                <a16:creationId xmlns:a16="http://schemas.microsoft.com/office/drawing/2014/main" xmlns="" id="{D534E08A-564E-EECD-8F3B-EB538871F7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1100" y="1501556"/>
            <a:ext cx="8782050" cy="479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90993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10242" name="Picture 2">
            <a:extLst>
              <a:ext uri="{FF2B5EF4-FFF2-40B4-BE49-F238E27FC236}">
                <a16:creationId xmlns:a16="http://schemas.microsoft.com/office/drawing/2014/main" xmlns="" id="{160125C0-AA2F-1763-365D-E78FFC7EAC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725" y="1592694"/>
            <a:ext cx="9525000" cy="481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30679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8">
            <a:extLst>
              <a:ext uri="{FF2B5EF4-FFF2-40B4-BE49-F238E27FC236}">
                <a16:creationId xmlns:a16="http://schemas.microsoft.com/office/drawing/2014/main" xmlns="" id="{0A91A6C2-C243-E4B5-D4CB-E38AACFB6547}"/>
              </a:ext>
            </a:extLst>
          </p:cNvPr>
          <p:cNvSpPr txBox="1"/>
          <p:nvPr/>
        </p:nvSpPr>
        <p:spPr>
          <a:xfrm>
            <a:off x="729074" y="1791632"/>
            <a:ext cx="5209352" cy="440966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Brainstorming should also include the areas of assumptions, constraints, and potential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As for risk identification, the group could look at risks from past projects. </a:t>
            </a:r>
          </a:p>
        </p:txBody>
      </p:sp>
      <p:pic>
        <p:nvPicPr>
          <p:cNvPr id="11266" name="Picture 2">
            <a:extLst>
              <a:ext uri="{FF2B5EF4-FFF2-40B4-BE49-F238E27FC236}">
                <a16:creationId xmlns:a16="http://schemas.microsoft.com/office/drawing/2014/main" xmlns="" id="{F503CAD8-E922-A590-E9F7-6EC8D761D2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2909" y="2541269"/>
            <a:ext cx="5369770" cy="180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66626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4" name="TextBox 8">
            <a:extLst>
              <a:ext uri="{FF2B5EF4-FFF2-40B4-BE49-F238E27FC236}">
                <a16:creationId xmlns:a16="http://schemas.microsoft.com/office/drawing/2014/main" xmlns="" id="{E4541A6C-E24F-ED3B-1268-D15E43D6E24E}"/>
              </a:ext>
            </a:extLst>
          </p:cNvPr>
          <p:cNvSpPr txBox="1"/>
          <p:nvPr/>
        </p:nvSpPr>
        <p:spPr>
          <a:xfrm>
            <a:off x="698083" y="1962830"/>
            <a:ext cx="10795834"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following are some techniques that could be used during the brainstorming session:</a:t>
            </a:r>
          </a:p>
          <a:p>
            <a:pPr marL="457200" marR="0" lvl="0" indent="-457200" algn="just" defTabSz="914400" rtl="0" eaLnBrk="1" fontAlgn="auto" latinLnBrk="0" hangingPunct="1">
              <a:lnSpc>
                <a:spcPct val="200000"/>
              </a:lnSpc>
              <a:spcBef>
                <a:spcPts val="0"/>
              </a:spcBef>
              <a:spcAft>
                <a:spcPts val="0"/>
              </a:spcAft>
              <a:buClrTx/>
              <a:buSzTx/>
              <a:buFont typeface="Calibri Light" panose="020F0302020204030204"/>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Brown paper</a:t>
            </a:r>
          </a:p>
          <a:p>
            <a:pPr marL="457200" marR="0" lvl="0" indent="-457200" algn="just" defTabSz="914400" rtl="0" eaLnBrk="1" fontAlgn="auto" latinLnBrk="0" hangingPunct="1">
              <a:lnSpc>
                <a:spcPct val="200000"/>
              </a:lnSpc>
              <a:spcBef>
                <a:spcPts val="0"/>
              </a:spcBef>
              <a:spcAft>
                <a:spcPts val="0"/>
              </a:spcAft>
              <a:buClrTx/>
              <a:buSzTx/>
              <a:buFont typeface="Calibri Light" panose="020F0302020204030204"/>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Process chart</a:t>
            </a:r>
          </a:p>
        </p:txBody>
      </p:sp>
    </p:spTree>
    <p:extLst>
      <p:ext uri="{BB962C8B-B14F-4D97-AF65-F5344CB8AC3E}">
        <p14:creationId xmlns:p14="http://schemas.microsoft.com/office/powerpoint/2010/main" val="33073801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6">
            <a:extLst>
              <a:ext uri="{FF2B5EF4-FFF2-40B4-BE49-F238E27FC236}">
                <a16:creationId xmlns:a16="http://schemas.microsoft.com/office/drawing/2014/main" xmlns="" id="{CAF1860C-B9D1-9252-D4BB-3CC069633A06}"/>
              </a:ext>
            </a:extLst>
          </p:cNvPr>
          <p:cNvSpPr txBox="1"/>
          <p:nvPr/>
        </p:nvSpPr>
        <p:spPr>
          <a:xfrm>
            <a:off x="4754126" y="627915"/>
            <a:ext cx="2683748"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A- Brown paper</a:t>
            </a:r>
          </a:p>
        </p:txBody>
      </p:sp>
      <p:sp>
        <p:nvSpPr>
          <p:cNvPr id="8" name="TextBox 8">
            <a:extLst>
              <a:ext uri="{FF2B5EF4-FFF2-40B4-BE49-F238E27FC236}">
                <a16:creationId xmlns:a16="http://schemas.microsoft.com/office/drawing/2014/main" xmlns="" id="{D6B8D4A2-8FBF-E181-7221-989EA72D316E}"/>
              </a:ext>
            </a:extLst>
          </p:cNvPr>
          <p:cNvSpPr txBox="1"/>
          <p:nvPr/>
        </p:nvSpPr>
        <p:spPr>
          <a:xfrm>
            <a:off x="394848" y="1620769"/>
            <a:ext cx="7439904" cy="440966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Brown paper is a form of flow-charting used to capture a complete process for evaluation (e.g., finding ways to streamline the system)</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400" dirty="0">
                <a:solidFill>
                  <a:srgbClr val="0A1F61"/>
                </a:solidFill>
                <a:latin typeface="Tajawal ExtraBold" panose="00000800000000000000" pitchFamily="2" charset="-78"/>
                <a:cs typeface="Tajawal ExtraBold" panose="00000800000000000000" pitchFamily="2" charset="-78"/>
              </a:rPr>
              <a:t>I</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cs typeface="Tajawal ExtraBold" panose="00000800000000000000" pitchFamily="2" charset="-78"/>
              </a:rPr>
              <a:t>ncluding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highlights of key activities, interfaces, documentation, data sources, strengths, and problems. </a:t>
            </a:r>
          </a:p>
        </p:txBody>
      </p:sp>
      <p:pic>
        <p:nvPicPr>
          <p:cNvPr id="12290" name="Picture 2">
            <a:extLst>
              <a:ext uri="{FF2B5EF4-FFF2-40B4-BE49-F238E27FC236}">
                <a16:creationId xmlns:a16="http://schemas.microsoft.com/office/drawing/2014/main" xmlns="" id="{8D4ADEF5-AE56-0006-9876-03B8E61FB9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375" y="2061205"/>
            <a:ext cx="3298800" cy="2735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047978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6">
            <a:extLst>
              <a:ext uri="{FF2B5EF4-FFF2-40B4-BE49-F238E27FC236}">
                <a16:creationId xmlns:a16="http://schemas.microsoft.com/office/drawing/2014/main" xmlns="" id="{CAF1860C-B9D1-9252-D4BB-3CC069633A06}"/>
              </a:ext>
            </a:extLst>
          </p:cNvPr>
          <p:cNvSpPr txBox="1"/>
          <p:nvPr/>
        </p:nvSpPr>
        <p:spPr>
          <a:xfrm>
            <a:off x="4754126" y="627915"/>
            <a:ext cx="2683748"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A- Brown paper</a:t>
            </a:r>
          </a:p>
        </p:txBody>
      </p:sp>
      <p:sp>
        <p:nvSpPr>
          <p:cNvPr id="4" name="TextBox 8">
            <a:extLst>
              <a:ext uri="{FF2B5EF4-FFF2-40B4-BE49-F238E27FC236}">
                <a16:creationId xmlns:a16="http://schemas.microsoft.com/office/drawing/2014/main" xmlns="" id="{7A4C4F07-01B0-42BE-8830-38033AAB047A}"/>
              </a:ext>
            </a:extLst>
          </p:cNvPr>
          <p:cNvSpPr txBox="1"/>
          <p:nvPr/>
        </p:nvSpPr>
        <p:spPr>
          <a:xfrm>
            <a:off x="1068685" y="2267629"/>
            <a:ext cx="9902229"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Brown papers are generally used in the “as-is” and “to-be” model definition phases of a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They can also be used to develop “should-be” and “could-be” models for evaluation.</a:t>
            </a:r>
          </a:p>
        </p:txBody>
      </p:sp>
    </p:spTree>
    <p:extLst>
      <p:ext uri="{BB962C8B-B14F-4D97-AF65-F5344CB8AC3E}">
        <p14:creationId xmlns:p14="http://schemas.microsoft.com/office/powerpoint/2010/main" val="400066711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8" name="TextBox 6">
            <a:extLst>
              <a:ext uri="{FF2B5EF4-FFF2-40B4-BE49-F238E27FC236}">
                <a16:creationId xmlns:a16="http://schemas.microsoft.com/office/drawing/2014/main" xmlns="" id="{C010C5D1-C7CD-95AA-A27C-8D4ED87A3E69}"/>
              </a:ext>
            </a:extLst>
          </p:cNvPr>
          <p:cNvSpPr txBox="1"/>
          <p:nvPr/>
        </p:nvSpPr>
        <p:spPr>
          <a:xfrm>
            <a:off x="3613530" y="677469"/>
            <a:ext cx="6774689" cy="523220"/>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A- Brown paper (Material needed)</a:t>
            </a:r>
          </a:p>
        </p:txBody>
      </p:sp>
      <p:sp>
        <p:nvSpPr>
          <p:cNvPr id="3" name="TextBox 2">
            <a:extLst>
              <a:ext uri="{FF2B5EF4-FFF2-40B4-BE49-F238E27FC236}">
                <a16:creationId xmlns:a16="http://schemas.microsoft.com/office/drawing/2014/main" xmlns="" id="{C2103C8E-25E0-237A-356B-2B2B6B862BE8}"/>
              </a:ext>
            </a:extLst>
          </p:cNvPr>
          <p:cNvSpPr txBox="1"/>
          <p:nvPr/>
        </p:nvSpPr>
        <p:spPr>
          <a:xfrm>
            <a:off x="393574" y="1480164"/>
            <a:ext cx="4829124" cy="453277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Materials needed:</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Brown paper (e.g., 3 feet by 5 feet)</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Post-it notes of two different colors (e.g., yellow and blue)</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Masking tape</a:t>
            </a:r>
          </a:p>
        </p:txBody>
      </p:sp>
      <p:sp>
        <p:nvSpPr>
          <p:cNvPr id="4" name="TextBox 3">
            <a:extLst>
              <a:ext uri="{FF2B5EF4-FFF2-40B4-BE49-F238E27FC236}">
                <a16:creationId xmlns:a16="http://schemas.microsoft.com/office/drawing/2014/main" xmlns="" id="{4C716468-E67A-2E95-190D-8EC436B9DDC4}"/>
              </a:ext>
            </a:extLst>
          </p:cNvPr>
          <p:cNvSpPr txBox="1"/>
          <p:nvPr/>
        </p:nvSpPr>
        <p:spPr>
          <a:xfrm>
            <a:off x="7495222" y="2095717"/>
            <a:ext cx="4385603" cy="2932341"/>
          </a:xfrm>
          <a:prstGeom prst="rect">
            <a:avLst/>
          </a:prstGeom>
          <a:noFill/>
        </p:spPr>
        <p:txBody>
          <a:bodyPr wrap="square">
            <a:spAutoFit/>
          </a:bodyPr>
          <a:lstStyle/>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Ruler</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Pencils</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Master color markers</a:t>
            </a:r>
          </a:p>
          <a:p>
            <a:pPr marL="342900" indent="-342900" algn="just">
              <a:lnSpc>
                <a:spcPct val="200000"/>
              </a:lnSpc>
              <a:buFont typeface="Arial" panose="020B0604020202020204" pitchFamily="34" charset="0"/>
              <a:buChar char="•"/>
              <a:defRPr/>
            </a:pPr>
            <a:r>
              <a:rPr lang="en-US" sz="2400" b="1" dirty="0">
                <a:solidFill>
                  <a:srgbClr val="FF9518"/>
                </a:solidFill>
                <a:latin typeface="Tajawal ExtraBold" panose="00000800000000000000" pitchFamily="2" charset="-78"/>
                <a:cs typeface="Tajawal ExtraBold" panose="00000800000000000000" pitchFamily="2" charset="-78"/>
              </a:rPr>
              <a:t>Flipchart</a:t>
            </a: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xmlns="" id="{55CF0B5F-4A85-5C78-E344-364564E2BBCE}"/>
              </a:ext>
            </a:extLst>
          </p:cNvPr>
          <p:cNvPicPr>
            <a:picLocks noChangeAspect="1"/>
          </p:cNvPicPr>
          <p:nvPr/>
        </p:nvPicPr>
        <p:blipFill>
          <a:blip r:embed="rId3"/>
          <a:stretch>
            <a:fillRect/>
          </a:stretch>
        </p:blipFill>
        <p:spPr>
          <a:xfrm>
            <a:off x="9388496" y="4443015"/>
            <a:ext cx="1066800" cy="1066800"/>
          </a:xfrm>
          <a:prstGeom prst="rect">
            <a:avLst/>
          </a:prstGeom>
        </p:spPr>
      </p:pic>
      <p:pic>
        <p:nvPicPr>
          <p:cNvPr id="13" name="Picture 12">
            <a:extLst>
              <a:ext uri="{FF2B5EF4-FFF2-40B4-BE49-F238E27FC236}">
                <a16:creationId xmlns:a16="http://schemas.microsoft.com/office/drawing/2014/main" xmlns="" id="{20CB5F40-2695-BF5C-B784-C1A0DD3CDB1D}"/>
              </a:ext>
            </a:extLst>
          </p:cNvPr>
          <p:cNvPicPr>
            <a:picLocks noChangeAspect="1"/>
          </p:cNvPicPr>
          <p:nvPr/>
        </p:nvPicPr>
        <p:blipFill>
          <a:blip r:embed="rId4"/>
          <a:stretch>
            <a:fillRect/>
          </a:stretch>
        </p:blipFill>
        <p:spPr>
          <a:xfrm>
            <a:off x="5250534" y="4465623"/>
            <a:ext cx="1066800" cy="705678"/>
          </a:xfrm>
          <a:prstGeom prst="rect">
            <a:avLst/>
          </a:prstGeom>
        </p:spPr>
      </p:pic>
      <p:pic>
        <p:nvPicPr>
          <p:cNvPr id="14" name="Picture 13">
            <a:extLst>
              <a:ext uri="{FF2B5EF4-FFF2-40B4-BE49-F238E27FC236}">
                <a16:creationId xmlns:a16="http://schemas.microsoft.com/office/drawing/2014/main" xmlns="" id="{18C53327-9125-CF98-3DBE-6F4AB83E97D0}"/>
              </a:ext>
            </a:extLst>
          </p:cNvPr>
          <p:cNvPicPr>
            <a:picLocks noChangeAspect="1"/>
          </p:cNvPicPr>
          <p:nvPr/>
        </p:nvPicPr>
        <p:blipFill>
          <a:blip r:embed="rId5"/>
          <a:stretch>
            <a:fillRect/>
          </a:stretch>
        </p:blipFill>
        <p:spPr>
          <a:xfrm>
            <a:off x="3111597" y="5303255"/>
            <a:ext cx="856504" cy="944556"/>
          </a:xfrm>
          <a:prstGeom prst="rect">
            <a:avLst/>
          </a:prstGeom>
        </p:spPr>
      </p:pic>
      <p:pic>
        <p:nvPicPr>
          <p:cNvPr id="15" name="Picture 14">
            <a:extLst>
              <a:ext uri="{FF2B5EF4-FFF2-40B4-BE49-F238E27FC236}">
                <a16:creationId xmlns:a16="http://schemas.microsoft.com/office/drawing/2014/main" xmlns="" id="{F0B9A8E7-E308-56BF-F1CA-5A6EEA41E4AB}"/>
              </a:ext>
            </a:extLst>
          </p:cNvPr>
          <p:cNvPicPr>
            <a:picLocks noChangeAspect="1"/>
          </p:cNvPicPr>
          <p:nvPr/>
        </p:nvPicPr>
        <p:blipFill>
          <a:blip r:embed="rId6"/>
          <a:stretch>
            <a:fillRect/>
          </a:stretch>
        </p:blipFill>
        <p:spPr>
          <a:xfrm>
            <a:off x="2248912" y="3201672"/>
            <a:ext cx="1118448" cy="744276"/>
          </a:xfrm>
          <a:prstGeom prst="rect">
            <a:avLst/>
          </a:prstGeom>
        </p:spPr>
      </p:pic>
      <p:pic>
        <p:nvPicPr>
          <p:cNvPr id="16" name="Picture 15">
            <a:extLst>
              <a:ext uri="{FF2B5EF4-FFF2-40B4-BE49-F238E27FC236}">
                <a16:creationId xmlns:a16="http://schemas.microsoft.com/office/drawing/2014/main" xmlns="" id="{3296220D-11FA-53F7-BC92-3BFC07AE3BAB}"/>
              </a:ext>
            </a:extLst>
          </p:cNvPr>
          <p:cNvPicPr>
            <a:picLocks noChangeAspect="1"/>
          </p:cNvPicPr>
          <p:nvPr/>
        </p:nvPicPr>
        <p:blipFill>
          <a:blip r:embed="rId7"/>
          <a:stretch>
            <a:fillRect/>
          </a:stretch>
        </p:blipFill>
        <p:spPr>
          <a:xfrm>
            <a:off x="9079335" y="2344659"/>
            <a:ext cx="1217378" cy="486951"/>
          </a:xfrm>
          <a:prstGeom prst="rect">
            <a:avLst/>
          </a:prstGeom>
        </p:spPr>
      </p:pic>
      <p:pic>
        <p:nvPicPr>
          <p:cNvPr id="17" name="Picture 16">
            <a:extLst>
              <a:ext uri="{FF2B5EF4-FFF2-40B4-BE49-F238E27FC236}">
                <a16:creationId xmlns:a16="http://schemas.microsoft.com/office/drawing/2014/main" xmlns="" id="{E5E130F4-0340-B39B-4A10-C06271A3C644}"/>
              </a:ext>
            </a:extLst>
          </p:cNvPr>
          <p:cNvPicPr>
            <a:picLocks noChangeAspect="1"/>
          </p:cNvPicPr>
          <p:nvPr/>
        </p:nvPicPr>
        <p:blipFill>
          <a:blip r:embed="rId8"/>
          <a:stretch>
            <a:fillRect/>
          </a:stretch>
        </p:blipFill>
        <p:spPr>
          <a:xfrm>
            <a:off x="9200874" y="3010435"/>
            <a:ext cx="988187" cy="686955"/>
          </a:xfrm>
          <a:prstGeom prst="rect">
            <a:avLst/>
          </a:prstGeom>
        </p:spPr>
      </p:pic>
      <p:pic>
        <p:nvPicPr>
          <p:cNvPr id="18" name="Picture 17">
            <a:extLst>
              <a:ext uri="{FF2B5EF4-FFF2-40B4-BE49-F238E27FC236}">
                <a16:creationId xmlns:a16="http://schemas.microsoft.com/office/drawing/2014/main" xmlns="" id="{8876DAE3-A282-9419-0D6A-A5F43CC78137}"/>
              </a:ext>
            </a:extLst>
          </p:cNvPr>
          <p:cNvPicPr>
            <a:picLocks noChangeAspect="1"/>
          </p:cNvPicPr>
          <p:nvPr/>
        </p:nvPicPr>
        <p:blipFill>
          <a:blip r:embed="rId9"/>
          <a:stretch>
            <a:fillRect/>
          </a:stretch>
        </p:blipFill>
        <p:spPr>
          <a:xfrm>
            <a:off x="11325323" y="3494992"/>
            <a:ext cx="918850" cy="918850"/>
          </a:xfrm>
          <a:prstGeom prst="rect">
            <a:avLst/>
          </a:prstGeom>
        </p:spPr>
      </p:pic>
    </p:spTree>
    <p:extLst>
      <p:ext uri="{BB962C8B-B14F-4D97-AF65-F5344CB8AC3E}">
        <p14:creationId xmlns:p14="http://schemas.microsoft.com/office/powerpoint/2010/main" val="15283272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(How it works?)</a:t>
            </a: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94BD3227-987F-44C9-FFDC-22D66CA67CDC}"/>
              </a:ext>
            </a:extLst>
          </p:cNvPr>
          <p:cNvSpPr txBox="1"/>
          <p:nvPr/>
        </p:nvSpPr>
        <p:spPr>
          <a:xfrm>
            <a:off x="367961" y="1980515"/>
            <a:ext cx="11172463"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000" b="1" dirty="0">
                <a:solidFill>
                  <a:srgbClr val="FF9518"/>
                </a:solidFill>
                <a:latin typeface="Tajawal ExtraBold" panose="00000800000000000000" pitchFamily="2" charset="-78"/>
                <a:cs typeface="Tajawal ExtraBold" panose="00000800000000000000" pitchFamily="2" charset="-78"/>
              </a:rPr>
              <a:t>Use the yellow Post-it notes </a:t>
            </a:r>
            <a:r>
              <a:rPr lang="en-US" sz="2000" dirty="0">
                <a:solidFill>
                  <a:srgbClr val="0A1F61"/>
                </a:solidFill>
                <a:latin typeface="Tajawal ExtraBold" panose="00000800000000000000" pitchFamily="2" charset="-78"/>
                <a:cs typeface="Tajawal ExtraBold" panose="00000800000000000000" pitchFamily="2" charset="-78"/>
              </a:rPr>
              <a:t>on </a:t>
            </a:r>
            <a:r>
              <a:rPr lang="en-US" sz="2000" u="sng" dirty="0">
                <a:solidFill>
                  <a:srgbClr val="0A1F61"/>
                </a:solidFill>
                <a:latin typeface="Tajawal ExtraBold" panose="00000800000000000000" pitchFamily="2" charset="-78"/>
                <a:cs typeface="Tajawal ExtraBold" panose="00000800000000000000" pitchFamily="2" charset="-78"/>
              </a:rPr>
              <a:t>the top half </a:t>
            </a:r>
            <a:r>
              <a:rPr lang="en-US" sz="2000" dirty="0">
                <a:solidFill>
                  <a:srgbClr val="0A1F61"/>
                </a:solidFill>
                <a:latin typeface="Tajawal ExtraBold" panose="00000800000000000000" pitchFamily="2" charset="-78"/>
                <a:cs typeface="Tajawal ExtraBold" panose="00000800000000000000" pitchFamily="2" charset="-78"/>
              </a:rPr>
              <a:t>of the brown paper(s) to define the “as-is” process steps and have the users review and validate the flow.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Next, look for problems or flaws in the process and brainstorm on ways that steps in the process can be reduced, eliminated, or simplified. </a:t>
            </a:r>
          </a:p>
          <a:p>
            <a:pPr marL="285750" indent="-285750" algn="just">
              <a:lnSpc>
                <a:spcPct val="200000"/>
              </a:lnSpc>
              <a:buFont typeface="Wingdings" panose="05000000000000000000" pitchFamily="2" charset="2"/>
              <a:buChar char="q"/>
              <a:defRPr/>
            </a:pPr>
            <a:r>
              <a:rPr lang="en-US" sz="2000" b="1" dirty="0">
                <a:solidFill>
                  <a:srgbClr val="00B0F0"/>
                </a:solidFill>
                <a:latin typeface="Tajawal ExtraBold" panose="00000800000000000000" pitchFamily="2" charset="-78"/>
                <a:cs typeface="Tajawal ExtraBold" panose="00000800000000000000" pitchFamily="2" charset="-78"/>
              </a:rPr>
              <a:t>Using the blue Post-it notes </a:t>
            </a:r>
            <a:r>
              <a:rPr lang="en-US" sz="2000" dirty="0">
                <a:solidFill>
                  <a:srgbClr val="0A1F61"/>
                </a:solidFill>
                <a:latin typeface="Tajawal ExtraBold" panose="00000800000000000000" pitchFamily="2" charset="-78"/>
                <a:cs typeface="Tajawal ExtraBold" panose="00000800000000000000" pitchFamily="2" charset="-78"/>
              </a:rPr>
              <a:t>on </a:t>
            </a:r>
            <a:r>
              <a:rPr lang="en-US" sz="2000" u="sng" dirty="0">
                <a:solidFill>
                  <a:srgbClr val="0A1F61"/>
                </a:solidFill>
                <a:latin typeface="Tajawal ExtraBold" panose="00000800000000000000" pitchFamily="2" charset="-78"/>
                <a:cs typeface="Tajawal ExtraBold" panose="00000800000000000000" pitchFamily="2" charset="-78"/>
              </a:rPr>
              <a:t>the bottom half </a:t>
            </a:r>
            <a:r>
              <a:rPr lang="en-US" sz="2000" dirty="0">
                <a:solidFill>
                  <a:srgbClr val="0A1F61"/>
                </a:solidFill>
                <a:latin typeface="Tajawal ExtraBold" panose="00000800000000000000" pitchFamily="2" charset="-78"/>
                <a:cs typeface="Tajawal ExtraBold" panose="00000800000000000000" pitchFamily="2" charset="-78"/>
              </a:rPr>
              <a:t>of the brown paper(s), develop a new and improved “to-be” process while using the strengths from the “as-is” process. </a:t>
            </a:r>
          </a:p>
        </p:txBody>
      </p:sp>
    </p:spTree>
    <p:extLst>
      <p:ext uri="{BB962C8B-B14F-4D97-AF65-F5344CB8AC3E}">
        <p14:creationId xmlns:p14="http://schemas.microsoft.com/office/powerpoint/2010/main" val="177322403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(How it works?)</a:t>
            </a: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6FAAB0FB-8E8C-95DF-E7BC-A2ACC33AF165}"/>
              </a:ext>
            </a:extLst>
          </p:cNvPr>
          <p:cNvSpPr txBox="1"/>
          <p:nvPr/>
        </p:nvSpPr>
        <p:spPr>
          <a:xfrm>
            <a:off x="1069084" y="2167848"/>
            <a:ext cx="8541641" cy="29323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“as-is” process</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Problems/ how can be reduced, eliminated, or simplified.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 “to-be” process </a:t>
            </a:r>
          </a:p>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The strengths from the “as-is” process. </a:t>
            </a:r>
          </a:p>
        </p:txBody>
      </p:sp>
      <p:sp>
        <p:nvSpPr>
          <p:cNvPr id="8" name="TextBox 7">
            <a:extLst>
              <a:ext uri="{FF2B5EF4-FFF2-40B4-BE49-F238E27FC236}">
                <a16:creationId xmlns:a16="http://schemas.microsoft.com/office/drawing/2014/main" xmlns="" id="{1CE55FC5-5E30-C03E-C82B-5710DAB87A87}"/>
              </a:ext>
            </a:extLst>
          </p:cNvPr>
          <p:cNvSpPr txBox="1"/>
          <p:nvPr/>
        </p:nvSpPr>
        <p:spPr>
          <a:xfrm>
            <a:off x="1069084" y="1644628"/>
            <a:ext cx="6774689" cy="523220"/>
          </a:xfrm>
          <a:prstGeom prst="rect">
            <a:avLst/>
          </a:prstGeom>
          <a:noFill/>
        </p:spPr>
        <p:txBody>
          <a:bodyPr wrap="square" rtlCol="0">
            <a:spAutoFit/>
          </a:bodyPr>
          <a:lstStyle/>
          <a:p>
            <a:pPr>
              <a:defRPr/>
            </a:pPr>
            <a:r>
              <a:rPr lang="en-US" sz="2800" dirty="0">
                <a:solidFill>
                  <a:srgbClr val="00B0F0"/>
                </a:solidFill>
                <a:latin typeface="Tajawal Medium" panose="00000600000000000000" pitchFamily="2" charset="-78"/>
                <a:cs typeface="Tajawal Medium" panose="00000600000000000000" pitchFamily="2" charset="-78"/>
              </a:rPr>
              <a:t>Main components:</a:t>
            </a:r>
          </a:p>
        </p:txBody>
      </p:sp>
    </p:spTree>
    <p:extLst>
      <p:ext uri="{BB962C8B-B14F-4D97-AF65-F5344CB8AC3E}">
        <p14:creationId xmlns:p14="http://schemas.microsoft.com/office/powerpoint/2010/main" val="169543839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Brown paper (How it works?)</a:t>
            </a: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xmlns="" id="{5B4A5B1A-CF47-9A47-805C-650BF3FD712C}"/>
              </a:ext>
            </a:extLst>
          </p:cNvPr>
          <p:cNvPicPr>
            <a:picLocks noChangeAspect="1"/>
          </p:cNvPicPr>
          <p:nvPr/>
        </p:nvPicPr>
        <p:blipFill rotWithShape="1">
          <a:blip r:embed="rId3"/>
          <a:srcRect r="51097"/>
          <a:stretch/>
        </p:blipFill>
        <p:spPr>
          <a:xfrm>
            <a:off x="349704" y="1638775"/>
            <a:ext cx="3856098" cy="5053966"/>
          </a:xfrm>
          <a:prstGeom prst="rect">
            <a:avLst/>
          </a:prstGeom>
        </p:spPr>
      </p:pic>
      <p:pic>
        <p:nvPicPr>
          <p:cNvPr id="9" name="Picture 8">
            <a:extLst>
              <a:ext uri="{FF2B5EF4-FFF2-40B4-BE49-F238E27FC236}">
                <a16:creationId xmlns:a16="http://schemas.microsoft.com/office/drawing/2014/main" xmlns="" id="{2E31D063-9F0F-6A6D-02C7-90947D9702D8}"/>
              </a:ext>
            </a:extLst>
          </p:cNvPr>
          <p:cNvPicPr>
            <a:picLocks noChangeAspect="1"/>
          </p:cNvPicPr>
          <p:nvPr/>
        </p:nvPicPr>
        <p:blipFill>
          <a:blip r:embed="rId4"/>
          <a:stretch>
            <a:fillRect/>
          </a:stretch>
        </p:blipFill>
        <p:spPr>
          <a:xfrm>
            <a:off x="4205802" y="1638775"/>
            <a:ext cx="7675023" cy="5053966"/>
          </a:xfrm>
          <a:prstGeom prst="rect">
            <a:avLst/>
          </a:prstGeom>
        </p:spPr>
      </p:pic>
    </p:spTree>
    <p:extLst>
      <p:ext uri="{BB962C8B-B14F-4D97-AF65-F5344CB8AC3E}">
        <p14:creationId xmlns:p14="http://schemas.microsoft.com/office/powerpoint/2010/main" val="331427474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41CC87E-9C77-EC8F-82B6-D9D3A65DF4F7}"/>
              </a:ext>
            </a:extLst>
          </p:cNvPr>
          <p:cNvPicPr>
            <a:picLocks noChangeAspect="1"/>
          </p:cNvPicPr>
          <p:nvPr/>
        </p:nvPicPr>
        <p:blipFill>
          <a:blip r:embed="rId2"/>
          <a:stretch>
            <a:fillRect/>
          </a:stretch>
        </p:blipFill>
        <p:spPr>
          <a:xfrm>
            <a:off x="1022326" y="803742"/>
            <a:ext cx="10858499" cy="6054258"/>
          </a:xfrm>
          <a:prstGeom prst="rect">
            <a:avLst/>
          </a:prstGeom>
        </p:spPr>
      </p:pic>
      <p:sp>
        <p:nvSpPr>
          <p:cNvPr id="6" name="Rectangle 5"/>
          <p:cNvSpPr/>
          <p:nvPr/>
        </p:nvSpPr>
        <p:spPr>
          <a:xfrm flipV="1">
            <a:off x="2626178" y="479963"/>
            <a:ext cx="9254647" cy="81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3795366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C30AC123-22BE-CE71-CC66-9CB91DF23638}"/>
              </a:ext>
            </a:extLst>
          </p:cNvPr>
          <p:cNvSpPr/>
          <p:nvPr/>
        </p:nvSpPr>
        <p:spPr>
          <a:xfrm>
            <a:off x="2698002" y="557231"/>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61D85EF6-5059-A615-7CD6-2A41721BB5E2}"/>
              </a:ext>
            </a:extLst>
          </p:cNvPr>
          <p:cNvSpPr txBox="1"/>
          <p:nvPr/>
        </p:nvSpPr>
        <p:spPr>
          <a:xfrm>
            <a:off x="2993277" y="543141"/>
            <a:ext cx="47436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A- Brown paper (Advantage)</a:t>
            </a:r>
          </a:p>
        </p:txBody>
      </p:sp>
      <p:sp>
        <p:nvSpPr>
          <p:cNvPr id="8" name="TextBox 7">
            <a:extLst>
              <a:ext uri="{FF2B5EF4-FFF2-40B4-BE49-F238E27FC236}">
                <a16:creationId xmlns:a16="http://schemas.microsoft.com/office/drawing/2014/main" xmlns="" id="{2771CECB-D400-3E71-E9A1-1F6007362F12}"/>
              </a:ext>
            </a:extLst>
          </p:cNvPr>
          <p:cNvSpPr txBox="1"/>
          <p:nvPr/>
        </p:nvSpPr>
        <p:spPr>
          <a:xfrm>
            <a:off x="417693" y="2074122"/>
            <a:ext cx="1146313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It is important to gather the right people to develop a model of the process or system under evaluation.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Another advantage in having the users involved in this exercise is that you usually will get “buy in” and support from them on changing the process.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 feeling of ownership is important to users!</a:t>
            </a:r>
          </a:p>
        </p:txBody>
      </p:sp>
    </p:spTree>
    <p:extLst>
      <p:ext uri="{BB962C8B-B14F-4D97-AF65-F5344CB8AC3E}">
        <p14:creationId xmlns:p14="http://schemas.microsoft.com/office/powerpoint/2010/main" val="224063212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C30AC123-22BE-CE71-CC66-9CB91DF23638}"/>
              </a:ext>
            </a:extLst>
          </p:cNvPr>
          <p:cNvSpPr/>
          <p:nvPr/>
        </p:nvSpPr>
        <p:spPr>
          <a:xfrm>
            <a:off x="2698002" y="552882"/>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1DBA2B84-3C2A-3F36-2100-4CA313FC6B0F}"/>
              </a:ext>
            </a:extLst>
          </p:cNvPr>
          <p:cNvSpPr txBox="1"/>
          <p:nvPr/>
        </p:nvSpPr>
        <p:spPr>
          <a:xfrm>
            <a:off x="3522345" y="628958"/>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CB18E230-3000-6486-A180-D4DD4005A479}"/>
              </a:ext>
            </a:extLst>
          </p:cNvPr>
          <p:cNvSpPr txBox="1"/>
          <p:nvPr/>
        </p:nvSpPr>
        <p:spPr>
          <a:xfrm>
            <a:off x="285296" y="1807147"/>
            <a:ext cx="6077891" cy="453970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If you want to learn in detail what happens in a situation involving a document, request, material, or even the actions of a person, consider using a process chart</a:t>
            </a:r>
            <a:r>
              <a:rPr lang="en-US" sz="2800" dirty="0">
                <a:solidFill>
                  <a:srgbClr val="0A1F61"/>
                </a:solidFill>
                <a:latin typeface="Tajawal ExtraBold" panose="00000800000000000000" pitchFamily="2" charset="-78"/>
                <a:cs typeface="Tajawal ExtraBold" panose="00000800000000000000" pitchFamily="2" charset="-78"/>
              </a:rPr>
              <a:t>. </a:t>
            </a:r>
          </a:p>
        </p:txBody>
      </p:sp>
      <p:pic>
        <p:nvPicPr>
          <p:cNvPr id="11" name="Picture 10">
            <a:extLst>
              <a:ext uri="{FF2B5EF4-FFF2-40B4-BE49-F238E27FC236}">
                <a16:creationId xmlns:a16="http://schemas.microsoft.com/office/drawing/2014/main" xmlns="" id="{C6AAAB3E-842B-6A2B-5261-D159C6771421}"/>
              </a:ext>
            </a:extLst>
          </p:cNvPr>
          <p:cNvPicPr>
            <a:picLocks noChangeAspect="1"/>
          </p:cNvPicPr>
          <p:nvPr/>
        </p:nvPicPr>
        <p:blipFill>
          <a:blip r:embed="rId3"/>
          <a:stretch>
            <a:fillRect/>
          </a:stretch>
        </p:blipFill>
        <p:spPr>
          <a:xfrm>
            <a:off x="7131580" y="2204822"/>
            <a:ext cx="4493120" cy="3235732"/>
          </a:xfrm>
          <a:prstGeom prst="rect">
            <a:avLst/>
          </a:prstGeom>
        </p:spPr>
      </p:pic>
    </p:spTree>
    <p:extLst>
      <p:ext uri="{BB962C8B-B14F-4D97-AF65-F5344CB8AC3E}">
        <p14:creationId xmlns:p14="http://schemas.microsoft.com/office/powerpoint/2010/main" val="136797948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7A685D2E-BE2D-4838-8773-235EA736B126}"/>
              </a:ext>
            </a:extLst>
          </p:cNvPr>
          <p:cNvSpPr txBox="1"/>
          <p:nvPr/>
        </p:nvSpPr>
        <p:spPr>
          <a:xfrm>
            <a:off x="4020564" y="727022"/>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17CB41E2-82CC-A206-76F4-D09C4A9967D7}"/>
              </a:ext>
            </a:extLst>
          </p:cNvPr>
          <p:cNvSpPr txBox="1"/>
          <p:nvPr/>
        </p:nvSpPr>
        <p:spPr>
          <a:xfrm>
            <a:off x="570801" y="2124782"/>
            <a:ext cx="6899526"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The process chart documents the detailed steps of the flow and categorizes the type of action taken. </a:t>
            </a:r>
          </a:p>
        </p:txBody>
      </p:sp>
      <p:pic>
        <p:nvPicPr>
          <p:cNvPr id="13" name="Picture 12">
            <a:extLst>
              <a:ext uri="{FF2B5EF4-FFF2-40B4-BE49-F238E27FC236}">
                <a16:creationId xmlns:a16="http://schemas.microsoft.com/office/drawing/2014/main" xmlns="" id="{7CF20A6A-F6B6-A0A6-849E-F22F02C59EF0}"/>
              </a:ext>
            </a:extLst>
          </p:cNvPr>
          <p:cNvPicPr>
            <a:picLocks noChangeAspect="1"/>
          </p:cNvPicPr>
          <p:nvPr/>
        </p:nvPicPr>
        <p:blipFill>
          <a:blip r:embed="rId3"/>
          <a:stretch>
            <a:fillRect/>
          </a:stretch>
        </p:blipFill>
        <p:spPr>
          <a:xfrm>
            <a:off x="8388626" y="2357437"/>
            <a:ext cx="3232573" cy="3208476"/>
          </a:xfrm>
          <a:prstGeom prst="rect">
            <a:avLst/>
          </a:prstGeom>
        </p:spPr>
      </p:pic>
    </p:spTree>
    <p:extLst>
      <p:ext uri="{BB962C8B-B14F-4D97-AF65-F5344CB8AC3E}">
        <p14:creationId xmlns:p14="http://schemas.microsoft.com/office/powerpoint/2010/main" val="304986971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xmlns="" id="{A36B5C8A-B564-7273-721A-3CEB02B77D5B}"/>
              </a:ext>
            </a:extLst>
          </p:cNvPr>
          <p:cNvPicPr>
            <a:picLocks noChangeAspect="1"/>
          </p:cNvPicPr>
          <p:nvPr/>
        </p:nvPicPr>
        <p:blipFill>
          <a:blip r:embed="rId3"/>
          <a:stretch>
            <a:fillRect/>
          </a:stretch>
        </p:blipFill>
        <p:spPr>
          <a:xfrm>
            <a:off x="0" y="31886"/>
            <a:ext cx="12300036" cy="6858000"/>
          </a:xfrm>
          <a:prstGeom prst="rect">
            <a:avLst/>
          </a:prstGeom>
        </p:spPr>
      </p:pic>
    </p:spTree>
    <p:extLst>
      <p:ext uri="{BB962C8B-B14F-4D97-AF65-F5344CB8AC3E}">
        <p14:creationId xmlns:p14="http://schemas.microsoft.com/office/powerpoint/2010/main" val="309289605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1E442B69-9AB1-CD7B-BE3B-35E36EE445A5}"/>
              </a:ext>
            </a:extLst>
          </p:cNvPr>
          <p:cNvSpPr txBox="1"/>
          <p:nvPr/>
        </p:nvSpPr>
        <p:spPr>
          <a:xfrm>
            <a:off x="4173521" y="727022"/>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19D34B00-483D-185B-65A3-8916CC4557A1}"/>
              </a:ext>
            </a:extLst>
          </p:cNvPr>
          <p:cNvSpPr txBox="1"/>
          <p:nvPr/>
        </p:nvSpPr>
        <p:spPr>
          <a:xfrm>
            <a:off x="713764" y="1646362"/>
            <a:ext cx="10764471" cy="34057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The Process Flow chart provides a visual representation of the steps in a process. </a:t>
            </a: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Flow charts are also referred to as Process Mapping or Flow Diagrams. </a:t>
            </a:r>
          </a:p>
        </p:txBody>
      </p:sp>
    </p:spTree>
    <p:extLst>
      <p:ext uri="{BB962C8B-B14F-4D97-AF65-F5344CB8AC3E}">
        <p14:creationId xmlns:p14="http://schemas.microsoft.com/office/powerpoint/2010/main" val="190233260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4310BB9A-5EB4-BC9C-6A96-A300D18CB327}"/>
              </a:ext>
            </a:extLst>
          </p:cNvPr>
          <p:cNvSpPr txBox="1"/>
          <p:nvPr/>
        </p:nvSpPr>
        <p:spPr>
          <a:xfrm>
            <a:off x="3955302" y="617697"/>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6BEE6D87-EF02-0879-DF38-4BA1D2B291AC}"/>
              </a:ext>
            </a:extLst>
          </p:cNvPr>
          <p:cNvSpPr txBox="1"/>
          <p:nvPr/>
        </p:nvSpPr>
        <p:spPr>
          <a:xfrm>
            <a:off x="627518" y="1363397"/>
            <a:ext cx="11253307" cy="527836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Constructing a flow chart is often one of the first activities of a process improvement effort, because of the following benefits:</a:t>
            </a:r>
          </a:p>
          <a:p>
            <a:pPr marL="457200" indent="-4572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Gives everyone a clear understanding of the process</a:t>
            </a:r>
          </a:p>
          <a:p>
            <a:pPr marL="457200" indent="-4572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Helps to identify non-value-added operations</a:t>
            </a:r>
          </a:p>
          <a:p>
            <a:pPr marL="457200" indent="-4572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Facilitates teamwork and communication</a:t>
            </a:r>
          </a:p>
          <a:p>
            <a:pPr marL="457200" indent="-4572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Keeps everyone on the same page</a:t>
            </a:r>
          </a:p>
        </p:txBody>
      </p:sp>
    </p:spTree>
    <p:extLst>
      <p:ext uri="{BB962C8B-B14F-4D97-AF65-F5344CB8AC3E}">
        <p14:creationId xmlns:p14="http://schemas.microsoft.com/office/powerpoint/2010/main" val="38966623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4032ACF1-1C05-F742-58FC-19E86BC138C7}"/>
              </a:ext>
            </a:extLst>
          </p:cNvPr>
          <p:cNvSpPr txBox="1"/>
          <p:nvPr/>
        </p:nvSpPr>
        <p:spPr>
          <a:xfrm>
            <a:off x="4173521" y="666001"/>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98AA7809-4A0D-BC42-2F1B-0BCF76AFF7AB}"/>
              </a:ext>
            </a:extLst>
          </p:cNvPr>
          <p:cNvSpPr txBox="1"/>
          <p:nvPr/>
        </p:nvSpPr>
        <p:spPr>
          <a:xfrm>
            <a:off x="619478" y="1745792"/>
            <a:ext cx="10730703"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With this information, you can analyze the process for potential improvements.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To add value, you should try to reduce a complex process to its lowest common denominator to a series of simple steps to save time and reduce costs. </a:t>
            </a:r>
          </a:p>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6583388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3A724E52-83B8-F75E-E30E-43C1FAA30A6E}"/>
              </a:ext>
            </a:extLst>
          </p:cNvPr>
          <p:cNvSpPr txBox="1"/>
          <p:nvPr/>
        </p:nvSpPr>
        <p:spPr>
          <a:xfrm>
            <a:off x="4012452" y="655557"/>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51155A2B-62DB-1B9D-2697-AC7EAF5D7D38}"/>
              </a:ext>
            </a:extLst>
          </p:cNvPr>
          <p:cNvSpPr txBox="1"/>
          <p:nvPr/>
        </p:nvSpPr>
        <p:spPr>
          <a:xfrm>
            <a:off x="448044" y="1472944"/>
            <a:ext cx="11307200" cy="514833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There are many symbols used to construct a process chart; the more common symbols are shown below:</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Operation</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Transportation</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Inspection</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Delay</a:t>
            </a:r>
          </a:p>
          <a:p>
            <a:pPr marL="342900" indent="-342900" algn="just">
              <a:lnSpc>
                <a:spcPct val="200000"/>
              </a:lnSpc>
              <a:buFont typeface="Wingdings" panose="05000000000000000000" pitchFamily="2" charset="2"/>
              <a:buChar char="ü"/>
              <a:defRPr/>
            </a:pPr>
            <a:r>
              <a:rPr lang="en-US" sz="2400" dirty="0">
                <a:solidFill>
                  <a:srgbClr val="0A1F61"/>
                </a:solidFill>
                <a:latin typeface="Tajawal ExtraBold" panose="00000800000000000000" pitchFamily="2" charset="-78"/>
                <a:cs typeface="Tajawal ExtraBold" panose="00000800000000000000" pitchFamily="2" charset="-78"/>
              </a:rPr>
              <a:t>Storage</a:t>
            </a:r>
          </a:p>
        </p:txBody>
      </p:sp>
    </p:spTree>
    <p:extLst>
      <p:ext uri="{BB962C8B-B14F-4D97-AF65-F5344CB8AC3E}">
        <p14:creationId xmlns:p14="http://schemas.microsoft.com/office/powerpoint/2010/main" val="85589950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7EE1DC2-2551-103B-9F07-0D7FC90B4552}"/>
              </a:ext>
            </a:extLst>
          </p:cNvPr>
          <p:cNvSpPr txBox="1"/>
          <p:nvPr/>
        </p:nvSpPr>
        <p:spPr>
          <a:xfrm>
            <a:off x="4893587" y="727022"/>
            <a:ext cx="284084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xmlns="" id="{B588ECEF-C4A5-9A3E-3034-95A305162880}"/>
              </a:ext>
            </a:extLst>
          </p:cNvPr>
          <p:cNvPicPr>
            <a:picLocks noChangeAspect="1"/>
          </p:cNvPicPr>
          <p:nvPr/>
        </p:nvPicPr>
        <p:blipFill>
          <a:blip r:embed="rId3"/>
          <a:stretch>
            <a:fillRect/>
          </a:stretch>
        </p:blipFill>
        <p:spPr>
          <a:xfrm>
            <a:off x="381977" y="1273208"/>
            <a:ext cx="11297841" cy="5552906"/>
          </a:xfrm>
          <a:prstGeom prst="rect">
            <a:avLst/>
          </a:prstGeom>
        </p:spPr>
      </p:pic>
    </p:spTree>
    <p:extLst>
      <p:ext uri="{BB962C8B-B14F-4D97-AF65-F5344CB8AC3E}">
        <p14:creationId xmlns:p14="http://schemas.microsoft.com/office/powerpoint/2010/main" val="209791053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52D86FC-7035-FBC6-CF82-975A67E3B58E}"/>
              </a:ext>
            </a:extLst>
          </p:cNvPr>
          <p:cNvSpPr txBox="1"/>
          <p:nvPr/>
        </p:nvSpPr>
        <p:spPr>
          <a:xfrm>
            <a:off x="3583827" y="677795"/>
            <a:ext cx="487986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 (Example 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xmlns="" id="{A0367B67-6333-7E9B-94BC-B9151C27BC8D}"/>
              </a:ext>
            </a:extLst>
          </p:cNvPr>
          <p:cNvPicPr>
            <a:picLocks noChangeAspect="1"/>
          </p:cNvPicPr>
          <p:nvPr/>
        </p:nvPicPr>
        <p:blipFill>
          <a:blip r:embed="rId3"/>
          <a:stretch>
            <a:fillRect/>
          </a:stretch>
        </p:blipFill>
        <p:spPr>
          <a:xfrm>
            <a:off x="1147891" y="1507967"/>
            <a:ext cx="8237197" cy="4635273"/>
          </a:xfrm>
          <a:prstGeom prst="rect">
            <a:avLst/>
          </a:prstGeom>
        </p:spPr>
      </p:pic>
    </p:spTree>
    <p:extLst>
      <p:ext uri="{BB962C8B-B14F-4D97-AF65-F5344CB8AC3E}">
        <p14:creationId xmlns:p14="http://schemas.microsoft.com/office/powerpoint/2010/main" val="282691954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52D86FC-7035-FBC6-CF82-975A67E3B58E}"/>
              </a:ext>
            </a:extLst>
          </p:cNvPr>
          <p:cNvSpPr txBox="1"/>
          <p:nvPr/>
        </p:nvSpPr>
        <p:spPr>
          <a:xfrm>
            <a:off x="3583827" y="677795"/>
            <a:ext cx="487986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 (Example </a:t>
            </a:r>
            <a:r>
              <a:rPr lang="ar-YE" sz="2800" dirty="0">
                <a:solidFill>
                  <a:prstClr val="white"/>
                </a:solidFill>
                <a:latin typeface="Tajawal Medium" panose="00000600000000000000" pitchFamily="2" charset="-78"/>
                <a:cs typeface="Tajawal Medium" panose="00000600000000000000" pitchFamily="2" charset="-78"/>
              </a:rPr>
              <a:t>2</a:t>
            </a:r>
            <a:r>
              <a:rPr lang="en-US" sz="2800" dirty="0">
                <a:solidFill>
                  <a:prstClr val="white"/>
                </a:solidFill>
                <a:latin typeface="Tajawal Medium" panose="00000600000000000000" pitchFamily="2" charset="-78"/>
                <a:cs typeface="Tajawal Medium" panose="00000600000000000000" pitchFamily="2" charset="-78"/>
              </a:rPr>
              <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47164894-6435-0CBD-76D0-E135BCD2EEA3}"/>
              </a:ext>
            </a:extLst>
          </p:cNvPr>
          <p:cNvSpPr txBox="1"/>
          <p:nvPr/>
        </p:nvSpPr>
        <p:spPr>
          <a:xfrm>
            <a:off x="448044" y="1472944"/>
            <a:ext cx="11307200" cy="71635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There are many other symbols used to construct a process chart; </a:t>
            </a:r>
          </a:p>
        </p:txBody>
      </p:sp>
      <p:pic>
        <p:nvPicPr>
          <p:cNvPr id="7" name="Picture 6">
            <a:extLst>
              <a:ext uri="{FF2B5EF4-FFF2-40B4-BE49-F238E27FC236}">
                <a16:creationId xmlns:a16="http://schemas.microsoft.com/office/drawing/2014/main" xmlns="" id="{9DA77DA1-C3E2-2999-125E-3BCB263A616D}"/>
              </a:ext>
            </a:extLst>
          </p:cNvPr>
          <p:cNvPicPr>
            <a:picLocks noChangeAspect="1"/>
          </p:cNvPicPr>
          <p:nvPr/>
        </p:nvPicPr>
        <p:blipFill>
          <a:blip r:embed="rId3"/>
          <a:stretch>
            <a:fillRect/>
          </a:stretch>
        </p:blipFill>
        <p:spPr>
          <a:xfrm>
            <a:off x="2978143" y="2807874"/>
            <a:ext cx="5714300" cy="2974567"/>
          </a:xfrm>
          <a:prstGeom prst="rect">
            <a:avLst/>
          </a:prstGeom>
        </p:spPr>
      </p:pic>
    </p:spTree>
    <p:extLst>
      <p:ext uri="{BB962C8B-B14F-4D97-AF65-F5344CB8AC3E}">
        <p14:creationId xmlns:p14="http://schemas.microsoft.com/office/powerpoint/2010/main" val="387471631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52D86FC-7035-FBC6-CF82-975A67E3B58E}"/>
              </a:ext>
            </a:extLst>
          </p:cNvPr>
          <p:cNvSpPr txBox="1"/>
          <p:nvPr/>
        </p:nvSpPr>
        <p:spPr>
          <a:xfrm>
            <a:off x="3583827" y="677795"/>
            <a:ext cx="487986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 (Example </a:t>
            </a:r>
            <a:r>
              <a:rPr lang="ar-YE" sz="2800" dirty="0">
                <a:solidFill>
                  <a:prstClr val="white"/>
                </a:solidFill>
                <a:latin typeface="Tajawal Medium" panose="00000600000000000000" pitchFamily="2" charset="-78"/>
                <a:cs typeface="Tajawal Medium" panose="00000600000000000000" pitchFamily="2" charset="-78"/>
              </a:rPr>
              <a:t>2</a:t>
            </a:r>
            <a:r>
              <a:rPr lang="en-US" sz="2800" dirty="0">
                <a:solidFill>
                  <a:prstClr val="white"/>
                </a:solidFill>
                <a:latin typeface="Tajawal Medium" panose="00000600000000000000" pitchFamily="2" charset="-78"/>
                <a:cs typeface="Tajawal Medium" panose="00000600000000000000" pitchFamily="2" charset="-78"/>
              </a:rPr>
              <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70C8DA33-BCED-EAF2-2029-3BD065F087FA}"/>
              </a:ext>
            </a:extLst>
          </p:cNvPr>
          <p:cNvSpPr txBox="1"/>
          <p:nvPr/>
        </p:nvSpPr>
        <p:spPr>
          <a:xfrm>
            <a:off x="448044" y="1472944"/>
            <a:ext cx="487986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 following is an example of a very simple flow chart for the process of getting out of bed in the morning:</a:t>
            </a:r>
          </a:p>
          <a:p>
            <a:pPr marL="285750" indent="-285750" algn="just">
              <a:lnSpc>
                <a:spcPct val="200000"/>
              </a:lnSpc>
              <a:buFont typeface="Wingdings" panose="05000000000000000000" pitchFamily="2" charset="2"/>
              <a:buChar char="q"/>
              <a:defRPr/>
            </a:pP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xmlns="" id="{4E01BBA5-A75B-F99E-41AC-485BD7A1CB16}"/>
              </a:ext>
            </a:extLst>
          </p:cNvPr>
          <p:cNvPicPr>
            <a:picLocks noChangeAspect="1"/>
          </p:cNvPicPr>
          <p:nvPr/>
        </p:nvPicPr>
        <p:blipFill>
          <a:blip r:embed="rId3"/>
          <a:stretch>
            <a:fillRect/>
          </a:stretch>
        </p:blipFill>
        <p:spPr>
          <a:xfrm>
            <a:off x="5421169" y="1264159"/>
            <a:ext cx="6052475" cy="5250495"/>
          </a:xfrm>
          <a:prstGeom prst="rect">
            <a:avLst/>
          </a:prstGeom>
        </p:spPr>
      </p:pic>
    </p:spTree>
    <p:extLst>
      <p:ext uri="{BB962C8B-B14F-4D97-AF65-F5344CB8AC3E}">
        <p14:creationId xmlns:p14="http://schemas.microsoft.com/office/powerpoint/2010/main" val="319056250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6DE1822F-9D6D-D0F8-897B-D8C1D6F54A03}"/>
              </a:ext>
            </a:extLst>
          </p:cNvPr>
          <p:cNvSpPr txBox="1"/>
          <p:nvPr/>
        </p:nvSpPr>
        <p:spPr>
          <a:xfrm>
            <a:off x="3460002" y="621943"/>
            <a:ext cx="57615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Flow chart (Will be discussed later)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xmlns="" id="{86D0F7EB-6832-0FE0-C8F8-64C0ED7D71FE}"/>
              </a:ext>
            </a:extLst>
          </p:cNvPr>
          <p:cNvPicPr>
            <a:picLocks noChangeAspect="1"/>
          </p:cNvPicPr>
          <p:nvPr/>
        </p:nvPicPr>
        <p:blipFill>
          <a:blip r:embed="rId3"/>
          <a:stretch>
            <a:fillRect/>
          </a:stretch>
        </p:blipFill>
        <p:spPr>
          <a:xfrm>
            <a:off x="992637" y="1452397"/>
            <a:ext cx="7279903" cy="5198674"/>
          </a:xfrm>
          <a:prstGeom prst="rect">
            <a:avLst/>
          </a:prstGeom>
        </p:spPr>
      </p:pic>
    </p:spTree>
    <p:extLst>
      <p:ext uri="{BB962C8B-B14F-4D97-AF65-F5344CB8AC3E}">
        <p14:creationId xmlns:p14="http://schemas.microsoft.com/office/powerpoint/2010/main" val="123479779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5D35BED-610B-C308-00C0-E10058B448E0}"/>
              </a:ext>
            </a:extLst>
          </p:cNvPr>
          <p:cNvSpPr txBox="1"/>
          <p:nvPr/>
        </p:nvSpPr>
        <p:spPr>
          <a:xfrm>
            <a:off x="2831396" y="705415"/>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C7E28E92-DFD4-4A5B-740D-682FCF9FEA76}"/>
              </a:ext>
            </a:extLst>
          </p:cNvPr>
          <p:cNvSpPr txBox="1"/>
          <p:nvPr/>
        </p:nvSpPr>
        <p:spPr>
          <a:xfrm>
            <a:off x="486860" y="1985237"/>
            <a:ext cx="8228560" cy="432426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A decision logic table (DLT) is a documentation technique that can display an entire situation visually, with all alternatives shown side by side.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If you do not use a DLT, you may miss some alternatives that you never thought of which could sink your project. </a:t>
            </a:r>
          </a:p>
        </p:txBody>
      </p:sp>
      <p:pic>
        <p:nvPicPr>
          <p:cNvPr id="9" name="Picture 8">
            <a:extLst>
              <a:ext uri="{FF2B5EF4-FFF2-40B4-BE49-F238E27FC236}">
                <a16:creationId xmlns:a16="http://schemas.microsoft.com/office/drawing/2014/main" xmlns="" id="{4B95E017-8FCA-5A3F-5F92-3940BE8BA0E6}"/>
              </a:ext>
            </a:extLst>
          </p:cNvPr>
          <p:cNvPicPr>
            <a:picLocks noChangeAspect="1"/>
          </p:cNvPicPr>
          <p:nvPr/>
        </p:nvPicPr>
        <p:blipFill>
          <a:blip r:embed="rId3"/>
          <a:stretch>
            <a:fillRect/>
          </a:stretch>
        </p:blipFill>
        <p:spPr>
          <a:xfrm>
            <a:off x="9056663" y="2366747"/>
            <a:ext cx="2824162" cy="2824162"/>
          </a:xfrm>
          <a:prstGeom prst="rect">
            <a:avLst/>
          </a:prstGeom>
        </p:spPr>
      </p:pic>
    </p:spTree>
    <p:extLst>
      <p:ext uri="{BB962C8B-B14F-4D97-AF65-F5344CB8AC3E}">
        <p14:creationId xmlns:p14="http://schemas.microsoft.com/office/powerpoint/2010/main" val="225024557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CD823BE6-4F3B-2870-1D02-712BBF5D4D6F}"/>
              </a:ext>
            </a:extLst>
          </p:cNvPr>
          <p:cNvSpPr txBox="1"/>
          <p:nvPr/>
        </p:nvSpPr>
        <p:spPr>
          <a:xfrm>
            <a:off x="3012327" y="749446"/>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CF00D5DB-CC76-946A-0A0B-E9A686796333}"/>
              </a:ext>
            </a:extLst>
          </p:cNvPr>
          <p:cNvSpPr txBox="1"/>
          <p:nvPr/>
        </p:nvSpPr>
        <p:spPr>
          <a:xfrm>
            <a:off x="492564" y="1601729"/>
            <a:ext cx="11385111" cy="465589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The following describes the characteristics of a DLT, which increases team communication:</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Displays all the elements of a problem.</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Shows all the conditions affecting the solution.</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Reveals all the relationships that exist among the defined conditions.</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Indicates which action is appropriate for each set of circumstances.</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Illustrates the IF (condition) and THEN (conclusion or action) concept</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3" name="Picture 12">
            <a:extLst>
              <a:ext uri="{FF2B5EF4-FFF2-40B4-BE49-F238E27FC236}">
                <a16:creationId xmlns:a16="http://schemas.microsoft.com/office/drawing/2014/main" xmlns="" id="{BF6D9CE9-0B9E-29E0-6A23-9B2D57F5FFA2}"/>
              </a:ext>
            </a:extLst>
          </p:cNvPr>
          <p:cNvPicPr>
            <a:picLocks noChangeAspect="1"/>
          </p:cNvPicPr>
          <p:nvPr/>
        </p:nvPicPr>
        <p:blipFill>
          <a:blip r:embed="rId3"/>
          <a:stretch>
            <a:fillRect/>
          </a:stretch>
        </p:blipFill>
        <p:spPr>
          <a:xfrm>
            <a:off x="8963025" y="2654414"/>
            <a:ext cx="2914650" cy="1730157"/>
          </a:xfrm>
          <a:prstGeom prst="rect">
            <a:avLst/>
          </a:prstGeom>
        </p:spPr>
      </p:pic>
      <p:pic>
        <p:nvPicPr>
          <p:cNvPr id="14" name="Picture 13">
            <a:extLst>
              <a:ext uri="{FF2B5EF4-FFF2-40B4-BE49-F238E27FC236}">
                <a16:creationId xmlns:a16="http://schemas.microsoft.com/office/drawing/2014/main" xmlns="" id="{D49FA2A2-7931-6CE7-6EAC-5EEFBFF4E5BD}"/>
              </a:ext>
            </a:extLst>
          </p:cNvPr>
          <p:cNvPicPr>
            <a:picLocks noChangeAspect="1"/>
          </p:cNvPicPr>
          <p:nvPr/>
        </p:nvPicPr>
        <p:blipFill rotWithShape="1">
          <a:blip r:embed="rId4"/>
          <a:srcRect l="3623" t="9243" r="4911" b="18203"/>
          <a:stretch/>
        </p:blipFill>
        <p:spPr>
          <a:xfrm>
            <a:off x="7318873" y="2654414"/>
            <a:ext cx="992079" cy="848888"/>
          </a:xfrm>
          <a:prstGeom prst="rect">
            <a:avLst/>
          </a:prstGeom>
        </p:spPr>
      </p:pic>
    </p:spTree>
    <p:extLst>
      <p:ext uri="{BB962C8B-B14F-4D97-AF65-F5344CB8AC3E}">
        <p14:creationId xmlns:p14="http://schemas.microsoft.com/office/powerpoint/2010/main" val="252613707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6DA95CA-3FCA-04D2-17C1-65D722C46741}"/>
              </a:ext>
            </a:extLst>
          </p:cNvPr>
          <p:cNvSpPr txBox="1"/>
          <p:nvPr/>
        </p:nvSpPr>
        <p:spPr>
          <a:xfrm>
            <a:off x="3179480" y="710606"/>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0145E24C-B872-C560-B20C-7CDC24619F8E}"/>
              </a:ext>
            </a:extLst>
          </p:cNvPr>
          <p:cNvSpPr txBox="1"/>
          <p:nvPr/>
        </p:nvSpPr>
        <p:spPr>
          <a:xfrm>
            <a:off x="650694" y="1835002"/>
            <a:ext cx="7184586"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 decision table lists the various values for all the factors that influence some aspect of a system’s behavior and indicates the expected system actions in response to each combination of factors. </a:t>
            </a:r>
          </a:p>
        </p:txBody>
      </p:sp>
      <p:pic>
        <p:nvPicPr>
          <p:cNvPr id="7" name="Picture 6">
            <a:extLst>
              <a:ext uri="{FF2B5EF4-FFF2-40B4-BE49-F238E27FC236}">
                <a16:creationId xmlns:a16="http://schemas.microsoft.com/office/drawing/2014/main" xmlns="" id="{5FF6AF81-0040-2467-6124-4F720A7B6E07}"/>
              </a:ext>
            </a:extLst>
          </p:cNvPr>
          <p:cNvPicPr>
            <a:picLocks noChangeAspect="1"/>
          </p:cNvPicPr>
          <p:nvPr/>
        </p:nvPicPr>
        <p:blipFill>
          <a:blip r:embed="rId3"/>
          <a:stretch>
            <a:fillRect/>
          </a:stretch>
        </p:blipFill>
        <p:spPr>
          <a:xfrm>
            <a:off x="8504814" y="1977877"/>
            <a:ext cx="3036492" cy="3036492"/>
          </a:xfrm>
          <a:prstGeom prst="rect">
            <a:avLst/>
          </a:prstGeom>
        </p:spPr>
      </p:pic>
    </p:spTree>
    <p:extLst>
      <p:ext uri="{BB962C8B-B14F-4D97-AF65-F5344CB8AC3E}">
        <p14:creationId xmlns:p14="http://schemas.microsoft.com/office/powerpoint/2010/main" val="106574796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C810E4CE-BDA7-D525-85D0-70F0D320A44B}"/>
              </a:ext>
            </a:extLst>
          </p:cNvPr>
          <p:cNvSpPr txBox="1"/>
          <p:nvPr/>
        </p:nvSpPr>
        <p:spPr>
          <a:xfrm>
            <a:off x="414834" y="1711528"/>
            <a:ext cx="7264099"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These factors can be shown either as statements with possible answers of true or false, as questions with possible answers of yes or no, or as conditions that can have two or more possible values.</a:t>
            </a:r>
          </a:p>
        </p:txBody>
      </p:sp>
      <p:pic>
        <p:nvPicPr>
          <p:cNvPr id="9" name="Picture 8">
            <a:extLst>
              <a:ext uri="{FF2B5EF4-FFF2-40B4-BE49-F238E27FC236}">
                <a16:creationId xmlns:a16="http://schemas.microsoft.com/office/drawing/2014/main" xmlns="" id="{E8C49DBD-5B54-0979-B2E1-F330905EA003}"/>
              </a:ext>
            </a:extLst>
          </p:cNvPr>
          <p:cNvPicPr>
            <a:picLocks noChangeAspect="1"/>
          </p:cNvPicPr>
          <p:nvPr/>
        </p:nvPicPr>
        <p:blipFill>
          <a:blip r:embed="rId3"/>
          <a:stretch>
            <a:fillRect/>
          </a:stretch>
        </p:blipFill>
        <p:spPr>
          <a:xfrm>
            <a:off x="8335617" y="2076972"/>
            <a:ext cx="2940119" cy="2940119"/>
          </a:xfrm>
          <a:prstGeom prst="rect">
            <a:avLst/>
          </a:prstGeom>
        </p:spPr>
      </p:pic>
      <p:sp>
        <p:nvSpPr>
          <p:cNvPr id="10" name="TextBox 9">
            <a:extLst>
              <a:ext uri="{FF2B5EF4-FFF2-40B4-BE49-F238E27FC236}">
                <a16:creationId xmlns:a16="http://schemas.microsoft.com/office/drawing/2014/main" xmlns="" id="{BBAAEAD4-6A1F-EBF7-4751-37EA067FB9B6}"/>
              </a:ext>
            </a:extLst>
          </p:cNvPr>
          <p:cNvSpPr txBox="1"/>
          <p:nvPr/>
        </p:nvSpPr>
        <p:spPr>
          <a:xfrm>
            <a:off x="3179480" y="710606"/>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71406123"/>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51991C0-C7B5-391C-CBA3-2571D32B6D36}"/>
              </a:ext>
            </a:extLst>
          </p:cNvPr>
          <p:cNvSpPr txBox="1"/>
          <p:nvPr/>
        </p:nvSpPr>
        <p:spPr>
          <a:xfrm>
            <a:off x="2983752" y="687536"/>
            <a:ext cx="502413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 (Example)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0C376B4B-771F-EE1A-687E-6D584C36C8F4}"/>
              </a:ext>
            </a:extLst>
          </p:cNvPr>
          <p:cNvSpPr txBox="1"/>
          <p:nvPr/>
        </p:nvSpPr>
        <p:spPr>
          <a:xfrm>
            <a:off x="202251" y="1760795"/>
            <a:ext cx="10932474" cy="370870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As an illustration, let’s consider a chemical tracking system that I worked on once. This system managed the inventories of chemicals in a large company’s research labs.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It allowed scientists to request new chemicals, tracked the location and status of individual chemical containers, provided health and safety information, and so forth.</a:t>
            </a:r>
          </a:p>
        </p:txBody>
      </p:sp>
    </p:spTree>
    <p:extLst>
      <p:ext uri="{BB962C8B-B14F-4D97-AF65-F5344CB8AC3E}">
        <p14:creationId xmlns:p14="http://schemas.microsoft.com/office/powerpoint/2010/main" val="226686229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39" y="617697"/>
            <a:ext cx="6811167"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51991C0-C7B5-391C-CBA3-2571D32B6D36}"/>
              </a:ext>
            </a:extLst>
          </p:cNvPr>
          <p:cNvSpPr txBox="1"/>
          <p:nvPr/>
        </p:nvSpPr>
        <p:spPr>
          <a:xfrm>
            <a:off x="2983752" y="687536"/>
            <a:ext cx="502413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 (Example)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xmlns="" id="{BD6AB09A-3654-E4C0-9F0F-2B0B1470025B}"/>
              </a:ext>
            </a:extLst>
          </p:cNvPr>
          <p:cNvSpPr txBox="1"/>
          <p:nvPr/>
        </p:nvSpPr>
        <p:spPr>
          <a:xfrm>
            <a:off x="311175" y="1354331"/>
            <a:ext cx="11387019" cy="586314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b="1" dirty="0">
                <a:solidFill>
                  <a:srgbClr val="FF0000"/>
                </a:solidFill>
                <a:latin typeface="Tajawal ExtraBold" panose="00000800000000000000" pitchFamily="2" charset="-78"/>
                <a:cs typeface="Tajawal ExtraBold" panose="00000800000000000000" pitchFamily="2" charset="-78"/>
              </a:rPr>
              <a:t>Whether or not the chemical tracking system should accept a request for a new chemical from an individual depends on four factors:</a:t>
            </a:r>
          </a:p>
          <a:p>
            <a:pPr marL="342900" indent="-342900" algn="just">
              <a:lnSpc>
                <a:spcPct val="200000"/>
              </a:lnSpc>
              <a:buFont typeface="Wingdings" panose="05000000000000000000" pitchFamily="2" charset="2"/>
              <a:buChar char="ü"/>
              <a:defRPr/>
            </a:pPr>
            <a:r>
              <a:rPr lang="en-US" dirty="0">
                <a:solidFill>
                  <a:srgbClr val="0A1F61"/>
                </a:solidFill>
                <a:latin typeface="Tajawal ExtraBold" panose="00000800000000000000" pitchFamily="2" charset="-78"/>
                <a:cs typeface="Tajawal ExtraBold" panose="00000800000000000000" pitchFamily="2" charset="-78"/>
              </a:rPr>
              <a:t>Whether the user who is creating the request is authorized to request the chemical.</a:t>
            </a:r>
          </a:p>
          <a:p>
            <a:pPr marL="342900" indent="-342900" algn="just">
              <a:lnSpc>
                <a:spcPct val="200000"/>
              </a:lnSpc>
              <a:buFont typeface="Wingdings" panose="05000000000000000000" pitchFamily="2" charset="2"/>
              <a:buChar char="ü"/>
              <a:defRPr/>
            </a:pPr>
            <a:r>
              <a:rPr lang="en-US" dirty="0">
                <a:solidFill>
                  <a:srgbClr val="0A1F61"/>
                </a:solidFill>
                <a:latin typeface="Tajawal ExtraBold" panose="00000800000000000000" pitchFamily="2" charset="-78"/>
                <a:cs typeface="Tajawal ExtraBold" panose="00000800000000000000" pitchFamily="2" charset="-78"/>
              </a:rPr>
              <a:t>Whether the chemical is available either in the chemical stockroom or from a vendor.</a:t>
            </a:r>
          </a:p>
          <a:p>
            <a:pPr marL="342900" indent="-342900" algn="just">
              <a:lnSpc>
                <a:spcPct val="200000"/>
              </a:lnSpc>
              <a:buFont typeface="Wingdings" panose="05000000000000000000" pitchFamily="2" charset="2"/>
              <a:buChar char="ü"/>
              <a:defRPr/>
            </a:pPr>
            <a:r>
              <a:rPr lang="en-US" dirty="0">
                <a:solidFill>
                  <a:srgbClr val="0A1F61"/>
                </a:solidFill>
                <a:latin typeface="Tajawal ExtraBold" panose="00000800000000000000" pitchFamily="2" charset="-78"/>
                <a:cs typeface="Tajawal ExtraBold" panose="00000800000000000000" pitchFamily="2" charset="-78"/>
              </a:rPr>
              <a:t>Whether the chemical is on the list of hazardous chemicals that require special training in safe handling</a:t>
            </a:r>
            <a:r>
              <a:rPr lang="en-US" sz="20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ü"/>
              <a:defRPr/>
            </a:pPr>
            <a:r>
              <a:rPr lang="en-US" dirty="0">
                <a:solidFill>
                  <a:srgbClr val="0A1F61"/>
                </a:solidFill>
                <a:latin typeface="Tajawal ExtraBold" panose="00000800000000000000" pitchFamily="2" charset="-78"/>
                <a:cs typeface="Tajawal ExtraBold" panose="00000800000000000000" pitchFamily="2" charset="-78"/>
              </a:rPr>
              <a:t>Whether the user who is creating the request has been trained in handling this type of hazardous chemical.</a:t>
            </a:r>
          </a:p>
        </p:txBody>
      </p:sp>
    </p:spTree>
    <p:extLst>
      <p:ext uri="{BB962C8B-B14F-4D97-AF65-F5344CB8AC3E}">
        <p14:creationId xmlns:p14="http://schemas.microsoft.com/office/powerpoint/2010/main" val="361368581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ED9BCC2C-666C-FD00-3C07-A1069967E669}"/>
              </a:ext>
            </a:extLst>
          </p:cNvPr>
          <p:cNvSpPr txBox="1"/>
          <p:nvPr/>
        </p:nvSpPr>
        <p:spPr>
          <a:xfrm>
            <a:off x="3398334" y="617697"/>
            <a:ext cx="4124271"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Tree (Example)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xmlns="" id="{B8982602-DC06-B29A-06E3-080954B7EBC4}"/>
              </a:ext>
            </a:extLst>
          </p:cNvPr>
          <p:cNvPicPr>
            <a:picLocks noChangeAspect="1"/>
          </p:cNvPicPr>
          <p:nvPr/>
        </p:nvPicPr>
        <p:blipFill>
          <a:blip r:embed="rId3"/>
          <a:stretch>
            <a:fillRect/>
          </a:stretch>
        </p:blipFill>
        <p:spPr>
          <a:xfrm>
            <a:off x="1209822" y="1610200"/>
            <a:ext cx="8994069" cy="4478486"/>
          </a:xfrm>
          <a:prstGeom prst="rect">
            <a:avLst/>
          </a:prstGeom>
        </p:spPr>
      </p:pic>
    </p:spTree>
    <p:extLst>
      <p:ext uri="{BB962C8B-B14F-4D97-AF65-F5344CB8AC3E}">
        <p14:creationId xmlns:p14="http://schemas.microsoft.com/office/powerpoint/2010/main" val="28335875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ED9BCC2C-666C-FD00-3C07-A1069967E669}"/>
              </a:ext>
            </a:extLst>
          </p:cNvPr>
          <p:cNvSpPr txBox="1"/>
          <p:nvPr/>
        </p:nvSpPr>
        <p:spPr>
          <a:xfrm>
            <a:off x="3398334" y="617697"/>
            <a:ext cx="4124271"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Tree (Example)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xmlns="" id="{D432C3DA-A7EB-C3EB-10CA-936670BC7C04}"/>
              </a:ext>
            </a:extLst>
          </p:cNvPr>
          <p:cNvPicPr>
            <a:picLocks noChangeAspect="1"/>
          </p:cNvPicPr>
          <p:nvPr/>
        </p:nvPicPr>
        <p:blipFill>
          <a:blip r:embed="rId3"/>
          <a:stretch>
            <a:fillRect/>
          </a:stretch>
        </p:blipFill>
        <p:spPr>
          <a:xfrm>
            <a:off x="5230526" y="1323548"/>
            <a:ext cx="6781043" cy="4954907"/>
          </a:xfrm>
          <a:prstGeom prst="rect">
            <a:avLst/>
          </a:prstGeom>
        </p:spPr>
      </p:pic>
      <p:sp>
        <p:nvSpPr>
          <p:cNvPr id="4" name="TextBox 3">
            <a:extLst>
              <a:ext uri="{FF2B5EF4-FFF2-40B4-BE49-F238E27FC236}">
                <a16:creationId xmlns:a16="http://schemas.microsoft.com/office/drawing/2014/main" xmlns="" id="{90016471-EA81-5236-5BB8-BAE7152BA115}"/>
              </a:ext>
            </a:extLst>
          </p:cNvPr>
          <p:cNvSpPr txBox="1"/>
          <p:nvPr/>
        </p:nvSpPr>
        <p:spPr>
          <a:xfrm>
            <a:off x="248738" y="1354178"/>
            <a:ext cx="475488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92929"/>
                </a:solidFill>
                <a:effectLst/>
                <a:uLnTx/>
                <a:uFillTx/>
                <a:latin typeface="source-serif-pro"/>
                <a:ea typeface="+mn-ea"/>
                <a:cs typeface="+mn-cs"/>
              </a:rPr>
              <a:t>The table shows that only five distinct functional requirements arise from the various combinations.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92929"/>
              </a:solidFill>
              <a:effectLst/>
              <a:uLnTx/>
              <a:uFillTx/>
              <a:latin typeface="source-serif-pro"/>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92929"/>
                </a:solidFill>
                <a:effectLst/>
                <a:uLnTx/>
                <a:uFillTx/>
                <a:latin typeface="source-serif-pro"/>
                <a:ea typeface="+mn-ea"/>
                <a:cs typeface="+mn-cs"/>
              </a:rPr>
              <a:t>It’s always nice when a problem turns out to be smaller than you thought it was.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92929"/>
              </a:solidFill>
              <a:effectLst/>
              <a:uLnTx/>
              <a:uFillTx/>
              <a:latin typeface="source-serif-pro"/>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92929"/>
                </a:solidFill>
                <a:effectLst/>
                <a:uLnTx/>
                <a:uFillTx/>
                <a:latin typeface="source-serif-pro"/>
                <a:ea typeface="+mn-ea"/>
                <a:cs typeface="+mn-cs"/>
              </a:rPr>
              <a:t>The decision table is a compact and efficient way to communicate the outcome of these various logic combinations unambiguously.</a:t>
            </a:r>
          </a:p>
        </p:txBody>
      </p:sp>
    </p:spTree>
    <p:extLst>
      <p:ext uri="{BB962C8B-B14F-4D97-AF65-F5344CB8AC3E}">
        <p14:creationId xmlns:p14="http://schemas.microsoft.com/office/powerpoint/2010/main" val="97727107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A6DA79D-A014-F969-8794-15F1D7754956}"/>
              </a:ext>
            </a:extLst>
          </p:cNvPr>
          <p:cNvSpPr txBox="1"/>
          <p:nvPr/>
        </p:nvSpPr>
        <p:spPr>
          <a:xfrm>
            <a:off x="3888627" y="668387"/>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4D2364B8-A6DD-57CA-17E3-88006C2F5CE7}"/>
              </a:ext>
            </a:extLst>
          </p:cNvPr>
          <p:cNvSpPr txBox="1"/>
          <p:nvPr/>
        </p:nvSpPr>
        <p:spPr>
          <a:xfrm>
            <a:off x="604717" y="1995388"/>
            <a:ext cx="5116876"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Responsible, Accountable, Consult and Inform (RACI) charting is an effective means of analyzing and assigning roles and responsibilities. </a:t>
            </a:r>
          </a:p>
        </p:txBody>
      </p:sp>
      <p:pic>
        <p:nvPicPr>
          <p:cNvPr id="7" name="Picture 6">
            <a:extLst>
              <a:ext uri="{FF2B5EF4-FFF2-40B4-BE49-F238E27FC236}">
                <a16:creationId xmlns:a16="http://schemas.microsoft.com/office/drawing/2014/main" xmlns="" id="{24CBBE90-33C3-6883-CB75-489CC014A74A}"/>
              </a:ext>
            </a:extLst>
          </p:cNvPr>
          <p:cNvPicPr>
            <a:picLocks noChangeAspect="1"/>
          </p:cNvPicPr>
          <p:nvPr/>
        </p:nvPicPr>
        <p:blipFill rotWithShape="1">
          <a:blip r:embed="rId3"/>
          <a:srcRect l="11117" t="13075" r="11501" b="14297"/>
          <a:stretch/>
        </p:blipFill>
        <p:spPr>
          <a:xfrm>
            <a:off x="6097992" y="1995388"/>
            <a:ext cx="5632952" cy="3199464"/>
          </a:xfrm>
          <a:prstGeom prst="rect">
            <a:avLst/>
          </a:prstGeom>
        </p:spPr>
      </p:pic>
    </p:spTree>
    <p:extLst>
      <p:ext uri="{BB962C8B-B14F-4D97-AF65-F5344CB8AC3E}">
        <p14:creationId xmlns:p14="http://schemas.microsoft.com/office/powerpoint/2010/main" val="453522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6CEFA9F6-86AA-0180-4208-D554C8FA416B}"/>
              </a:ext>
            </a:extLst>
          </p:cNvPr>
          <p:cNvSpPr txBox="1"/>
          <p:nvPr/>
        </p:nvSpPr>
        <p:spPr>
          <a:xfrm>
            <a:off x="3783852" y="617697"/>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79E800F6-0830-37F4-1E6B-A8C10CEE533C}"/>
              </a:ext>
            </a:extLst>
          </p:cNvPr>
          <p:cNvSpPr txBox="1"/>
          <p:nvPr/>
        </p:nvSpPr>
        <p:spPr>
          <a:xfrm>
            <a:off x="342191" y="2013935"/>
            <a:ext cx="8085363" cy="2932341"/>
          </a:xfrm>
          <a:prstGeom prst="rect">
            <a:avLst/>
          </a:prstGeom>
          <a:noFill/>
        </p:spPr>
        <p:txBody>
          <a:bodyPr wrap="square" rtlCol="0">
            <a:spAutoFit/>
          </a:bodyPr>
          <a:lstStyle/>
          <a:p>
            <a:pPr marL="285750" indent="-285750">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It correlates functional roles or individuals to their level of participation in an activity by assigning codes for responsibility, accountability, and communication interfaces. </a:t>
            </a:r>
          </a:p>
        </p:txBody>
      </p:sp>
      <p:pic>
        <p:nvPicPr>
          <p:cNvPr id="10" name="Picture 9">
            <a:extLst>
              <a:ext uri="{FF2B5EF4-FFF2-40B4-BE49-F238E27FC236}">
                <a16:creationId xmlns:a16="http://schemas.microsoft.com/office/drawing/2014/main" xmlns="" id="{3575F12A-0359-C9BA-5185-FF9EBD58FF37}"/>
              </a:ext>
            </a:extLst>
          </p:cNvPr>
          <p:cNvPicPr>
            <a:picLocks noChangeAspect="1"/>
          </p:cNvPicPr>
          <p:nvPr/>
        </p:nvPicPr>
        <p:blipFill>
          <a:blip r:embed="rId3"/>
          <a:stretch>
            <a:fillRect/>
          </a:stretch>
        </p:blipFill>
        <p:spPr>
          <a:xfrm>
            <a:off x="8551784" y="2026798"/>
            <a:ext cx="3520891" cy="2919478"/>
          </a:xfrm>
          <a:prstGeom prst="rect">
            <a:avLst/>
          </a:prstGeom>
        </p:spPr>
      </p:pic>
    </p:spTree>
    <p:extLst>
      <p:ext uri="{BB962C8B-B14F-4D97-AF65-F5344CB8AC3E}">
        <p14:creationId xmlns:p14="http://schemas.microsoft.com/office/powerpoint/2010/main" val="373990131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1CBB6BA-21D8-FAD7-9C58-AC6754B96FA3}"/>
              </a:ext>
            </a:extLst>
          </p:cNvPr>
          <p:cNvSpPr txBox="1"/>
          <p:nvPr/>
        </p:nvSpPr>
        <p:spPr>
          <a:xfrm>
            <a:off x="180431" y="1409562"/>
            <a:ext cx="11348622" cy="5009064"/>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b="1" u="sng" dirty="0">
                <a:solidFill>
                  <a:srgbClr val="0A1F61"/>
                </a:solidFill>
                <a:latin typeface="Tajawal ExtraBold" panose="00000800000000000000" pitchFamily="2" charset="-78"/>
                <a:cs typeface="Tajawal ExtraBold" panose="00000800000000000000" pitchFamily="2" charset="-78"/>
              </a:rPr>
              <a:t>Establishing participation for each activity, for all roles, by assigning codes as described below:</a:t>
            </a:r>
          </a:p>
          <a:p>
            <a:pPr marL="171450" indent="-171450" algn="just">
              <a:lnSpc>
                <a:spcPct val="200000"/>
              </a:lnSpc>
              <a:buFont typeface="Wingdings" panose="05000000000000000000" pitchFamily="2" charset="2"/>
              <a:buChar char="Ø"/>
              <a:defRPr/>
            </a:pPr>
            <a:r>
              <a:rPr lang="en-US" b="1" dirty="0">
                <a:solidFill>
                  <a:srgbClr val="0A1F61"/>
                </a:solidFill>
                <a:latin typeface="Tajawal ExtraBold" panose="00000800000000000000" pitchFamily="2" charset="-78"/>
                <a:cs typeface="Tajawal ExtraBold" panose="00000800000000000000" pitchFamily="2" charset="-78"/>
              </a:rPr>
              <a:t>R</a:t>
            </a: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F0"/>
                </a:solidFill>
                <a:latin typeface="Tajawal ExtraBold" panose="00000800000000000000" pitchFamily="2" charset="-78"/>
                <a:cs typeface="Tajawal ExtraBold" panose="00000800000000000000" pitchFamily="2" charset="-78"/>
              </a:rPr>
              <a:t>responsible</a:t>
            </a:r>
            <a:r>
              <a:rPr lang="en-US" dirty="0">
                <a:solidFill>
                  <a:srgbClr val="0A1F61"/>
                </a:solidFill>
                <a:latin typeface="Tajawal ExtraBold" panose="00000800000000000000" pitchFamily="2" charset="-78"/>
                <a:cs typeface="Tajawal ExtraBold" panose="00000800000000000000" pitchFamily="2" charset="-78"/>
              </a:rPr>
              <a:t>)—The individual working on the activity (the doer)</a:t>
            </a:r>
          </a:p>
          <a:p>
            <a:pPr marL="171450" indent="-171450" algn="just">
              <a:lnSpc>
                <a:spcPct val="200000"/>
              </a:lnSpc>
              <a:buFont typeface="Wingdings" panose="05000000000000000000" pitchFamily="2" charset="2"/>
              <a:buChar char="Ø"/>
              <a:defRPr/>
            </a:pPr>
            <a:r>
              <a:rPr lang="en-US" b="1" dirty="0">
                <a:solidFill>
                  <a:srgbClr val="0A1F61"/>
                </a:solidFill>
                <a:latin typeface="Tajawal ExtraBold" panose="00000800000000000000" pitchFamily="2" charset="-78"/>
                <a:cs typeface="Tajawal ExtraBold" panose="00000800000000000000" pitchFamily="2" charset="-78"/>
              </a:rPr>
              <a:t>A</a:t>
            </a: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F0"/>
                </a:solidFill>
                <a:latin typeface="Tajawal ExtraBold" panose="00000800000000000000" pitchFamily="2" charset="-78"/>
                <a:cs typeface="Tajawal ExtraBold" panose="00000800000000000000" pitchFamily="2" charset="-78"/>
              </a:rPr>
              <a:t>accountable</a:t>
            </a:r>
            <a:r>
              <a:rPr lang="en-US" dirty="0">
                <a:solidFill>
                  <a:srgbClr val="0A1F61"/>
                </a:solidFill>
                <a:latin typeface="Tajawal ExtraBold" panose="00000800000000000000" pitchFamily="2" charset="-78"/>
                <a:cs typeface="Tajawal ExtraBold" panose="00000800000000000000" pitchFamily="2" charset="-78"/>
              </a:rPr>
              <a:t>)—The individual with yes/no authority; approval or veto power (Note: If two or more A’s exist, this could be a sign of problems.)</a:t>
            </a:r>
          </a:p>
          <a:p>
            <a:pPr marL="171450" indent="-171450" algn="just">
              <a:lnSpc>
                <a:spcPct val="200000"/>
              </a:lnSpc>
              <a:buFont typeface="Wingdings" panose="05000000000000000000" pitchFamily="2" charset="2"/>
              <a:buChar char="Ø"/>
              <a:defRPr/>
            </a:pPr>
            <a:r>
              <a:rPr lang="en-US" b="1" dirty="0">
                <a:solidFill>
                  <a:srgbClr val="0A1F61"/>
                </a:solidFill>
                <a:latin typeface="Tajawal ExtraBold" panose="00000800000000000000" pitchFamily="2" charset="-78"/>
                <a:cs typeface="Tajawal ExtraBold" panose="00000800000000000000" pitchFamily="2" charset="-78"/>
              </a:rPr>
              <a:t>C</a:t>
            </a: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F0"/>
                </a:solidFill>
                <a:latin typeface="Tajawal ExtraBold" panose="00000800000000000000" pitchFamily="2" charset="-78"/>
                <a:cs typeface="Tajawal ExtraBold" panose="00000800000000000000" pitchFamily="2" charset="-78"/>
              </a:rPr>
              <a:t>consult</a:t>
            </a:r>
            <a:r>
              <a:rPr lang="en-US" dirty="0">
                <a:solidFill>
                  <a:srgbClr val="0A1F61"/>
                </a:solidFill>
                <a:latin typeface="Tajawal ExtraBold" panose="00000800000000000000" pitchFamily="2" charset="-78"/>
                <a:cs typeface="Tajawal ExtraBold" panose="00000800000000000000" pitchFamily="2" charset="-78"/>
              </a:rPr>
              <a:t>)—The individual must be consulted prior to action; two-way communication occurs</a:t>
            </a:r>
          </a:p>
          <a:p>
            <a:pPr marL="171450" indent="-171450" algn="just">
              <a:lnSpc>
                <a:spcPct val="200000"/>
              </a:lnSpc>
              <a:buFont typeface="Wingdings" panose="05000000000000000000" pitchFamily="2" charset="2"/>
              <a:buChar char="Ø"/>
              <a:defRPr/>
            </a:pPr>
            <a:r>
              <a:rPr lang="en-US" b="1" dirty="0">
                <a:solidFill>
                  <a:srgbClr val="0A1F61"/>
                </a:solidFill>
                <a:latin typeface="Tajawal ExtraBold" panose="00000800000000000000" pitchFamily="2" charset="-78"/>
                <a:cs typeface="Tajawal ExtraBold" panose="00000800000000000000" pitchFamily="2" charset="-78"/>
              </a:rPr>
              <a:t>I</a:t>
            </a: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F0"/>
                </a:solidFill>
                <a:latin typeface="Tajawal ExtraBold" panose="00000800000000000000" pitchFamily="2" charset="-78"/>
                <a:cs typeface="Tajawal ExtraBold" panose="00000800000000000000" pitchFamily="2" charset="-78"/>
              </a:rPr>
              <a:t>inform</a:t>
            </a:r>
            <a:r>
              <a:rPr lang="en-US" dirty="0">
                <a:solidFill>
                  <a:srgbClr val="0A1F61"/>
                </a:solidFill>
                <a:latin typeface="Tajawal ExtraBold" panose="00000800000000000000" pitchFamily="2" charset="-78"/>
                <a:cs typeface="Tajawal ExtraBold" panose="00000800000000000000" pitchFamily="2" charset="-78"/>
              </a:rPr>
              <a:t>)—The individual receives one-way communication and will use the information or take subsequent action</a:t>
            </a:r>
          </a:p>
        </p:txBody>
      </p:sp>
      <p:sp>
        <p:nvSpPr>
          <p:cNvPr id="4" name="TextBox 3">
            <a:extLst>
              <a:ext uri="{FF2B5EF4-FFF2-40B4-BE49-F238E27FC236}">
                <a16:creationId xmlns:a16="http://schemas.microsoft.com/office/drawing/2014/main" xmlns=""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2464619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xmlns="" id="{24CED3A4-9132-B2E0-840C-42E8ABC65270}"/>
              </a:ext>
            </a:extLst>
          </p:cNvPr>
          <p:cNvPicPr>
            <a:picLocks noChangeAspect="1"/>
          </p:cNvPicPr>
          <p:nvPr/>
        </p:nvPicPr>
        <p:blipFill>
          <a:blip r:embed="rId3"/>
          <a:stretch>
            <a:fillRect/>
          </a:stretch>
        </p:blipFill>
        <p:spPr>
          <a:xfrm>
            <a:off x="1744394" y="1757312"/>
            <a:ext cx="8123506" cy="4170066"/>
          </a:xfrm>
          <a:prstGeom prst="rect">
            <a:avLst/>
          </a:prstGeom>
        </p:spPr>
      </p:pic>
    </p:spTree>
    <p:extLst>
      <p:ext uri="{BB962C8B-B14F-4D97-AF65-F5344CB8AC3E}">
        <p14:creationId xmlns:p14="http://schemas.microsoft.com/office/powerpoint/2010/main" val="360530840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xmlns="" id="{B956F22F-8F50-B879-9A1B-5159F23AF25B}"/>
              </a:ext>
            </a:extLst>
          </p:cNvPr>
          <p:cNvPicPr>
            <a:picLocks noChangeAspect="1"/>
          </p:cNvPicPr>
          <p:nvPr/>
        </p:nvPicPr>
        <p:blipFill>
          <a:blip r:embed="rId3"/>
          <a:stretch>
            <a:fillRect/>
          </a:stretch>
        </p:blipFill>
        <p:spPr>
          <a:xfrm>
            <a:off x="422163" y="1432507"/>
            <a:ext cx="8842462" cy="4860124"/>
          </a:xfrm>
          <a:prstGeom prst="rect">
            <a:avLst/>
          </a:prstGeom>
        </p:spPr>
      </p:pic>
    </p:spTree>
    <p:extLst>
      <p:ext uri="{BB962C8B-B14F-4D97-AF65-F5344CB8AC3E}">
        <p14:creationId xmlns:p14="http://schemas.microsoft.com/office/powerpoint/2010/main" val="125560635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xmlns="" id="{0316E702-5D9F-5063-F79E-5C18166D033B}"/>
              </a:ext>
            </a:extLst>
          </p:cNvPr>
          <p:cNvPicPr>
            <a:picLocks noChangeAspect="1"/>
          </p:cNvPicPr>
          <p:nvPr/>
        </p:nvPicPr>
        <p:blipFill>
          <a:blip r:embed="rId3"/>
          <a:stretch>
            <a:fillRect/>
          </a:stretch>
        </p:blipFill>
        <p:spPr>
          <a:xfrm>
            <a:off x="443602" y="2019794"/>
            <a:ext cx="10685041" cy="3847111"/>
          </a:xfrm>
          <a:prstGeom prst="rect">
            <a:avLst/>
          </a:prstGeom>
        </p:spPr>
      </p:pic>
    </p:spTree>
    <p:extLst>
      <p:ext uri="{BB962C8B-B14F-4D97-AF65-F5344CB8AC3E}">
        <p14:creationId xmlns:p14="http://schemas.microsoft.com/office/powerpoint/2010/main" val="364131442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4CF66D54-B2F5-4D6A-CE8A-45CBE8575C66}"/>
              </a:ext>
            </a:extLst>
          </p:cNvPr>
          <p:cNvSpPr txBox="1"/>
          <p:nvPr/>
        </p:nvSpPr>
        <p:spPr>
          <a:xfrm>
            <a:off x="396028" y="2204822"/>
            <a:ext cx="6653907" cy="2193677"/>
          </a:xfrm>
          <a:prstGeom prst="rect">
            <a:avLst/>
          </a:prstGeom>
          <a:noFill/>
        </p:spPr>
        <p:txBody>
          <a:bodyPr wrap="square" rtlCol="0">
            <a:spAutoFit/>
          </a:bodyPr>
          <a:lstStyle/>
          <a:p>
            <a:pPr marL="285750" indent="-285750">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It is a quick means of bringing redundancies and misunderstandings to light, so that better communication can occur.</a:t>
            </a:r>
          </a:p>
        </p:txBody>
      </p:sp>
      <p:pic>
        <p:nvPicPr>
          <p:cNvPr id="8" name="Picture 7">
            <a:extLst>
              <a:ext uri="{FF2B5EF4-FFF2-40B4-BE49-F238E27FC236}">
                <a16:creationId xmlns:a16="http://schemas.microsoft.com/office/drawing/2014/main" xmlns="" id="{2290F8CA-C37C-9145-A491-F92E50FD4AFD}"/>
              </a:ext>
            </a:extLst>
          </p:cNvPr>
          <p:cNvPicPr>
            <a:picLocks noChangeAspect="1"/>
          </p:cNvPicPr>
          <p:nvPr/>
        </p:nvPicPr>
        <p:blipFill>
          <a:blip r:embed="rId3"/>
          <a:stretch>
            <a:fillRect/>
          </a:stretch>
        </p:blipFill>
        <p:spPr>
          <a:xfrm>
            <a:off x="7411785" y="2294274"/>
            <a:ext cx="3973608" cy="2476509"/>
          </a:xfrm>
          <a:prstGeom prst="rect">
            <a:avLst/>
          </a:prstGeom>
        </p:spPr>
      </p:pic>
    </p:spTree>
    <p:extLst>
      <p:ext uri="{BB962C8B-B14F-4D97-AF65-F5344CB8AC3E}">
        <p14:creationId xmlns:p14="http://schemas.microsoft.com/office/powerpoint/2010/main" val="4490195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75800" y="647892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E959827-BD9A-A105-13AC-5A4D28284E36}"/>
              </a:ext>
            </a:extLst>
          </p:cNvPr>
          <p:cNvSpPr txBox="1"/>
          <p:nvPr/>
        </p:nvSpPr>
        <p:spPr>
          <a:xfrm>
            <a:off x="3722981" y="679927"/>
            <a:ext cx="41900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Traditional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DD15E207-4B3F-B38B-028E-2D4ACA409D84}"/>
              </a:ext>
            </a:extLst>
          </p:cNvPr>
          <p:cNvSpPr txBox="1"/>
          <p:nvPr/>
        </p:nvSpPr>
        <p:spPr>
          <a:xfrm>
            <a:off x="598707" y="1323548"/>
            <a:ext cx="10994586" cy="4532779"/>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Steps to complete a chart include (Traditional RACI Matrix):</a:t>
            </a:r>
          </a:p>
          <a:p>
            <a:pPr marL="171450" indent="-171450">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Selecting a business process to be analyzed.</a:t>
            </a:r>
          </a:p>
          <a:p>
            <a:pPr marL="171450" indent="-171450">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Listing all of the activities associated with that process in the lefthand column of the chart.</a:t>
            </a:r>
          </a:p>
          <a:p>
            <a:pPr marL="171450" indent="-171450">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Identifying all functional roles associated with the process and listing them in the top row on the chart.</a:t>
            </a:r>
          </a:p>
        </p:txBody>
      </p:sp>
    </p:spTree>
    <p:extLst>
      <p:ext uri="{BB962C8B-B14F-4D97-AF65-F5344CB8AC3E}">
        <p14:creationId xmlns:p14="http://schemas.microsoft.com/office/powerpoint/2010/main" val="265673697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E984D3D-741A-86C4-9120-070B014D725A}"/>
              </a:ext>
            </a:extLst>
          </p:cNvPr>
          <p:cNvPicPr>
            <a:picLocks noChangeAspect="1"/>
          </p:cNvPicPr>
          <p:nvPr/>
        </p:nvPicPr>
        <p:blipFill rotWithShape="1">
          <a:blip r:embed="rId2"/>
          <a:srcRect l="7295" t="6570" r="7500" b="7925"/>
          <a:stretch/>
        </p:blipFill>
        <p:spPr>
          <a:xfrm>
            <a:off x="2626178" y="1404866"/>
            <a:ext cx="8445259" cy="5093745"/>
          </a:xfrm>
          <a:prstGeom prst="rect">
            <a:avLst/>
          </a:prstGeom>
        </p:spPr>
      </p:pic>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715AB0D-756D-5D9B-83F4-01C9F3741379}"/>
              </a:ext>
            </a:extLst>
          </p:cNvPr>
          <p:cNvSpPr txBox="1"/>
          <p:nvPr/>
        </p:nvSpPr>
        <p:spPr>
          <a:xfrm>
            <a:off x="3657293" y="632649"/>
            <a:ext cx="366158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Recent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BE0B5168-6F6F-5252-CE78-458833ADB86D}"/>
              </a:ext>
            </a:extLst>
          </p:cNvPr>
          <p:cNvSpPr txBox="1"/>
          <p:nvPr/>
        </p:nvSpPr>
        <p:spPr>
          <a:xfrm>
            <a:off x="291966" y="4243382"/>
            <a:ext cx="1943687" cy="1477328"/>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hlinkClick r:id="rId4"/>
              </a:rPr>
              <a:t>https://thedigitalprojectmanager.com/projects/raci-chart-made-simple/</a:t>
            </a:r>
            <a:r>
              <a:rPr kumimoji="0" lang="en-US" sz="1800" b="0"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315310538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715AB0D-756D-5D9B-83F4-01C9F3741379}"/>
              </a:ext>
            </a:extLst>
          </p:cNvPr>
          <p:cNvSpPr txBox="1"/>
          <p:nvPr/>
        </p:nvSpPr>
        <p:spPr>
          <a:xfrm>
            <a:off x="3657293" y="632649"/>
            <a:ext cx="366158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Recent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xmlns="" id="{B68CCA01-864A-81F7-23EB-5B39B7270945}"/>
              </a:ext>
            </a:extLst>
          </p:cNvPr>
          <p:cNvSpPr txBox="1"/>
          <p:nvPr/>
        </p:nvSpPr>
        <p:spPr>
          <a:xfrm>
            <a:off x="117363" y="1333273"/>
            <a:ext cx="11692847" cy="820417"/>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Steps to complete a chart (Modern RACI)include:</a:t>
            </a:r>
          </a:p>
        </p:txBody>
      </p:sp>
      <p:pic>
        <p:nvPicPr>
          <p:cNvPr id="9" name="Picture 8">
            <a:extLst>
              <a:ext uri="{FF2B5EF4-FFF2-40B4-BE49-F238E27FC236}">
                <a16:creationId xmlns:a16="http://schemas.microsoft.com/office/drawing/2014/main" xmlns="" id="{AF5EDA6A-6559-75D4-5BDB-E0C05896F37A}"/>
              </a:ext>
            </a:extLst>
          </p:cNvPr>
          <p:cNvPicPr>
            <a:picLocks noChangeAspect="1"/>
          </p:cNvPicPr>
          <p:nvPr/>
        </p:nvPicPr>
        <p:blipFill rotWithShape="1">
          <a:blip r:embed="rId3"/>
          <a:srcRect l="11111" t="12947" r="11111" b="13817"/>
          <a:stretch/>
        </p:blipFill>
        <p:spPr>
          <a:xfrm>
            <a:off x="7302746" y="2420253"/>
            <a:ext cx="4791835" cy="3582207"/>
          </a:xfrm>
          <a:prstGeom prst="rect">
            <a:avLst/>
          </a:prstGeom>
        </p:spPr>
      </p:pic>
      <p:sp>
        <p:nvSpPr>
          <p:cNvPr id="10" name="TextBox 9">
            <a:extLst>
              <a:ext uri="{FF2B5EF4-FFF2-40B4-BE49-F238E27FC236}">
                <a16:creationId xmlns:a16="http://schemas.microsoft.com/office/drawing/2014/main" xmlns="" id="{EA18E21D-9AD7-E5E8-265E-48B288EB12C5}"/>
              </a:ext>
            </a:extLst>
          </p:cNvPr>
          <p:cNvSpPr txBox="1"/>
          <p:nvPr/>
        </p:nvSpPr>
        <p:spPr>
          <a:xfrm>
            <a:off x="97419" y="2638425"/>
            <a:ext cx="6494500" cy="3970318"/>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Think about who is involved. First, the table listing out the names at the top. This highlights the first thing to decide when creating a RACI: do you list roles or specific people? </a:t>
            </a:r>
          </a:p>
          <a:p>
            <a:pPr marL="457200" marR="0" lvl="0" indent="-4572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Traditionally, you should define the functional roles along the top. However, there are cases when using names is better, and that’s often my preference.</a:t>
            </a:r>
          </a:p>
        </p:txBody>
      </p:sp>
    </p:spTree>
    <p:extLst>
      <p:ext uri="{BB962C8B-B14F-4D97-AF65-F5344CB8AC3E}">
        <p14:creationId xmlns:p14="http://schemas.microsoft.com/office/powerpoint/2010/main" val="313667466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715AB0D-756D-5D9B-83F4-01C9F3741379}"/>
              </a:ext>
            </a:extLst>
          </p:cNvPr>
          <p:cNvSpPr txBox="1"/>
          <p:nvPr/>
        </p:nvSpPr>
        <p:spPr>
          <a:xfrm>
            <a:off x="3657293" y="632649"/>
            <a:ext cx="252184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06F747C4-24BA-24DB-F7C9-C036E3EC47B8}"/>
              </a:ext>
            </a:extLst>
          </p:cNvPr>
          <p:cNvSpPr txBox="1"/>
          <p:nvPr/>
        </p:nvSpPr>
        <p:spPr>
          <a:xfrm>
            <a:off x="313671" y="1730870"/>
            <a:ext cx="7794186" cy="3917226"/>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Step 2: Identify Project Tasks Or Deliverables</a:t>
            </a:r>
          </a:p>
          <a:p>
            <a:pPr marL="342900" indent="-342900">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Review the project and break it down into clear tasks and deliverables. </a:t>
            </a:r>
          </a:p>
          <a:p>
            <a:pPr marL="342900" indent="-342900">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Put these down the left-hand column of your chart. </a:t>
            </a:r>
          </a:p>
        </p:txBody>
      </p:sp>
      <p:pic>
        <p:nvPicPr>
          <p:cNvPr id="8" name="Picture 7">
            <a:extLst>
              <a:ext uri="{FF2B5EF4-FFF2-40B4-BE49-F238E27FC236}">
                <a16:creationId xmlns:a16="http://schemas.microsoft.com/office/drawing/2014/main" xmlns="" id="{DB882F82-5C27-D7B8-915D-D0E8F640FF39}"/>
              </a:ext>
            </a:extLst>
          </p:cNvPr>
          <p:cNvPicPr>
            <a:picLocks noChangeAspect="1"/>
          </p:cNvPicPr>
          <p:nvPr/>
        </p:nvPicPr>
        <p:blipFill rotWithShape="1">
          <a:blip r:embed="rId3"/>
          <a:srcRect l="11473" t="12754" r="11111" b="13430"/>
          <a:stretch/>
        </p:blipFill>
        <p:spPr>
          <a:xfrm>
            <a:off x="8420230" y="2204822"/>
            <a:ext cx="3591339" cy="3419061"/>
          </a:xfrm>
          <a:prstGeom prst="rect">
            <a:avLst/>
          </a:prstGeom>
        </p:spPr>
      </p:pic>
    </p:spTree>
    <p:extLst>
      <p:ext uri="{BB962C8B-B14F-4D97-AF65-F5344CB8AC3E}">
        <p14:creationId xmlns:p14="http://schemas.microsoft.com/office/powerpoint/2010/main" val="349491831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715AB0D-756D-5D9B-83F4-01C9F3741379}"/>
              </a:ext>
            </a:extLst>
          </p:cNvPr>
          <p:cNvSpPr txBox="1"/>
          <p:nvPr/>
        </p:nvSpPr>
        <p:spPr>
          <a:xfrm>
            <a:off x="3657293" y="632649"/>
            <a:ext cx="252184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xmlns="" id="{DB882F82-5C27-D7B8-915D-D0E8F640FF39}"/>
              </a:ext>
            </a:extLst>
          </p:cNvPr>
          <p:cNvPicPr>
            <a:picLocks noChangeAspect="1"/>
          </p:cNvPicPr>
          <p:nvPr/>
        </p:nvPicPr>
        <p:blipFill rotWithShape="1">
          <a:blip r:embed="rId3"/>
          <a:srcRect l="11473" t="12754" r="11111" b="13430"/>
          <a:stretch/>
        </p:blipFill>
        <p:spPr>
          <a:xfrm>
            <a:off x="8420230" y="2204822"/>
            <a:ext cx="3591339" cy="3419061"/>
          </a:xfrm>
          <a:prstGeom prst="rect">
            <a:avLst/>
          </a:prstGeom>
        </p:spPr>
      </p:pic>
      <p:sp>
        <p:nvSpPr>
          <p:cNvPr id="7" name="TextBox 6">
            <a:extLst>
              <a:ext uri="{FF2B5EF4-FFF2-40B4-BE49-F238E27FC236}">
                <a16:creationId xmlns:a16="http://schemas.microsoft.com/office/drawing/2014/main" xmlns="" id="{1C68BAAA-A4CC-0B60-058B-E73D40A531C4}"/>
              </a:ext>
            </a:extLst>
          </p:cNvPr>
          <p:cNvSpPr txBox="1"/>
          <p:nvPr/>
        </p:nvSpPr>
        <p:spPr>
          <a:xfrm>
            <a:off x="311175" y="1431956"/>
            <a:ext cx="7610475" cy="5324535"/>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000" b="1" u="sng" dirty="0">
                <a:solidFill>
                  <a:srgbClr val="002060"/>
                </a:solidFill>
                <a:latin typeface="Tajawal ExtraBold" panose="00000800000000000000" pitchFamily="2" charset="-78"/>
                <a:cs typeface="Tajawal ExtraBold" panose="00000800000000000000" pitchFamily="2" charset="-78"/>
              </a:rPr>
              <a:t>Step 3: Assign The RACI To Each Role And Task</a:t>
            </a:r>
          </a:p>
          <a:p>
            <a:pPr marL="342900" indent="-342900">
              <a:lnSpc>
                <a:spcPct val="200000"/>
              </a:lnSpc>
              <a:buFont typeface="Wingdings" panose="05000000000000000000" pitchFamily="2" charset="2"/>
              <a:buChar char="q"/>
              <a:defRPr/>
            </a:pPr>
            <a:r>
              <a:rPr lang="en-US" sz="1600" dirty="0">
                <a:solidFill>
                  <a:srgbClr val="0A1F61"/>
                </a:solidFill>
                <a:latin typeface="Tajawal ExtraBold" panose="00000800000000000000" pitchFamily="2" charset="-78"/>
                <a:cs typeface="Tajawal ExtraBold" panose="00000800000000000000" pitchFamily="2" charset="-78"/>
              </a:rPr>
              <a:t>Work through each task and think about the different roles and what they should be responsible for. </a:t>
            </a:r>
          </a:p>
          <a:p>
            <a:pPr marL="342900" indent="-342900">
              <a:lnSpc>
                <a:spcPct val="200000"/>
              </a:lnSpc>
              <a:buFont typeface="Wingdings" panose="05000000000000000000" pitchFamily="2" charset="2"/>
              <a:buChar char="q"/>
              <a:defRPr/>
            </a:pPr>
            <a:r>
              <a:rPr lang="en-US" sz="1600" dirty="0">
                <a:solidFill>
                  <a:srgbClr val="0A1F61"/>
                </a:solidFill>
                <a:latin typeface="Tajawal ExtraBold" panose="00000800000000000000" pitchFamily="2" charset="-78"/>
                <a:cs typeface="Tajawal ExtraBold" panose="00000800000000000000" pitchFamily="2" charset="-78"/>
              </a:rPr>
              <a:t>Every task or deliverable should have Responsible and Accountable at least. </a:t>
            </a:r>
          </a:p>
          <a:p>
            <a:pPr marL="342900" indent="-342900">
              <a:lnSpc>
                <a:spcPct val="200000"/>
              </a:lnSpc>
              <a:buFont typeface="Wingdings" panose="05000000000000000000" pitchFamily="2" charset="2"/>
              <a:buChar char="q"/>
              <a:defRPr/>
            </a:pPr>
            <a:r>
              <a:rPr lang="en-US" sz="1600" dirty="0">
                <a:solidFill>
                  <a:srgbClr val="0A1F61"/>
                </a:solidFill>
                <a:latin typeface="Tajawal ExtraBold" panose="00000800000000000000" pitchFamily="2" charset="-78"/>
                <a:cs typeface="Tajawal ExtraBold" panose="00000800000000000000" pitchFamily="2" charset="-78"/>
              </a:rPr>
              <a:t>Make sure there is only one role or name assigned to Accountable—this is really important. </a:t>
            </a:r>
          </a:p>
          <a:p>
            <a:pPr marL="342900" indent="-342900">
              <a:lnSpc>
                <a:spcPct val="200000"/>
              </a:lnSpc>
              <a:buFont typeface="Wingdings" panose="05000000000000000000" pitchFamily="2" charset="2"/>
              <a:buChar char="q"/>
              <a:defRPr/>
            </a:pPr>
            <a:r>
              <a:rPr lang="en-US" sz="1600" dirty="0">
                <a:solidFill>
                  <a:srgbClr val="0A1F61"/>
                </a:solidFill>
                <a:latin typeface="Tajawal ExtraBold" panose="00000800000000000000" pitchFamily="2" charset="-78"/>
                <a:cs typeface="Tajawal ExtraBold" panose="00000800000000000000" pitchFamily="2" charset="-78"/>
              </a:rPr>
              <a:t>Think carefully about who should be Consulted </a:t>
            </a:r>
            <a:r>
              <a:rPr lang="en-US" dirty="0">
                <a:solidFill>
                  <a:srgbClr val="0A1F61"/>
                </a:solidFill>
                <a:latin typeface="Tajawal ExtraBold" panose="00000800000000000000" pitchFamily="2" charset="-78"/>
                <a:cs typeface="Tajawal ExtraBold" panose="00000800000000000000" pitchFamily="2" charset="-78"/>
              </a:rPr>
              <a:t>whilst the </a:t>
            </a:r>
            <a:r>
              <a:rPr lang="en-US" sz="1600" dirty="0">
                <a:solidFill>
                  <a:srgbClr val="0A1F61"/>
                </a:solidFill>
                <a:latin typeface="Tajawal ExtraBold" panose="00000800000000000000" pitchFamily="2" charset="-78"/>
                <a:cs typeface="Tajawal ExtraBold" panose="00000800000000000000" pitchFamily="2" charset="-78"/>
              </a:rPr>
              <a:t>task is ongoing, and who should be Informed once the task is complete.</a:t>
            </a:r>
          </a:p>
        </p:txBody>
      </p:sp>
    </p:spTree>
    <p:extLst>
      <p:ext uri="{BB962C8B-B14F-4D97-AF65-F5344CB8AC3E}">
        <p14:creationId xmlns:p14="http://schemas.microsoft.com/office/powerpoint/2010/main" val="15991131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715AB0D-756D-5D9B-83F4-01C9F3741379}"/>
              </a:ext>
            </a:extLst>
          </p:cNvPr>
          <p:cNvSpPr txBox="1"/>
          <p:nvPr/>
        </p:nvSpPr>
        <p:spPr>
          <a:xfrm>
            <a:off x="3657293" y="632649"/>
            <a:ext cx="252184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3218C9B4-E32E-F12B-EDE7-D2CE063BA55E}"/>
              </a:ext>
            </a:extLst>
          </p:cNvPr>
          <p:cNvSpPr txBox="1"/>
          <p:nvPr/>
        </p:nvSpPr>
        <p:spPr>
          <a:xfrm>
            <a:off x="130614" y="2096811"/>
            <a:ext cx="7794186"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Step 4: Agree on This With Your Team</a:t>
            </a:r>
          </a:p>
          <a:p>
            <a:pPr marL="342900" indent="-342900" algn="just">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Step 5: Agree on This With The Core Project Stakeholders</a:t>
            </a:r>
          </a:p>
          <a:p>
            <a:pPr marL="342900" indent="-342900" algn="just">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Step 6: Make It Useful Throughout The Life Of The Project</a:t>
            </a:r>
            <a:endParaRPr lang="en-US" sz="2800" b="1" u="sng" dirty="0">
              <a:solidFill>
                <a:srgbClr val="002060"/>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xmlns="" id="{60F230BB-A5E8-8D59-073E-71C88533062D}"/>
              </a:ext>
            </a:extLst>
          </p:cNvPr>
          <p:cNvPicPr>
            <a:picLocks noChangeAspect="1"/>
          </p:cNvPicPr>
          <p:nvPr/>
        </p:nvPicPr>
        <p:blipFill>
          <a:blip r:embed="rId3"/>
          <a:stretch>
            <a:fillRect/>
          </a:stretch>
        </p:blipFill>
        <p:spPr>
          <a:xfrm>
            <a:off x="8588722" y="1785830"/>
            <a:ext cx="3310415" cy="3816427"/>
          </a:xfrm>
          <a:prstGeom prst="rect">
            <a:avLst/>
          </a:prstGeom>
        </p:spPr>
      </p:pic>
    </p:spTree>
    <p:extLst>
      <p:ext uri="{BB962C8B-B14F-4D97-AF65-F5344CB8AC3E}">
        <p14:creationId xmlns:p14="http://schemas.microsoft.com/office/powerpoint/2010/main" val="207379686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89" y="586914"/>
            <a:ext cx="7713403" cy="9664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4BFE095-513E-A297-2476-B1D347DB3CD9}"/>
              </a:ext>
            </a:extLst>
          </p:cNvPr>
          <p:cNvSpPr txBox="1"/>
          <p:nvPr/>
        </p:nvSpPr>
        <p:spPr>
          <a:xfrm>
            <a:off x="3629428" y="699841"/>
            <a:ext cx="4933143" cy="523220"/>
          </a:xfrm>
          <a:prstGeom prst="rect">
            <a:avLst/>
          </a:prstGeom>
          <a:no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a:t>
            </a:r>
            <a:r>
              <a:rPr lang="en-US" sz="2800" dirty="0" smtClean="0">
                <a:solidFill>
                  <a:prstClr val="white"/>
                </a:solidFill>
                <a:latin typeface="Tajawal Medium" panose="00000600000000000000" pitchFamily="2" charset="-78"/>
                <a:cs typeface="Tajawal Medium" panose="00000600000000000000" pitchFamily="2" charset="-78"/>
              </a:rPr>
              <a:t>charting(Example</a:t>
            </a:r>
            <a:r>
              <a:rPr lang="en-US" sz="2800" dirty="0">
                <a:solidFill>
                  <a:prstClr val="white"/>
                </a:solidFill>
                <a:latin typeface="Tajawal Medium" panose="00000600000000000000" pitchFamily="2" charset="-78"/>
                <a:cs typeface="Tajawal Medium" panose="00000600000000000000" pitchFamily="2" charset="-78"/>
              </a:rPr>
              <a:t>)</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xmlns="" id="{76CAFA61-7FF0-3A85-1BE3-C88854D21E97}"/>
              </a:ext>
            </a:extLst>
          </p:cNvPr>
          <p:cNvPicPr>
            <a:picLocks noChangeAspect="1"/>
          </p:cNvPicPr>
          <p:nvPr/>
        </p:nvPicPr>
        <p:blipFill>
          <a:blip r:embed="rId3"/>
          <a:stretch>
            <a:fillRect/>
          </a:stretch>
        </p:blipFill>
        <p:spPr>
          <a:xfrm>
            <a:off x="560145" y="1436475"/>
            <a:ext cx="10514084" cy="4923145"/>
          </a:xfrm>
          <a:prstGeom prst="rect">
            <a:avLst/>
          </a:prstGeom>
        </p:spPr>
      </p:pic>
    </p:spTree>
    <p:extLst>
      <p:ext uri="{BB962C8B-B14F-4D97-AF65-F5344CB8AC3E}">
        <p14:creationId xmlns:p14="http://schemas.microsoft.com/office/powerpoint/2010/main" val="254923706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9038521"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EF96DC5-EDDA-4BCC-AB98-2391695E134C}"/>
              </a:ext>
            </a:extLst>
          </p:cNvPr>
          <p:cNvSpPr txBox="1"/>
          <p:nvPr/>
        </p:nvSpPr>
        <p:spPr>
          <a:xfrm>
            <a:off x="2650375" y="693621"/>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735C4545-FAF7-E567-6A16-70F22ADF5AC7}"/>
              </a:ext>
            </a:extLst>
          </p:cNvPr>
          <p:cNvSpPr txBox="1"/>
          <p:nvPr/>
        </p:nvSpPr>
        <p:spPr>
          <a:xfrm>
            <a:off x="21767" y="1610200"/>
            <a:ext cx="11942061" cy="370870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From many recent studies, the major reason for project failures is not the specifics of what went wrong, but rather the lack of procedures, methodology, and standards for managing the project.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The PM who is asked to manage a project with no methodology, standards, procedures, and processes will have a difficult time keeping the project under control and has a high probability of being unsuccessful.</a:t>
            </a:r>
          </a:p>
        </p:txBody>
      </p:sp>
    </p:spTree>
    <p:extLst>
      <p:ext uri="{BB962C8B-B14F-4D97-AF65-F5344CB8AC3E}">
        <p14:creationId xmlns:p14="http://schemas.microsoft.com/office/powerpoint/2010/main" val="88449735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8807167"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31782DB-896D-94AE-5ABF-633742BDE47F}"/>
              </a:ext>
            </a:extLst>
          </p:cNvPr>
          <p:cNvSpPr txBox="1"/>
          <p:nvPr/>
        </p:nvSpPr>
        <p:spPr>
          <a:xfrm>
            <a:off x="2856782" y="586914"/>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25EB71A1-F7EF-D7D2-DC7A-20DF0640DC82}"/>
              </a:ext>
            </a:extLst>
          </p:cNvPr>
          <p:cNvSpPr txBox="1"/>
          <p:nvPr/>
        </p:nvSpPr>
        <p:spPr>
          <a:xfrm>
            <a:off x="421039" y="1859694"/>
            <a:ext cx="11341155"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b="1" u="sng" dirty="0">
                <a:solidFill>
                  <a:srgbClr val="0A1F61"/>
                </a:solidFill>
                <a:latin typeface="Tajawal ExtraBold" panose="00000800000000000000" pitchFamily="2" charset="-78"/>
                <a:cs typeface="Tajawal ExtraBold" panose="00000800000000000000" pitchFamily="2" charset="-78"/>
              </a:rPr>
              <a:t>Also keep in mind that technical oriented projects have unusually high degrees of uncertainty for the following reasons:</a:t>
            </a:r>
          </a:p>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Technology is changing every 6–12 months—new programming languages, new interface mechanisms, hardware platforms, tools, and version compatibility issues</a:t>
            </a:r>
          </a:p>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Immature methodologies</a:t>
            </a:r>
          </a:p>
        </p:txBody>
      </p:sp>
    </p:spTree>
    <p:extLst>
      <p:ext uri="{BB962C8B-B14F-4D97-AF65-F5344CB8AC3E}">
        <p14:creationId xmlns:p14="http://schemas.microsoft.com/office/powerpoint/2010/main" val="357673939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8719032"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23AD6DE-8FCB-F1EA-3B09-BF4E1083D926}"/>
              </a:ext>
            </a:extLst>
          </p:cNvPr>
          <p:cNvSpPr txBox="1"/>
          <p:nvPr/>
        </p:nvSpPr>
        <p:spPr>
          <a:xfrm>
            <a:off x="2769008" y="724465"/>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5028FE8E-0EEB-B467-6E2B-D49A75FEEFEB}"/>
              </a:ext>
            </a:extLst>
          </p:cNvPr>
          <p:cNvSpPr txBox="1"/>
          <p:nvPr/>
        </p:nvSpPr>
        <p:spPr>
          <a:xfrm>
            <a:off x="539670" y="2040669"/>
            <a:ext cx="11341155"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defRPr/>
            </a:pPr>
            <a:r>
              <a:rPr lang="en-US" sz="2400">
                <a:solidFill>
                  <a:srgbClr val="0A1F61"/>
                </a:solidFill>
                <a:latin typeface="Tajawal ExtraBold" panose="00000800000000000000" pitchFamily="2" charset="-78"/>
                <a:cs typeface="Tajawal ExtraBold" panose="00000800000000000000" pitchFamily="2" charset="-78"/>
              </a:rPr>
              <a:t>Resource turnover is high—new teams for each project</a:t>
            </a:r>
          </a:p>
          <a:p>
            <a:pPr marL="285750" indent="-285750" algn="just">
              <a:lnSpc>
                <a:spcPct val="200000"/>
              </a:lnSpc>
              <a:buFont typeface="Wingdings" panose="05000000000000000000" pitchFamily="2" charset="2"/>
              <a:buChar char="v"/>
              <a:defRPr/>
            </a:pPr>
            <a:r>
              <a:rPr lang="en-US" sz="2400">
                <a:solidFill>
                  <a:srgbClr val="0A1F61"/>
                </a:solidFill>
                <a:latin typeface="Tajawal ExtraBold" panose="00000800000000000000" pitchFamily="2" charset="-78"/>
                <a:cs typeface="Tajawal ExtraBold" panose="00000800000000000000" pitchFamily="2" charset="-78"/>
              </a:rPr>
              <a:t>No standard benchmarks for abilities/skill levels of resources</a:t>
            </a:r>
          </a:p>
          <a:p>
            <a:pPr marL="285750" indent="-285750" algn="just">
              <a:lnSpc>
                <a:spcPct val="200000"/>
              </a:lnSpc>
              <a:buFont typeface="Wingdings" panose="05000000000000000000" pitchFamily="2" charset="2"/>
              <a:buChar char="v"/>
              <a:defRPr/>
            </a:pPr>
            <a:r>
              <a:rPr lang="en-US" sz="2400">
                <a:solidFill>
                  <a:srgbClr val="0A1F61"/>
                </a:solidFill>
                <a:latin typeface="Tajawal ExtraBold" panose="00000800000000000000" pitchFamily="2" charset="-78"/>
                <a:cs typeface="Tajawal ExtraBold" panose="00000800000000000000" pitchFamily="2" charset="-78"/>
              </a:rPr>
              <a:t>Dependencies on customer for good requirements and project plan task completions</a:t>
            </a:r>
          </a:p>
          <a:p>
            <a:pPr marL="285750" indent="-285750" algn="just">
              <a:lnSpc>
                <a:spcPct val="200000"/>
              </a:lnSpc>
              <a:buFont typeface="Wingdings" panose="05000000000000000000" pitchFamily="2" charset="2"/>
              <a:buChar char="v"/>
              <a:defRPr/>
            </a:pPr>
            <a:r>
              <a:rPr lang="en-US" sz="2400">
                <a:solidFill>
                  <a:srgbClr val="0A1F61"/>
                </a:solidFill>
                <a:latin typeface="Tajawal ExtraBold" panose="00000800000000000000" pitchFamily="2" charset="-78"/>
                <a:cs typeface="Tajawal ExtraBold" panose="00000800000000000000" pitchFamily="2" charset="-78"/>
              </a:rPr>
              <a:t>Fast-changing business environment</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4858359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8840218"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23AD6DE-8FCB-F1EA-3B09-BF4E1083D926}"/>
              </a:ext>
            </a:extLst>
          </p:cNvPr>
          <p:cNvSpPr txBox="1"/>
          <p:nvPr/>
        </p:nvSpPr>
        <p:spPr>
          <a:xfrm>
            <a:off x="2769008" y="724465"/>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xmlns="" id="{6178144C-5B97-11DE-0BC3-435BEC1EB5CD}"/>
              </a:ext>
            </a:extLst>
          </p:cNvPr>
          <p:cNvSpPr txBox="1"/>
          <p:nvPr/>
        </p:nvSpPr>
        <p:spPr>
          <a:xfrm>
            <a:off x="298406" y="1610200"/>
            <a:ext cx="11595187" cy="506292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Unfortunately, most projects have no linkage to corporate strategy (i.e., a set of short- and long-range goals), which remains revolutionary thinking in many corporations today. </a:t>
            </a:r>
          </a:p>
          <a:p>
            <a:pPr marL="285750" indent="-28575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So, in ranking a new project request, you should ask: does this project have any linkage to your corporate strategy? If it does, there is a high probability that you want to execute this project. </a:t>
            </a:r>
          </a:p>
          <a:p>
            <a:pPr marL="285750" indent="-28575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Also, if the new project request has nothing to do with your corporate strategy, there is a much lower probability that you would execute the project. </a:t>
            </a:r>
          </a:p>
          <a:p>
            <a:pPr marL="285750" indent="-285750" algn="just">
              <a:lnSpc>
                <a:spcPct val="200000"/>
              </a:lnSpc>
              <a:buFont typeface="Wingdings" panose="05000000000000000000" pitchFamily="2" charset="2"/>
              <a:buChar char="v"/>
              <a:defRPr/>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2689672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8741066"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23AD6DE-8FCB-F1EA-3B09-BF4E1083D926}"/>
              </a:ext>
            </a:extLst>
          </p:cNvPr>
          <p:cNvSpPr txBox="1"/>
          <p:nvPr/>
        </p:nvSpPr>
        <p:spPr>
          <a:xfrm>
            <a:off x="2769008" y="724465"/>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0F738C7-0B3C-413D-A665-91849DA40884}"/>
              </a:ext>
            </a:extLst>
          </p:cNvPr>
          <p:cNvSpPr txBox="1"/>
          <p:nvPr/>
        </p:nvSpPr>
        <p:spPr>
          <a:xfrm>
            <a:off x="298406" y="1610200"/>
            <a:ext cx="11595187"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Going this way shows maturity in your project management process and adds more overall long-term value to your organization. </a:t>
            </a:r>
          </a:p>
          <a:p>
            <a:pPr marL="285750" indent="-28575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Another advantage of linking projects to your corporate strategy is having more executive support in gaining resources and needed budget monies. </a:t>
            </a:r>
          </a:p>
          <a:p>
            <a:pPr algn="just">
              <a:lnSpc>
                <a:spcPct val="200000"/>
              </a:lnSpc>
              <a:defRPr/>
            </a:pPr>
            <a:r>
              <a:rPr lang="en-US" sz="2000" u="sng" dirty="0">
                <a:solidFill>
                  <a:srgbClr val="00B0F0"/>
                </a:solidFill>
                <a:latin typeface="Tajawal ExtraBold" panose="00000800000000000000" pitchFamily="2" charset="-78"/>
                <a:cs typeface="Tajawal ExtraBold" panose="00000800000000000000" pitchFamily="2" charset="-78"/>
              </a:rPr>
              <a:t>In summary, projects need to have more of a business focus that is aligned to strategic business goals!</a:t>
            </a:r>
          </a:p>
        </p:txBody>
      </p:sp>
    </p:spTree>
    <p:extLst>
      <p:ext uri="{BB962C8B-B14F-4D97-AF65-F5344CB8AC3E}">
        <p14:creationId xmlns:p14="http://schemas.microsoft.com/office/powerpoint/2010/main" val="295140088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6979399"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C51466A-57C7-85D6-5BA7-F83856F342F8}"/>
              </a:ext>
            </a:extLst>
          </p:cNvPr>
          <p:cNvSpPr txBox="1"/>
          <p:nvPr/>
        </p:nvSpPr>
        <p:spPr>
          <a:xfrm>
            <a:off x="4011839" y="666130"/>
            <a:ext cx="2241319"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Conclusion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31A0E733-2BD8-DCF2-37A8-3C976A868F85}"/>
              </a:ext>
            </a:extLst>
          </p:cNvPr>
          <p:cNvSpPr txBox="1"/>
          <p:nvPr/>
        </p:nvSpPr>
        <p:spPr>
          <a:xfrm>
            <a:off x="359507" y="1370935"/>
            <a:ext cx="11472986" cy="4893647"/>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The goal of Project Management is to deliver an Information System that is acceptable to Users and is developed on time and within budget</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 good methodology encompasses standard policies, processes, and procedures that incorporate a suite of tools and techniques to help guide the process through its life cycle in an efficient, consistent, and repeatable manner.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Project requirements are the further breakdown of the client’s deliverables that are described in detail.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This process cannot be done in a vacuum, and the requirements collecting process is mostly the client’s or shareholder’s responsibility.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It is the responsibility of the PM to facilitate this requirements collecting process and there are many techniques (or combination of) for doing this.</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Projects need to have more of a business focus that is aligned to strategic business goals!</a:t>
            </a:r>
          </a:p>
        </p:txBody>
      </p:sp>
    </p:spTree>
    <p:extLst>
      <p:ext uri="{BB962C8B-B14F-4D97-AF65-F5344CB8AC3E}">
        <p14:creationId xmlns:p14="http://schemas.microsoft.com/office/powerpoint/2010/main" val="235486871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2">
            <a:hlinkClick r:id="" action="ppaction://media"/>
            <a:extLst>
              <a:ext uri="{FF2B5EF4-FFF2-40B4-BE49-F238E27FC236}">
                <a16:creationId xmlns:a16="http://schemas.microsoft.com/office/drawing/2014/main" xmlns="" id="{A62BA00B-BE2B-BB15-3B72-247EE8EDA1C6}"/>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8126</TotalTime>
  <Words>2530</Words>
  <Application>Microsoft Office PowerPoint</Application>
  <PresentationFormat>Widescreen</PresentationFormat>
  <Paragraphs>307</Paragraphs>
  <Slides>67</Slides>
  <Notes>2</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67</vt:i4>
      </vt:variant>
    </vt:vector>
  </HeadingPairs>
  <TitlesOfParts>
    <vt:vector size="77" baseType="lpstr">
      <vt:lpstr>Alexandria</vt:lpstr>
      <vt:lpstr>Arial</vt:lpstr>
      <vt:lpstr>Calibri</vt:lpstr>
      <vt:lpstr>Calibri Light</vt:lpstr>
      <vt:lpstr>Roboto Light</vt:lpstr>
      <vt:lpstr>source-serif-pro</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232</cp:revision>
  <dcterms:created xsi:type="dcterms:W3CDTF">2023-04-29T09:08:00Z</dcterms:created>
  <dcterms:modified xsi:type="dcterms:W3CDTF">2024-06-06T17:29:54Z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