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89" r:id="rId5"/>
    <p:sldMasterId id="2147483707" r:id="rId6"/>
  </p:sldMasterIdLst>
  <p:notesMasterIdLst>
    <p:notesMasterId r:id="rId52"/>
  </p:notesMasterIdLst>
  <p:sldIdLst>
    <p:sldId id="480" r:id="rId7"/>
    <p:sldId id="891" r:id="rId8"/>
    <p:sldId id="276" r:id="rId9"/>
    <p:sldId id="854" r:id="rId10"/>
    <p:sldId id="855" r:id="rId11"/>
    <p:sldId id="508" r:id="rId12"/>
    <p:sldId id="860" r:id="rId13"/>
    <p:sldId id="892" r:id="rId14"/>
    <p:sldId id="856" r:id="rId15"/>
    <p:sldId id="861" r:id="rId16"/>
    <p:sldId id="862" r:id="rId17"/>
    <p:sldId id="865" r:id="rId18"/>
    <p:sldId id="863" r:id="rId19"/>
    <p:sldId id="864" r:id="rId20"/>
    <p:sldId id="866" r:id="rId21"/>
    <p:sldId id="565" r:id="rId22"/>
    <p:sldId id="513" r:id="rId23"/>
    <p:sldId id="512" r:id="rId24"/>
    <p:sldId id="515" r:id="rId25"/>
    <p:sldId id="868" r:id="rId26"/>
    <p:sldId id="867" r:id="rId27"/>
    <p:sldId id="870" r:id="rId28"/>
    <p:sldId id="871" r:id="rId29"/>
    <p:sldId id="872" r:id="rId30"/>
    <p:sldId id="873" r:id="rId31"/>
    <p:sldId id="874" r:id="rId32"/>
    <p:sldId id="875" r:id="rId33"/>
    <p:sldId id="876" r:id="rId34"/>
    <p:sldId id="883" r:id="rId35"/>
    <p:sldId id="882" r:id="rId36"/>
    <p:sldId id="881" r:id="rId37"/>
    <p:sldId id="880" r:id="rId38"/>
    <p:sldId id="879" r:id="rId39"/>
    <p:sldId id="511" r:id="rId40"/>
    <p:sldId id="509" r:id="rId41"/>
    <p:sldId id="516" r:id="rId42"/>
    <p:sldId id="885" r:id="rId43"/>
    <p:sldId id="884" r:id="rId44"/>
    <p:sldId id="886" r:id="rId45"/>
    <p:sldId id="889" r:id="rId46"/>
    <p:sldId id="888" r:id="rId47"/>
    <p:sldId id="887" r:id="rId48"/>
    <p:sldId id="890" r:id="rId49"/>
    <p:sldId id="560" r:id="rId50"/>
    <p:sldId id="55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891"/>
            <p14:sldId id="276"/>
            <p14:sldId id="854"/>
            <p14:sldId id="855"/>
            <p14:sldId id="508"/>
            <p14:sldId id="860"/>
            <p14:sldId id="892"/>
            <p14:sldId id="856"/>
            <p14:sldId id="861"/>
            <p14:sldId id="862"/>
            <p14:sldId id="865"/>
            <p14:sldId id="863"/>
            <p14:sldId id="864"/>
            <p14:sldId id="866"/>
            <p14:sldId id="565"/>
            <p14:sldId id="513"/>
            <p14:sldId id="512"/>
            <p14:sldId id="515"/>
            <p14:sldId id="868"/>
            <p14:sldId id="867"/>
            <p14:sldId id="870"/>
            <p14:sldId id="871"/>
            <p14:sldId id="872"/>
            <p14:sldId id="873"/>
            <p14:sldId id="874"/>
            <p14:sldId id="875"/>
            <p14:sldId id="876"/>
            <p14:sldId id="883"/>
            <p14:sldId id="882"/>
            <p14:sldId id="881"/>
            <p14:sldId id="880"/>
            <p14:sldId id="879"/>
            <p14:sldId id="511"/>
            <p14:sldId id="509"/>
            <p14:sldId id="516"/>
            <p14:sldId id="885"/>
            <p14:sldId id="884"/>
            <p14:sldId id="886"/>
            <p14:sldId id="889"/>
            <p14:sldId id="888"/>
            <p14:sldId id="887"/>
            <p14:sldId id="890"/>
            <p14:sldId id="560"/>
            <p14:sldId id="55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37B25-34AC-F279-8C96-FA89099B1611}" v="3" dt="2025-02-25T06:36:43.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1" autoAdjust="0"/>
    <p:restoredTop sz="92340" autoAdjust="0"/>
  </p:normalViewPr>
  <p:slideViewPr>
    <p:cSldViewPr snapToGrid="0">
      <p:cViewPr varScale="1">
        <p:scale>
          <a:sx n="60" d="100"/>
          <a:sy n="60" d="100"/>
        </p:scale>
        <p:origin x="37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microsoft.com/office/2016/11/relationships/changesInfo" Target="changesInfos/changesInfo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imaa Mansour" userId="S::shimaamansour@midocean.edu.km::f03e7fc3-32df-4d22-8152-7a522396b3e9" providerId="AD" clId="Web-{1CA37B25-34AC-F279-8C96-FA89099B1611}"/>
    <pc:docChg chg="delSld modSld modSection">
      <pc:chgData name="Shimaa Mansour" userId="S::shimaamansour@midocean.edu.km::f03e7fc3-32df-4d22-8152-7a522396b3e9" providerId="AD" clId="Web-{1CA37B25-34AC-F279-8C96-FA89099B1611}" dt="2025-02-25T06:36:43.446" v="2"/>
      <pc:docMkLst>
        <pc:docMk/>
      </pc:docMkLst>
      <pc:sldChg chg="delSp del">
        <pc:chgData name="Shimaa Mansour" userId="S::shimaamansour@midocean.edu.km::f03e7fc3-32df-4d22-8152-7a522396b3e9" providerId="AD" clId="Web-{1CA37B25-34AC-F279-8C96-FA89099B1611}" dt="2025-02-25T06:36:43.446" v="2"/>
        <pc:sldMkLst>
          <pc:docMk/>
          <pc:sldMk cId="0" sldId="303"/>
        </pc:sldMkLst>
        <pc:picChg chg="del">
          <ac:chgData name="Shimaa Mansour" userId="S::shimaamansour@midocean.edu.km::f03e7fc3-32df-4d22-8152-7a522396b3e9" providerId="AD" clId="Web-{1CA37B25-34AC-F279-8C96-FA89099B1611}" dt="2025-02-25T06:36:39.383" v="1"/>
          <ac:picMkLst>
            <pc:docMk/>
            <pc:sldMk cId="0" sldId="303"/>
            <ac:picMk id="22" creationId="{00000000-0000-0000-0000-000000000000}"/>
          </ac:picMkLst>
        </pc:picChg>
      </pc:sldChg>
      <pc:sldChg chg="delSp">
        <pc:chgData name="Shimaa Mansour" userId="S::shimaamansour@midocean.edu.km::f03e7fc3-32df-4d22-8152-7a522396b3e9" providerId="AD" clId="Web-{1CA37B25-34AC-F279-8C96-FA89099B1611}" dt="2025-02-25T06:32:52.204" v="0"/>
        <pc:sldMkLst>
          <pc:docMk/>
          <pc:sldMk cId="4248818909" sldId="559"/>
        </pc:sldMkLst>
        <pc:picChg chg="del">
          <ac:chgData name="Shimaa Mansour" userId="S::shimaamansour@midocean.edu.km::f03e7fc3-32df-4d22-8152-7a522396b3e9" providerId="AD" clId="Web-{1CA37B25-34AC-F279-8C96-FA89099B1611}" dt="2025-02-25T06:32:52.204" v="0"/>
          <ac:picMkLst>
            <pc:docMk/>
            <pc:sldMk cId="4248818909" sldId="559"/>
            <ac:picMk id="23"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3201681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5881671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539424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9245354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0357741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2755188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0890668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7580567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909063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0939758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659816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3558931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3982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79038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12727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666847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42258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A0BF8-6686-4F02-AB36-9614142B36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B406FE-1165-421C-8D35-96F0CFEA6D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7B22AA-13F6-430C-B5C3-3ED6A1325F28}"/>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5" name="Footer Placeholder 4">
            <a:extLst>
              <a:ext uri="{FF2B5EF4-FFF2-40B4-BE49-F238E27FC236}">
                <a16:creationId xmlns:a16="http://schemas.microsoft.com/office/drawing/2014/main" id="{12FB799C-1B8A-42C0-AD53-6DBEF2EC7E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035E-958A-44D5-9920-E77375E90336}"/>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20684360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8C7A-67F3-4CAD-9852-569FF656AD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1E717F-25DD-4AF6-8E4C-C3F0B725876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9BF79-C6C8-4A28-B317-36AB52011BBD}"/>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5" name="Footer Placeholder 4">
            <a:extLst>
              <a:ext uri="{FF2B5EF4-FFF2-40B4-BE49-F238E27FC236}">
                <a16:creationId xmlns:a16="http://schemas.microsoft.com/office/drawing/2014/main" id="{A052C1D1-F1BF-42DD-A7C6-2ED272DF8A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5916BF-016F-4056-985B-466516E68445}"/>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1801378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FAECB-6827-4D91-8EB5-800DD8EA28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CEBD6D-8344-4937-9A0D-E2DBE531B3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0598055-7F4B-4E57-92A1-C43CE07ED7D1}"/>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5" name="Footer Placeholder 4">
            <a:extLst>
              <a:ext uri="{FF2B5EF4-FFF2-40B4-BE49-F238E27FC236}">
                <a16:creationId xmlns:a16="http://schemas.microsoft.com/office/drawing/2014/main" id="{0BC8293C-337A-46B9-801C-405BA28F9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FE3A87-6EF6-4E32-958D-D3BDE968EC61}"/>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2554093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C1E4F-8411-4152-A040-45E4E38D46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93C882-D441-40BC-AAB7-FB3EF79F6F5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0FF742-A50B-4EB6-86AE-E67F120A5B6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CB9172-F4DE-4657-A074-EF8778EE7E7D}"/>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6" name="Footer Placeholder 5">
            <a:extLst>
              <a:ext uri="{FF2B5EF4-FFF2-40B4-BE49-F238E27FC236}">
                <a16:creationId xmlns:a16="http://schemas.microsoft.com/office/drawing/2014/main" id="{77507DBE-C8F7-423C-9124-EE7B3D22E3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81AC0B-71D5-43A5-AD86-9668B4D92263}"/>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17563731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204D3-549C-4770-B620-7E3D4678A9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306D22-9474-474E-A4DD-36D304E576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D9ED9F3-E75B-4CB6-9C20-44656AF0159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AB8604-4E78-4EF6-AF81-B832751C75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4C7266C-4F95-4B63-B8A4-5D430A6FCB5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A605C0-AC58-49C3-BFDA-E7ADCFC7B8CA}"/>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8" name="Footer Placeholder 7">
            <a:extLst>
              <a:ext uri="{FF2B5EF4-FFF2-40B4-BE49-F238E27FC236}">
                <a16:creationId xmlns:a16="http://schemas.microsoft.com/office/drawing/2014/main" id="{A8CDB99B-8E2F-47DA-B6C3-50842D8C3D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0ACA83-753D-4AEE-B568-755DCF5ED7F7}"/>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1290385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38EDC-8D44-427B-90E0-FBD0FBAC96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AE544B-A36F-473A-86AF-50F02429182D}"/>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4" name="Footer Placeholder 3">
            <a:extLst>
              <a:ext uri="{FF2B5EF4-FFF2-40B4-BE49-F238E27FC236}">
                <a16:creationId xmlns:a16="http://schemas.microsoft.com/office/drawing/2014/main" id="{3E6F2748-531A-4318-A370-27EDE490E8C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AD6E57-F20B-43D2-A268-2449E7D4ADF8}"/>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22894784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EC2F6E-BB8D-4A07-B873-A379FEAE4F53}"/>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3" name="Footer Placeholder 2">
            <a:extLst>
              <a:ext uri="{FF2B5EF4-FFF2-40B4-BE49-F238E27FC236}">
                <a16:creationId xmlns:a16="http://schemas.microsoft.com/office/drawing/2014/main" id="{29C64672-2E28-45BB-AB1E-9CA10E9088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3CCF35-5028-4E4D-8F6E-2E2DF0FB4299}"/>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24486536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471D-7A64-4A50-B9A6-0F3A78088A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6427B1-871E-4C56-AF97-3F78ADBFA9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F52702-EC0A-4FBA-9939-DCF10E412D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EDDBB8-93FE-4585-A97D-0E391EE246F7}"/>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6" name="Footer Placeholder 5">
            <a:extLst>
              <a:ext uri="{FF2B5EF4-FFF2-40B4-BE49-F238E27FC236}">
                <a16:creationId xmlns:a16="http://schemas.microsoft.com/office/drawing/2014/main" id="{2CB77A2A-D97D-4B06-A029-77A3A88DA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F4E011-48A8-486A-BF53-E7C085173F29}"/>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16954290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A2B76-0D50-4AE7-8E70-B69B2F112A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700288-1A1C-45A8-B99A-68E661D708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D19D42-4449-4938-BE9F-F8A026382E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15CB693-3AD5-4FB5-9BD7-DDA6EA895AA0}"/>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6" name="Footer Placeholder 5">
            <a:extLst>
              <a:ext uri="{FF2B5EF4-FFF2-40B4-BE49-F238E27FC236}">
                <a16:creationId xmlns:a16="http://schemas.microsoft.com/office/drawing/2014/main" id="{BB28CAAB-378F-4646-836D-6723AF2269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8A5F22-2F00-4B7E-95E3-D4E37EE6F9BD}"/>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22046679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E3A36-A7B5-4AED-90CE-DAABE341C7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6DD818-2AC6-4AD8-ADB0-757AE6DE1FE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B561BE-2670-413D-B85D-350DC6A08AAC}"/>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5" name="Footer Placeholder 4">
            <a:extLst>
              <a:ext uri="{FF2B5EF4-FFF2-40B4-BE49-F238E27FC236}">
                <a16:creationId xmlns:a16="http://schemas.microsoft.com/office/drawing/2014/main" id="{8A7469BC-9B02-4F1D-9332-C52CAA6CD6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F37A4D-841D-4B35-BD23-CCB82FC1C5BF}"/>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31677739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4028CB-78B2-414A-9948-C32EA4A46C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2AA2E1-9030-407F-A8FB-98BCFFFDF77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722082-BED4-46DC-B1C0-9696140EF480}"/>
              </a:ext>
            </a:extLst>
          </p:cNvPr>
          <p:cNvSpPr>
            <a:spLocks noGrp="1"/>
          </p:cNvSpPr>
          <p:nvPr>
            <p:ph type="dt" sz="half" idx="10"/>
          </p:nvPr>
        </p:nvSpPr>
        <p:spPr/>
        <p:txBody>
          <a:bodyPr/>
          <a:lstStyle/>
          <a:p>
            <a:fld id="{1661375A-C223-44C8-917C-F7C3A1BCD50F}" type="datetimeFigureOut">
              <a:rPr lang="en-GB" smtClean="0"/>
              <a:t>24/02/2025</a:t>
            </a:fld>
            <a:endParaRPr lang="en-GB"/>
          </a:p>
        </p:txBody>
      </p:sp>
      <p:sp>
        <p:nvSpPr>
          <p:cNvPr id="5" name="Footer Placeholder 4">
            <a:extLst>
              <a:ext uri="{FF2B5EF4-FFF2-40B4-BE49-F238E27FC236}">
                <a16:creationId xmlns:a16="http://schemas.microsoft.com/office/drawing/2014/main" id="{F9485038-E165-45A4-8C75-C8A3CA8177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9D7943-C606-446E-B743-3AB1AE587BA9}"/>
              </a:ext>
            </a:extLst>
          </p:cNvPr>
          <p:cNvSpPr>
            <a:spLocks noGrp="1"/>
          </p:cNvSpPr>
          <p:nvPr>
            <p:ph type="sldNum" sz="quarter" idx="12"/>
          </p:nvPr>
        </p:nvSpPr>
        <p:spPr/>
        <p:txBody>
          <a:bodyPr/>
          <a:lstStyle/>
          <a:p>
            <a:fld id="{6983841B-0DB4-4C99-B5E5-79625F01DBF7}" type="slidenum">
              <a:rPr lang="en-GB" smtClean="0"/>
              <a:t>‹#›</a:t>
            </a:fld>
            <a:endParaRPr lang="en-GB"/>
          </a:p>
        </p:txBody>
      </p:sp>
    </p:spTree>
    <p:extLst>
      <p:ext uri="{BB962C8B-B14F-4D97-AF65-F5344CB8AC3E}">
        <p14:creationId xmlns:p14="http://schemas.microsoft.com/office/powerpoint/2010/main" val="2525261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theme" Target="../theme/theme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19" Type="http://schemas.openxmlformats.org/officeDocument/2006/relationships/image" Target="../media/image1.png"/><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4"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2/24/2025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23217016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3493B-E27E-4DC0-A41A-7E254FDDD4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619A8B-408B-4DCB-AC39-AC640BF856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A87CC5-FBB1-4FE5-893F-7BD071C75E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61375A-C223-44C8-917C-F7C3A1BCD50F}" type="datetimeFigureOut">
              <a:rPr lang="en-GB" smtClean="0"/>
              <a:t>24/02/2025</a:t>
            </a:fld>
            <a:endParaRPr lang="en-GB"/>
          </a:p>
        </p:txBody>
      </p:sp>
      <p:sp>
        <p:nvSpPr>
          <p:cNvPr id="5" name="Footer Placeholder 4">
            <a:extLst>
              <a:ext uri="{FF2B5EF4-FFF2-40B4-BE49-F238E27FC236}">
                <a16:creationId xmlns:a16="http://schemas.microsoft.com/office/drawing/2014/main" id="{068E1BCB-E2F2-4D1B-BCFC-521169C8EA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111173B-B48E-4DCF-8715-5805390549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83841B-0DB4-4C99-B5E5-79625F01DBF7}" type="slidenum">
              <a:rPr lang="en-GB" smtClean="0"/>
              <a:t>‹#›</a:t>
            </a:fld>
            <a:endParaRPr lang="en-GB"/>
          </a:p>
        </p:txBody>
      </p:sp>
    </p:spTree>
    <p:extLst>
      <p:ext uri="{BB962C8B-B14F-4D97-AF65-F5344CB8AC3E}">
        <p14:creationId xmlns:p14="http://schemas.microsoft.com/office/powerpoint/2010/main" val="144017087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30.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345542" y="254144"/>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941973" y="3812675"/>
            <a:ext cx="4886463" cy="461665"/>
          </a:xfrm>
          <a:prstGeom prst="rect">
            <a:avLst/>
          </a:prstGeom>
          <a:noFill/>
        </p:spPr>
        <p:txBody>
          <a:bodyPr wrap="square" rtlCol="0">
            <a:spAutoFit/>
          </a:bodyPr>
          <a:lstStyle/>
          <a:p>
            <a:r>
              <a:rPr lang="ar-EG" sz="2400" b="1" dirty="0">
                <a:latin typeface="Alexandria" pitchFamily="2" charset="-78"/>
                <a:cs typeface="Alexandria" pitchFamily="2" charset="-78"/>
              </a:rPr>
              <a:t>إعداد د/</a:t>
            </a:r>
            <a:r>
              <a:rPr lang="ar-BH" sz="2400" b="1" dirty="0">
                <a:latin typeface="Alexandria" pitchFamily="2" charset="-78"/>
                <a:cs typeface="Alexandria" pitchFamily="2" charset="-78"/>
              </a:rPr>
              <a:t>ماريهان سيد  </a:t>
            </a:r>
            <a:endParaRPr lang="en-US" sz="2400" b="1" dirty="0">
              <a:latin typeface="Alexandria" pitchFamily="2" charset="-78"/>
              <a:cs typeface="Alexandria" pitchFamily="2" charset="-78"/>
            </a:endParaRPr>
          </a:p>
        </p:txBody>
      </p:sp>
      <p:sp>
        <p:nvSpPr>
          <p:cNvPr id="31" name="TextBox 30"/>
          <p:cNvSpPr txBox="1"/>
          <p:nvPr/>
        </p:nvSpPr>
        <p:spPr>
          <a:xfrm>
            <a:off x="465958" y="1938000"/>
            <a:ext cx="5525701"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مقرر حملات العلاقات العامة </a:t>
            </a:r>
            <a:endParaRPr lang="en-US" sz="2000" b="1" dirty="0">
              <a:latin typeface="Alexandria" pitchFamily="2" charset="-78"/>
              <a:cs typeface="Alexandria" pitchFamily="2" charset="-78"/>
            </a:endParaRPr>
          </a:p>
        </p:txBody>
      </p:sp>
      <p:sp>
        <p:nvSpPr>
          <p:cNvPr id="34" name="Rectangle: Rounded Corners 33"/>
          <p:cNvSpPr/>
          <p:nvPr/>
        </p:nvSpPr>
        <p:spPr>
          <a:xfrm>
            <a:off x="519758" y="574890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Alexandria" pitchFamily="2" charset="-78"/>
                <a:cs typeface="Alexandria" pitchFamily="2" charset="-78"/>
              </a:rPr>
              <a:t>Lecture </a:t>
            </a:r>
            <a:r>
              <a:rPr lang="ar-EG" b="1" dirty="0">
                <a:solidFill>
                  <a:schemeClr val="bg1"/>
                </a:solidFill>
                <a:latin typeface="Alexandria" pitchFamily="2" charset="-78"/>
                <a:cs typeface="Alexandria" pitchFamily="2" charset="-78"/>
              </a:rPr>
              <a:t>4</a:t>
            </a:r>
            <a:endParaRPr lang="en-US" b="1" dirty="0">
              <a:solidFill>
                <a:schemeClr val="bg1"/>
              </a:solidFill>
              <a:latin typeface="Alexandria" pitchFamily="2" charset="-78"/>
              <a:cs typeface="Alexandria" pitchFamily="2" charset="-78"/>
            </a:endParaRPr>
          </a:p>
        </p:txBody>
      </p:sp>
      <p:sp>
        <p:nvSpPr>
          <p:cNvPr id="46" name="TextBox 45"/>
          <p:cNvSpPr txBox="1"/>
          <p:nvPr/>
        </p:nvSpPr>
        <p:spPr>
          <a:xfrm>
            <a:off x="538246" y="6278072"/>
            <a:ext cx="1125629" cy="369332"/>
          </a:xfrm>
          <a:prstGeom prst="rect">
            <a:avLst/>
          </a:prstGeom>
          <a:noFill/>
        </p:spPr>
        <p:txBody>
          <a:bodyPr wrap="none" rtlCol="0">
            <a:spAutoFit/>
          </a:bodyPr>
          <a:lstStyle/>
          <a:p>
            <a:r>
              <a:rPr lang="en-US" b="1" dirty="0">
                <a:latin typeface="Alexandria" pitchFamily="2" charset="-78"/>
                <a:cs typeface="Alexandria" pitchFamily="2" charset="-78"/>
              </a:rPr>
              <a:t>PRL 622</a:t>
            </a:r>
          </a:p>
        </p:txBody>
      </p:sp>
      <p:sp>
        <p:nvSpPr>
          <p:cNvPr id="14" name="Oval 13"/>
          <p:cNvSpPr/>
          <p:nvPr/>
        </p:nvSpPr>
        <p:spPr>
          <a:xfrm>
            <a:off x="5531495" y="498618"/>
            <a:ext cx="7410450" cy="708977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80973"/>
    </mc:Choice>
    <mc:Fallback xmlns="">
      <p:transition spd="slow" advTm="528097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26743ED8-4D47-54BE-3E2A-553957CE6B7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3FF8975-E6AA-F98E-33BE-F51B196F1F6F}"/>
              </a:ext>
            </a:extLst>
          </p:cNvPr>
          <p:cNvSpPr txBox="1"/>
          <p:nvPr/>
        </p:nvSpPr>
        <p:spPr>
          <a:xfrm>
            <a:off x="1202749" y="235148"/>
            <a:ext cx="967370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sng"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rPr>
              <a:t>محتوى المحاضرة  </a:t>
            </a:r>
            <a:endParaRPr kumimoji="0" lang="en-US" sz="2000" b="1" i="0" u="sng"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2" name="Arrow: Pentagon 1">
            <a:extLst>
              <a:ext uri="{FF2B5EF4-FFF2-40B4-BE49-F238E27FC236}">
                <a16:creationId xmlns:a16="http://schemas.microsoft.com/office/drawing/2014/main" id="{D4C11E81-5651-1518-B2DE-2988D5C92126}"/>
              </a:ext>
            </a:extLst>
          </p:cNvPr>
          <p:cNvSpPr/>
          <p:nvPr/>
        </p:nvSpPr>
        <p:spPr>
          <a:xfrm>
            <a:off x="303635" y="1294538"/>
            <a:ext cx="2139830" cy="829844"/>
          </a:xfrm>
          <a:prstGeom prst="homePlate">
            <a:avLst/>
          </a:prstGeom>
          <a:solidFill>
            <a:srgbClr val="FEE0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id="{6EAA2503-9CED-80E8-1014-B82D25206EDD}"/>
              </a:ext>
            </a:extLst>
          </p:cNvPr>
          <p:cNvGrpSpPr/>
          <p:nvPr/>
        </p:nvGrpSpPr>
        <p:grpSpPr>
          <a:xfrm>
            <a:off x="2075996" y="1269070"/>
            <a:ext cx="9378130" cy="859540"/>
            <a:chOff x="2189480" y="2153920"/>
            <a:chExt cx="7213599" cy="1137920"/>
          </a:xfrm>
          <a:solidFill>
            <a:srgbClr val="FEE0B1"/>
          </a:solidFill>
        </p:grpSpPr>
        <p:sp>
          <p:nvSpPr>
            <p:cNvPr id="3" name="Arrow: Chevron 2">
              <a:extLst>
                <a:ext uri="{FF2B5EF4-FFF2-40B4-BE49-F238E27FC236}">
                  <a16:creationId xmlns:a16="http://schemas.microsoft.com/office/drawing/2014/main" id="{7730CF28-FEFF-AF4B-BC08-00DE05569B76}"/>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18D3416F-35E1-FB36-B624-58E56584D89C}"/>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9" name="Arrow: Pentagon 8">
            <a:extLst>
              <a:ext uri="{FF2B5EF4-FFF2-40B4-BE49-F238E27FC236}">
                <a16:creationId xmlns:a16="http://schemas.microsoft.com/office/drawing/2014/main" id="{7EAC9FEC-9B4D-81EC-4725-AF1672F739DD}"/>
              </a:ext>
            </a:extLst>
          </p:cNvPr>
          <p:cNvSpPr/>
          <p:nvPr/>
        </p:nvSpPr>
        <p:spPr>
          <a:xfrm>
            <a:off x="960434" y="2321998"/>
            <a:ext cx="1483031" cy="709209"/>
          </a:xfrm>
          <a:prstGeom prst="homePlate">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51F7D463-CABA-72C6-9CAD-7DFE139C52DF}"/>
              </a:ext>
            </a:extLst>
          </p:cNvPr>
          <p:cNvGrpSpPr/>
          <p:nvPr/>
        </p:nvGrpSpPr>
        <p:grpSpPr>
          <a:xfrm>
            <a:off x="2128829" y="2224551"/>
            <a:ext cx="9378130" cy="859540"/>
            <a:chOff x="2189480" y="2153920"/>
            <a:chExt cx="7213599" cy="1137920"/>
          </a:xfrm>
          <a:solidFill>
            <a:srgbClr val="FFCC00"/>
          </a:solidFill>
        </p:grpSpPr>
        <p:sp>
          <p:nvSpPr>
            <p:cNvPr id="11" name="Arrow: Chevron 10">
              <a:extLst>
                <a:ext uri="{FF2B5EF4-FFF2-40B4-BE49-F238E27FC236}">
                  <a16:creationId xmlns:a16="http://schemas.microsoft.com/office/drawing/2014/main" id="{B2B3639B-B306-1804-19E7-BFEE424E94A0}"/>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F345910-FBCB-17D1-CF49-D194ACBCAD4E}"/>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13" name="Arrow: Pentagon 12">
            <a:extLst>
              <a:ext uri="{FF2B5EF4-FFF2-40B4-BE49-F238E27FC236}">
                <a16:creationId xmlns:a16="http://schemas.microsoft.com/office/drawing/2014/main" id="{1DE8FEF1-C591-DFB6-7CFC-FC44FD30A99B}"/>
              </a:ext>
            </a:extLst>
          </p:cNvPr>
          <p:cNvSpPr/>
          <p:nvPr/>
        </p:nvSpPr>
        <p:spPr>
          <a:xfrm>
            <a:off x="1041024" y="3270158"/>
            <a:ext cx="1468358" cy="706709"/>
          </a:xfrm>
          <a:prstGeom prst="homePlate">
            <a:avLst/>
          </a:prstGeom>
          <a:solidFill>
            <a:srgbClr val="F582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CFC895B7-D83C-1889-B84E-069CA1936479}"/>
              </a:ext>
            </a:extLst>
          </p:cNvPr>
          <p:cNvGrpSpPr/>
          <p:nvPr/>
        </p:nvGrpSpPr>
        <p:grpSpPr>
          <a:xfrm>
            <a:off x="2240161" y="3206395"/>
            <a:ext cx="9286821" cy="859540"/>
            <a:chOff x="2189480" y="2153920"/>
            <a:chExt cx="7213599" cy="1137920"/>
          </a:xfrm>
          <a:solidFill>
            <a:srgbClr val="F58221"/>
          </a:solidFill>
        </p:grpSpPr>
        <p:sp>
          <p:nvSpPr>
            <p:cNvPr id="15" name="Arrow: Chevron 14">
              <a:extLst>
                <a:ext uri="{FF2B5EF4-FFF2-40B4-BE49-F238E27FC236}">
                  <a16:creationId xmlns:a16="http://schemas.microsoft.com/office/drawing/2014/main" id="{5BCFE4AE-2B8F-0523-DC1C-CB0BD4F43B5D}"/>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58BD408-16F3-F17B-B322-67107A946FD9}"/>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17" name="Arrow: Pentagon 16">
            <a:extLst>
              <a:ext uri="{FF2B5EF4-FFF2-40B4-BE49-F238E27FC236}">
                <a16:creationId xmlns:a16="http://schemas.microsoft.com/office/drawing/2014/main" id="{FF28BBC5-047F-3AE2-90AF-1505D039E52B}"/>
              </a:ext>
            </a:extLst>
          </p:cNvPr>
          <p:cNvSpPr/>
          <p:nvPr/>
        </p:nvSpPr>
        <p:spPr>
          <a:xfrm>
            <a:off x="1292833" y="4214641"/>
            <a:ext cx="1299564" cy="709210"/>
          </a:xfrm>
          <a:prstGeom prst="homePlate">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8" name="Group 17">
            <a:extLst>
              <a:ext uri="{FF2B5EF4-FFF2-40B4-BE49-F238E27FC236}">
                <a16:creationId xmlns:a16="http://schemas.microsoft.com/office/drawing/2014/main" id="{5AA3DE64-9821-F967-307C-0CF8D2ED1AC6}"/>
              </a:ext>
            </a:extLst>
          </p:cNvPr>
          <p:cNvGrpSpPr/>
          <p:nvPr/>
        </p:nvGrpSpPr>
        <p:grpSpPr>
          <a:xfrm>
            <a:off x="2313530" y="4130879"/>
            <a:ext cx="9213452" cy="859540"/>
            <a:chOff x="2189480" y="2153920"/>
            <a:chExt cx="7213599" cy="1137920"/>
          </a:xfrm>
          <a:solidFill>
            <a:srgbClr val="203E5F"/>
          </a:solidFill>
        </p:grpSpPr>
        <p:sp>
          <p:nvSpPr>
            <p:cNvPr id="19" name="Arrow: Chevron 18">
              <a:extLst>
                <a:ext uri="{FF2B5EF4-FFF2-40B4-BE49-F238E27FC236}">
                  <a16:creationId xmlns:a16="http://schemas.microsoft.com/office/drawing/2014/main" id="{F36C9F0F-BD4D-9ED2-DE2E-FB759C5FD541}"/>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4F475F87-1749-0BBF-BDF9-D11310AA0347}"/>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27" name="TextBox 26">
            <a:extLst>
              <a:ext uri="{FF2B5EF4-FFF2-40B4-BE49-F238E27FC236}">
                <a16:creationId xmlns:a16="http://schemas.microsoft.com/office/drawing/2014/main" id="{57679A39-E953-11E8-64F3-B8B96CE21A9A}"/>
              </a:ext>
            </a:extLst>
          </p:cNvPr>
          <p:cNvSpPr txBox="1"/>
          <p:nvPr/>
        </p:nvSpPr>
        <p:spPr>
          <a:xfrm>
            <a:off x="454003" y="1406056"/>
            <a:ext cx="1108637" cy="707886"/>
          </a:xfrm>
          <a:prstGeom prst="rect">
            <a:avLst/>
          </a:prstGeom>
          <a:solidFill>
            <a:srgbClr val="FEE0B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282F39"/>
                </a:solidFill>
                <a:effectLst/>
                <a:uLnTx/>
                <a:uFillTx/>
                <a:latin typeface="Open Sans" panose="020B0606030504020204" pitchFamily="34" charset="0"/>
                <a:ea typeface="+mn-ea"/>
                <a:cs typeface="Arial" panose="020B0604020202020204" pitchFamily="34" charset="0"/>
              </a:rPr>
              <a:t>1</a:t>
            </a:r>
            <a:endParaRPr kumimoji="0" lang="en-GB" sz="4000" b="1" i="0" u="none" strike="noStrike" kern="1200" cap="none" spc="0" normalizeH="0" baseline="0" noProof="0" dirty="0">
              <a:ln>
                <a:noFill/>
              </a:ln>
              <a:solidFill>
                <a:srgbClr val="282F39"/>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8" name="TextBox 27">
            <a:extLst>
              <a:ext uri="{FF2B5EF4-FFF2-40B4-BE49-F238E27FC236}">
                <a16:creationId xmlns:a16="http://schemas.microsoft.com/office/drawing/2014/main" id="{8757DF19-C663-ED57-313A-6D2E5B1879FC}"/>
              </a:ext>
            </a:extLst>
          </p:cNvPr>
          <p:cNvSpPr txBox="1"/>
          <p:nvPr/>
        </p:nvSpPr>
        <p:spPr>
          <a:xfrm>
            <a:off x="336304" y="2321998"/>
            <a:ext cx="1344033" cy="707886"/>
          </a:xfrm>
          <a:prstGeom prst="rect">
            <a:avLst/>
          </a:prstGeom>
          <a:solidFill>
            <a:srgbClr val="FFCC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Arial" panose="020B0604020202020204" pitchFamily="34" charset="0"/>
              </a:rPr>
              <a:t>2</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9" name="TextBox 28">
            <a:extLst>
              <a:ext uri="{FF2B5EF4-FFF2-40B4-BE49-F238E27FC236}">
                <a16:creationId xmlns:a16="http://schemas.microsoft.com/office/drawing/2014/main" id="{D0208F06-5F01-E785-20F2-28CC62D487E0}"/>
              </a:ext>
            </a:extLst>
          </p:cNvPr>
          <p:cNvSpPr txBox="1"/>
          <p:nvPr/>
        </p:nvSpPr>
        <p:spPr>
          <a:xfrm>
            <a:off x="336304" y="3268981"/>
            <a:ext cx="1344033" cy="707886"/>
          </a:xfrm>
          <a:prstGeom prst="rect">
            <a:avLst/>
          </a:prstGeom>
          <a:solidFill>
            <a:srgbClr val="F5822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3</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30" name="TextBox 29">
            <a:extLst>
              <a:ext uri="{FF2B5EF4-FFF2-40B4-BE49-F238E27FC236}">
                <a16:creationId xmlns:a16="http://schemas.microsoft.com/office/drawing/2014/main" id="{F0ABC691-1695-1CAD-65DD-6A1229195016}"/>
              </a:ext>
            </a:extLst>
          </p:cNvPr>
          <p:cNvSpPr txBox="1"/>
          <p:nvPr/>
        </p:nvSpPr>
        <p:spPr>
          <a:xfrm>
            <a:off x="92059" y="4215965"/>
            <a:ext cx="1832522" cy="707886"/>
          </a:xfrm>
          <a:prstGeom prst="rect">
            <a:avLst/>
          </a:prstGeom>
          <a:solidFill>
            <a:srgbClr val="203E5F"/>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4</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38" name="TextBox 37">
            <a:extLst>
              <a:ext uri="{FF2B5EF4-FFF2-40B4-BE49-F238E27FC236}">
                <a16:creationId xmlns:a16="http://schemas.microsoft.com/office/drawing/2014/main" id="{30825E08-5808-2926-0696-589FC11D6A18}"/>
              </a:ext>
            </a:extLst>
          </p:cNvPr>
          <p:cNvSpPr txBox="1"/>
          <p:nvPr/>
        </p:nvSpPr>
        <p:spPr>
          <a:xfrm>
            <a:off x="2695418" y="2383553"/>
            <a:ext cx="8665713"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rPr>
              <a:t>أهداف حملات العلاقات العامة الرقمية عبر الإعلام الجديد </a:t>
            </a:r>
            <a:endParaRPr kumimoji="0" lang="en-GB"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39" name="TextBox 38">
            <a:extLst>
              <a:ext uri="{FF2B5EF4-FFF2-40B4-BE49-F238E27FC236}">
                <a16:creationId xmlns:a16="http://schemas.microsoft.com/office/drawing/2014/main" id="{0FDB8D13-4D6C-9024-82A2-65394EF3C958}"/>
              </a:ext>
            </a:extLst>
          </p:cNvPr>
          <p:cNvSpPr txBox="1"/>
          <p:nvPr/>
        </p:nvSpPr>
        <p:spPr>
          <a:xfrm>
            <a:off x="2529569" y="3217015"/>
            <a:ext cx="8997413"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rPr>
              <a:t>مراحل تخطيط حملات العلاقات العامة عبر الإعلام الجديد </a:t>
            </a:r>
            <a:endParaRPr kumimoji="0" lang="en-GB" sz="2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mn-cs"/>
            </a:endParaRPr>
          </a:p>
        </p:txBody>
      </p:sp>
      <p:sp>
        <p:nvSpPr>
          <p:cNvPr id="43" name="TextBox 42">
            <a:extLst>
              <a:ext uri="{FF2B5EF4-FFF2-40B4-BE49-F238E27FC236}">
                <a16:creationId xmlns:a16="http://schemas.microsoft.com/office/drawing/2014/main" id="{0D1F9861-2ED9-50BE-3149-BD36FF007B4B}"/>
              </a:ext>
            </a:extLst>
          </p:cNvPr>
          <p:cNvSpPr txBox="1"/>
          <p:nvPr/>
        </p:nvSpPr>
        <p:spPr>
          <a:xfrm>
            <a:off x="2421548" y="4241560"/>
            <a:ext cx="921345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2400" b="0"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rPr>
              <a:t>مقومات نجاح حملات العلاقات العامة عبر الإعلام الجديد</a:t>
            </a:r>
          </a:p>
        </p:txBody>
      </p:sp>
      <p:sp>
        <p:nvSpPr>
          <p:cNvPr id="6" name="Rectangle 5">
            <a:extLst>
              <a:ext uri="{FF2B5EF4-FFF2-40B4-BE49-F238E27FC236}">
                <a16:creationId xmlns:a16="http://schemas.microsoft.com/office/drawing/2014/main" id="{13D0886F-0631-3013-D92A-82B26AA45CE0}"/>
              </a:ext>
            </a:extLst>
          </p:cNvPr>
          <p:cNvSpPr/>
          <p:nvPr/>
        </p:nvSpPr>
        <p:spPr>
          <a:xfrm>
            <a:off x="2480110" y="1485087"/>
            <a:ext cx="8675569" cy="369332"/>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1800" b="1" i="0" u="none" strike="noStrike" kern="1200" cap="none" spc="0" normalizeH="0" baseline="0" noProof="0" dirty="0">
                <a:ln>
                  <a:noFill/>
                </a:ln>
                <a:solidFill>
                  <a:srgbClr val="282F39"/>
                </a:solidFill>
                <a:effectLst/>
                <a:uLnTx/>
                <a:uFillTx/>
                <a:latin typeface="Alexandria" pitchFamily="2" charset="-78"/>
                <a:ea typeface="+mn-ea"/>
                <a:cs typeface="Alexandria" pitchFamily="2" charset="-78"/>
              </a:rPr>
              <a:t>خصائص </a:t>
            </a:r>
            <a:r>
              <a:rPr lang="ar-BH" b="1" dirty="0">
                <a:solidFill>
                  <a:srgbClr val="282F39"/>
                </a:solidFill>
                <a:latin typeface="Alexandria" pitchFamily="2" charset="-78"/>
                <a:cs typeface="Alexandria" pitchFamily="2" charset="-78"/>
              </a:rPr>
              <a:t>حملات العلاقات العامة </a:t>
            </a:r>
            <a:r>
              <a:rPr kumimoji="0" lang="ar-BH" sz="1800" b="1" i="0" u="none" strike="noStrike" kern="1200" cap="none" spc="0" normalizeH="0" baseline="0" noProof="0" dirty="0">
                <a:ln>
                  <a:noFill/>
                </a:ln>
                <a:solidFill>
                  <a:srgbClr val="282F39"/>
                </a:solidFill>
                <a:effectLst/>
                <a:uLnTx/>
                <a:uFillTx/>
                <a:latin typeface="Alexandria" pitchFamily="2" charset="-78"/>
                <a:ea typeface="+mn-ea"/>
                <a:cs typeface="Alexandria" pitchFamily="2" charset="-78"/>
              </a:rPr>
              <a:t>عبر الإعلام الجديد</a:t>
            </a:r>
            <a:endParaRPr kumimoji="0" lang="ar-EG" sz="1800" b="1" i="0" u="none" strike="noStrike" kern="1200" cap="none" spc="0" normalizeH="0" baseline="0" noProof="0" dirty="0">
              <a:ln>
                <a:noFill/>
              </a:ln>
              <a:solidFill>
                <a:srgbClr val="282F39"/>
              </a:solidFill>
              <a:effectLst/>
              <a:uLnTx/>
              <a:uFillTx/>
              <a:latin typeface="Alexandria" pitchFamily="2" charset="-78"/>
              <a:ea typeface="+mn-ea"/>
              <a:cs typeface="Alexandria" pitchFamily="2" charset="-78"/>
            </a:endParaRPr>
          </a:p>
        </p:txBody>
      </p:sp>
    </p:spTree>
    <p:extLst>
      <p:ext uri="{BB962C8B-B14F-4D97-AF65-F5344CB8AC3E}">
        <p14:creationId xmlns:p14="http://schemas.microsoft.com/office/powerpoint/2010/main" val="3571460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745602" y="669832"/>
            <a:ext cx="3902032" cy="646331"/>
          </a:xfrm>
          <a:prstGeom prst="rect">
            <a:avLst/>
          </a:prstGeom>
          <a:noFill/>
        </p:spPr>
        <p:txBody>
          <a:bodyPr wrap="square" rtlCol="0">
            <a:spAutoFit/>
          </a:bodyPr>
          <a:lstStyle/>
          <a:p>
            <a:pPr algn="ctr"/>
            <a:r>
              <a:rPr lang="ar-EG" sz="3600" b="1" u="sng" dirty="0">
                <a:latin typeface="Alexandria" pitchFamily="2" charset="-78"/>
                <a:cs typeface="Alexandria" pitchFamily="2" charset="-78"/>
              </a:rPr>
              <a:t>مقدمة</a:t>
            </a:r>
            <a:r>
              <a:rPr lang="ar-EG" sz="3600" b="1" dirty="0">
                <a:latin typeface="Alexandria" pitchFamily="2" charset="-78"/>
                <a:cs typeface="Alexandria" pitchFamily="2" charset="-78"/>
              </a:rPr>
              <a:t> </a:t>
            </a:r>
            <a:endParaRPr lang="en-US" sz="3600" b="1" dirty="0">
              <a:latin typeface="Alexandria" pitchFamily="2" charset="-78"/>
              <a:cs typeface="Alexandria" pitchFamily="2" charset="-78"/>
            </a:endParaRPr>
          </a:p>
        </p:txBody>
      </p:sp>
      <p:sp>
        <p:nvSpPr>
          <p:cNvPr id="48" name="TextBox 47"/>
          <p:cNvSpPr txBox="1"/>
          <p:nvPr/>
        </p:nvSpPr>
        <p:spPr>
          <a:xfrm>
            <a:off x="1024922" y="2236384"/>
            <a:ext cx="9997436" cy="2800767"/>
          </a:xfrm>
          <a:prstGeom prst="rect">
            <a:avLst/>
          </a:prstGeom>
          <a:noFill/>
        </p:spPr>
        <p:txBody>
          <a:bodyPr wrap="square" rtlCol="0">
            <a:spAutoFit/>
          </a:bodyPr>
          <a:lstStyle/>
          <a:p>
            <a:pPr algn="just" rtl="1"/>
            <a:r>
              <a:rPr lang="ar-EG" sz="1600" dirty="0">
                <a:latin typeface="Alexandria" pitchFamily="2" charset="-78"/>
                <a:cs typeface="Alexandria" pitchFamily="2" charset="-78"/>
              </a:rPr>
              <a:t>وفر الإنترنت فرصاً لممارسي العلاقات العامة لتطوير مهاراتهم الإبداعية وتوظيفها في ممارسة العلاقات العامة</a:t>
            </a:r>
            <a:endParaRPr lang="ar-BH" sz="1600" dirty="0">
              <a:latin typeface="Alexandria" pitchFamily="2" charset="-78"/>
              <a:cs typeface="Alexandria" pitchFamily="2" charset="-78"/>
            </a:endParaRPr>
          </a:p>
          <a:p>
            <a:pPr algn="just" rtl="1"/>
            <a:endParaRPr lang="ar-BH" sz="1600" dirty="0">
              <a:latin typeface="Alexandria" pitchFamily="2" charset="-78"/>
              <a:cs typeface="Alexandria" pitchFamily="2" charset="-78"/>
            </a:endParaRPr>
          </a:p>
          <a:p>
            <a:pPr algn="just" rtl="1"/>
            <a:r>
              <a:rPr lang="ar-EG" sz="1600" dirty="0">
                <a:latin typeface="Alexandria" pitchFamily="2" charset="-78"/>
                <a:cs typeface="Alexandria" pitchFamily="2" charset="-78"/>
              </a:rPr>
              <a:t> بالشكل الحديث بما يواكب العصر الحديث ويلبي إحتياجات الجمهور .</a:t>
            </a:r>
            <a:endParaRPr lang="ar-BH" sz="1600" dirty="0">
              <a:latin typeface="Alexandria" pitchFamily="2" charset="-78"/>
              <a:cs typeface="Alexandria" pitchFamily="2" charset="-78"/>
            </a:endParaRPr>
          </a:p>
          <a:p>
            <a:pPr algn="just" rtl="1"/>
            <a:endParaRPr lang="ar-EG" sz="1600" dirty="0">
              <a:latin typeface="Alexandria" pitchFamily="2" charset="-78"/>
              <a:cs typeface="Alexandria" pitchFamily="2" charset="-78"/>
            </a:endParaRPr>
          </a:p>
          <a:p>
            <a:pPr algn="just" rtl="1"/>
            <a:r>
              <a:rPr lang="ar-EG" sz="1600" dirty="0">
                <a:latin typeface="Alexandria" pitchFamily="2" charset="-78"/>
                <a:cs typeface="Alexandria" pitchFamily="2" charset="-78"/>
              </a:rPr>
              <a:t>ولاشك أن شبكات التواصل الإجتماعي أصبح لديها إمكانات هائلة يمكن من خلالها السيطرة القوية عبر حملات</a:t>
            </a:r>
            <a:endParaRPr lang="ar-BH" sz="1600" dirty="0">
              <a:latin typeface="Alexandria" pitchFamily="2" charset="-78"/>
              <a:cs typeface="Alexandria" pitchFamily="2" charset="-78"/>
            </a:endParaRPr>
          </a:p>
          <a:p>
            <a:pPr algn="just" rtl="1"/>
            <a:endParaRPr lang="ar-BH" sz="1600" dirty="0">
              <a:latin typeface="Alexandria" pitchFamily="2" charset="-78"/>
              <a:cs typeface="Alexandria" pitchFamily="2" charset="-78"/>
            </a:endParaRPr>
          </a:p>
          <a:p>
            <a:pPr algn="just" rtl="1"/>
            <a:r>
              <a:rPr lang="ar-EG" sz="1600" dirty="0">
                <a:latin typeface="Alexandria" pitchFamily="2" charset="-78"/>
                <a:cs typeface="Alexandria" pitchFamily="2" charset="-78"/>
              </a:rPr>
              <a:t> قوية ومؤثرة.</a:t>
            </a:r>
            <a:endParaRPr lang="ar-BH" sz="1600" dirty="0">
              <a:latin typeface="Alexandria" pitchFamily="2" charset="-78"/>
              <a:cs typeface="Alexandria" pitchFamily="2" charset="-78"/>
            </a:endParaRPr>
          </a:p>
          <a:p>
            <a:pPr algn="just" rtl="1"/>
            <a:endParaRPr lang="ar-EG" sz="1600" dirty="0">
              <a:latin typeface="Alexandria" pitchFamily="2" charset="-78"/>
              <a:cs typeface="Alexandria" pitchFamily="2" charset="-78"/>
            </a:endParaRPr>
          </a:p>
          <a:p>
            <a:pPr algn="just" rtl="1"/>
            <a:r>
              <a:rPr lang="ar-EG" sz="1600" dirty="0">
                <a:latin typeface="Alexandria" pitchFamily="2" charset="-78"/>
                <a:cs typeface="Alexandria" pitchFamily="2" charset="-78"/>
              </a:rPr>
              <a:t>ويعد إستخدام وتوظيف وسائل التواصل الإجتماعي ؛ الأكثر وضوحاً في العلاقات العامة ،لذا فهي تشكل أسلوباً</a:t>
            </a:r>
            <a:endParaRPr lang="ar-BH" sz="1600" dirty="0">
              <a:latin typeface="Alexandria" pitchFamily="2" charset="-78"/>
              <a:cs typeface="Alexandria" pitchFamily="2" charset="-78"/>
            </a:endParaRPr>
          </a:p>
          <a:p>
            <a:pPr algn="just" rtl="1"/>
            <a:endParaRPr lang="ar-BH" sz="1600" dirty="0">
              <a:latin typeface="Alexandria" pitchFamily="2" charset="-78"/>
              <a:cs typeface="Alexandria" pitchFamily="2" charset="-78"/>
            </a:endParaRPr>
          </a:p>
          <a:p>
            <a:pPr algn="just" rtl="1"/>
            <a:r>
              <a:rPr lang="ar-EG" sz="1600" dirty="0">
                <a:latin typeface="Alexandria" pitchFamily="2" charset="-78"/>
                <a:cs typeface="Alexandria" pitchFamily="2" charset="-78"/>
              </a:rPr>
              <a:t> تكتيكياً قادراً على التأثير في آراء الآخرين وتغيير سلوكهم وخلق قنوات وفرص جديدة للتواصل مع الجمهور.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F9D96-2179-2211-52B0-C454A259554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E644D9B-1095-E885-58CE-E8D21BFC5E0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C4027DD8-158F-4596-4F24-F93E302F9DF4}"/>
              </a:ext>
            </a:extLst>
          </p:cNvPr>
          <p:cNvSpPr txBox="1"/>
          <p:nvPr/>
        </p:nvSpPr>
        <p:spPr>
          <a:xfrm>
            <a:off x="1024922" y="2236384"/>
            <a:ext cx="9997436" cy="2800767"/>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solidFill>
                  <a:prstClr val="black"/>
                </a:solidFill>
                <a:latin typeface="Alexandria" pitchFamily="2" charset="-78"/>
                <a:cs typeface="Alexandria" pitchFamily="2" charset="-78"/>
              </a:rPr>
              <a:t>وتعد الحملات الرقمية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عمـل منظـم يسـتهدف إحـداث التغيـر</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الإجتماعي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والثقـافى والسـياسى داخـل المجتمـع عـن طريـق اسـتخدام الفضـاء الإلكـترو</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ني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كوسـيط لتشـكيل تفاعـلات معينـة أو</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المـزج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بين ما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يجـرى فى الفضـاء الإلكـترو</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ني كوسيط لتشكيل تفاعلات معينة أو المزج بين ما يجرى فى الفضاء الإلكترونى وبين فاعليات على أرض الواقع.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وتعبر الحملة أيضا عن نشاط متواصل يقوم به مجموعة الأفراد من خلال استخدام أدوات الإعلام الجديد عبر الإنترنت من أجل إحداث تغيير ما أو التأثير فى الرأى العام بشأن قضية معينة.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ويميز الحملة الرقمية  عن الحملة الإعلانية التقليدية هو طبيعة الأدوات المستخدمة، والتى تأتى فى شكل أدوات جديدة تعمل على تسويق الأفكار عبر الإنترنت، بينما يتم فى حملات العلاقات العامة التقليدية عبر الصحف، المجلات،والتليفزيون، والراديو أو حتى وضع اللافتات والملصقات فى الشوارع وعلى الحوائط، بالإضافة إلى عقد المؤتمرات أو الندوات.</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D722E3B3-4FB3-BAE0-DC38-B9255BF4ADCB}"/>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5563F868-FD08-1944-727B-62538522BC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105826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AF856-A347-BF1A-7922-774A38CC0FB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FC8AFAF-CFBB-E6D3-6957-5B5E5043298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473E94EC-DBBE-A3E0-06E6-679BE0A2667B}"/>
              </a:ext>
            </a:extLst>
          </p:cNvPr>
          <p:cNvSpPr txBox="1"/>
          <p:nvPr/>
        </p:nvSpPr>
        <p:spPr>
          <a:xfrm>
            <a:off x="1097282" y="2342452"/>
            <a:ext cx="9997436" cy="3293209"/>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تتنـوع الحمـلات الإلكترونيـة مـا بـني حملـة يتـم شـنها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مـن الفضـاء الإلكـترو</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ني</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وتنتقـل إلى التأثـري عـلى أرض الواقـع،</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وحملـة</a:t>
            </a:r>
            <a:r>
              <a:rPr kumimoji="0" lang="ar-BH"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أخـرى تنتقـل مـن أرض الواقـع سـواء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أكانـت فى شـكل أحـداث أو وقائـع إلى الانتشـار عـبر الفضـاء الإلكـتروىن.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وهنـاك نـوع</a:t>
            </a:r>
            <a:r>
              <a:rPr kumimoji="0" lang="ar-BH"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ثالـث يتـم شـن الحملـة داخـل الفضـاء الإلكـترو</a:t>
            </a:r>
            <a:r>
              <a:rPr kumimoji="0" lang="ar-BH"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ني</a:t>
            </a: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للمستخدمين</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فقـط.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يمكن</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القـول إن</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الحمـلات الإلكترونيـة التـى تـم</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شـنها تراوحـت مـا ب</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ين</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الاهت</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مام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بالشـأن المحـلى إلى ال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اهتمام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بقضايـا دوليـة وذلـك</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مـن حيـث درجـه الاهتـ</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مام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أمـا مـن ناحيـة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الاسـتمرارية فهنـاك حمـلات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تميزت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بأنهـا كانـت رد فعـل وقتيـا، وهنـاك</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حمـلات تطـورت مـن مجـرد رد الفعـل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الى الفعل .</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CC2EA3F0-4BAC-2AED-82A9-C62E84E67410}"/>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9C0622CB-79E2-F893-A50A-56505436E9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721891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p:cNvSpPr txBox="1"/>
          <p:nvPr/>
        </p:nvSpPr>
        <p:spPr>
          <a:xfrm>
            <a:off x="5324192" y="2677910"/>
            <a:ext cx="5766071" cy="1815882"/>
          </a:xfrm>
          <a:prstGeom prst="rect">
            <a:avLst/>
          </a:prstGeom>
          <a:noFill/>
        </p:spPr>
        <p:txBody>
          <a:bodyPr wrap="square" rtlCol="0">
            <a:spAutoFit/>
          </a:bodyPr>
          <a:lstStyle/>
          <a:p>
            <a:pPr lvl="0" algn="just" rtl="1"/>
            <a:r>
              <a:rPr lang="ar-EG" sz="1600" dirty="0">
                <a:solidFill>
                  <a:prstClr val="black"/>
                </a:solidFill>
                <a:latin typeface="Alexandria" pitchFamily="2" charset="-78"/>
                <a:cs typeface="Alexandria" pitchFamily="2" charset="-78"/>
              </a:rPr>
              <a:t>وتتنوع الوسائل الإتصالية الحديثة  المستخدمة في حملات</a:t>
            </a:r>
            <a:endParaRPr lang="en-US" sz="1600" dirty="0">
              <a:solidFill>
                <a:prstClr val="black"/>
              </a:solidFill>
              <a:latin typeface="Alexandria" pitchFamily="2" charset="-78"/>
              <a:cs typeface="Alexandria" pitchFamily="2" charset="-78"/>
            </a:endParaRPr>
          </a:p>
          <a:p>
            <a:pPr lvl="0" algn="just" rtl="1"/>
            <a:endParaRPr lang="en-US" sz="1600" dirty="0">
              <a:solidFill>
                <a:prstClr val="black"/>
              </a:solidFill>
              <a:latin typeface="Alexandria" pitchFamily="2" charset="-78"/>
              <a:cs typeface="Alexandria" pitchFamily="2" charset="-78"/>
            </a:endParaRPr>
          </a:p>
          <a:p>
            <a:pPr lvl="0" algn="just" rtl="1"/>
            <a:r>
              <a:rPr lang="ar-EG" sz="1600" dirty="0">
                <a:solidFill>
                  <a:prstClr val="black"/>
                </a:solidFill>
                <a:latin typeface="Alexandria" pitchFamily="2" charset="-78"/>
                <a:cs typeface="Alexandria" pitchFamily="2" charset="-78"/>
              </a:rPr>
              <a:t> العلاقات العامة الرقمية ومنها ، الفيس بوك ، التويتر ، اليوتيوب</a:t>
            </a:r>
            <a:endParaRPr lang="ar-BH" sz="1600" dirty="0">
              <a:solidFill>
                <a:prstClr val="black"/>
              </a:solidFill>
              <a:latin typeface="Alexandria" pitchFamily="2" charset="-78"/>
              <a:cs typeface="Alexandria" pitchFamily="2" charset="-78"/>
            </a:endParaRPr>
          </a:p>
          <a:p>
            <a:pPr lvl="0" algn="just" rtl="1"/>
            <a:endParaRPr lang="ar-BH" sz="1600" dirty="0">
              <a:solidFill>
                <a:prstClr val="black"/>
              </a:solidFill>
              <a:latin typeface="Alexandria" pitchFamily="2" charset="-78"/>
              <a:cs typeface="Alexandria" pitchFamily="2" charset="-78"/>
            </a:endParaRPr>
          </a:p>
          <a:p>
            <a:pPr lvl="0" algn="just" rtl="1"/>
            <a:r>
              <a:rPr lang="ar-EG" sz="1600" dirty="0">
                <a:solidFill>
                  <a:prstClr val="black"/>
                </a:solidFill>
                <a:latin typeface="Alexandria" pitchFamily="2" charset="-78"/>
                <a:cs typeface="Alexandria" pitchFamily="2" charset="-78"/>
              </a:rPr>
              <a:t> البريد الإلكتروني ، صفحات الويب ، الرسائل الفورية ، الدردشة </a:t>
            </a:r>
            <a:endParaRPr lang="en-US" sz="1600" dirty="0">
              <a:solidFill>
                <a:prstClr val="black"/>
              </a:solidFill>
              <a:latin typeface="Alexandria" pitchFamily="2" charset="-78"/>
              <a:cs typeface="Alexandria" pitchFamily="2" charset="-78"/>
            </a:endParaRPr>
          </a:p>
          <a:p>
            <a:pPr lvl="0" algn="just" rtl="1"/>
            <a:endParaRPr lang="en-US" sz="1600" dirty="0">
              <a:solidFill>
                <a:prstClr val="black"/>
              </a:solidFill>
              <a:latin typeface="Alexandria" pitchFamily="2" charset="-78"/>
              <a:cs typeface="Alexandria" pitchFamily="2" charset="-78"/>
            </a:endParaRPr>
          </a:p>
          <a:p>
            <a:pPr lvl="0" algn="just" rtl="1"/>
            <a:r>
              <a:rPr lang="ar-EG" sz="1600" dirty="0">
                <a:solidFill>
                  <a:prstClr val="black"/>
                </a:solidFill>
                <a:latin typeface="Alexandria" pitchFamily="2" charset="-78"/>
                <a:cs typeface="Alexandria" pitchFamily="2" charset="-78"/>
              </a:rPr>
              <a:t>،ولوحة الإعلانات.</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 name="Picture 2"/>
          <p:cNvPicPr>
            <a:picLocks noChangeAspect="1"/>
          </p:cNvPicPr>
          <p:nvPr/>
        </p:nvPicPr>
        <p:blipFill rotWithShape="1">
          <a:blip r:embed="rId3"/>
          <a:srcRect b="30926"/>
          <a:stretch/>
        </p:blipFill>
        <p:spPr>
          <a:xfrm>
            <a:off x="494675" y="1685495"/>
            <a:ext cx="4706912" cy="4370412"/>
          </a:xfrm>
          <a:prstGeom prst="rect">
            <a:avLst/>
          </a:prstGeom>
        </p:spPr>
      </p:pic>
    </p:spTree>
    <p:extLst>
      <p:ext uri="{BB962C8B-B14F-4D97-AF65-F5344CB8AC3E}">
        <p14:creationId xmlns:p14="http://schemas.microsoft.com/office/powerpoint/2010/main" val="6994200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3950B2-91DE-A9C2-8B36-9AB68E58964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A68AD3C-262D-7E1B-1583-7A3287B419B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83115ADC-DF92-B88C-6E36-E2F9FC23677B}"/>
              </a:ext>
            </a:extLst>
          </p:cNvPr>
          <p:cNvSpPr txBox="1"/>
          <p:nvPr/>
        </p:nvSpPr>
        <p:spPr>
          <a:xfrm>
            <a:off x="769033" y="2085268"/>
            <a:ext cx="10407748" cy="3785652"/>
          </a:xfrm>
          <a:prstGeom prst="rect">
            <a:avLst/>
          </a:prstGeom>
          <a:noFill/>
        </p:spPr>
        <p:txBody>
          <a:bodyPr wrap="square" rtlCol="0">
            <a:spAutoFit/>
          </a:bodyPr>
          <a:lstStyle/>
          <a:p>
            <a:pPr marL="285750" marR="0" lvl="0" indent="-285750" algn="just" defTabSz="914400" rtl="1" eaLnBrk="1" fontAlgn="auto" latinLnBrk="0" hangingPunct="1">
              <a:lnSpc>
                <a:spcPct val="100000"/>
              </a:lnSpc>
              <a:spcBef>
                <a:spcPts val="0"/>
              </a:spcBef>
              <a:spcAft>
                <a:spcPts val="0"/>
              </a:spcAft>
              <a:buClrTx/>
              <a:buSzTx/>
              <a:buFontTx/>
              <a:buChar char="-"/>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أن تكون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حملة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ذات رسالة واضحة تمس احتياجـات واهتمامـات</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لجمهور المستهدف .</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285750" marR="0" lvl="0" indent="-285750" algn="just" defTabSz="914400" rtl="1" eaLnBrk="1" fontAlgn="auto" latinLnBrk="0" hangingPunct="1">
              <a:lnSpc>
                <a:spcPct val="100000"/>
              </a:lnSpc>
              <a:spcBef>
                <a:spcPts val="0"/>
              </a:spcBef>
              <a:spcAft>
                <a:spcPts val="0"/>
              </a:spcAft>
              <a:buClrTx/>
              <a:buSzTx/>
              <a:buFontTx/>
              <a:buChar char="-"/>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تحتوي بداخلها على عناصر تفاعلية لبناء مزيد من العلاقات التي تزيد من فهم</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الناس للحملة .</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تتضمن عبارات موجزة قوية ومؤثره لكي تحقق التأثير على الجمهور بدلاً من</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العبارات الفضفاضة التي تشعر الجمهور</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بالملل فينصرف عنها .</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مخططة و مرتبة بشكل دقيق ومحكم، وفي ذات الوقت تتسـم بالمرونـة لكـي</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تستوعب أي تغيرات تطرأ على مسارها</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en-US"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ـ محددة بأهداف واضحة، وفترة زمنية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بحيث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تنتشر بسهولة وسرعة، وإلا ستكون غير فعاله .</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لها شعار يعبر عنها، يوضع على الموقع الخاص بالحملة .</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تتوافق مع قيم ومعايير المجتمع وإلا ستواجه صعوبة في انتشارها .</a:t>
            </a:r>
          </a:p>
        </p:txBody>
      </p:sp>
      <p:sp>
        <p:nvSpPr>
          <p:cNvPr id="4" name="TextBox 3">
            <a:extLst>
              <a:ext uri="{FF2B5EF4-FFF2-40B4-BE49-F238E27FC236}">
                <a16:creationId xmlns:a16="http://schemas.microsoft.com/office/drawing/2014/main" id="{63DC6E35-04E2-D211-826D-84795EAD775B}"/>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C0EFBFC7-E334-579D-5F85-BF2622913D5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9EB41ADB-8516-A5B4-9263-3B0404B26911}"/>
              </a:ext>
            </a:extLst>
          </p:cNvPr>
          <p:cNvSpPr txBox="1"/>
          <p:nvPr/>
        </p:nvSpPr>
        <p:spPr>
          <a:xfrm>
            <a:off x="2739683" y="655198"/>
            <a:ext cx="6098344" cy="369332"/>
          </a:xfrm>
          <a:prstGeom prst="rect">
            <a:avLst/>
          </a:prstGeom>
          <a:noFill/>
        </p:spPr>
        <p:txBody>
          <a:bodyPr wrap="square">
            <a:spAutoFit/>
          </a:bodyPr>
          <a:lstStyle/>
          <a:p>
            <a:r>
              <a:rPr kumimoji="0" lang="ar-BH"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خصائص حملات العلاقات العامة عبر الإعلام الجديد </a:t>
            </a:r>
            <a:endParaRPr lang="en-US" b="1" u="sng" dirty="0"/>
          </a:p>
        </p:txBody>
      </p:sp>
    </p:spTree>
    <p:extLst>
      <p:ext uri="{BB962C8B-B14F-4D97-AF65-F5344CB8AC3E}">
        <p14:creationId xmlns:p14="http://schemas.microsoft.com/office/powerpoint/2010/main" val="2617214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84EC7-4868-EFEC-63DC-75FBCF842E1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57CE4F0-8129-CE55-CC8B-BCFCA64CA86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01804F0E-C0A0-BC5D-D46B-99CF4F80D8F4}"/>
              </a:ext>
            </a:extLst>
          </p:cNvPr>
          <p:cNvSpPr txBox="1"/>
          <p:nvPr/>
        </p:nvSpPr>
        <p:spPr>
          <a:xfrm>
            <a:off x="769033" y="2085268"/>
            <a:ext cx="10407748" cy="2800767"/>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تعتمد على هيكل تنظيمي مكون من فرق عمل ذات خبـرة ولهـا مسـئوليات</a:t>
            </a:r>
            <a:r>
              <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محددة ومنظمة، تكون مسئولة عن</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en-US"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تطور مسار الحملة بـدء مـن تصـميمها</a:t>
            </a:r>
            <a:r>
              <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والتخطيط لها، ومروراً ببثها على المواقع والمنتـديات والمـدونات وانتهـاء</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en-US"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برفعها من على الإنترنت .</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تنتقل من المجتمع الافتراضي إلى أرض الواقع، لتصبح أكثر تأثيراً وواقعية .</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تعتمد على توظيف كافة الوسائط الإعلامية المتعددة، لتحقيق التواصل والتفاعل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مع الجمهور </a:t>
            </a:r>
          </a:p>
        </p:txBody>
      </p:sp>
      <p:sp>
        <p:nvSpPr>
          <p:cNvPr id="4" name="TextBox 3">
            <a:extLst>
              <a:ext uri="{FF2B5EF4-FFF2-40B4-BE49-F238E27FC236}">
                <a16:creationId xmlns:a16="http://schemas.microsoft.com/office/drawing/2014/main" id="{0CC76BDA-3FE8-3DA3-2426-D4D1507FF9D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66AE23A7-08B7-ADDE-0A9E-75CF8550A67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420862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B8237-94B1-AEA8-4B51-720B75B6D04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FE37AC7-7FF9-7D02-0D19-2A40531E899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8E58444E-E92D-6F0A-9488-28120664F3CE}"/>
              </a:ext>
            </a:extLst>
          </p:cNvPr>
          <p:cNvSpPr txBox="1"/>
          <p:nvPr/>
        </p:nvSpPr>
        <p:spPr>
          <a:xfrm>
            <a:off x="1024922" y="2049253"/>
            <a:ext cx="9997436" cy="3293209"/>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تسعى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عبر الإعلام الجديد، إلى تحقيق ا لعديد من الأهداف</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التي تتوافق مع سماتها وخصائصها الإلكترونية، وهي كما يلي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١ـ التركيز على موضع بعينه، خلال فترة زمنية محددة، لتحقيق أهداف معينة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٢ـ التأثير على اتجاهات الجمهور المستهدف بشأن موضوع الحملة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٣ـ الوصول بالحملة إلى أكبر عدد ممكن من الجمهور المسته</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دف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عبر الإعـلام</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الجديد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٤ـ التواصل مع جهات عديدة عبر الإنترنت، قـد لا يسـتطيع القـائم بالحملـة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الوصول إليها على أرض الواقع خلال فترة زمنية وجيزة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٥ـ تجميع الآراء والمشاركات عبر شبكة الإنترنت، لتحقيق أهداف معينة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٦ـ الانتقال إلى أرض الواقع، بعد أن تحقق انتشاراً لدى مستخدمي الإنترنت وقد تكون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أهدافاً إيجابية واضحة، كأن تهدف إلى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تعزيز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قيم إيجابية معينة، أو نشر مفاهيم معرفية مهمة،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عن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كيفية الوقاية من بعض الأوبئـة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والأمراض، أو لتغيير سلوكيات سلبية ضارة بالبيئة، كالحملات التوعوية الإقناعية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التي تهدف إلى إقناع الجمهور بتبني سلوكيات إيجابية معينة </a:t>
            </a:r>
          </a:p>
        </p:txBody>
      </p:sp>
      <p:sp>
        <p:nvSpPr>
          <p:cNvPr id="4" name="TextBox 3">
            <a:extLst>
              <a:ext uri="{FF2B5EF4-FFF2-40B4-BE49-F238E27FC236}">
                <a16:creationId xmlns:a16="http://schemas.microsoft.com/office/drawing/2014/main" id="{C97B1CA9-EC46-07E1-3D75-B6933ED4DA90}"/>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572E0F8C-AD46-05AF-65AF-6E07A58D352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8BD5603-1B2E-58E4-FC13-CF0B3C59AF71}"/>
              </a:ext>
            </a:extLst>
          </p:cNvPr>
          <p:cNvSpPr txBox="1"/>
          <p:nvPr/>
        </p:nvSpPr>
        <p:spPr>
          <a:xfrm>
            <a:off x="829734" y="802093"/>
            <a:ext cx="7247466" cy="369332"/>
          </a:xfrm>
          <a:prstGeom prst="rect">
            <a:avLst/>
          </a:prstGeom>
          <a:noFill/>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أهداف </a:t>
            </a:r>
            <a:r>
              <a:rPr lang="ar-BH" b="1" u="sng" dirty="0">
                <a:solidFill>
                  <a:prstClr val="black"/>
                </a:solidFill>
                <a:latin typeface="Alexandria" pitchFamily="2" charset="-78"/>
                <a:cs typeface="Alexandria" pitchFamily="2" charset="-78"/>
              </a:rPr>
              <a:t>حملات العلاقات العامة الرقمية عبر الإعلام الجديد </a:t>
            </a:r>
            <a:endParaRPr kumimoji="0" lang="ar-EG"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Tree>
    <p:extLst>
      <p:ext uri="{BB962C8B-B14F-4D97-AF65-F5344CB8AC3E}">
        <p14:creationId xmlns:p14="http://schemas.microsoft.com/office/powerpoint/2010/main" val="35396910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953644-601D-2643-B8E2-E9E8AC325F7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6D1DF81-3FA6-2686-1DEA-0200B3BCF46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8B035A2E-F844-93EA-77BD-940178FC39B2}"/>
              </a:ext>
            </a:extLst>
          </p:cNvPr>
          <p:cNvSpPr txBox="1"/>
          <p:nvPr/>
        </p:nvSpPr>
        <p:spPr>
          <a:xfrm>
            <a:off x="1024922" y="2049253"/>
            <a:ext cx="9997436" cy="2800767"/>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ينبغي أن يتضمن التخطيط للحملة الإلكترونيـة أربعـة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مراحل أساسيه لابد من التخطيط لكل منها بشكل أكث ر دقة وشمولية لكـي نضـمن</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نجاح الحملة، وتتمثل تلك المراحل فيما يلي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المرحلة الأولى : الهدف، الجهور، الوسائل الإعلامية .</a:t>
            </a:r>
            <a:endPar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المرحلة الثانية : الرسالة (موضوع الحملة ).</a:t>
            </a:r>
            <a:endPar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المرحلة الثالثة : تنفيذ الحملة .</a:t>
            </a:r>
            <a:endPar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المرحلة الرابعة : رصد وتقييم الحملة .</a:t>
            </a:r>
            <a:endPar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5758C6AD-D3BB-2883-262D-BC91C7C8C5C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779ACFEF-24F6-63C6-7DEC-859FD2454F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81D5DC7C-487E-05C8-3A9A-2AFFE5DBE506}"/>
              </a:ext>
            </a:extLst>
          </p:cNvPr>
          <p:cNvSpPr txBox="1"/>
          <p:nvPr/>
        </p:nvSpPr>
        <p:spPr>
          <a:xfrm>
            <a:off x="617280" y="802093"/>
            <a:ext cx="7247466" cy="369332"/>
          </a:xfrm>
          <a:prstGeom prst="rect">
            <a:avLst/>
          </a:prstGeom>
          <a:noFill/>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تخطيط حملات العلاقات العامة عبر الإعلام الجديد </a:t>
            </a:r>
            <a:endParaRPr kumimoji="0" lang="ar-EG"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Tree>
    <p:extLst>
      <p:ext uri="{BB962C8B-B14F-4D97-AF65-F5344CB8AC3E}">
        <p14:creationId xmlns:p14="http://schemas.microsoft.com/office/powerpoint/2010/main" val="5500722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CCBCC-06DA-B319-39AE-2D902F1D05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69841C7-7094-C085-55E7-0250959C126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2636DEBF-6013-55FA-2F70-CC363D539A9A}"/>
              </a:ext>
            </a:extLst>
          </p:cNvPr>
          <p:cNvSpPr txBox="1"/>
          <p:nvPr/>
        </p:nvSpPr>
        <p:spPr>
          <a:xfrm>
            <a:off x="1024922" y="1777813"/>
            <a:ext cx="9997436" cy="4278094"/>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b="1" u="sng" dirty="0">
                <a:solidFill>
                  <a:prstClr val="black"/>
                </a:solidFill>
                <a:latin typeface="Alexandria" pitchFamily="2" charset="-78"/>
                <a:cs typeface="Alexandria" pitchFamily="2" charset="-78"/>
              </a:rPr>
              <a:t>أولا: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تحديد الأهداف:</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يعتبر تحديد الأهداف من أهم مراحل عملية التخطيط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لحملات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لأن تحديد الأهداف سيحدد ما يجب</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فعله في الخطوات التي تليهـا، ويـرتبط</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تحديد الهدف الرئيسي للحملة، بتحديد ماهية السلوك الذي تسعى الحملة</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إلـى</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تغييره، خلال فترة زمنية معينة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وينبغي أن يتوافر في تلك الأهداف العديد</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من الشروط التي يمكن</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تحديدها فيما يلي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أن تكون قابلة للتحقق على أرض الواقع، لا أن تكون أهداف خيالية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أن تكون مرتبطة بموضوع الحملة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أن تكون مرتبطة باهتمامات، واحتياجات الجمهور المستهدف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أن يرتبط تحقيق تلك الأهداف بفترة زمنية معينة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أن لا تتعارض تلك الأهداف مع الأنشطة الأخرى في المجتمع</a:t>
            </a:r>
          </a:p>
        </p:txBody>
      </p:sp>
      <p:sp>
        <p:nvSpPr>
          <p:cNvPr id="4" name="TextBox 3">
            <a:extLst>
              <a:ext uri="{FF2B5EF4-FFF2-40B4-BE49-F238E27FC236}">
                <a16:creationId xmlns:a16="http://schemas.microsoft.com/office/drawing/2014/main" id="{BEE8C226-322E-C91F-2DC3-DA04FB639536}"/>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0FBF2CC5-499D-C102-80EB-DBFA1D4AEC7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6A64CEC4-812F-4989-52E5-3A9F3C3EDE53}"/>
              </a:ext>
            </a:extLst>
          </p:cNvPr>
          <p:cNvSpPr txBox="1"/>
          <p:nvPr/>
        </p:nvSpPr>
        <p:spPr>
          <a:xfrm>
            <a:off x="2976890" y="617427"/>
            <a:ext cx="6093500" cy="400110"/>
          </a:xfrm>
          <a:prstGeom prst="rect">
            <a:avLst/>
          </a:prstGeom>
          <a:noFill/>
        </p:spPr>
        <p:txBody>
          <a:bodyPr wrap="square">
            <a:spAutoFit/>
          </a:bodyPr>
          <a:lstStyle/>
          <a:p>
            <a:r>
              <a:rPr lang="ar-BH" sz="2000" b="1" i="1" u="sng" dirty="0">
                <a:effectLst>
                  <a:outerShdw blurRad="38100" dist="38100" dir="2700000" algn="tl">
                    <a:srgbClr val="000000">
                      <a:alpha val="43137"/>
                    </a:srgbClr>
                  </a:outerShdw>
                </a:effectLst>
              </a:rPr>
              <a:t>المرحلة الأولى : الهدف، الجهور، الوسائل الإعلامية </a:t>
            </a:r>
            <a:r>
              <a:rPr lang="ar-BH" dirty="0"/>
              <a:t>.</a:t>
            </a:r>
          </a:p>
        </p:txBody>
      </p:sp>
    </p:spTree>
    <p:extLst>
      <p:ext uri="{BB962C8B-B14F-4D97-AF65-F5344CB8AC3E}">
        <p14:creationId xmlns:p14="http://schemas.microsoft.com/office/powerpoint/2010/main" val="16477837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0FF23-5579-B318-9CB9-F1475C6D477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31F8D77-2DA9-91CA-9E52-60A7F67603A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B1ABB733-9AB0-30AB-ECF8-FC6F5C8B1980}"/>
              </a:ext>
            </a:extLst>
          </p:cNvPr>
          <p:cNvSpPr txBox="1"/>
          <p:nvPr/>
        </p:nvSpPr>
        <p:spPr>
          <a:xfrm>
            <a:off x="905741" y="2371738"/>
            <a:ext cx="10235798" cy="2800767"/>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BH"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ثانيا ً: </a:t>
            </a: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الجمهور المستهدف:</a:t>
            </a:r>
            <a:endParaRPr kumimoji="0" lang="ar-BH"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أن تحديد الجمهور المستهدف هو المفتاح لنجـاح الحملـة، بـل ومعرفـة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خصائصه كالمستوى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المعرفي</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ومعتقداته، وسلوكياته، والظروف الاجتماعية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المحيطة به، حيث تُعد عملية تحديد الجمهـور، وسـلوكه</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المسـتهدف مـن</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الخطوات العلمية التي يجب أن تسير وفقاً لبيانات، ونظام محدد ودقيق</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كما ينبغي معرفة المهارات الاتصالية للجمهور المستهدف،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وتفضيلاتهم المختلفة لمنصات التواصل الإجتماعي</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EB7B25C5-9D8D-238F-2426-CFA0D152F9DB}"/>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25549FF9-4EFD-087F-81EC-BD5D021BBC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256068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7CD9A3-C5F1-FF1E-A304-CEC62E0AD60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6DB9886-8C93-CA1C-8842-B85553D08B4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6F472453-5B17-A54F-B65C-AA565AFEAE75}"/>
              </a:ext>
            </a:extLst>
          </p:cNvPr>
          <p:cNvSpPr txBox="1"/>
          <p:nvPr/>
        </p:nvSpPr>
        <p:spPr>
          <a:xfrm>
            <a:off x="762000" y="2342452"/>
            <a:ext cx="10235798" cy="255454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هكذا يتطلب التخطيط الجيد تحديد الجمهور تح ديداً دقيقاً، وإجراء الدراسات واستطلاعات الرأي، للتعرف على أنماط</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سلوكه الإ علامي، ومـدى قدرتـه على استخدام وسائل الإعلام، ومدى تعرضه لتلك الوسـائل، فضـلاً عـن</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ضرورة التعرف على السمات الاجتماعية للجمهور، وهو ما يفيد في التعرف على كيفية صياغة وتحديد نوعية الرسالة</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الإعلامية التي يمكن أن تؤثر فيه، والتي يجب أن تتفق مع القيم، والعادات، وال معايير السـائدة التـي يتبناهـا</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الجمهور المستهدف</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D1C232C6-EAFC-BAEC-9FA6-6E918B00520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20D40603-0C64-970B-B977-C16549F9A9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2526337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DA0FD-8E09-D7C8-1454-C177A12D5EF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85DE0E6-40FD-D46B-18AC-F7FCAD8ACF4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562DB592-9EAF-9734-FD4D-36BCA2129DDE}"/>
              </a:ext>
            </a:extLst>
          </p:cNvPr>
          <p:cNvSpPr txBox="1"/>
          <p:nvPr/>
        </p:nvSpPr>
        <p:spPr>
          <a:xfrm>
            <a:off x="762000" y="1854764"/>
            <a:ext cx="10235798" cy="3785652"/>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هكذا يتطلب التخطيط الجيد تحديد الجمهور تح ديداً دقيقاً، وإجراء الدراسات واستطلاعات الرأي، للتعرف على أنماط</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سلوكه الإ علامي، ومـدى قدرتـه على استخدام وسائل الإعلام، ومدى تعرضه لتلك الوسـائل، فضـلاً عـن</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ضرورة التعرف على السمات الاجتماعية للجمهور، وهو ما يفيد في التعرف على كيفية صياغة وتحديد نوعية الرسالة</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الإعلامية التي يمكن أن تؤثر فيه، والتي يجب أن تتفق مع القيم، والعادات، وال معايير السـائدة التـي يتبناهـا</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الجمهور المستهدف</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وهناك العديد من الأساليب التي تسهم في التعرف على خصائص الجمهـور،</a:t>
            </a:r>
            <a:r>
              <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منها ما يلي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النتائج المتوفرة من واقع الدراسات المتعددة التـي تمـت بالفعـل عـن</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الجمهور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البحوث النوعية التي تتميز بقدرتها على جمع وتفسير ال بيانـات، بشـكل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أكثر دقة وشمولية </a:t>
            </a:r>
          </a:p>
        </p:txBody>
      </p:sp>
      <p:sp>
        <p:nvSpPr>
          <p:cNvPr id="4" name="TextBox 3">
            <a:extLst>
              <a:ext uri="{FF2B5EF4-FFF2-40B4-BE49-F238E27FC236}">
                <a16:creationId xmlns:a16="http://schemas.microsoft.com/office/drawing/2014/main" id="{5E6BD34D-A1C1-6796-B9DB-618A4B210EF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A440504F-193E-46CA-8AD3-C738CFE0153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460879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B445A-60E9-345C-B6BF-21EDB5C6B56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8CDBA0C-B792-A391-0AB4-552B4B7D1EE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F506F586-D317-5E57-4904-97166F7F264E}"/>
              </a:ext>
            </a:extLst>
          </p:cNvPr>
          <p:cNvSpPr txBox="1"/>
          <p:nvPr/>
        </p:nvSpPr>
        <p:spPr>
          <a:xfrm>
            <a:off x="905741" y="1695390"/>
            <a:ext cx="10235798" cy="3662541"/>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BH"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ثالثاُ: </a:t>
            </a:r>
            <a:r>
              <a:rPr kumimoji="0" lang="ar-BH" sz="20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الوسائل الإعلامية:</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20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تعددت الوسائل الإعلامية التقليدية والحديثة عبر الإعلام الجديد، التي يمكـن استخدامها في حملات العلاقات</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العامة  لذلك فإن عدد الخيارات المتاحـة أمـام مصممي الحملات من الوسائل الإعلامية تزايد بشكل غير مسـبوق،</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لـذلك ينبغي انتقاء الوسيلة الإعلامية بدقة، سواء كانت تلـك الوسـيلة الإعلاميـة تقليدية أم حديثة، على أن يرتبط</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ذلـك  الاختيـار وفقـاً لطبيعـة الجمهـور المستهدف، وكذلك وفقاً لخصائص الوسيلة الإعلامية ذاتها، كالقـدرة علـى  </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جذب  اهتمام الجمهور، والقدرة علـى التواصـل مـع الجمهـور، وكفـاء ة المعلومات، والتكاليف، بل يمكن استخدام</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العديد  من الوسائل الإعلامية، وذلك من شأنه أن يخلق نوعاً من التأثير المتكامل لدى الجمهور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8736B907-0203-8465-459D-381C8FC3C3C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49B86391-8DCE-BDB2-BF3C-44F957CDCE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703903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1800" b="0" i="0" u="none" strike="noStrike" kern="1200" cap="none" spc="0" normalizeH="0" baseline="0" noProof="0" dirty="0">
                <a:ln>
                  <a:noFill/>
                </a:ln>
                <a:solidFill>
                  <a:prstClr val="white"/>
                </a:solidFill>
                <a:effectLst/>
                <a:uLnTx/>
                <a:uFillTx/>
                <a:latin typeface="Calibri"/>
                <a:ea typeface="+mn-ea"/>
                <a:cs typeface="+mn-cs"/>
              </a:rPr>
              <a:t>وتزداد كفاءة اختيار الوسيلة الإعلامية في الحمـلات كلمـا زادت معرفـة مصمم الحملة الإعلامية بالوسائل المتاحة،</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ar-BH" sz="18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1800" b="0" i="0" u="none" strike="noStrike" kern="1200" cap="none" spc="0" normalizeH="0" baseline="0" noProof="0" dirty="0">
                <a:ln>
                  <a:noFill/>
                </a:ln>
                <a:solidFill>
                  <a:prstClr val="white"/>
                </a:solidFill>
                <a:effectLst/>
                <a:uLnTx/>
                <a:uFillTx/>
                <a:latin typeface="Calibri"/>
                <a:ea typeface="+mn-ea"/>
                <a:cs typeface="+mn-cs"/>
              </a:rPr>
              <a:t> وخصائص كل منها، وم زاياهـا، وعيوبها، ومدى ما يمكن أن يتوافر لديه من معلومـات حـول الاسـتخدام الأفضل</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ar-BH" sz="18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1800" b="0" i="0" u="none" strike="noStrike" kern="1200" cap="none" spc="0" normalizeH="0" baseline="0" noProof="0" dirty="0">
                <a:ln>
                  <a:noFill/>
                </a:ln>
                <a:solidFill>
                  <a:prstClr val="white"/>
                </a:solidFill>
                <a:effectLst/>
                <a:uLnTx/>
                <a:uFillTx/>
                <a:latin typeface="Calibri"/>
                <a:ea typeface="+mn-ea"/>
                <a:cs typeface="+mn-cs"/>
              </a:rPr>
              <a:t> لكل وسيلة على حده، وكذلك معرفته بالعوامل المؤثرة في اختيـار الوسائل الإعلامية </a:t>
            </a:r>
          </a:p>
        </p:txBody>
      </p:sp>
      <p:sp>
        <p:nvSpPr>
          <p:cNvPr id="48" name="TextBox 47"/>
          <p:cNvSpPr txBox="1"/>
          <p:nvPr/>
        </p:nvSpPr>
        <p:spPr>
          <a:xfrm>
            <a:off x="6745574" y="2216962"/>
            <a:ext cx="4485643" cy="1815882"/>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EG" sz="1600" dirty="0">
                <a:solidFill>
                  <a:prstClr val="black"/>
                </a:solidFill>
                <a:latin typeface="Alexandria" pitchFamily="2" charset="-78"/>
                <a:cs typeface="Alexandria" pitchFamily="2" charset="-78"/>
              </a:rPr>
              <a:t>تزداد كفاءة اختيار الوسيلة الإعلامية في الحمـلات كلمـا زادت معرفـة مصمم </a:t>
            </a:r>
            <a:r>
              <a:rPr lang="ar-BH" sz="1600" dirty="0">
                <a:solidFill>
                  <a:prstClr val="black"/>
                </a:solidFill>
                <a:latin typeface="Alexandria" pitchFamily="2" charset="-78"/>
                <a:cs typeface="Alexandria" pitchFamily="2" charset="-78"/>
              </a:rPr>
              <a:t>حملة العلاقات العامة </a:t>
            </a:r>
            <a:r>
              <a:rPr lang="ar-EG" sz="1600" dirty="0">
                <a:solidFill>
                  <a:prstClr val="black"/>
                </a:solidFill>
                <a:latin typeface="Alexandria" pitchFamily="2" charset="-78"/>
                <a:cs typeface="Alexandria" pitchFamily="2" charset="-78"/>
              </a:rPr>
              <a:t>بالوسائل المتاحة،</a:t>
            </a:r>
            <a:r>
              <a:rPr lang="ar-BH" sz="1600" dirty="0">
                <a:solidFill>
                  <a:prstClr val="black"/>
                </a:solidFill>
                <a:latin typeface="Alexandria" pitchFamily="2" charset="-78"/>
                <a:cs typeface="Alexandria" pitchFamily="2" charset="-78"/>
              </a:rPr>
              <a:t> </a:t>
            </a:r>
            <a:r>
              <a:rPr lang="ar-EG" sz="1600" dirty="0">
                <a:solidFill>
                  <a:prstClr val="black"/>
                </a:solidFill>
                <a:latin typeface="Alexandria" pitchFamily="2" charset="-78"/>
                <a:cs typeface="Alexandria" pitchFamily="2" charset="-78"/>
              </a:rPr>
              <a:t> وخصائص كل منها، وم زاياهـا، وعيوبها، ومدى ما يمكن أن يتوافر لديه من معلومـات حـول الاسـتخدام الأفضل</a:t>
            </a:r>
            <a:r>
              <a:rPr lang="ar-BH" sz="1600" dirty="0">
                <a:solidFill>
                  <a:prstClr val="black"/>
                </a:solidFill>
                <a:latin typeface="Alexandria" pitchFamily="2" charset="-78"/>
                <a:cs typeface="Alexandria" pitchFamily="2" charset="-78"/>
              </a:rPr>
              <a:t> </a:t>
            </a:r>
            <a:r>
              <a:rPr lang="ar-EG" sz="1600" dirty="0">
                <a:solidFill>
                  <a:prstClr val="black"/>
                </a:solidFill>
                <a:latin typeface="Alexandria" pitchFamily="2" charset="-78"/>
                <a:cs typeface="Alexandria" pitchFamily="2" charset="-78"/>
              </a:rPr>
              <a:t> لكل وسيلة على حده، وكذلك معرفته بالعوامل المؤثرة في اختيـار الوسائل الإعلامية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p:cNvSpPr/>
          <p:nvPr/>
        </p:nvSpPr>
        <p:spPr>
          <a:xfrm>
            <a:off x="617280" y="391972"/>
            <a:ext cx="8036917"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b="1" i="0" u="sng" strike="noStrike" kern="1200" cap="none" spc="0" normalizeH="0" baseline="0" noProof="0" dirty="0">
                <a:ln>
                  <a:noFill/>
                </a:ln>
                <a:solidFill>
                  <a:prstClr val="black"/>
                </a:solidFill>
                <a:effectLst/>
                <a:uLnTx/>
                <a:uFillTx/>
                <a:latin typeface="Alexandria" pitchFamily="2" charset="-78"/>
                <a:cs typeface="Alexandria" pitchFamily="2" charset="-78"/>
              </a:rPr>
              <a:t>محددات إختيار رجل العلاقات العامة الوسيلة الأمثل من وسائل التواصل الإجتماعي :</a:t>
            </a:r>
            <a:endParaRPr kumimoji="0" lang="en-US" b="1" i="0" u="sng"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5" name="Picture 4">
            <a:extLst>
              <a:ext uri="{FF2B5EF4-FFF2-40B4-BE49-F238E27FC236}">
                <a16:creationId xmlns:a16="http://schemas.microsoft.com/office/drawing/2014/main" id="{34A70F1E-4D04-FB28-CE5B-89A6E16488DA}"/>
              </a:ext>
            </a:extLst>
          </p:cNvPr>
          <p:cNvPicPr>
            <a:picLocks noChangeAspect="1"/>
          </p:cNvPicPr>
          <p:nvPr/>
        </p:nvPicPr>
        <p:blipFill>
          <a:blip r:embed="rId3"/>
          <a:stretch>
            <a:fillRect/>
          </a:stretch>
        </p:blipFill>
        <p:spPr>
          <a:xfrm>
            <a:off x="617280" y="1568862"/>
            <a:ext cx="5888451" cy="4487045"/>
          </a:xfrm>
          <a:prstGeom prst="rect">
            <a:avLst/>
          </a:prstGeom>
        </p:spPr>
      </p:pic>
    </p:spTree>
    <p:extLst>
      <p:ext uri="{BB962C8B-B14F-4D97-AF65-F5344CB8AC3E}">
        <p14:creationId xmlns:p14="http://schemas.microsoft.com/office/powerpoint/2010/main" val="16467757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p:cNvSpPr txBox="1"/>
          <p:nvPr/>
        </p:nvSpPr>
        <p:spPr>
          <a:xfrm>
            <a:off x="1226008" y="2371738"/>
            <a:ext cx="9595263" cy="2800767"/>
          </a:xfrm>
          <a:prstGeom prst="rect">
            <a:avLst/>
          </a:prstGeom>
          <a:noFill/>
        </p:spPr>
        <p:txBody>
          <a:bodyPr wrap="square" rtlCol="0">
            <a:spAutoFit/>
          </a:bodyPr>
          <a:lstStyle/>
          <a:p>
            <a:pPr lvl="0" algn="just" rtl="1">
              <a:defRPr/>
            </a:pPr>
            <a:r>
              <a:rPr lang="ar-EG" sz="1600" dirty="0">
                <a:solidFill>
                  <a:prstClr val="black"/>
                </a:solidFill>
                <a:latin typeface="Alexandria" pitchFamily="2" charset="-78"/>
                <a:cs typeface="Alexandria" pitchFamily="2" charset="-78"/>
              </a:rPr>
              <a:t>ويعد إستخدام وسائل الإعلام العنصر الأكثر وضوحاً في العلاقات العامة ،كونها تشكل أسلوباً تكتيكياً</a:t>
            </a:r>
            <a:endParaRPr lang="en-US" sz="1600" dirty="0">
              <a:solidFill>
                <a:prstClr val="black"/>
              </a:solidFill>
              <a:latin typeface="Alexandria" pitchFamily="2" charset="-78"/>
              <a:cs typeface="Alexandria" pitchFamily="2" charset="-78"/>
            </a:endParaRPr>
          </a:p>
          <a:p>
            <a:pPr lvl="0" algn="just" rtl="1">
              <a:defRPr/>
            </a:pPr>
            <a:endParaRPr lang="en-US"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قادراً</a:t>
            </a:r>
            <a:r>
              <a:rPr lang="en-US" sz="1600" dirty="0">
                <a:solidFill>
                  <a:prstClr val="black"/>
                </a:solidFill>
                <a:latin typeface="Alexandria" pitchFamily="2" charset="-78"/>
                <a:cs typeface="Alexandria" pitchFamily="2" charset="-78"/>
              </a:rPr>
              <a:t> </a:t>
            </a:r>
            <a:r>
              <a:rPr lang="ar-EG" sz="1600" dirty="0">
                <a:solidFill>
                  <a:prstClr val="black"/>
                </a:solidFill>
                <a:latin typeface="Alexandria" pitchFamily="2" charset="-78"/>
                <a:cs typeface="Alexandria" pitchFamily="2" charset="-78"/>
              </a:rPr>
              <a:t> على التأثير في آراء الآخرين وتغيير سلوكهم وخلق قنوات وفرص جديدة للتواصل مع الجمهور.</a:t>
            </a:r>
            <a:endParaRPr lang="en-US"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ومع تزايد إدراك أصحاب العلامات التجارية لما يمثله الإعلام الإجتماعي من فرص للشركة وتهديدات على</a:t>
            </a:r>
            <a:endParaRPr lang="en-US" sz="1600" dirty="0">
              <a:solidFill>
                <a:prstClr val="black"/>
              </a:solidFill>
              <a:latin typeface="Alexandria" pitchFamily="2" charset="-78"/>
              <a:cs typeface="Alexandria" pitchFamily="2" charset="-78"/>
            </a:endParaRPr>
          </a:p>
          <a:p>
            <a:pPr lvl="0" algn="just" rtl="1">
              <a:defRPr/>
            </a:pPr>
            <a:endParaRPr lang="en-US"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سمعتها في نفس الوقت ،فإن مسؤولية المختصين بالعلاقات العامة في إدارة العلاقة بين الشركة</a:t>
            </a:r>
            <a:endParaRPr lang="en-US" sz="1600" dirty="0">
              <a:solidFill>
                <a:prstClr val="black"/>
              </a:solidFill>
              <a:latin typeface="Alexandria" pitchFamily="2" charset="-78"/>
              <a:cs typeface="Alexandria" pitchFamily="2" charset="-78"/>
            </a:endParaRPr>
          </a:p>
          <a:p>
            <a:pPr lvl="0" algn="just" rtl="1">
              <a:defRPr/>
            </a:pPr>
            <a:endParaRPr lang="en-US"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والعملاء ستجعلهم أقدر الناس على إدارة الفضاء الإجتماعي للشركة عن طريق تقديم الإستشارات</a:t>
            </a:r>
            <a:endParaRPr lang="en-US" sz="1600" dirty="0">
              <a:solidFill>
                <a:prstClr val="black"/>
              </a:solidFill>
              <a:latin typeface="Alexandria" pitchFamily="2" charset="-78"/>
              <a:cs typeface="Alexandria" pitchFamily="2" charset="-78"/>
            </a:endParaRPr>
          </a:p>
          <a:p>
            <a:pPr lvl="0" algn="just" rtl="1">
              <a:defRPr/>
            </a:pPr>
            <a:endParaRPr lang="en-US"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القيمة</a:t>
            </a:r>
            <a:r>
              <a:rPr lang="en-US" sz="1600" dirty="0">
                <a:solidFill>
                  <a:prstClr val="black"/>
                </a:solidFill>
                <a:latin typeface="Alexandria" pitchFamily="2" charset="-78"/>
                <a:cs typeface="Alexandria" pitchFamily="2" charset="-78"/>
              </a:rPr>
              <a:t>  </a:t>
            </a:r>
            <a:r>
              <a:rPr lang="ar-EG" sz="1600" dirty="0">
                <a:solidFill>
                  <a:prstClr val="black"/>
                </a:solidFill>
                <a:latin typeface="Alexandria" pitchFamily="2" charset="-78"/>
                <a:cs typeface="Alexandria" pitchFamily="2" charset="-78"/>
              </a:rPr>
              <a:t> في آليات التواصل وتحقيق النتائج التي ستؤثر في ما يطلبة العملاء.</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469789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46448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p:cNvSpPr txBox="1"/>
          <p:nvPr/>
        </p:nvSpPr>
        <p:spPr>
          <a:xfrm>
            <a:off x="1174146" y="1833809"/>
            <a:ext cx="9814419" cy="3539430"/>
          </a:xfrm>
          <a:prstGeom prst="rect">
            <a:avLst/>
          </a:prstGeom>
          <a:noFill/>
        </p:spPr>
        <p:txBody>
          <a:bodyPr wrap="square" rtlCol="0">
            <a:spAutoFit/>
          </a:bodyPr>
          <a:lstStyle/>
          <a:p>
            <a:pPr lvl="0" algn="just" rtl="1">
              <a:defRPr/>
            </a:pPr>
            <a:r>
              <a:rPr lang="ar-EG" sz="1600" dirty="0">
                <a:solidFill>
                  <a:prstClr val="black"/>
                </a:solidFill>
                <a:latin typeface="Alexandria" pitchFamily="2" charset="-78"/>
                <a:cs typeface="Alexandria" pitchFamily="2" charset="-78"/>
              </a:rPr>
              <a:t>ولاشك أنه مع تزايد إدراك أصحاب العلامات التجارية لما يمثله الإعلام الاجتماعي من فرص للشركة وتهديدات</a:t>
            </a:r>
            <a:endParaRPr lang="en-US" sz="1600" dirty="0">
              <a:solidFill>
                <a:prstClr val="black"/>
              </a:solidFill>
              <a:latin typeface="Alexandria" pitchFamily="2" charset="-78"/>
              <a:cs typeface="Alexandria" pitchFamily="2" charset="-78"/>
            </a:endParaRPr>
          </a:p>
          <a:p>
            <a:pPr lvl="0" algn="just" rtl="1">
              <a:defRPr/>
            </a:pPr>
            <a:endParaRPr lang="en-US"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على سمعتها في نفس الوقت، ومن هنا اصبحت مواقع التواصل الإجتماعي من اهم وسائل التسويق</a:t>
            </a:r>
            <a:endParaRPr lang="en-US" sz="1600" dirty="0">
              <a:solidFill>
                <a:prstClr val="black"/>
              </a:solidFill>
              <a:latin typeface="Alexandria" pitchFamily="2" charset="-78"/>
              <a:cs typeface="Alexandria" pitchFamily="2" charset="-78"/>
            </a:endParaRPr>
          </a:p>
          <a:p>
            <a:pPr lvl="0" algn="just" rtl="1">
              <a:defRPr/>
            </a:pPr>
            <a:endParaRPr lang="en-US"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والاتصال مع الجمهور </a:t>
            </a:r>
            <a:r>
              <a:rPr lang="ar-EG" sz="1600" b="1" dirty="0">
                <a:solidFill>
                  <a:prstClr val="black"/>
                </a:solidFill>
                <a:latin typeface="Alexandria" pitchFamily="2" charset="-78"/>
                <a:cs typeface="Alexandria" pitchFamily="2" charset="-78"/>
              </a:rPr>
              <a:t>وتتمثل أهم إستخداماتها :</a:t>
            </a:r>
            <a:endParaRPr lang="en-US" sz="1600" b="1" dirty="0">
              <a:solidFill>
                <a:prstClr val="black"/>
              </a:solidFill>
              <a:latin typeface="Alexandria" pitchFamily="2" charset="-78"/>
              <a:cs typeface="Alexandria" pitchFamily="2" charset="-78"/>
            </a:endParaRPr>
          </a:p>
          <a:p>
            <a:pPr lvl="0" algn="just" rtl="1">
              <a:defRPr/>
            </a:pPr>
            <a:endParaRPr lang="en-US" sz="1600" b="1" dirty="0">
              <a:solidFill>
                <a:prstClr val="black"/>
              </a:solidFill>
              <a:latin typeface="Alexandria" pitchFamily="2" charset="-78"/>
              <a:cs typeface="Alexandria" pitchFamily="2" charset="-78"/>
            </a:endParaRPr>
          </a:p>
          <a:p>
            <a:pPr lvl="0" algn="just" rtl="1">
              <a:defRPr/>
            </a:pPr>
            <a:endParaRPr lang="ar-EG" sz="1600" b="1"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الوصول لعملاء  جدد.</a:t>
            </a:r>
            <a:endParaRPr lang="en-US" sz="1600" dirty="0">
              <a:solidFill>
                <a:prstClr val="black"/>
              </a:solidFill>
              <a:latin typeface="Alexandria" pitchFamily="2" charset="-78"/>
              <a:cs typeface="Alexandria" pitchFamily="2" charset="-78"/>
            </a:endParaRPr>
          </a:p>
          <a:p>
            <a:pPr lvl="0" algn="just" rtl="1">
              <a:defRPr/>
            </a:pPr>
            <a:endParaRPr lang="en-US"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التعريف بموقعك على الشبكات العنكبوتية وزيادة الحركة .</a:t>
            </a:r>
            <a:endParaRPr lang="en-US"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تصحيح المفاهيم عن المنظمة.</a:t>
            </a:r>
            <a:endParaRPr lang="en-US"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زيادة المبيعات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51295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p:cNvSpPr txBox="1"/>
          <p:nvPr/>
        </p:nvSpPr>
        <p:spPr>
          <a:xfrm>
            <a:off x="5014805" y="2550111"/>
            <a:ext cx="5684907" cy="2308324"/>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 - </a:t>
            </a:r>
            <a:r>
              <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بناء وتحسين سمعة المنظمة لدى العملاء.</a:t>
            </a:r>
            <a:endPar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بناء إسم المنظمة </a:t>
            </a:r>
            <a:endPar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انخفاض التكلفة </a:t>
            </a:r>
            <a:endPar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a:t>
            </a:r>
            <a:r>
              <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الإنتشار الواسع بدون معوقات وتنوع شرائح المستخدمين.</a:t>
            </a:r>
            <a:endPar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a:t>
            </a:r>
            <a:r>
              <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rPr>
              <a:t>مرونة الاستخدام .</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959370" y="1685495"/>
            <a:ext cx="3692143" cy="4370412"/>
          </a:xfrm>
          <a:prstGeom prst="rect">
            <a:avLst/>
          </a:prstGeom>
        </p:spPr>
      </p:pic>
    </p:spTree>
    <p:extLst>
      <p:ext uri="{BB962C8B-B14F-4D97-AF65-F5344CB8AC3E}">
        <p14:creationId xmlns:p14="http://schemas.microsoft.com/office/powerpoint/2010/main" val="40442421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4234D-C8E0-24FB-3041-56C492FA6AD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13993F4-A8B6-E15C-8120-318BD174C93B}"/>
              </a:ext>
            </a:extLst>
          </p:cNvPr>
          <p:cNvSpPr/>
          <p:nvPr/>
        </p:nvSpPr>
        <p:spPr>
          <a:xfrm>
            <a:off x="860685" y="1574453"/>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DC0FAF00-C454-8E43-09D0-D17916DEBB7D}"/>
              </a:ext>
            </a:extLst>
          </p:cNvPr>
          <p:cNvSpPr txBox="1"/>
          <p:nvPr/>
        </p:nvSpPr>
        <p:spPr>
          <a:xfrm>
            <a:off x="1244184" y="1895365"/>
            <a:ext cx="9587236" cy="3785652"/>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تتضمن هذه المرحلة تقديم رؤى محددة حول مضمون رسائل الحملة، وتحديد ماهية الشكل الذي ينبغي</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أن تظهر به، على أن تتوافق رسائل الحملة مـع تحقيـق الأهداف المحددة لحملة العلاقات العامة . حيث يعد  بناء</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الرسـائل الإعلاميـة أحـد التحديات الأساسية التي تواجه مصممي حملات العلاقات العامة ، فمن جانـب لابـد</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أن يتناسب مضمون الرسائل مع مستوى الجمهور المستهدف، من حيث قدرتـه علـى إدراك المعلومات</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المتضمنة في الحملة، وكيفية التعامل معها، ومن جانـب آخـر ينبغي أن تؤثر تلك المعلومات في الجمهور</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بدرجة أكثر عمقاً، ومـن ثـم تتدفق الاستجابة المطلوبة للرسالة الإعلامية، بما يؤدي إلى تغيير اتجاهاتهم</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نحوها، بـل واحتفاظهم بأجزاء من الرسالة في ذاكرتهم حول موضوع الحملة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1F860366-FFCB-B153-71D1-715CA62910BB}"/>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28C7150B-84A4-0BE4-551F-A22D00C0E57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E74E2FA8-C8AB-EAD0-1D5A-5BA3C53AC2DB}"/>
              </a:ext>
            </a:extLst>
          </p:cNvPr>
          <p:cNvSpPr txBox="1"/>
          <p:nvPr/>
        </p:nvSpPr>
        <p:spPr>
          <a:xfrm>
            <a:off x="3585350" y="728469"/>
            <a:ext cx="3669889" cy="369332"/>
          </a:xfrm>
          <a:prstGeom prst="rect">
            <a:avLst/>
          </a:prstGeom>
          <a:noFill/>
        </p:spPr>
        <p:txBody>
          <a:bodyPr wrap="square">
            <a:spAutoFit/>
          </a:bodyPr>
          <a:lstStyle/>
          <a:p>
            <a:r>
              <a:rPr kumimoji="0" lang="ar-BH" b="1" i="1" u="sng"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lexandria" pitchFamily="2" charset="-78"/>
                <a:cs typeface="Alexandria" pitchFamily="2" charset="-78"/>
              </a:rPr>
              <a:t>المرحلة الثانية : الرسالة </a:t>
            </a:r>
            <a:endParaRPr lang="en-US" dirty="0"/>
          </a:p>
        </p:txBody>
      </p:sp>
    </p:spTree>
    <p:extLst>
      <p:ext uri="{BB962C8B-B14F-4D97-AF65-F5344CB8AC3E}">
        <p14:creationId xmlns:p14="http://schemas.microsoft.com/office/powerpoint/2010/main" val="3550573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0866A9-C702-5044-56EF-48811567F08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E2F8248-CA07-9481-6FB5-D7B9B97D3737}"/>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C27E8976-7AD5-2831-290D-BF2B72D16E53}"/>
              </a:ext>
            </a:extLst>
          </p:cNvPr>
          <p:cNvSpPr txBox="1"/>
          <p:nvPr/>
        </p:nvSpPr>
        <p:spPr>
          <a:xfrm>
            <a:off x="1469035" y="2550111"/>
            <a:ext cx="9230677" cy="255454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ويعد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هيكل الرسالة، أي تصميمها، ووضعها في أطر معرفية محددة، ومدى</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جاذبيتها، ومدى اعتمادها</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على أساليب عقلانية أو عاطفية، وشكلها النهائي بشـكل</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عام، هو جوهر </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حملة العلاقات العامة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فإذا تم إعداد</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الرسالة بشكل دقيق، والتركيز على</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الأهداف المحددة للحملة، بما يتوافق مع تعاط ف الجمهور</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المستهدف واهتماماتـه،</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فسوف يتحقق التأثير المطلوب، ويحدث التغير في سلوك الجمهور المستهدف</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نحـو</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رسالة الحملة</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endPar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54B7742B-C73E-D5AB-7357-32AD3ADB0670}"/>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44C49C34-45E9-D54F-40CC-B24E084B69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54074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3C97C9-CEDA-40DA-C83C-5CE415243F7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C1D2BE9-4A2D-549B-3412-F32FA17E8591}"/>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70084FDB-7568-CC70-A6F9-EF66B7C300B9}"/>
              </a:ext>
            </a:extLst>
          </p:cNvPr>
          <p:cNvSpPr txBox="1"/>
          <p:nvPr/>
        </p:nvSpPr>
        <p:spPr>
          <a:xfrm>
            <a:off x="1334125" y="2010465"/>
            <a:ext cx="9665391" cy="3293209"/>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تتمثل مزايا الرسائل الإعلامية للحملات الإعلامية عبر وسـائل الإعـلام الجديد فيما يلي</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سهولة نقل الرسالة للآخرين بلا تعقيدات، وإمكانية تمريرهـا للآخـرين دون المرور على حارس البوابة الإعلامية، كما كان متبعاً فـي وسـائل ا لإعـلام التقليدية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سهولة الوصول إلى مستخدمي شبكة الإنترنت الذين يتواجدون علـى الشـبكة كالأصدقاء، العملاء، زملاء العمل، العائلة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إمكانية إضافة مصادر للآخرين، كإعادة إرسال الرسالة عن طريق إيصـالهم بالروابط المتعلقة بالحملة الإعلامية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انخفاض التكلفة الخاصة بعرض رسالة الحملة، وإمكانية تكرار عرضها لمرات عديدة وهو ما لا يتاح من خلال وسائل الإعلام التقليدية </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53F39464-60DF-FB23-9838-6C4D5AB64B1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ED9F40AB-EE0C-6DB2-FF76-089A68B5456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12272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5D59E-C777-B582-AD5C-E167E1E945B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FA49BD7-7CB2-5946-A5F7-DA31742BBA22}"/>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651D9303-B5DE-7F6C-4C75-AF160C1B29C4}"/>
              </a:ext>
            </a:extLst>
          </p:cNvPr>
          <p:cNvSpPr txBox="1"/>
          <p:nvPr/>
        </p:nvSpPr>
        <p:spPr>
          <a:xfrm>
            <a:off x="1263304" y="2310269"/>
            <a:ext cx="9665391" cy="3046988"/>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كذلك، فإن استخدام مصممي الحملة الإعلامية للمواقع الالكترونية يتحقق </a:t>
            </a:r>
            <a:r>
              <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العديد من المزايا، كما يلي</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 أنها تحقق نوع من التفاعلية بين المستخدمين ومحتوى الرسالة الإعلامية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تتوافر فيها المرونة، بمعنى إمكانية تواصل الجمهور مع الحملة، من خلال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حدوث رد الفعل من جانب</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الجمهور مع القائم بالحملة، مما قد يزيد قدرة القائم</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بالحملة على إقناع الجمهور بموضوع الحملة وأهدافها</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كما يمكن إرسال الرسائل الأكثر تعقيداً، و التركيز على موضع الحملة وتناولها</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بشيء من التفصيل، ولكن</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بدون</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استطراد كي لا تكون مملة حتى لا ينصـرف</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عنها الجمهور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F8B34060-7A4D-7DF2-2435-8E456EA2844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351EE66D-38DD-5A72-9C3B-B1D0EAB4A12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772296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E66B5-A303-2427-36B5-0378F1C04F8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1598A58-B4F0-0CC3-E5B5-A078DA4FC7AB}"/>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9045AA87-6420-279A-71AA-4EFE9980FCD0}"/>
              </a:ext>
            </a:extLst>
          </p:cNvPr>
          <p:cNvSpPr txBox="1"/>
          <p:nvPr/>
        </p:nvSpPr>
        <p:spPr>
          <a:xfrm>
            <a:off x="1263304" y="2310269"/>
            <a:ext cx="9665391" cy="1815882"/>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انتقائية </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الجمهور في التعرض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والتحكم فيما يصل إليه من رسـائل، فقـد يبتعـد</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الجمهور عن </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الرسائل</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الإع</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ـلامية التي لا تتوافـ ـق مـع اهتماماتـه، وتلبـي</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احتياجاته، وتتناغم مع أفكاره </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واتجاهاته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والتي </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لا تلبي</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لديـه أي نـوع مـن</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التعاطف معها ، بالإضافة إلي وجود العديد من </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الحملات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السـلبية الهدامـة التـي</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تخالف</a:t>
            </a:r>
            <a:endPar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قيم وتقاليد المجتمع ، و</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هو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ما يشكل تحدياً </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كبيراً </a:t>
            </a:r>
            <a:r>
              <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أمام الكثير مـن </a:t>
            </a: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الرقمية .</a:t>
            </a:r>
            <a:endParaRPr kumimoji="0" lang="ar-EG"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386B0769-EA84-921B-87D6-D23C56AF62F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402C2709-AF63-83C5-B214-5BD913E651E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54DA37A-7C18-3AF7-262F-C52A8DF51976}"/>
              </a:ext>
            </a:extLst>
          </p:cNvPr>
          <p:cNvSpPr txBox="1"/>
          <p:nvPr/>
        </p:nvSpPr>
        <p:spPr>
          <a:xfrm>
            <a:off x="2776928" y="698975"/>
            <a:ext cx="6093500" cy="646331"/>
          </a:xfrm>
          <a:prstGeom prst="rect">
            <a:avLst/>
          </a:prstGeom>
          <a:noFill/>
        </p:spPr>
        <p:txBody>
          <a:bodyPr wrap="square">
            <a:spAutoFit/>
          </a:bodyPr>
          <a:lstStyle/>
          <a:p>
            <a:pPr algn="ctr"/>
            <a:r>
              <a:rPr kumimoji="0" lang="ar-EG"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سلبيات استخدام وسائل الإعلام الجديد في </a:t>
            </a:r>
            <a:r>
              <a:rPr kumimoji="0" lang="ar-BH"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endParaRPr lang="en-US" dirty="0"/>
          </a:p>
        </p:txBody>
      </p:sp>
    </p:spTree>
    <p:extLst>
      <p:ext uri="{BB962C8B-B14F-4D97-AF65-F5344CB8AC3E}">
        <p14:creationId xmlns:p14="http://schemas.microsoft.com/office/powerpoint/2010/main" val="3363335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086317-5237-1554-4FB5-09E7C9F721C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D994748-A2CB-D5FA-C9E0-BA7BF823F655}"/>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AC04CDEA-C6A1-7983-1B3A-EFA3A57A1534}"/>
              </a:ext>
            </a:extLst>
          </p:cNvPr>
          <p:cNvSpPr txBox="1"/>
          <p:nvPr/>
        </p:nvSpPr>
        <p:spPr>
          <a:xfrm>
            <a:off x="1263304" y="2310269"/>
            <a:ext cx="9665391" cy="206210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بعد الانتهاء من المرحلة الأولى المتعلقة بتحديد الأهداف التي تسعى الحملـة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الإعلامية إلى تحقيقها، وتحديد الجمهور المسـتهدف، وكـذلك اختيـار الوسـائل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الإعلامية المناسبة لموضوع الحملة، وأيضاً بعد إنجاز المرحلـة الثانيـة المتعلقـة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بإعداد الرسالة (موضوع الحملة ) مروراً بجميع الشروط والضوابط التـي ينبغـي</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توافرها في كل من المرحلتين السابقتين، تأتي المرحلـة الثالثـة الخاصـة بتنفيـذ</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الحملة، وهي خطوة في غاية الأهمية، بمعنى أنه لا يكفي التخطيط الجيـد وحـدة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لضمان نجاح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فقد تفشل الحملة بسـبب سـوء الإدارة والتنفيـذ،</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ومهما كانت الخطة واضحة ومفصلة، فإن عملية تحويل الأفكـار إلـى خطـوات</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)٢٤ تنفيذية عملية تحتاج إلى متابعة وتدقيق شديدين</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وفي ذات الوقت حتى نضمن أن يكون التنفيذ سلسل وفعال، فلابـد أن يـتم</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التخطيط للمرحلتين السابقتين على أكمل وجه</a:t>
            </a:r>
          </a:p>
        </p:txBody>
      </p:sp>
      <p:sp>
        <p:nvSpPr>
          <p:cNvPr id="4" name="TextBox 3">
            <a:extLst>
              <a:ext uri="{FF2B5EF4-FFF2-40B4-BE49-F238E27FC236}">
                <a16:creationId xmlns:a16="http://schemas.microsoft.com/office/drawing/2014/main" id="{F0CD606B-6355-ED97-DC69-5EAAA0A4D6B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2711D7BF-9418-3EF3-8E58-D50ECB89CE4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CDA59479-6FBF-1331-956E-FB9201A925F0}"/>
              </a:ext>
            </a:extLst>
          </p:cNvPr>
          <p:cNvSpPr txBox="1"/>
          <p:nvPr/>
        </p:nvSpPr>
        <p:spPr>
          <a:xfrm>
            <a:off x="2776928" y="698975"/>
            <a:ext cx="6093500"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المرحلة الثالثة : تنفيذ الحملة </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79579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645B3-A876-62E9-0245-6436C4555BD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4F3FDB4-853A-ACA1-B83F-35212065211E}"/>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1EBFA201-97C5-0B4D-8BB7-CF919E3219A5}"/>
              </a:ext>
            </a:extLst>
          </p:cNvPr>
          <p:cNvSpPr txBox="1"/>
          <p:nvPr/>
        </p:nvSpPr>
        <p:spPr>
          <a:xfrm>
            <a:off x="1169233" y="2310269"/>
            <a:ext cx="10260767" cy="2800767"/>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يقصد برصد وتقييم الحملة، أن يتم تتبع مسار تنفيذ الحملة، بحيث يتم تقييمها</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مرحلياً خلال التنفيذ ورصد جميع خطواتها</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وأن يدار هـذا الرصـد والتقيـيم</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بأسلوب منظم يسمح بالابتكار وتطور مسار الحملـة، دون أن يـؤثر ذلـك علـى</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الإخلال بالخطوات التخطيطية للحملة، فقد يتطلب تنفيذ الخطة أحياناً إجراء بعـض</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التعديلات على الخطة الأصلية لتتماشى مع متغيرات الموقف، أو مع ما يستجد من ظروف طارئة تتطلب تغيير مسار الحملة، لذلك ينبغي أن تتصف الخطة بالمرونـة</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لكي تستوعب أي تغيرات يتم تطبيقها على الحملة الإعلامية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على أن يبدأ الرصد والتقييم منذ بداية تنفيذ الحملة وذلك لكي يمكـن تـدارك</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الأخطاء أو القصور الذي قد يشوب بعض الحملات، أو مـا أطلـق عليـه أخطاء منتصف الطريق </a:t>
            </a:r>
            <a:r>
              <a:rPr kumimoji="0" lang="en-US"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ومن ثم فإن تتبع </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lang="ar-BH" sz="1600" dirty="0">
                <a:solidFill>
                  <a:prstClr val="black"/>
                </a:solidFill>
                <a:latin typeface="Alexandria" pitchFamily="2" charset="-78"/>
                <a:cs typeface="Alexandria" pitchFamily="2" charset="-78"/>
              </a:rPr>
              <a:t>يعد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جزءاً لا يتج</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زأ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من العملية الإعلامية ككل، وأن نجاح أي حملة إعلاميـة يـرتبط</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ارتباطاً مباشراً بكيفية التخطيط لها والذي يجب أن يقوم علـى خطـوات سلسـلة</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ومحددة ومتقنة، بدءاً من اختيار موضوع الحملة، وانتهاء بتتبع مسارها وتطورها</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ورصد مدى نجاحها أو إخفاقها</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p>
        </p:txBody>
      </p:sp>
      <p:sp>
        <p:nvSpPr>
          <p:cNvPr id="4" name="TextBox 3">
            <a:extLst>
              <a:ext uri="{FF2B5EF4-FFF2-40B4-BE49-F238E27FC236}">
                <a16:creationId xmlns:a16="http://schemas.microsoft.com/office/drawing/2014/main" id="{8D33A3AC-F1AB-714B-7220-32F23E809DCD}"/>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DF3B62EA-4272-0788-365E-B6FD2B54667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57FC7353-5C70-2307-9BC3-83745C9C3B82}"/>
              </a:ext>
            </a:extLst>
          </p:cNvPr>
          <p:cNvSpPr txBox="1"/>
          <p:nvPr/>
        </p:nvSpPr>
        <p:spPr>
          <a:xfrm>
            <a:off x="2776928" y="698975"/>
            <a:ext cx="6093500"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18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المرحلة  الرابعة  : الرصد والتقييم </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515662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FDA99E-FFE7-C18A-CBE3-F4C66856E21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4C93991-31FA-0052-8F6C-B38ACBFA7ABC}"/>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019D5E34-9EC3-1989-2293-D034013845CA}"/>
              </a:ext>
            </a:extLst>
          </p:cNvPr>
          <p:cNvSpPr txBox="1"/>
          <p:nvPr/>
        </p:nvSpPr>
        <p:spPr>
          <a:xfrm>
            <a:off x="1169233" y="1865979"/>
            <a:ext cx="10260767" cy="3785652"/>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الناجحة عبر الإعلام الجديد، العديد مـن المقومـات أو</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السمات لكي تنجح في تحقيق أهدافها، من حيث التأثير على الجمهور وفقاً لأهداف</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الحملة، وتتمثل تلك السمات فيما يلي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سمات تتعلق بصياغة الرسالة الإعلامية للحملة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فالرسالة الإعلامية هي موضوع الحملة التي يسعى مصممها إلـى توصـيل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محتواها للجمهور المستهدف ولضمان نجاح هذه الرسالة، وإقناع الجمهـور بهـا،</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ينبغي توافر العديد من الشروط التالية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١ـ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الوضوح: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بمعنى أن تتسم الرسالة الإعلامية بالوضوح، وعدم الغمـوض أو</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التعقيد، وذلك لكي يستطيع الجمهور تفهمها، والتعامل معها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٢ـ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السرعة</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ويقصد بها أن تنتشر الرسـالة بسـرعة كبيـرة بـين الجمهـور</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المستهدف، وإذا لم تنتشر بسرعة فهي رسالة غير فعالة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٣ـ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الجاذبية: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بمعنى أن تحتوي الرسالة على معاني جاذبة للجمهور، وأن تبتعـد</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عن الملل في محتواها، ولا تكون مزعجة للجمهور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٤ـ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الثقة: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أي لابد أن تبني الرسالة على شيء من الثقة بـين مصـمم الحملـة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والجمهور، حيث إذا فقدت تلك الثقة، ستفقد الحملة أهميتها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٥ـ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الابتكارية: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بمعنى أن تتسم الحملة بالجدية، وأن تمثل إضافة للآخرين </a:t>
            </a:r>
          </a:p>
        </p:txBody>
      </p:sp>
      <p:sp>
        <p:nvSpPr>
          <p:cNvPr id="4" name="TextBox 3">
            <a:extLst>
              <a:ext uri="{FF2B5EF4-FFF2-40B4-BE49-F238E27FC236}">
                <a16:creationId xmlns:a16="http://schemas.microsoft.com/office/drawing/2014/main" id="{DE187C93-1FC5-7291-7D8C-CC4126458A89}"/>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90F43AC0-5558-9CEE-F7CF-9B550954F8A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98647CA-C814-F49B-5C1C-83A0CD50CEF8}"/>
              </a:ext>
            </a:extLst>
          </p:cNvPr>
          <p:cNvSpPr txBox="1"/>
          <p:nvPr/>
        </p:nvSpPr>
        <p:spPr>
          <a:xfrm>
            <a:off x="2739586" y="802093"/>
            <a:ext cx="6093500" cy="70788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BH" sz="2000" b="1" i="0" u="sng" strike="noStrike" kern="1200" cap="none" spc="0" normalizeH="0" baseline="0" noProof="0" dirty="0">
                <a:ln>
                  <a:noFill/>
                </a:ln>
                <a:solidFill>
                  <a:prstClr val="black"/>
                </a:solidFill>
                <a:effectLst/>
                <a:uLnTx/>
                <a:uFillTx/>
                <a:latin typeface="Alexandria" pitchFamily="2" charset="-78"/>
                <a:cs typeface="Alexandria" pitchFamily="2" charset="-78"/>
              </a:rPr>
              <a:t>مقومات نجاح حملات العلاقات العامة عبر الإعلام الجديد </a:t>
            </a:r>
            <a:r>
              <a:rPr kumimoji="0" lang="ar-BH"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a:t>
            </a:r>
            <a:endParaRPr kumimoji="0" lang="en-US"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Tree>
    <p:extLst>
      <p:ext uri="{BB962C8B-B14F-4D97-AF65-F5344CB8AC3E}">
        <p14:creationId xmlns:p14="http://schemas.microsoft.com/office/powerpoint/2010/main" val="1700771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B16E3B-9D96-2915-D840-78FE7A28633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342E1FD-F2B2-59D0-E93A-ABA8F2A0E8FE}"/>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C198018C-5F0D-E39D-E18B-D3A02AA35B8B}"/>
              </a:ext>
            </a:extLst>
          </p:cNvPr>
          <p:cNvSpPr txBox="1"/>
          <p:nvPr/>
        </p:nvSpPr>
        <p:spPr>
          <a:xfrm>
            <a:off x="1169233" y="2310269"/>
            <a:ext cx="10260767" cy="255454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6-</a:t>
            </a: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التنظيم: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أي يجب أن تكون مخططة بشكل م نظم ودقيـق، وأن تـؤدي كـل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خطوة في الرسالة الإعلامية إلى الخطوة التي تليها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٧ـ الإنسانية: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بمعنى ألا تخلو الحملة من الجوانب الإنسانية، ولا تتبـع الطـرق</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الآلية في تسويق الحملة، بل يجب أن تحمل أبعاد ا إنسانية تستطيع من خلالها</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كسب تأييد الجمهور لها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٨ـ التنوع: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أي يجب أن تتنوع لغة الخطاب الإعلامي، وترجمة محتوى الرسالة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الإعلامية إلى عدة لغات بما يخدم أغراض الحملة، وخاصة إذا كانت الحملة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موجهة إلى خارج البلاد، بهدف إقناع الآخر بأفكار معينة، أو تصحيح لبعض</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المفاهيم الخاطئة حول صورة المجتمعات العربية لدى الغرب، علـى سـبيل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المث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1933238A-FD55-0071-D4F3-9E0F3CE1390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236F8718-05FF-2297-CB11-2386D705F0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048665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0D5A8-51F3-8290-AA57-243B569C45C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55FAA0B-932C-5399-94D6-929A0ABA808D}"/>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635F7C6B-1D01-17E4-66F7-89C9A990B67E}"/>
              </a:ext>
            </a:extLst>
          </p:cNvPr>
          <p:cNvSpPr txBox="1"/>
          <p:nvPr/>
        </p:nvSpPr>
        <p:spPr>
          <a:xfrm>
            <a:off x="1064301" y="1841242"/>
            <a:ext cx="10260767" cy="403187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سمات تتعلق بالتقنيات التي تستخدمها </a:t>
            </a:r>
            <a:r>
              <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حملة العلاقات العامة </a:t>
            </a: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من خـلال الإعـلام</a:t>
            </a:r>
            <a:r>
              <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الجديد :</a:t>
            </a:r>
            <a:endPar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هناك بعض الخصائص المتعلقة بالتقنيـات أو التطبيقـات المسـتخدمة فـي</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حملات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عبر الإعلام الجديد، التي تعمل على زيادة فعالية ونجاح الحملة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الإعلامية تتمثل فيما يلي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١ـ إنشاء موقع إلكتروني متميز يسهل الوصول إليه، ويحتوي علـى معلومـات</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كافية عن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حملة العلاقات العامة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٢ـ استخدام وسائل تقنية متعددة من أجـل نجـاح الحملـة مثـل : المـدونات،</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المنتديات، المواقع الإلكترونية، الشبكات الاجتماعية كالفيس بوك، والتـويتر،</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اليوتيوب، التدوين الصوتي والمرئي ورسائل الموبايل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٣ـ استخدام بعض الوسائط الإعلامية المتعددة بما يتوافق مع موضوع الحملـة،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مثل الصور، مقاطع فيديو، تعليقات صوتية، رسوم</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وعلى الـرغم مـن</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أهمية مقاطع الفيديو التي تدعم الحملة على الفيس بوك، إلا أن فيديو الحملـة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سيكون أفضل على موقع اليو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تيوب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من الفيس بوك</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٤ـ ربط الموقع الإلكتروني الخاص بالحملة بالمواقع المشهورة، مثل موقع الفيس</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بوك، والياهو، واليو تيوب، وربطه كذلك بموقع بعض الحملات ذات الصـلة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بالحملة</a:t>
            </a:r>
          </a:p>
        </p:txBody>
      </p:sp>
      <p:sp>
        <p:nvSpPr>
          <p:cNvPr id="4" name="TextBox 3">
            <a:extLst>
              <a:ext uri="{FF2B5EF4-FFF2-40B4-BE49-F238E27FC236}">
                <a16:creationId xmlns:a16="http://schemas.microsoft.com/office/drawing/2014/main" id="{6773150F-10ED-9BAA-B05C-D89CE1E418F1}"/>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4B533CED-793D-5786-3E24-CBEDE7DA8C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8596589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A9D48-52A9-BC55-787A-C83DC8A0139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D10F0D6-9FF7-38CD-0AAC-3F656D4F33EC}"/>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8387598F-C2F9-4A8A-48DB-6574DF7E0AE2}"/>
              </a:ext>
            </a:extLst>
          </p:cNvPr>
          <p:cNvSpPr txBox="1"/>
          <p:nvPr/>
        </p:nvSpPr>
        <p:spPr>
          <a:xfrm>
            <a:off x="1244183" y="2397948"/>
            <a:ext cx="9901003" cy="206210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تحديث الصفحات الإلكترونية على المواقع، والمـدونات حـول موضـوع</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الحملة، وتخصيص وقت كافٍ للرد على زوار الموقع</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٦ـ تحديث الكلمات المفتاحية للموقع، وذلك لكي تظهر في بداية الموقـع أثنـاء</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بحث المستخدم لأن المستخدم غالبا ما يذهب للمواقع التي تكون فـي بدايـة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قائمة البحث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٧ـ أن يقود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حملة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فريق عمل متمكن لديه من التقنيات ما يستطيع بـه</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تنفيذ كافة الخطوات السابقة المتعلقة بالتقنيـات المسـتخدمة فـي الحمـلات</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الإعلامية عبر الإعلام الجديد</a:t>
            </a:r>
          </a:p>
        </p:txBody>
      </p:sp>
      <p:sp>
        <p:nvSpPr>
          <p:cNvPr id="4" name="TextBox 3">
            <a:extLst>
              <a:ext uri="{FF2B5EF4-FFF2-40B4-BE49-F238E27FC236}">
                <a16:creationId xmlns:a16="http://schemas.microsoft.com/office/drawing/2014/main" id="{CBBAC32E-FE36-56E4-EEBB-8A6E7419047A}"/>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5730775F-7ACD-E79C-DB3B-E457BA4489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909193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3E2149-A8BE-5AE0-44DF-D7EC3552003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ADDB332-6406-325A-539E-20747101BB15}"/>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B4120DCA-CF8E-7C22-D639-158C38838C00}"/>
              </a:ext>
            </a:extLst>
          </p:cNvPr>
          <p:cNvSpPr txBox="1"/>
          <p:nvPr/>
        </p:nvSpPr>
        <p:spPr>
          <a:xfrm>
            <a:off x="1169233" y="1845574"/>
            <a:ext cx="10260767" cy="4308872"/>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BH" b="1" i="1" u="sng" dirty="0">
                <a:latin typeface="Alexandria" pitchFamily="2" charset="-78"/>
                <a:cs typeface="Alexandria" pitchFamily="2" charset="-78"/>
              </a:rPr>
              <a:t>سمات تتعلق بالتفاعلية قي حملات العلاقات العامة عبر الإعلام الجديد :</a:t>
            </a: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latin typeface="Alexandria" pitchFamily="2" charset="-78"/>
                <a:cs typeface="Alexandria" pitchFamily="2" charset="-78"/>
              </a:rPr>
              <a:t> ويقصد بالتفاعلية الجهود المخططة في تصميم مواقـع الوسـائل الإعلاميـة الجديدة وبرامجها، ومحتواها، التي تسمح للمتلقي بأكبر قدر مـن المشـاركة فـي عمليات الاتصال والاختيار الحر من المحتوى، والخدمات المتاحـة علـى شـبكة الإنترنت بقدر احتياجاته واهتماماته .</a:t>
            </a: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latin typeface="Alexandria" pitchFamily="2" charset="-78"/>
                <a:cs typeface="Alexandria" pitchFamily="2" charset="-78"/>
              </a:rPr>
              <a:t> وهناك العديد من الشروط التي ينبغي توافرها لكي تتسم حملة العلاقات العامة بالتفاعلية، كما يلي :</a:t>
            </a: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latin typeface="Alexandria" pitchFamily="2" charset="-78"/>
                <a:cs typeface="Alexandria" pitchFamily="2" charset="-78"/>
              </a:rPr>
              <a:t>1- أن يكون هناك تفا عل مع جمهور الحملة، من خلال الاستماع لردود الجمهور والتواصل معهم للتعليق على اقتراحاتهم، وتوجيه الشكر والامتنان للجمهـور لتواصله مع الحملة . </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latin typeface="Alexandria" pitchFamily="2" charset="-78"/>
                <a:cs typeface="Alexandria" pitchFamily="2" charset="-78"/>
              </a:rPr>
              <a:t>٢ـ إعداد صفحة إلكترونية للمؤيدين للحملة، وكذلك يمكن جمع بعض المضامين المؤيدة للحملة من الإنترنت مثل مقاطع الفيديو ، والمقالات، وبعض الأحداث التي تدعم أهمية الحملة . </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latin typeface="Alexandria" pitchFamily="2" charset="-78"/>
                <a:cs typeface="Alexandria" pitchFamily="2" charset="-78"/>
              </a:rPr>
              <a:t>٣ـ يجب متابعة مستوى تفاعل الجمهور مع الحملة، ويمكن عمل مقياس معـين لقياس مدى التفاعل بين الجمهور حول موضوع الحملـة الإعلاميـة.</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lang="en-US" sz="1600" dirty="0">
                <a:latin typeface="Alexandria" pitchFamily="2" charset="-78"/>
                <a:cs typeface="Alexandria" pitchFamily="2" charset="-78"/>
              </a:rPr>
              <a:t>. ٤ـ </a:t>
            </a:r>
            <a:r>
              <a:rPr lang="ar-BH" sz="1600" dirty="0">
                <a:latin typeface="Alexandria" pitchFamily="2" charset="-78"/>
                <a:cs typeface="Alexandria" pitchFamily="2" charset="-78"/>
              </a:rPr>
              <a:t>ضرورة التواصل مع وسائل الإعلام التقليدية، كالصحافة لتقوم بدور الوسيط بين الحملات والجمهور، من خلال دورها في نشـر المعلومـات المؤيـدةللحملة، والتواصل مع من تستهدفهم الحملة، سواء كانوا أصـحاب محطـات</a:t>
            </a: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latin typeface="Alexandria" pitchFamily="2" charset="-78"/>
                <a:cs typeface="Alexandria" pitchFamily="2" charset="-78"/>
              </a:rPr>
              <a:t>فضائية، أو رؤساء شركات، أو كُتاب، أو مخرجين</a:t>
            </a:r>
            <a:endPar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 name="TextBox 3">
            <a:extLst>
              <a:ext uri="{FF2B5EF4-FFF2-40B4-BE49-F238E27FC236}">
                <a16:creationId xmlns:a16="http://schemas.microsoft.com/office/drawing/2014/main" id="{5FE76A7E-6E5E-F563-1166-359BF7462E00}"/>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E071E60F-6569-7299-8D5B-6045FDAF086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862033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DDDFC8-8F2D-41FA-3408-A666597950E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993EC6B-FE59-7F47-31CC-A7DF1F24EFF3}"/>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B24300D8-453D-C3FF-1A8E-F8CC3326BFC8}"/>
              </a:ext>
            </a:extLst>
          </p:cNvPr>
          <p:cNvSpPr txBox="1"/>
          <p:nvPr/>
        </p:nvSpPr>
        <p:spPr>
          <a:xfrm>
            <a:off x="1078042" y="2015549"/>
            <a:ext cx="10035915" cy="3539430"/>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سمات تتعلق باختيار أو تصميم شعار للحملة أو صناعة الرمز</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يرتبط نجاح حملة العلاقات العامة باختيار شعار لها، أو علامة مميزة على حسب نوع الحملة الإعلامية، وهذا الشعار يمكن وضعه على الموقع الإلكتروني للحملـة، أو على الفيديو الخاص بالحملة، بحيث يكون هناك توافـق بـين شـعار الحملـة ومضمونها، وأن يرتبط الشعار في ذهن الجمهور بالحملة بشكل مباشر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ويقصد بالشعار عدد محدود من الكلمات التي لابد أن تعبر عـن مضـمون وأهداف الحملة، ويمكن أن يضاف لتلك الكلمات بعض التصميمات البسيطة التـي تعبر عن الحملة، ويجب توافر العديد من الشروط في </a:t>
            </a:r>
            <a:r>
              <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شعار الحملة منها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ـ أن يحتوي على عدد قليل من الكلمات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ـ أن يعبر عن مضمون الحملة وأهدافها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ـ أن يستخدم كلمات واضحة ومفهومة لكي يمكن تذكرها بسهولة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ـ أن يتسم بالجاذبية، والإخراج المتميز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ـ ويمكن أن يصمم الشعار من خلال بعض الصور بالإضافة إلى الكلمات </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51B89612-C3FD-F35D-55BD-C7A2C10272F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EC32EA5A-BDDE-08D7-3F2B-55A9FEF2D2F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014613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FF426-6BB0-80BF-DAE3-4E5214E05AE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EA5B6C4-30C7-1D36-BE11-A39F939B3CD1}"/>
              </a:ext>
            </a:extLst>
          </p:cNvPr>
          <p:cNvSpPr/>
          <p:nvPr/>
        </p:nvSpPr>
        <p:spPr>
          <a:xfrm>
            <a:off x="959370" y="1685495"/>
            <a:ext cx="104706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762636D4-0DF3-86AC-54BD-BD38B98038D9}"/>
              </a:ext>
            </a:extLst>
          </p:cNvPr>
          <p:cNvSpPr txBox="1"/>
          <p:nvPr/>
        </p:nvSpPr>
        <p:spPr>
          <a:xfrm>
            <a:off x="1064301" y="1777813"/>
            <a:ext cx="10260767" cy="4278094"/>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سمات تتعلق بدراسة الجمهور المستهدف :</a:t>
            </a:r>
            <a:endPar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يعتمد نجاح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كذلك بشكل أساسي على معرفـة الجمهـور</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المستهدف من الحملة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وفي إطار ذلك يجب علـى القـائم بالحملـة أن </a:t>
            </a: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يتبـع</a:t>
            </a:r>
            <a:r>
              <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الخطوات التالية :</a:t>
            </a:r>
            <a:endParaRPr kumimoji="0" lang="ar-BH"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1" i="1"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١ـ تحديد الفئات الجماهيرية المستهدفة من الحملة، والتعـرف علـى السـمات</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المختلفة لهذه الفئات، لكي يصبح من الس هل مخاطبتها، وقد تشـمل الفئـات</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المستهدفة: الجمهور العام، صناع القرار، قادة الرأي في المجتمع، القيـادات</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الإعلامية، الأدباء، الكُتاب، أو الجمهور النوعي كالشباب، المرأة، الأطفـال،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الأميين، الحرفيين، المرضى .</a:t>
            </a:r>
            <a:endPar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٢ـ التعرف على اتجاهات وسلوكيات الجمهور مسبقاً حول موضـوع الحملـة،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وكذلك معرفة الوسائل التي يمكن أن تحفز الجمهور المسـتهدف للاهتمـام بموضوع الحملة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وخاصة في الحملات التسويقية وهي الأكثر انتشـاراً،</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حيث ينبغي على القائم بالحملة أن يحدد بشكل خـاص جمهـوره ويعـرف</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احتياجاته، بالإضافة إلى دراسة المنافسين لحملته بشكل دقيق، وذلك للوصول</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للصيغة الأنسب والأكثر تأثيراً عند القيام بالحملة</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endPar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lvl="0" algn="just" rtl="1">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٣ـ التأكد من اتفاق موضوع الحملة مع اتجاهات ومعتقدات الجمهور المستهدف،</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مما يؤدي إلى نجاح الحملة في تحقيق أهدافها، والعكس صحيح، فـ إذا لـم</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تتفق الحملة مع قيم وعادات الجمهور المستهدف، فسيؤدي ذلك بلا شك </a:t>
            </a:r>
            <a:r>
              <a:rPr kumimoji="0" lang="ar-BH"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إخفاقها وعدم قدرتها على تحقيق أهدافها</a:t>
            </a:r>
          </a:p>
        </p:txBody>
      </p:sp>
      <p:sp>
        <p:nvSpPr>
          <p:cNvPr id="4" name="TextBox 3">
            <a:extLst>
              <a:ext uri="{FF2B5EF4-FFF2-40B4-BE49-F238E27FC236}">
                <a16:creationId xmlns:a16="http://schemas.microsoft.com/office/drawing/2014/main" id="{AD249980-CBAF-F73F-9BC9-4B7F6125CA6D}"/>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B93400F0-B7D0-CD11-C5D7-81DC5A8A07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88434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p:cNvSpPr txBox="1"/>
          <p:nvPr/>
        </p:nvSpPr>
        <p:spPr>
          <a:xfrm>
            <a:off x="994126" y="2316429"/>
            <a:ext cx="10059027" cy="3231654"/>
          </a:xfrm>
          <a:prstGeom prst="rect">
            <a:avLst/>
          </a:prstGeom>
          <a:noFill/>
        </p:spPr>
        <p:txBody>
          <a:bodyPr wrap="square" rtlCol="0">
            <a:spAutoFit/>
          </a:bodyPr>
          <a:lstStyle/>
          <a:p>
            <a:pPr lvl="0" algn="just" rtl="1">
              <a:defRPr/>
            </a:pPr>
            <a:r>
              <a:rPr lang="ar-EG" sz="1600" b="1" dirty="0">
                <a:solidFill>
                  <a:prstClr val="black"/>
                </a:solidFill>
                <a:latin typeface="Alexandria" pitchFamily="2" charset="-78"/>
                <a:cs typeface="Alexandria" pitchFamily="2" charset="-78"/>
              </a:rPr>
              <a:t>إن الإعلام الرقمي الآن يعد أكثر مباشرة وقوة ،وعلى العلاقات العامة ان توظف في إستخدامها لأدوات</a:t>
            </a:r>
            <a:endParaRPr lang="en-US" sz="1600" b="1" dirty="0">
              <a:solidFill>
                <a:prstClr val="black"/>
              </a:solidFill>
              <a:latin typeface="Alexandria" pitchFamily="2" charset="-78"/>
              <a:cs typeface="Alexandria" pitchFamily="2" charset="-78"/>
            </a:endParaRPr>
          </a:p>
          <a:p>
            <a:pPr lvl="0" algn="just" rtl="1">
              <a:defRPr/>
            </a:pPr>
            <a:endParaRPr lang="en-US" sz="1600" b="1" dirty="0">
              <a:solidFill>
                <a:prstClr val="black"/>
              </a:solidFill>
              <a:latin typeface="Alexandria" pitchFamily="2" charset="-78"/>
              <a:cs typeface="Alexandria" pitchFamily="2" charset="-78"/>
            </a:endParaRPr>
          </a:p>
          <a:p>
            <a:pPr lvl="0" algn="just" rtl="1">
              <a:defRPr/>
            </a:pPr>
            <a:r>
              <a:rPr lang="ar-EG" sz="1600" b="1" dirty="0">
                <a:solidFill>
                  <a:prstClr val="black"/>
                </a:solidFill>
                <a:latin typeface="Alexandria" pitchFamily="2" charset="-78"/>
                <a:cs typeface="Alexandria" pitchFamily="2" charset="-78"/>
              </a:rPr>
              <a:t> الإعلام الجديد ولابد من مراعاة ما يلي :</a:t>
            </a:r>
            <a:endParaRPr lang="en-US" sz="1600" b="1" dirty="0">
              <a:solidFill>
                <a:prstClr val="black"/>
              </a:solidFill>
              <a:latin typeface="Alexandria" pitchFamily="2" charset="-78"/>
              <a:cs typeface="Alexandria" pitchFamily="2" charset="-78"/>
            </a:endParaRPr>
          </a:p>
          <a:p>
            <a:pPr lvl="0" algn="just" rtl="1">
              <a:defRPr/>
            </a:pPr>
            <a:endParaRPr lang="ar-EG" sz="1600" b="1"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1- العمل على الوصول للمستويات المهنية المطلوبة </a:t>
            </a:r>
            <a:endParaRPr lang="en-US"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2-تحقيق إتفاق وإنسجام المحتوى مع إحتياجات الجمهورالمستهدف.</a:t>
            </a:r>
            <a:endParaRPr lang="en-US"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3-تشجيع التغذية الراجعه.</a:t>
            </a:r>
            <a:endParaRPr lang="en-US"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4-تحليل إستجابات الجماهير والرد والتأكيد على ان الرسالة قد تم إستيعابها بالكامل وأنها أدت التأثير المطلوب إ</a:t>
            </a:r>
            <a:r>
              <a:rPr lang="ar-BH" sz="1600" dirty="0">
                <a:solidFill>
                  <a:prstClr val="black"/>
                </a:solidFill>
                <a:latin typeface="Alexandria" pitchFamily="2" charset="-78"/>
                <a:cs typeface="Alexandria" pitchFamily="2" charset="-78"/>
              </a:rPr>
              <a:t>ح</a:t>
            </a:r>
            <a:r>
              <a:rPr lang="ar-EG" sz="1600" dirty="0">
                <a:solidFill>
                  <a:prstClr val="black"/>
                </a:solidFill>
                <a:latin typeface="Alexandria" pitchFamily="2" charset="-78"/>
                <a:cs typeface="Alexandria" pitchFamily="2" charset="-78"/>
              </a:rPr>
              <a:t>داثة لدى المستقبل</a:t>
            </a:r>
            <a:r>
              <a:rPr lang="ar-EG" sz="2800" dirty="0">
                <a:solidFill>
                  <a:prstClr val="black"/>
                </a:solidFill>
                <a:latin typeface="Times New Roman" panose="02020603050405020304" pitchFamily="18" charset="0"/>
                <a:cs typeface="Times New Roman" panose="02020603050405020304" pitchFamily="18" charset="0"/>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61446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p:cNvSpPr txBox="1"/>
          <p:nvPr/>
        </p:nvSpPr>
        <p:spPr>
          <a:xfrm>
            <a:off x="1132434" y="2527492"/>
            <a:ext cx="9698986" cy="2308324"/>
          </a:xfrm>
          <a:prstGeom prst="rect">
            <a:avLst/>
          </a:prstGeom>
          <a:noFill/>
        </p:spPr>
        <p:txBody>
          <a:bodyPr wrap="square" rtlCol="0">
            <a:spAutoFit/>
          </a:bodyPr>
          <a:lstStyle/>
          <a:p>
            <a:pPr lvl="0" algn="just" rtl="1">
              <a:defRPr/>
            </a:pPr>
            <a:r>
              <a:rPr lang="ar-EG" sz="1600" dirty="0">
                <a:solidFill>
                  <a:prstClr val="black"/>
                </a:solidFill>
                <a:latin typeface="Alexandria" pitchFamily="2" charset="-78"/>
                <a:cs typeface="Alexandria" pitchFamily="2" charset="-78"/>
              </a:rPr>
              <a:t>وتصنف شبكات التواصل الإجتماعية بوصفها ظاهرة عالمية تنتشر حول العالم وتصبح إحدى الأدوات المهمة</a:t>
            </a:r>
            <a:endParaRPr lang="ar-BH" sz="1600" dirty="0">
              <a:solidFill>
                <a:prstClr val="black"/>
              </a:solidFill>
              <a:latin typeface="Alexandria" pitchFamily="2" charset="-78"/>
              <a:cs typeface="Alexandria" pitchFamily="2" charset="-78"/>
            </a:endParaRPr>
          </a:p>
          <a:p>
            <a:pPr lvl="0" algn="just" rtl="1">
              <a:defRPr/>
            </a:pPr>
            <a:endParaRPr lang="ar-BH"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للتسويق لحملات العلاقات العامة  ، وتزود شبكات التواصل الإجتماعي الشركات بالأدوات لتحديد الشركات</a:t>
            </a:r>
            <a:endParaRPr lang="ar-BH" sz="1600" dirty="0">
              <a:solidFill>
                <a:prstClr val="black"/>
              </a:solidFill>
              <a:latin typeface="Alexandria" pitchFamily="2" charset="-78"/>
              <a:cs typeface="Alexandria" pitchFamily="2" charset="-78"/>
            </a:endParaRPr>
          </a:p>
          <a:p>
            <a:pPr lvl="0" algn="just" rtl="1">
              <a:defRPr/>
            </a:pPr>
            <a:endParaRPr lang="ar-BH"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وفقاً للصفحة الشخصية للمستخدمين والمجتمعات التي يتواصلون من خلالها ،كما أن وسائل التواصل</a:t>
            </a:r>
            <a:endParaRPr lang="ar-BH" sz="1600" dirty="0">
              <a:solidFill>
                <a:prstClr val="black"/>
              </a:solidFill>
              <a:latin typeface="Alexandria" pitchFamily="2" charset="-78"/>
              <a:cs typeface="Alexandria" pitchFamily="2" charset="-78"/>
            </a:endParaRPr>
          </a:p>
          <a:p>
            <a:pPr lvl="0" algn="just" rtl="1">
              <a:defRPr/>
            </a:pPr>
            <a:endParaRPr lang="ar-BH"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الإجتماعي هي عنصر مشترك في المزيج التسويقي حيث تسمح للمستهلكين بالوصول بشكل مباشر مع</a:t>
            </a:r>
            <a:endParaRPr lang="ar-BH" sz="1600" dirty="0">
              <a:solidFill>
                <a:prstClr val="black"/>
              </a:solidFill>
              <a:latin typeface="Alexandria" pitchFamily="2" charset="-78"/>
              <a:cs typeface="Alexandria" pitchFamily="2" charset="-78"/>
            </a:endParaRPr>
          </a:p>
          <a:p>
            <a:pPr lvl="0" algn="just" rtl="1">
              <a:defRPr/>
            </a:pPr>
            <a:endParaRPr lang="ar-BH"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ممارسي العلاقات العامة القائمين بالحملة عبرالإعلام الجديد.</a:t>
            </a:r>
            <a:endParaRPr kumimoji="0" lang="ar-EG" sz="16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756035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p:cNvSpPr txBox="1"/>
          <p:nvPr/>
        </p:nvSpPr>
        <p:spPr>
          <a:xfrm>
            <a:off x="1016491" y="2326252"/>
            <a:ext cx="9698986" cy="2985433"/>
          </a:xfrm>
          <a:prstGeom prst="rect">
            <a:avLst/>
          </a:prstGeom>
          <a:noFill/>
        </p:spPr>
        <p:txBody>
          <a:bodyPr wrap="square" rtlCol="0">
            <a:spAutoFit/>
          </a:bodyPr>
          <a:lstStyle/>
          <a:p>
            <a:pPr lvl="0" algn="just" rtl="1">
              <a:defRPr/>
            </a:pPr>
            <a:r>
              <a:rPr lang="ar-EG" sz="1600" b="1" u="sng" dirty="0">
                <a:solidFill>
                  <a:prstClr val="black"/>
                </a:solidFill>
                <a:latin typeface="Alexandria" pitchFamily="2" charset="-78"/>
                <a:cs typeface="Alexandria" pitchFamily="2" charset="-78"/>
              </a:rPr>
              <a:t>سرعة التواصل </a:t>
            </a:r>
            <a:r>
              <a:rPr lang="ar-EG" sz="1600" dirty="0">
                <a:solidFill>
                  <a:prstClr val="black"/>
                </a:solidFill>
                <a:latin typeface="Alexandria" pitchFamily="2" charset="-78"/>
                <a:cs typeface="Alexandria" pitchFamily="2" charset="-78"/>
              </a:rPr>
              <a:t>والتي تسمح مواقع التواصل الإجتماعي للمستخدمين للاتصال بشكل دائم مع ممارسي</a:t>
            </a:r>
            <a:endParaRPr lang="ar-BH" sz="1600" dirty="0">
              <a:solidFill>
                <a:prstClr val="black"/>
              </a:solidFill>
              <a:latin typeface="Alexandria" pitchFamily="2" charset="-78"/>
              <a:cs typeface="Alexandria" pitchFamily="2" charset="-78"/>
            </a:endParaRPr>
          </a:p>
          <a:p>
            <a:pPr lvl="0" algn="just" rtl="1">
              <a:defRPr/>
            </a:pPr>
            <a:endParaRPr lang="ar-BH" sz="1600" dirty="0">
              <a:solidFill>
                <a:prstClr val="black"/>
              </a:solidFill>
              <a:latin typeface="Alexandria" pitchFamily="2" charset="-78"/>
              <a:cs typeface="Alexandria" pitchFamily="2" charset="-78"/>
            </a:endParaRPr>
          </a:p>
          <a:p>
            <a:pPr lvl="0" algn="just" rtl="1">
              <a:defRPr/>
            </a:pPr>
            <a:r>
              <a:rPr lang="ar-EG" sz="1600" dirty="0">
                <a:solidFill>
                  <a:prstClr val="black"/>
                </a:solidFill>
                <a:latin typeface="Alexandria" pitchFamily="2" charset="-78"/>
                <a:cs typeface="Alexandria" pitchFamily="2" charset="-78"/>
              </a:rPr>
              <a:t> العلاقات العامة بداخل الشركات .</a:t>
            </a:r>
            <a:endParaRPr lang="ar-BH"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b="1" u="sng" dirty="0">
                <a:solidFill>
                  <a:prstClr val="black"/>
                </a:solidFill>
                <a:latin typeface="Alexandria" pitchFamily="2" charset="-78"/>
                <a:cs typeface="Alexandria" pitchFamily="2" charset="-78"/>
              </a:rPr>
              <a:t>السمعة</a:t>
            </a:r>
            <a:r>
              <a:rPr lang="ar-EG" sz="1600" dirty="0">
                <a:solidFill>
                  <a:prstClr val="black"/>
                </a:solidFill>
                <a:latin typeface="Alexandria" pitchFamily="2" charset="-78"/>
                <a:cs typeface="Alexandria" pitchFamily="2" charset="-78"/>
              </a:rPr>
              <a:t> والتي تعد انطباع الآخرين عن فرد أو شركة او شركة محددة.</a:t>
            </a:r>
            <a:endParaRPr lang="ar-BH"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b="1" u="sng" dirty="0">
                <a:solidFill>
                  <a:prstClr val="black"/>
                </a:solidFill>
                <a:latin typeface="Alexandria" pitchFamily="2" charset="-78"/>
                <a:cs typeface="Alexandria" pitchFamily="2" charset="-78"/>
              </a:rPr>
              <a:t>الشعبية</a:t>
            </a:r>
            <a:r>
              <a:rPr lang="ar-EG" sz="1600" dirty="0">
                <a:solidFill>
                  <a:prstClr val="black"/>
                </a:solidFill>
                <a:latin typeface="Alexandria" pitchFamily="2" charset="-78"/>
                <a:cs typeface="Alexandria" pitchFamily="2" charset="-78"/>
              </a:rPr>
              <a:t> ويتصل هذا بشكل مباشر بالجمهور والتي يتم تسهيلها في شبكات التواصل الإجتماعي ...يمكن قياس عدد الجمهور على شبكة الانترنت من خلال عدد الزوار لاي صفحة شخصية.</a:t>
            </a:r>
            <a:endParaRPr lang="ar-BH" sz="1600" dirty="0">
              <a:solidFill>
                <a:prstClr val="black"/>
              </a:solidFill>
              <a:latin typeface="Alexandria" pitchFamily="2" charset="-78"/>
              <a:cs typeface="Alexandria" pitchFamily="2" charset="-78"/>
            </a:endParaRPr>
          </a:p>
          <a:p>
            <a:pPr lvl="0" algn="just" rtl="1">
              <a:defRPr/>
            </a:pPr>
            <a:endParaRPr lang="ar-EG" sz="1600" dirty="0">
              <a:solidFill>
                <a:prstClr val="black"/>
              </a:solidFill>
              <a:latin typeface="Alexandria" pitchFamily="2" charset="-78"/>
              <a:cs typeface="Alexandria" pitchFamily="2" charset="-78"/>
            </a:endParaRPr>
          </a:p>
          <a:p>
            <a:pPr lvl="0" algn="just" rtl="1">
              <a:defRPr/>
            </a:pPr>
            <a:r>
              <a:rPr lang="ar-EG" sz="1600" b="1" u="sng" dirty="0">
                <a:solidFill>
                  <a:prstClr val="black"/>
                </a:solidFill>
                <a:latin typeface="Alexandria" pitchFamily="2" charset="-78"/>
                <a:cs typeface="Alexandria" pitchFamily="2" charset="-78"/>
              </a:rPr>
              <a:t>السلطة</a:t>
            </a:r>
            <a:r>
              <a:rPr lang="ar-EG" sz="1600" dirty="0">
                <a:solidFill>
                  <a:prstClr val="black"/>
                </a:solidFill>
                <a:latin typeface="Alexandria" pitchFamily="2" charset="-78"/>
                <a:cs typeface="Alexandria" pitchFamily="2" charset="-78"/>
              </a:rPr>
              <a:t> وهي قوة التأثير على المستخدم داخل الشبكة ،وبشكل عام يعتمد ممارسي العلاقات العامة على الفيس بوك كأداة للتواصل لإقامة العلاقات مع الجماهير المستهدفة </a:t>
            </a:r>
            <a:r>
              <a:rPr lang="ar-EG" sz="2800" dirty="0">
                <a:solidFill>
                  <a:prstClr val="black"/>
                </a:solidFill>
                <a:latin typeface="Times New Roman" panose="02020603050405020304" pitchFamily="18" charset="0"/>
                <a:cs typeface="Times New Roman" panose="02020603050405020304" pitchFamily="18" charset="0"/>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itle 1"/>
          <p:cNvSpPr txBox="1">
            <a:spLocks/>
          </p:cNvSpPr>
          <p:nvPr/>
        </p:nvSpPr>
        <p:spPr>
          <a:xfrm>
            <a:off x="900113" y="568325"/>
            <a:ext cx="7878762" cy="156051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EG" altLang="en-US" sz="1800" b="1" u="sng" dirty="0">
                <a:latin typeface="Alexandria" pitchFamily="2" charset="-78"/>
                <a:cs typeface="Alexandria" pitchFamily="2" charset="-78"/>
              </a:rPr>
              <a:t>وهناك أربعة قيم أساسية تتعلق بإستخدام الشركات للحملات الرقمية عبر شبكات التواصل الإجتماعي </a:t>
            </a:r>
            <a:r>
              <a:rPr lang="ar-EG" altLang="en-US" dirty="0"/>
              <a:t>.</a:t>
            </a:r>
            <a:endParaRPr lang="en-US" altLang="en-US" dirty="0"/>
          </a:p>
        </p:txBody>
      </p:sp>
    </p:spTree>
    <p:extLst>
      <p:ext uri="{BB962C8B-B14F-4D97-AF65-F5344CB8AC3E}">
        <p14:creationId xmlns:p14="http://schemas.microsoft.com/office/powerpoint/2010/main" val="41247462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E768B-C057-1E49-9A40-6EDCCF0E2F7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D04E466-0856-7366-8B12-41964D1FB6C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3F442011-8D3C-8354-8DA2-FC888189A878}"/>
              </a:ext>
            </a:extLst>
          </p:cNvPr>
          <p:cNvSpPr txBox="1"/>
          <p:nvPr/>
        </p:nvSpPr>
        <p:spPr>
          <a:xfrm>
            <a:off x="4907948" y="2172364"/>
            <a:ext cx="6388338" cy="3293209"/>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مميزات </a:t>
            </a:r>
            <a:r>
              <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عبر الإعلام الجديد :</a:t>
            </a:r>
            <a:endPar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لقد أضفى الإعلام الجديد على </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العديد من</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المميزات، التي</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كان من المستحيل تحقيق ها من خلال وسائل الإعلام</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التقليدية، والسابقة علـى هـذا</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التطور، تلك المزايا التي جعلت الحمـلات</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الإعلاميـة تنطلـق لـتملأ المجتمـع</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الافتراضي، والتي قد تنطلق منه</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إلى أرض الواقع لتصل إلى جماهير متعددة قد لا يتخيلها صاحب</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الحملة ذاته، وتتمثل تلك المميزات فيما يلي </a:t>
            </a:r>
            <a:endPar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8FE13721-0547-D01E-BECD-AAFF008945B1}"/>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089382D0-E9BE-EE1E-BC72-47AB8C39B0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itle 1">
            <a:extLst>
              <a:ext uri="{FF2B5EF4-FFF2-40B4-BE49-F238E27FC236}">
                <a16:creationId xmlns:a16="http://schemas.microsoft.com/office/drawing/2014/main" id="{CD726D88-30D3-2A13-5E5E-756C8E85E3C7}"/>
              </a:ext>
            </a:extLst>
          </p:cNvPr>
          <p:cNvSpPr txBox="1">
            <a:spLocks/>
          </p:cNvSpPr>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tx2"/>
                </a:solidFill>
                <a:latin typeface="+mj-lt"/>
                <a:ea typeface="+mj-ea"/>
                <a:cs typeface="+mj-cs"/>
              </a:defRPr>
            </a:lvl1pPr>
            <a:lvl2pPr algn="ctr" rtl="0" eaLnBrk="0" fontAlgn="base" hangingPunct="0">
              <a:spcBef>
                <a:spcPct val="0"/>
              </a:spcBef>
              <a:spcAft>
                <a:spcPct val="0"/>
              </a:spcAft>
              <a:defRPr sz="33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3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3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300">
                <a:solidFill>
                  <a:schemeClr val="tx2"/>
                </a:solidFill>
                <a:latin typeface="Arial" panose="020B0604020202020204" pitchFamily="34" charset="0"/>
                <a:cs typeface="Arial" panose="020B0604020202020204" pitchFamily="34" charset="0"/>
              </a:defRPr>
            </a:lvl5pPr>
            <a:lvl6pPr marL="342900" algn="ctr" rtl="0" fontAlgn="base">
              <a:spcBef>
                <a:spcPct val="0"/>
              </a:spcBef>
              <a:spcAft>
                <a:spcPct val="0"/>
              </a:spcAft>
              <a:defRPr sz="3300">
                <a:solidFill>
                  <a:schemeClr val="tx2"/>
                </a:solidFill>
                <a:latin typeface="Arial" panose="020B0604020202020204" pitchFamily="34" charset="0"/>
                <a:cs typeface="Arial" panose="020B0604020202020204" pitchFamily="34" charset="0"/>
              </a:defRPr>
            </a:lvl6pPr>
            <a:lvl7pPr marL="685800" algn="ctr" rtl="0" fontAlgn="base">
              <a:spcBef>
                <a:spcPct val="0"/>
              </a:spcBef>
              <a:spcAft>
                <a:spcPct val="0"/>
              </a:spcAft>
              <a:defRPr sz="3300">
                <a:solidFill>
                  <a:schemeClr val="tx2"/>
                </a:solidFill>
                <a:latin typeface="Arial" panose="020B0604020202020204" pitchFamily="34" charset="0"/>
                <a:cs typeface="Arial" panose="020B0604020202020204" pitchFamily="34" charset="0"/>
              </a:defRPr>
            </a:lvl7pPr>
            <a:lvl8pPr marL="1028700" algn="ctr" rtl="0" fontAlgn="base">
              <a:spcBef>
                <a:spcPct val="0"/>
              </a:spcBef>
              <a:spcAft>
                <a:spcPct val="0"/>
              </a:spcAft>
              <a:defRPr sz="3300">
                <a:solidFill>
                  <a:schemeClr val="tx2"/>
                </a:solidFill>
                <a:latin typeface="Arial" panose="020B0604020202020204" pitchFamily="34" charset="0"/>
                <a:cs typeface="Arial" panose="020B0604020202020204" pitchFamily="34" charset="0"/>
              </a:defRPr>
            </a:lvl8pPr>
            <a:lvl9pPr marL="1371600" algn="ctr" rtl="0" fontAlgn="base">
              <a:spcBef>
                <a:spcPct val="0"/>
              </a:spcBef>
              <a:spcAft>
                <a:spcPct val="0"/>
              </a:spcAft>
              <a:defRPr sz="3300">
                <a:solidFill>
                  <a:schemeClr val="tx2"/>
                </a:solidFill>
                <a:latin typeface="Arial" panose="020B0604020202020204" pitchFamily="34" charset="0"/>
                <a:cs typeface="Arial" panose="020B0604020202020204" pitchFamily="34" charset="0"/>
              </a:defRPr>
            </a:lvl9pPr>
          </a:lstStyle>
          <a:p>
            <a:pPr lvl="0">
              <a:defRPr/>
            </a:pPr>
            <a:r>
              <a:rPr lang="ar-EG" sz="1800" b="1" u="sng" dirty="0">
                <a:solidFill>
                  <a:srgbClr val="000000"/>
                </a:solidFill>
                <a:effectLst>
                  <a:outerShdw blurRad="38100" dist="38100" dir="2700000" algn="tl">
                    <a:srgbClr val="000000">
                      <a:alpha val="43137"/>
                    </a:srgbClr>
                  </a:outerShdw>
                </a:effectLst>
                <a:latin typeface="Alexandria" pitchFamily="2" charset="-78"/>
                <a:cs typeface="Alexandria" pitchFamily="2" charset="-78"/>
              </a:rPr>
              <a:t>مميزات </a:t>
            </a:r>
            <a:r>
              <a:rPr lang="ar-BH" sz="1800" b="1" u="sng" dirty="0">
                <a:solidFill>
                  <a:srgbClr val="000000"/>
                </a:solidFill>
                <a:effectLst>
                  <a:outerShdw blurRad="38100" dist="38100" dir="2700000" algn="tl">
                    <a:srgbClr val="000000">
                      <a:alpha val="43137"/>
                    </a:srgbClr>
                  </a:outerShdw>
                </a:effectLst>
                <a:latin typeface="Alexandria" pitchFamily="2" charset="-78"/>
                <a:cs typeface="Alexandria" pitchFamily="2" charset="-78"/>
              </a:rPr>
              <a:t>حملات العلاقات العامة </a:t>
            </a:r>
            <a:r>
              <a:rPr lang="ar-EG" sz="1800" b="1" u="sng" dirty="0">
                <a:solidFill>
                  <a:srgbClr val="000000"/>
                </a:solidFill>
                <a:effectLst>
                  <a:outerShdw blurRad="38100" dist="38100" dir="2700000" algn="tl">
                    <a:srgbClr val="000000">
                      <a:alpha val="43137"/>
                    </a:srgbClr>
                  </a:outerShdw>
                </a:effectLst>
                <a:latin typeface="Alexandria" pitchFamily="2" charset="-78"/>
                <a:cs typeface="Alexandria" pitchFamily="2" charset="-78"/>
              </a:rPr>
              <a:t>عبر الإعلام الجديد </a:t>
            </a:r>
            <a:endParaRPr kumimoji="0" lang="ar-EG" sz="1800" b="1" i="0" u="sng"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lexandria" pitchFamily="2" charset="-78"/>
              <a:ea typeface="+mj-ea"/>
              <a:cs typeface="Alexandria" pitchFamily="2" charset="-78"/>
            </a:endParaRPr>
          </a:p>
        </p:txBody>
      </p:sp>
      <p:pic>
        <p:nvPicPr>
          <p:cNvPr id="2" name="Picture 1">
            <a:extLst>
              <a:ext uri="{FF2B5EF4-FFF2-40B4-BE49-F238E27FC236}">
                <a16:creationId xmlns:a16="http://schemas.microsoft.com/office/drawing/2014/main" id="{6969873D-6581-7D91-634B-E3B661869B77}"/>
              </a:ext>
            </a:extLst>
          </p:cNvPr>
          <p:cNvPicPr>
            <a:picLocks noChangeAspect="1"/>
          </p:cNvPicPr>
          <p:nvPr/>
        </p:nvPicPr>
        <p:blipFill>
          <a:blip r:embed="rId3"/>
          <a:srcRect l="-2790" t="63" r="12365" b="-63"/>
          <a:stretch/>
        </p:blipFill>
        <p:spPr>
          <a:xfrm>
            <a:off x="457200" y="1685496"/>
            <a:ext cx="4333671" cy="4370412"/>
          </a:xfrm>
          <a:prstGeom prst="rect">
            <a:avLst/>
          </a:prstGeom>
        </p:spPr>
      </p:pic>
    </p:spTree>
    <p:extLst>
      <p:ext uri="{BB962C8B-B14F-4D97-AF65-F5344CB8AC3E}">
        <p14:creationId xmlns:p14="http://schemas.microsoft.com/office/powerpoint/2010/main" val="18057893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F192B-4E16-2650-25E4-42E3DF87B4F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45450B2-A58E-E66C-3F73-59EAD135B05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8ECEBF19-9718-C39B-CD81-39A42B357C56}"/>
              </a:ext>
            </a:extLst>
          </p:cNvPr>
          <p:cNvSpPr txBox="1"/>
          <p:nvPr/>
        </p:nvSpPr>
        <p:spPr>
          <a:xfrm>
            <a:off x="6096000" y="2172364"/>
            <a:ext cx="5200285" cy="2800767"/>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1- </a:t>
            </a:r>
            <a:r>
              <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السهولة في إعداد وتنفيذ الحملة</a:t>
            </a:r>
            <a:r>
              <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solidFill>
                  <a:prstClr val="black"/>
                </a:solidFill>
                <a:latin typeface="Alexandria" pitchFamily="2" charset="-78"/>
                <a:cs typeface="Alexandria" pitchFamily="2" charset="-78"/>
              </a:rPr>
              <a:t>الآن ومع تطور تقنيات الإعلام الجديد، ووسائله</a:t>
            </a: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solidFill>
                  <a:prstClr val="black"/>
                </a:solidFill>
                <a:latin typeface="Alexandria" pitchFamily="2" charset="-78"/>
                <a:cs typeface="Alexandria" pitchFamily="2" charset="-78"/>
              </a:rPr>
              <a:t> المختلفة، فأصبح من السهل إطلاق حملة</a:t>
            </a: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solidFill>
                  <a:prstClr val="black"/>
                </a:solidFill>
                <a:latin typeface="Alexandria" pitchFamily="2" charset="-78"/>
                <a:cs typeface="Alexandria" pitchFamily="2" charset="-78"/>
              </a:rPr>
              <a:t> علاقات عامة رقمية عبر المنصات المختلفة ، من خلال أهم الوسائل الاجتماعية في أقـوى مجتمع افتراضي على شبكة الإنترنت، وقد يمتلك صـاحب الحملـة بعـض المهارات التقنية للتعامل مع تطبيقات، ووسائط الإعلام الجديد، التي يستطيع</a:t>
            </a:r>
          </a:p>
          <a:p>
            <a:pPr marL="0" marR="0" lvl="0" indent="0" algn="just" defTabSz="914400" rtl="1" eaLnBrk="1" fontAlgn="auto" latinLnBrk="0" hangingPunct="1">
              <a:lnSpc>
                <a:spcPct val="100000"/>
              </a:lnSpc>
              <a:spcBef>
                <a:spcPts val="0"/>
              </a:spcBef>
              <a:spcAft>
                <a:spcPts val="0"/>
              </a:spcAft>
              <a:buClrTx/>
              <a:buSzTx/>
              <a:buFontTx/>
              <a:buNone/>
              <a:tabLst/>
              <a:defRPr/>
            </a:pPr>
            <a:r>
              <a:rPr lang="ar-BH" sz="1600" dirty="0">
                <a:solidFill>
                  <a:prstClr val="black"/>
                </a:solidFill>
                <a:latin typeface="Alexandria" pitchFamily="2" charset="-78"/>
                <a:cs typeface="Alexandria" pitchFamily="2" charset="-78"/>
              </a:rPr>
              <a:t>من خلاله يعد حملة العلاقات العامة بنفسه دون الاستعانة بـبعض الخبـراء لإعداد حملته وتنفيذها </a:t>
            </a:r>
          </a:p>
        </p:txBody>
      </p:sp>
      <p:sp>
        <p:nvSpPr>
          <p:cNvPr id="4" name="TextBox 3">
            <a:extLst>
              <a:ext uri="{FF2B5EF4-FFF2-40B4-BE49-F238E27FC236}">
                <a16:creationId xmlns:a16="http://schemas.microsoft.com/office/drawing/2014/main" id="{734FC2AA-2722-E404-AB17-E50959281630}"/>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1067CD2F-CBA7-EC75-74F8-28E53AEF6E8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AA26D193-A2B2-3172-9D22-D7E790A8DEA1}"/>
              </a:ext>
            </a:extLst>
          </p:cNvPr>
          <p:cNvPicPr>
            <a:picLocks noChangeAspect="1"/>
          </p:cNvPicPr>
          <p:nvPr/>
        </p:nvPicPr>
        <p:blipFill>
          <a:blip r:embed="rId3"/>
          <a:stretch>
            <a:fillRect/>
          </a:stretch>
        </p:blipFill>
        <p:spPr>
          <a:xfrm>
            <a:off x="617280" y="1685496"/>
            <a:ext cx="5478720" cy="4370412"/>
          </a:xfrm>
          <a:prstGeom prst="rect">
            <a:avLst/>
          </a:prstGeom>
        </p:spPr>
      </p:pic>
    </p:spTree>
    <p:extLst>
      <p:ext uri="{BB962C8B-B14F-4D97-AF65-F5344CB8AC3E}">
        <p14:creationId xmlns:p14="http://schemas.microsoft.com/office/powerpoint/2010/main" val="302657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66C8B-BE4E-2D31-7530-3C3AA0C82A7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202A9DC-95CD-BB9F-3206-F4DC92D4D6F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BF52980B-4F5F-E637-57E2-234597CD800D}"/>
              </a:ext>
            </a:extLst>
          </p:cNvPr>
          <p:cNvSpPr txBox="1"/>
          <p:nvPr/>
        </p:nvSpPr>
        <p:spPr>
          <a:xfrm>
            <a:off x="6349042" y="2024034"/>
            <a:ext cx="5080958" cy="403187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2-السرعة </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في الانتشار والتفاعلية</a:t>
            </a:r>
            <a:endPar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أصبحت الحملات الإعلامية، أسرع ظهـوراً، وأكثـر انتشاراً بين فئات الجمهور على اختلاف أعمارهم، ومهـنهم، وتوجهـاتهم، فضلاً عن سرعة تفاعل الجمهور مع الحملة من خلال التعليق، أو المشاركة بالرأي، أو المساهمة بإضافة معلومات، أو بطرح تساؤلات حول موضـوع</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الحملة من خلال الشبكات الاجتماعية، بل قد يسهم الجمهور المستهدف فـي تطور الحملة م ن خلال أفكاره وآرائه حول رسالة الحملة، ولكن بشـرط أن ينجذب للحملة ويقتنع بمدى أهميتها وعمق أهدافها ،بل يمكننا الإعلام الجديد من خلال وسائله ووسائطه المتعددة والفائقة في التفاعلية، من إعادة تمريـر حملتك، من خلال ضغطة زر واحدة لتصل حملتك إلى جميع مـن يتابعونك في تويتر، أو لكل من هم في قائمتك في الفيس بوك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D6DAAE0C-95F8-AC7D-2D86-8E4656E16539}"/>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8CF46F7F-57AA-F126-01D0-0181E6CC0B8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B5110DBA-11C6-9299-C6E0-1341D41F2CBB}"/>
              </a:ext>
            </a:extLst>
          </p:cNvPr>
          <p:cNvPicPr>
            <a:picLocks noChangeAspect="1"/>
          </p:cNvPicPr>
          <p:nvPr/>
        </p:nvPicPr>
        <p:blipFill>
          <a:blip r:embed="rId3"/>
          <a:stretch>
            <a:fillRect/>
          </a:stretch>
        </p:blipFill>
        <p:spPr>
          <a:xfrm>
            <a:off x="617280" y="1685496"/>
            <a:ext cx="5478720" cy="4370412"/>
          </a:xfrm>
          <a:prstGeom prst="rect">
            <a:avLst/>
          </a:prstGeom>
        </p:spPr>
      </p:pic>
    </p:spTree>
    <p:extLst>
      <p:ext uri="{BB962C8B-B14F-4D97-AF65-F5344CB8AC3E}">
        <p14:creationId xmlns:p14="http://schemas.microsoft.com/office/powerpoint/2010/main" val="2024081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C787FC-D42E-C842-38EB-A80A1CD216D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C4BB3FB-9D4A-F3F2-1468-393E07ECDA0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7B781E48-AD6E-42FC-90EC-9EFD6C91B502}"/>
              </a:ext>
            </a:extLst>
          </p:cNvPr>
          <p:cNvSpPr txBox="1"/>
          <p:nvPr/>
        </p:nvSpPr>
        <p:spPr>
          <a:xfrm>
            <a:off x="6418052" y="2172364"/>
            <a:ext cx="4878233" cy="255454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3-إ</a:t>
            </a:r>
            <a:r>
              <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مكانية حدوث التأثير على الجمهور</a:t>
            </a:r>
            <a:endPar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وبذلك يؤثر الإعلام الجديد بشكل غير مباش</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ر</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على مسار</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الحملة من خـلال</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إتاحة الفرصة للأفراد لتمرير الحملة</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لدى بعضهم الـبعض علـى اخـتلاف</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أعمارهم،</a:t>
            </a: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BH" sz="1600"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ومهنهم ،ومراكزهم الاجتماعي</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ة</a:t>
            </a:r>
            <a:endPar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C287CE5F-F59C-D4BA-DCDA-E2943B420C5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925761A2-1A2F-2B70-2AD6-18A0D15F22A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72E5C293-EA9A-3F2A-F704-AB4BAD078C2C}"/>
              </a:ext>
            </a:extLst>
          </p:cNvPr>
          <p:cNvPicPr>
            <a:picLocks noChangeAspect="1"/>
          </p:cNvPicPr>
          <p:nvPr/>
        </p:nvPicPr>
        <p:blipFill>
          <a:blip r:embed="rId3"/>
          <a:stretch>
            <a:fillRect/>
          </a:stretch>
        </p:blipFill>
        <p:spPr>
          <a:xfrm>
            <a:off x="617280" y="1685496"/>
            <a:ext cx="5478720" cy="4370412"/>
          </a:xfrm>
          <a:prstGeom prst="rect">
            <a:avLst/>
          </a:prstGeom>
        </p:spPr>
      </p:pic>
    </p:spTree>
    <p:extLst>
      <p:ext uri="{BB962C8B-B14F-4D97-AF65-F5344CB8AC3E}">
        <p14:creationId xmlns:p14="http://schemas.microsoft.com/office/powerpoint/2010/main" val="40809199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DC291-14F7-7E11-85A4-0CBC6BF5ABB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C4578BE-1EEE-0705-551C-7F7A237C1FC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15625B88-4EF0-73B6-C221-B5597FD73051}"/>
              </a:ext>
            </a:extLst>
          </p:cNvPr>
          <p:cNvSpPr txBox="1"/>
          <p:nvPr/>
        </p:nvSpPr>
        <p:spPr>
          <a:xfrm>
            <a:off x="6280751" y="1768316"/>
            <a:ext cx="4964497" cy="3785652"/>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4-</a:t>
            </a:r>
            <a:r>
              <a:rPr kumimoji="0" lang="ar-EG"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إتاحة القدرة للجمهور على التحرك والتنظيم</a:t>
            </a:r>
            <a:endPar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انخفاض التكلفة المادية :حيث يوفر الإعلام الجديد للقائم بالحملة إمكانيـة التواصـل مـع الجمهـور</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المستهدف حول موضوع الحملة، فقد يرغب بعض الأفراد في الاستيضـاح</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عن بعض النقاط أو يطرح بعض التساؤلات فيما يتعلق بموضـوع الحملـة،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وهنا تتيح الشبكات الاجتماعية للقائم بالحملة إمكانية التواصل معهـم بشـكل</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مباشر من خلال خاصية الردود في الفيس بوك، والتويتر مـع المهتمـين أو</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المستهدفين من الحملة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كما يتيح الإعلام الجديد للجمهور المستهدف الفرصـة فـي إدارة وتنظـيم</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الحملة، والانتقال من المجتمع الافتراضي إلى الواقع المعاش</a:t>
            </a:r>
          </a:p>
        </p:txBody>
      </p:sp>
      <p:sp>
        <p:nvSpPr>
          <p:cNvPr id="4" name="TextBox 3">
            <a:extLst>
              <a:ext uri="{FF2B5EF4-FFF2-40B4-BE49-F238E27FC236}">
                <a16:creationId xmlns:a16="http://schemas.microsoft.com/office/drawing/2014/main" id="{2D317AA3-C151-2A59-2F49-437B993C7C09}"/>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F8258513-F647-EE6E-1277-F47B87903FB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80A50155-6B96-928E-91CF-7BDBD264D647}"/>
              </a:ext>
            </a:extLst>
          </p:cNvPr>
          <p:cNvPicPr>
            <a:picLocks noChangeAspect="1"/>
          </p:cNvPicPr>
          <p:nvPr/>
        </p:nvPicPr>
        <p:blipFill>
          <a:blip r:embed="rId3"/>
          <a:stretch>
            <a:fillRect/>
          </a:stretch>
        </p:blipFill>
        <p:spPr>
          <a:xfrm>
            <a:off x="617280" y="1685496"/>
            <a:ext cx="5478720" cy="4370412"/>
          </a:xfrm>
          <a:prstGeom prst="rect">
            <a:avLst/>
          </a:prstGeom>
        </p:spPr>
      </p:pic>
    </p:spTree>
    <p:extLst>
      <p:ext uri="{BB962C8B-B14F-4D97-AF65-F5344CB8AC3E}">
        <p14:creationId xmlns:p14="http://schemas.microsoft.com/office/powerpoint/2010/main" val="9382783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7A809-48AC-951B-B19B-051C5499C70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0C929CD-41A4-19DD-9760-0F48628C8D4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99C3B692-742D-3A36-2B83-23CAD55C68DD}"/>
              </a:ext>
            </a:extLst>
          </p:cNvPr>
          <p:cNvSpPr txBox="1"/>
          <p:nvPr/>
        </p:nvSpPr>
        <p:spPr>
          <a:xfrm>
            <a:off x="6573328" y="2172364"/>
            <a:ext cx="4722958" cy="2800767"/>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5-</a:t>
            </a:r>
            <a:r>
              <a:rPr kumimoji="0" lang="ar-EG"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انخفاض التكلفة المادية :</a:t>
            </a:r>
            <a:endPar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تُعد </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حملات العلاقات العامة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عبر الإعلام الجديد غير مكلفة م قارنة بالحملات عبر</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وسائل الإعلام ا لتقليدية، ولعل ذلك من أهم الأسباب التي أدت إلـى ازديـاد</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وانتشار الحملات من خلال وسائط الوسائل الفائقة عبـر الإعـلام الجديـد،</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وكذلك فيما يتعلق بتزايد الإعلانات عبر الإعلام الجديد، حيث تعد غير مكلفة</a:t>
            </a:r>
            <a:r>
              <a:rPr kumimoji="0" lang="ar-BH"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6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مقارنة بتكاليف الإعلانات من خلال وسائل الإعلام التقليدية</a:t>
            </a:r>
          </a:p>
        </p:txBody>
      </p:sp>
      <p:sp>
        <p:nvSpPr>
          <p:cNvPr id="4" name="TextBox 3">
            <a:extLst>
              <a:ext uri="{FF2B5EF4-FFF2-40B4-BE49-F238E27FC236}">
                <a16:creationId xmlns:a16="http://schemas.microsoft.com/office/drawing/2014/main" id="{76A28CA2-45DF-736A-13D1-7607DF1149E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BE98C8D1-39D0-19BE-4C07-00FE6B00867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8E61FDAE-43AE-7122-1B03-DAB492E1598A}"/>
              </a:ext>
            </a:extLst>
          </p:cNvPr>
          <p:cNvPicPr>
            <a:picLocks noChangeAspect="1"/>
          </p:cNvPicPr>
          <p:nvPr/>
        </p:nvPicPr>
        <p:blipFill>
          <a:blip r:embed="rId3"/>
          <a:stretch>
            <a:fillRect/>
          </a:stretch>
        </p:blipFill>
        <p:spPr>
          <a:xfrm>
            <a:off x="617280" y="1685496"/>
            <a:ext cx="5478720" cy="4370412"/>
          </a:xfrm>
          <a:prstGeom prst="rect">
            <a:avLst/>
          </a:prstGeom>
        </p:spPr>
      </p:pic>
    </p:spTree>
    <p:extLst>
      <p:ext uri="{BB962C8B-B14F-4D97-AF65-F5344CB8AC3E}">
        <p14:creationId xmlns:p14="http://schemas.microsoft.com/office/powerpoint/2010/main" val="1912816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31D15-FC7C-0908-6026-57A5AB3E3AF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27494F4-B74D-E97A-A88B-E82126297C3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F5FF99F7-DE93-68BA-8E99-98A3C2DA8F9A}"/>
              </a:ext>
            </a:extLst>
          </p:cNvPr>
          <p:cNvSpPr txBox="1"/>
          <p:nvPr/>
        </p:nvSpPr>
        <p:spPr>
          <a:xfrm>
            <a:off x="6573328" y="1999836"/>
            <a:ext cx="4722958" cy="3293209"/>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6-محدودية دور حارس البوابة </a:t>
            </a:r>
            <a:endPar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يتميز الإ علام الجديد بتجاوزه لأدوار حراس البوابات الإعلامية، حيث تصمم رسالة الحملة وترسل من خلال القائم بالحملة عبر وسائط إعلاميـة، لتصل مباشرة إلى الجمهور المستهدف، دون مرورها عبر بوابات إعلاميـة متعددة يتعدد بداخلها حراس البوابات الذين يتحكمون فيما سـيمررونه عبـر بواباتهم الإعلامية سواء بحذف بعض أجزاء من الرسالة، أو إضافة بعـض الكلمات وفق أجندتهم الخاصة، أم يمنعون نشر الرسالة نهائياً ولا تصل إلـى</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BH" sz="1600" i="0"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الجمهور، ولكن الآن من خلال الإعلام الجديد، أصبح القائم بالحملة له الحق في نشر رسالة حملته وطرحها وفقاً لأفكاره وتوجهاته،</a:t>
            </a:r>
            <a:endParaRPr kumimoji="0" lang="ar-BH" sz="1600" b="1"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A225ABBA-A02C-7738-DDAB-316D7810476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9F3378C1-DA41-DEC1-DC5E-6C4151FAF6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023D8151-8A8B-7314-79DE-64A3A64D1CAE}"/>
              </a:ext>
            </a:extLst>
          </p:cNvPr>
          <p:cNvPicPr>
            <a:picLocks noChangeAspect="1"/>
          </p:cNvPicPr>
          <p:nvPr/>
        </p:nvPicPr>
        <p:blipFill>
          <a:blip r:embed="rId3"/>
          <a:stretch>
            <a:fillRect/>
          </a:stretch>
        </p:blipFill>
        <p:spPr>
          <a:xfrm>
            <a:off x="617280" y="1685496"/>
            <a:ext cx="5478720" cy="4370412"/>
          </a:xfrm>
          <a:prstGeom prst="rect">
            <a:avLst/>
          </a:prstGeom>
        </p:spPr>
      </p:pic>
    </p:spTree>
    <p:extLst>
      <p:ext uri="{BB962C8B-B14F-4D97-AF65-F5344CB8AC3E}">
        <p14:creationId xmlns:p14="http://schemas.microsoft.com/office/powerpoint/2010/main" val="15289946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762001" y="1974501"/>
            <a:ext cx="10333950" cy="4080171"/>
          </a:xfrm>
          <a:prstGeom prst="rect">
            <a:avLst/>
          </a:prstGeom>
        </p:spPr>
      </p:pic>
      <p:sp>
        <p:nvSpPr>
          <p:cNvPr id="3" name="Rectangle 2"/>
          <p:cNvSpPr/>
          <p:nvPr/>
        </p:nvSpPr>
        <p:spPr>
          <a:xfrm>
            <a:off x="3690694" y="745142"/>
            <a:ext cx="3087705" cy="400110"/>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ar-EG" altLang="en-US" sz="2000" b="1" i="0" u="sng" strike="noStrike" kern="0" cap="none" spc="0" normalizeH="0" baseline="0" noProof="0" dirty="0">
                <a:ln>
                  <a:noFill/>
                </a:ln>
                <a:solidFill>
                  <a:srgbClr val="000000"/>
                </a:solidFill>
                <a:effectLst/>
                <a:uLnTx/>
                <a:uFillTx/>
                <a:latin typeface="Alexandria" pitchFamily="2" charset="-78"/>
                <a:ea typeface="+mj-ea"/>
                <a:cs typeface="Alexandria" pitchFamily="2" charset="-78"/>
              </a:rPr>
              <a:t>المراجع لهذه المحاضرة </a:t>
            </a:r>
            <a:endParaRPr kumimoji="0" lang="en-US" sz="2000" b="0" i="0" u="none" strike="noStrike" kern="0" cap="none" spc="0" normalizeH="0" baseline="0" noProof="0" dirty="0">
              <a:ln>
                <a:noFill/>
              </a:ln>
              <a:solidFill>
                <a:sysClr val="windowText" lastClr="000000"/>
              </a:solidFill>
              <a:effectLst/>
              <a:uLnTx/>
              <a:uFillTx/>
              <a:latin typeface="Alexandria" pitchFamily="2" charset="-78"/>
              <a:cs typeface="Alexandria" pitchFamily="2" charset="-78"/>
            </a:endParaRPr>
          </a:p>
        </p:txBody>
      </p:sp>
    </p:spTree>
    <p:extLst>
      <p:ext uri="{BB962C8B-B14F-4D97-AF65-F5344CB8AC3E}">
        <p14:creationId xmlns:p14="http://schemas.microsoft.com/office/powerpoint/2010/main" val="42204448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42488189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Custom 5">
      <a:dk1>
        <a:srgbClr val="282F39"/>
      </a:dk1>
      <a:lt1>
        <a:srgbClr val="FFFFFF"/>
      </a:lt1>
      <a:dk2>
        <a:srgbClr val="000000"/>
      </a:dk2>
      <a:lt2>
        <a:srgbClr val="EEEEEE"/>
      </a:lt2>
      <a:accent1>
        <a:srgbClr val="C2C923"/>
      </a:accent1>
      <a:accent2>
        <a:srgbClr val="42AFB6"/>
      </a:accent2>
      <a:accent3>
        <a:srgbClr val="074D67"/>
      </a:accent3>
      <a:accent4>
        <a:srgbClr val="CB1B4A"/>
      </a:accent4>
      <a:accent5>
        <a:srgbClr val="FCB414"/>
      </a:accent5>
      <a:accent6>
        <a:srgbClr val="007A7D"/>
      </a:accent6>
      <a:hlink>
        <a:srgbClr val="1EB7EF"/>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97E00C9-3D3B-4CC7-A16B-D01C95B3D5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5B3F6E-2DE6-431F-BBE7-0CF3C3784557}">
  <ds:schemaRefs>
    <ds:schemaRef ds:uri="http://schemas.microsoft.com/sharepoint/v3/contenttype/forms"/>
  </ds:schemaRefs>
</ds:datastoreItem>
</file>

<file path=customXml/itemProps3.xml><?xml version="1.0" encoding="utf-8"?>
<ds:datastoreItem xmlns:ds="http://schemas.openxmlformats.org/officeDocument/2006/customXml" ds:itemID="{2FFC2705-E8C4-4D20-9708-806A656418F2}">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1646</TotalTime>
  <Words>4585</Words>
  <Application>Microsoft Office PowerPoint</Application>
  <PresentationFormat>Widescreen</PresentationFormat>
  <Paragraphs>455</Paragraphs>
  <Slides>45</Slides>
  <Notes>1</Notes>
  <HiddenSlides>0</HiddenSlides>
  <MMClips>0</MMClips>
  <ScaleCrop>false</ScaleCrop>
  <HeadingPairs>
    <vt:vector size="4" baseType="variant">
      <vt:variant>
        <vt:lpstr>Theme</vt:lpstr>
      </vt:variant>
      <vt:variant>
        <vt:i4>3</vt:i4>
      </vt:variant>
      <vt:variant>
        <vt:lpstr>Slide Titles</vt:lpstr>
      </vt:variant>
      <vt:variant>
        <vt:i4>45</vt:i4>
      </vt:variant>
    </vt:vector>
  </HeadingPairs>
  <TitlesOfParts>
    <vt:vector size="48" baseType="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Merhan Tantawy</cp:lastModifiedBy>
  <cp:revision>97</cp:revision>
  <dcterms:created xsi:type="dcterms:W3CDTF">2023-04-29T09:08:00Z</dcterms:created>
  <dcterms:modified xsi:type="dcterms:W3CDTF">2025-02-25T06:36:49Z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y fmtid="{D5CDD505-2E9C-101B-9397-08002B2CF9AE}" pid="5" name="MediaServiceImageTags">
    <vt:lpwstr/>
  </property>
</Properties>
</file>