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43" r:id="rId5"/>
    <p:sldId id="481" r:id="rId6"/>
    <p:sldId id="651" r:id="rId7"/>
    <p:sldId id="636" r:id="rId8"/>
    <p:sldId id="670" r:id="rId9"/>
    <p:sldId id="637" r:id="rId10"/>
    <p:sldId id="638" r:id="rId11"/>
    <p:sldId id="639" r:id="rId12"/>
    <p:sldId id="640" r:id="rId13"/>
    <p:sldId id="641" r:id="rId14"/>
    <p:sldId id="642" r:id="rId15"/>
    <p:sldId id="652" r:id="rId16"/>
    <p:sldId id="653" r:id="rId17"/>
    <p:sldId id="654" r:id="rId18"/>
    <p:sldId id="655" r:id="rId19"/>
    <p:sldId id="656" r:id="rId20"/>
    <p:sldId id="657" r:id="rId21"/>
    <p:sldId id="658" r:id="rId22"/>
    <p:sldId id="659" r:id="rId23"/>
    <p:sldId id="660" r:id="rId24"/>
    <p:sldId id="667" r:id="rId25"/>
    <p:sldId id="661" r:id="rId26"/>
    <p:sldId id="662" r:id="rId27"/>
    <p:sldId id="663" r:id="rId28"/>
    <p:sldId id="664" r:id="rId29"/>
    <p:sldId id="285" r:id="rId30"/>
    <p:sldId id="286" r:id="rId31"/>
    <p:sldId id="287" r:id="rId32"/>
    <p:sldId id="288" r:id="rId33"/>
    <p:sldId id="599" r:id="rId34"/>
    <p:sldId id="666" r:id="rId35"/>
    <p:sldId id="668" r:id="rId36"/>
    <p:sldId id="665" r:id="rId37"/>
    <p:sldId id="635" r:id="rId38"/>
    <p:sldId id="601" r:id="rId39"/>
    <p:sldId id="602" r:id="rId40"/>
    <p:sldId id="566" r:id="rId41"/>
    <p:sldId id="649" r:id="rId42"/>
    <p:sldId id="669" r:id="rId43"/>
    <p:sldId id="54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2EDA870-52E0-49FB-B3CC-2CDA78FA8FAA}">
          <p14:sldIdLst>
            <p14:sldId id="543"/>
            <p14:sldId id="481"/>
            <p14:sldId id="651"/>
            <p14:sldId id="636"/>
            <p14:sldId id="670"/>
            <p14:sldId id="637"/>
            <p14:sldId id="638"/>
            <p14:sldId id="639"/>
            <p14:sldId id="640"/>
            <p14:sldId id="641"/>
            <p14:sldId id="642"/>
            <p14:sldId id="652"/>
            <p14:sldId id="653"/>
            <p14:sldId id="654"/>
            <p14:sldId id="655"/>
            <p14:sldId id="656"/>
            <p14:sldId id="657"/>
            <p14:sldId id="658"/>
            <p14:sldId id="659"/>
            <p14:sldId id="660"/>
            <p14:sldId id="667"/>
            <p14:sldId id="661"/>
            <p14:sldId id="662"/>
            <p14:sldId id="663"/>
            <p14:sldId id="664"/>
            <p14:sldId id="285"/>
            <p14:sldId id="286"/>
            <p14:sldId id="287"/>
            <p14:sldId id="288"/>
            <p14:sldId id="599"/>
            <p14:sldId id="666"/>
            <p14:sldId id="668"/>
            <p14:sldId id="665"/>
            <p14:sldId id="635"/>
            <p14:sldId id="601"/>
            <p14:sldId id="602"/>
            <p14:sldId id="566"/>
            <p14:sldId id="649"/>
            <p14:sldId id="669"/>
            <p14:sldId id="5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7C2F1"/>
    <a:srgbClr val="F58221"/>
    <a:srgbClr val="00AEEF"/>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a:extLst>
              <a:ext uri="{FF2B5EF4-FFF2-40B4-BE49-F238E27FC236}">
                <a16:creationId xmlns:a16="http://schemas.microsoft.com/office/drawing/2014/main" id="{04C9ACE3-4707-2DE1-3963-B8D771968A69}"/>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2" name="Notes Placeholder 2">
            <a:extLst>
              <a:ext uri="{FF2B5EF4-FFF2-40B4-BE49-F238E27FC236}">
                <a16:creationId xmlns:a16="http://schemas.microsoft.com/office/drawing/2014/main" id="{67A5AC57-8BA2-2CDB-A77E-374C401481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0723" name="Slide Number Placeholder 3">
            <a:extLst>
              <a:ext uri="{FF2B5EF4-FFF2-40B4-BE49-F238E27FC236}">
                <a16:creationId xmlns:a16="http://schemas.microsoft.com/office/drawing/2014/main" id="{57A29546-F788-DDBC-32A6-28D1772CC5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fld id="{3E827F3A-6A17-4354-8C24-A2A74614D4EC}" type="slidenum">
              <a:rPr lang="en-US" altLang="en-US" sz="1200"/>
              <a:pPr eaLnBrk="1" hangingPunct="1"/>
              <a:t>26</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335861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The Previous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1938992"/>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Empathy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Observation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User Interviewing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Observation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Interviewing  </a:t>
            </a:r>
            <a:endParaRPr lang="en-US" sz="2400" dirty="0">
              <a:solidFill>
                <a:srgbClr val="FFFFFF"/>
              </a:solidFill>
            </a:endParaRPr>
          </a:p>
        </p:txBody>
      </p:sp>
      <p:pic>
        <p:nvPicPr>
          <p:cNvPr id="9" name="Graphic 21">
            <a:extLst>
              <a:ext uri="{FF2B5EF4-FFF2-40B4-BE49-F238E27FC236}">
                <a16:creationId xmlns:a16="http://schemas.microsoft.com/office/drawing/2014/main" id="{1303237A-8C54-9966-BCF2-0B909AC76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Empathy Map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Customer persona</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Why do we need a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Tips for customer personas</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Persona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pic>
        <p:nvPicPr>
          <p:cNvPr id="9" name="Graphic 21">
            <a:extLst>
              <a:ext uri="{FF2B5EF4-FFF2-40B4-BE49-F238E27FC236}">
                <a16:creationId xmlns:a16="http://schemas.microsoft.com/office/drawing/2014/main" id="{8E97FA9F-38DB-14C8-702A-B2ECA4334C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15833815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96517"/>
            <a:ext cx="1093816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Empathy Maps </a:t>
            </a:r>
            <a:r>
              <a:rPr lang="en-US" sz="2800" dirty="0"/>
              <a:t>help synthesize your team’s collective knowledge about your users as a group, bringing you closer to a common understanding of who they are. </a:t>
            </a:r>
          </a:p>
          <a:p>
            <a:endParaRPr lang="en-US" sz="2800" dirty="0"/>
          </a:p>
          <a:p>
            <a:r>
              <a:rPr lang="en-US" sz="2800" dirty="0"/>
              <a:t>You can use empathy mapping to refresh your team’s understanding before an important decision, or to quickly collect your data directly after an observation session. </a:t>
            </a:r>
          </a:p>
          <a:p>
            <a:endParaRPr lang="en-US" sz="2800" dirty="0"/>
          </a:p>
          <a:p>
            <a:r>
              <a:rPr lang="en-US" sz="2800" dirty="0"/>
              <a:t>Empathy Mapping is best treated as an </a:t>
            </a:r>
            <a:r>
              <a:rPr lang="en-US" sz="2800" dirty="0">
                <a:solidFill>
                  <a:srgbClr val="FF0000"/>
                </a:solidFill>
              </a:rPr>
              <a:t>ongoing activity. </a:t>
            </a:r>
            <a:r>
              <a:rPr lang="en-US" sz="2800" dirty="0"/>
              <a:t>As your understanding grows and evolves, revisit the activity periodically.</a:t>
            </a:r>
          </a:p>
        </p:txBody>
      </p:sp>
      <p:pic>
        <p:nvPicPr>
          <p:cNvPr id="4" name="Graphic 21">
            <a:extLst>
              <a:ext uri="{FF2B5EF4-FFF2-40B4-BE49-F238E27FC236}">
                <a16:creationId xmlns:a16="http://schemas.microsoft.com/office/drawing/2014/main" id="{193F5E41-0A2F-30C1-C8FD-6310273387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65822" y="0"/>
            <a:ext cx="2328685" cy="1087337"/>
          </a:xfrm>
          <a:prstGeom prst="rect">
            <a:avLst/>
          </a:prstGeom>
        </p:spPr>
      </p:pic>
    </p:spTree>
    <p:extLst>
      <p:ext uri="{BB962C8B-B14F-4D97-AF65-F5344CB8AC3E}">
        <p14:creationId xmlns:p14="http://schemas.microsoft.com/office/powerpoint/2010/main" val="3746007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552BC-6283-5389-5C2F-2C3CC95EC09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C08E306-25BC-DE00-4907-DB5A6D76328B}"/>
              </a:ext>
            </a:extLst>
          </p:cNvPr>
          <p:cNvSpPr>
            <a:spLocks noGrp="1"/>
          </p:cNvSpPr>
          <p:nvPr>
            <p:ph idx="1"/>
          </p:nvPr>
        </p:nvSpPr>
        <p:spPr/>
        <p:txBody>
          <a:bodyPr/>
          <a:lstStyle/>
          <a:p>
            <a:endParaRPr lang="en-US"/>
          </a:p>
        </p:txBody>
      </p:sp>
      <p:pic>
        <p:nvPicPr>
          <p:cNvPr id="2050" name="Picture 2" descr="Customer Empathy Map">
            <a:extLst>
              <a:ext uri="{FF2B5EF4-FFF2-40B4-BE49-F238E27FC236}">
                <a16:creationId xmlns:a16="http://schemas.microsoft.com/office/drawing/2014/main" id="{4F8BA0F1-4689-7564-AC29-EF65A169E5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A105C153-8775-2414-66EA-59D69D8DBC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84480" y="272840"/>
            <a:ext cx="2180357" cy="1018078"/>
          </a:xfrm>
          <a:prstGeom prst="rect">
            <a:avLst/>
          </a:prstGeom>
        </p:spPr>
      </p:pic>
    </p:spTree>
    <p:extLst>
      <p:ext uri="{BB962C8B-B14F-4D97-AF65-F5344CB8AC3E}">
        <p14:creationId xmlns:p14="http://schemas.microsoft.com/office/powerpoint/2010/main" val="2181296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71941"/>
            <a:ext cx="519997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1. Come prepared with observations</a:t>
            </a:r>
          </a:p>
          <a:p>
            <a:r>
              <a:rPr lang="en-US" sz="2800" dirty="0"/>
              <a:t>Empathy mapping is only as reliable as the data your bring to the table, so make sure you have defensible data based on real observations (for example, from an interview or contextual inquiry). When you can, invite users or Sponsor Users to participate.</a:t>
            </a:r>
          </a:p>
        </p:txBody>
      </p:sp>
      <p:pic>
        <p:nvPicPr>
          <p:cNvPr id="4" name="Picture 3">
            <a:extLst>
              <a:ext uri="{FF2B5EF4-FFF2-40B4-BE49-F238E27FC236}">
                <a16:creationId xmlns:a16="http://schemas.microsoft.com/office/drawing/2014/main" id="{74B787B0-214C-A58A-2C5F-A378DA3F7E6E}"/>
              </a:ext>
            </a:extLst>
          </p:cNvPr>
          <p:cNvPicPr>
            <a:picLocks noChangeAspect="1"/>
          </p:cNvPicPr>
          <p:nvPr/>
        </p:nvPicPr>
        <p:blipFill>
          <a:blip r:embed="rId2"/>
          <a:stretch>
            <a:fillRect/>
          </a:stretch>
        </p:blipFill>
        <p:spPr>
          <a:xfrm>
            <a:off x="6058577" y="861393"/>
            <a:ext cx="5715000" cy="4924425"/>
          </a:xfrm>
          <a:prstGeom prst="rect">
            <a:avLst/>
          </a:prstGeom>
        </p:spPr>
      </p:pic>
      <p:pic>
        <p:nvPicPr>
          <p:cNvPr id="5" name="Graphic 21">
            <a:extLst>
              <a:ext uri="{FF2B5EF4-FFF2-40B4-BE49-F238E27FC236}">
                <a16:creationId xmlns:a16="http://schemas.microsoft.com/office/drawing/2014/main" id="{90866A39-FFE0-161D-D6E3-7A7B4A0829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2632252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418272"/>
            <a:ext cx="519997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2. Set up the activity</a:t>
            </a:r>
          </a:p>
          <a:p>
            <a:r>
              <a:rPr lang="en-US" sz="2800" dirty="0"/>
              <a:t>Draw a grid and label the four essential quadrants of the map: Says, Does, Thinks, and Feels. Sketch your user or stakeholder in the center. Give them a name and brief description of who they are and what they do</a:t>
            </a:r>
          </a:p>
        </p:txBody>
      </p:sp>
      <p:pic>
        <p:nvPicPr>
          <p:cNvPr id="5" name="Picture 4">
            <a:extLst>
              <a:ext uri="{FF2B5EF4-FFF2-40B4-BE49-F238E27FC236}">
                <a16:creationId xmlns:a16="http://schemas.microsoft.com/office/drawing/2014/main" id="{36CF6803-E91F-CC79-51EF-03ED4D59B4FF}"/>
              </a:ext>
            </a:extLst>
          </p:cNvPr>
          <p:cNvPicPr>
            <a:picLocks noChangeAspect="1"/>
          </p:cNvPicPr>
          <p:nvPr/>
        </p:nvPicPr>
        <p:blipFill>
          <a:blip r:embed="rId2"/>
          <a:stretch>
            <a:fillRect/>
          </a:stretch>
        </p:blipFill>
        <p:spPr>
          <a:xfrm>
            <a:off x="6018292" y="725774"/>
            <a:ext cx="5715000" cy="4924425"/>
          </a:xfrm>
          <a:prstGeom prst="rect">
            <a:avLst/>
          </a:prstGeom>
        </p:spPr>
      </p:pic>
      <p:pic>
        <p:nvPicPr>
          <p:cNvPr id="4" name="Graphic 21">
            <a:extLst>
              <a:ext uri="{FF2B5EF4-FFF2-40B4-BE49-F238E27FC236}">
                <a16:creationId xmlns:a16="http://schemas.microsoft.com/office/drawing/2014/main" id="{9B2AA579-724B-EDF2-541B-BD6DD97761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2929941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849159"/>
            <a:ext cx="519997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3. Capture observations</a:t>
            </a:r>
          </a:p>
          <a:p>
            <a:r>
              <a:rPr lang="en-US" sz="2800" dirty="0"/>
              <a:t>Have everyone record what they know about the user or stakeholder. Use one sticky note per observation. Place it on the appropriate quadrant of the map.</a:t>
            </a:r>
          </a:p>
        </p:txBody>
      </p:sp>
      <p:pic>
        <p:nvPicPr>
          <p:cNvPr id="6" name="Picture 5" descr="A diagram of post-it notes&#10;&#10;Description automatically generated">
            <a:extLst>
              <a:ext uri="{FF2B5EF4-FFF2-40B4-BE49-F238E27FC236}">
                <a16:creationId xmlns:a16="http://schemas.microsoft.com/office/drawing/2014/main" id="{2CD651F4-9A3D-70A4-471B-68F2929291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8292" y="725774"/>
            <a:ext cx="5715000" cy="4924425"/>
          </a:xfrm>
          <a:prstGeom prst="rect">
            <a:avLst/>
          </a:prstGeom>
        </p:spPr>
      </p:pic>
      <p:pic>
        <p:nvPicPr>
          <p:cNvPr id="4" name="Graphic 21">
            <a:extLst>
              <a:ext uri="{FF2B5EF4-FFF2-40B4-BE49-F238E27FC236}">
                <a16:creationId xmlns:a16="http://schemas.microsoft.com/office/drawing/2014/main" id="{8D6238A4-9FC2-D327-3168-578C9F87F9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1035885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202828"/>
            <a:ext cx="519997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4. Find patterns and identify unknowns</a:t>
            </a:r>
          </a:p>
          <a:p>
            <a:r>
              <a:rPr lang="en-US" sz="2800" dirty="0"/>
              <a:t>Within each quadrant, look for similar or related items. If desired, move them closer together. As you do, imagine how these different aspects of your user’s life really affect how they feel. Can you imagine yourself in their shoes?</a:t>
            </a:r>
          </a:p>
        </p:txBody>
      </p:sp>
      <p:pic>
        <p:nvPicPr>
          <p:cNvPr id="4" name="Picture 3">
            <a:extLst>
              <a:ext uri="{FF2B5EF4-FFF2-40B4-BE49-F238E27FC236}">
                <a16:creationId xmlns:a16="http://schemas.microsoft.com/office/drawing/2014/main" id="{DCE258D1-79ED-D7FD-D4BC-932C681D5428}"/>
              </a:ext>
            </a:extLst>
          </p:cNvPr>
          <p:cNvPicPr>
            <a:picLocks noChangeAspect="1"/>
          </p:cNvPicPr>
          <p:nvPr/>
        </p:nvPicPr>
        <p:blipFill>
          <a:blip r:embed="rId2"/>
          <a:stretch>
            <a:fillRect/>
          </a:stretch>
        </p:blipFill>
        <p:spPr>
          <a:xfrm>
            <a:off x="6018292" y="834265"/>
            <a:ext cx="5715000" cy="4924425"/>
          </a:xfrm>
          <a:prstGeom prst="rect">
            <a:avLst/>
          </a:prstGeom>
        </p:spPr>
      </p:pic>
      <p:pic>
        <p:nvPicPr>
          <p:cNvPr id="5" name="Graphic 21">
            <a:extLst>
              <a:ext uri="{FF2B5EF4-FFF2-40B4-BE49-F238E27FC236}">
                <a16:creationId xmlns:a16="http://schemas.microsoft.com/office/drawing/2014/main" id="{21998887-57C8-2895-BC74-164B204166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3766567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622758"/>
            <a:ext cx="5199970"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5. Playback and discuss</a:t>
            </a:r>
          </a:p>
          <a:p>
            <a:endParaRPr lang="en-US" sz="2800" b="1" dirty="0"/>
          </a:p>
          <a:p>
            <a:r>
              <a:rPr lang="en-US" sz="2800" dirty="0"/>
              <a:t>Label anything on the map that might be an assumption or a question for later inquiry or validation. Look for interesting observations or insights. What do you all agree on? What surprised you? What’s missing? Make sure to validate your observations with a user or Sponsor User if they weren’t involved in the activity.</a:t>
            </a:r>
          </a:p>
        </p:txBody>
      </p:sp>
      <p:pic>
        <p:nvPicPr>
          <p:cNvPr id="7" name="Picture 6">
            <a:extLst>
              <a:ext uri="{FF2B5EF4-FFF2-40B4-BE49-F238E27FC236}">
                <a16:creationId xmlns:a16="http://schemas.microsoft.com/office/drawing/2014/main" id="{4D75CFE1-6A32-E923-789E-6BA8C1DBE53B}"/>
              </a:ext>
            </a:extLst>
          </p:cNvPr>
          <p:cNvPicPr>
            <a:picLocks noChangeAspect="1"/>
          </p:cNvPicPr>
          <p:nvPr/>
        </p:nvPicPr>
        <p:blipFill>
          <a:blip r:embed="rId2"/>
          <a:stretch>
            <a:fillRect/>
          </a:stretch>
        </p:blipFill>
        <p:spPr>
          <a:xfrm>
            <a:off x="6018292" y="928084"/>
            <a:ext cx="5715000" cy="4924425"/>
          </a:xfrm>
          <a:prstGeom prst="rect">
            <a:avLst/>
          </a:prstGeom>
        </p:spPr>
      </p:pic>
      <p:pic>
        <p:nvPicPr>
          <p:cNvPr id="4" name="Graphic 21">
            <a:extLst>
              <a:ext uri="{FF2B5EF4-FFF2-40B4-BE49-F238E27FC236}">
                <a16:creationId xmlns:a16="http://schemas.microsoft.com/office/drawing/2014/main" id="{B8F1BBA7-961B-64CD-B322-4CADA27EEB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2517226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EMPATHY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429576"/>
            <a:ext cx="5001620"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Empathy Mapping </a:t>
            </a:r>
            <a:r>
              <a:rPr lang="en-US" sz="2400" dirty="0"/>
              <a:t>is a simple but effective tool used to visualize user/consumer/ target market attitudes and behaviors. By making the map visual and directing the inquiry at a specific target we are able to build a much better picture of our market. It’s often the case that these kinds of maps can reveal where we have gaps in our existing data and where we have made assumptions.</a:t>
            </a:r>
          </a:p>
        </p:txBody>
      </p:sp>
      <p:pic>
        <p:nvPicPr>
          <p:cNvPr id="4" name="Picture 3">
            <a:extLst>
              <a:ext uri="{FF2B5EF4-FFF2-40B4-BE49-F238E27FC236}">
                <a16:creationId xmlns:a16="http://schemas.microsoft.com/office/drawing/2014/main" id="{39933A77-1C44-7CEF-73E0-B687CB8ED6A1}"/>
              </a:ext>
            </a:extLst>
          </p:cNvPr>
          <p:cNvPicPr>
            <a:picLocks noChangeAspect="1"/>
          </p:cNvPicPr>
          <p:nvPr/>
        </p:nvPicPr>
        <p:blipFill>
          <a:blip r:embed="rId4"/>
          <a:stretch>
            <a:fillRect/>
          </a:stretch>
        </p:blipFill>
        <p:spPr>
          <a:xfrm>
            <a:off x="5658678" y="-38164"/>
            <a:ext cx="6533322" cy="6858000"/>
          </a:xfrm>
          <a:prstGeom prst="rect">
            <a:avLst/>
          </a:prstGeom>
        </p:spPr>
      </p:pic>
      <p:pic>
        <p:nvPicPr>
          <p:cNvPr id="5" name="Graphic 21">
            <a:extLst>
              <a:ext uri="{FF2B5EF4-FFF2-40B4-BE49-F238E27FC236}">
                <a16:creationId xmlns:a16="http://schemas.microsoft.com/office/drawing/2014/main" id="{F0F6C7A3-2A59-3A15-0599-30A022D3AA4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358" y="5542690"/>
            <a:ext cx="2246097" cy="1048774"/>
          </a:xfrm>
          <a:prstGeom prst="rect">
            <a:avLst/>
          </a:prstGeom>
        </p:spPr>
      </p:pic>
    </p:spTree>
    <p:extLst>
      <p:ext uri="{BB962C8B-B14F-4D97-AF65-F5344CB8AC3E}">
        <p14:creationId xmlns:p14="http://schemas.microsoft.com/office/powerpoint/2010/main" val="1370850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031873"/>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a:r>
              <a:rPr lang="en-US" sz="2400" b="1" i="0" u="sng" dirty="0">
                <a:solidFill>
                  <a:srgbClr val="222222"/>
                </a:solidFill>
                <a:effectLst/>
                <a:latin typeface="Inter"/>
              </a:rPr>
              <a:t>What is a persona?</a:t>
            </a:r>
          </a:p>
          <a:p>
            <a:pPr algn="l"/>
            <a:r>
              <a:rPr lang="en-US" sz="2400" b="0" i="0" dirty="0">
                <a:solidFill>
                  <a:srgbClr val="222222"/>
                </a:solidFill>
                <a:effectLst/>
                <a:latin typeface="Inter"/>
              </a:rPr>
              <a:t>A persona is a fictional profile that represents a group of people –such as users, potential customers, or employees– as well as their mindsets, their needs and behavior patterns.</a:t>
            </a:r>
          </a:p>
          <a:p>
            <a:pPr algn="l"/>
            <a:endParaRPr lang="en-US" sz="2400" dirty="0">
              <a:solidFill>
                <a:srgbClr val="222222"/>
              </a:solidFill>
              <a:latin typeface="Inter"/>
            </a:endParaRPr>
          </a:p>
          <a:p>
            <a:pPr algn="l"/>
            <a:r>
              <a:rPr lang="en-US" sz="2400" b="0" i="0" dirty="0">
                <a:solidFill>
                  <a:srgbClr val="222222"/>
                </a:solidFill>
                <a:effectLst/>
                <a:latin typeface="Inter"/>
              </a:rPr>
              <a:t> It is created to help design teams better understand and empathize with their target audience. </a:t>
            </a:r>
          </a:p>
          <a:p>
            <a:pPr algn="l"/>
            <a:endParaRPr lang="en-US" sz="2400" dirty="0">
              <a:solidFill>
                <a:srgbClr val="222222"/>
              </a:solidFill>
              <a:latin typeface="Inter"/>
            </a:endParaRPr>
          </a:p>
          <a:p>
            <a:pPr algn="l"/>
            <a:r>
              <a:rPr lang="en-US" sz="2400" b="0" i="0" dirty="0">
                <a:solidFill>
                  <a:srgbClr val="222222"/>
                </a:solidFill>
                <a:effectLst/>
                <a:latin typeface="Inter"/>
              </a:rPr>
              <a:t>Personas are typically based on </a:t>
            </a:r>
            <a:r>
              <a:rPr lang="en-US" sz="2400" b="1" i="0" u="none" strike="noStrike" dirty="0">
                <a:solidFill>
                  <a:srgbClr val="47C2F1"/>
                </a:solidFill>
                <a:effectLst/>
                <a:latin typeface="Inter"/>
              </a:rPr>
              <a:t>research data</a:t>
            </a:r>
            <a:r>
              <a:rPr lang="en-US" sz="2400" b="1" i="0" dirty="0">
                <a:solidFill>
                  <a:srgbClr val="47C2F1"/>
                </a:solidFill>
                <a:effectLst/>
                <a:latin typeface="Inter"/>
              </a:rPr>
              <a:t> </a:t>
            </a:r>
            <a:r>
              <a:rPr lang="en-US" sz="2400" b="0" i="0" dirty="0">
                <a:solidFill>
                  <a:srgbClr val="222222"/>
                </a:solidFill>
                <a:effectLst/>
                <a:latin typeface="Inter"/>
              </a:rPr>
              <a:t>and insights gathered from real users through interviews, observations, and other research methods. </a:t>
            </a:r>
          </a:p>
        </p:txBody>
      </p:sp>
      <p:pic>
        <p:nvPicPr>
          <p:cNvPr id="2" name="Graphic 21">
            <a:extLst>
              <a:ext uri="{FF2B5EF4-FFF2-40B4-BE49-F238E27FC236}">
                <a16:creationId xmlns:a16="http://schemas.microsoft.com/office/drawing/2014/main" id="{EDF81C43-ACC4-E9CA-513C-DB8B82A3EA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1424984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5139869"/>
          </a:xfrm>
          <a:prstGeom prst="rect">
            <a:avLst/>
          </a:prstGeom>
          <a:noFill/>
        </p:spPr>
        <p:txBody>
          <a:bodyPr wrap="square" rtlCol="0">
            <a:spAutoFit/>
          </a:bodyPr>
          <a:lstStyle/>
          <a:p>
            <a:r>
              <a:rPr lang="en-US" sz="4000" b="1" u="sng" dirty="0">
                <a:solidFill>
                  <a:srgbClr val="47C2F1"/>
                </a:solidFill>
                <a:latin typeface="Tajawal ExtraBold" panose="00000800000000000000" pitchFamily="2" charset="-78"/>
                <a:cs typeface="Tajawal ExtraBold" panose="00000800000000000000" pitchFamily="2" charset="-78"/>
              </a:rPr>
              <a:t>Customer Personas </a:t>
            </a:r>
          </a:p>
          <a:p>
            <a:pPr algn="l"/>
            <a:r>
              <a:rPr lang="en-US" sz="2400" b="0" i="0" dirty="0">
                <a:solidFill>
                  <a:srgbClr val="222222"/>
                </a:solidFill>
                <a:effectLst/>
                <a:latin typeface="Inter"/>
              </a:rPr>
              <a:t>Personas help to give a team a shared understanding of their customers and are a valuable basis for </a:t>
            </a:r>
            <a:r>
              <a:rPr lang="en-US" sz="2400" b="0" i="0" u="none" strike="noStrike" dirty="0">
                <a:solidFill>
                  <a:srgbClr val="F58221"/>
                </a:solidFill>
                <a:effectLst/>
                <a:latin typeface="Inter"/>
              </a:rPr>
              <a:t>journey mapping</a:t>
            </a:r>
            <a:r>
              <a:rPr lang="en-US" sz="2400" b="0" i="0" dirty="0">
                <a:solidFill>
                  <a:srgbClr val="F58221"/>
                </a:solidFill>
                <a:effectLst/>
                <a:latin typeface="Inter"/>
              </a:rPr>
              <a:t> </a:t>
            </a:r>
            <a:r>
              <a:rPr lang="en-US" sz="2400" b="0" i="0" dirty="0">
                <a:solidFill>
                  <a:srgbClr val="222222"/>
                </a:solidFill>
                <a:effectLst/>
                <a:latin typeface="Inter"/>
              </a:rPr>
              <a:t>and </a:t>
            </a:r>
            <a:r>
              <a:rPr lang="en-US" sz="2400" b="0" i="0" u="none" strike="noStrike" dirty="0">
                <a:solidFill>
                  <a:srgbClr val="F58221"/>
                </a:solidFill>
                <a:effectLst/>
                <a:latin typeface="Inter"/>
              </a:rPr>
              <a:t>stakeholder mapping</a:t>
            </a:r>
            <a:r>
              <a:rPr lang="en-US" sz="2400" b="0" i="0" dirty="0">
                <a:solidFill>
                  <a:srgbClr val="F58221"/>
                </a:solidFill>
                <a:effectLst/>
                <a:latin typeface="Inter"/>
              </a:rPr>
              <a:t>, </a:t>
            </a:r>
            <a:r>
              <a:rPr lang="en-US" sz="2400" b="0" i="0" dirty="0">
                <a:solidFill>
                  <a:srgbClr val="222222"/>
                </a:solidFill>
                <a:effectLst/>
                <a:latin typeface="Inter"/>
              </a:rPr>
              <a:t>as well as many other tools.</a:t>
            </a:r>
          </a:p>
          <a:p>
            <a:pPr algn="l"/>
            <a:endParaRPr lang="en-US" sz="2400" dirty="0">
              <a:solidFill>
                <a:srgbClr val="F58221"/>
              </a:solidFill>
              <a:latin typeface="Inter"/>
            </a:endParaRPr>
          </a:p>
          <a:p>
            <a:pPr algn="l"/>
            <a:r>
              <a:rPr lang="en-US" sz="2400" b="1" i="0" u="sng" cap="all" dirty="0">
                <a:solidFill>
                  <a:srgbClr val="F58221"/>
                </a:solidFill>
                <a:effectLst/>
                <a:latin typeface="Inter"/>
              </a:rPr>
              <a:t>TYPES OF PERSONAS</a:t>
            </a:r>
          </a:p>
          <a:p>
            <a:pPr algn="l"/>
            <a:r>
              <a:rPr lang="en-US" sz="2400" b="0" i="0" dirty="0">
                <a:solidFill>
                  <a:srgbClr val="222222"/>
                </a:solidFill>
                <a:effectLst/>
                <a:latin typeface="Inter"/>
              </a:rPr>
              <a:t>Personas can be classified into various types based on their characteristics and attributes.</a:t>
            </a:r>
          </a:p>
          <a:p>
            <a:pPr algn="l"/>
            <a:endParaRPr lang="en-US" sz="2400" dirty="0">
              <a:solidFill>
                <a:srgbClr val="222222"/>
              </a:solidFill>
              <a:latin typeface="Inter"/>
            </a:endParaRPr>
          </a:p>
          <a:p>
            <a:pPr algn="l"/>
            <a:r>
              <a:rPr lang="en-US" sz="2400" b="0" i="0" dirty="0">
                <a:solidFill>
                  <a:srgbClr val="222222"/>
                </a:solidFill>
                <a:effectLst/>
                <a:latin typeface="Inter"/>
              </a:rPr>
              <a:t> </a:t>
            </a:r>
            <a:r>
              <a:rPr lang="en-US" sz="2400" b="0" i="0" u="sng" dirty="0">
                <a:solidFill>
                  <a:srgbClr val="47C2F1"/>
                </a:solidFill>
                <a:effectLst/>
                <a:latin typeface="Inter"/>
              </a:rPr>
              <a:t>Common categorizations </a:t>
            </a:r>
            <a:r>
              <a:rPr lang="en-US" sz="2400" b="0" i="0" dirty="0">
                <a:solidFill>
                  <a:srgbClr val="222222"/>
                </a:solidFill>
                <a:effectLst/>
                <a:latin typeface="Inter"/>
              </a:rPr>
              <a:t>are based on demographic information (such as age, gender, or occupation), psychographic information (such as emotions and values), behavioral information (such as browsing habits or purchase history).</a:t>
            </a:r>
          </a:p>
          <a:p>
            <a:pPr algn="l"/>
            <a:endParaRPr lang="en-US" sz="2400" b="0" i="0" dirty="0">
              <a:solidFill>
                <a:srgbClr val="222222"/>
              </a:solidFill>
              <a:effectLst/>
              <a:latin typeface="Inter"/>
            </a:endParaRPr>
          </a:p>
        </p:txBody>
      </p:sp>
      <p:pic>
        <p:nvPicPr>
          <p:cNvPr id="2" name="Graphic 21">
            <a:extLst>
              <a:ext uri="{FF2B5EF4-FFF2-40B4-BE49-F238E27FC236}">
                <a16:creationId xmlns:a16="http://schemas.microsoft.com/office/drawing/2014/main" id="{64F94B00-CA0D-3E39-4A8C-3C94D025F7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3055839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662541"/>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1" i="0" u="sng" dirty="0">
                <a:solidFill>
                  <a:srgbClr val="47C2F1"/>
                </a:solidFill>
                <a:effectLst/>
                <a:latin typeface="Inter"/>
              </a:rPr>
              <a:t>Customer persona</a:t>
            </a:r>
          </a:p>
          <a:p>
            <a:pPr algn="l"/>
            <a:r>
              <a:rPr lang="en-US" sz="2400" b="0" i="0" dirty="0">
                <a:solidFill>
                  <a:srgbClr val="222222"/>
                </a:solidFill>
                <a:effectLst/>
                <a:latin typeface="Inter"/>
              </a:rPr>
              <a:t>Customer personas represent the different target customer groups of your business. Different customer personas allow you to gain a better understanding for your customer segments and let you target them appropriately. A customer is not necessarily a buyer persona, just think of a customer that is using a free software without paying for it.</a:t>
            </a:r>
          </a:p>
          <a:p>
            <a:pPr algn="l"/>
            <a:endParaRPr lang="en-US" sz="2400" b="0" i="0" dirty="0">
              <a:solidFill>
                <a:srgbClr val="222222"/>
              </a:solidFill>
              <a:effectLst/>
              <a:latin typeface="Inter"/>
            </a:endParaRPr>
          </a:p>
        </p:txBody>
      </p:sp>
      <p:pic>
        <p:nvPicPr>
          <p:cNvPr id="1026" name="Picture 2" descr="Image result for google  logo">
            <a:extLst>
              <a:ext uri="{FF2B5EF4-FFF2-40B4-BE49-F238E27FC236}">
                <a16:creationId xmlns:a16="http://schemas.microsoft.com/office/drawing/2014/main" id="{D73D0000-A4FA-7E36-F87D-22B1E88469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755" b="28490"/>
          <a:stretch/>
        </p:blipFill>
        <p:spPr bwMode="auto">
          <a:xfrm>
            <a:off x="4505967" y="4585648"/>
            <a:ext cx="3180066" cy="1135446"/>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997ADB23-5197-826B-94CB-BFBEF0744D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3173461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031873"/>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1" i="0" u="sng" dirty="0">
                <a:solidFill>
                  <a:srgbClr val="47C2F1"/>
                </a:solidFill>
                <a:effectLst/>
                <a:latin typeface="Inter"/>
              </a:rPr>
              <a:t>Buyer persona</a:t>
            </a:r>
          </a:p>
          <a:p>
            <a:pPr algn="l"/>
            <a:r>
              <a:rPr lang="en-US" sz="2400" b="0" i="0" dirty="0">
                <a:solidFill>
                  <a:srgbClr val="222222"/>
                </a:solidFill>
                <a:effectLst/>
                <a:latin typeface="Inter"/>
              </a:rPr>
              <a:t>Buyer personas represent the different types of actual buyers of your products, so the persons who make the decision about the purchase. Different buyer personas can show different motivations for their purchase, also they might differ in their purchasing power and purchase history. A buyer persona is not necessarily the user of your product, for example when a company buys software for their employees.</a:t>
            </a:r>
          </a:p>
          <a:p>
            <a:pPr algn="l"/>
            <a:endParaRPr lang="en-US" sz="2400" b="0" i="0" dirty="0">
              <a:solidFill>
                <a:srgbClr val="222222"/>
              </a:solidFill>
              <a:effectLst/>
              <a:latin typeface="Inter"/>
            </a:endParaRPr>
          </a:p>
        </p:txBody>
      </p:sp>
      <p:pic>
        <p:nvPicPr>
          <p:cNvPr id="2050" name="Picture 2" descr="Image result for microsoft logo">
            <a:extLst>
              <a:ext uri="{FF2B5EF4-FFF2-40B4-BE49-F238E27FC236}">
                <a16:creationId xmlns:a16="http://schemas.microsoft.com/office/drawing/2014/main" id="{A0B23170-1FE4-11B0-B8BE-D2E4E8D379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4199" y="4783679"/>
            <a:ext cx="5272111" cy="107983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807558A1-8AC6-A98D-63DA-40E90A8BF6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3695898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293209"/>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1" i="0" u="sng" dirty="0">
                <a:solidFill>
                  <a:srgbClr val="47C2F1"/>
                </a:solidFill>
                <a:effectLst/>
                <a:latin typeface="Inter"/>
              </a:rPr>
              <a:t>User persona</a:t>
            </a:r>
          </a:p>
          <a:p>
            <a:pPr algn="l"/>
            <a:r>
              <a:rPr lang="en-US" sz="2400" b="0" i="0" dirty="0">
                <a:solidFill>
                  <a:srgbClr val="222222"/>
                </a:solidFill>
                <a:effectLst/>
                <a:latin typeface="Inter"/>
              </a:rPr>
              <a:t>User personas represent the different types of actual end-users of your product. The person using your product does not necessarily have to be the same person as the one buying your product, just think of adults buying toys for their children</a:t>
            </a:r>
          </a:p>
          <a:p>
            <a:pPr algn="l"/>
            <a:endParaRPr lang="en-US" sz="2400" b="0" i="0" dirty="0">
              <a:solidFill>
                <a:srgbClr val="222222"/>
              </a:solidFill>
              <a:effectLst/>
              <a:latin typeface="Inter"/>
            </a:endParaRPr>
          </a:p>
        </p:txBody>
      </p:sp>
      <p:pic>
        <p:nvPicPr>
          <p:cNvPr id="3074" name="Picture 2" descr="Best Toddler Toys (Updated 2020)">
            <a:extLst>
              <a:ext uri="{FF2B5EF4-FFF2-40B4-BE49-F238E27FC236}">
                <a16:creationId xmlns:a16="http://schemas.microsoft.com/office/drawing/2014/main" id="{B7662C73-FA1F-2845-FE3D-DF2B3544721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19966" y="4131565"/>
            <a:ext cx="4657945" cy="2334431"/>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5E24E723-519C-7E00-F26C-2177E06599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3037420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293209"/>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a:endParaRPr lang="en-US" sz="2400" dirty="0">
              <a:solidFill>
                <a:srgbClr val="222222"/>
              </a:solidFill>
              <a:latin typeface="Inter"/>
            </a:endParaRPr>
          </a:p>
          <a:p>
            <a:pPr algn="l"/>
            <a:r>
              <a:rPr lang="en-US" sz="2400" b="1" i="0" u="sng" cap="all" dirty="0">
                <a:solidFill>
                  <a:srgbClr val="222222"/>
                </a:solidFill>
                <a:effectLst/>
                <a:latin typeface="Inter"/>
              </a:rPr>
              <a:t>TYPES OF PERSONAS</a:t>
            </a:r>
          </a:p>
          <a:p>
            <a:pPr algn="l"/>
            <a:r>
              <a:rPr lang="en-US" sz="2400" b="1" i="0" u="sng" dirty="0">
                <a:solidFill>
                  <a:srgbClr val="47C2F1"/>
                </a:solidFill>
                <a:effectLst/>
                <a:latin typeface="Inter"/>
              </a:rPr>
              <a:t>Website (User) persona</a:t>
            </a:r>
          </a:p>
          <a:p>
            <a:pPr algn="l"/>
            <a:r>
              <a:rPr lang="en-US" sz="2400" b="0" i="0" dirty="0">
                <a:solidFill>
                  <a:srgbClr val="222222"/>
                </a:solidFill>
                <a:effectLst/>
                <a:latin typeface="Inter"/>
              </a:rPr>
              <a:t>Website user personas represent the different types of users visiting your website. In contrast to user and buyer personas, a website user does not necessarily interact with your product, maybe they only read your online content</a:t>
            </a:r>
          </a:p>
          <a:p>
            <a:pPr algn="l"/>
            <a:endParaRPr lang="en-US" sz="2400" b="0" i="0" dirty="0">
              <a:solidFill>
                <a:srgbClr val="222222"/>
              </a:solidFill>
              <a:effectLst/>
              <a:latin typeface="Inter"/>
            </a:endParaRPr>
          </a:p>
        </p:txBody>
      </p:sp>
      <p:pic>
        <p:nvPicPr>
          <p:cNvPr id="4098" name="Picture 2" descr="Image result for amazon">
            <a:extLst>
              <a:ext uri="{FF2B5EF4-FFF2-40B4-BE49-F238E27FC236}">
                <a16:creationId xmlns:a16="http://schemas.microsoft.com/office/drawing/2014/main" id="{5B5FBE48-06DD-82E9-035A-8A47195403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0414" y="4363651"/>
            <a:ext cx="4999682" cy="1947729"/>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9C5D7106-AE6C-116D-40FA-1DD856913A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555470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a:r>
              <a:rPr lang="en-US" sz="2400" b="1" u="sng" dirty="0">
                <a:solidFill>
                  <a:srgbClr val="222222"/>
                </a:solidFill>
                <a:latin typeface="Inter"/>
              </a:rPr>
              <a:t>H</a:t>
            </a:r>
            <a:r>
              <a:rPr lang="en-US" sz="2400" b="1" i="0" u="sng" dirty="0">
                <a:solidFill>
                  <a:srgbClr val="222222"/>
                </a:solidFill>
                <a:effectLst/>
                <a:latin typeface="Inter"/>
              </a:rPr>
              <a:t>ow many of these “fictional profiles” should you create? </a:t>
            </a:r>
          </a:p>
          <a:p>
            <a:pPr algn="l"/>
            <a:endParaRPr lang="en-US" sz="2400" dirty="0">
              <a:solidFill>
                <a:srgbClr val="222222"/>
              </a:solidFill>
              <a:latin typeface="Inter"/>
            </a:endParaRPr>
          </a:p>
          <a:p>
            <a:pPr algn="l"/>
            <a:r>
              <a:rPr lang="en-US" sz="2400" b="0" i="0" dirty="0">
                <a:solidFill>
                  <a:srgbClr val="222222"/>
                </a:solidFill>
                <a:effectLst/>
                <a:latin typeface="Inter"/>
              </a:rPr>
              <a:t>The answer differs from organization to organization and from project to project, </a:t>
            </a:r>
          </a:p>
          <a:p>
            <a:pPr algn="l"/>
            <a:endParaRPr lang="en-US" sz="2400" dirty="0">
              <a:solidFill>
                <a:srgbClr val="47C2F1"/>
              </a:solidFill>
              <a:latin typeface="Inter"/>
            </a:endParaRPr>
          </a:p>
          <a:p>
            <a:pPr algn="l"/>
            <a:r>
              <a:rPr lang="en-US" sz="2400" b="1" i="0" dirty="0">
                <a:solidFill>
                  <a:srgbClr val="47C2F1"/>
                </a:solidFill>
                <a:effectLst/>
                <a:latin typeface="Inter"/>
              </a:rPr>
              <a:t>A rule-of-thumb guideline: </a:t>
            </a:r>
            <a:r>
              <a:rPr lang="en-US" sz="2400" b="0" i="0" dirty="0">
                <a:solidFill>
                  <a:srgbClr val="222222"/>
                </a:solidFill>
                <a:effectLst/>
                <a:latin typeface="Inter"/>
              </a:rPr>
              <a:t>you will probably need between three to seven core customer personas. It’s unlikely that you’ll have less than three different target groups. It is however likely that you won’t really use personas in your work if you’d have more than seven of them. You simply wouldn’t really remember them. </a:t>
            </a:r>
          </a:p>
          <a:p>
            <a:pPr algn="l"/>
            <a:endParaRPr lang="en-US" sz="2400" dirty="0">
              <a:solidFill>
                <a:srgbClr val="222222"/>
              </a:solidFill>
              <a:latin typeface="Inter"/>
            </a:endParaRPr>
          </a:p>
          <a:p>
            <a:pPr algn="l"/>
            <a:r>
              <a:rPr lang="en-US" sz="2400" b="0" i="0" dirty="0">
                <a:solidFill>
                  <a:srgbClr val="222222"/>
                </a:solidFill>
                <a:effectLst/>
                <a:latin typeface="Inter"/>
              </a:rPr>
              <a:t>Besides your core personas, you can have many more </a:t>
            </a:r>
            <a:r>
              <a:rPr lang="en-US" sz="2400" b="1" i="0" u="none" strike="noStrike" dirty="0">
                <a:solidFill>
                  <a:srgbClr val="F58221"/>
                </a:solidFill>
                <a:effectLst/>
                <a:latin typeface="Inter"/>
              </a:rPr>
              <a:t>extreme case personas</a:t>
            </a:r>
            <a:r>
              <a:rPr lang="en-US" sz="2400" b="1" i="0" dirty="0">
                <a:solidFill>
                  <a:srgbClr val="F58221"/>
                </a:solidFill>
                <a:effectLst/>
                <a:latin typeface="Inter"/>
              </a:rPr>
              <a:t> </a:t>
            </a:r>
            <a:r>
              <a:rPr lang="en-US" sz="2400" b="0" i="0" dirty="0">
                <a:solidFill>
                  <a:srgbClr val="222222"/>
                </a:solidFill>
                <a:effectLst/>
                <a:latin typeface="Inter"/>
              </a:rPr>
              <a:t>to test ideas from rather extreme points-of-view</a:t>
            </a:r>
          </a:p>
        </p:txBody>
      </p:sp>
      <p:pic>
        <p:nvPicPr>
          <p:cNvPr id="2" name="Graphic 21">
            <a:extLst>
              <a:ext uri="{FF2B5EF4-FFF2-40B4-BE49-F238E27FC236}">
                <a16:creationId xmlns:a16="http://schemas.microsoft.com/office/drawing/2014/main" id="{C52E02C8-30AE-D5CA-8FC0-A6AFEF6AF9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3648557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662541"/>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r>
              <a:rPr lang="en-US" sz="2400" b="1" i="0" dirty="0">
                <a:solidFill>
                  <a:srgbClr val="222222"/>
                </a:solidFill>
                <a:effectLst/>
                <a:latin typeface="Inter"/>
              </a:rPr>
              <a:t>Why do we need a persona</a:t>
            </a:r>
            <a:r>
              <a:rPr lang="en-US" sz="2400" b="1" i="0" u="sng" dirty="0">
                <a:solidFill>
                  <a:srgbClr val="222222"/>
                </a:solidFill>
                <a:effectLst/>
                <a:latin typeface="Inter"/>
              </a:rPr>
              <a:t>? </a:t>
            </a:r>
          </a:p>
          <a:p>
            <a:r>
              <a:rPr lang="en-US" sz="2400" dirty="0">
                <a:solidFill>
                  <a:srgbClr val="222222"/>
                </a:solidFill>
                <a:latin typeface="Inter"/>
              </a:rPr>
              <a:t>1-</a:t>
            </a:r>
            <a:r>
              <a:rPr lang="en-US" sz="2400" b="0" i="0" cap="all" dirty="0">
                <a:solidFill>
                  <a:srgbClr val="222222"/>
                </a:solidFill>
                <a:effectLst/>
                <a:latin typeface="Inter"/>
              </a:rPr>
              <a:t>CREATING EMPATHY</a:t>
            </a:r>
          </a:p>
          <a:p>
            <a:r>
              <a:rPr lang="en-US" sz="2400" b="0" i="0" dirty="0">
                <a:solidFill>
                  <a:srgbClr val="222222"/>
                </a:solidFill>
                <a:effectLst/>
                <a:latin typeface="Inter"/>
              </a:rPr>
              <a:t>2-</a:t>
            </a:r>
            <a:r>
              <a:rPr lang="en-US" sz="2400" b="0" i="0" cap="all" dirty="0">
                <a:solidFill>
                  <a:srgbClr val="222222"/>
                </a:solidFill>
                <a:effectLst/>
                <a:latin typeface="Inter"/>
              </a:rPr>
              <a:t>GETTING A TEAM ON THE SAME PAGE</a:t>
            </a:r>
          </a:p>
          <a:p>
            <a:pPr algn="l"/>
            <a:r>
              <a:rPr lang="en-US" sz="2400" b="0" i="0" dirty="0">
                <a:solidFill>
                  <a:srgbClr val="222222"/>
                </a:solidFill>
                <a:effectLst/>
                <a:latin typeface="Inter"/>
              </a:rPr>
              <a:t>3-</a:t>
            </a:r>
            <a:r>
              <a:rPr lang="en-US" sz="2400" b="0" i="0" cap="all" dirty="0">
                <a:solidFill>
                  <a:srgbClr val="222222"/>
                </a:solidFill>
                <a:effectLst/>
                <a:latin typeface="Inter"/>
              </a:rPr>
              <a:t>TESTING WITH PERSONAS</a:t>
            </a:r>
          </a:p>
          <a:p>
            <a:pPr algn="l"/>
            <a:r>
              <a:rPr lang="en-US" sz="2400" b="0" i="0" dirty="0">
                <a:solidFill>
                  <a:srgbClr val="222222"/>
                </a:solidFill>
                <a:effectLst/>
                <a:latin typeface="Inter"/>
              </a:rPr>
              <a:t>Use personas to test your ideas for new or improved products, services, or features.</a:t>
            </a:r>
          </a:p>
          <a:p>
            <a:pPr algn="l"/>
            <a:endParaRPr lang="en-US" sz="2400" b="0" i="0" dirty="0">
              <a:solidFill>
                <a:srgbClr val="6A7272"/>
              </a:solidFill>
              <a:effectLst/>
              <a:latin typeface="Inter"/>
            </a:endParaRPr>
          </a:p>
          <a:p>
            <a:pPr algn="l"/>
            <a:r>
              <a:rPr lang="en-US" sz="2400" b="0" i="0" dirty="0">
                <a:solidFill>
                  <a:srgbClr val="6A7272"/>
                </a:solidFill>
                <a:effectLst/>
                <a:latin typeface="Inter"/>
              </a:rPr>
              <a:t>Working with personas helps to create empathy, get a common understanding of your customers and test ideas.</a:t>
            </a:r>
            <a:endParaRPr lang="en-US" sz="2400" b="0" i="0" dirty="0">
              <a:solidFill>
                <a:srgbClr val="222222"/>
              </a:solidFill>
              <a:effectLst/>
              <a:latin typeface="Inter"/>
            </a:endParaRPr>
          </a:p>
        </p:txBody>
      </p:sp>
      <p:pic>
        <p:nvPicPr>
          <p:cNvPr id="5122" name="Picture 2" descr="Icons of five personas and one speech bubble as a symbol for creating a common language with personas">
            <a:extLst>
              <a:ext uri="{FF2B5EF4-FFF2-40B4-BE49-F238E27FC236}">
                <a16:creationId xmlns:a16="http://schemas.microsoft.com/office/drawing/2014/main" id="{1AA7454F-34EF-03BB-A6B0-DCDA94C2C0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2481" y="237387"/>
            <a:ext cx="5315803" cy="2657902"/>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6F52BCD9-224F-3607-FD1E-3F4AF0BFD2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56590" y="4813635"/>
            <a:ext cx="2497153" cy="1166000"/>
          </a:xfrm>
          <a:prstGeom prst="rect">
            <a:avLst/>
          </a:prstGeom>
        </p:spPr>
      </p:pic>
    </p:spTree>
    <p:extLst>
      <p:ext uri="{BB962C8B-B14F-4D97-AF65-F5344CB8AC3E}">
        <p14:creationId xmlns:p14="http://schemas.microsoft.com/office/powerpoint/2010/main" val="2425677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153" y="838721"/>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3662541"/>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a:r>
              <a:rPr lang="en-US" sz="2400" b="1" i="0" u="sng" dirty="0">
                <a:solidFill>
                  <a:srgbClr val="47C2F1"/>
                </a:solidFill>
                <a:effectLst/>
                <a:latin typeface="Inter"/>
              </a:rPr>
              <a:t>How to create a persona?</a:t>
            </a:r>
          </a:p>
          <a:p>
            <a:pPr algn="l"/>
            <a:r>
              <a:rPr lang="en-US" sz="2400" b="0" i="0" dirty="0">
                <a:solidFill>
                  <a:srgbClr val="222222"/>
                </a:solidFill>
                <a:effectLst/>
                <a:latin typeface="Inter"/>
              </a:rPr>
              <a:t>A persona is generally defined like a </a:t>
            </a:r>
            <a:r>
              <a:rPr lang="en-US" sz="2400" b="0" i="0" dirty="0">
                <a:solidFill>
                  <a:srgbClr val="F58221"/>
                </a:solidFill>
                <a:effectLst/>
                <a:latin typeface="Inter"/>
              </a:rPr>
              <a:t>real person</a:t>
            </a:r>
            <a:r>
              <a:rPr lang="en-US" sz="2400" b="0" i="0" dirty="0">
                <a:solidFill>
                  <a:srgbClr val="222222"/>
                </a:solidFill>
                <a:effectLst/>
                <a:latin typeface="Inter"/>
              </a:rPr>
              <a:t>. It usually has a name, description, and characteristics. Define which background (education, job position) your persona has, to make the description even more precise.</a:t>
            </a:r>
          </a:p>
          <a:p>
            <a:pPr algn="l"/>
            <a:br>
              <a:rPr lang="en-US" sz="2400" b="0" i="0" dirty="0">
                <a:solidFill>
                  <a:srgbClr val="222222"/>
                </a:solidFill>
                <a:effectLst/>
                <a:latin typeface="Inter"/>
              </a:rPr>
            </a:br>
            <a:r>
              <a:rPr lang="en-US" sz="2400" b="0" i="0" dirty="0">
                <a:solidFill>
                  <a:srgbClr val="222222"/>
                </a:solidFill>
                <a:effectLst/>
                <a:latin typeface="Inter"/>
              </a:rPr>
              <a:t>Describe both the person as a human being (background story, personality, interests, etc.) and as a stakeholder in context of a service ecosystem (needs, expectations, etc.)</a:t>
            </a:r>
          </a:p>
          <a:p>
            <a:pPr algn="l"/>
            <a:endParaRPr lang="en-US" sz="2400" b="0" i="0" dirty="0">
              <a:solidFill>
                <a:srgbClr val="222222"/>
              </a:solidFill>
              <a:effectLst/>
              <a:latin typeface="Inter"/>
            </a:endParaRPr>
          </a:p>
        </p:txBody>
      </p:sp>
      <p:pic>
        <p:nvPicPr>
          <p:cNvPr id="2" name="Graphic 21">
            <a:extLst>
              <a:ext uri="{FF2B5EF4-FFF2-40B4-BE49-F238E27FC236}">
                <a16:creationId xmlns:a16="http://schemas.microsoft.com/office/drawing/2014/main" id="{18A81C2F-5417-FCF0-CD4B-AFB2A0446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2913192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5139869"/>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a:r>
              <a:rPr lang="en-US" sz="2400" b="1" i="0" u="sng" dirty="0">
                <a:solidFill>
                  <a:srgbClr val="47C2F1"/>
                </a:solidFill>
                <a:effectLst/>
                <a:latin typeface="Inter"/>
              </a:rPr>
              <a:t>How to do customer persona research?</a:t>
            </a:r>
          </a:p>
          <a:p>
            <a:pPr algn="l"/>
            <a:r>
              <a:rPr lang="en-US" sz="2400" b="0" i="0" dirty="0">
                <a:solidFill>
                  <a:srgbClr val="121416"/>
                </a:solidFill>
                <a:effectLst/>
                <a:latin typeface="-apple-system"/>
              </a:rPr>
              <a:t>Use the following </a:t>
            </a:r>
            <a:r>
              <a:rPr lang="en-US" sz="2400" b="0" i="0" dirty="0">
                <a:solidFill>
                  <a:srgbClr val="F58221"/>
                </a:solidFill>
                <a:effectLst/>
                <a:latin typeface="-apple-system"/>
              </a:rPr>
              <a:t>online tools </a:t>
            </a:r>
            <a:r>
              <a:rPr lang="en-US" sz="2400" b="0" i="0" dirty="0">
                <a:solidFill>
                  <a:srgbClr val="121416"/>
                </a:solidFill>
                <a:effectLst/>
                <a:latin typeface="-apple-system"/>
              </a:rPr>
              <a:t>if you already have them</a:t>
            </a:r>
          </a:p>
          <a:p>
            <a:pPr algn="l">
              <a:buFont typeface="Arial" panose="020B0604020202020204" pitchFamily="34" charset="0"/>
              <a:buChar char="•"/>
            </a:pPr>
            <a:r>
              <a:rPr lang="en-US" sz="2400" b="0" i="0" dirty="0">
                <a:solidFill>
                  <a:srgbClr val="121416"/>
                </a:solidFill>
                <a:effectLst/>
                <a:latin typeface="-apple-system"/>
              </a:rPr>
              <a:t>Facebook analytics                                                           -Google analytics</a:t>
            </a:r>
          </a:p>
          <a:p>
            <a:pPr algn="l">
              <a:buFont typeface="Arial" panose="020B0604020202020204" pitchFamily="34" charset="0"/>
              <a:buChar char="•"/>
            </a:pPr>
            <a:r>
              <a:rPr lang="en-US" sz="2400" b="0" i="0" dirty="0">
                <a:solidFill>
                  <a:srgbClr val="121416"/>
                </a:solidFill>
                <a:effectLst/>
                <a:latin typeface="-apple-system"/>
              </a:rPr>
              <a:t>Google search console                                                    -LinkedIn analytics</a:t>
            </a:r>
          </a:p>
          <a:p>
            <a:pPr>
              <a:buFont typeface="Arial" panose="020B0604020202020204" pitchFamily="34" charset="0"/>
              <a:buChar char="•"/>
            </a:pPr>
            <a:r>
              <a:rPr lang="en-US" sz="2400" b="0" i="0" dirty="0">
                <a:solidFill>
                  <a:srgbClr val="121416"/>
                </a:solidFill>
                <a:effectLst/>
                <a:latin typeface="-apple-system"/>
              </a:rPr>
              <a:t>LinkedIn Company Page analytics                                 -Twitter page insights</a:t>
            </a:r>
          </a:p>
          <a:p>
            <a:pPr algn="l">
              <a:buFont typeface="Arial" panose="020B0604020202020204" pitchFamily="34" charset="0"/>
              <a:buChar char="•"/>
            </a:pPr>
            <a:r>
              <a:rPr lang="en-US" sz="2400" b="0" i="0" dirty="0" err="1">
                <a:solidFill>
                  <a:srgbClr val="121416"/>
                </a:solidFill>
                <a:effectLst/>
                <a:latin typeface="-apple-system"/>
              </a:rPr>
              <a:t>Youtube</a:t>
            </a:r>
            <a:r>
              <a:rPr lang="en-US" sz="2400" b="0" i="0" dirty="0">
                <a:solidFill>
                  <a:srgbClr val="121416"/>
                </a:solidFill>
                <a:effectLst/>
                <a:latin typeface="-apple-system"/>
              </a:rPr>
              <a:t> analytics                                                              -Instagram analytics</a:t>
            </a:r>
          </a:p>
          <a:p>
            <a:pPr algn="l">
              <a:buFont typeface="Arial" panose="020B0604020202020204" pitchFamily="34" charset="0"/>
              <a:buChar char="•"/>
            </a:pPr>
            <a:r>
              <a:rPr lang="en-US" sz="2400" b="0" i="0" dirty="0">
                <a:solidFill>
                  <a:srgbClr val="121416"/>
                </a:solidFill>
                <a:effectLst/>
                <a:latin typeface="-apple-system"/>
              </a:rPr>
              <a:t>CRM Database (Cluster or profile analysis to identify buying groups)</a:t>
            </a:r>
          </a:p>
          <a:p>
            <a:pPr algn="l"/>
            <a:r>
              <a:rPr lang="en-US" sz="2400" b="0" i="0" u="sng" dirty="0">
                <a:solidFill>
                  <a:srgbClr val="47C2F1"/>
                </a:solidFill>
                <a:effectLst/>
                <a:latin typeface="-apple-system"/>
              </a:rPr>
              <a:t>You may also explore other qualitative research methods: </a:t>
            </a:r>
          </a:p>
          <a:p>
            <a:pPr algn="l">
              <a:buFont typeface="Arial" panose="020B0604020202020204" pitchFamily="34" charset="0"/>
              <a:buChar char="•"/>
            </a:pPr>
            <a:r>
              <a:rPr lang="en-US" sz="2400" b="0" i="0" dirty="0">
                <a:solidFill>
                  <a:srgbClr val="121416"/>
                </a:solidFill>
                <a:effectLst/>
                <a:latin typeface="-apple-system"/>
              </a:rPr>
              <a:t>Surveys</a:t>
            </a:r>
          </a:p>
          <a:p>
            <a:pPr algn="l">
              <a:buFont typeface="Arial" panose="020B0604020202020204" pitchFamily="34" charset="0"/>
              <a:buChar char="•"/>
            </a:pPr>
            <a:r>
              <a:rPr lang="en-US" sz="2400" b="0" i="0" dirty="0">
                <a:solidFill>
                  <a:srgbClr val="121416"/>
                </a:solidFill>
                <a:effectLst/>
                <a:latin typeface="-apple-system"/>
              </a:rPr>
              <a:t>Interviews</a:t>
            </a:r>
          </a:p>
          <a:p>
            <a:pPr algn="l">
              <a:buFont typeface="Arial" panose="020B0604020202020204" pitchFamily="34" charset="0"/>
              <a:buChar char="•"/>
            </a:pPr>
            <a:r>
              <a:rPr lang="en-US" sz="2400" b="0" i="0" dirty="0">
                <a:solidFill>
                  <a:srgbClr val="121416"/>
                </a:solidFill>
                <a:effectLst/>
                <a:latin typeface="-apple-system"/>
              </a:rPr>
              <a:t>Focus groups</a:t>
            </a:r>
          </a:p>
          <a:p>
            <a:pPr algn="l"/>
            <a:endParaRPr lang="en-US" sz="2400" b="0" i="0" dirty="0">
              <a:solidFill>
                <a:srgbClr val="222222"/>
              </a:solidFill>
              <a:effectLst/>
              <a:latin typeface="Inter"/>
            </a:endParaRPr>
          </a:p>
        </p:txBody>
      </p:sp>
      <p:pic>
        <p:nvPicPr>
          <p:cNvPr id="2" name="Graphic 21">
            <a:extLst>
              <a:ext uri="{FF2B5EF4-FFF2-40B4-BE49-F238E27FC236}">
                <a16:creationId xmlns:a16="http://schemas.microsoft.com/office/drawing/2014/main" id="{93FDA09E-FDDF-B437-9E27-6342CAFECD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3303606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fontAlgn="base"/>
            <a:r>
              <a:rPr lang="en-US" sz="2400" b="1" i="0" dirty="0">
                <a:solidFill>
                  <a:srgbClr val="47C2F1"/>
                </a:solidFill>
                <a:effectLst/>
                <a:latin typeface="Lexend Deca"/>
              </a:rPr>
              <a:t>Information to include in personas</a:t>
            </a:r>
          </a:p>
          <a:p>
            <a:pPr algn="l" fontAlgn="base"/>
            <a:r>
              <a:rPr lang="en-US" sz="2400" b="0" i="0" dirty="0">
                <a:solidFill>
                  <a:srgbClr val="2E475D"/>
                </a:solidFill>
                <a:effectLst/>
                <a:latin typeface="Lexend Deca"/>
              </a:rPr>
              <a:t>When creating personas, there are a few key pieces of information that you'll want to include:</a:t>
            </a:r>
          </a:p>
          <a:p>
            <a:pPr algn="l" fontAlgn="base">
              <a:buFont typeface="Arial" panose="020B0604020202020204" pitchFamily="34" charset="0"/>
              <a:buChar char="•"/>
            </a:pPr>
            <a:r>
              <a:rPr lang="en-US" sz="2400" b="0" i="0" dirty="0">
                <a:solidFill>
                  <a:srgbClr val="2E475D"/>
                </a:solidFill>
                <a:effectLst/>
                <a:latin typeface="inherit"/>
              </a:rPr>
              <a:t>Name</a:t>
            </a:r>
          </a:p>
          <a:p>
            <a:pPr algn="l" fontAlgn="base">
              <a:buFont typeface="Arial" panose="020B0604020202020204" pitchFamily="34" charset="0"/>
              <a:buChar char="•"/>
            </a:pPr>
            <a:r>
              <a:rPr lang="en-US" sz="2400" b="0" i="0" dirty="0">
                <a:solidFill>
                  <a:srgbClr val="2E475D"/>
                </a:solidFill>
                <a:effectLst/>
                <a:latin typeface="inherit"/>
              </a:rPr>
              <a:t>Description</a:t>
            </a:r>
          </a:p>
          <a:p>
            <a:pPr algn="l" fontAlgn="base">
              <a:buFont typeface="Arial" panose="020B0604020202020204" pitchFamily="34" charset="0"/>
              <a:buChar char="•"/>
            </a:pPr>
            <a:r>
              <a:rPr lang="en-US" sz="2400" b="0" i="0" dirty="0">
                <a:solidFill>
                  <a:srgbClr val="2E475D"/>
                </a:solidFill>
                <a:effectLst/>
                <a:latin typeface="inherit"/>
              </a:rPr>
              <a:t>Demographics (age, gender, location, etc.)</a:t>
            </a:r>
          </a:p>
          <a:p>
            <a:pPr algn="l" fontAlgn="base">
              <a:buFont typeface="Arial" panose="020B0604020202020204" pitchFamily="34" charset="0"/>
              <a:buChar char="•"/>
            </a:pPr>
            <a:r>
              <a:rPr lang="en-US" sz="2400" b="0" i="0" dirty="0">
                <a:solidFill>
                  <a:srgbClr val="2E475D"/>
                </a:solidFill>
                <a:effectLst/>
                <a:latin typeface="inherit"/>
              </a:rPr>
              <a:t>Customer needs</a:t>
            </a:r>
          </a:p>
          <a:p>
            <a:pPr algn="l" fontAlgn="base">
              <a:buFont typeface="Arial" panose="020B0604020202020204" pitchFamily="34" charset="0"/>
              <a:buChar char="•"/>
            </a:pPr>
            <a:r>
              <a:rPr lang="en-US" sz="2400" b="0" i="0" dirty="0">
                <a:solidFill>
                  <a:srgbClr val="2E475D"/>
                </a:solidFill>
                <a:effectLst/>
                <a:latin typeface="inherit"/>
              </a:rPr>
              <a:t>Motivations</a:t>
            </a:r>
          </a:p>
          <a:p>
            <a:pPr algn="l" fontAlgn="base">
              <a:buFont typeface="Arial" panose="020B0604020202020204" pitchFamily="34" charset="0"/>
              <a:buChar char="•"/>
            </a:pPr>
            <a:r>
              <a:rPr lang="en-US" sz="2400" b="0" i="0" dirty="0">
                <a:solidFill>
                  <a:srgbClr val="2E475D"/>
                </a:solidFill>
                <a:effectLst/>
                <a:latin typeface="inherit"/>
              </a:rPr>
              <a:t>Pain points</a:t>
            </a:r>
          </a:p>
          <a:p>
            <a:pPr algn="l" fontAlgn="base">
              <a:buFont typeface="Arial" panose="020B0604020202020204" pitchFamily="34" charset="0"/>
              <a:buChar char="•"/>
            </a:pPr>
            <a:r>
              <a:rPr lang="en-US" sz="2400" b="0" i="0" dirty="0">
                <a:solidFill>
                  <a:srgbClr val="2E475D"/>
                </a:solidFill>
                <a:effectLst/>
                <a:latin typeface="inherit"/>
              </a:rPr>
              <a:t>Their journey through your customer cycle</a:t>
            </a:r>
          </a:p>
          <a:p>
            <a:pPr algn="l"/>
            <a:endParaRPr lang="en-US" sz="2400" b="0" i="0" dirty="0">
              <a:solidFill>
                <a:srgbClr val="222222"/>
              </a:solidFill>
              <a:effectLst/>
              <a:latin typeface="Inter"/>
            </a:endParaRPr>
          </a:p>
        </p:txBody>
      </p:sp>
      <p:pic>
        <p:nvPicPr>
          <p:cNvPr id="2" name="Graphic 21">
            <a:extLst>
              <a:ext uri="{FF2B5EF4-FFF2-40B4-BE49-F238E27FC236}">
                <a16:creationId xmlns:a16="http://schemas.microsoft.com/office/drawing/2014/main" id="{A842A489-665F-F62A-D080-4BA4250AD4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33811908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fontAlgn="base"/>
            <a:r>
              <a:rPr lang="en-US" sz="2400" b="0" i="0" dirty="0">
                <a:solidFill>
                  <a:srgbClr val="47C2F1"/>
                </a:solidFill>
                <a:effectLst/>
                <a:latin typeface="Inter"/>
              </a:rPr>
              <a:t>key points a basic persona profile:</a:t>
            </a:r>
          </a:p>
          <a:p>
            <a:pPr algn="l" fontAlgn="base"/>
            <a:r>
              <a:rPr lang="en-US" sz="2400" b="1" i="0" dirty="0">
                <a:solidFill>
                  <a:srgbClr val="222222"/>
                </a:solidFill>
                <a:effectLst/>
                <a:latin typeface="Inter"/>
              </a:rPr>
              <a:t>Profile picture</a:t>
            </a:r>
            <a:r>
              <a:rPr lang="en-US" sz="2400" b="0" i="0" dirty="0">
                <a:solidFill>
                  <a:srgbClr val="222222"/>
                </a:solidFill>
                <a:effectLst/>
                <a:latin typeface="Inter"/>
              </a:rPr>
              <a:t>: Use an authentic photo that expresses your persona’s character.</a:t>
            </a:r>
            <a:br>
              <a:rPr lang="en-US" sz="2400" dirty="0"/>
            </a:br>
            <a:br>
              <a:rPr lang="en-US" sz="2400" dirty="0"/>
            </a:br>
            <a:r>
              <a:rPr lang="en-US" sz="2400" b="1" i="0" dirty="0">
                <a:solidFill>
                  <a:srgbClr val="222222"/>
                </a:solidFill>
                <a:effectLst/>
                <a:latin typeface="Inter"/>
              </a:rPr>
              <a:t>Name</a:t>
            </a:r>
            <a:r>
              <a:rPr lang="en-US" sz="2400" b="0" i="0" dirty="0">
                <a:solidFill>
                  <a:srgbClr val="222222"/>
                </a:solidFill>
                <a:effectLst/>
                <a:latin typeface="Inter"/>
              </a:rPr>
              <a:t>: Give the persona a name that matches your target group. Choose a name that reflects your persona’s heritage and social environment. Try to make it real – your team might have to live with this name for longer.</a:t>
            </a:r>
            <a:br>
              <a:rPr lang="en-US" sz="2400" dirty="0"/>
            </a:br>
            <a:br>
              <a:rPr lang="en-US" sz="2400" dirty="0"/>
            </a:br>
            <a:r>
              <a:rPr lang="en-US" sz="2400" b="1" i="0" dirty="0">
                <a:solidFill>
                  <a:srgbClr val="222222"/>
                </a:solidFill>
                <a:effectLst/>
                <a:latin typeface="Inter"/>
              </a:rPr>
              <a:t>Quote</a:t>
            </a:r>
            <a:r>
              <a:rPr lang="en-US" sz="2400" b="0" i="0" dirty="0">
                <a:solidFill>
                  <a:srgbClr val="222222"/>
                </a:solidFill>
                <a:effectLst/>
                <a:latin typeface="Inter"/>
              </a:rPr>
              <a:t>: This could describe your persona’s attitude in one sentence. Ask yourself: What would help team members to empathize with this fictional person?</a:t>
            </a:r>
            <a:endParaRPr lang="en-US" sz="2400" dirty="0">
              <a:solidFill>
                <a:srgbClr val="0070C0"/>
              </a:solidFill>
              <a:latin typeface="Inter"/>
            </a:endParaRPr>
          </a:p>
          <a:p>
            <a:pPr algn="l" fontAlgn="base"/>
            <a:r>
              <a:rPr lang="en-US" sz="2400" b="1" i="0" dirty="0">
                <a:solidFill>
                  <a:srgbClr val="222222"/>
                </a:solidFill>
                <a:effectLst/>
                <a:latin typeface="Inter"/>
              </a:rPr>
              <a:t>Occupation</a:t>
            </a:r>
            <a:r>
              <a:rPr lang="en-US" sz="2400" b="0" i="0" dirty="0">
                <a:solidFill>
                  <a:srgbClr val="222222"/>
                </a:solidFill>
                <a:effectLst/>
                <a:latin typeface="Inter"/>
              </a:rPr>
              <a:t>: Where does your persona work? What does she do (status)? Add information about the company (e.g. size, type, etc.) and her career (goals).</a:t>
            </a:r>
            <a:endParaRPr lang="en-US" sz="2400" b="0" i="0" dirty="0">
              <a:solidFill>
                <a:srgbClr val="0070C0"/>
              </a:solidFill>
              <a:effectLst/>
              <a:latin typeface="Inter"/>
            </a:endParaRPr>
          </a:p>
        </p:txBody>
      </p:sp>
      <p:pic>
        <p:nvPicPr>
          <p:cNvPr id="2" name="Graphic 21">
            <a:extLst>
              <a:ext uri="{FF2B5EF4-FFF2-40B4-BE49-F238E27FC236}">
                <a16:creationId xmlns:a16="http://schemas.microsoft.com/office/drawing/2014/main" id="{319030F4-1787-8973-0478-5FA98F0B71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2653341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fontAlgn="base"/>
            <a:r>
              <a:rPr lang="en-US" sz="2400" b="1" i="0" dirty="0">
                <a:solidFill>
                  <a:srgbClr val="47C2F1"/>
                </a:solidFill>
                <a:effectLst/>
                <a:latin typeface="Inter"/>
              </a:rPr>
              <a:t>key points a basic persona profile:</a:t>
            </a:r>
          </a:p>
          <a:p>
            <a:pPr algn="l" fontAlgn="base"/>
            <a:r>
              <a:rPr lang="en-US" sz="2400" b="1" i="0" dirty="0">
                <a:solidFill>
                  <a:srgbClr val="222222"/>
                </a:solidFill>
                <a:effectLst/>
                <a:latin typeface="Inter"/>
              </a:rPr>
              <a:t>Description</a:t>
            </a:r>
            <a:r>
              <a:rPr lang="en-US" sz="2400" b="0" i="0" dirty="0">
                <a:solidFill>
                  <a:srgbClr val="222222"/>
                </a:solidFill>
                <a:effectLst/>
                <a:latin typeface="Inter"/>
              </a:rPr>
              <a:t>: There is not one recipe to describe a persona. Use this field to describe further stories and characteristics. What does a typical day look like? What are favorite places to go?</a:t>
            </a:r>
          </a:p>
          <a:p>
            <a:pPr algn="l" fontAlgn="base"/>
            <a:br>
              <a:rPr lang="en-US" sz="2400" dirty="0"/>
            </a:br>
            <a:r>
              <a:rPr lang="en-US" sz="2400" b="0" i="0" dirty="0">
                <a:solidFill>
                  <a:srgbClr val="222222"/>
                </a:solidFill>
                <a:effectLst/>
                <a:latin typeface="Inter"/>
              </a:rPr>
              <a:t>Add additional information, such as expectations, education, hobbies, interests, motivations etc. This will always depend on the focus of your project. For example, it might be interesting to add a section for favorite channels and devices if you’re looking to improve your cross-channel communication. Or it might be interesting to name past experiences if you’re trying to optimize a journey to personas who have made use of your service in the past</a:t>
            </a:r>
            <a:endParaRPr lang="en-US" sz="2400" b="0" i="0" dirty="0">
              <a:solidFill>
                <a:srgbClr val="0070C0"/>
              </a:solidFill>
              <a:effectLst/>
              <a:latin typeface="Inter"/>
            </a:endParaRPr>
          </a:p>
        </p:txBody>
      </p:sp>
      <p:pic>
        <p:nvPicPr>
          <p:cNvPr id="2" name="Graphic 21">
            <a:extLst>
              <a:ext uri="{FF2B5EF4-FFF2-40B4-BE49-F238E27FC236}">
                <a16:creationId xmlns:a16="http://schemas.microsoft.com/office/drawing/2014/main" id="{D1B64422-50DD-1C3B-DBDC-B0D8130A2E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extLst>
      <p:ext uri="{BB962C8B-B14F-4D97-AF65-F5344CB8AC3E}">
        <p14:creationId xmlns:p14="http://schemas.microsoft.com/office/powerpoint/2010/main" val="2112112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9408" y="888396"/>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205412" cy="4770537"/>
          </a:xfrm>
          <a:prstGeom prst="rect">
            <a:avLst/>
          </a:prstGeom>
          <a:noFill/>
        </p:spPr>
        <p:txBody>
          <a:bodyPr wrap="square" rtlCol="0">
            <a:spAutoFit/>
          </a:bodyPr>
          <a:lstStyle/>
          <a:p>
            <a:r>
              <a:rPr lang="en-US" sz="4000" b="1" u="sng" dirty="0">
                <a:solidFill>
                  <a:srgbClr val="F58221"/>
                </a:solidFill>
                <a:latin typeface="Tajawal ExtraBold" panose="00000800000000000000" pitchFamily="2" charset="-78"/>
                <a:cs typeface="Tajawal ExtraBold" panose="00000800000000000000" pitchFamily="2" charset="-78"/>
              </a:rPr>
              <a:t>Customer Personas </a:t>
            </a:r>
          </a:p>
          <a:p>
            <a:pPr algn="l" fontAlgn="base"/>
            <a:r>
              <a:rPr lang="en-US" sz="2400" b="1" i="0" dirty="0">
                <a:solidFill>
                  <a:srgbClr val="47C2F1"/>
                </a:solidFill>
                <a:effectLst/>
                <a:latin typeface="Inter"/>
              </a:rPr>
              <a:t>key points a basic persona profile:</a:t>
            </a:r>
          </a:p>
          <a:p>
            <a:pPr algn="l"/>
            <a:r>
              <a:rPr lang="en-US" sz="2400" b="1" i="0" dirty="0">
                <a:solidFill>
                  <a:srgbClr val="222222"/>
                </a:solidFill>
                <a:effectLst/>
                <a:latin typeface="Inter"/>
              </a:rPr>
              <a:t>Slider:</a:t>
            </a:r>
            <a:r>
              <a:rPr lang="en-US" sz="2400" b="0" i="0" dirty="0">
                <a:solidFill>
                  <a:srgbClr val="222222"/>
                </a:solidFill>
                <a:effectLst/>
                <a:latin typeface="Inter"/>
              </a:rPr>
              <a:t> On this one dimensional scale you can visualize characteristics from high to low or whatever specification you prefer to use. Here we used technological affinity in order to show that Anna is a very tech savvy person who prefers digital versions of tickets, boarding passes etc.</a:t>
            </a:r>
          </a:p>
          <a:p>
            <a:pPr algn="l"/>
            <a:r>
              <a:rPr lang="en-US" sz="2400" b="1" i="0" dirty="0">
                <a:solidFill>
                  <a:srgbClr val="222222"/>
                </a:solidFill>
                <a:effectLst/>
                <a:latin typeface="Inter"/>
              </a:rPr>
              <a:t>Mood images:</a:t>
            </a:r>
            <a:r>
              <a:rPr lang="en-US" sz="2400" b="0" i="0" dirty="0">
                <a:solidFill>
                  <a:srgbClr val="222222"/>
                </a:solidFill>
                <a:effectLst/>
                <a:latin typeface="Inter"/>
              </a:rPr>
              <a:t> Enrich your persona with contextual photos of their lives. What does their home or work place look like? What’s in their purse? What are their hobbies? Humans are brilliant at understanding and empathizing with images and will have an easy time grasping a persona’s personality.</a:t>
            </a:r>
          </a:p>
          <a:p>
            <a:pPr algn="l"/>
            <a:r>
              <a:rPr lang="en-US" sz="2400" b="1" i="0" dirty="0">
                <a:solidFill>
                  <a:srgbClr val="222222"/>
                </a:solidFill>
                <a:effectLst/>
                <a:latin typeface="Inter"/>
              </a:rPr>
              <a:t>Icon and color:</a:t>
            </a:r>
            <a:r>
              <a:rPr lang="en-US" sz="2400" b="0" i="0" dirty="0">
                <a:solidFill>
                  <a:srgbClr val="222222"/>
                </a:solidFill>
                <a:effectLst/>
                <a:latin typeface="Inter"/>
              </a:rPr>
              <a:t>. The small stripes on the icon mark that this is a persona – other than a simple stakeholder with no further characteristics</a:t>
            </a:r>
          </a:p>
        </p:txBody>
      </p:sp>
    </p:spTree>
    <p:extLst>
      <p:ext uri="{BB962C8B-B14F-4D97-AF65-F5344CB8AC3E}">
        <p14:creationId xmlns:p14="http://schemas.microsoft.com/office/powerpoint/2010/main" val="35693081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4294E2F-5900-FF48-CA77-C089366A617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5112" t="49677" r="10201" b="1604"/>
          <a:stretch/>
        </p:blipFill>
        <p:spPr>
          <a:xfrm>
            <a:off x="6324600" y="1524000"/>
            <a:ext cx="4082448" cy="4025944"/>
          </a:xfrm>
          <a:prstGeom prst="ellipse">
            <a:avLst/>
          </a:prstGeom>
          <a:ln w="63500">
            <a:solidFill>
              <a:srgbClr val="434343"/>
            </a:solidFill>
          </a:ln>
        </p:spPr>
      </p:pic>
      <p:sp>
        <p:nvSpPr>
          <p:cNvPr id="2" name="Title 1">
            <a:extLst>
              <a:ext uri="{FF2B5EF4-FFF2-40B4-BE49-F238E27FC236}">
                <a16:creationId xmlns:a16="http://schemas.microsoft.com/office/drawing/2014/main" id="{EA27C11A-20FE-F3FB-2D7B-8F3A414996C7}"/>
              </a:ext>
            </a:extLst>
          </p:cNvPr>
          <p:cNvSpPr>
            <a:spLocks noGrp="1"/>
          </p:cNvSpPr>
          <p:nvPr>
            <p:ph type="title"/>
          </p:nvPr>
        </p:nvSpPr>
        <p:spPr>
          <a:xfrm>
            <a:off x="1981200" y="273050"/>
            <a:ext cx="5410200" cy="1162050"/>
          </a:xfrm>
        </p:spPr>
        <p:txBody>
          <a:bodyPr rtlCol="0" anchor="ctr">
            <a:normAutofit/>
          </a:bodyPr>
          <a:lstStyle/>
          <a:p>
            <a:pPr>
              <a:defRPr/>
            </a:pPr>
            <a:r>
              <a:rPr lang="en-US" sz="4400" dirty="0">
                <a:solidFill>
                  <a:schemeClr val="tx1">
                    <a:lumMod val="65000"/>
                    <a:lumOff val="35000"/>
                  </a:schemeClr>
                </a:solidFill>
                <a:latin typeface="Verdana" pitchFamily="34" charset="0"/>
                <a:ea typeface="Verdana" pitchFamily="34" charset="0"/>
                <a:cs typeface="Verdana" pitchFamily="34" charset="0"/>
              </a:rPr>
              <a:t>Persona Name</a:t>
            </a:r>
          </a:p>
        </p:txBody>
      </p:sp>
      <p:sp>
        <p:nvSpPr>
          <p:cNvPr id="4" name="Text Placeholder 3">
            <a:extLst>
              <a:ext uri="{FF2B5EF4-FFF2-40B4-BE49-F238E27FC236}">
                <a16:creationId xmlns:a16="http://schemas.microsoft.com/office/drawing/2014/main" id="{50D132B0-A59D-BB33-8BB2-8E2C18A6B59F}"/>
              </a:ext>
            </a:extLst>
          </p:cNvPr>
          <p:cNvSpPr>
            <a:spLocks noGrp="1"/>
          </p:cNvSpPr>
          <p:nvPr>
            <p:ph type="body" sz="half" idx="2"/>
          </p:nvPr>
        </p:nvSpPr>
        <p:spPr>
          <a:xfrm>
            <a:off x="1981200" y="1557338"/>
            <a:ext cx="4572000" cy="4691062"/>
          </a:xfrm>
        </p:spPr>
        <p:txBody>
          <a:bodyPr>
            <a:normAutofit fontScale="92500" lnSpcReduction="20000"/>
          </a:bodyPr>
          <a:lstStyle/>
          <a:p>
            <a:pPr eaLnBrk="1" hangingPunct="1">
              <a:lnSpc>
                <a:spcPct val="90000"/>
              </a:lnSpc>
            </a:pPr>
            <a:r>
              <a:rPr lang="en-US" altLang="en-US" b="1">
                <a:solidFill>
                  <a:srgbClr val="434343"/>
                </a:solidFill>
                <a:latin typeface="Verdana" panose="020B0604030504040204" pitchFamily="34" charset="0"/>
              </a:rPr>
              <a:t>BACKGROUND:</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Basic details about persona’s role</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Key information about the persona’s company</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Relevant background info, like education or hobbies</a:t>
            </a:r>
          </a:p>
          <a:p>
            <a:pPr eaLnBrk="1" hangingPunct="1">
              <a:lnSpc>
                <a:spcPct val="90000"/>
              </a:lnSpc>
            </a:pPr>
            <a:endParaRPr lang="en-US" altLang="en-US">
              <a:solidFill>
                <a:srgbClr val="434343"/>
              </a:solidFill>
              <a:latin typeface="Verdana" panose="020B0604030504040204" pitchFamily="34" charset="0"/>
            </a:endParaRPr>
          </a:p>
          <a:p>
            <a:pPr eaLnBrk="1" hangingPunct="1">
              <a:lnSpc>
                <a:spcPct val="90000"/>
              </a:lnSpc>
            </a:pPr>
            <a:r>
              <a:rPr lang="en-US" altLang="en-US" b="1">
                <a:solidFill>
                  <a:srgbClr val="434343"/>
                </a:solidFill>
                <a:latin typeface="Verdana" panose="020B0604030504040204" pitchFamily="34" charset="0"/>
              </a:rPr>
              <a:t>DEMOGRAPHICS:</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Gender</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Age Range</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HH Income (Consider a spouse’s income, if relevant)</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Urbanicity (Is your persona urban, suburban, or rural?)</a:t>
            </a:r>
          </a:p>
          <a:p>
            <a:pPr eaLnBrk="1" hangingPunct="1">
              <a:lnSpc>
                <a:spcPct val="90000"/>
              </a:lnSpc>
            </a:pPr>
            <a:endParaRPr lang="en-US" altLang="en-US">
              <a:solidFill>
                <a:srgbClr val="434343"/>
              </a:solidFill>
              <a:latin typeface="Verdana" panose="020B0604030504040204" pitchFamily="34" charset="0"/>
            </a:endParaRPr>
          </a:p>
          <a:p>
            <a:pPr eaLnBrk="1" hangingPunct="1">
              <a:lnSpc>
                <a:spcPct val="90000"/>
              </a:lnSpc>
            </a:pPr>
            <a:r>
              <a:rPr lang="en-US" altLang="en-US" b="1">
                <a:solidFill>
                  <a:srgbClr val="434343"/>
                </a:solidFill>
                <a:latin typeface="Verdana" panose="020B0604030504040204" pitchFamily="34" charset="0"/>
              </a:rPr>
              <a:t>IDENTIFIERS:</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Buzz words</a:t>
            </a:r>
          </a:p>
          <a:p>
            <a:pPr eaLnBrk="1" hangingPunct="1">
              <a:lnSpc>
                <a:spcPct val="90000"/>
              </a:lnSpc>
              <a:buFont typeface="Arial" panose="020B0604020202020204" pitchFamily="34" charset="0"/>
              <a:buChar char="•"/>
            </a:pPr>
            <a:r>
              <a:rPr lang="en-US" altLang="en-US">
                <a:solidFill>
                  <a:srgbClr val="434343"/>
                </a:solidFill>
                <a:latin typeface="Verdana" panose="020B0604030504040204" pitchFamily="34" charset="0"/>
              </a:rPr>
              <a:t>Mannerisms</a:t>
            </a:r>
          </a:p>
          <a:p>
            <a:pPr eaLnBrk="1" hangingPunct="1">
              <a:lnSpc>
                <a:spcPct val="90000"/>
              </a:lnSpc>
            </a:pPr>
            <a:endParaRPr lang="en-US" altLang="en-US">
              <a:latin typeface="Verdana" panose="020B0604030504040204" pitchFamily="34" charset="0"/>
            </a:endParaRPr>
          </a:p>
        </p:txBody>
      </p:sp>
      <p:grpSp>
        <p:nvGrpSpPr>
          <p:cNvPr id="29700" name="Group 4">
            <a:extLst>
              <a:ext uri="{FF2B5EF4-FFF2-40B4-BE49-F238E27FC236}">
                <a16:creationId xmlns:a16="http://schemas.microsoft.com/office/drawing/2014/main" id="{CC879294-ACA2-C03B-86FC-4D2E8762372F}"/>
              </a:ext>
            </a:extLst>
          </p:cNvPr>
          <p:cNvGrpSpPr>
            <a:grpSpLocks/>
          </p:cNvGrpSpPr>
          <p:nvPr/>
        </p:nvGrpSpPr>
        <p:grpSpPr bwMode="auto">
          <a:xfrm rot="19069657">
            <a:off x="6081713" y="2371726"/>
            <a:ext cx="1846262" cy="1535113"/>
            <a:chOff x="-4699196" y="6294322"/>
            <a:chExt cx="1845091" cy="1534005"/>
          </a:xfrm>
        </p:grpSpPr>
        <p:sp>
          <p:nvSpPr>
            <p:cNvPr id="6" name="TextBox 5">
              <a:extLst>
                <a:ext uri="{FF2B5EF4-FFF2-40B4-BE49-F238E27FC236}">
                  <a16:creationId xmlns:a16="http://schemas.microsoft.com/office/drawing/2014/main" id="{94CEC0B9-B459-4704-11DF-91C06663DB6B}"/>
                </a:ext>
              </a:extLst>
            </p:cNvPr>
            <p:cNvSpPr txBox="1">
              <a:spLocks noChangeArrowheads="1"/>
            </p:cNvSpPr>
            <p:nvPr/>
          </p:nvSpPr>
          <p:spPr bwMode="auto">
            <a:xfrm rot="940237">
              <a:off x="-4698933" y="6350941"/>
              <a:ext cx="1845091" cy="1476895"/>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29703" name="TextBox 6">
              <a:extLst>
                <a:ext uri="{FF2B5EF4-FFF2-40B4-BE49-F238E27FC236}">
                  <a16:creationId xmlns:a16="http://schemas.microsoft.com/office/drawing/2014/main" id="{110A37EB-9597-85E0-77E9-C3E6775A76AC}"/>
                </a:ext>
              </a:extLst>
            </p:cNvPr>
            <p:cNvSpPr txBox="1">
              <a:spLocks noChangeArrowheads="1"/>
            </p:cNvSpPr>
            <p:nvPr/>
          </p:nvSpPr>
          <p:spPr bwMode="auto">
            <a:xfrm rot="944614">
              <a:off x="-4613324" y="6529089"/>
              <a:ext cx="1719173"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dirty="0">
                  <a:latin typeface="Franklin Gothic Book" panose="020B0503020102020204" pitchFamily="34" charset="0"/>
                </a:rPr>
                <a:t>You can find this information by administering online surveys of your target audience.</a:t>
              </a:r>
            </a:p>
          </p:txBody>
        </p:sp>
        <p:sp>
          <p:nvSpPr>
            <p:cNvPr id="9" name="Oval 8">
              <a:extLst>
                <a:ext uri="{FF2B5EF4-FFF2-40B4-BE49-F238E27FC236}">
                  <a16:creationId xmlns:a16="http://schemas.microsoft.com/office/drawing/2014/main" id="{C4D06CB8-1C4A-BF55-0D30-D5126AF3D8F7}"/>
                </a:ext>
              </a:extLst>
            </p:cNvPr>
            <p:cNvSpPr/>
            <p:nvPr/>
          </p:nvSpPr>
          <p:spPr>
            <a:xfrm>
              <a:off x="-3636284" y="6294322"/>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pic>
        <p:nvPicPr>
          <p:cNvPr id="11" name="Graphic 21">
            <a:extLst>
              <a:ext uri="{FF2B5EF4-FFF2-40B4-BE49-F238E27FC236}">
                <a16:creationId xmlns:a16="http://schemas.microsoft.com/office/drawing/2014/main" id="{0BC13435-2BB0-C9F7-D60C-B199E70DAC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39E67BC-2EFB-9D79-DDD9-C2A7F9297B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112" t="49677" r="10201" b="1604"/>
          <a:stretch/>
        </p:blipFill>
        <p:spPr>
          <a:xfrm>
            <a:off x="6324600" y="1524000"/>
            <a:ext cx="4082448" cy="4025944"/>
          </a:xfrm>
          <a:prstGeom prst="ellipse">
            <a:avLst/>
          </a:prstGeom>
          <a:ln w="63500">
            <a:solidFill>
              <a:srgbClr val="434343"/>
            </a:solidFill>
          </a:ln>
        </p:spPr>
      </p:pic>
      <p:sp>
        <p:nvSpPr>
          <p:cNvPr id="2" name="Title 1">
            <a:extLst>
              <a:ext uri="{FF2B5EF4-FFF2-40B4-BE49-F238E27FC236}">
                <a16:creationId xmlns:a16="http://schemas.microsoft.com/office/drawing/2014/main" id="{CC2553F9-4B7D-173E-DAF2-457B4369A83A}"/>
              </a:ext>
            </a:extLst>
          </p:cNvPr>
          <p:cNvSpPr>
            <a:spLocks noGrp="1"/>
          </p:cNvSpPr>
          <p:nvPr>
            <p:ph type="title"/>
          </p:nvPr>
        </p:nvSpPr>
        <p:spPr>
          <a:xfrm>
            <a:off x="1981200" y="273050"/>
            <a:ext cx="5410200" cy="1162050"/>
          </a:xfrm>
        </p:spPr>
        <p:txBody>
          <a:bodyPr rtlCol="0" anchor="ctr">
            <a:normAutofit/>
          </a:bodyPr>
          <a:lstStyle/>
          <a:p>
            <a:pPr>
              <a:defRPr/>
            </a:pPr>
            <a:r>
              <a:rPr lang="en-US" sz="4400" dirty="0">
                <a:solidFill>
                  <a:schemeClr val="tx1">
                    <a:lumMod val="65000"/>
                    <a:lumOff val="35000"/>
                  </a:schemeClr>
                </a:solidFill>
                <a:latin typeface="Verdana" pitchFamily="34" charset="0"/>
                <a:ea typeface="Verdana" pitchFamily="34" charset="0"/>
                <a:cs typeface="Verdana" pitchFamily="34" charset="0"/>
              </a:rPr>
              <a:t>Persona Name</a:t>
            </a:r>
          </a:p>
        </p:txBody>
      </p:sp>
      <p:sp>
        <p:nvSpPr>
          <p:cNvPr id="4" name="Text Placeholder 3">
            <a:extLst>
              <a:ext uri="{FF2B5EF4-FFF2-40B4-BE49-F238E27FC236}">
                <a16:creationId xmlns:a16="http://schemas.microsoft.com/office/drawing/2014/main" id="{7B1AA57A-F1AE-E0D7-8915-13C0857F4682}"/>
              </a:ext>
            </a:extLst>
          </p:cNvPr>
          <p:cNvSpPr>
            <a:spLocks noGrp="1"/>
          </p:cNvSpPr>
          <p:nvPr>
            <p:ph type="body" sz="half" idx="2"/>
          </p:nvPr>
        </p:nvSpPr>
        <p:spPr>
          <a:xfrm>
            <a:off x="1981200" y="1557338"/>
            <a:ext cx="4419600" cy="4691062"/>
          </a:xfrm>
        </p:spPr>
        <p:txBody>
          <a:bodyPr>
            <a:normAutofit/>
          </a:bodyPr>
          <a:lstStyle/>
          <a:p>
            <a:pPr eaLnBrk="1" hangingPunct="1"/>
            <a:r>
              <a:rPr lang="en-US" altLang="en-US" b="1">
                <a:solidFill>
                  <a:srgbClr val="434343"/>
                </a:solidFill>
                <a:latin typeface="Verdana" panose="020B0604030504040204" pitchFamily="34" charset="0"/>
              </a:rPr>
              <a:t>GOALS: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Persona’s primary goal</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Persona’s secondary goal</a:t>
            </a:r>
          </a:p>
          <a:p>
            <a:pPr eaLnBrk="1" hangingPunct="1"/>
            <a:endParaRPr lang="en-US" altLang="en-US">
              <a:solidFill>
                <a:srgbClr val="434343"/>
              </a:solidFill>
              <a:latin typeface="Verdana" panose="020B0604030504040204" pitchFamily="34" charset="0"/>
            </a:endParaRPr>
          </a:p>
          <a:p>
            <a:pPr eaLnBrk="1" hangingPunct="1"/>
            <a:r>
              <a:rPr lang="en-US" altLang="en-US" b="1">
                <a:solidFill>
                  <a:srgbClr val="434343"/>
                </a:solidFill>
                <a:latin typeface="Verdana" panose="020B0604030504040204" pitchFamily="34" charset="0"/>
              </a:rPr>
              <a:t>CHALLENGES: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Primary challenge to persona’s success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Secondary challenge to persona’s success</a:t>
            </a:r>
          </a:p>
          <a:p>
            <a:pPr eaLnBrk="1" hangingPunct="1">
              <a:buFont typeface="Arial" panose="020B0604020202020204" pitchFamily="34" charset="0"/>
              <a:buChar char="•"/>
            </a:pPr>
            <a:endParaRPr lang="en-US" altLang="en-US">
              <a:solidFill>
                <a:srgbClr val="434343"/>
              </a:solidFill>
              <a:latin typeface="Verdana" panose="020B0604030504040204" pitchFamily="34" charset="0"/>
            </a:endParaRPr>
          </a:p>
          <a:p>
            <a:pPr eaLnBrk="1" hangingPunct="1"/>
            <a:r>
              <a:rPr lang="en-US" altLang="en-US" b="1">
                <a:solidFill>
                  <a:srgbClr val="434343"/>
                </a:solidFill>
                <a:latin typeface="Verdana" panose="020B0604030504040204" pitchFamily="34" charset="0"/>
              </a:rPr>
              <a:t>HOW WE HELP:</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How you solve your persona’s challenges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How you help your persona achieve goals</a:t>
            </a:r>
          </a:p>
          <a:p>
            <a:pPr eaLnBrk="1" hangingPunct="1"/>
            <a:endParaRPr lang="en-US" altLang="en-US">
              <a:solidFill>
                <a:srgbClr val="434343"/>
              </a:solidFill>
              <a:latin typeface="Verdana" panose="020B0604030504040204" pitchFamily="34" charset="0"/>
            </a:endParaRPr>
          </a:p>
        </p:txBody>
      </p:sp>
      <p:grpSp>
        <p:nvGrpSpPr>
          <p:cNvPr id="31748" name="Group 4">
            <a:extLst>
              <a:ext uri="{FF2B5EF4-FFF2-40B4-BE49-F238E27FC236}">
                <a16:creationId xmlns:a16="http://schemas.microsoft.com/office/drawing/2014/main" id="{F93664CB-BD6E-BF9F-6548-6EE34C184204}"/>
              </a:ext>
            </a:extLst>
          </p:cNvPr>
          <p:cNvGrpSpPr>
            <a:grpSpLocks/>
          </p:cNvGrpSpPr>
          <p:nvPr/>
        </p:nvGrpSpPr>
        <p:grpSpPr bwMode="auto">
          <a:xfrm rot="21088547">
            <a:off x="5773739" y="1704976"/>
            <a:ext cx="1844675" cy="1616075"/>
            <a:chOff x="-4570134" y="6690281"/>
            <a:chExt cx="1845091" cy="1615605"/>
          </a:xfrm>
        </p:grpSpPr>
        <p:sp>
          <p:nvSpPr>
            <p:cNvPr id="6" name="TextBox 5">
              <a:extLst>
                <a:ext uri="{FF2B5EF4-FFF2-40B4-BE49-F238E27FC236}">
                  <a16:creationId xmlns:a16="http://schemas.microsoft.com/office/drawing/2014/main" id="{1C894F87-84F5-607B-8F14-FB286A14CDD2}"/>
                </a:ext>
              </a:extLst>
            </p:cNvPr>
            <p:cNvSpPr txBox="1">
              <a:spLocks noChangeArrowheads="1"/>
            </p:cNvSpPr>
            <p:nvPr/>
          </p:nvSpPr>
          <p:spPr bwMode="auto">
            <a:xfrm rot="940237">
              <a:off x="-4570638" y="6816211"/>
              <a:ext cx="1845091" cy="1477532"/>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31751" name="TextBox 7">
              <a:extLst>
                <a:ext uri="{FF2B5EF4-FFF2-40B4-BE49-F238E27FC236}">
                  <a16:creationId xmlns:a16="http://schemas.microsoft.com/office/drawing/2014/main" id="{3489935C-6090-7FAE-3D00-313FBF557C4A}"/>
                </a:ext>
              </a:extLst>
            </p:cNvPr>
            <p:cNvSpPr txBox="1">
              <a:spLocks noChangeArrowheads="1"/>
            </p:cNvSpPr>
            <p:nvPr/>
          </p:nvSpPr>
          <p:spPr bwMode="auto">
            <a:xfrm rot="944614">
              <a:off x="-4489024" y="6920891"/>
              <a:ext cx="17191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a:latin typeface="Franklin Gothic Book" panose="020B0503020102020204" pitchFamily="34" charset="0"/>
                </a:rPr>
                <a:t>Conduct interviews with your target audience to learn about their goals and challenges in more detail.</a:t>
              </a:r>
            </a:p>
          </p:txBody>
        </p:sp>
        <p:sp>
          <p:nvSpPr>
            <p:cNvPr id="9" name="Oval 8">
              <a:extLst>
                <a:ext uri="{FF2B5EF4-FFF2-40B4-BE49-F238E27FC236}">
                  <a16:creationId xmlns:a16="http://schemas.microsoft.com/office/drawing/2014/main" id="{B0AD8437-F43E-0EB0-A3DF-38C234DD57A3}"/>
                </a:ext>
              </a:extLst>
            </p:cNvPr>
            <p:cNvSpPr/>
            <p:nvPr/>
          </p:nvSpPr>
          <p:spPr>
            <a:xfrm>
              <a:off x="-3496463" y="6690281"/>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pic>
        <p:nvPicPr>
          <p:cNvPr id="10" name="Graphic 21">
            <a:extLst>
              <a:ext uri="{FF2B5EF4-FFF2-40B4-BE49-F238E27FC236}">
                <a16:creationId xmlns:a16="http://schemas.microsoft.com/office/drawing/2014/main" id="{6C1CB76D-1275-208E-57CC-7C1E6753AB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6F71875-9884-4E2B-32E9-033443EC806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112" t="49677" r="10201" b="1604"/>
          <a:stretch/>
        </p:blipFill>
        <p:spPr>
          <a:xfrm>
            <a:off x="6324600" y="1524000"/>
            <a:ext cx="4082448" cy="4025944"/>
          </a:xfrm>
          <a:prstGeom prst="ellipse">
            <a:avLst/>
          </a:prstGeom>
          <a:ln w="63500">
            <a:solidFill>
              <a:srgbClr val="434343"/>
            </a:solidFill>
          </a:ln>
        </p:spPr>
      </p:pic>
      <p:sp>
        <p:nvSpPr>
          <p:cNvPr id="2" name="Title 1">
            <a:extLst>
              <a:ext uri="{FF2B5EF4-FFF2-40B4-BE49-F238E27FC236}">
                <a16:creationId xmlns:a16="http://schemas.microsoft.com/office/drawing/2014/main" id="{DA1FC44E-6874-AF5C-FA3A-8DD3D4852008}"/>
              </a:ext>
            </a:extLst>
          </p:cNvPr>
          <p:cNvSpPr>
            <a:spLocks noGrp="1"/>
          </p:cNvSpPr>
          <p:nvPr>
            <p:ph type="title"/>
          </p:nvPr>
        </p:nvSpPr>
        <p:spPr>
          <a:xfrm>
            <a:off x="1981200" y="273050"/>
            <a:ext cx="5334000" cy="1162050"/>
          </a:xfrm>
        </p:spPr>
        <p:txBody>
          <a:bodyPr rtlCol="0" anchor="ctr">
            <a:normAutofit/>
          </a:bodyPr>
          <a:lstStyle/>
          <a:p>
            <a:pPr>
              <a:defRPr/>
            </a:pPr>
            <a:r>
              <a:rPr lang="en-US" sz="4400" dirty="0">
                <a:solidFill>
                  <a:schemeClr val="tx1">
                    <a:lumMod val="65000"/>
                    <a:lumOff val="35000"/>
                  </a:schemeClr>
                </a:solidFill>
                <a:latin typeface="Verdana" pitchFamily="34" charset="0"/>
                <a:ea typeface="Verdana" pitchFamily="34" charset="0"/>
                <a:cs typeface="Verdana" pitchFamily="34" charset="0"/>
              </a:rPr>
              <a:t>Persona Name</a:t>
            </a:r>
          </a:p>
        </p:txBody>
      </p:sp>
      <p:sp>
        <p:nvSpPr>
          <p:cNvPr id="4" name="Text Placeholder 3">
            <a:extLst>
              <a:ext uri="{FF2B5EF4-FFF2-40B4-BE49-F238E27FC236}">
                <a16:creationId xmlns:a16="http://schemas.microsoft.com/office/drawing/2014/main" id="{72A96708-F6FE-FE12-A18D-2B26488A9F22}"/>
              </a:ext>
            </a:extLst>
          </p:cNvPr>
          <p:cNvSpPr>
            <a:spLocks noGrp="1"/>
          </p:cNvSpPr>
          <p:nvPr>
            <p:ph type="body" sz="half" idx="2"/>
          </p:nvPr>
        </p:nvSpPr>
        <p:spPr>
          <a:xfrm>
            <a:off x="1981200" y="1557338"/>
            <a:ext cx="3810000" cy="4691062"/>
          </a:xfrm>
        </p:spPr>
        <p:txBody>
          <a:bodyPr>
            <a:normAutofit/>
          </a:bodyPr>
          <a:lstStyle/>
          <a:p>
            <a:pPr eaLnBrk="1" hangingPunct="1"/>
            <a:r>
              <a:rPr lang="en-US" altLang="en-US" b="1">
                <a:solidFill>
                  <a:srgbClr val="434343"/>
                </a:solidFill>
                <a:latin typeface="Verdana" panose="020B0604030504040204" pitchFamily="34" charset="0"/>
              </a:rPr>
              <a:t>REAL QUOTES: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Include a few real quotes – taken during your interviews – that represent your persona well. This will make it easier for employees to relate to and understand your persona.</a:t>
            </a:r>
          </a:p>
          <a:p>
            <a:pPr eaLnBrk="1" hangingPunct="1"/>
            <a:endParaRPr lang="en-US" altLang="en-US">
              <a:solidFill>
                <a:srgbClr val="434343"/>
              </a:solidFill>
              <a:latin typeface="Verdana" panose="020B0604030504040204" pitchFamily="34" charset="0"/>
            </a:endParaRPr>
          </a:p>
          <a:p>
            <a:pPr eaLnBrk="1" hangingPunct="1"/>
            <a:r>
              <a:rPr lang="en-US" altLang="en-US" b="1">
                <a:solidFill>
                  <a:srgbClr val="434343"/>
                </a:solidFill>
                <a:latin typeface="Verdana" panose="020B0604030504040204" pitchFamily="34" charset="0"/>
              </a:rPr>
              <a:t>COMMON OBJECTIONS:</a:t>
            </a:r>
          </a:p>
          <a:p>
            <a:pPr eaLnBrk="1" hangingPunct="1">
              <a:buFont typeface="Arial" panose="020B0604020202020204" pitchFamily="34" charset="0"/>
              <a:buChar char="•"/>
            </a:pPr>
            <a:r>
              <a:rPr lang="en-US" altLang="en-US">
                <a:solidFill>
                  <a:srgbClr val="434343"/>
                </a:solidFill>
                <a:latin typeface="Verdana" panose="020B0604030504040204" pitchFamily="34" charset="0"/>
              </a:rPr>
              <a:t>Identify the most common objections your persona will raise during the sales process.</a:t>
            </a:r>
          </a:p>
          <a:p>
            <a:pPr eaLnBrk="1" hangingPunct="1"/>
            <a:endParaRPr lang="en-US" altLang="en-US">
              <a:latin typeface="Verdana" panose="020B0604030504040204" pitchFamily="34" charset="0"/>
            </a:endParaRPr>
          </a:p>
        </p:txBody>
      </p:sp>
      <p:grpSp>
        <p:nvGrpSpPr>
          <p:cNvPr id="32772" name="Group 4">
            <a:extLst>
              <a:ext uri="{FF2B5EF4-FFF2-40B4-BE49-F238E27FC236}">
                <a16:creationId xmlns:a16="http://schemas.microsoft.com/office/drawing/2014/main" id="{C570FD6E-D07E-3C2A-FF88-52414B66C796}"/>
              </a:ext>
            </a:extLst>
          </p:cNvPr>
          <p:cNvGrpSpPr>
            <a:grpSpLocks/>
          </p:cNvGrpSpPr>
          <p:nvPr/>
        </p:nvGrpSpPr>
        <p:grpSpPr bwMode="auto">
          <a:xfrm rot="21334291">
            <a:off x="5978526" y="1925639"/>
            <a:ext cx="1846263" cy="1601787"/>
            <a:chOff x="-1357381" y="3917007"/>
            <a:chExt cx="1845091" cy="1601738"/>
          </a:xfrm>
        </p:grpSpPr>
        <p:sp>
          <p:nvSpPr>
            <p:cNvPr id="6" name="TextBox 5">
              <a:extLst>
                <a:ext uri="{FF2B5EF4-FFF2-40B4-BE49-F238E27FC236}">
                  <a16:creationId xmlns:a16="http://schemas.microsoft.com/office/drawing/2014/main" id="{CBB23637-DF92-9A79-7F86-B8F5722B8EA8}"/>
                </a:ext>
              </a:extLst>
            </p:cNvPr>
            <p:cNvSpPr txBox="1">
              <a:spLocks noChangeArrowheads="1"/>
            </p:cNvSpPr>
            <p:nvPr/>
          </p:nvSpPr>
          <p:spPr bwMode="auto">
            <a:xfrm rot="265709">
              <a:off x="-1358750" y="4037723"/>
              <a:ext cx="1845091" cy="1477917"/>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32775" name="TextBox 6">
              <a:extLst>
                <a:ext uri="{FF2B5EF4-FFF2-40B4-BE49-F238E27FC236}">
                  <a16:creationId xmlns:a16="http://schemas.microsoft.com/office/drawing/2014/main" id="{B8A662EE-D7EE-9D94-D3FC-3152FFFDFAB3}"/>
                </a:ext>
              </a:extLst>
            </p:cNvPr>
            <p:cNvSpPr txBox="1">
              <a:spLocks noChangeArrowheads="1"/>
            </p:cNvSpPr>
            <p:nvPr/>
          </p:nvSpPr>
          <p:spPr bwMode="auto">
            <a:xfrm rot="270086">
              <a:off x="-1271510" y="4111785"/>
              <a:ext cx="17191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a:latin typeface="Franklin Gothic Book" panose="020B0503020102020204" pitchFamily="34" charset="0"/>
                </a:rPr>
                <a:t>Identifying common objections will help your sales team be better prepared during their conversations.</a:t>
              </a:r>
            </a:p>
          </p:txBody>
        </p:sp>
        <p:sp>
          <p:nvSpPr>
            <p:cNvPr id="9" name="Oval 8">
              <a:extLst>
                <a:ext uri="{FF2B5EF4-FFF2-40B4-BE49-F238E27FC236}">
                  <a16:creationId xmlns:a16="http://schemas.microsoft.com/office/drawing/2014/main" id="{EB9475F5-44AB-EFBA-C850-3C14610BCBEB}"/>
                </a:ext>
              </a:extLst>
            </p:cNvPr>
            <p:cNvSpPr/>
            <p:nvPr/>
          </p:nvSpPr>
          <p:spPr>
            <a:xfrm>
              <a:off x="-416665" y="3917007"/>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pic>
        <p:nvPicPr>
          <p:cNvPr id="11" name="Graphic 21">
            <a:extLst>
              <a:ext uri="{FF2B5EF4-FFF2-40B4-BE49-F238E27FC236}">
                <a16:creationId xmlns:a16="http://schemas.microsoft.com/office/drawing/2014/main" id="{84C07B71-A741-804F-06FF-E600E0F0F6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BC10B2B-D2B7-8CD5-6096-773BC69E3B0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112" t="49677" r="10201" b="1604"/>
          <a:stretch/>
        </p:blipFill>
        <p:spPr>
          <a:xfrm>
            <a:off x="6324600" y="1524000"/>
            <a:ext cx="4082448" cy="4025944"/>
          </a:xfrm>
          <a:prstGeom prst="ellipse">
            <a:avLst/>
          </a:prstGeom>
          <a:ln w="63500">
            <a:solidFill>
              <a:srgbClr val="434343"/>
            </a:solidFill>
          </a:ln>
        </p:spPr>
      </p:pic>
      <p:sp>
        <p:nvSpPr>
          <p:cNvPr id="2" name="Title 1">
            <a:extLst>
              <a:ext uri="{FF2B5EF4-FFF2-40B4-BE49-F238E27FC236}">
                <a16:creationId xmlns:a16="http://schemas.microsoft.com/office/drawing/2014/main" id="{F2C47115-7806-4A55-819E-EDBA58D6325C}"/>
              </a:ext>
            </a:extLst>
          </p:cNvPr>
          <p:cNvSpPr>
            <a:spLocks noGrp="1"/>
          </p:cNvSpPr>
          <p:nvPr>
            <p:ph type="title"/>
          </p:nvPr>
        </p:nvSpPr>
        <p:spPr>
          <a:xfrm>
            <a:off x="1981200" y="273050"/>
            <a:ext cx="5257800" cy="1162050"/>
          </a:xfrm>
        </p:spPr>
        <p:txBody>
          <a:bodyPr rtlCol="0" anchor="ctr">
            <a:noAutofit/>
          </a:bodyPr>
          <a:lstStyle/>
          <a:p>
            <a:pPr>
              <a:defRPr/>
            </a:pPr>
            <a:r>
              <a:rPr lang="en-US" sz="4400" dirty="0">
                <a:solidFill>
                  <a:schemeClr val="tx1">
                    <a:lumMod val="65000"/>
                    <a:lumOff val="35000"/>
                  </a:schemeClr>
                </a:solidFill>
                <a:latin typeface="Verdana" pitchFamily="34" charset="0"/>
                <a:ea typeface="Verdana" pitchFamily="34" charset="0"/>
                <a:cs typeface="Verdana" pitchFamily="34" charset="0"/>
              </a:rPr>
              <a:t>Persona Name</a:t>
            </a:r>
          </a:p>
        </p:txBody>
      </p:sp>
      <p:sp>
        <p:nvSpPr>
          <p:cNvPr id="4" name="Text Placeholder 3">
            <a:extLst>
              <a:ext uri="{FF2B5EF4-FFF2-40B4-BE49-F238E27FC236}">
                <a16:creationId xmlns:a16="http://schemas.microsoft.com/office/drawing/2014/main" id="{9927FA95-5B2F-EDD4-F88F-E05130B98580}"/>
              </a:ext>
            </a:extLst>
          </p:cNvPr>
          <p:cNvSpPr>
            <a:spLocks noGrp="1"/>
          </p:cNvSpPr>
          <p:nvPr>
            <p:ph type="body" sz="half" idx="2"/>
          </p:nvPr>
        </p:nvSpPr>
        <p:spPr>
          <a:xfrm>
            <a:off x="1981200" y="1557338"/>
            <a:ext cx="3276600" cy="4691062"/>
          </a:xfrm>
        </p:spPr>
        <p:txBody>
          <a:bodyPr rtlCol="0">
            <a:normAutofit/>
          </a:bodyPr>
          <a:lstStyle/>
          <a:p>
            <a:pPr>
              <a:defRPr/>
            </a:pPr>
            <a:r>
              <a:rPr lang="en-US" b="1" dirty="0">
                <a:solidFill>
                  <a:srgbClr val="434343"/>
                </a:solidFill>
                <a:latin typeface="Verdana" pitchFamily="34" charset="0"/>
                <a:ea typeface="Verdana" pitchFamily="34" charset="0"/>
                <a:cs typeface="Verdana" pitchFamily="34" charset="0"/>
              </a:rPr>
              <a:t>MARKETING MESSAGING:</a:t>
            </a:r>
          </a:p>
          <a:p>
            <a:pPr marL="285750" indent="-285750">
              <a:buFont typeface="Arial" panose="020B0604020202020204" pitchFamily="34" charset="0"/>
              <a:buChar char="•"/>
              <a:defRPr/>
            </a:pPr>
            <a:r>
              <a:rPr lang="en-US" dirty="0">
                <a:solidFill>
                  <a:srgbClr val="434343"/>
                </a:solidFill>
                <a:latin typeface="Verdana" pitchFamily="34" charset="0"/>
                <a:ea typeface="Verdana" pitchFamily="34" charset="0"/>
                <a:cs typeface="Verdana" pitchFamily="34" charset="0"/>
              </a:rPr>
              <a:t>How should you describe your solution to your persona?</a:t>
            </a:r>
          </a:p>
          <a:p>
            <a:pPr marL="285750" indent="-285750">
              <a:buFont typeface="Arial" panose="020B0604020202020204" pitchFamily="34" charset="0"/>
              <a:buChar char="•"/>
              <a:defRPr/>
            </a:pPr>
            <a:endParaRPr lang="en-US" dirty="0">
              <a:solidFill>
                <a:srgbClr val="434343"/>
              </a:solidFill>
              <a:latin typeface="Verdana" pitchFamily="34" charset="0"/>
              <a:ea typeface="Verdana" pitchFamily="34" charset="0"/>
              <a:cs typeface="Verdana" pitchFamily="34" charset="0"/>
            </a:endParaRPr>
          </a:p>
          <a:p>
            <a:pPr>
              <a:defRPr/>
            </a:pPr>
            <a:r>
              <a:rPr lang="en-US" b="1" dirty="0">
                <a:solidFill>
                  <a:srgbClr val="434343"/>
                </a:solidFill>
                <a:latin typeface="Verdana" pitchFamily="34" charset="0"/>
                <a:ea typeface="Verdana" pitchFamily="34" charset="0"/>
                <a:cs typeface="Verdana" pitchFamily="34" charset="0"/>
              </a:rPr>
              <a:t>ELEVATOR PITCH:</a:t>
            </a:r>
          </a:p>
          <a:p>
            <a:pPr marL="285750" indent="-285750">
              <a:buFont typeface="Arial" panose="020B0604020202020204" pitchFamily="34" charset="0"/>
              <a:buChar char="•"/>
              <a:defRPr/>
            </a:pPr>
            <a:r>
              <a:rPr lang="en-US" dirty="0">
                <a:solidFill>
                  <a:srgbClr val="434343"/>
                </a:solidFill>
                <a:latin typeface="Verdana" pitchFamily="34" charset="0"/>
                <a:ea typeface="Verdana" pitchFamily="34" charset="0"/>
                <a:cs typeface="Verdana" pitchFamily="34" charset="0"/>
              </a:rPr>
              <a:t>Make describing your solution simple and consistent across everyone in your company.</a:t>
            </a:r>
          </a:p>
        </p:txBody>
      </p:sp>
      <p:grpSp>
        <p:nvGrpSpPr>
          <p:cNvPr id="33796" name="Group 5">
            <a:extLst>
              <a:ext uri="{FF2B5EF4-FFF2-40B4-BE49-F238E27FC236}">
                <a16:creationId xmlns:a16="http://schemas.microsoft.com/office/drawing/2014/main" id="{B23DBBB8-6AE4-5F39-8337-588922BC9DFC}"/>
              </a:ext>
            </a:extLst>
          </p:cNvPr>
          <p:cNvGrpSpPr>
            <a:grpSpLocks/>
          </p:cNvGrpSpPr>
          <p:nvPr/>
        </p:nvGrpSpPr>
        <p:grpSpPr bwMode="auto">
          <a:xfrm>
            <a:off x="5486401" y="3124201"/>
            <a:ext cx="1844675" cy="1533525"/>
            <a:chOff x="-4699196" y="6294322"/>
            <a:chExt cx="1845091" cy="1534005"/>
          </a:xfrm>
        </p:grpSpPr>
        <p:sp>
          <p:nvSpPr>
            <p:cNvPr id="7" name="TextBox 6">
              <a:extLst>
                <a:ext uri="{FF2B5EF4-FFF2-40B4-BE49-F238E27FC236}">
                  <a16:creationId xmlns:a16="http://schemas.microsoft.com/office/drawing/2014/main" id="{22C6D8B8-5836-F4FA-9348-A1F35F2E6873}"/>
                </a:ext>
              </a:extLst>
            </p:cNvPr>
            <p:cNvSpPr txBox="1">
              <a:spLocks noChangeArrowheads="1"/>
            </p:cNvSpPr>
            <p:nvPr/>
          </p:nvSpPr>
          <p:spPr bwMode="auto">
            <a:xfrm rot="940237">
              <a:off x="-4699196" y="6351490"/>
              <a:ext cx="1845091" cy="1476837"/>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33805" name="TextBox 7">
              <a:extLst>
                <a:ext uri="{FF2B5EF4-FFF2-40B4-BE49-F238E27FC236}">
                  <a16:creationId xmlns:a16="http://schemas.microsoft.com/office/drawing/2014/main" id="{02D7D2A7-76DB-3A64-6ED7-B1839DFA2C47}"/>
                </a:ext>
              </a:extLst>
            </p:cNvPr>
            <p:cNvSpPr txBox="1">
              <a:spLocks noChangeArrowheads="1"/>
            </p:cNvSpPr>
            <p:nvPr/>
          </p:nvSpPr>
          <p:spPr bwMode="auto">
            <a:xfrm rot="944614">
              <a:off x="-4613324" y="6421368"/>
              <a:ext cx="17191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a:latin typeface="Franklin Gothic Book" panose="020B0503020102020204" pitchFamily="34" charset="0"/>
                </a:rPr>
                <a:t>Establishing your messaging prepares your entire organization to convey the same message.</a:t>
              </a:r>
            </a:p>
          </p:txBody>
        </p:sp>
        <p:sp>
          <p:nvSpPr>
            <p:cNvPr id="9" name="Oval 8">
              <a:extLst>
                <a:ext uri="{FF2B5EF4-FFF2-40B4-BE49-F238E27FC236}">
                  <a16:creationId xmlns:a16="http://schemas.microsoft.com/office/drawing/2014/main" id="{F69D4C21-893C-1C0A-75C6-26D249D5185D}"/>
                </a:ext>
              </a:extLst>
            </p:cNvPr>
            <p:cNvSpPr/>
            <p:nvPr/>
          </p:nvSpPr>
          <p:spPr>
            <a:xfrm>
              <a:off x="-3636284" y="6294322"/>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grpSp>
        <p:nvGrpSpPr>
          <p:cNvPr id="33797" name="Group 9">
            <a:extLst>
              <a:ext uri="{FF2B5EF4-FFF2-40B4-BE49-F238E27FC236}">
                <a16:creationId xmlns:a16="http://schemas.microsoft.com/office/drawing/2014/main" id="{D19CB5DB-D210-88AC-E903-78FD6A41E740}"/>
              </a:ext>
            </a:extLst>
          </p:cNvPr>
          <p:cNvGrpSpPr>
            <a:grpSpLocks/>
          </p:cNvGrpSpPr>
          <p:nvPr/>
        </p:nvGrpSpPr>
        <p:grpSpPr bwMode="auto">
          <a:xfrm rot="19578132">
            <a:off x="8651876" y="4802188"/>
            <a:ext cx="1846263" cy="1535112"/>
            <a:chOff x="-4699196" y="6294322"/>
            <a:chExt cx="1845091" cy="1534005"/>
          </a:xfrm>
        </p:grpSpPr>
        <p:sp>
          <p:nvSpPr>
            <p:cNvPr id="11" name="TextBox 10">
              <a:extLst>
                <a:ext uri="{FF2B5EF4-FFF2-40B4-BE49-F238E27FC236}">
                  <a16:creationId xmlns:a16="http://schemas.microsoft.com/office/drawing/2014/main" id="{19925E23-8903-EECF-4AA0-3135B537B5C2}"/>
                </a:ext>
              </a:extLst>
            </p:cNvPr>
            <p:cNvSpPr txBox="1">
              <a:spLocks noChangeArrowheads="1"/>
            </p:cNvSpPr>
            <p:nvPr/>
          </p:nvSpPr>
          <p:spPr bwMode="auto">
            <a:xfrm rot="940237">
              <a:off x="-4699639" y="6349275"/>
              <a:ext cx="1845090" cy="1476896"/>
            </a:xfrm>
            <a:prstGeom prst="rect">
              <a:avLst/>
            </a:prstGeom>
            <a:solidFill>
              <a:srgbClr val="FFFFA7"/>
            </a:solidFill>
            <a:ln>
              <a:noFill/>
            </a:ln>
            <a:effectLst>
              <a:outerShdw blurRad="317500" dist="457200" dir="2700000" algn="tl" rotWithShape="0">
                <a:srgbClr val="808080">
                  <a:alpha val="26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US" dirty="0"/>
            </a:p>
            <a:p>
              <a:pPr>
                <a:defRPr/>
              </a:pPr>
              <a:endParaRPr lang="en-US" dirty="0"/>
            </a:p>
            <a:p>
              <a:pPr>
                <a:defRPr/>
              </a:pPr>
              <a:endParaRPr lang="en-US" dirty="0"/>
            </a:p>
            <a:p>
              <a:pPr>
                <a:defRPr/>
              </a:pPr>
              <a:endParaRPr lang="en-US" dirty="0"/>
            </a:p>
            <a:p>
              <a:pPr>
                <a:defRPr/>
              </a:pPr>
              <a:endParaRPr lang="en-US" dirty="0"/>
            </a:p>
          </p:txBody>
        </p:sp>
        <p:sp>
          <p:nvSpPr>
            <p:cNvPr id="33800" name="TextBox 11">
              <a:extLst>
                <a:ext uri="{FF2B5EF4-FFF2-40B4-BE49-F238E27FC236}">
                  <a16:creationId xmlns:a16="http://schemas.microsoft.com/office/drawing/2014/main" id="{2090513B-A5E1-884F-8D06-CE2B17AFAC12}"/>
                </a:ext>
              </a:extLst>
            </p:cNvPr>
            <p:cNvSpPr txBox="1">
              <a:spLocks noChangeArrowheads="1"/>
            </p:cNvSpPr>
            <p:nvPr/>
          </p:nvSpPr>
          <p:spPr bwMode="auto">
            <a:xfrm rot="944614">
              <a:off x="-4613325" y="6421367"/>
              <a:ext cx="17191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1400">
                  <a:latin typeface="Franklin Gothic Book" panose="020B0503020102020204" pitchFamily="34" charset="0"/>
                </a:rPr>
                <a:t>Including a real photo from Creative Commons or iStockphoto helps everyone envision the same person.</a:t>
              </a:r>
            </a:p>
          </p:txBody>
        </p:sp>
        <p:sp>
          <p:nvSpPr>
            <p:cNvPr id="13" name="Oval 12">
              <a:extLst>
                <a:ext uri="{FF2B5EF4-FFF2-40B4-BE49-F238E27FC236}">
                  <a16:creationId xmlns:a16="http://schemas.microsoft.com/office/drawing/2014/main" id="{525E636B-9983-1251-0879-4E0240F1F47B}"/>
                </a:ext>
              </a:extLst>
            </p:cNvPr>
            <p:cNvSpPr/>
            <p:nvPr/>
          </p:nvSpPr>
          <p:spPr>
            <a:xfrm>
              <a:off x="-3636284" y="6294322"/>
              <a:ext cx="284813" cy="283114"/>
            </a:xfrm>
            <a:prstGeom prst="ellipse">
              <a:avLst/>
            </a:prstGeom>
            <a:solidFill>
              <a:srgbClr val="00B0F0"/>
            </a:solidFill>
            <a:ln>
              <a:noFill/>
            </a:ln>
            <a:effectLst/>
            <a:scene3d>
              <a:camera prst="orthographicFront"/>
              <a:lightRig rig="threePt" dir="t"/>
            </a:scene3d>
            <a:sp3d>
              <a:bevelT prst="convex"/>
              <a:bevelB/>
            </a:sp3d>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grpSp>
      <p:pic>
        <p:nvPicPr>
          <p:cNvPr id="10" name="Graphic 21">
            <a:extLst>
              <a:ext uri="{FF2B5EF4-FFF2-40B4-BE49-F238E27FC236}">
                <a16:creationId xmlns:a16="http://schemas.microsoft.com/office/drawing/2014/main" id="{0F428ACC-9D25-B121-A012-C4A820218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9218" y="175668"/>
            <a:ext cx="2497153" cy="11660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54" y="638057"/>
            <a:ext cx="11899438" cy="5513421"/>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706522"/>
            <a:ext cx="11911692" cy="5509200"/>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Tips for customer persona</a:t>
            </a:r>
            <a:br>
              <a:rPr lang="en-US" sz="2400" dirty="0"/>
            </a:br>
            <a:r>
              <a:rPr lang="en-US" sz="2400" b="1" i="0" dirty="0">
                <a:solidFill>
                  <a:srgbClr val="222222"/>
                </a:solidFill>
                <a:effectLst/>
                <a:latin typeface="Inter"/>
              </a:rPr>
              <a:t>#1 Personas need to be updated</a:t>
            </a:r>
            <a:r>
              <a:rPr lang="en-US" sz="2400" b="0" i="0" dirty="0">
                <a:solidFill>
                  <a:srgbClr val="222222"/>
                </a:solidFill>
                <a:effectLst/>
                <a:latin typeface="Inter"/>
              </a:rPr>
              <a:t>. You should always be conducting research, talking to your users and questioning your personas. As technology and trends tend to change from time </a:t>
            </a:r>
            <a:r>
              <a:rPr lang="en-US" sz="2400" b="0" i="0" dirty="0" err="1">
                <a:solidFill>
                  <a:srgbClr val="222222"/>
                </a:solidFill>
                <a:effectLst/>
                <a:latin typeface="Inter"/>
              </a:rPr>
              <a:t>time</a:t>
            </a:r>
            <a:r>
              <a:rPr lang="en-US" sz="2400" b="0" i="0" dirty="0">
                <a:solidFill>
                  <a:srgbClr val="222222"/>
                </a:solidFill>
                <a:effectLst/>
                <a:latin typeface="Inter"/>
              </a:rPr>
              <a:t>, your personas will also do so!</a:t>
            </a:r>
            <a:br>
              <a:rPr lang="en-US" sz="2400" dirty="0"/>
            </a:br>
            <a:br>
              <a:rPr lang="en-US" sz="2400" dirty="0"/>
            </a:br>
            <a:r>
              <a:rPr lang="en-US" sz="2400" b="1" i="0" dirty="0">
                <a:solidFill>
                  <a:srgbClr val="222222"/>
                </a:solidFill>
                <a:effectLst/>
                <a:latin typeface="Inter"/>
              </a:rPr>
              <a:t>#2 Spread it all.</a:t>
            </a:r>
            <a:r>
              <a:rPr lang="en-US" sz="2400" b="0" i="0" dirty="0">
                <a:solidFill>
                  <a:srgbClr val="222222"/>
                </a:solidFill>
                <a:effectLst/>
                <a:latin typeface="Inter"/>
              </a:rPr>
              <a:t> Personas should be shared with everybody in your company in order to make the best out of your data!</a:t>
            </a:r>
            <a:br>
              <a:rPr lang="en-US" sz="2400" dirty="0"/>
            </a:br>
            <a:br>
              <a:rPr lang="en-US" sz="2400" dirty="0"/>
            </a:br>
            <a:r>
              <a:rPr lang="en-US" sz="2400" b="0" i="0" dirty="0">
                <a:solidFill>
                  <a:srgbClr val="222222"/>
                </a:solidFill>
                <a:effectLst/>
                <a:latin typeface="Inter"/>
              </a:rPr>
              <a:t>#</a:t>
            </a:r>
            <a:r>
              <a:rPr lang="en-US" sz="2400" b="1" i="0" dirty="0">
                <a:solidFill>
                  <a:srgbClr val="222222"/>
                </a:solidFill>
                <a:effectLst/>
                <a:latin typeface="Inter"/>
              </a:rPr>
              <a:t>3</a:t>
            </a:r>
            <a:r>
              <a:rPr lang="en-US" sz="2400" b="0" i="0" dirty="0">
                <a:solidFill>
                  <a:srgbClr val="222222"/>
                </a:solidFill>
                <a:effectLst/>
                <a:latin typeface="Inter"/>
              </a:rPr>
              <a:t> </a:t>
            </a:r>
            <a:r>
              <a:rPr lang="en-US" sz="2400" b="1" i="0" dirty="0">
                <a:solidFill>
                  <a:srgbClr val="222222"/>
                </a:solidFill>
                <a:effectLst/>
                <a:latin typeface="Inter"/>
              </a:rPr>
              <a:t>Keep it short and simple.</a:t>
            </a:r>
            <a:r>
              <a:rPr lang="en-US" sz="2400" b="0" i="0" dirty="0">
                <a:solidFill>
                  <a:srgbClr val="222222"/>
                </a:solidFill>
                <a:effectLst/>
                <a:latin typeface="Inter"/>
              </a:rPr>
              <a:t> All information about your persona should be summarized on 1 page! Any member of your team should be able to look at this document and absorb all the main information in a few minutes.</a:t>
            </a:r>
            <a:br>
              <a:rPr lang="en-US" sz="2400" dirty="0"/>
            </a:br>
            <a:br>
              <a:rPr lang="en-US" sz="2400" dirty="0"/>
            </a:br>
            <a:r>
              <a:rPr lang="en-US" sz="2400" b="1" i="0" dirty="0">
                <a:solidFill>
                  <a:srgbClr val="222222"/>
                </a:solidFill>
                <a:effectLst/>
                <a:latin typeface="Inter"/>
              </a:rPr>
              <a:t>#4 Work online.</a:t>
            </a:r>
            <a:r>
              <a:rPr lang="en-US" sz="2400" b="0" i="0" dirty="0">
                <a:solidFill>
                  <a:srgbClr val="222222"/>
                </a:solidFill>
                <a:effectLst/>
                <a:latin typeface="Inter"/>
              </a:rPr>
              <a:t> A persona software helps to collaborate with geographically dispersed teams and quickly iterate on personas</a:t>
            </a: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7A5829B4-B885-1F18-83BB-D7275357FD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080" y="369845"/>
            <a:ext cx="2497153" cy="1166000"/>
          </a:xfrm>
          <a:prstGeom prst="rect">
            <a:avLst/>
          </a:prstGeom>
        </p:spPr>
      </p:pic>
    </p:spTree>
    <p:extLst>
      <p:ext uri="{BB962C8B-B14F-4D97-AF65-F5344CB8AC3E}">
        <p14:creationId xmlns:p14="http://schemas.microsoft.com/office/powerpoint/2010/main" val="3511234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8CB1AC04-D3E7-7DA9-98BB-BD2AED2DEB0B}"/>
              </a:ext>
            </a:extLst>
          </p:cNvPr>
          <p:cNvPicPr>
            <a:picLocks noChangeAspect="1"/>
          </p:cNvPicPr>
          <p:nvPr/>
        </p:nvPicPr>
        <p:blipFill>
          <a:blip r:embed="rId2"/>
          <a:stretch>
            <a:fillRect/>
          </a:stretch>
        </p:blipFill>
        <p:spPr>
          <a:xfrm>
            <a:off x="1948502" y="414538"/>
            <a:ext cx="7974643" cy="6370950"/>
          </a:xfrm>
          <a:prstGeom prst="rect">
            <a:avLst/>
          </a:prstGeom>
        </p:spPr>
      </p:pic>
      <p:pic>
        <p:nvPicPr>
          <p:cNvPr id="2" name="Graphic 21">
            <a:extLst>
              <a:ext uri="{FF2B5EF4-FFF2-40B4-BE49-F238E27FC236}">
                <a16:creationId xmlns:a16="http://schemas.microsoft.com/office/drawing/2014/main" id="{8689BB90-0A1E-DCBD-A281-79D2A35E37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48" y="72511"/>
            <a:ext cx="2497153" cy="1166000"/>
          </a:xfrm>
          <a:prstGeom prst="rect">
            <a:avLst/>
          </a:prstGeom>
        </p:spPr>
      </p:pic>
    </p:spTree>
    <p:extLst>
      <p:ext uri="{BB962C8B-B14F-4D97-AF65-F5344CB8AC3E}">
        <p14:creationId xmlns:p14="http://schemas.microsoft.com/office/powerpoint/2010/main" val="15883973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944C82B5-1795-5AF2-5FE8-4A8DF34ADC32}"/>
              </a:ext>
            </a:extLst>
          </p:cNvPr>
          <p:cNvPicPr>
            <a:picLocks noChangeAspect="1"/>
          </p:cNvPicPr>
          <p:nvPr/>
        </p:nvPicPr>
        <p:blipFill>
          <a:blip r:embed="rId2"/>
          <a:stretch>
            <a:fillRect/>
          </a:stretch>
        </p:blipFill>
        <p:spPr>
          <a:xfrm>
            <a:off x="0" y="476250"/>
            <a:ext cx="12192000" cy="5905500"/>
          </a:xfrm>
          <a:prstGeom prst="rect">
            <a:avLst/>
          </a:prstGeom>
        </p:spPr>
      </p:pic>
      <p:pic>
        <p:nvPicPr>
          <p:cNvPr id="2" name="Graphic 21">
            <a:extLst>
              <a:ext uri="{FF2B5EF4-FFF2-40B4-BE49-F238E27FC236}">
                <a16:creationId xmlns:a16="http://schemas.microsoft.com/office/drawing/2014/main" id="{608E7788-09C2-A579-45C8-34941999C4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48" y="72511"/>
            <a:ext cx="2497153" cy="1166000"/>
          </a:xfrm>
          <a:prstGeom prst="rect">
            <a:avLst/>
          </a:prstGeom>
        </p:spPr>
      </p:pic>
    </p:spTree>
    <p:extLst>
      <p:ext uri="{BB962C8B-B14F-4D97-AF65-F5344CB8AC3E}">
        <p14:creationId xmlns:p14="http://schemas.microsoft.com/office/powerpoint/2010/main" val="31343553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635410" cy="5139869"/>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4 Ways to Get Started with Design Thinking</a:t>
            </a:r>
          </a:p>
          <a:p>
            <a:r>
              <a:rPr lang="en-US" sz="2400" b="1" u="sng" dirty="0">
                <a:solidFill>
                  <a:srgbClr val="2D3956"/>
                </a:solidFill>
                <a:latin typeface="Tajawal ExtraBold" panose="00000800000000000000" pitchFamily="2" charset="-78"/>
                <a:cs typeface="Tajawal ExtraBold" panose="00000800000000000000" pitchFamily="2" charset="-78"/>
              </a:rPr>
              <a:t>2. Build Scrappy Prototypes to Learn About Unmet Needs</a:t>
            </a:r>
          </a:p>
          <a:p>
            <a:endParaRPr lang="en-US" sz="2400" b="1" u="sng"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You don’t need lots of time or resources to prototype. Begin with pen and paper or other accessible resources, like a slide deck, to mock up ideas and get feedback that will help you better understand the needs of your customers before investing in production.</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Imagine that you worked with a large media firm undergoing a big reorganization. The team prototyped possible changes to the organizational structure by using constraints to create 6-week experimental teams. The goal was not for the teams to succeed necessarily, but for the company to gain some learnings that could inform a better structure</a:t>
            </a: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4D3F0574-A426-A64A-7F7C-777B6818E8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48" y="72511"/>
            <a:ext cx="2497153" cy="1166000"/>
          </a:xfrm>
          <a:prstGeom prst="rect">
            <a:avLst/>
          </a:prstGeom>
        </p:spPr>
      </p:pic>
    </p:spTree>
    <p:extLst>
      <p:ext uri="{BB962C8B-B14F-4D97-AF65-F5344CB8AC3E}">
        <p14:creationId xmlns:p14="http://schemas.microsoft.com/office/powerpoint/2010/main" val="21295815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C0DF01A0-A0EC-4C6D-99E0-0AD6F5B21FF4}"/>
              </a:ext>
            </a:extLst>
          </p:cNvPr>
          <p:cNvPicPr>
            <a:picLocks noChangeAspect="1"/>
          </p:cNvPicPr>
          <p:nvPr/>
        </p:nvPicPr>
        <p:blipFill>
          <a:blip r:embed="rId2"/>
          <a:stretch>
            <a:fillRect/>
          </a:stretch>
        </p:blipFill>
        <p:spPr>
          <a:xfrm>
            <a:off x="1897297" y="1500920"/>
            <a:ext cx="8025848" cy="4521228"/>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635410" cy="707886"/>
          </a:xfrm>
          <a:prstGeom prst="rect">
            <a:avLst/>
          </a:prstGeom>
          <a:noFill/>
        </p:spPr>
        <p:txBody>
          <a:bodyPr wrap="square" rtlCol="0">
            <a:spAutoFit/>
          </a:bodyPr>
          <a:lstStyle/>
          <a:p>
            <a:r>
              <a:rPr lang="en-US" sz="4000" dirty="0"/>
              <a:t>Very Easy Prototyping </a:t>
            </a:r>
          </a:p>
        </p:txBody>
      </p:sp>
      <p:pic>
        <p:nvPicPr>
          <p:cNvPr id="3" name="Graphic 21">
            <a:extLst>
              <a:ext uri="{FF2B5EF4-FFF2-40B4-BE49-F238E27FC236}">
                <a16:creationId xmlns:a16="http://schemas.microsoft.com/office/drawing/2014/main" id="{E7747E00-BA8C-3248-F6F4-5436DDCD10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48" y="72511"/>
            <a:ext cx="2497153" cy="1166000"/>
          </a:xfrm>
          <a:prstGeom prst="rect">
            <a:avLst/>
          </a:prstGeom>
        </p:spPr>
      </p:pic>
    </p:spTree>
    <p:extLst>
      <p:ext uri="{BB962C8B-B14F-4D97-AF65-F5344CB8AC3E}">
        <p14:creationId xmlns:p14="http://schemas.microsoft.com/office/powerpoint/2010/main" val="37539035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635410" cy="4770537"/>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4 Ways to Get Started with Design Thinking</a:t>
            </a:r>
          </a:p>
          <a:p>
            <a:endParaRPr lang="en-US" sz="2400" b="1" u="sng" dirty="0">
              <a:solidFill>
                <a:srgbClr val="2D3956"/>
              </a:solidFill>
              <a:latin typeface="Tajawal ExtraBold" panose="00000800000000000000" pitchFamily="2" charset="-78"/>
              <a:cs typeface="Tajawal ExtraBold" panose="00000800000000000000" pitchFamily="2" charset="-78"/>
            </a:endParaRPr>
          </a:p>
          <a:p>
            <a:r>
              <a:rPr lang="en-US" sz="2400" b="1" u="sng" dirty="0">
                <a:solidFill>
                  <a:srgbClr val="2D3956"/>
                </a:solidFill>
                <a:latin typeface="Tajawal ExtraBold" panose="00000800000000000000" pitchFamily="2" charset="-78"/>
                <a:cs typeface="Tajawal ExtraBold" panose="00000800000000000000" pitchFamily="2" charset="-78"/>
              </a:rPr>
              <a:t>3. Turn Problems into Questions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When presented with a problem, resist the urge to find a solution right away. Shift your mindset to instead ask a question that might get you closer to the root of the challenge or support an incremental improvement.</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Take the example of an IDEO team who was working with a company struggling with retention. Instead of focusing on improving retention rates, they asked, How can we make a better employee experience? By refocusing on the real human needs, they uncovered insights that were better able to drive toward a solution.</a:t>
            </a: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32C16336-38D7-221E-21F5-510F08646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48" y="72511"/>
            <a:ext cx="2497153" cy="1166000"/>
          </a:xfrm>
          <a:prstGeom prst="rect">
            <a:avLst/>
          </a:prstGeom>
        </p:spPr>
      </p:pic>
    </p:spTree>
    <p:extLst>
      <p:ext uri="{BB962C8B-B14F-4D97-AF65-F5344CB8AC3E}">
        <p14:creationId xmlns:p14="http://schemas.microsoft.com/office/powerpoint/2010/main" val="22429845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1635410" cy="5078313"/>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4 Ways to Get Started with Design Thinking</a:t>
            </a:r>
            <a:endParaRPr lang="en-US" sz="2400" dirty="0">
              <a:solidFill>
                <a:srgbClr val="F58221"/>
              </a:solidFill>
              <a:latin typeface="Tajawal ExtraBold" panose="00000800000000000000" pitchFamily="2" charset="-78"/>
              <a:cs typeface="Tajawal ExtraBold" panose="00000800000000000000" pitchFamily="2" charset="-78"/>
            </a:endParaRPr>
          </a:p>
          <a:p>
            <a:r>
              <a:rPr lang="en-US" sz="2400" b="1" u="sng" dirty="0">
                <a:solidFill>
                  <a:srgbClr val="2D3956"/>
                </a:solidFill>
                <a:latin typeface="Tajawal ExtraBold" panose="00000800000000000000" pitchFamily="2" charset="-78"/>
                <a:cs typeface="Tajawal ExtraBold" panose="00000800000000000000" pitchFamily="2" charset="-78"/>
              </a:rPr>
              <a:t>4. Use Research to Understand the Past, Present, and Future</a:t>
            </a:r>
          </a:p>
          <a:p>
            <a:r>
              <a:rPr lang="en-US" sz="2000" dirty="0">
                <a:solidFill>
                  <a:srgbClr val="2D3956"/>
                </a:solidFill>
                <a:latin typeface="Tajawal ExtraBold" panose="00000800000000000000" pitchFamily="2" charset="-78"/>
                <a:cs typeface="Tajawal ExtraBold" panose="00000800000000000000" pitchFamily="2" charset="-78"/>
              </a:rPr>
              <a:t> lots of different research techniques to generate insights around the needs of people including, but not limited to, observation, interviewing, immersive empathy, and exploring extreme users.</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Generally, the type of research you can do falls into three buckets:</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Generative Research</a:t>
            </a:r>
            <a:r>
              <a:rPr lang="en-US" sz="2000" dirty="0">
                <a:solidFill>
                  <a:srgbClr val="2D3956"/>
                </a:solidFill>
                <a:latin typeface="Tajawal ExtraBold" panose="00000800000000000000" pitchFamily="2" charset="-78"/>
                <a:cs typeface="Tajawal ExtraBold" panose="00000800000000000000" pitchFamily="2" charset="-78"/>
              </a:rPr>
              <a:t>: Used to identify new opportunities and explore needs.</a:t>
            </a:r>
          </a:p>
          <a:p>
            <a:r>
              <a:rPr lang="en-US" sz="2000"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Evaluative Research: </a:t>
            </a:r>
            <a:r>
              <a:rPr lang="en-US" sz="2000" dirty="0">
                <a:solidFill>
                  <a:srgbClr val="2D3956"/>
                </a:solidFill>
                <a:latin typeface="Tajawal ExtraBold" panose="00000800000000000000" pitchFamily="2" charset="-78"/>
                <a:cs typeface="Tajawal ExtraBold" panose="00000800000000000000" pitchFamily="2" charset="-78"/>
              </a:rPr>
              <a:t>Used to gather feedback on experiments and help you iterate forward.</a:t>
            </a:r>
          </a:p>
          <a:p>
            <a:r>
              <a:rPr lang="en-US" sz="2000"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Validating Research: </a:t>
            </a:r>
            <a:r>
              <a:rPr lang="en-US" sz="2000" dirty="0">
                <a:solidFill>
                  <a:srgbClr val="2D3956"/>
                </a:solidFill>
                <a:latin typeface="Tajawal ExtraBold" panose="00000800000000000000" pitchFamily="2" charset="-78"/>
                <a:cs typeface="Tajawal ExtraBold" panose="00000800000000000000" pitchFamily="2" charset="-78"/>
              </a:rPr>
              <a:t>Traditional market research intended to help you understand what is currently happening.</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Generative and evaluative research are focused on the future and new ideas, while validating research is centered around what is occurring in the present. Balance your research approach to focus on what’s happening now and what could be in the future.</a:t>
            </a:r>
            <a:endParaRPr lang="en-US" sz="2000"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97074425-6C42-1155-B4D3-4D7312AC8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48" y="72511"/>
            <a:ext cx="2497153" cy="1166000"/>
          </a:xfrm>
          <a:prstGeom prst="rect">
            <a:avLst/>
          </a:prstGeom>
        </p:spPr>
      </p:pic>
    </p:spTree>
    <p:extLst>
      <p:ext uri="{BB962C8B-B14F-4D97-AF65-F5344CB8AC3E}">
        <p14:creationId xmlns:p14="http://schemas.microsoft.com/office/powerpoint/2010/main" val="176350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156175" y="6433865"/>
            <a:ext cx="1879649" cy="309233"/>
          </a:xfrm>
          <a:prstGeom prst="rect">
            <a:avLst/>
          </a:prstGeom>
        </p:spPr>
      </p:pic>
      <p:pic>
        <p:nvPicPr>
          <p:cNvPr id="3" name="Picture 2">
            <a:extLst>
              <a:ext uri="{FF2B5EF4-FFF2-40B4-BE49-F238E27FC236}">
                <a16:creationId xmlns:a16="http://schemas.microsoft.com/office/drawing/2014/main" id="{E9575CC7-F94C-862B-355D-FB9385920AC7}"/>
              </a:ext>
            </a:extLst>
          </p:cNvPr>
          <p:cNvPicPr>
            <a:picLocks noChangeAspect="1"/>
          </p:cNvPicPr>
          <p:nvPr/>
        </p:nvPicPr>
        <p:blipFill rotWithShape="1">
          <a:blip r:embed="rId4"/>
          <a:srcRect l="10326" t="15142" r="12174" b="8772"/>
          <a:stretch/>
        </p:blipFill>
        <p:spPr>
          <a:xfrm>
            <a:off x="1258957" y="1039632"/>
            <a:ext cx="9448800" cy="5215394"/>
          </a:xfrm>
          <a:prstGeom prst="rect">
            <a:avLst/>
          </a:prstGeom>
        </p:spPr>
      </p:pic>
      <p:pic>
        <p:nvPicPr>
          <p:cNvPr id="2" name="Graphic 21">
            <a:extLst>
              <a:ext uri="{FF2B5EF4-FFF2-40B4-BE49-F238E27FC236}">
                <a16:creationId xmlns:a16="http://schemas.microsoft.com/office/drawing/2014/main" id="{A8FC250F-1235-476E-1094-359FAC0D4EF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48" y="72511"/>
            <a:ext cx="2497153" cy="1166000"/>
          </a:xfrm>
          <a:prstGeom prst="rect">
            <a:avLst/>
          </a:prstGeom>
        </p:spPr>
      </p:pic>
    </p:spTree>
    <p:extLst>
      <p:ext uri="{BB962C8B-B14F-4D97-AF65-F5344CB8AC3E}">
        <p14:creationId xmlns:p14="http://schemas.microsoft.com/office/powerpoint/2010/main" val="21550345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785652"/>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Conclusion:</a:t>
            </a:r>
          </a:p>
          <a:p>
            <a:pPr algn="ctr"/>
            <a:r>
              <a:rPr lang="en-US" sz="3200" dirty="0">
                <a:solidFill>
                  <a:srgbClr val="2D3956"/>
                </a:solidFill>
                <a:latin typeface="Tajawal ExtraBold" panose="00000800000000000000" pitchFamily="2" charset="-78"/>
                <a:cs typeface="Tajawal ExtraBold" panose="00000800000000000000" pitchFamily="2" charset="-78"/>
              </a:rPr>
              <a:t>The Empathy Map = The Human Centered Design</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effectLst/>
              </a:rPr>
              <a:t>It is impossible to design anything without deciding (by assumption and correctly or not) without having someone in mind who cares about the solution. </a:t>
            </a:r>
          </a:p>
          <a:p>
            <a:endParaRPr lang="en-US" sz="2400" dirty="0">
              <a:effectLst/>
            </a:endParaRPr>
          </a:p>
          <a:p>
            <a:r>
              <a:rPr lang="en-US" sz="2400" dirty="0">
                <a:effectLst/>
              </a:rPr>
              <a:t>Empathy Maps are usually used at the beginning of a design/problem-solving process and are usually kept alive by constantly revisiting and revising. </a:t>
            </a:r>
          </a:p>
          <a:p>
            <a:r>
              <a:rPr lang="en-US" sz="2400" dirty="0">
                <a:solidFill>
                  <a:srgbClr val="2D3956"/>
                </a:solidFill>
                <a:latin typeface="Tajawal ExtraBold" panose="00000800000000000000" pitchFamily="2" charset="-78"/>
                <a:cs typeface="Tajawal ExtraBold" panose="00000800000000000000" pitchFamily="2" charset="-78"/>
              </a:rPr>
              <a:t> </a:t>
            </a:r>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732862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Empathy Map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Customer persona</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Why do we need a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Tips for customer personas</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Persona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  </a:t>
            </a:r>
            <a:endParaRPr lang="en-US" sz="2400" dirty="0">
              <a:solidFill>
                <a:srgbClr val="FFFFFF"/>
              </a:solidFill>
            </a:endParaRPr>
          </a:p>
        </p:txBody>
      </p:sp>
      <p:pic>
        <p:nvPicPr>
          <p:cNvPr id="9" name="Graphic 21">
            <a:extLst>
              <a:ext uri="{FF2B5EF4-FFF2-40B4-BE49-F238E27FC236}">
                <a16:creationId xmlns:a16="http://schemas.microsoft.com/office/drawing/2014/main" id="{985A8EA7-3E56-3110-23D6-4EE8E65F89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48" y="72511"/>
            <a:ext cx="2497153" cy="1166000"/>
          </a:xfrm>
          <a:prstGeom prst="rect">
            <a:avLst/>
          </a:prstGeom>
        </p:spPr>
      </p:pic>
    </p:spTree>
    <p:extLst>
      <p:ext uri="{BB962C8B-B14F-4D97-AF65-F5344CB8AC3E}">
        <p14:creationId xmlns:p14="http://schemas.microsoft.com/office/powerpoint/2010/main" val="2846063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7FA121-39DE-4115-89B6-C454BAA1DACD}"/>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146</TotalTime>
  <Words>2583</Words>
  <Application>Microsoft Office PowerPoint</Application>
  <PresentationFormat>Widescreen</PresentationFormat>
  <Paragraphs>247</Paragraphs>
  <Slides>40</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Alexandria</vt:lpstr>
      <vt:lpstr>-apple-system</vt:lpstr>
      <vt:lpstr>Arial</vt:lpstr>
      <vt:lpstr>Calibri</vt:lpstr>
      <vt:lpstr>Calibri Light</vt:lpstr>
      <vt:lpstr>Franklin Gothic Book</vt:lpstr>
      <vt:lpstr>inherit</vt:lpstr>
      <vt:lpstr>Inter</vt:lpstr>
      <vt:lpstr>Lexend Deca</vt:lpstr>
      <vt:lpstr>Tajawal ExtraBold</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Persona Name</vt:lpstr>
      <vt:lpstr>Persona Name</vt:lpstr>
      <vt:lpstr>Persona Name</vt:lpstr>
      <vt:lpstr>Persona Name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11</cp:revision>
  <dcterms:created xsi:type="dcterms:W3CDTF">2023-04-29T09:08:00Z</dcterms:created>
  <dcterms:modified xsi:type="dcterms:W3CDTF">2025-05-31T19:08:10Z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