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482" r:id="rId2"/>
    <p:sldId id="539" r:id="rId3"/>
    <p:sldId id="601" r:id="rId4"/>
    <p:sldId id="543" r:id="rId5"/>
    <p:sldId id="602" r:id="rId6"/>
    <p:sldId id="540" r:id="rId7"/>
    <p:sldId id="603" r:id="rId8"/>
    <p:sldId id="538" r:id="rId9"/>
    <p:sldId id="604" r:id="rId10"/>
    <p:sldId id="536" r:id="rId11"/>
    <p:sldId id="605" r:id="rId12"/>
    <p:sldId id="534" r:id="rId13"/>
    <p:sldId id="606" r:id="rId14"/>
    <p:sldId id="532" r:id="rId15"/>
    <p:sldId id="607" r:id="rId16"/>
    <p:sldId id="562" r:id="rId17"/>
    <p:sldId id="609" r:id="rId18"/>
    <p:sldId id="530" r:id="rId19"/>
    <p:sldId id="610" r:id="rId20"/>
    <p:sldId id="528" r:id="rId21"/>
    <p:sldId id="611" r:id="rId22"/>
    <p:sldId id="526" r:id="rId23"/>
    <p:sldId id="613" r:id="rId24"/>
    <p:sldId id="612" r:id="rId25"/>
    <p:sldId id="614" r:id="rId26"/>
    <p:sldId id="587" r:id="rId27"/>
    <p:sldId id="615" r:id="rId28"/>
    <p:sldId id="510" r:id="rId29"/>
    <p:sldId id="616" r:id="rId30"/>
    <p:sldId id="514" r:id="rId31"/>
    <p:sldId id="617" r:id="rId32"/>
    <p:sldId id="516" r:id="rId33"/>
    <p:sldId id="619" r:id="rId34"/>
    <p:sldId id="517" r:id="rId35"/>
    <p:sldId id="618" r:id="rId36"/>
    <p:sldId id="519" r:id="rId37"/>
    <p:sldId id="620" r:id="rId38"/>
    <p:sldId id="569" r:id="rId39"/>
    <p:sldId id="594" r:id="rId40"/>
    <p:sldId id="595" r:id="rId41"/>
    <p:sldId id="596" r:id="rId42"/>
    <p:sldId id="597" r:id="rId43"/>
    <p:sldId id="598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2"/>
            <p14:sldId id="539"/>
            <p14:sldId id="601"/>
            <p14:sldId id="543"/>
            <p14:sldId id="602"/>
            <p14:sldId id="540"/>
            <p14:sldId id="603"/>
            <p14:sldId id="538"/>
            <p14:sldId id="604"/>
            <p14:sldId id="536"/>
            <p14:sldId id="605"/>
            <p14:sldId id="534"/>
            <p14:sldId id="606"/>
            <p14:sldId id="532"/>
            <p14:sldId id="607"/>
            <p14:sldId id="562"/>
            <p14:sldId id="609"/>
            <p14:sldId id="530"/>
            <p14:sldId id="610"/>
            <p14:sldId id="528"/>
            <p14:sldId id="611"/>
            <p14:sldId id="526"/>
            <p14:sldId id="613"/>
            <p14:sldId id="612"/>
            <p14:sldId id="614"/>
            <p14:sldId id="587"/>
            <p14:sldId id="615"/>
            <p14:sldId id="510"/>
            <p14:sldId id="616"/>
            <p14:sldId id="514"/>
            <p14:sldId id="617"/>
            <p14:sldId id="516"/>
            <p14:sldId id="619"/>
            <p14:sldId id="517"/>
            <p14:sldId id="618"/>
            <p14:sldId id="519"/>
            <p14:sldId id="620"/>
            <p14:sldId id="569"/>
            <p14:sldId id="594"/>
            <p14:sldId id="595"/>
            <p14:sldId id="596"/>
            <p14:sldId id="597"/>
            <p14:sldId id="598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0" d="100"/>
          <a:sy n="70" d="100"/>
        </p:scale>
        <p:origin x="71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4526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=""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=""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=""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=""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=""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=""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=""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=""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=""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=""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=""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=""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=""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=""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=""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=""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=""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=""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=""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=""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=""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=""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=""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=""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=""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r>
              <a:rPr lang="en-US" dirty="0" smtClean="0"/>
              <a:t>Click icon to add picture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831471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=""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=""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=""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10/26/2023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=""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=""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6" r:id="rId12"/>
    <p:sldLayoutId id="2147483667" r:id="rId13"/>
    <p:sldLayoutId id="2147483669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g"/><Relationship Id="rId3" Type="http://schemas.openxmlformats.org/officeDocument/2006/relationships/image" Target="../media/image5.pn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.svg"/><Relationship Id="rId5" Type="http://schemas.openxmlformats.org/officeDocument/2006/relationships/image" Target="../media/image6.png"/><Relationship Id="rId4" Type="http://schemas.openxmlformats.org/officeDocument/2006/relationships/image" Target="../media/image1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xmlns="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xmlns="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328542" y="3646160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Nael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Yousry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xmlns="" id="{16E4CC76-2D0D-6204-3FBC-B0856D8E8836}"/>
              </a:ext>
            </a:extLst>
          </p:cNvPr>
          <p:cNvSpPr txBox="1"/>
          <p:nvPr/>
        </p:nvSpPr>
        <p:spPr>
          <a:xfrm>
            <a:off x="-57150" y="2346421"/>
            <a:ext cx="6026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</a:t>
            </a:r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xmlns="" id="{15C30772-0DD8-7BE1-E943-20DE696CFBEA}"/>
              </a:ext>
            </a:extLst>
          </p:cNvPr>
          <p:cNvSpPr/>
          <p:nvPr/>
        </p:nvSpPr>
        <p:spPr>
          <a:xfrm>
            <a:off x="31819" y="596648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xmlns="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FA59789B-D841-DB76-25B9-1348B202C2B5}"/>
              </a:ext>
            </a:extLst>
          </p:cNvPr>
          <p:cNvSpPr txBox="1"/>
          <p:nvPr/>
        </p:nvSpPr>
        <p:spPr>
          <a:xfrm>
            <a:off x="329269" y="3122940"/>
            <a:ext cx="15600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PMG212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xmlns="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1BBD67B8-DB49-942C-018D-7F74C671F260}"/>
              </a:ext>
            </a:extLst>
          </p:cNvPr>
          <p:cNvSpPr txBox="1"/>
          <p:nvPr/>
        </p:nvSpPr>
        <p:spPr>
          <a:xfrm>
            <a:off x="329269" y="4197912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Presented </a:t>
            </a:r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by Dr.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Amira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Elfekky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22629" y="4827387"/>
            <a:ext cx="6096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rtl="1">
              <a:buClr>
                <a:schemeClr val="dk1"/>
              </a:buClr>
              <a:buSzPts val="5200"/>
            </a:pPr>
            <a:r>
              <a:rPr lang="ar-EG" sz="3200" b="1" dirty="0">
                <a:solidFill>
                  <a:srgbClr val="24A9E1"/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مقرر: إداره وقت المشروع</a:t>
            </a:r>
            <a:endParaRPr lang="en-US" sz="3200" b="1" dirty="0">
              <a:solidFill>
                <a:srgbClr val="24A9E1"/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algn="r" rtl="1">
              <a:buClr>
                <a:schemeClr val="dk1"/>
              </a:buClr>
              <a:buSzPts val="5200"/>
            </a:pP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فصل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دراسي </a:t>
            </a:r>
            <a:r>
              <a:rPr lang="ar-EG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الثالث 2023 </a:t>
            </a:r>
            <a:r>
              <a:rPr lang="ar-SA" b="1" dirty="0" smtClean="0">
                <a:solidFill>
                  <a:schemeClr val="bg1">
                    <a:lumMod val="95000"/>
                  </a:schemeClr>
                </a:solidFill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</a:rPr>
              <a:t> </a:t>
            </a:r>
            <a:endParaRPr lang="en-US" b="1" dirty="0">
              <a:solidFill>
                <a:schemeClr val="bg1">
                  <a:lumMod val="95000"/>
                </a:schemeClr>
              </a:solidFill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969902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Align Kick-off meeting and Gate Review Meeting to the project schedule</a:t>
            </a:r>
          </a:p>
          <a:p>
            <a:r>
              <a:rPr lang="en-US" sz="2400" dirty="0"/>
              <a:t> 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القيام بمحاذاة الاجتماع الافتتاحي واجتماع مراجعة البوابة مع الجدول الزمني للمشروع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4314842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Align Kick-off meeting and Gate Review Meeting to the project schedule</a:t>
            </a:r>
          </a:p>
          <a:p>
            <a:r>
              <a:rPr lang="en-US" sz="2400" dirty="0"/>
              <a:t> 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القيام بمحاذاة الاجتماع الافتتاحي واجتماع مراجعة البوابة مع الجدول الزمني للمشروع هو دور</a:t>
            </a:r>
          </a:p>
          <a:p>
            <a:r>
              <a:rPr lang="ar-EG" sz="2400" b="1" dirty="0">
                <a:solidFill>
                  <a:srgbClr val="00B050"/>
                </a:solidFill>
              </a:rPr>
              <a:t/>
            </a:r>
            <a:br>
              <a:rPr lang="ar-EG" sz="2400" b="1" dirty="0">
                <a:solidFill>
                  <a:srgbClr val="00B050"/>
                </a:solidFill>
              </a:rPr>
            </a:br>
            <a:r>
              <a:rPr lang="en-US" sz="2400" b="1" dirty="0">
                <a:solidFill>
                  <a:srgbClr val="00B050"/>
                </a:solidFill>
              </a:rPr>
              <a:t>Gate </a:t>
            </a:r>
            <a:r>
              <a:rPr lang="en-US" sz="2400" b="1" dirty="0" smtClean="0">
                <a:solidFill>
                  <a:srgbClr val="00B050"/>
                </a:solidFill>
              </a:rPr>
              <a:t>Keeper </a:t>
            </a:r>
            <a:r>
              <a:rPr lang="ar-EG" sz="2400" b="1" dirty="0" smtClean="0">
                <a:solidFill>
                  <a:srgbClr val="00B050"/>
                </a:solidFill>
              </a:rPr>
              <a:t>حارس </a:t>
            </a:r>
            <a:r>
              <a:rPr lang="ar-EG" sz="2400" b="1" dirty="0">
                <a:solidFill>
                  <a:srgbClr val="00B050"/>
                </a:solidFill>
              </a:rPr>
              <a:t>البوابة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96620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Decide on “Go / No-go” to the next stage is the role of:</a:t>
            </a:r>
          </a:p>
          <a:p>
            <a:r>
              <a:rPr lang="en-US" sz="2400" dirty="0"/>
              <a:t> :</a:t>
            </a:r>
            <a:r>
              <a:rPr lang="ar-EG" sz="2400" dirty="0"/>
              <a:t>اتخاذ قرار بشأن الانتقال او عدم الانتفتال إلى المرحلة التالية هو دور</a:t>
            </a:r>
          </a:p>
          <a:p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350004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Decide on “Go / No-go” to the next stage is the role of:</a:t>
            </a:r>
          </a:p>
          <a:p>
            <a:r>
              <a:rPr lang="en-US" sz="2400" dirty="0"/>
              <a:t> :</a:t>
            </a:r>
            <a:r>
              <a:rPr lang="ar-EG" sz="2400" dirty="0"/>
              <a:t>اتخاذ قرار بشأن الانتقال او عدم الانتفتال إلى المرحلة التالية هو دور</a:t>
            </a:r>
          </a:p>
          <a:p>
            <a:endParaRPr lang="en-US" sz="2400" dirty="0" smtClean="0"/>
          </a:p>
          <a:p>
            <a:r>
              <a:rPr lang="en-US" sz="2400" dirty="0">
                <a:solidFill>
                  <a:srgbClr val="00B050"/>
                </a:solidFill>
              </a:rPr>
              <a:t>Gate </a:t>
            </a:r>
            <a:r>
              <a:rPr lang="en-US" sz="2400" dirty="0" smtClean="0">
                <a:solidFill>
                  <a:srgbClr val="00B050"/>
                </a:solidFill>
              </a:rPr>
              <a:t>Keeper </a:t>
            </a:r>
            <a:r>
              <a:rPr lang="ar-EG" sz="2400" dirty="0" smtClean="0">
                <a:solidFill>
                  <a:srgbClr val="00B050"/>
                </a:solidFill>
              </a:rPr>
              <a:t>حارس </a:t>
            </a:r>
            <a:r>
              <a:rPr lang="ar-EG" sz="2400" dirty="0">
                <a:solidFill>
                  <a:srgbClr val="00B050"/>
                </a:solidFill>
              </a:rPr>
              <a:t>البوابة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38920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Issue the Stage Gate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إصدار قائمة مراجعة بوابة المرحلة هو دور</a:t>
            </a:r>
          </a:p>
          <a:p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60943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Issue the Stage Gate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إصدار قائمة مراجعة بوابة المرحلة هو دور</a:t>
            </a:r>
          </a:p>
          <a:p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</a:t>
            </a:r>
            <a:r>
              <a:rPr lang="ar-EG" sz="2400" dirty="0"/>
              <a:t>البوابة</a:t>
            </a:r>
          </a:p>
          <a:p>
            <a:r>
              <a:rPr lang="en-US" sz="2400" dirty="0">
                <a:solidFill>
                  <a:srgbClr val="00B050"/>
                </a:solidFill>
              </a:rPr>
              <a:t>Gate </a:t>
            </a:r>
            <a:r>
              <a:rPr lang="en-US" sz="2400" dirty="0" smtClean="0">
                <a:solidFill>
                  <a:srgbClr val="00B050"/>
                </a:solidFill>
              </a:rPr>
              <a:t>Coordinator </a:t>
            </a:r>
            <a:r>
              <a:rPr lang="ar-EG" sz="2400" dirty="0" smtClean="0">
                <a:solidFill>
                  <a:srgbClr val="00B050"/>
                </a:solidFill>
              </a:rPr>
              <a:t>منسق </a:t>
            </a:r>
            <a:r>
              <a:rPr lang="ar-EG" sz="2400" dirty="0">
                <a:solidFill>
                  <a:srgbClr val="00B050"/>
                </a:solidFill>
              </a:rPr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</a:t>
            </a:r>
            <a:r>
              <a:rPr lang="ar-EG" sz="2400" dirty="0"/>
              <a:t>الوظيفية</a:t>
            </a:r>
          </a:p>
          <a:p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530225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Chair the Stage Kick-off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رئاسة الاجتماع الافتتاحي للمرحلة هو دور</a:t>
            </a:r>
          </a:p>
          <a:p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البوابة</a:t>
            </a:r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Coordinator </a:t>
            </a:r>
            <a:r>
              <a:rPr lang="ar-EG" sz="2400" dirty="0" smtClean="0"/>
              <a:t>منسق </a:t>
            </a:r>
            <a:r>
              <a:rPr lang="ar-EG" sz="2400" dirty="0"/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الوظيفية</a:t>
            </a: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028898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Chair the Stage Kick-off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رئاسة الاجتماع الافتتاحي للمرحلة هو دور</a:t>
            </a:r>
          </a:p>
          <a:p>
            <a:endParaRPr lang="en-US" sz="2400" dirty="0" smtClean="0"/>
          </a:p>
          <a:p>
            <a:r>
              <a:rPr lang="en-US" sz="2400" dirty="0"/>
              <a:t>Gate </a:t>
            </a:r>
            <a:r>
              <a:rPr lang="en-US" sz="2400" dirty="0" smtClean="0"/>
              <a:t>Keeper </a:t>
            </a:r>
            <a:r>
              <a:rPr lang="ar-EG" sz="2400" dirty="0" smtClean="0"/>
              <a:t>حارس البوابة</a:t>
            </a:r>
            <a:endParaRPr lang="en-US" sz="2400" dirty="0" smtClean="0"/>
          </a:p>
          <a:p>
            <a:r>
              <a:rPr lang="en-US" sz="2400" b="1" dirty="0">
                <a:solidFill>
                  <a:srgbClr val="00B050"/>
                </a:solidFill>
              </a:rPr>
              <a:t>Gate </a:t>
            </a:r>
            <a:r>
              <a:rPr lang="en-US" sz="2400" b="1" dirty="0" smtClean="0">
                <a:solidFill>
                  <a:srgbClr val="00B050"/>
                </a:solidFill>
              </a:rPr>
              <a:t>Coordinator </a:t>
            </a:r>
            <a:r>
              <a:rPr lang="ar-EG" sz="2400" b="1" dirty="0" smtClean="0">
                <a:solidFill>
                  <a:srgbClr val="00B050"/>
                </a:solidFill>
              </a:rPr>
              <a:t>منسق </a:t>
            </a:r>
            <a:r>
              <a:rPr lang="ar-EG" sz="2400" b="1" dirty="0">
                <a:solidFill>
                  <a:srgbClr val="00B050"/>
                </a:solidFill>
              </a:rPr>
              <a:t>البوابة</a:t>
            </a:r>
          </a:p>
          <a:p>
            <a:r>
              <a:rPr lang="en-US" sz="2400" dirty="0"/>
              <a:t>Functional </a:t>
            </a:r>
            <a:r>
              <a:rPr lang="en-US" sz="2400" dirty="0" smtClean="0"/>
              <a:t>Departments </a:t>
            </a:r>
            <a:r>
              <a:rPr lang="ar-EG" sz="2400" dirty="0" smtClean="0"/>
              <a:t>الإدارات الوظيفية</a:t>
            </a: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</a:t>
            </a:r>
            <a:r>
              <a:rPr lang="en-US" sz="2400" dirty="0" smtClean="0"/>
              <a:t>Committee </a:t>
            </a:r>
            <a:r>
              <a:rPr lang="ar-EG" sz="2400" dirty="0" smtClean="0"/>
              <a:t>لجنة </a:t>
            </a:r>
            <a:r>
              <a:rPr lang="ar-EG" sz="2400" dirty="0"/>
              <a:t>البوابة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236436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Finalize the Stage Deliverable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إنهاء قائمة التحقق من تسليم المرحلة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560972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Finalize the Stage Deliverable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إنهاء قائمة التحقق من تسليم المرحلة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87959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Schedule the Gate Review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تحديد موعد اجتماع مراجعة البوابة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pPr algn="r" rtl="1"/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981380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Schedule the Gate Review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تحديد موعد اجتماع مراجعة البوابة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pPr algn="r" rtl="1"/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9994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Chair the Gate Review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رئيس اجتماع مراجعة البوابة هو دور</a:t>
            </a:r>
          </a:p>
          <a:p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896240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Chair the Gate Review Meeting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رئيس اجتماع مراجعة البوابة هو دور</a:t>
            </a:r>
          </a:p>
          <a:p>
            <a:endParaRPr lang="en-US" sz="2400" dirty="0" smtClean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51293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Prepare the Gate Review Summary sheet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يعد ورقة ملخص مراجعة البوابة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84136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Prepare the Gate Review Summary sheet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يعد ورقة ملخص مراجعة البوابة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85770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Coordinate resolution of any deliverable deficiencies with Functional Departments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دور التنسيق في حل أي أوجه قصور ناتجة مع الإدارات الوظيفية هو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757511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Coordinate resolution of any deliverable deficiencies with Functional Departments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دور التنسيق في حل أي أوجه قصور ناتجة مع الإدارات الوظيفية هو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537347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Agree on the Stage Deliverable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الموافقة على قائمة التحقق الخاصة بالتسليم للمرحله هي دور</a:t>
            </a:r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  <a:br>
              <a:rPr lang="ar-EG" sz="2400" dirty="0"/>
            </a:br>
            <a:endParaRPr lang="ar-EG" sz="2400" dirty="0"/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715333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Agree on the Stage Deliverable Checklist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الموافقة على قائمة التحقق الخاصة بالتسليم للمرحله هي دور</a:t>
            </a:r>
          </a:p>
          <a:p>
            <a:endParaRPr lang="en-US" sz="2400" dirty="0" smtClean="0"/>
          </a:p>
          <a:p>
            <a:endParaRPr lang="en-US" sz="2400" dirty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Committee </a:t>
            </a:r>
            <a:r>
              <a:rPr lang="ar-EG" sz="2400" b="1" dirty="0">
                <a:solidFill>
                  <a:srgbClr val="00B050"/>
                </a:solidFill>
              </a:rPr>
              <a:t>لجنة البوابة</a:t>
            </a:r>
            <a:br>
              <a:rPr lang="ar-EG" sz="2400" b="1" dirty="0">
                <a:solidFill>
                  <a:srgbClr val="00B050"/>
                </a:solidFill>
              </a:rPr>
            </a:br>
            <a:endParaRPr lang="ar-EG" sz="2400" b="1" dirty="0">
              <a:solidFill>
                <a:srgbClr val="00B050"/>
              </a:solidFill>
            </a:endParaRP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79768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Confirm all Gate deliverables are complete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تأكيد أن جميع مخرجات البوابة كاملة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8959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Confirm all Gate deliverables are complete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تأكيد أن جميع مخرجات البوابة كاملة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Committee </a:t>
            </a:r>
            <a:r>
              <a:rPr lang="ar-EG" sz="2400" b="1" dirty="0">
                <a:solidFill>
                  <a:srgbClr val="00B050"/>
                </a:solidFill>
              </a:rPr>
              <a:t>لجنة البوابة</a:t>
            </a: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32330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Agree on the key stage deliverables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الاتفاق على المرحلة الرئيسية التسليمات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24269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Agree on the key stage deliverables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الاتفاق على المرحلة الرئيسية التسليمات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Functional Departments </a:t>
            </a:r>
            <a:r>
              <a:rPr lang="ar-EG" sz="2400" b="1" dirty="0">
                <a:solidFill>
                  <a:srgbClr val="00B050"/>
                </a:solidFill>
              </a:rPr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09806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Complete the assigned stage deliverables is the role of:</a:t>
            </a:r>
          </a:p>
          <a:p>
            <a:endParaRPr lang="en-US" sz="2400" dirty="0"/>
          </a:p>
          <a:p>
            <a:r>
              <a:rPr lang="en-US" sz="2400" dirty="0"/>
              <a:t>:</a:t>
            </a:r>
            <a:r>
              <a:rPr lang="ar-EG" sz="2400" dirty="0"/>
              <a:t>إكمال تسليمات المرحلة المخصصة هو </a:t>
            </a:r>
            <a:r>
              <a:rPr lang="ar-EG" sz="2400" dirty="0" smtClean="0"/>
              <a:t>دور</a:t>
            </a:r>
            <a:endParaRPr lang="en-US" sz="2400" dirty="0" smtClean="0"/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00651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Complete the assigned stage deliverables is the role of:</a:t>
            </a:r>
          </a:p>
          <a:p>
            <a:endParaRPr lang="en-US" sz="2400" dirty="0"/>
          </a:p>
          <a:p>
            <a:r>
              <a:rPr lang="en-US" sz="2400" dirty="0"/>
              <a:t>:</a:t>
            </a:r>
            <a:r>
              <a:rPr lang="ar-EG" sz="2400" dirty="0"/>
              <a:t>إكمال تسليمات المرحلة المخصصة هو </a:t>
            </a:r>
            <a:r>
              <a:rPr lang="ar-EG" sz="2400" dirty="0" smtClean="0"/>
              <a:t>دور</a:t>
            </a:r>
            <a:endParaRPr lang="en-US" sz="2400" dirty="0" smtClean="0"/>
          </a:p>
          <a:p>
            <a:r>
              <a:rPr lang="ar-EG" sz="2400" dirty="0"/>
              <a:t/>
            </a:r>
            <a:br>
              <a:rPr lang="ar-EG" sz="2400" dirty="0"/>
            </a:br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Functional Departments </a:t>
            </a:r>
            <a:r>
              <a:rPr lang="ar-EG" sz="2400" b="1" dirty="0">
                <a:solidFill>
                  <a:srgbClr val="00B050"/>
                </a:solidFill>
              </a:rPr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19606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Support the Gate Committee by resolving any deliverable deficiencies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دعم لجنة البوابة من خلال حل أي أوجه قصور يمكن تحقيقها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endParaRPr lang="ar-EG" sz="2400" dirty="0"/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459748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Support the Gate Committee by resolving any deliverable deficiencies is the role of:</a:t>
            </a:r>
          </a:p>
          <a:p>
            <a:r>
              <a:rPr lang="en-US" sz="2400" dirty="0"/>
              <a:t>:</a:t>
            </a:r>
            <a:r>
              <a:rPr lang="ar-EG" sz="2400" dirty="0"/>
              <a:t>دعم لجنة البوابة من خلال حل أي أوجه قصور يمكن تحقيقها هو دور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Functional Departments </a:t>
            </a:r>
            <a:r>
              <a:rPr lang="ar-EG" sz="2400" b="1" dirty="0">
                <a:solidFill>
                  <a:srgbClr val="00B050"/>
                </a:solidFill>
              </a:rPr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endParaRPr lang="ar-EG" sz="2400" dirty="0"/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50898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Project managers are never allowed to function as their own gatekeepers. </a:t>
            </a:r>
          </a:p>
          <a:p>
            <a:r>
              <a:rPr lang="ar-EG" sz="2400" dirty="0"/>
              <a:t>لا يُسمح أبدًا لمديري المشاريع بالعمل كحارس بوابة خاصة بهم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en-US" sz="2400" dirty="0" smtClean="0"/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dirty="0"/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47040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Project managers are never allowed to function as their own gatekeepers. </a:t>
            </a:r>
          </a:p>
          <a:p>
            <a:r>
              <a:rPr lang="ar-EG" sz="2400" dirty="0"/>
              <a:t>لا يُسمح أبدًا لمديري المشاريع بالعمل كحارس بوابة خاصة بهم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en-US" sz="2400" dirty="0" smtClean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dirty="0"/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84135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Project managers are allowed to function as their own gatekeepers. </a:t>
            </a:r>
          </a:p>
          <a:p>
            <a:r>
              <a:rPr lang="en-US" sz="2400" dirty="0"/>
              <a:t> </a:t>
            </a:r>
            <a:r>
              <a:rPr lang="ar-EG" sz="2400" dirty="0"/>
              <a:t>يُسمح لمديري المشاريع بالعمل كحارس بوابة خاصة بهم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dirty="0"/>
          </a:p>
          <a:p>
            <a:endParaRPr lang="ar-EG" sz="2400" dirty="0"/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26270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Project managers are allowed to function as their own gatekeepers. </a:t>
            </a:r>
          </a:p>
          <a:p>
            <a:r>
              <a:rPr lang="en-US" sz="2400" dirty="0"/>
              <a:t> </a:t>
            </a:r>
            <a:r>
              <a:rPr lang="ar-EG" sz="2400" dirty="0"/>
              <a:t>يُسمح لمديري المشاريع بالعمل كحارس بوابة خاصة بهم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b="1" dirty="0">
              <a:solidFill>
                <a:srgbClr val="00B050"/>
              </a:solidFill>
            </a:endParaRPr>
          </a:p>
          <a:p>
            <a:endParaRPr lang="ar-EG" sz="2400" dirty="0"/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0680166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Gatekeepers must be willing to make decisions</a:t>
            </a:r>
          </a:p>
          <a:p>
            <a:r>
              <a:rPr lang="ar-EG" sz="2400" dirty="0"/>
              <a:t>يجب أن يكون حراس البوابة على استعداد لاتخاذ القرارات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dirty="0"/>
          </a:p>
          <a:p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13484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Gatekeepers must be willing to make decisions</a:t>
            </a:r>
          </a:p>
          <a:p>
            <a:r>
              <a:rPr lang="ar-EG" sz="2400" dirty="0"/>
              <a:t>يجب أن يكون حراس البوابة على استعداد لاتخاذ القرارات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dirty="0"/>
          </a:p>
          <a:p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433873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“Proceed to the next gate based upon the original objectives” is one of The most common decisions of the Stage-Gate Process.</a:t>
            </a:r>
          </a:p>
          <a:p>
            <a:r>
              <a:rPr lang="ar-EG" sz="2400" dirty="0"/>
              <a:t>يعد "المضي قدمًا إلى البوابة التالية بناءً على الأهداف الأصلية" أحد أكثر القرارات شيوعًا في عملية بوابة المرحلة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dirty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52989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“Proceed to the next gate based upon the original objectives” is one of The most common decisions of the Stage-Gate Process.</a:t>
            </a:r>
          </a:p>
          <a:p>
            <a:r>
              <a:rPr lang="ar-EG" sz="2400" dirty="0"/>
              <a:t>يعد "المضي قدمًا إلى البوابة التالية بناءً على الأهداف الأصلية" أحد أكثر القرارات شيوعًا في عملية بوابة المرحلة</a:t>
            </a:r>
          </a:p>
          <a:p>
            <a:r>
              <a:rPr lang="ar-EG" sz="2400" dirty="0"/>
              <a:t/>
            </a:r>
            <a:br>
              <a:rPr lang="ar-EG" sz="2400" dirty="0"/>
            </a:br>
            <a:endParaRPr lang="ar-EG" sz="2400" dirty="0" smtClean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dirty="0" smtClean="0">
                <a:solidFill>
                  <a:srgbClr val="2D395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r>
              <a:rPr lang="ar-EG" sz="2400" dirty="0" smtClean="0"/>
              <a:t/>
            </a:r>
            <a:br>
              <a:rPr lang="ar-EG" sz="2400" dirty="0" smtClean="0"/>
            </a:br>
            <a:endParaRPr lang="ar-EG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80233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“Proceed to the next gate based upon revised objectives ” is one of The most common decisions of the Stage-Gate Process.</a:t>
            </a:r>
          </a:p>
          <a:p>
            <a:r>
              <a:rPr lang="ar-EG" sz="2400" dirty="0"/>
              <a:t>يعد "انتقل إلى البوابة التالية بناءً على الأهداف المعدلة" أحد أكثر القرارات شيوعًا في عملية بوابة المرحلة</a:t>
            </a:r>
          </a:p>
          <a:p>
            <a:pPr algn="r" rtl="1"/>
            <a:r>
              <a:rPr lang="ar-EG" sz="2400" dirty="0" smtClean="0"/>
              <a:t/>
            </a:r>
            <a:br>
              <a:rPr lang="ar-EG" sz="2400" dirty="0" smtClean="0"/>
            </a:br>
            <a:endParaRPr lang="en-US" sz="2400" dirty="0" smtClean="0"/>
          </a:p>
          <a:p>
            <a:pPr algn="r" rtl="1"/>
            <a:endParaRPr lang="en-US" sz="2400" dirty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b="1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4273882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“Delay making a gate decision until further information is obtained ” is one of The most common decisions of the Stage-Gate Process.</a:t>
            </a:r>
          </a:p>
          <a:p>
            <a:r>
              <a:rPr lang="ar-EG" sz="2400" dirty="0"/>
              <a:t>يعد "تأخير اتخاذ قرار البوابة حتى الحصول على مزيد من المعلومات" أحد أكثر القرارات شيوعًا في عملية بوابة </a:t>
            </a:r>
            <a:r>
              <a:rPr lang="ar-EG" sz="2400" dirty="0" smtClean="0"/>
              <a:t>المرحلة</a:t>
            </a:r>
            <a:endParaRPr lang="en-US" sz="2400" dirty="0" smtClean="0"/>
          </a:p>
          <a:p>
            <a:endParaRPr lang="en-US" sz="2400" dirty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b="1" dirty="0"/>
          </a:p>
          <a:p>
            <a:endParaRPr lang="ar-EG" sz="2400" dirty="0"/>
          </a:p>
          <a:p>
            <a:endParaRPr lang="ar-EG" sz="2400" b="1" dirty="0">
              <a:solidFill>
                <a:srgbClr val="00B05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161982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Approve  the stage deliverables is role of</a:t>
            </a:r>
          </a:p>
          <a:p>
            <a:r>
              <a:rPr lang="ar-EG" sz="2400" b="1" dirty="0"/>
              <a:t>الموافقة على مخرجات المرحلة هو </a:t>
            </a:r>
            <a:r>
              <a:rPr lang="ar-EG" sz="2400" b="1" dirty="0" smtClean="0"/>
              <a:t>دور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B050"/>
                </a:solidFill>
              </a:rPr>
              <a:t>Gate Keeper </a:t>
            </a:r>
            <a:r>
              <a:rPr lang="ar-EG" sz="2400" b="1" dirty="0">
                <a:solidFill>
                  <a:srgbClr val="00B050"/>
                </a:solidFill>
              </a:rPr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endParaRPr lang="ar-EG" sz="2400" b="1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10184997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assignment the gate coordinator is the role </a:t>
            </a:r>
            <a:r>
              <a:rPr lang="en-US" sz="2400" b="1" dirty="0" smtClean="0"/>
              <a:t>of</a:t>
            </a:r>
          </a:p>
          <a:p>
            <a:r>
              <a:rPr lang="ar-EG" sz="2400" b="1" dirty="0"/>
              <a:t>تعيين منسق البوابة هو </a:t>
            </a:r>
            <a:r>
              <a:rPr lang="ar-EG" sz="2400" b="1" dirty="0" smtClean="0"/>
              <a:t>دور</a:t>
            </a:r>
            <a:endParaRPr lang="en-US" sz="2400" b="1" dirty="0" smtClean="0"/>
          </a:p>
          <a:p>
            <a:endParaRPr lang="en-US" sz="2400" b="1" dirty="0"/>
          </a:p>
          <a:p>
            <a:r>
              <a:rPr lang="en-US" sz="2400" b="1" dirty="0">
                <a:solidFill>
                  <a:srgbClr val="00B050"/>
                </a:solidFill>
              </a:rPr>
              <a:t>Gate Keeper </a:t>
            </a:r>
            <a:r>
              <a:rPr lang="ar-EG" sz="2400" b="1" dirty="0">
                <a:solidFill>
                  <a:srgbClr val="00B050"/>
                </a:solidFill>
              </a:rPr>
              <a:t>حارس البوابة</a:t>
            </a:r>
          </a:p>
          <a:p>
            <a:r>
              <a:rPr lang="en-US" sz="2400" dirty="0"/>
              <a:t>Gate Coordinator </a:t>
            </a:r>
            <a:r>
              <a:rPr lang="ar-EG" sz="2400" dirty="0"/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</a:t>
            </a:r>
            <a:r>
              <a:rPr lang="ar-EG" sz="2400" dirty="0" smtClean="0"/>
              <a:t>البوابة</a:t>
            </a:r>
            <a:endParaRPr lang="en-US" sz="2400" b="1" dirty="0" smtClean="0"/>
          </a:p>
          <a:p>
            <a:endParaRPr lang="en-US" sz="2400" b="1" dirty="0">
              <a:solidFill>
                <a:srgbClr val="00B050"/>
              </a:solidFill>
            </a:endParaRPr>
          </a:p>
          <a:p>
            <a:endParaRPr lang="ar-EG" sz="2400" dirty="0"/>
          </a:p>
          <a:p>
            <a:endParaRPr lang="ar-EG" sz="2400" b="1" dirty="0">
              <a:solidFill>
                <a:srgbClr val="00B05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295441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Establish the gate community is the role of</a:t>
            </a:r>
            <a:endParaRPr lang="en-US" sz="2400" b="1" dirty="0">
              <a:solidFill>
                <a:srgbClr val="00B050"/>
              </a:solidFill>
            </a:endParaRPr>
          </a:p>
          <a:p>
            <a:r>
              <a:rPr lang="ar-EG" sz="2400" b="1" dirty="0"/>
              <a:t>إنشاء </a:t>
            </a:r>
            <a:r>
              <a:rPr lang="ar-EG" sz="2400" b="1" dirty="0" smtClean="0"/>
              <a:t>للجنة البوابة </a:t>
            </a:r>
            <a:r>
              <a:rPr lang="ar-EG" sz="2400" b="1" dirty="0"/>
              <a:t>هو </a:t>
            </a:r>
            <a:r>
              <a:rPr lang="ar-EG" sz="2400" b="1" dirty="0" smtClean="0"/>
              <a:t>دور</a:t>
            </a:r>
            <a:endParaRPr lang="en-US" sz="2400" b="1" dirty="0" smtClean="0"/>
          </a:p>
          <a:p>
            <a:endParaRPr lang="en-US" sz="2400" b="1" dirty="0">
              <a:solidFill>
                <a:srgbClr val="00B050"/>
              </a:solidFill>
            </a:endParaRPr>
          </a:p>
          <a:p>
            <a:r>
              <a:rPr lang="en-US" sz="2400" dirty="0"/>
              <a:t>Gate Keeper </a:t>
            </a:r>
            <a:r>
              <a:rPr lang="ar-EG" sz="2400" dirty="0"/>
              <a:t>حارس البوابة</a:t>
            </a:r>
          </a:p>
          <a:p>
            <a:r>
              <a:rPr lang="en-US" sz="2400" b="1" dirty="0">
                <a:solidFill>
                  <a:srgbClr val="00B050"/>
                </a:solidFill>
              </a:rPr>
              <a:t>Gate Coordinator </a:t>
            </a:r>
            <a:r>
              <a:rPr lang="ar-EG" sz="2400" b="1" dirty="0">
                <a:solidFill>
                  <a:srgbClr val="00B050"/>
                </a:solidFill>
              </a:rPr>
              <a:t>منسق البوابة</a:t>
            </a:r>
          </a:p>
          <a:p>
            <a:r>
              <a:rPr lang="en-US" sz="2400" dirty="0"/>
              <a:t>Functional Departments </a:t>
            </a:r>
            <a:r>
              <a:rPr lang="ar-EG" sz="2400" dirty="0"/>
              <a:t>الإدارات الوظيفية</a:t>
            </a:r>
          </a:p>
          <a:p>
            <a:r>
              <a:rPr lang="en-US" sz="2400" dirty="0"/>
              <a:t>Gate Committee </a:t>
            </a:r>
            <a:r>
              <a:rPr lang="ar-EG" sz="2400" dirty="0"/>
              <a:t>لجنة البوابة</a:t>
            </a:r>
          </a:p>
          <a:p>
            <a:endParaRPr lang="ar-EG" sz="2400" b="1" dirty="0">
              <a:solidFill>
                <a:srgbClr val="00B050"/>
              </a:solidFill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3685910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=""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Question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980083" y="1174089"/>
            <a:ext cx="11359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=""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889000" y="2391844"/>
            <a:ext cx="105410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Cancel the project is one of the most common decisions of the stage gate </a:t>
            </a:r>
            <a:r>
              <a:rPr lang="en-US" sz="2400" b="1" dirty="0" smtClean="0"/>
              <a:t>processes</a:t>
            </a:r>
          </a:p>
          <a:p>
            <a:r>
              <a:rPr lang="ar-EG" sz="2400" b="1" dirty="0"/>
              <a:t>يعد إلغاء المشروع أحد أكثر القرارات شيوعًا في عمليات بوابة </a:t>
            </a:r>
            <a:r>
              <a:rPr lang="ar-EG" sz="2400" b="1" dirty="0" smtClean="0"/>
              <a:t>المرحلة</a:t>
            </a:r>
            <a:endParaRPr lang="en-US" sz="2400" b="1" dirty="0" smtClean="0"/>
          </a:p>
          <a:p>
            <a:endParaRPr lang="en-US" sz="2400" b="1" dirty="0"/>
          </a:p>
          <a:p>
            <a:endParaRPr lang="en-US" sz="2400" b="1" dirty="0" smtClean="0"/>
          </a:p>
          <a:p>
            <a:r>
              <a:rPr lang="en-US" sz="24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True 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False</a:t>
            </a:r>
            <a:endParaRPr lang="ar-EG" sz="2400" b="1" dirty="0"/>
          </a:p>
          <a:p>
            <a:endParaRPr lang="ar-EG" sz="2400" b="1" dirty="0"/>
          </a:p>
        </p:txBody>
      </p:sp>
      <p:pic>
        <p:nvPicPr>
          <p:cNvPr id="2" name="Picture 1">
            <a:extLst>
              <a:ext uri="{FF2B5EF4-FFF2-40B4-BE49-F238E27FC236}">
                <a16:creationId xmlns=""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=""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81258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=""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=""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=""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=""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=""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=""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=""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=""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1904</TotalTime>
  <Words>1149</Words>
  <Application>Microsoft Office PowerPoint</Application>
  <PresentationFormat>Widescreen</PresentationFormat>
  <Paragraphs>425</Paragraphs>
  <Slides>44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Roboto Light</vt:lpstr>
      <vt:lpstr>Tahoma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Amira El. Fekky</cp:lastModifiedBy>
  <cp:revision>90</cp:revision>
  <dcterms:created xsi:type="dcterms:W3CDTF">2023-04-29T09:08:23Z</dcterms:created>
  <dcterms:modified xsi:type="dcterms:W3CDTF">2023-10-26T11:40:29Z</dcterms:modified>
</cp:coreProperties>
</file>