
<file path=[Content_Types].xml><?xml version="1.0" encoding="utf-8"?>
<Types xmlns="http://schemas.openxmlformats.org/package/2006/content-types">
  <Default Extension="fntdata" ContentType="application/x-fontdata"/>
  <Default Extension="gif" ContentType="image/gif"/>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8.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Lst>
  <p:notesMasterIdLst>
    <p:notesMasterId r:id="rId39"/>
  </p:notesMasterIdLst>
  <p:sldIdLst>
    <p:sldId id="597" r:id="rId3"/>
    <p:sldId id="546" r:id="rId4"/>
    <p:sldId id="599" r:id="rId5"/>
    <p:sldId id="504" r:id="rId6"/>
    <p:sldId id="600" r:id="rId7"/>
    <p:sldId id="567" r:id="rId8"/>
    <p:sldId id="601" r:id="rId9"/>
    <p:sldId id="552" r:id="rId10"/>
    <p:sldId id="602" r:id="rId11"/>
    <p:sldId id="557" r:id="rId12"/>
    <p:sldId id="547" r:id="rId13"/>
    <p:sldId id="560" r:id="rId14"/>
    <p:sldId id="561" r:id="rId15"/>
    <p:sldId id="562" r:id="rId16"/>
    <p:sldId id="565" r:id="rId17"/>
    <p:sldId id="566" r:id="rId18"/>
    <p:sldId id="297" r:id="rId19"/>
    <p:sldId id="564" r:id="rId20"/>
    <p:sldId id="260" r:id="rId21"/>
    <p:sldId id="364" r:id="rId22"/>
    <p:sldId id="553" r:id="rId23"/>
    <p:sldId id="593" r:id="rId24"/>
    <p:sldId id="585" r:id="rId25"/>
    <p:sldId id="584" r:id="rId26"/>
    <p:sldId id="574" r:id="rId27"/>
    <p:sldId id="590" r:id="rId28"/>
    <p:sldId id="576" r:id="rId29"/>
    <p:sldId id="580" r:id="rId30"/>
    <p:sldId id="586" r:id="rId31"/>
    <p:sldId id="591" r:id="rId32"/>
    <p:sldId id="579" r:id="rId33"/>
    <p:sldId id="595" r:id="rId34"/>
    <p:sldId id="559" r:id="rId35"/>
    <p:sldId id="537" r:id="rId36"/>
    <p:sldId id="317" r:id="rId37"/>
    <p:sldId id="293" r:id="rId38"/>
  </p:sldIdLst>
  <p:sldSz cx="12192000" cy="6858000"/>
  <p:notesSz cx="6858000" cy="9144000"/>
  <p:embeddedFontLst>
    <p:embeddedFont>
      <p:font typeface="Calibri" panose="020F0502020204030204" pitchFamily="34" charset="0"/>
      <p:regular r:id="rId40"/>
      <p:bold r:id="rId41"/>
      <p:italic r:id="rId42"/>
      <p:boldItalic r:id="rId43"/>
    </p:embeddedFont>
    <p:embeddedFont>
      <p:font typeface="Segoe UI" panose="020B0502040204020203" pitchFamily="34" charset="0"/>
      <p:regular r:id="rId44"/>
      <p:bold r:id="rId45"/>
      <p:italic r:id="rId46"/>
      <p:boldItalic r:id="rId47"/>
    </p:embeddedFont>
    <p:embeddedFont>
      <p:font typeface="Simplified Arabic" panose="02020603050405020304" pitchFamily="18" charset="-78"/>
      <p:regular r:id="rId48"/>
      <p:bold r:id="rId49"/>
    </p:embeddedFont>
    <p:embeddedFont>
      <p:font typeface="Simplified Arabic Fixed" panose="02070309020205020404" pitchFamily="49" charset="-78"/>
      <p:regular r:id="rId50"/>
    </p:embeddedFont>
    <p:embeddedFont>
      <p:font typeface="Tajawal Medium" panose="00000600000000000000" charset="-78"/>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2"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2A34"/>
    <a:srgbClr val="990099"/>
    <a:srgbClr val="FF3300"/>
    <a:srgbClr val="A50021"/>
    <a:srgbClr val="4A20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autoAdjust="0"/>
    <p:restoredTop sz="94602" autoAdjust="0"/>
  </p:normalViewPr>
  <p:slideViewPr>
    <p:cSldViewPr>
      <p:cViewPr varScale="1">
        <p:scale>
          <a:sx n="63" d="100"/>
          <a:sy n="63" d="100"/>
        </p:scale>
        <p:origin x="692"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69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7" Type="http://schemas.openxmlformats.org/officeDocument/2006/relationships/slide" Target="slides/slide5.xml"/><Relationship Id="rId92" Type="http://customschemas.google.com/relationships/presentationmetadata" Target="meta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font" Target="fonts/font1.fntdata"/><Relationship Id="rId45" Type="http://schemas.openxmlformats.org/officeDocument/2006/relationships/font" Target="fonts/font6.fntdata"/><Relationship Id="rId5" Type="http://schemas.openxmlformats.org/officeDocument/2006/relationships/slide" Target="slides/slide3.xml"/><Relationship Id="rId95" Type="http://schemas.openxmlformats.org/officeDocument/2006/relationships/theme" Target="theme/theme1.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 Target="slides/slide6.xml"/><Relationship Id="rId51" Type="http://schemas.openxmlformats.org/officeDocument/2006/relationships/font" Target="fonts/font12.fntdata"/><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7.fntdata"/><Relationship Id="rId20" Type="http://schemas.openxmlformats.org/officeDocument/2006/relationships/slide" Target="slides/slide18.xml"/><Relationship Id="rId41" Type="http://schemas.openxmlformats.org/officeDocument/2006/relationships/font" Target="fonts/font2.fntdata"/><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10.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font" Target="fonts/font5.fntdata"/><Relationship Id="rId52" Type="http://schemas.openxmlformats.org/officeDocument/2006/relationships/font" Target="fonts/font13.fntdata"/><Relationship Id="rId9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A47E86-E4FA-4328-A1B7-C72A5C969055}"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GB"/>
        </a:p>
      </dgm:t>
    </dgm:pt>
    <dgm:pt modelId="{16E41986-FA0F-4944-BECF-F00CD06A1D4B}">
      <dgm:prSet/>
      <dgm:spPr/>
      <dgm:t>
        <a:bodyPr/>
        <a:lstStyle/>
        <a:p>
          <a:r>
            <a:rPr lang="ar-JO" b="1" i="0" dirty="0"/>
            <a:t>أهمية إدارة المخاطر</a:t>
          </a:r>
          <a:endParaRPr lang="en-GB" dirty="0"/>
        </a:p>
      </dgm:t>
    </dgm:pt>
    <dgm:pt modelId="{A007563B-6A30-4699-9409-89B4C5E2BF22}" type="parTrans" cxnId="{986EA21E-167A-4138-8225-1326C6F16C7A}">
      <dgm:prSet/>
      <dgm:spPr/>
      <dgm:t>
        <a:bodyPr/>
        <a:lstStyle/>
        <a:p>
          <a:endParaRPr lang="en-GB"/>
        </a:p>
      </dgm:t>
    </dgm:pt>
    <dgm:pt modelId="{2736C6C3-0EA4-4E37-8126-2EB5ED7D4616}" type="sibTrans" cxnId="{986EA21E-167A-4138-8225-1326C6F16C7A}">
      <dgm:prSet/>
      <dgm:spPr/>
      <dgm:t>
        <a:bodyPr/>
        <a:lstStyle/>
        <a:p>
          <a:endParaRPr lang="en-GB"/>
        </a:p>
      </dgm:t>
    </dgm:pt>
    <dgm:pt modelId="{B71D25B4-3D66-4550-8E03-A48193EDD4EB}">
      <dgm:prSet custT="1"/>
      <dgm:spPr/>
      <dgm:t>
        <a:bodyPr/>
        <a:lstStyle/>
        <a:p>
          <a:r>
            <a:rPr lang="ar-JO" sz="1600" b="1" i="0" dirty="0"/>
            <a:t>تقديم إطار عمل للمنظمة بغرض دعم تنفيذ الأنشطة المستقبلية بأسلوب متناسق ومتحكم فيها. </a:t>
          </a:r>
          <a:endParaRPr lang="en-GB" sz="1600" b="1" dirty="0"/>
        </a:p>
      </dgm:t>
    </dgm:pt>
    <dgm:pt modelId="{28607FAC-AAEE-414B-B13F-482A4B134776}" type="parTrans" cxnId="{A64F4784-71B5-406C-AD27-78CA327523E4}">
      <dgm:prSet/>
      <dgm:spPr/>
      <dgm:t>
        <a:bodyPr/>
        <a:lstStyle/>
        <a:p>
          <a:endParaRPr lang="en-GB"/>
        </a:p>
      </dgm:t>
    </dgm:pt>
    <dgm:pt modelId="{E9B2C2B5-B4D1-45E0-85F5-155F0A29695F}" type="sibTrans" cxnId="{A64F4784-71B5-406C-AD27-78CA327523E4}">
      <dgm:prSet/>
      <dgm:spPr/>
      <dgm:t>
        <a:bodyPr/>
        <a:lstStyle/>
        <a:p>
          <a:endParaRPr lang="en-GB"/>
        </a:p>
      </dgm:t>
    </dgm:pt>
    <dgm:pt modelId="{6224E34B-87E9-4257-B0DB-6463F5BA19CF}">
      <dgm:prSet custT="1"/>
      <dgm:spPr/>
      <dgm:t>
        <a:bodyPr/>
        <a:lstStyle/>
        <a:p>
          <a:r>
            <a:rPr lang="ar-JO" sz="1600" b="1" i="0" dirty="0"/>
            <a:t>تطوير أساليب اتخاذ القرار والتخطيط وتحديد الأولويات والتغيرات والفرص والمخاطر. </a:t>
          </a:r>
          <a:endParaRPr lang="en-GB" sz="1600" b="1" dirty="0"/>
        </a:p>
      </dgm:t>
    </dgm:pt>
    <dgm:pt modelId="{A97B2616-E758-4CD6-A622-6A1E3B833C37}" type="parTrans" cxnId="{ADAD37A2-33EB-44B6-B3A8-A19CA7B3464D}">
      <dgm:prSet/>
      <dgm:spPr/>
      <dgm:t>
        <a:bodyPr/>
        <a:lstStyle/>
        <a:p>
          <a:endParaRPr lang="en-GB"/>
        </a:p>
      </dgm:t>
    </dgm:pt>
    <dgm:pt modelId="{51AF2E34-93B1-40B3-A3E5-966A2BABDE22}" type="sibTrans" cxnId="{ADAD37A2-33EB-44B6-B3A8-A19CA7B3464D}">
      <dgm:prSet/>
      <dgm:spPr/>
      <dgm:t>
        <a:bodyPr/>
        <a:lstStyle/>
        <a:p>
          <a:endParaRPr lang="en-GB"/>
        </a:p>
      </dgm:t>
    </dgm:pt>
    <dgm:pt modelId="{9D2F7AAE-C80C-4A80-BF65-B3905CDDC847}">
      <dgm:prSet custT="1"/>
      <dgm:spPr/>
      <dgm:t>
        <a:bodyPr/>
        <a:lstStyle/>
        <a:p>
          <a:r>
            <a:rPr lang="ar-JO" sz="1600" b="1" i="0" dirty="0"/>
            <a:t>المساهمة في الاستخدام الفعال لرأس المال والموارد المتاحة للمنظمة. </a:t>
          </a:r>
          <a:endParaRPr lang="en-GB" sz="1600" b="1" dirty="0"/>
        </a:p>
      </dgm:t>
    </dgm:pt>
    <dgm:pt modelId="{60B56BE7-1D99-43FE-B76F-A1B34EFD0EDE}" type="parTrans" cxnId="{6D169D24-D46B-4448-B77F-9269FC4146D1}">
      <dgm:prSet/>
      <dgm:spPr/>
      <dgm:t>
        <a:bodyPr/>
        <a:lstStyle/>
        <a:p>
          <a:endParaRPr lang="en-GB"/>
        </a:p>
      </dgm:t>
    </dgm:pt>
    <dgm:pt modelId="{994D67D4-64A2-453F-B35B-01623C45084F}" type="sibTrans" cxnId="{6D169D24-D46B-4448-B77F-9269FC4146D1}">
      <dgm:prSet/>
      <dgm:spPr/>
      <dgm:t>
        <a:bodyPr/>
        <a:lstStyle/>
        <a:p>
          <a:endParaRPr lang="en-GB"/>
        </a:p>
      </dgm:t>
    </dgm:pt>
    <dgm:pt modelId="{A38F810F-87F4-4F4E-B89A-EFEF98EDE370}">
      <dgm:prSet custT="1"/>
      <dgm:spPr/>
      <dgm:t>
        <a:bodyPr/>
        <a:lstStyle/>
        <a:p>
          <a:r>
            <a:rPr lang="ar-JO" sz="1600" b="1" i="0" dirty="0"/>
            <a:t>تخفيض التقلبات في مجالات النشاطات غير الأساسية.</a:t>
          </a:r>
          <a:endParaRPr lang="en-GB" sz="1600" b="1" dirty="0"/>
        </a:p>
      </dgm:t>
    </dgm:pt>
    <dgm:pt modelId="{F7D457D4-4219-4560-8897-99BD8450A5F4}" type="parTrans" cxnId="{64FAE9A9-32DE-4572-A7F4-5DDDA6AADC78}">
      <dgm:prSet/>
      <dgm:spPr/>
      <dgm:t>
        <a:bodyPr/>
        <a:lstStyle/>
        <a:p>
          <a:endParaRPr lang="en-GB"/>
        </a:p>
      </dgm:t>
    </dgm:pt>
    <dgm:pt modelId="{4853100D-2DAF-491A-8357-404F067C77FE}" type="sibTrans" cxnId="{64FAE9A9-32DE-4572-A7F4-5DDDA6AADC78}">
      <dgm:prSet/>
      <dgm:spPr/>
      <dgm:t>
        <a:bodyPr/>
        <a:lstStyle/>
        <a:p>
          <a:endParaRPr lang="en-GB"/>
        </a:p>
      </dgm:t>
    </dgm:pt>
    <dgm:pt modelId="{ABFA76F7-D36F-4632-8658-DFC8A3006D94}">
      <dgm:prSet custT="1"/>
      <dgm:spPr/>
      <dgm:t>
        <a:bodyPr/>
        <a:lstStyle/>
        <a:p>
          <a:r>
            <a:rPr lang="ar-JO" sz="1600" b="1" i="0" dirty="0"/>
            <a:t>حماية وتطوير أصول وسمعة المنظمة.</a:t>
          </a:r>
          <a:endParaRPr lang="en-GB" sz="1600" b="1" dirty="0"/>
        </a:p>
      </dgm:t>
    </dgm:pt>
    <dgm:pt modelId="{A09D82F8-5786-44AC-8C33-E61D4F9867DD}" type="parTrans" cxnId="{85D09347-79CB-4941-BE1F-965393FCA263}">
      <dgm:prSet/>
      <dgm:spPr/>
      <dgm:t>
        <a:bodyPr/>
        <a:lstStyle/>
        <a:p>
          <a:endParaRPr lang="en-GB"/>
        </a:p>
      </dgm:t>
    </dgm:pt>
    <dgm:pt modelId="{E47D96B9-37C9-477B-AEFD-74E3183D5047}" type="sibTrans" cxnId="{85D09347-79CB-4941-BE1F-965393FCA263}">
      <dgm:prSet/>
      <dgm:spPr/>
      <dgm:t>
        <a:bodyPr/>
        <a:lstStyle/>
        <a:p>
          <a:endParaRPr lang="en-GB"/>
        </a:p>
      </dgm:t>
    </dgm:pt>
    <dgm:pt modelId="{76345D61-1F55-4575-809C-57F34D9D8032}">
      <dgm:prSet custT="1"/>
      <dgm:spPr/>
      <dgm:t>
        <a:bodyPr/>
        <a:lstStyle/>
        <a:p>
          <a:r>
            <a:rPr lang="ar-JO" sz="1600" b="1" i="0" dirty="0"/>
            <a:t>تطوير ودعم القوى البشرية وقاعدة معلومات المنظمة وتعظيم كفاءة التشغيل. </a:t>
          </a:r>
          <a:endParaRPr lang="en-GB" sz="1600" b="1" dirty="0"/>
        </a:p>
      </dgm:t>
    </dgm:pt>
    <dgm:pt modelId="{21CE7535-39DA-43B4-9B75-47E531D47C58}" type="parTrans" cxnId="{39413D13-6335-416F-9ED9-B35BBD514E80}">
      <dgm:prSet/>
      <dgm:spPr/>
      <dgm:t>
        <a:bodyPr/>
        <a:lstStyle/>
        <a:p>
          <a:endParaRPr lang="en-GB"/>
        </a:p>
      </dgm:t>
    </dgm:pt>
    <dgm:pt modelId="{BCB56B81-E809-4F84-8F54-5A6AF865A9FB}" type="sibTrans" cxnId="{39413D13-6335-416F-9ED9-B35BBD514E80}">
      <dgm:prSet/>
      <dgm:spPr/>
      <dgm:t>
        <a:bodyPr/>
        <a:lstStyle/>
        <a:p>
          <a:endParaRPr lang="en-GB"/>
        </a:p>
      </dgm:t>
    </dgm:pt>
    <dgm:pt modelId="{E416E6BD-3FA4-4AD8-B908-DC3C62629A7C}" type="pres">
      <dgm:prSet presAssocID="{34A47E86-E4FA-4328-A1B7-C72A5C969055}" presName="compositeShape" presStyleCnt="0">
        <dgm:presLayoutVars>
          <dgm:dir/>
          <dgm:resizeHandles/>
        </dgm:presLayoutVars>
      </dgm:prSet>
      <dgm:spPr/>
    </dgm:pt>
    <dgm:pt modelId="{12B20A58-2A17-404B-9A32-13D59709A183}" type="pres">
      <dgm:prSet presAssocID="{34A47E86-E4FA-4328-A1B7-C72A5C969055}" presName="pyramid" presStyleLbl="node1" presStyleIdx="0" presStyleCnt="1"/>
      <dgm:spPr>
        <a:solidFill>
          <a:schemeClr val="bg1">
            <a:lumMod val="50000"/>
          </a:schemeClr>
        </a:solidFill>
      </dgm:spPr>
    </dgm:pt>
    <dgm:pt modelId="{F8F27FAA-7C53-41A4-80C4-157369FF08E6}" type="pres">
      <dgm:prSet presAssocID="{34A47E86-E4FA-4328-A1B7-C72A5C969055}" presName="theList" presStyleCnt="0"/>
      <dgm:spPr/>
    </dgm:pt>
    <dgm:pt modelId="{605033A7-9E8E-4B59-8B4B-4B3EA4CB0F27}" type="pres">
      <dgm:prSet presAssocID="{16E41986-FA0F-4944-BECF-F00CD06A1D4B}" presName="aNode" presStyleLbl="fgAcc1" presStyleIdx="0" presStyleCnt="7">
        <dgm:presLayoutVars>
          <dgm:bulletEnabled val="1"/>
        </dgm:presLayoutVars>
      </dgm:prSet>
      <dgm:spPr/>
    </dgm:pt>
    <dgm:pt modelId="{4CA13EB5-4A95-4919-B466-1CFD7615F2DD}" type="pres">
      <dgm:prSet presAssocID="{16E41986-FA0F-4944-BECF-F00CD06A1D4B}" presName="aSpace" presStyleCnt="0"/>
      <dgm:spPr/>
    </dgm:pt>
    <dgm:pt modelId="{803EBDD8-485C-417E-ADEB-9C16A406049B}" type="pres">
      <dgm:prSet presAssocID="{B71D25B4-3D66-4550-8E03-A48193EDD4EB}" presName="aNode" presStyleLbl="fgAcc1" presStyleIdx="1" presStyleCnt="7">
        <dgm:presLayoutVars>
          <dgm:bulletEnabled val="1"/>
        </dgm:presLayoutVars>
      </dgm:prSet>
      <dgm:spPr/>
    </dgm:pt>
    <dgm:pt modelId="{90DE8F50-99BF-49FB-B58A-4C1BB24F8D64}" type="pres">
      <dgm:prSet presAssocID="{B71D25B4-3D66-4550-8E03-A48193EDD4EB}" presName="aSpace" presStyleCnt="0"/>
      <dgm:spPr/>
    </dgm:pt>
    <dgm:pt modelId="{051981AA-6E28-4D3E-AC8D-78A8E4A14DF6}" type="pres">
      <dgm:prSet presAssocID="{6224E34B-87E9-4257-B0DB-6463F5BA19CF}" presName="aNode" presStyleLbl="fgAcc1" presStyleIdx="2" presStyleCnt="7">
        <dgm:presLayoutVars>
          <dgm:bulletEnabled val="1"/>
        </dgm:presLayoutVars>
      </dgm:prSet>
      <dgm:spPr/>
    </dgm:pt>
    <dgm:pt modelId="{B76D015A-266C-4CA7-8D1E-DF0FBB5A5D7B}" type="pres">
      <dgm:prSet presAssocID="{6224E34B-87E9-4257-B0DB-6463F5BA19CF}" presName="aSpace" presStyleCnt="0"/>
      <dgm:spPr/>
    </dgm:pt>
    <dgm:pt modelId="{354458F0-9523-4E7E-BB91-31B8044BA481}" type="pres">
      <dgm:prSet presAssocID="{9D2F7AAE-C80C-4A80-BF65-B3905CDDC847}" presName="aNode" presStyleLbl="fgAcc1" presStyleIdx="3" presStyleCnt="7">
        <dgm:presLayoutVars>
          <dgm:bulletEnabled val="1"/>
        </dgm:presLayoutVars>
      </dgm:prSet>
      <dgm:spPr/>
    </dgm:pt>
    <dgm:pt modelId="{1F831F8B-0CD3-40B5-A34E-C4A0C6494C47}" type="pres">
      <dgm:prSet presAssocID="{9D2F7AAE-C80C-4A80-BF65-B3905CDDC847}" presName="aSpace" presStyleCnt="0"/>
      <dgm:spPr/>
    </dgm:pt>
    <dgm:pt modelId="{D860AA3D-26C6-45B9-B25C-325CD1F66714}" type="pres">
      <dgm:prSet presAssocID="{A38F810F-87F4-4F4E-B89A-EFEF98EDE370}" presName="aNode" presStyleLbl="fgAcc1" presStyleIdx="4" presStyleCnt="7">
        <dgm:presLayoutVars>
          <dgm:bulletEnabled val="1"/>
        </dgm:presLayoutVars>
      </dgm:prSet>
      <dgm:spPr/>
    </dgm:pt>
    <dgm:pt modelId="{65B790BB-083C-4A4E-8193-554C32DAD3EA}" type="pres">
      <dgm:prSet presAssocID="{A38F810F-87F4-4F4E-B89A-EFEF98EDE370}" presName="aSpace" presStyleCnt="0"/>
      <dgm:spPr/>
    </dgm:pt>
    <dgm:pt modelId="{6617A905-08C3-4168-8916-B569CD822D13}" type="pres">
      <dgm:prSet presAssocID="{ABFA76F7-D36F-4632-8658-DFC8A3006D94}" presName="aNode" presStyleLbl="fgAcc1" presStyleIdx="5" presStyleCnt="7">
        <dgm:presLayoutVars>
          <dgm:bulletEnabled val="1"/>
        </dgm:presLayoutVars>
      </dgm:prSet>
      <dgm:spPr/>
    </dgm:pt>
    <dgm:pt modelId="{09874311-089C-4222-A772-C4B365F8BFD6}" type="pres">
      <dgm:prSet presAssocID="{ABFA76F7-D36F-4632-8658-DFC8A3006D94}" presName="aSpace" presStyleCnt="0"/>
      <dgm:spPr/>
    </dgm:pt>
    <dgm:pt modelId="{2C99EA51-F941-4A43-8A40-C1C6150CCB8E}" type="pres">
      <dgm:prSet presAssocID="{76345D61-1F55-4575-809C-57F34D9D8032}" presName="aNode" presStyleLbl="fgAcc1" presStyleIdx="6" presStyleCnt="7">
        <dgm:presLayoutVars>
          <dgm:bulletEnabled val="1"/>
        </dgm:presLayoutVars>
      </dgm:prSet>
      <dgm:spPr/>
    </dgm:pt>
    <dgm:pt modelId="{18C6BEE6-E0B2-45B0-96C1-660A74167518}" type="pres">
      <dgm:prSet presAssocID="{76345D61-1F55-4575-809C-57F34D9D8032}" presName="aSpace" presStyleCnt="0"/>
      <dgm:spPr/>
    </dgm:pt>
  </dgm:ptLst>
  <dgm:cxnLst>
    <dgm:cxn modelId="{39413D13-6335-416F-9ED9-B35BBD514E80}" srcId="{34A47E86-E4FA-4328-A1B7-C72A5C969055}" destId="{76345D61-1F55-4575-809C-57F34D9D8032}" srcOrd="6" destOrd="0" parTransId="{21CE7535-39DA-43B4-9B75-47E531D47C58}" sibTransId="{BCB56B81-E809-4F84-8F54-5A6AF865A9FB}"/>
    <dgm:cxn modelId="{F2BD1C1B-00C3-4057-A127-C546F2B34193}" type="presOf" srcId="{34A47E86-E4FA-4328-A1B7-C72A5C969055}" destId="{E416E6BD-3FA4-4AD8-B908-DC3C62629A7C}" srcOrd="0" destOrd="0" presId="urn:microsoft.com/office/officeart/2005/8/layout/pyramid2"/>
    <dgm:cxn modelId="{986EA21E-167A-4138-8225-1326C6F16C7A}" srcId="{34A47E86-E4FA-4328-A1B7-C72A5C969055}" destId="{16E41986-FA0F-4944-BECF-F00CD06A1D4B}" srcOrd="0" destOrd="0" parTransId="{A007563B-6A30-4699-9409-89B4C5E2BF22}" sibTransId="{2736C6C3-0EA4-4E37-8126-2EB5ED7D4616}"/>
    <dgm:cxn modelId="{6D169D24-D46B-4448-B77F-9269FC4146D1}" srcId="{34A47E86-E4FA-4328-A1B7-C72A5C969055}" destId="{9D2F7AAE-C80C-4A80-BF65-B3905CDDC847}" srcOrd="3" destOrd="0" parTransId="{60B56BE7-1D99-43FE-B76F-A1B34EFD0EDE}" sibTransId="{994D67D4-64A2-453F-B35B-01623C45084F}"/>
    <dgm:cxn modelId="{A7AADE27-45A6-48A4-9C6D-755744B1FF6F}" type="presOf" srcId="{B71D25B4-3D66-4550-8E03-A48193EDD4EB}" destId="{803EBDD8-485C-417E-ADEB-9C16A406049B}" srcOrd="0" destOrd="0" presId="urn:microsoft.com/office/officeart/2005/8/layout/pyramid2"/>
    <dgm:cxn modelId="{D160E95F-55F4-479A-8869-86507AC06FAD}" type="presOf" srcId="{16E41986-FA0F-4944-BECF-F00CD06A1D4B}" destId="{605033A7-9E8E-4B59-8B4B-4B3EA4CB0F27}" srcOrd="0" destOrd="0" presId="urn:microsoft.com/office/officeart/2005/8/layout/pyramid2"/>
    <dgm:cxn modelId="{06C37044-6065-49C6-99F6-720775A99410}" type="presOf" srcId="{A38F810F-87F4-4F4E-B89A-EFEF98EDE370}" destId="{D860AA3D-26C6-45B9-B25C-325CD1F66714}" srcOrd="0" destOrd="0" presId="urn:microsoft.com/office/officeart/2005/8/layout/pyramid2"/>
    <dgm:cxn modelId="{85D09347-79CB-4941-BE1F-965393FCA263}" srcId="{34A47E86-E4FA-4328-A1B7-C72A5C969055}" destId="{ABFA76F7-D36F-4632-8658-DFC8A3006D94}" srcOrd="5" destOrd="0" parTransId="{A09D82F8-5786-44AC-8C33-E61D4F9867DD}" sibTransId="{E47D96B9-37C9-477B-AEFD-74E3183D5047}"/>
    <dgm:cxn modelId="{64C46C4A-4295-4025-8161-5E5CEEB33480}" type="presOf" srcId="{ABFA76F7-D36F-4632-8658-DFC8A3006D94}" destId="{6617A905-08C3-4168-8916-B569CD822D13}" srcOrd="0" destOrd="0" presId="urn:microsoft.com/office/officeart/2005/8/layout/pyramid2"/>
    <dgm:cxn modelId="{A64F4784-71B5-406C-AD27-78CA327523E4}" srcId="{34A47E86-E4FA-4328-A1B7-C72A5C969055}" destId="{B71D25B4-3D66-4550-8E03-A48193EDD4EB}" srcOrd="1" destOrd="0" parTransId="{28607FAC-AAEE-414B-B13F-482A4B134776}" sibTransId="{E9B2C2B5-B4D1-45E0-85F5-155F0A29695F}"/>
    <dgm:cxn modelId="{C8B31697-DDE0-4E2E-B60A-F9946CB22976}" type="presOf" srcId="{76345D61-1F55-4575-809C-57F34D9D8032}" destId="{2C99EA51-F941-4A43-8A40-C1C6150CCB8E}" srcOrd="0" destOrd="0" presId="urn:microsoft.com/office/officeart/2005/8/layout/pyramid2"/>
    <dgm:cxn modelId="{2CFE4898-701F-4304-8F3C-ECBFD1A5782C}" type="presOf" srcId="{6224E34B-87E9-4257-B0DB-6463F5BA19CF}" destId="{051981AA-6E28-4D3E-AC8D-78A8E4A14DF6}" srcOrd="0" destOrd="0" presId="urn:microsoft.com/office/officeart/2005/8/layout/pyramid2"/>
    <dgm:cxn modelId="{ADAD37A2-33EB-44B6-B3A8-A19CA7B3464D}" srcId="{34A47E86-E4FA-4328-A1B7-C72A5C969055}" destId="{6224E34B-87E9-4257-B0DB-6463F5BA19CF}" srcOrd="2" destOrd="0" parTransId="{A97B2616-E758-4CD6-A622-6A1E3B833C37}" sibTransId="{51AF2E34-93B1-40B3-A3E5-966A2BABDE22}"/>
    <dgm:cxn modelId="{64FAE9A9-32DE-4572-A7F4-5DDDA6AADC78}" srcId="{34A47E86-E4FA-4328-A1B7-C72A5C969055}" destId="{A38F810F-87F4-4F4E-B89A-EFEF98EDE370}" srcOrd="4" destOrd="0" parTransId="{F7D457D4-4219-4560-8897-99BD8450A5F4}" sibTransId="{4853100D-2DAF-491A-8357-404F067C77FE}"/>
    <dgm:cxn modelId="{DF7C5AE2-459F-4825-98DD-84A5684273E7}" type="presOf" srcId="{9D2F7AAE-C80C-4A80-BF65-B3905CDDC847}" destId="{354458F0-9523-4E7E-BB91-31B8044BA481}" srcOrd="0" destOrd="0" presId="urn:microsoft.com/office/officeart/2005/8/layout/pyramid2"/>
    <dgm:cxn modelId="{861426BB-8E6F-4A75-BD81-EC40058BCAFA}" type="presParOf" srcId="{E416E6BD-3FA4-4AD8-B908-DC3C62629A7C}" destId="{12B20A58-2A17-404B-9A32-13D59709A183}" srcOrd="0" destOrd="0" presId="urn:microsoft.com/office/officeart/2005/8/layout/pyramid2"/>
    <dgm:cxn modelId="{9B7E725C-CAB0-40E3-9E0B-DD8784855CA8}" type="presParOf" srcId="{E416E6BD-3FA4-4AD8-B908-DC3C62629A7C}" destId="{F8F27FAA-7C53-41A4-80C4-157369FF08E6}" srcOrd="1" destOrd="0" presId="urn:microsoft.com/office/officeart/2005/8/layout/pyramid2"/>
    <dgm:cxn modelId="{0BD2E254-6388-4470-870A-474E73AF20CB}" type="presParOf" srcId="{F8F27FAA-7C53-41A4-80C4-157369FF08E6}" destId="{605033A7-9E8E-4B59-8B4B-4B3EA4CB0F27}" srcOrd="0" destOrd="0" presId="urn:microsoft.com/office/officeart/2005/8/layout/pyramid2"/>
    <dgm:cxn modelId="{752E0B34-9538-47D5-BD3C-51FFBDA91C81}" type="presParOf" srcId="{F8F27FAA-7C53-41A4-80C4-157369FF08E6}" destId="{4CA13EB5-4A95-4919-B466-1CFD7615F2DD}" srcOrd="1" destOrd="0" presId="urn:microsoft.com/office/officeart/2005/8/layout/pyramid2"/>
    <dgm:cxn modelId="{5267662F-9B35-49B8-9030-14DE546856EC}" type="presParOf" srcId="{F8F27FAA-7C53-41A4-80C4-157369FF08E6}" destId="{803EBDD8-485C-417E-ADEB-9C16A406049B}" srcOrd="2" destOrd="0" presId="urn:microsoft.com/office/officeart/2005/8/layout/pyramid2"/>
    <dgm:cxn modelId="{3E3ED765-90ED-4272-AC7C-B9341FC1B94D}" type="presParOf" srcId="{F8F27FAA-7C53-41A4-80C4-157369FF08E6}" destId="{90DE8F50-99BF-49FB-B58A-4C1BB24F8D64}" srcOrd="3" destOrd="0" presId="urn:microsoft.com/office/officeart/2005/8/layout/pyramid2"/>
    <dgm:cxn modelId="{D2C15778-095C-4F30-B563-4B60768C04D1}" type="presParOf" srcId="{F8F27FAA-7C53-41A4-80C4-157369FF08E6}" destId="{051981AA-6E28-4D3E-AC8D-78A8E4A14DF6}" srcOrd="4" destOrd="0" presId="urn:microsoft.com/office/officeart/2005/8/layout/pyramid2"/>
    <dgm:cxn modelId="{8ADDBF59-73A9-404E-A208-3E4A3124FAD0}" type="presParOf" srcId="{F8F27FAA-7C53-41A4-80C4-157369FF08E6}" destId="{B76D015A-266C-4CA7-8D1E-DF0FBB5A5D7B}" srcOrd="5" destOrd="0" presId="urn:microsoft.com/office/officeart/2005/8/layout/pyramid2"/>
    <dgm:cxn modelId="{70B8AD69-B904-4F4F-94AE-43A24F38F658}" type="presParOf" srcId="{F8F27FAA-7C53-41A4-80C4-157369FF08E6}" destId="{354458F0-9523-4E7E-BB91-31B8044BA481}" srcOrd="6" destOrd="0" presId="urn:microsoft.com/office/officeart/2005/8/layout/pyramid2"/>
    <dgm:cxn modelId="{BF37EDC1-B2A5-403E-B310-96375D223454}" type="presParOf" srcId="{F8F27FAA-7C53-41A4-80C4-157369FF08E6}" destId="{1F831F8B-0CD3-40B5-A34E-C4A0C6494C47}" srcOrd="7" destOrd="0" presId="urn:microsoft.com/office/officeart/2005/8/layout/pyramid2"/>
    <dgm:cxn modelId="{C82D7246-32D0-4C29-B925-CFD6B31A66A5}" type="presParOf" srcId="{F8F27FAA-7C53-41A4-80C4-157369FF08E6}" destId="{D860AA3D-26C6-45B9-B25C-325CD1F66714}" srcOrd="8" destOrd="0" presId="urn:microsoft.com/office/officeart/2005/8/layout/pyramid2"/>
    <dgm:cxn modelId="{84319AD4-837C-40FE-9A5E-E008557FA0A1}" type="presParOf" srcId="{F8F27FAA-7C53-41A4-80C4-157369FF08E6}" destId="{65B790BB-083C-4A4E-8193-554C32DAD3EA}" srcOrd="9" destOrd="0" presId="urn:microsoft.com/office/officeart/2005/8/layout/pyramid2"/>
    <dgm:cxn modelId="{0CDE0889-7239-49DF-B42F-63AEA01A1C99}" type="presParOf" srcId="{F8F27FAA-7C53-41A4-80C4-157369FF08E6}" destId="{6617A905-08C3-4168-8916-B569CD822D13}" srcOrd="10" destOrd="0" presId="urn:microsoft.com/office/officeart/2005/8/layout/pyramid2"/>
    <dgm:cxn modelId="{FE81F751-7830-430A-A1B5-FA26AE8B4170}" type="presParOf" srcId="{F8F27FAA-7C53-41A4-80C4-157369FF08E6}" destId="{09874311-089C-4222-A772-C4B365F8BFD6}" srcOrd="11" destOrd="0" presId="urn:microsoft.com/office/officeart/2005/8/layout/pyramid2"/>
    <dgm:cxn modelId="{4E48B82A-ED80-4607-AB1A-A1C1008A1D1D}" type="presParOf" srcId="{F8F27FAA-7C53-41A4-80C4-157369FF08E6}" destId="{2C99EA51-F941-4A43-8A40-C1C6150CCB8E}" srcOrd="12" destOrd="0" presId="urn:microsoft.com/office/officeart/2005/8/layout/pyramid2"/>
    <dgm:cxn modelId="{4C9BEBBA-37A9-438F-9887-F7FBBDA7F021}" type="presParOf" srcId="{F8F27FAA-7C53-41A4-80C4-157369FF08E6}" destId="{18C6BEE6-E0B2-45B0-96C1-660A74167518}" srcOrd="13" destOrd="0" presId="urn:microsoft.com/office/officeart/2005/8/layout/pyramid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B20A58-2A17-404B-9A32-13D59709A183}">
      <dsp:nvSpPr>
        <dsp:cNvPr id="0" name=""/>
        <dsp:cNvSpPr/>
      </dsp:nvSpPr>
      <dsp:spPr>
        <a:xfrm>
          <a:off x="2584597" y="0"/>
          <a:ext cx="5471225" cy="5471225"/>
        </a:xfrm>
        <a:prstGeom prst="triangle">
          <a:avLst/>
        </a:prstGeom>
        <a:solidFill>
          <a:schemeClr val="bg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05033A7-9E8E-4B59-8B4B-4B3EA4CB0F27}">
      <dsp:nvSpPr>
        <dsp:cNvPr id="0" name=""/>
        <dsp:cNvSpPr/>
      </dsp:nvSpPr>
      <dsp:spPr>
        <a:xfrm>
          <a:off x="5320210" y="547656"/>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1" i="0" kern="1200" dirty="0"/>
            <a:t>أهمية إدارة المخاطر</a:t>
          </a:r>
          <a:endParaRPr lang="en-GB" sz="2400" kern="1200" dirty="0"/>
        </a:p>
      </dsp:txBody>
      <dsp:txXfrm>
        <a:off x="5347336" y="574782"/>
        <a:ext cx="3502044" cy="501419"/>
      </dsp:txXfrm>
    </dsp:sp>
    <dsp:sp modelId="{803EBDD8-485C-417E-ADEB-9C16A406049B}">
      <dsp:nvSpPr>
        <dsp:cNvPr id="0" name=""/>
        <dsp:cNvSpPr/>
      </dsp:nvSpPr>
      <dsp:spPr>
        <a:xfrm>
          <a:off x="5320210" y="1172786"/>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t>تقديم إطار عمل للمنظمة بغرض دعم تنفيذ الأنشطة المستقبلية بأسلوب متناسق ومتحكم فيها. </a:t>
          </a:r>
          <a:endParaRPr lang="en-GB" sz="1600" b="1" kern="1200" dirty="0"/>
        </a:p>
      </dsp:txBody>
      <dsp:txXfrm>
        <a:off x="5347336" y="1199912"/>
        <a:ext cx="3502044" cy="501419"/>
      </dsp:txXfrm>
    </dsp:sp>
    <dsp:sp modelId="{051981AA-6E28-4D3E-AC8D-78A8E4A14DF6}">
      <dsp:nvSpPr>
        <dsp:cNvPr id="0" name=""/>
        <dsp:cNvSpPr/>
      </dsp:nvSpPr>
      <dsp:spPr>
        <a:xfrm>
          <a:off x="5320210" y="1797917"/>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t>تطوير أساليب اتخاذ القرار والتخطيط وتحديد الأولويات والتغيرات والفرص والمخاطر. </a:t>
          </a:r>
          <a:endParaRPr lang="en-GB" sz="1600" b="1" kern="1200" dirty="0"/>
        </a:p>
      </dsp:txBody>
      <dsp:txXfrm>
        <a:off x="5347336" y="1825043"/>
        <a:ext cx="3502044" cy="501419"/>
      </dsp:txXfrm>
    </dsp:sp>
    <dsp:sp modelId="{354458F0-9523-4E7E-BB91-31B8044BA481}">
      <dsp:nvSpPr>
        <dsp:cNvPr id="0" name=""/>
        <dsp:cNvSpPr/>
      </dsp:nvSpPr>
      <dsp:spPr>
        <a:xfrm>
          <a:off x="5320210" y="2423047"/>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t>المساهمة في الاستخدام الفعال لرأس المال والموارد المتاحة للمنظمة. </a:t>
          </a:r>
          <a:endParaRPr lang="en-GB" sz="1600" b="1" kern="1200" dirty="0"/>
        </a:p>
      </dsp:txBody>
      <dsp:txXfrm>
        <a:off x="5347336" y="2450173"/>
        <a:ext cx="3502044" cy="501419"/>
      </dsp:txXfrm>
    </dsp:sp>
    <dsp:sp modelId="{D860AA3D-26C6-45B9-B25C-325CD1F66714}">
      <dsp:nvSpPr>
        <dsp:cNvPr id="0" name=""/>
        <dsp:cNvSpPr/>
      </dsp:nvSpPr>
      <dsp:spPr>
        <a:xfrm>
          <a:off x="5320210" y="3048177"/>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t>تخفيض التقلبات في مجالات النشاطات غير الأساسية.</a:t>
          </a:r>
          <a:endParaRPr lang="en-GB" sz="1600" b="1" kern="1200" dirty="0"/>
        </a:p>
      </dsp:txBody>
      <dsp:txXfrm>
        <a:off x="5347336" y="3075303"/>
        <a:ext cx="3502044" cy="501419"/>
      </dsp:txXfrm>
    </dsp:sp>
    <dsp:sp modelId="{6617A905-08C3-4168-8916-B569CD822D13}">
      <dsp:nvSpPr>
        <dsp:cNvPr id="0" name=""/>
        <dsp:cNvSpPr/>
      </dsp:nvSpPr>
      <dsp:spPr>
        <a:xfrm>
          <a:off x="5320210" y="3673307"/>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t>حماية وتطوير أصول وسمعة المنظمة.</a:t>
          </a:r>
          <a:endParaRPr lang="en-GB" sz="1600" b="1" kern="1200" dirty="0"/>
        </a:p>
      </dsp:txBody>
      <dsp:txXfrm>
        <a:off x="5347336" y="3700433"/>
        <a:ext cx="3502044" cy="501419"/>
      </dsp:txXfrm>
    </dsp:sp>
    <dsp:sp modelId="{2C99EA51-F941-4A43-8A40-C1C6150CCB8E}">
      <dsp:nvSpPr>
        <dsp:cNvPr id="0" name=""/>
        <dsp:cNvSpPr/>
      </dsp:nvSpPr>
      <dsp:spPr>
        <a:xfrm>
          <a:off x="5320210" y="4298438"/>
          <a:ext cx="3556296" cy="555671"/>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b="1" i="0" kern="1200" dirty="0"/>
            <a:t>تطوير ودعم القوى البشرية وقاعدة معلومات المنظمة وتعظيم كفاءة التشغيل. </a:t>
          </a:r>
          <a:endParaRPr lang="en-GB" sz="1600" b="1" kern="1200" dirty="0"/>
        </a:p>
      </dsp:txBody>
      <dsp:txXfrm>
        <a:off x="5347336" y="4325564"/>
        <a:ext cx="3502044" cy="501419"/>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53961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4929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84132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509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53136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40184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7"/>
            <a:ext cx="12192000" cy="768085"/>
          </a:xfrm>
          <a:prstGeom prst="rect">
            <a:avLst/>
          </a:prstGeom>
        </p:spPr>
        <p:txBody>
          <a:bodyPr lIns="121917" tIns="60958" rIns="121917" bIns="60958" anchor="ctr"/>
          <a:lstStyle>
            <a:lvl1pPr marL="0" indent="0" algn="ctr">
              <a:buNone/>
              <a:defRPr sz="4800" b="0" baseline="0">
                <a:solidFill>
                  <a:schemeClr val="accent2">
                    <a:lumMod val="50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lIns="121917" tIns="60958" rIns="121917" bIns="60958" anchor="ctr"/>
          <a:lstStyle>
            <a:lvl1pPr marL="0" indent="0" algn="ctr">
              <a:buNone/>
              <a:defRPr sz="1900" b="0" baseline="0">
                <a:solidFill>
                  <a:schemeClr val="accent2">
                    <a:lumMod val="50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8663974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17322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2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6" name="그림 개체 틀 25">
            <a:extLst>
              <a:ext uri="{FF2B5EF4-FFF2-40B4-BE49-F238E27FC236}">
                <a16:creationId xmlns:a16="http://schemas.microsoft.com/office/drawing/2014/main" id="{FD1AC33C-0748-4865-932F-6D8BA4643ACA}"/>
              </a:ext>
            </a:extLst>
          </p:cNvPr>
          <p:cNvSpPr>
            <a:spLocks noGrp="1"/>
          </p:cNvSpPr>
          <p:nvPr>
            <p:ph type="pic" sz="quarter" idx="11" hasCustomPrompt="1"/>
          </p:nvPr>
        </p:nvSpPr>
        <p:spPr>
          <a:xfrm>
            <a:off x="4697013" y="52057"/>
            <a:ext cx="6847888" cy="6753884"/>
          </a:xfrm>
          <a:custGeom>
            <a:avLst/>
            <a:gdLst>
              <a:gd name="connsiteX0" fmla="*/ 3704348 w 6847888"/>
              <a:gd name="connsiteY0" fmla="*/ 5 h 6753884"/>
              <a:gd name="connsiteX1" fmla="*/ 4005720 w 6847888"/>
              <a:gd name="connsiteY1" fmla="*/ 361947 h 6753884"/>
              <a:gd name="connsiteX2" fmla="*/ 3756101 w 6847888"/>
              <a:gd name="connsiteY2" fmla="*/ 1075954 h 6753884"/>
              <a:gd name="connsiteX3" fmla="*/ 3808606 w 6847888"/>
              <a:gd name="connsiteY3" fmla="*/ 1408969 h 6753884"/>
              <a:gd name="connsiteX4" fmla="*/ 4102330 w 6847888"/>
              <a:gd name="connsiteY4" fmla="*/ 1405443 h 6753884"/>
              <a:gd name="connsiteX5" fmla="*/ 4189935 w 6847888"/>
              <a:gd name="connsiteY5" fmla="*/ 955591 h 6753884"/>
              <a:gd name="connsiteX6" fmla="*/ 4386903 w 6847888"/>
              <a:gd name="connsiteY6" fmla="*/ 729816 h 6753884"/>
              <a:gd name="connsiteX7" fmla="*/ 4462508 w 6847888"/>
              <a:gd name="connsiteY7" fmla="*/ 1003700 h 6753884"/>
              <a:gd name="connsiteX8" fmla="*/ 4290141 w 6847888"/>
              <a:gd name="connsiteY8" fmla="*/ 1451300 h 6753884"/>
              <a:gd name="connsiteX9" fmla="*/ 4479906 w 6847888"/>
              <a:gd name="connsiteY9" fmla="*/ 1558119 h 6753884"/>
              <a:gd name="connsiteX10" fmla="*/ 4652418 w 6847888"/>
              <a:gd name="connsiteY10" fmla="*/ 1291849 h 6753884"/>
              <a:gd name="connsiteX11" fmla="*/ 4765676 w 6847888"/>
              <a:gd name="connsiteY11" fmla="*/ 714012 h 6753884"/>
              <a:gd name="connsiteX12" fmla="*/ 4799428 w 6847888"/>
              <a:gd name="connsiteY12" fmla="*/ 394967 h 6753884"/>
              <a:gd name="connsiteX13" fmla="*/ 5004194 w 6847888"/>
              <a:gd name="connsiteY13" fmla="*/ 127002 h 6753884"/>
              <a:gd name="connsiteX14" fmla="*/ 5239118 w 6847888"/>
              <a:gd name="connsiteY14" fmla="*/ 192050 h 6753884"/>
              <a:gd name="connsiteX15" fmla="*/ 5208812 w 6847888"/>
              <a:gd name="connsiteY15" fmla="*/ 577136 h 6753884"/>
              <a:gd name="connsiteX16" fmla="*/ 4785928 w 6847888"/>
              <a:gd name="connsiteY16" fmla="*/ 1648852 h 6753884"/>
              <a:gd name="connsiteX17" fmla="*/ 5084152 w 6847888"/>
              <a:gd name="connsiteY17" fmla="*/ 1573924 h 6753884"/>
              <a:gd name="connsiteX18" fmla="*/ 5454388 w 6847888"/>
              <a:gd name="connsiteY18" fmla="*/ 1220876 h 6753884"/>
              <a:gd name="connsiteX19" fmla="*/ 5820412 w 6847888"/>
              <a:gd name="connsiteY19" fmla="*/ 791621 h 6753884"/>
              <a:gd name="connsiteX20" fmla="*/ 6488554 w 6847888"/>
              <a:gd name="connsiteY20" fmla="*/ 699901 h 6753884"/>
              <a:gd name="connsiteX21" fmla="*/ 6192287 w 6847888"/>
              <a:gd name="connsiteY21" fmla="*/ 1353942 h 6753884"/>
              <a:gd name="connsiteX22" fmla="*/ 5480803 w 6847888"/>
              <a:gd name="connsiteY22" fmla="*/ 1591998 h 6753884"/>
              <a:gd name="connsiteX23" fmla="*/ 4996546 w 6847888"/>
              <a:gd name="connsiteY23" fmla="*/ 2136796 h 6753884"/>
              <a:gd name="connsiteX24" fmla="*/ 5316970 w 6847888"/>
              <a:gd name="connsiteY24" fmla="*/ 2261685 h 6753884"/>
              <a:gd name="connsiteX25" fmla="*/ 5832552 w 6847888"/>
              <a:gd name="connsiteY25" fmla="*/ 2059893 h 6753884"/>
              <a:gd name="connsiteX26" fmla="*/ 6198284 w 6847888"/>
              <a:gd name="connsiteY26" fmla="*/ 1721240 h 6753884"/>
              <a:gd name="connsiteX27" fmla="*/ 6511057 w 6847888"/>
              <a:gd name="connsiteY27" fmla="*/ 1787139 h 6753884"/>
              <a:gd name="connsiteX28" fmla="*/ 6338392 w 6847888"/>
              <a:gd name="connsiteY28" fmla="*/ 2109428 h 6753884"/>
              <a:gd name="connsiteX29" fmla="*/ 5894660 w 6847888"/>
              <a:gd name="connsiteY29" fmla="*/ 2187178 h 6753884"/>
              <a:gd name="connsiteX30" fmla="*/ 5350720 w 6847888"/>
              <a:gd name="connsiteY30" fmla="*/ 2509611 h 6753884"/>
              <a:gd name="connsiteX31" fmla="*/ 5337966 w 6847888"/>
              <a:gd name="connsiteY31" fmla="*/ 2841924 h 6753884"/>
              <a:gd name="connsiteX32" fmla="*/ 5722747 w 6847888"/>
              <a:gd name="connsiteY32" fmla="*/ 2939991 h 6753884"/>
              <a:gd name="connsiteX33" fmla="*/ 6365545 w 6847888"/>
              <a:gd name="connsiteY33" fmla="*/ 2659891 h 6753884"/>
              <a:gd name="connsiteX34" fmla="*/ 6772825 w 6847888"/>
              <a:gd name="connsiteY34" fmla="*/ 2757962 h 6753884"/>
              <a:gd name="connsiteX35" fmla="*/ 6450302 w 6847888"/>
              <a:gd name="connsiteY35" fmla="*/ 3041588 h 6753884"/>
              <a:gd name="connsiteX36" fmla="*/ 5794002 w 6847888"/>
              <a:gd name="connsiteY36" fmla="*/ 3061344 h 6753884"/>
              <a:gd name="connsiteX37" fmla="*/ 5566884 w 6847888"/>
              <a:gd name="connsiteY37" fmla="*/ 3295578 h 6753884"/>
              <a:gd name="connsiteX38" fmla="*/ 5924786 w 6847888"/>
              <a:gd name="connsiteY38" fmla="*/ 3470206 h 6753884"/>
              <a:gd name="connsiteX39" fmla="*/ 6646448 w 6847888"/>
              <a:gd name="connsiteY39" fmla="*/ 3568310 h 6753884"/>
              <a:gd name="connsiteX40" fmla="*/ 5957990 w 6847888"/>
              <a:gd name="connsiteY40" fmla="*/ 3543273 h 6753884"/>
              <a:gd name="connsiteX41" fmla="*/ 5679994 w 6847888"/>
              <a:gd name="connsiteY41" fmla="*/ 3559455 h 6753884"/>
              <a:gd name="connsiteX42" fmla="*/ 5639035 w 6847888"/>
              <a:gd name="connsiteY42" fmla="*/ 4035837 h 6753884"/>
              <a:gd name="connsiteX43" fmla="*/ 6838762 w 6847888"/>
              <a:gd name="connsiteY43" fmla="*/ 4397663 h 6753884"/>
              <a:gd name="connsiteX44" fmla="*/ 5833001 w 6847888"/>
              <a:gd name="connsiteY44" fmla="*/ 4238897 h 6753884"/>
              <a:gd name="connsiteX45" fmla="*/ 5215709 w 6847888"/>
              <a:gd name="connsiteY45" fmla="*/ 4274451 h 6753884"/>
              <a:gd name="connsiteX46" fmla="*/ 5136502 w 6847888"/>
              <a:gd name="connsiteY46" fmla="*/ 4515036 h 6753884"/>
              <a:gd name="connsiteX47" fmla="*/ 5480660 w 6847888"/>
              <a:gd name="connsiteY47" fmla="*/ 4848320 h 6753884"/>
              <a:gd name="connsiteX48" fmla="*/ 6101276 w 6847888"/>
              <a:gd name="connsiteY48" fmla="*/ 5412584 h 6753884"/>
              <a:gd name="connsiteX49" fmla="*/ 5335310 w 6847888"/>
              <a:gd name="connsiteY49" fmla="*/ 4941769 h 6753884"/>
              <a:gd name="connsiteX50" fmla="*/ 4887530 w 6847888"/>
              <a:gd name="connsiteY50" fmla="*/ 4918188 h 6753884"/>
              <a:gd name="connsiteX51" fmla="*/ 4721424 w 6847888"/>
              <a:gd name="connsiteY51" fmla="*/ 5309901 h 6753884"/>
              <a:gd name="connsiteX52" fmla="*/ 4794693 w 6847888"/>
              <a:gd name="connsiteY52" fmla="*/ 5776368 h 6753884"/>
              <a:gd name="connsiteX53" fmla="*/ 4843214 w 6847888"/>
              <a:gd name="connsiteY53" fmla="*/ 6753302 h 6753884"/>
              <a:gd name="connsiteX54" fmla="*/ 4621620 w 6847888"/>
              <a:gd name="connsiteY54" fmla="*/ 6003373 h 6753884"/>
              <a:gd name="connsiteX55" fmla="*/ 4542910 w 6847888"/>
              <a:gd name="connsiteY55" fmla="*/ 5278318 h 6753884"/>
              <a:gd name="connsiteX56" fmla="*/ 4284891 w 6847888"/>
              <a:gd name="connsiteY56" fmla="*/ 4931956 h 6753884"/>
              <a:gd name="connsiteX57" fmla="*/ 3901613 w 6847888"/>
              <a:gd name="connsiteY57" fmla="*/ 4940185 h 6753884"/>
              <a:gd name="connsiteX58" fmla="*/ 3718599 w 6847888"/>
              <a:gd name="connsiteY58" fmla="*/ 5262629 h 6753884"/>
              <a:gd name="connsiteX59" fmla="*/ 3768102 w 6847888"/>
              <a:gd name="connsiteY59" fmla="*/ 5681014 h 6753884"/>
              <a:gd name="connsiteX60" fmla="*/ 3541585 w 6847888"/>
              <a:gd name="connsiteY60" fmla="*/ 6112805 h 6753884"/>
              <a:gd name="connsiteX61" fmla="*/ 3390074 w 6847888"/>
              <a:gd name="connsiteY61" fmla="*/ 5647148 h 6753884"/>
              <a:gd name="connsiteX62" fmla="*/ 3530334 w 6847888"/>
              <a:gd name="connsiteY62" fmla="*/ 5252751 h 6753884"/>
              <a:gd name="connsiteX63" fmla="*/ 3438078 w 6847888"/>
              <a:gd name="connsiteY63" fmla="*/ 4904921 h 6753884"/>
              <a:gd name="connsiteX64" fmla="*/ 3123805 w 6847888"/>
              <a:gd name="connsiteY64" fmla="*/ 4837894 h 6753884"/>
              <a:gd name="connsiteX65" fmla="*/ 2747277 w 6847888"/>
              <a:gd name="connsiteY65" fmla="*/ 5184314 h 6753884"/>
              <a:gd name="connsiteX66" fmla="*/ 2508759 w 6847888"/>
              <a:gd name="connsiteY66" fmla="*/ 5867983 h 6753884"/>
              <a:gd name="connsiteX67" fmla="*/ 1877212 w 6847888"/>
              <a:gd name="connsiteY67" fmla="*/ 6254619 h 6753884"/>
              <a:gd name="connsiteX68" fmla="*/ 1793956 w 6847888"/>
              <a:gd name="connsiteY68" fmla="*/ 5594938 h 6753884"/>
              <a:gd name="connsiteX69" fmla="*/ 2825282 w 6847888"/>
              <a:gd name="connsiteY69" fmla="*/ 4769457 h 6753884"/>
              <a:gd name="connsiteX70" fmla="*/ 2843283 w 6847888"/>
              <a:gd name="connsiteY70" fmla="*/ 4338371 h 6753884"/>
              <a:gd name="connsiteX71" fmla="*/ 2509509 w 6847888"/>
              <a:gd name="connsiteY71" fmla="*/ 4184563 h 6753884"/>
              <a:gd name="connsiteX72" fmla="*/ 2145732 w 6847888"/>
              <a:gd name="connsiteY72" fmla="*/ 4312267 h 6753884"/>
              <a:gd name="connsiteX73" fmla="*/ 1745953 w 6847888"/>
              <a:gd name="connsiteY73" fmla="*/ 4757462 h 6753884"/>
              <a:gd name="connsiteX74" fmla="*/ 1410678 w 6847888"/>
              <a:gd name="connsiteY74" fmla="*/ 4810378 h 6753884"/>
              <a:gd name="connsiteX75" fmla="*/ 1519436 w 6847888"/>
              <a:gd name="connsiteY75" fmla="*/ 4450552 h 6753884"/>
              <a:gd name="connsiteX76" fmla="*/ 2177235 w 6847888"/>
              <a:gd name="connsiteY76" fmla="*/ 4061094 h 6753884"/>
              <a:gd name="connsiteX77" fmla="*/ 2236489 w 6847888"/>
              <a:gd name="connsiteY77" fmla="*/ 3792989 h 6753884"/>
              <a:gd name="connsiteX78" fmla="*/ 1943218 w 6847888"/>
              <a:gd name="connsiteY78" fmla="*/ 3725256 h 6753884"/>
              <a:gd name="connsiteX79" fmla="*/ 1646195 w 6847888"/>
              <a:gd name="connsiteY79" fmla="*/ 3769000 h 6753884"/>
              <a:gd name="connsiteX80" fmla="*/ 1475933 w 6847888"/>
              <a:gd name="connsiteY80" fmla="*/ 3821210 h 6753884"/>
              <a:gd name="connsiteX81" fmla="*/ 773301 w 6847888"/>
              <a:gd name="connsiteY81" fmla="*/ 4138496 h 6753884"/>
              <a:gd name="connsiteX82" fmla="*/ 10449 w 6847888"/>
              <a:gd name="connsiteY82" fmla="*/ 4282644 h 6753884"/>
              <a:gd name="connsiteX83" fmla="*/ 698113 w 6847888"/>
              <a:gd name="connsiteY83" fmla="*/ 3885768 h 6753884"/>
              <a:gd name="connsiteX84" fmla="*/ 1569689 w 6847888"/>
              <a:gd name="connsiteY84" fmla="*/ 3693508 h 6753884"/>
              <a:gd name="connsiteX85" fmla="*/ 1871212 w 6847888"/>
              <a:gd name="connsiteY85" fmla="*/ 3598260 h 6753884"/>
              <a:gd name="connsiteX86" fmla="*/ 2129231 w 6847888"/>
              <a:gd name="connsiteY86" fmla="*/ 3361198 h 6753884"/>
              <a:gd name="connsiteX87" fmla="*/ 1946218 w 6847888"/>
              <a:gd name="connsiteY87" fmla="*/ 3168586 h 6753884"/>
              <a:gd name="connsiteX88" fmla="*/ 1078525 w 6847888"/>
              <a:gd name="connsiteY88" fmla="*/ 3261717 h 6753884"/>
              <a:gd name="connsiteX89" fmla="*/ 355264 w 6847888"/>
              <a:gd name="connsiteY89" fmla="*/ 3077920 h 6753884"/>
              <a:gd name="connsiteX90" fmla="*/ 1270418 w 6847888"/>
              <a:gd name="connsiteY90" fmla="*/ 3019717 h 6753884"/>
              <a:gd name="connsiteX91" fmla="*/ 1876462 w 6847888"/>
              <a:gd name="connsiteY91" fmla="*/ 2963274 h 6753884"/>
              <a:gd name="connsiteX92" fmla="*/ 2046289 w 6847888"/>
              <a:gd name="connsiteY92" fmla="*/ 2552361 h 6753884"/>
              <a:gd name="connsiteX93" fmla="*/ 1608020 w 6847888"/>
              <a:gd name="connsiteY93" fmla="*/ 2243943 h 6753884"/>
              <a:gd name="connsiteX94" fmla="*/ 884360 w 6847888"/>
              <a:gd name="connsiteY94" fmla="*/ 1671796 h 6753884"/>
              <a:gd name="connsiteX95" fmla="*/ 1677807 w 6847888"/>
              <a:gd name="connsiteY95" fmla="*/ 2125859 h 6753884"/>
              <a:gd name="connsiteX96" fmla="*/ 2480999 w 6847888"/>
              <a:gd name="connsiteY96" fmla="*/ 2291025 h 6753884"/>
              <a:gd name="connsiteX97" fmla="*/ 2789337 w 6847888"/>
              <a:gd name="connsiteY97" fmla="*/ 1973660 h 6753884"/>
              <a:gd name="connsiteX98" fmla="*/ 2605228 w 6847888"/>
              <a:gd name="connsiteY98" fmla="*/ 1554212 h 6753884"/>
              <a:gd name="connsiteX99" fmla="*/ 1886011 w 6847888"/>
              <a:gd name="connsiteY99" fmla="*/ 841920 h 6753884"/>
              <a:gd name="connsiteX100" fmla="*/ 2701797 w 6847888"/>
              <a:gd name="connsiteY100" fmla="*/ 1488981 h 6753884"/>
              <a:gd name="connsiteX101" fmla="*/ 3003046 w 6847888"/>
              <a:gd name="connsiteY101" fmla="*/ 1694006 h 6753884"/>
              <a:gd name="connsiteX102" fmla="*/ 3172858 w 6847888"/>
              <a:gd name="connsiteY102" fmla="*/ 1616116 h 6753884"/>
              <a:gd name="connsiteX103" fmla="*/ 3170310 w 6847888"/>
              <a:gd name="connsiteY103" fmla="*/ 1323597 h 6753884"/>
              <a:gd name="connsiteX104" fmla="*/ 2928026 w 6847888"/>
              <a:gd name="connsiteY104" fmla="*/ 677624 h 6753884"/>
              <a:gd name="connsiteX105" fmla="*/ 3225507 w 6847888"/>
              <a:gd name="connsiteY105" fmla="*/ 1291714 h 6753884"/>
              <a:gd name="connsiteX106" fmla="*/ 3426679 w 6847888"/>
              <a:gd name="connsiteY106" fmla="*/ 1486720 h 6753884"/>
              <a:gd name="connsiteX107" fmla="*/ 3527334 w 6847888"/>
              <a:gd name="connsiteY107" fmla="*/ 1399091 h 6753884"/>
              <a:gd name="connsiteX108" fmla="*/ 3537085 w 6847888"/>
              <a:gd name="connsiteY108" fmla="*/ 1104881 h 6753884"/>
              <a:gd name="connsiteX109" fmla="*/ 3372073 w 6847888"/>
              <a:gd name="connsiteY109" fmla="*/ 293510 h 6753884"/>
              <a:gd name="connsiteX110" fmla="*/ 3704348 w 6847888"/>
              <a:gd name="connsiteY110" fmla="*/ 5 h 6753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6847888" h="6753884">
                <a:moveTo>
                  <a:pt x="3704348" y="5"/>
                </a:moveTo>
                <a:cubicBezTo>
                  <a:pt x="3810646" y="-809"/>
                  <a:pt x="4026723" y="117124"/>
                  <a:pt x="4005720" y="361947"/>
                </a:cubicBezTo>
                <a:cubicBezTo>
                  <a:pt x="3986743" y="580216"/>
                  <a:pt x="3787229" y="901450"/>
                  <a:pt x="3756101" y="1075954"/>
                </a:cubicBezTo>
                <a:cubicBezTo>
                  <a:pt x="3742751" y="1176844"/>
                  <a:pt x="3745600" y="1330654"/>
                  <a:pt x="3808606" y="1408969"/>
                </a:cubicBezTo>
                <a:cubicBezTo>
                  <a:pt x="3880610" y="1486578"/>
                  <a:pt x="4030324" y="1512685"/>
                  <a:pt x="4102330" y="1405443"/>
                </a:cubicBezTo>
                <a:cubicBezTo>
                  <a:pt x="4185586" y="1287617"/>
                  <a:pt x="4206888" y="1092324"/>
                  <a:pt x="4189935" y="955591"/>
                </a:cubicBezTo>
                <a:cubicBezTo>
                  <a:pt x="4179856" y="789440"/>
                  <a:pt x="4293168" y="715308"/>
                  <a:pt x="4386903" y="729816"/>
                </a:cubicBezTo>
                <a:cubicBezTo>
                  <a:pt x="4480638" y="744325"/>
                  <a:pt x="4529242" y="877503"/>
                  <a:pt x="4462508" y="1003700"/>
                </a:cubicBezTo>
                <a:cubicBezTo>
                  <a:pt x="4392324" y="1120160"/>
                  <a:pt x="4279766" y="1338885"/>
                  <a:pt x="4290141" y="1451300"/>
                </a:cubicBezTo>
                <a:cubicBezTo>
                  <a:pt x="4288366" y="1524678"/>
                  <a:pt x="4391924" y="1561977"/>
                  <a:pt x="4479906" y="1558119"/>
                </a:cubicBezTo>
                <a:cubicBezTo>
                  <a:pt x="4599916" y="1551769"/>
                  <a:pt x="4630666" y="1394858"/>
                  <a:pt x="4652418" y="1291849"/>
                </a:cubicBezTo>
                <a:cubicBezTo>
                  <a:pt x="4692172" y="1095709"/>
                  <a:pt x="4755176" y="909446"/>
                  <a:pt x="4765676" y="714012"/>
                </a:cubicBezTo>
                <a:cubicBezTo>
                  <a:pt x="4790178" y="564532"/>
                  <a:pt x="4759676" y="492802"/>
                  <a:pt x="4799428" y="394967"/>
                </a:cubicBezTo>
                <a:cubicBezTo>
                  <a:pt x="4841432" y="238337"/>
                  <a:pt x="4931439" y="146757"/>
                  <a:pt x="5004194" y="127002"/>
                </a:cubicBezTo>
                <a:cubicBezTo>
                  <a:pt x="5150010" y="75499"/>
                  <a:pt x="5211817" y="169191"/>
                  <a:pt x="5239118" y="192050"/>
                </a:cubicBezTo>
                <a:cubicBezTo>
                  <a:pt x="5299674" y="250846"/>
                  <a:pt x="5296994" y="393292"/>
                  <a:pt x="5208812" y="577136"/>
                </a:cubicBezTo>
                <a:cubicBezTo>
                  <a:pt x="5067800" y="821536"/>
                  <a:pt x="4525658" y="1443540"/>
                  <a:pt x="4785928" y="1648852"/>
                </a:cubicBezTo>
                <a:cubicBezTo>
                  <a:pt x="4920938" y="1725051"/>
                  <a:pt x="5009743" y="1637420"/>
                  <a:pt x="5084152" y="1573924"/>
                </a:cubicBezTo>
                <a:cubicBezTo>
                  <a:pt x="5127654" y="1540058"/>
                  <a:pt x="5352230" y="1344488"/>
                  <a:pt x="5454388" y="1220876"/>
                </a:cubicBezTo>
                <a:cubicBezTo>
                  <a:pt x="5595400" y="1069185"/>
                  <a:pt x="5664252" y="970828"/>
                  <a:pt x="5820412" y="791621"/>
                </a:cubicBezTo>
                <a:cubicBezTo>
                  <a:pt x="5968922" y="636402"/>
                  <a:pt x="6229786" y="490356"/>
                  <a:pt x="6488554" y="699901"/>
                </a:cubicBezTo>
                <a:cubicBezTo>
                  <a:pt x="6742073" y="1018099"/>
                  <a:pt x="6400803" y="1304555"/>
                  <a:pt x="6192287" y="1353942"/>
                </a:cubicBezTo>
                <a:cubicBezTo>
                  <a:pt x="5889261" y="1436635"/>
                  <a:pt x="5698873" y="1491549"/>
                  <a:pt x="5480803" y="1591998"/>
                </a:cubicBezTo>
                <a:cubicBezTo>
                  <a:pt x="5253910" y="1696510"/>
                  <a:pt x="4931590" y="1809017"/>
                  <a:pt x="4996546" y="2136796"/>
                </a:cubicBezTo>
                <a:cubicBezTo>
                  <a:pt x="5046203" y="2240795"/>
                  <a:pt x="5220216" y="2280734"/>
                  <a:pt x="5316970" y="2261685"/>
                </a:cubicBezTo>
                <a:cubicBezTo>
                  <a:pt x="5465506" y="2226691"/>
                  <a:pt x="5685666" y="2149966"/>
                  <a:pt x="5832552" y="2059893"/>
                </a:cubicBezTo>
                <a:cubicBezTo>
                  <a:pt x="5944310" y="1983412"/>
                  <a:pt x="6085200" y="1766699"/>
                  <a:pt x="6198284" y="1721240"/>
                </a:cubicBezTo>
                <a:cubicBezTo>
                  <a:pt x="6311367" y="1675781"/>
                  <a:pt x="6409799" y="1653087"/>
                  <a:pt x="6511057" y="1787139"/>
                </a:cubicBezTo>
                <a:cubicBezTo>
                  <a:pt x="6586814" y="1937277"/>
                  <a:pt x="6450153" y="2050727"/>
                  <a:pt x="6338392" y="2109428"/>
                </a:cubicBezTo>
                <a:cubicBezTo>
                  <a:pt x="6216682" y="2164201"/>
                  <a:pt x="6007516" y="2152934"/>
                  <a:pt x="5894660" y="2187178"/>
                </a:cubicBezTo>
                <a:cubicBezTo>
                  <a:pt x="5781804" y="2221422"/>
                  <a:pt x="5522488" y="2346487"/>
                  <a:pt x="5350720" y="2509611"/>
                </a:cubicBezTo>
                <a:cubicBezTo>
                  <a:pt x="5241060" y="2619816"/>
                  <a:pt x="5275712" y="2737504"/>
                  <a:pt x="5337966" y="2841924"/>
                </a:cubicBezTo>
                <a:cubicBezTo>
                  <a:pt x="5400220" y="2946343"/>
                  <a:pt x="5592838" y="2982464"/>
                  <a:pt x="5722747" y="2939991"/>
                </a:cubicBezTo>
                <a:cubicBezTo>
                  <a:pt x="5947168" y="2871978"/>
                  <a:pt x="6241035" y="2686984"/>
                  <a:pt x="6365545" y="2659891"/>
                </a:cubicBezTo>
                <a:cubicBezTo>
                  <a:pt x="6512556" y="2630965"/>
                  <a:pt x="6751074" y="2582282"/>
                  <a:pt x="6772825" y="2757962"/>
                </a:cubicBezTo>
                <a:cubicBezTo>
                  <a:pt x="6792326" y="2934346"/>
                  <a:pt x="6647566" y="3011956"/>
                  <a:pt x="6450302" y="3041588"/>
                </a:cubicBezTo>
                <a:cubicBezTo>
                  <a:pt x="6314542" y="3061344"/>
                  <a:pt x="6067777" y="3008996"/>
                  <a:pt x="5794002" y="3061344"/>
                </a:cubicBezTo>
                <a:cubicBezTo>
                  <a:pt x="5694092" y="3093797"/>
                  <a:pt x="5565984" y="3135708"/>
                  <a:pt x="5566884" y="3295578"/>
                </a:cubicBezTo>
                <a:cubicBezTo>
                  <a:pt x="5584136" y="3394602"/>
                  <a:pt x="5764046" y="3461148"/>
                  <a:pt x="5924786" y="3470206"/>
                </a:cubicBezTo>
                <a:cubicBezTo>
                  <a:pt x="6241250" y="3470455"/>
                  <a:pt x="6675030" y="3353870"/>
                  <a:pt x="6646448" y="3568310"/>
                </a:cubicBezTo>
                <a:cubicBezTo>
                  <a:pt x="6606736" y="3806610"/>
                  <a:pt x="6208178" y="3558109"/>
                  <a:pt x="5957990" y="3543273"/>
                </a:cubicBezTo>
                <a:cubicBezTo>
                  <a:pt x="5890802" y="3537398"/>
                  <a:pt x="5745062" y="3544992"/>
                  <a:pt x="5679994" y="3559455"/>
                </a:cubicBezTo>
                <a:cubicBezTo>
                  <a:pt x="5453044" y="3598970"/>
                  <a:pt x="5291757" y="3892894"/>
                  <a:pt x="5639035" y="4035837"/>
                </a:cubicBezTo>
                <a:cubicBezTo>
                  <a:pt x="5961740" y="4167682"/>
                  <a:pt x="6953080" y="3913801"/>
                  <a:pt x="6838762" y="4397663"/>
                </a:cubicBezTo>
                <a:cubicBezTo>
                  <a:pt x="6705978" y="4839592"/>
                  <a:pt x="6223310" y="4344608"/>
                  <a:pt x="5833001" y="4238897"/>
                </a:cubicBezTo>
                <a:cubicBezTo>
                  <a:pt x="5646234" y="4186402"/>
                  <a:pt x="5306312" y="4159727"/>
                  <a:pt x="5215709" y="4274451"/>
                </a:cubicBezTo>
                <a:cubicBezTo>
                  <a:pt x="5163956" y="4333010"/>
                  <a:pt x="5115501" y="4416966"/>
                  <a:pt x="5136502" y="4515036"/>
                </a:cubicBezTo>
                <a:cubicBezTo>
                  <a:pt x="5159005" y="4603405"/>
                  <a:pt x="5300256" y="4745093"/>
                  <a:pt x="5480660" y="4848320"/>
                </a:cubicBezTo>
                <a:cubicBezTo>
                  <a:pt x="5689832" y="4949866"/>
                  <a:pt x="6354463" y="5164998"/>
                  <a:pt x="6101276" y="5412584"/>
                </a:cubicBezTo>
                <a:cubicBezTo>
                  <a:pt x="5865496" y="5624531"/>
                  <a:pt x="5484828" y="5051110"/>
                  <a:pt x="5335310" y="4941769"/>
                </a:cubicBezTo>
                <a:cubicBezTo>
                  <a:pt x="5119438" y="4860879"/>
                  <a:pt x="4989844" y="4856833"/>
                  <a:pt x="4887530" y="4918188"/>
                </a:cubicBezTo>
                <a:cubicBezTo>
                  <a:pt x="4794522" y="5004970"/>
                  <a:pt x="4697526" y="5071784"/>
                  <a:pt x="4721424" y="5309901"/>
                </a:cubicBezTo>
                <a:cubicBezTo>
                  <a:pt x="4755926" y="5583650"/>
                  <a:pt x="4727188" y="5504030"/>
                  <a:pt x="4794693" y="5776368"/>
                </a:cubicBezTo>
                <a:cubicBezTo>
                  <a:pt x="4904951" y="6155243"/>
                  <a:pt x="5127484" y="6709559"/>
                  <a:pt x="4843214" y="6753302"/>
                </a:cubicBezTo>
                <a:cubicBezTo>
                  <a:pt x="4588196" y="6769530"/>
                  <a:pt x="4579617" y="6445041"/>
                  <a:pt x="4621620" y="6003373"/>
                </a:cubicBezTo>
                <a:cubicBezTo>
                  <a:pt x="4647170" y="5698890"/>
                  <a:pt x="4617916" y="5550657"/>
                  <a:pt x="4542910" y="5278318"/>
                </a:cubicBezTo>
                <a:cubicBezTo>
                  <a:pt x="4468702" y="5079954"/>
                  <a:pt x="4391774" y="4988312"/>
                  <a:pt x="4284891" y="4931956"/>
                </a:cubicBezTo>
                <a:cubicBezTo>
                  <a:pt x="4178008" y="4875601"/>
                  <a:pt x="4014121" y="4892209"/>
                  <a:pt x="3901613" y="4940185"/>
                </a:cubicBezTo>
                <a:cubicBezTo>
                  <a:pt x="3743350" y="5001568"/>
                  <a:pt x="3741100" y="5120815"/>
                  <a:pt x="3718599" y="5262629"/>
                </a:cubicBezTo>
                <a:cubicBezTo>
                  <a:pt x="3709598" y="5410793"/>
                  <a:pt x="3737350" y="5450302"/>
                  <a:pt x="3768102" y="5681014"/>
                </a:cubicBezTo>
                <a:cubicBezTo>
                  <a:pt x="3780853" y="5856693"/>
                  <a:pt x="3746350" y="6098694"/>
                  <a:pt x="3541585" y="6112805"/>
                </a:cubicBezTo>
                <a:cubicBezTo>
                  <a:pt x="3324820" y="6102222"/>
                  <a:pt x="3348072" y="5776967"/>
                  <a:pt x="3390074" y="5647148"/>
                </a:cubicBezTo>
                <a:cubicBezTo>
                  <a:pt x="3432077" y="5517329"/>
                  <a:pt x="3522084" y="5376221"/>
                  <a:pt x="3530334" y="5252751"/>
                </a:cubicBezTo>
                <a:cubicBezTo>
                  <a:pt x="3538585" y="5129281"/>
                  <a:pt x="3505583" y="4974063"/>
                  <a:pt x="3438078" y="4904921"/>
                </a:cubicBezTo>
                <a:cubicBezTo>
                  <a:pt x="3370573" y="4835777"/>
                  <a:pt x="3245314" y="4820961"/>
                  <a:pt x="3123805" y="4837894"/>
                </a:cubicBezTo>
                <a:cubicBezTo>
                  <a:pt x="2952042" y="4883754"/>
                  <a:pt x="2850034" y="5012867"/>
                  <a:pt x="2747277" y="5184314"/>
                </a:cubicBezTo>
                <a:cubicBezTo>
                  <a:pt x="2644519" y="5355760"/>
                  <a:pt x="2559763" y="5625982"/>
                  <a:pt x="2508759" y="5867983"/>
                </a:cubicBezTo>
                <a:cubicBezTo>
                  <a:pt x="2460755" y="6006268"/>
                  <a:pt x="2223738" y="6403487"/>
                  <a:pt x="1877212" y="6254619"/>
                </a:cubicBezTo>
                <a:cubicBezTo>
                  <a:pt x="1636444" y="6171364"/>
                  <a:pt x="1607193" y="5793900"/>
                  <a:pt x="1793956" y="5594938"/>
                </a:cubicBezTo>
                <a:cubicBezTo>
                  <a:pt x="2088728" y="5283090"/>
                  <a:pt x="2592015" y="5170203"/>
                  <a:pt x="2825282" y="4769457"/>
                </a:cubicBezTo>
                <a:cubicBezTo>
                  <a:pt x="2918289" y="4595893"/>
                  <a:pt x="2895788" y="4435736"/>
                  <a:pt x="2843283" y="4338371"/>
                </a:cubicBezTo>
                <a:cubicBezTo>
                  <a:pt x="2790780" y="4241007"/>
                  <a:pt x="2641519" y="4190208"/>
                  <a:pt x="2509509" y="4184563"/>
                </a:cubicBezTo>
                <a:cubicBezTo>
                  <a:pt x="2358748" y="4181741"/>
                  <a:pt x="2273241" y="4217018"/>
                  <a:pt x="2145732" y="4312267"/>
                </a:cubicBezTo>
                <a:cubicBezTo>
                  <a:pt x="2018222" y="4407514"/>
                  <a:pt x="1852461" y="4674914"/>
                  <a:pt x="1745953" y="4757462"/>
                </a:cubicBezTo>
                <a:cubicBezTo>
                  <a:pt x="1658196" y="4843537"/>
                  <a:pt x="1498434" y="4878110"/>
                  <a:pt x="1410678" y="4810378"/>
                </a:cubicBezTo>
                <a:cubicBezTo>
                  <a:pt x="1280168" y="4721480"/>
                  <a:pt x="1403177" y="4498529"/>
                  <a:pt x="1519436" y="4450552"/>
                </a:cubicBezTo>
                <a:cubicBezTo>
                  <a:pt x="1787955" y="4347544"/>
                  <a:pt x="2057226" y="4170453"/>
                  <a:pt x="2177235" y="4061094"/>
                </a:cubicBezTo>
                <a:cubicBezTo>
                  <a:pt x="2297244" y="3951736"/>
                  <a:pt x="2282993" y="3869892"/>
                  <a:pt x="2236489" y="3792989"/>
                </a:cubicBezTo>
                <a:cubicBezTo>
                  <a:pt x="2154732" y="3718907"/>
                  <a:pt x="2105229" y="3718202"/>
                  <a:pt x="1943218" y="3725256"/>
                </a:cubicBezTo>
                <a:cubicBezTo>
                  <a:pt x="1769954" y="3730901"/>
                  <a:pt x="1718201" y="3759123"/>
                  <a:pt x="1646195" y="3769000"/>
                </a:cubicBezTo>
                <a:cubicBezTo>
                  <a:pt x="1589191" y="3786639"/>
                  <a:pt x="1621415" y="3759627"/>
                  <a:pt x="1475933" y="3821210"/>
                </a:cubicBezTo>
                <a:cubicBezTo>
                  <a:pt x="1330451" y="3882794"/>
                  <a:pt x="996953" y="4018334"/>
                  <a:pt x="773301" y="4138496"/>
                </a:cubicBezTo>
                <a:cubicBezTo>
                  <a:pt x="529052" y="4269722"/>
                  <a:pt x="137210" y="4545329"/>
                  <a:pt x="10449" y="4282644"/>
                </a:cubicBezTo>
                <a:cubicBezTo>
                  <a:pt x="-71518" y="4012081"/>
                  <a:pt x="344836" y="3944329"/>
                  <a:pt x="698113" y="3885768"/>
                </a:cubicBezTo>
                <a:cubicBezTo>
                  <a:pt x="971883" y="3849080"/>
                  <a:pt x="1374172" y="3741426"/>
                  <a:pt x="1569689" y="3693508"/>
                </a:cubicBezTo>
                <a:cubicBezTo>
                  <a:pt x="1765206" y="3645589"/>
                  <a:pt x="1770704" y="3640592"/>
                  <a:pt x="1871212" y="3598260"/>
                </a:cubicBezTo>
                <a:cubicBezTo>
                  <a:pt x="1961969" y="3542522"/>
                  <a:pt x="2122480" y="3500189"/>
                  <a:pt x="2129231" y="3361198"/>
                </a:cubicBezTo>
                <a:cubicBezTo>
                  <a:pt x="2131481" y="3239845"/>
                  <a:pt x="2060976" y="3207391"/>
                  <a:pt x="1946218" y="3168586"/>
                </a:cubicBezTo>
                <a:cubicBezTo>
                  <a:pt x="1771100" y="3152007"/>
                  <a:pt x="1388950" y="3204399"/>
                  <a:pt x="1078525" y="3261717"/>
                </a:cubicBezTo>
                <a:cubicBezTo>
                  <a:pt x="768100" y="3319035"/>
                  <a:pt x="334262" y="3420107"/>
                  <a:pt x="355264" y="3077920"/>
                </a:cubicBezTo>
                <a:cubicBezTo>
                  <a:pt x="419768" y="2677879"/>
                  <a:pt x="878138" y="2975268"/>
                  <a:pt x="1270418" y="3019717"/>
                </a:cubicBezTo>
                <a:cubicBezTo>
                  <a:pt x="1492434" y="3054994"/>
                  <a:pt x="1726451" y="3053583"/>
                  <a:pt x="1876462" y="2963274"/>
                </a:cubicBezTo>
                <a:cubicBezTo>
                  <a:pt x="1971719" y="2866615"/>
                  <a:pt x="2091030" y="2672250"/>
                  <a:pt x="2046289" y="2552361"/>
                </a:cubicBezTo>
                <a:cubicBezTo>
                  <a:pt x="2001549" y="2432472"/>
                  <a:pt x="1608041" y="2243980"/>
                  <a:pt x="1608020" y="2243943"/>
                </a:cubicBezTo>
                <a:cubicBezTo>
                  <a:pt x="1296260" y="2073846"/>
                  <a:pt x="701803" y="1907011"/>
                  <a:pt x="884360" y="1671796"/>
                </a:cubicBezTo>
                <a:cubicBezTo>
                  <a:pt x="1089824" y="1412656"/>
                  <a:pt x="1481682" y="1994995"/>
                  <a:pt x="1677807" y="2125859"/>
                </a:cubicBezTo>
                <a:cubicBezTo>
                  <a:pt x="2056079" y="2339783"/>
                  <a:pt x="2295745" y="2316391"/>
                  <a:pt x="2480999" y="2291025"/>
                </a:cubicBezTo>
                <a:cubicBezTo>
                  <a:pt x="2666255" y="2265659"/>
                  <a:pt x="2767530" y="2105153"/>
                  <a:pt x="2789337" y="1973660"/>
                </a:cubicBezTo>
                <a:cubicBezTo>
                  <a:pt x="2809717" y="1860696"/>
                  <a:pt x="2713780" y="1633569"/>
                  <a:pt x="2605228" y="1554212"/>
                </a:cubicBezTo>
                <a:cubicBezTo>
                  <a:pt x="2304269" y="1292718"/>
                  <a:pt x="1625026" y="1082788"/>
                  <a:pt x="1886011" y="841920"/>
                </a:cubicBezTo>
                <a:cubicBezTo>
                  <a:pt x="2137837" y="626183"/>
                  <a:pt x="2414335" y="1222589"/>
                  <a:pt x="2701797" y="1488981"/>
                </a:cubicBezTo>
                <a:cubicBezTo>
                  <a:pt x="2883834" y="1636745"/>
                  <a:pt x="2924536" y="1672817"/>
                  <a:pt x="3003046" y="1694006"/>
                </a:cubicBezTo>
                <a:cubicBezTo>
                  <a:pt x="3081556" y="1715196"/>
                  <a:pt x="3144981" y="1677851"/>
                  <a:pt x="3172858" y="1616116"/>
                </a:cubicBezTo>
                <a:cubicBezTo>
                  <a:pt x="3200735" y="1554382"/>
                  <a:pt x="3211115" y="1480012"/>
                  <a:pt x="3170310" y="1323597"/>
                </a:cubicBezTo>
                <a:cubicBezTo>
                  <a:pt x="3129505" y="1167182"/>
                  <a:pt x="2599438" y="804735"/>
                  <a:pt x="2928026" y="677624"/>
                </a:cubicBezTo>
                <a:cubicBezTo>
                  <a:pt x="3190782" y="552811"/>
                  <a:pt x="3103292" y="1038951"/>
                  <a:pt x="3225507" y="1291714"/>
                </a:cubicBezTo>
                <a:cubicBezTo>
                  <a:pt x="3297966" y="1401632"/>
                  <a:pt x="3343420" y="1480087"/>
                  <a:pt x="3426679" y="1486720"/>
                </a:cubicBezTo>
                <a:cubicBezTo>
                  <a:pt x="3501136" y="1491635"/>
                  <a:pt x="3501457" y="1464354"/>
                  <a:pt x="3527334" y="1399091"/>
                </a:cubicBezTo>
                <a:cubicBezTo>
                  <a:pt x="3548336" y="1340531"/>
                  <a:pt x="3548336" y="1183196"/>
                  <a:pt x="3537085" y="1104881"/>
                </a:cubicBezTo>
                <a:cubicBezTo>
                  <a:pt x="3511208" y="920618"/>
                  <a:pt x="3344196" y="477655"/>
                  <a:pt x="3372073" y="293510"/>
                </a:cubicBezTo>
                <a:cubicBezTo>
                  <a:pt x="3412576" y="117124"/>
                  <a:pt x="3498677" y="1580"/>
                  <a:pt x="3704348" y="5"/>
                </a:cubicBezTo>
                <a:close/>
              </a:path>
            </a:pathLst>
          </a:cu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Tree>
    <p:extLst>
      <p:ext uri="{BB962C8B-B14F-4D97-AF65-F5344CB8AC3E}">
        <p14:creationId xmlns:p14="http://schemas.microsoft.com/office/powerpoint/2010/main" val="11073396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14036368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Basic Layout">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Basic Layout">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9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Tree>
    <p:extLst>
      <p:ext uri="{BB962C8B-B14F-4D97-AF65-F5344CB8AC3E}">
        <p14:creationId xmlns:p14="http://schemas.microsoft.com/office/powerpoint/2010/main" val="28999702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8_Basic Layout">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hapes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tx1"/>
              </a:solidFill>
            </a:endParaRPr>
          </a:p>
        </p:txBody>
      </p:sp>
    </p:spTree>
    <p:extLst>
      <p:ext uri="{BB962C8B-B14F-4D97-AF65-F5344CB8AC3E}">
        <p14:creationId xmlns:p14="http://schemas.microsoft.com/office/powerpoint/2010/main" val="3053004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5_Images and Contents Layout">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End Slide Layout">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mn-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theme" Target="../theme/theme2.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000">
              <a:schemeClr val="accent1">
                <a:lumMod val="40000"/>
                <a:lumOff val="60000"/>
              </a:schemeClr>
            </a:gs>
            <a:gs pos="97000">
              <a:schemeClr val="accent4">
                <a:lumMod val="40000"/>
                <a:lumOff val="60000"/>
              </a:schemeClr>
            </a:gs>
            <a:gs pos="34000">
              <a:schemeClr val="bg1">
                <a:lumMod val="75000"/>
              </a:schemeClr>
            </a:gs>
            <a:gs pos="53000">
              <a:srgbClr val="E8DAB4"/>
            </a:gs>
            <a:gs pos="77000">
              <a:schemeClr val="bg1">
                <a:lumMod val="85000"/>
              </a:schemeClr>
            </a:gs>
          </a:gsLst>
          <a:path path="circle">
            <a:fillToRect t="100000" r="100000"/>
          </a:path>
          <a:tileRect/>
        </a:gra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3" r:id="rId8"/>
    <p:sldLayoutId id="2147483664" r:id="rId9"/>
    <p:sldLayoutId id="2147483665" r:id="rId10"/>
    <p:sldLayoutId id="2147483666" r:id="rId11"/>
    <p:sldLayoutId id="2147483677" r:id="rId12"/>
    <p:sldLayoutId id="2147483693" r:id="rId13"/>
    <p:sldLayoutId id="2147483732" r:id="rId14"/>
    <p:sldLayoutId id="2147483733" r:id="rId15"/>
    <p:sldLayoutId id="2147483734" r:id="rId16"/>
    <p:sldLayoutId id="214748373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4000">
              <a:schemeClr val="accent1">
                <a:lumMod val="40000"/>
                <a:lumOff val="60000"/>
              </a:schemeClr>
            </a:gs>
            <a:gs pos="97000">
              <a:schemeClr val="accent4">
                <a:lumMod val="40000"/>
                <a:lumOff val="60000"/>
              </a:schemeClr>
            </a:gs>
            <a:gs pos="34000">
              <a:schemeClr val="bg1">
                <a:lumMod val="75000"/>
              </a:schemeClr>
            </a:gs>
            <a:gs pos="53000">
              <a:srgbClr val="E8DAB4"/>
            </a:gs>
            <a:gs pos="77000">
              <a:schemeClr val="bg1">
                <a:lumMod val="85000"/>
              </a:schemeClr>
            </a:gs>
          </a:gsLst>
          <a:path path="circle">
            <a:fillToRect t="100000" r="100000"/>
          </a:path>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2" r:id="rId14"/>
    <p:sldLayoutId id="2147483713" r:id="rId15"/>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7" Type="http://schemas.microsoft.com/office/2007/relationships/hdphoto" Target="../media/hdphoto2.wdp"/><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image" Target="../media/image15.png"/><Relationship Id="rId5" Type="http://schemas.openxmlformats.org/officeDocument/2006/relationships/image" Target="../media/image14.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7" Type="http://schemas.microsoft.com/office/2007/relationships/hdphoto" Target="../media/hdphoto2.wdp"/><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image" Target="../media/image15.png"/><Relationship Id="rId5" Type="http://schemas.openxmlformats.org/officeDocument/2006/relationships/image" Target="../media/image14.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5.xml"/><Relationship Id="rId5" Type="http://schemas.microsoft.com/office/2007/relationships/hdphoto" Target="../media/hdphoto2.wdp"/><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3.png"/><Relationship Id="rId5" Type="http://schemas.microsoft.com/office/2007/relationships/hdphoto" Target="../media/hdphoto2.wdp"/><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13.png"/><Relationship Id="rId5" Type="http://schemas.microsoft.com/office/2007/relationships/hdphoto" Target="../media/hdphoto2.wdp"/><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notesSlide" Target="../notesSlides/notesSlide4.xml"/><Relationship Id="rId7"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6.xml"/><Relationship Id="rId6" Type="http://schemas.microsoft.com/office/2007/relationships/hdphoto" Target="../media/hdphoto2.wdp"/><Relationship Id="rId5" Type="http://schemas.openxmlformats.org/officeDocument/2006/relationships/image" Target="../media/image15.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7.xml"/><Relationship Id="rId6" Type="http://schemas.openxmlformats.org/officeDocument/2006/relationships/image" Target="../media/image13.png"/><Relationship Id="rId5" Type="http://schemas.microsoft.com/office/2007/relationships/hdphoto" Target="../media/hdphoto2.wdp"/><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17.xml"/><Relationship Id="rId1" Type="http://schemas.openxmlformats.org/officeDocument/2006/relationships/tags" Target="../tags/tag8.xml"/><Relationship Id="rId6" Type="http://schemas.openxmlformats.org/officeDocument/2006/relationships/image" Target="../media/image21.png"/><Relationship Id="rId5" Type="http://schemas.openxmlformats.org/officeDocument/2006/relationships/image" Target="../media/image17.png"/><Relationship Id="rId4" Type="http://schemas.openxmlformats.org/officeDocument/2006/relationships/image" Target="../media/image20.svg"/></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1.xml"/><Relationship Id="rId7" Type="http://schemas.openxmlformats.org/officeDocument/2006/relationships/image" Target="../media/image13.png"/><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11" Type="http://schemas.openxmlformats.org/officeDocument/2006/relationships/image" Target="../media/image16.png"/><Relationship Id="rId5" Type="http://schemas.openxmlformats.org/officeDocument/2006/relationships/diagramColors" Target="../diagrams/colors1.xml"/><Relationship Id="rId10" Type="http://schemas.microsoft.com/office/2007/relationships/hdphoto" Target="../media/hdphoto2.wdp"/><Relationship Id="rId4" Type="http://schemas.openxmlformats.org/officeDocument/2006/relationships/diagramQuickStyle" Target="../diagrams/quickStyle1.xml"/><Relationship Id="rId9" Type="http://schemas.openxmlformats.org/officeDocument/2006/relationships/image" Target="../media/image15.png"/></Relationships>
</file>

<file path=ppt/slides/_rels/slide3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3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 Id="rId6" Type="http://schemas.openxmlformats.org/officeDocument/2006/relationships/image" Target="../media/image16.png"/><Relationship Id="rId5" Type="http://schemas.microsoft.com/office/2007/relationships/hdphoto" Target="../media/hdphoto2.wdp"/><Relationship Id="rId4" Type="http://schemas.openxmlformats.org/officeDocument/2006/relationships/image" Target="../media/image15.png"/></Relationships>
</file>

<file path=ppt/slides/_rels/slide3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7.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3.png"/><Relationship Id="rId5" Type="http://schemas.microsoft.com/office/2007/relationships/hdphoto" Target="../media/hdphoto2.wdp"/><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16.xml"/><Relationship Id="rId1" Type="http://schemas.openxmlformats.org/officeDocument/2006/relationships/tags" Target="../tags/tag10.xml"/><Relationship Id="rId5" Type="http://schemas.openxmlformats.org/officeDocument/2006/relationships/image" Target="../media/image24.gif"/><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notesSlide" Target="../notesSlides/notesSlide8.xml"/><Relationship Id="rId7" Type="http://schemas.openxmlformats.org/officeDocument/2006/relationships/image" Target="../media/image13.png"/><Relationship Id="rId2" Type="http://schemas.openxmlformats.org/officeDocument/2006/relationships/slideLayout" Target="../slideLayouts/slideLayout3.xml"/><Relationship Id="rId1" Type="http://schemas.openxmlformats.org/officeDocument/2006/relationships/tags" Target="../tags/tag11.xml"/><Relationship Id="rId6" Type="http://schemas.openxmlformats.org/officeDocument/2006/relationships/image" Target="../media/image16.png"/><Relationship Id="rId5" Type="http://schemas.openxmlformats.org/officeDocument/2006/relationships/image" Target="../media/image26.gif"/><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7" name="Google Shape;107;p1"/>
          <p:cNvSpPr txBox="1"/>
          <p:nvPr/>
        </p:nvSpPr>
        <p:spPr>
          <a:xfrm>
            <a:off x="7368164" y="4300112"/>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chemeClr val="tx1"/>
                </a:solidFill>
                <a:latin typeface="Tajawal Medium"/>
                <a:ea typeface="Tajawal Medium"/>
                <a:cs typeface="Tajawal Medium"/>
                <a:sym typeface="Tajawal Medium"/>
              </a:rPr>
              <a:t>Prepared by</a:t>
            </a:r>
            <a:r>
              <a:rPr lang="ar-JO" sz="2400" b="0" i="0" u="none" strike="noStrike" cap="none" dirty="0">
                <a:solidFill>
                  <a:schemeClr val="tx1"/>
                </a:solidFill>
                <a:latin typeface="Tajawal Medium"/>
                <a:ea typeface="Tajawal Medium"/>
                <a:cs typeface="Tajawal Medium"/>
                <a:sym typeface="Tajawal Medium"/>
              </a:rPr>
              <a:t>:</a:t>
            </a:r>
          </a:p>
          <a:p>
            <a:pPr marL="0" marR="0" lvl="0" indent="0" algn="ctr" rtl="0">
              <a:spcBef>
                <a:spcPts val="0"/>
              </a:spcBef>
              <a:spcAft>
                <a:spcPts val="0"/>
              </a:spcAft>
              <a:buNone/>
            </a:pPr>
            <a:r>
              <a:rPr lang="en-US" sz="2400" b="0" i="0" u="none" strike="noStrike" cap="none" dirty="0">
                <a:solidFill>
                  <a:schemeClr val="tx1"/>
                </a:solidFill>
                <a:latin typeface="Tajawal Medium"/>
                <a:ea typeface="Tajawal Medium"/>
                <a:cs typeface="Tajawal Medium"/>
                <a:sym typeface="Tajawal Medium"/>
              </a:rPr>
              <a:t> </a:t>
            </a:r>
            <a:r>
              <a:rPr lang="en-US" sz="2400" b="1" i="0" u="none" strike="noStrike" cap="none" dirty="0">
                <a:solidFill>
                  <a:schemeClr val="tx1"/>
                </a:solidFill>
                <a:latin typeface="Tajawal Medium"/>
                <a:ea typeface="Tajawal Medium"/>
                <a:cs typeface="Tajawal Medium"/>
                <a:sym typeface="Tajawal Medium"/>
              </a:rPr>
              <a:t>Dr.Warda Mahmoud Kloub </a:t>
            </a:r>
            <a:endParaRPr b="1" dirty="0">
              <a:solidFill>
                <a:schemeClr val="tx1"/>
              </a:solidFill>
            </a:endParaRPr>
          </a:p>
        </p:txBody>
      </p:sp>
      <p:sp>
        <p:nvSpPr>
          <p:cNvPr id="109" name="Google Shape;109;p1"/>
          <p:cNvSpPr txBox="1"/>
          <p:nvPr/>
        </p:nvSpPr>
        <p:spPr>
          <a:xfrm>
            <a:off x="1982176" y="1373438"/>
            <a:ext cx="7867610"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tx1"/>
                </a:solidFill>
                <a:latin typeface="Tajawal Medium"/>
                <a:ea typeface="Tajawal Medium"/>
                <a:cs typeface="Tajawal Medium"/>
                <a:sym typeface="Tajawal Medium"/>
              </a:rPr>
              <a:t>Contemporary Educational Leadership</a:t>
            </a:r>
            <a:endParaRPr sz="2800" dirty="0">
              <a:solidFill>
                <a:schemeClr val="tx1"/>
              </a:solidFill>
            </a:endParaRPr>
          </a:p>
        </p:txBody>
      </p:sp>
      <p:sp>
        <p:nvSpPr>
          <p:cNvPr id="110" name="Google Shape;110;p1"/>
          <p:cNvSpPr/>
          <p:nvPr/>
        </p:nvSpPr>
        <p:spPr>
          <a:xfrm>
            <a:off x="8053092" y="5898745"/>
            <a:ext cx="3516608" cy="529167"/>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000" b="1" dirty="0">
                <a:solidFill>
                  <a:schemeClr val="tx1"/>
                </a:solidFill>
              </a:rPr>
              <a:t>Lecture (</a:t>
            </a:r>
            <a:r>
              <a:rPr lang="ar-JO" sz="2000" b="1" dirty="0">
                <a:solidFill>
                  <a:schemeClr val="tx1"/>
                </a:solidFill>
              </a:rPr>
              <a:t>7</a:t>
            </a:r>
            <a:r>
              <a:rPr lang="en-US" sz="2000" b="1" dirty="0">
                <a:solidFill>
                  <a:schemeClr val="tx1"/>
                </a:solidFill>
              </a:rPr>
              <a:t>)</a:t>
            </a:r>
          </a:p>
        </p:txBody>
      </p:sp>
      <p:sp>
        <p:nvSpPr>
          <p:cNvPr id="113" name="Google Shape;113;p1"/>
          <p:cNvSpPr/>
          <p:nvPr/>
        </p:nvSpPr>
        <p:spPr>
          <a:xfrm>
            <a:off x="-5490" y="1810009"/>
            <a:ext cx="3306492" cy="5068947"/>
          </a:xfrm>
          <a:prstGeom prst="rtTriangle">
            <a:avLst/>
          </a:prstGeom>
          <a:solidFill>
            <a:schemeClr val="accent4">
              <a:lumMod val="60000"/>
              <a:lumOff val="40000"/>
              <a:alpha val="4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3" name="Rectangle 2"/>
          <p:cNvSpPr/>
          <p:nvPr/>
        </p:nvSpPr>
        <p:spPr>
          <a:xfrm>
            <a:off x="3301002" y="731172"/>
            <a:ext cx="4903356" cy="553998"/>
          </a:xfrm>
          <a:prstGeom prst="rect">
            <a:avLst/>
          </a:prstGeom>
        </p:spPr>
        <p:txBody>
          <a:bodyPr wrap="square">
            <a:spAutoFit/>
          </a:bodyPr>
          <a:lstStyle/>
          <a:p>
            <a:pPr algn="r"/>
            <a:r>
              <a:rPr lang="ar-JO" sz="3000" b="1" dirty="0">
                <a:solidFill>
                  <a:schemeClr val="tx1"/>
                </a:solidFill>
                <a:cs typeface="+mj-cs"/>
              </a:rPr>
              <a:t>  </a:t>
            </a:r>
            <a:r>
              <a:rPr lang="ar-SA" sz="3000" b="1" dirty="0">
                <a:solidFill>
                  <a:schemeClr val="tx1"/>
                </a:solidFill>
                <a:cs typeface="+mj-cs"/>
              </a:rPr>
              <a:t>اتجاهات معاصرة في القيادة التربوية</a:t>
            </a:r>
            <a:endParaRPr lang="en-GB" sz="3000" b="1" dirty="0">
              <a:solidFill>
                <a:schemeClr val="tx1"/>
              </a:solidFill>
              <a:cs typeface="+mj-cs"/>
            </a:endParaRPr>
          </a:p>
        </p:txBody>
      </p:sp>
      <p:sp>
        <p:nvSpPr>
          <p:cNvPr id="19" name="Google Shape;110;p1"/>
          <p:cNvSpPr/>
          <p:nvPr/>
        </p:nvSpPr>
        <p:spPr>
          <a:xfrm>
            <a:off x="8053092" y="5219336"/>
            <a:ext cx="3516608" cy="529167"/>
          </a:xfrm>
          <a:prstGeom prst="roundRect">
            <a:avLst>
              <a:gd name="adj" fmla="val 16667"/>
            </a:avLst>
          </a:prstGeom>
          <a:solidFill>
            <a:schemeClr val="bg1">
              <a:lumMod val="85000"/>
            </a:schemeClr>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9172704" y="5286879"/>
            <a:ext cx="1152128"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chemeClr val="tx1"/>
                </a:solidFill>
                <a:latin typeface="Tajawal Medium"/>
                <a:ea typeface="Tajawal Medium"/>
                <a:cs typeface="Tajawal Medium"/>
                <a:sym typeface="Tajawal Medium"/>
              </a:rPr>
              <a:t>ELD711</a:t>
            </a:r>
            <a:endParaRPr sz="2400" b="1" dirty="0">
              <a:solidFill>
                <a:schemeClr val="tx1"/>
              </a:solidFill>
            </a:endParaRPr>
          </a:p>
        </p:txBody>
      </p:sp>
      <p:sp>
        <p:nvSpPr>
          <p:cNvPr id="58" name="TextBox 57">
            <a:extLst>
              <a:ext uri="{FF2B5EF4-FFF2-40B4-BE49-F238E27FC236}">
                <a16:creationId xmlns:a16="http://schemas.microsoft.com/office/drawing/2014/main" id="{903020BD-6FF4-4424-93BF-5600C926C1D1}"/>
              </a:ext>
            </a:extLst>
          </p:cNvPr>
          <p:cNvSpPr txBox="1"/>
          <p:nvPr/>
        </p:nvSpPr>
        <p:spPr>
          <a:xfrm>
            <a:off x="1982176" y="2228842"/>
            <a:ext cx="7714224" cy="120032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ar-JO" sz="3600" b="1" dirty="0">
                <a:solidFill>
                  <a:schemeClr val="tx1"/>
                </a:solidFill>
                <a:latin typeface="Segoe UI" pitchFamily="34" charset="0"/>
                <a:cs typeface="+mj-cs"/>
                <a:sym typeface="Tajawal Medium"/>
              </a:rPr>
              <a:t>إدارة المخاطر والأزمات</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GB" sz="3600" b="0" i="0" u="none" strike="noStrike" kern="0" cap="none" spc="0" normalizeH="0" baseline="0" noProof="0" dirty="0">
              <a:ln>
                <a:noFill/>
              </a:ln>
              <a:solidFill>
                <a:schemeClr val="tx1"/>
              </a:solidFill>
              <a:effectLst/>
              <a:uLnTx/>
              <a:uFillTx/>
              <a:latin typeface="Segoe UI" pitchFamily="34" charset="0"/>
              <a:cs typeface="+mj-cs"/>
              <a:sym typeface="Arial"/>
            </a:endParaRPr>
          </a:p>
        </p:txBody>
      </p:sp>
      <p:sp>
        <p:nvSpPr>
          <p:cNvPr id="15" name="TextBox 14">
            <a:extLst>
              <a:ext uri="{FF2B5EF4-FFF2-40B4-BE49-F238E27FC236}">
                <a16:creationId xmlns:a16="http://schemas.microsoft.com/office/drawing/2014/main" id="{8984FDFE-8433-4344-9CDC-88B12B56B7C8}"/>
              </a:ext>
            </a:extLst>
          </p:cNvPr>
          <p:cNvSpPr txBox="1"/>
          <p:nvPr/>
        </p:nvSpPr>
        <p:spPr>
          <a:xfrm>
            <a:off x="129440" y="162379"/>
            <a:ext cx="360040" cy="5355312"/>
          </a:xfrm>
          <a:prstGeom prst="rect">
            <a:avLst/>
          </a:prstGeom>
          <a:noFill/>
        </p:spPr>
        <p:txBody>
          <a:bodyPr wrap="square">
            <a:spAutoFit/>
          </a:bodyPr>
          <a:lstStyle/>
          <a:p>
            <a:r>
              <a:rPr lang="en-US" sz="1800" b="1" dirty="0">
                <a:solidFill>
                  <a:schemeClr val="accent4">
                    <a:lumMod val="75000"/>
                  </a:schemeClr>
                </a:solidFill>
              </a:rPr>
              <a:t>CRISIS</a:t>
            </a: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endParaRPr lang="en-US" sz="1800" b="1" dirty="0">
              <a:solidFill>
                <a:schemeClr val="accent4">
                  <a:lumMod val="75000"/>
                </a:schemeClr>
              </a:solidFill>
            </a:endParaRPr>
          </a:p>
          <a:p>
            <a:r>
              <a:rPr lang="en-US" sz="1800" b="1" dirty="0">
                <a:solidFill>
                  <a:schemeClr val="accent4">
                    <a:lumMod val="75000"/>
                  </a:schemeClr>
                </a:solidFill>
              </a:rPr>
              <a:t>Risk</a:t>
            </a:r>
            <a:endParaRPr lang="ar-JO" sz="1800" b="1" dirty="0">
              <a:solidFill>
                <a:schemeClr val="accent4">
                  <a:lumMod val="75000"/>
                </a:schemeClr>
              </a:solidFill>
            </a:endParaRPr>
          </a:p>
        </p:txBody>
      </p:sp>
      <p:sp>
        <p:nvSpPr>
          <p:cNvPr id="16" name="TextBox 15">
            <a:extLst>
              <a:ext uri="{FF2B5EF4-FFF2-40B4-BE49-F238E27FC236}">
                <a16:creationId xmlns:a16="http://schemas.microsoft.com/office/drawing/2014/main" id="{02749FFE-F545-46AF-80CB-3E40624CA4C8}"/>
              </a:ext>
            </a:extLst>
          </p:cNvPr>
          <p:cNvSpPr txBox="1"/>
          <p:nvPr/>
        </p:nvSpPr>
        <p:spPr>
          <a:xfrm>
            <a:off x="11803413" y="3608783"/>
            <a:ext cx="259147" cy="2554545"/>
          </a:xfrm>
          <a:prstGeom prst="rect">
            <a:avLst/>
          </a:prstGeom>
          <a:noFill/>
        </p:spPr>
        <p:txBody>
          <a:bodyPr wrap="square">
            <a:spAutoFit/>
          </a:bodyPr>
          <a:lstStyle/>
          <a:p>
            <a:r>
              <a:rPr lang="en-US" sz="1600" b="1" dirty="0">
                <a:solidFill>
                  <a:schemeClr val="accent4">
                    <a:lumMod val="75000"/>
                  </a:schemeClr>
                </a:solidFill>
              </a:rPr>
              <a:t>UNIVERSITY</a:t>
            </a:r>
            <a:endParaRPr lang="ar-JO" sz="1600" b="1" dirty="0">
              <a:solidFill>
                <a:schemeClr val="accent4">
                  <a:lumMod val="75000"/>
                </a:schemeClr>
              </a:solidFill>
            </a:endParaRPr>
          </a:p>
        </p:txBody>
      </p:sp>
      <p:sp>
        <p:nvSpPr>
          <p:cNvPr id="18" name="TextBox 17">
            <a:extLst>
              <a:ext uri="{FF2B5EF4-FFF2-40B4-BE49-F238E27FC236}">
                <a16:creationId xmlns:a16="http://schemas.microsoft.com/office/drawing/2014/main" id="{22A5651D-F1B2-4734-A5FC-A9F817D4CB59}"/>
              </a:ext>
            </a:extLst>
          </p:cNvPr>
          <p:cNvSpPr txBox="1"/>
          <p:nvPr/>
        </p:nvSpPr>
        <p:spPr>
          <a:xfrm>
            <a:off x="11861080" y="475210"/>
            <a:ext cx="330920" cy="2062103"/>
          </a:xfrm>
          <a:prstGeom prst="rect">
            <a:avLst/>
          </a:prstGeom>
          <a:noFill/>
        </p:spPr>
        <p:txBody>
          <a:bodyPr wrap="square">
            <a:spAutoFit/>
          </a:bodyPr>
          <a:lstStyle/>
          <a:p>
            <a:r>
              <a:rPr lang="en-US" sz="1600" b="1" dirty="0">
                <a:solidFill>
                  <a:schemeClr val="accent4">
                    <a:lumMod val="75000"/>
                  </a:schemeClr>
                </a:solidFill>
              </a:rPr>
              <a:t>MIDOCEAN</a:t>
            </a:r>
            <a:endParaRPr lang="ar-JO" sz="1600" b="1" dirty="0">
              <a:solidFill>
                <a:schemeClr val="accent4">
                  <a:lumMod val="75000"/>
                </a:schemeClr>
              </a:solidFill>
            </a:endParaRPr>
          </a:p>
        </p:txBody>
      </p:sp>
      <p:pic>
        <p:nvPicPr>
          <p:cNvPr id="9" name="Picture 8">
            <a:extLst>
              <a:ext uri="{FF2B5EF4-FFF2-40B4-BE49-F238E27FC236}">
                <a16:creationId xmlns:a16="http://schemas.microsoft.com/office/drawing/2014/main" id="{5B075BE9-7DD8-4BE2-B522-8716ABE5ABC1}"/>
              </a:ext>
            </a:extLst>
          </p:cNvPr>
          <p:cNvPicPr>
            <a:picLocks noChangeAspect="1"/>
          </p:cNvPicPr>
          <p:nvPr/>
        </p:nvPicPr>
        <p:blipFill>
          <a:blip r:embed="rId4"/>
          <a:stretch>
            <a:fillRect/>
          </a:stretch>
        </p:blipFill>
        <p:spPr>
          <a:xfrm>
            <a:off x="3863752" y="3582114"/>
            <a:ext cx="3744415" cy="2845797"/>
          </a:xfrm>
          <a:prstGeom prst="rect">
            <a:avLst/>
          </a:prstGeom>
        </p:spPr>
      </p:pic>
    </p:spTree>
    <p:custDataLst>
      <p:tags r:id="rId1"/>
    </p:custDataLst>
    <p:extLst>
      <p:ext uri="{BB962C8B-B14F-4D97-AF65-F5344CB8AC3E}">
        <p14:creationId xmlns:p14="http://schemas.microsoft.com/office/powerpoint/2010/main" val="2651760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tx1"/>
                </a:solidFill>
                <a:latin typeface="Calibri" pitchFamily="34" charset="0"/>
                <a:ea typeface="Times New Roman" pitchFamily="18" charset="0"/>
              </a:rPr>
              <a:t>موضوعات المحاضرة</a:t>
            </a:r>
            <a:endParaRPr lang="en-US" sz="12800" b="1" dirty="0">
              <a:solidFill>
                <a:schemeClr val="tx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مفهوم الأزمة وإدارة الأزمات</a:t>
            </a:r>
            <a:endParaRPr lang="ko-KR" altLang="en-US" sz="2800" b="1" dirty="0">
              <a:solidFill>
                <a:schemeClr val="tx1"/>
              </a:solidFill>
            </a:endParaRP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chemeClr val="accent4">
              <a:lumMod val="40000"/>
              <a:lumOff val="6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الفرق بين إدارة الأزمات، والإدارة بالأزمات</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4000">
                <a:schemeClr val="accent1">
                  <a:lumMod val="40000"/>
                  <a:lumOff val="60000"/>
                </a:schemeClr>
              </a:gs>
              <a:gs pos="97000">
                <a:schemeClr val="accent4">
                  <a:lumMod val="40000"/>
                  <a:lumOff val="60000"/>
                </a:schemeClr>
              </a:gs>
              <a:gs pos="34000">
                <a:schemeClr val="bg1">
                  <a:lumMod val="75000"/>
                </a:schemeClr>
              </a:gs>
              <a:gs pos="53000">
                <a:srgbClr val="E8DAB4"/>
              </a:gs>
              <a:gs pos="77000">
                <a:schemeClr val="bg1">
                  <a:lumMod val="8500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مراحل نشوء الأزمة وتطورها</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rPr>
              <a:t>معوقات- متطل</a:t>
            </a:r>
            <a:r>
              <a:rPr lang="ar-JO" sz="2800" b="1" dirty="0">
                <a:solidFill>
                  <a:schemeClr val="tx1"/>
                </a:solidFill>
                <a:latin typeface="Simplified Arabic" pitchFamily="18" charset="-78"/>
                <a:cs typeface="Simplified Arabic" pitchFamily="18" charset="-78"/>
                <a:sym typeface="Tajawal Medium"/>
              </a:rPr>
              <a:t>ّ</a:t>
            </a:r>
            <a:r>
              <a:rPr kumimoji="0" lang="ar-JO" sz="28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rPr>
              <a:t>بات نجاح إدارة الأزمات</a:t>
            </a: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bg1"/>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tx1"/>
                </a:solidFill>
                <a:latin typeface="Simplified Arabic" pitchFamily="18" charset="-78"/>
                <a:cs typeface="Simplified Arabic" pitchFamily="18" charset="-78"/>
                <a:sym typeface="Tajawal Medium"/>
              </a:rPr>
              <a:t>أساليب مواجهة الأزمات وخطوات إدارتها</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2" name="Google Shape;110;p1">
            <a:extLst>
              <a:ext uri="{FF2B5EF4-FFF2-40B4-BE49-F238E27FC236}">
                <a16:creationId xmlns:a16="http://schemas.microsoft.com/office/drawing/2014/main" id="{F8A55478-158F-49E1-83C2-300C65EACFD8}"/>
              </a:ext>
            </a:extLst>
          </p:cNvPr>
          <p:cNvSpPr/>
          <p:nvPr/>
        </p:nvSpPr>
        <p:spPr>
          <a:xfrm>
            <a:off x="52278" y="15785"/>
            <a:ext cx="2005143" cy="2208417"/>
          </a:xfrm>
          <a:prstGeom prst="roundRect">
            <a:avLst>
              <a:gd name="adj" fmla="val 16667"/>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kumimoji="0" lang="ar-JO" sz="24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endParaRPr>
          </a:p>
          <a:p>
            <a:pPr marL="0" marR="0" lvl="0" indent="0" algn="ctr" rtl="0">
              <a:spcBef>
                <a:spcPts val="0"/>
              </a:spcBef>
              <a:spcAft>
                <a:spcPts val="0"/>
              </a:spcAft>
              <a:buNone/>
            </a:pPr>
            <a:endParaRPr kumimoji="0" lang="ar-JO"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endParaRPr>
          </a:p>
          <a:p>
            <a:pPr marL="0" marR="0" lvl="0" indent="0" algn="ctr" rtl="0">
              <a:spcBef>
                <a:spcPts val="0"/>
              </a:spcBef>
              <a:spcAft>
                <a:spcPts val="0"/>
              </a:spcAft>
              <a:buNone/>
            </a:pPr>
            <a:r>
              <a:rPr kumimoji="0" lang="ar-JO"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 </a:t>
            </a:r>
            <a:r>
              <a:rPr kumimoji="0" lang="en-US"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Risk and crisis management</a:t>
            </a:r>
          </a:p>
        </p:txBody>
      </p:sp>
      <p:pic>
        <p:nvPicPr>
          <p:cNvPr id="23" name="Google Shape;111;p1">
            <a:extLst>
              <a:ext uri="{FF2B5EF4-FFF2-40B4-BE49-F238E27FC236}">
                <a16:creationId xmlns:a16="http://schemas.microsoft.com/office/drawing/2014/main" id="{7AA5D3FB-785F-401A-A127-856528ED9D29}"/>
              </a:ext>
            </a:extLst>
          </p:cNvPr>
          <p:cNvPicPr preferRelativeResize="0"/>
          <p:nvPr/>
        </p:nvPicPr>
        <p:blipFill rotWithShape="1">
          <a:blip r:embed="rId3">
            <a:alphaModFix/>
            <a:biLevel thresh="50000"/>
            <a:extLst>
              <a:ext uri="{BEBA8EAE-BF5A-486C-A8C5-ECC9F3942E4B}">
                <a14:imgProps xmlns:a14="http://schemas.microsoft.com/office/drawing/2010/main">
                  <a14:imgLayer r:embed="rId4">
                    <a14:imgEffect>
                      <a14:saturation sat="0"/>
                    </a14:imgEffect>
                  </a14:imgLayer>
                </a14:imgProps>
              </a:ext>
            </a:extLst>
          </a:blip>
          <a:srcRect/>
          <a:stretch/>
        </p:blipFill>
        <p:spPr>
          <a:xfrm>
            <a:off x="164052" y="-282448"/>
            <a:ext cx="1820472" cy="1230346"/>
          </a:xfrm>
          <a:prstGeom prst="rect">
            <a:avLst/>
          </a:prstGeom>
          <a:noFill/>
          <a:ln>
            <a:noFill/>
          </a:ln>
        </p:spPr>
      </p:pic>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5"/>
          <a:stretch>
            <a:fillRect/>
          </a:stretch>
        </p:blipFill>
        <p:spPr>
          <a:xfrm>
            <a:off x="101947" y="1939366"/>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6">
            <a:alphaModFix/>
            <a:duotone>
              <a:prstClr val="black"/>
              <a:schemeClr val="tx2">
                <a:tint val="45000"/>
                <a:satMod val="400000"/>
              </a:schemeClr>
            </a:duotone>
            <a:extLst>
              <a:ext uri="{BEBA8EAE-BF5A-486C-A8C5-ECC9F3942E4B}">
                <a14:imgProps xmlns:a14="http://schemas.microsoft.com/office/drawing/2010/main">
                  <a14:imgLayer r:embed="rId7">
                    <a14:imgEffect>
                      <a14:colorTemperature colorTemp="8800"/>
                    </a14:imgEffect>
                    <a14:imgEffect>
                      <a14:saturation sat="0"/>
                    </a14:imgEffect>
                  </a14:imgLayer>
                </a14:imgProps>
              </a:ext>
            </a:extLst>
          </a:blip>
          <a:srcRect/>
          <a:stretch/>
        </p:blipFill>
        <p:spPr>
          <a:xfrm>
            <a:off x="299407" y="609193"/>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3045373" y="1347234"/>
            <a:ext cx="6101254"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0000"/>
                </a:solidFill>
                <a:effectLst/>
                <a:uLnTx/>
                <a:uFillTx/>
                <a:latin typeface="Segoe UI" pitchFamily="34" charset="0"/>
                <a:cs typeface="Times New Roman" panose="02020603050405020304" pitchFamily="18" charset="0"/>
                <a:sym typeface="Tajawal Medium"/>
              </a:rPr>
              <a:t>إدارة الأزمات</a:t>
            </a:r>
          </a:p>
        </p:txBody>
      </p:sp>
    </p:spTree>
    <p:custDataLst>
      <p:tags r:id="rId1"/>
    </p:custDataLst>
    <p:extLst>
      <p:ext uri="{BB962C8B-B14F-4D97-AF65-F5344CB8AC3E}">
        <p14:creationId xmlns:p14="http://schemas.microsoft.com/office/powerpoint/2010/main" val="1445968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tx1"/>
                </a:solidFill>
                <a:latin typeface="Calibri" pitchFamily="34" charset="0"/>
                <a:ea typeface="Times New Roman" pitchFamily="18" charset="0"/>
              </a:rPr>
              <a:t>موضوعات المحاضرة</a:t>
            </a:r>
            <a:endParaRPr lang="en-US" sz="12800" b="1" dirty="0">
              <a:solidFill>
                <a:schemeClr val="tx1"/>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مفهوم إدارة المخاطر</a:t>
            </a:r>
            <a:endParaRPr lang="ko-KR" altLang="en-US" sz="2800" b="1" dirty="0">
              <a:solidFill>
                <a:schemeClr val="tx1"/>
              </a:solidFill>
            </a:endParaRPr>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chemeClr val="accent4">
              <a:lumMod val="40000"/>
              <a:lumOff val="60000"/>
              <a:alpha val="9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أنواع المخاطر- أهمية إدارة المخاطر</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4000">
                <a:schemeClr val="accent1">
                  <a:lumMod val="40000"/>
                  <a:lumOff val="60000"/>
                </a:schemeClr>
              </a:gs>
              <a:gs pos="97000">
                <a:schemeClr val="accent4">
                  <a:lumMod val="40000"/>
                  <a:lumOff val="60000"/>
                </a:schemeClr>
              </a:gs>
              <a:gs pos="34000">
                <a:schemeClr val="bg1">
                  <a:lumMod val="75000"/>
                </a:schemeClr>
              </a:gs>
              <a:gs pos="53000">
                <a:srgbClr val="E8DAB4"/>
              </a:gs>
              <a:gs pos="77000">
                <a:schemeClr val="bg1">
                  <a:lumMod val="8500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tx1"/>
                </a:solidFill>
                <a:latin typeface="Simplified Arabic" pitchFamily="18" charset="-78"/>
                <a:cs typeface="Simplified Arabic" pitchFamily="18" charset="-78"/>
                <a:sym typeface="Tajawal Medium"/>
              </a:rPr>
              <a:t>خطوات إدارة أنواع المخاطر المختلفة</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rPr>
              <a:t>طرق التعامل مع المخاطر</a:t>
            </a:r>
          </a:p>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0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rPr>
              <a:t>(الفرق بين إدارة الأزمات والمخاطر</a:t>
            </a:r>
            <a:r>
              <a:rPr lang="ar-JO" sz="2000" b="1" dirty="0">
                <a:solidFill>
                  <a:schemeClr val="tx1"/>
                </a:solidFill>
                <a:latin typeface="Simplified Arabic" pitchFamily="18" charset="-78"/>
                <a:cs typeface="Simplified Arabic" pitchFamily="18" charset="-78"/>
                <a:sym typeface="Tajawal Medium"/>
              </a:rPr>
              <a:t>)</a:t>
            </a:r>
            <a:r>
              <a:rPr kumimoji="0" lang="ar-JO" sz="20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rPr>
              <a:t> </a:t>
            </a:r>
            <a:r>
              <a:rPr kumimoji="0" lang="en-GB" sz="20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rPr>
              <a:t> </a:t>
            </a:r>
            <a:endParaRPr kumimoji="0" lang="ar-JO" sz="2000" b="1" i="0" u="none" strike="noStrike" kern="0" cap="none" spc="0" normalizeH="0" baseline="0" noProof="0" dirty="0">
              <a:ln>
                <a:noFill/>
              </a:ln>
              <a:solidFill>
                <a:schemeClr val="tx1"/>
              </a:solidFill>
              <a:effectLst/>
              <a:uLnTx/>
              <a:uFillTx/>
              <a:latin typeface="Simplified Arabic" pitchFamily="18" charset="-78"/>
              <a:cs typeface="Simplified Arabic" pitchFamily="18" charset="-78"/>
              <a:sym typeface="Tajawal Medium"/>
            </a:endParaRPr>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bg1"/>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solidFill>
            <a:schemeClr val="accent4">
              <a:lumMod val="40000"/>
              <a:lumOff val="6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tx1"/>
                </a:solidFill>
                <a:latin typeface="Simplified Arabic" pitchFamily="18" charset="-78"/>
                <a:cs typeface="Simplified Arabic" pitchFamily="18" charset="-78"/>
                <a:sym typeface="Tajawal Medium"/>
              </a:rPr>
              <a:t>خطوات عملية إدارة المخاطر</a:t>
            </a:r>
          </a:p>
          <a:p>
            <a:pPr lvl="0" algn="r"/>
            <a:r>
              <a:rPr lang="ar-JO" sz="2000" b="1" dirty="0">
                <a:solidFill>
                  <a:schemeClr val="tx1"/>
                </a:solidFill>
                <a:latin typeface="Simplified Arabic" pitchFamily="18" charset="-78"/>
                <a:cs typeface="Simplified Arabic" pitchFamily="18" charset="-78"/>
                <a:sym typeface="Tajawal Medium"/>
              </a:rPr>
              <a:t>(مثال تطبيقي)</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2" name="Google Shape;110;p1">
            <a:extLst>
              <a:ext uri="{FF2B5EF4-FFF2-40B4-BE49-F238E27FC236}">
                <a16:creationId xmlns:a16="http://schemas.microsoft.com/office/drawing/2014/main" id="{F8A55478-158F-49E1-83C2-300C65EACFD8}"/>
              </a:ext>
            </a:extLst>
          </p:cNvPr>
          <p:cNvSpPr/>
          <p:nvPr/>
        </p:nvSpPr>
        <p:spPr>
          <a:xfrm>
            <a:off x="52278" y="15785"/>
            <a:ext cx="2005143" cy="2208417"/>
          </a:xfrm>
          <a:prstGeom prst="roundRect">
            <a:avLst>
              <a:gd name="adj" fmla="val 16667"/>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endParaRPr kumimoji="0" lang="ar-JO" sz="24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endParaRPr>
          </a:p>
          <a:p>
            <a:pPr marL="0" marR="0" lvl="0" indent="0" algn="ctr" rtl="0">
              <a:spcBef>
                <a:spcPts val="0"/>
              </a:spcBef>
              <a:spcAft>
                <a:spcPts val="0"/>
              </a:spcAft>
              <a:buNone/>
            </a:pPr>
            <a:endParaRPr kumimoji="0" lang="ar-JO"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endParaRPr>
          </a:p>
          <a:p>
            <a:pPr marL="0" marR="0" lvl="0" indent="0" algn="ctr" rtl="0">
              <a:spcBef>
                <a:spcPts val="0"/>
              </a:spcBef>
              <a:spcAft>
                <a:spcPts val="0"/>
              </a:spcAft>
              <a:buNone/>
            </a:pPr>
            <a:r>
              <a:rPr kumimoji="0" lang="ar-JO"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 </a:t>
            </a:r>
            <a:r>
              <a:rPr kumimoji="0" lang="en-US"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Risk and crisis management</a:t>
            </a:r>
          </a:p>
        </p:txBody>
      </p:sp>
      <p:pic>
        <p:nvPicPr>
          <p:cNvPr id="23" name="Google Shape;111;p1">
            <a:extLst>
              <a:ext uri="{FF2B5EF4-FFF2-40B4-BE49-F238E27FC236}">
                <a16:creationId xmlns:a16="http://schemas.microsoft.com/office/drawing/2014/main" id="{7AA5D3FB-785F-401A-A127-856528ED9D29}"/>
              </a:ext>
            </a:extLst>
          </p:cNvPr>
          <p:cNvPicPr preferRelativeResize="0"/>
          <p:nvPr/>
        </p:nvPicPr>
        <p:blipFill rotWithShape="1">
          <a:blip r:embed="rId3">
            <a:alphaModFix/>
            <a:biLevel thresh="50000"/>
            <a:extLst>
              <a:ext uri="{BEBA8EAE-BF5A-486C-A8C5-ECC9F3942E4B}">
                <a14:imgProps xmlns:a14="http://schemas.microsoft.com/office/drawing/2010/main">
                  <a14:imgLayer r:embed="rId4">
                    <a14:imgEffect>
                      <a14:saturation sat="0"/>
                    </a14:imgEffect>
                  </a14:imgLayer>
                </a14:imgProps>
              </a:ext>
            </a:extLst>
          </a:blip>
          <a:srcRect/>
          <a:stretch/>
        </p:blipFill>
        <p:spPr>
          <a:xfrm>
            <a:off x="164052" y="-282448"/>
            <a:ext cx="1820472" cy="1230346"/>
          </a:xfrm>
          <a:prstGeom prst="rect">
            <a:avLst/>
          </a:prstGeom>
          <a:noFill/>
          <a:ln>
            <a:noFill/>
          </a:ln>
        </p:spPr>
      </p:pic>
      <p:pic>
        <p:nvPicPr>
          <p:cNvPr id="5" name="Picture 4">
            <a:extLst>
              <a:ext uri="{FF2B5EF4-FFF2-40B4-BE49-F238E27FC236}">
                <a16:creationId xmlns:a16="http://schemas.microsoft.com/office/drawing/2014/main" id="{F72795BF-AD9B-46B0-B2C0-A445BCF24E75}"/>
              </a:ext>
            </a:extLst>
          </p:cNvPr>
          <p:cNvPicPr>
            <a:picLocks noChangeAspect="1"/>
          </p:cNvPicPr>
          <p:nvPr/>
        </p:nvPicPr>
        <p:blipFill>
          <a:blip r:embed="rId5"/>
          <a:stretch>
            <a:fillRect/>
          </a:stretch>
        </p:blipFill>
        <p:spPr>
          <a:xfrm>
            <a:off x="101947" y="1939366"/>
            <a:ext cx="1877731" cy="278274"/>
          </a:xfrm>
          <a:prstGeom prst="rect">
            <a:avLst/>
          </a:prstGeom>
        </p:spPr>
      </p:pic>
      <p:pic>
        <p:nvPicPr>
          <p:cNvPr id="24" name="Google Shape;115;p1">
            <a:extLst>
              <a:ext uri="{FF2B5EF4-FFF2-40B4-BE49-F238E27FC236}">
                <a16:creationId xmlns:a16="http://schemas.microsoft.com/office/drawing/2014/main" id="{25D799F3-9DFE-4D38-86BA-D215D4456311}"/>
              </a:ext>
            </a:extLst>
          </p:cNvPr>
          <p:cNvPicPr preferRelativeResize="0"/>
          <p:nvPr/>
        </p:nvPicPr>
        <p:blipFill rotWithShape="1">
          <a:blip r:embed="rId6">
            <a:alphaModFix/>
            <a:duotone>
              <a:prstClr val="black"/>
              <a:schemeClr val="tx2">
                <a:tint val="45000"/>
                <a:satMod val="400000"/>
              </a:schemeClr>
            </a:duotone>
            <a:extLst>
              <a:ext uri="{BEBA8EAE-BF5A-486C-A8C5-ECC9F3942E4B}">
                <a14:imgProps xmlns:a14="http://schemas.microsoft.com/office/drawing/2010/main">
                  <a14:imgLayer r:embed="rId7">
                    <a14:imgEffect>
                      <a14:colorTemperature colorTemp="8800"/>
                    </a14:imgEffect>
                    <a14:imgEffect>
                      <a14:saturation sat="0"/>
                    </a14:imgEffect>
                  </a14:imgLayer>
                </a14:imgProps>
              </a:ext>
            </a:extLst>
          </a:blip>
          <a:srcRect/>
          <a:stretch/>
        </p:blipFill>
        <p:spPr>
          <a:xfrm>
            <a:off x="299407" y="609193"/>
            <a:ext cx="1434569" cy="533119"/>
          </a:xfrm>
          <a:prstGeom prst="rect">
            <a:avLst/>
          </a:prstGeom>
          <a:ln>
            <a:noFill/>
          </a:ln>
          <a:effectLst>
            <a:outerShdw blurRad="190500" algn="tl" rotWithShape="0">
              <a:srgbClr val="000000">
                <a:alpha val="70000"/>
              </a:srgbClr>
            </a:outerShdw>
          </a:effectLst>
        </p:spPr>
      </p:pic>
      <p:sp>
        <p:nvSpPr>
          <p:cNvPr id="21" name="TextBox 20">
            <a:extLst>
              <a:ext uri="{FF2B5EF4-FFF2-40B4-BE49-F238E27FC236}">
                <a16:creationId xmlns:a16="http://schemas.microsoft.com/office/drawing/2014/main" id="{9E64D20A-221C-4C00-BB59-A466AFF0FB09}"/>
              </a:ext>
            </a:extLst>
          </p:cNvPr>
          <p:cNvSpPr txBox="1"/>
          <p:nvPr/>
        </p:nvSpPr>
        <p:spPr>
          <a:xfrm>
            <a:off x="3045373" y="1347234"/>
            <a:ext cx="6101254"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0000"/>
                </a:solidFill>
                <a:effectLst/>
                <a:uLnTx/>
                <a:uFillTx/>
                <a:latin typeface="Segoe UI" pitchFamily="34" charset="0"/>
                <a:cs typeface="Times New Roman" panose="02020603050405020304" pitchFamily="18" charset="0"/>
                <a:sym typeface="Tajawal Medium"/>
              </a:rPr>
              <a:t>إدارة المخاطر </a:t>
            </a:r>
          </a:p>
        </p:txBody>
      </p:sp>
    </p:spTree>
    <p:custDataLst>
      <p:tags r:id="rId1"/>
    </p:custDataLst>
    <p:extLst>
      <p:ext uri="{BB962C8B-B14F-4D97-AF65-F5344CB8AC3E}">
        <p14:creationId xmlns:p14="http://schemas.microsoft.com/office/powerpoint/2010/main" val="317381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E80A0B-0D69-46E0-B1A7-4E7647C15A57}"/>
              </a:ext>
            </a:extLst>
          </p:cNvPr>
          <p:cNvSpPr txBox="1"/>
          <p:nvPr/>
        </p:nvSpPr>
        <p:spPr>
          <a:xfrm>
            <a:off x="454820" y="645722"/>
            <a:ext cx="11521280" cy="5617692"/>
          </a:xfrm>
          <a:prstGeom prst="rect">
            <a:avLst/>
          </a:prstGeom>
          <a:noFill/>
        </p:spPr>
        <p:txBody>
          <a:bodyPr wrap="square">
            <a:spAutoFit/>
          </a:bodyPr>
          <a:lstStyle/>
          <a:p>
            <a:pPr algn="just" rtl="1">
              <a:lnSpc>
                <a:spcPct val="150000"/>
              </a:lnSpc>
            </a:pPr>
            <a:r>
              <a:rPr lang="ar-JO" sz="2200" b="1" dirty="0">
                <a:solidFill>
                  <a:schemeClr val="tx1"/>
                </a:solidFill>
                <a:cs typeface="+mj-cs"/>
              </a:rPr>
              <a:t>مقدمة</a:t>
            </a:r>
          </a:p>
          <a:p>
            <a:pPr algn="just" rtl="1">
              <a:lnSpc>
                <a:spcPct val="150000"/>
              </a:lnSpc>
            </a:pPr>
            <a:r>
              <a:rPr lang="ar-JO" sz="2200" dirty="0">
                <a:solidFill>
                  <a:schemeClr val="tx1"/>
                </a:solidFill>
                <a:cs typeface="+mj-cs"/>
              </a:rPr>
              <a:t>         شهد العصر الحاضر تطورًا كبيرًا في المجالات كافة وتغيرًا واسعاً في العلوم والمعارف والتكنولوجيا، وكان لهذا التوسّع والتغيير أثره في الدول والمنظمات والمؤسسات عبر بروز العديد من الأزمات التي تُؤثر في سير العمل. وقد ترتب على تعقّد الحياة المعاشة بروز ظاهرة "الأزمة" وانتشارها، إن مصطلح إدارة الأزمات أو ما يُعرف بـ </a:t>
            </a:r>
            <a:r>
              <a:rPr lang="en-GB" sz="2200" dirty="0">
                <a:solidFill>
                  <a:schemeClr val="tx1"/>
                </a:solidFill>
                <a:cs typeface="+mj-cs"/>
              </a:rPr>
              <a:t>Crisis Management  </a:t>
            </a:r>
            <a:r>
              <a:rPr lang="ar-JO" sz="2200" dirty="0">
                <a:solidFill>
                  <a:schemeClr val="tx1"/>
                </a:solidFill>
                <a:cs typeface="+mj-cs"/>
              </a:rPr>
              <a:t>هو أحد أكثر المصطلحات شيوعاً في العالم. </a:t>
            </a:r>
          </a:p>
          <a:p>
            <a:pPr algn="just" rtl="1">
              <a:lnSpc>
                <a:spcPct val="150000"/>
              </a:lnSpc>
            </a:pPr>
            <a:r>
              <a:rPr lang="ar-JO" sz="2200" dirty="0">
                <a:solidFill>
                  <a:schemeClr val="tx1"/>
                </a:solidFill>
                <a:cs typeface="+mj-cs"/>
              </a:rPr>
              <a:t>تعبّر الأزمات عن الأحداث المفاجئة، والتي تشكل خطراً أو تهديداً للاقتصاد واستمرارية الأعمال، وتستدعي قرارات حاسمة وسريعة تجاهها. أمّا "إدارة الأزمات" فهي أحد المجالات المعرفية المهمة التي شهدت توسعاً متسارعاً خلال السنوات الماضية، فقد توسّعت تلك الدراسات لتشمل جوانب عديدة مثل" تخطيط الأزمات" و"التنبؤ بالأزمة" وغير ذلك. </a:t>
            </a:r>
          </a:p>
          <a:p>
            <a:pPr algn="just" rtl="1">
              <a:lnSpc>
                <a:spcPct val="150000"/>
              </a:lnSpc>
            </a:pPr>
            <a:r>
              <a:rPr lang="ar-JO" sz="2200" dirty="0">
                <a:solidFill>
                  <a:schemeClr val="tx1"/>
                </a:solidFill>
                <a:cs typeface="+mj-cs"/>
              </a:rPr>
              <a:t>أدّى تسارع ظهور الأزمات وتعدّدها إلى اهتمام علماء الإدارة بوضع أسس ومبادئ لإدارة الأزمات؛ حتى أصبحت إدارة الأزمات فرعاً متميزًا من فروع علم الإدارة، وتعد إدارة الأزمات أسلوب علمي يستخدم للتعامل مع الأزمات والحالات الطارئة عند حدوثها بغرض التحكم في النتائج أو التخفيف منها. (البريدي، 1999) </a:t>
            </a:r>
            <a:endParaRPr lang="ar-JO" sz="2200" i="0" dirty="0">
              <a:solidFill>
                <a:schemeClr val="tx1"/>
              </a:solidFill>
              <a:effectLst/>
              <a:latin typeface="Tajawal"/>
              <a:cs typeface="+mj-cs"/>
            </a:endParaRPr>
          </a:p>
        </p:txBody>
      </p:sp>
      <p:pic>
        <p:nvPicPr>
          <p:cNvPr id="8" name="Google Shape;111;p1">
            <a:extLst>
              <a:ext uri="{FF2B5EF4-FFF2-40B4-BE49-F238E27FC236}">
                <a16:creationId xmlns:a16="http://schemas.microsoft.com/office/drawing/2014/main" id="{5FC74FD3-5A31-4333-8C3E-B7E59303B1D6}"/>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pic>
        <p:nvPicPr>
          <p:cNvPr id="11" name="Google Shape;115;p1">
            <a:extLst>
              <a:ext uri="{FF2B5EF4-FFF2-40B4-BE49-F238E27FC236}">
                <a16:creationId xmlns:a16="http://schemas.microsoft.com/office/drawing/2014/main" id="{213C434A-BFA1-41C9-9478-107B4B3A4C44}"/>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4" name="Google Shape;142;p3">
            <a:extLst>
              <a:ext uri="{FF2B5EF4-FFF2-40B4-BE49-F238E27FC236}">
                <a16:creationId xmlns:a16="http://schemas.microsoft.com/office/drawing/2014/main" id="{5AF629CE-3787-410B-BC67-97F0D241684F}"/>
              </a:ext>
            </a:extLst>
          </p:cNvPr>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9" name="TextBox 8">
            <a:extLst>
              <a:ext uri="{FF2B5EF4-FFF2-40B4-BE49-F238E27FC236}">
                <a16:creationId xmlns:a16="http://schemas.microsoft.com/office/drawing/2014/main" id="{E91FB3ED-84F1-410A-AEBD-38B14AA5DD29}"/>
              </a:ext>
            </a:extLst>
          </p:cNvPr>
          <p:cNvSpPr txBox="1"/>
          <p:nvPr/>
        </p:nvSpPr>
        <p:spPr>
          <a:xfrm>
            <a:off x="5417022" y="551336"/>
            <a:ext cx="2166466"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0000"/>
                </a:solidFill>
                <a:effectLst/>
                <a:uLnTx/>
                <a:uFillTx/>
                <a:latin typeface="Arial"/>
                <a:cs typeface="Times New Roman" panose="02020603050405020304" pitchFamily="18" charset="0"/>
                <a:sym typeface="Arial"/>
              </a:rPr>
              <a:t>إدارة الأزمات</a:t>
            </a:r>
          </a:p>
        </p:txBody>
      </p:sp>
    </p:spTree>
    <p:extLst>
      <p:ext uri="{BB962C8B-B14F-4D97-AF65-F5344CB8AC3E}">
        <p14:creationId xmlns:p14="http://schemas.microsoft.com/office/powerpoint/2010/main" val="672314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863752" y="409629"/>
            <a:ext cx="3080844" cy="523180"/>
          </a:xfrm>
          <a:prstGeom prst="rect">
            <a:avLst/>
          </a:prstGeom>
          <a:noFill/>
          <a:ln>
            <a:noFill/>
          </a:ln>
        </p:spPr>
        <p:txBody>
          <a:bodyPr spcFirstLastPara="1" wrap="square" lIns="91425" tIns="45700" rIns="91425" bIns="45700" anchor="t" anchorCtr="0">
            <a:spAutoFit/>
          </a:bodyPr>
          <a:lstStyle/>
          <a:p>
            <a:pPr algn="r" rtl="1"/>
            <a:r>
              <a:rPr lang="ar-JO" sz="2800" b="1" i="0" u="none" strike="noStrike" baseline="0" dirty="0">
                <a:latin typeface="SimplifiedArabic,Bold"/>
                <a:cs typeface="+mj-cs"/>
              </a:rPr>
              <a:t>مفهوم الأزمة</a:t>
            </a:r>
          </a:p>
        </p:txBody>
      </p:sp>
      <p:sp>
        <p:nvSpPr>
          <p:cNvPr id="3" name="Rectangle 2"/>
          <p:cNvSpPr/>
          <p:nvPr/>
        </p:nvSpPr>
        <p:spPr>
          <a:xfrm>
            <a:off x="512476" y="866903"/>
            <a:ext cx="11260424" cy="5632311"/>
          </a:xfrm>
          <a:prstGeom prst="rect">
            <a:avLst/>
          </a:prstGeom>
        </p:spPr>
        <p:txBody>
          <a:bodyPr wrap="square">
            <a:spAutoFit/>
          </a:bodyPr>
          <a:lstStyle/>
          <a:p>
            <a:pPr algn="r" rtl="1"/>
            <a:r>
              <a:rPr lang="ar-JO" sz="2400" b="1" i="0" u="none" strike="noStrike" baseline="0" dirty="0">
                <a:latin typeface="SimplifiedArabic,Bold"/>
                <a:cs typeface="+mj-cs"/>
              </a:rPr>
              <a:t>مفهوم الأزمة</a:t>
            </a:r>
          </a:p>
          <a:p>
            <a:pPr algn="r" rtl="1"/>
            <a:r>
              <a:rPr lang="en-US" sz="2400" b="0" i="0" u="none" strike="noStrike" baseline="0" dirty="0">
                <a:latin typeface="SimplifiedArabic"/>
                <a:cs typeface="+mj-cs"/>
              </a:rPr>
              <a:t> </a:t>
            </a:r>
            <a:endParaRPr lang="ar-JO" sz="2400" b="0" i="0" u="none" strike="noStrike" baseline="0" dirty="0">
              <a:latin typeface="SimplifiedArabic"/>
              <a:cs typeface="+mj-cs"/>
            </a:endParaRPr>
          </a:p>
          <a:p>
            <a:pPr algn="r" rtl="1"/>
            <a:r>
              <a:rPr lang="ar-JO" sz="2400" b="1" i="0" u="none" strike="noStrike" baseline="0" dirty="0">
                <a:latin typeface="SimplifiedArabic,Bold"/>
                <a:cs typeface="+mj-cs"/>
              </a:rPr>
              <a:t>الأزمة </a:t>
            </a:r>
            <a:r>
              <a:rPr lang="ar-JO" sz="2400" i="0" u="none" strike="noStrike" baseline="0" dirty="0">
                <a:latin typeface="SimplifiedArabic,Bold"/>
                <a:cs typeface="+mj-cs"/>
              </a:rPr>
              <a:t>هي</a:t>
            </a:r>
            <a:r>
              <a:rPr lang="ar-JO" sz="2400" b="1" i="0" u="none" strike="noStrike" baseline="0" dirty="0">
                <a:latin typeface="SimplifiedArabic,Bold"/>
                <a:cs typeface="+mj-cs"/>
              </a:rPr>
              <a:t> </a:t>
            </a:r>
            <a:r>
              <a:rPr lang="ar-JO" sz="2400" b="0" i="0" u="none" strike="noStrike" baseline="0" dirty="0">
                <a:latin typeface="SimplifiedArabic"/>
                <a:cs typeface="+mj-cs"/>
              </a:rPr>
              <a:t>خلل مفاجئ يؤثّر على المقوّمات الرئيسة للنظام، وتشكل تهديداً صريحاً وواضحاً لبقاء المنظمة أوالنظام نفسه هلال( </a:t>
            </a:r>
            <a:r>
              <a:rPr lang="ar-JO" sz="2400" b="0" i="0" u="none" strike="noStrike" baseline="0" dirty="0">
                <a:latin typeface="TimesNewRoman"/>
                <a:cs typeface="+mj-cs"/>
              </a:rPr>
              <a:t>1996 </a:t>
            </a:r>
            <a:r>
              <a:rPr lang="ar-JO" sz="2400" b="0" i="0" u="none" strike="noStrike" baseline="0" dirty="0">
                <a:latin typeface="SimplifiedArabic"/>
                <a:cs typeface="+mj-cs"/>
              </a:rPr>
              <a:t>) .</a:t>
            </a:r>
          </a:p>
          <a:p>
            <a:pPr algn="r" rtl="1"/>
            <a:endParaRPr lang="ar-JO" sz="2400" b="0" i="0" u="none" strike="noStrike" baseline="0" dirty="0">
              <a:latin typeface="SimplifiedArabic"/>
              <a:cs typeface="+mj-cs"/>
            </a:endParaRPr>
          </a:p>
          <a:p>
            <a:pPr algn="just" rtl="1"/>
            <a:r>
              <a:rPr lang="ar-JO" sz="2400" b="0" i="0" u="none" strike="noStrike" baseline="0" dirty="0">
                <a:latin typeface="SimplifiedArabic"/>
                <a:cs typeface="+mj-cs"/>
              </a:rPr>
              <a:t>كما تم تعريفها بأنها </a:t>
            </a:r>
            <a:r>
              <a:rPr lang="ar-JO" sz="2400" dirty="0">
                <a:latin typeface="SimplifiedArabic"/>
                <a:cs typeface="+mj-cs"/>
              </a:rPr>
              <a:t>"</a:t>
            </a:r>
            <a:r>
              <a:rPr lang="ar-JO" sz="2400" b="0" i="0" u="none" strike="noStrike" baseline="0" dirty="0">
                <a:latin typeface="SimplifiedArabic"/>
                <a:cs typeface="+mj-cs"/>
              </a:rPr>
              <a:t>موقف حاد مفاجئ، وحالة حرجة وصعبة تنجم عن تطور التناقض والخلاف، وهي مرحلة متقدمة من الصراع القائم بين أطراف الأزمة، سواء أكانت علنية ظاهرة أوخفية كامنة، أم كانت ذات سمات وخصائص آنية مفاجئة أو قديمة مستمرة، وسواء أكانت عرضية دون تخطيط مسبق أم نتيجة تخطيط ".</a:t>
            </a:r>
          </a:p>
          <a:p>
            <a:pPr algn="r" rtl="1"/>
            <a:endParaRPr lang="ar-JO" sz="2400" b="0" i="0" u="none" strike="noStrike" baseline="0" dirty="0">
              <a:latin typeface="SimplifiedArabic"/>
              <a:cs typeface="+mj-cs"/>
            </a:endParaRPr>
          </a:p>
          <a:p>
            <a:pPr algn="just" rtl="1"/>
            <a:r>
              <a:rPr lang="ar-JO" sz="2400" b="0" i="0" u="none" strike="noStrike" baseline="0" dirty="0">
                <a:latin typeface="TimesNewRoman"/>
                <a:cs typeface="+mj-cs"/>
              </a:rPr>
              <a:t>أما فنك فعر</a:t>
            </a:r>
            <a:r>
              <a:rPr lang="ar-JO" sz="2400" dirty="0">
                <a:latin typeface="TimesNewRoman"/>
                <a:cs typeface="+mj-cs"/>
              </a:rPr>
              <a:t>ّ</a:t>
            </a:r>
            <a:r>
              <a:rPr lang="ar-JO" sz="2400" b="0" i="0" u="none" strike="noStrike" baseline="0" dirty="0">
                <a:latin typeface="TimesNewRoman"/>
                <a:cs typeface="+mj-cs"/>
              </a:rPr>
              <a:t>ف الأزمة بأنها " نقطة تحول في حياة المنظمة نحو الأسوأ أو الأفضل، فهي حالة من عدم الاستقرار يحدث فيها تغيير حاسم في سير العمل في المنظمة، قد يؤدّي إلى نتائج مرغوب فيها، أو نتائج غير مرغوب فيها. </a:t>
            </a:r>
          </a:p>
          <a:p>
            <a:pPr algn="r" rtl="1"/>
            <a:endParaRPr lang="ar-JO" sz="2400" b="0" i="0" u="none" strike="noStrike" baseline="0" dirty="0">
              <a:latin typeface="TimesNewRoman"/>
              <a:cs typeface="+mj-cs"/>
            </a:endParaRPr>
          </a:p>
          <a:p>
            <a:pPr algn="just" rtl="1"/>
            <a:r>
              <a:rPr lang="ar-JO" sz="2400" b="0" i="0" u="none" strike="noStrike" baseline="0" dirty="0">
                <a:latin typeface="SimplifiedArabic"/>
                <a:cs typeface="+mj-cs"/>
              </a:rPr>
              <a:t>أما السيد فخلص إلى تعريف الأزمة بأنها " موقف خارج عن السيطرة وتحوّل فجائي عن السلوك المعتاد يؤدي إلى خلل وتهديد للمصالح، يؤثر على النظام العام للمجتمع، وأن مواجهة هذا الموقف يتطلب اتخاذ قرار محدد وسريع في ظل محدودية المعلومات والمفاجأة وضيق الوقت المقترن بالتهديد ". ( السيد، 2000)</a:t>
            </a:r>
            <a:endParaRPr lang="ar-JO" sz="24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883262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51F0988-7D41-4818-B162-2162B3493D75}"/>
              </a:ext>
            </a:extLst>
          </p:cNvPr>
          <p:cNvSpPr txBox="1"/>
          <p:nvPr/>
        </p:nvSpPr>
        <p:spPr>
          <a:xfrm>
            <a:off x="119336" y="764704"/>
            <a:ext cx="11737304" cy="5565563"/>
          </a:xfrm>
          <a:prstGeom prst="rect">
            <a:avLst/>
          </a:prstGeom>
          <a:noFill/>
        </p:spPr>
        <p:txBody>
          <a:bodyPr wrap="square">
            <a:spAutoFit/>
          </a:bodyPr>
          <a:lstStyle/>
          <a:p>
            <a:pPr algn="r">
              <a:lnSpc>
                <a:spcPct val="150000"/>
              </a:lnSpc>
            </a:pPr>
            <a:r>
              <a:rPr lang="ar-JO" sz="2400" dirty="0">
                <a:cs typeface="+mj-cs"/>
              </a:rPr>
              <a:t>-  </a:t>
            </a:r>
            <a:r>
              <a:rPr lang="ar-JO" sz="2400" b="1" dirty="0">
                <a:cs typeface="+mj-cs"/>
              </a:rPr>
              <a:t>المفاجأة العنيفة </a:t>
            </a:r>
            <a:r>
              <a:rPr lang="ar-JO" sz="2400" dirty="0">
                <a:cs typeface="+mj-cs"/>
              </a:rPr>
              <a:t>: عند انفجارها واستحواذها على اهتمام جميع الأفراد والمؤسسات المتصلة بها أو المحيطين بها .</a:t>
            </a:r>
          </a:p>
          <a:p>
            <a:pPr algn="r">
              <a:lnSpc>
                <a:spcPct val="150000"/>
              </a:lnSpc>
            </a:pPr>
            <a:r>
              <a:rPr lang="ar-JO" sz="2400" dirty="0">
                <a:cs typeface="+mj-cs"/>
              </a:rPr>
              <a:t>-  </a:t>
            </a:r>
            <a:r>
              <a:rPr lang="ar-JO" sz="2400" b="1" dirty="0">
                <a:cs typeface="+mj-cs"/>
              </a:rPr>
              <a:t>التعقيد والتشابك والتداخل والتعدد: </a:t>
            </a:r>
            <a:r>
              <a:rPr lang="ar-JO" sz="2400" dirty="0">
                <a:cs typeface="+mj-cs"/>
              </a:rPr>
              <a:t>في عناصرها وعواملها وأسبابها. </a:t>
            </a:r>
          </a:p>
          <a:p>
            <a:pPr algn="r">
              <a:lnSpc>
                <a:spcPct val="150000"/>
              </a:lnSpc>
            </a:pPr>
            <a:r>
              <a:rPr lang="ar-JO" sz="2400" dirty="0">
                <a:cs typeface="+mj-cs"/>
              </a:rPr>
              <a:t>- </a:t>
            </a:r>
            <a:r>
              <a:rPr lang="ar-JO" sz="2400" b="1" dirty="0">
                <a:cs typeface="+mj-cs"/>
              </a:rPr>
              <a:t>نقص المعلومات وعدم وضوح الرؤيا لدى متخذ القرار</a:t>
            </a:r>
            <a:r>
              <a:rPr lang="ar-JO" sz="2400" dirty="0">
                <a:cs typeface="+mj-cs"/>
              </a:rPr>
              <a:t>: وجود ما يشبه الضباب الكثيف الذي يحول دون رؤية الاتجاهات الصحيحة، وماذا يخفيه له هذا الاتجاه من أخطار مجهولة، سواء في حجمها أو في درجة تحمل الكيان الإداري لها .</a:t>
            </a:r>
          </a:p>
          <a:p>
            <a:pPr algn="r">
              <a:lnSpc>
                <a:spcPct val="150000"/>
              </a:lnSpc>
            </a:pPr>
            <a:r>
              <a:rPr lang="ar-JO" sz="2400" dirty="0">
                <a:cs typeface="+mj-cs"/>
              </a:rPr>
              <a:t>- </a:t>
            </a:r>
            <a:r>
              <a:rPr lang="ar-JO" sz="2400" b="1" dirty="0">
                <a:cs typeface="+mj-cs"/>
              </a:rPr>
              <a:t>سيادة حالة من الخوف </a:t>
            </a:r>
            <a:r>
              <a:rPr lang="ar-JO" sz="2400" dirty="0">
                <a:cs typeface="+mj-cs"/>
              </a:rPr>
              <a:t>: قد تصل إلى حد الرعب من المخاوف التي ترافق الأزمة . </a:t>
            </a:r>
          </a:p>
          <a:p>
            <a:pPr algn="r">
              <a:lnSpc>
                <a:spcPct val="150000"/>
              </a:lnSpc>
            </a:pPr>
            <a:r>
              <a:rPr lang="ar-JO" sz="2400" dirty="0">
                <a:cs typeface="+mj-cs"/>
              </a:rPr>
              <a:t>- </a:t>
            </a:r>
            <a:r>
              <a:rPr lang="ar-JO" sz="2400" b="1" dirty="0">
                <a:cs typeface="+mj-cs"/>
              </a:rPr>
              <a:t>ضيق الوقت: </a:t>
            </a:r>
            <a:r>
              <a:rPr lang="ar-JO" sz="2400" dirty="0">
                <a:cs typeface="+mj-cs"/>
              </a:rPr>
              <a:t>فالحدث المفاجئ لا يتيح وقتًا كافيًا للرد عليه والاستجابة له، لما يمثّله من تهديد للمصالح القومية، كما أن الاستعداد لا يكون كافيًا للمواجهة ( مهنا، 2004).</a:t>
            </a:r>
          </a:p>
          <a:p>
            <a:pPr algn="r">
              <a:lnSpc>
                <a:spcPct val="150000"/>
              </a:lnSpc>
            </a:pPr>
            <a:r>
              <a:rPr lang="ar-JO" sz="2400" dirty="0">
                <a:cs typeface="+mj-cs"/>
              </a:rPr>
              <a:t>- </a:t>
            </a:r>
            <a:r>
              <a:rPr lang="ar-JO" sz="2400" b="1" dirty="0">
                <a:cs typeface="+mj-cs"/>
              </a:rPr>
              <a:t>التهديد: </a:t>
            </a:r>
            <a:r>
              <a:rPr lang="ar-JO" sz="2400" dirty="0">
                <a:cs typeface="+mj-cs"/>
              </a:rPr>
              <a:t> "الإجراءات والأفعال التي تصدر من فرد أو مجموعة أفراد أو تقدم معين سواء بالإشارة أو القول أو الفعل من أجل الاستجابة لمطالب أو شروط محددة يسعى الطرف الأول لتحقيقها من قبل الطرف الثاني مع التلويح باستخدام القوة عند عدم الاستجابة لهذه المطالب، ومن هنا تبدأ الأزمة". ( عودة، 2008: 14) </a:t>
            </a:r>
            <a:endParaRPr lang="en-GB" sz="2400" dirty="0">
              <a:cs typeface="+mj-cs"/>
            </a:endParaRPr>
          </a:p>
        </p:txBody>
      </p:sp>
      <p:sp>
        <p:nvSpPr>
          <p:cNvPr id="5" name="TextBox 4">
            <a:extLst>
              <a:ext uri="{FF2B5EF4-FFF2-40B4-BE49-F238E27FC236}">
                <a16:creationId xmlns:a16="http://schemas.microsoft.com/office/drawing/2014/main" id="{61D7639F-6C93-4BFC-A5CB-7897E02427AD}"/>
              </a:ext>
            </a:extLst>
          </p:cNvPr>
          <p:cNvSpPr txBox="1"/>
          <p:nvPr/>
        </p:nvSpPr>
        <p:spPr>
          <a:xfrm>
            <a:off x="3935760" y="72166"/>
            <a:ext cx="3865464"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1" i="0" u="none" strike="noStrike" kern="0" cap="none" spc="0" normalizeH="0" baseline="0" noProof="0" dirty="0">
                <a:ln>
                  <a:noFill/>
                </a:ln>
                <a:solidFill>
                  <a:srgbClr val="000000"/>
                </a:solidFill>
                <a:effectLst/>
                <a:uLnTx/>
                <a:uFillTx/>
                <a:latin typeface="Arial"/>
                <a:cs typeface="Times New Roman" panose="02020603050405020304" pitchFamily="18" charset="0"/>
                <a:sym typeface="Arial"/>
              </a:rPr>
              <a:t>الخصائص الأساسية للأزمات </a:t>
            </a:r>
          </a:p>
        </p:txBody>
      </p:sp>
      <p:sp>
        <p:nvSpPr>
          <p:cNvPr id="6" name="Google Shape;142;p3">
            <a:extLst>
              <a:ext uri="{FF2B5EF4-FFF2-40B4-BE49-F238E27FC236}">
                <a16:creationId xmlns:a16="http://schemas.microsoft.com/office/drawing/2014/main" id="{7048543F-CD8C-4E60-84EA-23022B647BB0}"/>
              </a:ext>
            </a:extLst>
          </p:cNvPr>
          <p:cNvSpPr/>
          <p:nvPr/>
        </p:nvSpPr>
        <p:spPr>
          <a:xfrm>
            <a:off x="2279576" y="540511"/>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7" name="Google Shape;111;p1">
            <a:extLst>
              <a:ext uri="{FF2B5EF4-FFF2-40B4-BE49-F238E27FC236}">
                <a16:creationId xmlns:a16="http://schemas.microsoft.com/office/drawing/2014/main" id="{957518BF-D8B3-4A7A-86C6-33597633D966}"/>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41430985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1619077-A4F9-4E65-8E55-7CF1A786238D}"/>
              </a:ext>
            </a:extLst>
          </p:cNvPr>
          <p:cNvSpPr txBox="1"/>
          <p:nvPr/>
        </p:nvSpPr>
        <p:spPr>
          <a:xfrm>
            <a:off x="4117370" y="188640"/>
            <a:ext cx="2602021" cy="58477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3200" b="1" i="0" u="none" strike="noStrike" kern="0" cap="none" spc="0" normalizeH="0" baseline="0" noProof="0" dirty="0">
                <a:ln>
                  <a:noFill/>
                </a:ln>
                <a:solidFill>
                  <a:schemeClr val="tx1"/>
                </a:solidFill>
                <a:effectLst/>
                <a:uLnTx/>
                <a:uFillTx/>
                <a:latin typeface="Arial"/>
                <a:cs typeface="Times New Roman" panose="02020603050405020304" pitchFamily="18" charset="0"/>
                <a:sym typeface="Arial"/>
              </a:rPr>
              <a:t>أسباب الأزمات</a:t>
            </a:r>
          </a:p>
        </p:txBody>
      </p:sp>
      <p:sp>
        <p:nvSpPr>
          <p:cNvPr id="5" name="TextBox 4">
            <a:extLst>
              <a:ext uri="{FF2B5EF4-FFF2-40B4-BE49-F238E27FC236}">
                <a16:creationId xmlns:a16="http://schemas.microsoft.com/office/drawing/2014/main" id="{2670FE89-E7A1-4D0A-964E-A2E8DCD0E2B5}"/>
              </a:ext>
            </a:extLst>
          </p:cNvPr>
          <p:cNvSpPr txBox="1"/>
          <p:nvPr/>
        </p:nvSpPr>
        <p:spPr>
          <a:xfrm>
            <a:off x="335360" y="678468"/>
            <a:ext cx="11496600" cy="1569660"/>
          </a:xfrm>
          <a:prstGeom prst="rect">
            <a:avLst/>
          </a:prstGeom>
          <a:noFill/>
        </p:spPr>
        <p:txBody>
          <a:bodyPr wrap="square">
            <a:spAutoFit/>
          </a:bodyPr>
          <a:lstStyle/>
          <a:p>
            <a:pPr algn="r"/>
            <a:endParaRPr lang="en-US" sz="2400" dirty="0">
              <a:solidFill>
                <a:srgbClr val="002060"/>
              </a:solidFill>
              <a:cs typeface="+mj-cs"/>
            </a:endParaRPr>
          </a:p>
          <a:p>
            <a:pPr algn="r"/>
            <a:r>
              <a:rPr lang="ar-JO" sz="2400" dirty="0">
                <a:solidFill>
                  <a:schemeClr val="tx1"/>
                </a:solidFill>
                <a:cs typeface="+mj-cs"/>
              </a:rPr>
              <a:t>بالنظر إلى طبيعة ظاهرة الأزمة، نجد أنها لا تأتي في الغالب نتيجة تفاعل عامل محدّد أو مجموعة عوامل محدّدة بل نتيجة عدد من العوامل المتزامنة والمتتالية وفقاً لطبيعة الأزمة، وبالتالي فإن للأزمة مقدّمات تدل عليها وأسباب تشير إلى حدوثها ، ومن هذه الأسباب :(اليوسفي،2015)</a:t>
            </a:r>
          </a:p>
        </p:txBody>
      </p:sp>
      <p:sp>
        <p:nvSpPr>
          <p:cNvPr id="6" name="Oval 5">
            <a:extLst>
              <a:ext uri="{FF2B5EF4-FFF2-40B4-BE49-F238E27FC236}">
                <a16:creationId xmlns:a16="http://schemas.microsoft.com/office/drawing/2014/main" id="{CE1FE291-3FFB-4D0B-83D2-06619CF01C06}"/>
              </a:ext>
            </a:extLst>
          </p:cNvPr>
          <p:cNvSpPr/>
          <p:nvPr/>
        </p:nvSpPr>
        <p:spPr>
          <a:xfrm>
            <a:off x="9048328" y="3753140"/>
            <a:ext cx="1991668"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mj-cs"/>
              </a:rPr>
              <a:t>سوء الإدر</a:t>
            </a:r>
            <a:r>
              <a:rPr lang="ar-JO" sz="2700" b="1" dirty="0">
                <a:solidFill>
                  <a:srgbClr val="002060"/>
                </a:solidFill>
                <a:effectLst/>
                <a:latin typeface="Simplified Arabic Fixed" panose="02070309020205020404" pitchFamily="49" charset="-78"/>
                <a:ea typeface="Calibri" panose="020F0502020204030204" pitchFamily="34" charset="0"/>
                <a:cs typeface="+mj-cs"/>
              </a:rPr>
              <a:t>ا</a:t>
            </a:r>
            <a:r>
              <a:rPr lang="ar-SA" sz="2700" b="1" dirty="0">
                <a:solidFill>
                  <a:srgbClr val="002060"/>
                </a:solidFill>
                <a:effectLst/>
                <a:latin typeface="Simplified Arabic Fixed" panose="02070309020205020404" pitchFamily="49" charset="-78"/>
                <a:ea typeface="Calibri" panose="020F0502020204030204" pitchFamily="34" charset="0"/>
                <a:cs typeface="+mj-cs"/>
              </a:rPr>
              <a:t>ك</a:t>
            </a:r>
            <a:endParaRPr lang="ko-KR" altLang="en-US" sz="2700" dirty="0">
              <a:solidFill>
                <a:srgbClr val="002060"/>
              </a:solidFill>
            </a:endParaRPr>
          </a:p>
        </p:txBody>
      </p:sp>
      <p:sp>
        <p:nvSpPr>
          <p:cNvPr id="7" name="Oval 6">
            <a:extLst>
              <a:ext uri="{FF2B5EF4-FFF2-40B4-BE49-F238E27FC236}">
                <a16:creationId xmlns:a16="http://schemas.microsoft.com/office/drawing/2014/main" id="{3C096EF6-FA54-4CE3-A856-3D3833812E0F}"/>
              </a:ext>
            </a:extLst>
          </p:cNvPr>
          <p:cNvSpPr/>
          <p:nvPr/>
        </p:nvSpPr>
        <p:spPr>
          <a:xfrm>
            <a:off x="7776991" y="2101884"/>
            <a:ext cx="1919411" cy="1998600"/>
          </a:xfrm>
          <a:prstGeom prst="ellipse">
            <a:avLst/>
          </a:prstGeom>
          <a:gradFill>
            <a:gsLst>
              <a:gs pos="0">
                <a:schemeClr val="accent2">
                  <a:tint val="50000"/>
                  <a:satMod val="300000"/>
                </a:schemeClr>
              </a:gs>
              <a:gs pos="35000">
                <a:schemeClr val="accent1">
                  <a:lumMod val="40000"/>
                  <a:lumOff val="60000"/>
                </a:schemeClr>
              </a:gs>
              <a:gs pos="100000">
                <a:schemeClr val="accent2">
                  <a:tint val="15000"/>
                  <a:satMod val="350000"/>
                </a:schemeClr>
              </a:gs>
            </a:gsLst>
          </a:gra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الأخطاء البشرية</a:t>
            </a:r>
            <a:endParaRPr lang="ko-KR" altLang="en-US" sz="2700" b="1" dirty="0">
              <a:solidFill>
                <a:srgbClr val="002060"/>
              </a:solidFill>
            </a:endParaRPr>
          </a:p>
        </p:txBody>
      </p:sp>
      <p:sp>
        <p:nvSpPr>
          <p:cNvPr id="8" name="Oval 7">
            <a:extLst>
              <a:ext uri="{FF2B5EF4-FFF2-40B4-BE49-F238E27FC236}">
                <a16:creationId xmlns:a16="http://schemas.microsoft.com/office/drawing/2014/main" id="{30F1EF51-265C-4DD0-A8FF-6956E4433077}"/>
              </a:ext>
            </a:extLst>
          </p:cNvPr>
          <p:cNvSpPr/>
          <p:nvPr/>
        </p:nvSpPr>
        <p:spPr>
          <a:xfrm>
            <a:off x="4117371" y="3140576"/>
            <a:ext cx="1919411" cy="1998600"/>
          </a:xfrm>
          <a:prstGeom prst="ellipse">
            <a:avLst/>
          </a:prstGeom>
          <a:gradFill>
            <a:gsLst>
              <a:gs pos="0">
                <a:schemeClr val="accent2">
                  <a:tint val="50000"/>
                  <a:satMod val="300000"/>
                </a:schemeClr>
              </a:gs>
              <a:gs pos="35000">
                <a:schemeClr val="accent1">
                  <a:lumMod val="40000"/>
                  <a:lumOff val="60000"/>
                </a:schemeClr>
              </a:gs>
              <a:gs pos="100000">
                <a:schemeClr val="accent2">
                  <a:tint val="15000"/>
                  <a:satMod val="350000"/>
                </a:schemeClr>
              </a:gs>
            </a:gsLst>
          </a:gra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تعارض المصالح والأهداف</a:t>
            </a:r>
            <a:endParaRPr lang="ko-KR" altLang="en-US" sz="2700" b="1" dirty="0">
              <a:solidFill>
                <a:srgbClr val="002060"/>
              </a:solidFill>
            </a:endParaRPr>
          </a:p>
        </p:txBody>
      </p:sp>
      <p:sp>
        <p:nvSpPr>
          <p:cNvPr id="9" name="Oval 8">
            <a:extLst>
              <a:ext uri="{FF2B5EF4-FFF2-40B4-BE49-F238E27FC236}">
                <a16:creationId xmlns:a16="http://schemas.microsoft.com/office/drawing/2014/main" id="{5AA8D470-9593-4B71-8B35-69614FEA242A}"/>
              </a:ext>
            </a:extLst>
          </p:cNvPr>
          <p:cNvSpPr/>
          <p:nvPr/>
        </p:nvSpPr>
        <p:spPr>
          <a:xfrm>
            <a:off x="6083660" y="3107288"/>
            <a:ext cx="1919411" cy="1998600"/>
          </a:xfrm>
          <a:prstGeom prst="ellipse">
            <a:avLst/>
          </a:prstGeom>
          <a:gradFill>
            <a:gsLst>
              <a:gs pos="0">
                <a:schemeClr val="accent2">
                  <a:tint val="50000"/>
                  <a:satMod val="300000"/>
                </a:schemeClr>
              </a:gs>
              <a:gs pos="35000">
                <a:schemeClr val="accent1">
                  <a:lumMod val="40000"/>
                  <a:lumOff val="60000"/>
                </a:schemeClr>
              </a:gs>
              <a:gs pos="100000">
                <a:schemeClr val="accent2">
                  <a:tint val="15000"/>
                  <a:satMod val="350000"/>
                </a:schemeClr>
              </a:gs>
            </a:gsLst>
          </a:gra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سوء</a:t>
            </a:r>
          </a:p>
          <a:p>
            <a:pPr algn="ctr"/>
            <a:r>
              <a:rPr lang="ar-JO" altLang="ko-KR" sz="2700" b="1" dirty="0">
                <a:solidFill>
                  <a:srgbClr val="002060"/>
                </a:solidFill>
              </a:rPr>
              <a:t> الفهم</a:t>
            </a:r>
            <a:endParaRPr lang="ko-KR" altLang="en-US" sz="2700" b="1" dirty="0">
              <a:solidFill>
                <a:srgbClr val="002060"/>
              </a:solidFill>
            </a:endParaRPr>
          </a:p>
        </p:txBody>
      </p:sp>
      <p:sp>
        <p:nvSpPr>
          <p:cNvPr id="10" name="Oval 9">
            <a:extLst>
              <a:ext uri="{FF2B5EF4-FFF2-40B4-BE49-F238E27FC236}">
                <a16:creationId xmlns:a16="http://schemas.microsoft.com/office/drawing/2014/main" id="{5C1CBA66-8B36-425D-A424-40D6F6D49E45}"/>
              </a:ext>
            </a:extLst>
          </p:cNvPr>
          <p:cNvSpPr/>
          <p:nvPr/>
        </p:nvSpPr>
        <p:spPr>
          <a:xfrm>
            <a:off x="2428852" y="2141246"/>
            <a:ext cx="1919411" cy="1998600"/>
          </a:xfrm>
          <a:prstGeom prst="ellipse">
            <a:avLst/>
          </a:prstGeom>
          <a:gradFill>
            <a:gsLst>
              <a:gs pos="0">
                <a:schemeClr val="accent2">
                  <a:tint val="50000"/>
                  <a:satMod val="300000"/>
                </a:schemeClr>
              </a:gs>
              <a:gs pos="25000">
                <a:schemeClr val="accent1">
                  <a:lumMod val="40000"/>
                  <a:lumOff val="60000"/>
                </a:schemeClr>
              </a:gs>
              <a:gs pos="100000">
                <a:schemeClr val="accent2">
                  <a:tint val="15000"/>
                  <a:satMod val="350000"/>
                </a:schemeClr>
              </a:gs>
            </a:gsLst>
          </a:gra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انعدام الثقة</a:t>
            </a:r>
            <a:endParaRPr lang="ko-KR" altLang="en-US" sz="2700" b="1" dirty="0">
              <a:solidFill>
                <a:srgbClr val="002060"/>
              </a:solidFill>
            </a:endParaRPr>
          </a:p>
        </p:txBody>
      </p:sp>
      <p:sp>
        <p:nvSpPr>
          <p:cNvPr id="11" name="Oval 10">
            <a:extLst>
              <a:ext uri="{FF2B5EF4-FFF2-40B4-BE49-F238E27FC236}">
                <a16:creationId xmlns:a16="http://schemas.microsoft.com/office/drawing/2014/main" id="{97591DB0-0332-4E19-822E-96FB761BB7CF}"/>
              </a:ext>
            </a:extLst>
          </p:cNvPr>
          <p:cNvSpPr/>
          <p:nvPr/>
        </p:nvSpPr>
        <p:spPr>
          <a:xfrm>
            <a:off x="1232757" y="3753140"/>
            <a:ext cx="1991668"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mj-cs"/>
              </a:rPr>
              <a:t>الإدارة الفوضوية غير الرشيدة</a:t>
            </a:r>
            <a:endParaRPr lang="ko-KR" altLang="en-US" sz="2700" dirty="0">
              <a:solidFill>
                <a:srgbClr val="002060"/>
              </a:solidFill>
            </a:endParaRPr>
          </a:p>
        </p:txBody>
      </p:sp>
      <p:sp>
        <p:nvSpPr>
          <p:cNvPr id="12" name="Oval 11">
            <a:extLst>
              <a:ext uri="{FF2B5EF4-FFF2-40B4-BE49-F238E27FC236}">
                <a16:creationId xmlns:a16="http://schemas.microsoft.com/office/drawing/2014/main" id="{9D65C90D-A64B-49AE-B5FD-3F661DA7BC53}"/>
              </a:ext>
            </a:extLst>
          </p:cNvPr>
          <p:cNvSpPr/>
          <p:nvPr/>
        </p:nvSpPr>
        <p:spPr>
          <a:xfrm>
            <a:off x="7273232" y="4881352"/>
            <a:ext cx="1991668"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mj-cs"/>
              </a:rPr>
              <a:t>سوء التقدير والتقويم</a:t>
            </a:r>
            <a:endParaRPr lang="ko-KR" altLang="en-US" sz="2700" dirty="0">
              <a:solidFill>
                <a:srgbClr val="002060"/>
              </a:solidFill>
            </a:endParaRPr>
          </a:p>
        </p:txBody>
      </p:sp>
      <p:sp>
        <p:nvSpPr>
          <p:cNvPr id="13" name="Oval 12">
            <a:extLst>
              <a:ext uri="{FF2B5EF4-FFF2-40B4-BE49-F238E27FC236}">
                <a16:creationId xmlns:a16="http://schemas.microsoft.com/office/drawing/2014/main" id="{69DB839B-2F03-4D19-B7D3-2855A005F2AF}"/>
              </a:ext>
            </a:extLst>
          </p:cNvPr>
          <p:cNvSpPr/>
          <p:nvPr/>
        </p:nvSpPr>
        <p:spPr>
          <a:xfrm>
            <a:off x="3062915" y="4881352"/>
            <a:ext cx="1991668" cy="1998600"/>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r>
              <a:rPr lang="ar-SA" sz="2700" b="1" dirty="0">
                <a:solidFill>
                  <a:srgbClr val="002060"/>
                </a:solidFill>
                <a:effectLst/>
                <a:latin typeface="Simplified Arabic Fixed" panose="02070309020205020404" pitchFamily="49" charset="-78"/>
                <a:ea typeface="Calibri" panose="020F0502020204030204" pitchFamily="34" charset="0"/>
                <a:cs typeface="+mj-cs"/>
              </a:rPr>
              <a:t>الفكر الجماعي السائد</a:t>
            </a:r>
            <a:endParaRPr lang="ko-KR" altLang="en-US" sz="2700" dirty="0">
              <a:solidFill>
                <a:srgbClr val="002060"/>
              </a:solidFill>
            </a:endParaRPr>
          </a:p>
        </p:txBody>
      </p:sp>
      <p:sp>
        <p:nvSpPr>
          <p:cNvPr id="14" name="Oval 13">
            <a:extLst>
              <a:ext uri="{FF2B5EF4-FFF2-40B4-BE49-F238E27FC236}">
                <a16:creationId xmlns:a16="http://schemas.microsoft.com/office/drawing/2014/main" id="{14F35308-8BB1-42B0-9B71-FC654C70E143}"/>
              </a:ext>
            </a:extLst>
          </p:cNvPr>
          <p:cNvSpPr/>
          <p:nvPr/>
        </p:nvSpPr>
        <p:spPr>
          <a:xfrm>
            <a:off x="5130430" y="4887456"/>
            <a:ext cx="1919411" cy="1998600"/>
          </a:xfrm>
          <a:prstGeom prst="ellipse">
            <a:avLst/>
          </a:prstGeom>
          <a:gradFill>
            <a:gsLst>
              <a:gs pos="0">
                <a:schemeClr val="accent2">
                  <a:tint val="50000"/>
                  <a:satMod val="300000"/>
                </a:schemeClr>
              </a:gs>
              <a:gs pos="35000">
                <a:schemeClr val="accent1">
                  <a:lumMod val="40000"/>
                  <a:lumOff val="60000"/>
                </a:schemeClr>
              </a:gs>
              <a:gs pos="100000">
                <a:schemeClr val="accent2">
                  <a:tint val="15000"/>
                  <a:satMod val="350000"/>
                </a:schemeClr>
              </a:gs>
            </a:gsLst>
          </a:gra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ar-JO" altLang="ko-KR" sz="2700" b="1" dirty="0">
                <a:solidFill>
                  <a:srgbClr val="002060"/>
                </a:solidFill>
              </a:rPr>
              <a:t>استعراض القوة</a:t>
            </a:r>
            <a:endParaRPr lang="ko-KR" altLang="en-US" sz="2700" b="1" dirty="0">
              <a:solidFill>
                <a:srgbClr val="002060"/>
              </a:solidFill>
            </a:endParaRPr>
          </a:p>
        </p:txBody>
      </p:sp>
      <p:pic>
        <p:nvPicPr>
          <p:cNvPr id="15" name="Google Shape;111;p1">
            <a:extLst>
              <a:ext uri="{FF2B5EF4-FFF2-40B4-BE49-F238E27FC236}">
                <a16:creationId xmlns:a16="http://schemas.microsoft.com/office/drawing/2014/main" id="{9EE5A2A4-B8A1-417A-BDEB-70760BEC0AD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4021193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863752" y="473047"/>
            <a:ext cx="30808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مراحل الأزمة</a:t>
            </a:r>
          </a:p>
        </p:txBody>
      </p:sp>
      <p:sp>
        <p:nvSpPr>
          <p:cNvPr id="3" name="Rectangle 2"/>
          <p:cNvSpPr/>
          <p:nvPr/>
        </p:nvSpPr>
        <p:spPr>
          <a:xfrm>
            <a:off x="335359" y="1180133"/>
            <a:ext cx="11672737" cy="5632311"/>
          </a:xfrm>
          <a:prstGeom prst="rect">
            <a:avLst/>
          </a:prstGeom>
        </p:spPr>
        <p:txBody>
          <a:bodyPr wrap="square">
            <a:spAutoFit/>
          </a:bodyPr>
          <a:lstStyle/>
          <a:p>
            <a:pPr algn="r"/>
            <a:r>
              <a:rPr lang="ar-JO" sz="2800" b="1" i="0" u="none" strike="noStrike" baseline="0" dirty="0">
                <a:latin typeface="SimplifiedArabic,Bold"/>
              </a:rPr>
              <a:t>مراحل نشوء الأزمة وتطورها:</a:t>
            </a:r>
          </a:p>
          <a:p>
            <a:pPr algn="r"/>
            <a:r>
              <a:rPr lang="ar-JO" sz="2400" b="0" i="0" u="none" strike="noStrike" baseline="0" dirty="0">
                <a:latin typeface="SimplifiedArabic"/>
              </a:rPr>
              <a:t>       تمرّ الأزمة في تطورها بمراحل أربع، تعرف المرحلة الأولى بالتحذيرية، والثانية ولادة الأزمة، ثم الأزمة المزمنة ثم مرحلة تسوية الأزمة وإزالة آثارها، وفيما يلي عرض مختصر للمراحل الأربع :</a:t>
            </a:r>
          </a:p>
          <a:p>
            <a:pPr algn="r"/>
            <a:endParaRPr lang="ar-JO" sz="2400" b="0" i="0" u="none" strike="noStrike" baseline="0" dirty="0">
              <a:latin typeface="SimplifiedArabic"/>
            </a:endParaRPr>
          </a:p>
          <a:p>
            <a:pPr algn="r"/>
            <a:r>
              <a:rPr lang="ar-JO" sz="2400" b="1" i="0" u="none" strike="noStrike" baseline="0" dirty="0">
                <a:latin typeface="SimplifiedArabic,Bold"/>
              </a:rPr>
              <a:t> المرحلة الأولى: مرحلة بوادر الأزمة: </a:t>
            </a:r>
            <a:r>
              <a:rPr lang="ar-JO" sz="2400" b="0" i="0" u="none" strike="noStrike" baseline="0" dirty="0">
                <a:latin typeface="SimplifiedArabic"/>
              </a:rPr>
              <a:t>في العادة يسبق وقوع الأزمة عدد من المؤشرات، ولذلك يطلق على تلك المرحلة من تطور الأزمة </a:t>
            </a:r>
            <a:r>
              <a:rPr lang="ar-JO" sz="2400" i="0" u="sng" strike="noStrike" baseline="0" dirty="0">
                <a:latin typeface="SimplifiedArabic"/>
              </a:rPr>
              <a:t>بالمرحلة التحذيرية</a:t>
            </a:r>
            <a:r>
              <a:rPr lang="ar-JO" sz="2400" b="0" i="0" u="none" strike="noStrike" baseline="0" dirty="0">
                <a:latin typeface="SimplifiedArabic"/>
              </a:rPr>
              <a:t>، أو </a:t>
            </a:r>
            <a:r>
              <a:rPr lang="ar-JO" sz="2400" b="0" i="0" u="sng" strike="noStrike" baseline="0" dirty="0">
                <a:latin typeface="SimplifiedArabic"/>
              </a:rPr>
              <a:t>مرحلة الإنذار</a:t>
            </a:r>
            <a:r>
              <a:rPr lang="ar-JO" sz="2400" b="0" i="0" u="none" strike="noStrike" baseline="0" dirty="0">
                <a:latin typeface="SimplifiedArabic"/>
              </a:rPr>
              <a:t>.</a:t>
            </a:r>
          </a:p>
          <a:p>
            <a:pPr algn="r"/>
            <a:r>
              <a:rPr lang="ar-JO" sz="2400" b="1" i="0" u="none" strike="noStrike" baseline="0" dirty="0">
                <a:latin typeface="SimplifiedArabic,Bold"/>
              </a:rPr>
              <a:t>المرحلة الثانية: ميلاد الأزمة: </a:t>
            </a:r>
            <a:r>
              <a:rPr lang="ar-JO" sz="2400" b="0" i="0" u="none" strike="noStrike" baseline="0" dirty="0">
                <a:latin typeface="SimplifiedArabic"/>
              </a:rPr>
              <a:t>وتشير تلك المرحلة إلى لحظة الظهور المادي للأزمة نتيجة الفشل في القضاء عليها خلال مرحلة ظهور مؤشراتها الأولى، أو نتيجة الاستهانة بتلك المؤشرات وسوء تقديرها، أو بسبب عدم القدرة على إدارتها والتعامل معها لأسباب تتعلق بفعالية فريق إدارة الأزمة.</a:t>
            </a:r>
          </a:p>
          <a:p>
            <a:pPr algn="r"/>
            <a:r>
              <a:rPr lang="ar-JO" sz="2400" b="1" i="0" u="none" strike="noStrike" baseline="0" dirty="0">
                <a:latin typeface="SimplifiedArabic,Bold"/>
              </a:rPr>
              <a:t>المرحلة الثالثة: الأزمة المزمنة: </a:t>
            </a:r>
            <a:r>
              <a:rPr lang="ar-JO" sz="2400" b="0" i="0" u="none" strike="noStrike" baseline="0" dirty="0">
                <a:latin typeface="SimplifiedArabic"/>
              </a:rPr>
              <a:t>وتتطور تلك المرحلة نتيجة تفاعل الأزمة مع المحفزات الذاتية والخارجية التي تقوم بتغذيتها، ومِن ثَم تصعب السيطرة عليها، وتزداد درجة حدتها وتعقّدها، كما يزداد حجم التكلفة الناتجة عنها، خاصة في حالة سوء الإدارة الناتجة عن ضيق الأفق.</a:t>
            </a:r>
          </a:p>
          <a:p>
            <a:pPr algn="r"/>
            <a:r>
              <a:rPr lang="ar-JO" sz="2200" b="1" dirty="0">
                <a:solidFill>
                  <a:schemeClr val="tx1"/>
                </a:solidFill>
                <a:cs typeface="+mj-cs"/>
              </a:rPr>
              <a:t>المرحلة الرابعة: تسوية الأزمة</a:t>
            </a:r>
            <a:r>
              <a:rPr lang="ar-JO" sz="2200" dirty="0">
                <a:solidFill>
                  <a:schemeClr val="tx1"/>
                </a:solidFill>
                <a:cs typeface="+mj-cs"/>
              </a:rPr>
              <a:t>: </a:t>
            </a:r>
            <a:r>
              <a:rPr lang="ar-JO" sz="2400" dirty="0">
                <a:solidFill>
                  <a:schemeClr val="tx1"/>
                </a:solidFill>
                <a:cs typeface="+mj-cs"/>
              </a:rPr>
              <a:t>تبدأ الأزمة خلال تلك المرحلة في الانحسار والتقلّص، لتعود الأمور على طبيعتها</a:t>
            </a:r>
            <a:r>
              <a:rPr lang="ar-JO" sz="2200" dirty="0">
                <a:solidFill>
                  <a:schemeClr val="tx1"/>
                </a:solidFill>
                <a:cs typeface="+mj-cs"/>
              </a:rPr>
              <a:t>. (اليوسفي،2015)</a:t>
            </a:r>
          </a:p>
          <a:p>
            <a:pPr algn="r"/>
            <a:endParaRPr lang="ar-JO" sz="22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3471735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CAEE13B-38D3-4BD0-B1AD-477E4D1CFB3D}"/>
              </a:ext>
            </a:extLst>
          </p:cNvPr>
          <p:cNvSpPr txBox="1"/>
          <p:nvPr/>
        </p:nvSpPr>
        <p:spPr>
          <a:xfrm>
            <a:off x="317500" y="1175921"/>
            <a:ext cx="11557000" cy="5262979"/>
          </a:xfrm>
          <a:prstGeom prst="rect">
            <a:avLst/>
          </a:prstGeom>
          <a:noFill/>
        </p:spPr>
        <p:txBody>
          <a:bodyPr wrap="square">
            <a:spAutoFit/>
          </a:bodyPr>
          <a:lstStyle/>
          <a:p>
            <a:pPr algn="r"/>
            <a:r>
              <a:rPr lang="ar-JO" sz="2400" dirty="0">
                <a:cs typeface="+mj-cs"/>
              </a:rPr>
              <a:t>يعدّ التشخيص السليم للأزمات المفتاح الرئيس للتعامل معها، ومن دون التشخيص يعد التعامل معها ارتجالاً، ومن مناهج التشخيص ما يأتي:</a:t>
            </a:r>
          </a:p>
          <a:p>
            <a:pPr algn="r"/>
            <a:r>
              <a:rPr lang="ar-JO" sz="2400" b="1" dirty="0">
                <a:cs typeface="+mj-cs"/>
              </a:rPr>
              <a:t>المنهج الوصفي التحليلي</a:t>
            </a:r>
            <a:r>
              <a:rPr lang="ar-JO" sz="2400" dirty="0">
                <a:cs typeface="+mj-cs"/>
              </a:rPr>
              <a:t>: يقوم هذا المنهج على تشخيص الأزمة .</a:t>
            </a:r>
          </a:p>
          <a:p>
            <a:pPr algn="r"/>
            <a:endParaRPr lang="ar-JO" sz="2400" dirty="0">
              <a:cs typeface="+mj-cs"/>
            </a:endParaRPr>
          </a:p>
          <a:p>
            <a:pPr algn="r"/>
            <a:r>
              <a:rPr lang="ar-JO" sz="2400" b="1" dirty="0">
                <a:cs typeface="+mj-cs"/>
              </a:rPr>
              <a:t>المنهج التاريخي لتشخيص الأزمات</a:t>
            </a:r>
            <a:r>
              <a:rPr lang="ar-JO" sz="2400" dirty="0">
                <a:cs typeface="+mj-cs"/>
              </a:rPr>
              <a:t>: ينطلق هذا المنهج من مبدأ أن الأزمة لا تنشأ فجأة ولكنها نتيجة تفاعل أسباب وعوامل نشأت قبل ظهورها تاريخياً.</a:t>
            </a:r>
          </a:p>
          <a:p>
            <a:pPr algn="r"/>
            <a:endParaRPr lang="ar-JO" sz="2400" dirty="0">
              <a:cs typeface="+mj-cs"/>
            </a:endParaRPr>
          </a:p>
          <a:p>
            <a:pPr algn="r"/>
            <a:r>
              <a:rPr lang="ar-JO" sz="2400" b="1" dirty="0">
                <a:cs typeface="+mj-cs"/>
              </a:rPr>
              <a:t>المنهج البيئي</a:t>
            </a:r>
            <a:r>
              <a:rPr lang="ar-JO" sz="2400" dirty="0">
                <a:cs typeface="+mj-cs"/>
              </a:rPr>
              <a:t>: ينطلق هذا المنهج من مبدأ أن أية أزمة هي وليدة البيئة التي نشأت فيها وتفاعلت معها.</a:t>
            </a:r>
          </a:p>
          <a:p>
            <a:pPr algn="r"/>
            <a:endParaRPr lang="ar-JO" sz="2400" dirty="0">
              <a:cs typeface="+mj-cs"/>
            </a:endParaRPr>
          </a:p>
          <a:p>
            <a:pPr algn="r"/>
            <a:r>
              <a:rPr lang="ar-JO" sz="2400" b="1" dirty="0">
                <a:cs typeface="+mj-cs"/>
              </a:rPr>
              <a:t>منهج دراسة الحالة لتشخيص الأزمات</a:t>
            </a:r>
            <a:r>
              <a:rPr lang="ar-JO" sz="2400" dirty="0">
                <a:cs typeface="+mj-cs"/>
              </a:rPr>
              <a:t>: يعتمد على دراسة كل أزمة على حدة، باعتبار أنها حالة مستقلة .</a:t>
            </a:r>
          </a:p>
          <a:p>
            <a:pPr algn="r"/>
            <a:r>
              <a:rPr lang="ar-JO" sz="2400" b="1" dirty="0">
                <a:cs typeface="+mj-cs"/>
              </a:rPr>
              <a:t>منهج الدراسات المقارنة لتشخيص الأزمات</a:t>
            </a:r>
            <a:r>
              <a:rPr lang="ar-JO" sz="2400" dirty="0">
                <a:cs typeface="+mj-cs"/>
              </a:rPr>
              <a:t>: يقوم على دراسة الأزمات التي تمت في الماضي ومقارنتها موضوعياً بالأزمات التي تواجهها المنظمة في الحاضر (ربابعة، 2006)</a:t>
            </a:r>
          </a:p>
          <a:p>
            <a:pPr algn="r"/>
            <a:r>
              <a:rPr lang="ar-JO" sz="2400" b="1" dirty="0">
                <a:cs typeface="+mj-cs"/>
              </a:rPr>
              <a:t>منهج الدراسات المتكاملة لتشخيص الأزمات</a:t>
            </a:r>
            <a:r>
              <a:rPr lang="ar-JO" sz="2400" dirty="0">
                <a:cs typeface="+mj-cs"/>
              </a:rPr>
              <a:t>: تحديد وتقييم المخاطر المحتمل أن تتعرض لها من البيئة المحيطة (داخلياً وخارجياً)، لمنع أو مواجهة تلك المخاطر بكفاءة وفعالية، ووضع خطط الطوارئ للأزمة، (الحملاوي وعفيفي، 2000)</a:t>
            </a:r>
          </a:p>
        </p:txBody>
      </p:sp>
      <p:pic>
        <p:nvPicPr>
          <p:cNvPr id="7" name="Google Shape;111;p1">
            <a:extLst>
              <a:ext uri="{FF2B5EF4-FFF2-40B4-BE49-F238E27FC236}">
                <a16:creationId xmlns:a16="http://schemas.microsoft.com/office/drawing/2014/main" id="{47726336-D209-40EC-964D-FDB68E195F19}"/>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8" name="TextBox 7">
            <a:extLst>
              <a:ext uri="{FF2B5EF4-FFF2-40B4-BE49-F238E27FC236}">
                <a16:creationId xmlns:a16="http://schemas.microsoft.com/office/drawing/2014/main" id="{1E1FAC65-4919-4590-ADF3-58022C75EB6D}"/>
              </a:ext>
            </a:extLst>
          </p:cNvPr>
          <p:cNvSpPr txBox="1"/>
          <p:nvPr/>
        </p:nvSpPr>
        <p:spPr>
          <a:xfrm>
            <a:off x="3027680" y="419100"/>
            <a:ext cx="613664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0000"/>
                </a:solidFill>
                <a:effectLst/>
                <a:uLnTx/>
                <a:uFillTx/>
                <a:latin typeface="Arial"/>
                <a:cs typeface="Times New Roman" panose="02020603050405020304" pitchFamily="18" charset="0"/>
                <a:sym typeface="Arial"/>
              </a:rPr>
              <a:t>مناهج تشخيص الأزمة</a:t>
            </a:r>
          </a:p>
        </p:txBody>
      </p:sp>
    </p:spTree>
    <p:extLst>
      <p:ext uri="{BB962C8B-B14F-4D97-AF65-F5344CB8AC3E}">
        <p14:creationId xmlns:p14="http://schemas.microsoft.com/office/powerpoint/2010/main" val="134690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791744" y="422521"/>
            <a:ext cx="30808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إدارة الأزمات</a:t>
            </a:r>
          </a:p>
        </p:txBody>
      </p:sp>
      <p:sp>
        <p:nvSpPr>
          <p:cNvPr id="3" name="Rectangle 2"/>
          <p:cNvSpPr/>
          <p:nvPr/>
        </p:nvSpPr>
        <p:spPr>
          <a:xfrm>
            <a:off x="933840" y="1484711"/>
            <a:ext cx="10324320" cy="4401205"/>
          </a:xfrm>
          <a:prstGeom prst="rect">
            <a:avLst/>
          </a:prstGeom>
        </p:spPr>
        <p:txBody>
          <a:bodyPr wrap="square">
            <a:spAutoFit/>
          </a:bodyPr>
          <a:lstStyle/>
          <a:p>
            <a:pPr algn="just" rtl="1"/>
            <a:r>
              <a:rPr lang="ar-JO" sz="2800" b="1" i="0" u="none" strike="noStrike" baseline="0" dirty="0">
                <a:latin typeface="SimplifiedArabic,Bold"/>
                <a:cs typeface="+mj-cs"/>
              </a:rPr>
              <a:t>مراحل نشوء الأزمة وتطوّرها:</a:t>
            </a:r>
          </a:p>
          <a:p>
            <a:pPr algn="just" rtl="1"/>
            <a:r>
              <a:rPr lang="ar-JO" sz="2800" b="0" i="0" u="none" strike="noStrike" baseline="0" dirty="0">
                <a:latin typeface="SimplifiedArabic"/>
                <a:cs typeface="+mj-cs"/>
              </a:rPr>
              <a:t>وضع لاغديك </a:t>
            </a:r>
            <a:r>
              <a:rPr lang="en-GB" sz="2800" b="0" i="0" u="none" strike="noStrike" baseline="0" dirty="0">
                <a:latin typeface="SimplifiedArabic"/>
                <a:cs typeface="+mj-cs"/>
              </a:rPr>
              <a:t>Lagadec </a:t>
            </a:r>
            <a:r>
              <a:rPr lang="ar-JO" sz="2800" b="0" i="0" u="none" strike="noStrike" baseline="0" dirty="0">
                <a:latin typeface="SimplifiedArabic"/>
                <a:cs typeface="+mj-cs"/>
              </a:rPr>
              <a:t> تصورًا ثلاثياً لمراحل تطوّر الأزمة من وجهة نظر المديرين، يشمل </a:t>
            </a:r>
            <a:r>
              <a:rPr lang="ar-JO" sz="2800" b="1" i="0" u="none" strike="noStrike" baseline="0" dirty="0">
                <a:latin typeface="SimplifiedArabic"/>
                <a:cs typeface="+mj-cs"/>
              </a:rPr>
              <a:t>المد والجزر، ومرحلة الفوضى، ومرحلة العطل والخراب</a:t>
            </a:r>
            <a:r>
              <a:rPr lang="ar-JO" sz="2800" b="0" i="0" u="none" strike="noStrike" baseline="0" dirty="0">
                <a:latin typeface="SimplifiedArabic"/>
                <a:cs typeface="+mj-cs"/>
              </a:rPr>
              <a:t>.</a:t>
            </a:r>
          </a:p>
          <a:p>
            <a:pPr algn="just" rtl="1"/>
            <a:endParaRPr lang="ar-JO" sz="2800" b="0" i="0" u="none" strike="noStrike" baseline="0" dirty="0">
              <a:latin typeface="SimplifiedArabic"/>
              <a:cs typeface="+mj-cs"/>
            </a:endParaRPr>
          </a:p>
          <a:p>
            <a:pPr algn="just" rtl="1"/>
            <a:r>
              <a:rPr lang="ar-JO" sz="2800" b="0" i="0" u="none" strike="noStrike" baseline="0" dirty="0">
                <a:latin typeface="SimplifiedArabic"/>
                <a:cs typeface="+mj-cs"/>
              </a:rPr>
              <a:t> وبالنظر إلى ما سبق يمكن تلخيص مراحل نشوء وتطور الأزمة في ثلاث مراحل هي: </a:t>
            </a:r>
            <a:r>
              <a:rPr lang="ar-JO" sz="2800" b="1" i="0" u="none" strike="noStrike" baseline="0" dirty="0">
                <a:latin typeface="SimplifiedArabic"/>
                <a:cs typeface="+mj-cs"/>
              </a:rPr>
              <a:t>مرحلة ما قبل الأزمة </a:t>
            </a:r>
            <a:r>
              <a:rPr lang="ar-JO" sz="2800" b="0" i="0" u="none" strike="noStrike" baseline="0" dirty="0">
                <a:latin typeface="SimplifiedArabic"/>
                <a:cs typeface="+mj-cs"/>
              </a:rPr>
              <a:t>التي تتعلّق بالتدابير الوقائية التي تتخذها المنظمة، وتعمل على تلافي حدوثها من خلال اكتشاف إشارات الإنذار المبكر. </a:t>
            </a:r>
            <a:r>
              <a:rPr lang="ar-JO" sz="2800" b="1" i="0" u="none" strike="noStrike" baseline="0" dirty="0">
                <a:latin typeface="SimplifiedArabic"/>
                <a:cs typeface="+mj-cs"/>
              </a:rPr>
              <a:t>مرحلة حدوث الأزمة </a:t>
            </a:r>
            <a:r>
              <a:rPr lang="ar-JO" sz="2800" b="0" i="0" u="none" strike="noStrike" baseline="0" dirty="0">
                <a:latin typeface="SimplifiedArabic"/>
                <a:cs typeface="+mj-cs"/>
              </a:rPr>
              <a:t>التي تتضمن التدابير الكفيلة بتحقيق أكبر قدر من النتائج الجيدة من خلال احتواء الأضرار الناجمة عنها والحد منها. </a:t>
            </a:r>
            <a:r>
              <a:rPr lang="ar-JO" sz="2800" b="1" i="0" u="none" strike="noStrike" baseline="0" dirty="0">
                <a:latin typeface="SimplifiedArabic"/>
                <a:cs typeface="+mj-cs"/>
              </a:rPr>
              <a:t>مرحلة ما بعد الأزمة </a:t>
            </a:r>
            <a:r>
              <a:rPr lang="ar-JO" sz="2800" b="0" i="0" u="none" strike="noStrike" baseline="0" dirty="0">
                <a:latin typeface="SimplifiedArabic"/>
                <a:cs typeface="+mj-cs"/>
              </a:rPr>
              <a:t>التي تتضمن كل التّدابير اللازمة لإعادة التكيف واستعادة النشاط والتعلّم والاستفادة. (اليوسفي،2015)</a:t>
            </a:r>
          </a:p>
        </p:txBody>
      </p:sp>
      <p:pic>
        <p:nvPicPr>
          <p:cNvPr id="14" name="Google Shape;149;p3">
            <a:extLst>
              <a:ext uri="{FF2B5EF4-FFF2-40B4-BE49-F238E27FC236}">
                <a16:creationId xmlns:a16="http://schemas.microsoft.com/office/drawing/2014/main" id="{780B2BBB-C09E-4244-96DB-928CF06CBC27}"/>
              </a:ext>
            </a:extLst>
          </p:cNvPr>
          <p:cNvPicPr preferRelativeResize="0"/>
          <p:nvPr/>
        </p:nvPicPr>
        <p:blipFill rotWithShape="1">
          <a:blip r:embed="rId4">
            <a:alphaModFix/>
            <a:duotone>
              <a:prstClr val="black"/>
              <a:schemeClr val="accent3">
                <a:tint val="45000"/>
                <a:satMod val="400000"/>
              </a:schemeClr>
            </a:duotone>
          </a:blip>
          <a:srcRect/>
          <a:stretch/>
        </p:blipFill>
        <p:spPr>
          <a:xfrm>
            <a:off x="10128448" y="6461192"/>
            <a:ext cx="1879649" cy="309233"/>
          </a:xfrm>
          <a:prstGeom prst="rect">
            <a:avLst/>
          </a:prstGeom>
          <a:noFill/>
          <a:ln>
            <a:noFill/>
          </a:ln>
        </p:spPr>
      </p:pic>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5">
            <a:alphaModFix/>
            <a:duotone>
              <a:prstClr val="black"/>
              <a:schemeClr val="tx2">
                <a:tint val="45000"/>
                <a:satMod val="400000"/>
              </a:schemeClr>
            </a:duotone>
            <a:extLst>
              <a:ext uri="{BEBA8EAE-BF5A-486C-A8C5-ECC9F3942E4B}">
                <a14:imgProps xmlns:a14="http://schemas.microsoft.com/office/drawing/2010/main">
                  <a14:imgLayer r:embed="rId6">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28509205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3935760" y="419667"/>
            <a:ext cx="30808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إدارة الأزمات</a:t>
            </a:r>
          </a:p>
        </p:txBody>
      </p:sp>
      <p:sp>
        <p:nvSpPr>
          <p:cNvPr id="3" name="Rectangle 2"/>
          <p:cNvSpPr/>
          <p:nvPr/>
        </p:nvSpPr>
        <p:spPr>
          <a:xfrm>
            <a:off x="537797" y="971416"/>
            <a:ext cx="11260424" cy="5847755"/>
          </a:xfrm>
          <a:prstGeom prst="rect">
            <a:avLst/>
          </a:prstGeom>
        </p:spPr>
        <p:txBody>
          <a:bodyPr wrap="square">
            <a:spAutoFit/>
          </a:bodyPr>
          <a:lstStyle/>
          <a:p>
            <a:pPr algn="r" rtl="1"/>
            <a:r>
              <a:rPr lang="ar-JO" sz="2200" b="1" i="0" u="none" strike="noStrike" baseline="0" dirty="0">
                <a:latin typeface="SimplifiedArabic,Bold"/>
                <a:cs typeface="+mj-cs"/>
              </a:rPr>
              <a:t>مفهوم إدارة الأزمات</a:t>
            </a:r>
          </a:p>
          <a:p>
            <a:pPr algn="r" rtl="1"/>
            <a:r>
              <a:rPr lang="ar-JO" sz="2200" i="0" u="none" strike="noStrike" baseline="0" dirty="0">
                <a:latin typeface="SimplifiedArabic,Bold"/>
                <a:cs typeface="+mj-cs"/>
              </a:rPr>
              <a:t>" تقنية أو أسلوب معين يستخدم عند مواجهة الحالات الطارئة، والتعامل مع الأزمات التي لا بدّ من مواجهتها والتخطيط لأسلوب المواجهة بشكل مبكّر بناءً على الافتراضات المبنية على المعلومات التي تنبّئ بحدوث مثل هذه الأزمات".</a:t>
            </a:r>
          </a:p>
          <a:p>
            <a:pPr algn="r" rtl="1"/>
            <a:endParaRPr lang="ar-JO" sz="2200" i="0" u="none" strike="noStrike" baseline="0" dirty="0">
              <a:latin typeface="SimplifiedArabic,Bold"/>
              <a:cs typeface="+mj-cs"/>
            </a:endParaRPr>
          </a:p>
          <a:p>
            <a:pPr algn="r" rtl="1"/>
            <a:r>
              <a:rPr lang="ar-JO" sz="2200" b="0" i="0" u="none" strike="noStrike" baseline="0" dirty="0">
                <a:latin typeface="SimplifiedArabic"/>
                <a:cs typeface="+mj-cs"/>
              </a:rPr>
              <a:t>كما عرفت إدارة الأزمات بأنها: استراتيجية علمية رشيدة تبنى على العلم والمعرفة، وتعمل على حماية ووقاية المنظمة والارتقاء بأدائها، والمحافظة على سلامة العاملين فيها، ومعالجة أي قصور أو خلل يصيب أحد جوانبها.</a:t>
            </a:r>
            <a:endParaRPr lang="ar-JO" sz="2200" b="0" i="0" u="none" strike="noStrike" baseline="0" dirty="0">
              <a:latin typeface="TimesNewRoman"/>
              <a:cs typeface="+mj-cs"/>
            </a:endParaRPr>
          </a:p>
          <a:p>
            <a:pPr algn="r" rtl="1"/>
            <a:endParaRPr lang="ar-JO" sz="2200" b="0" i="0" u="none" strike="noStrike" baseline="0" dirty="0">
              <a:latin typeface="SimplifiedArabic"/>
              <a:cs typeface="+mj-cs"/>
            </a:endParaRPr>
          </a:p>
          <a:p>
            <a:pPr algn="r"/>
            <a:r>
              <a:rPr lang="ar-JO" sz="2200" b="0" i="0" u="none" strike="noStrike" baseline="0" dirty="0">
                <a:latin typeface="SimplifiedArabic"/>
              </a:rPr>
              <a:t>ويرى ماهر ( </a:t>
            </a:r>
            <a:r>
              <a:rPr lang="ar-JO" sz="2200" b="0" i="0" u="none" strike="noStrike" baseline="0" dirty="0">
                <a:latin typeface="TimesNewRoman"/>
              </a:rPr>
              <a:t>2006 </a:t>
            </a:r>
            <a:r>
              <a:rPr lang="ar-JO" sz="2200" b="0" i="0" u="none" strike="noStrike" baseline="0" dirty="0">
                <a:latin typeface="SimplifiedArabic"/>
              </a:rPr>
              <a:t>) أنها: "طريقة للسيطرة على الأزمة باستخدام مجموعة من الأدوات، والجهود للتغلب على الأزمة، واحتواء الأزمات المسببة لها، والاستفادة والتعلم من الجوانب الخاصة بالأزمة، حتى يمكن تفادي الأزمات المستقبلية" .</a:t>
            </a:r>
          </a:p>
          <a:p>
            <a:pPr algn="r"/>
            <a:endParaRPr lang="ar-JO" sz="2200" b="0" i="0" u="none" strike="noStrike" baseline="0" dirty="0">
              <a:latin typeface="SimplifiedArabic"/>
            </a:endParaRPr>
          </a:p>
          <a:p>
            <a:pPr algn="r"/>
            <a:r>
              <a:rPr lang="ar-JO" sz="2200" b="0" i="0" u="none" strike="noStrike" baseline="0" dirty="0">
                <a:latin typeface="SimplifiedArabic"/>
              </a:rPr>
              <a:t>وعرفت بأنها : العملية الإدارية المستمرة التي تتنبأ بالأزمات المحتملة عن طريق الاستشعار ورصد التغيرات البيئية الداخلية والخارجية المولدة للأزمات وتعبئة الموارد والإمكانيات المتاحة لمنع الأزمات أو الإعداد للتعامل بأكبر قدر ممكن من الكفاءة والفعالية وبما يحقق أقل قدر من الضرر للمنظمة والبيئة والعاملين مع ضمان العودة إلى الأوضاع الطبيعية في أسرع وقت وبأقل كلفة ممكنة.</a:t>
            </a:r>
          </a:p>
          <a:p>
            <a:pPr algn="r"/>
            <a:r>
              <a:rPr lang="ar-JO" sz="2200" b="0" i="0" u="none" strike="noStrike" baseline="0" dirty="0">
                <a:latin typeface="SimplifiedArabic"/>
                <a:cs typeface="+mj-cs"/>
              </a:rPr>
              <a:t>كما يمكن تعريف </a:t>
            </a:r>
            <a:r>
              <a:rPr lang="ar-JO" sz="2200" b="1" i="0" u="none" strike="noStrike" baseline="0" dirty="0">
                <a:latin typeface="SimplifiedArabic,Bold"/>
                <a:cs typeface="+mj-cs"/>
              </a:rPr>
              <a:t>إدارة الأزمات </a:t>
            </a:r>
            <a:r>
              <a:rPr lang="ar-JO" sz="2200" b="0" i="0" u="none" strike="noStrike" baseline="0" dirty="0">
                <a:latin typeface="SimplifiedArabic"/>
                <a:cs typeface="+mj-cs"/>
              </a:rPr>
              <a:t>بأنها: مجموعة العمليات الإدارية الممنهجة التي يقوم بها المدير من أجل التعامل مع الأزمة من خلال اتخاذ التدابير الوقائية لتلافي حدوث الأزمة، والتقليل من آثارها السلبية في حال حدوثها، واستخلاص الدروس والعبر منها بعد حدوثها.</a:t>
            </a:r>
            <a:endParaRPr lang="ar-JO" sz="2200" dirty="0">
              <a:solidFill>
                <a:schemeClr val="tx1"/>
              </a:solidFill>
              <a:cs typeface="+mj-cs"/>
            </a:endParaRP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18919719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CA1C4F-AA11-4F5C-A8C8-48EE47488D48}"/>
              </a:ext>
            </a:extLst>
          </p:cNvPr>
          <p:cNvSpPr txBox="1"/>
          <p:nvPr/>
        </p:nvSpPr>
        <p:spPr>
          <a:xfrm>
            <a:off x="145887" y="3451652"/>
            <a:ext cx="11737304" cy="2568717"/>
          </a:xfrm>
          <a:prstGeom prst="rect">
            <a:avLst/>
          </a:prstGeom>
          <a:noFill/>
        </p:spPr>
        <p:txBody>
          <a:bodyPr wrap="square">
            <a:spAutoFit/>
          </a:bodyPr>
          <a:lstStyle/>
          <a:p>
            <a:pPr algn="r">
              <a:lnSpc>
                <a:spcPct val="150000"/>
              </a:lnSpc>
            </a:pPr>
            <a:r>
              <a:rPr lang="ar-JO" sz="2200" b="1" i="0" u="none" strike="noStrike" baseline="0" dirty="0">
                <a:latin typeface="TimesNewRoman"/>
              </a:rPr>
              <a:t>1</a:t>
            </a:r>
            <a:r>
              <a:rPr lang="ar-JO" sz="2200" b="1" i="0" u="none" strike="noStrike" baseline="0" dirty="0">
                <a:latin typeface="SimplifiedArabic"/>
              </a:rPr>
              <a:t>. علمٌ يهتم بالتنبؤ والتوقعات المستقبلية وعمل السيناريوهات اللازمة للتصدّي لما قد يحدث</a:t>
            </a:r>
            <a:r>
              <a:rPr lang="ar-JO" sz="2200" b="1" i="0" u="none" strike="noStrike" baseline="0" dirty="0">
                <a:latin typeface="TimesNewRoman"/>
              </a:rPr>
              <a:t>.</a:t>
            </a:r>
          </a:p>
          <a:p>
            <a:pPr algn="r">
              <a:lnSpc>
                <a:spcPct val="150000"/>
              </a:lnSpc>
            </a:pPr>
            <a:r>
              <a:rPr lang="ar-JO" sz="2200" b="1" i="0" u="none" strike="noStrike" baseline="0" dirty="0">
                <a:latin typeface="TimesNewRoman"/>
              </a:rPr>
              <a:t>2</a:t>
            </a:r>
            <a:r>
              <a:rPr lang="ar-JO" sz="2200" b="1" i="0" u="none" strike="noStrike" baseline="0" dirty="0">
                <a:latin typeface="SimplifiedArabic"/>
              </a:rPr>
              <a:t>. تتطلّب إدارة الأزمات إداريين مدربين تدريبا ً خاصاً ويمتلكون مهارات تفادي الأزمات أو التقليل من خسائرها.</a:t>
            </a:r>
          </a:p>
          <a:p>
            <a:pPr algn="r">
              <a:lnSpc>
                <a:spcPct val="150000"/>
              </a:lnSpc>
            </a:pPr>
            <a:r>
              <a:rPr lang="ar-JO" sz="2200" b="1" i="0" u="none" strike="noStrike" baseline="0" dirty="0">
                <a:latin typeface="TimesNewRoman"/>
              </a:rPr>
              <a:t>3</a:t>
            </a:r>
            <a:r>
              <a:rPr lang="ar-JO" sz="2200" b="1" i="0" u="none" strike="noStrike" baseline="0" dirty="0">
                <a:latin typeface="SimplifiedArabic"/>
              </a:rPr>
              <a:t>. تتطلّب إدارة الأزمات حشد القوى والإمكانات المادية والبشرية المتوافرة للسيطرة على الموقف الأزموي</a:t>
            </a:r>
            <a:r>
              <a:rPr lang="ar-JO" sz="2200" b="1" i="0" u="none" strike="noStrike" baseline="0" dirty="0">
                <a:latin typeface="TimesNewRoman"/>
              </a:rPr>
              <a:t>.</a:t>
            </a:r>
          </a:p>
          <a:p>
            <a:pPr algn="r">
              <a:lnSpc>
                <a:spcPct val="150000"/>
              </a:lnSpc>
            </a:pPr>
            <a:r>
              <a:rPr lang="ar-JO" sz="2200" b="1" i="0" u="none" strike="noStrike" baseline="0" dirty="0">
                <a:latin typeface="TimesNewRoman"/>
              </a:rPr>
              <a:t>4</a:t>
            </a:r>
            <a:r>
              <a:rPr lang="ar-JO" sz="2200" b="1" i="0" u="none" strike="noStrike" baseline="0" dirty="0">
                <a:latin typeface="SimplifiedArabic"/>
              </a:rPr>
              <a:t>. تتطلّب إدارة الأزمات استخدام الأسلوب العلمي في التعامل معها، واتخاذ القرارات اللازمة بشأنها</a:t>
            </a:r>
            <a:r>
              <a:rPr lang="ar-JO" sz="2200" b="1" i="0" u="none" strike="noStrike" baseline="0" dirty="0">
                <a:latin typeface="TimesNewRoman"/>
              </a:rPr>
              <a:t>.</a:t>
            </a:r>
          </a:p>
          <a:p>
            <a:pPr algn="r">
              <a:lnSpc>
                <a:spcPct val="150000"/>
              </a:lnSpc>
            </a:pPr>
            <a:r>
              <a:rPr lang="ar-JO" sz="2200" b="1" i="0" u="none" strike="noStrike" baseline="0" dirty="0">
                <a:latin typeface="TimesNewRoman"/>
              </a:rPr>
              <a:t>5</a:t>
            </a:r>
            <a:r>
              <a:rPr lang="ar-JO" sz="2200" b="1" i="0" u="none" strike="noStrike" baseline="0" dirty="0">
                <a:latin typeface="SimplifiedArabic"/>
              </a:rPr>
              <a:t>. ضرورة الاستفادة من الأزمات التي مرّت بها المنظمات، وأخذ الدروس والعبر للإفادة منها.</a:t>
            </a:r>
            <a:r>
              <a:rPr lang="ar-JO" sz="1800" i="0" u="none" strike="noStrike" baseline="0" dirty="0">
                <a:latin typeface="SimplifiedArabic"/>
              </a:rPr>
              <a:t>(اليوسفي،2015)</a:t>
            </a:r>
            <a:endParaRPr lang="en-GB" sz="1800" dirty="0"/>
          </a:p>
        </p:txBody>
      </p:sp>
      <p:sp>
        <p:nvSpPr>
          <p:cNvPr id="5" name="TextBox 4">
            <a:extLst>
              <a:ext uri="{FF2B5EF4-FFF2-40B4-BE49-F238E27FC236}">
                <a16:creationId xmlns:a16="http://schemas.microsoft.com/office/drawing/2014/main" id="{4291637A-5073-4E05-8A9A-3745C8D4C291}"/>
              </a:ext>
            </a:extLst>
          </p:cNvPr>
          <p:cNvSpPr txBox="1"/>
          <p:nvPr/>
        </p:nvSpPr>
        <p:spPr>
          <a:xfrm>
            <a:off x="308809" y="404664"/>
            <a:ext cx="11665296" cy="3046988"/>
          </a:xfrm>
          <a:prstGeom prst="rect">
            <a:avLst/>
          </a:prstGeom>
          <a:noFill/>
        </p:spPr>
        <p:txBody>
          <a:bodyPr wrap="square">
            <a:spAutoFit/>
          </a:bodyPr>
          <a:lstStyle/>
          <a:p>
            <a:pPr algn="just" rtl="1"/>
            <a:r>
              <a:rPr lang="ar-JO" sz="2400" b="1" dirty="0">
                <a:cs typeface="+mj-cs"/>
              </a:rPr>
              <a:t>إدارة الأزمات:</a:t>
            </a:r>
          </a:p>
          <a:p>
            <a:pPr algn="just" rtl="1"/>
            <a:r>
              <a:rPr lang="ar-JO" sz="2400" dirty="0">
                <a:cs typeface="+mj-cs"/>
              </a:rPr>
              <a:t>      في العصر الحالي اختلفت طبيعة حدوث الأزمات وتزايد تشابكها؛ لذلك تطلّب الأمر اختلاف نظرة التصدي لها، فبعد أن كانت </a:t>
            </a:r>
            <a:r>
              <a:rPr lang="ar-JO" sz="2400" b="1" u="sng" dirty="0">
                <a:cs typeface="+mj-cs"/>
              </a:rPr>
              <a:t>إدارة الأزمات إدارة فردية </a:t>
            </a:r>
            <a:r>
              <a:rPr lang="ar-JO" sz="2400" dirty="0">
                <a:cs typeface="+mj-cs"/>
              </a:rPr>
              <a:t>اعتمدت عملية التصدي لها اليوم على </a:t>
            </a:r>
            <a:r>
              <a:rPr lang="ar-JO" sz="2400" b="1" u="sng" dirty="0">
                <a:cs typeface="+mj-cs"/>
              </a:rPr>
              <a:t>قرارات جماعية تقوم على رؤية فكرية متكاملة لفريق متكامل للتعامل معها</a:t>
            </a:r>
            <a:r>
              <a:rPr lang="ar-JO" sz="2400" dirty="0">
                <a:cs typeface="+mj-cs"/>
              </a:rPr>
              <a:t>.</a:t>
            </a:r>
          </a:p>
          <a:p>
            <a:pPr algn="just" rtl="1"/>
            <a:r>
              <a:rPr lang="ar-JO" sz="2400" dirty="0">
                <a:cs typeface="+mj-cs"/>
              </a:rPr>
              <a:t>ويعذُ علم الإدارة من الأسباب الرئيسة في تقدم المجتمعات وتطورها وذلك لما يمثله من أهمية بالغة في تحقيق أهداف المنظمات من ناحية، والاستثمار الأمثل للموارد المادية والبشرية في المجتمعات .</a:t>
            </a:r>
          </a:p>
          <a:p>
            <a:pPr algn="just" rtl="1"/>
            <a:r>
              <a:rPr lang="ar-JO" sz="2400" b="0" i="0" u="none" strike="noStrike" baseline="0" dirty="0">
                <a:latin typeface="SimplifiedArabic"/>
                <a:cs typeface="+mj-cs"/>
              </a:rPr>
              <a:t>تتميز إدارة الأزمات بعدة ملامح خاصة بها منها:</a:t>
            </a:r>
          </a:p>
          <a:p>
            <a:pPr algn="just" rtl="1"/>
            <a:endParaRPr lang="en-GB" sz="2400" dirty="0">
              <a:cs typeface="+mj-cs"/>
            </a:endParaRPr>
          </a:p>
        </p:txBody>
      </p:sp>
      <p:sp>
        <p:nvSpPr>
          <p:cNvPr id="6" name="Google Shape;142;p3">
            <a:extLst>
              <a:ext uri="{FF2B5EF4-FFF2-40B4-BE49-F238E27FC236}">
                <a16:creationId xmlns:a16="http://schemas.microsoft.com/office/drawing/2014/main" id="{6A412DC0-C7C8-4111-B3A5-BCEC935AC215}"/>
              </a:ext>
            </a:extLst>
          </p:cNvPr>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7" name="Google Shape;111;p1">
            <a:extLst>
              <a:ext uri="{FF2B5EF4-FFF2-40B4-BE49-F238E27FC236}">
                <a16:creationId xmlns:a16="http://schemas.microsoft.com/office/drawing/2014/main" id="{1A759748-80CE-47F3-8235-6DFBA6DAE8C8}"/>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1624296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4BBF8D0-39F5-440A-8338-C004AF50B83A}"/>
              </a:ext>
            </a:extLst>
          </p:cNvPr>
          <p:cNvSpPr txBox="1"/>
          <p:nvPr/>
        </p:nvSpPr>
        <p:spPr>
          <a:xfrm>
            <a:off x="119336" y="836712"/>
            <a:ext cx="11665296" cy="5724644"/>
          </a:xfrm>
          <a:prstGeom prst="rect">
            <a:avLst/>
          </a:prstGeom>
          <a:noFill/>
        </p:spPr>
        <p:txBody>
          <a:bodyPr wrap="square">
            <a:spAutoFit/>
          </a:bodyPr>
          <a:lstStyle/>
          <a:p>
            <a:pPr algn="ctr" rtl="1"/>
            <a:r>
              <a:rPr lang="ar-JO" sz="2800" b="1" dirty="0">
                <a:cs typeface="+mj-cs"/>
              </a:rPr>
              <a:t>الفرق بين إدارة الأزمات، والإدارة بالأزمات</a:t>
            </a:r>
          </a:p>
          <a:p>
            <a:pPr algn="ctr" rtl="1"/>
            <a:endParaRPr lang="ar-JO" sz="2800" b="1" dirty="0">
              <a:cs typeface="+mj-cs"/>
            </a:endParaRPr>
          </a:p>
          <a:p>
            <a:pPr algn="ctr" rtl="1"/>
            <a:r>
              <a:rPr lang="ar-JO" sz="2400" b="1" dirty="0">
                <a:cs typeface="+mj-cs"/>
              </a:rPr>
              <a:t>أ-إدارة الأزمات:</a:t>
            </a:r>
            <a:endParaRPr lang="ar-JO" sz="2200" b="1" dirty="0">
              <a:cs typeface="+mj-cs"/>
            </a:endParaRPr>
          </a:p>
          <a:p>
            <a:pPr algn="just" rtl="1"/>
            <a:r>
              <a:rPr lang="ar-JO" sz="2200" dirty="0">
                <a:cs typeface="+mj-cs"/>
              </a:rPr>
              <a:t>أشار (الخضيري، 2003 ) إلى أن إدارة الأزمات هي إدارة المستقبل والحاضر، وتعدّ إدارة علمية رشيدة تبنى على العلم والمعرفة، وتعمل على حماية المؤسسة ووقايتها، والارتقاء بأدائها، ومعالجة أي قصور يصيب أحد قطاعاتها. وأضاف (أحمد، 2002 ) أن إدارة الأزمة: "أسلوب إداري حديث يقوم على التنبؤ بالأزمات المحتملة عن طريق الاستشعار، ورصد المتغيرات البيئية، الداخلية والخارجية المولدة للأزمة، والاستعداد بجميع الموارد المتاحة لمنع الأزمة، أو الإعداد للتعامل معها بكفاءة عالية للحد من الخسائر المادية والمعنوية والعودة للوضع الطبيعي في أسرع وقت، وبأقل تكلفة، ثم دراسة الأسباب المسببة للأزمة، واستخلاص النتائج لمنع حدوثها، أو تحسين طرق التعامل معها مستقبلاً مع محاولة تعظيم الفائدة الناتجة منها لأقصى درجة"</a:t>
            </a:r>
          </a:p>
          <a:p>
            <a:pPr algn="just" rtl="1"/>
            <a:endParaRPr lang="ar-JO" sz="2000" dirty="0">
              <a:cs typeface="+mj-cs"/>
            </a:endParaRPr>
          </a:p>
          <a:p>
            <a:pPr algn="ctr" rtl="1"/>
            <a:r>
              <a:rPr lang="ar-JO" sz="2400" b="1" dirty="0">
                <a:cs typeface="+mj-cs"/>
              </a:rPr>
              <a:t>ب -الإدارة بالأزمات:</a:t>
            </a:r>
          </a:p>
          <a:p>
            <a:pPr algn="just" rtl="1"/>
            <a:r>
              <a:rPr lang="ar-JO" sz="2200" dirty="0">
                <a:cs typeface="+mj-cs"/>
              </a:rPr>
              <a:t>الإدارة بالأزمات تعني افتعال الأزمات وإيجادها كوسيلة للتغطية والتمويه عن المشكلات القائمة بالفعل، ويتم خلالها توجيه قوى الفعل إلى تكريس الأزمة او إلى سلوك معين بشأنها . تقوم الإدارة بالأزمات كما أشار عامر( 1997 ) على افتعال الأزمات وإيجادها وسيلة للتغطية والتمويه على المشكلات القائمة لدى الفرد أو المؤسسة، ويطلق عليها بعض الباحثين الأزمة للتحكم والسيطرة على الآخرين "ويمكن أن تهتم الإدارة بالأزمات بنقاط الضعف واستثمارها، واستغلال الفرص التي يمكن أن تنتج عنها أزمة حقيقية لتحقيق بعض الأهداف التي كان يصعب تحقيقها في الظروف العادية"(اليوسفي،2015)</a:t>
            </a:r>
            <a:endParaRPr lang="en-GB" sz="2200" dirty="0">
              <a:cs typeface="+mj-cs"/>
            </a:endParaRPr>
          </a:p>
        </p:txBody>
      </p:sp>
      <p:sp>
        <p:nvSpPr>
          <p:cNvPr id="4" name="Google Shape;142;p3">
            <a:extLst>
              <a:ext uri="{FF2B5EF4-FFF2-40B4-BE49-F238E27FC236}">
                <a16:creationId xmlns:a16="http://schemas.microsoft.com/office/drawing/2014/main" id="{B3FA61F4-5A99-4CF9-8FEA-5DCD8798DD83}"/>
              </a:ext>
            </a:extLst>
          </p:cNvPr>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5" name="Google Shape;111;p1">
            <a:extLst>
              <a:ext uri="{FF2B5EF4-FFF2-40B4-BE49-F238E27FC236}">
                <a16:creationId xmlns:a16="http://schemas.microsoft.com/office/drawing/2014/main" id="{A8423A2A-3F6E-445F-B6EF-3666664DFC1B}"/>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3083347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9FEDCF-814B-47BE-93FC-A0DB69191EE5}"/>
              </a:ext>
            </a:extLst>
          </p:cNvPr>
          <p:cNvSpPr txBox="1"/>
          <p:nvPr/>
        </p:nvSpPr>
        <p:spPr>
          <a:xfrm>
            <a:off x="623392" y="476672"/>
            <a:ext cx="11305256" cy="5657896"/>
          </a:xfrm>
          <a:prstGeom prst="rect">
            <a:avLst/>
          </a:prstGeom>
          <a:noFill/>
        </p:spPr>
        <p:txBody>
          <a:bodyPr wrap="square">
            <a:spAutoFit/>
          </a:bodyPr>
          <a:lstStyle/>
          <a:p>
            <a:pPr algn="ctr">
              <a:lnSpc>
                <a:spcPct val="150000"/>
              </a:lnSpc>
            </a:pPr>
            <a:r>
              <a:rPr lang="ar-JO" sz="2800" b="1" i="0" u="none" strike="noStrike" baseline="0" dirty="0">
                <a:latin typeface="SimplifiedArabic,Bold"/>
                <a:cs typeface="+mj-cs"/>
              </a:rPr>
              <a:t>أهداف إدارة الأزمات</a:t>
            </a:r>
          </a:p>
          <a:p>
            <a:pPr algn="r">
              <a:lnSpc>
                <a:spcPct val="150000"/>
              </a:lnSpc>
            </a:pPr>
            <a:r>
              <a:rPr lang="ar-JO" sz="2400" b="0" i="0" u="none" strike="noStrike" baseline="0" dirty="0">
                <a:latin typeface="SimplifiedArabic"/>
                <a:cs typeface="+mj-cs"/>
              </a:rPr>
              <a:t>من أهداف إدارة الأزمات ما يأتي:</a:t>
            </a:r>
          </a:p>
          <a:p>
            <a:pPr algn="r">
              <a:lnSpc>
                <a:spcPct val="150000"/>
              </a:lnSpc>
            </a:pPr>
            <a:r>
              <a:rPr lang="ar-JO" sz="2400" b="0" i="0" u="none" strike="noStrike" baseline="0" dirty="0">
                <a:latin typeface="TimesNewRoman"/>
                <a:cs typeface="+mj-cs"/>
              </a:rPr>
              <a:t>1</a:t>
            </a:r>
            <a:r>
              <a:rPr lang="ar-JO" sz="2400" b="0" i="0" u="none" strike="noStrike" baseline="0" dirty="0">
                <a:latin typeface="SimplifiedArabic"/>
                <a:cs typeface="+mj-cs"/>
              </a:rPr>
              <a:t>. توفير القدرة العلمية على استقراء مصادر التهديد، والتنبؤ بالأخطاء والاستغلال الأمثل للموارد</a:t>
            </a:r>
            <a:r>
              <a:rPr lang="ar-JO" sz="2400" b="0" i="0" u="none" strike="noStrike" baseline="0" dirty="0">
                <a:latin typeface="TimesNewRoman"/>
                <a:cs typeface="+mj-cs"/>
              </a:rPr>
              <a:t>.</a:t>
            </a:r>
          </a:p>
          <a:p>
            <a:pPr algn="r">
              <a:lnSpc>
                <a:spcPct val="150000"/>
              </a:lnSpc>
            </a:pPr>
            <a:r>
              <a:rPr lang="ar-JO" sz="2400" b="0" i="0" u="none" strike="noStrike" baseline="0" dirty="0">
                <a:latin typeface="TimesNewRoman"/>
                <a:cs typeface="+mj-cs"/>
              </a:rPr>
              <a:t>2</a:t>
            </a:r>
            <a:r>
              <a:rPr lang="ar-JO" sz="2400" b="0" i="0" u="none" strike="noStrike" baseline="0" dirty="0">
                <a:latin typeface="SimplifiedArabic"/>
                <a:cs typeface="+mj-cs"/>
              </a:rPr>
              <a:t>. تحديد دور الأجهزة المعنية بتنظيم وإدارة الأزمة قبل الأزمة وحين حدوثها والعمل على عدم تكرارها</a:t>
            </a:r>
            <a:r>
              <a:rPr lang="ar-JO" sz="2400" b="0" i="0" u="none" strike="noStrike" baseline="0" dirty="0">
                <a:latin typeface="TimesNewRoman"/>
                <a:cs typeface="+mj-cs"/>
              </a:rPr>
              <a:t>.</a:t>
            </a:r>
          </a:p>
          <a:p>
            <a:pPr algn="r">
              <a:lnSpc>
                <a:spcPct val="150000"/>
              </a:lnSpc>
            </a:pPr>
            <a:r>
              <a:rPr lang="ar-JO" sz="2400" b="0" i="0" u="none" strike="noStrike" baseline="0" dirty="0">
                <a:latin typeface="TimesNewRoman"/>
                <a:cs typeface="+mj-cs"/>
              </a:rPr>
              <a:t>3</a:t>
            </a:r>
            <a:r>
              <a:rPr lang="ar-JO" sz="2400" b="0" i="0" u="none" strike="noStrike" baseline="0" dirty="0">
                <a:latin typeface="SimplifiedArabic"/>
                <a:cs typeface="+mj-cs"/>
              </a:rPr>
              <a:t>. توفير الإمكانات المادية والاستعداد والمواجهة.</a:t>
            </a:r>
          </a:p>
          <a:p>
            <a:pPr algn="r">
              <a:lnSpc>
                <a:spcPct val="150000"/>
              </a:lnSpc>
            </a:pPr>
            <a:r>
              <a:rPr lang="ar-JO" sz="2400" b="0" i="0" u="none" strike="noStrike" baseline="0" dirty="0">
                <a:latin typeface="TimesNewRoman"/>
                <a:cs typeface="+mj-cs"/>
              </a:rPr>
              <a:t>4</a:t>
            </a:r>
            <a:r>
              <a:rPr lang="ar-JO" sz="2400" b="0" i="0" u="none" strike="noStrike" baseline="0" dirty="0">
                <a:latin typeface="SimplifiedArabic"/>
                <a:cs typeface="+mj-cs"/>
              </a:rPr>
              <a:t>. الاستعداد لمواجهة الأزمة من خلال التنبؤ بالمشكلات، وتمكين الإدارة من السيطرة على الموقف، والمحافظة على ثقة جميع الأطراف المعنية، وتوفير نظم الاتصال الفعالة</a:t>
            </a:r>
            <a:r>
              <a:rPr lang="ar-JO" sz="2400" b="0" i="0" u="none" strike="noStrike" baseline="0" dirty="0">
                <a:latin typeface="TimesNewRoman"/>
                <a:cs typeface="+mj-cs"/>
              </a:rPr>
              <a:t>.</a:t>
            </a:r>
          </a:p>
          <a:p>
            <a:pPr algn="r">
              <a:lnSpc>
                <a:spcPct val="150000"/>
              </a:lnSpc>
            </a:pPr>
            <a:r>
              <a:rPr lang="ar-JO" sz="2400" b="0" i="0" u="none" strike="noStrike" baseline="0" dirty="0">
                <a:latin typeface="TimesNewRoman"/>
                <a:cs typeface="+mj-cs"/>
              </a:rPr>
              <a:t>5</a:t>
            </a:r>
            <a:r>
              <a:rPr lang="ar-JO" sz="2400" b="0" i="0" u="none" strike="noStrike" baseline="0" dirty="0">
                <a:latin typeface="SimplifiedArabic"/>
                <a:cs typeface="+mj-cs"/>
              </a:rPr>
              <a:t>. التعامل الفوري مع الأزمة عند وقوعها، لوقف اتساع بؤرة الأزمة، وتحليل نقاط القوة والضعف في المواجهة</a:t>
            </a:r>
            <a:endParaRPr lang="ar-JO" sz="2400" b="0" i="0" u="none" strike="noStrike" baseline="0" dirty="0">
              <a:latin typeface="TimesNewRoman"/>
              <a:cs typeface="+mj-cs"/>
            </a:endParaRPr>
          </a:p>
          <a:p>
            <a:pPr algn="r">
              <a:lnSpc>
                <a:spcPct val="150000"/>
              </a:lnSpc>
            </a:pPr>
            <a:r>
              <a:rPr lang="ar-JO" sz="2400" b="0" i="0" u="none" strike="noStrike" baseline="0" dirty="0">
                <a:latin typeface="SimplifiedArabic"/>
                <a:cs typeface="+mj-cs"/>
              </a:rPr>
              <a:t>-السعي بالإمكانيات البشرية والمادية المتوفرة لمعالجة الأزمة واتخاذ الإجراءات الوقائية لمنع تكرارها، وحدوث أزمات مشابهة لها. (مكاوي ،2005 ) </a:t>
            </a:r>
            <a:endParaRPr lang="en-GB" sz="2400" dirty="0">
              <a:cs typeface="+mj-cs"/>
            </a:endParaRPr>
          </a:p>
        </p:txBody>
      </p:sp>
      <p:sp>
        <p:nvSpPr>
          <p:cNvPr id="4" name="Google Shape;142;p3">
            <a:extLst>
              <a:ext uri="{FF2B5EF4-FFF2-40B4-BE49-F238E27FC236}">
                <a16:creationId xmlns:a16="http://schemas.microsoft.com/office/drawing/2014/main" id="{5C1CB8F6-F48C-4AC1-B389-6F12A016A06C}"/>
              </a:ext>
            </a:extLst>
          </p:cNvPr>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5" name="Google Shape;111;p1">
            <a:extLst>
              <a:ext uri="{FF2B5EF4-FFF2-40B4-BE49-F238E27FC236}">
                <a16:creationId xmlns:a16="http://schemas.microsoft.com/office/drawing/2014/main" id="{8B853065-3867-4BA8-B84A-9816A90980C0}"/>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40705198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42D6C26-5AEA-42D8-8E8B-7307611871E8}"/>
              </a:ext>
            </a:extLst>
          </p:cNvPr>
          <p:cNvSpPr txBox="1"/>
          <p:nvPr/>
        </p:nvSpPr>
        <p:spPr>
          <a:xfrm>
            <a:off x="623392" y="908720"/>
            <a:ext cx="11161240" cy="4538743"/>
          </a:xfrm>
          <a:prstGeom prst="rect">
            <a:avLst/>
          </a:prstGeom>
          <a:noFill/>
        </p:spPr>
        <p:txBody>
          <a:bodyPr wrap="square">
            <a:spAutoFit/>
          </a:bodyPr>
          <a:lstStyle/>
          <a:p>
            <a:pPr algn="r">
              <a:lnSpc>
                <a:spcPct val="150000"/>
              </a:lnSpc>
            </a:pPr>
            <a:r>
              <a:rPr lang="ar-JO" sz="2800" b="1" i="0" u="none" strike="noStrike" baseline="0" dirty="0">
                <a:latin typeface="SimplifiedArabic,Bold"/>
              </a:rPr>
              <a:t>معوّقات نجاح إدارة الأزمات:</a:t>
            </a:r>
          </a:p>
          <a:p>
            <a:pPr algn="r">
              <a:lnSpc>
                <a:spcPct val="150000"/>
              </a:lnSpc>
            </a:pPr>
            <a:r>
              <a:rPr lang="ar-JO" sz="2800" b="0" i="0" u="none" strike="noStrike" baseline="0" dirty="0">
                <a:latin typeface="SimplifiedArabic"/>
              </a:rPr>
              <a:t>إن المعوّقات التي قد تعرقل عميلة إدارة الأزمة عن تحقيق أهدافها تصنّف إلى أربعة أصناف هي:</a:t>
            </a:r>
          </a:p>
          <a:p>
            <a:pPr algn="r">
              <a:lnSpc>
                <a:spcPct val="150000"/>
              </a:lnSpc>
            </a:pPr>
            <a:endParaRPr lang="ar-JO" sz="2800" b="1" i="0" u="none" strike="noStrike" baseline="0" dirty="0">
              <a:latin typeface="TimesNewRoman,Bold"/>
            </a:endParaRPr>
          </a:p>
          <a:p>
            <a:pPr algn="r">
              <a:lnSpc>
                <a:spcPct val="150000"/>
              </a:lnSpc>
            </a:pPr>
            <a:r>
              <a:rPr lang="en-GB" sz="2800" b="1" dirty="0">
                <a:latin typeface="TimesNewRoman,Bold"/>
              </a:rPr>
              <a:t>(Communication Obstacles)</a:t>
            </a:r>
            <a:r>
              <a:rPr lang="ar-JO" sz="2800" b="1" dirty="0">
                <a:latin typeface="TimesNewRoman,Bold"/>
              </a:rPr>
              <a:t>معوقات الاتصال </a:t>
            </a:r>
          </a:p>
          <a:p>
            <a:pPr algn="r">
              <a:lnSpc>
                <a:spcPct val="150000"/>
              </a:lnSpc>
            </a:pPr>
            <a:r>
              <a:rPr lang="en-GB" sz="2800" b="1" dirty="0">
                <a:latin typeface="TimesNewRoman,Bold"/>
              </a:rPr>
              <a:t>(Organizational Obstacle) </a:t>
            </a:r>
            <a:r>
              <a:rPr lang="ar-JO" sz="2800" b="1" dirty="0">
                <a:latin typeface="TimesNewRoman,Bold"/>
              </a:rPr>
              <a:t>معوقات تنظيمية</a:t>
            </a:r>
          </a:p>
          <a:p>
            <a:pPr algn="r">
              <a:lnSpc>
                <a:spcPct val="150000"/>
              </a:lnSpc>
            </a:pPr>
            <a:r>
              <a:rPr lang="en-GB" sz="2800" b="1" i="0" u="none" strike="noStrike" baseline="0" dirty="0">
                <a:latin typeface="TimesNewRoman,Bold"/>
              </a:rPr>
              <a:t>(Information Obstacles) </a:t>
            </a:r>
            <a:r>
              <a:rPr lang="ar-JO" sz="2800" b="1" i="0" u="none" strike="noStrike" baseline="0" dirty="0">
                <a:latin typeface="TimesNewRoman,Bold"/>
              </a:rPr>
              <a:t>معوقات المعلومات</a:t>
            </a:r>
          </a:p>
          <a:p>
            <a:pPr algn="r">
              <a:lnSpc>
                <a:spcPct val="150000"/>
              </a:lnSpc>
            </a:pPr>
            <a:r>
              <a:rPr lang="ar-JO" sz="2800" b="1" i="0" u="none" strike="noStrike" baseline="0" dirty="0">
                <a:latin typeface="TimesNewRoman,Bold"/>
              </a:rPr>
              <a:t>)</a:t>
            </a:r>
            <a:r>
              <a:rPr lang="en-GB" sz="2800" b="1" i="0" u="none" strike="noStrike" baseline="0" dirty="0">
                <a:latin typeface="TimesNewRoman,Bold"/>
              </a:rPr>
              <a:t>Human Nature Obstacles) </a:t>
            </a:r>
            <a:r>
              <a:rPr lang="ar-JO" sz="2800" b="1" i="0" u="none" strike="noStrike" baseline="0" dirty="0">
                <a:latin typeface="SimplifiedArabic,Bold"/>
              </a:rPr>
              <a:t>معوقات الطبيعة الإنسانية </a:t>
            </a:r>
          </a:p>
        </p:txBody>
      </p:sp>
      <p:pic>
        <p:nvPicPr>
          <p:cNvPr id="6" name="Google Shape;111;p1">
            <a:extLst>
              <a:ext uri="{FF2B5EF4-FFF2-40B4-BE49-F238E27FC236}">
                <a16:creationId xmlns:a16="http://schemas.microsoft.com/office/drawing/2014/main" id="{91B2C00A-4DBC-4D5B-995F-C08F91EA1CB6}"/>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06995" y="-237517"/>
            <a:ext cx="2011635" cy="1091599"/>
          </a:xfrm>
          <a:prstGeom prst="rect">
            <a:avLst/>
          </a:prstGeom>
          <a:ln>
            <a:noFill/>
          </a:ln>
          <a:effectLst>
            <a:outerShdw blurRad="190500" algn="tl" rotWithShape="0">
              <a:srgbClr val="000000">
                <a:alpha val="70000"/>
              </a:srgbClr>
            </a:outerShdw>
          </a:effectLst>
        </p:spPr>
      </p:pic>
      <p:sp>
        <p:nvSpPr>
          <p:cNvPr id="7" name="Google Shape;142;p3">
            <a:extLst>
              <a:ext uri="{FF2B5EF4-FFF2-40B4-BE49-F238E27FC236}">
                <a16:creationId xmlns:a16="http://schemas.microsoft.com/office/drawing/2014/main" id="{71254F41-C9F8-4D4D-A14E-E4F22D9ED8EA}"/>
              </a:ext>
            </a:extLst>
          </p:cNvPr>
          <p:cNvSpPr/>
          <p:nvPr/>
        </p:nvSpPr>
        <p:spPr>
          <a:xfrm>
            <a:off x="2279576" y="399662"/>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Tree>
    <p:extLst>
      <p:ext uri="{BB962C8B-B14F-4D97-AF65-F5344CB8AC3E}">
        <p14:creationId xmlns:p14="http://schemas.microsoft.com/office/powerpoint/2010/main" val="2512016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282118" y="1160046"/>
            <a:ext cx="8903269" cy="284241"/>
          </a:xfrm>
          <a:prstGeom prst="rect">
            <a:avLst/>
          </a:prstGeom>
          <a:gradFill>
            <a:gsLst>
              <a:gs pos="4000">
                <a:schemeClr val="accent4">
                  <a:lumMod val="60000"/>
                  <a:lumOff val="40000"/>
                </a:schemeClr>
              </a:gs>
              <a:gs pos="40000">
                <a:schemeClr val="accent4">
                  <a:lumMod val="40000"/>
                  <a:lumOff val="60000"/>
                </a:schemeClr>
              </a:gs>
              <a:gs pos="34000">
                <a:schemeClr val="accent3">
                  <a:lumMod val="60000"/>
                  <a:lumOff val="40000"/>
                </a:schemeClr>
              </a:gs>
              <a:gs pos="10000">
                <a:srgbClr val="002060"/>
              </a:gs>
              <a:gs pos="77000">
                <a:schemeClr val="tx2">
                  <a:lumMod val="90000"/>
                </a:schemeClr>
              </a:gs>
            </a:gsLst>
            <a:path path="circle">
              <a:fillToRect l="50000" t="50000" r="50000" b="50000"/>
            </a:path>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3">
            <a:alphaModFix/>
            <a:biLevel thresh="50000"/>
          </a:blip>
          <a:srcRect/>
          <a:stretch/>
        </p:blipFill>
        <p:spPr>
          <a:xfrm>
            <a:off x="245860" y="-372928"/>
            <a:ext cx="2036258" cy="1800993"/>
          </a:xfrm>
          <a:prstGeom prst="rect">
            <a:avLst/>
          </a:prstGeom>
          <a:noFill/>
          <a:ln>
            <a:noFill/>
          </a:ln>
        </p:spPr>
      </p:pic>
      <p:grpSp>
        <p:nvGrpSpPr>
          <p:cNvPr id="9" name="Group 30">
            <a:extLst>
              <a:ext uri="{FF2B5EF4-FFF2-40B4-BE49-F238E27FC236}">
                <a16:creationId xmlns:a16="http://schemas.microsoft.com/office/drawing/2014/main" id="{B3914EB2-B90F-47AE-87C4-00662EF030BD}"/>
              </a:ext>
            </a:extLst>
          </p:cNvPr>
          <p:cNvGrpSpPr/>
          <p:nvPr/>
        </p:nvGrpSpPr>
        <p:grpSpPr>
          <a:xfrm>
            <a:off x="345664" y="2353140"/>
            <a:ext cx="11544432" cy="4132317"/>
            <a:chOff x="-626761" y="1677941"/>
            <a:chExt cx="10382903" cy="4110044"/>
          </a:xfrm>
          <a:solidFill>
            <a:srgbClr val="FFC000"/>
          </a:solidFill>
        </p:grpSpPr>
        <p:grpSp>
          <p:nvGrpSpPr>
            <p:cNvPr id="12" name="Group 12">
              <a:extLst>
                <a:ext uri="{FF2B5EF4-FFF2-40B4-BE49-F238E27FC236}">
                  <a16:creationId xmlns:a16="http://schemas.microsoft.com/office/drawing/2014/main" id="{05E48384-4E8B-4A87-9553-3F9C1ADD9B0B}"/>
                </a:ext>
              </a:extLst>
            </p:cNvPr>
            <p:cNvGrpSpPr/>
            <p:nvPr/>
          </p:nvGrpSpPr>
          <p:grpSpPr>
            <a:xfrm>
              <a:off x="4562475" y="1714499"/>
              <a:ext cx="5193667" cy="1990727"/>
              <a:chOff x="4562475" y="1714499"/>
              <a:chExt cx="5193667" cy="1990727"/>
            </a:xfrm>
            <a:grpFill/>
          </p:grpSpPr>
          <p:sp>
            <p:nvSpPr>
              <p:cNvPr id="31" name="Rectangle 4">
                <a:extLst>
                  <a:ext uri="{FF2B5EF4-FFF2-40B4-BE49-F238E27FC236}">
                    <a16:creationId xmlns:a16="http://schemas.microsoft.com/office/drawing/2014/main" id="{6B3B65A2-B45D-4C0D-8398-8AE9DBB38CD8}"/>
                  </a:ext>
                </a:extLst>
              </p:cNvPr>
              <p:cNvSpPr/>
              <p:nvPr/>
            </p:nvSpPr>
            <p:spPr>
              <a:xfrm>
                <a:off x="5868142" y="1716807"/>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2" name="Rectangle 5">
                <a:extLst>
                  <a:ext uri="{FF2B5EF4-FFF2-40B4-BE49-F238E27FC236}">
                    <a16:creationId xmlns:a16="http://schemas.microsoft.com/office/drawing/2014/main" id="{A56FA15C-76F0-43AA-A1DC-A538777DEF72}"/>
                  </a:ext>
                </a:extLst>
              </p:cNvPr>
              <p:cNvSpPr/>
              <p:nvPr/>
            </p:nvSpPr>
            <p:spPr>
              <a:xfrm>
                <a:off x="5867400" y="2148855"/>
                <a:ext cx="3888742"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3" name="Rectangle 6">
                <a:extLst>
                  <a:ext uri="{FF2B5EF4-FFF2-40B4-BE49-F238E27FC236}">
                    <a16:creationId xmlns:a16="http://schemas.microsoft.com/office/drawing/2014/main" id="{6D8BE46D-4D4A-4FD0-802C-D50664F2EA2C}"/>
                  </a:ext>
                </a:extLst>
              </p:cNvPr>
              <p:cNvSpPr/>
              <p:nvPr/>
            </p:nvSpPr>
            <p:spPr>
              <a:xfrm>
                <a:off x="5868142" y="2580903"/>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4" name="Rectangle 7">
                <a:extLst>
                  <a:ext uri="{FF2B5EF4-FFF2-40B4-BE49-F238E27FC236}">
                    <a16:creationId xmlns:a16="http://schemas.microsoft.com/office/drawing/2014/main" id="{7687C6D5-75A0-4A35-ABFD-25675EB92B88}"/>
                  </a:ext>
                </a:extLst>
              </p:cNvPr>
              <p:cNvSpPr/>
              <p:nvPr/>
            </p:nvSpPr>
            <p:spPr>
              <a:xfrm>
                <a:off x="5868142" y="3012951"/>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35" name="Freeform 8">
                <a:extLst>
                  <a:ext uri="{FF2B5EF4-FFF2-40B4-BE49-F238E27FC236}">
                    <a16:creationId xmlns:a16="http://schemas.microsoft.com/office/drawing/2014/main" id="{9A1C1D50-93B4-4363-BECA-4B6823A54420}"/>
                  </a:ext>
                </a:extLst>
              </p:cNvPr>
              <p:cNvSpPr/>
              <p:nvPr/>
            </p:nvSpPr>
            <p:spPr>
              <a:xfrm>
                <a:off x="4562475" y="1714499"/>
                <a:ext cx="1304925" cy="1990725"/>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4925 w 1304925"/>
                  <a:gd name="connsiteY0" fmla="*/ 0 h 1990725"/>
                  <a:gd name="connsiteX1" fmla="*/ 0 w 1304925"/>
                  <a:gd name="connsiteY1" fmla="*/ 1990725 h 1990725"/>
                  <a:gd name="connsiteX2" fmla="*/ 1304925 w 1304925"/>
                  <a:gd name="connsiteY2" fmla="*/ 358709 h 1990725"/>
                  <a:gd name="connsiteX3" fmla="*/ 1304925 w 1304925"/>
                  <a:gd name="connsiteY3" fmla="*/ 0 h 1990725"/>
                </a:gdLst>
                <a:ahLst/>
                <a:cxnLst>
                  <a:cxn ang="0">
                    <a:pos x="connsiteX0" y="connsiteY0"/>
                  </a:cxn>
                  <a:cxn ang="0">
                    <a:pos x="connsiteX1" y="connsiteY1"/>
                  </a:cxn>
                  <a:cxn ang="0">
                    <a:pos x="connsiteX2" y="connsiteY2"/>
                  </a:cxn>
                  <a:cxn ang="0">
                    <a:pos x="connsiteX3" y="connsiteY3"/>
                  </a:cxn>
                </a:cxnLst>
                <a:rect l="l" t="t" r="r" b="b"/>
                <a:pathLst>
                  <a:path w="1304925" h="1990725">
                    <a:moveTo>
                      <a:pt x="1304925" y="0"/>
                    </a:moveTo>
                    <a:lnTo>
                      <a:pt x="0" y="1990725"/>
                    </a:lnTo>
                    <a:lnTo>
                      <a:pt x="1304925" y="358709"/>
                    </a:lnTo>
                    <a:lnTo>
                      <a:pt x="1304925"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6" name="Freeform 9">
                <a:extLst>
                  <a:ext uri="{FF2B5EF4-FFF2-40B4-BE49-F238E27FC236}">
                    <a16:creationId xmlns:a16="http://schemas.microsoft.com/office/drawing/2014/main" id="{AAE1484C-26A6-40CB-AF5B-4932D9234FB4}"/>
                  </a:ext>
                </a:extLst>
              </p:cNvPr>
              <p:cNvSpPr/>
              <p:nvPr/>
            </p:nvSpPr>
            <p:spPr>
              <a:xfrm>
                <a:off x="4562476" y="2152650"/>
                <a:ext cx="1311338" cy="1543050"/>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04925"/>
                  <a:gd name="connsiteY0" fmla="*/ 0 h 1543050"/>
                  <a:gd name="connsiteX1" fmla="*/ 0 w 1304925"/>
                  <a:gd name="connsiteY1" fmla="*/ 1543050 h 1543050"/>
                  <a:gd name="connsiteX2" fmla="*/ 1301782 w 1304925"/>
                  <a:gd name="connsiteY2" fmla="*/ 355469 h 1543050"/>
                  <a:gd name="connsiteX3" fmla="*/ 1304925 w 1304925"/>
                  <a:gd name="connsiteY3" fmla="*/ 0 h 1543050"/>
                  <a:gd name="connsiteX0" fmla="*/ 1304925 w 1311299"/>
                  <a:gd name="connsiteY0" fmla="*/ 0 h 1543050"/>
                  <a:gd name="connsiteX1" fmla="*/ 0 w 1311299"/>
                  <a:gd name="connsiteY1" fmla="*/ 1543050 h 1543050"/>
                  <a:gd name="connsiteX2" fmla="*/ 1311209 w 1311299"/>
                  <a:gd name="connsiteY2" fmla="*/ 355469 h 1543050"/>
                  <a:gd name="connsiteX3" fmla="*/ 1304925 w 1311299"/>
                  <a:gd name="connsiteY3" fmla="*/ 0 h 1543050"/>
                  <a:gd name="connsiteX0" fmla="*/ 1307638 w 1311338"/>
                  <a:gd name="connsiteY0" fmla="*/ 0 h 1543050"/>
                  <a:gd name="connsiteX1" fmla="*/ 0 w 1311338"/>
                  <a:gd name="connsiteY1" fmla="*/ 1543050 h 1543050"/>
                  <a:gd name="connsiteX2" fmla="*/ 1311209 w 1311338"/>
                  <a:gd name="connsiteY2" fmla="*/ 355469 h 1543050"/>
                  <a:gd name="connsiteX3" fmla="*/ 1307638 w 1311338"/>
                  <a:gd name="connsiteY3" fmla="*/ 0 h 1543050"/>
                </a:gdLst>
                <a:ahLst/>
                <a:cxnLst>
                  <a:cxn ang="0">
                    <a:pos x="connsiteX0" y="connsiteY0"/>
                  </a:cxn>
                  <a:cxn ang="0">
                    <a:pos x="connsiteX1" y="connsiteY1"/>
                  </a:cxn>
                  <a:cxn ang="0">
                    <a:pos x="connsiteX2" y="connsiteY2"/>
                  </a:cxn>
                  <a:cxn ang="0">
                    <a:pos x="connsiteX3" y="connsiteY3"/>
                  </a:cxn>
                </a:cxnLst>
                <a:rect l="l" t="t" r="r" b="b"/>
                <a:pathLst>
                  <a:path w="1311338" h="1543050">
                    <a:moveTo>
                      <a:pt x="1307638" y="0"/>
                    </a:moveTo>
                    <a:lnTo>
                      <a:pt x="0" y="1543050"/>
                    </a:lnTo>
                    <a:lnTo>
                      <a:pt x="1311209" y="355469"/>
                    </a:lnTo>
                    <a:cubicBezTo>
                      <a:pt x="1312257" y="236979"/>
                      <a:pt x="1306590" y="118490"/>
                      <a:pt x="1307638"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37" name="Freeform 10">
                <a:extLst>
                  <a:ext uri="{FF2B5EF4-FFF2-40B4-BE49-F238E27FC236}">
                    <a16:creationId xmlns:a16="http://schemas.microsoft.com/office/drawing/2014/main" id="{C9C9C1F7-8495-4788-961E-C7BACE8533DF}"/>
                  </a:ext>
                </a:extLst>
              </p:cNvPr>
              <p:cNvSpPr/>
              <p:nvPr/>
            </p:nvSpPr>
            <p:spPr>
              <a:xfrm>
                <a:off x="4562475" y="2581275"/>
                <a:ext cx="1314450" cy="1123950"/>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14450"/>
                  <a:gd name="connsiteY0" fmla="*/ 0 h 1123950"/>
                  <a:gd name="connsiteX1" fmla="*/ 0 w 1314450"/>
                  <a:gd name="connsiteY1" fmla="*/ 1123950 h 1123950"/>
                  <a:gd name="connsiteX2" fmla="*/ 1314450 w 1314450"/>
                  <a:gd name="connsiteY2" fmla="*/ 358709 h 1123950"/>
                  <a:gd name="connsiteX3" fmla="*/ 1304925 w 1314450"/>
                  <a:gd name="connsiteY3" fmla="*/ 0 h 1123950"/>
                </a:gdLst>
                <a:ahLst/>
                <a:cxnLst>
                  <a:cxn ang="0">
                    <a:pos x="connsiteX0" y="connsiteY0"/>
                  </a:cxn>
                  <a:cxn ang="0">
                    <a:pos x="connsiteX1" y="connsiteY1"/>
                  </a:cxn>
                  <a:cxn ang="0">
                    <a:pos x="connsiteX2" y="connsiteY2"/>
                  </a:cxn>
                  <a:cxn ang="0">
                    <a:pos x="connsiteX3" y="connsiteY3"/>
                  </a:cxn>
                </a:cxnLst>
                <a:rect l="l" t="t" r="r" b="b"/>
                <a:pathLst>
                  <a:path w="1314450" h="1123950">
                    <a:moveTo>
                      <a:pt x="1304925" y="0"/>
                    </a:moveTo>
                    <a:lnTo>
                      <a:pt x="0" y="1123950"/>
                    </a:lnTo>
                    <a:lnTo>
                      <a:pt x="1314450" y="358709"/>
                    </a:lnTo>
                    <a:lnTo>
                      <a:pt x="1304925"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8" name="Freeform 11">
                <a:extLst>
                  <a:ext uri="{FF2B5EF4-FFF2-40B4-BE49-F238E27FC236}">
                    <a16:creationId xmlns:a16="http://schemas.microsoft.com/office/drawing/2014/main" id="{782D0C28-C804-4AD2-9D4F-D26678C610CC}"/>
                  </a:ext>
                </a:extLst>
              </p:cNvPr>
              <p:cNvSpPr/>
              <p:nvPr/>
            </p:nvSpPr>
            <p:spPr>
              <a:xfrm>
                <a:off x="4562475" y="3013044"/>
                <a:ext cx="1314547" cy="692182"/>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61852 h 695325"/>
                  <a:gd name="connsiteX3" fmla="*/ 1314450 w 1323975"/>
                  <a:gd name="connsiteY3" fmla="*/ 0 h 695325"/>
                  <a:gd name="connsiteX0" fmla="*/ 1314450 w 1323975"/>
                  <a:gd name="connsiteY0" fmla="*/ 0 h 689040"/>
                  <a:gd name="connsiteX1" fmla="*/ 0 w 1323975"/>
                  <a:gd name="connsiteY1" fmla="*/ 689040 h 689040"/>
                  <a:gd name="connsiteX2" fmla="*/ 1323975 w 1323975"/>
                  <a:gd name="connsiteY2" fmla="*/ 355567 h 689040"/>
                  <a:gd name="connsiteX3" fmla="*/ 1314450 w 1323975"/>
                  <a:gd name="connsiteY3" fmla="*/ 0 h 689040"/>
                  <a:gd name="connsiteX0" fmla="*/ 1317592 w 1323975"/>
                  <a:gd name="connsiteY0" fmla="*/ 0 h 685898"/>
                  <a:gd name="connsiteX1" fmla="*/ 0 w 1323975"/>
                  <a:gd name="connsiteY1" fmla="*/ 685898 h 685898"/>
                  <a:gd name="connsiteX2" fmla="*/ 1323975 w 1323975"/>
                  <a:gd name="connsiteY2" fmla="*/ 352425 h 685898"/>
                  <a:gd name="connsiteX3" fmla="*/ 1317592 w 1323975"/>
                  <a:gd name="connsiteY3" fmla="*/ 0 h 685898"/>
                  <a:gd name="connsiteX0" fmla="*/ 1317592 w 1330259"/>
                  <a:gd name="connsiteY0" fmla="*/ 0 h 685898"/>
                  <a:gd name="connsiteX1" fmla="*/ 0 w 1330259"/>
                  <a:gd name="connsiteY1" fmla="*/ 685898 h 685898"/>
                  <a:gd name="connsiteX2" fmla="*/ 1330259 w 1330259"/>
                  <a:gd name="connsiteY2" fmla="*/ 346141 h 685898"/>
                  <a:gd name="connsiteX3" fmla="*/ 1317592 w 1330259"/>
                  <a:gd name="connsiteY3" fmla="*/ 0 h 685898"/>
                  <a:gd name="connsiteX0" fmla="*/ 1323877 w 1330259"/>
                  <a:gd name="connsiteY0" fmla="*/ 0 h 695325"/>
                  <a:gd name="connsiteX1" fmla="*/ 0 w 1330259"/>
                  <a:gd name="connsiteY1" fmla="*/ 695325 h 695325"/>
                  <a:gd name="connsiteX2" fmla="*/ 1330259 w 1330259"/>
                  <a:gd name="connsiteY2" fmla="*/ 355568 h 695325"/>
                  <a:gd name="connsiteX3" fmla="*/ 1323877 w 1330259"/>
                  <a:gd name="connsiteY3" fmla="*/ 0 h 695325"/>
                  <a:gd name="connsiteX0" fmla="*/ 1305023 w 1330259"/>
                  <a:gd name="connsiteY0" fmla="*/ 0 h 692182"/>
                  <a:gd name="connsiteX1" fmla="*/ 0 w 1330259"/>
                  <a:gd name="connsiteY1" fmla="*/ 692182 h 692182"/>
                  <a:gd name="connsiteX2" fmla="*/ 1330259 w 1330259"/>
                  <a:gd name="connsiteY2" fmla="*/ 352425 h 692182"/>
                  <a:gd name="connsiteX3" fmla="*/ 1305023 w 1330259"/>
                  <a:gd name="connsiteY3" fmla="*/ 0 h 692182"/>
                  <a:gd name="connsiteX0" fmla="*/ 1305023 w 1305023"/>
                  <a:gd name="connsiteY0" fmla="*/ 0 h 692182"/>
                  <a:gd name="connsiteX1" fmla="*/ 0 w 1305023"/>
                  <a:gd name="connsiteY1" fmla="*/ 692182 h 692182"/>
                  <a:gd name="connsiteX2" fmla="*/ 1301978 w 1305023"/>
                  <a:gd name="connsiteY2" fmla="*/ 355567 h 692182"/>
                  <a:gd name="connsiteX3" fmla="*/ 1305023 w 1305023"/>
                  <a:gd name="connsiteY3" fmla="*/ 0 h 692182"/>
                  <a:gd name="connsiteX0" fmla="*/ 1305023 w 1314547"/>
                  <a:gd name="connsiteY0" fmla="*/ 0 h 692182"/>
                  <a:gd name="connsiteX1" fmla="*/ 0 w 1314547"/>
                  <a:gd name="connsiteY1" fmla="*/ 692182 h 692182"/>
                  <a:gd name="connsiteX2" fmla="*/ 1314547 w 1314547"/>
                  <a:gd name="connsiteY2" fmla="*/ 355567 h 692182"/>
                  <a:gd name="connsiteX3" fmla="*/ 1305023 w 1314547"/>
                  <a:gd name="connsiteY3" fmla="*/ 0 h 692182"/>
                </a:gdLst>
                <a:ahLst/>
                <a:cxnLst>
                  <a:cxn ang="0">
                    <a:pos x="connsiteX0" y="connsiteY0"/>
                  </a:cxn>
                  <a:cxn ang="0">
                    <a:pos x="connsiteX1" y="connsiteY1"/>
                  </a:cxn>
                  <a:cxn ang="0">
                    <a:pos x="connsiteX2" y="connsiteY2"/>
                  </a:cxn>
                  <a:cxn ang="0">
                    <a:pos x="connsiteX3" y="connsiteY3"/>
                  </a:cxn>
                </a:cxnLst>
                <a:rect l="l" t="t" r="r" b="b"/>
                <a:pathLst>
                  <a:path w="1314547" h="692182">
                    <a:moveTo>
                      <a:pt x="1305023" y="0"/>
                    </a:moveTo>
                    <a:lnTo>
                      <a:pt x="0" y="692182"/>
                    </a:lnTo>
                    <a:lnTo>
                      <a:pt x="1314547" y="355567"/>
                    </a:lnTo>
                    <a:lnTo>
                      <a:pt x="1305023"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grpSp>
        <p:grpSp>
          <p:nvGrpSpPr>
            <p:cNvPr id="13" name="Group 13">
              <a:extLst>
                <a:ext uri="{FF2B5EF4-FFF2-40B4-BE49-F238E27FC236}">
                  <a16:creationId xmlns:a16="http://schemas.microsoft.com/office/drawing/2014/main" id="{712284BF-07D6-47ED-B78C-B9610B80D00F}"/>
                </a:ext>
              </a:extLst>
            </p:cNvPr>
            <p:cNvGrpSpPr/>
            <p:nvPr/>
          </p:nvGrpSpPr>
          <p:grpSpPr>
            <a:xfrm rot="10800000">
              <a:off x="-621670" y="3705224"/>
              <a:ext cx="5193670" cy="1988418"/>
              <a:chOff x="4562475" y="1716807"/>
              <a:chExt cx="5193670" cy="1988418"/>
            </a:xfrm>
            <a:grpFill/>
          </p:grpSpPr>
          <p:sp>
            <p:nvSpPr>
              <p:cNvPr id="23" name="Rectangle 14">
                <a:extLst>
                  <a:ext uri="{FF2B5EF4-FFF2-40B4-BE49-F238E27FC236}">
                    <a16:creationId xmlns:a16="http://schemas.microsoft.com/office/drawing/2014/main" id="{A5836D6F-4EA7-471E-BC99-BB1B063B84AB}"/>
                  </a:ext>
                </a:extLst>
              </p:cNvPr>
              <p:cNvSpPr/>
              <p:nvPr/>
            </p:nvSpPr>
            <p:spPr>
              <a:xfrm>
                <a:off x="5868145" y="1716807"/>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4" name="Rectangle 15">
                <a:extLst>
                  <a:ext uri="{FF2B5EF4-FFF2-40B4-BE49-F238E27FC236}">
                    <a16:creationId xmlns:a16="http://schemas.microsoft.com/office/drawing/2014/main" id="{217FD09A-6A38-4367-8826-01490FA74BDF}"/>
                  </a:ext>
                </a:extLst>
              </p:cNvPr>
              <p:cNvSpPr/>
              <p:nvPr/>
            </p:nvSpPr>
            <p:spPr>
              <a:xfrm>
                <a:off x="5868145" y="2148855"/>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5" name="Rectangle 16">
                <a:extLst>
                  <a:ext uri="{FF2B5EF4-FFF2-40B4-BE49-F238E27FC236}">
                    <a16:creationId xmlns:a16="http://schemas.microsoft.com/office/drawing/2014/main" id="{8ED876F6-0593-42DB-A677-FA917CAA6F04}"/>
                  </a:ext>
                </a:extLst>
              </p:cNvPr>
              <p:cNvSpPr/>
              <p:nvPr/>
            </p:nvSpPr>
            <p:spPr>
              <a:xfrm>
                <a:off x="5860100" y="2535189"/>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6" name="Rectangle 17">
                <a:extLst>
                  <a:ext uri="{FF2B5EF4-FFF2-40B4-BE49-F238E27FC236}">
                    <a16:creationId xmlns:a16="http://schemas.microsoft.com/office/drawing/2014/main" id="{FBE9B382-6629-4963-8F4E-F93252A5BAD1}"/>
                  </a:ext>
                </a:extLst>
              </p:cNvPr>
              <p:cNvSpPr/>
              <p:nvPr/>
            </p:nvSpPr>
            <p:spPr>
              <a:xfrm>
                <a:off x="5868145" y="3012951"/>
                <a:ext cx="3888000" cy="360040"/>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27" name="Freeform 18">
                <a:extLst>
                  <a:ext uri="{FF2B5EF4-FFF2-40B4-BE49-F238E27FC236}">
                    <a16:creationId xmlns:a16="http://schemas.microsoft.com/office/drawing/2014/main" id="{F2E909AC-26E8-4F74-A70C-C1C38D352A59}"/>
                  </a:ext>
                </a:extLst>
              </p:cNvPr>
              <p:cNvSpPr/>
              <p:nvPr/>
            </p:nvSpPr>
            <p:spPr>
              <a:xfrm>
                <a:off x="4562476" y="1717577"/>
                <a:ext cx="1310757" cy="1987646"/>
              </a:xfrm>
              <a:custGeom>
                <a:avLst/>
                <a:gdLst>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295400 w 1304925"/>
                  <a:gd name="connsiteY0" fmla="*/ 0 h 1981200"/>
                  <a:gd name="connsiteX1" fmla="*/ 0 w 1304925"/>
                  <a:gd name="connsiteY1" fmla="*/ 1981200 h 1981200"/>
                  <a:gd name="connsiteX2" fmla="*/ 1304925 w 1304925"/>
                  <a:gd name="connsiteY2" fmla="*/ 342900 h 1981200"/>
                  <a:gd name="connsiteX3" fmla="*/ 1295400 w 1304925"/>
                  <a:gd name="connsiteY3" fmla="*/ 0 h 1981200"/>
                  <a:gd name="connsiteX0" fmla="*/ 1304925 w 1304925"/>
                  <a:gd name="connsiteY0" fmla="*/ 0 h 1990725"/>
                  <a:gd name="connsiteX1" fmla="*/ 0 w 1304925"/>
                  <a:gd name="connsiteY1" fmla="*/ 1990725 h 1990725"/>
                  <a:gd name="connsiteX2" fmla="*/ 1304925 w 1304925"/>
                  <a:gd name="connsiteY2" fmla="*/ 352425 h 1990725"/>
                  <a:gd name="connsiteX3" fmla="*/ 1304925 w 1304925"/>
                  <a:gd name="connsiteY3" fmla="*/ 0 h 1990725"/>
                  <a:gd name="connsiteX0" fmla="*/ 1301846 w 1304925"/>
                  <a:gd name="connsiteY0" fmla="*/ 0 h 1984567"/>
                  <a:gd name="connsiteX1" fmla="*/ 0 w 1304925"/>
                  <a:gd name="connsiteY1" fmla="*/ 1984567 h 1984567"/>
                  <a:gd name="connsiteX2" fmla="*/ 1304925 w 1304925"/>
                  <a:gd name="connsiteY2" fmla="*/ 346267 h 1984567"/>
                  <a:gd name="connsiteX3" fmla="*/ 1301846 w 1304925"/>
                  <a:gd name="connsiteY3" fmla="*/ 0 h 1984567"/>
                  <a:gd name="connsiteX0" fmla="*/ 1301846 w 1308003"/>
                  <a:gd name="connsiteY0" fmla="*/ 0 h 1984567"/>
                  <a:gd name="connsiteX1" fmla="*/ 0 w 1308003"/>
                  <a:gd name="connsiteY1" fmla="*/ 1984567 h 1984567"/>
                  <a:gd name="connsiteX2" fmla="*/ 1308003 w 1308003"/>
                  <a:gd name="connsiteY2" fmla="*/ 349346 h 1984567"/>
                  <a:gd name="connsiteX3" fmla="*/ 1301846 w 1308003"/>
                  <a:gd name="connsiteY3" fmla="*/ 0 h 1984567"/>
                  <a:gd name="connsiteX0" fmla="*/ 1304925 w 1308003"/>
                  <a:gd name="connsiteY0" fmla="*/ 0 h 1987646"/>
                  <a:gd name="connsiteX1" fmla="*/ 0 w 1308003"/>
                  <a:gd name="connsiteY1" fmla="*/ 1987646 h 1987646"/>
                  <a:gd name="connsiteX2" fmla="*/ 1308003 w 1308003"/>
                  <a:gd name="connsiteY2" fmla="*/ 352425 h 1987646"/>
                  <a:gd name="connsiteX3" fmla="*/ 1304925 w 1308003"/>
                  <a:gd name="connsiteY3" fmla="*/ 0 h 1987646"/>
                  <a:gd name="connsiteX0" fmla="*/ 1307679 w 1308018"/>
                  <a:gd name="connsiteY0" fmla="*/ 0 h 1987646"/>
                  <a:gd name="connsiteX1" fmla="*/ 0 w 1308018"/>
                  <a:gd name="connsiteY1" fmla="*/ 1987646 h 1987646"/>
                  <a:gd name="connsiteX2" fmla="*/ 1308003 w 1308018"/>
                  <a:gd name="connsiteY2" fmla="*/ 352425 h 1987646"/>
                  <a:gd name="connsiteX3" fmla="*/ 1307679 w 1308018"/>
                  <a:gd name="connsiteY3" fmla="*/ 0 h 1987646"/>
                  <a:gd name="connsiteX0" fmla="*/ 1307679 w 1310757"/>
                  <a:gd name="connsiteY0" fmla="*/ 0 h 1987646"/>
                  <a:gd name="connsiteX1" fmla="*/ 0 w 1310757"/>
                  <a:gd name="connsiteY1" fmla="*/ 1987646 h 1987646"/>
                  <a:gd name="connsiteX2" fmla="*/ 1310757 w 1310757"/>
                  <a:gd name="connsiteY2" fmla="*/ 352425 h 1987646"/>
                  <a:gd name="connsiteX3" fmla="*/ 1307679 w 1310757"/>
                  <a:gd name="connsiteY3" fmla="*/ 0 h 1987646"/>
                </a:gdLst>
                <a:ahLst/>
                <a:cxnLst>
                  <a:cxn ang="0">
                    <a:pos x="connsiteX0" y="connsiteY0"/>
                  </a:cxn>
                  <a:cxn ang="0">
                    <a:pos x="connsiteX1" y="connsiteY1"/>
                  </a:cxn>
                  <a:cxn ang="0">
                    <a:pos x="connsiteX2" y="connsiteY2"/>
                  </a:cxn>
                  <a:cxn ang="0">
                    <a:pos x="connsiteX3" y="connsiteY3"/>
                  </a:cxn>
                </a:cxnLst>
                <a:rect l="l" t="t" r="r" b="b"/>
                <a:pathLst>
                  <a:path w="1310757" h="1987646">
                    <a:moveTo>
                      <a:pt x="1307679" y="0"/>
                    </a:moveTo>
                    <a:lnTo>
                      <a:pt x="0" y="1987646"/>
                    </a:lnTo>
                    <a:lnTo>
                      <a:pt x="1310757" y="352425"/>
                    </a:lnTo>
                    <a:cubicBezTo>
                      <a:pt x="1309731" y="237003"/>
                      <a:pt x="1308705" y="115422"/>
                      <a:pt x="1307679"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28" name="Freeform 19">
                <a:extLst>
                  <a:ext uri="{FF2B5EF4-FFF2-40B4-BE49-F238E27FC236}">
                    <a16:creationId xmlns:a16="http://schemas.microsoft.com/office/drawing/2014/main" id="{773E5C0E-AD79-49B4-B0E3-BCBB5570F860}"/>
                  </a:ext>
                </a:extLst>
              </p:cNvPr>
              <p:cNvSpPr/>
              <p:nvPr/>
            </p:nvSpPr>
            <p:spPr>
              <a:xfrm>
                <a:off x="4562475" y="2144388"/>
                <a:ext cx="1316915" cy="1551312"/>
              </a:xfrm>
              <a:custGeom>
                <a:avLst/>
                <a:gdLst>
                  <a:gd name="connsiteX0" fmla="*/ 1295400 w 1304925"/>
                  <a:gd name="connsiteY0" fmla="*/ 0 h 1533525"/>
                  <a:gd name="connsiteX1" fmla="*/ 0 w 1304925"/>
                  <a:gd name="connsiteY1" fmla="*/ 1533525 h 1533525"/>
                  <a:gd name="connsiteX2" fmla="*/ 1304925 w 1304925"/>
                  <a:gd name="connsiteY2" fmla="*/ 333375 h 1533525"/>
                  <a:gd name="connsiteX3" fmla="*/ 1295400 w 1304925"/>
                  <a:gd name="connsiteY3" fmla="*/ 0 h 1533525"/>
                  <a:gd name="connsiteX0" fmla="*/ 1304925 w 1304925"/>
                  <a:gd name="connsiteY0" fmla="*/ 0 h 1543050"/>
                  <a:gd name="connsiteX1" fmla="*/ 0 w 1304925"/>
                  <a:gd name="connsiteY1" fmla="*/ 1543050 h 1543050"/>
                  <a:gd name="connsiteX2" fmla="*/ 1304925 w 1304925"/>
                  <a:gd name="connsiteY2" fmla="*/ 342900 h 1543050"/>
                  <a:gd name="connsiteX3" fmla="*/ 1304925 w 1304925"/>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4161"/>
                  <a:gd name="connsiteY0" fmla="*/ 0 h 1543050"/>
                  <a:gd name="connsiteX1" fmla="*/ 0 w 1314161"/>
                  <a:gd name="connsiteY1" fmla="*/ 1543050 h 1543050"/>
                  <a:gd name="connsiteX2" fmla="*/ 1314161 w 1314161"/>
                  <a:gd name="connsiteY2" fmla="*/ 342900 h 1543050"/>
                  <a:gd name="connsiteX3" fmla="*/ 1304925 w 1314161"/>
                  <a:gd name="connsiteY3" fmla="*/ 0 h 1543050"/>
                  <a:gd name="connsiteX0" fmla="*/ 1304925 w 1316915"/>
                  <a:gd name="connsiteY0" fmla="*/ 0 h 1543050"/>
                  <a:gd name="connsiteX1" fmla="*/ 0 w 1316915"/>
                  <a:gd name="connsiteY1" fmla="*/ 1543050 h 1543050"/>
                  <a:gd name="connsiteX2" fmla="*/ 1316915 w 1316915"/>
                  <a:gd name="connsiteY2" fmla="*/ 345654 h 1543050"/>
                  <a:gd name="connsiteX3" fmla="*/ 1304925 w 1316915"/>
                  <a:gd name="connsiteY3" fmla="*/ 0 h 1543050"/>
                  <a:gd name="connsiteX0" fmla="*/ 1310433 w 1316915"/>
                  <a:gd name="connsiteY0" fmla="*/ 0 h 1543050"/>
                  <a:gd name="connsiteX1" fmla="*/ 0 w 1316915"/>
                  <a:gd name="connsiteY1" fmla="*/ 1543050 h 1543050"/>
                  <a:gd name="connsiteX2" fmla="*/ 1316915 w 1316915"/>
                  <a:gd name="connsiteY2" fmla="*/ 345654 h 1543050"/>
                  <a:gd name="connsiteX3" fmla="*/ 1310433 w 1316915"/>
                  <a:gd name="connsiteY3" fmla="*/ 0 h 1543050"/>
                  <a:gd name="connsiteX0" fmla="*/ 1310433 w 1316915"/>
                  <a:gd name="connsiteY0" fmla="*/ 0 h 1543050"/>
                  <a:gd name="connsiteX1" fmla="*/ 0 w 1316915"/>
                  <a:gd name="connsiteY1" fmla="*/ 1543050 h 1543050"/>
                  <a:gd name="connsiteX2" fmla="*/ 1316915 w 1316915"/>
                  <a:gd name="connsiteY2" fmla="*/ 353916 h 1543050"/>
                  <a:gd name="connsiteX3" fmla="*/ 1310433 w 1316915"/>
                  <a:gd name="connsiteY3" fmla="*/ 0 h 1543050"/>
                  <a:gd name="connsiteX0" fmla="*/ 1313187 w 1316915"/>
                  <a:gd name="connsiteY0" fmla="*/ 0 h 1551312"/>
                  <a:gd name="connsiteX1" fmla="*/ 0 w 1316915"/>
                  <a:gd name="connsiteY1" fmla="*/ 1551312 h 1551312"/>
                  <a:gd name="connsiteX2" fmla="*/ 1316915 w 1316915"/>
                  <a:gd name="connsiteY2" fmla="*/ 362178 h 1551312"/>
                  <a:gd name="connsiteX3" fmla="*/ 1313187 w 1316915"/>
                  <a:gd name="connsiteY3" fmla="*/ 0 h 1551312"/>
                </a:gdLst>
                <a:ahLst/>
                <a:cxnLst>
                  <a:cxn ang="0">
                    <a:pos x="connsiteX0" y="connsiteY0"/>
                  </a:cxn>
                  <a:cxn ang="0">
                    <a:pos x="connsiteX1" y="connsiteY1"/>
                  </a:cxn>
                  <a:cxn ang="0">
                    <a:pos x="connsiteX2" y="connsiteY2"/>
                  </a:cxn>
                  <a:cxn ang="0">
                    <a:pos x="connsiteX3" y="connsiteY3"/>
                  </a:cxn>
                </a:cxnLst>
                <a:rect l="l" t="t" r="r" b="b"/>
                <a:pathLst>
                  <a:path w="1316915" h="1551312">
                    <a:moveTo>
                      <a:pt x="1313187" y="0"/>
                    </a:moveTo>
                    <a:lnTo>
                      <a:pt x="0" y="1551312"/>
                    </a:lnTo>
                    <a:lnTo>
                      <a:pt x="1316915" y="362178"/>
                    </a:lnTo>
                    <a:cubicBezTo>
                      <a:pt x="1315672" y="241452"/>
                      <a:pt x="1314430" y="120726"/>
                      <a:pt x="1313187"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sp>
            <p:nvSpPr>
              <p:cNvPr id="29" name="Freeform 20">
                <a:extLst>
                  <a:ext uri="{FF2B5EF4-FFF2-40B4-BE49-F238E27FC236}">
                    <a16:creationId xmlns:a16="http://schemas.microsoft.com/office/drawing/2014/main" id="{3050FD0F-DD54-4EC0-B62A-7D75F7E202AC}"/>
                  </a:ext>
                </a:extLst>
              </p:cNvPr>
              <p:cNvSpPr/>
              <p:nvPr/>
            </p:nvSpPr>
            <p:spPr>
              <a:xfrm>
                <a:off x="4562476" y="2580626"/>
                <a:ext cx="1314449" cy="1124599"/>
              </a:xfrm>
              <a:custGeom>
                <a:avLst/>
                <a:gdLst>
                  <a:gd name="connsiteX0" fmla="*/ 1304925 w 1314450"/>
                  <a:gd name="connsiteY0" fmla="*/ 0 h 1123950"/>
                  <a:gd name="connsiteX1" fmla="*/ 0 w 1314450"/>
                  <a:gd name="connsiteY1" fmla="*/ 1123950 h 1123950"/>
                  <a:gd name="connsiteX2" fmla="*/ 1314450 w 1314450"/>
                  <a:gd name="connsiteY2" fmla="*/ 352425 h 1123950"/>
                  <a:gd name="connsiteX3" fmla="*/ 1304925 w 1314450"/>
                  <a:gd name="connsiteY3" fmla="*/ 0 h 1123950"/>
                  <a:gd name="connsiteX0" fmla="*/ 1304925 w 1308292"/>
                  <a:gd name="connsiteY0" fmla="*/ 0 h 1123950"/>
                  <a:gd name="connsiteX1" fmla="*/ 0 w 1308292"/>
                  <a:gd name="connsiteY1" fmla="*/ 1123950 h 1123950"/>
                  <a:gd name="connsiteX2" fmla="*/ 1308292 w 1308292"/>
                  <a:gd name="connsiteY2" fmla="*/ 358582 h 1123950"/>
                  <a:gd name="connsiteX3" fmla="*/ 1304925 w 1308292"/>
                  <a:gd name="connsiteY3" fmla="*/ 0 h 1123950"/>
                  <a:gd name="connsiteX0" fmla="*/ 1298767 w 1308292"/>
                  <a:gd name="connsiteY0" fmla="*/ 0 h 1123950"/>
                  <a:gd name="connsiteX1" fmla="*/ 0 w 1308292"/>
                  <a:gd name="connsiteY1" fmla="*/ 1123950 h 1123950"/>
                  <a:gd name="connsiteX2" fmla="*/ 1308292 w 1308292"/>
                  <a:gd name="connsiteY2" fmla="*/ 358582 h 1123950"/>
                  <a:gd name="connsiteX3" fmla="*/ 1298767 w 1308292"/>
                  <a:gd name="connsiteY3" fmla="*/ 0 h 1123950"/>
                  <a:gd name="connsiteX0" fmla="*/ 1301846 w 1308292"/>
                  <a:gd name="connsiteY0" fmla="*/ 0 h 1127029"/>
                  <a:gd name="connsiteX1" fmla="*/ 0 w 1308292"/>
                  <a:gd name="connsiteY1" fmla="*/ 1127029 h 1127029"/>
                  <a:gd name="connsiteX2" fmla="*/ 1308292 w 1308292"/>
                  <a:gd name="connsiteY2" fmla="*/ 361661 h 1127029"/>
                  <a:gd name="connsiteX3" fmla="*/ 1301846 w 1308292"/>
                  <a:gd name="connsiteY3" fmla="*/ 0 h 1127029"/>
                  <a:gd name="connsiteX0" fmla="*/ 1308004 w 1308365"/>
                  <a:gd name="connsiteY0" fmla="*/ 0 h 1130108"/>
                  <a:gd name="connsiteX1" fmla="*/ 0 w 1308365"/>
                  <a:gd name="connsiteY1" fmla="*/ 1130108 h 1130108"/>
                  <a:gd name="connsiteX2" fmla="*/ 1308292 w 1308365"/>
                  <a:gd name="connsiteY2" fmla="*/ 364740 h 1130108"/>
                  <a:gd name="connsiteX3" fmla="*/ 1308004 w 1308365"/>
                  <a:gd name="connsiteY3" fmla="*/ 0 h 1130108"/>
                  <a:gd name="connsiteX0" fmla="*/ 1308004 w 1314449"/>
                  <a:gd name="connsiteY0" fmla="*/ 0 h 1130108"/>
                  <a:gd name="connsiteX1" fmla="*/ 0 w 1314449"/>
                  <a:gd name="connsiteY1" fmla="*/ 1130108 h 1130108"/>
                  <a:gd name="connsiteX2" fmla="*/ 1314449 w 1314449"/>
                  <a:gd name="connsiteY2" fmla="*/ 361661 h 1130108"/>
                  <a:gd name="connsiteX3" fmla="*/ 1308004 w 1314449"/>
                  <a:gd name="connsiteY3" fmla="*/ 0 h 1130108"/>
                  <a:gd name="connsiteX0" fmla="*/ 1310758 w 1314449"/>
                  <a:gd name="connsiteY0" fmla="*/ 0 h 1121845"/>
                  <a:gd name="connsiteX1" fmla="*/ 0 w 1314449"/>
                  <a:gd name="connsiteY1" fmla="*/ 1121845 h 1121845"/>
                  <a:gd name="connsiteX2" fmla="*/ 1314449 w 1314449"/>
                  <a:gd name="connsiteY2" fmla="*/ 353398 h 1121845"/>
                  <a:gd name="connsiteX3" fmla="*/ 1310758 w 1314449"/>
                  <a:gd name="connsiteY3" fmla="*/ 0 h 1121845"/>
                  <a:gd name="connsiteX0" fmla="*/ 1310758 w 1314449"/>
                  <a:gd name="connsiteY0" fmla="*/ 0 h 1124599"/>
                  <a:gd name="connsiteX1" fmla="*/ 0 w 1314449"/>
                  <a:gd name="connsiteY1" fmla="*/ 1124599 h 1124599"/>
                  <a:gd name="connsiteX2" fmla="*/ 1314449 w 1314449"/>
                  <a:gd name="connsiteY2" fmla="*/ 356152 h 1124599"/>
                  <a:gd name="connsiteX3" fmla="*/ 1310758 w 1314449"/>
                  <a:gd name="connsiteY3" fmla="*/ 0 h 1124599"/>
                </a:gdLst>
                <a:ahLst/>
                <a:cxnLst>
                  <a:cxn ang="0">
                    <a:pos x="connsiteX0" y="connsiteY0"/>
                  </a:cxn>
                  <a:cxn ang="0">
                    <a:pos x="connsiteX1" y="connsiteY1"/>
                  </a:cxn>
                  <a:cxn ang="0">
                    <a:pos x="connsiteX2" y="connsiteY2"/>
                  </a:cxn>
                  <a:cxn ang="0">
                    <a:pos x="connsiteX3" y="connsiteY3"/>
                  </a:cxn>
                </a:cxnLst>
                <a:rect l="l" t="t" r="r" b="b"/>
                <a:pathLst>
                  <a:path w="1314449" h="1124599">
                    <a:moveTo>
                      <a:pt x="1310758" y="0"/>
                    </a:moveTo>
                    <a:lnTo>
                      <a:pt x="0" y="1124599"/>
                    </a:lnTo>
                    <a:lnTo>
                      <a:pt x="1314449" y="356152"/>
                    </a:lnTo>
                    <a:cubicBezTo>
                      <a:pt x="1313327" y="236625"/>
                      <a:pt x="1311880" y="119527"/>
                      <a:pt x="1310758" y="0"/>
                    </a:cubicBez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0" name="Freeform 21">
                <a:extLst>
                  <a:ext uri="{FF2B5EF4-FFF2-40B4-BE49-F238E27FC236}">
                    <a16:creationId xmlns:a16="http://schemas.microsoft.com/office/drawing/2014/main" id="{5D909EDB-A8DD-4151-AFB8-C1DF9AD103F3}"/>
                  </a:ext>
                </a:extLst>
              </p:cNvPr>
              <p:cNvSpPr/>
              <p:nvPr/>
            </p:nvSpPr>
            <p:spPr>
              <a:xfrm>
                <a:off x="4562475" y="3012654"/>
                <a:ext cx="1327054" cy="692571"/>
              </a:xfrm>
              <a:custGeom>
                <a:avLst/>
                <a:gdLst>
                  <a:gd name="connsiteX0" fmla="*/ 1314450 w 1323975"/>
                  <a:gd name="connsiteY0" fmla="*/ 0 h 695325"/>
                  <a:gd name="connsiteX1" fmla="*/ 0 w 1323975"/>
                  <a:gd name="connsiteY1" fmla="*/ 695325 h 695325"/>
                  <a:gd name="connsiteX2" fmla="*/ 1323975 w 1323975"/>
                  <a:gd name="connsiteY2" fmla="*/ 3429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7147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04800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2425 h 695325"/>
                  <a:gd name="connsiteX3" fmla="*/ 1314450 w 1323975"/>
                  <a:gd name="connsiteY3" fmla="*/ 0 h 695325"/>
                  <a:gd name="connsiteX0" fmla="*/ 1314450 w 1323975"/>
                  <a:gd name="connsiteY0" fmla="*/ 0 h 695325"/>
                  <a:gd name="connsiteX1" fmla="*/ 0 w 1323975"/>
                  <a:gd name="connsiteY1" fmla="*/ 695325 h 695325"/>
                  <a:gd name="connsiteX2" fmla="*/ 1323975 w 1323975"/>
                  <a:gd name="connsiteY2" fmla="*/ 355504 h 695325"/>
                  <a:gd name="connsiteX3" fmla="*/ 1314450 w 1323975"/>
                  <a:gd name="connsiteY3" fmla="*/ 0 h 695325"/>
                  <a:gd name="connsiteX0" fmla="*/ 1311372 w 1323975"/>
                  <a:gd name="connsiteY0" fmla="*/ 0 h 695325"/>
                  <a:gd name="connsiteX1" fmla="*/ 0 w 1323975"/>
                  <a:gd name="connsiteY1" fmla="*/ 695325 h 695325"/>
                  <a:gd name="connsiteX2" fmla="*/ 1323975 w 1323975"/>
                  <a:gd name="connsiteY2" fmla="*/ 355504 h 695325"/>
                  <a:gd name="connsiteX3" fmla="*/ 1311372 w 1323975"/>
                  <a:gd name="connsiteY3" fmla="*/ 0 h 695325"/>
                  <a:gd name="connsiteX0" fmla="*/ 1311372 w 1327054"/>
                  <a:gd name="connsiteY0" fmla="*/ 0 h 695325"/>
                  <a:gd name="connsiteX1" fmla="*/ 0 w 1327054"/>
                  <a:gd name="connsiteY1" fmla="*/ 695325 h 695325"/>
                  <a:gd name="connsiteX2" fmla="*/ 1327054 w 1327054"/>
                  <a:gd name="connsiteY2" fmla="*/ 358582 h 695325"/>
                  <a:gd name="connsiteX3" fmla="*/ 1311372 w 1327054"/>
                  <a:gd name="connsiteY3" fmla="*/ 0 h 695325"/>
                  <a:gd name="connsiteX0" fmla="*/ 1311372 w 1327054"/>
                  <a:gd name="connsiteY0" fmla="*/ 0 h 692571"/>
                  <a:gd name="connsiteX1" fmla="*/ 0 w 1327054"/>
                  <a:gd name="connsiteY1" fmla="*/ 692571 h 692571"/>
                  <a:gd name="connsiteX2" fmla="*/ 1327054 w 1327054"/>
                  <a:gd name="connsiteY2" fmla="*/ 355828 h 692571"/>
                  <a:gd name="connsiteX3" fmla="*/ 1311372 w 1327054"/>
                  <a:gd name="connsiteY3" fmla="*/ 0 h 692571"/>
                </a:gdLst>
                <a:ahLst/>
                <a:cxnLst>
                  <a:cxn ang="0">
                    <a:pos x="connsiteX0" y="connsiteY0"/>
                  </a:cxn>
                  <a:cxn ang="0">
                    <a:pos x="connsiteX1" y="connsiteY1"/>
                  </a:cxn>
                  <a:cxn ang="0">
                    <a:pos x="connsiteX2" y="connsiteY2"/>
                  </a:cxn>
                  <a:cxn ang="0">
                    <a:pos x="connsiteX3" y="connsiteY3"/>
                  </a:cxn>
                </a:cxnLst>
                <a:rect l="l" t="t" r="r" b="b"/>
                <a:pathLst>
                  <a:path w="1327054" h="692571">
                    <a:moveTo>
                      <a:pt x="1311372" y="0"/>
                    </a:moveTo>
                    <a:lnTo>
                      <a:pt x="0" y="692571"/>
                    </a:lnTo>
                    <a:lnTo>
                      <a:pt x="1327054" y="355828"/>
                    </a:lnTo>
                    <a:lnTo>
                      <a:pt x="1311372" y="0"/>
                    </a:lnTo>
                    <a:close/>
                  </a:path>
                </a:pathLst>
              </a:cu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dirty="0"/>
              </a:p>
            </p:txBody>
          </p:sp>
        </p:grpSp>
        <p:sp>
          <p:nvSpPr>
            <p:cNvPr id="14" name="Oval 3">
              <a:extLst>
                <a:ext uri="{FF2B5EF4-FFF2-40B4-BE49-F238E27FC236}">
                  <a16:creationId xmlns:a16="http://schemas.microsoft.com/office/drawing/2014/main" id="{607B74F3-5E14-429D-B6AA-55FE5A618492}"/>
                </a:ext>
              </a:extLst>
            </p:cNvPr>
            <p:cNvSpPr/>
            <p:nvPr/>
          </p:nvSpPr>
          <p:spPr>
            <a:xfrm>
              <a:off x="3813820" y="2953519"/>
              <a:ext cx="1512168" cy="1512168"/>
            </a:xfrm>
            <a:prstGeom prst="ellipse">
              <a:avLst/>
            </a:prstGeom>
            <a:ln/>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5" name="TextBox 14">
              <a:extLst>
                <a:ext uri="{FF2B5EF4-FFF2-40B4-BE49-F238E27FC236}">
                  <a16:creationId xmlns:a16="http://schemas.microsoft.com/office/drawing/2014/main" id="{60D8770F-5A83-4871-A1F6-3EEC1062D7AA}"/>
                </a:ext>
              </a:extLst>
            </p:cNvPr>
            <p:cNvSpPr txBox="1"/>
            <p:nvPr/>
          </p:nvSpPr>
          <p:spPr>
            <a:xfrm>
              <a:off x="5873813" y="1677941"/>
              <a:ext cx="3881585"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الاستعداد الدائم</a:t>
              </a:r>
              <a:endParaRPr lang="ko-KR" altLang="en-US" sz="2400" b="1" dirty="0">
                <a:solidFill>
                  <a:schemeClr val="tx1"/>
                </a:solidFill>
              </a:endParaRPr>
            </a:p>
          </p:txBody>
        </p:sp>
        <p:sp>
          <p:nvSpPr>
            <p:cNvPr id="16" name="TextBox 15">
              <a:extLst>
                <a:ext uri="{FF2B5EF4-FFF2-40B4-BE49-F238E27FC236}">
                  <a16:creationId xmlns:a16="http://schemas.microsoft.com/office/drawing/2014/main" id="{9689C8A9-3677-4704-825B-504469146F90}"/>
                </a:ext>
              </a:extLst>
            </p:cNvPr>
            <p:cNvSpPr txBox="1"/>
            <p:nvPr/>
          </p:nvSpPr>
          <p:spPr>
            <a:xfrm>
              <a:off x="5873814" y="2148855"/>
              <a:ext cx="3882327"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التنسيق الفعال</a:t>
              </a:r>
              <a:endParaRPr lang="ko-KR" altLang="en-US" sz="2400" b="1" dirty="0">
                <a:solidFill>
                  <a:schemeClr val="tx1"/>
                </a:solidFill>
              </a:endParaRPr>
            </a:p>
          </p:txBody>
        </p:sp>
        <p:sp>
          <p:nvSpPr>
            <p:cNvPr id="17" name="TextBox 16">
              <a:extLst>
                <a:ext uri="{FF2B5EF4-FFF2-40B4-BE49-F238E27FC236}">
                  <a16:creationId xmlns:a16="http://schemas.microsoft.com/office/drawing/2014/main" id="{A955B78E-12AB-4DF5-B472-0E19B890D178}"/>
                </a:ext>
              </a:extLst>
            </p:cNvPr>
            <p:cNvSpPr txBox="1"/>
            <p:nvPr/>
          </p:nvSpPr>
          <p:spPr>
            <a:xfrm>
              <a:off x="5867400" y="2632352"/>
              <a:ext cx="3888741"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التواجد المستمر</a:t>
              </a:r>
              <a:endParaRPr lang="ko-KR" altLang="en-US" sz="2400" b="1" dirty="0">
                <a:solidFill>
                  <a:schemeClr val="tx1"/>
                </a:solidFill>
              </a:endParaRPr>
            </a:p>
          </p:txBody>
        </p:sp>
        <p:sp>
          <p:nvSpPr>
            <p:cNvPr id="18" name="TextBox 17">
              <a:extLst>
                <a:ext uri="{FF2B5EF4-FFF2-40B4-BE49-F238E27FC236}">
                  <a16:creationId xmlns:a16="http://schemas.microsoft.com/office/drawing/2014/main" id="{33ADB8CE-3D3B-4641-84CD-40357878E8B8}"/>
                </a:ext>
              </a:extLst>
            </p:cNvPr>
            <p:cNvSpPr txBox="1"/>
            <p:nvPr/>
          </p:nvSpPr>
          <p:spPr>
            <a:xfrm>
              <a:off x="5867399" y="3050313"/>
              <a:ext cx="3887999"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تفويض السلطة</a:t>
              </a:r>
              <a:endParaRPr lang="ko-KR" altLang="en-US" sz="2400" b="1" dirty="0">
                <a:solidFill>
                  <a:schemeClr val="tx1"/>
                </a:solidFill>
              </a:endParaRPr>
            </a:p>
          </p:txBody>
        </p:sp>
        <p:sp>
          <p:nvSpPr>
            <p:cNvPr id="19" name="TextBox 18">
              <a:extLst>
                <a:ext uri="{FF2B5EF4-FFF2-40B4-BE49-F238E27FC236}">
                  <a16:creationId xmlns:a16="http://schemas.microsoft.com/office/drawing/2014/main" id="{9768C343-C4F1-40E2-B2BF-BE0D295F1A5C}"/>
                </a:ext>
              </a:extLst>
            </p:cNvPr>
            <p:cNvSpPr txBox="1"/>
            <p:nvPr/>
          </p:nvSpPr>
          <p:spPr>
            <a:xfrm>
              <a:off x="-621672" y="4078977"/>
              <a:ext cx="3863619"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عقد البر</a:t>
              </a:r>
              <a:r>
                <a:rPr lang="ar-JO" sz="2400" b="1" dirty="0">
                  <a:solidFill>
                    <a:schemeClr val="tx1"/>
                  </a:solidFill>
                  <a:latin typeface="Calibri"/>
                  <a:ea typeface="Times New Roman"/>
                </a:rPr>
                <a:t>ا</a:t>
              </a:r>
              <a:r>
                <a:rPr lang="ar-SA" sz="2400" b="1" dirty="0">
                  <a:solidFill>
                    <a:schemeClr val="tx1"/>
                  </a:solidFill>
                  <a:latin typeface="Calibri"/>
                  <a:ea typeface="Times New Roman"/>
                </a:rPr>
                <a:t>مج التدريبية</a:t>
              </a:r>
              <a:endParaRPr lang="ko-KR" altLang="en-US" sz="2400" b="1" dirty="0">
                <a:solidFill>
                  <a:schemeClr val="tx1"/>
                </a:solidFill>
              </a:endParaRPr>
            </a:p>
          </p:txBody>
        </p:sp>
        <p:sp>
          <p:nvSpPr>
            <p:cNvPr id="20" name="TextBox 19">
              <a:extLst>
                <a:ext uri="{FF2B5EF4-FFF2-40B4-BE49-F238E27FC236}">
                  <a16:creationId xmlns:a16="http://schemas.microsoft.com/office/drawing/2014/main" id="{F1915525-C6DA-4565-BE6B-057ABC7FA48E}"/>
                </a:ext>
              </a:extLst>
            </p:cNvPr>
            <p:cNvSpPr txBox="1"/>
            <p:nvPr/>
          </p:nvSpPr>
          <p:spPr>
            <a:xfrm>
              <a:off x="-613626" y="4515990"/>
              <a:ext cx="3855574"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وجود نظام فعال للإنذار المبك</a:t>
              </a:r>
              <a:r>
                <a:rPr lang="ar-JO" sz="2400" b="1" dirty="0">
                  <a:solidFill>
                    <a:schemeClr val="tx1"/>
                  </a:solidFill>
                  <a:latin typeface="Calibri"/>
                  <a:ea typeface="Times New Roman"/>
                </a:rPr>
                <a:t>ّ</a:t>
              </a:r>
              <a:r>
                <a:rPr lang="ar-SA" sz="2400" b="1" dirty="0">
                  <a:solidFill>
                    <a:schemeClr val="tx1"/>
                  </a:solidFill>
                  <a:latin typeface="Calibri"/>
                  <a:ea typeface="Times New Roman"/>
                </a:rPr>
                <a:t>ر</a:t>
              </a:r>
              <a:endParaRPr lang="ko-KR" altLang="en-US" sz="2400" b="1" dirty="0">
                <a:solidFill>
                  <a:schemeClr val="tx1"/>
                </a:solidFill>
              </a:endParaRPr>
            </a:p>
          </p:txBody>
        </p:sp>
        <p:sp>
          <p:nvSpPr>
            <p:cNvPr id="21" name="TextBox 20">
              <a:extLst>
                <a:ext uri="{FF2B5EF4-FFF2-40B4-BE49-F238E27FC236}">
                  <a16:creationId xmlns:a16="http://schemas.microsoft.com/office/drawing/2014/main" id="{2BF30661-FC7D-400B-B744-58DA67029B77}"/>
                </a:ext>
              </a:extLst>
            </p:cNvPr>
            <p:cNvSpPr txBox="1"/>
            <p:nvPr/>
          </p:nvSpPr>
          <p:spPr>
            <a:xfrm>
              <a:off x="-613626" y="4920424"/>
              <a:ext cx="3855574"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SA" sz="2400" b="1" dirty="0">
                  <a:solidFill>
                    <a:schemeClr val="tx1"/>
                  </a:solidFill>
                  <a:latin typeface="Calibri"/>
                  <a:ea typeface="Times New Roman"/>
                </a:rPr>
                <a:t>تبسيط الإجر</a:t>
              </a:r>
              <a:r>
                <a:rPr lang="ar-JO" sz="2400" b="1" dirty="0">
                  <a:solidFill>
                    <a:schemeClr val="tx1"/>
                  </a:solidFill>
                  <a:latin typeface="Calibri"/>
                  <a:ea typeface="Times New Roman"/>
                </a:rPr>
                <a:t>ا</a:t>
              </a:r>
              <a:r>
                <a:rPr lang="ar-SA" sz="2400" b="1" dirty="0">
                  <a:solidFill>
                    <a:schemeClr val="tx1"/>
                  </a:solidFill>
                  <a:latin typeface="Calibri"/>
                  <a:ea typeface="Times New Roman"/>
                </a:rPr>
                <a:t>ءات وتسهيلها</a:t>
              </a:r>
              <a:endParaRPr lang="ko-KR" altLang="en-US" sz="2400" b="1" dirty="0">
                <a:solidFill>
                  <a:schemeClr val="tx1"/>
                </a:solidFill>
              </a:endParaRPr>
            </a:p>
          </p:txBody>
        </p:sp>
        <p:sp>
          <p:nvSpPr>
            <p:cNvPr id="22" name="TextBox 21">
              <a:extLst>
                <a:ext uri="{FF2B5EF4-FFF2-40B4-BE49-F238E27FC236}">
                  <a16:creationId xmlns:a16="http://schemas.microsoft.com/office/drawing/2014/main" id="{89C18394-03CC-4651-B4B4-DE6B1F2D90A8}"/>
                </a:ext>
              </a:extLst>
            </p:cNvPr>
            <p:cNvSpPr txBox="1"/>
            <p:nvPr/>
          </p:nvSpPr>
          <p:spPr>
            <a:xfrm>
              <a:off x="-626761" y="5328808"/>
              <a:ext cx="3855575" cy="459177"/>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spAutoFit/>
            </a:bodyPr>
            <a:lstStyle/>
            <a:p>
              <a:pPr algn="ctr"/>
              <a:r>
                <a:rPr lang="ar-JO" sz="2400" b="1" dirty="0">
                  <a:solidFill>
                    <a:schemeClr val="tx1"/>
                  </a:solidFill>
                  <a:latin typeface="Calibri"/>
                  <a:ea typeface="Times New Roman"/>
                </a:rPr>
                <a:t>توفير </a:t>
              </a:r>
              <a:r>
                <a:rPr lang="ar-SA" sz="2400" b="1" dirty="0">
                  <a:solidFill>
                    <a:schemeClr val="tx1"/>
                  </a:solidFill>
                  <a:latin typeface="Calibri"/>
                  <a:ea typeface="Times New Roman"/>
                </a:rPr>
                <a:t>غرفة عمليات إدارة الأزمات</a:t>
              </a:r>
              <a:endParaRPr lang="ko-KR" altLang="en-US" sz="2400" b="1" dirty="0">
                <a:solidFill>
                  <a:schemeClr val="tx1"/>
                </a:solidFill>
              </a:endParaRPr>
            </a:p>
          </p:txBody>
        </p:sp>
      </p:grpSp>
      <p:sp>
        <p:nvSpPr>
          <p:cNvPr id="2" name="Rectangle 1"/>
          <p:cNvSpPr/>
          <p:nvPr/>
        </p:nvSpPr>
        <p:spPr>
          <a:xfrm>
            <a:off x="5607965" y="4067185"/>
            <a:ext cx="1019831" cy="830997"/>
          </a:xfrm>
          <a:prstGeom prst="rect">
            <a:avLst/>
          </a:prstGeom>
          <a:noFill/>
        </p:spPr>
        <p:txBody>
          <a:bodyPr wrap="none">
            <a:spAutoFit/>
          </a:bodyPr>
          <a:lstStyle/>
          <a:p>
            <a:pPr lvl="0" algn="ctr"/>
            <a:r>
              <a:rPr lang="ar-JO" sz="2400" b="1" dirty="0">
                <a:latin typeface="Calibri"/>
                <a:ea typeface="Times New Roman"/>
              </a:rPr>
              <a:t>إدارة</a:t>
            </a:r>
          </a:p>
          <a:p>
            <a:pPr lvl="0" algn="ctr"/>
            <a:r>
              <a:rPr lang="ar-JO" sz="2400" b="1" dirty="0">
                <a:latin typeface="Calibri"/>
                <a:ea typeface="Times New Roman"/>
              </a:rPr>
              <a:t> الأزمات</a:t>
            </a:r>
            <a:endParaRPr lang="en-GB" dirty="0"/>
          </a:p>
        </p:txBody>
      </p:sp>
      <p:sp>
        <p:nvSpPr>
          <p:cNvPr id="39" name="TextBox 38">
            <a:extLst>
              <a:ext uri="{FF2B5EF4-FFF2-40B4-BE49-F238E27FC236}">
                <a16:creationId xmlns:a16="http://schemas.microsoft.com/office/drawing/2014/main" id="{6E66DDD8-9A18-4ECF-A970-82A1AF7CA0DB}"/>
              </a:ext>
            </a:extLst>
          </p:cNvPr>
          <p:cNvSpPr txBox="1"/>
          <p:nvPr/>
        </p:nvSpPr>
        <p:spPr>
          <a:xfrm>
            <a:off x="623392" y="1517059"/>
            <a:ext cx="10657184" cy="461665"/>
          </a:xfrm>
          <a:prstGeom prst="rect">
            <a:avLst/>
          </a:prstGeom>
          <a:noFill/>
        </p:spPr>
        <p:txBody>
          <a:bodyPr wrap="square">
            <a:spAutoFit/>
          </a:bodyPr>
          <a:lstStyle/>
          <a:p>
            <a:pPr algn="r"/>
            <a:r>
              <a:rPr lang="ar-JO" sz="2400" i="0" u="none" strike="noStrike" baseline="0" dirty="0">
                <a:latin typeface="SimplifiedArabic"/>
                <a:cs typeface="+mj-cs"/>
              </a:rPr>
              <a:t>إدارة الأزمات تعبير عن "إدارة الإدارات" أي إدارة صنع الأزمة، وإدارة التغلب عليها، والحد من خطورتها.</a:t>
            </a:r>
            <a:endParaRPr lang="en-GB" sz="2400" dirty="0">
              <a:cs typeface="+mj-cs"/>
            </a:endParaRPr>
          </a:p>
        </p:txBody>
      </p:sp>
      <p:sp>
        <p:nvSpPr>
          <p:cNvPr id="41" name="TextBox 40">
            <a:extLst>
              <a:ext uri="{FF2B5EF4-FFF2-40B4-BE49-F238E27FC236}">
                <a16:creationId xmlns:a16="http://schemas.microsoft.com/office/drawing/2014/main" id="{12E53C06-6A32-42D4-8C52-630D53BF46A0}"/>
              </a:ext>
            </a:extLst>
          </p:cNvPr>
          <p:cNvSpPr txBox="1"/>
          <p:nvPr/>
        </p:nvSpPr>
        <p:spPr>
          <a:xfrm>
            <a:off x="4295800" y="582413"/>
            <a:ext cx="4248472" cy="523220"/>
          </a:xfrm>
          <a:prstGeom prst="rect">
            <a:avLst/>
          </a:prstGeom>
          <a:noFill/>
        </p:spPr>
        <p:txBody>
          <a:bodyPr wrap="square">
            <a:spAutoFit/>
          </a:bodyPr>
          <a:lstStyle/>
          <a:p>
            <a:r>
              <a:rPr lang="ar-JO" sz="2800" b="1" dirty="0"/>
              <a:t>متطلّبات نجاح إدارة الأزمات</a:t>
            </a:r>
            <a:endParaRPr lang="en-GB" sz="2800" b="1" dirty="0"/>
          </a:p>
        </p:txBody>
      </p:sp>
      <p:sp>
        <p:nvSpPr>
          <p:cNvPr id="40" name="TextBox 39">
            <a:extLst>
              <a:ext uri="{FF2B5EF4-FFF2-40B4-BE49-F238E27FC236}">
                <a16:creationId xmlns:a16="http://schemas.microsoft.com/office/drawing/2014/main" id="{5D576DD2-EFB8-48A7-9FD6-CF62025FC3BB}"/>
              </a:ext>
            </a:extLst>
          </p:cNvPr>
          <p:cNvSpPr txBox="1"/>
          <p:nvPr/>
        </p:nvSpPr>
        <p:spPr>
          <a:xfrm>
            <a:off x="1415480" y="6504143"/>
            <a:ext cx="1462758" cy="307777"/>
          </a:xfrm>
          <a:prstGeom prst="rect">
            <a:avLst/>
          </a:prstGeom>
          <a:noFill/>
        </p:spPr>
        <p:txBody>
          <a:bodyPr wrap="square">
            <a:spAutoFit/>
          </a:bodyPr>
          <a:lstStyle/>
          <a:p>
            <a:r>
              <a:rPr lang="ar-JO" sz="1400" dirty="0">
                <a:solidFill>
                  <a:schemeClr val="tx1"/>
                </a:solidFill>
                <a:cs typeface="+mj-cs"/>
              </a:rPr>
              <a:t>(اليوسفي،2015)</a:t>
            </a:r>
            <a:endParaRPr lang="en-GB" dirty="0"/>
          </a:p>
        </p:txBody>
      </p:sp>
    </p:spTree>
    <p:extLst>
      <p:ext uri="{BB962C8B-B14F-4D97-AF65-F5344CB8AC3E}">
        <p14:creationId xmlns:p14="http://schemas.microsoft.com/office/powerpoint/2010/main" val="1103056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C0489DE0-863C-486E-BA5B-95D27B12225A}"/>
              </a:ext>
            </a:extLst>
          </p:cNvPr>
          <p:cNvSpPr txBox="1"/>
          <p:nvPr/>
        </p:nvSpPr>
        <p:spPr>
          <a:xfrm>
            <a:off x="5879976" y="5587068"/>
            <a:ext cx="6134836" cy="923330"/>
          </a:xfrm>
          <a:prstGeom prst="rect">
            <a:avLst/>
          </a:prstGeom>
          <a:noFill/>
        </p:spPr>
        <p:txBody>
          <a:bodyPr wrap="square" rtlCol="0">
            <a:spAutoFit/>
          </a:bodyPr>
          <a:lstStyle/>
          <a:p>
            <a:pPr algn="just" rtl="1"/>
            <a:r>
              <a:rPr lang="ar-JO" sz="1800" b="1" i="0" u="none" strike="noStrike" baseline="0" dirty="0">
                <a:latin typeface="SimplifiedArabic,Bold"/>
              </a:rPr>
              <a:t>المرحلة الثالثة: احتواء الأضرار أو الحد منها: </a:t>
            </a:r>
            <a:r>
              <a:rPr lang="ar-JO" sz="1800" b="0" i="0" u="none" strike="noStrike" baseline="0" dirty="0">
                <a:latin typeface="SimplifiedArabic"/>
              </a:rPr>
              <a:t>ويتم احتواء الأزمة باستيعاب نتائجها والاعتراف بأسبابها، ثم التغلب عليها، ومعالجة إفرازاتها ونتائجها، وحفز مشاركة أفرادها وزيادة انتمائهم وولائهم.</a:t>
            </a:r>
            <a:endParaRPr kumimoji="0" lang="ar-JO"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20" name="TextBox 19">
            <a:extLst>
              <a:ext uri="{FF2B5EF4-FFF2-40B4-BE49-F238E27FC236}">
                <a16:creationId xmlns:a16="http://schemas.microsoft.com/office/drawing/2014/main" id="{F7B46B91-3CDF-4738-8A63-58D12EA9D86B}"/>
              </a:ext>
            </a:extLst>
          </p:cNvPr>
          <p:cNvSpPr txBox="1"/>
          <p:nvPr/>
        </p:nvSpPr>
        <p:spPr>
          <a:xfrm>
            <a:off x="5632379" y="2253096"/>
            <a:ext cx="6382434" cy="2031325"/>
          </a:xfrm>
          <a:prstGeom prst="rect">
            <a:avLst/>
          </a:prstGeom>
          <a:noFill/>
        </p:spPr>
        <p:txBody>
          <a:bodyPr wrap="square" rtlCol="0">
            <a:spAutoFit/>
          </a:bodyPr>
          <a:lstStyle/>
          <a:p>
            <a:pPr algn="r"/>
            <a:r>
              <a:rPr lang="ar-JO" sz="1800" b="1" i="0" u="none" strike="noStrike" baseline="0" dirty="0">
                <a:latin typeface="SimplifiedArabic,Bold"/>
                <a:cs typeface="+mj-cs"/>
              </a:rPr>
              <a:t>المرحلة الأولى: اكتشاف إشارات الإنذار (الإنذار المبكر): </a:t>
            </a:r>
            <a:r>
              <a:rPr lang="ar-JO" sz="1800" b="0" i="0" u="none" strike="noStrike" baseline="0" dirty="0">
                <a:latin typeface="SimplifiedArabic"/>
                <a:cs typeface="+mj-cs"/>
              </a:rPr>
              <a:t>ويقصد بعملية الاكتشاف، عملية رصد وتسجيل وتحليل الإشارات التي تتنبّأ بقرب حدوث أزمة، مثل :</a:t>
            </a:r>
          </a:p>
          <a:p>
            <a:pPr algn="r"/>
            <a:r>
              <a:rPr lang="ar-JO" sz="1800" dirty="0">
                <a:latin typeface="SimplifiedArabic"/>
                <a:cs typeface="+mj-cs"/>
              </a:rPr>
              <a:t>1</a:t>
            </a:r>
            <a:r>
              <a:rPr lang="ar-JO" sz="1800" b="0" i="0" u="none" strike="noStrike" baseline="0" dirty="0">
                <a:latin typeface="SimplifiedArabic"/>
                <a:cs typeface="+mj-cs"/>
              </a:rPr>
              <a:t>.تحديد نقاط الضعف بالمنظمة، وتحديد المعايير التي تحدد وجود أو عدم وجود أزمة. </a:t>
            </a:r>
          </a:p>
          <a:p>
            <a:pPr algn="r"/>
            <a:r>
              <a:rPr lang="ar-JO" sz="1800" b="0" i="0" u="none" strike="noStrike" baseline="0" dirty="0">
                <a:latin typeface="SimplifiedArabic"/>
                <a:cs typeface="+mj-cs"/>
              </a:rPr>
              <a:t>2. جمع وعرض المعلومات المهمة بشكل دوري</a:t>
            </a:r>
          </a:p>
          <a:p>
            <a:pPr algn="r"/>
            <a:r>
              <a:rPr lang="ar-JO" sz="1800" b="0" i="0" u="none" strike="noStrike" baseline="0" dirty="0">
                <a:latin typeface="SimplifiedArabic"/>
                <a:cs typeface="+mj-cs"/>
              </a:rPr>
              <a:t>3. وجود معايير محددة تحدد وجود أزمة من عدمه.</a:t>
            </a:r>
          </a:p>
          <a:p>
            <a:pPr algn="r"/>
            <a:r>
              <a:rPr lang="ar-JO" sz="1800" b="0" i="0" u="none" strike="noStrike" baseline="0" dirty="0">
                <a:latin typeface="SimplifiedArabic"/>
                <a:cs typeface="+mj-cs"/>
              </a:rPr>
              <a:t>4. السيطرة على الموقف.</a:t>
            </a:r>
          </a:p>
          <a:p>
            <a:pPr algn="r"/>
            <a:r>
              <a:rPr lang="ar-JO" sz="1800" b="0" i="0" u="none" strike="noStrike" baseline="0" dirty="0">
                <a:latin typeface="SimplifiedArabic"/>
                <a:cs typeface="+mj-cs"/>
              </a:rPr>
              <a:t>5. التخطيط لتجنب الأزمة الوشيكة.</a:t>
            </a:r>
            <a:endParaRPr kumimoji="0" lang="ar-JO" sz="2400" b="0" i="0" u="none" strike="noStrike" kern="0" cap="none" spc="0" normalizeH="0" baseline="0" noProof="0" dirty="0">
              <a:ln>
                <a:noFill/>
              </a:ln>
              <a:solidFill>
                <a:srgbClr val="000000"/>
              </a:solidFill>
              <a:effectLst/>
              <a:uLnTx/>
              <a:uFillTx/>
              <a:latin typeface="Arial"/>
              <a:cs typeface="+mj-cs"/>
              <a:sym typeface="Arial"/>
            </a:endParaRPr>
          </a:p>
        </p:txBody>
      </p:sp>
      <p:sp>
        <p:nvSpPr>
          <p:cNvPr id="26" name="TextBox 25">
            <a:extLst>
              <a:ext uri="{FF2B5EF4-FFF2-40B4-BE49-F238E27FC236}">
                <a16:creationId xmlns:a16="http://schemas.microsoft.com/office/drawing/2014/main" id="{0A5675E9-D305-432A-8A06-656A732381A7}"/>
              </a:ext>
            </a:extLst>
          </p:cNvPr>
          <p:cNvSpPr txBox="1"/>
          <p:nvPr/>
        </p:nvSpPr>
        <p:spPr>
          <a:xfrm>
            <a:off x="145612" y="2353719"/>
            <a:ext cx="5230307" cy="1754326"/>
          </a:xfrm>
          <a:prstGeom prst="rect">
            <a:avLst/>
          </a:prstGeom>
          <a:noFill/>
        </p:spPr>
        <p:txBody>
          <a:bodyPr wrap="square" rtlCol="0">
            <a:spAutoFit/>
          </a:bodyPr>
          <a:lstStyle/>
          <a:p>
            <a:pPr algn="just"/>
            <a:r>
              <a:rPr lang="ar-JO" sz="1800" b="1" i="0" u="none" strike="noStrike" baseline="0" dirty="0">
                <a:latin typeface="SimplifiedArabic,Bold"/>
              </a:rPr>
              <a:t>المرحلة الرابعة: مرحلة استعادة النشاط: </a:t>
            </a:r>
            <a:r>
              <a:rPr lang="ar-JO" sz="1800" b="0" i="0" u="none" strike="noStrike" baseline="0" dirty="0">
                <a:latin typeface="SimplifiedArabic"/>
              </a:rPr>
              <a:t>وهي عبارة عن العمليات التي تقوم بها إدارة المنظمة التي نجحت في احتواء أضرار الأزمة، بغرض استعادة توازنها ومقدرتها على ممارسة أعمالها ونشاطاته      </a:t>
            </a:r>
          </a:p>
          <a:p>
            <a:pPr algn="r"/>
            <a:r>
              <a:rPr lang="ar-JO" sz="1800" b="0" i="0" u="none" strike="noStrike" baseline="0" dirty="0">
                <a:latin typeface="SimplifiedArabic"/>
              </a:rPr>
              <a:t>الاعتيادية قبل تعرض المنظمة للأزمة، وذلك يتطلب قدرات فنية وإدارية، وإمكانات كبيرة، ودعماً مالياً وتشمل هذه المرحلة إعداد وتنفيذ برامج قصيرة وطويلة الأجل تم اختبارها سابقاً.</a:t>
            </a:r>
            <a:endParaRPr kumimoji="0" lang="ar-JO" sz="2400" b="0" i="0" u="none" strike="noStrike" kern="0" cap="none" spc="0" normalizeH="0" baseline="0" noProof="0" dirty="0">
              <a:ln>
                <a:noFill/>
              </a:ln>
              <a:solidFill>
                <a:srgbClr val="000000"/>
              </a:solidFill>
              <a:effectLst/>
              <a:uLnTx/>
              <a:uFillTx/>
              <a:latin typeface="Arial"/>
              <a:cs typeface="Arial"/>
              <a:sym typeface="Arial"/>
            </a:endParaRPr>
          </a:p>
        </p:txBody>
      </p:sp>
      <p:sp>
        <p:nvSpPr>
          <p:cNvPr id="27" name="TextBox 26">
            <a:extLst>
              <a:ext uri="{FF2B5EF4-FFF2-40B4-BE49-F238E27FC236}">
                <a16:creationId xmlns:a16="http://schemas.microsoft.com/office/drawing/2014/main" id="{DF277B80-984D-4950-B41C-8B36ADA72102}"/>
              </a:ext>
            </a:extLst>
          </p:cNvPr>
          <p:cNvSpPr txBox="1"/>
          <p:nvPr/>
        </p:nvSpPr>
        <p:spPr>
          <a:xfrm>
            <a:off x="5561014" y="4338143"/>
            <a:ext cx="6525164" cy="1200329"/>
          </a:xfrm>
          <a:prstGeom prst="rect">
            <a:avLst/>
          </a:prstGeom>
          <a:noFill/>
        </p:spPr>
        <p:txBody>
          <a:bodyPr wrap="square">
            <a:spAutoFit/>
          </a:bodyPr>
          <a:lstStyle/>
          <a:p>
            <a:pPr algn="just" rtl="1"/>
            <a:r>
              <a:rPr lang="ar-JO" sz="1800" b="1" i="0" u="none" strike="noStrike" baseline="0" dirty="0">
                <a:latin typeface="SimplifiedArabic,Bold"/>
              </a:rPr>
              <a:t>المرحلة الثانية: الاستعداد والوقاية: </a:t>
            </a:r>
            <a:r>
              <a:rPr lang="ar-JO" sz="1800" b="0" i="0" u="none" strike="noStrike" baseline="0" dirty="0">
                <a:latin typeface="SimplifiedArabic"/>
              </a:rPr>
              <a:t>تتمثل في مجموعة العناصر التي تعكس مدى قيام الإدارة بالاستعدادات اللازمة للوقاية من الأزمات، وإجراء التحضيرات لها التي يمكن التنبؤ بحدوثها، والتخطيط للحالات التي لا يمكن تجنبها، وذلك للسيطرة على الأزمة، والتقليل من حدتها وآثارها.</a:t>
            </a:r>
            <a:endParaRPr lang="en-GB" dirty="0"/>
          </a:p>
        </p:txBody>
      </p:sp>
      <p:sp>
        <p:nvSpPr>
          <p:cNvPr id="33" name="TextBox 32">
            <a:extLst>
              <a:ext uri="{FF2B5EF4-FFF2-40B4-BE49-F238E27FC236}">
                <a16:creationId xmlns:a16="http://schemas.microsoft.com/office/drawing/2014/main" id="{0682E039-7F76-4C75-AE3D-2AD032A06207}"/>
              </a:ext>
            </a:extLst>
          </p:cNvPr>
          <p:cNvSpPr txBox="1"/>
          <p:nvPr/>
        </p:nvSpPr>
        <p:spPr>
          <a:xfrm>
            <a:off x="275691" y="1369876"/>
            <a:ext cx="11640617" cy="646331"/>
          </a:xfrm>
          <a:prstGeom prst="rect">
            <a:avLst/>
          </a:prstGeom>
          <a:noFill/>
        </p:spPr>
        <p:txBody>
          <a:bodyPr wrap="square">
            <a:spAutoFit/>
          </a:bodyPr>
          <a:lstStyle/>
          <a:p>
            <a:pPr algn="r"/>
            <a:r>
              <a:rPr lang="ar-JO" sz="1800" b="1" i="0" u="none" strike="noStrike" baseline="0" dirty="0">
                <a:latin typeface="SimplifiedArabic"/>
              </a:rPr>
              <a:t>إن عملية إدارة الأزمات تمر بخمس مراحل أساسية، هي مرحلة اكتشاف إشارات الإنذار المبكر، ومرحلة الاستعداد والوقاية، ومرحلة احتواء الأضرار أو الحد منها، ومرحلة استعادة النشاط، ومرحلة التعلم.</a:t>
            </a:r>
            <a:endParaRPr kumimoji="0" lang="ar-JO" sz="2000" b="1" i="0" u="none" strike="noStrike" kern="0" cap="none" spc="0" normalizeH="0" baseline="0" noProof="0" dirty="0">
              <a:ln>
                <a:noFill/>
              </a:ln>
              <a:solidFill>
                <a:srgbClr val="002060"/>
              </a:solidFill>
              <a:effectLst/>
              <a:uLnTx/>
              <a:uFillTx/>
              <a:latin typeface="Arimo"/>
              <a:cs typeface="Times New Roman" panose="02020603050405020304" pitchFamily="18" charset="0"/>
              <a:sym typeface="Arial"/>
            </a:endParaRPr>
          </a:p>
        </p:txBody>
      </p:sp>
      <p:sp>
        <p:nvSpPr>
          <p:cNvPr id="36" name="TextBox 35">
            <a:extLst>
              <a:ext uri="{FF2B5EF4-FFF2-40B4-BE49-F238E27FC236}">
                <a16:creationId xmlns:a16="http://schemas.microsoft.com/office/drawing/2014/main" id="{99B9EEA9-8047-41F9-9B54-82E42CA320A6}"/>
              </a:ext>
            </a:extLst>
          </p:cNvPr>
          <p:cNvSpPr txBox="1"/>
          <p:nvPr/>
        </p:nvSpPr>
        <p:spPr>
          <a:xfrm>
            <a:off x="408345" y="4336635"/>
            <a:ext cx="4967575" cy="1200329"/>
          </a:xfrm>
          <a:prstGeom prst="rect">
            <a:avLst/>
          </a:prstGeom>
          <a:noFill/>
        </p:spPr>
        <p:txBody>
          <a:bodyPr wrap="square">
            <a:spAutoFit/>
          </a:bodyPr>
          <a:lstStyle/>
          <a:p>
            <a:pPr algn="r"/>
            <a:r>
              <a:rPr lang="ar-JO" sz="1800" b="1" i="0" u="none" strike="noStrike" baseline="0" dirty="0">
                <a:latin typeface="SimplifiedArabic,Bold"/>
              </a:rPr>
              <a:t>المرحلة الخامسة: مرحلة التعلم (الاستفادة من الأزمة): </a:t>
            </a:r>
            <a:r>
              <a:rPr lang="ar-JO" sz="1800" b="0" i="0" u="none" strike="noStrike" baseline="0" dirty="0">
                <a:latin typeface="SimplifiedArabic"/>
              </a:rPr>
              <a:t>لابدّ من دراسة وتحليل الأحداث واستخلاص الدروس والعبر من تلك الأزمة أو من الأزمات المشابهة التي يمكن للمنظمة أن تقع فيها:(اليوسفي،2015)    </a:t>
            </a:r>
            <a:endParaRPr kumimoji="0" lang="ar-JO" sz="2400" b="0" i="0" u="none" strike="noStrike" kern="0" cap="none" spc="0" normalizeH="0" baseline="0" noProof="0" dirty="0">
              <a:ln>
                <a:noFill/>
              </a:ln>
              <a:solidFill>
                <a:srgbClr val="333333"/>
              </a:solidFill>
              <a:effectLst/>
              <a:uLnTx/>
              <a:uFillTx/>
              <a:latin typeface="Arimo"/>
              <a:cs typeface="Times New Roman" panose="02020603050405020304" pitchFamily="18" charset="0"/>
              <a:sym typeface="Arial"/>
            </a:endParaRPr>
          </a:p>
        </p:txBody>
      </p:sp>
      <p:sp>
        <p:nvSpPr>
          <p:cNvPr id="30" name="TextBox 29">
            <a:extLst>
              <a:ext uri="{FF2B5EF4-FFF2-40B4-BE49-F238E27FC236}">
                <a16:creationId xmlns:a16="http://schemas.microsoft.com/office/drawing/2014/main" id="{EED99966-2965-44C8-AF66-2CBBFFFFCABC}"/>
              </a:ext>
            </a:extLst>
          </p:cNvPr>
          <p:cNvSpPr txBox="1"/>
          <p:nvPr/>
        </p:nvSpPr>
        <p:spPr>
          <a:xfrm>
            <a:off x="5061486" y="386501"/>
            <a:ext cx="3050738" cy="523220"/>
          </a:xfrm>
          <a:prstGeom prst="rect">
            <a:avLst/>
          </a:prstGeom>
          <a:noFill/>
        </p:spPr>
        <p:txBody>
          <a:bodyPr wrap="square">
            <a:spAutoFit/>
          </a:bodyPr>
          <a:lstStyle/>
          <a:p>
            <a:r>
              <a:rPr kumimoji="0" lang="ar-JO" sz="2800" b="1" i="0" u="none" strike="noStrike" kern="0" cap="none" spc="0" normalizeH="0" baseline="0" noProof="0" dirty="0">
                <a:ln>
                  <a:noFill/>
                </a:ln>
                <a:solidFill>
                  <a:srgbClr val="000000"/>
                </a:solidFill>
                <a:effectLst/>
                <a:uLnTx/>
                <a:uFillTx/>
                <a:latin typeface="SimplifiedArabic,Bold"/>
                <a:cs typeface="Arial"/>
                <a:sym typeface="Arial"/>
              </a:rPr>
              <a:t>مراحل إدارة الأزمات</a:t>
            </a:r>
            <a:endParaRPr lang="en-GB" sz="2800" dirty="0"/>
          </a:p>
        </p:txBody>
      </p:sp>
      <p:pic>
        <p:nvPicPr>
          <p:cNvPr id="34" name="Google Shape;111;p1">
            <a:extLst>
              <a:ext uri="{FF2B5EF4-FFF2-40B4-BE49-F238E27FC236}">
                <a16:creationId xmlns:a16="http://schemas.microsoft.com/office/drawing/2014/main" id="{80D30D60-4266-4DF8-A554-B839783C2A3D}"/>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14424254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743540" y="375977"/>
            <a:ext cx="5012729" cy="768085"/>
          </a:xfrm>
        </p:spPr>
        <p:txBody>
          <a:bodyPr>
            <a:normAutofit fontScale="92500" lnSpcReduction="20000"/>
          </a:bodyPr>
          <a:lstStyle/>
          <a:p>
            <a:pPr marL="0" marR="0" lvl="0" indent="0" algn="l" defTabSz="914400" rtl="1" eaLnBrk="1" fontAlgn="auto" latinLnBrk="0" hangingPunct="1">
              <a:lnSpc>
                <a:spcPct val="90000"/>
              </a:lnSpc>
              <a:spcBef>
                <a:spcPts val="1000"/>
              </a:spcBef>
              <a:spcAft>
                <a:spcPts val="0"/>
              </a:spcAft>
              <a:buClr>
                <a:srgbClr val="000000"/>
              </a:buClr>
              <a:buSzPts val="2800"/>
              <a:buFont typeface="Arial"/>
              <a:buNone/>
              <a:tabLst/>
              <a:defRPr/>
            </a:pPr>
            <a:r>
              <a:rPr kumimoji="0" lang="ar-JO" sz="4800" b="1" i="0" u="none" strike="noStrike" kern="0" cap="none" spc="0" normalizeH="0" baseline="0" noProof="0" dirty="0">
                <a:ln>
                  <a:noFill/>
                </a:ln>
                <a:solidFill>
                  <a:srgbClr val="002060"/>
                </a:solidFill>
                <a:effectLst/>
                <a:uLnTx/>
                <a:uFillTx/>
                <a:latin typeface="Arimo"/>
                <a:cs typeface="Arial" pitchFamily="34" charset="0"/>
                <a:sym typeface="Calibri"/>
              </a:rPr>
              <a:t>أساليب مواجهة الأزمات</a:t>
            </a:r>
            <a:endParaRPr kumimoji="0" lang="en-GB" sz="4800" b="1" i="0" u="none" strike="noStrike" kern="0" cap="none" spc="0" normalizeH="0" baseline="0" noProof="0" dirty="0">
              <a:ln>
                <a:noFill/>
              </a:ln>
              <a:solidFill>
                <a:srgbClr val="002060"/>
              </a:solidFill>
              <a:effectLst/>
              <a:uLnTx/>
              <a:uFillTx/>
              <a:latin typeface="Arimo"/>
              <a:cs typeface="Arial" pitchFamily="34" charset="0"/>
              <a:sym typeface="Calibri"/>
            </a:endParaRPr>
          </a:p>
        </p:txBody>
      </p:sp>
      <p:sp>
        <p:nvSpPr>
          <p:cNvPr id="7" name="Oval 6"/>
          <p:cNvSpPr/>
          <p:nvPr/>
        </p:nvSpPr>
        <p:spPr>
          <a:xfrm>
            <a:off x="1127449" y="1750685"/>
            <a:ext cx="2616092" cy="191858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p>
        </p:txBody>
      </p:sp>
      <p:sp>
        <p:nvSpPr>
          <p:cNvPr id="9" name="Oval 8"/>
          <p:cNvSpPr/>
          <p:nvPr/>
        </p:nvSpPr>
        <p:spPr>
          <a:xfrm>
            <a:off x="7608444" y="3875118"/>
            <a:ext cx="1824203"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تكوين لجان لدراسة الأزمة</a:t>
            </a:r>
            <a:endParaRPr lang="ko-KR" altLang="en-US" sz="2400" b="1" dirty="0">
              <a:solidFill>
                <a:srgbClr val="002060"/>
              </a:solidFill>
            </a:endParaRPr>
          </a:p>
        </p:txBody>
      </p:sp>
      <p:sp>
        <p:nvSpPr>
          <p:cNvPr id="10" name="Oval 9"/>
          <p:cNvSpPr/>
          <p:nvPr/>
        </p:nvSpPr>
        <p:spPr>
          <a:xfrm>
            <a:off x="1747521" y="3865376"/>
            <a:ext cx="1864898"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تفريع الأزمة</a:t>
            </a:r>
            <a:endParaRPr lang="ko-KR" altLang="en-US" sz="2400" b="1" dirty="0">
              <a:solidFill>
                <a:srgbClr val="002060"/>
              </a:solidFill>
            </a:endParaRPr>
          </a:p>
        </p:txBody>
      </p:sp>
      <p:sp>
        <p:nvSpPr>
          <p:cNvPr id="12" name="Oval 11"/>
          <p:cNvSpPr/>
          <p:nvPr/>
        </p:nvSpPr>
        <p:spPr>
          <a:xfrm>
            <a:off x="5679378" y="3865376"/>
            <a:ext cx="1824203"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4262336" y="1390636"/>
            <a:ext cx="3667327" cy="174472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800" b="1" dirty="0">
                <a:solidFill>
                  <a:srgbClr val="002060"/>
                </a:solidFill>
              </a:rPr>
              <a:t>أساليب مواجهة الأزمات: الأساليب التقليدية</a:t>
            </a:r>
            <a:endParaRPr lang="ko-KR" altLang="en-US" sz="2800" b="1" dirty="0">
              <a:solidFill>
                <a:srgbClr val="002060"/>
              </a:solidFill>
            </a:endParaRPr>
          </a:p>
        </p:txBody>
      </p:sp>
      <p:sp>
        <p:nvSpPr>
          <p:cNvPr id="36" name="Rectangle 35"/>
          <p:cNvSpPr/>
          <p:nvPr/>
        </p:nvSpPr>
        <p:spPr>
          <a:xfrm>
            <a:off x="6038868" y="4094721"/>
            <a:ext cx="1147864" cy="1384995"/>
          </a:xfrm>
          <a:prstGeom prst="rect">
            <a:avLst/>
          </a:prstGeom>
          <a:noFill/>
        </p:spPr>
        <p:txBody>
          <a:bodyPr wrap="square">
            <a:spAutoFit/>
          </a:bodyPr>
          <a:lstStyle/>
          <a:p>
            <a:pPr algn="ctr"/>
            <a:r>
              <a:rPr lang="ar-JO" sz="2800" b="1" i="0" u="none" strike="noStrike" baseline="0" dirty="0">
                <a:solidFill>
                  <a:srgbClr val="002060"/>
                </a:solidFill>
                <a:latin typeface="SimplifiedArabic,Bold"/>
              </a:rPr>
              <a:t>التقليل من شأن الأزمة</a:t>
            </a:r>
            <a:endParaRPr lang="en-US" sz="2800" b="1" dirty="0">
              <a:solidFill>
                <a:srgbClr val="002060"/>
              </a:solidFill>
            </a:endParaRPr>
          </a:p>
        </p:txBody>
      </p:sp>
      <p:sp>
        <p:nvSpPr>
          <p:cNvPr id="37" name="Rectangle 36"/>
          <p:cNvSpPr/>
          <p:nvPr/>
        </p:nvSpPr>
        <p:spPr>
          <a:xfrm>
            <a:off x="1429966" y="880512"/>
            <a:ext cx="2500009" cy="523220"/>
          </a:xfrm>
          <a:prstGeom prst="rect">
            <a:avLst/>
          </a:prstGeom>
        </p:spPr>
        <p:txBody>
          <a:bodyPr wrap="square">
            <a:spAutoFit/>
          </a:bodyPr>
          <a:lstStyle/>
          <a:p>
            <a:pPr algn="ctr" rtl="1"/>
            <a:endParaRPr lang="en-US" sz="2800" dirty="0"/>
          </a:p>
        </p:txBody>
      </p:sp>
      <p:sp>
        <p:nvSpPr>
          <p:cNvPr id="38" name="Rectangle 37"/>
          <p:cNvSpPr/>
          <p:nvPr/>
        </p:nvSpPr>
        <p:spPr>
          <a:xfrm>
            <a:off x="1429966" y="2192215"/>
            <a:ext cx="1957021" cy="830997"/>
          </a:xfrm>
          <a:prstGeom prst="rect">
            <a:avLst/>
          </a:prstGeom>
        </p:spPr>
        <p:txBody>
          <a:bodyPr wrap="square">
            <a:spAutoFit/>
          </a:bodyPr>
          <a:lstStyle/>
          <a:p>
            <a:pPr algn="ctr"/>
            <a:r>
              <a:rPr lang="ar-JO" sz="2400" b="1" dirty="0">
                <a:solidFill>
                  <a:srgbClr val="002060"/>
                </a:solidFill>
              </a:rPr>
              <a:t>عزل القوى الفاعلة في الأزمة</a:t>
            </a:r>
            <a:endParaRPr lang="ko-KR" altLang="en-US" sz="2400" b="1" dirty="0">
              <a:solidFill>
                <a:srgbClr val="002060"/>
              </a:solidFill>
            </a:endParaRPr>
          </a:p>
        </p:txBody>
      </p:sp>
      <p:pic>
        <p:nvPicPr>
          <p:cNvPr id="16" name="Google Shape;111;p1">
            <a:extLst>
              <a:ext uri="{FF2B5EF4-FFF2-40B4-BE49-F238E27FC236}">
                <a16:creationId xmlns:a16="http://schemas.microsoft.com/office/drawing/2014/main" id="{CA7071CE-50CD-43EA-8221-3DE69D8C8439}"/>
              </a:ext>
            </a:extLst>
          </p:cNvPr>
          <p:cNvPicPr preferRelativeResize="0"/>
          <p:nvPr/>
        </p:nvPicPr>
        <p:blipFill rotWithShape="1">
          <a:blip r:embed="rId2">
            <a:alphaModFix/>
            <a:duotone>
              <a:schemeClr val="accent5">
                <a:shade val="45000"/>
                <a:satMod val="135000"/>
              </a:schemeClr>
              <a:prstClr val="white"/>
            </a:duotone>
          </a:blip>
          <a:srcRect/>
          <a:stretch/>
        </p:blipFill>
        <p:spPr>
          <a:xfrm>
            <a:off x="427450" y="-133349"/>
            <a:ext cx="2252520" cy="1523188"/>
          </a:xfrm>
          <a:prstGeom prst="rect">
            <a:avLst/>
          </a:prstGeom>
          <a:noFill/>
          <a:ln>
            <a:noFill/>
          </a:ln>
        </p:spPr>
      </p:pic>
      <p:sp>
        <p:nvSpPr>
          <p:cNvPr id="18" name="Oval 17">
            <a:extLst>
              <a:ext uri="{FF2B5EF4-FFF2-40B4-BE49-F238E27FC236}">
                <a16:creationId xmlns:a16="http://schemas.microsoft.com/office/drawing/2014/main" id="{0ABA3736-CF11-49E1-9E29-E8874689AA28}"/>
              </a:ext>
            </a:extLst>
          </p:cNvPr>
          <p:cNvSpPr/>
          <p:nvPr/>
        </p:nvSpPr>
        <p:spPr>
          <a:xfrm>
            <a:off x="3735624" y="3875118"/>
            <a:ext cx="1864898"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السماح بظهور الضغوط الداخلية للأزمة</a:t>
            </a:r>
            <a:endParaRPr lang="ko-KR" altLang="en-US" sz="2400" b="1" dirty="0">
              <a:solidFill>
                <a:srgbClr val="002060"/>
              </a:solidFill>
            </a:endParaRPr>
          </a:p>
        </p:txBody>
      </p:sp>
      <p:sp>
        <p:nvSpPr>
          <p:cNvPr id="20" name="Oval 19">
            <a:extLst>
              <a:ext uri="{FF2B5EF4-FFF2-40B4-BE49-F238E27FC236}">
                <a16:creationId xmlns:a16="http://schemas.microsoft.com/office/drawing/2014/main" id="{EFE24DEF-C019-416E-BD17-1201EACC0643}"/>
              </a:ext>
            </a:extLst>
          </p:cNvPr>
          <p:cNvSpPr/>
          <p:nvPr/>
        </p:nvSpPr>
        <p:spPr>
          <a:xfrm>
            <a:off x="9537510" y="3879243"/>
            <a:ext cx="1824203" cy="1824203"/>
          </a:xfrm>
          <a:prstGeom prst="ellipse">
            <a:avLst/>
          </a:prstGeom>
          <a:gradFill>
            <a:gsLst>
              <a:gs pos="4000">
                <a:schemeClr val="accent4">
                  <a:lumMod val="60000"/>
                  <a:lumOff val="40000"/>
                </a:schemeClr>
              </a:gs>
              <a:gs pos="97000">
                <a:schemeClr val="accent4">
                  <a:lumMod val="40000"/>
                  <a:lumOff val="60000"/>
                </a:schemeClr>
              </a:gs>
              <a:gs pos="53000">
                <a:srgbClr val="E8DAB4"/>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تأجيل ظهور الأزمة</a:t>
            </a:r>
            <a:endParaRPr lang="ko-KR" altLang="en-US" sz="2400" b="1" dirty="0">
              <a:solidFill>
                <a:srgbClr val="002060"/>
              </a:solidFill>
            </a:endParaRPr>
          </a:p>
        </p:txBody>
      </p:sp>
      <p:sp>
        <p:nvSpPr>
          <p:cNvPr id="21" name="Oval 20">
            <a:extLst>
              <a:ext uri="{FF2B5EF4-FFF2-40B4-BE49-F238E27FC236}">
                <a16:creationId xmlns:a16="http://schemas.microsoft.com/office/drawing/2014/main" id="{49E69125-DC45-45AA-A916-8BDD5E7B7E61}"/>
              </a:ext>
            </a:extLst>
          </p:cNvPr>
          <p:cNvSpPr/>
          <p:nvPr/>
        </p:nvSpPr>
        <p:spPr>
          <a:xfrm>
            <a:off x="8551144" y="1869130"/>
            <a:ext cx="2513408" cy="182420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إنكار الأزمة وعدم إعلانها</a:t>
            </a:r>
            <a:endParaRPr lang="ko-KR" altLang="en-US" sz="2400" b="1" dirty="0">
              <a:solidFill>
                <a:srgbClr val="002060"/>
              </a:solidFill>
            </a:endParaRPr>
          </a:p>
        </p:txBody>
      </p:sp>
      <p:sp>
        <p:nvSpPr>
          <p:cNvPr id="17" name="TextBox 16">
            <a:extLst>
              <a:ext uri="{FF2B5EF4-FFF2-40B4-BE49-F238E27FC236}">
                <a16:creationId xmlns:a16="http://schemas.microsoft.com/office/drawing/2014/main" id="{B517AC55-198F-428D-9520-DDBBF0166495}"/>
              </a:ext>
            </a:extLst>
          </p:cNvPr>
          <p:cNvSpPr txBox="1"/>
          <p:nvPr/>
        </p:nvSpPr>
        <p:spPr>
          <a:xfrm>
            <a:off x="153904" y="6525344"/>
            <a:ext cx="1276062" cy="307777"/>
          </a:xfrm>
          <a:prstGeom prst="rect">
            <a:avLst/>
          </a:prstGeom>
          <a:noFill/>
        </p:spPr>
        <p:txBody>
          <a:bodyPr wrap="square">
            <a:spAutoFit/>
          </a:bodyPr>
          <a:lstStyle/>
          <a:p>
            <a:r>
              <a:rPr lang="ar-JO" dirty="0"/>
              <a:t>(اليوسفي،2015)</a:t>
            </a:r>
            <a:endParaRPr lang="en-GB" dirty="0"/>
          </a:p>
        </p:txBody>
      </p:sp>
    </p:spTree>
    <p:extLst>
      <p:ext uri="{BB962C8B-B14F-4D97-AF65-F5344CB8AC3E}">
        <p14:creationId xmlns:p14="http://schemas.microsoft.com/office/powerpoint/2010/main" val="3612567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3743540" y="375977"/>
            <a:ext cx="5012729" cy="768085"/>
          </a:xfrm>
        </p:spPr>
        <p:txBody>
          <a:bodyPr>
            <a:normAutofit fontScale="92500" lnSpcReduction="20000"/>
          </a:bodyPr>
          <a:lstStyle/>
          <a:p>
            <a:pPr marL="0" marR="0" lvl="0" indent="0" algn="l" defTabSz="914400" rtl="1" eaLnBrk="1" fontAlgn="auto" latinLnBrk="0" hangingPunct="1">
              <a:lnSpc>
                <a:spcPct val="90000"/>
              </a:lnSpc>
              <a:spcBef>
                <a:spcPts val="1000"/>
              </a:spcBef>
              <a:spcAft>
                <a:spcPts val="0"/>
              </a:spcAft>
              <a:buClr>
                <a:srgbClr val="000000"/>
              </a:buClr>
              <a:buSzPts val="2800"/>
              <a:buFont typeface="Arial"/>
              <a:buNone/>
              <a:tabLst/>
              <a:defRPr/>
            </a:pPr>
            <a:r>
              <a:rPr kumimoji="0" lang="ar-JO" sz="4800" b="1" i="0" u="none" strike="noStrike" kern="0" cap="none" spc="0" normalizeH="0" baseline="0" noProof="0" dirty="0">
                <a:ln>
                  <a:noFill/>
                </a:ln>
                <a:solidFill>
                  <a:srgbClr val="002060"/>
                </a:solidFill>
                <a:effectLst/>
                <a:uLnTx/>
                <a:uFillTx/>
                <a:latin typeface="Arimo"/>
                <a:cs typeface="Arial" pitchFamily="34" charset="0"/>
                <a:sym typeface="Calibri"/>
              </a:rPr>
              <a:t>أساليب مواجهة الأزمات</a:t>
            </a:r>
            <a:endParaRPr kumimoji="0" lang="en-GB" sz="4800" b="1" i="0" u="none" strike="noStrike" kern="0" cap="none" spc="0" normalizeH="0" baseline="0" noProof="0" dirty="0">
              <a:ln>
                <a:noFill/>
              </a:ln>
              <a:solidFill>
                <a:srgbClr val="002060"/>
              </a:solidFill>
              <a:effectLst/>
              <a:uLnTx/>
              <a:uFillTx/>
              <a:latin typeface="Arimo"/>
              <a:cs typeface="Arial" pitchFamily="34" charset="0"/>
              <a:sym typeface="Calibri"/>
            </a:endParaRPr>
          </a:p>
        </p:txBody>
      </p:sp>
      <p:sp>
        <p:nvSpPr>
          <p:cNvPr id="7" name="Oval 6"/>
          <p:cNvSpPr/>
          <p:nvPr/>
        </p:nvSpPr>
        <p:spPr>
          <a:xfrm>
            <a:off x="1242151" y="3025141"/>
            <a:ext cx="1938789" cy="1918581"/>
          </a:xfrm>
          <a:prstGeom prst="ellipse">
            <a:avLst/>
          </a:prstGeom>
          <a:gradFill>
            <a:gsLst>
              <a:gs pos="34000">
                <a:schemeClr val="accent3">
                  <a:lumMod val="60000"/>
                  <a:lumOff val="40000"/>
                </a:schemeClr>
              </a:gs>
              <a:gs pos="53000">
                <a:schemeClr val="accent1">
                  <a:lumMod val="60000"/>
                  <a:lumOff val="40000"/>
                </a:schemeClr>
              </a:gs>
              <a:gs pos="56000">
                <a:schemeClr val="accent4">
                  <a:lumMod val="60000"/>
                  <a:lumOff val="4000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sz="2800" dirty="0"/>
          </a:p>
        </p:txBody>
      </p:sp>
      <p:sp>
        <p:nvSpPr>
          <p:cNvPr id="9" name="Oval 8"/>
          <p:cNvSpPr/>
          <p:nvPr/>
        </p:nvSpPr>
        <p:spPr>
          <a:xfrm>
            <a:off x="8257633" y="4076768"/>
            <a:ext cx="1824203" cy="1824203"/>
          </a:xfrm>
          <a:prstGeom prst="ellipse">
            <a:avLst/>
          </a:prstGeom>
          <a:gradFill>
            <a:gsLst>
              <a:gs pos="34000">
                <a:schemeClr val="accent3">
                  <a:lumMod val="60000"/>
                  <a:lumOff val="40000"/>
                </a:schemeClr>
              </a:gs>
              <a:gs pos="53000">
                <a:schemeClr val="accent1">
                  <a:lumMod val="60000"/>
                  <a:lumOff val="40000"/>
                </a:schemeClr>
              </a:gs>
              <a:gs pos="56000">
                <a:schemeClr val="accent4">
                  <a:lumMod val="60000"/>
                  <a:lumOff val="4000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احتواء الأزمة</a:t>
            </a:r>
            <a:endParaRPr lang="ko-KR" altLang="en-US" sz="2400" b="1" dirty="0">
              <a:solidFill>
                <a:srgbClr val="002060"/>
              </a:solidFill>
            </a:endParaRPr>
          </a:p>
        </p:txBody>
      </p:sp>
      <p:sp>
        <p:nvSpPr>
          <p:cNvPr id="10" name="Oval 9"/>
          <p:cNvSpPr/>
          <p:nvPr/>
        </p:nvSpPr>
        <p:spPr>
          <a:xfrm>
            <a:off x="2983330" y="4016220"/>
            <a:ext cx="1864898" cy="1824203"/>
          </a:xfrm>
          <a:prstGeom prst="ellipse">
            <a:avLst/>
          </a:prstGeom>
          <a:gradFill>
            <a:gsLst>
              <a:gs pos="34000">
                <a:schemeClr val="accent3">
                  <a:lumMod val="60000"/>
                  <a:lumOff val="40000"/>
                </a:schemeClr>
              </a:gs>
              <a:gs pos="53000">
                <a:schemeClr val="accent1">
                  <a:lumMod val="60000"/>
                  <a:lumOff val="40000"/>
                </a:schemeClr>
              </a:gs>
              <a:gs pos="56000">
                <a:schemeClr val="accent4">
                  <a:lumMod val="60000"/>
                  <a:lumOff val="4000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تفتيت الأزمة</a:t>
            </a:r>
            <a:endParaRPr lang="ko-KR" altLang="en-US" sz="2400" b="1" dirty="0">
              <a:solidFill>
                <a:srgbClr val="002060"/>
              </a:solidFill>
            </a:endParaRPr>
          </a:p>
        </p:txBody>
      </p:sp>
      <p:sp>
        <p:nvSpPr>
          <p:cNvPr id="12" name="Oval 11"/>
          <p:cNvSpPr/>
          <p:nvPr/>
        </p:nvSpPr>
        <p:spPr>
          <a:xfrm>
            <a:off x="6466001" y="4317553"/>
            <a:ext cx="1824203" cy="1824203"/>
          </a:xfrm>
          <a:prstGeom prst="ellipse">
            <a:avLst/>
          </a:prstGeom>
          <a:gradFill>
            <a:gsLst>
              <a:gs pos="34000">
                <a:schemeClr val="accent3">
                  <a:lumMod val="60000"/>
                  <a:lumOff val="40000"/>
                </a:schemeClr>
              </a:gs>
              <a:gs pos="53000">
                <a:schemeClr val="accent1">
                  <a:lumMod val="60000"/>
                  <a:lumOff val="40000"/>
                </a:schemeClr>
              </a:gs>
              <a:gs pos="56000">
                <a:schemeClr val="accent4">
                  <a:lumMod val="60000"/>
                  <a:lumOff val="40000"/>
                </a:schemeClr>
              </a:gs>
            </a:gsLst>
            <a:path path="circle">
              <a:fillToRect t="100000" r="100000"/>
            </a:path>
          </a:gra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13" name="Oval 12"/>
          <p:cNvSpPr/>
          <p:nvPr/>
        </p:nvSpPr>
        <p:spPr>
          <a:xfrm>
            <a:off x="4357992" y="1766958"/>
            <a:ext cx="4042264" cy="1744727"/>
          </a:xfrm>
          <a:prstGeom prst="ellipse">
            <a:avLst/>
          </a:prstGeom>
          <a:gradFill>
            <a:gsLst>
              <a:gs pos="15000">
                <a:schemeClr val="accent1">
                  <a:lumMod val="53000"/>
                  <a:lumOff val="47000"/>
                </a:schemeClr>
              </a:gs>
              <a:gs pos="0">
                <a:srgbClr val="002060"/>
              </a:gs>
              <a:gs pos="7000">
                <a:schemeClr val="accent1">
                  <a:lumMod val="75000"/>
                </a:schemeClr>
              </a:gs>
              <a:gs pos="6300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800" b="1" dirty="0">
                <a:solidFill>
                  <a:srgbClr val="002060"/>
                </a:solidFill>
              </a:rPr>
              <a:t>أساليب مواجهة الأزمات: الأساليب الحديثة</a:t>
            </a:r>
            <a:endParaRPr lang="ko-KR" altLang="en-US" sz="2800" b="1" dirty="0">
              <a:solidFill>
                <a:srgbClr val="002060"/>
              </a:solidFill>
            </a:endParaRPr>
          </a:p>
        </p:txBody>
      </p:sp>
      <p:sp>
        <p:nvSpPr>
          <p:cNvPr id="8" name="Up Arrow 7"/>
          <p:cNvSpPr/>
          <p:nvPr/>
        </p:nvSpPr>
        <p:spPr>
          <a:xfrm rot="2197571">
            <a:off x="4291768" y="3266071"/>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2" name="Up Arrow 31"/>
          <p:cNvSpPr/>
          <p:nvPr/>
        </p:nvSpPr>
        <p:spPr>
          <a:xfrm rot="20807293">
            <a:off x="6741047" y="3610537"/>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3" name="Up Arrow 32"/>
          <p:cNvSpPr/>
          <p:nvPr/>
        </p:nvSpPr>
        <p:spPr>
          <a:xfrm rot="19054844">
            <a:off x="8074530" y="3226853"/>
            <a:ext cx="646176" cy="1040203"/>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4" name="Up Arrow 33"/>
          <p:cNvSpPr/>
          <p:nvPr/>
        </p:nvSpPr>
        <p:spPr>
          <a:xfrm rot="2888182">
            <a:off x="3420452" y="2670595"/>
            <a:ext cx="646176" cy="1080219"/>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36" name="Rectangle 35"/>
          <p:cNvSpPr/>
          <p:nvPr/>
        </p:nvSpPr>
        <p:spPr>
          <a:xfrm>
            <a:off x="6877455" y="4640094"/>
            <a:ext cx="1147864" cy="954107"/>
          </a:xfrm>
          <a:prstGeom prst="rect">
            <a:avLst/>
          </a:prstGeom>
          <a:noFill/>
        </p:spPr>
        <p:txBody>
          <a:bodyPr wrap="square">
            <a:spAutoFit/>
          </a:bodyPr>
          <a:lstStyle/>
          <a:p>
            <a:pPr algn="ctr"/>
            <a:r>
              <a:rPr lang="ar-JO" sz="2800" b="1" i="0" u="none" strike="noStrike" baseline="0" dirty="0">
                <a:latin typeface="SimplifiedArabic,Bold"/>
              </a:rPr>
              <a:t>تصعيد الأزمة</a:t>
            </a:r>
            <a:endParaRPr lang="en-US" sz="2800" b="1" dirty="0">
              <a:solidFill>
                <a:srgbClr val="002060"/>
              </a:solidFill>
            </a:endParaRPr>
          </a:p>
        </p:txBody>
      </p:sp>
      <p:sp>
        <p:nvSpPr>
          <p:cNvPr id="37" name="Rectangle 36"/>
          <p:cNvSpPr/>
          <p:nvPr/>
        </p:nvSpPr>
        <p:spPr>
          <a:xfrm>
            <a:off x="1429966" y="880512"/>
            <a:ext cx="2500009" cy="523220"/>
          </a:xfrm>
          <a:prstGeom prst="rect">
            <a:avLst/>
          </a:prstGeom>
        </p:spPr>
        <p:txBody>
          <a:bodyPr wrap="square">
            <a:spAutoFit/>
          </a:bodyPr>
          <a:lstStyle/>
          <a:p>
            <a:pPr algn="ctr" rtl="1"/>
            <a:endParaRPr lang="en-US" sz="2800" dirty="0"/>
          </a:p>
        </p:txBody>
      </p:sp>
      <p:sp>
        <p:nvSpPr>
          <p:cNvPr id="38" name="Rectangle 37"/>
          <p:cNvSpPr/>
          <p:nvPr/>
        </p:nvSpPr>
        <p:spPr>
          <a:xfrm>
            <a:off x="1574185" y="3426013"/>
            <a:ext cx="1225685" cy="1200329"/>
          </a:xfrm>
          <a:prstGeom prst="rect">
            <a:avLst/>
          </a:prstGeom>
        </p:spPr>
        <p:txBody>
          <a:bodyPr wrap="square">
            <a:spAutoFit/>
          </a:bodyPr>
          <a:lstStyle/>
          <a:p>
            <a:pPr algn="ctr"/>
            <a:r>
              <a:rPr lang="ar-JO" sz="2400" b="1" dirty="0">
                <a:solidFill>
                  <a:srgbClr val="002060"/>
                </a:solidFill>
              </a:rPr>
              <a:t>تحويل مسار الأزمة</a:t>
            </a:r>
            <a:endParaRPr lang="ko-KR" altLang="en-US" sz="2400" b="1" dirty="0">
              <a:solidFill>
                <a:srgbClr val="002060"/>
              </a:solidFill>
            </a:endParaRPr>
          </a:p>
        </p:txBody>
      </p:sp>
      <p:pic>
        <p:nvPicPr>
          <p:cNvPr id="16" name="Google Shape;111;p1">
            <a:extLst>
              <a:ext uri="{FF2B5EF4-FFF2-40B4-BE49-F238E27FC236}">
                <a16:creationId xmlns:a16="http://schemas.microsoft.com/office/drawing/2014/main" id="{CA7071CE-50CD-43EA-8221-3DE69D8C8439}"/>
              </a:ext>
            </a:extLst>
          </p:cNvPr>
          <p:cNvPicPr preferRelativeResize="0"/>
          <p:nvPr/>
        </p:nvPicPr>
        <p:blipFill rotWithShape="1">
          <a:blip r:embed="rId2">
            <a:alphaModFix/>
            <a:duotone>
              <a:schemeClr val="accent5">
                <a:shade val="45000"/>
                <a:satMod val="135000"/>
              </a:schemeClr>
              <a:prstClr val="white"/>
            </a:duotone>
          </a:blip>
          <a:srcRect/>
          <a:stretch/>
        </p:blipFill>
        <p:spPr>
          <a:xfrm>
            <a:off x="303706" y="-119456"/>
            <a:ext cx="2252520" cy="1523188"/>
          </a:xfrm>
          <a:prstGeom prst="rect">
            <a:avLst/>
          </a:prstGeom>
          <a:noFill/>
          <a:ln>
            <a:noFill/>
          </a:ln>
        </p:spPr>
      </p:pic>
      <p:sp>
        <p:nvSpPr>
          <p:cNvPr id="18" name="Oval 17">
            <a:extLst>
              <a:ext uri="{FF2B5EF4-FFF2-40B4-BE49-F238E27FC236}">
                <a16:creationId xmlns:a16="http://schemas.microsoft.com/office/drawing/2014/main" id="{0ABA3736-CF11-49E1-9E29-E8874689AA28}"/>
              </a:ext>
            </a:extLst>
          </p:cNvPr>
          <p:cNvSpPr/>
          <p:nvPr/>
        </p:nvSpPr>
        <p:spPr>
          <a:xfrm>
            <a:off x="4724509" y="4272976"/>
            <a:ext cx="1864898" cy="1824203"/>
          </a:xfrm>
          <a:prstGeom prst="ellipse">
            <a:avLst/>
          </a:prstGeom>
          <a:gradFill>
            <a:gsLst>
              <a:gs pos="34000">
                <a:schemeClr val="accent3">
                  <a:lumMod val="60000"/>
                  <a:lumOff val="40000"/>
                </a:schemeClr>
              </a:gs>
              <a:gs pos="53000">
                <a:schemeClr val="accent1">
                  <a:lumMod val="60000"/>
                  <a:lumOff val="40000"/>
                </a:schemeClr>
              </a:gs>
              <a:gs pos="56000">
                <a:schemeClr val="accent4">
                  <a:lumMod val="60000"/>
                  <a:lumOff val="4000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r>
              <a:rPr lang="ar-JO" sz="2400" b="1" dirty="0">
                <a:solidFill>
                  <a:srgbClr val="002060"/>
                </a:solidFill>
              </a:rPr>
              <a:t>تفريغ الأزمة من مضمونها</a:t>
            </a:r>
            <a:endParaRPr lang="ko-KR" altLang="en-US" sz="2400" b="1" dirty="0">
              <a:solidFill>
                <a:srgbClr val="002060"/>
              </a:solidFill>
            </a:endParaRPr>
          </a:p>
        </p:txBody>
      </p:sp>
      <p:sp>
        <p:nvSpPr>
          <p:cNvPr id="19" name="Up Arrow 7">
            <a:extLst>
              <a:ext uri="{FF2B5EF4-FFF2-40B4-BE49-F238E27FC236}">
                <a16:creationId xmlns:a16="http://schemas.microsoft.com/office/drawing/2014/main" id="{547D70AB-43E7-4873-AC47-B29873FBF921}"/>
              </a:ext>
            </a:extLst>
          </p:cNvPr>
          <p:cNvSpPr/>
          <p:nvPr/>
        </p:nvSpPr>
        <p:spPr>
          <a:xfrm rot="1331571">
            <a:off x="5464460" y="3558175"/>
            <a:ext cx="646176" cy="652272"/>
          </a:xfrm>
          <a:prstGeom prst="up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17" tIns="60958" rIns="121917" bIns="60958" numCol="1" spcCol="0" rtlCol="0" fromWordArt="0" anchor="ctr" anchorCtr="0" forceAA="0" compatLnSpc="1">
            <a:prstTxWarp prst="textNoShape">
              <a:avLst/>
            </a:prstTxWarp>
            <a:noAutofit/>
          </a:bodyPr>
          <a:lstStyle/>
          <a:p>
            <a:pPr algn="ctr"/>
            <a:endParaRPr lang="ko-KR" altLang="en-US"/>
          </a:p>
        </p:txBody>
      </p:sp>
      <p:sp>
        <p:nvSpPr>
          <p:cNvPr id="20" name="TextBox 19">
            <a:extLst>
              <a:ext uri="{FF2B5EF4-FFF2-40B4-BE49-F238E27FC236}">
                <a16:creationId xmlns:a16="http://schemas.microsoft.com/office/drawing/2014/main" id="{8A3E0C7B-4B50-494B-9892-18B0622BCC25}"/>
              </a:ext>
            </a:extLst>
          </p:cNvPr>
          <p:cNvSpPr txBox="1"/>
          <p:nvPr/>
        </p:nvSpPr>
        <p:spPr>
          <a:xfrm>
            <a:off x="153904" y="6525344"/>
            <a:ext cx="1276062" cy="307777"/>
          </a:xfrm>
          <a:prstGeom prst="rect">
            <a:avLst/>
          </a:prstGeom>
          <a:noFill/>
        </p:spPr>
        <p:txBody>
          <a:bodyPr wrap="square">
            <a:spAutoFit/>
          </a:bodyPr>
          <a:lstStyle/>
          <a:p>
            <a:r>
              <a:rPr lang="ar-JO" dirty="0"/>
              <a:t>(اليوسفي،2015)</a:t>
            </a:r>
            <a:endParaRPr lang="en-GB" dirty="0"/>
          </a:p>
        </p:txBody>
      </p:sp>
    </p:spTree>
    <p:extLst>
      <p:ext uri="{BB962C8B-B14F-4D97-AF65-F5344CB8AC3E}">
        <p14:creationId xmlns:p14="http://schemas.microsoft.com/office/powerpoint/2010/main" val="38346982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2301790" y="485116"/>
            <a:ext cx="6912768" cy="1325563"/>
          </a:xfrm>
          <a:prstGeom prst="rect">
            <a:avLst/>
          </a:prstGeom>
        </p:spPr>
        <p:txBody>
          <a:bodyPr>
            <a:normAutofit fontScale="975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3200" b="1" dirty="0">
                <a:solidFill>
                  <a:schemeClr val="tx1"/>
                </a:solidFill>
              </a:rPr>
              <a:t>فكّر معي الآن: </a:t>
            </a:r>
            <a:r>
              <a:rPr lang="ar-SA" sz="3200" b="1" dirty="0">
                <a:solidFill>
                  <a:schemeClr val="tx1"/>
                </a:solidFill>
                <a:latin typeface="Calibri"/>
                <a:ea typeface="Calibri"/>
              </a:rPr>
              <a:t>ما </a:t>
            </a:r>
            <a:r>
              <a:rPr lang="ar-JO" sz="3200" b="1" dirty="0">
                <a:solidFill>
                  <a:schemeClr val="tx1"/>
                </a:solidFill>
              </a:rPr>
              <a:t>الفرق بين إدارة الأزمات والمخاطر؟</a:t>
            </a:r>
          </a:p>
          <a:p>
            <a:pPr algn="ctr" rtl="1"/>
            <a:endParaRPr lang="en-GB" sz="3200" u="sng" dirty="0">
              <a:solidFill>
                <a:schemeClr val="bg2"/>
              </a:solidFill>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08368" y="188640"/>
            <a:ext cx="2295525" cy="2304256"/>
          </a:xfrm>
          <a:prstGeom prst="rect">
            <a:avLst/>
          </a:prstGeom>
        </p:spPr>
      </p:pic>
      <p:sp>
        <p:nvSpPr>
          <p:cNvPr id="9" name="TextBox 8">
            <a:extLst>
              <a:ext uri="{FF2B5EF4-FFF2-40B4-BE49-F238E27FC236}">
                <a16:creationId xmlns:a16="http://schemas.microsoft.com/office/drawing/2014/main" id="{A66206FD-4099-4EFF-B3D2-3B303A54F1A1}"/>
              </a:ext>
            </a:extLst>
          </p:cNvPr>
          <p:cNvSpPr txBox="1"/>
          <p:nvPr/>
        </p:nvSpPr>
        <p:spPr>
          <a:xfrm>
            <a:off x="7824192" y="3565757"/>
            <a:ext cx="3455124" cy="584775"/>
          </a:xfrm>
          <a:prstGeom prst="rect">
            <a:avLst/>
          </a:prstGeom>
          <a:noFill/>
        </p:spPr>
        <p:txBody>
          <a:bodyPr wrap="square">
            <a:spAutoFit/>
          </a:bodyPr>
          <a:lstStyle/>
          <a:p>
            <a:pPr algn="ctr"/>
            <a:r>
              <a:rPr lang="ar-JO" sz="3200" b="1" dirty="0">
                <a:solidFill>
                  <a:schemeClr val="tx1"/>
                </a:solidFill>
              </a:rPr>
              <a:t>الأحداث الحالية</a:t>
            </a:r>
            <a:r>
              <a:rPr lang="ar-JO" sz="3200" b="1" i="0" u="none" strike="noStrike" baseline="0" dirty="0">
                <a:solidFill>
                  <a:schemeClr val="tx1"/>
                </a:solidFill>
                <a:latin typeface="SimplifiedArabic,Bold"/>
                <a:cs typeface="+mj-cs"/>
              </a:rPr>
              <a:t> </a:t>
            </a:r>
          </a:p>
        </p:txBody>
      </p:sp>
      <p:sp>
        <p:nvSpPr>
          <p:cNvPr id="10" name="TextBox 9">
            <a:extLst>
              <a:ext uri="{FF2B5EF4-FFF2-40B4-BE49-F238E27FC236}">
                <a16:creationId xmlns:a16="http://schemas.microsoft.com/office/drawing/2014/main" id="{402F9F2E-F116-4AC4-BC67-80BEF481871B}"/>
              </a:ext>
            </a:extLst>
          </p:cNvPr>
          <p:cNvSpPr txBox="1"/>
          <p:nvPr/>
        </p:nvSpPr>
        <p:spPr>
          <a:xfrm>
            <a:off x="256443" y="3546681"/>
            <a:ext cx="3455124" cy="584775"/>
          </a:xfrm>
          <a:prstGeom prst="rect">
            <a:avLst/>
          </a:prstGeom>
          <a:noFill/>
        </p:spPr>
        <p:txBody>
          <a:bodyPr wrap="square">
            <a:spAutoFit/>
          </a:bodyPr>
          <a:lstStyle/>
          <a:p>
            <a:pPr algn="ctr"/>
            <a:r>
              <a:rPr lang="ar-JO" sz="3200" b="1" dirty="0">
                <a:solidFill>
                  <a:schemeClr val="tx1"/>
                </a:solidFill>
                <a:latin typeface="SimplifiedArabic,Bold"/>
                <a:cs typeface="+mj-cs"/>
              </a:rPr>
              <a:t>ا</a:t>
            </a:r>
            <a:r>
              <a:rPr lang="ar-JO" sz="3200" b="1" i="0" u="none" strike="noStrike" baseline="0" dirty="0">
                <a:solidFill>
                  <a:schemeClr val="tx1"/>
                </a:solidFill>
                <a:latin typeface="SimplifiedArabic,Bold"/>
                <a:cs typeface="+mj-cs"/>
              </a:rPr>
              <a:t>لتوقعات مستقبلية </a:t>
            </a:r>
            <a:endParaRPr lang="en-GB" sz="3200" b="1" dirty="0">
              <a:solidFill>
                <a:schemeClr val="tx1"/>
              </a:solidFill>
            </a:endParaRPr>
          </a:p>
        </p:txBody>
      </p:sp>
      <p:pic>
        <p:nvPicPr>
          <p:cNvPr id="8" name="Google Shape;143;p3">
            <a:extLst>
              <a:ext uri="{FF2B5EF4-FFF2-40B4-BE49-F238E27FC236}">
                <a16:creationId xmlns:a16="http://schemas.microsoft.com/office/drawing/2014/main" id="{9A5D5C1F-E506-49D4-A97E-5AA2FB21B099}"/>
              </a:ext>
            </a:extLst>
          </p:cNvPr>
          <p:cNvPicPr preferRelativeResize="0"/>
          <p:nvPr/>
        </p:nvPicPr>
        <p:blipFill rotWithShape="1">
          <a:blip r:embed="rId5">
            <a:alphaModFix/>
            <a:biLevel thresh="50000"/>
          </a:blip>
          <a:srcRect/>
          <a:stretch/>
        </p:blipFill>
        <p:spPr>
          <a:xfrm>
            <a:off x="245860" y="-372928"/>
            <a:ext cx="2036258" cy="1800993"/>
          </a:xfrm>
          <a:prstGeom prst="rect">
            <a:avLst/>
          </a:prstGeom>
          <a:noFill/>
          <a:ln>
            <a:noFill/>
          </a:ln>
        </p:spPr>
      </p:pic>
      <p:pic>
        <p:nvPicPr>
          <p:cNvPr id="3" name="Picture 2">
            <a:extLst>
              <a:ext uri="{FF2B5EF4-FFF2-40B4-BE49-F238E27FC236}">
                <a16:creationId xmlns:a16="http://schemas.microsoft.com/office/drawing/2014/main" id="{FE4AD7EE-4089-4F98-A907-7C2CED3714F4}"/>
              </a:ext>
            </a:extLst>
          </p:cNvPr>
          <p:cNvPicPr>
            <a:picLocks noChangeAspect="1"/>
          </p:cNvPicPr>
          <p:nvPr/>
        </p:nvPicPr>
        <p:blipFill>
          <a:blip r:embed="rId6"/>
          <a:stretch>
            <a:fillRect/>
          </a:stretch>
        </p:blipFill>
        <p:spPr>
          <a:xfrm>
            <a:off x="4367809" y="2423072"/>
            <a:ext cx="2952327" cy="2806127"/>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ustDataLst>
      <p:tags r:id="rId1"/>
    </p:custDataLst>
    <p:extLst>
      <p:ext uri="{BB962C8B-B14F-4D97-AF65-F5344CB8AC3E}">
        <p14:creationId xmlns:p14="http://schemas.microsoft.com/office/powerpoint/2010/main" val="440702496"/>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9AE3D26-BCF8-47AF-9741-CA9B958B8D23}"/>
              </a:ext>
            </a:extLst>
          </p:cNvPr>
          <p:cNvSpPr txBox="1"/>
          <p:nvPr/>
        </p:nvSpPr>
        <p:spPr>
          <a:xfrm>
            <a:off x="3287688" y="2204864"/>
            <a:ext cx="5616624" cy="1569660"/>
          </a:xfrm>
          <a:prstGeom prst="rect">
            <a:avLst/>
          </a:prstGeom>
          <a:noFill/>
        </p:spPr>
        <p:txBody>
          <a:bodyPr wrap="square">
            <a:spAutoFit/>
          </a:bodyPr>
          <a:lstStyle/>
          <a:p>
            <a:pPr algn="ctr"/>
            <a:r>
              <a:rPr lang="ar-JO" sz="4800" b="1" dirty="0">
                <a:solidFill>
                  <a:schemeClr val="tx1"/>
                </a:solidFill>
                <a:latin typeface="+mj-lt"/>
                <a:cs typeface="+mj-cs"/>
              </a:rPr>
              <a:t>إدارة المخاطر</a:t>
            </a:r>
          </a:p>
          <a:p>
            <a:pPr algn="ctr"/>
            <a:r>
              <a:rPr lang="en-GB" sz="4800" dirty="0">
                <a:solidFill>
                  <a:schemeClr val="tx1"/>
                </a:solidFill>
                <a:latin typeface="+mj-lt"/>
              </a:rPr>
              <a:t>Risk Management</a:t>
            </a:r>
          </a:p>
        </p:txBody>
      </p:sp>
      <p:pic>
        <p:nvPicPr>
          <p:cNvPr id="7" name="Google Shape;111;p1">
            <a:extLst>
              <a:ext uri="{FF2B5EF4-FFF2-40B4-BE49-F238E27FC236}">
                <a16:creationId xmlns:a16="http://schemas.microsoft.com/office/drawing/2014/main" id="{9E5883A8-5379-42C0-9BB2-25C960762B59}"/>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27272106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FCB936A-7265-4118-844A-CFE95CAA8B67}"/>
              </a:ext>
            </a:extLst>
          </p:cNvPr>
          <p:cNvSpPr txBox="1"/>
          <p:nvPr/>
        </p:nvSpPr>
        <p:spPr>
          <a:xfrm>
            <a:off x="214140" y="877917"/>
            <a:ext cx="11737304" cy="5102166"/>
          </a:xfrm>
          <a:prstGeom prst="rect">
            <a:avLst/>
          </a:prstGeom>
          <a:noFill/>
        </p:spPr>
        <p:txBody>
          <a:bodyPr wrap="square">
            <a:spAutoFit/>
          </a:bodyPr>
          <a:lstStyle/>
          <a:p>
            <a:pPr algn="r">
              <a:lnSpc>
                <a:spcPct val="150000"/>
              </a:lnSpc>
            </a:pPr>
            <a:r>
              <a:rPr lang="ar-JO" sz="2800" b="1" dirty="0"/>
              <a:t>مقدمة</a:t>
            </a:r>
          </a:p>
          <a:p>
            <a:pPr algn="r">
              <a:lnSpc>
                <a:spcPct val="150000"/>
              </a:lnSpc>
            </a:pPr>
            <a:r>
              <a:rPr lang="ar-JO" sz="2400" dirty="0"/>
              <a:t>        يُشير مُصطلح إدارة المخاطر إلى عملية تخطيط نشاطات المؤسسة المُرتبطة بمواردها البشرية والمادية، وتنظيمها وقيادتها والتحكّم بها بهدف الحد من آثار المخاطر التي قد تتعرّض لها المنظمة. </a:t>
            </a:r>
          </a:p>
          <a:p>
            <a:pPr algn="r">
              <a:lnSpc>
                <a:spcPct val="150000"/>
              </a:lnSpc>
            </a:pPr>
            <a:r>
              <a:rPr lang="ar-JO" sz="2400" dirty="0"/>
              <a:t>أثارت العوامل الخارجية في السنوات الأخيرة اهتمام المؤسسات بإدارة المخاطر، وبدأت الهيئات الناظمة في الحكومات والشركات إضافة إلى المستثمرين، بالاهتمام بسياسات الشركات وإجراءاتها المُتعلّقة بإدارة المخاطر في عدد متزايد من الصناعات. </a:t>
            </a:r>
          </a:p>
          <a:p>
            <a:pPr algn="r">
              <a:lnSpc>
                <a:spcPct val="150000"/>
              </a:lnSpc>
            </a:pPr>
            <a:r>
              <a:rPr lang="ar-JO" sz="2400" dirty="0"/>
              <a:t>توفّر إدارة مخاطر المؤسسات إطارًا متكاملاً لإدارة المخاطر، والذي يتضمن عادة تحديد أحداث أو ظروف معينة، ذات صلة بأهداف المؤسسة وتقييمها من حيث احتمال وحجم التأثير، وتحديد إستراتيجية الاستجابة، وعملية المتابعة، من خلال تحديد المخاطر والفرص ومعالجتها بشكل استباقي.</a:t>
            </a:r>
            <a:endParaRPr lang="en-GB" sz="2400" dirty="0"/>
          </a:p>
        </p:txBody>
      </p:sp>
      <p:pic>
        <p:nvPicPr>
          <p:cNvPr id="5" name="Google Shape;111;p1">
            <a:extLst>
              <a:ext uri="{FF2B5EF4-FFF2-40B4-BE49-F238E27FC236}">
                <a16:creationId xmlns:a16="http://schemas.microsoft.com/office/drawing/2014/main" id="{DA6E41A3-A87A-45E4-91E2-EA4771DD49C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6" name="Google Shape;145;p3">
            <a:extLst>
              <a:ext uri="{FF2B5EF4-FFF2-40B4-BE49-F238E27FC236}">
                <a16:creationId xmlns:a16="http://schemas.microsoft.com/office/drawing/2014/main" id="{03BA5B9E-F86D-4AF9-B64B-A3A4A513231C}"/>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إدارة المخاطر</a:t>
            </a:r>
          </a:p>
        </p:txBody>
      </p:sp>
    </p:spTree>
    <p:extLst>
      <p:ext uri="{BB962C8B-B14F-4D97-AF65-F5344CB8AC3E}">
        <p14:creationId xmlns:p14="http://schemas.microsoft.com/office/powerpoint/2010/main" val="30260932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191344" y="1147606"/>
            <a:ext cx="11809312" cy="5128327"/>
          </a:xfrm>
          <a:prstGeom prst="rect">
            <a:avLst/>
          </a:prstGeom>
          <a:noFill/>
        </p:spPr>
        <p:txBody>
          <a:bodyPr wrap="square">
            <a:spAutoFit/>
          </a:bodyPr>
          <a:lstStyle/>
          <a:p>
            <a:pPr algn="r">
              <a:lnSpc>
                <a:spcPct val="150000"/>
              </a:lnSpc>
            </a:pPr>
            <a:r>
              <a:rPr lang="ar-JO" sz="2200" dirty="0"/>
              <a:t>     يمكن تعريف الخطر بأنه الخسارة الكلية أو الجزئية المادية التي تنتج عن الخطر ، والتي قد تترك أثاراً سلبيةً على المنظمة، مما يستوجب الأخذ بعين الاعتبار أن جميع مهام وأنشطة المنظمة تتضمن إمكانية لتحقيق أحداث ونتائج قد تؤدي إلى تحقيق فرص إيجابية أو سلبية تهدّد نجاح المنظمة ، مع الأخذ بعين الاعتبار التركيز على الآثار السلبية المحتملة التي قد تطرأ نتيجة إهمال عملية الاستشعار بهذه المتغيرات والآثار المحتملة لها ، مما يساعد في تجنب الآثار السلبية المحتملة أو تخفيف الضرر المترتب لحدوثها ما أمكن . </a:t>
            </a:r>
          </a:p>
          <a:p>
            <a:pPr algn="r">
              <a:lnSpc>
                <a:spcPct val="150000"/>
              </a:lnSpc>
            </a:pPr>
            <a:r>
              <a:rPr lang="ar-JO" sz="2200" dirty="0"/>
              <a:t>المخاطر في قاموس الأعمال : “احتمال أو خطر حدوث ضرر أو إصابة أو عائق أو خسارة أو أي حدث سلبي آخر ينتج عن نقاط ضعف خارجية أو داخلية، ويمكن تجنب ذلك من خلال إجراء وقائي”.</a:t>
            </a:r>
          </a:p>
          <a:p>
            <a:pPr algn="r">
              <a:lnSpc>
                <a:spcPct val="150000"/>
              </a:lnSpc>
            </a:pPr>
            <a:r>
              <a:rPr lang="ar-JO" sz="2200" dirty="0"/>
              <a:t>     إن إدارة المخاطر تستوجب على الإدارة العمل على تبنّي الفعل الاستراتيجي لمواجهة مجمل الإفرازات المحتملة للمتغيرات البيئية من أجل بناء حالة من التكيف والاستجابة لها  من خلال اعتماد إدارة المخاطر كجزء أساسي من العمل الاستراتيجي لأخذ الحذر من المخاطر التي قد تواجهها المنظمات، والمحافظة ما أمكن على تحقيق الأهداف والتقدم في سير العمل مما يسهم في زيادة الفعالية التنظيمية للمنظمة في التعامل أو مواجهة الآثار السلبية للمخاطر المختلفة التي قد تعترضها. </a:t>
            </a:r>
            <a:endParaRPr lang="ar-JO" sz="2200" b="0" i="0" dirty="0">
              <a:solidFill>
                <a:srgbClr val="161C2D"/>
              </a:solidFill>
              <a:effectLst/>
              <a:latin typeface="Simplified Arabic" panose="02020603050405020304" pitchFamily="18" charset="-78"/>
              <a:cs typeface="Simplified Arabic" panose="02020603050405020304" pitchFamily="18" charset="-78"/>
            </a:endParaRP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إدارة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Tree>
    <p:extLst>
      <p:ext uri="{BB962C8B-B14F-4D97-AF65-F5344CB8AC3E}">
        <p14:creationId xmlns:p14="http://schemas.microsoft.com/office/powerpoint/2010/main" val="19387144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191344" y="1147606"/>
            <a:ext cx="11461104" cy="5593839"/>
          </a:xfrm>
          <a:prstGeom prst="rect">
            <a:avLst/>
          </a:prstGeom>
          <a:noFill/>
        </p:spPr>
        <p:txBody>
          <a:bodyPr wrap="square">
            <a:spAutoFit/>
          </a:bodyPr>
          <a:lstStyle/>
          <a:p>
            <a:pPr algn="r">
              <a:lnSpc>
                <a:spcPct val="150000"/>
              </a:lnSpc>
            </a:pPr>
            <a:r>
              <a:rPr lang="ar-JO" sz="2000" b="1" i="0" u="sng" dirty="0">
                <a:solidFill>
                  <a:srgbClr val="161C2D"/>
                </a:solidFill>
                <a:effectLst/>
                <a:latin typeface="Simplified Arabic" panose="02020603050405020304" pitchFamily="18" charset="-78"/>
                <a:cs typeface="Simplified Arabic" panose="02020603050405020304" pitchFamily="18" charset="-78"/>
              </a:rPr>
              <a:t>إدارة المخاطر </a:t>
            </a:r>
            <a:r>
              <a:rPr lang="ar-JO" sz="2000" b="1" i="0" dirty="0">
                <a:solidFill>
                  <a:srgbClr val="161C2D"/>
                </a:solidFill>
                <a:effectLst/>
                <a:latin typeface="Simplified Arabic" panose="02020603050405020304" pitchFamily="18" charset="-78"/>
                <a:cs typeface="Simplified Arabic" panose="02020603050405020304" pitchFamily="18" charset="-78"/>
              </a:rPr>
              <a:t>أو </a:t>
            </a:r>
            <a:r>
              <a:rPr lang="ar-JO" sz="2000" b="1" i="0" u="sng" dirty="0">
                <a:solidFill>
                  <a:srgbClr val="161C2D"/>
                </a:solidFill>
                <a:effectLst/>
                <a:latin typeface="Simplified Arabic" panose="02020603050405020304" pitchFamily="18" charset="-78"/>
                <a:cs typeface="Simplified Arabic" panose="02020603050405020304" pitchFamily="18" charset="-78"/>
              </a:rPr>
              <a:t>إدارة الخطر </a:t>
            </a:r>
            <a:r>
              <a:rPr lang="ar-JO" sz="2000" b="1" i="0" dirty="0">
                <a:solidFill>
                  <a:srgbClr val="161C2D"/>
                </a:solidFill>
                <a:effectLst/>
                <a:latin typeface="Simplified Arabic" panose="02020603050405020304" pitchFamily="18" charset="-78"/>
                <a:cs typeface="Simplified Arabic" panose="02020603050405020304" pitchFamily="18" charset="-78"/>
              </a:rPr>
              <a:t>أو </a:t>
            </a:r>
            <a:r>
              <a:rPr lang="ar-JO" sz="2000" b="1" i="0" u="sng" dirty="0">
                <a:solidFill>
                  <a:srgbClr val="161C2D"/>
                </a:solidFill>
                <a:effectLst/>
                <a:latin typeface="Simplified Arabic" panose="02020603050405020304" pitchFamily="18" charset="-78"/>
                <a:cs typeface="Simplified Arabic" panose="02020603050405020304" pitchFamily="18" charset="-78"/>
              </a:rPr>
              <a:t>إدارة المجازفة</a:t>
            </a:r>
            <a:r>
              <a:rPr lang="ar-JO" sz="2000" b="1" i="0" dirty="0">
                <a:solidFill>
                  <a:srgbClr val="161C2D"/>
                </a:solidFill>
                <a:effectLst/>
                <a:latin typeface="Simplified Arabic" panose="02020603050405020304" pitchFamily="18" charset="-78"/>
                <a:cs typeface="Simplified Arabic" panose="02020603050405020304" pitchFamily="18" charset="-78"/>
              </a:rPr>
              <a:t>، تركّز جميعها على تحديد ما هو محتمل حدوثه بشكل خاطئ، وكذلك تقييم المخاطر التي يجب أن يتم التعامل معها</a:t>
            </a:r>
            <a:r>
              <a:rPr lang="ar-JO" sz="2000" b="1" dirty="0">
                <a:solidFill>
                  <a:srgbClr val="161C2D"/>
                </a:solidFill>
                <a:latin typeface="Simplified Arabic" panose="02020603050405020304" pitchFamily="18" charset="-78"/>
                <a:cs typeface="Simplified Arabic" panose="02020603050405020304" pitchFamily="18" charset="-78"/>
              </a:rPr>
              <a:t>.</a:t>
            </a:r>
          </a:p>
          <a:p>
            <a:pPr algn="r">
              <a:lnSpc>
                <a:spcPct val="150000"/>
              </a:lnSpc>
            </a:pPr>
            <a:endParaRPr lang="ar-JO" sz="2000" b="1"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تُعرف إدارة المخاطر بعملية القياس والتقييم للمخاطر والعمل على تطوير الاستراتيجيات الخاصة بإدارتها، وهذه الاستراتيجيات تتضمّن تجنّب هذه المخاطر ونقلها إلى جهة أخرى وتقليل الآثار السلبية المتعلّقة بها، أو قبول كل تبعاتها أو البعض منها.</a:t>
            </a:r>
          </a:p>
          <a:p>
            <a:pPr algn="r">
              <a:lnSpc>
                <a:spcPct val="150000"/>
              </a:lnSpc>
            </a:pPr>
            <a:endParaRPr lang="ar-JO" sz="2000" b="1"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وتُعرف أيضاً بأنها النشاط الإداري الذي يتم من خلاله التحكم بالمخاطر وخفضها إلى مستويات مقبولة، فهي تعني عملية التحديد والقياس والسيطرة والعمل على تخفيض المخاطر التي قد تواجهها المؤسسة.</a:t>
            </a:r>
          </a:p>
          <a:p>
            <a:pPr algn="r">
              <a:lnSpc>
                <a:spcPct val="150000"/>
              </a:lnSpc>
            </a:pPr>
            <a:endParaRPr lang="ar-JO" sz="2000" b="1"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 كما تعرف بأنها مجموعة من الأساليب والأدوات والعمليات التي تهدف إلى تحديد وتقييم وترتيب الأولويات للمخاطر بغرض التقليل منها إلى الحد الأدنى.</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 </a:t>
            </a:r>
            <a:endParaRPr lang="ar-JO" sz="2000" b="0" i="0" dirty="0">
              <a:solidFill>
                <a:srgbClr val="161C2D"/>
              </a:solidFill>
              <a:effectLst/>
              <a:latin typeface="Simplified Arabic" panose="02020603050405020304" pitchFamily="18" charset="-78"/>
              <a:cs typeface="Simplified Arabic" panose="02020603050405020304" pitchFamily="18" charset="-78"/>
            </a:endParaRP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مفهوم إدارة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Tree>
    <p:extLst>
      <p:ext uri="{BB962C8B-B14F-4D97-AF65-F5344CB8AC3E}">
        <p14:creationId xmlns:p14="http://schemas.microsoft.com/office/powerpoint/2010/main" val="1883657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801080" y="883616"/>
            <a:ext cx="11139281" cy="5593839"/>
          </a:xfrm>
          <a:prstGeom prst="rect">
            <a:avLst/>
          </a:prstGeom>
          <a:noFill/>
        </p:spPr>
        <p:txBody>
          <a:bodyPr wrap="square">
            <a:spAutoFit/>
          </a:bodyPr>
          <a:lstStyle/>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"الأزمة عبارة عن حدث غير متوقّع في الغالب يقع في وقت معيّن، ويتسبب بضرر كبير لموارد المؤسسة الماليّة وإيراداتها .</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 </a:t>
            </a:r>
            <a:r>
              <a:rPr lang="ar-JO" sz="2000" b="1" i="0" u="sng" dirty="0">
                <a:solidFill>
                  <a:srgbClr val="161C2D"/>
                </a:solidFill>
                <a:effectLst/>
                <a:latin typeface="Simplified Arabic" panose="02020603050405020304" pitchFamily="18" charset="-78"/>
                <a:cs typeface="Simplified Arabic" panose="02020603050405020304" pitchFamily="18" charset="-78"/>
              </a:rPr>
              <a:t>ومن الأمثلة عن الأزمات التي قد تواجهها مؤسّسة ما:</a:t>
            </a:r>
            <a:endParaRPr lang="ar-JO" sz="2000" b="1"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المُغادرة المُفاجئة لرئيس تنفيذي بقي فترة طويلة في المنصب أو رئيس مجلس الإدارة.</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الاحتيال الذي يؤثّر سلبًا في ثقة الموردين والمموّلين وأصحاب المصلحة.</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اتهامات بسوء السلوك أو الاعتداء البدني على شخص داخل المنظمة.</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الزلازل والبراكين والأعاصير .</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المخاطر في العمل "أحداث قد تضرّ بالشؤون المالية للمنظمة وإيراداتها وسمعتها ومكانتها في السوق وقدرتها على تقديم الخدمات"، وهي ذات طبيعة استراتيجيّة أو تشغيلية". ومن </a:t>
            </a:r>
            <a:r>
              <a:rPr lang="ar-JO" sz="2000" b="1" i="0" u="sng" dirty="0">
                <a:solidFill>
                  <a:srgbClr val="161C2D"/>
                </a:solidFill>
                <a:effectLst/>
                <a:latin typeface="Simplified Arabic" panose="02020603050405020304" pitchFamily="18" charset="-78"/>
                <a:cs typeface="Simplified Arabic" panose="02020603050405020304" pitchFamily="18" charset="-78"/>
              </a:rPr>
              <a:t>الأمثلة على المخاطر </a:t>
            </a:r>
            <a:r>
              <a:rPr lang="ar-JO" sz="2000" b="1" i="0" dirty="0">
                <a:solidFill>
                  <a:srgbClr val="161C2D"/>
                </a:solidFill>
                <a:effectLst/>
                <a:latin typeface="Simplified Arabic" panose="02020603050405020304" pitchFamily="18" charset="-78"/>
                <a:cs typeface="Simplified Arabic" panose="02020603050405020304" pitchFamily="18" charset="-78"/>
              </a:rPr>
              <a:t>:</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مخاطر الملاحة الجوية والبحرية من عواصف ورياح وتغيرات الضغط الجوي وهطول الأمطار والبرد الشديد والحر الشديد وخلافه .</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مخاطر العمل بالقطاع الطبي من الإصابة بالعدوى والتعرض لمشاهد مريعة والتعرض لردود أفعال المرضى وخلافه .</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المخاطر التشغيلية: تجاوز تكلفة مشروع البنية التحتية أو سوء إدارة قسم الأعمال أو النقص في التدريب والتعريف حول الإبلاغ عن الحوادث الخطيرة.</a:t>
            </a:r>
            <a:endParaRPr lang="ar-JO" sz="2000" b="0" i="0" dirty="0">
              <a:solidFill>
                <a:srgbClr val="161C2D"/>
              </a:solidFill>
              <a:effectLst/>
              <a:latin typeface="Simplified Arabic" panose="02020603050405020304" pitchFamily="18" charset="-78"/>
              <a:cs typeface="Simplified Arabic" panose="02020603050405020304" pitchFamily="18" charset="-78"/>
            </a:endParaRP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أمثلة على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
        <p:nvSpPr>
          <p:cNvPr id="12" name="TextBox 11">
            <a:extLst>
              <a:ext uri="{FF2B5EF4-FFF2-40B4-BE49-F238E27FC236}">
                <a16:creationId xmlns:a16="http://schemas.microsoft.com/office/drawing/2014/main" id="{42A07FBB-A628-439B-99D7-73C1E76934BF}"/>
              </a:ext>
            </a:extLst>
          </p:cNvPr>
          <p:cNvSpPr txBox="1"/>
          <p:nvPr/>
        </p:nvSpPr>
        <p:spPr>
          <a:xfrm>
            <a:off x="599728" y="6252000"/>
            <a:ext cx="6096000" cy="307777"/>
          </a:xfrm>
          <a:prstGeom prst="rect">
            <a:avLst/>
          </a:prstGeom>
          <a:noFill/>
        </p:spPr>
        <p:txBody>
          <a:bodyPr wrap="square">
            <a:spAutoFit/>
          </a:bodyPr>
          <a:lstStyle/>
          <a:p>
            <a:r>
              <a:rPr lang="en-GB" dirty="0"/>
              <a:t> Terms Compared</a:t>
            </a:r>
          </a:p>
        </p:txBody>
      </p:sp>
    </p:spTree>
    <p:extLst>
      <p:ext uri="{BB962C8B-B14F-4D97-AF65-F5344CB8AC3E}">
        <p14:creationId xmlns:p14="http://schemas.microsoft.com/office/powerpoint/2010/main" val="3733247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0" y="907156"/>
            <a:ext cx="11936465" cy="6517169"/>
          </a:xfrm>
          <a:prstGeom prst="rect">
            <a:avLst/>
          </a:prstGeom>
          <a:noFill/>
        </p:spPr>
        <p:txBody>
          <a:bodyPr wrap="square">
            <a:spAutoFit/>
          </a:bodyPr>
          <a:lstStyle/>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المخاطر التشغيلية: </a:t>
            </a:r>
            <a:r>
              <a:rPr lang="ar-JO" sz="2000" i="0" dirty="0">
                <a:solidFill>
                  <a:srgbClr val="161C2D"/>
                </a:solidFill>
                <a:effectLst/>
                <a:latin typeface="Simplified Arabic" panose="02020603050405020304" pitchFamily="18" charset="-78"/>
                <a:cs typeface="Simplified Arabic" panose="02020603050405020304" pitchFamily="18" charset="-78"/>
              </a:rPr>
              <a:t>يقصد بالمخاطر التشغيلية إمكانية حدوث تعطّل غير متوقع في العمليات اليومية، قد يكون عطلًا فنيًا، مثل تعطل أحد المعدات، وقد يحدث الخطر التشغيلي عمومًا بسبب الأشخاص أو العمليات التقنية.</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المخاطر الاستراتيجية: </a:t>
            </a:r>
            <a:r>
              <a:rPr lang="ar-JO" sz="2000" i="0" dirty="0">
                <a:solidFill>
                  <a:srgbClr val="161C2D"/>
                </a:solidFill>
                <a:effectLst/>
                <a:latin typeface="Simplified Arabic" panose="02020603050405020304" pitchFamily="18" charset="-78"/>
                <a:cs typeface="Simplified Arabic" panose="02020603050405020304" pitchFamily="18" charset="-78"/>
              </a:rPr>
              <a:t>وهي مجموع التغيرات التي تحدث فجأة في السوق وتؤثر على أداء العمل، مثل ظهور منافس جديد في السوق وتغير في نسب الطلب من العملاء والتغيرات التكنولوجية المتلاحقة، أو ارتفاع تكاليف المواد الخام.</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المخاطر المالية: </a:t>
            </a:r>
            <a:r>
              <a:rPr lang="ar-JO" sz="2000" i="0" dirty="0">
                <a:solidFill>
                  <a:srgbClr val="161C2D"/>
                </a:solidFill>
                <a:effectLst/>
                <a:latin typeface="Simplified Arabic" panose="02020603050405020304" pitchFamily="18" charset="-78"/>
                <a:cs typeface="Simplified Arabic" panose="02020603050405020304" pitchFamily="18" charset="-78"/>
              </a:rPr>
              <a:t>تشير إلى الأموال التي تتدفق داخل وخارج أعمالك، وإمكانية حدوث خسارة مالية مفاجئة.</a:t>
            </a:r>
            <a:endParaRPr lang="ar-JO" sz="2000" b="1"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المخاطر القانونية</a:t>
            </a:r>
            <a:r>
              <a:rPr lang="ar-JO" sz="2000" i="0" dirty="0">
                <a:solidFill>
                  <a:srgbClr val="161C2D"/>
                </a:solidFill>
                <a:effectLst/>
                <a:latin typeface="Simplified Arabic" panose="02020603050405020304" pitchFamily="18" charset="-78"/>
                <a:cs typeface="Simplified Arabic" panose="02020603050405020304" pitchFamily="18" charset="-78"/>
              </a:rPr>
              <a:t>: تتغير القوانين باستمرار لذلك قد تواجه في المستقبل خطر ظهور قوانين إضافية، مثل: إدخال تشريعات الصحة والسلامة الجديدة.</a:t>
            </a: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مخاطر عدم الامتثال</a:t>
            </a:r>
            <a:r>
              <a:rPr lang="ar-JO" sz="2000" i="0" dirty="0">
                <a:solidFill>
                  <a:srgbClr val="161C2D"/>
                </a:solidFill>
                <a:effectLst/>
                <a:latin typeface="Simplified Arabic" panose="02020603050405020304" pitchFamily="18" charset="-78"/>
                <a:cs typeface="Simplified Arabic" panose="02020603050405020304" pitchFamily="18" charset="-78"/>
              </a:rPr>
              <a:t> وهي المخاطر التي قد تواجه الشركة نتيجة لعدم التزامها بالأنظمة الحكومية ذات الصلة والمتعلقة بالصحة والأمان والخصوصية.</a:t>
            </a:r>
            <a:endParaRPr lang="en-GB" sz="2000"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مخاطر السمعة: </a:t>
            </a:r>
            <a:r>
              <a:rPr lang="ar-JO" sz="2000" i="0" dirty="0">
                <a:solidFill>
                  <a:srgbClr val="161C2D"/>
                </a:solidFill>
                <a:effectLst/>
                <a:latin typeface="Simplified Arabic" panose="02020603050405020304" pitchFamily="18" charset="-78"/>
                <a:cs typeface="Simplified Arabic" panose="02020603050405020304" pitchFamily="18" charset="-78"/>
              </a:rPr>
              <a:t>قد تتعرض سمعة الشركة إلى الضرر، فتتأثر ثقة العملاء والموظفين بالشركة، أو حتى الموردين والمستثمرين ما يؤدي إلى انخفاض المبيعات. </a:t>
            </a:r>
            <a:endParaRPr lang="en-GB" sz="2000"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r>
              <a:rPr lang="ar-JO" sz="2000" b="1" i="0" dirty="0">
                <a:solidFill>
                  <a:srgbClr val="161C2D"/>
                </a:solidFill>
                <a:effectLst/>
                <a:latin typeface="Simplified Arabic" panose="02020603050405020304" pitchFamily="18" charset="-78"/>
                <a:cs typeface="Simplified Arabic" panose="02020603050405020304" pitchFamily="18" charset="-78"/>
              </a:rPr>
              <a:t>مخاطر مُتعلقة بأنظمة الشركة </a:t>
            </a:r>
            <a:r>
              <a:rPr lang="ar-JO" sz="2000" i="0" dirty="0">
                <a:solidFill>
                  <a:srgbClr val="161C2D"/>
                </a:solidFill>
                <a:effectLst/>
                <a:latin typeface="Simplified Arabic" panose="02020603050405020304" pitchFamily="18" charset="-78"/>
                <a:cs typeface="Simplified Arabic" panose="02020603050405020304" pitchFamily="18" charset="-78"/>
              </a:rPr>
              <a:t>(وهي المخاطر التي قد تواجهها الشركة بسبب أنظمتها التي تتفاعل من خلالها مع الوكلاء والكيانات الأخرى، مثل أنظمة معلومات الشركة، التي قد تكون غير كافية. </a:t>
            </a:r>
          </a:p>
          <a:p>
            <a:pPr algn="r">
              <a:lnSpc>
                <a:spcPct val="150000"/>
              </a:lnSpc>
            </a:pPr>
            <a:r>
              <a:rPr lang="ar-JO" sz="2000" i="0" dirty="0">
                <a:solidFill>
                  <a:srgbClr val="161C2D"/>
                </a:solidFill>
                <a:effectLst/>
                <a:latin typeface="Simplified Arabic" panose="02020603050405020304" pitchFamily="18" charset="-78"/>
                <a:cs typeface="Simplified Arabic" panose="02020603050405020304" pitchFamily="18" charset="-78"/>
              </a:rPr>
              <a:t>وهناك أنواع كثيرة من المخاطر الأخرى، مثل: مخاطر السلامة للموظفين والعملاء على حد سواء، أو حتى حدوث أي عطل في سلسلة التوريد.</a:t>
            </a:r>
            <a:r>
              <a:rPr lang="en-GB" sz="2000" i="0" dirty="0">
                <a:solidFill>
                  <a:srgbClr val="161C2D"/>
                </a:solidFill>
                <a:effectLst/>
                <a:latin typeface="Simplified Arabic" panose="02020603050405020304" pitchFamily="18" charset="-78"/>
                <a:cs typeface="Simplified Arabic" panose="02020603050405020304" pitchFamily="18" charset="-78"/>
              </a:rPr>
              <a:t> https://blog.mostaql.com/risk-management-steps/</a:t>
            </a:r>
            <a:endParaRPr lang="ar-JO" sz="2000" i="0" dirty="0">
              <a:solidFill>
                <a:srgbClr val="161C2D"/>
              </a:solidFill>
              <a:effectLst/>
              <a:latin typeface="Simplified Arabic" panose="02020603050405020304" pitchFamily="18" charset="-78"/>
              <a:cs typeface="Simplified Arabic" panose="02020603050405020304" pitchFamily="18" charset="-78"/>
            </a:endParaRPr>
          </a:p>
          <a:p>
            <a:pPr algn="r">
              <a:lnSpc>
                <a:spcPct val="150000"/>
              </a:lnSpc>
            </a:pPr>
            <a:endParaRPr lang="ar-JO" sz="2000" i="0" dirty="0">
              <a:solidFill>
                <a:srgbClr val="161C2D"/>
              </a:solidFill>
              <a:effectLst/>
              <a:latin typeface="Simplified Arabic" panose="02020603050405020304" pitchFamily="18" charset="-78"/>
              <a:cs typeface="Simplified Arabic" panose="02020603050405020304" pitchFamily="18" charset="-78"/>
            </a:endParaRP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أنواع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Tree>
    <p:extLst>
      <p:ext uri="{BB962C8B-B14F-4D97-AF65-F5344CB8AC3E}">
        <p14:creationId xmlns:p14="http://schemas.microsoft.com/office/powerpoint/2010/main" val="40089234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263352" y="1085730"/>
            <a:ext cx="11461104" cy="5262979"/>
          </a:xfrm>
          <a:prstGeom prst="rect">
            <a:avLst/>
          </a:prstGeom>
          <a:noFill/>
        </p:spPr>
        <p:txBody>
          <a:bodyPr wrap="square">
            <a:spAutoFit/>
          </a:bodyPr>
          <a:lstStyle/>
          <a:p>
            <a:pPr algn="r"/>
            <a:r>
              <a:rPr lang="ar-JO" sz="2400" b="1" i="0" dirty="0">
                <a:solidFill>
                  <a:srgbClr val="161C2D"/>
                </a:solidFill>
                <a:effectLst/>
                <a:latin typeface="Simplified Arabic" panose="02020603050405020304" pitchFamily="18" charset="-78"/>
                <a:cs typeface="Simplified Arabic" panose="02020603050405020304" pitchFamily="18" charset="-78"/>
              </a:rPr>
              <a:t>اﻟﻣﺧﺎطر اﻟداﺧﻠﯾﺔ </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اﻟﻧﺎﺟﻣﺔ ﻋن اﻟدراﺳﺎت اﻟﻣﺑدﺋﯾﺔ اﻟﺧﺎطﺋﺔ ﻟﻠﻣﺷروع : وﻣﻧﻬﺎ اﻟﻣﺧﺎطر اﻟﻘﺎﻧوﻧﯾﺔ واﻟﺗﻧظﯾﻣﯾﺔ وﺗﺧﺗص ﺑﺎﻟﻣﺧﺎطر اﻟﺧﺎﺻﺔ ﺑﺎﻟﺗراﺧﯾص واﻟﺗﺻﺎرﯾﺢ. </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اﻟﻣﺗﻌﻠﻘﺔ ﺑﻌﻣﻠﯾﺎت اﻟﺗﺻﻣﯾم: ﻋدم ﻣراﻋﺎة اﻟﻣﺣددات اﻟﻣوﺟودة ﺑﺎﻟﻣوﻗﻊ. </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ﻣﺧﺎطر ﺗرﻛﯾب اﻟﺗﻘﻧﯾﺎت الحديثة: ﺣﯾث ﯾﻛون ﻣن اﻟﺻﻌب ﻋﻣل ﺗﻘﯾﯾم الاﻧﺗﺎﺟﯾﺔ واﻟﺗﺄﺧﯾرات اﻟﻣﺣﺗﻣﻠﺔ ﺣﯾث يتم تعديل اﻹﻧﺗﺎﺟﯾﺔ أو ﺗﻛﺎﻟﯾف اﻟوﺣدة ﺑدون أﺳﺎس ﻣرﺟﻌﻲ. </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اﻟﺻﻌوﺑﺎت اﻟﻣﺗوﻗﻌﺔ ﻓﻲ ﺑﻧﺎء اﻟﺗﺻﻣﯾم أو إدارة اﻹﻧﺷﺎء:  ﺗﻐﯾﯾر ﻓﻲ اﻟﻣواﺻﻔﺎت واﻟﺗﺻﻣﯾم.</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 اﻟﻣﺧﺎطر اﻟﻧﺎﺟﻣﺔ ﻋن ﻓرﯾق اﻟﻌﻣل: أن ﯾﻛون ﻓرﯾق اﻟﻌﻣل ﻏﯾر ﻣﺳﺗﻌد ﻓﻲ اﻟوﻗت اﻟﻣﻧﺎﺳب أو ﯾﺗﻘﺎﻋس ﻋن أداء اﻟﻌﻣل . </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اﻟﻧﺎﺟﻣﺔ ﻋن ﺳوء إدارة اﻟﻣﺷروع: اﺗﺧﺎذ اﻟﻘرارات ﻓﻲ اﻟوﻗت ﻏﯾر اﻟﻣﻧﺎﺳب أو اﺗﺧﺎذ اﻟﻘرارات اﻟﺧﺎطﺋﺔ اﻟﺗﻲ ﺗؤدي إلى ﺗﻌطﯾل اﻟﻣﺷروع.</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اﻟﻣرﺗﺑطﺔ ﺑﻌﻣﻠﯾﺎت اﻹﻧﺷﺎء: ﻣﺛﺎل ﻣﺷﺎﻛل اﻟﺟودة وﺿﻌف اﻷﻣﺎن ﺑﺎﻟﻣوﻗﻊ واﺿراﺑﺎت اﻟﻌﻣﺎلز </a:t>
            </a: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ﻣﺧﺎطر اﻟﺗﺳﻠﯾم: وﻫﻲ اﻟﻣﺧﺎطر اﻟﺗﻲ ﺗؤدي إلى ﺗﺄﺧير ﺗﺳﻠﯾم اﻟﻣﺷروع ﻋن اﻟوﻗت اﻟﻣﺣدد .(</a:t>
            </a:r>
            <a:r>
              <a:rPr lang="en-GB" sz="2400" i="0" dirty="0">
                <a:solidFill>
                  <a:srgbClr val="161C2D"/>
                </a:solidFill>
                <a:effectLst/>
                <a:latin typeface="Simplified Arabic" panose="02020603050405020304" pitchFamily="18" charset="-78"/>
                <a:cs typeface="Simplified Arabic" panose="02020603050405020304" pitchFamily="18" charset="-78"/>
              </a:rPr>
              <a:t>https://www.riadhkraiem.com</a:t>
            </a:r>
            <a:r>
              <a:rPr lang="ar-JO" sz="2400" i="0" dirty="0">
                <a:solidFill>
                  <a:srgbClr val="161C2D"/>
                </a:solidFill>
                <a:effectLst/>
                <a:latin typeface="Simplified Arabic" panose="02020603050405020304" pitchFamily="18" charset="-78"/>
                <a:cs typeface="Simplified Arabic" panose="02020603050405020304" pitchFamily="18" charset="-78"/>
              </a:rPr>
              <a:t>)</a:t>
            </a: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أنواع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Tree>
    <p:extLst>
      <p:ext uri="{BB962C8B-B14F-4D97-AF65-F5344CB8AC3E}">
        <p14:creationId xmlns:p14="http://schemas.microsoft.com/office/powerpoint/2010/main" val="24063817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263352" y="1085730"/>
            <a:ext cx="11461104" cy="5262979"/>
          </a:xfrm>
          <a:prstGeom prst="rect">
            <a:avLst/>
          </a:prstGeom>
          <a:noFill/>
        </p:spPr>
        <p:txBody>
          <a:bodyPr wrap="square">
            <a:spAutoFit/>
          </a:bodyPr>
          <a:lstStyle/>
          <a:p>
            <a:pPr algn="r"/>
            <a:r>
              <a:rPr lang="ar-JO" sz="2400" b="1" i="0" dirty="0">
                <a:solidFill>
                  <a:srgbClr val="161C2D"/>
                </a:solidFill>
                <a:effectLst/>
                <a:latin typeface="Simplified Arabic" panose="02020603050405020304" pitchFamily="18" charset="-78"/>
                <a:cs typeface="Simplified Arabic" panose="02020603050405020304" pitchFamily="18" charset="-78"/>
              </a:rPr>
              <a:t>اﻟﻣﺧﺎطر الخارجية </a:t>
            </a: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 اﻟﻣﺧﺎطر اﻟﻧﺎﺟﻣﺔ ﻋن المعدّات: ﺗﻌطل اﻷﺟﻬزة واﻟﻣﻌدات اﻟﻣﺳﺗﺧدﻣﺔ ﻓﻲ اﻟﻣﺷروع.</a:t>
            </a:r>
          </a:p>
          <a:p>
            <a:pPr marL="342900" indent="-342900" algn="r" rtl="1">
              <a:buFont typeface="Arial" panose="020B0604020202020204" pitchFamily="34" charset="0"/>
              <a:buChar char="•"/>
            </a:pP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اﻟﻧﺎﺗﺟﺔ ﻋن اﻟﺗﻛﻧوﻟوﺟﯾﺎ: ضعف اﺳﺗﺧدام اﻟﺗﻛﻧوﻟوﺟﯾﺎ ﻗد ﯾؤدي إلى  ﺗﺄﺧﯾر اﻟﻣﺷروع .  </a:t>
            </a:r>
          </a:p>
          <a:p>
            <a:pPr marL="342900" indent="-342900" algn="r" rtl="1">
              <a:buFont typeface="Arial" panose="020B0604020202020204" pitchFamily="34" charset="0"/>
              <a:buChar char="•"/>
            </a:pP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اﻷﺧطﺎر اﻟطﺑﯾﻌﯾﺔ أو اﻟﺑﯾﺋﯾﺔ: ﻫﻲ إﺣﺗﻣﺎل وﺟود أﺛﺎر ﺑﯾﺋﯾﺔ ﻋﻛﺳﯾﺔ ﻋﻧد اﻟﺗﺧطﯾط واﻟﺗﻧﻔﯾذ .</a:t>
            </a:r>
          </a:p>
          <a:p>
            <a:pPr marL="342900" indent="-342900" algn="r" rtl="1">
              <a:buFont typeface="Arial" panose="020B0604020202020204" pitchFamily="34" charset="0"/>
              <a:buChar char="•"/>
            </a:pP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اﻻﺟﺗﻣﺎﻋﯾﺔ: ﺗﺧﺗص ﻫذﻩ اﻟﻣﺧﺎطرة ﺑﻌﺎدات اﻟﻣﺟﺗﻣﻊ وﺗﻘﺎﻟﯾدﻩ وثقافته. </a:t>
            </a:r>
          </a:p>
          <a:p>
            <a:pPr marL="342900" indent="-342900" algn="r" rtl="1">
              <a:buFont typeface="Arial" panose="020B0604020202020204" pitchFamily="34" charset="0"/>
              <a:buChar char="•"/>
            </a:pP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اﻟﻣﺧﺎطر اﻟﺗﺟﺎرﯾﺔ واﻻﻗﺗﺻﺎدﯾﺔ: مشاكل في التضخم والكساد أو مشاكل في مسالك التوزيع .</a:t>
            </a:r>
          </a:p>
          <a:p>
            <a:pPr marL="342900" indent="-342900" algn="r" rtl="1">
              <a:buFont typeface="Arial" panose="020B0604020202020204" pitchFamily="34" charset="0"/>
              <a:buChar char="•"/>
            </a:pP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ﻣﺧﺎطر اﻟﺳوق العالمية: ﯾوﺟد ﺗﻐﯾّر ﺳرﯾﻊ في اﻷﺳﻌﺎر العالمية والمحلية، ﻣن ﺑداﯾﺔ اﻟﻣﺷروع إلى نهايته.</a:t>
            </a:r>
          </a:p>
          <a:p>
            <a:pPr marL="342900" indent="-342900" algn="r" rtl="1">
              <a:buFont typeface="Arial" panose="020B0604020202020204" pitchFamily="34" charset="0"/>
              <a:buChar char="•"/>
            </a:pPr>
            <a:endParaRPr lang="ar-JO" sz="2400" i="0" dirty="0">
              <a:solidFill>
                <a:srgbClr val="161C2D"/>
              </a:solidFill>
              <a:effectLst/>
              <a:latin typeface="Simplified Arabic" panose="02020603050405020304" pitchFamily="18" charset="-78"/>
              <a:cs typeface="Simplified Arabic" panose="02020603050405020304" pitchFamily="18" charset="-78"/>
            </a:endParaRPr>
          </a:p>
          <a:p>
            <a:pPr marL="342900" indent="-342900" algn="r" rtl="1">
              <a:buFont typeface="Arial" panose="020B0604020202020204" pitchFamily="34" charset="0"/>
              <a:buChar char="•"/>
            </a:pPr>
            <a:r>
              <a:rPr lang="ar-JO" sz="2400" i="0" dirty="0">
                <a:solidFill>
                  <a:srgbClr val="161C2D"/>
                </a:solidFill>
                <a:effectLst/>
                <a:latin typeface="Simplified Arabic" panose="02020603050405020304" pitchFamily="18" charset="-78"/>
                <a:cs typeface="Simplified Arabic" panose="02020603050405020304" pitchFamily="18" charset="-78"/>
              </a:rPr>
              <a:t>ﻣﺧﺎطر اﻻﺋﺗﻣﺎن: وﻫو أﺧذ ﻗروض ﻛﺑﯾرة ﻣن اﻟﺑﻧوك وﻋدم وﺟود إﺳﺗراﺗﯾﺟﯾﺎت ﻟﺗﺳدﯾد ﺗﻠك اﻟﻘروض.</a:t>
            </a: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a:solidFill>
                  <a:schemeClr val="tx1"/>
                </a:solidFill>
                <a:cs typeface="+mj-cs"/>
              </a:rPr>
              <a:t>أنواع المخاطر</a:t>
            </a:r>
            <a:endParaRPr lang="ar-JO" sz="2800" b="1" dirty="0">
              <a:solidFill>
                <a:schemeClr val="tx1"/>
              </a:solidFill>
              <a:cs typeface="+mj-cs"/>
            </a:endParaRP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
        <p:nvSpPr>
          <p:cNvPr id="12" name="TextBox 11">
            <a:extLst>
              <a:ext uri="{FF2B5EF4-FFF2-40B4-BE49-F238E27FC236}">
                <a16:creationId xmlns:a16="http://schemas.microsoft.com/office/drawing/2014/main" id="{825E54F7-027C-4BBC-8933-6A69025A3B00}"/>
              </a:ext>
            </a:extLst>
          </p:cNvPr>
          <p:cNvSpPr txBox="1"/>
          <p:nvPr/>
        </p:nvSpPr>
        <p:spPr>
          <a:xfrm>
            <a:off x="2392513" y="6348709"/>
            <a:ext cx="6096000" cy="307777"/>
          </a:xfrm>
          <a:prstGeom prst="rect">
            <a:avLst/>
          </a:prstGeom>
          <a:noFill/>
        </p:spPr>
        <p:txBody>
          <a:bodyPr wrap="square">
            <a:spAutoFit/>
          </a:bodyPr>
          <a:lstStyle/>
          <a:p>
            <a:r>
              <a:rPr lang="en-GB" dirty="0"/>
              <a:t>https://www.riadhkraiem.com)</a:t>
            </a:r>
          </a:p>
        </p:txBody>
      </p:sp>
    </p:spTree>
    <p:extLst>
      <p:ext uri="{BB962C8B-B14F-4D97-AF65-F5344CB8AC3E}">
        <p14:creationId xmlns:p14="http://schemas.microsoft.com/office/powerpoint/2010/main" val="30249106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71DA30D-5626-4265-A1DB-8816B92360EC}"/>
              </a:ext>
            </a:extLst>
          </p:cNvPr>
          <p:cNvGraphicFramePr/>
          <p:nvPr>
            <p:extLst>
              <p:ext uri="{D42A27DB-BD31-4B8C-83A1-F6EECF244321}">
                <p14:modId xmlns:p14="http://schemas.microsoft.com/office/powerpoint/2010/main" val="2863447486"/>
              </p:ext>
            </p:extLst>
          </p:nvPr>
        </p:nvGraphicFramePr>
        <p:xfrm>
          <a:off x="191344" y="954977"/>
          <a:ext cx="11461104" cy="5471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9">
            <a:alphaModFix/>
            <a:duotone>
              <a:prstClr val="black"/>
              <a:schemeClr val="tx2">
                <a:tint val="45000"/>
                <a:satMod val="400000"/>
              </a:schemeClr>
            </a:duotone>
            <a:extLst>
              <a:ext uri="{BEBA8EAE-BF5A-486C-A8C5-ECC9F3942E4B}">
                <a14:imgProps xmlns:a14="http://schemas.microsoft.com/office/drawing/2010/main">
                  <a14:imgLayer r:embed="rId10">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3647728" y="431797"/>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إدارة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11">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Tree>
    <p:extLst>
      <p:ext uri="{BB962C8B-B14F-4D97-AF65-F5344CB8AC3E}">
        <p14:creationId xmlns:p14="http://schemas.microsoft.com/office/powerpoint/2010/main" val="3835227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EB6ADFC-E365-4F2F-9CA3-00DBCC331D40}"/>
              </a:ext>
            </a:extLst>
          </p:cNvPr>
          <p:cNvSpPr txBox="1"/>
          <p:nvPr/>
        </p:nvSpPr>
        <p:spPr>
          <a:xfrm>
            <a:off x="215900" y="404664"/>
            <a:ext cx="11760200" cy="6001643"/>
          </a:xfrm>
          <a:prstGeom prst="rect">
            <a:avLst/>
          </a:prstGeom>
          <a:noFill/>
        </p:spPr>
        <p:txBody>
          <a:bodyPr wrap="square">
            <a:spAutoFit/>
          </a:bodyPr>
          <a:lstStyle/>
          <a:p>
            <a:pPr algn="ctr"/>
            <a:r>
              <a:rPr lang="ar-JO" sz="2400" dirty="0"/>
              <a:t>خطوات إدارة أنواع المخاطر</a:t>
            </a:r>
          </a:p>
          <a:p>
            <a:pPr algn="r"/>
            <a:endParaRPr lang="ar-JO" sz="2400" dirty="0"/>
          </a:p>
          <a:p>
            <a:pPr algn="r"/>
            <a:r>
              <a:rPr lang="ar-JO" sz="2400" dirty="0"/>
              <a:t>1. </a:t>
            </a:r>
            <a:r>
              <a:rPr lang="ar-JO" sz="2400" b="1" dirty="0"/>
              <a:t>تحديد المخاطر</a:t>
            </a:r>
          </a:p>
          <a:p>
            <a:pPr algn="r"/>
            <a:r>
              <a:rPr lang="ar-JO" sz="2400" dirty="0"/>
              <a:t>تحديد المخاطر هو الخطوة الأولى في إعداد خطة إدارة المخاطر الاستباقية، وهي عنصر أساسي في التخطيط الاستراتيجي، هناك طرق متعددة لتحديد المخاطر من بينها القيام بعصف ذهني، استطلاع المخاطر التي يتعرض لها المنافسين .</a:t>
            </a:r>
          </a:p>
          <a:p>
            <a:pPr algn="r"/>
            <a:r>
              <a:rPr lang="ar-JO" sz="2400" dirty="0"/>
              <a:t>2. </a:t>
            </a:r>
            <a:r>
              <a:rPr lang="ar-JO" sz="2400" b="1" dirty="0"/>
              <a:t>تقييم المخاطر</a:t>
            </a:r>
          </a:p>
          <a:p>
            <a:pPr algn="r"/>
            <a:r>
              <a:rPr lang="ar-JO" sz="2400" dirty="0"/>
              <a:t>تعتبر مرحلة تقييم المخاطر مرحلة مهمة من خطة إدارة السلامة المهنية، تمنح نظرة شاملة عن المخاطر ومدى شدتها، ترتكز العملية على تحديد وتقييم الأمور المتعلقة بهذا الخطر وتحديد الطرق المناسبة للقضاء على المخاطر، وتحديد نوع الخطر (بيئي، مالي، تشغيلي… )</a:t>
            </a:r>
          </a:p>
          <a:p>
            <a:pPr algn="r"/>
            <a:r>
              <a:rPr lang="ar-JO" sz="2400" dirty="0"/>
              <a:t>3. </a:t>
            </a:r>
            <a:r>
              <a:rPr lang="ar-JO" sz="2400" b="1" dirty="0"/>
              <a:t>التحكم في المخاطر</a:t>
            </a:r>
            <a:r>
              <a:rPr lang="ar-JO" sz="2400" dirty="0"/>
              <a:t>: تقديم استراتيجيات محددة للتحكم بالمخاطر المعنية. وفي العادة، تُصنف طرق التحكم في المخاطر من أعلى مستوى من الحماية والموثوقية إلى أدنى مستوى، تُعرف هذه العملية </a:t>
            </a:r>
            <a:r>
              <a:rPr lang="ar-JO" sz="2400" u="sng" dirty="0"/>
              <a:t>بالتسلسل الهرمي للتحكم </a:t>
            </a:r>
            <a:r>
              <a:rPr lang="ar-JO" sz="2400" dirty="0"/>
              <a:t>الذي ينقسم إلى ثلاثة مستويات: </a:t>
            </a:r>
            <a:r>
              <a:rPr lang="ar-JO" sz="2400" b="1" dirty="0"/>
              <a:t>القضاء: </a:t>
            </a:r>
            <a:r>
              <a:rPr lang="ar-JO" sz="2400" dirty="0"/>
              <a:t>أي القضاء على المخاطر نهائيًا، إذا كانت تفوق الفوائد المحتملة. ا</a:t>
            </a:r>
            <a:r>
              <a:rPr lang="ar-JO" sz="2400" b="1" dirty="0"/>
              <a:t>لاستبدال</a:t>
            </a:r>
            <a:r>
              <a:rPr lang="ar-JO" sz="2400" dirty="0"/>
              <a:t>: استبدل الخطر بشيء أقل خطورة.</a:t>
            </a:r>
            <a:r>
              <a:rPr lang="ar-JO" sz="2400" b="1" dirty="0"/>
              <a:t>العزل</a:t>
            </a:r>
            <a:r>
              <a:rPr lang="ar-JO" sz="2400" dirty="0"/>
              <a:t>: عزل الخطر عن طريق استخدام الحواجز أو المسافة.</a:t>
            </a:r>
          </a:p>
          <a:p>
            <a:pPr algn="r"/>
            <a:r>
              <a:rPr lang="ar-JO" sz="2400" dirty="0"/>
              <a:t>4. </a:t>
            </a:r>
            <a:r>
              <a:rPr lang="ar-JO" sz="2400" b="1" dirty="0"/>
              <a:t>مراجعة التحكم في المخاطر</a:t>
            </a:r>
            <a:r>
              <a:rPr lang="ar-JO" sz="2400" dirty="0"/>
              <a:t>: مراجعة إجراءات الرقابة التي نُفذت، وتقييمها وتنقيحها إذا لزم الأمر للتأكد من أنها تعمل كما هو مخطط له.</a:t>
            </a:r>
          </a:p>
        </p:txBody>
      </p:sp>
      <p:pic>
        <p:nvPicPr>
          <p:cNvPr id="5" name="Google Shape;111;p1">
            <a:extLst>
              <a:ext uri="{FF2B5EF4-FFF2-40B4-BE49-F238E27FC236}">
                <a16:creationId xmlns:a16="http://schemas.microsoft.com/office/drawing/2014/main" id="{247A827A-ADC4-4F81-A27E-DC5A592B3407}"/>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Tree>
    <p:extLst>
      <p:ext uri="{BB962C8B-B14F-4D97-AF65-F5344CB8AC3E}">
        <p14:creationId xmlns:p14="http://schemas.microsoft.com/office/powerpoint/2010/main" val="8905063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648045-93B1-4190-B303-B1D46F779C9B}"/>
              </a:ext>
            </a:extLst>
          </p:cNvPr>
          <p:cNvSpPr txBox="1"/>
          <p:nvPr/>
        </p:nvSpPr>
        <p:spPr>
          <a:xfrm>
            <a:off x="286261" y="1090962"/>
            <a:ext cx="11619477" cy="5032147"/>
          </a:xfrm>
          <a:prstGeom prst="rect">
            <a:avLst/>
          </a:prstGeom>
          <a:noFill/>
        </p:spPr>
        <p:txBody>
          <a:bodyPr wrap="square">
            <a:spAutoFit/>
          </a:bodyPr>
          <a:lstStyle/>
          <a:p>
            <a:pPr algn="r">
              <a:lnSpc>
                <a:spcPct val="150000"/>
              </a:lnSpc>
            </a:pPr>
            <a:r>
              <a:rPr lang="ar-JO" sz="2400" b="1" i="0" dirty="0">
                <a:solidFill>
                  <a:srgbClr val="161C2D"/>
                </a:solidFill>
                <a:effectLst/>
                <a:latin typeface="Simplified Arabic" panose="02020603050405020304" pitchFamily="18" charset="-78"/>
                <a:cs typeface="Simplified Arabic" panose="02020603050405020304" pitchFamily="18" charset="-78"/>
              </a:rPr>
              <a:t>النقل: </a:t>
            </a:r>
            <a:r>
              <a:rPr lang="ar-JO" sz="2400" i="0" dirty="0">
                <a:solidFill>
                  <a:srgbClr val="161C2D"/>
                </a:solidFill>
                <a:effectLst/>
                <a:latin typeface="Simplified Arabic" panose="02020603050405020304" pitchFamily="18" charset="-78"/>
                <a:cs typeface="Simplified Arabic" panose="02020603050405020304" pitchFamily="18" charset="-78"/>
              </a:rPr>
              <a:t>وهي وسائل تساعد على قبول الخطر من قبل طرف آخر وعادة ما تكون عن طريق العقود أو الوقاية المالية. مثال: التأمين عن طريق العقود، وقد يتضمّن العقد صيغة تضمن نقل الخطر إلى جهة أخرى دون الالتزام بالأقساط </a:t>
            </a:r>
            <a:r>
              <a:rPr lang="ar-JO" sz="2400" b="1" i="0" dirty="0">
                <a:solidFill>
                  <a:srgbClr val="161C2D"/>
                </a:solidFill>
                <a:effectLst/>
                <a:latin typeface="Simplified Arabic" panose="02020603050405020304" pitchFamily="18" charset="-78"/>
                <a:cs typeface="Simplified Arabic" panose="02020603050405020304" pitchFamily="18" charset="-78"/>
              </a:rPr>
              <a:t>التجنب</a:t>
            </a:r>
            <a:r>
              <a:rPr lang="ar-JO" sz="2400" i="0" dirty="0">
                <a:solidFill>
                  <a:srgbClr val="161C2D"/>
                </a:solidFill>
                <a:effectLst/>
                <a:latin typeface="Simplified Arabic" panose="02020603050405020304" pitchFamily="18" charset="-78"/>
                <a:cs typeface="Simplified Arabic" panose="02020603050405020304" pitchFamily="18" charset="-78"/>
              </a:rPr>
              <a:t>: وتعني محاولة تجنّب النشاطات التي تؤدي إلى حدوث خطر ما، ومثال على ذلك عدم شراء ملكية ما أو الدخول في عمل ما لتجنب تحمل المسؤولية القانونية. </a:t>
            </a:r>
            <a:endParaRPr lang="ar-JO" sz="2400" b="1" dirty="0">
              <a:solidFill>
                <a:srgbClr val="161C2D"/>
              </a:solidFill>
              <a:latin typeface="Simplified Arabic" panose="02020603050405020304" pitchFamily="18" charset="-78"/>
              <a:cs typeface="Simplified Arabic" panose="02020603050405020304" pitchFamily="18" charset="-78"/>
            </a:endParaRPr>
          </a:p>
          <a:p>
            <a:pPr algn="r">
              <a:lnSpc>
                <a:spcPct val="150000"/>
              </a:lnSpc>
            </a:pPr>
            <a:r>
              <a:rPr lang="ar-JO" sz="2400" b="1" i="0" dirty="0">
                <a:solidFill>
                  <a:srgbClr val="161C2D"/>
                </a:solidFill>
                <a:effectLst/>
                <a:latin typeface="Simplified Arabic" panose="02020603050405020304" pitchFamily="18" charset="-78"/>
                <a:cs typeface="Simplified Arabic" panose="02020603050405020304" pitchFamily="18" charset="-78"/>
              </a:rPr>
              <a:t>التقليص</a:t>
            </a:r>
            <a:r>
              <a:rPr lang="ar-JO" sz="2400" i="0" dirty="0">
                <a:solidFill>
                  <a:srgbClr val="161C2D"/>
                </a:solidFill>
                <a:effectLst/>
                <a:latin typeface="Simplified Arabic" panose="02020603050405020304" pitchFamily="18" charset="-78"/>
                <a:cs typeface="Simplified Arabic" panose="02020603050405020304" pitchFamily="18" charset="-78"/>
              </a:rPr>
              <a:t>: وتشمل طرق للتقليل من حدّة الخسائر الناتجة. ومثال على ذلك شركات تطوير البرمجيات التي تتبع منهجيات للتقليل من المخاطر وذلك عن طريق تطوير البرامج بشكل تدريجي.</a:t>
            </a:r>
          </a:p>
          <a:p>
            <a:pPr algn="r">
              <a:lnSpc>
                <a:spcPct val="150000"/>
              </a:lnSpc>
            </a:pPr>
            <a:r>
              <a:rPr lang="ar-JO" sz="2400" b="1" i="0" dirty="0">
                <a:solidFill>
                  <a:srgbClr val="161C2D"/>
                </a:solidFill>
                <a:effectLst/>
                <a:latin typeface="Simplified Arabic" panose="02020603050405020304" pitchFamily="18" charset="-78"/>
                <a:cs typeface="Simplified Arabic" panose="02020603050405020304" pitchFamily="18" charset="-78"/>
              </a:rPr>
              <a:t>القبول (الاحتجاز</a:t>
            </a:r>
            <a:r>
              <a:rPr lang="ar-JO" sz="2400" i="0" dirty="0">
                <a:solidFill>
                  <a:srgbClr val="161C2D"/>
                </a:solidFill>
                <a:effectLst/>
                <a:latin typeface="Simplified Arabic" panose="02020603050405020304" pitchFamily="18" charset="-78"/>
                <a:cs typeface="Simplified Arabic" panose="02020603050405020304" pitchFamily="18" charset="-78"/>
              </a:rPr>
              <a:t>): وتعني قبول الخسائر عند حدوثها. إنّ هذه الطريقة تعتبر استراتيجية مقبولة في حالة المخاطر الصغيرة والتي تكون فيها تكلفة التأمين ضد الخطر على مدى الزمن أكبر من إجمالي الخسائر.</a:t>
            </a:r>
          </a:p>
          <a:p>
            <a:pPr algn="r">
              <a:lnSpc>
                <a:spcPct val="150000"/>
              </a:lnSpc>
            </a:pPr>
            <a:r>
              <a:rPr lang="ar-JO" sz="2400" b="1" i="0" dirty="0">
                <a:solidFill>
                  <a:srgbClr val="161C2D"/>
                </a:solidFill>
                <a:effectLst/>
                <a:latin typeface="Simplified Arabic" panose="02020603050405020304" pitchFamily="18" charset="-78"/>
                <a:cs typeface="Simplified Arabic" panose="02020603050405020304" pitchFamily="18" charset="-78"/>
              </a:rPr>
              <a:t>الاستسلام: </a:t>
            </a:r>
            <a:r>
              <a:rPr lang="ar-JO" sz="2400" i="0" dirty="0">
                <a:solidFill>
                  <a:srgbClr val="161C2D"/>
                </a:solidFill>
                <a:effectLst/>
                <a:latin typeface="Simplified Arabic" panose="02020603050405020304" pitchFamily="18" charset="-78"/>
                <a:cs typeface="Simplified Arabic" panose="02020603050405020304" pitchFamily="18" charset="-78"/>
              </a:rPr>
              <a:t>يجب احتساب العامل النفسي لدى الجهة المخاطرة وإقناعها بالتوجّه إلى المصلحة الدائمة لا السريعة.</a:t>
            </a:r>
          </a:p>
        </p:txBody>
      </p:sp>
      <p:pic>
        <p:nvPicPr>
          <p:cNvPr id="7" name="Google Shape;111;p1">
            <a:extLst>
              <a:ext uri="{FF2B5EF4-FFF2-40B4-BE49-F238E27FC236}">
                <a16:creationId xmlns:a16="http://schemas.microsoft.com/office/drawing/2014/main" id="{905F228C-C489-408E-AB88-5FDD408E414F}"/>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Google Shape;142;p3">
            <a:extLst>
              <a:ext uri="{FF2B5EF4-FFF2-40B4-BE49-F238E27FC236}">
                <a16:creationId xmlns:a16="http://schemas.microsoft.com/office/drawing/2014/main" id="{4ACDD3A4-5A3F-400C-A682-9FC3F7FE94EC}"/>
              </a:ext>
            </a:extLst>
          </p:cNvPr>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pic>
        <p:nvPicPr>
          <p:cNvPr id="9" name="Google Shape;115;p1">
            <a:extLst>
              <a:ext uri="{FF2B5EF4-FFF2-40B4-BE49-F238E27FC236}">
                <a16:creationId xmlns:a16="http://schemas.microsoft.com/office/drawing/2014/main" id="{314CBF37-F8DD-423D-833B-CD1CFB4E382E}"/>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sp>
        <p:nvSpPr>
          <p:cNvPr id="10" name="Google Shape;145;p3">
            <a:extLst>
              <a:ext uri="{FF2B5EF4-FFF2-40B4-BE49-F238E27FC236}">
                <a16:creationId xmlns:a16="http://schemas.microsoft.com/office/drawing/2014/main" id="{2982E9B2-511E-403F-B62E-25881E47CAE8}"/>
              </a:ext>
            </a:extLst>
          </p:cNvPr>
          <p:cNvSpPr txBox="1"/>
          <p:nvPr/>
        </p:nvSpPr>
        <p:spPr>
          <a:xfrm>
            <a:off x="4360630" y="369602"/>
            <a:ext cx="3096344" cy="738623"/>
          </a:xfrm>
          <a:prstGeom prst="rect">
            <a:avLst/>
          </a:prstGeom>
          <a:noFill/>
          <a:ln>
            <a:noFill/>
          </a:ln>
        </p:spPr>
        <p:txBody>
          <a:bodyPr spcFirstLastPara="1" wrap="square" lIns="91425" tIns="45700" rIns="91425" bIns="45700" anchor="t" anchorCtr="0">
            <a:spAutoFit/>
          </a:bodyPr>
          <a:lstStyle/>
          <a:p>
            <a:pPr algn="r">
              <a:lnSpc>
                <a:spcPct val="150000"/>
              </a:lnSpc>
            </a:pPr>
            <a:r>
              <a:rPr lang="ar-JO" sz="2800" b="1" i="0" dirty="0">
                <a:solidFill>
                  <a:srgbClr val="161C2D"/>
                </a:solidFill>
                <a:effectLst/>
                <a:latin typeface="Simplified Arabic" panose="02020603050405020304" pitchFamily="18" charset="-78"/>
                <a:cs typeface="Simplified Arabic" panose="02020603050405020304" pitchFamily="18" charset="-78"/>
              </a:rPr>
              <a:t>طرق التعامل مع المخاطر</a:t>
            </a:r>
          </a:p>
        </p:txBody>
      </p:sp>
      <p:pic>
        <p:nvPicPr>
          <p:cNvPr id="11" name="Google Shape;149;p3">
            <a:extLst>
              <a:ext uri="{FF2B5EF4-FFF2-40B4-BE49-F238E27FC236}">
                <a16:creationId xmlns:a16="http://schemas.microsoft.com/office/drawing/2014/main" id="{18220CF8-C7E1-40E1-8FD8-954918BF24FE}"/>
              </a:ext>
            </a:extLst>
          </p:cNvPr>
          <p:cNvPicPr preferRelativeResize="0"/>
          <p:nvPr/>
        </p:nvPicPr>
        <p:blipFill rotWithShape="1">
          <a:blip r:embed="rId6">
            <a:alphaModFix/>
            <a:duotone>
              <a:prstClr val="black"/>
              <a:srgbClr val="A5A5A5">
                <a:tint val="45000"/>
                <a:satMod val="400000"/>
              </a:srgbClr>
            </a:duotone>
          </a:blip>
          <a:srcRect/>
          <a:stretch/>
        </p:blipFill>
        <p:spPr>
          <a:xfrm>
            <a:off x="10128448" y="6461192"/>
            <a:ext cx="1879649" cy="309233"/>
          </a:xfrm>
          <a:prstGeom prst="rect">
            <a:avLst/>
          </a:prstGeom>
          <a:noFill/>
          <a:ln>
            <a:noFill/>
          </a:ln>
        </p:spPr>
      </p:pic>
      <p:sp>
        <p:nvSpPr>
          <p:cNvPr id="12" name="TextBox 11">
            <a:extLst>
              <a:ext uri="{FF2B5EF4-FFF2-40B4-BE49-F238E27FC236}">
                <a16:creationId xmlns:a16="http://schemas.microsoft.com/office/drawing/2014/main" id="{4673ED1C-ABD6-4572-92F0-B0C82D6F0469}"/>
              </a:ext>
            </a:extLst>
          </p:cNvPr>
          <p:cNvSpPr txBox="1"/>
          <p:nvPr/>
        </p:nvSpPr>
        <p:spPr>
          <a:xfrm>
            <a:off x="407368" y="6438900"/>
            <a:ext cx="6097712" cy="307777"/>
          </a:xfrm>
          <a:prstGeom prst="rect">
            <a:avLst/>
          </a:prstGeom>
          <a:noFill/>
        </p:spPr>
        <p:txBody>
          <a:bodyPr wrap="square">
            <a:spAutoFit/>
          </a:bodyPr>
          <a:lstStyle/>
          <a:p>
            <a:r>
              <a:rPr lang="en-GB" dirty="0"/>
              <a:t>https://kenanaonline.com/users/ahmedkordy/posts</a:t>
            </a:r>
          </a:p>
        </p:txBody>
      </p:sp>
    </p:spTree>
    <p:extLst>
      <p:ext uri="{BB962C8B-B14F-4D97-AF65-F5344CB8AC3E}">
        <p14:creationId xmlns:p14="http://schemas.microsoft.com/office/powerpoint/2010/main" val="22994651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A37A371-10DF-4C6F-A7BC-BB8E212F1E33}"/>
              </a:ext>
            </a:extLst>
          </p:cNvPr>
          <p:cNvGraphicFramePr>
            <a:graphicFrameLocks noGrp="1"/>
          </p:cNvGraphicFramePr>
          <p:nvPr>
            <p:extLst>
              <p:ext uri="{D42A27DB-BD31-4B8C-83A1-F6EECF244321}">
                <p14:modId xmlns:p14="http://schemas.microsoft.com/office/powerpoint/2010/main" val="1197476643"/>
              </p:ext>
            </p:extLst>
          </p:nvPr>
        </p:nvGraphicFramePr>
        <p:xfrm>
          <a:off x="310306" y="1063756"/>
          <a:ext cx="11571387" cy="5295947"/>
        </p:xfrm>
        <a:graphic>
          <a:graphicData uri="http://schemas.openxmlformats.org/drawingml/2006/table">
            <a:tbl>
              <a:tblPr rtl="1" firstRow="1" firstCol="1" bandRow="1">
                <a:tableStyleId>{8A107856-5554-42FB-B03E-39F5DBC370BA}</a:tableStyleId>
              </a:tblPr>
              <a:tblGrid>
                <a:gridCol w="677290">
                  <a:extLst>
                    <a:ext uri="{9D8B030D-6E8A-4147-A177-3AD203B41FA5}">
                      <a16:colId xmlns:a16="http://schemas.microsoft.com/office/drawing/2014/main" val="3060010227"/>
                    </a:ext>
                  </a:extLst>
                </a:gridCol>
                <a:gridCol w="1659003">
                  <a:extLst>
                    <a:ext uri="{9D8B030D-6E8A-4147-A177-3AD203B41FA5}">
                      <a16:colId xmlns:a16="http://schemas.microsoft.com/office/drawing/2014/main" val="1302606204"/>
                    </a:ext>
                  </a:extLst>
                </a:gridCol>
                <a:gridCol w="3109783">
                  <a:extLst>
                    <a:ext uri="{9D8B030D-6E8A-4147-A177-3AD203B41FA5}">
                      <a16:colId xmlns:a16="http://schemas.microsoft.com/office/drawing/2014/main" val="1895678473"/>
                    </a:ext>
                  </a:extLst>
                </a:gridCol>
                <a:gridCol w="366738">
                  <a:extLst>
                    <a:ext uri="{9D8B030D-6E8A-4147-A177-3AD203B41FA5}">
                      <a16:colId xmlns:a16="http://schemas.microsoft.com/office/drawing/2014/main" val="2074067375"/>
                    </a:ext>
                  </a:extLst>
                </a:gridCol>
                <a:gridCol w="569058">
                  <a:extLst>
                    <a:ext uri="{9D8B030D-6E8A-4147-A177-3AD203B41FA5}">
                      <a16:colId xmlns:a16="http://schemas.microsoft.com/office/drawing/2014/main" val="337322624"/>
                    </a:ext>
                  </a:extLst>
                </a:gridCol>
                <a:gridCol w="366738">
                  <a:extLst>
                    <a:ext uri="{9D8B030D-6E8A-4147-A177-3AD203B41FA5}">
                      <a16:colId xmlns:a16="http://schemas.microsoft.com/office/drawing/2014/main" val="3469381146"/>
                    </a:ext>
                  </a:extLst>
                </a:gridCol>
                <a:gridCol w="3303558">
                  <a:extLst>
                    <a:ext uri="{9D8B030D-6E8A-4147-A177-3AD203B41FA5}">
                      <a16:colId xmlns:a16="http://schemas.microsoft.com/office/drawing/2014/main" val="2474951399"/>
                    </a:ext>
                  </a:extLst>
                </a:gridCol>
                <a:gridCol w="1519219">
                  <a:extLst>
                    <a:ext uri="{9D8B030D-6E8A-4147-A177-3AD203B41FA5}">
                      <a16:colId xmlns:a16="http://schemas.microsoft.com/office/drawing/2014/main" val="3774231575"/>
                    </a:ext>
                  </a:extLst>
                </a:gridCol>
              </a:tblGrid>
              <a:tr h="406767">
                <a:tc rowSpan="2">
                  <a:txBody>
                    <a:bodyPr/>
                    <a:lstStyle/>
                    <a:p>
                      <a:pPr algn="ctr" rtl="1">
                        <a:lnSpc>
                          <a:spcPct val="115000"/>
                        </a:lnSpc>
                        <a:spcAft>
                          <a:spcPts val="1000"/>
                        </a:spcAft>
                      </a:pPr>
                      <a:r>
                        <a:rPr lang="ar-JO" sz="1600" b="1" dirty="0">
                          <a:effectLst/>
                        </a:rPr>
                        <a:t>المخاطر</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nchor="ctr"/>
                </a:tc>
                <a:tc rowSpan="2">
                  <a:txBody>
                    <a:bodyPr/>
                    <a:lstStyle/>
                    <a:p>
                      <a:pPr algn="ctr" rtl="1">
                        <a:lnSpc>
                          <a:spcPct val="115000"/>
                        </a:lnSpc>
                        <a:spcAft>
                          <a:spcPts val="1000"/>
                        </a:spcAft>
                      </a:pPr>
                      <a:r>
                        <a:rPr lang="ar-JO" sz="1600" b="1" dirty="0">
                          <a:effectLst/>
                        </a:rPr>
                        <a:t>نوع المخاطرة</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nchor="ctr"/>
                </a:tc>
                <a:tc rowSpan="2">
                  <a:txBody>
                    <a:bodyPr/>
                    <a:lstStyle/>
                    <a:p>
                      <a:pPr algn="ctr" rtl="1">
                        <a:lnSpc>
                          <a:spcPct val="115000"/>
                        </a:lnSpc>
                        <a:spcAft>
                          <a:spcPts val="1000"/>
                        </a:spcAft>
                      </a:pPr>
                      <a:r>
                        <a:rPr lang="ar-JO" sz="1600" b="1" dirty="0">
                          <a:effectLst/>
                        </a:rPr>
                        <a:t>وصف المخاطرة</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nchor="ctr"/>
                </a:tc>
                <a:tc rowSpan="2">
                  <a:txBody>
                    <a:bodyPr/>
                    <a:lstStyle/>
                    <a:p>
                      <a:pPr marL="71755" marR="71755" algn="ctr" rtl="1">
                        <a:lnSpc>
                          <a:spcPct val="115000"/>
                        </a:lnSpc>
                        <a:spcAft>
                          <a:spcPts val="1000"/>
                        </a:spcAft>
                      </a:pPr>
                      <a:r>
                        <a:rPr lang="ar-JO" sz="1600" b="1" dirty="0">
                          <a:effectLst/>
                        </a:rPr>
                        <a:t>نسبة تقييم الخطر</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vert="vert270"/>
                </a:tc>
                <a:tc gridSpan="2">
                  <a:txBody>
                    <a:bodyPr/>
                    <a:lstStyle/>
                    <a:p>
                      <a:pPr algn="ctr" rtl="1">
                        <a:lnSpc>
                          <a:spcPct val="115000"/>
                        </a:lnSpc>
                        <a:spcAft>
                          <a:spcPts val="1000"/>
                        </a:spcAft>
                      </a:pPr>
                      <a:r>
                        <a:rPr lang="ar-JO" sz="1600" dirty="0">
                          <a:effectLst/>
                        </a:rPr>
                        <a:t>تقييم الخطر</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hMerge="1">
                  <a:txBody>
                    <a:bodyPr/>
                    <a:lstStyle/>
                    <a:p>
                      <a:endParaRPr lang="en-GB"/>
                    </a:p>
                  </a:txBody>
                  <a:tcPr/>
                </a:tc>
                <a:tc rowSpan="2">
                  <a:txBody>
                    <a:bodyPr/>
                    <a:lstStyle/>
                    <a:p>
                      <a:pPr algn="ctr" rtl="1">
                        <a:lnSpc>
                          <a:spcPct val="115000"/>
                        </a:lnSpc>
                        <a:spcAft>
                          <a:spcPts val="1000"/>
                        </a:spcAft>
                      </a:pPr>
                      <a:r>
                        <a:rPr lang="ar-JO" sz="1600" b="1" dirty="0">
                          <a:effectLst/>
                        </a:rPr>
                        <a:t>آليات المعالجة</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nchor="ctr"/>
                </a:tc>
                <a:tc rowSpan="2">
                  <a:txBody>
                    <a:bodyPr/>
                    <a:lstStyle/>
                    <a:p>
                      <a:pPr algn="ctr" rtl="1">
                        <a:lnSpc>
                          <a:spcPct val="115000"/>
                        </a:lnSpc>
                        <a:spcAft>
                          <a:spcPts val="1000"/>
                        </a:spcAft>
                      </a:pPr>
                      <a:r>
                        <a:rPr lang="ar-JO" sz="1600" b="1" dirty="0">
                          <a:effectLst/>
                        </a:rPr>
                        <a:t>الشخص المخول /    المسؤول للاتصال    معه لاتخاذ القرار</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nchor="ctr"/>
                </a:tc>
                <a:extLst>
                  <a:ext uri="{0D108BD9-81ED-4DB2-BD59-A6C34878D82A}">
                    <a16:rowId xmlns:a16="http://schemas.microsoft.com/office/drawing/2014/main" val="779085787"/>
                  </a:ext>
                </a:extLst>
              </a:tr>
              <a:tr h="1075821">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marL="71755" marR="71755" algn="ctr" rtl="1">
                        <a:lnSpc>
                          <a:spcPct val="115000"/>
                        </a:lnSpc>
                        <a:spcAft>
                          <a:spcPts val="1000"/>
                        </a:spcAft>
                      </a:pPr>
                      <a:r>
                        <a:rPr lang="ar-JO" sz="1600" b="1" dirty="0">
                          <a:effectLst/>
                        </a:rPr>
                        <a:t>احتمالية       الحدوث</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vert="vert270"/>
                </a:tc>
                <a:tc>
                  <a:txBody>
                    <a:bodyPr/>
                    <a:lstStyle/>
                    <a:p>
                      <a:pPr marL="71755" marR="71755" algn="ctr" rtl="1">
                        <a:lnSpc>
                          <a:spcPct val="115000"/>
                        </a:lnSpc>
                        <a:spcAft>
                          <a:spcPts val="1000"/>
                        </a:spcAft>
                      </a:pPr>
                      <a:r>
                        <a:rPr lang="ar-JO" sz="1600" b="1" dirty="0">
                          <a:effectLst/>
                        </a:rPr>
                        <a:t>مدى التأثير</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vert="vert27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231083473"/>
                  </a:ext>
                </a:extLst>
              </a:tr>
              <a:tr h="734731">
                <a:tc>
                  <a:txBody>
                    <a:bodyPr/>
                    <a:lstStyle/>
                    <a:p>
                      <a:pPr algn="ctr" rtl="1">
                        <a:lnSpc>
                          <a:spcPct val="115000"/>
                        </a:lnSpc>
                        <a:spcAft>
                          <a:spcPts val="1000"/>
                        </a:spcAft>
                      </a:pPr>
                      <a:r>
                        <a:rPr lang="ar-JO" sz="1600" dirty="0">
                          <a:effectLst/>
                        </a:rPr>
                        <a:t>تعليمية  وإدارية</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justLow" rtl="1">
                        <a:lnSpc>
                          <a:spcPct val="115000"/>
                        </a:lnSpc>
                        <a:spcAft>
                          <a:spcPts val="1000"/>
                        </a:spcAft>
                      </a:pPr>
                      <a:r>
                        <a:rPr lang="ar-JO" sz="1600">
                          <a:effectLst/>
                        </a:rPr>
                        <a:t>عدم تقبل التغيير</a:t>
                      </a:r>
                      <a:endParaRPr lang="en-GB" sz="1600">
                        <a:effectLst/>
                      </a:endParaRPr>
                    </a:p>
                    <a:p>
                      <a:pPr algn="justLow" rtl="1">
                        <a:lnSpc>
                          <a:spcPct val="115000"/>
                        </a:lnSpc>
                        <a:spcAft>
                          <a:spcPts val="1000"/>
                        </a:spcAft>
                      </a:pPr>
                      <a:r>
                        <a:rPr lang="ar-JO" sz="1600">
                          <a:effectLst/>
                        </a:rPr>
                        <a:t> </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buFont typeface="+mj-lt"/>
                        <a:buAutoNum type="arabicPeriod"/>
                      </a:pPr>
                      <a:r>
                        <a:rPr lang="ar-JO" sz="1600" dirty="0">
                          <a:effectLst/>
                        </a:rPr>
                        <a:t>قلة تقبل الأفكار الجديدة</a:t>
                      </a:r>
                      <a:endParaRPr lang="en-GB" sz="1600" dirty="0">
                        <a:effectLst/>
                      </a:endParaRPr>
                    </a:p>
                    <a:p>
                      <a:pPr marL="342900" lvl="0" indent="-342900" algn="justLow" rtl="1">
                        <a:lnSpc>
                          <a:spcPct val="115000"/>
                        </a:lnSpc>
                        <a:spcAft>
                          <a:spcPts val="1000"/>
                        </a:spcAft>
                        <a:buFont typeface="+mj-lt"/>
                        <a:buAutoNum type="arabicPeriod"/>
                      </a:pPr>
                      <a:r>
                        <a:rPr lang="ar-JO" sz="1600" dirty="0">
                          <a:effectLst/>
                        </a:rPr>
                        <a:t>البدء بتطبيق طرق جديدة</a:t>
                      </a:r>
                    </a:p>
                    <a:p>
                      <a:pPr marL="342900" marR="0" lvl="0" indent="-342900" algn="justLow" defTabSz="1219170" rtl="1" eaLnBrk="1" fontAlgn="auto" latinLnBrk="1" hangingPunct="1">
                        <a:lnSpc>
                          <a:spcPct val="115000"/>
                        </a:lnSpc>
                        <a:spcBef>
                          <a:spcPts val="0"/>
                        </a:spcBef>
                        <a:spcAft>
                          <a:spcPts val="1000"/>
                        </a:spcAft>
                        <a:buClrTx/>
                        <a:buSzTx/>
                        <a:buFont typeface="+mj-lt"/>
                        <a:buAutoNum type="arabicPeriod"/>
                        <a:tabLst/>
                        <a:defRPr/>
                      </a:pPr>
                      <a:r>
                        <a:rPr lang="ar-JO" sz="1600" dirty="0">
                          <a:effectLst/>
                        </a:rPr>
                        <a:t>عدم مواكبة المستجدات</a:t>
                      </a:r>
                      <a:endParaRPr lang="en-GB" sz="1600" dirty="0">
                        <a:effectLst/>
                      </a:endParaRPr>
                    </a:p>
                    <a:p>
                      <a:pPr marL="342900" lvl="0" indent="-342900" algn="justLow" rtl="1">
                        <a:lnSpc>
                          <a:spcPct val="115000"/>
                        </a:lnSpc>
                        <a:spcAft>
                          <a:spcPts val="1000"/>
                        </a:spcAft>
                        <a:buFont typeface="+mj-lt"/>
                        <a:buAutoNum type="arabicPeriod"/>
                      </a:pP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8</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4</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2</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buFont typeface="+mj-lt"/>
                        <a:buAutoNum type="arabicPeriod"/>
                      </a:pPr>
                      <a:r>
                        <a:rPr lang="ar-JO" sz="1600" dirty="0">
                          <a:effectLst/>
                        </a:rPr>
                        <a:t>نشر ثقافة تقبل التغيير</a:t>
                      </a:r>
                      <a:endParaRPr lang="en-GB" sz="1600" dirty="0">
                        <a:effectLst/>
                      </a:endParaRPr>
                    </a:p>
                    <a:p>
                      <a:pPr marL="342900" lvl="0" indent="-342900" algn="justLow" rtl="1">
                        <a:lnSpc>
                          <a:spcPct val="115000"/>
                        </a:lnSpc>
                        <a:buFont typeface="+mj-lt"/>
                        <a:buAutoNum type="arabicPeriod"/>
                      </a:pPr>
                      <a:r>
                        <a:rPr lang="ar-JO" sz="1600" dirty="0">
                          <a:effectLst/>
                        </a:rPr>
                        <a:t> تحديد الاحتياجات التدريبية</a:t>
                      </a:r>
                      <a:endParaRPr lang="en-GB" sz="1600" dirty="0">
                        <a:effectLst/>
                      </a:endParaRPr>
                    </a:p>
                    <a:p>
                      <a:pPr marL="342900" lvl="0" indent="-342900" algn="justLow" rtl="1">
                        <a:lnSpc>
                          <a:spcPct val="115000"/>
                        </a:lnSpc>
                        <a:buFont typeface="+mj-lt"/>
                        <a:buAutoNum type="arabicPeriod"/>
                      </a:pPr>
                      <a:r>
                        <a:rPr lang="ar-JO" sz="1600" dirty="0">
                          <a:effectLst/>
                        </a:rPr>
                        <a:t>عقد دورات تدريبية ملائمة لطبيعة العمل</a:t>
                      </a:r>
                      <a:endParaRPr lang="en-GB" sz="1600" dirty="0">
                        <a:effectLst/>
                      </a:endParaRPr>
                    </a:p>
                    <a:p>
                      <a:pPr marL="228600" algn="justLow" rtl="1">
                        <a:lnSpc>
                          <a:spcPct val="115000"/>
                        </a:lnSpc>
                      </a:pP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spcAft>
                          <a:spcPts val="1000"/>
                        </a:spcAft>
                        <a:buFont typeface="Symbol" panose="05050102010706020507" pitchFamily="18" charset="2"/>
                        <a:buChar char=""/>
                      </a:pPr>
                      <a:r>
                        <a:rPr lang="ar-JO" sz="1600">
                          <a:effectLst/>
                        </a:rPr>
                        <a:t>مدير المدرسة</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extLst>
                  <a:ext uri="{0D108BD9-81ED-4DB2-BD59-A6C34878D82A}">
                    <a16:rowId xmlns:a16="http://schemas.microsoft.com/office/drawing/2014/main" val="3748382856"/>
                  </a:ext>
                </a:extLst>
              </a:tr>
              <a:tr h="628280">
                <a:tc>
                  <a:txBody>
                    <a:bodyPr/>
                    <a:lstStyle/>
                    <a:p>
                      <a:pPr algn="ctr" rtl="1">
                        <a:lnSpc>
                          <a:spcPct val="115000"/>
                        </a:lnSpc>
                        <a:spcAft>
                          <a:spcPts val="1000"/>
                        </a:spcAft>
                      </a:pPr>
                      <a:r>
                        <a:rPr lang="ar-JO" sz="1600" dirty="0">
                          <a:effectLst/>
                        </a:rPr>
                        <a:t>تعليمية  وإدارية</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justLow" rtl="1">
                        <a:lnSpc>
                          <a:spcPct val="115000"/>
                        </a:lnSpc>
                        <a:spcAft>
                          <a:spcPts val="1000"/>
                        </a:spcAft>
                      </a:pPr>
                      <a:r>
                        <a:rPr lang="ar-JO" sz="1600">
                          <a:effectLst/>
                        </a:rPr>
                        <a:t>نقص كوادر الإشراف</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spcAft>
                          <a:spcPts val="1000"/>
                        </a:spcAft>
                        <a:buFont typeface="+mj-lt"/>
                        <a:buAutoNum type="arabicPeriod"/>
                      </a:pPr>
                      <a:r>
                        <a:rPr lang="ar-JO" sz="1600" dirty="0">
                          <a:effectLst/>
                        </a:rPr>
                        <a:t>قلة عدد المشرفين للتعليم الصناعي وعدم   تغطية الشواغر من قبل الوزارة</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9</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3</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3</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buFont typeface="+mj-lt"/>
                        <a:buAutoNum type="arabicPeriod"/>
                      </a:pPr>
                      <a:r>
                        <a:rPr lang="ar-JO" sz="1600" dirty="0">
                          <a:effectLst/>
                        </a:rPr>
                        <a:t>تكليف المعلمين الأكثر خبرة  لنقل المعرفة  لزملائهم</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spcAft>
                          <a:spcPts val="1000"/>
                        </a:spcAft>
                        <a:buFont typeface="Symbol" panose="05050102010706020507" pitchFamily="18" charset="2"/>
                        <a:buChar char=""/>
                      </a:pPr>
                      <a:r>
                        <a:rPr lang="ar-JO" sz="1600" dirty="0">
                          <a:effectLst/>
                        </a:rPr>
                        <a:t>مدير المدرسة</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extLst>
                  <a:ext uri="{0D108BD9-81ED-4DB2-BD59-A6C34878D82A}">
                    <a16:rowId xmlns:a16="http://schemas.microsoft.com/office/drawing/2014/main" val="1481128017"/>
                  </a:ext>
                </a:extLst>
              </a:tr>
              <a:tr h="1825925">
                <a:tc>
                  <a:txBody>
                    <a:bodyPr/>
                    <a:lstStyle/>
                    <a:p>
                      <a:pPr algn="ctr" rtl="1">
                        <a:lnSpc>
                          <a:spcPct val="115000"/>
                        </a:lnSpc>
                        <a:spcAft>
                          <a:spcPts val="1000"/>
                        </a:spcAft>
                      </a:pPr>
                      <a:r>
                        <a:rPr lang="ar-JO" sz="1600" dirty="0">
                          <a:effectLst/>
                        </a:rPr>
                        <a:t>تعليمية  وإدارية</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justLow" rtl="1">
                        <a:lnSpc>
                          <a:spcPct val="115000"/>
                        </a:lnSpc>
                        <a:spcAft>
                          <a:spcPts val="1000"/>
                        </a:spcAft>
                      </a:pPr>
                      <a:r>
                        <a:rPr lang="ar-JO" sz="1600" dirty="0">
                          <a:effectLst/>
                        </a:rPr>
                        <a:t>عدم فاعلية الزيارات     الإشرافية</a:t>
                      </a:r>
                      <a:endParaRPr lang="en-GB" sz="1600" dirty="0">
                        <a:effectLst/>
                      </a:endParaRPr>
                    </a:p>
                    <a:p>
                      <a:pPr algn="justLow" rtl="1">
                        <a:lnSpc>
                          <a:spcPct val="115000"/>
                        </a:lnSpc>
                        <a:spcAft>
                          <a:spcPts val="1000"/>
                        </a:spcAft>
                      </a:pPr>
                      <a:r>
                        <a:rPr lang="ar-JO" sz="1600" dirty="0">
                          <a:effectLst/>
                        </a:rPr>
                        <a:t>(الاسناد التربوي)</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buFont typeface="+mj-lt"/>
                        <a:buAutoNum type="arabicPeriod"/>
                      </a:pPr>
                      <a:r>
                        <a:rPr lang="ar-JO" sz="1600" dirty="0">
                          <a:effectLst/>
                        </a:rPr>
                        <a:t>ضعف متابعة المشرف للمعلمين ضعيفي     الأداء</a:t>
                      </a:r>
                      <a:endParaRPr lang="en-GB" sz="1600" dirty="0">
                        <a:effectLst/>
                      </a:endParaRPr>
                    </a:p>
                    <a:p>
                      <a:pPr marL="342900" lvl="0" indent="-342900" algn="justLow" rtl="1">
                        <a:lnSpc>
                          <a:spcPct val="115000"/>
                        </a:lnSpc>
                        <a:buFont typeface="+mj-lt"/>
                        <a:buAutoNum type="arabicPeriod"/>
                      </a:pPr>
                      <a:r>
                        <a:rPr lang="ar-JO" sz="1600" dirty="0">
                          <a:effectLst/>
                        </a:rPr>
                        <a:t>عدم تقيد المعلمين بملاحظات المشرفين      التربويين</a:t>
                      </a:r>
                      <a:endParaRPr lang="en-GB" sz="1600" dirty="0">
                        <a:effectLst/>
                      </a:endParaRPr>
                    </a:p>
                    <a:p>
                      <a:pPr marL="342900" lvl="0" indent="-342900" algn="justLow" rtl="1">
                        <a:lnSpc>
                          <a:spcPct val="115000"/>
                        </a:lnSpc>
                        <a:spcAft>
                          <a:spcPts val="1000"/>
                        </a:spcAft>
                        <a:buFont typeface="+mj-lt"/>
                        <a:buAutoNum type="arabicPeriod"/>
                      </a:pPr>
                      <a:r>
                        <a:rPr lang="ar-JO" sz="1600" dirty="0">
                          <a:effectLst/>
                        </a:rPr>
                        <a:t>عدم اعتماد تقارير المشرفين عند تعبئة      تقرير المعلمين من قبل المدير</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9</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3</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algn="ctr" rtl="1">
                        <a:lnSpc>
                          <a:spcPct val="115000"/>
                        </a:lnSpc>
                        <a:spcAft>
                          <a:spcPts val="1000"/>
                        </a:spcAft>
                      </a:pPr>
                      <a:r>
                        <a:rPr lang="ar-JO" sz="1600">
                          <a:effectLst/>
                        </a:rPr>
                        <a:t>3</a:t>
                      </a:r>
                      <a:endParaRPr lang="en-GB" sz="160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buFont typeface="+mj-lt"/>
                        <a:buAutoNum type="arabicPeriod"/>
                      </a:pPr>
                      <a:r>
                        <a:rPr lang="ar-JO" sz="1600" dirty="0">
                          <a:effectLst/>
                        </a:rPr>
                        <a:t>متابعة المشرف التربوي للمعلمين</a:t>
                      </a:r>
                      <a:endParaRPr lang="en-GB" sz="1600" dirty="0">
                        <a:effectLst/>
                      </a:endParaRPr>
                    </a:p>
                    <a:p>
                      <a:pPr marL="342900" lvl="0" indent="-342900" algn="justLow" rtl="1">
                        <a:lnSpc>
                          <a:spcPct val="115000"/>
                        </a:lnSpc>
                        <a:buFont typeface="+mj-lt"/>
                        <a:buAutoNum type="arabicPeriod"/>
                      </a:pPr>
                      <a:r>
                        <a:rPr lang="ar-JO" sz="1600" dirty="0">
                          <a:effectLst/>
                        </a:rPr>
                        <a:t>الأخذ بملاحظات المشرف التربوي عند تعبئة التقرير السنوي للمعلم</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tc>
                  <a:txBody>
                    <a:bodyPr/>
                    <a:lstStyle/>
                    <a:p>
                      <a:pPr marL="342900" lvl="0" indent="-342900" algn="justLow" rtl="1">
                        <a:lnSpc>
                          <a:spcPct val="115000"/>
                        </a:lnSpc>
                        <a:spcAft>
                          <a:spcPts val="1000"/>
                        </a:spcAft>
                        <a:buFont typeface="Symbol" panose="05050102010706020507" pitchFamily="18" charset="2"/>
                        <a:buChar char=""/>
                      </a:pPr>
                      <a:r>
                        <a:rPr lang="ar-JO" sz="1600" dirty="0">
                          <a:effectLst/>
                        </a:rPr>
                        <a:t>مدير المدرسة</a:t>
                      </a:r>
                      <a:endParaRPr lang="en-GB" sz="1600" dirty="0">
                        <a:effectLst/>
                        <a:latin typeface="Calibri" panose="020F0502020204030204" pitchFamily="34" charset="0"/>
                        <a:ea typeface="Times New Roman" panose="02020603050405020304" pitchFamily="18" charset="0"/>
                        <a:cs typeface="Arial" panose="020B0604020202020204" pitchFamily="34" charset="0"/>
                      </a:endParaRPr>
                    </a:p>
                  </a:txBody>
                  <a:tcPr marL="53297" marR="53297" marT="0" marB="0"/>
                </a:tc>
                <a:extLst>
                  <a:ext uri="{0D108BD9-81ED-4DB2-BD59-A6C34878D82A}">
                    <a16:rowId xmlns:a16="http://schemas.microsoft.com/office/drawing/2014/main" val="508341254"/>
                  </a:ext>
                </a:extLst>
              </a:tr>
            </a:tbl>
          </a:graphicData>
        </a:graphic>
      </p:graphicFrame>
      <p:sp>
        <p:nvSpPr>
          <p:cNvPr id="4" name="Rectangle 1">
            <a:extLst>
              <a:ext uri="{FF2B5EF4-FFF2-40B4-BE49-F238E27FC236}">
                <a16:creationId xmlns:a16="http://schemas.microsoft.com/office/drawing/2014/main" id="{F45D9082-95EE-41A4-9660-3D6AF683DCAD}"/>
              </a:ext>
            </a:extLst>
          </p:cNvPr>
          <p:cNvSpPr>
            <a:spLocks noChangeArrowheads="1"/>
          </p:cNvSpPr>
          <p:nvPr/>
        </p:nvSpPr>
        <p:spPr bwMode="auto">
          <a:xfrm>
            <a:off x="-5438261" y="1196752"/>
            <a:ext cx="14126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Google Shape;145;p3">
            <a:extLst>
              <a:ext uri="{FF2B5EF4-FFF2-40B4-BE49-F238E27FC236}">
                <a16:creationId xmlns:a16="http://schemas.microsoft.com/office/drawing/2014/main" id="{6BBEC890-A1A9-44D1-BC26-0A59D2A3C5B7}"/>
              </a:ext>
            </a:extLst>
          </p:cNvPr>
          <p:cNvSpPr txBox="1"/>
          <p:nvPr/>
        </p:nvSpPr>
        <p:spPr>
          <a:xfrm>
            <a:off x="3977267" y="131228"/>
            <a:ext cx="3096344"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إدارة المخاطر</a:t>
            </a:r>
          </a:p>
        </p:txBody>
      </p:sp>
      <p:pic>
        <p:nvPicPr>
          <p:cNvPr id="6" name="Google Shape;111;p1">
            <a:extLst>
              <a:ext uri="{FF2B5EF4-FFF2-40B4-BE49-F238E27FC236}">
                <a16:creationId xmlns:a16="http://schemas.microsoft.com/office/drawing/2014/main" id="{AB051547-3151-45A6-81E1-FDB19409EED8}"/>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99064" y="-166590"/>
            <a:ext cx="2166466" cy="1230346"/>
          </a:xfrm>
          <a:prstGeom prst="rect">
            <a:avLst/>
          </a:prstGeom>
          <a:noFill/>
          <a:ln>
            <a:noFill/>
          </a:ln>
        </p:spPr>
      </p:pic>
      <p:sp>
        <p:nvSpPr>
          <p:cNvPr id="8" name="TextBox 7">
            <a:extLst>
              <a:ext uri="{FF2B5EF4-FFF2-40B4-BE49-F238E27FC236}">
                <a16:creationId xmlns:a16="http://schemas.microsoft.com/office/drawing/2014/main" id="{3E858248-1ACA-43DA-BBD5-9572F952D700}"/>
              </a:ext>
            </a:extLst>
          </p:cNvPr>
          <p:cNvSpPr txBox="1"/>
          <p:nvPr/>
        </p:nvSpPr>
        <p:spPr>
          <a:xfrm>
            <a:off x="479376" y="6461274"/>
            <a:ext cx="8812924" cy="307777"/>
          </a:xfrm>
          <a:prstGeom prst="rect">
            <a:avLst/>
          </a:prstGeom>
          <a:noFill/>
        </p:spPr>
        <p:txBody>
          <a:bodyPr wrap="square">
            <a:spAutoFit/>
          </a:bodyPr>
          <a:lstStyle/>
          <a:p>
            <a:r>
              <a:rPr lang="ar-JO" dirty="0"/>
              <a:t>خطة إدارة المخاطر والأزمات لمدرسة قتيبة بن مسلم المهنية 2021/2022</a:t>
            </a:r>
            <a:endParaRPr lang="en-GB" dirty="0"/>
          </a:p>
        </p:txBody>
      </p:sp>
    </p:spTree>
    <p:extLst>
      <p:ext uri="{BB962C8B-B14F-4D97-AF65-F5344CB8AC3E}">
        <p14:creationId xmlns:p14="http://schemas.microsoft.com/office/powerpoint/2010/main" val="942659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42" name="Google Shape;142;p3"/>
          <p:cNvSpPr/>
          <p:nvPr/>
        </p:nvSpPr>
        <p:spPr>
          <a:xfrm>
            <a:off x="2351585" y="396808"/>
            <a:ext cx="7632848" cy="45719"/>
          </a:xfrm>
          <a:prstGeom prst="rect">
            <a:avLst/>
          </a:prstGeom>
          <a:solidFill>
            <a:schemeClr val="tx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145" name="Google Shape;145;p3"/>
          <p:cNvSpPr txBox="1"/>
          <p:nvPr/>
        </p:nvSpPr>
        <p:spPr>
          <a:xfrm>
            <a:off x="4367808" y="422522"/>
            <a:ext cx="4320480" cy="523180"/>
          </a:xfrm>
          <a:prstGeom prst="rect">
            <a:avLst/>
          </a:prstGeom>
          <a:noFill/>
          <a:ln>
            <a:noFill/>
          </a:ln>
        </p:spPr>
        <p:txBody>
          <a:bodyPr spcFirstLastPara="1" wrap="square" lIns="91425" tIns="45700" rIns="91425" bIns="45700" anchor="t" anchorCtr="0">
            <a:spAutoFit/>
          </a:bodyPr>
          <a:lstStyle/>
          <a:p>
            <a:pPr algn="just" rtl="1"/>
            <a:r>
              <a:rPr lang="ar-JO" sz="2800" b="1" dirty="0">
                <a:solidFill>
                  <a:schemeClr val="tx1"/>
                </a:solidFill>
                <a:cs typeface="+mj-cs"/>
              </a:rPr>
              <a:t>الفرق بين إدارة الأزمات والمخاطر</a:t>
            </a:r>
          </a:p>
        </p:txBody>
      </p:sp>
      <p:sp>
        <p:nvSpPr>
          <p:cNvPr id="3" name="Rectangle 2"/>
          <p:cNvSpPr/>
          <p:nvPr/>
        </p:nvSpPr>
        <p:spPr>
          <a:xfrm>
            <a:off x="335360" y="1114891"/>
            <a:ext cx="11624729" cy="4524315"/>
          </a:xfrm>
          <a:prstGeom prst="rect">
            <a:avLst/>
          </a:prstGeom>
        </p:spPr>
        <p:txBody>
          <a:bodyPr wrap="square">
            <a:spAutoFit/>
          </a:bodyPr>
          <a:lstStyle/>
          <a:p>
            <a:pPr algn="just" rtl="1"/>
            <a:r>
              <a:rPr lang="ar-JO" sz="2400" i="0" u="none" strike="noStrike" baseline="0" dirty="0">
                <a:latin typeface="SimplifiedArabic,Bold"/>
                <a:cs typeface="+mj-cs"/>
              </a:rPr>
              <a:t>       لا بدّ من التفريق بين إدارة المخاطر وإدارة الأزمات، فإدارة المخاطر تُعنى بالاستعداد لتوقعات مستقبلية «قبل حدوثها»، وذلك من خلال وضع الفرضيات والاحتمالات ووضع سيناريوهات لمواجهتها، وتعبّر عن المخطط المسبق لإدارة الأزمات، بينما خطة إدارة الأزمات هي تعديل لخطة المخاطر حسب تطورات الأحداث.</a:t>
            </a:r>
          </a:p>
          <a:p>
            <a:pPr algn="just" rtl="1"/>
            <a:r>
              <a:rPr lang="ar-JO" sz="2400" i="0" u="none" strike="noStrike" baseline="0" dirty="0">
                <a:latin typeface="SimplifiedArabic,Bold"/>
                <a:cs typeface="+mj-cs"/>
              </a:rPr>
              <a:t>كما تعبر عن معالجة ومواجهة التوقعات «بعد حدوثها»، وهنا ترتبط إدارة المخاطر بإدارة الأزمات بإدارة المشاكل من حيث أسبقية التنفيذ، حيث تأتي المخاطر أولاً ثم إدارة الأزمات ثم إدارة المشاكل. من الجدير بالذكر أن الأزمات هي ما قد وقعت بالفعل، بينما المخاطر هي توقع وتخطيط درء الأزمات والاستعداد لمواجهتها قبل حدوثها، وبالتالي منع حدوثها، حيثما يُمكن ذلك.</a:t>
            </a:r>
          </a:p>
          <a:p>
            <a:pPr algn="just" rtl="1"/>
            <a:r>
              <a:rPr lang="ar-JO" sz="2400" dirty="0">
                <a:solidFill>
                  <a:schemeClr val="tx1"/>
                </a:solidFill>
                <a:cs typeface="+mj-cs"/>
              </a:rPr>
              <a:t>      إن "إدارة الأزمات تُشير إلى العمليّات التي تقوم بها أي منظمة للتعامل مع أي أحداث غير متوقعة قد يكون لها تأثيرات سلبيّة في عملياتها"، بحيث تشتمل على تحديد أي مخاطر محتملة قد تواجهها "المنظمة" في المستقبل، والخطوات التي يمكن اتخاذها للتخفيف من تلك المخاطر والتقليل من وقعها وتأثيراتها". فهذان النهجان (إدارة الأزمات وإدارة المخاطر) مختلفان؛ لأن إدارة الأزمات عملية تفاعلية وتنفّذ في إطار ردّ الفعل على أحداث سلبيّة تطرأ على المنظّمة، في حين أن إدارة المخاطر نهج استباقي ينفّذ للتعامل مع أي أحداث قد تقع داخل المنظمة في المستقبل.</a:t>
            </a:r>
          </a:p>
        </p:txBody>
      </p:sp>
      <p:pic>
        <p:nvPicPr>
          <p:cNvPr id="15" name="Google Shape;115;p1">
            <a:extLst>
              <a:ext uri="{FF2B5EF4-FFF2-40B4-BE49-F238E27FC236}">
                <a16:creationId xmlns:a16="http://schemas.microsoft.com/office/drawing/2014/main" id="{C793CE41-9802-45D2-AC52-8989439B5A6F}"/>
              </a:ext>
            </a:extLst>
          </p:cNvPr>
          <p:cNvPicPr preferRelativeResize="0"/>
          <p:nvPr/>
        </p:nvPicPr>
        <p:blipFill rotWithShape="1">
          <a:blip r:embed="rId4">
            <a:alphaModFix/>
            <a:duotone>
              <a:prstClr val="black"/>
              <a:schemeClr val="tx2">
                <a:tint val="45000"/>
                <a:satMod val="400000"/>
              </a:schemeClr>
            </a:duotone>
            <a:extLst>
              <a:ext uri="{BEBA8EAE-BF5A-486C-A8C5-ECC9F3942E4B}">
                <a14:imgProps xmlns:a14="http://schemas.microsoft.com/office/drawing/2010/main">
                  <a14:imgLayer r:embed="rId5">
                    <a14:imgEffect>
                      <a14:colorTemperature colorTemp="8800"/>
                    </a14:imgEffect>
                    <a14:imgEffect>
                      <a14:saturation sat="0"/>
                    </a14:imgEffect>
                  </a14:imgLayer>
                </a14:imgProps>
              </a:ext>
            </a:extLst>
          </a:blip>
          <a:srcRect/>
          <a:stretch/>
        </p:blipFill>
        <p:spPr>
          <a:xfrm>
            <a:off x="10168630" y="110798"/>
            <a:ext cx="1832026" cy="597662"/>
          </a:xfrm>
          <a:prstGeom prst="rect">
            <a:avLst/>
          </a:prstGeom>
          <a:ln>
            <a:noFill/>
          </a:ln>
          <a:effectLst>
            <a:outerShdw blurRad="190500" algn="tl" rotWithShape="0">
              <a:srgbClr val="000000">
                <a:alpha val="70000"/>
              </a:srgbClr>
            </a:outerShdw>
          </a:effectLst>
        </p:spPr>
      </p:pic>
      <p:pic>
        <p:nvPicPr>
          <p:cNvPr id="16" name="Google Shape;111;p1">
            <a:extLst>
              <a:ext uri="{FF2B5EF4-FFF2-40B4-BE49-F238E27FC236}">
                <a16:creationId xmlns:a16="http://schemas.microsoft.com/office/drawing/2014/main" id="{506D563C-9782-464B-BA3A-92CEE31A296D}"/>
              </a:ext>
            </a:extLst>
          </p:cNvPr>
          <p:cNvPicPr preferRelativeResize="0"/>
          <p:nvPr/>
        </p:nvPicPr>
        <p:blipFill rotWithShape="1">
          <a:blip r:embed="rId6">
            <a:alphaModFix/>
            <a:biLevel thresh="50000"/>
            <a:extLst>
              <a:ext uri="{BEBA8EAE-BF5A-486C-A8C5-ECC9F3942E4B}">
                <a14:imgProps xmlns:a14="http://schemas.microsoft.com/office/drawing/2010/main">
                  <a14:imgLayer r:embed="rId7">
                    <a14:imgEffect>
                      <a14:saturation sat="0"/>
                    </a14:imgEffect>
                  </a14:imgLayer>
                </a14:imgProps>
              </a:ext>
            </a:extLst>
          </a:blip>
          <a:srcRect/>
          <a:stretch/>
        </p:blipFill>
        <p:spPr>
          <a:xfrm>
            <a:off x="155753" y="0"/>
            <a:ext cx="2011635" cy="1091599"/>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7528692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accent1">
                <a:lumMod val="40000"/>
                <a:lumOff val="60000"/>
              </a:schemeClr>
            </a:gs>
            <a:gs pos="97000">
              <a:schemeClr val="accent4">
                <a:lumMod val="40000"/>
                <a:lumOff val="60000"/>
              </a:schemeClr>
            </a:gs>
            <a:gs pos="34000">
              <a:schemeClr val="bg1">
                <a:lumMod val="75000"/>
              </a:schemeClr>
            </a:gs>
            <a:gs pos="53000">
              <a:srgbClr val="E8DAB4"/>
            </a:gs>
            <a:gs pos="77000">
              <a:schemeClr val="bg1">
                <a:lumMod val="85000"/>
              </a:schemeClr>
            </a:gs>
          </a:gsLst>
          <a:path path="circle">
            <a:fillToRect t="100000" r="100000"/>
          </a:path>
          <a:tileRect/>
        </a:gradFill>
        <a:effectLst/>
      </p:bgPr>
    </p:bg>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3C076DB4-CA3F-418F-BF21-FEB5894675F3}"/>
              </a:ext>
            </a:extLst>
          </p:cNvPr>
          <p:cNvSpPr/>
          <p:nvPr/>
        </p:nvSpPr>
        <p:spPr>
          <a:xfrm>
            <a:off x="215900" y="0"/>
            <a:ext cx="11521280" cy="6858000"/>
          </a:xfrm>
          <a:prstGeom prst="ellipse">
            <a:avLst/>
          </a:prstGeom>
          <a:ln/>
        </p:spPr>
        <p:style>
          <a:lnRef idx="2">
            <a:schemeClr val="dk1"/>
          </a:lnRef>
          <a:fillRef idx="1">
            <a:schemeClr val="lt1"/>
          </a:fillRef>
          <a:effectRef idx="0">
            <a:schemeClr val="dk1"/>
          </a:effectRef>
          <a:fontRef idx="minor">
            <a:schemeClr val="dk1"/>
          </a:fontRef>
        </p:style>
        <p:txBody>
          <a:bodyPr rtlCol="0" anchor="ctr"/>
          <a:lstStyle/>
          <a:p>
            <a:pPr algn="ctr" rtl="1" fontAlgn="base"/>
            <a:r>
              <a:rPr lang="ar-JO" sz="2800" b="1" u="sng" dirty="0">
                <a:solidFill>
                  <a:srgbClr val="3A2A34"/>
                </a:solidFill>
                <a:cs typeface="+mj-cs"/>
              </a:rPr>
              <a:t>خاتمة</a:t>
            </a:r>
          </a:p>
          <a:p>
            <a:pPr algn="just" rtl="1" fontAlgn="base"/>
            <a:endParaRPr lang="ar-JO" sz="2000" dirty="0">
              <a:solidFill>
                <a:schemeClr val="accent1"/>
              </a:solidFill>
              <a:cs typeface="+mj-cs"/>
            </a:endParaRPr>
          </a:p>
          <a:p>
            <a:pPr algn="just" rtl="1" fontAlgn="base"/>
            <a:r>
              <a:rPr lang="ar-JO" sz="2000" dirty="0">
                <a:solidFill>
                  <a:srgbClr val="3A2A34"/>
                </a:solidFill>
                <a:cs typeface="+mj-cs"/>
              </a:rPr>
              <a:t>في عصرنا الحاضر باتت الحاجة لدراسة الأزمات والمخاطر وطرق التعامل معها حاجة ملحة، باعتبارهما إدارة الحاضر والمستقبل، لحماية ووقاية الكيان الإداري والارتقاء بأدائه، والمحافظة على سلامة تشغيل القوى المكونة لهذا الكيان، ومعالجة أي قصور أو خلل يصيب أحد قطاعات هذا الكيان. </a:t>
            </a:r>
          </a:p>
          <a:p>
            <a:pPr algn="just" rtl="1" fontAlgn="base"/>
            <a:endParaRPr lang="ar-JO" sz="2000" dirty="0">
              <a:solidFill>
                <a:srgbClr val="002060"/>
              </a:solidFill>
              <a:cs typeface="+mj-cs"/>
            </a:endParaRPr>
          </a:p>
          <a:p>
            <a:pPr algn="just" rtl="1" fontAlgn="base"/>
            <a:r>
              <a:rPr lang="ar-JO" sz="2000" dirty="0">
                <a:solidFill>
                  <a:srgbClr val="3A2A34"/>
                </a:solidFill>
                <a:cs typeface="+mj-cs"/>
              </a:rPr>
              <a:t>فأي أزمة من الأزمات تنطوي على بذور النجاح وجذور الفشل في آن واحد، وليست إدارة الأزمات إلا السعي نحو الوقوف على غرس وحصاد النجاح الممكن وتتبلورالإدارة الناجحة للمواقف المتأزّمة في الإقرار بوجود مثل هذا الموقف واتخاذ الإجراءات المناسبة.</a:t>
            </a:r>
          </a:p>
          <a:p>
            <a:pPr algn="just" rtl="1" fontAlgn="base"/>
            <a:r>
              <a:rPr lang="ar-JO" sz="2000" dirty="0">
                <a:solidFill>
                  <a:srgbClr val="3A2A34"/>
                </a:solidFill>
                <a:cs typeface="+mj-cs"/>
              </a:rPr>
              <a:t>كما تعدّ إدارة المخاطر جزءًا أساسيًا من الانضباط الأوسع لإدارة المشاريع، والخطوة الأولى هي تحديد تلك المخاطر، ثم تقييمها للسيطرة عليها، ثم مراجعة وتقييم الخطة من خلال ورشة عمل مخصصة لإدارة المخاطر للاستفادة من أفكارهم وخبراتهم. (الخضيري، 1990 )</a:t>
            </a:r>
            <a:endParaRPr lang="ar-JO" sz="2000" dirty="0">
              <a:solidFill>
                <a:schemeClr val="accent1"/>
              </a:solidFill>
              <a:cs typeface="+mj-cs"/>
            </a:endParaRPr>
          </a:p>
        </p:txBody>
      </p:sp>
      <p:pic>
        <p:nvPicPr>
          <p:cNvPr id="4" name="Google Shape;111;p1">
            <a:extLst>
              <a:ext uri="{FF2B5EF4-FFF2-40B4-BE49-F238E27FC236}">
                <a16:creationId xmlns:a16="http://schemas.microsoft.com/office/drawing/2014/main" id="{77FA7743-C68A-4E56-A660-383F89C74117}"/>
              </a:ext>
            </a:extLst>
          </p:cNvPr>
          <p:cNvPicPr preferRelativeResize="0"/>
          <p:nvPr/>
        </p:nvPicPr>
        <p:blipFill rotWithShape="1">
          <a:blip r:embed="rId2">
            <a:alphaModFix/>
            <a:biLevel thresh="50000"/>
            <a:extLst>
              <a:ext uri="{BEBA8EAE-BF5A-486C-A8C5-ECC9F3942E4B}">
                <a14:imgProps xmlns:a14="http://schemas.microsoft.com/office/drawing/2010/main">
                  <a14:imgLayer r:embed="rId3">
                    <a14:imgEffect>
                      <a14:saturation sat="0"/>
                    </a14:imgEffect>
                  </a14:imgLayer>
                </a14:imgProps>
              </a:ext>
            </a:extLst>
          </a:blip>
          <a:srcRect/>
          <a:stretch/>
        </p:blipFill>
        <p:spPr>
          <a:xfrm>
            <a:off x="155753" y="0"/>
            <a:ext cx="2011635" cy="109159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2746618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Rectangle 8"/>
          <p:cNvSpPr/>
          <p:nvPr/>
        </p:nvSpPr>
        <p:spPr>
          <a:xfrm>
            <a:off x="262647" y="2071992"/>
            <a:ext cx="5398851" cy="523220"/>
          </a:xfrm>
          <a:prstGeom prst="rect">
            <a:avLst/>
          </a:prstGeom>
        </p:spPr>
        <p:txBody>
          <a:bodyPr wrap="square">
            <a:spAutoFit/>
          </a:bodyPr>
          <a:lstStyle/>
          <a:p>
            <a:pPr algn="r"/>
            <a:endParaRPr lang="en-US" sz="2800" dirty="0"/>
          </a:p>
        </p:txBody>
      </p:sp>
      <p:pic>
        <p:nvPicPr>
          <p:cNvPr id="10" name="Picture 9">
            <a:extLst>
              <a:ext uri="{FF2B5EF4-FFF2-40B4-BE49-F238E27FC236}">
                <a16:creationId xmlns:a16="http://schemas.microsoft.com/office/drawing/2014/main" id="{3EB8B634-C3EA-49EC-8ABA-D463A60DC07C}"/>
              </a:ext>
            </a:extLst>
          </p:cNvPr>
          <p:cNvPicPr>
            <a:picLocks noChangeAspect="1"/>
          </p:cNvPicPr>
          <p:nvPr/>
        </p:nvPicPr>
        <p:blipFill>
          <a:blip r:embed="rId3"/>
          <a:stretch>
            <a:fillRect/>
          </a:stretch>
        </p:blipFill>
        <p:spPr>
          <a:xfrm>
            <a:off x="458136" y="602567"/>
            <a:ext cx="4014348" cy="54006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1" name="Picture 10">
            <a:extLst>
              <a:ext uri="{FF2B5EF4-FFF2-40B4-BE49-F238E27FC236}">
                <a16:creationId xmlns:a16="http://schemas.microsoft.com/office/drawing/2014/main" id="{B65F70C1-C9DD-4702-97D7-FE6EA9A17A7A}"/>
              </a:ext>
            </a:extLst>
          </p:cNvPr>
          <p:cNvPicPr>
            <a:picLocks noChangeAspect="1"/>
          </p:cNvPicPr>
          <p:nvPr/>
        </p:nvPicPr>
        <p:blipFill>
          <a:blip r:embed="rId4"/>
          <a:stretch>
            <a:fillRect/>
          </a:stretch>
        </p:blipFill>
        <p:spPr>
          <a:xfrm>
            <a:off x="8184233" y="602276"/>
            <a:ext cx="3588668" cy="5274996"/>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12" name="Google Shape;110;p1">
            <a:extLst>
              <a:ext uri="{FF2B5EF4-FFF2-40B4-BE49-F238E27FC236}">
                <a16:creationId xmlns:a16="http://schemas.microsoft.com/office/drawing/2014/main" id="{008E8129-C177-4EFD-9594-9CB325FBE528}"/>
              </a:ext>
            </a:extLst>
          </p:cNvPr>
          <p:cNvSpPr/>
          <p:nvPr/>
        </p:nvSpPr>
        <p:spPr>
          <a:xfrm>
            <a:off x="8899887" y="1339844"/>
            <a:ext cx="2305348" cy="742964"/>
          </a:xfrm>
          <a:prstGeom prst="roundRect">
            <a:avLst>
              <a:gd name="adj" fmla="val 16667"/>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r>
              <a:rPr kumimoji="0" lang="en-US"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ELD711</a:t>
            </a:r>
            <a:endParaRPr kumimoji="0" lang="ar-JO"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endParaRPr>
          </a:p>
          <a:p>
            <a:pPr marL="0" marR="0" lvl="0" indent="0" algn="ctr" rtl="0">
              <a:spcBef>
                <a:spcPts val="0"/>
              </a:spcBef>
              <a:spcAft>
                <a:spcPts val="0"/>
              </a:spcAft>
              <a:buNone/>
            </a:pPr>
            <a:r>
              <a:rPr kumimoji="0" lang="ar-JO"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 </a:t>
            </a:r>
            <a:r>
              <a:rPr kumimoji="0" lang="en-US" sz="20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Lecture (7)</a:t>
            </a:r>
          </a:p>
        </p:txBody>
      </p:sp>
      <p:sp>
        <p:nvSpPr>
          <p:cNvPr id="13" name="Google Shape;110;p1">
            <a:extLst>
              <a:ext uri="{FF2B5EF4-FFF2-40B4-BE49-F238E27FC236}">
                <a16:creationId xmlns:a16="http://schemas.microsoft.com/office/drawing/2014/main" id="{F18F85BB-78B8-4630-A61B-D811A436D0AC}"/>
              </a:ext>
            </a:extLst>
          </p:cNvPr>
          <p:cNvSpPr/>
          <p:nvPr/>
        </p:nvSpPr>
        <p:spPr>
          <a:xfrm>
            <a:off x="5188138" y="709174"/>
            <a:ext cx="2305348" cy="1095367"/>
          </a:xfrm>
          <a:prstGeom prst="roundRect">
            <a:avLst>
              <a:gd name="adj" fmla="val 16667"/>
            </a:avLst>
          </a:prstGeom>
          <a:ln>
            <a:headEnd type="none" w="sm" len="sm"/>
            <a:tailEnd type="none" w="sm" len="sm"/>
          </a:ln>
        </p:spPr>
        <p:style>
          <a:lnRef idx="3">
            <a:schemeClr val="lt1"/>
          </a:lnRef>
          <a:fillRef idx="1">
            <a:schemeClr val="accent3"/>
          </a:fillRef>
          <a:effectRef idx="1">
            <a:schemeClr val="accent3"/>
          </a:effectRef>
          <a:fontRef idx="minor">
            <a:schemeClr val="lt1"/>
          </a:fontRef>
        </p:style>
        <p:txBody>
          <a:bodyPr spcFirstLastPara="1" wrap="square" lIns="91425" tIns="45700" rIns="91425" bIns="45700" anchor="ctr" anchorCtr="0">
            <a:noAutofit/>
          </a:bodyPr>
          <a:lstStyle/>
          <a:p>
            <a:pPr marL="0" marR="0" lvl="0" indent="0" algn="ctr" rtl="0">
              <a:spcBef>
                <a:spcPts val="0"/>
              </a:spcBef>
              <a:spcAft>
                <a:spcPts val="0"/>
              </a:spcAft>
              <a:buNone/>
            </a:pPr>
            <a:r>
              <a:rPr kumimoji="0" lang="ar-JO" sz="24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rPr>
              <a:t>ملخص المحاضرة</a:t>
            </a:r>
            <a:endParaRPr kumimoji="0" lang="en-US" sz="2400" b="1" i="0" u="none" strike="noStrike" kern="0" cap="none" spc="0" normalizeH="0" baseline="0" noProof="0" dirty="0">
              <a:ln>
                <a:noFill/>
              </a:ln>
              <a:solidFill>
                <a:srgbClr val="000000"/>
              </a:solidFill>
              <a:effectLst/>
              <a:uLnTx/>
              <a:uFillTx/>
              <a:latin typeface="Tajawal Medium"/>
              <a:ea typeface="Tajawal Medium"/>
              <a:cs typeface="Tajawal Medium"/>
              <a:sym typeface="Tajawal Medium"/>
            </a:endParaRPr>
          </a:p>
          <a:p>
            <a:pPr marL="0" marR="0" lvl="0" indent="0" algn="ctr" rtl="0">
              <a:spcBef>
                <a:spcPts val="0"/>
              </a:spcBef>
              <a:spcAft>
                <a:spcPts val="0"/>
              </a:spcAft>
              <a:buNone/>
            </a:pPr>
            <a:endParaRPr dirty="0"/>
          </a:p>
        </p:txBody>
      </p:sp>
      <p:pic>
        <p:nvPicPr>
          <p:cNvPr id="14" name="Picture 10" descr="ØµÙØ±Ø© Ø°Ø§Øª ØµÙØ©">
            <a:extLst>
              <a:ext uri="{FF2B5EF4-FFF2-40B4-BE49-F238E27FC236}">
                <a16:creationId xmlns:a16="http://schemas.microsoft.com/office/drawing/2014/main" id="{3260617B-8E02-4531-85F5-7B4BB483D795}"/>
              </a:ext>
            </a:extLst>
          </p:cNvPr>
          <p:cNvPicPr>
            <a:picLocks noChangeAspect="1" noChangeArrowheads="1" noCrop="1"/>
          </p:cNvPicPr>
          <p:nvPr/>
        </p:nvPicPr>
        <p:blipFill>
          <a:blip r:embed="rId5">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rot="7887132">
            <a:off x="9617125" y="2189717"/>
            <a:ext cx="870873" cy="870873"/>
          </a:xfrm>
          <a:prstGeom prst="rect">
            <a:avLst/>
          </a:prstGeom>
          <a:ln>
            <a:noFill/>
          </a:ln>
          <a:effectLst>
            <a:outerShdw blurRad="190500" algn="tl" rotWithShape="0">
              <a:srgbClr val="000000">
                <a:alpha val="70000"/>
              </a:srgbClr>
            </a:outerShdw>
          </a:effectLst>
        </p:spPr>
      </p:pic>
      <p:sp>
        <p:nvSpPr>
          <p:cNvPr id="15" name="TextBox 14">
            <a:extLst>
              <a:ext uri="{FF2B5EF4-FFF2-40B4-BE49-F238E27FC236}">
                <a16:creationId xmlns:a16="http://schemas.microsoft.com/office/drawing/2014/main" id="{8BE51AEC-4DC2-45B5-AF09-09922D401372}"/>
              </a:ext>
            </a:extLst>
          </p:cNvPr>
          <p:cNvSpPr txBox="1"/>
          <p:nvPr/>
        </p:nvSpPr>
        <p:spPr>
          <a:xfrm>
            <a:off x="4943872" y="2878337"/>
            <a:ext cx="3168352" cy="523220"/>
          </a:xfrm>
          <a:prstGeom prst="rect">
            <a:avLst/>
          </a:prstGeom>
          <a:noFill/>
        </p:spPr>
        <p:txBody>
          <a:bodyPr wrap="square">
            <a:spAutoFit/>
          </a:bodyPr>
          <a:lstStyle/>
          <a:p>
            <a:r>
              <a:rPr kumimoji="0" lang="ar-JO" sz="2800" b="1" i="0" u="none" strike="noStrike" kern="0" cap="none" spc="0" normalizeH="0" baseline="0" noProof="0" dirty="0">
                <a:ln>
                  <a:noFill/>
                </a:ln>
                <a:solidFill>
                  <a:srgbClr val="000000"/>
                </a:solidFill>
                <a:effectLst/>
                <a:uLnTx/>
                <a:uFillTx/>
                <a:latin typeface="Arial"/>
                <a:cs typeface="Times New Roman" panose="02020603050405020304" pitchFamily="18" charset="0"/>
                <a:sym typeface="Arial"/>
              </a:rPr>
              <a:t> إدارة الأزمات والمخاطر</a:t>
            </a:r>
            <a:endParaRPr lang="en-GB" dirty="0"/>
          </a:p>
        </p:txBody>
      </p:sp>
      <p:pic>
        <p:nvPicPr>
          <p:cNvPr id="16" name="Picture 10" descr="ØµÙØ±Ø© Ø°Ø§Øª ØµÙØ©">
            <a:extLst>
              <a:ext uri="{FF2B5EF4-FFF2-40B4-BE49-F238E27FC236}">
                <a16:creationId xmlns:a16="http://schemas.microsoft.com/office/drawing/2014/main" id="{D4EB0BD1-CE9F-4244-9A2A-8E3E0C3C760C}"/>
              </a:ext>
            </a:extLst>
          </p:cNvPr>
          <p:cNvPicPr>
            <a:picLocks noChangeAspect="1" noChangeArrowheads="1" noCrop="1"/>
          </p:cNvPicPr>
          <p:nvPr/>
        </p:nvPicPr>
        <p:blipFill>
          <a:blip r:embed="rId5">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rot="7887132">
            <a:off x="730568" y="3532999"/>
            <a:ext cx="870873" cy="870873"/>
          </a:xfrm>
          <a:prstGeom prst="rect">
            <a:avLst/>
          </a:prstGeom>
          <a:ln>
            <a:noFill/>
          </a:ln>
          <a:effectLst>
            <a:outerShdw blurRad="190500" algn="tl" rotWithShape="0">
              <a:srgbClr val="000000">
                <a:alpha val="70000"/>
              </a:srgbClr>
            </a:outerShdw>
          </a:effectLst>
        </p:spPr>
      </p:pic>
      <p:pic>
        <p:nvPicPr>
          <p:cNvPr id="17" name="Picture 10" descr="ØµÙØ±Ø© Ø°Ø§Øª ØµÙØ©">
            <a:extLst>
              <a:ext uri="{FF2B5EF4-FFF2-40B4-BE49-F238E27FC236}">
                <a16:creationId xmlns:a16="http://schemas.microsoft.com/office/drawing/2014/main" id="{5C72DF69-308B-4467-8427-B3F90A86F846}"/>
              </a:ext>
            </a:extLst>
          </p:cNvPr>
          <p:cNvPicPr>
            <a:picLocks noChangeAspect="1" noChangeArrowheads="1" noCrop="1"/>
          </p:cNvPicPr>
          <p:nvPr/>
        </p:nvPicPr>
        <p:blipFill>
          <a:blip r:embed="rId5">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rot="18640548">
            <a:off x="6841431" y="764206"/>
            <a:ext cx="643216" cy="643216"/>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137520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4" name="Google Shape;214;p8"/>
          <p:cNvSpPr/>
          <p:nvPr/>
        </p:nvSpPr>
        <p:spPr>
          <a:xfrm flipH="1">
            <a:off x="7116650" y="3645024"/>
            <a:ext cx="5075349" cy="3212977"/>
          </a:xfrm>
          <a:prstGeom prst="rtTriangle">
            <a:avLst/>
          </a:prstGeom>
          <a:solidFill>
            <a:schemeClr val="tx2">
              <a:lumMod val="50000"/>
              <a:alpha val="76862"/>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8663732" y="2183606"/>
            <a:ext cx="3312368" cy="2308324"/>
          </a:xfrm>
          <a:prstGeom prst="rect">
            <a:avLst/>
          </a:prstGeom>
        </p:spPr>
        <p:txBody>
          <a:bodyPr wrap="square">
            <a:spAutoFit/>
          </a:bodyPr>
          <a:lstStyle/>
          <a:p>
            <a:pPr algn="just" rtl="1"/>
            <a:r>
              <a:rPr lang="ar-JO" sz="2400" b="1" dirty="0">
                <a:latin typeface="Simplified Arabic" pitchFamily="18" charset="-78"/>
                <a:cs typeface="+mj-cs"/>
              </a:rPr>
              <a:t>"تحتاج إدارة المخاطر الارتقاء من مراقبة المخاطر إلى ذكاء التعامل مع المخاطر، والتي يمكن أن تحدّد فرص نمو الأعمال المحتملة. </a:t>
            </a:r>
          </a:p>
          <a:p>
            <a:pPr algn="just" rtl="1"/>
            <a:r>
              <a:rPr lang="ar-JO" sz="2400" b="1" dirty="0">
                <a:latin typeface="Simplified Arabic" pitchFamily="18" charset="-78"/>
                <a:cs typeface="+mj-cs"/>
              </a:rPr>
              <a:t>بيرل تشو</a:t>
            </a:r>
            <a:endParaRPr lang="en-GB" sz="2400" b="1" dirty="0">
              <a:latin typeface="Simplified Arabic" pitchFamily="18" charset="-78"/>
              <a:cs typeface="+mj-cs"/>
            </a:endParaRPr>
          </a:p>
        </p:txBody>
      </p:sp>
      <p:sp>
        <p:nvSpPr>
          <p:cNvPr id="5" name="Rectangle 4"/>
          <p:cNvSpPr/>
          <p:nvPr/>
        </p:nvSpPr>
        <p:spPr>
          <a:xfrm>
            <a:off x="525462" y="2011771"/>
            <a:ext cx="3744448" cy="3046988"/>
          </a:xfrm>
          <a:prstGeom prst="rect">
            <a:avLst/>
          </a:prstGeom>
        </p:spPr>
        <p:txBody>
          <a:bodyPr wrap="square">
            <a:spAutoFit/>
          </a:bodyPr>
          <a:lstStyle/>
          <a:p>
            <a:pPr algn="l"/>
            <a:r>
              <a:rPr lang="ar-JO" sz="2400" b="0" i="0" dirty="0">
                <a:solidFill>
                  <a:srgbClr val="2D2D2D"/>
                </a:solidFill>
                <a:effectLst/>
                <a:latin typeface="Gibson-Light"/>
              </a:rPr>
              <a:t>Risk</a:t>
            </a:r>
            <a:r>
              <a:rPr lang="en-GB" sz="2400" b="0" i="0" dirty="0">
                <a:solidFill>
                  <a:srgbClr val="2D2D2D"/>
                </a:solidFill>
                <a:effectLst/>
                <a:latin typeface="Gibson-Light"/>
              </a:rPr>
              <a:t> management needs to lift from risk control to risk intelligence, which can identify potential business growth opportunities. </a:t>
            </a:r>
            <a:endParaRPr lang="ar-JO" sz="2400" b="0" i="0" dirty="0">
              <a:solidFill>
                <a:srgbClr val="2D2D2D"/>
              </a:solidFill>
              <a:effectLst/>
              <a:latin typeface="Gibson-Light"/>
            </a:endParaRPr>
          </a:p>
          <a:p>
            <a:pPr algn="l"/>
            <a:endParaRPr lang="ar-JO" sz="2400" b="0" i="0" dirty="0">
              <a:solidFill>
                <a:srgbClr val="2D2D2D"/>
              </a:solidFill>
              <a:effectLst/>
              <a:latin typeface="Gibson-Light"/>
            </a:endParaRPr>
          </a:p>
          <a:p>
            <a:pPr algn="l"/>
            <a:r>
              <a:rPr lang="en-GB" sz="2400" b="0" i="0" dirty="0">
                <a:solidFill>
                  <a:srgbClr val="2D2D2D"/>
                </a:solidFill>
                <a:effectLst/>
                <a:latin typeface="Gibson-Light"/>
              </a:rPr>
              <a:t>Pearl Zhu</a:t>
            </a:r>
            <a:br>
              <a:rPr lang="en-GB" sz="2400" b="0" i="1" dirty="0">
                <a:solidFill>
                  <a:srgbClr val="2D2D2D"/>
                </a:solidFill>
                <a:effectLst/>
                <a:latin typeface="Gibson-Light"/>
              </a:rPr>
            </a:br>
            <a:endParaRPr lang="en-GB" sz="2400" b="0" i="0" dirty="0">
              <a:solidFill>
                <a:srgbClr val="2D2D2D"/>
              </a:solidFill>
              <a:effectLst/>
              <a:latin typeface="Gibson-Light"/>
            </a:endParaRPr>
          </a:p>
        </p:txBody>
      </p:sp>
      <p:sp>
        <p:nvSpPr>
          <p:cNvPr id="15" name="TextBox 14">
            <a:extLst>
              <a:ext uri="{FF2B5EF4-FFF2-40B4-BE49-F238E27FC236}">
                <a16:creationId xmlns:a16="http://schemas.microsoft.com/office/drawing/2014/main" id="{67E44CA9-1D9D-4792-980D-9E86AA555A0E}"/>
              </a:ext>
            </a:extLst>
          </p:cNvPr>
          <p:cNvSpPr txBox="1"/>
          <p:nvPr/>
        </p:nvSpPr>
        <p:spPr>
          <a:xfrm>
            <a:off x="3262568" y="5884231"/>
            <a:ext cx="6097712"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rgbClr val="3A2A34"/>
                </a:solidFill>
                <a:latin typeface="Simplified Arabic" pitchFamily="18" charset="-78"/>
                <a:cs typeface="Simplified Arabic" pitchFamily="18" charset="-78"/>
                <a:sym typeface="Tajawal Medium"/>
              </a:rPr>
              <a:t>الدكتورة: وردة محمود كلوب</a:t>
            </a:r>
          </a:p>
          <a:p>
            <a:pPr marL="0" marR="0" lvl="0" indent="0" algn="ctr" rtl="0">
              <a:spcBef>
                <a:spcPts val="0"/>
              </a:spcBef>
              <a:spcAft>
                <a:spcPts val="0"/>
              </a:spcAft>
              <a:buNone/>
            </a:pPr>
            <a:r>
              <a:rPr lang="ar-JO" sz="1800" b="1" dirty="0">
                <a:solidFill>
                  <a:srgbClr val="3A2A34"/>
                </a:solidFill>
                <a:latin typeface="Simplified Arabic" pitchFamily="18" charset="-78"/>
                <a:cs typeface="Simplified Arabic" pitchFamily="18" charset="-78"/>
                <a:sym typeface="Tajawal Medium"/>
              </a:rPr>
              <a:t>اتجاهات معاصرة في القيادة التربوية</a:t>
            </a:r>
            <a:endParaRPr lang="ar-JO" sz="1800" b="1" dirty="0">
              <a:solidFill>
                <a:srgbClr val="3A2A34"/>
              </a:solidFill>
              <a:latin typeface="Simplified Arabic" pitchFamily="18" charset="-78"/>
              <a:cs typeface="Simplified Arabic" pitchFamily="18" charset="-78"/>
            </a:endParaRPr>
          </a:p>
        </p:txBody>
      </p:sp>
      <p:sp>
        <p:nvSpPr>
          <p:cNvPr id="11" name="Oval 10">
            <a:extLst>
              <a:ext uri="{FF2B5EF4-FFF2-40B4-BE49-F238E27FC236}">
                <a16:creationId xmlns:a16="http://schemas.microsoft.com/office/drawing/2014/main" id="{C0419B7F-C344-47B5-823E-8171CCAAD625}"/>
              </a:ext>
            </a:extLst>
          </p:cNvPr>
          <p:cNvSpPr/>
          <p:nvPr/>
        </p:nvSpPr>
        <p:spPr>
          <a:xfrm>
            <a:off x="4884280" y="2232131"/>
            <a:ext cx="2423440" cy="2423440"/>
          </a:xfrm>
          <a:prstGeom prst="ellipse">
            <a:avLst/>
          </a:prstGeom>
          <a:ln/>
        </p:spPr>
        <p:style>
          <a:lnRef idx="1">
            <a:schemeClr val="dk1"/>
          </a:lnRef>
          <a:fillRef idx="2">
            <a:schemeClr val="dk1"/>
          </a:fillRef>
          <a:effectRef idx="1">
            <a:schemeClr val="dk1"/>
          </a:effectRef>
          <a:fontRef idx="minor">
            <a:schemeClr val="dk1"/>
          </a:fontRef>
        </p:style>
        <p:txBody>
          <a:bodyPr rtlCol="0" anchor="ctr"/>
          <a:lstStyle/>
          <a:p>
            <a:pPr algn="ctr"/>
            <a:r>
              <a:rPr lang="ar-JO" altLang="ko-KR" sz="2700" dirty="0"/>
              <a:t>المساءلة والتقييم</a:t>
            </a:r>
            <a:endParaRPr lang="ko-KR" altLang="en-US" sz="2700" dirty="0"/>
          </a:p>
        </p:txBody>
      </p:sp>
      <p:pic>
        <p:nvPicPr>
          <p:cNvPr id="10" name="Picture 9" descr="http://www.treamis.org/spinner.gif">
            <a:extLst>
              <a:ext uri="{FF2B5EF4-FFF2-40B4-BE49-F238E27FC236}">
                <a16:creationId xmlns:a16="http://schemas.microsoft.com/office/drawing/2014/main" id="{B999CC2D-4C82-40AA-8C4E-C2C447C0E433}"/>
              </a:ext>
            </a:extLst>
          </p:cNvPr>
          <p:cNvPicPr>
            <a:picLocks noChangeAspect="1" noChangeArrowheads="1" noCrop="1"/>
          </p:cNvPicPr>
          <p:nvPr/>
        </p:nvPicPr>
        <p:blipFill>
          <a:blip r:embed="rId5">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4899498" y="2240493"/>
            <a:ext cx="2393004" cy="2450390"/>
          </a:xfrm>
          <a:prstGeom prst="rect">
            <a:avLst/>
          </a:prstGeom>
          <a:noFill/>
        </p:spPr>
      </p:pic>
      <p:pic>
        <p:nvPicPr>
          <p:cNvPr id="13" name="Google Shape;149;p3">
            <a:extLst>
              <a:ext uri="{FF2B5EF4-FFF2-40B4-BE49-F238E27FC236}">
                <a16:creationId xmlns:a16="http://schemas.microsoft.com/office/drawing/2014/main" id="{3EC4B254-4075-4481-80FB-69E5E564C879}"/>
              </a:ext>
            </a:extLst>
          </p:cNvPr>
          <p:cNvPicPr preferRelativeResize="0"/>
          <p:nvPr/>
        </p:nvPicPr>
        <p:blipFill rotWithShape="1">
          <a:blip r:embed="rId6">
            <a:alphaModFix/>
            <a:duotone>
              <a:schemeClr val="accent3">
                <a:shade val="45000"/>
                <a:satMod val="135000"/>
              </a:schemeClr>
              <a:prstClr val="white"/>
            </a:duotone>
          </a:blip>
          <a:srcRect/>
          <a:stretch/>
        </p:blipFill>
        <p:spPr>
          <a:xfrm>
            <a:off x="5305618" y="6507278"/>
            <a:ext cx="1879649" cy="309233"/>
          </a:xfrm>
          <a:prstGeom prst="rect">
            <a:avLst/>
          </a:prstGeom>
          <a:noFill/>
          <a:ln>
            <a:noFill/>
          </a:ln>
        </p:spPr>
      </p:pic>
      <p:pic>
        <p:nvPicPr>
          <p:cNvPr id="16" name="Google Shape;111;p1">
            <a:extLst>
              <a:ext uri="{FF2B5EF4-FFF2-40B4-BE49-F238E27FC236}">
                <a16:creationId xmlns:a16="http://schemas.microsoft.com/office/drawing/2014/main" id="{E1E1B41F-FEDD-41B8-9F97-0800DBB87208}"/>
              </a:ext>
            </a:extLst>
          </p:cNvPr>
          <p:cNvPicPr preferRelativeResize="0"/>
          <p:nvPr/>
        </p:nvPicPr>
        <p:blipFill rotWithShape="1">
          <a:blip r:embed="rId7">
            <a:alphaModFix/>
            <a:biLevel thresh="50000"/>
            <a:extLst>
              <a:ext uri="{BEBA8EAE-BF5A-486C-A8C5-ECC9F3942E4B}">
                <a14:imgProps xmlns:a14="http://schemas.microsoft.com/office/drawing/2010/main">
                  <a14:imgLayer r:embed="rId8">
                    <a14:imgEffect>
                      <a14:saturation sat="0"/>
                    </a14:imgEffect>
                  </a14:imgLayer>
                </a14:imgProps>
              </a:ext>
            </a:extLst>
          </a:blip>
          <a:srcRect/>
          <a:stretch/>
        </p:blipFill>
        <p:spPr>
          <a:xfrm>
            <a:off x="4439816" y="-171400"/>
            <a:ext cx="2867904" cy="2076092"/>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156.2"/>
</p:tagLst>
</file>

<file path=ppt/tags/tag6.xml><?xml version="1.0" encoding="utf-8"?>
<p:tagLst xmlns:a="http://schemas.openxmlformats.org/drawingml/2006/main" xmlns:r="http://schemas.openxmlformats.org/officeDocument/2006/relationships" xmlns:p="http://schemas.openxmlformats.org/presentationml/2006/main">
  <p:tag name="TIMING" val="|156.2"/>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3.9|43.9"/>
</p:tagLst>
</file>

<file path=ppt/tags/tag9.xml><?xml version="1.0" encoding="utf-8"?>
<p:tagLst xmlns:a="http://schemas.openxmlformats.org/drawingml/2006/main" xmlns:r="http://schemas.openxmlformats.org/officeDocument/2006/relationships" xmlns:p="http://schemas.openxmlformats.org/presentationml/2006/main">
  <p:tag name="TIMING" val="|156.2"/>
</p:tagLst>
</file>

<file path=ppt/tags/tag10.xml><?xml version="1.0" encoding="utf-8"?>
<p:tagLst xmlns:a="http://schemas.openxmlformats.org/drawingml/2006/main" xmlns:r="http://schemas.openxmlformats.org/officeDocument/2006/relationships" xmlns:p="http://schemas.openxmlformats.org/presentationml/2006/main">
  <p:tag name="TIMING" val="|1.6"/>
</p:tagLst>
</file>

<file path=ppt/tags/tag11.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30102</TotalTime>
  <Words>4567</Words>
  <Application>Microsoft Office PowerPoint</Application>
  <PresentationFormat>Widescreen</PresentationFormat>
  <Paragraphs>349</Paragraphs>
  <Slides>36</Slides>
  <Notes>8</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36</vt:i4>
      </vt:variant>
    </vt:vector>
  </HeadingPairs>
  <TitlesOfParts>
    <vt:vector size="52" baseType="lpstr">
      <vt:lpstr>Gibson-Light</vt:lpstr>
      <vt:lpstr>Segoe UI</vt:lpstr>
      <vt:lpstr>Calibri</vt:lpstr>
      <vt:lpstr>Tajawal</vt:lpstr>
      <vt:lpstr>Symbol</vt:lpstr>
      <vt:lpstr>Arial</vt:lpstr>
      <vt:lpstr>Tajawal Medium</vt:lpstr>
      <vt:lpstr>Arimo</vt:lpstr>
      <vt:lpstr>TimesNewRoman,Bold</vt:lpstr>
      <vt:lpstr>Simplified Arabic Fixed</vt:lpstr>
      <vt:lpstr>Simplified Arabic</vt:lpstr>
      <vt:lpstr>TimesNewRoman</vt:lpstr>
      <vt:lpstr>SimplifiedArabic,Bold</vt:lpstr>
      <vt:lpstr>SimplifiedArabic</vt:lpstr>
      <vt:lpstr>Office Theme</vt:lpstr>
      <vt:lpstr>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515</cp:revision>
  <dcterms:created xsi:type="dcterms:W3CDTF">2023-04-29T09:08:23Z</dcterms:created>
  <dcterms:modified xsi:type="dcterms:W3CDTF">2023-07-24T02:10:05Z</dcterms:modified>
</cp:coreProperties>
</file>