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303" r:id="rId3"/>
    <p:sldId id="313" r:id="rId4"/>
    <p:sldId id="498" r:id="rId5"/>
    <p:sldId id="481" r:id="rId6"/>
    <p:sldId id="499" r:id="rId7"/>
    <p:sldId id="500" r:id="rId8"/>
    <p:sldId id="519" r:id="rId9"/>
    <p:sldId id="520" r:id="rId10"/>
    <p:sldId id="530" r:id="rId11"/>
    <p:sldId id="529" r:id="rId12"/>
    <p:sldId id="501" r:id="rId13"/>
    <p:sldId id="502" r:id="rId14"/>
    <p:sldId id="503" r:id="rId15"/>
    <p:sldId id="504" r:id="rId16"/>
    <p:sldId id="505" r:id="rId17"/>
    <p:sldId id="506" r:id="rId18"/>
    <p:sldId id="507" r:id="rId19"/>
    <p:sldId id="508" r:id="rId20"/>
    <p:sldId id="527" r:id="rId21"/>
    <p:sldId id="528" r:id="rId22"/>
    <p:sldId id="532" r:id="rId23"/>
    <p:sldId id="531" r:id="rId24"/>
    <p:sldId id="533" r:id="rId25"/>
    <p:sldId id="509" r:id="rId26"/>
    <p:sldId id="510" r:id="rId27"/>
    <p:sldId id="511" r:id="rId28"/>
    <p:sldId id="512" r:id="rId29"/>
    <p:sldId id="513" r:id="rId30"/>
    <p:sldId id="517" r:id="rId31"/>
    <p:sldId id="518" r:id="rId32"/>
    <p:sldId id="514" r:id="rId33"/>
    <p:sldId id="521" r:id="rId34"/>
    <p:sldId id="522" r:id="rId35"/>
    <p:sldId id="515" r:id="rId36"/>
    <p:sldId id="523" r:id="rId37"/>
    <p:sldId id="524" r:id="rId38"/>
    <p:sldId id="525" r:id="rId39"/>
    <p:sldId id="526" r:id="rId40"/>
    <p:sldId id="516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98"/>
            <p14:sldId id="481"/>
            <p14:sldId id="499"/>
            <p14:sldId id="500"/>
            <p14:sldId id="519"/>
            <p14:sldId id="520"/>
            <p14:sldId id="530"/>
            <p14:sldId id="529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27"/>
            <p14:sldId id="528"/>
            <p14:sldId id="532"/>
            <p14:sldId id="531"/>
            <p14:sldId id="533"/>
            <p14:sldId id="509"/>
            <p14:sldId id="510"/>
            <p14:sldId id="511"/>
            <p14:sldId id="512"/>
            <p14:sldId id="513"/>
            <p14:sldId id="517"/>
            <p14:sldId id="518"/>
            <p14:sldId id="514"/>
            <p14:sldId id="521"/>
            <p14:sldId id="522"/>
            <p14:sldId id="515"/>
            <p14:sldId id="523"/>
            <p14:sldId id="524"/>
            <p14:sldId id="525"/>
            <p14:sldId id="526"/>
            <p14:sldId id="51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60" autoAdjust="0"/>
  </p:normalViewPr>
  <p:slideViewPr>
    <p:cSldViewPr snapToGrid="0">
      <p:cViewPr varScale="1">
        <p:scale>
          <a:sx n="65" d="100"/>
          <a:sy n="65" d="100"/>
        </p:scale>
        <p:origin x="58" y="3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1994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7125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8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Sara Abdallah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84382" y="2471153"/>
            <a:ext cx="58499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Financing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672074" y="2798917"/>
            <a:ext cx="620875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Dividends and Dividends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Policy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Sara Abdallah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Concepts and Skills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040122"/>
            <a:ext cx="841732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en-EG" sz="3400" dirty="0">
                <a:solidFill>
                  <a:schemeClr val="bg1"/>
                </a:solidFill>
              </a:rPr>
              <a:t>Understand: </a:t>
            </a:r>
          </a:p>
          <a:p>
            <a:pPr lvl="1"/>
            <a:r>
              <a:rPr lang="en-US" altLang="en-EG" sz="3200" dirty="0">
                <a:solidFill>
                  <a:schemeClr val="bg1"/>
                </a:solidFill>
              </a:rPr>
              <a:t>-Dividend types and how they are paid</a:t>
            </a:r>
          </a:p>
          <a:p>
            <a:pPr lvl="1"/>
            <a:r>
              <a:rPr lang="en-US" altLang="en-EG" sz="3200" dirty="0">
                <a:solidFill>
                  <a:schemeClr val="bg1"/>
                </a:solidFill>
              </a:rPr>
              <a:t>-The issues surrounding dividend policy decisions</a:t>
            </a:r>
          </a:p>
          <a:p>
            <a:pPr lvl="1"/>
            <a:r>
              <a:rPr lang="en-US" altLang="en-EG" sz="3200" dirty="0">
                <a:solidFill>
                  <a:schemeClr val="bg1"/>
                </a:solidFill>
              </a:rPr>
              <a:t>-The difference between cash and stock dividends</a:t>
            </a:r>
          </a:p>
          <a:p>
            <a:pPr lvl="1"/>
            <a:r>
              <a:rPr lang="en-US" altLang="en-EG" sz="3200" dirty="0">
                <a:solidFill>
                  <a:schemeClr val="bg1"/>
                </a:solidFill>
              </a:rPr>
              <a:t>-Why share repurchases are an alternative to dividends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457"/>
            <a:ext cx="841732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en-EG" sz="3600" dirty="0">
                <a:solidFill>
                  <a:schemeClr val="bg1"/>
                </a:solidFill>
              </a:rPr>
              <a:t>1	 Cash Dividends and Dividend Payment</a:t>
            </a:r>
          </a:p>
          <a:p>
            <a:pPr>
              <a:buFontTx/>
              <a:buNone/>
            </a:pPr>
            <a:r>
              <a:rPr lang="en-US" altLang="en-EG" sz="3600" dirty="0">
                <a:solidFill>
                  <a:schemeClr val="bg1"/>
                </a:solidFill>
              </a:rPr>
              <a:t>2	 Does Dividend Policy Matter?</a:t>
            </a:r>
          </a:p>
          <a:p>
            <a:pPr>
              <a:buFontTx/>
              <a:buNone/>
            </a:pPr>
            <a:r>
              <a:rPr lang="en-US" altLang="en-EG" sz="3600" dirty="0">
                <a:solidFill>
                  <a:schemeClr val="bg1"/>
                </a:solidFill>
              </a:rPr>
              <a:t>3	 Establishing a Dividend Policy</a:t>
            </a:r>
          </a:p>
          <a:p>
            <a:pPr>
              <a:buFontTx/>
              <a:buNone/>
            </a:pPr>
            <a:r>
              <a:rPr lang="en-US" altLang="en-EG" sz="3600" dirty="0">
                <a:solidFill>
                  <a:schemeClr val="bg1"/>
                </a:solidFill>
              </a:rPr>
              <a:t>4	 Stock Repurchase: An Alternative to 	 	 Cash Dividends</a:t>
            </a:r>
          </a:p>
          <a:p>
            <a:pPr>
              <a:buFontTx/>
              <a:buNone/>
            </a:pPr>
            <a:r>
              <a:rPr lang="en-US" altLang="en-EG" sz="3600" dirty="0">
                <a:solidFill>
                  <a:schemeClr val="bg1"/>
                </a:solidFill>
              </a:rPr>
              <a:t>5	 Stock </a:t>
            </a:r>
            <a:r>
              <a:rPr lang="en-US" altLang="en-EG" sz="3600">
                <a:solidFill>
                  <a:schemeClr val="bg1"/>
                </a:solidFill>
              </a:rPr>
              <a:t>Dividends </a:t>
            </a:r>
            <a:endParaRPr lang="en-US" sz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056726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58458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64899A64-B4A7-0563-42A6-8B5ECE3D6EB1}"/>
              </a:ext>
            </a:extLst>
          </p:cNvPr>
          <p:cNvSpPr txBox="1">
            <a:spLocks noChangeArrowheads="1"/>
          </p:cNvSpPr>
          <p:nvPr/>
        </p:nvSpPr>
        <p:spPr>
          <a:xfrm>
            <a:off x="1080837" y="827113"/>
            <a:ext cx="8229600" cy="6858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Cash Dividends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6D804FE-B1B3-EE9A-208B-16CE15225100}"/>
              </a:ext>
            </a:extLst>
          </p:cNvPr>
          <p:cNvSpPr txBox="1">
            <a:spLocks noChangeArrowheads="1"/>
          </p:cNvSpPr>
          <p:nvPr/>
        </p:nvSpPr>
        <p:spPr>
          <a:xfrm>
            <a:off x="1258645" y="1570037"/>
            <a:ext cx="9789459" cy="5287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sz="3000" u="sng" dirty="0"/>
              <a:t>Regular cash dividend</a:t>
            </a:r>
            <a:r>
              <a:rPr lang="en-US" altLang="en-EG" sz="3000" dirty="0"/>
              <a:t> = </a:t>
            </a:r>
            <a:r>
              <a:rPr lang="en-US" sz="3000" dirty="0"/>
              <a:t>Cash payment by a firm to its owners as part of a firm's normal operations, </a:t>
            </a:r>
            <a:r>
              <a:rPr lang="en-US" altLang="en-EG" sz="3000" dirty="0"/>
              <a:t>cash payments 	made directly to stockholders, usually each quarter</a:t>
            </a:r>
          </a:p>
          <a:p>
            <a:r>
              <a:rPr lang="en-US" altLang="en-EG" sz="3000" u="sng" dirty="0"/>
              <a:t>Extra cash dividend</a:t>
            </a:r>
            <a:r>
              <a:rPr lang="en-US" altLang="en-EG" sz="3000" dirty="0"/>
              <a:t> = indication that the “extra” amount may not be repeated in the future</a:t>
            </a:r>
          </a:p>
          <a:p>
            <a:r>
              <a:rPr lang="en-US" altLang="en-EG" sz="3000" u="sng" dirty="0"/>
              <a:t>Special cash dividend</a:t>
            </a:r>
            <a:r>
              <a:rPr lang="en-US" altLang="en-EG" sz="3000" dirty="0"/>
              <a:t> = similar to extra dividend, but definitely won’t be repeated</a:t>
            </a:r>
          </a:p>
          <a:p>
            <a:r>
              <a:rPr lang="en-US" altLang="en-EG" sz="3000" u="sng" dirty="0"/>
              <a:t>Liquidating dividend</a:t>
            </a:r>
            <a:r>
              <a:rPr lang="en-US" altLang="en-EG" sz="3000" dirty="0"/>
              <a:t> = some or all of the business has been sold</a:t>
            </a:r>
          </a:p>
        </p:txBody>
      </p:sp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D9C9B836-1104-4444-E1D4-26B97EF50730}"/>
              </a:ext>
            </a:extLst>
          </p:cNvPr>
          <p:cNvSpPr txBox="1">
            <a:spLocks noChangeArrowheads="1"/>
          </p:cNvSpPr>
          <p:nvPr/>
        </p:nvSpPr>
        <p:spPr>
          <a:xfrm>
            <a:off x="1048752" y="707892"/>
            <a:ext cx="10171473" cy="7620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Dividend Payment Chronology -</a:t>
            </a:r>
            <a:r>
              <a:rPr lang="en-US" sz="4000" dirty="0"/>
              <a:t>Dividend policy </a:t>
            </a:r>
            <a:endParaRPr lang="en-US" altLang="en-EG" sz="4000" dirty="0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B81ACF08-6D06-D5E6-A34D-62188B458ACF}"/>
              </a:ext>
            </a:extLst>
          </p:cNvPr>
          <p:cNvSpPr txBox="1">
            <a:spLocks noChangeArrowheads="1"/>
          </p:cNvSpPr>
          <p:nvPr/>
        </p:nvSpPr>
        <p:spPr>
          <a:xfrm>
            <a:off x="1281112" y="1360513"/>
            <a:ext cx="9629775" cy="54403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dirty="0"/>
              <a:t>Declaration Date – Board declares the dividend and it becomes a liability of the firm</a:t>
            </a:r>
          </a:p>
          <a:p>
            <a:r>
              <a:rPr lang="en-US" altLang="en-EG" dirty="0"/>
              <a:t>Ex-dividend Date</a:t>
            </a:r>
          </a:p>
          <a:p>
            <a:pPr lvl="1"/>
            <a:r>
              <a:rPr lang="en-US" altLang="en-EG" sz="2600" dirty="0"/>
              <a:t>Occurs two business days before date of record</a:t>
            </a:r>
          </a:p>
          <a:p>
            <a:pPr lvl="1"/>
            <a:r>
              <a:rPr lang="en-US" altLang="en-EG" sz="2600" dirty="0"/>
              <a:t>If you buy stock on or after this date, you will not receive the upcoming dividend</a:t>
            </a:r>
          </a:p>
          <a:p>
            <a:pPr lvl="1"/>
            <a:r>
              <a:rPr lang="en-US" altLang="en-EG" sz="2600" dirty="0"/>
              <a:t>Stock price generally drops by approximately the 	amount of the dividend</a:t>
            </a:r>
          </a:p>
          <a:p>
            <a:r>
              <a:rPr lang="en-US" altLang="en-EG" dirty="0"/>
              <a:t>Date of Record – holders of record are determined, and they will receive the dividend payment</a:t>
            </a:r>
          </a:p>
          <a:p>
            <a:r>
              <a:rPr lang="en-US" altLang="en-EG" dirty="0"/>
              <a:t>Date of Payment – checks are mailed</a:t>
            </a:r>
          </a:p>
        </p:txBody>
      </p:sp>
    </p:spTree>
    <p:extLst>
      <p:ext uri="{BB962C8B-B14F-4D97-AF65-F5344CB8AC3E}">
        <p14:creationId xmlns:p14="http://schemas.microsoft.com/office/powerpoint/2010/main" val="1139426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11198F9C-AF09-0DF9-5057-AC92972B7891}"/>
              </a:ext>
            </a:extLst>
          </p:cNvPr>
          <p:cNvSpPr txBox="1">
            <a:spLocks noChangeArrowheads="1"/>
          </p:cNvSpPr>
          <p:nvPr/>
        </p:nvSpPr>
        <p:spPr>
          <a:xfrm>
            <a:off x="1981200" y="942474"/>
            <a:ext cx="8229600" cy="11430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en-US" altLang="en-EG" sz="4000" dirty="0"/>
              <a:t>The Ex-Dividend Day Price Drop</a:t>
            </a:r>
            <a:br>
              <a:rPr lang="en-US" altLang="en-EG" sz="3600" dirty="0"/>
            </a:br>
            <a:endParaRPr lang="en-US" altLang="en-EG" dirty="0"/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AA87A5CF-FCD6-458F-AF82-6A6528228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562" y="1708176"/>
            <a:ext cx="10122876" cy="4046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58177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 descr="A screenshot of a question&#10;&#10;Description automatically generated">
            <a:extLst>
              <a:ext uri="{FF2B5EF4-FFF2-40B4-BE49-F238E27FC236}">
                <a16:creationId xmlns:a16="http://schemas.microsoft.com/office/drawing/2014/main" id="{A37AA3CA-1DB2-7FE7-97B2-43A2236D2A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404" y="1518834"/>
            <a:ext cx="10136351" cy="3812583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FB49854-B066-5C08-B88C-90CB8342309B}"/>
              </a:ext>
            </a:extLst>
          </p:cNvPr>
          <p:cNvSpPr txBox="1">
            <a:spLocks noChangeArrowheads="1"/>
          </p:cNvSpPr>
          <p:nvPr/>
        </p:nvSpPr>
        <p:spPr>
          <a:xfrm>
            <a:off x="1369663" y="1023551"/>
            <a:ext cx="8229600" cy="7620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400" dirty="0"/>
              <a:t>Ex-Dividend Day Price Drop Practice</a:t>
            </a:r>
            <a:br>
              <a:rPr lang="en-US" altLang="en-EG" sz="4000" dirty="0"/>
            </a:br>
            <a:endParaRPr lang="en-US" altLang="en-EG" dirty="0"/>
          </a:p>
        </p:txBody>
      </p:sp>
    </p:spTree>
    <p:extLst>
      <p:ext uri="{BB962C8B-B14F-4D97-AF65-F5344CB8AC3E}">
        <p14:creationId xmlns:p14="http://schemas.microsoft.com/office/powerpoint/2010/main" val="98787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2FB49854-B066-5C08-B88C-90CB8342309B}"/>
              </a:ext>
            </a:extLst>
          </p:cNvPr>
          <p:cNvSpPr txBox="1">
            <a:spLocks noChangeArrowheads="1"/>
          </p:cNvSpPr>
          <p:nvPr/>
        </p:nvSpPr>
        <p:spPr>
          <a:xfrm>
            <a:off x="1369663" y="1023551"/>
            <a:ext cx="8229600" cy="7620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400" dirty="0"/>
              <a:t>Ex-Dividend Day Price Drop Practice</a:t>
            </a:r>
            <a:br>
              <a:rPr lang="en-US" altLang="en-EG" sz="4000" dirty="0"/>
            </a:br>
            <a:endParaRPr lang="en-US" altLang="en-EG" dirty="0"/>
          </a:p>
        </p:txBody>
      </p:sp>
      <p:pic>
        <p:nvPicPr>
          <p:cNvPr id="5" name="Picture 4" descr="A close-up of a white background&#10;&#10;Description automatically generated">
            <a:extLst>
              <a:ext uri="{FF2B5EF4-FFF2-40B4-BE49-F238E27FC236}">
                <a16:creationId xmlns:a16="http://schemas.microsoft.com/office/drawing/2014/main" id="{B764F3A3-51EA-C297-18EA-7942787DED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373" y="1785552"/>
            <a:ext cx="9841424" cy="4212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3275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0DCAEC4-AD40-814E-472F-F99F6AD55199}"/>
              </a:ext>
            </a:extLst>
          </p:cNvPr>
          <p:cNvSpPr txBox="1">
            <a:spLocks noChangeArrowheads="1"/>
          </p:cNvSpPr>
          <p:nvPr/>
        </p:nvSpPr>
        <p:spPr>
          <a:xfrm>
            <a:off x="1369663" y="1023551"/>
            <a:ext cx="8229600" cy="7620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400" dirty="0"/>
              <a:t>Ex-Dividend Day Price Drop Practice</a:t>
            </a:r>
            <a:br>
              <a:rPr lang="en-US" altLang="en-EG" sz="4000" dirty="0"/>
            </a:br>
            <a:endParaRPr lang="en-US" altLang="en-EG" dirty="0"/>
          </a:p>
        </p:txBody>
      </p:sp>
      <p:pic>
        <p:nvPicPr>
          <p:cNvPr id="4" name="Picture 3" descr="A screenshot of a report&#10;&#10;Description automatically generated">
            <a:extLst>
              <a:ext uri="{FF2B5EF4-FFF2-40B4-BE49-F238E27FC236}">
                <a16:creationId xmlns:a16="http://schemas.microsoft.com/office/drawing/2014/main" id="{736CEDC2-E78C-D5E4-160D-3DD1D0480C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166" y="1785551"/>
            <a:ext cx="9249667" cy="320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457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0DCAEC4-AD40-814E-472F-F99F6AD55199}"/>
              </a:ext>
            </a:extLst>
          </p:cNvPr>
          <p:cNvSpPr txBox="1">
            <a:spLocks noChangeArrowheads="1"/>
          </p:cNvSpPr>
          <p:nvPr/>
        </p:nvSpPr>
        <p:spPr>
          <a:xfrm>
            <a:off x="1369663" y="915761"/>
            <a:ext cx="8229600" cy="7620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400" dirty="0"/>
              <a:t>Ex-Dividend Day Price Drop Practice</a:t>
            </a:r>
            <a:br>
              <a:rPr lang="en-US" altLang="en-EG" sz="4000" dirty="0"/>
            </a:br>
            <a:endParaRPr lang="en-US" altLang="en-EG" dirty="0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669B13D1-CB83-F02B-F766-9B84FED51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957" y="1634512"/>
            <a:ext cx="9038380" cy="4199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198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4EB2BCD9-B39E-2931-ABFB-9E9E9BA7089B}"/>
              </a:ext>
            </a:extLst>
          </p:cNvPr>
          <p:cNvSpPr txBox="1">
            <a:spLocks noChangeArrowheads="1"/>
          </p:cNvSpPr>
          <p:nvPr/>
        </p:nvSpPr>
        <p:spPr>
          <a:xfrm>
            <a:off x="1943100" y="982579"/>
            <a:ext cx="8229600" cy="7620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dirty="0"/>
              <a:t>Does Dividend Policy Matter?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E8DCB48A-B625-5AB2-3CFC-487EBED36DDC}"/>
              </a:ext>
            </a:extLst>
          </p:cNvPr>
          <p:cNvSpPr txBox="1">
            <a:spLocks noChangeArrowheads="1"/>
          </p:cNvSpPr>
          <p:nvPr/>
        </p:nvSpPr>
        <p:spPr>
          <a:xfrm>
            <a:off x="2171700" y="2201780"/>
            <a:ext cx="7848600" cy="51355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/>
              <a:t>Dividends matter </a:t>
            </a:r>
          </a:p>
          <a:p>
            <a:pPr lvl="1"/>
            <a:r>
              <a:rPr lang="en-US" altLang="en-EG"/>
              <a:t>The value of the stock is based on the present value of expected future dividends</a:t>
            </a:r>
          </a:p>
          <a:p>
            <a:r>
              <a:rPr lang="en-US" altLang="en-EG"/>
              <a:t>Dividend policy may not matter</a:t>
            </a:r>
          </a:p>
          <a:p>
            <a:pPr lvl="1"/>
            <a:r>
              <a:rPr lang="en-US" altLang="en-EG"/>
              <a:t>Dividend policy is the decision to pay dividends versus retaining funds to reinvest in the firm</a:t>
            </a:r>
          </a:p>
          <a:p>
            <a:pPr lvl="1"/>
            <a:r>
              <a:rPr lang="en-US" altLang="en-EG"/>
              <a:t>In theory, if the firm reinvests capital now, it will grow and can pay higher dividends in the future</a:t>
            </a:r>
          </a:p>
        </p:txBody>
      </p:sp>
    </p:spTree>
    <p:extLst>
      <p:ext uri="{BB962C8B-B14F-4D97-AF65-F5344CB8AC3E}">
        <p14:creationId xmlns:p14="http://schemas.microsoft.com/office/powerpoint/2010/main" val="2090989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1BB372F5-7378-4CF5-12D8-DCB90B260CE2}"/>
              </a:ext>
            </a:extLst>
          </p:cNvPr>
          <p:cNvSpPr txBox="1">
            <a:spLocks noChangeArrowheads="1"/>
          </p:cNvSpPr>
          <p:nvPr/>
        </p:nvSpPr>
        <p:spPr>
          <a:xfrm>
            <a:off x="1159042" y="685800"/>
            <a:ext cx="10515600" cy="1325563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Illustration of Irrelevance</a:t>
            </a:r>
            <a:br>
              <a:rPr lang="en-US" altLang="en-EG" sz="4000" dirty="0"/>
            </a:br>
            <a:r>
              <a:rPr lang="en-US" altLang="en-EG" sz="3200" dirty="0"/>
              <a:t>Wharton Corporation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D813A97C-6E91-3F6C-96AF-D0997805F2A1}"/>
              </a:ext>
            </a:extLst>
          </p:cNvPr>
          <p:cNvSpPr txBox="1">
            <a:spLocks noChangeArrowheads="1"/>
          </p:cNvSpPr>
          <p:nvPr/>
        </p:nvSpPr>
        <p:spPr>
          <a:xfrm>
            <a:off x="2171700" y="1799688"/>
            <a:ext cx="8861258" cy="53641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dirty="0"/>
              <a:t>All equity firm with 100 shares outstanding</a:t>
            </a:r>
          </a:p>
          <a:p>
            <a:r>
              <a:rPr lang="en-US" altLang="en-EG" dirty="0"/>
              <a:t>Investors require a 10% return.</a:t>
            </a:r>
          </a:p>
          <a:p>
            <a:r>
              <a:rPr lang="en-US" altLang="en-EG" dirty="0"/>
              <a:t>Expected cash flow = $10,000 each year</a:t>
            </a:r>
          </a:p>
          <a:p>
            <a:r>
              <a:rPr lang="en-US" altLang="en-EG" dirty="0"/>
              <a:t>Plans to dissolve firm in 2 years</a:t>
            </a:r>
          </a:p>
          <a:p>
            <a:r>
              <a:rPr lang="en-US" altLang="en-EG" dirty="0"/>
              <a:t>Firm can either:</a:t>
            </a:r>
          </a:p>
          <a:p>
            <a:pPr lvl="1">
              <a:buFontTx/>
              <a:buNone/>
            </a:pPr>
            <a:r>
              <a:rPr lang="en-US" altLang="en-EG" dirty="0"/>
              <a:t>A.	Pay out dividends of $10,000 per year for each of the next two years ($100 per share), or</a:t>
            </a:r>
          </a:p>
          <a:p>
            <a:pPr lvl="1">
              <a:buFontTx/>
              <a:buNone/>
            </a:pPr>
            <a:r>
              <a:rPr lang="en-US" altLang="en-EG" dirty="0"/>
              <a:t>B.	Pay $11,000 this year, raising the other $1,000 by issuing stock (or bonds), then pay an amount in year 2 sufficient to provide new shareholders with a 10% return</a:t>
            </a:r>
          </a:p>
        </p:txBody>
      </p:sp>
    </p:spTree>
    <p:extLst>
      <p:ext uri="{BB962C8B-B14F-4D97-AF65-F5344CB8AC3E}">
        <p14:creationId xmlns:p14="http://schemas.microsoft.com/office/powerpoint/2010/main" val="42528525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4EA2A5E5-C196-F37D-2FE6-C9BA861828F5}"/>
              </a:ext>
            </a:extLst>
          </p:cNvPr>
          <p:cNvSpPr txBox="1">
            <a:spLocks noChangeArrowheads="1"/>
          </p:cNvSpPr>
          <p:nvPr/>
        </p:nvSpPr>
        <p:spPr>
          <a:xfrm>
            <a:off x="1028700" y="784110"/>
            <a:ext cx="10972800" cy="11430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Illustration of Irrelevance</a:t>
            </a:r>
            <a:br>
              <a:rPr lang="en-US" altLang="en-EG" sz="4000" dirty="0"/>
            </a:br>
            <a:r>
              <a:rPr lang="en-US" altLang="en-EG" sz="3200" dirty="0"/>
              <a:t>Wharton Corporation</a:t>
            </a:r>
          </a:p>
        </p:txBody>
      </p:sp>
      <p:graphicFrame>
        <p:nvGraphicFramePr>
          <p:cNvPr id="5" name="Object 6">
            <a:extLst>
              <a:ext uri="{FF2B5EF4-FFF2-40B4-BE49-F238E27FC236}">
                <a16:creationId xmlns:a16="http://schemas.microsoft.com/office/drawing/2014/main" id="{76EB08B3-5403-F3E3-841E-F5039E8BC7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5698305"/>
              </p:ext>
            </p:extLst>
          </p:nvPr>
        </p:nvGraphicFramePr>
        <p:xfrm>
          <a:off x="2009273" y="2019335"/>
          <a:ext cx="8025063" cy="3978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5283200" imgH="2959100" progId="Excel.Sheet.8">
                  <p:embed/>
                </p:oleObj>
              </mc:Choice>
              <mc:Fallback>
                <p:oleObj name="Worksheet" r:id="rId2" imgW="5283200" imgH="2959100" progId="Excel.Sheet.8">
                  <p:embed/>
                  <p:pic>
                    <p:nvPicPr>
                      <p:cNvPr id="122886" name="Object 6">
                        <a:extLst>
                          <a:ext uri="{FF2B5EF4-FFF2-40B4-BE49-F238E27FC236}">
                            <a16:creationId xmlns:a16="http://schemas.microsoft.com/office/drawing/2014/main" id="{1E1315F0-C425-BCB0-A304-83834A3420E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9273" y="2019335"/>
                        <a:ext cx="8025063" cy="3978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507007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4B7478AC-FEA9-415F-E556-C370425F6852}"/>
              </a:ext>
            </a:extLst>
          </p:cNvPr>
          <p:cNvSpPr txBox="1">
            <a:spLocks noChangeArrowheads="1"/>
          </p:cNvSpPr>
          <p:nvPr/>
        </p:nvSpPr>
        <p:spPr>
          <a:xfrm>
            <a:off x="1121690" y="814171"/>
            <a:ext cx="8229600" cy="7620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dirty="0"/>
              <a:t>Factors Favoring a Low Payout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D75589F1-054B-2B24-1DAE-E79010554073}"/>
              </a:ext>
            </a:extLst>
          </p:cNvPr>
          <p:cNvSpPr txBox="1">
            <a:spLocks noChangeArrowheads="1"/>
          </p:cNvSpPr>
          <p:nvPr/>
        </p:nvSpPr>
        <p:spPr>
          <a:xfrm>
            <a:off x="2205037" y="1576171"/>
            <a:ext cx="784860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dirty="0"/>
              <a:t>Taxes:</a:t>
            </a:r>
          </a:p>
          <a:p>
            <a:pPr lvl="1"/>
            <a:r>
              <a:rPr lang="en-US" altLang="en-EG" dirty="0"/>
              <a:t>Individuals in upper income tax brackets might prefer lower dividend payouts, with their immediate tax consequences, in favor of higher capital gains</a:t>
            </a:r>
          </a:p>
          <a:p>
            <a:r>
              <a:rPr lang="en-US" altLang="en-EG" dirty="0"/>
              <a:t>Flotation costs:</a:t>
            </a:r>
          </a:p>
          <a:p>
            <a:pPr lvl="1"/>
            <a:r>
              <a:rPr lang="en-US" altLang="en-EG" dirty="0"/>
              <a:t>Low payouts can decrease the amount of capital that needs to be raised, thereby lowering flotation costs</a:t>
            </a:r>
          </a:p>
          <a:p>
            <a:r>
              <a:rPr lang="en-US" altLang="en-EG" dirty="0"/>
              <a:t>Dividend restrictions: </a:t>
            </a:r>
          </a:p>
          <a:p>
            <a:pPr lvl="1"/>
            <a:r>
              <a:rPr lang="en-US" altLang="en-EG" dirty="0"/>
              <a:t>Debt covenants may limit the percentage of income that can be paid out as dividends</a:t>
            </a:r>
          </a:p>
        </p:txBody>
      </p:sp>
    </p:spTree>
    <p:extLst>
      <p:ext uri="{BB962C8B-B14F-4D97-AF65-F5344CB8AC3E}">
        <p14:creationId xmlns:p14="http://schemas.microsoft.com/office/powerpoint/2010/main" val="29102575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69F9A3FF-F57D-B2DE-4B9E-1C5DFBF2186A}"/>
              </a:ext>
            </a:extLst>
          </p:cNvPr>
          <p:cNvSpPr txBox="1">
            <a:spLocks noChangeArrowheads="1"/>
          </p:cNvSpPr>
          <p:nvPr/>
        </p:nvSpPr>
        <p:spPr>
          <a:xfrm>
            <a:off x="1059697" y="919567"/>
            <a:ext cx="8229600" cy="7620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dirty="0"/>
              <a:t>Factors Favoring a High Payout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1732BAC7-7437-184E-0F33-C5844EC8BB18}"/>
              </a:ext>
            </a:extLst>
          </p:cNvPr>
          <p:cNvSpPr txBox="1">
            <a:spLocks noChangeArrowheads="1"/>
          </p:cNvSpPr>
          <p:nvPr/>
        </p:nvSpPr>
        <p:spPr>
          <a:xfrm>
            <a:off x="2171700" y="1638301"/>
            <a:ext cx="7848600" cy="51355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dirty="0"/>
              <a:t>Desire for current income:</a:t>
            </a:r>
          </a:p>
          <a:p>
            <a:pPr lvl="1"/>
            <a:r>
              <a:rPr lang="en-US" altLang="en-EG" dirty="0"/>
              <a:t>Individuals in low tax brackets</a:t>
            </a:r>
          </a:p>
          <a:p>
            <a:pPr lvl="1"/>
            <a:r>
              <a:rPr lang="en-US" altLang="en-EG" dirty="0"/>
              <a:t>Groups that are prohibited from spending principal (trusts and endowments)</a:t>
            </a:r>
          </a:p>
          <a:p>
            <a:r>
              <a:rPr lang="en-US" altLang="en-EG" dirty="0"/>
              <a:t>Uncertainty resolution:</a:t>
            </a:r>
          </a:p>
          <a:p>
            <a:pPr lvl="1"/>
            <a:r>
              <a:rPr lang="en-US" altLang="en-EG" dirty="0"/>
              <a:t>No guarantee that the higher future dividends will materialize</a:t>
            </a:r>
          </a:p>
          <a:p>
            <a:r>
              <a:rPr lang="en-US" altLang="en-EG" dirty="0"/>
              <a:t>Taxes:</a:t>
            </a:r>
          </a:p>
          <a:p>
            <a:pPr lvl="1"/>
            <a:r>
              <a:rPr lang="en-US" altLang="en-EG" dirty="0"/>
              <a:t>Dividend exclusion for corporations</a:t>
            </a:r>
          </a:p>
          <a:p>
            <a:pPr lvl="1"/>
            <a:r>
              <a:rPr lang="en-US" altLang="en-EG" dirty="0"/>
              <a:t>Dividends versus capital gains irrelevant to tax-exempt investors</a:t>
            </a:r>
          </a:p>
        </p:txBody>
      </p:sp>
    </p:spTree>
    <p:extLst>
      <p:ext uri="{BB962C8B-B14F-4D97-AF65-F5344CB8AC3E}">
        <p14:creationId xmlns:p14="http://schemas.microsoft.com/office/powerpoint/2010/main" val="38912641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7F74BCE5-5F33-154B-319F-4D124141400C}"/>
              </a:ext>
            </a:extLst>
          </p:cNvPr>
          <p:cNvSpPr txBox="1">
            <a:spLocks noChangeArrowheads="1"/>
          </p:cNvSpPr>
          <p:nvPr/>
        </p:nvSpPr>
        <p:spPr>
          <a:xfrm>
            <a:off x="1075765" y="904057"/>
            <a:ext cx="10515600" cy="1325563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dirty="0"/>
              <a:t>Clientele Effects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A8171CC8-2C26-0FFF-4FB5-1DBB16B6889B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1920876"/>
            <a:ext cx="7848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dirty="0"/>
              <a:t>Investor preference:</a:t>
            </a:r>
          </a:p>
          <a:p>
            <a:pPr lvl="1"/>
            <a:r>
              <a:rPr lang="en-US" altLang="en-EG" dirty="0"/>
              <a:t>Some investors prefer low dividend payouts</a:t>
            </a:r>
          </a:p>
          <a:p>
            <a:pPr lvl="1"/>
            <a:r>
              <a:rPr lang="en-US" altLang="en-EG" dirty="0"/>
              <a:t>Some investors prefer high payouts</a:t>
            </a:r>
          </a:p>
          <a:p>
            <a:pPr lvl="1"/>
            <a:r>
              <a:rPr lang="en-US" altLang="en-EG" dirty="0"/>
              <a:t>Investors will buy stock in companies that meet their dividend preferences</a:t>
            </a:r>
          </a:p>
          <a:p>
            <a:r>
              <a:rPr lang="en-US" altLang="en-EG" dirty="0"/>
              <a:t>What do you think will happen if a firm changes its policy from a high payout to a low payout? … or vice versa?....</a:t>
            </a:r>
            <a:r>
              <a:rPr lang="en-US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Dividend policy is irrelevant as long as each clientele group is currently satisfied.</a:t>
            </a:r>
            <a:br>
              <a:rPr lang="en-US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altLang="en-EG" dirty="0"/>
          </a:p>
        </p:txBody>
      </p:sp>
    </p:spTree>
    <p:extLst>
      <p:ext uri="{BB962C8B-B14F-4D97-AF65-F5344CB8AC3E}">
        <p14:creationId xmlns:p14="http://schemas.microsoft.com/office/powerpoint/2010/main" val="13050706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48F450BC-991B-A974-9CED-A8FB2E64651C}"/>
              </a:ext>
            </a:extLst>
          </p:cNvPr>
          <p:cNvSpPr txBox="1">
            <a:spLocks noChangeArrowheads="1"/>
          </p:cNvSpPr>
          <p:nvPr/>
        </p:nvSpPr>
        <p:spPr>
          <a:xfrm>
            <a:off x="1400676" y="866274"/>
            <a:ext cx="7848600" cy="8382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dirty="0"/>
              <a:t>Stock Repurchase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05084B12-8061-9E86-AB39-9271B1543DD5}"/>
              </a:ext>
            </a:extLst>
          </p:cNvPr>
          <p:cNvSpPr txBox="1">
            <a:spLocks noChangeArrowheads="1"/>
          </p:cNvSpPr>
          <p:nvPr/>
        </p:nvSpPr>
        <p:spPr>
          <a:xfrm>
            <a:off x="1400676" y="1923048"/>
            <a:ext cx="9390647" cy="54403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dirty="0"/>
              <a:t>Company buys back shares of its own stock</a:t>
            </a:r>
          </a:p>
          <a:p>
            <a:pPr lvl="1"/>
            <a:r>
              <a:rPr lang="en-US" altLang="en-EG" dirty="0"/>
              <a:t>Open market = company buys its own stock in the open market </a:t>
            </a:r>
          </a:p>
          <a:p>
            <a:pPr lvl="1"/>
            <a:r>
              <a:rPr lang="en-US" altLang="en-EG" dirty="0"/>
              <a:t>Tender offer = company states a purchase price and a desired number of shares to be bought</a:t>
            </a:r>
          </a:p>
          <a:p>
            <a:pPr lvl="1"/>
            <a:r>
              <a:rPr lang="en-US" altLang="en-EG" dirty="0"/>
              <a:t>Targeted repurchase = firm repurchases shares from specific individual shareholders</a:t>
            </a:r>
          </a:p>
          <a:p>
            <a:r>
              <a:rPr lang="en-US" altLang="en-EG" dirty="0"/>
              <a:t>Repurchase vs. cash dividend:</a:t>
            </a:r>
          </a:p>
          <a:p>
            <a:pPr lvl="1"/>
            <a:r>
              <a:rPr lang="en-US" altLang="en-EG" dirty="0"/>
              <a:t>Repurchase returns cash from the firm to the stockholders</a:t>
            </a:r>
          </a:p>
          <a:p>
            <a:pPr lvl="1"/>
            <a:r>
              <a:rPr lang="en-US" altLang="en-EG" dirty="0"/>
              <a:t>Same as cash dividend in the absence of taxes and transactions costs</a:t>
            </a:r>
          </a:p>
        </p:txBody>
      </p:sp>
    </p:spTree>
    <p:extLst>
      <p:ext uri="{BB962C8B-B14F-4D97-AF65-F5344CB8AC3E}">
        <p14:creationId xmlns:p14="http://schemas.microsoft.com/office/powerpoint/2010/main" val="36361879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42896C5-127C-30FC-C04D-7AB3E3C8E8DB}"/>
              </a:ext>
            </a:extLst>
          </p:cNvPr>
          <p:cNvSpPr txBox="1">
            <a:spLocks noChangeArrowheads="1"/>
          </p:cNvSpPr>
          <p:nvPr/>
        </p:nvSpPr>
        <p:spPr>
          <a:xfrm>
            <a:off x="1309980" y="1006440"/>
            <a:ext cx="8229600" cy="868363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3600" dirty="0"/>
              <a:t>Tax Effects of Stock Repurchases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C4369A25-7DB8-D2BF-34B8-48B06BBCCE4F}"/>
              </a:ext>
            </a:extLst>
          </p:cNvPr>
          <p:cNvSpPr txBox="1">
            <a:spLocks noChangeArrowheads="1"/>
          </p:cNvSpPr>
          <p:nvPr/>
        </p:nvSpPr>
        <p:spPr>
          <a:xfrm>
            <a:off x="1857960" y="1646237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dirty="0"/>
              <a:t>Decrease in P/E ratio</a:t>
            </a:r>
          </a:p>
          <a:p>
            <a:r>
              <a:rPr lang="en-US" altLang="en-EG" dirty="0"/>
              <a:t>Cash dividends:</a:t>
            </a:r>
          </a:p>
          <a:p>
            <a:pPr lvl="1"/>
            <a:r>
              <a:rPr lang="en-US" altLang="en-EG" dirty="0"/>
              <a:t>No investor control over timing or size</a:t>
            </a:r>
          </a:p>
          <a:p>
            <a:pPr lvl="1"/>
            <a:r>
              <a:rPr lang="en-US" altLang="en-EG" dirty="0"/>
              <a:t>Taxed as ordinary income</a:t>
            </a:r>
          </a:p>
          <a:p>
            <a:r>
              <a:rPr lang="en-US" altLang="en-EG" dirty="0"/>
              <a:t>Repurchase: </a:t>
            </a:r>
          </a:p>
          <a:p>
            <a:pPr lvl="1"/>
            <a:r>
              <a:rPr lang="en-US" altLang="en-EG" dirty="0"/>
              <a:t>Allows investors to decide if they want a current cash flow </a:t>
            </a:r>
          </a:p>
          <a:p>
            <a:pPr lvl="1"/>
            <a:r>
              <a:rPr lang="en-US" altLang="en-EG" dirty="0"/>
              <a:t>Taxed only if:</a:t>
            </a:r>
          </a:p>
          <a:p>
            <a:pPr lvl="2"/>
            <a:r>
              <a:rPr lang="en-US" altLang="en-EG" dirty="0"/>
              <a:t>They choose to sell AND</a:t>
            </a:r>
          </a:p>
          <a:p>
            <a:pPr lvl="2"/>
            <a:r>
              <a:rPr lang="en-US" altLang="en-EG" dirty="0"/>
              <a:t>They reap a capital gain on the sale</a:t>
            </a:r>
          </a:p>
          <a:p>
            <a:pPr lvl="1"/>
            <a:r>
              <a:rPr lang="en-US" altLang="en-EG" dirty="0"/>
              <a:t>Gain may qualify as lower taxed capital gains if shares owned more than one year.</a:t>
            </a:r>
          </a:p>
          <a:p>
            <a:endParaRPr lang="en-US" altLang="en-EG" dirty="0"/>
          </a:p>
        </p:txBody>
      </p:sp>
    </p:spTree>
    <p:extLst>
      <p:ext uri="{BB962C8B-B14F-4D97-AF65-F5344CB8AC3E}">
        <p14:creationId xmlns:p14="http://schemas.microsoft.com/office/powerpoint/2010/main" val="4221554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D80BFD21-9EBB-093C-565B-9DBF61CBE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101" y="2026295"/>
            <a:ext cx="9843818" cy="3956050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B3DB084E-C83C-CE8A-BAF0-0C1E9CB9E678}"/>
              </a:ext>
            </a:extLst>
          </p:cNvPr>
          <p:cNvSpPr txBox="1">
            <a:spLocks noChangeArrowheads="1"/>
          </p:cNvSpPr>
          <p:nvPr/>
        </p:nvSpPr>
        <p:spPr>
          <a:xfrm>
            <a:off x="1356101" y="1043649"/>
            <a:ext cx="8229600" cy="868363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3600" dirty="0"/>
              <a:t>Stock Repurchases Practice</a:t>
            </a:r>
          </a:p>
        </p:txBody>
      </p:sp>
    </p:spTree>
    <p:extLst>
      <p:ext uri="{BB962C8B-B14F-4D97-AF65-F5344CB8AC3E}">
        <p14:creationId xmlns:p14="http://schemas.microsoft.com/office/powerpoint/2010/main" val="11395032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 descr="A screenshot of a paper&#10;&#10;Description automatically generated">
            <a:extLst>
              <a:ext uri="{FF2B5EF4-FFF2-40B4-BE49-F238E27FC236}">
                <a16:creationId xmlns:a16="http://schemas.microsoft.com/office/drawing/2014/main" id="{6E5F5605-4770-E488-08B4-AD1283A4D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052" y="1550903"/>
            <a:ext cx="9958361" cy="4659397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C7745FE3-91EF-98EE-09FA-7784A8715239}"/>
              </a:ext>
            </a:extLst>
          </p:cNvPr>
          <p:cNvSpPr txBox="1">
            <a:spLocks noChangeArrowheads="1"/>
          </p:cNvSpPr>
          <p:nvPr/>
        </p:nvSpPr>
        <p:spPr>
          <a:xfrm>
            <a:off x="1356101" y="1043649"/>
            <a:ext cx="8229600" cy="868363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3600" dirty="0"/>
              <a:t>Stock Repurchases Practice</a:t>
            </a:r>
          </a:p>
        </p:txBody>
      </p:sp>
    </p:spTree>
    <p:extLst>
      <p:ext uri="{BB962C8B-B14F-4D97-AF65-F5344CB8AC3E}">
        <p14:creationId xmlns:p14="http://schemas.microsoft.com/office/powerpoint/2010/main" val="5328434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F5888ECC-92C8-E6FE-E6DC-FB8D53346D96}"/>
              </a:ext>
            </a:extLst>
          </p:cNvPr>
          <p:cNvSpPr txBox="1">
            <a:spLocks noChangeArrowheads="1"/>
          </p:cNvSpPr>
          <p:nvPr/>
        </p:nvSpPr>
        <p:spPr>
          <a:xfrm>
            <a:off x="1356101" y="1043649"/>
            <a:ext cx="8229600" cy="868363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3600" dirty="0"/>
              <a:t>Stock Repurchases Practice</a:t>
            </a:r>
          </a:p>
        </p:txBody>
      </p:sp>
      <p:pic>
        <p:nvPicPr>
          <p:cNvPr id="4" name="Picture 3" descr="A screenshot of a report&#10;&#10;Description automatically generated">
            <a:extLst>
              <a:ext uri="{FF2B5EF4-FFF2-40B4-BE49-F238E27FC236}">
                <a16:creationId xmlns:a16="http://schemas.microsoft.com/office/drawing/2014/main" id="{6AC6F063-1C17-49EA-5EE7-ECEE095F4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795" y="1661310"/>
            <a:ext cx="9509760" cy="436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3917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F5888ECC-92C8-E6FE-E6DC-FB8D53346D96}"/>
              </a:ext>
            </a:extLst>
          </p:cNvPr>
          <p:cNvSpPr txBox="1">
            <a:spLocks noChangeArrowheads="1"/>
          </p:cNvSpPr>
          <p:nvPr/>
        </p:nvSpPr>
        <p:spPr>
          <a:xfrm>
            <a:off x="1356101" y="1043649"/>
            <a:ext cx="8229600" cy="868363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3600" dirty="0"/>
              <a:t>Stock Repurchases Practice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DDDCD60D-74CB-2B50-5EA5-0045338871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101" y="1584332"/>
            <a:ext cx="9479798" cy="437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1070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F5888ECC-92C8-E6FE-E6DC-FB8D53346D96}"/>
              </a:ext>
            </a:extLst>
          </p:cNvPr>
          <p:cNvSpPr txBox="1">
            <a:spLocks noChangeArrowheads="1"/>
          </p:cNvSpPr>
          <p:nvPr/>
        </p:nvSpPr>
        <p:spPr>
          <a:xfrm>
            <a:off x="1356101" y="1043649"/>
            <a:ext cx="8229600" cy="868363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3600" dirty="0"/>
              <a:t>Stock Repurchases Practice</a:t>
            </a:r>
          </a:p>
        </p:txBody>
      </p:sp>
      <p:pic>
        <p:nvPicPr>
          <p:cNvPr id="5" name="Picture 4" descr="A white paper with black text&#10;&#10;Description automatically generated">
            <a:extLst>
              <a:ext uri="{FF2B5EF4-FFF2-40B4-BE49-F238E27FC236}">
                <a16:creationId xmlns:a16="http://schemas.microsoft.com/office/drawing/2014/main" id="{692EBFA3-FFAD-8FEE-E291-56535D3C9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601" y="1912012"/>
            <a:ext cx="9652298" cy="3326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1217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B5D27F2-2E23-FBA5-0827-D6FBA551DFA9}"/>
              </a:ext>
            </a:extLst>
          </p:cNvPr>
          <p:cNvSpPr txBox="1">
            <a:spLocks noChangeArrowheads="1"/>
          </p:cNvSpPr>
          <p:nvPr/>
        </p:nvSpPr>
        <p:spPr>
          <a:xfrm>
            <a:off x="981075" y="1197244"/>
            <a:ext cx="10515600" cy="1325563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dirty="0"/>
              <a:t>Dividend Summary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84A6361F-DFA5-9F4B-305B-42050AD82F46}"/>
              </a:ext>
            </a:extLst>
          </p:cNvPr>
          <p:cNvSpPr txBox="1">
            <a:spLocks noChangeArrowheads="1"/>
          </p:cNvSpPr>
          <p:nvPr/>
        </p:nvSpPr>
        <p:spPr>
          <a:xfrm>
            <a:off x="1173648" y="1976717"/>
            <a:ext cx="10130454" cy="419548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Tx/>
              <a:buAutoNum type="arabicPeriod"/>
            </a:pPr>
            <a:r>
              <a:rPr lang="en-US" altLang="en-EG" dirty="0"/>
              <a:t>Aggregate dividend and stock repurchases are massive and have increased steadily.</a:t>
            </a:r>
          </a:p>
          <a:p>
            <a:pPr marL="609600" indent="-609600">
              <a:buFontTx/>
              <a:buAutoNum type="arabicPeriod"/>
            </a:pPr>
            <a:r>
              <a:rPr lang="en-US" altLang="en-EG" dirty="0"/>
              <a:t>Dividends heavily concentrated among a small number of large firms</a:t>
            </a:r>
          </a:p>
          <a:p>
            <a:pPr marL="609600" indent="-609600">
              <a:buFontTx/>
              <a:buAutoNum type="arabicPeriod"/>
            </a:pPr>
            <a:r>
              <a:rPr lang="en-US" altLang="en-EG" dirty="0"/>
              <a:t>Managers very reluctant to cut dividends</a:t>
            </a:r>
          </a:p>
          <a:p>
            <a:pPr marL="609600" indent="-609600">
              <a:buFontTx/>
              <a:buAutoNum type="arabicPeriod"/>
            </a:pPr>
            <a:r>
              <a:rPr lang="en-US" altLang="en-EG" dirty="0"/>
              <a:t>Managers smooth dividends, raising them slowly as earnings grow.</a:t>
            </a:r>
          </a:p>
          <a:p>
            <a:pPr marL="609600" indent="-609600">
              <a:buFontTx/>
              <a:buAutoNum type="arabicPeriod"/>
            </a:pPr>
            <a:r>
              <a:rPr lang="en-US" altLang="en-EG" dirty="0"/>
              <a:t>Stock prices react to unanticipated changes in dividends</a:t>
            </a:r>
          </a:p>
          <a:p>
            <a:pPr marL="609600" indent="-609600">
              <a:buFontTx/>
              <a:buAutoNum type="arabicPeriod"/>
            </a:pPr>
            <a:endParaRPr lang="en-US" altLang="en-EG" dirty="0"/>
          </a:p>
        </p:txBody>
      </p:sp>
    </p:spTree>
    <p:extLst>
      <p:ext uri="{BB962C8B-B14F-4D97-AF65-F5344CB8AC3E}">
        <p14:creationId xmlns:p14="http://schemas.microsoft.com/office/powerpoint/2010/main" val="29363713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65286394-4D63-02F1-B84C-284C57C20C3C}"/>
              </a:ext>
            </a:extLst>
          </p:cNvPr>
          <p:cNvSpPr txBox="1">
            <a:spLocks noChangeArrowheads="1"/>
          </p:cNvSpPr>
          <p:nvPr/>
        </p:nvSpPr>
        <p:spPr>
          <a:xfrm>
            <a:off x="1283368" y="1019806"/>
            <a:ext cx="9930063" cy="12192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3600" dirty="0"/>
              <a:t>Information Content of Dividends &amp; Repurchases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C01D2782-553A-E7EC-7A4A-0CB8E42F6E8A}"/>
              </a:ext>
            </a:extLst>
          </p:cNvPr>
          <p:cNvSpPr txBox="1">
            <a:spLocks noChangeArrowheads="1"/>
          </p:cNvSpPr>
          <p:nvPr/>
        </p:nvSpPr>
        <p:spPr>
          <a:xfrm>
            <a:off x="1455821" y="1722437"/>
            <a:ext cx="9280358" cy="51355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dirty="0"/>
              <a:t>Changes in the dividend signal management’s view concerning the firm’s future prospects </a:t>
            </a:r>
          </a:p>
          <a:p>
            <a:r>
              <a:rPr lang="en-US" altLang="en-EG" dirty="0"/>
              <a:t>Stock repurchases signal that management believes the current stock price is low</a:t>
            </a:r>
          </a:p>
          <a:p>
            <a:r>
              <a:rPr lang="en-US" altLang="en-EG" dirty="0"/>
              <a:t>Tender offers send a more positive signal than open market repurchases because the company is stating a specific stock price</a:t>
            </a:r>
          </a:p>
          <a:p>
            <a:r>
              <a:rPr lang="en-US" altLang="en-EG" dirty="0"/>
              <a:t>Stock prices often increase when repurchases are announced</a:t>
            </a:r>
          </a:p>
          <a:p>
            <a:endParaRPr lang="en-US" altLang="en-EG" dirty="0"/>
          </a:p>
        </p:txBody>
      </p:sp>
    </p:spTree>
    <p:extLst>
      <p:ext uri="{BB962C8B-B14F-4D97-AF65-F5344CB8AC3E}">
        <p14:creationId xmlns:p14="http://schemas.microsoft.com/office/powerpoint/2010/main" val="10184173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701927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82F2B8B2-D03D-977C-2F39-D18A042AD4F0}"/>
              </a:ext>
            </a:extLst>
          </p:cNvPr>
          <p:cNvSpPr txBox="1">
            <a:spLocks noChangeArrowheads="1"/>
          </p:cNvSpPr>
          <p:nvPr/>
        </p:nvSpPr>
        <p:spPr>
          <a:xfrm>
            <a:off x="2171702" y="655637"/>
            <a:ext cx="8305800" cy="9906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Pros and Cons of Paying Dividends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E56764D1-B0A3-0FEB-0A51-0D83EEADB936}"/>
              </a:ext>
            </a:extLst>
          </p:cNvPr>
          <p:cNvSpPr txBox="1">
            <a:spLocks noChangeArrowheads="1"/>
          </p:cNvSpPr>
          <p:nvPr/>
        </p:nvSpPr>
        <p:spPr>
          <a:xfrm>
            <a:off x="1981200" y="1600201"/>
            <a:ext cx="3886200" cy="45259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Tx/>
              <a:buAutoNum type="arabicPeriod"/>
            </a:pPr>
            <a:r>
              <a:rPr lang="en-US" altLang="en-EG" sz="2400" dirty="0"/>
              <a:t>Cash dividends  underscore good results and provide support to stock price</a:t>
            </a:r>
          </a:p>
          <a:p>
            <a:pPr marL="609600" indent="-609600">
              <a:buFontTx/>
              <a:buAutoNum type="arabicPeriod"/>
            </a:pPr>
            <a:r>
              <a:rPr lang="en-US" altLang="en-EG" sz="2400" dirty="0"/>
              <a:t>Dividends may attract institutional investors</a:t>
            </a:r>
          </a:p>
          <a:p>
            <a:pPr marL="609600" indent="-609600">
              <a:buFontTx/>
              <a:buAutoNum type="arabicPeriod"/>
            </a:pPr>
            <a:r>
              <a:rPr lang="en-US" altLang="en-EG" sz="2400" dirty="0"/>
              <a:t>Stock price usually increases with a new or increased dividend</a:t>
            </a:r>
          </a:p>
          <a:p>
            <a:pPr marL="609600" indent="-609600">
              <a:buFontTx/>
              <a:buAutoNum type="arabicPeriod"/>
            </a:pPr>
            <a:r>
              <a:rPr lang="en-US" altLang="en-EG" sz="2400" dirty="0"/>
              <a:t>Dividends absorb excess cash and may reduce agency costs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B4325B1B-B704-7350-FFFD-829D9727BF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6369" y="1600200"/>
            <a:ext cx="3886200" cy="45259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90600" indent="-5334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71600" indent="-4572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52600" indent="-381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209800" indent="-3810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67000" indent="-3810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124200" indent="-3810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81400" indent="-3810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38600" indent="-3810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en-EG" sz="2400"/>
              <a:t>Dividends are taxed to recipients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en-EG" sz="2400"/>
              <a:t>Dividends can reduce internal sources of funding</a:t>
            </a:r>
          </a:p>
          <a:p>
            <a:pPr lvl="1">
              <a:lnSpc>
                <a:spcPct val="80000"/>
              </a:lnSpc>
              <a:buFontTx/>
              <a:buChar char="•"/>
            </a:pPr>
            <a:r>
              <a:rPr lang="en-US" altLang="en-EG" sz="2000"/>
              <a:t>May force firm to forgo positive NPV projects</a:t>
            </a:r>
          </a:p>
          <a:p>
            <a:pPr lvl="1">
              <a:lnSpc>
                <a:spcPct val="80000"/>
              </a:lnSpc>
              <a:buFontTx/>
              <a:buChar char="•"/>
            </a:pPr>
            <a:r>
              <a:rPr lang="en-US" altLang="en-EG" sz="2000"/>
              <a:t>May require external financing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en-EG" sz="2400"/>
              <a:t>Once established, dividends cuts are hard to make without adversely affecting a firm’s stock price.</a:t>
            </a:r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07745DCC-DBC4-6043-86BB-6D373AF11D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4218" y="1135061"/>
            <a:ext cx="2057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2800" dirty="0"/>
              <a:t>Pros</a:t>
            </a: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1CF8487A-BFC8-1E57-A48E-E3C4045BE2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3337" y="1135061"/>
            <a:ext cx="2057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2800" dirty="0"/>
              <a:t>Cons</a:t>
            </a:r>
          </a:p>
        </p:txBody>
      </p:sp>
    </p:spTree>
    <p:extLst>
      <p:ext uri="{BB962C8B-B14F-4D97-AF65-F5344CB8AC3E}">
        <p14:creationId xmlns:p14="http://schemas.microsoft.com/office/powerpoint/2010/main" val="5718151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701927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8B065D27-7DE4-63EE-268D-DB6D7D67BFFB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701927"/>
            <a:ext cx="10515600" cy="1325563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3600"/>
              <a:t>Factors that Affect Dividend Decisions</a:t>
            </a:r>
            <a:br>
              <a:rPr lang="en-US" altLang="en-EG" sz="3600"/>
            </a:br>
            <a:r>
              <a:rPr lang="en-US" altLang="en-EG" sz="3200"/>
              <a:t>Survey Results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69907DE-4E27-0074-5CA3-56FBD93E068E}"/>
              </a:ext>
            </a:extLst>
          </p:cNvPr>
          <p:cNvSpPr txBox="1">
            <a:spLocks noChangeArrowheads="1"/>
          </p:cNvSpPr>
          <p:nvPr/>
        </p:nvSpPr>
        <p:spPr>
          <a:xfrm>
            <a:off x="1981200" y="1937003"/>
            <a:ext cx="83058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 typeface="Arial" panose="020B0604020202020204" pitchFamily="34" charset="0"/>
              <a:buNone/>
            </a:pPr>
            <a:r>
              <a:rPr lang="en-US" altLang="en-EG"/>
              <a:t>Managers:</a:t>
            </a:r>
          </a:p>
          <a:p>
            <a:pPr marL="609600" indent="-609600">
              <a:buFontTx/>
              <a:buAutoNum type="arabicPeriod"/>
            </a:pPr>
            <a:r>
              <a:rPr lang="en-US" altLang="en-EG"/>
              <a:t>Try to avoid reducing dividends per share</a:t>
            </a:r>
          </a:p>
          <a:p>
            <a:pPr marL="609600" indent="-609600">
              <a:buFontTx/>
              <a:buAutoNum type="arabicPeriod"/>
            </a:pPr>
            <a:r>
              <a:rPr lang="en-US" altLang="en-EG"/>
              <a:t>Try to maintain a smooth dividend from year to year</a:t>
            </a:r>
          </a:p>
          <a:p>
            <a:pPr marL="609600" indent="-609600">
              <a:buFontTx/>
              <a:buAutoNum type="arabicPeriod"/>
            </a:pPr>
            <a:r>
              <a:rPr lang="en-US" altLang="en-EG"/>
              <a:t>Consider the level of dividends per share paid in recent quarters</a:t>
            </a:r>
          </a:p>
          <a:p>
            <a:pPr marL="609600" indent="-609600">
              <a:buFontTx/>
              <a:buAutoNum type="arabicPeriod"/>
            </a:pPr>
            <a:r>
              <a:rPr lang="en-US" altLang="en-EG"/>
              <a:t>Reluctant to make dividend changes that might have to be reversed in the future</a:t>
            </a:r>
            <a:endParaRPr lang="en-US" altLang="en-EG" dirty="0"/>
          </a:p>
        </p:txBody>
      </p:sp>
    </p:spTree>
    <p:extLst>
      <p:ext uri="{BB962C8B-B14F-4D97-AF65-F5344CB8AC3E}">
        <p14:creationId xmlns:p14="http://schemas.microsoft.com/office/powerpoint/2010/main" val="15351898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701927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A464D9F-7412-6774-DECD-5C54F1D361E7}"/>
              </a:ext>
            </a:extLst>
          </p:cNvPr>
          <p:cNvSpPr txBox="1">
            <a:spLocks noChangeArrowheads="1"/>
          </p:cNvSpPr>
          <p:nvPr/>
        </p:nvSpPr>
        <p:spPr>
          <a:xfrm>
            <a:off x="1475874" y="962192"/>
            <a:ext cx="8229600" cy="609600"/>
          </a:xfrm>
          <a:prstGeom prst="rect">
            <a:avLst/>
          </a:prstGeom>
          <a:ln/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Stock Dividends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E9AF56D3-DF28-58F2-50EF-3AA175A2A208}"/>
              </a:ext>
            </a:extLst>
          </p:cNvPr>
          <p:cNvSpPr txBox="1">
            <a:spLocks noChangeArrowheads="1"/>
          </p:cNvSpPr>
          <p:nvPr/>
        </p:nvSpPr>
        <p:spPr>
          <a:xfrm>
            <a:off x="1704474" y="1952792"/>
            <a:ext cx="8153400" cy="5334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sz="3000"/>
              <a:t>Distribute additional shares of stock instead of cash</a:t>
            </a:r>
          </a:p>
          <a:p>
            <a:r>
              <a:rPr lang="en-US" altLang="en-EG" sz="3000"/>
              <a:t>Increases the number of outstanding shares</a:t>
            </a:r>
          </a:p>
          <a:p>
            <a:r>
              <a:rPr lang="en-US" altLang="en-EG" sz="3000"/>
              <a:t>Small stock dividend</a:t>
            </a:r>
          </a:p>
          <a:p>
            <a:pPr lvl="1"/>
            <a:r>
              <a:rPr lang="en-US" altLang="en-EG"/>
              <a:t>Less than 20 to 25%</a:t>
            </a:r>
          </a:p>
          <a:p>
            <a:pPr lvl="1"/>
            <a:r>
              <a:rPr lang="en-US" altLang="en-EG"/>
              <a:t>If you own 100 shares and the company declared a 10% stock dividend, you would receive an additional 10 shares</a:t>
            </a:r>
          </a:p>
          <a:p>
            <a:r>
              <a:rPr lang="en-US" altLang="en-EG" sz="3000"/>
              <a:t>Large stock dividend – more than 20 to 25%</a:t>
            </a:r>
            <a:endParaRPr lang="en-US" altLang="en-EG" sz="3000" dirty="0"/>
          </a:p>
        </p:txBody>
      </p:sp>
    </p:spTree>
    <p:extLst>
      <p:ext uri="{BB962C8B-B14F-4D97-AF65-F5344CB8AC3E}">
        <p14:creationId xmlns:p14="http://schemas.microsoft.com/office/powerpoint/2010/main" val="28014825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0B8625AD-7AB7-A839-5B52-9867F4544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704" y="1710466"/>
            <a:ext cx="8271958" cy="3657067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3F0A5A8C-ABF2-1A58-5847-24B378C0D49C}"/>
              </a:ext>
            </a:extLst>
          </p:cNvPr>
          <p:cNvSpPr txBox="1">
            <a:spLocks noChangeArrowheads="1"/>
          </p:cNvSpPr>
          <p:nvPr/>
        </p:nvSpPr>
        <p:spPr>
          <a:xfrm>
            <a:off x="1475874" y="962192"/>
            <a:ext cx="8229600" cy="609600"/>
          </a:xfrm>
          <a:prstGeom prst="rect">
            <a:avLst/>
          </a:prstGeom>
          <a:ln/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Stock Dividends Practice</a:t>
            </a:r>
          </a:p>
        </p:txBody>
      </p:sp>
    </p:spTree>
    <p:extLst>
      <p:ext uri="{BB962C8B-B14F-4D97-AF65-F5344CB8AC3E}">
        <p14:creationId xmlns:p14="http://schemas.microsoft.com/office/powerpoint/2010/main" val="5741577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3F0A5A8C-ABF2-1A58-5847-24B378C0D49C}"/>
              </a:ext>
            </a:extLst>
          </p:cNvPr>
          <p:cNvSpPr txBox="1">
            <a:spLocks noChangeArrowheads="1"/>
          </p:cNvSpPr>
          <p:nvPr/>
        </p:nvSpPr>
        <p:spPr>
          <a:xfrm>
            <a:off x="1188712" y="878370"/>
            <a:ext cx="8229600" cy="609600"/>
          </a:xfrm>
          <a:prstGeom prst="rect">
            <a:avLst/>
          </a:prstGeom>
          <a:ln/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Stock Dividends Practice</a:t>
            </a: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B5F7F606-C2A3-AF1C-A0D7-02B1BDBDC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712" y="1487970"/>
            <a:ext cx="9527413" cy="468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2826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701927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1872B4DF-9D56-0C8D-990F-D983F380581A}"/>
              </a:ext>
            </a:extLst>
          </p:cNvPr>
          <p:cNvSpPr txBox="1">
            <a:spLocks noChangeArrowheads="1"/>
          </p:cNvSpPr>
          <p:nvPr/>
        </p:nvSpPr>
        <p:spPr>
          <a:xfrm>
            <a:off x="1199148" y="934452"/>
            <a:ext cx="10273332" cy="6858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Stock Splits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DEA623D8-5E7C-6E0E-6A05-3AB5D77E800E}"/>
              </a:ext>
            </a:extLst>
          </p:cNvPr>
          <p:cNvSpPr txBox="1">
            <a:spLocks noChangeArrowheads="1"/>
          </p:cNvSpPr>
          <p:nvPr/>
        </p:nvSpPr>
        <p:spPr>
          <a:xfrm>
            <a:off x="1199148" y="1852777"/>
            <a:ext cx="9797715" cy="53641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 non-cash payment made by a firm to its shareholders and is a payment that lessens the value of each outstanding share.</a:t>
            </a:r>
            <a:r>
              <a:rPr lang="en-EG" dirty="0"/>
              <a:t> </a:t>
            </a:r>
            <a:endParaRPr lang="en-US" altLang="en-EG" dirty="0"/>
          </a:p>
          <a:p>
            <a:r>
              <a:rPr lang="en-US" altLang="en-EG" dirty="0"/>
              <a:t>Essentially the same as a stock dividend except expressed as a ratio</a:t>
            </a:r>
          </a:p>
          <a:p>
            <a:pPr lvl="1"/>
            <a:r>
              <a:rPr lang="en-US" altLang="en-EG" dirty="0"/>
              <a:t>For example, a 2-for-1 stock split is the same as a 100% stock dividend</a:t>
            </a:r>
          </a:p>
          <a:p>
            <a:r>
              <a:rPr lang="en-US" altLang="en-EG" dirty="0"/>
              <a:t>Stock price is reduced when the stock splits</a:t>
            </a:r>
          </a:p>
          <a:p>
            <a:r>
              <a:rPr lang="en-US" altLang="en-EG" dirty="0"/>
              <a:t>Common explanation for split is to return price to a “more desirable trading range”</a:t>
            </a:r>
          </a:p>
        </p:txBody>
      </p:sp>
    </p:spTree>
    <p:extLst>
      <p:ext uri="{BB962C8B-B14F-4D97-AF65-F5344CB8AC3E}">
        <p14:creationId xmlns:p14="http://schemas.microsoft.com/office/powerpoint/2010/main" val="5417739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78644E11-0D82-4561-2ED6-83512ABFA8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811" y="1620252"/>
            <a:ext cx="9045987" cy="4264937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3C109AA3-A4D1-C0ED-4DBD-62032ECCA0E4}"/>
              </a:ext>
            </a:extLst>
          </p:cNvPr>
          <p:cNvSpPr txBox="1">
            <a:spLocks noChangeArrowheads="1"/>
          </p:cNvSpPr>
          <p:nvPr/>
        </p:nvSpPr>
        <p:spPr>
          <a:xfrm>
            <a:off x="1199148" y="934452"/>
            <a:ext cx="10273332" cy="6858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Stock Splits Practice</a:t>
            </a:r>
          </a:p>
        </p:txBody>
      </p:sp>
    </p:spTree>
    <p:extLst>
      <p:ext uri="{BB962C8B-B14F-4D97-AF65-F5344CB8AC3E}">
        <p14:creationId xmlns:p14="http://schemas.microsoft.com/office/powerpoint/2010/main" val="19107043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3C109AA3-A4D1-C0ED-4DBD-62032ECCA0E4}"/>
              </a:ext>
            </a:extLst>
          </p:cNvPr>
          <p:cNvSpPr txBox="1">
            <a:spLocks noChangeArrowheads="1"/>
          </p:cNvSpPr>
          <p:nvPr/>
        </p:nvSpPr>
        <p:spPr>
          <a:xfrm>
            <a:off x="3372192" y="806409"/>
            <a:ext cx="10273332" cy="6858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Stock Splits Practice</a:t>
            </a:r>
          </a:p>
        </p:txBody>
      </p:sp>
      <p:pic>
        <p:nvPicPr>
          <p:cNvPr id="5" name="Picture 4" descr="A screenshot of a math test&#10;&#10;Description automatically generated">
            <a:extLst>
              <a:ext uri="{FF2B5EF4-FFF2-40B4-BE49-F238E27FC236}">
                <a16:creationId xmlns:a16="http://schemas.microsoft.com/office/drawing/2014/main" id="{C0F98637-EF15-5FD6-5AAD-5F05310199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421"/>
          <a:stretch/>
        </p:blipFill>
        <p:spPr>
          <a:xfrm>
            <a:off x="1359780" y="1339776"/>
            <a:ext cx="8616558" cy="4616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3324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701927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5D934E0B-F7C2-C32B-3A92-21164299CCCB}"/>
              </a:ext>
            </a:extLst>
          </p:cNvPr>
          <p:cNvSpPr txBox="1">
            <a:spLocks noChangeArrowheads="1"/>
          </p:cNvSpPr>
          <p:nvPr/>
        </p:nvSpPr>
        <p:spPr>
          <a:xfrm>
            <a:off x="1499937" y="790074"/>
            <a:ext cx="8229600" cy="6858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Reverse Stock Splits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1D8CF373-58B4-6C40-92BB-E9361FB8107C}"/>
              </a:ext>
            </a:extLst>
          </p:cNvPr>
          <p:cNvSpPr txBox="1">
            <a:spLocks noChangeArrowheads="1"/>
          </p:cNvSpPr>
          <p:nvPr/>
        </p:nvSpPr>
        <p:spPr>
          <a:xfrm>
            <a:off x="1586895" y="1652480"/>
            <a:ext cx="8229600" cy="53641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/>
            <a:r>
              <a:rPr lang="en-US" altLang="en-EG" dirty="0"/>
              <a:t>Reverse Split reduces number of shares outstanding with no change in total Equity</a:t>
            </a:r>
          </a:p>
          <a:p>
            <a:pPr marL="990600" lvl="1" indent="-533400"/>
            <a:r>
              <a:rPr lang="en-US" altLang="en-EG" dirty="0"/>
              <a:t>For example, a 1-for-5 stock split replaces every 5 shares of stock with one share</a:t>
            </a:r>
          </a:p>
          <a:p>
            <a:pPr marL="609600" indent="-609600"/>
            <a:r>
              <a:rPr lang="en-US" altLang="en-EG" dirty="0"/>
              <a:t>Reasons: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EG" dirty="0"/>
              <a:t>Transactions costs may be less for investors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EG" dirty="0"/>
              <a:t>Liquidity might be improved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EG" dirty="0"/>
              <a:t>Too low a price not considered “respectable”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EG" dirty="0"/>
              <a:t>Exchange minimum price per share requirements</a:t>
            </a:r>
          </a:p>
          <a:p>
            <a:pPr marL="990600" lvl="1" indent="-533400"/>
            <a:endParaRPr lang="en-US" altLang="en-EG" dirty="0"/>
          </a:p>
        </p:txBody>
      </p:sp>
    </p:spTree>
    <p:extLst>
      <p:ext uri="{BB962C8B-B14F-4D97-AF65-F5344CB8AC3E}">
        <p14:creationId xmlns:p14="http://schemas.microsoft.com/office/powerpoint/2010/main" val="39257509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F0EEA93A-41B8-6E75-0EEA-790C7401A936}"/>
              </a:ext>
            </a:extLst>
          </p:cNvPr>
          <p:cNvSpPr txBox="1">
            <a:spLocks noChangeArrowheads="1"/>
          </p:cNvSpPr>
          <p:nvPr/>
        </p:nvSpPr>
        <p:spPr>
          <a:xfrm>
            <a:off x="1499936" y="790074"/>
            <a:ext cx="9160891" cy="6858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Stock Splits and Stock Dividends Practice</a:t>
            </a:r>
          </a:p>
        </p:txBody>
      </p:sp>
      <p:pic>
        <p:nvPicPr>
          <p:cNvPr id="6" name="Picture 5" descr="A questionnaire with red text&#10;&#10;Description automatically generated">
            <a:extLst>
              <a:ext uri="{FF2B5EF4-FFF2-40B4-BE49-F238E27FC236}">
                <a16:creationId xmlns:a16="http://schemas.microsoft.com/office/drawing/2014/main" id="{C0C60638-B9C0-5E8E-54A4-9F3CABCAFE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220" y="1336025"/>
            <a:ext cx="9948131" cy="3655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0900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F0EEA93A-41B8-6E75-0EEA-790C7401A936}"/>
              </a:ext>
            </a:extLst>
          </p:cNvPr>
          <p:cNvSpPr txBox="1">
            <a:spLocks noChangeArrowheads="1"/>
          </p:cNvSpPr>
          <p:nvPr/>
        </p:nvSpPr>
        <p:spPr>
          <a:xfrm>
            <a:off x="1499936" y="790074"/>
            <a:ext cx="9160891" cy="6858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Stock Splits and Stock Dividends Practice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C5B155-AC86-14B6-CEBF-48F4EE6AA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937" y="1475874"/>
            <a:ext cx="9160890" cy="4413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923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F0EEA93A-41B8-6E75-0EEA-790C7401A936}"/>
              </a:ext>
            </a:extLst>
          </p:cNvPr>
          <p:cNvSpPr txBox="1">
            <a:spLocks noChangeArrowheads="1"/>
          </p:cNvSpPr>
          <p:nvPr/>
        </p:nvSpPr>
        <p:spPr>
          <a:xfrm>
            <a:off x="1499936" y="790074"/>
            <a:ext cx="9160891" cy="6858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Stock Splits and Stock Dividends Practice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5BFE06-A718-CA45-1752-9BEB9563F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850" y="1704440"/>
            <a:ext cx="8210550" cy="2646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1113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F0EEA93A-41B8-6E75-0EEA-790C7401A936}"/>
              </a:ext>
            </a:extLst>
          </p:cNvPr>
          <p:cNvSpPr txBox="1">
            <a:spLocks noChangeArrowheads="1"/>
          </p:cNvSpPr>
          <p:nvPr/>
        </p:nvSpPr>
        <p:spPr>
          <a:xfrm>
            <a:off x="1499936" y="790074"/>
            <a:ext cx="9160891" cy="685800"/>
          </a:xfrm>
          <a:prstGeom prst="rect">
            <a:avLst/>
          </a:prstGeom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 dirty="0"/>
              <a:t>Stock Splits and Stock Dividends Practice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EFD6C4-DB18-2838-90D1-C9DE171164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81"/>
          <a:stretch/>
        </p:blipFill>
        <p:spPr>
          <a:xfrm>
            <a:off x="1057030" y="1843941"/>
            <a:ext cx="10372970" cy="349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9902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701927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ECD06711-CBE7-BE6E-629C-5332034A0B28}"/>
              </a:ext>
            </a:extLst>
          </p:cNvPr>
          <p:cNvSpPr txBox="1">
            <a:spLocks noChangeArrowheads="1"/>
          </p:cNvSpPr>
          <p:nvPr/>
        </p:nvSpPr>
        <p:spPr>
          <a:xfrm>
            <a:off x="1415716" y="844299"/>
            <a:ext cx="8229600" cy="533400"/>
          </a:xfrm>
          <a:prstGeom prst="rect">
            <a:avLst/>
          </a:prstGeom>
          <a:ln/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EG" sz="4000"/>
              <a:t>Quick Quiz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A8C47348-1059-3EA2-E3AD-E3DF7439F1BD}"/>
              </a:ext>
            </a:extLst>
          </p:cNvPr>
          <p:cNvSpPr txBox="1">
            <a:spLocks noChangeArrowheads="1"/>
          </p:cNvSpPr>
          <p:nvPr/>
        </p:nvSpPr>
        <p:spPr>
          <a:xfrm>
            <a:off x="1415716" y="1804736"/>
            <a:ext cx="8382000" cy="5486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Tx/>
              <a:buAutoNum type="arabicPeriod"/>
            </a:pPr>
            <a:r>
              <a:rPr lang="en-US" altLang="en-EG"/>
              <a:t>What are the different types of cash dividends? </a:t>
            </a:r>
          </a:p>
          <a:p>
            <a:pPr marL="533400" indent="-533400">
              <a:buFontTx/>
              <a:buAutoNum type="arabicPeriod"/>
            </a:pPr>
            <a:r>
              <a:rPr lang="en-US" altLang="en-EG"/>
              <a:t>How is a dividend paid? </a:t>
            </a:r>
          </a:p>
          <a:p>
            <a:pPr marL="533400" indent="-533400">
              <a:buFontTx/>
              <a:buAutoNum type="arabicPeriod"/>
            </a:pPr>
            <a:r>
              <a:rPr lang="en-US" altLang="en-EG"/>
              <a:t>What is the clientele effect? </a:t>
            </a:r>
          </a:p>
          <a:p>
            <a:pPr marL="533400" indent="-533400">
              <a:buFontTx/>
              <a:buAutoNum type="arabicPeriod"/>
            </a:pPr>
            <a:r>
              <a:rPr lang="en-US" altLang="en-EG"/>
              <a:t>What are stock dividends, and how do they differ from cash dividends? </a:t>
            </a:r>
          </a:p>
          <a:p>
            <a:pPr marL="533400" indent="-533400">
              <a:buFontTx/>
              <a:buAutoNum type="arabicPeriod"/>
            </a:pPr>
            <a:r>
              <a:rPr lang="en-US" altLang="en-EG"/>
              <a:t>How are share repurchases an alternative to dividends, and why might investors prefer them</a:t>
            </a:r>
            <a:r>
              <a:rPr lang="en-US" altLang="en-EG" sz="3500"/>
              <a:t>? </a:t>
            </a:r>
            <a:endParaRPr lang="en-US" altLang="en-EG" sz="2400" dirty="0"/>
          </a:p>
        </p:txBody>
      </p:sp>
    </p:spTree>
    <p:extLst>
      <p:ext uri="{BB962C8B-B14F-4D97-AF65-F5344CB8AC3E}">
        <p14:creationId xmlns:p14="http://schemas.microsoft.com/office/powerpoint/2010/main" val="15458981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964</TotalTime>
  <Words>1552</Words>
  <Application>Microsoft Office PowerPoint</Application>
  <PresentationFormat>Widescreen</PresentationFormat>
  <Paragraphs>213</Paragraphs>
  <Slides>41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Dream</cp:lastModifiedBy>
  <cp:revision>20</cp:revision>
  <dcterms:created xsi:type="dcterms:W3CDTF">2023-04-29T09:08:23Z</dcterms:created>
  <dcterms:modified xsi:type="dcterms:W3CDTF">2023-11-22T10:33:57Z</dcterms:modified>
</cp:coreProperties>
</file>