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313" r:id="rId4"/>
    <p:sldId id="497" r:id="rId5"/>
    <p:sldId id="498" r:id="rId6"/>
    <p:sldId id="539" r:id="rId7"/>
    <p:sldId id="540" r:id="rId8"/>
    <p:sldId id="541" r:id="rId9"/>
    <p:sldId id="542" r:id="rId10"/>
    <p:sldId id="543" r:id="rId11"/>
    <p:sldId id="544" r:id="rId12"/>
    <p:sldId id="545" r:id="rId13"/>
    <p:sldId id="546" r:id="rId14"/>
    <p:sldId id="547" r:id="rId15"/>
    <p:sldId id="548" r:id="rId16"/>
    <p:sldId id="549" r:id="rId17"/>
    <p:sldId id="550" r:id="rId18"/>
    <p:sldId id="551" r:id="rId19"/>
    <p:sldId id="552" r:id="rId20"/>
    <p:sldId id="553" r:id="rId21"/>
    <p:sldId id="554" r:id="rId22"/>
    <p:sldId id="555" r:id="rId23"/>
    <p:sldId id="556" r:id="rId24"/>
    <p:sldId id="557" r:id="rId25"/>
    <p:sldId id="558" r:id="rId26"/>
    <p:sldId id="559" r:id="rId27"/>
    <p:sldId id="560" r:id="rId28"/>
    <p:sldId id="561" r:id="rId29"/>
    <p:sldId id="562" r:id="rId30"/>
    <p:sldId id="563" r:id="rId31"/>
    <p:sldId id="564" r:id="rId32"/>
    <p:sldId id="565" r:id="rId33"/>
    <p:sldId id="566" r:id="rId34"/>
    <p:sldId id="567" r:id="rId35"/>
    <p:sldId id="568" r:id="rId36"/>
    <p:sldId id="579" r:id="rId37"/>
    <p:sldId id="580" r:id="rId38"/>
    <p:sldId id="581" r:id="rId39"/>
    <p:sldId id="582" r:id="rId40"/>
    <p:sldId id="574" r:id="rId41"/>
    <p:sldId id="576" r:id="rId42"/>
    <p:sldId id="577" r:id="rId43"/>
    <p:sldId id="583" r:id="rId44"/>
    <p:sldId id="584" r:id="rId45"/>
    <p:sldId id="58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97"/>
            <p14:sldId id="49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79"/>
            <p14:sldId id="580"/>
            <p14:sldId id="581"/>
            <p14:sldId id="582"/>
            <p14:sldId id="574"/>
            <p14:sldId id="576"/>
            <p14:sldId id="577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6305" y="2290848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4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95998" y="2751843"/>
            <a:ext cx="597939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4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C000"/>
                </a:solidFill>
              </a:rPr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Chapter 10: Chi-Square Tests and The </a:t>
            </a:r>
            <a:r>
              <a:rPr lang="en-US" i="1" dirty="0">
                <a:solidFill>
                  <a:schemeClr val="bg1"/>
                </a:solidFill>
              </a:rPr>
              <a:t>F</a:t>
            </a:r>
            <a:r>
              <a:rPr lang="en-US" dirty="0">
                <a:solidFill>
                  <a:schemeClr val="bg1"/>
                </a:solidFill>
              </a:rPr>
              <a:t>-Distribution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1852" y="2283564"/>
            <a:ext cx="9666288" cy="16879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4.1 Probability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4.2 Binomial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4.3 More Discrete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163102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4711" y="1711566"/>
            <a:ext cx="10498667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between discrete random variables and continuous random variables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discrete probability distribution and its graph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distribution is a probability distribution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discrete probability distribution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expected value of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107445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a numerical value associated with each outcome of a probability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Denoted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8280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7060" y="51995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0443" y="1691763"/>
            <a:ext cx="9666288" cy="39087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 finite or countable number of possible outcomes that can be listed.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grpSp>
        <p:nvGrpSpPr>
          <p:cNvPr id="9" name="Group 45"/>
          <p:cNvGrpSpPr>
            <a:grpSpLocks/>
          </p:cNvGrpSpPr>
          <p:nvPr/>
        </p:nvGrpSpPr>
        <p:grpSpPr bwMode="auto">
          <a:xfrm>
            <a:off x="3469121" y="4435778"/>
            <a:ext cx="4114800" cy="842963"/>
            <a:chOff x="2313958" y="4276774"/>
            <a:chExt cx="4114800" cy="842963"/>
          </a:xfrm>
        </p:grpSpPr>
        <p:sp>
          <p:nvSpPr>
            <p:cNvPr id="10" name="Line 73"/>
            <p:cNvSpPr>
              <a:spLocks noChangeShapeType="1"/>
            </p:cNvSpPr>
            <p:nvPr/>
          </p:nvSpPr>
          <p:spPr bwMode="auto">
            <a:xfrm>
              <a:off x="2313958" y="45593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74"/>
            <p:cNvSpPr>
              <a:spLocks noChangeShapeType="1"/>
            </p:cNvSpPr>
            <p:nvPr/>
          </p:nvSpPr>
          <p:spPr bwMode="auto">
            <a:xfrm>
              <a:off x="4431683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Text Box 75"/>
            <p:cNvSpPr txBox="1">
              <a:spLocks noChangeArrowheads="1"/>
            </p:cNvSpPr>
            <p:nvPr/>
          </p:nvSpPr>
          <p:spPr bwMode="auto">
            <a:xfrm>
              <a:off x="5971558" y="42767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3" name="Line 76"/>
            <p:cNvSpPr>
              <a:spLocks noChangeShapeType="1"/>
            </p:cNvSpPr>
            <p:nvPr/>
          </p:nvSpPr>
          <p:spPr bwMode="auto">
            <a:xfrm>
              <a:off x="327280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78"/>
            <p:cNvSpPr>
              <a:spLocks noChangeShapeType="1"/>
            </p:cNvSpPr>
            <p:nvPr/>
          </p:nvSpPr>
          <p:spPr bwMode="auto">
            <a:xfrm>
              <a:off x="26949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79"/>
            <p:cNvSpPr>
              <a:spLocks noChangeShapeType="1"/>
            </p:cNvSpPr>
            <p:nvPr/>
          </p:nvSpPr>
          <p:spPr bwMode="auto">
            <a:xfrm>
              <a:off x="5011121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80"/>
            <p:cNvSpPr>
              <a:spLocks noChangeShapeType="1"/>
            </p:cNvSpPr>
            <p:nvPr/>
          </p:nvSpPr>
          <p:spPr bwMode="auto">
            <a:xfrm>
              <a:off x="55905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 Box 81"/>
            <p:cNvSpPr txBox="1">
              <a:spLocks noChangeArrowheads="1"/>
            </p:cNvSpPr>
            <p:nvPr/>
          </p:nvSpPr>
          <p:spPr bwMode="auto">
            <a:xfrm>
              <a:off x="305373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8" name="Text Box 82"/>
            <p:cNvSpPr txBox="1">
              <a:spLocks noChangeArrowheads="1"/>
            </p:cNvSpPr>
            <p:nvPr/>
          </p:nvSpPr>
          <p:spPr bwMode="auto">
            <a:xfrm>
              <a:off x="5277821" y="47228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9" name="Line 83"/>
            <p:cNvSpPr>
              <a:spLocks noChangeShapeType="1"/>
            </p:cNvSpPr>
            <p:nvPr/>
          </p:nvSpPr>
          <p:spPr bwMode="auto">
            <a:xfrm>
              <a:off x="3852246" y="4394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 Box 84"/>
            <p:cNvSpPr txBox="1">
              <a:spLocks noChangeArrowheads="1"/>
            </p:cNvSpPr>
            <p:nvPr/>
          </p:nvSpPr>
          <p:spPr bwMode="auto">
            <a:xfrm>
              <a:off x="420784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1" name="Text Box 87"/>
            <p:cNvSpPr txBox="1">
              <a:spLocks noChangeArrowheads="1"/>
            </p:cNvSpPr>
            <p:nvPr/>
          </p:nvSpPr>
          <p:spPr bwMode="auto">
            <a:xfrm>
              <a:off x="246318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2" name="Text Box 88"/>
            <p:cNvSpPr txBox="1">
              <a:spLocks noChangeArrowheads="1"/>
            </p:cNvSpPr>
            <p:nvPr/>
          </p:nvSpPr>
          <p:spPr bwMode="auto">
            <a:xfrm>
              <a:off x="36172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3" name="Text Box 89"/>
            <p:cNvSpPr txBox="1">
              <a:spLocks noChangeArrowheads="1"/>
            </p:cNvSpPr>
            <p:nvPr/>
          </p:nvSpPr>
          <p:spPr bwMode="auto">
            <a:xfrm>
              <a:off x="47856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4" name="Oval 86"/>
            <p:cNvSpPr>
              <a:spLocks noChangeAspect="1" noChangeArrowheads="1"/>
            </p:cNvSpPr>
            <p:nvPr/>
          </p:nvSpPr>
          <p:spPr bwMode="auto">
            <a:xfrm>
              <a:off x="321336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5" name="Oval 91"/>
            <p:cNvSpPr>
              <a:spLocks noChangeAspect="1" noChangeArrowheads="1"/>
            </p:cNvSpPr>
            <p:nvPr/>
          </p:nvSpPr>
          <p:spPr bwMode="auto">
            <a:xfrm>
              <a:off x="38077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6" name="Oval 92"/>
            <p:cNvSpPr>
              <a:spLocks noChangeAspect="1" noChangeArrowheads="1"/>
            </p:cNvSpPr>
            <p:nvPr/>
          </p:nvSpPr>
          <p:spPr bwMode="auto">
            <a:xfrm>
              <a:off x="43792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7" name="Oval 93"/>
            <p:cNvSpPr>
              <a:spLocks noChangeAspect="1" noChangeArrowheads="1"/>
            </p:cNvSpPr>
            <p:nvPr/>
          </p:nvSpPr>
          <p:spPr bwMode="auto">
            <a:xfrm>
              <a:off x="496508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8" name="Oval 86"/>
            <p:cNvSpPr>
              <a:spLocks noChangeAspect="1" noChangeArrowheads="1"/>
            </p:cNvSpPr>
            <p:nvPr/>
          </p:nvSpPr>
          <p:spPr bwMode="auto">
            <a:xfrm>
              <a:off x="264624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9" name="Oval 93"/>
            <p:cNvSpPr>
              <a:spLocks noChangeAspect="1" noChangeArrowheads="1"/>
            </p:cNvSpPr>
            <p:nvPr/>
          </p:nvSpPr>
          <p:spPr bwMode="auto">
            <a:xfrm>
              <a:off x="553720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449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0443" y="1691763"/>
            <a:ext cx="9666288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an uncountable number of possible outcomes, represented by an interval on the number line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grpSp>
        <p:nvGrpSpPr>
          <p:cNvPr id="9" name="Group 41"/>
          <p:cNvGrpSpPr>
            <a:grpSpLocks/>
          </p:cNvGrpSpPr>
          <p:nvPr/>
        </p:nvGrpSpPr>
        <p:grpSpPr bwMode="auto">
          <a:xfrm>
            <a:off x="3807259" y="4501034"/>
            <a:ext cx="4124325" cy="842963"/>
            <a:chOff x="2144124" y="5075657"/>
            <a:chExt cx="4124325" cy="842962"/>
          </a:xfrm>
        </p:grpSpPr>
        <p:grpSp>
          <p:nvGrpSpPr>
            <p:cNvPr id="12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4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7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2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24</a:t>
                </a:r>
              </a:p>
            </p:txBody>
          </p:sp>
          <p:sp>
            <p:nvSpPr>
              <p:cNvPr id="23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5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6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7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8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3" name="Straight Connector 12"/>
            <p:cNvCxnSpPr/>
            <p:nvPr/>
          </p:nvCxnSpPr>
          <p:spPr>
            <a:xfrm>
              <a:off x="2533061" y="5336007"/>
              <a:ext cx="2878138" cy="1588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5524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Random variable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or continuous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The number of stocks in the Dow Jones Industrial Average that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have share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price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increases on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given 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number of stocks whose share price increases can be counted.)</a:t>
            </a:r>
          </a:p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/>
          </a:p>
          <a:p>
            <a:pPr>
              <a:defRPr/>
            </a:pPr>
            <a:endParaRPr lang="en-US" sz="2400" dirty="0"/>
          </a:p>
        </p:txBody>
      </p:sp>
      <p:grpSp>
        <p:nvGrpSpPr>
          <p:cNvPr id="7" name="Group 74"/>
          <p:cNvGrpSpPr>
            <a:grpSpLocks/>
          </p:cNvGrpSpPr>
          <p:nvPr/>
        </p:nvGrpSpPr>
        <p:grpSpPr bwMode="auto">
          <a:xfrm>
            <a:off x="3370340" y="4448887"/>
            <a:ext cx="4114800" cy="842962"/>
            <a:chOff x="2164058" y="5326074"/>
            <a:chExt cx="4114800" cy="842963"/>
          </a:xfrm>
        </p:grpSpPr>
        <p:sp>
          <p:nvSpPr>
            <p:cNvPr id="9" name="Line 73"/>
            <p:cNvSpPr>
              <a:spLocks noChangeShapeType="1"/>
            </p:cNvSpPr>
            <p:nvPr/>
          </p:nvSpPr>
          <p:spPr bwMode="auto">
            <a:xfrm>
              <a:off x="2164058" y="56086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74"/>
            <p:cNvSpPr>
              <a:spLocks noChangeShapeType="1"/>
            </p:cNvSpPr>
            <p:nvPr/>
          </p:nvSpPr>
          <p:spPr bwMode="auto">
            <a:xfrm>
              <a:off x="4281783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Box 75"/>
            <p:cNvSpPr txBox="1">
              <a:spLocks noChangeArrowheads="1"/>
            </p:cNvSpPr>
            <p:nvPr/>
          </p:nvSpPr>
          <p:spPr bwMode="auto">
            <a:xfrm>
              <a:off x="5821658" y="53260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2" name="Line 76"/>
            <p:cNvSpPr>
              <a:spLocks noChangeShapeType="1"/>
            </p:cNvSpPr>
            <p:nvPr/>
          </p:nvSpPr>
          <p:spPr bwMode="auto">
            <a:xfrm>
              <a:off x="312290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78"/>
            <p:cNvSpPr>
              <a:spLocks noChangeShapeType="1"/>
            </p:cNvSpPr>
            <p:nvPr/>
          </p:nvSpPr>
          <p:spPr bwMode="auto">
            <a:xfrm>
              <a:off x="25450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80"/>
            <p:cNvSpPr>
              <a:spLocks noChangeShapeType="1"/>
            </p:cNvSpPr>
            <p:nvPr/>
          </p:nvSpPr>
          <p:spPr bwMode="auto">
            <a:xfrm>
              <a:off x="54406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 Box 81"/>
            <p:cNvSpPr txBox="1">
              <a:spLocks noChangeArrowheads="1"/>
            </p:cNvSpPr>
            <p:nvPr/>
          </p:nvSpPr>
          <p:spPr bwMode="auto">
            <a:xfrm>
              <a:off x="290383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6" name="Text Box 82"/>
            <p:cNvSpPr txBox="1">
              <a:spLocks noChangeArrowheads="1"/>
            </p:cNvSpPr>
            <p:nvPr/>
          </p:nvSpPr>
          <p:spPr bwMode="auto">
            <a:xfrm>
              <a:off x="5127921" y="57721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17" name="Line 83"/>
            <p:cNvSpPr>
              <a:spLocks noChangeShapeType="1"/>
            </p:cNvSpPr>
            <p:nvPr/>
          </p:nvSpPr>
          <p:spPr bwMode="auto">
            <a:xfrm>
              <a:off x="3702346" y="54435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 Box 84"/>
            <p:cNvSpPr txBox="1">
              <a:spLocks noChangeArrowheads="1"/>
            </p:cNvSpPr>
            <p:nvPr/>
          </p:nvSpPr>
          <p:spPr bwMode="auto">
            <a:xfrm>
              <a:off x="405794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9" name="Text Box 87"/>
            <p:cNvSpPr txBox="1">
              <a:spLocks noChangeArrowheads="1"/>
            </p:cNvSpPr>
            <p:nvPr/>
          </p:nvSpPr>
          <p:spPr bwMode="auto">
            <a:xfrm>
              <a:off x="231328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0" name="Text Box 88"/>
            <p:cNvSpPr txBox="1">
              <a:spLocks noChangeArrowheads="1"/>
            </p:cNvSpPr>
            <p:nvPr/>
          </p:nvSpPr>
          <p:spPr bwMode="auto">
            <a:xfrm>
              <a:off x="34673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1" name="Text Box 89"/>
            <p:cNvSpPr txBox="1">
              <a:spLocks noChangeArrowheads="1"/>
            </p:cNvSpPr>
            <p:nvPr/>
          </p:nvSpPr>
          <p:spPr bwMode="auto">
            <a:xfrm>
              <a:off x="46357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…</a:t>
              </a:r>
            </a:p>
          </p:txBody>
        </p:sp>
        <p:sp>
          <p:nvSpPr>
            <p:cNvPr id="22" name="Oval 86"/>
            <p:cNvSpPr>
              <a:spLocks noChangeAspect="1" noChangeArrowheads="1"/>
            </p:cNvSpPr>
            <p:nvPr/>
          </p:nvSpPr>
          <p:spPr bwMode="auto">
            <a:xfrm>
              <a:off x="306346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3" name="Oval 91"/>
            <p:cNvSpPr>
              <a:spLocks noChangeAspect="1" noChangeArrowheads="1"/>
            </p:cNvSpPr>
            <p:nvPr/>
          </p:nvSpPr>
          <p:spPr bwMode="auto">
            <a:xfrm>
              <a:off x="36578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4" name="Oval 92"/>
            <p:cNvSpPr>
              <a:spLocks noChangeAspect="1" noChangeArrowheads="1"/>
            </p:cNvSpPr>
            <p:nvPr/>
          </p:nvSpPr>
          <p:spPr bwMode="auto">
            <a:xfrm>
              <a:off x="42293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5" name="Oval 86"/>
            <p:cNvSpPr>
              <a:spLocks noChangeAspect="1" noChangeArrowheads="1"/>
            </p:cNvSpPr>
            <p:nvPr/>
          </p:nvSpPr>
          <p:spPr bwMode="auto">
            <a:xfrm>
              <a:off x="249634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6" name="Oval 93"/>
            <p:cNvSpPr>
              <a:spLocks noChangeAspect="1" noChangeArrowheads="1"/>
            </p:cNvSpPr>
            <p:nvPr/>
          </p:nvSpPr>
          <p:spPr bwMode="auto">
            <a:xfrm>
              <a:off x="5387303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pic>
        <p:nvPicPr>
          <p:cNvPr id="27" name="Picture 26" descr="C:\Documents and Settings\Lyn\Local Settings\Temporary Internet Files\Content.IE5\9RJB9XCE\MCj0240751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29722" y="2931516"/>
            <a:ext cx="13668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8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Random variable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624883" y="1735434"/>
            <a:ext cx="9874316" cy="42473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continuous.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The volume of water in a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32-ounce container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amount of water can be any volume between 0 ounces and 32 ounces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4204956" y="4700266"/>
            <a:ext cx="4124325" cy="842962"/>
            <a:chOff x="2144124" y="5075657"/>
            <a:chExt cx="4124325" cy="842962"/>
          </a:xfrm>
        </p:grpSpPr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1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4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19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32</a:t>
                </a:r>
              </a:p>
            </p:txBody>
          </p:sp>
          <p:sp>
            <p:nvSpPr>
              <p:cNvPr id="20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2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3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4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5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0" name="Straight Connector 9"/>
            <p:cNvCxnSpPr/>
            <p:nvPr/>
          </p:nvCxnSpPr>
          <p:spPr>
            <a:xfrm>
              <a:off x="2533061" y="5336007"/>
              <a:ext cx="2878138" cy="1587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008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16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455" t="35732" r="9287" b="22326"/>
          <a:stretch/>
        </p:blipFill>
        <p:spPr>
          <a:xfrm>
            <a:off x="1505646" y="2404064"/>
            <a:ext cx="9224087" cy="328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6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66502" y="434923"/>
            <a:ext cx="7529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Discrete Probability Distribution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717965" y="1573254"/>
            <a:ext cx="9755596" cy="147117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Let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be a discrete random variable with possible outcomes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… ,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i="1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Arial" pitchFamily="34" charset="0"/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1717965" y="2818745"/>
            <a:ext cx="9755596" cy="333533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frequency distribution for the possible outcomes.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probability of each possible outcome by dividing its frequency by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 that each probability is between 0 and 1 and that the sum is 1.</a:t>
            </a:r>
          </a:p>
        </p:txBody>
      </p:sp>
    </p:spTree>
    <p:extLst>
      <p:ext uri="{BB962C8B-B14F-4D97-AF65-F5344CB8AC3E}">
        <p14:creationId xmlns:p14="http://schemas.microsoft.com/office/powerpoint/2010/main" val="38162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63112" y="933632"/>
            <a:ext cx="94375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Discrete Probability Distribution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05575" y="1710236"/>
            <a:ext cx="6552584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industrial psychologist administered a personality inventory test for passive-aggressive traits to 150 employees. Individuals were given a score from 1 to 5, where 1 was extremely passive and 5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aggressive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 score of 3 indicated neither trait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probability distribution for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9202" y="3586674"/>
            <a:ext cx="2932430" cy="2523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9384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1019069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0986" t="33577" r="11731" b="22019"/>
          <a:stretch/>
        </p:blipFill>
        <p:spPr>
          <a:xfrm>
            <a:off x="2080331" y="2212621"/>
            <a:ext cx="8181269" cy="356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93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079" t="36416" r="16826" b="20913"/>
          <a:stretch/>
        </p:blipFill>
        <p:spPr>
          <a:xfrm>
            <a:off x="1665446" y="2142510"/>
            <a:ext cx="8381906" cy="38619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1019069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318243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787" t="33354" r="13883" b="18490"/>
          <a:stretch/>
        </p:blipFill>
        <p:spPr>
          <a:xfrm>
            <a:off x="2048719" y="2084473"/>
            <a:ext cx="7448369" cy="37832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791732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218764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3891" y="799150"/>
            <a:ext cx="7010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</a:t>
            </a:r>
          </a:p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probability Distribution 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5513" t="37818" r="10297" b="22500"/>
          <a:stretch/>
        </p:blipFill>
        <p:spPr>
          <a:xfrm>
            <a:off x="866584" y="1973176"/>
            <a:ext cx="10418529" cy="362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60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1733" y="1019069"/>
            <a:ext cx="723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4713" t="34946" r="13678" b="25226"/>
          <a:stretch/>
        </p:blipFill>
        <p:spPr>
          <a:xfrm>
            <a:off x="1536700" y="2308083"/>
            <a:ext cx="8988723" cy="326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2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2" y="1019069"/>
            <a:ext cx="7894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</a:t>
            </a:r>
          </a:p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4780" t="35195" r="14483" b="23032"/>
          <a:stretch/>
        </p:blipFill>
        <p:spPr>
          <a:xfrm>
            <a:off x="1564279" y="2144192"/>
            <a:ext cx="9037456" cy="349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7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Section 4.2 Objectives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probability experiment is a binomial experiment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the binomial probability formula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technology and a binomial table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a binomial distribution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binomial probability distribution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967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Binomial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Experiments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2094345" y="1775522"/>
            <a:ext cx="7887855" cy="34901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is repeated for a fixed number of trials, where each trial is independent of other trials.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only two possible outcomes of interest for each trial.  The outcomes can be classified as a success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or as a failure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a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the same for each trial.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counts the number of successful trials.</a:t>
            </a:r>
          </a:p>
        </p:txBody>
      </p:sp>
    </p:spTree>
    <p:extLst>
      <p:ext uri="{BB962C8B-B14F-4D97-AF65-F5344CB8AC3E}">
        <p14:creationId xmlns:p14="http://schemas.microsoft.com/office/powerpoint/2010/main" val="422795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Binomial Experiments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606" t="33713" r="17467" b="25504"/>
          <a:stretch/>
        </p:blipFill>
        <p:spPr>
          <a:xfrm>
            <a:off x="1782501" y="2106593"/>
            <a:ext cx="8861347" cy="399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6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6127" y="73579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Binomial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Formula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009" t="35347" r="23742" b="22689"/>
          <a:stretch/>
        </p:blipFill>
        <p:spPr>
          <a:xfrm>
            <a:off x="2071390" y="2037143"/>
            <a:ext cx="7778665" cy="397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2041237" y="1707483"/>
            <a:ext cx="8303490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 fracture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knee surgery has a 75% chance of success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degenerative knees. The surgery is performed on three patients. Find the probability of the surgery being successful on exactly two patients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7" descr="C:\Documents and Settings\Lyn\Local Settings\Temporary Internet Files\Content.IE5\0HGJK3SV\MCj036575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39827" y="3516512"/>
            <a:ext cx="1104900" cy="984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113" y="4875629"/>
            <a:ext cx="4286250" cy="9810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2041237" y="4239152"/>
            <a:ext cx="7898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n=3     p=  75% = 0.75          q = 1- 0.75 = 0.25         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7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400" dirty="0" smtClean="0"/>
                  <a:t> P(x=2)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b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 smtClean="0"/>
              </a:p>
              <a:p>
                <a:pPr>
                  <a:defRPr/>
                </a:pPr>
                <a:r>
                  <a:rPr lang="en-US" sz="2400" dirty="0" smtClean="0"/>
                  <a:t>             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b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            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 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0.422</a:t>
                </a: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</a:t>
                </a:r>
                <a:endParaRPr lang="en-US" sz="2400" dirty="0"/>
              </a:p>
              <a:p>
                <a:pPr>
                  <a:defRPr/>
                </a:pPr>
                <a:endParaRPr lang="en-US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blipFill>
                <a:blip r:embed="rId3"/>
                <a:stretch>
                  <a:fillRect l="-315" t="-1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692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882038" y="1824162"/>
            <a:ext cx="6580944" cy="295465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survey,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U.S. were asked to name their expected sources of retirement income. Seven workers who participated in the survey are randomly selected and asked whether they expect to rely 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for retirement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income and found it equal to 25%.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binomial probability distribution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values.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4916" y="1767457"/>
            <a:ext cx="4085824" cy="3547319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5818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349" t="34510" r="7000" b="13098"/>
          <a:stretch/>
        </p:blipFill>
        <p:spPr>
          <a:xfrm>
            <a:off x="1615203" y="1998134"/>
            <a:ext cx="9073753" cy="40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717962" y="1647145"/>
            <a:ext cx="8035637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 indicates that 41% of women in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reading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favorite leisure-time activity. You randomly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 four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U.S. women and ask them if reading is their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favorite leisure-time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activity. Find the probability that at least two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yes.</a:t>
            </a:r>
          </a:p>
        </p:txBody>
      </p:sp>
      <p:pic>
        <p:nvPicPr>
          <p:cNvPr id="7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35850" y="2101598"/>
            <a:ext cx="893762" cy="1101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022763" y="3979737"/>
            <a:ext cx="6096000" cy="156966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</a:rPr>
              <a:t>Solution:  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</a:rPr>
              <a:t> = 4,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0.41,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0.59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At least two means two or more.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Find the sum of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(2),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(3), and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(4).</a:t>
            </a:r>
          </a:p>
        </p:txBody>
      </p:sp>
    </p:spTree>
    <p:extLst>
      <p:ext uri="{BB962C8B-B14F-4D97-AF65-F5344CB8AC3E}">
        <p14:creationId xmlns:p14="http://schemas.microsoft.com/office/powerpoint/2010/main" val="103722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1628631" y="2287759"/>
            <a:ext cx="7613650" cy="1354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6(0.41)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 ≈ 0.351094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0.162654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0.028258</a:t>
            </a:r>
          </a:p>
        </p:txBody>
      </p:sp>
      <p:sp>
        <p:nvSpPr>
          <p:cNvPr id="7" name="Rectangle 6"/>
          <p:cNvSpPr/>
          <p:nvPr/>
        </p:nvSpPr>
        <p:spPr>
          <a:xfrm>
            <a:off x="1628630" y="4112747"/>
            <a:ext cx="7764751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≥ 2)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</a:t>
            </a:r>
          </a:p>
          <a:p>
            <a:r>
              <a:rPr lang="en-US" sz="2400" dirty="0">
                <a:latin typeface="Times New Roman" pitchFamily="18" charset="0"/>
              </a:rPr>
              <a:t>              ≈ 0.351094 + 0.162654 + 0.028258</a:t>
            </a:r>
          </a:p>
          <a:p>
            <a:r>
              <a:rPr lang="en-US" sz="2400" dirty="0">
                <a:latin typeface="Times New Roman" pitchFamily="18" charset="0"/>
              </a:rPr>
              <a:t> 	    ≈ 0.542</a:t>
            </a:r>
          </a:p>
        </p:txBody>
      </p:sp>
      <p:pic>
        <p:nvPicPr>
          <p:cNvPr id="9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02968" y="4211351"/>
            <a:ext cx="893762" cy="1101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557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93423" y="1019069"/>
            <a:ext cx="783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for Binomial Distribution 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558" y="2275588"/>
            <a:ext cx="516255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65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35379" y="1019069"/>
            <a:ext cx="799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075" t="35562" r="12236" b="19389"/>
          <a:stretch/>
        </p:blipFill>
        <p:spPr>
          <a:xfrm>
            <a:off x="1587615" y="2118167"/>
            <a:ext cx="8343464" cy="379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83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5" y="1019069"/>
            <a:ext cx="7349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4.3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Discrete Probability Distributions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8507" y="2101598"/>
            <a:ext cx="8218366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geometric distribution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31346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460394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67612" y="1393099"/>
            <a:ext cx="8468064" cy="45981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 distribution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Satisfies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1-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trial is repeated until a success occurs.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repeated trials are independent of each other.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of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constant for each trial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that the first success will occur on trial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b="1" i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where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 –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3622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07127" y="1691763"/>
            <a:ext cx="898960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experience, you know that the probability that you will make a sale on any given telephone call is 0.23.  Find the probability that your first sale on any given day will occur on your fourth or fifth sales call.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2111022" y="3642596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83BB35"/>
                </a:solidFill>
                <a:latin typeface="Times New Roman" pitchFamily="18" charset="0"/>
              </a:rPr>
              <a:t>Solution: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(sale on fourth or fifth call)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(5)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Geometric with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0.23,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0.77,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4, 5</a:t>
            </a:r>
          </a:p>
        </p:txBody>
      </p:sp>
      <p:pic>
        <p:nvPicPr>
          <p:cNvPr id="9" name="Picture 7" descr="C:\Documents and Settings\Lyn\Local Settings\Temporary Internet Files\Content.IE5\W9M7WLEZ\MCj0397396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8752" y="3733510"/>
            <a:ext cx="10064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754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630" t="35220" r="13427" b="25799"/>
          <a:stretch/>
        </p:blipFill>
        <p:spPr>
          <a:xfrm>
            <a:off x="716875" y="2020710"/>
            <a:ext cx="9533436" cy="373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7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Poisson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4062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    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Satisfies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consists of counting the number of times an event,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occurs in a given interval. 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can be an interval of time, area, or volume.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the event occurring is the same for each interval.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occurrences in one interval is independent of the number of occurrences in other intervals.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7555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Poisson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220" t="36436" r="14442" b="21730"/>
          <a:stretch/>
        </p:blipFill>
        <p:spPr>
          <a:xfrm>
            <a:off x="1964266" y="2009421"/>
            <a:ext cx="8263467" cy="357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09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70952" y="1846924"/>
            <a:ext cx="733610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mean number of accidents per month at a certain intersection is 3. What is the probability that in any given month four accidents will occur at this intersection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pic>
        <p:nvPicPr>
          <p:cNvPr id="7" name="Picture 6" descr="C:\Documents and Settings\Lyn\Local Settings\Temporary Internet Files\Content.IE5\NA0VVPWD\MCTN00571_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8415" y="3421192"/>
            <a:ext cx="1878012" cy="1212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611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8106" t="34846" r="26031" b="29315"/>
          <a:stretch/>
        </p:blipFill>
        <p:spPr>
          <a:xfrm>
            <a:off x="2114690" y="2054576"/>
            <a:ext cx="7627621" cy="335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3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8531" t="26411" r="28588" b="58094"/>
          <a:stretch/>
        </p:blipFill>
        <p:spPr>
          <a:xfrm>
            <a:off x="1524445" y="1909822"/>
            <a:ext cx="7972643" cy="16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4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581" t="28929" r="34034" b="56782"/>
          <a:stretch/>
        </p:blipFill>
        <p:spPr>
          <a:xfrm>
            <a:off x="1439344" y="1896533"/>
            <a:ext cx="8257812" cy="193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1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171" t="26721" r="32507" b="55168"/>
          <a:stretch/>
        </p:blipFill>
        <p:spPr>
          <a:xfrm>
            <a:off x="2009422" y="2144889"/>
            <a:ext cx="7879646" cy="221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92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2345" y="2120980"/>
            <a:ext cx="9478899" cy="276998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Expected value = 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P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defRPr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of a discrete probability distribution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6291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Binomial Distributions 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b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Where; q = 1-p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ight Arrow 8"/>
          <p:cNvSpPr/>
          <p:nvPr/>
        </p:nvSpPr>
        <p:spPr>
          <a:xfrm>
            <a:off x="5578764" y="2992582"/>
            <a:ext cx="1828800" cy="12099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2433" y="2335904"/>
            <a:ext cx="4430179" cy="233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17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Geometric Distribution:</a:t>
                </a: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𝑿</m:t>
                          </m:r>
                        </m:e>
                      </m:d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Poisson Distribution:</a:t>
                </a: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 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sup>
                          </m:sSup>
                        </m:num>
                        <m:den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  <a:blipFill>
                <a:blip r:embed="rId3"/>
                <a:stretch>
                  <a:fillRect l="-1143" t="-1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465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</TotalTime>
  <Words>1345</Words>
  <Application>Microsoft Office PowerPoint</Application>
  <PresentationFormat>Widescreen</PresentationFormat>
  <Paragraphs>276</Paragraphs>
  <Slides>46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Calibri Light</vt:lpstr>
      <vt:lpstr>Cambria Math</vt:lpstr>
      <vt:lpstr>Times New Roman</vt:lpstr>
      <vt:lpstr>Office Theme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92</cp:revision>
  <dcterms:created xsi:type="dcterms:W3CDTF">2023-04-29T09:08:23Z</dcterms:created>
  <dcterms:modified xsi:type="dcterms:W3CDTF">2023-10-18T06:52:52Z</dcterms:modified>
</cp:coreProperties>
</file>