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1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colors2.xml" ContentType="application/vnd.openxmlformats-officedocument.drawingml.diagramColors+xml"/>
  <Override PartName="/ppt/diagrams/layout3.xml" ContentType="application/vnd.openxmlformats-officedocument.drawingml.diagramLayout+xml"/>
  <Override PartName="/ppt/diagrams/quickStyle3.xml" ContentType="application/vnd.openxmlformats-officedocument.drawingml.diagramStyle+xml"/>
  <Override PartName="/ppt/diagrams/layout2.xml" ContentType="application/vnd.openxmlformats-officedocument.drawingml.diagramLayout+xml"/>
  <Override PartName="/ppt/diagrams/drawing3.xml" ContentType="application/vnd.ms-office.drawingml.diagramDrawing+xml"/>
  <Override PartName="/ppt/diagrams/drawing2.xml" ContentType="application/vnd.ms-office.drawingml.diagramDrawing+xml"/>
  <Override PartName="/ppt/diagrams/quickStyle2.xml" ContentType="application/vnd.openxmlformats-officedocument.drawingml.diagramStyle+xml"/>
  <Override PartName="/ppt/diagrams/colors3.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80" r:id="rId2"/>
    <p:sldId id="303" r:id="rId3"/>
    <p:sldId id="532" r:id="rId4"/>
    <p:sldId id="494" r:id="rId5"/>
    <p:sldId id="541" r:id="rId6"/>
    <p:sldId id="550" r:id="rId7"/>
    <p:sldId id="542" r:id="rId8"/>
    <p:sldId id="554" r:id="rId9"/>
    <p:sldId id="543" r:id="rId10"/>
    <p:sldId id="544" r:id="rId11"/>
    <p:sldId id="547" r:id="rId12"/>
    <p:sldId id="563" r:id="rId13"/>
    <p:sldId id="558" r:id="rId14"/>
    <p:sldId id="548" r:id="rId15"/>
    <p:sldId id="561" r:id="rId16"/>
    <p:sldId id="559" r:id="rId17"/>
    <p:sldId id="560" r:id="rId18"/>
    <p:sldId id="313" r:id="rId19"/>
    <p:sldId id="569" r:id="rId20"/>
    <p:sldId id="570" r:id="rId21"/>
    <p:sldId id="562" r:id="rId22"/>
    <p:sldId id="566" r:id="rId23"/>
    <p:sldId id="567" r:id="rId24"/>
    <p:sldId id="276" r:id="rId25"/>
    <p:sldId id="575" r:id="rId26"/>
    <p:sldId id="576" r:id="rId27"/>
    <p:sldId id="577" r:id="rId28"/>
    <p:sldId id="564" r:id="rId29"/>
    <p:sldId id="555" r:id="rId30"/>
    <p:sldId id="556" r:id="rId31"/>
    <p:sldId id="557" r:id="rId32"/>
    <p:sldId id="506" r:id="rId33"/>
    <p:sldId id="571" r:id="rId34"/>
    <p:sldId id="501" r:id="rId35"/>
    <p:sldId id="256" r:id="rId36"/>
    <p:sldId id="568" r:id="rId37"/>
    <p:sldId id="578" r:id="rId38"/>
    <p:sldId id="579" r:id="rId39"/>
    <p:sldId id="528" r:id="rId40"/>
    <p:sldId id="504" r:id="rId41"/>
    <p:sldId id="574" r:id="rId42"/>
    <p:sldId id="536" r:id="rId43"/>
    <p:sldId id="502"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2"/>
            <p14:sldId id="494"/>
            <p14:sldId id="541"/>
            <p14:sldId id="550"/>
            <p14:sldId id="542"/>
            <p14:sldId id="554"/>
            <p14:sldId id="543"/>
            <p14:sldId id="544"/>
            <p14:sldId id="547"/>
            <p14:sldId id="563"/>
            <p14:sldId id="558"/>
            <p14:sldId id="548"/>
            <p14:sldId id="561"/>
            <p14:sldId id="559"/>
            <p14:sldId id="560"/>
            <p14:sldId id="313"/>
            <p14:sldId id="569"/>
            <p14:sldId id="570"/>
            <p14:sldId id="562"/>
            <p14:sldId id="566"/>
            <p14:sldId id="567"/>
            <p14:sldId id="276"/>
            <p14:sldId id="575"/>
            <p14:sldId id="576"/>
            <p14:sldId id="577"/>
            <p14:sldId id="564"/>
            <p14:sldId id="555"/>
            <p14:sldId id="556"/>
            <p14:sldId id="557"/>
            <p14:sldId id="506"/>
            <p14:sldId id="571"/>
            <p14:sldId id="501"/>
            <p14:sldId id="256"/>
            <p14:sldId id="568"/>
            <p14:sldId id="578"/>
            <p14:sldId id="579"/>
            <p14:sldId id="528"/>
            <p14:sldId id="504"/>
            <p14:sldId id="574"/>
          </p14:sldIdLst>
        </p14:section>
        <p14:section name="Untitled Section" id="{E883FF0F-DDF5-44EE-AA53-1A042A84CAFF}">
          <p14:sldIdLst>
            <p14:sldId id="536"/>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000000"/>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66" autoAdjust="0"/>
    <p:restoredTop sz="93512" autoAdjust="0"/>
  </p:normalViewPr>
  <p:slideViewPr>
    <p:cSldViewPr snapToGrid="0">
      <p:cViewPr varScale="1">
        <p:scale>
          <a:sx n="71" d="100"/>
          <a:sy n="71" d="100"/>
        </p:scale>
        <p:origin x="955" y="62"/>
      </p:cViewPr>
      <p:guideLst/>
    </p:cSldViewPr>
  </p:slideViewPr>
  <p:notesTextViewPr>
    <p:cViewPr>
      <p:scale>
        <a:sx n="1" d="1"/>
        <a:sy n="1" d="1"/>
      </p:scale>
      <p:origin x="0" y="0"/>
    </p:cViewPr>
  </p:notesTextViewPr>
  <p:sorterViewPr>
    <p:cViewPr>
      <p:scale>
        <a:sx n="100" d="100"/>
        <a:sy n="100" d="100"/>
      </p:scale>
      <p:origin x="0" y="-111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5" csCatId="accent5" phldr="1"/>
      <dgm:spPr/>
      <dgm:t>
        <a:bodyPr/>
        <a:lstStyle/>
        <a:p>
          <a:pPr rtl="1"/>
          <a:endParaRPr lang="ar-SA"/>
        </a:p>
      </dgm:t>
    </dgm:pt>
    <dgm:pt modelId="{CBDB180D-79AC-4933-9151-5D983FA92440}">
      <dgm:prSet phldrT="[نص]" custT="1"/>
      <dgm:spPr/>
      <dgm:t>
        <a:bodyPr/>
        <a:lstStyle/>
        <a:p>
          <a:pPr algn="ctr" rtl="1"/>
          <a:r>
            <a:rPr kumimoji="0" lang="ar-SA" sz="1800" b="0" i="0" u="none" strike="noStrike" kern="1200" cap="none" spc="0" normalizeH="0" baseline="0" noProof="0">
              <a:ln/>
              <a:effectLst/>
              <a:uLnTx/>
              <a:uFillTx/>
              <a:latin typeface="Alexandria Light" pitchFamily="2" charset="-78"/>
              <a:ea typeface="+mn-ea"/>
              <a:cs typeface="Alexandria Light" pitchFamily="2" charset="-78"/>
            </a:rPr>
            <a:t>المقوّم</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A3560186-D370-4F8F-90E4-EC4CE6BA21CD}">
      <dgm:prSet phldrT="[نص]" custT="1"/>
      <dgm:spPr/>
      <dgm:t>
        <a:bodyPr/>
        <a:lstStyle/>
        <a:p>
          <a:pPr algn="ctr" rtl="1"/>
          <a:r>
            <a:rPr kumimoji="0" lang="ar-SA" sz="1800" b="0" i="0" u="none" strike="noStrike" kern="1200" cap="none" spc="0" normalizeH="0" baseline="0" dirty="0">
              <a:ln/>
              <a:effectLst/>
              <a:uLnTx/>
              <a:uFillTx/>
              <a:latin typeface="Alexandria Light" pitchFamily="2" charset="-78"/>
              <a:ea typeface="+mn-ea"/>
              <a:cs typeface="Alexandria Light" pitchFamily="2" charset="-78"/>
            </a:rPr>
            <a:t>المدرّس</a:t>
          </a: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dgm:t>
        <a:bodyPr/>
        <a:lstStyle/>
        <a:p>
          <a:pPr algn="ctr" rtl="1"/>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المصمّم</a:t>
          </a:r>
          <a:r>
            <a:rPr kumimoji="0" lang="ar-SA" sz="3200" b="0" i="0" u="none" strike="noStrike" kern="1200" cap="none" spc="0" normalizeH="0" baseline="0" noProof="0" dirty="0">
              <a:ln/>
              <a:effectLst/>
              <a:uLnTx/>
              <a:uFillTx/>
              <a:latin typeface="Alexandria Light" pitchFamily="2" charset="-78"/>
              <a:ea typeface="+mn-ea"/>
              <a:cs typeface="Alexandria Light" pitchFamily="2" charset="-78"/>
            </a:rPr>
            <a:t> </a:t>
          </a: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التدريسي</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34D95924-5A67-4FA3-AB01-EA94543B8176}">
      <dgm:prSet phldrT="[نص]" custT="1"/>
      <dgm:spPr/>
      <dgm:t>
        <a:bodyPr/>
        <a:lstStyle/>
        <a:p>
          <a:pPr algn="ctr" rtl="1"/>
          <a:r>
            <a:rPr kumimoji="0" lang="ar-SA" sz="1800" b="0" i="0" u="none" strike="noStrike" kern="1200" cap="none" spc="0" normalizeH="0" baseline="0">
              <a:ln/>
              <a:effectLst/>
              <a:uLnTx/>
              <a:uFillTx/>
              <a:latin typeface="Alexandria Light" pitchFamily="2" charset="-78"/>
              <a:ea typeface="+mn-ea"/>
              <a:cs typeface="Alexandria Light" pitchFamily="2" charset="-78"/>
            </a:rPr>
            <a:t>اختصاصي الموضوع</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pt>
    <dgm:pt modelId="{92590878-D695-427A-BD4E-CEA8664B3E86}" type="pres">
      <dgm:prSet presAssocID="{CBDB180D-79AC-4933-9151-5D983FA92440}" presName="node" presStyleLbl="node1" presStyleIdx="0" presStyleCnt="4">
        <dgm:presLayoutVars>
          <dgm:bulletEnabled val="1"/>
        </dgm:presLayoutVars>
      </dgm:prSet>
      <dgm:spPr/>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4">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4" custLinFactNeighborX="126" custLinFactNeighborY="-240">
        <dgm:presLayoutVars>
          <dgm:bulletEnabled val="1"/>
        </dgm:presLayoutVars>
      </dgm:prSet>
      <dgm:spPr/>
    </dgm:pt>
  </dgm:ptLst>
  <dgm:cxnLst>
    <dgm:cxn modelId="{86482037-4E6D-4A8E-A219-02450C7115F2}" srcId="{775E222A-5CB0-4D83-9082-AD20C3100211}" destId="{A3560186-D370-4F8F-90E4-EC4CE6BA21CD}" srcOrd="2"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025F6887-CD96-4204-A0A6-B07C9C805223}" type="presOf" srcId="{CBDB180D-79AC-4933-9151-5D983FA92440}" destId="{92590878-D695-427A-BD4E-CEA8664B3E86}"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315FEAA5-A83B-42BA-9A72-1D644926A9F9}" type="presOf" srcId="{7D8EE7C7-A1F2-4710-8084-9F57E5D7DCCC}" destId="{BDA771ED-E88C-4AFD-AEC5-967503F6FBD2}"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1" destOrd="0" parTransId="{E2562197-C1AD-4D9A-8057-5BDB0EA920B8}" sibTransId="{C558F5F8-9603-4988-95CA-7772A559A48D}"/>
    <dgm:cxn modelId="{28B757F2-8701-4EE3-8776-60D4C18A2B21}" srcId="{775E222A-5CB0-4D83-9082-AD20C3100211}" destId="{7D8EE7C7-A1F2-4710-8084-9F57E5D7DCCC}" srcOrd="3" destOrd="0" parTransId="{17924703-6059-40A3-B197-4C756E34238A}" sibTransId="{D5B6645B-0C59-4A11-807A-AD7A184B3CA3}"/>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460031-461D-4CE9-940B-7EA3C87C94C1}" type="doc">
      <dgm:prSet loTypeId="urn:microsoft.com/office/officeart/2005/8/layout/process4" loCatId="process" qsTypeId="urn:microsoft.com/office/officeart/2005/8/quickstyle/simple1" qsCatId="simple" csTypeId="urn:microsoft.com/office/officeart/2005/8/colors/accent1_5" csCatId="accent1" phldr="1"/>
      <dgm:spPr/>
      <dgm:t>
        <a:bodyPr/>
        <a:lstStyle/>
        <a:p>
          <a:pPr rtl="1"/>
          <a:endParaRPr lang="ar-SA"/>
        </a:p>
      </dgm:t>
    </dgm:pt>
    <dgm:pt modelId="{960DFBC2-85C6-4F64-B9CF-98DFD40E62FE}">
      <dgm:prSet phldrT="[نص]" custT="1"/>
      <dgm:spPr>
        <a:solidFill>
          <a:schemeClr val="accent5">
            <a:alpha val="50000"/>
          </a:schemeClr>
        </a:solidFill>
      </dgm:spPr>
      <dgm:t>
        <a:bodyPr/>
        <a:lstStyle/>
        <a:p>
          <a:pPr rtl="1"/>
          <a:r>
            <a:rPr lang="ar-SA" sz="1800" b="1" dirty="0">
              <a:latin typeface="Alexandria Light" pitchFamily="2" charset="-78"/>
              <a:cs typeface="Alexandria Light" pitchFamily="2" charset="-78"/>
            </a:rPr>
            <a:t>التحليل</a:t>
          </a:r>
          <a:endParaRPr lang="ar-SA" sz="1700" b="1" dirty="0">
            <a:latin typeface="Alexandria Light" pitchFamily="2" charset="-78"/>
            <a:cs typeface="Alexandria Light" pitchFamily="2" charset="-78"/>
          </a:endParaRPr>
        </a:p>
      </dgm:t>
    </dgm:pt>
    <dgm:pt modelId="{AB00B9E7-DD26-4924-8292-D8BC4318272E}" type="parTrans" cxnId="{D92BC3F0-C740-4D04-98F6-40305689E978}">
      <dgm:prSet/>
      <dgm:spPr/>
      <dgm:t>
        <a:bodyPr/>
        <a:lstStyle/>
        <a:p>
          <a:pPr rtl="1"/>
          <a:endParaRPr lang="ar-SA"/>
        </a:p>
      </dgm:t>
    </dgm:pt>
    <dgm:pt modelId="{6A42E55F-B614-41D0-BF54-6E80E2E1F6D5}" type="sibTrans" cxnId="{D92BC3F0-C740-4D04-98F6-40305689E978}">
      <dgm:prSet/>
      <dgm:spPr/>
      <dgm:t>
        <a:bodyPr/>
        <a:lstStyle/>
        <a:p>
          <a:pPr rtl="1"/>
          <a:endParaRPr lang="ar-SA"/>
        </a:p>
      </dgm:t>
    </dgm:pt>
    <dgm:pt modelId="{2E2E54A0-4F15-4C4C-A54D-25B4B46649E3}">
      <dgm:prSet phldrT="[نص]" custT="1"/>
      <dgm:spPr>
        <a:solidFill>
          <a:schemeClr val="accent5">
            <a:alpha val="6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الإعداد</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والتطوير</a:t>
          </a:r>
        </a:p>
      </dgm:t>
    </dgm:pt>
    <dgm:pt modelId="{31DC5973-BE25-4030-AACF-1877F0EE69EC}" type="parTrans" cxnId="{0E6EE68D-D5EF-4AF5-B433-51D810B14961}">
      <dgm:prSet/>
      <dgm:spPr/>
      <dgm:t>
        <a:bodyPr/>
        <a:lstStyle/>
        <a:p>
          <a:pPr rtl="1"/>
          <a:endParaRPr lang="ar-SA"/>
        </a:p>
      </dgm:t>
    </dgm:pt>
    <dgm:pt modelId="{D0C7B622-CE74-4636-8FB4-4ECEFE7F6585}" type="sibTrans" cxnId="{0E6EE68D-D5EF-4AF5-B433-51D810B14961}">
      <dgm:prSet/>
      <dgm:spPr/>
      <dgm:t>
        <a:bodyPr/>
        <a:lstStyle/>
        <a:p>
          <a:pPr rtl="1"/>
          <a:endParaRPr lang="ar-SA"/>
        </a:p>
      </dgm:t>
    </dgm:pt>
    <dgm:pt modelId="{CF07BD6B-239F-44BC-B9E6-600545041C8E}">
      <dgm:prSet phldrT="[نص]" custT="1"/>
      <dgm:spPr>
        <a:solidFill>
          <a:schemeClr val="accent5">
            <a:alpha val="90000"/>
          </a:schemeClr>
        </a:solidFill>
      </dgm:spPr>
      <dgm:t>
        <a:bodyPr/>
        <a:lstStyle/>
        <a:p>
          <a:pPr rtl="1"/>
          <a:r>
            <a:rPr lang="ar-SA" sz="1800" b="1" kern="1200" dirty="0">
              <a:latin typeface="Alexandria Light" pitchFamily="2" charset="-78"/>
              <a:cs typeface="Alexandria Light" pitchFamily="2" charset="-78"/>
            </a:rPr>
            <a:t>الت</a:t>
          </a:r>
          <a:r>
            <a:rPr lang="ar-SA" sz="1800" b="1" kern="1200" dirty="0">
              <a:solidFill>
                <a:prstClr val="white"/>
              </a:solidFill>
              <a:latin typeface="Alexandria Light" pitchFamily="2" charset="-78"/>
              <a:ea typeface="+mn-ea"/>
              <a:cs typeface="Alexandria Light" pitchFamily="2" charset="-78"/>
            </a:rPr>
            <a:t>قويم</a:t>
          </a:r>
        </a:p>
      </dgm:t>
    </dgm:pt>
    <dgm:pt modelId="{3B84F116-06FB-4EBF-80B7-8F5B00CD5417}" type="parTrans" cxnId="{B8C43BE0-E664-4F03-89C7-91087D9925FC}">
      <dgm:prSet/>
      <dgm:spPr/>
      <dgm:t>
        <a:bodyPr/>
        <a:lstStyle/>
        <a:p>
          <a:pPr rtl="1"/>
          <a:endParaRPr lang="ar-SA"/>
        </a:p>
      </dgm:t>
    </dgm:pt>
    <dgm:pt modelId="{64910DBF-E3B4-42DA-A5C5-9FE174F1C11A}" type="sibTrans" cxnId="{B8C43BE0-E664-4F03-89C7-91087D9925FC}">
      <dgm:prSet/>
      <dgm:spPr/>
      <dgm:t>
        <a:bodyPr/>
        <a:lstStyle/>
        <a:p>
          <a:pPr rtl="1"/>
          <a:endParaRPr lang="ar-SA"/>
        </a:p>
      </dgm:t>
    </dgm:pt>
    <dgm:pt modelId="{0939F0FC-3351-4FF7-81BE-9947389A3FEF}">
      <dgm:prSet phldrT="[نص]" custT="1"/>
      <dgm:spPr>
        <a:solidFill>
          <a:schemeClr val="accent5">
            <a:alpha val="7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التطبيق</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والتجريب</a:t>
          </a:r>
        </a:p>
      </dgm:t>
    </dgm:pt>
    <dgm:pt modelId="{DC4059A7-D5AB-462E-9A69-CC008BC40FE6}" type="parTrans" cxnId="{87BA71F9-9C08-466F-BEB6-1750C5FE5EA2}">
      <dgm:prSet/>
      <dgm:spPr/>
      <dgm:t>
        <a:bodyPr/>
        <a:lstStyle/>
        <a:p>
          <a:pPr rtl="1"/>
          <a:endParaRPr lang="ar-SA"/>
        </a:p>
      </dgm:t>
    </dgm:pt>
    <dgm:pt modelId="{4AFFE200-42CB-43EF-99B1-40A0E1B7BD8A}" type="sibTrans" cxnId="{87BA71F9-9C08-466F-BEB6-1750C5FE5EA2}">
      <dgm:prSet/>
      <dgm:spPr/>
      <dgm:t>
        <a:bodyPr/>
        <a:lstStyle/>
        <a:p>
          <a:pPr rtl="1"/>
          <a:endParaRPr lang="ar-SA"/>
        </a:p>
      </dgm:t>
    </dgm:pt>
    <dgm:pt modelId="{7753E296-3864-485B-BB27-8056DE7D15AA}">
      <dgm:prSet phldrT="[نص]" custT="1"/>
      <dgm:spPr>
        <a:solidFill>
          <a:schemeClr val="accent5">
            <a:alpha val="8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الاستخدام</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التعميم</a:t>
          </a:r>
          <a:r>
            <a:rPr lang="ar-SA" sz="1700" kern="1200" dirty="0"/>
            <a:t>)</a:t>
          </a:r>
        </a:p>
      </dgm:t>
    </dgm:pt>
    <dgm:pt modelId="{F20550BD-EDA0-4979-A21E-DB075F9388DD}" type="parTrans" cxnId="{BFCD23BD-6FA4-4E29-8BFE-7A857CF390E7}">
      <dgm:prSet/>
      <dgm:spPr/>
      <dgm:t>
        <a:bodyPr/>
        <a:lstStyle/>
        <a:p>
          <a:pPr rtl="1"/>
          <a:endParaRPr lang="ar-SA"/>
        </a:p>
      </dgm:t>
    </dgm:pt>
    <dgm:pt modelId="{5E8FA9A6-5A2C-4656-ACB1-E43C3C40B3C5}" type="sibTrans" cxnId="{BFCD23BD-6FA4-4E29-8BFE-7A857CF390E7}">
      <dgm:prSet/>
      <dgm:spPr/>
      <dgm:t>
        <a:bodyPr/>
        <a:lstStyle/>
        <a:p>
          <a:pPr rtl="1"/>
          <a:endParaRPr lang="ar-SA"/>
        </a:p>
      </dgm:t>
    </dgm:pt>
    <dgm:pt modelId="{9A7086E2-5646-4B6A-BFAC-B99ABE79BF9D}" type="pres">
      <dgm:prSet presAssocID="{C5460031-461D-4CE9-940B-7EA3C87C94C1}" presName="Name0" presStyleCnt="0">
        <dgm:presLayoutVars>
          <dgm:dir/>
          <dgm:animLvl val="lvl"/>
          <dgm:resizeHandles val="exact"/>
        </dgm:presLayoutVars>
      </dgm:prSet>
      <dgm:spPr/>
    </dgm:pt>
    <dgm:pt modelId="{BF063C63-4BF7-4B22-8612-E94BF9DA2016}" type="pres">
      <dgm:prSet presAssocID="{CF07BD6B-239F-44BC-B9E6-600545041C8E}" presName="boxAndChildren" presStyleCnt="0"/>
      <dgm:spPr/>
    </dgm:pt>
    <dgm:pt modelId="{85CCA596-8B63-4D1B-84B4-AF619FF5FBF8}" type="pres">
      <dgm:prSet presAssocID="{CF07BD6B-239F-44BC-B9E6-600545041C8E}" presName="parentTextBox" presStyleLbl="node1" presStyleIdx="0" presStyleCnt="5" custLinFactNeighborX="810" custLinFactNeighborY="340"/>
      <dgm:spPr/>
    </dgm:pt>
    <dgm:pt modelId="{4365444E-944A-4571-BF54-91DD52AB01BE}" type="pres">
      <dgm:prSet presAssocID="{5E8FA9A6-5A2C-4656-ACB1-E43C3C40B3C5}" presName="sp" presStyleCnt="0"/>
      <dgm:spPr/>
    </dgm:pt>
    <dgm:pt modelId="{EE522105-5252-4A6C-BEB0-3D1D993A4FBB}" type="pres">
      <dgm:prSet presAssocID="{7753E296-3864-485B-BB27-8056DE7D15AA}" presName="arrowAndChildren" presStyleCnt="0"/>
      <dgm:spPr/>
    </dgm:pt>
    <dgm:pt modelId="{AC332F70-68E5-43E8-8882-BC912DD32F74}" type="pres">
      <dgm:prSet presAssocID="{7753E296-3864-485B-BB27-8056DE7D15AA}" presName="parentTextArrow" presStyleLbl="node1" presStyleIdx="1" presStyleCnt="5"/>
      <dgm:spPr/>
    </dgm:pt>
    <dgm:pt modelId="{6B4C59E9-0440-4487-BAD1-D3D87EB06BA3}" type="pres">
      <dgm:prSet presAssocID="{4AFFE200-42CB-43EF-99B1-40A0E1B7BD8A}" presName="sp" presStyleCnt="0"/>
      <dgm:spPr/>
    </dgm:pt>
    <dgm:pt modelId="{96A17FB2-2FAF-4E9F-A9D7-6FAB4B9E5FC8}" type="pres">
      <dgm:prSet presAssocID="{0939F0FC-3351-4FF7-81BE-9947389A3FEF}" presName="arrowAndChildren" presStyleCnt="0"/>
      <dgm:spPr/>
    </dgm:pt>
    <dgm:pt modelId="{9101CE56-BE6F-4F7E-A927-657274005F80}" type="pres">
      <dgm:prSet presAssocID="{0939F0FC-3351-4FF7-81BE-9947389A3FEF}" presName="parentTextArrow" presStyleLbl="node1" presStyleIdx="2" presStyleCnt="5"/>
      <dgm:spPr/>
    </dgm:pt>
    <dgm:pt modelId="{999CCA2E-2612-463A-9C8D-F1FA931812E5}" type="pres">
      <dgm:prSet presAssocID="{D0C7B622-CE74-4636-8FB4-4ECEFE7F6585}" presName="sp" presStyleCnt="0"/>
      <dgm:spPr/>
    </dgm:pt>
    <dgm:pt modelId="{2D5A40ED-999F-4AF3-A280-3BE319279F67}" type="pres">
      <dgm:prSet presAssocID="{2E2E54A0-4F15-4C4C-A54D-25B4B46649E3}" presName="arrowAndChildren" presStyleCnt="0"/>
      <dgm:spPr/>
    </dgm:pt>
    <dgm:pt modelId="{962B92CC-3D6E-4F4B-9C30-10FF41AD6D33}" type="pres">
      <dgm:prSet presAssocID="{2E2E54A0-4F15-4C4C-A54D-25B4B46649E3}" presName="parentTextArrow" presStyleLbl="node1" presStyleIdx="3" presStyleCnt="5"/>
      <dgm:spPr/>
    </dgm:pt>
    <dgm:pt modelId="{2AB50DCD-8DC2-42B2-BE35-4C762797940A}" type="pres">
      <dgm:prSet presAssocID="{6A42E55F-B614-41D0-BF54-6E80E2E1F6D5}" presName="sp" presStyleCnt="0"/>
      <dgm:spPr/>
    </dgm:pt>
    <dgm:pt modelId="{EDC4A62F-9BA2-4058-87C9-5CFC07163D81}" type="pres">
      <dgm:prSet presAssocID="{960DFBC2-85C6-4F64-B9CF-98DFD40E62FE}" presName="arrowAndChildren" presStyleCnt="0"/>
      <dgm:spPr/>
    </dgm:pt>
    <dgm:pt modelId="{DB957270-2C16-4C94-AFDF-AD73B3B55EFD}" type="pres">
      <dgm:prSet presAssocID="{960DFBC2-85C6-4F64-B9CF-98DFD40E62FE}" presName="parentTextArrow" presStyleLbl="node1" presStyleIdx="4" presStyleCnt="5" custLinFactNeighborY="2306"/>
      <dgm:spPr/>
    </dgm:pt>
  </dgm:ptLst>
  <dgm:cxnLst>
    <dgm:cxn modelId="{B1F01D0A-562C-497F-93F9-F2ACE933959D}" type="presOf" srcId="{CF07BD6B-239F-44BC-B9E6-600545041C8E}" destId="{85CCA596-8B63-4D1B-84B4-AF619FF5FBF8}" srcOrd="0" destOrd="0" presId="urn:microsoft.com/office/officeart/2005/8/layout/process4"/>
    <dgm:cxn modelId="{53B6EB1D-5F9D-4CB5-AA9D-82930D31E078}" type="presOf" srcId="{7753E296-3864-485B-BB27-8056DE7D15AA}" destId="{AC332F70-68E5-43E8-8882-BC912DD32F74}" srcOrd="0" destOrd="0" presId="urn:microsoft.com/office/officeart/2005/8/layout/process4"/>
    <dgm:cxn modelId="{45627324-5886-4408-B2BE-BC97F8BA94B0}" type="presOf" srcId="{960DFBC2-85C6-4F64-B9CF-98DFD40E62FE}" destId="{DB957270-2C16-4C94-AFDF-AD73B3B55EFD}" srcOrd="0" destOrd="0" presId="urn:microsoft.com/office/officeart/2005/8/layout/process4"/>
    <dgm:cxn modelId="{AB300457-8962-4C5B-9C8F-C0CAED7F8669}" type="presOf" srcId="{0939F0FC-3351-4FF7-81BE-9947389A3FEF}" destId="{9101CE56-BE6F-4F7E-A927-657274005F80}" srcOrd="0" destOrd="0" presId="urn:microsoft.com/office/officeart/2005/8/layout/process4"/>
    <dgm:cxn modelId="{29DAB689-6ED8-40C9-A3F7-54D814651DF6}" type="presOf" srcId="{C5460031-461D-4CE9-940B-7EA3C87C94C1}" destId="{9A7086E2-5646-4B6A-BFAC-B99ABE79BF9D}" srcOrd="0" destOrd="0" presId="urn:microsoft.com/office/officeart/2005/8/layout/process4"/>
    <dgm:cxn modelId="{0E6EE68D-D5EF-4AF5-B433-51D810B14961}" srcId="{C5460031-461D-4CE9-940B-7EA3C87C94C1}" destId="{2E2E54A0-4F15-4C4C-A54D-25B4B46649E3}" srcOrd="1" destOrd="0" parTransId="{31DC5973-BE25-4030-AACF-1877F0EE69EC}" sibTransId="{D0C7B622-CE74-4636-8FB4-4ECEFE7F6585}"/>
    <dgm:cxn modelId="{BFCD23BD-6FA4-4E29-8BFE-7A857CF390E7}" srcId="{C5460031-461D-4CE9-940B-7EA3C87C94C1}" destId="{7753E296-3864-485B-BB27-8056DE7D15AA}" srcOrd="3" destOrd="0" parTransId="{F20550BD-EDA0-4979-A21E-DB075F9388DD}" sibTransId="{5E8FA9A6-5A2C-4656-ACB1-E43C3C40B3C5}"/>
    <dgm:cxn modelId="{B8C43BE0-E664-4F03-89C7-91087D9925FC}" srcId="{C5460031-461D-4CE9-940B-7EA3C87C94C1}" destId="{CF07BD6B-239F-44BC-B9E6-600545041C8E}" srcOrd="4" destOrd="0" parTransId="{3B84F116-06FB-4EBF-80B7-8F5B00CD5417}" sibTransId="{64910DBF-E3B4-42DA-A5C5-9FE174F1C11A}"/>
    <dgm:cxn modelId="{DA391BE7-251F-4D08-99ED-3497F2B044AC}" type="presOf" srcId="{2E2E54A0-4F15-4C4C-A54D-25B4B46649E3}" destId="{962B92CC-3D6E-4F4B-9C30-10FF41AD6D33}" srcOrd="0" destOrd="0" presId="urn:microsoft.com/office/officeart/2005/8/layout/process4"/>
    <dgm:cxn modelId="{D92BC3F0-C740-4D04-98F6-40305689E978}" srcId="{C5460031-461D-4CE9-940B-7EA3C87C94C1}" destId="{960DFBC2-85C6-4F64-B9CF-98DFD40E62FE}" srcOrd="0" destOrd="0" parTransId="{AB00B9E7-DD26-4924-8292-D8BC4318272E}" sibTransId="{6A42E55F-B614-41D0-BF54-6E80E2E1F6D5}"/>
    <dgm:cxn modelId="{87BA71F9-9C08-466F-BEB6-1750C5FE5EA2}" srcId="{C5460031-461D-4CE9-940B-7EA3C87C94C1}" destId="{0939F0FC-3351-4FF7-81BE-9947389A3FEF}" srcOrd="2" destOrd="0" parTransId="{DC4059A7-D5AB-462E-9A69-CC008BC40FE6}" sibTransId="{4AFFE200-42CB-43EF-99B1-40A0E1B7BD8A}"/>
    <dgm:cxn modelId="{F10821EF-CC3B-4E61-ACD1-EFE159450233}" type="presParOf" srcId="{9A7086E2-5646-4B6A-BFAC-B99ABE79BF9D}" destId="{BF063C63-4BF7-4B22-8612-E94BF9DA2016}" srcOrd="0" destOrd="0" presId="urn:microsoft.com/office/officeart/2005/8/layout/process4"/>
    <dgm:cxn modelId="{1599E070-907D-437E-B245-38CF10504E45}" type="presParOf" srcId="{BF063C63-4BF7-4B22-8612-E94BF9DA2016}" destId="{85CCA596-8B63-4D1B-84B4-AF619FF5FBF8}" srcOrd="0" destOrd="0" presId="urn:microsoft.com/office/officeart/2005/8/layout/process4"/>
    <dgm:cxn modelId="{6AB865F0-8611-4DBA-BC74-A260C42991F8}" type="presParOf" srcId="{9A7086E2-5646-4B6A-BFAC-B99ABE79BF9D}" destId="{4365444E-944A-4571-BF54-91DD52AB01BE}" srcOrd="1" destOrd="0" presId="urn:microsoft.com/office/officeart/2005/8/layout/process4"/>
    <dgm:cxn modelId="{D1F8D182-30C1-40BF-A2D7-4C55330250D2}" type="presParOf" srcId="{9A7086E2-5646-4B6A-BFAC-B99ABE79BF9D}" destId="{EE522105-5252-4A6C-BEB0-3D1D993A4FBB}" srcOrd="2" destOrd="0" presId="urn:microsoft.com/office/officeart/2005/8/layout/process4"/>
    <dgm:cxn modelId="{803B3F83-A9E9-4B2B-BB84-4A443377375A}" type="presParOf" srcId="{EE522105-5252-4A6C-BEB0-3D1D993A4FBB}" destId="{AC332F70-68E5-43E8-8882-BC912DD32F74}" srcOrd="0" destOrd="0" presId="urn:microsoft.com/office/officeart/2005/8/layout/process4"/>
    <dgm:cxn modelId="{CA95081B-8BAB-4E78-9ACC-DFD634986FA2}" type="presParOf" srcId="{9A7086E2-5646-4B6A-BFAC-B99ABE79BF9D}" destId="{6B4C59E9-0440-4487-BAD1-D3D87EB06BA3}" srcOrd="3" destOrd="0" presId="urn:microsoft.com/office/officeart/2005/8/layout/process4"/>
    <dgm:cxn modelId="{E11312D5-9A90-4902-A7A6-4A7C367FBE20}" type="presParOf" srcId="{9A7086E2-5646-4B6A-BFAC-B99ABE79BF9D}" destId="{96A17FB2-2FAF-4E9F-A9D7-6FAB4B9E5FC8}" srcOrd="4" destOrd="0" presId="urn:microsoft.com/office/officeart/2005/8/layout/process4"/>
    <dgm:cxn modelId="{38BDA59D-AC98-4E49-BE84-DDADD340132F}" type="presParOf" srcId="{96A17FB2-2FAF-4E9F-A9D7-6FAB4B9E5FC8}" destId="{9101CE56-BE6F-4F7E-A927-657274005F80}" srcOrd="0" destOrd="0" presId="urn:microsoft.com/office/officeart/2005/8/layout/process4"/>
    <dgm:cxn modelId="{296B9B6C-4C01-41FA-B281-73F142481180}" type="presParOf" srcId="{9A7086E2-5646-4B6A-BFAC-B99ABE79BF9D}" destId="{999CCA2E-2612-463A-9C8D-F1FA931812E5}" srcOrd="5" destOrd="0" presId="urn:microsoft.com/office/officeart/2005/8/layout/process4"/>
    <dgm:cxn modelId="{DCA7363B-AF87-4C8F-A81E-1C55BA612D23}" type="presParOf" srcId="{9A7086E2-5646-4B6A-BFAC-B99ABE79BF9D}" destId="{2D5A40ED-999F-4AF3-A280-3BE319279F67}" srcOrd="6" destOrd="0" presId="urn:microsoft.com/office/officeart/2005/8/layout/process4"/>
    <dgm:cxn modelId="{0A71F1DF-92B2-4C21-9CC1-07FDACEDC2E2}" type="presParOf" srcId="{2D5A40ED-999F-4AF3-A280-3BE319279F67}" destId="{962B92CC-3D6E-4F4B-9C30-10FF41AD6D33}" srcOrd="0" destOrd="0" presId="urn:microsoft.com/office/officeart/2005/8/layout/process4"/>
    <dgm:cxn modelId="{39ABCDA3-8492-47C8-82E2-E4D30C2A79F9}" type="presParOf" srcId="{9A7086E2-5646-4B6A-BFAC-B99ABE79BF9D}" destId="{2AB50DCD-8DC2-42B2-BE35-4C762797940A}" srcOrd="7" destOrd="0" presId="urn:microsoft.com/office/officeart/2005/8/layout/process4"/>
    <dgm:cxn modelId="{8C1CA659-F56C-400A-837B-1FE9089D3257}" type="presParOf" srcId="{9A7086E2-5646-4B6A-BFAC-B99ABE79BF9D}" destId="{EDC4A62F-9BA2-4058-87C9-5CFC07163D81}" srcOrd="8" destOrd="0" presId="urn:microsoft.com/office/officeart/2005/8/layout/process4"/>
    <dgm:cxn modelId="{5148741D-D691-486D-A64A-1E91313F17C4}" type="presParOf" srcId="{EDC4A62F-9BA2-4058-87C9-5CFC07163D81}" destId="{DB957270-2C16-4C94-AFDF-AD73B3B55EFD}" srcOrd="0" destOrd="0" presId="urn:microsoft.com/office/officeart/2005/8/layout/process4"/>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AF3502C-F070-4060-BCEB-A8372483212F}"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SA"/>
        </a:p>
      </dgm:t>
    </dgm:pt>
    <dgm:pt modelId="{4FA34DE5-F169-4481-A67C-711E13058C99}">
      <dgm:prSet phldrT="[Text]" custT="1"/>
      <dgm:spPr>
        <a:solidFill>
          <a:srgbClr val="00B0F0"/>
        </a:solidFill>
        <a:ln>
          <a:solidFill>
            <a:schemeClr val="accent5"/>
          </a:solidFill>
        </a:ln>
      </dgm:spPr>
      <dgm:t>
        <a:bodyPr/>
        <a:lstStyle/>
        <a:p>
          <a:pPr rtl="1"/>
          <a:r>
            <a:rPr lang="ar-SA" sz="1800" dirty="0">
              <a:latin typeface="Alexandria Light" pitchFamily="2" charset="-78"/>
              <a:cs typeface="Alexandria Light" pitchFamily="2" charset="-78"/>
            </a:rPr>
            <a:t>المستوى المكبر</a:t>
          </a:r>
        </a:p>
      </dgm:t>
    </dgm:pt>
    <dgm:pt modelId="{9EA7D30D-4A09-4F34-8698-DDC13972F156}" type="parTrans" cxnId="{B06DB0E0-6DCD-4E99-A010-56381FE5B5C7}">
      <dgm:prSet/>
      <dgm:spPr/>
      <dgm:t>
        <a:bodyPr/>
        <a:lstStyle/>
        <a:p>
          <a:pPr rtl="1"/>
          <a:endParaRPr lang="ar-SA"/>
        </a:p>
      </dgm:t>
    </dgm:pt>
    <dgm:pt modelId="{28C4B290-49FF-42CD-BAE1-01E050B17E1D}" type="sibTrans" cxnId="{B06DB0E0-6DCD-4E99-A010-56381FE5B5C7}">
      <dgm:prSet/>
      <dgm:spPr/>
      <dgm:t>
        <a:bodyPr/>
        <a:lstStyle/>
        <a:p>
          <a:pPr rtl="1"/>
          <a:endParaRPr lang="ar-SA"/>
        </a:p>
      </dgm:t>
    </dgm:pt>
    <dgm:pt modelId="{DBFA6E4B-6333-4E80-A296-9897732C3B30}">
      <dgm:prSet phldrT="[Text]" custT="1"/>
      <dgm:spPr>
        <a:solidFill>
          <a:schemeClr val="accent5">
            <a:lumMod val="20000"/>
            <a:lumOff val="80000"/>
            <a:alpha val="90000"/>
          </a:schemeClr>
        </a:solidFill>
      </dgm:spPr>
      <dgm:t>
        <a:bodyPr/>
        <a:lstStyle/>
        <a:p>
          <a:pPr algn="ctr" rtl="1">
            <a:lnSpc>
              <a:spcPts val="2420"/>
            </a:lnSpc>
            <a:spcBef>
              <a:spcPts val="1200"/>
            </a:spcBef>
            <a:spcAft>
              <a:spcPts val="2000"/>
            </a:spcAft>
          </a:pPr>
          <a:r>
            <a:rPr lang="ar-SA" sz="1600" dirty="0">
              <a:latin typeface="Alexandria Light" pitchFamily="2" charset="-78"/>
              <a:cs typeface="Alexandria Light" pitchFamily="2" charset="-78"/>
            </a:rPr>
            <a:t>تصميم البرامج والمقررات الدراسية كاملة</a:t>
          </a:r>
          <a:endParaRPr lang="ar-SA" sz="1600" dirty="0">
            <a:solidFill>
              <a:schemeClr val="tx1"/>
            </a:solidFill>
          </a:endParaRPr>
        </a:p>
      </dgm:t>
    </dgm:pt>
    <dgm:pt modelId="{6285131B-0940-47F7-97F9-D6E4AF0D157A}" type="parTrans" cxnId="{E07BA94E-C8B9-4C2A-8982-2CF46B00E954}">
      <dgm:prSet/>
      <dgm:spPr/>
      <dgm:t>
        <a:bodyPr/>
        <a:lstStyle/>
        <a:p>
          <a:pPr rtl="1"/>
          <a:endParaRPr lang="ar-SA"/>
        </a:p>
      </dgm:t>
    </dgm:pt>
    <dgm:pt modelId="{D3E00260-3710-4BE9-9524-F6A58791F9E9}" type="sibTrans" cxnId="{E07BA94E-C8B9-4C2A-8982-2CF46B00E954}">
      <dgm:prSet/>
      <dgm:spPr/>
      <dgm:t>
        <a:bodyPr/>
        <a:lstStyle/>
        <a:p>
          <a:pPr rtl="1"/>
          <a:endParaRPr lang="ar-SA"/>
        </a:p>
      </dgm:t>
    </dgm:pt>
    <dgm:pt modelId="{B71CD70F-F60D-4E4A-9FFC-C052863F8B7F}">
      <dgm:prSet phldrT="[Text]" custT="1"/>
      <dgm:spPr>
        <a:solidFill>
          <a:srgbClr val="00B0F0"/>
        </a:solidFill>
        <a:ln>
          <a:solidFill>
            <a:srgbClr val="FFC000"/>
          </a:solidFill>
        </a:ln>
      </dgm:spPr>
      <dgm:t>
        <a:bodyPr/>
        <a:lstStyle/>
        <a:p>
          <a:pPr rtl="1"/>
          <a:r>
            <a:rPr lang="ar-SA" sz="1800" dirty="0">
              <a:latin typeface="Alexandria Light" pitchFamily="2" charset="-78"/>
              <a:cs typeface="Alexandria Light" pitchFamily="2" charset="-78"/>
            </a:rPr>
            <a:t>المستوى المصغر</a:t>
          </a:r>
          <a:endParaRPr lang="ar-SA" sz="2000" dirty="0">
            <a:latin typeface="Alexandria Light" pitchFamily="2" charset="-78"/>
            <a:cs typeface="Alexandria Light" pitchFamily="2" charset="-78"/>
          </a:endParaRPr>
        </a:p>
      </dgm:t>
    </dgm:pt>
    <dgm:pt modelId="{E611949C-4F3D-4EE5-8BAF-57DAC9C62FF5}" type="parTrans" cxnId="{807A3F31-2643-43CE-A494-39DD920F54B0}">
      <dgm:prSet/>
      <dgm:spPr/>
      <dgm:t>
        <a:bodyPr/>
        <a:lstStyle/>
        <a:p>
          <a:pPr rtl="1"/>
          <a:endParaRPr lang="ar-SA"/>
        </a:p>
      </dgm:t>
    </dgm:pt>
    <dgm:pt modelId="{475CB5E1-375C-46A3-8806-63D4E05738F2}" type="sibTrans" cxnId="{807A3F31-2643-43CE-A494-39DD920F54B0}">
      <dgm:prSet/>
      <dgm:spPr/>
      <dgm:t>
        <a:bodyPr/>
        <a:lstStyle/>
        <a:p>
          <a:pPr rtl="1"/>
          <a:endParaRPr lang="ar-SA"/>
        </a:p>
      </dgm:t>
    </dgm:pt>
    <dgm:pt modelId="{F3534B1C-B2DD-478F-89A9-268D443522F0}">
      <dgm:prSet phldrT="[Text]" custT="1"/>
      <dgm:spPr>
        <a:solidFill>
          <a:schemeClr val="accent5">
            <a:lumMod val="20000"/>
            <a:lumOff val="80000"/>
            <a:alpha val="90000"/>
          </a:schemeClr>
        </a:solidFill>
        <a:ln>
          <a:solidFill>
            <a:schemeClr val="accent5">
              <a:lumMod val="20000"/>
              <a:lumOff val="80000"/>
              <a:alpha val="90000"/>
            </a:schemeClr>
          </a:solidFill>
        </a:ln>
      </dgm:spPr>
      <dgm:t>
        <a:bodyPr/>
        <a:lstStyle/>
        <a:p>
          <a:pPr algn="ctr" rtl="1">
            <a:lnSpc>
              <a:spcPts val="2420"/>
            </a:lnSpc>
            <a:spcBef>
              <a:spcPts val="600"/>
            </a:spcBef>
            <a:spcAft>
              <a:spcPts val="2000"/>
            </a:spcAft>
          </a:pPr>
          <a:r>
            <a:rPr lang="ar-SA" sz="1600" dirty="0">
              <a:latin typeface="Alexandria Light" pitchFamily="2" charset="-78"/>
              <a:cs typeface="Alexandria Light" pitchFamily="2" charset="-78"/>
            </a:rPr>
            <a:t>تصميم الدروس اليومية و والوحدات الدراسية</a:t>
          </a:r>
          <a:endParaRPr lang="ar-SA" sz="1600" dirty="0"/>
        </a:p>
      </dgm:t>
    </dgm:pt>
    <dgm:pt modelId="{BB7E4534-84C0-4211-A4E4-2786489BD8D9}" type="parTrans" cxnId="{B3A00666-F139-40F5-94C9-B34AB811F61C}">
      <dgm:prSet/>
      <dgm:spPr/>
      <dgm:t>
        <a:bodyPr/>
        <a:lstStyle/>
        <a:p>
          <a:pPr rtl="1"/>
          <a:endParaRPr lang="ar-SA"/>
        </a:p>
      </dgm:t>
    </dgm:pt>
    <dgm:pt modelId="{3CD61FC8-8CF2-455C-95FB-7B647B80171E}" type="sibTrans" cxnId="{B3A00666-F139-40F5-94C9-B34AB811F61C}">
      <dgm:prSet/>
      <dgm:spPr/>
      <dgm:t>
        <a:bodyPr/>
        <a:lstStyle/>
        <a:p>
          <a:pPr rtl="1"/>
          <a:endParaRPr lang="ar-SA"/>
        </a:p>
      </dgm:t>
    </dgm:pt>
    <dgm:pt modelId="{F421EB8A-4531-4B7B-B101-9A2F7E965CBB}" type="pres">
      <dgm:prSet presAssocID="{5AF3502C-F070-4060-BCEB-A8372483212F}" presName="Name0" presStyleCnt="0">
        <dgm:presLayoutVars>
          <dgm:dir/>
          <dgm:animLvl val="lvl"/>
          <dgm:resizeHandles val="exact"/>
        </dgm:presLayoutVars>
      </dgm:prSet>
      <dgm:spPr/>
    </dgm:pt>
    <dgm:pt modelId="{BEDBBDB1-84E4-49BC-9EE9-E4C4E2C940D7}" type="pres">
      <dgm:prSet presAssocID="{4FA34DE5-F169-4481-A67C-711E13058C99}" presName="composite" presStyleCnt="0"/>
      <dgm:spPr/>
    </dgm:pt>
    <dgm:pt modelId="{4ED36C53-8AA9-4FD6-9E8B-B31FB4C6635C}" type="pres">
      <dgm:prSet presAssocID="{4FA34DE5-F169-4481-A67C-711E13058C99}" presName="parTx" presStyleLbl="alignNode1" presStyleIdx="0" presStyleCnt="2">
        <dgm:presLayoutVars>
          <dgm:chMax val="0"/>
          <dgm:chPref val="0"/>
          <dgm:bulletEnabled val="1"/>
        </dgm:presLayoutVars>
      </dgm:prSet>
      <dgm:spPr/>
    </dgm:pt>
    <dgm:pt modelId="{94D73F77-39EC-4C8F-A850-CA2B86D16F9F}" type="pres">
      <dgm:prSet presAssocID="{4FA34DE5-F169-4481-A67C-711E13058C99}" presName="desTx" presStyleLbl="alignAccFollowNode1" presStyleIdx="0" presStyleCnt="2">
        <dgm:presLayoutVars>
          <dgm:bulletEnabled val="1"/>
        </dgm:presLayoutVars>
      </dgm:prSet>
      <dgm:spPr/>
    </dgm:pt>
    <dgm:pt modelId="{3683612F-A152-45E0-958D-898EC17EB1B2}" type="pres">
      <dgm:prSet presAssocID="{28C4B290-49FF-42CD-BAE1-01E050B17E1D}" presName="space" presStyleCnt="0"/>
      <dgm:spPr/>
    </dgm:pt>
    <dgm:pt modelId="{DC1686A3-75A8-4DB4-B8B7-6A96AF64066E}" type="pres">
      <dgm:prSet presAssocID="{B71CD70F-F60D-4E4A-9FFC-C052863F8B7F}" presName="composite" presStyleCnt="0"/>
      <dgm:spPr/>
    </dgm:pt>
    <dgm:pt modelId="{C7A531C7-C4C4-4220-AEE2-DC212BADFE6A}" type="pres">
      <dgm:prSet presAssocID="{B71CD70F-F60D-4E4A-9FFC-C052863F8B7F}" presName="parTx" presStyleLbl="alignNode1" presStyleIdx="1" presStyleCnt="2">
        <dgm:presLayoutVars>
          <dgm:chMax val="0"/>
          <dgm:chPref val="0"/>
          <dgm:bulletEnabled val="1"/>
        </dgm:presLayoutVars>
      </dgm:prSet>
      <dgm:spPr/>
    </dgm:pt>
    <dgm:pt modelId="{0D47867D-808C-43AE-A5F6-88A5C9217D61}" type="pres">
      <dgm:prSet presAssocID="{B71CD70F-F60D-4E4A-9FFC-C052863F8B7F}" presName="desTx" presStyleLbl="alignAccFollowNode1" presStyleIdx="1" presStyleCnt="2">
        <dgm:presLayoutVars>
          <dgm:bulletEnabled val="1"/>
        </dgm:presLayoutVars>
      </dgm:prSet>
      <dgm:spPr/>
    </dgm:pt>
  </dgm:ptLst>
  <dgm:cxnLst>
    <dgm:cxn modelId="{EB07E50C-9911-4924-8A6B-7D41F33A8E90}" type="presOf" srcId="{4FA34DE5-F169-4481-A67C-711E13058C99}" destId="{4ED36C53-8AA9-4FD6-9E8B-B31FB4C6635C}" srcOrd="0" destOrd="0" presId="urn:microsoft.com/office/officeart/2005/8/layout/hList1"/>
    <dgm:cxn modelId="{477A4F21-7866-473D-A4B6-C951F1BC8197}" type="presOf" srcId="{DBFA6E4B-6333-4E80-A296-9897732C3B30}" destId="{94D73F77-39EC-4C8F-A850-CA2B86D16F9F}" srcOrd="0" destOrd="0" presId="urn:microsoft.com/office/officeart/2005/8/layout/hList1"/>
    <dgm:cxn modelId="{A7FE1A29-8210-45DB-9787-150C22173737}" type="presOf" srcId="{B71CD70F-F60D-4E4A-9FFC-C052863F8B7F}" destId="{C7A531C7-C4C4-4220-AEE2-DC212BADFE6A}" srcOrd="0" destOrd="0" presId="urn:microsoft.com/office/officeart/2005/8/layout/hList1"/>
    <dgm:cxn modelId="{807A3F31-2643-43CE-A494-39DD920F54B0}" srcId="{5AF3502C-F070-4060-BCEB-A8372483212F}" destId="{B71CD70F-F60D-4E4A-9FFC-C052863F8B7F}" srcOrd="1" destOrd="0" parTransId="{E611949C-4F3D-4EE5-8BAF-57DAC9C62FF5}" sibTransId="{475CB5E1-375C-46A3-8806-63D4E05738F2}"/>
    <dgm:cxn modelId="{B3A00666-F139-40F5-94C9-B34AB811F61C}" srcId="{B71CD70F-F60D-4E4A-9FFC-C052863F8B7F}" destId="{F3534B1C-B2DD-478F-89A9-268D443522F0}" srcOrd="0" destOrd="0" parTransId="{BB7E4534-84C0-4211-A4E4-2786489BD8D9}" sibTransId="{3CD61FC8-8CF2-455C-95FB-7B647B80171E}"/>
    <dgm:cxn modelId="{E07BA94E-C8B9-4C2A-8982-2CF46B00E954}" srcId="{4FA34DE5-F169-4481-A67C-711E13058C99}" destId="{DBFA6E4B-6333-4E80-A296-9897732C3B30}" srcOrd="0" destOrd="0" parTransId="{6285131B-0940-47F7-97F9-D6E4AF0D157A}" sibTransId="{D3E00260-3710-4BE9-9524-F6A58791F9E9}"/>
    <dgm:cxn modelId="{EC7A05C3-F6C6-4C3F-90C2-DBBA088F37AA}" type="presOf" srcId="{5AF3502C-F070-4060-BCEB-A8372483212F}" destId="{F421EB8A-4531-4B7B-B101-9A2F7E965CBB}" srcOrd="0" destOrd="0" presId="urn:microsoft.com/office/officeart/2005/8/layout/hList1"/>
    <dgm:cxn modelId="{47C9B2D4-DE02-4598-8ECE-16485F1E3AE9}" type="presOf" srcId="{F3534B1C-B2DD-478F-89A9-268D443522F0}" destId="{0D47867D-808C-43AE-A5F6-88A5C9217D61}" srcOrd="0" destOrd="0" presId="urn:microsoft.com/office/officeart/2005/8/layout/hList1"/>
    <dgm:cxn modelId="{B06DB0E0-6DCD-4E99-A010-56381FE5B5C7}" srcId="{5AF3502C-F070-4060-BCEB-A8372483212F}" destId="{4FA34DE5-F169-4481-A67C-711E13058C99}" srcOrd="0" destOrd="0" parTransId="{9EA7D30D-4A09-4F34-8698-DDC13972F156}" sibTransId="{28C4B290-49FF-42CD-BAE1-01E050B17E1D}"/>
    <dgm:cxn modelId="{E213E04D-B0D0-49D0-B5CE-FB0E401374B4}" type="presParOf" srcId="{F421EB8A-4531-4B7B-B101-9A2F7E965CBB}" destId="{BEDBBDB1-84E4-49BC-9EE9-E4C4E2C940D7}" srcOrd="0" destOrd="0" presId="urn:microsoft.com/office/officeart/2005/8/layout/hList1"/>
    <dgm:cxn modelId="{FAD87F88-B660-420B-925A-E4A20346A1B0}" type="presParOf" srcId="{BEDBBDB1-84E4-49BC-9EE9-E4C4E2C940D7}" destId="{4ED36C53-8AA9-4FD6-9E8B-B31FB4C6635C}" srcOrd="0" destOrd="0" presId="urn:microsoft.com/office/officeart/2005/8/layout/hList1"/>
    <dgm:cxn modelId="{FBC3B949-0084-48F0-87A3-A2A2AC27A452}" type="presParOf" srcId="{BEDBBDB1-84E4-49BC-9EE9-E4C4E2C940D7}" destId="{94D73F77-39EC-4C8F-A850-CA2B86D16F9F}" srcOrd="1" destOrd="0" presId="urn:microsoft.com/office/officeart/2005/8/layout/hList1"/>
    <dgm:cxn modelId="{560D2D47-CAF6-42D4-9CFD-6FF3BBD049EE}" type="presParOf" srcId="{F421EB8A-4531-4B7B-B101-9A2F7E965CBB}" destId="{3683612F-A152-45E0-958D-898EC17EB1B2}" srcOrd="1" destOrd="0" presId="urn:microsoft.com/office/officeart/2005/8/layout/hList1"/>
    <dgm:cxn modelId="{61539046-3EC4-4E1A-AA49-AED77856CE5C}" type="presParOf" srcId="{F421EB8A-4531-4B7B-B101-9A2F7E965CBB}" destId="{DC1686A3-75A8-4DB4-B8B7-6A96AF64066E}" srcOrd="2" destOrd="0" presId="urn:microsoft.com/office/officeart/2005/8/layout/hList1"/>
    <dgm:cxn modelId="{E1678F63-26D8-4876-B07F-007D9943D849}" type="presParOf" srcId="{DC1686A3-75A8-4DB4-B8B7-6A96AF64066E}" destId="{C7A531C7-C4C4-4220-AEE2-DC212BADFE6A}" srcOrd="0" destOrd="0" presId="urn:microsoft.com/office/officeart/2005/8/layout/hList1"/>
    <dgm:cxn modelId="{D58147E2-9288-467F-A8E6-DE090A16EBF1}" type="presParOf" srcId="{DC1686A3-75A8-4DB4-B8B7-6A96AF64066E}" destId="{0D47867D-808C-43AE-A5F6-88A5C9217D61}" srcOrd="1" destOrd="0" presId="urn:microsoft.com/office/officeart/2005/8/layout/hList1"/>
  </dgm:cxnLst>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2735" y="562486"/>
          <a:ext cx="2169949" cy="1301969"/>
        </a:xfrm>
        <a:prstGeom prst="rect">
          <a:avLst/>
        </a:prstGeom>
        <a:solidFill>
          <a:schemeClr val="accent5">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noProof="0">
              <a:ln/>
              <a:effectLst/>
              <a:uLnTx/>
              <a:uFillTx/>
              <a:latin typeface="Alexandria Light" pitchFamily="2" charset="-78"/>
              <a:ea typeface="+mn-ea"/>
              <a:cs typeface="Alexandria Light" pitchFamily="2" charset="-78"/>
            </a:rPr>
            <a:t>المقوّم</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2735" y="562486"/>
        <a:ext cx="2169949" cy="1301969"/>
      </dsp:txXfrm>
    </dsp:sp>
    <dsp:sp modelId="{042473C5-2FAB-4836-AD2D-E4EB80E8076F}">
      <dsp:nvSpPr>
        <dsp:cNvPr id="0" name=""/>
        <dsp:cNvSpPr/>
      </dsp:nvSpPr>
      <dsp:spPr>
        <a:xfrm>
          <a:off x="2389680" y="562486"/>
          <a:ext cx="2169949" cy="1301969"/>
        </a:xfrm>
        <a:prstGeom prst="rect">
          <a:avLst/>
        </a:prstGeom>
        <a:solidFill>
          <a:schemeClr val="accent5">
            <a:alpha val="90000"/>
            <a:hueOff val="0"/>
            <a:satOff val="0"/>
            <a:lumOff val="0"/>
            <a:alphaOff val="-13333"/>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a:ln/>
              <a:effectLst/>
              <a:uLnTx/>
              <a:uFillTx/>
              <a:latin typeface="Alexandria Light" pitchFamily="2" charset="-78"/>
              <a:ea typeface="+mn-ea"/>
              <a:cs typeface="Alexandria Light" pitchFamily="2" charset="-78"/>
            </a:rPr>
            <a:t>اختصاصي الموضوع</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2389680" y="562486"/>
        <a:ext cx="2169949" cy="1301969"/>
      </dsp:txXfrm>
    </dsp:sp>
    <dsp:sp modelId="{15BDEB04-706A-4BB5-9189-18D0A74BB248}">
      <dsp:nvSpPr>
        <dsp:cNvPr id="0" name=""/>
        <dsp:cNvSpPr/>
      </dsp:nvSpPr>
      <dsp:spPr>
        <a:xfrm>
          <a:off x="4776624" y="562486"/>
          <a:ext cx="2169949" cy="1301969"/>
        </a:xfrm>
        <a:prstGeom prst="rect">
          <a:avLst/>
        </a:prstGeom>
        <a:solidFill>
          <a:schemeClr val="accent5">
            <a:alpha val="90000"/>
            <a:hueOff val="0"/>
            <a:satOff val="0"/>
            <a:lumOff val="0"/>
            <a:alphaOff val="-26667"/>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dirty="0">
              <a:ln/>
              <a:effectLst/>
              <a:uLnTx/>
              <a:uFillTx/>
              <a:latin typeface="Alexandria Light" pitchFamily="2" charset="-78"/>
              <a:ea typeface="+mn-ea"/>
              <a:cs typeface="Alexandria Light" pitchFamily="2" charset="-78"/>
            </a:rPr>
            <a:t>المدرّس</a:t>
          </a:r>
        </a:p>
      </dsp:txBody>
      <dsp:txXfrm>
        <a:off x="4776624" y="562486"/>
        <a:ext cx="2169949" cy="1301969"/>
      </dsp:txXfrm>
    </dsp:sp>
    <dsp:sp modelId="{BDA771ED-E88C-4AFD-AEC5-967503F6FBD2}">
      <dsp:nvSpPr>
        <dsp:cNvPr id="0" name=""/>
        <dsp:cNvSpPr/>
      </dsp:nvSpPr>
      <dsp:spPr>
        <a:xfrm>
          <a:off x="7166304" y="559361"/>
          <a:ext cx="2169949" cy="1301969"/>
        </a:xfrm>
        <a:prstGeom prst="rect">
          <a:avLst/>
        </a:prstGeom>
        <a:solidFill>
          <a:schemeClr val="accent5">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المصمّم</a:t>
          </a:r>
          <a:r>
            <a:rPr kumimoji="0" lang="ar-SA" sz="3200" b="0" i="0" u="none" strike="noStrike" kern="1200" cap="none" spc="0" normalizeH="0" baseline="0" noProof="0" dirty="0">
              <a:ln/>
              <a:effectLst/>
              <a:uLnTx/>
              <a:uFillTx/>
              <a:latin typeface="Alexandria Light" pitchFamily="2" charset="-78"/>
              <a:ea typeface="+mn-ea"/>
              <a:cs typeface="Alexandria Light" pitchFamily="2" charset="-78"/>
            </a:rPr>
            <a:t> </a:t>
          </a: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التدريسي</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7166304" y="559361"/>
        <a:ext cx="2169949" cy="13019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CCA596-8B63-4D1B-84B4-AF619FF5FBF8}">
      <dsp:nvSpPr>
        <dsp:cNvPr id="0" name=""/>
        <dsp:cNvSpPr/>
      </dsp:nvSpPr>
      <dsp:spPr>
        <a:xfrm>
          <a:off x="0" y="2983460"/>
          <a:ext cx="5598633" cy="489189"/>
        </a:xfrm>
        <a:prstGeom prst="rect">
          <a:avLst/>
        </a:prstGeom>
        <a:solidFill>
          <a:schemeClr val="accent5">
            <a:alpha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Light" pitchFamily="2" charset="-78"/>
              <a:cs typeface="Alexandria Light" pitchFamily="2" charset="-78"/>
            </a:rPr>
            <a:t>الت</a:t>
          </a:r>
          <a:r>
            <a:rPr lang="ar-SA" sz="1800" b="1" kern="1200" dirty="0">
              <a:solidFill>
                <a:prstClr val="white"/>
              </a:solidFill>
              <a:latin typeface="Alexandria Light" pitchFamily="2" charset="-78"/>
              <a:ea typeface="+mn-ea"/>
              <a:cs typeface="Alexandria Light" pitchFamily="2" charset="-78"/>
            </a:rPr>
            <a:t>قويم</a:t>
          </a:r>
        </a:p>
      </dsp:txBody>
      <dsp:txXfrm>
        <a:off x="0" y="2983460"/>
        <a:ext cx="5598633" cy="489189"/>
      </dsp:txXfrm>
    </dsp:sp>
    <dsp:sp modelId="{AC332F70-68E5-43E8-8882-BC912DD32F74}">
      <dsp:nvSpPr>
        <dsp:cNvPr id="0" name=""/>
        <dsp:cNvSpPr/>
      </dsp:nvSpPr>
      <dsp:spPr>
        <a:xfrm rot="10800000">
          <a:off x="0" y="2236765"/>
          <a:ext cx="5598633" cy="752373"/>
        </a:xfrm>
        <a:prstGeom prst="upArrowCallout">
          <a:avLst/>
        </a:prstGeom>
        <a:solidFill>
          <a:schemeClr val="accent5">
            <a:alpha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latin typeface="Alexandria Light" pitchFamily="2" charset="-78"/>
              <a:ea typeface="+mn-ea"/>
              <a:cs typeface="Alexandria Light" pitchFamily="2" charset="-78"/>
            </a:rPr>
            <a:t>الاستخدام</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التعميم</a:t>
          </a:r>
          <a:r>
            <a:rPr lang="ar-SA" sz="1700" kern="1200" dirty="0"/>
            <a:t>)</a:t>
          </a:r>
        </a:p>
      </dsp:txBody>
      <dsp:txXfrm rot="10800000">
        <a:off x="0" y="2236765"/>
        <a:ext cx="5598633" cy="488869"/>
      </dsp:txXfrm>
    </dsp:sp>
    <dsp:sp modelId="{9101CE56-BE6F-4F7E-A927-657274005F80}">
      <dsp:nvSpPr>
        <dsp:cNvPr id="0" name=""/>
        <dsp:cNvSpPr/>
      </dsp:nvSpPr>
      <dsp:spPr>
        <a:xfrm rot="10800000">
          <a:off x="0" y="1491730"/>
          <a:ext cx="5598633" cy="752373"/>
        </a:xfrm>
        <a:prstGeom prst="upArrowCallout">
          <a:avLst/>
        </a:prstGeom>
        <a:solidFill>
          <a:schemeClr val="accent5">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latin typeface="Alexandria Light" pitchFamily="2" charset="-78"/>
              <a:ea typeface="+mn-ea"/>
              <a:cs typeface="Alexandria Light" pitchFamily="2" charset="-78"/>
            </a:rPr>
            <a:t>التطبيق</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والتجريب</a:t>
          </a:r>
        </a:p>
      </dsp:txBody>
      <dsp:txXfrm rot="10800000">
        <a:off x="0" y="1491730"/>
        <a:ext cx="5598633" cy="488869"/>
      </dsp:txXfrm>
    </dsp:sp>
    <dsp:sp modelId="{962B92CC-3D6E-4F4B-9C30-10FF41AD6D33}">
      <dsp:nvSpPr>
        <dsp:cNvPr id="0" name=""/>
        <dsp:cNvSpPr/>
      </dsp:nvSpPr>
      <dsp:spPr>
        <a:xfrm rot="10800000">
          <a:off x="0" y="746695"/>
          <a:ext cx="5598633" cy="752373"/>
        </a:xfrm>
        <a:prstGeom prst="upArrowCallout">
          <a:avLst/>
        </a:prstGeom>
        <a:solidFill>
          <a:schemeClr val="accent5">
            <a:alpha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latin typeface="Alexandria Light" pitchFamily="2" charset="-78"/>
              <a:ea typeface="+mn-ea"/>
              <a:cs typeface="Alexandria Light" pitchFamily="2" charset="-78"/>
            </a:rPr>
            <a:t>الإعداد</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والتطوير</a:t>
          </a:r>
        </a:p>
      </dsp:txBody>
      <dsp:txXfrm rot="10800000">
        <a:off x="0" y="746695"/>
        <a:ext cx="5598633" cy="488869"/>
      </dsp:txXfrm>
    </dsp:sp>
    <dsp:sp modelId="{DB957270-2C16-4C94-AFDF-AD73B3B55EFD}">
      <dsp:nvSpPr>
        <dsp:cNvPr id="0" name=""/>
        <dsp:cNvSpPr/>
      </dsp:nvSpPr>
      <dsp:spPr>
        <a:xfrm rot="10800000">
          <a:off x="0" y="19009"/>
          <a:ext cx="5598633" cy="752373"/>
        </a:xfrm>
        <a:prstGeom prst="upArrowCallout">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Light" pitchFamily="2" charset="-78"/>
              <a:cs typeface="Alexandria Light" pitchFamily="2" charset="-78"/>
            </a:rPr>
            <a:t>التحليل</a:t>
          </a:r>
          <a:endParaRPr lang="ar-SA" sz="1700" b="1" kern="1200" dirty="0">
            <a:latin typeface="Alexandria Light" pitchFamily="2" charset="-78"/>
            <a:cs typeface="Alexandria Light" pitchFamily="2" charset="-78"/>
          </a:endParaRPr>
        </a:p>
      </dsp:txBody>
      <dsp:txXfrm rot="10800000">
        <a:off x="0" y="19009"/>
        <a:ext cx="5598633" cy="4888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36C53-8AA9-4FD6-9E8B-B31FB4C6635C}">
      <dsp:nvSpPr>
        <dsp:cNvPr id="0" name=""/>
        <dsp:cNvSpPr/>
      </dsp:nvSpPr>
      <dsp:spPr>
        <a:xfrm>
          <a:off x="22" y="9417"/>
          <a:ext cx="2169894" cy="835200"/>
        </a:xfrm>
        <a:prstGeom prst="rect">
          <a:avLst/>
        </a:prstGeom>
        <a:solidFill>
          <a:srgbClr val="00B0F0"/>
        </a:solidFill>
        <a:ln w="12700" cap="flat" cmpd="sng" algn="ctr">
          <a:solidFill>
            <a:schemeClr val="accent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المستوى المكبر</a:t>
          </a:r>
        </a:p>
      </dsp:txBody>
      <dsp:txXfrm>
        <a:off x="22" y="9417"/>
        <a:ext cx="2169894" cy="835200"/>
      </dsp:txXfrm>
    </dsp:sp>
    <dsp:sp modelId="{94D73F77-39EC-4C8F-A850-CA2B86D16F9F}">
      <dsp:nvSpPr>
        <dsp:cNvPr id="0" name=""/>
        <dsp:cNvSpPr/>
      </dsp:nvSpPr>
      <dsp:spPr>
        <a:xfrm>
          <a:off x="22" y="844618"/>
          <a:ext cx="2169894" cy="1273680"/>
        </a:xfrm>
        <a:prstGeom prst="rect">
          <a:avLst/>
        </a:prstGeom>
        <a:solidFill>
          <a:schemeClr val="accent5">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rtl="1">
            <a:lnSpc>
              <a:spcPts val="2420"/>
            </a:lnSpc>
            <a:spcBef>
              <a:spcPct val="0"/>
            </a:spcBef>
            <a:spcAft>
              <a:spcPts val="2000"/>
            </a:spcAft>
            <a:buChar char="•"/>
          </a:pPr>
          <a:r>
            <a:rPr lang="ar-SA" sz="1600" kern="1200" dirty="0">
              <a:latin typeface="Alexandria Light" pitchFamily="2" charset="-78"/>
              <a:cs typeface="Alexandria Light" pitchFamily="2" charset="-78"/>
            </a:rPr>
            <a:t>تصميم البرامج والمقررات الدراسية كاملة</a:t>
          </a:r>
          <a:endParaRPr lang="ar-SA" sz="1600" kern="1200" dirty="0">
            <a:solidFill>
              <a:schemeClr val="tx1"/>
            </a:solidFill>
          </a:endParaRPr>
        </a:p>
      </dsp:txBody>
      <dsp:txXfrm>
        <a:off x="22" y="844618"/>
        <a:ext cx="2169894" cy="1273680"/>
      </dsp:txXfrm>
    </dsp:sp>
    <dsp:sp modelId="{C7A531C7-C4C4-4220-AEE2-DC212BADFE6A}">
      <dsp:nvSpPr>
        <dsp:cNvPr id="0" name=""/>
        <dsp:cNvSpPr/>
      </dsp:nvSpPr>
      <dsp:spPr>
        <a:xfrm>
          <a:off x="2473702" y="9417"/>
          <a:ext cx="2169894" cy="835200"/>
        </a:xfrm>
        <a:prstGeom prst="rect">
          <a:avLst/>
        </a:prstGeom>
        <a:solidFill>
          <a:srgbClr val="00B0F0"/>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المستوى المصغر</a:t>
          </a:r>
          <a:endParaRPr lang="ar-SA" sz="2000" kern="1200" dirty="0">
            <a:latin typeface="Alexandria Light" pitchFamily="2" charset="-78"/>
            <a:cs typeface="Alexandria Light" pitchFamily="2" charset="-78"/>
          </a:endParaRPr>
        </a:p>
      </dsp:txBody>
      <dsp:txXfrm>
        <a:off x="2473702" y="9417"/>
        <a:ext cx="2169894" cy="835200"/>
      </dsp:txXfrm>
    </dsp:sp>
    <dsp:sp modelId="{0D47867D-808C-43AE-A5F6-88A5C9217D61}">
      <dsp:nvSpPr>
        <dsp:cNvPr id="0" name=""/>
        <dsp:cNvSpPr/>
      </dsp:nvSpPr>
      <dsp:spPr>
        <a:xfrm>
          <a:off x="2473702" y="844618"/>
          <a:ext cx="2169894" cy="1273680"/>
        </a:xfrm>
        <a:prstGeom prst="rect">
          <a:avLst/>
        </a:prstGeom>
        <a:solidFill>
          <a:schemeClr val="accent5">
            <a:lumMod val="20000"/>
            <a:lumOff val="80000"/>
            <a:alpha val="90000"/>
          </a:schemeClr>
        </a:solidFill>
        <a:ln w="12700" cap="flat" cmpd="sng" algn="ctr">
          <a:solidFill>
            <a:schemeClr val="accent5">
              <a:lumMod val="20000"/>
              <a:lumOff val="80000"/>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rtl="1">
            <a:lnSpc>
              <a:spcPts val="2420"/>
            </a:lnSpc>
            <a:spcBef>
              <a:spcPct val="0"/>
            </a:spcBef>
            <a:spcAft>
              <a:spcPts val="2000"/>
            </a:spcAft>
            <a:buChar char="•"/>
          </a:pPr>
          <a:r>
            <a:rPr lang="ar-SA" sz="1600" kern="1200" dirty="0">
              <a:latin typeface="Alexandria Light" pitchFamily="2" charset="-78"/>
              <a:cs typeface="Alexandria Light" pitchFamily="2" charset="-78"/>
            </a:rPr>
            <a:t>تصميم الدروس اليومية و والوحدات الدراسية</a:t>
          </a:r>
          <a:endParaRPr lang="ar-SA" sz="1600" kern="1200" dirty="0"/>
        </a:p>
      </dsp:txBody>
      <dsp:txXfrm>
        <a:off x="2473702" y="844618"/>
        <a:ext cx="2169894" cy="127368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345259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18932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2384505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762207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4436828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036382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30820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412968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87379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883797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25736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8397386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25416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841280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19371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12140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863945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9480528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633432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063514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448722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642730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2532130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531146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709888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9026045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940835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580929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601145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108014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78402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8.png"/><Relationship Id="rId7" Type="http://schemas.openxmlformats.org/officeDocument/2006/relationships/diagramColors" Target="../diagrams/colors2.xml"/><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p:cNvSpPr txBox="1"/>
          <p:nvPr/>
        </p:nvSpPr>
        <p:spPr>
          <a:xfrm>
            <a:off x="329269" y="5104240"/>
            <a:ext cx="409759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latin typeface="Alexandria Medium" pitchFamily="2" charset="-78"/>
                <a:cs typeface="Alexandria Medium" pitchFamily="2" charset="-78"/>
              </a:rPr>
              <a:t> التصميم التعليمي ومدخل النظم</a:t>
            </a:r>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p:cNvSpPr txBox="1"/>
          <p:nvPr/>
        </p:nvSpPr>
        <p:spPr>
          <a:xfrm>
            <a:off x="4934471" y="4863219"/>
            <a:ext cx="451598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التصميم التعليمي ومدخل النظم</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99051" y="762403"/>
            <a:ext cx="4113898" cy="369332"/>
          </a:xfrm>
          <a:prstGeom prst="rect">
            <a:avLst/>
          </a:prstGeom>
          <a:noFill/>
        </p:spPr>
        <p:txBody>
          <a:bodyPr wrap="square" rtlCol="0">
            <a:spAutoFit/>
          </a:bodyPr>
          <a:lstStyle/>
          <a:p>
            <a:pPr algn="ctr"/>
            <a:r>
              <a:rPr lang="ar-SA" b="1" dirty="0">
                <a:solidFill>
                  <a:srgbClr val="00B0F0"/>
                </a:solidFill>
                <a:latin typeface="Alexandria" pitchFamily="2" charset="-78"/>
                <a:cs typeface="Alexandria" pitchFamily="2" charset="-78"/>
              </a:rPr>
              <a:t>محاور المحاضرة</a:t>
            </a:r>
            <a:endParaRPr lang="en-US"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1071863"/>
            <a:ext cx="8417320" cy="5506764"/>
          </a:xfrm>
          <a:prstGeom prst="rect">
            <a:avLst/>
          </a:prstGeom>
          <a:noFill/>
        </p:spPr>
        <p:txBody>
          <a:bodyPr wrap="square" rtlCol="0">
            <a:spAutoFit/>
          </a:bodyPr>
          <a:lstStyle/>
          <a:p>
            <a:pPr marL="285750" indent="-285750" algn="just" rtl="1">
              <a:lnSpc>
                <a:spcPts val="168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cs typeface="Alexandria Light" pitchFamily="2" charset="-78"/>
              </a:rPr>
              <a:t>مفهوم النظام</a:t>
            </a:r>
            <a:r>
              <a:rPr lang="ar-SA" sz="1400" dirty="0">
                <a:latin typeface="Alexandria Light" pitchFamily="2" charset="-78"/>
                <a:ea typeface="Times New Roman" panose="02020603050405020304" pitchFamily="18" charset="0"/>
                <a:cs typeface="Alexandria Light" pitchFamily="2" charset="-78"/>
              </a:rPr>
              <a:t>.</a:t>
            </a:r>
          </a:p>
          <a:p>
            <a:pPr marL="342900" indent="-342900" algn="just" rtl="1">
              <a:lnSpc>
                <a:spcPts val="168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أنواع النظام تبعاً </a:t>
            </a:r>
            <a:r>
              <a:rPr kumimoji="0" lang="ar-SA" altLang="ar-SA" sz="1400" i="0" u="none" strike="noStrike" cap="none" normalizeH="0" baseline="0" dirty="0">
                <a:ln>
                  <a:noFill/>
                </a:ln>
                <a:solidFill>
                  <a:srgbClr val="404040"/>
                </a:solidFill>
                <a:effectLst/>
                <a:latin typeface="Alexandria Light" pitchFamily="2" charset="-78"/>
                <a:cs typeface="Alexandria Light" pitchFamily="2" charset="-78"/>
              </a:rPr>
              <a:t>لعلاقة النظام بالبيئة الخارجية أو الداخلية</a:t>
            </a:r>
            <a:r>
              <a:rPr lang="ar-SA" sz="1400" dirty="0">
                <a:latin typeface="Alexandria Light" pitchFamily="2" charset="-78"/>
                <a:cs typeface="Alexandria Light" pitchFamily="2" charset="-78"/>
              </a:rPr>
              <a:t>.</a:t>
            </a:r>
          </a:p>
          <a:p>
            <a:pPr marL="342900" indent="-342900" algn="just" rtl="1">
              <a:lnSpc>
                <a:spcPts val="1680"/>
              </a:lnSpc>
              <a:spcAft>
                <a:spcPts val="1200"/>
              </a:spcAft>
              <a:buFont typeface="Arial" panose="020B0604020202020204" pitchFamily="34" charset="0"/>
              <a:buChar char="•"/>
            </a:pPr>
            <a:r>
              <a:rPr lang="en-US" sz="1400" dirty="0">
                <a:latin typeface="Alexandria Light" pitchFamily="2" charset="-78"/>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مكونات النظام وسماته</a:t>
            </a:r>
            <a:r>
              <a:rPr lang="ar-SA" sz="1400" dirty="0">
                <a:latin typeface="Alexandria Light" pitchFamily="2" charset="-78"/>
                <a:cs typeface="Alexandria Light" pitchFamily="2" charset="-78"/>
              </a:rPr>
              <a:t>. </a:t>
            </a:r>
          </a:p>
          <a:p>
            <a:pPr marL="342900" indent="-342900" algn="just" rtl="1">
              <a:lnSpc>
                <a:spcPts val="16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مدخل النظم.</a:t>
            </a:r>
          </a:p>
          <a:p>
            <a:pPr marL="342900" indent="-342900" algn="just" rtl="1">
              <a:lnSpc>
                <a:spcPts val="1680"/>
              </a:lnSpc>
              <a:spcAft>
                <a:spcPts val="1200"/>
              </a:spcAft>
              <a:buFont typeface="Arial" panose="020B0604020202020204" pitchFamily="34" charset="0"/>
              <a:buChar char="•"/>
            </a:pP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مبررات تبني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a:t>
            </a:r>
          </a:p>
          <a:p>
            <a:pPr marL="342900" indent="-34290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مميزات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 </a:t>
            </a:r>
          </a:p>
          <a:p>
            <a:pPr marL="342900" indent="-342900" algn="just" rtl="1">
              <a:lnSpc>
                <a:spcPts val="1680"/>
              </a:lnSpc>
              <a:spcAft>
                <a:spcPts val="1200"/>
              </a:spcAft>
              <a:buFont typeface="Arial" panose="020B0604020202020204" pitchFamily="34" charset="0"/>
              <a:buChar char="•"/>
            </a:pPr>
            <a:r>
              <a:rPr lang="ar-SA" sz="1400" dirty="0">
                <a:latin typeface="Alexandria Light" pitchFamily="2" charset="-78"/>
                <a:cs typeface="Alexandria Light" pitchFamily="2" charset="-78"/>
              </a:rPr>
              <a:t>أهمية التصميم التعليميّ.</a:t>
            </a:r>
          </a:p>
          <a:p>
            <a:pPr marL="342900" indent="-342900" algn="just" rtl="1">
              <a:lnSpc>
                <a:spcPts val="1680"/>
              </a:lnSpc>
              <a:spcAft>
                <a:spcPts val="1200"/>
              </a:spcAft>
              <a:buFont typeface="Arial" panose="020B0604020202020204" pitchFamily="34" charset="0"/>
              <a:buChar char="•"/>
            </a:pPr>
            <a:r>
              <a:rPr lang="ar-SA" sz="1400" dirty="0">
                <a:latin typeface="Alexandria Light" pitchFamily="2" charset="-78"/>
                <a:cs typeface="Alexandria Light" pitchFamily="2" charset="-78"/>
              </a:rPr>
              <a:t>نظريات التصميم التعليميّ.</a:t>
            </a:r>
          </a:p>
          <a:p>
            <a:pPr marL="342900" indent="-342900" algn="just" rtl="1">
              <a:lnSpc>
                <a:spcPts val="1680"/>
              </a:lnSpc>
              <a:spcAft>
                <a:spcPts val="1200"/>
              </a:spcAft>
              <a:buFont typeface="Arial" panose="020B0604020202020204" pitchFamily="34" charset="0"/>
              <a:buChar char="•"/>
            </a:pPr>
            <a:r>
              <a:rPr lang="ar-SA" sz="1400" dirty="0">
                <a:latin typeface="Alexandria Light" pitchFamily="2" charset="-78"/>
                <a:cs typeface="Alexandria Light" pitchFamily="2" charset="-78"/>
              </a:rPr>
              <a:t>دواعي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latin typeface="Alexandria Light" pitchFamily="2" charset="-78"/>
                <a:cs typeface="Alexandria Light" pitchFamily="2" charset="-78"/>
              </a:rPr>
              <a:t> </a:t>
            </a:r>
            <a:r>
              <a:rPr lang="ar-SA" sz="1400" dirty="0">
                <a:solidFill>
                  <a:prstClr val="black"/>
                </a:solidFill>
                <a:latin typeface="Alexandria Light" pitchFamily="2" charset="-78"/>
                <a:cs typeface="Alexandria Light" pitchFamily="2" charset="-78"/>
              </a:rPr>
              <a:t>النظم في عملية التصميم التعليميّ.</a:t>
            </a:r>
            <a:endParaRPr lang="ar-SA" sz="1400" b="1" dirty="0">
              <a:solidFill>
                <a:prstClr val="black"/>
              </a:solidFill>
              <a:latin typeface="Alexandria Light" pitchFamily="2" charset="-78"/>
              <a:cs typeface="Alexandria Light" pitchFamily="2" charset="-78"/>
            </a:endParaRPr>
          </a:p>
          <a:p>
            <a:pPr marL="342900" indent="-342900" algn="just" rtl="1">
              <a:lnSpc>
                <a:spcPts val="16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استخدام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342900" indent="-342900" algn="just" rtl="1">
              <a:lnSpc>
                <a:spcPts val="16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صعوبات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342900" indent="-342900" algn="just" rtl="1">
              <a:lnSpc>
                <a:spcPts val="1680"/>
              </a:lnSpc>
              <a:spcAft>
                <a:spcPts val="1200"/>
              </a:spcAft>
              <a:buFont typeface="Arial" panose="020B0604020202020204" pitchFamily="34" charset="0"/>
              <a:buChar char="•"/>
            </a:pP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التكنولوجيا التعليميّة في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ظل</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مفهوم المنظومات</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342900" indent="-342900" algn="just" rtl="1">
              <a:lnSpc>
                <a:spcPts val="16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مراحل التصميم التعليميّ.</a:t>
            </a:r>
          </a:p>
          <a:p>
            <a:pPr marL="342900" indent="-342900" algn="just" rtl="1">
              <a:lnSpc>
                <a:spcPts val="16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مهارات التصميم التعليميّ.</a:t>
            </a:r>
          </a:p>
          <a:p>
            <a:pPr marL="342900" indent="-342900" algn="just" rtl="1">
              <a:lnSpc>
                <a:spcPts val="16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مستويات نماذج التصميم التعليميّ.</a:t>
            </a:r>
            <a:r>
              <a:rPr lang="ar-SA" sz="1400" b="1" dirty="0">
                <a:solidFill>
                  <a:prstClr val="black"/>
                </a:solidFill>
                <a:latin typeface="Alexandria Medium" pitchFamily="2" charset="-78"/>
                <a:cs typeface="Alexandria Medium" pitchFamily="2" charset="-78"/>
              </a:rPr>
              <a:t>.</a:t>
            </a:r>
            <a:endParaRPr lang="ar-SA" sz="1400" dirty="0">
              <a:solidFill>
                <a:prstClr val="black"/>
              </a:solidFill>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79615" y="6457890"/>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3856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985094"/>
            <a:ext cx="4113898" cy="369332"/>
          </a:xfrm>
          <a:prstGeom prst="rect">
            <a:avLst/>
          </a:prstGeom>
          <a:noFill/>
        </p:spPr>
        <p:txBody>
          <a:bodyPr wrap="square" rtlCol="0">
            <a:spAutoFit/>
          </a:bodyPr>
          <a:lstStyle/>
          <a:p>
            <a:pPr algn="ctr"/>
            <a:r>
              <a:rPr lang="ar-SA" b="1" dirty="0">
                <a:solidFill>
                  <a:srgbClr val="00B0F0"/>
                </a:solidFill>
                <a:latin typeface="Alexandria" pitchFamily="2" charset="-78"/>
                <a:cs typeface="Alexandria" pitchFamily="2" charset="-78"/>
              </a:rPr>
              <a:t>الأهداف التعليميّة</a:t>
            </a:r>
            <a:endParaRPr lang="en-US"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354426"/>
            <a:ext cx="8417320" cy="5635004"/>
          </a:xfrm>
          <a:prstGeom prst="rect">
            <a:avLst/>
          </a:prstGeom>
          <a:noFill/>
        </p:spPr>
        <p:txBody>
          <a:bodyPr wrap="square" rtlCol="0">
            <a:spAutoFit/>
          </a:bodyPr>
          <a:lstStyle/>
          <a:p>
            <a:pPr algn="r" rtl="1">
              <a:lnSpc>
                <a:spcPts val="1080"/>
              </a:lnSpc>
              <a:spcAft>
                <a:spcPts val="1200"/>
              </a:spcAft>
            </a:pPr>
            <a:r>
              <a:rPr lang="ar-SA"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يتوقع من الطالب بعد دراسة هذه المحاضرة أن يحقق الأهداف التعليميّة الآتية:</a:t>
            </a:r>
          </a:p>
          <a:p>
            <a:pPr marL="285750" indent="-285750" algn="justLow" rtl="1">
              <a:lnSpc>
                <a:spcPts val="8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يعرّف </a:t>
            </a:r>
            <a:r>
              <a:rPr lang="ar-SA" sz="1400" dirty="0">
                <a:latin typeface="Alexandria Light" pitchFamily="2" charset="-78"/>
                <a:cs typeface="Alexandria Light" pitchFamily="2" charset="-78"/>
              </a:rPr>
              <a:t>النظام </a:t>
            </a:r>
            <a:r>
              <a:rPr lang="ar-SA" sz="1400" dirty="0">
                <a:latin typeface="Alexandria Light" pitchFamily="2" charset="-78"/>
                <a:ea typeface="Times New Roman" panose="02020603050405020304" pitchFamily="18" charset="0"/>
                <a:cs typeface="Alexandria Light" pitchFamily="2" charset="-78"/>
              </a:rPr>
              <a:t>.</a:t>
            </a:r>
          </a:p>
          <a:p>
            <a:pPr marL="285750" indent="-285750" algn="justLow" rtl="1">
              <a:lnSpc>
                <a:spcPts val="88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يشرح أنواع النظام تبعاً </a:t>
            </a:r>
            <a:r>
              <a:rPr kumimoji="0" lang="ar-SA" altLang="ar-SA" sz="1400" i="0" u="none" strike="noStrike" cap="none" normalizeH="0" baseline="0" dirty="0">
                <a:ln>
                  <a:noFill/>
                </a:ln>
                <a:solidFill>
                  <a:srgbClr val="404040"/>
                </a:solidFill>
                <a:effectLst/>
                <a:latin typeface="Alexandria Light" pitchFamily="2" charset="-78"/>
                <a:cs typeface="Alexandria Light" pitchFamily="2" charset="-78"/>
              </a:rPr>
              <a:t>لعلاقة النظام بالبيئة الخارجية أو الداخلية </a:t>
            </a:r>
            <a:r>
              <a:rPr lang="ar-SA" sz="1400" dirty="0">
                <a:latin typeface="Alexandria Light" pitchFamily="2" charset="-78"/>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يذكر مكونات النظام.</a:t>
            </a:r>
            <a:endParaRPr lang="ar-SA" sz="1400" dirty="0">
              <a:latin typeface="Alexandria Light" pitchFamily="2" charset="-78"/>
              <a:cs typeface="Alexandria Light" pitchFamily="2" charset="-78"/>
            </a:endParaRP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يعدد سمات النظام. </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مفهوم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مدخل النظم.</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يبين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مبررات تبني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مميزات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 </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يعرف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يعدد </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المشاركين في عملية التصميم التعليميّ</a:t>
            </a:r>
            <a:r>
              <a:rPr lang="ar-SA" sz="1400" dirty="0">
                <a:latin typeface="Alexandria Light" pitchFamily="2" charset="-78"/>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يدرك أهمية التصميم التعليميّ.</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يشرح نظريات التصميم التعليميّ.</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يبين دواعي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latin typeface="Alexandria Light" pitchFamily="2" charset="-78"/>
                <a:cs typeface="Alexandria Light" pitchFamily="2" charset="-78"/>
              </a:rPr>
              <a:t> </a:t>
            </a:r>
            <a:r>
              <a:rPr lang="ar-SA" sz="1400" dirty="0">
                <a:solidFill>
                  <a:prstClr val="black"/>
                </a:solidFill>
                <a:latin typeface="Alexandria Light" pitchFamily="2" charset="-78"/>
                <a:cs typeface="Alexandria Light" pitchFamily="2" charset="-78"/>
              </a:rPr>
              <a:t>النظم في عملية التصميم التعليميّ.</a:t>
            </a:r>
            <a:endParaRPr lang="ar-SA" sz="1400" b="1" dirty="0">
              <a:solidFill>
                <a:prstClr val="black"/>
              </a:solidFill>
              <a:latin typeface="Alexandria Medium" pitchFamily="2" charset="-78"/>
              <a:cs typeface="Alexandria Medium" pitchFamily="2" charset="-78"/>
            </a:endParaRP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Times New Roman" panose="02020603050405020304" pitchFamily="18" charset="0"/>
                <a:cs typeface="Alexandria Light" pitchFamily="2" charset="-78"/>
              </a:rPr>
              <a:t>يوضح </a:t>
            </a:r>
            <a:r>
              <a:rPr lang="ar-SA" sz="1400" dirty="0">
                <a:solidFill>
                  <a:prstClr val="black"/>
                </a:solidFill>
                <a:latin typeface="Alexandria Light" pitchFamily="2" charset="-78"/>
                <a:cs typeface="Alexandria Light" pitchFamily="2" charset="-78"/>
              </a:rPr>
              <a:t>مزايا استخدام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يوضح صعوبات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285750" indent="-285750" algn="just" rtl="1">
              <a:lnSpc>
                <a:spcPts val="880"/>
              </a:lnSpc>
              <a:spcAft>
                <a:spcPts val="1200"/>
              </a:spcAft>
              <a:buFont typeface="Arial" panose="020B0604020202020204" pitchFamily="34" charset="0"/>
              <a:buChar char="•"/>
            </a:pP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يوضح </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التكنولوجيا التعليميّة في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ظل</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مفهوم المنظومات</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solidFill>
                  <a:prstClr val="black"/>
                </a:solidFill>
                <a:latin typeface="Alexandria Light" pitchFamily="2" charset="-78"/>
                <a:cs typeface="Alexandria Light" pitchFamily="2" charset="-78"/>
              </a:rPr>
              <a:t>مهارات التصميم التعليميّ.</a:t>
            </a:r>
            <a:endPar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يشرح مراحل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يبين مستويات نماذج التصميم التعليميّ.</a:t>
            </a:r>
          </a:p>
          <a:p>
            <a:pPr marL="285750" indent="-285750" algn="just" rtl="1">
              <a:lnSpc>
                <a:spcPts val="880"/>
              </a:lnSpc>
              <a:spcAft>
                <a:spcPts val="1200"/>
              </a:spcAft>
              <a:buFont typeface="Arial" panose="020B0604020202020204" pitchFamily="34" charset="0"/>
              <a:buChar char="•"/>
            </a:pPr>
            <a:endParaRPr lang="en-US" sz="1400" dirty="0">
              <a:latin typeface="Alexandria Light" pitchFamily="2" charset="-78"/>
              <a:cs typeface="Alexandria Light" pitchFamily="2" charset="-78"/>
            </a:endParaRPr>
          </a:p>
          <a:p>
            <a:pPr marL="285750" indent="-285750" algn="just" rtl="1">
              <a:lnSpc>
                <a:spcPts val="880"/>
              </a:lnSpc>
              <a:spcAft>
                <a:spcPts val="1200"/>
              </a:spcAft>
              <a:buFont typeface="Arial" panose="020B0604020202020204" pitchFamily="34" charset="0"/>
              <a:buChar char="•"/>
            </a:pPr>
            <a:endParaRPr lang="en-US"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3950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531317"/>
          </a:xfrm>
          <a:prstGeom prst="rect">
            <a:avLst/>
          </a:prstGeom>
          <a:noFill/>
        </p:spPr>
        <p:txBody>
          <a:bodyPr wrap="square">
            <a:spAutoFit/>
          </a:bodyPr>
          <a:lstStyle/>
          <a:p>
            <a:pPr algn="just" rtl="1">
              <a:lnSpc>
                <a:spcPts val="2930"/>
              </a:lnSpc>
              <a:spcAft>
                <a:spcPts val="600"/>
              </a:spcAft>
            </a:pPr>
            <a:r>
              <a:rPr lang="ar-SA" sz="1600" dirty="0">
                <a:latin typeface="Simplified Arabic" panose="02020603050405020304" pitchFamily="18" charset="-78"/>
                <a:ea typeface="Times New Roman" panose="02020603050405020304" pitchFamily="18" charset="0"/>
                <a:cs typeface="Simplified Arabic" panose="02020603050405020304" pitchFamily="18" charset="-78"/>
              </a:rPr>
              <a:t>    </a:t>
            </a:r>
            <a:r>
              <a:rPr lang="ar-SA" sz="1400" b="0" i="0" dirty="0">
                <a:effectLst/>
                <a:latin typeface="Alexandria Light" pitchFamily="2" charset="-78"/>
                <a:cs typeface="Alexandria Light" pitchFamily="2" charset="-78"/>
              </a:rPr>
              <a:t>إن التخطيط الفعّال لتعليم المتعلمين ينبغي أن يكون عمليّة علميّة منظمّة، وفق أسسٍ منطقيّةٍ ونفسيّةٍ مدروسةٍ، منطلقة من احتياجات المتعلمين، ومتناغمة مع استعداداتهم وقدراتهم. </a:t>
            </a:r>
            <a:endParaRPr lang="ar-SA" sz="1400" dirty="0">
              <a:latin typeface="Alexandria Light" pitchFamily="2" charset="-78"/>
              <a:ea typeface="Times New Roman" panose="02020603050405020304" pitchFamily="18" charset="0"/>
              <a:cs typeface="Alexandria Light" pitchFamily="2" charset="-78"/>
            </a:endParaRPr>
          </a:p>
        </p:txBody>
      </p:sp>
      <p:sp>
        <p:nvSpPr>
          <p:cNvPr id="41" name="TextBox 40"/>
          <p:cNvSpPr txBox="1"/>
          <p:nvPr/>
        </p:nvSpPr>
        <p:spPr>
          <a:xfrm>
            <a:off x="6301339" y="1259391"/>
            <a:ext cx="1160895" cy="400110"/>
          </a:xfrm>
          <a:prstGeom prst="rect">
            <a:avLst/>
          </a:prstGeom>
          <a:noFill/>
        </p:spPr>
        <p:txBody>
          <a:bodyPr wrap="none" rtlCol="0">
            <a:spAutoFit/>
          </a:bodyPr>
          <a:lstStyle/>
          <a:p>
            <a:r>
              <a:rPr lang="ar-SA" sz="2000" b="1" dirty="0">
                <a:solidFill>
                  <a:srgbClr val="00B0F0"/>
                </a:solidFill>
                <a:latin typeface="Alexandria Black" pitchFamily="2" charset="-78"/>
                <a:cs typeface="Alexandria Black" pitchFamily="2" charset="-78"/>
              </a:rPr>
              <a:t>مقدمة</a:t>
            </a:r>
            <a:endParaRPr lang="en-US" sz="3200" b="1" dirty="0">
              <a:solidFill>
                <a:srgbClr val="00B0F0"/>
              </a:solidFill>
              <a:latin typeface="Alexandria Black" pitchFamily="2" charset="-78"/>
              <a:cs typeface="Alexandria Black"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6305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3491" y="2045744"/>
            <a:ext cx="10015369" cy="4047262"/>
          </a:xfrm>
          <a:prstGeom prst="rect">
            <a:avLst/>
          </a:prstGeom>
          <a:noFill/>
          <a:ln>
            <a:noFill/>
          </a:ln>
        </p:spPr>
        <p:txBody>
          <a:bodyPr wrap="square" rtlCol="0">
            <a:spAutoFit/>
          </a:bodyPr>
          <a:lstStyle/>
          <a:p>
            <a:pPr algn="just" rtl="1">
              <a:lnSpc>
                <a:spcPts val="2960"/>
              </a:lnSpc>
              <a:spcBef>
                <a:spcPts val="600"/>
              </a:spcBef>
              <a:spcAft>
                <a:spcPts val="1800"/>
              </a:spcAft>
            </a:pPr>
            <a:r>
              <a:rPr lang="ar-SA" sz="1400" b="0" i="0" dirty="0">
                <a:solidFill>
                  <a:srgbClr val="666666"/>
                </a:solidFill>
                <a:effectLst/>
                <a:latin typeface="Alexandria Light" pitchFamily="2" charset="-78"/>
                <a:cs typeface="Alexandria Light" pitchFamily="2" charset="-78"/>
              </a:rPr>
              <a:t>     </a:t>
            </a:r>
            <a:r>
              <a:rPr lang="ar-SA" sz="1400" b="0" i="0" dirty="0">
                <a:effectLst/>
                <a:latin typeface="Alexandria Light" pitchFamily="2" charset="-78"/>
                <a:cs typeface="Alexandria Light" pitchFamily="2" charset="-78"/>
              </a:rPr>
              <a:t>والمخرجات المثالية للخطّة التعليميّة الفعّالة، يجب ألا تكون لتعليم المتعلمين ما يجب أن يعرفوه لمسايرة الحياة المعاصرة فحسب، بل يجب أن تخدم احتياجاتهم </a:t>
            </a:r>
            <a:r>
              <a:rPr lang="ar-SA" sz="1400" dirty="0">
                <a:latin typeface="Alexandria Light" pitchFamily="2" charset="-78"/>
                <a:cs typeface="Alexandria Light" pitchFamily="2" charset="-78"/>
              </a:rPr>
              <a:t>من مهارات علمية ومهنية تواكب التطورات في عالمنا اليوم، وإن ما </a:t>
            </a:r>
            <a:r>
              <a:rPr lang="ar-SA" sz="1400" dirty="0" err="1">
                <a:latin typeface="Alexandria Light" pitchFamily="2" charset="-78"/>
                <a:cs typeface="Alexandria Light" pitchFamily="2" charset="-78"/>
              </a:rPr>
              <a:t>يواجهه</a:t>
            </a:r>
            <a:r>
              <a:rPr lang="ar-SA" sz="1400" dirty="0">
                <a:latin typeface="Alexandria Light" pitchFamily="2" charset="-78"/>
                <a:cs typeface="Alexandria Light" pitchFamily="2" charset="-78"/>
              </a:rPr>
              <a:t> المتعلمون من مشكلاتٍ في التحصيل الدراسيّ، وعدم قدرتهم على نقل أثر التعلّم إلى مواقف جديدة، والانفجار المعرفيّ، والتكنولوجيّ المتسارع، وغير ذلك من مشكلات هذا العصر، يضع مخطّطي المناهج، ومصمّمي التعليم، ومنفّذيه أمام تحديات كبيرة في تصميم المنهاج، والكتب المدرسية، بطريقة تتناغم مع روح العصر، ومتوافقة مع ما جاءت به نتائج الأبحاث التربويّة والنفسيّة. وهذا يتطلّب منهم المعرفة المتعمّقة بخصائص المتعلمين، واحتياجاتهم وقدراتهم، وتحديد الأهداف التعليميّة، وتحليل محتوى المادّة التعليميّة، وبناء الاختبارات، وتنظيم المحتوى التعليميّ، وتطوير طرائق التعليم، واستثمار المستحدثات التكنولوجيّة في التعليم، وذلك بشكلٍ متكاملٍ. فالتخطيط الفعّال يتطلّب وجود مادّة تعليميّة مصممّة بطريقة علميّة ومدروسة. </a:t>
            </a:r>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1085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03951"/>
            <a:ext cx="9925562" cy="3252172"/>
          </a:xfrm>
          <a:prstGeom prst="rect">
            <a:avLst/>
          </a:prstGeom>
          <a:noFill/>
          <a:ln>
            <a:noFill/>
          </a:ln>
        </p:spPr>
        <p:txBody>
          <a:bodyPr wrap="square" rtlCol="0">
            <a:spAutoFit/>
          </a:bodyPr>
          <a:lstStyle/>
          <a:p>
            <a:pPr algn="just" rtl="1">
              <a:lnSpc>
                <a:spcPts val="2980"/>
              </a:lnSpc>
              <a:spcBef>
                <a:spcPts val="600"/>
              </a:spcBef>
              <a:spcAft>
                <a:spcPts val="2000"/>
              </a:spcAft>
            </a:pPr>
            <a:r>
              <a:rPr lang="ar-SA" sz="1400" dirty="0">
                <a:latin typeface="Alexandria Light" pitchFamily="2" charset="-78"/>
                <a:cs typeface="Alexandria Light" pitchFamily="2" charset="-78"/>
              </a:rPr>
              <a:t>     يستمد مفهوم النظام أصوله من فجر التاريخ حينما بدأ الإنسان علاقته ببيئته، ويعرّف النظام بأنه "مجموعة من الأجزاء أو العناصر المترابطة التي تربط بعضها ببعض علاقات متبادلة تعمل معاً نحو تحقيق هدف أو غرض ما" (سرايا، </a:t>
            </a:r>
            <a:r>
              <a:rPr lang="en-US" sz="1400" dirty="0">
                <a:latin typeface="Alexandria Light" pitchFamily="2" charset="-78"/>
                <a:cs typeface="Alexandria Light" pitchFamily="2" charset="-78"/>
              </a:rPr>
              <a:t>2003</a:t>
            </a:r>
            <a:r>
              <a:rPr lang="ar-SA" sz="1400" dirty="0">
                <a:latin typeface="Alexandria Light" pitchFamily="2" charset="-78"/>
                <a:cs typeface="Alexandria Light" pitchFamily="2" charset="-78"/>
              </a:rPr>
              <a:t>)، كما عرف أيضاً بأنه "تجمع لعناصر أو وحدات تتحدّد في شكلٍ أو آخر من أشكال التفاعل المنظم أو الاعتماد المتبادل" (عبد الحميد، وعبد الرزاق، </a:t>
            </a:r>
            <a:r>
              <a:rPr lang="en-US" sz="1400" dirty="0">
                <a:latin typeface="Alexandria Light" pitchFamily="2" charset="-78"/>
                <a:cs typeface="Alexandria Light" pitchFamily="2" charset="-78"/>
              </a:rPr>
              <a:t>(1987</a:t>
            </a:r>
            <a:endParaRPr lang="ar-SA" sz="1400" dirty="0">
              <a:latin typeface="Alexandria Light" pitchFamily="2" charset="-78"/>
              <a:cs typeface="Alexandria Light" pitchFamily="2" charset="-78"/>
            </a:endParaRPr>
          </a:p>
          <a:p>
            <a:pPr algn="just" rtl="1">
              <a:lnSpc>
                <a:spcPts val="2980"/>
              </a:lnSpc>
              <a:spcBef>
                <a:spcPts val="600"/>
              </a:spcBef>
              <a:spcAft>
                <a:spcPts val="2000"/>
              </a:spcAft>
            </a:pPr>
            <a:r>
              <a:rPr lang="ar-SA" sz="1400" dirty="0">
                <a:latin typeface="Alexandria Light" pitchFamily="2" charset="-78"/>
                <a:cs typeface="Alexandria Light" pitchFamily="2" charset="-78"/>
              </a:rPr>
              <a:t>     والنظام التعليمي يشمل المدخلات التي تشتمل على الأهداف والاستراتيجيات والمواد والإمكانات ونسب الطلاب إلى المعلمين، وأساليب التعلّم، واتجاهات الطلاب والعاملين، ودوافعهم والمؤثرات الخارجية".</a:t>
            </a:r>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83897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8313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2E8AF61-1AA3-4F3E-B60A-548E0FC08CD3}"/>
              </a:ext>
            </a:extLst>
          </p:cNvPr>
          <p:cNvSpPr txBox="1"/>
          <p:nvPr/>
        </p:nvSpPr>
        <p:spPr>
          <a:xfrm>
            <a:off x="1644536" y="2480220"/>
            <a:ext cx="9113111" cy="3493264"/>
          </a:xfrm>
          <a:prstGeom prst="rect">
            <a:avLst/>
          </a:prstGeom>
          <a:noFill/>
        </p:spPr>
        <p:txBody>
          <a:bodyPr wrap="square" rtlCol="1">
            <a:spAutoFit/>
          </a:bodyPr>
          <a:lstStyle/>
          <a:p>
            <a:pPr algn="r" rtl="1">
              <a:lnSpc>
                <a:spcPts val="2580"/>
              </a:lnSpc>
              <a:spcBef>
                <a:spcPts val="600"/>
              </a:spcBef>
              <a:spcAft>
                <a:spcPts val="1800"/>
              </a:spcAft>
            </a:pPr>
            <a:r>
              <a:rPr lang="ar-SA" sz="1400" dirty="0">
                <a:latin typeface="Alexandria Light" pitchFamily="2" charset="-78"/>
                <a:cs typeface="Alexandria Light" pitchFamily="2" charset="-78"/>
              </a:rPr>
              <a:t>يوجد نوعين من النظم تبعاً </a:t>
            </a:r>
            <a:r>
              <a:rPr kumimoji="0" lang="ar-SA" altLang="ar-SA" sz="1400" i="0" u="none" strike="noStrike" cap="none" normalizeH="0" baseline="0" dirty="0">
                <a:ln>
                  <a:noFill/>
                </a:ln>
                <a:effectLst/>
                <a:latin typeface="Alexandria Light" pitchFamily="2" charset="-78"/>
                <a:cs typeface="Alexandria Light" pitchFamily="2" charset="-78"/>
              </a:rPr>
              <a:t>لعلاقة النظام بالبيئة الخارجية أو الداخلية وهما :</a:t>
            </a:r>
          </a:p>
          <a:p>
            <a:pPr marL="0" marR="0" lvl="0" indent="0" algn="r" defTabSz="914400" rtl="1" eaLnBrk="0" fontAlgn="base" latinLnBrk="0" hangingPunct="0">
              <a:lnSpc>
                <a:spcPts val="2580"/>
              </a:lnSpc>
              <a:spcAft>
                <a:spcPts val="1800"/>
              </a:spcAft>
              <a:buClrTx/>
              <a:buSzTx/>
              <a:buFontTx/>
              <a:buNone/>
              <a:tabLst/>
            </a:pPr>
            <a:r>
              <a:rPr kumimoji="0" lang="en-US" altLang="ar-SA" sz="1400" b="1" i="0" u="none" strike="noStrike" cap="none" normalizeH="0" baseline="0" dirty="0">
                <a:ln>
                  <a:noFill/>
                </a:ln>
                <a:effectLst/>
                <a:latin typeface="Alexandria Light" pitchFamily="2" charset="-78"/>
                <a:cs typeface="Alexandria Light" pitchFamily="2" charset="-78"/>
              </a:rPr>
              <a:t>-1 </a:t>
            </a:r>
            <a:r>
              <a:rPr kumimoji="0" lang="ar-SA" altLang="ar-SA" sz="1400" b="1" i="0" u="none" strike="noStrike" cap="none" normalizeH="0" baseline="0" dirty="0">
                <a:ln>
                  <a:noFill/>
                </a:ln>
                <a:effectLst/>
                <a:latin typeface="Alexandria Light" pitchFamily="2" charset="-78"/>
                <a:cs typeface="Alexandria Light" pitchFamily="2" charset="-78"/>
              </a:rPr>
              <a:t>النظام المفتوح </a:t>
            </a:r>
            <a:r>
              <a:rPr kumimoji="0" lang="en-US" altLang="ar-SA" sz="1400" b="1" i="0" u="none" strike="noStrike" cap="none" normalizeH="0" baseline="0" dirty="0">
                <a:ln>
                  <a:noFill/>
                </a:ln>
                <a:effectLst/>
                <a:latin typeface="Alexandria Light" pitchFamily="2" charset="-78"/>
                <a:cs typeface="Alexandria Light" pitchFamily="2" charset="-78"/>
              </a:rPr>
              <a:t>Opened System</a:t>
            </a:r>
            <a:r>
              <a:rPr kumimoji="0" lang="ar-SA" altLang="ar-SA" sz="1400" b="0" i="0" u="none" strike="noStrike" cap="none" normalizeH="0" baseline="0" dirty="0">
                <a:ln>
                  <a:noFill/>
                </a:ln>
                <a:effectLst/>
                <a:latin typeface="Alexandria Light" pitchFamily="2" charset="-78"/>
                <a:cs typeface="Alexandria Light" pitchFamily="2" charset="-78"/>
              </a:rPr>
              <a:t>:</a:t>
            </a:r>
            <a:endParaRPr kumimoji="0" lang="en-US" altLang="ar-SA" sz="1400" b="0" i="0" u="none" strike="noStrike" cap="none" normalizeH="0" baseline="0" dirty="0">
              <a:ln>
                <a:noFill/>
              </a:ln>
              <a:effectLst/>
              <a:latin typeface="Alexandria Light" pitchFamily="2" charset="-78"/>
              <a:cs typeface="Alexandria Light" pitchFamily="2" charset="-78"/>
            </a:endParaRPr>
          </a:p>
          <a:p>
            <a:pPr marL="0" marR="0" lvl="0" indent="0" algn="r" defTabSz="914400" rtl="1" eaLnBrk="0" fontAlgn="base" latinLnBrk="0" hangingPunct="0">
              <a:lnSpc>
                <a:spcPts val="2580"/>
              </a:lnSpc>
              <a:spcAft>
                <a:spcPts val="1800"/>
              </a:spcAft>
              <a:buClrTx/>
              <a:buSzTx/>
              <a:buFontTx/>
              <a:buNone/>
              <a:tabLst/>
            </a:pPr>
            <a:r>
              <a:rPr kumimoji="0" lang="ar-SA" altLang="ar-SA" sz="1400" b="1" i="0" u="none" strike="noStrike" cap="none" normalizeH="0" baseline="0" dirty="0">
                <a:ln>
                  <a:noFill/>
                </a:ln>
                <a:effectLst/>
                <a:latin typeface="Alexandria Light" pitchFamily="2" charset="-78"/>
                <a:cs typeface="Alexandria Light" pitchFamily="2" charset="-78"/>
              </a:rPr>
              <a:t> </a:t>
            </a:r>
            <a:r>
              <a:rPr kumimoji="0" lang="ar-SA" altLang="ar-SA" sz="1400" i="0" u="none" strike="noStrike" cap="none" normalizeH="0" baseline="0" dirty="0">
                <a:ln>
                  <a:noFill/>
                </a:ln>
                <a:effectLst/>
                <a:latin typeface="Alexandria Light" pitchFamily="2" charset="-78"/>
                <a:cs typeface="Alexandria Light" pitchFamily="2" charset="-78"/>
              </a:rPr>
              <a:t> وهو النظام الذي يتأثر بأي نظم تحيط به ويؤثر فيها مثل الأجهزة داخل جسم الإنسان (الجهاز التنفسي، الجهاز الهضمي، الجهاز العصبي) ومثل الأنظمة الاجتماعية (الأسرة، والمدرسة، والنادي).</a:t>
            </a:r>
          </a:p>
          <a:p>
            <a:pPr algn="r" rtl="1" eaLnBrk="0" fontAlgn="base" hangingPunct="0">
              <a:lnSpc>
                <a:spcPts val="2580"/>
              </a:lnSpc>
              <a:spcAft>
                <a:spcPts val="600"/>
              </a:spcAft>
            </a:pPr>
            <a:r>
              <a:rPr lang="en-US" altLang="ar-SA" sz="1400" b="1" dirty="0">
                <a:latin typeface="Alexandria Light" pitchFamily="2" charset="-78"/>
                <a:cs typeface="Alexandria Light" pitchFamily="2" charset="-78"/>
              </a:rPr>
              <a:t>-2</a:t>
            </a:r>
            <a:r>
              <a:rPr kumimoji="0" lang="ar-SA" altLang="ar-SA" sz="1400" b="1" i="0" u="none" strike="noStrike" cap="none" normalizeH="0" baseline="0" dirty="0">
                <a:ln>
                  <a:noFill/>
                </a:ln>
                <a:effectLst/>
                <a:latin typeface="Alexandria Light" pitchFamily="2" charset="-78"/>
                <a:cs typeface="Alexandria Light" pitchFamily="2" charset="-78"/>
              </a:rPr>
              <a:t>النظام المغلق : </a:t>
            </a:r>
            <a:r>
              <a:rPr kumimoji="0" lang="en-US" altLang="ar-SA" sz="1400" b="1" i="0" u="none" strike="noStrike" cap="none" normalizeH="0" baseline="0" dirty="0">
                <a:ln>
                  <a:noFill/>
                </a:ln>
                <a:effectLst/>
                <a:latin typeface="Alexandria Light" pitchFamily="2" charset="-78"/>
                <a:cs typeface="Alexandria Light" pitchFamily="2" charset="-78"/>
              </a:rPr>
              <a:t>Closed System</a:t>
            </a:r>
            <a:endParaRPr kumimoji="0" lang="ar-SA" altLang="ar-SA" sz="1400" b="1" i="0" u="none" strike="noStrike" cap="none" normalizeH="0" baseline="0" dirty="0">
              <a:ln>
                <a:noFill/>
              </a:ln>
              <a:effectLst/>
              <a:latin typeface="Alexandria Light" pitchFamily="2" charset="-78"/>
              <a:cs typeface="Alexandria Light" pitchFamily="2" charset="-78"/>
            </a:endParaRPr>
          </a:p>
          <a:p>
            <a:pPr algn="r" rtl="1" eaLnBrk="0" fontAlgn="base" hangingPunct="0">
              <a:lnSpc>
                <a:spcPts val="2580"/>
              </a:lnSpc>
              <a:spcAft>
                <a:spcPts val="600"/>
              </a:spcAft>
            </a:pPr>
            <a:r>
              <a:rPr kumimoji="0" lang="ar-SA" altLang="ar-SA" sz="1400" i="0" u="none" strike="noStrike" cap="none" normalizeH="0" baseline="0" dirty="0">
                <a:ln>
                  <a:noFill/>
                </a:ln>
                <a:effectLst/>
                <a:latin typeface="Alexandria Light" pitchFamily="2" charset="-78"/>
                <a:cs typeface="Alexandria Light" pitchFamily="2" charset="-78"/>
              </a:rPr>
              <a:t>وهو النظام الذي لا يتأثر بأي نظم حوله ولا يؤثر أيضاً فيها مثل إجراء تجربة كيميائية.</a:t>
            </a:r>
            <a:endParaRPr kumimoji="0" lang="en-US" altLang="ar-SA" sz="1400" i="0" u="none" strike="noStrike" cap="none" normalizeH="0" baseline="0" dirty="0">
              <a:ln>
                <a:noFill/>
              </a:ln>
              <a:effectLst/>
              <a:latin typeface="Alexandria Light" pitchFamily="2" charset="-78"/>
              <a:cs typeface="Alexandria Light"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ar-SA" altLang="ar-SA" sz="1800" b="1" i="0" u="none" strike="noStrike" cap="none" normalizeH="0" baseline="0" dirty="0">
              <a:ln>
                <a:noFill/>
              </a:ln>
              <a:effectLst/>
              <a:latin typeface="inherit"/>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lang="ar-SA" dirty="0"/>
          </a:p>
        </p:txBody>
      </p:sp>
    </p:spTree>
    <p:extLst>
      <p:ext uri="{BB962C8B-B14F-4D97-AF65-F5344CB8AC3E}">
        <p14:creationId xmlns:p14="http://schemas.microsoft.com/office/powerpoint/2010/main" val="3976286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69332"/>
          </a:xfrm>
          <a:prstGeom prst="rect">
            <a:avLst/>
          </a:prstGeom>
          <a:noFill/>
        </p:spPr>
        <p:txBody>
          <a:bodyPr wrap="square" rtlCol="0">
            <a:spAutoFit/>
          </a:bodyPr>
          <a:lstStyle/>
          <a:p>
            <a:pPr algn="ctr"/>
            <a:r>
              <a:rPr lang="ar-SA" b="1" dirty="0">
                <a:solidFill>
                  <a:prstClr val="black"/>
                </a:solidFill>
                <a:latin typeface="Alexandria" pitchFamily="2" charset="-78"/>
                <a:cs typeface="Alexandria" pitchFamily="2" charset="-78"/>
              </a:rPr>
              <a:t>مكونات النظام</a:t>
            </a:r>
            <a:endParaRPr lang="en-US"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3149" y="2155119"/>
            <a:ext cx="9678271" cy="4560223"/>
          </a:xfrm>
          <a:prstGeom prst="rect">
            <a:avLst/>
          </a:prstGeom>
          <a:noFill/>
          <a:ln>
            <a:noFill/>
          </a:ln>
        </p:spPr>
        <p:txBody>
          <a:bodyPr wrap="square" rtlCol="0">
            <a:spAutoFit/>
          </a:bodyPr>
          <a:lstStyle/>
          <a:p>
            <a:pPr algn="just" rtl="1">
              <a:lnSpc>
                <a:spcPts val="2160"/>
              </a:lnSpc>
              <a:spcAft>
                <a:spcPts val="2000"/>
              </a:spcAft>
            </a:pPr>
            <a:r>
              <a:rPr lang="ar-SA" sz="1400" dirty="0">
                <a:latin typeface="Alexandria Light" pitchFamily="2" charset="-78"/>
                <a:cs typeface="Alexandria Light" pitchFamily="2" charset="-78"/>
              </a:rPr>
              <a:t>يتكون النظام من أربعة عناصر رئيسة هي:. </a:t>
            </a:r>
          </a:p>
          <a:p>
            <a:pPr algn="just" rtl="1">
              <a:lnSpc>
                <a:spcPts val="2160"/>
              </a:lnSpc>
              <a:spcAft>
                <a:spcPts val="2000"/>
              </a:spcAft>
            </a:pPr>
            <a:r>
              <a:rPr lang="en-US" sz="1400" dirty="0">
                <a:latin typeface="Alexandria Light" pitchFamily="2" charset="-78"/>
                <a:cs typeface="Alexandria Light" pitchFamily="2" charset="-78"/>
              </a:rPr>
              <a:t>-1</a:t>
            </a:r>
            <a:r>
              <a:rPr lang="ar-SA" sz="1400" dirty="0">
                <a:latin typeface="Alexandria Light" pitchFamily="2" charset="-78"/>
                <a:cs typeface="Alexandria Light" pitchFamily="2" charset="-78"/>
              </a:rPr>
              <a:t>المدخلات  </a:t>
            </a:r>
            <a:r>
              <a:rPr lang="en-US" sz="1400" dirty="0">
                <a:latin typeface="Alexandria Light" pitchFamily="2" charset="-78"/>
                <a:cs typeface="Alexandria Light" pitchFamily="2" charset="-78"/>
              </a:rPr>
              <a:t>Inputs</a:t>
            </a:r>
            <a:r>
              <a:rPr lang="ar-SA" sz="1400" dirty="0">
                <a:latin typeface="Alexandria Light" pitchFamily="2" charset="-78"/>
                <a:cs typeface="Alexandria Light" pitchFamily="2" charset="-78"/>
              </a:rPr>
              <a:t>: تشمل كل العناصر التي تدخل النظام من أجل تحقيق أهداف معينة، وتقسم المدخلات إلى نوعين: </a:t>
            </a:r>
          </a:p>
          <a:p>
            <a:pPr marL="285750" indent="-285750" algn="just" rtl="1">
              <a:lnSpc>
                <a:spcPts val="2160"/>
              </a:lnSpc>
              <a:spcAft>
                <a:spcPts val="2000"/>
              </a:spcAft>
              <a:buFont typeface="Arial" panose="020B0604020202020204" pitchFamily="34" charset="0"/>
              <a:buChar char="•"/>
            </a:pPr>
            <a:r>
              <a:rPr lang="ar-SA" sz="1400" dirty="0">
                <a:latin typeface="Alexandria Light" pitchFamily="2" charset="-78"/>
                <a:cs typeface="Alexandria Light" pitchFamily="2" charset="-78"/>
              </a:rPr>
              <a:t>المدخلات الرئيسة: وهي ضرورية لقيام النظام، وتتمثل المدخلات في المعلم، والمتعلم، والإدارة، والمؤسسات التعليميّة، وتحديد الأهداف والخبرات والمهارات الني يجب أن يكتسبها المتعلمون بالإضافة إلى تحديد خصائصهم.</a:t>
            </a:r>
          </a:p>
          <a:p>
            <a:pPr marL="285750" indent="-285750" algn="just" rtl="1">
              <a:lnSpc>
                <a:spcPts val="2160"/>
              </a:lnSpc>
              <a:spcAft>
                <a:spcPts val="2000"/>
              </a:spcAft>
              <a:buFont typeface="Arial" panose="020B0604020202020204" pitchFamily="34" charset="0"/>
              <a:buChar char="•"/>
            </a:pPr>
            <a:r>
              <a:rPr lang="ar-SA" sz="1400" dirty="0">
                <a:latin typeface="Alexandria Light" pitchFamily="2" charset="-78"/>
                <a:cs typeface="Alexandria Light" pitchFamily="2" charset="-78"/>
              </a:rPr>
              <a:t>المدخلات المحيطة بالنظام: وهي المحيطة بالنظام وتؤثر فيه كالأنظمة الاجتماعية والاقتصادية، وتعد من المدخلات التي تفرض على النظام التعليميّ وتؤثر فيه.</a:t>
            </a:r>
          </a:p>
          <a:p>
            <a:pPr algn="just" rtl="1">
              <a:lnSpc>
                <a:spcPts val="2160"/>
              </a:lnSpc>
              <a:spcAft>
                <a:spcPts val="2000"/>
              </a:spcAft>
            </a:pPr>
            <a:r>
              <a:rPr lang="en-US" sz="1400" dirty="0">
                <a:latin typeface="Alexandria Light" pitchFamily="2" charset="-78"/>
                <a:cs typeface="Alexandria Light" pitchFamily="2" charset="-78"/>
              </a:rPr>
              <a:t>-2</a:t>
            </a:r>
            <a:r>
              <a:rPr lang="ar-SA" sz="1400" dirty="0">
                <a:latin typeface="Alexandria Light" pitchFamily="2" charset="-78"/>
                <a:cs typeface="Alexandria Light" pitchFamily="2" charset="-78"/>
              </a:rPr>
              <a:t>العمليات </a:t>
            </a:r>
            <a:r>
              <a:rPr lang="en-US" sz="1400" dirty="0">
                <a:latin typeface="Alexandria Light" pitchFamily="2" charset="-78"/>
                <a:cs typeface="Alexandria Light" pitchFamily="2" charset="-78"/>
              </a:rPr>
              <a:t>Processes</a:t>
            </a:r>
            <a:r>
              <a:rPr lang="ar-SA" sz="1400" dirty="0">
                <a:latin typeface="Alexandria Light" pitchFamily="2" charset="-78"/>
                <a:cs typeface="Alexandria Light" pitchFamily="2" charset="-78"/>
              </a:rPr>
              <a:t>: تضم الاستراتيجيات بما تشمله من طرائق وأساليب واستخدام الوسائل التعليميّة، كما تضم العلاقات المتبادلة بين مدخلات النظام كالتفاعل بين المتعلمين والمعلم والإداريين لتحويل مدخلات النظام إلى مخرجات، أي تحقيق أهداف النظام.</a:t>
            </a:r>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1443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69332"/>
          </a:xfrm>
          <a:prstGeom prst="rect">
            <a:avLst/>
          </a:prstGeom>
          <a:noFill/>
        </p:spPr>
        <p:txBody>
          <a:bodyPr wrap="square" rtlCol="0">
            <a:spAutoFit/>
          </a:bodyPr>
          <a:lstStyle/>
          <a:p>
            <a:pPr algn="ctr"/>
            <a:r>
              <a:rPr lang="ar-SA" b="1" dirty="0">
                <a:solidFill>
                  <a:prstClr val="black"/>
                </a:solidFill>
                <a:latin typeface="Alexandria" pitchFamily="2" charset="-78"/>
                <a:cs typeface="Alexandria" pitchFamily="2" charset="-78"/>
              </a:rPr>
              <a:t>مكونات النظام</a:t>
            </a:r>
            <a:endParaRPr lang="en-US"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3149" y="2155119"/>
            <a:ext cx="9678271" cy="3913892"/>
          </a:xfrm>
          <a:prstGeom prst="rect">
            <a:avLst/>
          </a:prstGeom>
          <a:noFill/>
          <a:ln>
            <a:noFill/>
          </a:ln>
        </p:spPr>
        <p:txBody>
          <a:bodyPr wrap="square" rtlCol="0">
            <a:spAutoFit/>
          </a:bodyPr>
          <a:lstStyle/>
          <a:p>
            <a:pPr algn="just" rtl="1">
              <a:lnSpc>
                <a:spcPts val="2960"/>
              </a:lnSpc>
              <a:spcAft>
                <a:spcPts val="2000"/>
              </a:spcAft>
            </a:pPr>
            <a:r>
              <a:rPr lang="en-US" sz="1400" dirty="0">
                <a:latin typeface="Alexandria Light" pitchFamily="2" charset="-78"/>
                <a:cs typeface="Alexandria Light" pitchFamily="2" charset="-78"/>
              </a:rPr>
              <a:t>-3</a:t>
            </a:r>
            <a:r>
              <a:rPr lang="ar-SA" sz="1400" dirty="0">
                <a:latin typeface="Alexandria Light" pitchFamily="2" charset="-78"/>
                <a:cs typeface="Alexandria Light" pitchFamily="2" charset="-78"/>
              </a:rPr>
              <a:t>المخرجات </a:t>
            </a:r>
            <a:r>
              <a:rPr lang="en-US" sz="1400" dirty="0">
                <a:latin typeface="Alexandria Light" pitchFamily="2" charset="-78"/>
                <a:cs typeface="Alexandria Light" pitchFamily="2" charset="-78"/>
              </a:rPr>
              <a:t>Out puts</a:t>
            </a:r>
            <a:r>
              <a:rPr lang="ar-SA" sz="1400" dirty="0">
                <a:latin typeface="Alexandria Light" pitchFamily="2" charset="-78"/>
                <a:cs typeface="Alexandria Light" pitchFamily="2" charset="-78"/>
              </a:rPr>
              <a:t>: وهي النتاجات النهائية للنظام وهي بمثابة مؤشر لنجاح أو إخفاق النظام، والتغيرات التي تحدث في معرفة وأداء المتعلم وسلوكه من مخرجات النظام التعليميّ.</a:t>
            </a:r>
          </a:p>
          <a:p>
            <a:pPr algn="just" rtl="1">
              <a:lnSpc>
                <a:spcPts val="2960"/>
              </a:lnSpc>
              <a:spcAft>
                <a:spcPts val="2000"/>
              </a:spcAft>
            </a:pPr>
            <a:r>
              <a:rPr lang="en-US" sz="1400" dirty="0">
                <a:latin typeface="Alexandria Light" pitchFamily="2" charset="-78"/>
                <a:cs typeface="Alexandria Light" pitchFamily="2" charset="-78"/>
              </a:rPr>
              <a:t>-4</a:t>
            </a:r>
            <a:r>
              <a:rPr lang="ar-SA" sz="1400" dirty="0">
                <a:latin typeface="Alexandria Light" pitchFamily="2" charset="-78"/>
                <a:cs typeface="Alexandria Light" pitchFamily="2" charset="-78"/>
              </a:rPr>
              <a:t>التغذية الراجعة </a:t>
            </a:r>
            <a:r>
              <a:rPr lang="en-US" sz="1400" dirty="0">
                <a:latin typeface="Alexandria Light" pitchFamily="2" charset="-78"/>
                <a:cs typeface="Alexandria Light" pitchFamily="2" charset="-78"/>
              </a:rPr>
              <a:t>Feedback</a:t>
            </a:r>
            <a:r>
              <a:rPr lang="ar-SA" sz="1400" dirty="0">
                <a:latin typeface="Alexandria Light" pitchFamily="2" charset="-78"/>
                <a:cs typeface="Alexandria Light" pitchFamily="2" charset="-78"/>
              </a:rPr>
              <a:t>: تعطي التغذية الراجعة المؤشرات عن مدى تحقيق الأهداف وإنجازها، وتبين مواطن القوة والضعف في أي مكون من المكونات الثلاثة السابقة للنظام، ثم إجراء التعديلات لتحقيق معدلات أعلى من الأهداف.</a:t>
            </a:r>
          </a:p>
          <a:p>
            <a:pPr algn="just" rtl="1">
              <a:lnSpc>
                <a:spcPts val="2160"/>
              </a:lnSpc>
              <a:spcAft>
                <a:spcPts val="2000"/>
              </a:spcAft>
            </a:pPr>
            <a:endParaRPr lang="en-US" sz="1400" dirty="0">
              <a:latin typeface="Alexandria Light" pitchFamily="2" charset="-78"/>
              <a:cs typeface="Alexandria Light" pitchFamily="2" charset="-78"/>
            </a:endParaRPr>
          </a:p>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8645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69332"/>
          </a:xfrm>
          <a:prstGeom prst="rect">
            <a:avLst/>
          </a:prstGeom>
          <a:noFill/>
        </p:spPr>
        <p:txBody>
          <a:bodyPr wrap="square" rtlCol="0">
            <a:spAutoFit/>
          </a:bodyPr>
          <a:lstStyle/>
          <a:p>
            <a:pPr algn="ctr"/>
            <a:r>
              <a:rPr lang="ar-SA" b="1" dirty="0">
                <a:solidFill>
                  <a:prstClr val="black"/>
                </a:solidFill>
                <a:latin typeface="Alexandria" pitchFamily="2" charset="-78"/>
                <a:cs typeface="Alexandria" pitchFamily="2" charset="-78"/>
              </a:rPr>
              <a:t>سمات النظام</a:t>
            </a:r>
            <a:endParaRPr lang="en-US"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53149" y="2155119"/>
            <a:ext cx="9678271" cy="5837495"/>
          </a:xfrm>
          <a:prstGeom prst="rect">
            <a:avLst/>
          </a:prstGeom>
          <a:noFill/>
          <a:ln>
            <a:noFill/>
          </a:ln>
        </p:spPr>
        <p:txBody>
          <a:bodyPr wrap="square" rtlCol="0">
            <a:spAutoFit/>
          </a:bodyPr>
          <a:lstStyle/>
          <a:p>
            <a:pPr algn="just" rtl="1">
              <a:lnSpc>
                <a:spcPts val="2960"/>
              </a:lnSpc>
              <a:spcAft>
                <a:spcPts val="2000"/>
              </a:spcAft>
            </a:pPr>
            <a:r>
              <a:rPr lang="ar-SA" sz="1400" dirty="0">
                <a:latin typeface="Alexandria Light" pitchFamily="2" charset="-78"/>
                <a:cs typeface="Alexandria Light" pitchFamily="2" charset="-78"/>
              </a:rPr>
              <a:t>ومن سمات النظام أنه:</a:t>
            </a:r>
          </a:p>
          <a:p>
            <a:pPr marL="285750" indent="-285750" algn="just" rtl="1">
              <a:lnSpc>
                <a:spcPts val="2960"/>
              </a:lnSpc>
              <a:spcAft>
                <a:spcPts val="2000"/>
              </a:spcAft>
              <a:buFont typeface="Arial" panose="020B0604020202020204" pitchFamily="34" charset="0"/>
              <a:buChar char="•"/>
            </a:pPr>
            <a:r>
              <a:rPr lang="ar-SA" sz="1400" dirty="0">
                <a:latin typeface="Alexandria Light" pitchFamily="2" charset="-78"/>
                <a:cs typeface="Alexandria Light" pitchFamily="2" charset="-78"/>
              </a:rPr>
              <a:t> يتكون كل نظام من مجموعة من المكونات أو الأجزاء التي تتسم بالتكامل والترابط، والتأثير والتأثر فيما بينها، والتفاعل الذي لا يقتصر بين مكونات النظام الواحد بل بين مكونات النظام والأنظمة الأخرى.</a:t>
            </a:r>
          </a:p>
          <a:p>
            <a:pPr marL="285750" indent="-285750" algn="just" rtl="1">
              <a:lnSpc>
                <a:spcPts val="2960"/>
              </a:lnSpc>
              <a:spcAft>
                <a:spcPts val="2000"/>
              </a:spcAft>
              <a:buFont typeface="Arial" panose="020B0604020202020204" pitchFamily="34" charset="0"/>
              <a:buChar char="•"/>
            </a:pPr>
            <a:r>
              <a:rPr lang="ar-SA" sz="1400" dirty="0">
                <a:latin typeface="Alexandria Light" pitchFamily="2" charset="-78"/>
                <a:cs typeface="Alexandria Light" pitchFamily="2" charset="-78"/>
              </a:rPr>
              <a:t>يتكون كل نظام من أنظمة فرعية، والنظام قد يكون أحد مكونات نظام أكبر منه؛ مثلاً النظام التعليمي يتضمن أنظمة فرعية فالمدرسة نظام فرعي من النظام التعليميّ.، والفصل نظام فرعي للوحدة، ومن ثم كل مكون من المكونات يعتبر نظاماً.</a:t>
            </a:r>
          </a:p>
          <a:p>
            <a:pPr marL="285750" indent="-285750" algn="just" rtl="1">
              <a:lnSpc>
                <a:spcPts val="2960"/>
              </a:lnSpc>
              <a:spcAft>
                <a:spcPts val="2000"/>
              </a:spcAft>
              <a:buFont typeface="Arial" panose="020B0604020202020204" pitchFamily="34" charset="0"/>
              <a:buChar char="•"/>
            </a:pPr>
            <a:r>
              <a:rPr lang="ar-SA" sz="1400" dirty="0">
                <a:latin typeface="Alexandria Light" pitchFamily="2" charset="-78"/>
                <a:cs typeface="Alexandria Light" pitchFamily="2" charset="-78"/>
              </a:rPr>
              <a:t>يسعى النظام إلى تحقيق اهداف محددة.</a:t>
            </a:r>
          </a:p>
          <a:p>
            <a:pPr algn="just" rtl="1">
              <a:lnSpc>
                <a:spcPts val="2960"/>
              </a:lnSpc>
              <a:spcAft>
                <a:spcPts val="2000"/>
              </a:spcAft>
            </a:pPr>
            <a:endParaRPr lang="ar-SA" sz="1400" dirty="0">
              <a:latin typeface="Alexandria Light" pitchFamily="2" charset="-78"/>
              <a:cs typeface="Alexandria Light" pitchFamily="2" charset="-78"/>
            </a:endParaRPr>
          </a:p>
          <a:p>
            <a:pPr algn="just" rtl="1">
              <a:lnSpc>
                <a:spcPts val="2160"/>
              </a:lnSpc>
              <a:spcAft>
                <a:spcPts val="2000"/>
              </a:spcAft>
            </a:pPr>
            <a:endParaRPr lang="en-US" sz="1400" dirty="0">
              <a:latin typeface="Alexandria Light" pitchFamily="2" charset="-78"/>
              <a:cs typeface="Alexandria Light" pitchFamily="2" charset="-78"/>
            </a:endParaRPr>
          </a:p>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1752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562095"/>
            <a:ext cx="8417320" cy="424796"/>
          </a:xfrm>
          <a:prstGeom prst="rect">
            <a:avLst/>
          </a:prstGeom>
          <a:noFill/>
        </p:spPr>
        <p:txBody>
          <a:bodyPr wrap="square" rtlCol="0">
            <a:spAutoFit/>
          </a:bodyPr>
          <a:lstStyle/>
          <a:p>
            <a:pPr algn="just" rtl="1">
              <a:lnSpc>
                <a:spcPts val="2980"/>
              </a:lnSpc>
              <a:spcAft>
                <a:spcPts val="2000"/>
              </a:spcAft>
            </a:pPr>
            <a:r>
              <a:rPr lang="en-US" sz="1400" dirty="0">
                <a:latin typeface="Alexandria Light" pitchFamily="2" charset="-78"/>
                <a:cs typeface="Alexandria Light" pitchFamily="2" charset="-78"/>
              </a:rPr>
              <a:t>-</a:t>
            </a: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01FB146B-F715-47D0-B822-2D0657F75811}"/>
              </a:ext>
            </a:extLst>
          </p:cNvPr>
          <p:cNvSpPr txBox="1"/>
          <p:nvPr/>
        </p:nvSpPr>
        <p:spPr>
          <a:xfrm>
            <a:off x="1960459" y="1894442"/>
            <a:ext cx="7826777" cy="3182410"/>
          </a:xfrm>
          <a:prstGeom prst="rect">
            <a:avLst/>
          </a:prstGeom>
          <a:noFill/>
        </p:spPr>
        <p:txBody>
          <a:bodyPr wrap="square" rtlCol="1">
            <a:spAutoFit/>
          </a:bodyPr>
          <a:lstStyle/>
          <a:p>
            <a:pPr algn="just" rtl="1">
              <a:lnSpc>
                <a:spcPts val="2580"/>
              </a:lnSpc>
              <a:spcAft>
                <a:spcPts val="1800"/>
              </a:spcAft>
            </a:pPr>
            <a:r>
              <a:rPr lang="ar-SA" sz="1600" dirty="0">
                <a:latin typeface="Alexandria Medium" pitchFamily="2" charset="-78"/>
                <a:cs typeface="Alexandria Medium" pitchFamily="2" charset="-78"/>
              </a:rPr>
              <a:t>مفهوم مدخل النظم</a:t>
            </a:r>
            <a:r>
              <a:rPr lang="ar-SA" sz="1400" dirty="0">
                <a:latin typeface="Alexandria Light" pitchFamily="2" charset="-78"/>
                <a:cs typeface="Alexandria Light" pitchFamily="2" charset="-78"/>
              </a:rPr>
              <a:t>:</a:t>
            </a:r>
          </a:p>
          <a:p>
            <a:pPr algn="just" rtl="1">
              <a:lnSpc>
                <a:spcPts val="2580"/>
              </a:lnSpc>
              <a:spcAft>
                <a:spcPts val="1800"/>
              </a:spcAft>
            </a:pPr>
            <a:r>
              <a:rPr lang="ar-SA" sz="1400" dirty="0">
                <a:latin typeface="Alexandria Light" pitchFamily="2" charset="-78"/>
                <a:cs typeface="Alexandria Light" pitchFamily="2" charset="-78"/>
              </a:rPr>
              <a:t>    عُرف منحى النظم بأنه طريقة تحليليّة ونظاميّة للتخطيط تمكّننا من التقدّم بالأهداف التي حددتها مهمّة نظام معين، لتحقيق تلك الأهداف بواسطة عمل مضبوط وتنظيم الأجزاء أو العناصر التي يتألف منها النظام كله، وتكامل الأجزاء وفقاً لوظائفها التي تقوم في النظام الكلّي الذي يحقق الأهداف التي تحددت للمهمة" (عليان، والدبس، </a:t>
            </a:r>
            <a:r>
              <a:rPr lang="en-US" sz="1400" dirty="0">
                <a:latin typeface="Alexandria Light" pitchFamily="2" charset="-78"/>
                <a:cs typeface="Alexandria Light" pitchFamily="2" charset="-78"/>
              </a:rPr>
              <a:t>1999</a:t>
            </a:r>
            <a:r>
              <a:rPr lang="ar-SA" sz="1400" dirty="0">
                <a:latin typeface="Alexandria Light" pitchFamily="2" charset="-78"/>
                <a:cs typeface="Alexandria Light" pitchFamily="2" charset="-78"/>
              </a:rPr>
              <a:t>)ا وعُرف بأنه "</a:t>
            </a:r>
            <a:r>
              <a:rPr lang="ar-SA" sz="1400" b="0" i="0" dirty="0">
                <a:effectLst/>
                <a:latin typeface="Alexandria Light" pitchFamily="2" charset="-78"/>
                <a:cs typeface="Alexandria Light" pitchFamily="2" charset="-78"/>
              </a:rPr>
              <a:t>أسلوب منهجي، وطريقة عملية في تخطيط، وتنفيذ، وتقويم، أي عمل، أو نشاط لتحقيق أفضل مستوى من النتائج" (الحيلة، </a:t>
            </a:r>
            <a:r>
              <a:rPr lang="en-US" sz="1400" b="0" i="0" dirty="0">
                <a:effectLst/>
                <a:latin typeface="Alexandria Light" pitchFamily="2" charset="-78"/>
                <a:cs typeface="Alexandria Light" pitchFamily="2" charset="-78"/>
              </a:rPr>
              <a:t>(2002</a:t>
            </a:r>
            <a:endParaRPr lang="ar-SA" sz="1400" b="0" i="0" dirty="0">
              <a:effectLst/>
              <a:latin typeface="Alexandria Light" pitchFamily="2" charset="-78"/>
              <a:cs typeface="Alexandria Light" pitchFamily="2" charset="-78"/>
            </a:endParaRPr>
          </a:p>
          <a:p>
            <a:pPr indent="269875" algn="just" rtl="1">
              <a:lnSpc>
                <a:spcPts val="2580"/>
              </a:lnSpc>
              <a:spcAft>
                <a:spcPts val="1800"/>
              </a:spcAft>
            </a:pPr>
            <a:r>
              <a:rPr lang="ar-SA" sz="1400" dirty="0">
                <a:latin typeface="Alexandria Light" pitchFamily="2" charset="-78"/>
                <a:cs typeface="Alexandria Light" pitchFamily="2" charset="-78"/>
              </a:rPr>
              <a:t>كما عُرف بأنه "تجمع بنائي </a:t>
            </a:r>
            <a:r>
              <a:rPr lang="ar-IQ" sz="1400" dirty="0">
                <a:latin typeface="Alexandria Light" pitchFamily="2" charset="-78"/>
                <a:cs typeface="Alexandria Light" pitchFamily="2" charset="-78"/>
              </a:rPr>
              <a:t>نوعي</a:t>
            </a:r>
            <a:r>
              <a:rPr lang="ar-SA" sz="1400" dirty="0">
                <a:latin typeface="Alexandria Light" pitchFamily="2" charset="-78"/>
                <a:cs typeface="Alexandria Light" pitchFamily="2" charset="-78"/>
              </a:rPr>
              <a:t> من عدة عناصر تتفاعل فيما بينها لتؤدي وظيفة ثابتة نسبياً".  (</a:t>
            </a:r>
            <a:r>
              <a:rPr lang="ar-SA" sz="1400" dirty="0" err="1">
                <a:latin typeface="Alexandria Light" pitchFamily="2" charset="-78"/>
                <a:cs typeface="Alexandria Light" pitchFamily="2" charset="-78"/>
              </a:rPr>
              <a:t>حمادات</a:t>
            </a:r>
            <a:r>
              <a:rPr lang="ar-SA" sz="1400" dirty="0">
                <a:latin typeface="Alexandria Light" pitchFamily="2" charset="-78"/>
                <a:cs typeface="Alexandria Light" pitchFamily="2" charset="-78"/>
              </a:rPr>
              <a:t>، 2009). </a:t>
            </a:r>
            <a:endParaRPr lang="ar-SA" sz="1400" b="0" i="0" dirty="0">
              <a:effectLst/>
              <a:latin typeface="Alexandria Light" pitchFamily="2" charset="-78"/>
              <a:cs typeface="Alexandria Light" pitchFamily="2" charset="-78"/>
            </a:endParaRPr>
          </a:p>
        </p:txBody>
      </p:sp>
    </p:spTree>
    <p:extLst>
      <p:ext uri="{BB962C8B-B14F-4D97-AF65-F5344CB8AC3E}">
        <p14:creationId xmlns:p14="http://schemas.microsoft.com/office/powerpoint/2010/main" val="3183656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8" name="TextBox 47"/>
          <p:cNvSpPr txBox="1"/>
          <p:nvPr/>
        </p:nvSpPr>
        <p:spPr>
          <a:xfrm>
            <a:off x="1153149" y="2155119"/>
            <a:ext cx="9678271" cy="6787499"/>
          </a:xfrm>
          <a:prstGeom prst="rect">
            <a:avLst/>
          </a:prstGeom>
          <a:noFill/>
          <a:ln>
            <a:noFill/>
          </a:ln>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Tx/>
              <a:buSzTx/>
              <a:buFontTx/>
              <a:buNone/>
              <a:tabLst/>
              <a:defRPr/>
            </a:pPr>
            <a:r>
              <a:rPr kumimoji="0" lang="ar-SA" sz="1600" b="1"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مبررات تبني مدخل النظم. </a:t>
            </a:r>
            <a:endParaRPr kumimoji="0" lang="en-US" sz="1600" b="0" i="0" u="none"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endParaRPr>
          </a:p>
          <a:p>
            <a:pPr marL="178435" marR="0" lvl="0" indent="-179705" algn="just" defTabSz="914400" rtl="1" eaLnBrk="1" fontAlgn="auto" latinLnBrk="0" hangingPunct="1">
              <a:lnSpc>
                <a:spcPts val="2980"/>
              </a:lnSpc>
              <a:spcBef>
                <a:spcPts val="600"/>
              </a:spcBef>
              <a:spcAft>
                <a:spcPts val="180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Simplified Arabic" panose="02020603050405020304" pitchFamily="18" charset="-78"/>
              </a:rPr>
              <a:t>1</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ينظر للموقف ككل بجميع أجزائه وعناصره والقوى المؤثرة فيه، وبالتالي يتم معالجة المشاكل التي قد تواجه النظام من كافة النواحي بصورة عمليّة إجرائيّة. </a:t>
            </a:r>
            <a:endParaRPr kumimoji="0" lang="en-US" sz="14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a:p>
            <a:pPr marL="178435" marR="0" lvl="0" indent="-179705" algn="just" defTabSz="914400" rtl="1" eaLnBrk="1" fontAlgn="auto" latinLnBrk="0" hangingPunct="1">
              <a:lnSpc>
                <a:spcPts val="2980"/>
              </a:lnSpc>
              <a:spcBef>
                <a:spcPts val="600"/>
              </a:spcBef>
              <a:spcAft>
                <a:spcPts val="1800"/>
              </a:spcAft>
              <a:buClrTx/>
              <a:buSzTx/>
              <a:buFontTx/>
              <a:buNone/>
              <a:tabLst/>
              <a:defRPr/>
            </a:pPr>
            <a:r>
              <a:rPr kumimoji="0" lang="ar-SA" sz="14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2. يتصف بأنه ذو منظور مستقبليّ، أي أنه يتنبأ بالأحداث والمواقف وتطور نموها، ويعد الأحداث السابقة مهمّة لأنها تمثل الظروف السابقة. </a:t>
            </a:r>
            <a:endParaRPr kumimoji="0" lang="en-US" sz="14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a:p>
            <a:pPr marL="178435" marR="0" lvl="0" indent="-179705" algn="just" defTabSz="914400" rtl="1" eaLnBrk="1" fontAlgn="auto" latinLnBrk="0" hangingPunct="1">
              <a:lnSpc>
                <a:spcPts val="2980"/>
              </a:lnSpc>
              <a:spcBef>
                <a:spcPts val="600"/>
              </a:spcBef>
              <a:spcAft>
                <a:spcPts val="1800"/>
              </a:spcAft>
              <a:buClrTx/>
              <a:buSzTx/>
              <a:buFontTx/>
              <a:buNone/>
              <a:tabLst/>
              <a:defRPr/>
            </a:pPr>
            <a:r>
              <a:rPr kumimoji="0" lang="ar-SA" sz="14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3. يتيح منحى النظم أسلوباً للعمل يوحد بين العلم والممارسة أو التطبيق لأن منحى النظم يجمع بين علوم عدة، وميادين المعرفة النظريّة والتطبيقيّة. (الفرا، 1999: 120) </a:t>
            </a:r>
            <a:endParaRPr kumimoji="0" lang="en-US" sz="14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2960"/>
              </a:lnSpc>
              <a:spcBef>
                <a:spcPts val="0"/>
              </a:spcBef>
              <a:spcAft>
                <a:spcPts val="2000"/>
              </a:spcAft>
              <a:buClrTx/>
              <a:buSzTx/>
              <a:buFont typeface="Arial" panose="020B0604020202020204" pitchFamily="34" charset="0"/>
              <a:buChar char="•"/>
              <a:tabLst/>
              <a:defRPr/>
            </a:pPr>
            <a:endPar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ts val="2960"/>
              </a:lnSpc>
              <a:spcBef>
                <a:spcPts val="0"/>
              </a:spcBef>
              <a:spcAft>
                <a:spcPts val="2000"/>
              </a:spcAft>
              <a:buClrTx/>
              <a:buSzTx/>
              <a:buFontTx/>
              <a:buNone/>
              <a:tabLst/>
              <a:defRPr/>
            </a:pPr>
            <a:endPar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ts val="2160"/>
              </a:lnSpc>
              <a:spcBef>
                <a:spcPts val="0"/>
              </a:spcBef>
              <a:spcAft>
                <a:spcPts val="200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600"/>
              </a:spcBef>
              <a:spcAft>
                <a:spcPts val="60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br>
              <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br>
            <a:endPar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1815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812808" cy="369332"/>
          </a:xfrm>
          <a:prstGeom prst="rect">
            <a:avLst/>
          </a:prstGeom>
          <a:noFill/>
        </p:spPr>
        <p:txBody>
          <a:bodyPr wrap="square" rtlCol="0">
            <a:spAutoFit/>
          </a:bodyPr>
          <a:lstStyle/>
          <a:p>
            <a:pPr algn="ctr"/>
            <a:r>
              <a:rPr lang="ar-SA" sz="1800" dirty="0">
                <a:latin typeface="Alexandria Medium" pitchFamily="2" charset="-78"/>
                <a:cs typeface="Alexandria Medium" pitchFamily="2" charset="-78"/>
              </a:rPr>
              <a:t>أهمية مدخل </a:t>
            </a:r>
            <a:r>
              <a:rPr lang="ar-SA" dirty="0">
                <a:latin typeface="Alexandria Medium" pitchFamily="2" charset="-78"/>
                <a:cs typeface="Alexandria Medium" pitchFamily="2" charset="-78"/>
              </a:rPr>
              <a:t>النظم</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r>
              <a:rPr lang="ar-SA" dirty="0">
                <a:latin typeface="Alexandria Medium" pitchFamily="2" charset="-78"/>
                <a:cs typeface="Alexandria Medium" pitchFamily="2" charset="-78"/>
              </a:rPr>
              <a:t>في العمليّة التربويّة </a:t>
            </a:r>
            <a:endParaRPr lang="en-US"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8500"/>
            <a:ext cx="10035513" cy="4416594"/>
          </a:xfrm>
          <a:prstGeom prst="rect">
            <a:avLst/>
          </a:prstGeom>
          <a:noFill/>
          <a:ln>
            <a:noFill/>
          </a:ln>
        </p:spPr>
        <p:txBody>
          <a:bodyPr wrap="square" rtlCol="0">
            <a:spAutoFit/>
          </a:bodyPr>
          <a:lstStyle/>
          <a:p>
            <a:pPr algn="just" rtl="1">
              <a:lnSpc>
                <a:spcPts val="2980"/>
              </a:lnSpc>
              <a:spcBef>
                <a:spcPts val="600"/>
              </a:spcBef>
              <a:spcAft>
                <a:spcPts val="1800"/>
              </a:spcAft>
            </a:pPr>
            <a:r>
              <a:rPr lang="ar-SA" sz="1400" dirty="0">
                <a:latin typeface="Alexandria Light" pitchFamily="2" charset="-78"/>
                <a:cs typeface="Alexandria Light" pitchFamily="2" charset="-78"/>
              </a:rPr>
              <a:t>لمدخل النظم أهميّة في العمليّة التربويّة تتبين في التقاط الآتية:</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pPr>
            <a:r>
              <a:rPr kumimoji="0" lang="ar-SA" altLang="ar-SA" sz="1400" b="0" i="0" u="none" strike="noStrike" cap="none" normalizeH="0" baseline="0" dirty="0">
                <a:ln>
                  <a:noFill/>
                </a:ln>
                <a:solidFill>
                  <a:srgbClr val="404040"/>
                </a:solidFill>
                <a:effectLst/>
                <a:latin typeface="Alexandria Light" pitchFamily="2" charset="-78"/>
                <a:cs typeface="Alexandria Light" pitchFamily="2" charset="-78"/>
              </a:rPr>
              <a:t> </a:t>
            </a:r>
            <a:r>
              <a:rPr lang="ar-SA" altLang="ar-SA" sz="1400" dirty="0">
                <a:latin typeface="Alexandria Light" pitchFamily="2" charset="-78"/>
                <a:cs typeface="Alexandria Light" pitchFamily="2" charset="-78"/>
              </a:rPr>
              <a:t>ينظر مدخل النظم إلى العمليّة التربوية على أنها نظام أو منظومة تتكون من مجموعة من الأنظمة الفرعية وكل نظام فرعي يتكون من مجموعة من الأنظمة الأصغر وترتبط هذه الأنظمة سوياً، ويؤثر كل منهما في الآخر ويتأثر به، وتعمل بشكل متكامل لتحقيق الأهداف التعليميّة المنشودة بكفاءة.(سالم وسرايا، </a:t>
            </a:r>
            <a:r>
              <a:rPr lang="en-US" altLang="ar-SA" sz="1400" dirty="0">
                <a:latin typeface="Alexandria Light" pitchFamily="2" charset="-78"/>
                <a:cs typeface="Alexandria Light" pitchFamily="2" charset="-78"/>
              </a:rPr>
              <a:t>2004</a:t>
            </a:r>
            <a:r>
              <a:rPr lang="ar-SA" altLang="ar-SA" sz="1400" dirty="0">
                <a:latin typeface="Alexandria Light" pitchFamily="2" charset="-78"/>
                <a:cs typeface="Alexandria Light" pitchFamily="2" charset="-78"/>
              </a:rPr>
              <a:t>)</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pPr>
            <a:r>
              <a:rPr lang="ar-SA" altLang="ar-SA" sz="1400" dirty="0">
                <a:latin typeface="Alexandria Light" pitchFamily="2" charset="-78"/>
                <a:cs typeface="Alexandria Light" pitchFamily="2" charset="-78"/>
              </a:rPr>
              <a:t>يعمل على تفاعل النظام التعليمي مع أنظمة نظيرة أو مع أنظمة أوسع أو مع مكوناته</a:t>
            </a:r>
            <a:endParaRPr lang="en-US" altLang="ar-SA" sz="1400" dirty="0">
              <a:latin typeface="Alexandria Light" pitchFamily="2" charset="-78"/>
              <a:cs typeface="Alexandria Light" pitchFamily="2" charset="-78"/>
            </a:endParaRPr>
          </a:p>
          <a:p>
            <a:pPr marL="342900" indent="-342900" algn="just" rtl="1">
              <a:lnSpc>
                <a:spcPts val="2980"/>
              </a:lnSpc>
              <a:spcBef>
                <a:spcPts val="600"/>
              </a:spcBef>
              <a:spcAft>
                <a:spcPts val="1800"/>
              </a:spcAft>
              <a:buFont typeface="Arial" panose="020B0604020202020204" pitchFamily="34" charset="0"/>
              <a:buChar char="•"/>
            </a:pPr>
            <a:r>
              <a:rPr lang="ar-SA" altLang="ar-SA" sz="1400" dirty="0">
                <a:latin typeface="Alexandria Light" pitchFamily="2" charset="-78"/>
                <a:cs typeface="Alexandria Light" pitchFamily="2" charset="-78"/>
              </a:rPr>
              <a:t>يساعد في تحديد مشكلات النظام التعليمي ووضع حلول مناسبة لها (</a:t>
            </a:r>
            <a:r>
              <a:rPr lang="ar-SA" altLang="ar-SA" sz="1400" dirty="0" err="1">
                <a:latin typeface="Alexandria Light" pitchFamily="2" charset="-78"/>
                <a:cs typeface="Alexandria Light" pitchFamily="2" charset="-78"/>
              </a:rPr>
              <a:t>القلا</a:t>
            </a:r>
            <a:r>
              <a:rPr lang="ar-SA" altLang="ar-SA" sz="1400" dirty="0">
                <a:latin typeface="Alexandria Light" pitchFamily="2" charset="-78"/>
                <a:cs typeface="Alexandria Light" pitchFamily="2" charset="-78"/>
              </a:rPr>
              <a:t>، </a:t>
            </a:r>
            <a:r>
              <a:rPr lang="en-US" altLang="ar-SA" sz="1400" dirty="0">
                <a:latin typeface="Alexandria Light" pitchFamily="2" charset="-78"/>
                <a:cs typeface="Alexandria Light" pitchFamily="2" charset="-78"/>
              </a:rPr>
              <a:t>2002</a:t>
            </a:r>
            <a:r>
              <a:rPr lang="ar-SA" altLang="ar-SA" sz="1400" dirty="0">
                <a:latin typeface="Alexandria Light" pitchFamily="2" charset="-78"/>
                <a:cs typeface="Alexandria Light" pitchFamily="2" charset="-78"/>
              </a:rPr>
              <a:t>).</a:t>
            </a: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531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471598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أهمية مدخل النظم </a:t>
            </a:r>
            <a:r>
              <a:rPr lang="ar-SA" dirty="0">
                <a:latin typeface="Alexandria Medium" pitchFamily="2" charset="-78"/>
                <a:cs typeface="Alexandria Medium" pitchFamily="2" charset="-78"/>
              </a:rPr>
              <a:t>في العمليّة التربويّة </a:t>
            </a:r>
            <a:endParaRPr kumimoji="0" lang="en-US" sz="1800" b="1"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8" name="TextBox 47"/>
          <p:cNvSpPr txBox="1"/>
          <p:nvPr/>
        </p:nvSpPr>
        <p:spPr>
          <a:xfrm>
            <a:off x="942308" y="2138500"/>
            <a:ext cx="10035513" cy="4031873"/>
          </a:xfrm>
          <a:prstGeom prst="rect">
            <a:avLst/>
          </a:prstGeom>
          <a:noFill/>
          <a:ln>
            <a:noFill/>
          </a:ln>
        </p:spPr>
        <p:txBody>
          <a:bodyPr wrap="square" rtlCol="0">
            <a:spAutoFit/>
          </a:bodyPr>
          <a:lstStyle/>
          <a:p>
            <a:pPr marL="342900" marR="0" lvl="0" indent="-342900" algn="just" defTabSz="914400" rtl="1" eaLnBrk="1" fontAlgn="auto" latinLnBrk="0" hangingPunct="1">
              <a:lnSpc>
                <a:spcPts val="2980"/>
              </a:lnSpc>
              <a:spcBef>
                <a:spcPts val="600"/>
              </a:spcBef>
              <a:spcAft>
                <a:spcPts val="1800"/>
              </a:spcAft>
              <a:buClrTx/>
              <a:buSzTx/>
              <a:buFont typeface="Arial" panose="020B0604020202020204" pitchFamily="34" charset="0"/>
              <a:buChar char="•"/>
              <a:tabLst/>
              <a:defRPr/>
            </a:pPr>
            <a:r>
              <a:rPr kumimoji="0" lang="ar-SA" alt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يساعد في الوصول إلى الموضوعية في التجريب وإصدار الأحكام.</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defRPr/>
            </a:pPr>
            <a:r>
              <a:rPr kumimoji="0" lang="ar-SA" alt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ينظم العلاقات بين مكونات النظام التعليمي أي بين مدخلاته ومخرجاته أهداف عامة وأغراض خاصة، وتشتق الأغراض الخاصة من الأهداف العامة. </a:t>
            </a:r>
            <a:endParaRPr kumimoji="0" lang="en-US" alt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defRPr/>
            </a:pPr>
            <a:r>
              <a:rPr kumimoji="0" lang="ar-SA" alt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يعتمد التقويم كخطوة أساسية في سبيل التطوير والتعديل.</a:t>
            </a:r>
            <a:endParaRPr kumimoji="0" lang="en-US" alt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285750" marR="0" lvl="0" indent="-285750" algn="just" defTabSz="914400" rtl="1" eaLnBrk="1" fontAlgn="auto" latinLnBrk="0" hangingPunct="1">
              <a:lnSpc>
                <a:spcPts val="2980"/>
              </a:lnSpc>
              <a:spcBef>
                <a:spcPts val="600"/>
              </a:spcBef>
              <a:spcAft>
                <a:spcPts val="1800"/>
              </a:spcAft>
              <a:buClrTx/>
              <a:buSzTx/>
              <a:buFont typeface="Arial" panose="020B0604020202020204" pitchFamily="34" charset="0"/>
              <a:buChar char="•"/>
              <a:tabLst>
                <a:tab pos="180975" algn="r"/>
                <a:tab pos="360680" algn="r"/>
              </a:tabLst>
              <a:defRPr/>
            </a:pPr>
            <a:r>
              <a:rPr kumimoji="0" lang="ar-SA" alt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يهتم مدخل النظم بتحديد الأسس النظرية والجانب العملي المرتبط بها (الحيلة، </a:t>
            </a:r>
            <a:r>
              <a:rPr kumimoji="0" lang="en-US" alt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2004</a:t>
            </a:r>
            <a:r>
              <a:rPr kumimoji="0" lang="ar-SA" alt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br>
              <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br>
            <a:endPar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9098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662201" cy="388311"/>
          </a:xfrm>
          <a:prstGeom prst="rect">
            <a:avLst/>
          </a:prstGeom>
          <a:noFill/>
        </p:spPr>
        <p:txBody>
          <a:bodyPr wrap="square" rtlCol="0">
            <a:spAutoFit/>
          </a:bodyPr>
          <a:lstStyle/>
          <a:p>
            <a:pPr algn="ctr" rtl="1">
              <a:lnSpc>
                <a:spcPct val="115000"/>
              </a:lnSpc>
              <a:spcAft>
                <a:spcPts val="1000"/>
              </a:spcAft>
            </a:pPr>
            <a:r>
              <a:rPr lang="ar-SA" sz="1800" b="1" dirty="0">
                <a:effectLst/>
                <a:latin typeface="Alexandria Medium" pitchFamily="2" charset="-78"/>
                <a:ea typeface="Calibri" panose="020F0502020204030204" pitchFamily="34" charset="0"/>
                <a:cs typeface="Alexandria Medium" pitchFamily="2" charset="-78"/>
              </a:rPr>
              <a:t>مميزات مدخل النظم </a:t>
            </a:r>
            <a:r>
              <a:rPr lang="ar-SA" dirty="0">
                <a:latin typeface="Alexandria Medium" pitchFamily="2" charset="-78"/>
                <a:cs typeface="Alexandria Medium" pitchFamily="2" charset="-78"/>
              </a:rPr>
              <a:t>في العمليّة التربويّة </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8500"/>
            <a:ext cx="10035513" cy="5581015"/>
          </a:xfrm>
          <a:prstGeom prst="rect">
            <a:avLst/>
          </a:prstGeom>
          <a:noFill/>
          <a:ln>
            <a:noFill/>
          </a:ln>
        </p:spPr>
        <p:txBody>
          <a:bodyPr wrap="square" rtlCol="0">
            <a:spAutoFit/>
          </a:bodyPr>
          <a:lstStyle/>
          <a:p>
            <a:pPr algn="just" rtl="1">
              <a:lnSpc>
                <a:spcPts val="2580"/>
              </a:lnSpc>
              <a:spcAft>
                <a:spcPts val="1800"/>
              </a:spcAft>
            </a:pPr>
            <a:r>
              <a:rPr lang="ar-SA" sz="1400" b="1" dirty="0">
                <a:effectLst/>
                <a:latin typeface="Alexandria Light" pitchFamily="2" charset="-78"/>
                <a:ea typeface="Calibri" panose="020F0502020204030204" pitchFamily="34" charset="0"/>
                <a:cs typeface="Alexandria Light" pitchFamily="2" charset="-78"/>
              </a:rPr>
              <a:t>من أهم مميزات مدخل النظم: </a:t>
            </a:r>
            <a:endParaRPr lang="en-US" sz="14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400" dirty="0">
                <a:effectLst/>
                <a:latin typeface="Alexandria Light" pitchFamily="2" charset="-78"/>
                <a:ea typeface="Calibri" panose="020F0502020204030204" pitchFamily="34" charset="0"/>
                <a:cs typeface="Alexandria Light" pitchFamily="2" charset="-78"/>
              </a:rPr>
              <a:t>1. العمل على أنه نظام يتكون من مجموعة من العناصر، أو الأنظمة الفرعيّة، يرتبط بعضها ببعض، ويؤثر كل منها في الآخر، وتعمل بشكلٍ متكاملٍ، ومتوافق لتحقيق ذلك العمل. </a:t>
            </a:r>
            <a:endParaRPr lang="en-US" sz="14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400" dirty="0">
                <a:effectLst/>
                <a:latin typeface="Alexandria Light" pitchFamily="2" charset="-78"/>
                <a:ea typeface="Calibri" panose="020F0502020204030204" pitchFamily="34" charset="0"/>
                <a:cs typeface="Alexandria Light" pitchFamily="2" charset="-78"/>
              </a:rPr>
              <a:t>2. يعمل على تحليل كل عنصر من عناصر النظام، أو مكوناته، منفرداً، ومتكاملاً</a:t>
            </a:r>
            <a:r>
              <a:rPr lang="ar-SA" sz="1400" dirty="0">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مع باقي العناصر. </a:t>
            </a:r>
            <a:endParaRPr lang="en-US" sz="14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400" dirty="0">
                <a:effectLst/>
                <a:latin typeface="Alexandria Light" pitchFamily="2" charset="-78"/>
                <a:ea typeface="Calibri" panose="020F0502020204030204" pitchFamily="34" charset="0"/>
                <a:cs typeface="Alexandria Light" pitchFamily="2" charset="-78"/>
              </a:rPr>
              <a:t>3. يقترب من الموضوعية في البحث، والتجريب، وإصدار الأحكام على النتائج. </a:t>
            </a:r>
            <a:endParaRPr lang="en-US" sz="14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400" dirty="0">
                <a:effectLst/>
                <a:latin typeface="Alexandria Light" pitchFamily="2" charset="-78"/>
                <a:ea typeface="Calibri" panose="020F0502020204030204" pitchFamily="34" charset="0"/>
                <a:cs typeface="Alexandria Light" pitchFamily="2" charset="-78"/>
              </a:rPr>
              <a:t>4. يركز على التكامل بين الجوانب النظرية، والتطبيق العملي. </a:t>
            </a:r>
            <a:endParaRPr lang="en-US" sz="14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400" dirty="0">
                <a:effectLst/>
                <a:latin typeface="Alexandria Light" pitchFamily="2" charset="-78"/>
                <a:ea typeface="Calibri" panose="020F0502020204030204" pitchFamily="34" charset="0"/>
                <a:cs typeface="Alexandria Light" pitchFamily="2" charset="-78"/>
              </a:rPr>
              <a:t>5. يعتمد التقويم البنائي خطوة أساسية في سبيل التطوير والتعديل. (سلامة، 2008: 19) (</a:t>
            </a:r>
            <a:r>
              <a:rPr lang="ar-SA" sz="1400" dirty="0" err="1">
                <a:effectLst/>
                <a:latin typeface="Alexandria Light" pitchFamily="2" charset="-78"/>
                <a:ea typeface="Calibri" panose="020F0502020204030204" pitchFamily="34" charset="0"/>
                <a:cs typeface="Alexandria Light" pitchFamily="2" charset="-78"/>
              </a:rPr>
              <a:t>اشتيوه</a:t>
            </a:r>
            <a:r>
              <a:rPr lang="ar-SA" sz="1400" dirty="0">
                <a:effectLst/>
                <a:latin typeface="Alexandria Light" pitchFamily="2" charset="-78"/>
                <a:ea typeface="Calibri" panose="020F0502020204030204" pitchFamily="34" charset="0"/>
                <a:cs typeface="Alexandria Light" pitchFamily="2" charset="-78"/>
              </a:rPr>
              <a:t> وعليان، 2010: 54-55)</a:t>
            </a:r>
            <a:endParaRPr lang="en-US" sz="1400" dirty="0">
              <a:effectLst/>
              <a:latin typeface="Alexandria Light" pitchFamily="2" charset="-78"/>
              <a:ea typeface="Calibri" panose="020F0502020204030204" pitchFamily="34" charset="0"/>
              <a:cs typeface="Alexandria Light" pitchFamily="2" charset="-78"/>
            </a:endParaRPr>
          </a:p>
          <a:p>
            <a:pPr algn="just" rtl="1">
              <a:lnSpc>
                <a:spcPts val="2160"/>
              </a:lnSpc>
              <a:spcAft>
                <a:spcPts val="2000"/>
              </a:spcAft>
            </a:pPr>
            <a:endParaRPr lang="en-US" sz="1400" dirty="0">
              <a:latin typeface="Alexandria Light" pitchFamily="2" charset="-78"/>
              <a:cs typeface="Alexandria Light" pitchFamily="2" charset="-78"/>
            </a:endParaRPr>
          </a:p>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2677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400494"/>
          </a:xfrm>
          <a:prstGeom prst="rect">
            <a:avLst/>
          </a:prstGeom>
          <a:noFill/>
        </p:spPr>
        <p:txBody>
          <a:bodyPr wrap="square" rtlCol="0">
            <a:spAutoFit/>
          </a:bodyPr>
          <a:lstStyle/>
          <a:p>
            <a:pPr algn="just" rtl="1">
              <a:lnSpc>
                <a:spcPct val="115000"/>
              </a:lnSpc>
              <a:spcAft>
                <a:spcPts val="1000"/>
              </a:spcAft>
            </a:pPr>
            <a:r>
              <a:rPr lang="ar-SA" sz="1800" b="1" dirty="0">
                <a:effectLst/>
                <a:latin typeface="Alexandria Medium" pitchFamily="2" charset="-78"/>
                <a:ea typeface="Calibri" panose="020F0502020204030204" pitchFamily="34" charset="0"/>
                <a:cs typeface="Alexandria Medium" pitchFamily="2" charset="-78"/>
              </a:rPr>
              <a:t>مميزات مدخل النظم</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38500"/>
            <a:ext cx="10035513" cy="4888518"/>
          </a:xfrm>
          <a:prstGeom prst="rect">
            <a:avLst/>
          </a:prstGeom>
          <a:noFill/>
          <a:ln>
            <a:noFill/>
          </a:ln>
        </p:spPr>
        <p:txBody>
          <a:bodyPr wrap="square" rtlCol="0">
            <a:spAutoFit/>
          </a:bodyPr>
          <a:lstStyle/>
          <a:p>
            <a:pPr algn="just" rtl="1">
              <a:lnSpc>
                <a:spcPts val="2980"/>
              </a:lnSpc>
              <a:spcAft>
                <a:spcPts val="1800"/>
              </a:spcAft>
            </a:pPr>
            <a:r>
              <a:rPr lang="ar-SA" sz="1400" dirty="0">
                <a:latin typeface="Alexandria Light" pitchFamily="2" charset="-78"/>
                <a:ea typeface="Calibri" panose="020F0502020204030204" pitchFamily="34" charset="0"/>
                <a:cs typeface="Alexandria Light" pitchFamily="2" charset="-78"/>
              </a:rPr>
              <a:t>فالمخطط التصميمي للمنهج: هو تنظيم لمكونات المنهج، وي</a:t>
            </a:r>
            <a:r>
              <a:rPr lang="ar-IQ" sz="1400" dirty="0">
                <a:latin typeface="Alexandria Light" pitchFamily="2" charset="-78"/>
                <a:ea typeface="Calibri" panose="020F0502020204030204" pitchFamily="34" charset="0"/>
                <a:cs typeface="Alexandria Light" pitchFamily="2" charset="-78"/>
              </a:rPr>
              <a:t>وضح</a:t>
            </a:r>
            <a:r>
              <a:rPr lang="ar-SA" sz="1400" dirty="0">
                <a:latin typeface="Alexandria Light" pitchFamily="2" charset="-78"/>
                <a:ea typeface="Calibri" panose="020F0502020204030204" pitchFamily="34" charset="0"/>
                <a:cs typeface="Alexandria Light" pitchFamily="2" charset="-78"/>
              </a:rPr>
              <a:t> قاموس التربية المخطط التصميمي للمنهج </a:t>
            </a:r>
            <a:r>
              <a:rPr lang="ar-IQ" sz="1400" dirty="0">
                <a:latin typeface="Alexandria Light" pitchFamily="2" charset="-78"/>
                <a:ea typeface="Calibri" panose="020F0502020204030204" pitchFamily="34" charset="0"/>
                <a:cs typeface="Alexandria Light" pitchFamily="2" charset="-78"/>
              </a:rPr>
              <a:t>على </a:t>
            </a:r>
            <a:r>
              <a:rPr lang="ar-SA" sz="1400" dirty="0">
                <a:latin typeface="Alexandria Light" pitchFamily="2" charset="-78"/>
                <a:ea typeface="Calibri" panose="020F0502020204030204" pitchFamily="34" charset="0"/>
                <a:cs typeface="Alexandria Light" pitchFamily="2" charset="-78"/>
              </a:rPr>
              <a:t>أنه:</a:t>
            </a:r>
            <a:endParaRPr lang="en-US" sz="1400" dirty="0">
              <a:latin typeface="Alexandria Light" pitchFamily="2" charset="-78"/>
              <a:ea typeface="Calibri" panose="020F0502020204030204" pitchFamily="34" charset="0"/>
              <a:cs typeface="Alexandria Light" pitchFamily="2" charset="-78"/>
            </a:endParaRPr>
          </a:p>
          <a:p>
            <a:pPr marL="178435" indent="-179705" algn="just" rtl="1">
              <a:lnSpc>
                <a:spcPts val="2980"/>
              </a:lnSpc>
              <a:spcAft>
                <a:spcPts val="1800"/>
              </a:spcAft>
            </a:pPr>
            <a:r>
              <a:rPr lang="ar-SA" sz="1400" dirty="0">
                <a:latin typeface="Alexandria Light" pitchFamily="2" charset="-78"/>
                <a:ea typeface="Calibri" panose="020F0502020204030204" pitchFamily="34" charset="0"/>
                <a:cs typeface="Alexandria Light" pitchFamily="2" charset="-78"/>
              </a:rPr>
              <a:t>1. طريقة تنظم بها مكونات المنهج لتسهيل عملية التعليم. </a:t>
            </a:r>
            <a:endParaRPr lang="en-US" sz="1400" dirty="0">
              <a:latin typeface="Alexandria Light" pitchFamily="2" charset="-78"/>
              <a:ea typeface="Calibri" panose="020F0502020204030204" pitchFamily="34" charset="0"/>
              <a:cs typeface="Alexandria Light" pitchFamily="2" charset="-78"/>
            </a:endParaRPr>
          </a:p>
          <a:p>
            <a:pPr marL="178435" indent="-179705" algn="just" rtl="1">
              <a:lnSpc>
                <a:spcPts val="2980"/>
              </a:lnSpc>
              <a:spcAft>
                <a:spcPts val="1800"/>
              </a:spcAft>
            </a:pPr>
            <a:r>
              <a:rPr lang="ar-SA" sz="1400" dirty="0">
                <a:latin typeface="Alexandria Light" pitchFamily="2" charset="-78"/>
                <a:ea typeface="Calibri" panose="020F0502020204030204" pitchFamily="34" charset="0"/>
                <a:cs typeface="Alexandria Light" pitchFamily="2" charset="-78"/>
              </a:rPr>
              <a:t>2. عملية يتم عن طريقها تصور العلاقات بين المدخلات من جانب، والمخرجات من جانب آخر .</a:t>
            </a:r>
          </a:p>
          <a:p>
            <a:pPr marL="178435" indent="-179705" algn="just" rtl="1">
              <a:lnSpc>
                <a:spcPts val="2980"/>
              </a:lnSpc>
              <a:spcAft>
                <a:spcPts val="1800"/>
              </a:spcAft>
            </a:pPr>
            <a:r>
              <a:rPr lang="ar-SA" sz="1400" dirty="0">
                <a:latin typeface="Alexandria Light" pitchFamily="2" charset="-78"/>
                <a:ea typeface="Calibri" panose="020F0502020204030204" pitchFamily="34" charset="0"/>
                <a:cs typeface="Alexandria Light" pitchFamily="2" charset="-78"/>
              </a:rPr>
              <a:t>3. . دليل يضع ترتيباً معيناً لكل العوامل التي توجه التدريس نحو مخرجات معينة.  </a:t>
            </a:r>
          </a:p>
          <a:p>
            <a:pPr algn="just" rtl="1">
              <a:lnSpc>
                <a:spcPts val="2580"/>
              </a:lnSpc>
              <a:spcBef>
                <a:spcPts val="600"/>
              </a:spcBef>
              <a:spcAft>
                <a:spcPts val="1200"/>
              </a:spcAft>
            </a:pPr>
            <a:endParaRPr lang="ar-SA" sz="1400" dirty="0">
              <a:latin typeface="Alexandria Light" pitchFamily="2" charset="-78"/>
              <a:cs typeface="Alexandria Light" pitchFamily="2" charset="-78"/>
            </a:endParaRPr>
          </a:p>
          <a:p>
            <a:pPr algn="just" rtl="1">
              <a:lnSpc>
                <a:spcPts val="2160"/>
              </a:lnSpc>
              <a:spcAft>
                <a:spcPts val="2000"/>
              </a:spcAft>
            </a:pPr>
            <a:endParaRPr lang="en-US" sz="1400" dirty="0">
              <a:latin typeface="Alexandria Light" pitchFamily="2" charset="-78"/>
              <a:cs typeface="Alexandria Light" pitchFamily="2" charset="-78"/>
            </a:endParaRPr>
          </a:p>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4684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369332"/>
          </a:xfrm>
          <a:prstGeom prst="rect">
            <a:avLst/>
          </a:prstGeom>
          <a:noFill/>
        </p:spPr>
        <p:txBody>
          <a:bodyPr wrap="square" rtlCol="0">
            <a:spAutoFit/>
          </a:bodyPr>
          <a:lstStyle/>
          <a:p>
            <a:pPr algn="ctr"/>
            <a:r>
              <a:rPr lang="ar-SA" dirty="0">
                <a:latin typeface="Alexandria Medium" pitchFamily="2" charset="-78"/>
                <a:cs typeface="Alexandria Medium" pitchFamily="2" charset="-78"/>
              </a:rPr>
              <a:t>مفهوم التصميم التعليميّ</a:t>
            </a:r>
            <a:endParaRPr lang="en-US" sz="2400" dirty="0">
              <a:solidFill>
                <a:srgbClr val="00B0F0"/>
              </a:solidFill>
              <a:latin typeface="Alexandria Medium" pitchFamily="2" charset="-78"/>
              <a:cs typeface="Alexandria Medium"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32320"/>
            <a:ext cx="8417320" cy="3195234"/>
          </a:xfrm>
          <a:prstGeom prst="rect">
            <a:avLst/>
          </a:prstGeom>
          <a:noFill/>
        </p:spPr>
        <p:txBody>
          <a:bodyPr wrap="square" rtlCol="0">
            <a:spAutoFit/>
          </a:bodyPr>
          <a:lstStyle/>
          <a:p>
            <a:pPr algn="just" rtl="1">
              <a:lnSpc>
                <a:spcPts val="2980"/>
              </a:lnSpc>
              <a:spcAft>
                <a:spcPts val="1800"/>
              </a:spcAft>
            </a:pPr>
            <a:r>
              <a:rPr lang="ar-SA" sz="1400" dirty="0">
                <a:latin typeface="Alexandria Light" pitchFamily="2" charset="-78"/>
                <a:cs typeface="Alexandria Light" pitchFamily="2" charset="-78"/>
              </a:rPr>
              <a:t>      </a:t>
            </a:r>
            <a:r>
              <a:rPr lang="ar-SY" sz="1400" dirty="0">
                <a:latin typeface="Alexandria Light" pitchFamily="2" charset="-78"/>
                <a:cs typeface="Alexandria Light" pitchFamily="2" charset="-78"/>
              </a:rPr>
              <a:t>يُعدّ تصميم التعليم جوهر </a:t>
            </a:r>
            <a:r>
              <a:rPr lang="ar-SA" sz="1400" dirty="0">
                <a:latin typeface="Alexandria Light" pitchFamily="2" charset="-78"/>
                <a:cs typeface="Alexandria Light" pitchFamily="2" charset="-78"/>
              </a:rPr>
              <a:t>تكنولوجيا</a:t>
            </a:r>
            <a:r>
              <a:rPr lang="ar-SY" sz="1400" dirty="0">
                <a:latin typeface="Alexandria Light" pitchFamily="2" charset="-78"/>
                <a:cs typeface="Alexandria Light" pitchFamily="2" charset="-78"/>
              </a:rPr>
              <a:t> التعليم؛ إذ تعود أصوله إلى البحوث في ميادين علم النفس والتربية،</a:t>
            </a:r>
            <a:r>
              <a:rPr lang="ar-SA" sz="1400" dirty="0">
                <a:latin typeface="Alexandria Light" pitchFamily="2" charset="-78"/>
                <a:cs typeface="Alexandria Light" pitchFamily="2" charset="-78"/>
              </a:rPr>
              <a:t> وإن كلمة تصميم مشتقة من الفعل (صَمَّمَ) أي عزم ومضى على أمره بعد تمحص دقيق للأمور من جميع جوانبها</a:t>
            </a:r>
            <a:r>
              <a:rPr lang="ar-SA" sz="1400" dirty="0">
                <a:effectLst/>
                <a:latin typeface="Alexandria Light" pitchFamily="2" charset="-78"/>
                <a:ea typeface="Calibri" panose="020F0502020204030204" pitchFamily="34" charset="0"/>
                <a:cs typeface="Alexandria Light" pitchFamily="2" charset="-78"/>
              </a:rPr>
              <a:t>، </a:t>
            </a:r>
            <a:r>
              <a:rPr lang="ar-SA" sz="1400" dirty="0">
                <a:latin typeface="Alexandria Light" pitchFamily="2" charset="-78"/>
                <a:cs typeface="Alexandria Light" pitchFamily="2" charset="-78"/>
              </a:rPr>
              <a:t>وتوقع النتائج بأنواعها المختلفة وبدرجات متفاوتة من تحقيق الأهداف المنشودة، ورسم خريطة ذهنية متكاملة ترشد الفرد إلى كيفية التنفيذ والسير قُدُماً بخطوات ثابتة فيها مرونة نحو الهدف، وتوحي بتحمل المسؤولية وعواقب الأمور</a:t>
            </a:r>
            <a:r>
              <a:rPr lang="ar-SA" sz="1400" dirty="0">
                <a:effectLst/>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algn="just" rtl="1">
              <a:lnSpc>
                <a:spcPts val="2980"/>
              </a:lnSpc>
              <a:spcAft>
                <a:spcPts val="1800"/>
              </a:spcAft>
            </a:pPr>
            <a:r>
              <a:rPr lang="ar-SA" sz="1400" dirty="0">
                <a:latin typeface="Alexandria Light" pitchFamily="2" charset="-78"/>
                <a:cs typeface="Alexandria Light" pitchFamily="2" charset="-78"/>
              </a:rPr>
              <a:t>والتصميم : هو عملية تخطيط منهجيّة تسبق تنفيذ الخطّة من أجل حل المشكلة.</a:t>
            </a:r>
            <a:endParaRPr lang="en-US" sz="1400" dirty="0">
              <a:latin typeface="Alexandria Light" pitchFamily="2" charset="-78"/>
              <a:cs typeface="Alexandria Light" pitchFamily="2" charset="-78"/>
            </a:endParaRPr>
          </a:p>
          <a:p>
            <a:pPr algn="just" rtl="1">
              <a:lnSpc>
                <a:spcPts val="2980"/>
              </a:lnSpc>
              <a:spcAft>
                <a:spcPts val="1800"/>
              </a:spcAft>
            </a:pPr>
            <a:r>
              <a:rPr lang="ar-SA" sz="1400" dirty="0">
                <a:latin typeface="Alexandria Light" pitchFamily="2" charset="-78"/>
                <a:cs typeface="Alexandria Light" pitchFamily="2" charset="-78"/>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75766" y="2155119"/>
            <a:ext cx="9970808" cy="3589444"/>
          </a:xfrm>
          <a:prstGeom prst="rect">
            <a:avLst/>
          </a:prstGeom>
          <a:noFill/>
          <a:ln>
            <a:noFill/>
          </a:ln>
        </p:spPr>
        <p:txBody>
          <a:bodyPr wrap="square" rtlCol="0">
            <a:spAutoFit/>
          </a:bodyPr>
          <a:lstStyle/>
          <a:p>
            <a:pPr algn="just" rtl="1">
              <a:lnSpc>
                <a:spcPts val="2980"/>
              </a:lnSpc>
              <a:spcAft>
                <a:spcPts val="1800"/>
              </a:spcAft>
            </a:pPr>
            <a:r>
              <a:rPr lang="ar-SA" sz="1400" dirty="0">
                <a:latin typeface="Alexandria Light" pitchFamily="2" charset="-78"/>
                <a:cs typeface="Alexandria Light" pitchFamily="2" charset="-78"/>
              </a:rPr>
              <a:t>     أما مفهوم التصميم فهو هندسة الشيء بطريقة ما وفق محكاّت معينّة أو عمليّة هندسيّة لموقف ما.  </a:t>
            </a:r>
            <a:r>
              <a:rPr lang="ar-SY" sz="1400" dirty="0">
                <a:latin typeface="Alexandria Light" pitchFamily="2" charset="-78"/>
                <a:cs typeface="Alexandria Light" pitchFamily="2" charset="-78"/>
              </a:rPr>
              <a:t>و</a:t>
            </a:r>
            <a:r>
              <a:rPr lang="ar-SA" sz="1400" dirty="0">
                <a:latin typeface="Alexandria Light" pitchFamily="2" charset="-78"/>
                <a:cs typeface="Alexandria Light" pitchFamily="2" charset="-78"/>
              </a:rPr>
              <a:t>هو </a:t>
            </a:r>
            <a:r>
              <a:rPr lang="ar-SY" sz="1400" dirty="0">
                <a:latin typeface="Alexandria Light" pitchFamily="2" charset="-78"/>
                <a:cs typeface="Alexandria Light" pitchFamily="2" charset="-78"/>
              </a:rPr>
              <a:t>علم يحاول بناء جسر يصل بين العلوم النظرية من جهة (نظريات علم </a:t>
            </a:r>
            <a:r>
              <a:rPr lang="ar-SY" sz="1400" dirty="0" err="1">
                <a:latin typeface="Alexandria Light" pitchFamily="2" charset="-78"/>
                <a:cs typeface="Alexandria Light" pitchFamily="2" charset="-78"/>
              </a:rPr>
              <a:t>التفس</a:t>
            </a:r>
            <a:r>
              <a:rPr lang="ar-SY" sz="1400" dirty="0">
                <a:latin typeface="Alexandria Light" pitchFamily="2" charset="-78"/>
                <a:cs typeface="Alexandria Light" pitchFamily="2" charset="-78"/>
              </a:rPr>
              <a:t> العام وخاصة نظريات التعلّم)، والعلوم التطبيقية (</a:t>
            </a:r>
            <a:r>
              <a:rPr lang="ar-SA" sz="1400" dirty="0">
                <a:latin typeface="Alexandria Light" pitchFamily="2" charset="-78"/>
                <a:cs typeface="Alexandria Light" pitchFamily="2" charset="-78"/>
              </a:rPr>
              <a:t>وصف البرامج التعليميّة، والاستراتيجيات المناسبة للتعليم، وكيفية استخدامها في غرفة الصف (</a:t>
            </a:r>
            <a:r>
              <a:rPr lang="en-US" sz="1400" dirty="0" err="1">
                <a:latin typeface="Alexandria Light" pitchFamily="2" charset="-78"/>
                <a:cs typeface="Alexandria Light" pitchFamily="2" charset="-78"/>
              </a:rPr>
              <a:t>Softwaer</a:t>
            </a:r>
            <a:r>
              <a:rPr lang="ar-SA" sz="1400" dirty="0">
                <a:latin typeface="Alexandria Light" pitchFamily="2" charset="-78"/>
                <a:cs typeface="Alexandria Light" pitchFamily="2" charset="-78"/>
              </a:rPr>
              <a:t>)، وتحديد </a:t>
            </a:r>
            <a:r>
              <a:rPr lang="ar-SY" sz="1400" dirty="0">
                <a:latin typeface="Alexandria Light" pitchFamily="2" charset="-78"/>
                <a:cs typeface="Alexandria Light" pitchFamily="2" charset="-78"/>
              </a:rPr>
              <a:t>ا</a:t>
            </a:r>
            <a:r>
              <a:rPr lang="ar-SA" sz="1400" dirty="0">
                <a:latin typeface="Alexandria Light" pitchFamily="2" charset="-78"/>
                <a:cs typeface="Alexandria Light" pitchFamily="2" charset="-78"/>
              </a:rPr>
              <a:t>الوسيلة التكنولوجية المناسبة ل</a:t>
            </a:r>
            <a:r>
              <a:rPr lang="ar-SY" sz="1400" dirty="0">
                <a:latin typeface="Alexandria Light" pitchFamily="2" charset="-78"/>
                <a:cs typeface="Alexandria Light" pitchFamily="2" charset="-78"/>
              </a:rPr>
              <a:t>لتعليم</a:t>
            </a:r>
            <a:r>
              <a:rPr lang="ar-SA" sz="1400" dirty="0">
                <a:latin typeface="Alexandria Light" pitchFamily="2" charset="-78"/>
                <a:cs typeface="Alexandria Light" pitchFamily="2" charset="-78"/>
              </a:rPr>
              <a:t> كاستخدام الحاسوب والأفلام التعليميّة وغيرها وكيفية استخدام هذه الأدوات في غرفة الصف (</a:t>
            </a:r>
            <a:r>
              <a:rPr lang="en-US" sz="1400" dirty="0">
                <a:latin typeface="Alexandria Light" pitchFamily="2" charset="-78"/>
                <a:cs typeface="Alexandria Light" pitchFamily="2" charset="-78"/>
              </a:rPr>
              <a:t>Hardware</a:t>
            </a:r>
            <a:r>
              <a:rPr lang="ar-SA" sz="1400" dirty="0">
                <a:latin typeface="Alexandria Light" pitchFamily="2" charset="-78"/>
                <a:cs typeface="Alexandria Light" pitchFamily="2" charset="-78"/>
              </a:rPr>
              <a:t>) </a:t>
            </a:r>
            <a:r>
              <a:rPr lang="ar-SY" sz="1400" dirty="0">
                <a:latin typeface="Alexandria Light" pitchFamily="2" charset="-78"/>
                <a:cs typeface="Alexandria Light" pitchFamily="2" charset="-78"/>
              </a:rPr>
              <a:t>) من جهة أخرى.</a:t>
            </a:r>
            <a:r>
              <a:rPr lang="ar-SA" sz="1400" dirty="0">
                <a:latin typeface="Alexandria Light" pitchFamily="2" charset="-78"/>
                <a:cs typeface="Alexandria Light" pitchFamily="2" charset="-78"/>
              </a:rPr>
              <a:t> </a:t>
            </a:r>
          </a:p>
          <a:p>
            <a:pPr algn="just" rtl="1">
              <a:lnSpc>
                <a:spcPts val="2980"/>
              </a:lnSpc>
              <a:spcAft>
                <a:spcPts val="1800"/>
              </a:spcAft>
            </a:pPr>
            <a:r>
              <a:rPr lang="ar-SA" sz="1400" dirty="0">
                <a:latin typeface="Alexandria Light" pitchFamily="2" charset="-78"/>
                <a:cs typeface="Alexandria Light" pitchFamily="2" charset="-78"/>
              </a:rPr>
              <a:t>     لذا فالتصميم التعليمي هو تقنية لتطوير التعليم، وخبراته وبيئاته، وهو تقنية تدمج استراتيجيات التعلّم المعروفة، والمثبتة في الخبرات التعليميّة وتجعل طلب المعرفة والمهارة أكثر فاعليّة واحتكاماً وكفاية.</a:t>
            </a:r>
          </a:p>
          <a:p>
            <a:pPr algn="just" rtl="1">
              <a:lnSpc>
                <a:spcPts val="2980"/>
              </a:lnSpc>
              <a:spcAft>
                <a:spcPts val="1800"/>
              </a:spcAft>
            </a:pP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182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75766" y="2155119"/>
            <a:ext cx="9970808" cy="3204723"/>
          </a:xfrm>
          <a:prstGeom prst="rect">
            <a:avLst/>
          </a:prstGeom>
          <a:noFill/>
          <a:ln>
            <a:noFill/>
          </a:ln>
        </p:spPr>
        <p:txBody>
          <a:bodyPr wrap="square" rtlCol="0">
            <a:spAutoFit/>
          </a:bodyPr>
          <a:lstStyle/>
          <a:p>
            <a:pPr algn="just" rtl="1">
              <a:lnSpc>
                <a:spcPts val="2980"/>
              </a:lnSpc>
              <a:spcAft>
                <a:spcPts val="1800"/>
              </a:spcAft>
            </a:pPr>
            <a:r>
              <a:rPr lang="ar-SA" sz="1400" dirty="0">
                <a:latin typeface="Alexandria Light" pitchFamily="2" charset="-78"/>
                <a:cs typeface="Alexandria Light" pitchFamily="2" charset="-78"/>
              </a:rPr>
              <a:t>    ويستعمل مفهوم التصميم في مجالاتٍ عدّة منها التصميم الهندسيّ، والتجاريّ، والصناعيّ، وكذلك التربويّ وغيرها من المجالات.</a:t>
            </a:r>
          </a:p>
          <a:p>
            <a:pPr algn="just" rtl="1">
              <a:lnSpc>
                <a:spcPts val="2980"/>
              </a:lnSpc>
              <a:spcAft>
                <a:spcPts val="1800"/>
              </a:spcAft>
            </a:pPr>
            <a:r>
              <a:rPr lang="ar-SA" sz="1400" dirty="0">
                <a:latin typeface="Alexandria Light" pitchFamily="2" charset="-78"/>
                <a:cs typeface="Alexandria Light" pitchFamily="2" charset="-78"/>
              </a:rPr>
              <a:t>و</a:t>
            </a:r>
            <a:r>
              <a:rPr lang="ar-SY" sz="1400" dirty="0">
                <a:latin typeface="Alexandria Light" pitchFamily="2" charset="-78"/>
                <a:cs typeface="Alexandria Light" pitchFamily="2" charset="-78"/>
              </a:rPr>
              <a:t>عملية التصميم التعليميّ فرع من فروع المعرفة التي تهتم بالبحث في النظريات </a:t>
            </a:r>
            <a:r>
              <a:rPr lang="ar-SY" sz="1400" dirty="0" err="1">
                <a:latin typeface="Alexandria Light" pitchFamily="2" charset="-78"/>
                <a:cs typeface="Alexandria Light" pitchFamily="2" charset="-78"/>
              </a:rPr>
              <a:t>المتخص</a:t>
            </a:r>
            <a:r>
              <a:rPr lang="ar-SA" sz="1400" dirty="0">
                <a:latin typeface="Alexandria Light" pitchFamily="2" charset="-78"/>
                <a:cs typeface="Alexandria Light" pitchFamily="2" charset="-78"/>
              </a:rPr>
              <a:t>ّ</a:t>
            </a:r>
            <a:r>
              <a:rPr lang="ar-SY" sz="1400" dirty="0" err="1">
                <a:latin typeface="Alexandria Light" pitchFamily="2" charset="-78"/>
                <a:cs typeface="Alexandria Light" pitchFamily="2" charset="-78"/>
              </a:rPr>
              <a:t>صة</a:t>
            </a:r>
            <a:r>
              <a:rPr lang="ar-SY" sz="1400" dirty="0">
                <a:latin typeface="Alexandria Light" pitchFamily="2" charset="-78"/>
                <a:cs typeface="Alexandria Light" pitchFamily="2" charset="-78"/>
              </a:rPr>
              <a:t> ب</a:t>
            </a:r>
            <a:r>
              <a:rPr lang="ar-SA" sz="1400" dirty="0">
                <a:latin typeface="Alexandria Light" pitchFamily="2" charset="-78"/>
                <a:cs typeface="Alexandria Light" pitchFamily="2" charset="-78"/>
              </a:rPr>
              <a:t>ا</a:t>
            </a:r>
            <a:r>
              <a:rPr lang="ar-SY" sz="1400" dirty="0" err="1">
                <a:latin typeface="Alexandria Light" pitchFamily="2" charset="-78"/>
                <a:cs typeface="Alexandria Light" pitchFamily="2" charset="-78"/>
              </a:rPr>
              <a:t>ستراتيجيات</a:t>
            </a:r>
            <a:r>
              <a:rPr lang="ar-SY" sz="1400" dirty="0">
                <a:latin typeface="Alexandria Light" pitchFamily="2" charset="-78"/>
                <a:cs typeface="Alexandria Light" pitchFamily="2" charset="-78"/>
              </a:rPr>
              <a:t> التعليم وعملي</a:t>
            </a:r>
            <a:r>
              <a:rPr lang="ar-SA" sz="1400" dirty="0">
                <a:latin typeface="Alexandria Light" pitchFamily="2" charset="-78"/>
                <a:cs typeface="Alexandria Light" pitchFamily="2" charset="-78"/>
              </a:rPr>
              <a:t>ّ</a:t>
            </a:r>
            <a:r>
              <a:rPr lang="ar-SY" sz="1400" dirty="0">
                <a:latin typeface="Alexandria Light" pitchFamily="2" charset="-78"/>
                <a:cs typeface="Alexandria Light" pitchFamily="2" charset="-78"/>
              </a:rPr>
              <a:t>ة التطوير والتنفيذ لهذه الإستراتيجيات</a:t>
            </a:r>
            <a:r>
              <a:rPr lang="ar-SA" sz="1400" dirty="0">
                <a:latin typeface="Alexandria Light" pitchFamily="2" charset="-78"/>
                <a:cs typeface="Alexandria Light" pitchFamily="2" charset="-78"/>
              </a:rPr>
              <a:t>.</a:t>
            </a:r>
          </a:p>
          <a:p>
            <a:pPr algn="r" rtl="1">
              <a:lnSpc>
                <a:spcPts val="2980"/>
              </a:lnSpc>
              <a:spcAft>
                <a:spcPts val="1800"/>
              </a:spcAft>
            </a:pPr>
            <a:r>
              <a:rPr lang="ar-SA" sz="1400" dirty="0">
                <a:latin typeface="Alexandria Light" pitchFamily="2" charset="-78"/>
                <a:cs typeface="Alexandria Light" pitchFamily="2" charset="-78"/>
              </a:rPr>
              <a:t>     ويُعرّف التصميم التعليميّ على أنه: "المجال التطبيقي للدراسة التي تستهدف تطبيق مخرجات البحث الوصفي عند التعليم في شكل من التحركات التعليميّة التنظيمية التي تتعلق بكيفية إعداد البرامج التعليميّة والمناهج الدراسية، والمقررات والمشاريع التربوية بشكل يكفل تحقق الأهداف التعليميّة" (زيتون، 2004).</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8597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0596" y="2092934"/>
            <a:ext cx="9970808" cy="3662541"/>
          </a:xfrm>
          <a:prstGeom prst="rect">
            <a:avLst/>
          </a:prstGeom>
          <a:noFill/>
          <a:ln>
            <a:noFill/>
          </a:ln>
        </p:spPr>
        <p:txBody>
          <a:bodyPr wrap="square" rtlCol="0">
            <a:spAutoFit/>
          </a:bodyPr>
          <a:lstStyle/>
          <a:p>
            <a:pPr algn="r" rtl="1">
              <a:lnSpc>
                <a:spcPts val="2280"/>
              </a:lnSpc>
              <a:spcAft>
                <a:spcPts val="1800"/>
              </a:spcAft>
            </a:pPr>
            <a:r>
              <a:rPr lang="ar-SA" sz="1400" dirty="0">
                <a:latin typeface="Alexandria Light" pitchFamily="2" charset="-78"/>
                <a:cs typeface="Alexandria Light" pitchFamily="2" charset="-78"/>
              </a:rPr>
              <a:t>     كما يعرف بأنه: "توصيف عمليّة تخطيط التعليم المنهجيّ التي يتضمنها التصميم؛ إذ إن عمل المصمّم التعليميّ يتضمّن ثلاثة أنشطة؛ هي كالآتي:</a:t>
            </a:r>
            <a:endParaRPr lang="en-US" sz="1400" dirty="0">
              <a:latin typeface="Alexandria Light" pitchFamily="2" charset="-78"/>
              <a:cs typeface="Alexandria Light" pitchFamily="2" charset="-78"/>
            </a:endParaRPr>
          </a:p>
          <a:p>
            <a:pPr lvl="0" algn="r" rtl="1">
              <a:lnSpc>
                <a:spcPts val="2280"/>
              </a:lnSpc>
              <a:spcAft>
                <a:spcPts val="1800"/>
              </a:spcAft>
            </a:pPr>
            <a:r>
              <a:rPr lang="ar-SA" sz="1400" dirty="0">
                <a:latin typeface="Alexandria Light" pitchFamily="2" charset="-78"/>
                <a:cs typeface="Alexandria Light" pitchFamily="2" charset="-78"/>
              </a:rPr>
              <a:t> إجراء تحليل تعليميّ لمعرفة "ما وجهتنا؟".</a:t>
            </a:r>
            <a:endParaRPr lang="en-US" sz="1400" dirty="0">
              <a:latin typeface="Alexandria Light" pitchFamily="2" charset="-78"/>
              <a:cs typeface="Alexandria Light" pitchFamily="2" charset="-78"/>
            </a:endParaRPr>
          </a:p>
          <a:p>
            <a:pPr lvl="0" algn="r" rtl="1">
              <a:lnSpc>
                <a:spcPts val="2280"/>
              </a:lnSpc>
              <a:spcAft>
                <a:spcPts val="1800"/>
              </a:spcAft>
            </a:pPr>
            <a:r>
              <a:rPr lang="ar-SA" sz="1400" dirty="0">
                <a:latin typeface="Alexandria Light" pitchFamily="2" charset="-78"/>
                <a:cs typeface="Alexandria Light" pitchFamily="2" charset="-78"/>
              </a:rPr>
              <a:t> تطوير استراتيجيّة تعليميّة لتحديد "كيف نبلغها؟".</a:t>
            </a:r>
            <a:endParaRPr lang="en-US" sz="1400" dirty="0">
              <a:latin typeface="Alexandria Light" pitchFamily="2" charset="-78"/>
              <a:cs typeface="Alexandria Light" pitchFamily="2" charset="-78"/>
            </a:endParaRPr>
          </a:p>
          <a:p>
            <a:pPr algn="r" rtl="1">
              <a:lnSpc>
                <a:spcPts val="2280"/>
              </a:lnSpc>
              <a:spcAft>
                <a:spcPts val="1800"/>
              </a:spcAft>
            </a:pPr>
            <a:r>
              <a:rPr lang="ar-SA" sz="1400" dirty="0">
                <a:latin typeface="Alexandria Light" pitchFamily="2" charset="-78"/>
                <a:cs typeface="Alexandria Light" pitchFamily="2" charset="-78"/>
              </a:rPr>
              <a:t> إجراء تقويم وتطويره؛ لتحديد "كيف نعرف أننا وصلنا إليها؟" </a:t>
            </a:r>
            <a:r>
              <a:rPr lang="en-US" sz="1400" dirty="0">
                <a:latin typeface="Alexandria Light" pitchFamily="2" charset="-78"/>
                <a:cs typeface="Alexandria Light" pitchFamily="2" charset="-78"/>
              </a:rPr>
              <a:t>Smith &amp; Regan)</a:t>
            </a:r>
            <a:r>
              <a:rPr lang="ar-SA" sz="1400" dirty="0">
                <a:latin typeface="Alexandria Light" pitchFamily="2" charset="-78"/>
                <a:cs typeface="Alexandria Light" pitchFamily="2" charset="-78"/>
              </a:rPr>
              <a:t>، 2005). </a:t>
            </a:r>
          </a:p>
          <a:p>
            <a:pPr algn="r" rtl="1">
              <a:lnSpc>
                <a:spcPts val="2280"/>
              </a:lnSpc>
              <a:spcAft>
                <a:spcPts val="1800"/>
              </a:spcAft>
            </a:pPr>
            <a:r>
              <a:rPr lang="ar-SA" sz="1400" dirty="0">
                <a:latin typeface="Alexandria Light" pitchFamily="2" charset="-78"/>
                <a:cs typeface="Alexandria Light" pitchFamily="2" charset="-78"/>
              </a:rPr>
              <a:t>ويشارك في عملية التصميم مشاركين عدة يبينهم الشكل </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(1)</a:t>
            </a:r>
            <a:r>
              <a:rPr lang="ar-SA" sz="1400" dirty="0">
                <a:latin typeface="Alexandria Light" pitchFamily="2" charset="-78"/>
                <a:cs typeface="Alexandria Light" pitchFamily="2" charset="-78"/>
              </a:rPr>
              <a:t> الآتي:</a:t>
            </a:r>
            <a:r>
              <a:rPr lang="ar-SY" sz="1400" dirty="0">
                <a:latin typeface="Alexandria Light" pitchFamily="2" charset="-78"/>
                <a:cs typeface="Alexandria Light" pitchFamily="2" charset="-78"/>
              </a:rPr>
              <a:t>. </a:t>
            </a:r>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153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dirty="0">
                <a:latin typeface="Alexandria Light" pitchFamily="2" charset="-78"/>
                <a:cs typeface="Alexandria Light" pitchFamily="2" charset="-78"/>
              </a:rPr>
              <a:t>الشكل (</a:t>
            </a:r>
            <a:r>
              <a:rPr lang="en-US" sz="1800" dirty="0">
                <a:latin typeface="Alexandria Light" pitchFamily="2" charset="-78"/>
                <a:cs typeface="Alexandria Light" pitchFamily="2" charset="-78"/>
              </a:rPr>
              <a:t>4</a:t>
            </a:r>
            <a:r>
              <a:rPr lang="ar-SA" sz="1800" dirty="0">
                <a:latin typeface="Alexandria Light" pitchFamily="2" charset="-78"/>
                <a:cs typeface="Alexandria Light" pitchFamily="2" charset="-78"/>
              </a:rPr>
              <a:t>) يبين مصادر التعلم في تكنولوجيا التعليم 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10">
            <a:extLst>
              <a:ext uri="{FF2B5EF4-FFF2-40B4-BE49-F238E27FC236}">
                <a16:creationId xmlns:a16="http://schemas.microsoft.com/office/drawing/2014/main" id="{290F7D81-5337-4189-9C74-2FAE144B0F41}"/>
              </a:ext>
            </a:extLst>
          </p:cNvPr>
          <p:cNvGraphicFramePr/>
          <p:nvPr>
            <p:extLst>
              <p:ext uri="{D42A27DB-BD31-4B8C-83A1-F6EECF244321}">
                <p14:modId xmlns:p14="http://schemas.microsoft.com/office/powerpoint/2010/main" val="1293000854"/>
              </p:ext>
            </p:extLst>
          </p:nvPr>
        </p:nvGraphicFramePr>
        <p:xfrm>
          <a:off x="1753496" y="2478545"/>
          <a:ext cx="9336255" cy="24269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مربع نص 1">
            <a:extLst>
              <a:ext uri="{FF2B5EF4-FFF2-40B4-BE49-F238E27FC236}">
                <a16:creationId xmlns:a16="http://schemas.microsoft.com/office/drawing/2014/main" id="{7334132A-2BE3-48C0-A898-D575CD7A7E98}"/>
              </a:ext>
            </a:extLst>
          </p:cNvPr>
          <p:cNvSpPr txBox="1"/>
          <p:nvPr/>
        </p:nvSpPr>
        <p:spPr>
          <a:xfrm>
            <a:off x="2806995" y="5422605"/>
            <a:ext cx="7899991" cy="307777"/>
          </a:xfrm>
          <a:prstGeom prst="rect">
            <a:avLst/>
          </a:prstGeom>
          <a:noFill/>
        </p:spPr>
        <p:txBody>
          <a:bodyPr wrap="square" rtlCol="1">
            <a:spAutoFit/>
          </a:bodyPr>
          <a:lstStyle/>
          <a:p>
            <a:pPr algn="ctr"/>
            <a:r>
              <a:rPr lang="ar-SA" sz="1400" dirty="0">
                <a:solidFill>
                  <a:prstClr val="black"/>
                </a:solidFill>
                <a:latin typeface="Alexandria Light" pitchFamily="2" charset="-78"/>
                <a:cs typeface="Alexandria Light" pitchFamily="2" charset="-78"/>
              </a:rPr>
              <a:t>الشكل (1) يبين المشاركون في عملية التصميم </a:t>
            </a:r>
          </a:p>
        </p:txBody>
      </p:sp>
    </p:spTree>
    <p:extLst>
      <p:ext uri="{BB962C8B-B14F-4D97-AF65-F5344CB8AC3E}">
        <p14:creationId xmlns:p14="http://schemas.microsoft.com/office/powerpoint/2010/main" val="160908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8" name="TextBox 47"/>
          <p:cNvSpPr txBox="1"/>
          <p:nvPr/>
        </p:nvSpPr>
        <p:spPr>
          <a:xfrm>
            <a:off x="1110596" y="2109752"/>
            <a:ext cx="9970808" cy="7478970"/>
          </a:xfrm>
          <a:prstGeom prst="rect">
            <a:avLst/>
          </a:prstGeom>
          <a:noFill/>
          <a:ln>
            <a:noFill/>
          </a:ln>
        </p:spPr>
        <p:txBody>
          <a:bodyPr wrap="square" rtlCol="0">
            <a:spAutoFit/>
          </a:bodyPr>
          <a:lstStyle/>
          <a:p>
            <a:pPr marL="342900" marR="0" lvl="0" indent="-342900" algn="just" defTabSz="914400" rtl="1" eaLnBrk="1" fontAlgn="auto" latinLnBrk="0" hangingPunct="1">
              <a:lnSpc>
                <a:spcPts val="2960"/>
              </a:lnSpc>
              <a:spcBef>
                <a:spcPts val="0"/>
              </a:spcBef>
              <a:spcAft>
                <a:spcPts val="120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المصمّم التدريسي: هو الشخص الذي يرسم الإجراءات التعليميّة وينسقها في خطة مرسومة ومدروسة.</a:t>
            </a:r>
          </a:p>
          <a:p>
            <a:pPr marL="342900" marR="0" lvl="0" indent="-342900" algn="just" defTabSz="914400" rtl="1" eaLnBrk="1" fontAlgn="auto" latinLnBrk="0" hangingPunct="1">
              <a:lnSpc>
                <a:spcPts val="2960"/>
              </a:lnSpc>
              <a:spcBef>
                <a:spcPts val="0"/>
              </a:spcBef>
              <a:spcAft>
                <a:spcPts val="120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المدرّس: هو (الشخص أو الفريق) الذي من أجله ومعه وُضعت خطة التدريس، ولديه معلومات كاملة عن المتعلم والمعرفة بأنشطة وإجراءات التعليم فضلاً عن متطلبات منهاج التدريس وبالتعاون مع المصمم التدريسي سيكون قادراً على تنفيذ التفاصيل  لعدد كبير من عناصر التخطيط ولديه الإمكانية على تجريب خطة التدريس المطورة.</a:t>
            </a:r>
          </a:p>
          <a:p>
            <a:pPr marL="342900" marR="0" lvl="0" indent="-342900" algn="just" defTabSz="914400" rtl="1" eaLnBrk="1" fontAlgn="auto" latinLnBrk="0" hangingPunct="1">
              <a:lnSpc>
                <a:spcPts val="2960"/>
              </a:lnSpc>
              <a:spcBef>
                <a:spcPts val="0"/>
              </a:spcBef>
              <a:spcAft>
                <a:spcPts val="120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اختصاصيّ الموضوع: هو الشخص المؤهّل الذي يستطيع تقديم المعلومات والمصادر المتعلقة بالمواضيع التخصصية والمجالات المتعلقة التي سيُصمم لها التدريس.</a:t>
            </a:r>
          </a:p>
          <a:p>
            <a:pPr marL="342900" marR="0" lvl="0" indent="-342900" algn="just" defTabSz="914400" rtl="1" eaLnBrk="1" fontAlgn="auto" latinLnBrk="0" hangingPunct="1">
              <a:lnSpc>
                <a:spcPts val="2960"/>
              </a:lnSpc>
              <a:spcBef>
                <a:spcPts val="0"/>
              </a:spcBef>
              <a:spcAft>
                <a:spcPts val="1200"/>
              </a:spcAft>
              <a:buClrTx/>
              <a:buSzTx/>
              <a:buFont typeface="+mj-lt"/>
              <a:buAutoNum type="arabicPeriod"/>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المقوّم: هو الشخص المؤهل لمساعدة التدريسين في تطوير أدوات التقويم من أجل إجراء اختبارات قبلية وبعدية لمعرفة تقويم تعلّم الطلبة، وكذلك يستطيع أن يقوّم المناهج والتصاميم التدريسية وإصدار الأحكام.</a:t>
            </a:r>
          </a:p>
          <a:p>
            <a:pPr marL="342900" marR="0" lvl="0" indent="-342900" algn="just" defTabSz="914400" rtl="1" eaLnBrk="1" fontAlgn="auto" latinLnBrk="0" hangingPunct="1">
              <a:lnSpc>
                <a:spcPts val="2960"/>
              </a:lnSpc>
              <a:spcBef>
                <a:spcPts val="0"/>
              </a:spcBef>
              <a:spcAft>
                <a:spcPts val="2000"/>
              </a:spcAft>
              <a:buClrTx/>
              <a:buSzTx/>
              <a:buFont typeface="+mj-lt"/>
              <a:buAutoNum type="arabicPeriod"/>
              <a:tabLst/>
              <a:defRPr/>
            </a:pPr>
            <a:endPar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ts val="2960"/>
              </a:lnSpc>
              <a:spcBef>
                <a:spcPts val="0"/>
              </a:spcBef>
              <a:spcAft>
                <a:spcPts val="2000"/>
              </a:spcAft>
              <a:buClrTx/>
              <a:buSzTx/>
              <a:buFontTx/>
              <a:buNone/>
              <a:tabLst/>
              <a:defRPr/>
            </a:pPr>
            <a:endPar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ts val="2960"/>
              </a:lnSpc>
              <a:spcBef>
                <a:spcPts val="0"/>
              </a:spcBef>
              <a:spcAft>
                <a:spcPts val="2000"/>
              </a:spcAft>
              <a:buClrTx/>
              <a:buSzTx/>
              <a:buFontTx/>
              <a:buNone/>
              <a:tabLst/>
              <a:defRPr/>
            </a:pPr>
            <a:endPar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ts val="2160"/>
              </a:lnSpc>
              <a:spcBef>
                <a:spcPts val="0"/>
              </a:spcBef>
              <a:spcAft>
                <a:spcPts val="200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0" marR="0" lvl="0" indent="0" algn="just" defTabSz="914400" rtl="1" eaLnBrk="1" fontAlgn="auto" latinLnBrk="0" hangingPunct="1">
              <a:lnSpc>
                <a:spcPct val="100000"/>
              </a:lnSpc>
              <a:spcBef>
                <a:spcPts val="600"/>
              </a:spcBef>
              <a:spcAft>
                <a:spcPts val="60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SA"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br>
              <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br>
            <a:endParaRPr kumimoji="0" lang="en-US" sz="14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4314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أهمية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141974"/>
            <a:ext cx="10085882" cy="5209118"/>
          </a:xfrm>
          <a:prstGeom prst="rect">
            <a:avLst/>
          </a:prstGeom>
          <a:noFill/>
          <a:ln>
            <a:noFill/>
          </a:ln>
        </p:spPr>
        <p:txBody>
          <a:bodyPr wrap="square" rtlCol="0">
            <a:spAutoFit/>
          </a:bodyPr>
          <a:lstStyle/>
          <a:p>
            <a:pPr algn="just"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     وتأتي أهمية التصميم التعليمي في الآتي</a:t>
            </a:r>
            <a:r>
              <a:rPr lang="ar-SA" sz="1800" dirty="0">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ts val="2080"/>
              </a:lnSpc>
              <a:spcAft>
                <a:spcPts val="1200"/>
              </a:spcAft>
              <a:buFont typeface="+mj-lt"/>
              <a:buAutoNum type="arabicPeriod"/>
            </a:pPr>
            <a:r>
              <a:rPr lang="ar-SA" sz="1800" dirty="0">
                <a:effectLst/>
                <a:latin typeface="Calibri" panose="020F0502020204030204" pitchFamily="34" charset="0"/>
                <a:ea typeface="Calibri" panose="020F0502020204030204" pitchFamily="34" charset="0"/>
                <a:cs typeface="Arial" panose="020B0604020202020204" pitchFamily="34" charset="0"/>
              </a:rPr>
              <a:t> </a:t>
            </a:r>
            <a:r>
              <a:rPr lang="ar-SA" sz="1400" dirty="0">
                <a:effectLst/>
                <a:latin typeface="Alexandria Light" pitchFamily="2" charset="-78"/>
                <a:ea typeface="Calibri" panose="020F0502020204030204" pitchFamily="34" charset="0"/>
                <a:cs typeface="Alexandria Light" pitchFamily="2" charset="-78"/>
              </a:rPr>
              <a:t>تجسير العلاقة بين مبادئ النظرية  وتطبيقاتها في الموقف التعليمي . </a:t>
            </a:r>
            <a:endParaRPr lang="en-US" sz="1400"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sz="1400" dirty="0">
                <a:effectLst/>
                <a:latin typeface="Alexandria Light" pitchFamily="2" charset="-78"/>
                <a:ea typeface="Calibri" panose="020F0502020204030204" pitchFamily="34" charset="0"/>
                <a:cs typeface="Alexandria Light" pitchFamily="2" charset="-78"/>
              </a:rPr>
              <a:t> استعمال النظريات التعليميّة في تحسين الممارسات التربوية من خلال التعليم بالعمل . </a:t>
            </a:r>
            <a:endParaRPr lang="en-US" sz="1400"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sz="1400" dirty="0">
                <a:effectLst/>
                <a:latin typeface="Alexandria Light" pitchFamily="2" charset="-78"/>
                <a:ea typeface="Calibri" panose="020F0502020204030204" pitchFamily="34" charset="0"/>
                <a:cs typeface="Alexandria Light" pitchFamily="2" charset="-78"/>
              </a:rPr>
              <a:t> الاعتماد على الجهد الذاتيّ للمتعلّم في عملية التعلّم . </a:t>
            </a:r>
            <a:endParaRPr lang="en-US" sz="1400"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sz="1400" dirty="0">
                <a:effectLst/>
                <a:latin typeface="Alexandria Light" pitchFamily="2" charset="-78"/>
                <a:ea typeface="Calibri" panose="020F0502020204030204" pitchFamily="34" charset="0"/>
                <a:cs typeface="Alexandria Light" pitchFamily="2" charset="-78"/>
              </a:rPr>
              <a:t>استخدام الوسائل والمواد والأجهزة التعليميّة المختلفة بطريقة مثلى . </a:t>
            </a:r>
            <a:endParaRPr lang="en-US" sz="1400"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sz="1400" dirty="0">
                <a:effectLst/>
                <a:latin typeface="Alexandria Light" pitchFamily="2" charset="-78"/>
                <a:ea typeface="Calibri" panose="020F0502020204030204" pitchFamily="34" charset="0"/>
                <a:cs typeface="Alexandria Light" pitchFamily="2" charset="-78"/>
              </a:rPr>
              <a:t>5-   العمل على توفير الوقت والجهد من خلال استبعاد البدائل الضعيفة والإسهام في تحقيق الأهداف . </a:t>
            </a:r>
            <a:endParaRPr lang="ar-SA" sz="1400" dirty="0">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sz="1400" dirty="0">
                <a:effectLst/>
                <a:latin typeface="Alexandria Light" pitchFamily="2" charset="-78"/>
                <a:ea typeface="Calibri" panose="020F0502020204030204" pitchFamily="34" charset="0"/>
                <a:cs typeface="Alexandria Light" pitchFamily="2" charset="-78"/>
              </a:rPr>
              <a:t>6-  إدماج المتعلّم في عمليّة التعلّم بطريقة تحقيق أقصى درجة ممكنة من التفاعل مع المادة . </a:t>
            </a:r>
            <a:endParaRPr lang="en-US" sz="1400"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sz="1400" dirty="0">
                <a:latin typeface="Alexandria Light" pitchFamily="2" charset="-78"/>
                <a:ea typeface="Calibri" panose="020F0502020204030204" pitchFamily="34" charset="0"/>
                <a:cs typeface="Alexandria Light" pitchFamily="2" charset="-78"/>
              </a:rPr>
              <a:t>7</a:t>
            </a:r>
            <a:r>
              <a:rPr lang="ar-SA" sz="1400" dirty="0">
                <a:effectLst/>
                <a:latin typeface="Alexandria Light" pitchFamily="2" charset="-78"/>
                <a:ea typeface="Calibri" panose="020F0502020204030204" pitchFamily="34" charset="0"/>
                <a:cs typeface="Alexandria Light" pitchFamily="2" charset="-78"/>
              </a:rPr>
              <a:t>-  توضيح دور المعلم بوصفه منظم للظروف البيئية التي تسهل حدوث التعلّم . </a:t>
            </a:r>
            <a:endParaRPr lang="en-US" sz="1400"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sz="1400" dirty="0">
                <a:latin typeface="Alexandria Light" pitchFamily="2" charset="-78"/>
                <a:ea typeface="Calibri" panose="020F0502020204030204" pitchFamily="34" charset="0"/>
                <a:cs typeface="Alexandria Light" pitchFamily="2" charset="-78"/>
              </a:rPr>
              <a:t>8</a:t>
            </a:r>
            <a:r>
              <a:rPr lang="ar-SA" sz="1400" dirty="0">
                <a:effectLst/>
                <a:latin typeface="Alexandria Light" pitchFamily="2" charset="-78"/>
                <a:ea typeface="Calibri" panose="020F0502020204030204" pitchFamily="34" charset="0"/>
                <a:cs typeface="Alexandria Light" pitchFamily="2" charset="-78"/>
              </a:rPr>
              <a:t>-  تقويم تعلّم الطالب وتدريس المعلم.</a:t>
            </a:r>
            <a:endParaRPr lang="en-US" sz="1400" dirty="0">
              <a:effectLst/>
              <a:latin typeface="Alexandria Light" pitchFamily="2" charset="-78"/>
              <a:ea typeface="Calibri" panose="020F0502020204030204" pitchFamily="34" charset="0"/>
              <a:cs typeface="Alexandria Light" pitchFamily="2" charset="-78"/>
            </a:endParaRPr>
          </a:p>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141974"/>
            <a:ext cx="10085882" cy="5070619"/>
          </a:xfrm>
          <a:prstGeom prst="rect">
            <a:avLst/>
          </a:prstGeom>
          <a:noFill/>
          <a:ln>
            <a:noFill/>
          </a:ln>
        </p:spPr>
        <p:txBody>
          <a:bodyPr wrap="square" rtlCol="0">
            <a:spAutoFit/>
          </a:bodyPr>
          <a:lstStyle/>
          <a:p>
            <a:pPr algn="just"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     من أحدث النظريات في مجال التصميم التعليمي والتي اعتمدت على الأفكار والطرائق والنظريات التعليمية السابقة، ما يعرف باسم نظرية "</a:t>
            </a:r>
            <a:r>
              <a:rPr lang="ar-SA" sz="1400" dirty="0" err="1">
                <a:latin typeface="Alexandria Light" pitchFamily="2" charset="-78"/>
                <a:ea typeface="Calibri" panose="020F0502020204030204" pitchFamily="34" charset="0"/>
                <a:cs typeface="Alexandria Light" pitchFamily="2" charset="-78"/>
              </a:rPr>
              <a:t>ميرل</a:t>
            </a:r>
            <a:r>
              <a:rPr lang="ar-SA" sz="1400" dirty="0">
                <a:latin typeface="Alexandria Light" pitchFamily="2" charset="-78"/>
                <a:ea typeface="Calibri" panose="020F0502020204030204" pitchFamily="34" charset="0"/>
                <a:cs typeface="Alexandria Light" pitchFamily="2" charset="-78"/>
              </a:rPr>
              <a:t>" للعناصر التعليميّة، ونظرية "</a:t>
            </a:r>
            <a:r>
              <a:rPr lang="ar-SA" sz="1400" dirty="0" err="1">
                <a:latin typeface="Alexandria Light" pitchFamily="2" charset="-78"/>
                <a:ea typeface="Calibri" panose="020F0502020204030204" pitchFamily="34" charset="0"/>
                <a:cs typeface="Alexandria Light" pitchFamily="2" charset="-78"/>
              </a:rPr>
              <a:t>رايجلوث</a:t>
            </a:r>
            <a:r>
              <a:rPr lang="ar-SA" sz="1400" dirty="0">
                <a:latin typeface="Alexandria Light" pitchFamily="2" charset="-78"/>
                <a:ea typeface="Calibri" panose="020F0502020204030204" pitchFamily="34" charset="0"/>
                <a:cs typeface="Alexandria Light" pitchFamily="2" charset="-78"/>
              </a:rPr>
              <a:t>" التوسعيّة.</a:t>
            </a:r>
          </a:p>
          <a:p>
            <a:pPr algn="r"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1- نظرية</a:t>
            </a:r>
            <a:r>
              <a:rPr lang="ar-SA" sz="1400" b="1" dirty="0">
                <a:latin typeface="Alexandria Light" pitchFamily="2" charset="-78"/>
                <a:ea typeface="Calibri" panose="020F0502020204030204" pitchFamily="34" charset="0"/>
                <a:cs typeface="Alexandria Light" pitchFamily="2" charset="-78"/>
              </a:rPr>
              <a:t> "</a:t>
            </a:r>
            <a:r>
              <a:rPr lang="ar-SA" sz="1400" b="1" dirty="0" err="1">
                <a:latin typeface="Alexandria Light" pitchFamily="2" charset="-78"/>
                <a:ea typeface="Calibri" panose="020F0502020204030204" pitchFamily="34" charset="0"/>
                <a:cs typeface="Alexandria Light" pitchFamily="2" charset="-78"/>
              </a:rPr>
              <a:t>ميرل</a:t>
            </a:r>
            <a:r>
              <a:rPr lang="ar-SA" sz="1400" b="1" dirty="0">
                <a:latin typeface="Alexandria Light" pitchFamily="2" charset="-78"/>
                <a:ea typeface="Calibri" panose="020F0502020204030204" pitchFamily="34" charset="0"/>
                <a:cs typeface="Alexandria Light" pitchFamily="2" charset="-78"/>
              </a:rPr>
              <a:t>" للعناصر التعليميّة</a:t>
            </a:r>
            <a:r>
              <a:rPr lang="ar-SA" sz="1400" dirty="0">
                <a:latin typeface="Alexandria Light" pitchFamily="2" charset="-78"/>
                <a:ea typeface="Calibri" panose="020F0502020204030204" pitchFamily="34" charset="0"/>
                <a:cs typeface="Alexandria Light" pitchFamily="2" charset="-78"/>
              </a:rPr>
              <a:t>: اعتمدت هذه النظرية على فرضيتين أساسيتين هما</a:t>
            </a:r>
          </a:p>
          <a:p>
            <a:pPr algn="just"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الفرضية الأولى- أن عملية التعليم تتم ضمن إطارين: </a:t>
            </a:r>
          </a:p>
          <a:p>
            <a:pPr marL="285750" indent="-285750" algn="just" rtl="1">
              <a:lnSpc>
                <a:spcPts val="2380"/>
              </a:lnSpc>
              <a:spcAft>
                <a:spcPts val="1500"/>
              </a:spcAft>
              <a:buFontTx/>
              <a:buChar char="-"/>
            </a:pPr>
            <a:r>
              <a:rPr lang="ar-SA" sz="1400" dirty="0">
                <a:latin typeface="Alexandria Light" pitchFamily="2" charset="-78"/>
                <a:ea typeface="Calibri" panose="020F0502020204030204" pitchFamily="34" charset="0"/>
                <a:cs typeface="Alexandria Light" pitchFamily="2" charset="-78"/>
              </a:rPr>
              <a:t>عرض المادة التعليمية أو شرحها أو توضيحها أو تعليمها.</a:t>
            </a:r>
          </a:p>
          <a:p>
            <a:pPr marL="285750" indent="-285750" algn="just" rtl="1">
              <a:lnSpc>
                <a:spcPts val="2380"/>
              </a:lnSpc>
              <a:spcAft>
                <a:spcPts val="1500"/>
              </a:spcAft>
              <a:buFontTx/>
              <a:buChar char="-"/>
            </a:pPr>
            <a:r>
              <a:rPr lang="ar-SA" sz="1400" dirty="0">
                <a:latin typeface="Alexandria Light" pitchFamily="2" charset="-78"/>
                <a:ea typeface="Calibri" panose="020F0502020204030204" pitchFamily="34" charset="0"/>
                <a:cs typeface="Alexandria Light" pitchFamily="2" charset="-78"/>
              </a:rPr>
              <a:t>السؤال عن هذه المادة التعليمية أو اختيارها.</a:t>
            </a:r>
          </a:p>
          <a:p>
            <a:pPr algn="just"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الفرضية الثانية: إن نتائج عملية التعلم يمكن تصنيفها بناء على بعدين هما نوع المحتوى التعليمي المراد تعلمه. ومستوى الأداء التعليميّ المتوقع من المتعلم إظهاره بعد عملية التعلم.</a:t>
            </a:r>
          </a:p>
          <a:p>
            <a:pPr algn="just" rtl="1">
              <a:lnSpc>
                <a:spcPts val="2380"/>
              </a:lnSpc>
              <a:spcAft>
                <a:spcPts val="15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4146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141974"/>
            <a:ext cx="10085882" cy="5262979"/>
          </a:xfrm>
          <a:prstGeom prst="rect">
            <a:avLst/>
          </a:prstGeom>
          <a:noFill/>
          <a:ln>
            <a:noFill/>
          </a:ln>
        </p:spPr>
        <p:txBody>
          <a:bodyPr wrap="square" rtlCol="0">
            <a:spAutoFit/>
          </a:bodyPr>
          <a:lstStyle/>
          <a:p>
            <a:pPr algn="just"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     كما تكونت </a:t>
            </a:r>
            <a:r>
              <a:rPr lang="ar-SA" sz="1400" b="1" dirty="0">
                <a:latin typeface="Alexandria Light" pitchFamily="2" charset="-78"/>
                <a:ea typeface="Calibri" panose="020F0502020204030204" pitchFamily="34" charset="0"/>
                <a:cs typeface="Alexandria Light" pitchFamily="2" charset="-78"/>
              </a:rPr>
              <a:t>نظرية "</a:t>
            </a:r>
            <a:r>
              <a:rPr lang="ar-SA" sz="1400" b="1" dirty="0" err="1">
                <a:latin typeface="Alexandria Light" pitchFamily="2" charset="-78"/>
                <a:ea typeface="Calibri" panose="020F0502020204030204" pitchFamily="34" charset="0"/>
                <a:cs typeface="Alexandria Light" pitchFamily="2" charset="-78"/>
              </a:rPr>
              <a:t>ميرل</a:t>
            </a:r>
            <a:r>
              <a:rPr lang="ar-SA" sz="1400" dirty="0">
                <a:latin typeface="Alexandria Light" pitchFamily="2" charset="-78"/>
                <a:ea typeface="Calibri" panose="020F0502020204030204" pitchFamily="34" charset="0"/>
                <a:cs typeface="Alexandria Light" pitchFamily="2" charset="-78"/>
              </a:rPr>
              <a:t>" من ستة نماذج تعليمية بناء على نوع الهدف المراد تحقيقه من كل نموذج، كما أن كل هدف تعليميّ يرتبط بعملية إدراكية عقلية مختلفة عن الأخرى، وهذه النماذج التعليمية هي:</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تذكر الحقائق والمعلومات حرفياً.</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 تذكر الحقائق والمعلومات بشكل غير حرفي.</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تذكر المعلومات العامة حرفياً.</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تذكر المعلومات العامة بشكل غير حرفي.</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تطبيق المعلومات العامة في مواقف جديدة.</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اكتشاف المعلومات العامة من مواقف جديدة تتجلى فيها.</a:t>
            </a:r>
          </a:p>
          <a:p>
            <a:pPr algn="just" rtl="1">
              <a:lnSpc>
                <a:spcPts val="2380"/>
              </a:lnSpc>
              <a:spcAft>
                <a:spcPts val="15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84930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2141974"/>
            <a:ext cx="10085882" cy="5878532"/>
          </a:xfrm>
          <a:prstGeom prst="rect">
            <a:avLst/>
          </a:prstGeom>
          <a:noFill/>
          <a:ln>
            <a:noFill/>
          </a:ln>
        </p:spPr>
        <p:txBody>
          <a:bodyPr wrap="square" rtlCol="0">
            <a:spAutoFit/>
          </a:bodyPr>
          <a:lstStyle/>
          <a:p>
            <a:pPr algn="just"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    2- </a:t>
            </a:r>
            <a:r>
              <a:rPr lang="ar-SA" sz="1400" b="1" dirty="0">
                <a:latin typeface="Alexandria Light" pitchFamily="2" charset="-78"/>
                <a:ea typeface="Calibri" panose="020F0502020204030204" pitchFamily="34" charset="0"/>
                <a:cs typeface="Alexandria Light" pitchFamily="2" charset="-78"/>
              </a:rPr>
              <a:t>نظرية "</a:t>
            </a:r>
            <a:r>
              <a:rPr lang="ar-SA" sz="1400" b="1" dirty="0" err="1">
                <a:latin typeface="Alexandria Light" pitchFamily="2" charset="-78"/>
                <a:ea typeface="Calibri" panose="020F0502020204030204" pitchFamily="34" charset="0"/>
                <a:cs typeface="Alexandria Light" pitchFamily="2" charset="-78"/>
              </a:rPr>
              <a:t>رايجلوث</a:t>
            </a:r>
            <a:r>
              <a:rPr lang="ar-SA" sz="1400" b="1" dirty="0">
                <a:latin typeface="Alexandria Light" pitchFamily="2" charset="-78"/>
                <a:ea typeface="Calibri" panose="020F0502020204030204" pitchFamily="34" charset="0"/>
                <a:cs typeface="Alexandria Light" pitchFamily="2" charset="-78"/>
              </a:rPr>
              <a:t>" التوسعية</a:t>
            </a:r>
            <a:r>
              <a:rPr lang="ar-SA" sz="1400" dirty="0">
                <a:latin typeface="Alexandria Light" pitchFamily="2" charset="-78"/>
                <a:ea typeface="Calibri" panose="020F0502020204030204" pitchFamily="34" charset="0"/>
                <a:cs typeface="Alexandria Light" pitchFamily="2" charset="-78"/>
              </a:rPr>
              <a:t>: وهي النظرية الثانية في التصميم التعليميّ، تناولت تنظيم محتوى المادّة الدراسيّة على المستوى الموسّع، وانبثقت النظريّة التوسعيّة من مفاهيم النظريّة الإدراكيّة المعرفيّة في علم النفس، ومفاهيم العالم "</a:t>
            </a:r>
            <a:r>
              <a:rPr lang="ar-SA" sz="1400" dirty="0" err="1">
                <a:latin typeface="Alexandria Light" pitchFamily="2" charset="-78"/>
                <a:ea typeface="Calibri" panose="020F0502020204030204" pitchFamily="34" charset="0"/>
                <a:cs typeface="Alexandria Light" pitchFamily="2" charset="-78"/>
              </a:rPr>
              <a:t>أوزبل</a:t>
            </a:r>
            <a:r>
              <a:rPr lang="ar-SA" sz="1400" dirty="0">
                <a:latin typeface="Alexandria Light" pitchFamily="2" charset="-78"/>
                <a:ea typeface="Calibri" panose="020F0502020204030204" pitchFamily="34" charset="0"/>
                <a:cs typeface="Alexandria Light" pitchFamily="2" charset="-78"/>
              </a:rPr>
              <a:t>" حول المنظمات المتقدمة التي تنظم فيها الأفكار والمبادئ، والمفاهيم العامة التي تحتويها المادّة الدراسيّة، من العام إلى الخاص وبشكل هرمي.  </a:t>
            </a:r>
          </a:p>
          <a:p>
            <a:pPr algn="just"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فالنظرية التوسعية للتصميم التعليميّ تتضمن اختيار محتوى المادّة الدراسيّة وتركيبه، وتلخيصه، وتنظيمه، ويشكل أساسيّ يتسلسل من البسيط إلى المعقد. أو من العام إلى الأكثر تفصيلاً، </a:t>
            </a:r>
          </a:p>
          <a:p>
            <a:pPr algn="just" rtl="1">
              <a:lnSpc>
                <a:spcPts val="2380"/>
              </a:lnSpc>
              <a:spcAft>
                <a:spcPts val="1500"/>
              </a:spcAft>
            </a:pPr>
            <a:r>
              <a:rPr lang="ar-SA" sz="1400" dirty="0">
                <a:latin typeface="Alexandria Light" pitchFamily="2" charset="-78"/>
                <a:ea typeface="Calibri" panose="020F0502020204030204" pitchFamily="34" charset="0"/>
                <a:cs typeface="Alexandria Light" pitchFamily="2" charset="-78"/>
              </a:rPr>
              <a:t>وتكونت النظرية التوسعية من ثلاثة نماذج تعليمية بناءً على نوع المحتوى التعليميّ المراد تصميمه، وهي:</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نموذج تصميم محتوى المفاهيم.</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نموذج تصميم محتوى المبادئ.</a:t>
            </a:r>
          </a:p>
          <a:p>
            <a:pPr marL="285750" indent="-285750" algn="just" rtl="1">
              <a:lnSpc>
                <a:spcPts val="2380"/>
              </a:lnSpc>
              <a:spcAft>
                <a:spcPts val="15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نموذج تصميم محتوى الإجراءات.</a:t>
            </a:r>
          </a:p>
          <a:p>
            <a:pPr algn="just" rtl="1">
              <a:lnSpc>
                <a:spcPts val="2380"/>
              </a:lnSpc>
              <a:spcAft>
                <a:spcPts val="1500"/>
              </a:spcAft>
            </a:pPr>
            <a:endParaRPr lang="ar-SA" sz="1400" dirty="0">
              <a:latin typeface="Alexandria Light" pitchFamily="2" charset="-78"/>
              <a:ea typeface="Calibri" panose="020F0502020204030204" pitchFamily="34" charset="0"/>
              <a:cs typeface="Alexandria Light" pitchFamily="2" charset="-78"/>
            </a:endParaRPr>
          </a:p>
          <a:p>
            <a:pPr algn="just" rtl="1">
              <a:lnSpc>
                <a:spcPts val="2380"/>
              </a:lnSpc>
              <a:spcAft>
                <a:spcPts val="15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0679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4870" y="1047123"/>
            <a:ext cx="6082210" cy="369332"/>
          </a:xfrm>
          <a:prstGeom prst="rect">
            <a:avLst/>
          </a:prstGeom>
          <a:noFill/>
        </p:spPr>
        <p:txBody>
          <a:bodyPr wrap="square" rtlCol="0">
            <a:spAutoFit/>
          </a:bodyPr>
          <a:lstStyle/>
          <a:p>
            <a:pPr algn="ctr"/>
            <a:r>
              <a:rPr lang="ar-SA" dirty="0">
                <a:solidFill>
                  <a:prstClr val="black"/>
                </a:solidFill>
                <a:latin typeface="Alexandria" pitchFamily="2" charset="-78"/>
                <a:cs typeface="Alexandria" pitchFamily="2" charset="-78"/>
              </a:rPr>
              <a:t>دواعي توظيف مدخل النظم في التصميم التعليمي</a:t>
            </a:r>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68302" y="2155119"/>
            <a:ext cx="9678271" cy="10159191"/>
          </a:xfrm>
          <a:prstGeom prst="rect">
            <a:avLst/>
          </a:prstGeom>
          <a:noFill/>
          <a:ln>
            <a:noFill/>
          </a:ln>
        </p:spPr>
        <p:txBody>
          <a:bodyPr wrap="square" rtlCol="0">
            <a:spAutoFit/>
          </a:bodyPr>
          <a:lstStyle/>
          <a:p>
            <a:pPr algn="just" rtl="1">
              <a:lnSpc>
                <a:spcPts val="2960"/>
              </a:lnSpc>
              <a:spcAft>
                <a:spcPts val="2000"/>
              </a:spcAft>
            </a:pPr>
            <a:r>
              <a:rPr lang="ar-SA" sz="1400" dirty="0">
                <a:latin typeface="Alexandria Light" pitchFamily="2" charset="-78"/>
                <a:cs typeface="Alexandria Light" pitchFamily="2" charset="-78"/>
              </a:rPr>
              <a:t>ظهرت مجموعة من العوامل مهّدت إلى توظيف مدخل </a:t>
            </a:r>
            <a:r>
              <a:rPr lang="ar-SA" sz="1400" dirty="0">
                <a:solidFill>
                  <a:prstClr val="black"/>
                </a:solidFill>
                <a:latin typeface="Alexandria Light" pitchFamily="2" charset="-78"/>
                <a:cs typeface="Alexandria Light" pitchFamily="2" charset="-78"/>
              </a:rPr>
              <a:t>النظم في عمليّة التصميم التعليميّ من أهمّها: </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نتائج أبحاث سكينر ودراساته فيما يتصل بالسلوك والتعلّم الإنساني.</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ظهور حركة الأهداف السلوكيّة الإجرائيّة في مجال التعليم.</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تزايد الاهتمام بظاهرة الفروق الفرديّة بين المتعلمين وما تفرضه من ظروف تبنى معالجات تعليمية تتناسب مع خصائص كل متعلم وحاجاته.</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التقدم المذهل في مجال تصميم المواد التعليميّة وإنتاجها </a:t>
            </a:r>
            <a:r>
              <a:rPr lang="ar-SA" sz="1800" dirty="0">
                <a:effectLst/>
                <a:ea typeface="Calibri" panose="020F0502020204030204" pitchFamily="34" charset="0"/>
                <a:cs typeface="Simplified Arabic" panose="02020603050405020304" pitchFamily="18" charset="-78"/>
              </a:rPr>
              <a:t>(</a:t>
            </a:r>
            <a:r>
              <a:rPr lang="en-US" sz="1400" dirty="0">
                <a:solidFill>
                  <a:prstClr val="black"/>
                </a:solidFill>
                <a:latin typeface="Alexandria Light" pitchFamily="2" charset="-78"/>
                <a:cs typeface="Alexandria Light" pitchFamily="2" charset="-78"/>
              </a:rPr>
              <a:t>Software</a:t>
            </a:r>
            <a:r>
              <a:rPr lang="ar-SA" sz="1800" dirty="0">
                <a:effectLst/>
                <a:latin typeface="Simplified Arabic" panose="02020603050405020304" pitchFamily="18" charset="-78"/>
                <a:ea typeface="Calibri" panose="020F0502020204030204" pitchFamily="34" charset="0"/>
              </a:rPr>
              <a:t>). </a:t>
            </a:r>
            <a:endParaRPr lang="ar-SA" sz="1400" dirty="0">
              <a:solidFill>
                <a:prstClr val="black"/>
              </a:solidFill>
              <a:latin typeface="Alexandria Light" pitchFamily="2" charset="-78"/>
              <a:cs typeface="Alexandria Light" pitchFamily="2" charset="-78"/>
            </a:endParaRP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التقدم الكبير في مجال صناعة الأجهزة التعليميّة </a:t>
            </a:r>
            <a:r>
              <a:rPr lang="ar-SA" sz="1800" dirty="0">
                <a:effectLst/>
                <a:latin typeface="Calibri" panose="020F0502020204030204" pitchFamily="34" charset="0"/>
                <a:ea typeface="Calibri" panose="020F0502020204030204" pitchFamily="34" charset="0"/>
                <a:cs typeface="Simplified Arabic" panose="02020603050405020304" pitchFamily="18" charset="-78"/>
              </a:rPr>
              <a:t>(</a:t>
            </a:r>
            <a:r>
              <a:rPr lang="en-US" sz="1400" dirty="0">
                <a:solidFill>
                  <a:prstClr val="black"/>
                </a:solidFill>
                <a:latin typeface="Alexandria Light" pitchFamily="2" charset="-78"/>
                <a:cs typeface="Alexandria Light" pitchFamily="2" charset="-78"/>
              </a:rPr>
              <a:t>Hardware</a:t>
            </a:r>
            <a:r>
              <a:rPr lang="ar-SA" sz="1400" dirty="0">
                <a:solidFill>
                  <a:prstClr val="black"/>
                </a:solidFill>
                <a:latin typeface="Alexandria Light" pitchFamily="2" charset="-78"/>
                <a:cs typeface="Alexandria Light" pitchFamily="2" charset="-78"/>
              </a:rPr>
              <a:t>)</a:t>
            </a:r>
            <a:r>
              <a:rPr lang="ar-IQ" sz="1400" dirty="0">
                <a:solidFill>
                  <a:prstClr val="black"/>
                </a:solidFill>
                <a:latin typeface="Alexandria Light" pitchFamily="2" charset="-78"/>
                <a:cs typeface="Alexandria Light" pitchFamily="2" charset="-78"/>
              </a:rPr>
              <a:t>. </a:t>
            </a:r>
            <a:r>
              <a:rPr lang="ar-SA" sz="1400" dirty="0">
                <a:solidFill>
                  <a:prstClr val="black"/>
                </a:solidFill>
                <a:latin typeface="Alexandria Light" pitchFamily="2" charset="-78"/>
                <a:cs typeface="Alexandria Light" pitchFamily="2" charset="-78"/>
              </a:rPr>
              <a:t>(سرايا، </a:t>
            </a:r>
            <a:r>
              <a:rPr lang="en-US" sz="1400" dirty="0">
                <a:solidFill>
                  <a:prstClr val="black"/>
                </a:solidFill>
                <a:latin typeface="Alexandria Light" pitchFamily="2" charset="-78"/>
                <a:cs typeface="Alexandria Light" pitchFamily="2" charset="-78"/>
              </a:rPr>
              <a:t>2007</a:t>
            </a:r>
            <a:r>
              <a:rPr lang="ar-SA" sz="1400" dirty="0">
                <a:solidFill>
                  <a:prstClr val="black"/>
                </a:solidFill>
                <a:latin typeface="Alexandria Light" pitchFamily="2" charset="-78"/>
                <a:cs typeface="Alexandria Light" pitchFamily="2" charset="-78"/>
              </a:rPr>
              <a:t>، </a:t>
            </a:r>
            <a:r>
              <a:rPr lang="en-US" sz="1400" dirty="0">
                <a:solidFill>
                  <a:prstClr val="black"/>
                </a:solidFill>
                <a:latin typeface="Alexandria Light" pitchFamily="2" charset="-78"/>
                <a:cs typeface="Alexandria Light" pitchFamily="2" charset="-78"/>
              </a:rPr>
              <a:t>36</a:t>
            </a:r>
            <a:r>
              <a:rPr lang="ar-SA" sz="1400" dirty="0">
                <a:solidFill>
                  <a:prstClr val="black"/>
                </a:solidFill>
                <a:latin typeface="Alexandria Light" pitchFamily="2" charset="-78"/>
                <a:cs typeface="Alexandria Light" pitchFamily="2" charset="-78"/>
              </a:rPr>
              <a:t>) </a:t>
            </a:r>
            <a:endParaRPr lang="en-US" sz="1400" dirty="0">
              <a:solidFill>
                <a:prstClr val="black"/>
              </a:solidFill>
              <a:latin typeface="Alexandria Light" pitchFamily="2" charset="-78"/>
              <a:cs typeface="Alexandria Light" pitchFamily="2" charset="-78"/>
            </a:endParaRP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a:t>
            </a:r>
          </a:p>
          <a:p>
            <a:pPr marL="285750" indent="-285750" algn="just" rtl="1">
              <a:lnSpc>
                <a:spcPts val="2960"/>
              </a:lnSpc>
              <a:spcAft>
                <a:spcPts val="2000"/>
              </a:spcAft>
              <a:buFont typeface="Arial" panose="020B0604020202020204" pitchFamily="34" charset="0"/>
              <a:buChar char="•"/>
            </a:pPr>
            <a:endParaRPr lang="ar-SA" sz="1400" dirty="0">
              <a:solidFill>
                <a:prstClr val="black"/>
              </a:solidFill>
              <a:latin typeface="Alexandria Light" pitchFamily="2" charset="-78"/>
              <a:cs typeface="Alexandria Light" pitchFamily="2" charset="-78"/>
            </a:endParaRPr>
          </a:p>
          <a:p>
            <a:pPr algn="just" rtl="1">
              <a:lnSpc>
                <a:spcPts val="2960"/>
              </a:lnSpc>
              <a:spcAft>
                <a:spcPts val="2000"/>
              </a:spcAft>
            </a:pPr>
            <a:endParaRPr lang="ar-SA" sz="1400" dirty="0">
              <a:latin typeface="Alexandria Light" pitchFamily="2" charset="-78"/>
              <a:cs typeface="Alexandria Light" pitchFamily="2" charset="-78"/>
            </a:endParaRPr>
          </a:p>
          <a:p>
            <a:pPr algn="just" rtl="1">
              <a:lnSpc>
                <a:spcPts val="2960"/>
              </a:lnSpc>
              <a:spcAft>
                <a:spcPts val="2000"/>
              </a:spcAft>
            </a:pPr>
            <a:endParaRPr lang="ar-SA" sz="1400" dirty="0">
              <a:latin typeface="Alexandria Light" pitchFamily="2" charset="-78"/>
              <a:cs typeface="Alexandria Light" pitchFamily="2" charset="-78"/>
            </a:endParaRPr>
          </a:p>
          <a:p>
            <a:pPr algn="just" rtl="1">
              <a:lnSpc>
                <a:spcPts val="2960"/>
              </a:lnSpc>
              <a:spcAft>
                <a:spcPts val="2000"/>
              </a:spcAft>
            </a:pPr>
            <a:endParaRPr lang="ar-SA" sz="1400" dirty="0">
              <a:latin typeface="Alexandria Light" pitchFamily="2" charset="-78"/>
              <a:cs typeface="Alexandria Light" pitchFamily="2" charset="-78"/>
            </a:endParaRPr>
          </a:p>
          <a:p>
            <a:pPr algn="just" rtl="1">
              <a:lnSpc>
                <a:spcPts val="2960"/>
              </a:lnSpc>
              <a:spcAft>
                <a:spcPts val="2000"/>
              </a:spcAft>
            </a:pPr>
            <a:endParaRPr lang="ar-SA" sz="1400" dirty="0">
              <a:latin typeface="Alexandria Light" pitchFamily="2" charset="-78"/>
              <a:cs typeface="Alexandria Light" pitchFamily="2" charset="-78"/>
            </a:endParaRPr>
          </a:p>
          <a:p>
            <a:pPr algn="just" rtl="1">
              <a:lnSpc>
                <a:spcPts val="2960"/>
              </a:lnSpc>
              <a:spcAft>
                <a:spcPts val="2000"/>
              </a:spcAft>
            </a:pPr>
            <a:endParaRPr lang="ar-SA" sz="1400" dirty="0">
              <a:latin typeface="Alexandria Light" pitchFamily="2" charset="-78"/>
              <a:cs typeface="Alexandria Light" pitchFamily="2" charset="-78"/>
            </a:endParaRPr>
          </a:p>
          <a:p>
            <a:pPr algn="just" rtl="1">
              <a:lnSpc>
                <a:spcPts val="2160"/>
              </a:lnSpc>
              <a:spcAft>
                <a:spcPts val="2000"/>
              </a:spcAft>
            </a:pPr>
            <a:endParaRPr lang="en-US" sz="1400" dirty="0">
              <a:latin typeface="Alexandria Light" pitchFamily="2" charset="-78"/>
              <a:cs typeface="Alexandria Light" pitchFamily="2" charset="-78"/>
            </a:endParaRPr>
          </a:p>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8851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58262"/>
            <a:ext cx="6893980" cy="369332"/>
          </a:xfrm>
          <a:prstGeom prst="rect">
            <a:avLst/>
          </a:prstGeom>
          <a:noFill/>
        </p:spPr>
        <p:txBody>
          <a:bodyPr wrap="square" rtlCol="0">
            <a:spAutoFit/>
          </a:bodyPr>
          <a:lstStyle/>
          <a:p>
            <a:pPr algn="ctr"/>
            <a:r>
              <a:rPr lang="ar-SA" dirty="0">
                <a:solidFill>
                  <a:prstClr val="black"/>
                </a:solidFill>
                <a:latin typeface="Alexandria" pitchFamily="2" charset="-78"/>
                <a:cs typeface="Alexandria" pitchFamily="2" charset="-78"/>
              </a:rPr>
              <a:t>مزايا استخدام مدخل النظم في مجال التصميم التعليمي</a:t>
            </a:r>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5008" y="2155119"/>
            <a:ext cx="9981566" cy="3817071"/>
          </a:xfrm>
          <a:prstGeom prst="rect">
            <a:avLst/>
          </a:prstGeom>
          <a:noFill/>
          <a:ln>
            <a:noFill/>
          </a:ln>
        </p:spPr>
        <p:txBody>
          <a:bodyPr wrap="square" rtlCol="0">
            <a:spAutoFit/>
          </a:bodyPr>
          <a:lstStyle/>
          <a:p>
            <a:pPr algn="just" rtl="1">
              <a:lnSpc>
                <a:spcPts val="2960"/>
              </a:lnSpc>
              <a:spcAft>
                <a:spcPts val="2000"/>
              </a:spcAft>
            </a:pPr>
            <a:r>
              <a:rPr lang="ar-SA" sz="1400" dirty="0">
                <a:latin typeface="Alexandria Light" pitchFamily="2" charset="-78"/>
                <a:cs typeface="Alexandria Light" pitchFamily="2" charset="-78"/>
              </a:rPr>
              <a:t>لاستخدام مدخل </a:t>
            </a:r>
            <a:r>
              <a:rPr lang="ar-SA" sz="1400" dirty="0">
                <a:solidFill>
                  <a:prstClr val="black"/>
                </a:solidFill>
                <a:latin typeface="Alexandria Light" pitchFamily="2" charset="-78"/>
                <a:cs typeface="Alexandria Light" pitchFamily="2" charset="-78"/>
              </a:rPr>
              <a:t>النظم في عملية التصميم التعليميّ مزايا عدّة  من أهمّها: </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تنظيم عمليّات تصميم التدريس كافة بصورة متناسقة تعمل معاً على نحو متناغم ومتفاعل لتحقيق أهداف نظام التدريس.</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خضوع النظام التدريسيّ لنوع من الضبط والتوجيه والمراجعة، الأمر الذي يترتب تحسين تنقيح النظام باستمرار وصولاً إلى أفضل النتائج  المتوقعة.</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التركيز على المتعلّم بالدرجة الأولى، إذ يعطي هذا المدخل في الغالب أهميّة كبرى لخصائص المتعلم، ويأخذها بالحسبان في عمليات تصميم التدريس كاملةً.</a:t>
            </a:r>
            <a:endParaRPr lang="en-US"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2660"/>
              </a:lnSpc>
              <a:spcAft>
                <a:spcPts val="1800"/>
              </a:spcAft>
              <a:buFont typeface="Arial" panose="020B0604020202020204" pitchFamily="34" charset="0"/>
              <a:buChar char="•"/>
            </a:pP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9228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58262"/>
            <a:ext cx="6893980" cy="369332"/>
          </a:xfrm>
          <a:prstGeom prst="rect">
            <a:avLst/>
          </a:prstGeom>
          <a:noFill/>
        </p:spPr>
        <p:txBody>
          <a:bodyPr wrap="square" rtlCol="0">
            <a:spAutoFit/>
          </a:bodyPr>
          <a:lstStyle/>
          <a:p>
            <a:pPr algn="ctr"/>
            <a:r>
              <a:rPr lang="ar-SA" dirty="0">
                <a:solidFill>
                  <a:prstClr val="black"/>
                </a:solidFill>
                <a:latin typeface="Alexandria" pitchFamily="2" charset="-78"/>
                <a:cs typeface="Alexandria" pitchFamily="2" charset="-78"/>
              </a:rPr>
              <a:t>صعوبات توظيف مدخل النظم في مجال التصميم التعليمي</a:t>
            </a:r>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5008" y="2155119"/>
            <a:ext cx="9981566" cy="3486980"/>
          </a:xfrm>
          <a:prstGeom prst="rect">
            <a:avLst/>
          </a:prstGeom>
          <a:noFill/>
          <a:ln>
            <a:noFill/>
          </a:ln>
        </p:spPr>
        <p:txBody>
          <a:bodyPr wrap="square" rtlCol="0">
            <a:spAutoFit/>
          </a:bodyPr>
          <a:lstStyle/>
          <a:p>
            <a:pPr algn="just" rtl="1">
              <a:lnSpc>
                <a:spcPts val="2960"/>
              </a:lnSpc>
              <a:spcAft>
                <a:spcPts val="2000"/>
              </a:spcAft>
            </a:pPr>
            <a:r>
              <a:rPr lang="ar-SA" sz="1400" dirty="0">
                <a:latin typeface="Alexandria Light" pitchFamily="2" charset="-78"/>
                <a:cs typeface="Alexandria Light" pitchFamily="2" charset="-78"/>
              </a:rPr>
              <a:t>         جاء في أدبيات التدريس صعوبات عدة باستخدام مدخل </a:t>
            </a:r>
            <a:r>
              <a:rPr lang="ar-SA" sz="1400" dirty="0">
                <a:solidFill>
                  <a:prstClr val="black"/>
                </a:solidFill>
                <a:latin typeface="Alexandria Light" pitchFamily="2" charset="-78"/>
                <a:cs typeface="Alexandria Light" pitchFamily="2" charset="-78"/>
              </a:rPr>
              <a:t>النظم في تصميم التعليم، من هذه الصعوبات:</a:t>
            </a:r>
          </a:p>
          <a:p>
            <a:pPr marL="285750" indent="-285750" algn="just" rtl="1">
              <a:lnSpc>
                <a:spcPts val="2960"/>
              </a:lnSpc>
              <a:spcAft>
                <a:spcPts val="20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 صعوبة توظيف </a:t>
            </a:r>
            <a:r>
              <a:rPr lang="ar-SA" sz="1400" dirty="0">
                <a:latin typeface="Alexandria Light" pitchFamily="2" charset="-78"/>
                <a:cs typeface="Alexandria Light" pitchFamily="2" charset="-78"/>
              </a:rPr>
              <a:t>مدخل </a:t>
            </a:r>
            <a:r>
              <a:rPr lang="ar-SA" sz="1400" dirty="0">
                <a:solidFill>
                  <a:prstClr val="black"/>
                </a:solidFill>
                <a:latin typeface="Alexandria Light" pitchFamily="2" charset="-78"/>
                <a:cs typeface="Alexandria Light" pitchFamily="2" charset="-78"/>
              </a:rPr>
              <a:t>النظم في تصميم نظم التعليم التي تستهدف تنمية النواحي الوجدانية أو الانفعالية لدى الطلاب؛ من مثل تنمية القيم والاتجاهات والميول ونحوه، في حين يمكن توظيف هذا المدخل في تصميم النظم التي تستهدف النواحي المعرفية والمهارية.</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عدم استطاعة مستخدمي مدخل النظم أن يأخذوا في الحسبان جميع العوامل المؤثرة في التدريس في أثناء عملية تصميم النظم فلا يستطيع المستخدمون سوى تناول عدد محدود من العوامل ذات العلاقة بخصائص المتعلمين، وخصائص المحتوى التدريسي، وخصائص بيئة الفصل، والأجهزة والمواد التعليميّة المتاحة، في حين أن العوامل المؤثرة في التدريس كثيرة قد تصل إلى </a:t>
            </a:r>
            <a:r>
              <a:rPr lang="en-US" sz="1400" dirty="0">
                <a:solidFill>
                  <a:prstClr val="black"/>
                </a:solidFill>
                <a:latin typeface="Alexandria Light" pitchFamily="2" charset="-78"/>
                <a:cs typeface="Alexandria Light" pitchFamily="2" charset="-78"/>
              </a:rPr>
              <a:t>260 </a:t>
            </a:r>
            <a:r>
              <a:rPr lang="ar-SA" sz="1400" dirty="0">
                <a:solidFill>
                  <a:prstClr val="black"/>
                </a:solidFill>
                <a:latin typeface="Alexandria Light" pitchFamily="2" charset="-78"/>
                <a:cs typeface="Alexandria Light" pitchFamily="2" charset="-78"/>
              </a:rPr>
              <a:t> عاملاً تكوّن في تفاعلاتها مع بعضها البعض آلاف من العوامل 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39522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58262"/>
            <a:ext cx="6893980" cy="369332"/>
          </a:xfrm>
          <a:prstGeom prst="rect">
            <a:avLst/>
          </a:prstGeom>
          <a:noFill/>
        </p:spPr>
        <p:txBody>
          <a:bodyPr wrap="square" rtlCol="0">
            <a:spAutoFit/>
          </a:bodyPr>
          <a:lstStyle/>
          <a:p>
            <a:pPr algn="ctr"/>
            <a:r>
              <a:rPr lang="ar-SA" dirty="0">
                <a:solidFill>
                  <a:prstClr val="black"/>
                </a:solidFill>
                <a:latin typeface="Alexandria" pitchFamily="2" charset="-78"/>
                <a:cs typeface="Alexandria" pitchFamily="2" charset="-78"/>
              </a:rPr>
              <a:t>صعوبات توظيف مدخل النظم في مجال التصميم التعليميّ</a:t>
            </a:r>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5008" y="2155119"/>
            <a:ext cx="9981566" cy="3887731"/>
          </a:xfrm>
          <a:prstGeom prst="rect">
            <a:avLst/>
          </a:prstGeom>
          <a:noFill/>
          <a:ln>
            <a:noFill/>
          </a:ln>
        </p:spPr>
        <p:txBody>
          <a:bodyPr wrap="square" rtlCol="0">
            <a:spAutoFit/>
          </a:bodyPr>
          <a:lstStyle/>
          <a:p>
            <a:pPr marL="285750" indent="-285750" algn="just" rtl="1">
              <a:lnSpc>
                <a:spcPts val="2960"/>
              </a:lnSpc>
              <a:spcAft>
                <a:spcPts val="20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ينطلق </a:t>
            </a:r>
            <a:r>
              <a:rPr lang="ar-SA" sz="1400" dirty="0">
                <a:latin typeface="Alexandria Light" pitchFamily="2" charset="-78"/>
                <a:cs typeface="Alexandria Light" pitchFamily="2" charset="-78"/>
              </a:rPr>
              <a:t>مدخل </a:t>
            </a:r>
            <a:r>
              <a:rPr lang="ar-SA" sz="1400" dirty="0">
                <a:solidFill>
                  <a:prstClr val="black"/>
                </a:solidFill>
                <a:latin typeface="Alexandria Light" pitchFamily="2" charset="-78"/>
                <a:cs typeface="Alexandria Light" pitchFamily="2" charset="-78"/>
              </a:rPr>
              <a:t>النظم في التدريس من افتراض أن التدريس عمليّة مبرمجة تسير وفق نسقٍ معينٍ، ينتقل فيها المعلّم من طور إلى طور وفق نظام ثابت نسبياً، وهذا الافتراض يناقض طبيعة التدريس وفلسفته في الغالب من حيث كونه عمليّة إنسانيّة مرنة.</a:t>
            </a:r>
          </a:p>
          <a:p>
            <a:pPr marL="285750" indent="-285750" algn="just" rtl="1">
              <a:lnSpc>
                <a:spcPts val="2960"/>
              </a:lnSpc>
              <a:spcAft>
                <a:spcPts val="20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يحتاج تصميم التدريس وفق </a:t>
            </a:r>
            <a:r>
              <a:rPr lang="ar-SA" sz="1400" dirty="0">
                <a:latin typeface="Alexandria Light" pitchFamily="2" charset="-78"/>
                <a:cs typeface="Alexandria Light" pitchFamily="2" charset="-78"/>
              </a:rPr>
              <a:t>مدخل </a:t>
            </a:r>
            <a:r>
              <a:rPr lang="ar-SA" sz="1400" dirty="0">
                <a:solidFill>
                  <a:prstClr val="black"/>
                </a:solidFill>
                <a:latin typeface="Alexandria Light" pitchFamily="2" charset="-78"/>
                <a:cs typeface="Alexandria Light" pitchFamily="2" charset="-78"/>
              </a:rPr>
              <a:t>النظم إلى معلمين على درجة عالية من الكفاءة والفهم لعلم أو مجال تصميم التعليم، وهذا الأمر لا يتوافر بشكل مستمر وذلك مقارنة بتصميم التدريس وفق الطرائق الحالية الشائعة في تخطيط التدريس.</a:t>
            </a:r>
          </a:p>
          <a:p>
            <a:pPr marL="285750" indent="-285750" algn="just" rtl="1">
              <a:lnSpc>
                <a:spcPts val="2960"/>
              </a:lnSpc>
              <a:spcAft>
                <a:spcPts val="20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تصميم التدريس وفق </a:t>
            </a:r>
            <a:r>
              <a:rPr lang="ar-SA" sz="1400" dirty="0">
                <a:latin typeface="Alexandria Light" pitchFamily="2" charset="-78"/>
                <a:cs typeface="Alexandria Light" pitchFamily="2" charset="-78"/>
              </a:rPr>
              <a:t>مدخل </a:t>
            </a:r>
            <a:r>
              <a:rPr lang="ar-SA" sz="1400" dirty="0">
                <a:solidFill>
                  <a:prstClr val="black"/>
                </a:solidFill>
                <a:latin typeface="Alexandria Light" pitchFamily="2" charset="-78"/>
                <a:cs typeface="Alexandria Light" pitchFamily="2" charset="-78"/>
              </a:rPr>
              <a:t>النظم  يتطلب وقتاً أطول من تصميم التدريس بالطرائق الاعتيادية.</a:t>
            </a:r>
          </a:p>
          <a:p>
            <a:pPr marL="285750" indent="-285750" algn="just" rtl="1">
              <a:lnSpc>
                <a:spcPts val="2960"/>
              </a:lnSpc>
              <a:spcAft>
                <a:spcPts val="20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يتناقض مدخل النظم مع الحرية المحدودة للمعلم في التعليم التقليدي؛ إذ يتطلّب  توظيف </a:t>
            </a:r>
            <a:r>
              <a:rPr lang="ar-SA" sz="1400" dirty="0">
                <a:latin typeface="Alexandria Light" pitchFamily="2" charset="-78"/>
                <a:cs typeface="Alexandria Light" pitchFamily="2" charset="-78"/>
              </a:rPr>
              <a:t>هذا </a:t>
            </a:r>
            <a:r>
              <a:rPr lang="ar-SA" sz="1400" dirty="0">
                <a:solidFill>
                  <a:prstClr val="black"/>
                </a:solidFill>
                <a:latin typeface="Alexandria Light" pitchFamily="2" charset="-78"/>
                <a:cs typeface="Alexandria Light" pitchFamily="2" charset="-78"/>
              </a:rPr>
              <a:t>المدخل في التعليم المدرسي إطلاق يد المعلم في تصميم التعليم، وهذا أمر صعب التطبيق في ظل التعليم التقليديّ الذي يحدّ من حريّة المعلّم في تصميم التدريس..</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9572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705692" cy="369332"/>
          </a:xfrm>
          <a:prstGeom prst="rect">
            <a:avLst/>
          </a:prstGeom>
          <a:noFill/>
        </p:spPr>
        <p:txBody>
          <a:bodyPr wrap="square" rtlCol="0">
            <a:spAutoFit/>
          </a:bodyPr>
          <a:lstStyle/>
          <a:p>
            <a:pPr algn="ctr"/>
            <a:r>
              <a:rPr kumimoji="0" lang="ar-BH" sz="180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التكنولوجيا التعليميّة في </a:t>
            </a:r>
            <a:r>
              <a:rPr kumimoji="0" lang="ar-SA" sz="180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ظل</a:t>
            </a:r>
            <a:r>
              <a:rPr kumimoji="0" lang="ar-BH" sz="180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 مفهوم المنظومات</a:t>
            </a:r>
            <a:endParaRPr lang="en-US"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14178" y="1981195"/>
            <a:ext cx="9763643" cy="4047262"/>
          </a:xfrm>
          <a:prstGeom prst="rect">
            <a:avLst/>
          </a:prstGeom>
          <a:noFill/>
          <a:ln>
            <a:noFill/>
          </a:ln>
        </p:spPr>
        <p:txBody>
          <a:bodyPr wrap="square" rtlCol="0">
            <a:spAutoFit/>
          </a:bodyPr>
          <a:lstStyle/>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Low" rtl="1">
              <a:lnSpc>
                <a:spcPts val="2980"/>
              </a:lnSpc>
              <a:spcBef>
                <a:spcPts val="600"/>
              </a:spcBef>
              <a:spcAft>
                <a:spcPts val="1800"/>
              </a:spcAft>
            </a:pPr>
            <a:r>
              <a:rPr lang="ar-SA" sz="1400" dirty="0">
                <a:latin typeface="Alexandria Light" pitchFamily="2" charset="-78"/>
                <a:cs typeface="Alexandria Light" pitchFamily="2" charset="-78"/>
              </a:rPr>
              <a:t>    </a:t>
            </a:r>
            <a:r>
              <a:rPr lang="ar-BH" sz="1400" b="1" dirty="0">
                <a:effectLst/>
                <a:latin typeface="Alexandria Light" pitchFamily="2" charset="-78"/>
                <a:ea typeface="Times New Roman" panose="02020603050405020304" pitchFamily="18" charset="0"/>
                <a:cs typeface="Alexandria Light" pitchFamily="2" charset="-78"/>
              </a:rPr>
              <a:t>التكنولوجيا التعليميّة </a:t>
            </a:r>
            <a:r>
              <a:rPr lang="ar-SA" sz="1400" b="1" dirty="0">
                <a:latin typeface="Alexandria Light" pitchFamily="2" charset="-78"/>
                <a:ea typeface="Times New Roman" panose="02020603050405020304" pitchFamily="18" charset="0"/>
                <a:cs typeface="Alexandria Light" pitchFamily="2" charset="-78"/>
              </a:rPr>
              <a:t>ف</a:t>
            </a:r>
            <a:r>
              <a:rPr lang="ar-BH" sz="1400" b="1" dirty="0">
                <a:effectLst/>
                <a:latin typeface="Alexandria Light" pitchFamily="2" charset="-78"/>
                <a:ea typeface="Times New Roman" panose="02020603050405020304" pitchFamily="18" charset="0"/>
                <a:cs typeface="Alexandria Light" pitchFamily="2" charset="-78"/>
              </a:rPr>
              <a:t>ي </a:t>
            </a:r>
            <a:r>
              <a:rPr lang="ar-SA" sz="1400" b="1" dirty="0">
                <a:effectLst/>
                <a:latin typeface="Alexandria Light" pitchFamily="2" charset="-78"/>
                <a:ea typeface="Times New Roman" panose="02020603050405020304" pitchFamily="18" charset="0"/>
                <a:cs typeface="Alexandria Light" pitchFamily="2" charset="-78"/>
              </a:rPr>
              <a:t>ظل</a:t>
            </a:r>
            <a:r>
              <a:rPr lang="ar-BH" sz="1400" b="1" dirty="0">
                <a:effectLst/>
                <a:latin typeface="Alexandria Light" pitchFamily="2" charset="-78"/>
                <a:ea typeface="Times New Roman" panose="02020603050405020304" pitchFamily="18" charset="0"/>
                <a:cs typeface="Alexandria Light" pitchFamily="2" charset="-78"/>
              </a:rPr>
              <a:t> مفهوم المنظومات:</a:t>
            </a:r>
            <a:endParaRPr lang="en-US" sz="1400" dirty="0">
              <a:effectLst/>
              <a:latin typeface="Alexandria Light" pitchFamily="2" charset="-78"/>
              <a:ea typeface="Times New Roman" panose="02020603050405020304" pitchFamily="18" charset="0"/>
              <a:cs typeface="Alexandria Light" pitchFamily="2" charset="-78"/>
            </a:endParaRPr>
          </a:p>
          <a:p>
            <a:pPr algn="justLow" rtl="1">
              <a:lnSpc>
                <a:spcPts val="2980"/>
              </a:lnSpc>
              <a:spcBef>
                <a:spcPts val="600"/>
              </a:spcBef>
              <a:spcAft>
                <a:spcPts val="1800"/>
              </a:spcAft>
            </a:pPr>
            <a:r>
              <a:rPr lang="ar-SA" sz="1400" dirty="0">
                <a:effectLst/>
                <a:latin typeface="Alexandria Light" pitchFamily="2" charset="-78"/>
                <a:ea typeface="Times New Roman" panose="02020603050405020304" pitchFamily="18" charset="0"/>
                <a:cs typeface="Alexandria Light" pitchFamily="2" charset="-78"/>
              </a:rPr>
              <a:t>     </a:t>
            </a:r>
            <a:r>
              <a:rPr lang="ar-BH" sz="1400" dirty="0">
                <a:effectLst/>
                <a:latin typeface="Alexandria Light" pitchFamily="2" charset="-78"/>
                <a:ea typeface="Times New Roman" panose="02020603050405020304" pitchFamily="18" charset="0"/>
                <a:cs typeface="Alexandria Light" pitchFamily="2" charset="-78"/>
              </a:rPr>
              <a:t>يتضح مما تقدم أن الفكر </a:t>
            </a:r>
            <a:r>
              <a:rPr lang="ar-BH" sz="1400" dirty="0" err="1">
                <a:effectLst/>
                <a:latin typeface="Alexandria Light" pitchFamily="2" charset="-78"/>
                <a:ea typeface="Times New Roman" panose="02020603050405020304" pitchFamily="18" charset="0"/>
                <a:cs typeface="Alexandria Light" pitchFamily="2" charset="-78"/>
              </a:rPr>
              <a:t>المنظومي</a:t>
            </a:r>
            <a:r>
              <a:rPr lang="ar-BH" sz="1400" dirty="0">
                <a:effectLst/>
                <a:latin typeface="Alexandria Light" pitchFamily="2" charset="-78"/>
                <a:ea typeface="Times New Roman" panose="02020603050405020304" pitchFamily="18" charset="0"/>
                <a:cs typeface="Alexandria Light" pitchFamily="2" charset="-78"/>
              </a:rPr>
              <a:t> قد يغير تماما</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 النظرة الى التكنولوجيا التعليميّة من مجرد </a:t>
            </a:r>
            <a:r>
              <a:rPr lang="ar-SA" sz="1400" dirty="0">
                <a:effectLst/>
                <a:latin typeface="Alexandria Light" pitchFamily="2" charset="-78"/>
                <a:ea typeface="Times New Roman" panose="02020603050405020304" pitchFamily="18" charset="0"/>
                <a:cs typeface="Alexandria Light" pitchFamily="2" charset="-78"/>
              </a:rPr>
              <a:t>أ</a:t>
            </a:r>
            <a:r>
              <a:rPr lang="ar-BH" sz="1400" dirty="0" err="1">
                <a:effectLst/>
                <a:latin typeface="Alexandria Light" pitchFamily="2" charset="-78"/>
                <a:ea typeface="Times New Roman" panose="02020603050405020304" pitchFamily="18" charset="0"/>
                <a:cs typeface="Alexandria Light" pitchFamily="2" charset="-78"/>
              </a:rPr>
              <a:t>دوات</a:t>
            </a:r>
            <a:r>
              <a:rPr lang="ar-BH" sz="1400" dirty="0">
                <a:effectLst/>
                <a:latin typeface="Alexandria Light" pitchFamily="2" charset="-78"/>
                <a:ea typeface="Times New Roman" panose="02020603050405020304" pitchFamily="18" charset="0"/>
                <a:cs typeface="Alexandria Light" pitchFamily="2" charset="-78"/>
              </a:rPr>
              <a:t> ووسائل أو معينات للمدرس أو التدريس كما كان ي</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نظر </a:t>
            </a:r>
            <a:r>
              <a:rPr lang="ar-SA" sz="1400" dirty="0">
                <a:effectLst/>
                <a:latin typeface="Alexandria Light" pitchFamily="2" charset="-78"/>
                <a:ea typeface="Times New Roman" panose="02020603050405020304" pitchFamily="18" charset="0"/>
                <a:cs typeface="Alexandria Light" pitchFamily="2" charset="-78"/>
              </a:rPr>
              <a:t>إ</a:t>
            </a:r>
            <a:r>
              <a:rPr lang="ar-BH" sz="1400" dirty="0">
                <a:effectLst/>
                <a:latin typeface="Alexandria Light" pitchFamily="2" charset="-78"/>
                <a:ea typeface="Times New Roman" panose="02020603050405020304" pitchFamily="18" charset="0"/>
                <a:cs typeface="Alexandria Light" pitchFamily="2" charset="-78"/>
              </a:rPr>
              <a:t>ليها </a:t>
            </a:r>
            <a:r>
              <a:rPr lang="ar-SA" sz="1400" dirty="0">
                <a:effectLst/>
                <a:latin typeface="Alexandria Light" pitchFamily="2" charset="-78"/>
                <a:ea typeface="Times New Roman" panose="02020603050405020304" pitchFamily="18" charset="0"/>
                <a:cs typeface="Alexandria Light" pitchFamily="2" charset="-78"/>
              </a:rPr>
              <a:t>سابقاً إ</a:t>
            </a:r>
            <a:r>
              <a:rPr lang="ar-BH" sz="1400" dirty="0" err="1">
                <a:effectLst/>
                <a:latin typeface="Alexandria Light" pitchFamily="2" charset="-78"/>
                <a:ea typeface="Times New Roman" panose="02020603050405020304" pitchFamily="18" charset="0"/>
                <a:cs typeface="Alexandria Light" pitchFamily="2" charset="-78"/>
              </a:rPr>
              <a:t>لى</a:t>
            </a:r>
            <a:r>
              <a:rPr lang="ar-BH" sz="1400" dirty="0">
                <a:effectLst/>
                <a:latin typeface="Alexandria Light" pitchFamily="2" charset="-78"/>
                <a:ea typeface="Times New Roman" panose="02020603050405020304" pitchFamily="18" charset="0"/>
                <a:cs typeface="Alexandria Light" pitchFamily="2" charset="-78"/>
              </a:rPr>
              <a:t> منظومة تدريسي</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ة تنضوي ضمن منظومة تربوية. </a:t>
            </a:r>
            <a:endParaRPr lang="ar-SA" sz="1400" dirty="0">
              <a:effectLst/>
              <a:latin typeface="Alexandria Light" pitchFamily="2" charset="-78"/>
              <a:ea typeface="Times New Roman" panose="02020603050405020304" pitchFamily="18" charset="0"/>
              <a:cs typeface="Alexandria Light" pitchFamily="2" charset="-78"/>
            </a:endParaRPr>
          </a:p>
          <a:p>
            <a:pPr algn="justLow" rtl="1">
              <a:lnSpc>
                <a:spcPts val="2980"/>
              </a:lnSpc>
              <a:spcBef>
                <a:spcPts val="600"/>
              </a:spcBef>
              <a:spcAft>
                <a:spcPts val="1800"/>
              </a:spcAft>
            </a:pPr>
            <a:r>
              <a:rPr lang="ar-SA" sz="1400" dirty="0">
                <a:latin typeface="Alexandria Light" pitchFamily="2" charset="-78"/>
                <a:ea typeface="Times New Roman" panose="02020603050405020304" pitchFamily="18" charset="0"/>
                <a:cs typeface="Alexandria Light" pitchFamily="2" charset="-78"/>
              </a:rPr>
              <a:t>    </a:t>
            </a:r>
            <a:r>
              <a:rPr lang="ar-BH" sz="1400" dirty="0">
                <a:effectLst/>
                <a:latin typeface="Alexandria Light" pitchFamily="2" charset="-78"/>
                <a:ea typeface="Times New Roman" panose="02020603050405020304" pitchFamily="18" charset="0"/>
                <a:cs typeface="Alexandria Light" pitchFamily="2" charset="-78"/>
              </a:rPr>
              <a:t>كما </a:t>
            </a:r>
            <a:r>
              <a:rPr lang="ar-SA" sz="1400" dirty="0">
                <a:effectLst/>
                <a:latin typeface="Alexandria Light" pitchFamily="2" charset="-78"/>
                <a:ea typeface="Times New Roman" panose="02020603050405020304" pitchFamily="18" charset="0"/>
                <a:cs typeface="Alexandria Light" pitchFamily="2" charset="-78"/>
              </a:rPr>
              <a:t>أ</a:t>
            </a:r>
            <a:r>
              <a:rPr lang="ar-BH" sz="1400" dirty="0">
                <a:effectLst/>
                <a:latin typeface="Alexandria Light" pitchFamily="2" charset="-78"/>
                <a:ea typeface="Times New Roman" panose="02020603050405020304" pitchFamily="18" charset="0"/>
                <a:cs typeface="Alexandria Light" pitchFamily="2" charset="-78"/>
              </a:rPr>
              <a:t>ن الاستعانة </a:t>
            </a:r>
            <a:r>
              <a:rPr lang="ar-SA" sz="1400" dirty="0">
                <a:effectLst/>
                <a:latin typeface="Alexandria Light" pitchFamily="2" charset="-78"/>
                <a:ea typeface="Times New Roman" panose="02020603050405020304" pitchFamily="18" charset="0"/>
                <a:cs typeface="Alexandria Light" pitchFamily="2" charset="-78"/>
              </a:rPr>
              <a:t>ب</a:t>
            </a:r>
            <a:r>
              <a:rPr lang="ar-BH" sz="1400" dirty="0">
                <a:effectLst/>
                <a:latin typeface="Alexandria Light" pitchFamily="2" charset="-78"/>
                <a:ea typeface="Times New Roman" panose="02020603050405020304" pitchFamily="18" charset="0"/>
                <a:cs typeface="Alexandria Light" pitchFamily="2" charset="-78"/>
              </a:rPr>
              <a:t>التكنولوجيا في ضوء هذا المفهوم تقتضي التخطيط وتحديد ال</a:t>
            </a:r>
            <a:r>
              <a:rPr lang="ar-SA" sz="1400" dirty="0">
                <a:effectLst/>
                <a:latin typeface="Alexandria Light" pitchFamily="2" charset="-78"/>
                <a:ea typeface="Times New Roman" panose="02020603050405020304" pitchFamily="18" charset="0"/>
                <a:cs typeface="Alexandria Light" pitchFamily="2" charset="-78"/>
              </a:rPr>
              <a:t>أ</a:t>
            </a:r>
            <a:r>
              <a:rPr lang="ar-BH" sz="1400" dirty="0">
                <a:effectLst/>
                <a:latin typeface="Alexandria Light" pitchFamily="2" charset="-78"/>
                <a:ea typeface="Times New Roman" panose="02020603050405020304" pitchFamily="18" charset="0"/>
                <a:cs typeface="Alexandria Light" pitchFamily="2" charset="-78"/>
              </a:rPr>
              <a:t>هداف التعليميّة </a:t>
            </a:r>
            <a:r>
              <a:rPr lang="ar-SA" sz="1400" dirty="0">
                <a:effectLst/>
                <a:latin typeface="Alexandria Light" pitchFamily="2" charset="-78"/>
                <a:ea typeface="Times New Roman" panose="02020603050405020304" pitchFamily="18" charset="0"/>
                <a:cs typeface="Alexandria Light" pitchFamily="2" charset="-78"/>
              </a:rPr>
              <a:t>المراد </a:t>
            </a:r>
            <a:r>
              <a:rPr lang="ar-BH" sz="1400" dirty="0">
                <a:effectLst/>
                <a:latin typeface="Alexandria Light" pitchFamily="2" charset="-78"/>
                <a:ea typeface="Times New Roman" panose="02020603050405020304" pitchFamily="18" charset="0"/>
                <a:cs typeface="Alexandria Light" pitchFamily="2" charset="-78"/>
              </a:rPr>
              <a:t>تحقيقها تحديداً واضحا وإجرائيا</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 إلى جانب تحديد دقيق ومنظومي للوظائف والمصادر المختلفة بما فيها الموارد البشرية</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 وال</a:t>
            </a:r>
            <a:r>
              <a:rPr lang="ar-SA" sz="1400" dirty="0">
                <a:effectLst/>
                <a:latin typeface="Alexandria Light" pitchFamily="2" charset="-78"/>
                <a:ea typeface="Times New Roman" panose="02020603050405020304" pitchFamily="18" charset="0"/>
                <a:cs typeface="Alexandria Light" pitchFamily="2" charset="-78"/>
              </a:rPr>
              <a:t>إ</a:t>
            </a:r>
            <a:r>
              <a:rPr lang="ar-BH" sz="1400" dirty="0">
                <a:effectLst/>
                <a:latin typeface="Alexandria Light" pitchFamily="2" charset="-78"/>
                <a:ea typeface="Times New Roman" panose="02020603050405020304" pitchFamily="18" charset="0"/>
                <a:cs typeface="Alexandria Light" pitchFamily="2" charset="-78"/>
              </a:rPr>
              <a:t>مكانات </a:t>
            </a:r>
            <a:r>
              <a:rPr lang="ar-SA" sz="1400" dirty="0">
                <a:effectLst/>
                <a:latin typeface="Alexandria Light" pitchFamily="2" charset="-78"/>
                <a:ea typeface="Times New Roman" panose="02020603050405020304" pitchFamily="18" charset="0"/>
                <a:cs typeface="Alexandria Light" pitchFamily="2" charset="-78"/>
              </a:rPr>
              <a:t>الماديّة</a:t>
            </a:r>
            <a:r>
              <a:rPr lang="ar-BH" sz="1400" dirty="0">
                <a:effectLst/>
                <a:latin typeface="Alexandria Light" pitchFamily="2" charset="-78"/>
                <a:ea typeface="Times New Roman" panose="02020603050405020304" pitchFamily="18" charset="0"/>
                <a:cs typeface="Alexandria Light" pitchFamily="2" charset="-78"/>
              </a:rPr>
              <a:t> والزمني</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ة وتحديد المصادر اللازمة كم</a:t>
            </a:r>
            <a:r>
              <a:rPr lang="ar-SA" sz="1400" dirty="0">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ا</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 وكيفا</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a:t>
            </a:r>
            <a:endParaRPr lang="en-US" sz="1400" dirty="0">
              <a:effectLst/>
              <a:latin typeface="Alexandria Light" pitchFamily="2" charset="-78"/>
              <a:ea typeface="Times New Roman" panose="02020603050405020304" pitchFamily="18" charset="0"/>
              <a:cs typeface="Alexandria Light" pitchFamily="2" charset="-78"/>
            </a:endParaRPr>
          </a:p>
          <a:p>
            <a:pPr algn="l" rtl="1"/>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0825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14178" y="1981195"/>
            <a:ext cx="9763643" cy="3431709"/>
          </a:xfrm>
          <a:prstGeom prst="rect">
            <a:avLst/>
          </a:prstGeom>
          <a:noFill/>
          <a:ln>
            <a:noFill/>
          </a:ln>
        </p:spPr>
        <p:txBody>
          <a:bodyPr wrap="square" rtlCol="0">
            <a:spAutoFit/>
          </a:bodyPr>
          <a:lstStyle/>
          <a:p>
            <a:pPr algn="just" rtl="1">
              <a:spcBef>
                <a:spcPts val="600"/>
              </a:spcBef>
              <a:spcAft>
                <a:spcPts val="600"/>
              </a:spcAft>
            </a:pPr>
            <a:endParaRPr lang="en-US" sz="1400" dirty="0">
              <a:latin typeface="Alexandria Light" pitchFamily="2" charset="-78"/>
              <a:ea typeface="Calibri" panose="020F0502020204030204" pitchFamily="34" charset="0"/>
              <a:cs typeface="Alexandria Light" pitchFamily="2" charset="-78"/>
            </a:endParaRPr>
          </a:p>
          <a:p>
            <a:pPr algn="justLow" rtl="1">
              <a:lnSpc>
                <a:spcPts val="2580"/>
              </a:lnSpc>
              <a:spcBef>
                <a:spcPts val="600"/>
              </a:spcBef>
              <a:spcAft>
                <a:spcPts val="1800"/>
              </a:spcAft>
            </a:pPr>
            <a:r>
              <a:rPr lang="ar-SA" sz="1400" dirty="0">
                <a:effectLst/>
                <a:latin typeface="Alexandria Light" pitchFamily="2" charset="-78"/>
                <a:ea typeface="Times New Roman" panose="02020603050405020304" pitchFamily="18" charset="0"/>
                <a:cs typeface="Alexandria Light" pitchFamily="2" charset="-78"/>
              </a:rPr>
              <a:t>     </a:t>
            </a:r>
            <a:r>
              <a:rPr lang="ar-BH" sz="1400" dirty="0">
                <a:effectLst/>
                <a:latin typeface="Alexandria Light" pitchFamily="2" charset="-78"/>
                <a:ea typeface="Times New Roman" panose="02020603050405020304" pitchFamily="18" charset="0"/>
                <a:cs typeface="Alexandria Light" pitchFamily="2" charset="-78"/>
              </a:rPr>
              <a:t>وفي إطار هذا كله </a:t>
            </a:r>
            <a:r>
              <a:rPr lang="ar-SA" sz="1400" dirty="0">
                <a:effectLst/>
                <a:latin typeface="Alexandria Light" pitchFamily="2" charset="-78"/>
                <a:ea typeface="Times New Roman" panose="02020603050405020304" pitchFamily="18" charset="0"/>
                <a:cs typeface="Alexandria Light" pitchFamily="2" charset="-78"/>
              </a:rPr>
              <a:t>أصبحت النظرة </a:t>
            </a:r>
            <a:r>
              <a:rPr lang="ar-BH" sz="1400" dirty="0">
                <a:effectLst/>
                <a:latin typeface="Alexandria Light" pitchFamily="2" charset="-78"/>
                <a:ea typeface="Times New Roman" panose="02020603050405020304" pitchFamily="18" charset="0"/>
                <a:cs typeface="Alexandria Light" pitchFamily="2" charset="-78"/>
              </a:rPr>
              <a:t>الى التكنولوجيا الحديثة </a:t>
            </a:r>
            <a:r>
              <a:rPr lang="ar-SA" sz="1400" dirty="0" err="1">
                <a:latin typeface="Alexandria Light" pitchFamily="2" charset="-78"/>
                <a:ea typeface="Times New Roman" panose="02020603050405020304" pitchFamily="18" charset="0"/>
                <a:cs typeface="Alexandria Light" pitchFamily="2" charset="-78"/>
              </a:rPr>
              <a:t>ب</a:t>
            </a:r>
            <a:r>
              <a:rPr lang="ar-SA" sz="1400" dirty="0" err="1">
                <a:effectLst/>
                <a:latin typeface="Alexandria Light" pitchFamily="2" charset="-78"/>
                <a:ea typeface="Times New Roman" panose="02020603050405020304" pitchFamily="18" charset="0"/>
                <a:cs typeface="Alexandria Light" pitchFamily="2" charset="-78"/>
              </a:rPr>
              <a:t>أ</a:t>
            </a:r>
            <a:r>
              <a:rPr lang="ar-BH" sz="1400" dirty="0">
                <a:effectLst/>
                <a:latin typeface="Alexandria Light" pitchFamily="2" charset="-78"/>
                <a:ea typeface="Times New Roman" panose="02020603050405020304" pitchFamily="18" charset="0"/>
                <a:cs typeface="Alexandria Light" pitchFamily="2" charset="-78"/>
              </a:rPr>
              <a:t>نها </a:t>
            </a:r>
            <a:r>
              <a:rPr lang="ar-SA" sz="1400" dirty="0">
                <a:latin typeface="Alexandria Light" pitchFamily="2" charset="-78"/>
                <a:ea typeface="Times New Roman" panose="02020603050405020304" pitchFamily="18" charset="0"/>
                <a:cs typeface="Alexandria Light" pitchFamily="2" charset="-78"/>
              </a:rPr>
              <a:t>أ</a:t>
            </a:r>
            <a:r>
              <a:rPr lang="ar-BH" sz="1400" dirty="0">
                <a:effectLst/>
                <a:latin typeface="Alexandria Light" pitchFamily="2" charset="-78"/>
                <a:ea typeface="Times New Roman" panose="02020603050405020304" pitchFamily="18" charset="0"/>
                <a:cs typeface="Alexandria Light" pitchFamily="2" charset="-78"/>
              </a:rPr>
              <a:t>حد ال</a:t>
            </a:r>
            <a:r>
              <a:rPr lang="ar-SA" sz="1400" dirty="0">
                <a:effectLst/>
                <a:latin typeface="Alexandria Light" pitchFamily="2" charset="-78"/>
                <a:ea typeface="Times New Roman" panose="02020603050405020304" pitchFamily="18" charset="0"/>
                <a:cs typeface="Alexandria Light" pitchFamily="2" charset="-78"/>
              </a:rPr>
              <a:t>أ</a:t>
            </a:r>
            <a:r>
              <a:rPr lang="ar-BH" sz="1400" dirty="0">
                <a:effectLst/>
                <a:latin typeface="Alexandria Light" pitchFamily="2" charset="-78"/>
                <a:ea typeface="Times New Roman" panose="02020603050405020304" pitchFamily="18" charset="0"/>
                <a:cs typeface="Alexandria Light" pitchFamily="2" charset="-78"/>
              </a:rPr>
              <a:t>عمدة </a:t>
            </a:r>
            <a:r>
              <a:rPr lang="ar-SA" sz="1400" dirty="0">
                <a:effectLst/>
                <a:latin typeface="Alexandria Light" pitchFamily="2" charset="-78"/>
                <a:ea typeface="Times New Roman" panose="02020603050405020304" pitchFamily="18" charset="0"/>
                <a:cs typeface="Alexandria Light" pitchFamily="2" charset="-78"/>
              </a:rPr>
              <a:t>الرئيسة</a:t>
            </a:r>
            <a:r>
              <a:rPr lang="ar-BH" sz="1400" dirty="0">
                <a:effectLst/>
                <a:latin typeface="Alexandria Light" pitchFamily="2" charset="-78"/>
                <a:ea typeface="Times New Roman" panose="02020603050405020304" pitchFamily="18" charset="0"/>
                <a:cs typeface="Alexandria Light" pitchFamily="2" charset="-78"/>
              </a:rPr>
              <a:t> التي ترتكز عليها الاستراتيجيات التعليميّة في سعيها للتغلب على شتى مشكلاتها، فالمستحدثات </a:t>
            </a:r>
            <a:r>
              <a:rPr lang="ar-BH" sz="1400" dirty="0" err="1">
                <a:effectLst/>
                <a:latin typeface="Alexandria Light" pitchFamily="2" charset="-78"/>
                <a:ea typeface="Times New Roman" panose="02020603050405020304" pitchFamily="18" charset="0"/>
                <a:cs typeface="Alexandria Light" pitchFamily="2" charset="-78"/>
              </a:rPr>
              <a:t>التكنول</a:t>
            </a:r>
            <a:r>
              <a:rPr lang="ar-SA" sz="1400" dirty="0">
                <a:effectLst/>
                <a:latin typeface="Alexandria Light" pitchFamily="2" charset="-78"/>
                <a:ea typeface="Times New Roman" panose="02020603050405020304" pitchFamily="18" charset="0"/>
                <a:cs typeface="Alexandria Light" pitchFamily="2" charset="-78"/>
              </a:rPr>
              <a:t>و</a:t>
            </a:r>
            <a:r>
              <a:rPr lang="ar-BH" sz="1400" dirty="0">
                <a:effectLst/>
                <a:latin typeface="Alexandria Light" pitchFamily="2" charset="-78"/>
                <a:ea typeface="Times New Roman" panose="02020603050405020304" pitchFamily="18" charset="0"/>
                <a:cs typeface="Alexandria Light" pitchFamily="2" charset="-78"/>
              </a:rPr>
              <a:t>جية بما لها من </a:t>
            </a:r>
            <a:r>
              <a:rPr lang="ar-SA" sz="1400" dirty="0">
                <a:effectLst/>
                <a:latin typeface="Alexandria Light" pitchFamily="2" charset="-78"/>
                <a:ea typeface="Times New Roman" panose="02020603050405020304" pitchFamily="18" charset="0"/>
                <a:cs typeface="Alexandria Light" pitchFamily="2" charset="-78"/>
              </a:rPr>
              <a:t>إ</a:t>
            </a:r>
            <a:r>
              <a:rPr lang="ar-BH" sz="1400" dirty="0">
                <a:effectLst/>
                <a:latin typeface="Alexandria Light" pitchFamily="2" charset="-78"/>
                <a:ea typeface="Times New Roman" panose="02020603050405020304" pitchFamily="18" charset="0"/>
                <a:cs typeface="Alexandria Light" pitchFamily="2" charset="-78"/>
              </a:rPr>
              <a:t>مكانات هائلة في تطوير </a:t>
            </a:r>
            <a:r>
              <a:rPr lang="ar-SA" sz="1400" dirty="0">
                <a:effectLst/>
                <a:latin typeface="Alexandria Light" pitchFamily="2" charset="-78"/>
                <a:ea typeface="Times New Roman" panose="02020603050405020304" pitchFamily="18" charset="0"/>
                <a:cs typeface="Alexandria Light" pitchFamily="2" charset="-78"/>
              </a:rPr>
              <a:t>أ</a:t>
            </a:r>
            <a:r>
              <a:rPr lang="ar-BH" sz="1400" dirty="0" err="1">
                <a:effectLst/>
                <a:latin typeface="Alexandria Light" pitchFamily="2" charset="-78"/>
                <a:ea typeface="Times New Roman" panose="02020603050405020304" pitchFamily="18" charset="0"/>
                <a:cs typeface="Alexandria Light" pitchFamily="2" charset="-78"/>
              </a:rPr>
              <a:t>ساليب</a:t>
            </a:r>
            <a:r>
              <a:rPr lang="ar-BH" sz="1400" dirty="0">
                <a:effectLst/>
                <a:latin typeface="Alexandria Light" pitchFamily="2" charset="-78"/>
                <a:ea typeface="Times New Roman" panose="02020603050405020304" pitchFamily="18" charset="0"/>
                <a:cs typeface="Alexandria Light" pitchFamily="2" charset="-78"/>
              </a:rPr>
              <a:t> التعليم وطرائقه وفي تطوير محتواه قادرة على إحداث مزاوجة بينها وبين التعليم في حركة تستهدف تطويره</a:t>
            </a:r>
            <a:r>
              <a:rPr lang="ar-SA" sz="1400" dirty="0">
                <a:effectLst/>
                <a:latin typeface="Alexandria Light" pitchFamily="2" charset="-78"/>
                <a:ea typeface="Times New Roman" panose="02020603050405020304" pitchFamily="18" charset="0"/>
                <a:cs typeface="Alexandria Light" pitchFamily="2" charset="-78"/>
              </a:rPr>
              <a:t> باستخدام </a:t>
            </a:r>
            <a:r>
              <a:rPr lang="ar-BH" sz="1400" dirty="0">
                <a:effectLst/>
                <a:latin typeface="Alexandria Light" pitchFamily="2" charset="-78"/>
                <a:ea typeface="Times New Roman" panose="02020603050405020304" pitchFamily="18" charset="0"/>
                <a:cs typeface="Alexandria Light" pitchFamily="2" charset="-78"/>
              </a:rPr>
              <a:t>التكنولوجيا التعليميّة</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وفق  </a:t>
            </a:r>
            <a:r>
              <a:rPr lang="ar-BH" sz="1400" dirty="0">
                <a:effectLst/>
                <a:latin typeface="Alexandria Light" pitchFamily="2" charset="-78"/>
                <a:ea typeface="Times New Roman" panose="02020603050405020304" pitchFamily="18" charset="0"/>
                <a:cs typeface="Alexandria Light" pitchFamily="2" charset="-78"/>
              </a:rPr>
              <a:t>منظومة متكاملة هي المنظومة التدريسية.</a:t>
            </a:r>
            <a:endParaRPr lang="en-US" sz="1400" dirty="0">
              <a:effectLst/>
              <a:latin typeface="Alexandria Light" pitchFamily="2" charset="-78"/>
              <a:ea typeface="Times New Roman" panose="02020603050405020304" pitchFamily="18" charset="0"/>
              <a:cs typeface="Alexandria Light" pitchFamily="2" charset="-78"/>
            </a:endParaRPr>
          </a:p>
          <a:p>
            <a:pPr algn="justLow" rtl="1">
              <a:lnSpc>
                <a:spcPts val="2580"/>
              </a:lnSpc>
              <a:spcBef>
                <a:spcPts val="600"/>
              </a:spcBef>
              <a:spcAft>
                <a:spcPts val="1800"/>
              </a:spcAft>
            </a:pPr>
            <a:r>
              <a:rPr lang="ar-SA" sz="1400" dirty="0">
                <a:effectLst/>
                <a:latin typeface="Alexandria Light" pitchFamily="2" charset="-78"/>
                <a:ea typeface="Times New Roman" panose="02020603050405020304" pitchFamily="18" charset="0"/>
                <a:cs typeface="Alexandria Light" pitchFamily="2" charset="-78"/>
              </a:rPr>
              <a:t>    </a:t>
            </a:r>
            <a:r>
              <a:rPr lang="ar-BH" sz="1400" dirty="0">
                <a:effectLst/>
                <a:latin typeface="Alexandria Light" pitchFamily="2" charset="-78"/>
                <a:ea typeface="Times New Roman" panose="02020603050405020304" pitchFamily="18" charset="0"/>
                <a:cs typeface="Alexandria Light" pitchFamily="2" charset="-78"/>
              </a:rPr>
              <a:t>وفي هذا السياق يعر</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ف</a:t>
            </a:r>
            <a:r>
              <a:rPr lang="ar-SA" sz="1400" dirty="0">
                <a:effectLst/>
                <a:latin typeface="Alexandria Light" pitchFamily="2" charset="-78"/>
                <a:ea typeface="Times New Roman" panose="02020603050405020304" pitchFamily="18" charset="0"/>
                <a:cs typeface="Alexandria Light" pitchFamily="2" charset="-78"/>
              </a:rPr>
              <a:t> </a:t>
            </a:r>
            <a:r>
              <a:rPr lang="ar-BH" sz="1400" dirty="0">
                <a:effectLst/>
                <a:latin typeface="Alexandria Light" pitchFamily="2" charset="-78"/>
                <a:ea typeface="Times New Roman" panose="02020603050405020304" pitchFamily="18" charset="0"/>
                <a:cs typeface="Alexandria Light" pitchFamily="2" charset="-78"/>
              </a:rPr>
              <a:t>( تشارلز هوبان) التكنولوجيا التعليميّة بأنها عبارة عن تنظيم متكامل بين العناصر </a:t>
            </a:r>
            <a:r>
              <a:rPr lang="ar-SA" sz="1400" dirty="0">
                <a:effectLst/>
                <a:latin typeface="Alexandria Light" pitchFamily="2" charset="-78"/>
                <a:ea typeface="Times New Roman" panose="02020603050405020304" pitchFamily="18" charset="0"/>
                <a:cs typeface="Alexandria Light" pitchFamily="2" charset="-78"/>
              </a:rPr>
              <a:t>الآتية؛</a:t>
            </a:r>
            <a:r>
              <a:rPr lang="ar-BH" sz="1400" dirty="0">
                <a:effectLst/>
                <a:latin typeface="Alexandria Light" pitchFamily="2" charset="-78"/>
                <a:ea typeface="Times New Roman" panose="02020603050405020304" pitchFamily="18" charset="0"/>
                <a:cs typeface="Alexandria Light" pitchFamily="2" charset="-78"/>
              </a:rPr>
              <a:t> الإنسان والآلة والأفكار</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 </a:t>
            </a:r>
            <a:r>
              <a:rPr lang="ar-BH" sz="1400" dirty="0">
                <a:effectLst/>
                <a:latin typeface="Alexandria Light" pitchFamily="2" charset="-78"/>
                <a:ea typeface="Times New Roman" panose="02020603050405020304" pitchFamily="18" charset="0"/>
                <a:cs typeface="Alexandria Light" pitchFamily="2" charset="-78"/>
              </a:rPr>
              <a:t>و</a:t>
            </a:r>
            <a:r>
              <a:rPr lang="ar-SA" sz="1400" dirty="0">
                <a:effectLst/>
                <a:latin typeface="Alexandria Light" pitchFamily="2" charset="-78"/>
                <a:ea typeface="Times New Roman" panose="02020603050405020304" pitchFamily="18" charset="0"/>
                <a:cs typeface="Alexandria Light" pitchFamily="2" charset="-78"/>
              </a:rPr>
              <a:t>الآراء،</a:t>
            </a:r>
            <a:r>
              <a:rPr lang="ar-BH" sz="1400" dirty="0">
                <a:effectLst/>
                <a:latin typeface="Alexandria Light" pitchFamily="2" charset="-78"/>
                <a:ea typeface="Times New Roman" panose="02020603050405020304" pitchFamily="18" charset="0"/>
                <a:cs typeface="Alexandria Light" pitchFamily="2" charset="-78"/>
              </a:rPr>
              <a:t> وأساليب العمل</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 والإدارة بحيث تعمل جميعا</a:t>
            </a:r>
            <a:r>
              <a:rPr lang="ar-SA" sz="1400" dirty="0">
                <a:effectLst/>
                <a:latin typeface="Alexandria Light" pitchFamily="2" charset="-78"/>
                <a:ea typeface="Times New Roman" panose="02020603050405020304" pitchFamily="18" charset="0"/>
                <a:cs typeface="Alexandria Light" pitchFamily="2" charset="-78"/>
              </a:rPr>
              <a:t>ً</a:t>
            </a:r>
            <a:r>
              <a:rPr lang="ar-BH" sz="1400" dirty="0">
                <a:effectLst/>
                <a:latin typeface="Alexandria Light" pitchFamily="2" charset="-78"/>
                <a:ea typeface="Times New Roman" panose="02020603050405020304" pitchFamily="18" charset="0"/>
                <a:cs typeface="Alexandria Light" pitchFamily="2" charset="-78"/>
              </a:rPr>
              <a:t> داخل إطار منظومة واحدة (</a:t>
            </a:r>
            <a:r>
              <a:rPr lang="ar-BH" sz="1400" dirty="0" err="1">
                <a:effectLst/>
                <a:latin typeface="Alexandria Light" pitchFamily="2" charset="-78"/>
                <a:ea typeface="Times New Roman" panose="02020603050405020304" pitchFamily="18" charset="0"/>
                <a:cs typeface="Alexandria Light" pitchFamily="2" charset="-78"/>
              </a:rPr>
              <a:t>استيتيه</a:t>
            </a:r>
            <a:r>
              <a:rPr lang="ar-BH" sz="1400" dirty="0">
                <a:effectLst/>
                <a:latin typeface="Alexandria Light" pitchFamily="2" charset="-78"/>
                <a:ea typeface="Times New Roman" panose="02020603050405020304" pitchFamily="18" charset="0"/>
                <a:cs typeface="Alexandria Light" pitchFamily="2" charset="-78"/>
              </a:rPr>
              <a:t> وسرحان،2007).</a:t>
            </a:r>
            <a:endParaRPr lang="en-US" sz="1400" dirty="0">
              <a:effectLst/>
              <a:latin typeface="Alexandria Light" pitchFamily="2" charset="-78"/>
              <a:ea typeface="Times New Roman" panose="02020603050405020304" pitchFamily="18" charset="0"/>
              <a:cs typeface="Alexandria Light" pitchFamily="2" charset="-78"/>
            </a:endParaRPr>
          </a:p>
          <a:p>
            <a:pPr algn="l" rtl="1"/>
            <a:r>
              <a:rPr lang="ar-SA" sz="1400" dirty="0">
                <a:latin typeface="Simplified Arabic" panose="02020603050405020304" pitchFamily="18" charset="-78"/>
                <a:cs typeface="Simplified Arabic" panose="02020603050405020304" pitchFamily="18" charset="-78"/>
              </a:rPr>
              <a:t>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1436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125780"/>
            <a:ext cx="3902032" cy="369332"/>
          </a:xfrm>
          <a:prstGeom prst="rect">
            <a:avLst/>
          </a:prstGeom>
          <a:noFill/>
        </p:spPr>
        <p:txBody>
          <a:bodyPr wrap="square" rtlCol="0">
            <a:spAutoFit/>
          </a:bodyPr>
          <a:lstStyle/>
          <a:p>
            <a:pPr algn="ctr"/>
            <a:r>
              <a:rPr lang="ar-SA" b="1" dirty="0">
                <a:solidFill>
                  <a:prstClr val="black"/>
                </a:solidFill>
                <a:latin typeface="Alexandria Medium" pitchFamily="2" charset="-78"/>
                <a:cs typeface="Alexandria Medium" pitchFamily="2" charset="-78"/>
              </a:rPr>
              <a:t>خطوات التصميم التعليمي</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95576" y="2095405"/>
            <a:ext cx="9277149" cy="4282711"/>
          </a:xfrm>
          <a:prstGeom prst="rect">
            <a:avLst/>
          </a:prstGeom>
          <a:noFill/>
          <a:ln>
            <a:noFill/>
          </a:ln>
        </p:spPr>
        <p:txBody>
          <a:bodyPr wrap="square" rtlCol="0">
            <a:spAutoFit/>
          </a:bodyPr>
          <a:lstStyle/>
          <a:p>
            <a:pPr algn="r"/>
            <a:endParaRPr lang="en-US" sz="1400" dirty="0">
              <a:latin typeface="Simplified Arabic" panose="02020603050405020304" pitchFamily="18" charset="-78"/>
              <a:cs typeface="Simplified Arabic" panose="02020603050405020304" pitchFamily="18" charset="-78"/>
            </a:endParaRPr>
          </a:p>
          <a:p>
            <a:pPr algn="just" rtl="1">
              <a:lnSpc>
                <a:spcPts val="2980"/>
              </a:lnSpc>
              <a:spcBef>
                <a:spcPts val="600"/>
              </a:spcBef>
              <a:spcAft>
                <a:spcPts val="2000"/>
              </a:spcAft>
            </a:pPr>
            <a:r>
              <a:rPr lang="ar-SA" sz="1400" dirty="0">
                <a:latin typeface="Alexandria Light" pitchFamily="2" charset="-78"/>
                <a:cs typeface="Alexandria Light" pitchFamily="2" charset="-78"/>
              </a:rPr>
              <a:t>    التعليم علمٌ يجب معرفة أصوله وأساليبه واستراتيجياته ليحقق أهدافاً محدّدة بدرجة عالية من الإتقان، وهذا يتطلب معرفة أهمية الطرائق التي يصمم بها التعليم تصميماً نظاميّاً يؤدي إلى ملاءمة العمليّة التعليميّة لقدرات المتعلمين واحتياجاتهم وميولهم.</a:t>
            </a:r>
          </a:p>
          <a:p>
            <a:pPr algn="just" rtl="1">
              <a:lnSpc>
                <a:spcPts val="2980"/>
              </a:lnSpc>
              <a:spcBef>
                <a:spcPts val="600"/>
              </a:spcBef>
              <a:spcAft>
                <a:spcPts val="2000"/>
              </a:spcAft>
            </a:pPr>
            <a:r>
              <a:rPr lang="ar-SA" sz="1400" dirty="0">
                <a:latin typeface="Alexandria Light" pitchFamily="2" charset="-78"/>
                <a:cs typeface="Alexandria Light" pitchFamily="2" charset="-78"/>
              </a:rPr>
              <a:t>     وتتكوّن مراحل تصميم التعليم من خطواتٍ عدةٍ تتشابه فيما بينها في معظم النماذج يبنها الشكل (</a:t>
            </a:r>
            <a:r>
              <a:rPr lang="en-US" sz="1400" dirty="0">
                <a:latin typeface="Alexandria Light" pitchFamily="2" charset="-78"/>
                <a:cs typeface="Alexandria Light" pitchFamily="2" charset="-78"/>
              </a:rPr>
              <a:t>2</a:t>
            </a:r>
            <a:r>
              <a:rPr lang="ar-SA" sz="1400" dirty="0">
                <a:latin typeface="Alexandria Light" pitchFamily="2" charset="-78"/>
                <a:cs typeface="Alexandria Light" pitchFamily="2" charset="-78"/>
              </a:rPr>
              <a:t>) الآتي :</a:t>
            </a:r>
          </a:p>
          <a:p>
            <a:pPr algn="just" rtl="1">
              <a:lnSpc>
                <a:spcPts val="2980"/>
              </a:lnSpc>
              <a:spcBef>
                <a:spcPts val="600"/>
              </a:spcBef>
              <a:spcAft>
                <a:spcPts val="2000"/>
              </a:spcAft>
            </a:pPr>
            <a:endParaRPr lang="ar-SA" sz="1400" dirty="0">
              <a:latin typeface="Alexandria Light" pitchFamily="2" charset="-78"/>
              <a:cs typeface="Alexandria Light" pitchFamily="2" charset="-78"/>
            </a:endParaRPr>
          </a:p>
          <a:p>
            <a:pPr algn="just">
              <a:lnSpc>
                <a:spcPts val="2980"/>
              </a:lnSpc>
              <a:spcBef>
                <a:spcPts val="600"/>
              </a:spcBef>
              <a:spcAft>
                <a:spcPts val="2000"/>
              </a:spcAft>
            </a:pPr>
            <a:endParaRPr lang="ar-SA" sz="1400" dirty="0">
              <a:latin typeface="Alexandria Light" pitchFamily="2" charset="-78"/>
              <a:cs typeface="Alexandria Light" pitchFamily="2" charset="-78"/>
            </a:endParaRPr>
          </a:p>
          <a:p>
            <a:pPr algn="r">
              <a:lnSpc>
                <a:spcPts val="2980"/>
              </a:lnSpc>
              <a:spcAft>
                <a:spcPts val="2000"/>
              </a:spcAft>
            </a:pPr>
            <a:r>
              <a:rPr lang="ar-SA" sz="1400" dirty="0">
                <a:latin typeface="Alexandria Light" pitchFamily="2" charset="-78"/>
                <a:cs typeface="Alexandria Light" pitchFamily="2" charset="-78"/>
              </a:rPr>
              <a:t> </a:t>
            </a:r>
            <a:endParaRPr lang="en-US"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4387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A1CBBE4-926F-44D7-BBC6-78134E784AF6}"/>
              </a:ext>
            </a:extLst>
          </p:cNvPr>
          <p:cNvSpPr txBox="1"/>
          <p:nvPr/>
        </p:nvSpPr>
        <p:spPr>
          <a:xfrm>
            <a:off x="3584087" y="5126636"/>
            <a:ext cx="4317167" cy="276999"/>
          </a:xfrm>
          <a:prstGeom prst="rect">
            <a:avLst/>
          </a:prstGeom>
          <a:noFill/>
        </p:spPr>
        <p:txBody>
          <a:bodyPr wrap="square" rtlCol="1">
            <a:spAutoFit/>
          </a:bodyPr>
          <a:lstStyle/>
          <a:p>
            <a:pPr algn="ct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2</a:t>
            </a:r>
            <a:r>
              <a:rPr lang="ar-SA" sz="1200" dirty="0">
                <a:solidFill>
                  <a:prstClr val="black"/>
                </a:solidFill>
                <a:latin typeface="Alexandria Light" pitchFamily="2" charset="-78"/>
                <a:cs typeface="Alexandria Light" pitchFamily="2" charset="-78"/>
              </a:rPr>
              <a:t>) يبين </a:t>
            </a:r>
            <a:r>
              <a:rPr lang="ar-SA" sz="1200" dirty="0">
                <a:latin typeface="Alexandria Light" pitchFamily="2" charset="-78"/>
                <a:cs typeface="Alexandria Light" pitchFamily="2" charset="-78"/>
              </a:rPr>
              <a:t>مراحل تصميم التعليم </a:t>
            </a:r>
            <a:endParaRPr lang="ar-SA" sz="1600" dirty="0"/>
          </a:p>
        </p:txBody>
      </p:sp>
      <p:graphicFrame>
        <p:nvGraphicFramePr>
          <p:cNvPr id="6" name="رسم تخطيطي 5">
            <a:extLst>
              <a:ext uri="{FF2B5EF4-FFF2-40B4-BE49-F238E27FC236}">
                <a16:creationId xmlns:a16="http://schemas.microsoft.com/office/drawing/2014/main" id="{8CFABEF1-1DC7-43CB-8326-D8BE28602EEF}"/>
              </a:ext>
            </a:extLst>
          </p:cNvPr>
          <p:cNvGraphicFramePr/>
          <p:nvPr>
            <p:extLst>
              <p:ext uri="{D42A27DB-BD31-4B8C-83A1-F6EECF244321}">
                <p14:modId xmlns:p14="http://schemas.microsoft.com/office/powerpoint/2010/main" val="342756414"/>
              </p:ext>
            </p:extLst>
          </p:nvPr>
        </p:nvGraphicFramePr>
        <p:xfrm>
          <a:off x="3009281" y="1589325"/>
          <a:ext cx="5598633" cy="34726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125780"/>
            <a:ext cx="3902032" cy="369332"/>
          </a:xfrm>
          <a:prstGeom prst="rect">
            <a:avLst/>
          </a:prstGeom>
          <a:noFill/>
        </p:spPr>
        <p:txBody>
          <a:bodyPr wrap="square" rtlCol="0">
            <a:spAutoFit/>
          </a:bodyPr>
          <a:lstStyle/>
          <a:p>
            <a:pPr algn="ctr"/>
            <a:r>
              <a:rPr lang="ar-SA" b="1" dirty="0">
                <a:solidFill>
                  <a:prstClr val="black"/>
                </a:solidFill>
                <a:latin typeface="Alexandria Medium" pitchFamily="2" charset="-78"/>
                <a:cs typeface="Alexandria Medium" pitchFamily="2" charset="-78"/>
              </a:rPr>
              <a:t>خطوات التصميم التعليمي</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95576" y="2095405"/>
            <a:ext cx="9277149" cy="3679982"/>
          </a:xfrm>
          <a:prstGeom prst="rect">
            <a:avLst/>
          </a:prstGeom>
          <a:noFill/>
          <a:ln>
            <a:noFill/>
          </a:ln>
        </p:spPr>
        <p:txBody>
          <a:bodyPr wrap="square" rtlCol="0">
            <a:spAutoFit/>
          </a:bodyPr>
          <a:lstStyle/>
          <a:p>
            <a:pPr algn="r"/>
            <a:endParaRPr lang="en-US" sz="1400" dirty="0">
              <a:latin typeface="Simplified Arabic" panose="02020603050405020304" pitchFamily="18" charset="-78"/>
              <a:cs typeface="Simplified Arabic" panose="02020603050405020304" pitchFamily="18" charset="-78"/>
            </a:endParaRPr>
          </a:p>
          <a:p>
            <a:pPr marL="342900" indent="-342900" algn="just" rtl="1">
              <a:lnSpc>
                <a:spcPts val="2580"/>
              </a:lnSpc>
              <a:spcBef>
                <a:spcPts val="600"/>
              </a:spcBef>
              <a:spcAft>
                <a:spcPts val="2000"/>
              </a:spcAft>
              <a:buFont typeface="+mj-lt"/>
              <a:buAutoNum type="arabicPeriod"/>
            </a:pPr>
            <a:r>
              <a:rPr lang="ar-SA" sz="1400" dirty="0">
                <a:latin typeface="Alexandria Light" pitchFamily="2" charset="-78"/>
                <a:cs typeface="Alexandria Light" pitchFamily="2" charset="-78"/>
              </a:rPr>
              <a:t>مرحلة التحليل: تتناول تحليل الاحتياجات والأهداف، وخصائص المتعلمين، والمادّة العلميّة، والبيئة التعليميّة.</a:t>
            </a:r>
          </a:p>
          <a:p>
            <a:pPr marL="342900" indent="-342900" algn="just" rtl="1">
              <a:lnSpc>
                <a:spcPts val="2580"/>
              </a:lnSpc>
              <a:spcBef>
                <a:spcPts val="600"/>
              </a:spcBef>
              <a:spcAft>
                <a:spcPts val="2000"/>
              </a:spcAft>
              <a:buFont typeface="+mj-lt"/>
              <a:buAutoNum type="arabicPeriod"/>
            </a:pPr>
            <a:r>
              <a:rPr lang="ar-SA" sz="1400" dirty="0">
                <a:latin typeface="Alexandria Light" pitchFamily="2" charset="-78"/>
                <a:cs typeface="Alexandria Light" pitchFamily="2" charset="-78"/>
              </a:rPr>
              <a:t>مرحلة الإعداد والتطوير: تتناول إعداد الاستراتيجيّة التعليميّة واختيار المادة العلمية واختيار الوسائل التعليميّة، والطرائق، والإمكانات اللازمة، وأدوات التقويم. </a:t>
            </a:r>
          </a:p>
          <a:p>
            <a:pPr marL="342900" indent="-342900" algn="just" rtl="1">
              <a:lnSpc>
                <a:spcPts val="2580"/>
              </a:lnSpc>
              <a:spcBef>
                <a:spcPts val="600"/>
              </a:spcBef>
              <a:spcAft>
                <a:spcPts val="2000"/>
              </a:spcAft>
              <a:buFont typeface="+mj-lt"/>
              <a:buAutoNum type="arabicPeriod"/>
            </a:pPr>
            <a:r>
              <a:rPr lang="ar-SA" sz="1400" dirty="0">
                <a:latin typeface="Alexandria Light" pitchFamily="2" charset="-78"/>
                <a:cs typeface="Alexandria Light" pitchFamily="2" charset="-78"/>
              </a:rPr>
              <a:t>مرحلة التطبيق والتجريب: تتناول التطبيق الفردي ثم مجموعات صغيرة ثم مكان الاستخدام.</a:t>
            </a:r>
          </a:p>
          <a:p>
            <a:pPr marL="342900" indent="-342900" algn="just" rtl="1">
              <a:lnSpc>
                <a:spcPts val="2580"/>
              </a:lnSpc>
              <a:spcBef>
                <a:spcPts val="600"/>
              </a:spcBef>
              <a:spcAft>
                <a:spcPts val="2000"/>
              </a:spcAft>
              <a:buFont typeface="+mj-lt"/>
              <a:buAutoNum type="arabicPeriod"/>
            </a:pPr>
            <a:r>
              <a:rPr lang="ar-SA" sz="1400" dirty="0">
                <a:latin typeface="Alexandria Light" pitchFamily="2" charset="-78"/>
                <a:cs typeface="Alexandria Light" pitchFamily="2" charset="-78"/>
              </a:rPr>
              <a:t>مرحلة الاستخدام (التعميم) : تتناول استخدام المنتج مع مجموعات كبيرة.</a:t>
            </a:r>
          </a:p>
          <a:p>
            <a:pPr marL="342900" indent="-342900" algn="just" rtl="1">
              <a:lnSpc>
                <a:spcPts val="2580"/>
              </a:lnSpc>
              <a:spcBef>
                <a:spcPts val="600"/>
              </a:spcBef>
              <a:spcAft>
                <a:spcPts val="2000"/>
              </a:spcAft>
              <a:buFont typeface="+mj-lt"/>
              <a:buAutoNum type="arabicPeriod"/>
            </a:pPr>
            <a:r>
              <a:rPr lang="ar-SA" sz="1400" dirty="0">
                <a:latin typeface="Alexandria Light" pitchFamily="2" charset="-78"/>
                <a:cs typeface="Alexandria Light" pitchFamily="2" charset="-78"/>
              </a:rPr>
              <a:t>مرحلة التقويم: تتناول تقويم البرمجية، وتقويم تحصيل المتعلم، وتقويم الخطة التعليميّة كلها.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000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125780"/>
            <a:ext cx="3902032" cy="369332"/>
          </a:xfrm>
          <a:prstGeom prst="rect">
            <a:avLst/>
          </a:prstGeom>
          <a:noFill/>
        </p:spPr>
        <p:txBody>
          <a:bodyPr wrap="square" rtlCol="0">
            <a:spAutoFit/>
          </a:bodyPr>
          <a:lstStyle/>
          <a:p>
            <a:pPr algn="ctr"/>
            <a:r>
              <a:rPr lang="ar-SA" b="1" dirty="0">
                <a:solidFill>
                  <a:prstClr val="black"/>
                </a:solidFill>
                <a:latin typeface="Alexandria Medium" pitchFamily="2" charset="-78"/>
                <a:cs typeface="Alexandria Medium" pitchFamily="2" charset="-78"/>
              </a:rPr>
              <a:t>مهارات التصميم التعليمي</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95576" y="2095405"/>
            <a:ext cx="9277149" cy="4115999"/>
          </a:xfrm>
          <a:prstGeom prst="rect">
            <a:avLst/>
          </a:prstGeom>
          <a:noFill/>
          <a:ln>
            <a:noFill/>
          </a:ln>
        </p:spPr>
        <p:txBody>
          <a:bodyPr wrap="square" rtlCol="0">
            <a:spAutoFit/>
          </a:bodyPr>
          <a:lstStyle/>
          <a:p>
            <a:pPr algn="r"/>
            <a:r>
              <a:rPr lang="ar-SA" sz="1400" dirty="0">
                <a:latin typeface="Alexandria Light" pitchFamily="2" charset="-78"/>
                <a:cs typeface="Alexandria Light" pitchFamily="2" charset="-78"/>
              </a:rPr>
              <a:t>     تتركز مهارات تصميم التعليم بشكل رئيسي في ستة مجالات :</a:t>
            </a:r>
          </a:p>
          <a:p>
            <a:pPr marL="342900" indent="-342900" algn="just" rtl="1">
              <a:lnSpc>
                <a:spcPts val="2580"/>
              </a:lnSpc>
              <a:spcBef>
                <a:spcPts val="600"/>
              </a:spcBef>
              <a:spcAft>
                <a:spcPts val="1800"/>
              </a:spcAft>
              <a:buFont typeface="+mj-lt"/>
              <a:buAutoNum type="arabicPeriod"/>
            </a:pPr>
            <a:r>
              <a:rPr lang="ar-SA" sz="1400" dirty="0">
                <a:latin typeface="Alexandria Light" pitchFamily="2" charset="-78"/>
                <a:cs typeface="Alexandria Light" pitchFamily="2" charset="-78"/>
              </a:rPr>
              <a:t>تحليل المادة الدراسية المراد تعلمها: وتتعلق بتحديد الأفكار الرئيسة والفرعية التي تتكون منها المادة، وتحديد الأهداف التربوية العامة والخاصة. </a:t>
            </a:r>
          </a:p>
          <a:p>
            <a:pPr marL="342900" indent="-342900" algn="just" rtl="1">
              <a:lnSpc>
                <a:spcPts val="2580"/>
              </a:lnSpc>
              <a:spcAft>
                <a:spcPts val="1800"/>
              </a:spcAft>
              <a:buFont typeface="+mj-lt"/>
              <a:buAutoNum type="arabicPeriod"/>
            </a:pPr>
            <a:r>
              <a:rPr lang="ar-SA" sz="1400" dirty="0">
                <a:latin typeface="Alexandria Light" pitchFamily="2" charset="-78"/>
                <a:cs typeface="Alexandria Light" pitchFamily="2" charset="-78"/>
              </a:rPr>
              <a:t>تنظيم المادة الدراسية: وتتعلق بترتيب الأفكار التي وردت في المادة وفق منطق معين؛ كأن يرتب المعلّم الأفكار المراد تدريسها من مفاهيم ومبادئ وإجراءات وحقائق بشكل هرميّ تراكميّ، أو بشكل خطي مستقيم، أو من البسيط إلى المركب، أو من المثال إلى القاعدة، إلى غير ذلك من المبادئ المتبعة في تنظيم المحتوى التعليمي.</a:t>
            </a:r>
          </a:p>
          <a:p>
            <a:pPr marL="342900" indent="-342900" algn="just" rtl="1">
              <a:lnSpc>
                <a:spcPts val="2580"/>
              </a:lnSpc>
              <a:spcAft>
                <a:spcPts val="1800"/>
              </a:spcAft>
              <a:buFont typeface="+mj-lt"/>
              <a:buAutoNum type="arabicPeriod"/>
            </a:pPr>
            <a:r>
              <a:rPr lang="ar-SA" sz="1400" dirty="0">
                <a:latin typeface="Alexandria Light" pitchFamily="2" charset="-78"/>
                <a:cs typeface="Alexandria Light" pitchFamily="2" charset="-78"/>
              </a:rPr>
              <a:t>الإعداد لتدريس المادة الدراسيّة: وتتعلق بتحضير كل ما يلزم تعليم المادة من أدوات، ومواد، ووسائل كأن يقوم المعلم بتحديد الميزانية التي يحتاجها لتعليم مادته، واختيار الوسائل التعليمية، وتحديد المنهاج والمراجع والمصادر، والأدوات، والقاعات، وغير ها.</a:t>
            </a:r>
          </a:p>
          <a:p>
            <a:pPr algn="just" rtl="1">
              <a:lnSpc>
                <a:spcPts val="2580"/>
              </a:lnSpc>
              <a:spcBef>
                <a:spcPts val="600"/>
              </a:spcBef>
              <a:spcAft>
                <a:spcPts val="2000"/>
              </a:spcAft>
            </a:pPr>
            <a:endParaRPr lang="ar-SA"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4072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125780"/>
            <a:ext cx="3902032" cy="369332"/>
          </a:xfrm>
          <a:prstGeom prst="rect">
            <a:avLst/>
          </a:prstGeom>
          <a:noFill/>
        </p:spPr>
        <p:txBody>
          <a:bodyPr wrap="square" rtlCol="0">
            <a:spAutoFit/>
          </a:bodyPr>
          <a:lstStyle/>
          <a:p>
            <a:pPr algn="ctr"/>
            <a:r>
              <a:rPr lang="ar-SA" b="1" dirty="0">
                <a:solidFill>
                  <a:prstClr val="black"/>
                </a:solidFill>
                <a:latin typeface="Alexandria Medium" pitchFamily="2" charset="-78"/>
                <a:cs typeface="Alexandria Medium" pitchFamily="2" charset="-78"/>
              </a:rPr>
              <a:t>مهارات التصميم التعليمي</a:t>
            </a:r>
            <a:endParaRPr lang="en-US"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1955555"/>
            <a:ext cx="10307384" cy="4387868"/>
          </a:xfrm>
          <a:prstGeom prst="rect">
            <a:avLst/>
          </a:prstGeom>
          <a:noFill/>
          <a:ln>
            <a:noFill/>
          </a:ln>
        </p:spPr>
        <p:txBody>
          <a:bodyPr wrap="square" rtlCol="0">
            <a:spAutoFit/>
          </a:bodyPr>
          <a:lstStyle/>
          <a:p>
            <a:pPr marL="342900" indent="-342900" algn="just" rtl="1">
              <a:lnSpc>
                <a:spcPts val="2580"/>
              </a:lnSpc>
              <a:spcBef>
                <a:spcPts val="600"/>
              </a:spcBef>
              <a:spcAft>
                <a:spcPts val="1800"/>
              </a:spcAft>
              <a:buFont typeface="+mj-lt"/>
              <a:buAutoNum type="arabicPeriod" startAt="4"/>
            </a:pPr>
            <a:r>
              <a:rPr lang="ar-SA" sz="1400" dirty="0">
                <a:latin typeface="Alexandria Light" pitchFamily="2" charset="-78"/>
                <a:cs typeface="Alexandria Light" pitchFamily="2" charset="-78"/>
              </a:rPr>
              <a:t>تطبيق المادة الدراسية: تتعلق بتحديد المعلم لطرائق التدريس الرئيسة، والثانوية، وما يرافقها من أساليب إثارة الدافعية، وتحديد الأنشطة التربوية، ومراعاة الفروق الفردية، واستخدام جداول التعزيز، وغيرها من الطرائق التي تساعده على تنفيذ عملية التعليم بفاعليّة.</a:t>
            </a:r>
          </a:p>
          <a:p>
            <a:pPr marL="342900" indent="-342900" algn="just" rtl="1">
              <a:lnSpc>
                <a:spcPts val="2580"/>
              </a:lnSpc>
              <a:spcAft>
                <a:spcPts val="1800"/>
              </a:spcAft>
              <a:buFont typeface="+mj-lt"/>
              <a:buAutoNum type="arabicPeriod" startAt="4"/>
            </a:pPr>
            <a:r>
              <a:rPr lang="ar-SA" sz="1400" dirty="0">
                <a:latin typeface="Alexandria Light" pitchFamily="2" charset="-78"/>
                <a:cs typeface="Alexandria Light" pitchFamily="2" charset="-78"/>
              </a:rPr>
              <a:t>إدارة المادة الدراسية في غرفة الصف: تتعلق بكيفية تنظيم عمليتي التعليم والتعلم؛ كأن يقوم المعلم برصد نشاطات الطلبة، ومتابعة حضورهم وغيابهم، وواجباتهم، وتقدمهم في الدراسة، وجوانب القوة والقصور في تعلمهم، ونشاطاتهم، ورصدها في قوائم.</a:t>
            </a:r>
          </a:p>
          <a:p>
            <a:pPr marL="342900" indent="-342900" algn="just" rtl="1">
              <a:lnSpc>
                <a:spcPts val="2580"/>
              </a:lnSpc>
              <a:spcAft>
                <a:spcPts val="1800"/>
              </a:spcAft>
              <a:buFont typeface="+mj-lt"/>
              <a:buAutoNum type="arabicPeriod" startAt="4"/>
            </a:pPr>
            <a:r>
              <a:rPr lang="ar-SA" sz="1400" dirty="0">
                <a:latin typeface="Alexandria Light" pitchFamily="2" charset="-78"/>
                <a:cs typeface="Alexandria Light" pitchFamily="2" charset="-78"/>
              </a:rPr>
              <a:t>تقويم تعلم المادة الدراسيّة: وتتعلق بالحكم على مدى ما حققه الطالب من أهداف تعليمية مرسومة وما لم يحققه، وذلك عن طريق استخدام المعلم لاختبارات الأداء المرجعي، أو عن طريق استخدامه لأساليب تقويمية مختلفة؛ كالأنشطة، والواجبات، وإجراء التجارب إلى غير ذلك. </a:t>
            </a:r>
          </a:p>
          <a:p>
            <a:pPr algn="just" rtl="1">
              <a:lnSpc>
                <a:spcPts val="2580"/>
              </a:lnSpc>
              <a:spcAft>
                <a:spcPts val="1800"/>
              </a:spcAft>
            </a:pPr>
            <a:r>
              <a:rPr lang="ar-SA" sz="1400" dirty="0">
                <a:latin typeface="Alexandria Light" pitchFamily="2" charset="-78"/>
                <a:cs typeface="Alexandria Light" pitchFamily="2" charset="-78"/>
              </a:rPr>
              <a:t>     ومهارات التصميم هذه وضعها التربويون في نماذج وأشكال وخرائط؛ بغرض استخدامها في تأهيل المعلم، فجاء منها الشامل العام الذي يتناول جميع عناصر العملية التعليمية كنموذج ديك وكاري ونموذج </a:t>
            </a:r>
            <a:r>
              <a:rPr lang="ar-SA" sz="1400" dirty="0" err="1">
                <a:latin typeface="Alexandria Light" pitchFamily="2" charset="-78"/>
                <a:cs typeface="Alexandria Light" pitchFamily="2" charset="-78"/>
              </a:rPr>
              <a:t>كمب</a:t>
            </a:r>
            <a:r>
              <a:rPr lang="ar-SA" sz="1400" dirty="0">
                <a:latin typeface="Alexandria Light" pitchFamily="2" charset="-78"/>
                <a:cs typeface="Alexandria Light" pitchFamily="2" charset="-78"/>
              </a:rPr>
              <a:t>  وغيره.</a:t>
            </a:r>
          </a:p>
          <a:p>
            <a:pPr algn="just" rtl="1">
              <a:lnSpc>
                <a:spcPts val="2580"/>
              </a:lnSpc>
              <a:spcBef>
                <a:spcPts val="600"/>
              </a:spcBef>
              <a:spcAft>
                <a:spcPts val="2000"/>
              </a:spcAft>
            </a:pPr>
            <a:endParaRPr lang="ar-SA" sz="1400" dirty="0">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5675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749945"/>
            <a:ext cx="8417320" cy="3349122"/>
          </a:xfrm>
          <a:prstGeom prst="rect">
            <a:avLst/>
          </a:prstGeom>
          <a:noFill/>
        </p:spPr>
        <p:txBody>
          <a:bodyPr wrap="square" rtlCol="0">
            <a:spAutoFit/>
          </a:bodyPr>
          <a:lstStyle/>
          <a:p>
            <a:pPr algn="just" rtl="1">
              <a:lnSpc>
                <a:spcPts val="2980"/>
              </a:lnSpc>
              <a:spcBef>
                <a:spcPts val="600"/>
              </a:spcBef>
              <a:spcAft>
                <a:spcPts val="1800"/>
              </a:spcAft>
            </a:pPr>
            <a:r>
              <a:rPr lang="ar-SA" sz="1400" dirty="0">
                <a:solidFill>
                  <a:srgbClr val="666666"/>
                </a:solidFill>
                <a:latin typeface="Alexandria Light" pitchFamily="2" charset="-78"/>
                <a:cs typeface="Alexandria Light" pitchFamily="2" charset="-78"/>
              </a:rPr>
              <a:t>    </a:t>
            </a:r>
            <a:r>
              <a:rPr lang="ar-SA" sz="1400" dirty="0">
                <a:latin typeface="Alexandria Medium" pitchFamily="2" charset="-78"/>
                <a:cs typeface="Alexandria Medium" pitchFamily="2" charset="-78"/>
              </a:rPr>
              <a:t>نموذج مدخل النظم في تصميم التعليم </a:t>
            </a:r>
          </a:p>
          <a:p>
            <a:pPr algn="just" rtl="1">
              <a:lnSpc>
                <a:spcPts val="2980"/>
              </a:lnSpc>
              <a:spcBef>
                <a:spcPts val="600"/>
              </a:spcBef>
              <a:spcAft>
                <a:spcPts val="1800"/>
              </a:spcAft>
            </a:pPr>
            <a:r>
              <a:rPr lang="ar-SA" sz="1400" dirty="0">
                <a:latin typeface="Alexandria Light" pitchFamily="2" charset="-78"/>
                <a:cs typeface="Alexandria Light" pitchFamily="2" charset="-78"/>
              </a:rPr>
              <a:t>     مدخل النظم من المداخل الحديثة التي يحاول الباحثون في التربية استخدامها من أجل فهم الأبعاد المتعددة المتداخلة للظواهر التربوية المختلفة. وهو من الأسس النظرية التي يقوم عليها علم تكنولوجياٍ التعليم، وعملية تصميم التعليم من منظور مدخل النظم هي عملية منهجية نظمية لتخطيط نظم التدريس من أجل أن تعمل بأعلى درجة من الكفاءة والفاعلية لتسهيل التعلّم لدى الطلبة، </a:t>
            </a:r>
          </a:p>
          <a:p>
            <a:pPr algn="just" rtl="1">
              <a:lnSpc>
                <a:spcPts val="2980"/>
              </a:lnSpc>
              <a:spcBef>
                <a:spcPts val="600"/>
              </a:spcBef>
              <a:spcAft>
                <a:spcPts val="1800"/>
              </a:spcAft>
            </a:pPr>
            <a:r>
              <a:rPr lang="ar-SA" sz="1400" dirty="0">
                <a:latin typeface="Alexandria Light" pitchFamily="2" charset="-78"/>
                <a:cs typeface="Alexandria Light" pitchFamily="2" charset="-78"/>
              </a:rPr>
              <a:t>     ويُستعان لإنجاز هذه العمليّة بنماذج إرشادية يطلق عليها نماذج تصميم التعليم، وينتج عن هذه العمليّة خُطط أو مخطّطات التدريس. وتصنف نماذج تصميم التعليم إلى مستويين يبينها الشكل رقم (</a:t>
            </a:r>
            <a:r>
              <a:rPr lang="en-US" sz="1400" dirty="0">
                <a:latin typeface="Alexandria Light" pitchFamily="2" charset="-78"/>
                <a:cs typeface="Alexandria Light" pitchFamily="2" charset="-78"/>
              </a:rPr>
              <a:t>3</a:t>
            </a:r>
            <a:r>
              <a:rPr lang="ar-SA" sz="1400" dirty="0">
                <a:latin typeface="Alexandria Light" pitchFamily="2" charset="-78"/>
                <a:cs typeface="Alexandria Light" pitchFamily="2" charset="-78"/>
              </a:rPr>
              <a:t>) الآتي:</a:t>
            </a:r>
            <a:endParaRPr lang="en-US" sz="1400" dirty="0">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574830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52286" y="138201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SA" sz="1600" dirty="0"/>
          </a:p>
        </p:txBody>
      </p:sp>
      <p:sp>
        <p:nvSpPr>
          <p:cNvPr id="24" name="TextBox 23"/>
          <p:cNvSpPr txBox="1"/>
          <p:nvPr/>
        </p:nvSpPr>
        <p:spPr>
          <a:xfrm>
            <a:off x="1665188" y="1752548"/>
            <a:ext cx="8417320" cy="425245"/>
          </a:xfrm>
          <a:prstGeom prst="rect">
            <a:avLst/>
          </a:prstGeom>
          <a:noFill/>
        </p:spPr>
        <p:txBody>
          <a:bodyPr wrap="square" rtlCol="0">
            <a:spAutoFit/>
          </a:bodyPr>
          <a:lstStyle/>
          <a:p>
            <a:pPr lvl="0" algn="just" rtl="1">
              <a:lnSpc>
                <a:spcPts val="2980"/>
              </a:lnSpc>
              <a:spcBef>
                <a:spcPts val="600"/>
              </a:spcBef>
              <a:spcAft>
                <a:spcPts val="1800"/>
              </a:spcAft>
            </a:pPr>
            <a:r>
              <a:rPr lang="ar-SA" sz="1400" dirty="0">
                <a:latin typeface="Alexandria Light" pitchFamily="2" charset="-78"/>
                <a:cs typeface="Alexandria Light" pitchFamily="2" charset="-78"/>
              </a:rPr>
              <a:t> ،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DF6FA256-5F6A-43BE-806E-3EB6B34A010C}"/>
              </a:ext>
            </a:extLst>
          </p:cNvPr>
          <p:cNvGraphicFramePr/>
          <p:nvPr>
            <p:extLst>
              <p:ext uri="{D42A27DB-BD31-4B8C-83A1-F6EECF244321}">
                <p14:modId xmlns:p14="http://schemas.microsoft.com/office/powerpoint/2010/main" val="1807153884"/>
              </p:ext>
            </p:extLst>
          </p:nvPr>
        </p:nvGraphicFramePr>
        <p:xfrm>
          <a:off x="3774190" y="2206233"/>
          <a:ext cx="4643620" cy="21277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FB5A8A-9BE0-4F93-B75B-550EAA5DF2C5}"/>
              </a:ext>
            </a:extLst>
          </p:cNvPr>
          <p:cNvSpPr txBox="1"/>
          <p:nvPr/>
        </p:nvSpPr>
        <p:spPr>
          <a:xfrm>
            <a:off x="3584087" y="4710304"/>
            <a:ext cx="5023826" cy="276999"/>
          </a:xfrm>
          <a:prstGeom prst="rect">
            <a:avLst/>
          </a:prstGeom>
          <a:noFill/>
        </p:spPr>
        <p:txBody>
          <a:bodyPr wrap="square" rtlCol="1">
            <a:spAutoFit/>
          </a:bodyPr>
          <a:lstStyle/>
          <a:p>
            <a:pPr lvl="0" algn="ct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3</a:t>
            </a:r>
            <a:r>
              <a:rPr lang="ar-SA" sz="1200" dirty="0">
                <a:solidFill>
                  <a:prstClr val="black"/>
                </a:solidFill>
                <a:latin typeface="Alexandria Light" pitchFamily="2" charset="-78"/>
                <a:cs typeface="Alexandria Light" pitchFamily="2" charset="-78"/>
              </a:rPr>
              <a:t>) يبين مستويي </a:t>
            </a:r>
            <a:r>
              <a:rPr lang="ar-SA" sz="1200" dirty="0">
                <a:latin typeface="Alexandria Light" pitchFamily="2" charset="-78"/>
                <a:cs typeface="Alexandria Light" pitchFamily="2" charset="-78"/>
              </a:rPr>
              <a:t>نماذج تصميم التعليم </a:t>
            </a:r>
            <a:endParaRPr lang="ar-SA" sz="1600" dirty="0">
              <a:solidFill>
                <a:prstClr val="white"/>
              </a:solidFill>
            </a:endParaRPr>
          </a:p>
        </p:txBody>
      </p:sp>
    </p:spTree>
    <p:extLst>
      <p:ext uri="{BB962C8B-B14F-4D97-AF65-F5344CB8AC3E}">
        <p14:creationId xmlns:p14="http://schemas.microsoft.com/office/powerpoint/2010/main" val="150954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wipe(down)">
                                      <p:cBhvr>
                                        <p:cTn id="14"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675976" y="1468531"/>
            <a:ext cx="8417320" cy="3554819"/>
          </a:xfrm>
          <a:prstGeom prst="rect">
            <a:avLst/>
          </a:prstGeom>
          <a:noFill/>
        </p:spPr>
        <p:txBody>
          <a:bodyPr wrap="square" rtlCol="0">
            <a:spAutoFit/>
          </a:bodyPr>
          <a:lstStyle/>
          <a:p>
            <a:pPr algn="justLow" rtl="1">
              <a:lnSpc>
                <a:spcPts val="2980"/>
              </a:lnSpc>
              <a:spcAft>
                <a:spcPts val="1800"/>
              </a:spcAft>
            </a:pPr>
            <a:r>
              <a:rPr lang="ar-SA" sz="1400" dirty="0">
                <a:latin typeface="Alexandria Light" pitchFamily="2" charset="-78"/>
                <a:cs typeface="Alexandria Light" pitchFamily="2" charset="-78"/>
              </a:rPr>
              <a:t>    ولقد كثرت نماذج التصميم التعليمي المبنية على أساس المنحى النظامي في التصميم، فظهرت نماذج كيلر </a:t>
            </a:r>
            <a:r>
              <a:rPr lang="ar-SA" sz="1400" dirty="0" err="1">
                <a:latin typeface="Alexandria Light" pitchFamily="2" charset="-78"/>
                <a:cs typeface="Alexandria Light" pitchFamily="2" charset="-78"/>
              </a:rPr>
              <a:t>وهايمان</a:t>
            </a:r>
            <a:r>
              <a:rPr lang="ar-SA" sz="1400" dirty="0">
                <a:latin typeface="Alexandria Light" pitchFamily="2" charset="-78"/>
                <a:cs typeface="Alexandria Light" pitchFamily="2" charset="-78"/>
              </a:rPr>
              <a:t>  </a:t>
            </a:r>
            <a:r>
              <a:rPr lang="ar-SA" sz="1400" dirty="0" err="1">
                <a:latin typeface="Alexandria Light" pitchFamily="2" charset="-78"/>
                <a:cs typeface="Alexandria Light" pitchFamily="2" charset="-78"/>
              </a:rPr>
              <a:t>وشولز</a:t>
            </a:r>
            <a:r>
              <a:rPr lang="ar-SA" sz="1400" dirty="0">
                <a:latin typeface="Alexandria Light" pitchFamily="2" charset="-78"/>
                <a:cs typeface="Alexandria Light" pitchFamily="2" charset="-78"/>
              </a:rPr>
              <a:t>  </a:t>
            </a:r>
            <a:r>
              <a:rPr lang="ar-SA" sz="1400" dirty="0" err="1">
                <a:latin typeface="Alexandria Light" pitchFamily="2" charset="-78"/>
                <a:cs typeface="Alexandria Light" pitchFamily="2" charset="-78"/>
              </a:rPr>
              <a:t>وكمب</a:t>
            </a:r>
            <a:r>
              <a:rPr lang="ar-SA" sz="1400" dirty="0">
                <a:latin typeface="Alexandria Light" pitchFamily="2" charset="-78"/>
                <a:cs typeface="Alexandria Light" pitchFamily="2" charset="-78"/>
              </a:rPr>
              <a:t> وديك وكاري وغيرها وجميع نماذج تصميم التعليم تقوم على أساس من المراحل الرئيسة  المتداخلة.</a:t>
            </a:r>
            <a:endParaRPr lang="en-US" sz="1400" dirty="0">
              <a:latin typeface="Alexandria Light" pitchFamily="2" charset="-78"/>
              <a:cs typeface="Alexandria Light" pitchFamily="2" charset="-78"/>
            </a:endParaRPr>
          </a:p>
          <a:p>
            <a:pPr algn="justLow" rtl="1">
              <a:lnSpc>
                <a:spcPts val="2980"/>
              </a:lnSpc>
              <a:spcAft>
                <a:spcPts val="1800"/>
              </a:spcAft>
            </a:pPr>
            <a:r>
              <a:rPr lang="ar-SA" sz="1400" dirty="0">
                <a:effectLst/>
                <a:latin typeface="Alexandria Light" pitchFamily="2" charset="-78"/>
                <a:ea typeface="Times New Roman" panose="02020603050405020304" pitchFamily="18" charset="0"/>
                <a:cs typeface="Alexandria Light" pitchFamily="2" charset="-78"/>
              </a:rPr>
              <a:t>     وإن استخدام المنحى النظامي في تصميم التعليم من خلال تحديد الأهداف بصيغة إجرائيّة ملاحظة ومُقاسه، ورسم الاستراتيجيات والطرائق والأساليب المناسبة، واختيار الوسائل والأدوات وتبني طرائق التقويم الملائمة.</a:t>
            </a:r>
            <a:r>
              <a:rPr lang="ar-SA" sz="1400" dirty="0">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من شأنه أن يجنب المعلّم الوقوع في الكثير من الفوضى والعشوائيّة والارتجال، كما يسلّحه بالطرائق العلميّة المنهجيّة المنظّمة ويمكّنه من تحديد أهدافه بدقة واختبار وسائله المناسبة للتدريس والتقويم.</a:t>
            </a:r>
            <a:endParaRPr lang="en-US" sz="1400" dirty="0">
              <a:effectLst/>
              <a:latin typeface="Alexandria Light" pitchFamily="2" charset="-78"/>
              <a:ea typeface="Times New Roman" panose="02020603050405020304" pitchFamily="18" charset="0"/>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08382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00973" y="12353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43010" y="1844645"/>
            <a:ext cx="8054025" cy="2861809"/>
          </a:xfrm>
          <a:prstGeom prst="rect">
            <a:avLst/>
          </a:prstGeom>
          <a:noFill/>
        </p:spPr>
        <p:txBody>
          <a:bodyPr wrap="square" rtlCol="0">
            <a:spAutoFit/>
          </a:bodyPr>
          <a:lstStyle/>
          <a:p>
            <a:pPr algn="justLow" rtl="1">
              <a:lnSpc>
                <a:spcPts val="2960"/>
              </a:lnSpc>
              <a:spcAft>
                <a:spcPts val="2000"/>
              </a:spcAft>
            </a:pPr>
            <a:r>
              <a:rPr lang="ar-SA" sz="1400" b="1" dirty="0">
                <a:latin typeface="Alexandria Light" pitchFamily="2" charset="-78"/>
                <a:cs typeface="Alexandria Light" pitchFamily="2" charset="-78"/>
              </a:rPr>
              <a:t>الخاتمة</a:t>
            </a:r>
            <a:endParaRPr lang="ar-SA" sz="1400" dirty="0">
              <a:latin typeface="Simplified Arabic" panose="02020603050405020304" pitchFamily="18" charset="-78"/>
              <a:cs typeface="Simplified Arabic" panose="02020603050405020304" pitchFamily="18" charset="-78"/>
            </a:endParaRPr>
          </a:p>
          <a:p>
            <a:pPr algn="justLow" rtl="1">
              <a:lnSpc>
                <a:spcPts val="2960"/>
              </a:lnSpc>
              <a:spcAft>
                <a:spcPts val="2000"/>
              </a:spcAft>
            </a:pPr>
            <a:r>
              <a:rPr lang="ar-SA" sz="1400" dirty="0">
                <a:latin typeface="Alexandria Light" pitchFamily="2" charset="-78"/>
                <a:cs typeface="Alexandria Light" pitchFamily="2" charset="-78"/>
              </a:rPr>
              <a:t>     تناولنا في محاضرتنا  هذه التعريف بمفهوم النظام و</a:t>
            </a:r>
            <a:r>
              <a:rPr lang="ar-SA" sz="1400" dirty="0">
                <a:latin typeface="Alexandria Light" pitchFamily="2" charset="-78"/>
                <a:ea typeface="Times New Roman" panose="02020603050405020304" pitchFamily="18" charset="0"/>
                <a:cs typeface="Alexandria Light" pitchFamily="2" charset="-78"/>
              </a:rPr>
              <a:t>أنواعه تبعاً </a:t>
            </a:r>
            <a:r>
              <a:rPr kumimoji="0" lang="ar-SA" altLang="ar-SA" sz="1400" i="0" u="none" strike="noStrike" cap="none" normalizeH="0" baseline="0" dirty="0">
                <a:ln>
                  <a:noFill/>
                </a:ln>
                <a:solidFill>
                  <a:srgbClr val="404040"/>
                </a:solidFill>
                <a:effectLst/>
                <a:latin typeface="Alexandria Light" pitchFamily="2" charset="-78"/>
                <a:cs typeface="Alexandria Light" pitchFamily="2" charset="-78"/>
              </a:rPr>
              <a:t>لعلاقة النظام بالبيئة الخارجية أو الداخلية، و</a:t>
            </a:r>
            <a:r>
              <a:rPr lang="ar-SA" sz="1400" dirty="0">
                <a:latin typeface="Alexandria Light" pitchFamily="2" charset="-78"/>
                <a:cs typeface="Alexandria Light" pitchFamily="2" charset="-78"/>
              </a:rPr>
              <a:t>مدخل النظم، ومبررات تبنيه، ومميزاته، ودواعي توظيفه في التصميم التعليمي، وصعوبات توظيفه، والتعرف إلى مفهوم التصميم التعليميّ، وأهميته، ونظرياته، ومهاراته، ومستويات تصنيف نماذج التصميم التعليميّ،، </a:t>
            </a:r>
          </a:p>
          <a:p>
            <a:pPr algn="ctr" rtl="1">
              <a:lnSpc>
                <a:spcPts val="2960"/>
              </a:lnSpc>
              <a:spcAft>
                <a:spcPts val="2000"/>
              </a:spcAft>
            </a:pPr>
            <a:r>
              <a:rPr lang="ar-SA" sz="1400" b="1" dirty="0">
                <a:latin typeface="Alexandria Light" pitchFamily="2" charset="-78"/>
                <a:cs typeface="Alexandria Light" pitchFamily="2" charset="-78"/>
              </a:rPr>
              <a:t>مع تمنياتي بالتوفيق لطلابنا الأعزاء</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376086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326303"/>
            <a:ext cx="8917348" cy="4772589"/>
          </a:xfrm>
          <a:prstGeom prst="rect">
            <a:avLst/>
          </a:prstGeom>
          <a:noFill/>
        </p:spPr>
        <p:txBody>
          <a:bodyPr wrap="square" rtlCol="0">
            <a:spAutoFit/>
          </a:bodyPr>
          <a:lstStyle/>
          <a:p>
            <a:pPr algn="justLow" rtl="1">
              <a:lnSpc>
                <a:spcPct val="150000"/>
              </a:lnSpc>
            </a:pPr>
            <a:r>
              <a:rPr lang="ar-SA" sz="1400" dirty="0">
                <a:latin typeface="Alexandria Medium" pitchFamily="2" charset="-78"/>
                <a:cs typeface="Alexandria Medium" pitchFamily="2" charset="-78"/>
              </a:rPr>
              <a:t>المراجع</a:t>
            </a:r>
            <a:r>
              <a:rPr lang="ar-SA" sz="1400" dirty="0">
                <a:latin typeface="Simplified Arabic" panose="02020603050405020304" pitchFamily="18" charset="-78"/>
                <a:cs typeface="Simplified Arabic" panose="02020603050405020304" pitchFamily="18" charset="-78"/>
              </a:rPr>
              <a:t>:</a:t>
            </a:r>
          </a:p>
          <a:p>
            <a:pPr marL="342900" lvl="0" indent="-342900" algn="justLow" rtl="1">
              <a:lnSpc>
                <a:spcPct val="107000"/>
              </a:lnSpc>
              <a:buFont typeface="Symbol" panose="05050102010706020507" pitchFamily="18" charset="2"/>
              <a:buChar char=""/>
            </a:pPr>
            <a:r>
              <a:rPr lang="ar-IQ" sz="1400" dirty="0" err="1">
                <a:effectLst/>
                <a:latin typeface="Alexandria Light" pitchFamily="2" charset="-78"/>
                <a:ea typeface="Calibri" panose="020F0502020204030204" pitchFamily="34" charset="0"/>
                <a:cs typeface="Alexandria Light" pitchFamily="2" charset="-78"/>
              </a:rPr>
              <a:t>اشتيوه</a:t>
            </a:r>
            <a:r>
              <a:rPr lang="ar-IQ" sz="1400" dirty="0">
                <a:effectLst/>
                <a:latin typeface="Alexandria Light" pitchFamily="2" charset="-78"/>
                <a:ea typeface="Calibri" panose="020F0502020204030204" pitchFamily="34" charset="0"/>
                <a:cs typeface="Alexandria Light" pitchFamily="2" charset="-78"/>
              </a:rPr>
              <a:t>، فوزي فايز، وربحي مصطفى عليان (2010)، </a:t>
            </a:r>
            <a:r>
              <a:rPr lang="ar-IQ" sz="1400" i="1" dirty="0">
                <a:effectLst/>
                <a:latin typeface="Alexandria Light" pitchFamily="2" charset="-78"/>
                <a:ea typeface="Calibri" panose="020F0502020204030204" pitchFamily="34" charset="0"/>
                <a:cs typeface="Alexandria Light" pitchFamily="2" charset="-78"/>
              </a:rPr>
              <a:t>تكنولوجيا التعليم، النظرية والممارسة</a:t>
            </a:r>
            <a:r>
              <a:rPr lang="ar-IQ" sz="1400" dirty="0">
                <a:effectLst/>
                <a:latin typeface="Alexandria Light" pitchFamily="2" charset="-78"/>
                <a:ea typeface="Calibri" panose="020F0502020204030204" pitchFamily="34" charset="0"/>
                <a:cs typeface="Alexandria Light" pitchFamily="2" charset="-78"/>
              </a:rPr>
              <a:t>، دار صفاء للنشر والتوزيع، عمان، الأردن.</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07000"/>
              </a:lnSpc>
              <a:buFont typeface="Symbol" panose="05050102010706020507" pitchFamily="18" charset="2"/>
              <a:buChar char=""/>
            </a:pPr>
            <a:r>
              <a:rPr lang="ar-IQ" sz="1400" dirty="0" err="1">
                <a:effectLst/>
                <a:latin typeface="Alexandria Light" pitchFamily="2" charset="-78"/>
                <a:ea typeface="Calibri" panose="020F0502020204030204" pitchFamily="34" charset="0"/>
                <a:cs typeface="Alexandria Light" pitchFamily="2" charset="-78"/>
              </a:rPr>
              <a:t>حمادات</a:t>
            </a:r>
            <a:r>
              <a:rPr lang="ar-IQ" sz="1400" dirty="0">
                <a:effectLst/>
                <a:latin typeface="Alexandria Light" pitchFamily="2" charset="-78"/>
                <a:ea typeface="Calibri" panose="020F0502020204030204" pitchFamily="34" charset="0"/>
                <a:cs typeface="Alexandria Light" pitchFamily="2" charset="-78"/>
              </a:rPr>
              <a:t>، محمد حسن حمد(2009)، </a:t>
            </a:r>
            <a:r>
              <a:rPr lang="ar-IQ" sz="1400" i="1" dirty="0">
                <a:effectLst/>
                <a:latin typeface="Alexandria Light" pitchFamily="2" charset="-78"/>
                <a:ea typeface="Calibri" panose="020F0502020204030204" pitchFamily="34" charset="0"/>
                <a:cs typeface="Alexandria Light" pitchFamily="2" charset="-78"/>
              </a:rPr>
              <a:t>منظومة التعليم وأساليب التدريس</a:t>
            </a:r>
            <a:r>
              <a:rPr lang="ar-IQ" sz="1400" dirty="0">
                <a:effectLst/>
                <a:latin typeface="Alexandria Light" pitchFamily="2" charset="-78"/>
                <a:ea typeface="Calibri" panose="020F0502020204030204" pitchFamily="34" charset="0"/>
                <a:cs typeface="Alexandria Light" pitchFamily="2" charset="-78"/>
              </a:rPr>
              <a:t>، دار المناهج للنشر والتوزيع، عمان، الأردن. </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25000"/>
              </a:lnSpc>
              <a:spcBef>
                <a:spcPts val="600"/>
              </a:spcBef>
              <a:spcAft>
                <a:spcPts val="600"/>
              </a:spcAft>
              <a:buFont typeface="Symbol" panose="05050102010706020507" pitchFamily="18" charset="2"/>
              <a:buChar char=""/>
              <a:tabLst>
                <a:tab pos="245110" algn="l"/>
              </a:tabLst>
            </a:pPr>
            <a:r>
              <a:rPr lang="ar-SA" sz="1400" dirty="0">
                <a:effectLst/>
                <a:latin typeface="Alexandria Light" pitchFamily="2" charset="-78"/>
                <a:ea typeface="Calibri" panose="020F0502020204030204" pitchFamily="34" charset="0"/>
                <a:cs typeface="Alexandria Light" pitchFamily="2" charset="-78"/>
              </a:rPr>
              <a:t>الحيلة، محمد (1998). </a:t>
            </a:r>
            <a:r>
              <a:rPr lang="ar-SA" sz="1400" i="1" dirty="0">
                <a:effectLst/>
                <a:latin typeface="Alexandria Light" pitchFamily="2" charset="-78"/>
                <a:ea typeface="Calibri" panose="020F0502020204030204" pitchFamily="34" charset="0"/>
                <a:cs typeface="Alexandria Light" pitchFamily="2" charset="-78"/>
              </a:rPr>
              <a:t>تكنولوجيا التعليم بين النظرية والتطبيق</a:t>
            </a:r>
            <a:r>
              <a:rPr lang="ar-SA" sz="1400" dirty="0">
                <a:effectLst/>
                <a:latin typeface="Alexandria Light" pitchFamily="2" charset="-78"/>
                <a:ea typeface="Calibri" panose="020F0502020204030204" pitchFamily="34" charset="0"/>
                <a:cs typeface="Alexandria Light" pitchFamily="2" charset="-78"/>
              </a:rPr>
              <a:t>. (ط.1)، عمان، الأردن: دار المسيرة للنشر والتوزيع.</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07000"/>
              </a:lnSpc>
              <a:buFont typeface="Symbol" panose="05050102010706020507" pitchFamily="18" charset="2"/>
              <a:buChar char=""/>
            </a:pPr>
            <a:r>
              <a:rPr lang="ar-IQ" sz="1400" dirty="0">
                <a:effectLst/>
                <a:latin typeface="Alexandria Light" pitchFamily="2" charset="-78"/>
                <a:ea typeface="Calibri" panose="020F0502020204030204" pitchFamily="34" charset="0"/>
                <a:cs typeface="Alexandria Light" pitchFamily="2" charset="-78"/>
              </a:rPr>
              <a:t>السرايا، عادل (2007) التصميم التعليمي والتعلم ذو المعنى، ط (2) دار وائل للنشر والتوزيع، عمان، الأردن. </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07000"/>
              </a:lnSpc>
              <a:buFont typeface="Symbol" panose="05050102010706020507" pitchFamily="18" charset="2"/>
              <a:buChar char=""/>
            </a:pPr>
            <a:r>
              <a:rPr lang="ar-IQ" sz="1400" dirty="0">
                <a:effectLst/>
                <a:latin typeface="Alexandria Light" pitchFamily="2" charset="-78"/>
                <a:ea typeface="Calibri" panose="020F0502020204030204" pitchFamily="34" charset="0"/>
                <a:cs typeface="Alexandria Light" pitchFamily="2" charset="-78"/>
              </a:rPr>
              <a:t>سلامة، عبد الحافظ محمد، (2007)، </a:t>
            </a:r>
            <a:r>
              <a:rPr lang="ar-IQ" sz="1400" i="1" dirty="0">
                <a:effectLst/>
                <a:latin typeface="Alexandria Light" pitchFamily="2" charset="-78"/>
                <a:ea typeface="Calibri" panose="020F0502020204030204" pitchFamily="34" charset="0"/>
                <a:cs typeface="Alexandria Light" pitchFamily="2" charset="-78"/>
              </a:rPr>
              <a:t>الاتصال وتكنولوجيا التعليم</a:t>
            </a:r>
            <a:r>
              <a:rPr lang="ar-IQ" sz="1400" dirty="0">
                <a:effectLst/>
                <a:latin typeface="Alexandria Light" pitchFamily="2" charset="-78"/>
                <a:ea typeface="Calibri" panose="020F0502020204030204" pitchFamily="34" charset="0"/>
                <a:cs typeface="Alexandria Light" pitchFamily="2" charset="-78"/>
              </a:rPr>
              <a:t>، الطبعة العربية، دار اليازوري للنشر والتوزيع، عمان، الأردن.</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07000"/>
              </a:lnSpc>
              <a:buFont typeface="Symbol" panose="05050102010706020507" pitchFamily="18" charset="2"/>
              <a:buChar char=""/>
            </a:pPr>
            <a:r>
              <a:rPr lang="ar-SA" sz="1400" dirty="0">
                <a:effectLst/>
                <a:latin typeface="Alexandria Light" pitchFamily="2" charset="-78"/>
                <a:ea typeface="Calibri" panose="020F0502020204030204" pitchFamily="34" charset="0"/>
                <a:cs typeface="Alexandria Light" pitchFamily="2" charset="-78"/>
              </a:rPr>
              <a:t>سليمان، جمال، سلوم، طاهر (2013). </a:t>
            </a:r>
            <a:r>
              <a:rPr lang="ar-SA" sz="1400" i="1" dirty="0">
                <a:effectLst/>
                <a:latin typeface="Alexandria Light" pitchFamily="2" charset="-78"/>
                <a:ea typeface="Calibri" panose="020F0502020204030204" pitchFamily="34" charset="0"/>
                <a:cs typeface="Alexandria Light" pitchFamily="2" charset="-78"/>
              </a:rPr>
              <a:t>تصميم التعليم(2). </a:t>
            </a:r>
            <a:r>
              <a:rPr lang="ar-SA" sz="1400" dirty="0">
                <a:effectLst/>
                <a:latin typeface="Alexandria Light" pitchFamily="2" charset="-78"/>
                <a:ea typeface="Calibri" panose="020F0502020204030204" pitchFamily="34" charset="0"/>
                <a:cs typeface="Alexandria Light" pitchFamily="2" charset="-78"/>
              </a:rPr>
              <a:t>منشورات جامعة دمشق: كليّة التربية.</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07000"/>
              </a:lnSpc>
              <a:buFont typeface="Symbol" panose="05050102010706020507" pitchFamily="18" charset="2"/>
              <a:buChar char=""/>
            </a:pPr>
            <a:r>
              <a:rPr lang="ar-SA" sz="1400" dirty="0">
                <a:effectLst/>
                <a:latin typeface="Alexandria Light" pitchFamily="2" charset="-78"/>
                <a:ea typeface="Calibri" panose="020F0502020204030204" pitchFamily="34" charset="0"/>
                <a:cs typeface="Alexandria Light" pitchFamily="2" charset="-78"/>
              </a:rPr>
              <a:t>صيام، محمد وحيد، والعبد الله، فواز ابراهيم، وديب، أوصاف. (2013مدخل إلى تقنيات التعليم،</a:t>
            </a:r>
            <a:r>
              <a:rPr lang="ar-SA" sz="1400" i="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منشورات</a:t>
            </a:r>
            <a:r>
              <a:rPr lang="ar-SA" sz="1400" i="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جامعة دمشق.</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07000"/>
              </a:lnSpc>
              <a:buFont typeface="Symbol" panose="05050102010706020507" pitchFamily="18" charset="2"/>
              <a:buChar char=""/>
            </a:pPr>
            <a:r>
              <a:rPr lang="ar-SA" sz="1400" dirty="0" err="1">
                <a:effectLst/>
                <a:latin typeface="Alexandria Light" pitchFamily="2" charset="-78"/>
                <a:ea typeface="Calibri" panose="020F0502020204030204" pitchFamily="34" charset="0"/>
                <a:cs typeface="Alexandria Light" pitchFamily="2" charset="-78"/>
              </a:rPr>
              <a:t>القلا</a:t>
            </a:r>
            <a:r>
              <a:rPr lang="ar-SA" sz="1400" dirty="0">
                <a:effectLst/>
                <a:latin typeface="Alexandria Light" pitchFamily="2" charset="-78"/>
                <a:ea typeface="Calibri" panose="020F0502020204030204" pitchFamily="34" charset="0"/>
                <a:cs typeface="Alexandria Light" pitchFamily="2" charset="-78"/>
              </a:rPr>
              <a:t>، فخر الدين، وناصر، يونس، وجمل، محمد جهاد. (</a:t>
            </a:r>
            <a:r>
              <a:rPr lang="en-US" sz="1400" dirty="0">
                <a:effectLst/>
                <a:latin typeface="Alexandria Light" pitchFamily="2" charset="-78"/>
                <a:ea typeface="Calibri" panose="020F0502020204030204" pitchFamily="34" charset="0"/>
                <a:cs typeface="Alexandria Light" pitchFamily="2" charset="-78"/>
              </a:rPr>
              <a:t>2006</a:t>
            </a:r>
            <a:r>
              <a:rPr lang="ar-SA" sz="1400" dirty="0">
                <a:effectLst/>
                <a:latin typeface="Alexandria Light" pitchFamily="2" charset="-78"/>
                <a:ea typeface="Calibri" panose="020F0502020204030204" pitchFamily="34" charset="0"/>
                <a:cs typeface="Alexandria Light" pitchFamily="2" charset="-78"/>
              </a:rPr>
              <a:t>) </a:t>
            </a:r>
            <a:r>
              <a:rPr lang="ar-SA" sz="1400" i="1" dirty="0">
                <a:effectLst/>
                <a:latin typeface="Alexandria Light" pitchFamily="2" charset="-78"/>
                <a:ea typeface="Calibri" panose="020F0502020204030204" pitchFamily="34" charset="0"/>
                <a:cs typeface="Alexandria Light" pitchFamily="2" charset="-78"/>
              </a:rPr>
              <a:t>طرائق التدريس العامة في عصر المعلومات</a:t>
            </a:r>
            <a:r>
              <a:rPr lang="ar-SA" sz="1400" dirty="0">
                <a:effectLst/>
                <a:latin typeface="Alexandria Light" pitchFamily="2" charset="-78"/>
                <a:ea typeface="Calibri" panose="020F0502020204030204" pitchFamily="34" charset="0"/>
                <a:cs typeface="Alexandria Light" pitchFamily="2" charset="-78"/>
              </a:rPr>
              <a:t>. الإمارات العربية المتحدة. جامعة العين: دار الكتاب الجامعي.</a:t>
            </a:r>
            <a:endParaRPr lang="en-US" sz="1400" dirty="0">
              <a:effectLst/>
              <a:latin typeface="Alexandria Light" pitchFamily="2" charset="-78"/>
              <a:ea typeface="Calibri" panose="020F0502020204030204" pitchFamily="34" charset="0"/>
              <a:cs typeface="Alexandria Light" pitchFamily="2" charset="-78"/>
            </a:endParaRPr>
          </a:p>
          <a:p>
            <a:pPr marL="342900" lvl="0" indent="-342900" algn="justLow" rtl="1">
              <a:lnSpc>
                <a:spcPct val="107000"/>
              </a:lnSpc>
              <a:spcAft>
                <a:spcPts val="800"/>
              </a:spcAft>
              <a:buFont typeface="Symbol" panose="05050102010706020507" pitchFamily="18" charset="2"/>
              <a:buChar char=""/>
            </a:pPr>
            <a:r>
              <a:rPr lang="ar-IQ" sz="1400" dirty="0">
                <a:effectLst/>
                <a:latin typeface="Alexandria Light" pitchFamily="2" charset="-78"/>
                <a:ea typeface="Calibri" panose="020F0502020204030204" pitchFamily="34" charset="0"/>
                <a:cs typeface="Alexandria Light" pitchFamily="2" charset="-78"/>
              </a:rPr>
              <a:t>مازن، حسام محمد، (2009) </a:t>
            </a:r>
            <a:r>
              <a:rPr lang="ar-IQ" sz="1400" i="1" dirty="0">
                <a:effectLst/>
                <a:latin typeface="Alexandria Light" pitchFamily="2" charset="-78"/>
                <a:ea typeface="Calibri" panose="020F0502020204030204" pitchFamily="34" charset="0"/>
                <a:cs typeface="Alexandria Light" pitchFamily="2" charset="-78"/>
              </a:rPr>
              <a:t>المنهج التربوي الحديث والتكنولوجي</a:t>
            </a:r>
            <a:r>
              <a:rPr lang="ar-IQ" sz="1400" dirty="0">
                <a:effectLst/>
                <a:latin typeface="Alexandria Light" pitchFamily="2" charset="-78"/>
                <a:ea typeface="Calibri" panose="020F0502020204030204" pitchFamily="34" charset="0"/>
                <a:cs typeface="Alexandria Light" pitchFamily="2" charset="-78"/>
              </a:rPr>
              <a:t>، دار الفجر للنشر والتوزيع، القاهرة. مصر. </a:t>
            </a:r>
            <a:endParaRPr lang="en-US" sz="1400" dirty="0">
              <a:effectLst/>
              <a:latin typeface="Alexandria Light" pitchFamily="2" charset="-78"/>
              <a:ea typeface="Calibri" panose="020F0502020204030204" pitchFamily="34" charset="0"/>
              <a:cs typeface="Alexandria Light" pitchFamily="2" charset="-78"/>
            </a:endParaRPr>
          </a:p>
          <a:p>
            <a:pPr marL="178435" indent="-179705" algn="just">
              <a:lnSpc>
                <a:spcPct val="115000"/>
              </a:lnSpc>
              <a:spcAft>
                <a:spcPts val="1000"/>
              </a:spcAft>
            </a:pPr>
            <a:r>
              <a:rPr lang="en-US" sz="1800" dirty="0">
                <a:effectLst/>
                <a:latin typeface="Times New Roman" panose="02020603050405020304" pitchFamily="18" charset="0"/>
                <a:ea typeface="TimesNewRomanPSMT"/>
                <a:cs typeface="Arial" panose="020B0604020202020204" pitchFamily="34" charset="0"/>
              </a:rPr>
              <a:t>Smith, p. l. &amp; Ragan, T. (2005</a:t>
            </a:r>
            <a:r>
              <a:rPr lang="en-US" sz="1800" b="1" dirty="0">
                <a:effectLst/>
                <a:latin typeface="Times New Roman" panose="02020603050405020304" pitchFamily="18" charset="0"/>
                <a:ea typeface="TimesNewRomanPSMT"/>
                <a:cs typeface="Arial" panose="020B0604020202020204" pitchFamily="34" charset="0"/>
              </a:rPr>
              <a:t>) .</a:t>
            </a:r>
            <a:r>
              <a:rPr lang="en-US" sz="1800" i="1" dirty="0">
                <a:effectLst/>
                <a:latin typeface="Times New Roman" panose="02020603050405020304" pitchFamily="18" charset="0"/>
                <a:ea typeface="TimesNewRomanPSMT"/>
                <a:cs typeface="Arial" panose="020B0604020202020204" pitchFamily="34" charset="0"/>
              </a:rPr>
              <a:t>Instructional design (3</a:t>
            </a:r>
            <a:r>
              <a:rPr lang="en-US" sz="1800" i="1" baseline="30000" dirty="0">
                <a:effectLst/>
                <a:latin typeface="Times New Roman" panose="02020603050405020304" pitchFamily="18" charset="0"/>
                <a:ea typeface="TimesNewRomanPSMT"/>
                <a:cs typeface="Arial" panose="020B0604020202020204" pitchFamily="34" charset="0"/>
              </a:rPr>
              <a:t>rd</a:t>
            </a:r>
            <a:r>
              <a:rPr lang="en-US" sz="1800" i="1" dirty="0">
                <a:effectLst/>
                <a:latin typeface="Times New Roman" panose="02020603050405020304" pitchFamily="18" charset="0"/>
                <a:ea typeface="TimesNewRomanPSMT"/>
                <a:cs typeface="Arial" panose="020B0604020202020204" pitchFamily="34" charset="0"/>
              </a:rPr>
              <a:t> Ed).</a:t>
            </a:r>
            <a:r>
              <a:rPr lang="en-US" sz="1800" dirty="0">
                <a:effectLst/>
                <a:latin typeface="Times New Roman" panose="02020603050405020304" pitchFamily="18" charset="0"/>
                <a:ea typeface="TimesNewRomanPSMT"/>
                <a:cs typeface="Arial" panose="020B0604020202020204" pitchFamily="34" charset="0"/>
              </a:rPr>
              <a:t> Hoboken, NJ: Johan Wiley &amp; Sons.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178435" indent="-179705" algn="just" rtl="1">
              <a:lnSpc>
                <a:spcPct val="115000"/>
              </a:lnSpc>
              <a:spcAft>
                <a:spcPts val="10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0C5CF60-DD59-4D4A-9953-43F3C0ECE5E0}"/>
</file>

<file path=customXml/itemProps2.xml><?xml version="1.0" encoding="utf-8"?>
<ds:datastoreItem xmlns:ds="http://schemas.openxmlformats.org/officeDocument/2006/customXml" ds:itemID="{C4822F3C-1080-4214-A0B6-C276C95914F2}"/>
</file>

<file path=customXml/itemProps3.xml><?xml version="1.0" encoding="utf-8"?>
<ds:datastoreItem xmlns:ds="http://schemas.openxmlformats.org/officeDocument/2006/customXml" ds:itemID="{E18A030B-5537-4A94-8F90-4C2D72450161}"/>
</file>

<file path=docProps/app.xml><?xml version="1.0" encoding="utf-8"?>
<Properties xmlns="http://schemas.openxmlformats.org/officeDocument/2006/extended-properties" xmlns:vt="http://schemas.openxmlformats.org/officeDocument/2006/docPropsVTypes">
  <TotalTime>18567</TotalTime>
  <Words>4468</Words>
  <Application>Microsoft Office PowerPoint</Application>
  <PresentationFormat>شاشة عريضة</PresentationFormat>
  <Paragraphs>416</Paragraphs>
  <Slides>44</Slides>
  <Notes>36</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44</vt:i4>
      </vt:variant>
    </vt:vector>
  </HeadingPairs>
  <TitlesOfParts>
    <vt:vector size="56" baseType="lpstr">
      <vt:lpstr>Alexandria</vt:lpstr>
      <vt:lpstr>Alexandria Black</vt:lpstr>
      <vt:lpstr>Alexandria Light</vt:lpstr>
      <vt:lpstr>Alexandria Medium</vt:lpstr>
      <vt:lpstr>Arial</vt:lpstr>
      <vt:lpstr>Calibri</vt:lpstr>
      <vt:lpstr>Calibri Light</vt:lpstr>
      <vt:lpstr>inherit</vt:lpstr>
      <vt:lpstr>Simplified Arabic</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666</cp:revision>
  <dcterms:created xsi:type="dcterms:W3CDTF">2023-04-29T09:08:00Z</dcterms:created>
  <dcterms:modified xsi:type="dcterms:W3CDTF">2024-02-06T14:14:17Z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