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15.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diagrams/layout1.xml" ContentType="application/vnd.openxmlformats-officedocument.drawingml.diagramLayout+xml"/>
  <Override PartName="/ppt/notesSlides/notesSlide7.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Layouts/slideLayout3.xml" ContentType="application/vnd.openxmlformats-officedocument.presentationml.slideLayout+xml"/>
  <Override PartName="/ppt/slideLayouts/slideLayout16.xml" ContentType="application/vnd.openxmlformats-officedocument.presentationml.slideLayout+xml"/>
  <Default Extension="jpeg" ContentType="image/jpeg"/>
  <Override PartName="/ppt/diagrams/quickStyle1.xml" ContentType="application/vnd.openxmlformats-officedocument.drawingml.diagramStyl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3"/>
  </p:notesMasterIdLst>
  <p:sldIdLst>
    <p:sldId id="481" r:id="rId2"/>
    <p:sldId id="303" r:id="rId3"/>
    <p:sldId id="313" r:id="rId4"/>
    <p:sldId id="276" r:id="rId5"/>
    <p:sldId id="256" r:id="rId6"/>
    <p:sldId id="482" r:id="rId7"/>
    <p:sldId id="596" r:id="rId8"/>
    <p:sldId id="582" r:id="rId9"/>
    <p:sldId id="583" r:id="rId10"/>
    <p:sldId id="527" r:id="rId11"/>
    <p:sldId id="598" r:id="rId12"/>
    <p:sldId id="597" r:id="rId13"/>
    <p:sldId id="599" r:id="rId14"/>
    <p:sldId id="600" r:id="rId15"/>
    <p:sldId id="601" r:id="rId16"/>
    <p:sldId id="483" r:id="rId17"/>
    <p:sldId id="584" r:id="rId18"/>
    <p:sldId id="602" r:id="rId19"/>
    <p:sldId id="528" r:id="rId20"/>
    <p:sldId id="585" r:id="rId21"/>
    <p:sldId id="486" r:id="rId22"/>
    <p:sldId id="495" r:id="rId23"/>
    <p:sldId id="537" r:id="rId24"/>
    <p:sldId id="586" r:id="rId25"/>
    <p:sldId id="565" r:id="rId26"/>
    <p:sldId id="594" r:id="rId27"/>
    <p:sldId id="587" r:id="rId28"/>
    <p:sldId id="595" r:id="rId29"/>
    <p:sldId id="566" r:id="rId30"/>
    <p:sldId id="588" r:id="rId31"/>
    <p:sldId id="539" r:id="rId32"/>
    <p:sldId id="575" r:id="rId33"/>
    <p:sldId id="542" r:id="rId34"/>
    <p:sldId id="544" r:id="rId35"/>
    <p:sldId id="591" r:id="rId36"/>
    <p:sldId id="545" r:id="rId37"/>
    <p:sldId id="589" r:id="rId38"/>
    <p:sldId id="546" r:id="rId39"/>
    <p:sldId id="541" r:id="rId40"/>
    <p:sldId id="590" r:id="rId41"/>
    <p:sldId id="540" r:id="rId42"/>
    <p:sldId id="496" r:id="rId43"/>
    <p:sldId id="573" r:id="rId44"/>
    <p:sldId id="592" r:id="rId45"/>
    <p:sldId id="593" r:id="rId46"/>
    <p:sldId id="550" r:id="rId47"/>
    <p:sldId id="551" r:id="rId48"/>
    <p:sldId id="552" r:id="rId49"/>
    <p:sldId id="554" r:id="rId50"/>
    <p:sldId id="580" r:id="rId51"/>
    <p:sldId id="570" r:id="rId5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xmlns="">
        <p14:section name="Default Section" id="{73925AE7-E9D8-48BC-A988-41815CE32A48}">
          <p14:sldIdLst>
            <p14:sldId id="481"/>
            <p14:sldId id="303"/>
            <p14:sldId id="313"/>
            <p14:sldId id="276"/>
            <p14:sldId id="256"/>
            <p14:sldId id="482"/>
            <p14:sldId id="596"/>
            <p14:sldId id="582"/>
            <p14:sldId id="583"/>
            <p14:sldId id="527"/>
            <p14:sldId id="598"/>
            <p14:sldId id="597"/>
            <p14:sldId id="599"/>
            <p14:sldId id="600"/>
            <p14:sldId id="601"/>
            <p14:sldId id="483"/>
            <p14:sldId id="584"/>
            <p14:sldId id="602"/>
            <p14:sldId id="528"/>
            <p14:sldId id="585"/>
            <p14:sldId id="486"/>
            <p14:sldId id="495"/>
            <p14:sldId id="537"/>
            <p14:sldId id="586"/>
            <p14:sldId id="565"/>
            <p14:sldId id="594"/>
            <p14:sldId id="587"/>
            <p14:sldId id="595"/>
            <p14:sldId id="566"/>
            <p14:sldId id="588"/>
            <p14:sldId id="539"/>
            <p14:sldId id="575"/>
            <p14:sldId id="542"/>
            <p14:sldId id="544"/>
            <p14:sldId id="591"/>
            <p14:sldId id="545"/>
            <p14:sldId id="589"/>
            <p14:sldId id="546"/>
            <p14:sldId id="541"/>
            <p14:sldId id="590"/>
            <p14:sldId id="540"/>
            <p14:sldId id="496"/>
            <p14:sldId id="573"/>
            <p14:sldId id="592"/>
            <p14:sldId id="593"/>
            <p14:sldId id="550"/>
            <p14:sldId id="551"/>
            <p14:sldId id="552"/>
            <p14:sldId id="554"/>
            <p14:sldId id="580"/>
            <p14:sldId id="570"/>
            <p14:sldId id="603"/>
          </p14:sldIdLst>
        </p14:section>
        <p14:section name="Untitled Section" id="{2F6AD2C2-46A9-4BC4-94FF-3A698A8E8EFB}">
          <p14:sldIdLst/>
        </p14:section>
      </p14:sectionLst>
    </p:ex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xmlns="" val="0"/>
    </p:ext>
    <p:ext uri="{D31A062A-798A-4329-ABDD-BBA856620510}">
      <p14:defaultImageDpi xmlns:p14="http://schemas.microsoft.com/office/powerpoint/2010/main" xmlns=""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نمط متوسط 2 - تمييز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3738" autoAdjust="0"/>
  </p:normalViewPr>
  <p:slideViewPr>
    <p:cSldViewPr snapToGrid="0">
      <p:cViewPr varScale="1">
        <p:scale>
          <a:sx n="73" d="100"/>
          <a:sy n="73" d="100"/>
        </p:scale>
        <p:origin x="-600" y="-10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254EEF3-46CA-4816-B0D7-03405748D86E}"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pPr rtl="1"/>
          <a:endParaRPr lang="ar-SA"/>
        </a:p>
      </dgm:t>
    </dgm:pt>
    <dgm:pt modelId="{CE7FFF0C-0A69-458A-B484-B61B37CD7438}">
      <dgm:prSet phldrT="[نص]" custT="1"/>
      <dgm:spPr/>
      <dgm:t>
        <a:bodyPr/>
        <a:lstStyle/>
        <a:p>
          <a:pPr rtl="1"/>
          <a:r>
            <a:rPr lang="ar-SA" sz="2000" dirty="0" smtClean="0">
              <a:solidFill>
                <a:schemeClr val="bg1"/>
              </a:solidFill>
            </a:rPr>
            <a:t>الحفاظ على الأمانة العلمية</a:t>
          </a:r>
          <a:endParaRPr lang="ar-SA" sz="2000" dirty="0">
            <a:solidFill>
              <a:schemeClr val="bg1"/>
            </a:solidFill>
          </a:endParaRPr>
        </a:p>
      </dgm:t>
    </dgm:pt>
    <dgm:pt modelId="{F8911AFA-5FC5-4AAD-B1FC-1F87E099881A}" type="parTrans" cxnId="{1041F778-3783-4297-8A91-F11CA8148E65}">
      <dgm:prSet/>
      <dgm:spPr/>
      <dgm:t>
        <a:bodyPr/>
        <a:lstStyle/>
        <a:p>
          <a:pPr rtl="1"/>
          <a:endParaRPr lang="ar-SA"/>
        </a:p>
      </dgm:t>
    </dgm:pt>
    <dgm:pt modelId="{791973CE-F0C2-4D42-AAE4-080F58157116}" type="sibTrans" cxnId="{1041F778-3783-4297-8A91-F11CA8148E65}">
      <dgm:prSet/>
      <dgm:spPr/>
      <dgm:t>
        <a:bodyPr/>
        <a:lstStyle/>
        <a:p>
          <a:pPr rtl="1"/>
          <a:endParaRPr lang="ar-SA"/>
        </a:p>
      </dgm:t>
    </dgm:pt>
    <dgm:pt modelId="{5FA7BF3B-70D3-42D8-B52F-A71C001ED4EA}">
      <dgm:prSet custT="1"/>
      <dgm:spPr/>
      <dgm:t>
        <a:bodyPr/>
        <a:lstStyle/>
        <a:p>
          <a:pPr rtl="1"/>
          <a:r>
            <a:rPr lang="ar-SA" sz="2000" dirty="0" smtClean="0">
              <a:solidFill>
                <a:schemeClr val="bg1"/>
              </a:solidFill>
            </a:rPr>
            <a:t>تعزيز النتائج التي وقع التوصل إليها من خلال طبيعة المصادر والمراجع المعتمدة في البحث. </a:t>
          </a:r>
          <a:endParaRPr lang="en-US" sz="2000" dirty="0">
            <a:solidFill>
              <a:schemeClr val="bg1"/>
            </a:solidFill>
          </a:endParaRPr>
        </a:p>
      </dgm:t>
    </dgm:pt>
    <dgm:pt modelId="{A5F6ED84-401A-4A82-8CAD-FB45A56106B8}" type="parTrans" cxnId="{0D292537-FFE9-4042-B3EA-9FF04DABCC46}">
      <dgm:prSet/>
      <dgm:spPr/>
      <dgm:t>
        <a:bodyPr/>
        <a:lstStyle/>
        <a:p>
          <a:pPr rtl="1"/>
          <a:endParaRPr lang="ar-SA"/>
        </a:p>
      </dgm:t>
    </dgm:pt>
    <dgm:pt modelId="{E1749217-D2F2-4722-BA4F-B88944E3F299}" type="sibTrans" cxnId="{0D292537-FFE9-4042-B3EA-9FF04DABCC46}">
      <dgm:prSet/>
      <dgm:spPr/>
      <dgm:t>
        <a:bodyPr/>
        <a:lstStyle/>
        <a:p>
          <a:pPr rtl="1"/>
          <a:endParaRPr lang="ar-SA"/>
        </a:p>
      </dgm:t>
    </dgm:pt>
    <dgm:pt modelId="{AF6775DE-7F24-40FF-9CDD-4D2981C76CD4}">
      <dgm:prSet custT="1"/>
      <dgm:spPr/>
      <dgm:t>
        <a:bodyPr/>
        <a:lstStyle/>
        <a:p>
          <a:pPr rtl="1"/>
          <a:r>
            <a:rPr lang="ar-SA" sz="1800" dirty="0" err="1" smtClean="0">
              <a:solidFill>
                <a:schemeClr val="bg1"/>
              </a:solidFill>
            </a:rPr>
            <a:t>بیان</a:t>
          </a:r>
          <a:r>
            <a:rPr lang="ar-SA" sz="1800" dirty="0" smtClean="0">
              <a:solidFill>
                <a:schemeClr val="bg1"/>
              </a:solidFill>
            </a:rPr>
            <a:t> مدى حداثة المعلومات المعتمدة في البحث، استنادا إلى معلومات التوثيق الخاصة بالمصادر والمراجع الإسهام في التراكم المعرفي للعلوم الذي يعد إحدى وسائل تطويرها.</a:t>
          </a:r>
          <a:endParaRPr lang="en-US" sz="1800" dirty="0">
            <a:solidFill>
              <a:schemeClr val="bg1"/>
            </a:solidFill>
          </a:endParaRPr>
        </a:p>
      </dgm:t>
    </dgm:pt>
    <dgm:pt modelId="{AE078BC6-128C-4CD1-87A1-D700859E8119}" type="parTrans" cxnId="{EF387603-7012-4E52-A0C4-AC8158B3DE90}">
      <dgm:prSet/>
      <dgm:spPr/>
      <dgm:t>
        <a:bodyPr/>
        <a:lstStyle/>
        <a:p>
          <a:pPr rtl="1"/>
          <a:endParaRPr lang="ar-SA"/>
        </a:p>
      </dgm:t>
    </dgm:pt>
    <dgm:pt modelId="{AF64BD9A-A088-41A0-B808-DF2AE3B15238}" type="sibTrans" cxnId="{EF387603-7012-4E52-A0C4-AC8158B3DE90}">
      <dgm:prSet/>
      <dgm:spPr/>
      <dgm:t>
        <a:bodyPr/>
        <a:lstStyle/>
        <a:p>
          <a:pPr rtl="1"/>
          <a:endParaRPr lang="ar-SA"/>
        </a:p>
      </dgm:t>
    </dgm:pt>
    <dgm:pt modelId="{6C017D68-CE6D-48A6-8697-F647152CA3E8}">
      <dgm:prSet custT="1"/>
      <dgm:spPr/>
      <dgm:t>
        <a:bodyPr/>
        <a:lstStyle/>
        <a:p>
          <a:pPr rtl="1"/>
          <a:r>
            <a:rPr lang="ar-SA" sz="2000" dirty="0" smtClean="0">
              <a:solidFill>
                <a:schemeClr val="bg1"/>
              </a:solidFill>
            </a:rPr>
            <a:t>الإسهام في بيان السرقات العلمية في توثيق المعلومات المنقولة عن الغير دون توثيق.</a:t>
          </a:r>
          <a:endParaRPr lang="en-US" sz="2000" dirty="0">
            <a:solidFill>
              <a:schemeClr val="bg1"/>
            </a:solidFill>
          </a:endParaRPr>
        </a:p>
      </dgm:t>
    </dgm:pt>
    <dgm:pt modelId="{7A34D1E0-E071-4CE6-9244-8FCC5DB4F469}" type="parTrans" cxnId="{ACCD5B60-4DE4-422C-9697-39B7325376BE}">
      <dgm:prSet/>
      <dgm:spPr/>
      <dgm:t>
        <a:bodyPr/>
        <a:lstStyle/>
        <a:p>
          <a:pPr rtl="1"/>
          <a:endParaRPr lang="ar-SA"/>
        </a:p>
      </dgm:t>
    </dgm:pt>
    <dgm:pt modelId="{B9DD16C2-EF61-4CB5-BD27-969C315D853B}" type="sibTrans" cxnId="{ACCD5B60-4DE4-422C-9697-39B7325376BE}">
      <dgm:prSet/>
      <dgm:spPr/>
      <dgm:t>
        <a:bodyPr/>
        <a:lstStyle/>
        <a:p>
          <a:pPr rtl="1"/>
          <a:endParaRPr lang="ar-SA"/>
        </a:p>
      </dgm:t>
    </dgm:pt>
    <dgm:pt modelId="{AAED92B2-BDF7-487A-8312-A07924EB70D7}">
      <dgm:prSet custT="1"/>
      <dgm:spPr/>
      <dgm:t>
        <a:bodyPr/>
        <a:lstStyle/>
        <a:p>
          <a:pPr rtl="1"/>
          <a:r>
            <a:rPr lang="ar-SA" sz="2000" dirty="0" smtClean="0">
              <a:solidFill>
                <a:schemeClr val="bg1"/>
              </a:solidFill>
            </a:rPr>
            <a:t>توحيد لغة البحث العلمي. </a:t>
          </a:r>
          <a:endParaRPr lang="en-US" sz="2000" dirty="0">
            <a:solidFill>
              <a:schemeClr val="bg1"/>
            </a:solidFill>
          </a:endParaRPr>
        </a:p>
      </dgm:t>
    </dgm:pt>
    <dgm:pt modelId="{E2A44B7C-4AB8-4CB9-B6D0-FB9DA680F6FC}" type="parTrans" cxnId="{1A59C470-3E50-4A2F-A314-56A0E32186AB}">
      <dgm:prSet/>
      <dgm:spPr/>
      <dgm:t>
        <a:bodyPr/>
        <a:lstStyle/>
        <a:p>
          <a:pPr rtl="1"/>
          <a:endParaRPr lang="ar-SA"/>
        </a:p>
      </dgm:t>
    </dgm:pt>
    <dgm:pt modelId="{399BA42F-5E78-4EF0-BEF2-06F32EB154D2}" type="sibTrans" cxnId="{1A59C470-3E50-4A2F-A314-56A0E32186AB}">
      <dgm:prSet/>
      <dgm:spPr/>
      <dgm:t>
        <a:bodyPr/>
        <a:lstStyle/>
        <a:p>
          <a:pPr rtl="1"/>
          <a:endParaRPr lang="ar-SA"/>
        </a:p>
      </dgm:t>
    </dgm:pt>
    <dgm:pt modelId="{F266BD97-5DE7-4FE1-8CED-2F701DC17373}" type="pres">
      <dgm:prSet presAssocID="{D254EEF3-46CA-4816-B0D7-03405748D86E}" presName="diagram" presStyleCnt="0">
        <dgm:presLayoutVars>
          <dgm:dir/>
          <dgm:resizeHandles val="exact"/>
        </dgm:presLayoutVars>
      </dgm:prSet>
      <dgm:spPr/>
      <dgm:t>
        <a:bodyPr/>
        <a:lstStyle/>
        <a:p>
          <a:pPr rtl="1"/>
          <a:endParaRPr lang="ar-SA"/>
        </a:p>
      </dgm:t>
    </dgm:pt>
    <dgm:pt modelId="{80C16409-7A1A-4F2A-B249-B9334F96BE11}" type="pres">
      <dgm:prSet presAssocID="{CE7FFF0C-0A69-458A-B484-B61B37CD7438}" presName="node" presStyleLbl="node1" presStyleIdx="0" presStyleCnt="5" custLinFactNeighborX="-56319" custLinFactNeighborY="-494">
        <dgm:presLayoutVars>
          <dgm:bulletEnabled val="1"/>
        </dgm:presLayoutVars>
      </dgm:prSet>
      <dgm:spPr/>
      <dgm:t>
        <a:bodyPr/>
        <a:lstStyle/>
        <a:p>
          <a:pPr rtl="1"/>
          <a:endParaRPr lang="ar-SA"/>
        </a:p>
      </dgm:t>
    </dgm:pt>
    <dgm:pt modelId="{5C8DB109-E889-422C-8199-CBF505BC872F}" type="pres">
      <dgm:prSet presAssocID="{791973CE-F0C2-4D42-AAE4-080F58157116}" presName="sibTrans" presStyleLbl="sibTrans2D1" presStyleIdx="0" presStyleCnt="4"/>
      <dgm:spPr/>
      <dgm:t>
        <a:bodyPr/>
        <a:lstStyle/>
        <a:p>
          <a:pPr rtl="1"/>
          <a:endParaRPr lang="ar-SA"/>
        </a:p>
      </dgm:t>
    </dgm:pt>
    <dgm:pt modelId="{60E7137B-B3E7-48CB-9C84-1E7E9089554F}" type="pres">
      <dgm:prSet presAssocID="{791973CE-F0C2-4D42-AAE4-080F58157116}" presName="connectorText" presStyleLbl="sibTrans2D1" presStyleIdx="0" presStyleCnt="4"/>
      <dgm:spPr/>
      <dgm:t>
        <a:bodyPr/>
        <a:lstStyle/>
        <a:p>
          <a:pPr rtl="1"/>
          <a:endParaRPr lang="ar-SA"/>
        </a:p>
      </dgm:t>
    </dgm:pt>
    <dgm:pt modelId="{00D48CDD-6A79-4898-8ADB-0E150568D2E0}" type="pres">
      <dgm:prSet presAssocID="{5FA7BF3B-70D3-42D8-B52F-A71C001ED4EA}" presName="node" presStyleLbl="node1" presStyleIdx="1" presStyleCnt="5">
        <dgm:presLayoutVars>
          <dgm:bulletEnabled val="1"/>
        </dgm:presLayoutVars>
      </dgm:prSet>
      <dgm:spPr/>
      <dgm:t>
        <a:bodyPr/>
        <a:lstStyle/>
        <a:p>
          <a:pPr rtl="1"/>
          <a:endParaRPr lang="ar-SA"/>
        </a:p>
      </dgm:t>
    </dgm:pt>
    <dgm:pt modelId="{E629C2BD-1EE1-4801-92BD-F17A228EE05B}" type="pres">
      <dgm:prSet presAssocID="{E1749217-D2F2-4722-BA4F-B88944E3F299}" presName="sibTrans" presStyleLbl="sibTrans2D1" presStyleIdx="1" presStyleCnt="4"/>
      <dgm:spPr/>
      <dgm:t>
        <a:bodyPr/>
        <a:lstStyle/>
        <a:p>
          <a:pPr rtl="1"/>
          <a:endParaRPr lang="ar-SA"/>
        </a:p>
      </dgm:t>
    </dgm:pt>
    <dgm:pt modelId="{25C0ACE7-769E-4726-BE12-A18B6ECC9401}" type="pres">
      <dgm:prSet presAssocID="{E1749217-D2F2-4722-BA4F-B88944E3F299}" presName="connectorText" presStyleLbl="sibTrans2D1" presStyleIdx="1" presStyleCnt="4"/>
      <dgm:spPr/>
      <dgm:t>
        <a:bodyPr/>
        <a:lstStyle/>
        <a:p>
          <a:pPr rtl="1"/>
          <a:endParaRPr lang="ar-SA"/>
        </a:p>
      </dgm:t>
    </dgm:pt>
    <dgm:pt modelId="{202D24A8-EDD0-4096-923A-89F4D099A2D7}" type="pres">
      <dgm:prSet presAssocID="{AF6775DE-7F24-40FF-9CDD-4D2981C76CD4}" presName="node" presStyleLbl="node1" presStyleIdx="2" presStyleCnt="5" custScaleX="127866">
        <dgm:presLayoutVars>
          <dgm:bulletEnabled val="1"/>
        </dgm:presLayoutVars>
      </dgm:prSet>
      <dgm:spPr/>
      <dgm:t>
        <a:bodyPr/>
        <a:lstStyle/>
        <a:p>
          <a:pPr rtl="1"/>
          <a:endParaRPr lang="ar-SA"/>
        </a:p>
      </dgm:t>
    </dgm:pt>
    <dgm:pt modelId="{13A6EF76-42CA-44A2-B1A7-38FA1B99495F}" type="pres">
      <dgm:prSet presAssocID="{AF64BD9A-A088-41A0-B808-DF2AE3B15238}" presName="sibTrans" presStyleLbl="sibTrans2D1" presStyleIdx="2" presStyleCnt="4"/>
      <dgm:spPr/>
      <dgm:t>
        <a:bodyPr/>
        <a:lstStyle/>
        <a:p>
          <a:pPr rtl="1"/>
          <a:endParaRPr lang="ar-SA"/>
        </a:p>
      </dgm:t>
    </dgm:pt>
    <dgm:pt modelId="{0E89D35D-6581-41EC-99BD-7D3000BD7C97}" type="pres">
      <dgm:prSet presAssocID="{AF64BD9A-A088-41A0-B808-DF2AE3B15238}" presName="connectorText" presStyleLbl="sibTrans2D1" presStyleIdx="2" presStyleCnt="4"/>
      <dgm:spPr/>
      <dgm:t>
        <a:bodyPr/>
        <a:lstStyle/>
        <a:p>
          <a:pPr rtl="1"/>
          <a:endParaRPr lang="ar-SA"/>
        </a:p>
      </dgm:t>
    </dgm:pt>
    <dgm:pt modelId="{9D5EE801-2D1D-42EC-8884-E382000A0764}" type="pres">
      <dgm:prSet presAssocID="{6C017D68-CE6D-48A6-8697-F647152CA3E8}" presName="node" presStyleLbl="node1" presStyleIdx="3" presStyleCnt="5">
        <dgm:presLayoutVars>
          <dgm:bulletEnabled val="1"/>
        </dgm:presLayoutVars>
      </dgm:prSet>
      <dgm:spPr/>
      <dgm:t>
        <a:bodyPr/>
        <a:lstStyle/>
        <a:p>
          <a:pPr rtl="1"/>
          <a:endParaRPr lang="ar-SA"/>
        </a:p>
      </dgm:t>
    </dgm:pt>
    <dgm:pt modelId="{9317C6C5-5B32-4BEA-88FD-48E8A2A1B787}" type="pres">
      <dgm:prSet presAssocID="{B9DD16C2-EF61-4CB5-BD27-969C315D853B}" presName="sibTrans" presStyleLbl="sibTrans2D1" presStyleIdx="3" presStyleCnt="4"/>
      <dgm:spPr/>
      <dgm:t>
        <a:bodyPr/>
        <a:lstStyle/>
        <a:p>
          <a:pPr rtl="1"/>
          <a:endParaRPr lang="ar-SA"/>
        </a:p>
      </dgm:t>
    </dgm:pt>
    <dgm:pt modelId="{B774B1A1-2D4D-4CA0-A137-C17DB7784F8E}" type="pres">
      <dgm:prSet presAssocID="{B9DD16C2-EF61-4CB5-BD27-969C315D853B}" presName="connectorText" presStyleLbl="sibTrans2D1" presStyleIdx="3" presStyleCnt="4"/>
      <dgm:spPr/>
      <dgm:t>
        <a:bodyPr/>
        <a:lstStyle/>
        <a:p>
          <a:pPr rtl="1"/>
          <a:endParaRPr lang="ar-SA"/>
        </a:p>
      </dgm:t>
    </dgm:pt>
    <dgm:pt modelId="{F1AFEE31-DD95-4C0B-B6F7-7CD81AD59785}" type="pres">
      <dgm:prSet presAssocID="{AAED92B2-BDF7-487A-8312-A07924EB70D7}" presName="node" presStyleLbl="node1" presStyleIdx="4" presStyleCnt="5">
        <dgm:presLayoutVars>
          <dgm:bulletEnabled val="1"/>
        </dgm:presLayoutVars>
      </dgm:prSet>
      <dgm:spPr/>
      <dgm:t>
        <a:bodyPr/>
        <a:lstStyle/>
        <a:p>
          <a:pPr rtl="1"/>
          <a:endParaRPr lang="ar-SA"/>
        </a:p>
      </dgm:t>
    </dgm:pt>
  </dgm:ptLst>
  <dgm:cxnLst>
    <dgm:cxn modelId="{B790563A-4B46-4803-A0EA-D10688630CFA}" type="presOf" srcId="{D254EEF3-46CA-4816-B0D7-03405748D86E}" destId="{F266BD97-5DE7-4FE1-8CED-2F701DC17373}" srcOrd="0" destOrd="0" presId="urn:microsoft.com/office/officeart/2005/8/layout/process5"/>
    <dgm:cxn modelId="{8FAEE9F7-BF15-401D-BF1D-CA2C7116E86E}" type="presOf" srcId="{AF64BD9A-A088-41A0-B808-DF2AE3B15238}" destId="{0E89D35D-6581-41EC-99BD-7D3000BD7C97}" srcOrd="1" destOrd="0" presId="urn:microsoft.com/office/officeart/2005/8/layout/process5"/>
    <dgm:cxn modelId="{CAD54D53-7280-41E9-8CF2-71B9B4D225F0}" type="presOf" srcId="{E1749217-D2F2-4722-BA4F-B88944E3F299}" destId="{25C0ACE7-769E-4726-BE12-A18B6ECC9401}" srcOrd="1" destOrd="0" presId="urn:microsoft.com/office/officeart/2005/8/layout/process5"/>
    <dgm:cxn modelId="{108DE930-8C25-449A-918B-A168E97EBC90}" type="presOf" srcId="{6C017D68-CE6D-48A6-8697-F647152CA3E8}" destId="{9D5EE801-2D1D-42EC-8884-E382000A0764}" srcOrd="0" destOrd="0" presId="urn:microsoft.com/office/officeart/2005/8/layout/process5"/>
    <dgm:cxn modelId="{13F50B93-08B5-46CC-93FD-513DBCFF4A81}" type="presOf" srcId="{E1749217-D2F2-4722-BA4F-B88944E3F299}" destId="{E629C2BD-1EE1-4801-92BD-F17A228EE05B}" srcOrd="0" destOrd="0" presId="urn:microsoft.com/office/officeart/2005/8/layout/process5"/>
    <dgm:cxn modelId="{56987D8F-4E60-418F-866A-68AFCBE7324B}" type="presOf" srcId="{5FA7BF3B-70D3-42D8-B52F-A71C001ED4EA}" destId="{00D48CDD-6A79-4898-8ADB-0E150568D2E0}" srcOrd="0" destOrd="0" presId="urn:microsoft.com/office/officeart/2005/8/layout/process5"/>
    <dgm:cxn modelId="{5561FCFB-BB55-477C-8485-50677434800D}" type="presOf" srcId="{B9DD16C2-EF61-4CB5-BD27-969C315D853B}" destId="{9317C6C5-5B32-4BEA-88FD-48E8A2A1B787}" srcOrd="0" destOrd="0" presId="urn:microsoft.com/office/officeart/2005/8/layout/process5"/>
    <dgm:cxn modelId="{59AAD437-7A29-4245-82B4-CCDEA4A4EDED}" type="presOf" srcId="{AAED92B2-BDF7-487A-8312-A07924EB70D7}" destId="{F1AFEE31-DD95-4C0B-B6F7-7CD81AD59785}" srcOrd="0" destOrd="0" presId="urn:microsoft.com/office/officeart/2005/8/layout/process5"/>
    <dgm:cxn modelId="{0D292537-FFE9-4042-B3EA-9FF04DABCC46}" srcId="{D254EEF3-46CA-4816-B0D7-03405748D86E}" destId="{5FA7BF3B-70D3-42D8-B52F-A71C001ED4EA}" srcOrd="1" destOrd="0" parTransId="{A5F6ED84-401A-4A82-8CAD-FB45A56106B8}" sibTransId="{E1749217-D2F2-4722-BA4F-B88944E3F299}"/>
    <dgm:cxn modelId="{9F4724B9-A1CD-4874-8F10-C7B6F10E80B9}" type="presOf" srcId="{B9DD16C2-EF61-4CB5-BD27-969C315D853B}" destId="{B774B1A1-2D4D-4CA0-A137-C17DB7784F8E}" srcOrd="1" destOrd="0" presId="urn:microsoft.com/office/officeart/2005/8/layout/process5"/>
    <dgm:cxn modelId="{C019F30E-F225-41DD-98F3-F4BEDB4DA3EF}" type="presOf" srcId="{791973CE-F0C2-4D42-AAE4-080F58157116}" destId="{60E7137B-B3E7-48CB-9C84-1E7E9089554F}" srcOrd="1" destOrd="0" presId="urn:microsoft.com/office/officeart/2005/8/layout/process5"/>
    <dgm:cxn modelId="{ACCD5B60-4DE4-422C-9697-39B7325376BE}" srcId="{D254EEF3-46CA-4816-B0D7-03405748D86E}" destId="{6C017D68-CE6D-48A6-8697-F647152CA3E8}" srcOrd="3" destOrd="0" parTransId="{7A34D1E0-E071-4CE6-9244-8FCC5DB4F469}" sibTransId="{B9DD16C2-EF61-4CB5-BD27-969C315D853B}"/>
    <dgm:cxn modelId="{EF387603-7012-4E52-A0C4-AC8158B3DE90}" srcId="{D254EEF3-46CA-4816-B0D7-03405748D86E}" destId="{AF6775DE-7F24-40FF-9CDD-4D2981C76CD4}" srcOrd="2" destOrd="0" parTransId="{AE078BC6-128C-4CD1-87A1-D700859E8119}" sibTransId="{AF64BD9A-A088-41A0-B808-DF2AE3B15238}"/>
    <dgm:cxn modelId="{1A59C470-3E50-4A2F-A314-56A0E32186AB}" srcId="{D254EEF3-46CA-4816-B0D7-03405748D86E}" destId="{AAED92B2-BDF7-487A-8312-A07924EB70D7}" srcOrd="4" destOrd="0" parTransId="{E2A44B7C-4AB8-4CB9-B6D0-FB9DA680F6FC}" sibTransId="{399BA42F-5E78-4EF0-BEF2-06F32EB154D2}"/>
    <dgm:cxn modelId="{C9AA0098-4076-4E23-8492-DE88F729278F}" type="presOf" srcId="{AF64BD9A-A088-41A0-B808-DF2AE3B15238}" destId="{13A6EF76-42CA-44A2-B1A7-38FA1B99495F}" srcOrd="0" destOrd="0" presId="urn:microsoft.com/office/officeart/2005/8/layout/process5"/>
    <dgm:cxn modelId="{50298E4F-FD3D-4270-BDFF-3AD62E56AE3D}" type="presOf" srcId="{AF6775DE-7F24-40FF-9CDD-4D2981C76CD4}" destId="{202D24A8-EDD0-4096-923A-89F4D099A2D7}" srcOrd="0" destOrd="0" presId="urn:microsoft.com/office/officeart/2005/8/layout/process5"/>
    <dgm:cxn modelId="{7709A930-07A1-4B9E-9FE7-53443FDC170E}" type="presOf" srcId="{791973CE-F0C2-4D42-AAE4-080F58157116}" destId="{5C8DB109-E889-422C-8199-CBF505BC872F}" srcOrd="0" destOrd="0" presId="urn:microsoft.com/office/officeart/2005/8/layout/process5"/>
    <dgm:cxn modelId="{CF651784-70E3-43E1-A244-E3A406FE09A0}" type="presOf" srcId="{CE7FFF0C-0A69-458A-B484-B61B37CD7438}" destId="{80C16409-7A1A-4F2A-B249-B9334F96BE11}" srcOrd="0" destOrd="0" presId="urn:microsoft.com/office/officeart/2005/8/layout/process5"/>
    <dgm:cxn modelId="{1041F778-3783-4297-8A91-F11CA8148E65}" srcId="{D254EEF3-46CA-4816-B0D7-03405748D86E}" destId="{CE7FFF0C-0A69-458A-B484-B61B37CD7438}" srcOrd="0" destOrd="0" parTransId="{F8911AFA-5FC5-4AAD-B1FC-1F87E099881A}" sibTransId="{791973CE-F0C2-4D42-AAE4-080F58157116}"/>
    <dgm:cxn modelId="{1EC7E196-BC9C-4C3E-A5E1-4C43F77B792C}" type="presParOf" srcId="{F266BD97-5DE7-4FE1-8CED-2F701DC17373}" destId="{80C16409-7A1A-4F2A-B249-B9334F96BE11}" srcOrd="0" destOrd="0" presId="urn:microsoft.com/office/officeart/2005/8/layout/process5"/>
    <dgm:cxn modelId="{FB7351A1-8CD7-4DD0-A357-207469094F53}" type="presParOf" srcId="{F266BD97-5DE7-4FE1-8CED-2F701DC17373}" destId="{5C8DB109-E889-422C-8199-CBF505BC872F}" srcOrd="1" destOrd="0" presId="urn:microsoft.com/office/officeart/2005/8/layout/process5"/>
    <dgm:cxn modelId="{6A93949E-097A-46F7-BAD4-A18A4081B8C4}" type="presParOf" srcId="{5C8DB109-E889-422C-8199-CBF505BC872F}" destId="{60E7137B-B3E7-48CB-9C84-1E7E9089554F}" srcOrd="0" destOrd="0" presId="urn:microsoft.com/office/officeart/2005/8/layout/process5"/>
    <dgm:cxn modelId="{460EC69B-F120-4279-8C0A-5918C2BCDE64}" type="presParOf" srcId="{F266BD97-5DE7-4FE1-8CED-2F701DC17373}" destId="{00D48CDD-6A79-4898-8ADB-0E150568D2E0}" srcOrd="2" destOrd="0" presId="urn:microsoft.com/office/officeart/2005/8/layout/process5"/>
    <dgm:cxn modelId="{877F7897-D71F-4C35-BF7B-1CC86EB6D45C}" type="presParOf" srcId="{F266BD97-5DE7-4FE1-8CED-2F701DC17373}" destId="{E629C2BD-1EE1-4801-92BD-F17A228EE05B}" srcOrd="3" destOrd="0" presId="urn:microsoft.com/office/officeart/2005/8/layout/process5"/>
    <dgm:cxn modelId="{EBF4845F-8FAA-4453-A799-AF833263FFE5}" type="presParOf" srcId="{E629C2BD-1EE1-4801-92BD-F17A228EE05B}" destId="{25C0ACE7-769E-4726-BE12-A18B6ECC9401}" srcOrd="0" destOrd="0" presId="urn:microsoft.com/office/officeart/2005/8/layout/process5"/>
    <dgm:cxn modelId="{F2662D00-1805-4E8B-A149-E60D785C0672}" type="presParOf" srcId="{F266BD97-5DE7-4FE1-8CED-2F701DC17373}" destId="{202D24A8-EDD0-4096-923A-89F4D099A2D7}" srcOrd="4" destOrd="0" presId="urn:microsoft.com/office/officeart/2005/8/layout/process5"/>
    <dgm:cxn modelId="{F05D51A7-E5D2-4BFB-9B15-4B998CDADBE0}" type="presParOf" srcId="{F266BD97-5DE7-4FE1-8CED-2F701DC17373}" destId="{13A6EF76-42CA-44A2-B1A7-38FA1B99495F}" srcOrd="5" destOrd="0" presId="urn:microsoft.com/office/officeart/2005/8/layout/process5"/>
    <dgm:cxn modelId="{8B9EFABF-31ED-464D-B15C-7DE863EA2AA4}" type="presParOf" srcId="{13A6EF76-42CA-44A2-B1A7-38FA1B99495F}" destId="{0E89D35D-6581-41EC-99BD-7D3000BD7C97}" srcOrd="0" destOrd="0" presId="urn:microsoft.com/office/officeart/2005/8/layout/process5"/>
    <dgm:cxn modelId="{A6BC6BAA-03BE-475F-A631-17D326C96784}" type="presParOf" srcId="{F266BD97-5DE7-4FE1-8CED-2F701DC17373}" destId="{9D5EE801-2D1D-42EC-8884-E382000A0764}" srcOrd="6" destOrd="0" presId="urn:microsoft.com/office/officeart/2005/8/layout/process5"/>
    <dgm:cxn modelId="{E4DFEC8B-4BCD-47C1-B713-4BCFA8B8D1DF}" type="presParOf" srcId="{F266BD97-5DE7-4FE1-8CED-2F701DC17373}" destId="{9317C6C5-5B32-4BEA-88FD-48E8A2A1B787}" srcOrd="7" destOrd="0" presId="urn:microsoft.com/office/officeart/2005/8/layout/process5"/>
    <dgm:cxn modelId="{0AB2CFF0-6F1B-4DF7-8286-D169E6D52DD4}" type="presParOf" srcId="{9317C6C5-5B32-4BEA-88FD-48E8A2A1B787}" destId="{B774B1A1-2D4D-4CA0-A137-C17DB7784F8E}" srcOrd="0" destOrd="0" presId="urn:microsoft.com/office/officeart/2005/8/layout/process5"/>
    <dgm:cxn modelId="{D6717E06-99C8-4CDA-86C8-25CB26DFF16A}" type="presParOf" srcId="{F266BD97-5DE7-4FE1-8CED-2F701DC17373}" destId="{F1AFEE31-DD95-4C0B-B6F7-7CD81AD59785}" srcOrd="8" destOrd="0" presId="urn:microsoft.com/office/officeart/2005/8/layout/process5"/>
  </dgm:cxnLst>
  <dgm:bg/>
  <dgm:whole/>
  <dgm:extLst>
    <a:ext uri="http://schemas.microsoft.com/office/drawing/2008/diagram">
      <dsp:dataModelExt xmlns:dsp="http://schemas.microsoft.com/office/drawing/2008/diagram" xmlns="" relId="rId13"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80C16409-7A1A-4F2A-B249-B9334F96BE11}">
      <dsp:nvSpPr>
        <dsp:cNvPr id="0" name=""/>
        <dsp:cNvSpPr/>
      </dsp:nvSpPr>
      <dsp:spPr>
        <a:xfrm>
          <a:off x="0" y="320125"/>
          <a:ext cx="2333681" cy="140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kern="1200" dirty="0" smtClean="0">
              <a:solidFill>
                <a:schemeClr val="bg1"/>
              </a:solidFill>
            </a:rPr>
            <a:t>الحفاظ على الأمانة العلمية</a:t>
          </a:r>
          <a:endParaRPr lang="ar-SA" sz="2000" kern="1200" dirty="0">
            <a:solidFill>
              <a:schemeClr val="bg1"/>
            </a:solidFill>
          </a:endParaRPr>
        </a:p>
      </dsp:txBody>
      <dsp:txXfrm>
        <a:off x="0" y="320125"/>
        <a:ext cx="2333681" cy="1400208"/>
      </dsp:txXfrm>
    </dsp:sp>
    <dsp:sp modelId="{5C8DB109-E889-422C-8199-CBF505BC872F}">
      <dsp:nvSpPr>
        <dsp:cNvPr id="0" name=""/>
        <dsp:cNvSpPr/>
      </dsp:nvSpPr>
      <dsp:spPr>
        <a:xfrm rot="7276">
          <a:off x="2539306" y="734282"/>
          <a:ext cx="495373" cy="578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rtl="1">
            <a:lnSpc>
              <a:spcPct val="90000"/>
            </a:lnSpc>
            <a:spcBef>
              <a:spcPct val="0"/>
            </a:spcBef>
            <a:spcAft>
              <a:spcPct val="35000"/>
            </a:spcAft>
          </a:pPr>
          <a:endParaRPr lang="ar-SA" sz="2600" kern="1200"/>
        </a:p>
      </dsp:txBody>
      <dsp:txXfrm rot="7276">
        <a:off x="2539306" y="734282"/>
        <a:ext cx="495373" cy="578752"/>
      </dsp:txXfrm>
    </dsp:sp>
    <dsp:sp modelId="{00D48CDD-6A79-4898-8ADB-0E150568D2E0}">
      <dsp:nvSpPr>
        <dsp:cNvPr id="0" name=""/>
        <dsp:cNvSpPr/>
      </dsp:nvSpPr>
      <dsp:spPr>
        <a:xfrm>
          <a:off x="3268345" y="327042"/>
          <a:ext cx="2333681" cy="140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kern="1200" dirty="0" smtClean="0">
              <a:solidFill>
                <a:schemeClr val="bg1"/>
              </a:solidFill>
            </a:rPr>
            <a:t>تعزيز النتائج التي وقع التوصل إليها من خلال طبيعة المصادر والمراجع المعتمدة في البحث. </a:t>
          </a:r>
          <a:endParaRPr lang="en-US" sz="2000" kern="1200" dirty="0">
            <a:solidFill>
              <a:schemeClr val="bg1"/>
            </a:solidFill>
          </a:endParaRPr>
        </a:p>
      </dsp:txBody>
      <dsp:txXfrm>
        <a:off x="3268345" y="327042"/>
        <a:ext cx="2333681" cy="1400208"/>
      </dsp:txXfrm>
    </dsp:sp>
    <dsp:sp modelId="{E629C2BD-1EE1-4801-92BD-F17A228EE05B}">
      <dsp:nvSpPr>
        <dsp:cNvPr id="0" name=""/>
        <dsp:cNvSpPr/>
      </dsp:nvSpPr>
      <dsp:spPr>
        <a:xfrm>
          <a:off x="5807390" y="737770"/>
          <a:ext cx="494740" cy="578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rtl="1">
            <a:lnSpc>
              <a:spcPct val="90000"/>
            </a:lnSpc>
            <a:spcBef>
              <a:spcPct val="0"/>
            </a:spcBef>
            <a:spcAft>
              <a:spcPct val="35000"/>
            </a:spcAft>
          </a:pPr>
          <a:endParaRPr lang="ar-SA" sz="2600" kern="1200"/>
        </a:p>
      </dsp:txBody>
      <dsp:txXfrm>
        <a:off x="5807390" y="737770"/>
        <a:ext cx="494740" cy="578752"/>
      </dsp:txXfrm>
    </dsp:sp>
    <dsp:sp modelId="{202D24A8-EDD0-4096-923A-89F4D099A2D7}">
      <dsp:nvSpPr>
        <dsp:cNvPr id="0" name=""/>
        <dsp:cNvSpPr/>
      </dsp:nvSpPr>
      <dsp:spPr>
        <a:xfrm>
          <a:off x="6535499" y="327042"/>
          <a:ext cx="2983984" cy="140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rtl="1">
            <a:lnSpc>
              <a:spcPct val="90000"/>
            </a:lnSpc>
            <a:spcBef>
              <a:spcPct val="0"/>
            </a:spcBef>
            <a:spcAft>
              <a:spcPct val="35000"/>
            </a:spcAft>
          </a:pPr>
          <a:r>
            <a:rPr lang="ar-SA" sz="1800" kern="1200" dirty="0" err="1" smtClean="0">
              <a:solidFill>
                <a:schemeClr val="bg1"/>
              </a:solidFill>
            </a:rPr>
            <a:t>بیان</a:t>
          </a:r>
          <a:r>
            <a:rPr lang="ar-SA" sz="1800" kern="1200" dirty="0" smtClean="0">
              <a:solidFill>
                <a:schemeClr val="bg1"/>
              </a:solidFill>
            </a:rPr>
            <a:t> مدى حداثة المعلومات المعتمدة في البحث، استنادا إلى معلومات التوثيق الخاصة بالمصادر والمراجع الإسهام في التراكم المعرفي للعلوم الذي يعد إحدى وسائل تطويرها.</a:t>
          </a:r>
          <a:endParaRPr lang="en-US" sz="1800" kern="1200" dirty="0">
            <a:solidFill>
              <a:schemeClr val="bg1"/>
            </a:solidFill>
          </a:endParaRPr>
        </a:p>
      </dsp:txBody>
      <dsp:txXfrm>
        <a:off x="6535499" y="327042"/>
        <a:ext cx="2983984" cy="1400208"/>
      </dsp:txXfrm>
    </dsp:sp>
    <dsp:sp modelId="{13A6EF76-42CA-44A2-B1A7-38FA1B99495F}">
      <dsp:nvSpPr>
        <dsp:cNvPr id="0" name=""/>
        <dsp:cNvSpPr/>
      </dsp:nvSpPr>
      <dsp:spPr>
        <a:xfrm rot="4924083">
          <a:off x="7938357" y="1890609"/>
          <a:ext cx="499519" cy="578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rtl="1">
            <a:lnSpc>
              <a:spcPct val="90000"/>
            </a:lnSpc>
            <a:spcBef>
              <a:spcPct val="0"/>
            </a:spcBef>
            <a:spcAft>
              <a:spcPct val="35000"/>
            </a:spcAft>
          </a:pPr>
          <a:endParaRPr lang="ar-SA" sz="2600" kern="1200"/>
        </a:p>
      </dsp:txBody>
      <dsp:txXfrm rot="4924083">
        <a:off x="7938357" y="1890609"/>
        <a:ext cx="499519" cy="578752"/>
      </dsp:txXfrm>
    </dsp:sp>
    <dsp:sp modelId="{9D5EE801-2D1D-42EC-8884-E382000A0764}">
      <dsp:nvSpPr>
        <dsp:cNvPr id="0" name=""/>
        <dsp:cNvSpPr/>
      </dsp:nvSpPr>
      <dsp:spPr>
        <a:xfrm>
          <a:off x="7185803" y="2660724"/>
          <a:ext cx="2333681" cy="140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kern="1200" dirty="0" smtClean="0">
              <a:solidFill>
                <a:schemeClr val="bg1"/>
              </a:solidFill>
            </a:rPr>
            <a:t>الإسهام في بيان السرقات العلمية في توثيق المعلومات المنقولة عن الغير دون توثيق.</a:t>
          </a:r>
          <a:endParaRPr lang="en-US" sz="2000" kern="1200" dirty="0">
            <a:solidFill>
              <a:schemeClr val="bg1"/>
            </a:solidFill>
          </a:endParaRPr>
        </a:p>
      </dsp:txBody>
      <dsp:txXfrm>
        <a:off x="7185803" y="2660724"/>
        <a:ext cx="2333681" cy="1400208"/>
      </dsp:txXfrm>
    </dsp:sp>
    <dsp:sp modelId="{9317C6C5-5B32-4BEA-88FD-48E8A2A1B787}">
      <dsp:nvSpPr>
        <dsp:cNvPr id="0" name=""/>
        <dsp:cNvSpPr/>
      </dsp:nvSpPr>
      <dsp:spPr>
        <a:xfrm rot="10800000">
          <a:off x="6485698" y="3071452"/>
          <a:ext cx="494740" cy="578752"/>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1155700" rtl="1">
            <a:lnSpc>
              <a:spcPct val="90000"/>
            </a:lnSpc>
            <a:spcBef>
              <a:spcPct val="0"/>
            </a:spcBef>
            <a:spcAft>
              <a:spcPct val="35000"/>
            </a:spcAft>
          </a:pPr>
          <a:endParaRPr lang="ar-SA" sz="2600" kern="1200"/>
        </a:p>
      </dsp:txBody>
      <dsp:txXfrm rot="10800000">
        <a:off x="6485698" y="3071452"/>
        <a:ext cx="494740" cy="578752"/>
      </dsp:txXfrm>
    </dsp:sp>
    <dsp:sp modelId="{F1AFEE31-DD95-4C0B-B6F7-7CD81AD59785}">
      <dsp:nvSpPr>
        <dsp:cNvPr id="0" name=""/>
        <dsp:cNvSpPr/>
      </dsp:nvSpPr>
      <dsp:spPr>
        <a:xfrm>
          <a:off x="3918649" y="2660724"/>
          <a:ext cx="2333681" cy="140020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lvl="0" algn="ctr" defTabSz="889000" rtl="1">
            <a:lnSpc>
              <a:spcPct val="90000"/>
            </a:lnSpc>
            <a:spcBef>
              <a:spcPct val="0"/>
            </a:spcBef>
            <a:spcAft>
              <a:spcPct val="35000"/>
            </a:spcAft>
          </a:pPr>
          <a:r>
            <a:rPr lang="ar-SA" sz="2000" kern="1200" dirty="0" smtClean="0">
              <a:solidFill>
                <a:schemeClr val="bg1"/>
              </a:solidFill>
            </a:rPr>
            <a:t>توحيد لغة البحث العلمي. </a:t>
          </a:r>
          <a:endParaRPr lang="en-US" sz="2000" kern="1200" dirty="0">
            <a:solidFill>
              <a:schemeClr val="bg1"/>
            </a:solidFill>
          </a:endParaRPr>
        </a:p>
      </dsp:txBody>
      <dsp:txXfrm>
        <a:off x="3918649" y="2660724"/>
        <a:ext cx="2333681" cy="1400208"/>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pPr/>
              <a:t>7/7/2023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pPr/>
              <a:t>‹#›</a:t>
            </a:fld>
            <a:endParaRPr lang="en-US"/>
          </a:p>
        </p:txBody>
      </p:sp>
    </p:spTree>
    <p:extLst>
      <p:ext uri="{BB962C8B-B14F-4D97-AF65-F5344CB8AC3E}">
        <p14:creationId xmlns:p14="http://schemas.microsoft.com/office/powerpoint/2010/main" xmlns=""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1</a:t>
            </a:fld>
            <a:endParaRPr lang="en-US"/>
          </a:p>
        </p:txBody>
      </p:sp>
    </p:spTree>
    <p:extLst>
      <p:ext uri="{BB962C8B-B14F-4D97-AF65-F5344CB8AC3E}">
        <p14:creationId xmlns:p14="http://schemas.microsoft.com/office/powerpoint/2010/main" xmlns="" val="29198947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2</a:t>
            </a:fld>
            <a:endParaRPr lang="en-US"/>
          </a:p>
        </p:txBody>
      </p:sp>
    </p:spTree>
    <p:extLst>
      <p:ext uri="{BB962C8B-B14F-4D97-AF65-F5344CB8AC3E}">
        <p14:creationId xmlns:p14="http://schemas.microsoft.com/office/powerpoint/2010/main" xmlns=""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pPr/>
              <a:t>3</a:t>
            </a:fld>
            <a:endParaRPr lang="en-US"/>
          </a:p>
        </p:txBody>
      </p:sp>
    </p:spTree>
    <p:extLst>
      <p:ext uri="{BB962C8B-B14F-4D97-AF65-F5344CB8AC3E}">
        <p14:creationId xmlns:p14="http://schemas.microsoft.com/office/powerpoint/2010/main" xmlns=""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6</a:t>
            </a:fld>
            <a:endParaRPr lang="en-US"/>
          </a:p>
        </p:txBody>
      </p:sp>
    </p:spTree>
    <p:extLst>
      <p:ext uri="{BB962C8B-B14F-4D97-AF65-F5344CB8AC3E}">
        <p14:creationId xmlns:p14="http://schemas.microsoft.com/office/powerpoint/2010/main" xmlns="" val="1814991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7</a:t>
            </a:fld>
            <a:endParaRPr lang="en-US"/>
          </a:p>
        </p:txBody>
      </p:sp>
    </p:spTree>
    <p:extLst>
      <p:ext uri="{BB962C8B-B14F-4D97-AF65-F5344CB8AC3E}">
        <p14:creationId xmlns:p14="http://schemas.microsoft.com/office/powerpoint/2010/main" xmlns="" val="177925112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36</a:t>
            </a:fld>
            <a:endParaRPr lang="en-US"/>
          </a:p>
        </p:txBody>
      </p:sp>
    </p:spTree>
    <p:extLst>
      <p:ext uri="{BB962C8B-B14F-4D97-AF65-F5344CB8AC3E}">
        <p14:creationId xmlns:p14="http://schemas.microsoft.com/office/powerpoint/2010/main" xmlns="" val="37728945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37</a:t>
            </a:fld>
            <a:endParaRPr lang="en-US"/>
          </a:p>
        </p:txBody>
      </p:sp>
    </p:spTree>
    <p:extLst>
      <p:ext uri="{BB962C8B-B14F-4D97-AF65-F5344CB8AC3E}">
        <p14:creationId xmlns:p14="http://schemas.microsoft.com/office/powerpoint/2010/main" xmlns="" val="341824257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صر نائب لصورة الشريحة 1"/>
          <p:cNvSpPr>
            <a:spLocks noGrp="1" noRot="1" noChangeAspect="1"/>
          </p:cNvSpPr>
          <p:nvPr>
            <p:ph type="sldImg"/>
          </p:nvPr>
        </p:nvSpPr>
        <p:spPr/>
      </p:sp>
      <p:sp>
        <p:nvSpPr>
          <p:cNvPr id="3" name="عنصر نائب للملاحظات 2"/>
          <p:cNvSpPr>
            <a:spLocks noGrp="1"/>
          </p:cNvSpPr>
          <p:nvPr>
            <p:ph type="body" idx="1"/>
          </p:nvPr>
        </p:nvSpPr>
        <p:spPr/>
        <p:txBody>
          <a:bodyPr/>
          <a:lstStyle/>
          <a:p>
            <a:endParaRPr lang="ar-JO" dirty="0"/>
          </a:p>
        </p:txBody>
      </p:sp>
      <p:sp>
        <p:nvSpPr>
          <p:cNvPr id="4" name="عنصر نائب لرقم الشريحة 3"/>
          <p:cNvSpPr>
            <a:spLocks noGrp="1"/>
          </p:cNvSpPr>
          <p:nvPr>
            <p:ph type="sldNum" sz="quarter" idx="10"/>
          </p:nvPr>
        </p:nvSpPr>
        <p:spPr/>
        <p:txBody>
          <a:bodyPr/>
          <a:lstStyle/>
          <a:p>
            <a:fld id="{E88088B5-5D3D-41C5-9929-9FAB3A249D9E}" type="slidenum">
              <a:rPr lang="en-US" smtClean="0"/>
              <a:pPr/>
              <a:t>38</a:t>
            </a:fld>
            <a:endParaRPr lang="en-US"/>
          </a:p>
        </p:txBody>
      </p:sp>
    </p:spTree>
    <p:extLst>
      <p:ext uri="{BB962C8B-B14F-4D97-AF65-F5344CB8AC3E}">
        <p14:creationId xmlns:p14="http://schemas.microsoft.com/office/powerpoint/2010/main" xmlns="" val="8072552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xmlns=""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xmlns="" id="{1CA7B7F2-C594-2226-10C3-8AC3C8D66601}"/>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BA7F058B-4E26-075C-3DA4-A864D221D406}"/>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D0F5B59B-14BB-0F36-FA1D-86F9E28D7782}"/>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36E15A03-D852-FE42-22A2-986BA6AFDD9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xmlns=""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xmlns="" id="{281F9F7B-C72F-8488-63C2-893D10A71873}"/>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A1A98602-767F-9F7F-3A34-40E803A3BD2B}"/>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xmlns=""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xmlns=""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xmlns="" id="{CC7B5477-D6C1-D0EF-360E-AAF1F8F26BA5}"/>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6" name="Footer Placeholder 5">
            <a:extLst>
              <a:ext uri="{FF2B5EF4-FFF2-40B4-BE49-F238E27FC236}">
                <a16:creationId xmlns:a16="http://schemas.microsoft.com/office/drawing/2014/main" xmlns=""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FE2D33A2-7BEA-C0F6-8DC4-5841AF8D50F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xmlns=""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xmlns=""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xmlns=""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xmlns=""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xmlns="" id="{A82EDC5C-9D31-77DA-AB6E-212A67AE9801}"/>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8" name="Footer Placeholder 7">
            <a:extLst>
              <a:ext uri="{FF2B5EF4-FFF2-40B4-BE49-F238E27FC236}">
                <a16:creationId xmlns:a16="http://schemas.microsoft.com/office/drawing/2014/main" xmlns=""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F6965C7C-2F3A-7C73-65EE-071EA3B57E61}"/>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xmlns="" id="{85E1951F-F9DF-2D36-66CD-0ADE1A8E8AC9}"/>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4" name="Footer Placeholder 3">
            <a:extLst>
              <a:ext uri="{FF2B5EF4-FFF2-40B4-BE49-F238E27FC236}">
                <a16:creationId xmlns:a16="http://schemas.microsoft.com/office/drawing/2014/main" xmlns=""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xmlns="" id="{2C61B1B8-1D1F-02F4-C933-47FC32EC2AB2}"/>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xmlns="" id="{F7FE2AC4-08F1-175E-50F9-B90ABA9113BD}"/>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3" name="Footer Placeholder 2">
            <a:extLst>
              <a:ext uri="{FF2B5EF4-FFF2-40B4-BE49-F238E27FC236}">
                <a16:creationId xmlns:a16="http://schemas.microsoft.com/office/drawing/2014/main" xmlns=""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xmlns="" id="{EB715F8A-1D92-41F1-20A4-7DCD4E8AAA0A}"/>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xmlns=""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xmlns=""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778B70CE-2216-EDAB-7EA9-CCE161AC492D}"/>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6" name="Footer Placeholder 5">
            <a:extLst>
              <a:ext uri="{FF2B5EF4-FFF2-40B4-BE49-F238E27FC236}">
                <a16:creationId xmlns:a16="http://schemas.microsoft.com/office/drawing/2014/main" xmlns=""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4F5F087-5F13-6A44-1590-C7C340B94C44}"/>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xmlns=""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xmlns=""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xmlns="" id="{9473CEC4-4BC0-D998-48CD-C0E75413B0FC}"/>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6" name="Footer Placeholder 5">
            <a:extLst>
              <a:ext uri="{FF2B5EF4-FFF2-40B4-BE49-F238E27FC236}">
                <a16:creationId xmlns:a16="http://schemas.microsoft.com/office/drawing/2014/main" xmlns=""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xmlns="" id="{78972CE3-5F1C-8C5A-3A36-9FA4D8498D4D}"/>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xmlns=""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2E6B7518-7F38-0E9F-31BE-48CF51807FFD}"/>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DC169AFA-75A4-D04B-AD01-2B44BABE31A8}"/>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xmlns=""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xmlns=""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FE99442B-8870-38B1-A26D-CE928268F2CA}"/>
              </a:ext>
            </a:extLst>
          </p:cNvPr>
          <p:cNvSpPr>
            <a:spLocks noGrp="1"/>
          </p:cNvSpPr>
          <p:nvPr>
            <p:ph type="dt" sz="half" idx="10"/>
          </p:nvPr>
        </p:nvSpPr>
        <p:spPr/>
        <p:txBody>
          <a:body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xmlns="" id="{4D951710-EE2B-4532-5DDE-8ED9C5A66825}"/>
              </a:ext>
            </a:extLst>
          </p:cNvPr>
          <p:cNvSpPr>
            <a:spLocks noGrp="1"/>
          </p:cNvSpPr>
          <p:nvPr>
            <p:ph type="sldNum" sz="quarter" idx="12"/>
          </p:nvPr>
        </p:nvSpPr>
        <p:spPr/>
        <p:txBody>
          <a:body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xmlns=""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xmlns=""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_Title Slide">
    <p:bg>
      <p:bgPr>
        <a:gradFill>
          <a:gsLst>
            <a:gs pos="1000">
              <a:schemeClr val="bg1"/>
            </a:gs>
            <a:gs pos="100000">
              <a:srgbClr val="F5F5F5"/>
            </a:gs>
          </a:gsLst>
          <a:lin ang="5400000" scaled="0"/>
        </a:gradFill>
        <a:effectLst/>
      </p:bgPr>
    </p:bg>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xmlns=""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xmlns=""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xmlns="" val="1305586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8" cstate="print">
            <a:alphaModFix amt="7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xmlns=""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xmlns=""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xmlns=""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pPr/>
              <a:t>7/7/2023</a:t>
            </a:fld>
            <a:endParaRPr lang="en-US"/>
          </a:p>
        </p:txBody>
      </p:sp>
      <p:sp>
        <p:nvSpPr>
          <p:cNvPr id="5" name="Footer Placeholder 4">
            <a:extLst>
              <a:ext uri="{FF2B5EF4-FFF2-40B4-BE49-F238E27FC236}">
                <a16:creationId xmlns:a16="http://schemas.microsoft.com/office/drawing/2014/main" xmlns=""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xmlns=""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pPr/>
              <a:t>‹#›</a:t>
            </a:fld>
            <a:endParaRPr lang="en-US"/>
          </a:p>
        </p:txBody>
      </p:sp>
    </p:spTree>
    <p:extLst>
      <p:ext uri="{BB962C8B-B14F-4D97-AF65-F5344CB8AC3E}">
        <p14:creationId xmlns:p14="http://schemas.microsoft.com/office/powerpoint/2010/main" xmlns=""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5" r:id="rId14"/>
    <p:sldLayoutId id="2147483666" r:id="rId15"/>
    <p:sldLayoutId id="2147483667"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image" Target="../media/image5.png"/><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7.svg"/><Relationship Id="rId10" Type="http://schemas.openxmlformats.org/officeDocument/2006/relationships/image" Target="../media/image9.svg"/><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14.xml"/><Relationship Id="rId5" Type="http://schemas.openxmlformats.org/officeDocument/2006/relationships/image" Target="../media/image8.png"/><Relationship Id="rId10" Type="http://schemas.openxmlformats.org/officeDocument/2006/relationships/image" Target="../media/image7.svg"/><Relationship Id="rId4" Type="http://schemas.openxmlformats.org/officeDocument/2006/relationships/image" Target="../media/image3.png"/><Relationship Id="rId9" Type="http://schemas.openxmlformats.org/officeDocument/2006/relationships/image" Target="../media/image5.png"/></Relationships>
</file>

<file path=ppt/slides/_rels/slide4.xml.rels><?xml version="1.0" encoding="UTF-8" standalone="yes"?>
<Relationships xmlns="http://schemas.openxmlformats.org/package/2006/relationships"><Relationship Id="rId8" Type="http://schemas.openxmlformats.org/officeDocument/2006/relationships/image" Target="../media/image6.png"/><Relationship Id="rId7" Type="http://schemas.openxmlformats.org/officeDocument/2006/relationships/image" Target="../media/image7.svg"/><Relationship Id="rId2" Type="http://schemas.openxmlformats.org/officeDocument/2006/relationships/image" Target="../media/image8.png"/><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13.sv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8.png"/><Relationship Id="rId9" Type="http://schemas.openxmlformats.org/officeDocument/2006/relationships/image" Target="../media/image7.sv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8.png"/><Relationship Id="rId9" Type="http://schemas.openxmlformats.org/officeDocument/2006/relationships/image" Target="../media/image7.sv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0.sv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0.svg"/></Relationships>
</file>

<file path=ppt/slides/_rels/slide1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1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1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1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 Id="rId9" Type="http://schemas.openxmlformats.org/officeDocument/2006/relationships/hyperlink" Target="http://di.idm.oclc.org/login?url=https://ebookcentral.proquest.com/lib/dohainstitute-ebooks" TargetMode="External"/></Relationships>
</file>

<file path=ppt/slides/_rels/slide1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1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1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 Id="rId9" Type="http://schemas.openxmlformats.org/officeDocument/2006/relationships/image" Target="../media/image10.jpeg"/></Relationships>
</file>

<file path=ppt/slides/_rels/slide17.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0.svg"/></Relationships>
</file>

<file path=ppt/slides/_rels/slide18.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9.png"/><Relationship Id="rId7" Type="http://schemas.openxmlformats.org/officeDocument/2006/relationships/image" Target="../media/image11.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0.svg"/></Relationships>
</file>

<file path=ppt/slides/_rels/slide1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2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3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3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3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33.xml.rels><?xml version="1.0" encoding="UTF-8" standalone="yes"?>
<Relationships xmlns="http://schemas.openxmlformats.org/package/2006/relationships"><Relationship Id="rId8" Type="http://schemas.openxmlformats.org/officeDocument/2006/relationships/image" Target="../media/image7.svg"/><Relationship Id="rId13" Type="http://schemas.microsoft.com/office/2007/relationships/diagramDrawing" Target="../diagrams/drawing1.xml"/><Relationship Id="rId3" Type="http://schemas.openxmlformats.org/officeDocument/2006/relationships/image" Target="../media/image8.png"/><Relationship Id="rId7" Type="http://schemas.openxmlformats.org/officeDocument/2006/relationships/image" Target="../media/image5.png"/><Relationship Id="rId12"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 Id="rId11" Type="http://schemas.openxmlformats.org/officeDocument/2006/relationships/diagramQuickStyle" Target="../diagrams/quickStyle1.xml"/><Relationship Id="rId10" Type="http://schemas.openxmlformats.org/officeDocument/2006/relationships/diagramLayout" Target="../diagrams/layout1.xml"/><Relationship Id="rId9" Type="http://schemas.openxmlformats.org/officeDocument/2006/relationships/diagramData" Target="../diagrams/data1.xml"/></Relationships>
</file>

<file path=ppt/slides/_rels/slide3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3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 Id="rId9" Type="http://schemas.openxmlformats.org/officeDocument/2006/relationships/image" Target="../media/image12.png"/></Relationships>
</file>

<file path=ppt/slides/_rels/slide3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8.png"/><Relationship Id="rId9" Type="http://schemas.openxmlformats.org/officeDocument/2006/relationships/image" Target="../media/image7.svg"/></Relationships>
</file>

<file path=ppt/slides/_rels/slide37.xml.rels><?xml version="1.0" encoding="UTF-8" standalone="yes"?>
<Relationships xmlns="http://schemas.openxmlformats.org/package/2006/relationships"><Relationship Id="rId8" Type="http://schemas.openxmlformats.org/officeDocument/2006/relationships/image" Target="../media/image13.jpeg"/><Relationship Id="rId3" Type="http://schemas.openxmlformats.org/officeDocument/2006/relationships/image" Target="../media/image3.png"/><Relationship Id="rId7" Type="http://schemas.openxmlformats.org/officeDocument/2006/relationships/image" Target="../media/image7.svg"/><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13.svg"/><Relationship Id="rId4" Type="http://schemas.openxmlformats.org/officeDocument/2006/relationships/image" Target="../media/image8.png"/></Relationships>
</file>

<file path=ppt/slides/_rels/slide3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3.png"/><Relationship Id="rId7" Type="http://schemas.openxmlformats.org/officeDocument/2006/relationships/image" Target="../media/image13.sv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8.png"/><Relationship Id="rId9" Type="http://schemas.openxmlformats.org/officeDocument/2006/relationships/image" Target="../media/image7.svg"/></Relationships>
</file>

<file path=ppt/slides/_rels/slide3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2.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 Id="rId9" Type="http://schemas.openxmlformats.org/officeDocument/2006/relationships/image" Target="../media/image14.jpeg"/></Relationships>
</file>

<file path=ppt/slides/_rels/slide44.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5.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6.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7.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8.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49.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50.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8.png"/><Relationship Id="rId7"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image" Target="../media/image13.svg"/></Relationships>
</file>

<file path=ppt/slides/_rels/slide5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xmlns="" id="{FE9AD2FE-2C27-43F0-9E30-395F3F19C8D7}"/>
              </a:ext>
            </a:extLst>
          </p:cNvPr>
          <p:cNvGrpSpPr/>
          <p:nvPr/>
        </p:nvGrpSpPr>
        <p:grpSpPr>
          <a:xfrm>
            <a:off x="321733" y="0"/>
            <a:ext cx="2024825" cy="1879600"/>
            <a:chOff x="321733" y="0"/>
            <a:chExt cx="2024825" cy="1879600"/>
          </a:xfrm>
          <a:solidFill>
            <a:schemeClr val="bg1">
              <a:alpha val="7000"/>
            </a:schemeClr>
          </a:solidFill>
        </p:grpSpPr>
        <p:sp>
          <p:nvSpPr>
            <p:cNvPr id="15" name="Parallelogram 14">
              <a:extLst>
                <a:ext uri="{FF2B5EF4-FFF2-40B4-BE49-F238E27FC236}">
                  <a16:creationId xmlns:a16="http://schemas.microsoft.com/office/drawing/2014/main" xmlns="" id="{545A7692-E471-48BC-B2BD-8C3680ED3070}"/>
                </a:ext>
              </a:extLst>
            </p:cNvPr>
            <p:cNvSpPr/>
            <p:nvPr/>
          </p:nvSpPr>
          <p:spPr>
            <a:xfrm>
              <a:off x="321733" y="0"/>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Parallelogram 15">
              <a:extLst>
                <a:ext uri="{FF2B5EF4-FFF2-40B4-BE49-F238E27FC236}">
                  <a16:creationId xmlns:a16="http://schemas.microsoft.com/office/drawing/2014/main" xmlns="" id="{E29F94B0-C402-4ECC-BDB4-83596E27C981}"/>
                </a:ext>
              </a:extLst>
            </p:cNvPr>
            <p:cNvSpPr/>
            <p:nvPr/>
          </p:nvSpPr>
          <p:spPr>
            <a:xfrm>
              <a:off x="524933" y="778933"/>
              <a:ext cx="1821625" cy="1100667"/>
            </a:xfrm>
            <a:prstGeom prst="parallelogram">
              <a:avLst>
                <a:gd name="adj" fmla="val 97502"/>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Isosceles Triangle 25">
            <a:extLst>
              <a:ext uri="{FF2B5EF4-FFF2-40B4-BE49-F238E27FC236}">
                <a16:creationId xmlns:a16="http://schemas.microsoft.com/office/drawing/2014/main" xmlns="" id="{6F79225B-5887-A63D-A3C0-DBCB4C41A4BF}"/>
              </a:ext>
            </a:extLst>
          </p:cNvPr>
          <p:cNvSpPr/>
          <p:nvPr/>
        </p:nvSpPr>
        <p:spPr>
          <a:xfrm flipV="1">
            <a:off x="4889591" y="-44450"/>
            <a:ext cx="1549309" cy="2063750"/>
          </a:xfrm>
          <a:custGeom>
            <a:avLst/>
            <a:gdLst>
              <a:gd name="connsiteX0" fmla="*/ 0 w 2133509"/>
              <a:gd name="connsiteY0" fmla="*/ 2781300 h 2781300"/>
              <a:gd name="connsiteX1" fmla="*/ 1066755 w 2133509"/>
              <a:gd name="connsiteY1" fmla="*/ 0 h 2781300"/>
              <a:gd name="connsiteX2" fmla="*/ 2133509 w 2133509"/>
              <a:gd name="connsiteY2" fmla="*/ 2781300 h 2781300"/>
              <a:gd name="connsiteX3" fmla="*/ 0 w 2133509"/>
              <a:gd name="connsiteY3" fmla="*/ 2781300 h 2781300"/>
              <a:gd name="connsiteX0" fmla="*/ 0 w 2133509"/>
              <a:gd name="connsiteY0" fmla="*/ 1670050 h 1670050"/>
              <a:gd name="connsiteX1" fmla="*/ 647655 w 2133509"/>
              <a:gd name="connsiteY1" fmla="*/ 0 h 1670050"/>
              <a:gd name="connsiteX2" fmla="*/ 2133509 w 2133509"/>
              <a:gd name="connsiteY2" fmla="*/ 1670050 h 1670050"/>
              <a:gd name="connsiteX3" fmla="*/ 0 w 2133509"/>
              <a:gd name="connsiteY3" fmla="*/ 1670050 h 1670050"/>
              <a:gd name="connsiteX0" fmla="*/ 0 w 2158909"/>
              <a:gd name="connsiteY0" fmla="*/ 1562100 h 1670050"/>
              <a:gd name="connsiteX1" fmla="*/ 673055 w 2158909"/>
              <a:gd name="connsiteY1" fmla="*/ 0 h 1670050"/>
              <a:gd name="connsiteX2" fmla="*/ 2158909 w 2158909"/>
              <a:gd name="connsiteY2" fmla="*/ 1670050 h 1670050"/>
              <a:gd name="connsiteX3" fmla="*/ 0 w 2158909"/>
              <a:gd name="connsiteY3" fmla="*/ 1562100 h 1670050"/>
              <a:gd name="connsiteX0" fmla="*/ 0 w 2158909"/>
              <a:gd name="connsiteY0" fmla="*/ 1644650 h 1752600"/>
              <a:gd name="connsiteX1" fmla="*/ 647655 w 2158909"/>
              <a:gd name="connsiteY1" fmla="*/ 0 h 1752600"/>
              <a:gd name="connsiteX2" fmla="*/ 2158909 w 2158909"/>
              <a:gd name="connsiteY2" fmla="*/ 1752600 h 1752600"/>
              <a:gd name="connsiteX3" fmla="*/ 0 w 2158909"/>
              <a:gd name="connsiteY3" fmla="*/ 1644650 h 1752600"/>
              <a:gd name="connsiteX0" fmla="*/ 0 w 1549309"/>
              <a:gd name="connsiteY0" fmla="*/ 1644650 h 1644650"/>
              <a:gd name="connsiteX1" fmla="*/ 647655 w 1549309"/>
              <a:gd name="connsiteY1" fmla="*/ 0 h 1644650"/>
              <a:gd name="connsiteX2" fmla="*/ 1549309 w 1549309"/>
              <a:gd name="connsiteY2" fmla="*/ 1612900 h 1644650"/>
              <a:gd name="connsiteX3" fmla="*/ 0 w 1549309"/>
              <a:gd name="connsiteY3" fmla="*/ 1644650 h 1644650"/>
              <a:gd name="connsiteX0" fmla="*/ 0 w 1549309"/>
              <a:gd name="connsiteY0" fmla="*/ 1644650 h 1644650"/>
              <a:gd name="connsiteX1" fmla="*/ 647655 w 1549309"/>
              <a:gd name="connsiteY1" fmla="*/ 0 h 1644650"/>
              <a:gd name="connsiteX2" fmla="*/ 1549309 w 1549309"/>
              <a:gd name="connsiteY2" fmla="*/ 1638300 h 1644650"/>
              <a:gd name="connsiteX3" fmla="*/ 0 w 1549309"/>
              <a:gd name="connsiteY3" fmla="*/ 1644650 h 1644650"/>
              <a:gd name="connsiteX0" fmla="*/ 0 w 1549309"/>
              <a:gd name="connsiteY0" fmla="*/ 2063750 h 2063750"/>
              <a:gd name="connsiteX1" fmla="*/ 812755 w 1549309"/>
              <a:gd name="connsiteY1" fmla="*/ 0 h 2063750"/>
              <a:gd name="connsiteX2" fmla="*/ 1549309 w 1549309"/>
              <a:gd name="connsiteY2" fmla="*/ 2057400 h 2063750"/>
              <a:gd name="connsiteX3" fmla="*/ 0 w 1549309"/>
              <a:gd name="connsiteY3" fmla="*/ 2063750 h 2063750"/>
            </a:gdLst>
            <a:ahLst/>
            <a:cxnLst>
              <a:cxn ang="0">
                <a:pos x="connsiteX0" y="connsiteY0"/>
              </a:cxn>
              <a:cxn ang="0">
                <a:pos x="connsiteX1" y="connsiteY1"/>
              </a:cxn>
              <a:cxn ang="0">
                <a:pos x="connsiteX2" y="connsiteY2"/>
              </a:cxn>
              <a:cxn ang="0">
                <a:pos x="connsiteX3" y="connsiteY3"/>
              </a:cxn>
            </a:cxnLst>
            <a:rect l="l" t="t" r="r" b="b"/>
            <a:pathLst>
              <a:path w="1549309" h="2063750">
                <a:moveTo>
                  <a:pt x="0" y="2063750"/>
                </a:moveTo>
                <a:lnTo>
                  <a:pt x="812755" y="0"/>
                </a:lnTo>
                <a:lnTo>
                  <a:pt x="1549309" y="2057400"/>
                </a:lnTo>
                <a:lnTo>
                  <a:pt x="0" y="2063750"/>
                </a:lnTo>
                <a:close/>
              </a:path>
            </a:pathLst>
          </a:custGeom>
          <a:solidFill>
            <a:srgbClr val="2D395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6438900" y="3986666"/>
            <a:ext cx="5431367" cy="1200329"/>
          </a:xfrm>
          <a:prstGeom prst="rect">
            <a:avLst/>
          </a:prstGeom>
          <a:noFill/>
        </p:spPr>
        <p:txBody>
          <a:bodyPr wrap="square" rtlCol="0">
            <a:spAutoFit/>
          </a:bodyPr>
          <a:lstStyle/>
          <a:p>
            <a:pPr algn="r" rtl="1"/>
            <a:r>
              <a:rPr lang="ar-JO" sz="4000" b="1" dirty="0">
                <a:latin typeface="Tajawal Medium" panose="00000600000000000000" pitchFamily="2" charset="-78"/>
                <a:cs typeface="Tajawal Medium" panose="00000600000000000000" pitchFamily="2" charset="-78"/>
              </a:rPr>
              <a:t>إعداد: </a:t>
            </a:r>
          </a:p>
          <a:p>
            <a:pPr algn="r" rtl="1"/>
            <a:r>
              <a:rPr lang="ar-JO" sz="3200" b="1" dirty="0">
                <a:latin typeface="Tajawal Medium" panose="00000600000000000000" pitchFamily="2" charset="-78"/>
                <a:cs typeface="Tajawal Medium" panose="00000600000000000000" pitchFamily="2" charset="-78"/>
              </a:rPr>
              <a:t>د. </a:t>
            </a:r>
            <a:r>
              <a:rPr lang="ar-JO" sz="3200" b="1" dirty="0" err="1">
                <a:latin typeface="Tajawal Medium" panose="00000600000000000000" pitchFamily="2" charset="-78"/>
                <a:cs typeface="Tajawal Medium" panose="00000600000000000000" pitchFamily="2" charset="-78"/>
              </a:rPr>
              <a:t>الاء</a:t>
            </a:r>
            <a:r>
              <a:rPr lang="ar-JO" sz="3200" b="1" dirty="0">
                <a:latin typeface="Tajawal Medium" panose="00000600000000000000" pitchFamily="2" charset="-78"/>
                <a:cs typeface="Tajawal Medium" panose="00000600000000000000" pitchFamily="2" charset="-78"/>
              </a:rPr>
              <a:t> طارق </a:t>
            </a:r>
            <a:r>
              <a:rPr lang="ar-JO" sz="3200" b="1" dirty="0" err="1">
                <a:latin typeface="Tajawal Medium" panose="00000600000000000000" pitchFamily="2" charset="-78"/>
                <a:cs typeface="Tajawal Medium" panose="00000600000000000000" pitchFamily="2" charset="-78"/>
              </a:rPr>
              <a:t>الضمرات</a:t>
            </a:r>
            <a:endParaRPr lang="en-US" sz="3200" b="1" dirty="0">
              <a:latin typeface="Tajawal Medium" panose="00000600000000000000" pitchFamily="2" charset="-78"/>
              <a:cs typeface="Tajawal Medium" panose="00000600000000000000" pitchFamily="2" charset="-78"/>
            </a:endParaRPr>
          </a:p>
        </p:txBody>
      </p:sp>
      <p:sp>
        <p:nvSpPr>
          <p:cNvPr id="44" name="Rectangle 43">
            <a:extLst>
              <a:ext uri="{FF2B5EF4-FFF2-40B4-BE49-F238E27FC236}">
                <a16:creationId xmlns:a16="http://schemas.microsoft.com/office/drawing/2014/main" xmlns="" id="{E3948B05-7CE6-E480-29B8-35C2C64D07A6}"/>
              </a:ext>
            </a:extLst>
          </p:cNvPr>
          <p:cNvSpPr/>
          <p:nvPr/>
        </p:nvSpPr>
        <p:spPr>
          <a:xfrm>
            <a:off x="-57150" y="-19050"/>
            <a:ext cx="7452000" cy="6912000"/>
          </a:xfrm>
          <a:custGeom>
            <a:avLst/>
            <a:gdLst>
              <a:gd name="connsiteX0" fmla="*/ 0 w 6153150"/>
              <a:gd name="connsiteY0" fmla="*/ 0 h 6991350"/>
              <a:gd name="connsiteX1" fmla="*/ 6153150 w 6153150"/>
              <a:gd name="connsiteY1" fmla="*/ 0 h 6991350"/>
              <a:gd name="connsiteX2" fmla="*/ 6153150 w 6153150"/>
              <a:gd name="connsiteY2" fmla="*/ 6991350 h 6991350"/>
              <a:gd name="connsiteX3" fmla="*/ 0 w 6153150"/>
              <a:gd name="connsiteY3" fmla="*/ 6991350 h 6991350"/>
              <a:gd name="connsiteX4" fmla="*/ 0 w 6153150"/>
              <a:gd name="connsiteY4" fmla="*/ 0 h 6991350"/>
              <a:gd name="connsiteX0" fmla="*/ 0 w 7372350"/>
              <a:gd name="connsiteY0" fmla="*/ 0 h 6991350"/>
              <a:gd name="connsiteX1" fmla="*/ 6153150 w 7372350"/>
              <a:gd name="connsiteY1" fmla="*/ 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3124200 w 7372350"/>
              <a:gd name="connsiteY1" fmla="*/ 800100 h 6991350"/>
              <a:gd name="connsiteX2" fmla="*/ 7372350 w 7372350"/>
              <a:gd name="connsiteY2" fmla="*/ 6991350 h 6991350"/>
              <a:gd name="connsiteX3" fmla="*/ 0 w 7372350"/>
              <a:gd name="connsiteY3" fmla="*/ 6991350 h 6991350"/>
              <a:gd name="connsiteX4" fmla="*/ 0 w 7372350"/>
              <a:gd name="connsiteY4" fmla="*/ 0 h 6991350"/>
              <a:gd name="connsiteX0" fmla="*/ 0 w 7372350"/>
              <a:gd name="connsiteY0" fmla="*/ 0 h 6991350"/>
              <a:gd name="connsiteX1" fmla="*/ 4724400 w 7372350"/>
              <a:gd name="connsiteY1" fmla="*/ 152400 h 6991350"/>
              <a:gd name="connsiteX2" fmla="*/ 7372350 w 7372350"/>
              <a:gd name="connsiteY2" fmla="*/ 6991350 h 6991350"/>
              <a:gd name="connsiteX3" fmla="*/ 0 w 7372350"/>
              <a:gd name="connsiteY3" fmla="*/ 6991350 h 6991350"/>
              <a:gd name="connsiteX4" fmla="*/ 0 w 7372350"/>
              <a:gd name="connsiteY4" fmla="*/ 0 h 6991350"/>
              <a:gd name="connsiteX0" fmla="*/ 857250 w 7372350"/>
              <a:gd name="connsiteY0" fmla="*/ 438150 h 6838950"/>
              <a:gd name="connsiteX1" fmla="*/ 4724400 w 7372350"/>
              <a:gd name="connsiteY1" fmla="*/ 0 h 6838950"/>
              <a:gd name="connsiteX2" fmla="*/ 7372350 w 7372350"/>
              <a:gd name="connsiteY2" fmla="*/ 6838950 h 6838950"/>
              <a:gd name="connsiteX3" fmla="*/ 0 w 7372350"/>
              <a:gd name="connsiteY3" fmla="*/ 6838950 h 6838950"/>
              <a:gd name="connsiteX4" fmla="*/ 857250 w 7372350"/>
              <a:gd name="connsiteY4" fmla="*/ 438150 h 6838950"/>
              <a:gd name="connsiteX0" fmla="*/ 38100 w 7372350"/>
              <a:gd name="connsiteY0" fmla="*/ 0 h 6896100"/>
              <a:gd name="connsiteX1" fmla="*/ 4724400 w 7372350"/>
              <a:gd name="connsiteY1" fmla="*/ 57150 h 6896100"/>
              <a:gd name="connsiteX2" fmla="*/ 7372350 w 7372350"/>
              <a:gd name="connsiteY2" fmla="*/ 6896100 h 6896100"/>
              <a:gd name="connsiteX3" fmla="*/ 0 w 7372350"/>
              <a:gd name="connsiteY3" fmla="*/ 6896100 h 6896100"/>
              <a:gd name="connsiteX4" fmla="*/ 38100 w 7372350"/>
              <a:gd name="connsiteY4" fmla="*/ 0 h 6896100"/>
              <a:gd name="connsiteX0" fmla="*/ 0 w 7334250"/>
              <a:gd name="connsiteY0" fmla="*/ 0 h 6896100"/>
              <a:gd name="connsiteX1" fmla="*/ 4686300 w 7334250"/>
              <a:gd name="connsiteY1" fmla="*/ 57150 h 6896100"/>
              <a:gd name="connsiteX2" fmla="*/ 7334250 w 7334250"/>
              <a:gd name="connsiteY2" fmla="*/ 6896100 h 6896100"/>
              <a:gd name="connsiteX3" fmla="*/ 800100 w 7334250"/>
              <a:gd name="connsiteY3" fmla="*/ 6305550 h 6896100"/>
              <a:gd name="connsiteX4" fmla="*/ 0 w 7334250"/>
              <a:gd name="connsiteY4" fmla="*/ 0 h 6896100"/>
              <a:gd name="connsiteX0" fmla="*/ 38100 w 7372350"/>
              <a:gd name="connsiteY0" fmla="*/ 0 h 6915150"/>
              <a:gd name="connsiteX1" fmla="*/ 4724400 w 7372350"/>
              <a:gd name="connsiteY1" fmla="*/ 57150 h 6915150"/>
              <a:gd name="connsiteX2" fmla="*/ 7372350 w 7372350"/>
              <a:gd name="connsiteY2" fmla="*/ 6896100 h 6915150"/>
              <a:gd name="connsiteX3" fmla="*/ 0 w 7372350"/>
              <a:gd name="connsiteY3" fmla="*/ 6915150 h 6915150"/>
              <a:gd name="connsiteX4" fmla="*/ 38100 w 7372350"/>
              <a:gd name="connsiteY4" fmla="*/ 0 h 6915150"/>
              <a:gd name="connsiteX0" fmla="*/ 38100 w 7372350"/>
              <a:gd name="connsiteY0" fmla="*/ 19050 h 6934200"/>
              <a:gd name="connsiteX1" fmla="*/ 4743450 w 7372350"/>
              <a:gd name="connsiteY1" fmla="*/ 0 h 6934200"/>
              <a:gd name="connsiteX2" fmla="*/ 7372350 w 7372350"/>
              <a:gd name="connsiteY2" fmla="*/ 6915150 h 6934200"/>
              <a:gd name="connsiteX3" fmla="*/ 0 w 7372350"/>
              <a:gd name="connsiteY3" fmla="*/ 6934200 h 6934200"/>
              <a:gd name="connsiteX4" fmla="*/ 38100 w 7372350"/>
              <a:gd name="connsiteY4" fmla="*/ 19050 h 69342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72350" h="6934200">
                <a:moveTo>
                  <a:pt x="38100" y="19050"/>
                </a:moveTo>
                <a:lnTo>
                  <a:pt x="4743450" y="0"/>
                </a:lnTo>
                <a:lnTo>
                  <a:pt x="7372350" y="6915150"/>
                </a:lnTo>
                <a:lnTo>
                  <a:pt x="0" y="6934200"/>
                </a:lnTo>
                <a:lnTo>
                  <a:pt x="38100" y="19050"/>
                </a:lnTo>
                <a:close/>
              </a:path>
            </a:pathLst>
          </a:custGeom>
          <a:blipFill dpi="0" rotWithShape="1">
            <a:blip r:embed="rId3" cstate="print">
              <a:alphaModFix amt="76000"/>
            </a:blip>
            <a:srcRect/>
            <a:stretch>
              <a:fillRect t="-100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5930229" y="1909609"/>
            <a:ext cx="5791200" cy="1754326"/>
          </a:xfrm>
          <a:prstGeom prst="rect">
            <a:avLst/>
          </a:prstGeom>
          <a:noFill/>
        </p:spPr>
        <p:txBody>
          <a:bodyPr wrap="square" rtlCol="0">
            <a:spAutoFit/>
          </a:bodyPr>
          <a:lstStyle/>
          <a:p>
            <a:pPr algn="r"/>
            <a:r>
              <a:rPr lang="ar-JO" sz="5400" b="1" dirty="0">
                <a:solidFill>
                  <a:srgbClr val="8E5A6D"/>
                </a:solidFill>
                <a:latin typeface="Tajawal Medium" panose="00000600000000000000" pitchFamily="2" charset="-78"/>
                <a:cs typeface="Tajawal Medium" panose="00000600000000000000" pitchFamily="2" charset="-78"/>
              </a:rPr>
              <a:t>أساليب البحث</a:t>
            </a:r>
          </a:p>
          <a:p>
            <a:pPr algn="r"/>
            <a:endParaRPr lang="en-US" sz="5400" b="1" dirty="0">
              <a:solidFill>
                <a:srgbClr val="8E5A6D"/>
              </a:solidFill>
              <a:latin typeface="Tajawal Medium" panose="00000600000000000000" pitchFamily="2" charset="-78"/>
              <a:cs typeface="Tajawal Medium" panose="00000600000000000000" pitchFamily="2" charset="-78"/>
            </a:endParaRPr>
          </a:p>
        </p:txBody>
      </p:sp>
      <p:pic>
        <p:nvPicPr>
          <p:cNvPr id="33" name="Picture 32">
            <a:extLst>
              <a:ext uri="{FF2B5EF4-FFF2-40B4-BE49-F238E27FC236}">
                <a16:creationId xmlns:a16="http://schemas.microsoft.com/office/drawing/2014/main" xmlns="" id="{7B1083B8-7F24-C9AF-FA88-CAB8BE99D406}"/>
              </a:ext>
            </a:extLst>
          </p:cNvPr>
          <p:cNvPicPr>
            <a:picLocks noChangeAspect="1"/>
          </p:cNvPicPr>
          <p:nvPr/>
        </p:nvPicPr>
        <p:blipFill>
          <a:blip r:embed="rId4" cstate="print">
            <a:extLst>
              <a:ext uri="{28A0092B-C50C-407E-A947-70E740481C1C}">
                <a14:useLocalDpi xmlns:a14="http://schemas.microsoft.com/office/drawing/2010/main" xmlns="" val="0"/>
              </a:ext>
            </a:extLst>
          </a:blip>
          <a:srcRect/>
          <a:stretch/>
        </p:blipFill>
        <p:spPr>
          <a:xfrm>
            <a:off x="8993573" y="-394321"/>
            <a:ext cx="2876694" cy="2544327"/>
          </a:xfrm>
          <a:prstGeom prst="rect">
            <a:avLst/>
          </a:prstGeom>
        </p:spPr>
      </p:pic>
      <p:sp>
        <p:nvSpPr>
          <p:cNvPr id="35" name="Parallelogram 34">
            <a:extLst>
              <a:ext uri="{FF2B5EF4-FFF2-40B4-BE49-F238E27FC236}">
                <a16:creationId xmlns:a16="http://schemas.microsoft.com/office/drawing/2014/main" xmlns="" id="{F07AC106-4C88-A6D7-90B1-96971027FAFA}"/>
              </a:ext>
            </a:extLst>
          </p:cNvPr>
          <p:cNvSpPr/>
          <p:nvPr/>
        </p:nvSpPr>
        <p:spPr>
          <a:xfrm rot="4043456">
            <a:off x="-459862" y="6293391"/>
            <a:ext cx="5381392" cy="134671"/>
          </a:xfrm>
          <a:prstGeom prst="parallelogram">
            <a:avLst/>
          </a:prstGeom>
          <a:solidFill>
            <a:srgbClr val="FAC7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TextBox 45">
            <a:extLst>
              <a:ext uri="{FF2B5EF4-FFF2-40B4-BE49-F238E27FC236}">
                <a16:creationId xmlns:a16="http://schemas.microsoft.com/office/drawing/2014/main" xmlns="" id="{FA59789B-D841-DB76-25B9-1348B202C2B5}"/>
              </a:ext>
            </a:extLst>
          </p:cNvPr>
          <p:cNvSpPr txBox="1"/>
          <p:nvPr/>
        </p:nvSpPr>
        <p:spPr>
          <a:xfrm>
            <a:off x="8463335" y="3141818"/>
            <a:ext cx="1022844" cy="400110"/>
          </a:xfrm>
          <a:prstGeom prst="rect">
            <a:avLst/>
          </a:prstGeom>
          <a:noFill/>
        </p:spPr>
        <p:txBody>
          <a:bodyPr wrap="none" rtlCol="0">
            <a:spAutoFit/>
          </a:bodyPr>
          <a:lstStyle/>
          <a:p>
            <a:r>
              <a:rPr lang="en-US" sz="2000" dirty="0"/>
              <a:t>RSC 701</a:t>
            </a:r>
            <a:endParaRPr lang="en-US" sz="2000" dirty="0">
              <a:solidFill>
                <a:srgbClr val="2D3956"/>
              </a:solidFill>
              <a:latin typeface="Tajawal Medium" panose="00000600000000000000" pitchFamily="2" charset="-78"/>
              <a:cs typeface="Tajawal Medium" panose="00000600000000000000" pitchFamily="2" charset="-78"/>
            </a:endParaRPr>
          </a:p>
        </p:txBody>
      </p:sp>
      <p:pic>
        <p:nvPicPr>
          <p:cNvPr id="47" name="Graphic 46">
            <a:extLst>
              <a:ext uri="{FF2B5EF4-FFF2-40B4-BE49-F238E27FC236}">
                <a16:creationId xmlns:a16="http://schemas.microsoft.com/office/drawing/2014/main" xmlns="" id="{D4AF3B79-7C62-249A-6AAB-EA6585FAC59E}"/>
              </a:ext>
            </a:extLst>
          </p:cNvPr>
          <p:cNvPicPr>
            <a:picLocks noChangeAspect="1"/>
          </p:cNvPicPr>
          <p:nvPr/>
        </p:nvPicPr>
        <p:blipFill>
          <a:blip r:embed="rId5" cstate="print">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sp>
        <p:nvSpPr>
          <p:cNvPr id="3" name="مستطيل 2"/>
          <p:cNvSpPr/>
          <p:nvPr/>
        </p:nvSpPr>
        <p:spPr>
          <a:xfrm>
            <a:off x="2449497" y="5992568"/>
            <a:ext cx="3115621" cy="769441"/>
          </a:xfrm>
          <a:prstGeom prst="rect">
            <a:avLst/>
          </a:prstGeom>
        </p:spPr>
        <p:txBody>
          <a:bodyPr wrap="square">
            <a:spAutoFit/>
          </a:bodyPr>
          <a:lstStyle/>
          <a:p>
            <a:pPr algn="r"/>
            <a:r>
              <a:rPr lang="ar-JO" sz="4400" dirty="0"/>
              <a:t>القيادة التربوية</a:t>
            </a:r>
          </a:p>
        </p:txBody>
      </p:sp>
    </p:spTree>
    <p:extLst>
      <p:ext uri="{BB962C8B-B14F-4D97-AF65-F5344CB8AC3E}">
        <p14:creationId xmlns:p14="http://schemas.microsoft.com/office/powerpoint/2010/main" xmlns="" val="13243884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1" y="-43544"/>
            <a:ext cx="12191999" cy="5816453"/>
          </a:xfrm>
          <a:prstGeom prst="round1Rect">
            <a:avLst>
              <a:gd name="adj" fmla="val 32222"/>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lin ang="81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sp>
        <p:nvSpPr>
          <p:cNvPr id="9" name="TextBox 8">
            <a:extLst>
              <a:ext uri="{FF2B5EF4-FFF2-40B4-BE49-F238E27FC236}">
                <a16:creationId xmlns:a16="http://schemas.microsoft.com/office/drawing/2014/main" xmlns="" id="{25760A6C-566F-B7E3-1EEE-CB29F0CF0113}"/>
              </a:ext>
            </a:extLst>
          </p:cNvPr>
          <p:cNvSpPr txBox="1"/>
          <p:nvPr/>
        </p:nvSpPr>
        <p:spPr>
          <a:xfrm>
            <a:off x="2272145" y="1840994"/>
            <a:ext cx="6767625" cy="2123658"/>
          </a:xfrm>
          <a:prstGeom prst="rect">
            <a:avLst/>
          </a:prstGeom>
          <a:noFill/>
          <a:ln>
            <a:noFill/>
          </a:ln>
        </p:spPr>
        <p:txBody>
          <a:bodyPr wrap="square" rtlCol="0">
            <a:spAutoFit/>
          </a:bodyPr>
          <a:lstStyle/>
          <a:p>
            <a:pPr algn="ctr"/>
            <a:r>
              <a:rPr lang="ar-JO" sz="44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ajawal Medium" panose="00000600000000000000" pitchFamily="2" charset="-78"/>
                <a:cs typeface="Tajawal Medium" panose="00000600000000000000" pitchFamily="2" charset="-78"/>
              </a:rPr>
              <a:t>المحاضرة </a:t>
            </a:r>
            <a:r>
              <a:rPr lang="ar-JO" sz="4400" b="1" dirty="0" smtClean="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latin typeface="Tajawal Medium" panose="00000600000000000000" pitchFamily="2" charset="-78"/>
                <a:cs typeface="Tajawal Medium" panose="00000600000000000000" pitchFamily="2" charset="-78"/>
              </a:rPr>
              <a:t>الرابعة</a:t>
            </a:r>
            <a:endParaRPr lang="ar-JO" sz="4400" b="1" dirty="0" smtClean="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Tajawal Medium" panose="00000600000000000000" pitchFamily="2" charset="-78"/>
              <a:cs typeface="Tajawal Medium" panose="00000600000000000000" pitchFamily="2" charset="-78"/>
            </a:endParaRPr>
          </a:p>
          <a:p>
            <a:pPr algn="ctr" rtl="1"/>
            <a:r>
              <a:rPr lang="ar-JO" sz="4400" dirty="0">
                <a:solidFill>
                  <a:schemeClr val="bg1"/>
                </a:solidFill>
              </a:rPr>
              <a:t>مراجعة الأدبيات واستخدام قواعد البيانات والتوثيق</a:t>
            </a:r>
            <a:endParaRPr lang="en-US" sz="4400" dirty="0">
              <a:solidFill>
                <a:schemeClr val="bg1"/>
              </a:solidFill>
            </a:endParaRPr>
          </a:p>
        </p:txBody>
      </p:sp>
      <p:sp>
        <p:nvSpPr>
          <p:cNvPr id="12" name="TextBox 11">
            <a:extLst>
              <a:ext uri="{FF2B5EF4-FFF2-40B4-BE49-F238E27FC236}">
                <a16:creationId xmlns:a16="http://schemas.microsoft.com/office/drawing/2014/main" xmlns=""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2D3956"/>
                </a:solidFill>
                <a:latin typeface="Tajawal Medium" panose="00000600000000000000" pitchFamily="2" charset="-78"/>
                <a:cs typeface="Tajawal Medium" panose="00000600000000000000" pitchFamily="2" charset="-78"/>
              </a:rPr>
              <a:t>Dr. </a:t>
            </a:r>
            <a:r>
              <a:rPr lang="en-US" sz="2800" b="1" dirty="0" err="1">
                <a:solidFill>
                  <a:srgbClr val="2D3956"/>
                </a:solidFill>
                <a:latin typeface="Tajawal Medium" panose="00000600000000000000" pitchFamily="2" charset="-78"/>
                <a:cs typeface="Tajawal Medium" panose="00000600000000000000" pitchFamily="2" charset="-78"/>
              </a:rPr>
              <a:t>Alaa</a:t>
            </a:r>
            <a:r>
              <a:rPr lang="en-US" sz="2800" b="1" dirty="0">
                <a:solidFill>
                  <a:srgbClr val="2D3956"/>
                </a:solidFill>
                <a:latin typeface="Tajawal Medium" panose="00000600000000000000" pitchFamily="2" charset="-78"/>
                <a:cs typeface="Tajawal Medium" panose="00000600000000000000" pitchFamily="2" charset="-78"/>
              </a:rPr>
              <a:t> </a:t>
            </a:r>
            <a:r>
              <a:rPr lang="en-US" sz="2800" b="1" dirty="0" err="1">
                <a:solidFill>
                  <a:srgbClr val="2D3956"/>
                </a:solidFill>
                <a:latin typeface="Tajawal Medium" panose="00000600000000000000" pitchFamily="2" charset="-78"/>
                <a:cs typeface="Tajawal Medium" panose="00000600000000000000" pitchFamily="2" charset="-78"/>
              </a:rPr>
              <a:t>ELdmrat</a:t>
            </a:r>
            <a:endParaRPr lang="en-US" sz="2800" b="1" dirty="0">
              <a:solidFill>
                <a:srgbClr val="2D3956"/>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xmlns=""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2D3956"/>
                </a:solidFill>
                <a:latin typeface="Tajawal Medium" panose="00000600000000000000" pitchFamily="2" charset="-78"/>
                <a:cs typeface="Tajawal Medium" panose="00000600000000000000" pitchFamily="2" charset="-78"/>
              </a:rPr>
              <a:t>Prepared by</a:t>
            </a:r>
          </a:p>
        </p:txBody>
      </p:sp>
      <p:pic>
        <p:nvPicPr>
          <p:cNvPr id="20" name="Graphic 19">
            <a:extLst>
              <a:ext uri="{FF2B5EF4-FFF2-40B4-BE49-F238E27FC236}">
                <a16:creationId xmlns:a16="http://schemas.microsoft.com/office/drawing/2014/main" xmlns="" id="{30BDC001-1C3C-B8DA-24DF-01E90AFFD831}"/>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9923145" y="6311380"/>
            <a:ext cx="1879649" cy="309233"/>
          </a:xfrm>
          <a:prstGeom prst="rect">
            <a:avLst/>
          </a:prstGeom>
        </p:spPr>
      </p:pic>
      <p:pic>
        <p:nvPicPr>
          <p:cNvPr id="22" name="Graphic 21">
            <a:extLst>
              <a:ext uri="{FF2B5EF4-FFF2-40B4-BE49-F238E27FC236}">
                <a16:creationId xmlns:a16="http://schemas.microsoft.com/office/drawing/2014/main" xmlns="" id="{FA5D44C7-1F20-0684-5315-73F4013F0EB0}"/>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xmlns="" id="{ACE76E66-5FF1-83D6-4EAC-3853027A6FDC}"/>
              </a:ext>
            </a:extLst>
          </p:cNvPr>
          <p:cNvPicPr>
            <a:picLocks noChangeAspect="1"/>
          </p:cNvPicPr>
          <p:nvPr/>
        </p:nvPicPr>
        <p:blipFill>
          <a:blip r:embed="rId9" cstate="print">
            <a:extLst>
              <a:ext uri="{96DAC541-7B7A-43D3-8B79-37D633B846F1}">
                <asvg:svgBlip xmlns="" xmlns:asvg="http://schemas.microsoft.com/office/drawing/2016/SVG/main" r:embed="rId10"/>
              </a:ext>
            </a:extLst>
          </a:blip>
          <a:stretch>
            <a:fillRect/>
          </a:stretch>
        </p:blipFill>
        <p:spPr>
          <a:xfrm>
            <a:off x="9175057" y="248508"/>
            <a:ext cx="2649477" cy="1166001"/>
          </a:xfrm>
          <a:prstGeom prst="rect">
            <a:avLst/>
          </a:prstGeom>
        </p:spPr>
      </p:pic>
    </p:spTree>
    <p:extLst>
      <p:ext uri="{BB962C8B-B14F-4D97-AF65-F5344CB8AC3E}">
        <p14:creationId xmlns:p14="http://schemas.microsoft.com/office/powerpoint/2010/main" xmlns="" val="70163207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xmlns=""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xmlns=""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xmlns=""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25" name="TextBox 24">
            <a:extLst>
              <a:ext uri="{FF2B5EF4-FFF2-40B4-BE49-F238E27FC236}">
                <a16:creationId xmlns:a16="http://schemas.microsoft.com/office/drawing/2014/main" xmlns="" id="{904B7CA6-23A4-2E24-5FFC-ECEA38831F6A}"/>
              </a:ext>
            </a:extLst>
          </p:cNvPr>
          <p:cNvSpPr txBox="1"/>
          <p:nvPr/>
        </p:nvSpPr>
        <p:spPr>
          <a:xfrm>
            <a:off x="2055479" y="802670"/>
            <a:ext cx="8375963" cy="6186309"/>
          </a:xfrm>
          <a:prstGeom prst="rect">
            <a:avLst/>
          </a:prstGeom>
          <a:noFill/>
        </p:spPr>
        <p:txBody>
          <a:bodyPr wrap="square" rtlCol="0">
            <a:spAutoFit/>
          </a:bodyPr>
          <a:lstStyle/>
          <a:p>
            <a:pPr algn="ctr" rtl="1"/>
            <a:r>
              <a:rPr lang="ar-JO" sz="2800" b="1" dirty="0">
                <a:solidFill>
                  <a:srgbClr val="2D3956"/>
                </a:solidFill>
                <a:latin typeface="Simplified Arabic" panose="02020603050405020304" pitchFamily="18" charset="-78"/>
                <a:cs typeface="Simplified Arabic" panose="02020603050405020304" pitchFamily="18" charset="-78"/>
              </a:rPr>
              <a:t>المحتويات</a:t>
            </a:r>
          </a:p>
          <a:p>
            <a:pPr algn="r" rtl="1"/>
            <a:endParaRPr lang="ar-JO" sz="2000" b="1" dirty="0" smtClean="0">
              <a:latin typeface="Simplified Arabic" panose="02020603050405020304" pitchFamily="18" charset="-78"/>
              <a:cs typeface="Simplified Arabic" panose="02020603050405020304" pitchFamily="18" charset="-78"/>
            </a:endParaRPr>
          </a:p>
          <a:p>
            <a:pPr marL="457200" indent="-457200" algn="r" rtl="1">
              <a:buFont typeface="Wingdings" panose="05000000000000000000" pitchFamily="2" charset="2"/>
              <a:buChar char="v"/>
            </a:pPr>
            <a:r>
              <a:rPr lang="ar-JO" sz="2400" b="1" dirty="0" smtClean="0">
                <a:latin typeface="Simplified Arabic" panose="02020603050405020304" pitchFamily="18" charset="-78"/>
                <a:cs typeface="Simplified Arabic" panose="02020603050405020304" pitchFamily="18" charset="-78"/>
              </a:rPr>
              <a:t>مقدمة </a:t>
            </a:r>
          </a:p>
          <a:p>
            <a:pPr marL="457200" indent="-457200" algn="r" rtl="1">
              <a:buFont typeface="Wingdings" panose="05000000000000000000" pitchFamily="2" charset="2"/>
              <a:buChar char="v"/>
            </a:pPr>
            <a:r>
              <a:rPr lang="ar-SA" sz="2400" b="1" dirty="0" smtClean="0"/>
              <a:t>مفهوم </a:t>
            </a:r>
            <a:r>
              <a:rPr lang="ar-SA" sz="2400" b="1" dirty="0"/>
              <a:t>مراجعة </a:t>
            </a:r>
            <a:r>
              <a:rPr lang="ar-JO" sz="2400" b="1" dirty="0"/>
              <a:t>الأدبيات </a:t>
            </a:r>
            <a:endParaRPr lang="ar-JO" sz="2400" b="1" dirty="0" smtClean="0"/>
          </a:p>
          <a:p>
            <a:pPr marL="342900" indent="-342900" algn="r" rtl="1">
              <a:buFont typeface="Wingdings" panose="05000000000000000000" pitchFamily="2" charset="2"/>
              <a:buChar char="v"/>
            </a:pPr>
            <a:r>
              <a:rPr lang="ar-JO" sz="2400" b="1" dirty="0"/>
              <a:t>أهمية مراجعة الأدبيات </a:t>
            </a:r>
            <a:endParaRPr lang="en-US" sz="2400" dirty="0"/>
          </a:p>
          <a:p>
            <a:pPr marL="342900" indent="-342900" algn="r" rtl="1">
              <a:buFont typeface="Wingdings" panose="05000000000000000000" pitchFamily="2" charset="2"/>
              <a:buChar char="v"/>
            </a:pPr>
            <a:r>
              <a:rPr lang="ar-JO" sz="2400" b="1" dirty="0"/>
              <a:t>اس</a:t>
            </a:r>
            <a:r>
              <a:rPr lang="ar-SA" sz="2400" b="1" dirty="0" err="1"/>
              <a:t>تخدام</a:t>
            </a:r>
            <a:r>
              <a:rPr lang="ar-SA" sz="2400" b="1" dirty="0"/>
              <a:t> قواعد البيانات </a:t>
            </a:r>
            <a:endParaRPr lang="en-US" sz="2400" dirty="0"/>
          </a:p>
          <a:p>
            <a:pPr marL="342900" indent="-342900" algn="r" rtl="1">
              <a:buFont typeface="Wingdings" panose="05000000000000000000" pitchFamily="2" charset="2"/>
              <a:buChar char="v"/>
            </a:pPr>
            <a:r>
              <a:rPr lang="ar-SA" sz="2400" b="1" dirty="0"/>
              <a:t>معايير اختيار الدراسات السابقة</a:t>
            </a:r>
            <a:endParaRPr lang="en-US" sz="2400" dirty="0"/>
          </a:p>
          <a:p>
            <a:pPr marL="342900" indent="-342900" algn="r" rtl="1">
              <a:buFont typeface="Wingdings" panose="05000000000000000000" pitchFamily="2" charset="2"/>
              <a:buChar char="v"/>
            </a:pPr>
            <a:r>
              <a:rPr lang="ar-SA" sz="2400" b="1" dirty="0"/>
              <a:t>معايير نقد الدراسات السابقة</a:t>
            </a:r>
            <a:endParaRPr lang="en-US" sz="2400" dirty="0"/>
          </a:p>
          <a:p>
            <a:pPr marL="342900" indent="-342900" algn="r" rtl="1">
              <a:buFont typeface="Wingdings" panose="05000000000000000000" pitchFamily="2" charset="2"/>
              <a:buChar char="v"/>
            </a:pPr>
            <a:r>
              <a:rPr lang="ar-SA" sz="2400" b="1" dirty="0"/>
              <a:t>التوثيق العلمي</a:t>
            </a:r>
            <a:endParaRPr lang="en-US" sz="2400" dirty="0"/>
          </a:p>
          <a:p>
            <a:pPr marL="342900" indent="-342900" algn="r" rtl="1">
              <a:buFont typeface="Wingdings" panose="05000000000000000000" pitchFamily="2" charset="2"/>
              <a:buChar char="v"/>
            </a:pPr>
            <a:r>
              <a:rPr lang="ar-SA" sz="2400" b="1" dirty="0"/>
              <a:t>مفهوم التوثيق في البحث العلمي </a:t>
            </a:r>
            <a:endParaRPr lang="en-US" sz="2400" dirty="0"/>
          </a:p>
          <a:p>
            <a:pPr marL="342900" indent="-342900" algn="r" rtl="1">
              <a:buFont typeface="Wingdings" panose="05000000000000000000" pitchFamily="2" charset="2"/>
              <a:buChar char="v"/>
            </a:pPr>
            <a:r>
              <a:rPr lang="ar-SA" sz="2400" b="1" dirty="0"/>
              <a:t>أهداف التوثيق في البحث العلمي </a:t>
            </a:r>
            <a:endParaRPr lang="en-US" sz="2400" dirty="0"/>
          </a:p>
          <a:p>
            <a:pPr marL="342900" indent="-342900" algn="r" rtl="1">
              <a:buFont typeface="Wingdings" panose="05000000000000000000" pitchFamily="2" charset="2"/>
              <a:buChar char="v"/>
            </a:pPr>
            <a:r>
              <a:rPr lang="ar-SA" sz="2400" b="1" dirty="0"/>
              <a:t>طرائق التوثيق في البحوث </a:t>
            </a:r>
            <a:r>
              <a:rPr lang="ar-SA" sz="2400" b="1" dirty="0" smtClean="0"/>
              <a:t>العلمية</a:t>
            </a:r>
            <a:endParaRPr lang="ar-JO" sz="2400" dirty="0"/>
          </a:p>
          <a:p>
            <a:pPr marL="342900" indent="-342900" algn="r" rtl="1">
              <a:buFont typeface="Wingdings" panose="05000000000000000000" pitchFamily="2" charset="2"/>
              <a:buChar char="v"/>
            </a:pPr>
            <a:r>
              <a:rPr lang="ar-JO" sz="2400" b="1" dirty="0" smtClean="0"/>
              <a:t>خاتمة</a:t>
            </a:r>
            <a:endParaRPr lang="ar-JO" sz="2000" b="1" dirty="0"/>
          </a:p>
          <a:p>
            <a:pPr marL="457200" indent="-457200" algn="r" rtl="1">
              <a:buFontTx/>
              <a:buChar char="-"/>
            </a:pPr>
            <a:endParaRPr lang="ar-JO" sz="2800" b="1" dirty="0">
              <a:latin typeface="Simplified Arabic" panose="02020603050405020304" pitchFamily="18" charset="-78"/>
              <a:cs typeface="Simplified Arabic" panose="02020603050405020304" pitchFamily="18" charset="-78"/>
            </a:endParaRPr>
          </a:p>
          <a:p>
            <a:pPr algn="r" rtl="1"/>
            <a:endParaRPr lang="ar-JO" sz="2800" b="1" dirty="0">
              <a:latin typeface="Simplified Arabic" panose="02020603050405020304" pitchFamily="18" charset="-78"/>
              <a:cs typeface="Simplified Arabic" panose="02020603050405020304" pitchFamily="18" charset="-78"/>
            </a:endParaRPr>
          </a:p>
          <a:p>
            <a:pPr marL="457200" indent="-457200" algn="r" rtl="1">
              <a:buFontTx/>
              <a:buChar char="-"/>
            </a:pPr>
            <a:endParaRPr lang="ar-JO" sz="2800" b="1" dirty="0">
              <a:solidFill>
                <a:srgbClr val="2D3956"/>
              </a:solidFill>
              <a:latin typeface="Tajawal Medium" panose="00000600000000000000" pitchFamily="2" charset="-78"/>
              <a:cs typeface="Tajawal Medium" panose="00000600000000000000" pitchFamily="2" charset="-78"/>
            </a:endParaRPr>
          </a:p>
        </p:txBody>
      </p:sp>
      <p:sp>
        <p:nvSpPr>
          <p:cNvPr id="28" name="Rectangle 27">
            <a:extLst>
              <a:ext uri="{FF2B5EF4-FFF2-40B4-BE49-F238E27FC236}">
                <a16:creationId xmlns:a16="http://schemas.microsoft.com/office/drawing/2014/main" xmlns="" id="{35E30A49-6736-ECBA-A034-3B17B6F12642}"/>
              </a:ext>
            </a:extLst>
          </p:cNvPr>
          <p:cNvSpPr/>
          <p:nvPr/>
        </p:nvSpPr>
        <p:spPr>
          <a:xfrm>
            <a:off x="3150823" y="583447"/>
            <a:ext cx="6516914"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xmlns="" id="{778127ED-6700-AD6D-66AB-04E169E624AF}"/>
              </a:ext>
            </a:extLst>
          </p:cNvPr>
          <p:cNvPicPr>
            <a:picLocks noChangeAspect="1"/>
          </p:cNvPicPr>
          <p:nvPr/>
        </p:nvPicPr>
        <p:blipFill>
          <a:blip r:embed="rId4" cstate="print">
            <a:extLst>
              <a:ext uri="{28A0092B-C50C-407E-A947-70E740481C1C}">
                <a14:useLocalDpi xmlns:a14="http://schemas.microsoft.com/office/drawing/2010/main" xmlns="" val="0"/>
              </a:ext>
            </a:extLst>
          </a:blip>
          <a:srcRect/>
          <a:stretch/>
        </p:blipFill>
        <p:spPr>
          <a:xfrm>
            <a:off x="9932264" y="-372928"/>
            <a:ext cx="2036258" cy="1800993"/>
          </a:xfrm>
          <a:prstGeom prst="rect">
            <a:avLst/>
          </a:prstGeom>
        </p:spPr>
      </p:pic>
      <p:pic>
        <p:nvPicPr>
          <p:cNvPr id="36" name="Graphic 35">
            <a:extLst>
              <a:ext uri="{FF2B5EF4-FFF2-40B4-BE49-F238E27FC236}">
                <a16:creationId xmlns:a16="http://schemas.microsoft.com/office/drawing/2014/main" xmlns="" id="{D093BAF8-7BD7-E8F7-8798-6C01339128AB}"/>
              </a:ext>
            </a:extLst>
          </p:cNvPr>
          <p:cNvPicPr>
            <a:picLocks noChangeAspect="1"/>
          </p:cNvPicPr>
          <p:nvPr/>
        </p:nvPicPr>
        <p:blipFill>
          <a:blip r:embed="rId5" cstate="print">
            <a:extLst>
              <a:ext uri="{96DAC541-7B7A-43D3-8B79-37D633B846F1}">
                <asvg:svgBlip xmlns="" xmlns:asvg="http://schemas.microsoft.com/office/drawing/2016/SVG/main" r:embed="rId8"/>
              </a:ext>
            </a:extLst>
          </a:blip>
          <a:stretch>
            <a:fillRect/>
          </a:stretch>
        </p:blipFill>
        <p:spPr>
          <a:xfrm>
            <a:off x="280308" y="6043914"/>
            <a:ext cx="2167470" cy="591661"/>
          </a:xfrm>
          <a:prstGeom prst="rect">
            <a:avLst/>
          </a:prstGeom>
        </p:spPr>
      </p:pic>
      <p:pic>
        <p:nvPicPr>
          <p:cNvPr id="37" name="Graphic 36">
            <a:extLst>
              <a:ext uri="{FF2B5EF4-FFF2-40B4-BE49-F238E27FC236}">
                <a16:creationId xmlns:a16="http://schemas.microsoft.com/office/drawing/2014/main" xmlns="" id="{C2BDC60B-9FFF-D670-F0A7-0FBAF64501CF}"/>
              </a:ext>
            </a:extLst>
          </p:cNvPr>
          <p:cNvPicPr>
            <a:picLocks noChangeAspect="1"/>
          </p:cNvPicPr>
          <p:nvPr/>
        </p:nvPicPr>
        <p:blipFill>
          <a:blip r:embed="rId9" cstate="print">
            <a:extLst>
              <a:ext uri="{96DAC541-7B7A-43D3-8B79-37D633B846F1}">
                <asvg:svgBlip xmlns="" xmlns:asvg="http://schemas.microsoft.com/office/drawing/2016/SVG/main" r:embed="rId10"/>
              </a:ext>
            </a:extLst>
          </a:blip>
          <a:stretch>
            <a:fillRect/>
          </a:stretch>
        </p:blipFill>
        <p:spPr>
          <a:xfrm>
            <a:off x="9942185" y="6435974"/>
            <a:ext cx="1879649" cy="309233"/>
          </a:xfrm>
          <a:prstGeom prst="rect">
            <a:avLst/>
          </a:prstGeom>
        </p:spPr>
      </p:pic>
    </p:spTree>
    <p:extLst>
      <p:ext uri="{BB962C8B-B14F-4D97-AF65-F5344CB8AC3E}">
        <p14:creationId xmlns:p14="http://schemas.microsoft.com/office/powerpoint/2010/main" xmlns="" val="256940814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xmlns="" id="{48D6FEC8-BEE1-472C-B140-88A9A17FC355}"/>
              </a:ext>
            </a:extLst>
          </p:cNvPr>
          <p:cNvSpPr/>
          <p:nvPr/>
        </p:nvSpPr>
        <p:spPr>
          <a:xfrm>
            <a:off x="973394" y="2"/>
            <a:ext cx="11218607" cy="3170902"/>
          </a:xfrm>
          <a:prstGeom prst="rect">
            <a:avLst/>
          </a:prstGeom>
          <a:gradFill flip="none" rotWithShape="1">
            <a:gsLst>
              <a:gs pos="0">
                <a:srgbClr val="8E5A6D">
                  <a:shade val="30000"/>
                  <a:satMod val="115000"/>
                </a:srgbClr>
              </a:gs>
              <a:gs pos="50000">
                <a:srgbClr val="8E5A6D">
                  <a:shade val="67500"/>
                  <a:satMod val="115000"/>
                </a:srgbClr>
              </a:gs>
              <a:gs pos="100000">
                <a:srgbClr val="8E5A6D">
                  <a:shade val="100000"/>
                  <a:satMod val="115000"/>
                </a:srgb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8E5A6D"/>
              </a:solidFill>
            </a:endParaRPr>
          </a:p>
        </p:txBody>
      </p:sp>
      <p:sp>
        <p:nvSpPr>
          <p:cNvPr id="25" name="Rectangle: Rounded Corners 24">
            <a:extLst>
              <a:ext uri="{FF2B5EF4-FFF2-40B4-BE49-F238E27FC236}">
                <a16:creationId xmlns:a16="http://schemas.microsoft.com/office/drawing/2014/main" xmlns="" id="{2BC869EB-5623-4AA1-9123-4AF9DF916049}"/>
              </a:ext>
            </a:extLst>
          </p:cNvPr>
          <p:cNvSpPr/>
          <p:nvPr/>
        </p:nvSpPr>
        <p:spPr>
          <a:xfrm>
            <a:off x="973394" y="1302327"/>
            <a:ext cx="10262642" cy="4521698"/>
          </a:xfrm>
          <a:prstGeom prst="roundRect">
            <a:avLst>
              <a:gd name="adj" fmla="val 6140"/>
            </a:avLst>
          </a:prstGeom>
          <a:solidFill>
            <a:schemeClr val="bg1"/>
          </a:solidFill>
          <a:ln w="38100">
            <a:solidFill>
              <a:srgbClr val="8E5A6D"/>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9" name="Graphic 48">
            <a:extLst>
              <a:ext uri="{FF2B5EF4-FFF2-40B4-BE49-F238E27FC236}">
                <a16:creationId xmlns:a16="http://schemas.microsoft.com/office/drawing/2014/main" xmlns="" id="{8A26B39C-8EEE-33C3-70B5-EA9EF638997E}"/>
              </a:ext>
            </a:extLst>
          </p:cNvPr>
          <p:cNvPicPr>
            <a:picLocks noChangeAspect="1"/>
          </p:cNvPicPr>
          <p:nvPr/>
        </p:nvPicPr>
        <p:blipFill>
          <a:blip r:embed="rId2" cstate="print">
            <a:extLst>
              <a:ext uri="{96DAC541-7B7A-43D3-8B79-37D633B846F1}">
                <asvg:svgBlip xmlns="" xmlns:asvg="http://schemas.microsoft.com/office/drawing/2016/SVG/main" r:embed="rId5"/>
              </a:ext>
            </a:extLst>
          </a:blip>
          <a:stretch>
            <a:fillRect/>
          </a:stretch>
        </p:blipFill>
        <p:spPr>
          <a:xfrm>
            <a:off x="280308" y="6043914"/>
            <a:ext cx="2167470" cy="591661"/>
          </a:xfrm>
          <a:prstGeom prst="rect">
            <a:avLst/>
          </a:prstGeom>
        </p:spPr>
      </p:pic>
      <p:pic>
        <p:nvPicPr>
          <p:cNvPr id="50" name="Graphic 49">
            <a:extLst>
              <a:ext uri="{FF2B5EF4-FFF2-40B4-BE49-F238E27FC236}">
                <a16:creationId xmlns:a16="http://schemas.microsoft.com/office/drawing/2014/main" xmlns="" id="{581C5057-C7BD-4A2A-C8D2-792FA9789B73}"/>
              </a:ext>
            </a:extLst>
          </p:cNvPr>
          <p:cNvPicPr>
            <a:picLocks noChangeAspect="1"/>
          </p:cNvPicPr>
          <p:nvPr/>
        </p:nvPicPr>
        <p:blipFill>
          <a:blip r:embed="rId6" cstate="print">
            <a:extLst>
              <a:ext uri="{96DAC541-7B7A-43D3-8B79-37D633B846F1}">
                <asvg:svgBlip xmlns="" xmlns:asvg="http://schemas.microsoft.com/office/drawing/2016/SVG/main" r:embed="rId7"/>
              </a:ext>
            </a:extLst>
          </a:blip>
          <a:stretch>
            <a:fillRect/>
          </a:stretch>
        </p:blipFill>
        <p:spPr>
          <a:xfrm>
            <a:off x="9923145" y="6311380"/>
            <a:ext cx="1879649" cy="309233"/>
          </a:xfrm>
          <a:prstGeom prst="rect">
            <a:avLst/>
          </a:prstGeom>
        </p:spPr>
      </p:pic>
      <p:pic>
        <p:nvPicPr>
          <p:cNvPr id="54" name="Graphic 53">
            <a:extLst>
              <a:ext uri="{FF2B5EF4-FFF2-40B4-BE49-F238E27FC236}">
                <a16:creationId xmlns:a16="http://schemas.microsoft.com/office/drawing/2014/main" xmlns="" id="{A208CE84-6815-1F7D-D972-D0947E7DC8DE}"/>
              </a:ext>
            </a:extLst>
          </p:cNvPr>
          <p:cNvPicPr>
            <a:picLocks noChangeAspect="1"/>
          </p:cNvPicPr>
          <p:nvPr/>
        </p:nvPicPr>
        <p:blipFill>
          <a:blip r:embed="rId8" cstate="print">
            <a:extLst>
              <a:ext uri="{96DAC541-7B7A-43D3-8B79-37D633B846F1}">
                <asvg:svgBlip xmlns="" xmlns:asvg="http://schemas.microsoft.com/office/drawing/2016/SVG/main" r:embed="rId9"/>
              </a:ext>
            </a:extLst>
          </a:blip>
          <a:stretch>
            <a:fillRect/>
          </a:stretch>
        </p:blipFill>
        <p:spPr>
          <a:xfrm>
            <a:off x="9175057" y="248508"/>
            <a:ext cx="2649477" cy="1166001"/>
          </a:xfrm>
          <a:prstGeom prst="rect">
            <a:avLst/>
          </a:prstGeom>
        </p:spPr>
      </p:pic>
      <p:sp>
        <p:nvSpPr>
          <p:cNvPr id="7" name="مربع نص 6"/>
          <p:cNvSpPr txBox="1"/>
          <p:nvPr/>
        </p:nvSpPr>
        <p:spPr>
          <a:xfrm>
            <a:off x="1191491" y="1800675"/>
            <a:ext cx="9421091" cy="2677656"/>
          </a:xfrm>
          <a:prstGeom prst="rect">
            <a:avLst/>
          </a:prstGeom>
          <a:noFill/>
        </p:spPr>
        <p:txBody>
          <a:bodyPr wrap="square" rtlCol="1">
            <a:spAutoFit/>
          </a:bodyPr>
          <a:lstStyle/>
          <a:p>
            <a:pPr algn="ctr" rtl="1"/>
            <a:r>
              <a:rPr lang="ar-JO" sz="2400" b="1" dirty="0"/>
              <a:t>المقدمة</a:t>
            </a:r>
          </a:p>
          <a:p>
            <a:pPr indent="457200" algn="just" rtl="1"/>
            <a:r>
              <a:rPr lang="ar-SA" sz="2400" dirty="0"/>
              <a:t>تحتل مراجعة </a:t>
            </a:r>
            <a:r>
              <a:rPr lang="ar-JO" sz="2400" dirty="0" smtClean="0"/>
              <a:t>أدبيات البحث العلمي (</a:t>
            </a:r>
            <a:r>
              <a:rPr lang="ar-SA" sz="2400" dirty="0" smtClean="0"/>
              <a:t>الدراسات السابقة</a:t>
            </a:r>
            <a:r>
              <a:rPr lang="ar-JO" sz="2400" dirty="0" smtClean="0"/>
              <a:t>)</a:t>
            </a:r>
            <a:r>
              <a:rPr lang="ar-SA" sz="2400" dirty="0" smtClean="0"/>
              <a:t> </a:t>
            </a:r>
            <a:r>
              <a:rPr lang="ar-SA" sz="2400" dirty="0"/>
              <a:t>ركنا أساسيا في البحث الأكاديمي، لما تؤديه من دور جوهري في استقراء ما أنجز عن موضوع البحث، وفي توسيع مدارك الباحث، وزيادة حصيلته من المعرفة عن الموضوع الذي يبحثه، والتطورات الحاصلة فيه. </a:t>
            </a:r>
            <a:r>
              <a:rPr lang="ar-JO" sz="2400" dirty="0" smtClean="0"/>
              <a:t>كما أنها تساعد الباحثين على </a:t>
            </a:r>
            <a:r>
              <a:rPr lang="ar-SA" sz="2400" dirty="0" smtClean="0"/>
              <a:t>الاطلاع </a:t>
            </a:r>
            <a:r>
              <a:rPr lang="ar-SA" sz="2400" dirty="0"/>
              <a:t>على جهود </a:t>
            </a:r>
            <a:r>
              <a:rPr lang="ar-SA" sz="2400" dirty="0" smtClean="0"/>
              <a:t>السابقين</a:t>
            </a:r>
            <a:r>
              <a:rPr lang="ar-JO" sz="2400" dirty="0" smtClean="0"/>
              <a:t> منهم</a:t>
            </a:r>
            <a:r>
              <a:rPr lang="ar-SA" sz="2400" dirty="0" smtClean="0"/>
              <a:t>، </a:t>
            </a:r>
            <a:r>
              <a:rPr lang="ar-SA" sz="2400" dirty="0"/>
              <a:t>والإلمام بالنتائج التي خلصت إليها دراساتهم، </a:t>
            </a:r>
            <a:r>
              <a:rPr lang="ar-JO" sz="2400" dirty="0" smtClean="0"/>
              <a:t>أي أنها تشكل </a:t>
            </a:r>
            <a:r>
              <a:rPr lang="ar-SA" sz="2400" dirty="0" smtClean="0"/>
              <a:t>الخلفية </a:t>
            </a:r>
            <a:r>
              <a:rPr lang="ar-SA" sz="2400" dirty="0"/>
              <a:t>المعرفية الشاملة بأبعاد الموضوع، والتي على ضوئها يستطيع أن </a:t>
            </a:r>
            <a:r>
              <a:rPr lang="ar-JO" sz="2400" dirty="0" smtClean="0"/>
              <a:t>يباشر</a:t>
            </a:r>
            <a:r>
              <a:rPr lang="ar-SA" sz="2400" dirty="0" smtClean="0"/>
              <a:t> </a:t>
            </a:r>
            <a:r>
              <a:rPr lang="ar-SA" sz="2400" dirty="0"/>
              <a:t>في </a:t>
            </a:r>
            <a:r>
              <a:rPr lang="ar-JO" sz="2400" dirty="0" smtClean="0"/>
              <a:t>بحثه</a:t>
            </a:r>
            <a:r>
              <a:rPr lang="ar-SA" sz="2400" dirty="0" smtClean="0"/>
              <a:t>، </a:t>
            </a:r>
            <a:r>
              <a:rPr lang="ar-SA" sz="2400" dirty="0"/>
              <a:t>وأن يرسم له مسارا مغايرا تتحقق من خلاله </a:t>
            </a:r>
            <a:r>
              <a:rPr lang="ar-SA" sz="2400" dirty="0" smtClean="0"/>
              <a:t>الإضافة</a:t>
            </a:r>
            <a:r>
              <a:rPr lang="ar-JO" sz="2400" dirty="0" smtClean="0"/>
              <a:t> </a:t>
            </a:r>
            <a:r>
              <a:rPr lang="ar-SA" sz="2400" dirty="0" smtClean="0"/>
              <a:t>المعرفية المميزة، </a:t>
            </a:r>
            <a:r>
              <a:rPr lang="ar-SA" sz="2400" dirty="0"/>
              <a:t>والأصالة البحثية. </a:t>
            </a:r>
            <a:endParaRPr lang="en-US" sz="2400" dirty="0"/>
          </a:p>
        </p:txBody>
      </p:sp>
    </p:spTree>
    <p:extLst>
      <p:ext uri="{BB962C8B-B14F-4D97-AF65-F5344CB8AC3E}">
        <p14:creationId xmlns:p14="http://schemas.microsoft.com/office/powerpoint/2010/main" xmlns="" val="979261729"/>
      </p:ext>
    </p:extLst>
  </p:cSld>
  <p:clrMapOvr>
    <a:masterClrMapping/>
  </p:clrMapOvr>
  <mc:AlternateContent xmlns:mc="http://schemas.openxmlformats.org/markup-compatibility/2006">
    <mc:Choice xmlns:p14="http://schemas.microsoft.com/office/powerpoint/2010/main" xmlns="" Requires="p14">
      <p:transition p14:dur="10"/>
    </mc:Choice>
    <mc:Fallback>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772732" y="824249"/>
            <a:ext cx="10818254" cy="510549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965915" y="1042249"/>
            <a:ext cx="10431887" cy="5078313"/>
          </a:xfrm>
          <a:prstGeom prst="rect">
            <a:avLst/>
          </a:prstGeom>
          <a:noFill/>
        </p:spPr>
        <p:txBody>
          <a:bodyPr wrap="square" rtlCol="1">
            <a:spAutoFit/>
          </a:bodyPr>
          <a:lstStyle/>
          <a:p>
            <a:pPr indent="457200" algn="just" rtl="1">
              <a:lnSpc>
                <a:spcPct val="150000"/>
              </a:lnSpc>
            </a:pPr>
            <a:r>
              <a:rPr lang="en-US" dirty="0"/>
              <a:t> </a:t>
            </a:r>
            <a:r>
              <a:rPr lang="ar-SA" sz="2000" dirty="0"/>
              <a:t>إن واقع الخبرة العملية في مجال الإشراف على البحوث الأكاديمية، ومناقشتها، وتحكيم المرسل منها للنشر بالمجلات المحكمة أو للعرض بالمؤتمرات العلمية يكشف بوضوح الصعوبات التي تواجه الباحثين المبتدئين في مراجعة الدراسات السابقة. بل إن بعض الطلاب يعدها عبنا ثقيلا يتحمله الباحث، لا فائدة ترجى منها، ويتصور أن باستطاعته إنجاز بحث مميز من دون الرجوع إلى بحوث السابقين، وهدر الوقت والجهد في الاطلاع عليها. </a:t>
            </a:r>
            <a:endParaRPr lang="ar-JO" sz="2000" dirty="0" smtClean="0"/>
          </a:p>
          <a:p>
            <a:pPr indent="457200" algn="just" rtl="1">
              <a:lnSpc>
                <a:spcPct val="150000"/>
              </a:lnSpc>
            </a:pPr>
            <a:r>
              <a:rPr lang="ar-SA" sz="2000" dirty="0"/>
              <a:t>وقد يلجأ العديد من الطلبة المبتدئين إلى استنساخ مراجعات جاهزة أنجزها باحثون آخرون، أو يعمدون إلى التلخيص السطحي المتسرع للدراسات التي عثروا عليها بالاعتماد على ملخصاتها، أو يرفضون الاطلاع على ما كتب عن الموضوع باللغات الأجنبية، ويطالبون الأستاذ المشرف بقبول عدد محدود من الدراسات السابقة لا تحيط بأبعاد الموضوع، ومن جانب آخر فإن البحوث التي تفتقر إلى التفسير العميق لبياناتها، والمناقشة المثمرة لنتائجها، هي في الغالب بحوث لم يبذل أصحابها الجهد اللازم في انتقاء أجود الدراسات السابقة المرتبطة بمواضيعهم البحثية، والاطلاع على أطرها النظرية والمنهجية </a:t>
            </a:r>
            <a:r>
              <a:rPr lang="ar-SA" sz="2000" dirty="0" smtClean="0"/>
              <a:t>ونتائجها. </a:t>
            </a:r>
            <a:r>
              <a:rPr lang="ar-SA" sz="2000" dirty="0"/>
              <a:t>وهناك العديد من المواقف تنبع جميعها من الجهل بأهمية الدراسات السابقة ودورها في جودة الإنتاج العلمي. </a:t>
            </a:r>
            <a:endParaRPr lang="en-US" sz="2000" dirty="0"/>
          </a:p>
          <a:p>
            <a:pPr algn="just" rtl="1"/>
            <a:endParaRPr lang="en-US" sz="2400" dirty="0"/>
          </a:p>
        </p:txBody>
      </p:sp>
    </p:spTree>
    <p:extLst>
      <p:ext uri="{BB962C8B-B14F-4D97-AF65-F5344CB8AC3E}">
        <p14:creationId xmlns:p14="http://schemas.microsoft.com/office/powerpoint/2010/main" xmlns="" val="343439664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176615"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3"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74984" y="933866"/>
            <a:ext cx="9020956" cy="503817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4" cstate="print">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8" cstate="print">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
        <p:nvSpPr>
          <p:cNvPr id="2" name="مربع نص 1"/>
          <p:cNvSpPr txBox="1"/>
          <p:nvPr/>
        </p:nvSpPr>
        <p:spPr>
          <a:xfrm>
            <a:off x="2273851" y="1699647"/>
            <a:ext cx="7823221" cy="3477875"/>
          </a:xfrm>
          <a:prstGeom prst="rect">
            <a:avLst/>
          </a:prstGeom>
          <a:noFill/>
        </p:spPr>
        <p:txBody>
          <a:bodyPr wrap="square" rtlCol="1">
            <a:spAutoFit/>
          </a:bodyPr>
          <a:lstStyle/>
          <a:p>
            <a:pPr algn="ctr" rtl="1"/>
            <a:r>
              <a:rPr lang="ar-SA" sz="2000" b="1" dirty="0"/>
              <a:t>مفهوم مراجعة </a:t>
            </a:r>
            <a:r>
              <a:rPr lang="ar-JO" sz="2000" b="1" dirty="0" smtClean="0"/>
              <a:t>الأدبيات </a:t>
            </a:r>
          </a:p>
          <a:p>
            <a:pPr algn="ctr" rtl="1"/>
            <a:endParaRPr lang="en-US" sz="2000" b="1" dirty="0"/>
          </a:p>
          <a:p>
            <a:pPr indent="457200" algn="just" rtl="1"/>
            <a:r>
              <a:rPr lang="ar-SA" sz="2000" dirty="0"/>
              <a:t>استنادا إلى هذه المؤشرات، وبالنظر للدور الكبير الذي تؤديه مراجعة الدراسات السابقة في توسيع آفاق البحث العلمي، وتقديم رؤية تحليلية نقدية لما أنجز من دراسات أكاديمية في مختلف حقوله المعرفية، وإضافة لبنات جديدة في صرح بنائه العلمي، فإن مفهوم </a:t>
            </a:r>
            <a:r>
              <a:rPr lang="ar-SA" sz="2000" b="1" dirty="0"/>
              <a:t>مراجعة الدراسات السابقة </a:t>
            </a:r>
            <a:r>
              <a:rPr lang="ar-SA" sz="2000" dirty="0"/>
              <a:t>يشير إلى : محاولة رسم الحدود الفاصلة بين المعلوم والمجهول حول موضوع البحث.</a:t>
            </a:r>
            <a:endParaRPr lang="en-US" sz="2000" dirty="0"/>
          </a:p>
          <a:p>
            <a:pPr indent="457200" algn="just" rtl="1"/>
            <a:r>
              <a:rPr lang="ar-SA" sz="2000" dirty="0"/>
              <a:t>وتشير إلى تلك الجهود التي يبذلها الباحث للتمييز بين ما تم اكتشافه حول موضوع البحث وما يزال مجهولا لم يُطرق بعد.</a:t>
            </a:r>
            <a:endParaRPr lang="en-US" sz="2000" dirty="0"/>
          </a:p>
          <a:p>
            <a:pPr indent="457200" algn="just" rtl="1"/>
            <a:r>
              <a:rPr lang="ar-SA" sz="2000" dirty="0"/>
              <a:t>ولذلك يشترط في عملية المراجعة هذه السعة والشمول، فلا تكون مقصورة على الدراسات المحلية أو الإقليمية فقط، وإنما ينبغي أن تكون شاملة لكل ما كتب عن الموضوع من دراسات أكاديمية منشورة وغير منشورة. </a:t>
            </a:r>
            <a:endParaRPr lang="en-US" sz="2000" dirty="0"/>
          </a:p>
        </p:txBody>
      </p:sp>
    </p:spTree>
    <p:extLst>
      <p:ext uri="{BB962C8B-B14F-4D97-AF65-F5344CB8AC3E}">
        <p14:creationId xmlns:p14="http://schemas.microsoft.com/office/powerpoint/2010/main" xmlns="" val="419634423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176615"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3"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51053" y="1005738"/>
            <a:ext cx="9520675" cy="503817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4" cstate="print">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8" cstate="print">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
        <p:nvSpPr>
          <p:cNvPr id="2" name="مربع نص 1"/>
          <p:cNvSpPr txBox="1"/>
          <p:nvPr/>
        </p:nvSpPr>
        <p:spPr>
          <a:xfrm>
            <a:off x="2073500" y="1539276"/>
            <a:ext cx="8483626" cy="4093428"/>
          </a:xfrm>
          <a:prstGeom prst="rect">
            <a:avLst/>
          </a:prstGeom>
          <a:noFill/>
        </p:spPr>
        <p:txBody>
          <a:bodyPr wrap="square" rtlCol="1">
            <a:spAutoFit/>
          </a:bodyPr>
          <a:lstStyle/>
          <a:p>
            <a:pPr algn="ctr" rtl="1"/>
            <a:r>
              <a:rPr lang="ar-SA" sz="2000" b="1" dirty="0"/>
              <a:t>مفهوم مراجعة الدراسات السابقة </a:t>
            </a:r>
            <a:endParaRPr lang="ar-JO" sz="2000" b="1" dirty="0" smtClean="0"/>
          </a:p>
          <a:p>
            <a:pPr algn="ctr" rtl="1"/>
            <a:endParaRPr lang="en-US" sz="2000" b="1" dirty="0"/>
          </a:p>
          <a:p>
            <a:pPr indent="457200" algn="just" rtl="1"/>
            <a:r>
              <a:rPr lang="ar-JO" sz="2000" dirty="0" smtClean="0"/>
              <a:t>و</a:t>
            </a:r>
            <a:r>
              <a:rPr lang="ar-SA" sz="2000" dirty="0" smtClean="0"/>
              <a:t>تعرف</a:t>
            </a:r>
            <a:r>
              <a:rPr lang="ar-SA" sz="2000" b="1" dirty="0" smtClean="0"/>
              <a:t> </a:t>
            </a:r>
            <a:r>
              <a:rPr lang="ar-SA" sz="2000" b="1" dirty="0"/>
              <a:t>الدراسات السابقة </a:t>
            </a:r>
            <a:r>
              <a:rPr lang="ar-SA" sz="2000" dirty="0"/>
              <a:t>بأنها : الجهود البشرية السابقة التي بحثت الموضوع الذي يدرسه الباحث بعينه، أو موضوعا مقاربا له، من زاوية من الزوايا، مما تم نشره محليا أو دوليا، بشرط أن تكون مساهمة ذات قيمة علمية ولا يندرج تحت هذه الدراسات ما يعد كتبا ومؤلفات علمية، وعليه تشمل الدراسات السابقة التي يخضعها الباحث للمراجعة النقدية، كل البحوث السابقة في مجال التخصص، من رسائل جامعية سواء أكانت رسائل دكتوراه، أم رسائل ماجستير، أم بحوث علمية </a:t>
            </a:r>
            <a:r>
              <a:rPr lang="ar-SA" sz="2000" dirty="0" smtClean="0"/>
              <a:t>محكمة</a:t>
            </a:r>
            <a:r>
              <a:rPr lang="ar-JO" sz="2000" dirty="0" smtClean="0"/>
              <a:t>.</a:t>
            </a:r>
          </a:p>
          <a:p>
            <a:pPr indent="457200" algn="just" rtl="1"/>
            <a:r>
              <a:rPr lang="ar-SA" sz="2000" dirty="0" smtClean="0"/>
              <a:t> </a:t>
            </a:r>
            <a:r>
              <a:rPr lang="ar-SA" sz="2000" dirty="0"/>
              <a:t>وهي تلك البحوث التي تنشر في المجلات التي تخضع مواد النشر فيها لتحكيم علمي من خبراء متخصصين مثل مجلات الجامعات والكليات والمراكز العلمية، فضلا عن أعمال المؤتمرات العلمية المنشورة وغير المنشورة. وتتطلب الاستعانة بها أكثر من مجرد عرضها عرضا </a:t>
            </a:r>
            <a:r>
              <a:rPr lang="ar-SA" sz="2000" dirty="0" err="1"/>
              <a:t>سردياً</a:t>
            </a:r>
            <a:r>
              <a:rPr lang="ar-SA" sz="2000" dirty="0"/>
              <a:t>، فشروط مراجعتها، وقواعد توظيفها تمليها ضرورات ومعايير منهجية مبنية أساسا على التلخيص ، والتحليل، والنقد والمقارنة</a:t>
            </a:r>
            <a:r>
              <a:rPr lang="en-US" sz="2000" dirty="0"/>
              <a:t>.</a:t>
            </a:r>
          </a:p>
          <a:p>
            <a:pPr algn="just" rtl="1"/>
            <a:endParaRPr lang="en-US" sz="2000" dirty="0"/>
          </a:p>
        </p:txBody>
      </p:sp>
    </p:spTree>
    <p:extLst>
      <p:ext uri="{BB962C8B-B14F-4D97-AF65-F5344CB8AC3E}">
        <p14:creationId xmlns:p14="http://schemas.microsoft.com/office/powerpoint/2010/main" xmlns="" val="123708044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xmlns="" id="{E20D09A7-83DA-47D7-8835-65AA6E22E227}"/>
              </a:ext>
            </a:extLst>
          </p:cNvPr>
          <p:cNvSpPr/>
          <p:nvPr/>
        </p:nvSpPr>
        <p:spPr>
          <a:xfrm>
            <a:off x="1814494" y="1120841"/>
            <a:ext cx="1483031" cy="859540"/>
          </a:xfrm>
          <a:prstGeom prst="homePlat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xmlns="" id="{F75430F2-C29B-490A-A12B-C953EE76E860}"/>
              </a:ext>
            </a:extLst>
          </p:cNvPr>
          <p:cNvGrpSpPr/>
          <p:nvPr/>
        </p:nvGrpSpPr>
        <p:grpSpPr>
          <a:xfrm>
            <a:off x="3124222" y="927113"/>
            <a:ext cx="8635144" cy="1112635"/>
            <a:chOff x="2189480" y="2153920"/>
            <a:chExt cx="7213599" cy="1137920"/>
          </a:xfrm>
        </p:grpSpPr>
        <p:sp>
          <p:nvSpPr>
            <p:cNvPr id="3" name="Arrow: Chevron 2">
              <a:extLst>
                <a:ext uri="{FF2B5EF4-FFF2-40B4-BE49-F238E27FC236}">
                  <a16:creationId xmlns:a16="http://schemas.microsoft.com/office/drawing/2014/main" xmlns="" id="{E4902C58-E153-4BF7-950A-D1AAB4AFC986}"/>
                </a:ext>
              </a:extLst>
            </p:cNvPr>
            <p:cNvSpPr/>
            <p:nvPr/>
          </p:nvSpPr>
          <p:spPr>
            <a:xfrm>
              <a:off x="2189480" y="2153920"/>
              <a:ext cx="7172960" cy="1137920"/>
            </a:xfrm>
            <a:prstGeom prst="chevron">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xmlns="" id="{AAE41742-CF4A-4F94-8B35-9ACD7CFFA56B}"/>
                </a:ext>
              </a:extLst>
            </p:cNvPr>
            <p:cNvSpPr/>
            <p:nvPr/>
          </p:nvSpPr>
          <p:spPr>
            <a:xfrm>
              <a:off x="7779408" y="2153920"/>
              <a:ext cx="1623671" cy="1137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9" name="Arrow: Pentagon 8">
            <a:extLst>
              <a:ext uri="{FF2B5EF4-FFF2-40B4-BE49-F238E27FC236}">
                <a16:creationId xmlns:a16="http://schemas.microsoft.com/office/drawing/2014/main" xmlns="" id="{83FC3BF6-085A-465A-AC29-C6850C13445A}"/>
              </a:ext>
            </a:extLst>
          </p:cNvPr>
          <p:cNvSpPr/>
          <p:nvPr/>
        </p:nvSpPr>
        <p:spPr>
          <a:xfrm>
            <a:off x="1719935" y="2351853"/>
            <a:ext cx="1483032" cy="85954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xmlns="" id="{C62A3799-0CD7-4C64-8242-AC9EA24CA07C}"/>
              </a:ext>
            </a:extLst>
          </p:cNvPr>
          <p:cNvGrpSpPr/>
          <p:nvPr/>
        </p:nvGrpSpPr>
        <p:grpSpPr>
          <a:xfrm>
            <a:off x="3124222" y="2229307"/>
            <a:ext cx="8635144" cy="1037638"/>
            <a:chOff x="2189480" y="2153920"/>
            <a:chExt cx="7213599" cy="1137920"/>
          </a:xfrm>
          <a:solidFill>
            <a:schemeClr val="accent2"/>
          </a:solidFill>
        </p:grpSpPr>
        <p:sp>
          <p:nvSpPr>
            <p:cNvPr id="11" name="Arrow: Chevron 10">
              <a:extLst>
                <a:ext uri="{FF2B5EF4-FFF2-40B4-BE49-F238E27FC236}">
                  <a16:creationId xmlns:a16="http://schemas.microsoft.com/office/drawing/2014/main" xmlns="" id="{69D05AF8-0362-40E3-A7E7-10278B88F503}"/>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0053719-8142-4D73-BD76-5FA6F7C9E069}"/>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3" name="Arrow: Pentagon 12">
            <a:extLst>
              <a:ext uri="{FF2B5EF4-FFF2-40B4-BE49-F238E27FC236}">
                <a16:creationId xmlns:a16="http://schemas.microsoft.com/office/drawing/2014/main" xmlns="" id="{8645047F-D9CB-4CC1-BC0F-1C4292F5A94A}"/>
              </a:ext>
            </a:extLst>
          </p:cNvPr>
          <p:cNvSpPr/>
          <p:nvPr/>
        </p:nvSpPr>
        <p:spPr>
          <a:xfrm>
            <a:off x="1629283" y="3660663"/>
            <a:ext cx="1594402" cy="859540"/>
          </a:xfrm>
          <a:prstGeom prst="homePlat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xmlns="" id="{1F283355-3C29-4FB8-A131-09D9EB725ACF}"/>
              </a:ext>
            </a:extLst>
          </p:cNvPr>
          <p:cNvGrpSpPr/>
          <p:nvPr/>
        </p:nvGrpSpPr>
        <p:grpSpPr>
          <a:xfrm>
            <a:off x="3253165" y="3456505"/>
            <a:ext cx="8661504" cy="1063698"/>
            <a:chOff x="2189480" y="1883641"/>
            <a:chExt cx="7213599" cy="1408199"/>
          </a:xfrm>
          <a:solidFill>
            <a:schemeClr val="accent4"/>
          </a:solidFill>
        </p:grpSpPr>
        <p:sp>
          <p:nvSpPr>
            <p:cNvPr id="15" name="Arrow: Chevron 14">
              <a:extLst>
                <a:ext uri="{FF2B5EF4-FFF2-40B4-BE49-F238E27FC236}">
                  <a16:creationId xmlns:a16="http://schemas.microsoft.com/office/drawing/2014/main" xmlns="" id="{7CEDD191-1D4E-49C5-8444-8F22619709F6}"/>
                </a:ext>
              </a:extLst>
            </p:cNvPr>
            <p:cNvSpPr/>
            <p:nvPr/>
          </p:nvSpPr>
          <p:spPr>
            <a:xfrm>
              <a:off x="2189480" y="1883641"/>
              <a:ext cx="7172960" cy="1408199"/>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xmlns="" id="{C065D71D-6D12-4F7F-8EFA-813DA9004804}"/>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7" name="Arrow: Pentagon 16">
            <a:extLst>
              <a:ext uri="{FF2B5EF4-FFF2-40B4-BE49-F238E27FC236}">
                <a16:creationId xmlns:a16="http://schemas.microsoft.com/office/drawing/2014/main" xmlns="" id="{BF9B6AB6-6147-424D-8F82-81A2B273645F}"/>
              </a:ext>
            </a:extLst>
          </p:cNvPr>
          <p:cNvSpPr/>
          <p:nvPr/>
        </p:nvSpPr>
        <p:spPr>
          <a:xfrm>
            <a:off x="1684968" y="4936702"/>
            <a:ext cx="1483031" cy="859540"/>
          </a:xfrm>
          <a:prstGeom prst="homePlat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8" name="Group 17">
            <a:extLst>
              <a:ext uri="{FF2B5EF4-FFF2-40B4-BE49-F238E27FC236}">
                <a16:creationId xmlns:a16="http://schemas.microsoft.com/office/drawing/2014/main" xmlns="" id="{E733BE8E-BFBE-43EA-A9FD-BD45F197DD84}"/>
              </a:ext>
            </a:extLst>
          </p:cNvPr>
          <p:cNvGrpSpPr/>
          <p:nvPr/>
        </p:nvGrpSpPr>
        <p:grpSpPr>
          <a:xfrm>
            <a:off x="3086441" y="4747143"/>
            <a:ext cx="8733141" cy="1238658"/>
            <a:chOff x="2189480" y="2153920"/>
            <a:chExt cx="7213599" cy="1137920"/>
          </a:xfrm>
          <a:solidFill>
            <a:schemeClr val="accent5"/>
          </a:solidFill>
        </p:grpSpPr>
        <p:sp>
          <p:nvSpPr>
            <p:cNvPr id="19" name="Arrow: Chevron 18">
              <a:extLst>
                <a:ext uri="{FF2B5EF4-FFF2-40B4-BE49-F238E27FC236}">
                  <a16:creationId xmlns:a16="http://schemas.microsoft.com/office/drawing/2014/main" xmlns="" id="{1E05DB33-7027-4243-B2B1-AE959B934587}"/>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20" name="Rectangle 19">
              <a:extLst>
                <a:ext uri="{FF2B5EF4-FFF2-40B4-BE49-F238E27FC236}">
                  <a16:creationId xmlns:a16="http://schemas.microsoft.com/office/drawing/2014/main" xmlns="" id="{53CAB0D8-22D4-44B8-BBE1-517EC44C45DC}"/>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xmlns="" id="{72A83EA8-E44D-4CC9-982F-1B8B609D21F2}"/>
              </a:ext>
            </a:extLst>
          </p:cNvPr>
          <p:cNvSpPr txBox="1"/>
          <p:nvPr/>
        </p:nvSpPr>
        <p:spPr>
          <a:xfrm>
            <a:off x="1839239" y="121856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01</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8" name="TextBox 27">
            <a:extLst>
              <a:ext uri="{FF2B5EF4-FFF2-40B4-BE49-F238E27FC236}">
                <a16:creationId xmlns:a16="http://schemas.microsoft.com/office/drawing/2014/main" xmlns="" id="{AF674A17-AAE5-4964-89E9-E927EF4D90FD}"/>
              </a:ext>
            </a:extLst>
          </p:cNvPr>
          <p:cNvSpPr txBox="1"/>
          <p:nvPr/>
        </p:nvSpPr>
        <p:spPr>
          <a:xfrm>
            <a:off x="1807633" y="246111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2</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9" name="TextBox 28">
            <a:extLst>
              <a:ext uri="{FF2B5EF4-FFF2-40B4-BE49-F238E27FC236}">
                <a16:creationId xmlns:a16="http://schemas.microsoft.com/office/drawing/2014/main" xmlns="" id="{F09FA8CE-2609-4B18-A96B-C2D56CF5BE9D}"/>
              </a:ext>
            </a:extLst>
          </p:cNvPr>
          <p:cNvSpPr txBox="1"/>
          <p:nvPr/>
        </p:nvSpPr>
        <p:spPr>
          <a:xfrm>
            <a:off x="1732104" y="3730666"/>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3</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0" name="TextBox 29">
            <a:extLst>
              <a:ext uri="{FF2B5EF4-FFF2-40B4-BE49-F238E27FC236}">
                <a16:creationId xmlns:a16="http://schemas.microsoft.com/office/drawing/2014/main" xmlns="" id="{0FB775DB-7BDA-40F8-8943-FE3A0A82B375}"/>
              </a:ext>
            </a:extLst>
          </p:cNvPr>
          <p:cNvSpPr txBox="1"/>
          <p:nvPr/>
        </p:nvSpPr>
        <p:spPr>
          <a:xfrm>
            <a:off x="1663897" y="4860165"/>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a:ln>
                  <a:noFill/>
                </a:ln>
                <a:solidFill>
                  <a:srgbClr val="FFFFFF"/>
                </a:solidFill>
                <a:effectLst/>
                <a:uLnTx/>
                <a:uFillTx/>
                <a:latin typeface="Open Sans" panose="020B0606030504020204" pitchFamily="34" charset="0"/>
                <a:ea typeface="+mn-ea"/>
                <a:cs typeface="+mn-cs"/>
              </a:rPr>
              <a:t>4</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2" name="TextBox 31">
            <a:extLst>
              <a:ext uri="{FF2B5EF4-FFF2-40B4-BE49-F238E27FC236}">
                <a16:creationId xmlns:a16="http://schemas.microsoft.com/office/drawing/2014/main" xmlns="" id="{6622EE78-8826-4D13-896F-3CE387814C90}"/>
              </a:ext>
            </a:extLst>
          </p:cNvPr>
          <p:cNvSpPr txBox="1"/>
          <p:nvPr/>
        </p:nvSpPr>
        <p:spPr>
          <a:xfrm>
            <a:off x="3571855" y="1099955"/>
            <a:ext cx="7855527" cy="923330"/>
          </a:xfrm>
          <a:prstGeom prst="rect">
            <a:avLst/>
          </a:prstGeom>
          <a:noFill/>
        </p:spPr>
        <p:txBody>
          <a:bodyPr wrap="square" rtlCol="0">
            <a:spAutoFit/>
          </a:bodyPr>
          <a:lstStyle/>
          <a:p>
            <a:pPr lvl="0" algn="r" rtl="1"/>
            <a:r>
              <a:rPr lang="ar-SA" dirty="0">
                <a:solidFill>
                  <a:schemeClr val="bg1"/>
                </a:solidFill>
              </a:rPr>
              <a:t>تفيد مراجعة الدراسات السابقة الباحث في بلورة رؤية بحثية تاريخية شاملة، تسلط الضوء على المعالجات السابقة لموضوع البحث والتطورات الحاصلة فيه، وتكشف عن جوانب الموضوع التي لازالت بحاجة الى مزيد من البحث. </a:t>
            </a:r>
            <a:endParaRPr lang="en-US" dirty="0">
              <a:solidFill>
                <a:schemeClr val="bg1"/>
              </a:solidFill>
            </a:endParaRPr>
          </a:p>
        </p:txBody>
      </p:sp>
      <p:sp>
        <p:nvSpPr>
          <p:cNvPr id="38" name="TextBox 37">
            <a:extLst>
              <a:ext uri="{FF2B5EF4-FFF2-40B4-BE49-F238E27FC236}">
                <a16:creationId xmlns:a16="http://schemas.microsoft.com/office/drawing/2014/main" xmlns="" id="{D21EF9FC-F363-4D04-8D70-B84B5D145B65}"/>
              </a:ext>
            </a:extLst>
          </p:cNvPr>
          <p:cNvSpPr txBox="1"/>
          <p:nvPr/>
        </p:nvSpPr>
        <p:spPr>
          <a:xfrm>
            <a:off x="3449602" y="2456681"/>
            <a:ext cx="8019825" cy="646331"/>
          </a:xfrm>
          <a:prstGeom prst="rect">
            <a:avLst/>
          </a:prstGeom>
          <a:noFill/>
        </p:spPr>
        <p:txBody>
          <a:bodyPr wrap="square" rtlCol="0">
            <a:spAutoFit/>
          </a:bodyPr>
          <a:lstStyle/>
          <a:p>
            <a:pPr lvl="0" algn="r" rtl="1"/>
            <a:r>
              <a:rPr lang="ar-SA" dirty="0">
                <a:solidFill>
                  <a:schemeClr val="bg1"/>
                </a:solidFill>
              </a:rPr>
              <a:t>تساعد مراجعة الدراسات السابقة الباحث على الاختيار السليم لإشكالية بحثه، بحيث يستجيب هذا الاختيار لمعايير الجدة المعرفية والأصالة البحثية. </a:t>
            </a:r>
            <a:endParaRPr lang="en-US" dirty="0">
              <a:solidFill>
                <a:schemeClr val="bg1"/>
              </a:solidFill>
            </a:endParaRPr>
          </a:p>
        </p:txBody>
      </p:sp>
      <p:sp>
        <p:nvSpPr>
          <p:cNvPr id="39" name="TextBox 38">
            <a:extLst>
              <a:ext uri="{FF2B5EF4-FFF2-40B4-BE49-F238E27FC236}">
                <a16:creationId xmlns:a16="http://schemas.microsoft.com/office/drawing/2014/main" xmlns="" id="{3A837B94-CD7C-46F8-B906-D4E292308213}"/>
              </a:ext>
            </a:extLst>
          </p:cNvPr>
          <p:cNvSpPr txBox="1"/>
          <p:nvPr/>
        </p:nvSpPr>
        <p:spPr>
          <a:xfrm>
            <a:off x="3407558" y="3707493"/>
            <a:ext cx="8019824" cy="646331"/>
          </a:xfrm>
          <a:prstGeom prst="rect">
            <a:avLst/>
          </a:prstGeom>
          <a:noFill/>
        </p:spPr>
        <p:txBody>
          <a:bodyPr wrap="square" rtlCol="0">
            <a:spAutoFit/>
          </a:bodyPr>
          <a:lstStyle/>
          <a:p>
            <a:pPr lvl="0" algn="r" rtl="1"/>
            <a:r>
              <a:rPr lang="ar-SA" dirty="0"/>
              <a:t>تمكن مراجعة الدراسات السابقة الباحث من استكمال الجوانب التي وقفت عندها البحوث السابقة، والتقدم بمستوى الانجاز في تخصصه خطوات إضافية إلى الأمام، عملا بمبدأ التراكمية في البحث العلمي. </a:t>
            </a:r>
            <a:endParaRPr lang="en-US" dirty="0"/>
          </a:p>
        </p:txBody>
      </p:sp>
      <p:sp>
        <p:nvSpPr>
          <p:cNvPr id="43" name="TextBox 42">
            <a:extLst>
              <a:ext uri="{FF2B5EF4-FFF2-40B4-BE49-F238E27FC236}">
                <a16:creationId xmlns:a16="http://schemas.microsoft.com/office/drawing/2014/main" xmlns="" id="{BB2D7612-B51C-417D-8AB4-D43CA5AFCC99}"/>
              </a:ext>
            </a:extLst>
          </p:cNvPr>
          <p:cNvSpPr txBox="1"/>
          <p:nvPr/>
        </p:nvSpPr>
        <p:spPr>
          <a:xfrm>
            <a:off x="3632384" y="4981841"/>
            <a:ext cx="8252722" cy="646331"/>
          </a:xfrm>
          <a:prstGeom prst="rect">
            <a:avLst/>
          </a:prstGeom>
          <a:noFill/>
        </p:spPr>
        <p:txBody>
          <a:bodyPr wrap="square" rtlCol="0">
            <a:spAutoFit/>
          </a:bodyPr>
          <a:lstStyle/>
          <a:p>
            <a:pPr lvl="0" rtl="1"/>
            <a:r>
              <a:rPr lang="ar-SA" dirty="0"/>
              <a:t>توافر مراجعة الدراسات السابقة للباحث مصادر متنوعة وجديدة للبيانات، وتطلعه على جهود بحثية قيمة لم يسبق له التعرف عليها، مما يسهم في زيادة فهمه للموضوع واستيعابه للمشكلات البحثية المرتبطة به. </a:t>
            </a:r>
            <a:endParaRPr lang="en-US" dirty="0"/>
          </a:p>
        </p:txBody>
      </p:sp>
      <p:pic>
        <p:nvPicPr>
          <p:cNvPr id="46"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4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1482513" cy="591661"/>
          </a:xfrm>
          <a:prstGeom prst="rect">
            <a:avLst/>
          </a:prstGeom>
        </p:spPr>
      </p:pic>
      <p:sp>
        <p:nvSpPr>
          <p:cNvPr id="8" name="مستطيل 7"/>
          <p:cNvSpPr/>
          <p:nvPr/>
        </p:nvSpPr>
        <p:spPr>
          <a:xfrm>
            <a:off x="5186595" y="342902"/>
            <a:ext cx="2549096" cy="461665"/>
          </a:xfrm>
          <a:prstGeom prst="rect">
            <a:avLst/>
          </a:prstGeom>
        </p:spPr>
        <p:txBody>
          <a:bodyPr wrap="none">
            <a:spAutoFit/>
          </a:bodyPr>
          <a:lstStyle/>
          <a:p>
            <a:r>
              <a:rPr lang="ar-JO" sz="2400" b="1" dirty="0" smtClean="0">
                <a:solidFill>
                  <a:srgbClr val="222222"/>
                </a:solidFill>
                <a:ea typeface="Times New Roman" panose="02020603050405020304" pitchFamily="18" charset="0"/>
              </a:rPr>
              <a:t>أهمية مراجعة الأدبيات </a:t>
            </a:r>
            <a:endParaRPr lang="ar-JO" sz="2400" b="1" dirty="0"/>
          </a:p>
        </p:txBody>
      </p:sp>
    </p:spTree>
    <p:extLst>
      <p:ext uri="{BB962C8B-B14F-4D97-AF65-F5344CB8AC3E}">
        <p14:creationId xmlns:p14="http://schemas.microsoft.com/office/powerpoint/2010/main" xmlns="" val="243391198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rrow: Pentagon 1">
            <a:extLst>
              <a:ext uri="{FF2B5EF4-FFF2-40B4-BE49-F238E27FC236}">
                <a16:creationId xmlns:a16="http://schemas.microsoft.com/office/drawing/2014/main" xmlns="" id="{E20D09A7-83DA-47D7-8835-65AA6E22E227}"/>
              </a:ext>
            </a:extLst>
          </p:cNvPr>
          <p:cNvSpPr/>
          <p:nvPr/>
        </p:nvSpPr>
        <p:spPr>
          <a:xfrm>
            <a:off x="1474834" y="1390139"/>
            <a:ext cx="1483031" cy="859540"/>
          </a:xfrm>
          <a:prstGeom prst="homePlate">
            <a:avLst/>
          </a:prstGeom>
          <a:solidFill>
            <a:srgbClr val="92D05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4" name="Group 3">
            <a:extLst>
              <a:ext uri="{FF2B5EF4-FFF2-40B4-BE49-F238E27FC236}">
                <a16:creationId xmlns:a16="http://schemas.microsoft.com/office/drawing/2014/main" xmlns="" id="{F75430F2-C29B-490A-A12B-C953EE76E860}"/>
              </a:ext>
            </a:extLst>
          </p:cNvPr>
          <p:cNvGrpSpPr/>
          <p:nvPr/>
        </p:nvGrpSpPr>
        <p:grpSpPr>
          <a:xfrm>
            <a:off x="3202967" y="1210211"/>
            <a:ext cx="8635144" cy="1112635"/>
            <a:chOff x="2189480" y="2153920"/>
            <a:chExt cx="7213599" cy="1137920"/>
          </a:xfrm>
          <a:solidFill>
            <a:srgbClr val="92D050"/>
          </a:solidFill>
        </p:grpSpPr>
        <p:sp>
          <p:nvSpPr>
            <p:cNvPr id="3" name="Arrow: Chevron 2">
              <a:extLst>
                <a:ext uri="{FF2B5EF4-FFF2-40B4-BE49-F238E27FC236}">
                  <a16:creationId xmlns:a16="http://schemas.microsoft.com/office/drawing/2014/main" xmlns="" id="{E4902C58-E153-4BF7-950A-D1AAB4AFC986}"/>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7" name="Rectangle 6">
              <a:extLst>
                <a:ext uri="{FF2B5EF4-FFF2-40B4-BE49-F238E27FC236}">
                  <a16:creationId xmlns:a16="http://schemas.microsoft.com/office/drawing/2014/main" xmlns="" id="{AAE41742-CF4A-4F94-8B35-9ACD7CFFA56B}"/>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9" name="Arrow: Pentagon 8">
            <a:extLst>
              <a:ext uri="{FF2B5EF4-FFF2-40B4-BE49-F238E27FC236}">
                <a16:creationId xmlns:a16="http://schemas.microsoft.com/office/drawing/2014/main" xmlns="" id="{83FC3BF6-085A-465A-AC29-C6850C13445A}"/>
              </a:ext>
            </a:extLst>
          </p:cNvPr>
          <p:cNvSpPr/>
          <p:nvPr/>
        </p:nvSpPr>
        <p:spPr>
          <a:xfrm>
            <a:off x="1343484" y="2871396"/>
            <a:ext cx="1483032" cy="859540"/>
          </a:xfrm>
          <a:prstGeom prst="homePlat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0" name="Group 9">
            <a:extLst>
              <a:ext uri="{FF2B5EF4-FFF2-40B4-BE49-F238E27FC236}">
                <a16:creationId xmlns:a16="http://schemas.microsoft.com/office/drawing/2014/main" xmlns="" id="{C62A3799-0CD7-4C64-8242-AC9EA24CA07C}"/>
              </a:ext>
            </a:extLst>
          </p:cNvPr>
          <p:cNvGrpSpPr/>
          <p:nvPr/>
        </p:nvGrpSpPr>
        <p:grpSpPr>
          <a:xfrm>
            <a:off x="3075574" y="2782828"/>
            <a:ext cx="8635144" cy="1037638"/>
            <a:chOff x="2189480" y="2153920"/>
            <a:chExt cx="7213599" cy="1137920"/>
          </a:xfrm>
          <a:solidFill>
            <a:schemeClr val="accent2"/>
          </a:solidFill>
        </p:grpSpPr>
        <p:sp>
          <p:nvSpPr>
            <p:cNvPr id="11" name="Arrow: Chevron 10">
              <a:extLst>
                <a:ext uri="{FF2B5EF4-FFF2-40B4-BE49-F238E27FC236}">
                  <a16:creationId xmlns:a16="http://schemas.microsoft.com/office/drawing/2014/main" xmlns="" id="{69D05AF8-0362-40E3-A7E7-10278B88F503}"/>
                </a:ext>
              </a:extLst>
            </p:cNvPr>
            <p:cNvSpPr/>
            <p:nvPr/>
          </p:nvSpPr>
          <p:spPr>
            <a:xfrm>
              <a:off x="2189480" y="2153920"/>
              <a:ext cx="7172960" cy="1137920"/>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xmlns="" id="{70053719-8142-4D73-BD76-5FA6F7C9E069}"/>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13" name="Arrow: Pentagon 12">
            <a:extLst>
              <a:ext uri="{FF2B5EF4-FFF2-40B4-BE49-F238E27FC236}">
                <a16:creationId xmlns:a16="http://schemas.microsoft.com/office/drawing/2014/main" xmlns="" id="{8645047F-D9CB-4CC1-BC0F-1C4292F5A94A}"/>
              </a:ext>
            </a:extLst>
          </p:cNvPr>
          <p:cNvSpPr/>
          <p:nvPr/>
        </p:nvSpPr>
        <p:spPr>
          <a:xfrm>
            <a:off x="1378460" y="4451377"/>
            <a:ext cx="1594402" cy="859540"/>
          </a:xfrm>
          <a:prstGeom prst="homePlat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xmlns="" id="{1F283355-3C29-4FB8-A131-09D9EB725ACF}"/>
              </a:ext>
            </a:extLst>
          </p:cNvPr>
          <p:cNvGrpSpPr/>
          <p:nvPr/>
        </p:nvGrpSpPr>
        <p:grpSpPr>
          <a:xfrm>
            <a:off x="3202967" y="4353824"/>
            <a:ext cx="8661504" cy="1312880"/>
            <a:chOff x="2189480" y="1883641"/>
            <a:chExt cx="7213599" cy="1408199"/>
          </a:xfrm>
          <a:solidFill>
            <a:schemeClr val="accent1">
              <a:lumMod val="75000"/>
            </a:schemeClr>
          </a:solidFill>
        </p:grpSpPr>
        <p:sp>
          <p:nvSpPr>
            <p:cNvPr id="15" name="Arrow: Chevron 14">
              <a:extLst>
                <a:ext uri="{FF2B5EF4-FFF2-40B4-BE49-F238E27FC236}">
                  <a16:creationId xmlns:a16="http://schemas.microsoft.com/office/drawing/2014/main" xmlns="" id="{7CEDD191-1D4E-49C5-8444-8F22619709F6}"/>
                </a:ext>
              </a:extLst>
            </p:cNvPr>
            <p:cNvSpPr/>
            <p:nvPr/>
          </p:nvSpPr>
          <p:spPr>
            <a:xfrm>
              <a:off x="2189480" y="1883641"/>
              <a:ext cx="7172960" cy="1408199"/>
            </a:xfrm>
            <a:prstGeom prst="chevron">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282F39"/>
                </a:solidFill>
                <a:effectLst/>
                <a:uLnTx/>
                <a:uFillTx/>
                <a:latin typeface="Calibri" panose="020F0502020204030204"/>
                <a:ea typeface="+mn-ea"/>
                <a:cs typeface="+mn-cs"/>
              </a:endParaRPr>
            </a:p>
          </p:txBody>
        </p:sp>
        <p:sp>
          <p:nvSpPr>
            <p:cNvPr id="16" name="Rectangle 15">
              <a:extLst>
                <a:ext uri="{FF2B5EF4-FFF2-40B4-BE49-F238E27FC236}">
                  <a16:creationId xmlns:a16="http://schemas.microsoft.com/office/drawing/2014/main" xmlns="" id="{C065D71D-6D12-4F7F-8EFA-813DA9004804}"/>
                </a:ext>
              </a:extLst>
            </p:cNvPr>
            <p:cNvSpPr/>
            <p:nvPr/>
          </p:nvSpPr>
          <p:spPr>
            <a:xfrm>
              <a:off x="7779408" y="2153920"/>
              <a:ext cx="1623671" cy="113792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pSp>
      <p:sp>
        <p:nvSpPr>
          <p:cNvPr id="27" name="TextBox 26">
            <a:extLst>
              <a:ext uri="{FF2B5EF4-FFF2-40B4-BE49-F238E27FC236}">
                <a16:creationId xmlns:a16="http://schemas.microsoft.com/office/drawing/2014/main" xmlns="" id="{72A83EA8-E44D-4CC9-982F-1B8B609D21F2}"/>
              </a:ext>
            </a:extLst>
          </p:cNvPr>
          <p:cNvSpPr txBox="1"/>
          <p:nvPr/>
        </p:nvSpPr>
        <p:spPr>
          <a:xfrm>
            <a:off x="1635120" y="1511394"/>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dirty="0" smtClean="0">
                <a:ln>
                  <a:noFill/>
                </a:ln>
                <a:solidFill>
                  <a:srgbClr val="FFFFFF"/>
                </a:solidFill>
                <a:effectLst/>
                <a:uLnTx/>
                <a:uFillTx/>
                <a:latin typeface="Open Sans" panose="020B0606030504020204" pitchFamily="34" charset="0"/>
                <a:ea typeface="+mn-ea"/>
                <a:cs typeface="+mn-cs"/>
              </a:rPr>
              <a:t>05</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8" name="TextBox 27">
            <a:extLst>
              <a:ext uri="{FF2B5EF4-FFF2-40B4-BE49-F238E27FC236}">
                <a16:creationId xmlns:a16="http://schemas.microsoft.com/office/drawing/2014/main" xmlns="" id="{AF674A17-AAE5-4964-89E9-E927EF4D90FD}"/>
              </a:ext>
            </a:extLst>
          </p:cNvPr>
          <p:cNvSpPr txBox="1"/>
          <p:nvPr/>
        </p:nvSpPr>
        <p:spPr>
          <a:xfrm>
            <a:off x="1445553" y="2976398"/>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smtClean="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smtClean="0">
                <a:ln>
                  <a:noFill/>
                </a:ln>
                <a:solidFill>
                  <a:srgbClr val="FFFFFF"/>
                </a:solidFill>
                <a:effectLst/>
                <a:uLnTx/>
                <a:uFillTx/>
                <a:latin typeface="Open Sans" panose="020B0606030504020204" pitchFamily="34" charset="0"/>
                <a:ea typeface="+mn-ea"/>
                <a:cs typeface="+mn-cs"/>
              </a:rPr>
              <a:t>6</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29" name="TextBox 28">
            <a:extLst>
              <a:ext uri="{FF2B5EF4-FFF2-40B4-BE49-F238E27FC236}">
                <a16:creationId xmlns:a16="http://schemas.microsoft.com/office/drawing/2014/main" xmlns="" id="{F09FA8CE-2609-4B18-A96B-C2D56CF5BE9D}"/>
              </a:ext>
            </a:extLst>
          </p:cNvPr>
          <p:cNvSpPr txBox="1"/>
          <p:nvPr/>
        </p:nvSpPr>
        <p:spPr>
          <a:xfrm>
            <a:off x="1482867" y="4527204"/>
            <a:ext cx="1010653" cy="70788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ru-RU" sz="4000" b="1" i="0" u="none" strike="noStrike" kern="1200" cap="none" spc="0" normalizeH="0" baseline="0" noProof="0" dirty="0" smtClean="0">
                <a:ln>
                  <a:noFill/>
                </a:ln>
                <a:solidFill>
                  <a:srgbClr val="FFFFFF"/>
                </a:solidFill>
                <a:effectLst/>
                <a:uLnTx/>
                <a:uFillTx/>
                <a:latin typeface="Open Sans" panose="020B0606030504020204" pitchFamily="34" charset="0"/>
                <a:ea typeface="+mn-ea"/>
                <a:cs typeface="+mn-cs"/>
              </a:rPr>
              <a:t>0</a:t>
            </a:r>
            <a:r>
              <a:rPr kumimoji="0" lang="en-US" sz="4000" b="1" i="0" u="none" strike="noStrike" kern="1200" cap="none" spc="0" normalizeH="0" baseline="0" noProof="0" dirty="0" smtClean="0">
                <a:ln>
                  <a:noFill/>
                </a:ln>
                <a:solidFill>
                  <a:srgbClr val="FFFFFF"/>
                </a:solidFill>
                <a:effectLst/>
                <a:uLnTx/>
                <a:uFillTx/>
                <a:latin typeface="Open Sans" panose="020B0606030504020204" pitchFamily="34" charset="0"/>
                <a:ea typeface="+mn-ea"/>
                <a:cs typeface="+mn-cs"/>
              </a:rPr>
              <a:t>6</a:t>
            </a:r>
            <a:endParaRPr kumimoji="0" lang="en-GB" sz="4000" b="1" i="0" u="none" strike="noStrike" kern="1200" cap="none" spc="0" normalizeH="0" baseline="0" noProof="0" dirty="0">
              <a:ln>
                <a:noFill/>
              </a:ln>
              <a:solidFill>
                <a:srgbClr val="FFFFFF"/>
              </a:solidFill>
              <a:effectLst/>
              <a:uLnTx/>
              <a:uFillTx/>
              <a:latin typeface="Noto Sans" panose="020B0502040504020204" pitchFamily="34"/>
              <a:ea typeface="Noto Sans" panose="020B0502040504020204" pitchFamily="34"/>
              <a:cs typeface="Noto Sans" panose="020B0502040504020204" pitchFamily="34"/>
            </a:endParaRPr>
          </a:p>
        </p:txBody>
      </p:sp>
      <p:sp>
        <p:nvSpPr>
          <p:cNvPr id="32" name="TextBox 31">
            <a:extLst>
              <a:ext uri="{FF2B5EF4-FFF2-40B4-BE49-F238E27FC236}">
                <a16:creationId xmlns:a16="http://schemas.microsoft.com/office/drawing/2014/main" xmlns="" id="{6622EE78-8826-4D13-896F-3CE387814C90}"/>
              </a:ext>
            </a:extLst>
          </p:cNvPr>
          <p:cNvSpPr txBox="1"/>
          <p:nvPr/>
        </p:nvSpPr>
        <p:spPr>
          <a:xfrm>
            <a:off x="3566622" y="1398767"/>
            <a:ext cx="7855527" cy="646331"/>
          </a:xfrm>
          <a:prstGeom prst="rect">
            <a:avLst/>
          </a:prstGeom>
          <a:noFill/>
        </p:spPr>
        <p:txBody>
          <a:bodyPr wrap="square" rtlCol="0">
            <a:spAutoFit/>
          </a:bodyPr>
          <a:lstStyle/>
          <a:p>
            <a:pPr lvl="0" algn="r" rtl="1"/>
            <a:r>
              <a:rPr lang="ar-SA" dirty="0">
                <a:solidFill>
                  <a:schemeClr val="bg1"/>
                </a:solidFill>
              </a:rPr>
              <a:t>تزود مراجعة الدراسات السابقة الباحث بالكثير من الأفكار والأدوات والاجراءات والاختبارات، التي يمكن أن يفيد منها في تطوير مهاراته البحثية. </a:t>
            </a:r>
            <a:endParaRPr lang="en-US" dirty="0">
              <a:solidFill>
                <a:schemeClr val="bg1"/>
              </a:solidFill>
            </a:endParaRPr>
          </a:p>
        </p:txBody>
      </p:sp>
      <p:sp>
        <p:nvSpPr>
          <p:cNvPr id="38" name="TextBox 37">
            <a:extLst>
              <a:ext uri="{FF2B5EF4-FFF2-40B4-BE49-F238E27FC236}">
                <a16:creationId xmlns:a16="http://schemas.microsoft.com/office/drawing/2014/main" xmlns="" id="{D21EF9FC-F363-4D04-8D70-B84B5D145B65}"/>
              </a:ext>
            </a:extLst>
          </p:cNvPr>
          <p:cNvSpPr txBox="1"/>
          <p:nvPr/>
        </p:nvSpPr>
        <p:spPr>
          <a:xfrm>
            <a:off x="3297524" y="2978000"/>
            <a:ext cx="8019825" cy="646331"/>
          </a:xfrm>
          <a:prstGeom prst="rect">
            <a:avLst/>
          </a:prstGeom>
          <a:noFill/>
        </p:spPr>
        <p:txBody>
          <a:bodyPr wrap="square" rtlCol="0">
            <a:spAutoFit/>
          </a:bodyPr>
          <a:lstStyle/>
          <a:p>
            <a:pPr lvl="0" algn="r" rtl="1"/>
            <a:r>
              <a:rPr lang="ar-SA" dirty="0">
                <a:solidFill>
                  <a:schemeClr val="bg1"/>
                </a:solidFill>
              </a:rPr>
              <a:t>تساعد مراجعة الدراسات السابقة الباحث على تقويم الجهد المبذول في بحثه بالمقارنة مع البحوث السابقة الأخرى، كما تجعله أكثر قدرة على تفسير النتائج المتشابهة والمختلفة</a:t>
            </a:r>
            <a:r>
              <a:rPr lang="en-US" dirty="0">
                <a:solidFill>
                  <a:schemeClr val="bg1"/>
                </a:solidFill>
              </a:rPr>
              <a:t>.</a:t>
            </a:r>
          </a:p>
        </p:txBody>
      </p:sp>
      <p:sp>
        <p:nvSpPr>
          <p:cNvPr id="39" name="TextBox 38">
            <a:extLst>
              <a:ext uri="{FF2B5EF4-FFF2-40B4-BE49-F238E27FC236}">
                <a16:creationId xmlns:a16="http://schemas.microsoft.com/office/drawing/2014/main" xmlns="" id="{3A837B94-CD7C-46F8-B906-D4E292308213}"/>
              </a:ext>
            </a:extLst>
          </p:cNvPr>
          <p:cNvSpPr txBox="1"/>
          <p:nvPr/>
        </p:nvSpPr>
        <p:spPr>
          <a:xfrm>
            <a:off x="3725779" y="4674591"/>
            <a:ext cx="8019824" cy="923330"/>
          </a:xfrm>
          <a:prstGeom prst="rect">
            <a:avLst/>
          </a:prstGeom>
          <a:noFill/>
        </p:spPr>
        <p:txBody>
          <a:bodyPr wrap="square" rtlCol="0">
            <a:spAutoFit/>
          </a:bodyPr>
          <a:lstStyle/>
          <a:p>
            <a:pPr lvl="0" algn="r" rtl="1"/>
            <a:r>
              <a:rPr lang="ar-SA" dirty="0">
                <a:solidFill>
                  <a:schemeClr val="bg1"/>
                </a:solidFill>
              </a:rPr>
              <a:t>تساعد مراجعة الدراسات السابقة الباحث في صياغة فروض بحثه، وضبط مفاهيمه الإجرائية، واختيار إطاره النظري، وتحديد إجراءاته المنهجية، واختيار أساليبه الإحصائية، خطته الأولية، كما تمكنه من تفادي الأخطاء التي وقع فيها الباحثون السابقون، وتجاوز العوائق التي واجهتهم</a:t>
            </a:r>
            <a:endParaRPr lang="en-US" dirty="0">
              <a:solidFill>
                <a:schemeClr val="bg1"/>
              </a:solidFill>
            </a:endParaRPr>
          </a:p>
        </p:txBody>
      </p:sp>
      <p:pic>
        <p:nvPicPr>
          <p:cNvPr id="46"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4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1482513" cy="591661"/>
          </a:xfrm>
          <a:prstGeom prst="rect">
            <a:avLst/>
          </a:prstGeom>
        </p:spPr>
      </p:pic>
      <p:sp>
        <p:nvSpPr>
          <p:cNvPr id="8" name="مستطيل 7"/>
          <p:cNvSpPr/>
          <p:nvPr/>
        </p:nvSpPr>
        <p:spPr>
          <a:xfrm>
            <a:off x="5186595" y="342902"/>
            <a:ext cx="2549096" cy="461665"/>
          </a:xfrm>
          <a:prstGeom prst="rect">
            <a:avLst/>
          </a:prstGeom>
        </p:spPr>
        <p:txBody>
          <a:bodyPr wrap="none">
            <a:spAutoFit/>
          </a:bodyPr>
          <a:lstStyle/>
          <a:p>
            <a:r>
              <a:rPr lang="ar-JO" sz="2400" b="1" dirty="0" smtClean="0">
                <a:solidFill>
                  <a:srgbClr val="222222"/>
                </a:solidFill>
                <a:ea typeface="Times New Roman" panose="02020603050405020304" pitchFamily="18" charset="0"/>
              </a:rPr>
              <a:t>أهمية مراجعة الأدبيات </a:t>
            </a:r>
            <a:endParaRPr lang="ar-JO" sz="2400" b="1" dirty="0"/>
          </a:p>
        </p:txBody>
      </p:sp>
    </p:spTree>
    <p:extLst>
      <p:ext uri="{BB962C8B-B14F-4D97-AF65-F5344CB8AC3E}">
        <p14:creationId xmlns:p14="http://schemas.microsoft.com/office/powerpoint/2010/main" xmlns="" val="193081937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302327" y="1017726"/>
            <a:ext cx="9975274"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851401" y="1428065"/>
            <a:ext cx="8877125" cy="4585871"/>
          </a:xfrm>
          <a:prstGeom prst="rect">
            <a:avLst/>
          </a:prstGeom>
          <a:noFill/>
        </p:spPr>
        <p:txBody>
          <a:bodyPr wrap="square" rtlCol="1">
            <a:spAutoFit/>
          </a:bodyPr>
          <a:lstStyle/>
          <a:p>
            <a:pPr algn="ctr" rtl="1"/>
            <a:r>
              <a:rPr lang="ar-SA" sz="2000" b="1" dirty="0" smtClean="0"/>
              <a:t>قواعد </a:t>
            </a:r>
            <a:r>
              <a:rPr lang="ar-SA" sz="2000" b="1" dirty="0"/>
              <a:t>البيانات </a:t>
            </a:r>
            <a:endParaRPr lang="en-US" sz="2000" b="1" dirty="0"/>
          </a:p>
          <a:p>
            <a:pPr algn="r" rtl="1"/>
            <a:r>
              <a:rPr lang="ar-JO" dirty="0" smtClean="0"/>
              <a:t>يستخدم مصطلح </a:t>
            </a:r>
            <a:r>
              <a:rPr lang="ar-JO" dirty="0"/>
              <a:t>"قاعدة بيانات" لوصف مورد بحث على الإنترنت. وفي العادة تقوم المكتبات بدفع مبالع مالية معينة للوصول إلى قواعد البيانات، ولكن هذا لا ينفي وجود بعض من قواعد بيانات مجانية الاستخدام.</a:t>
            </a:r>
          </a:p>
          <a:p>
            <a:pPr algn="r" rtl="1"/>
            <a:r>
              <a:rPr lang="ar-JO" dirty="0"/>
              <a:t>قاعدة بيانات المكتبة عبارة عن تجميع للمعلومات بطريقة قابلة للبحث حيث تجد الآلاف من المواد التي يمكنك البحث عنها في وقت واحد وبسرعة، وبما يمكنك من العثور على المقالات التي تريدها مع ارتفاع ملاءمة البحث في المجلات الفردية. البحث في قواعد بيانات قد يكون </a:t>
            </a:r>
            <a:r>
              <a:rPr lang="en-US" dirty="0"/>
              <a:t>A-Z، </a:t>
            </a:r>
            <a:r>
              <a:rPr lang="ar-JO" dirty="0"/>
              <a:t>أو حسب الموضوع.</a:t>
            </a:r>
          </a:p>
          <a:p>
            <a:pPr algn="r" rtl="1"/>
            <a:r>
              <a:rPr lang="ar-JO" dirty="0"/>
              <a:t>تخضع العديد من المقالات الموجودة في قواعد بيانات المكتبات لعملية مراجعة النظراء وعادة ما تكون أكثر موثوقية من المعلومات الموجودة على الإنترنت. بالإضافة إلى ذلك، توفر قواعد البيانات كل ما تحتاجه من معلومات لتقييم مصدرا للمصداقية (مثل اسم المؤلف، تفاصيل المنشور، </a:t>
            </a:r>
            <a:r>
              <a:rPr lang="ar-JO" dirty="0" smtClean="0"/>
              <a:t>والملخص).</a:t>
            </a:r>
            <a:endParaRPr lang="ar-JO" dirty="0"/>
          </a:p>
          <a:p>
            <a:pPr algn="r" rtl="1"/>
            <a:r>
              <a:rPr lang="ar-JO" dirty="0"/>
              <a:t>قواعد بيانات المكتبة تسمح لك بتخصيص البحث للحصول على أفضل النتائج ذات الصلة. كما يمكنك البحث فيها باستخدام الكلمات الرئيسية، في مجالات محددة: المصطلحات، رؤوس الموضوعات، الواصفات. يمكنك أيضا البحث عن طريق المؤلف، العنوان، </a:t>
            </a:r>
            <a:r>
              <a:rPr lang="ar-JO" dirty="0" err="1" smtClean="0"/>
              <a:t>والحد</a:t>
            </a:r>
            <a:r>
              <a:rPr lang="ar-JO" sz="2000" dirty="0" err="1"/>
              <a:t>من</a:t>
            </a:r>
            <a:r>
              <a:rPr lang="ar-JO" sz="2000" dirty="0"/>
              <a:t> النتائج باستخدام معايير مختلفة (تاريخ، نوع المصدر، وما إلى ذلك).</a:t>
            </a:r>
          </a:p>
          <a:p>
            <a:pPr algn="r" rtl="1"/>
            <a:endParaRPr lang="en-US" sz="2000" dirty="0" smtClean="0"/>
          </a:p>
          <a:p>
            <a:pPr algn="ctr" rtl="1">
              <a:lnSpc>
                <a:spcPct val="150000"/>
              </a:lnSpc>
            </a:pPr>
            <a:endParaRPr lang="en-US" sz="3600" dirty="0">
              <a:latin typeface="Simplified Arabic" panose="02020603050405020304" pitchFamily="18" charset="-78"/>
            </a:endParaRPr>
          </a:p>
        </p:txBody>
      </p:sp>
    </p:spTree>
    <p:extLst>
      <p:ext uri="{BB962C8B-B14F-4D97-AF65-F5344CB8AC3E}">
        <p14:creationId xmlns:p14="http://schemas.microsoft.com/office/powerpoint/2010/main" xmlns="" val="19456221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302327" y="1017726"/>
            <a:ext cx="9975274"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211680" y="1305592"/>
            <a:ext cx="9947563" cy="4308872"/>
          </a:xfrm>
          <a:prstGeom prst="rect">
            <a:avLst/>
          </a:prstGeom>
          <a:noFill/>
        </p:spPr>
        <p:txBody>
          <a:bodyPr wrap="square" rtlCol="1">
            <a:spAutoFit/>
          </a:bodyPr>
          <a:lstStyle/>
          <a:p>
            <a:pPr algn="ctr" rtl="1"/>
            <a:r>
              <a:rPr lang="ar-SA" sz="2000" b="1" dirty="0" smtClean="0"/>
              <a:t>قواعد </a:t>
            </a:r>
            <a:r>
              <a:rPr lang="ar-SA" sz="2000" b="1" dirty="0"/>
              <a:t>البيانات </a:t>
            </a:r>
            <a:endParaRPr lang="en-US" sz="2000" b="1" dirty="0"/>
          </a:p>
          <a:p>
            <a:pPr marL="285750" indent="-285750" algn="r" rtl="1">
              <a:buFont typeface="Arial" panose="020B0604020202020204" pitchFamily="34" charset="0"/>
              <a:buChar char="•"/>
            </a:pPr>
            <a:r>
              <a:rPr lang="ar-JO" dirty="0" smtClean="0"/>
              <a:t>توفر </a:t>
            </a:r>
            <a:r>
              <a:rPr lang="ar-JO" dirty="0"/>
              <a:t>قواعد بيانات المكتبة معلومات الاقتباس (الكاتب، عنوان المادة، المنشورات - عنوان مجلة، جريدة، أو الكتاب المرجعي- ، الناشر، تاريخ النشر)</a:t>
            </a:r>
          </a:p>
          <a:p>
            <a:pPr marL="285750" indent="-285750" algn="r" rtl="1">
              <a:buFont typeface="Arial" panose="020B0604020202020204" pitchFamily="34" charset="0"/>
              <a:buChar char="•"/>
            </a:pPr>
            <a:r>
              <a:rPr lang="ar-JO" dirty="0"/>
              <a:t>قواعد بيانات المكتبة غالبا ما تعطيك النص الكامل. وهناك البعض الآخر يعطيك فقط المستخلص والاقتباس</a:t>
            </a:r>
          </a:p>
          <a:p>
            <a:pPr marL="285750" indent="-285750" algn="r" rtl="1">
              <a:buFont typeface="Arial" panose="020B0604020202020204" pitchFamily="34" charset="0"/>
              <a:buChar char="•"/>
            </a:pPr>
            <a:r>
              <a:rPr lang="ar-JO" dirty="0"/>
              <a:t>قواعد بيانات المكتبة غالبا ما تمكنك من طباعة المواد وحفظها أو إرسالها عبر البريد الإلكتروني</a:t>
            </a:r>
          </a:p>
          <a:p>
            <a:pPr marL="285750" indent="-285750" algn="r" rtl="1">
              <a:buFont typeface="Arial" panose="020B0604020202020204" pitchFamily="34" charset="0"/>
              <a:buChar char="•"/>
            </a:pPr>
            <a:r>
              <a:rPr lang="ar-JO" dirty="0"/>
              <a:t>قواعد بيانات المكتبة يمكنك استخدامها خارج الحرم الجامعي، بعد إدخال اسم المعرف وكلمة المرور</a:t>
            </a:r>
          </a:p>
          <a:p>
            <a:pPr marL="285750" indent="-285750" algn="r" rtl="1">
              <a:buFont typeface="Arial" panose="020B0604020202020204" pitchFamily="34" charset="0"/>
              <a:buChar char="•"/>
            </a:pPr>
            <a:r>
              <a:rPr lang="ar-JO" dirty="0"/>
              <a:t>العديد من قواعد البيانات توفر الوصول إلى النص الكامل للمقالات، لذا من الضروري التعرف على أنواع مختلفة من المعلومات المتاحة، وقواعد البيانات الأكثر مناسبة لك، وكيفية الحصول على الموارد وخارج الحرم الجامعي.</a:t>
            </a:r>
          </a:p>
          <a:p>
            <a:pPr marL="285750" indent="-285750" algn="r" rtl="1">
              <a:buFont typeface="Arial" panose="020B0604020202020204" pitchFamily="34" charset="0"/>
              <a:buChar char="•"/>
            </a:pPr>
            <a:r>
              <a:rPr lang="ar-JO" dirty="0"/>
              <a:t>استخدام قواعد البيانات التي تقدمها المكتبة يساعدك في العثور على معلومات موثوقة من مصادر موثوقة.</a:t>
            </a:r>
          </a:p>
          <a:p>
            <a:pPr marL="285750" indent="-285750" algn="r" rtl="1">
              <a:buFont typeface="Arial" panose="020B0604020202020204" pitchFamily="34" charset="0"/>
              <a:buChar char="•"/>
            </a:pPr>
            <a:r>
              <a:rPr lang="ar-JO" dirty="0"/>
              <a:t>قد تكون قاعدة بيانات المكتبة مخصصة لموضوع واحد أو قد تغطي العديد من الموضوعات. كما يوفر بعض الناشرين قواعد البيانات التي تسمح لك للبحث عن محتواها من خلال موقع واحد.</a:t>
            </a:r>
          </a:p>
          <a:p>
            <a:pPr algn="r" rtl="1"/>
            <a:endParaRPr lang="en-US" sz="2000" dirty="0" smtClean="0"/>
          </a:p>
          <a:p>
            <a:pPr algn="ctr" rtl="1">
              <a:lnSpc>
                <a:spcPct val="150000"/>
              </a:lnSpc>
            </a:pPr>
            <a:endParaRPr lang="en-US" sz="3600" dirty="0">
              <a:latin typeface="Simplified Arabic" panose="02020603050405020304" pitchFamily="18" charset="-78"/>
            </a:endParaRPr>
          </a:p>
        </p:txBody>
      </p:sp>
    </p:spTree>
    <p:extLst>
      <p:ext uri="{BB962C8B-B14F-4D97-AF65-F5344CB8AC3E}">
        <p14:creationId xmlns:p14="http://schemas.microsoft.com/office/powerpoint/2010/main" xmlns="" val="9596552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302327" y="1017726"/>
            <a:ext cx="9975274"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211680" y="1305592"/>
            <a:ext cx="9947563" cy="4924425"/>
          </a:xfrm>
          <a:prstGeom prst="rect">
            <a:avLst/>
          </a:prstGeom>
          <a:noFill/>
        </p:spPr>
        <p:txBody>
          <a:bodyPr wrap="square" rtlCol="1">
            <a:spAutoFit/>
          </a:bodyPr>
          <a:lstStyle/>
          <a:p>
            <a:pPr algn="ctr" rtl="1"/>
            <a:r>
              <a:rPr lang="ar-JO" sz="2000" b="1" dirty="0" smtClean="0"/>
              <a:t>اس</a:t>
            </a:r>
            <a:r>
              <a:rPr lang="ar-SA" sz="2000" b="1" dirty="0" err="1" smtClean="0"/>
              <a:t>تخدام</a:t>
            </a:r>
            <a:r>
              <a:rPr lang="ar-SA" sz="2000" b="1" dirty="0" smtClean="0"/>
              <a:t> </a:t>
            </a:r>
            <a:r>
              <a:rPr lang="ar-SA" sz="2000" b="1" dirty="0"/>
              <a:t>قواعد البيانات </a:t>
            </a:r>
            <a:endParaRPr lang="en-US" sz="2000" b="1" dirty="0"/>
          </a:p>
          <a:p>
            <a:pPr algn="r" rtl="1"/>
            <a:r>
              <a:rPr lang="ar-SA" sz="2000" dirty="0"/>
              <a:t>يستخدم الباحث في تنقيبه عن الدراسات السابقة وسائط متعددة، ومن ذلك محركات البحث والعديد من قواعد البيانات والمكتبات،  ومنها </a:t>
            </a:r>
            <a:r>
              <a:rPr lang="ar-SA" sz="2000" b="1" dirty="0"/>
              <a:t>قواعد البيانات العربية </a:t>
            </a:r>
            <a:r>
              <a:rPr lang="ar-SA" sz="2000" dirty="0"/>
              <a:t>مثل:</a:t>
            </a:r>
            <a:endParaRPr lang="en-US" sz="2000" dirty="0"/>
          </a:p>
          <a:p>
            <a:pPr algn="r" rtl="1"/>
            <a:r>
              <a:rPr lang="ar-SA" sz="2000" dirty="0"/>
              <a:t>(دار المنظومة، المنهل،</a:t>
            </a:r>
            <a:r>
              <a:rPr lang="ar-JO" sz="2000" dirty="0"/>
              <a:t> </a:t>
            </a:r>
            <a:r>
              <a:rPr lang="ar-JO" sz="2000" dirty="0" err="1"/>
              <a:t>ابيسكو</a:t>
            </a:r>
            <a:r>
              <a:rPr lang="ar-JO" sz="2000" dirty="0"/>
              <a:t>،</a:t>
            </a:r>
            <a:r>
              <a:rPr lang="ar-SA" sz="2000" dirty="0"/>
              <a:t> الشمعة، المجلة العراقية، ...الخ</a:t>
            </a:r>
            <a:r>
              <a:rPr lang="ar-SA" sz="2000" dirty="0" smtClean="0"/>
              <a:t>)</a:t>
            </a:r>
            <a:endParaRPr lang="en-US" sz="2000" dirty="0"/>
          </a:p>
          <a:p>
            <a:pPr algn="r" rtl="1"/>
            <a:r>
              <a:rPr lang="ar-SA" sz="2000" dirty="0"/>
              <a:t>وقواعد </a:t>
            </a:r>
            <a:r>
              <a:rPr lang="ar-SA" sz="2000" b="1" dirty="0"/>
              <a:t>البيانات الأجنبية </a:t>
            </a:r>
            <a:r>
              <a:rPr lang="ar-SA" sz="2000" dirty="0"/>
              <a:t>مثل:</a:t>
            </a:r>
            <a:endParaRPr lang="en-US" sz="2000" dirty="0"/>
          </a:p>
          <a:p>
            <a:pPr marL="342900" indent="-342900" algn="ctr">
              <a:buFont typeface="Wingdings" panose="05000000000000000000" pitchFamily="2" charset="2"/>
              <a:buChar char="q"/>
            </a:pPr>
            <a:r>
              <a:rPr lang="en-US" sz="2000" dirty="0" err="1"/>
              <a:t>ScienceDirect</a:t>
            </a:r>
            <a:endParaRPr lang="en-US" sz="2000" dirty="0"/>
          </a:p>
          <a:p>
            <a:pPr marL="342900" indent="-342900" algn="ctr">
              <a:buFont typeface="Wingdings" panose="05000000000000000000" pitchFamily="2" charset="2"/>
              <a:buChar char="q"/>
            </a:pPr>
            <a:r>
              <a:rPr lang="en-US" sz="2000" dirty="0" err="1" smtClean="0"/>
              <a:t>SpringerLink</a:t>
            </a:r>
            <a:endParaRPr lang="en-US" sz="2000" dirty="0"/>
          </a:p>
          <a:p>
            <a:pPr marL="342900" indent="-342900" algn="ctr">
              <a:buFont typeface="Wingdings" panose="05000000000000000000" pitchFamily="2" charset="2"/>
              <a:buChar char="q"/>
            </a:pPr>
            <a:r>
              <a:rPr lang="en-US" sz="2000" dirty="0" smtClean="0"/>
              <a:t>SAGE journals</a:t>
            </a:r>
          </a:p>
          <a:p>
            <a:pPr marL="342900" indent="-342900" algn="ctr">
              <a:buFont typeface="Wingdings" panose="05000000000000000000" pitchFamily="2" charset="2"/>
              <a:buChar char="q"/>
            </a:pPr>
            <a:r>
              <a:rPr lang="en-US" sz="2000" dirty="0" smtClean="0"/>
              <a:t>Wiley </a:t>
            </a:r>
            <a:r>
              <a:rPr lang="en-US" sz="2000" dirty="0"/>
              <a:t>Online Library</a:t>
            </a:r>
          </a:p>
          <a:p>
            <a:pPr marL="342900" indent="-342900" algn="l">
              <a:buFont typeface="Wingdings" panose="05000000000000000000" pitchFamily="2" charset="2"/>
              <a:buChar char="Ø"/>
            </a:pPr>
            <a:endParaRPr lang="en-US" sz="2000" dirty="0" smtClean="0"/>
          </a:p>
          <a:p>
            <a:pPr algn="r" rtl="1"/>
            <a:r>
              <a:rPr lang="ar-SA" sz="2000" dirty="0" smtClean="0"/>
              <a:t>ومن </a:t>
            </a:r>
            <a:r>
              <a:rPr lang="ar-SA" sz="2000" dirty="0"/>
              <a:t>أجل الاستغلال الجيد لقواعد البيانات هذه يترتب على الباحث كتابة قائمة بالكلمات المفتاحية أو المصطلحات الرئيسة</a:t>
            </a:r>
            <a:r>
              <a:rPr lang="en-US" sz="2000" dirty="0"/>
              <a:t> (key words) </a:t>
            </a:r>
            <a:r>
              <a:rPr lang="ar-SA" sz="2000" dirty="0"/>
              <a:t>الواردة في بوضع عنوان البحث، وتلك المرادفة لها، أو المرتبطة بها دلاليا حتى يستطيع العثور على أكبر عدد ممكن من الدراسات والبحوث المرتبطة بموضوع </a:t>
            </a:r>
            <a:r>
              <a:rPr lang="ar-SA" sz="2000" dirty="0" smtClean="0"/>
              <a:t>بحثه</a:t>
            </a:r>
            <a:r>
              <a:rPr lang="en-US" sz="2000" dirty="0"/>
              <a:t>.</a:t>
            </a:r>
            <a:endParaRPr lang="ar-JO" sz="3600" dirty="0">
              <a:latin typeface="Simplified Arabic" panose="02020603050405020304" pitchFamily="18" charset="-78"/>
            </a:endParaRPr>
          </a:p>
          <a:p>
            <a:pPr algn="ctr" rtl="1">
              <a:lnSpc>
                <a:spcPct val="150000"/>
              </a:lnSpc>
            </a:pPr>
            <a:endParaRPr lang="en-US" sz="3600" dirty="0">
              <a:latin typeface="Simplified Arabic" panose="02020603050405020304" pitchFamily="18" charset="-78"/>
            </a:endParaRPr>
          </a:p>
        </p:txBody>
      </p:sp>
    </p:spTree>
    <p:extLst>
      <p:ext uri="{BB962C8B-B14F-4D97-AF65-F5344CB8AC3E}">
        <p14:creationId xmlns:p14="http://schemas.microsoft.com/office/powerpoint/2010/main" xmlns="" val="381256294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772732" y="1017726"/>
            <a:ext cx="10504869"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133341" y="1305592"/>
            <a:ext cx="10025902" cy="4555093"/>
          </a:xfrm>
          <a:prstGeom prst="rect">
            <a:avLst/>
          </a:prstGeom>
          <a:noFill/>
        </p:spPr>
        <p:txBody>
          <a:bodyPr wrap="square" rtlCol="1">
            <a:spAutoFit/>
          </a:bodyPr>
          <a:lstStyle/>
          <a:p>
            <a:pPr algn="ctr" rtl="1"/>
            <a:r>
              <a:rPr lang="ar-JO" sz="2000" b="1" dirty="0" smtClean="0"/>
              <a:t>أمثلة على </a:t>
            </a:r>
            <a:r>
              <a:rPr lang="ar-SA" sz="2000" b="1" dirty="0" smtClean="0"/>
              <a:t>قواعد </a:t>
            </a:r>
            <a:r>
              <a:rPr lang="ar-SA" sz="2000" b="1" dirty="0"/>
              <a:t>البيانات </a:t>
            </a:r>
            <a:endParaRPr lang="en-US" sz="2000" b="1" dirty="0"/>
          </a:p>
          <a:p>
            <a:pPr algn="r" rtl="1"/>
            <a:endParaRPr lang="ar-JO" sz="2000" dirty="0" smtClean="0"/>
          </a:p>
          <a:p>
            <a:pPr marL="342900" indent="-342900" algn="just" rtl="1" fontAlgn="t">
              <a:buFont typeface="Wingdings" panose="05000000000000000000" pitchFamily="2" charset="2"/>
              <a:buChar char="Ø"/>
            </a:pPr>
            <a:r>
              <a:rPr lang="ar-SA" sz="2000" b="1" dirty="0"/>
              <a:t>المنهل: </a:t>
            </a:r>
            <a:r>
              <a:rPr lang="ar-SA" sz="2000" dirty="0"/>
              <a:t>قاعدة بيانات رائدة باللغة العربية تُتيح الحصول على كُتبٍ إلكترونية، ودوريات إلكترونية مُحكَّمة، وكذلك الآلاف من الأطروحات والرسائل العلمية بنصوصها الكاملة من جامعات ومراكز بحوث وجمعيات علمية رائدة في العالم </a:t>
            </a:r>
            <a:r>
              <a:rPr lang="ar-SA" sz="2000" dirty="0" smtClean="0"/>
              <a:t>العربي</a:t>
            </a:r>
            <a:endParaRPr lang="en-US" sz="2000" dirty="0"/>
          </a:p>
          <a:p>
            <a:pPr marL="342900" indent="-342900" algn="just" rtl="1" fontAlgn="t">
              <a:buFont typeface="Wingdings" panose="05000000000000000000" pitchFamily="2" charset="2"/>
              <a:buChar char="Ø"/>
            </a:pPr>
            <a:r>
              <a:rPr lang="ar-SA" sz="2000" b="1" dirty="0"/>
              <a:t>القاعدة العربية للمعلومات الادارية </a:t>
            </a:r>
            <a:r>
              <a:rPr lang="ar-SA" sz="2000" dirty="0"/>
              <a:t>(إبداع) مشروع عربي رائد يهدف إلى ضبط ونشر وإتاحة الإنتاج </a:t>
            </a:r>
            <a:r>
              <a:rPr lang="ar-SA" sz="2000" dirty="0" err="1"/>
              <a:t>الفكرى</a:t>
            </a:r>
            <a:r>
              <a:rPr lang="ar-SA" sz="2000" dirty="0"/>
              <a:t> </a:t>
            </a:r>
            <a:r>
              <a:rPr lang="ar-SA" sz="2000" dirty="0" err="1"/>
              <a:t>العربى</a:t>
            </a:r>
            <a:r>
              <a:rPr lang="ar-SA" sz="2000" dirty="0"/>
              <a:t> </a:t>
            </a:r>
            <a:r>
              <a:rPr lang="ar-SA" sz="2000" dirty="0" err="1"/>
              <a:t>فى</a:t>
            </a:r>
            <a:r>
              <a:rPr lang="ar-SA" sz="2000" dirty="0"/>
              <a:t> مجال الإدارة، بدأته المنظمة عام 2000 ليصبح أول نموذج عربي لتجمع المصادر الإلكترونية يخدم المؤسسات والأفراد المتخصصين </a:t>
            </a:r>
            <a:r>
              <a:rPr lang="ar-SA" sz="2000" dirty="0" err="1"/>
              <a:t>فى</a:t>
            </a:r>
            <a:r>
              <a:rPr lang="ar-SA" sz="2000" dirty="0"/>
              <a:t> الوطن العربي</a:t>
            </a:r>
            <a:r>
              <a:rPr lang="ar-SA" sz="2000" b="1" dirty="0"/>
              <a:t>.</a:t>
            </a:r>
            <a:endParaRPr lang="en-US" sz="2000" dirty="0"/>
          </a:p>
          <a:p>
            <a:pPr marL="342900" indent="-342900" algn="just" rtl="1" fontAlgn="t">
              <a:buFont typeface="Wingdings" panose="05000000000000000000" pitchFamily="2" charset="2"/>
              <a:buChar char="Ø"/>
            </a:pPr>
            <a:r>
              <a:rPr lang="en-US" sz="2000" dirty="0" smtClean="0">
                <a:hlinkClick r:id="rId9" tooltip="Ebook Central"/>
              </a:rPr>
              <a:t>  </a:t>
            </a:r>
            <a:r>
              <a:rPr lang="en-US" sz="2000" b="1" dirty="0" err="1" smtClean="0">
                <a:solidFill>
                  <a:srgbClr val="000000"/>
                </a:solidFill>
                <a:hlinkClick r:id="rId9" tooltip="Ebook Central"/>
              </a:rPr>
              <a:t>Ebook</a:t>
            </a:r>
            <a:r>
              <a:rPr lang="en-US" sz="2000" b="1" dirty="0" smtClean="0">
                <a:solidFill>
                  <a:srgbClr val="000000"/>
                </a:solidFill>
                <a:hlinkClick r:id="rId9" tooltip="Ebook Central"/>
              </a:rPr>
              <a:t> Central</a:t>
            </a:r>
            <a:r>
              <a:rPr lang="ar-SA" sz="2000" dirty="0" smtClean="0"/>
              <a:t>تتيح </a:t>
            </a:r>
            <a:r>
              <a:rPr lang="ar-SA" sz="2000" dirty="0"/>
              <a:t>قاعدة البيانات هذه الحصول على كتب إلكترونية في مجال الفنون، الأعمال التجارية، التعليم، الصحة والطب، التاريخ والعلوم السياسية، الأدب واللغة، الدين والفلسفة، العلوم الاجتماعية، العلوم والتكنولوجيا</a:t>
            </a:r>
            <a:endParaRPr lang="en-US" sz="2000" dirty="0"/>
          </a:p>
          <a:p>
            <a:pPr marL="342900" indent="-342900" algn="just" rtl="1">
              <a:buFont typeface="Wingdings" panose="05000000000000000000" pitchFamily="2" charset="2"/>
              <a:buChar char="Ø"/>
            </a:pPr>
            <a:r>
              <a:rPr lang="en-US" sz="2000" b="1" dirty="0"/>
              <a:t>EBSCO </a:t>
            </a:r>
            <a:r>
              <a:rPr lang="ar-JO" sz="2000" dirty="0" smtClean="0"/>
              <a:t>:ع</a:t>
            </a:r>
            <a:r>
              <a:rPr lang="ar-SA" sz="2000" dirty="0" smtClean="0"/>
              <a:t>بارة </a:t>
            </a:r>
            <a:r>
              <a:rPr lang="ar-SA" sz="2000" dirty="0"/>
              <a:t>عن مزود لقواعد البيانات البحثية والمجلات الإلكترونية، تمكن المستخدمين من البحث عن المحتوى واستخدامه من خلال خيار البحث المتقدم، لإنشاء عمليات بحث أكثر تحديدًا للمقالات العلمية. بالإضافة إلى إمكانية تحسين البحث باستخدام عوامل التصفية الموجودة في صفحة</a:t>
            </a:r>
            <a:r>
              <a:rPr lang="ar-JO" sz="2000" dirty="0"/>
              <a:t> النتائج. </a:t>
            </a:r>
            <a:endParaRPr lang="en-US" sz="2000" dirty="0"/>
          </a:p>
          <a:p>
            <a:pPr algn="r" rtl="1">
              <a:lnSpc>
                <a:spcPct val="150000"/>
              </a:lnSpc>
            </a:pPr>
            <a:endParaRPr lang="en-US" sz="2000" dirty="0">
              <a:latin typeface="Simplified Arabic" panose="02020603050405020304" pitchFamily="18" charset="-78"/>
            </a:endParaRPr>
          </a:p>
        </p:txBody>
      </p:sp>
    </p:spTree>
    <p:extLst>
      <p:ext uri="{BB962C8B-B14F-4D97-AF65-F5344CB8AC3E}">
        <p14:creationId xmlns:p14="http://schemas.microsoft.com/office/powerpoint/2010/main" xmlns="" val="43622871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772732" y="1017726"/>
            <a:ext cx="10504869"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012215" y="986845"/>
            <a:ext cx="10025902" cy="5324535"/>
          </a:xfrm>
          <a:prstGeom prst="rect">
            <a:avLst/>
          </a:prstGeom>
          <a:noFill/>
        </p:spPr>
        <p:txBody>
          <a:bodyPr wrap="square" rtlCol="1">
            <a:spAutoFit/>
          </a:bodyPr>
          <a:lstStyle/>
          <a:p>
            <a:pPr algn="ctr" rtl="1"/>
            <a:r>
              <a:rPr lang="ar-JO" sz="2000" b="1" dirty="0" smtClean="0"/>
              <a:t>أمثلة على </a:t>
            </a:r>
            <a:r>
              <a:rPr lang="ar-SA" sz="2000" b="1" dirty="0" smtClean="0"/>
              <a:t>قواعد </a:t>
            </a:r>
            <a:r>
              <a:rPr lang="ar-SA" sz="2000" b="1" dirty="0"/>
              <a:t>البيانات </a:t>
            </a:r>
            <a:endParaRPr lang="en-US" sz="2000" b="1" dirty="0"/>
          </a:p>
          <a:p>
            <a:pPr algn="r" rtl="1"/>
            <a:endParaRPr lang="ar-JO" sz="2000" dirty="0" smtClean="0"/>
          </a:p>
          <a:p>
            <a:pPr algn="r" rtl="1"/>
            <a:r>
              <a:rPr lang="ar-SA" b="1" dirty="0"/>
              <a:t>قاعدة بيانات </a:t>
            </a:r>
            <a:r>
              <a:rPr lang="en-US" b="1" dirty="0"/>
              <a:t>JSTOR</a:t>
            </a:r>
            <a:r>
              <a:rPr lang="ar-SA" b="1" dirty="0"/>
              <a:t> </a:t>
            </a:r>
            <a:endParaRPr lang="en-US" dirty="0"/>
          </a:p>
          <a:p>
            <a:pPr algn="r" rtl="1"/>
            <a:r>
              <a:rPr lang="ar-JO" dirty="0"/>
              <a:t>ت</a:t>
            </a:r>
            <a:r>
              <a:rPr lang="ar-SA" dirty="0" err="1" smtClean="0"/>
              <a:t>حتوى</a:t>
            </a:r>
            <a:r>
              <a:rPr lang="ar-SA" dirty="0" smtClean="0"/>
              <a:t> </a:t>
            </a:r>
            <a:r>
              <a:rPr lang="ar-SA" dirty="0"/>
              <a:t>قاعدة بيانات </a:t>
            </a:r>
            <a:r>
              <a:rPr lang="en-US" dirty="0"/>
              <a:t>JSTOR </a:t>
            </a:r>
            <a:r>
              <a:rPr lang="ar-SA" dirty="0"/>
              <a:t>على أكثر من ألف دورية علمية رائدة في تخصصات (العلوم الإنسانية - العلوم الاجتماعية – العلوم) ، وكذلك تحتوى على منفردات منتقاه من المصادر القيمة للعمل الأكاديمي. كما تتضمن أيضاً محتوى تكميلي أساسي ذي قيمة للدوريات والمنفردات الأكاديمية. كما تقدم قاعدة البيانات إمكانية البحث في النص الكامل للوثيقة وتظليل المصطلحات التي تم البحث عنها كما تشتمل المجموعة على صور عالية الجودة يتم ربطها تبادليا بملايين </a:t>
            </a:r>
            <a:r>
              <a:rPr lang="ar-SA" dirty="0" err="1"/>
              <a:t>الاستشهادات</a:t>
            </a:r>
            <a:r>
              <a:rPr lang="ar-SA" dirty="0"/>
              <a:t> المرجعية والمراجع. والمحتوى يتم إثراؤه باستمرار مع التركيز على المطبوعات الدولية الجارية وكذلك الكتيبات والصور والمخطوطات التي يتم الحصول عليها من المكتبات، والجمعيات، والمتاحف.</a:t>
            </a:r>
            <a:r>
              <a:rPr lang="ar-SA" b="1" dirty="0"/>
              <a:t> </a:t>
            </a:r>
            <a:endParaRPr lang="en-US" dirty="0"/>
          </a:p>
          <a:p>
            <a:pPr algn="r" rtl="1"/>
            <a:r>
              <a:rPr lang="ar-SA" b="1" dirty="0"/>
              <a:t>قاعدة بيانات </a:t>
            </a:r>
            <a:r>
              <a:rPr lang="en-US" b="1" dirty="0"/>
              <a:t>Sage</a:t>
            </a:r>
            <a:r>
              <a:rPr lang="ar-SA" b="1" dirty="0"/>
              <a:t> </a:t>
            </a:r>
            <a:endParaRPr lang="en-US" dirty="0"/>
          </a:p>
          <a:p>
            <a:pPr algn="r" rtl="1"/>
            <a:r>
              <a:rPr lang="ar-SA" dirty="0"/>
              <a:t>تقدم قاعدة بيانات </a:t>
            </a:r>
            <a:r>
              <a:rPr lang="en-US" dirty="0"/>
              <a:t>Sage </a:t>
            </a:r>
            <a:r>
              <a:rPr lang="ar-SA" dirty="0"/>
              <a:t>إمكانية الوصول لما يزيد عن 730 دورية علمية محكمة وتتيح قاعدة البيانات أكثر من 500.000 مقالة متخصصة في العديد من الموضوعات التي تضم (العلوم الاجتماعية والدراسات الإنسانية – العلوم الصحية – العلوم الطبية – الهندسة – التعليم – علم الجريمة والعقوبات)، يُتاح النص الكامل من عام 1999 حتى الآن.</a:t>
            </a:r>
            <a:endParaRPr lang="en-US" dirty="0"/>
          </a:p>
          <a:p>
            <a:pPr algn="r" rtl="1"/>
            <a:r>
              <a:rPr lang="ar-SA" b="1" dirty="0"/>
              <a:t>قاعدة بيانات </a:t>
            </a:r>
            <a:r>
              <a:rPr lang="en-US" b="1" dirty="0"/>
              <a:t>MEDLINE </a:t>
            </a:r>
            <a:endParaRPr lang="en-US" dirty="0"/>
          </a:p>
          <a:p>
            <a:pPr algn="r" rtl="1"/>
            <a:r>
              <a:rPr lang="ar-SA" dirty="0"/>
              <a:t>توفر قاعدة بيانات </a:t>
            </a:r>
            <a:r>
              <a:rPr lang="en-US" dirty="0"/>
              <a:t>MEDLINE </a:t>
            </a:r>
            <a:r>
              <a:rPr lang="ar-SA" dirty="0"/>
              <a:t>معلومات طبية موثوقة في مجالات (الطب والتمريض وطب الأسنان والطب البيطري ونظم الرعاية الصحية) والعديد من الموضوعات الأخرى ذات الصلة بالمجال الطبي. تم تصميم قاعدة بيانات  </a:t>
            </a:r>
            <a:r>
              <a:rPr lang="en-US" dirty="0"/>
              <a:t>MEDLINE</a:t>
            </a:r>
            <a:r>
              <a:rPr lang="ar-SA" dirty="0"/>
              <a:t>بواسطة المكتبة الوطنية الطبية الأمريكية، وتستخدم قاعدة البيانات قائمة رؤوس الموضوعات الطبية </a:t>
            </a:r>
            <a:r>
              <a:rPr lang="en-US" dirty="0"/>
              <a:t>MESH </a:t>
            </a:r>
            <a:r>
              <a:rPr lang="ar-SA" dirty="0"/>
              <a:t>لاسترجاع ما يزيد عن 5,400 دورية جارية متخصصة في المجال الطبي الحيوي.</a:t>
            </a:r>
            <a:endParaRPr lang="en-US" dirty="0"/>
          </a:p>
          <a:p>
            <a:pPr algn="r" rtl="1">
              <a:lnSpc>
                <a:spcPct val="150000"/>
              </a:lnSpc>
            </a:pPr>
            <a:endParaRPr lang="en-US" sz="2000" dirty="0">
              <a:latin typeface="Simplified Arabic" panose="02020603050405020304" pitchFamily="18" charset="-78"/>
            </a:endParaRPr>
          </a:p>
        </p:txBody>
      </p:sp>
    </p:spTree>
    <p:extLst>
      <p:ext uri="{BB962C8B-B14F-4D97-AF65-F5344CB8AC3E}">
        <p14:creationId xmlns:p14="http://schemas.microsoft.com/office/powerpoint/2010/main" xmlns="" val="104934232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8374331" cy="93628"/>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772732" y="1017726"/>
            <a:ext cx="10504869" cy="487045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1"/>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974607" y="1428065"/>
            <a:ext cx="10025902" cy="4108817"/>
          </a:xfrm>
          <a:prstGeom prst="rect">
            <a:avLst/>
          </a:prstGeom>
          <a:noFill/>
        </p:spPr>
        <p:txBody>
          <a:bodyPr wrap="square" rtlCol="1">
            <a:spAutoFit/>
          </a:bodyPr>
          <a:lstStyle/>
          <a:p>
            <a:pPr algn="ctr" rtl="1"/>
            <a:r>
              <a:rPr lang="ar-JO" b="1" dirty="0"/>
              <a:t>محركات البحث  </a:t>
            </a:r>
            <a:r>
              <a:rPr lang="en-US" b="1" dirty="0"/>
              <a:t>Search </a:t>
            </a:r>
            <a:r>
              <a:rPr lang="en-US" b="1" dirty="0" smtClean="0"/>
              <a:t>Engines</a:t>
            </a:r>
          </a:p>
          <a:p>
            <a:pPr algn="r" rtl="1"/>
            <a:endParaRPr lang="en-US" dirty="0"/>
          </a:p>
          <a:p>
            <a:pPr algn="r" rtl="1"/>
            <a:r>
              <a:rPr lang="ar-JO" dirty="0"/>
              <a:t>عند الحديث عن محركات البحث فغالبا ما يقصد محركات البحث على شبكة الإنترنت ومحركات الوِيب بالخصوص. محركات البحث في الويب تبحث عن المعلومات على الشبكة العنكبوتية العالمية، ومنها ما يستعمل على نطاق ضيق ويشمل البحث داخل الشبكات المحلية للمؤسسات وهو ما يعرف </a:t>
            </a:r>
            <a:r>
              <a:rPr lang="ar-JO" dirty="0" smtClean="0"/>
              <a:t>بالإنترانت، أما </a:t>
            </a:r>
            <a:r>
              <a:rPr lang="ar-JO" dirty="0"/>
              <a:t>محركات البحث الشخصية فتبحث في الحواسيب الشخصية الفردية.</a:t>
            </a:r>
          </a:p>
          <a:p>
            <a:pPr algn="r" rtl="1"/>
            <a:r>
              <a:rPr lang="ar-JO" dirty="0"/>
              <a:t>يعتبر محرك البحث من أذكى البرامج الحاسوبية التي ثم تصميمها للعثور على المستندات في شبكات الإنترنت. ويقوم محرك البحث بترتيب تلك النتائج على حسب معايير محددة اعتمادا على خوارزميات البحث الخاص به.</a:t>
            </a:r>
          </a:p>
          <a:p>
            <a:pPr algn="r" rtl="1"/>
            <a:r>
              <a:rPr lang="ar-JO" dirty="0"/>
              <a:t>محركات البحث مثل جوجل أو ياهو، تستخدم خوارزميات الكمبيوتر للبحث في الإنترنت وتحديد العناصر التي تطابق الأحرف والكلمات الرئيسية التي أدخلها المستخدم.</a:t>
            </a:r>
          </a:p>
          <a:p>
            <a:pPr algn="r" rtl="1"/>
            <a:r>
              <a:rPr lang="ar-JO" dirty="0"/>
              <a:t>تستخدم محركات البحث برنامج العنكبوت </a:t>
            </a:r>
            <a:r>
              <a:rPr lang="ar-JO" dirty="0" smtClean="0"/>
              <a:t>لإيجاد </a:t>
            </a:r>
            <a:r>
              <a:rPr lang="ar-JO" dirty="0"/>
              <a:t>صفحات جديدة على الويب لإضافتها، ويسمى هذا البرنامج أيضا الزاحف </a:t>
            </a:r>
            <a:r>
              <a:rPr lang="ar-JO" dirty="0" smtClean="0"/>
              <a:t>لأنه </a:t>
            </a:r>
            <a:r>
              <a:rPr lang="ar-JO" dirty="0"/>
              <a:t>يقوم بالتحول والإيجاد في أرجاء الويب المختلفة مطلعا على صفحات الويب التي يزورها ومدققا لمحتوياتها بصورة دورية فيأخذ عندها مؤشرات المواقع من </a:t>
            </a:r>
            <a:r>
              <a:rPr lang="ar-JO" dirty="0" smtClean="0"/>
              <a:t>الصفحة</a:t>
            </a:r>
            <a:r>
              <a:rPr lang="en-US" dirty="0" smtClean="0"/>
              <a:t>، </a:t>
            </a:r>
            <a:r>
              <a:rPr lang="ar-JO" dirty="0"/>
              <a:t>والكلمات المفتاحية </a:t>
            </a:r>
            <a:r>
              <a:rPr lang="ar-JO" dirty="0" smtClean="0"/>
              <a:t>التي </a:t>
            </a:r>
            <a:r>
              <a:rPr lang="ar-JO" dirty="0"/>
              <a:t>تحتويها، إضافة إلى محتويات محددات الميتا </a:t>
            </a:r>
            <a:r>
              <a:rPr lang="ar-JO" dirty="0" smtClean="0"/>
              <a:t>فيها</a:t>
            </a:r>
            <a:r>
              <a:rPr lang="ar-JO" dirty="0"/>
              <a:t>. ولا تقتصر زيادة برنامج العنكبوت على الصفحة الأولى للموقع بل يتتابع البرنامج تعقب الروابط </a:t>
            </a:r>
            <a:r>
              <a:rPr lang="ar-JO" dirty="0" smtClean="0"/>
              <a:t>الموجودة </a:t>
            </a:r>
            <a:r>
              <a:rPr lang="ar-JO" dirty="0"/>
              <a:t>فيها لزيادة صفحات أخرى.</a:t>
            </a:r>
          </a:p>
          <a:p>
            <a:pPr algn="r" rtl="1">
              <a:lnSpc>
                <a:spcPct val="150000"/>
              </a:lnSpc>
            </a:pPr>
            <a:endParaRPr lang="en-US" dirty="0">
              <a:latin typeface="Simplified Arabic" panose="02020603050405020304" pitchFamily="18" charset="-78"/>
            </a:endParaRPr>
          </a:p>
        </p:txBody>
      </p:sp>
    </p:spTree>
    <p:extLst>
      <p:ext uri="{BB962C8B-B14F-4D97-AF65-F5344CB8AC3E}">
        <p14:creationId xmlns:p14="http://schemas.microsoft.com/office/powerpoint/2010/main" xmlns="" val="335237944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9" y="546620"/>
            <a:ext cx="9565822" cy="104544"/>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7031865" y="1285192"/>
            <a:ext cx="4121043"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7308077" y="1389736"/>
            <a:ext cx="3568618" cy="4647426"/>
          </a:xfrm>
          <a:prstGeom prst="rect">
            <a:avLst/>
          </a:prstGeom>
          <a:noFill/>
        </p:spPr>
        <p:txBody>
          <a:bodyPr wrap="square" rtlCol="1">
            <a:spAutoFit/>
          </a:bodyPr>
          <a:lstStyle/>
          <a:p>
            <a:pPr algn="just" rtl="1"/>
            <a:r>
              <a:rPr lang="ar-SA" sz="2000" dirty="0"/>
              <a:t>ويعد محرك البحث </a:t>
            </a:r>
            <a:r>
              <a:rPr lang="en-US" sz="2000" dirty="0"/>
              <a:t> Google Scholar </a:t>
            </a:r>
            <a:r>
              <a:rPr lang="ar-SA" sz="2000" dirty="0"/>
              <a:t>أول خطوة يمكن أن يبدأ بها الباحث للبحث عن المواضيع المتعلقة ببحثه،  إذ أن جوجل </a:t>
            </a:r>
            <a:r>
              <a:rPr lang="ar-SA" sz="2000" dirty="0" err="1"/>
              <a:t>سكولار</a:t>
            </a:r>
            <a:r>
              <a:rPr lang="ar-SA" sz="2000" dirty="0"/>
              <a:t>  يعتبر محرك بحث متخصص في عرض الدراسات الأكاديمية، كالأطروحات العلمية والمقالات المنشورة بالدوريات العلمية المحكمة، ولابد أن يبذل الباحث الجهد الكافي لوضع قائمة بالكلمات المفتاحية الممكنة، فلا يقف عند المصطلحات الواردة بعنوان البحث، وإنما يحاول النظر إلى الموضوع من زاوية مغايرة. ولتوضيح ذلك يمكن استعارة خدعة الأرنب </a:t>
            </a:r>
            <a:r>
              <a:rPr lang="ar-SA" sz="2000" dirty="0" smtClean="0"/>
              <a:t>والبطة</a:t>
            </a:r>
            <a:r>
              <a:rPr lang="ar-JO" sz="2000" dirty="0" smtClean="0"/>
              <a:t>.</a:t>
            </a:r>
            <a:endParaRPr lang="en-US" sz="2000" dirty="0"/>
          </a:p>
          <a:p>
            <a:pPr indent="457200" algn="just" rtl="1">
              <a:lnSpc>
                <a:spcPct val="150000"/>
              </a:lnSpc>
            </a:pPr>
            <a:endParaRPr lang="ar-JO" sz="2400" dirty="0"/>
          </a:p>
        </p:txBody>
      </p:sp>
      <p:pic>
        <p:nvPicPr>
          <p:cNvPr id="3" name="صورة 2"/>
          <p:cNvPicPr>
            <a:picLocks noChangeAspect="1"/>
          </p:cNvPicPr>
          <p:nvPr/>
        </p:nvPicPr>
        <p:blipFill>
          <a:blip r:embed="rId9" cstate="print">
            <a:extLst>
              <a:ext uri="{28A0092B-C50C-407E-A947-70E740481C1C}">
                <a14:useLocalDpi xmlns:a14="http://schemas.microsoft.com/office/drawing/2010/main" xmlns="" val="0"/>
              </a:ext>
            </a:extLst>
          </a:blip>
          <a:stretch>
            <a:fillRect/>
          </a:stretch>
        </p:blipFill>
        <p:spPr>
          <a:xfrm>
            <a:off x="862885" y="1285192"/>
            <a:ext cx="5280338" cy="4373420"/>
          </a:xfrm>
          <a:prstGeom prst="rect">
            <a:avLst/>
          </a:prstGeom>
        </p:spPr>
      </p:pic>
    </p:spTree>
    <p:extLst>
      <p:ext uri="{BB962C8B-B14F-4D97-AF65-F5344CB8AC3E}">
        <p14:creationId xmlns:p14="http://schemas.microsoft.com/office/powerpoint/2010/main" xmlns="" val="10847719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xmlns="" id="{5DDABBE8-7360-452B-B856-38FEBE0D7B6C}"/>
              </a:ext>
            </a:extLst>
          </p:cNvPr>
          <p:cNvSpPr/>
          <p:nvPr/>
        </p:nvSpPr>
        <p:spPr>
          <a:xfrm flipV="1">
            <a:off x="4665178" y="5309005"/>
            <a:ext cx="2739830" cy="300753"/>
          </a:xfrm>
          <a:prstGeom prst="ellipse">
            <a:avLst/>
          </a:pr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5" name="Freeform 5"/>
          <p:cNvSpPr>
            <a:spLocks/>
          </p:cNvSpPr>
          <p:nvPr/>
        </p:nvSpPr>
        <p:spPr bwMode="auto">
          <a:xfrm>
            <a:off x="299852" y="4443211"/>
            <a:ext cx="4632755" cy="1428045"/>
          </a:xfrm>
          <a:custGeom>
            <a:avLst/>
            <a:gdLst>
              <a:gd name="T0" fmla="*/ 451 w 629"/>
              <a:gd name="T1" fmla="*/ 74 h 225"/>
              <a:gd name="T2" fmla="*/ 466 w 629"/>
              <a:gd name="T3" fmla="*/ 74 h 225"/>
              <a:gd name="T4" fmla="*/ 503 w 629"/>
              <a:gd name="T5" fmla="*/ 64 h 225"/>
              <a:gd name="T6" fmla="*/ 583 w 629"/>
              <a:gd name="T7" fmla="*/ 15 h 225"/>
              <a:gd name="T8" fmla="*/ 600 w 629"/>
              <a:gd name="T9" fmla="*/ 4 h 225"/>
              <a:gd name="T10" fmla="*/ 621 w 629"/>
              <a:gd name="T11" fmla="*/ 9 h 225"/>
              <a:gd name="T12" fmla="*/ 627 w 629"/>
              <a:gd name="T13" fmla="*/ 19 h 225"/>
              <a:gd name="T14" fmla="*/ 626 w 629"/>
              <a:gd name="T15" fmla="*/ 26 h 225"/>
              <a:gd name="T16" fmla="*/ 588 w 629"/>
              <a:gd name="T17" fmla="*/ 67 h 225"/>
              <a:gd name="T18" fmla="*/ 547 w 629"/>
              <a:gd name="T19" fmla="*/ 105 h 225"/>
              <a:gd name="T20" fmla="*/ 516 w 629"/>
              <a:gd name="T21" fmla="*/ 135 h 225"/>
              <a:gd name="T22" fmla="*/ 497 w 629"/>
              <a:gd name="T23" fmla="*/ 148 h 225"/>
              <a:gd name="T24" fmla="*/ 447 w 629"/>
              <a:gd name="T25" fmla="*/ 179 h 225"/>
              <a:gd name="T26" fmla="*/ 393 w 629"/>
              <a:gd name="T27" fmla="*/ 219 h 225"/>
              <a:gd name="T28" fmla="*/ 371 w 629"/>
              <a:gd name="T29" fmla="*/ 223 h 225"/>
              <a:gd name="T30" fmla="*/ 329 w 629"/>
              <a:gd name="T31" fmla="*/ 212 h 225"/>
              <a:gd name="T32" fmla="*/ 285 w 629"/>
              <a:gd name="T33" fmla="*/ 201 h 225"/>
              <a:gd name="T34" fmla="*/ 225 w 629"/>
              <a:gd name="T35" fmla="*/ 189 h 225"/>
              <a:gd name="T36" fmla="*/ 186 w 629"/>
              <a:gd name="T37" fmla="*/ 181 h 225"/>
              <a:gd name="T38" fmla="*/ 169 w 629"/>
              <a:gd name="T39" fmla="*/ 180 h 225"/>
              <a:gd name="T40" fmla="*/ 121 w 629"/>
              <a:gd name="T41" fmla="*/ 170 h 225"/>
              <a:gd name="T42" fmla="*/ 66 w 629"/>
              <a:gd name="T43" fmla="*/ 157 h 225"/>
              <a:gd name="T44" fmla="*/ 23 w 629"/>
              <a:gd name="T45" fmla="*/ 149 h 225"/>
              <a:gd name="T46" fmla="*/ 9 w 629"/>
              <a:gd name="T47" fmla="*/ 145 h 225"/>
              <a:gd name="T48" fmla="*/ 4 w 629"/>
              <a:gd name="T49" fmla="*/ 140 h 225"/>
              <a:gd name="T50" fmla="*/ 3 w 629"/>
              <a:gd name="T51" fmla="*/ 94 h 225"/>
              <a:gd name="T52" fmla="*/ 21 w 629"/>
              <a:gd name="T53" fmla="*/ 29 h 225"/>
              <a:gd name="T54" fmla="*/ 39 w 629"/>
              <a:gd name="T55" fmla="*/ 4 h 225"/>
              <a:gd name="T56" fmla="*/ 45 w 629"/>
              <a:gd name="T57" fmla="*/ 2 h 225"/>
              <a:gd name="T58" fmla="*/ 106 w 629"/>
              <a:gd name="T59" fmla="*/ 21 h 225"/>
              <a:gd name="T60" fmla="*/ 125 w 629"/>
              <a:gd name="T61" fmla="*/ 27 h 225"/>
              <a:gd name="T62" fmla="*/ 135 w 629"/>
              <a:gd name="T63" fmla="*/ 27 h 225"/>
              <a:gd name="T64" fmla="*/ 175 w 629"/>
              <a:gd name="T65" fmla="*/ 17 h 225"/>
              <a:gd name="T66" fmla="*/ 231 w 629"/>
              <a:gd name="T67" fmla="*/ 11 h 225"/>
              <a:gd name="T68" fmla="*/ 274 w 629"/>
              <a:gd name="T69" fmla="*/ 24 h 225"/>
              <a:gd name="T70" fmla="*/ 329 w 629"/>
              <a:gd name="T71" fmla="*/ 52 h 225"/>
              <a:gd name="T72" fmla="*/ 356 w 629"/>
              <a:gd name="T73" fmla="*/ 57 h 225"/>
              <a:gd name="T74" fmla="*/ 417 w 629"/>
              <a:gd name="T75" fmla="*/ 71 h 225"/>
              <a:gd name="T76" fmla="*/ 433 w 629"/>
              <a:gd name="T77" fmla="*/ 87 h 225"/>
              <a:gd name="T78" fmla="*/ 422 w 629"/>
              <a:gd name="T79" fmla="*/ 112 h 225"/>
              <a:gd name="T80" fmla="*/ 386 w 629"/>
              <a:gd name="T81" fmla="*/ 113 h 225"/>
              <a:gd name="T82" fmla="*/ 309 w 629"/>
              <a:gd name="T83" fmla="*/ 113 h 225"/>
              <a:gd name="T84" fmla="*/ 279 w 629"/>
              <a:gd name="T85" fmla="*/ 120 h 225"/>
              <a:gd name="T86" fmla="*/ 272 w 629"/>
              <a:gd name="T87" fmla="*/ 134 h 225"/>
              <a:gd name="T88" fmla="*/ 285 w 629"/>
              <a:gd name="T89" fmla="*/ 141 h 225"/>
              <a:gd name="T90" fmla="*/ 296 w 629"/>
              <a:gd name="T91" fmla="*/ 137 h 225"/>
              <a:gd name="T92" fmla="*/ 366 w 629"/>
              <a:gd name="T93" fmla="*/ 134 h 225"/>
              <a:gd name="T94" fmla="*/ 409 w 629"/>
              <a:gd name="T95" fmla="*/ 136 h 225"/>
              <a:gd name="T96" fmla="*/ 437 w 629"/>
              <a:gd name="T97" fmla="*/ 130 h 225"/>
              <a:gd name="T98" fmla="*/ 453 w 629"/>
              <a:gd name="T99" fmla="*/ 77 h 225"/>
              <a:gd name="T100" fmla="*/ 451 w 629"/>
              <a:gd name="T101" fmla="*/ 7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29" h="225">
                <a:moveTo>
                  <a:pt x="451" y="74"/>
                </a:moveTo>
                <a:cubicBezTo>
                  <a:pt x="457" y="74"/>
                  <a:pt x="462" y="74"/>
                  <a:pt x="466" y="74"/>
                </a:cubicBezTo>
                <a:cubicBezTo>
                  <a:pt x="480" y="73"/>
                  <a:pt x="491" y="68"/>
                  <a:pt x="503" y="64"/>
                </a:cubicBezTo>
                <a:cubicBezTo>
                  <a:pt x="533" y="52"/>
                  <a:pt x="557" y="33"/>
                  <a:pt x="583" y="15"/>
                </a:cubicBezTo>
                <a:cubicBezTo>
                  <a:pt x="589" y="11"/>
                  <a:pt x="594" y="7"/>
                  <a:pt x="600" y="4"/>
                </a:cubicBezTo>
                <a:cubicBezTo>
                  <a:pt x="608" y="0"/>
                  <a:pt x="615" y="2"/>
                  <a:pt x="621" y="9"/>
                </a:cubicBezTo>
                <a:cubicBezTo>
                  <a:pt x="623" y="12"/>
                  <a:pt x="625" y="16"/>
                  <a:pt x="627" y="19"/>
                </a:cubicBezTo>
                <a:cubicBezTo>
                  <a:pt x="629" y="22"/>
                  <a:pt x="628" y="24"/>
                  <a:pt x="626" y="26"/>
                </a:cubicBezTo>
                <a:cubicBezTo>
                  <a:pt x="613" y="40"/>
                  <a:pt x="601" y="54"/>
                  <a:pt x="588" y="67"/>
                </a:cubicBezTo>
                <a:cubicBezTo>
                  <a:pt x="575" y="80"/>
                  <a:pt x="560" y="92"/>
                  <a:pt x="547" y="105"/>
                </a:cubicBezTo>
                <a:cubicBezTo>
                  <a:pt x="536" y="115"/>
                  <a:pt x="527" y="126"/>
                  <a:pt x="516" y="135"/>
                </a:cubicBezTo>
                <a:cubicBezTo>
                  <a:pt x="511" y="140"/>
                  <a:pt x="503" y="144"/>
                  <a:pt x="497" y="148"/>
                </a:cubicBezTo>
                <a:cubicBezTo>
                  <a:pt x="480" y="158"/>
                  <a:pt x="464" y="169"/>
                  <a:pt x="447" y="179"/>
                </a:cubicBezTo>
                <a:cubicBezTo>
                  <a:pt x="427" y="190"/>
                  <a:pt x="411" y="205"/>
                  <a:pt x="393" y="219"/>
                </a:cubicBezTo>
                <a:cubicBezTo>
                  <a:pt x="386" y="225"/>
                  <a:pt x="379" y="225"/>
                  <a:pt x="371" y="223"/>
                </a:cubicBezTo>
                <a:cubicBezTo>
                  <a:pt x="357" y="219"/>
                  <a:pt x="343" y="216"/>
                  <a:pt x="329" y="212"/>
                </a:cubicBezTo>
                <a:cubicBezTo>
                  <a:pt x="314" y="208"/>
                  <a:pt x="300" y="205"/>
                  <a:pt x="285" y="201"/>
                </a:cubicBezTo>
                <a:cubicBezTo>
                  <a:pt x="265" y="197"/>
                  <a:pt x="245" y="193"/>
                  <a:pt x="225" y="189"/>
                </a:cubicBezTo>
                <a:cubicBezTo>
                  <a:pt x="212" y="186"/>
                  <a:pt x="199" y="183"/>
                  <a:pt x="186" y="181"/>
                </a:cubicBezTo>
                <a:cubicBezTo>
                  <a:pt x="180" y="180"/>
                  <a:pt x="174" y="180"/>
                  <a:pt x="169" y="180"/>
                </a:cubicBezTo>
                <a:cubicBezTo>
                  <a:pt x="152" y="180"/>
                  <a:pt x="137" y="175"/>
                  <a:pt x="121" y="170"/>
                </a:cubicBezTo>
                <a:cubicBezTo>
                  <a:pt x="103" y="165"/>
                  <a:pt x="85" y="161"/>
                  <a:pt x="66" y="157"/>
                </a:cubicBezTo>
                <a:cubicBezTo>
                  <a:pt x="52" y="154"/>
                  <a:pt x="38" y="152"/>
                  <a:pt x="23" y="149"/>
                </a:cubicBezTo>
                <a:cubicBezTo>
                  <a:pt x="18" y="148"/>
                  <a:pt x="13" y="147"/>
                  <a:pt x="9" y="145"/>
                </a:cubicBezTo>
                <a:cubicBezTo>
                  <a:pt x="7" y="144"/>
                  <a:pt x="5" y="142"/>
                  <a:pt x="4" y="140"/>
                </a:cubicBezTo>
                <a:cubicBezTo>
                  <a:pt x="0" y="125"/>
                  <a:pt x="1" y="109"/>
                  <a:pt x="3" y="94"/>
                </a:cubicBezTo>
                <a:cubicBezTo>
                  <a:pt x="6" y="72"/>
                  <a:pt x="12" y="50"/>
                  <a:pt x="21" y="29"/>
                </a:cubicBezTo>
                <a:cubicBezTo>
                  <a:pt x="26" y="20"/>
                  <a:pt x="30" y="10"/>
                  <a:pt x="39" y="4"/>
                </a:cubicBezTo>
                <a:cubicBezTo>
                  <a:pt x="40" y="3"/>
                  <a:pt x="43" y="2"/>
                  <a:pt x="45" y="2"/>
                </a:cubicBezTo>
                <a:cubicBezTo>
                  <a:pt x="66" y="8"/>
                  <a:pt x="86" y="15"/>
                  <a:pt x="106" y="21"/>
                </a:cubicBezTo>
                <a:cubicBezTo>
                  <a:pt x="113" y="23"/>
                  <a:pt x="119" y="25"/>
                  <a:pt x="125" y="27"/>
                </a:cubicBezTo>
                <a:cubicBezTo>
                  <a:pt x="129" y="28"/>
                  <a:pt x="132" y="28"/>
                  <a:pt x="135" y="27"/>
                </a:cubicBezTo>
                <a:cubicBezTo>
                  <a:pt x="149" y="24"/>
                  <a:pt x="162" y="20"/>
                  <a:pt x="175" y="17"/>
                </a:cubicBezTo>
                <a:cubicBezTo>
                  <a:pt x="193" y="13"/>
                  <a:pt x="212" y="9"/>
                  <a:pt x="231" y="11"/>
                </a:cubicBezTo>
                <a:cubicBezTo>
                  <a:pt x="246" y="13"/>
                  <a:pt x="261" y="17"/>
                  <a:pt x="274" y="24"/>
                </a:cubicBezTo>
                <a:cubicBezTo>
                  <a:pt x="293" y="33"/>
                  <a:pt x="311" y="42"/>
                  <a:pt x="329" y="52"/>
                </a:cubicBezTo>
                <a:cubicBezTo>
                  <a:pt x="337" y="56"/>
                  <a:pt x="347" y="56"/>
                  <a:pt x="356" y="57"/>
                </a:cubicBezTo>
                <a:cubicBezTo>
                  <a:pt x="377" y="60"/>
                  <a:pt x="398" y="62"/>
                  <a:pt x="417" y="71"/>
                </a:cubicBezTo>
                <a:cubicBezTo>
                  <a:pt x="425" y="74"/>
                  <a:pt x="428" y="81"/>
                  <a:pt x="433" y="87"/>
                </a:cubicBezTo>
                <a:cubicBezTo>
                  <a:pt x="440" y="96"/>
                  <a:pt x="435" y="111"/>
                  <a:pt x="422" y="112"/>
                </a:cubicBezTo>
                <a:cubicBezTo>
                  <a:pt x="410" y="113"/>
                  <a:pt x="398" y="114"/>
                  <a:pt x="386" y="113"/>
                </a:cubicBezTo>
                <a:cubicBezTo>
                  <a:pt x="360" y="111"/>
                  <a:pt x="334" y="109"/>
                  <a:pt x="309" y="113"/>
                </a:cubicBezTo>
                <a:cubicBezTo>
                  <a:pt x="299" y="114"/>
                  <a:pt x="289" y="117"/>
                  <a:pt x="279" y="120"/>
                </a:cubicBezTo>
                <a:cubicBezTo>
                  <a:pt x="273" y="122"/>
                  <a:pt x="270" y="128"/>
                  <a:pt x="272" y="134"/>
                </a:cubicBezTo>
                <a:cubicBezTo>
                  <a:pt x="274" y="139"/>
                  <a:pt x="279" y="142"/>
                  <a:pt x="285" y="141"/>
                </a:cubicBezTo>
                <a:cubicBezTo>
                  <a:pt x="289" y="140"/>
                  <a:pt x="292" y="138"/>
                  <a:pt x="296" y="137"/>
                </a:cubicBezTo>
                <a:cubicBezTo>
                  <a:pt x="319" y="131"/>
                  <a:pt x="343" y="132"/>
                  <a:pt x="366" y="134"/>
                </a:cubicBezTo>
                <a:cubicBezTo>
                  <a:pt x="381" y="135"/>
                  <a:pt x="395" y="136"/>
                  <a:pt x="409" y="136"/>
                </a:cubicBezTo>
                <a:cubicBezTo>
                  <a:pt x="418" y="136"/>
                  <a:pt x="428" y="134"/>
                  <a:pt x="437" y="130"/>
                </a:cubicBezTo>
                <a:cubicBezTo>
                  <a:pt x="454" y="122"/>
                  <a:pt x="465" y="96"/>
                  <a:pt x="453" y="77"/>
                </a:cubicBezTo>
                <a:cubicBezTo>
                  <a:pt x="452" y="76"/>
                  <a:pt x="452" y="76"/>
                  <a:pt x="451" y="7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grpSp>
        <p:nvGrpSpPr>
          <p:cNvPr id="36" name="Group 35">
            <a:extLst>
              <a:ext uri="{FF2B5EF4-FFF2-40B4-BE49-F238E27FC236}">
                <a16:creationId xmlns:a16="http://schemas.microsoft.com/office/drawing/2014/main" xmlns="" id="{2D5FAAC8-4DCE-4294-BF1E-FDD9D9F30F9B}"/>
              </a:ext>
            </a:extLst>
          </p:cNvPr>
          <p:cNvGrpSpPr/>
          <p:nvPr/>
        </p:nvGrpSpPr>
        <p:grpSpPr>
          <a:xfrm>
            <a:off x="1420576" y="1740185"/>
            <a:ext cx="3129564" cy="2390905"/>
            <a:chOff x="7549436" y="-3035119"/>
            <a:chExt cx="1474296" cy="1798263"/>
          </a:xfrm>
          <a:solidFill>
            <a:schemeClr val="accent2"/>
          </a:solidFill>
        </p:grpSpPr>
        <p:sp>
          <p:nvSpPr>
            <p:cNvPr id="37" name="Freeform 5">
              <a:extLst>
                <a:ext uri="{FF2B5EF4-FFF2-40B4-BE49-F238E27FC236}">
                  <a16:creationId xmlns:a16="http://schemas.microsoft.com/office/drawing/2014/main" xmlns="" id="{DB0C78FB-797C-48A5-8471-90AE252A576B}"/>
                </a:ext>
              </a:extLst>
            </p:cNvPr>
            <p:cNvSpPr>
              <a:spLocks noEditPoints="1"/>
            </p:cNvSpPr>
            <p:nvPr/>
          </p:nvSpPr>
          <p:spPr bwMode="auto">
            <a:xfrm>
              <a:off x="7827222" y="-2761530"/>
              <a:ext cx="917325" cy="1524674"/>
            </a:xfrm>
            <a:custGeom>
              <a:avLst/>
              <a:gdLst>
                <a:gd name="T0" fmla="*/ 674 w 750"/>
                <a:gd name="T1" fmla="*/ 602 h 1237"/>
                <a:gd name="T2" fmla="*/ 750 w 750"/>
                <a:gd name="T3" fmla="*/ 376 h 1237"/>
                <a:gd name="T4" fmla="*/ 638 w 750"/>
                <a:gd name="T5" fmla="*/ 110 h 1237"/>
                <a:gd name="T6" fmla="*/ 370 w 750"/>
                <a:gd name="T7" fmla="*/ 2 h 1237"/>
                <a:gd name="T8" fmla="*/ 110 w 750"/>
                <a:gd name="T9" fmla="*/ 112 h 1237"/>
                <a:gd name="T10" fmla="*/ 1 w 750"/>
                <a:gd name="T11" fmla="*/ 373 h 1237"/>
                <a:gd name="T12" fmla="*/ 77 w 750"/>
                <a:gd name="T13" fmla="*/ 603 h 1237"/>
                <a:gd name="T14" fmla="*/ 205 w 750"/>
                <a:gd name="T15" fmla="*/ 976 h 1237"/>
                <a:gd name="T16" fmla="*/ 205 w 750"/>
                <a:gd name="T17" fmla="*/ 1120 h 1237"/>
                <a:gd name="T18" fmla="*/ 321 w 750"/>
                <a:gd name="T19" fmla="*/ 1237 h 1237"/>
                <a:gd name="T20" fmla="*/ 430 w 750"/>
                <a:gd name="T21" fmla="*/ 1237 h 1237"/>
                <a:gd name="T22" fmla="*/ 546 w 750"/>
                <a:gd name="T23" fmla="*/ 1120 h 1237"/>
                <a:gd name="T24" fmla="*/ 546 w 750"/>
                <a:gd name="T25" fmla="*/ 976 h 1237"/>
                <a:gd name="T26" fmla="*/ 674 w 750"/>
                <a:gd name="T27" fmla="*/ 602 h 1237"/>
                <a:gd name="T28" fmla="*/ 116 w 750"/>
                <a:gd name="T29" fmla="*/ 574 h 1237"/>
                <a:gd name="T30" fmla="*/ 49 w 750"/>
                <a:gd name="T31" fmla="*/ 373 h 1237"/>
                <a:gd name="T32" fmla="*/ 371 w 750"/>
                <a:gd name="T33" fmla="*/ 50 h 1237"/>
                <a:gd name="T34" fmla="*/ 605 w 750"/>
                <a:gd name="T35" fmla="*/ 144 h 1237"/>
                <a:gd name="T36" fmla="*/ 702 w 750"/>
                <a:gd name="T37" fmla="*/ 376 h 1237"/>
                <a:gd name="T38" fmla="*/ 636 w 750"/>
                <a:gd name="T39" fmla="*/ 573 h 1237"/>
                <a:gd name="T40" fmla="*/ 498 w 750"/>
                <a:gd name="T41" fmla="*/ 967 h 1237"/>
                <a:gd name="T42" fmla="*/ 253 w 750"/>
                <a:gd name="T43" fmla="*/ 967 h 1237"/>
                <a:gd name="T44" fmla="*/ 116 w 750"/>
                <a:gd name="T45" fmla="*/ 574 h 1237"/>
                <a:gd name="T46" fmla="*/ 253 w 750"/>
                <a:gd name="T47" fmla="*/ 1104 h 1237"/>
                <a:gd name="T48" fmla="*/ 253 w 750"/>
                <a:gd name="T49" fmla="*/ 1085 h 1237"/>
                <a:gd name="T50" fmla="*/ 498 w 750"/>
                <a:gd name="T51" fmla="*/ 1113 h 1237"/>
                <a:gd name="T52" fmla="*/ 498 w 750"/>
                <a:gd name="T53" fmla="*/ 1120 h 1237"/>
                <a:gd name="T54" fmla="*/ 497 w 750"/>
                <a:gd name="T55" fmla="*/ 1132 h 1237"/>
                <a:gd name="T56" fmla="*/ 253 w 750"/>
                <a:gd name="T57" fmla="*/ 1104 h 1237"/>
                <a:gd name="T58" fmla="*/ 253 w 750"/>
                <a:gd name="T59" fmla="*/ 1036 h 1237"/>
                <a:gd name="T60" fmla="*/ 253 w 750"/>
                <a:gd name="T61" fmla="*/ 1015 h 1237"/>
                <a:gd name="T62" fmla="*/ 498 w 750"/>
                <a:gd name="T63" fmla="*/ 1015 h 1237"/>
                <a:gd name="T64" fmla="*/ 498 w 750"/>
                <a:gd name="T65" fmla="*/ 1064 h 1237"/>
                <a:gd name="T66" fmla="*/ 253 w 750"/>
                <a:gd name="T67" fmla="*/ 1036 h 1237"/>
                <a:gd name="T68" fmla="*/ 321 w 750"/>
                <a:gd name="T69" fmla="*/ 1189 h 1237"/>
                <a:gd name="T70" fmla="*/ 262 w 750"/>
                <a:gd name="T71" fmla="*/ 1153 h 1237"/>
                <a:gd name="T72" fmla="*/ 468 w 750"/>
                <a:gd name="T73" fmla="*/ 1177 h 1237"/>
                <a:gd name="T74" fmla="*/ 430 w 750"/>
                <a:gd name="T75" fmla="*/ 1189 h 1237"/>
                <a:gd name="T76" fmla="*/ 321 w 750"/>
                <a:gd name="T77" fmla="*/ 1189 h 1237"/>
                <a:gd name="T78" fmla="*/ 321 w 750"/>
                <a:gd name="T79" fmla="*/ 1189 h 1237"/>
                <a:gd name="T80" fmla="*/ 321 w 750"/>
                <a:gd name="T81" fmla="*/ 1189 h 12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750" h="1237">
                  <a:moveTo>
                    <a:pt x="674" y="602"/>
                  </a:moveTo>
                  <a:cubicBezTo>
                    <a:pt x="724" y="537"/>
                    <a:pt x="750" y="459"/>
                    <a:pt x="750" y="376"/>
                  </a:cubicBezTo>
                  <a:cubicBezTo>
                    <a:pt x="750" y="275"/>
                    <a:pt x="710" y="180"/>
                    <a:pt x="638" y="110"/>
                  </a:cubicBezTo>
                  <a:cubicBezTo>
                    <a:pt x="566" y="39"/>
                    <a:pt x="471" y="0"/>
                    <a:pt x="370" y="2"/>
                  </a:cubicBezTo>
                  <a:cubicBezTo>
                    <a:pt x="272" y="3"/>
                    <a:pt x="180" y="42"/>
                    <a:pt x="110" y="112"/>
                  </a:cubicBezTo>
                  <a:cubicBezTo>
                    <a:pt x="41" y="182"/>
                    <a:pt x="2" y="275"/>
                    <a:pt x="1" y="373"/>
                  </a:cubicBezTo>
                  <a:cubicBezTo>
                    <a:pt x="0" y="457"/>
                    <a:pt x="27" y="536"/>
                    <a:pt x="77" y="603"/>
                  </a:cubicBezTo>
                  <a:cubicBezTo>
                    <a:pt x="160" y="711"/>
                    <a:pt x="205" y="843"/>
                    <a:pt x="205" y="976"/>
                  </a:cubicBezTo>
                  <a:cubicBezTo>
                    <a:pt x="205" y="1120"/>
                    <a:pt x="205" y="1120"/>
                    <a:pt x="205" y="1120"/>
                  </a:cubicBezTo>
                  <a:cubicBezTo>
                    <a:pt x="205" y="1185"/>
                    <a:pt x="257" y="1237"/>
                    <a:pt x="321" y="1237"/>
                  </a:cubicBezTo>
                  <a:cubicBezTo>
                    <a:pt x="430" y="1237"/>
                    <a:pt x="430" y="1237"/>
                    <a:pt x="430" y="1237"/>
                  </a:cubicBezTo>
                  <a:cubicBezTo>
                    <a:pt x="494" y="1237"/>
                    <a:pt x="546" y="1185"/>
                    <a:pt x="546" y="1120"/>
                  </a:cubicBezTo>
                  <a:cubicBezTo>
                    <a:pt x="546" y="976"/>
                    <a:pt x="546" y="976"/>
                    <a:pt x="546" y="976"/>
                  </a:cubicBezTo>
                  <a:cubicBezTo>
                    <a:pt x="546" y="842"/>
                    <a:pt x="590" y="713"/>
                    <a:pt x="674" y="602"/>
                  </a:cubicBezTo>
                  <a:close/>
                  <a:moveTo>
                    <a:pt x="116" y="574"/>
                  </a:moveTo>
                  <a:cubicBezTo>
                    <a:pt x="71" y="516"/>
                    <a:pt x="48" y="446"/>
                    <a:pt x="49" y="373"/>
                  </a:cubicBezTo>
                  <a:cubicBezTo>
                    <a:pt x="51" y="197"/>
                    <a:pt x="195" y="52"/>
                    <a:pt x="371" y="50"/>
                  </a:cubicBezTo>
                  <a:cubicBezTo>
                    <a:pt x="459" y="49"/>
                    <a:pt x="542" y="82"/>
                    <a:pt x="605" y="144"/>
                  </a:cubicBezTo>
                  <a:cubicBezTo>
                    <a:pt x="667" y="206"/>
                    <a:pt x="702" y="288"/>
                    <a:pt x="702" y="376"/>
                  </a:cubicBezTo>
                  <a:cubicBezTo>
                    <a:pt x="702" y="448"/>
                    <a:pt x="679" y="516"/>
                    <a:pt x="636" y="573"/>
                  </a:cubicBezTo>
                  <a:cubicBezTo>
                    <a:pt x="547" y="690"/>
                    <a:pt x="500" y="825"/>
                    <a:pt x="498" y="967"/>
                  </a:cubicBezTo>
                  <a:cubicBezTo>
                    <a:pt x="253" y="967"/>
                    <a:pt x="253" y="967"/>
                    <a:pt x="253" y="967"/>
                  </a:cubicBezTo>
                  <a:cubicBezTo>
                    <a:pt x="251" y="827"/>
                    <a:pt x="202" y="688"/>
                    <a:pt x="116" y="574"/>
                  </a:cubicBezTo>
                  <a:close/>
                  <a:moveTo>
                    <a:pt x="253" y="1104"/>
                  </a:moveTo>
                  <a:cubicBezTo>
                    <a:pt x="253" y="1085"/>
                    <a:pt x="253" y="1085"/>
                    <a:pt x="253" y="1085"/>
                  </a:cubicBezTo>
                  <a:cubicBezTo>
                    <a:pt x="498" y="1113"/>
                    <a:pt x="498" y="1113"/>
                    <a:pt x="498" y="1113"/>
                  </a:cubicBezTo>
                  <a:cubicBezTo>
                    <a:pt x="498" y="1120"/>
                    <a:pt x="498" y="1120"/>
                    <a:pt x="498" y="1120"/>
                  </a:cubicBezTo>
                  <a:cubicBezTo>
                    <a:pt x="498" y="1124"/>
                    <a:pt x="498" y="1128"/>
                    <a:pt x="497" y="1132"/>
                  </a:cubicBezTo>
                  <a:lnTo>
                    <a:pt x="253" y="1104"/>
                  </a:lnTo>
                  <a:close/>
                  <a:moveTo>
                    <a:pt x="253" y="1036"/>
                  </a:moveTo>
                  <a:cubicBezTo>
                    <a:pt x="253" y="1015"/>
                    <a:pt x="253" y="1015"/>
                    <a:pt x="253" y="1015"/>
                  </a:cubicBezTo>
                  <a:cubicBezTo>
                    <a:pt x="498" y="1015"/>
                    <a:pt x="498" y="1015"/>
                    <a:pt x="498" y="1015"/>
                  </a:cubicBezTo>
                  <a:cubicBezTo>
                    <a:pt x="498" y="1064"/>
                    <a:pt x="498" y="1064"/>
                    <a:pt x="498" y="1064"/>
                  </a:cubicBezTo>
                  <a:lnTo>
                    <a:pt x="253" y="1036"/>
                  </a:lnTo>
                  <a:close/>
                  <a:moveTo>
                    <a:pt x="321" y="1189"/>
                  </a:moveTo>
                  <a:cubicBezTo>
                    <a:pt x="296" y="1189"/>
                    <a:pt x="273" y="1174"/>
                    <a:pt x="262" y="1153"/>
                  </a:cubicBezTo>
                  <a:cubicBezTo>
                    <a:pt x="468" y="1177"/>
                    <a:pt x="468" y="1177"/>
                    <a:pt x="468" y="1177"/>
                  </a:cubicBezTo>
                  <a:cubicBezTo>
                    <a:pt x="457" y="1184"/>
                    <a:pt x="444" y="1189"/>
                    <a:pt x="430" y="1189"/>
                  </a:cubicBezTo>
                  <a:lnTo>
                    <a:pt x="321" y="1189"/>
                  </a:lnTo>
                  <a:close/>
                  <a:moveTo>
                    <a:pt x="321" y="1189"/>
                  </a:moveTo>
                  <a:cubicBezTo>
                    <a:pt x="321" y="1189"/>
                    <a:pt x="321" y="1189"/>
                    <a:pt x="321" y="1189"/>
                  </a:cubicBezTo>
                </a:path>
              </a:pathLst>
            </a:custGeom>
            <a:grpFill/>
            <a:ln>
              <a:noFill/>
            </a:ln>
          </p:spPr>
          <p:txBody>
            <a:bodyPr vert="horz" wrap="square" lIns="91440" tIns="45720" rIns="91440" bIns="45720" numCol="1" anchor="t" anchorCtr="0" compatLnSpc="1">
              <a:prstTxWarp prst="textNoShape">
                <a:avLst/>
              </a:prstTxWarp>
            </a:bodyPr>
            <a:lstStyle/>
            <a:p>
              <a:endParaRPr lang="en-GB">
                <a:solidFill>
                  <a:schemeClr val="accent6">
                    <a:lumMod val="60000"/>
                    <a:lumOff val="40000"/>
                  </a:schemeClr>
                </a:solidFill>
              </a:endParaRPr>
            </a:p>
          </p:txBody>
        </p:sp>
        <p:sp>
          <p:nvSpPr>
            <p:cNvPr id="38" name="Freeform 6">
              <a:extLst>
                <a:ext uri="{FF2B5EF4-FFF2-40B4-BE49-F238E27FC236}">
                  <a16:creationId xmlns:a16="http://schemas.microsoft.com/office/drawing/2014/main" xmlns="" id="{A867A9D3-244B-4D96-85FC-1B20A383B699}"/>
                </a:ext>
              </a:extLst>
            </p:cNvPr>
            <p:cNvSpPr>
              <a:spLocks noEditPoints="1"/>
            </p:cNvSpPr>
            <p:nvPr/>
          </p:nvSpPr>
          <p:spPr bwMode="auto">
            <a:xfrm>
              <a:off x="7933578" y="-2329808"/>
              <a:ext cx="65073" cy="110555"/>
            </a:xfrm>
            <a:custGeom>
              <a:avLst/>
              <a:gdLst>
                <a:gd name="T0" fmla="*/ 51 w 53"/>
                <a:gd name="T1" fmla="*/ 62 h 90"/>
                <a:gd name="T2" fmla="*/ 48 w 53"/>
                <a:gd name="T3" fmla="*/ 24 h 90"/>
                <a:gd name="T4" fmla="*/ 25 w 53"/>
                <a:gd name="T5" fmla="*/ 0 h 90"/>
                <a:gd name="T6" fmla="*/ 0 w 53"/>
                <a:gd name="T7" fmla="*/ 23 h 90"/>
                <a:gd name="T8" fmla="*/ 4 w 53"/>
                <a:gd name="T9" fmla="*/ 69 h 90"/>
                <a:gd name="T10" fmla="*/ 27 w 53"/>
                <a:gd name="T11" fmla="*/ 90 h 90"/>
                <a:gd name="T12" fmla="*/ 31 w 53"/>
                <a:gd name="T13" fmla="*/ 90 h 90"/>
                <a:gd name="T14" fmla="*/ 51 w 53"/>
                <a:gd name="T15" fmla="*/ 62 h 90"/>
                <a:gd name="T16" fmla="*/ 51 w 53"/>
                <a:gd name="T17" fmla="*/ 62 h 90"/>
                <a:gd name="T18" fmla="*/ 51 w 53"/>
                <a:gd name="T19" fmla="*/ 62 h 9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3" h="90">
                  <a:moveTo>
                    <a:pt x="51" y="62"/>
                  </a:moveTo>
                  <a:cubicBezTo>
                    <a:pt x="49" y="50"/>
                    <a:pt x="48" y="37"/>
                    <a:pt x="48" y="24"/>
                  </a:cubicBezTo>
                  <a:cubicBezTo>
                    <a:pt x="49" y="11"/>
                    <a:pt x="38" y="0"/>
                    <a:pt x="25" y="0"/>
                  </a:cubicBezTo>
                  <a:cubicBezTo>
                    <a:pt x="11" y="0"/>
                    <a:pt x="1" y="10"/>
                    <a:pt x="0" y="23"/>
                  </a:cubicBezTo>
                  <a:cubicBezTo>
                    <a:pt x="0" y="39"/>
                    <a:pt x="1" y="54"/>
                    <a:pt x="4" y="69"/>
                  </a:cubicBezTo>
                  <a:cubicBezTo>
                    <a:pt x="5" y="81"/>
                    <a:pt x="16" y="90"/>
                    <a:pt x="27" y="90"/>
                  </a:cubicBezTo>
                  <a:cubicBezTo>
                    <a:pt x="28" y="90"/>
                    <a:pt x="30" y="90"/>
                    <a:pt x="31" y="90"/>
                  </a:cubicBezTo>
                  <a:cubicBezTo>
                    <a:pt x="44" y="88"/>
                    <a:pt x="53" y="75"/>
                    <a:pt x="51" y="62"/>
                  </a:cubicBezTo>
                  <a:close/>
                  <a:moveTo>
                    <a:pt x="51" y="62"/>
                  </a:moveTo>
                  <a:cubicBezTo>
                    <a:pt x="51" y="62"/>
                    <a:pt x="51" y="62"/>
                    <a:pt x="51" y="62"/>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0" name="Freeform 7">
              <a:extLst>
                <a:ext uri="{FF2B5EF4-FFF2-40B4-BE49-F238E27FC236}">
                  <a16:creationId xmlns:a16="http://schemas.microsoft.com/office/drawing/2014/main" xmlns="" id="{081340D6-A119-4ECC-B054-F7F59A530F18}"/>
                </a:ext>
              </a:extLst>
            </p:cNvPr>
            <p:cNvSpPr>
              <a:spLocks noEditPoints="1"/>
            </p:cNvSpPr>
            <p:nvPr/>
          </p:nvSpPr>
          <p:spPr bwMode="auto">
            <a:xfrm>
              <a:off x="7965765" y="-2182168"/>
              <a:ext cx="235803" cy="378545"/>
            </a:xfrm>
            <a:custGeom>
              <a:avLst/>
              <a:gdLst>
                <a:gd name="T0" fmla="*/ 166 w 193"/>
                <a:gd name="T1" fmla="*/ 307 h 307"/>
                <a:gd name="T2" fmla="*/ 174 w 193"/>
                <a:gd name="T3" fmla="*/ 306 h 307"/>
                <a:gd name="T4" fmla="*/ 189 w 193"/>
                <a:gd name="T5" fmla="*/ 275 h 307"/>
                <a:gd name="T6" fmla="*/ 71 w 193"/>
                <a:gd name="T7" fmla="*/ 51 h 307"/>
                <a:gd name="T8" fmla="*/ 49 w 193"/>
                <a:gd name="T9" fmla="*/ 16 h 307"/>
                <a:gd name="T10" fmla="*/ 16 w 193"/>
                <a:gd name="T11" fmla="*/ 6 h 307"/>
                <a:gd name="T12" fmla="*/ 6 w 193"/>
                <a:gd name="T13" fmla="*/ 38 h 307"/>
                <a:gd name="T14" fmla="*/ 33 w 193"/>
                <a:gd name="T15" fmla="*/ 80 h 307"/>
                <a:gd name="T16" fmla="*/ 143 w 193"/>
                <a:gd name="T17" fmla="*/ 290 h 307"/>
                <a:gd name="T18" fmla="*/ 166 w 193"/>
                <a:gd name="T19" fmla="*/ 307 h 307"/>
                <a:gd name="T20" fmla="*/ 166 w 193"/>
                <a:gd name="T21" fmla="*/ 307 h 307"/>
                <a:gd name="T22" fmla="*/ 166 w 193"/>
                <a:gd name="T23" fmla="*/ 307 h 30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193" h="307">
                  <a:moveTo>
                    <a:pt x="166" y="307"/>
                  </a:moveTo>
                  <a:cubicBezTo>
                    <a:pt x="169" y="307"/>
                    <a:pt x="171" y="306"/>
                    <a:pt x="174" y="306"/>
                  </a:cubicBezTo>
                  <a:cubicBezTo>
                    <a:pt x="186" y="301"/>
                    <a:pt x="193" y="288"/>
                    <a:pt x="189" y="275"/>
                  </a:cubicBezTo>
                  <a:cubicBezTo>
                    <a:pt x="162" y="194"/>
                    <a:pt x="123" y="119"/>
                    <a:pt x="71" y="51"/>
                  </a:cubicBezTo>
                  <a:cubicBezTo>
                    <a:pt x="63" y="40"/>
                    <a:pt x="55" y="28"/>
                    <a:pt x="49" y="16"/>
                  </a:cubicBezTo>
                  <a:cubicBezTo>
                    <a:pt x="43" y="4"/>
                    <a:pt x="28" y="0"/>
                    <a:pt x="16" y="6"/>
                  </a:cubicBezTo>
                  <a:cubicBezTo>
                    <a:pt x="5" y="12"/>
                    <a:pt x="0" y="26"/>
                    <a:pt x="6" y="38"/>
                  </a:cubicBezTo>
                  <a:cubicBezTo>
                    <a:pt x="14" y="53"/>
                    <a:pt x="23" y="67"/>
                    <a:pt x="33" y="80"/>
                  </a:cubicBezTo>
                  <a:cubicBezTo>
                    <a:pt x="81" y="144"/>
                    <a:pt x="119" y="215"/>
                    <a:pt x="143" y="290"/>
                  </a:cubicBezTo>
                  <a:cubicBezTo>
                    <a:pt x="147" y="300"/>
                    <a:pt x="156" y="307"/>
                    <a:pt x="166" y="307"/>
                  </a:cubicBezTo>
                  <a:close/>
                  <a:moveTo>
                    <a:pt x="166" y="307"/>
                  </a:moveTo>
                  <a:cubicBezTo>
                    <a:pt x="166" y="307"/>
                    <a:pt x="166" y="307"/>
                    <a:pt x="166" y="307"/>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1" name="Freeform 8">
              <a:extLst>
                <a:ext uri="{FF2B5EF4-FFF2-40B4-BE49-F238E27FC236}">
                  <a16:creationId xmlns:a16="http://schemas.microsoft.com/office/drawing/2014/main" xmlns="" id="{66093F5C-4A6F-48F7-A969-9A5617C0A0BB}"/>
                </a:ext>
              </a:extLst>
            </p:cNvPr>
            <p:cNvSpPr>
              <a:spLocks noEditPoints="1"/>
            </p:cNvSpPr>
            <p:nvPr/>
          </p:nvSpPr>
          <p:spPr bwMode="auto">
            <a:xfrm>
              <a:off x="8510842" y="-2203160"/>
              <a:ext cx="105657" cy="130847"/>
            </a:xfrm>
            <a:custGeom>
              <a:avLst/>
              <a:gdLst>
                <a:gd name="T0" fmla="*/ 69 w 86"/>
                <a:gd name="T1" fmla="*/ 5 h 106"/>
                <a:gd name="T2" fmla="*/ 37 w 86"/>
                <a:gd name="T3" fmla="*/ 18 h 106"/>
                <a:gd name="T4" fmla="*/ 8 w 86"/>
                <a:gd name="T5" fmla="*/ 68 h 106"/>
                <a:gd name="T6" fmla="*/ 12 w 86"/>
                <a:gd name="T7" fmla="*/ 102 h 106"/>
                <a:gd name="T8" fmla="*/ 27 w 86"/>
                <a:gd name="T9" fmla="*/ 106 h 106"/>
                <a:gd name="T10" fmla="*/ 46 w 86"/>
                <a:gd name="T11" fmla="*/ 97 h 106"/>
                <a:gd name="T12" fmla="*/ 81 w 86"/>
                <a:gd name="T13" fmla="*/ 37 h 106"/>
                <a:gd name="T14" fmla="*/ 69 w 86"/>
                <a:gd name="T15" fmla="*/ 5 h 106"/>
                <a:gd name="T16" fmla="*/ 69 w 86"/>
                <a:gd name="T17" fmla="*/ 5 h 106"/>
                <a:gd name="T18" fmla="*/ 69 w 86"/>
                <a:gd name="T19" fmla="*/ 5 h 10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6" h="106">
                  <a:moveTo>
                    <a:pt x="69" y="5"/>
                  </a:moveTo>
                  <a:cubicBezTo>
                    <a:pt x="56" y="0"/>
                    <a:pt x="42" y="6"/>
                    <a:pt x="37" y="18"/>
                  </a:cubicBezTo>
                  <a:cubicBezTo>
                    <a:pt x="29" y="36"/>
                    <a:pt x="20" y="52"/>
                    <a:pt x="8" y="68"/>
                  </a:cubicBezTo>
                  <a:cubicBezTo>
                    <a:pt x="0" y="79"/>
                    <a:pt x="2" y="94"/>
                    <a:pt x="12" y="102"/>
                  </a:cubicBezTo>
                  <a:cubicBezTo>
                    <a:pt x="17" y="105"/>
                    <a:pt x="22" y="106"/>
                    <a:pt x="27" y="106"/>
                  </a:cubicBezTo>
                  <a:cubicBezTo>
                    <a:pt x="34" y="106"/>
                    <a:pt x="41" y="103"/>
                    <a:pt x="46" y="97"/>
                  </a:cubicBezTo>
                  <a:cubicBezTo>
                    <a:pt x="60" y="78"/>
                    <a:pt x="72" y="58"/>
                    <a:pt x="81" y="37"/>
                  </a:cubicBezTo>
                  <a:cubicBezTo>
                    <a:pt x="86" y="25"/>
                    <a:pt x="81" y="11"/>
                    <a:pt x="69" y="5"/>
                  </a:cubicBezTo>
                  <a:close/>
                  <a:moveTo>
                    <a:pt x="69" y="5"/>
                  </a:moveTo>
                  <a:cubicBezTo>
                    <a:pt x="69" y="5"/>
                    <a:pt x="69" y="5"/>
                    <a:pt x="69" y="5"/>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2" name="Freeform 9">
              <a:extLst>
                <a:ext uri="{FF2B5EF4-FFF2-40B4-BE49-F238E27FC236}">
                  <a16:creationId xmlns:a16="http://schemas.microsoft.com/office/drawing/2014/main" xmlns="" id="{1B0A7BE6-A9F5-4F69-BB46-5FED15DE916E}"/>
                </a:ext>
              </a:extLst>
            </p:cNvPr>
            <p:cNvSpPr>
              <a:spLocks noEditPoints="1"/>
            </p:cNvSpPr>
            <p:nvPr/>
          </p:nvSpPr>
          <p:spPr bwMode="auto">
            <a:xfrm>
              <a:off x="8256846" y="-2653076"/>
              <a:ext cx="381344" cy="415630"/>
            </a:xfrm>
            <a:custGeom>
              <a:avLst/>
              <a:gdLst>
                <a:gd name="T0" fmla="*/ 24 w 312"/>
                <a:gd name="T1" fmla="*/ 48 h 337"/>
                <a:gd name="T2" fmla="*/ 264 w 312"/>
                <a:gd name="T3" fmla="*/ 288 h 337"/>
                <a:gd name="T4" fmla="*/ 263 w 312"/>
                <a:gd name="T5" fmla="*/ 311 h 337"/>
                <a:gd name="T6" fmla="*/ 285 w 312"/>
                <a:gd name="T7" fmla="*/ 337 h 337"/>
                <a:gd name="T8" fmla="*/ 287 w 312"/>
                <a:gd name="T9" fmla="*/ 337 h 337"/>
                <a:gd name="T10" fmla="*/ 311 w 312"/>
                <a:gd name="T11" fmla="*/ 315 h 337"/>
                <a:gd name="T12" fmla="*/ 312 w 312"/>
                <a:gd name="T13" fmla="*/ 288 h 337"/>
                <a:gd name="T14" fmla="*/ 24 w 312"/>
                <a:gd name="T15" fmla="*/ 0 h 337"/>
                <a:gd name="T16" fmla="*/ 0 w 312"/>
                <a:gd name="T17" fmla="*/ 24 h 337"/>
                <a:gd name="T18" fmla="*/ 24 w 312"/>
                <a:gd name="T19" fmla="*/ 48 h 337"/>
                <a:gd name="T20" fmla="*/ 24 w 312"/>
                <a:gd name="T21" fmla="*/ 48 h 337"/>
                <a:gd name="T22" fmla="*/ 24 w 312"/>
                <a:gd name="T23" fmla="*/ 48 h 33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312" h="337">
                  <a:moveTo>
                    <a:pt x="24" y="48"/>
                  </a:moveTo>
                  <a:cubicBezTo>
                    <a:pt x="157" y="48"/>
                    <a:pt x="264" y="156"/>
                    <a:pt x="264" y="288"/>
                  </a:cubicBezTo>
                  <a:cubicBezTo>
                    <a:pt x="264" y="296"/>
                    <a:pt x="264" y="303"/>
                    <a:pt x="263" y="311"/>
                  </a:cubicBezTo>
                  <a:cubicBezTo>
                    <a:pt x="262" y="324"/>
                    <a:pt x="272" y="336"/>
                    <a:pt x="285" y="337"/>
                  </a:cubicBezTo>
                  <a:cubicBezTo>
                    <a:pt x="286" y="337"/>
                    <a:pt x="287" y="337"/>
                    <a:pt x="287" y="337"/>
                  </a:cubicBezTo>
                  <a:cubicBezTo>
                    <a:pt x="300" y="337"/>
                    <a:pt x="310" y="328"/>
                    <a:pt x="311" y="315"/>
                  </a:cubicBezTo>
                  <a:cubicBezTo>
                    <a:pt x="312" y="306"/>
                    <a:pt x="312" y="297"/>
                    <a:pt x="312" y="288"/>
                  </a:cubicBezTo>
                  <a:cubicBezTo>
                    <a:pt x="312" y="129"/>
                    <a:pt x="183" y="0"/>
                    <a:pt x="24" y="0"/>
                  </a:cubicBezTo>
                  <a:cubicBezTo>
                    <a:pt x="11" y="0"/>
                    <a:pt x="0" y="11"/>
                    <a:pt x="0" y="24"/>
                  </a:cubicBezTo>
                  <a:cubicBezTo>
                    <a:pt x="0" y="37"/>
                    <a:pt x="11" y="48"/>
                    <a:pt x="24" y="48"/>
                  </a:cubicBezTo>
                  <a:close/>
                  <a:moveTo>
                    <a:pt x="24" y="48"/>
                  </a:moveTo>
                  <a:cubicBezTo>
                    <a:pt x="24" y="48"/>
                    <a:pt x="24" y="48"/>
                    <a:pt x="24" y="4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43" name="Freeform 10">
              <a:extLst>
                <a:ext uri="{FF2B5EF4-FFF2-40B4-BE49-F238E27FC236}">
                  <a16:creationId xmlns:a16="http://schemas.microsoft.com/office/drawing/2014/main" xmlns="" id="{AAC04016-222C-4615-847D-EF424A435A89}"/>
                </a:ext>
              </a:extLst>
            </p:cNvPr>
            <p:cNvSpPr>
              <a:spLocks noEditPoints="1"/>
            </p:cNvSpPr>
            <p:nvPr/>
          </p:nvSpPr>
          <p:spPr bwMode="auto">
            <a:xfrm>
              <a:off x="8256846" y="-3035119"/>
              <a:ext cx="58776" cy="223908"/>
            </a:xfrm>
            <a:custGeom>
              <a:avLst/>
              <a:gdLst>
                <a:gd name="T0" fmla="*/ 24 w 48"/>
                <a:gd name="T1" fmla="*/ 182 h 182"/>
                <a:gd name="T2" fmla="*/ 48 w 48"/>
                <a:gd name="T3" fmla="*/ 158 h 182"/>
                <a:gd name="T4" fmla="*/ 48 w 48"/>
                <a:gd name="T5" fmla="*/ 24 h 182"/>
                <a:gd name="T6" fmla="*/ 24 w 48"/>
                <a:gd name="T7" fmla="*/ 0 h 182"/>
                <a:gd name="T8" fmla="*/ 0 w 48"/>
                <a:gd name="T9" fmla="*/ 24 h 182"/>
                <a:gd name="T10" fmla="*/ 0 w 48"/>
                <a:gd name="T11" fmla="*/ 158 h 182"/>
                <a:gd name="T12" fmla="*/ 24 w 48"/>
                <a:gd name="T13" fmla="*/ 182 h 182"/>
                <a:gd name="T14" fmla="*/ 24 w 48"/>
                <a:gd name="T15" fmla="*/ 182 h 182"/>
                <a:gd name="T16" fmla="*/ 24 w 48"/>
                <a:gd name="T17" fmla="*/ 182 h 18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8" h="182">
                  <a:moveTo>
                    <a:pt x="24" y="182"/>
                  </a:moveTo>
                  <a:cubicBezTo>
                    <a:pt x="38" y="182"/>
                    <a:pt x="48" y="172"/>
                    <a:pt x="48" y="158"/>
                  </a:cubicBezTo>
                  <a:cubicBezTo>
                    <a:pt x="48" y="24"/>
                    <a:pt x="48" y="24"/>
                    <a:pt x="48" y="24"/>
                  </a:cubicBezTo>
                  <a:cubicBezTo>
                    <a:pt x="48" y="11"/>
                    <a:pt x="38" y="0"/>
                    <a:pt x="24" y="0"/>
                  </a:cubicBezTo>
                  <a:cubicBezTo>
                    <a:pt x="11" y="0"/>
                    <a:pt x="0" y="11"/>
                    <a:pt x="0" y="24"/>
                  </a:cubicBezTo>
                  <a:cubicBezTo>
                    <a:pt x="0" y="158"/>
                    <a:pt x="0" y="158"/>
                    <a:pt x="0" y="158"/>
                  </a:cubicBezTo>
                  <a:cubicBezTo>
                    <a:pt x="0" y="172"/>
                    <a:pt x="11" y="182"/>
                    <a:pt x="24" y="182"/>
                  </a:cubicBezTo>
                  <a:close/>
                  <a:moveTo>
                    <a:pt x="24" y="182"/>
                  </a:moveTo>
                  <a:cubicBezTo>
                    <a:pt x="24" y="182"/>
                    <a:pt x="24" y="182"/>
                    <a:pt x="24" y="182"/>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4" name="Freeform 11">
              <a:extLst>
                <a:ext uri="{FF2B5EF4-FFF2-40B4-BE49-F238E27FC236}">
                  <a16:creationId xmlns:a16="http://schemas.microsoft.com/office/drawing/2014/main" xmlns="" id="{F2A97FCD-688B-4009-A43E-772F81974480}"/>
                </a:ext>
              </a:extLst>
            </p:cNvPr>
            <p:cNvSpPr>
              <a:spLocks noEditPoints="1"/>
            </p:cNvSpPr>
            <p:nvPr/>
          </p:nvSpPr>
          <p:spPr bwMode="auto">
            <a:xfrm>
              <a:off x="7899293" y="-2944156"/>
              <a:ext cx="149039" cy="207115"/>
            </a:xfrm>
            <a:custGeom>
              <a:avLst/>
              <a:gdLst>
                <a:gd name="T0" fmla="*/ 74 w 122"/>
                <a:gd name="T1" fmla="*/ 156 h 168"/>
                <a:gd name="T2" fmla="*/ 94 w 122"/>
                <a:gd name="T3" fmla="*/ 168 h 168"/>
                <a:gd name="T4" fmla="*/ 106 w 122"/>
                <a:gd name="T5" fmla="*/ 165 h 168"/>
                <a:gd name="T6" fmla="*/ 115 w 122"/>
                <a:gd name="T7" fmla="*/ 132 h 168"/>
                <a:gd name="T8" fmla="*/ 48 w 122"/>
                <a:gd name="T9" fmla="*/ 15 h 168"/>
                <a:gd name="T10" fmla="*/ 15 w 122"/>
                <a:gd name="T11" fmla="*/ 7 h 168"/>
                <a:gd name="T12" fmla="*/ 6 w 122"/>
                <a:gd name="T13" fmla="*/ 39 h 168"/>
                <a:gd name="T14" fmla="*/ 74 w 122"/>
                <a:gd name="T15" fmla="*/ 156 h 168"/>
                <a:gd name="T16" fmla="*/ 74 w 122"/>
                <a:gd name="T17" fmla="*/ 156 h 168"/>
                <a:gd name="T18" fmla="*/ 74 w 122"/>
                <a:gd name="T19" fmla="*/ 156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74" y="156"/>
                  </a:moveTo>
                  <a:cubicBezTo>
                    <a:pt x="78" y="164"/>
                    <a:pt x="86" y="168"/>
                    <a:pt x="94" y="168"/>
                  </a:cubicBezTo>
                  <a:cubicBezTo>
                    <a:pt x="98" y="168"/>
                    <a:pt x="103" y="167"/>
                    <a:pt x="106" y="165"/>
                  </a:cubicBezTo>
                  <a:cubicBezTo>
                    <a:pt x="118" y="158"/>
                    <a:pt x="122" y="143"/>
                    <a:pt x="115" y="132"/>
                  </a:cubicBezTo>
                  <a:cubicBezTo>
                    <a:pt x="48" y="15"/>
                    <a:pt x="48" y="15"/>
                    <a:pt x="48" y="15"/>
                  </a:cubicBezTo>
                  <a:cubicBezTo>
                    <a:pt x="41" y="4"/>
                    <a:pt x="27" y="0"/>
                    <a:pt x="15" y="7"/>
                  </a:cubicBezTo>
                  <a:cubicBezTo>
                    <a:pt x="4" y="13"/>
                    <a:pt x="0" y="28"/>
                    <a:pt x="6" y="39"/>
                  </a:cubicBezTo>
                  <a:lnTo>
                    <a:pt x="74" y="156"/>
                  </a:lnTo>
                  <a:close/>
                  <a:moveTo>
                    <a:pt x="74" y="156"/>
                  </a:moveTo>
                  <a:cubicBezTo>
                    <a:pt x="74" y="156"/>
                    <a:pt x="74" y="156"/>
                    <a:pt x="74" y="156"/>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5" name="Freeform 12">
              <a:extLst>
                <a:ext uri="{FF2B5EF4-FFF2-40B4-BE49-F238E27FC236}">
                  <a16:creationId xmlns:a16="http://schemas.microsoft.com/office/drawing/2014/main" xmlns="" id="{745AF341-A3B9-450E-AA0C-D160290799A4}"/>
                </a:ext>
              </a:extLst>
            </p:cNvPr>
            <p:cNvSpPr>
              <a:spLocks noEditPoints="1"/>
            </p:cNvSpPr>
            <p:nvPr/>
          </p:nvSpPr>
          <p:spPr bwMode="auto">
            <a:xfrm>
              <a:off x="8723555" y="-2052722"/>
              <a:ext cx="209214" cy="146940"/>
            </a:xfrm>
            <a:custGeom>
              <a:avLst/>
              <a:gdLst>
                <a:gd name="T0" fmla="*/ 155 w 171"/>
                <a:gd name="T1" fmla="*/ 74 h 119"/>
                <a:gd name="T2" fmla="*/ 39 w 171"/>
                <a:gd name="T3" fmla="*/ 7 h 119"/>
                <a:gd name="T4" fmla="*/ 6 w 171"/>
                <a:gd name="T5" fmla="*/ 15 h 119"/>
                <a:gd name="T6" fmla="*/ 15 w 171"/>
                <a:gd name="T7" fmla="*/ 48 h 119"/>
                <a:gd name="T8" fmla="*/ 131 w 171"/>
                <a:gd name="T9" fmla="*/ 115 h 119"/>
                <a:gd name="T10" fmla="*/ 143 w 171"/>
                <a:gd name="T11" fmla="*/ 119 h 119"/>
                <a:gd name="T12" fmla="*/ 164 w 171"/>
                <a:gd name="T13" fmla="*/ 107 h 119"/>
                <a:gd name="T14" fmla="*/ 155 w 171"/>
                <a:gd name="T15" fmla="*/ 74 h 119"/>
                <a:gd name="T16" fmla="*/ 155 w 171"/>
                <a:gd name="T17" fmla="*/ 74 h 119"/>
                <a:gd name="T18" fmla="*/ 155 w 171"/>
                <a:gd name="T19" fmla="*/ 74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55" y="74"/>
                  </a:moveTo>
                  <a:cubicBezTo>
                    <a:pt x="39" y="7"/>
                    <a:pt x="39" y="7"/>
                    <a:pt x="39" y="7"/>
                  </a:cubicBezTo>
                  <a:cubicBezTo>
                    <a:pt x="27" y="0"/>
                    <a:pt x="13" y="4"/>
                    <a:pt x="6" y="15"/>
                  </a:cubicBezTo>
                  <a:cubicBezTo>
                    <a:pt x="0" y="27"/>
                    <a:pt x="3" y="42"/>
                    <a:pt x="15" y="48"/>
                  </a:cubicBezTo>
                  <a:cubicBezTo>
                    <a:pt x="131" y="115"/>
                    <a:pt x="131" y="115"/>
                    <a:pt x="131" y="115"/>
                  </a:cubicBezTo>
                  <a:cubicBezTo>
                    <a:pt x="135" y="118"/>
                    <a:pt x="139" y="119"/>
                    <a:pt x="143" y="119"/>
                  </a:cubicBezTo>
                  <a:cubicBezTo>
                    <a:pt x="152" y="119"/>
                    <a:pt x="160" y="114"/>
                    <a:pt x="164" y="107"/>
                  </a:cubicBezTo>
                  <a:cubicBezTo>
                    <a:pt x="171" y="95"/>
                    <a:pt x="167" y="80"/>
                    <a:pt x="155" y="74"/>
                  </a:cubicBezTo>
                  <a:close/>
                  <a:moveTo>
                    <a:pt x="155" y="74"/>
                  </a:moveTo>
                  <a:cubicBezTo>
                    <a:pt x="155" y="74"/>
                    <a:pt x="155" y="74"/>
                    <a:pt x="155" y="74"/>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59" name="Freeform 13">
              <a:extLst>
                <a:ext uri="{FF2B5EF4-FFF2-40B4-BE49-F238E27FC236}">
                  <a16:creationId xmlns:a16="http://schemas.microsoft.com/office/drawing/2014/main" xmlns="" id="{6421252C-0288-4E74-8BE0-6173B937F839}"/>
                </a:ext>
              </a:extLst>
            </p:cNvPr>
            <p:cNvSpPr>
              <a:spLocks noEditPoints="1"/>
            </p:cNvSpPr>
            <p:nvPr/>
          </p:nvSpPr>
          <p:spPr bwMode="auto">
            <a:xfrm>
              <a:off x="7640399" y="-2682464"/>
              <a:ext cx="209214" cy="145540"/>
            </a:xfrm>
            <a:custGeom>
              <a:avLst/>
              <a:gdLst>
                <a:gd name="T0" fmla="*/ 15 w 171"/>
                <a:gd name="T1" fmla="*/ 48 h 118"/>
                <a:gd name="T2" fmla="*/ 132 w 171"/>
                <a:gd name="T3" fmla="*/ 115 h 118"/>
                <a:gd name="T4" fmla="*/ 144 w 171"/>
                <a:gd name="T5" fmla="*/ 118 h 118"/>
                <a:gd name="T6" fmla="*/ 165 w 171"/>
                <a:gd name="T7" fmla="*/ 106 h 118"/>
                <a:gd name="T8" fmla="*/ 156 w 171"/>
                <a:gd name="T9" fmla="*/ 74 h 118"/>
                <a:gd name="T10" fmla="*/ 39 w 171"/>
                <a:gd name="T11" fmla="*/ 6 h 118"/>
                <a:gd name="T12" fmla="*/ 7 w 171"/>
                <a:gd name="T13" fmla="*/ 15 h 118"/>
                <a:gd name="T14" fmla="*/ 15 w 171"/>
                <a:gd name="T15" fmla="*/ 48 h 118"/>
                <a:gd name="T16" fmla="*/ 15 w 171"/>
                <a:gd name="T17" fmla="*/ 48 h 118"/>
                <a:gd name="T18" fmla="*/ 15 w 171"/>
                <a:gd name="T19" fmla="*/ 4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15" y="48"/>
                  </a:moveTo>
                  <a:cubicBezTo>
                    <a:pt x="132" y="115"/>
                    <a:pt x="132" y="115"/>
                    <a:pt x="132" y="115"/>
                  </a:cubicBezTo>
                  <a:cubicBezTo>
                    <a:pt x="136" y="117"/>
                    <a:pt x="140" y="118"/>
                    <a:pt x="144" y="118"/>
                  </a:cubicBezTo>
                  <a:cubicBezTo>
                    <a:pt x="152" y="118"/>
                    <a:pt x="160" y="114"/>
                    <a:pt x="165" y="106"/>
                  </a:cubicBezTo>
                  <a:cubicBezTo>
                    <a:pt x="171" y="95"/>
                    <a:pt x="167" y="80"/>
                    <a:pt x="156" y="74"/>
                  </a:cubicBezTo>
                  <a:cubicBezTo>
                    <a:pt x="39" y="6"/>
                    <a:pt x="39" y="6"/>
                    <a:pt x="39" y="6"/>
                  </a:cubicBezTo>
                  <a:cubicBezTo>
                    <a:pt x="28" y="0"/>
                    <a:pt x="13" y="4"/>
                    <a:pt x="7" y="15"/>
                  </a:cubicBezTo>
                  <a:cubicBezTo>
                    <a:pt x="0" y="27"/>
                    <a:pt x="4" y="41"/>
                    <a:pt x="15" y="48"/>
                  </a:cubicBezTo>
                  <a:close/>
                  <a:moveTo>
                    <a:pt x="15" y="48"/>
                  </a:moveTo>
                  <a:cubicBezTo>
                    <a:pt x="15" y="48"/>
                    <a:pt x="15" y="48"/>
                    <a:pt x="15" y="4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0" name="Freeform 14">
              <a:extLst>
                <a:ext uri="{FF2B5EF4-FFF2-40B4-BE49-F238E27FC236}">
                  <a16:creationId xmlns:a16="http://schemas.microsoft.com/office/drawing/2014/main" xmlns="" id="{B0FE359E-F73E-4BDC-87AA-58798B116B7C}"/>
                </a:ext>
              </a:extLst>
            </p:cNvPr>
            <p:cNvSpPr>
              <a:spLocks noEditPoints="1"/>
            </p:cNvSpPr>
            <p:nvPr/>
          </p:nvSpPr>
          <p:spPr bwMode="auto">
            <a:xfrm>
              <a:off x="8799824" y="-2322811"/>
              <a:ext cx="223908" cy="59476"/>
            </a:xfrm>
            <a:custGeom>
              <a:avLst/>
              <a:gdLst>
                <a:gd name="T0" fmla="*/ 159 w 183"/>
                <a:gd name="T1" fmla="*/ 0 h 48"/>
                <a:gd name="T2" fmla="*/ 24 w 183"/>
                <a:gd name="T3" fmla="*/ 0 h 48"/>
                <a:gd name="T4" fmla="*/ 0 w 183"/>
                <a:gd name="T5" fmla="*/ 24 h 48"/>
                <a:gd name="T6" fmla="*/ 24 w 183"/>
                <a:gd name="T7" fmla="*/ 48 h 48"/>
                <a:gd name="T8" fmla="*/ 159 w 183"/>
                <a:gd name="T9" fmla="*/ 48 h 48"/>
                <a:gd name="T10" fmla="*/ 183 w 183"/>
                <a:gd name="T11" fmla="*/ 24 h 48"/>
                <a:gd name="T12" fmla="*/ 159 w 183"/>
                <a:gd name="T13" fmla="*/ 0 h 48"/>
                <a:gd name="T14" fmla="*/ 159 w 183"/>
                <a:gd name="T15" fmla="*/ 0 h 48"/>
                <a:gd name="T16" fmla="*/ 159 w 183"/>
                <a:gd name="T17" fmla="*/ 0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3" h="48">
                  <a:moveTo>
                    <a:pt x="159" y="0"/>
                  </a:moveTo>
                  <a:cubicBezTo>
                    <a:pt x="24" y="0"/>
                    <a:pt x="24" y="0"/>
                    <a:pt x="24" y="0"/>
                  </a:cubicBezTo>
                  <a:cubicBezTo>
                    <a:pt x="11" y="0"/>
                    <a:pt x="0" y="11"/>
                    <a:pt x="0" y="24"/>
                  </a:cubicBezTo>
                  <a:cubicBezTo>
                    <a:pt x="0" y="38"/>
                    <a:pt x="11" y="48"/>
                    <a:pt x="24" y="48"/>
                  </a:cubicBezTo>
                  <a:cubicBezTo>
                    <a:pt x="159" y="48"/>
                    <a:pt x="159" y="48"/>
                    <a:pt x="159" y="48"/>
                  </a:cubicBezTo>
                  <a:cubicBezTo>
                    <a:pt x="172" y="48"/>
                    <a:pt x="183" y="38"/>
                    <a:pt x="183" y="24"/>
                  </a:cubicBezTo>
                  <a:cubicBezTo>
                    <a:pt x="183" y="11"/>
                    <a:pt x="172" y="0"/>
                    <a:pt x="159" y="0"/>
                  </a:cubicBezTo>
                  <a:close/>
                  <a:moveTo>
                    <a:pt x="159" y="0"/>
                  </a:moveTo>
                  <a:cubicBezTo>
                    <a:pt x="159" y="0"/>
                    <a:pt x="159" y="0"/>
                    <a:pt x="159" y="0"/>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1" name="Freeform 15">
              <a:extLst>
                <a:ext uri="{FF2B5EF4-FFF2-40B4-BE49-F238E27FC236}">
                  <a16:creationId xmlns:a16="http://schemas.microsoft.com/office/drawing/2014/main" xmlns="" id="{3085AF8C-5A77-43FC-BB3D-25616E7BAD7E}"/>
                </a:ext>
              </a:extLst>
            </p:cNvPr>
            <p:cNvSpPr>
              <a:spLocks noEditPoints="1"/>
            </p:cNvSpPr>
            <p:nvPr/>
          </p:nvSpPr>
          <p:spPr bwMode="auto">
            <a:xfrm>
              <a:off x="7549436" y="-2322811"/>
              <a:ext cx="222509" cy="59476"/>
            </a:xfrm>
            <a:custGeom>
              <a:avLst/>
              <a:gdLst>
                <a:gd name="T0" fmla="*/ 182 w 182"/>
                <a:gd name="T1" fmla="*/ 24 h 48"/>
                <a:gd name="T2" fmla="*/ 158 w 182"/>
                <a:gd name="T3" fmla="*/ 0 h 48"/>
                <a:gd name="T4" fmla="*/ 24 w 182"/>
                <a:gd name="T5" fmla="*/ 0 h 48"/>
                <a:gd name="T6" fmla="*/ 0 w 182"/>
                <a:gd name="T7" fmla="*/ 24 h 48"/>
                <a:gd name="T8" fmla="*/ 24 w 182"/>
                <a:gd name="T9" fmla="*/ 48 h 48"/>
                <a:gd name="T10" fmla="*/ 158 w 182"/>
                <a:gd name="T11" fmla="*/ 48 h 48"/>
                <a:gd name="T12" fmla="*/ 182 w 182"/>
                <a:gd name="T13" fmla="*/ 24 h 48"/>
                <a:gd name="T14" fmla="*/ 182 w 182"/>
                <a:gd name="T15" fmla="*/ 24 h 48"/>
                <a:gd name="T16" fmla="*/ 182 w 182"/>
                <a:gd name="T17" fmla="*/ 24 h 4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82" h="48">
                  <a:moveTo>
                    <a:pt x="182" y="24"/>
                  </a:moveTo>
                  <a:cubicBezTo>
                    <a:pt x="182" y="11"/>
                    <a:pt x="172" y="0"/>
                    <a:pt x="158" y="0"/>
                  </a:cubicBezTo>
                  <a:cubicBezTo>
                    <a:pt x="24" y="0"/>
                    <a:pt x="24" y="0"/>
                    <a:pt x="24" y="0"/>
                  </a:cubicBezTo>
                  <a:cubicBezTo>
                    <a:pt x="11" y="0"/>
                    <a:pt x="0" y="11"/>
                    <a:pt x="0" y="24"/>
                  </a:cubicBezTo>
                  <a:cubicBezTo>
                    <a:pt x="0" y="38"/>
                    <a:pt x="11" y="48"/>
                    <a:pt x="24" y="48"/>
                  </a:cubicBezTo>
                  <a:cubicBezTo>
                    <a:pt x="158" y="48"/>
                    <a:pt x="158" y="48"/>
                    <a:pt x="158" y="48"/>
                  </a:cubicBezTo>
                  <a:cubicBezTo>
                    <a:pt x="172" y="48"/>
                    <a:pt x="182" y="38"/>
                    <a:pt x="182" y="24"/>
                  </a:cubicBezTo>
                  <a:close/>
                  <a:moveTo>
                    <a:pt x="182" y="24"/>
                  </a:moveTo>
                  <a:cubicBezTo>
                    <a:pt x="182" y="24"/>
                    <a:pt x="182" y="24"/>
                    <a:pt x="182" y="24"/>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2" name="Freeform 16">
              <a:extLst>
                <a:ext uri="{FF2B5EF4-FFF2-40B4-BE49-F238E27FC236}">
                  <a16:creationId xmlns:a16="http://schemas.microsoft.com/office/drawing/2014/main" xmlns="" id="{7266249B-8E16-4840-96FC-8516A1DEEF9C}"/>
                </a:ext>
              </a:extLst>
            </p:cNvPr>
            <p:cNvSpPr>
              <a:spLocks noEditPoints="1"/>
            </p:cNvSpPr>
            <p:nvPr/>
          </p:nvSpPr>
          <p:spPr bwMode="auto">
            <a:xfrm>
              <a:off x="8723555" y="-2682464"/>
              <a:ext cx="209214" cy="145540"/>
            </a:xfrm>
            <a:custGeom>
              <a:avLst/>
              <a:gdLst>
                <a:gd name="T0" fmla="*/ 27 w 171"/>
                <a:gd name="T1" fmla="*/ 118 h 118"/>
                <a:gd name="T2" fmla="*/ 39 w 171"/>
                <a:gd name="T3" fmla="*/ 115 h 118"/>
                <a:gd name="T4" fmla="*/ 155 w 171"/>
                <a:gd name="T5" fmla="*/ 48 h 118"/>
                <a:gd name="T6" fmla="*/ 164 w 171"/>
                <a:gd name="T7" fmla="*/ 15 h 118"/>
                <a:gd name="T8" fmla="*/ 131 w 171"/>
                <a:gd name="T9" fmla="*/ 6 h 118"/>
                <a:gd name="T10" fmla="*/ 15 w 171"/>
                <a:gd name="T11" fmla="*/ 74 h 118"/>
                <a:gd name="T12" fmla="*/ 6 w 171"/>
                <a:gd name="T13" fmla="*/ 106 h 118"/>
                <a:gd name="T14" fmla="*/ 27 w 171"/>
                <a:gd name="T15" fmla="*/ 118 h 118"/>
                <a:gd name="T16" fmla="*/ 27 w 171"/>
                <a:gd name="T17" fmla="*/ 118 h 118"/>
                <a:gd name="T18" fmla="*/ 27 w 171"/>
                <a:gd name="T19" fmla="*/ 118 h 1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8">
                  <a:moveTo>
                    <a:pt x="27" y="118"/>
                  </a:moveTo>
                  <a:cubicBezTo>
                    <a:pt x="31" y="118"/>
                    <a:pt x="35" y="117"/>
                    <a:pt x="39" y="115"/>
                  </a:cubicBezTo>
                  <a:cubicBezTo>
                    <a:pt x="155" y="48"/>
                    <a:pt x="155" y="48"/>
                    <a:pt x="155" y="48"/>
                  </a:cubicBezTo>
                  <a:cubicBezTo>
                    <a:pt x="167" y="41"/>
                    <a:pt x="171" y="27"/>
                    <a:pt x="164" y="15"/>
                  </a:cubicBezTo>
                  <a:cubicBezTo>
                    <a:pt x="157" y="4"/>
                    <a:pt x="143" y="0"/>
                    <a:pt x="131" y="6"/>
                  </a:cubicBezTo>
                  <a:cubicBezTo>
                    <a:pt x="15" y="74"/>
                    <a:pt x="15" y="74"/>
                    <a:pt x="15" y="74"/>
                  </a:cubicBezTo>
                  <a:cubicBezTo>
                    <a:pt x="3" y="80"/>
                    <a:pt x="0" y="95"/>
                    <a:pt x="6" y="106"/>
                  </a:cubicBezTo>
                  <a:cubicBezTo>
                    <a:pt x="11" y="114"/>
                    <a:pt x="19" y="118"/>
                    <a:pt x="27" y="118"/>
                  </a:cubicBezTo>
                  <a:close/>
                  <a:moveTo>
                    <a:pt x="27" y="118"/>
                  </a:moveTo>
                  <a:cubicBezTo>
                    <a:pt x="27" y="118"/>
                    <a:pt x="27" y="118"/>
                    <a:pt x="27" y="118"/>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3" name="Freeform 17">
              <a:extLst>
                <a:ext uri="{FF2B5EF4-FFF2-40B4-BE49-F238E27FC236}">
                  <a16:creationId xmlns:a16="http://schemas.microsoft.com/office/drawing/2014/main" xmlns="" id="{2441C55B-CC0E-4AF1-8DF0-22E322450389}"/>
                </a:ext>
              </a:extLst>
            </p:cNvPr>
            <p:cNvSpPr>
              <a:spLocks noEditPoints="1"/>
            </p:cNvSpPr>
            <p:nvPr/>
          </p:nvSpPr>
          <p:spPr bwMode="auto">
            <a:xfrm>
              <a:off x="7640399" y="-2052722"/>
              <a:ext cx="209214" cy="146940"/>
            </a:xfrm>
            <a:custGeom>
              <a:avLst/>
              <a:gdLst>
                <a:gd name="T0" fmla="*/ 132 w 171"/>
                <a:gd name="T1" fmla="*/ 7 h 119"/>
                <a:gd name="T2" fmla="*/ 15 w 171"/>
                <a:gd name="T3" fmla="*/ 74 h 119"/>
                <a:gd name="T4" fmla="*/ 7 w 171"/>
                <a:gd name="T5" fmla="*/ 107 h 119"/>
                <a:gd name="T6" fmla="*/ 28 w 171"/>
                <a:gd name="T7" fmla="*/ 119 h 119"/>
                <a:gd name="T8" fmla="*/ 39 w 171"/>
                <a:gd name="T9" fmla="*/ 115 h 119"/>
                <a:gd name="T10" fmla="*/ 156 w 171"/>
                <a:gd name="T11" fmla="*/ 48 h 119"/>
                <a:gd name="T12" fmla="*/ 165 w 171"/>
                <a:gd name="T13" fmla="*/ 15 h 119"/>
                <a:gd name="T14" fmla="*/ 132 w 171"/>
                <a:gd name="T15" fmla="*/ 7 h 119"/>
                <a:gd name="T16" fmla="*/ 132 w 171"/>
                <a:gd name="T17" fmla="*/ 7 h 119"/>
                <a:gd name="T18" fmla="*/ 132 w 171"/>
                <a:gd name="T19" fmla="*/ 7 h 11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71" h="119">
                  <a:moveTo>
                    <a:pt x="132" y="7"/>
                  </a:moveTo>
                  <a:cubicBezTo>
                    <a:pt x="15" y="74"/>
                    <a:pt x="15" y="74"/>
                    <a:pt x="15" y="74"/>
                  </a:cubicBezTo>
                  <a:cubicBezTo>
                    <a:pt x="4" y="80"/>
                    <a:pt x="0" y="95"/>
                    <a:pt x="7" y="107"/>
                  </a:cubicBezTo>
                  <a:cubicBezTo>
                    <a:pt x="11" y="114"/>
                    <a:pt x="19" y="119"/>
                    <a:pt x="28" y="119"/>
                  </a:cubicBezTo>
                  <a:cubicBezTo>
                    <a:pt x="32" y="119"/>
                    <a:pt x="36" y="118"/>
                    <a:pt x="39" y="115"/>
                  </a:cubicBezTo>
                  <a:cubicBezTo>
                    <a:pt x="156" y="48"/>
                    <a:pt x="156" y="48"/>
                    <a:pt x="156" y="48"/>
                  </a:cubicBezTo>
                  <a:cubicBezTo>
                    <a:pt x="167" y="42"/>
                    <a:pt x="171" y="27"/>
                    <a:pt x="165" y="15"/>
                  </a:cubicBezTo>
                  <a:cubicBezTo>
                    <a:pt x="158" y="4"/>
                    <a:pt x="143" y="0"/>
                    <a:pt x="132" y="7"/>
                  </a:cubicBezTo>
                  <a:close/>
                  <a:moveTo>
                    <a:pt x="132" y="7"/>
                  </a:moveTo>
                  <a:cubicBezTo>
                    <a:pt x="132" y="7"/>
                    <a:pt x="132" y="7"/>
                    <a:pt x="132" y="7"/>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sp>
          <p:nvSpPr>
            <p:cNvPr id="64" name="Freeform 18">
              <a:extLst>
                <a:ext uri="{FF2B5EF4-FFF2-40B4-BE49-F238E27FC236}">
                  <a16:creationId xmlns:a16="http://schemas.microsoft.com/office/drawing/2014/main" xmlns="" id="{FA834BA1-D0A4-4237-913D-260A5DEBAE89}"/>
                </a:ext>
              </a:extLst>
            </p:cNvPr>
            <p:cNvSpPr>
              <a:spLocks noEditPoints="1"/>
            </p:cNvSpPr>
            <p:nvPr/>
          </p:nvSpPr>
          <p:spPr bwMode="auto">
            <a:xfrm>
              <a:off x="8524837" y="-2944156"/>
              <a:ext cx="149039" cy="207115"/>
            </a:xfrm>
            <a:custGeom>
              <a:avLst/>
              <a:gdLst>
                <a:gd name="T0" fmla="*/ 15 w 122"/>
                <a:gd name="T1" fmla="*/ 165 h 168"/>
                <a:gd name="T2" fmla="*/ 27 w 122"/>
                <a:gd name="T3" fmla="*/ 168 h 168"/>
                <a:gd name="T4" fmla="*/ 48 w 122"/>
                <a:gd name="T5" fmla="*/ 156 h 168"/>
                <a:gd name="T6" fmla="*/ 115 w 122"/>
                <a:gd name="T7" fmla="*/ 39 h 168"/>
                <a:gd name="T8" fmla="*/ 107 w 122"/>
                <a:gd name="T9" fmla="*/ 7 h 168"/>
                <a:gd name="T10" fmla="*/ 74 w 122"/>
                <a:gd name="T11" fmla="*/ 15 h 168"/>
                <a:gd name="T12" fmla="*/ 7 w 122"/>
                <a:gd name="T13" fmla="*/ 132 h 168"/>
                <a:gd name="T14" fmla="*/ 15 w 122"/>
                <a:gd name="T15" fmla="*/ 165 h 168"/>
                <a:gd name="T16" fmla="*/ 15 w 122"/>
                <a:gd name="T17" fmla="*/ 165 h 168"/>
                <a:gd name="T18" fmla="*/ 15 w 122"/>
                <a:gd name="T19" fmla="*/ 165 h 16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22" h="168">
                  <a:moveTo>
                    <a:pt x="15" y="165"/>
                  </a:moveTo>
                  <a:cubicBezTo>
                    <a:pt x="19" y="167"/>
                    <a:pt x="23" y="168"/>
                    <a:pt x="27" y="168"/>
                  </a:cubicBezTo>
                  <a:cubicBezTo>
                    <a:pt x="36" y="168"/>
                    <a:pt x="44" y="164"/>
                    <a:pt x="48" y="156"/>
                  </a:cubicBezTo>
                  <a:cubicBezTo>
                    <a:pt x="115" y="39"/>
                    <a:pt x="115" y="39"/>
                    <a:pt x="115" y="39"/>
                  </a:cubicBezTo>
                  <a:cubicBezTo>
                    <a:pt x="122" y="28"/>
                    <a:pt x="118" y="13"/>
                    <a:pt x="107" y="7"/>
                  </a:cubicBezTo>
                  <a:cubicBezTo>
                    <a:pt x="95" y="0"/>
                    <a:pt x="80" y="4"/>
                    <a:pt x="74" y="15"/>
                  </a:cubicBezTo>
                  <a:cubicBezTo>
                    <a:pt x="7" y="132"/>
                    <a:pt x="7" y="132"/>
                    <a:pt x="7" y="132"/>
                  </a:cubicBezTo>
                  <a:cubicBezTo>
                    <a:pt x="0" y="143"/>
                    <a:pt x="4" y="158"/>
                    <a:pt x="15" y="165"/>
                  </a:cubicBezTo>
                  <a:close/>
                  <a:moveTo>
                    <a:pt x="15" y="165"/>
                  </a:moveTo>
                  <a:cubicBezTo>
                    <a:pt x="15" y="165"/>
                    <a:pt x="15" y="165"/>
                    <a:pt x="15" y="165"/>
                  </a:cubicBezTo>
                </a:path>
              </a:pathLst>
            </a:custGeom>
            <a:grpFill/>
            <a:ln>
              <a:noFill/>
            </a:ln>
          </p:spPr>
          <p:txBody>
            <a:bodyPr vert="horz" wrap="square" lIns="91440" tIns="45720" rIns="91440" bIns="45720" numCol="1" anchor="t" anchorCtr="0" compatLnSpc="1">
              <a:prstTxWarp prst="textNoShape">
                <a:avLst/>
              </a:prstTxWarp>
            </a:bodyPr>
            <a:lstStyle/>
            <a:p>
              <a:endParaRPr lang="en-GB"/>
            </a:p>
          </p:txBody>
        </p:sp>
      </p:grpSp>
      <p:sp>
        <p:nvSpPr>
          <p:cNvPr id="29" name="Oval 28">
            <a:extLst>
              <a:ext uri="{FF2B5EF4-FFF2-40B4-BE49-F238E27FC236}">
                <a16:creationId xmlns:a16="http://schemas.microsoft.com/office/drawing/2014/main" xmlns="" id="{B3187278-174E-40F9-9099-8E759C168EB1}"/>
              </a:ext>
            </a:extLst>
          </p:cNvPr>
          <p:cNvSpPr/>
          <p:nvPr/>
        </p:nvSpPr>
        <p:spPr>
          <a:xfrm>
            <a:off x="11512283" y="243039"/>
            <a:ext cx="451117" cy="451117"/>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none" rtlCol="0" anchor="ctr">
            <a:noAutofit/>
          </a:bodyPr>
          <a:lstStyle/>
          <a:p>
            <a:pPr algn="ctr"/>
            <a:r>
              <a:rPr lang="en-GB" dirty="0">
                <a:latin typeface="Noto Sans" panose="020B0502040504020204" pitchFamily="34"/>
                <a:ea typeface="Noto Sans" panose="020B0502040504020204" pitchFamily="34"/>
                <a:cs typeface="Noto Sans" panose="020B0502040504020204" pitchFamily="34"/>
              </a:rPr>
              <a:t>2</a:t>
            </a:r>
          </a:p>
        </p:txBody>
      </p:sp>
      <p:pic>
        <p:nvPicPr>
          <p:cNvPr id="30"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32"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33"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3" name="مستطيل 2"/>
          <p:cNvSpPr/>
          <p:nvPr/>
        </p:nvSpPr>
        <p:spPr>
          <a:xfrm>
            <a:off x="5519308" y="2029719"/>
            <a:ext cx="6096000" cy="3046988"/>
          </a:xfrm>
          <a:prstGeom prst="rect">
            <a:avLst/>
          </a:prstGeom>
        </p:spPr>
        <p:txBody>
          <a:bodyPr>
            <a:spAutoFit/>
          </a:bodyPr>
          <a:lstStyle/>
          <a:p>
            <a:pPr algn="just" rtl="1"/>
            <a:r>
              <a:rPr lang="ar-SA" sz="2400" dirty="0"/>
              <a:t>للوهلة الأولى قد يشاهد الباحث أنه رأس بطة، لكن مع مزيد من التدقيق قد يرى فيه رأس أرنب أيضا، مما يعني أن الرسم نفسه يمكن قراءته بأسلوبين مختلفين: فإذا نظرنا إليه من اليمين إلى اليسار رأينا رأس بطة، وإذا نظرنا إليه من اليسار إلى اليمين رأينا رأس أرنب. كما لا يمكن للملاحظ أن يرى الأرنب والبطة معا في الوقت نفسه، مما يفيد أن الباحث بحاجة إلى بذل الجهد الفكري اللازم لكي يستطيع رؤية الموضوع من زاوية جديدة غير تلك التي تعود النظر إليه من </a:t>
            </a:r>
            <a:r>
              <a:rPr lang="ar-SA" sz="2400" dirty="0" smtClean="0"/>
              <a:t>خلالها</a:t>
            </a:r>
            <a:r>
              <a:rPr lang="ar-JO" sz="2400" dirty="0" smtClean="0"/>
              <a:t>.</a:t>
            </a:r>
            <a:r>
              <a:rPr lang="ar-SA" sz="2400" dirty="0" smtClean="0"/>
              <a:t> </a:t>
            </a:r>
            <a:endParaRPr lang="en-US" sz="2400" dirty="0"/>
          </a:p>
        </p:txBody>
      </p:sp>
    </p:spTree>
    <p:extLst>
      <p:ext uri="{BB962C8B-B14F-4D97-AF65-F5344CB8AC3E}">
        <p14:creationId xmlns:p14="http://schemas.microsoft.com/office/powerpoint/2010/main" xmlns="" val="16784257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 name="Oval 34">
            <a:extLst>
              <a:ext uri="{FF2B5EF4-FFF2-40B4-BE49-F238E27FC236}">
                <a16:creationId xmlns:a16="http://schemas.microsoft.com/office/drawing/2014/main" xmlns="" id="{5DDABBE8-7360-452B-B856-38FEBE0D7B6C}"/>
              </a:ext>
            </a:extLst>
          </p:cNvPr>
          <p:cNvSpPr/>
          <p:nvPr/>
        </p:nvSpPr>
        <p:spPr>
          <a:xfrm flipV="1">
            <a:off x="4665178" y="5309005"/>
            <a:ext cx="2739830" cy="300753"/>
          </a:xfrm>
          <a:prstGeom prst="ellipse">
            <a:avLst/>
          </a:prstGeom>
          <a:solidFill>
            <a:schemeClr val="tx2">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sp>
        <p:nvSpPr>
          <p:cNvPr id="5" name="Freeform 5"/>
          <p:cNvSpPr>
            <a:spLocks/>
          </p:cNvSpPr>
          <p:nvPr/>
        </p:nvSpPr>
        <p:spPr bwMode="auto">
          <a:xfrm>
            <a:off x="4680696" y="5037951"/>
            <a:ext cx="4632755" cy="1428045"/>
          </a:xfrm>
          <a:custGeom>
            <a:avLst/>
            <a:gdLst>
              <a:gd name="T0" fmla="*/ 451 w 629"/>
              <a:gd name="T1" fmla="*/ 74 h 225"/>
              <a:gd name="T2" fmla="*/ 466 w 629"/>
              <a:gd name="T3" fmla="*/ 74 h 225"/>
              <a:gd name="T4" fmla="*/ 503 w 629"/>
              <a:gd name="T5" fmla="*/ 64 h 225"/>
              <a:gd name="T6" fmla="*/ 583 w 629"/>
              <a:gd name="T7" fmla="*/ 15 h 225"/>
              <a:gd name="T8" fmla="*/ 600 w 629"/>
              <a:gd name="T9" fmla="*/ 4 h 225"/>
              <a:gd name="T10" fmla="*/ 621 w 629"/>
              <a:gd name="T11" fmla="*/ 9 h 225"/>
              <a:gd name="T12" fmla="*/ 627 w 629"/>
              <a:gd name="T13" fmla="*/ 19 h 225"/>
              <a:gd name="T14" fmla="*/ 626 w 629"/>
              <a:gd name="T15" fmla="*/ 26 h 225"/>
              <a:gd name="T16" fmla="*/ 588 w 629"/>
              <a:gd name="T17" fmla="*/ 67 h 225"/>
              <a:gd name="T18" fmla="*/ 547 w 629"/>
              <a:gd name="T19" fmla="*/ 105 h 225"/>
              <a:gd name="T20" fmla="*/ 516 w 629"/>
              <a:gd name="T21" fmla="*/ 135 h 225"/>
              <a:gd name="T22" fmla="*/ 497 w 629"/>
              <a:gd name="T23" fmla="*/ 148 h 225"/>
              <a:gd name="T24" fmla="*/ 447 w 629"/>
              <a:gd name="T25" fmla="*/ 179 h 225"/>
              <a:gd name="T26" fmla="*/ 393 w 629"/>
              <a:gd name="T27" fmla="*/ 219 h 225"/>
              <a:gd name="T28" fmla="*/ 371 w 629"/>
              <a:gd name="T29" fmla="*/ 223 h 225"/>
              <a:gd name="T30" fmla="*/ 329 w 629"/>
              <a:gd name="T31" fmla="*/ 212 h 225"/>
              <a:gd name="T32" fmla="*/ 285 w 629"/>
              <a:gd name="T33" fmla="*/ 201 h 225"/>
              <a:gd name="T34" fmla="*/ 225 w 629"/>
              <a:gd name="T35" fmla="*/ 189 h 225"/>
              <a:gd name="T36" fmla="*/ 186 w 629"/>
              <a:gd name="T37" fmla="*/ 181 h 225"/>
              <a:gd name="T38" fmla="*/ 169 w 629"/>
              <a:gd name="T39" fmla="*/ 180 h 225"/>
              <a:gd name="T40" fmla="*/ 121 w 629"/>
              <a:gd name="T41" fmla="*/ 170 h 225"/>
              <a:gd name="T42" fmla="*/ 66 w 629"/>
              <a:gd name="T43" fmla="*/ 157 h 225"/>
              <a:gd name="T44" fmla="*/ 23 w 629"/>
              <a:gd name="T45" fmla="*/ 149 h 225"/>
              <a:gd name="T46" fmla="*/ 9 w 629"/>
              <a:gd name="T47" fmla="*/ 145 h 225"/>
              <a:gd name="T48" fmla="*/ 4 w 629"/>
              <a:gd name="T49" fmla="*/ 140 h 225"/>
              <a:gd name="T50" fmla="*/ 3 w 629"/>
              <a:gd name="T51" fmla="*/ 94 h 225"/>
              <a:gd name="T52" fmla="*/ 21 w 629"/>
              <a:gd name="T53" fmla="*/ 29 h 225"/>
              <a:gd name="T54" fmla="*/ 39 w 629"/>
              <a:gd name="T55" fmla="*/ 4 h 225"/>
              <a:gd name="T56" fmla="*/ 45 w 629"/>
              <a:gd name="T57" fmla="*/ 2 h 225"/>
              <a:gd name="T58" fmla="*/ 106 w 629"/>
              <a:gd name="T59" fmla="*/ 21 h 225"/>
              <a:gd name="T60" fmla="*/ 125 w 629"/>
              <a:gd name="T61" fmla="*/ 27 h 225"/>
              <a:gd name="T62" fmla="*/ 135 w 629"/>
              <a:gd name="T63" fmla="*/ 27 h 225"/>
              <a:gd name="T64" fmla="*/ 175 w 629"/>
              <a:gd name="T65" fmla="*/ 17 h 225"/>
              <a:gd name="T66" fmla="*/ 231 w 629"/>
              <a:gd name="T67" fmla="*/ 11 h 225"/>
              <a:gd name="T68" fmla="*/ 274 w 629"/>
              <a:gd name="T69" fmla="*/ 24 h 225"/>
              <a:gd name="T70" fmla="*/ 329 w 629"/>
              <a:gd name="T71" fmla="*/ 52 h 225"/>
              <a:gd name="T72" fmla="*/ 356 w 629"/>
              <a:gd name="T73" fmla="*/ 57 h 225"/>
              <a:gd name="T74" fmla="*/ 417 w 629"/>
              <a:gd name="T75" fmla="*/ 71 h 225"/>
              <a:gd name="T76" fmla="*/ 433 w 629"/>
              <a:gd name="T77" fmla="*/ 87 h 225"/>
              <a:gd name="T78" fmla="*/ 422 w 629"/>
              <a:gd name="T79" fmla="*/ 112 h 225"/>
              <a:gd name="T80" fmla="*/ 386 w 629"/>
              <a:gd name="T81" fmla="*/ 113 h 225"/>
              <a:gd name="T82" fmla="*/ 309 w 629"/>
              <a:gd name="T83" fmla="*/ 113 h 225"/>
              <a:gd name="T84" fmla="*/ 279 w 629"/>
              <a:gd name="T85" fmla="*/ 120 h 225"/>
              <a:gd name="T86" fmla="*/ 272 w 629"/>
              <a:gd name="T87" fmla="*/ 134 h 225"/>
              <a:gd name="T88" fmla="*/ 285 w 629"/>
              <a:gd name="T89" fmla="*/ 141 h 225"/>
              <a:gd name="T90" fmla="*/ 296 w 629"/>
              <a:gd name="T91" fmla="*/ 137 h 225"/>
              <a:gd name="T92" fmla="*/ 366 w 629"/>
              <a:gd name="T93" fmla="*/ 134 h 225"/>
              <a:gd name="T94" fmla="*/ 409 w 629"/>
              <a:gd name="T95" fmla="*/ 136 h 225"/>
              <a:gd name="T96" fmla="*/ 437 w 629"/>
              <a:gd name="T97" fmla="*/ 130 h 225"/>
              <a:gd name="T98" fmla="*/ 453 w 629"/>
              <a:gd name="T99" fmla="*/ 77 h 225"/>
              <a:gd name="T100" fmla="*/ 451 w 629"/>
              <a:gd name="T101" fmla="*/ 74 h 225"/>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629" h="225">
                <a:moveTo>
                  <a:pt x="451" y="74"/>
                </a:moveTo>
                <a:cubicBezTo>
                  <a:pt x="457" y="74"/>
                  <a:pt x="462" y="74"/>
                  <a:pt x="466" y="74"/>
                </a:cubicBezTo>
                <a:cubicBezTo>
                  <a:pt x="480" y="73"/>
                  <a:pt x="491" y="68"/>
                  <a:pt x="503" y="64"/>
                </a:cubicBezTo>
                <a:cubicBezTo>
                  <a:pt x="533" y="52"/>
                  <a:pt x="557" y="33"/>
                  <a:pt x="583" y="15"/>
                </a:cubicBezTo>
                <a:cubicBezTo>
                  <a:pt x="589" y="11"/>
                  <a:pt x="594" y="7"/>
                  <a:pt x="600" y="4"/>
                </a:cubicBezTo>
                <a:cubicBezTo>
                  <a:pt x="608" y="0"/>
                  <a:pt x="615" y="2"/>
                  <a:pt x="621" y="9"/>
                </a:cubicBezTo>
                <a:cubicBezTo>
                  <a:pt x="623" y="12"/>
                  <a:pt x="625" y="16"/>
                  <a:pt x="627" y="19"/>
                </a:cubicBezTo>
                <a:cubicBezTo>
                  <a:pt x="629" y="22"/>
                  <a:pt x="628" y="24"/>
                  <a:pt x="626" y="26"/>
                </a:cubicBezTo>
                <a:cubicBezTo>
                  <a:pt x="613" y="40"/>
                  <a:pt x="601" y="54"/>
                  <a:pt x="588" y="67"/>
                </a:cubicBezTo>
                <a:cubicBezTo>
                  <a:pt x="575" y="80"/>
                  <a:pt x="560" y="92"/>
                  <a:pt x="547" y="105"/>
                </a:cubicBezTo>
                <a:cubicBezTo>
                  <a:pt x="536" y="115"/>
                  <a:pt x="527" y="126"/>
                  <a:pt x="516" y="135"/>
                </a:cubicBezTo>
                <a:cubicBezTo>
                  <a:pt x="511" y="140"/>
                  <a:pt x="503" y="144"/>
                  <a:pt x="497" y="148"/>
                </a:cubicBezTo>
                <a:cubicBezTo>
                  <a:pt x="480" y="158"/>
                  <a:pt x="464" y="169"/>
                  <a:pt x="447" y="179"/>
                </a:cubicBezTo>
                <a:cubicBezTo>
                  <a:pt x="427" y="190"/>
                  <a:pt x="411" y="205"/>
                  <a:pt x="393" y="219"/>
                </a:cubicBezTo>
                <a:cubicBezTo>
                  <a:pt x="386" y="225"/>
                  <a:pt x="379" y="225"/>
                  <a:pt x="371" y="223"/>
                </a:cubicBezTo>
                <a:cubicBezTo>
                  <a:pt x="357" y="219"/>
                  <a:pt x="343" y="216"/>
                  <a:pt x="329" y="212"/>
                </a:cubicBezTo>
                <a:cubicBezTo>
                  <a:pt x="314" y="208"/>
                  <a:pt x="300" y="205"/>
                  <a:pt x="285" y="201"/>
                </a:cubicBezTo>
                <a:cubicBezTo>
                  <a:pt x="265" y="197"/>
                  <a:pt x="245" y="193"/>
                  <a:pt x="225" y="189"/>
                </a:cubicBezTo>
                <a:cubicBezTo>
                  <a:pt x="212" y="186"/>
                  <a:pt x="199" y="183"/>
                  <a:pt x="186" y="181"/>
                </a:cubicBezTo>
                <a:cubicBezTo>
                  <a:pt x="180" y="180"/>
                  <a:pt x="174" y="180"/>
                  <a:pt x="169" y="180"/>
                </a:cubicBezTo>
                <a:cubicBezTo>
                  <a:pt x="152" y="180"/>
                  <a:pt x="137" y="175"/>
                  <a:pt x="121" y="170"/>
                </a:cubicBezTo>
                <a:cubicBezTo>
                  <a:pt x="103" y="165"/>
                  <a:pt x="85" y="161"/>
                  <a:pt x="66" y="157"/>
                </a:cubicBezTo>
                <a:cubicBezTo>
                  <a:pt x="52" y="154"/>
                  <a:pt x="38" y="152"/>
                  <a:pt x="23" y="149"/>
                </a:cubicBezTo>
                <a:cubicBezTo>
                  <a:pt x="18" y="148"/>
                  <a:pt x="13" y="147"/>
                  <a:pt x="9" y="145"/>
                </a:cubicBezTo>
                <a:cubicBezTo>
                  <a:pt x="7" y="144"/>
                  <a:pt x="5" y="142"/>
                  <a:pt x="4" y="140"/>
                </a:cubicBezTo>
                <a:cubicBezTo>
                  <a:pt x="0" y="125"/>
                  <a:pt x="1" y="109"/>
                  <a:pt x="3" y="94"/>
                </a:cubicBezTo>
                <a:cubicBezTo>
                  <a:pt x="6" y="72"/>
                  <a:pt x="12" y="50"/>
                  <a:pt x="21" y="29"/>
                </a:cubicBezTo>
                <a:cubicBezTo>
                  <a:pt x="26" y="20"/>
                  <a:pt x="30" y="10"/>
                  <a:pt x="39" y="4"/>
                </a:cubicBezTo>
                <a:cubicBezTo>
                  <a:pt x="40" y="3"/>
                  <a:pt x="43" y="2"/>
                  <a:pt x="45" y="2"/>
                </a:cubicBezTo>
                <a:cubicBezTo>
                  <a:pt x="66" y="8"/>
                  <a:pt x="86" y="15"/>
                  <a:pt x="106" y="21"/>
                </a:cubicBezTo>
                <a:cubicBezTo>
                  <a:pt x="113" y="23"/>
                  <a:pt x="119" y="25"/>
                  <a:pt x="125" y="27"/>
                </a:cubicBezTo>
                <a:cubicBezTo>
                  <a:pt x="129" y="28"/>
                  <a:pt x="132" y="28"/>
                  <a:pt x="135" y="27"/>
                </a:cubicBezTo>
                <a:cubicBezTo>
                  <a:pt x="149" y="24"/>
                  <a:pt x="162" y="20"/>
                  <a:pt x="175" y="17"/>
                </a:cubicBezTo>
                <a:cubicBezTo>
                  <a:pt x="193" y="13"/>
                  <a:pt x="212" y="9"/>
                  <a:pt x="231" y="11"/>
                </a:cubicBezTo>
                <a:cubicBezTo>
                  <a:pt x="246" y="13"/>
                  <a:pt x="261" y="17"/>
                  <a:pt x="274" y="24"/>
                </a:cubicBezTo>
                <a:cubicBezTo>
                  <a:pt x="293" y="33"/>
                  <a:pt x="311" y="42"/>
                  <a:pt x="329" y="52"/>
                </a:cubicBezTo>
                <a:cubicBezTo>
                  <a:pt x="337" y="56"/>
                  <a:pt x="347" y="56"/>
                  <a:pt x="356" y="57"/>
                </a:cubicBezTo>
                <a:cubicBezTo>
                  <a:pt x="377" y="60"/>
                  <a:pt x="398" y="62"/>
                  <a:pt x="417" y="71"/>
                </a:cubicBezTo>
                <a:cubicBezTo>
                  <a:pt x="425" y="74"/>
                  <a:pt x="428" y="81"/>
                  <a:pt x="433" y="87"/>
                </a:cubicBezTo>
                <a:cubicBezTo>
                  <a:pt x="440" y="96"/>
                  <a:pt x="435" y="111"/>
                  <a:pt x="422" y="112"/>
                </a:cubicBezTo>
                <a:cubicBezTo>
                  <a:pt x="410" y="113"/>
                  <a:pt x="398" y="114"/>
                  <a:pt x="386" y="113"/>
                </a:cubicBezTo>
                <a:cubicBezTo>
                  <a:pt x="360" y="111"/>
                  <a:pt x="334" y="109"/>
                  <a:pt x="309" y="113"/>
                </a:cubicBezTo>
                <a:cubicBezTo>
                  <a:pt x="299" y="114"/>
                  <a:pt x="289" y="117"/>
                  <a:pt x="279" y="120"/>
                </a:cubicBezTo>
                <a:cubicBezTo>
                  <a:pt x="273" y="122"/>
                  <a:pt x="270" y="128"/>
                  <a:pt x="272" y="134"/>
                </a:cubicBezTo>
                <a:cubicBezTo>
                  <a:pt x="274" y="139"/>
                  <a:pt x="279" y="142"/>
                  <a:pt x="285" y="141"/>
                </a:cubicBezTo>
                <a:cubicBezTo>
                  <a:pt x="289" y="140"/>
                  <a:pt x="292" y="138"/>
                  <a:pt x="296" y="137"/>
                </a:cubicBezTo>
                <a:cubicBezTo>
                  <a:pt x="319" y="131"/>
                  <a:pt x="343" y="132"/>
                  <a:pt x="366" y="134"/>
                </a:cubicBezTo>
                <a:cubicBezTo>
                  <a:pt x="381" y="135"/>
                  <a:pt x="395" y="136"/>
                  <a:pt x="409" y="136"/>
                </a:cubicBezTo>
                <a:cubicBezTo>
                  <a:pt x="418" y="136"/>
                  <a:pt x="428" y="134"/>
                  <a:pt x="437" y="130"/>
                </a:cubicBezTo>
                <a:cubicBezTo>
                  <a:pt x="454" y="122"/>
                  <a:pt x="465" y="96"/>
                  <a:pt x="453" y="77"/>
                </a:cubicBezTo>
                <a:cubicBezTo>
                  <a:pt x="452" y="76"/>
                  <a:pt x="452" y="76"/>
                  <a:pt x="451" y="74"/>
                </a:cubicBezTo>
                <a:close/>
              </a:path>
            </a:pathLst>
          </a:custGeom>
          <a:solidFill>
            <a:schemeClr val="tx1"/>
          </a:solidFill>
          <a:ln>
            <a:noFill/>
          </a:ln>
        </p:spPr>
        <p:txBody>
          <a:bodyPr vert="horz" wrap="square" lIns="91440" tIns="45720" rIns="91440" bIns="45720" numCol="1" anchor="t" anchorCtr="0" compatLnSpc="1">
            <a:prstTxWarp prst="textNoShape">
              <a:avLst/>
            </a:prstTxWarp>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282F39"/>
              </a:solidFill>
              <a:effectLst/>
              <a:uLnTx/>
              <a:uFillTx/>
              <a:latin typeface="Calibri" panose="020F0502020204030204"/>
              <a:ea typeface="+mn-ea"/>
              <a:cs typeface="+mn-cs"/>
            </a:endParaRPr>
          </a:p>
        </p:txBody>
      </p:sp>
      <p:pic>
        <p:nvPicPr>
          <p:cNvPr id="30"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32"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33"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3" name="مستطيل 2"/>
          <p:cNvSpPr/>
          <p:nvPr/>
        </p:nvSpPr>
        <p:spPr>
          <a:xfrm>
            <a:off x="1635616" y="1405779"/>
            <a:ext cx="9053847" cy="3046988"/>
          </a:xfrm>
          <a:prstGeom prst="rect">
            <a:avLst/>
          </a:prstGeom>
        </p:spPr>
        <p:txBody>
          <a:bodyPr wrap="square">
            <a:spAutoFit/>
          </a:bodyPr>
          <a:lstStyle/>
          <a:p>
            <a:pPr algn="just" rtl="1"/>
            <a:r>
              <a:rPr lang="ar-JO" dirty="0"/>
              <a:t> </a:t>
            </a:r>
            <a:r>
              <a:rPr lang="ar-JO" sz="2400" dirty="0"/>
              <a:t>إن لقواعد البيانات ومصادر المعلومات الإلكترونية أثراً كبيراً ومتعمقاً في تطوير بيئات التعليم الجامعي. حيث يتمثل دورها في دعم عملية التعلم والتعليم بصورة عامة والتعليم المفتوح بصفة خاصة، كما أنها تعد عنصراً أساسياً لمتطلبات البحث العلمي، حيث تتمتع بدرجة عالية من الموثوقية العلمية لاحتوائها على أبحاث علمية محكمة، ما جعل منها أساساً لقياس جودة البحث العلمي باعتبارها مؤشراً على درجة حرص الباحث على احترام التخصص العلمي في استيفاء المراجع المعتمد عليها في إنجاز بحثه. أما مواجهة ظاهرة إجراء بحوث التخرج في المكتبات الخاصة فيجب استحضار بعض البرامج لكشف ظاهرة التزوير في البحث العلمي الناتجة عن سوء استخدام التكنولوجيا على مصداقية البحث العلمي.</a:t>
            </a:r>
            <a:endParaRPr lang="en-US" sz="2400" dirty="0"/>
          </a:p>
        </p:txBody>
      </p:sp>
    </p:spTree>
    <p:extLst>
      <p:ext uri="{BB962C8B-B14F-4D97-AF65-F5344CB8AC3E}">
        <p14:creationId xmlns:p14="http://schemas.microsoft.com/office/powerpoint/2010/main" xmlns="" val="66802194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493949" y="1162972"/>
            <a:ext cx="9886929" cy="48809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589802" y="1545484"/>
            <a:ext cx="9273167" cy="3416320"/>
          </a:xfrm>
          <a:prstGeom prst="rect">
            <a:avLst/>
          </a:prstGeom>
          <a:noFill/>
        </p:spPr>
        <p:txBody>
          <a:bodyPr wrap="square" rtlCol="1">
            <a:spAutoFit/>
          </a:bodyPr>
          <a:lstStyle/>
          <a:p>
            <a:pPr algn="ctr" rtl="1"/>
            <a:r>
              <a:rPr lang="ar-SA" sz="2400" b="1" dirty="0" smtClean="0"/>
              <a:t>معايير </a:t>
            </a:r>
            <a:r>
              <a:rPr lang="ar-SA" sz="2400" b="1" dirty="0"/>
              <a:t>اختيار الدراسات </a:t>
            </a:r>
            <a:r>
              <a:rPr lang="ar-SA" sz="2400" b="1" dirty="0" smtClean="0"/>
              <a:t>السابقة</a:t>
            </a:r>
            <a:endParaRPr lang="ar-JO" sz="2400" dirty="0"/>
          </a:p>
          <a:p>
            <a:pPr algn="ctr" rtl="1"/>
            <a:endParaRPr lang="en-US" sz="2400" dirty="0"/>
          </a:p>
          <a:p>
            <a:pPr algn="r" rtl="1"/>
            <a:r>
              <a:rPr lang="ar-SA" sz="2400" dirty="0"/>
              <a:t> قد يعثر الباحث على عشرات الدراسات السابقة المرتبطة بموضوع بحثه، غير أنه مطالب بجودة ودقة الانتقاء عند اختياره للمادة العلمية التي سيخضعها للمراجعة النقدية، فيقتصر علـى تلك الدراسات ذات العلاقة المباشرة بموضوع بحثه، ومعيار الارتباط هنــا هـو عنوان الدراسة السابقة، وحجم المساحة التي أفردتها لمناقشة الموضوع، بحيث تأتي في المحل الأول الدراسات التي أفردت الموضوع بعمل مستقل، ثم التي أفردت له باباً أو فصلاً مستقلا، ثم تلك التي أفردت لـه مبحثًا، أو مطلبًا. أما الفقرات والإشارات غير البارزة التي تظهر عرضـا في دراسات ليست وثيقة الصلة بموضوع البحث، فيمكن للباحث أن يستثمرها لاحقا في إثراء متن البحث. </a:t>
            </a:r>
            <a:endParaRPr lang="en-US" sz="2400" dirty="0"/>
          </a:p>
        </p:txBody>
      </p:sp>
    </p:spTree>
    <p:extLst>
      <p:ext uri="{BB962C8B-B14F-4D97-AF65-F5344CB8AC3E}">
        <p14:creationId xmlns:p14="http://schemas.microsoft.com/office/powerpoint/2010/main" xmlns="" val="1691733652"/>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493949" y="1162972"/>
            <a:ext cx="9886929" cy="488094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687959" y="1341285"/>
            <a:ext cx="9498908" cy="4524315"/>
          </a:xfrm>
          <a:prstGeom prst="rect">
            <a:avLst/>
          </a:prstGeom>
          <a:noFill/>
        </p:spPr>
        <p:txBody>
          <a:bodyPr wrap="square" rtlCol="1">
            <a:spAutoFit/>
          </a:bodyPr>
          <a:lstStyle/>
          <a:p>
            <a:pPr algn="ctr" rtl="1"/>
            <a:r>
              <a:rPr lang="ar-SA" sz="2400" b="1" dirty="0" smtClean="0"/>
              <a:t>معايير </a:t>
            </a:r>
            <a:r>
              <a:rPr lang="ar-SA" sz="2400" b="1" dirty="0"/>
              <a:t>اختيار الدراسات </a:t>
            </a:r>
            <a:r>
              <a:rPr lang="ar-SA" sz="2400" b="1" dirty="0" smtClean="0"/>
              <a:t>السابقة</a:t>
            </a:r>
            <a:endParaRPr lang="ar-JO" sz="2400" dirty="0"/>
          </a:p>
          <a:p>
            <a:pPr algn="ctr" rtl="1"/>
            <a:endParaRPr lang="en-US" sz="2400" dirty="0"/>
          </a:p>
          <a:p>
            <a:pPr algn="just" rtl="1"/>
            <a:r>
              <a:rPr lang="ar-SA" sz="2400" dirty="0"/>
              <a:t> وينبغي أن يكون الباحث حريصا على اختيار الدراسات السابقة ذات المصادر الأولية الأصلية المتاحة للقراءة أو التحميل، بحيث يكون الاطلاع على المضمون الشامل للدراسة ممكنا. فلا يمكن للباحث إخضاع الدراسة السابقة للنقد والتقييم بمجرد الاعتماد على ملخصها ، أو انطلاقا من مصادر ثانوية تتضمن مراجعة نقدية لباحثين آخرين وإجمالا، فإن الباحث لا يمكنه الاستفادة من الدراسة السابقة في جوانبها : النظرية والمنهجية، ما لم يطلع عليها اطلاعا مباشرا، والباحث مطالب أيضا بانتقاء الدراسات الأكاديمية التي تجيزها الهيئات العلمية بأعلى الدرجات التقديرية، والتي تنشرها المجلات العلمية المحكمة التي تخضـع مــواد النشر فيها لتقييم خبراء متخصصين، فضلا عن أعمال المؤتمرات العلمية التي تشرف على تنظيمها هيئات ذات سمعة علمية مرموقة</a:t>
            </a:r>
            <a:r>
              <a:rPr lang="ar-JO" sz="2400" dirty="0"/>
              <a:t>، و</a:t>
            </a:r>
            <a:r>
              <a:rPr lang="ar-SA" sz="2400" dirty="0"/>
              <a:t>ينبغي أن يعي الباحث عند اختياره للدراسات السابقة، بأن المهـم لـيـس هو حجم الدراسات التي يعرضها، إنما المهم هو جودتها تنوعها، حداثتها، وقوة ارتباطها بموضوع </a:t>
            </a:r>
            <a:r>
              <a:rPr lang="ar-SA" sz="2400" dirty="0" smtClean="0"/>
              <a:t>دراسته</a:t>
            </a:r>
            <a:r>
              <a:rPr lang="ar-JO" sz="2400" dirty="0" smtClean="0"/>
              <a:t>.</a:t>
            </a:r>
            <a:endParaRPr lang="en-US" sz="2400" dirty="0"/>
          </a:p>
        </p:txBody>
      </p:sp>
    </p:spTree>
    <p:extLst>
      <p:ext uri="{BB962C8B-B14F-4D97-AF65-F5344CB8AC3E}">
        <p14:creationId xmlns:p14="http://schemas.microsoft.com/office/powerpoint/2010/main" xmlns="" val="115889585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854558" y="991763"/>
            <a:ext cx="9533878" cy="493798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854558" y="1428065"/>
            <a:ext cx="9256787" cy="3785652"/>
          </a:xfrm>
          <a:prstGeom prst="rect">
            <a:avLst/>
          </a:prstGeom>
          <a:noFill/>
        </p:spPr>
        <p:txBody>
          <a:bodyPr wrap="square" rtlCol="1">
            <a:spAutoFit/>
          </a:bodyPr>
          <a:lstStyle/>
          <a:p>
            <a:pPr algn="r" rtl="1"/>
            <a:r>
              <a:rPr lang="ar-SA" sz="2000" dirty="0"/>
              <a:t>بعد انتهاء الباحث من مرحلة الفرز وانتقاء الدراسات السابقة، ينتقل مباشرة إلى مرحلة التلخيص. ومن أنجع الأساليب المعتمدة في تلخيص الدراسات السابقة أسلوب البطاقات، الذي يعتمد على إعداد بطاقة مستقلة لكل دراسة سابقة، تتضمن جدولا معداً خصيصا لتسجيل بياناتها الكاملة، وإبراز فقراتها الرئيسية، مع إفساح مساحة لتدوين اقتباسات الباحث وملاحظاته الشخصية، إذ يجب أن تشتمل على ما يلي</a:t>
            </a:r>
            <a:r>
              <a:rPr lang="ar-SA" sz="2000" dirty="0" smtClean="0"/>
              <a:t>:</a:t>
            </a:r>
            <a:endParaRPr lang="en-US" sz="2000" dirty="0"/>
          </a:p>
          <a:p>
            <a:pPr marL="342900" lvl="0" indent="-342900" algn="r" rtl="1">
              <a:buFont typeface="Wingdings" panose="05000000000000000000" pitchFamily="2" charset="2"/>
              <a:buChar char="v"/>
            </a:pPr>
            <a:r>
              <a:rPr lang="ar-JO" sz="2000" dirty="0"/>
              <a:t>الاسم وتاريخ الدراسة</a:t>
            </a:r>
            <a:endParaRPr lang="en-US" sz="2000" dirty="0"/>
          </a:p>
          <a:p>
            <a:pPr marL="342900" lvl="0" indent="-342900" algn="r" rtl="1">
              <a:buFont typeface="Wingdings" panose="05000000000000000000" pitchFamily="2" charset="2"/>
              <a:buChar char="v"/>
            </a:pPr>
            <a:r>
              <a:rPr lang="ar-JO" sz="2000" dirty="0"/>
              <a:t>الهدف من الدراسة</a:t>
            </a:r>
            <a:endParaRPr lang="en-US" sz="2000" dirty="0"/>
          </a:p>
          <a:p>
            <a:pPr marL="342900" lvl="0" indent="-342900" algn="r" rtl="1">
              <a:buFont typeface="Wingdings" panose="05000000000000000000" pitchFamily="2" charset="2"/>
              <a:buChar char="v"/>
            </a:pPr>
            <a:r>
              <a:rPr lang="ar-JO" sz="2000" dirty="0"/>
              <a:t>مكان الدراسة</a:t>
            </a:r>
            <a:endParaRPr lang="en-US" sz="2000" dirty="0"/>
          </a:p>
          <a:p>
            <a:pPr marL="342900" lvl="0" indent="-342900" algn="r" rtl="1">
              <a:buFont typeface="Wingdings" panose="05000000000000000000" pitchFamily="2" charset="2"/>
              <a:buChar char="v"/>
            </a:pPr>
            <a:r>
              <a:rPr lang="ar-JO" sz="2000" dirty="0"/>
              <a:t>المجتمع والعينة</a:t>
            </a:r>
            <a:endParaRPr lang="en-US" sz="2000" dirty="0"/>
          </a:p>
          <a:p>
            <a:pPr marL="342900" lvl="0" indent="-342900" algn="r" rtl="1">
              <a:buFont typeface="Wingdings" panose="05000000000000000000" pitchFamily="2" charset="2"/>
              <a:buChar char="v"/>
            </a:pPr>
            <a:r>
              <a:rPr lang="ar-JO" sz="2000" dirty="0"/>
              <a:t>المنهج المستخدم</a:t>
            </a:r>
            <a:endParaRPr lang="en-US" sz="2000" dirty="0"/>
          </a:p>
          <a:p>
            <a:pPr marL="342900" lvl="0" indent="-342900" algn="r" rtl="1">
              <a:buFont typeface="Wingdings" panose="05000000000000000000" pitchFamily="2" charset="2"/>
              <a:buChar char="v"/>
            </a:pPr>
            <a:r>
              <a:rPr lang="ar-JO" sz="2000" dirty="0"/>
              <a:t>أداة الدراسة</a:t>
            </a:r>
            <a:endParaRPr lang="en-US" sz="2000" dirty="0"/>
          </a:p>
          <a:p>
            <a:pPr marL="342900" lvl="0" indent="-342900" algn="r" rtl="1">
              <a:buFont typeface="Wingdings" panose="05000000000000000000" pitchFamily="2" charset="2"/>
              <a:buChar char="v"/>
            </a:pPr>
            <a:r>
              <a:rPr lang="ar-JO" sz="2000" dirty="0"/>
              <a:t>النتائج</a:t>
            </a:r>
            <a:endParaRPr lang="en-US" sz="2000" dirty="0"/>
          </a:p>
          <a:p>
            <a:pPr marL="342900" lvl="0" indent="-342900" algn="r" rtl="1">
              <a:buFont typeface="Wingdings" panose="05000000000000000000" pitchFamily="2" charset="2"/>
              <a:buChar char="v"/>
            </a:pPr>
            <a:r>
              <a:rPr lang="ar-JO" sz="2000" dirty="0"/>
              <a:t>التوصيات</a:t>
            </a:r>
            <a:endParaRPr lang="en-US" sz="2000" dirty="0"/>
          </a:p>
        </p:txBody>
      </p:sp>
    </p:spTree>
    <p:extLst>
      <p:ext uri="{BB962C8B-B14F-4D97-AF65-F5344CB8AC3E}">
        <p14:creationId xmlns:p14="http://schemas.microsoft.com/office/powerpoint/2010/main" xmlns="" val="190533788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181062" y="1285192"/>
            <a:ext cx="10050818" cy="4287616"/>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527791" y="1859339"/>
            <a:ext cx="9357359" cy="3416320"/>
          </a:xfrm>
          <a:prstGeom prst="rect">
            <a:avLst/>
          </a:prstGeom>
          <a:noFill/>
        </p:spPr>
        <p:txBody>
          <a:bodyPr wrap="square" rtlCol="1">
            <a:spAutoFit/>
          </a:bodyPr>
          <a:lstStyle/>
          <a:p>
            <a:pPr algn="just" rtl="1"/>
            <a:r>
              <a:rPr lang="ar-SA" dirty="0"/>
              <a:t>هذه الجدولة تمكن الباحث من ترتيب البطاقات بحرية، وتصنيفها ضمن فئات واضحة، تمكنه لاحقا من التحليل المقارنة، النقد، وإبراز نواحي الجدة والاختلاف في دراسته الراهنة مقارنة بسابقاتها عملية التصنيف هذه قد تتخذ صورا متعددة أبرزها : </a:t>
            </a:r>
            <a:endParaRPr lang="en-US" dirty="0"/>
          </a:p>
          <a:p>
            <a:pPr algn="just" rtl="1"/>
            <a:endParaRPr lang="ar-JO" dirty="0"/>
          </a:p>
          <a:p>
            <a:pPr marL="285750" indent="-285750" algn="just" rtl="1">
              <a:buFont typeface="Wingdings" panose="05000000000000000000" pitchFamily="2" charset="2"/>
              <a:buChar char="ü"/>
            </a:pPr>
            <a:r>
              <a:rPr lang="ar-JO" dirty="0" smtClean="0"/>
              <a:t>- </a:t>
            </a:r>
            <a:r>
              <a:rPr lang="ar-SA" dirty="0" smtClean="0"/>
              <a:t>التصنيف </a:t>
            </a:r>
            <a:r>
              <a:rPr lang="ar-SA" dirty="0"/>
              <a:t>الزماني: من خلاله يرتب الباحث دراساته بدءاً بالأقدم وانتهاء بالأحدث، أو ضمن حقب تاريخية متوالية، تتضح من خلالها التطورات الحاصلة في معالجة الموضوع، شريطة أن ينتهي في الأخير إلى إبراز الإضافة المعرفية المميزة التي تقدمها دراسته الراهنة مقارنة بما قدمته الدراسات السابقة.</a:t>
            </a:r>
            <a:endParaRPr lang="en-US" dirty="0"/>
          </a:p>
          <a:p>
            <a:pPr marL="285750" indent="-285750" algn="just" rtl="1">
              <a:buFont typeface="Wingdings" panose="05000000000000000000" pitchFamily="2" charset="2"/>
              <a:buChar char="ü"/>
            </a:pPr>
            <a:r>
              <a:rPr lang="ar-JO" dirty="0" smtClean="0"/>
              <a:t>- </a:t>
            </a:r>
            <a:r>
              <a:rPr lang="ar-SA" dirty="0" smtClean="0"/>
              <a:t>التصنيف </a:t>
            </a:r>
            <a:r>
              <a:rPr lang="ar-SA" dirty="0"/>
              <a:t>المكاني: من خلاله يصنف الباحث دراساته إلى محلية وعربية وأجنبية، مبرزا الاختلافات الحاصلة في معالجة الموضوع، والتي يمكن عزوها إلى اختلاف ظروف البيئة الاجتماعية والثقافية، شريطة أن ينتهي في الأخير إلى البرهنة على أهمية إجراء المزيد من الدراسات في بيئته المحلية. </a:t>
            </a:r>
            <a:endParaRPr lang="en-US" dirty="0"/>
          </a:p>
          <a:p>
            <a:pPr marL="285750" indent="-285750" algn="just" rtl="1">
              <a:buFont typeface="Wingdings" panose="05000000000000000000" pitchFamily="2" charset="2"/>
              <a:buChar char="ü"/>
            </a:pPr>
            <a:r>
              <a:rPr lang="ar-JO" dirty="0" smtClean="0"/>
              <a:t>- </a:t>
            </a:r>
            <a:r>
              <a:rPr lang="ar-SA" dirty="0" smtClean="0"/>
              <a:t>التصنيف </a:t>
            </a:r>
            <a:r>
              <a:rPr lang="ar-SA" dirty="0"/>
              <a:t>بناء على تساؤلات الدراسة من خلاله يصنف الباحث دراساته إلى فئات بالاعتماد على التساؤلات الرئيسة التي تنطلق منها دراسته مثل هذا التصنيف يساعد الباحث على إبراز أبعاد الموضوع التي تناولتها الدراسات السابقة، وتلك التي لم يجر تناولها بالشكل الكافي، والتي تحدد على ضوئها اختياره لإشكالية دراسته الراهنة. </a:t>
            </a:r>
            <a:endParaRPr lang="en-US" dirty="0"/>
          </a:p>
        </p:txBody>
      </p:sp>
    </p:spTree>
    <p:extLst>
      <p:ext uri="{BB962C8B-B14F-4D97-AF65-F5344CB8AC3E}">
        <p14:creationId xmlns:p14="http://schemas.microsoft.com/office/powerpoint/2010/main" xmlns="" val="101270972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670581" y="1060356"/>
            <a:ext cx="10690143" cy="48079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798732" y="1376816"/>
            <a:ext cx="10433839" cy="3785652"/>
          </a:xfrm>
          <a:prstGeom prst="rect">
            <a:avLst/>
          </a:prstGeom>
          <a:noFill/>
        </p:spPr>
        <p:txBody>
          <a:bodyPr wrap="square" rtlCol="1">
            <a:spAutoFit/>
          </a:bodyPr>
          <a:lstStyle/>
          <a:p>
            <a:pPr marL="342900" indent="-342900" algn="just" rtl="1">
              <a:buFont typeface="Wingdings" panose="05000000000000000000" pitchFamily="2" charset="2"/>
              <a:buChar char="ü"/>
            </a:pPr>
            <a:r>
              <a:rPr lang="ar-SA" sz="2400" dirty="0" smtClean="0"/>
              <a:t>التصنيف </a:t>
            </a:r>
            <a:r>
              <a:rPr lang="ar-SA" sz="2400" dirty="0"/>
              <a:t>بناء على فرضيات الدراسة من خلاله يصنف الباحث دراساته إلى فئات بالاعتماد على الفرضيات الرئيسة التي يحاول اختبار </a:t>
            </a:r>
            <a:r>
              <a:rPr lang="ar-SA" sz="2400" dirty="0" smtClean="0"/>
              <a:t>مصداقيتها. </a:t>
            </a:r>
            <a:r>
              <a:rPr lang="ar-SA" sz="2400" dirty="0"/>
              <a:t>مثل هذا التصنيف يساعد الباحث على إبراز النتائج </a:t>
            </a:r>
            <a:r>
              <a:rPr lang="ar-SA" sz="2400" dirty="0" smtClean="0"/>
              <a:t>التي </a:t>
            </a:r>
            <a:r>
              <a:rPr lang="ar-SA" sz="2400" dirty="0"/>
              <a:t>انتهت إليها الدراسات السابقة، والتي سيعتمد عليها لاحقا في مقارنة نتائج دراسته. </a:t>
            </a:r>
            <a:endParaRPr lang="en-US" sz="2400" dirty="0"/>
          </a:p>
          <a:p>
            <a:pPr marL="342900" indent="-342900" algn="just" rtl="1">
              <a:buFont typeface="Wingdings" panose="05000000000000000000" pitchFamily="2" charset="2"/>
              <a:buChar char="ü"/>
            </a:pPr>
            <a:r>
              <a:rPr lang="ar-SA" sz="2400" dirty="0" smtClean="0"/>
              <a:t>التصنيف </a:t>
            </a:r>
            <a:r>
              <a:rPr lang="ar-SA" sz="2400" dirty="0"/>
              <a:t>بناء على نتائج الدراسة من خلاله يصنف الباحث دراساته إلى فئات بالاعتماد على الاختلاف في النتائج التي خلصت إليها مثل هذا التصنيف يمكن أن يستغله الباحث في البرهنة على أهمية دراسته الراهنة من حيث هي جهد بحثي موجه أساسا لاختبار مصداقية هذه النتائج.</a:t>
            </a:r>
            <a:endParaRPr lang="en-US" sz="2400" dirty="0"/>
          </a:p>
          <a:p>
            <a:pPr marL="342900" indent="-342900" algn="just" rtl="1">
              <a:buFont typeface="Wingdings" panose="05000000000000000000" pitchFamily="2" charset="2"/>
              <a:buChar char="ü"/>
            </a:pPr>
            <a:r>
              <a:rPr lang="ar-SA" sz="2400" dirty="0"/>
              <a:t> </a:t>
            </a:r>
            <a:r>
              <a:rPr lang="ar-SA" sz="2400" dirty="0" smtClean="0"/>
              <a:t>التصنيف </a:t>
            </a:r>
            <a:r>
              <a:rPr lang="ar-SA" sz="2400" dirty="0"/>
              <a:t>بناء على الإجراءات المنهجية للدراسة: من خلاله يصنف الباحث دراساته إلى فئات بالاعتماد على الاختلاف في إجراءاتها المنهجية الكمية والكيفية. مثل هذا التصنيف يمكن أن يستغله الباحث في البرهنة على أهمية دراسته الراهنة بالنظر إلى كونها تعتمد على إجراءات منهجية مغايرة، أو أكثر دقة وملاءمة لموضوع البحث. </a:t>
            </a:r>
            <a:endParaRPr lang="en-US" sz="2400" dirty="0"/>
          </a:p>
        </p:txBody>
      </p:sp>
    </p:spTree>
    <p:extLst>
      <p:ext uri="{BB962C8B-B14F-4D97-AF65-F5344CB8AC3E}">
        <p14:creationId xmlns:p14="http://schemas.microsoft.com/office/powerpoint/2010/main" xmlns="" val="245495635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854558" y="1060356"/>
            <a:ext cx="9506166" cy="48079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015226" y="1638040"/>
            <a:ext cx="9184830" cy="3046988"/>
          </a:xfrm>
          <a:prstGeom prst="rect">
            <a:avLst/>
          </a:prstGeom>
          <a:noFill/>
        </p:spPr>
        <p:txBody>
          <a:bodyPr wrap="square" rtlCol="1">
            <a:spAutoFit/>
          </a:bodyPr>
          <a:lstStyle/>
          <a:p>
            <a:pPr algn="just" rtl="1"/>
            <a:r>
              <a:rPr lang="ar-SA" sz="2400" dirty="0"/>
              <a:t>وقد يجمع الباحث بين أكثر من معيار تصنيفي في مراجعة دراساته السابقة، كأن يصنف دراساته بناء على المعيار </a:t>
            </a:r>
            <a:r>
              <a:rPr lang="ar-SA" sz="2400" dirty="0" smtClean="0"/>
              <a:t>المكاني، </a:t>
            </a:r>
            <a:r>
              <a:rPr lang="ar-SA" sz="2400" dirty="0"/>
              <a:t>وضمن كل فئة تصنيفية (محلية عربية، أجنبية) يعرض الدراسات السابقة مرتبة زمنيا من الأقدم إلى الأحدث. </a:t>
            </a:r>
            <a:endParaRPr lang="en-US" sz="2400" dirty="0"/>
          </a:p>
          <a:p>
            <a:pPr algn="just" rtl="1"/>
            <a:r>
              <a:rPr lang="ar-SA" sz="2400" dirty="0"/>
              <a:t>إن النمطية في التصنيف التي تطبع أغلب الرسائل والأطروحات الجامعية المجازة بالجامعات العربية، وكذلك المقالات المنشورة في المجلات العلمية المحكمة، تؤكد أن عددا هاما من الباحثين لا يدرك بالقدر الكافي أن تصنيف الدراسات السابقة لا يخضع لنمط واحد متفرد ، وأنه يمثل عملا إبداعيا، يعكس ذكاء الباحث، وعمق قراءاته، وقدرته على استكشاف جوانب الموضوع التي عالجتها الدراسات السابقة، من خلال جمعه للدراسات التي تناقش الفكرة نفسها.</a:t>
            </a:r>
            <a:endParaRPr lang="en-US" sz="2400" dirty="0"/>
          </a:p>
        </p:txBody>
      </p:sp>
    </p:spTree>
    <p:extLst>
      <p:ext uri="{BB962C8B-B14F-4D97-AF65-F5344CB8AC3E}">
        <p14:creationId xmlns:p14="http://schemas.microsoft.com/office/powerpoint/2010/main" xmlns="" val="612274150"/>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957589" y="983674"/>
            <a:ext cx="8989454" cy="48213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244273" y="1426509"/>
            <a:ext cx="8343754" cy="3735959"/>
          </a:xfrm>
          <a:prstGeom prst="rect">
            <a:avLst/>
          </a:prstGeom>
          <a:noFill/>
        </p:spPr>
        <p:txBody>
          <a:bodyPr wrap="square" rtlCol="1">
            <a:spAutoFit/>
          </a:bodyPr>
          <a:lstStyle/>
          <a:p>
            <a:pPr algn="ctr" rtl="1">
              <a:lnSpc>
                <a:spcPct val="150000"/>
              </a:lnSpc>
            </a:pPr>
            <a:r>
              <a:rPr lang="ar-SA" sz="2000" b="1" dirty="0"/>
              <a:t>معايير نقد الدراسات السابقة</a:t>
            </a:r>
            <a:endParaRPr lang="en-US" sz="2000" b="1" dirty="0"/>
          </a:p>
          <a:p>
            <a:pPr algn="just" rtl="1">
              <a:lnSpc>
                <a:spcPct val="150000"/>
              </a:lnSpc>
            </a:pPr>
            <a:r>
              <a:rPr lang="ar-SA" sz="2000" dirty="0"/>
              <a:t> تعد القدرة على نقد الدراسات السابقة، والكشف عن الثغرات المعرفية الموجودة فيها، إحدى المهارات الأساسية التي يجب على الباحث أن يمتلكها، حتى ينجح في طرح تساؤلات تتسم بالجدة المعرفية والأصالة البحثية تنصب هذه المراجعة النقدية على مستويات عدة منها ما يتعلق بمحتوى الدراسة، ووضوح الأهداف التي ترصدها. ومنها ما يرتبط بسلامة إجراءاتها المنهجية ومدى ملاءمتها لتحقيق الأهداف المعلن عنها. ومنها ما ينصب على دقة الأساليب الإحصائية، ومدى ملاءمتها لاختبار الفرضيات البحثية، وقياس صدق وثبات الأدوات المستخدمة. ومنها ما يتعلق بمصداقية النتائج المحققة، ومدى ارتباطها بالإطار النظري والدراسات السابقة المتوافرة عن موضوع الدراسة</a:t>
            </a:r>
            <a:r>
              <a:rPr lang="ar-SA" sz="2000" dirty="0" smtClean="0"/>
              <a:t>.</a:t>
            </a:r>
            <a:endParaRPr lang="en-US" sz="2000" dirty="0"/>
          </a:p>
        </p:txBody>
      </p:sp>
    </p:spTree>
    <p:extLst>
      <p:ext uri="{BB962C8B-B14F-4D97-AF65-F5344CB8AC3E}">
        <p14:creationId xmlns:p14="http://schemas.microsoft.com/office/powerpoint/2010/main" xmlns="" val="1861083156"/>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914400" y="983674"/>
            <a:ext cx="10888393" cy="48213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120462" y="1194879"/>
            <a:ext cx="10558920" cy="3735959"/>
          </a:xfrm>
          <a:prstGeom prst="rect">
            <a:avLst/>
          </a:prstGeom>
          <a:noFill/>
        </p:spPr>
        <p:txBody>
          <a:bodyPr wrap="square" rtlCol="1">
            <a:spAutoFit/>
          </a:bodyPr>
          <a:lstStyle/>
          <a:p>
            <a:pPr algn="ctr" rtl="1">
              <a:lnSpc>
                <a:spcPct val="150000"/>
              </a:lnSpc>
            </a:pPr>
            <a:r>
              <a:rPr lang="ar-SA" sz="2000" b="1" dirty="0"/>
              <a:t>معايير نقد الدراسات السابقة</a:t>
            </a:r>
            <a:endParaRPr lang="en-US" sz="2000" b="1" dirty="0"/>
          </a:p>
          <a:p>
            <a:pPr marL="342900" indent="-342900" algn="just" rtl="1">
              <a:lnSpc>
                <a:spcPct val="150000"/>
              </a:lnSpc>
              <a:buFont typeface="Wingdings" panose="05000000000000000000" pitchFamily="2" charset="2"/>
              <a:buChar char="v"/>
            </a:pPr>
            <a:r>
              <a:rPr lang="ar-SA" sz="2000" dirty="0" smtClean="0"/>
              <a:t>ما </a:t>
            </a:r>
            <a:r>
              <a:rPr lang="ar-SA" sz="2000" dirty="0"/>
              <a:t>هي جوانب الموضوع التي استطاعت الدراسة السابقة استكشافها؟ وماهي الجوانب التي لا تزال حديثة؟</a:t>
            </a:r>
            <a:endParaRPr lang="en-US" sz="2000" dirty="0"/>
          </a:p>
          <a:p>
            <a:pPr marL="342900" indent="-342900" algn="just" rtl="1">
              <a:lnSpc>
                <a:spcPct val="150000"/>
              </a:lnSpc>
              <a:buFont typeface="Wingdings" panose="05000000000000000000" pitchFamily="2" charset="2"/>
              <a:buChar char="v"/>
            </a:pPr>
            <a:r>
              <a:rPr lang="ar-SA" sz="2000" dirty="0"/>
              <a:t> هل انطلقت الدراسة السابقة من إطار نظري مناسب لصياغة الفرضيات وتحديد طبيعة العلاقة بين المتغيرات؟</a:t>
            </a:r>
            <a:endParaRPr lang="en-US" sz="2000" dirty="0"/>
          </a:p>
          <a:p>
            <a:pPr marL="342900" indent="-342900" algn="just" rtl="1">
              <a:lnSpc>
                <a:spcPct val="150000"/>
              </a:lnSpc>
              <a:buFont typeface="Wingdings" panose="05000000000000000000" pitchFamily="2" charset="2"/>
              <a:buChar char="v"/>
            </a:pPr>
            <a:r>
              <a:rPr lang="ar-SA" sz="2000" dirty="0"/>
              <a:t>هل وفقت الدراسة السابقة في اختيار المناهج البحثية المناسبة للإجابة عن تساؤلات البحث؟ </a:t>
            </a:r>
            <a:endParaRPr lang="en-US" sz="2000" dirty="0"/>
          </a:p>
          <a:p>
            <a:pPr marL="342900" indent="-342900" algn="just" rtl="1">
              <a:lnSpc>
                <a:spcPct val="150000"/>
              </a:lnSpc>
              <a:buFont typeface="Wingdings" panose="05000000000000000000" pitchFamily="2" charset="2"/>
              <a:buChar char="v"/>
            </a:pPr>
            <a:r>
              <a:rPr lang="ar-SA" sz="2000" dirty="0"/>
              <a:t> هل جاءت عينة الدراسة ممثلة لخصائص مجتمع البحث تمثيلا صادقا ؟ وهل كان حجمها مناسباً؟ </a:t>
            </a:r>
            <a:endParaRPr lang="en-US" sz="2000" dirty="0"/>
          </a:p>
          <a:p>
            <a:pPr marL="342900" indent="-342900" algn="just" rtl="1">
              <a:lnSpc>
                <a:spcPct val="150000"/>
              </a:lnSpc>
              <a:buFont typeface="Wingdings" panose="05000000000000000000" pitchFamily="2" charset="2"/>
              <a:buChar char="v"/>
            </a:pPr>
            <a:r>
              <a:rPr lang="ar-SA" sz="2000" dirty="0"/>
              <a:t> هل تستجيب أدوات الدراسة المستخدمة لشروط الصدق والثبات؟ </a:t>
            </a:r>
            <a:endParaRPr lang="en-US" sz="2000" dirty="0"/>
          </a:p>
          <a:p>
            <a:pPr marL="342900" indent="-342900" algn="just" rtl="1">
              <a:lnSpc>
                <a:spcPct val="150000"/>
              </a:lnSpc>
              <a:buFont typeface="Wingdings" panose="05000000000000000000" pitchFamily="2" charset="2"/>
              <a:buChar char="v"/>
            </a:pPr>
            <a:r>
              <a:rPr lang="ar-SA" sz="2000" dirty="0"/>
              <a:t> هل اختيرت الأساليب الإحصائية في معالجة البيانات بأسلوب سليم وملائم لاختبار صحة الفرضيات؟ </a:t>
            </a:r>
            <a:endParaRPr lang="en-US" sz="2000" dirty="0"/>
          </a:p>
          <a:p>
            <a:pPr marL="342900" indent="-342900" algn="just" rtl="1">
              <a:lnSpc>
                <a:spcPct val="150000"/>
              </a:lnSpc>
              <a:buFont typeface="Wingdings" panose="05000000000000000000" pitchFamily="2" charset="2"/>
              <a:buChar char="v"/>
            </a:pPr>
            <a:r>
              <a:rPr lang="ar-SA" sz="2000" dirty="0"/>
              <a:t> هل أجابت النتائج عن تساؤلات البحث؟ وهل جاءت مرتبطة بالإطار النظري والدراسات السابقة؟ </a:t>
            </a:r>
            <a:endParaRPr lang="en-US" sz="2000" dirty="0"/>
          </a:p>
        </p:txBody>
      </p:sp>
    </p:spTree>
    <p:extLst>
      <p:ext uri="{BB962C8B-B14F-4D97-AF65-F5344CB8AC3E}">
        <p14:creationId xmlns:p14="http://schemas.microsoft.com/office/powerpoint/2010/main" xmlns="" val="404734677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867437" y="983674"/>
            <a:ext cx="9935356" cy="48213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571222" y="1039874"/>
            <a:ext cx="9992249" cy="3477875"/>
          </a:xfrm>
          <a:prstGeom prst="rect">
            <a:avLst/>
          </a:prstGeom>
          <a:noFill/>
        </p:spPr>
        <p:txBody>
          <a:bodyPr wrap="square" rtlCol="1">
            <a:spAutoFit/>
          </a:bodyPr>
          <a:lstStyle/>
          <a:p>
            <a:pPr algn="ctr" rtl="1"/>
            <a:r>
              <a:rPr lang="ar-SA" sz="2000" b="1" dirty="0"/>
              <a:t>معايير نقد الدراسات </a:t>
            </a:r>
            <a:r>
              <a:rPr lang="ar-SA" sz="2000" b="1" dirty="0" smtClean="0"/>
              <a:t>السابقة</a:t>
            </a:r>
            <a:endParaRPr lang="ar-JO" sz="2000" b="1" dirty="0" smtClean="0"/>
          </a:p>
          <a:p>
            <a:pPr algn="ctr" rtl="1"/>
            <a:endParaRPr lang="en-US" sz="2000" b="1" dirty="0"/>
          </a:p>
          <a:p>
            <a:pPr marL="342900" indent="-342900" algn="r" rtl="1">
              <a:buFont typeface="Wingdings" panose="05000000000000000000" pitchFamily="2" charset="2"/>
              <a:buChar char="Ø"/>
            </a:pPr>
            <a:r>
              <a:rPr lang="ar-SA" sz="2000" dirty="0"/>
              <a:t> جميع  الدراسات السابقة مرتبطة مع موضوع البحث بشكل وثيق وواضح. </a:t>
            </a:r>
            <a:endParaRPr lang="en-US" sz="2000" dirty="0"/>
          </a:p>
          <a:p>
            <a:pPr marL="342900" indent="-342900" algn="r" rtl="1">
              <a:buFont typeface="Wingdings" panose="05000000000000000000" pitchFamily="2" charset="2"/>
              <a:buChar char="Ø"/>
            </a:pPr>
            <a:r>
              <a:rPr lang="ar-JO" sz="2000" dirty="0"/>
              <a:t>ه</a:t>
            </a:r>
            <a:r>
              <a:rPr lang="ar-SA" sz="2000" dirty="0"/>
              <a:t>نالك </a:t>
            </a:r>
            <a:r>
              <a:rPr lang="ar-SA" sz="2000" dirty="0" err="1"/>
              <a:t>تنظیم</a:t>
            </a:r>
            <a:r>
              <a:rPr lang="ar-SA" sz="2000" dirty="0"/>
              <a:t> ومنهجية واضحة في عرض جميع الدراسات السابقة ( حسب مثلا : الاقدم للأحدث المتغيرات.... الخ) </a:t>
            </a:r>
            <a:endParaRPr lang="en-US" sz="2000" dirty="0"/>
          </a:p>
          <a:p>
            <a:pPr marL="342900" indent="-342900" algn="r" rtl="1">
              <a:buFont typeface="Wingdings" panose="05000000000000000000" pitchFamily="2" charset="2"/>
              <a:buChar char="Ø"/>
            </a:pPr>
            <a:r>
              <a:rPr lang="ar-SA" sz="2000" dirty="0"/>
              <a:t>حلل الباحث الدراسات السابقة بشكل ممتاز. </a:t>
            </a:r>
            <a:endParaRPr lang="en-US" sz="2000" dirty="0"/>
          </a:p>
          <a:p>
            <a:pPr marL="342900" indent="-342900" algn="r" rtl="1">
              <a:buFont typeface="Wingdings" panose="05000000000000000000" pitchFamily="2" charset="2"/>
              <a:buChar char="Ø"/>
            </a:pPr>
            <a:r>
              <a:rPr lang="ar-SA" sz="2000" dirty="0"/>
              <a:t>جميع الدراسات السابقة مرتبطة بموضوع الدراسة.</a:t>
            </a:r>
            <a:endParaRPr lang="en-US" sz="2000" dirty="0"/>
          </a:p>
          <a:p>
            <a:pPr marL="342900" indent="-342900" algn="r" rtl="1">
              <a:buFont typeface="Wingdings" panose="05000000000000000000" pitchFamily="2" charset="2"/>
              <a:buChar char="Ø"/>
            </a:pPr>
            <a:r>
              <a:rPr lang="ar-SA" sz="2000" dirty="0"/>
              <a:t> استفاد الباحث من جميع الدراسات السابقة ووظفها بشكل ملائم في ابراز أهمية بحثه وموضحا بدقة نقاط تميزه عن الدراسات الأخرى. </a:t>
            </a:r>
            <a:endParaRPr lang="en-US" sz="2000" dirty="0"/>
          </a:p>
          <a:p>
            <a:pPr marL="342900" indent="-342900" algn="r" rtl="1">
              <a:buFont typeface="Wingdings" panose="05000000000000000000" pitchFamily="2" charset="2"/>
              <a:buChar char="Ø"/>
            </a:pPr>
            <a:r>
              <a:rPr lang="ar-SA" sz="2000" dirty="0"/>
              <a:t>تم تحليل الدراسات السابقة تحليلا ناقدا </a:t>
            </a:r>
            <a:endParaRPr lang="en-US" sz="2000" dirty="0"/>
          </a:p>
          <a:p>
            <a:pPr marL="342900" indent="-342900" algn="r" rtl="1">
              <a:buFont typeface="Wingdings" panose="05000000000000000000" pitchFamily="2" charset="2"/>
              <a:buChar char="Ø"/>
            </a:pPr>
            <a:r>
              <a:rPr lang="ar-SA" sz="2000" dirty="0"/>
              <a:t>ذكر ما </a:t>
            </a:r>
            <a:r>
              <a:rPr lang="ar-SA" sz="2000" dirty="0" err="1"/>
              <a:t>تمیزت</a:t>
            </a:r>
            <a:r>
              <a:rPr lang="ar-SA" sz="2000" dirty="0"/>
              <a:t> به هذه الدراسة عن الدراسات السابقة </a:t>
            </a:r>
            <a:endParaRPr lang="en-US" sz="2000" dirty="0"/>
          </a:p>
          <a:p>
            <a:pPr marL="342900" indent="-342900" algn="r" rtl="1">
              <a:buFont typeface="Wingdings" panose="05000000000000000000" pitchFamily="2" charset="2"/>
              <a:buChar char="Ø"/>
            </a:pPr>
            <a:r>
              <a:rPr lang="ar-SA" sz="2000" dirty="0"/>
              <a:t>ذُكرت الأهمية المتوقع ان تضيفه لنتائج الدراسات السابقة</a:t>
            </a:r>
            <a:r>
              <a:rPr lang="ar-SA" sz="2000" dirty="0" smtClean="0"/>
              <a:t>.</a:t>
            </a:r>
            <a:endParaRPr lang="en-US" sz="2000" dirty="0"/>
          </a:p>
        </p:txBody>
      </p:sp>
    </p:spTree>
    <p:extLst>
      <p:ext uri="{BB962C8B-B14F-4D97-AF65-F5344CB8AC3E}">
        <p14:creationId xmlns:p14="http://schemas.microsoft.com/office/powerpoint/2010/main" xmlns="" val="2390752448"/>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442435" y="1092267"/>
            <a:ext cx="9587626" cy="4821382"/>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767601" y="1428065"/>
            <a:ext cx="8937294" cy="3785652"/>
          </a:xfrm>
          <a:prstGeom prst="rect">
            <a:avLst/>
          </a:prstGeom>
          <a:noFill/>
        </p:spPr>
        <p:txBody>
          <a:bodyPr wrap="square" rtlCol="1">
            <a:spAutoFit/>
          </a:bodyPr>
          <a:lstStyle/>
          <a:p>
            <a:pPr algn="ctr" rtl="1">
              <a:lnSpc>
                <a:spcPct val="150000"/>
              </a:lnSpc>
            </a:pPr>
            <a:r>
              <a:rPr lang="ar-SA" sz="2000" b="1" dirty="0"/>
              <a:t>معايير نقد الدراسات </a:t>
            </a:r>
            <a:r>
              <a:rPr lang="ar-SA" sz="2000" b="1" dirty="0" smtClean="0"/>
              <a:t>السابقة</a:t>
            </a:r>
            <a:endParaRPr lang="ar-JO" sz="2000" b="1" dirty="0" smtClean="0"/>
          </a:p>
          <a:p>
            <a:pPr algn="just" rtl="1">
              <a:lnSpc>
                <a:spcPct val="150000"/>
              </a:lnSpc>
            </a:pPr>
            <a:endParaRPr lang="en-US" sz="2000" b="1" dirty="0"/>
          </a:p>
          <a:p>
            <a:pPr algn="just" rtl="1">
              <a:lnSpc>
                <a:spcPct val="150000"/>
              </a:lnSpc>
            </a:pPr>
            <a:r>
              <a:rPr lang="ar-SA" sz="2000" dirty="0" smtClean="0"/>
              <a:t>وعموما</a:t>
            </a:r>
            <a:r>
              <a:rPr lang="ar-SA" sz="2000" dirty="0"/>
              <a:t>، فإن مراجعة الباحث للدراسات السابقة لا ينبغي أن تكون مراجعة وصفية قائمة على استعراض الدراسات السابقة الواحدة تلو الأخرى، لأن الهدف من المراجعة لا يكمن في التعريف بالدراسات السابقة المنجزة عن موضوع البحث فقط، وإنما يتجاوزه إلى القدرة على تحديد ما جرى تناوله، وأسلوب هذا التناول، وحدود مصداقيته. المراجعة إذن لابد أن تكون نقدية، تظهر معها شخصية الباحث المستقلة وخلفيته المعرفية المتعمقة بشأن موضوع البحث، وقدرته على تحديد الثغرات المعرفية في جهود السابقين. وبقدر دقة هذا النقد، وسلامة التقييم، وحضور الأدلة العلمية، تتكشف المبررات الموضوعية لإجراء الدراسة الراهنة</a:t>
            </a:r>
            <a:r>
              <a:rPr lang="en-US" dirty="0"/>
              <a:t>.</a:t>
            </a:r>
          </a:p>
        </p:txBody>
      </p:sp>
    </p:spTree>
    <p:extLst>
      <p:ext uri="{BB962C8B-B14F-4D97-AF65-F5344CB8AC3E}">
        <p14:creationId xmlns:p14="http://schemas.microsoft.com/office/powerpoint/2010/main" xmlns="" val="2956229772"/>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120462" y="1327334"/>
            <a:ext cx="10240265" cy="447772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455314" y="1540843"/>
            <a:ext cx="9628918" cy="4339650"/>
          </a:xfrm>
          <a:prstGeom prst="rect">
            <a:avLst/>
          </a:prstGeom>
          <a:noFill/>
        </p:spPr>
        <p:txBody>
          <a:bodyPr wrap="square" rtlCol="1">
            <a:spAutoFit/>
          </a:bodyPr>
          <a:lstStyle/>
          <a:p>
            <a:pPr algn="ctr" rtl="1"/>
            <a:r>
              <a:rPr lang="ar-SA" sz="2800" b="1" dirty="0"/>
              <a:t>التوثيق العلمي</a:t>
            </a:r>
            <a:endParaRPr lang="en-US" sz="2800" b="1" dirty="0"/>
          </a:p>
          <a:p>
            <a:pPr algn="just" rtl="1"/>
            <a:r>
              <a:rPr lang="ar-SA" sz="2800" dirty="0"/>
              <a:t>يعتبر توثيق المراجع والمصادر في البحوث العلمية من الخطوات الأساسية والهامة جدا، فهي تكسب البحث أهمية بالغة، وتعزز من مصداقية البحوث والمعلومات المنشورة فيه ، كما تحفظ لكل حقوقه، وبالتالي الرجوع لتلك الكتب والأبحاث، لكي تمكن القارئ من الحصول على مزيد من المعلومات في حال رغب بذلك. ويعني التوثيق إثبات مصادر المعلومات وإرجاعها إلى أصحابها توخياً للأمانة العلمية، واعترافاً بجهد الآخرين وحقوقهم العلمية، ولهذا فإن مدى مصداقية وجدية البحث تقاس أساسا بمقدار عدد وتنوع المصادر والمراجع التي استند إليها الباحث، واستفاد منها بالفعل كما ونوعا والأهم حداثة وتطور هذه المصادر </a:t>
            </a:r>
            <a:r>
              <a:rPr lang="ar-SA" dirty="0"/>
              <a:t>. </a:t>
            </a:r>
            <a:endParaRPr lang="en-US" dirty="0"/>
          </a:p>
          <a:p>
            <a:pPr algn="just" rtl="1"/>
            <a:r>
              <a:rPr lang="ar-SA" sz="2400" dirty="0" smtClean="0"/>
              <a:t> </a:t>
            </a:r>
            <a:endParaRPr lang="en-US" sz="2400" dirty="0"/>
          </a:p>
        </p:txBody>
      </p:sp>
    </p:spTree>
    <p:extLst>
      <p:ext uri="{BB962C8B-B14F-4D97-AF65-F5344CB8AC3E}">
        <p14:creationId xmlns:p14="http://schemas.microsoft.com/office/powerpoint/2010/main" xmlns="" val="159125371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811370" y="1093538"/>
            <a:ext cx="10549358" cy="471151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037917" y="1194005"/>
            <a:ext cx="9963770" cy="4893647"/>
          </a:xfrm>
          <a:prstGeom prst="rect">
            <a:avLst/>
          </a:prstGeom>
          <a:noFill/>
        </p:spPr>
        <p:txBody>
          <a:bodyPr wrap="square" rtlCol="1">
            <a:spAutoFit/>
          </a:bodyPr>
          <a:lstStyle/>
          <a:p>
            <a:pPr algn="ctr" rtl="1"/>
            <a:r>
              <a:rPr lang="ar-SA" sz="2400" b="1" dirty="0" smtClean="0"/>
              <a:t>مفهوم </a:t>
            </a:r>
            <a:r>
              <a:rPr lang="ar-SA" sz="2400" b="1" dirty="0"/>
              <a:t>التوثيق في البحث العلمي </a:t>
            </a:r>
            <a:endParaRPr lang="en-US" sz="2400" b="1" dirty="0"/>
          </a:p>
          <a:p>
            <a:pPr algn="just" rtl="1"/>
            <a:r>
              <a:rPr lang="ar-SA" sz="2400" dirty="0"/>
              <a:t>إن اعداد أي بحث أكاديمي مهما كان نوعه يتطلب من الباحث الرجوع إلى مختلف المراجع والمصادر والبحوث العلمية التي أجريت من قبل والاعتماد عليها في إعداد بحثه، وهنا لابد على الباحث الإشارة إلى هذه المراجع والمصادر المختلفة في بحثه والتي اعتمدها عند الاقتباس منها، وهذا ما يسمى بالتوثيق. </a:t>
            </a:r>
            <a:endParaRPr lang="en-US" sz="2400" dirty="0"/>
          </a:p>
          <a:p>
            <a:pPr algn="just" rtl="1"/>
            <a:r>
              <a:rPr lang="ar-SA" sz="2400" b="1" dirty="0"/>
              <a:t>يقصد بالتوثيق </a:t>
            </a:r>
            <a:r>
              <a:rPr lang="ar-SA" sz="2400" dirty="0"/>
              <a:t>إثبات مصدر المعلومات وإرجاعها إلى أصحابها توخيا للأمانة العلمية، واعترافا بجهد الآخرين وحقوقهم العلمية، كما يقصد به أيضا العملية التي تقوم من خلالها بنسبة النص المقتبس، أو الشاهد إلى صاحبه، أي إلى المرجع أو المصدر الذي نقلنا منه، ويكون ذلك بأكثر من طريقة. فهو إثبات مصادر المعلومات ونسبها إلى أصحابها توخيا للأمانة العلمية واخلاقيات البحث العلمي التي تتطلب من الباحث ذلك، فهو اعتراف بجهد الآخرين وحقوقهم العلمية؛ لذا لا بد من تثبيت المراجع التي تعود إليها في البحث؛ لأن ذلك يحدد المصدر للقارئين ويجعلهم قادرين على تحديد موقع مرجع المعلومات في قائمة المراجع في نهاية البحث.</a:t>
            </a:r>
            <a:endParaRPr lang="en-US" sz="2400" dirty="0"/>
          </a:p>
          <a:p>
            <a:pPr algn="r" rtl="1"/>
            <a:r>
              <a:rPr lang="ar-SA" sz="2400" dirty="0" smtClean="0"/>
              <a:t> </a:t>
            </a:r>
            <a:endParaRPr lang="en-US" sz="2400" dirty="0"/>
          </a:p>
        </p:txBody>
      </p:sp>
    </p:spTree>
    <p:extLst>
      <p:ext uri="{BB962C8B-B14F-4D97-AF65-F5344CB8AC3E}">
        <p14:creationId xmlns:p14="http://schemas.microsoft.com/office/powerpoint/2010/main" xmlns="" val="121872511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030220" y="883450"/>
            <a:ext cx="10597449"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242719" y="1382285"/>
            <a:ext cx="10172450" cy="4093428"/>
          </a:xfrm>
          <a:prstGeom prst="rect">
            <a:avLst/>
          </a:prstGeom>
          <a:noFill/>
        </p:spPr>
        <p:txBody>
          <a:bodyPr wrap="square" rtlCol="1">
            <a:spAutoFit/>
          </a:bodyPr>
          <a:lstStyle/>
          <a:p>
            <a:pPr indent="457200" algn="just" rtl="1"/>
            <a:r>
              <a:rPr lang="ar-JO" sz="2000" dirty="0" smtClean="0"/>
              <a:t>و</a:t>
            </a:r>
            <a:r>
              <a:rPr lang="ar-SA" sz="2000" dirty="0" smtClean="0"/>
              <a:t>تختلف </a:t>
            </a:r>
            <a:r>
              <a:rPr lang="ar-SA" sz="2000" dirty="0"/>
              <a:t>عملية التوثيق للمراجع لاختلاف مصدرها واختلاف نوعها واختلاف المجال الخاص بها، فالمراجع من الكتب يختلف توثيقها عن مراجع مقالات الصحف، ويختلف عن مرجع موقع الإنترنت أو مجلة الكترونية مثلا، والبحث القيم هو الذي يحتوي على الطرق السليمة والمثلى في عملية التوثيق، فإذا أراد القارئ معرفة مصادر البحث لم يجد صعوبة في معرفتها وتحليل هذه المراجع هل هي كتب أم مجلات وغيرها. </a:t>
            </a:r>
            <a:endParaRPr lang="en-US" sz="2000" dirty="0"/>
          </a:p>
          <a:p>
            <a:pPr indent="457200" algn="just" rtl="1"/>
            <a:r>
              <a:rPr lang="ar-SA" sz="2000" dirty="0"/>
              <a:t>ويعتبر التوثيق من باب الأمانة العلمية، ويخطئ من يظن أن بإمكانه القيام بتوثيق المصادر بطرق عشوائية؛ لأن ثمة طرقاً علمية وقواعد خاصة لا بد من مراعاتها عند توثيق المصادر في داخل البحث وفي قائمة إعداد المصادر في نهايته، والمقصود هنا بتوثيق المصادر هو تدوين المعلومات عن الكتب والتقارير وغيرها من أوعية المعرفة التي استفاد منها الباحث، علماً أنَّ الحقائق المعروفة للعامة لا حاجة إلى توثيقها، ويعتمد عند كتابة البحث على المعلومات المقتبسة من الآخرين. والمعلومات المقتبسة هذه تكون من الكثرة والأهمية في دراساتنا بحيث تشكل هيكلها العظمي في كثير من الدراسات الإنسانية والاجتماعية يقتصر دور الباحث، على جمعه للمعلومات، وعرضه لها بشكل جيد، وربطه بينها بأسلوب منطقي وسلس واستخلاصه النتائج المهمة منها لهذا السبب على الباحث الاهتمام بموضوع الاقتباسات وإيلائها أهمية قصوى. </a:t>
            </a:r>
            <a:endParaRPr lang="en-US" sz="2000" dirty="0"/>
          </a:p>
          <a:p>
            <a:pPr indent="457200" algn="just" rtl="1"/>
            <a:r>
              <a:rPr lang="ar-SA" sz="2000" dirty="0"/>
              <a:t>ويعتبر الاقتباس كإشارة منها، ومعلومة مهمة في البحث وطرق توثيق المراجع مختلفة حسب مقاييس معينة، ولذلك يجب أن يتم إتباع مقياس محدد لتوثيق كل المراجع ومما سبق سنحاول التطرق إلى أهمية التوثيق في البحوث العلمية</a:t>
            </a:r>
            <a:r>
              <a:rPr lang="en-US" sz="2000" dirty="0"/>
              <a:t>.</a:t>
            </a:r>
          </a:p>
        </p:txBody>
      </p:sp>
    </p:spTree>
    <p:extLst>
      <p:ext uri="{BB962C8B-B14F-4D97-AF65-F5344CB8AC3E}">
        <p14:creationId xmlns:p14="http://schemas.microsoft.com/office/powerpoint/2010/main" xmlns="" val="99231700"/>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094704" y="883450"/>
            <a:ext cx="10532965"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571222" y="1135800"/>
            <a:ext cx="9734087" cy="4524315"/>
          </a:xfrm>
          <a:prstGeom prst="rect">
            <a:avLst/>
          </a:prstGeom>
          <a:noFill/>
        </p:spPr>
        <p:txBody>
          <a:bodyPr wrap="square" rtlCol="1">
            <a:spAutoFit/>
          </a:bodyPr>
          <a:lstStyle/>
          <a:p>
            <a:pPr algn="just" rtl="1">
              <a:lnSpc>
                <a:spcPct val="150000"/>
              </a:lnSpc>
            </a:pPr>
            <a:r>
              <a:rPr lang="ar-SA" sz="2400" dirty="0"/>
              <a:t>ويكون التوثيق الذي يعتمده الباحث من المرجع في أشكال وصور مختلفة والتي تتمثل في: </a:t>
            </a:r>
            <a:endParaRPr lang="en-US" sz="2400" dirty="0"/>
          </a:p>
          <a:p>
            <a:pPr marL="342900" indent="-342900" algn="just" rtl="1">
              <a:lnSpc>
                <a:spcPct val="150000"/>
              </a:lnSpc>
              <a:buFont typeface="Wingdings" panose="05000000000000000000" pitchFamily="2" charset="2"/>
              <a:buChar char="ü"/>
            </a:pPr>
            <a:r>
              <a:rPr lang="ar-SA" sz="2400" dirty="0"/>
              <a:t> الاقتباس النصي</a:t>
            </a:r>
            <a:r>
              <a:rPr lang="en-US" sz="2400" dirty="0"/>
              <a:t> "quote" </a:t>
            </a:r>
            <a:r>
              <a:rPr lang="ar-SA" sz="2400" dirty="0"/>
              <a:t>عندما يقوم الباحث بنقل فقرة أو نص من المرجع بنفس كلماته ونفس الصياغة، ويوضع بين علامتي تنصيص "..."</a:t>
            </a:r>
            <a:endParaRPr lang="en-US" sz="2400" dirty="0"/>
          </a:p>
          <a:p>
            <a:pPr marL="342900" indent="-342900" algn="just" rtl="1">
              <a:lnSpc>
                <a:spcPct val="150000"/>
              </a:lnSpc>
              <a:buFont typeface="Wingdings" panose="05000000000000000000" pitchFamily="2" charset="2"/>
              <a:buChar char="ü"/>
            </a:pPr>
            <a:r>
              <a:rPr lang="ar-SA" sz="2400" dirty="0"/>
              <a:t> الاقتباس وإعادة الصياغة</a:t>
            </a:r>
            <a:r>
              <a:rPr lang="en-US" sz="2400" dirty="0"/>
              <a:t> paraphrase" </a:t>
            </a:r>
            <a:r>
              <a:rPr lang="ar-SA" sz="2400" dirty="0"/>
              <a:t>وتتمثل في إعادة صياغة لما هو مكتوب بالمرجع بلغة وكلمات الباحث الخاصة الاحتفاظ بنفس المعني الذي يشير إليه مع المرجع العلمي. </a:t>
            </a:r>
            <a:endParaRPr lang="en-US" sz="2400" dirty="0"/>
          </a:p>
          <a:p>
            <a:pPr marL="342900" indent="-342900" algn="just" rtl="1">
              <a:lnSpc>
                <a:spcPct val="150000"/>
              </a:lnSpc>
              <a:buFont typeface="Wingdings" panose="05000000000000000000" pitchFamily="2" charset="2"/>
              <a:buChar char="ü"/>
            </a:pPr>
            <a:r>
              <a:rPr lang="ar-SA" sz="2400" dirty="0"/>
              <a:t>النقل</a:t>
            </a:r>
            <a:r>
              <a:rPr lang="en-US" sz="2400" dirty="0"/>
              <a:t> "copy": </a:t>
            </a:r>
            <a:r>
              <a:rPr lang="ar-SA" sz="2400" dirty="0"/>
              <a:t>وهي عملية نقل الأشكال والرسوم أو الأشكال البيانية من المرجع إلى - بحثه وعادة لا يوضع بين علامتي التنصيص. </a:t>
            </a:r>
            <a:endParaRPr lang="ar-JO" sz="2400" dirty="0" smtClean="0"/>
          </a:p>
          <a:p>
            <a:pPr marL="342900" indent="-342900" algn="just" rtl="1">
              <a:lnSpc>
                <a:spcPct val="150000"/>
              </a:lnSpc>
              <a:buFont typeface="Wingdings" panose="05000000000000000000" pitchFamily="2" charset="2"/>
              <a:buChar char="ü"/>
            </a:pPr>
            <a:r>
              <a:rPr lang="ar-SA" sz="2400" dirty="0" smtClean="0"/>
              <a:t>التلخيص</a:t>
            </a:r>
            <a:r>
              <a:rPr lang="en-US" sz="2400" dirty="0" smtClean="0"/>
              <a:t> </a:t>
            </a:r>
            <a:r>
              <a:rPr lang="en-US" sz="2400" dirty="0"/>
              <a:t>"summarizing" </a:t>
            </a:r>
            <a:r>
              <a:rPr lang="ar-SA" sz="2400" dirty="0"/>
              <a:t>يعمد الباحث في هذه الحالة لتلخيص فكرة أو رأي.</a:t>
            </a:r>
            <a:endParaRPr lang="en-US" sz="2400" dirty="0"/>
          </a:p>
        </p:txBody>
      </p:sp>
    </p:spTree>
    <p:extLst>
      <p:ext uri="{BB962C8B-B14F-4D97-AF65-F5344CB8AC3E}">
        <p14:creationId xmlns:p14="http://schemas.microsoft.com/office/powerpoint/2010/main" xmlns="" val="374545395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030220" y="883450"/>
            <a:ext cx="10597449" cy="1164291"/>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686369" y="1135800"/>
            <a:ext cx="9285149" cy="646331"/>
          </a:xfrm>
          <a:prstGeom prst="rect">
            <a:avLst/>
          </a:prstGeom>
          <a:noFill/>
        </p:spPr>
        <p:txBody>
          <a:bodyPr wrap="square" rtlCol="1">
            <a:spAutoFit/>
          </a:bodyPr>
          <a:lstStyle/>
          <a:p>
            <a:pPr algn="ctr" rtl="1"/>
            <a:r>
              <a:rPr lang="ar-SA" b="1" dirty="0"/>
              <a:t>أهداف التوثيق في البحث العلمي </a:t>
            </a:r>
            <a:endParaRPr lang="en-US" b="1" dirty="0"/>
          </a:p>
          <a:p>
            <a:pPr algn="r" rtl="1"/>
            <a:r>
              <a:rPr lang="ar-SA" dirty="0"/>
              <a:t>يتضمن التوثيق في البحث العلمي جملة من الأهداف أهمها: </a:t>
            </a:r>
            <a:endParaRPr lang="en-US" dirty="0"/>
          </a:p>
        </p:txBody>
      </p:sp>
      <p:graphicFrame>
        <p:nvGraphicFramePr>
          <p:cNvPr id="3" name="رسم تخطيطي 2"/>
          <p:cNvGraphicFramePr/>
          <p:nvPr>
            <p:extLst>
              <p:ext uri="{D42A27DB-BD31-4B8C-83A1-F6EECF244321}">
                <p14:modId xmlns:p14="http://schemas.microsoft.com/office/powerpoint/2010/main" xmlns="" val="3447653640"/>
              </p:ext>
            </p:extLst>
          </p:nvPr>
        </p:nvGraphicFramePr>
        <p:xfrm>
          <a:off x="1450842" y="2078020"/>
          <a:ext cx="9520676" cy="4387976"/>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Tree>
    <p:extLst>
      <p:ext uri="{BB962C8B-B14F-4D97-AF65-F5344CB8AC3E}">
        <p14:creationId xmlns:p14="http://schemas.microsoft.com/office/powerpoint/2010/main" xmlns="" val="3542084792"/>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35617" y="1197735"/>
            <a:ext cx="9414456" cy="477681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857115" y="1638040"/>
            <a:ext cx="8801518" cy="3416320"/>
          </a:xfrm>
          <a:prstGeom prst="rect">
            <a:avLst/>
          </a:prstGeom>
          <a:noFill/>
        </p:spPr>
        <p:txBody>
          <a:bodyPr wrap="square" rtlCol="1">
            <a:spAutoFit/>
          </a:bodyPr>
          <a:lstStyle/>
          <a:p>
            <a:pPr algn="ctr" rtl="1"/>
            <a:r>
              <a:rPr lang="ar-SA" sz="2400" b="1" dirty="0"/>
              <a:t>طرائق التوثيق في البحوث </a:t>
            </a:r>
            <a:r>
              <a:rPr lang="ar-SA" sz="2400" b="1" dirty="0" smtClean="0"/>
              <a:t>العلمية</a:t>
            </a:r>
            <a:endParaRPr lang="ar-JO" sz="2400" b="1" dirty="0" smtClean="0"/>
          </a:p>
          <a:p>
            <a:pPr algn="ctr" rtl="1"/>
            <a:endParaRPr lang="en-US" sz="2400" dirty="0"/>
          </a:p>
          <a:p>
            <a:pPr algn="just" rtl="1"/>
            <a:r>
              <a:rPr lang="ar-SA" sz="2400" dirty="0"/>
              <a:t> يوجد العديد من طرائق التوثيق في البحث العلمي يُمكنُ مُلاحظتها عند قراءة الكتب المختلفة، والبحوث المنشورة في المجلات العلمية المختلفة سواء محلية أو عالمية، ولا نستطيع تفضيل طريقة عن </a:t>
            </a:r>
            <a:r>
              <a:rPr lang="ar-SA" sz="2400" dirty="0" smtClean="0"/>
              <a:t>أخرى، </a:t>
            </a:r>
            <a:r>
              <a:rPr lang="ar-SA" sz="2400" dirty="0"/>
              <a:t>ولكن لا بد للباحث من الالتزام بطريقة مُحددة عند كتابة بحثه من بدايته إلى نهايته، وعدم التنقل من طريقة لأخرى في التوثيق ضمن البحث الواحد، ومن الجدير بالذكر أن المجلات العلمية قد توصي بإتباع طريقة مُحددة كأحد شروط النشر فيها؛ لذا يتوجب على الباحث الذي يرغب في نشر بحثه من إتباع طريقة النشر المعتمدة في المجلة العلمية التي يُقدم بحثه إليها</a:t>
            </a:r>
            <a:r>
              <a:rPr lang="en-US" sz="2400" dirty="0"/>
              <a:t>.</a:t>
            </a:r>
          </a:p>
        </p:txBody>
      </p:sp>
    </p:spTree>
    <p:extLst>
      <p:ext uri="{BB962C8B-B14F-4D97-AF65-F5344CB8AC3E}">
        <p14:creationId xmlns:p14="http://schemas.microsoft.com/office/powerpoint/2010/main" xmlns="" val="371961565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pic>
        <p:nvPicPr>
          <p:cNvPr id="3" name="صورة 2"/>
          <p:cNvPicPr>
            <a:picLocks noChangeAspect="1"/>
          </p:cNvPicPr>
          <p:nvPr/>
        </p:nvPicPr>
        <p:blipFill>
          <a:blip r:embed="rId9" cstate="print">
            <a:extLst>
              <a:ext uri="{28A0092B-C50C-407E-A947-70E740481C1C}">
                <a14:useLocalDpi xmlns:a14="http://schemas.microsoft.com/office/drawing/2010/main" xmlns="" val="0"/>
              </a:ext>
            </a:extLst>
          </a:blip>
          <a:stretch>
            <a:fillRect/>
          </a:stretch>
        </p:blipFill>
        <p:spPr>
          <a:xfrm>
            <a:off x="1263989" y="930548"/>
            <a:ext cx="9638095" cy="4723277"/>
          </a:xfrm>
          <a:prstGeom prst="rect">
            <a:avLst/>
          </a:prstGeom>
        </p:spPr>
      </p:pic>
    </p:spTree>
    <p:extLst>
      <p:ext uri="{BB962C8B-B14F-4D97-AF65-F5344CB8AC3E}">
        <p14:creationId xmlns:p14="http://schemas.microsoft.com/office/powerpoint/2010/main" xmlns="" val="41509511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3"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665018" y="883450"/>
            <a:ext cx="10962651"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4" cstate="print">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8" cstate="print">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
        <p:nvSpPr>
          <p:cNvPr id="2" name="مربع نص 1"/>
          <p:cNvSpPr txBox="1"/>
          <p:nvPr/>
        </p:nvSpPr>
        <p:spPr>
          <a:xfrm>
            <a:off x="1100361" y="1165352"/>
            <a:ext cx="10091963" cy="4524315"/>
          </a:xfrm>
          <a:prstGeom prst="rect">
            <a:avLst/>
          </a:prstGeom>
          <a:noFill/>
        </p:spPr>
        <p:txBody>
          <a:bodyPr wrap="square" rtlCol="1">
            <a:spAutoFit/>
          </a:bodyPr>
          <a:lstStyle/>
          <a:p>
            <a:pPr algn="ctr" rtl="1"/>
            <a:r>
              <a:rPr lang="ar-SA" sz="2400" b="1" dirty="0"/>
              <a:t>نظام التوثيق وفقا لجمعيّة اللغات الحديثة</a:t>
            </a:r>
            <a:r>
              <a:rPr lang="en-US" sz="2400" b="1" dirty="0"/>
              <a:t>( MLA)</a:t>
            </a:r>
            <a:endParaRPr lang="en-US" sz="2400" dirty="0"/>
          </a:p>
          <a:p>
            <a:pPr algn="just" rtl="1"/>
            <a:r>
              <a:rPr lang="ar-SA" sz="2400" dirty="0"/>
              <a:t>يقوم هذا النظام على كتابة التوثيق </a:t>
            </a:r>
            <a:r>
              <a:rPr lang="ar-SA" sz="2400" dirty="0" err="1"/>
              <a:t>بجزئين</a:t>
            </a:r>
            <a:r>
              <a:rPr lang="ar-SA" sz="2400" dirty="0"/>
              <a:t>؛ الأول يحمل رقم الصفحة في نهاية جملة التوثيق بين قوسين، والجزء الآخر بذكر اسم المؤلف الأخير بجانب جملة التوثيق، ويتّسم هذا التوثيق بعدم مقاطعة القارئ أثناء عمليّة القراءة الذي يوجد في العديد من الكتب والمراجع الأخرى، ويعتبر هذا النظام جيّداً في مراجع العلوم الإنسانيّة</a:t>
            </a:r>
            <a:r>
              <a:rPr lang="en-US" sz="2400" dirty="0"/>
              <a:t>. </a:t>
            </a:r>
            <a:r>
              <a:rPr lang="ar-SA" sz="2400" dirty="0"/>
              <a:t>يقوم الباحث أو الكاتب بكتابة التوثيق في </a:t>
            </a:r>
            <a:r>
              <a:rPr lang="ar-JO" sz="2400" dirty="0"/>
              <a:t>نهاية </a:t>
            </a:r>
            <a:r>
              <a:rPr lang="ar-SA" sz="2400" dirty="0"/>
              <a:t>بحثه بكتابة اسم مؤلف الكتاب الأخير الذي استعمله في بحثه، ثم يلحقه بفاصلة ويذكر الاسم الأول له، ثم ينهي الاسم بنقطة، وفي نفس السطر يكتب اسم المرجع الذي استخدمه ويخطّ تحته خطاً، ثمّ يلحق به نقطتين رأسيتين ليذكر بعدها مكان الإصدار للكتاب، ثمّ يلحقه بفاصلة، ويكتب تاريخ النسخة، ثمّ ينهيها بنقطة، ويقوم الكاتب بكتابة هذه المراجع في بداية صفحة جديدة، وتكون المراجع مرتبةً وفقاً للترتيب الأبجدي للأسماء الأخيرة للمراجع، وفي حال وجد العديد من المؤلفين لعدّة مراجع يتمّ ذكر الاسم الأوّل، ويلحق بفاصلة ثمّ الاسم الأخير .</a:t>
            </a:r>
            <a:endParaRPr lang="en-US" sz="2400" dirty="0"/>
          </a:p>
          <a:p>
            <a:pPr algn="just" rtl="1"/>
            <a:r>
              <a:rPr lang="ar-SA" sz="2400" dirty="0"/>
              <a:t>مثال:</a:t>
            </a:r>
            <a:endParaRPr lang="en-US" sz="2400" dirty="0"/>
          </a:p>
          <a:p>
            <a:pPr algn="just" rtl="1"/>
            <a:r>
              <a:rPr lang="ar-SA" sz="2400" dirty="0"/>
              <a:t>الأحمد، محمد</a:t>
            </a:r>
            <a:r>
              <a:rPr lang="en-US" sz="2400" dirty="0"/>
              <a:t>. </a:t>
            </a:r>
            <a:r>
              <a:rPr lang="ar-SA" sz="2400" dirty="0"/>
              <a:t>الملائكة والنور</a:t>
            </a:r>
            <a:r>
              <a:rPr lang="en-US" sz="2400" dirty="0"/>
              <a:t>: </a:t>
            </a:r>
            <a:r>
              <a:rPr lang="ar-SA" sz="2400" dirty="0"/>
              <a:t>عمان،</a:t>
            </a:r>
            <a:r>
              <a:rPr lang="en-US" sz="2400" dirty="0"/>
              <a:t>. </a:t>
            </a:r>
            <a:r>
              <a:rPr lang="en-US" sz="2400" dirty="0" smtClean="0"/>
              <a:t>2015</a:t>
            </a:r>
            <a:endParaRPr lang="en-US" sz="2400" dirty="0"/>
          </a:p>
        </p:txBody>
      </p:sp>
    </p:spTree>
    <p:extLst>
      <p:ext uri="{BB962C8B-B14F-4D97-AF65-F5344CB8AC3E}">
        <p14:creationId xmlns:p14="http://schemas.microsoft.com/office/powerpoint/2010/main" xmlns="" val="3963871283"/>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3"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4" cstate="print">
            <a:extLst>
              <a:ext uri="{96DAC541-7B7A-43D3-8B79-37D633B846F1}">
                <asvg:svgBlip xmlns="" xmlns:asvg="http://schemas.microsoft.com/office/drawing/2016/SVG/main" r:embed="rId5"/>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6" cstate="print">
            <a:extLst>
              <a:ext uri="{96DAC541-7B7A-43D3-8B79-37D633B846F1}">
                <asvg:svgBlip xmlns="" xmlns:asvg="http://schemas.microsoft.com/office/drawing/2016/SVG/main" r:embed="rId7"/>
              </a:ext>
            </a:extLst>
          </a:blip>
          <a:stretch>
            <a:fillRect/>
          </a:stretch>
        </p:blipFill>
        <p:spPr>
          <a:xfrm>
            <a:off x="9923145" y="6311380"/>
            <a:ext cx="1879649" cy="309233"/>
          </a:xfrm>
          <a:prstGeom prst="rect">
            <a:avLst/>
          </a:prstGeom>
        </p:spPr>
      </p:pic>
      <p:pic>
        <p:nvPicPr>
          <p:cNvPr id="3" name="صورة 2"/>
          <p:cNvPicPr>
            <a:picLocks noChangeAspect="1"/>
          </p:cNvPicPr>
          <p:nvPr/>
        </p:nvPicPr>
        <p:blipFill>
          <a:blip r:embed="rId8" cstate="print">
            <a:extLst>
              <a:ext uri="{28A0092B-C50C-407E-A947-70E740481C1C}">
                <a14:useLocalDpi xmlns:a14="http://schemas.microsoft.com/office/drawing/2010/main" xmlns="" val="0"/>
              </a:ext>
            </a:extLst>
          </a:blip>
          <a:stretch>
            <a:fillRect/>
          </a:stretch>
        </p:blipFill>
        <p:spPr>
          <a:xfrm>
            <a:off x="1263989" y="978794"/>
            <a:ext cx="10148552" cy="4958367"/>
          </a:xfrm>
          <a:prstGeom prst="rect">
            <a:avLst/>
          </a:prstGeom>
        </p:spPr>
      </p:pic>
    </p:spTree>
    <p:extLst>
      <p:ext uri="{BB962C8B-B14F-4D97-AF65-F5344CB8AC3E}">
        <p14:creationId xmlns:p14="http://schemas.microsoft.com/office/powerpoint/2010/main" xmlns="" val="246673230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3"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094704" y="883450"/>
            <a:ext cx="10532965"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4" cstate="print">
            <a:extLst>
              <a:ext uri="{96DAC541-7B7A-43D3-8B79-37D633B846F1}">
                <asvg:svgBlip xmlns="" xmlns:asvg="http://schemas.microsoft.com/office/drawing/2016/SVG/main" r:embed="rId7"/>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8" cstate="print">
            <a:extLst>
              <a:ext uri="{96DAC541-7B7A-43D3-8B79-37D633B846F1}">
                <asvg:svgBlip xmlns="" xmlns:asvg="http://schemas.microsoft.com/office/drawing/2016/SVG/main" r:embed="rId9"/>
              </a:ext>
            </a:extLst>
          </a:blip>
          <a:stretch>
            <a:fillRect/>
          </a:stretch>
        </p:blipFill>
        <p:spPr>
          <a:xfrm>
            <a:off x="9923145" y="6311380"/>
            <a:ext cx="1879649" cy="309233"/>
          </a:xfrm>
          <a:prstGeom prst="rect">
            <a:avLst/>
          </a:prstGeom>
        </p:spPr>
      </p:pic>
      <p:sp>
        <p:nvSpPr>
          <p:cNvPr id="2" name="مربع نص 1"/>
          <p:cNvSpPr txBox="1"/>
          <p:nvPr/>
        </p:nvSpPr>
        <p:spPr>
          <a:xfrm>
            <a:off x="1493949" y="1626218"/>
            <a:ext cx="9631743" cy="3970318"/>
          </a:xfrm>
          <a:prstGeom prst="rect">
            <a:avLst/>
          </a:prstGeom>
          <a:noFill/>
        </p:spPr>
        <p:txBody>
          <a:bodyPr wrap="square" rtlCol="1">
            <a:spAutoFit/>
          </a:bodyPr>
          <a:lstStyle/>
          <a:p>
            <a:pPr algn="ctr" rtl="1">
              <a:lnSpc>
                <a:spcPct val="150000"/>
              </a:lnSpc>
            </a:pPr>
            <a:r>
              <a:rPr lang="ar-SA" sz="2400" b="1" dirty="0"/>
              <a:t>استخدام نظام هارفارد</a:t>
            </a:r>
            <a:r>
              <a:rPr lang="en-US" sz="2400" b="1" dirty="0"/>
              <a:t> (Using the Harvard System) </a:t>
            </a:r>
          </a:p>
          <a:p>
            <a:pPr algn="just" rtl="1">
              <a:lnSpc>
                <a:spcPct val="150000"/>
              </a:lnSpc>
            </a:pPr>
            <a:r>
              <a:rPr lang="ar-SA" sz="2400" dirty="0" smtClean="0"/>
              <a:t>يعتمد </a:t>
            </a:r>
            <a:r>
              <a:rPr lang="ar-SA" sz="2400" dirty="0"/>
              <a:t>نظام هارفارد على التوثيق مباشرة داخل النص بعد انتهاء النص المقتبس وذلك بوضع عائلة المؤلف متبوع بالسنة بين قوسين، وقد طوّر هذا النظام في جامعة هارفارد </a:t>
            </a:r>
            <a:r>
              <a:rPr lang="ar-SA" sz="2400" dirty="0" smtClean="0"/>
              <a:t>ع</a:t>
            </a:r>
            <a:r>
              <a:rPr lang="ar-JO" sz="2400" dirty="0" smtClean="0"/>
              <a:t>ا</a:t>
            </a:r>
            <a:r>
              <a:rPr lang="ar-SA" sz="2400" dirty="0" smtClean="0"/>
              <a:t>م </a:t>
            </a:r>
            <a:r>
              <a:rPr lang="fa-IR" sz="2400" dirty="0"/>
              <a:t>1930</a:t>
            </a:r>
            <a:r>
              <a:rPr lang="ar-SA" sz="2400" dirty="0"/>
              <a:t> ثم يُعاد ترتيب جميع المراجع المستخدمة هجائياً في قائمة المراجع.</a:t>
            </a:r>
            <a:endParaRPr lang="en-US" sz="2400" dirty="0"/>
          </a:p>
          <a:p>
            <a:pPr algn="just" rtl="1">
              <a:lnSpc>
                <a:spcPct val="150000"/>
              </a:lnSpc>
            </a:pPr>
            <a:r>
              <a:rPr lang="en-US" sz="2400" dirty="0"/>
              <a:t> </a:t>
            </a:r>
            <a:r>
              <a:rPr lang="ar-SA" sz="2400" dirty="0"/>
              <a:t>ويعد أسلوب هارفارد من أكثر طرق التوثيق استخداما على مستوى العالم وأشهرها على الإطلاق لما يتمتع به من مرونة ودقة في التفاصيل. ويتكون التوثيق من جزأين : داخل المتن. وفي قائمة المراجع.</a:t>
            </a:r>
            <a:endParaRPr lang="en-US" sz="2400" dirty="0"/>
          </a:p>
        </p:txBody>
      </p:sp>
    </p:spTree>
    <p:extLst>
      <p:ext uri="{BB962C8B-B14F-4D97-AF65-F5344CB8AC3E}">
        <p14:creationId xmlns:p14="http://schemas.microsoft.com/office/powerpoint/2010/main" xmlns="" val="359418636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004551" y="914400"/>
            <a:ext cx="10798243" cy="505566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004551" y="1261083"/>
            <a:ext cx="10567882" cy="4339650"/>
          </a:xfrm>
          <a:prstGeom prst="rect">
            <a:avLst/>
          </a:prstGeom>
          <a:noFill/>
        </p:spPr>
        <p:txBody>
          <a:bodyPr wrap="square" rtlCol="1">
            <a:spAutoFit/>
          </a:bodyPr>
          <a:lstStyle/>
          <a:p>
            <a:pPr algn="r" rtl="1"/>
            <a:r>
              <a:rPr lang="ar-SA" sz="2400" b="1" dirty="0"/>
              <a:t>أولاً: التوثيق داخل المتن:</a:t>
            </a:r>
            <a:r>
              <a:rPr lang="ar-SA" sz="2400" dirty="0"/>
              <a:t> يتم التوثيق للمعلومات والجداول والأشكال التي نحصل عليها من مصادر أخرى سواء كان ذلك بإعادة الصياغة أو الاقتباس .</a:t>
            </a:r>
            <a:endParaRPr lang="en-US" sz="2400" dirty="0"/>
          </a:p>
          <a:p>
            <a:pPr marL="342900" indent="-342900" algn="r" rtl="1">
              <a:buFont typeface="Wingdings" panose="05000000000000000000" pitchFamily="2" charset="2"/>
              <a:buChar char="ü"/>
            </a:pPr>
            <a:r>
              <a:rPr lang="ar-SA" sz="2400" dirty="0"/>
              <a:t>إذا كان النقل بالاقتباس فيجب وضع النص المنقول بين علامات تنصيص " ". </a:t>
            </a:r>
            <a:endParaRPr lang="en-US" sz="2400" dirty="0"/>
          </a:p>
          <a:p>
            <a:pPr marL="342900" indent="-342900" algn="r" rtl="1">
              <a:buFont typeface="Wingdings" panose="05000000000000000000" pitchFamily="2" charset="2"/>
              <a:buChar char="ü"/>
            </a:pPr>
            <a:r>
              <a:rPr lang="ar-SA" sz="2400" dirty="0"/>
              <a:t>  بعد نهاية النص أو الفقرة التي استقيناها من أحد المصادر تكتب التوثيق الخاص بالمتن بين قوسين كالتالي : (اسم العائلة للمؤلف سنة النشر رقم الصفحة).</a:t>
            </a:r>
            <a:endParaRPr lang="en-US" sz="2400" dirty="0"/>
          </a:p>
          <a:p>
            <a:pPr algn="r" rtl="1"/>
            <a:r>
              <a:rPr lang="ar-SA" sz="2400" dirty="0"/>
              <a:t>مثال: تعني القيادة عملية التأثير في نشاطات الأفراد وسلوكهم(كنعان،2002، ص 76).</a:t>
            </a:r>
            <a:endParaRPr lang="en-US" sz="2400" dirty="0"/>
          </a:p>
          <a:p>
            <a:pPr marL="342900" indent="-342900" algn="r" rtl="1">
              <a:buFont typeface="Wingdings" panose="05000000000000000000" pitchFamily="2" charset="2"/>
              <a:buChar char="ü"/>
            </a:pPr>
            <a:r>
              <a:rPr lang="ar-SA" sz="2400" dirty="0"/>
              <a:t>أما إذا ذكرنا اسم المؤلف في سياق الحديث فلا نكتبه داخل القوس.</a:t>
            </a:r>
            <a:endParaRPr lang="en-US" sz="2400" dirty="0"/>
          </a:p>
          <a:p>
            <a:pPr algn="r" rtl="1"/>
            <a:r>
              <a:rPr lang="ar-SA" sz="2400" dirty="0" smtClean="0"/>
              <a:t>مثال</a:t>
            </a:r>
            <a:r>
              <a:rPr lang="ar-SA" sz="2400" dirty="0"/>
              <a:t>: وقد نظر الطويل (</a:t>
            </a:r>
            <a:r>
              <a:rPr lang="fa-IR" sz="2400" dirty="0" smtClean="0"/>
              <a:t>۲۰</a:t>
            </a:r>
            <a:r>
              <a:rPr lang="ar-JO" sz="2400" dirty="0" smtClean="0"/>
              <a:t>20</a:t>
            </a:r>
            <a:r>
              <a:rPr lang="ar-SA" sz="2400" dirty="0" smtClean="0"/>
              <a:t>، </a:t>
            </a:r>
            <a:r>
              <a:rPr lang="ar-SA" sz="2400" dirty="0"/>
              <a:t>ص ٢٤) إلى أن أهمية القيادة التربوية تعزى،،، </a:t>
            </a:r>
            <a:endParaRPr lang="en-US" sz="2400" dirty="0"/>
          </a:p>
          <a:p>
            <a:pPr marL="342900" indent="-342900" algn="r" rtl="1">
              <a:buFont typeface="Wingdings" panose="05000000000000000000" pitchFamily="2" charset="2"/>
              <a:buChar char="ü"/>
            </a:pPr>
            <a:r>
              <a:rPr lang="ar-SA" sz="2400" dirty="0"/>
              <a:t>إذا كان المؤلف أكثر من شخص يوضع بنهم فاصلة ويكتب كالتالي : (اسم العائلة للمؤلف الأول، اسم العائلة للمؤلف الثاني، تاريخ النشر، رقم الصفحة).</a:t>
            </a:r>
            <a:endParaRPr lang="en-US" sz="2400" dirty="0"/>
          </a:p>
          <a:p>
            <a:pPr algn="r" rtl="1">
              <a:lnSpc>
                <a:spcPct val="150000"/>
              </a:lnSpc>
            </a:pPr>
            <a:endParaRPr lang="en-US" sz="2400" dirty="0"/>
          </a:p>
        </p:txBody>
      </p:sp>
    </p:spTree>
    <p:extLst>
      <p:ext uri="{BB962C8B-B14F-4D97-AF65-F5344CB8AC3E}">
        <p14:creationId xmlns:p14="http://schemas.microsoft.com/office/powerpoint/2010/main" xmlns="" val="3740731696"/>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133341" y="878965"/>
            <a:ext cx="10669453"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133341" y="939019"/>
            <a:ext cx="10461537" cy="4493538"/>
          </a:xfrm>
          <a:prstGeom prst="rect">
            <a:avLst/>
          </a:prstGeom>
          <a:noFill/>
        </p:spPr>
        <p:txBody>
          <a:bodyPr wrap="square" rtlCol="1">
            <a:spAutoFit/>
          </a:bodyPr>
          <a:lstStyle/>
          <a:p>
            <a:pPr algn="r" rtl="1"/>
            <a:r>
              <a:rPr lang="ar-SA" sz="2000" b="1" dirty="0"/>
              <a:t>ثانيا: قائمة المراجع</a:t>
            </a:r>
            <a:r>
              <a:rPr lang="ar-SA" sz="2000" dirty="0"/>
              <a:t>: </a:t>
            </a:r>
            <a:endParaRPr lang="en-US" sz="2000" dirty="0"/>
          </a:p>
          <a:p>
            <a:pPr algn="r" rtl="1"/>
            <a:r>
              <a:rPr lang="ar-SA" sz="2000" dirty="0"/>
              <a:t>يتم كتابة المراجع كالتالي: </a:t>
            </a:r>
            <a:endParaRPr lang="en-US" sz="2000" dirty="0"/>
          </a:p>
          <a:p>
            <a:pPr marL="342900" lvl="0" indent="-342900" algn="r" rtl="1">
              <a:buFont typeface="Arial" panose="020B0604020202020204" pitchFamily="34" charset="0"/>
              <a:buChar char="•"/>
            </a:pPr>
            <a:r>
              <a:rPr lang="ar-SA" sz="2000" dirty="0"/>
              <a:t>في حال كان المؤلف شخصا واحد يكتب الباحث: اسم العائلة، الاسم الأول (سنة النشر)، عنوان المرجع، الطبعة أو الجزء (إن وجد)، مكان النشر: الناشر. ولا بدّ للباحث هنا أن يميز عنوان المراجع إما بالتسويد او التمييل أو وضع خط تحته. </a:t>
            </a:r>
            <a:endParaRPr lang="ar-JO" sz="2000" dirty="0" smtClean="0"/>
          </a:p>
          <a:p>
            <a:pPr lvl="0" algn="r" rtl="1"/>
            <a:r>
              <a:rPr lang="ar-SA" sz="2000" b="1" dirty="0" smtClean="0"/>
              <a:t>ومثال </a:t>
            </a:r>
            <a:r>
              <a:rPr lang="ar-SA" sz="2000" b="1" dirty="0"/>
              <a:t>ذلك: </a:t>
            </a:r>
            <a:endParaRPr lang="ar-JO" sz="2000" b="1" dirty="0" smtClean="0"/>
          </a:p>
          <a:p>
            <a:pPr lvl="0" algn="r" rtl="1"/>
            <a:r>
              <a:rPr lang="ar-SA" sz="2000" dirty="0" smtClean="0"/>
              <a:t>الطويل</a:t>
            </a:r>
            <a:r>
              <a:rPr lang="ar-SA" sz="2000" dirty="0"/>
              <a:t>، هاني </a:t>
            </a:r>
            <a:r>
              <a:rPr lang="ar-SA" sz="2000" dirty="0" smtClean="0"/>
              <a:t>(</a:t>
            </a:r>
            <a:r>
              <a:rPr lang="ar-SA" sz="2000" dirty="0"/>
              <a:t>2006). الإدارة التربوية والسلوك </a:t>
            </a:r>
            <a:r>
              <a:rPr lang="ar-SA" sz="2000" dirty="0" smtClean="0"/>
              <a:t>ال</a:t>
            </a:r>
            <a:r>
              <a:rPr lang="ar-JO" sz="2000" dirty="0" smtClean="0"/>
              <a:t>تنظيمي</a:t>
            </a:r>
            <a:r>
              <a:rPr lang="ar-SA" sz="2000" dirty="0" smtClean="0"/>
              <a:t>: </a:t>
            </a:r>
            <a:r>
              <a:rPr lang="ar-SA" sz="2000" dirty="0"/>
              <a:t>سلوك الأفراد والجماعات في المنظمة، ط4، عمّان: دار وائل للنشر.</a:t>
            </a:r>
            <a:endParaRPr lang="en-US" sz="2000" dirty="0"/>
          </a:p>
          <a:p>
            <a:pPr marL="342900" lvl="0" indent="-342900" algn="r" rtl="1">
              <a:buFont typeface="Arial" panose="020B0604020202020204" pitchFamily="34" charset="0"/>
              <a:buChar char="•"/>
            </a:pPr>
            <a:r>
              <a:rPr lang="ar-SA" sz="2000" dirty="0"/>
              <a:t>إذا كان مؤلف العمل أكثر من شخص، يفصل الباحث بينهم بفاصلة منقوطة (؛) لأنَّ حرف الواو يمكن أن يسبب اللبس مع اسم المؤلف في اللغة العربية. </a:t>
            </a:r>
            <a:endParaRPr lang="ar-JO" sz="2000" dirty="0" smtClean="0"/>
          </a:p>
          <a:p>
            <a:pPr lvl="0" algn="r" rtl="1"/>
            <a:r>
              <a:rPr lang="ar-SA" sz="2000" b="1" dirty="0" smtClean="0"/>
              <a:t>ومثال </a:t>
            </a:r>
            <a:r>
              <a:rPr lang="ar-SA" sz="2000" b="1" dirty="0"/>
              <a:t>ذلك: </a:t>
            </a:r>
            <a:endParaRPr lang="ar-JO" sz="2000" b="1" dirty="0" smtClean="0"/>
          </a:p>
          <a:p>
            <a:pPr lvl="0" algn="r" rtl="1"/>
            <a:r>
              <a:rPr lang="ar-SA" sz="2000" dirty="0" smtClean="0"/>
              <a:t>الصاوي</a:t>
            </a:r>
            <a:r>
              <a:rPr lang="ar-SA" sz="2000" dirty="0"/>
              <a:t>، محمد وجيه؛ البستان، أحمد عبد الباقي (1999). دراسات في التعليم العالي المعاصر، أهدافه، إداراته، نظمه، ط1، الكويت: مكتبة الفلاح.</a:t>
            </a:r>
            <a:endParaRPr lang="en-US" sz="2000" dirty="0"/>
          </a:p>
          <a:p>
            <a:pPr algn="r" rtl="1">
              <a:lnSpc>
                <a:spcPct val="150000"/>
              </a:lnSpc>
            </a:pPr>
            <a:endParaRPr lang="en-US" sz="2000" dirty="0"/>
          </a:p>
          <a:p>
            <a:pPr marL="342900" indent="-342900" algn="just" rtl="1">
              <a:lnSpc>
                <a:spcPct val="150000"/>
              </a:lnSpc>
              <a:buFont typeface="Wingdings" panose="05000000000000000000" pitchFamily="2" charset="2"/>
              <a:buChar char="Ø"/>
            </a:pPr>
            <a:endParaRPr lang="en-US" sz="2400" dirty="0"/>
          </a:p>
        </p:txBody>
      </p:sp>
    </p:spTree>
    <p:extLst>
      <p:ext uri="{BB962C8B-B14F-4D97-AF65-F5344CB8AC3E}">
        <p14:creationId xmlns:p14="http://schemas.microsoft.com/office/powerpoint/2010/main" xmlns="" val="3763986000"/>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133341" y="878965"/>
            <a:ext cx="10669453" cy="509109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133341" y="939019"/>
            <a:ext cx="10461537" cy="5109091"/>
          </a:xfrm>
          <a:prstGeom prst="rect">
            <a:avLst/>
          </a:prstGeom>
          <a:noFill/>
        </p:spPr>
        <p:txBody>
          <a:bodyPr wrap="square" rtlCol="1">
            <a:spAutoFit/>
          </a:bodyPr>
          <a:lstStyle/>
          <a:p>
            <a:pPr algn="r" rtl="1"/>
            <a:r>
              <a:rPr lang="ar-SA" sz="2000" b="1" dirty="0"/>
              <a:t>ثانيا: قائمة المراجع</a:t>
            </a:r>
            <a:r>
              <a:rPr lang="ar-SA" sz="2000" dirty="0"/>
              <a:t>: </a:t>
            </a:r>
            <a:endParaRPr lang="en-US" sz="2000" dirty="0"/>
          </a:p>
          <a:p>
            <a:pPr algn="r" rtl="1"/>
            <a:r>
              <a:rPr lang="ar-SA" sz="2000" dirty="0"/>
              <a:t>يتم كتابة المراجع كالتالي: </a:t>
            </a:r>
            <a:endParaRPr lang="en-US" sz="2000" dirty="0"/>
          </a:p>
          <a:p>
            <a:pPr marL="342900" lvl="0" indent="-342900" algn="r" rtl="1">
              <a:buFont typeface="Arial" panose="020B0604020202020204" pitchFamily="34" charset="0"/>
              <a:buChar char="•"/>
            </a:pPr>
            <a:r>
              <a:rPr lang="ar-SA" sz="2000" dirty="0" smtClean="0"/>
              <a:t>في </a:t>
            </a:r>
            <a:r>
              <a:rPr lang="ar-SA" sz="2000" dirty="0"/>
              <a:t>حال كان المرجع مقالا أو بحثا، أو ورق منشورة في مجلة أو دورية، بحيث يميز الباحث هنا عنوان المجلة وليس عنوان المقال، ويذكر أرقام صفحات المقال</a:t>
            </a:r>
            <a:r>
              <a:rPr lang="ar-SA" sz="2000" dirty="0" smtClean="0"/>
              <a:t>.</a:t>
            </a:r>
            <a:endParaRPr lang="ar-JO" sz="2000" dirty="0" smtClean="0"/>
          </a:p>
          <a:p>
            <a:pPr lvl="0" algn="r" rtl="1"/>
            <a:r>
              <a:rPr lang="ar-JO" sz="2000" dirty="0" smtClean="0"/>
              <a:t> </a:t>
            </a:r>
            <a:r>
              <a:rPr lang="ar-SA" sz="2000" dirty="0" smtClean="0"/>
              <a:t> </a:t>
            </a:r>
            <a:r>
              <a:rPr lang="ar-SA" sz="2000" dirty="0"/>
              <a:t>ومثال ذلك: </a:t>
            </a:r>
            <a:endParaRPr lang="ar-JO" sz="2000" dirty="0" smtClean="0"/>
          </a:p>
          <a:p>
            <a:pPr lvl="0" algn="r" rtl="1"/>
            <a:r>
              <a:rPr lang="ar-JO" sz="2000" dirty="0" smtClean="0"/>
              <a:t> </a:t>
            </a:r>
            <a:r>
              <a:rPr lang="ar-SA" sz="2000" dirty="0" err="1" smtClean="0"/>
              <a:t>هدهود</a:t>
            </a:r>
            <a:r>
              <a:rPr lang="ar-SA" sz="2000" dirty="0"/>
              <a:t>، دلال </a:t>
            </a:r>
            <a:r>
              <a:rPr lang="ar-SA" sz="2000" dirty="0" smtClean="0"/>
              <a:t>(</a:t>
            </a:r>
            <a:r>
              <a:rPr lang="ar-SA" sz="2000" dirty="0"/>
              <a:t>1991</a:t>
            </a:r>
            <a:r>
              <a:rPr lang="ar-SA" sz="2000" dirty="0" smtClean="0"/>
              <a:t>)</a:t>
            </a:r>
            <a:r>
              <a:rPr lang="ar-JO" sz="2000" dirty="0" smtClean="0"/>
              <a:t>.</a:t>
            </a:r>
            <a:r>
              <a:rPr lang="ar-SA" sz="2000" dirty="0" smtClean="0"/>
              <a:t> </a:t>
            </a:r>
            <a:r>
              <a:rPr lang="ar-SA" sz="2000" dirty="0"/>
              <a:t>الكفايات الأساسية لمدير المدرسة في التعليم في دولة الكويت، دراسات تربوية، المجلد (7)، العدد 37، ص 33- 56.</a:t>
            </a:r>
            <a:endParaRPr lang="en-US" sz="2000" dirty="0"/>
          </a:p>
          <a:p>
            <a:pPr marL="342900" lvl="0" indent="-342900" algn="r" rtl="1">
              <a:buFont typeface="Arial" panose="020B0604020202020204" pitchFamily="34" charset="0"/>
              <a:buChar char="•"/>
            </a:pPr>
            <a:r>
              <a:rPr lang="ar-SA" sz="2000" dirty="0"/>
              <a:t>يقوم الباحث بتوثيق الكتب والمجلات الالكترونية المتوفرة على شبكة الانترنت، كما يوثق الكتب والمجلات المطبوعة (كما أسلفنا سابقا)، ويضيف عليها عنوان الموقع، وتاريخ الزيارة. </a:t>
            </a:r>
            <a:endParaRPr lang="en-US" sz="2000" dirty="0"/>
          </a:p>
          <a:p>
            <a:pPr marL="342900" lvl="0" indent="-342900" algn="r" rtl="1">
              <a:buFont typeface="Arial" panose="020B0604020202020204" pitchFamily="34" charset="0"/>
              <a:buChar char="•"/>
            </a:pPr>
            <a:r>
              <a:rPr lang="ar-SA" sz="2000" dirty="0"/>
              <a:t>لكي يقوم الباحث بتوثيق مواقع الإنترنت التابعة لهيئات أو شخصية: يكتب الجهة صاحبة الموقع (سنة الدخول) الرابط [تاريخ الزيارة </a:t>
            </a:r>
            <a:r>
              <a:rPr lang="ar-JO" sz="2000" dirty="0" smtClean="0"/>
              <a:t>7/7/2023</a:t>
            </a:r>
            <a:r>
              <a:rPr lang="ar-SA" sz="2000" dirty="0" smtClean="0"/>
              <a:t>]. </a:t>
            </a:r>
            <a:endParaRPr lang="ar-JO" sz="2000" dirty="0" smtClean="0"/>
          </a:p>
          <a:p>
            <a:pPr marL="342900" lvl="0" indent="-342900" algn="r" rtl="1">
              <a:buFont typeface="Arial" panose="020B0604020202020204" pitchFamily="34" charset="0"/>
              <a:buChar char="•"/>
            </a:pPr>
            <a:r>
              <a:rPr lang="ar-SA" sz="2000" dirty="0" smtClean="0"/>
              <a:t>ومثال </a:t>
            </a:r>
            <a:r>
              <a:rPr lang="ar-SA" sz="2000" dirty="0"/>
              <a:t>ذلك: وزارة الاقتصاد والتخطيط </a:t>
            </a:r>
            <a:r>
              <a:rPr lang="ar-SA" sz="2000" dirty="0" smtClean="0"/>
              <a:t>(</a:t>
            </a:r>
            <a:r>
              <a:rPr lang="ar-JO" sz="2000" dirty="0" smtClean="0"/>
              <a:t>2023</a:t>
            </a:r>
            <a:r>
              <a:rPr lang="ar-SA" sz="2000" dirty="0" smtClean="0"/>
              <a:t>) </a:t>
            </a:r>
            <a:r>
              <a:rPr lang="ar-SA" sz="2000" dirty="0"/>
              <a:t>ندعوك للتسجيل في المنتدى أو التعريف بنفسك لمعاينة هذا </a:t>
            </a:r>
            <a:r>
              <a:rPr lang="ar-SA" sz="2000" dirty="0" smtClean="0"/>
              <a:t>الرابط </a:t>
            </a:r>
            <a:r>
              <a:rPr lang="ar-SA" sz="2000" dirty="0"/>
              <a:t>تاريخ الزيارة 5/11/1425هـــ. </a:t>
            </a:r>
            <a:endParaRPr lang="en-US" sz="2000" dirty="0"/>
          </a:p>
          <a:p>
            <a:pPr algn="r" rtl="1">
              <a:lnSpc>
                <a:spcPct val="150000"/>
              </a:lnSpc>
            </a:pPr>
            <a:endParaRPr lang="en-US" sz="2000" dirty="0"/>
          </a:p>
          <a:p>
            <a:pPr marL="342900" indent="-342900" algn="just" rtl="1">
              <a:lnSpc>
                <a:spcPct val="150000"/>
              </a:lnSpc>
              <a:buFont typeface="Wingdings" panose="05000000000000000000" pitchFamily="2" charset="2"/>
              <a:buChar char="Ø"/>
            </a:pPr>
            <a:endParaRPr lang="en-US" sz="2400" dirty="0"/>
          </a:p>
        </p:txBody>
      </p:sp>
    </p:spTree>
    <p:extLst>
      <p:ext uri="{BB962C8B-B14F-4D97-AF65-F5344CB8AC3E}">
        <p14:creationId xmlns:p14="http://schemas.microsoft.com/office/powerpoint/2010/main" xmlns="" val="3507927648"/>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48496" y="878965"/>
            <a:ext cx="10154298" cy="526297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302410"/>
            <a:ext cx="2167470" cy="333165"/>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282118" y="1278112"/>
            <a:ext cx="8806592" cy="3970318"/>
          </a:xfrm>
          <a:prstGeom prst="rect">
            <a:avLst/>
          </a:prstGeom>
          <a:noFill/>
        </p:spPr>
        <p:txBody>
          <a:bodyPr wrap="square" rtlCol="1">
            <a:spAutoFit/>
          </a:bodyPr>
          <a:lstStyle/>
          <a:p>
            <a:pPr algn="ctr" rtl="1">
              <a:lnSpc>
                <a:spcPct val="150000"/>
              </a:lnSpc>
            </a:pPr>
            <a:r>
              <a:rPr lang="ar-SA" sz="2400" b="1" dirty="0" smtClean="0"/>
              <a:t>نظام </a:t>
            </a:r>
            <a:r>
              <a:rPr lang="ar-SA" sz="2400" b="1" dirty="0"/>
              <a:t>دليل شيكاغو </a:t>
            </a:r>
            <a:r>
              <a:rPr lang="en-US" sz="2400" b="1" dirty="0"/>
              <a:t> </a:t>
            </a:r>
            <a:r>
              <a:rPr lang="en-US" sz="2400" dirty="0"/>
              <a:t>U of Chicago Manual </a:t>
            </a:r>
          </a:p>
          <a:p>
            <a:pPr algn="just" rtl="1">
              <a:lnSpc>
                <a:spcPct val="150000"/>
              </a:lnSpc>
            </a:pPr>
            <a:r>
              <a:rPr lang="ar-SA" sz="2400" dirty="0"/>
              <a:t>يعتمد هذا النظام على استخدام الهوامش أسفل الصفحات وترقيمها بالتتابع بحيث يظهر فيها جميع تفاصيل المرجع ورقم </a:t>
            </a:r>
            <a:r>
              <a:rPr lang="ar-SA" sz="2400" dirty="0" smtClean="0"/>
              <a:t>الصفحة</a:t>
            </a:r>
            <a:r>
              <a:rPr lang="ar-JO" sz="2400" dirty="0" smtClean="0"/>
              <a:t> </a:t>
            </a:r>
            <a:r>
              <a:rPr lang="ar-SA" sz="2400" dirty="0" smtClean="0"/>
              <a:t>مع </a:t>
            </a:r>
            <a:r>
              <a:rPr lang="ar-SA" sz="2400" dirty="0"/>
              <a:t>نظام خاص في حالة تكرار المرجع في الهامش. </a:t>
            </a:r>
            <a:endParaRPr lang="en-US" sz="2400" dirty="0"/>
          </a:p>
          <a:p>
            <a:pPr algn="just" rtl="1">
              <a:lnSpc>
                <a:spcPct val="150000"/>
              </a:lnSpc>
            </a:pPr>
            <a:r>
              <a:rPr lang="ar-SA" sz="2400" dirty="0"/>
              <a:t>وعند كتابة قائمة المراجع تكتب المراجع كما هي في الهوامش ما عدا </a:t>
            </a:r>
            <a:r>
              <a:rPr lang="ar-SA" sz="2400" dirty="0" smtClean="0"/>
              <a:t>ال</a:t>
            </a:r>
            <a:r>
              <a:rPr lang="ar-JO" sz="2400" dirty="0" smtClean="0"/>
              <a:t>ا</a:t>
            </a:r>
            <a:r>
              <a:rPr lang="ar-SA" sz="2400" dirty="0" smtClean="0"/>
              <a:t>سم </a:t>
            </a:r>
            <a:r>
              <a:rPr lang="ar-SA" sz="2400" dirty="0"/>
              <a:t>الأخير فيكتب أولاً في كل مرجع وتستخدم النقطة بعد </a:t>
            </a:r>
            <a:r>
              <a:rPr lang="ar-SA" sz="2400" dirty="0" smtClean="0"/>
              <a:t>ال</a:t>
            </a:r>
            <a:r>
              <a:rPr lang="ar-JO" sz="2400" dirty="0"/>
              <a:t>ا</a:t>
            </a:r>
            <a:r>
              <a:rPr lang="ar-SA" sz="2400" dirty="0" smtClean="0"/>
              <a:t>سم </a:t>
            </a:r>
            <a:r>
              <a:rPr lang="ar-SA" sz="2400" dirty="0"/>
              <a:t>وبعد عنوان الكتاب وبعد تاريخ النشر مع رفع القوسين. ويتم ترتيب المراجع أبجدياً بدون ترقيم طبعاً المثال التالي يوضح كيفية كتابة المراجع وتوثيقها</a:t>
            </a:r>
            <a:endParaRPr lang="en-US" sz="2400" dirty="0"/>
          </a:p>
        </p:txBody>
      </p:sp>
    </p:spTree>
    <p:extLst>
      <p:ext uri="{BB962C8B-B14F-4D97-AF65-F5344CB8AC3E}">
        <p14:creationId xmlns:p14="http://schemas.microsoft.com/office/powerpoint/2010/main" xmlns="" val="2382281453"/>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pic>
        <p:nvPicPr>
          <p:cNvPr id="2" name="صورة 1"/>
          <p:cNvPicPr>
            <a:picLocks noChangeAspect="1"/>
          </p:cNvPicPr>
          <p:nvPr/>
        </p:nvPicPr>
        <p:blipFill>
          <a:blip r:embed="rId9" cstate="print">
            <a:extLst>
              <a:ext uri="{28A0092B-C50C-407E-A947-70E740481C1C}">
                <a14:useLocalDpi xmlns:a14="http://schemas.microsoft.com/office/drawing/2010/main" xmlns="" val="0"/>
              </a:ext>
            </a:extLst>
          </a:blip>
          <a:stretch>
            <a:fillRect/>
          </a:stretch>
        </p:blipFill>
        <p:spPr>
          <a:xfrm>
            <a:off x="1493951" y="1089994"/>
            <a:ext cx="9517486" cy="4546242"/>
          </a:xfrm>
          <a:prstGeom prst="rect">
            <a:avLst/>
          </a:prstGeom>
        </p:spPr>
      </p:pic>
    </p:spTree>
    <p:extLst>
      <p:ext uri="{BB962C8B-B14F-4D97-AF65-F5344CB8AC3E}">
        <p14:creationId xmlns:p14="http://schemas.microsoft.com/office/powerpoint/2010/main" xmlns="" val="3077510420"/>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48496" y="878965"/>
            <a:ext cx="10154298" cy="526297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302410"/>
            <a:ext cx="2167470" cy="333165"/>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282118" y="1588531"/>
            <a:ext cx="8806592" cy="3785652"/>
          </a:xfrm>
          <a:prstGeom prst="rect">
            <a:avLst/>
          </a:prstGeom>
          <a:noFill/>
        </p:spPr>
        <p:txBody>
          <a:bodyPr wrap="square" rtlCol="1">
            <a:spAutoFit/>
          </a:bodyPr>
          <a:lstStyle/>
          <a:p>
            <a:pPr algn="just" rtl="1"/>
            <a:r>
              <a:rPr lang="ar-SA" sz="2400" dirty="0"/>
              <a:t>الهوامش</a:t>
            </a:r>
            <a:r>
              <a:rPr lang="en-US" sz="2400" dirty="0"/>
              <a:t> ( Footnotes ) </a:t>
            </a:r>
            <a:r>
              <a:rPr lang="ar-SA" sz="2400" dirty="0"/>
              <a:t>هي مدونات خارجة عن المتن ، ولكنها جزء لا يتجزأ منه في نفس الوقت، يسميها بعض الباحثين بالحواشي وتستعملها كتب اللغة استعمالاً </a:t>
            </a:r>
            <a:r>
              <a:rPr lang="ar-SA" sz="2400" dirty="0" smtClean="0"/>
              <a:t>متراد</a:t>
            </a:r>
            <a:r>
              <a:rPr lang="ar-JO" sz="2400" dirty="0" smtClean="0"/>
              <a:t>ف</a:t>
            </a:r>
            <a:r>
              <a:rPr lang="ar-SA" sz="2400" dirty="0" smtClean="0"/>
              <a:t>ا، </a:t>
            </a:r>
            <a:r>
              <a:rPr lang="ar-JO" sz="2400" dirty="0" smtClean="0"/>
              <a:t>وهي</a:t>
            </a:r>
            <a:r>
              <a:rPr lang="ar-SA" sz="2400" dirty="0" smtClean="0"/>
              <a:t> </a:t>
            </a:r>
            <a:r>
              <a:rPr lang="ar-SA" sz="2400" dirty="0"/>
              <a:t>المادة العلمية التي تظهر في أسفل الصفحة أو نهاية الفصل أو البحث في شكل أسطر </a:t>
            </a:r>
            <a:r>
              <a:rPr lang="ar-SA" sz="2400" dirty="0" smtClean="0"/>
              <a:t>متقاربة، </a:t>
            </a:r>
            <a:r>
              <a:rPr lang="ar-SA" sz="2400" dirty="0"/>
              <a:t>وذلك من أجل توضيح فكرة أو إعطاء معلومات عن مرجع تم الإشارة إليه أو الاقتباس </a:t>
            </a:r>
            <a:r>
              <a:rPr lang="ar-SA" sz="2400" dirty="0" smtClean="0"/>
              <a:t>منه. </a:t>
            </a:r>
            <a:endParaRPr lang="ar-JO" sz="2400" dirty="0" smtClean="0"/>
          </a:p>
          <a:p>
            <a:pPr algn="just" rtl="1"/>
            <a:r>
              <a:rPr lang="ar-JO" sz="2400" dirty="0" smtClean="0"/>
              <a:t>إن </a:t>
            </a:r>
            <a:r>
              <a:rPr lang="ar-SA" sz="2400" dirty="0" smtClean="0"/>
              <a:t>الهوامش</a:t>
            </a:r>
            <a:r>
              <a:rPr lang="ar-JO" sz="2400" dirty="0" smtClean="0"/>
              <a:t> تشير إلى</a:t>
            </a:r>
            <a:r>
              <a:rPr lang="ar-SA" sz="2400" dirty="0" smtClean="0"/>
              <a:t> </a:t>
            </a:r>
            <a:r>
              <a:rPr lang="ar-SA" sz="2400" dirty="0"/>
              <a:t>أحد الجوانب الأساسية والمهمة في الرسائل </a:t>
            </a:r>
            <a:r>
              <a:rPr lang="ar-SA" sz="2400" dirty="0" smtClean="0"/>
              <a:t>العلمية. </a:t>
            </a:r>
            <a:r>
              <a:rPr lang="ar-SA" sz="2400" dirty="0"/>
              <a:t>وذلك لأن الاستخدام الصحيح والمناسب لها ووضعها في الموضع المناسب يعتبر دليلا على الفهم الدقيق للمادة العلمية ، وكما أن للهوامش عدة وظائف </a:t>
            </a:r>
            <a:r>
              <a:rPr lang="ar-JO" sz="2400" dirty="0" smtClean="0"/>
              <a:t>تقوم</a:t>
            </a:r>
            <a:r>
              <a:rPr lang="ar-SA" sz="2400" dirty="0" smtClean="0"/>
              <a:t> بدورها</a:t>
            </a:r>
            <a:r>
              <a:rPr lang="ar-JO" sz="2400" dirty="0" smtClean="0"/>
              <a:t> في</a:t>
            </a:r>
            <a:r>
              <a:rPr lang="ar-SA" sz="2400" dirty="0" smtClean="0"/>
              <a:t> توث</a:t>
            </a:r>
            <a:r>
              <a:rPr lang="ar-JO" sz="2400" dirty="0" smtClean="0"/>
              <a:t>ي</a:t>
            </a:r>
            <a:r>
              <a:rPr lang="ar-SA" sz="2400" dirty="0" smtClean="0"/>
              <a:t>ق </a:t>
            </a:r>
            <a:r>
              <a:rPr lang="ar-SA" sz="2400" dirty="0"/>
              <a:t>النصوص المقتبسة </a:t>
            </a:r>
            <a:r>
              <a:rPr lang="ar-SA" sz="2400" dirty="0" smtClean="0"/>
              <a:t>ونسبها </a:t>
            </a:r>
            <a:r>
              <a:rPr lang="ar-SA" sz="2400" dirty="0"/>
              <a:t>إلى </a:t>
            </a:r>
            <a:r>
              <a:rPr lang="ar-SA" sz="2400" dirty="0" smtClean="0"/>
              <a:t>أصحابها. </a:t>
            </a:r>
            <a:r>
              <a:rPr lang="ar-SA" sz="2400" dirty="0"/>
              <a:t>واتخاذها لتنبيه القارئ وتذكيره بنقطة سابقة أو لاحقة في البحث ومتعلقة بموضوع البحث.</a:t>
            </a:r>
            <a:endParaRPr lang="en-US" sz="2400" dirty="0"/>
          </a:p>
        </p:txBody>
      </p:sp>
    </p:spTree>
    <p:extLst>
      <p:ext uri="{BB962C8B-B14F-4D97-AF65-F5344CB8AC3E}">
        <p14:creationId xmlns:p14="http://schemas.microsoft.com/office/powerpoint/2010/main" xmlns="" val="1538480688"/>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648496" y="878965"/>
            <a:ext cx="10154298" cy="526297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302410"/>
            <a:ext cx="2167470" cy="333165"/>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282118" y="1588531"/>
            <a:ext cx="8806592" cy="3785652"/>
          </a:xfrm>
          <a:prstGeom prst="rect">
            <a:avLst/>
          </a:prstGeom>
          <a:noFill/>
        </p:spPr>
        <p:txBody>
          <a:bodyPr wrap="square" rtlCol="1">
            <a:spAutoFit/>
          </a:bodyPr>
          <a:lstStyle/>
          <a:p>
            <a:pPr algn="ctr" rtl="1"/>
            <a:r>
              <a:rPr lang="ar-SA" sz="2400" b="1" dirty="0">
                <a:latin typeface="AGA Arabesque" panose="05010101010101010101" pitchFamily="2" charset="2"/>
              </a:rPr>
              <a:t>أهمية </a:t>
            </a:r>
            <a:r>
              <a:rPr lang="ar-SA" sz="2400" b="1" dirty="0" smtClean="0">
                <a:latin typeface="AGA Arabesque" panose="05010101010101010101" pitchFamily="2" charset="2"/>
              </a:rPr>
              <a:t>الهوامش</a:t>
            </a:r>
            <a:endParaRPr lang="ar-JO" sz="2400" b="1" dirty="0" smtClean="0">
              <a:latin typeface="AGA Arabesque" panose="05010101010101010101" pitchFamily="2" charset="2"/>
            </a:endParaRPr>
          </a:p>
          <a:p>
            <a:pPr algn="r" rtl="1"/>
            <a:endParaRPr lang="en-US" sz="2400" dirty="0">
              <a:latin typeface="AGA Arabesque" panose="05010101010101010101" pitchFamily="2" charset="2"/>
            </a:endParaRPr>
          </a:p>
          <a:p>
            <a:pPr algn="r" rtl="1"/>
            <a:r>
              <a:rPr lang="ar-SA" sz="2400" dirty="0">
                <a:latin typeface="AGA Arabesque" panose="05010101010101010101" pitchFamily="2" charset="2"/>
              </a:rPr>
              <a:t>تتمثل أهمية الهوامش في عدد من النقاط:</a:t>
            </a:r>
            <a:endParaRPr lang="en-US" sz="2400" dirty="0">
              <a:latin typeface="AGA Arabesque" panose="05010101010101010101" pitchFamily="2" charset="2"/>
            </a:endParaRPr>
          </a:p>
          <a:p>
            <a:pPr lvl="0" algn="r" rtl="1"/>
            <a:r>
              <a:rPr lang="ar-SA" sz="2400" dirty="0">
                <a:latin typeface="AGA Arabesque" panose="05010101010101010101" pitchFamily="2" charset="2"/>
              </a:rPr>
              <a:t>- توضيح الأفكار التي يتم ذكرها داخل المتن دون قطع تسلسل أفكار القارئ.</a:t>
            </a:r>
            <a:endParaRPr lang="en-US" sz="2400" dirty="0">
              <a:latin typeface="AGA Arabesque" panose="05010101010101010101" pitchFamily="2" charset="2"/>
            </a:endParaRPr>
          </a:p>
          <a:p>
            <a:pPr lvl="0" algn="r" rtl="1"/>
            <a:r>
              <a:rPr lang="ar-SA" sz="2400" dirty="0">
                <a:latin typeface="AGA Arabesque" panose="05010101010101010101" pitchFamily="2" charset="2"/>
              </a:rPr>
              <a:t>- تعريف أسم شخصية عامة أو علم تم ذكره داخل المتن وقد يكون غامضاً للبعض.</a:t>
            </a:r>
            <a:endParaRPr lang="en-US" sz="2400" dirty="0">
              <a:latin typeface="AGA Arabesque" panose="05010101010101010101" pitchFamily="2" charset="2"/>
            </a:endParaRPr>
          </a:p>
          <a:p>
            <a:pPr lvl="0" algn="r" rtl="1"/>
            <a:r>
              <a:rPr lang="ar-SA" sz="2400" dirty="0">
                <a:latin typeface="AGA Arabesque" panose="05010101010101010101" pitchFamily="2" charset="2"/>
              </a:rPr>
              <a:t>- تفادي ذكر أسماء المراجع وأرقام الصفحات داخل المتن.</a:t>
            </a:r>
            <a:endParaRPr lang="en-US" sz="2400" dirty="0">
              <a:latin typeface="AGA Arabesque" panose="05010101010101010101" pitchFamily="2" charset="2"/>
            </a:endParaRPr>
          </a:p>
          <a:p>
            <a:pPr lvl="0" algn="r" rtl="1"/>
            <a:r>
              <a:rPr lang="ar-SA" sz="2400" dirty="0">
                <a:latin typeface="AGA Arabesque" panose="05010101010101010101" pitchFamily="2" charset="2"/>
              </a:rPr>
              <a:t>-الاستعانة بالهوامش والاكتفاء بذكر تسلسل رقمي ووضع التفاصيل داخل الهامش.</a:t>
            </a:r>
            <a:endParaRPr lang="en-US" sz="2400" dirty="0">
              <a:latin typeface="AGA Arabesque" panose="05010101010101010101" pitchFamily="2" charset="2"/>
            </a:endParaRPr>
          </a:p>
          <a:p>
            <a:pPr lvl="0" algn="r" rtl="1"/>
            <a:r>
              <a:rPr lang="ar-SA" sz="2400" dirty="0">
                <a:latin typeface="AGA Arabesque" panose="05010101010101010101" pitchFamily="2" charset="2"/>
              </a:rPr>
              <a:t>- توضيح أصول بعض العبارات أو الجمل الغامضة التي يتم ذكرها داخل المتن.</a:t>
            </a:r>
            <a:endParaRPr lang="en-US" sz="2400" dirty="0">
              <a:latin typeface="AGA Arabesque" panose="05010101010101010101" pitchFamily="2" charset="2"/>
            </a:endParaRPr>
          </a:p>
          <a:p>
            <a:pPr lvl="0" algn="r" rtl="1"/>
            <a:r>
              <a:rPr lang="ar-SA" sz="2400" dirty="0">
                <a:latin typeface="AGA Arabesque" panose="05010101010101010101" pitchFamily="2" charset="2"/>
              </a:rPr>
              <a:t>- وضع بيان لجميع المراجع التي تم استخدامها داخل المتن </a:t>
            </a:r>
            <a:endParaRPr lang="en-US" sz="2400" dirty="0">
              <a:latin typeface="AGA Arabesque" panose="05010101010101010101" pitchFamily="2" charset="2"/>
            </a:endParaRPr>
          </a:p>
          <a:p>
            <a:pPr lvl="0" algn="r" rtl="1"/>
            <a:r>
              <a:rPr lang="ar-SA" sz="2400" dirty="0">
                <a:latin typeface="AGA Arabesque" panose="05010101010101010101" pitchFamily="2" charset="2"/>
              </a:rPr>
              <a:t>-هي بمثابة دليل على مصداقية الباحث.</a:t>
            </a:r>
            <a:endParaRPr lang="en-US" sz="2400" dirty="0">
              <a:latin typeface="AGA Arabesque" panose="05010101010101010101" pitchFamily="2" charset="2"/>
            </a:endParaRPr>
          </a:p>
        </p:txBody>
      </p:sp>
    </p:spTree>
    <p:extLst>
      <p:ext uri="{BB962C8B-B14F-4D97-AF65-F5344CB8AC3E}">
        <p14:creationId xmlns:p14="http://schemas.microsoft.com/office/powerpoint/2010/main" xmlns="" val="2922954025"/>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429490" y="886691"/>
            <a:ext cx="11373303" cy="5063347"/>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526471" y="1057934"/>
            <a:ext cx="11179339" cy="4401205"/>
          </a:xfrm>
          <a:prstGeom prst="rect">
            <a:avLst/>
          </a:prstGeom>
          <a:noFill/>
        </p:spPr>
        <p:txBody>
          <a:bodyPr wrap="square" rtlCol="1">
            <a:spAutoFit/>
          </a:bodyPr>
          <a:lstStyle/>
          <a:p>
            <a:pPr algn="ctr" rtl="1"/>
            <a:r>
              <a:rPr lang="ar-SA" sz="2000" b="1" dirty="0"/>
              <a:t>استخدام نظام جمعية علماء النفس الأمريكية</a:t>
            </a:r>
            <a:endParaRPr lang="en-US" sz="2000" dirty="0"/>
          </a:p>
          <a:p>
            <a:pPr algn="ctr" rtl="1"/>
            <a:r>
              <a:rPr lang="ar-SA" sz="2000" b="1" dirty="0"/>
              <a:t> </a:t>
            </a:r>
            <a:r>
              <a:rPr lang="en-US" sz="2000" b="1" dirty="0"/>
              <a:t>American psychological association system(APA) </a:t>
            </a:r>
            <a:endParaRPr lang="en-US" sz="2000" dirty="0"/>
          </a:p>
          <a:p>
            <a:pPr algn="r" rtl="1"/>
            <a:r>
              <a:rPr lang="ar-JO" sz="2000" dirty="0"/>
              <a:t> </a:t>
            </a:r>
            <a:endParaRPr lang="en-US" sz="2000" dirty="0"/>
          </a:p>
          <a:p>
            <a:pPr algn="r" rtl="1"/>
            <a:r>
              <a:rPr lang="ar-JO" sz="2000" dirty="0" smtClean="0"/>
              <a:t>وفي هذا النوع من التوثيق يكون </a:t>
            </a:r>
            <a:r>
              <a:rPr lang="ar-SA" sz="2000" dirty="0" smtClean="0"/>
              <a:t>توثيق </a:t>
            </a:r>
            <a:r>
              <a:rPr lang="ar-SA" sz="2000" dirty="0"/>
              <a:t>المراجع العلمية طبقاً لأحدث إصدار نشرته جمعية علم النفس الأمريكية </a:t>
            </a:r>
            <a:r>
              <a:rPr lang="en-US" sz="2000" dirty="0"/>
              <a:t>( APA) </a:t>
            </a:r>
            <a:r>
              <a:rPr lang="ar-JO" sz="2000" dirty="0" smtClean="0"/>
              <a:t> </a:t>
            </a:r>
            <a:r>
              <a:rPr lang="ar-SA" sz="2000" dirty="0" smtClean="0"/>
              <a:t>ويعد </a:t>
            </a:r>
            <a:r>
              <a:rPr lang="ar-SA" sz="2000" dirty="0"/>
              <a:t>التوثيق بهذا الأسلوب من أكثر الأساليب شيوعاً </a:t>
            </a:r>
            <a:r>
              <a:rPr lang="ar-SA" sz="2000" dirty="0" smtClean="0"/>
              <a:t>واستخداماً</a:t>
            </a:r>
            <a:r>
              <a:rPr lang="en-US" sz="2000" dirty="0" smtClean="0"/>
              <a:t> </a:t>
            </a:r>
            <a:r>
              <a:rPr lang="ar-JO" sz="2000" dirty="0" smtClean="0"/>
              <a:t> في الوطن العربي</a:t>
            </a:r>
            <a:r>
              <a:rPr lang="ar-SA" sz="2000" dirty="0" smtClean="0"/>
              <a:t>، </a:t>
            </a:r>
            <a:r>
              <a:rPr lang="ar-SA" sz="2000" dirty="0"/>
              <a:t>لذا كانت الحاجة لسد النقص في هذا المجال، بالإضافة إلى عدم توحد طرق التوثيق في الدراسة الواحدة وافتقار الباحثين لمثل هذه الإصدارات السبب الرئيس لهذا الدليل. </a:t>
            </a:r>
            <a:endParaRPr lang="en-US" sz="2000" dirty="0"/>
          </a:p>
          <a:p>
            <a:pPr algn="r" rtl="1"/>
            <a:r>
              <a:rPr lang="ar-SA" sz="2000" dirty="0"/>
              <a:t>ويقوم هذا النظام على كتابة التوثيق </a:t>
            </a:r>
            <a:r>
              <a:rPr lang="ar-SA" sz="2000" dirty="0" err="1"/>
              <a:t>بجزئين</a:t>
            </a:r>
            <a:r>
              <a:rPr lang="ar-SA" sz="2000" dirty="0"/>
              <a:t>؛ الأول يحمل اسم مؤلف المرجع الأخير والجزء الآخر يكون تاريخ نسخة المرجع بجانب جملة التوثيق، وفي حالة كانت جملة التوثيق منقولة حرفياً يجب كتابة رقم الصفحة بالرمز ص ثم الرقم، ويعتبر هذا النظام جيد في مراجع العلوم الاجتماعية.</a:t>
            </a:r>
            <a:endParaRPr lang="en-US" sz="2000" dirty="0"/>
          </a:p>
          <a:p>
            <a:pPr algn="r" rtl="1"/>
            <a:r>
              <a:rPr lang="ar-SA" sz="2000" dirty="0"/>
              <a:t>يعتمد نظام جمعية عُلماء النفس الأمريكية على التوثيق بعد انتهاء النص المقتبس أو الذي رجع إليه الباحث، وذلك بوضع عائلة المؤلف متبوع بفاصلة ثم السنة متبوعة بفاصلة ثم الصفحة وجميعها بين قوسين ثم يُعاد ترتيب جميع هجائياً في قائمة المراجع. </a:t>
            </a:r>
            <a:endParaRPr lang="en-US" sz="2000" dirty="0"/>
          </a:p>
          <a:p>
            <a:pPr algn="r" rtl="1"/>
            <a:r>
              <a:rPr lang="ar-SA" sz="2000" dirty="0"/>
              <a:t>ومثال ذلك باللغة العربية : (الشمري، 2001: 2) .</a:t>
            </a:r>
            <a:endParaRPr lang="en-US" sz="2000" dirty="0"/>
          </a:p>
          <a:p>
            <a:pPr algn="r" rtl="1"/>
            <a:r>
              <a:rPr lang="ar-SA" sz="2000" dirty="0"/>
              <a:t>وباللغة الأجنبية : </a:t>
            </a:r>
            <a:r>
              <a:rPr lang="ar-JO" sz="2000" dirty="0" smtClean="0"/>
              <a:t>( </a:t>
            </a:r>
            <a:r>
              <a:rPr lang="en-US" sz="2000" dirty="0" err="1" smtClean="0"/>
              <a:t>Bairon</a:t>
            </a:r>
            <a:r>
              <a:rPr lang="en-US" sz="2000" dirty="0" smtClean="0"/>
              <a:t>, 2009,25</a:t>
            </a:r>
            <a:r>
              <a:rPr lang="ar-JO" sz="2000" dirty="0" smtClean="0"/>
              <a:t>).</a:t>
            </a:r>
            <a:endParaRPr lang="en-US" sz="2000" dirty="0"/>
          </a:p>
          <a:p>
            <a:pPr algn="r" rtl="1"/>
            <a:r>
              <a:rPr lang="ar-SA" sz="2000" dirty="0"/>
              <a:t>ويُلاحظ أن الرقم الأخير في التوثيق يدلل على الصفحة دون الحاجة إلى ذكر حرف ص بالعربية أو</a:t>
            </a:r>
            <a:r>
              <a:rPr lang="en-US" sz="2000" dirty="0"/>
              <a:t> .p </a:t>
            </a:r>
            <a:r>
              <a:rPr lang="ar-SA" sz="2000" dirty="0"/>
              <a:t>باللغة الأجنبية قبل رقم الصفحة. </a:t>
            </a:r>
            <a:endParaRPr lang="en-US" dirty="0"/>
          </a:p>
        </p:txBody>
      </p:sp>
    </p:spTree>
    <p:extLst>
      <p:ext uri="{BB962C8B-B14F-4D97-AF65-F5344CB8AC3E}">
        <p14:creationId xmlns:p14="http://schemas.microsoft.com/office/powerpoint/2010/main" xmlns="" val="4166564597"/>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875763" y="952845"/>
            <a:ext cx="10748201" cy="495230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014594" y="1114383"/>
            <a:ext cx="10341735" cy="5078313"/>
          </a:xfrm>
          <a:prstGeom prst="rect">
            <a:avLst/>
          </a:prstGeom>
          <a:noFill/>
        </p:spPr>
        <p:txBody>
          <a:bodyPr wrap="square" rtlCol="1">
            <a:spAutoFit/>
          </a:bodyPr>
          <a:lstStyle/>
          <a:p>
            <a:pPr algn="r" rtl="1"/>
            <a:r>
              <a:rPr lang="ar-SA" sz="2400" b="1" dirty="0"/>
              <a:t>توثيق الكتب:</a:t>
            </a:r>
            <a:endParaRPr lang="en-US" sz="2400" dirty="0"/>
          </a:p>
          <a:p>
            <a:pPr algn="r" rtl="1"/>
            <a:r>
              <a:rPr lang="ar-SA" sz="2400" dirty="0"/>
              <a:t> اسم المؤلف </a:t>
            </a:r>
            <a:r>
              <a:rPr lang="ar-SA" sz="2400" dirty="0" smtClean="0"/>
              <a:t>الأخير</a:t>
            </a:r>
            <a:r>
              <a:rPr lang="ar-JO" sz="2400" dirty="0" smtClean="0"/>
              <a:t>،</a:t>
            </a:r>
            <a:r>
              <a:rPr lang="ar-SA" sz="2400" dirty="0" smtClean="0"/>
              <a:t> </a:t>
            </a:r>
            <a:r>
              <a:rPr lang="ar-SA" sz="2400" dirty="0"/>
              <a:t>الاسم الأول </a:t>
            </a:r>
            <a:r>
              <a:rPr lang="ar-JO" sz="2400" dirty="0" smtClean="0"/>
              <a:t>(</a:t>
            </a:r>
            <a:r>
              <a:rPr lang="ar-SA" sz="2400" dirty="0" smtClean="0"/>
              <a:t>سنة النشر</a:t>
            </a:r>
            <a:r>
              <a:rPr lang="ar-JO" sz="2400" dirty="0" smtClean="0"/>
              <a:t>).</a:t>
            </a:r>
            <a:r>
              <a:rPr lang="ar-SA" sz="2400" dirty="0" smtClean="0"/>
              <a:t> </a:t>
            </a:r>
            <a:r>
              <a:rPr lang="ar-SA" sz="2400" dirty="0"/>
              <a:t>عنوان الكتاب تفاصيل الكتاب إن </a:t>
            </a:r>
            <a:r>
              <a:rPr lang="ar-SA" sz="2400" dirty="0" smtClean="0"/>
              <a:t>وجدت</a:t>
            </a:r>
            <a:r>
              <a:rPr lang="ar-JO" sz="2400" dirty="0" smtClean="0"/>
              <a:t>.</a:t>
            </a:r>
            <a:r>
              <a:rPr lang="ar-SA" sz="2400" dirty="0" smtClean="0"/>
              <a:t> </a:t>
            </a:r>
            <a:r>
              <a:rPr lang="ar-SA" sz="2400" dirty="0"/>
              <a:t>(رقم الطبعة ، الجزء</a:t>
            </a:r>
            <a:r>
              <a:rPr lang="ar-SA" sz="2400" dirty="0" smtClean="0"/>
              <a:t>)</a:t>
            </a:r>
            <a:r>
              <a:rPr lang="ar-JO" sz="2400" dirty="0" smtClean="0"/>
              <a:t>،</a:t>
            </a:r>
            <a:r>
              <a:rPr lang="ar-SA" sz="2400" dirty="0" smtClean="0"/>
              <a:t> </a:t>
            </a:r>
            <a:r>
              <a:rPr lang="ar-SA" sz="2400" dirty="0"/>
              <a:t>بلد النشر : الناشر.</a:t>
            </a:r>
            <a:endParaRPr lang="en-US" sz="2400" dirty="0"/>
          </a:p>
          <a:p>
            <a:pPr algn="r" rtl="1"/>
            <a:r>
              <a:rPr lang="ar-SA" sz="2400" dirty="0"/>
              <a:t>مثال:</a:t>
            </a:r>
            <a:endParaRPr lang="en-US" sz="2400" dirty="0"/>
          </a:p>
          <a:p>
            <a:pPr algn="r" rtl="1"/>
            <a:r>
              <a:rPr lang="ar-SA" sz="2400" dirty="0"/>
              <a:t>خير الله، جمال. (٢٠١٥). </a:t>
            </a:r>
            <a:r>
              <a:rPr lang="ar-SA" sz="2400" b="1" dirty="0"/>
              <a:t>الإبداع الإداري.</a:t>
            </a:r>
            <a:r>
              <a:rPr lang="ar-SA" sz="2400" dirty="0"/>
              <a:t> ط1، عمان: دار أسامة للنشر والتوزيع</a:t>
            </a:r>
            <a:r>
              <a:rPr lang="ar-SA" sz="2400" dirty="0" smtClean="0"/>
              <a:t>.</a:t>
            </a:r>
            <a:endParaRPr lang="en-US" sz="2400" dirty="0"/>
          </a:p>
          <a:p>
            <a:pPr algn="r" rtl="1"/>
            <a:r>
              <a:rPr lang="ar-SA" sz="2400" dirty="0"/>
              <a:t> </a:t>
            </a:r>
            <a:r>
              <a:rPr lang="ar-SA" sz="2400" b="1" dirty="0"/>
              <a:t>توثيق المجلات العلمية</a:t>
            </a:r>
            <a:endParaRPr lang="en-US" sz="2400" dirty="0"/>
          </a:p>
          <a:p>
            <a:pPr algn="r" rtl="1"/>
            <a:r>
              <a:rPr lang="ar-SA" sz="2400" dirty="0"/>
              <a:t> اسم الباحث الأخير الاسم الأول (سنة النشر </a:t>
            </a:r>
            <a:r>
              <a:rPr lang="ar-SA" sz="2400" dirty="0" smtClean="0"/>
              <a:t>)</a:t>
            </a:r>
            <a:r>
              <a:rPr lang="ar-JO" sz="2400" dirty="0" smtClean="0"/>
              <a:t>. </a:t>
            </a:r>
            <a:r>
              <a:rPr lang="ar-SA" sz="2400" dirty="0" smtClean="0"/>
              <a:t>اسم </a:t>
            </a:r>
            <a:r>
              <a:rPr lang="ar-SA" sz="2400" dirty="0"/>
              <a:t>البحث. اسم المجلة، رقم المجلد (رقم العدد)، أرقام الصفحات. </a:t>
            </a:r>
            <a:endParaRPr lang="en-US" sz="2400" dirty="0"/>
          </a:p>
          <a:p>
            <a:pPr algn="r" rtl="1"/>
            <a:r>
              <a:rPr lang="ar-SA" sz="2400" dirty="0"/>
              <a:t>مثال:</a:t>
            </a:r>
            <a:endParaRPr lang="en-US" sz="2400" dirty="0"/>
          </a:p>
          <a:p>
            <a:pPr algn="r" rtl="1"/>
            <a:r>
              <a:rPr lang="ar-SA" sz="2400" dirty="0"/>
              <a:t>عبد العظيم، مريم (2021). فاعلية برنامج تدريبي مقترح قائم على القراءة التشاركية والقراءة المتكررة في تنمية الطلاقة القرائية لدى طالبات الصف الرابع الابتدائي ذوات صعوبات </a:t>
            </a:r>
            <a:r>
              <a:rPr lang="ar-SA" sz="2400" dirty="0" smtClean="0"/>
              <a:t>القراءة</a:t>
            </a:r>
            <a:r>
              <a:rPr lang="ar-JO" sz="2400" dirty="0" smtClean="0"/>
              <a:t>.</a:t>
            </a:r>
            <a:r>
              <a:rPr lang="ar-SA" sz="2400" dirty="0" smtClean="0"/>
              <a:t> </a:t>
            </a:r>
            <a:r>
              <a:rPr lang="ar-SA" sz="2400" b="1" dirty="0"/>
              <a:t>مجلة التربية الخاصة والتأهيل</a:t>
            </a:r>
            <a:r>
              <a:rPr lang="ar-SA" sz="2400" dirty="0"/>
              <a:t>, 12(41), 131-158.</a:t>
            </a:r>
            <a:endParaRPr lang="en-US" sz="2400" dirty="0"/>
          </a:p>
          <a:p>
            <a:pPr algn="r" rtl="1">
              <a:lnSpc>
                <a:spcPct val="150000"/>
              </a:lnSpc>
            </a:pPr>
            <a:r>
              <a:rPr lang="ar-JO" sz="2400" b="1" dirty="0" smtClean="0">
                <a:latin typeface="Simplified Arabic" panose="02020603050405020304" pitchFamily="18" charset="-78"/>
                <a:cs typeface="Simplified Arabic" panose="02020603050405020304" pitchFamily="18" charset="-78"/>
              </a:rPr>
              <a:t>    </a:t>
            </a:r>
            <a:endParaRPr lang="ar-JO" sz="2400" b="1" dirty="0">
              <a:latin typeface="Simplified Arabic" panose="02020603050405020304" pitchFamily="18" charset="-78"/>
              <a:cs typeface="Simplified Arabic" panose="02020603050405020304" pitchFamily="18" charset="-78"/>
            </a:endParaRPr>
          </a:p>
        </p:txBody>
      </p:sp>
    </p:spTree>
    <p:extLst>
      <p:ext uri="{BB962C8B-B14F-4D97-AF65-F5344CB8AC3E}">
        <p14:creationId xmlns:p14="http://schemas.microsoft.com/office/powerpoint/2010/main" xmlns="" val="596061268"/>
      </p:ext>
    </p:extLst>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3" name="Rectangle: Rounded Corners 22">
            <a:extLst>
              <a:ext uri="{FF2B5EF4-FFF2-40B4-BE49-F238E27FC236}">
                <a16:creationId xmlns:a16="http://schemas.microsoft.com/office/drawing/2014/main" xmlns="" id="{52297C4B-84D7-EDC8-F6F6-53F29890AA2A}"/>
              </a:ext>
            </a:extLst>
          </p:cNvPr>
          <p:cNvSpPr/>
          <p:nvPr/>
        </p:nvSpPr>
        <p:spPr>
          <a:xfrm>
            <a:off x="8607914" y="952845"/>
            <a:ext cx="4128422" cy="4952309"/>
          </a:xfrm>
          <a:prstGeom prst="roundRect">
            <a:avLst>
              <a:gd name="adj" fmla="val 6140"/>
            </a:avLst>
          </a:prstGeom>
          <a:solidFill>
            <a:srgbClr val="669BBC">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xmlns="" id="{FE1BA4EE-2B88-B99F-6A81-884E42CCA968}"/>
              </a:ext>
            </a:extLst>
          </p:cNvPr>
          <p:cNvSpPr/>
          <p:nvPr/>
        </p:nvSpPr>
        <p:spPr>
          <a:xfrm>
            <a:off x="746760" y="822960"/>
            <a:ext cx="10668000" cy="5082194"/>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836488" y="1057934"/>
            <a:ext cx="10371839" cy="5262979"/>
          </a:xfrm>
          <a:prstGeom prst="rect">
            <a:avLst/>
          </a:prstGeom>
          <a:noFill/>
        </p:spPr>
        <p:txBody>
          <a:bodyPr wrap="square" rtlCol="1">
            <a:spAutoFit/>
          </a:bodyPr>
          <a:lstStyle/>
          <a:p>
            <a:pPr algn="r" rtl="1"/>
            <a:r>
              <a:rPr lang="ar-SA" sz="2000" b="1" dirty="0"/>
              <a:t>توثيق الرسائل العلمية:</a:t>
            </a:r>
            <a:r>
              <a:rPr lang="ar-SA" sz="2000" dirty="0"/>
              <a:t> </a:t>
            </a:r>
            <a:endParaRPr lang="en-US" sz="2000" dirty="0"/>
          </a:p>
          <a:p>
            <a:pPr algn="r" rtl="1"/>
            <a:r>
              <a:rPr lang="ar-SA" sz="2000" dirty="0"/>
              <a:t>اسم الباحث الأخير، الاسم الأول (السنة). عنوان الرسالة. درجة الرسالة (ماجستير - دكتوراه غير منشوره)، اسم الجامعة، البلد.</a:t>
            </a:r>
            <a:endParaRPr lang="en-US" sz="2000" dirty="0"/>
          </a:p>
          <a:p>
            <a:pPr algn="r" rtl="1"/>
            <a:r>
              <a:rPr lang="ar-SA" sz="2000" dirty="0"/>
              <a:t>مثال:</a:t>
            </a:r>
            <a:endParaRPr lang="en-US" sz="2000" dirty="0"/>
          </a:p>
          <a:p>
            <a:pPr algn="r" rtl="1"/>
            <a:r>
              <a:rPr lang="ar-SA" sz="2000" dirty="0"/>
              <a:t>القضاة، عقلة(2022). </a:t>
            </a:r>
            <a:r>
              <a:rPr lang="ar-SA" sz="2000" b="1" dirty="0"/>
              <a:t>أثر القراءة المتكررة في تنمية طلاقة القراءة الجهرية ودافعية القراءة لدى طلاب الصف الخامس الأساسي. </a:t>
            </a:r>
            <a:r>
              <a:rPr lang="ar-SA" sz="2000" dirty="0"/>
              <a:t>أطروحة </a:t>
            </a:r>
            <a:r>
              <a:rPr lang="ar-SA" sz="2000" dirty="0" err="1"/>
              <a:t>دكتوراة</a:t>
            </a:r>
            <a:r>
              <a:rPr lang="ar-SA" sz="2000" dirty="0"/>
              <a:t> غير منشورة, جامعة اليرموك، الأردن.</a:t>
            </a:r>
            <a:endParaRPr lang="en-US" sz="2000" dirty="0"/>
          </a:p>
          <a:p>
            <a:pPr algn="r" rtl="1"/>
            <a:r>
              <a:rPr lang="ar-SA" sz="2000" dirty="0"/>
              <a:t> </a:t>
            </a:r>
            <a:endParaRPr lang="en-US" sz="2000" dirty="0"/>
          </a:p>
          <a:p>
            <a:pPr algn="r" rtl="1"/>
            <a:r>
              <a:rPr lang="ar-SA" sz="2000" b="1" dirty="0"/>
              <a:t>توثيق المصادر الأجنبية </a:t>
            </a:r>
            <a:r>
              <a:rPr lang="ar-JO" sz="2000" b="1" dirty="0" smtClean="0"/>
              <a:t>:</a:t>
            </a:r>
          </a:p>
          <a:p>
            <a:pPr algn="r" rtl="1"/>
            <a:r>
              <a:rPr lang="ar-SA" sz="2000" dirty="0" smtClean="0"/>
              <a:t>نفس </a:t>
            </a:r>
            <a:r>
              <a:rPr lang="ar-SA" sz="2000" dirty="0"/>
              <a:t>النظام السابق مع كتابة اسم المؤلف الأخير ، وأول حرف من اسمه </a:t>
            </a:r>
            <a:r>
              <a:rPr lang="ar-SA" sz="2000" dirty="0" smtClean="0"/>
              <a:t>الأول، </a:t>
            </a:r>
            <a:r>
              <a:rPr lang="ar-SA" sz="2000" dirty="0"/>
              <a:t>وبوضع خط تحت اسم الكتاب ، أو خط تحت اسم المجلة (ويمكن استبدال الخط ببنط تقبل في اللغة العربية وبنط مائل في اللغة الأجنبية.</a:t>
            </a:r>
            <a:endParaRPr lang="en-US" sz="2000" dirty="0"/>
          </a:p>
          <a:p>
            <a:pPr algn="r" rtl="1"/>
            <a:r>
              <a:rPr lang="ar-SA" sz="2000" dirty="0"/>
              <a:t>مثال:</a:t>
            </a:r>
            <a:endParaRPr lang="en-US" sz="2000" dirty="0"/>
          </a:p>
          <a:p>
            <a:r>
              <a:rPr lang="en-US" dirty="0"/>
              <a:t>Botha</a:t>
            </a:r>
            <a:r>
              <a:rPr lang="en-US" b="1" dirty="0"/>
              <a:t>, </a:t>
            </a:r>
            <a:r>
              <a:rPr lang="en-US" dirty="0"/>
              <a:t>R (2013).</a:t>
            </a:r>
            <a:r>
              <a:rPr lang="en-US" b="1" dirty="0"/>
              <a:t> </a:t>
            </a:r>
            <a:r>
              <a:rPr lang="en-US" dirty="0"/>
              <a:t>The Need for Creative Leadership in South African Schools</a:t>
            </a:r>
            <a:r>
              <a:rPr lang="en-US" b="1" dirty="0"/>
              <a:t>. African Studies</a:t>
            </a:r>
            <a:r>
              <a:rPr lang="en-US" dirty="0"/>
              <a:t>, 72(2), 307-320.</a:t>
            </a:r>
          </a:p>
          <a:p>
            <a:pPr algn="just" rtl="1"/>
            <a:r>
              <a:rPr lang="en-US" sz="2400" dirty="0"/>
              <a:t> </a:t>
            </a:r>
          </a:p>
          <a:p>
            <a:pPr algn="r" rtl="1"/>
            <a:r>
              <a:rPr lang="ar-SA" b="1" dirty="0" smtClean="0"/>
              <a:t>توثيق </a:t>
            </a:r>
            <a:r>
              <a:rPr lang="ar-SA" b="1" dirty="0"/>
              <a:t>الدخول للإنترنت </a:t>
            </a:r>
            <a:endParaRPr lang="en-US" dirty="0"/>
          </a:p>
          <a:p>
            <a:pPr algn="r" rtl="1"/>
            <a:r>
              <a:rPr lang="ar-SA" dirty="0"/>
              <a:t>العمراني، </a:t>
            </a:r>
            <a:r>
              <a:rPr lang="ar-SA" dirty="0" smtClean="0"/>
              <a:t>سالم (</a:t>
            </a:r>
            <a:r>
              <a:rPr lang="ar-SA" dirty="0"/>
              <a:t>4 يوليو، 2021). </a:t>
            </a:r>
            <a:r>
              <a:rPr lang="ar-SA" b="1" dirty="0"/>
              <a:t>الهروب من الحقيقة</a:t>
            </a:r>
            <a:r>
              <a:rPr lang="ar-SA" dirty="0"/>
              <a:t>. تم الاسترداد من (رابط المقالة). بتاريخ 5/7/2023</a:t>
            </a:r>
            <a:r>
              <a:rPr lang="ar-SA" b="1" dirty="0"/>
              <a:t>.</a:t>
            </a:r>
            <a:endParaRPr lang="en-US" dirty="0"/>
          </a:p>
          <a:p>
            <a:pPr algn="r" rtl="1"/>
            <a:endParaRPr lang="en-US" sz="2400" dirty="0"/>
          </a:p>
          <a:p>
            <a:pPr marL="457200" indent="-457200" algn="r" rtl="1">
              <a:buFont typeface="Wingdings" panose="05000000000000000000" pitchFamily="2" charset="2"/>
              <a:buChar char="ü"/>
            </a:pPr>
            <a:endParaRPr lang="en-US" sz="2800" dirty="0"/>
          </a:p>
        </p:txBody>
      </p:sp>
    </p:spTree>
    <p:extLst>
      <p:ext uri="{BB962C8B-B14F-4D97-AF65-F5344CB8AC3E}">
        <p14:creationId xmlns:p14="http://schemas.microsoft.com/office/powerpoint/2010/main" xmlns="" val="3587166535"/>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2073498" y="900545"/>
            <a:ext cx="8500057" cy="514336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2282118" y="1428065"/>
            <a:ext cx="7737646" cy="3970318"/>
          </a:xfrm>
          <a:prstGeom prst="rect">
            <a:avLst/>
          </a:prstGeom>
          <a:noFill/>
        </p:spPr>
        <p:txBody>
          <a:bodyPr wrap="square" rtlCol="1">
            <a:spAutoFit/>
          </a:bodyPr>
          <a:lstStyle/>
          <a:p>
            <a:pPr algn="r" rtl="1">
              <a:lnSpc>
                <a:spcPct val="150000"/>
              </a:lnSpc>
            </a:pPr>
            <a:r>
              <a:rPr lang="ar-SA" sz="2400" b="1" dirty="0"/>
              <a:t>نصائح تتعلق بتوثيق المراجع </a:t>
            </a:r>
            <a:endParaRPr lang="en-US" sz="2400" dirty="0"/>
          </a:p>
          <a:p>
            <a:pPr marL="457200" lvl="0" indent="-457200" algn="r" rtl="1">
              <a:lnSpc>
                <a:spcPct val="150000"/>
              </a:lnSpc>
              <a:buFont typeface="+mj-lt"/>
              <a:buAutoNum type="arabicPeriod"/>
            </a:pPr>
            <a:r>
              <a:rPr lang="ar-SA" sz="2400" dirty="0"/>
              <a:t>البحث عن كل الوثائق المتعلقة بالموضوع أراد أن يقوم بدراسته. </a:t>
            </a:r>
            <a:endParaRPr lang="en-US" sz="2400" dirty="0"/>
          </a:p>
          <a:p>
            <a:pPr marL="457200" lvl="0" indent="-457200" algn="r" rtl="1">
              <a:lnSpc>
                <a:spcPct val="150000"/>
              </a:lnSpc>
              <a:buFont typeface="+mj-lt"/>
              <a:buAutoNum type="arabicPeriod"/>
            </a:pPr>
            <a:r>
              <a:rPr lang="ar-SA" sz="2400" dirty="0"/>
              <a:t>تحليل وفحص هذه الوثائق للاطمئنان على سلامة النص بحيث أنه لم يتعرض للخلل أو التشويه. </a:t>
            </a:r>
            <a:endParaRPr lang="en-US" sz="2400" dirty="0"/>
          </a:p>
          <a:p>
            <a:pPr marL="457200" lvl="0" indent="-457200" algn="r" rtl="1">
              <a:lnSpc>
                <a:spcPct val="150000"/>
              </a:lnSpc>
              <a:buFont typeface="+mj-lt"/>
              <a:buAutoNum type="arabicPeriod"/>
            </a:pPr>
            <a:r>
              <a:rPr lang="ar-SA" sz="2400" dirty="0"/>
              <a:t>فهم نص الوثيقة فهما سليما. </a:t>
            </a:r>
            <a:endParaRPr lang="en-US" sz="2400" dirty="0"/>
          </a:p>
          <a:p>
            <a:pPr marL="457200" indent="-457200" algn="r" rtl="1">
              <a:lnSpc>
                <a:spcPct val="150000"/>
              </a:lnSpc>
              <a:buFont typeface="+mj-lt"/>
              <a:buAutoNum type="arabicPeriod"/>
            </a:pPr>
            <a:r>
              <a:rPr lang="ar-SA" sz="2400" dirty="0"/>
              <a:t>البحث في الوثيقة من حيث التحليل الشكل (النقد الخارجي)، والتحليل الداخلي (نقد </a:t>
            </a:r>
            <a:r>
              <a:rPr lang="ar-SA" sz="2400" dirty="0" smtClean="0"/>
              <a:t>المضمون</a:t>
            </a:r>
            <a:r>
              <a:rPr lang="ar-JO" sz="2400" dirty="0" smtClean="0"/>
              <a:t>).</a:t>
            </a:r>
            <a:endParaRPr lang="ar-JO" dirty="0"/>
          </a:p>
        </p:txBody>
      </p:sp>
    </p:spTree>
    <p:extLst>
      <p:ext uri="{BB962C8B-B14F-4D97-AF65-F5344CB8AC3E}">
        <p14:creationId xmlns:p14="http://schemas.microsoft.com/office/powerpoint/2010/main" xmlns="" val="3068411437"/>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xmlns="" id="{55213C4F-BD9D-8E25-11EF-AFB4BC4C60A6}"/>
              </a:ext>
            </a:extLst>
          </p:cNvPr>
          <p:cNvSpPr/>
          <p:nvPr/>
        </p:nvSpPr>
        <p:spPr>
          <a:xfrm>
            <a:off x="2626178" y="500900"/>
            <a:ext cx="9922203" cy="45719"/>
          </a:xfrm>
          <a:prstGeom prst="rect">
            <a:avLst/>
          </a:prstGeom>
          <a:solidFill>
            <a:srgbClr val="8E5A6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xmlns="" id="{16FB3D28-CC86-70C0-7FE6-19D5898DC319}"/>
              </a:ext>
            </a:extLst>
          </p:cNvPr>
          <p:cNvPicPr>
            <a:picLocks noChangeAspect="1"/>
          </p:cNvPicPr>
          <p:nvPr/>
        </p:nvPicPr>
        <p:blipFill>
          <a:blip r:embed="rId2" cstate="print">
            <a:extLst>
              <a:ext uri="{28A0092B-C50C-407E-A947-70E740481C1C}">
                <a14:useLocalDpi xmlns:a14="http://schemas.microsoft.com/office/drawing/2010/main" xmlns="" val="0"/>
              </a:ext>
            </a:extLst>
          </a:blip>
          <a:srcRect/>
          <a:stretch/>
        </p:blipFill>
        <p:spPr>
          <a:xfrm>
            <a:off x="245860" y="-372928"/>
            <a:ext cx="2036258" cy="1800993"/>
          </a:xfrm>
          <a:prstGeom prst="rect">
            <a:avLst/>
          </a:prstGeom>
        </p:spPr>
      </p:pic>
      <p:sp>
        <p:nvSpPr>
          <p:cNvPr id="25" name="Rectangle: Rounded Corners 24">
            <a:extLst>
              <a:ext uri="{FF2B5EF4-FFF2-40B4-BE49-F238E27FC236}">
                <a16:creationId xmlns:a16="http://schemas.microsoft.com/office/drawing/2014/main" xmlns="" id="{FE1BA4EE-2B88-B99F-6A81-884E42CCA968}"/>
              </a:ext>
            </a:extLst>
          </p:cNvPr>
          <p:cNvSpPr/>
          <p:nvPr/>
        </p:nvSpPr>
        <p:spPr>
          <a:xfrm>
            <a:off x="1184855" y="952845"/>
            <a:ext cx="10148553" cy="5091069"/>
          </a:xfrm>
          <a:prstGeom prst="roundRect">
            <a:avLst>
              <a:gd name="adj" fmla="val 6140"/>
            </a:avLst>
          </a:prstGeom>
          <a:solidFill>
            <a:schemeClr val="bg1"/>
          </a:solidFill>
          <a:ln w="38100">
            <a:solidFill>
              <a:srgbClr val="669BBC"/>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7" name="Graphic 26">
            <a:extLst>
              <a:ext uri="{FF2B5EF4-FFF2-40B4-BE49-F238E27FC236}">
                <a16:creationId xmlns:a16="http://schemas.microsoft.com/office/drawing/2014/main" xmlns="" id="{769E907B-4E46-D435-4CAB-CCD69193EBE9}"/>
              </a:ext>
            </a:extLst>
          </p:cNvPr>
          <p:cNvPicPr>
            <a:picLocks noChangeAspect="1"/>
          </p:cNvPicPr>
          <p:nvPr/>
        </p:nvPicPr>
        <p:blipFill>
          <a:blip r:embed="rId3" cstate="print">
            <a:extLst>
              <a:ext uri="{96DAC541-7B7A-43D3-8B79-37D633B846F1}">
                <asvg:svgBlip xmlns="" xmlns:asvg="http://schemas.microsoft.com/office/drawing/2016/SVG/main" r:embed="rId6"/>
              </a:ext>
            </a:extLst>
          </a:blip>
          <a:stretch>
            <a:fillRect/>
          </a:stretch>
        </p:blipFill>
        <p:spPr>
          <a:xfrm>
            <a:off x="280308" y="6043914"/>
            <a:ext cx="2167470" cy="591661"/>
          </a:xfrm>
          <a:prstGeom prst="rect">
            <a:avLst/>
          </a:prstGeom>
        </p:spPr>
      </p:pic>
      <p:pic>
        <p:nvPicPr>
          <p:cNvPr id="29" name="Graphic 28">
            <a:extLst>
              <a:ext uri="{FF2B5EF4-FFF2-40B4-BE49-F238E27FC236}">
                <a16:creationId xmlns:a16="http://schemas.microsoft.com/office/drawing/2014/main" xmlns="" id="{688F9722-B0D2-7D96-976C-BD9372D94E2A}"/>
              </a:ext>
            </a:extLst>
          </p:cNvPr>
          <p:cNvPicPr>
            <a:picLocks noChangeAspect="1"/>
          </p:cNvPicPr>
          <p:nvPr/>
        </p:nvPicPr>
        <p:blipFill>
          <a:blip r:embed="rId7" cstate="print">
            <a:extLst>
              <a:ext uri="{96DAC541-7B7A-43D3-8B79-37D633B846F1}">
                <asvg:svgBlip xmlns="" xmlns:asvg="http://schemas.microsoft.com/office/drawing/2016/SVG/main" r:embed="rId8"/>
              </a:ext>
            </a:extLst>
          </a:blip>
          <a:stretch>
            <a:fillRect/>
          </a:stretch>
        </p:blipFill>
        <p:spPr>
          <a:xfrm>
            <a:off x="9923145" y="6311380"/>
            <a:ext cx="1879649" cy="309233"/>
          </a:xfrm>
          <a:prstGeom prst="rect">
            <a:avLst/>
          </a:prstGeom>
        </p:spPr>
      </p:pic>
      <p:sp>
        <p:nvSpPr>
          <p:cNvPr id="2" name="مربع نص 1"/>
          <p:cNvSpPr txBox="1"/>
          <p:nvPr/>
        </p:nvSpPr>
        <p:spPr>
          <a:xfrm>
            <a:off x="1313645" y="1288472"/>
            <a:ext cx="9894682" cy="4216539"/>
          </a:xfrm>
          <a:prstGeom prst="rect">
            <a:avLst/>
          </a:prstGeom>
          <a:noFill/>
        </p:spPr>
        <p:txBody>
          <a:bodyPr wrap="square" rtlCol="1">
            <a:spAutoFit/>
          </a:bodyPr>
          <a:lstStyle/>
          <a:p>
            <a:pPr algn="ctr" rtl="1"/>
            <a:r>
              <a:rPr lang="ar-JO" sz="2800" b="1" dirty="0"/>
              <a:t>الخاتمة</a:t>
            </a:r>
          </a:p>
          <a:p>
            <a:pPr algn="just" rtl="1"/>
            <a:r>
              <a:rPr lang="ar-SA" sz="2400" dirty="0"/>
              <a:t>ومما سبق فإن البحث العلمي هو أحد وسائل التعلم وتقصي الحقائق عن طريق أسلوب علمي ومنظم يتم فيه اتباع الخطوات وجمع المعلومات الموثقة والأكيدة بطريقة منهجية وتحليل هذه المعلومات بهدف التأكد من دقة هذه المعلومات والوصول إلى حقائق جديدة وقوانين في شتى الحالات التي تزيد من حصيلة المعرفة لدى البشر بشكل عام</a:t>
            </a:r>
            <a:r>
              <a:rPr lang="ar-SA" sz="2400" dirty="0" smtClean="0"/>
              <a:t>.</a:t>
            </a:r>
            <a:endParaRPr lang="ar-JO" sz="2400" dirty="0" smtClean="0"/>
          </a:p>
          <a:p>
            <a:pPr algn="just" rtl="1"/>
            <a:r>
              <a:rPr lang="ar-SA" sz="2400" dirty="0" smtClean="0"/>
              <a:t> </a:t>
            </a:r>
            <a:r>
              <a:rPr lang="ar-SA" sz="2400" dirty="0"/>
              <a:t>وعلى العموم، فتوثيق المراجع في البحوث العلمية يتطلب التزام الدقة في تدوين بيانات النشر التي تسهل على القارئ الحصول عليها عند الحاجة للحصول على معلومات أكثر. </a:t>
            </a:r>
            <a:r>
              <a:rPr lang="ar-SA" sz="2400" dirty="0" smtClean="0"/>
              <a:t>ف</a:t>
            </a:r>
            <a:r>
              <a:rPr lang="ar-JO" sz="2400" dirty="0" smtClean="0"/>
              <a:t>أ</a:t>
            </a:r>
            <a:r>
              <a:rPr lang="ar-SA" sz="2400" dirty="0" err="1" smtClean="0"/>
              <a:t>همية</a:t>
            </a:r>
            <a:r>
              <a:rPr lang="ar-SA" sz="2400" dirty="0" smtClean="0"/>
              <a:t> </a:t>
            </a:r>
            <a:r>
              <a:rPr lang="ar-SA" sz="2400" dirty="0"/>
              <a:t>أي دراسة هو القيام توثيق الورقة العلمية عن طريق استخدام المصادر والأدلة العلمية من مصدرها الرئيسي </a:t>
            </a:r>
            <a:r>
              <a:rPr lang="ar-JO" sz="2400" dirty="0" smtClean="0"/>
              <a:t>مما يزيد في</a:t>
            </a:r>
            <a:r>
              <a:rPr lang="ar-SA" sz="2400" dirty="0" smtClean="0"/>
              <a:t> </a:t>
            </a:r>
            <a:r>
              <a:rPr lang="ar-SA" sz="2400" dirty="0"/>
              <a:t>قوة </a:t>
            </a:r>
            <a:r>
              <a:rPr lang="ar-JO" sz="2400" dirty="0" smtClean="0"/>
              <a:t>البراهين</a:t>
            </a:r>
            <a:r>
              <a:rPr lang="ar-SA" sz="2400" dirty="0" smtClean="0"/>
              <a:t> </a:t>
            </a:r>
            <a:r>
              <a:rPr lang="ar-SA" sz="2400" dirty="0"/>
              <a:t>وأدلة الدراسة أو البحث المقدم ، ويتم توثيق المعلومة أو المصدر بالإشارة إليه، وترتيب الورقة العلمية بالأسلوب الخاص لكل باحث وينصح أن يتبع الباحث طريقة واحدة في كامل أجزاء بحثه.</a:t>
            </a:r>
            <a:endParaRPr lang="en-US" sz="2400" dirty="0"/>
          </a:p>
        </p:txBody>
      </p:sp>
    </p:spTree>
    <p:extLst>
      <p:ext uri="{BB962C8B-B14F-4D97-AF65-F5344CB8AC3E}">
        <p14:creationId xmlns:p14="http://schemas.microsoft.com/office/powerpoint/2010/main" xmlns="" val="2703137767"/>
      </p:ext>
    </p:extLst>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xmlns="" id="{3FB79B4A-7A34-1C02-CD1B-89115FC428CA}"/>
              </a:ext>
            </a:extLst>
          </p:cNvPr>
          <p:cNvPicPr>
            <a:picLocks noChangeAspect="1"/>
          </p:cNvPicPr>
          <p:nvPr/>
        </p:nvPicPr>
        <p:blipFill>
          <a:blip r:embed="rId2" cstate="print">
            <a:duotone>
              <a:prstClr val="black"/>
              <a:srgbClr val="852F4A">
                <a:tint val="45000"/>
                <a:satMod val="400000"/>
              </a:srgbClr>
            </a:duotone>
            <a:extLst>
              <a:ext uri="{28A0092B-C50C-407E-A947-70E740481C1C}">
                <a14:useLocalDpi xmlns:a14="http://schemas.microsoft.com/office/drawing/2010/main" xmlns="" val="0"/>
              </a:ext>
            </a:extLst>
          </a:blip>
          <a:stretch>
            <a:fillRect/>
          </a:stretch>
        </p:blipFill>
        <p:spPr>
          <a:xfrm>
            <a:off x="0" y="7112"/>
            <a:ext cx="12192000" cy="6843776"/>
          </a:xfrm>
          <a:prstGeom prst="rect">
            <a:avLst/>
          </a:prstGeom>
        </p:spPr>
      </p:pic>
      <p:sp>
        <p:nvSpPr>
          <p:cNvPr id="2" name="Right Triangle 1">
            <a:extLst>
              <a:ext uri="{FF2B5EF4-FFF2-40B4-BE49-F238E27FC236}">
                <a16:creationId xmlns:a16="http://schemas.microsoft.com/office/drawing/2014/main" xmlns="" id="{97B60AE2-5E3D-4AFD-BD97-4B8F961F9B50}"/>
              </a:ext>
            </a:extLst>
          </p:cNvPr>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a:extLst>
              <a:ext uri="{FF2B5EF4-FFF2-40B4-BE49-F238E27FC236}">
                <a16:creationId xmlns:a16="http://schemas.microsoft.com/office/drawing/2014/main" xmlns="" id="{2C2209B7-A564-4A7C-687E-49DE198161B1}"/>
              </a:ext>
            </a:extLst>
          </p:cNvPr>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ajawal Medium" panose="00000600000000000000" pitchFamily="2" charset="-78"/>
                <a:cs typeface="Tajawal Medium" panose="00000600000000000000" pitchFamily="2" charset="-78"/>
              </a:rPr>
              <a:t>Thank You</a:t>
            </a:r>
          </a:p>
        </p:txBody>
      </p:sp>
      <p:sp>
        <p:nvSpPr>
          <p:cNvPr id="3" name="مربع نص 2"/>
          <p:cNvSpPr txBox="1"/>
          <p:nvPr/>
        </p:nvSpPr>
        <p:spPr>
          <a:xfrm>
            <a:off x="2209800" y="1920240"/>
            <a:ext cx="7970520" cy="2215991"/>
          </a:xfrm>
          <a:prstGeom prst="rect">
            <a:avLst/>
          </a:prstGeom>
          <a:solidFill>
            <a:schemeClr val="bg1">
              <a:lumMod val="50000"/>
            </a:schemeClr>
          </a:solidFill>
        </p:spPr>
        <p:txBody>
          <a:bodyPr wrap="square" rtlCol="1">
            <a:spAutoFit/>
          </a:bodyPr>
          <a:lstStyle/>
          <a:p>
            <a:pPr algn="ctr" rtl="1"/>
            <a:r>
              <a:rPr lang="ar-SA" sz="4000" dirty="0">
                <a:solidFill>
                  <a:schemeClr val="bg1"/>
                </a:solidFill>
              </a:rPr>
              <a:t>سنتطرق إن شاء الله في المحاضرة القادمة إلى </a:t>
            </a:r>
            <a:r>
              <a:rPr lang="ar-JO" sz="4000" dirty="0" smtClean="0">
                <a:solidFill>
                  <a:schemeClr val="bg1"/>
                </a:solidFill>
              </a:rPr>
              <a:t>فرضيات البحث العلمي وأنواعه وكيفية صياغتها</a:t>
            </a:r>
            <a:endParaRPr lang="en-US" sz="4000" dirty="0">
              <a:solidFill>
                <a:schemeClr val="bg1"/>
              </a:solidFill>
            </a:endParaRPr>
          </a:p>
          <a:p>
            <a:pPr algn="ctr" rtl="1"/>
            <a:r>
              <a:rPr lang="ar-SA" sz="4000" dirty="0">
                <a:solidFill>
                  <a:schemeClr val="bg1"/>
                </a:solidFill>
              </a:rPr>
              <a:t>شكرا لاستماعكم ووفقكم الله لما يحبه </a:t>
            </a:r>
            <a:r>
              <a:rPr lang="ar-SA" sz="4000" dirty="0" err="1">
                <a:solidFill>
                  <a:schemeClr val="bg1"/>
                </a:solidFill>
              </a:rPr>
              <a:t>ويرضاه</a:t>
            </a:r>
            <a:r>
              <a:rPr lang="ar-SA" sz="4000" dirty="0">
                <a:solidFill>
                  <a:schemeClr val="bg1"/>
                </a:solidFill>
              </a:rPr>
              <a:t>  </a:t>
            </a:r>
            <a:endParaRPr lang="en-US" sz="4000" dirty="0">
              <a:solidFill>
                <a:schemeClr val="bg1"/>
              </a:solidFill>
            </a:endParaRPr>
          </a:p>
          <a:p>
            <a:pPr rtl="1"/>
            <a:r>
              <a:rPr lang="ar-SA" dirty="0"/>
              <a:t> </a:t>
            </a:r>
            <a:endParaRPr lang="en-US" dirty="0"/>
          </a:p>
        </p:txBody>
      </p:sp>
    </p:spTree>
    <p:extLst>
      <p:ext uri="{BB962C8B-B14F-4D97-AF65-F5344CB8AC3E}">
        <p14:creationId xmlns:p14="http://schemas.microsoft.com/office/powerpoint/2010/main" xmlns="" val="3205993301"/>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8305</TotalTime>
  <Words>4872</Words>
  <Application>Microsoft Office PowerPoint</Application>
  <PresentationFormat>مخصص</PresentationFormat>
  <Paragraphs>267</Paragraphs>
  <Slides>51</Slides>
  <Notes>8</Notes>
  <HiddenSlides>0</HiddenSlides>
  <MMClips>0</MMClips>
  <ScaleCrop>false</ScaleCrop>
  <HeadingPairs>
    <vt:vector size="4" baseType="variant">
      <vt:variant>
        <vt:lpstr>سمة</vt:lpstr>
      </vt:variant>
      <vt:variant>
        <vt:i4>1</vt:i4>
      </vt:variant>
      <vt:variant>
        <vt:lpstr>عناوين الشرائح</vt:lpstr>
      </vt:variant>
      <vt:variant>
        <vt:i4>51</vt:i4>
      </vt:variant>
    </vt:vector>
  </HeadingPairs>
  <TitlesOfParts>
    <vt:vector size="52" baseType="lpstr">
      <vt:lpstr>Office Theme</vt:lpstr>
      <vt:lpstr>الشريحة 1</vt:lpstr>
      <vt:lpstr>الشريحة 2</vt:lpstr>
      <vt:lpstr>الشريحة 3</vt:lpstr>
      <vt:lpstr>الشريحة 4</vt:lpstr>
      <vt:lpstr>الشريحة 5</vt:lpstr>
      <vt:lpstr>الشريحة 6</vt:lpstr>
      <vt:lpstr>الشريحة 7</vt:lpstr>
      <vt:lpstr>الشريحة 8</vt:lpstr>
      <vt:lpstr>الشريحة 9</vt:lpstr>
      <vt:lpstr>الشريحة 10</vt:lpstr>
      <vt:lpstr>الشريحة 11</vt:lpstr>
      <vt:lpstr>الشريحة 12</vt:lpstr>
      <vt:lpstr>الشريحة 13</vt:lpstr>
      <vt:lpstr>الشريحة 14</vt:lpstr>
      <vt:lpstr>الشريحة 15</vt:lpstr>
      <vt:lpstr>الشريحة 16</vt:lpstr>
      <vt:lpstr>الشريحة 17</vt:lpstr>
      <vt:lpstr>الشريحة 18</vt:lpstr>
      <vt:lpstr>الشريحة 19</vt:lpstr>
      <vt:lpstr>الشريحة 20</vt:lpstr>
      <vt:lpstr>الشريحة 21</vt:lpstr>
      <vt:lpstr>الشريحة 22</vt:lpstr>
      <vt:lpstr>الشريحة 23</vt:lpstr>
      <vt:lpstr>الشريحة 24</vt:lpstr>
      <vt:lpstr>الشريحة 25</vt:lpstr>
      <vt:lpstr>الشريحة 26</vt:lpstr>
      <vt:lpstr>الشريحة 27</vt:lpstr>
      <vt:lpstr>الشريحة 28</vt:lpstr>
      <vt:lpstr>الشريحة 29</vt:lpstr>
      <vt:lpstr>الشريحة 30</vt:lpstr>
      <vt:lpstr>الشريحة 31</vt:lpstr>
      <vt:lpstr>الشريحة 32</vt:lpstr>
      <vt:lpstr>الشريحة 33</vt:lpstr>
      <vt:lpstr>الشريحة 34</vt:lpstr>
      <vt:lpstr>الشريحة 35</vt:lpstr>
      <vt:lpstr>الشريحة 36</vt:lpstr>
      <vt:lpstr>الشريحة 37</vt:lpstr>
      <vt:lpstr>الشريحة 38</vt:lpstr>
      <vt:lpstr>الشريحة 39</vt:lpstr>
      <vt:lpstr>الشريحة 40</vt:lpstr>
      <vt:lpstr>الشريحة 41</vt:lpstr>
      <vt:lpstr>الشريحة 42</vt:lpstr>
      <vt:lpstr>الشريحة 43</vt:lpstr>
      <vt:lpstr>الشريحة 44</vt:lpstr>
      <vt:lpstr>الشريحة 45</vt:lpstr>
      <vt:lpstr>الشريحة 46</vt:lpstr>
      <vt:lpstr>الشريحة 47</vt:lpstr>
      <vt:lpstr>الشريحة 48</vt:lpstr>
      <vt:lpstr>الشريحة 49</vt:lpstr>
      <vt:lpstr>الشريحة 50</vt:lpstr>
      <vt:lpstr>الشريحة 51</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MCC</cp:lastModifiedBy>
  <cp:revision>226</cp:revision>
  <dcterms:created xsi:type="dcterms:W3CDTF">2023-04-29T09:08:23Z</dcterms:created>
  <dcterms:modified xsi:type="dcterms:W3CDTF">2023-07-07T01:18:03Z</dcterms:modified>
</cp:coreProperties>
</file>