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8" r:id="rId2"/>
    <p:sldId id="260" r:id="rId3"/>
    <p:sldId id="547" r:id="rId4"/>
    <p:sldId id="500" r:id="rId5"/>
    <p:sldId id="510" r:id="rId6"/>
    <p:sldId id="501" r:id="rId7"/>
    <p:sldId id="540" r:id="rId8"/>
    <p:sldId id="502" r:id="rId9"/>
    <p:sldId id="503" r:id="rId10"/>
    <p:sldId id="504" r:id="rId11"/>
    <p:sldId id="541" r:id="rId12"/>
    <p:sldId id="505" r:id="rId13"/>
    <p:sldId id="554" r:id="rId14"/>
    <p:sldId id="539" r:id="rId15"/>
    <p:sldId id="507" r:id="rId16"/>
    <p:sldId id="512" r:id="rId17"/>
    <p:sldId id="511" r:id="rId18"/>
    <p:sldId id="508" r:id="rId19"/>
    <p:sldId id="509" r:id="rId20"/>
    <p:sldId id="515" r:id="rId21"/>
    <p:sldId id="516" r:id="rId22"/>
    <p:sldId id="514" r:id="rId23"/>
    <p:sldId id="551" r:id="rId24"/>
    <p:sldId id="517" r:id="rId25"/>
    <p:sldId id="519" r:id="rId26"/>
    <p:sldId id="544" r:id="rId27"/>
    <p:sldId id="542" r:id="rId28"/>
    <p:sldId id="543" r:id="rId29"/>
    <p:sldId id="520" r:id="rId30"/>
    <p:sldId id="521" r:id="rId31"/>
    <p:sldId id="522" r:id="rId32"/>
    <p:sldId id="545" r:id="rId33"/>
    <p:sldId id="546" r:id="rId34"/>
    <p:sldId id="538" r:id="rId35"/>
    <p:sldId id="528" r:id="rId36"/>
    <p:sldId id="532" r:id="rId37"/>
    <p:sldId id="533" r:id="rId38"/>
    <p:sldId id="552" r:id="rId39"/>
    <p:sldId id="548" r:id="rId40"/>
    <p:sldId id="549" r:id="rId41"/>
    <p:sldId id="550" r:id="rId42"/>
    <p:sldId id="525" r:id="rId43"/>
    <p:sldId id="553" r:id="rId44"/>
    <p:sldId id="513" r:id="rId45"/>
    <p:sldId id="526" r:id="rId46"/>
    <p:sldId id="527" r:id="rId47"/>
    <p:sldId id="531" r:id="rId48"/>
    <p:sldId id="555" r:id="rId49"/>
    <p:sldId id="382" r:id="rId50"/>
    <p:sldId id="535"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226" autoAdjust="0"/>
  </p:normalViewPr>
  <p:slideViewPr>
    <p:cSldViewPr snapToGrid="0">
      <p:cViewPr varScale="1">
        <p:scale>
          <a:sx n="78" d="100"/>
          <a:sy n="78" d="100"/>
        </p:scale>
        <p:origin x="878"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471B5F-F2D7-4C79-8BE2-89F28681581D}" type="slidenum">
              <a:rPr lang="en-US" smtClean="0"/>
              <a:t>30</a:t>
            </a:fld>
            <a:endParaRPr lang="en-US"/>
          </a:p>
        </p:txBody>
      </p:sp>
    </p:spTree>
    <p:extLst>
      <p:ext uri="{BB962C8B-B14F-4D97-AF65-F5344CB8AC3E}">
        <p14:creationId xmlns:p14="http://schemas.microsoft.com/office/powerpoint/2010/main" val="40360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471B5F-F2D7-4C79-8BE2-89F28681581D}" type="slidenum">
              <a:rPr lang="en-US" smtClean="0"/>
              <a:t>39</a:t>
            </a:fld>
            <a:endParaRPr lang="en-US"/>
          </a:p>
        </p:txBody>
      </p:sp>
    </p:spTree>
    <p:extLst>
      <p:ext uri="{BB962C8B-B14F-4D97-AF65-F5344CB8AC3E}">
        <p14:creationId xmlns:p14="http://schemas.microsoft.com/office/powerpoint/2010/main" val="771923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471B5F-F2D7-4C79-8BE2-89F28681581D}" type="slidenum">
              <a:rPr lang="en-US" smtClean="0"/>
              <a:t>40</a:t>
            </a:fld>
            <a:endParaRPr lang="en-US"/>
          </a:p>
        </p:txBody>
      </p:sp>
    </p:spTree>
    <p:extLst>
      <p:ext uri="{BB962C8B-B14F-4D97-AF65-F5344CB8AC3E}">
        <p14:creationId xmlns:p14="http://schemas.microsoft.com/office/powerpoint/2010/main" val="3795508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C4135-2F7C-46B3-A0A2-E069EA28DF30}"/>
              </a:ext>
            </a:extLst>
          </p:cNvPr>
          <p:cNvSpPr>
            <a:spLocks noGrp="1"/>
          </p:cNvSpPr>
          <p:nvPr>
            <p:ph type="title" hasCustomPrompt="1"/>
          </p:nvPr>
        </p:nvSpPr>
        <p:spPr>
          <a:xfrm>
            <a:off x="6455392" y="765715"/>
            <a:ext cx="3630305" cy="832514"/>
          </a:xfrm>
        </p:spPr>
        <p:txBody>
          <a:bodyPr>
            <a:noAutofit/>
          </a:bodyPr>
          <a:lstStyle>
            <a:lvl1pPr>
              <a:defRPr sz="2800" b="1" i="0">
                <a:latin typeface="Arial" panose="020B0604020202020204" pitchFamily="34" charset="0"/>
                <a:cs typeface="Arial" panose="020B0604020202020204" pitchFamily="34" charset="0"/>
              </a:defRPr>
            </a:lvl1pPr>
          </a:lstStyle>
          <a:p>
            <a:r>
              <a:rPr lang="en-US" dirty="0"/>
              <a:t>Click to edit Slide Title </a:t>
            </a:r>
            <a:endParaRPr lang="x-none" dirty="0"/>
          </a:p>
        </p:txBody>
      </p:sp>
      <p:sp>
        <p:nvSpPr>
          <p:cNvPr id="3" name="Content Placeholder 2">
            <a:extLst>
              <a:ext uri="{FF2B5EF4-FFF2-40B4-BE49-F238E27FC236}">
                <a16:creationId xmlns:a16="http://schemas.microsoft.com/office/drawing/2014/main" id="{E23B3ABC-4420-46D4-AA5E-3A76862F4A68}"/>
              </a:ext>
            </a:extLst>
          </p:cNvPr>
          <p:cNvSpPr>
            <a:spLocks noGrp="1"/>
          </p:cNvSpPr>
          <p:nvPr>
            <p:ph idx="1"/>
          </p:nvPr>
        </p:nvSpPr>
        <p:spPr>
          <a:xfrm>
            <a:off x="6455392" y="1693959"/>
            <a:ext cx="4094328" cy="3235333"/>
          </a:xfrm>
        </p:spPr>
        <p:txBody>
          <a:bodyPr>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atin typeface="Arial" panose="020B0604020202020204" pitchFamily="34" charset="0"/>
                <a:cs typeface="Arial" panose="020B0604020202020204" pitchFamily="34" charset="0"/>
              </a:defRPr>
            </a:lvl2pPr>
            <a:lvl3pPr marL="914400" indent="0">
              <a:buNone/>
              <a:defRPr>
                <a:latin typeface="Arial" panose="020B0604020202020204" pitchFamily="34" charset="0"/>
                <a:cs typeface="Arial" panose="020B0604020202020204" pitchFamily="34" charset="0"/>
              </a:defRPr>
            </a:lvl3pPr>
            <a:lvl4pPr marL="1371600" indent="0">
              <a:buNone/>
              <a:defRPr>
                <a:latin typeface="Arial" panose="020B0604020202020204" pitchFamily="34" charset="0"/>
                <a:cs typeface="Arial" panose="020B0604020202020204" pitchFamily="34" charset="0"/>
              </a:defRPr>
            </a:lvl4pPr>
            <a:lvl5pPr marL="1828800" indent="0">
              <a:buNone/>
              <a:defRPr>
                <a:latin typeface="Arial" panose="020B0604020202020204" pitchFamily="34" charset="0"/>
                <a:cs typeface="Arial" panose="020B0604020202020204" pitchFamily="34" charset="0"/>
              </a:defRPr>
            </a:lvl5pPr>
          </a:lstStyle>
          <a:p>
            <a:pPr lvl="0"/>
            <a:r>
              <a:rPr lang="en-US" dirty="0"/>
              <a:t>Click to edit Master text styles</a:t>
            </a:r>
          </a:p>
        </p:txBody>
      </p:sp>
      <p:sp>
        <p:nvSpPr>
          <p:cNvPr id="5" name="Footer Placeholder 4">
            <a:extLst>
              <a:ext uri="{FF2B5EF4-FFF2-40B4-BE49-F238E27FC236}">
                <a16:creationId xmlns:a16="http://schemas.microsoft.com/office/drawing/2014/main" id="{896B6A29-8E90-46CA-AE21-1EABBCFCA2C2}"/>
              </a:ext>
            </a:extLst>
          </p:cNvPr>
          <p:cNvSpPr>
            <a:spLocks noGrp="1"/>
          </p:cNvSpPr>
          <p:nvPr>
            <p:ph type="ftr" sz="quarter" idx="11"/>
          </p:nvPr>
        </p:nvSpPr>
        <p:spPr>
          <a:xfrm>
            <a:off x="4667587" y="6428487"/>
            <a:ext cx="2856825" cy="256858"/>
          </a:xfrm>
        </p:spPr>
        <p:txBody>
          <a:bodyPr/>
          <a:lstStyle>
            <a:lvl1pPr algn="ctr">
              <a:defRPr/>
            </a:lvl1pPr>
          </a:lstStyle>
          <a:p>
            <a:r>
              <a:rPr lang="en-US"/>
              <a:t>Executive Master of IT</a:t>
            </a:r>
            <a:endParaRPr lang="x-none" dirty="0"/>
          </a:p>
        </p:txBody>
      </p:sp>
      <p:sp>
        <p:nvSpPr>
          <p:cNvPr id="6" name="Slide Number Placeholder 5">
            <a:extLst>
              <a:ext uri="{FF2B5EF4-FFF2-40B4-BE49-F238E27FC236}">
                <a16:creationId xmlns:a16="http://schemas.microsoft.com/office/drawing/2014/main" id="{741FB936-D1CE-49BD-AC91-D8C71518F385}"/>
              </a:ext>
            </a:extLst>
          </p:cNvPr>
          <p:cNvSpPr>
            <a:spLocks noGrp="1"/>
          </p:cNvSpPr>
          <p:nvPr>
            <p:ph type="sldNum" sz="quarter" idx="12"/>
          </p:nvPr>
        </p:nvSpPr>
        <p:spPr>
          <a:xfrm>
            <a:off x="11506200" y="6113418"/>
            <a:ext cx="498482" cy="443498"/>
          </a:xfrm>
        </p:spPr>
        <p:txBody>
          <a:bodyPr/>
          <a:lstStyle>
            <a:lvl1pPr algn="ctr">
              <a:defRPr sz="1400" b="1">
                <a:solidFill>
                  <a:srgbClr val="225D2A"/>
                </a:solidFill>
                <a:latin typeface="Arial" panose="020B0604020202020204" pitchFamily="34" charset="0"/>
                <a:cs typeface="Arial" panose="020B0604020202020204" pitchFamily="34" charset="0"/>
              </a:defRPr>
            </a:lvl1pPr>
          </a:lstStyle>
          <a:p>
            <a:fld id="{F403CD01-B6AB-40BE-8C66-E83FEE257421}" type="slidenum">
              <a:rPr lang="x-none" smtClean="0"/>
              <a:pPr/>
              <a:t>‹#›</a:t>
            </a:fld>
            <a:endParaRPr lang="x-none" dirty="0"/>
          </a:p>
        </p:txBody>
      </p:sp>
      <p:sp>
        <p:nvSpPr>
          <p:cNvPr id="10" name="Picture Placeholder 9">
            <a:extLst>
              <a:ext uri="{FF2B5EF4-FFF2-40B4-BE49-F238E27FC236}">
                <a16:creationId xmlns:a16="http://schemas.microsoft.com/office/drawing/2014/main" id="{40803472-1D68-4FEA-8572-DF33E031CC86}"/>
              </a:ext>
            </a:extLst>
          </p:cNvPr>
          <p:cNvSpPr>
            <a:spLocks noGrp="1"/>
          </p:cNvSpPr>
          <p:nvPr>
            <p:ph type="pic" sz="quarter" idx="13"/>
          </p:nvPr>
        </p:nvSpPr>
        <p:spPr>
          <a:xfrm>
            <a:off x="0" y="0"/>
            <a:ext cx="4108450" cy="6858000"/>
          </a:xfrm>
        </p:spPr>
        <p:txBody>
          <a:bodyPr>
            <a:normAutofit/>
          </a:bodyPr>
          <a:lstStyle>
            <a:lvl1pPr marL="0" indent="0">
              <a:buNone/>
              <a:defRPr sz="1400">
                <a:latin typeface="Arial" panose="020B0604020202020204" pitchFamily="34" charset="0"/>
                <a:cs typeface="Arial" panose="020B0604020202020204" pitchFamily="34" charset="0"/>
              </a:defRPr>
            </a:lvl1pPr>
          </a:lstStyle>
          <a:p>
            <a:endParaRPr lang="x-none"/>
          </a:p>
        </p:txBody>
      </p:sp>
      <p:sp>
        <p:nvSpPr>
          <p:cNvPr id="11" name="Frame 10">
            <a:extLst>
              <a:ext uri="{FF2B5EF4-FFF2-40B4-BE49-F238E27FC236}">
                <a16:creationId xmlns:a16="http://schemas.microsoft.com/office/drawing/2014/main" id="{F4DF345B-7CA9-46B4-9601-1E28984E0440}"/>
              </a:ext>
            </a:extLst>
          </p:cNvPr>
          <p:cNvSpPr/>
          <p:nvPr userDrawn="1"/>
        </p:nvSpPr>
        <p:spPr>
          <a:xfrm>
            <a:off x="3166333" y="1693959"/>
            <a:ext cx="3002507" cy="3235333"/>
          </a:xfrm>
          <a:prstGeom prst="frame">
            <a:avLst>
              <a:gd name="adj1" fmla="val 2374"/>
            </a:avLst>
          </a:prstGeom>
          <a:solidFill>
            <a:srgbClr val="35A4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schemeClr val="tx1"/>
              </a:solidFill>
            </a:endParaRPr>
          </a:p>
        </p:txBody>
      </p:sp>
      <p:sp>
        <p:nvSpPr>
          <p:cNvPr id="15" name="Text Placeholder 14">
            <a:extLst>
              <a:ext uri="{FF2B5EF4-FFF2-40B4-BE49-F238E27FC236}">
                <a16:creationId xmlns:a16="http://schemas.microsoft.com/office/drawing/2014/main" id="{B742C6E4-1FA3-419D-BDD2-5393FD84AC5A}"/>
              </a:ext>
            </a:extLst>
          </p:cNvPr>
          <p:cNvSpPr>
            <a:spLocks noGrp="1"/>
          </p:cNvSpPr>
          <p:nvPr>
            <p:ph type="body" sz="quarter" idx="14"/>
          </p:nvPr>
        </p:nvSpPr>
        <p:spPr>
          <a:xfrm>
            <a:off x="4395002" y="2130687"/>
            <a:ext cx="1565468" cy="776285"/>
          </a:xfrm>
        </p:spPr>
        <p:txBody>
          <a:bodyPr anchor="ctr">
            <a:noAutofit/>
          </a:bodyPr>
          <a:lstStyle>
            <a:lvl1pPr marL="0" indent="0">
              <a:buNone/>
              <a:defRPr sz="2400" b="1">
                <a:latin typeface="Arial" panose="020B0604020202020204" pitchFamily="34" charset="0"/>
                <a:cs typeface="Arial" panose="020B0604020202020204" pitchFamily="34" charset="0"/>
              </a:defRPr>
            </a:lvl1pPr>
          </a:lstStyle>
          <a:p>
            <a:pPr lvl="0"/>
            <a:r>
              <a:rPr lang="en-US" dirty="0"/>
              <a:t>Click to edit</a:t>
            </a:r>
            <a:endParaRPr lang="x-none" dirty="0"/>
          </a:p>
        </p:txBody>
      </p:sp>
      <p:cxnSp>
        <p:nvCxnSpPr>
          <p:cNvPr id="17" name="Straight Connector 16">
            <a:extLst>
              <a:ext uri="{FF2B5EF4-FFF2-40B4-BE49-F238E27FC236}">
                <a16:creationId xmlns:a16="http://schemas.microsoft.com/office/drawing/2014/main" id="{E23F8C5B-0FE2-48B7-9DD0-B286C517731F}"/>
              </a:ext>
            </a:extLst>
          </p:cNvPr>
          <p:cNvCxnSpPr/>
          <p:nvPr userDrawn="1"/>
        </p:nvCxnSpPr>
        <p:spPr>
          <a:xfrm>
            <a:off x="4517409" y="3057099"/>
            <a:ext cx="57320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0988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youtu.be/gNLHue6TydM"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9.jpe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0.jpe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2.jpeg"/><Relationship Id="rId4" Type="http://schemas.openxmlformats.org/officeDocument/2006/relationships/image" Target="../media/image9.emf"/><Relationship Id="rId9" Type="http://schemas.openxmlformats.org/officeDocument/2006/relationships/image" Target="../media/image21.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11" Type="http://schemas.openxmlformats.org/officeDocument/2006/relationships/image" Target="../media/image24.jpeg"/><Relationship Id="rId5" Type="http://schemas.openxmlformats.org/officeDocument/2006/relationships/image" Target="../media/image10.emf"/><Relationship Id="rId10" Type="http://schemas.openxmlformats.org/officeDocument/2006/relationships/image" Target="../media/image23.png"/><Relationship Id="rId4" Type="http://schemas.openxmlformats.org/officeDocument/2006/relationships/image" Target="../media/image9.emf"/><Relationship Id="rId9" Type="http://schemas.openxmlformats.org/officeDocument/2006/relationships/hyperlink" Target="https://www.imei.info/"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5.jpe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jpe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11" Type="http://schemas.openxmlformats.org/officeDocument/2006/relationships/image" Target="../media/image32.jpeg"/><Relationship Id="rId5" Type="http://schemas.openxmlformats.org/officeDocument/2006/relationships/image" Target="../media/image10.emf"/><Relationship Id="rId10" Type="http://schemas.openxmlformats.org/officeDocument/2006/relationships/image" Target="../media/image31.jpeg"/><Relationship Id="rId4" Type="http://schemas.openxmlformats.org/officeDocument/2006/relationships/image" Target="../media/image9.emf"/><Relationship Id="rId9" Type="http://schemas.openxmlformats.org/officeDocument/2006/relationships/image" Target="../media/image30.jpe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3.pn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3" Type="http://schemas.openxmlformats.org/officeDocument/2006/relationships/hyperlink" Target="https://www.tenorshare.com/iphone-transfer/clone-sim-card.html#:~:text=%20How%20to%20clone%20SIM%20card%20using%20IMSI,mobile%20device%20and%20turn%20it%20on.%20More%20" TargetMode="External"/><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764720"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Social Media and Mobile Forensics</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a:t>
            </a:r>
            <a:r>
              <a:rPr lang="ar-EG" sz="2800" dirty="0">
                <a:solidFill>
                  <a:srgbClr val="FF9518"/>
                </a:solidFill>
                <a:latin typeface="Tajawal Medium" panose="00000600000000000000" pitchFamily="2" charset="-78"/>
                <a:cs typeface="Tajawal Medium" panose="00000600000000000000" pitchFamily="2" charset="-78"/>
              </a:rPr>
              <a:t>7</a:t>
            </a:r>
            <a:r>
              <a:rPr lang="en-US" sz="2800" dirty="0">
                <a:solidFill>
                  <a:srgbClr val="FF9518"/>
                </a:solidFill>
                <a:latin typeface="Tajawal Medium" panose="00000600000000000000" pitchFamily="2" charset="-78"/>
                <a:cs typeface="Tajawal Medium" panose="00000600000000000000" pitchFamily="2" charset="-78"/>
              </a:rPr>
              <a:t>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815599"/>
            <a:ext cx="10515600" cy="4351338"/>
          </a:xfrm>
        </p:spPr>
        <p:txBody>
          <a:bodyPr>
            <a:normAutofit/>
          </a:bodyPr>
          <a:lstStyle/>
          <a:p>
            <a:r>
              <a:rPr lang="en-US" sz="2400" dirty="0"/>
              <a:t>Social Media Forensic</a:t>
            </a:r>
          </a:p>
          <a:p>
            <a:r>
              <a:rPr lang="en-US" sz="2400" dirty="0"/>
              <a:t>Mobile Forensics </a:t>
            </a:r>
          </a:p>
          <a:p>
            <a:pPr lvl="1"/>
            <a:r>
              <a:rPr lang="en-US"/>
              <a:t>Phones Devices </a:t>
            </a:r>
            <a:endParaRPr lang="en-US" dirty="0"/>
          </a:p>
          <a:p>
            <a:pPr lvl="1"/>
            <a:r>
              <a:rPr lang="en-US" dirty="0"/>
              <a:t>Service provider </a:t>
            </a:r>
          </a:p>
          <a:p>
            <a:pPr lvl="1"/>
            <a:r>
              <a:rPr lang="en-US" dirty="0"/>
              <a:t>Sim Card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Social Media Forensic</a:t>
            </a:r>
          </a:p>
        </p:txBody>
      </p:sp>
    </p:spTree>
    <p:extLst>
      <p:ext uri="{BB962C8B-B14F-4D97-AF65-F5344CB8AC3E}">
        <p14:creationId xmlns:p14="http://schemas.microsoft.com/office/powerpoint/2010/main" val="2167325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52941" y="1963172"/>
            <a:ext cx="6879674" cy="3112478"/>
          </a:xfrm>
        </p:spPr>
        <p:txBody>
          <a:bodyPr>
            <a:normAutofit/>
          </a:bodyPr>
          <a:lstStyle/>
          <a:p>
            <a:pPr marL="0" indent="0">
              <a:buNone/>
            </a:pPr>
            <a:r>
              <a:rPr lang="en-US" sz="2400" dirty="0"/>
              <a:t>What is social media? </a:t>
            </a:r>
          </a:p>
          <a:p>
            <a:r>
              <a:rPr lang="en-US" sz="2400" dirty="0"/>
              <a:t>Social media is the use of applications or programs that a user can use to create and share information, forms of expression, opinions, ideas, and so on through virtual communities through the global internet.</a:t>
            </a:r>
          </a:p>
          <a:p>
            <a:r>
              <a:rPr lang="en-US" sz="2400" dirty="0"/>
              <a:t>Users can access social media through web-based technology such as a mobile device application.</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638176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17266" y="1868673"/>
            <a:ext cx="6879674" cy="3900565"/>
          </a:xfrm>
        </p:spPr>
        <p:txBody>
          <a:bodyPr>
            <a:normAutofit/>
          </a:bodyPr>
          <a:lstStyle/>
          <a:p>
            <a:r>
              <a:rPr lang="en-US" sz="2400" dirty="0"/>
              <a:t>The majority of the social media that the artifacts will not be saved to the user system.</a:t>
            </a:r>
          </a:p>
          <a:p>
            <a:r>
              <a:rPr lang="en-US" sz="2400" dirty="0"/>
              <a:t>The applications store the data in the service provider's cloud, which is a fancy way of saying the data will be on the service provider's servers.</a:t>
            </a:r>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840413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pic>
        <p:nvPicPr>
          <p:cNvPr id="19" name="Picture 18">
            <a:extLst>
              <a:ext uri="{FF2B5EF4-FFF2-40B4-BE49-F238E27FC236}">
                <a16:creationId xmlns:a16="http://schemas.microsoft.com/office/drawing/2014/main" id="{D33FA184-D902-DDB8-DA8A-C58F478958B2}"/>
              </a:ext>
            </a:extLst>
          </p:cNvPr>
          <p:cNvPicPr>
            <a:picLocks noChangeAspect="1"/>
          </p:cNvPicPr>
          <p:nvPr/>
        </p:nvPicPr>
        <p:blipFill>
          <a:blip r:embed="rId9"/>
          <a:stretch>
            <a:fillRect/>
          </a:stretch>
        </p:blipFill>
        <p:spPr>
          <a:xfrm>
            <a:off x="1502229" y="1536700"/>
            <a:ext cx="7108371" cy="4446027"/>
          </a:xfrm>
          <a:prstGeom prst="rect">
            <a:avLst/>
          </a:prstGeom>
        </p:spPr>
      </p:pic>
    </p:spTree>
    <p:extLst>
      <p:ext uri="{BB962C8B-B14F-4D97-AF65-F5344CB8AC3E}">
        <p14:creationId xmlns:p14="http://schemas.microsoft.com/office/powerpoint/2010/main" val="2909239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
        <p:nvSpPr>
          <p:cNvPr id="15" name="TextBox 14">
            <a:extLst>
              <a:ext uri="{FF2B5EF4-FFF2-40B4-BE49-F238E27FC236}">
                <a16:creationId xmlns:a16="http://schemas.microsoft.com/office/drawing/2014/main" id="{020563AD-4595-0A92-5442-B15C18B8FE6E}"/>
              </a:ext>
            </a:extLst>
          </p:cNvPr>
          <p:cNvSpPr txBox="1"/>
          <p:nvPr/>
        </p:nvSpPr>
        <p:spPr>
          <a:xfrm>
            <a:off x="523664" y="1633538"/>
            <a:ext cx="7528383" cy="3785652"/>
          </a:xfrm>
          <a:prstGeom prst="rect">
            <a:avLst/>
          </a:prstGeom>
          <a:noFill/>
        </p:spPr>
        <p:txBody>
          <a:bodyPr wrap="square">
            <a:spAutoFit/>
          </a:bodyPr>
          <a:lstStyle/>
          <a:p>
            <a:r>
              <a:rPr lang="en-US" sz="2000" dirty="0"/>
              <a:t>The following is a short description of some popular social media applications you make come across during your investigations:</a:t>
            </a:r>
          </a:p>
          <a:p>
            <a:endParaRPr lang="en-US" sz="2000" dirty="0"/>
          </a:p>
          <a:p>
            <a:pPr marL="285750" indent="-285750">
              <a:buFont typeface="Arial" panose="020B0604020202020204" pitchFamily="34" charset="0"/>
              <a:buChar char="•"/>
            </a:pPr>
            <a:r>
              <a:rPr lang="en-US" sz="2000" b="1" dirty="0"/>
              <a:t>Facebook</a:t>
            </a:r>
            <a:r>
              <a:rPr lang="en-US" sz="2000" dirty="0"/>
              <a:t>: The most extensive social media application with nearly 2,000,000,000 users. It combines commercial advertisers and consumer users with their content. It is easy to use. Users can upload images, recorded videos, live videos, and chat via the messenger application.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b="1" dirty="0"/>
              <a:t>Instagram</a:t>
            </a:r>
            <a:r>
              <a:rPr lang="en-US" sz="2000" dirty="0"/>
              <a:t>: A photo and video sharing social media application. Users can share photos and recorded videos and live videos. Users can also chat and comment with other users via the app.</a:t>
            </a:r>
          </a:p>
        </p:txBody>
      </p:sp>
    </p:spTree>
    <p:extLst>
      <p:ext uri="{BB962C8B-B14F-4D97-AF65-F5344CB8AC3E}">
        <p14:creationId xmlns:p14="http://schemas.microsoft.com/office/powerpoint/2010/main" val="3137517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285750" indent="-285750">
              <a:buFont typeface="Arial" panose="020B0604020202020204" pitchFamily="34" charset="0"/>
              <a:buChar char="•"/>
            </a:pPr>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5" name="TextBox 14">
            <a:extLst>
              <a:ext uri="{FF2B5EF4-FFF2-40B4-BE49-F238E27FC236}">
                <a16:creationId xmlns:a16="http://schemas.microsoft.com/office/drawing/2014/main" id="{40648934-B609-2F0B-F8CF-FEA4914C7108}"/>
              </a:ext>
            </a:extLst>
          </p:cNvPr>
          <p:cNvSpPr txBox="1"/>
          <p:nvPr/>
        </p:nvSpPr>
        <p:spPr>
          <a:xfrm>
            <a:off x="391713" y="1822362"/>
            <a:ext cx="7651545" cy="2862322"/>
          </a:xfrm>
          <a:prstGeom prst="rect">
            <a:avLst/>
          </a:prstGeom>
          <a:noFill/>
        </p:spPr>
        <p:txBody>
          <a:bodyPr wrap="square">
            <a:spAutoFit/>
          </a:bodyPr>
          <a:lstStyle/>
          <a:p>
            <a:pPr marL="285750" indent="-285750" algn="just">
              <a:buFont typeface="Arial" panose="020B0604020202020204" pitchFamily="34" charset="0"/>
              <a:buChar char="•"/>
            </a:pPr>
            <a:r>
              <a:rPr lang="en-US" sz="2000" b="1" dirty="0"/>
              <a:t>Snapchat</a:t>
            </a:r>
            <a:r>
              <a:rPr lang="en-US" sz="2000" dirty="0"/>
              <a:t>: A video/photo-sharing social media application. Initially, when a user sent a "snap" after the recipient viewed the image, it would be deleted from the system. Now, users have the option of saving "snaps."</a:t>
            </a:r>
          </a:p>
          <a:p>
            <a:pPr marL="285750" indent="-285750" algn="just">
              <a:buFont typeface="Arial" panose="020B0604020202020204" pitchFamily="34" charset="0"/>
              <a:buChar char="•"/>
            </a:pPr>
            <a:r>
              <a:rPr lang="en-US" sz="2000" b="1" dirty="0"/>
              <a:t>Twitter</a:t>
            </a:r>
            <a:r>
              <a:rPr lang="en-US" sz="2000" dirty="0"/>
              <a:t>: Social media application used for news, politics, sports, entertainment, and so on. Twitter allows 280-character tweets, with longer tweets being linked in the following messages.</a:t>
            </a:r>
          </a:p>
          <a:p>
            <a:pPr marL="285750" indent="-285750" algn="just">
              <a:buFont typeface="Arial" panose="020B0604020202020204" pitchFamily="34" charset="0"/>
              <a:buChar char="•"/>
            </a:pPr>
            <a:r>
              <a:rPr lang="en-US" sz="2000" b="1" dirty="0"/>
              <a:t>WhatsApp</a:t>
            </a:r>
            <a:r>
              <a:rPr lang="en-US" sz="2000" dirty="0"/>
              <a:t>: A messaging application with the ability to send pictures/videos.</a:t>
            </a:r>
          </a:p>
        </p:txBody>
      </p:sp>
    </p:spTree>
    <p:extLst>
      <p:ext uri="{BB962C8B-B14F-4D97-AF65-F5344CB8AC3E}">
        <p14:creationId xmlns:p14="http://schemas.microsoft.com/office/powerpoint/2010/main" val="1913254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15" name="TextBox 14">
            <a:extLst>
              <a:ext uri="{FF2B5EF4-FFF2-40B4-BE49-F238E27FC236}">
                <a16:creationId xmlns:a16="http://schemas.microsoft.com/office/drawing/2014/main" id="{B1410C2F-BEF0-5FD3-D569-0493EF4073F6}"/>
              </a:ext>
            </a:extLst>
          </p:cNvPr>
          <p:cNvSpPr txBox="1"/>
          <p:nvPr/>
        </p:nvSpPr>
        <p:spPr>
          <a:xfrm>
            <a:off x="809244" y="2059199"/>
            <a:ext cx="7216169" cy="3785652"/>
          </a:xfrm>
          <a:prstGeom prst="rect">
            <a:avLst/>
          </a:prstGeom>
          <a:noFill/>
        </p:spPr>
        <p:txBody>
          <a:bodyPr wrap="square">
            <a:spAutoFit/>
          </a:bodyPr>
          <a:lstStyle/>
          <a:p>
            <a:pPr marL="285750" indent="-285750" algn="just">
              <a:buFont typeface="Arial" panose="020B0604020202020204" pitchFamily="34" charset="0"/>
              <a:buChar char="•"/>
            </a:pPr>
            <a:r>
              <a:rPr lang="en-US" sz="2000" b="1" dirty="0"/>
              <a:t>Telegram</a:t>
            </a:r>
            <a:r>
              <a:rPr lang="en-US" sz="2000" dirty="0"/>
              <a:t>: is a popular cross-platform messaging app that is widely used because it offers some enhanced privacy and encryption features as well as support for large group chat features.</a:t>
            </a:r>
          </a:p>
          <a:p>
            <a:pPr marL="285750" indent="-285750" algn="just">
              <a:buFont typeface="Arial" panose="020B0604020202020204" pitchFamily="34" charset="0"/>
              <a:buChar char="•"/>
            </a:pPr>
            <a:r>
              <a:rPr lang="en-US" sz="2000" b="1" dirty="0"/>
              <a:t>Tumblr</a:t>
            </a:r>
            <a:r>
              <a:rPr lang="en-US" sz="2000" dirty="0"/>
              <a:t>: A blogging/social networking application. Users can post pictures/videos to a blog page.</a:t>
            </a:r>
          </a:p>
          <a:p>
            <a:pPr marL="285750" indent="-285750" algn="just">
              <a:buFont typeface="Arial" panose="020B0604020202020204" pitchFamily="34" charset="0"/>
              <a:buChar char="•"/>
            </a:pPr>
            <a:r>
              <a:rPr lang="en-US" sz="2000" b="1" dirty="0"/>
              <a:t>Tinder</a:t>
            </a:r>
            <a:r>
              <a:rPr lang="en-US" sz="2000" dirty="0"/>
              <a:t>: A location-based social media application used as a dating service. Users "swipe right" or "swipe left" on profiles they like/dislike. If both parties "like" each other, then they can chat using the app.</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endParaRPr lang="en-US" sz="2000" dirty="0"/>
          </a:p>
        </p:txBody>
      </p:sp>
    </p:spTree>
    <p:extLst>
      <p:ext uri="{BB962C8B-B14F-4D97-AF65-F5344CB8AC3E}">
        <p14:creationId xmlns:p14="http://schemas.microsoft.com/office/powerpoint/2010/main" val="663525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Forensics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9" name="Content Placeholder 18">
            <a:extLst>
              <a:ext uri="{FF2B5EF4-FFF2-40B4-BE49-F238E27FC236}">
                <a16:creationId xmlns:a16="http://schemas.microsoft.com/office/drawing/2014/main" id="{ABC00B5A-A50E-CACA-D317-433BB2BF374D}"/>
              </a:ext>
            </a:extLst>
          </p:cNvPr>
          <p:cNvSpPr>
            <a:spLocks noGrp="1"/>
          </p:cNvSpPr>
          <p:nvPr>
            <p:ph idx="1"/>
          </p:nvPr>
        </p:nvSpPr>
        <p:spPr>
          <a:xfrm>
            <a:off x="838200" y="1825625"/>
            <a:ext cx="7421891" cy="4351338"/>
          </a:xfrm>
        </p:spPr>
        <p:txBody>
          <a:bodyPr/>
          <a:lstStyle/>
          <a:p>
            <a:r>
              <a:rPr lang="en-US" dirty="0"/>
              <a:t>The  application of computer investigation and analysis techniques to gather evidence from online sources suitable for presentation in a court law </a:t>
            </a:r>
          </a:p>
          <a:p>
            <a:endParaRPr lang="en-US" dirty="0"/>
          </a:p>
          <a:p>
            <a:endParaRPr lang="en-US" dirty="0"/>
          </a:p>
        </p:txBody>
      </p:sp>
    </p:spTree>
    <p:extLst>
      <p:ext uri="{BB962C8B-B14F-4D97-AF65-F5344CB8AC3E}">
        <p14:creationId xmlns:p14="http://schemas.microsoft.com/office/powerpoint/2010/main" val="2017325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Forensics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58876" y="1615722"/>
            <a:ext cx="7736427" cy="4351338"/>
          </a:xfrm>
        </p:spPr>
        <p:txBody>
          <a:bodyPr>
            <a:normAutofit/>
          </a:bodyPr>
          <a:lstStyle/>
          <a:p>
            <a:pPr marL="0" indent="0">
              <a:buNone/>
            </a:pPr>
            <a:r>
              <a:rPr lang="en-US" sz="2400" b="1" u="sng" dirty="0"/>
              <a:t>Social media investigators have a variety of strategies for collecting and analyzing social media information, such as:</a:t>
            </a:r>
          </a:p>
          <a:p>
            <a:r>
              <a:rPr lang="en-US" sz="2400" dirty="0"/>
              <a:t>Manually visiting social media account pages.</a:t>
            </a:r>
          </a:p>
          <a:p>
            <a:r>
              <a:rPr lang="en-US" sz="2400" dirty="0"/>
              <a:t>Printing or taking screenshots.</a:t>
            </a:r>
          </a:p>
          <a:p>
            <a:r>
              <a:rPr lang="en-US" sz="2400" dirty="0"/>
              <a:t>Downloading copies of photos or files.</a:t>
            </a:r>
          </a:p>
          <a:p>
            <a:r>
              <a:rPr lang="en-US" sz="2400" dirty="0"/>
              <a:t>Accessing open source or other software programs to collect and preserve information.</a:t>
            </a:r>
          </a:p>
          <a:p>
            <a:r>
              <a:rPr lang="en-US" sz="2400" dirty="0"/>
              <a:t>Subpoenaing or obtaining a court order for production of additional information and documents.</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387405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40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Forensic</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5" name="TextBox 14">
            <a:extLst>
              <a:ext uri="{FF2B5EF4-FFF2-40B4-BE49-F238E27FC236}">
                <a16:creationId xmlns:a16="http://schemas.microsoft.com/office/drawing/2014/main" id="{DA5AD734-CEDB-EAF6-4895-A4750CE7AE6D}"/>
              </a:ext>
            </a:extLst>
          </p:cNvPr>
          <p:cNvSpPr txBox="1"/>
          <p:nvPr/>
        </p:nvSpPr>
        <p:spPr>
          <a:xfrm>
            <a:off x="693516" y="1434726"/>
            <a:ext cx="6947363" cy="4154984"/>
          </a:xfrm>
          <a:prstGeom prst="rect">
            <a:avLst/>
          </a:prstGeom>
          <a:noFill/>
        </p:spPr>
        <p:txBody>
          <a:bodyPr wrap="square">
            <a:spAutoFit/>
          </a:bodyPr>
          <a:lstStyle/>
          <a:p>
            <a:pPr algn="just"/>
            <a:r>
              <a:rPr lang="en-US" sz="2200" b="1" u="sng" dirty="0"/>
              <a:t>Here are tools designed to make your online investigations more </a:t>
            </a:r>
            <a:r>
              <a:rPr lang="en-US" sz="2200" dirty="0"/>
              <a:t>successful and efficient:</a:t>
            </a:r>
          </a:p>
          <a:p>
            <a:pPr marL="285750" indent="-285750" algn="just">
              <a:buFont typeface="Arial" panose="020B0604020202020204" pitchFamily="34" charset="0"/>
              <a:buChar char="•"/>
            </a:pPr>
            <a:r>
              <a:rPr lang="en-US" sz="2200" b="1" dirty="0" err="1"/>
              <a:t>WebPreserver</a:t>
            </a:r>
            <a:r>
              <a:rPr lang="en-US" sz="2200" dirty="0"/>
              <a:t>: Collect and preserve social media evidence in defensible format</a:t>
            </a:r>
          </a:p>
          <a:p>
            <a:pPr marL="285750" indent="-285750" algn="just">
              <a:buFont typeface="Arial" panose="020B0604020202020204" pitchFamily="34" charset="0"/>
              <a:buChar char="•"/>
            </a:pPr>
            <a:r>
              <a:rPr lang="en-US" sz="2200" b="1" dirty="0" err="1"/>
              <a:t>Makeawebsitehub</a:t>
            </a:r>
            <a:r>
              <a:rPr lang="en-US" sz="2200" dirty="0"/>
              <a:t>: Identify the latest social media apps and platforms</a:t>
            </a:r>
          </a:p>
          <a:p>
            <a:pPr marL="285750" indent="-285750" algn="just">
              <a:buFont typeface="Arial" panose="020B0604020202020204" pitchFamily="34" charset="0"/>
              <a:buChar char="•"/>
            </a:pPr>
            <a:r>
              <a:rPr lang="en-US" sz="2200" b="1" dirty="0" err="1"/>
              <a:t>Pipl</a:t>
            </a:r>
            <a:r>
              <a:rPr lang="en-US" sz="2200" b="1" dirty="0"/>
              <a:t> Search</a:t>
            </a:r>
            <a:r>
              <a:rPr lang="en-US" sz="2200" dirty="0"/>
              <a:t>: Find public records, online data, and other information related to an individual</a:t>
            </a:r>
          </a:p>
          <a:p>
            <a:pPr marL="285750" indent="-285750" algn="just">
              <a:buFont typeface="Arial" panose="020B0604020202020204" pitchFamily="34" charset="0"/>
              <a:buChar char="•"/>
            </a:pPr>
            <a:r>
              <a:rPr lang="en-US" sz="2200" b="1" dirty="0" err="1"/>
              <a:t>TinEye</a:t>
            </a:r>
            <a:r>
              <a:rPr lang="en-US" sz="2200" dirty="0"/>
              <a:t>: Use reverse image search to find the source of an online picture</a:t>
            </a:r>
          </a:p>
          <a:p>
            <a:pPr marL="285750" indent="-285750" algn="just">
              <a:buFont typeface="Arial" panose="020B0604020202020204" pitchFamily="34" charset="0"/>
              <a:buChar char="•"/>
            </a:pPr>
            <a:r>
              <a:rPr lang="en-US" sz="2200" b="1" dirty="0" err="1"/>
              <a:t>TweetBeaver</a:t>
            </a:r>
            <a:r>
              <a:rPr lang="en-US" sz="2200" dirty="0"/>
              <a:t>: Use Twitter analytics to understand an account and identify connections</a:t>
            </a:r>
          </a:p>
        </p:txBody>
      </p:sp>
    </p:spTree>
    <p:extLst>
      <p:ext uri="{BB962C8B-B14F-4D97-AF65-F5344CB8AC3E}">
        <p14:creationId xmlns:p14="http://schemas.microsoft.com/office/powerpoint/2010/main" val="2051983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40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Forensic</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9" name="TextBox 18">
            <a:extLst>
              <a:ext uri="{FF2B5EF4-FFF2-40B4-BE49-F238E27FC236}">
                <a16:creationId xmlns:a16="http://schemas.microsoft.com/office/drawing/2014/main" id="{A3A877DF-9DB5-2704-2E7C-FB239DA3D37F}"/>
              </a:ext>
            </a:extLst>
          </p:cNvPr>
          <p:cNvSpPr txBox="1"/>
          <p:nvPr/>
        </p:nvSpPr>
        <p:spPr>
          <a:xfrm>
            <a:off x="1053619" y="2110050"/>
            <a:ext cx="6343650" cy="923330"/>
          </a:xfrm>
          <a:prstGeom prst="rect">
            <a:avLst/>
          </a:prstGeom>
          <a:noFill/>
        </p:spPr>
        <p:txBody>
          <a:bodyPr wrap="square">
            <a:spAutoFit/>
          </a:bodyPr>
          <a:lstStyle/>
          <a:p>
            <a:pPr marL="285750" indent="-285750">
              <a:buFont typeface="Arial" panose="020B0604020202020204" pitchFamily="34" charset="0"/>
              <a:buChar char="•"/>
            </a:pPr>
            <a:r>
              <a:rPr lang="en-US" sz="1800" b="1" dirty="0" err="1"/>
              <a:t>WebPreserver</a:t>
            </a:r>
            <a:endParaRPr lang="en-US" dirty="0">
              <a:hlinkClick r:id="rId9"/>
            </a:endParaRPr>
          </a:p>
          <a:p>
            <a:r>
              <a:rPr lang="en-US" dirty="0">
                <a:hlinkClick r:id="rId9"/>
              </a:rPr>
              <a:t>https://youtu.be/gNLHue6TydM</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188189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Mobile </a:t>
            </a:r>
            <a:r>
              <a:rPr lang="en-US" sz="2400" dirty="0" err="1">
                <a:solidFill>
                  <a:schemeClr val="bg1"/>
                </a:solidFill>
              </a:rPr>
              <a:t>Forenics</a:t>
            </a:r>
            <a:endParaRPr lang="en-US" sz="2400" dirty="0">
              <a:solidFill>
                <a:schemeClr val="bg1"/>
              </a:solidFill>
            </a:endParaRPr>
          </a:p>
        </p:txBody>
      </p:sp>
    </p:spTree>
    <p:extLst>
      <p:ext uri="{BB962C8B-B14F-4D97-AF65-F5344CB8AC3E}">
        <p14:creationId xmlns:p14="http://schemas.microsoft.com/office/powerpoint/2010/main" val="17778441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31506" y="1868674"/>
            <a:ext cx="7746536" cy="3208665"/>
          </a:xfrm>
        </p:spPr>
        <p:txBody>
          <a:bodyPr>
            <a:normAutofit/>
          </a:bodyPr>
          <a:lstStyle/>
          <a:p>
            <a:pPr algn="just"/>
            <a:r>
              <a:rPr lang="en-US" sz="2400" dirty="0"/>
              <a:t>Mobile devices perform an array of functions ranging from a simple telephony device to those  of a personal computer.</a:t>
            </a:r>
          </a:p>
          <a:p>
            <a:pPr algn="just"/>
            <a:r>
              <a:rPr lang="en-US" sz="2400" dirty="0"/>
              <a:t>Designed for mobility, they are compact in size, battery-powered, and  lightweight. </a:t>
            </a:r>
          </a:p>
          <a:p>
            <a:pPr algn="just"/>
            <a:r>
              <a:rPr lang="en-US" sz="2400" dirty="0"/>
              <a:t>Most mobile devices have a basic set of comparable features and capabilities. </a:t>
            </a:r>
          </a:p>
          <a:p>
            <a:pPr algn="just"/>
            <a:endParaRPr lang="en-US" sz="2400" dirty="0"/>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1831039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55512" y="1521196"/>
            <a:ext cx="7232807" cy="4155405"/>
          </a:xfrm>
        </p:spPr>
        <p:txBody>
          <a:bodyPr>
            <a:noAutofit/>
          </a:bodyPr>
          <a:lstStyle/>
          <a:p>
            <a:pPr marL="0" indent="0" algn="just">
              <a:buNone/>
            </a:pPr>
            <a:r>
              <a:rPr lang="en-US" sz="1800" dirty="0"/>
              <a:t>Depending on your phone’s model, the following information might be stored on it:</a:t>
            </a:r>
          </a:p>
          <a:p>
            <a:pPr algn="just"/>
            <a:r>
              <a:rPr lang="en-US" sz="1800" dirty="0"/>
              <a:t>Incoming, outgoing, and missed calls</a:t>
            </a:r>
          </a:p>
          <a:p>
            <a:pPr algn="just"/>
            <a:r>
              <a:rPr lang="en-US" sz="1800" dirty="0"/>
              <a:t>Multimedia Message Service (MMS; text messages) and Short Message Service (SMS) messages</a:t>
            </a:r>
          </a:p>
          <a:p>
            <a:pPr algn="just"/>
            <a:r>
              <a:rPr lang="en-US" sz="1800" dirty="0"/>
              <a:t>E-mail accounts</a:t>
            </a:r>
          </a:p>
          <a:p>
            <a:pPr algn="just"/>
            <a:r>
              <a:rPr lang="en-US" sz="1800" dirty="0"/>
              <a:t>Instant messaging (IM) logs</a:t>
            </a:r>
          </a:p>
          <a:p>
            <a:pPr algn="just"/>
            <a:r>
              <a:rPr lang="en-US" sz="1800" dirty="0"/>
              <a:t>Photos, videos, and music files</a:t>
            </a:r>
          </a:p>
          <a:p>
            <a:pPr algn="just"/>
            <a:r>
              <a:rPr lang="en-US" sz="1800" dirty="0"/>
              <a:t>Calendars</a:t>
            </a:r>
          </a:p>
          <a:p>
            <a:pPr algn="just"/>
            <a:r>
              <a:rPr lang="en-US" sz="1800" dirty="0"/>
              <a:t>Social media account information</a:t>
            </a:r>
          </a:p>
          <a:p>
            <a:pPr algn="just"/>
            <a:r>
              <a:rPr lang="en-US" sz="1800" dirty="0"/>
              <a:t>GPS data</a:t>
            </a:r>
          </a:p>
          <a:p>
            <a:pPr algn="just"/>
            <a:endParaRPr lang="en-US" sz="1800" dirty="0"/>
          </a:p>
          <a:p>
            <a:pPr algn="just"/>
            <a:endParaRPr lang="ar-EG" sz="1800" dirty="0"/>
          </a:p>
          <a:p>
            <a:pPr algn="just"/>
            <a:endParaRPr lang="en-US" sz="1800" dirty="0"/>
          </a:p>
          <a:p>
            <a:pPr algn="just"/>
            <a:endParaRPr lang="en-US" sz="1800" dirty="0"/>
          </a:p>
          <a:p>
            <a:pPr algn="just"/>
            <a:endParaRPr lang="en-US" sz="18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6" name="Content Placeholder 10">
            <a:extLst>
              <a:ext uri="{FF2B5EF4-FFF2-40B4-BE49-F238E27FC236}">
                <a16:creationId xmlns:a16="http://schemas.microsoft.com/office/drawing/2014/main" id="{F05EED61-2F4C-0CEC-FD65-BABB2854E1E3}"/>
              </a:ext>
            </a:extLst>
          </p:cNvPr>
          <p:cNvSpPr txBox="1">
            <a:spLocks/>
          </p:cNvSpPr>
          <p:nvPr/>
        </p:nvSpPr>
        <p:spPr>
          <a:xfrm>
            <a:off x="4986019" y="3019000"/>
            <a:ext cx="3318962" cy="27279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dirty="0"/>
              <a:t>Web pages</a:t>
            </a:r>
          </a:p>
          <a:p>
            <a:pPr algn="just"/>
            <a:r>
              <a:rPr lang="en-US" sz="1800" dirty="0"/>
              <a:t>address books  </a:t>
            </a:r>
          </a:p>
          <a:p>
            <a:pPr algn="just"/>
            <a:r>
              <a:rPr lang="en-US" sz="1800" dirty="0"/>
              <a:t>Voice recordings and voicemail</a:t>
            </a:r>
          </a:p>
          <a:p>
            <a:pPr algn="just"/>
            <a:r>
              <a:rPr lang="en-US" sz="1800" dirty="0"/>
              <a:t> Access to your home</a:t>
            </a:r>
          </a:p>
          <a:p>
            <a:pPr algn="just"/>
            <a:r>
              <a:rPr lang="en-US" sz="1800" dirty="0"/>
              <a:t>Bank account logins</a:t>
            </a:r>
          </a:p>
          <a:p>
            <a:pPr algn="just"/>
            <a:endParaRPr lang="en-US" sz="1800" dirty="0"/>
          </a:p>
          <a:p>
            <a:pPr algn="just"/>
            <a:endParaRPr lang="en-US" sz="1800" dirty="0"/>
          </a:p>
          <a:p>
            <a:pPr algn="just"/>
            <a:endParaRPr lang="ar-EG" sz="1800" dirty="0"/>
          </a:p>
          <a:p>
            <a:pPr algn="just"/>
            <a:endParaRPr lang="en-US" sz="1800" dirty="0"/>
          </a:p>
          <a:p>
            <a:pPr algn="just"/>
            <a:endParaRPr lang="en-US" sz="1800" dirty="0"/>
          </a:p>
          <a:p>
            <a:pPr algn="just"/>
            <a:endParaRPr lang="en-US" sz="1800" dirty="0"/>
          </a:p>
        </p:txBody>
      </p:sp>
    </p:spTree>
    <p:extLst>
      <p:ext uri="{BB962C8B-B14F-4D97-AF65-F5344CB8AC3E}">
        <p14:creationId xmlns:p14="http://schemas.microsoft.com/office/powerpoint/2010/main" val="3448976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8889" y="1702910"/>
            <a:ext cx="7311832" cy="4348753"/>
          </a:xfrm>
        </p:spPr>
        <p:txBody>
          <a:bodyPr>
            <a:normAutofit/>
          </a:bodyPr>
          <a:lstStyle/>
          <a:p>
            <a:pPr algn="just"/>
            <a:r>
              <a:rPr lang="en-US" sz="2200" dirty="0"/>
              <a:t>Different mobile devices have different technical and physical characteristics (e.g., size,  weight, processor speed, memory capacity)</a:t>
            </a:r>
          </a:p>
          <a:p>
            <a:pPr algn="just"/>
            <a:r>
              <a:rPr lang="en-US" sz="2200" dirty="0"/>
              <a:t>Mobile Devices have a microprocessor, read only memory (ROM), random access memory (RAM), a radio module, a digital signal processor, a microphone and speaker, a variety of hardware keys and interfaces and a liquid crystal display (LCD). </a:t>
            </a:r>
          </a:p>
          <a:p>
            <a:pPr algn="just"/>
            <a:r>
              <a:rPr lang="en-US" sz="2200" dirty="0"/>
              <a:t>The operating system (OS) of a mobile device may be stored in either NAND or NOR memory while code execution typically occurs in RAM.</a:t>
            </a:r>
          </a:p>
          <a:p>
            <a:pPr algn="just"/>
            <a:endParaRPr lang="en-US" sz="2200" dirty="0"/>
          </a:p>
          <a:p>
            <a:pPr algn="just"/>
            <a:endParaRPr lang="en-US" sz="2200" dirty="0"/>
          </a:p>
          <a:p>
            <a:pPr algn="just"/>
            <a:endParaRPr lang="en-US" sz="2200" dirty="0"/>
          </a:p>
          <a:p>
            <a:pPr algn="just"/>
            <a:endParaRPr lang="en-US" sz="2200" dirty="0"/>
          </a:p>
          <a:p>
            <a:pPr algn="just"/>
            <a:endParaRPr lang="ar-EG" sz="2200" dirty="0"/>
          </a:p>
          <a:p>
            <a:pPr algn="just"/>
            <a:endParaRPr lang="en-US" sz="2200" dirty="0"/>
          </a:p>
          <a:p>
            <a:pPr algn="just"/>
            <a:endParaRPr lang="en-US" sz="2200" dirty="0"/>
          </a:p>
          <a:p>
            <a:pPr algn="just"/>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Tree>
    <p:extLst>
      <p:ext uri="{BB962C8B-B14F-4D97-AF65-F5344CB8AC3E}">
        <p14:creationId xmlns:p14="http://schemas.microsoft.com/office/powerpoint/2010/main" val="1599423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graphicFrame>
        <p:nvGraphicFramePr>
          <p:cNvPr id="6" name="Content Placeholder 10">
            <a:extLst>
              <a:ext uri="{FF2B5EF4-FFF2-40B4-BE49-F238E27FC236}">
                <a16:creationId xmlns:a16="http://schemas.microsoft.com/office/drawing/2014/main" id="{6DC1E169-D6B0-0DDC-89D1-1304BFC8C1B3}"/>
              </a:ext>
            </a:extLst>
          </p:cNvPr>
          <p:cNvGraphicFramePr>
            <a:graphicFrameLocks/>
          </p:cNvGraphicFramePr>
          <p:nvPr>
            <p:extLst>
              <p:ext uri="{D42A27DB-BD31-4B8C-83A1-F6EECF244321}">
                <p14:modId xmlns:p14="http://schemas.microsoft.com/office/powerpoint/2010/main" val="723451307"/>
              </p:ext>
            </p:extLst>
          </p:nvPr>
        </p:nvGraphicFramePr>
        <p:xfrm>
          <a:off x="4106476" y="1225467"/>
          <a:ext cx="7445829" cy="4718304"/>
        </p:xfrm>
        <a:graphic>
          <a:graphicData uri="http://schemas.openxmlformats.org/drawingml/2006/table">
            <a:tbl>
              <a:tblPr firstRow="1" firstCol="1" bandRow="1">
                <a:tableStyleId>{5C22544A-7EE6-4342-B048-85BDC9FD1C3A}</a:tableStyleId>
              </a:tblPr>
              <a:tblGrid>
                <a:gridCol w="2110154">
                  <a:extLst>
                    <a:ext uri="{9D8B030D-6E8A-4147-A177-3AD203B41FA5}">
                      <a16:colId xmlns:a16="http://schemas.microsoft.com/office/drawing/2014/main" val="517438421"/>
                    </a:ext>
                  </a:extLst>
                </a:gridCol>
                <a:gridCol w="5335675">
                  <a:extLst>
                    <a:ext uri="{9D8B030D-6E8A-4147-A177-3AD203B41FA5}">
                      <a16:colId xmlns:a16="http://schemas.microsoft.com/office/drawing/2014/main" val="571743953"/>
                    </a:ext>
                  </a:extLst>
                </a:gridCol>
              </a:tblGrid>
              <a:tr h="118227">
                <a:tc>
                  <a:txBody>
                    <a:bodyPr/>
                    <a:lstStyle/>
                    <a:p>
                      <a:pPr marL="0" marR="0">
                        <a:lnSpc>
                          <a:spcPct val="107000"/>
                        </a:lnSpc>
                        <a:spcBef>
                          <a:spcPts val="0"/>
                        </a:spcBef>
                        <a:spcAft>
                          <a:spcPts val="0"/>
                        </a:spcAft>
                      </a:pPr>
                      <a:r>
                        <a:rPr lang="en-US" sz="2000">
                          <a:effectLst/>
                        </a:rPr>
                        <a:t>Phone category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dirty="0">
                          <a:effectLst/>
                        </a:rPr>
                        <a:t>Smart Phone features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3021041702"/>
                  </a:ext>
                </a:extLst>
              </a:tr>
              <a:tr h="118227">
                <a:tc>
                  <a:txBody>
                    <a:bodyPr/>
                    <a:lstStyle/>
                    <a:p>
                      <a:pPr marL="0" marR="0">
                        <a:lnSpc>
                          <a:spcPct val="107000"/>
                        </a:lnSpc>
                        <a:spcBef>
                          <a:spcPts val="0"/>
                        </a:spcBef>
                        <a:spcAft>
                          <a:spcPts val="0"/>
                        </a:spcAft>
                      </a:pPr>
                      <a:r>
                        <a:rPr lang="en-US" sz="2000" dirty="0">
                          <a:effectLst/>
                        </a:rPr>
                        <a:t>Processor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Superior speed (~1GHz dual-core)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3016422941"/>
                  </a:ext>
                </a:extLst>
              </a:tr>
              <a:tr h="118227">
                <a:tc>
                  <a:txBody>
                    <a:bodyPr/>
                    <a:lstStyle/>
                    <a:p>
                      <a:pPr marL="0" marR="0">
                        <a:lnSpc>
                          <a:spcPct val="107000"/>
                        </a:lnSpc>
                        <a:spcBef>
                          <a:spcPts val="0"/>
                        </a:spcBef>
                        <a:spcAft>
                          <a:spcPts val="0"/>
                        </a:spcAft>
                      </a:pPr>
                      <a:r>
                        <a:rPr lang="en-US" sz="2000">
                          <a:effectLst/>
                        </a:rPr>
                        <a:t>Memory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Superior capacity (~128GB)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1475627570"/>
                  </a:ext>
                </a:extLst>
              </a:tr>
              <a:tr h="118227">
                <a:tc>
                  <a:txBody>
                    <a:bodyPr/>
                    <a:lstStyle/>
                    <a:p>
                      <a:pPr marL="0" marR="0">
                        <a:lnSpc>
                          <a:spcPct val="107000"/>
                        </a:lnSpc>
                        <a:spcBef>
                          <a:spcPts val="0"/>
                        </a:spcBef>
                        <a:spcAft>
                          <a:spcPts val="0"/>
                        </a:spcAft>
                      </a:pPr>
                      <a:r>
                        <a:rPr lang="en-US" sz="2000">
                          <a:effectLst/>
                        </a:rPr>
                        <a:t>Display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Large size color, 16.7 million (~24-bit)</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1562317060"/>
                  </a:ext>
                </a:extLst>
              </a:tr>
              <a:tr h="118227">
                <a:tc>
                  <a:txBody>
                    <a:bodyPr/>
                    <a:lstStyle/>
                    <a:p>
                      <a:pPr marL="0" marR="0">
                        <a:lnSpc>
                          <a:spcPct val="107000"/>
                        </a:lnSpc>
                        <a:spcBef>
                          <a:spcPts val="0"/>
                        </a:spcBef>
                        <a:spcAft>
                          <a:spcPts val="0"/>
                        </a:spcAft>
                      </a:pPr>
                      <a:r>
                        <a:rPr lang="en-US" sz="2000">
                          <a:effectLst/>
                        </a:rPr>
                        <a:t>Card Slots</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 MicroSD MicroSDXC</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2082895098"/>
                  </a:ext>
                </a:extLst>
              </a:tr>
              <a:tr h="118227">
                <a:tc>
                  <a:txBody>
                    <a:bodyPr/>
                    <a:lstStyle/>
                    <a:p>
                      <a:pPr marL="0" marR="0">
                        <a:lnSpc>
                          <a:spcPct val="107000"/>
                        </a:lnSpc>
                        <a:spcBef>
                          <a:spcPts val="0"/>
                        </a:spcBef>
                        <a:spcAft>
                          <a:spcPts val="0"/>
                        </a:spcAft>
                      </a:pPr>
                      <a:r>
                        <a:rPr lang="en-US" sz="2000">
                          <a:effectLst/>
                        </a:rPr>
                        <a:t>Camera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Still, Panoramic, and Video (HD)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2403389997"/>
                  </a:ext>
                </a:extLst>
              </a:tr>
              <a:tr h="241928">
                <a:tc>
                  <a:txBody>
                    <a:bodyPr/>
                    <a:lstStyle/>
                    <a:p>
                      <a:pPr marL="0" marR="0">
                        <a:lnSpc>
                          <a:spcPct val="107000"/>
                        </a:lnSpc>
                        <a:spcBef>
                          <a:spcPts val="0"/>
                        </a:spcBef>
                        <a:spcAft>
                          <a:spcPts val="0"/>
                        </a:spcAft>
                      </a:pPr>
                      <a:r>
                        <a:rPr lang="en-US" sz="2000">
                          <a:effectLst/>
                        </a:rPr>
                        <a:t>Text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dirty="0">
                          <a:effectLst/>
                        </a:rPr>
                        <a:t>Input Numeric Keypad, QWERTY-style keyboard Touch Screen, Handwriting Recognition, QWERTY-style keyboard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417391795"/>
                  </a:ext>
                </a:extLst>
              </a:tr>
              <a:tr h="118227">
                <a:tc>
                  <a:txBody>
                    <a:bodyPr/>
                    <a:lstStyle/>
                    <a:p>
                      <a:pPr marL="0" marR="0">
                        <a:lnSpc>
                          <a:spcPct val="107000"/>
                        </a:lnSpc>
                        <a:spcBef>
                          <a:spcPts val="0"/>
                        </a:spcBef>
                        <a:spcAft>
                          <a:spcPts val="0"/>
                        </a:spcAft>
                      </a:pPr>
                      <a:r>
                        <a:rPr lang="en-US" sz="2000">
                          <a:effectLst/>
                        </a:rPr>
                        <a:t>Voice Input</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None Voice Recognition (Dialing and Control)</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3839563387"/>
                  </a:ext>
                </a:extLst>
              </a:tr>
              <a:tr h="118227">
                <a:tc>
                  <a:txBody>
                    <a:bodyPr/>
                    <a:lstStyle/>
                    <a:p>
                      <a:pPr marL="0" marR="0">
                        <a:lnSpc>
                          <a:spcPct val="107000"/>
                        </a:lnSpc>
                        <a:spcBef>
                          <a:spcPts val="0"/>
                        </a:spcBef>
                        <a:spcAft>
                          <a:spcPts val="0"/>
                        </a:spcAft>
                      </a:pPr>
                      <a:r>
                        <a:rPr lang="en-US" sz="2000">
                          <a:effectLst/>
                        </a:rPr>
                        <a:t>Cell Interface</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Voice and Limited Data Voice and High Speed Data (4G LTE)</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639642084"/>
                  </a:ext>
                </a:extLst>
              </a:tr>
              <a:tr h="118227">
                <a:tc>
                  <a:txBody>
                    <a:bodyPr/>
                    <a:lstStyle/>
                    <a:p>
                      <a:pPr marL="0" marR="0">
                        <a:lnSpc>
                          <a:spcPct val="107000"/>
                        </a:lnSpc>
                        <a:spcBef>
                          <a:spcPts val="0"/>
                        </a:spcBef>
                        <a:spcAft>
                          <a:spcPts val="0"/>
                        </a:spcAft>
                      </a:pPr>
                      <a:r>
                        <a:rPr lang="en-US" sz="2000">
                          <a:effectLst/>
                        </a:rPr>
                        <a:t>Positioning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 GPS receiver GPS receiver</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57613361"/>
                  </a:ext>
                </a:extLst>
              </a:tr>
              <a:tr h="118227">
                <a:tc>
                  <a:txBody>
                    <a:bodyPr/>
                    <a:lstStyle/>
                    <a:p>
                      <a:pPr marL="0" marR="0">
                        <a:lnSpc>
                          <a:spcPct val="107000"/>
                        </a:lnSpc>
                        <a:spcBef>
                          <a:spcPts val="0"/>
                        </a:spcBef>
                        <a:spcAft>
                          <a:spcPts val="0"/>
                        </a:spcAft>
                      </a:pPr>
                      <a:r>
                        <a:rPr lang="en-US" sz="2000">
                          <a:effectLst/>
                        </a:rPr>
                        <a:t> Wireless</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 IrDA, Bluetooth, WiFi, and NFC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2080893159"/>
                  </a:ext>
                </a:extLst>
              </a:tr>
              <a:tr h="118227">
                <a:tc>
                  <a:txBody>
                    <a:bodyPr/>
                    <a:lstStyle/>
                    <a:p>
                      <a:pPr marL="0" marR="0">
                        <a:lnSpc>
                          <a:spcPct val="107000"/>
                        </a:lnSpc>
                        <a:spcBef>
                          <a:spcPts val="0"/>
                        </a:spcBef>
                        <a:spcAft>
                          <a:spcPts val="0"/>
                        </a:spcAft>
                      </a:pPr>
                      <a:r>
                        <a:rPr lang="en-US" sz="2000">
                          <a:effectLst/>
                        </a:rPr>
                        <a:t>Battery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dirty="0">
                          <a:effectLst/>
                        </a:rPr>
                        <a:t>Fixed/Removable, Rechargeable Li-Ion Polymer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471191290"/>
                  </a:ext>
                </a:extLst>
              </a:tr>
            </a:tbl>
          </a:graphicData>
        </a:graphic>
      </p:graphicFrame>
      <p:sp>
        <p:nvSpPr>
          <p:cNvPr id="21" name="TextBox 20">
            <a:extLst>
              <a:ext uri="{FF2B5EF4-FFF2-40B4-BE49-F238E27FC236}">
                <a16:creationId xmlns:a16="http://schemas.microsoft.com/office/drawing/2014/main" id="{15D36136-19D4-660D-9B19-7E1510174CCE}"/>
              </a:ext>
            </a:extLst>
          </p:cNvPr>
          <p:cNvSpPr txBox="1"/>
          <p:nvPr/>
        </p:nvSpPr>
        <p:spPr>
          <a:xfrm>
            <a:off x="639696" y="2361460"/>
            <a:ext cx="2343202" cy="1015663"/>
          </a:xfrm>
          <a:prstGeom prst="rect">
            <a:avLst/>
          </a:prstGeom>
          <a:noFill/>
        </p:spPr>
        <p:txBody>
          <a:bodyPr wrap="square" rtlCol="0">
            <a:spAutoFit/>
            <a:scene3d>
              <a:camera prst="orthographicFront"/>
              <a:lightRig rig="threePt" dir="t"/>
            </a:scene3d>
            <a:sp3d prstMaterial="softEdge"/>
          </a:bodyPr>
          <a:lstStyle/>
          <a:p>
            <a:pPr algn="ctr"/>
            <a:r>
              <a:rPr lang="en-US" sz="3000" dirty="0"/>
              <a:t>Mobile Hardware </a:t>
            </a:r>
          </a:p>
        </p:txBody>
      </p:sp>
    </p:spTree>
    <p:extLst>
      <p:ext uri="{BB962C8B-B14F-4D97-AF65-F5344CB8AC3E}">
        <p14:creationId xmlns:p14="http://schemas.microsoft.com/office/powerpoint/2010/main" val="311174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graphicFrame>
        <p:nvGraphicFramePr>
          <p:cNvPr id="18" name="Content Placeholder 5">
            <a:extLst>
              <a:ext uri="{FF2B5EF4-FFF2-40B4-BE49-F238E27FC236}">
                <a16:creationId xmlns:a16="http://schemas.microsoft.com/office/drawing/2014/main" id="{A30593F7-F240-7E96-5FDF-8943AC240435}"/>
              </a:ext>
            </a:extLst>
          </p:cNvPr>
          <p:cNvGraphicFramePr>
            <a:graphicFrameLocks noGrp="1"/>
          </p:cNvGraphicFramePr>
          <p:nvPr>
            <p:ph idx="1"/>
            <p:extLst>
              <p:ext uri="{D42A27DB-BD31-4B8C-83A1-F6EECF244321}">
                <p14:modId xmlns:p14="http://schemas.microsoft.com/office/powerpoint/2010/main" val="3920698363"/>
              </p:ext>
            </p:extLst>
          </p:nvPr>
        </p:nvGraphicFramePr>
        <p:xfrm>
          <a:off x="4707651" y="1271838"/>
          <a:ext cx="7214716" cy="4123944"/>
        </p:xfrm>
        <a:graphic>
          <a:graphicData uri="http://schemas.openxmlformats.org/drawingml/2006/table">
            <a:tbl>
              <a:tblPr firstRow="1" firstCol="1" bandRow="1">
                <a:tableStyleId>{5C22544A-7EE6-4342-B048-85BDC9FD1C3A}</a:tableStyleId>
              </a:tblPr>
              <a:tblGrid>
                <a:gridCol w="3606779">
                  <a:extLst>
                    <a:ext uri="{9D8B030D-6E8A-4147-A177-3AD203B41FA5}">
                      <a16:colId xmlns:a16="http://schemas.microsoft.com/office/drawing/2014/main" val="1055166716"/>
                    </a:ext>
                  </a:extLst>
                </a:gridCol>
                <a:gridCol w="3607937">
                  <a:extLst>
                    <a:ext uri="{9D8B030D-6E8A-4147-A177-3AD203B41FA5}">
                      <a16:colId xmlns:a16="http://schemas.microsoft.com/office/drawing/2014/main" val="2625204591"/>
                    </a:ext>
                  </a:extLst>
                </a:gridCol>
              </a:tblGrid>
              <a:tr h="0">
                <a:tc>
                  <a:txBody>
                    <a:bodyPr/>
                    <a:lstStyle/>
                    <a:p>
                      <a:pPr marL="0" marR="0">
                        <a:lnSpc>
                          <a:spcPct val="107000"/>
                        </a:lnSpc>
                        <a:spcBef>
                          <a:spcPts val="0"/>
                        </a:spcBef>
                        <a:spcAft>
                          <a:spcPts val="0"/>
                        </a:spcAft>
                      </a:pPr>
                      <a:r>
                        <a:rPr lang="en-US" sz="2000" dirty="0">
                          <a:effectLst/>
                        </a:rPr>
                        <a:t>OS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Android, BlackBerry OS, iOS, Symbian, WebOS and Windows Phone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57849006"/>
                  </a:ext>
                </a:extLst>
              </a:tr>
              <a:tr h="0">
                <a:tc>
                  <a:txBody>
                    <a:bodyPr/>
                    <a:lstStyle/>
                    <a:p>
                      <a:pPr marL="0" marR="0">
                        <a:lnSpc>
                          <a:spcPct val="107000"/>
                        </a:lnSpc>
                        <a:spcBef>
                          <a:spcPts val="0"/>
                        </a:spcBef>
                        <a:spcAft>
                          <a:spcPts val="0"/>
                        </a:spcAft>
                      </a:pPr>
                      <a:r>
                        <a:rPr lang="en-US" sz="2000">
                          <a:effectLst/>
                        </a:rPr>
                        <a:t>PIM (Personal Information Management)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Phonebook, Calendar and Reminder List</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46685972"/>
                  </a:ext>
                </a:extLst>
              </a:tr>
              <a:tr h="0">
                <a:tc>
                  <a:txBody>
                    <a:bodyPr/>
                    <a:lstStyle/>
                    <a:p>
                      <a:pPr marL="0" marR="0">
                        <a:lnSpc>
                          <a:spcPct val="107000"/>
                        </a:lnSpc>
                        <a:spcBef>
                          <a:spcPts val="0"/>
                        </a:spcBef>
                        <a:spcAft>
                          <a:spcPts val="0"/>
                        </a:spcAft>
                      </a:pPr>
                      <a:r>
                        <a:rPr lang="en-US" sz="2000">
                          <a:effectLst/>
                        </a:rPr>
                        <a:t>Applications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Applications (e.g., games, office productivity and social media)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43261811"/>
                  </a:ext>
                </a:extLst>
              </a:tr>
              <a:tr h="0">
                <a:tc>
                  <a:txBody>
                    <a:bodyPr/>
                    <a:lstStyle/>
                    <a:p>
                      <a:pPr marL="0" marR="0">
                        <a:lnSpc>
                          <a:spcPct val="107000"/>
                        </a:lnSpc>
                        <a:spcBef>
                          <a:spcPts val="0"/>
                        </a:spcBef>
                        <a:spcAft>
                          <a:spcPts val="0"/>
                        </a:spcAft>
                      </a:pPr>
                      <a:r>
                        <a:rPr lang="en-US" sz="2000">
                          <a:effectLst/>
                        </a:rPr>
                        <a:t>Call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Voice, Video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22459457"/>
                  </a:ext>
                </a:extLst>
              </a:tr>
              <a:tr h="0">
                <a:tc>
                  <a:txBody>
                    <a:bodyPr/>
                    <a:lstStyle/>
                    <a:p>
                      <a:pPr marL="0" marR="0">
                        <a:lnSpc>
                          <a:spcPct val="107000"/>
                        </a:lnSpc>
                        <a:spcBef>
                          <a:spcPts val="0"/>
                        </a:spcBef>
                        <a:spcAft>
                          <a:spcPts val="0"/>
                        </a:spcAft>
                      </a:pPr>
                      <a:r>
                        <a:rPr lang="en-US" sz="2000">
                          <a:effectLst/>
                        </a:rPr>
                        <a:t>Messaging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 Text, Enhanced Text, Full Multimedia Messaging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75394356"/>
                  </a:ext>
                </a:extLst>
              </a:tr>
              <a:tr h="0">
                <a:tc>
                  <a:txBody>
                    <a:bodyPr/>
                    <a:lstStyle/>
                    <a:p>
                      <a:pPr marL="0" marR="0">
                        <a:lnSpc>
                          <a:spcPct val="107000"/>
                        </a:lnSpc>
                        <a:spcBef>
                          <a:spcPts val="0"/>
                        </a:spcBef>
                        <a:spcAft>
                          <a:spcPts val="0"/>
                        </a:spcAft>
                      </a:pPr>
                      <a:r>
                        <a:rPr lang="en-US" sz="2000">
                          <a:effectLst/>
                        </a:rPr>
                        <a:t>Chat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 Enhanced Instant Messaging</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34522348"/>
                  </a:ext>
                </a:extLst>
              </a:tr>
              <a:tr h="0">
                <a:tc>
                  <a:txBody>
                    <a:bodyPr/>
                    <a:lstStyle/>
                    <a:p>
                      <a:pPr marL="0" marR="0">
                        <a:lnSpc>
                          <a:spcPct val="107000"/>
                        </a:lnSpc>
                        <a:spcBef>
                          <a:spcPts val="0"/>
                        </a:spcBef>
                        <a:spcAft>
                          <a:spcPts val="0"/>
                        </a:spcAft>
                      </a:pPr>
                      <a:r>
                        <a:rPr lang="en-US" sz="2000">
                          <a:effectLst/>
                        </a:rPr>
                        <a:t>Email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Via POP or IMAP Server</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49486694"/>
                  </a:ext>
                </a:extLst>
              </a:tr>
              <a:tr h="0">
                <a:tc>
                  <a:txBody>
                    <a:bodyPr/>
                    <a:lstStyle/>
                    <a:p>
                      <a:pPr marL="0" marR="0">
                        <a:lnSpc>
                          <a:spcPct val="107000"/>
                        </a:lnSpc>
                        <a:spcBef>
                          <a:spcPts val="0"/>
                        </a:spcBef>
                        <a:spcAft>
                          <a:spcPts val="0"/>
                        </a:spcAft>
                      </a:pPr>
                      <a:r>
                        <a:rPr lang="en-US" sz="2000">
                          <a:effectLst/>
                        </a:rPr>
                        <a:t>Web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dirty="0">
                          <a:effectLst/>
                        </a:rPr>
                        <a:t>Direct HTTP</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2942155"/>
                  </a:ext>
                </a:extLst>
              </a:tr>
            </a:tbl>
          </a:graphicData>
        </a:graphic>
      </p:graphicFrame>
      <p:sp>
        <p:nvSpPr>
          <p:cNvPr id="19" name="TextBox 18">
            <a:extLst>
              <a:ext uri="{FF2B5EF4-FFF2-40B4-BE49-F238E27FC236}">
                <a16:creationId xmlns:a16="http://schemas.microsoft.com/office/drawing/2014/main" id="{88EB417C-5E44-1296-E019-6576603133F1}"/>
              </a:ext>
            </a:extLst>
          </p:cNvPr>
          <p:cNvSpPr txBox="1"/>
          <p:nvPr/>
        </p:nvSpPr>
        <p:spPr>
          <a:xfrm>
            <a:off x="1014366" y="2086252"/>
            <a:ext cx="2470150" cy="1015663"/>
          </a:xfrm>
          <a:prstGeom prst="rect">
            <a:avLst/>
          </a:prstGeom>
          <a:noFill/>
        </p:spPr>
        <p:txBody>
          <a:bodyPr wrap="square" rtlCol="0">
            <a:spAutoFit/>
          </a:bodyPr>
          <a:lstStyle/>
          <a:p>
            <a:pPr algn="ctr"/>
            <a:r>
              <a:rPr lang="en-US" sz="3000" dirty="0"/>
              <a:t>Mobile Software</a:t>
            </a:r>
          </a:p>
        </p:txBody>
      </p:sp>
    </p:spTree>
    <p:extLst>
      <p:ext uri="{BB962C8B-B14F-4D97-AF65-F5344CB8AC3E}">
        <p14:creationId xmlns:p14="http://schemas.microsoft.com/office/powerpoint/2010/main" val="1942383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pic>
        <p:nvPicPr>
          <p:cNvPr id="11" name="Picture 10">
            <a:extLst>
              <a:ext uri="{FF2B5EF4-FFF2-40B4-BE49-F238E27FC236}">
                <a16:creationId xmlns:a16="http://schemas.microsoft.com/office/drawing/2014/main" id="{6FBDBF4C-3281-6773-1D1E-9E11D66337BD}"/>
              </a:ext>
            </a:extLst>
          </p:cNvPr>
          <p:cNvPicPr>
            <a:picLocks noChangeAspect="1"/>
          </p:cNvPicPr>
          <p:nvPr/>
        </p:nvPicPr>
        <p:blipFill>
          <a:blip r:embed="rId9"/>
          <a:stretch>
            <a:fillRect/>
          </a:stretch>
        </p:blipFill>
        <p:spPr>
          <a:xfrm>
            <a:off x="1724025" y="61912"/>
            <a:ext cx="8743950" cy="6734175"/>
          </a:xfrm>
          <a:prstGeom prst="rect">
            <a:avLst/>
          </a:prstGeom>
        </p:spPr>
      </p:pic>
    </p:spTree>
    <p:extLst>
      <p:ext uri="{BB962C8B-B14F-4D97-AF65-F5344CB8AC3E}">
        <p14:creationId xmlns:p14="http://schemas.microsoft.com/office/powerpoint/2010/main" val="3867602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25319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Storage Evidence Locations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pic>
        <p:nvPicPr>
          <p:cNvPr id="18" name="Picture 17">
            <a:extLst>
              <a:ext uri="{FF2B5EF4-FFF2-40B4-BE49-F238E27FC236}">
                <a16:creationId xmlns:a16="http://schemas.microsoft.com/office/drawing/2014/main" id="{966A4A8A-9F85-C95E-9DAF-4813992A4281}"/>
              </a:ext>
            </a:extLst>
          </p:cNvPr>
          <p:cNvPicPr>
            <a:picLocks noChangeAspect="1"/>
          </p:cNvPicPr>
          <p:nvPr/>
        </p:nvPicPr>
        <p:blipFill>
          <a:blip r:embed="rId9"/>
          <a:stretch>
            <a:fillRect/>
          </a:stretch>
        </p:blipFill>
        <p:spPr>
          <a:xfrm>
            <a:off x="1911548" y="1365250"/>
            <a:ext cx="9976567" cy="4991100"/>
          </a:xfrm>
          <a:prstGeom prst="rect">
            <a:avLst/>
          </a:prstGeom>
        </p:spPr>
      </p:pic>
    </p:spTree>
    <p:extLst>
      <p:ext uri="{BB962C8B-B14F-4D97-AF65-F5344CB8AC3E}">
        <p14:creationId xmlns:p14="http://schemas.microsoft.com/office/powerpoint/2010/main" val="1775789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288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16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Evidence Analysis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pic>
        <p:nvPicPr>
          <p:cNvPr id="11" name="Picture 10">
            <a:extLst>
              <a:ext uri="{FF2B5EF4-FFF2-40B4-BE49-F238E27FC236}">
                <a16:creationId xmlns:a16="http://schemas.microsoft.com/office/drawing/2014/main" id="{2B656DFA-9F3D-31B2-8A9D-DD6F051FD7B3}"/>
              </a:ext>
            </a:extLst>
          </p:cNvPr>
          <p:cNvPicPr>
            <a:picLocks noChangeAspect="1"/>
          </p:cNvPicPr>
          <p:nvPr/>
        </p:nvPicPr>
        <p:blipFill>
          <a:blip r:embed="rId9"/>
          <a:stretch>
            <a:fillRect/>
          </a:stretch>
        </p:blipFill>
        <p:spPr>
          <a:xfrm>
            <a:off x="494463" y="1521313"/>
            <a:ext cx="8558055" cy="5017599"/>
          </a:xfrm>
          <a:prstGeom prst="rect">
            <a:avLst/>
          </a:prstGeom>
        </p:spPr>
      </p:pic>
    </p:spTree>
    <p:extLst>
      <p:ext uri="{BB962C8B-B14F-4D97-AF65-F5344CB8AC3E}">
        <p14:creationId xmlns:p14="http://schemas.microsoft.com/office/powerpoint/2010/main" val="3671525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Phone</a:t>
            </a:r>
          </a:p>
        </p:txBody>
      </p:sp>
    </p:spTree>
    <p:extLst>
      <p:ext uri="{BB962C8B-B14F-4D97-AF65-F5344CB8AC3E}">
        <p14:creationId xmlns:p14="http://schemas.microsoft.com/office/powerpoint/2010/main" val="1338356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4018" y="397229"/>
            <a:ext cx="81842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079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Set Of Switching for On/Off</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15" name="TextBox 14">
            <a:extLst>
              <a:ext uri="{FF2B5EF4-FFF2-40B4-BE49-F238E27FC236}">
                <a16:creationId xmlns:a16="http://schemas.microsoft.com/office/drawing/2014/main" id="{C1E59DD1-36CA-8560-62FA-7402A940929D}"/>
              </a:ext>
            </a:extLst>
          </p:cNvPr>
          <p:cNvSpPr txBox="1"/>
          <p:nvPr/>
        </p:nvSpPr>
        <p:spPr>
          <a:xfrm>
            <a:off x="524018" y="2204822"/>
            <a:ext cx="3936015" cy="3046988"/>
          </a:xfrm>
          <a:prstGeom prst="rect">
            <a:avLst/>
          </a:prstGeom>
          <a:noFill/>
        </p:spPr>
        <p:txBody>
          <a:bodyPr wrap="square" rtlCol="0">
            <a:spAutoFit/>
          </a:bodyPr>
          <a:lstStyle/>
          <a:p>
            <a:pPr algn="ctr"/>
            <a:r>
              <a:rPr lang="en-US" sz="2400" b="1" dirty="0"/>
              <a:t>On State </a:t>
            </a:r>
          </a:p>
          <a:p>
            <a:pPr marL="285750" indent="-285750">
              <a:buFont typeface="Arial" panose="020B0604020202020204" pitchFamily="34" charset="0"/>
              <a:buChar char="•"/>
            </a:pPr>
            <a:r>
              <a:rPr lang="en-US" sz="2400" dirty="0"/>
              <a:t>If The device is “</a:t>
            </a:r>
            <a:r>
              <a:rPr lang="en-US" sz="2400" dirty="0">
                <a:solidFill>
                  <a:srgbClr val="FF0000"/>
                </a:solidFill>
              </a:rPr>
              <a:t>On</a:t>
            </a:r>
            <a:r>
              <a:rPr lang="en-US" sz="2400" dirty="0"/>
              <a:t>” , do Not turn it “</a:t>
            </a:r>
            <a:r>
              <a:rPr lang="en-US" sz="2400" dirty="0">
                <a:solidFill>
                  <a:srgbClr val="FF0000"/>
                </a:solidFill>
              </a:rPr>
              <a:t>OFF</a:t>
            </a:r>
            <a:r>
              <a:rPr lang="en-US" sz="2400" dirty="0"/>
              <a:t>” , turning it “Off” could activate lockout feature.</a:t>
            </a:r>
          </a:p>
          <a:p>
            <a:pPr marL="285750" indent="-285750">
              <a:buFont typeface="Arial" panose="020B0604020202020204" pitchFamily="34" charset="0"/>
              <a:buChar char="•"/>
            </a:pPr>
            <a:r>
              <a:rPr lang="en-US" sz="2400" dirty="0"/>
              <a:t>Write down all information on display (photography, if possible)</a:t>
            </a:r>
          </a:p>
        </p:txBody>
      </p:sp>
      <p:sp>
        <p:nvSpPr>
          <p:cNvPr id="18" name="TextBox 17">
            <a:extLst>
              <a:ext uri="{FF2B5EF4-FFF2-40B4-BE49-F238E27FC236}">
                <a16:creationId xmlns:a16="http://schemas.microsoft.com/office/drawing/2014/main" id="{306E6228-000B-5214-E88C-C3F73915C9D7}"/>
              </a:ext>
            </a:extLst>
          </p:cNvPr>
          <p:cNvSpPr txBox="1"/>
          <p:nvPr/>
        </p:nvSpPr>
        <p:spPr>
          <a:xfrm>
            <a:off x="5105619" y="2204821"/>
            <a:ext cx="3403899" cy="2677656"/>
          </a:xfrm>
          <a:prstGeom prst="rect">
            <a:avLst/>
          </a:prstGeom>
          <a:noFill/>
        </p:spPr>
        <p:txBody>
          <a:bodyPr wrap="square" rtlCol="0">
            <a:spAutoFit/>
          </a:bodyPr>
          <a:lstStyle/>
          <a:p>
            <a:pPr algn="ctr"/>
            <a:r>
              <a:rPr lang="en-US" sz="2400" b="1" dirty="0"/>
              <a:t>OFF State</a:t>
            </a:r>
          </a:p>
          <a:p>
            <a:pPr marL="285750" indent="-285750">
              <a:buFont typeface="Arial" panose="020B0604020202020204" pitchFamily="34" charset="0"/>
              <a:buChar char="•"/>
            </a:pPr>
            <a:r>
              <a:rPr lang="en-US" sz="2400" dirty="0"/>
              <a:t>If the device is “</a:t>
            </a:r>
            <a:r>
              <a:rPr lang="en-US" sz="2400" dirty="0">
                <a:solidFill>
                  <a:srgbClr val="FF0000"/>
                </a:solidFill>
              </a:rPr>
              <a:t>OFF</a:t>
            </a:r>
            <a:r>
              <a:rPr lang="en-US" sz="2400" dirty="0"/>
              <a:t>”, leave it “</a:t>
            </a:r>
            <a:r>
              <a:rPr lang="en-US" sz="2400" dirty="0">
                <a:solidFill>
                  <a:srgbClr val="FF0000"/>
                </a:solidFill>
              </a:rPr>
              <a:t>OFF</a:t>
            </a:r>
            <a:r>
              <a:rPr lang="en-US" sz="2400" dirty="0"/>
              <a:t>”</a:t>
            </a:r>
          </a:p>
          <a:p>
            <a:pPr marL="285750" indent="-285750">
              <a:buFont typeface="Arial" panose="020B0604020202020204" pitchFamily="34" charset="0"/>
              <a:buChar char="•"/>
            </a:pPr>
            <a:r>
              <a:rPr lang="en-US" sz="2400" dirty="0"/>
              <a:t>Turning it on could alter evidence on device (same as computer </a:t>
            </a:r>
          </a:p>
        </p:txBody>
      </p:sp>
    </p:spTree>
    <p:extLst>
      <p:ext uri="{BB962C8B-B14F-4D97-AF65-F5344CB8AC3E}">
        <p14:creationId xmlns:p14="http://schemas.microsoft.com/office/powerpoint/2010/main" val="23833483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5" name="TextBox 14">
            <a:extLst>
              <a:ext uri="{FF2B5EF4-FFF2-40B4-BE49-F238E27FC236}">
                <a16:creationId xmlns:a16="http://schemas.microsoft.com/office/drawing/2014/main" id="{0343D737-854C-A066-2A86-9AD750A165C3}"/>
              </a:ext>
            </a:extLst>
          </p:cNvPr>
          <p:cNvSpPr txBox="1"/>
          <p:nvPr/>
        </p:nvSpPr>
        <p:spPr>
          <a:xfrm>
            <a:off x="523663" y="1743157"/>
            <a:ext cx="7957863" cy="923330"/>
          </a:xfrm>
          <a:prstGeom prst="rect">
            <a:avLst/>
          </a:prstGeom>
          <a:noFill/>
        </p:spPr>
        <p:txBody>
          <a:bodyPr wrap="square" rtlCol="0">
            <a:spAutoFit/>
          </a:bodyPr>
          <a:lstStyle/>
          <a:p>
            <a:pPr marL="285750" indent="-285750">
              <a:buFont typeface="Arial" panose="020B0604020202020204" pitchFamily="34" charset="0"/>
              <a:buChar char="•"/>
            </a:pPr>
            <a:r>
              <a:rPr lang="en-US" dirty="0"/>
              <a:t>Mobile device should be protected from signal </a:t>
            </a:r>
            <a:r>
              <a:rPr lang="en-US" b="1" dirty="0"/>
              <a:t>Interruption</a:t>
            </a:r>
            <a:r>
              <a:rPr lang="en-US" dirty="0"/>
              <a:t>, data overwriting</a:t>
            </a:r>
          </a:p>
          <a:p>
            <a:pPr marL="285750" indent="-285750">
              <a:buFont typeface="Arial" panose="020B0604020202020204" pitchFamily="34" charset="0"/>
              <a:buChar char="•"/>
            </a:pPr>
            <a:r>
              <a:rPr lang="en-US" dirty="0"/>
              <a:t>Use </a:t>
            </a:r>
            <a:r>
              <a:rPr lang="en-US" b="1" dirty="0"/>
              <a:t>signal Containment </a:t>
            </a:r>
            <a:r>
              <a:rPr lang="en-US" dirty="0"/>
              <a:t>devices and bags to achieve and maintain network isolation  </a:t>
            </a:r>
          </a:p>
        </p:txBody>
      </p:sp>
      <p:pic>
        <p:nvPicPr>
          <p:cNvPr id="19" name="Picture 18">
            <a:extLst>
              <a:ext uri="{FF2B5EF4-FFF2-40B4-BE49-F238E27FC236}">
                <a16:creationId xmlns:a16="http://schemas.microsoft.com/office/drawing/2014/main" id="{23BD389B-FD37-4D28-3DC5-5E9E1CBC7470}"/>
              </a:ext>
            </a:extLst>
          </p:cNvPr>
          <p:cNvPicPr>
            <a:picLocks noChangeAspect="1"/>
          </p:cNvPicPr>
          <p:nvPr/>
        </p:nvPicPr>
        <p:blipFill>
          <a:blip r:embed="rId9"/>
          <a:stretch>
            <a:fillRect/>
          </a:stretch>
        </p:blipFill>
        <p:spPr>
          <a:xfrm>
            <a:off x="488324" y="2710300"/>
            <a:ext cx="8715375" cy="3095625"/>
          </a:xfrm>
          <a:prstGeom prst="rect">
            <a:avLst/>
          </a:prstGeom>
        </p:spPr>
      </p:pic>
    </p:spTree>
    <p:extLst>
      <p:ext uri="{BB962C8B-B14F-4D97-AF65-F5344CB8AC3E}">
        <p14:creationId xmlns:p14="http://schemas.microsoft.com/office/powerpoint/2010/main" val="38357559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6" name="AutoShape 2">
            <a:extLst>
              <a:ext uri="{FF2B5EF4-FFF2-40B4-BE49-F238E27FC236}">
                <a16:creationId xmlns:a16="http://schemas.microsoft.com/office/drawing/2014/main" id="{838D4564-4A86-7D70-E279-1111F5D87E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TextBox 17">
            <a:extLst>
              <a:ext uri="{FF2B5EF4-FFF2-40B4-BE49-F238E27FC236}">
                <a16:creationId xmlns:a16="http://schemas.microsoft.com/office/drawing/2014/main" id="{8476CD96-D7B2-22B6-EB81-BB5208785182}"/>
              </a:ext>
            </a:extLst>
          </p:cNvPr>
          <p:cNvSpPr txBox="1"/>
          <p:nvPr/>
        </p:nvSpPr>
        <p:spPr>
          <a:xfrm>
            <a:off x="651739" y="1821652"/>
            <a:ext cx="7055347" cy="2677656"/>
          </a:xfrm>
          <a:prstGeom prst="rect">
            <a:avLst/>
          </a:prstGeom>
          <a:noFill/>
        </p:spPr>
        <p:txBody>
          <a:bodyPr wrap="square">
            <a:spAutoFit/>
          </a:bodyPr>
          <a:lstStyle/>
          <a:p>
            <a:pPr marL="285750" indent="-285750">
              <a:buFont typeface="Arial" panose="020B0604020202020204" pitchFamily="34" charset="0"/>
              <a:buChar char="•"/>
            </a:pPr>
            <a:r>
              <a:rPr lang="en-US" sz="2400" b="1" dirty="0"/>
              <a:t>Faraday Bag </a:t>
            </a:r>
            <a:r>
              <a:rPr lang="en-US" sz="2400" dirty="0"/>
              <a:t>: prevent any signal from being sent to or reaching the mobile phone.</a:t>
            </a:r>
          </a:p>
          <a:p>
            <a:pPr marL="285750" indent="-285750">
              <a:buFont typeface="Arial" panose="020B0604020202020204" pitchFamily="34" charset="0"/>
              <a:buChar char="•"/>
            </a:pPr>
            <a:r>
              <a:rPr lang="en-US" sz="2400" b="1" dirty="0"/>
              <a:t>Signal Disruption Bag/Wireless </a:t>
            </a:r>
            <a:r>
              <a:rPr lang="en-US" sz="2400" b="1" dirty="0" err="1"/>
              <a:t>StrongHold</a:t>
            </a:r>
            <a:r>
              <a:rPr lang="en-US" sz="2400" b="1" dirty="0"/>
              <a:t> Bag </a:t>
            </a:r>
            <a:r>
              <a:rPr lang="en-US" sz="2400" dirty="0"/>
              <a:t>: It Prevents any type of signal from reaching mobile device.</a:t>
            </a:r>
          </a:p>
          <a:p>
            <a:endParaRPr lang="en-US" sz="2400" dirty="0"/>
          </a:p>
          <a:p>
            <a:pPr marL="285750" indent="-285750">
              <a:buFont typeface="Arial" panose="020B0604020202020204" pitchFamily="34" charset="0"/>
              <a:buChar char="•"/>
            </a:pPr>
            <a:endParaRPr lang="en-US" sz="2400" dirty="0"/>
          </a:p>
        </p:txBody>
      </p:sp>
      <p:pic>
        <p:nvPicPr>
          <p:cNvPr id="21506" name="Picture 2" descr="Amazon.com: Security Pouch Faraday Bag Anti-Radiation Cell Phone Sleeve  Signal Block Pouch Shield EMF 5G Protection RF GPS RFID Privacy Case Covers  Smartphone Electronic Devices Anti-Tracking Wallet (B) : Cell Phones &amp;">
            <a:extLst>
              <a:ext uri="{FF2B5EF4-FFF2-40B4-BE49-F238E27FC236}">
                <a16:creationId xmlns:a16="http://schemas.microsoft.com/office/drawing/2014/main" id="{E643E2C4-0070-EBC9-DC74-508DF942DAF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230507" y="376931"/>
            <a:ext cx="3961493" cy="3918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42074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6" name="AutoShape 2">
            <a:extLst>
              <a:ext uri="{FF2B5EF4-FFF2-40B4-BE49-F238E27FC236}">
                <a16:creationId xmlns:a16="http://schemas.microsoft.com/office/drawing/2014/main" id="{838D4564-4A86-7D70-E279-1111F5D87E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TextBox 17">
            <a:extLst>
              <a:ext uri="{FF2B5EF4-FFF2-40B4-BE49-F238E27FC236}">
                <a16:creationId xmlns:a16="http://schemas.microsoft.com/office/drawing/2014/main" id="{8476CD96-D7B2-22B6-EB81-BB5208785182}"/>
              </a:ext>
            </a:extLst>
          </p:cNvPr>
          <p:cNvSpPr txBox="1"/>
          <p:nvPr/>
        </p:nvSpPr>
        <p:spPr>
          <a:xfrm>
            <a:off x="651739" y="1821652"/>
            <a:ext cx="7055347" cy="3046988"/>
          </a:xfrm>
          <a:prstGeom prst="rect">
            <a:avLst/>
          </a:prstGeom>
          <a:noFill/>
        </p:spPr>
        <p:txBody>
          <a:bodyPr wrap="square">
            <a:spAutoFit/>
          </a:bodyPr>
          <a:lstStyle/>
          <a:p>
            <a:pPr marL="285750" indent="-285750" algn="just">
              <a:buFont typeface="Arial" panose="020B0604020202020204" pitchFamily="34" charset="0"/>
              <a:buChar char="•"/>
            </a:pPr>
            <a:r>
              <a:rPr lang="en-US" sz="2400" b="1" dirty="0"/>
              <a:t>Arson Cans : </a:t>
            </a:r>
            <a:r>
              <a:rPr lang="en-US" sz="2400" dirty="0"/>
              <a:t>are mainly used in the mobile investigative process to prevent someone connected to the crime from hitting the with a text or email ‘bomb’ that floods the phone’s memory with message that crowd out all other previous calls from the log.</a:t>
            </a:r>
          </a:p>
          <a:p>
            <a:endParaRPr lang="en-US" sz="2400" dirty="0"/>
          </a:p>
          <a:p>
            <a:pPr marL="285750" indent="-285750">
              <a:buFont typeface="Arial" panose="020B0604020202020204" pitchFamily="34" charset="0"/>
              <a:buChar char="•"/>
            </a:pPr>
            <a:endParaRPr lang="en-US" sz="2400" dirty="0"/>
          </a:p>
        </p:txBody>
      </p:sp>
      <p:pic>
        <p:nvPicPr>
          <p:cNvPr id="21508" name="Picture 4" descr="Metal Arson Cans | Forensics Source">
            <a:extLst>
              <a:ext uri="{FF2B5EF4-FFF2-40B4-BE49-F238E27FC236}">
                <a16:creationId xmlns:a16="http://schemas.microsoft.com/office/drawing/2014/main" id="{35D4CE1E-99B9-EC07-1FBC-9FCBDF43B88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63355" y="379707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4805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6" name="AutoShape 2">
            <a:extLst>
              <a:ext uri="{FF2B5EF4-FFF2-40B4-BE49-F238E27FC236}">
                <a16:creationId xmlns:a16="http://schemas.microsoft.com/office/drawing/2014/main" id="{838D4564-4A86-7D70-E279-1111F5D87E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TextBox 17">
            <a:extLst>
              <a:ext uri="{FF2B5EF4-FFF2-40B4-BE49-F238E27FC236}">
                <a16:creationId xmlns:a16="http://schemas.microsoft.com/office/drawing/2014/main" id="{8476CD96-D7B2-22B6-EB81-BB5208785182}"/>
              </a:ext>
            </a:extLst>
          </p:cNvPr>
          <p:cNvSpPr txBox="1"/>
          <p:nvPr/>
        </p:nvSpPr>
        <p:spPr>
          <a:xfrm>
            <a:off x="651739" y="1821652"/>
            <a:ext cx="7608351" cy="2308324"/>
          </a:xfrm>
          <a:prstGeom prst="rect">
            <a:avLst/>
          </a:prstGeom>
          <a:noFill/>
        </p:spPr>
        <p:txBody>
          <a:bodyPr wrap="square">
            <a:spAutoFit/>
          </a:bodyPr>
          <a:lstStyle/>
          <a:p>
            <a:pPr marL="285750" indent="-285750">
              <a:buFont typeface="Arial" panose="020B0604020202020204" pitchFamily="34" charset="0"/>
              <a:buChar char="•"/>
            </a:pPr>
            <a:r>
              <a:rPr lang="en-US" sz="2400" b="1" dirty="0"/>
              <a:t>Aluminum Foil : </a:t>
            </a:r>
            <a:r>
              <a:rPr lang="en-US" sz="2400" dirty="0"/>
              <a:t>the mobile devices is wrapped with three layers of aluminum foil to prevent an incoming signal and making data secure.</a:t>
            </a:r>
          </a:p>
          <a:p>
            <a:pPr marL="285750" indent="-285750">
              <a:buFont typeface="Arial" panose="020B0604020202020204" pitchFamily="34" charset="0"/>
              <a:buChar char="•"/>
            </a:pPr>
            <a:r>
              <a:rPr lang="en-US" sz="2400" b="1" dirty="0"/>
              <a:t>RF-shielded box: </a:t>
            </a:r>
            <a:r>
              <a:rPr lang="en-US" sz="2400" dirty="0"/>
              <a:t>it preserve the mobile device against radio frequency (RF) </a:t>
            </a:r>
            <a:r>
              <a:rPr lang="en-US" sz="2400" dirty="0" err="1"/>
              <a:t>inerferences</a:t>
            </a:r>
            <a:r>
              <a:rPr lang="en-US" sz="2400" dirty="0"/>
              <a:t> resulting form noisy </a:t>
            </a:r>
            <a:r>
              <a:rPr lang="en-US" sz="2400" dirty="0" err="1"/>
              <a:t>environmen</a:t>
            </a:r>
            <a:r>
              <a:rPr lang="en-US" sz="2400" dirty="0"/>
              <a:t> </a:t>
            </a:r>
          </a:p>
        </p:txBody>
      </p:sp>
      <p:pic>
        <p:nvPicPr>
          <p:cNvPr id="11" name="Picture 10">
            <a:extLst>
              <a:ext uri="{FF2B5EF4-FFF2-40B4-BE49-F238E27FC236}">
                <a16:creationId xmlns:a16="http://schemas.microsoft.com/office/drawing/2014/main" id="{1F33950D-B60B-D78F-2383-A19EED661A20}"/>
              </a:ext>
            </a:extLst>
          </p:cNvPr>
          <p:cNvPicPr>
            <a:picLocks noChangeAspect="1"/>
          </p:cNvPicPr>
          <p:nvPr/>
        </p:nvPicPr>
        <p:blipFill>
          <a:blip r:embed="rId9"/>
          <a:stretch>
            <a:fillRect/>
          </a:stretch>
        </p:blipFill>
        <p:spPr>
          <a:xfrm>
            <a:off x="6096000" y="3871628"/>
            <a:ext cx="2228850" cy="2057400"/>
          </a:xfrm>
          <a:prstGeom prst="rect">
            <a:avLst/>
          </a:prstGeom>
        </p:spPr>
      </p:pic>
      <p:pic>
        <p:nvPicPr>
          <p:cNvPr id="20482" name="Picture 2" descr="Shield Box for Mobile Phone Testing MA8120E | Anritsu America">
            <a:extLst>
              <a:ext uri="{FF2B5EF4-FFF2-40B4-BE49-F238E27FC236}">
                <a16:creationId xmlns:a16="http://schemas.microsoft.com/office/drawing/2014/main" id="{F3518CA2-BDF1-5A1B-1A1C-7BBA4F70B52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7313" y="3908651"/>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4966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8" name="TextBox 17">
            <a:extLst>
              <a:ext uri="{FF2B5EF4-FFF2-40B4-BE49-F238E27FC236}">
                <a16:creationId xmlns:a16="http://schemas.microsoft.com/office/drawing/2014/main" id="{DD845AED-C09A-79C4-AA23-35741023EDEC}"/>
              </a:ext>
            </a:extLst>
          </p:cNvPr>
          <p:cNvSpPr txBox="1"/>
          <p:nvPr/>
        </p:nvSpPr>
        <p:spPr>
          <a:xfrm>
            <a:off x="1163719" y="2029179"/>
            <a:ext cx="6694405"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t>A forensic investigator should not directly work on the original evidence. He/she should instead create ta </a:t>
            </a:r>
            <a:r>
              <a:rPr lang="en-US" sz="2400" b="1" dirty="0"/>
              <a:t>forensic image </a:t>
            </a:r>
            <a:r>
              <a:rPr lang="en-US" sz="2400" dirty="0"/>
              <a:t>of the mobile device obtained at the crime scene</a:t>
            </a:r>
          </a:p>
          <a:p>
            <a:pPr marL="285750" indent="-285750" algn="just">
              <a:buFont typeface="Arial" panose="020B0604020202020204" pitchFamily="34" charset="0"/>
              <a:buChar char="•"/>
            </a:pPr>
            <a:r>
              <a:rPr lang="en-US" sz="2400" b="1" dirty="0"/>
              <a:t>File carving </a:t>
            </a:r>
            <a:r>
              <a:rPr lang="en-US" sz="2400" dirty="0"/>
              <a:t>and </a:t>
            </a:r>
            <a:r>
              <a:rPr lang="en-US" sz="2400" b="1" dirty="0"/>
              <a:t>forensic analysis </a:t>
            </a:r>
            <a:r>
              <a:rPr lang="en-US" sz="2400" dirty="0"/>
              <a:t>is conducted on forensic image in order to leave the actual evidence  intact</a:t>
            </a:r>
          </a:p>
        </p:txBody>
      </p:sp>
    </p:spTree>
    <p:extLst>
      <p:ext uri="{BB962C8B-B14F-4D97-AF65-F5344CB8AC3E}">
        <p14:creationId xmlns:p14="http://schemas.microsoft.com/office/powerpoint/2010/main" val="8343979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15" name="TextBox 14">
            <a:extLst>
              <a:ext uri="{FF2B5EF4-FFF2-40B4-BE49-F238E27FC236}">
                <a16:creationId xmlns:a16="http://schemas.microsoft.com/office/drawing/2014/main" id="{FAB4CF8B-6064-436F-690F-2EE06D68BC2F}"/>
              </a:ext>
            </a:extLst>
          </p:cNvPr>
          <p:cNvSpPr txBox="1"/>
          <p:nvPr/>
        </p:nvSpPr>
        <p:spPr>
          <a:xfrm>
            <a:off x="493932" y="1697017"/>
            <a:ext cx="7978263" cy="3816429"/>
          </a:xfrm>
          <a:prstGeom prst="rect">
            <a:avLst/>
          </a:prstGeom>
          <a:noFill/>
        </p:spPr>
        <p:txBody>
          <a:bodyPr wrap="square">
            <a:spAutoFit/>
          </a:bodyPr>
          <a:lstStyle/>
          <a:p>
            <a:pPr marL="285750" indent="-285750" algn="just">
              <a:buFont typeface="Arial" panose="020B0604020202020204" pitchFamily="34" charset="0"/>
              <a:buChar char="•"/>
            </a:pPr>
            <a:r>
              <a:rPr lang="en-US" sz="2200" b="1" dirty="0"/>
              <a:t>Forensic imaging</a:t>
            </a:r>
            <a:r>
              <a:rPr lang="en-US" sz="2200" dirty="0"/>
              <a:t> is an accepted standard of every company for the preservation of mobile-based evidences. The forensic investigator should not directory work on the actual evidence.</a:t>
            </a:r>
          </a:p>
          <a:p>
            <a:pPr marL="285750" indent="-285750" algn="just">
              <a:buFont typeface="Arial" panose="020B0604020202020204" pitchFamily="34" charset="0"/>
              <a:buChar char="•"/>
            </a:pPr>
            <a:r>
              <a:rPr lang="en-US" sz="2200" dirty="0"/>
              <a:t>The investigator  need to create image of </a:t>
            </a:r>
            <a:r>
              <a:rPr lang="en-US" sz="2200" u="sng" dirty="0"/>
              <a:t>the mobile internal or external memory.</a:t>
            </a:r>
          </a:p>
          <a:p>
            <a:pPr marL="285750" indent="-285750" algn="just">
              <a:buFont typeface="Arial" panose="020B0604020202020204" pitchFamily="34" charset="0"/>
              <a:buChar char="•"/>
            </a:pPr>
            <a:r>
              <a:rPr lang="en-US" sz="2200" dirty="0"/>
              <a:t>Creating forensic image is difficult since the data may change due to continuous mobile updates.</a:t>
            </a:r>
          </a:p>
          <a:p>
            <a:pPr marL="285750" indent="-285750" algn="just">
              <a:buFont typeface="Arial" panose="020B0604020202020204" pitchFamily="34" charset="0"/>
              <a:buChar char="•"/>
            </a:pPr>
            <a:r>
              <a:rPr lang="en-US" sz="2200" dirty="0"/>
              <a:t>Investigator may copies the content onto separate hard device. </a:t>
            </a:r>
          </a:p>
          <a:p>
            <a:pPr marL="285750" indent="-285750" algn="just">
              <a:buFont typeface="Arial" panose="020B0604020202020204" pitchFamily="34" charset="0"/>
              <a:buChar char="•"/>
            </a:pPr>
            <a:r>
              <a:rPr lang="en-US" sz="2200" dirty="0"/>
              <a:t>The image tool such as : </a:t>
            </a:r>
            <a:r>
              <a:rPr lang="en-US" sz="2200" dirty="0" err="1"/>
              <a:t>FTKImager</a:t>
            </a:r>
            <a:r>
              <a:rPr lang="en-US" sz="2200" dirty="0"/>
              <a:t>, EnCase and Smart  used to create forensic image.</a:t>
            </a:r>
          </a:p>
          <a:p>
            <a:pPr marL="285750" indent="-285750" algn="just">
              <a:buFont typeface="Arial" panose="020B0604020202020204" pitchFamily="34" charset="0"/>
              <a:buChar char="•"/>
            </a:pPr>
            <a:endParaRPr lang="en-US" sz="2200" dirty="0"/>
          </a:p>
        </p:txBody>
      </p:sp>
    </p:spTree>
    <p:extLst>
      <p:ext uri="{BB962C8B-B14F-4D97-AF65-F5344CB8AC3E}">
        <p14:creationId xmlns:p14="http://schemas.microsoft.com/office/powerpoint/2010/main" val="2196122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11" name="TextBox 10">
            <a:extLst>
              <a:ext uri="{FF2B5EF4-FFF2-40B4-BE49-F238E27FC236}">
                <a16:creationId xmlns:a16="http://schemas.microsoft.com/office/drawing/2014/main" id="{270A3AF0-7525-BE9B-BC0A-AE7AB926A7B5}"/>
              </a:ext>
            </a:extLst>
          </p:cNvPr>
          <p:cNvSpPr txBox="1"/>
          <p:nvPr/>
        </p:nvSpPr>
        <p:spPr>
          <a:xfrm>
            <a:off x="1103311" y="1611800"/>
            <a:ext cx="7250113" cy="3170099"/>
          </a:xfrm>
          <a:prstGeom prst="rect">
            <a:avLst/>
          </a:prstGeom>
          <a:noFill/>
        </p:spPr>
        <p:txBody>
          <a:bodyPr wrap="square">
            <a:spAutoFit/>
          </a:bodyPr>
          <a:lstStyle/>
          <a:p>
            <a:pPr marL="285750" indent="-285750">
              <a:buFont typeface="Arial" panose="020B0604020202020204" pitchFamily="34" charset="0"/>
              <a:buChar char="•"/>
            </a:pPr>
            <a:r>
              <a:rPr lang="en-US" sz="2000" b="1" dirty="0" err="1"/>
              <a:t>AccessData</a:t>
            </a:r>
            <a:r>
              <a:rPr lang="en-US" sz="2000" b="1" dirty="0"/>
              <a:t> FTK Imager </a:t>
            </a:r>
            <a:r>
              <a:rPr lang="en-US" sz="2000" dirty="0"/>
              <a:t>is a forensics tool whose main purpose is to preview recoverable data from a disk of any kind. It can also create perfect copies, called forensic images, of that data. </a:t>
            </a:r>
          </a:p>
          <a:p>
            <a:pPr marL="285750" indent="-285750">
              <a:buFont typeface="Arial" panose="020B0604020202020204" pitchFamily="34" charset="0"/>
              <a:buChar char="•"/>
            </a:pPr>
            <a:r>
              <a:rPr lang="en-US" sz="2000" dirty="0"/>
              <a:t>This powerful tool can create forensic images of local hard drives, floppy disks, Zip disks, CDs, and DVDs, entire folders, or even of individual files from various places within the media storage device. </a:t>
            </a:r>
          </a:p>
          <a:p>
            <a:pPr marL="285750" indent="-285750">
              <a:buFont typeface="Arial" panose="020B0604020202020204" pitchFamily="34" charset="0"/>
              <a:buChar char="•"/>
            </a:pPr>
            <a:r>
              <a:rPr lang="en-US" sz="2000" dirty="0"/>
              <a:t>The fact that it can export files and folders from the created image means that this application can also recover data on its own (in some circumstances). </a:t>
            </a:r>
          </a:p>
        </p:txBody>
      </p:sp>
    </p:spTree>
    <p:extLst>
      <p:ext uri="{BB962C8B-B14F-4D97-AF65-F5344CB8AC3E}">
        <p14:creationId xmlns:p14="http://schemas.microsoft.com/office/powerpoint/2010/main" val="39071814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11" name="TextBox 10">
            <a:extLst>
              <a:ext uri="{FF2B5EF4-FFF2-40B4-BE49-F238E27FC236}">
                <a16:creationId xmlns:a16="http://schemas.microsoft.com/office/drawing/2014/main" id="{157CF375-A925-C397-C7EF-6242CCEE2464}"/>
              </a:ext>
            </a:extLst>
          </p:cNvPr>
          <p:cNvSpPr txBox="1"/>
          <p:nvPr/>
        </p:nvSpPr>
        <p:spPr>
          <a:xfrm>
            <a:off x="269633" y="2011329"/>
            <a:ext cx="8102842"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t>File carving is a process used in computer forensics to extract data from a disk drive or other storage device without the assistance of the file system that originality created the file.</a:t>
            </a:r>
          </a:p>
          <a:p>
            <a:pPr marL="285750" indent="-285750" algn="just">
              <a:buFont typeface="Arial" panose="020B0604020202020204" pitchFamily="34" charset="0"/>
              <a:buChar char="•"/>
            </a:pPr>
            <a:r>
              <a:rPr lang="en-US" sz="2400" dirty="0"/>
              <a:t>It is a method that recovers files at unallocated space without any file information and is used to recover data and execute a digital forensic investigation. </a:t>
            </a:r>
          </a:p>
          <a:p>
            <a:pPr marL="285750" indent="-285750" algn="just">
              <a:buFont typeface="Arial" panose="020B0604020202020204" pitchFamily="34" charset="0"/>
              <a:buChar char="•"/>
            </a:pPr>
            <a:r>
              <a:rPr lang="en-US" sz="2400" dirty="0"/>
              <a:t>It also called “carving,” which is a general term for extracting structured data out of raw data, based on format specific characteristics present in the structured data.</a:t>
            </a:r>
          </a:p>
        </p:txBody>
      </p:sp>
      <p:sp>
        <p:nvSpPr>
          <p:cNvPr id="19" name="TextBox 18">
            <a:extLst>
              <a:ext uri="{FF2B5EF4-FFF2-40B4-BE49-F238E27FC236}">
                <a16:creationId xmlns:a16="http://schemas.microsoft.com/office/drawing/2014/main" id="{78123756-BE3E-0112-D280-0637DDF36241}"/>
              </a:ext>
            </a:extLst>
          </p:cNvPr>
          <p:cNvSpPr txBox="1"/>
          <p:nvPr/>
        </p:nvSpPr>
        <p:spPr>
          <a:xfrm>
            <a:off x="1645764" y="1480293"/>
            <a:ext cx="6228182" cy="461665"/>
          </a:xfrm>
          <a:prstGeom prst="rect">
            <a:avLst/>
          </a:prstGeom>
          <a:noFill/>
        </p:spPr>
        <p:txBody>
          <a:bodyPr wrap="square">
            <a:spAutoFit/>
          </a:bodyPr>
          <a:lstStyle/>
          <a:p>
            <a:r>
              <a:rPr lang="en-US" sz="2400" b="1" dirty="0"/>
              <a:t>File carving</a:t>
            </a:r>
          </a:p>
        </p:txBody>
      </p:sp>
    </p:spTree>
    <p:extLst>
      <p:ext uri="{BB962C8B-B14F-4D97-AF65-F5344CB8AC3E}">
        <p14:creationId xmlns:p14="http://schemas.microsoft.com/office/powerpoint/2010/main" val="20787370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1" name="TextBox 10">
            <a:extLst>
              <a:ext uri="{FF2B5EF4-FFF2-40B4-BE49-F238E27FC236}">
                <a16:creationId xmlns:a16="http://schemas.microsoft.com/office/drawing/2014/main" id="{2FEB708D-90CC-835D-F8C3-9C187FBFEE13}"/>
              </a:ext>
            </a:extLst>
          </p:cNvPr>
          <p:cNvSpPr txBox="1"/>
          <p:nvPr/>
        </p:nvSpPr>
        <p:spPr>
          <a:xfrm>
            <a:off x="130614" y="1776790"/>
            <a:ext cx="8306716" cy="2677656"/>
          </a:xfrm>
          <a:prstGeom prst="rect">
            <a:avLst/>
          </a:prstGeom>
          <a:noFill/>
        </p:spPr>
        <p:txBody>
          <a:bodyPr wrap="square">
            <a:spAutoFit/>
          </a:bodyPr>
          <a:lstStyle/>
          <a:p>
            <a:pPr marL="342900" indent="-342900" algn="just">
              <a:buFont typeface="Arial" panose="020B0604020202020204" pitchFamily="34" charset="0"/>
              <a:buChar char="•"/>
            </a:pPr>
            <a:r>
              <a:rPr lang="en-US" sz="2100" b="1" i="0" dirty="0">
                <a:solidFill>
                  <a:srgbClr val="333333"/>
                </a:solidFill>
                <a:effectLst/>
                <a:latin typeface="akrobatregular"/>
              </a:rPr>
              <a:t>The IMEI (International Mobile Equipment Identity)</a:t>
            </a:r>
            <a:r>
              <a:rPr lang="en-US" sz="2100" b="0" i="0" dirty="0">
                <a:solidFill>
                  <a:srgbClr val="333333"/>
                </a:solidFill>
                <a:effectLst/>
                <a:latin typeface="akrobatregular"/>
              </a:rPr>
              <a:t> is a unique number to identify GSM, WCDMA, and iDEN mobile phones, as well as some satellite phones. </a:t>
            </a:r>
          </a:p>
          <a:p>
            <a:pPr marL="342900" indent="-342900" algn="just">
              <a:buFont typeface="Arial" panose="020B0604020202020204" pitchFamily="34" charset="0"/>
              <a:buChar char="•"/>
            </a:pPr>
            <a:r>
              <a:rPr lang="en-US" sz="2100" b="0" i="0" dirty="0">
                <a:solidFill>
                  <a:srgbClr val="333333"/>
                </a:solidFill>
                <a:effectLst/>
                <a:latin typeface="akrobatregular"/>
              </a:rPr>
              <a:t>Mostly phone have one IMEI number, but in dual SIM phones are two.</a:t>
            </a:r>
          </a:p>
          <a:p>
            <a:pPr marL="342900" indent="-342900" algn="just">
              <a:buFont typeface="Arial" panose="020B0604020202020204" pitchFamily="34" charset="0"/>
              <a:buChar char="•"/>
            </a:pPr>
            <a:r>
              <a:rPr lang="en-US" sz="2100" b="0" i="0" dirty="0">
                <a:solidFill>
                  <a:srgbClr val="333333"/>
                </a:solidFill>
                <a:effectLst/>
                <a:latin typeface="akrobatregular"/>
              </a:rPr>
              <a:t>The </a:t>
            </a:r>
            <a:r>
              <a:rPr lang="en-US" sz="2100" b="1" i="0" dirty="0">
                <a:solidFill>
                  <a:srgbClr val="333333"/>
                </a:solidFill>
                <a:effectLst/>
                <a:latin typeface="akrobatregular"/>
              </a:rPr>
              <a:t>IMEI number</a:t>
            </a:r>
            <a:r>
              <a:rPr lang="en-US" sz="2100" b="0" i="0" dirty="0">
                <a:solidFill>
                  <a:srgbClr val="333333"/>
                </a:solidFill>
                <a:effectLst/>
                <a:latin typeface="akrobatregular"/>
              </a:rPr>
              <a:t> is a unique 15-digit code that precisely identifies the device</a:t>
            </a:r>
            <a:r>
              <a:rPr lang="en-US" sz="2100" dirty="0">
                <a:solidFill>
                  <a:srgbClr val="333333"/>
                </a:solidFill>
                <a:latin typeface="akrobatregular"/>
              </a:rPr>
              <a:t>.</a:t>
            </a:r>
            <a:endParaRPr lang="en-US" sz="2100" b="0" i="0" dirty="0">
              <a:solidFill>
                <a:srgbClr val="333333"/>
              </a:solidFill>
              <a:effectLst/>
              <a:latin typeface="akrobatregular"/>
            </a:endParaRPr>
          </a:p>
          <a:p>
            <a:pPr marL="342900" indent="-342900" algn="just">
              <a:buFont typeface="Arial" panose="020B0604020202020204" pitchFamily="34" charset="0"/>
              <a:buChar char="•"/>
            </a:pPr>
            <a:r>
              <a:rPr lang="en-US" sz="2100" b="0" i="0" dirty="0">
                <a:solidFill>
                  <a:srgbClr val="333333"/>
                </a:solidFill>
                <a:effectLst/>
                <a:latin typeface="akrobatregular"/>
              </a:rPr>
              <a:t>This number is an individual number assigned to each and every phone all over the world. </a:t>
            </a:r>
          </a:p>
        </p:txBody>
      </p:sp>
    </p:spTree>
    <p:extLst>
      <p:ext uri="{BB962C8B-B14F-4D97-AF65-F5344CB8AC3E}">
        <p14:creationId xmlns:p14="http://schemas.microsoft.com/office/powerpoint/2010/main" val="32636288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21" name="TextBox 20">
            <a:extLst>
              <a:ext uri="{FF2B5EF4-FFF2-40B4-BE49-F238E27FC236}">
                <a16:creationId xmlns:a16="http://schemas.microsoft.com/office/drawing/2014/main" id="{41F5FC4D-B0A7-6EE1-F8E2-39A5182D5854}"/>
              </a:ext>
            </a:extLst>
          </p:cNvPr>
          <p:cNvSpPr txBox="1"/>
          <p:nvPr/>
        </p:nvSpPr>
        <p:spPr>
          <a:xfrm>
            <a:off x="523664" y="1647824"/>
            <a:ext cx="6228182" cy="2800767"/>
          </a:xfrm>
          <a:prstGeom prst="rect">
            <a:avLst/>
          </a:prstGeom>
          <a:noFill/>
        </p:spPr>
        <p:txBody>
          <a:bodyPr wrap="square">
            <a:spAutoFit/>
          </a:bodyPr>
          <a:lstStyle/>
          <a:p>
            <a:pPr algn="just"/>
            <a:r>
              <a:rPr lang="en-US" sz="2200" b="1" i="0" u="sng" dirty="0">
                <a:solidFill>
                  <a:srgbClr val="000000"/>
                </a:solidFill>
                <a:effectLst/>
                <a:latin typeface="Crimson Text"/>
              </a:rPr>
              <a:t>How to find this number:</a:t>
            </a:r>
            <a:r>
              <a:rPr lang="en-US" sz="2200" b="0" i="0" dirty="0">
                <a:solidFill>
                  <a:srgbClr val="000000"/>
                </a:solidFill>
                <a:effectLst/>
                <a:latin typeface="Crimson Text"/>
              </a:rPr>
              <a:t> </a:t>
            </a:r>
          </a:p>
          <a:p>
            <a:pPr algn="just">
              <a:buFont typeface="Arial" panose="020B0604020202020204" pitchFamily="34" charset="0"/>
              <a:buChar char="•"/>
            </a:pPr>
            <a:r>
              <a:rPr lang="en-US" sz="2200" b="0" i="0" dirty="0">
                <a:solidFill>
                  <a:srgbClr val="000000"/>
                </a:solidFill>
                <a:effectLst/>
                <a:latin typeface="Crimson Text"/>
              </a:rPr>
              <a:t>Dial *#06# on your keypad and press call or send button, your IMEI number will be retrieved and displayed on your screen.</a:t>
            </a:r>
          </a:p>
          <a:p>
            <a:pPr algn="just">
              <a:buFont typeface="Arial" panose="020B0604020202020204" pitchFamily="34" charset="0"/>
              <a:buChar char="•"/>
            </a:pPr>
            <a:r>
              <a:rPr lang="en-US" sz="2200" b="0" i="0" dirty="0">
                <a:solidFill>
                  <a:srgbClr val="000000"/>
                </a:solidFill>
                <a:effectLst/>
                <a:latin typeface="Crimson Text"/>
              </a:rPr>
              <a:t>On the back or bottom of the device or under, IMEI number can be found printed.</a:t>
            </a:r>
          </a:p>
          <a:p>
            <a:pPr algn="just">
              <a:buFont typeface="Arial" panose="020B0604020202020204" pitchFamily="34" charset="0"/>
              <a:buChar char="•"/>
            </a:pPr>
            <a:r>
              <a:rPr lang="en-US" sz="2200" b="0" i="0" dirty="0">
                <a:solidFill>
                  <a:srgbClr val="000000"/>
                </a:solidFill>
                <a:effectLst/>
                <a:latin typeface="Crimson Text"/>
              </a:rPr>
              <a:t>IMEI numbers can also be printed on the original packaging of your device.</a:t>
            </a:r>
          </a:p>
        </p:txBody>
      </p:sp>
    </p:spTree>
    <p:extLst>
      <p:ext uri="{BB962C8B-B14F-4D97-AF65-F5344CB8AC3E}">
        <p14:creationId xmlns:p14="http://schemas.microsoft.com/office/powerpoint/2010/main" val="28070565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6" name="Content Placeholder 2">
            <a:extLst>
              <a:ext uri="{FF2B5EF4-FFF2-40B4-BE49-F238E27FC236}">
                <a16:creationId xmlns:a16="http://schemas.microsoft.com/office/drawing/2014/main" id="{78895E8C-24C3-E44F-AD16-8E689A059D76}"/>
              </a:ext>
            </a:extLst>
          </p:cNvPr>
          <p:cNvSpPr>
            <a:spLocks noGrp="1"/>
          </p:cNvSpPr>
          <p:nvPr>
            <p:ph idx="1"/>
          </p:nvPr>
        </p:nvSpPr>
        <p:spPr>
          <a:xfrm>
            <a:off x="523664" y="1840317"/>
            <a:ext cx="4094328" cy="3235333"/>
          </a:xfrm>
        </p:spPr>
        <p:txBody>
          <a:bodyPr/>
          <a:lstStyle/>
          <a:p>
            <a:r>
              <a:rPr lang="en-US" dirty="0"/>
              <a:t>*#06#</a:t>
            </a:r>
          </a:p>
          <a:p>
            <a:endParaRPr lang="en-US" dirty="0"/>
          </a:p>
          <a:p>
            <a:r>
              <a:rPr lang="en-US" dirty="0">
                <a:hlinkClick r:id="rId9"/>
              </a:rPr>
              <a:t>IMEI CHECK - Free Online IMEI Number Checker | IMEI.info</a:t>
            </a:r>
            <a:endParaRPr lang="en-US" dirty="0"/>
          </a:p>
          <a:p>
            <a:endParaRPr lang="en-US" dirty="0"/>
          </a:p>
          <a:p>
            <a:endParaRPr lang="en-US" dirty="0"/>
          </a:p>
        </p:txBody>
      </p:sp>
      <p:pic>
        <p:nvPicPr>
          <p:cNvPr id="7170" name="Picture 2">
            <a:extLst>
              <a:ext uri="{FF2B5EF4-FFF2-40B4-BE49-F238E27FC236}">
                <a16:creationId xmlns:a16="http://schemas.microsoft.com/office/drawing/2014/main" id="{365462B4-DE18-1A38-C0DB-9C906802A6B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40429" y="817562"/>
            <a:ext cx="5178117" cy="302919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hat is IMEI Number? - IMEI.info">
            <a:extLst>
              <a:ext uri="{FF2B5EF4-FFF2-40B4-BE49-F238E27FC236}">
                <a16:creationId xmlns:a16="http://schemas.microsoft.com/office/drawing/2014/main" id="{CDA4DF40-37C3-FC38-DF7A-276E77E47C0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5710" y="3800967"/>
            <a:ext cx="3811125" cy="2639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2015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11" name="TextBox 10">
            <a:extLst>
              <a:ext uri="{FF2B5EF4-FFF2-40B4-BE49-F238E27FC236}">
                <a16:creationId xmlns:a16="http://schemas.microsoft.com/office/drawing/2014/main" id="{2FEB708D-90CC-835D-F8C3-9C187FBFEE13}"/>
              </a:ext>
            </a:extLst>
          </p:cNvPr>
          <p:cNvSpPr txBox="1"/>
          <p:nvPr/>
        </p:nvSpPr>
        <p:spPr>
          <a:xfrm>
            <a:off x="204106" y="1692550"/>
            <a:ext cx="8312812" cy="3477875"/>
          </a:xfrm>
          <a:prstGeom prst="rect">
            <a:avLst/>
          </a:prstGeom>
          <a:noFill/>
        </p:spPr>
        <p:txBody>
          <a:bodyPr wrap="square">
            <a:spAutoFit/>
          </a:bodyPr>
          <a:lstStyle/>
          <a:p>
            <a:pPr algn="just"/>
            <a:r>
              <a:rPr lang="en-US" sz="2200" b="1" i="0" dirty="0">
                <a:solidFill>
                  <a:srgbClr val="333333"/>
                </a:solidFill>
                <a:effectLst/>
                <a:latin typeface="akrobatregular"/>
              </a:rPr>
              <a:t>Why would you need to check the IMEI Number?</a:t>
            </a:r>
          </a:p>
          <a:p>
            <a:pPr marL="285750" indent="-285750" algn="just">
              <a:buFont typeface="Arial" panose="020B0604020202020204" pitchFamily="34" charset="0"/>
              <a:buChar char="•"/>
            </a:pPr>
            <a:r>
              <a:rPr lang="en-US" sz="2200" b="0" i="0" dirty="0">
                <a:solidFill>
                  <a:srgbClr val="333333"/>
                </a:solidFill>
                <a:effectLst/>
                <a:latin typeface="akrobatregular"/>
              </a:rPr>
              <a:t> The number is useful when you would like to send the device for service to fill out warranty forms.</a:t>
            </a:r>
          </a:p>
          <a:p>
            <a:pPr marL="285750" indent="-285750" algn="just">
              <a:buFont typeface="Arial" panose="020B0604020202020204" pitchFamily="34" charset="0"/>
              <a:buChar char="•"/>
            </a:pPr>
            <a:r>
              <a:rPr lang="en-US" sz="2200" b="0" i="0" dirty="0">
                <a:solidFill>
                  <a:srgbClr val="333333"/>
                </a:solidFill>
                <a:effectLst/>
                <a:latin typeface="akrobatregular"/>
              </a:rPr>
              <a:t> Besides that, if you want to report a stolen or a lost phone at the police or network operator you should use the IMEI Number as well. </a:t>
            </a:r>
          </a:p>
          <a:p>
            <a:pPr marL="285750" indent="-285750" algn="just">
              <a:buFont typeface="Arial" panose="020B0604020202020204" pitchFamily="34" charset="0"/>
              <a:buChar char="•"/>
            </a:pPr>
            <a:r>
              <a:rPr lang="en-US" sz="2200" b="0" i="0" dirty="0">
                <a:solidFill>
                  <a:srgbClr val="333333"/>
                </a:solidFill>
                <a:effectLst/>
                <a:latin typeface="akrobatregular"/>
              </a:rPr>
              <a:t>After that, you can block your phone and it will make the device unusable, regardless of whether the SIM card is changed or removed. </a:t>
            </a:r>
          </a:p>
          <a:p>
            <a:pPr marL="285750" indent="-285750" algn="just">
              <a:buFont typeface="Arial" panose="020B0604020202020204" pitchFamily="34" charset="0"/>
              <a:buChar char="•"/>
            </a:pPr>
            <a:r>
              <a:rPr lang="en-US" sz="2200" b="0" i="0" dirty="0">
                <a:solidFill>
                  <a:srgbClr val="333333"/>
                </a:solidFill>
                <a:effectLst/>
                <a:latin typeface="akrobatregular"/>
              </a:rPr>
              <a:t>What is also really important is that IMEI contains a few secret information about the product but also sometimes allows you to locate the smartphone.</a:t>
            </a:r>
          </a:p>
        </p:txBody>
      </p:sp>
      <p:pic>
        <p:nvPicPr>
          <p:cNvPr id="1026" name="Picture 2" descr="3d Question Mark With Word Why Stock Photo, Picture And Royalty Free Image.  Image 37654372.">
            <a:extLst>
              <a:ext uri="{FF2B5EF4-FFF2-40B4-BE49-F238E27FC236}">
                <a16:creationId xmlns:a16="http://schemas.microsoft.com/office/drawing/2014/main" id="{FF499092-6FA3-BF30-F0FD-59397F304CD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16918" y="817562"/>
            <a:ext cx="200025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65171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1" name="TextBox 10">
            <a:extLst>
              <a:ext uri="{FF2B5EF4-FFF2-40B4-BE49-F238E27FC236}">
                <a16:creationId xmlns:a16="http://schemas.microsoft.com/office/drawing/2014/main" id="{E4316669-2F8C-585C-690E-F4B431B352FA}"/>
              </a:ext>
            </a:extLst>
          </p:cNvPr>
          <p:cNvSpPr txBox="1"/>
          <p:nvPr/>
        </p:nvSpPr>
        <p:spPr>
          <a:xfrm>
            <a:off x="1815077" y="1436032"/>
            <a:ext cx="6228182" cy="646331"/>
          </a:xfrm>
          <a:prstGeom prst="rect">
            <a:avLst/>
          </a:prstGeom>
          <a:noFill/>
        </p:spPr>
        <p:txBody>
          <a:bodyPr wrap="square">
            <a:spAutoFit/>
          </a:bodyPr>
          <a:lstStyle/>
          <a:p>
            <a:r>
              <a:rPr lang="en-US" b="1" i="0" u="sng" dirty="0">
                <a:solidFill>
                  <a:srgbClr val="000000"/>
                </a:solidFill>
                <a:effectLst/>
                <a:latin typeface="Crimson Text"/>
              </a:rPr>
              <a:t>The Structure of an IMEI Number:</a:t>
            </a:r>
            <a:br>
              <a:rPr lang="en-US" dirty="0"/>
            </a:br>
            <a:endParaRPr lang="en-US" dirty="0"/>
          </a:p>
        </p:txBody>
      </p:sp>
      <p:sp>
        <p:nvSpPr>
          <p:cNvPr id="18" name="TextBox 17">
            <a:extLst>
              <a:ext uri="{FF2B5EF4-FFF2-40B4-BE49-F238E27FC236}">
                <a16:creationId xmlns:a16="http://schemas.microsoft.com/office/drawing/2014/main" id="{33AB177C-40C7-7F4E-9E98-E6302519ED14}"/>
              </a:ext>
            </a:extLst>
          </p:cNvPr>
          <p:cNvSpPr txBox="1"/>
          <p:nvPr/>
        </p:nvSpPr>
        <p:spPr>
          <a:xfrm>
            <a:off x="1671708" y="3665814"/>
            <a:ext cx="6228182" cy="1754326"/>
          </a:xfrm>
          <a:prstGeom prst="rect">
            <a:avLst/>
          </a:prstGeom>
          <a:noFill/>
        </p:spPr>
        <p:txBody>
          <a:bodyPr wrap="square">
            <a:spAutoFit/>
          </a:bodyPr>
          <a:lstStyle/>
          <a:p>
            <a:pPr algn="just"/>
            <a:r>
              <a:rPr lang="en-US" b="0" i="0" dirty="0">
                <a:solidFill>
                  <a:srgbClr val="000000"/>
                </a:solidFill>
                <a:effectLst/>
                <a:latin typeface="Crimson Text"/>
              </a:rPr>
              <a:t>First 8 digits of IMEI </a:t>
            </a:r>
            <a:r>
              <a:rPr lang="en-US" b="0" i="0" u="sng" dirty="0">
                <a:solidFill>
                  <a:srgbClr val="000000"/>
                </a:solidFill>
                <a:effectLst/>
                <a:latin typeface="Crimson Text"/>
              </a:rPr>
              <a:t>number are TAC </a:t>
            </a:r>
            <a:r>
              <a:rPr lang="en-US" b="0" i="0" dirty="0">
                <a:solidFill>
                  <a:srgbClr val="000000"/>
                </a:solidFill>
                <a:effectLst/>
                <a:latin typeface="Crimson Text"/>
              </a:rPr>
              <a:t>(Type Allocation Code) which will give you the mobile phone brand and model. </a:t>
            </a:r>
            <a:r>
              <a:rPr lang="en-US" b="0" i="0" u="sng" dirty="0">
                <a:solidFill>
                  <a:srgbClr val="000000"/>
                </a:solidFill>
                <a:effectLst/>
                <a:latin typeface="Crimson Text"/>
              </a:rPr>
              <a:t>Other 7 digits are defined by manufacturer</a:t>
            </a:r>
            <a:r>
              <a:rPr lang="en-US" b="0" i="0" dirty="0">
                <a:solidFill>
                  <a:srgbClr val="000000"/>
                </a:solidFill>
                <a:effectLst/>
                <a:latin typeface="Crimson Text"/>
              </a:rPr>
              <a:t> (6 are serial number and 1 is check digit).</a:t>
            </a:r>
          </a:p>
          <a:p>
            <a:pPr algn="just"/>
            <a:r>
              <a:rPr lang="en-US" b="0" i="0" dirty="0">
                <a:solidFill>
                  <a:srgbClr val="000000"/>
                </a:solidFill>
                <a:effectLst/>
                <a:latin typeface="Crimson Text"/>
              </a:rPr>
              <a:t>For example a IMEI number: </a:t>
            </a:r>
            <a:r>
              <a:rPr lang="en-US" b="0" i="0" dirty="0">
                <a:solidFill>
                  <a:srgbClr val="E69138"/>
                </a:solidFill>
                <a:effectLst/>
                <a:latin typeface="Crimson Text"/>
              </a:rPr>
              <a:t>354230061155201</a:t>
            </a:r>
            <a:r>
              <a:rPr lang="en-US" b="0" i="0" dirty="0">
                <a:solidFill>
                  <a:srgbClr val="000000"/>
                </a:solidFill>
                <a:effectLst/>
                <a:latin typeface="Crimson Text"/>
              </a:rPr>
              <a:t> </a:t>
            </a:r>
          </a:p>
          <a:p>
            <a:pPr algn="just"/>
            <a:r>
              <a:rPr lang="en-US" b="0" i="0" dirty="0">
                <a:solidFill>
                  <a:srgbClr val="000000"/>
                </a:solidFill>
                <a:effectLst/>
                <a:latin typeface="Crimson Text"/>
              </a:rPr>
              <a:t>Here </a:t>
            </a:r>
            <a:r>
              <a:rPr lang="en-US" b="0" i="0" dirty="0">
                <a:solidFill>
                  <a:srgbClr val="6AA84F"/>
                </a:solidFill>
                <a:effectLst/>
                <a:latin typeface="Crimson Text"/>
              </a:rPr>
              <a:t>TAC: 354230</a:t>
            </a:r>
            <a:r>
              <a:rPr lang="en-US" b="0" i="0" dirty="0">
                <a:solidFill>
                  <a:srgbClr val="000000"/>
                </a:solidFill>
                <a:effectLst/>
                <a:latin typeface="Crimson Text"/>
              </a:rPr>
              <a:t> | </a:t>
            </a:r>
            <a:r>
              <a:rPr lang="en-US" b="0" i="0" dirty="0">
                <a:solidFill>
                  <a:srgbClr val="674EA7"/>
                </a:solidFill>
                <a:effectLst/>
                <a:latin typeface="Crimson Text"/>
              </a:rPr>
              <a:t>FAC: 06</a:t>
            </a:r>
            <a:r>
              <a:rPr lang="en-US" b="0" i="0" dirty="0">
                <a:solidFill>
                  <a:srgbClr val="000000"/>
                </a:solidFill>
                <a:effectLst/>
                <a:latin typeface="Crimson Text"/>
              </a:rPr>
              <a:t> | </a:t>
            </a:r>
            <a:r>
              <a:rPr lang="en-US" b="0" i="0" dirty="0">
                <a:solidFill>
                  <a:srgbClr val="A64D79"/>
                </a:solidFill>
                <a:effectLst/>
                <a:latin typeface="Crimson Text"/>
              </a:rPr>
              <a:t>SNR: 115520</a:t>
            </a:r>
            <a:r>
              <a:rPr lang="en-US" b="0" i="0" dirty="0">
                <a:solidFill>
                  <a:srgbClr val="000000"/>
                </a:solidFill>
                <a:effectLst/>
                <a:latin typeface="Crimson Text"/>
              </a:rPr>
              <a:t> | </a:t>
            </a:r>
            <a:r>
              <a:rPr lang="en-US" b="0" i="0" dirty="0">
                <a:solidFill>
                  <a:srgbClr val="BF9000"/>
                </a:solidFill>
                <a:effectLst/>
                <a:latin typeface="Crimson Text"/>
              </a:rPr>
              <a:t>CD: 1</a:t>
            </a:r>
            <a:endParaRPr lang="en-US" b="0" i="0" dirty="0">
              <a:solidFill>
                <a:srgbClr val="000000"/>
              </a:solidFill>
              <a:effectLst/>
              <a:latin typeface="Crimson Text"/>
            </a:endParaRPr>
          </a:p>
        </p:txBody>
      </p:sp>
      <p:pic>
        <p:nvPicPr>
          <p:cNvPr id="6" name="Picture 5">
            <a:extLst>
              <a:ext uri="{FF2B5EF4-FFF2-40B4-BE49-F238E27FC236}">
                <a16:creationId xmlns:a16="http://schemas.microsoft.com/office/drawing/2014/main" id="{17F7F862-45DE-A7F2-C500-F5B043432258}"/>
              </a:ext>
            </a:extLst>
          </p:cNvPr>
          <p:cNvPicPr>
            <a:picLocks noChangeAspect="1"/>
          </p:cNvPicPr>
          <p:nvPr/>
        </p:nvPicPr>
        <p:blipFill>
          <a:blip r:embed="rId9"/>
          <a:stretch>
            <a:fillRect/>
          </a:stretch>
        </p:blipFill>
        <p:spPr>
          <a:xfrm>
            <a:off x="523664" y="1779799"/>
            <a:ext cx="9276054" cy="1886015"/>
          </a:xfrm>
          <a:prstGeom prst="rect">
            <a:avLst/>
          </a:prstGeom>
        </p:spPr>
      </p:pic>
    </p:spTree>
    <p:extLst>
      <p:ext uri="{BB962C8B-B14F-4D97-AF65-F5344CB8AC3E}">
        <p14:creationId xmlns:p14="http://schemas.microsoft.com/office/powerpoint/2010/main" val="35665637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Service Provider Data</a:t>
            </a:r>
          </a:p>
        </p:txBody>
      </p:sp>
    </p:spTree>
    <p:extLst>
      <p:ext uri="{BB962C8B-B14F-4D97-AF65-F5344CB8AC3E}">
        <p14:creationId xmlns:p14="http://schemas.microsoft.com/office/powerpoint/2010/main" val="12330364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15" name="TextBox 14">
            <a:extLst>
              <a:ext uri="{FF2B5EF4-FFF2-40B4-BE49-F238E27FC236}">
                <a16:creationId xmlns:a16="http://schemas.microsoft.com/office/drawing/2014/main" id="{C03297E7-909F-B6F4-031B-8405615A6DD6}"/>
              </a:ext>
            </a:extLst>
          </p:cNvPr>
          <p:cNvSpPr txBox="1"/>
          <p:nvPr/>
        </p:nvSpPr>
        <p:spPr>
          <a:xfrm>
            <a:off x="1460725" y="1951672"/>
            <a:ext cx="6799366" cy="3046988"/>
          </a:xfrm>
          <a:prstGeom prst="rect">
            <a:avLst/>
          </a:prstGeom>
          <a:noFill/>
        </p:spPr>
        <p:txBody>
          <a:bodyPr wrap="square">
            <a:spAutoFit/>
          </a:bodyPr>
          <a:lstStyle/>
          <a:p>
            <a:pPr marL="342900" indent="-342900" algn="just">
              <a:buFont typeface="Arial" panose="020B0604020202020204" pitchFamily="34" charset="0"/>
              <a:buChar char="•"/>
            </a:pPr>
            <a:r>
              <a:rPr lang="en-US" sz="2400" b="1" dirty="0"/>
              <a:t>Service Provider Data </a:t>
            </a:r>
            <a:r>
              <a:rPr lang="en-US" sz="2400" dirty="0"/>
              <a:t>contains information such as call history and text message, including the date and time.</a:t>
            </a:r>
          </a:p>
          <a:p>
            <a:pPr marL="342900" indent="-342900" algn="just">
              <a:buFont typeface="Arial" panose="020B0604020202020204" pitchFamily="34" charset="0"/>
              <a:buChar char="•"/>
            </a:pPr>
            <a:r>
              <a:rPr lang="en-US" sz="2400" dirty="0"/>
              <a:t> It can act as backup evidence when the user deletes the content from his mobile. </a:t>
            </a:r>
          </a:p>
          <a:p>
            <a:pPr marL="342900" indent="-342900" algn="just">
              <a:buFont typeface="Arial" panose="020B0604020202020204" pitchFamily="34" charset="0"/>
              <a:buChar char="•"/>
            </a:pPr>
            <a:r>
              <a:rPr lang="en-US" sz="2400" dirty="0"/>
              <a:t>The mobile forensic investigator should request the service provider to release data at the time of incident .</a:t>
            </a:r>
          </a:p>
        </p:txBody>
      </p:sp>
    </p:spTree>
    <p:extLst>
      <p:ext uri="{BB962C8B-B14F-4D97-AF65-F5344CB8AC3E}">
        <p14:creationId xmlns:p14="http://schemas.microsoft.com/office/powerpoint/2010/main" val="6123502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11" name="TextBox 10">
            <a:extLst>
              <a:ext uri="{FF2B5EF4-FFF2-40B4-BE49-F238E27FC236}">
                <a16:creationId xmlns:a16="http://schemas.microsoft.com/office/drawing/2014/main" id="{31B3FB48-C800-72DA-4160-197BC2600178}"/>
              </a:ext>
            </a:extLst>
          </p:cNvPr>
          <p:cNvSpPr txBox="1"/>
          <p:nvPr/>
        </p:nvSpPr>
        <p:spPr>
          <a:xfrm>
            <a:off x="1460725" y="2204822"/>
            <a:ext cx="6227804"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t>This helps investigators pinpoint the exact location of the mobile device at the time of the incident in a situation where a user turns off the Geo location feature in the mobile.</a:t>
            </a:r>
          </a:p>
          <a:p>
            <a:pPr marL="285750" indent="-285750" algn="just">
              <a:buFont typeface="Arial" panose="020B0604020202020204" pitchFamily="34" charset="0"/>
              <a:buChar char="•"/>
            </a:pPr>
            <a:r>
              <a:rPr lang="en-US" sz="2400" dirty="0"/>
              <a:t>Investigators should investigate both the service provider data and the data found on the mobile phone, to find potential evidence. </a:t>
            </a:r>
          </a:p>
        </p:txBody>
      </p:sp>
    </p:spTree>
    <p:extLst>
      <p:ext uri="{BB962C8B-B14F-4D97-AF65-F5344CB8AC3E}">
        <p14:creationId xmlns:p14="http://schemas.microsoft.com/office/powerpoint/2010/main" val="8310045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9" name="TextBox 18">
            <a:extLst>
              <a:ext uri="{FF2B5EF4-FFF2-40B4-BE49-F238E27FC236}">
                <a16:creationId xmlns:a16="http://schemas.microsoft.com/office/drawing/2014/main" id="{389B022C-EED9-A67F-2273-CF6C918B38FF}"/>
              </a:ext>
            </a:extLst>
          </p:cNvPr>
          <p:cNvSpPr txBox="1"/>
          <p:nvPr/>
        </p:nvSpPr>
        <p:spPr>
          <a:xfrm>
            <a:off x="523664" y="1794043"/>
            <a:ext cx="7607082" cy="1200329"/>
          </a:xfrm>
          <a:prstGeom prst="rect">
            <a:avLst/>
          </a:prstGeom>
          <a:noFill/>
        </p:spPr>
        <p:txBody>
          <a:bodyPr wrap="square">
            <a:spAutoFit/>
          </a:bodyPr>
          <a:lstStyle/>
          <a:p>
            <a:r>
              <a:rPr lang="en-US" b="1" dirty="0"/>
              <a:t>Call Detail Record (CDR): </a:t>
            </a:r>
            <a:r>
              <a:rPr lang="en-US" dirty="0"/>
              <a:t>contains information about user activities with the  mobile phone. </a:t>
            </a:r>
          </a:p>
          <a:p>
            <a:r>
              <a:rPr lang="en-US" dirty="0"/>
              <a:t>The service providers records and store this information in their database.</a:t>
            </a:r>
          </a:p>
          <a:p>
            <a:endParaRPr lang="en-US" dirty="0"/>
          </a:p>
        </p:txBody>
      </p:sp>
      <p:sp>
        <p:nvSpPr>
          <p:cNvPr id="21" name="TextBox 20">
            <a:extLst>
              <a:ext uri="{FF2B5EF4-FFF2-40B4-BE49-F238E27FC236}">
                <a16:creationId xmlns:a16="http://schemas.microsoft.com/office/drawing/2014/main" id="{0E440F5F-385D-DA07-B08E-BC8099572F89}"/>
              </a:ext>
            </a:extLst>
          </p:cNvPr>
          <p:cNvSpPr txBox="1"/>
          <p:nvPr/>
        </p:nvSpPr>
        <p:spPr>
          <a:xfrm>
            <a:off x="584886" y="2746302"/>
            <a:ext cx="7751806" cy="2308324"/>
          </a:xfrm>
          <a:prstGeom prst="rect">
            <a:avLst/>
          </a:prstGeom>
          <a:noFill/>
        </p:spPr>
        <p:txBody>
          <a:bodyPr wrap="square">
            <a:spAutoFit/>
          </a:bodyPr>
          <a:lstStyle/>
          <a:p>
            <a:r>
              <a:rPr lang="en-US" dirty="0"/>
              <a:t>The call data record contains several categories of information such as :</a:t>
            </a:r>
          </a:p>
          <a:p>
            <a:pPr marL="285750" indent="-285750">
              <a:buFont typeface="Arial" panose="020B0604020202020204" pitchFamily="34" charset="0"/>
              <a:buChar char="•"/>
            </a:pPr>
            <a:r>
              <a:rPr lang="en-US" dirty="0"/>
              <a:t>Call telephone number or numbers</a:t>
            </a:r>
          </a:p>
          <a:p>
            <a:pPr marL="285750" indent="-285750">
              <a:buFont typeface="Arial" panose="020B0604020202020204" pitchFamily="34" charset="0"/>
              <a:buChar char="•"/>
            </a:pPr>
            <a:r>
              <a:rPr lang="en-US" dirty="0"/>
              <a:t>Name and addresses of the subscribers or registered users</a:t>
            </a:r>
          </a:p>
          <a:p>
            <a:pPr marL="285750" indent="-285750">
              <a:buFont typeface="Arial" panose="020B0604020202020204" pitchFamily="34" charset="0"/>
              <a:buChar char="•"/>
            </a:pPr>
            <a:r>
              <a:rPr lang="en-US" dirty="0"/>
              <a:t>Date and time of the start and end of the communication</a:t>
            </a:r>
          </a:p>
          <a:p>
            <a:pPr marL="285750" indent="-285750">
              <a:buFont typeface="Arial" panose="020B0604020202020204" pitchFamily="34" charset="0"/>
              <a:buChar char="•"/>
            </a:pPr>
            <a:r>
              <a:rPr lang="en-US" dirty="0"/>
              <a:t>Telephone service used , e.g. voice, conference call , Short Message Service (SMS) Multimedia Service(MMS)</a:t>
            </a:r>
          </a:p>
          <a:p>
            <a:pPr marL="285750" indent="-285750">
              <a:buFont typeface="Arial" panose="020B0604020202020204" pitchFamily="34" charset="0"/>
              <a:buChar char="•"/>
            </a:pPr>
            <a:r>
              <a:rPr lang="en-US" dirty="0"/>
              <a:t>Location label (Cell ID) at the start and end of the communication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7297211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pic>
        <p:nvPicPr>
          <p:cNvPr id="19" name="Picture 18">
            <a:extLst>
              <a:ext uri="{FF2B5EF4-FFF2-40B4-BE49-F238E27FC236}">
                <a16:creationId xmlns:a16="http://schemas.microsoft.com/office/drawing/2014/main" id="{B954D949-497A-524A-9EDB-F76BF5C35B5A}"/>
              </a:ext>
            </a:extLst>
          </p:cNvPr>
          <p:cNvPicPr>
            <a:picLocks noChangeAspect="1"/>
          </p:cNvPicPr>
          <p:nvPr/>
        </p:nvPicPr>
        <p:blipFill>
          <a:blip r:embed="rId9"/>
          <a:stretch>
            <a:fillRect/>
          </a:stretch>
        </p:blipFill>
        <p:spPr>
          <a:xfrm>
            <a:off x="171828" y="1106759"/>
            <a:ext cx="11934447" cy="5766379"/>
          </a:xfrm>
          <a:prstGeom prst="rect">
            <a:avLst/>
          </a:prstGeom>
        </p:spPr>
      </p:pic>
    </p:spTree>
    <p:extLst>
      <p:ext uri="{BB962C8B-B14F-4D97-AF65-F5344CB8AC3E}">
        <p14:creationId xmlns:p14="http://schemas.microsoft.com/office/powerpoint/2010/main" val="27707325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SIM Card</a:t>
            </a:r>
          </a:p>
        </p:txBody>
      </p:sp>
    </p:spTree>
    <p:extLst>
      <p:ext uri="{BB962C8B-B14F-4D97-AF65-F5344CB8AC3E}">
        <p14:creationId xmlns:p14="http://schemas.microsoft.com/office/powerpoint/2010/main" val="17004356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pic>
        <p:nvPicPr>
          <p:cNvPr id="15" name="Content Placeholder 7">
            <a:extLst>
              <a:ext uri="{FF2B5EF4-FFF2-40B4-BE49-F238E27FC236}">
                <a16:creationId xmlns:a16="http://schemas.microsoft.com/office/drawing/2014/main" id="{5C1432B9-00E2-497A-A994-595E1D331EE1}"/>
              </a:ext>
            </a:extLst>
          </p:cNvPr>
          <p:cNvPicPr>
            <a:picLocks noGrp="1" noChangeAspect="1"/>
          </p:cNvPicPr>
          <p:nvPr>
            <p:ph idx="1"/>
          </p:nvPr>
        </p:nvPicPr>
        <p:blipFill>
          <a:blip r:embed="rId9"/>
          <a:stretch>
            <a:fillRect/>
          </a:stretch>
        </p:blipFill>
        <p:spPr>
          <a:xfrm>
            <a:off x="690615" y="2525567"/>
            <a:ext cx="7454800" cy="2136006"/>
          </a:xfrm>
        </p:spPr>
      </p:pic>
      <p:sp>
        <p:nvSpPr>
          <p:cNvPr id="6" name="TextBox 5">
            <a:extLst>
              <a:ext uri="{FF2B5EF4-FFF2-40B4-BE49-F238E27FC236}">
                <a16:creationId xmlns:a16="http://schemas.microsoft.com/office/drawing/2014/main" id="{B10D91B5-53C4-3887-984B-A136E524815B}"/>
              </a:ext>
            </a:extLst>
          </p:cNvPr>
          <p:cNvSpPr txBox="1"/>
          <p:nvPr/>
        </p:nvSpPr>
        <p:spPr>
          <a:xfrm>
            <a:off x="2292667" y="1794043"/>
            <a:ext cx="3088957" cy="461665"/>
          </a:xfrm>
          <a:prstGeom prst="rect">
            <a:avLst/>
          </a:prstGeom>
          <a:noFill/>
        </p:spPr>
        <p:txBody>
          <a:bodyPr wrap="square" rtlCol="0">
            <a:spAutoFit/>
          </a:bodyPr>
          <a:lstStyle/>
          <a:p>
            <a:r>
              <a:rPr lang="en-US" sz="2400" b="1" dirty="0"/>
              <a:t>Mobile chips</a:t>
            </a:r>
          </a:p>
        </p:txBody>
      </p:sp>
    </p:spTree>
    <p:extLst>
      <p:ext uri="{BB962C8B-B14F-4D97-AF65-F5344CB8AC3E}">
        <p14:creationId xmlns:p14="http://schemas.microsoft.com/office/powerpoint/2010/main" val="21706573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pic>
        <p:nvPicPr>
          <p:cNvPr id="6" name="Picture 4">
            <a:extLst>
              <a:ext uri="{FF2B5EF4-FFF2-40B4-BE49-F238E27FC236}">
                <a16:creationId xmlns:a16="http://schemas.microsoft.com/office/drawing/2014/main" id="{3D399870-C8F0-58C1-45BA-5025EB06B66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63866" y="1669202"/>
            <a:ext cx="3524250" cy="214312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8BD56901-4E78-83E4-351F-20D8EE065550}"/>
              </a:ext>
            </a:extLst>
          </p:cNvPr>
          <p:cNvSpPr txBox="1"/>
          <p:nvPr/>
        </p:nvSpPr>
        <p:spPr>
          <a:xfrm>
            <a:off x="1200944" y="1638341"/>
            <a:ext cx="6228182" cy="461665"/>
          </a:xfrm>
          <a:prstGeom prst="rect">
            <a:avLst/>
          </a:prstGeom>
          <a:noFill/>
        </p:spPr>
        <p:txBody>
          <a:bodyPr wrap="square">
            <a:spAutoFit/>
          </a:bodyPr>
          <a:lstStyle/>
          <a:p>
            <a:r>
              <a:rPr lang="en-US" sz="2400" b="1" dirty="0"/>
              <a:t>ICCID : Integrated Circuit Card </a:t>
            </a:r>
            <a:r>
              <a:rPr lang="en-US" sz="2400" b="1" dirty="0" err="1"/>
              <a:t>IDentification</a:t>
            </a:r>
            <a:r>
              <a:rPr lang="en-US" sz="2400" b="1" dirty="0"/>
              <a:t> </a:t>
            </a:r>
          </a:p>
        </p:txBody>
      </p:sp>
      <p:sp>
        <p:nvSpPr>
          <p:cNvPr id="18" name="TextBox 17">
            <a:extLst>
              <a:ext uri="{FF2B5EF4-FFF2-40B4-BE49-F238E27FC236}">
                <a16:creationId xmlns:a16="http://schemas.microsoft.com/office/drawing/2014/main" id="{11E41A06-CD80-5C2C-FBCD-857B0194CB97}"/>
              </a:ext>
            </a:extLst>
          </p:cNvPr>
          <p:cNvSpPr txBox="1"/>
          <p:nvPr/>
        </p:nvSpPr>
        <p:spPr>
          <a:xfrm>
            <a:off x="859620" y="2194265"/>
            <a:ext cx="7160430" cy="2862322"/>
          </a:xfrm>
          <a:prstGeom prst="rect">
            <a:avLst/>
          </a:prstGeom>
          <a:noFill/>
        </p:spPr>
        <p:txBody>
          <a:bodyPr wrap="square">
            <a:spAutoFit/>
          </a:bodyPr>
          <a:lstStyle/>
          <a:p>
            <a:pPr marL="285750" indent="-285750">
              <a:buFont typeface="Arial" panose="020B0604020202020204" pitchFamily="34" charset="0"/>
              <a:buChar char="•"/>
            </a:pPr>
            <a:r>
              <a:rPr lang="en-US" b="0" i="0" dirty="0">
                <a:solidFill>
                  <a:srgbClr val="333333"/>
                </a:solidFill>
                <a:effectLst/>
                <a:latin typeface="Open Sans" panose="020B0606030504020204" pitchFamily="34" charset="0"/>
              </a:rPr>
              <a:t>Integrated Circuit Card ID (ICCID) is the unique identifier of a Subscriber Identity Module (SIM card) on a mobile device.</a:t>
            </a:r>
          </a:p>
          <a:p>
            <a:pPr marL="285750" indent="-285750">
              <a:buFont typeface="Arial" panose="020B0604020202020204" pitchFamily="34" charset="0"/>
              <a:buChar char="•"/>
            </a:pPr>
            <a:r>
              <a:rPr lang="en-US" b="0" i="0" dirty="0">
                <a:solidFill>
                  <a:srgbClr val="333333"/>
                </a:solidFill>
                <a:effectLst/>
                <a:latin typeface="Open Sans" panose="020B0606030504020204" pitchFamily="34" charset="0"/>
              </a:rPr>
              <a:t> ICCIDs are stored in the SIM cards and printed on the SIM card body. </a:t>
            </a:r>
          </a:p>
          <a:p>
            <a:pPr marL="285750" indent="-285750">
              <a:buFont typeface="Arial" panose="020B0604020202020204" pitchFamily="34" charset="0"/>
              <a:buChar char="•"/>
            </a:pPr>
            <a:r>
              <a:rPr lang="en-US" b="0" i="0" dirty="0">
                <a:solidFill>
                  <a:srgbClr val="333333"/>
                </a:solidFill>
                <a:effectLst/>
                <a:latin typeface="Open Sans" panose="020B0606030504020204" pitchFamily="34" charset="0"/>
              </a:rPr>
              <a:t>The ICCID is defined by the ITU-T recommendation E.118 as the Primary Account Number. </a:t>
            </a:r>
          </a:p>
          <a:p>
            <a:pPr marL="285750" indent="-285750">
              <a:buFont typeface="Arial" panose="020B0604020202020204" pitchFamily="34" charset="0"/>
              <a:buChar char="•"/>
            </a:pPr>
            <a:r>
              <a:rPr lang="en-US" b="0" i="0" dirty="0">
                <a:solidFill>
                  <a:srgbClr val="333333"/>
                </a:solidFill>
                <a:effectLst/>
                <a:latin typeface="Open Sans" panose="020B0606030504020204" pitchFamily="34" charset="0"/>
              </a:rPr>
              <a:t>A full ICCID is 19 or 20 characters containing </a:t>
            </a:r>
            <a:r>
              <a:rPr lang="en-US" b="0" i="0" dirty="0">
                <a:solidFill>
                  <a:srgbClr val="FF0000"/>
                </a:solidFill>
                <a:effectLst/>
                <a:latin typeface="Open Sans" panose="020B0606030504020204" pitchFamily="34" charset="0"/>
              </a:rPr>
              <a:t>the Industry Identifier (ISO), </a:t>
            </a:r>
            <a:r>
              <a:rPr lang="en-US" b="0" i="0" dirty="0">
                <a:solidFill>
                  <a:schemeClr val="accent2"/>
                </a:solidFill>
                <a:effectLst/>
                <a:latin typeface="Open Sans" panose="020B0606030504020204" pitchFamily="34" charset="0"/>
              </a:rPr>
              <a:t>country code</a:t>
            </a:r>
            <a:r>
              <a:rPr lang="en-US" b="0" i="0" dirty="0">
                <a:solidFill>
                  <a:srgbClr val="333333"/>
                </a:solidFill>
                <a:effectLst/>
                <a:latin typeface="Open Sans" panose="020B0606030504020204" pitchFamily="34" charset="0"/>
              </a:rPr>
              <a:t>, </a:t>
            </a:r>
            <a:r>
              <a:rPr lang="en-US" b="0" i="0" dirty="0">
                <a:solidFill>
                  <a:schemeClr val="accent1"/>
                </a:solidFill>
                <a:effectLst/>
                <a:latin typeface="Open Sans" panose="020B0606030504020204" pitchFamily="34" charset="0"/>
              </a:rPr>
              <a:t>issuer identity</a:t>
            </a:r>
            <a:r>
              <a:rPr lang="en-US" b="0" i="0" dirty="0">
                <a:solidFill>
                  <a:srgbClr val="333333"/>
                </a:solidFill>
                <a:effectLst/>
                <a:latin typeface="Open Sans" panose="020B0606030504020204" pitchFamily="34" charset="0"/>
              </a:rPr>
              <a:t>, </a:t>
            </a:r>
            <a:r>
              <a:rPr lang="en-US" b="0" i="0" dirty="0">
                <a:solidFill>
                  <a:schemeClr val="accent6"/>
                </a:solidFill>
                <a:effectLst/>
                <a:latin typeface="Open Sans" panose="020B0606030504020204" pitchFamily="34" charset="0"/>
              </a:rPr>
              <a:t>account ID</a:t>
            </a:r>
            <a:r>
              <a:rPr lang="en-US" b="0" i="0" dirty="0">
                <a:solidFill>
                  <a:srgbClr val="333333"/>
                </a:solidFill>
                <a:effectLst/>
                <a:latin typeface="Open Sans" panose="020B0606030504020204" pitchFamily="34" charset="0"/>
              </a:rPr>
              <a:t>, and other data which allows the network operator to identify the card.</a:t>
            </a:r>
            <a:endParaRPr lang="en-US" dirty="0"/>
          </a:p>
        </p:txBody>
      </p:sp>
    </p:spTree>
    <p:extLst>
      <p:ext uri="{BB962C8B-B14F-4D97-AF65-F5344CB8AC3E}">
        <p14:creationId xmlns:p14="http://schemas.microsoft.com/office/powerpoint/2010/main" val="6265337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pic>
        <p:nvPicPr>
          <p:cNvPr id="6" name="Picture 2">
            <a:extLst>
              <a:ext uri="{FF2B5EF4-FFF2-40B4-BE49-F238E27FC236}">
                <a16:creationId xmlns:a16="http://schemas.microsoft.com/office/drawing/2014/main" id="{983BC933-53B6-9CDD-3F59-8D8A28A91DAB}"/>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tretch>
            <a:fillRect/>
          </a:stretch>
        </p:blipFill>
        <p:spPr bwMode="auto">
          <a:xfrm>
            <a:off x="5025917" y="1474435"/>
            <a:ext cx="3543300" cy="214312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FDA3D83-6E7B-1AFC-D716-F7799B8EB9ED}"/>
              </a:ext>
            </a:extLst>
          </p:cNvPr>
          <p:cNvSpPr txBox="1"/>
          <p:nvPr/>
        </p:nvSpPr>
        <p:spPr>
          <a:xfrm>
            <a:off x="1014366" y="1873798"/>
            <a:ext cx="4108450" cy="1938992"/>
          </a:xfrm>
          <a:prstGeom prst="rect">
            <a:avLst/>
          </a:prstGeom>
          <a:noFill/>
        </p:spPr>
        <p:txBody>
          <a:bodyPr wrap="square" rtlCol="0">
            <a:spAutoFit/>
          </a:bodyPr>
          <a:lstStyle/>
          <a:p>
            <a:r>
              <a:rPr lang="en-US" sz="2400" dirty="0"/>
              <a:t>19 to 20 digit  </a:t>
            </a:r>
          </a:p>
          <a:p>
            <a:r>
              <a:rPr lang="en-US" sz="2400" dirty="0"/>
              <a:t>Industry identifier : 89 </a:t>
            </a:r>
          </a:p>
          <a:p>
            <a:r>
              <a:rPr lang="en-US" sz="2400" dirty="0"/>
              <a:t>Counter code :  94</a:t>
            </a:r>
          </a:p>
          <a:p>
            <a:r>
              <a:rPr lang="en-US" sz="2400" dirty="0"/>
              <a:t>Issuer identifier </a:t>
            </a:r>
          </a:p>
          <a:p>
            <a:endParaRPr lang="en-US" sz="2400" dirty="0"/>
          </a:p>
        </p:txBody>
      </p:sp>
      <p:pic>
        <p:nvPicPr>
          <p:cNvPr id="1026" name="Picture 2">
            <a:extLst>
              <a:ext uri="{FF2B5EF4-FFF2-40B4-BE49-F238E27FC236}">
                <a16:creationId xmlns:a16="http://schemas.microsoft.com/office/drawing/2014/main" id="{F7FF6524-1ADD-70BC-3936-EC780F4A031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23820" y="3761503"/>
            <a:ext cx="2505075"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at Is the SIM Card Number">
            <a:extLst>
              <a:ext uri="{FF2B5EF4-FFF2-40B4-BE49-F238E27FC236}">
                <a16:creationId xmlns:a16="http://schemas.microsoft.com/office/drawing/2014/main" id="{77089555-F510-9783-FF7F-123628AA063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28895" y="3612077"/>
            <a:ext cx="7800517" cy="246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36257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1" name="TextBox 10">
            <a:extLst>
              <a:ext uri="{FF2B5EF4-FFF2-40B4-BE49-F238E27FC236}">
                <a16:creationId xmlns:a16="http://schemas.microsoft.com/office/drawing/2014/main" id="{7D96BC79-FA31-C977-EB41-2852D473063C}"/>
              </a:ext>
            </a:extLst>
          </p:cNvPr>
          <p:cNvSpPr txBox="1"/>
          <p:nvPr/>
        </p:nvSpPr>
        <p:spPr>
          <a:xfrm>
            <a:off x="2106193" y="1409409"/>
            <a:ext cx="6228182" cy="769441"/>
          </a:xfrm>
          <a:prstGeom prst="rect">
            <a:avLst/>
          </a:prstGeom>
          <a:noFill/>
        </p:spPr>
        <p:txBody>
          <a:bodyPr wrap="square">
            <a:spAutoFit/>
          </a:bodyPr>
          <a:lstStyle/>
          <a:p>
            <a:r>
              <a:rPr lang="en-US" sz="2200" b="1" dirty="0"/>
              <a:t>What is a SIM cloning?</a:t>
            </a:r>
            <a:br>
              <a:rPr lang="en-US" sz="2200" b="1" dirty="0"/>
            </a:br>
            <a:endParaRPr lang="en-US" sz="2200" b="1" dirty="0"/>
          </a:p>
        </p:txBody>
      </p:sp>
      <p:sp>
        <p:nvSpPr>
          <p:cNvPr id="15" name="Content Placeholder 2">
            <a:extLst>
              <a:ext uri="{FF2B5EF4-FFF2-40B4-BE49-F238E27FC236}">
                <a16:creationId xmlns:a16="http://schemas.microsoft.com/office/drawing/2014/main" id="{BCBA9971-52B5-C9C4-7E07-3F4709C26F6F}"/>
              </a:ext>
            </a:extLst>
          </p:cNvPr>
          <p:cNvSpPr>
            <a:spLocks noGrp="1"/>
          </p:cNvSpPr>
          <p:nvPr>
            <p:ph idx="1"/>
          </p:nvPr>
        </p:nvSpPr>
        <p:spPr>
          <a:xfrm>
            <a:off x="449381" y="1913029"/>
            <a:ext cx="7810710" cy="3293120"/>
          </a:xfrm>
        </p:spPr>
        <p:txBody>
          <a:bodyPr>
            <a:normAutofit/>
          </a:bodyPr>
          <a:lstStyle/>
          <a:p>
            <a:r>
              <a:rPr lang="en-US" sz="2200" dirty="0"/>
              <a:t>SIM cloning is the process in which a legitimate SIM card is duplicated. When the cloning is completed, the cloned SIM card’s identifying information is transferred onto a separate, secondary SIM card. </a:t>
            </a:r>
          </a:p>
          <a:p>
            <a:r>
              <a:rPr lang="en-US" sz="2200" dirty="0"/>
              <a:t>The secondary card can then be used in a different phone while having all calls and associated charges attributed to the original SIM card.</a:t>
            </a:r>
          </a:p>
        </p:txBody>
      </p:sp>
      <p:pic>
        <p:nvPicPr>
          <p:cNvPr id="2050" name="Picture 2" descr="What is SIM card cloning? How to avoid cloning and attacks?">
            <a:extLst>
              <a:ext uri="{FF2B5EF4-FFF2-40B4-BE49-F238E27FC236}">
                <a16:creationId xmlns:a16="http://schemas.microsoft.com/office/drawing/2014/main" id="{87C1CA57-C0CC-3286-D24A-4883435082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29707" y="4137325"/>
            <a:ext cx="3623838" cy="1811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7617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8" name="Content Placeholder 17">
            <a:extLst>
              <a:ext uri="{FF2B5EF4-FFF2-40B4-BE49-F238E27FC236}">
                <a16:creationId xmlns:a16="http://schemas.microsoft.com/office/drawing/2014/main" id="{49A07806-BA79-E8C5-2E6D-5A432AB0DC9A}"/>
              </a:ext>
            </a:extLst>
          </p:cNvPr>
          <p:cNvSpPr>
            <a:spLocks noGrp="1"/>
          </p:cNvSpPr>
          <p:nvPr>
            <p:ph idx="1"/>
          </p:nvPr>
        </p:nvSpPr>
        <p:spPr>
          <a:xfrm>
            <a:off x="1103312" y="1779799"/>
            <a:ext cx="6367781" cy="3579828"/>
          </a:xfrm>
        </p:spPr>
        <p:txBody>
          <a:bodyPr>
            <a:normAutofit/>
          </a:bodyPr>
          <a:lstStyle/>
          <a:p>
            <a:r>
              <a:rPr lang="en-US" sz="2400" dirty="0"/>
              <a:t>SIM Cloning as attack </a:t>
            </a:r>
          </a:p>
          <a:p>
            <a:r>
              <a:rPr lang="en-US" sz="2400" dirty="0"/>
              <a:t>An attacker gaining physical access to your SIM card and then cloning it onto a new SIM card controlled by the hacker.</a:t>
            </a:r>
          </a:p>
          <a:p>
            <a:r>
              <a:rPr lang="en-US" sz="2400" dirty="0"/>
              <a:t>Once the hacker has a clone of the SIM card, they can then use this in a device they control to access the victim’s texts, phone calls and location data.</a:t>
            </a:r>
          </a:p>
        </p:txBody>
      </p:sp>
    </p:spTree>
    <p:extLst>
      <p:ext uri="{BB962C8B-B14F-4D97-AF65-F5344CB8AC3E}">
        <p14:creationId xmlns:p14="http://schemas.microsoft.com/office/powerpoint/2010/main" val="27926396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6A302-6C1F-44BF-BEEE-AF92161702EC}"/>
              </a:ext>
            </a:extLst>
          </p:cNvPr>
          <p:cNvSpPr>
            <a:spLocks noGrp="1"/>
          </p:cNvSpPr>
          <p:nvPr>
            <p:ph type="title"/>
          </p:nvPr>
        </p:nvSpPr>
        <p:spPr/>
        <p:txBody>
          <a:bodyPr/>
          <a:lstStyle/>
          <a:p>
            <a:endParaRPr lang="x-none" dirty="0"/>
          </a:p>
        </p:txBody>
      </p:sp>
      <p:sp>
        <p:nvSpPr>
          <p:cNvPr id="4" name="Footer Placeholder 3">
            <a:extLst>
              <a:ext uri="{FF2B5EF4-FFF2-40B4-BE49-F238E27FC236}">
                <a16:creationId xmlns:a16="http://schemas.microsoft.com/office/drawing/2014/main" id="{F66CC99A-0B5E-490F-AB0C-A6B612B832BF}"/>
              </a:ext>
            </a:extLst>
          </p:cNvPr>
          <p:cNvSpPr>
            <a:spLocks noGrp="1"/>
          </p:cNvSpPr>
          <p:nvPr>
            <p:ph type="ftr" sz="quarter" idx="11"/>
          </p:nvPr>
        </p:nvSpPr>
        <p:spPr/>
        <p:txBody>
          <a:bodyPr/>
          <a:lstStyle/>
          <a:p>
            <a:r>
              <a:rPr lang="en-US" dirty="0"/>
              <a:t>Executive Diploma in </a:t>
            </a:r>
            <a:r>
              <a:rPr lang="en-US" dirty="0" err="1"/>
              <a:t>Cybersecurity</a:t>
            </a:r>
            <a:endParaRPr lang="x-none" dirty="0"/>
          </a:p>
        </p:txBody>
      </p:sp>
      <p:sp>
        <p:nvSpPr>
          <p:cNvPr id="5" name="Slide Number Placeholder 4">
            <a:extLst>
              <a:ext uri="{FF2B5EF4-FFF2-40B4-BE49-F238E27FC236}">
                <a16:creationId xmlns:a16="http://schemas.microsoft.com/office/drawing/2014/main" id="{038EF64B-3AFA-4FF5-99CD-499305D5008E}"/>
              </a:ext>
            </a:extLst>
          </p:cNvPr>
          <p:cNvSpPr>
            <a:spLocks noGrp="1"/>
          </p:cNvSpPr>
          <p:nvPr>
            <p:ph type="sldNum" sz="quarter" idx="12"/>
          </p:nvPr>
        </p:nvSpPr>
        <p:spPr/>
        <p:txBody>
          <a:bodyPr/>
          <a:lstStyle/>
          <a:p>
            <a:fld id="{F403CD01-B6AB-40BE-8C66-E83FEE257421}" type="slidenum">
              <a:rPr lang="x-none" smtClean="0"/>
              <a:pPr/>
              <a:t>49</a:t>
            </a:fld>
            <a:endParaRPr lang="x-none" dirty="0"/>
          </a:p>
        </p:txBody>
      </p:sp>
      <p:pic>
        <p:nvPicPr>
          <p:cNvPr id="9" name="Picture Placeholder 8">
            <a:extLst>
              <a:ext uri="{FF2B5EF4-FFF2-40B4-BE49-F238E27FC236}">
                <a16:creationId xmlns:a16="http://schemas.microsoft.com/office/drawing/2014/main" id="{6129C752-9D00-4FFC-B529-966E9E17BD56}"/>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2311" r="22311"/>
          <a:stretch>
            <a:fillRect/>
          </a:stretch>
        </p:blipFill>
        <p:spPr/>
      </p:pic>
      <p:sp>
        <p:nvSpPr>
          <p:cNvPr id="7" name="Text Placeholder 6">
            <a:extLst>
              <a:ext uri="{FF2B5EF4-FFF2-40B4-BE49-F238E27FC236}">
                <a16:creationId xmlns:a16="http://schemas.microsoft.com/office/drawing/2014/main" id="{30C5003A-B1DB-4B6A-9910-9E6B76C6AF24}"/>
              </a:ext>
            </a:extLst>
          </p:cNvPr>
          <p:cNvSpPr>
            <a:spLocks noGrp="1"/>
          </p:cNvSpPr>
          <p:nvPr>
            <p:ph type="body" sz="quarter" idx="14"/>
          </p:nvPr>
        </p:nvSpPr>
        <p:spPr/>
        <p:txBody>
          <a:bodyPr/>
          <a:lstStyle/>
          <a:p>
            <a:endParaRPr lang="x-none" dirty="0"/>
          </a:p>
        </p:txBody>
      </p:sp>
      <p:sp>
        <p:nvSpPr>
          <p:cNvPr id="3" name="Content Placeholder 2">
            <a:extLst>
              <a:ext uri="{FF2B5EF4-FFF2-40B4-BE49-F238E27FC236}">
                <a16:creationId xmlns:a16="http://schemas.microsoft.com/office/drawing/2014/main" id="{3B455295-65BB-42B7-9909-611778F50B13}"/>
              </a:ext>
            </a:extLst>
          </p:cNvPr>
          <p:cNvSpPr>
            <a:spLocks noGrp="1"/>
          </p:cNvSpPr>
          <p:nvPr>
            <p:ph idx="1"/>
          </p:nvPr>
        </p:nvSpPr>
        <p:spPr/>
        <p:txBody>
          <a:bodyPr/>
          <a:lstStyle/>
          <a:p>
            <a:r>
              <a:rPr lang="en-US" dirty="0">
                <a:hlinkClick r:id="rId3"/>
              </a:rPr>
              <a:t>How to Clone SIM Card -- </a:t>
            </a:r>
            <a:r>
              <a:rPr lang="en-US" dirty="0" err="1">
                <a:hlinkClick r:id="rId3"/>
              </a:rPr>
              <a:t>Tenorshare</a:t>
            </a:r>
            <a:endParaRPr lang="en-US" dirty="0"/>
          </a:p>
        </p:txBody>
      </p:sp>
    </p:spTree>
    <p:extLst>
      <p:ext uri="{BB962C8B-B14F-4D97-AF65-F5344CB8AC3E}">
        <p14:creationId xmlns:p14="http://schemas.microsoft.com/office/powerpoint/2010/main" val="38550100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pic>
        <p:nvPicPr>
          <p:cNvPr id="11" name="Picture 10">
            <a:extLst>
              <a:ext uri="{FF2B5EF4-FFF2-40B4-BE49-F238E27FC236}">
                <a16:creationId xmlns:a16="http://schemas.microsoft.com/office/drawing/2014/main" id="{5EFFE199-B53D-3C7A-40FF-604BA4EA69DF}"/>
              </a:ext>
            </a:extLst>
          </p:cNvPr>
          <p:cNvPicPr>
            <a:picLocks noChangeAspect="1"/>
          </p:cNvPicPr>
          <p:nvPr/>
        </p:nvPicPr>
        <p:blipFill>
          <a:blip r:embed="rId9"/>
          <a:stretch>
            <a:fillRect/>
          </a:stretch>
        </p:blipFill>
        <p:spPr>
          <a:xfrm>
            <a:off x="1949640" y="1642026"/>
            <a:ext cx="3174810" cy="3416700"/>
          </a:xfrm>
          <a:prstGeom prst="rect">
            <a:avLst/>
          </a:prstGeom>
        </p:spPr>
      </p:pic>
    </p:spTree>
    <p:extLst>
      <p:ext uri="{BB962C8B-B14F-4D97-AF65-F5344CB8AC3E}">
        <p14:creationId xmlns:p14="http://schemas.microsoft.com/office/powerpoint/2010/main" val="9344197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17776</TotalTime>
  <Words>2617</Words>
  <Application>Microsoft Office PowerPoint</Application>
  <PresentationFormat>Widescreen</PresentationFormat>
  <Paragraphs>469</Paragraphs>
  <Slides>50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akrobatregular</vt:lpstr>
      <vt:lpstr>Arial</vt:lpstr>
      <vt:lpstr>Calibri</vt:lpstr>
      <vt:lpstr>Calibri Light</vt:lpstr>
      <vt:lpstr>Crimson Text</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222</cp:revision>
  <dcterms:created xsi:type="dcterms:W3CDTF">2021-08-03T13:03:26Z</dcterms:created>
  <dcterms:modified xsi:type="dcterms:W3CDTF">2023-01-03T14:18:39Z</dcterms:modified>
</cp:coreProperties>
</file>