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594" r:id="rId7"/>
    <p:sldId id="595" r:id="rId8"/>
    <p:sldId id="596" r:id="rId9"/>
    <p:sldId id="565" r:id="rId10"/>
    <p:sldId id="497" r:id="rId11"/>
    <p:sldId id="570" r:id="rId12"/>
    <p:sldId id="580" r:id="rId13"/>
    <p:sldId id="502" r:id="rId14"/>
    <p:sldId id="621" r:id="rId15"/>
    <p:sldId id="499" r:id="rId16"/>
    <p:sldId id="559" r:id="rId17"/>
    <p:sldId id="591" r:id="rId18"/>
    <p:sldId id="574" r:id="rId19"/>
    <p:sldId id="592" r:id="rId20"/>
    <p:sldId id="593" r:id="rId21"/>
    <p:sldId id="614" r:id="rId22"/>
    <p:sldId id="615" r:id="rId23"/>
    <p:sldId id="616" r:id="rId24"/>
    <p:sldId id="617" r:id="rId25"/>
    <p:sldId id="618" r:id="rId26"/>
    <p:sldId id="619" r:id="rId27"/>
    <p:sldId id="620" r:id="rId28"/>
    <p:sldId id="597" r:id="rId29"/>
    <p:sldId id="598" r:id="rId30"/>
    <p:sldId id="599" r:id="rId31"/>
    <p:sldId id="600" r:id="rId32"/>
    <p:sldId id="601" r:id="rId33"/>
    <p:sldId id="603" r:id="rId34"/>
    <p:sldId id="604" r:id="rId35"/>
    <p:sldId id="606" r:id="rId36"/>
    <p:sldId id="607" r:id="rId37"/>
    <p:sldId id="608" r:id="rId38"/>
    <p:sldId id="609" r:id="rId39"/>
    <p:sldId id="610" r:id="rId40"/>
    <p:sldId id="611" r:id="rId41"/>
    <p:sldId id="612" r:id="rId42"/>
    <p:sldId id="613" r:id="rId43"/>
    <p:sldId id="584" r:id="rId44"/>
    <p:sldId id="55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94"/>
            <p14:sldId id="595"/>
            <p14:sldId id="596"/>
            <p14:sldId id="565"/>
            <p14:sldId id="497"/>
            <p14:sldId id="570"/>
            <p14:sldId id="580"/>
            <p14:sldId id="502"/>
            <p14:sldId id="621"/>
            <p14:sldId id="499"/>
            <p14:sldId id="559"/>
            <p14:sldId id="591"/>
            <p14:sldId id="574"/>
            <p14:sldId id="592"/>
            <p14:sldId id="593"/>
            <p14:sldId id="614"/>
            <p14:sldId id="615"/>
            <p14:sldId id="616"/>
            <p14:sldId id="617"/>
            <p14:sldId id="618"/>
            <p14:sldId id="619"/>
            <p14:sldId id="620"/>
            <p14:sldId id="597"/>
            <p14:sldId id="598"/>
            <p14:sldId id="599"/>
            <p14:sldId id="600"/>
            <p14:sldId id="601"/>
            <p14:sldId id="603"/>
            <p14:sldId id="604"/>
            <p14:sldId id="606"/>
            <p14:sldId id="607"/>
            <p14:sldId id="608"/>
            <p14:sldId id="609"/>
            <p14:sldId id="610"/>
            <p14:sldId id="611"/>
            <p14:sldId id="612"/>
            <p14:sldId id="613"/>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93738" autoAdjust="0"/>
  </p:normalViewPr>
  <p:slideViewPr>
    <p:cSldViewPr snapToGrid="0">
      <p:cViewPr varScale="1">
        <p:scale>
          <a:sx n="65" d="100"/>
          <a:sy n="65" d="100"/>
        </p:scale>
        <p:origin x="84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04912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hyperlink" Target="https://www.masrawy.com/news/news_various/details/2020/8/2/1844622"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infotimes.org/"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hyperlink" Target="https://www.washingtonpost.com/graphics/2020/world/corona-simulation-arabic/" TargetMode="Externa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56646" y="5604936"/>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الأولى</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210980" y="4238904"/>
            <a:ext cx="4390309" cy="937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نشأة صحافة البيانات وتطورها</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0036" y="1853082"/>
            <a:ext cx="7898159" cy="4063677"/>
          </a:xfrm>
          <a:prstGeom prst="rect">
            <a:avLst/>
          </a:prstGeom>
          <a:noFill/>
        </p:spPr>
        <p:txBody>
          <a:bodyPr wrap="square" rtlCol="0">
            <a:spAutoFit/>
          </a:bodyPr>
          <a:lstStyle/>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أولًا: مفهوم صحافة البيانات. </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ثانيًا:</a:t>
            </a:r>
            <a:r>
              <a:rPr lang="en-US" sz="2800" b="1">
                <a:latin typeface="Simplified Arabic" panose="02020603050405020304" pitchFamily="18" charset="-78"/>
                <a:cs typeface="Simplified Arabic" panose="02020603050405020304" pitchFamily="18" charset="-78"/>
              </a:rPr>
              <a:t> </a:t>
            </a:r>
            <a:r>
              <a:rPr lang="ar-EG" sz="2800" b="1">
                <a:latin typeface="Simplified Arabic" panose="02020603050405020304" pitchFamily="18" charset="-78"/>
                <a:cs typeface="Simplified Arabic" panose="02020603050405020304" pitchFamily="18" charset="-78"/>
              </a:rPr>
              <a:t>نشأة صحافة البيانات وتطورها. </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‏ثالثًا: مفهوم البيانات.</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رابعًا : مفهوم البيانات الضخمة.</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خامسًا: خصائص البيانات الضخمة.</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سادسًا: الفرق بين البيانات والمعلومات.</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sz="2800" b="1">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67224"/>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and a notebook&#10;&#10;Description automatically generated">
            <a:extLst>
              <a:ext uri="{FF2B5EF4-FFF2-40B4-BE49-F238E27FC236}">
                <a16:creationId xmlns:a16="http://schemas.microsoft.com/office/drawing/2014/main" id="{BC0DFDD3-5A94-9FFC-AACF-F41763298CA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7867" y="1520864"/>
            <a:ext cx="4933950" cy="4856153"/>
          </a:xfrm>
        </p:spPr>
      </p:pic>
      <p:sp>
        <p:nvSpPr>
          <p:cNvPr id="9" name="TextBox 8">
            <a:extLst>
              <a:ext uri="{FF2B5EF4-FFF2-40B4-BE49-F238E27FC236}">
                <a16:creationId xmlns:a16="http://schemas.microsoft.com/office/drawing/2014/main" id="{CE3335D5-C9B4-FC21-95BF-10468EEE9702}"/>
              </a:ext>
            </a:extLst>
          </p:cNvPr>
          <p:cNvSpPr txBox="1"/>
          <p:nvPr/>
        </p:nvSpPr>
        <p:spPr>
          <a:xfrm>
            <a:off x="5637003" y="1520865"/>
            <a:ext cx="6098458" cy="4620496"/>
          </a:xfrm>
          <a:prstGeom prst="rect">
            <a:avLst/>
          </a:prstGeom>
          <a:noFill/>
        </p:spPr>
        <p:txBody>
          <a:bodyPr wrap="square">
            <a:spAutoFit/>
          </a:bodyPr>
          <a:lstStyle/>
          <a:p>
            <a:pPr algn="just" rtl="1">
              <a:lnSpc>
                <a:spcPct val="107000"/>
              </a:lnSpc>
              <a:spcAft>
                <a:spcPts val="800"/>
              </a:spcAft>
            </a:pPr>
            <a:r>
              <a:rPr lang="ar-EG" sz="2500" b="1">
                <a:effectLst/>
                <a:latin typeface="Calibri" panose="020F0502020204030204" pitchFamily="34" charset="0"/>
                <a:ea typeface="Calibri" panose="020F0502020204030204" pitchFamily="34" charset="0"/>
                <a:cs typeface="Simplified Arabic" panose="02020603050405020304" pitchFamily="18" charset="-78"/>
              </a:rPr>
              <a:t>صحافة البيانات طريقة مستحدثة لسرد القصص الصحفية السرية في أسئلتها وأهدافها ومصادرها</a:t>
            </a:r>
            <a:r>
              <a:rPr lang="ar-EG" sz="2500" b="1">
                <a:latin typeface="Calibri" panose="020F0502020204030204" pitchFamily="34" charset="0"/>
                <a:ea typeface="Calibri" panose="020F0502020204030204" pitchFamily="34" charset="0"/>
                <a:cs typeface="Simplified Arabic" panose="02020603050405020304" pitchFamily="18" charset="-78"/>
              </a:rPr>
              <a:t> </a:t>
            </a:r>
            <a:r>
              <a:rPr lang="ar-EG" sz="2500" b="1">
                <a:effectLst/>
                <a:latin typeface="Calibri" panose="020F0502020204030204" pitchFamily="34" charset="0"/>
                <a:ea typeface="Calibri" panose="020F0502020204030204" pitchFamily="34" charset="0"/>
                <a:cs typeface="Simplified Arabic" panose="02020603050405020304" pitchFamily="18" charset="-78"/>
              </a:rPr>
              <a:t>وبياناتها ومعلوماتها وأرقامها، وكذلك الجمهور الذي تخاطبه وتستهدف التأثير عليه، وإن هذه الصحافة تتجاوز حدود التعبير البصري الشكلي عن الأرقام والمعلومات في صور مرئية متنوعة من رسوم معلوماتية "إنفوجرافيك" إلى توظيف كل أدوات الوسائط المتعددة المدعومة بالبيانات وأشكالها، لصناعة محتوى وإنتاج قصص ومشاريع صحفية متكاملة، تعكس حجم الجهد الصحفي المبذول ومستويات حرية الوصول إلى المعلومات وحرية تداولها، وكذلك مدى موثوقيتها والشفافية فيها والأثر من ورائها.</a:t>
            </a: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832290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632748" y="1382443"/>
            <a:ext cx="6098458" cy="5330370"/>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ويعرفها أحد الباحثين بأنها صحافة متخصصة في إبراز الدور المتزايد للمعطيات والبيانات الرقمية والمرسومة في إنتاج المعلومات وتوزيعها في العصر الرقمي، وهى تعكس التفاعل المتزايد بين منتجي المحتوى (الصحفيين) والمختصين في عدد آخر من المجالات مثل: التصميم الفني وعلم الكمبيوتر والإحصاء، ويعد بعض الكتاب أنها تُمثل من منظور(الصحفيين) ومجموعة متداخلة من الكفاءات مستمدة من مجالات متباينة، وبدأ استخدام صحافة البيانات الرقمية لتوحيد عدة مفاهيم وربطها مع الصحافة، ويرى البعض في ذلك أن مراحل أو مستويات الاستخدام تتراوح بين الأكثر تبسيطًا والأكثر تعقيدًا من التقنيات الجديدة في العملية الصحفية.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sp>
        <p:nvSpPr>
          <p:cNvPr id="11" name="Content Placeholder 10">
            <a:extLst>
              <a:ext uri="{FF2B5EF4-FFF2-40B4-BE49-F238E27FC236}">
                <a16:creationId xmlns:a16="http://schemas.microsoft.com/office/drawing/2014/main" id="{9130FFD2-EFC5-4209-A88D-2FC39279CDC5}"/>
              </a:ext>
            </a:extLst>
          </p:cNvPr>
          <p:cNvSpPr>
            <a:spLocks noGrp="1"/>
          </p:cNvSpPr>
          <p:nvPr>
            <p:ph sz="half" idx="1"/>
          </p:nvPr>
        </p:nvSpPr>
        <p:spPr>
          <a:xfrm>
            <a:off x="317311" y="1504006"/>
            <a:ext cx="5181600" cy="4351338"/>
          </a:xfrm>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تقرير مدفوع بالبيانات حول كورونا عربيا الإصابات تنخفض ب</a:t>
            </a:r>
            <a:r>
              <a:rPr lang="en-US" b="1">
                <a:latin typeface="Simplified Arabic" panose="02020603050405020304" pitchFamily="18" charset="-78"/>
                <a:cs typeface="Simplified Arabic" panose="02020603050405020304" pitchFamily="18" charset="-78"/>
              </a:rPr>
              <a:t>14</a:t>
            </a:r>
            <a:r>
              <a:rPr lang="ar-EG" b="1">
                <a:latin typeface="Simplified Arabic" panose="02020603050405020304" pitchFamily="18" charset="-78"/>
                <a:cs typeface="Simplified Arabic" panose="02020603050405020304" pitchFamily="18" charset="-78"/>
              </a:rPr>
              <a:t> دولة والوفيات تتصاعد في </a:t>
            </a:r>
            <a:r>
              <a:rPr lang="en-US" b="1">
                <a:latin typeface="Simplified Arabic" panose="02020603050405020304" pitchFamily="18" charset="-78"/>
                <a:cs typeface="Simplified Arabic" panose="02020603050405020304" pitchFamily="18" charset="-78"/>
              </a:rPr>
              <a:t>4</a:t>
            </a:r>
            <a:r>
              <a:rPr lang="ar-EG" b="1">
                <a:latin typeface="Simplified Arabic" panose="02020603050405020304" pitchFamily="18" charset="-78"/>
                <a:cs typeface="Simplified Arabic" panose="02020603050405020304" pitchFamily="18" charset="-78"/>
              </a:rPr>
              <a:t>على موقع مصراوي من خلال الرابط التالي </a:t>
            </a:r>
            <a:r>
              <a:rPr lang="en-US" b="1">
                <a:latin typeface="Simplified Arabic" panose="02020603050405020304" pitchFamily="18" charset="-78"/>
                <a:cs typeface="Simplified Arabic" panose="02020603050405020304" pitchFamily="18" charset="-78"/>
              </a:rPr>
              <a:t>:</a:t>
            </a:r>
          </a:p>
          <a:p>
            <a:pPr marL="0" indent="0" rtl="1">
              <a:buNone/>
            </a:pPr>
            <a:r>
              <a:rPr lang="ar-EG">
                <a:hlinkClick r:id="rId2"/>
              </a:rPr>
              <a:t>كورونا عربيًا| الإصابات تنخفض بـ14 دولة.. والوفيات تتصاعد في | مصراوى (</a:t>
            </a:r>
            <a:r>
              <a:rPr lang="en-US">
                <a:hlinkClick r:id="rId2"/>
              </a:rPr>
              <a:t>masrawy.com)</a:t>
            </a:r>
            <a:endParaRPr lang="en-US" b="1"/>
          </a:p>
          <a:p>
            <a:pPr marL="0" indent="0" algn="r" rtl="1">
              <a:buNone/>
            </a:pPr>
            <a:endParaRPr lang="en-US"/>
          </a:p>
        </p:txBody>
      </p:sp>
    </p:spTree>
    <p:extLst>
      <p:ext uri="{BB962C8B-B14F-4D97-AF65-F5344CB8AC3E}">
        <p14:creationId xmlns:p14="http://schemas.microsoft.com/office/powerpoint/2010/main" val="10748650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219736" y="1382443"/>
            <a:ext cx="6270539" cy="4834400"/>
          </a:xfrm>
          <a:prstGeom prst="rect">
            <a:avLst/>
          </a:prstGeom>
          <a:noFill/>
        </p:spPr>
        <p:txBody>
          <a:bodyPr wrap="square">
            <a:spAutoFit/>
          </a:bodyPr>
          <a:lstStyle/>
          <a:p>
            <a:pPr algn="just" rtl="1">
              <a:lnSpc>
                <a:spcPct val="107000"/>
              </a:lnSpc>
              <a:spcAft>
                <a:spcPts val="800"/>
              </a:spcAft>
            </a:pPr>
            <a:r>
              <a:rPr lang="ar-EG" sz="2400" b="1">
                <a:effectLst/>
                <a:ea typeface="Calibri" panose="020F0502020204030204" pitchFamily="34" charset="0"/>
                <a:cs typeface="Simplified Arabic" panose="02020603050405020304" pitchFamily="18" charset="-78"/>
              </a:rPr>
              <a:t>وتعرفها إحدى الدراسات العربية </a:t>
            </a:r>
            <a:r>
              <a:rPr lang="ar-EG" sz="2400" b="1" u="sng">
                <a:effectLst/>
                <a:ea typeface="Calibri" panose="020F0502020204030204" pitchFamily="34" charset="0"/>
                <a:cs typeface="Simplified Arabic" panose="02020603050405020304" pitchFamily="18" charset="-78"/>
              </a:rPr>
              <a:t>بأنها شكل جديد من أشكال الصحافة، ظهر بفضل الكم الهائل من البيانات المتاح الآن، بالإضافة إلى انتشار البرامج والأدوات التي يمكن استخدامها في تحويل هذه البيانات إلى أشكال صحفية جذابة؛ وتعتمد صحافة البيانات بشكل أساسي على تحليل البيانات والأرقام وتفسيرها للوصول إلى استنتاجات يمكن من خلالها أن نقدم للقارئ قصة غنية بالمعلومات</a:t>
            </a:r>
            <a:r>
              <a:rPr lang="ar-EG" sz="2400" b="1">
                <a:effectLst/>
                <a:ea typeface="Calibri" panose="020F0502020204030204" pitchFamily="34" charset="0"/>
                <a:cs typeface="Simplified Arabic" panose="02020603050405020304" pitchFamily="18" charset="-78"/>
              </a:rPr>
              <a:t>، وذلك من خلال استخدام الإحصاءات والرسوم البيانية والتصميمات الجرافيكية المختلفة، كما تعتمد صحافة البيانات على عدد من المراحل </a:t>
            </a:r>
            <a:r>
              <a:rPr lang="ar-EG" sz="2400" b="1" u="sng">
                <a:effectLst/>
                <a:ea typeface="Calibri" panose="020F0502020204030204" pitchFamily="34" charset="0"/>
                <a:cs typeface="Simplified Arabic" panose="02020603050405020304" pitchFamily="18" charset="-78"/>
              </a:rPr>
              <a:t>تبدأ بجمع البيانات ثم تنظيمها وتحليلها والربط بين المتغيرات المختلفة، وتنتهي بتقديم القصة الصحفية إلى القارئ من خلال أحد الأشكال البصرية التي تساعد في تبسيط المعلومة المقدمة له.</a:t>
            </a:r>
            <a:endParaRPr lang="en-US" sz="2400" b="1" u="sng">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person sitting at a desk looking at a computer&#10;&#10;Description automatically generated">
            <a:extLst>
              <a:ext uri="{FF2B5EF4-FFF2-40B4-BE49-F238E27FC236}">
                <a16:creationId xmlns:a16="http://schemas.microsoft.com/office/drawing/2014/main" id="{28C8A825-4AF7-BF95-9EB1-6300F1B1E98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9166" y="1520865"/>
            <a:ext cx="4935537" cy="4994575"/>
          </a:xfrm>
        </p:spPr>
      </p:pic>
    </p:spTree>
    <p:extLst>
      <p:ext uri="{BB962C8B-B14F-4D97-AF65-F5344CB8AC3E}">
        <p14:creationId xmlns:p14="http://schemas.microsoft.com/office/powerpoint/2010/main" val="95762763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17690" y="1464449"/>
            <a:ext cx="6303312" cy="4700377"/>
          </a:xfrm>
        </p:spPr>
        <p:txBody>
          <a:bodyPr>
            <a:noAutofit/>
          </a:bodyPr>
          <a:lstStyle/>
          <a:p>
            <a:pPr marL="0" indent="0" algn="just" rtl="1">
              <a:lnSpc>
                <a:spcPct val="110000"/>
              </a:lnSpc>
              <a:spcBef>
                <a:spcPts val="110"/>
              </a:spcBef>
              <a:spcAft>
                <a:spcPts val="110"/>
              </a:spcAft>
              <a:buNone/>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توجد عديد من التجارب العالمية الناجحة لصحافة البيانات، فلقد انطلق العرض البصري للقصص الصحفية من خلال البيانات منذ أكثر من مائة عام،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وقد انتشر مصطلح "صحافة البيانات" خلال السنوات الأخيرة، أي ما بعد سنة الألفين، وقد اقتصرت أولى الأعمال على الخرائط الجغرافية والرسوم البيانية والمخططات قبل أن يرتبط الأمر بعالم الصحافة، وقد كان يشار في البداية إلى الصحافة بمساعدة الكمبيوتر</a:t>
            </a:r>
          </a:p>
          <a:p>
            <a:pPr marL="0" indent="0" algn="just" rtl="1">
              <a:lnSpc>
                <a:spcPct val="110000"/>
              </a:lnSpc>
              <a:spcBef>
                <a:spcPts val="110"/>
              </a:spcBef>
              <a:spcAft>
                <a:spcPts val="110"/>
              </a:spcAft>
              <a:buNone/>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Computer Assisted Reporting</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قبل الحديث عن صحافة البيانات، في إشارة إلى استخدام الصحفيين للبيانات لتحسين تغطيتهم الصحفية ولتحفيز التقصي المتعمق في موضوعات معينة.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81388" y="6292820"/>
            <a:ext cx="2616200" cy="400110"/>
          </a:xfrm>
          <a:prstGeom prst="rect">
            <a:avLst/>
          </a:prstGeom>
          <a:noFill/>
        </p:spPr>
        <p:txBody>
          <a:bodyPr wrap="square" rtlCol="0">
            <a:spAutoFit/>
          </a:bodyPr>
          <a:lstStyle/>
          <a:p>
            <a:pPr algn="ctr"/>
            <a:r>
              <a:rPr lang="en-US" sz="2000" b="1" dirty="0"/>
              <a:t>www.midocean.ae</a:t>
            </a:r>
          </a:p>
        </p:txBody>
      </p:sp>
      <p:sp>
        <p:nvSpPr>
          <p:cNvPr id="10" name="Rectangle: Rounded Corners 33">
            <a:extLst>
              <a:ext uri="{FF2B5EF4-FFF2-40B4-BE49-F238E27FC236}">
                <a16:creationId xmlns:a16="http://schemas.microsoft.com/office/drawing/2014/main" id="{0840CED6-C560-FA83-C4CF-101CF4AEB1B8}"/>
              </a:ext>
            </a:extLst>
          </p:cNvPr>
          <p:cNvSpPr>
            <a:spLocks noGrp="1"/>
          </p:cNvSpPr>
          <p:nvPr>
            <p:ph type="title"/>
          </p:nvPr>
        </p:nvSpPr>
        <p:spPr>
          <a:xfrm>
            <a:off x="837814" y="249268"/>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a:extLst>
              <a:ext uri="{FF2B5EF4-FFF2-40B4-BE49-F238E27FC236}">
                <a16:creationId xmlns:a16="http://schemas.microsoft.com/office/drawing/2014/main" id="{9E257810-C163-5BB9-9B09-A919FB16504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729" y="1464449"/>
            <a:ext cx="4793226" cy="5144283"/>
          </a:xfrm>
          <a:prstGeom prst="rect">
            <a:avLst/>
          </a:prstGeom>
        </p:spPr>
      </p:pic>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24504"/>
    </mc:Choice>
    <mc:Fallback xmlns="">
      <p:transition spd="slow" advTm="1245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164F9F9C-D4C1-838C-4CBB-528435542E96}"/>
              </a:ext>
            </a:extLst>
          </p:cNvPr>
          <p:cNvSpPr>
            <a:spLocks noGrp="1"/>
          </p:cNvSpPr>
          <p:nvPr>
            <p:ph type="title"/>
          </p:nvPr>
        </p:nvSpPr>
        <p:spPr>
          <a:xfrm>
            <a:off x="838200" y="365125"/>
            <a:ext cx="10515600" cy="101593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6" name="TextBox 15">
            <a:extLst>
              <a:ext uri="{FF2B5EF4-FFF2-40B4-BE49-F238E27FC236}">
                <a16:creationId xmlns:a16="http://schemas.microsoft.com/office/drawing/2014/main" id="{2587BABC-AA5E-17F7-1574-4D885A81983D}"/>
              </a:ext>
            </a:extLst>
          </p:cNvPr>
          <p:cNvSpPr txBox="1"/>
          <p:nvPr/>
        </p:nvSpPr>
        <p:spPr>
          <a:xfrm>
            <a:off x="5678129" y="1653370"/>
            <a:ext cx="5833563" cy="4561249"/>
          </a:xfrm>
          <a:prstGeom prst="rect">
            <a:avLst/>
          </a:prstGeom>
          <a:noFill/>
        </p:spPr>
        <p:txBody>
          <a:bodyPr wrap="square">
            <a:spAutoFit/>
          </a:bodyPr>
          <a:lstStyle/>
          <a:p>
            <a:pPr algn="just" rtl="1">
              <a:lnSpc>
                <a:spcPct val="110000"/>
              </a:lnSpc>
              <a:spcBef>
                <a:spcPts val="110"/>
              </a:spcBef>
              <a:spcAft>
                <a:spcPts val="110"/>
              </a:spcAft>
            </a:pPr>
            <a:r>
              <a:rPr lang="ar-EG" sz="2400" b="1">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يرجع </a:t>
            </a:r>
            <a:r>
              <a:rPr lang="ar-SA" sz="2400" b="1" dirty="0">
                <a:effectLst/>
                <a:latin typeface="Simplified Arabic" panose="02020603050405020304" pitchFamily="18" charset="-78"/>
                <a:ea typeface="Calibri" panose="020F0502020204030204" pitchFamily="34" charset="0"/>
                <a:cs typeface="Simplified Arabic" panose="02020603050405020304" pitchFamily="18" charset="-78"/>
              </a:rPr>
              <a:t>الظهور الأول لصحافة البيانات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لعام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1821</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حين </a:t>
            </a:r>
            <a:r>
              <a:rPr lang="ar-SA" sz="2400" b="1" dirty="0">
                <a:effectLst/>
                <a:latin typeface="Simplified Arabic" panose="02020603050405020304" pitchFamily="18" charset="-78"/>
                <a:ea typeface="Calibri" panose="020F0502020204030204" pitchFamily="34" charset="0"/>
                <a:cs typeface="Simplified Arabic" panose="02020603050405020304" pitchFamily="18" charset="-78"/>
              </a:rPr>
              <a:t>نشرت صحيفة مانشستر جارديان بيانات عن العدد الحقيقي للطلاب الذين درسوا في أكثر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70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مدرسة </a:t>
            </a:r>
            <a:r>
              <a:rPr lang="ar-SA" sz="2400" b="1" dirty="0">
                <a:effectLst/>
                <a:latin typeface="Simplified Arabic" panose="02020603050405020304" pitchFamily="18" charset="-78"/>
                <a:ea typeface="Calibri" panose="020F0502020204030204" pitchFamily="34" charset="0"/>
                <a:cs typeface="Simplified Arabic" panose="02020603050405020304" pitchFamily="18" charset="-78"/>
              </a:rPr>
              <a:t>وكنيسة في مانشستر، بالإضافة إلى معلومات عن الإنفاق السنوي على التعليم في كل مدرسة، وتصنيف الطلاب الإناث والذكور في كل مدرسة، هذا ساعد على كشف العدد الحقيقي للطلاب الذين حصلوا على التعليم المجاني في المدينة،</a:t>
            </a:r>
            <a:r>
              <a:rPr lang="ar-EG" sz="24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dirty="0">
                <a:effectLst/>
                <a:ea typeface="Calibri" panose="020F0502020204030204" pitchFamily="34" charset="0"/>
                <a:cs typeface="Simplified Arabic" panose="02020603050405020304" pitchFamily="18" charset="-78"/>
              </a:rPr>
              <a:t>وفي صيف </a:t>
            </a:r>
            <a:r>
              <a:rPr lang="ar-SA" sz="2400" b="1">
                <a:effectLst/>
                <a:ea typeface="Calibri" panose="020F0502020204030204" pitchFamily="34" charset="0"/>
                <a:cs typeface="Simplified Arabic" panose="02020603050405020304" pitchFamily="18" charset="-78"/>
              </a:rPr>
              <a:t>العام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1832</a:t>
            </a:r>
            <a:r>
              <a:rPr lang="ar-SA" sz="2400" b="1">
                <a:effectLst/>
                <a:ea typeface="Calibri" panose="020F0502020204030204" pitchFamily="34" charset="0"/>
                <a:cs typeface="Simplified Arabic" panose="02020603050405020304" pitchFamily="18" charset="-78"/>
              </a:rPr>
              <a:t>ظهر </a:t>
            </a:r>
            <a:r>
              <a:rPr lang="ar-SA" sz="2400" b="1" dirty="0">
                <a:effectLst/>
                <a:ea typeface="Calibri" panose="020F0502020204030204" pitchFamily="34" charset="0"/>
                <a:cs typeface="Simplified Arabic" panose="02020603050405020304" pitchFamily="18" charset="-78"/>
              </a:rPr>
              <a:t>مرض الكوليرا في نيويورك </a:t>
            </a:r>
            <a:r>
              <a:rPr lang="ar-SA" sz="2400" b="1">
                <a:effectLst/>
                <a:ea typeface="Calibri" panose="020F0502020204030204" pitchFamily="34" charset="0"/>
                <a:cs typeface="Simplified Arabic" panose="02020603050405020304" pitchFamily="18" charset="-78"/>
              </a:rPr>
              <a:t>ومات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3000</a:t>
            </a:r>
            <a:r>
              <a:rPr lang="ar-SA" sz="2400" b="1">
                <a:effectLst/>
                <a:ea typeface="Calibri" panose="020F0502020204030204" pitchFamily="34" charset="0"/>
                <a:cs typeface="Simplified Arabic" panose="02020603050405020304" pitchFamily="18" charset="-78"/>
              </a:rPr>
              <a:t>من </a:t>
            </a:r>
            <a:r>
              <a:rPr lang="ar-SA" sz="2400" b="1" dirty="0">
                <a:effectLst/>
                <a:ea typeface="Calibri" panose="020F0502020204030204" pitchFamily="34" charset="0"/>
                <a:cs typeface="Simplified Arabic" panose="02020603050405020304" pitchFamily="18" charset="-78"/>
              </a:rPr>
              <a:t>سكانها في غضون أسابيع قليلة، وبحلول </a:t>
            </a:r>
            <a:r>
              <a:rPr lang="ar-SA" sz="2400" b="1">
                <a:effectLst/>
                <a:ea typeface="Calibri" panose="020F0502020204030204" pitchFamily="34" charset="0"/>
                <a:cs typeface="Simplified Arabic" panose="02020603050405020304" pitchFamily="18" charset="-78"/>
              </a:rPr>
              <a:t>عام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1849</a:t>
            </a:r>
            <a:r>
              <a:rPr lang="ar-SA" sz="2400" b="1">
                <a:effectLst/>
                <a:ea typeface="Calibri" panose="020F0502020204030204" pitchFamily="34" charset="0"/>
                <a:cs typeface="Simplified Arabic" panose="02020603050405020304" pitchFamily="18" charset="-78"/>
              </a:rPr>
              <a:t>وصلت </a:t>
            </a:r>
            <a:r>
              <a:rPr lang="ar-SA" sz="2400" b="1" dirty="0">
                <a:effectLst/>
                <a:ea typeface="Calibri" panose="020F0502020204030204" pitchFamily="34" charset="0"/>
                <a:cs typeface="Simplified Arabic" panose="02020603050405020304" pitchFamily="18" charset="-78"/>
              </a:rPr>
              <a:t>الوفيات جراء الوباء </a:t>
            </a:r>
            <a:r>
              <a:rPr lang="ar-SA" sz="2400" b="1">
                <a:effectLst/>
                <a:ea typeface="Calibri" panose="020F0502020204030204" pitchFamily="34" charset="0"/>
                <a:cs typeface="Simplified Arabic" panose="02020603050405020304" pitchFamily="18" charset="-78"/>
              </a:rPr>
              <a:t>إلى </a:t>
            </a:r>
            <a:r>
              <a:rPr lang="en-US" sz="2400" b="1">
                <a:effectLst/>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5000</a:t>
            </a:r>
            <a:r>
              <a:rPr lang="ar-SA" sz="2400" b="1">
                <a:effectLst/>
                <a:ea typeface="Calibri" panose="020F0502020204030204" pitchFamily="34" charset="0"/>
                <a:cs typeface="Simplified Arabic" panose="02020603050405020304" pitchFamily="18" charset="-78"/>
              </a:rPr>
              <a:t>لتوضيح </a:t>
            </a:r>
            <a:r>
              <a:rPr lang="ar-SA" sz="2400" b="1" dirty="0">
                <a:effectLst/>
                <a:ea typeface="Calibri" panose="020F0502020204030204" pitchFamily="34" charset="0"/>
                <a:cs typeface="Simplified Arabic" panose="02020603050405020304" pitchFamily="18" charset="-78"/>
              </a:rPr>
              <a:t>متى كان المرض أكثر انتشار</a:t>
            </a:r>
            <a:r>
              <a:rPr lang="ar-EG" sz="2400" b="1">
                <a:effectLst/>
                <a:ea typeface="Calibri" panose="020F0502020204030204" pitchFamily="34" charset="0"/>
                <a:cs typeface="Simplified Arabic" panose="02020603050405020304" pitchFamily="18" charset="-78"/>
              </a:rPr>
              <a:t>ً</a:t>
            </a:r>
            <a:r>
              <a:rPr lang="ar-SA" sz="2400" b="1">
                <a:effectLst/>
                <a:ea typeface="Calibri" panose="020F0502020204030204" pitchFamily="34" charset="0"/>
                <a:cs typeface="Simplified Arabic" panose="02020603050405020304" pitchFamily="18" charset="-78"/>
              </a:rPr>
              <a:t>ا</a:t>
            </a:r>
            <a:r>
              <a:rPr lang="en-US" sz="2400" b="1">
                <a:effectLst/>
                <a:ea typeface="Calibri" panose="020F0502020204030204" pitchFamily="34" charset="0"/>
                <a:cs typeface="Simplified Arabic" panose="02020603050405020304" pitchFamily="18" charset="-78"/>
              </a:rPr>
              <a:t>.</a:t>
            </a:r>
            <a:endParaRPr lang="en-US" sz="24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tablet with graph and chart&#10;&#10;Description automatically generated">
            <a:extLst>
              <a:ext uri="{FF2B5EF4-FFF2-40B4-BE49-F238E27FC236}">
                <a16:creationId xmlns:a16="http://schemas.microsoft.com/office/drawing/2014/main" id="{2DD22F2D-C99B-C5E2-2736-5D25F876812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9476" y="1609073"/>
            <a:ext cx="5115960" cy="4649842"/>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81173"/>
    </mc:Choice>
    <mc:Fallback xmlns="">
      <p:transition spd="slow" advTm="18117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4925962" y="1544182"/>
            <a:ext cx="6445872" cy="4630271"/>
          </a:xfrm>
        </p:spPr>
        <p:txBody>
          <a:bodyPr>
            <a:noAutofit/>
          </a:bodyPr>
          <a:lstStyle/>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ar-EG" sz="2400" b="1">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ea typeface="Calibri" panose="020F0502020204030204" pitchFamily="34" charset="0"/>
                <a:cs typeface="Simplified Arabic" panose="02020603050405020304" pitchFamily="18" charset="-78"/>
              </a:rPr>
              <a:t>نشرت صحيفة </a:t>
            </a:r>
            <a:r>
              <a:rPr lang="ar-EG" sz="2400" b="1">
                <a:effectLst/>
                <a:ea typeface="Calibri" panose="020F0502020204030204" pitchFamily="34" charset="0"/>
                <a:cs typeface="Simplified Arabic" panose="02020603050405020304" pitchFamily="18" charset="-78"/>
              </a:rPr>
              <a:t>" </a:t>
            </a:r>
            <a:r>
              <a:rPr lang="ar-SA" sz="2400" b="1">
                <a:effectLst/>
                <a:ea typeface="Calibri" panose="020F0502020204030204" pitchFamily="34" charset="0"/>
                <a:cs typeface="Simplified Arabic" panose="02020603050405020304" pitchFamily="18" charset="-78"/>
              </a:rPr>
              <a:t>نيويورك</a:t>
            </a:r>
            <a:r>
              <a:rPr lang="ar-EG" sz="2400" b="1">
                <a:effectLst/>
                <a:ea typeface="Calibri" panose="020F0502020204030204" pitchFamily="34" charset="0"/>
                <a:cs typeface="Simplified Arabic" panose="02020603050405020304" pitchFamily="18" charset="-78"/>
              </a:rPr>
              <a:t> تربييون"</a:t>
            </a:r>
            <a:r>
              <a:rPr lang="ar-SA" sz="2400" b="1">
                <a:effectLst/>
                <a:ea typeface="Calibri" panose="020F0502020204030204" pitchFamily="34" charset="0"/>
                <a:cs typeface="Simplified Arabic" panose="02020603050405020304" pitchFamily="18" charset="-78"/>
              </a:rPr>
              <a:t> مخططًا يقارن بين وفيات الكوليرا الأسبوعية و إجمالي الوفيات الأسبوعية، وجاءت النتيجة أنه حين انخفض إجمالي الوفيات خلال الأسبوع الآخر من يونيو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1849</a:t>
            </a:r>
            <a:r>
              <a:rPr lang="ar-SA" sz="2400" b="1">
                <a:effectLst/>
                <a:ea typeface="Calibri" panose="020F0502020204030204" pitchFamily="34" charset="0"/>
                <a:cs typeface="Simplified Arabic" panose="02020603050405020304" pitchFamily="18" charset="-78"/>
              </a:rPr>
              <a:t>بدأت وفيات الكوليرا في الارتفاع بالفعل، وهو تمثيل مرئي ألمح إلى ذروة تفشي المر</a:t>
            </a:r>
            <a:r>
              <a:rPr lang="ar-EG" sz="2400" b="1">
                <a:effectLst/>
                <a:ea typeface="Calibri" panose="020F0502020204030204" pitchFamily="34" charset="0"/>
                <a:cs typeface="Simplified Arabic" panose="02020603050405020304" pitchFamily="18" charset="-78"/>
              </a:rPr>
              <a:t>ض.</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واستخدمت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CAR</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(الصحافة بمساعدة الحاسوب) للمرة الأولى في عام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1952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 من قبل شبكة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CBS</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للتنبؤ بنتائج الانتخابات الرئاسية، ومنذ الستينيات سعى الصحفيون المحققون (العاملون في الولايات المتحدة) إلى مراقبة السلطة بشكل مستقل من خلال تحليل قواعد بيانات السجلات الحكومية بطرق علمية، وهو ما عرف أيضًا باسم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صحافة الخدمة العامة ".                                                  </a:t>
            </a:r>
            <a:endParaRPr lang="en-US" sz="24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799465" y="6336429"/>
            <a:ext cx="2616200" cy="400110"/>
          </a:xfrm>
          <a:prstGeom prst="rect">
            <a:avLst/>
          </a:prstGeom>
          <a:noFill/>
        </p:spPr>
        <p:txBody>
          <a:bodyPr wrap="square" rtlCol="0">
            <a:spAutoFit/>
          </a:bodyPr>
          <a:lstStyle/>
          <a:p>
            <a:pPr algn="ctr"/>
            <a:r>
              <a:rPr lang="en-US" sz="2000" b="1" dirty="0"/>
              <a:t>www.midocean.ae</a:t>
            </a:r>
          </a:p>
        </p:txBody>
      </p:sp>
      <p:sp>
        <p:nvSpPr>
          <p:cNvPr id="7" name="Rectangle: Rounded Corners 33">
            <a:extLst>
              <a:ext uri="{FF2B5EF4-FFF2-40B4-BE49-F238E27FC236}">
                <a16:creationId xmlns:a16="http://schemas.microsoft.com/office/drawing/2014/main" id="{E46F9303-57A6-E615-4783-A55BB6C88552}"/>
              </a:ext>
            </a:extLst>
          </p:cNvPr>
          <p:cNvSpPr>
            <a:spLocks noGrp="1"/>
          </p:cNvSpPr>
          <p:nvPr>
            <p:ph type="title"/>
          </p:nvPr>
        </p:nvSpPr>
        <p:spPr>
          <a:xfrm>
            <a:off x="661220" y="254498"/>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Picture 2" descr="A graph on a newspaper&#10;&#10;Description automatically generated">
            <a:extLst>
              <a:ext uri="{FF2B5EF4-FFF2-40B4-BE49-F238E27FC236}">
                <a16:creationId xmlns:a16="http://schemas.microsoft.com/office/drawing/2014/main" id="{1E2CA1E6-43CD-6717-7480-44452E37C0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471" y="1381356"/>
            <a:ext cx="4660491" cy="4630270"/>
          </a:xfrm>
          <a:prstGeom prst="rect">
            <a:avLst/>
          </a:prstGeom>
        </p:spPr>
      </p:pic>
      <p:sp>
        <p:nvSpPr>
          <p:cNvPr id="2" name="Rectangle 1">
            <a:extLst>
              <a:ext uri="{FF2B5EF4-FFF2-40B4-BE49-F238E27FC236}">
                <a16:creationId xmlns:a16="http://schemas.microsoft.com/office/drawing/2014/main" id="{A8789192-D411-59D4-3BEE-F8BB9A6E7680}"/>
              </a:ext>
            </a:extLst>
          </p:cNvPr>
          <p:cNvSpPr/>
          <p:nvPr/>
        </p:nvSpPr>
        <p:spPr>
          <a:xfrm>
            <a:off x="265470" y="6121404"/>
            <a:ext cx="4660491" cy="6151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latin typeface="Simplified Arabic" panose="02020603050405020304" pitchFamily="18" charset="-78"/>
                <a:cs typeface="Simplified Arabic" panose="02020603050405020304" pitchFamily="18" charset="-78"/>
              </a:rPr>
              <a:t>تتتتتت</a:t>
            </a:r>
            <a:r>
              <a:rPr lang="ar-EG" sz="2000" b="1">
                <a:solidFill>
                  <a:schemeClr val="tx1"/>
                </a:solidFill>
                <a:latin typeface="Simplified Arabic" panose="02020603050405020304" pitchFamily="18" charset="-78"/>
                <a:cs typeface="Simplified Arabic" panose="02020603050405020304" pitchFamily="18" charset="-78"/>
              </a:rPr>
              <a:t>رسم بياني خطي يوضح وفيات مرض الكوليرا في أمريكا نشر عام1849 بصحيفة " نيويورك تريبيون" </a:t>
            </a:r>
            <a:endParaRPr lang="en-US" sz="2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31869"/>
    </mc:Choice>
    <mc:Fallback xmlns="">
      <p:transition spd="slow" advTm="1318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502" y="1328053"/>
            <a:ext cx="5986047" cy="4676961"/>
          </a:xfrm>
        </p:spPr>
        <p:txBody>
          <a:bodyPr>
            <a:normAutofit fontScale="25000" lnSpcReduction="20000"/>
          </a:bodyPr>
          <a:lstStyle/>
          <a:p>
            <a:pPr algn="just" rtl="1">
              <a:lnSpc>
                <a:spcPct val="130000"/>
              </a:lnSpc>
              <a:spcBef>
                <a:spcPts val="110"/>
              </a:spcBef>
              <a:spcAft>
                <a:spcPts val="110"/>
              </a:spcAft>
            </a:pPr>
            <a:r>
              <a:rPr lang="ar-EG" sz="10400" b="1">
                <a:effectLst/>
                <a:latin typeface="Simplified Arabic" panose="02020603050405020304" pitchFamily="18" charset="-78"/>
                <a:ea typeface="Calibri" panose="020F0502020204030204" pitchFamily="34" charset="0"/>
                <a:cs typeface="Simplified Arabic" panose="02020603050405020304" pitchFamily="18" charset="-78"/>
              </a:rPr>
              <a:t>وقد سعى مؤيدو هذه الأساليب بمساعدة الكمبيوتر إلى إظهار التوجهات العامة وتعميم المعرفة الشعبية، وكشف ظلم السلطات العامة والمؤسسات الخاصة؛ فعلى سبيل المثال، حاول فيليب ماير كشف ما كُتب عن أحداث الشغب عام </a:t>
            </a:r>
            <a:r>
              <a:rPr lang="en-US" sz="10400" b="1">
                <a:effectLst/>
                <a:latin typeface="Simplified Arabic" panose="02020603050405020304" pitchFamily="18" charset="-78"/>
                <a:ea typeface="Calibri" panose="020F0502020204030204" pitchFamily="34" charset="0"/>
                <a:cs typeface="Simplified Arabic" panose="02020603050405020304" pitchFamily="18" charset="-78"/>
              </a:rPr>
              <a:t>1967</a:t>
            </a:r>
            <a:r>
              <a:rPr lang="ar-EG" sz="10400" b="1">
                <a:effectLst/>
                <a:latin typeface="Simplified Arabic" panose="02020603050405020304" pitchFamily="18" charset="-78"/>
                <a:ea typeface="Calibri" panose="020F0502020204030204" pitchFamily="34" charset="0"/>
                <a:cs typeface="Simplified Arabic" panose="02020603050405020304" pitchFamily="18" charset="-78"/>
              </a:rPr>
              <a:t>م في ديترويت يوضح أن المشاركة لم تقتصر على الجنوبيين الأقل تعليمًا؛ وفي الثمانينات كشفت سلسة مقالات بيل ديدمان المعنونة ب " لون المال"  </a:t>
            </a:r>
            <a:r>
              <a:rPr lang="en-US" sz="10400" b="1">
                <a:effectLst/>
                <a:latin typeface="Simplified Arabic" panose="02020603050405020304" pitchFamily="18" charset="-78"/>
                <a:ea typeface="Calibri" panose="020F0502020204030204" pitchFamily="34" charset="0"/>
                <a:cs typeface="Simplified Arabic" panose="02020603050405020304" pitchFamily="18" charset="-78"/>
              </a:rPr>
              <a:t>The Color of Money”</a:t>
            </a:r>
            <a:r>
              <a:rPr lang="ar-EG" sz="10400" b="1">
                <a:effectLst/>
                <a:latin typeface="Simplified Arabic" panose="02020603050405020304" pitchFamily="18" charset="-78"/>
                <a:ea typeface="Calibri" panose="020F0502020204030204" pitchFamily="34" charset="0"/>
                <a:cs typeface="Simplified Arabic" panose="02020603050405020304" pitchFamily="18" charset="-78"/>
              </a:rPr>
              <a:t>" عن عنصرية ممنهجة في سياسات الإقراض في المؤسسات المالية الكبرى؛ وفي تحقيق بعنوان: " أين وقع الخطأ؟ " </a:t>
            </a:r>
            <a:endParaRPr lang="en-US" sz="104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11" name="Rectangle: Rounded Corners 33">
            <a:extLst>
              <a:ext uri="{FF2B5EF4-FFF2-40B4-BE49-F238E27FC236}">
                <a16:creationId xmlns:a16="http://schemas.microsoft.com/office/drawing/2014/main" id="{10A739FE-965B-436B-3BDB-2B9E30BF908F}"/>
              </a:ext>
            </a:extLst>
          </p:cNvPr>
          <p:cNvSpPr txBox="1">
            <a:spLocks noGrp="1"/>
          </p:cNvSpPr>
          <p:nvPr>
            <p:ph type="title"/>
          </p:nvPr>
        </p:nvSpPr>
        <p:spPr>
          <a:xfrm>
            <a:off x="778949" y="255658"/>
            <a:ext cx="10515600" cy="87517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Content Placeholder 2" descr="A screenshot of a cell phone&#10;&#10;Description automatically generated">
            <a:extLst>
              <a:ext uri="{FF2B5EF4-FFF2-40B4-BE49-F238E27FC236}">
                <a16:creationId xmlns:a16="http://schemas.microsoft.com/office/drawing/2014/main" id="{D85984FF-2E54-69ED-0D96-9AE5B2D023F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5996" y="1236734"/>
            <a:ext cx="4719483" cy="5529947"/>
          </a:xfrm>
          <a:prstGeom prst="rect">
            <a:avLst/>
          </a:prstGeo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Rectangle: Rounded Corners 33">
            <a:extLst>
              <a:ext uri="{FF2B5EF4-FFF2-40B4-BE49-F238E27FC236}">
                <a16:creationId xmlns:a16="http://schemas.microsoft.com/office/drawing/2014/main" id="{DC108CB9-F6F9-CE76-6061-4E21C5D7FA25}"/>
              </a:ext>
            </a:extLst>
          </p:cNvPr>
          <p:cNvSpPr txBox="1">
            <a:spLocks noGrp="1"/>
          </p:cNvSpPr>
          <p:nvPr>
            <p:ph type="title"/>
          </p:nvPr>
        </p:nvSpPr>
        <p:spPr>
          <a:xfrm>
            <a:off x="838199" y="257578"/>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with a magnifying glass and calendar&#10;&#10;Description automatically generated">
            <a:extLst>
              <a:ext uri="{FF2B5EF4-FFF2-40B4-BE49-F238E27FC236}">
                <a16:creationId xmlns:a16="http://schemas.microsoft.com/office/drawing/2014/main" id="{88011F34-D4F0-E9E5-9319-EE82F5C16F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8226" y="1460310"/>
            <a:ext cx="5035706" cy="5014540"/>
          </a:xfrm>
        </p:spPr>
      </p:pic>
      <p:sp>
        <p:nvSpPr>
          <p:cNvPr id="9" name="TextBox 8">
            <a:extLst>
              <a:ext uri="{FF2B5EF4-FFF2-40B4-BE49-F238E27FC236}">
                <a16:creationId xmlns:a16="http://schemas.microsoft.com/office/drawing/2014/main" id="{E61902F4-B0E4-3EC4-DD2B-8271EAEFF967}"/>
              </a:ext>
            </a:extLst>
          </p:cNvPr>
          <p:cNvSpPr txBox="1"/>
          <p:nvPr/>
        </p:nvSpPr>
        <p:spPr>
          <a:xfrm>
            <a:off x="5790700" y="1460310"/>
            <a:ext cx="5881047" cy="3842077"/>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وسعى ستيف دويغ إلى تحليل أنماط الخسائر الناتجة عن إعصار أندرو في بداية التسعينيات من أجل فهم تأثير السياسات والممارسات المعيبة للتنمية العمرانية،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وهو ما أدى إلى أن جلبت التقارير المبنية على البيانات خدمة عامة قيمة، وحققت لكثير من الصحفيين الفوز بجوائز شهيرة.</a:t>
            </a:r>
          </a:p>
          <a:p>
            <a:pPr marL="342900" indent="-342900" algn="just" rtl="1">
              <a:lnSpc>
                <a:spcPct val="110000"/>
              </a:lnSpc>
              <a:spcBef>
                <a:spcPts val="110"/>
              </a:spcBef>
              <a:spcAft>
                <a:spcPts val="11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Rectangle: Rounded Corners 33">
            <a:extLst>
              <a:ext uri="{FF2B5EF4-FFF2-40B4-BE49-F238E27FC236}">
                <a16:creationId xmlns:a16="http://schemas.microsoft.com/office/drawing/2014/main" id="{DC108CB9-F6F9-CE76-6061-4E21C5D7FA25}"/>
              </a:ext>
            </a:extLst>
          </p:cNvPr>
          <p:cNvSpPr txBox="1">
            <a:spLocks noGrp="1"/>
          </p:cNvSpPr>
          <p:nvPr>
            <p:ph type="title"/>
          </p:nvPr>
        </p:nvSpPr>
        <p:spPr>
          <a:xfrm>
            <a:off x="838199" y="257578"/>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6" name="Content Placeholder 5">
            <a:extLst>
              <a:ext uri="{FF2B5EF4-FFF2-40B4-BE49-F238E27FC236}">
                <a16:creationId xmlns:a16="http://schemas.microsoft.com/office/drawing/2014/main" id="{6A2F72A8-4876-D397-1A31-6EB468FD913C}"/>
              </a:ext>
            </a:extLst>
          </p:cNvPr>
          <p:cNvSpPr>
            <a:spLocks noGrp="1"/>
          </p:cNvSpPr>
          <p:nvPr>
            <p:ph sz="half" idx="1"/>
          </p:nvPr>
        </p:nvSpPr>
        <p:spPr>
          <a:xfrm>
            <a:off x="787021" y="1723402"/>
            <a:ext cx="4685731" cy="4351338"/>
          </a:xfrm>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موقع إنفوتايمز أول موقع متخصص في صحافة البيانات في الشرق الأوسط من خلال الرابط التالي :</a:t>
            </a:r>
          </a:p>
          <a:p>
            <a:pPr marL="0" indent="0" rtl="1">
              <a:buNone/>
            </a:pPr>
            <a:r>
              <a:rPr lang="en-US" b="1">
                <a:latin typeface="Simplified Arabic" panose="02020603050405020304" pitchFamily="18" charset="-78"/>
                <a:cs typeface="Simplified Arabic" panose="02020603050405020304" pitchFamily="18" charset="-78"/>
                <a:hlinkClick r:id="rId2"/>
              </a:rPr>
              <a:t>https://infotimes.org/</a:t>
            </a:r>
            <a:endParaRPr lang="ar-EG" b="1">
              <a:latin typeface="Simplified Arabic" panose="02020603050405020304" pitchFamily="18" charset="-78"/>
              <a:cs typeface="Simplified Arabic" panose="02020603050405020304" pitchFamily="18" charset="-78"/>
            </a:endParaRPr>
          </a:p>
          <a:p>
            <a:pPr marL="0" indent="0" algn="r" rtl="1">
              <a:buNone/>
            </a:pPr>
            <a:endParaRPr lang="en-US"/>
          </a:p>
        </p:txBody>
      </p:sp>
      <p:sp>
        <p:nvSpPr>
          <p:cNvPr id="9" name="TextBox 8">
            <a:extLst>
              <a:ext uri="{FF2B5EF4-FFF2-40B4-BE49-F238E27FC236}">
                <a16:creationId xmlns:a16="http://schemas.microsoft.com/office/drawing/2014/main" id="{E61902F4-B0E4-3EC4-DD2B-8271EAEFF967}"/>
              </a:ext>
            </a:extLst>
          </p:cNvPr>
          <p:cNvSpPr txBox="1"/>
          <p:nvPr/>
        </p:nvSpPr>
        <p:spPr>
          <a:xfrm>
            <a:off x="5790700" y="1301126"/>
            <a:ext cx="5881047" cy="4773614"/>
          </a:xfrm>
          <a:prstGeom prst="rect">
            <a:avLst/>
          </a:prstGeom>
          <a:noFill/>
        </p:spPr>
        <p:txBody>
          <a:bodyPr wrap="square">
            <a:spAutoFit/>
          </a:bodyPr>
          <a:lstStyle/>
          <a:p>
            <a:pPr algn="just" rtl="1">
              <a:lnSpc>
                <a:spcPct val="110000"/>
              </a:lnSpc>
              <a:spcBef>
                <a:spcPts val="110"/>
              </a:spcBef>
              <a:spcAft>
                <a:spcPts val="110"/>
              </a:spcAft>
            </a:pPr>
            <a:r>
              <a:rPr lang="ar-EG" sz="32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صحافة البيانات في العالم العربي:</a:t>
            </a:r>
          </a:p>
          <a:p>
            <a:pPr marL="342900" indent="-342900" algn="just" rtl="1">
              <a:lnSpc>
                <a:spcPct val="110000"/>
              </a:lnSpc>
              <a:spcBef>
                <a:spcPts val="110"/>
              </a:spcBef>
              <a:spcAft>
                <a:spcPts val="110"/>
              </a:spcAft>
              <a:buFont typeface="Arial" panose="020B0604020202020204" pitchFamily="34" charset="0"/>
              <a:buChar char="•"/>
            </a:pP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وعربيًا تعد صحافة البيانات م</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تواضعة</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 حيث ما زالت تتلمس أولى خطواتها من خلال بعض المحاولات الفردية، </a:t>
            </a:r>
            <a:r>
              <a:rPr lang="ar-SA" sz="3200" b="1" u="sng">
                <a:effectLst/>
                <a:latin typeface="Simplified Arabic" panose="02020603050405020304" pitchFamily="18" charset="-78"/>
                <a:ea typeface="Calibri" panose="020F0502020204030204" pitchFamily="34" charset="0"/>
                <a:cs typeface="Simplified Arabic" panose="02020603050405020304" pitchFamily="18" charset="-78"/>
              </a:rPr>
              <a:t>ويعد موقع أنفو تايمز</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u="sng">
                <a:effectLst/>
                <a:latin typeface="Simplified Arabic" panose="02020603050405020304" pitchFamily="18" charset="-78"/>
                <a:ea typeface="Calibri" panose="020F0502020204030204" pitchFamily="34" charset="0"/>
                <a:cs typeface="Simplified Arabic" panose="02020603050405020304" pitchFamily="18" charset="-78"/>
              </a:rPr>
              <a:t>Infotimes</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u="sng">
                <a:effectLst/>
                <a:latin typeface="Simplified Arabic" panose="02020603050405020304" pitchFamily="18" charset="-78"/>
                <a:ea typeface="Calibri" panose="020F0502020204030204" pitchFamily="34" charset="0"/>
                <a:cs typeface="Simplified Arabic" panose="02020603050405020304" pitchFamily="18" charset="-78"/>
              </a:rPr>
              <a:t>أول موقع متخصص في صحافة البيانات في الشرق الأوسط</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454256689"/>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7" y="1382443"/>
            <a:ext cx="6210291"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061400" y="1382443"/>
            <a:ext cx="6293537" cy="1531701"/>
          </a:xfrm>
          <a:prstGeom prst="rect">
            <a:avLst/>
          </a:prstGeom>
        </p:spPr>
        <p:txBody>
          <a:bodyPr wrap="square">
            <a:spAutoFit/>
          </a:bodyPr>
          <a:lstStyle/>
          <a:p>
            <a:pPr algn="just" rtl="1">
              <a:lnSpc>
                <a:spcPct val="110000"/>
              </a:lnSpc>
              <a:spcBef>
                <a:spcPts val="110"/>
              </a:spcBef>
              <a:spcAft>
                <a:spcPts val="110"/>
              </a:spcAft>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400"/>
              <a:t>‏</a:t>
            </a:r>
            <a:r>
              <a:rPr lang="ar-EG" sz="2800"/>
              <a:t>‏</a:t>
            </a:r>
            <a:endParaRPr lang="ar-EG"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D25688B-A55B-BB6D-4235-3814C07AF4D1}"/>
              </a:ext>
            </a:extLst>
          </p:cNvPr>
          <p:cNvSpPr txBox="1">
            <a:spLocks/>
          </p:cNvSpPr>
          <p:nvPr/>
        </p:nvSpPr>
        <p:spPr>
          <a:xfrm>
            <a:off x="365077" y="172556"/>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3" name="TextBox 12">
            <a:extLst>
              <a:ext uri="{FF2B5EF4-FFF2-40B4-BE49-F238E27FC236}">
                <a16:creationId xmlns:a16="http://schemas.microsoft.com/office/drawing/2014/main" id="{ADA6A68E-589A-40D1-4B4B-1D3249FF35AB}"/>
              </a:ext>
            </a:extLst>
          </p:cNvPr>
          <p:cNvSpPr txBox="1"/>
          <p:nvPr/>
        </p:nvSpPr>
        <p:spPr>
          <a:xfrm>
            <a:off x="5772724" y="1382443"/>
            <a:ext cx="5910596" cy="4702569"/>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موقع إنفوتايمز</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هو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وكالة حديثة في مصر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سسها عمرو العراقي عام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2012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يقدم الموقع مجموعة كبيرة من البيانات المصورة مقسمة إلى عدة تصنيفات من أبرزها السياسة والاقتصاد والتكنولوجيا والرياضة والشبكات الاجتماعية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وقد فاز الموقع بجائزة شبكة المحررين العالمية لصحافة البيانات لعام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2018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عن فئة أفضل فريق لصحافة البيانات بغرف الأخبار الصغيرة بالمناصفة مع</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Monitor de Victimas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من فنزويلا</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10" name="Content Placeholder 9" descr="A poster with a trophy and numbers&#10;&#10;Description automatically generated">
            <a:extLst>
              <a:ext uri="{FF2B5EF4-FFF2-40B4-BE49-F238E27FC236}">
                <a16:creationId xmlns:a16="http://schemas.microsoft.com/office/drawing/2014/main" id="{28DBF317-FC9E-E027-8045-8626034DDBC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7906" y="1214335"/>
            <a:ext cx="5240048" cy="4884882"/>
          </a:xfrm>
        </p:spPr>
      </p:pic>
      <p:sp>
        <p:nvSpPr>
          <p:cNvPr id="12" name="Rectangle 11">
            <a:extLst>
              <a:ext uri="{FF2B5EF4-FFF2-40B4-BE49-F238E27FC236}">
                <a16:creationId xmlns:a16="http://schemas.microsoft.com/office/drawing/2014/main" id="{B0ED5C7C-8440-3382-700F-430A400D5DB4}"/>
              </a:ext>
            </a:extLst>
          </p:cNvPr>
          <p:cNvSpPr/>
          <p:nvPr/>
        </p:nvSpPr>
        <p:spPr>
          <a:xfrm>
            <a:off x="530941" y="6176963"/>
            <a:ext cx="4660491" cy="6151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tx1"/>
                </a:solidFill>
                <a:latin typeface="Simplified Arabic" panose="02020603050405020304" pitchFamily="18" charset="-78"/>
                <a:cs typeface="Simplified Arabic" panose="02020603050405020304" pitchFamily="18" charset="-78"/>
              </a:rPr>
              <a:t>نموذج لإنفوجراف منشور على موقع إنفوتايمز</a:t>
            </a:r>
            <a:endParaRPr lang="en-US" sz="2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66898"/>
    </mc:Choice>
    <mc:Fallback xmlns="">
      <p:transition spd="slow" advTm="1668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5" name="Rectangle: Rounded Corners 33">
            <a:extLst>
              <a:ext uri="{FF2B5EF4-FFF2-40B4-BE49-F238E27FC236}">
                <a16:creationId xmlns:a16="http://schemas.microsoft.com/office/drawing/2014/main" id="{1BDBC994-9767-B6BF-D44D-CA255B0D5646}"/>
              </a:ext>
            </a:extLst>
          </p:cNvPr>
          <p:cNvSpPr txBox="1">
            <a:spLocks/>
          </p:cNvSpPr>
          <p:nvPr/>
        </p:nvSpPr>
        <p:spPr>
          <a:xfrm>
            <a:off x="838200" y="206477"/>
            <a:ext cx="10515600" cy="100415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0E39700-7DAA-9DE3-4C12-BFFB2C77FA40}"/>
              </a:ext>
            </a:extLst>
          </p:cNvPr>
          <p:cNvSpPr txBox="1"/>
          <p:nvPr/>
        </p:nvSpPr>
        <p:spPr>
          <a:xfrm>
            <a:off x="5460326" y="1382443"/>
            <a:ext cx="6440605" cy="5039585"/>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وفي عام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2017</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تم تأسيس شبكة صحفي البيانات العرب التي تسعى إلى مساعدة المؤسسات الصحفية والصحفيين المستقلين لتبادل الخبرات وتطوير المهارات وتشارك الموارد لتعزيز مفهوم صحافة البيانات في المنطقة العربية ونشر المزيد من القصص الصحفية المدفوعة بالبيانات</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وقد عقدت الشبكة في مارس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2018</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 المؤتمر الإقليمي الأول "من أجل صحافة بيانات متعمقة "  في الجامعة الأمريكية بالقاهرة، من أجل تحفيز الاهتمام بصحافة البيانات وتعليم الصحفيين الشباب إمكانات صحافة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EG" sz="2400" b="1" u="sng">
                <a:solidFill>
                  <a:srgbClr val="002060"/>
                </a:solidFill>
                <a:latin typeface="Simplified Arabic" panose="02020603050405020304" pitchFamily="18" charset="-78"/>
                <a:cs typeface="Simplified Arabic" panose="02020603050405020304" pitchFamily="18" charset="-78"/>
              </a:rPr>
              <a:t>ونستعرض فيما يأتي أبرز محطات تطور صحافة البيانات منذ الثمانينات إلى الوقت الحاضر.</a:t>
            </a:r>
            <a:endParaRPr lang="en-US" sz="2400" b="1" u="sng">
              <a:solidFill>
                <a:srgbClr val="002060"/>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F9EE4DA7-FB28-747D-81CE-1F12AF3224E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1146" y="1382443"/>
            <a:ext cx="5003842" cy="5269080"/>
          </a:xfrm>
          <a:prstGeom prst="rect">
            <a:avLst/>
          </a:prstGeom>
        </p:spPr>
      </p:pic>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391307" y="6472786"/>
            <a:ext cx="2623712" cy="400110"/>
          </a:xfrm>
          <a:prstGeom prst="rect">
            <a:avLst/>
          </a:prstGeom>
          <a:noFill/>
        </p:spPr>
        <p:txBody>
          <a:bodyPr wrap="square" rtlCol="0">
            <a:spAutoFit/>
          </a:bodyPr>
          <a:lstStyle/>
          <a:p>
            <a:pPr algn="ctr"/>
            <a:r>
              <a:rPr lang="en-US" sz="2000" b="1" dirty="0"/>
              <a:t>www.midocean.ae</a:t>
            </a:r>
          </a:p>
        </p:txBody>
      </p:sp>
      <p:sp>
        <p:nvSpPr>
          <p:cNvPr id="5" name="Rectangle: Rounded Corners 33">
            <a:extLst>
              <a:ext uri="{FF2B5EF4-FFF2-40B4-BE49-F238E27FC236}">
                <a16:creationId xmlns:a16="http://schemas.microsoft.com/office/drawing/2014/main" id="{1BDBC994-9767-B6BF-D44D-CA255B0D5646}"/>
              </a:ext>
            </a:extLst>
          </p:cNvPr>
          <p:cNvSpPr txBox="1">
            <a:spLocks/>
          </p:cNvSpPr>
          <p:nvPr/>
        </p:nvSpPr>
        <p:spPr>
          <a:xfrm>
            <a:off x="838200" y="206477"/>
            <a:ext cx="10515600" cy="87467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نشأة صحافة البيانات وتطورها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6" name="جدول 2">
            <a:extLst>
              <a:ext uri="{FF2B5EF4-FFF2-40B4-BE49-F238E27FC236}">
                <a16:creationId xmlns:a16="http://schemas.microsoft.com/office/drawing/2014/main" id="{554418D6-DBD4-2A37-2108-07D822FE3C60}"/>
              </a:ext>
            </a:extLst>
          </p:cNvPr>
          <p:cNvGraphicFramePr>
            <a:graphicFrameLocks noGrp="1"/>
          </p:cNvGraphicFramePr>
          <p:nvPr>
            <p:extLst>
              <p:ext uri="{D42A27DB-BD31-4B8C-83A1-F6EECF244321}">
                <p14:modId xmlns:p14="http://schemas.microsoft.com/office/powerpoint/2010/main" val="2483011956"/>
              </p:ext>
            </p:extLst>
          </p:nvPr>
        </p:nvGraphicFramePr>
        <p:xfrm>
          <a:off x="603508" y="1207092"/>
          <a:ext cx="10884309" cy="5280125"/>
        </p:xfrm>
        <a:graphic>
          <a:graphicData uri="http://schemas.openxmlformats.org/drawingml/2006/table">
            <a:tbl>
              <a:tblPr rtl="1" firstRow="1" firstCol="1" bandRow="1">
                <a:tableStyleId>{073A0DAA-6AF3-43AB-8588-CEC1D06C72B9}</a:tableStyleId>
              </a:tblPr>
              <a:tblGrid>
                <a:gridCol w="1318877">
                  <a:extLst>
                    <a:ext uri="{9D8B030D-6E8A-4147-A177-3AD203B41FA5}">
                      <a16:colId xmlns:a16="http://schemas.microsoft.com/office/drawing/2014/main" val="20000"/>
                    </a:ext>
                  </a:extLst>
                </a:gridCol>
                <a:gridCol w="9565432">
                  <a:extLst>
                    <a:ext uri="{9D8B030D-6E8A-4147-A177-3AD203B41FA5}">
                      <a16:colId xmlns:a16="http://schemas.microsoft.com/office/drawing/2014/main" val="20001"/>
                    </a:ext>
                  </a:extLst>
                </a:gridCol>
              </a:tblGrid>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1821</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bg1"/>
                          </a:solidFill>
                          <a:effectLst/>
                          <a:latin typeface="Simplified Arabic" panose="02020603050405020304" pitchFamily="18" charset="-78"/>
                          <a:cs typeface="Simplified Arabic" panose="02020603050405020304" pitchFamily="18" charset="-78"/>
                        </a:rPr>
                        <a:t>عرض جدول بيانات بصحيفة مانشستر جارديان</a:t>
                      </a:r>
                      <a:r>
                        <a:rPr lang="ar-EG" sz="2400" b="1">
                          <a:solidFill>
                            <a:schemeClr val="tx1"/>
                          </a:solidFill>
                          <a:effectLst/>
                          <a:latin typeface="Simplified Arabic" panose="02020603050405020304" pitchFamily="18" charset="-78"/>
                          <a:cs typeface="Simplified Arabic" panose="02020603050405020304" pitchFamily="18" charset="-78"/>
                        </a:rPr>
                        <a:t>.</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0"/>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1854</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اقترح جون سنو خريطة تبين تركيز الكوليرا حول مضخات المياه.</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1"/>
                  </a:ext>
                </a:extLst>
              </a:tr>
              <a:tr h="463803">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1858</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نشرت فلورنس </a:t>
                      </a:r>
                      <a:r>
                        <a:rPr lang="ar-EG" sz="2400" b="1" err="1">
                          <a:solidFill>
                            <a:schemeClr val="tx1"/>
                          </a:solidFill>
                          <a:effectLst/>
                          <a:latin typeface="Simplified Arabic" panose="02020603050405020304" pitchFamily="18" charset="-78"/>
                          <a:cs typeface="Simplified Arabic" panose="02020603050405020304" pitchFamily="18" charset="-78"/>
                        </a:rPr>
                        <a:t>نايتنجيل</a:t>
                      </a:r>
                      <a:r>
                        <a:rPr lang="ar-EG" sz="2400" b="1">
                          <a:solidFill>
                            <a:schemeClr val="tx1"/>
                          </a:solidFill>
                          <a:effectLst/>
                          <a:latin typeface="Simplified Arabic" panose="02020603050405020304" pitchFamily="18" charset="-78"/>
                          <a:cs typeface="Simplified Arabic" panose="02020603050405020304" pitchFamily="18" charset="-78"/>
                        </a:rPr>
                        <a:t> بيانات عن الجنود المتوفين في صفوف الجيش البريطاني.</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2"/>
                  </a:ext>
                </a:extLst>
              </a:tr>
              <a:tr h="551992">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1952</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قامت قناة </a:t>
                      </a:r>
                      <a:r>
                        <a:rPr lang="en-US" sz="2400" b="1">
                          <a:solidFill>
                            <a:schemeClr val="tx1"/>
                          </a:solidFill>
                          <a:effectLst/>
                          <a:latin typeface="Simplified Arabic" panose="02020603050405020304" pitchFamily="18" charset="-78"/>
                          <a:cs typeface="Simplified Arabic" panose="02020603050405020304" pitchFamily="18" charset="-78"/>
                        </a:rPr>
                        <a:t>CBS</a:t>
                      </a:r>
                      <a:r>
                        <a:rPr lang="ar-EG" sz="2400" b="1">
                          <a:solidFill>
                            <a:schemeClr val="tx1"/>
                          </a:solidFill>
                          <a:effectLst/>
                          <a:latin typeface="Simplified Arabic" panose="02020603050405020304" pitchFamily="18" charset="-78"/>
                          <a:cs typeface="Simplified Arabic" panose="02020603050405020304" pitchFamily="18" charset="-78"/>
                        </a:rPr>
                        <a:t> التليفزيونية الأمريكية بجمع البيانات للتنبؤ بنتائج الانتخابات الأمريكية.</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3"/>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1989</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just"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حصول الصحفي الأمريكي بيل </a:t>
                      </a:r>
                      <a:r>
                        <a:rPr lang="ar-EG" sz="2400" b="1" err="1">
                          <a:solidFill>
                            <a:schemeClr val="tx1"/>
                          </a:solidFill>
                          <a:effectLst/>
                          <a:latin typeface="Simplified Arabic" panose="02020603050405020304" pitchFamily="18" charset="-78"/>
                          <a:cs typeface="Simplified Arabic" panose="02020603050405020304" pitchFamily="18" charset="-78"/>
                        </a:rPr>
                        <a:t>ديدما</a:t>
                      </a:r>
                      <a:r>
                        <a:rPr lang="ar-EG" sz="2400" b="1">
                          <a:solidFill>
                            <a:schemeClr val="tx1"/>
                          </a:solidFill>
                          <a:effectLst/>
                          <a:latin typeface="Simplified Arabic" panose="02020603050405020304" pitchFamily="18" charset="-78"/>
                          <a:cs typeface="Simplified Arabic" panose="02020603050405020304" pitchFamily="18" charset="-78"/>
                        </a:rPr>
                        <a:t> على جائزة </a:t>
                      </a:r>
                      <a:r>
                        <a:rPr lang="ar-EG" sz="2400" b="1" err="1">
                          <a:solidFill>
                            <a:schemeClr val="tx1"/>
                          </a:solidFill>
                          <a:effectLst/>
                          <a:latin typeface="Simplified Arabic" panose="02020603050405020304" pitchFamily="18" charset="-78"/>
                          <a:cs typeface="Simplified Arabic" panose="02020603050405020304" pitchFamily="18" charset="-78"/>
                        </a:rPr>
                        <a:t>بوليتزر</a:t>
                      </a:r>
                      <a:r>
                        <a:rPr lang="ar-EG" sz="2400" b="1">
                          <a:solidFill>
                            <a:schemeClr val="tx1"/>
                          </a:solidFill>
                          <a:effectLst/>
                          <a:latin typeface="Simplified Arabic" panose="02020603050405020304" pitchFamily="18" charset="-78"/>
                          <a:cs typeface="Simplified Arabic" panose="02020603050405020304" pitchFamily="18" charset="-78"/>
                        </a:rPr>
                        <a:t> لدراسته الإحصائية.</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4"/>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2000</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دمقرطة النفاذ إلى قواعد البيانات.</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5"/>
                  </a:ext>
                </a:extLst>
              </a:tr>
              <a:tr h="767786">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2009</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نشر الصحفي سايمون روجرز لركن " </a:t>
                      </a:r>
                      <a:r>
                        <a:rPr lang="en-US" sz="2400" b="1">
                          <a:solidFill>
                            <a:schemeClr val="tx1"/>
                          </a:solidFill>
                          <a:effectLst/>
                          <a:latin typeface="Simplified Arabic" panose="02020603050405020304" pitchFamily="18" charset="-78"/>
                          <a:cs typeface="Simplified Arabic" panose="02020603050405020304" pitchFamily="18" charset="-78"/>
                        </a:rPr>
                        <a:t> The </a:t>
                      </a:r>
                      <a:r>
                        <a:rPr lang="en-US" sz="2400" b="1" err="1">
                          <a:solidFill>
                            <a:schemeClr val="tx1"/>
                          </a:solidFill>
                          <a:effectLst/>
                          <a:latin typeface="Simplified Arabic" panose="02020603050405020304" pitchFamily="18" charset="-78"/>
                          <a:cs typeface="Simplified Arabic" panose="02020603050405020304" pitchFamily="18" charset="-78"/>
                        </a:rPr>
                        <a:t>Datablog</a:t>
                      </a:r>
                      <a:r>
                        <a:rPr lang="ar-EG" sz="2400" b="1">
                          <a:solidFill>
                            <a:schemeClr val="tx1"/>
                          </a:solidFill>
                          <a:effectLst/>
                          <a:latin typeface="Simplified Arabic" panose="02020603050405020304" pitchFamily="18" charset="-78"/>
                          <a:cs typeface="Simplified Arabic" panose="02020603050405020304" pitchFamily="18" charset="-78"/>
                        </a:rPr>
                        <a:t>" بالصحيفة البريطانية </a:t>
                      </a:r>
                      <a:r>
                        <a:rPr lang="en-US" sz="2400" b="1">
                          <a:solidFill>
                            <a:schemeClr val="tx1"/>
                          </a:solidFill>
                          <a:effectLst/>
                          <a:latin typeface="Simplified Arabic" panose="02020603050405020304" pitchFamily="18" charset="-78"/>
                          <a:cs typeface="Simplified Arabic" panose="02020603050405020304" pitchFamily="18" charset="-78"/>
                        </a:rPr>
                        <a:t>The Guardian </a:t>
                      </a:r>
                      <a:r>
                        <a:rPr lang="ar-EG" sz="2400" b="1">
                          <a:solidFill>
                            <a:schemeClr val="tx1"/>
                          </a:solidFill>
                          <a:effectLst/>
                          <a:latin typeface="Simplified Arabic" panose="02020603050405020304" pitchFamily="18" charset="-78"/>
                          <a:cs typeface="Simplified Arabic" panose="02020603050405020304" pitchFamily="18" charset="-78"/>
                        </a:rPr>
                        <a:t>.</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6"/>
                  </a:ext>
                </a:extLst>
              </a:tr>
              <a:tr h="401581">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2010</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انعقاد أول مؤتمر دولي حول صحافة البيانات بأمستردام.</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7"/>
                  </a:ext>
                </a:extLst>
              </a:tr>
              <a:tr h="803160">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2012</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حصول مايكل أرمسترونج على جائزة </a:t>
                      </a:r>
                      <a:r>
                        <a:rPr lang="ar-EG" sz="2400" b="1" err="1">
                          <a:solidFill>
                            <a:schemeClr val="tx1"/>
                          </a:solidFill>
                          <a:effectLst/>
                          <a:latin typeface="Simplified Arabic" panose="02020603050405020304" pitchFamily="18" charset="-78"/>
                          <a:cs typeface="Simplified Arabic" panose="02020603050405020304" pitchFamily="18" charset="-78"/>
                        </a:rPr>
                        <a:t>بوليتزر</a:t>
                      </a:r>
                      <a:r>
                        <a:rPr lang="ar-EG" sz="2400" b="1">
                          <a:solidFill>
                            <a:schemeClr val="tx1"/>
                          </a:solidFill>
                          <a:effectLst/>
                          <a:latin typeface="Simplified Arabic" panose="02020603050405020304" pitchFamily="18" charset="-78"/>
                          <a:cs typeface="Simplified Arabic" panose="02020603050405020304" pitchFamily="18" charset="-78"/>
                        </a:rPr>
                        <a:t> للصحافة الاستقصائية عن عمل قائم على صحافة البيانات.</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8"/>
                  </a:ext>
                </a:extLst>
              </a:tr>
              <a:tr h="643306">
                <a:tc>
                  <a:txBody>
                    <a:bodyPr/>
                    <a:lstStyle/>
                    <a:p>
                      <a:pPr algn="ctr" rtl="1">
                        <a:lnSpc>
                          <a:spcPct val="110000"/>
                        </a:lnSpc>
                        <a:spcBef>
                          <a:spcPts val="110"/>
                        </a:spcBef>
                        <a:spcAft>
                          <a:spcPts val="110"/>
                        </a:spcAft>
                      </a:pPr>
                      <a:r>
                        <a:rPr lang="en-US" sz="2400" b="1">
                          <a:effectLst/>
                          <a:latin typeface="Simplified Arabic" panose="02020603050405020304" pitchFamily="18" charset="-78"/>
                          <a:cs typeface="Simplified Arabic" panose="02020603050405020304" pitchFamily="18" charset="-78"/>
                        </a:rPr>
                        <a:t>2018</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r" rtl="1">
                        <a:lnSpc>
                          <a:spcPct val="110000"/>
                        </a:lnSpc>
                        <a:spcBef>
                          <a:spcPts val="110"/>
                        </a:spcBef>
                        <a:spcAft>
                          <a:spcPts val="110"/>
                        </a:spcAft>
                      </a:pPr>
                      <a:r>
                        <a:rPr lang="ar-EG" sz="2400" b="1">
                          <a:solidFill>
                            <a:schemeClr val="tx1"/>
                          </a:solidFill>
                          <a:effectLst/>
                          <a:latin typeface="Simplified Arabic" panose="02020603050405020304" pitchFamily="18" charset="-78"/>
                          <a:cs typeface="Simplified Arabic" panose="02020603050405020304" pitchFamily="18" charset="-78"/>
                        </a:rPr>
                        <a:t>انعقاد الدورة الأولى لمؤتمر شبكة صحفيي البيانات العرب بالجامعة الأمريكية بالقاهرة.</a:t>
                      </a:r>
                      <a:endParaRPr lang="en-US" sz="24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158058186"/>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6290714"/>
            <a:ext cx="2623711"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690716" y="22303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مفهوم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6F315BD-5A41-C342-7BCD-FC749095454D}"/>
              </a:ext>
            </a:extLst>
          </p:cNvPr>
          <p:cNvSpPr txBox="1"/>
          <p:nvPr/>
        </p:nvSpPr>
        <p:spPr>
          <a:xfrm>
            <a:off x="5097800" y="1268181"/>
            <a:ext cx="6440605" cy="5196294"/>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كلمة</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Data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‏جمع للكلمة اللاتينية</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Datum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ومعناها مادة أو وحدة أو مفردة، و تستخدم كلمة </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Data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في صورتي الجمع والمفرد، ويشير مصطلح البيانات، إلى الحقائق والأرقام والحروف والرموز التي تصف موضوعًا ما أو فكرة أو حالة أو أي شيء آخر</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فالبيانات تمثيل للحقائق أو المفاهيم </a:t>
            </a:r>
            <a:r>
              <a:rPr lang="ar-EG" sz="2500" b="1">
                <a:latin typeface="Simplified Arabic" panose="02020603050405020304" pitchFamily="18" charset="-78"/>
                <a:ea typeface="Calibri" panose="020F0502020204030204" pitchFamily="34" charset="0"/>
                <a:cs typeface="Simplified Arabic" panose="02020603050405020304" pitchFamily="18" charset="-78"/>
              </a:rPr>
              <a:t>أ</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 التعليمات في شكل معياري يتوافق مع عمليات الاتصال أو الترجمة أو المعالجة بواسطة الإنسان أو الحاسوب.</a:t>
            </a:r>
            <a:endParaRPr lang="ar-EG"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وهى مفاهيم لغوية أو رياضية أو رمزية ليس لها معنى ظاهر تمثل الأشخاص أو الأشياء او الأحداث فه</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تعبر عن حقائق خام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 ملاحظات حول ظواهر مادية أو معاملة منظمة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 name="Content Placeholder 3">
            <a:extLst>
              <a:ext uri="{FF2B5EF4-FFF2-40B4-BE49-F238E27FC236}">
                <a16:creationId xmlns:a16="http://schemas.microsoft.com/office/drawing/2014/main" id="{24339960-EDC9-3826-10D5-8FF269D9E15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1560" y="1359785"/>
            <a:ext cx="4562771" cy="4930929"/>
          </a:xfrm>
          <a:prstGeom prst="rect">
            <a:avLst/>
          </a:prstGeom>
        </p:spPr>
      </p:pic>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2122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مفهوم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706855" y="1553952"/>
            <a:ext cx="6098458" cy="4586897"/>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فالبيانات كالرموز التي لم يتم تفسيرها بعد وعند تفسيرها تصبح معلومة ذات معنى، فهي بحاجة إلى المعالجة لاستخلاص المعاني والحقائق منها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ويمكن أن تأخذ أي شكل من أشكال الرموز و العلامات كالأرقام والحروف والصور والرموز وغيرها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‏وقد كان لشبكة الإنترنت وما رافقها من ظهور شبكات التواصل الاجتماعي دور كبير في زيادة استخدام البيانات الأمر الذي أدى إلى زيادة حجمها وتضخمها بشكل يجعل من الصعب تحليلها واستخدامها،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لذا تم استحداث طرق جديدة للتنقيب عن البيانات وتحليلها، ولهذا ظهر مصطلح البيانات الضخمة.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a:extLst>
              <a:ext uri="{FF2B5EF4-FFF2-40B4-BE49-F238E27FC236}">
                <a16:creationId xmlns:a16="http://schemas.microsoft.com/office/drawing/2014/main" id="{F56B1410-0B44-D929-1063-B174365CB7B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3558" y="1382443"/>
            <a:ext cx="5249893" cy="5254331"/>
          </a:xfrm>
          <a:prstGeom prst="rect">
            <a:avLst/>
          </a:prstGeom>
        </p:spPr>
      </p:pic>
    </p:spTree>
    <p:extLst>
      <p:ext uri="{BB962C8B-B14F-4D97-AF65-F5344CB8AC3E}">
        <p14:creationId xmlns:p14="http://schemas.microsoft.com/office/powerpoint/2010/main" val="51717568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مفهوم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diagram of data and icons&#10;&#10;Description automatically generated with medium confidence">
            <a:extLst>
              <a:ext uri="{FF2B5EF4-FFF2-40B4-BE49-F238E27FC236}">
                <a16:creationId xmlns:a16="http://schemas.microsoft.com/office/drawing/2014/main" id="{D6267BB3-C31A-2557-693C-3FF8D824020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2528" y="1463918"/>
            <a:ext cx="5248988" cy="5054869"/>
          </a:xfrm>
        </p:spPr>
      </p:pic>
      <p:sp>
        <p:nvSpPr>
          <p:cNvPr id="5" name="TextBox 4">
            <a:extLst>
              <a:ext uri="{FF2B5EF4-FFF2-40B4-BE49-F238E27FC236}">
                <a16:creationId xmlns:a16="http://schemas.microsoft.com/office/drawing/2014/main" id="{950D5CD0-5B2A-4F70-817D-CD16B2776F39}"/>
              </a:ext>
            </a:extLst>
          </p:cNvPr>
          <p:cNvSpPr txBox="1"/>
          <p:nvPr/>
        </p:nvSpPr>
        <p:spPr>
          <a:xfrm>
            <a:off x="5706855" y="1553952"/>
            <a:ext cx="6098458" cy="4612545"/>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تعرف البيانات الضخمة ‏على أنها بيانات متعددة الأبعاد غير منظمة بشكل ثابت كانت نتيجة انفجار العالم للبيانات في الوقت الحالي بالإضافة إلى صعوبة فحص البيانات، لذلك أصبح هناك حاجة ضرورية لتوفير أنماط (تحليلات) فعالة بدورها ستحافظ على أهمية هذه البيانات، وسيكون لهذه الأنماط تأثير عميق على العلوم والتصميم والأعمال</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u="sng">
                <a:effectLst/>
                <a:latin typeface="Calibri" panose="020F0502020204030204" pitchFamily="34" charset="0"/>
                <a:ea typeface="Calibri" panose="020F0502020204030204" pitchFamily="34" charset="0"/>
                <a:cs typeface="Simplified Arabic" panose="02020603050405020304" pitchFamily="18" charset="-78"/>
              </a:rPr>
              <a:t>فالبيانات الضخمة هى مجموعة متنوعة و ضخمة من البيانات بأشكال متعددة مقروءة و مسموعة ومرئية، تنتج من مصادر مختلفة، تحتاج لوسائط غير تقليدية لمعالجتها والاستفادة منها</a:t>
            </a:r>
            <a:r>
              <a:rPr lang="en-US" sz="2400" b="1" u="sng">
                <a:effectLst/>
                <a:latin typeface="Simplified Arabic" panose="02020603050405020304" pitchFamily="18" charset="-78"/>
                <a:ea typeface="Calibri" panose="020F0502020204030204" pitchFamily="34" charset="0"/>
                <a:cs typeface="Arial" panose="020B0604020202020204" pitchFamily="34" charset="0"/>
              </a:rPr>
              <a:t>.</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28149168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00047" y="1382443"/>
            <a:ext cx="6431398"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screen with icons around it&#10;&#10;Description automatically generated">
            <a:extLst>
              <a:ext uri="{FF2B5EF4-FFF2-40B4-BE49-F238E27FC236}">
                <a16:creationId xmlns:a16="http://schemas.microsoft.com/office/drawing/2014/main" id="{63E3E1F9-D096-92CE-3894-6A4D16BA8EF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70113" y="1520865"/>
            <a:ext cx="4933950" cy="4997922"/>
          </a:xfrm>
        </p:spPr>
      </p:pic>
      <p:sp>
        <p:nvSpPr>
          <p:cNvPr id="5" name="TextBox 4">
            <a:extLst>
              <a:ext uri="{FF2B5EF4-FFF2-40B4-BE49-F238E27FC236}">
                <a16:creationId xmlns:a16="http://schemas.microsoft.com/office/drawing/2014/main" id="{950D5CD0-5B2A-4F70-817D-CD16B2776F39}"/>
              </a:ext>
            </a:extLst>
          </p:cNvPr>
          <p:cNvSpPr txBox="1"/>
          <p:nvPr/>
        </p:nvSpPr>
        <p:spPr>
          <a:xfrm>
            <a:off x="5637003" y="1382443"/>
            <a:ext cx="6098458" cy="4654608"/>
          </a:xfrm>
          <a:prstGeom prst="rect">
            <a:avLst/>
          </a:prstGeom>
          <a:noFill/>
        </p:spPr>
        <p:txBody>
          <a:bodyPr wrap="square">
            <a:spAutoFit/>
          </a:bodyPr>
          <a:lstStyle/>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اتفق الباحثون على ثلاث خصائص للبيانات الضخمة المعروفة ب</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Vs؛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لأن ثلاثتها يبدأ بحرف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وهى الحجم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Volume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والسرعة</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Velocity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والتنوع </a:t>
            </a:r>
            <a:r>
              <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Variety، </a:t>
            </a:r>
            <a:r>
              <a:rPr lang="ar-EG"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ومع إجراء المزيد من الدراسات تم إضافة المزيد من الخصائص كالصحة والقيمة والتعقيد وذلك كما يأتي:</a:t>
            </a:r>
          </a:p>
          <a:p>
            <a:pPr algn="just" rtl="1">
              <a:lnSpc>
                <a:spcPct val="110000"/>
              </a:lnSpc>
              <a:spcBef>
                <a:spcPts val="110"/>
              </a:spcBef>
              <a:spcAft>
                <a:spcPts val="110"/>
              </a:spcAft>
            </a:pP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الحجم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:Volume‏ </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حجم البيانات المستخرجة من مصدر معين وعن طريق الحجم يمكن تحديد قيمة وإمكانيات البيانات وهل ستصنف من ضمن البيانات الضخمة ويمكن اعتبار الحجم الخاصية الأكثر أهمية في تحليل البيانات الضخمة كما أنه وصفه</a:t>
            </a:r>
            <a:r>
              <a:rPr lang="ar-EG" sz="2400" b="1">
                <a:latin typeface="Simplified Arabic" panose="02020603050405020304" pitchFamily="18" charset="-78"/>
                <a:ea typeface="Calibri" panose="020F0502020204030204" pitchFamily="34" charset="0"/>
                <a:cs typeface="Simplified Arabic" panose="02020603050405020304" pitchFamily="18" charset="-78"/>
              </a:rPr>
              <a:t>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بالضخمة لا يحدد بكمية معينة بل يقاس عادة بالبيتابايت أو بالإكسابايت</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3675124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diagram of a server&#10;&#10;Description automatically generated">
            <a:extLst>
              <a:ext uri="{FF2B5EF4-FFF2-40B4-BE49-F238E27FC236}">
                <a16:creationId xmlns:a16="http://schemas.microsoft.com/office/drawing/2014/main" id="{12DD9DE5-625E-CD7D-788D-5C0D51145F5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2318" y="1455420"/>
            <a:ext cx="5072390" cy="5284593"/>
          </a:xfrm>
        </p:spPr>
      </p:pic>
      <p:sp>
        <p:nvSpPr>
          <p:cNvPr id="5" name="TextBox 4">
            <a:extLst>
              <a:ext uri="{FF2B5EF4-FFF2-40B4-BE49-F238E27FC236}">
                <a16:creationId xmlns:a16="http://schemas.microsoft.com/office/drawing/2014/main" id="{333E367D-8126-707E-DD66-A7992361277F}"/>
              </a:ext>
            </a:extLst>
          </p:cNvPr>
          <p:cNvSpPr txBox="1"/>
          <p:nvPr/>
        </p:nvSpPr>
        <p:spPr>
          <a:xfrm>
            <a:off x="5457083" y="1517018"/>
            <a:ext cx="6098458" cy="4955203"/>
          </a:xfrm>
          <a:prstGeom prst="rect">
            <a:avLst/>
          </a:prstGeom>
          <a:noFill/>
        </p:spPr>
        <p:txBody>
          <a:bodyPr wrap="square">
            <a:spAutoFit/>
          </a:bodyPr>
          <a:lstStyle/>
          <a:p>
            <a:pPr marL="342900" indent="-342900" algn="just" rtl="1">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ويتم تجميع هذه البيانات في قواعد بيانات للقيام بعمليات البحث والمشاركة والتحليل والمقارنة ومن ثم استخلاص النتائج</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r" rtl="1"/>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التنوع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Variety</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solidFill>
                  <a:schemeClr val="accent1">
                    <a:lumMod val="50000"/>
                  </a:schemeClr>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chemeClr val="accent1">
                    <a:lumMod val="50000"/>
                  </a:schemeClr>
                </a:solidFill>
                <a:latin typeface="Simplified Arabic" panose="02020603050405020304" pitchFamily="18" charset="-78"/>
                <a:ea typeface="Calibri" panose="020F0502020204030204" pitchFamily="34" charset="0"/>
                <a:cs typeface="Simplified Arabic" panose="02020603050405020304" pitchFamily="18" charset="-78"/>
              </a:rPr>
              <a:t> </a:t>
            </a:r>
          </a:p>
          <a:p>
            <a:pPr algn="just" rtl="1"/>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حيث تتنوع البيانات المستخرجة، وهو ما يساعد المستخدمين باحثين كانوا أو محللين على اختيار ما يناسب مجلات بحثهم من البيانات، ‏ويقصد بالتنوع أن البيانات الضخمة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تشمل أنواع عديدة مهيكلة في  قواعد بيانات وبيانات غير مهيكلة، هذه البيانات غير المهيكلة تأتي من طابعها غير الممنهج مثل الصور ومقاطع وتسجيلات الصوت والفيديو، والرسائل القصيرة، وسجلات المكالمات، وبيانات الخرائط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GPS</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وغيرها، وهى تحتاج وقتا وجهد</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 لتهيئتها للتحليل.</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4999742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blue text over a white background&#10;&#10;Description automatically generated">
            <a:extLst>
              <a:ext uri="{FF2B5EF4-FFF2-40B4-BE49-F238E27FC236}">
                <a16:creationId xmlns:a16="http://schemas.microsoft.com/office/drawing/2014/main" id="{3AF788D1-2496-8F15-87D9-9F866375430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6687" y="1482312"/>
            <a:ext cx="5005130" cy="5036475"/>
          </a:xfrm>
        </p:spPr>
      </p:pic>
      <p:sp>
        <p:nvSpPr>
          <p:cNvPr id="5" name="TextBox 4">
            <a:extLst>
              <a:ext uri="{FF2B5EF4-FFF2-40B4-BE49-F238E27FC236}">
                <a16:creationId xmlns:a16="http://schemas.microsoft.com/office/drawing/2014/main" id="{950D5CD0-5B2A-4F70-817D-CD16B2776F39}"/>
              </a:ext>
            </a:extLst>
          </p:cNvPr>
          <p:cNvSpPr txBox="1"/>
          <p:nvPr/>
        </p:nvSpPr>
        <p:spPr>
          <a:xfrm>
            <a:off x="5706855" y="1482313"/>
            <a:ext cx="6098458" cy="477361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السرعة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Velocity</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وتعني سرعة الوقت اللازم لتدفق البيانات وتجميعها وإخضاعها لعمليات المعالجة والتحليل للوصول إلى البيانات التي تلبي حاجات المستفيدين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حيث تعتبر السرعة عنصر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حاسم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في اتخاذ القرار بناء على هذه البيانات، وهو الوقت الذي نستغرقه من لحظة وصول هذه البيانات إلى لحظة الخروج بالقرار بناء عليها.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8455444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mputer and cellphone with graphs and charts&#10;&#10;Description automatically generated">
            <a:extLst>
              <a:ext uri="{FF2B5EF4-FFF2-40B4-BE49-F238E27FC236}">
                <a16:creationId xmlns:a16="http://schemas.microsoft.com/office/drawing/2014/main" id="{7A2578D9-A432-4FE8-CE43-DF05A70A4D4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0909" y="1551385"/>
            <a:ext cx="4933950" cy="4967401"/>
          </a:xfrm>
        </p:spPr>
      </p:pic>
      <p:sp>
        <p:nvSpPr>
          <p:cNvPr id="9" name="TextBox 8">
            <a:extLst>
              <a:ext uri="{FF2B5EF4-FFF2-40B4-BE49-F238E27FC236}">
                <a16:creationId xmlns:a16="http://schemas.microsoft.com/office/drawing/2014/main" id="{F0B9C19B-4BA5-7556-4822-4DEAE259FE0F}"/>
              </a:ext>
            </a:extLst>
          </p:cNvPr>
          <p:cNvSpPr txBox="1"/>
          <p:nvPr/>
        </p:nvSpPr>
        <p:spPr>
          <a:xfrm>
            <a:off x="5500047" y="1520865"/>
            <a:ext cx="6098458" cy="4409412"/>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الصحة </a:t>
            </a:r>
            <a:r>
              <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Veracity</a:t>
            </a:r>
            <a:r>
              <a:rPr lang="ar-SA"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 : </a:t>
            </a:r>
            <a:endPar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14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ويمكن أن يطلق عليها المصداقية، وهى تعني الثقة في البيانات حيث تتعدد أشكال البيانات و تتفاوت جودتها؛ إلى أنه يمكن التعامل معها لفهمها بواسطة التكنولوجيا التحليلية، حيث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 الأحجام الضخمة تفتقر إلى الجودة وصعوبة الفهم، وهذا يتطلب تحليل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دقيق</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لها من حيث فائدتها مع تحري من مصدرها وصحتها.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05591712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46911"/>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llage of people working on a project&#10;&#10;Description automatically generated">
            <a:extLst>
              <a:ext uri="{FF2B5EF4-FFF2-40B4-BE49-F238E27FC236}">
                <a16:creationId xmlns:a16="http://schemas.microsoft.com/office/drawing/2014/main" id="{FBFB2CF5-5C57-080F-77E7-6624C4500658}"/>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16334" y="1504006"/>
            <a:ext cx="4740145" cy="5014781"/>
          </a:xfrm>
        </p:spPr>
      </p:pic>
      <p:sp>
        <p:nvSpPr>
          <p:cNvPr id="9" name="TextBox 8">
            <a:extLst>
              <a:ext uri="{FF2B5EF4-FFF2-40B4-BE49-F238E27FC236}">
                <a16:creationId xmlns:a16="http://schemas.microsoft.com/office/drawing/2014/main" id="{F0B9C19B-4BA5-7556-4822-4DEAE259FE0F}"/>
              </a:ext>
            </a:extLst>
          </p:cNvPr>
          <p:cNvSpPr txBox="1"/>
          <p:nvPr/>
        </p:nvSpPr>
        <p:spPr>
          <a:xfrm>
            <a:off x="5475251" y="1314119"/>
            <a:ext cx="6098458" cy="5394554"/>
          </a:xfrm>
          <a:prstGeom prst="rect">
            <a:avLst/>
          </a:prstGeom>
          <a:noFill/>
        </p:spPr>
        <p:txBody>
          <a:bodyPr wrap="square">
            <a:spAutoFit/>
          </a:bodyPr>
          <a:lstStyle/>
          <a:p>
            <a:pPr algn="just" rtl="1">
              <a:lnSpc>
                <a:spcPct val="107000"/>
              </a:lnSpc>
              <a:spcAft>
                <a:spcPts val="800"/>
              </a:spcAft>
            </a:pPr>
            <a:r>
              <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القيمة </a:t>
            </a:r>
            <a:r>
              <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Value</a:t>
            </a:r>
            <a:r>
              <a:rPr lang="ar-SA"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 : </a:t>
            </a:r>
            <a:endPar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وتعني مساعدة ‏البيانات في الوصول إلى القرار السليم في الوقت المناسب ومثال ذلك مساهمتها بالنسبة للشركات في تحديد احتياجات الزبائن بشكل أفضل و زيادة المبيعات و اتخاذ قرارات زيادة الإنتاج أو خفضه أو بيع جزء من الأسهم في الوقت السليم،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ومن الأمثلة على البيانات ذات القيمة التي تساعد في عملية اتخاذ القرارات: تحليل </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 12</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تيرابايت من التغريدات لمعرفة مشاعر المستهلكين حول منتج معين</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1281252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F0B9C19B-4BA5-7556-4822-4DEAE259FE0F}"/>
              </a:ext>
            </a:extLst>
          </p:cNvPr>
          <p:cNvSpPr txBox="1"/>
          <p:nvPr/>
        </p:nvSpPr>
        <p:spPr>
          <a:xfrm>
            <a:off x="5500047" y="1443937"/>
            <a:ext cx="6098458" cy="4011483"/>
          </a:xfrm>
          <a:prstGeom prst="rect">
            <a:avLst/>
          </a:prstGeom>
          <a:noFill/>
        </p:spPr>
        <p:txBody>
          <a:bodyPr wrap="square">
            <a:spAutoFit/>
          </a:bodyPr>
          <a:lstStyle/>
          <a:p>
            <a:pPr algn="just" rtl="1">
              <a:lnSpc>
                <a:spcPct val="107000"/>
              </a:lnSpc>
              <a:spcAft>
                <a:spcPts val="800"/>
              </a:spcAft>
            </a:pPr>
            <a:r>
              <a:rPr lang="en-US" sz="2800" b="1" u="sng">
                <a:solidFill>
                  <a:schemeClr val="accent1">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.6</a:t>
            </a:r>
            <a:r>
              <a:rPr lang="ar-SA" sz="2800" b="1" u="sng">
                <a:solidFill>
                  <a:schemeClr val="accent1">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التعقيد </a:t>
            </a:r>
            <a:r>
              <a:rPr lang="en-US" sz="2800" b="1" u="sng">
                <a:solidFill>
                  <a:schemeClr val="accent1">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Complexity</a:t>
            </a:r>
            <a:r>
              <a:rPr lang="ar-SA" sz="2800" b="1" u="sng">
                <a:solidFill>
                  <a:schemeClr val="accent1">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400">
                <a:effectLst/>
                <a:latin typeface="Calibri" panose="020F0502020204030204" pitchFamily="34" charset="0"/>
                <a:ea typeface="Calibri" panose="020F0502020204030204" pitchFamily="34" charset="0"/>
                <a:cs typeface="Simplified Arabic" panose="02020603050405020304" pitchFamily="18" charset="-78"/>
              </a:rPr>
              <a:t>‏</a:t>
            </a:r>
            <a:endParaRPr lang="en-US" sz="240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حيث تجمع البيانات من مصادر مختلفة، مثل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المستشعرات والويب، والمعاملات الشرائية والبنكية، وأنماط النوم، والعادات الغدائية، والتاريخ المرضى والسجلات الجنائية وغيرها، هذا بدور يقود إلى مشكلة بسبب اختلاف تراكيب البيانات، وهو ما يتطلب تحويلها وربطها؛ لإنتاج بيانات قابلة للتحليل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a:extLst>
              <a:ext uri="{FF2B5EF4-FFF2-40B4-BE49-F238E27FC236}">
                <a16:creationId xmlns:a16="http://schemas.microsoft.com/office/drawing/2014/main" id="{64588D56-D57B-5B26-C5A5-71814FE4519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684" y="1382443"/>
            <a:ext cx="5070023" cy="5269080"/>
          </a:xfrm>
          <a:prstGeom prst="rect">
            <a:avLst/>
          </a:prstGeom>
        </p:spPr>
      </p:pic>
    </p:spTree>
    <p:extLst>
      <p:ext uri="{BB962C8B-B14F-4D97-AF65-F5344CB8AC3E}">
        <p14:creationId xmlns:p14="http://schemas.microsoft.com/office/powerpoint/2010/main" val="327760335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0088" y="6169073"/>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193198"/>
            <a:ext cx="10515600" cy="80909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خصائص البيانات الضخمة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F0B9C19B-4BA5-7556-4822-4DEAE259FE0F}"/>
              </a:ext>
            </a:extLst>
          </p:cNvPr>
          <p:cNvSpPr txBox="1"/>
          <p:nvPr/>
        </p:nvSpPr>
        <p:spPr>
          <a:xfrm>
            <a:off x="5500047" y="1064888"/>
            <a:ext cx="6098458" cy="5229573"/>
          </a:xfrm>
          <a:prstGeom prst="rect">
            <a:avLst/>
          </a:prstGeom>
          <a:noFill/>
        </p:spPr>
        <p:txBody>
          <a:bodyPr wrap="square">
            <a:spAutoFit/>
          </a:bodyPr>
          <a:lstStyle/>
          <a:p>
            <a:pPr algn="just" rtl="1">
              <a:lnSpc>
                <a:spcPct val="107000"/>
              </a:lnSpc>
              <a:spcAft>
                <a:spcPts val="800"/>
              </a:spcAft>
            </a:pPr>
            <a:r>
              <a:rPr lang="ar-EG" sz="2400">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Calibri" panose="020F0502020204030204" pitchFamily="34" charset="0"/>
                <a:ea typeface="Calibri" panose="020F0502020204030204" pitchFamily="34" charset="0"/>
                <a:cs typeface="Simplified Arabic" panose="02020603050405020304" pitchFamily="18" charset="-78"/>
              </a:rPr>
              <a:t>ويتضح لنا مما سبق أن خصائص البيانات تتفق مع المعايير التي يتم على أساسها ‏تحديد ما إذا كانت ترتقي إلى مستوى القصة الصحفية وبالتالي تحويلها إلى قصص صحفية؛ حيث الضخامة مثلا ترتبط بحجم البيانات عن الحدث</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 ‏فكلما كان الحدث أكبر كانت البيانات الواردة عنه أكبر، ‏وبالتالي زادت قوة تأثيره، ‏وقد أصبحت وسائل الإعلام تعتمد على البيانات وتحليلها من مصادر إلكترونية مثل: ‫جوجل وفيسبوك وتويتر و كافة وسائل التواص</a:t>
            </a:r>
            <a:r>
              <a:rPr lang="ar-EG" sz="2400" b="1">
                <a:effectLst/>
                <a:latin typeface="Calibri" panose="020F0502020204030204" pitchFamily="34" charset="0"/>
                <a:ea typeface="Calibri" panose="020F0502020204030204" pitchFamily="34" charset="0"/>
                <a:cs typeface="Simplified Arabic" panose="02020603050405020304" pitchFamily="18" charset="-78"/>
              </a:rPr>
              <a:t>ل، أو حتى مواقع التسويق والخدمات، وبالتالي تستفيد من الكم  الكبير من البيانات في تجويد المواد الصحفية المنشورة وتعزيز قيمتها , كذلك فإن الآنية أو التوقيت أو السرعة أحد أهم معايير النشر الصحفي، وترتبط المصداقية بالموضوعية والدقة من حيث التثبت من البيانات قبل نشرها.</a:t>
            </a:r>
            <a:endParaRPr lang="en-US" sz="2400" b="1">
              <a:effectLst/>
              <a:latin typeface="Calibri" panose="020F0502020204030204" pitchFamily="34" charset="0"/>
              <a:ea typeface="Calibri" panose="020F0502020204030204" pitchFamily="34" charset="0"/>
              <a:cs typeface="Simplified Arabic" panose="02020603050405020304" pitchFamily="18" charset="-78"/>
            </a:endParaRPr>
          </a:p>
        </p:txBody>
      </p:sp>
      <p:pic>
        <p:nvPicPr>
          <p:cNvPr id="8" name="Content Placeholder 7" descr="A blue background with white text and circles and lines&#10;&#10;Description automatically generated">
            <a:extLst>
              <a:ext uri="{FF2B5EF4-FFF2-40B4-BE49-F238E27FC236}">
                <a16:creationId xmlns:a16="http://schemas.microsoft.com/office/drawing/2014/main" id="{8DF2AD25-5849-2AC9-8231-7F3FF233698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201529"/>
            <a:ext cx="5181600" cy="5367654"/>
          </a:xfrm>
        </p:spPr>
      </p:pic>
    </p:spTree>
    <p:extLst>
      <p:ext uri="{BB962C8B-B14F-4D97-AF65-F5344CB8AC3E}">
        <p14:creationId xmlns:p14="http://schemas.microsoft.com/office/powerpoint/2010/main" val="155569226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close-up of a computer screen&#10;&#10;Description automatically generated">
            <a:extLst>
              <a:ext uri="{FF2B5EF4-FFF2-40B4-BE49-F238E27FC236}">
                <a16:creationId xmlns:a16="http://schemas.microsoft.com/office/drawing/2014/main" id="{E16A0EDC-6251-80C9-769F-D86AF88AE7F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5017" y="1520864"/>
            <a:ext cx="4935537" cy="4994575"/>
          </a:xfrm>
        </p:spPr>
      </p:pic>
      <p:sp>
        <p:nvSpPr>
          <p:cNvPr id="5" name="TextBox 4">
            <a:extLst>
              <a:ext uri="{FF2B5EF4-FFF2-40B4-BE49-F238E27FC236}">
                <a16:creationId xmlns:a16="http://schemas.microsoft.com/office/drawing/2014/main" id="{632ABFE8-B092-C1B5-77A0-E41A9782DCB2}"/>
              </a:ext>
            </a:extLst>
          </p:cNvPr>
          <p:cNvSpPr txBox="1"/>
          <p:nvPr/>
        </p:nvSpPr>
        <p:spPr>
          <a:xfrm>
            <a:off x="5500047" y="1426801"/>
            <a:ext cx="5964382" cy="2936188"/>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في كثير من الأحيان يستخدم مصطلح البيانات والمعلومات بالتبادل كمترادفين على الرغم من اختلاف معنى كل منهما، فالبيانات تعد المادة الخام لأي عمل صحفي وتأخذ عادة شكل أرقام  أو معطيات أولية يمكن جمعها عن موضوع محدد، وهى نادرًا ما تكون مفيدة بمفردها</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spTree>
    <p:extLst>
      <p:ext uri="{BB962C8B-B14F-4D97-AF65-F5344CB8AC3E}">
        <p14:creationId xmlns:p14="http://schemas.microsoft.com/office/powerpoint/2010/main" val="36169013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blue cover with white text&#10;&#10;Description automatically generated">
            <a:extLst>
              <a:ext uri="{FF2B5EF4-FFF2-40B4-BE49-F238E27FC236}">
                <a16:creationId xmlns:a16="http://schemas.microsoft.com/office/drawing/2014/main" id="{3AD6D431-894F-00E5-1F51-853EBF82568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597" y="1402878"/>
            <a:ext cx="5114109" cy="5330825"/>
          </a:xfrm>
        </p:spPr>
      </p:pic>
      <p:sp>
        <p:nvSpPr>
          <p:cNvPr id="5" name="TextBox 4">
            <a:extLst>
              <a:ext uri="{FF2B5EF4-FFF2-40B4-BE49-F238E27FC236}">
                <a16:creationId xmlns:a16="http://schemas.microsoft.com/office/drawing/2014/main" id="{632ABFE8-B092-C1B5-77A0-E41A9782DCB2}"/>
              </a:ext>
            </a:extLst>
          </p:cNvPr>
          <p:cNvSpPr txBox="1"/>
          <p:nvPr/>
        </p:nvSpPr>
        <p:spPr>
          <a:xfrm>
            <a:off x="5434797" y="1520865"/>
            <a:ext cx="5985387" cy="4766113"/>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فالأرقام بمفردها لا قيمة لها بدون سياق، فقد تقرأ رقم</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 على النحو الآتي (</a:t>
            </a:r>
            <a:r>
              <a:rPr lang="en-US" sz="2800" b="1" u="sng">
                <a:latin typeface="Simplified Arabic" panose="02020603050405020304" pitchFamily="18" charset="-78"/>
                <a:ea typeface="Calibri" panose="020F0502020204030204" pitchFamily="34" charset="0"/>
                <a:cs typeface="Simplified Arabic" panose="02020603050405020304" pitchFamily="18" charset="-78"/>
              </a:rPr>
              <a:t>2026541111</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إلا أنه قطعا لن يلفت انتباهك ؛ لأنه ليس له معنى، في حين لو جاء على النحو الآتي (</a:t>
            </a:r>
            <a:r>
              <a:rPr lang="en-US" sz="2800" b="1" u="sng">
                <a:latin typeface="Simplified Arabic" panose="02020603050405020304" pitchFamily="18" charset="-78"/>
                <a:ea typeface="Calibri" panose="020F0502020204030204" pitchFamily="34" charset="0"/>
                <a:cs typeface="Simplified Arabic" panose="02020603050405020304" pitchFamily="18" charset="-78"/>
              </a:rPr>
              <a:t>2026541111</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فسيدل حتمًا على أنه رقم هاتف في الولايات المتحدة الأمريكية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وإذا كتبت إلى جواره أنه هاتف الاتصال بالبيت الأبيض ستزيد أهميته لك، لأنه بات في سياق واضح يسهل فهمه واستخدامه.</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59193003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0264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632ABFE8-B092-C1B5-77A0-E41A9782DCB2}"/>
              </a:ext>
            </a:extLst>
          </p:cNvPr>
          <p:cNvSpPr txBox="1"/>
          <p:nvPr/>
        </p:nvSpPr>
        <p:spPr>
          <a:xfrm>
            <a:off x="5500047" y="1296904"/>
            <a:ext cx="6081268" cy="5479064"/>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أوجه الفر</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ق بين البيانات والمعلومات</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تبدأ أي عملية معلوماتية بالبيانات وتنتهي بتقديم المعلوما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تتكون البيانات من حقائق ومشاهدات عدة، تجمع وتقدم مادة خامًا للمعلومات لكي تعالج</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المعلومات هى نتاج معالجة البيانات، وهى مجموعة البيانات التي جمعت وأعدت لجعلها قابلة للاستخدام ومن ثم تحليلها للاستفادة منها.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تكون البيانات في الغالب على هيئة أشكال أو أرقام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أ</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 جداول، وبعد أن تحلل تنتج المعلومات التي تكون في الغالب على هيئة نصوص توضيحية.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Content Placeholder 11" descr="A comparison of data and information&#10;&#10;Description automatically generated">
            <a:extLst>
              <a:ext uri="{FF2B5EF4-FFF2-40B4-BE49-F238E27FC236}">
                <a16:creationId xmlns:a16="http://schemas.microsoft.com/office/drawing/2014/main" id="{E1AA78DB-4A92-81A6-EE55-90EB39D5AA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8039" y="1419531"/>
            <a:ext cx="5156220" cy="5095909"/>
          </a:xfrm>
        </p:spPr>
      </p:pic>
    </p:spTree>
    <p:extLst>
      <p:ext uri="{BB962C8B-B14F-4D97-AF65-F5344CB8AC3E}">
        <p14:creationId xmlns:p14="http://schemas.microsoft.com/office/powerpoint/2010/main" val="302707776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E2CC198-AB24-0C61-EBDF-6482AEB125EB}"/>
              </a:ext>
            </a:extLst>
          </p:cNvPr>
          <p:cNvSpPr txBox="1"/>
          <p:nvPr/>
        </p:nvSpPr>
        <p:spPr>
          <a:xfrm>
            <a:off x="5391817" y="1520865"/>
            <a:ext cx="6098458" cy="4607608"/>
          </a:xfrm>
          <a:prstGeom prst="rect">
            <a:avLst/>
          </a:prstGeom>
          <a:noFill/>
        </p:spPr>
        <p:txBody>
          <a:bodyPr wrap="square">
            <a:spAutoFit/>
          </a:bodyPr>
          <a:lstStyle/>
          <a:p>
            <a:pPr algn="r"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 الصعب وضع حد قاطع بين المعلومات والبيانات، فالمعلومات كانت بيانات في مرحلة سابقة، وما يعد بيانات يتحول في وقت لاحق إلى معلومات.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SA"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rPr>
              <a:t>ولتوضيح الفرق بين البيانات والمعلومات توضيح أدق يمكن النظر إلى عملية البحث وجمع البيانات الدورية التي تنفذها الجهات الحكومية، ففي كل عام تحصر المؤسسات الحكومية تعداد السكان، وتجمع بعض الإحصائيات من المواطنين، مثل: إجمالي الدخل، ومستوى التعليم، و العديد من المعايير الأخرى.</a:t>
            </a:r>
            <a:endParaRPr lang="en-US" sz="28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3" descr="A screenshot of a computer screen&#10;&#10;Description automatically generated">
            <a:extLst>
              <a:ext uri="{FF2B5EF4-FFF2-40B4-BE49-F238E27FC236}">
                <a16:creationId xmlns:a16="http://schemas.microsoft.com/office/drawing/2014/main" id="{8235B430-B55B-043E-91DB-EB865450912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9988" y="1520865"/>
            <a:ext cx="5174720" cy="5227430"/>
          </a:xfrm>
        </p:spPr>
      </p:pic>
    </p:spTree>
    <p:extLst>
      <p:ext uri="{BB962C8B-B14F-4D97-AF65-F5344CB8AC3E}">
        <p14:creationId xmlns:p14="http://schemas.microsoft.com/office/powerpoint/2010/main" val="251277632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سادسًا:الفرق بين البيانات والمعلومات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diagram of a company&#10;&#10;Description automatically generated with medium confidence">
            <a:extLst>
              <a:ext uri="{FF2B5EF4-FFF2-40B4-BE49-F238E27FC236}">
                <a16:creationId xmlns:a16="http://schemas.microsoft.com/office/drawing/2014/main" id="{F19975C3-B0F1-A42F-C437-CA6D8EBBAB1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968" y="1509192"/>
            <a:ext cx="5042734" cy="4806193"/>
          </a:xfrm>
        </p:spPr>
      </p:pic>
      <p:sp>
        <p:nvSpPr>
          <p:cNvPr id="4" name="TextBox 3">
            <a:extLst>
              <a:ext uri="{FF2B5EF4-FFF2-40B4-BE49-F238E27FC236}">
                <a16:creationId xmlns:a16="http://schemas.microsoft.com/office/drawing/2014/main" id="{8E2CC198-AB24-0C61-EBDF-6482AEB125EB}"/>
              </a:ext>
            </a:extLst>
          </p:cNvPr>
          <p:cNvSpPr txBox="1"/>
          <p:nvPr/>
        </p:nvSpPr>
        <p:spPr>
          <a:xfrm>
            <a:off x="5391817" y="1520865"/>
            <a:ext cx="6098458" cy="3817263"/>
          </a:xfrm>
          <a:prstGeom prst="rect">
            <a:avLst/>
          </a:prstGeom>
          <a:noFill/>
        </p:spPr>
        <p:txBody>
          <a:bodyPr wrap="square">
            <a:spAutoFit/>
          </a:bodyPr>
          <a:lstStyle/>
          <a:p>
            <a:pPr algn="just" rtl="1">
              <a:lnSpc>
                <a:spcPct val="107000"/>
              </a:lnSpc>
              <a:spcAft>
                <a:spcPts val="800"/>
              </a:spcAft>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ويمكن تلخيص الفرق بين البيانات والمعلومات في كون البيانات أرقام</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 في حين المعلومات هى المعنى الذي تحمله هذه الأرقام، وأن البيانات وحدها لا معنى لها، ووضعها في سياق محدد هو الذي يعكس جوهرها، وتعد البيانات نقطة البداية للوصول للقصة الصحفية، في حين المعلومات هى التفاصيل التي تحملها القصة الصحفية للقارئ.</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en-US" sz="24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06081015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erson working on a computer&#10;&#10;Description automatically generated">
            <a:extLst>
              <a:ext uri="{FF2B5EF4-FFF2-40B4-BE49-F238E27FC236}">
                <a16:creationId xmlns:a16="http://schemas.microsoft.com/office/drawing/2014/main" id="{BC2B671C-3044-E363-7950-9076FA2F432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6" y="1520865"/>
            <a:ext cx="5056241" cy="4994575"/>
          </a:xfrm>
        </p:spPr>
      </p:pic>
      <p:sp>
        <p:nvSpPr>
          <p:cNvPr id="4" name="TextBox 3">
            <a:extLst>
              <a:ext uri="{FF2B5EF4-FFF2-40B4-BE49-F238E27FC236}">
                <a16:creationId xmlns:a16="http://schemas.microsoft.com/office/drawing/2014/main" id="{8E2CC198-AB24-0C61-EBDF-6482AEB125EB}"/>
              </a:ext>
            </a:extLst>
          </p:cNvPr>
          <p:cNvSpPr txBox="1"/>
          <p:nvPr/>
        </p:nvSpPr>
        <p:spPr>
          <a:xfrm>
            <a:off x="5500047" y="1520865"/>
            <a:ext cx="5990228" cy="4739311"/>
          </a:xfrm>
          <a:prstGeom prst="rect">
            <a:avLst/>
          </a:prstGeom>
          <a:noFill/>
        </p:spPr>
        <p:txBody>
          <a:bodyPr wrap="square">
            <a:spAutoFit/>
          </a:bodyPr>
          <a:lstStyle/>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يدور الجدل بين خبراء الإعلام حول مسمى صحافة البيانات وعلاقتها في الممارسة الصحفية السابقة التي تستخدم تقنيات الحاسوب لتحليل مجموعة من البيانات فمنهم من يرى وجود اختلاف بين صحافة البيانات والصحافة الإلكترونية وفي الآخر تقول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نه لا يوجد فرق يذكر وإنما هى جزء من تقليد القديم لكن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تستجيب لظروف الأحوال الجديدة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وسنتعرف على أبرز أوجه التشابه والاختلا</a:t>
            </a:r>
            <a:r>
              <a:rPr lang="ar-EG"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ف</a:t>
            </a: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 بين صحافة البيانات والصحافة الإلكترونية.</a:t>
            </a:r>
            <a:endParaRPr lang="en-US"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en-US" sz="2400" b="1" u="sng">
              <a:solidFill>
                <a:srgbClr val="2D3956"/>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93108844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laptops flying in the air&#10;&#10;Description automatically generated">
            <a:extLst>
              <a:ext uri="{FF2B5EF4-FFF2-40B4-BE49-F238E27FC236}">
                <a16:creationId xmlns:a16="http://schemas.microsoft.com/office/drawing/2014/main" id="{1FC1E0A4-6BFF-A276-6A71-AA598909DEA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0491" y="1520865"/>
            <a:ext cx="4779963" cy="4806193"/>
          </a:xfrm>
        </p:spPr>
      </p:pic>
      <p:sp>
        <p:nvSpPr>
          <p:cNvPr id="5" name="TextBox 4">
            <a:extLst>
              <a:ext uri="{FF2B5EF4-FFF2-40B4-BE49-F238E27FC236}">
                <a16:creationId xmlns:a16="http://schemas.microsoft.com/office/drawing/2014/main" id="{070675A3-BA84-C0B6-D8C5-58AAD61F7352}"/>
              </a:ext>
            </a:extLst>
          </p:cNvPr>
          <p:cNvSpPr txBox="1"/>
          <p:nvPr/>
        </p:nvSpPr>
        <p:spPr>
          <a:xfrm>
            <a:off x="5219736" y="1300251"/>
            <a:ext cx="6270539" cy="5801973"/>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السمات المشتركة بين صحافة البيانات والصحافة الإلكترونية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تتشابه الصحف الإلكترونية مع صحافة البيانات في تعدد الوسائط المستخدمة، فكلتاهما تقدم الصوت والصورة والنص تقديمًا مترابطًا، كما أنهما تتعاملان مع المحتوى الرقمي. </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2</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القابلية للتفاعل والمشاركة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r"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3</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الشخصية (لكل مؤسسة طابع خاص فيها يميزها عن غيرها)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4</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الحدود المفتوحة في النشر والمصادر، وسرعة انتشار المعلومات ووصولها إلى أكبر شريحة في أوسع مجتمع محلي ودولي في أسرع وقت</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398722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person holding a pen over a graph&#10;&#10;Description automatically generated">
            <a:extLst>
              <a:ext uri="{FF2B5EF4-FFF2-40B4-BE49-F238E27FC236}">
                <a16:creationId xmlns:a16="http://schemas.microsoft.com/office/drawing/2014/main" id="{A078ECD9-418A-95E5-4BE5-ECEDCA77F24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494444"/>
            <a:ext cx="5023532" cy="5020996"/>
          </a:xfrm>
        </p:spPr>
      </p:pic>
      <p:sp>
        <p:nvSpPr>
          <p:cNvPr id="10" name="TextBox 9">
            <a:extLst>
              <a:ext uri="{FF2B5EF4-FFF2-40B4-BE49-F238E27FC236}">
                <a16:creationId xmlns:a16="http://schemas.microsoft.com/office/drawing/2014/main" id="{34A1D01D-E3CF-BB93-3E1B-3057970BCA50}"/>
              </a:ext>
            </a:extLst>
          </p:cNvPr>
          <p:cNvSpPr txBox="1"/>
          <p:nvPr/>
        </p:nvSpPr>
        <p:spPr>
          <a:xfrm>
            <a:off x="5500047" y="1520865"/>
            <a:ext cx="6098458" cy="5391219"/>
          </a:xfrm>
          <a:prstGeom prst="rect">
            <a:avLst/>
          </a:prstGeom>
          <a:noFill/>
        </p:spPr>
        <p:txBody>
          <a:bodyPr wrap="square">
            <a:spAutoFit/>
          </a:bodyPr>
          <a:lstStyle/>
          <a:p>
            <a:pPr algn="r"/>
            <a:r>
              <a:rPr lang="ar-SA"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أوجه الاختلاف بين صحافة البيانات والصحافة الإلكترونية</a:t>
            </a:r>
            <a:r>
              <a:rPr lang="ar-EG" sz="2800" b="1" u="sng">
                <a:solidFill>
                  <a:schemeClr val="accent1">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chemeClr val="accent1">
                  <a:lumMod val="50000"/>
                </a:schemeClr>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الفرق بين صحافة البيانات والصحافة التقليدية هو اعتماد الصحفي اعتماد</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 أساسيًا على قاعدة البيانات لخلق قصص خبرية تثير الرأي العام وبذلك تعد البيانات هى نقطة البداية لتقديم عرض بصري يروي قصة صحفية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ولا تقتصر صحافة البيانات على جمع المعلومات فقط، بل على انتقائها وتوضيبها وعرضها للقارئ أيضًا، فأحيانا لا نعطي قيمة للبيانات التي نجمعها، ولكن قد تمكننا هذه البيانات بعد توضيبها من اكتشاف حقائق نجهلها.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b="1">
              <a:ea typeface="Calibri" panose="020F0502020204030204" pitchFamily="34" charset="0"/>
              <a:cs typeface="Simplified Arabic" panose="02020603050405020304" pitchFamily="18" charset="-78"/>
            </a:endParaRPr>
          </a:p>
          <a:p>
            <a:pPr algn="r"/>
            <a:endParaRPr lang="en-US"/>
          </a:p>
        </p:txBody>
      </p:sp>
    </p:spTree>
    <p:extLst>
      <p:ext uri="{BB962C8B-B14F-4D97-AF65-F5344CB8AC3E}">
        <p14:creationId xmlns:p14="http://schemas.microsoft.com/office/powerpoint/2010/main" val="36803585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505096" y="132735"/>
            <a:ext cx="11181808" cy="5871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 </a:t>
            </a:r>
            <a:endParaRPr lang="en-US" sz="40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2" name="Table 1">
            <a:extLst>
              <a:ext uri="{FF2B5EF4-FFF2-40B4-BE49-F238E27FC236}">
                <a16:creationId xmlns:a16="http://schemas.microsoft.com/office/drawing/2014/main" id="{DEF3979C-3739-43C2-62EA-910D12F2EB9D}"/>
              </a:ext>
            </a:extLst>
          </p:cNvPr>
          <p:cNvGraphicFramePr>
            <a:graphicFrameLocks noGrp="1"/>
          </p:cNvGraphicFramePr>
          <p:nvPr>
            <p:extLst>
              <p:ext uri="{D42A27DB-BD31-4B8C-83A1-F6EECF244321}">
                <p14:modId xmlns:p14="http://schemas.microsoft.com/office/powerpoint/2010/main" val="3827837092"/>
              </p:ext>
            </p:extLst>
          </p:nvPr>
        </p:nvGraphicFramePr>
        <p:xfrm>
          <a:off x="954390" y="841478"/>
          <a:ext cx="10283220" cy="5273852"/>
        </p:xfrm>
        <a:graphic>
          <a:graphicData uri="http://schemas.openxmlformats.org/drawingml/2006/table">
            <a:tbl>
              <a:tblPr firstRow="1" firstCol="1" bandRow="1">
                <a:tableStyleId>{073A0DAA-6AF3-43AB-8588-CEC1D06C72B9}</a:tableStyleId>
              </a:tblPr>
              <a:tblGrid>
                <a:gridCol w="4035941">
                  <a:extLst>
                    <a:ext uri="{9D8B030D-6E8A-4147-A177-3AD203B41FA5}">
                      <a16:colId xmlns:a16="http://schemas.microsoft.com/office/drawing/2014/main" val="1984401280"/>
                    </a:ext>
                  </a:extLst>
                </a:gridCol>
                <a:gridCol w="3864884">
                  <a:extLst>
                    <a:ext uri="{9D8B030D-6E8A-4147-A177-3AD203B41FA5}">
                      <a16:colId xmlns:a16="http://schemas.microsoft.com/office/drawing/2014/main" val="1198358044"/>
                    </a:ext>
                  </a:extLst>
                </a:gridCol>
                <a:gridCol w="2382395">
                  <a:extLst>
                    <a:ext uri="{9D8B030D-6E8A-4147-A177-3AD203B41FA5}">
                      <a16:colId xmlns:a16="http://schemas.microsoft.com/office/drawing/2014/main" val="135940389"/>
                    </a:ext>
                  </a:extLst>
                </a:gridCol>
              </a:tblGrid>
              <a:tr h="473832">
                <a:tc>
                  <a:txBody>
                    <a:bodyPr/>
                    <a:lstStyle/>
                    <a:p>
                      <a:pPr algn="ctr">
                        <a:lnSpc>
                          <a:spcPct val="107000"/>
                        </a:lnSpc>
                        <a:spcAft>
                          <a:spcPts val="800"/>
                        </a:spcAft>
                      </a:pPr>
                      <a:r>
                        <a:rPr lang="ar-EG" sz="2800">
                          <a:effectLst/>
                          <a:latin typeface="Simplified Arabic" panose="02020603050405020304" pitchFamily="18" charset="-78"/>
                          <a:cs typeface="Simplified Arabic" panose="02020603050405020304" pitchFamily="18" charset="-78"/>
                        </a:rPr>
                        <a:t>صحافة 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800">
                          <a:effectLst/>
                          <a:latin typeface="Simplified Arabic" panose="02020603050405020304" pitchFamily="18" charset="-78"/>
                          <a:cs typeface="Simplified Arabic" panose="02020603050405020304" pitchFamily="18" charset="-78"/>
                        </a:rPr>
                        <a:t>الصحافة الإلكترونية التقليدية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r">
                        <a:lnSpc>
                          <a:spcPct val="107000"/>
                        </a:lnSpc>
                        <a:spcAft>
                          <a:spcPts val="80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8256608"/>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مجموعة مصادر بمعلومات واسعة جدا</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جهات محدودة بمعلومات قليلة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المصادر</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162975991"/>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بيانات وأرقام</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صور وفيديوهات وأصوات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المادة الخام</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442660004"/>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أرقام ووثائق هى الأساس</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جمل ومعلومات في غالبيتها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الشهادات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144551089"/>
                  </a:ext>
                </a:extLst>
              </a:tr>
              <a:tr h="66625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تتكلم بسعة في قضايا جوهرية</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غالبًا تبحث في قضايا فريدة للدلالة على العام</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نوع القضايا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742395810"/>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أساسي</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مجاله محدود جدًا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الإبداع الفني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723358441"/>
                  </a:ext>
                </a:extLst>
              </a:tr>
              <a:tr h="66625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تعتمد اعتمادًا أساسيًا على البرامج والتكنولوجيا</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محدودة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التكنولوجيا في إنتاج المادة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910874805"/>
                  </a:ext>
                </a:extLst>
              </a:tr>
              <a:tr h="66625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تجعل الأرقام مفهومة وتحتاج للتحليل والربط</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صياغة الموضوع دون تحليل</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التحرير</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394246232"/>
                  </a:ext>
                </a:extLst>
              </a:tr>
              <a:tr h="470800">
                <a:tc>
                  <a:txBody>
                    <a:bodyPr/>
                    <a:lstStyle/>
                    <a:p>
                      <a:pPr algn="ctr">
                        <a:lnSpc>
                          <a:spcPct val="107000"/>
                        </a:lnSpc>
                        <a:spcAft>
                          <a:spcPts val="800"/>
                        </a:spcAft>
                      </a:pPr>
                      <a:r>
                        <a:rPr lang="ar-EG" sz="2500">
                          <a:effectLst/>
                          <a:latin typeface="Simplified Arabic" panose="02020603050405020304" pitchFamily="18" charset="-78"/>
                          <a:cs typeface="Simplified Arabic" panose="02020603050405020304" pitchFamily="18" charset="-78"/>
                        </a:rPr>
                        <a:t>زوايا جديدة تفاعلية</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تقليدية مع تطورات بسيطة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ctr">
                        <a:lnSpc>
                          <a:spcPct val="107000"/>
                        </a:lnSpc>
                        <a:spcAft>
                          <a:spcPts val="800"/>
                        </a:spcAft>
                      </a:pPr>
                      <a:r>
                        <a:rPr lang="ar-EG" sz="2500" b="1">
                          <a:effectLst/>
                          <a:latin typeface="Simplified Arabic" panose="02020603050405020304" pitchFamily="18" charset="-78"/>
                          <a:cs typeface="Simplified Arabic" panose="02020603050405020304" pitchFamily="18" charset="-78"/>
                        </a:rPr>
                        <a:t>زاوية المعالجة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003585107"/>
                  </a:ext>
                </a:extLst>
              </a:tr>
            </a:tbl>
          </a:graphicData>
        </a:graphic>
      </p:graphicFrame>
    </p:spTree>
    <p:extLst>
      <p:ext uri="{BB962C8B-B14F-4D97-AF65-F5344CB8AC3E}">
        <p14:creationId xmlns:p14="http://schemas.microsoft.com/office/powerpoint/2010/main" val="185156896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person looking at a computer screen&#10;&#10;Description automatically generated">
            <a:extLst>
              <a:ext uri="{FF2B5EF4-FFF2-40B4-BE49-F238E27FC236}">
                <a16:creationId xmlns:a16="http://schemas.microsoft.com/office/drawing/2014/main" id="{96DEA5D4-843D-6CA6-04B8-FF885F18A40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520865"/>
            <a:ext cx="5083350" cy="4994575"/>
          </a:xfrm>
        </p:spPr>
      </p:pic>
      <p:sp>
        <p:nvSpPr>
          <p:cNvPr id="10" name="TextBox 9">
            <a:extLst>
              <a:ext uri="{FF2B5EF4-FFF2-40B4-BE49-F238E27FC236}">
                <a16:creationId xmlns:a16="http://schemas.microsoft.com/office/drawing/2014/main" id="{34A1D01D-E3CF-BB93-3E1B-3057970BCA50}"/>
              </a:ext>
            </a:extLst>
          </p:cNvPr>
          <p:cNvSpPr txBox="1"/>
          <p:nvPr/>
        </p:nvSpPr>
        <p:spPr>
          <a:xfrm>
            <a:off x="5500047" y="1520865"/>
            <a:ext cx="6098458" cy="5022080"/>
          </a:xfrm>
          <a:prstGeom prst="rect">
            <a:avLst/>
          </a:prstGeom>
          <a:noFill/>
        </p:spPr>
        <p:txBody>
          <a:bodyPr wrap="square">
            <a:spAutoFit/>
          </a:bodyPr>
          <a:lstStyle/>
          <a:p>
            <a:pPr algn="just" rtl="1">
              <a:lnSpc>
                <a:spcPct val="107000"/>
              </a:lnSpc>
              <a:spcAft>
                <a:spcPts val="800"/>
              </a:spcAft>
            </a:pPr>
            <a:r>
              <a:rPr lang="en-US" sz="2400" b="1">
                <a:latin typeface="Calibri" panose="020F0502020204030204" pitchFamily="34" charset="0"/>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EG" sz="2400" b="1">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تعتبر صحافة البيانات تطورًا هامًا في مجال الصحافة الحديثة، حيث تعتمد على منهجية قائمة على أساليب البحث العلمي</a:t>
            </a:r>
            <a:r>
              <a:rPr lang="ar-SA" sz="2400" b="1">
                <a:effectLst/>
                <a:latin typeface="Calibri" panose="020F0502020204030204" pitchFamily="34" charset="0"/>
                <a:ea typeface="Calibri" panose="020F0502020204030204" pitchFamily="34" charset="0"/>
                <a:cs typeface="Simplified Arabic" panose="02020603050405020304" pitchFamily="18" charset="-78"/>
              </a:rPr>
              <a:t>، يتجاوز دورها البسيط من مجرد الإبلاغ عن وجود مشكلة، بل تسعى </a:t>
            </a:r>
            <a:r>
              <a:rPr lang="ar-EG" sz="2400" b="1">
                <a:latin typeface="Calibri" panose="020F0502020204030204" pitchFamily="34" charset="0"/>
                <a:ea typeface="Calibri" panose="020F0502020204030204" pitchFamily="34" charset="0"/>
                <a:cs typeface="Simplified Arabic" panose="02020603050405020304" pitchFamily="18" charset="-78"/>
              </a:rPr>
              <a:t>لا</a:t>
            </a:r>
            <a:r>
              <a:rPr lang="ar-SA" sz="2400" b="1">
                <a:effectLst/>
                <a:latin typeface="Calibri" panose="020F0502020204030204" pitchFamily="34" charset="0"/>
                <a:ea typeface="Calibri" panose="020F0502020204030204" pitchFamily="34" charset="0"/>
                <a:cs typeface="Simplified Arabic" panose="02020603050405020304" pitchFamily="18" charset="-78"/>
              </a:rPr>
              <a:t>كتشاف جذور هذه المشكلة وتحليلها بمزيد من العمق، تختلف بذلك عن الصحافة التقليدية التي تعتمد غالبا على تقديم الأحداث بشكل عزلي</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.2</a:t>
            </a:r>
            <a:r>
              <a:rPr lang="ar-EG" sz="2400" b="1">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تتضمن مهمة صحفي البيانات العديد من العمليات الأساسية مثل: جمع البيانات وتنظيمها ومعالجتها، ثم تحليلها بشكل دقيق للإجابة على أسئلة محددة</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بعد ذلك يقوم الصحفي بتصوير البيانات بصورة بصرية لجعلها أكثر فهمًا وجاذبية للجمهور</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588862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diagram of different colors&#10;&#10;Description automatically generated">
            <a:extLst>
              <a:ext uri="{FF2B5EF4-FFF2-40B4-BE49-F238E27FC236}">
                <a16:creationId xmlns:a16="http://schemas.microsoft.com/office/drawing/2014/main" id="{3145402B-4086-71FC-2B8C-CD8255440F0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430938"/>
            <a:ext cx="4948011" cy="4936993"/>
          </a:xfrm>
        </p:spPr>
      </p:pic>
      <p:sp>
        <p:nvSpPr>
          <p:cNvPr id="4" name="TextBox 3">
            <a:extLst>
              <a:ext uri="{FF2B5EF4-FFF2-40B4-BE49-F238E27FC236}">
                <a16:creationId xmlns:a16="http://schemas.microsoft.com/office/drawing/2014/main" id="{49378D5D-A7C8-D35E-1ACE-71DAF13B09C0}"/>
              </a:ext>
            </a:extLst>
          </p:cNvPr>
          <p:cNvSpPr txBox="1"/>
          <p:nvPr/>
        </p:nvSpPr>
        <p:spPr>
          <a:xfrm>
            <a:off x="5378262" y="1341015"/>
            <a:ext cx="6098458" cy="4936993"/>
          </a:xfrm>
          <a:prstGeom prst="rect">
            <a:avLst/>
          </a:prstGeom>
          <a:noFill/>
        </p:spPr>
        <p:txBody>
          <a:bodyPr wrap="square">
            <a:spAutoFit/>
          </a:bodyPr>
          <a:lstStyle/>
          <a:p>
            <a:pPr algn="just" rtl="1">
              <a:lnSpc>
                <a:spcPct val="107000"/>
              </a:lnSpc>
              <a:spcAft>
                <a:spcPts val="800"/>
              </a:spcAft>
            </a:pPr>
            <a:r>
              <a:rPr lang="en-US" sz="1800" u="sng">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400" b="1" u="sng">
                <a:latin typeface="Simplified Arabic" panose="02020603050405020304" pitchFamily="18" charset="-78"/>
                <a:ea typeface="Calibri" panose="020F0502020204030204" pitchFamily="34" charset="0"/>
                <a:cs typeface="Simplified Arabic" panose="02020603050405020304" pitchFamily="18" charset="-78"/>
              </a:rPr>
              <a:t>تمكننا صحافة البيانات من التركيز على الصورة الكاملة للأحداث بدلا من النظر إليها على أنها أحداث فردية معزولة</a:t>
            </a:r>
            <a:r>
              <a:rPr lang="ar-SA" sz="2400" b="1">
                <a:latin typeface="Simplified Arabic" panose="02020603050405020304" pitchFamily="18" charset="-78"/>
                <a:ea typeface="Calibri" panose="020F0502020204030204" pitchFamily="34" charset="0"/>
                <a:cs typeface="Simplified Arabic" panose="02020603050405020304" pitchFamily="18" charset="-78"/>
              </a:rPr>
              <a:t>، يتيح لنا هذا النهج استكشاف ما إذا كانت هناك مشكلة هيكلية تؤثر في هذه الأحداث أو لا، فنجد أنفسنا نطرح هذا السؤال: هل هذه القصة تعتبر حالة عابرة؟ أم هل تشير إلى وجود مشكلة هيكلية تؤثر على المجتمع بأكمله</a:t>
            </a:r>
            <a:r>
              <a:rPr lang="en-US" sz="2400" b="1">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en-US" sz="2400">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تستخدم البيانات كأداة أساسية للكشف عن الاتجاهات وفهم الصورة كاملة بشكل أفضل</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فعلى سبيل المثال نعرف جميعًا مشكلة جائحة كوفيد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19</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ونعلم أنها مشكلة فلا حاجة للبحث عن البيانات للعثور على القصة؛ لأنها موجودة بالفعل، لكننا  نستخدم البيانات لتقديم القصة بشكل أكثر إيضاحًا وفعالية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93190845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oster of a skyscraper with a flag&#10;&#10;Description automatically generated">
            <a:extLst>
              <a:ext uri="{FF2B5EF4-FFF2-40B4-BE49-F238E27FC236}">
                <a16:creationId xmlns:a16="http://schemas.microsoft.com/office/drawing/2014/main" id="{0D5B5C72-A7E2-FE34-01FC-076E9020319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7574" y="1351870"/>
            <a:ext cx="5069795" cy="5380768"/>
          </a:xfrm>
        </p:spPr>
      </p:pic>
      <p:sp>
        <p:nvSpPr>
          <p:cNvPr id="4" name="TextBox 3">
            <a:extLst>
              <a:ext uri="{FF2B5EF4-FFF2-40B4-BE49-F238E27FC236}">
                <a16:creationId xmlns:a16="http://schemas.microsoft.com/office/drawing/2014/main" id="{49378D5D-A7C8-D35E-1ACE-71DAF13B09C0}"/>
              </a:ext>
            </a:extLst>
          </p:cNvPr>
          <p:cNvSpPr txBox="1"/>
          <p:nvPr/>
        </p:nvSpPr>
        <p:spPr>
          <a:xfrm>
            <a:off x="5378262" y="1520865"/>
            <a:ext cx="6098458" cy="4706609"/>
          </a:xfrm>
          <a:prstGeom prst="rect">
            <a:avLst/>
          </a:prstGeom>
          <a:noFill/>
        </p:spPr>
        <p:txBody>
          <a:bodyPr wrap="square">
            <a:spAutoFit/>
          </a:bodyPr>
          <a:lstStyle/>
          <a:p>
            <a:pPr algn="just" rtl="1">
              <a:lnSpc>
                <a:spcPct val="107000"/>
              </a:lnSpc>
              <a:spcAft>
                <a:spcPts val="800"/>
              </a:spcAft>
            </a:pPr>
            <a:r>
              <a:rPr lang="ar-EG" sz="2500" b="1" u="sng">
                <a:effectLst/>
                <a:latin typeface="Calibri" panose="020F0502020204030204" pitchFamily="34" charset="0"/>
                <a:ea typeface="Calibri" panose="020F0502020204030204" pitchFamily="34" charset="0"/>
                <a:cs typeface="Simplified Arabic" panose="02020603050405020304" pitchFamily="18" charset="-78"/>
              </a:rPr>
              <a:t>و</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يظهر</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 لنا</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 وباء كوفيد </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20</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كيف أن البيانات أصبحت أساسية للصحافة في جميع أنحاء العالم، فقد أدرك الصحفيون أن البيانات تشكل الجوهر الأساسي لفهم هذه الجائحة والتعاطي معها</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فقد تم توجيه جميع القرارات الهامة بشأن كوفيد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latin typeface="Simplified Arabic" panose="02020603050405020304" pitchFamily="18" charset="-78"/>
                <a:ea typeface="Calibri" panose="020F0502020204030204" pitchFamily="34" charset="0"/>
                <a:cs typeface="Simplified Arabic" panose="02020603050405020304" pitchFamily="18" charset="-78"/>
              </a:rPr>
              <a:t>19</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بناء على البيانات الصادرة عن السلطات الصحية، وكانت مهمة الصحفيين توجيه الجمهور من خلال توضيح هذه البيانات والمعلومات بشكل سلس وجاذب، مما ساهم في تثقيف وزيادة الوعي لدى الجمهور، وبهذه الطريقة تمكن الجمهور من تحمل المسؤولية والمشاركة الفعالة في مكافحة الوباء</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25855370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225584"/>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group of people looking at a chart&#10;&#10;Description automatically generated">
            <a:extLst>
              <a:ext uri="{FF2B5EF4-FFF2-40B4-BE49-F238E27FC236}">
                <a16:creationId xmlns:a16="http://schemas.microsoft.com/office/drawing/2014/main" id="{F0BBEFF1-4A66-1D43-29E4-40E8B584F89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300250"/>
            <a:ext cx="4948011" cy="5215189"/>
          </a:xfrm>
        </p:spPr>
      </p:pic>
      <p:sp>
        <p:nvSpPr>
          <p:cNvPr id="4" name="TextBox 3">
            <a:extLst>
              <a:ext uri="{FF2B5EF4-FFF2-40B4-BE49-F238E27FC236}">
                <a16:creationId xmlns:a16="http://schemas.microsoft.com/office/drawing/2014/main" id="{49378D5D-A7C8-D35E-1ACE-71DAF13B09C0}"/>
              </a:ext>
            </a:extLst>
          </p:cNvPr>
          <p:cNvSpPr txBox="1"/>
          <p:nvPr/>
        </p:nvSpPr>
        <p:spPr>
          <a:xfrm>
            <a:off x="5269904" y="1300251"/>
            <a:ext cx="6098458" cy="5332165"/>
          </a:xfrm>
          <a:prstGeom prst="rect">
            <a:avLst/>
          </a:prstGeom>
          <a:noFill/>
        </p:spPr>
        <p:txBody>
          <a:bodyPr wrap="square">
            <a:spAutoFit/>
          </a:bodyPr>
          <a:lstStyle/>
          <a:p>
            <a:pPr algn="just" rtl="1">
              <a:lnSpc>
                <a:spcPct val="107000"/>
              </a:lnSpc>
              <a:spcAft>
                <a:spcPts val="800"/>
              </a:spcAft>
            </a:pPr>
            <a:r>
              <a:rPr lang="en-US" sz="2400" b="1">
                <a:latin typeface="Calibri" panose="020F0502020204030204" pitchFamily="34" charset="0"/>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 5</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تعزز صحافة البيانات بشكل كبير من العلامة التجارية سواء كانت لموقع إلكتروني أو قناة إعلامية،  أو مؤسسة إخبارية، فإنها تمنح هذه الوسائل الإعلامية وجهًا رقميا حديثا وقوة استثنائية تمكنها من استغلال التكنولوجيا والبرمجة لإجراء تحقيقات دقيقة قائمة على الأدلة</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فيترجم هذا النهج إلى زيادة في عدد المشتركين وزيادة القيمة التي تقدمها للقراء، إضافة إلى ذلك تعزز من تطوير غرف الأخبار الجديدة، حيث كلما زادت القصص القائمة على البيانات، زادت أيضًا مجموعة المهارات التقنية والفنية المتوفرة، وهذا يفتح الباب أمام المزيد من الإبداع و الابتكار لجذب جمهور أوسع وتلبية احتياجاتهم بشكل أفضل، وخاصة الجمهور الأصغر سنًا الذي ينجذب للأدلة والتحقيقات المرئية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70833401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225584"/>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9378D5D-A7C8-D35E-1ACE-71DAF13B09C0}"/>
              </a:ext>
            </a:extLst>
          </p:cNvPr>
          <p:cNvSpPr txBox="1"/>
          <p:nvPr/>
        </p:nvSpPr>
        <p:spPr>
          <a:xfrm>
            <a:off x="5269904" y="1300251"/>
            <a:ext cx="6098458" cy="5797293"/>
          </a:xfrm>
          <a:prstGeom prst="rect">
            <a:avLst/>
          </a:prstGeom>
          <a:noFill/>
        </p:spPr>
        <p:txBody>
          <a:bodyPr wrap="square">
            <a:spAutoFit/>
          </a:bodyPr>
          <a:lstStyle/>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.6</a:t>
            </a: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الاستفادة من البيانات والتصور البصري فصحافة البيانات تمثل وسيلة قيمة لتبسيط المفاهيم المعقدة</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واستفاد</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صحيفة الواشنطن بوست من هذه الأساليب بشكل فعال عندما قامت بتوظيف تصور مرئي بسيط لشرح كيفية انتقال العدوى من فرد سليم إلى فرد مصاب في تقريرها: (لماذا تفشى فيروس كورونا بهذه السرعة وكيف يمكننا تسطيح المنحنى؟) من خلال هذا التوضيح نجحت الصحيفة في نقل مفهوم التباعد الاجتماعي بطريقة تؤثر بشكل فعال في الجماهير، وشرحت لماذا يجب أن نلتزم بهذا التباعد الاجتماعي ولماذا يجب أن نبقى في المنازل بطريقة علمية.</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Content Placeholder 9">
            <a:extLst>
              <a:ext uri="{FF2B5EF4-FFF2-40B4-BE49-F238E27FC236}">
                <a16:creationId xmlns:a16="http://schemas.microsoft.com/office/drawing/2014/main" id="{E2305E67-97B8-B31D-384B-A6F304B53E7F}"/>
              </a:ext>
            </a:extLst>
          </p:cNvPr>
          <p:cNvSpPr>
            <a:spLocks noGrp="1"/>
          </p:cNvSpPr>
          <p:nvPr>
            <p:ph sz="half" idx="1"/>
          </p:nvPr>
        </p:nvSpPr>
        <p:spPr>
          <a:xfrm>
            <a:off x="196534" y="1520865"/>
            <a:ext cx="5073370" cy="4351338"/>
          </a:xfrm>
        </p:spPr>
        <p:txBody>
          <a:bodyPr/>
          <a:lstStyle/>
          <a:p>
            <a:pPr algn="r" rtl="1"/>
            <a:r>
              <a:rPr lang="ar-EG" b="1">
                <a:latin typeface="Simplified Arabic" panose="02020603050405020304" pitchFamily="18" charset="-78"/>
                <a:cs typeface="Simplified Arabic" panose="02020603050405020304" pitchFamily="18" charset="-78"/>
              </a:rPr>
              <a:t>يمكنكم الاطلاع على تقرير(</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لماذا تفشى فيروس كورونا بهذه السرعة وكيف يمكننا تسطيح المنحنى؟)</a:t>
            </a:r>
            <a:r>
              <a:rPr lang="ar-EG" b="1">
                <a:latin typeface="Simplified Arabic" panose="02020603050405020304" pitchFamily="18" charset="-78"/>
                <a:cs typeface="Simplified Arabic" panose="02020603050405020304" pitchFamily="18" charset="-78"/>
              </a:rPr>
              <a:t> على موقع الواشنطن بوست من خلال الرابط التالي: </a:t>
            </a:r>
          </a:p>
          <a:p>
            <a:pPr marL="0" indent="0">
              <a:buNone/>
            </a:pPr>
            <a:r>
              <a:rPr lang="en-US">
                <a:latin typeface="Simplified Arabic" panose="02020603050405020304" pitchFamily="18" charset="-78"/>
                <a:cs typeface="Simplified Arabic" panose="02020603050405020304" pitchFamily="18" charset="-78"/>
                <a:hlinkClick r:id="rId2"/>
              </a:rPr>
              <a:t>https://www.washingtonpost.com/graphics/2020/world/corona-simulation-arabic/</a:t>
            </a:r>
            <a:endParaRPr lang="en-US">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8718295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E6C51-7A14-A9E3-997F-F1A0CE0EA9DE}"/>
              </a:ext>
            </a:extLst>
          </p:cNvPr>
          <p:cNvSpPr>
            <a:spLocks noGrp="1"/>
          </p:cNvSpPr>
          <p:nvPr>
            <p:ph type="title"/>
          </p:nvPr>
        </p:nvSpPr>
        <p:spPr/>
        <p:txBody>
          <a:bodyPr>
            <a:normAutofit/>
          </a:bodyPr>
          <a:lstStyle/>
          <a:p>
            <a:br>
              <a:rPr lang="en-US" sz="4400" b="1">
                <a:solidFill>
                  <a:schemeClr val="bg1"/>
                </a:solidFill>
                <a:latin typeface="Simplified Arabic" panose="02020603050405020304" pitchFamily="18" charset="-78"/>
                <a:cs typeface="Simplified Arabic" panose="02020603050405020304" pitchFamily="18" charset="-78"/>
              </a:rPr>
            </a:br>
            <a:endParaRPr lang="en-US"/>
          </a:p>
        </p:txBody>
      </p:sp>
      <p:pic>
        <p:nvPicPr>
          <p:cNvPr id="7" name="Content Placeholder 6" descr="A diagram of a graph&#10;&#10;Description automatically generated with medium confidence">
            <a:extLst>
              <a:ext uri="{FF2B5EF4-FFF2-40B4-BE49-F238E27FC236}">
                <a16:creationId xmlns:a16="http://schemas.microsoft.com/office/drawing/2014/main" id="{A90F0C1E-52EF-D6C6-BD12-89BE81CC672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3890" y="1322815"/>
            <a:ext cx="5801836" cy="5417197"/>
          </a:xfrm>
        </p:spPr>
      </p:pic>
      <p:sp>
        <p:nvSpPr>
          <p:cNvPr id="4" name="Content Placeholder 3">
            <a:extLst>
              <a:ext uri="{FF2B5EF4-FFF2-40B4-BE49-F238E27FC236}">
                <a16:creationId xmlns:a16="http://schemas.microsoft.com/office/drawing/2014/main" id="{5AC17F78-10C2-AAD9-CA2F-50C0CEDADD33}"/>
              </a:ext>
            </a:extLst>
          </p:cNvPr>
          <p:cNvSpPr>
            <a:spLocks noGrp="1"/>
          </p:cNvSpPr>
          <p:nvPr>
            <p:ph sz="half" idx="2"/>
          </p:nvPr>
        </p:nvSpPr>
        <p:spPr>
          <a:xfrm>
            <a:off x="6156275" y="1471663"/>
            <a:ext cx="5197527" cy="4351338"/>
          </a:xfrm>
        </p:spPr>
        <p:txBody>
          <a:bodyPr/>
          <a:lstStyle/>
          <a:p>
            <a:pPr marL="0" indent="0" algn="just" rtl="1">
              <a:lnSpc>
                <a:spcPct val="107000"/>
              </a:lnSpc>
              <a:spcAft>
                <a:spcPts val="80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 7</a:t>
            </a:r>
            <a:r>
              <a:rPr lang="ar-EG"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تجعل صحافة البيانات التقرير الصحفي بارزًا وبعيدًا عن الانتحال ‏ويجعل من الصعب على المنافسين نسخ أو سرقة القصص بسهولة؛ ‏فالمكونات التفاعلية المخصصة مثل: الخرائط والرسوم البيانية تمثل ملكية خاصة لكل مؤسسة أو صحفي، مما يحمي المحتوى من التكرار، ويضيف قيمة فريدة للصحافة.</a:t>
            </a:r>
            <a:endParaRPr lang="en-US" b="1">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07000"/>
              </a:lnSpc>
              <a:spcAft>
                <a:spcPts val="800"/>
              </a:spcAft>
              <a:buNone/>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Rounded Corners 33">
            <a:extLst>
              <a:ext uri="{FF2B5EF4-FFF2-40B4-BE49-F238E27FC236}">
                <a16:creationId xmlns:a16="http://schemas.microsoft.com/office/drawing/2014/main" id="{667B80D3-FF0D-DF93-841D-131E08C3F7CA}"/>
              </a:ext>
            </a:extLst>
          </p:cNvPr>
          <p:cNvSpPr txBox="1">
            <a:spLocks/>
          </p:cNvSpPr>
          <p:nvPr/>
        </p:nvSpPr>
        <p:spPr>
          <a:xfrm>
            <a:off x="308467" y="225584"/>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57220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3417D133-ABCB-F861-A81C-486F6B9D7CA5}"/>
              </a:ext>
            </a:extLst>
          </p:cNvPr>
          <p:cNvSpPr txBox="1"/>
          <p:nvPr/>
        </p:nvSpPr>
        <p:spPr>
          <a:xfrm>
            <a:off x="1563330" y="1450655"/>
            <a:ext cx="9626156" cy="4605363"/>
          </a:xfrm>
          <a:prstGeom prst="rect">
            <a:avLst/>
          </a:prstGeom>
          <a:noFill/>
        </p:spPr>
        <p:txBody>
          <a:bodyPr wrap="square" rtlCol="0">
            <a:spAutoFit/>
          </a:bodyPr>
          <a:lstStyle/>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مفهوم صحافة البيانات. </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a:t>
            </a:r>
            <a:r>
              <a:rPr lang="en-US" sz="3200" b="1">
                <a:latin typeface="Simplified Arabic" panose="02020603050405020304" pitchFamily="18" charset="-78"/>
                <a:cs typeface="Simplified Arabic" panose="02020603050405020304" pitchFamily="18" charset="-78"/>
              </a:rPr>
              <a:t> </a:t>
            </a:r>
            <a:r>
              <a:rPr lang="ar-EG" sz="3200" b="1">
                <a:latin typeface="Simplified Arabic" panose="02020603050405020304" pitchFamily="18" charset="-78"/>
                <a:cs typeface="Simplified Arabic" panose="02020603050405020304" pitchFamily="18" charset="-78"/>
              </a:rPr>
              <a:t>نشأة صحافة البيانات وتطورها. </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 مفهوم البيانات.</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رابعًا : مفهوم البيانات الضخمة.</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خامسًا: خصائص البيانات الضخمة.</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سادسًا: الفرق بين البيانات والمعلومات.</a:t>
            </a:r>
            <a:endParaRPr lang="en-US" sz="32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‏سابعًا: الفرق بين صحافة البيانات والصحافة الإلكترونية التقليدية.</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ثامنًا: دور صحافة البيانات في تحسين الصحافة التقليدية.</a:t>
            </a:r>
            <a:endParaRPr lang="en-US" sz="32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8328</TotalTime>
  <Words>3833</Words>
  <Application>Microsoft Office PowerPoint</Application>
  <PresentationFormat>Widescreen</PresentationFormat>
  <Paragraphs>249</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Wingdings</vt:lpstr>
      <vt:lpstr>Office Theme</vt:lpstr>
      <vt:lpstr>PowerPoint Presentation</vt:lpstr>
      <vt:lpstr>PowerPoint Presentation</vt:lpstr>
      <vt:lpstr>‏</vt:lpstr>
      <vt:lpstr>‏</vt:lpstr>
      <vt:lpstr>‏</vt:lpstr>
      <vt:lpstr>ثانيًا: نشأة صحافة البيانات وتطورها</vt:lpstr>
      <vt:lpstr>ثانيًا: نشأة صحافة البيانات وتطورها</vt:lpstr>
      <vt:lpstr>ثانيًا: نشأة صحافة البيانات وتطورها</vt:lpstr>
      <vt:lpstr>ثانيًا: نشأة صحافة البيانات وتطورها</vt:lpstr>
      <vt:lpstr>ثانيًا: نشأة صحافة البيانات وتطورها</vt:lpstr>
      <vt:lpstr>ثانيًا: نشأة صحافة البيانات وتطورها</vt:lpstr>
      <vt:lpstr>PowerPoint Presentation</vt:lpstr>
      <vt:lpstr>‏</vt:lpstr>
      <vt:lpstr>‏</vt:lpstr>
      <vt:lpstr>‏</vt:lpstr>
      <vt:lpstr>‏</vt:lpstr>
      <vt:lpstr>‏</vt:lpstr>
      <vt:lpstr>‏</vt:lpstr>
      <vt:lpstr>‏</vt:lpstr>
      <vt:lpstr>‏</vt:lpstr>
      <vt:lpstr>‏</vt:lpstr>
      <vt:lpstr>‏</vt:lpstr>
      <vt:lpstr>‏</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922</cp:revision>
  <dcterms:created xsi:type="dcterms:W3CDTF">2023-04-29T09:08:00Z</dcterms:created>
  <dcterms:modified xsi:type="dcterms:W3CDTF">2024-09-12T23:56:26Z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