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97" r:id="rId24"/>
    <p:sldId id="279" r:id="rId25"/>
    <p:sldId id="280" r:id="rId26"/>
    <p:sldId id="281" r:id="rId27"/>
    <p:sldId id="282" r:id="rId28"/>
    <p:sldId id="283" r:id="rId29"/>
    <p:sldId id="296" r:id="rId30"/>
    <p:sldId id="284" r:id="rId31"/>
    <p:sldId id="285" r:id="rId32"/>
    <p:sldId id="286" r:id="rId33"/>
    <p:sldId id="287" r:id="rId34"/>
    <p:sldId id="295" r:id="rId35"/>
    <p:sldId id="288" r:id="rId36"/>
    <p:sldId id="290" r:id="rId37"/>
    <p:sldId id="291" r:id="rId38"/>
    <p:sldId id="292" r:id="rId39"/>
    <p:sldId id="293" r:id="rId40"/>
    <p:sldId id="29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42" autoAdjust="0"/>
    <p:restoredTop sz="94660"/>
  </p:normalViewPr>
  <p:slideViewPr>
    <p:cSldViewPr snapToGrid="0">
      <p:cViewPr varScale="1">
        <p:scale>
          <a:sx n="157" d="100"/>
          <a:sy n="157" d="100"/>
        </p:scale>
        <p:origin x="212"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6B4F50DC-6D7E-45D8-9736-D8EC4A5EC968}"/>
    <pc:docChg chg="modSld">
      <pc:chgData name="Waseem Tabbaa" userId="aeb9d9c7e8127aea" providerId="LiveId" clId="{6B4F50DC-6D7E-45D8-9736-D8EC4A5EC968}" dt="2022-07-30T17:21:48.615" v="1" actId="20577"/>
      <pc:docMkLst>
        <pc:docMk/>
      </pc:docMkLst>
      <pc:sldChg chg="modSp mod">
        <pc:chgData name="Waseem Tabbaa" userId="aeb9d9c7e8127aea" providerId="LiveId" clId="{6B4F50DC-6D7E-45D8-9736-D8EC4A5EC968}" dt="2022-07-30T17:21:48.615" v="1" actId="20577"/>
        <pc:sldMkLst>
          <pc:docMk/>
          <pc:sldMk cId="3027542754" sldId="256"/>
        </pc:sldMkLst>
        <pc:spChg chg="mod">
          <ac:chgData name="Waseem Tabbaa" userId="aeb9d9c7e8127aea" providerId="LiveId" clId="{6B4F50DC-6D7E-45D8-9736-D8EC4A5EC968}" dt="2022-07-30T17:21:48.615" v="1" actId="20577"/>
          <ac:spMkLst>
            <pc:docMk/>
            <pc:sldMk cId="3027542754" sldId="256"/>
            <ac:spMk id="2" creationId="{39C65316-BFB1-4A3F-B8B9-F9622013BFC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AF418C3-D341-4756-A423-FD46FE1E7C37}" type="datetimeFigureOut">
              <a:rPr lang="ar-SA" smtClean="0"/>
              <a:t>02/01/1444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6382D70-EE0A-4D98-B855-DA62FB568C6B}" type="slidenum">
              <a:rPr lang="ar-SA" smtClean="0"/>
              <a:t>‹#›</a:t>
            </a:fld>
            <a:endParaRPr lang="ar-SA"/>
          </a:p>
        </p:txBody>
      </p:sp>
    </p:spTree>
    <p:extLst>
      <p:ext uri="{BB962C8B-B14F-4D97-AF65-F5344CB8AC3E}">
        <p14:creationId xmlns:p14="http://schemas.microsoft.com/office/powerpoint/2010/main" val="1792588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395857" cy="1325563"/>
          </a:xfrm>
          <a:solidFill>
            <a:schemeClr val="accent2">
              <a:lumMod val="20000"/>
              <a:lumOff val="80000"/>
            </a:schemeClr>
          </a:solidFill>
          <a:ln>
            <a:solidFill>
              <a:schemeClr val="tx1"/>
            </a:solidFill>
          </a:ln>
        </p:spPr>
        <p:txBody>
          <a:bodyPr>
            <a:normAutofit/>
          </a:bodyPr>
          <a:lstStyle>
            <a:lvl1pPr algn="ctr">
              <a:defRPr sz="3600"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838200" y="1825625"/>
            <a:ext cx="10395857" cy="4351338"/>
          </a:xfrm>
          <a:ln>
            <a:solidFill>
              <a:schemeClr val="accent2">
                <a:lumMod val="60000"/>
                <a:lumOff val="40000"/>
              </a:schemeClr>
            </a:solid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319083" y="0"/>
            <a:ext cx="872917" cy="782785"/>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Communications</a:t>
            </a:r>
            <a:br>
              <a:rPr lang="en-US" b="1" dirty="0">
                <a:solidFill>
                  <a:schemeClr val="bg1"/>
                </a:solidFill>
                <a:latin typeface="+mn-lt"/>
              </a:rPr>
            </a:br>
            <a:r>
              <a:rPr lang="en-US" sz="2800" b="1">
                <a:solidFill>
                  <a:schemeClr val="bg1"/>
                </a:solidFill>
                <a:latin typeface="+mn-lt"/>
              </a:rPr>
              <a:t>Lecture 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2800" b="1" dirty="0">
                <a:solidFill>
                  <a:schemeClr val="bg1"/>
                </a:solidFill>
                <a:ea typeface="+mj-ea"/>
                <a:cs typeface="+mj-cs"/>
              </a:rPr>
              <a:t>PMG 201 </a:t>
            </a:r>
          </a:p>
          <a:p>
            <a:pPr algn="l"/>
            <a:r>
              <a:rPr lang="en-US" sz="2800" b="1" dirty="0">
                <a:solidFill>
                  <a:schemeClr val="bg1"/>
                </a:solidFill>
                <a:ea typeface="+mj-ea"/>
                <a:cs typeface="+mj-cs"/>
              </a:rPr>
              <a:t>MONITORING AND CONTROLLING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552175"/>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 </a:t>
            </a:r>
            <a:endParaRPr lang="ar-SA" dirty="0"/>
          </a:p>
        </p:txBody>
      </p:sp>
      <p:sp>
        <p:nvSpPr>
          <p:cNvPr id="3" name="Content Placeholder 2"/>
          <p:cNvSpPr>
            <a:spLocks noGrp="1"/>
          </p:cNvSpPr>
          <p:nvPr>
            <p:ph idx="1"/>
          </p:nvPr>
        </p:nvSpPr>
        <p:spPr/>
        <p:txBody>
          <a:bodyPr anchor="ctr">
            <a:normAutofit/>
          </a:bodyPr>
          <a:lstStyle/>
          <a:p>
            <a:r>
              <a:rPr lang="en-US" b="1" dirty="0"/>
              <a:t>The Plan-Monitor-Control Cycle</a:t>
            </a:r>
          </a:p>
          <a:p>
            <a:r>
              <a:rPr lang="en-US" b="1" dirty="0"/>
              <a:t>Data Collection and Reporting</a:t>
            </a:r>
          </a:p>
          <a:p>
            <a:r>
              <a:rPr lang="en-US" b="1" dirty="0"/>
              <a:t>Earned Value </a:t>
            </a:r>
          </a:p>
          <a:p>
            <a:r>
              <a:rPr lang="en-US" b="1" dirty="0"/>
              <a:t> Project Control </a:t>
            </a:r>
          </a:p>
          <a:p>
            <a:r>
              <a:rPr lang="en-US" b="1" dirty="0"/>
              <a:t> Designing the Control System </a:t>
            </a:r>
          </a:p>
          <a:p>
            <a:r>
              <a:rPr lang="en-US" b="1" dirty="0"/>
              <a:t>Scope Creep and Change Control</a:t>
            </a:r>
          </a:p>
          <a:p>
            <a:endParaRPr lang="en-US" b="1" dirty="0"/>
          </a:p>
          <a:p>
            <a:endParaRPr lang="ar-SA" b="1" dirty="0"/>
          </a:p>
        </p:txBody>
      </p:sp>
    </p:spTree>
    <p:extLst>
      <p:ext uri="{BB962C8B-B14F-4D97-AF65-F5344CB8AC3E}">
        <p14:creationId xmlns:p14="http://schemas.microsoft.com/office/powerpoint/2010/main" val="1750128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endParaRPr lang="ar-SA" dirty="0"/>
          </a:p>
        </p:txBody>
      </p:sp>
      <p:sp>
        <p:nvSpPr>
          <p:cNvPr id="3" name="Content Placeholder 2"/>
          <p:cNvSpPr>
            <a:spLocks noGrp="1"/>
          </p:cNvSpPr>
          <p:nvPr>
            <p:ph idx="1"/>
          </p:nvPr>
        </p:nvSpPr>
        <p:spPr/>
        <p:txBody>
          <a:bodyPr anchor="ctr">
            <a:normAutofit/>
          </a:bodyPr>
          <a:lstStyle/>
          <a:p>
            <a:r>
              <a:rPr lang="en-US" b="1" dirty="0"/>
              <a:t>Project monitoring and control are, in some ways, simply the opposite sides of project selection and planning. The bases for selection as described in  other Chapter dictate what to monitor and the details of planning identify the elements to be controlled.</a:t>
            </a:r>
          </a:p>
          <a:p>
            <a:r>
              <a:rPr lang="en-US" b="1" dirty="0"/>
              <a:t> Monitoring is the collection, recording, and reporting of project information that is of importance to the project manager and other relevant stakeholders. </a:t>
            </a:r>
          </a:p>
        </p:txBody>
      </p:sp>
    </p:spTree>
    <p:extLst>
      <p:ext uri="{BB962C8B-B14F-4D97-AF65-F5344CB8AC3E}">
        <p14:creationId xmlns:p14="http://schemas.microsoft.com/office/powerpoint/2010/main" val="2322114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a:t>
            </a:r>
            <a:endParaRPr lang="ar-SA" dirty="0"/>
          </a:p>
        </p:txBody>
      </p:sp>
      <p:sp>
        <p:nvSpPr>
          <p:cNvPr id="3" name="Content Placeholder 2"/>
          <p:cNvSpPr>
            <a:spLocks noGrp="1"/>
          </p:cNvSpPr>
          <p:nvPr>
            <p:ph idx="1"/>
          </p:nvPr>
        </p:nvSpPr>
        <p:spPr/>
        <p:txBody>
          <a:bodyPr/>
          <a:lstStyle/>
          <a:p>
            <a:r>
              <a:rPr lang="en-US" b="1" dirty="0"/>
              <a:t>Control uses the monitored data and information to bring actual performance into agreement with the plan. Clearly, the need to exert proper control mandates the need to monitor the proper activities and elements of the project. Frequently, the distinction between monitoring and control is blurred, and their interaction often makes us think we are working on a single task, but they are quite distinct.</a:t>
            </a:r>
            <a:endParaRPr lang="ar-SA" b="1" dirty="0"/>
          </a:p>
          <a:p>
            <a:endParaRPr lang="ar-SA" dirty="0"/>
          </a:p>
        </p:txBody>
      </p:sp>
    </p:spTree>
    <p:extLst>
      <p:ext uri="{BB962C8B-B14F-4D97-AF65-F5344CB8AC3E}">
        <p14:creationId xmlns:p14="http://schemas.microsoft.com/office/powerpoint/2010/main" val="3849278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Plan-Monitor-Control Cycle</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Managing a project involves continually planning what to do, checking on progress, comparing progress to plan, taking corrective action to bring progress into agreement with the plan if it is not, and re planning when needed. As noted previously, the fundamental items to be planned, monitored, and controlled are time, cost, and scope so that the project stays on schedule, does not exceed its budget, and meets its specifications.</a:t>
            </a:r>
            <a:endParaRPr lang="ar-SA" b="1" dirty="0"/>
          </a:p>
        </p:txBody>
      </p:sp>
    </p:spTree>
    <p:extLst>
      <p:ext uri="{BB962C8B-B14F-4D97-AF65-F5344CB8AC3E}">
        <p14:creationId xmlns:p14="http://schemas.microsoft.com/office/powerpoint/2010/main" val="896462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Designing the Monitoring System</a:t>
            </a:r>
            <a:br>
              <a:rPr lang="en-US" dirty="0"/>
            </a:br>
            <a:endParaRPr lang="ar-SA" dirty="0"/>
          </a:p>
        </p:txBody>
      </p:sp>
      <p:sp>
        <p:nvSpPr>
          <p:cNvPr id="3" name="Content Placeholder 2"/>
          <p:cNvSpPr>
            <a:spLocks noGrp="1"/>
          </p:cNvSpPr>
          <p:nvPr>
            <p:ph idx="1"/>
          </p:nvPr>
        </p:nvSpPr>
        <p:spPr/>
        <p:txBody>
          <a:bodyPr>
            <a:normAutofit lnSpcReduction="10000"/>
          </a:bodyPr>
          <a:lstStyle/>
          <a:p>
            <a:r>
              <a:rPr lang="en-US" b="1" dirty="0"/>
              <a:t>The key to setting up a monitoring system is to identify the special characteristics of scope, cost, and time that need to be controlled in order to achieve the project goals as stated in the project plan. </a:t>
            </a:r>
          </a:p>
          <a:p>
            <a:r>
              <a:rPr lang="en-US" b="1" dirty="0"/>
              <a:t>The exact boundaries within which these characteristics should be controlled must be determined, as well as the specified performance characteristics for each level of detail in the project activities.</a:t>
            </a:r>
          </a:p>
          <a:p>
            <a:r>
              <a:rPr lang="en-US" b="1" dirty="0"/>
              <a:t> In order to manage for overall project success, control must be exercised at the detailed work level for each aspect of project performance or there is no guarantee that the desired changes will result.</a:t>
            </a:r>
            <a:endParaRPr lang="ar-SA" b="1" dirty="0"/>
          </a:p>
        </p:txBody>
      </p:sp>
    </p:spTree>
    <p:extLst>
      <p:ext uri="{BB962C8B-B14F-4D97-AF65-F5344CB8AC3E}">
        <p14:creationId xmlns:p14="http://schemas.microsoft.com/office/powerpoint/2010/main" val="145828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Plan-Monitor-Control Cycle cont. …</a:t>
            </a:r>
            <a:br>
              <a:rPr lang="en-US" dirty="0"/>
            </a:br>
            <a:endParaRPr lang="ar-SA" dirty="0"/>
          </a:p>
        </p:txBody>
      </p:sp>
      <p:sp>
        <p:nvSpPr>
          <p:cNvPr id="3" name="Content Placeholder 2"/>
          <p:cNvSpPr>
            <a:spLocks noGrp="1"/>
          </p:cNvSpPr>
          <p:nvPr>
            <p:ph idx="1"/>
          </p:nvPr>
        </p:nvSpPr>
        <p:spPr/>
        <p:txBody>
          <a:bodyPr>
            <a:normAutofit lnSpcReduction="10000"/>
          </a:bodyPr>
          <a:lstStyle/>
          <a:p>
            <a:r>
              <a:rPr lang="en-US" b="1" dirty="0"/>
              <a:t>It is essential to spend time up front designing the planning – monitoring controlling process, especially for more challenging projects. The project plan is the primary document to guide the design of the monitoring system in terms of the detailed tasks and resources that need to be controlled in order for the project to achieve its time, cost, and output goals.</a:t>
            </a:r>
          </a:p>
          <a:p>
            <a:r>
              <a:rPr lang="en-US" b="1" dirty="0"/>
              <a:t> Common errors in setting up monitoring systems are monitoring easy measures instead of relevant measures, monitoring activity in place of results, monitoring inputs as surrogates for outputs, and monitoring measures that don ’ t change from one period to the next.</a:t>
            </a:r>
            <a:endParaRPr lang="ar-SA" b="1" dirty="0"/>
          </a:p>
        </p:txBody>
      </p:sp>
    </p:spTree>
    <p:extLst>
      <p:ext uri="{BB962C8B-B14F-4D97-AF65-F5344CB8AC3E}">
        <p14:creationId xmlns:p14="http://schemas.microsoft.com/office/powerpoint/2010/main" val="3997443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Getting the Project Plan Approved</a:t>
            </a:r>
            <a:endParaRPr lang="ar-SA" dirty="0"/>
          </a:p>
        </p:txBody>
      </p:sp>
      <p:sp>
        <p:nvSpPr>
          <p:cNvPr id="3" name="Content Placeholder 2"/>
          <p:cNvSpPr>
            <a:spLocks noGrp="1"/>
          </p:cNvSpPr>
          <p:nvPr>
            <p:ph idx="1"/>
          </p:nvPr>
        </p:nvSpPr>
        <p:spPr/>
        <p:txBody>
          <a:bodyPr anchor="ctr">
            <a:normAutofit/>
          </a:bodyPr>
          <a:lstStyle/>
          <a:p>
            <a:pPr marL="342900" indent="-342900"/>
            <a:r>
              <a:rPr lang="en-US" altLang="en-US" sz="3200" b="1" dirty="0"/>
              <a:t>Review the plan with key stakeholders</a:t>
            </a:r>
          </a:p>
          <a:p>
            <a:pPr marL="342900" indent="-342900"/>
            <a:r>
              <a:rPr lang="en-US" altLang="en-US" sz="3200" b="1" dirty="0"/>
              <a:t>Project Plan must be approved</a:t>
            </a:r>
          </a:p>
          <a:p>
            <a:pPr marL="342900" indent="-342900"/>
            <a:r>
              <a:rPr lang="en-US" altLang="en-US" sz="3200" b="1" dirty="0"/>
              <a:t>Must get Sign-off to get from Plan to Action</a:t>
            </a:r>
          </a:p>
          <a:p>
            <a:endParaRPr lang="ar-SA" sz="3200" b="1" dirty="0"/>
          </a:p>
        </p:txBody>
      </p:sp>
    </p:spTree>
    <p:extLst>
      <p:ext uri="{BB962C8B-B14F-4D97-AF65-F5344CB8AC3E}">
        <p14:creationId xmlns:p14="http://schemas.microsoft.com/office/powerpoint/2010/main" val="1661812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Data Collection and Reporting</a:t>
            </a:r>
            <a:br>
              <a:rPr lang="en-US" dirty="0"/>
            </a:br>
            <a:endParaRPr lang="ar-SA" dirty="0"/>
          </a:p>
        </p:txBody>
      </p:sp>
      <p:sp>
        <p:nvSpPr>
          <p:cNvPr id="3" name="Content Placeholder 2"/>
          <p:cNvSpPr>
            <a:spLocks noGrp="1"/>
          </p:cNvSpPr>
          <p:nvPr>
            <p:ph idx="1"/>
          </p:nvPr>
        </p:nvSpPr>
        <p:spPr/>
        <p:txBody>
          <a:bodyPr anchor="ctr">
            <a:normAutofit/>
          </a:bodyPr>
          <a:lstStyle/>
          <a:p>
            <a:r>
              <a:rPr lang="en-US" sz="3200" b="1" dirty="0"/>
              <a:t>Once we have decided on the type of data we want to monitor, the next question is how to collect these data and turn them into information useful for controlling the project. This is the activity of data collection and reporting.</a:t>
            </a:r>
            <a:endParaRPr lang="ar-SA" sz="3200" b="1" dirty="0"/>
          </a:p>
        </p:txBody>
      </p:sp>
    </p:spTree>
    <p:extLst>
      <p:ext uri="{BB962C8B-B14F-4D97-AF65-F5344CB8AC3E}">
        <p14:creationId xmlns:p14="http://schemas.microsoft.com/office/powerpoint/2010/main" val="3204307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lstStyle/>
          <a:p>
            <a:r>
              <a:rPr lang="en-US" dirty="0"/>
              <a:t>The majority of data to be collected will eventually exist in one of the following five formats:</a:t>
            </a:r>
          </a:p>
          <a:p>
            <a:pPr marL="0" indent="0">
              <a:buNone/>
            </a:pPr>
            <a:r>
              <a:rPr lang="en-US" b="1" dirty="0">
                <a:solidFill>
                  <a:srgbClr val="FF0000"/>
                </a:solidFill>
              </a:rPr>
              <a:t>1. Frequency counts </a:t>
            </a:r>
            <a:r>
              <a:rPr lang="en-US" dirty="0"/>
              <a:t>A simple tally of the occurrence of an event is common — for example, days without an accident. Often a count of events per time period or as a fraction of some standard number is used, such as complaints per month, defects per thousand products, and fraction of luggage lost.</a:t>
            </a:r>
            <a:endParaRPr lang="ar-SA" dirty="0"/>
          </a:p>
        </p:txBody>
      </p:sp>
    </p:spTree>
    <p:extLst>
      <p:ext uri="{BB962C8B-B14F-4D97-AF65-F5344CB8AC3E}">
        <p14:creationId xmlns:p14="http://schemas.microsoft.com/office/powerpoint/2010/main" val="2547902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normAutofit/>
          </a:bodyPr>
          <a:lstStyle/>
          <a:p>
            <a:pPr marL="0" indent="0">
              <a:buNone/>
            </a:pPr>
            <a:r>
              <a:rPr lang="en-US" b="1" dirty="0">
                <a:solidFill>
                  <a:srgbClr val="FF0000"/>
                </a:solidFill>
              </a:rPr>
              <a:t>2. Raw numbers </a:t>
            </a:r>
            <a:r>
              <a:rPr lang="en-US" dirty="0"/>
              <a:t>Actual amounts are used, usually in comparison to some expected or planned amount, such as dollars spent, hours required, and pounds consumed. The comparison to plan may take the form of variances, that is, differences between planned and actual, or ratios of one to the other. The ratio format is particularly appealing for reporting on a control chart with predetermined limits, as is described later in the chapter. When collecting raw amounts it is important that the basis, time period, and collection process always be the same.</a:t>
            </a:r>
            <a:endParaRPr lang="ar-SA" dirty="0"/>
          </a:p>
        </p:txBody>
      </p:sp>
    </p:spTree>
    <p:extLst>
      <p:ext uri="{BB962C8B-B14F-4D97-AF65-F5344CB8AC3E}">
        <p14:creationId xmlns:p14="http://schemas.microsoft.com/office/powerpoint/2010/main" val="2970277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lstStyle/>
          <a:p>
            <a:pPr marL="0" indent="0">
              <a:buNone/>
            </a:pPr>
            <a:r>
              <a:rPr lang="en-US" b="1" dirty="0">
                <a:solidFill>
                  <a:srgbClr val="FF0000"/>
                </a:solidFill>
              </a:rPr>
              <a:t>3. Subjective numeric ratings </a:t>
            </a:r>
            <a:r>
              <a:rPr lang="en-US" dirty="0"/>
              <a:t>These are usually subjective estimates of some quality offered by specialists in the topic, such as ordinal “ rankings ” of performance. They can be reported in the same ways as raw numbers, but they often cannot be mathematically processed in the same ways raw numbers can.</a:t>
            </a:r>
            <a:endParaRPr lang="ar-SA" dirty="0"/>
          </a:p>
        </p:txBody>
      </p:sp>
    </p:spTree>
    <p:extLst>
      <p:ext uri="{BB962C8B-B14F-4D97-AF65-F5344CB8AC3E}">
        <p14:creationId xmlns:p14="http://schemas.microsoft.com/office/powerpoint/2010/main" val="57321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normAutofit/>
          </a:bodyPr>
          <a:lstStyle/>
          <a:p>
            <a:pPr marL="0" indent="0">
              <a:buNone/>
            </a:pPr>
            <a:r>
              <a:rPr lang="en-US" b="1" dirty="0">
                <a:solidFill>
                  <a:srgbClr val="FF0000"/>
                </a:solidFill>
              </a:rPr>
              <a:t>4. Indicators and surrogates </a:t>
            </a:r>
            <a:r>
              <a:rPr lang="en-US" dirty="0"/>
              <a:t>When it is especially difficult to find a direct measure of a variable, indicators or surrogates are frequently used instead. If this approach is taken, it is important that the indicator or surrogate be as directly related to the variable as possible. </a:t>
            </a:r>
            <a:endParaRPr lang="ar-SA" dirty="0"/>
          </a:p>
        </p:txBody>
      </p:sp>
    </p:spTree>
    <p:extLst>
      <p:ext uri="{BB962C8B-B14F-4D97-AF65-F5344CB8AC3E}">
        <p14:creationId xmlns:p14="http://schemas.microsoft.com/office/powerpoint/2010/main" val="1549028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Data Collecting</a:t>
            </a:r>
            <a:endParaRPr lang="ar-SA" dirty="0"/>
          </a:p>
        </p:txBody>
      </p:sp>
      <p:sp>
        <p:nvSpPr>
          <p:cNvPr id="3" name="Content Placeholder 2"/>
          <p:cNvSpPr>
            <a:spLocks noGrp="1"/>
          </p:cNvSpPr>
          <p:nvPr>
            <p:ph idx="1"/>
          </p:nvPr>
        </p:nvSpPr>
        <p:spPr/>
        <p:txBody>
          <a:bodyPr anchor="ctr"/>
          <a:lstStyle/>
          <a:p>
            <a:pPr marL="0" indent="0">
              <a:buNone/>
            </a:pPr>
            <a:r>
              <a:rPr lang="en-US" b="1" dirty="0">
                <a:solidFill>
                  <a:srgbClr val="FF0000"/>
                </a:solidFill>
              </a:rPr>
              <a:t>5. Verbal characterizations </a:t>
            </a:r>
            <a:r>
              <a:rPr lang="en-US" dirty="0"/>
              <a:t>Other variables that are difficult to measure, such as team spirit or client – supplier cooperation, may take the form of verbal characterizations. These forms of data are acceptable and useful as long as the terminology is limited and is uniformly understood by all parties.</a:t>
            </a:r>
            <a:endParaRPr lang="ar-SA" dirty="0"/>
          </a:p>
        </p:txBody>
      </p:sp>
    </p:spTree>
    <p:extLst>
      <p:ext uri="{BB962C8B-B14F-4D97-AF65-F5344CB8AC3E}">
        <p14:creationId xmlns:p14="http://schemas.microsoft.com/office/powerpoint/2010/main" val="3088693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Reporting and Report Types</a:t>
            </a:r>
            <a:endParaRPr lang="ar-SA" dirty="0"/>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q"/>
            </a:pPr>
            <a:r>
              <a:rPr lang="en-US" sz="2400" dirty="0"/>
              <a:t>For projects, there are primarily three distinct types of reports: routine  exception , and special analysis:</a:t>
            </a:r>
          </a:p>
          <a:p>
            <a:r>
              <a:rPr lang="en-US" sz="2400" dirty="0"/>
              <a:t>Exception reports are primarily intended for special decisions or unexpected situations in which affected team members and outside managers need to be made aware of a change, and the change itself needs to be documented.</a:t>
            </a:r>
          </a:p>
          <a:p>
            <a:r>
              <a:rPr lang="en-US" sz="2600" dirty="0"/>
              <a:t>Special analysis reports are prepared to disseminate the results of a special study in a project concerning a particular opportunity or problem for the project. They may be distributed to top management, other project managers who would benefit from the knowledge, functional managers, or anyone who might be affected or interested. Typical subjects might include studies of new materials, capabilities of new software, and descriptions of the impact of new government regulations.</a:t>
            </a:r>
            <a:endParaRPr lang="ar-SA" sz="2200" dirty="0"/>
          </a:p>
        </p:txBody>
      </p:sp>
    </p:spTree>
    <p:extLst>
      <p:ext uri="{BB962C8B-B14F-4D97-AF65-F5344CB8AC3E}">
        <p14:creationId xmlns:p14="http://schemas.microsoft.com/office/powerpoint/2010/main" val="4189300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Reporting and Report Types</a:t>
            </a: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b="1" dirty="0"/>
              <a:t>In addition to the benefits of reports for the purposes of control, they offer these benefits.</a:t>
            </a:r>
          </a:p>
          <a:p>
            <a:pPr marL="514350" indent="-514350">
              <a:buFont typeface="+mj-lt"/>
              <a:buAutoNum type="arabicPeriod"/>
            </a:pPr>
            <a:r>
              <a:rPr lang="en-US" dirty="0"/>
              <a:t>They provide the mutual understanding between stakeholders in a project regarding the goals, progress, difficulties, successes, and other ongoing events of importance to the project.</a:t>
            </a:r>
          </a:p>
          <a:p>
            <a:pPr marL="514350" indent="-514350">
              <a:buFont typeface="+mj-lt"/>
              <a:buAutoNum type="arabicPeriod"/>
            </a:pPr>
            <a:r>
              <a:rPr lang="en-US" dirty="0"/>
              <a:t>They help communicate the need for coordination among those working on the tasks and subtasks of the project.</a:t>
            </a:r>
          </a:p>
          <a:p>
            <a:pPr marL="514350" indent="-514350">
              <a:buFont typeface="+mj-lt"/>
              <a:buAutoNum type="arabicPeriod"/>
            </a:pPr>
            <a:r>
              <a:rPr lang="en-US" dirty="0"/>
              <a:t>They establish and maintain a communication network for global projects.</a:t>
            </a:r>
          </a:p>
        </p:txBody>
      </p:sp>
    </p:spTree>
    <p:extLst>
      <p:ext uri="{BB962C8B-B14F-4D97-AF65-F5344CB8AC3E}">
        <p14:creationId xmlns:p14="http://schemas.microsoft.com/office/powerpoint/2010/main" val="4086635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Reporting and Report Types</a:t>
            </a:r>
            <a:endParaRPr lang="ar-SA" dirty="0"/>
          </a:p>
        </p:txBody>
      </p:sp>
      <p:sp>
        <p:nvSpPr>
          <p:cNvPr id="3" name="Content Placeholder 2"/>
          <p:cNvSpPr>
            <a:spLocks noGrp="1"/>
          </p:cNvSpPr>
          <p:nvPr>
            <p:ph idx="1"/>
          </p:nvPr>
        </p:nvSpPr>
        <p:spPr/>
        <p:txBody>
          <a:bodyPr/>
          <a:lstStyle/>
          <a:p>
            <a:pPr marL="0" indent="0">
              <a:buNone/>
            </a:pPr>
            <a:r>
              <a:rPr lang="en-US" dirty="0"/>
              <a:t>4. There are often changes to the goals and functioning of projects. Reports can communicate this information in a timely and appropriate fashion, thus minimizing the confusion often encountered during such changes.</a:t>
            </a:r>
          </a:p>
          <a:p>
            <a:pPr marL="0" indent="0">
              <a:buNone/>
            </a:pPr>
            <a:r>
              <a:rPr lang="en-US" dirty="0"/>
              <a:t>5. They help maintain the visibility of the project, and the project team, to top</a:t>
            </a:r>
          </a:p>
          <a:p>
            <a:pPr marL="0" indent="0">
              <a:buNone/>
            </a:pPr>
            <a:r>
              <a:rPr lang="en-US" dirty="0"/>
              <a:t>6. management, functional managers, colleagues, and clients.</a:t>
            </a:r>
          </a:p>
          <a:p>
            <a:pPr marL="0" indent="0">
              <a:buNone/>
            </a:pPr>
            <a:r>
              <a:rPr lang="en-US" dirty="0"/>
              <a:t>7.Finally, unless the project is a disaster, status reports help keep the project team motivated.</a:t>
            </a:r>
            <a:endParaRPr lang="ar-SA" dirty="0"/>
          </a:p>
          <a:p>
            <a:endParaRPr lang="ar-SA" dirty="0"/>
          </a:p>
        </p:txBody>
      </p:sp>
    </p:spTree>
    <p:extLst>
      <p:ext uri="{BB962C8B-B14F-4D97-AF65-F5344CB8AC3E}">
        <p14:creationId xmlns:p14="http://schemas.microsoft.com/office/powerpoint/2010/main" val="34736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Meetings</a:t>
            </a:r>
            <a:endParaRPr lang="ar-SA" dirty="0"/>
          </a:p>
        </p:txBody>
      </p:sp>
      <p:sp>
        <p:nvSpPr>
          <p:cNvPr id="3" name="Content Placeholder 2"/>
          <p:cNvSpPr>
            <a:spLocks noGrp="1"/>
          </p:cNvSpPr>
          <p:nvPr>
            <p:ph idx="1"/>
          </p:nvPr>
        </p:nvSpPr>
        <p:spPr/>
        <p:txBody>
          <a:bodyPr>
            <a:normAutofit/>
          </a:bodyPr>
          <a:lstStyle/>
          <a:p>
            <a:r>
              <a:rPr lang="en-US" dirty="0"/>
              <a:t>such meetings are usually dreaded because of their length, lack of actionable conclusions, and general waste of time, this need not be the case. The following guidelines should help avoid the problems with such meetings:</a:t>
            </a:r>
          </a:p>
          <a:p>
            <a:pPr marL="514350" indent="-514350">
              <a:buAutoNum type="arabicPeriod"/>
            </a:pPr>
            <a:r>
              <a:rPr lang="en-US" dirty="0"/>
              <a:t>Some meetings, such as the Weekly Progress Report (also known as “ show and tell ” ), should rarely be held at all.</a:t>
            </a:r>
          </a:p>
          <a:p>
            <a:pPr marL="514350" indent="-514350">
              <a:buAutoNum type="arabicPeriod"/>
            </a:pPr>
            <a:r>
              <a:rPr lang="en-US" dirty="0"/>
              <a:t> Distribute a written agenda in advance of the meetings. </a:t>
            </a:r>
          </a:p>
          <a:p>
            <a:pPr marL="514350" indent="-514350">
              <a:buAutoNum type="arabicPeriod"/>
            </a:pPr>
            <a:r>
              <a:rPr lang="en-US" dirty="0"/>
              <a:t>If homework needs to be done before the meeting by the attendees, check to be sure they will be prepared, and above all make sure you are prepared.</a:t>
            </a:r>
            <a:endParaRPr lang="ar-SA" dirty="0"/>
          </a:p>
        </p:txBody>
      </p:sp>
    </p:spTree>
    <p:extLst>
      <p:ext uri="{BB962C8B-B14F-4D97-AF65-F5344CB8AC3E}">
        <p14:creationId xmlns:p14="http://schemas.microsoft.com/office/powerpoint/2010/main" val="1447755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Meetings</a:t>
            </a:r>
            <a:endParaRPr lang="ar-SA" dirty="0"/>
          </a:p>
        </p:txBody>
      </p:sp>
      <p:sp>
        <p:nvSpPr>
          <p:cNvPr id="3" name="Content Placeholder 2"/>
          <p:cNvSpPr>
            <a:spLocks noGrp="1"/>
          </p:cNvSpPr>
          <p:nvPr>
            <p:ph idx="1"/>
          </p:nvPr>
        </p:nvSpPr>
        <p:spPr/>
        <p:txBody>
          <a:bodyPr anchor="ctr"/>
          <a:lstStyle/>
          <a:p>
            <a:pPr marL="0" indent="0">
              <a:buNone/>
            </a:pPr>
            <a:r>
              <a:rPr lang="en-US" dirty="0"/>
              <a:t>4. If you chair the meeting, you should take your own minutes.</a:t>
            </a:r>
          </a:p>
          <a:p>
            <a:pPr marL="0" indent="0">
              <a:buNone/>
            </a:pPr>
            <a:r>
              <a:rPr lang="en-US" dirty="0"/>
              <a:t>5. Avoid attributing remarks to individuals in the minutes. Remarks are meant to foster group process, not to be documented for eternity and for all to see.</a:t>
            </a:r>
          </a:p>
          <a:p>
            <a:pPr marL="0" indent="0">
              <a:buNone/>
            </a:pPr>
            <a:r>
              <a:rPr lang="en-US" dirty="0"/>
              <a:t>6. Although courtesy is always in order, excessive formality at project meetings is not. Robert ’ s Rules of Order can safely be left at the door.</a:t>
            </a:r>
            <a:endParaRPr lang="ar-SA" dirty="0"/>
          </a:p>
        </p:txBody>
      </p:sp>
    </p:spTree>
    <p:extLst>
      <p:ext uri="{BB962C8B-B14F-4D97-AF65-F5344CB8AC3E}">
        <p14:creationId xmlns:p14="http://schemas.microsoft.com/office/powerpoint/2010/main" val="2351100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0" dirty="0"/>
              <a:t>Virtual Meetings, Reports, and Project Management</a:t>
            </a:r>
            <a:endParaRPr lang="ar-SA" sz="3200" dirty="0"/>
          </a:p>
        </p:txBody>
      </p:sp>
      <p:sp>
        <p:nvSpPr>
          <p:cNvPr id="3" name="Content Placeholder 2"/>
          <p:cNvSpPr>
            <a:spLocks noGrp="1"/>
          </p:cNvSpPr>
          <p:nvPr>
            <p:ph idx="1"/>
          </p:nvPr>
        </p:nvSpPr>
        <p:spPr/>
        <p:txBody>
          <a:bodyPr anchor="ctr">
            <a:normAutofit/>
          </a:bodyPr>
          <a:lstStyle/>
          <a:p>
            <a:r>
              <a:rPr lang="en-US" b="1" dirty="0"/>
              <a:t>Virtual meetings are now commonplace. Microsoft Live meeting  is one of several packages that allows any number of people to meet, hear, view, and discuss presentations or training sessions on conference call telephone lines and computers. Multiway voice and data communication allows questions and answers, either live (interrupting the meeting) or submitted via the computer. Multiperson conversations are quite possible.</a:t>
            </a:r>
            <a:endParaRPr lang="ar-SA" b="1" dirty="0"/>
          </a:p>
        </p:txBody>
      </p:sp>
    </p:spTree>
    <p:extLst>
      <p:ext uri="{BB962C8B-B14F-4D97-AF65-F5344CB8AC3E}">
        <p14:creationId xmlns:p14="http://schemas.microsoft.com/office/powerpoint/2010/main" val="1444001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Earned Value </a:t>
            </a:r>
            <a:br>
              <a:rPr lang="en-US" dirty="0"/>
            </a:br>
            <a:endParaRPr lang="ar-SA" dirty="0"/>
          </a:p>
        </p:txBody>
      </p:sp>
      <p:sp>
        <p:nvSpPr>
          <p:cNvPr id="3" name="Content Placeholder 2"/>
          <p:cNvSpPr>
            <a:spLocks noGrp="1"/>
          </p:cNvSpPr>
          <p:nvPr>
            <p:ph idx="1"/>
          </p:nvPr>
        </p:nvSpPr>
        <p:spPr/>
        <p:txBody>
          <a:bodyPr anchor="ctr"/>
          <a:lstStyle/>
          <a:p>
            <a:r>
              <a:rPr lang="en-US" b="1" dirty="0"/>
              <a:t>So far, we have discussed monitoring segments of a project — tasks, subtasks, and such. Of primary importance, however, is deriving some measure of overall project progress in terms of performance, budget, and schedule. Such a measure is “ earned value. ”</a:t>
            </a:r>
            <a:endParaRPr lang="ar-SA" b="1" dirty="0"/>
          </a:p>
        </p:txBody>
      </p:sp>
    </p:spTree>
    <p:extLst>
      <p:ext uri="{BB962C8B-B14F-4D97-AF65-F5344CB8AC3E}">
        <p14:creationId xmlns:p14="http://schemas.microsoft.com/office/powerpoint/2010/main" val="2540265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Earned Value </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Earned value represents a way to capture both in - process performance and cost on a certain date as measured against budget or schedule. Including the planned costs and actual costs allows the calculation of spending and schedule variances, where negative values are undesirable. a projection can be made of costs to completion and total cost for the task or project under consideration. </a:t>
            </a:r>
          </a:p>
        </p:txBody>
      </p:sp>
    </p:spTree>
    <p:extLst>
      <p:ext uri="{BB962C8B-B14F-4D97-AF65-F5344CB8AC3E}">
        <p14:creationId xmlns:p14="http://schemas.microsoft.com/office/powerpoint/2010/main" val="2525202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Earned Value </a:t>
            </a:r>
            <a:br>
              <a:rPr lang="en-US" dirty="0"/>
            </a:br>
            <a:endParaRPr lang="ar-SA" dirty="0"/>
          </a:p>
        </p:txBody>
      </p:sp>
      <p:sp>
        <p:nvSpPr>
          <p:cNvPr id="3" name="Content Placeholder 2"/>
          <p:cNvSpPr>
            <a:spLocks noGrp="1"/>
          </p:cNvSpPr>
          <p:nvPr>
            <p:ph idx="1"/>
          </p:nvPr>
        </p:nvSpPr>
        <p:spPr/>
        <p:txBody>
          <a:bodyPr anchor="ctr">
            <a:normAutofit/>
          </a:bodyPr>
          <a:lstStyle/>
          <a:p>
            <a:pPr marL="0" indent="0">
              <a:buNone/>
            </a:pPr>
            <a:endParaRPr lang="en-US" b="1" dirty="0"/>
          </a:p>
          <a:p>
            <a:r>
              <a:rPr lang="en-US" b="1" dirty="0"/>
              <a:t>Although percentage completion makes limited sense for individual tasks and work elements, it has little meaning for the project as a whole. Nonetheless, one can aggregate the individual task earned values and variances to make reasonable estimates of project completion costs.</a:t>
            </a:r>
            <a:endParaRPr lang="ar-SA" b="1" dirty="0"/>
          </a:p>
        </p:txBody>
      </p:sp>
    </p:spTree>
    <p:extLst>
      <p:ext uri="{BB962C8B-B14F-4D97-AF65-F5344CB8AC3E}">
        <p14:creationId xmlns:p14="http://schemas.microsoft.com/office/powerpoint/2010/main" val="1557405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ea typeface="ＭＳ Ｐゴシック" charset="0"/>
              </a:rPr>
            </a:br>
            <a:r>
              <a:rPr lang="en-US" dirty="0">
                <a:ea typeface="ＭＳ Ｐゴシック" charset="0"/>
              </a:rPr>
              <a:t>Earned Value</a:t>
            </a:r>
            <a:br>
              <a:rPr lang="en-US" dirty="0">
                <a:ea typeface="ＭＳ Ｐゴシック" charset="0"/>
              </a:rPr>
            </a:br>
            <a:endParaRPr lang="ar-SA" dirty="0"/>
          </a:p>
        </p:txBody>
      </p:sp>
      <p:sp>
        <p:nvSpPr>
          <p:cNvPr id="3" name="Content Placeholder 2"/>
          <p:cNvSpPr>
            <a:spLocks noGrp="1"/>
          </p:cNvSpPr>
          <p:nvPr>
            <p:ph idx="1"/>
          </p:nvPr>
        </p:nvSpPr>
        <p:spPr/>
        <p:txBody>
          <a:bodyPr anchor="ctr">
            <a:normAutofit/>
          </a:bodyPr>
          <a:lstStyle/>
          <a:p>
            <a:pPr>
              <a:buNone/>
              <a:defRPr/>
            </a:pPr>
            <a:r>
              <a:rPr lang="en-US" sz="3200" b="1" dirty="0">
                <a:ea typeface="ＭＳ Ｐゴシック" charset="0"/>
              </a:rPr>
              <a:t>EV= Earned Value (Value of work completed)</a:t>
            </a:r>
          </a:p>
          <a:p>
            <a:pPr>
              <a:buNone/>
              <a:defRPr/>
            </a:pPr>
            <a:r>
              <a:rPr lang="en-US" sz="3200" b="1" dirty="0">
                <a:ea typeface="ＭＳ Ｐゴシック" charset="0"/>
              </a:rPr>
              <a:t>PV= Planned Value (Value of work as planned)</a:t>
            </a:r>
          </a:p>
          <a:p>
            <a:pPr>
              <a:buNone/>
              <a:defRPr/>
            </a:pPr>
            <a:r>
              <a:rPr lang="en-US" sz="3200" b="1" dirty="0">
                <a:ea typeface="ＭＳ Ｐゴシック" charset="0"/>
              </a:rPr>
              <a:t>AC= Actual Costs (Costs billed to the project)</a:t>
            </a:r>
          </a:p>
          <a:p>
            <a:pPr marL="0" indent="0">
              <a:buNone/>
            </a:pPr>
            <a:endParaRPr lang="ar-SA" sz="3200" b="1" dirty="0"/>
          </a:p>
        </p:txBody>
      </p:sp>
    </p:spTree>
    <p:extLst>
      <p:ext uri="{BB962C8B-B14F-4D97-AF65-F5344CB8AC3E}">
        <p14:creationId xmlns:p14="http://schemas.microsoft.com/office/powerpoint/2010/main" val="4089623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 Project Control </a:t>
            </a:r>
            <a:br>
              <a:rPr lang="en-US" dirty="0"/>
            </a:br>
            <a:endParaRPr lang="ar-SA" dirty="0"/>
          </a:p>
        </p:txBody>
      </p:sp>
      <p:sp>
        <p:nvSpPr>
          <p:cNvPr id="3" name="Content Placeholder 2"/>
          <p:cNvSpPr>
            <a:spLocks noGrp="1"/>
          </p:cNvSpPr>
          <p:nvPr>
            <p:ph idx="1"/>
          </p:nvPr>
        </p:nvSpPr>
        <p:spPr/>
        <p:txBody>
          <a:bodyPr anchor="ctr"/>
          <a:lstStyle/>
          <a:p>
            <a:r>
              <a:rPr lang="en-US" b="1" dirty="0"/>
              <a:t>Control, the act of reducing differences between plan and actuality, is the final element in the planning - monitoring - controlling cycle. Monitoring and comparing activities with plan, and reporting these findings is to no avail if actions are not taken when reality deviates significantly from what was planned.</a:t>
            </a:r>
            <a:endParaRPr lang="ar-SA" b="1" dirty="0"/>
          </a:p>
        </p:txBody>
      </p:sp>
    </p:spTree>
    <p:extLst>
      <p:ext uri="{BB962C8B-B14F-4D97-AF65-F5344CB8AC3E}">
        <p14:creationId xmlns:p14="http://schemas.microsoft.com/office/powerpoint/2010/main" val="7205925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 Project Control </a:t>
            </a:r>
            <a:br>
              <a:rPr lang="en-US" dirty="0"/>
            </a:br>
            <a:endParaRPr lang="ar-SA" dirty="0"/>
          </a:p>
        </p:txBody>
      </p:sp>
      <p:sp>
        <p:nvSpPr>
          <p:cNvPr id="3" name="Content Placeholder 2"/>
          <p:cNvSpPr>
            <a:spLocks noGrp="1"/>
          </p:cNvSpPr>
          <p:nvPr>
            <p:ph idx="1"/>
          </p:nvPr>
        </p:nvSpPr>
        <p:spPr/>
        <p:txBody>
          <a:bodyPr>
            <a:normAutofit/>
          </a:bodyPr>
          <a:lstStyle/>
          <a:p>
            <a:r>
              <a:rPr lang="en-US" b="1" dirty="0"/>
              <a:t>Control is one of the PM ’ s most difficult tasks, invariably involving both mechanistic and human elements. Sometimes humans, through action or inaction, set in motion a chain of events that eventually results in a discrepancy between actuality and plan.</a:t>
            </a:r>
          </a:p>
          <a:p>
            <a:r>
              <a:rPr lang="en-US" b="1" dirty="0"/>
              <a:t>It is over this welter of confusion, emotion, inertia,</a:t>
            </a:r>
            <a:r>
              <a:rPr lang="ar-SA" b="1" dirty="0"/>
              <a:t> </a:t>
            </a:r>
            <a:r>
              <a:rPr lang="en-GB" b="1" dirty="0"/>
              <a:t>and </a:t>
            </a:r>
            <a:r>
              <a:rPr lang="en-US" b="1" dirty="0"/>
              <a:t>fallibility</a:t>
            </a:r>
            <a:r>
              <a:rPr lang="ar-SA" b="1" dirty="0"/>
              <a:t> </a:t>
            </a:r>
            <a:r>
              <a:rPr lang="en-US" b="1" dirty="0"/>
              <a:t>that the PM tries to intervene and exert control.</a:t>
            </a:r>
            <a:endParaRPr lang="ar-SA" b="1" dirty="0"/>
          </a:p>
        </p:txBody>
      </p:sp>
    </p:spTree>
    <p:extLst>
      <p:ext uri="{BB962C8B-B14F-4D97-AF65-F5344CB8AC3E}">
        <p14:creationId xmlns:p14="http://schemas.microsoft.com/office/powerpoint/2010/main" val="40292260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Purposes of Control</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There are two primary purposes of control: the stewardship of organizational assets and the regulation of results through the alteration of activities. So far in this chapter we have primarily discussed the latter in terms of the plan - monitor - control cycle, and we will spend the majority of the rest of the chapter on this purpose also. Thus, we take a moment to discuss the first purpose, conserving the organization ’ s three primary assets: physical, human, and financial.</a:t>
            </a:r>
            <a:endParaRPr lang="ar-SA" b="1" dirty="0"/>
          </a:p>
        </p:txBody>
      </p:sp>
    </p:spTree>
    <p:extLst>
      <p:ext uri="{BB962C8B-B14F-4D97-AF65-F5344CB8AC3E}">
        <p14:creationId xmlns:p14="http://schemas.microsoft.com/office/powerpoint/2010/main" val="2996075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Purposes of Control</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t>Project control, the final activity in the planning - monitoring - control cycle, involves taking action when reality deviates from plan. It includes both mechanistic and human elements, and because it is closely concerned with human behavior, is one of the most difficult tasks of the PM. It includes two seemingly antithetical purposes:</a:t>
            </a:r>
          </a:p>
        </p:txBody>
      </p:sp>
    </p:spTree>
    <p:extLst>
      <p:ext uri="{BB962C8B-B14F-4D97-AF65-F5344CB8AC3E}">
        <p14:creationId xmlns:p14="http://schemas.microsoft.com/office/powerpoint/2010/main" val="4393214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Purposes of Control</a:t>
            </a:r>
            <a:br>
              <a:rPr lang="en-US" dirty="0"/>
            </a:br>
            <a:endParaRPr lang="ar-SA" dirty="0"/>
          </a:p>
        </p:txBody>
      </p:sp>
      <p:sp>
        <p:nvSpPr>
          <p:cNvPr id="3" name="Content Placeholder 2"/>
          <p:cNvSpPr>
            <a:spLocks noGrp="1"/>
          </p:cNvSpPr>
          <p:nvPr>
            <p:ph idx="1"/>
          </p:nvPr>
        </p:nvSpPr>
        <p:spPr/>
        <p:txBody>
          <a:bodyPr>
            <a:normAutofit/>
          </a:bodyPr>
          <a:lstStyle/>
          <a:p>
            <a:pPr marL="0" indent="0">
              <a:buNone/>
            </a:pPr>
            <a:r>
              <a:rPr lang="en-US" b="1" dirty="0"/>
              <a:t> (1) stewardship of the organization ’ s and the client ’ s physical,</a:t>
            </a:r>
          </a:p>
          <a:p>
            <a:pPr marL="0" indent="0">
              <a:buNone/>
            </a:pPr>
            <a:r>
              <a:rPr lang="en-US" b="1" dirty="0"/>
              <a:t>human, and financial assets</a:t>
            </a:r>
          </a:p>
          <a:p>
            <a:pPr marL="0" indent="0">
              <a:buNone/>
            </a:pPr>
            <a:r>
              <a:rPr lang="en-US" b="1" dirty="0"/>
              <a:t>(2) the use of these assets to bring project actuality into conformance with the plan. Somehow, the PM must meld these two purposes into a uniform focus of activity.</a:t>
            </a:r>
            <a:endParaRPr lang="ar-SA" b="1" dirty="0"/>
          </a:p>
        </p:txBody>
      </p:sp>
    </p:spTree>
    <p:extLst>
      <p:ext uri="{BB962C8B-B14F-4D97-AF65-F5344CB8AC3E}">
        <p14:creationId xmlns:p14="http://schemas.microsoft.com/office/powerpoint/2010/main" val="2464599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a:ea typeface="ＭＳ Ｐゴシック" charset="0"/>
              </a:rPr>
              <a:t>Controlling</a:t>
            </a:r>
            <a:endParaRPr lang="ar-SA" dirty="0"/>
          </a:p>
        </p:txBody>
      </p:sp>
      <p:sp>
        <p:nvSpPr>
          <p:cNvPr id="3" name="Content Placeholder 2"/>
          <p:cNvSpPr>
            <a:spLocks noGrp="1"/>
          </p:cNvSpPr>
          <p:nvPr>
            <p:ph idx="1"/>
          </p:nvPr>
        </p:nvSpPr>
        <p:spPr/>
        <p:txBody>
          <a:bodyPr anchor="ctr"/>
          <a:lstStyle/>
          <a:p>
            <a:pPr marL="285750" indent="-285750"/>
            <a:r>
              <a:rPr lang="en-US" altLang="en-US" b="1" dirty="0"/>
              <a:t>Use the project plan as a guide</a:t>
            </a:r>
          </a:p>
          <a:p>
            <a:pPr marL="285750" indent="-285750"/>
            <a:r>
              <a:rPr lang="en-US" altLang="en-US" b="1" dirty="0"/>
              <a:t>Monitor and update plan regularly</a:t>
            </a:r>
          </a:p>
          <a:p>
            <a:pPr marL="285750" indent="-285750"/>
            <a:r>
              <a:rPr lang="en-US" altLang="en-US" b="1" dirty="0"/>
              <a:t>Adapt project schedule, budget and work plan as needed</a:t>
            </a:r>
          </a:p>
          <a:p>
            <a:pPr marL="285750" indent="-285750"/>
            <a:r>
              <a:rPr lang="en-US" altLang="en-US" b="1" dirty="0"/>
              <a:t>Document progress and changes, communicate them to the team</a:t>
            </a:r>
          </a:p>
          <a:p>
            <a:pPr marL="285750" indent="-285750"/>
            <a:r>
              <a:rPr lang="en-US" altLang="en-US" b="1" dirty="0"/>
              <a:t>Communicate actions taken to Key Stakeholders</a:t>
            </a:r>
          </a:p>
          <a:p>
            <a:pPr marL="285750" indent="-285750"/>
            <a:endParaRPr lang="en-US" altLang="en-US" sz="2400" b="1" dirty="0"/>
          </a:p>
          <a:p>
            <a:endParaRPr lang="ar-SA" b="1" dirty="0"/>
          </a:p>
        </p:txBody>
      </p:sp>
    </p:spTree>
    <p:extLst>
      <p:ext uri="{BB962C8B-B14F-4D97-AF65-F5344CB8AC3E}">
        <p14:creationId xmlns:p14="http://schemas.microsoft.com/office/powerpoint/2010/main" val="510650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How to Control?</a:t>
            </a:r>
            <a:endParaRPr lang="ar-SA" dirty="0"/>
          </a:p>
        </p:txBody>
      </p:sp>
      <p:sp>
        <p:nvSpPr>
          <p:cNvPr id="3" name="Content Placeholder 2"/>
          <p:cNvSpPr>
            <a:spLocks noGrp="1"/>
          </p:cNvSpPr>
          <p:nvPr>
            <p:ph idx="1"/>
          </p:nvPr>
        </p:nvSpPr>
        <p:spPr/>
        <p:txBody>
          <a:bodyPr anchor="ctr">
            <a:normAutofit/>
          </a:bodyPr>
          <a:lstStyle/>
          <a:p>
            <a:pPr>
              <a:buNone/>
            </a:pPr>
            <a:r>
              <a:rPr lang="en-US" altLang="en-US" sz="3200" b="1" dirty="0">
                <a:solidFill>
                  <a:srgbClr val="FF0000"/>
                </a:solidFill>
              </a:rPr>
              <a:t>Techniques to compress the schedule:</a:t>
            </a:r>
          </a:p>
          <a:p>
            <a:r>
              <a:rPr lang="en-US" altLang="en-US" sz="3200" b="1" u="sng" dirty="0"/>
              <a:t>Crashing</a:t>
            </a:r>
          </a:p>
          <a:p>
            <a:pPr marL="288925" lvl="1" indent="-285750">
              <a:spcBef>
                <a:spcPct val="0"/>
              </a:spcBef>
              <a:tabLst>
                <a:tab pos="230188" algn="l"/>
              </a:tabLst>
            </a:pPr>
            <a:r>
              <a:rPr lang="en-US" altLang="en-US" sz="2800" b="1" dirty="0"/>
              <a:t>Focused on critical path</a:t>
            </a:r>
          </a:p>
          <a:p>
            <a:pPr marL="288925" lvl="1" indent="-285750">
              <a:spcBef>
                <a:spcPct val="0"/>
              </a:spcBef>
              <a:tabLst>
                <a:tab pos="230188" algn="l"/>
              </a:tabLst>
            </a:pPr>
            <a:r>
              <a:rPr lang="en-US" altLang="en-US" sz="2800" b="1" dirty="0"/>
              <a:t>Generate multiple alternatives</a:t>
            </a:r>
          </a:p>
          <a:p>
            <a:pPr marL="288925" lvl="1" indent="-285750">
              <a:spcBef>
                <a:spcPct val="0"/>
              </a:spcBef>
              <a:tabLst>
                <a:tab pos="230188" algn="l"/>
              </a:tabLst>
            </a:pPr>
            <a:r>
              <a:rPr lang="en-US" altLang="en-US" sz="2800" b="1" dirty="0"/>
              <a:t>Add additional resources to the project</a:t>
            </a:r>
          </a:p>
          <a:p>
            <a:r>
              <a:rPr lang="en-US" altLang="en-US" sz="3200" b="1" u="sng" dirty="0"/>
              <a:t>Fast tracking</a:t>
            </a:r>
          </a:p>
          <a:p>
            <a:pPr marL="288925" lvl="1" indent="-285750">
              <a:spcBef>
                <a:spcPct val="0"/>
              </a:spcBef>
              <a:tabLst>
                <a:tab pos="230188" algn="l"/>
              </a:tabLst>
            </a:pPr>
            <a:r>
              <a:rPr lang="en-US" altLang="en-US" sz="2800" b="1" dirty="0"/>
              <a:t>Overlap sequential activities</a:t>
            </a:r>
          </a:p>
          <a:p>
            <a:endParaRPr lang="ar-SA" sz="3600" b="1" dirty="0"/>
          </a:p>
        </p:txBody>
      </p:sp>
    </p:spTree>
    <p:extLst>
      <p:ext uri="{BB962C8B-B14F-4D97-AF65-F5344CB8AC3E}">
        <p14:creationId xmlns:p14="http://schemas.microsoft.com/office/powerpoint/2010/main" val="2367767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DESIGNING THE CONTROL SYSTEM</a:t>
            </a:r>
            <a:endParaRPr lang="ar-SA" dirty="0"/>
          </a:p>
        </p:txBody>
      </p:sp>
      <p:sp>
        <p:nvSpPr>
          <p:cNvPr id="3" name="Content Placeholder 2"/>
          <p:cNvSpPr>
            <a:spLocks noGrp="1"/>
          </p:cNvSpPr>
          <p:nvPr>
            <p:ph idx="1"/>
          </p:nvPr>
        </p:nvSpPr>
        <p:spPr/>
        <p:txBody>
          <a:bodyPr anchor="ctr"/>
          <a:lstStyle/>
          <a:p>
            <a:r>
              <a:rPr lang="en-US" b="1" dirty="0"/>
              <a:t>When designing the control system, there are certain helpful guidelines to keep in mind. For instance, the primary purpose of the control system is to correct error, not to identify and punish the guilty. Managers must realize that the past cannot be changed, no matter how loudly they yell. Moreover, investment in the control system is subject to sharply diminishing returns. The cost of control increases faster and faster while the degree of control — and its value — increases more and more slowly.</a:t>
            </a:r>
            <a:endParaRPr lang="ar-SA" b="1" dirty="0"/>
          </a:p>
        </p:txBody>
      </p:sp>
    </p:spTree>
    <p:extLst>
      <p:ext uri="{BB962C8B-B14F-4D97-AF65-F5344CB8AC3E}">
        <p14:creationId xmlns:p14="http://schemas.microsoft.com/office/powerpoint/2010/main" val="14534107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Types of Control Systems</a:t>
            </a:r>
            <a:endParaRPr lang="ar-SA" dirty="0"/>
          </a:p>
        </p:txBody>
      </p:sp>
      <p:sp>
        <p:nvSpPr>
          <p:cNvPr id="3" name="Content Placeholder 2"/>
          <p:cNvSpPr>
            <a:spLocks noGrp="1"/>
          </p:cNvSpPr>
          <p:nvPr>
            <p:ph idx="1"/>
          </p:nvPr>
        </p:nvSpPr>
        <p:spPr/>
        <p:txBody>
          <a:bodyPr>
            <a:normAutofit/>
          </a:bodyPr>
          <a:lstStyle/>
          <a:p>
            <a:r>
              <a:rPr lang="en-US" dirty="0"/>
              <a:t>Before discussing the nature and use of these control systems, it is important to note that every control system must contain certain elements if it is to be useful. Any project (or production system) can be described in terms of its inputs, the process by which it works on the inputs, and the outputs that result. To control a project (or any production system) requires the following components:</a:t>
            </a:r>
          </a:p>
        </p:txBody>
      </p:sp>
    </p:spTree>
    <p:extLst>
      <p:ext uri="{BB962C8B-B14F-4D97-AF65-F5344CB8AC3E}">
        <p14:creationId xmlns:p14="http://schemas.microsoft.com/office/powerpoint/2010/main" val="1323997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Types of Control Systems</a:t>
            </a:r>
            <a:endParaRPr lang="ar-SA" dirty="0"/>
          </a:p>
        </p:txBody>
      </p:sp>
      <p:sp>
        <p:nvSpPr>
          <p:cNvPr id="3" name="Content Placeholder 2"/>
          <p:cNvSpPr>
            <a:spLocks noGrp="1"/>
          </p:cNvSpPr>
          <p:nvPr>
            <p:ph idx="1"/>
          </p:nvPr>
        </p:nvSpPr>
        <p:spPr/>
        <p:txBody>
          <a:bodyPr>
            <a:normAutofit/>
          </a:bodyPr>
          <a:lstStyle/>
          <a:p>
            <a:pPr marL="0" indent="0">
              <a:buNone/>
            </a:pPr>
            <a:r>
              <a:rPr lang="en-US" b="1" dirty="0"/>
              <a:t>1. </a:t>
            </a:r>
            <a:r>
              <a:rPr lang="en-US" dirty="0"/>
              <a:t>Each control must have a </a:t>
            </a:r>
            <a:r>
              <a:rPr lang="en-US" i="1" dirty="0"/>
              <a:t>sensor </a:t>
            </a:r>
            <a:r>
              <a:rPr lang="en-US" dirty="0"/>
              <a:t>, the duty of which is to measure any aspect of the project ’ s output that one wishes to control. For instance, it must be able to measure the length of the yardstick we mentioned earlier.</a:t>
            </a:r>
            <a:endParaRPr lang="ar-SA" dirty="0"/>
          </a:p>
        </p:txBody>
      </p:sp>
    </p:spTree>
    <p:extLst>
      <p:ext uri="{BB962C8B-B14F-4D97-AF65-F5344CB8AC3E}">
        <p14:creationId xmlns:p14="http://schemas.microsoft.com/office/powerpoint/2010/main" val="2147368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Types of Control Systems</a:t>
            </a:r>
            <a:endParaRPr lang="ar-SA" dirty="0"/>
          </a:p>
        </p:txBody>
      </p:sp>
      <p:sp>
        <p:nvSpPr>
          <p:cNvPr id="3" name="Content Placeholder 2"/>
          <p:cNvSpPr>
            <a:spLocks noGrp="1"/>
          </p:cNvSpPr>
          <p:nvPr>
            <p:ph idx="1"/>
          </p:nvPr>
        </p:nvSpPr>
        <p:spPr/>
        <p:txBody>
          <a:bodyPr anchor="ctr"/>
          <a:lstStyle/>
          <a:p>
            <a:pPr marL="0" indent="0">
              <a:buNone/>
            </a:pPr>
            <a:r>
              <a:rPr lang="en-US" b="1" dirty="0"/>
              <a:t>2. </a:t>
            </a:r>
            <a:r>
              <a:rPr lang="en-US" dirty="0"/>
              <a:t>The control system must have a </a:t>
            </a:r>
            <a:r>
              <a:rPr lang="en-US" i="1" dirty="0"/>
              <a:t>standard </a:t>
            </a:r>
            <a:r>
              <a:rPr lang="en-US" dirty="0"/>
              <a:t>for each thing measured. For the yardstick, the standard is 36 inches.</a:t>
            </a:r>
          </a:p>
          <a:p>
            <a:pPr marL="0" indent="0">
              <a:buNone/>
            </a:pPr>
            <a:r>
              <a:rPr lang="en-US" b="1" dirty="0"/>
              <a:t>3</a:t>
            </a:r>
            <a:r>
              <a:rPr lang="en-US" dirty="0"/>
              <a:t>. Next, the control system needs a </a:t>
            </a:r>
            <a:r>
              <a:rPr lang="en-US" i="1" dirty="0"/>
              <a:t>comparator </a:t>
            </a:r>
            <a:r>
              <a:rPr lang="en-US" dirty="0"/>
              <a:t>, a mechanism that compares the output of the sensor with the standard.</a:t>
            </a:r>
          </a:p>
          <a:p>
            <a:pPr marL="0" indent="0">
              <a:buNone/>
            </a:pPr>
            <a:r>
              <a:rPr lang="en-US" b="1" dirty="0"/>
              <a:t>4</a:t>
            </a:r>
            <a:r>
              <a:rPr lang="en-US" dirty="0"/>
              <a:t>. Given the results of the comparison, the control system needs a </a:t>
            </a:r>
            <a:r>
              <a:rPr lang="en-US" i="1" dirty="0"/>
              <a:t>decision maker </a:t>
            </a:r>
            <a:r>
              <a:rPr lang="en-US" dirty="0"/>
              <a:t>to decide if the difference between what the sensor measured and the standard is large enough to warrant attention.</a:t>
            </a:r>
          </a:p>
          <a:p>
            <a:pPr marL="0" indent="0">
              <a:buNone/>
            </a:pPr>
            <a:r>
              <a:rPr lang="en-US" b="1" dirty="0"/>
              <a:t>5. </a:t>
            </a:r>
            <a:r>
              <a:rPr lang="en-US" dirty="0"/>
              <a:t>The final piece required in a control system is an </a:t>
            </a:r>
            <a:r>
              <a:rPr lang="en-US" i="1" dirty="0"/>
              <a:t>effector </a:t>
            </a:r>
            <a:r>
              <a:rPr lang="en-US" dirty="0"/>
              <a:t>. </a:t>
            </a:r>
            <a:endParaRPr lang="ar-SA" dirty="0"/>
          </a:p>
        </p:txBody>
      </p:sp>
    </p:spTree>
    <p:extLst>
      <p:ext uri="{BB962C8B-B14F-4D97-AF65-F5344CB8AC3E}">
        <p14:creationId xmlns:p14="http://schemas.microsoft.com/office/powerpoint/2010/main" val="35026491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SCOPE CREEP AND CHANGE CONTROL</a:t>
            </a: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solidFill>
                  <a:srgbClr val="FF0000"/>
                </a:solidFill>
              </a:rPr>
              <a:t>This process is known as the change control system . The purpose of this system is to:</a:t>
            </a:r>
          </a:p>
          <a:p>
            <a:r>
              <a:rPr lang="en-US" dirty="0"/>
              <a:t>review all requested changes (either content or procedural changes)</a:t>
            </a:r>
          </a:p>
          <a:p>
            <a:r>
              <a:rPr lang="en-US" dirty="0"/>
              <a:t>identify all impacts the change may have on other project tasks</a:t>
            </a:r>
          </a:p>
          <a:p>
            <a:r>
              <a:rPr lang="en-US" dirty="0"/>
              <a:t>translate these impacts into alterations of project performance, schedule, and cost</a:t>
            </a:r>
          </a:p>
          <a:p>
            <a:r>
              <a:rPr lang="en-US" dirty="0"/>
              <a:t>evaluate the benefits and disadvantages of the requested changes</a:t>
            </a:r>
          </a:p>
          <a:p>
            <a:r>
              <a:rPr lang="en-US" dirty="0"/>
              <a:t>identify and evaluate alternative changes that might accomplish the same ends</a:t>
            </a:r>
          </a:p>
        </p:txBody>
      </p:sp>
    </p:spTree>
    <p:extLst>
      <p:ext uri="{BB962C8B-B14F-4D97-AF65-F5344CB8AC3E}">
        <p14:creationId xmlns:p14="http://schemas.microsoft.com/office/powerpoint/2010/main" val="39899877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lstStyle/>
          <a:p>
            <a:r>
              <a:rPr lang="en-US" dirty="0"/>
              <a:t>with greater benefits and/or fewer disadvantages</a:t>
            </a:r>
          </a:p>
          <a:p>
            <a:r>
              <a:rPr lang="en-US" dirty="0"/>
              <a:t>install a process so that individuals with appropriate authority may accept or reject the proposed changes</a:t>
            </a:r>
          </a:p>
          <a:p>
            <a:r>
              <a:rPr lang="en-US" dirty="0"/>
              <a:t>communicate accepted changes to all concerned parties</a:t>
            </a:r>
          </a:p>
          <a:p>
            <a:r>
              <a:rPr lang="en-US" dirty="0"/>
              <a:t>ensure that the changes are implemented properly</a:t>
            </a:r>
          </a:p>
          <a:p>
            <a:r>
              <a:rPr lang="en-US" dirty="0"/>
              <a:t>prepare reports that summarize all changes to date and their impacts</a:t>
            </a:r>
            <a:endParaRPr lang="ar-SA" dirty="0"/>
          </a:p>
          <a:p>
            <a:endParaRPr lang="ar-SA" dirty="0"/>
          </a:p>
        </p:txBody>
      </p:sp>
    </p:spTree>
    <p:extLst>
      <p:ext uri="{BB962C8B-B14F-4D97-AF65-F5344CB8AC3E}">
        <p14:creationId xmlns:p14="http://schemas.microsoft.com/office/powerpoint/2010/main" val="35095501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solidFill>
                  <a:srgbClr val="FF0000"/>
                </a:solidFill>
              </a:rPr>
              <a:t>Avoiding scope creep is not possible. Controlling it, and thereby reducing some of the pain, is possible if the PM follows a few rules:</a:t>
            </a:r>
          </a:p>
          <a:p>
            <a:pPr marL="0" indent="0">
              <a:buNone/>
            </a:pPr>
            <a:r>
              <a:rPr lang="en-US" b="1" dirty="0">
                <a:solidFill>
                  <a:srgbClr val="FF0000"/>
                </a:solidFill>
              </a:rPr>
              <a:t>1. </a:t>
            </a:r>
            <a:r>
              <a:rPr lang="en-US" b="1" dirty="0"/>
              <a:t>Every project charter must include a </a:t>
            </a:r>
            <a:r>
              <a:rPr lang="en-US" b="1" i="1" dirty="0"/>
              <a:t>change control system </a:t>
            </a:r>
            <a:r>
              <a:rPr lang="en-US" b="1" dirty="0"/>
              <a:t>by which requests for changes in the project ’ s plan, processes, budget, schedule, or deliverables are evaluated. </a:t>
            </a:r>
          </a:p>
          <a:p>
            <a:pPr marL="0" indent="0">
              <a:buNone/>
            </a:pPr>
            <a:r>
              <a:rPr lang="en-US" b="1" dirty="0"/>
              <a:t> </a:t>
            </a:r>
            <a:r>
              <a:rPr lang="en-US" b="1" dirty="0">
                <a:solidFill>
                  <a:srgbClr val="FF0000"/>
                </a:solidFill>
              </a:rPr>
              <a:t>2. </a:t>
            </a:r>
            <a:r>
              <a:rPr lang="en-US" b="1" dirty="0"/>
              <a:t>Every project change must be introduced by a </a:t>
            </a:r>
            <a:r>
              <a:rPr lang="en-US" b="1" i="1" dirty="0"/>
              <a:t>change order </a:t>
            </a:r>
            <a:r>
              <a:rPr lang="en-US" b="1" dirty="0"/>
              <a:t>that includes a description of the agreed - upon change together with any resulting changes in the plan, processes, budget, schedule, or deliverables.</a:t>
            </a:r>
          </a:p>
        </p:txBody>
      </p:sp>
    </p:spTree>
    <p:extLst>
      <p:ext uri="{BB962C8B-B14F-4D97-AF65-F5344CB8AC3E}">
        <p14:creationId xmlns:p14="http://schemas.microsoft.com/office/powerpoint/2010/main" val="462073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lstStyle/>
          <a:p>
            <a:pPr marL="0" indent="0">
              <a:buNone/>
            </a:pPr>
            <a:r>
              <a:rPr lang="en-US" b="1" dirty="0">
                <a:solidFill>
                  <a:srgbClr val="FF0000"/>
                </a:solidFill>
              </a:rPr>
              <a:t>3. </a:t>
            </a:r>
            <a:r>
              <a:rPr lang="en-US" b="1" dirty="0"/>
              <a:t>Changes must be approved in writing by the client ’ s agent as well as by a representative of senior management of the firm conducting the project.</a:t>
            </a:r>
          </a:p>
          <a:p>
            <a:pPr marL="0" indent="0">
              <a:buNone/>
            </a:pPr>
            <a:r>
              <a:rPr lang="en-US" b="1" dirty="0">
                <a:solidFill>
                  <a:srgbClr val="FF0000"/>
                </a:solidFill>
              </a:rPr>
              <a:t>4. </a:t>
            </a:r>
            <a:r>
              <a:rPr lang="en-US" b="1" dirty="0"/>
              <a:t>The project manager must be consulted on all proposed changes prior to the preparation and approval of the change order. (The PM ’ s approval is not required.)</a:t>
            </a:r>
          </a:p>
          <a:p>
            <a:pPr marL="0" indent="0">
              <a:buNone/>
            </a:pPr>
            <a:endParaRPr lang="ar-SA" b="1" dirty="0"/>
          </a:p>
        </p:txBody>
      </p:sp>
    </p:spTree>
    <p:extLst>
      <p:ext uri="{BB962C8B-B14F-4D97-AF65-F5344CB8AC3E}">
        <p14:creationId xmlns:p14="http://schemas.microsoft.com/office/powerpoint/2010/main" val="32909354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0" dirty="0"/>
              <a:t>SCOPE CREEP AND CHANGE CONTROL cont. …</a:t>
            </a:r>
            <a:endParaRPr lang="ar-SA" sz="2800" dirty="0"/>
          </a:p>
        </p:txBody>
      </p:sp>
      <p:sp>
        <p:nvSpPr>
          <p:cNvPr id="3" name="Content Placeholder 2"/>
          <p:cNvSpPr>
            <a:spLocks noGrp="1"/>
          </p:cNvSpPr>
          <p:nvPr>
            <p:ph idx="1"/>
          </p:nvPr>
        </p:nvSpPr>
        <p:spPr/>
        <p:txBody>
          <a:bodyPr/>
          <a:lstStyle/>
          <a:p>
            <a:pPr marL="0" indent="0">
              <a:buNone/>
            </a:pPr>
            <a:r>
              <a:rPr lang="en-US" b="1" dirty="0">
                <a:solidFill>
                  <a:srgbClr val="FF0000"/>
                </a:solidFill>
              </a:rPr>
              <a:t>5.</a:t>
            </a:r>
            <a:r>
              <a:rPr lang="en-US" b="1" dirty="0"/>
              <a:t> Once the change order has been approved, the project master plan must be amended</a:t>
            </a:r>
          </a:p>
          <a:p>
            <a:pPr marL="0" indent="0">
              <a:buNone/>
            </a:pPr>
            <a:r>
              <a:rPr lang="en-US" b="1" dirty="0"/>
              <a:t>to reflect the change and the change order becomes a part of that plan.</a:t>
            </a:r>
            <a:endParaRPr lang="ar-SA" b="1" dirty="0"/>
          </a:p>
          <a:p>
            <a:endParaRPr lang="ar-SA" b="1" dirty="0"/>
          </a:p>
        </p:txBody>
      </p:sp>
    </p:spTree>
    <p:extLst>
      <p:ext uri="{BB962C8B-B14F-4D97-AF65-F5344CB8AC3E}">
        <p14:creationId xmlns:p14="http://schemas.microsoft.com/office/powerpoint/2010/main" val="550366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3922</TotalTime>
  <Words>2836</Words>
  <Application>Microsoft Office PowerPoint</Application>
  <PresentationFormat>Widescreen</PresentationFormat>
  <Paragraphs>141</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Arial Black</vt:lpstr>
      <vt:lpstr>Calibri</vt:lpstr>
      <vt:lpstr>Calibri Light</vt:lpstr>
      <vt:lpstr>Wingdings</vt:lpstr>
      <vt:lpstr>Office Theme</vt:lpstr>
      <vt:lpstr>Project Communications Lecture 10</vt:lpstr>
      <vt:lpstr>Objective </vt:lpstr>
      <vt:lpstr>Introduction </vt:lpstr>
      <vt:lpstr>Introduction </vt:lpstr>
      <vt:lpstr> The Plan-Monitor-Control Cycle </vt:lpstr>
      <vt:lpstr> Designing the Monitoring System </vt:lpstr>
      <vt:lpstr> The Plan-Monitor-Control Cycle cont. … </vt:lpstr>
      <vt:lpstr>Getting the Project Plan Approved</vt:lpstr>
      <vt:lpstr> Data Collection and Reporting </vt:lpstr>
      <vt:lpstr>Data Collecting</vt:lpstr>
      <vt:lpstr>Data Collecting</vt:lpstr>
      <vt:lpstr>Data Collecting</vt:lpstr>
      <vt:lpstr>Data Collecting</vt:lpstr>
      <vt:lpstr>Data Collecting</vt:lpstr>
      <vt:lpstr>Reporting and Report Types</vt:lpstr>
      <vt:lpstr>Reporting and Report Types</vt:lpstr>
      <vt:lpstr>Reporting and Report Types</vt:lpstr>
      <vt:lpstr>Meetings</vt:lpstr>
      <vt:lpstr>Meetings</vt:lpstr>
      <vt:lpstr>Virtual Meetings, Reports, and Project Management</vt:lpstr>
      <vt:lpstr> Earned Value  </vt:lpstr>
      <vt:lpstr> Earned Value  </vt:lpstr>
      <vt:lpstr> Earned Value  </vt:lpstr>
      <vt:lpstr> Earned Value </vt:lpstr>
      <vt:lpstr>  Project Control  </vt:lpstr>
      <vt:lpstr>  Project Control  </vt:lpstr>
      <vt:lpstr> Purposes of Control </vt:lpstr>
      <vt:lpstr> Purposes of Control </vt:lpstr>
      <vt:lpstr> Purposes of Control </vt:lpstr>
      <vt:lpstr>Controlling</vt:lpstr>
      <vt:lpstr>How to Control?</vt:lpstr>
      <vt:lpstr>DESIGNING THE CONTROL SYSTEM</vt:lpstr>
      <vt:lpstr>Types of Control Systems</vt:lpstr>
      <vt:lpstr>Types of Control Systems</vt:lpstr>
      <vt:lpstr>Types of Control Systems</vt:lpstr>
      <vt:lpstr>SCOPE CREEP AND CHANGE CONTROL</vt:lpstr>
      <vt:lpstr>SCOPE CREEP AND CHANGE CONTROL cont. …</vt:lpstr>
      <vt:lpstr>SCOPE CREEP AND CHANGE CONTROL cont. …</vt:lpstr>
      <vt:lpstr>SCOPE CREEP AND CHANGE CONTROL cont. …</vt:lpstr>
      <vt:lpstr>SCOPE CREEP AND CHANGE CONTROL 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Waseem Tabbaa</cp:lastModifiedBy>
  <cp:revision>72</cp:revision>
  <dcterms:created xsi:type="dcterms:W3CDTF">2020-10-15T07:04:09Z</dcterms:created>
  <dcterms:modified xsi:type="dcterms:W3CDTF">2022-07-30T17:21:52Z</dcterms:modified>
</cp:coreProperties>
</file>