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1" r:id="rId1"/>
  </p:sldMasterIdLst>
  <p:notesMasterIdLst>
    <p:notesMasterId r:id="rId33"/>
  </p:notesMasterIdLst>
  <p:sldIdLst>
    <p:sldId id="480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481" r:id="rId12"/>
    <p:sldId id="266" r:id="rId13"/>
    <p:sldId id="267" r:id="rId14"/>
    <p:sldId id="486" r:id="rId15"/>
    <p:sldId id="268" r:id="rId16"/>
    <p:sldId id="269" r:id="rId17"/>
    <p:sldId id="270" r:id="rId18"/>
    <p:sldId id="271" r:id="rId19"/>
    <p:sldId id="485" r:id="rId20"/>
    <p:sldId id="272" r:id="rId21"/>
    <p:sldId id="484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482" r:id="rId31"/>
    <p:sldId id="487" r:id="rId32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E5A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948"/>
    <p:restoredTop sz="77469" autoAdjust="0"/>
  </p:normalViewPr>
  <p:slideViewPr>
    <p:cSldViewPr>
      <p:cViewPr varScale="1">
        <p:scale>
          <a:sx n="85" d="100"/>
          <a:sy n="85" d="100"/>
        </p:scale>
        <p:origin x="1864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/>
            </a:lvl1pPr>
            <a:lvl2pPr marL="457200" marR="0" indent="0" algn="l" rtl="0">
              <a:spcBef>
                <a:spcPts val="0"/>
              </a:spcBef>
              <a:spcAft>
                <a:spcPts val="0"/>
              </a:spcAft>
              <a:defRPr/>
            </a:lvl2pPr>
            <a:lvl3pPr marL="914400" marR="0" indent="0" algn="l" rtl="0">
              <a:spcBef>
                <a:spcPts val="0"/>
              </a:spcBef>
              <a:spcAft>
                <a:spcPts val="0"/>
              </a:spcAft>
              <a:defRPr/>
            </a:lvl3pPr>
            <a:lvl4pPr marL="1371600" marR="0" indent="0" algn="l" rtl="0">
              <a:spcBef>
                <a:spcPts val="0"/>
              </a:spcBef>
              <a:spcAft>
                <a:spcPts val="0"/>
              </a:spcAft>
              <a:defRPr/>
            </a:lvl4pPr>
            <a:lvl5pPr marL="1828800" marR="0" indent="0" algn="l" rtl="0">
              <a:spcBef>
                <a:spcPts val="0"/>
              </a:spcBef>
              <a:spcAft>
                <a:spcPts val="0"/>
              </a:spcAft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" name="Shape 3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spcBef>
                <a:spcPts val="0"/>
              </a:spcBef>
              <a:spcAft>
                <a:spcPts val="0"/>
              </a:spcAft>
              <a:defRPr/>
            </a:lvl1pPr>
            <a:lvl2pPr marL="457200" marR="0" indent="0" algn="l" rtl="0">
              <a:spcBef>
                <a:spcPts val="0"/>
              </a:spcBef>
              <a:spcAft>
                <a:spcPts val="0"/>
              </a:spcAft>
              <a:defRPr/>
            </a:lvl2pPr>
            <a:lvl3pPr marL="914400" marR="0" indent="0" algn="l" rtl="0">
              <a:spcBef>
                <a:spcPts val="0"/>
              </a:spcBef>
              <a:spcAft>
                <a:spcPts val="0"/>
              </a:spcAft>
              <a:defRPr/>
            </a:lvl3pPr>
            <a:lvl4pPr marL="1371600" marR="0" indent="0" algn="l" rtl="0">
              <a:spcBef>
                <a:spcPts val="0"/>
              </a:spcBef>
              <a:spcAft>
                <a:spcPts val="0"/>
              </a:spcAft>
              <a:defRPr/>
            </a:lvl4pPr>
            <a:lvl5pPr marL="1828800" marR="0" indent="0" algn="l" rtl="0">
              <a:spcBef>
                <a:spcPts val="0"/>
              </a:spcBef>
              <a:spcAft>
                <a:spcPts val="0"/>
              </a:spcAft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" name="Shape 4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" name="Shape 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360"/>
              </a:spcBef>
              <a:spcAft>
                <a:spcPts val="0"/>
              </a:spcAft>
              <a:defRPr/>
            </a:lvl1pPr>
            <a:lvl2pPr marL="457200" marR="0" indent="0" algn="l" rtl="0">
              <a:spcBef>
                <a:spcPts val="360"/>
              </a:spcBef>
              <a:spcAft>
                <a:spcPts val="0"/>
              </a:spcAft>
              <a:defRPr/>
            </a:lvl2pPr>
            <a:lvl3pPr marL="914400" marR="0" indent="0" algn="l" rtl="0">
              <a:spcBef>
                <a:spcPts val="360"/>
              </a:spcBef>
              <a:spcAft>
                <a:spcPts val="0"/>
              </a:spcAft>
              <a:defRPr/>
            </a:lvl3pPr>
            <a:lvl4pPr marL="1371600" marR="0" indent="0" algn="l" rtl="0">
              <a:spcBef>
                <a:spcPts val="360"/>
              </a:spcBef>
              <a:spcAft>
                <a:spcPts val="0"/>
              </a:spcAft>
              <a:defRPr/>
            </a:lvl4pPr>
            <a:lvl5pPr marL="1828800" marR="0" indent="0" algn="l" rtl="0">
              <a:spcBef>
                <a:spcPts val="360"/>
              </a:spcBef>
              <a:spcAft>
                <a:spcPts val="0"/>
              </a:spcAft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/>
            </a:lvl1pPr>
            <a:lvl2pPr marL="457200" marR="0" indent="0" algn="l" rtl="0">
              <a:spcBef>
                <a:spcPts val="0"/>
              </a:spcBef>
              <a:spcAft>
                <a:spcPts val="0"/>
              </a:spcAft>
              <a:defRPr/>
            </a:lvl2pPr>
            <a:lvl3pPr marL="914400" marR="0" indent="0" algn="l" rtl="0">
              <a:spcBef>
                <a:spcPts val="0"/>
              </a:spcBef>
              <a:spcAft>
                <a:spcPts val="0"/>
              </a:spcAft>
              <a:defRPr/>
            </a:lvl3pPr>
            <a:lvl4pPr marL="1371600" marR="0" indent="0" algn="l" rtl="0">
              <a:spcBef>
                <a:spcPts val="0"/>
              </a:spcBef>
              <a:spcAft>
                <a:spcPts val="0"/>
              </a:spcAft>
              <a:defRPr/>
            </a:lvl4pPr>
            <a:lvl5pPr marL="1828800" marR="0" indent="0" algn="l" rtl="0">
              <a:spcBef>
                <a:spcPts val="0"/>
              </a:spcBef>
              <a:spcAft>
                <a:spcPts val="0"/>
              </a:spcAft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>
            <a:lvl1pPr marL="0" marR="0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marL="0" lvl="0" indent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buSzPct val="25000"/>
                <a:buNone/>
              </a:pPr>
              <a:t>‹#›</a:t>
            </a:fld>
            <a:endParaRPr lang="en-US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r" defTabSz="914400" rtl="1" eaLnBrk="1" latinLnBrk="0" hangingPunct="1">
              <a:spcBef>
                <a:spcPts val="360"/>
              </a:spcBef>
              <a:spcAft>
                <a:spcPts val="0"/>
              </a:spcAft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6761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38" name="Shape 3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Shape 39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2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6" name="Shape 4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" name="Shape 47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3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Shape 6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2" name="Shape 6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" name="Shape 63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4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70" name="Shape 7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endParaRPr lang="en-US" sz="1200" b="0" i="0" u="none" strike="noStrike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71" name="Shape 71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5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8" name="Shape 7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r" defTabSz="914400" rtl="1" eaLnBrk="1" latinLnBrk="0" hangingPunct="1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" name="Shape 79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6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6" name="Shape 8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r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وجهات نظر حول الاتصال الاستراتيجي والتنظيمي</a:t>
            </a:r>
            <a:endParaRPr lang="en-US" sz="10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1 - النقاط الرئيسية للاتصال التنظيمي الاستراتيجي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إنه ديناميكي ويؤثر داخل وخارج المنظمة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قدرة المنظمة على مواجهة التحديات البيئية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استراتيجية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استباقية وتفاعلية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يضع الاتصال الاستراتيجي الأساس للتفاعلات المستمرة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2 - أصحاب المصلحة التنظيميين</a:t>
            </a:r>
            <a:endParaRPr lang="en-US" sz="10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حصة في المنظمة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قادرة على التأثير في قدرة المنظمة على تحقيق أهدافها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3 - قنوات الاتصال</a:t>
            </a:r>
            <a:endParaRPr lang="en-US" sz="10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تلفزيون تفاعلي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التجارة الإلكترونية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الاتصالات اللاسلكية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إنترنت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marL="457200" marR="0" lvl="1" indent="0" algn="r" defTabSz="914400" rtl="1" eaLnBrk="1" latinLnBrk="0" hangingPunct="1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1200" b="0" i="0" u="none" strike="noStrike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87" name="Shape 87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7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4" name="Shape 9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Shape 95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8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2" name="Shape 10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r" rtl="1"/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أصحاب المصالح والمستفيدين ( داخليا وخارجيا ) </a:t>
            </a:r>
            <a:endParaRPr lang="en-US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1 - الجمهور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يمكن أن تكون كبيرة أو صغيرة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يمكن أن تكون مجموعات من أصحاب المصلحة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2 - </a:t>
            </a:r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نقاط يجب مراعاتها عند التخطيط للاستراتيجية التنظيمية</a:t>
            </a:r>
            <a:endParaRPr lang="en-US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تغيير الاهتمامات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الاحتياجات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تصرفات الجماهير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المالكون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lang="en-US" sz="1200" b="0" i="0" u="none" strike="noStrike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103" name="Shape 103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9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0" name="Shape 11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r" rtl="1"/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المسح البيئي</a:t>
            </a:r>
            <a:endParaRPr lang="en-US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1 - كيف يعمل المسح البيئي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تقوم المؤسسات بشكل روتيني بمراقبة البيئة للحصول على البيانات للمساعدة في تشكيل الاستراتيجية التنظيمية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جمع المعلومات حول بيئة المنظمة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التأثير على العمل المستقبلي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2 - كيف يتم جمع المعلومات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بشكل غير رسمي أو بشكل متقطع من خلال تفاعلات الأعضاء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حضور دورات تدريبية أو مؤتمرات خارج الموقع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مسح الصحف والمجلات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مراقبة وسائل التواصل الاجتماعي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lang="en-US" sz="1200" b="0" i="0" u="none" strike="noStrike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111" name="Shape 111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10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mtClean="0"/>
              <a:pPr marL="0" lvl="0" indent="0">
                <a:spcBef>
                  <a:spcPts val="0"/>
                </a:spcBef>
                <a:buSzPct val="25000"/>
                <a:buNone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8767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8" name="Shape 11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البيئة العالمية</a:t>
            </a:r>
          </a:p>
          <a:p>
            <a:pPr marL="0" marR="0" lvl="0" indent="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النقطة 1 - نظرة عامة</a:t>
            </a:r>
          </a:p>
          <a:p>
            <a:pPr marL="171450" marR="0" lvl="0" indent="-17145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مرتبط بتقنيات متطورة</a:t>
            </a:r>
          </a:p>
          <a:p>
            <a:pPr marL="171450" marR="0" lvl="0" indent="-17145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يمتد إلى ثقافات واحتياجات متنوعة</a:t>
            </a:r>
          </a:p>
          <a:p>
            <a:pPr marL="171450" marR="0" lvl="0" indent="-17145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تحدي فهم العديد من الجماهير والبيانات البيئية</a:t>
            </a:r>
          </a:p>
          <a:p>
            <a:pPr marL="0" marR="0" lvl="0" indent="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النقطة 2 - العولمة</a:t>
            </a:r>
          </a:p>
          <a:p>
            <a:pPr marL="171450" marR="0" lvl="0" indent="-17145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مسابقة</a:t>
            </a:r>
          </a:p>
          <a:p>
            <a:pPr marL="171450" marR="0" lvl="0" indent="-17145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فرص جديدة في السوق</a:t>
            </a:r>
          </a:p>
          <a:p>
            <a:pPr marL="171450" marR="0" lvl="0" indent="-17145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شبكات تعاون جديدة</a:t>
            </a:r>
          </a:p>
          <a:p>
            <a:pPr marL="171450" marR="0" lvl="0" indent="-17145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مجموعة من الإمكانات الأخرى</a:t>
            </a:r>
            <a:endParaRPr lang="en-US" sz="1200" b="0" i="0" u="none" strike="noStrike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119" name="Shape 119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12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26" name="Shape 12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عمليات </a:t>
            </a:r>
            <a:r>
              <a:rPr lang="en-US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SWOT</a:t>
            </a:r>
          </a:p>
          <a:p>
            <a:pPr marL="0" marR="0" lvl="0" indent="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النقطة 1 - </a:t>
            </a:r>
            <a:r>
              <a:rPr lang="en-US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SWOT</a:t>
            </a:r>
          </a:p>
          <a:p>
            <a:pPr marL="171450" marR="0" lvl="0" indent="-17145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Font typeface="Arial" panose="020B0604020202020204" pitchFamily="34" charset="0"/>
              <a:buChar char="•"/>
            </a:pPr>
            <a:r>
              <a:rPr lang="en-US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</a:t>
            </a: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نقاط القوة</a:t>
            </a:r>
          </a:p>
          <a:p>
            <a:pPr marL="171450" marR="0" lvl="0" indent="-17145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نقاط الضعف</a:t>
            </a:r>
          </a:p>
          <a:p>
            <a:pPr marL="171450" marR="0" lvl="0" indent="-17145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فرص</a:t>
            </a:r>
          </a:p>
          <a:p>
            <a:pPr marL="171450" marR="0" lvl="0" indent="-17145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التهديدات</a:t>
            </a:r>
          </a:p>
          <a:p>
            <a:pPr marL="0" marR="0" lvl="0" indent="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النقطة 2 - إستراتيجية الشركة</a:t>
            </a:r>
          </a:p>
          <a:p>
            <a:pPr marL="0" marR="0" lvl="0" indent="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البدء بتقييم الظروف البيئية</a:t>
            </a:r>
          </a:p>
          <a:p>
            <a:pPr marL="0" marR="0" lvl="0" indent="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القدرات والموارد الداخلية للمنظمة</a:t>
            </a:r>
          </a:p>
          <a:p>
            <a:pPr marL="0" marR="0" lvl="0" indent="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النقطة 3 - أنواع الإستراتيجية</a:t>
            </a:r>
          </a:p>
          <a:p>
            <a:pPr marL="0" marR="0" lvl="0" indent="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الهدف أو استراتيجية تحديد المواقع</a:t>
            </a:r>
          </a:p>
          <a:p>
            <a:pPr marL="0" marR="0" lvl="0" indent="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استراتيجية العمل</a:t>
            </a:r>
          </a:p>
          <a:p>
            <a:pPr marL="0" marR="0" lvl="0" indent="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إستراتيجية التشغيل</a:t>
            </a:r>
          </a:p>
          <a:p>
            <a:pPr marL="0" marR="0" lvl="0" indent="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النقطة 4 - مراحل تحليل </a:t>
            </a:r>
            <a:r>
              <a:rPr lang="en-US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SWOT</a:t>
            </a:r>
          </a:p>
          <a:p>
            <a:pPr marL="0" marR="0" lvl="0" indent="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</a:t>
            </a: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مسح وتفسير البيئات الداخلية والخارجية</a:t>
            </a:r>
          </a:p>
          <a:p>
            <a:pPr marL="0" marR="0" lvl="0" indent="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صياغة رسالة أو رؤية للمستقبل لتحويلها إلى أهداف محددة</a:t>
            </a:r>
          </a:p>
          <a:p>
            <a:pPr marL="0" marR="0" lvl="0" indent="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تطوير الإستراتيجية وتنفيذ البرامج المساندة</a:t>
            </a:r>
          </a:p>
          <a:p>
            <a:pPr marL="0" marR="0" lvl="0" indent="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مراقبة ومراجعة ومراجعة الخطة وتنفيذها</a:t>
            </a:r>
            <a:endParaRPr lang="en-US" sz="1200" b="0" i="0" u="none" strike="noStrike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127" name="Shape 127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13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Shape 13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34" name="Shape 13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Shape 135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15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457200" marR="0" lvl="1" indent="70484" algn="r" defTabSz="914400" rtl="1" eaLnBrk="1" latinLnBrk="0" hangingPunct="1">
              <a:lnSpc>
                <a:spcPct val="90000"/>
              </a:lnSpc>
              <a:spcBef>
                <a:spcPts val="333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ar" sz="1200" b="1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العلاقات العامة</a:t>
            </a:r>
          </a:p>
          <a:p>
            <a:pPr marL="457200" marR="0" lvl="1" indent="70484" algn="r" defTabSz="914400" rtl="1" eaLnBrk="1" latinLnBrk="0" hangingPunct="1">
              <a:lnSpc>
                <a:spcPct val="90000"/>
              </a:lnSpc>
              <a:spcBef>
                <a:spcPts val="333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النقطة 1 - الوصف</a:t>
            </a:r>
          </a:p>
          <a:p>
            <a:pPr marL="628650" marR="0" lvl="1" indent="-171450" algn="r" defTabSz="914400" rtl="1" eaLnBrk="1" latinLnBrk="0" hangingPunct="1">
              <a:lnSpc>
                <a:spcPct val="90000"/>
              </a:lnSpc>
              <a:spcBef>
                <a:spcPts val="333"/>
              </a:spcBef>
              <a:spcAft>
                <a:spcPts val="0"/>
              </a:spcAft>
              <a:buClr>
                <a:schemeClr val="dk1"/>
              </a:buClr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يمثل مجموعة أوسع من الأنشطة</a:t>
            </a:r>
          </a:p>
          <a:p>
            <a:pPr marL="628650" marR="0" lvl="1" indent="-171450" algn="r" defTabSz="914400" rtl="1" eaLnBrk="1" latinLnBrk="0" hangingPunct="1">
              <a:lnSpc>
                <a:spcPct val="90000"/>
              </a:lnSpc>
              <a:spcBef>
                <a:spcPts val="333"/>
              </a:spcBef>
              <a:spcAft>
                <a:spcPts val="0"/>
              </a:spcAft>
              <a:buClr>
                <a:schemeClr val="dk1"/>
              </a:buClr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يشمل جميع أنشطة الاتصال للمنظمة</a:t>
            </a:r>
          </a:p>
          <a:p>
            <a:pPr marL="628650" marR="0" lvl="1" indent="-171450" algn="r" defTabSz="914400" rtl="1" eaLnBrk="1" latinLnBrk="0" hangingPunct="1">
              <a:lnSpc>
                <a:spcPct val="90000"/>
              </a:lnSpc>
              <a:spcBef>
                <a:spcPts val="333"/>
              </a:spcBef>
              <a:spcAft>
                <a:spcPts val="0"/>
              </a:spcAft>
              <a:buClr>
                <a:schemeClr val="dk1"/>
              </a:buClr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وظيفة الإدارة التي تنشئ علاقات متبادلة المنفعة بين المنظمة والجمهور</a:t>
            </a:r>
          </a:p>
          <a:p>
            <a:pPr marL="457200" marR="0" lvl="1" indent="70484" algn="r" defTabSz="914400" rtl="1" eaLnBrk="1" latinLnBrk="0" hangingPunct="1">
              <a:lnSpc>
                <a:spcPct val="90000"/>
              </a:lnSpc>
              <a:spcBef>
                <a:spcPts val="333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النقطة 2 - أنشطة العلاقات العامة</a:t>
            </a:r>
          </a:p>
          <a:p>
            <a:pPr marL="628650" marR="0" lvl="1" indent="-171450" algn="r" defTabSz="914400" rtl="1" eaLnBrk="1" latinLnBrk="0" hangingPunct="1">
              <a:lnSpc>
                <a:spcPct val="90000"/>
              </a:lnSpc>
              <a:spcBef>
                <a:spcPts val="333"/>
              </a:spcBef>
              <a:spcAft>
                <a:spcPts val="0"/>
              </a:spcAft>
              <a:buClr>
                <a:schemeClr val="dk1"/>
              </a:buClr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إدارة الاتصالات الداخلية</a:t>
            </a:r>
          </a:p>
          <a:p>
            <a:pPr marL="628650" marR="0" lvl="1" indent="-171450" algn="r" defTabSz="914400" rtl="1" eaLnBrk="1" latinLnBrk="0" hangingPunct="1">
              <a:lnSpc>
                <a:spcPct val="90000"/>
              </a:lnSpc>
              <a:spcBef>
                <a:spcPts val="333"/>
              </a:spcBef>
              <a:spcAft>
                <a:spcPts val="0"/>
              </a:spcAft>
              <a:buClr>
                <a:schemeClr val="dk1"/>
              </a:buClr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الشؤون العامة والقضايا العامة</a:t>
            </a:r>
          </a:p>
          <a:p>
            <a:pPr marL="628650" marR="0" lvl="1" indent="-171450" algn="r" defTabSz="914400" rtl="1" eaLnBrk="1" latinLnBrk="0" hangingPunct="1">
              <a:lnSpc>
                <a:spcPct val="90000"/>
              </a:lnSpc>
              <a:spcBef>
                <a:spcPts val="333"/>
              </a:spcBef>
              <a:spcAft>
                <a:spcPts val="0"/>
              </a:spcAft>
              <a:buClr>
                <a:schemeClr val="dk1"/>
              </a:buClr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العلاقات الاعلامية</a:t>
            </a:r>
          </a:p>
          <a:p>
            <a:pPr marL="457200" marR="0" lvl="1" indent="70484" algn="r" defTabSz="914400" rtl="1" eaLnBrk="1" latinLnBrk="0" hangingPunct="1">
              <a:lnSpc>
                <a:spcPct val="90000"/>
              </a:lnSpc>
              <a:spcBef>
                <a:spcPts val="333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ar" sz="1200" b="1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التواصل أثناء الأزمات التنظيمية</a:t>
            </a:r>
            <a:endParaRPr lang="ar" sz="1200" b="0" i="0" u="none" strike="noStrike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marR="0" lvl="1" indent="70484" algn="r" defTabSz="914400" rtl="1" eaLnBrk="1" latinLnBrk="0" hangingPunct="1">
              <a:lnSpc>
                <a:spcPct val="90000"/>
              </a:lnSpc>
              <a:spcBef>
                <a:spcPts val="333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توصيل صورة المنظمة أو سمعتها</a:t>
            </a:r>
          </a:p>
          <a:p>
            <a:pPr marL="457200" marR="0" lvl="1" indent="70484" algn="r" defTabSz="914400" rtl="1" eaLnBrk="1" latinLnBrk="0" hangingPunct="1">
              <a:lnSpc>
                <a:spcPct val="90000"/>
              </a:lnSpc>
              <a:spcBef>
                <a:spcPts val="333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النقطة 1 - الصورة أو السمعة</a:t>
            </a:r>
          </a:p>
          <a:p>
            <a:pPr marL="628650" marR="0" lvl="1" indent="-171450" algn="r" defTabSz="914400" rtl="1" eaLnBrk="1" latinLnBrk="0" hangingPunct="1">
              <a:lnSpc>
                <a:spcPct val="90000"/>
              </a:lnSpc>
              <a:spcBef>
                <a:spcPts val="333"/>
              </a:spcBef>
              <a:spcAft>
                <a:spcPts val="0"/>
              </a:spcAft>
              <a:buClr>
                <a:schemeClr val="dk1"/>
              </a:buClr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أساسي لقدرة المنظمة على تحقيق أهدافها أو أهدافها</a:t>
            </a:r>
          </a:p>
          <a:p>
            <a:pPr marL="628650" marR="0" lvl="1" indent="-171450" algn="r" defTabSz="914400" rtl="1" eaLnBrk="1" latinLnBrk="0" hangingPunct="1">
              <a:lnSpc>
                <a:spcPct val="90000"/>
              </a:lnSpc>
              <a:spcBef>
                <a:spcPts val="333"/>
              </a:spcBef>
              <a:spcAft>
                <a:spcPts val="0"/>
              </a:spcAft>
              <a:buClr>
                <a:schemeClr val="dk1"/>
              </a:buClr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تعكس الصور المنقولة الواقع التنظيمي</a:t>
            </a:r>
          </a:p>
          <a:p>
            <a:pPr marL="457200" marR="0" lvl="1" indent="70484" algn="r" defTabSz="914400" rtl="1" eaLnBrk="1" latinLnBrk="0" hangingPunct="1">
              <a:lnSpc>
                <a:spcPct val="90000"/>
              </a:lnSpc>
              <a:spcBef>
                <a:spcPts val="333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النقطة 2 - اتصال الصورة</a:t>
            </a:r>
          </a:p>
          <a:p>
            <a:pPr marL="628650" marR="0" lvl="1" indent="-171450" algn="r" defTabSz="914400" rtl="1" eaLnBrk="1" latinLnBrk="0" hangingPunct="1">
              <a:lnSpc>
                <a:spcPct val="90000"/>
              </a:lnSpc>
              <a:spcBef>
                <a:spcPts val="333"/>
              </a:spcBef>
              <a:spcAft>
                <a:spcPts val="0"/>
              </a:spcAft>
              <a:buClr>
                <a:schemeClr val="dk1"/>
              </a:buClr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البناء المخطط لسمعة المنظمة</a:t>
            </a:r>
          </a:p>
          <a:p>
            <a:pPr marL="628650" marR="0" lvl="1" indent="-171450" algn="r" defTabSz="914400" rtl="1" eaLnBrk="1" latinLnBrk="0" hangingPunct="1">
              <a:lnSpc>
                <a:spcPct val="90000"/>
              </a:lnSpc>
              <a:spcBef>
                <a:spcPts val="333"/>
              </a:spcBef>
              <a:spcAft>
                <a:spcPts val="0"/>
              </a:spcAft>
              <a:buClr>
                <a:schemeClr val="dk1"/>
              </a:buClr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الحفاظ على سمعة المنظمة</a:t>
            </a:r>
            <a:endParaRPr sz="1200" b="0" i="0" u="none" strike="noStrike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16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50" name="Shape 15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457200" marR="0" lvl="1" indent="59055" algn="r" defTabSz="914400" rtl="1" eaLnBrk="1" latinLnBrk="0" hangingPunct="1">
              <a:lnSpc>
                <a:spcPct val="80000"/>
              </a:lnSpc>
              <a:spcBef>
                <a:spcPts val="279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ar" sz="1200" b="1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إتصال داخلي</a:t>
            </a:r>
          </a:p>
          <a:p>
            <a:pPr marL="457200" marR="0" lvl="1" indent="59055" algn="r" defTabSz="914400" rtl="1" eaLnBrk="1" latinLnBrk="0" hangingPunct="1">
              <a:lnSpc>
                <a:spcPct val="80000"/>
              </a:lnSpc>
              <a:spcBef>
                <a:spcPts val="279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النقطة 1 - دور الاتصالات الداخلية</a:t>
            </a:r>
          </a:p>
          <a:p>
            <a:pPr marL="628650" marR="0" lvl="1" indent="-171450" algn="r" defTabSz="914400" rtl="1" eaLnBrk="1" latinLnBrk="0" hangingPunct="1">
              <a:lnSpc>
                <a:spcPct val="80000"/>
              </a:lnSpc>
              <a:spcBef>
                <a:spcPts val="279"/>
              </a:spcBef>
              <a:spcAft>
                <a:spcPts val="0"/>
              </a:spcAft>
              <a:buClr>
                <a:schemeClr val="dk1"/>
              </a:buClr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تعامل مع  التفاعلات اليومية</a:t>
            </a:r>
          </a:p>
          <a:p>
            <a:pPr marL="628650" marR="0" lvl="1" indent="-171450" algn="r" defTabSz="914400" rtl="1" eaLnBrk="1" latinLnBrk="0" hangingPunct="1">
              <a:lnSpc>
                <a:spcPct val="80000"/>
              </a:lnSpc>
              <a:spcBef>
                <a:spcPts val="279"/>
              </a:spcBef>
              <a:spcAft>
                <a:spcPts val="0"/>
              </a:spcAft>
              <a:buClr>
                <a:schemeClr val="dk1"/>
              </a:buClr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الاتصالات المخطط لها والرسمية</a:t>
            </a:r>
          </a:p>
          <a:p>
            <a:pPr marL="457200" marR="0" lvl="1" indent="59055" algn="r" defTabSz="914400" rtl="1" eaLnBrk="1" latinLnBrk="0" hangingPunct="1">
              <a:lnSpc>
                <a:spcPct val="80000"/>
              </a:lnSpc>
              <a:spcBef>
                <a:spcPts val="279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النقطة 2 - </a:t>
            </a:r>
            <a:r>
              <a:rPr lang="ar" sz="1200" b="1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أنشطة أخصائي الاتصال الداخلي</a:t>
            </a:r>
          </a:p>
          <a:p>
            <a:pPr marL="628650" marR="0" lvl="1" indent="-171450" algn="r" defTabSz="914400" rtl="1" eaLnBrk="1" latinLnBrk="0" hangingPunct="1">
              <a:lnSpc>
                <a:spcPct val="80000"/>
              </a:lnSpc>
              <a:spcBef>
                <a:spcPts val="279"/>
              </a:spcBef>
              <a:spcAft>
                <a:spcPts val="0"/>
              </a:spcAft>
              <a:buClr>
                <a:schemeClr val="dk1"/>
              </a:buClr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ابحث عن مدخلات من الموظفين من خلال الاستطلاعات والمقابلات والاجتماعات</a:t>
            </a:r>
          </a:p>
          <a:p>
            <a:pPr marL="628650" marR="0" lvl="1" indent="-171450" algn="r" defTabSz="914400" rtl="1" eaLnBrk="1" latinLnBrk="0" hangingPunct="1">
              <a:lnSpc>
                <a:spcPct val="80000"/>
              </a:lnSpc>
              <a:spcBef>
                <a:spcPts val="279"/>
              </a:spcBef>
              <a:spcAft>
                <a:spcPts val="0"/>
              </a:spcAft>
              <a:buClr>
                <a:schemeClr val="dk1"/>
              </a:buClr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توصيل رسالة المنظمة من خلال الأنشطة التدريبية</a:t>
            </a:r>
          </a:p>
          <a:p>
            <a:pPr marL="628650" marR="0" lvl="1" indent="-171450" algn="r" defTabSz="914400" rtl="1" eaLnBrk="1" latinLnBrk="0" hangingPunct="1">
              <a:lnSpc>
                <a:spcPct val="80000"/>
              </a:lnSpc>
              <a:spcBef>
                <a:spcPts val="279"/>
              </a:spcBef>
              <a:spcAft>
                <a:spcPts val="0"/>
              </a:spcAft>
              <a:buClr>
                <a:schemeClr val="dk1"/>
              </a:buClr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إعداد النشرات الإخبارية والكتيبات ونشرها</a:t>
            </a:r>
          </a:p>
          <a:p>
            <a:pPr marL="628650" marR="0" lvl="1" indent="-171450" algn="r" defTabSz="914400" rtl="1" eaLnBrk="1" latinLnBrk="0" hangingPunct="1">
              <a:lnSpc>
                <a:spcPct val="80000"/>
              </a:lnSpc>
              <a:spcBef>
                <a:spcPts val="279"/>
              </a:spcBef>
              <a:spcAft>
                <a:spcPts val="0"/>
              </a:spcAft>
              <a:buClr>
                <a:schemeClr val="dk1"/>
              </a:buClr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إنشاء هياكل رسمية</a:t>
            </a:r>
          </a:p>
          <a:p>
            <a:pPr marL="628650" marR="0" lvl="1" indent="-171450" algn="r" defTabSz="914400" rtl="1" eaLnBrk="1" latinLnBrk="0" hangingPunct="1">
              <a:lnSpc>
                <a:spcPct val="80000"/>
              </a:lnSpc>
              <a:spcBef>
                <a:spcPts val="279"/>
              </a:spcBef>
              <a:spcAft>
                <a:spcPts val="0"/>
              </a:spcAft>
              <a:buClr>
                <a:schemeClr val="dk1"/>
              </a:buClr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تحديد وسائل التواصل الاجتماعي التي سيتم استخدامها مع الموظفين</a:t>
            </a:r>
          </a:p>
          <a:p>
            <a:pPr marL="457200" marR="0" lvl="1" indent="59055" algn="r" defTabSz="914400" rtl="1" eaLnBrk="1" latinLnBrk="0" hangingPunct="1">
              <a:lnSpc>
                <a:spcPct val="80000"/>
              </a:lnSpc>
              <a:spcBef>
                <a:spcPts val="279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-------------------------------------------------------------------------</a:t>
            </a:r>
          </a:p>
          <a:p>
            <a:pPr marL="457200" marR="0" lvl="1" indent="59055" algn="r" defTabSz="914400" rtl="1" eaLnBrk="1" latinLnBrk="0" hangingPunct="1">
              <a:lnSpc>
                <a:spcPct val="80000"/>
              </a:lnSpc>
              <a:spcBef>
                <a:spcPts val="279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ar" sz="1200" b="1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الشؤون العامة وإدارة القضايا</a:t>
            </a:r>
          </a:p>
          <a:p>
            <a:pPr marL="457200" marR="0" lvl="1" indent="59055" algn="r" defTabSz="914400" rtl="1" eaLnBrk="1" latinLnBrk="0" hangingPunct="1">
              <a:lnSpc>
                <a:spcPct val="80000"/>
              </a:lnSpc>
              <a:spcBef>
                <a:spcPts val="279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النقطة 1 - العمل ضمن الشؤون العامة وإدارة القضايا</a:t>
            </a:r>
          </a:p>
          <a:p>
            <a:pPr marL="457200" marR="0" lvl="1" indent="59055" algn="r" defTabSz="914400" rtl="1" eaLnBrk="1" latinLnBrk="0" hangingPunct="1">
              <a:lnSpc>
                <a:spcPct val="80000"/>
              </a:lnSpc>
              <a:spcBef>
                <a:spcPts val="279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تشكيل الرأي العام فيما يتعلق بالقضايا الاجتماعية والسياسية</a:t>
            </a:r>
          </a:p>
          <a:p>
            <a:pPr marL="628650" marR="0" lvl="1" indent="-171450" algn="r" defTabSz="914400" rtl="1" eaLnBrk="1" latinLnBrk="0" hangingPunct="1">
              <a:lnSpc>
                <a:spcPct val="80000"/>
              </a:lnSpc>
              <a:spcBef>
                <a:spcPts val="279"/>
              </a:spcBef>
              <a:spcAft>
                <a:spcPts val="0"/>
              </a:spcAft>
              <a:buClr>
                <a:schemeClr val="dk1"/>
              </a:buClr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العمل مع مجموعة متنوعة من المجموعات التنظيمية والحكومية</a:t>
            </a:r>
          </a:p>
          <a:p>
            <a:pPr marL="628650" marR="0" lvl="1" indent="-171450" algn="r" defTabSz="914400" rtl="1" eaLnBrk="1" latinLnBrk="0" hangingPunct="1">
              <a:lnSpc>
                <a:spcPct val="80000"/>
              </a:lnSpc>
              <a:spcBef>
                <a:spcPts val="279"/>
              </a:spcBef>
              <a:spcAft>
                <a:spcPts val="0"/>
              </a:spcAft>
              <a:buClr>
                <a:schemeClr val="dk1"/>
              </a:buClr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نشط في القضايا المجتمعية</a:t>
            </a:r>
          </a:p>
          <a:p>
            <a:pPr marL="628650" marR="0" lvl="1" indent="-171450" algn="r" defTabSz="914400" rtl="1" eaLnBrk="1" latinLnBrk="0" hangingPunct="1">
              <a:lnSpc>
                <a:spcPct val="80000"/>
              </a:lnSpc>
              <a:spcBef>
                <a:spcPts val="279"/>
              </a:spcBef>
              <a:spcAft>
                <a:spcPts val="0"/>
              </a:spcAft>
              <a:buClr>
                <a:schemeClr val="dk1"/>
              </a:buClr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الانخراط في الأنشطة السياسية</a:t>
            </a:r>
          </a:p>
          <a:p>
            <a:pPr marL="628650" marR="0" lvl="1" indent="-171450" algn="r" defTabSz="914400" rtl="1" eaLnBrk="1" latinLnBrk="0" hangingPunct="1">
              <a:lnSpc>
                <a:spcPct val="80000"/>
              </a:lnSpc>
              <a:spcBef>
                <a:spcPts val="279"/>
              </a:spcBef>
              <a:spcAft>
                <a:spcPts val="0"/>
              </a:spcAft>
              <a:buClr>
                <a:schemeClr val="dk1"/>
              </a:buClr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تنسيق المشاركة في الخدمة العامة التنظيمية</a:t>
            </a:r>
          </a:p>
          <a:p>
            <a:pPr marL="457200" marR="0" lvl="1" indent="59055" algn="r" defTabSz="914400" rtl="1" eaLnBrk="1" latinLnBrk="0" hangingPunct="1">
              <a:lnSpc>
                <a:spcPct val="80000"/>
              </a:lnSpc>
              <a:spcBef>
                <a:spcPts val="279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النقطة 2 - خطوات في إدارة المشكلة</a:t>
            </a:r>
          </a:p>
          <a:p>
            <a:pPr marL="628650" marR="0" lvl="1" indent="-171450" algn="r" defTabSz="914400" rtl="1" eaLnBrk="1" latinLnBrk="0" hangingPunct="1">
              <a:lnSpc>
                <a:spcPct val="80000"/>
              </a:lnSpc>
              <a:spcBef>
                <a:spcPts val="279"/>
              </a:spcBef>
              <a:spcAft>
                <a:spcPts val="0"/>
              </a:spcAft>
              <a:buClr>
                <a:schemeClr val="dk1"/>
              </a:buClr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تحديد المشكلة</a:t>
            </a:r>
          </a:p>
          <a:p>
            <a:pPr marL="628650" marR="0" lvl="1" indent="-171450" algn="r" defTabSz="914400" rtl="1" eaLnBrk="1" latinLnBrk="0" hangingPunct="1">
              <a:lnSpc>
                <a:spcPct val="80000"/>
              </a:lnSpc>
              <a:spcBef>
                <a:spcPts val="279"/>
              </a:spcBef>
              <a:spcAft>
                <a:spcPts val="0"/>
              </a:spcAft>
              <a:buClr>
                <a:schemeClr val="dk1"/>
              </a:buClr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تحليل القضية</a:t>
            </a:r>
          </a:p>
          <a:p>
            <a:pPr marL="628650" marR="0" lvl="1" indent="-171450" algn="r" defTabSz="914400" rtl="1" eaLnBrk="1" latinLnBrk="0" hangingPunct="1">
              <a:lnSpc>
                <a:spcPct val="80000"/>
              </a:lnSpc>
              <a:spcBef>
                <a:spcPts val="279"/>
              </a:spcBef>
              <a:spcAft>
                <a:spcPts val="0"/>
              </a:spcAft>
              <a:buClr>
                <a:schemeClr val="dk1"/>
              </a:buClr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تطوير موقف سياسة الشركة / غير الهادفة للربح بشأن قضية ما</a:t>
            </a:r>
          </a:p>
          <a:p>
            <a:pPr marL="628650" marR="0" lvl="1" indent="-171450" algn="r" defTabSz="914400" rtl="1" eaLnBrk="1" latinLnBrk="0" hangingPunct="1">
              <a:lnSpc>
                <a:spcPct val="80000"/>
              </a:lnSpc>
              <a:spcBef>
                <a:spcPts val="279"/>
              </a:spcBef>
              <a:spcAft>
                <a:spcPts val="0"/>
              </a:spcAft>
              <a:buClr>
                <a:schemeClr val="dk1"/>
              </a:buClr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تطوير خطط عمل محددة</a:t>
            </a:r>
          </a:p>
          <a:p>
            <a:pPr marL="628650" marR="0" lvl="1" indent="-171450" algn="r" defTabSz="914400" rtl="1" eaLnBrk="1" latinLnBrk="0" hangingPunct="1">
              <a:lnSpc>
                <a:spcPct val="80000"/>
              </a:lnSpc>
              <a:spcBef>
                <a:spcPts val="279"/>
              </a:spcBef>
              <a:spcAft>
                <a:spcPts val="0"/>
              </a:spcAft>
              <a:buClr>
                <a:schemeClr val="dk1"/>
              </a:buClr>
              <a:buFont typeface="Arial" panose="020B0604020202020204" pitchFamily="34" charset="0"/>
              <a:buChar char="•"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تنفيذ خطط العمل</a:t>
            </a:r>
            <a:endParaRPr sz="1200" b="0" i="0" u="none" strike="noStrike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151" name="Shape 151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17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58" name="Shape 15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l"/>
            <a:r>
              <a:rPr 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 is about getting the right message to the right person (or audience) at the right time through the right channel to achieve a goal</a:t>
            </a:r>
          </a:p>
          <a:p>
            <a:pPr algn="l"/>
            <a:endParaRPr lang="en-US" sz="1200" b="1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/>
            <a:r>
              <a:rPr lang="a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يتعلق الأمر بإيصال </a:t>
            </a:r>
            <a:r>
              <a:rPr lang="ar" sz="1200" b="1" i="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الرسالة الصحيحة </a:t>
            </a:r>
            <a:r>
              <a:rPr lang="a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إلى الشخص المناسب (أو الجمهور) في الوقت المناسب من خلال القناة المناسبة لتحقيق الهدف</a:t>
            </a:r>
            <a:endParaRPr lang="en-US" sz="1200" b="1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تسويق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1 - التعريف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عملية الاتصال الاستراتيجي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يجلب التبادل بين المؤسسة والعميل  أو مستخدم الخدمة أو الشريك أو المجتمع ككل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2 - مسؤوليات التسويق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تحليل الأسواق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يخطط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تطبيق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برامج المراقبة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457200" marR="0" lvl="1" indent="70484" algn="r" defTabSz="914400" rtl="1" eaLnBrk="1" latinLnBrk="0" hangingPunct="1">
              <a:lnSpc>
                <a:spcPct val="90000"/>
              </a:lnSpc>
              <a:spcBef>
                <a:spcPts val="333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1200" b="0" i="0" u="none" strike="noStrike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159" name="Shape 159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18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الاتصالات التسويقية المتكاملة</a:t>
            </a:r>
            <a:endParaRPr lang="en-US" sz="10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1 - التعريف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عملية إدارة جميع مصادر المعلومات حول منتج ما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يحافظ على ولاء العملاء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جميع جهود التسويق تستخدم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IMC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2 - ما يمكن أن تفعله الشركات من خلال التسويق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تجنب التكرار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استفد من التآزر بين أدوات الاتصال المختلفة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تطوير برامج اتصال تسويقي أكثر كفاءة وفعالية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mtClean="0"/>
              <a:pPr marL="0" lvl="0" indent="0">
                <a:spcBef>
                  <a:spcPts val="0"/>
                </a:spcBef>
                <a:buSzPct val="25000"/>
                <a:buNone/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39696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Shape 16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66" name="Shape 16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r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https://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www.youtube.com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watch?v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=2tzd7XivFqk</a:t>
            </a:r>
            <a:endParaRPr lang="ar-SA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algn="r" rtl="1"/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المزيج التسويقي</a:t>
            </a:r>
            <a:endParaRPr lang="en-US" sz="10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1 - أدوات التسويق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قرار المنتج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قرار التسعير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مكان القرار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قرار الترويج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2 - أنواع الاستراتيجية في التسويق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إعلان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وسائل التواصل الاجتماعي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البيع الشخصي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ترويج المبيعات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3 - أدوات ترويج المبيعات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مسابقات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ar-SA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كوبونات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المكافآت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عينات مجانية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دعاية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1 - التعريف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استخدام الرسائل المخطط لها لاستهداف الجماهير من خلال اختيار الوسائط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للتأثير على قرار الشراء أو السلوك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2 - متطلبات الحملات الإعلانية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بيانات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مهارات تحليلية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مهارات إبداعية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marL="457200" marR="0" lvl="1" indent="59055" algn="r" defTabSz="914400" rtl="1" eaLnBrk="1" latinLnBrk="0" hangingPunct="1">
              <a:lnSpc>
                <a:spcPct val="80000"/>
              </a:lnSpc>
              <a:spcBef>
                <a:spcPts val="279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1200" b="0" i="0" u="none" strike="noStrike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167" name="Shape 167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20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mtClean="0"/>
              <a:pPr marL="0" lvl="0" indent="0">
                <a:spcBef>
                  <a:spcPts val="0"/>
                </a:spcBef>
                <a:buSzPct val="25000"/>
                <a:buNone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0754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17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4" name="Shape 17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r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العلامة التجارية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1 - ما هي العلامة التجارية؟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العملية المحددة لتطوير المنتج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تعريف الخدمة الذي يميز المنتجات عن المنظمات المنافسة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يطور أسماء المنتجات والبيانات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2 - ميزات العلامة التجارية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يخلق معنى يتجاوز ميزات المنتج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يقلل من الحاجة إلى المنافسة على السعر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يبني علاقة مبنية على تلبية التوقعات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يعزز كفاءة جهود التسويق والمبيعات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يخلق ويعزز الولاء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marL="0" marR="0" lvl="0" indent="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lang="en-US" sz="1200" b="0" i="0" u="none" strike="noStrike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175" name="Shape 175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22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Shape 18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82" name="Shape 18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r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التسويق بالعلاقات واستخدام قواعد بيانات التسويق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1 - تسويق الاتصالات والعلاقات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يستخدم التواصل لبناء علاقات طويلة الأمد مع العملاء والعملاء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يتم تبادل المعلومات وتبادل القيمة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2 - قاعدة البيانات المحوسبة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تخزين بيانات المستهلك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تنظيم بيانات المستهلك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استرجاع بيانات المستهلك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3 - طرق جمع المعلومات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التسويق عبر الهاتف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استخدم أرقام الهواتف المجانية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استخدام بطاقات الضمان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البريد المباشر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marL="0" marR="0" lvl="0" indent="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lang="en-US" sz="1200" b="0" i="0" u="none" strike="noStrike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183" name="Shape 183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23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Shape 18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0" name="Shape 19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r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algn="r" rtl="1"/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العلاقات الاعلامية</a:t>
            </a:r>
            <a:endParaRPr lang="en-US" sz="10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1 - كيف تعمل العلاقات الإعلامية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؟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التعرف على طبيعة وسائل الإعلام المختلفة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العمل مع وسائل الإعلام نيابة عن منظمة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استباقية وتفاعلية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2 - </a:t>
            </a:r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دور اختصاصي العلاقات الإعلامية</a:t>
            </a:r>
            <a:endParaRPr lang="en-US" sz="10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يزيد من احتمالية التغطية الصحفية من خلال التعامل مع الصحفيين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تقديم المعلومات في الوقت المناسب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يثير للاهتمام بمنتجات وخدمات الشركة 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جدير بالنشر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التقديم بتنسيق مباشر وقابل للاستخدام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المقابلة الإعلامية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1 - </a:t>
            </a:r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مسئولية العلاقات الإعلامية المهنية</a:t>
            </a:r>
            <a:endParaRPr lang="en-US" sz="10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الرد على الاستفسارات الصحفية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مساعدة الناس في المنظمة لتوفير المعلومات المطلوبة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2 - فهم المقابلات الإعلامية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تنجح المقابلات الإعلامية عندما يكون هناك هدف واضح للبيانات ذات عدد محدود من التأكيدات الرئيسية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دعم البيانات مثل الحكايات والتشابهات والحقائق تعزز الفهم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مساهم قوي في السمعة العامة للمنظمة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marL="457200" marR="0" lvl="1" indent="70484" algn="r" defTabSz="914400" rtl="1" eaLnBrk="1" latinLnBrk="0" hangingPunct="1">
              <a:lnSpc>
                <a:spcPct val="80000"/>
              </a:lnSpc>
              <a:spcBef>
                <a:spcPts val="333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1200" b="0" i="0" u="none" strike="noStrike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191" name="Shape 191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24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hape 19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8" name="Shape 19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r"/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التواصل مع المخاطر والأزمات</a:t>
            </a:r>
            <a:endParaRPr lang="en-US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1 - </a:t>
            </a:r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مراحل الأزمة</a:t>
            </a:r>
            <a:endParaRPr lang="en-US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كشف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الوقاية / التحضير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الاحتواء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استعادة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تعلُّم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2 - </a:t>
            </a:r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التواصل الاستراتيجي للأزمات</a:t>
            </a:r>
            <a:endParaRPr lang="en-US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يعلم الجمهور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يعترف بالأحداث بكل من التعاطف والرغبة في ترسيخ المصداقية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يساعد الجمهور على فهم المخاطر والحالة الحالية للمعلومات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يفحص المشاكل وحلها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3 - </a:t>
            </a:r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أولويات الاتصال</a:t>
            </a:r>
            <a:endParaRPr lang="en-US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تتأثر بشكل مباشر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موظفين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تتأثر بشكل غير مباشر مثل الجيران والعملاء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وسائل الإعلام وقنوات الاتصال الخارجية الأخرى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lang="en-US" sz="1200" b="0" i="0" u="none" strike="noStrike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199" name="Shape 199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25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hape 20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6" name="Shape 20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r" rtl="1"/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التكنولوجيا والاتصال التنظيمي الاستراتيجي</a:t>
            </a:r>
            <a:endParaRPr lang="en-US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1 - وسائل التواصل الاجتماعي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المعلومات التي تم إنشاؤها من قبل المنظمات والأفراد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يميل إلى تحويل المونولوج إلى حوار من خلال استهلاك المعلومات وتوليدها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2 - أنواع وسائل التواصل الاجتماعي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الشبكات الاجتماعية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المدونات ولوحات الرسائل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المدونة الصوتية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فيديو عبر الإنترنت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موجز ويب لـ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RSS 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ومواقع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wiki</a:t>
            </a:r>
          </a:p>
          <a:p>
            <a:pPr marL="0" marR="0" lvl="0" indent="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lang="en-US" sz="1200" b="0" i="0" u="none" strike="noStrike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207" name="Shape 207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26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Shape 21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4" name="Shape 21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r" rtl="1"/>
            <a:r>
              <a:rPr lang="ar-SA" sz="1200" b="1" kern="1200" dirty="0">
                <a:solidFill>
                  <a:srgbClr val="FF0000"/>
                </a:solidFill>
                <a:effectLst/>
                <a:latin typeface="+mn-lt"/>
                <a:ea typeface="+mn-ea"/>
                <a:cs typeface="+mn-cs"/>
              </a:rPr>
              <a:t>تقييم الاتصال التنظيمي الاستراتيجي</a:t>
            </a:r>
            <a:endParaRPr lang="en-US" sz="1200" b="1" kern="1200" dirty="0">
              <a:solidFill>
                <a:srgbClr val="FF0000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1 - صفحات الويب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إحالة الكلمات الرئيسية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زيارة المواقع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مراقبة الارتباط الداخلي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2 - </a:t>
            </a:r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عوامل تقييم فعالية الاتصال</a:t>
            </a:r>
            <a:endParaRPr lang="en-US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البحث المسحي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مجموعات التركيز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تصنيفات تنافسية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lang="en-US" sz="1200" b="0" i="0" u="none" strike="noStrike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215" name="Shape 215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27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hape 22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22" name="Shape 22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Shape 223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28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Shape 22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30" name="Shape 23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r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algn="r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1 - </a:t>
            </a:r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القضايا الناتجة عن الاتصالات المخطط لها</a:t>
            </a:r>
            <a:endParaRPr lang="en-US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الشخصية المفترضة أو سلامة مصدر الرسالة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الدفاع عن رسالة معينة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شرعية نمط أو حملة رسائل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التأثير العملي لرسالة أو التأثير التراكمي لسلسلة من الرسائل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مسألة المسؤولية المشتركة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2 - </a:t>
            </a:r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التنظيم الأخلاقي</a:t>
            </a:r>
            <a:endParaRPr lang="en-US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نزاهة المنظمة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مصداقية المنظمة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r" defTabSz="914400" rtl="1" eaLnBrk="1" latinLnBrk="0" hangingPunct="1"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lang="en-US" sz="1200" b="0" i="0" u="none" strike="noStrike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231" name="Shape 231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29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ctrTitle"/>
          </p:nvPr>
        </p:nvSpPr>
        <p:spPr>
          <a:xfrm>
            <a:off x="152400" y="-76200"/>
            <a:ext cx="8381999" cy="1219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/>
            </a:lvl1pPr>
            <a:lvl2pPr marL="0" marR="0" indent="0" algn="l" rtl="0">
              <a:spcBef>
                <a:spcPts val="0"/>
              </a:spcBef>
              <a:spcAft>
                <a:spcPts val="0"/>
              </a:spcAft>
              <a:defRPr/>
            </a:lvl2pPr>
            <a:lvl3pPr marL="0" marR="0" indent="0" algn="l" rtl="0">
              <a:spcBef>
                <a:spcPts val="0"/>
              </a:spcBef>
              <a:spcAft>
                <a:spcPts val="0"/>
              </a:spcAft>
              <a:defRPr/>
            </a:lvl3pPr>
            <a:lvl4pPr marL="0" marR="0" indent="0" algn="l" rtl="0">
              <a:spcBef>
                <a:spcPts val="0"/>
              </a:spcBef>
              <a:spcAft>
                <a:spcPts val="0"/>
              </a:spcAft>
              <a:defRPr/>
            </a:lvl4pPr>
            <a:lvl5pPr marL="0" marR="0" indent="0" algn="l" rtl="0">
              <a:spcBef>
                <a:spcPts val="0"/>
              </a:spcBef>
              <a:spcAft>
                <a:spcPts val="0"/>
              </a:spcAft>
              <a:defRPr/>
            </a:lvl5pPr>
            <a:lvl6pPr marL="457200" marR="0" indent="0" algn="l" rtl="0">
              <a:spcBef>
                <a:spcPts val="0"/>
              </a:spcBef>
              <a:spcAft>
                <a:spcPts val="0"/>
              </a:spcAft>
              <a:defRPr/>
            </a:lvl6pPr>
            <a:lvl7pPr marL="914400" marR="0" indent="0" algn="l" rtl="0">
              <a:spcBef>
                <a:spcPts val="0"/>
              </a:spcBef>
              <a:spcAft>
                <a:spcPts val="0"/>
              </a:spcAft>
              <a:defRPr/>
            </a:lvl7pPr>
            <a:lvl8pPr marL="1371600" marR="0" indent="0" algn="l" rtl="0">
              <a:spcBef>
                <a:spcPts val="0"/>
              </a:spcBef>
              <a:spcAft>
                <a:spcPts val="0"/>
              </a:spcAft>
              <a:defRPr/>
            </a:lvl8pPr>
            <a:lvl9pPr marL="1828800" marR="0" indent="0" algn="l" rtl="0">
              <a:spcBef>
                <a:spcPts val="0"/>
              </a:spcBef>
              <a:spcAft>
                <a:spcPts val="0"/>
              </a:spcAft>
              <a:defRPr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ubTitle" idx="1"/>
          </p:nvPr>
        </p:nvSpPr>
        <p:spPr>
          <a:xfrm>
            <a:off x="5029200" y="2057400"/>
            <a:ext cx="36576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/>
            </a:lvl1pPr>
            <a:lvl2pPr marL="742950" marR="0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2pPr>
            <a:lvl3pPr marL="1143000" marR="0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3pPr>
            <a:lvl4pPr marL="16002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4pPr>
            <a:lvl5pPr marL="20574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5pPr>
            <a:lvl6pPr marL="25146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6pPr>
            <a:lvl7pPr marL="29718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7pPr>
            <a:lvl8pPr marL="34290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8pPr>
            <a:lvl9pPr marL="38862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9pPr>
          </a:lstStyle>
          <a:p>
            <a:endParaRPr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EE45FCD-EB27-9542-8CC4-FFD70F37DF01}"/>
              </a:ext>
            </a:extLst>
          </p:cNvPr>
          <p:cNvSpPr/>
          <p:nvPr userDrawn="1"/>
        </p:nvSpPr>
        <p:spPr>
          <a:xfrm>
            <a:off x="1969634" y="1232925"/>
            <a:ext cx="7174367" cy="131532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5A6D75-ACFD-3646-8A65-E4D23C801EF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4395" y="577554"/>
            <a:ext cx="1527194" cy="1350745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39AA0B3A-19AE-5540-8F85-0C6DA8054C2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09795" y="6172200"/>
            <a:ext cx="1625603" cy="443746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2BE9B945-8BC5-6941-A15C-AA6EC8427C8D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734263" y="6278110"/>
            <a:ext cx="1409737" cy="2319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spcAft>
                <a:spcPts val="0"/>
              </a:spcAft>
              <a:defRPr/>
            </a:lvl1pPr>
            <a:lvl2pPr algn="l" rtl="0">
              <a:spcBef>
                <a:spcPts val="0"/>
              </a:spcBef>
              <a:spcAft>
                <a:spcPts val="0"/>
              </a:spcAft>
              <a:defRPr/>
            </a:lvl2pPr>
            <a:lvl3pPr algn="l" rtl="0">
              <a:spcBef>
                <a:spcPts val="0"/>
              </a:spcBef>
              <a:spcAft>
                <a:spcPts val="0"/>
              </a:spcAft>
              <a:defRPr/>
            </a:lvl3pPr>
            <a:lvl4pPr algn="l" rtl="0">
              <a:spcBef>
                <a:spcPts val="0"/>
              </a:spcBef>
              <a:spcAft>
                <a:spcPts val="0"/>
              </a:spcAft>
              <a:defRPr/>
            </a:lvl4pPr>
            <a:lvl5pPr algn="l" rtl="0">
              <a:spcBef>
                <a:spcPts val="0"/>
              </a:spcBef>
              <a:spcAft>
                <a:spcPts val="0"/>
              </a:spcAft>
              <a:defRPr/>
            </a:lvl5pPr>
            <a:lvl6pPr marL="457200" algn="l" rtl="0">
              <a:spcBef>
                <a:spcPts val="0"/>
              </a:spcBef>
              <a:spcAft>
                <a:spcPts val="0"/>
              </a:spcAft>
              <a:defRPr/>
            </a:lvl6pPr>
            <a:lvl7pPr marL="914400" algn="l" rtl="0">
              <a:spcBef>
                <a:spcPts val="0"/>
              </a:spcBef>
              <a:spcAft>
                <a:spcPts val="0"/>
              </a:spcAft>
              <a:defRPr/>
            </a:lvl7pPr>
            <a:lvl8pPr marL="1371600" algn="l" rtl="0">
              <a:spcBef>
                <a:spcPts val="0"/>
              </a:spcBef>
              <a:spcAft>
                <a:spcPts val="0"/>
              </a:spcAft>
              <a:defRPr/>
            </a:lvl8pPr>
            <a:lvl9pPr marL="1828800" algn="l" rtl="0">
              <a:spcBef>
                <a:spcPts val="0"/>
              </a:spcBef>
              <a:spcAft>
                <a:spcPts val="0"/>
              </a:spcAft>
              <a:defRPr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1pPr>
            <a:lvl2pPr marL="742950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2pPr>
            <a:lvl3pPr marL="1143000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3pPr>
            <a:lvl4pPr marL="160020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4pPr>
            <a:lvl5pPr marL="205740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5pPr>
            <a:lvl6pPr marL="251460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6pPr>
            <a:lvl7pPr marL="297180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7pPr>
            <a:lvl8pPr marL="342900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8pPr>
            <a:lvl9pPr marL="388620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9pPr>
          </a:lstStyle>
          <a:p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04C66EF-ED34-ED4F-BFAC-0DF2FD04C944}"/>
              </a:ext>
            </a:extLst>
          </p:cNvPr>
          <p:cNvSpPr/>
          <p:nvPr userDrawn="1"/>
        </p:nvSpPr>
        <p:spPr>
          <a:xfrm>
            <a:off x="1969634" y="1232925"/>
            <a:ext cx="7174367" cy="131532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1D11383-488D-8942-BA99-36B8B6E692C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4395" y="577554"/>
            <a:ext cx="1527194" cy="1350745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E612193C-E682-5B4D-AD24-2E6DF78A98F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09795" y="6172200"/>
            <a:ext cx="1625603" cy="443746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625FB6D1-D81D-134F-83CA-A76773715B8F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734263" y="6278110"/>
            <a:ext cx="1409737" cy="2319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>
            <a:spLocks noGrp="1"/>
          </p:cNvSpPr>
          <p:nvPr>
            <p:ph type="pic" idx="2"/>
          </p:nvPr>
        </p:nvSpPr>
        <p:spPr>
          <a:xfrm>
            <a:off x="457200" y="437745"/>
            <a:ext cx="8229600" cy="5720167"/>
          </a:xfrm>
          <a:prstGeom prst="rect">
            <a:avLst/>
          </a:prstGeom>
          <a:noFill/>
          <a:ln>
            <a:noFill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00B8C42-1BAA-8D49-BC18-954768746DA5}"/>
              </a:ext>
            </a:extLst>
          </p:cNvPr>
          <p:cNvSpPr/>
          <p:nvPr userDrawn="1"/>
        </p:nvSpPr>
        <p:spPr>
          <a:xfrm>
            <a:off x="1969634" y="1232925"/>
            <a:ext cx="7174367" cy="131532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208781-CCCF-4844-B2CE-EC06C9F9380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4395" y="577554"/>
            <a:ext cx="1527194" cy="1350745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28BDC7F8-063E-324A-B924-572F2C71BD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09795" y="6172200"/>
            <a:ext cx="1625603" cy="443746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FA9A27F6-42C6-304A-B19D-1FBB22ED589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734263" y="6278110"/>
            <a:ext cx="1409737" cy="2319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8E04454-C231-D44A-8D5D-4CCAE549F990}"/>
              </a:ext>
            </a:extLst>
          </p:cNvPr>
          <p:cNvSpPr/>
          <p:nvPr userDrawn="1"/>
        </p:nvSpPr>
        <p:spPr>
          <a:xfrm>
            <a:off x="1969634" y="1232925"/>
            <a:ext cx="7174367" cy="131532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AE7DE2-1D47-F74B-A07D-FCE36774200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4395" y="577554"/>
            <a:ext cx="1527194" cy="1350745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366E5F4B-5A16-0641-AAB1-798F68BD9E7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09795" y="6172200"/>
            <a:ext cx="1625603" cy="443746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6CCC2058-149F-244C-B575-199D2E645A6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734263" y="6278110"/>
            <a:ext cx="1409737" cy="231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923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/>
            </a:lvl1pPr>
            <a:lvl2pPr marL="0" marR="0" indent="0" algn="l" rtl="0">
              <a:spcBef>
                <a:spcPts val="0"/>
              </a:spcBef>
              <a:spcAft>
                <a:spcPts val="0"/>
              </a:spcAft>
              <a:defRPr/>
            </a:lvl2pPr>
            <a:lvl3pPr marL="0" marR="0" indent="0" algn="l" rtl="0">
              <a:spcBef>
                <a:spcPts val="0"/>
              </a:spcBef>
              <a:spcAft>
                <a:spcPts val="0"/>
              </a:spcAft>
              <a:defRPr/>
            </a:lvl3pPr>
            <a:lvl4pPr marL="0" marR="0" indent="0" algn="l" rtl="0">
              <a:spcBef>
                <a:spcPts val="0"/>
              </a:spcBef>
              <a:spcAft>
                <a:spcPts val="0"/>
              </a:spcAft>
              <a:defRPr/>
            </a:lvl4pPr>
            <a:lvl5pPr marL="0" marR="0" indent="0" algn="l" rtl="0">
              <a:spcBef>
                <a:spcPts val="0"/>
              </a:spcBef>
              <a:spcAft>
                <a:spcPts val="0"/>
              </a:spcAft>
              <a:defRPr/>
            </a:lvl5pPr>
            <a:lvl6pPr marL="457200" marR="0" indent="0" algn="l" rtl="0">
              <a:spcBef>
                <a:spcPts val="0"/>
              </a:spcBef>
              <a:spcAft>
                <a:spcPts val="0"/>
              </a:spcAft>
              <a:defRPr/>
            </a:lvl6pPr>
            <a:lvl7pPr marL="914400" marR="0" indent="0" algn="l" rtl="0">
              <a:spcBef>
                <a:spcPts val="0"/>
              </a:spcBef>
              <a:spcAft>
                <a:spcPts val="0"/>
              </a:spcAft>
              <a:defRPr/>
            </a:lvl7pPr>
            <a:lvl8pPr marL="1371600" marR="0" indent="0" algn="l" rtl="0">
              <a:spcBef>
                <a:spcPts val="0"/>
              </a:spcBef>
              <a:spcAft>
                <a:spcPts val="0"/>
              </a:spcAft>
              <a:defRPr/>
            </a:lvl8pPr>
            <a:lvl9pPr marL="1828800" marR="0" indent="0" algn="l" rtl="0">
              <a:spcBef>
                <a:spcPts val="0"/>
              </a:spcBef>
              <a:spcAft>
                <a:spcPts val="0"/>
              </a:spcAft>
              <a:defRPr/>
            </a:lvl9pPr>
          </a:lstStyle>
          <a:p>
            <a:endParaRPr/>
          </a:p>
        </p:txBody>
      </p:sp>
      <p:sp>
        <p:nvSpPr>
          <p:cNvPr id="10" name="Shape 1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1pPr>
            <a:lvl2pPr marL="742950" marR="0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2pPr>
            <a:lvl3pPr marL="1143000" marR="0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3pPr>
            <a:lvl4pPr marL="16002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4pPr>
            <a:lvl5pPr marL="20574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5pPr>
            <a:lvl6pPr marL="25146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6pPr>
            <a:lvl7pPr marL="29718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7pPr>
            <a:lvl8pPr marL="34290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8pPr>
            <a:lvl9pPr marL="38862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9pPr>
          </a:lstStyle>
          <a:p>
            <a:endParaRPr/>
          </a:p>
        </p:txBody>
      </p:sp>
      <p:pic>
        <p:nvPicPr>
          <p:cNvPr id="12" name="Shape 12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15238" y="6364287"/>
            <a:ext cx="1528762" cy="49371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Placeholder 3">
            <a:extLst>
              <a:ext uri="{FF2B5EF4-FFF2-40B4-BE49-F238E27FC236}">
                <a16:creationId xmlns:a16="http://schemas.microsoft.com/office/drawing/2014/main" id="{943D660F-B46C-E64D-BC97-717FC9BCA442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2" r:id="rId4"/>
  </p:sldLayoutIdLst>
  <p:hf sldNum="0" hdr="0" ftr="0" dt="0"/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1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4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if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if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if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if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if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tif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tif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tif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if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tiff"/><Relationship Id="rId4" Type="http://schemas.microsoft.com/office/2007/relationships/hdphoto" Target="../media/hdphoto1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tif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tif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tif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tif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G_-IqmYJj1E" TargetMode="External"/><Relationship Id="rId3" Type="http://schemas.openxmlformats.org/officeDocument/2006/relationships/hyperlink" Target="https://youtu.be/U6DE93esEug" TargetMode="External"/><Relationship Id="rId7" Type="http://schemas.openxmlformats.org/officeDocument/2006/relationships/hyperlink" Target="https://youtu.be/V_afcOjaeb4" TargetMode="External"/><Relationship Id="rId2" Type="http://schemas.openxmlformats.org/officeDocument/2006/relationships/hyperlink" Target="https://youtu.be/02nXHqQvH6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outu.be/0yHwUp87xcI" TargetMode="External"/><Relationship Id="rId5" Type="http://schemas.openxmlformats.org/officeDocument/2006/relationships/hyperlink" Target="https://youtu.be/H8-rjSXqr8c" TargetMode="External"/><Relationship Id="rId10" Type="http://schemas.openxmlformats.org/officeDocument/2006/relationships/image" Target="../media/image40.png"/><Relationship Id="rId4" Type="http://schemas.openxmlformats.org/officeDocument/2006/relationships/hyperlink" Target="https://youtu.be/Fjo1TPe5isw" TargetMode="External"/><Relationship Id="rId9" Type="http://schemas.openxmlformats.org/officeDocument/2006/relationships/hyperlink" Target="https://youtu.be/5hENFA3CJUY" TargetMode="Externa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Placeholder 3">
            <a:extLst>
              <a:ext uri="{FF2B5EF4-FFF2-40B4-BE49-F238E27FC236}">
                <a16:creationId xmlns:a16="http://schemas.microsoft.com/office/drawing/2014/main" id="{A70DE975-0148-7D4C-9A34-F1A0D4DB340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  <a:noFill/>
          <a:ln>
            <a:noFill/>
          </a:ln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241300" y="857250"/>
            <a:ext cx="1518619" cy="14097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3667194" y="823912"/>
            <a:ext cx="1161982" cy="1547813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4945843" y="3816351"/>
            <a:ext cx="3891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1800" dirty="0" err="1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Ibrahem</a:t>
            </a:r>
            <a:r>
              <a:rPr lang="en-US" sz="18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800" dirty="0" err="1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Aboelseod</a:t>
            </a:r>
            <a:endParaRPr lang="en-US" sz="1800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0" y="842963"/>
            <a:ext cx="5589000" cy="5184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4" cstate="screen">
              <a:alphaModFix amt="76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5067317" y="2202144"/>
            <a:ext cx="3947985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3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Fundamentals </a:t>
            </a:r>
            <a:r>
              <a:rPr lang="en-US" sz="27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of</a:t>
            </a:r>
            <a:r>
              <a:rPr lang="en-US" sz="33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r>
              <a:rPr lang="en-US" sz="36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Organizational </a:t>
            </a:r>
          </a:p>
          <a:p>
            <a:r>
              <a:rPr lang="en-US" sz="33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Communication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4945843" y="5389564"/>
            <a:ext cx="2637456" cy="396875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 # 9 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57782" y="513028"/>
            <a:ext cx="2157521" cy="1908245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794464" y="4849667"/>
            <a:ext cx="4205127" cy="257352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36612" y="2174778"/>
            <a:ext cx="1563588" cy="3857625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35259" y="1136494"/>
            <a:ext cx="1843242" cy="503156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9362A8A7-5984-0444-9081-E12DB9F0064E}"/>
              </a:ext>
            </a:extLst>
          </p:cNvPr>
          <p:cNvSpPr txBox="1"/>
          <p:nvPr/>
        </p:nvSpPr>
        <p:spPr>
          <a:xfrm>
            <a:off x="5105400" y="1978223"/>
            <a:ext cx="1485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MGM332</a:t>
            </a:r>
          </a:p>
        </p:txBody>
      </p:sp>
    </p:spTree>
    <p:extLst>
      <p:ext uri="{BB962C8B-B14F-4D97-AF65-F5344CB8AC3E}">
        <p14:creationId xmlns:p14="http://schemas.microsoft.com/office/powerpoint/2010/main" val="14772660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/>
          <p:nvPr/>
        </p:nvSpPr>
        <p:spPr>
          <a:xfrm>
            <a:off x="0" y="0"/>
            <a:ext cx="9144000" cy="6934200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Shape 30"/>
          <p:cNvSpPr txBox="1">
            <a:spLocks noGrp="1"/>
          </p:cNvSpPr>
          <p:nvPr>
            <p:ph type="ctrTitle"/>
          </p:nvPr>
        </p:nvSpPr>
        <p:spPr>
          <a:xfrm>
            <a:off x="0" y="1022350"/>
            <a:ext cx="9144000" cy="1900237"/>
          </a:xfrm>
          <a:prstGeom prst="rect">
            <a:avLst/>
          </a:prstGeom>
          <a:solidFill>
            <a:srgbClr val="44969F"/>
          </a:solidFill>
          <a:ln>
            <a:noFill/>
          </a:ln>
        </p:spPr>
        <p:txBody>
          <a:bodyPr lIns="475487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2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Shockley-Zalabak, </a:t>
            </a:r>
            <a:br>
              <a:rPr lang="en-US" sz="2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9e Update</a:t>
            </a:r>
            <a:br>
              <a:rPr lang="en-US" sz="30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0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Pamela S. Shockley-Zalabak</a:t>
            </a:r>
            <a:br>
              <a:rPr lang="en-US" sz="1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endParaRPr lang="en-US" sz="1800" b="1" i="0" u="none" strike="noStrike" cap="none" baseline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" name="Shape 32"/>
          <p:cNvSpPr txBox="1">
            <a:spLocks noGrp="1"/>
          </p:cNvSpPr>
          <p:nvPr>
            <p:ph type="subTitle" idx="1"/>
          </p:nvPr>
        </p:nvSpPr>
        <p:spPr>
          <a:xfrm>
            <a:off x="4640262" y="3073400"/>
            <a:ext cx="4503736" cy="242798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Arial"/>
              <a:buNone/>
            </a:pPr>
            <a:r>
              <a:rPr lang="en-US" sz="3200" b="1" i="0" u="none" strike="noStrike" cap="none" baseline="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Chapter 11</a:t>
            </a:r>
          </a:p>
          <a:p>
            <a:pPr marL="0" marR="0" lvl="0" indent="0" algn="l" rtl="0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Arial"/>
              <a:buNone/>
            </a:pPr>
            <a:r>
              <a:rPr lang="en-US" sz="2400" b="1" i="0" u="none" strike="noStrike" cap="none" baseline="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Strategic Organizational Communication: Professional Applications of Organizational Communication</a:t>
            </a:r>
          </a:p>
        </p:txBody>
      </p:sp>
      <p:pic>
        <p:nvPicPr>
          <p:cNvPr id="33" name="Shape 33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-197235">
            <a:off x="517524" y="604837"/>
            <a:ext cx="3681413" cy="4598986"/>
          </a:xfrm>
          <a:prstGeom prst="rect">
            <a:avLst/>
          </a:prstGeom>
          <a:noFill/>
          <a:ln w="57150" cap="flat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34" name="Shape 34"/>
          <p:cNvSpPr txBox="1"/>
          <p:nvPr/>
        </p:nvSpPr>
        <p:spPr>
          <a:xfrm>
            <a:off x="1070811" y="934174"/>
            <a:ext cx="2743199" cy="387798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800" b="1" i="0" u="none" strike="noStrike" cap="none" baseline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FPO for Cover Image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800" b="1" i="0" u="none" strike="noStrike" cap="none" baseline="0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 i="0" u="none" strike="noStrike" cap="none" baseline="0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 i="0" u="none" strike="noStrike" cap="none" baseline="0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 i="0" u="none" strike="noStrike" cap="none" baseline="0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" name="Shape 35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2606" y="389630"/>
            <a:ext cx="4299610" cy="56283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 txBox="1">
            <a:spLocks noGrp="1"/>
          </p:cNvSpPr>
          <p:nvPr>
            <p:ph type="title"/>
          </p:nvPr>
        </p:nvSpPr>
        <p:spPr>
          <a:xfrm>
            <a:off x="1905000" y="465805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6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Learning Objectives </a:t>
            </a:r>
            <a:r>
              <a:rPr lang="en-US" sz="24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(1 of 2)</a:t>
            </a:r>
          </a:p>
        </p:txBody>
      </p:sp>
      <p:sp>
        <p:nvSpPr>
          <p:cNvPr id="42" name="Shape 42"/>
          <p:cNvSpPr txBox="1">
            <a:spLocks noGrp="1"/>
          </p:cNvSpPr>
          <p:nvPr>
            <p:ph type="body" idx="1"/>
          </p:nvPr>
        </p:nvSpPr>
        <p:spPr>
          <a:xfrm>
            <a:off x="510915" y="1447800"/>
            <a:ext cx="8709285" cy="532539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2000" b="1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11.1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Express the need to analyze situations, select and implement communication strategies for the desired impact</a:t>
            </a: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11.2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Describe strategic organizational communication</a:t>
            </a: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11.3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Express how a proper analysis of changing organizational opportunities and threats is important for effective communication</a:t>
            </a:r>
          </a:p>
          <a:p>
            <a:pPr marL="0" lvl="0" indent="0">
              <a:spcBef>
                <a:spcPts val="0"/>
              </a:spcBef>
              <a:buSzPct val="25000"/>
              <a:buNone/>
            </a:pPr>
            <a:r>
              <a:rPr lang="en-US" sz="2400" b="1" dirty="0">
                <a:solidFill>
                  <a:schemeClr val="dk1"/>
                </a:solidFill>
              </a:rPr>
              <a:t>11.4</a:t>
            </a:r>
            <a:r>
              <a:rPr lang="en-US" sz="2400" dirty="0">
                <a:solidFill>
                  <a:schemeClr val="dk1"/>
                </a:solidFill>
              </a:rPr>
              <a:t> Express the complexity of strategic organizational communication</a:t>
            </a:r>
          </a:p>
          <a:p>
            <a:pPr marL="0" lvl="0" indent="0">
              <a:buSzPct val="25000"/>
              <a:buNone/>
            </a:pPr>
            <a:r>
              <a:rPr lang="en-US" sz="2400" b="1" dirty="0">
                <a:solidFill>
                  <a:schemeClr val="dk1"/>
                </a:solidFill>
              </a:rPr>
              <a:t>11.5</a:t>
            </a:r>
            <a:r>
              <a:rPr lang="en-US" sz="2400" dirty="0">
                <a:solidFill>
                  <a:schemeClr val="dk1"/>
                </a:solidFill>
              </a:rPr>
              <a:t> Relate strategic communication to ethical and value issues faced by organizations</a:t>
            </a: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lang="en-US" sz="24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ttsMP3.com_VoiceText_2023-8-9_10_28_14.mp3">
            <a:hlinkClick r:id="" action="ppaction://media"/>
            <a:extLst>
              <a:ext uri="{FF2B5EF4-FFF2-40B4-BE49-F238E27FC236}">
                <a16:creationId xmlns:a16="http://schemas.microsoft.com/office/drawing/2014/main" id="{22B9CB7D-91B0-6440-A69E-3E100DFD5E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95158" y="144003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97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title"/>
          </p:nvPr>
        </p:nvSpPr>
        <p:spPr>
          <a:xfrm>
            <a:off x="1937479" y="0"/>
            <a:ext cx="8229600" cy="22971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buSzPct val="25000"/>
            </a:pPr>
            <a:r>
              <a:rPr lang="en-US" sz="3600" b="1" dirty="0">
                <a:solidFill>
                  <a:srgbClr val="009999"/>
                </a:solidFill>
              </a:rPr>
              <a:t>Introduction: Strategic Organizational Communication</a:t>
            </a:r>
            <a:r>
              <a:rPr lang="en-US" sz="2000" b="1" dirty="0">
                <a:solidFill>
                  <a:srgbClr val="009999"/>
                </a:solidFill>
              </a:rPr>
              <a:t>:</a:t>
            </a:r>
          </a:p>
        </p:txBody>
      </p:sp>
      <p:sp>
        <p:nvSpPr>
          <p:cNvPr id="58" name="Shape 58"/>
          <p:cNvSpPr txBox="1">
            <a:spLocks noGrp="1"/>
          </p:cNvSpPr>
          <p:nvPr>
            <p:ph type="body" idx="1"/>
          </p:nvPr>
        </p:nvSpPr>
        <p:spPr>
          <a:xfrm>
            <a:off x="304800" y="2895600"/>
            <a:ext cx="8229600" cy="35544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11.1 Express the need to analyze situations, select and implement communication strategies for the desired impact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5EBC505-D593-ED4E-8DAD-A4530CF38084}"/>
              </a:ext>
            </a:extLst>
          </p:cNvPr>
          <p:cNvSpPr/>
          <p:nvPr/>
        </p:nvSpPr>
        <p:spPr>
          <a:xfrm>
            <a:off x="381000" y="2076271"/>
            <a:ext cx="7543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b="1" dirty="0">
                <a:solidFill>
                  <a:srgbClr val="FF0000"/>
                </a:solidFill>
              </a:rPr>
              <a:t>Professional Applications of Organizational Communication :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08A701-F373-9B47-8373-1A086A6AFFB6}"/>
              </a:ext>
            </a:extLst>
          </p:cNvPr>
          <p:cNvSpPr/>
          <p:nvPr/>
        </p:nvSpPr>
        <p:spPr>
          <a:xfrm>
            <a:off x="304801" y="5105400"/>
            <a:ext cx="83944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2400" b="1" dirty="0"/>
              <a:t>التعبير عن الحاجة إلى تحليل المواقف واختيار وتنفيذ استراتيجيات الاتصال من أجل</a:t>
            </a:r>
            <a:r>
              <a:rPr lang="ar-SA" sz="2400" b="1" dirty="0"/>
              <a:t> </a:t>
            </a:r>
            <a:r>
              <a:rPr lang="en-US" sz="2400" b="1" dirty="0"/>
              <a:t> التأثير المطلوب</a:t>
            </a:r>
          </a:p>
        </p:txBody>
      </p: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 txBox="1">
            <a:spLocks noGrp="1"/>
          </p:cNvSpPr>
          <p:nvPr>
            <p:ph type="title"/>
          </p:nvPr>
        </p:nvSpPr>
        <p:spPr>
          <a:xfrm>
            <a:off x="1828800" y="-26233"/>
            <a:ext cx="8229600" cy="20685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buSzPct val="25000"/>
            </a:pPr>
            <a:r>
              <a:rPr lang="en-US" sz="3600" b="1" dirty="0">
                <a:solidFill>
                  <a:srgbClr val="009999"/>
                </a:solidFill>
              </a:rPr>
              <a:t>11.1 Introduction: Strategic Organizational Communication: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FBC70A6-C3FE-D846-AA25-37BD8103DF08}"/>
              </a:ext>
            </a:extLst>
          </p:cNvPr>
          <p:cNvSpPr/>
          <p:nvPr/>
        </p:nvSpPr>
        <p:spPr>
          <a:xfrm>
            <a:off x="381000" y="2442309"/>
            <a:ext cx="7391400" cy="32726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chemeClr val="dk1"/>
              </a:buClr>
              <a:buSzPct val="25000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</a:t>
            </a:r>
            <a:r>
              <a:rPr lang="en-US" sz="18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Definition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Competencies required for participating in external communications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Communication beyond traditional organizational boundaries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8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8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Factors of strategic organizational communication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Knowledge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Sensitivity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Skills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Values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A6C6504-D9B3-E647-83F3-D7EE90BC38E2}"/>
              </a:ext>
            </a:extLst>
          </p:cNvPr>
          <p:cNvSpPr/>
          <p:nvPr/>
        </p:nvSpPr>
        <p:spPr>
          <a:xfrm>
            <a:off x="381000" y="1856362"/>
            <a:ext cx="66294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Professional Applications of Organizational Communication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B0874F-A0D6-444D-93C7-ABA2A46E1B1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5600" y="4495800"/>
            <a:ext cx="3810000" cy="2051406"/>
          </a:xfrm>
          <a:prstGeom prst="roundRect">
            <a:avLst>
              <a:gd name="adj" fmla="val 0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9829F8C-931F-5447-B745-E33A6558BEA8}"/>
              </a:ext>
            </a:extLst>
          </p:cNvPr>
          <p:cNvSpPr/>
          <p:nvPr/>
        </p:nvSpPr>
        <p:spPr>
          <a:xfrm>
            <a:off x="7315200" y="1295400"/>
            <a:ext cx="76200" cy="2525711"/>
          </a:xfrm>
          <a:prstGeom prst="rect">
            <a:avLst/>
          </a:prstGeom>
          <a:solidFill>
            <a:srgbClr val="8E5A6D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Shape 73"/>
          <p:cNvSpPr txBox="1">
            <a:spLocks noGrp="1"/>
          </p:cNvSpPr>
          <p:nvPr>
            <p:ph type="title"/>
          </p:nvPr>
        </p:nvSpPr>
        <p:spPr>
          <a:xfrm>
            <a:off x="1905000" y="76200"/>
            <a:ext cx="8229600" cy="22971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2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Describing Strategic Organizational Communication</a:t>
            </a:r>
          </a:p>
        </p:txBody>
      </p:sp>
      <p:sp>
        <p:nvSpPr>
          <p:cNvPr id="74" name="Shape 74"/>
          <p:cNvSpPr txBox="1">
            <a:spLocks noGrp="1"/>
          </p:cNvSpPr>
          <p:nvPr>
            <p:ph type="body" idx="1"/>
          </p:nvPr>
        </p:nvSpPr>
        <p:spPr>
          <a:xfrm>
            <a:off x="609600" y="1600200"/>
            <a:ext cx="8229600" cy="35544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11.2 Describe strategic organizational communication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7D7E0A1-D52E-3848-87A0-51D54BBA60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3810000"/>
            <a:ext cx="4114800" cy="21336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 txBox="1">
            <a:spLocks noGrp="1"/>
          </p:cNvSpPr>
          <p:nvPr>
            <p:ph type="title"/>
          </p:nvPr>
        </p:nvSpPr>
        <p:spPr>
          <a:xfrm>
            <a:off x="1981200" y="61965"/>
            <a:ext cx="8229600" cy="17256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2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11.2 Describing Strategic </a:t>
            </a:r>
            <a:br>
              <a:rPr lang="en-US" sz="32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2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Organizational Communication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F287F0E-000B-B947-991E-6092CCAD8739}"/>
              </a:ext>
            </a:extLst>
          </p:cNvPr>
          <p:cNvSpPr/>
          <p:nvPr/>
        </p:nvSpPr>
        <p:spPr>
          <a:xfrm>
            <a:off x="457200" y="1600200"/>
            <a:ext cx="5029200" cy="48423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1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Perspectives on Strategic and Organizational Communication</a:t>
            </a:r>
          </a:p>
          <a:p>
            <a:pPr lvl="0">
              <a:buSzPct val="25000"/>
            </a:pPr>
            <a:endParaRPr lang="en-US" sz="1200" b="1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</a:t>
            </a:r>
            <a:r>
              <a:rPr lang="en-US" sz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Key points of strategic organizational communication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It is dynamic and influences both within and without the organization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Ability of an organization to meet environmental challenges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Strategic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Proactive and reactive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Strategic communication lays the foundation for ongoing interactions</a:t>
            </a:r>
            <a:endParaRPr lang="ar-SA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Organizational stakeholders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Stake in the organization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Able to influence the organization’s ability to meet its goals</a:t>
            </a:r>
            <a:endParaRPr lang="ar-SA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3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Communication channels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Interactive television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E-commerce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Wireless communications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Internet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0D30DDC-95E2-2C4D-BFB4-8DB85F2DB1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2034400"/>
            <a:ext cx="5936871" cy="3439041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 txBox="1">
            <a:spLocks noGrp="1"/>
          </p:cNvSpPr>
          <p:nvPr>
            <p:ph type="title"/>
          </p:nvPr>
        </p:nvSpPr>
        <p:spPr>
          <a:xfrm>
            <a:off x="1905000" y="76200"/>
            <a:ext cx="8229600" cy="22971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6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The Organization and Its Environment</a:t>
            </a:r>
          </a:p>
        </p:txBody>
      </p:sp>
      <p:sp>
        <p:nvSpPr>
          <p:cNvPr id="90" name="Shape 90"/>
          <p:cNvSpPr txBox="1">
            <a:spLocks noGrp="1"/>
          </p:cNvSpPr>
          <p:nvPr>
            <p:ph type="body" idx="1"/>
          </p:nvPr>
        </p:nvSpPr>
        <p:spPr>
          <a:xfrm>
            <a:off x="931889" y="1267068"/>
            <a:ext cx="8229600" cy="35544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11.3 Express how a proper analysis of changing organizational opportunities and threats is important for effective communication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4F8384D-11C5-514D-ABE4-5C1F188D6B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3747792"/>
            <a:ext cx="3568700" cy="22733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 txBox="1">
            <a:spLocks noGrp="1"/>
          </p:cNvSpPr>
          <p:nvPr>
            <p:ph type="title"/>
          </p:nvPr>
        </p:nvSpPr>
        <p:spPr>
          <a:xfrm>
            <a:off x="1981200" y="3497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6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11.3 The Organization and Its Environment </a:t>
            </a:r>
            <a:r>
              <a:rPr lang="en-US" sz="24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(1 of 4)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C2ADA72-D70B-A347-AAE4-9DE679D59DD8}"/>
              </a:ext>
            </a:extLst>
          </p:cNvPr>
          <p:cNvSpPr/>
          <p:nvPr/>
        </p:nvSpPr>
        <p:spPr>
          <a:xfrm>
            <a:off x="381000" y="2057400"/>
            <a:ext cx="8382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20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Multiple Publics</a:t>
            </a:r>
            <a:endParaRPr lang="ar-SA" sz="2000" b="1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buSzPct val="25000"/>
            </a:pPr>
            <a:endParaRPr lang="ar-SA" sz="2000" b="1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buSzPct val="25000"/>
            </a:pPr>
            <a:endParaRPr lang="en-US" sz="2000" b="1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</a:t>
            </a:r>
            <a:r>
              <a:rPr lang="en-US" sz="18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Publics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Can be large or small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Can be groups of stakeholders</a:t>
            </a:r>
            <a:endParaRPr lang="ar-SA" sz="18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8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8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Points to consider when planning organizational strategy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Changing interests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Needs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Actions of publics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Stakeholders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357805-1380-5C4C-87D3-33B0F303C0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0228" y="1620372"/>
            <a:ext cx="3517900" cy="23114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title"/>
          </p:nvPr>
        </p:nvSpPr>
        <p:spPr>
          <a:xfrm>
            <a:off x="19050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6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11.3 The Organization and Its Environment </a:t>
            </a:r>
            <a:r>
              <a:rPr lang="en-US" sz="24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(2 of 4)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36C1E82-739F-5746-93BE-728683048B4D}"/>
              </a:ext>
            </a:extLst>
          </p:cNvPr>
          <p:cNvSpPr/>
          <p:nvPr/>
        </p:nvSpPr>
        <p:spPr>
          <a:xfrm>
            <a:off x="304800" y="1981200"/>
            <a:ext cx="4572000" cy="325217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28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Environmental Scanning</a:t>
            </a:r>
            <a:endParaRPr lang="ar-SA" sz="2800" b="1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buSzPct val="25000"/>
            </a:pPr>
            <a:endParaRPr lang="en-US" sz="1200" b="1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How environmental scanning works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Organizations routinely monitor the environment for data to help shape organizational strategy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Gather information about the organization’s environment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Influence future action</a:t>
            </a:r>
            <a:endParaRPr lang="ar-SA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How information is gathered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Informally or sporadically through members’ interactions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Attendance at off-site training sessions or conferences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Scan newspapers and journals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Monitor social media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BAB276-B790-DC46-8721-B3000A5C55F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5400" y="2133600"/>
            <a:ext cx="3887569" cy="2596896"/>
          </a:xfrm>
          <a:prstGeom prst="roundRect">
            <a:avLst>
              <a:gd name="adj" fmla="val 9362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BAEB7EE-BAC1-0646-8048-AB95E4E481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4948" y="1905000"/>
            <a:ext cx="6092252" cy="369136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Shape 105">
            <a:extLst>
              <a:ext uri="{FF2B5EF4-FFF2-40B4-BE49-F238E27FC236}">
                <a16:creationId xmlns:a16="http://schemas.microsoft.com/office/drawing/2014/main" id="{10A68F37-E25D-F649-8F4A-0E0FF4DD9FB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9050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6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11.3 The Organization and Its Environment </a:t>
            </a:r>
            <a:r>
              <a:rPr lang="en-US" sz="24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(2 of 4)</a:t>
            </a:r>
          </a:p>
        </p:txBody>
      </p:sp>
    </p:spTree>
    <p:extLst>
      <p:ext uri="{BB962C8B-B14F-4D97-AF65-F5344CB8AC3E}">
        <p14:creationId xmlns:p14="http://schemas.microsoft.com/office/powerpoint/2010/main" val="12768399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 txBox="1">
            <a:spLocks noGrp="1"/>
          </p:cNvSpPr>
          <p:nvPr>
            <p:ph type="title"/>
          </p:nvPr>
        </p:nvSpPr>
        <p:spPr>
          <a:xfrm>
            <a:off x="1981200" y="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600" b="1" i="0" u="none" strike="noStrike" cap="none" baseline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11.3 The Organization and Its Environment </a:t>
            </a:r>
            <a:r>
              <a:rPr lang="en-US" sz="2400" b="1" i="0" u="none" strike="noStrike" cap="none" baseline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(3 of 4)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E5D4C08-54C9-594E-9EDF-FFBD308C7419}"/>
              </a:ext>
            </a:extLst>
          </p:cNvPr>
          <p:cNvSpPr/>
          <p:nvPr/>
        </p:nvSpPr>
        <p:spPr>
          <a:xfrm>
            <a:off x="304800" y="1981200"/>
            <a:ext cx="4572000" cy="343683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28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The Global Environment</a:t>
            </a:r>
          </a:p>
          <a:p>
            <a:pPr lvl="0">
              <a:buSzPct val="25000"/>
            </a:pPr>
            <a:endParaRPr lang="en-US" sz="1200" b="1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</a:t>
            </a:r>
            <a:r>
              <a:rPr lang="en-US" sz="18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Overview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Networked with sophisticated technologies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Spans diverse cultures and needs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Challenging the understanding of multiple publics and environmental data</a:t>
            </a:r>
            <a:endParaRPr lang="ar-SA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Calibri"/>
              </a:rPr>
              <a:t>Globalization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Competition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New market opportunities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New networks of collaborations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Host of other potentials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29363EB-1E1A-5644-8881-4770F8EAF4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1156" y="2286000"/>
            <a:ext cx="3508043" cy="352117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 txBox="1">
            <a:spLocks noGrp="1"/>
          </p:cNvSpPr>
          <p:nvPr>
            <p:ph type="title"/>
          </p:nvPr>
        </p:nvSpPr>
        <p:spPr>
          <a:xfrm>
            <a:off x="1905000" y="96364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2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11.3 The Organization and Its Environment </a:t>
            </a:r>
            <a:r>
              <a:rPr lang="en-US" sz="20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(4 of 4)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F62CCED-3FF4-7149-91EE-3B9190DFED90}"/>
              </a:ext>
            </a:extLst>
          </p:cNvPr>
          <p:cNvSpPr/>
          <p:nvPr/>
        </p:nvSpPr>
        <p:spPr>
          <a:xfrm>
            <a:off x="483433" y="1670641"/>
            <a:ext cx="4572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20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SWOT Processes</a:t>
            </a:r>
          </a:p>
          <a:p>
            <a:pPr lvl="0"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SWOT</a:t>
            </a:r>
          </a:p>
          <a:p>
            <a:pPr marL="457200" lvl="1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Strengths</a:t>
            </a:r>
          </a:p>
          <a:p>
            <a:pPr marL="457200" lvl="1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Weaknesses</a:t>
            </a:r>
          </a:p>
          <a:p>
            <a:pPr marL="457200" lvl="1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Opportunities</a:t>
            </a:r>
          </a:p>
          <a:p>
            <a:pPr marL="457200" lvl="1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Threats</a:t>
            </a:r>
          </a:p>
          <a:p>
            <a:pPr lvl="0"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Corporate strategy</a:t>
            </a:r>
          </a:p>
          <a:p>
            <a:pPr marL="457200" lvl="1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Beginning with an assessment of environmental conditions</a:t>
            </a:r>
          </a:p>
          <a:p>
            <a:pPr marL="457200" lvl="1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Organization’s internal capabilities and resources</a:t>
            </a:r>
          </a:p>
          <a:p>
            <a:pPr lvl="0"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3 – </a:t>
            </a:r>
            <a:r>
              <a:rPr lang="en-US" sz="1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Types of strategy</a:t>
            </a:r>
          </a:p>
          <a:p>
            <a:pPr marL="457200" lvl="1" indent="-171450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cs typeface="Arial" pitchFamily="34" charset="0"/>
                <a:sym typeface="Calibri"/>
              </a:rPr>
              <a:t> </a:t>
            </a:r>
            <a:r>
              <a:rPr lang="en-US" sz="12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Differentiation. </a:t>
            </a:r>
          </a:p>
          <a:p>
            <a:pPr marL="457200" lvl="1" indent="-285750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Price-skimming. </a:t>
            </a:r>
          </a:p>
          <a:p>
            <a:pPr marL="457200" lvl="1" indent="-285750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Acquisition. </a:t>
            </a:r>
          </a:p>
          <a:p>
            <a:pPr marL="457200" lvl="1" indent="-285750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Growth. </a:t>
            </a:r>
          </a:p>
          <a:p>
            <a:pPr marL="457200" lvl="1" indent="-285750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Focus..</a:t>
            </a:r>
          </a:p>
          <a:p>
            <a:pPr marL="457200" lvl="1" indent="-285750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Cross-selling. </a:t>
            </a:r>
          </a:p>
          <a:p>
            <a:pPr marL="457200" lvl="1" indent="-285750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Operational.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266CB42-EE05-884F-B981-35434085C65D}"/>
              </a:ext>
            </a:extLst>
          </p:cNvPr>
          <p:cNvSpPr/>
          <p:nvPr/>
        </p:nvSpPr>
        <p:spPr>
          <a:xfrm>
            <a:off x="4764504" y="1622304"/>
            <a:ext cx="4572000" cy="190821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4 – Phases of SWOT analysis</a:t>
            </a:r>
          </a:p>
          <a:p>
            <a:pPr marL="457200" lvl="1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Scanning and interpreting the internal and external environments</a:t>
            </a:r>
          </a:p>
          <a:p>
            <a:pPr marL="457200" lvl="1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Formulating a mission, or vision for the future to transform it into specific objectives</a:t>
            </a:r>
          </a:p>
          <a:p>
            <a:pPr marL="457200" lvl="1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Developing strategy and implementing supporting programs</a:t>
            </a:r>
          </a:p>
          <a:p>
            <a:pPr marL="457200" lvl="1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Monitoring, reviewing, revising the plan and its implementation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D395B36-91AD-8140-A085-B275CC4DB8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1304" y="3657600"/>
            <a:ext cx="3058696" cy="3058696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39B906-0769-9E48-9547-95163DA2D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B5D15E-E8C2-674F-8CF6-70FF885D2B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2798F8-D6FF-5143-88D0-96BFDD7C4AE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889" t="16667" r="8889" b="30000"/>
          <a:stretch/>
        </p:blipFill>
        <p:spPr>
          <a:xfrm>
            <a:off x="-29981" y="0"/>
            <a:ext cx="91739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1701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 txBox="1">
            <a:spLocks noGrp="1"/>
          </p:cNvSpPr>
          <p:nvPr>
            <p:ph type="title"/>
          </p:nvPr>
        </p:nvSpPr>
        <p:spPr>
          <a:xfrm>
            <a:off x="1905000" y="33728"/>
            <a:ext cx="8229600" cy="22971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6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Strategic Organizational Communication</a:t>
            </a:r>
          </a:p>
        </p:txBody>
      </p:sp>
      <p:sp>
        <p:nvSpPr>
          <p:cNvPr id="130" name="Shape 130"/>
          <p:cNvSpPr txBox="1">
            <a:spLocks noGrp="1"/>
          </p:cNvSpPr>
          <p:nvPr>
            <p:ph type="body" idx="1"/>
          </p:nvPr>
        </p:nvSpPr>
        <p:spPr>
          <a:xfrm>
            <a:off x="727022" y="1651794"/>
            <a:ext cx="8229600" cy="35544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11.4 Express the complexity of strategic organizational communication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3C497C-833F-C344-AD7C-31FB68A7C3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4447" y="3429000"/>
            <a:ext cx="3714750" cy="3714750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 txBox="1">
            <a:spLocks noGrp="1"/>
          </p:cNvSpPr>
          <p:nvPr>
            <p:ph type="title"/>
          </p:nvPr>
        </p:nvSpPr>
        <p:spPr>
          <a:xfrm>
            <a:off x="1828800" y="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6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11.4 Strategic Organizational Communication </a:t>
            </a:r>
            <a:r>
              <a:rPr lang="en-US" sz="24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(1 of 10)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048B140-7622-F849-BE4C-415654E29646}"/>
              </a:ext>
            </a:extLst>
          </p:cNvPr>
          <p:cNvSpPr/>
          <p:nvPr/>
        </p:nvSpPr>
        <p:spPr>
          <a:xfrm>
            <a:off x="228600" y="1676400"/>
            <a:ext cx="4572000" cy="471821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90000"/>
              </a:lnSpc>
              <a:buSzPct val="25000"/>
            </a:pPr>
            <a:r>
              <a:rPr lang="en-US" sz="20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Public Relations</a:t>
            </a:r>
            <a:endParaRPr lang="en-US" sz="1800" b="1" dirty="0">
              <a:solidFill>
                <a:srgbClr val="FF0000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Description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Represents a broader group of activities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Encompasses all the communication activities of an organization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The management function that establishes mutually beneficial relationships between an organization and the publics </a:t>
            </a: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Public relation activities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Management of internal communications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Public affairs and public issues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Media relations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Communication during organizational crises</a:t>
            </a:r>
          </a:p>
          <a:p>
            <a:pPr marL="457200" lvl="1" indent="70484">
              <a:lnSpc>
                <a:spcPct val="90000"/>
              </a:lnSpc>
              <a:spcBef>
                <a:spcPts val="333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90000"/>
              </a:lnSpc>
              <a:spcBef>
                <a:spcPts val="330"/>
              </a:spcBef>
              <a:buSzPct val="25000"/>
            </a:pPr>
            <a:r>
              <a:rPr lang="en-US" sz="1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Communicating an Organization’s Image or Reputation</a:t>
            </a: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Image or reputation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Central to the ability of the organization to meet its goals or objectives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Communicated images reflect organizational reality</a:t>
            </a: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Image communication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Planned building of an organization’s reputation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Maintaining an organization’s reputation</a:t>
            </a:r>
          </a:p>
          <a:p>
            <a:pPr marL="457200" lvl="1" indent="70484">
              <a:lnSpc>
                <a:spcPct val="90000"/>
              </a:lnSpc>
              <a:spcBef>
                <a:spcPts val="333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775C0E-621F-B04B-BB05-B3BACCCAE5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0" y="1981200"/>
            <a:ext cx="6627937" cy="3309281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title"/>
          </p:nvPr>
        </p:nvSpPr>
        <p:spPr>
          <a:xfrm>
            <a:off x="1828800" y="21236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6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11.4 Strategic Organizational Communication </a:t>
            </a:r>
            <a:r>
              <a:rPr lang="en-US" sz="24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(2 of 10)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7B78B50-7441-E34C-8282-FD8E0BAF414B}"/>
              </a:ext>
            </a:extLst>
          </p:cNvPr>
          <p:cNvSpPr/>
          <p:nvPr/>
        </p:nvSpPr>
        <p:spPr>
          <a:xfrm>
            <a:off x="152400" y="1799509"/>
            <a:ext cx="4572000" cy="320241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ts val="285"/>
              </a:spcBef>
              <a:buSzPct val="25000"/>
            </a:pPr>
            <a:r>
              <a:rPr lang="en-US" sz="1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Calibri"/>
              </a:rPr>
              <a:t>Internal Communications</a:t>
            </a:r>
          </a:p>
          <a:p>
            <a:pPr>
              <a:lnSpc>
                <a:spcPct val="80000"/>
              </a:lnSpc>
              <a:spcBef>
                <a:spcPts val="285"/>
              </a:spcBef>
              <a:buSzPct val="25000"/>
            </a:pPr>
            <a:endParaRPr lang="en-US" sz="1600" b="1" dirty="0">
              <a:solidFill>
                <a:srgbClr val="FF0000"/>
              </a:solidFill>
              <a:latin typeface="Arial" pitchFamily="34" charset="0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</a:t>
            </a:r>
            <a:r>
              <a:rPr lang="en-US" sz="1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Role of internal communications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Deal with the subject matter of daily interactions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Planned and formalized communication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Activities of internal communication specialist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Seek input from employees through surveys, interviews, meetings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Communicate the organization’s mission through training activities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Prepare and disseminate newsletters, manuals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Establish formalized structures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Determine which social media will be utilized with employees</a:t>
            </a:r>
          </a:p>
          <a:p>
            <a:pPr marL="457200" lvl="1" indent="59055">
              <a:lnSpc>
                <a:spcPct val="80000"/>
              </a:lnSpc>
              <a:spcBef>
                <a:spcPts val="279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 indent="59055">
              <a:lnSpc>
                <a:spcPct val="80000"/>
              </a:lnSpc>
              <a:spcBef>
                <a:spcPts val="279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CC22EA0-80A5-5540-969A-BCB0B05F2485}"/>
              </a:ext>
            </a:extLst>
          </p:cNvPr>
          <p:cNvSpPr/>
          <p:nvPr/>
        </p:nvSpPr>
        <p:spPr>
          <a:xfrm>
            <a:off x="4724400" y="2056046"/>
            <a:ext cx="4572000" cy="311469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80000"/>
              </a:lnSpc>
              <a:spcBef>
                <a:spcPts val="285"/>
              </a:spcBef>
              <a:buSzPct val="25000"/>
            </a:pPr>
            <a:r>
              <a:rPr lang="en-US" sz="16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Public Affairs and Issues Management</a:t>
            </a:r>
          </a:p>
          <a:p>
            <a:pPr lvl="0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</a:t>
            </a:r>
            <a:r>
              <a:rPr lang="en-US" sz="1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Work involved under public affairs and issues management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Shapes public opinion regarding social and political issues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Work with a variety of regulatory and governmental groups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Active in community-based issues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Engage in political activities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Coordinate organizational public service engagement</a:t>
            </a:r>
          </a:p>
          <a:p>
            <a:pPr lvl="0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Steps in issue management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Issue identification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Issue analysis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Develop a corporate/non-profit policy position on an issue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Development of specific action plans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Implementation of action plans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CB94260-7116-C54B-8097-C0A2E55511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9400" y="4495800"/>
            <a:ext cx="2113404" cy="2101731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slow"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342E739-BCEC-2441-B952-441A4B5191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76400"/>
            <a:ext cx="9144000" cy="444110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B211F5B-C4E4-D345-9C0B-530517CA1466}"/>
              </a:ext>
            </a:extLst>
          </p:cNvPr>
          <p:cNvSpPr/>
          <p:nvPr/>
        </p:nvSpPr>
        <p:spPr>
          <a:xfrm>
            <a:off x="2286000" y="1981199"/>
            <a:ext cx="4648200" cy="4876801"/>
          </a:xfrm>
          <a:prstGeom prst="rect">
            <a:avLst/>
          </a:prstGeom>
          <a:solidFill>
            <a:srgbClr val="8E5A6D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/>
          </a:p>
        </p:txBody>
      </p:sp>
      <p:sp>
        <p:nvSpPr>
          <p:cNvPr id="153" name="Shape 153"/>
          <p:cNvSpPr txBox="1">
            <a:spLocks noGrp="1"/>
          </p:cNvSpPr>
          <p:nvPr>
            <p:ph type="title"/>
          </p:nvPr>
        </p:nvSpPr>
        <p:spPr>
          <a:xfrm>
            <a:off x="1828800" y="28474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6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11.4 Strategic Organizational Communication </a:t>
            </a:r>
            <a:r>
              <a:rPr lang="en-US" sz="24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(3 of 10)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7329548-C058-FB44-8CF9-0BF64B66B1E8}"/>
              </a:ext>
            </a:extLst>
          </p:cNvPr>
          <p:cNvSpPr/>
          <p:nvPr/>
        </p:nvSpPr>
        <p:spPr>
          <a:xfrm>
            <a:off x="2438400" y="1989944"/>
            <a:ext cx="4572000" cy="473360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90000"/>
              </a:lnSpc>
              <a:buSzPct val="25000"/>
            </a:pPr>
            <a:r>
              <a:rPr lang="en-US" sz="1600" b="1" dirty="0">
                <a:solidFill>
                  <a:srgbClr val="FFFF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Marketing</a:t>
            </a:r>
          </a:p>
          <a:p>
            <a:pPr lvl="0">
              <a:lnSpc>
                <a:spcPct val="90000"/>
              </a:lnSpc>
              <a:buSzPct val="25000"/>
            </a:pPr>
            <a:endParaRPr lang="en-US" sz="1600" b="1" dirty="0">
              <a:solidFill>
                <a:srgbClr val="FFFF00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Definition</a:t>
            </a:r>
            <a:endParaRPr lang="ar-SA" sz="1200" b="1" dirty="0">
              <a:solidFill>
                <a:schemeClr val="bg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endParaRPr lang="en-US" sz="1100" b="1" dirty="0">
              <a:solidFill>
                <a:schemeClr val="bg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Strategic communication process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Brings about an exchange between an organization and a customer, client, service user, partner or society as a whole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</a:pPr>
            <a:endParaRPr lang="en-US" sz="1200" b="1" dirty="0">
              <a:solidFill>
                <a:schemeClr val="bg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Responsibilities of marketing</a:t>
            </a:r>
            <a:endParaRPr lang="ar-SA" sz="1200" b="1" dirty="0">
              <a:solidFill>
                <a:schemeClr val="bg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endParaRPr lang="en-US" sz="1200" b="1" dirty="0">
              <a:solidFill>
                <a:schemeClr val="bg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Analyze markets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Plan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Implementation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Monitor programs</a:t>
            </a:r>
          </a:p>
          <a:p>
            <a:pPr marL="457200" lvl="1" indent="70484">
              <a:lnSpc>
                <a:spcPct val="90000"/>
              </a:lnSpc>
              <a:spcBef>
                <a:spcPts val="333"/>
              </a:spcBef>
              <a:buClr>
                <a:schemeClr val="dk1"/>
              </a:buClr>
            </a:pPr>
            <a:endParaRPr lang="en-US" sz="1200" dirty="0">
              <a:solidFill>
                <a:schemeClr val="bg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 indent="70484">
              <a:lnSpc>
                <a:spcPct val="90000"/>
              </a:lnSpc>
              <a:spcBef>
                <a:spcPts val="333"/>
              </a:spcBef>
              <a:buClr>
                <a:schemeClr val="dk1"/>
              </a:buClr>
            </a:pPr>
            <a:endParaRPr lang="en-US" sz="1200" dirty="0">
              <a:solidFill>
                <a:schemeClr val="bg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</p:spTree>
  </p:cSld>
  <p:clrMapOvr>
    <a:masterClrMapping/>
  </p:clrMapOvr>
  <p:transition spd="slow">
    <p:cu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4EC4AAB-2EB3-844D-919C-725DC2F437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2346807"/>
            <a:ext cx="6794500" cy="451119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CF771E3-C65B-A941-B6E9-313869BCA130}"/>
              </a:ext>
            </a:extLst>
          </p:cNvPr>
          <p:cNvSpPr/>
          <p:nvPr/>
        </p:nvSpPr>
        <p:spPr>
          <a:xfrm>
            <a:off x="1905000" y="1981199"/>
            <a:ext cx="4648200" cy="4876801"/>
          </a:xfrm>
          <a:prstGeom prst="rect">
            <a:avLst/>
          </a:prstGeom>
          <a:solidFill>
            <a:srgbClr val="8E5A6D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7304794-C56F-B742-9D40-131FA27B6327}"/>
              </a:ext>
            </a:extLst>
          </p:cNvPr>
          <p:cNvSpPr/>
          <p:nvPr/>
        </p:nvSpPr>
        <p:spPr>
          <a:xfrm>
            <a:off x="2133600" y="2204050"/>
            <a:ext cx="4572000" cy="460748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buSzPct val="25000"/>
            </a:pPr>
            <a:r>
              <a:rPr lang="en-US" sz="16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  <a:sym typeface="Calibri"/>
              </a:rPr>
              <a:t>Integrated Marketing Communications</a:t>
            </a:r>
          </a:p>
          <a:p>
            <a:pPr lvl="0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Definition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The process of managing all sources of information about a product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Maintains customer loyalty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All marketing efforts utilize IMC</a:t>
            </a:r>
          </a:p>
          <a:p>
            <a:pPr lvl="0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What companies can do through marketing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Avoid duplication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Take advantage of synergy among various communication tools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Develop more efficient and effective marketing communication programs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7800D8C-6051-7045-9A37-2CEBED5B9C77}"/>
              </a:ext>
            </a:extLst>
          </p:cNvPr>
          <p:cNvSpPr/>
          <p:nvPr/>
        </p:nvSpPr>
        <p:spPr>
          <a:xfrm>
            <a:off x="3810000" y="0"/>
            <a:ext cx="225254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en-US" sz="8800" b="1" dirty="0">
                <a:solidFill>
                  <a:srgbClr val="009999"/>
                </a:solidFill>
              </a:rPr>
              <a:t>IMC</a:t>
            </a:r>
            <a:endParaRPr lang="en-US" sz="3600" b="1" dirty="0">
              <a:solidFill>
                <a:srgbClr val="009999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7DB7D00-1BDF-AB41-A29D-BAD77BA903BF}"/>
              </a:ext>
            </a:extLst>
          </p:cNvPr>
          <p:cNvSpPr/>
          <p:nvPr/>
        </p:nvSpPr>
        <p:spPr>
          <a:xfrm>
            <a:off x="6032560" y="1295400"/>
            <a:ext cx="76200" cy="685799"/>
          </a:xfrm>
          <a:prstGeom prst="rect">
            <a:avLst/>
          </a:prstGeom>
          <a:solidFill>
            <a:srgbClr val="8E5A6D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966FB0A-4755-8A41-8131-AA11150D3018}"/>
              </a:ext>
            </a:extLst>
          </p:cNvPr>
          <p:cNvSpPr/>
          <p:nvPr/>
        </p:nvSpPr>
        <p:spPr>
          <a:xfrm>
            <a:off x="1981200" y="1295400"/>
            <a:ext cx="76200" cy="685799"/>
          </a:xfrm>
          <a:prstGeom prst="rect">
            <a:avLst/>
          </a:prstGeom>
          <a:solidFill>
            <a:srgbClr val="8E5A6D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9EE68E03-9E00-1046-8CDD-88ED90716AD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696200" y="6278110"/>
            <a:ext cx="1409737" cy="231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4744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 txBox="1">
            <a:spLocks noGrp="1"/>
          </p:cNvSpPr>
          <p:nvPr>
            <p:ph type="title"/>
          </p:nvPr>
        </p:nvSpPr>
        <p:spPr>
          <a:xfrm>
            <a:off x="1905000" y="187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6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11.4 Strategic Organizational Communication </a:t>
            </a:r>
            <a:r>
              <a:rPr lang="en-US" sz="24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(4 of 10)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5418FCF-E58A-E448-9259-5423AB04CF15}"/>
              </a:ext>
            </a:extLst>
          </p:cNvPr>
          <p:cNvSpPr/>
          <p:nvPr/>
        </p:nvSpPr>
        <p:spPr>
          <a:xfrm>
            <a:off x="476669" y="1890713"/>
            <a:ext cx="4572000" cy="360252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80000"/>
              </a:lnSpc>
              <a:buSzPct val="25000"/>
            </a:pPr>
            <a:r>
              <a:rPr lang="en-US" sz="28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The Marketing Mix</a:t>
            </a:r>
          </a:p>
          <a:p>
            <a:pPr lvl="0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Tools of marketing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Product decision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Pricing decision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Place decision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Promotion decision</a:t>
            </a:r>
          </a:p>
          <a:p>
            <a:pPr lvl="0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Types of strategy in marketing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Advertisement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Social media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Personal selling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Sales promotion</a:t>
            </a:r>
          </a:p>
          <a:p>
            <a:pPr lvl="0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3 – Tools of sales promotion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Contests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Coupons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Bonuses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Free samples</a:t>
            </a:r>
          </a:p>
          <a:p>
            <a:pPr marL="457200" lvl="1" indent="59055">
              <a:lnSpc>
                <a:spcPct val="80000"/>
              </a:lnSpc>
              <a:spcBef>
                <a:spcPts val="279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 indent="59055">
              <a:lnSpc>
                <a:spcPct val="80000"/>
              </a:lnSpc>
              <a:spcBef>
                <a:spcPts val="279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07D7C1-9F8A-5946-96E9-3E8C32DC45C1}"/>
              </a:ext>
            </a:extLst>
          </p:cNvPr>
          <p:cNvSpPr/>
          <p:nvPr/>
        </p:nvSpPr>
        <p:spPr>
          <a:xfrm>
            <a:off x="2857089" y="4983984"/>
            <a:ext cx="4572000" cy="16912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80000"/>
              </a:lnSpc>
              <a:spcBef>
                <a:spcPts val="285"/>
              </a:spcBef>
              <a:buSzPct val="25000"/>
            </a:pP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Advertising</a:t>
            </a:r>
          </a:p>
          <a:p>
            <a:pPr lvl="0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Definition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Use of planned messages to target audiences through media selection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To impact a purchase or behavior decision</a:t>
            </a:r>
          </a:p>
          <a:p>
            <a:pPr lvl="0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Requirement of advertising campaigns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Data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Analytical skills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Creative skills</a:t>
            </a:r>
          </a:p>
        </p:txBody>
      </p:sp>
    </p:spTree>
  </p:cSld>
  <p:clrMapOvr>
    <a:masterClrMapping/>
  </p:clrMapOvr>
  <p:transition spd="slow"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4152A8-4F90-2941-AED7-BA1A2B72E9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DC2573F-D646-124A-8202-3466FE5A058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38200" y="1778773"/>
            <a:ext cx="4114800" cy="274618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534239D-3D5B-3040-A0C4-28E23936E8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" y="0"/>
            <a:ext cx="9143999" cy="662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9356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Shape 169"/>
          <p:cNvSpPr txBox="1">
            <a:spLocks noGrp="1"/>
          </p:cNvSpPr>
          <p:nvPr>
            <p:ph type="title"/>
          </p:nvPr>
        </p:nvSpPr>
        <p:spPr>
          <a:xfrm>
            <a:off x="1905000" y="3372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6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11.4 Strategic Organizational Communication </a:t>
            </a:r>
            <a:r>
              <a:rPr lang="en-US" sz="24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(5 of 10)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F77DA62-14C7-4E45-B673-33A301EDDEB4}"/>
              </a:ext>
            </a:extLst>
          </p:cNvPr>
          <p:cNvSpPr/>
          <p:nvPr/>
        </p:nvSpPr>
        <p:spPr>
          <a:xfrm>
            <a:off x="609600" y="1753726"/>
            <a:ext cx="4572000" cy="429515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3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Branding</a:t>
            </a:r>
            <a:endParaRPr lang="ar-SA" sz="3200" b="1" dirty="0">
              <a:solidFill>
                <a:srgbClr val="FF0000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buSzPct val="25000"/>
            </a:pPr>
            <a:endParaRPr lang="en-US" sz="1200" b="1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What is branding?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The specific process of developing product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Service identification that distinguishes products from competitor organizations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Develops product names and statements</a:t>
            </a:r>
          </a:p>
          <a:p>
            <a:pPr lvl="0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Features of branding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Creates meaning beyond the features of the product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Reduces the need to compete on price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Builds a relationship based on meeting expectations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Enhances efficiency of marketing and sales efforts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Creates and enhances loyalty 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FB7E451-CF83-754F-9483-1482F5BA0F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3796" y="2971800"/>
            <a:ext cx="5486400" cy="2743200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Shape 177"/>
          <p:cNvSpPr txBox="1">
            <a:spLocks noGrp="1"/>
          </p:cNvSpPr>
          <p:nvPr>
            <p:ph type="title"/>
          </p:nvPr>
        </p:nvSpPr>
        <p:spPr>
          <a:xfrm>
            <a:off x="1981200" y="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6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11.4 Strategic Organizational Communication </a:t>
            </a:r>
            <a:r>
              <a:rPr lang="en-US" sz="24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(6 of 10)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C8A649A-B285-9E4F-8DAB-F58713D7A50B}"/>
              </a:ext>
            </a:extLst>
          </p:cNvPr>
          <p:cNvSpPr/>
          <p:nvPr/>
        </p:nvSpPr>
        <p:spPr>
          <a:xfrm>
            <a:off x="152400" y="1600200"/>
            <a:ext cx="5029200" cy="45516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buSzPct val="25000"/>
            </a:pPr>
            <a:r>
              <a:rPr lang="en-US" sz="1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Relationship Marketing and the Use of Marketing Databases</a:t>
            </a:r>
          </a:p>
          <a:p>
            <a:pPr lvl="0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Communication &amp; relationship marketing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Communication is used to build long-term relationships with customers, clients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Exchanges of information and exchanges of value takes place</a:t>
            </a:r>
          </a:p>
          <a:p>
            <a:pPr lvl="0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Computerized database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Storing consumer data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Organizing consumer data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Retrieving consumer data</a:t>
            </a:r>
          </a:p>
          <a:p>
            <a:pPr lvl="0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3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Ways of gathering information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Telemarketing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Use toll-free phone numbers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Use of warranty cards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Direct mail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1FBE93-2532-2047-B62B-EA16A83400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3000" y="2040480"/>
            <a:ext cx="4000500" cy="4000500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Shape 185"/>
          <p:cNvSpPr txBox="1">
            <a:spLocks noGrp="1"/>
          </p:cNvSpPr>
          <p:nvPr>
            <p:ph type="title"/>
          </p:nvPr>
        </p:nvSpPr>
        <p:spPr>
          <a:xfrm>
            <a:off x="1981200" y="3497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6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11.4 Strategic Organizational Communication </a:t>
            </a:r>
            <a:r>
              <a:rPr lang="en-US" sz="24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(7 of 10)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B7954E2-8B46-1647-BA24-B80D47F4B539}"/>
              </a:ext>
            </a:extLst>
          </p:cNvPr>
          <p:cNvSpPr/>
          <p:nvPr/>
        </p:nvSpPr>
        <p:spPr>
          <a:xfrm>
            <a:off x="207364" y="1706863"/>
            <a:ext cx="4572000" cy="268227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80000"/>
              </a:lnSpc>
              <a:buSzPct val="25000"/>
            </a:pPr>
            <a:r>
              <a:rPr lang="en-US" sz="16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Media Relations</a:t>
            </a:r>
            <a:endParaRPr lang="ar-SA" sz="1600" b="1" dirty="0">
              <a:solidFill>
                <a:srgbClr val="FF0000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buSzPct val="25000"/>
            </a:pPr>
            <a:endParaRPr lang="en-US" sz="1600" b="1" dirty="0">
              <a:solidFill>
                <a:srgbClr val="FF0000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How media relations works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Become familiar with the nature of the various media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Work with the media on behalf of an organization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Proactive and reactive</a:t>
            </a:r>
          </a:p>
          <a:p>
            <a:pPr lvl="0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– Role of media relations specialist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Increases the likelihood of press coverage by handling journalists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Provide information that is timely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Newsworthy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Present in a straightforward and usable format</a:t>
            </a:r>
          </a:p>
          <a:p>
            <a:pPr marL="457200" lvl="1" indent="70484">
              <a:lnSpc>
                <a:spcPct val="80000"/>
              </a:lnSpc>
              <a:spcBef>
                <a:spcPts val="333"/>
              </a:spcBef>
              <a:buClr>
                <a:schemeClr val="dk1"/>
              </a:buClr>
            </a:pPr>
            <a:endParaRPr lang="en-US" sz="1200" dirty="0">
              <a:solidFill>
                <a:srgbClr val="FF0000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 indent="70484">
              <a:lnSpc>
                <a:spcPct val="80000"/>
              </a:lnSpc>
              <a:spcBef>
                <a:spcPts val="333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857633E-DA2C-874B-B2B9-932CA9DDEDDD}"/>
              </a:ext>
            </a:extLst>
          </p:cNvPr>
          <p:cNvSpPr/>
          <p:nvPr/>
        </p:nvSpPr>
        <p:spPr>
          <a:xfrm>
            <a:off x="2493364" y="4215619"/>
            <a:ext cx="4572000" cy="256685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80000"/>
              </a:lnSpc>
              <a:spcBef>
                <a:spcPts val="330"/>
              </a:spcBef>
              <a:buSzPct val="25000"/>
            </a:pPr>
            <a:r>
              <a:rPr lang="en-US" sz="16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The Media Interview</a:t>
            </a:r>
            <a:endParaRPr lang="ar-SA" sz="1600" b="1" dirty="0">
              <a:solidFill>
                <a:srgbClr val="FF0000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330"/>
              </a:spcBef>
              <a:buSzPct val="25000"/>
            </a:pPr>
            <a:endParaRPr lang="en-US" sz="1600" b="1" dirty="0">
              <a:solidFill>
                <a:srgbClr val="FF0000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– Responsibility of media relations professional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Answer press inquiries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Assist people in the organization to provide needed information</a:t>
            </a:r>
          </a:p>
          <a:p>
            <a:pPr lvl="0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Understanding media interviews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Media interviews are successful when there is a clear objective for statements with a limited number of key assertions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Support data such as anecdotes, analogies, fact enhances understanding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Powerful contributor to the overall reputation of the organization</a:t>
            </a:r>
          </a:p>
        </p:txBody>
      </p:sp>
    </p:spTree>
  </p:cSld>
  <p:clrMapOvr>
    <a:masterClrMapping/>
  </p:clrMapOvr>
  <p:transition spd="slow">
    <p:cu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Shape 193"/>
          <p:cNvSpPr txBox="1">
            <a:spLocks noGrp="1"/>
          </p:cNvSpPr>
          <p:nvPr>
            <p:ph type="title"/>
          </p:nvPr>
        </p:nvSpPr>
        <p:spPr>
          <a:xfrm>
            <a:off x="1828800" y="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6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11.4 Strategic Organizational Communication </a:t>
            </a:r>
            <a:r>
              <a:rPr lang="en-US" sz="24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(8 of 10)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9276197-161A-0147-8320-EB36D8501EAE}"/>
              </a:ext>
            </a:extLst>
          </p:cNvPr>
          <p:cNvSpPr/>
          <p:nvPr/>
        </p:nvSpPr>
        <p:spPr>
          <a:xfrm>
            <a:off x="609600" y="1718902"/>
            <a:ext cx="4572000" cy="454483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20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Risk and Crisis Communication</a:t>
            </a: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</a:t>
            </a:r>
            <a:r>
              <a:rPr lang="en-US" sz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Stages of crisis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Detection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Prevention/preparation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Containment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Recovery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Learning</a:t>
            </a: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Strategic crisis communication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Informs publics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Acknowledges events with both empathy and a desire to establish credibility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Helps publics understand risks and current state of information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Examines problems and resolution to problems</a:t>
            </a: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3 – </a:t>
            </a:r>
            <a:r>
              <a:rPr lang="en-US" sz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Communication priorities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Directly affected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Employees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Indirectly affected such as neighbors, customers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Media and other channels of external communication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A404FCC-FBC3-F747-898A-15E3CFDD7B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1580" y="3429000"/>
            <a:ext cx="3810000" cy="21336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A14AF98-0E3F-1E4F-9D61-A20CF70B40FC}"/>
              </a:ext>
            </a:extLst>
          </p:cNvPr>
          <p:cNvSpPr/>
          <p:nvPr/>
        </p:nvSpPr>
        <p:spPr>
          <a:xfrm>
            <a:off x="5638800" y="1295400"/>
            <a:ext cx="76200" cy="2106052"/>
          </a:xfrm>
          <a:prstGeom prst="rect">
            <a:avLst/>
          </a:prstGeom>
          <a:solidFill>
            <a:srgbClr val="8E5A6D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836982F-6A0B-2544-98B0-2C9B3B95971D}"/>
              </a:ext>
            </a:extLst>
          </p:cNvPr>
          <p:cNvSpPr/>
          <p:nvPr/>
        </p:nvSpPr>
        <p:spPr>
          <a:xfrm>
            <a:off x="8610600" y="1237383"/>
            <a:ext cx="76200" cy="2115417"/>
          </a:xfrm>
          <a:prstGeom prst="rect">
            <a:avLst/>
          </a:prstGeom>
          <a:solidFill>
            <a:srgbClr val="8E5A6D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cu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Shape 201"/>
          <p:cNvSpPr txBox="1">
            <a:spLocks noGrp="1"/>
          </p:cNvSpPr>
          <p:nvPr>
            <p:ph type="title"/>
          </p:nvPr>
        </p:nvSpPr>
        <p:spPr>
          <a:xfrm>
            <a:off x="1905000" y="374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6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11.4 Strategic Organizational Communication </a:t>
            </a:r>
            <a:r>
              <a:rPr lang="en-US" sz="24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(9 of 10)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FC985BA-906F-014C-8585-FB00097D74BF}"/>
              </a:ext>
            </a:extLst>
          </p:cNvPr>
          <p:cNvSpPr/>
          <p:nvPr/>
        </p:nvSpPr>
        <p:spPr>
          <a:xfrm>
            <a:off x="457200" y="2057400"/>
            <a:ext cx="4572000" cy="29546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18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Technology and Strategic Organizational Communication</a:t>
            </a: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</a:t>
            </a:r>
            <a:r>
              <a:rPr lang="en-US" sz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Social media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Information created by organizations and individuals 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Tends to turn monologue into dialogue by both consuming and generating information </a:t>
            </a: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Types of social media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Social networks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Blogs and message boards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Podcasts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Online video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RSS feeds and wikis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89F15D-8818-B94F-B229-FF19F3900F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6800" y="2209800"/>
            <a:ext cx="3850567" cy="338931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>
    <p:cu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Shape 209"/>
          <p:cNvSpPr txBox="1">
            <a:spLocks noGrp="1"/>
          </p:cNvSpPr>
          <p:nvPr>
            <p:ph type="title"/>
          </p:nvPr>
        </p:nvSpPr>
        <p:spPr>
          <a:xfrm>
            <a:off x="1905000" y="56451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6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11.4 Strategic Organizational Communication </a:t>
            </a:r>
            <a:r>
              <a:rPr lang="en-US" sz="24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(10 of 10)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7D4F6B5-6CD6-F244-8C7E-AD72CD4FF9CA}"/>
              </a:ext>
            </a:extLst>
          </p:cNvPr>
          <p:cNvSpPr/>
          <p:nvPr/>
        </p:nvSpPr>
        <p:spPr>
          <a:xfrm>
            <a:off x="381000" y="1752600"/>
            <a:ext cx="4572000" cy="400109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24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Evaluating Strategic Organizational Communication</a:t>
            </a:r>
            <a:endParaRPr lang="ar-SA" sz="2400" b="1" dirty="0">
              <a:solidFill>
                <a:srgbClr val="FF0000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buSzPct val="25000"/>
            </a:pPr>
            <a:endParaRPr lang="en-US" sz="1200" b="1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SzPct val="25000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Web pages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Refer keywords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Visit locations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Inbound link monitoring</a:t>
            </a:r>
            <a:endParaRPr lang="ar-SA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Factors evaluating communication effectiveness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Survey research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Focus groups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Competitive rankings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2F86FB2-C705-B94D-8EF5-B7080A8B87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9198" y="4648200"/>
            <a:ext cx="2334355" cy="201179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7364290-799F-974B-912D-1B91A92C80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3000" y="1731750"/>
            <a:ext cx="3174219" cy="25209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>
    <p:cu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Shape 217"/>
          <p:cNvSpPr txBox="1">
            <a:spLocks noGrp="1"/>
          </p:cNvSpPr>
          <p:nvPr>
            <p:ph type="title"/>
          </p:nvPr>
        </p:nvSpPr>
        <p:spPr>
          <a:xfrm>
            <a:off x="1981200" y="0"/>
            <a:ext cx="8229600" cy="22971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6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Ethical Issues in Strategic Organizational Communication</a:t>
            </a:r>
          </a:p>
        </p:txBody>
      </p:sp>
      <p:sp>
        <p:nvSpPr>
          <p:cNvPr id="218" name="Shape 218"/>
          <p:cNvSpPr txBox="1">
            <a:spLocks noGrp="1"/>
          </p:cNvSpPr>
          <p:nvPr>
            <p:ph type="body" idx="1"/>
          </p:nvPr>
        </p:nvSpPr>
        <p:spPr>
          <a:xfrm>
            <a:off x="228600" y="1371600"/>
            <a:ext cx="8229600" cy="35544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11.5 Relate strategic communication to ethical and value issues faced by organizations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3E1DF39-22CB-7649-9A8E-6A299F6060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800" y="3886200"/>
            <a:ext cx="3657600" cy="22225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spd="slow">
    <p:cu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 txBox="1">
            <a:spLocks noGrp="1"/>
          </p:cNvSpPr>
          <p:nvPr>
            <p:ph type="title"/>
          </p:nvPr>
        </p:nvSpPr>
        <p:spPr>
          <a:xfrm>
            <a:off x="1828800" y="3497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6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11.5 Ethical Issues in Strategic Organizational Communication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156FFD2-3102-C840-826B-75E0E2134022}"/>
              </a:ext>
            </a:extLst>
          </p:cNvPr>
          <p:cNvSpPr/>
          <p:nvPr/>
        </p:nvSpPr>
        <p:spPr>
          <a:xfrm>
            <a:off x="228600" y="1905000"/>
            <a:ext cx="4572000" cy="253402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– Issues resulting from planned communication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The posited character or integrity of the source of the message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The defensibility of a particular message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The legitimacy of a pattern or campaign of messages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The practical impact of a message or the cumulative effect of a series of messages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The question of shared responsibility</a:t>
            </a: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Ethical organization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Integrity of the organization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Credibility of the organization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A0C90D9-B9F9-8D4B-8270-95E98D117E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4200" y="4070655"/>
            <a:ext cx="4419600" cy="2800390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BE5204-770B-7140-9E07-A1039DBA9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5000" y="430967"/>
            <a:ext cx="8229600" cy="1143000"/>
          </a:xfrm>
        </p:spPr>
        <p:txBody>
          <a:bodyPr/>
          <a:lstStyle/>
          <a:p>
            <a:r>
              <a:rPr lang="en-US" sz="3600" b="1" dirty="0">
                <a:solidFill>
                  <a:srgbClr val="009999"/>
                </a:solidFill>
              </a:rPr>
              <a:t>Recommended videos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AA2EE7-9677-B042-8B82-80FC7996827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https://youtu.be/02nXHqQvH6A</a:t>
            </a:r>
            <a:endParaRPr lang="en-US" dirty="0"/>
          </a:p>
          <a:p>
            <a:r>
              <a:rPr lang="en-US" dirty="0">
                <a:hlinkClick r:id="rId3"/>
              </a:rPr>
              <a:t>https://youtu.be/U6DE93esEug</a:t>
            </a:r>
            <a:r>
              <a:rPr lang="en-US" dirty="0"/>
              <a:t> </a:t>
            </a:r>
          </a:p>
          <a:p>
            <a:r>
              <a:rPr lang="en-US" dirty="0">
                <a:hlinkClick r:id="rId4"/>
              </a:rPr>
              <a:t>https://youtu.be/Fjo1TPe5isw</a:t>
            </a:r>
            <a:r>
              <a:rPr lang="en-US" dirty="0"/>
              <a:t> </a:t>
            </a:r>
          </a:p>
          <a:p>
            <a:r>
              <a:rPr lang="en-US" dirty="0">
                <a:hlinkClick r:id="rId5"/>
              </a:rPr>
              <a:t>https://youtu.be/H8-rjSXqr8c</a:t>
            </a:r>
            <a:endParaRPr lang="en-US" dirty="0"/>
          </a:p>
          <a:p>
            <a:r>
              <a:rPr lang="en-US" dirty="0">
                <a:hlinkClick r:id="rId6"/>
              </a:rPr>
              <a:t>https://youtu.be/0yHwUp87xcI</a:t>
            </a:r>
            <a:endParaRPr lang="en-US" dirty="0"/>
          </a:p>
          <a:p>
            <a:r>
              <a:rPr lang="en-US" dirty="0">
                <a:hlinkClick r:id="rId7"/>
              </a:rPr>
              <a:t>https://youtu.be/V_afcOjaeb4</a:t>
            </a:r>
            <a:endParaRPr lang="en-US" dirty="0"/>
          </a:p>
          <a:p>
            <a:r>
              <a:rPr lang="en-US" dirty="0">
                <a:hlinkClick r:id="rId8"/>
              </a:rPr>
              <a:t>https://youtu.be/G_-IqmYJj1E</a:t>
            </a:r>
            <a:r>
              <a:rPr lang="en-US" dirty="0"/>
              <a:t> </a:t>
            </a:r>
          </a:p>
          <a:p>
            <a:r>
              <a:rPr lang="en-US" dirty="0">
                <a:hlinkClick r:id="rId8"/>
              </a:rPr>
              <a:t>https://youtu.be/G_-IqmYJj1E</a:t>
            </a:r>
            <a:endParaRPr lang="en-US" dirty="0"/>
          </a:p>
          <a:p>
            <a:r>
              <a:rPr lang="en-US" dirty="0">
                <a:hlinkClick r:id="rId9"/>
              </a:rPr>
              <a:t>https://youtu.be/5hENFA3CJUY</a:t>
            </a:r>
            <a:endParaRPr lang="en-US" dirty="0"/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92C6556-1834-9241-A9BD-D89E19B12E3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41489" y="1371600"/>
            <a:ext cx="7620000" cy="40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3609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00389B-2098-6446-AA2C-ADB5A9961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4997"/>
            <a:ext cx="8229600" cy="1143000"/>
          </a:xfrm>
        </p:spPr>
        <p:txBody>
          <a:bodyPr/>
          <a:lstStyle/>
          <a:p>
            <a:r>
              <a:rPr lang="en-US" sz="3600" b="1" dirty="0">
                <a:solidFill>
                  <a:srgbClr val="009999"/>
                </a:solidFill>
              </a:rPr>
              <a:t>TIPS FOR EFFECTIVE COMMUNICATION</a:t>
            </a:r>
            <a:br>
              <a:rPr lang="en-US" b="1" dirty="0">
                <a:solidFill>
                  <a:srgbClr val="FF0000"/>
                </a:solidFill>
              </a:rPr>
            </a:b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DEF2A66-D4F5-0040-AE63-4EE0CE659B44}"/>
              </a:ext>
            </a:extLst>
          </p:cNvPr>
          <p:cNvSpPr/>
          <p:nvPr/>
        </p:nvSpPr>
        <p:spPr>
          <a:xfrm>
            <a:off x="685800" y="2057400"/>
            <a:ext cx="7543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1. Build skills for risk and crisis communication by monitoring risk campaigns and evaluating how</a:t>
            </a:r>
          </a:p>
          <a:p>
            <a:r>
              <a:rPr lang="en-US" sz="1200" b="1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specific crises are approached by leadership.</a:t>
            </a:r>
          </a:p>
          <a:p>
            <a:endParaRPr lang="en-US" sz="1200" b="1" dirty="0"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1200" b="1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2. Participate in a media training session.</a:t>
            </a:r>
          </a:p>
          <a:p>
            <a:endParaRPr lang="en-US" sz="1200" b="1" dirty="0"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1200" b="1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3. Select a particular risk that interests you. Develop a message strategy to influence others to pay attention to the risk.</a:t>
            </a:r>
          </a:p>
          <a:p>
            <a:endParaRPr lang="en-US" sz="1200" b="1" dirty="0"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1200" b="1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4. Seek an evaluation of your professional writing skills. Take every opportunity to seek criticism to identify areas for improvement.</a:t>
            </a:r>
          </a:p>
          <a:p>
            <a:endParaRPr lang="en-US" sz="1200" dirty="0"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  <a:p>
            <a:endParaRPr lang="en-US" sz="1200" dirty="0"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7776228"/>
      </p:ext>
    </p:extLst>
  </p:cSld>
  <p:clrMapOvr>
    <a:masterClrMapping/>
  </p:clrMapOvr>
</p:sld>
</file>

<file path=ppt/theme/theme1.xml><?xml version="1.0" encoding="utf-8"?>
<a:theme xmlns:a="http://schemas.openxmlformats.org/drawingml/2006/main" name="1_Main Slides">
  <a:themeElements>
    <a:clrScheme name="Main Slide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1406</TotalTime>
  <Words>3273</Words>
  <Application>Microsoft Macintosh PowerPoint</Application>
  <PresentationFormat>On-screen Show (4:3)</PresentationFormat>
  <Paragraphs>624</Paragraphs>
  <Slides>31</Slides>
  <Notes>28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6" baseType="lpstr">
      <vt:lpstr>Arial</vt:lpstr>
      <vt:lpstr>Calibri</vt:lpstr>
      <vt:lpstr>Tajawal Medium</vt:lpstr>
      <vt:lpstr>Times New Roman</vt:lpstr>
      <vt:lpstr>1_Main Slides</vt:lpstr>
      <vt:lpstr>PowerPoint Presentation</vt:lpstr>
      <vt:lpstr>Shockley-Zalabak,  9e Update  Pamela S. Shockley-Zalabak </vt:lpstr>
      <vt:lpstr>Learning Objectives (1 of 2)</vt:lpstr>
      <vt:lpstr>Introduction: Strategic Organizational Communication:</vt:lpstr>
      <vt:lpstr>11.1 Introduction: Strategic Organizational Communication:</vt:lpstr>
      <vt:lpstr>Describing Strategic Organizational Communication</vt:lpstr>
      <vt:lpstr>11.2 Describing Strategic  Organizational Communication </vt:lpstr>
      <vt:lpstr>The Organization and Its Environment</vt:lpstr>
      <vt:lpstr>11.3 The Organization and Its Environment (1 of 4)</vt:lpstr>
      <vt:lpstr>11.3 The Organization and Its Environment (2 of 4)</vt:lpstr>
      <vt:lpstr>11.3 The Organization and Its Environment (2 of 4)</vt:lpstr>
      <vt:lpstr>11.3 The Organization and Its Environment (3 of 4)</vt:lpstr>
      <vt:lpstr>11.3 The Organization and Its Environment (4 of 4)</vt:lpstr>
      <vt:lpstr>PowerPoint Presentation</vt:lpstr>
      <vt:lpstr>Strategic Organizational Communication</vt:lpstr>
      <vt:lpstr>11.4 Strategic Organizational Communication (1 of 10)</vt:lpstr>
      <vt:lpstr>11.4 Strategic Organizational Communication (2 of 10)</vt:lpstr>
      <vt:lpstr>11.4 Strategic Organizational Communication (3 of 10)</vt:lpstr>
      <vt:lpstr>PowerPoint Presentation</vt:lpstr>
      <vt:lpstr>11.4 Strategic Organizational Communication (4 of 10)</vt:lpstr>
      <vt:lpstr>PowerPoint Presentation</vt:lpstr>
      <vt:lpstr>11.4 Strategic Organizational Communication (5 of 10)</vt:lpstr>
      <vt:lpstr>11.4 Strategic Organizational Communication (6 of 10)</vt:lpstr>
      <vt:lpstr>11.4 Strategic Organizational Communication (7 of 10)</vt:lpstr>
      <vt:lpstr>11.4 Strategic Organizational Communication (8 of 10)</vt:lpstr>
      <vt:lpstr>11.4 Strategic Organizational Communication (9 of 10)</vt:lpstr>
      <vt:lpstr>11.4 Strategic Organizational Communication (10 of 10)</vt:lpstr>
      <vt:lpstr>Ethical Issues in Strategic Organizational Communication</vt:lpstr>
      <vt:lpstr>11.5 Ethical Issues in Strategic Organizational Communication</vt:lpstr>
      <vt:lpstr>Recommended videos </vt:lpstr>
      <vt:lpstr>TIPS FOR EFFECTIVE COMMUNICATION 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Shockley-Zalabak,  9e Update  Pamela S. Shockley-Zalabak</dc:title>
  <dc:creator>paramita sengupta</dc:creator>
  <cp:lastModifiedBy>Microsoft Office User</cp:lastModifiedBy>
  <cp:revision>40</cp:revision>
  <dcterms:modified xsi:type="dcterms:W3CDTF">2023-08-09T09:58:59Z</dcterms:modified>
</cp:coreProperties>
</file>