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ppt/theme/themeOverride6.xml" ContentType="application/vnd.openxmlformats-officedocument.themeOverride+xml"/>
  <Override PartName="/ppt/theme/themeOverride7.xml" ContentType="application/vnd.openxmlformats-officedocument.themeOverride+xml"/>
  <Override PartName="/ppt/theme/themeOverride8.xml" ContentType="application/vnd.openxmlformats-officedocument.themeOverride+xml"/>
  <Override PartName="/ppt/theme/themeOverride9.xml" ContentType="application/vnd.openxmlformats-officedocument.themeOverride+xml"/>
  <Override PartName="/ppt/theme/themeOverride10.xml" ContentType="application/vnd.openxmlformats-officedocument.themeOverride+xml"/>
  <Override PartName="/ppt/theme/themeOverride11.xml" ContentType="application/vnd.openxmlformats-officedocument.themeOverride+xml"/>
  <Override PartName="/ppt/theme/themeOverride12.xml" ContentType="application/vnd.openxmlformats-officedocument.themeOverride+xml"/>
  <Override PartName="/ppt/theme/themeOverride13.xml" ContentType="application/vnd.openxmlformats-officedocument.themeOverride+xml"/>
  <Override PartName="/ppt/theme/themeOverride14.xml" ContentType="application/vnd.openxmlformats-officedocument.themeOverride+xml"/>
  <Override PartName="/ppt/theme/themeOverride15.xml" ContentType="application/vnd.openxmlformats-officedocument.themeOverride+xml"/>
  <Override PartName="/ppt/theme/themeOverride16.xml" ContentType="application/vnd.openxmlformats-officedocument.themeOverride+xml"/>
  <Override PartName="/ppt/theme/themeOverride17.xml" ContentType="application/vnd.openxmlformats-officedocument.themeOverride+xml"/>
  <Override PartName="/ppt/theme/themeOverride18.xml" ContentType="application/vnd.openxmlformats-officedocument.themeOverride+xml"/>
  <Override PartName="/ppt/theme/themeOverride19.xml" ContentType="application/vnd.openxmlformats-officedocument.themeOverride+xml"/>
  <Override PartName="/ppt/theme/themeOverride20.xml" ContentType="application/vnd.openxmlformats-officedocument.themeOverride+xml"/>
  <Override PartName="/ppt/theme/themeOverride21.xml" ContentType="application/vnd.openxmlformats-officedocument.themeOverride+xml"/>
  <Override PartName="/ppt/theme/themeOverride22.xml" ContentType="application/vnd.openxmlformats-officedocument.themeOverride+xml"/>
  <Override PartName="/ppt/theme/themeOverride23.xml" ContentType="application/vnd.openxmlformats-officedocument.themeOverride+xml"/>
  <Override PartName="/ppt/notesSlides/notesSlide2.xml" ContentType="application/vnd.openxmlformats-officedocument.presentationml.notesSlide+xml"/>
  <Override PartName="/ppt/theme/themeOverride24.xml" ContentType="application/vnd.openxmlformats-officedocument.themeOverride+xml"/>
  <Override PartName="/ppt/notesSlides/notesSlide3.xml" ContentType="application/vnd.openxmlformats-officedocument.presentationml.notesSlide+xml"/>
  <Override PartName="/ppt/theme/themeOverride25.xml" ContentType="application/vnd.openxmlformats-officedocument.themeOverride+xml"/>
  <Override PartName="/ppt/notesSlides/notesSlide4.xml" ContentType="application/vnd.openxmlformats-officedocument.presentationml.notesSlide+xml"/>
  <Override PartName="/ppt/theme/themeOverride26.xml" ContentType="application/vnd.openxmlformats-officedocument.themeOverride+xml"/>
  <Override PartName="/ppt/notesSlides/notesSlide5.xml" ContentType="application/vnd.openxmlformats-officedocument.presentationml.notesSlide+xml"/>
  <Override PartName="/ppt/theme/themeOverride27.xml" ContentType="application/vnd.openxmlformats-officedocument.themeOverride+xml"/>
  <Override PartName="/ppt/notesSlides/notesSlide6.xml" ContentType="application/vnd.openxmlformats-officedocument.presentationml.notesSlide+xml"/>
  <Override PartName="/ppt/theme/themeOverride28.xml" ContentType="application/vnd.openxmlformats-officedocument.themeOverride+xml"/>
  <Override PartName="/ppt/notesSlides/notesSlide7.xml" ContentType="application/vnd.openxmlformats-officedocument.presentationml.notesSlide+xml"/>
  <Override PartName="/ppt/theme/themeOverride29.xml" ContentType="application/vnd.openxmlformats-officedocument.themeOverride+xml"/>
  <Override PartName="/ppt/notesSlides/notesSlide8.xml" ContentType="application/vnd.openxmlformats-officedocument.presentationml.notesSlide+xml"/>
  <Override PartName="/ppt/theme/themeOverride30.xml" ContentType="application/vnd.openxmlformats-officedocument.themeOverride+xml"/>
  <Override PartName="/ppt/notesSlides/notesSlide9.xml" ContentType="application/vnd.openxmlformats-officedocument.presentationml.notesSlide+xml"/>
  <Override PartName="/ppt/theme/themeOverride31.xml" ContentType="application/vnd.openxmlformats-officedocument.themeOverride+xml"/>
  <Override PartName="/ppt/notesSlides/notesSlide10.xml" ContentType="application/vnd.openxmlformats-officedocument.presentationml.notesSlide+xml"/>
  <Override PartName="/ppt/theme/themeOverride32.xml" ContentType="application/vnd.openxmlformats-officedocument.themeOverride+xml"/>
  <Override PartName="/ppt/notesSlides/notesSlide11.xml" ContentType="application/vnd.openxmlformats-officedocument.presentationml.notesSlide+xml"/>
  <Override PartName="/ppt/theme/themeOverride33.xml" ContentType="application/vnd.openxmlformats-officedocument.themeOverride+xml"/>
  <Override PartName="/ppt/notesSlides/notesSlide12.xml" ContentType="application/vnd.openxmlformats-officedocument.presentationml.notesSlide+xml"/>
  <Override PartName="/ppt/theme/themeOverride34.xml" ContentType="application/vnd.openxmlformats-officedocument.themeOverr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3"/>
  </p:notesMasterIdLst>
  <p:sldIdLst>
    <p:sldId id="303" r:id="rId5"/>
    <p:sldId id="761" r:id="rId6"/>
    <p:sldId id="659" r:id="rId7"/>
    <p:sldId id="762" r:id="rId8"/>
    <p:sldId id="764" r:id="rId9"/>
    <p:sldId id="766" r:id="rId10"/>
    <p:sldId id="796" r:id="rId11"/>
    <p:sldId id="763" r:id="rId12"/>
    <p:sldId id="767" r:id="rId13"/>
    <p:sldId id="768" r:id="rId14"/>
    <p:sldId id="769" r:id="rId15"/>
    <p:sldId id="770" r:id="rId16"/>
    <p:sldId id="771" r:id="rId17"/>
    <p:sldId id="772" r:id="rId18"/>
    <p:sldId id="773" r:id="rId19"/>
    <p:sldId id="774" r:id="rId20"/>
    <p:sldId id="775" r:id="rId21"/>
    <p:sldId id="776" r:id="rId22"/>
    <p:sldId id="777" r:id="rId23"/>
    <p:sldId id="778" r:id="rId24"/>
    <p:sldId id="779" r:id="rId25"/>
    <p:sldId id="780" r:id="rId26"/>
    <p:sldId id="781" r:id="rId27"/>
    <p:sldId id="782" r:id="rId28"/>
    <p:sldId id="783" r:id="rId29"/>
    <p:sldId id="784" r:id="rId30"/>
    <p:sldId id="785" r:id="rId31"/>
    <p:sldId id="786" r:id="rId32"/>
    <p:sldId id="792" r:id="rId33"/>
    <p:sldId id="788" r:id="rId34"/>
    <p:sldId id="787" r:id="rId35"/>
    <p:sldId id="789" r:id="rId36"/>
    <p:sldId id="790" r:id="rId37"/>
    <p:sldId id="791" r:id="rId38"/>
    <p:sldId id="795" r:id="rId39"/>
    <p:sldId id="533" r:id="rId40"/>
    <p:sldId id="534"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761"/>
            <p14:sldId id="659"/>
            <p14:sldId id="762"/>
            <p14:sldId id="764"/>
            <p14:sldId id="766"/>
            <p14:sldId id="796"/>
            <p14:sldId id="763"/>
            <p14:sldId id="767"/>
            <p14:sldId id="768"/>
            <p14:sldId id="769"/>
            <p14:sldId id="770"/>
            <p14:sldId id="771"/>
            <p14:sldId id="772"/>
            <p14:sldId id="773"/>
            <p14:sldId id="774"/>
            <p14:sldId id="775"/>
            <p14:sldId id="776"/>
            <p14:sldId id="777"/>
            <p14:sldId id="778"/>
            <p14:sldId id="779"/>
            <p14:sldId id="780"/>
            <p14:sldId id="781"/>
            <p14:sldId id="782"/>
            <p14:sldId id="783"/>
            <p14:sldId id="784"/>
            <p14:sldId id="785"/>
            <p14:sldId id="786"/>
            <p14:sldId id="792"/>
            <p14:sldId id="788"/>
            <p14:sldId id="787"/>
            <p14:sldId id="789"/>
            <p14:sldId id="790"/>
            <p14:sldId id="791"/>
            <p14:sldId id="795"/>
            <p14:sldId id="533"/>
            <p14:sldId id="53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0AEEF"/>
    <a:srgbClr val="669BBC"/>
    <a:srgbClr val="FFD200"/>
    <a:srgbClr val="203E5F"/>
    <a:srgbClr val="F58221"/>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734" autoAdjust="0"/>
    <p:restoredTop sz="93257" autoAdjust="0"/>
  </p:normalViewPr>
  <p:slideViewPr>
    <p:cSldViewPr snapToGrid="0">
      <p:cViewPr varScale="1">
        <p:scale>
          <a:sx n="58" d="100"/>
          <a:sy n="58" d="100"/>
        </p:scale>
        <p:origin x="1000"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 Id="rId48" Type="http://schemas.microsoft.com/office/2015/10/relationships/revisionInfo" Target="revisionInfo.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812386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6085266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40840996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4385491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1377462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764521-751C-1BC9-C38C-B77C7A38630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8AE2AE-E094-83AF-A2D8-0CAA093CA40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270FC43-4A01-9BF2-2175-ADE7596C153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BEA3B6D-4B04-EA50-097F-9684A26BA106}"/>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9008511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2810864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41496628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9015173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7811626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2663752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0A481E-E59B-241C-35E2-5384B6993E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A7BE13-75B4-75C6-F051-534C75CA6A8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CE44E58-90CF-49A8-71EF-E7B256AF918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F2B2AED-2199-81DF-F06E-2EAFE0C09D9E}"/>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717830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7895652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xml"/><Relationship Id="rId5" Type="http://schemas.openxmlformats.org/officeDocument/2006/relationships/image" Target="../media/image5.jp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xml"/><Relationship Id="rId5" Type="http://schemas.openxmlformats.org/officeDocument/2006/relationships/image" Target="../media/image6.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3.xml"/><Relationship Id="rId5" Type="http://schemas.openxmlformats.org/officeDocument/2006/relationships/image" Target="../media/image7.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4.xml"/><Relationship Id="rId5" Type="http://schemas.openxmlformats.org/officeDocument/2006/relationships/image" Target="../media/image8.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5.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6.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7.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8.xml"/><Relationship Id="rId5" Type="http://schemas.openxmlformats.org/officeDocument/2006/relationships/image" Target="../media/image9.jp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9.xml"/><Relationship Id="rId5" Type="http://schemas.openxmlformats.org/officeDocument/2006/relationships/image" Target="../media/image10.pn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0.xml"/><Relationship Id="rId5" Type="http://schemas.openxmlformats.org/officeDocument/2006/relationships/image" Target="../media/image11.pn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1.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2.xml"/><Relationship Id="rId5" Type="http://schemas.openxmlformats.org/officeDocument/2006/relationships/image" Target="../media/image12.pn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3.xml"/><Relationship Id="rId5" Type="http://schemas.openxmlformats.org/officeDocument/2006/relationships/image" Target="../media/image13.jp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4.xml"/><Relationship Id="rId5" Type="http://schemas.openxmlformats.org/officeDocument/2006/relationships/image" Target="../media/image14.pn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5.xml"/><Relationship Id="rId5" Type="http://schemas.openxmlformats.org/officeDocument/2006/relationships/image" Target="../media/image15.jpg"/><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6.xml"/><Relationship Id="rId5" Type="http://schemas.openxmlformats.org/officeDocument/2006/relationships/image" Target="../media/image16.png"/><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7.xml"/><Relationship Id="rId5" Type="http://schemas.openxmlformats.org/officeDocument/2006/relationships/image" Target="../media/image17.jpg"/><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8.xml"/><Relationship Id="rId5" Type="http://schemas.openxmlformats.org/officeDocument/2006/relationships/image" Target="../media/image18.jpg"/><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9.xml"/><Relationship Id="rId5" Type="http://schemas.openxmlformats.org/officeDocument/2006/relationships/image" Target="../media/image19.jpg"/><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0.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1.xml"/><Relationship Id="rId5" Type="http://schemas.openxmlformats.org/officeDocument/2006/relationships/image" Target="../media/image20.jpg"/><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2.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3.xml"/><Relationship Id="rId1" Type="http://schemas.openxmlformats.org/officeDocument/2006/relationships/themeOverride" Target="../theme/themeOverride23.xml"/><Relationship Id="rId6" Type="http://schemas.openxmlformats.org/officeDocument/2006/relationships/image" Target="../media/image21.png"/><Relationship Id="rId5" Type="http://schemas.openxmlformats.org/officeDocument/2006/relationships/image" Target="../media/image4.png"/><Relationship Id="rId4" Type="http://schemas.openxmlformats.org/officeDocument/2006/relationships/image" Target="../media/image1.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3.xml"/><Relationship Id="rId1" Type="http://schemas.openxmlformats.org/officeDocument/2006/relationships/themeOverride" Target="../theme/themeOverride24.xml"/><Relationship Id="rId6" Type="http://schemas.openxmlformats.org/officeDocument/2006/relationships/image" Target="../media/image22.jpg"/><Relationship Id="rId5" Type="http://schemas.openxmlformats.org/officeDocument/2006/relationships/image" Target="../media/image4.png"/><Relationship Id="rId4" Type="http://schemas.openxmlformats.org/officeDocument/2006/relationships/image" Target="../media/image1.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3.xml"/><Relationship Id="rId1" Type="http://schemas.openxmlformats.org/officeDocument/2006/relationships/themeOverride" Target="../theme/themeOverride25.xml"/><Relationship Id="rId6" Type="http://schemas.openxmlformats.org/officeDocument/2006/relationships/image" Target="../media/image23.jpg"/><Relationship Id="rId5" Type="http://schemas.openxmlformats.org/officeDocument/2006/relationships/image" Target="../media/image4.png"/><Relationship Id="rId4" Type="http://schemas.openxmlformats.org/officeDocument/2006/relationships/image" Target="../media/image1.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3.xml"/><Relationship Id="rId1" Type="http://schemas.openxmlformats.org/officeDocument/2006/relationships/themeOverride" Target="../theme/themeOverride26.xml"/><Relationship Id="rId6" Type="http://schemas.openxmlformats.org/officeDocument/2006/relationships/image" Target="../media/image24.jpg"/><Relationship Id="rId5" Type="http://schemas.openxmlformats.org/officeDocument/2006/relationships/image" Target="../media/image4.png"/><Relationship Id="rId4" Type="http://schemas.openxmlformats.org/officeDocument/2006/relationships/image" Target="../media/image1.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3.xml"/><Relationship Id="rId1" Type="http://schemas.openxmlformats.org/officeDocument/2006/relationships/themeOverride" Target="../theme/themeOverride27.xml"/><Relationship Id="rId6" Type="http://schemas.openxmlformats.org/officeDocument/2006/relationships/image" Target="../media/image25.jpg"/><Relationship Id="rId5" Type="http://schemas.openxmlformats.org/officeDocument/2006/relationships/image" Target="../media/image4.png"/><Relationship Id="rId4" Type="http://schemas.openxmlformats.org/officeDocument/2006/relationships/image" Target="../media/image1.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3.xml"/><Relationship Id="rId1" Type="http://schemas.openxmlformats.org/officeDocument/2006/relationships/themeOverride" Target="../theme/themeOverride28.xml"/><Relationship Id="rId6" Type="http://schemas.openxmlformats.org/officeDocument/2006/relationships/image" Target="../media/image26.jpeg"/><Relationship Id="rId5" Type="http://schemas.openxmlformats.org/officeDocument/2006/relationships/image" Target="../media/image4.png"/><Relationship Id="rId4" Type="http://schemas.openxmlformats.org/officeDocument/2006/relationships/image" Target="../media/image1.pn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3.xml"/><Relationship Id="rId1" Type="http://schemas.openxmlformats.org/officeDocument/2006/relationships/themeOverride" Target="../theme/themeOverride29.xml"/><Relationship Id="rId5" Type="http://schemas.openxmlformats.org/officeDocument/2006/relationships/image" Target="../media/image4.png"/><Relationship Id="rId4" Type="http://schemas.openxmlformats.org/officeDocument/2006/relationships/image" Target="../media/image1.pn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3.xml"/><Relationship Id="rId1" Type="http://schemas.openxmlformats.org/officeDocument/2006/relationships/themeOverride" Target="../theme/themeOverride30.xml"/><Relationship Id="rId6" Type="http://schemas.openxmlformats.org/officeDocument/2006/relationships/image" Target="../media/image27.jpg"/><Relationship Id="rId5" Type="http://schemas.openxmlformats.org/officeDocument/2006/relationships/image" Target="../media/image4.png"/><Relationship Id="rId4" Type="http://schemas.openxmlformats.org/officeDocument/2006/relationships/image" Target="../media/image1.pn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3.xml"/><Relationship Id="rId1" Type="http://schemas.openxmlformats.org/officeDocument/2006/relationships/themeOverride" Target="../theme/themeOverride31.xml"/><Relationship Id="rId6" Type="http://schemas.openxmlformats.org/officeDocument/2006/relationships/image" Target="../media/image28.jpg"/><Relationship Id="rId5" Type="http://schemas.openxmlformats.org/officeDocument/2006/relationships/image" Target="../media/image4.png"/><Relationship Id="rId4" Type="http://schemas.openxmlformats.org/officeDocument/2006/relationships/image" Target="../media/image1.pn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3.xml"/><Relationship Id="rId1" Type="http://schemas.openxmlformats.org/officeDocument/2006/relationships/themeOverride" Target="../theme/themeOverride32.xml"/><Relationship Id="rId6" Type="http://schemas.openxmlformats.org/officeDocument/2006/relationships/image" Target="../media/image29.jpg"/><Relationship Id="rId5" Type="http://schemas.openxmlformats.org/officeDocument/2006/relationships/image" Target="../media/image4.png"/><Relationship Id="rId4" Type="http://schemas.openxmlformats.org/officeDocument/2006/relationships/image" Target="../media/image1.png"/></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3.xml"/><Relationship Id="rId1" Type="http://schemas.openxmlformats.org/officeDocument/2006/relationships/themeOverride" Target="../theme/themeOverride33.xml"/><Relationship Id="rId6" Type="http://schemas.openxmlformats.org/officeDocument/2006/relationships/image" Target="../media/image30.jpg"/><Relationship Id="rId5" Type="http://schemas.openxmlformats.org/officeDocument/2006/relationships/image" Target="../media/image4.png"/><Relationship Id="rId4" Type="http://schemas.openxmlformats.org/officeDocument/2006/relationships/image" Target="../media/image1.pn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3.xml"/><Relationship Id="rId1" Type="http://schemas.openxmlformats.org/officeDocument/2006/relationships/themeOverride" Target="../theme/themeOverride34.xml"/><Relationship Id="rId6" Type="http://schemas.openxmlformats.org/officeDocument/2006/relationships/image" Target="../media/image31.png"/><Relationship Id="rId5" Type="http://schemas.openxmlformats.org/officeDocument/2006/relationships/image" Target="../media/image4.png"/><Relationship Id="rId4" Type="http://schemas.openxmlformats.org/officeDocument/2006/relationships/image" Target="../media/image1.png"/></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32.png"/></Relationships>
</file>

<file path=ppt/slides/_rels/slide3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14.xml"/><Relationship Id="rId5" Type="http://schemas.openxmlformats.org/officeDocument/2006/relationships/image" Target="../media/image36.png"/><Relationship Id="rId4" Type="http://schemas.openxmlformats.org/officeDocument/2006/relationships/image" Target="../media/image3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25" y="-227016"/>
            <a:ext cx="12663752" cy="7025227"/>
          </a:xfrm>
          <a:prstGeom prst="rect">
            <a:avLst/>
          </a:prstGeom>
        </p:spPr>
      </p:pic>
      <p:sp>
        <p:nvSpPr>
          <p:cNvPr id="2" name="Rectangle: Single Corner Rounded 1"/>
          <p:cNvSpPr/>
          <p:nvPr/>
        </p:nvSpPr>
        <p:spPr>
          <a:xfrm flipV="1">
            <a:off x="0"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665060"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اقتصاديات الإعلام الرقمي</a:t>
            </a:r>
            <a:endParaRPr lang="en-US" sz="2800" b="1" dirty="0">
              <a:solidFill>
                <a:srgbClr val="00B0F0"/>
              </a:solidFill>
              <a:latin typeface="Alexandria" charset="0"/>
              <a:cs typeface="Alexandria" charset="0"/>
            </a:endParaRPr>
          </a:p>
        </p:txBody>
      </p:sp>
      <p:sp>
        <p:nvSpPr>
          <p:cNvPr id="10" name="Rectangle: Rounded Corners 9"/>
          <p:cNvSpPr/>
          <p:nvPr/>
        </p:nvSpPr>
        <p:spPr>
          <a:xfrm>
            <a:off x="6470423" y="4022315"/>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tx1"/>
                </a:solidFill>
                <a:latin typeface="Alexandria" charset="0"/>
                <a:cs typeface="Alexandria" charset="0"/>
              </a:rPr>
              <a:t>أ. فاطمة الزهراء النجار</a:t>
            </a:r>
            <a:endParaRPr lang="en-US" b="1" dirty="0">
              <a:solidFill>
                <a:schemeClr val="tx1"/>
              </a:solidFill>
              <a:latin typeface="Alexandria" charset="0"/>
              <a:cs typeface="Alexandria" charset="0"/>
            </a:endParaRPr>
          </a:p>
        </p:txBody>
      </p:sp>
      <p:sp>
        <p:nvSpPr>
          <p:cNvPr id="11" name="TextBox 10"/>
          <p:cNvSpPr txBox="1"/>
          <p:nvPr/>
        </p:nvSpPr>
        <p:spPr>
          <a:xfrm>
            <a:off x="6370224" y="4802552"/>
            <a:ext cx="4248279" cy="707886"/>
          </a:xfrm>
          <a:prstGeom prst="rect">
            <a:avLst/>
          </a:prstGeom>
          <a:noFill/>
        </p:spPr>
        <p:txBody>
          <a:bodyPr wrap="none" rtlCol="0">
            <a:spAutoFit/>
          </a:bodyPr>
          <a:lstStyle/>
          <a:p>
            <a:r>
              <a:rPr lang="en-US" sz="2000" dirty="0">
                <a:latin typeface="Alexandria" charset="0"/>
                <a:cs typeface="Alexandria" charset="0"/>
              </a:rPr>
              <a:t>DGM313</a:t>
            </a:r>
            <a:endParaRPr lang="ar-EG" sz="2000" dirty="0">
              <a:latin typeface="Alexandria" charset="0"/>
              <a:cs typeface="Alexandria" charset="0"/>
            </a:endParaRPr>
          </a:p>
          <a:p>
            <a:r>
              <a:rPr lang="en-US" sz="2000" b="1" i="0" dirty="0">
                <a:solidFill>
                  <a:srgbClr val="00B0F0"/>
                </a:solidFill>
                <a:effectLst/>
                <a:latin typeface="Alexandria Medium" pitchFamily="2" charset="-78"/>
                <a:cs typeface="Alexandria Medium" pitchFamily="2" charset="-78"/>
              </a:rPr>
              <a:t>The Economics of Digital Media</a:t>
            </a:r>
            <a:endParaRPr lang="en-US" sz="2000" b="1" dirty="0">
              <a:solidFill>
                <a:srgbClr val="00B0F0"/>
              </a:solidFill>
              <a:latin typeface="Alexandria Medium" pitchFamily="2" charset="-78"/>
              <a:cs typeface="Alexandria Medium" pitchFamily="2" charset="-78"/>
            </a:endParaRPr>
          </a:p>
        </p:txBody>
      </p:sp>
      <p:sp>
        <p:nvSpPr>
          <p:cNvPr id="12" name="TextBox 11"/>
          <p:cNvSpPr txBox="1"/>
          <p:nvPr/>
        </p:nvSpPr>
        <p:spPr>
          <a:xfrm>
            <a:off x="434689" y="5650640"/>
            <a:ext cx="4852865" cy="835485"/>
          </a:xfrm>
          <a:prstGeom prst="rect">
            <a:avLst/>
          </a:prstGeom>
          <a:noFill/>
        </p:spPr>
        <p:txBody>
          <a:bodyPr wrap="square" rtlCol="0">
            <a:spAutoFit/>
          </a:bodyPr>
          <a:lstStyle/>
          <a:p>
            <a:pPr algn="ctr" rtl="1">
              <a:lnSpc>
                <a:spcPct val="150000"/>
              </a:lnSpc>
            </a:pPr>
            <a:r>
              <a:rPr lang="ar-EG" b="1" dirty="0">
                <a:solidFill>
                  <a:srgbClr val="00B0F0"/>
                </a:solidFill>
                <a:latin typeface="Alexandria" charset="0"/>
                <a:cs typeface="Alexandria" charset="0"/>
              </a:rPr>
              <a:t>المحاضرة التاسعة</a:t>
            </a:r>
          </a:p>
          <a:p>
            <a:pPr algn="ctr" rtl="1">
              <a:lnSpc>
                <a:spcPct val="150000"/>
              </a:lnSpc>
            </a:pPr>
            <a:r>
              <a:rPr lang="ar-EG" sz="1600" b="1" dirty="0">
                <a:solidFill>
                  <a:schemeClr val="bg1">
                    <a:lumMod val="95000"/>
                  </a:schemeClr>
                </a:solidFill>
                <a:latin typeface="Alexandria" charset="0"/>
                <a:cs typeface="Alexandria" charset="0"/>
              </a:rPr>
              <a:t>اقتصاديات مواقع التواصل الاجتماعي</a:t>
            </a:r>
            <a:endParaRPr lang="en-US" sz="1400" b="1" dirty="0">
              <a:solidFill>
                <a:schemeClr val="bg1">
                  <a:lumMod val="95000"/>
                </a:schemeClr>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3840983" y="1085620"/>
            <a:ext cx="3902032" cy="400110"/>
          </a:xfrm>
          <a:prstGeom prst="rect">
            <a:avLst/>
          </a:prstGeom>
          <a:noFill/>
        </p:spPr>
        <p:txBody>
          <a:bodyPr wrap="square" rtlCol="0">
            <a:spAutoFit/>
          </a:bodyPr>
          <a:lstStyle/>
          <a:p>
            <a:pPr algn="ctr" rtl="1"/>
            <a:r>
              <a:rPr lang="ar-EG" sz="2000" b="1" dirty="0">
                <a:latin typeface="Alexandria"/>
                <a:cs typeface="Alexandria" charset="0"/>
              </a:rPr>
              <a:t>محتويات المحاضرة</a:t>
            </a:r>
            <a:endParaRPr lang="en-US" sz="2000" b="1" dirty="0">
              <a:latin typeface="Alexandria"/>
              <a:cs typeface="Alexandria" charset="0"/>
            </a:endParaRPr>
          </a:p>
        </p:txBody>
      </p:sp>
      <p:sp>
        <p:nvSpPr>
          <p:cNvPr id="6" name="TextBox 5"/>
          <p:cNvSpPr txBox="1"/>
          <p:nvPr/>
        </p:nvSpPr>
        <p:spPr>
          <a:xfrm>
            <a:off x="1111584" y="975974"/>
            <a:ext cx="1193616" cy="400110"/>
          </a:xfrm>
          <a:prstGeom prst="rect">
            <a:avLst/>
          </a:prstGeom>
          <a:noFill/>
        </p:spPr>
        <p:txBody>
          <a:bodyPr wrap="square" rtlCol="0">
            <a:spAutoFit/>
          </a:bodyPr>
          <a:lstStyle/>
          <a:p>
            <a:pPr algn="ctr"/>
            <a:r>
              <a:rPr lang="en-US" sz="2000">
                <a:solidFill>
                  <a:schemeClr val="bg1"/>
                </a:solidFill>
                <a:latin typeface="Alexandria"/>
                <a:cs typeface="Alexandria" charset="0"/>
              </a:rPr>
              <a:t>Chapter</a:t>
            </a:r>
          </a:p>
        </p:txBody>
      </p:sp>
      <p:sp>
        <p:nvSpPr>
          <p:cNvPr id="48" name="TextBox 47"/>
          <p:cNvSpPr txBox="1"/>
          <p:nvPr/>
        </p:nvSpPr>
        <p:spPr>
          <a:xfrm>
            <a:off x="1353660" y="2774358"/>
            <a:ext cx="10318416" cy="1323439"/>
          </a:xfrm>
          <a:prstGeom prst="rect">
            <a:avLst/>
          </a:prstGeom>
          <a:noFill/>
        </p:spPr>
        <p:txBody>
          <a:bodyPr wrap="square" rtlCol="0">
            <a:spAutoFit/>
          </a:bodyPr>
          <a:lstStyle/>
          <a:p>
            <a:pPr algn="just" rtl="1"/>
            <a:endParaRPr lang="ar-EG" sz="2000" kern="0" dirty="0">
              <a:solidFill>
                <a:srgbClr val="0D0D0D"/>
              </a:solidFill>
              <a:latin typeface="Alexandria"/>
              <a:ea typeface="Times New Roman" panose="02020603050405020304" pitchFamily="18" charset="0"/>
              <a:cs typeface="Sakkal Majalla" panose="02000000000000000000" pitchFamily="2" charset="-78"/>
            </a:endParaRPr>
          </a:p>
          <a:p>
            <a:pPr algn="just" rtl="1"/>
            <a:endParaRPr lang="ar-EG" sz="2000" kern="0" dirty="0">
              <a:solidFill>
                <a:srgbClr val="0D0D0D"/>
              </a:solidFill>
              <a:effectLst/>
              <a:latin typeface="Alexandria"/>
              <a:ea typeface="Times New Roman" panose="02020603050405020304" pitchFamily="18" charset="0"/>
              <a:cs typeface="Sakkal Majalla" panose="02000000000000000000" pitchFamily="2" charset="-78"/>
            </a:endParaRPr>
          </a:p>
          <a:p>
            <a:pPr algn="just" rtl="1"/>
            <a:endParaRPr lang="ar-EG" sz="2000" kern="0" dirty="0">
              <a:solidFill>
                <a:srgbClr val="0D0D0D"/>
              </a:solidFill>
              <a:latin typeface="Alexandria"/>
              <a:ea typeface="Times New Roman" panose="02020603050405020304" pitchFamily="18" charset="0"/>
              <a:cs typeface="Sakkal Majalla" panose="02000000000000000000" pitchFamily="2" charset="-78"/>
            </a:endParaRPr>
          </a:p>
          <a:p>
            <a:pPr algn="just" rtl="1"/>
            <a:endParaRPr lang="ar-EG" sz="2000" kern="0" dirty="0">
              <a:solidFill>
                <a:srgbClr val="0D0D0D"/>
              </a:solidFill>
              <a:effectLst/>
              <a:latin typeface="Alexandria"/>
              <a:ea typeface="Times New Roman" panose="02020603050405020304" pitchFamily="18" charset="0"/>
              <a:cs typeface="Sakkal Majalla" panose="02000000000000000000"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50EDD563-1229-D5F1-F403-43AF428239F3}"/>
              </a:ext>
            </a:extLst>
          </p:cNvPr>
          <p:cNvSpPr/>
          <p:nvPr/>
        </p:nvSpPr>
        <p:spPr>
          <a:xfrm>
            <a:off x="5217758" y="2538666"/>
            <a:ext cx="5946556" cy="461665"/>
          </a:xfrm>
          <a:prstGeom prst="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1600" dirty="0">
                <a:solidFill>
                  <a:schemeClr val="tx1">
                    <a:lumMod val="95000"/>
                    <a:lumOff val="5000"/>
                  </a:schemeClr>
                </a:solidFill>
                <a:latin typeface="Alexandria" pitchFamily="2" charset="-78"/>
                <a:cs typeface="Alexandria" pitchFamily="2" charset="-78"/>
              </a:rPr>
              <a:t>مفهوم المنصات الاجتماعية وخصائصها</a:t>
            </a:r>
            <a:endParaRPr lang="en-US" sz="1600" dirty="0">
              <a:solidFill>
                <a:schemeClr val="tx1">
                  <a:lumMod val="95000"/>
                  <a:lumOff val="5000"/>
                </a:schemeClr>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5134FC09-D78A-0F07-472A-3C092AE2D658}"/>
              </a:ext>
            </a:extLst>
          </p:cNvPr>
          <p:cNvSpPr/>
          <p:nvPr/>
        </p:nvSpPr>
        <p:spPr>
          <a:xfrm>
            <a:off x="5217758" y="3416544"/>
            <a:ext cx="5946556" cy="461665"/>
          </a:xfrm>
          <a:prstGeom prst="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1600" dirty="0">
                <a:solidFill>
                  <a:schemeClr val="tx1"/>
                </a:solidFill>
                <a:latin typeface="Alexandria" pitchFamily="2" charset="-78"/>
                <a:cs typeface="Alexandria" pitchFamily="2" charset="-78"/>
              </a:rPr>
              <a:t>مصادر الدخل لمواقع التواصل الاجتماعي</a:t>
            </a:r>
            <a:endParaRPr lang="en-US" sz="1600" dirty="0">
              <a:solidFill>
                <a:schemeClr val="tx1"/>
              </a:solidFill>
              <a:latin typeface="Alexandria" pitchFamily="2" charset="-78"/>
              <a:cs typeface="Alexandria" pitchFamily="2" charset="-78"/>
            </a:endParaRPr>
          </a:p>
        </p:txBody>
      </p:sp>
      <p:sp>
        <p:nvSpPr>
          <p:cNvPr id="8" name="Rectangle 7">
            <a:extLst>
              <a:ext uri="{FF2B5EF4-FFF2-40B4-BE49-F238E27FC236}">
                <a16:creationId xmlns:a16="http://schemas.microsoft.com/office/drawing/2014/main" id="{FDC13597-D616-8952-A95D-6FE1ECF284EA}"/>
              </a:ext>
            </a:extLst>
          </p:cNvPr>
          <p:cNvSpPr/>
          <p:nvPr/>
        </p:nvSpPr>
        <p:spPr>
          <a:xfrm>
            <a:off x="5192054" y="4224394"/>
            <a:ext cx="5946556" cy="461665"/>
          </a:xfrm>
          <a:prstGeom prst="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1600" dirty="0">
                <a:solidFill>
                  <a:schemeClr val="tx1">
                    <a:lumMod val="95000"/>
                    <a:lumOff val="5000"/>
                  </a:schemeClr>
                </a:solidFill>
                <a:latin typeface="Alexandria" pitchFamily="2" charset="-78"/>
                <a:cs typeface="Alexandria" pitchFamily="2" charset="-78"/>
              </a:rPr>
              <a:t>الاقتصاد التشاركي وتأثير مواقع التواصل على الصناعات الأخرى</a:t>
            </a:r>
            <a:endParaRPr lang="en-US" sz="1600" dirty="0">
              <a:solidFill>
                <a:schemeClr val="tx1">
                  <a:lumMod val="95000"/>
                  <a:lumOff val="5000"/>
                </a:schemeClr>
              </a:solidFill>
              <a:latin typeface="Alexandria" pitchFamily="2" charset="-78"/>
              <a:cs typeface="Alexandria" pitchFamily="2" charset="-78"/>
            </a:endParaRPr>
          </a:p>
        </p:txBody>
      </p:sp>
      <p:pic>
        <p:nvPicPr>
          <p:cNvPr id="12" name="Picture 11">
            <a:extLst>
              <a:ext uri="{FF2B5EF4-FFF2-40B4-BE49-F238E27FC236}">
                <a16:creationId xmlns:a16="http://schemas.microsoft.com/office/drawing/2014/main" id="{FBC3AB6E-5D6C-8BF0-1ACF-CE28FAE7C37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9924" y="3014613"/>
            <a:ext cx="3567334" cy="2742258"/>
          </a:xfrm>
          <a:prstGeom prst="rect">
            <a:avLst/>
          </a:prstGeom>
        </p:spPr>
      </p:pic>
      <p:sp>
        <p:nvSpPr>
          <p:cNvPr id="4" name="Rectangle 3">
            <a:extLst>
              <a:ext uri="{FF2B5EF4-FFF2-40B4-BE49-F238E27FC236}">
                <a16:creationId xmlns:a16="http://schemas.microsoft.com/office/drawing/2014/main" id="{DD3BB96E-B7EC-5D2B-63E5-16A8640F2599}"/>
              </a:ext>
            </a:extLst>
          </p:cNvPr>
          <p:cNvSpPr/>
          <p:nvPr/>
        </p:nvSpPr>
        <p:spPr>
          <a:xfrm>
            <a:off x="5217758" y="5080040"/>
            <a:ext cx="5946556" cy="461665"/>
          </a:xfrm>
          <a:prstGeom prst="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1600" dirty="0">
                <a:solidFill>
                  <a:schemeClr val="tx1">
                    <a:lumMod val="95000"/>
                    <a:lumOff val="5000"/>
                  </a:schemeClr>
                </a:solidFill>
                <a:latin typeface="Alexandria" pitchFamily="2" charset="-78"/>
                <a:cs typeface="Alexandria" pitchFamily="2" charset="-78"/>
              </a:rPr>
              <a:t>نماذج العمل المتبعة في منصات التواصل الاجتماعي</a:t>
            </a:r>
            <a:endParaRPr lang="en-US" sz="1600" dirty="0">
              <a:solidFill>
                <a:schemeClr val="tx1">
                  <a:lumMod val="95000"/>
                  <a:lumOff val="5000"/>
                </a:schemeClr>
              </a:solidFill>
              <a:latin typeface="Alexandria" pitchFamily="2" charset="-78"/>
              <a:cs typeface="Alexandria" pitchFamily="2" charset="-78"/>
            </a:endParaRPr>
          </a:p>
        </p:txBody>
      </p:sp>
      <p:sp>
        <p:nvSpPr>
          <p:cNvPr id="9" name="Rectangle 8">
            <a:extLst>
              <a:ext uri="{FF2B5EF4-FFF2-40B4-BE49-F238E27FC236}">
                <a16:creationId xmlns:a16="http://schemas.microsoft.com/office/drawing/2014/main" id="{9C509FB3-804B-2BB6-B4B4-512957002AE3}"/>
              </a:ext>
            </a:extLst>
          </p:cNvPr>
          <p:cNvSpPr/>
          <p:nvPr/>
        </p:nvSpPr>
        <p:spPr>
          <a:xfrm>
            <a:off x="5217758" y="6062283"/>
            <a:ext cx="5946556" cy="461665"/>
          </a:xfrm>
          <a:prstGeom prst="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1600" dirty="0">
                <a:solidFill>
                  <a:schemeClr val="tx1">
                    <a:lumMod val="95000"/>
                    <a:lumOff val="5000"/>
                  </a:schemeClr>
                </a:solidFill>
                <a:latin typeface="Alexandria" pitchFamily="2" charset="-78"/>
                <a:cs typeface="Alexandria" pitchFamily="2" charset="-78"/>
              </a:rPr>
              <a:t>التحديات الاقتصادية لمواقع التواصل الاجتماعي</a:t>
            </a:r>
            <a:endParaRPr lang="en-US" sz="1600" dirty="0">
              <a:solidFill>
                <a:schemeClr val="tx1">
                  <a:lumMod val="95000"/>
                  <a:lumOff val="5000"/>
                </a:schemeClr>
              </a:solidFill>
              <a:latin typeface="Alexandria" pitchFamily="2" charset="-78"/>
              <a:cs typeface="Alexandria" pitchFamily="2" charset="-78"/>
            </a:endParaRPr>
          </a:p>
        </p:txBody>
      </p:sp>
    </p:spTree>
    <p:extLst>
      <p:ext uri="{BB962C8B-B14F-4D97-AF65-F5344CB8AC3E}">
        <p14:creationId xmlns:p14="http://schemas.microsoft.com/office/powerpoint/2010/main" val="390879493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625519" y="1269114"/>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أولًا: مفهوم المنصات الاجتماعية وخصائصها</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925417" y="1946222"/>
            <a:ext cx="11058574" cy="2226892"/>
          </a:xfrm>
          <a:prstGeom prst="rect">
            <a:avLst/>
          </a:prstGeom>
          <a:noFill/>
        </p:spPr>
        <p:txBody>
          <a:bodyPr wrap="square" rtlCol="0">
            <a:spAutoFit/>
          </a:bodyPr>
          <a:lstStyle/>
          <a:p>
            <a:pPr lvl="1" algn="just" rtl="1">
              <a:lnSpc>
                <a:spcPct val="200000"/>
              </a:lnSpc>
            </a:pPr>
            <a:r>
              <a:rPr lang="ar-EG" b="1" dirty="0">
                <a:solidFill>
                  <a:srgbClr val="FF0000"/>
                </a:solidFill>
                <a:latin typeface="Alexandria" pitchFamily="2" charset="-78"/>
                <a:cs typeface="Alexandria" pitchFamily="2" charset="-78"/>
              </a:rPr>
              <a:t>1- ما هي المنصات الاجتماعية؟ </a:t>
            </a:r>
          </a:p>
          <a:p>
            <a:pPr algn="just" rtl="1">
              <a:lnSpc>
                <a:spcPct val="200000"/>
              </a:lnSpc>
              <a:buFont typeface="Arial" panose="020B0604020202020204" pitchFamily="34" charset="0"/>
              <a:buChar char="•"/>
            </a:pPr>
            <a:r>
              <a:rPr lang="ar-EG" dirty="0">
                <a:latin typeface="Alexandria" pitchFamily="2" charset="-78"/>
                <a:cs typeface="Alexandria" pitchFamily="2" charset="-78"/>
              </a:rPr>
              <a:t>هي أنظمة رقمية متطورة تمكّن المستخدمين من إنشاء المحتوى، التفاعل مع الآخرين، ومشاركة مختلف أنواع الوسائط مثل النصوص، الصور، والفيديوهات. هذه المنصات أصبحت جزءًا لا يتجزأ من الحياة اليومية بفضل تنوع خدماتها وسهولة استخدامها.</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EEB6C400-03F1-1121-8B66-B9C1EEB7DA1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32193" y="4076421"/>
            <a:ext cx="5633291" cy="2567778"/>
          </a:xfrm>
          <a:prstGeom prst="rect">
            <a:avLst/>
          </a:prstGeom>
        </p:spPr>
      </p:pic>
    </p:spTree>
    <p:extLst>
      <p:ext uri="{BB962C8B-B14F-4D97-AF65-F5344CB8AC3E}">
        <p14:creationId xmlns:p14="http://schemas.microsoft.com/office/powerpoint/2010/main" val="286921986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669586" y="1087331"/>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أولًا: مفهوم المنصات الاجتماعية وخصائصها</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6477918" y="2336060"/>
            <a:ext cx="5506073" cy="3888885"/>
          </a:xfrm>
          <a:prstGeom prst="rect">
            <a:avLst/>
          </a:prstGeom>
          <a:noFill/>
        </p:spPr>
        <p:txBody>
          <a:bodyPr wrap="square" rtlCol="0">
            <a:spAutoFit/>
          </a:bodyPr>
          <a:lstStyle/>
          <a:p>
            <a:pPr lvl="1" algn="just" rtl="1">
              <a:lnSpc>
                <a:spcPct val="200000"/>
              </a:lnSpc>
            </a:pPr>
            <a:r>
              <a:rPr lang="ar-EG" b="1" dirty="0">
                <a:solidFill>
                  <a:srgbClr val="FF0000"/>
                </a:solidFill>
                <a:latin typeface="Alexandria" pitchFamily="2" charset="-78"/>
                <a:cs typeface="Alexandria" pitchFamily="2" charset="-78"/>
              </a:rPr>
              <a:t>2- أنواع المنصات الاجتماعية</a:t>
            </a:r>
          </a:p>
          <a:p>
            <a:pPr algn="just" rtl="1">
              <a:lnSpc>
                <a:spcPct val="200000"/>
              </a:lnSpc>
              <a:buFont typeface="Arial" panose="020B0604020202020204" pitchFamily="34" charset="0"/>
              <a:buChar char="•"/>
            </a:pPr>
            <a:r>
              <a:rPr lang="ar-EG" b="1" dirty="0">
                <a:latin typeface="Alexandria" pitchFamily="2" charset="-78"/>
                <a:cs typeface="Alexandria" pitchFamily="2" charset="-78"/>
              </a:rPr>
              <a:t>منصات الشبكات الاجتماعية:</a:t>
            </a:r>
            <a:r>
              <a:rPr lang="ar-EG" dirty="0">
                <a:latin typeface="Alexandria" pitchFamily="2" charset="-78"/>
                <a:cs typeface="Alexandria" pitchFamily="2" charset="-78"/>
              </a:rPr>
              <a:t> تهدف إلى بناء شبكات اجتماعية وعلاقات مهنية، مثل </a:t>
            </a:r>
            <a:r>
              <a:rPr lang="en-US" dirty="0">
                <a:latin typeface="Alexandria" pitchFamily="2" charset="-78"/>
                <a:cs typeface="Alexandria" pitchFamily="2" charset="-78"/>
              </a:rPr>
              <a:t>Facebook </a:t>
            </a:r>
            <a:r>
              <a:rPr lang="ar-EG" dirty="0">
                <a:latin typeface="Alexandria" pitchFamily="2" charset="-78"/>
                <a:cs typeface="Alexandria" pitchFamily="2" charset="-78"/>
              </a:rPr>
              <a:t>و</a:t>
            </a:r>
            <a:r>
              <a:rPr lang="en-US" dirty="0">
                <a:latin typeface="Alexandria" pitchFamily="2" charset="-78"/>
                <a:cs typeface="Alexandria" pitchFamily="2" charset="-78"/>
              </a:rPr>
              <a:t>LinkedIn.</a:t>
            </a:r>
          </a:p>
          <a:p>
            <a:pPr algn="just" rtl="1">
              <a:lnSpc>
                <a:spcPct val="200000"/>
              </a:lnSpc>
              <a:buFont typeface="Arial" panose="020B0604020202020204" pitchFamily="34" charset="0"/>
              <a:buChar char="•"/>
            </a:pPr>
            <a:r>
              <a:rPr lang="ar-EG" b="1" dirty="0">
                <a:latin typeface="Alexandria" pitchFamily="2" charset="-78"/>
                <a:cs typeface="Alexandria" pitchFamily="2" charset="-78"/>
              </a:rPr>
              <a:t>منصات مشاركة المحتوى:</a:t>
            </a:r>
            <a:r>
              <a:rPr lang="ar-EG" dirty="0">
                <a:latin typeface="Alexandria" pitchFamily="2" charset="-78"/>
                <a:cs typeface="Alexandria" pitchFamily="2" charset="-78"/>
              </a:rPr>
              <a:t> تركز على مشاركة الفيديوهات والصور، مثل </a:t>
            </a:r>
            <a:r>
              <a:rPr lang="en-US" dirty="0">
                <a:latin typeface="Alexandria" pitchFamily="2" charset="-78"/>
                <a:cs typeface="Alexandria" pitchFamily="2" charset="-78"/>
              </a:rPr>
              <a:t>YouTube </a:t>
            </a:r>
            <a:r>
              <a:rPr lang="ar-EG" dirty="0">
                <a:latin typeface="Alexandria" pitchFamily="2" charset="-78"/>
                <a:cs typeface="Alexandria" pitchFamily="2" charset="-78"/>
              </a:rPr>
              <a:t>و</a:t>
            </a:r>
            <a:r>
              <a:rPr lang="en-US" dirty="0">
                <a:latin typeface="Alexandria" pitchFamily="2" charset="-78"/>
                <a:cs typeface="Alexandria" pitchFamily="2" charset="-78"/>
              </a:rPr>
              <a:t>Instagram.</a:t>
            </a:r>
          </a:p>
          <a:p>
            <a:pPr lvl="1" algn="just" rtl="1">
              <a:lnSpc>
                <a:spcPct val="200000"/>
              </a:lnSpc>
            </a:pPr>
            <a:endParaRPr lang="ar-EG" b="1" dirty="0">
              <a:solidFill>
                <a:srgbClr val="FF0000"/>
              </a:solidFill>
              <a:latin typeface="Alexandria" pitchFamily="2" charset="-78"/>
              <a:cs typeface="Alexandria"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a:extLst>
              <a:ext uri="{FF2B5EF4-FFF2-40B4-BE49-F238E27FC236}">
                <a16:creationId xmlns:a16="http://schemas.microsoft.com/office/drawing/2014/main" id="{DE0075B9-24C7-3A80-B34B-307F044CCB3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12477" y="2389404"/>
            <a:ext cx="5598348" cy="3888885"/>
          </a:xfrm>
          <a:prstGeom prst="rect">
            <a:avLst/>
          </a:prstGeom>
        </p:spPr>
      </p:pic>
    </p:spTree>
    <p:extLst>
      <p:ext uri="{BB962C8B-B14F-4D97-AF65-F5344CB8AC3E}">
        <p14:creationId xmlns:p14="http://schemas.microsoft.com/office/powerpoint/2010/main" val="95169975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603485" y="1160640"/>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أولًا: مفهوم المنصات الاجتماعية وخصائصها</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798068" y="1830221"/>
            <a:ext cx="11058574" cy="2226892"/>
          </a:xfrm>
          <a:prstGeom prst="rect">
            <a:avLst/>
          </a:prstGeom>
          <a:noFill/>
        </p:spPr>
        <p:txBody>
          <a:bodyPr wrap="square" rtlCol="0">
            <a:spAutoFit/>
          </a:bodyPr>
          <a:lstStyle/>
          <a:p>
            <a:pPr lvl="1" algn="just" rtl="1">
              <a:lnSpc>
                <a:spcPct val="200000"/>
              </a:lnSpc>
            </a:pPr>
            <a:r>
              <a:rPr lang="ar-EG" b="1" dirty="0">
                <a:solidFill>
                  <a:srgbClr val="FF0000"/>
                </a:solidFill>
                <a:latin typeface="Alexandria" pitchFamily="2" charset="-78"/>
                <a:cs typeface="Alexandria" pitchFamily="2" charset="-78"/>
              </a:rPr>
              <a:t>2- أنواع المنصات الاجتماعية</a:t>
            </a:r>
          </a:p>
          <a:p>
            <a:pPr algn="just" rtl="1">
              <a:lnSpc>
                <a:spcPct val="200000"/>
              </a:lnSpc>
              <a:buFont typeface="Arial" panose="020B0604020202020204" pitchFamily="34" charset="0"/>
              <a:buChar char="•"/>
            </a:pPr>
            <a:r>
              <a:rPr lang="ar-EG" b="1" dirty="0">
                <a:latin typeface="Alexandria" pitchFamily="2" charset="-78"/>
                <a:cs typeface="Alexandria" pitchFamily="2" charset="-78"/>
              </a:rPr>
              <a:t>منصات الرسائل الفورية:</a:t>
            </a:r>
            <a:r>
              <a:rPr lang="ar-EG" dirty="0">
                <a:latin typeface="Alexandria" pitchFamily="2" charset="-78"/>
                <a:cs typeface="Alexandria" pitchFamily="2" charset="-78"/>
              </a:rPr>
              <a:t> تُستخدم للتواصل السريع والخاص، مثل </a:t>
            </a:r>
            <a:r>
              <a:rPr lang="en-US" dirty="0">
                <a:latin typeface="Alexandria" pitchFamily="2" charset="-78"/>
                <a:cs typeface="Alexandria" pitchFamily="2" charset="-78"/>
              </a:rPr>
              <a:t>WhatsApp </a:t>
            </a:r>
            <a:r>
              <a:rPr lang="ar-EG" dirty="0">
                <a:latin typeface="Alexandria" pitchFamily="2" charset="-78"/>
                <a:cs typeface="Alexandria" pitchFamily="2" charset="-78"/>
              </a:rPr>
              <a:t>و</a:t>
            </a:r>
            <a:r>
              <a:rPr lang="en-US" dirty="0">
                <a:latin typeface="Alexandria" pitchFamily="2" charset="-78"/>
                <a:cs typeface="Alexandria" pitchFamily="2" charset="-78"/>
              </a:rPr>
              <a:t>Snapchat.</a:t>
            </a:r>
          </a:p>
          <a:p>
            <a:pPr algn="just" rtl="1">
              <a:lnSpc>
                <a:spcPct val="200000"/>
              </a:lnSpc>
              <a:buFont typeface="Arial" panose="020B0604020202020204" pitchFamily="34" charset="0"/>
              <a:buChar char="•"/>
            </a:pPr>
            <a:r>
              <a:rPr lang="ar-EG" b="1" dirty="0">
                <a:latin typeface="Alexandria" pitchFamily="2" charset="-78"/>
                <a:cs typeface="Alexandria" pitchFamily="2" charset="-78"/>
              </a:rPr>
              <a:t>منصات التدوين والمحتوى النصي:</a:t>
            </a:r>
            <a:r>
              <a:rPr lang="ar-EG" dirty="0">
                <a:latin typeface="Alexandria" pitchFamily="2" charset="-78"/>
                <a:cs typeface="Alexandria" pitchFamily="2" charset="-78"/>
              </a:rPr>
              <a:t> مثل </a:t>
            </a:r>
            <a:r>
              <a:rPr lang="en-US" dirty="0">
                <a:latin typeface="Alexandria" pitchFamily="2" charset="-78"/>
                <a:cs typeface="Alexandria" pitchFamily="2" charset="-78"/>
              </a:rPr>
              <a:t>Twitter </a:t>
            </a:r>
            <a:r>
              <a:rPr lang="ar-EG" dirty="0">
                <a:latin typeface="Alexandria" pitchFamily="2" charset="-78"/>
                <a:cs typeface="Alexandria" pitchFamily="2" charset="-78"/>
              </a:rPr>
              <a:t>و</a:t>
            </a:r>
            <a:r>
              <a:rPr lang="en-US" dirty="0">
                <a:latin typeface="Alexandria" pitchFamily="2" charset="-78"/>
                <a:cs typeface="Alexandria" pitchFamily="2" charset="-78"/>
              </a:rPr>
              <a:t>Medium، </a:t>
            </a:r>
            <a:r>
              <a:rPr lang="ar-EG" dirty="0">
                <a:latin typeface="Alexandria" pitchFamily="2" charset="-78"/>
                <a:cs typeface="Alexandria" pitchFamily="2" charset="-78"/>
              </a:rPr>
              <a:t>حيث يتم تبادل الأفكار والمقالات النصية.</a:t>
            </a:r>
          </a:p>
          <a:p>
            <a:pPr lvl="1" algn="just" rtl="1">
              <a:lnSpc>
                <a:spcPct val="200000"/>
              </a:lnSpc>
            </a:pPr>
            <a:endParaRPr lang="ar-EG" b="1" dirty="0">
              <a:solidFill>
                <a:srgbClr val="FF0000"/>
              </a:solidFill>
              <a:latin typeface="Alexandria" pitchFamily="2" charset="-78"/>
              <a:cs typeface="Alexandria"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5C549A0E-5E85-40FA-2D39-E84E2ACE3E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389309" y="3716300"/>
            <a:ext cx="5028669" cy="3042548"/>
          </a:xfrm>
          <a:prstGeom prst="rect">
            <a:avLst/>
          </a:prstGeom>
        </p:spPr>
      </p:pic>
    </p:spTree>
    <p:extLst>
      <p:ext uri="{BB962C8B-B14F-4D97-AF65-F5344CB8AC3E}">
        <p14:creationId xmlns:p14="http://schemas.microsoft.com/office/powerpoint/2010/main" val="26263600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625519" y="1269114"/>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أولًا: مفهوم المنصات الاجتماعية وخصائصها</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50843" y="2122492"/>
            <a:ext cx="11074444" cy="4442883"/>
          </a:xfrm>
          <a:prstGeom prst="rect">
            <a:avLst/>
          </a:prstGeom>
          <a:noFill/>
        </p:spPr>
        <p:txBody>
          <a:bodyPr wrap="square" rtlCol="0">
            <a:spAutoFit/>
          </a:bodyPr>
          <a:lstStyle/>
          <a:p>
            <a:pPr lvl="1" algn="just" rtl="1">
              <a:lnSpc>
                <a:spcPct val="200000"/>
              </a:lnSpc>
            </a:pPr>
            <a:r>
              <a:rPr lang="ar-EG" b="1" dirty="0">
                <a:solidFill>
                  <a:srgbClr val="FF0000"/>
                </a:solidFill>
                <a:latin typeface="Alexandria" pitchFamily="2" charset="-78"/>
                <a:cs typeface="Alexandria" pitchFamily="2" charset="-78"/>
              </a:rPr>
              <a:t>3- خصائص المنصات الاجتماعية:</a:t>
            </a:r>
          </a:p>
          <a:p>
            <a:pPr marL="742950" lvl="1" indent="-285750" algn="just" rtl="1">
              <a:lnSpc>
                <a:spcPct val="200000"/>
              </a:lnSpc>
              <a:buFontTx/>
              <a:buChar char="-"/>
            </a:pPr>
            <a:r>
              <a:rPr lang="ar-EG" b="1" dirty="0">
                <a:solidFill>
                  <a:srgbClr val="00B0F0"/>
                </a:solidFill>
                <a:latin typeface="Alexandria" pitchFamily="2" charset="-78"/>
                <a:cs typeface="Alexandria" pitchFamily="2" charset="-78"/>
              </a:rPr>
              <a:t>التفاعلية</a:t>
            </a:r>
            <a:r>
              <a:rPr lang="ar-EG" b="1" dirty="0">
                <a:solidFill>
                  <a:schemeClr val="tx1">
                    <a:lumMod val="95000"/>
                    <a:lumOff val="5000"/>
                  </a:schemeClr>
                </a:solidFill>
                <a:latin typeface="Alexandria" pitchFamily="2" charset="-78"/>
                <a:cs typeface="Alexandria" pitchFamily="2" charset="-78"/>
              </a:rPr>
              <a:t>: تسهل التفاعل بين المستخدمين من خلال التعليقات والإعجاب والرسائل.</a:t>
            </a:r>
          </a:p>
          <a:p>
            <a:pPr marL="742950" lvl="1" indent="-285750" algn="just" rtl="1">
              <a:lnSpc>
                <a:spcPct val="200000"/>
              </a:lnSpc>
              <a:buFontTx/>
              <a:buChar char="-"/>
            </a:pPr>
            <a:r>
              <a:rPr lang="ar-EG" b="1" dirty="0">
                <a:solidFill>
                  <a:srgbClr val="00B0F0"/>
                </a:solidFill>
                <a:latin typeface="Alexandria" pitchFamily="2" charset="-78"/>
                <a:cs typeface="Alexandria" pitchFamily="2" charset="-78"/>
              </a:rPr>
              <a:t>التخصيص</a:t>
            </a:r>
            <a:r>
              <a:rPr lang="ar-EG" b="1" dirty="0">
                <a:solidFill>
                  <a:schemeClr val="tx1">
                    <a:lumMod val="95000"/>
                    <a:lumOff val="5000"/>
                  </a:schemeClr>
                </a:solidFill>
                <a:latin typeface="Alexandria" pitchFamily="2" charset="-78"/>
                <a:cs typeface="Alexandria" pitchFamily="2" charset="-78"/>
              </a:rPr>
              <a:t>: تعتمد على تحليل البيانات الضخمة لتقديم محتوى مخصص لكل مستخدم.</a:t>
            </a:r>
          </a:p>
          <a:p>
            <a:pPr marL="742950" lvl="1" indent="-285750" algn="just" rtl="1">
              <a:lnSpc>
                <a:spcPct val="200000"/>
              </a:lnSpc>
              <a:buFontTx/>
              <a:buChar char="-"/>
            </a:pPr>
            <a:r>
              <a:rPr lang="ar-EG" b="1" dirty="0">
                <a:solidFill>
                  <a:srgbClr val="00B0F0"/>
                </a:solidFill>
                <a:latin typeface="Alexandria" pitchFamily="2" charset="-78"/>
                <a:cs typeface="Alexandria" pitchFamily="2" charset="-78"/>
              </a:rPr>
              <a:t>قابلة للتوسع</a:t>
            </a:r>
            <a:r>
              <a:rPr lang="ar-EG" b="1" dirty="0">
                <a:solidFill>
                  <a:schemeClr val="tx1">
                    <a:lumMod val="95000"/>
                    <a:lumOff val="5000"/>
                  </a:schemeClr>
                </a:solidFill>
                <a:latin typeface="Alexandria" pitchFamily="2" charset="-78"/>
                <a:cs typeface="Alexandria" pitchFamily="2" charset="-78"/>
              </a:rPr>
              <a:t>: تمتاز بالقدرة على الوصول إلى ملايين المستخدمين حول العالم</a:t>
            </a:r>
          </a:p>
          <a:p>
            <a:pPr marL="742950" lvl="1" indent="-285750" algn="just" rtl="1">
              <a:lnSpc>
                <a:spcPct val="200000"/>
              </a:lnSpc>
              <a:buFontTx/>
              <a:buChar char="-"/>
            </a:pPr>
            <a:r>
              <a:rPr lang="ar-EG" b="1" dirty="0">
                <a:solidFill>
                  <a:srgbClr val="00B0F0"/>
                </a:solidFill>
                <a:latin typeface="Alexandria" pitchFamily="2" charset="-78"/>
                <a:cs typeface="Alexandria" pitchFamily="2" charset="-78"/>
              </a:rPr>
              <a:t>التكامل</a:t>
            </a:r>
            <a:r>
              <a:rPr lang="ar-EG" b="1" dirty="0">
                <a:solidFill>
                  <a:schemeClr val="tx1">
                    <a:lumMod val="95000"/>
                    <a:lumOff val="5000"/>
                  </a:schemeClr>
                </a:solidFill>
                <a:latin typeface="Alexandria" pitchFamily="2" charset="-78"/>
                <a:cs typeface="Alexandria" pitchFamily="2" charset="-78"/>
              </a:rPr>
              <a:t>: يمكن دمجها مع أدوات أخرى مثل التسويق الإلكتروني كما في </a:t>
            </a:r>
            <a:r>
              <a:rPr lang="en-US" b="1" dirty="0">
                <a:solidFill>
                  <a:schemeClr val="tx1">
                    <a:lumMod val="95000"/>
                    <a:lumOff val="5000"/>
                  </a:schemeClr>
                </a:solidFill>
                <a:latin typeface="Alexandria" pitchFamily="2" charset="-78"/>
                <a:cs typeface="Alexandria" pitchFamily="2" charset="-78"/>
              </a:rPr>
              <a:t>Facebook Ads Manager</a:t>
            </a:r>
            <a:endParaRPr lang="ar-EG" b="1" dirty="0">
              <a:solidFill>
                <a:schemeClr val="tx1">
                  <a:lumMod val="95000"/>
                  <a:lumOff val="5000"/>
                </a:schemeClr>
              </a:solidFill>
              <a:latin typeface="Alexandria" pitchFamily="2" charset="-78"/>
              <a:cs typeface="Alexandria" pitchFamily="2" charset="-78"/>
            </a:endParaRPr>
          </a:p>
          <a:p>
            <a:pPr marL="742950" lvl="1" indent="-285750" algn="just" rtl="1">
              <a:lnSpc>
                <a:spcPct val="200000"/>
              </a:lnSpc>
              <a:buFontTx/>
              <a:buChar char="-"/>
            </a:pPr>
            <a:r>
              <a:rPr lang="ar-EG" b="1" dirty="0">
                <a:solidFill>
                  <a:srgbClr val="00B0F0"/>
                </a:solidFill>
                <a:latin typeface="Alexandria" pitchFamily="2" charset="-78"/>
                <a:cs typeface="Alexandria" pitchFamily="2" charset="-78"/>
              </a:rPr>
              <a:t>التأثير المجتمعي</a:t>
            </a:r>
            <a:r>
              <a:rPr lang="ar-EG" b="1" dirty="0">
                <a:solidFill>
                  <a:schemeClr val="tx1">
                    <a:lumMod val="95000"/>
                    <a:lumOff val="5000"/>
                  </a:schemeClr>
                </a:solidFill>
                <a:latin typeface="Alexandria" pitchFamily="2" charset="-78"/>
                <a:cs typeface="Alexandria" pitchFamily="2" charset="-78"/>
              </a:rPr>
              <a:t>: تؤثر بشكل كبير على سلوك الأفراد والمجتمعات سواء على مستوى التواصل الشخصي أو العمل.</a:t>
            </a:r>
            <a:endParaRPr lang="ar-EG" b="1" dirty="0">
              <a:solidFill>
                <a:srgbClr val="FF0000"/>
              </a:solidFill>
              <a:latin typeface="Alexandria" pitchFamily="2" charset="-78"/>
              <a:cs typeface="Alexandria"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5787036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F32253DE-932F-42EF-1C7A-E710AA33F8BA}"/>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1C27F4AD-706F-F133-313B-3B77AB53DFD2}"/>
              </a:ext>
            </a:extLst>
          </p:cNvPr>
          <p:cNvSpPr txBox="1"/>
          <p:nvPr/>
        </p:nvSpPr>
        <p:spPr>
          <a:xfrm>
            <a:off x="1625519" y="1269114"/>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أولًا: مفهوم المنصات الاجتماعية وخصائصها</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a:extLst>
              <a:ext uri="{FF2B5EF4-FFF2-40B4-BE49-F238E27FC236}">
                <a16:creationId xmlns:a16="http://schemas.microsoft.com/office/drawing/2014/main" id="{6E2D4A0D-6618-7599-E9B3-1FA84575E15A}"/>
              </a:ext>
            </a:extLst>
          </p:cNvPr>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EB7E7386-0440-6C5E-DB3D-733AF2FA28ED}"/>
              </a:ext>
            </a:extLst>
          </p:cNvPr>
          <p:cNvSpPr txBox="1"/>
          <p:nvPr/>
        </p:nvSpPr>
        <p:spPr>
          <a:xfrm>
            <a:off x="272339" y="1607668"/>
            <a:ext cx="11074444" cy="1672894"/>
          </a:xfrm>
          <a:prstGeom prst="rect">
            <a:avLst/>
          </a:prstGeom>
          <a:noFill/>
        </p:spPr>
        <p:txBody>
          <a:bodyPr wrap="square" rtlCol="0">
            <a:spAutoFit/>
          </a:bodyPr>
          <a:lstStyle/>
          <a:p>
            <a:pPr lvl="1" algn="ctr" rtl="1">
              <a:lnSpc>
                <a:spcPct val="200000"/>
              </a:lnSpc>
            </a:pPr>
            <a:r>
              <a:rPr lang="ar-EG" b="1" dirty="0">
                <a:solidFill>
                  <a:srgbClr val="FF0000"/>
                </a:solidFill>
                <a:latin typeface="Alexandria" pitchFamily="2" charset="-78"/>
                <a:cs typeface="Alexandria" pitchFamily="2" charset="-78"/>
              </a:rPr>
              <a:t>3- خصائص المنصات الاجتماعية:</a:t>
            </a:r>
            <a:endParaRPr lang="en-US" b="1" dirty="0">
              <a:solidFill>
                <a:srgbClr val="FF0000"/>
              </a:solidFill>
              <a:latin typeface="Alexandria" pitchFamily="2" charset="-78"/>
              <a:cs typeface="Alexandria" pitchFamily="2" charset="-78"/>
            </a:endParaRPr>
          </a:p>
          <a:p>
            <a:pPr lvl="1" algn="just" rtl="1">
              <a:lnSpc>
                <a:spcPct val="200000"/>
              </a:lnSpc>
            </a:pPr>
            <a:r>
              <a:rPr lang="ar-EG" b="1" dirty="0">
                <a:solidFill>
                  <a:srgbClr val="00B0F0"/>
                </a:solidFill>
                <a:latin typeface="Alexandria" pitchFamily="2" charset="-78"/>
                <a:cs typeface="Alexandria" pitchFamily="2" charset="-78"/>
              </a:rPr>
              <a:t>مميزات مواقع التواصل الاجتماعي </a:t>
            </a:r>
          </a:p>
          <a:p>
            <a:pPr lvl="1" algn="just" rtl="1">
              <a:lnSpc>
                <a:spcPct val="200000"/>
              </a:lnSpc>
            </a:pPr>
            <a:endParaRPr lang="ar-EG" b="1" dirty="0">
              <a:solidFill>
                <a:srgbClr val="FF0000"/>
              </a:solidFill>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AE740D97-289F-B6E3-5DAF-B0508091957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2B583DE3-74DE-B653-756D-0C7CFAB798E6}"/>
              </a:ext>
            </a:extLst>
          </p:cNvPr>
          <p:cNvGraphicFramePr>
            <a:graphicFrameLocks noGrp="1"/>
          </p:cNvGraphicFramePr>
          <p:nvPr>
            <p:extLst>
              <p:ext uri="{D42A27DB-BD31-4B8C-83A1-F6EECF244321}">
                <p14:modId xmlns:p14="http://schemas.microsoft.com/office/powerpoint/2010/main" val="3671713786"/>
              </p:ext>
            </p:extLst>
          </p:nvPr>
        </p:nvGraphicFramePr>
        <p:xfrm>
          <a:off x="1814722" y="3280562"/>
          <a:ext cx="8562556" cy="2899901"/>
        </p:xfrm>
        <a:graphic>
          <a:graphicData uri="http://schemas.openxmlformats.org/drawingml/2006/table">
            <a:tbl>
              <a:tblPr firstRow="1" bandRow="1">
                <a:tableStyleId>{5C22544A-7EE6-4342-B048-85BDC9FD1C3A}</a:tableStyleId>
              </a:tblPr>
              <a:tblGrid>
                <a:gridCol w="4281278">
                  <a:extLst>
                    <a:ext uri="{9D8B030D-6E8A-4147-A177-3AD203B41FA5}">
                      <a16:colId xmlns:a16="http://schemas.microsoft.com/office/drawing/2014/main" val="1027398684"/>
                    </a:ext>
                  </a:extLst>
                </a:gridCol>
                <a:gridCol w="4281278">
                  <a:extLst>
                    <a:ext uri="{9D8B030D-6E8A-4147-A177-3AD203B41FA5}">
                      <a16:colId xmlns:a16="http://schemas.microsoft.com/office/drawing/2014/main" val="1791384390"/>
                    </a:ext>
                  </a:extLst>
                </a:gridCol>
              </a:tblGrid>
              <a:tr h="976061">
                <a:tc>
                  <a:txBody>
                    <a:bodyPr/>
                    <a:lstStyle/>
                    <a:p>
                      <a:pPr algn="r"/>
                      <a:r>
                        <a:rPr lang="ar-EG" sz="1600" b="1" dirty="0">
                          <a:latin typeface="Alexandria" pitchFamily="2" charset="-78"/>
                          <a:cs typeface="Alexandria" pitchFamily="2" charset="-78"/>
                        </a:rPr>
                        <a:t>4- الحصول على معلومات مفيدة من مناحي الحياة المختلفة</a:t>
                      </a:r>
                      <a:endParaRPr lang="en-US" sz="1600" b="1" dirty="0">
                        <a:latin typeface="Alexandria" pitchFamily="2" charset="-78"/>
                        <a:cs typeface="Alexandria" pitchFamily="2" charset="-78"/>
                      </a:endParaRPr>
                    </a:p>
                  </a:txBody>
                  <a:tcPr/>
                </a:tc>
                <a:tc>
                  <a:txBody>
                    <a:bodyPr/>
                    <a:lstStyle/>
                    <a:p>
                      <a:pPr algn="r"/>
                      <a:r>
                        <a:rPr lang="ar-EG" sz="1600" b="1" dirty="0">
                          <a:latin typeface="Alexandria" pitchFamily="2" charset="-78"/>
                          <a:cs typeface="Alexandria" pitchFamily="2" charset="-78"/>
                        </a:rPr>
                        <a:t>1- توفر للأفراد وسيلة تواصل سهلة للتفاهم والتعاون بين بعضهم البعض</a:t>
                      </a:r>
                      <a:endParaRPr lang="en-US" sz="1600" b="1" dirty="0">
                        <a:latin typeface="Alexandria" pitchFamily="2" charset="-78"/>
                        <a:cs typeface="Alexandria" pitchFamily="2" charset="-78"/>
                      </a:endParaRPr>
                    </a:p>
                  </a:txBody>
                  <a:tcPr/>
                </a:tc>
                <a:extLst>
                  <a:ext uri="{0D108BD9-81ED-4DB2-BD59-A6C34878D82A}">
                    <a16:rowId xmlns:a16="http://schemas.microsoft.com/office/drawing/2014/main" val="3471475545"/>
                  </a:ext>
                </a:extLst>
              </a:tr>
              <a:tr h="565496">
                <a:tc>
                  <a:txBody>
                    <a:bodyPr/>
                    <a:lstStyle/>
                    <a:p>
                      <a:pPr algn="r"/>
                      <a:r>
                        <a:rPr lang="ar-EG" sz="1600" b="1" dirty="0">
                          <a:latin typeface="Alexandria" pitchFamily="2" charset="-78"/>
                          <a:cs typeface="Alexandria" pitchFamily="2" charset="-78"/>
                        </a:rPr>
                        <a:t>5- تتيح فرصة التخلص من متاعب الواقع الاجتماعي</a:t>
                      </a:r>
                      <a:endParaRPr lang="en-US" sz="1600" b="1" dirty="0">
                        <a:latin typeface="Alexandria" pitchFamily="2" charset="-78"/>
                        <a:cs typeface="Alexandria" pitchFamily="2" charset="-78"/>
                      </a:endParaRPr>
                    </a:p>
                  </a:txBody>
                  <a:tcPr/>
                </a:tc>
                <a:tc>
                  <a:txBody>
                    <a:bodyPr/>
                    <a:lstStyle/>
                    <a:p>
                      <a:pPr algn="r"/>
                      <a:r>
                        <a:rPr lang="ar-EG" sz="1600" b="1" dirty="0">
                          <a:latin typeface="Alexandria" pitchFamily="2" charset="-78"/>
                          <a:cs typeface="Alexandria" pitchFamily="2" charset="-78"/>
                        </a:rPr>
                        <a:t>2- الاطلاع على الأخبار والمستجدات</a:t>
                      </a:r>
                      <a:endParaRPr lang="en-US" sz="1600" b="1" dirty="0">
                        <a:latin typeface="Alexandria" pitchFamily="2" charset="-78"/>
                        <a:cs typeface="Alexandria" pitchFamily="2" charset="-78"/>
                      </a:endParaRPr>
                    </a:p>
                  </a:txBody>
                  <a:tcPr/>
                </a:tc>
                <a:extLst>
                  <a:ext uri="{0D108BD9-81ED-4DB2-BD59-A6C34878D82A}">
                    <a16:rowId xmlns:a16="http://schemas.microsoft.com/office/drawing/2014/main" val="501220074"/>
                  </a:ext>
                </a:extLst>
              </a:tr>
              <a:tr h="1344720">
                <a:tc>
                  <a:txBody>
                    <a:bodyPr/>
                    <a:lstStyle/>
                    <a:p>
                      <a:pPr algn="r"/>
                      <a:r>
                        <a:rPr lang="ar-EG" sz="1600" b="1" dirty="0">
                          <a:latin typeface="Alexandria" pitchFamily="2" charset="-78"/>
                          <a:cs typeface="Alexandria" pitchFamily="2" charset="-78"/>
                        </a:rPr>
                        <a:t>6- تساعد الناس على الإبداع والابتكار في طرح ومناقشة أفكارهم</a:t>
                      </a:r>
                      <a:endParaRPr lang="en-US" sz="1600" b="1" dirty="0">
                        <a:latin typeface="Alexandria" pitchFamily="2" charset="-78"/>
                        <a:cs typeface="Alexandria" pitchFamily="2" charset="-78"/>
                      </a:endParaRPr>
                    </a:p>
                  </a:txBody>
                  <a:tcPr/>
                </a:tc>
                <a:tc>
                  <a:txBody>
                    <a:bodyPr/>
                    <a:lstStyle/>
                    <a:p>
                      <a:pPr algn="r"/>
                      <a:r>
                        <a:rPr lang="ar-EG" sz="1600" b="1" dirty="0">
                          <a:latin typeface="Alexandria" pitchFamily="2" charset="-78"/>
                          <a:cs typeface="Alexandria" pitchFamily="2" charset="-78"/>
                        </a:rPr>
                        <a:t>3- إلغاء الحواجز واختصار المسافات في التواصل</a:t>
                      </a:r>
                      <a:endParaRPr lang="en-US" sz="1600" b="1" dirty="0">
                        <a:latin typeface="Alexandria" pitchFamily="2" charset="-78"/>
                        <a:cs typeface="Alexandria" pitchFamily="2" charset="-78"/>
                      </a:endParaRPr>
                    </a:p>
                  </a:txBody>
                  <a:tcPr/>
                </a:tc>
                <a:extLst>
                  <a:ext uri="{0D108BD9-81ED-4DB2-BD59-A6C34878D82A}">
                    <a16:rowId xmlns:a16="http://schemas.microsoft.com/office/drawing/2014/main" val="2877419520"/>
                  </a:ext>
                </a:extLst>
              </a:tr>
            </a:tbl>
          </a:graphicData>
        </a:graphic>
      </p:graphicFrame>
    </p:spTree>
    <p:extLst>
      <p:ext uri="{BB962C8B-B14F-4D97-AF65-F5344CB8AC3E}">
        <p14:creationId xmlns:p14="http://schemas.microsoft.com/office/powerpoint/2010/main" val="391154019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625519" y="1269114"/>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ثانيًا: مصادر الدخل لمواقع التواصل الاجتماعي</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50843" y="2122492"/>
            <a:ext cx="11074444" cy="4442883"/>
          </a:xfrm>
          <a:prstGeom prst="rect">
            <a:avLst/>
          </a:prstGeom>
          <a:noFill/>
        </p:spPr>
        <p:txBody>
          <a:bodyPr wrap="square" rtlCol="0">
            <a:spAutoFit/>
          </a:bodyPr>
          <a:lstStyle/>
          <a:p>
            <a:pPr lvl="1" algn="just" rtl="1">
              <a:lnSpc>
                <a:spcPct val="200000"/>
              </a:lnSpc>
            </a:pPr>
            <a:r>
              <a:rPr lang="ar-EG" b="1" dirty="0">
                <a:solidFill>
                  <a:srgbClr val="FF0000"/>
                </a:solidFill>
                <a:latin typeface="Alexandria" pitchFamily="2" charset="-78"/>
                <a:cs typeface="Alexandria" pitchFamily="2" charset="-78"/>
              </a:rPr>
              <a:t>1- كيف تعتمد المنصات على الإعلانات كركيزة أساسية؟</a:t>
            </a:r>
          </a:p>
          <a:p>
            <a:pPr marL="742950" lvl="1" indent="-285750" algn="just" rtl="1">
              <a:lnSpc>
                <a:spcPct val="200000"/>
              </a:lnSpc>
              <a:buFontTx/>
              <a:buChar char="-"/>
            </a:pPr>
            <a:r>
              <a:rPr lang="ar-EG" dirty="0">
                <a:latin typeface="Alexandria" pitchFamily="2" charset="-78"/>
                <a:cs typeface="Alexandria" pitchFamily="2" charset="-78"/>
              </a:rPr>
              <a:t>المنصات الاجتماعية تعتمد بشكل كبير على الإعلانات كأحد مصادر الدخل الرئيسية. هذا النموذج التجاري يُعد من أكثر النماذج فعالية نظرًا إلى قدرة المنصات على استهداف الجمهور بناءً على تحليل البيانات فيما يعرف بالإعلانات المستهدفة.</a:t>
            </a:r>
          </a:p>
          <a:p>
            <a:pPr marL="742950" lvl="1" indent="-285750" algn="just" rtl="1">
              <a:lnSpc>
                <a:spcPct val="200000"/>
              </a:lnSpc>
              <a:buFontTx/>
              <a:buChar char="-"/>
            </a:pPr>
            <a:r>
              <a:rPr lang="ar-EG" dirty="0">
                <a:latin typeface="Alexandria" pitchFamily="2" charset="-78"/>
                <a:cs typeface="Alexandria" pitchFamily="2" charset="-78"/>
              </a:rPr>
              <a:t>عند تفاعل المستخدم مع المحتوى، يتم تحليل البيانات لتقديم إعلانات تناسب اهتماماته، مثل: إذا كنت تبحث عن منتجات اللياقة البدنية ستظهر لك إعلانات لمعدات التمارين أو النوادي الرياضية.</a:t>
            </a:r>
          </a:p>
          <a:p>
            <a:pPr marL="742950" lvl="1" indent="-285750" algn="just" rtl="1">
              <a:lnSpc>
                <a:spcPct val="200000"/>
              </a:lnSpc>
              <a:buFontTx/>
              <a:buChar char="-"/>
            </a:pPr>
            <a:r>
              <a:rPr lang="ar-EG" dirty="0">
                <a:latin typeface="Alexandria" pitchFamily="2" charset="-78"/>
                <a:cs typeface="Alexandria" pitchFamily="2" charset="-78"/>
              </a:rPr>
              <a:t>تعتمد المنصات على خوارزميات الذكاء الاصطناعي والتعلم الآلي لتحسين الاستهداف مثل </a:t>
            </a:r>
            <a:r>
              <a:rPr lang="en-US" dirty="0">
                <a:latin typeface="Alexandria" pitchFamily="2" charset="-78"/>
                <a:cs typeface="Alexandria" pitchFamily="2" charset="-78"/>
              </a:rPr>
              <a:t>Google Ads </a:t>
            </a:r>
            <a:r>
              <a:rPr lang="ar-EG" dirty="0">
                <a:latin typeface="Alexandria" pitchFamily="2" charset="-78"/>
                <a:cs typeface="Alexandria" pitchFamily="2" charset="-78"/>
              </a:rPr>
              <a:t>أو</a:t>
            </a:r>
            <a:r>
              <a:rPr lang="en-US" dirty="0">
                <a:latin typeface="Alexandria" pitchFamily="2" charset="-78"/>
                <a:cs typeface="Alexandria" pitchFamily="2" charset="-78"/>
              </a:rPr>
              <a:t>Facebook Manager</a:t>
            </a:r>
            <a:r>
              <a:rPr lang="ar-EG" dirty="0">
                <a:latin typeface="Alexandria" pitchFamily="2" charset="-78"/>
                <a:cs typeface="Alexandria" pitchFamily="2" charset="-78"/>
              </a:rPr>
              <a:t>.</a:t>
            </a:r>
            <a:endParaRPr lang="ar-EG" b="1" dirty="0">
              <a:solidFill>
                <a:srgbClr val="FF0000"/>
              </a:solidFill>
              <a:latin typeface="Alexandria" pitchFamily="2" charset="-78"/>
              <a:cs typeface="Alexandria"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8793862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405182" y="1068991"/>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ثانيًا: مصادر الدخل لمواقع التواصل الاجتماعي</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3716879" y="1530274"/>
            <a:ext cx="8337408" cy="4996881"/>
          </a:xfrm>
          <a:prstGeom prst="rect">
            <a:avLst/>
          </a:prstGeom>
          <a:noFill/>
        </p:spPr>
        <p:txBody>
          <a:bodyPr wrap="square" rtlCol="0">
            <a:spAutoFit/>
          </a:bodyPr>
          <a:lstStyle/>
          <a:p>
            <a:pPr lvl="1" algn="just" rtl="1">
              <a:lnSpc>
                <a:spcPct val="200000"/>
              </a:lnSpc>
            </a:pPr>
            <a:r>
              <a:rPr lang="ar-EG" b="1" dirty="0">
                <a:solidFill>
                  <a:srgbClr val="FF0000"/>
                </a:solidFill>
                <a:latin typeface="Alexandria" pitchFamily="2" charset="-78"/>
                <a:cs typeface="Alexandria" pitchFamily="2" charset="-78"/>
              </a:rPr>
              <a:t>أ- أنواع الإعلانات</a:t>
            </a:r>
          </a:p>
          <a:p>
            <a:pPr lvl="1" algn="r" rtl="1">
              <a:lnSpc>
                <a:spcPct val="200000"/>
              </a:lnSpc>
            </a:pPr>
            <a:r>
              <a:rPr lang="ar-EG" b="1" dirty="0">
                <a:solidFill>
                  <a:srgbClr val="00B0F0"/>
                </a:solidFill>
                <a:latin typeface="Alexandria" pitchFamily="2" charset="-78"/>
                <a:cs typeface="Alexandria" pitchFamily="2" charset="-78"/>
              </a:rPr>
              <a:t>الإعلانات النصية والمصورة</a:t>
            </a:r>
            <a:r>
              <a:rPr lang="ar-EG" b="1" dirty="0">
                <a:latin typeface="Alexandria" pitchFamily="2" charset="-78"/>
                <a:cs typeface="Alexandria" pitchFamily="2" charset="-78"/>
              </a:rPr>
              <a:t>: </a:t>
            </a:r>
            <a:r>
              <a:rPr lang="ar-EG" dirty="0">
                <a:latin typeface="Alexandria" pitchFamily="2" charset="-78"/>
                <a:cs typeface="Alexandria" pitchFamily="2" charset="-78"/>
              </a:rPr>
              <a:t>تعرض في الصفحات الرئيسية أو أثناء التصفح، مثال: إعلانات تظهر على الجانب في </a:t>
            </a:r>
            <a:r>
              <a:rPr lang="en-US" dirty="0">
                <a:latin typeface="Alexandria" pitchFamily="2" charset="-78"/>
                <a:cs typeface="Alexandria" pitchFamily="2" charset="-78"/>
              </a:rPr>
              <a:t>Facebook.</a:t>
            </a:r>
            <a:endParaRPr lang="ar-EG" dirty="0">
              <a:latin typeface="Alexandria" pitchFamily="2" charset="-78"/>
              <a:cs typeface="Alexandria" pitchFamily="2" charset="-78"/>
            </a:endParaRPr>
          </a:p>
          <a:p>
            <a:pPr lvl="1" algn="r" rtl="1">
              <a:lnSpc>
                <a:spcPct val="200000"/>
              </a:lnSpc>
            </a:pPr>
            <a:r>
              <a:rPr lang="ar-EG" b="1" dirty="0">
                <a:solidFill>
                  <a:srgbClr val="00B0F0"/>
                </a:solidFill>
                <a:latin typeface="Alexandria" pitchFamily="2" charset="-78"/>
                <a:cs typeface="Alexandria" pitchFamily="2" charset="-78"/>
              </a:rPr>
              <a:t>الإعلانات المدمجة</a:t>
            </a:r>
            <a:r>
              <a:rPr lang="ar-EG" b="1" dirty="0">
                <a:latin typeface="Alexandria" pitchFamily="2" charset="-78"/>
                <a:cs typeface="Alexandria" pitchFamily="2" charset="-78"/>
              </a:rPr>
              <a:t>: </a:t>
            </a:r>
            <a:r>
              <a:rPr lang="ar-EG" dirty="0">
                <a:latin typeface="Alexandria" pitchFamily="2" charset="-78"/>
                <a:cs typeface="Alexandria" pitchFamily="2" charset="-78"/>
              </a:rPr>
              <a:t>تدمج مباشرة في المحتوى مثل الفيديوهات أو المنشورات. مثال: إعلانات </a:t>
            </a:r>
            <a:r>
              <a:rPr lang="en-US" dirty="0">
                <a:latin typeface="Alexandria" pitchFamily="2" charset="-78"/>
                <a:cs typeface="Alexandria" pitchFamily="2" charset="-78"/>
              </a:rPr>
              <a:t>YouTube </a:t>
            </a:r>
            <a:r>
              <a:rPr lang="ar-EG" dirty="0">
                <a:latin typeface="Alexandria" pitchFamily="2" charset="-78"/>
                <a:cs typeface="Alexandria" pitchFamily="2" charset="-78"/>
              </a:rPr>
              <a:t>التي تظهر أثناء تشغيل الفيديو.</a:t>
            </a:r>
          </a:p>
          <a:p>
            <a:pPr algn="just" rtl="1">
              <a:lnSpc>
                <a:spcPct val="200000"/>
              </a:lnSpc>
              <a:buFont typeface="Arial" panose="020B0604020202020204" pitchFamily="34" charset="0"/>
              <a:buChar char="•"/>
            </a:pPr>
            <a:r>
              <a:rPr lang="ar-EG" b="1" dirty="0">
                <a:solidFill>
                  <a:srgbClr val="00B0F0"/>
                </a:solidFill>
                <a:latin typeface="Alexandria" pitchFamily="2" charset="-78"/>
                <a:cs typeface="Alexandria" pitchFamily="2" charset="-78"/>
              </a:rPr>
              <a:t>الإعلانات القابلة للنقر: </a:t>
            </a:r>
            <a:r>
              <a:rPr lang="ar-EG" dirty="0">
                <a:latin typeface="Alexandria" pitchFamily="2" charset="-78"/>
                <a:cs typeface="Alexandria" pitchFamily="2" charset="-78"/>
              </a:rPr>
              <a:t>تشجع المستخدم على القيام بإجراء معين مثل شراء منتج أو الاشتراك بخدمة. </a:t>
            </a:r>
            <a:r>
              <a:rPr lang="ar-EG" sz="1800" b="1" dirty="0">
                <a:latin typeface="Alexandria" pitchFamily="2" charset="-78"/>
                <a:cs typeface="Alexandria" pitchFamily="2" charset="-78"/>
              </a:rPr>
              <a:t>نموذج الدفع مقابل النقر </a:t>
            </a:r>
            <a:r>
              <a:rPr lang="ar-EG" sz="1800" dirty="0">
                <a:latin typeface="Alexandria" pitchFamily="2" charset="-78"/>
                <a:cs typeface="Alexandria" pitchFamily="2" charset="-78"/>
              </a:rPr>
              <a:t>يدفع المعلن بناءً على عدد النقرات.</a:t>
            </a:r>
          </a:p>
          <a:p>
            <a:pPr algn="just" rtl="1">
              <a:lnSpc>
                <a:spcPct val="200000"/>
              </a:lnSpc>
              <a:buFont typeface="Arial" panose="020B0604020202020204" pitchFamily="34" charset="0"/>
              <a:buChar char="•"/>
            </a:pPr>
            <a:r>
              <a:rPr lang="ar-EG" sz="1800" b="1" dirty="0">
                <a:latin typeface="Alexandria" pitchFamily="2" charset="-78"/>
                <a:cs typeface="Alexandria" pitchFamily="2" charset="-78"/>
              </a:rPr>
              <a:t>نموذج الدفع مقابل الظهور </a:t>
            </a:r>
            <a:r>
              <a:rPr lang="en-US" sz="1800" dirty="0">
                <a:latin typeface="Alexandria" pitchFamily="2" charset="-78"/>
                <a:cs typeface="Alexandria" pitchFamily="2" charset="-78"/>
              </a:rPr>
              <a:t> </a:t>
            </a:r>
            <a:r>
              <a:rPr lang="ar-EG" sz="1800" dirty="0">
                <a:latin typeface="Alexandria" pitchFamily="2" charset="-78"/>
                <a:cs typeface="Alexandria" pitchFamily="2" charset="-78"/>
              </a:rPr>
              <a:t>يتم الدفع بناءً على عدد مرات ظهور الإعلان.</a:t>
            </a:r>
            <a:endParaRPr lang="ar-EG" b="1" dirty="0">
              <a:solidFill>
                <a:srgbClr val="FF0000"/>
              </a:solidFill>
              <a:latin typeface="Alexandria" pitchFamily="2" charset="-78"/>
              <a:cs typeface="Alexandria"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23F9B571-FA12-25BC-87EF-0AE1EE843A2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37713" y="2320797"/>
            <a:ext cx="3273562" cy="3415836"/>
          </a:xfrm>
          <a:prstGeom prst="rect">
            <a:avLst/>
          </a:prstGeom>
        </p:spPr>
      </p:pic>
    </p:spTree>
    <p:extLst>
      <p:ext uri="{BB962C8B-B14F-4D97-AF65-F5344CB8AC3E}">
        <p14:creationId xmlns:p14="http://schemas.microsoft.com/office/powerpoint/2010/main" val="139724142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086546" y="968656"/>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ثانيًا: مصادر الدخل لمواقع التواصل الاجتماعي</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684704" y="2345457"/>
            <a:ext cx="6299287" cy="3323987"/>
          </a:xfrm>
          <a:prstGeom prst="rect">
            <a:avLst/>
          </a:prstGeom>
          <a:noFill/>
        </p:spPr>
        <p:txBody>
          <a:bodyPr wrap="square" rtlCol="0">
            <a:spAutoFit/>
          </a:bodyPr>
          <a:lstStyle/>
          <a:p>
            <a:pPr lvl="1" algn="just" rtl="1">
              <a:lnSpc>
                <a:spcPct val="200000"/>
              </a:lnSpc>
            </a:pPr>
            <a:r>
              <a:rPr lang="ar-EG" sz="1600" b="1" dirty="0">
                <a:solidFill>
                  <a:srgbClr val="FF0000"/>
                </a:solidFill>
                <a:latin typeface="Alexandria" pitchFamily="2" charset="-78"/>
                <a:cs typeface="Alexandria" pitchFamily="2" charset="-78"/>
              </a:rPr>
              <a:t>2-  الشراكات مع العلامات التجارية:</a:t>
            </a:r>
          </a:p>
          <a:p>
            <a:pPr lvl="1" algn="just" rtl="1">
              <a:lnSpc>
                <a:spcPct val="200000"/>
              </a:lnSpc>
            </a:pPr>
            <a:r>
              <a:rPr lang="ar-EG" sz="1600" b="1" dirty="0">
                <a:latin typeface="Alexandria" pitchFamily="2" charset="-78"/>
                <a:cs typeface="Alexandria" pitchFamily="2" charset="-78"/>
              </a:rPr>
              <a:t> </a:t>
            </a:r>
            <a:r>
              <a:rPr lang="ar-EG" sz="1600" dirty="0">
                <a:latin typeface="Alexandria" pitchFamily="2" charset="-78"/>
                <a:cs typeface="Alexandria" pitchFamily="2" charset="-78"/>
              </a:rPr>
              <a:t>المنصات تعمل مع الشركات لخلق حملات إعلانية مبتكرة، مثل إطلاق منتجات أو الترويج لفعاليات.</a:t>
            </a:r>
          </a:p>
          <a:p>
            <a:pPr algn="just" rtl="1">
              <a:lnSpc>
                <a:spcPct val="200000"/>
              </a:lnSpc>
              <a:buFont typeface="Arial" panose="020B0604020202020204" pitchFamily="34" charset="0"/>
              <a:buChar char="•"/>
            </a:pPr>
            <a:r>
              <a:rPr lang="ar-EG" sz="1600" dirty="0">
                <a:latin typeface="Alexandria" pitchFamily="2" charset="-78"/>
                <a:cs typeface="Alexandria" pitchFamily="2" charset="-78"/>
              </a:rPr>
              <a:t>مثال: التعاون بين </a:t>
            </a:r>
            <a:r>
              <a:rPr lang="en-US" sz="1600" dirty="0">
                <a:latin typeface="Alexandria" pitchFamily="2" charset="-78"/>
                <a:cs typeface="Alexandria" pitchFamily="2" charset="-78"/>
              </a:rPr>
              <a:t>TikTok </a:t>
            </a:r>
            <a:r>
              <a:rPr lang="ar-EG" sz="1600" dirty="0">
                <a:latin typeface="Alexandria" pitchFamily="2" charset="-78"/>
                <a:cs typeface="Alexandria" pitchFamily="2" charset="-78"/>
              </a:rPr>
              <a:t>وعلامات أزياء عالمية للترويج عبر الفيديوهات القصيرة.</a:t>
            </a:r>
          </a:p>
          <a:p>
            <a:pPr algn="just" rtl="1">
              <a:lnSpc>
                <a:spcPct val="200000"/>
              </a:lnSpc>
              <a:buFont typeface="Arial" panose="020B0604020202020204" pitchFamily="34" charset="0"/>
              <a:buChar char="•"/>
            </a:pPr>
            <a:r>
              <a:rPr lang="ar-EG" sz="1600" dirty="0">
                <a:latin typeface="Alexandria" pitchFamily="2" charset="-78"/>
                <a:cs typeface="Alexandria" pitchFamily="2" charset="-78"/>
              </a:rPr>
              <a:t>التسويق عبر المؤثرين للترويج لمنتج معين</a:t>
            </a:r>
          </a:p>
          <a:p>
            <a:endParaRPr lang="ar-EG" b="1" dirty="0"/>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9A6B3488-7F1F-9F34-A32E-9D74C2E33F3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6610" y="1748910"/>
            <a:ext cx="4843519" cy="5109090"/>
          </a:xfrm>
          <a:prstGeom prst="rect">
            <a:avLst/>
          </a:prstGeom>
        </p:spPr>
      </p:pic>
    </p:spTree>
    <p:extLst>
      <p:ext uri="{BB962C8B-B14F-4D97-AF65-F5344CB8AC3E}">
        <p14:creationId xmlns:p14="http://schemas.microsoft.com/office/powerpoint/2010/main" val="398022440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086546" y="968656"/>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ثانيًا: مصادر الدخل لمواقع التواصل الاجتماعي</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6271192" y="1946222"/>
            <a:ext cx="5712798" cy="3323987"/>
          </a:xfrm>
          <a:prstGeom prst="rect">
            <a:avLst/>
          </a:prstGeom>
          <a:noFill/>
        </p:spPr>
        <p:txBody>
          <a:bodyPr wrap="square" rtlCol="0">
            <a:spAutoFit/>
          </a:bodyPr>
          <a:lstStyle/>
          <a:p>
            <a:pPr lvl="1" algn="r" rtl="1">
              <a:lnSpc>
                <a:spcPct val="200000"/>
              </a:lnSpc>
            </a:pPr>
            <a:r>
              <a:rPr lang="ar-EG" sz="1600" b="1" dirty="0">
                <a:solidFill>
                  <a:srgbClr val="FF0000"/>
                </a:solidFill>
                <a:latin typeface="Alexandria" pitchFamily="2" charset="-78"/>
                <a:cs typeface="Alexandria" pitchFamily="2" charset="-78"/>
              </a:rPr>
              <a:t>3- دور البيانات الضخمة في توليد الأرباح</a:t>
            </a:r>
          </a:p>
          <a:p>
            <a:pPr algn="just" rtl="1">
              <a:lnSpc>
                <a:spcPct val="200000"/>
              </a:lnSpc>
            </a:pPr>
            <a:r>
              <a:rPr lang="ar-EG" sz="1600" dirty="0">
                <a:solidFill>
                  <a:srgbClr val="00B0F0"/>
                </a:solidFill>
                <a:latin typeface="Alexandria" pitchFamily="2" charset="-78"/>
                <a:cs typeface="Alexandria" pitchFamily="2" charset="-78"/>
              </a:rPr>
              <a:t>البيانات الضخمة </a:t>
            </a:r>
            <a:r>
              <a:rPr lang="ar-EG" sz="1600" dirty="0">
                <a:latin typeface="Alexandria" pitchFamily="2" charset="-78"/>
                <a:cs typeface="Alexandria" pitchFamily="2" charset="-78"/>
              </a:rPr>
              <a:t>تشير إلى مجموعات هائلة من المعلومات التي يتم جمعها، تحليلها، واستخدامها لاتخاذ قرارات استراتيجية.</a:t>
            </a:r>
          </a:p>
          <a:p>
            <a:pPr algn="just" rtl="1">
              <a:lnSpc>
                <a:spcPct val="200000"/>
              </a:lnSpc>
              <a:buFont typeface="Arial" panose="020B0604020202020204" pitchFamily="34" charset="0"/>
              <a:buChar char="•"/>
            </a:pPr>
            <a:r>
              <a:rPr lang="ar-EG" sz="1600" dirty="0">
                <a:latin typeface="Alexandria" pitchFamily="2" charset="-78"/>
                <a:cs typeface="Alexandria" pitchFamily="2" charset="-78"/>
              </a:rPr>
              <a:t>في منصات التواصل الاجتماعي، تشمل هذه البيانات تفضيلات المستخدمين، مواقعهم، سلوكهم أثناء التصفح، التفاعلات مع المنشورات، وسجل البحث.</a:t>
            </a:r>
          </a:p>
          <a:p>
            <a:endParaRPr lang="ar-EG" b="1" dirty="0"/>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235FFE4B-C526-7205-9F7E-A706F365FCC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75750" y="1946222"/>
            <a:ext cx="4845060" cy="4393307"/>
          </a:xfrm>
          <a:prstGeom prst="rect">
            <a:avLst/>
          </a:prstGeom>
        </p:spPr>
      </p:pic>
    </p:spTree>
    <p:extLst>
      <p:ext uri="{BB962C8B-B14F-4D97-AF65-F5344CB8AC3E}">
        <p14:creationId xmlns:p14="http://schemas.microsoft.com/office/powerpoint/2010/main" val="71147290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086546" y="968656"/>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ثانيًا: مصادر الدخل لمواقع التواصل الاجتماعي</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390443" y="1726167"/>
            <a:ext cx="11411113" cy="4862870"/>
          </a:xfrm>
          <a:prstGeom prst="rect">
            <a:avLst/>
          </a:prstGeom>
          <a:noFill/>
        </p:spPr>
        <p:txBody>
          <a:bodyPr wrap="square" rtlCol="0">
            <a:spAutoFit/>
          </a:bodyPr>
          <a:lstStyle/>
          <a:p>
            <a:pPr lvl="1" algn="r" rtl="1">
              <a:lnSpc>
                <a:spcPct val="200000"/>
              </a:lnSpc>
            </a:pPr>
            <a:r>
              <a:rPr lang="ar-EG" sz="1600" b="1" dirty="0">
                <a:solidFill>
                  <a:srgbClr val="FF0000"/>
                </a:solidFill>
                <a:latin typeface="Alexandria" pitchFamily="2" charset="-78"/>
                <a:cs typeface="Alexandria" pitchFamily="2" charset="-78"/>
              </a:rPr>
              <a:t>أ- كيف تساهم البيانات الضخمة في تحقيق الأرباح</a:t>
            </a:r>
          </a:p>
          <a:p>
            <a:pPr marL="285750" indent="-285750" algn="r" rtl="1">
              <a:lnSpc>
                <a:spcPct val="200000"/>
              </a:lnSpc>
              <a:buFont typeface="Arial" panose="020B0604020202020204" pitchFamily="34" charset="0"/>
              <a:buChar char="•"/>
            </a:pPr>
            <a:r>
              <a:rPr lang="ar-EG" sz="1600" b="1" dirty="0">
                <a:solidFill>
                  <a:srgbClr val="00B0F0"/>
                </a:solidFill>
                <a:latin typeface="Alexandria" pitchFamily="2" charset="-78"/>
                <a:cs typeface="Alexandria" pitchFamily="2" charset="-78"/>
              </a:rPr>
              <a:t>تحسين استهداف الإعلانات من خلال</a:t>
            </a:r>
            <a:r>
              <a:rPr lang="ar-EG" sz="1600" dirty="0">
                <a:solidFill>
                  <a:srgbClr val="00B0F0"/>
                </a:solidFill>
                <a:latin typeface="Alexandria" pitchFamily="2" charset="-78"/>
                <a:cs typeface="Alexandria" pitchFamily="2" charset="-78"/>
              </a:rPr>
              <a:t> </a:t>
            </a:r>
            <a:r>
              <a:rPr lang="ar-EG" sz="1600" dirty="0">
                <a:latin typeface="Alexandria" pitchFamily="2" charset="-78"/>
                <a:cs typeface="Alexandria" pitchFamily="2" charset="-78"/>
              </a:rPr>
              <a:t>تحليل البيانات لفهم اهتمامات المستخدمين وتصميم حملات إعلانية مخصصة.</a:t>
            </a: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مثال: إذا كان المستخدم يبحث عن هواتف ذكية، فإن الإعلانات المتعلقة بالهواتف ستظهر بشكل أكثر تكرارًا.</a:t>
            </a:r>
          </a:p>
          <a:p>
            <a:pPr algn="r" rtl="1">
              <a:lnSpc>
                <a:spcPct val="200000"/>
              </a:lnSpc>
              <a:buFont typeface="Arial" panose="020B0604020202020204" pitchFamily="34" charset="0"/>
              <a:buChar char="•"/>
            </a:pPr>
            <a:r>
              <a:rPr lang="ar-EG" sz="1600" b="1" dirty="0">
                <a:solidFill>
                  <a:srgbClr val="00B0F0"/>
                </a:solidFill>
                <a:latin typeface="Alexandria" pitchFamily="2" charset="-78"/>
                <a:cs typeface="Alexandria" pitchFamily="2" charset="-78"/>
              </a:rPr>
              <a:t>توقع الاتجاهات السوقية</a:t>
            </a:r>
            <a:r>
              <a:rPr lang="ar-EG" sz="1600" b="1" dirty="0">
                <a:latin typeface="Alexandria" pitchFamily="2" charset="-78"/>
                <a:cs typeface="Alexandria" pitchFamily="2" charset="-78"/>
              </a:rPr>
              <a:t>: </a:t>
            </a:r>
            <a:r>
              <a:rPr lang="ar-EG" sz="1600" dirty="0">
                <a:latin typeface="Alexandria" pitchFamily="2" charset="-78"/>
                <a:cs typeface="Alexandria" pitchFamily="2" charset="-78"/>
              </a:rPr>
              <a:t>يساعد تحليل البيانات على فهم اتجاهات السوق والتفاعل معها بسرعة. مثال: زيادة الاهتمام بمنتجات الصحة والعافية خلال جائحة كورونا.</a:t>
            </a:r>
          </a:p>
          <a:p>
            <a:pPr algn="r" rtl="1">
              <a:lnSpc>
                <a:spcPct val="200000"/>
              </a:lnSpc>
              <a:buFont typeface="Arial" panose="020B0604020202020204" pitchFamily="34" charset="0"/>
              <a:buChar char="•"/>
            </a:pPr>
            <a:r>
              <a:rPr lang="ar-EG" sz="1600" b="1" dirty="0">
                <a:solidFill>
                  <a:srgbClr val="00B0F0"/>
                </a:solidFill>
                <a:latin typeface="Alexandria" pitchFamily="2" charset="-78"/>
                <a:cs typeface="Alexandria" pitchFamily="2" charset="-78"/>
              </a:rPr>
              <a:t>زيادة معدلات التحويل: </a:t>
            </a:r>
            <a:r>
              <a:rPr lang="ar-EG" sz="1600" dirty="0">
                <a:latin typeface="Alexandria" pitchFamily="2" charset="-78"/>
                <a:cs typeface="Alexandria" pitchFamily="2" charset="-78"/>
              </a:rPr>
              <a:t>من خلال تخصيص التجربة الإعلانية بناءً على البيانات، يتم تحسين فرصة تحويل المشاهد إلى عميل فعلي.</a:t>
            </a:r>
          </a:p>
          <a:p>
            <a:pPr algn="r" rtl="1">
              <a:lnSpc>
                <a:spcPct val="200000"/>
              </a:lnSpc>
              <a:buFont typeface="Arial" panose="020B0604020202020204" pitchFamily="34" charset="0"/>
              <a:buChar char="•"/>
            </a:pPr>
            <a:r>
              <a:rPr lang="ar-EG" sz="1600" b="1" dirty="0">
                <a:solidFill>
                  <a:srgbClr val="00B0F0"/>
                </a:solidFill>
                <a:latin typeface="Alexandria" pitchFamily="2" charset="-78"/>
                <a:cs typeface="Alexandria" pitchFamily="2" charset="-78"/>
              </a:rPr>
              <a:t>تطوير منتجات جديدة: </a:t>
            </a:r>
            <a:r>
              <a:rPr lang="ar-EG" sz="1600" dirty="0">
                <a:latin typeface="Alexandria" pitchFamily="2" charset="-78"/>
                <a:cs typeface="Alexandria" pitchFamily="2" charset="-78"/>
              </a:rPr>
              <a:t>تحليل تعليقات المستخدمين وسلوكهم يساعد المنصات والشركات في تصميم منتجات وخدمات تلبي الاحتياجات الفعلية.</a:t>
            </a:r>
          </a:p>
          <a:p>
            <a:pPr algn="r"/>
            <a:endParaRPr lang="ar-EG" b="1" dirty="0"/>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7967393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086546" y="968656"/>
            <a:ext cx="7877061" cy="677108"/>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ثانيًا: مصادر الدخل لمواقع التواصل الاجتماعي</a:t>
            </a:r>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390443" y="1726167"/>
            <a:ext cx="11411113" cy="4308872"/>
          </a:xfrm>
          <a:prstGeom prst="rect">
            <a:avLst/>
          </a:prstGeom>
          <a:noFill/>
        </p:spPr>
        <p:txBody>
          <a:bodyPr wrap="square" rtlCol="0">
            <a:spAutoFit/>
          </a:bodyPr>
          <a:lstStyle/>
          <a:p>
            <a:pPr lvl="1" algn="r" rtl="1">
              <a:lnSpc>
                <a:spcPct val="200000"/>
              </a:lnSpc>
            </a:pPr>
            <a:r>
              <a:rPr lang="ar-EG" sz="1600" b="1" dirty="0">
                <a:solidFill>
                  <a:srgbClr val="FF0000"/>
                </a:solidFill>
                <a:latin typeface="Alexandria" pitchFamily="2" charset="-78"/>
                <a:cs typeface="Alexandria" pitchFamily="2" charset="-78"/>
              </a:rPr>
              <a:t>أ- كيف تساهم البيانات الضخمة في تحقيق الأرباح</a:t>
            </a:r>
          </a:p>
          <a:p>
            <a:pPr algn="r" rtl="1">
              <a:lnSpc>
                <a:spcPct val="200000"/>
              </a:lnSpc>
            </a:pPr>
            <a:r>
              <a:rPr lang="ar-EG" sz="1600" b="1" dirty="0">
                <a:solidFill>
                  <a:srgbClr val="00B0F0"/>
                </a:solidFill>
                <a:latin typeface="Alexandria" pitchFamily="2" charset="-78"/>
                <a:cs typeface="Alexandria" pitchFamily="2" charset="-78"/>
              </a:rPr>
              <a:t> أمثلة عملية:</a:t>
            </a:r>
          </a:p>
          <a:p>
            <a:pPr algn="r" rtl="1">
              <a:lnSpc>
                <a:spcPct val="200000"/>
              </a:lnSpc>
              <a:buFont typeface="Arial" panose="020B0604020202020204" pitchFamily="34" charset="0"/>
              <a:buChar char="•"/>
            </a:pPr>
            <a:r>
              <a:rPr lang="en-US" sz="1600" b="1" dirty="0">
                <a:latin typeface="Alexandria" pitchFamily="2" charset="-78"/>
                <a:cs typeface="Alexandria" pitchFamily="2" charset="-78"/>
              </a:rPr>
              <a:t>Facebook:</a:t>
            </a:r>
            <a:br>
              <a:rPr lang="en-US" sz="1600" dirty="0">
                <a:latin typeface="Alexandria" pitchFamily="2" charset="-78"/>
                <a:cs typeface="Alexandria" pitchFamily="2" charset="-78"/>
              </a:rPr>
            </a:br>
            <a:r>
              <a:rPr lang="ar-EG" sz="1600" dirty="0">
                <a:latin typeface="Alexandria" pitchFamily="2" charset="-78"/>
                <a:cs typeface="Alexandria" pitchFamily="2" charset="-78"/>
              </a:rPr>
              <a:t>يستخدم البيانات لتقديم إعلانات شديدة الاستهداف، مما يزيد من كفاءة حملاته الإعلانية.</a:t>
            </a:r>
          </a:p>
          <a:p>
            <a:pPr algn="r" rtl="1">
              <a:lnSpc>
                <a:spcPct val="200000"/>
              </a:lnSpc>
              <a:buFont typeface="Arial" panose="020B0604020202020204" pitchFamily="34" charset="0"/>
              <a:buChar char="•"/>
            </a:pPr>
            <a:r>
              <a:rPr lang="en-US" sz="1600" b="1" dirty="0">
                <a:latin typeface="Alexandria" pitchFamily="2" charset="-78"/>
                <a:cs typeface="Alexandria" pitchFamily="2" charset="-78"/>
              </a:rPr>
              <a:t>Amazon:</a:t>
            </a:r>
            <a:br>
              <a:rPr lang="en-US" sz="1600" dirty="0">
                <a:latin typeface="Alexandria" pitchFamily="2" charset="-78"/>
                <a:cs typeface="Alexandria" pitchFamily="2" charset="-78"/>
              </a:rPr>
            </a:br>
            <a:r>
              <a:rPr lang="ar-EG" sz="1600" dirty="0">
                <a:latin typeface="Alexandria" pitchFamily="2" charset="-78"/>
                <a:cs typeface="Alexandria" pitchFamily="2" charset="-78"/>
              </a:rPr>
              <a:t>يعتمد على تحليل سلوكيات الشراء لاقتراح المنتجات وتحقيق إيرادات إضافية.</a:t>
            </a:r>
          </a:p>
          <a:p>
            <a:pPr algn="r" rtl="1">
              <a:lnSpc>
                <a:spcPct val="200000"/>
              </a:lnSpc>
              <a:buFont typeface="Arial" panose="020B0604020202020204" pitchFamily="34" charset="0"/>
              <a:buChar char="•"/>
            </a:pPr>
            <a:r>
              <a:rPr lang="en-US" sz="1600" b="1" dirty="0">
                <a:latin typeface="Alexandria" pitchFamily="2" charset="-78"/>
                <a:cs typeface="Alexandria" pitchFamily="2" charset="-78"/>
              </a:rPr>
              <a:t>Netflix:</a:t>
            </a:r>
            <a:br>
              <a:rPr lang="en-US" sz="1600" dirty="0">
                <a:latin typeface="Alexandria" pitchFamily="2" charset="-78"/>
                <a:cs typeface="Alexandria" pitchFamily="2" charset="-78"/>
              </a:rPr>
            </a:br>
            <a:r>
              <a:rPr lang="ar-EG" sz="1600" dirty="0">
                <a:latin typeface="Alexandria" pitchFamily="2" charset="-78"/>
                <a:cs typeface="Alexandria" pitchFamily="2" charset="-78"/>
              </a:rPr>
              <a:t>يعتمد على البيانات لتخصيص اقتراحات المحتوى، مما يحافظ على تفاعل المشتركين.</a:t>
            </a:r>
          </a:p>
          <a:p>
            <a:pPr algn="r"/>
            <a:endParaRPr lang="ar-EG" b="1" dirty="0"/>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090F372A-47D2-F5C3-C72D-B9222F84211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90443" y="2345457"/>
            <a:ext cx="3284146" cy="4308872"/>
          </a:xfrm>
          <a:prstGeom prst="rect">
            <a:avLst/>
          </a:prstGeom>
        </p:spPr>
      </p:pic>
    </p:spTree>
    <p:extLst>
      <p:ext uri="{BB962C8B-B14F-4D97-AF65-F5344CB8AC3E}">
        <p14:creationId xmlns:p14="http://schemas.microsoft.com/office/powerpoint/2010/main" val="404441354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801789" y="975974"/>
            <a:ext cx="7877061" cy="954107"/>
          </a:xfrm>
          <a:prstGeom prst="rect">
            <a:avLst/>
          </a:prstGeom>
          <a:noFill/>
        </p:spPr>
        <p:txBody>
          <a:bodyPr wrap="square" rtlCol="0">
            <a:spAutoFit/>
          </a:bodyPr>
          <a:lstStyle/>
          <a:p>
            <a:pPr algn="ctr" rtl="1"/>
            <a:r>
              <a:rPr lang="ar-EG" b="1" dirty="0">
                <a:solidFill>
                  <a:srgbClr val="00B0F0"/>
                </a:solidFill>
                <a:latin typeface="Alexandria" pitchFamily="2" charset="-78"/>
                <a:cs typeface="Alexandria" pitchFamily="2" charset="-78"/>
              </a:rPr>
              <a:t>ثالثًا: ا</a:t>
            </a:r>
            <a:r>
              <a:rPr lang="ar-EG" sz="1800" dirty="0">
                <a:solidFill>
                  <a:srgbClr val="00B0F0"/>
                </a:solidFill>
                <a:latin typeface="Alexandria" pitchFamily="2" charset="-78"/>
                <a:cs typeface="Alexandria" pitchFamily="2" charset="-78"/>
              </a:rPr>
              <a:t>لاقتصاد التشاركي وتأثير مواقع التواصل على الصناعات الأخرى</a:t>
            </a:r>
            <a:endParaRPr lang="en-US" sz="1800" dirty="0">
              <a:solidFill>
                <a:srgbClr val="00B0F0"/>
              </a:solidFill>
              <a:latin typeface="Alexandria" pitchFamily="2" charset="-78"/>
              <a:cs typeface="Alexandria" pitchFamily="2" charset="-78"/>
            </a:endParaRPr>
          </a:p>
          <a:p>
            <a:pPr algn="ctr" rtl="1"/>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040874" y="2070871"/>
            <a:ext cx="6943117" cy="3888885"/>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dirty="0">
                <a:latin typeface="Alexandria" pitchFamily="2" charset="-78"/>
                <a:cs typeface="Alexandria" pitchFamily="2" charset="-78"/>
              </a:rPr>
              <a:t>الاقتصاد التشاركي، الذي يعتمد على التعاون والمشاركة بين الأفراد في استخدام الموارد أو الخدمات، أصبح له دور كبير في إعادة تشكيل العديد من الصناعات بفضل تأثير مواقع التواصل الاجتماعي. هذه المنصات ليست فقط وسيلة للتواصل، بل أصبحت محركًا رئيسيًا لنمو الاقتصاد التشاركي، حيث أصبحت تسهل التفاعل بين الأفراد والشركات في إطار بيئة أكثر مرونة وابتكارًا.</a:t>
            </a:r>
            <a:endParaRPr lang="ar-EG" sz="2000" b="1" dirty="0">
              <a:latin typeface="Alexandria" pitchFamily="2" charset="-78"/>
              <a:cs typeface="Alexandria"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822E6C25-F67C-6314-FD17-C871AE01FBB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4269" y="2176918"/>
            <a:ext cx="4206035" cy="3888884"/>
          </a:xfrm>
          <a:prstGeom prst="rect">
            <a:avLst/>
          </a:prstGeom>
        </p:spPr>
      </p:pic>
    </p:spTree>
    <p:extLst>
      <p:ext uri="{BB962C8B-B14F-4D97-AF65-F5344CB8AC3E}">
        <p14:creationId xmlns:p14="http://schemas.microsoft.com/office/powerpoint/2010/main" val="242138028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801789" y="975974"/>
            <a:ext cx="7877061" cy="954107"/>
          </a:xfrm>
          <a:prstGeom prst="rect">
            <a:avLst/>
          </a:prstGeom>
          <a:noFill/>
        </p:spPr>
        <p:txBody>
          <a:bodyPr wrap="square" rtlCol="0">
            <a:spAutoFit/>
          </a:bodyPr>
          <a:lstStyle/>
          <a:p>
            <a:pPr algn="ctr" rtl="1"/>
            <a:r>
              <a:rPr lang="ar-EG" b="1" dirty="0">
                <a:solidFill>
                  <a:srgbClr val="00B0F0"/>
                </a:solidFill>
                <a:latin typeface="Alexandria" pitchFamily="2" charset="-78"/>
                <a:cs typeface="Alexandria" pitchFamily="2" charset="-78"/>
              </a:rPr>
              <a:t>ثالثًا: ا</a:t>
            </a:r>
            <a:r>
              <a:rPr lang="ar-EG" sz="1800" dirty="0">
                <a:solidFill>
                  <a:srgbClr val="00B0F0"/>
                </a:solidFill>
                <a:latin typeface="Alexandria" pitchFamily="2" charset="-78"/>
                <a:cs typeface="Alexandria" pitchFamily="2" charset="-78"/>
              </a:rPr>
              <a:t>لاقتصاد التشاركي وتأثير مواقع التواصل على الصناعات الأخرى</a:t>
            </a:r>
            <a:endParaRPr lang="en-US" sz="1800" dirty="0">
              <a:solidFill>
                <a:srgbClr val="00B0F0"/>
              </a:solidFill>
              <a:latin typeface="Alexandria" pitchFamily="2" charset="-78"/>
              <a:cs typeface="Alexandria" pitchFamily="2" charset="-78"/>
            </a:endParaRPr>
          </a:p>
          <a:p>
            <a:pPr algn="ctr" rtl="1"/>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6389783" y="2299044"/>
            <a:ext cx="5422790" cy="3950440"/>
          </a:xfrm>
          <a:prstGeom prst="rect">
            <a:avLst/>
          </a:prstGeom>
          <a:noFill/>
        </p:spPr>
        <p:txBody>
          <a:bodyPr wrap="square" rtlCol="0">
            <a:spAutoFit/>
          </a:bodyPr>
          <a:lstStyle/>
          <a:p>
            <a:pPr algn="just" rtl="1">
              <a:lnSpc>
                <a:spcPct val="200000"/>
              </a:lnSpc>
            </a:pPr>
            <a:r>
              <a:rPr lang="ar-EG" sz="2000" b="1" dirty="0">
                <a:solidFill>
                  <a:srgbClr val="FF0000"/>
                </a:solidFill>
                <a:latin typeface="Alexandria" pitchFamily="2" charset="-78"/>
                <a:cs typeface="Alexandria" pitchFamily="2" charset="-78"/>
              </a:rPr>
              <a:t>1- التحول الرقمي في الإعلام والترفيه</a:t>
            </a:r>
          </a:p>
          <a:p>
            <a:pPr algn="just" rtl="1">
              <a:lnSpc>
                <a:spcPct val="200000"/>
              </a:lnSpc>
            </a:pPr>
            <a:r>
              <a:rPr lang="ar-EG" dirty="0">
                <a:latin typeface="Alexandria" pitchFamily="2" charset="-78"/>
                <a:cs typeface="Alexandria" pitchFamily="2" charset="-78"/>
              </a:rPr>
              <a:t>التحول الرقمي في قطاع الإعلام والترفيه هو أحد أبرز الأمثلة على كيفية تأثير الاقتصاد التشاركي ومواقع التواصل الاجتماعي على الصناعات الأخرى. هذه الصناعات شهدت تحولات جذرية في السنوات الأخيرة نتيجة لتغيرات في طريقة استهلاك الجمهور للمحتوى.</a:t>
            </a:r>
            <a:endParaRPr lang="ar-EG" b="1" dirty="0">
              <a:latin typeface="Alexandria" pitchFamily="2" charset="-78"/>
              <a:cs typeface="Alexandria"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4ECC03DF-BAE6-F574-78AE-AF8396104C8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4793" y="2383704"/>
            <a:ext cx="5135526" cy="3981002"/>
          </a:xfrm>
          <a:prstGeom prst="rect">
            <a:avLst/>
          </a:prstGeom>
        </p:spPr>
      </p:pic>
    </p:spTree>
    <p:extLst>
      <p:ext uri="{BB962C8B-B14F-4D97-AF65-F5344CB8AC3E}">
        <p14:creationId xmlns:p14="http://schemas.microsoft.com/office/powerpoint/2010/main" val="278678651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801789" y="975974"/>
            <a:ext cx="7877061" cy="954107"/>
          </a:xfrm>
          <a:prstGeom prst="rect">
            <a:avLst/>
          </a:prstGeom>
          <a:noFill/>
        </p:spPr>
        <p:txBody>
          <a:bodyPr wrap="square" rtlCol="0">
            <a:spAutoFit/>
          </a:bodyPr>
          <a:lstStyle/>
          <a:p>
            <a:pPr algn="ctr" rtl="1"/>
            <a:r>
              <a:rPr lang="ar-EG" b="1" dirty="0">
                <a:solidFill>
                  <a:srgbClr val="00B0F0"/>
                </a:solidFill>
                <a:latin typeface="Alexandria" pitchFamily="2" charset="-78"/>
                <a:cs typeface="Alexandria" pitchFamily="2" charset="-78"/>
              </a:rPr>
              <a:t>ثالثًا: ا</a:t>
            </a:r>
            <a:r>
              <a:rPr lang="ar-EG" sz="1800" dirty="0">
                <a:solidFill>
                  <a:srgbClr val="00B0F0"/>
                </a:solidFill>
                <a:latin typeface="Alexandria" pitchFamily="2" charset="-78"/>
                <a:cs typeface="Alexandria" pitchFamily="2" charset="-78"/>
              </a:rPr>
              <a:t>لاقتصاد التشاركي وتأثير مواقع التواصل على الصناعات الأخرى</a:t>
            </a:r>
            <a:endParaRPr lang="en-US" sz="1800" dirty="0">
              <a:solidFill>
                <a:srgbClr val="00B0F0"/>
              </a:solidFill>
              <a:latin typeface="Alexandria" pitchFamily="2" charset="-78"/>
              <a:cs typeface="Alexandria" pitchFamily="2" charset="-78"/>
            </a:endParaRPr>
          </a:p>
          <a:p>
            <a:pPr algn="ctr" rtl="1"/>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4858439" y="1726167"/>
            <a:ext cx="6943117" cy="4996881"/>
          </a:xfrm>
          <a:prstGeom prst="rect">
            <a:avLst/>
          </a:prstGeom>
          <a:noFill/>
        </p:spPr>
        <p:txBody>
          <a:bodyPr wrap="square" rtlCol="0">
            <a:spAutoFit/>
          </a:bodyPr>
          <a:lstStyle/>
          <a:p>
            <a:pPr algn="just" rtl="1">
              <a:lnSpc>
                <a:spcPct val="200000"/>
              </a:lnSpc>
            </a:pPr>
            <a:r>
              <a:rPr lang="ar-EG" b="1" dirty="0">
                <a:solidFill>
                  <a:srgbClr val="FF0000"/>
                </a:solidFill>
                <a:latin typeface="Alexandria" pitchFamily="2" charset="-78"/>
                <a:cs typeface="Alexandria" pitchFamily="2" charset="-78"/>
              </a:rPr>
              <a:t>أ- مظاهر تأثير التحول الرقمي على المنصات الاجتماعية</a:t>
            </a:r>
          </a:p>
          <a:p>
            <a:pPr algn="r" rtl="1">
              <a:lnSpc>
                <a:spcPct val="200000"/>
              </a:lnSpc>
              <a:buFont typeface="+mj-lt"/>
              <a:buAutoNum type="arabicPeriod"/>
            </a:pPr>
            <a:r>
              <a:rPr lang="ar-EG" b="1" dirty="0">
                <a:solidFill>
                  <a:srgbClr val="00B0F0"/>
                </a:solidFill>
                <a:latin typeface="Alexandria" pitchFamily="2" charset="-78"/>
                <a:cs typeface="Alexandria" pitchFamily="2" charset="-78"/>
              </a:rPr>
              <a:t>التوزيع الرقمي للمحتوى:</a:t>
            </a:r>
            <a:br>
              <a:rPr lang="ar-EG" dirty="0">
                <a:latin typeface="Alexandria" pitchFamily="2" charset="-78"/>
                <a:cs typeface="Alexandria" pitchFamily="2" charset="-78"/>
              </a:rPr>
            </a:br>
            <a:r>
              <a:rPr lang="ar-EG" dirty="0">
                <a:latin typeface="Alexandria" pitchFamily="2" charset="-78"/>
                <a:cs typeface="Alexandria" pitchFamily="2" charset="-78"/>
              </a:rPr>
              <a:t>منصات مثل </a:t>
            </a:r>
            <a:r>
              <a:rPr lang="en-US" dirty="0">
                <a:latin typeface="Alexandria" pitchFamily="2" charset="-78"/>
                <a:cs typeface="Alexandria" pitchFamily="2" charset="-78"/>
              </a:rPr>
              <a:t>YouTube، Netflix، </a:t>
            </a:r>
            <a:r>
              <a:rPr lang="ar-EG" dirty="0">
                <a:latin typeface="Alexandria" pitchFamily="2" charset="-78"/>
                <a:cs typeface="Alexandria" pitchFamily="2" charset="-78"/>
              </a:rPr>
              <a:t>و</a:t>
            </a:r>
            <a:r>
              <a:rPr lang="en-US" dirty="0">
                <a:latin typeface="Alexandria" pitchFamily="2" charset="-78"/>
                <a:cs typeface="Alexandria" pitchFamily="2" charset="-78"/>
              </a:rPr>
              <a:t>Spotify </a:t>
            </a:r>
            <a:r>
              <a:rPr lang="ar-EG" dirty="0">
                <a:latin typeface="Alexandria" pitchFamily="2" charset="-78"/>
                <a:cs typeface="Alexandria" pitchFamily="2" charset="-78"/>
              </a:rPr>
              <a:t>قد أحدثت ثورة في كيفية وصول الجمهور إلى المحتوى الترفيهي. بدلًا من الاعتماد على القنوات التقليدية مثل التلفزيون والراديو، أصبح المستخدمون الآن قادرين على اختيار المحتوى الذي يرغبون في مشاهدته أو الاستماع إليه في أي وقت ومن أي مكان، مما أسهم في تغير نموذج الأعمال الإعلامية.</a:t>
            </a:r>
          </a:p>
          <a:p>
            <a:pPr algn="just" rtl="1">
              <a:lnSpc>
                <a:spcPct val="200000"/>
              </a:lnSpc>
            </a:pPr>
            <a:endParaRPr lang="ar-EG" b="1" dirty="0">
              <a:latin typeface="Alexandria" pitchFamily="2" charset="-78"/>
              <a:cs typeface="Alexandria"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A9747BEA-F418-C8B9-C990-5E23303D657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7504" y="2418611"/>
            <a:ext cx="4307596" cy="3815906"/>
          </a:xfrm>
          <a:prstGeom prst="rect">
            <a:avLst/>
          </a:prstGeom>
        </p:spPr>
      </p:pic>
    </p:spTree>
    <p:extLst>
      <p:ext uri="{BB962C8B-B14F-4D97-AF65-F5344CB8AC3E}">
        <p14:creationId xmlns:p14="http://schemas.microsoft.com/office/powerpoint/2010/main" val="339989898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801789" y="975974"/>
            <a:ext cx="7877061" cy="954107"/>
          </a:xfrm>
          <a:prstGeom prst="rect">
            <a:avLst/>
          </a:prstGeom>
          <a:noFill/>
        </p:spPr>
        <p:txBody>
          <a:bodyPr wrap="square" rtlCol="0">
            <a:spAutoFit/>
          </a:bodyPr>
          <a:lstStyle/>
          <a:p>
            <a:pPr algn="ctr" rtl="1"/>
            <a:r>
              <a:rPr lang="ar-EG" b="1" dirty="0">
                <a:solidFill>
                  <a:srgbClr val="00B0F0"/>
                </a:solidFill>
                <a:latin typeface="Alexandria" pitchFamily="2" charset="-78"/>
                <a:cs typeface="Alexandria" pitchFamily="2" charset="-78"/>
              </a:rPr>
              <a:t>ثالثًا: ا</a:t>
            </a:r>
            <a:r>
              <a:rPr lang="ar-EG" sz="1800" dirty="0">
                <a:solidFill>
                  <a:srgbClr val="00B0F0"/>
                </a:solidFill>
                <a:latin typeface="Alexandria" pitchFamily="2" charset="-78"/>
                <a:cs typeface="Alexandria" pitchFamily="2" charset="-78"/>
              </a:rPr>
              <a:t>لاقتصاد التشاركي وتأثير مواقع التواصل على الصناعات الأخرى</a:t>
            </a:r>
            <a:endParaRPr lang="en-US" sz="1800" dirty="0">
              <a:solidFill>
                <a:srgbClr val="00B0F0"/>
              </a:solidFill>
              <a:latin typeface="Alexandria" pitchFamily="2" charset="-78"/>
              <a:cs typeface="Alexandria" pitchFamily="2" charset="-78"/>
            </a:endParaRPr>
          </a:p>
          <a:p>
            <a:pPr algn="ctr" rtl="1"/>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4946574" y="2052317"/>
            <a:ext cx="6943117" cy="3888885"/>
          </a:xfrm>
          <a:prstGeom prst="rect">
            <a:avLst/>
          </a:prstGeom>
          <a:noFill/>
        </p:spPr>
        <p:txBody>
          <a:bodyPr wrap="square" rtlCol="0">
            <a:spAutoFit/>
          </a:bodyPr>
          <a:lstStyle/>
          <a:p>
            <a:pPr algn="just" rtl="1">
              <a:lnSpc>
                <a:spcPct val="200000"/>
              </a:lnSpc>
            </a:pPr>
            <a:r>
              <a:rPr lang="ar-EG" b="1" dirty="0">
                <a:solidFill>
                  <a:srgbClr val="FF0000"/>
                </a:solidFill>
                <a:latin typeface="Alexandria" pitchFamily="2" charset="-78"/>
                <a:cs typeface="Alexandria" pitchFamily="2" charset="-78"/>
              </a:rPr>
              <a:t>أ- مظاهر تأثير التحول الرقمي على المنصات الاجتماعية</a:t>
            </a:r>
          </a:p>
          <a:p>
            <a:pPr algn="just" rtl="1">
              <a:lnSpc>
                <a:spcPct val="200000"/>
              </a:lnSpc>
            </a:pPr>
            <a:r>
              <a:rPr lang="ar-EG" b="1" dirty="0">
                <a:solidFill>
                  <a:srgbClr val="00B0F0"/>
                </a:solidFill>
                <a:latin typeface="Alexandria" pitchFamily="2" charset="-78"/>
                <a:cs typeface="Alexandria" pitchFamily="2" charset="-78"/>
              </a:rPr>
              <a:t>2- الانتقال إلى البث المباشر وورش العمل التفاعلية</a:t>
            </a:r>
            <a:r>
              <a:rPr lang="ar-EG" b="1" dirty="0">
                <a:latin typeface="Alexandria" pitchFamily="2" charset="-78"/>
                <a:cs typeface="Alexandria" pitchFamily="2" charset="-78"/>
              </a:rPr>
              <a:t>:</a:t>
            </a:r>
            <a:br>
              <a:rPr lang="ar-EG" dirty="0">
                <a:latin typeface="Alexandria" pitchFamily="2" charset="-78"/>
                <a:cs typeface="Alexandria" pitchFamily="2" charset="-78"/>
              </a:rPr>
            </a:br>
            <a:r>
              <a:rPr lang="ar-EG" dirty="0">
                <a:latin typeface="Alexandria" pitchFamily="2" charset="-78"/>
                <a:cs typeface="Alexandria" pitchFamily="2" charset="-78"/>
              </a:rPr>
              <a:t>مواقع مثل </a:t>
            </a:r>
            <a:r>
              <a:rPr lang="en-US" dirty="0">
                <a:latin typeface="Alexandria" pitchFamily="2" charset="-78"/>
                <a:cs typeface="Alexandria" pitchFamily="2" charset="-78"/>
              </a:rPr>
              <a:t>Instagram Live </a:t>
            </a:r>
            <a:r>
              <a:rPr lang="ar-EG" dirty="0">
                <a:latin typeface="Alexandria" pitchFamily="2" charset="-78"/>
                <a:cs typeface="Alexandria" pitchFamily="2" charset="-78"/>
              </a:rPr>
              <a:t>و</a:t>
            </a:r>
            <a:r>
              <a:rPr lang="en-US" dirty="0">
                <a:latin typeface="Alexandria" pitchFamily="2" charset="-78"/>
                <a:cs typeface="Alexandria" pitchFamily="2" charset="-78"/>
              </a:rPr>
              <a:t>Twitch </a:t>
            </a:r>
            <a:r>
              <a:rPr lang="ar-EG" dirty="0">
                <a:latin typeface="Alexandria" pitchFamily="2" charset="-78"/>
                <a:cs typeface="Alexandria" pitchFamily="2" charset="-78"/>
              </a:rPr>
              <a:t>أصبحت منصات رئيسية للمحتوى التفاعلي، حيث يمكن للمؤثرين والمبدعين التفاعل مباشرة مع متابعيهم. هذا التحول لا يؤثر فقط على الإعلام، بل يعيد تشكيل صناعة الترفيه بشكل عام، إذ يشجع على إنشاء محتوى مباشر يمكن للجمهور المشاركة فيه فورًا.</a:t>
            </a:r>
            <a:endParaRPr lang="ar-EG" b="1" dirty="0">
              <a:latin typeface="Alexandria" pitchFamily="2" charset="-78"/>
              <a:cs typeface="Alexandria"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2DAE3132-6FA6-91BD-5684-1294C14DF79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0709" y="2637092"/>
            <a:ext cx="4181629" cy="3455446"/>
          </a:xfrm>
          <a:prstGeom prst="rect">
            <a:avLst/>
          </a:prstGeom>
        </p:spPr>
      </p:pic>
    </p:spTree>
    <p:extLst>
      <p:ext uri="{BB962C8B-B14F-4D97-AF65-F5344CB8AC3E}">
        <p14:creationId xmlns:p14="http://schemas.microsoft.com/office/powerpoint/2010/main" val="260729653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801789" y="975974"/>
            <a:ext cx="7877061" cy="954107"/>
          </a:xfrm>
          <a:prstGeom prst="rect">
            <a:avLst/>
          </a:prstGeom>
          <a:noFill/>
        </p:spPr>
        <p:txBody>
          <a:bodyPr wrap="square" rtlCol="0">
            <a:spAutoFit/>
          </a:bodyPr>
          <a:lstStyle/>
          <a:p>
            <a:pPr algn="ctr" rtl="1"/>
            <a:r>
              <a:rPr lang="ar-EG" b="1" dirty="0">
                <a:solidFill>
                  <a:srgbClr val="00B0F0"/>
                </a:solidFill>
                <a:latin typeface="Alexandria" pitchFamily="2" charset="-78"/>
                <a:cs typeface="Alexandria" pitchFamily="2" charset="-78"/>
              </a:rPr>
              <a:t>ثالثًا: ا</a:t>
            </a:r>
            <a:r>
              <a:rPr lang="ar-EG" sz="1800" dirty="0">
                <a:solidFill>
                  <a:srgbClr val="00B0F0"/>
                </a:solidFill>
                <a:latin typeface="Alexandria" pitchFamily="2" charset="-78"/>
                <a:cs typeface="Alexandria" pitchFamily="2" charset="-78"/>
              </a:rPr>
              <a:t>لاقتصاد التشاركي وتأثير مواقع التواصل على الصناعات الأخرى</a:t>
            </a:r>
            <a:endParaRPr lang="en-US" sz="1800" dirty="0">
              <a:solidFill>
                <a:srgbClr val="00B0F0"/>
              </a:solidFill>
              <a:latin typeface="Alexandria" pitchFamily="2" charset="-78"/>
              <a:cs typeface="Alexandria" pitchFamily="2" charset="-78"/>
            </a:endParaRPr>
          </a:p>
          <a:p>
            <a:pPr algn="ctr" rtl="1"/>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4946574" y="2052317"/>
            <a:ext cx="6943117" cy="3888885"/>
          </a:xfrm>
          <a:prstGeom prst="rect">
            <a:avLst/>
          </a:prstGeom>
          <a:noFill/>
        </p:spPr>
        <p:txBody>
          <a:bodyPr wrap="square" rtlCol="0">
            <a:spAutoFit/>
          </a:bodyPr>
          <a:lstStyle/>
          <a:p>
            <a:pPr algn="just" rtl="1">
              <a:lnSpc>
                <a:spcPct val="200000"/>
              </a:lnSpc>
            </a:pPr>
            <a:r>
              <a:rPr lang="ar-EG" b="1" dirty="0">
                <a:solidFill>
                  <a:srgbClr val="FF0000"/>
                </a:solidFill>
                <a:latin typeface="Alexandria" pitchFamily="2" charset="-78"/>
                <a:cs typeface="Alexandria" pitchFamily="2" charset="-78"/>
              </a:rPr>
              <a:t>أ- مظاهر تأثير التحول الرقمي على المنصات الاجتماعية</a:t>
            </a:r>
          </a:p>
          <a:p>
            <a:pPr algn="r" rtl="1">
              <a:lnSpc>
                <a:spcPct val="200000"/>
              </a:lnSpc>
            </a:pPr>
            <a:r>
              <a:rPr lang="ar-EG" b="1" dirty="0">
                <a:solidFill>
                  <a:srgbClr val="00B0F0"/>
                </a:solidFill>
                <a:latin typeface="Alexandria" pitchFamily="2" charset="-78"/>
                <a:cs typeface="Alexandria" pitchFamily="2" charset="-78"/>
              </a:rPr>
              <a:t>3- المحتوى المدعوم من قبل المستخدمين:</a:t>
            </a:r>
            <a:br>
              <a:rPr lang="ar-EG" dirty="0">
                <a:latin typeface="Alexandria" pitchFamily="2" charset="-78"/>
                <a:cs typeface="Alexandria" pitchFamily="2" charset="-78"/>
              </a:rPr>
            </a:br>
            <a:r>
              <a:rPr lang="ar-EG" dirty="0">
                <a:latin typeface="Alexandria" pitchFamily="2" charset="-78"/>
                <a:cs typeface="Alexandria" pitchFamily="2" charset="-78"/>
              </a:rPr>
              <a:t>مواقع التواصل الاجتماعي سهلت خلق المحتوى من قبل الأفراد، مما دفع العديد من الشركات للاعتماد على الحملات الترويجية التي تتم بواسطة المستخدمين أنفسهم </a:t>
            </a:r>
            <a:r>
              <a:rPr lang="en-US" dirty="0">
                <a:latin typeface="Alexandria" pitchFamily="2" charset="-78"/>
                <a:cs typeface="Alexandria" pitchFamily="2" charset="-78"/>
              </a:rPr>
              <a:t>UGC)</a:t>
            </a:r>
            <a:r>
              <a:rPr lang="ar-EG" dirty="0">
                <a:latin typeface="Alexandria" pitchFamily="2" charset="-78"/>
                <a:cs typeface="Alexandria" pitchFamily="2" charset="-78"/>
              </a:rPr>
              <a:t>) هذا النوع من المحتوى أصبح محركًا قويًا للعديد من العلامات التجارية في قطاع الترفيه، إذ يستفيد من قوة التفاعل بين الأفراد لجذب المتابعين.</a:t>
            </a:r>
            <a:endParaRPr lang="ar-EG" b="1" dirty="0">
              <a:latin typeface="Alexandria" pitchFamily="2" charset="-78"/>
              <a:cs typeface="Alexandria"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F60507AF-2BD1-AD06-4E15-9768ADEF1A4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1555" y="2637092"/>
            <a:ext cx="3813328" cy="3334051"/>
          </a:xfrm>
          <a:prstGeom prst="rect">
            <a:avLst/>
          </a:prstGeom>
        </p:spPr>
      </p:pic>
    </p:spTree>
    <p:extLst>
      <p:ext uri="{BB962C8B-B14F-4D97-AF65-F5344CB8AC3E}">
        <p14:creationId xmlns:p14="http://schemas.microsoft.com/office/powerpoint/2010/main" val="255869159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801789" y="975974"/>
            <a:ext cx="7877061" cy="954107"/>
          </a:xfrm>
          <a:prstGeom prst="rect">
            <a:avLst/>
          </a:prstGeom>
          <a:noFill/>
        </p:spPr>
        <p:txBody>
          <a:bodyPr wrap="square" rtlCol="0">
            <a:spAutoFit/>
          </a:bodyPr>
          <a:lstStyle/>
          <a:p>
            <a:pPr algn="ctr" rtl="1"/>
            <a:r>
              <a:rPr lang="ar-EG" b="1" dirty="0">
                <a:solidFill>
                  <a:srgbClr val="00B0F0"/>
                </a:solidFill>
                <a:latin typeface="Alexandria" pitchFamily="2" charset="-78"/>
                <a:cs typeface="Alexandria" pitchFamily="2" charset="-78"/>
              </a:rPr>
              <a:t>ثالثًا: ا</a:t>
            </a:r>
            <a:r>
              <a:rPr lang="ar-EG" sz="1800" dirty="0">
                <a:solidFill>
                  <a:srgbClr val="00B0F0"/>
                </a:solidFill>
                <a:latin typeface="Alexandria" pitchFamily="2" charset="-78"/>
                <a:cs typeface="Alexandria" pitchFamily="2" charset="-78"/>
              </a:rPr>
              <a:t>لاقتصاد التشاركي وتأثير مواقع التواصل على الصناعات الأخرى</a:t>
            </a:r>
            <a:endParaRPr lang="en-US" sz="1800" dirty="0">
              <a:solidFill>
                <a:srgbClr val="00B0F0"/>
              </a:solidFill>
              <a:latin typeface="Alexandria" pitchFamily="2" charset="-78"/>
              <a:cs typeface="Alexandria" pitchFamily="2" charset="-78"/>
            </a:endParaRPr>
          </a:p>
          <a:p>
            <a:pPr algn="ctr" rtl="1"/>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4946574" y="2052317"/>
            <a:ext cx="6943117" cy="3334887"/>
          </a:xfrm>
          <a:prstGeom prst="rect">
            <a:avLst/>
          </a:prstGeom>
          <a:noFill/>
        </p:spPr>
        <p:txBody>
          <a:bodyPr wrap="square" rtlCol="0">
            <a:spAutoFit/>
          </a:bodyPr>
          <a:lstStyle/>
          <a:p>
            <a:pPr marL="342900" indent="-342900" algn="just" rtl="1">
              <a:lnSpc>
                <a:spcPct val="200000"/>
              </a:lnSpc>
              <a:buAutoNum type="arabic1Minus"/>
            </a:pPr>
            <a:r>
              <a:rPr lang="ar-EG" b="1" dirty="0">
                <a:solidFill>
                  <a:srgbClr val="FF0000"/>
                </a:solidFill>
                <a:latin typeface="Alexandria" pitchFamily="2" charset="-78"/>
                <a:cs typeface="Alexandria" pitchFamily="2" charset="-78"/>
              </a:rPr>
              <a:t>مظاهر تأثير التحول الرقمي على المنصات الاجتماعية</a:t>
            </a:r>
          </a:p>
          <a:p>
            <a:pPr algn="r" rtl="1">
              <a:lnSpc>
                <a:spcPct val="200000"/>
              </a:lnSpc>
            </a:pPr>
            <a:r>
              <a:rPr lang="ar-EG" b="1" dirty="0">
                <a:solidFill>
                  <a:srgbClr val="00B0F0"/>
                </a:solidFill>
                <a:latin typeface="Alexandria" pitchFamily="2" charset="-78"/>
                <a:cs typeface="Alexandria" pitchFamily="2" charset="-78"/>
              </a:rPr>
              <a:t>4- التأثير على الإعلانات الرقمية</a:t>
            </a:r>
            <a:r>
              <a:rPr lang="ar-EG" b="1" dirty="0">
                <a:latin typeface="Alexandria" pitchFamily="2" charset="-78"/>
                <a:cs typeface="Alexandria" pitchFamily="2" charset="-78"/>
              </a:rPr>
              <a:t>:</a:t>
            </a:r>
            <a:br>
              <a:rPr lang="ar-EG" dirty="0">
                <a:latin typeface="Alexandria" pitchFamily="2" charset="-78"/>
                <a:cs typeface="Alexandria" pitchFamily="2" charset="-78"/>
              </a:rPr>
            </a:br>
            <a:r>
              <a:rPr lang="ar-EG" dirty="0">
                <a:latin typeface="Alexandria" pitchFamily="2" charset="-78"/>
                <a:cs typeface="Alexandria" pitchFamily="2" charset="-78"/>
              </a:rPr>
              <a:t>مع التحول الرقمي، أصبح الإعلام الترفيهي يعتمد بشكل كبير على الإعلانات الرقمية الموجهة، مما يعني أن الشركات يمكنها استهداف الجمهور بشكل أكثر دقة عبر منصات التواصل الاجتماعي. التفاعل المباشر والتخصيص يجعل هذه الإعلانات أكثر فاعلية وتأثيرًا.</a:t>
            </a:r>
            <a:endParaRPr lang="ar-EG" b="1" dirty="0">
              <a:latin typeface="Alexandria" pitchFamily="2" charset="-78"/>
              <a:cs typeface="Alexandria"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5C1EC661-44B1-4FA9-BBB8-8B411A076F0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2309" y="2494855"/>
            <a:ext cx="4825388" cy="3599360"/>
          </a:xfrm>
          <a:prstGeom prst="rect">
            <a:avLst/>
          </a:prstGeom>
        </p:spPr>
      </p:pic>
    </p:spTree>
    <p:extLst>
      <p:ext uri="{BB962C8B-B14F-4D97-AF65-F5344CB8AC3E}">
        <p14:creationId xmlns:p14="http://schemas.microsoft.com/office/powerpoint/2010/main" val="153435236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801789" y="975974"/>
            <a:ext cx="7877061" cy="954107"/>
          </a:xfrm>
          <a:prstGeom prst="rect">
            <a:avLst/>
          </a:prstGeom>
          <a:noFill/>
        </p:spPr>
        <p:txBody>
          <a:bodyPr wrap="square" rtlCol="0">
            <a:spAutoFit/>
          </a:bodyPr>
          <a:lstStyle/>
          <a:p>
            <a:pPr algn="ctr" rtl="1"/>
            <a:r>
              <a:rPr lang="ar-EG" b="1" dirty="0">
                <a:solidFill>
                  <a:srgbClr val="00B0F0"/>
                </a:solidFill>
                <a:latin typeface="Alexandria" pitchFamily="2" charset="-78"/>
                <a:cs typeface="Alexandria" pitchFamily="2" charset="-78"/>
              </a:rPr>
              <a:t>ثالثًا: ا</a:t>
            </a:r>
            <a:r>
              <a:rPr lang="ar-EG" sz="1800" dirty="0">
                <a:solidFill>
                  <a:srgbClr val="00B0F0"/>
                </a:solidFill>
                <a:latin typeface="Alexandria" pitchFamily="2" charset="-78"/>
                <a:cs typeface="Alexandria" pitchFamily="2" charset="-78"/>
              </a:rPr>
              <a:t>لاقتصاد التشاركي وتأثير مواقع التواصل على الصناعات الأخرى</a:t>
            </a:r>
            <a:endParaRPr lang="en-US" sz="1800" dirty="0">
              <a:solidFill>
                <a:srgbClr val="00B0F0"/>
              </a:solidFill>
              <a:latin typeface="Alexandria" pitchFamily="2" charset="-78"/>
              <a:cs typeface="Alexandria" pitchFamily="2" charset="-78"/>
            </a:endParaRPr>
          </a:p>
          <a:p>
            <a:pPr algn="ctr" rtl="1"/>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4946574" y="2052317"/>
            <a:ext cx="6943117" cy="4442883"/>
          </a:xfrm>
          <a:prstGeom prst="rect">
            <a:avLst/>
          </a:prstGeom>
          <a:noFill/>
        </p:spPr>
        <p:txBody>
          <a:bodyPr wrap="square" rtlCol="0">
            <a:spAutoFit/>
          </a:bodyPr>
          <a:lstStyle/>
          <a:p>
            <a:pPr marL="342900" indent="-342900" algn="just" rtl="1">
              <a:lnSpc>
                <a:spcPct val="200000"/>
              </a:lnSpc>
              <a:buAutoNum type="arabic1Minus"/>
            </a:pPr>
            <a:r>
              <a:rPr lang="ar-EG" b="1" dirty="0">
                <a:solidFill>
                  <a:srgbClr val="FF0000"/>
                </a:solidFill>
                <a:latin typeface="Alexandria" pitchFamily="2" charset="-78"/>
                <a:cs typeface="Alexandria" pitchFamily="2" charset="-78"/>
              </a:rPr>
              <a:t>مظاهر تأثير التحول الرقمي على المنصات الاجتماعية</a:t>
            </a:r>
          </a:p>
          <a:p>
            <a:pPr algn="r" rtl="1">
              <a:lnSpc>
                <a:spcPct val="200000"/>
              </a:lnSpc>
            </a:pPr>
            <a:r>
              <a:rPr lang="ar-EG" b="1" dirty="0">
                <a:solidFill>
                  <a:srgbClr val="00B0F0"/>
                </a:solidFill>
                <a:latin typeface="Alexandria" pitchFamily="2" charset="-78"/>
                <a:cs typeface="Alexandria" pitchFamily="2" charset="-78"/>
              </a:rPr>
              <a:t>5- التفاعل بين الصناعات:</a:t>
            </a:r>
            <a:br>
              <a:rPr lang="ar-EG" dirty="0">
                <a:latin typeface="Alexandria" pitchFamily="2" charset="-78"/>
                <a:cs typeface="Alexandria" pitchFamily="2" charset="-78"/>
              </a:rPr>
            </a:br>
            <a:r>
              <a:rPr lang="ar-EG" dirty="0">
                <a:latin typeface="Alexandria" pitchFamily="2" charset="-78"/>
                <a:cs typeface="Alexandria" pitchFamily="2" charset="-78"/>
              </a:rPr>
              <a:t>تأثير مواقع التواصل الاجتماعي لا يقتصر فقط على الإعلام والترفيه، بل يتعداه إلى صناعات أخرى مثل السياحة، الأزياء، والجمال. على سبيل المثال، قد تشهد صناعة الأزياء نمواً من خلال شراكات مع مؤثرين على منصات مثل </a:t>
            </a:r>
            <a:r>
              <a:rPr lang="en-US" dirty="0">
                <a:latin typeface="Alexandria" pitchFamily="2" charset="-78"/>
                <a:cs typeface="Alexandria" pitchFamily="2" charset="-78"/>
              </a:rPr>
              <a:t>Instagram </a:t>
            </a:r>
            <a:r>
              <a:rPr lang="ar-EG" dirty="0">
                <a:latin typeface="Alexandria" pitchFamily="2" charset="-78"/>
                <a:cs typeface="Alexandria" pitchFamily="2" charset="-78"/>
              </a:rPr>
              <a:t>و</a:t>
            </a:r>
            <a:r>
              <a:rPr lang="en-US" dirty="0">
                <a:latin typeface="Alexandria" pitchFamily="2" charset="-78"/>
                <a:cs typeface="Alexandria" pitchFamily="2" charset="-78"/>
              </a:rPr>
              <a:t>TikTok، </a:t>
            </a:r>
            <a:r>
              <a:rPr lang="ar-EG" dirty="0">
                <a:latin typeface="Alexandria" pitchFamily="2" charset="-78"/>
                <a:cs typeface="Alexandria" pitchFamily="2" charset="-78"/>
              </a:rPr>
              <a:t>حيث يقومون بترويج المنتجات عبر محتوى ترفيهي وجذاب.</a:t>
            </a:r>
          </a:p>
          <a:p>
            <a:pPr algn="r" rtl="1">
              <a:lnSpc>
                <a:spcPct val="200000"/>
              </a:lnSpc>
            </a:pPr>
            <a:endParaRPr lang="ar-EG" b="1" dirty="0">
              <a:latin typeface="Alexandria" pitchFamily="2" charset="-78"/>
              <a:cs typeface="Alexandria"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ABA46AA2-9DE8-DACE-7106-51B2E621F94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95759" y="2052317"/>
            <a:ext cx="4372684" cy="3829709"/>
          </a:xfrm>
          <a:prstGeom prst="rect">
            <a:avLst/>
          </a:prstGeom>
        </p:spPr>
      </p:pic>
    </p:spTree>
    <p:extLst>
      <p:ext uri="{BB962C8B-B14F-4D97-AF65-F5344CB8AC3E}">
        <p14:creationId xmlns:p14="http://schemas.microsoft.com/office/powerpoint/2010/main" val="355783060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801789" y="975974"/>
            <a:ext cx="7877061" cy="954107"/>
          </a:xfrm>
          <a:prstGeom prst="rect">
            <a:avLst/>
          </a:prstGeom>
          <a:noFill/>
        </p:spPr>
        <p:txBody>
          <a:bodyPr wrap="square" rtlCol="0">
            <a:spAutoFit/>
          </a:bodyPr>
          <a:lstStyle/>
          <a:p>
            <a:pPr algn="ctr" rtl="1"/>
            <a:r>
              <a:rPr lang="ar-EG" b="1" dirty="0">
                <a:solidFill>
                  <a:srgbClr val="00B0F0"/>
                </a:solidFill>
                <a:latin typeface="Alexandria" pitchFamily="2" charset="-78"/>
                <a:cs typeface="Alexandria" pitchFamily="2" charset="-78"/>
              </a:rPr>
              <a:t>ثالثًا: ا</a:t>
            </a:r>
            <a:r>
              <a:rPr lang="ar-EG" sz="1800" dirty="0">
                <a:solidFill>
                  <a:srgbClr val="00B0F0"/>
                </a:solidFill>
                <a:latin typeface="Alexandria" pitchFamily="2" charset="-78"/>
                <a:cs typeface="Alexandria" pitchFamily="2" charset="-78"/>
              </a:rPr>
              <a:t>لاقتصاد التشاركي وتأثير مواقع التواصل على الصناعات الأخرى</a:t>
            </a:r>
            <a:endParaRPr lang="en-US" sz="1800" dirty="0">
              <a:solidFill>
                <a:srgbClr val="00B0F0"/>
              </a:solidFill>
              <a:latin typeface="Alexandria" pitchFamily="2" charset="-78"/>
              <a:cs typeface="Alexandria" pitchFamily="2" charset="-78"/>
            </a:endParaRPr>
          </a:p>
          <a:p>
            <a:pPr algn="ctr" rtl="1"/>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652422" y="1710794"/>
            <a:ext cx="10887156" cy="4996881"/>
          </a:xfrm>
          <a:prstGeom prst="rect">
            <a:avLst/>
          </a:prstGeom>
          <a:noFill/>
        </p:spPr>
        <p:txBody>
          <a:bodyPr wrap="square" rtlCol="0">
            <a:spAutoFit/>
          </a:bodyPr>
          <a:lstStyle/>
          <a:p>
            <a:pPr algn="r" rtl="1">
              <a:lnSpc>
                <a:spcPct val="200000"/>
              </a:lnSpc>
            </a:pPr>
            <a:r>
              <a:rPr lang="ar-EG" b="1" dirty="0">
                <a:solidFill>
                  <a:srgbClr val="FF0000"/>
                </a:solidFill>
                <a:latin typeface="Alexandria" pitchFamily="2" charset="-78"/>
                <a:cs typeface="Alexandria" pitchFamily="2" charset="-78"/>
              </a:rPr>
              <a:t>2- تأثير المنصات على التجارة الإلكترونية والشركات الناشئة</a:t>
            </a:r>
          </a:p>
          <a:p>
            <a:pPr algn="r" rtl="1">
              <a:lnSpc>
                <a:spcPct val="200000"/>
              </a:lnSpc>
            </a:pPr>
            <a:r>
              <a:rPr lang="ar-EG" b="1" dirty="0">
                <a:solidFill>
                  <a:srgbClr val="FF0000"/>
                </a:solidFill>
                <a:latin typeface="Alexandria" pitchFamily="2" charset="-78"/>
                <a:cs typeface="Alexandria" pitchFamily="2" charset="-78"/>
              </a:rPr>
              <a:t> </a:t>
            </a:r>
            <a:r>
              <a:rPr lang="ar-EG" dirty="0">
                <a:latin typeface="Alexandria" pitchFamily="2" charset="-78"/>
                <a:cs typeface="Alexandria" pitchFamily="2" charset="-78"/>
              </a:rPr>
              <a:t>أحدثت منصات التواصل الاجتماعي تحولاً جذريًا في عالم التجارة الإلكترونية، حيث أصبحت بوابة رئيسية لربط الشركات بالعملاء وتعزيز العمليات التجارية بطرق غير مسبوقة. فهي توفر أدوات تسويقية مبتكرة تتيح للشركات، سواء الكبيرة أو الناشئة، الوصول إلى جمهور واسع باستخدام ميزات مثل الإعلانات المستهدفة والتجارة الاجتماعية.</a:t>
            </a:r>
          </a:p>
          <a:p>
            <a:pPr algn="r" rtl="1">
              <a:lnSpc>
                <a:spcPct val="200000"/>
              </a:lnSpc>
            </a:pPr>
            <a:r>
              <a:rPr lang="ar-EG" dirty="0">
                <a:latin typeface="Alexandria" pitchFamily="2" charset="-78"/>
                <a:cs typeface="Alexandria" pitchFamily="2" charset="-78"/>
              </a:rPr>
              <a:t>بالإضافة إلى ذلك، لعبت هذه المنصات دورًا أساسيًا في دعم الشركات الناشئة عبر توفير قنوات منخفضة التكلفة لترويج منتجاتها وخدماتها، مما ساهم في تقليل العوائق التقليدية لدخول السوق. مع ذلك، تواجه الشركات الناشئة تحديات متزايدة مثل التنافسية العالية، ارتفاع تكلفة الإعلانات، وتغيرات سياسات الخصوصية.</a:t>
            </a:r>
          </a:p>
          <a:p>
            <a:pPr algn="r" rtl="1">
              <a:lnSpc>
                <a:spcPct val="200000"/>
              </a:lnSpc>
            </a:pPr>
            <a:endParaRPr lang="ar-EG" b="1" dirty="0">
              <a:latin typeface="Alexandria" pitchFamily="2" charset="-78"/>
              <a:cs typeface="Alexandria"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7983287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801789" y="975974"/>
            <a:ext cx="7877061" cy="954107"/>
          </a:xfrm>
          <a:prstGeom prst="rect">
            <a:avLst/>
          </a:prstGeom>
          <a:noFill/>
        </p:spPr>
        <p:txBody>
          <a:bodyPr wrap="square" rtlCol="0">
            <a:spAutoFit/>
          </a:bodyPr>
          <a:lstStyle/>
          <a:p>
            <a:pPr algn="ctr" rtl="1"/>
            <a:r>
              <a:rPr lang="ar-EG" b="1" dirty="0">
                <a:solidFill>
                  <a:srgbClr val="00B0F0"/>
                </a:solidFill>
                <a:latin typeface="Alexandria" pitchFamily="2" charset="-78"/>
                <a:cs typeface="Alexandria" pitchFamily="2" charset="-78"/>
              </a:rPr>
              <a:t>ثالثًا: ا</a:t>
            </a:r>
            <a:r>
              <a:rPr lang="ar-EG" sz="1800" dirty="0">
                <a:solidFill>
                  <a:srgbClr val="00B0F0"/>
                </a:solidFill>
                <a:latin typeface="Alexandria" pitchFamily="2" charset="-78"/>
                <a:cs typeface="Alexandria" pitchFamily="2" charset="-78"/>
              </a:rPr>
              <a:t>لاقتصاد التشاركي وتأثير مواقع التواصل على الصناعات الأخرى</a:t>
            </a:r>
            <a:endParaRPr lang="en-US" sz="1800" dirty="0">
              <a:solidFill>
                <a:srgbClr val="00B0F0"/>
              </a:solidFill>
              <a:latin typeface="Alexandria" pitchFamily="2" charset="-78"/>
              <a:cs typeface="Alexandria" pitchFamily="2" charset="-78"/>
            </a:endParaRPr>
          </a:p>
          <a:p>
            <a:pPr algn="ctr" rtl="1"/>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4131324" y="1710794"/>
            <a:ext cx="7408253" cy="4996881"/>
          </a:xfrm>
          <a:prstGeom prst="rect">
            <a:avLst/>
          </a:prstGeom>
          <a:noFill/>
        </p:spPr>
        <p:txBody>
          <a:bodyPr wrap="square" rtlCol="0">
            <a:spAutoFit/>
          </a:bodyPr>
          <a:lstStyle/>
          <a:p>
            <a:pPr algn="r" rtl="1">
              <a:lnSpc>
                <a:spcPct val="200000"/>
              </a:lnSpc>
            </a:pPr>
            <a:r>
              <a:rPr lang="ar-EG" b="1" dirty="0">
                <a:solidFill>
                  <a:srgbClr val="FF0000"/>
                </a:solidFill>
                <a:latin typeface="Alexandria" pitchFamily="2" charset="-78"/>
                <a:cs typeface="Alexandria" pitchFamily="2" charset="-78"/>
              </a:rPr>
              <a:t>2- تأثير المنصات على التجارة الإلكترونية والشركات الناشئة</a:t>
            </a:r>
          </a:p>
          <a:p>
            <a:pPr algn="r" rtl="1">
              <a:lnSpc>
                <a:spcPct val="200000"/>
              </a:lnSpc>
            </a:pPr>
            <a:r>
              <a:rPr lang="ar-EG" b="1" dirty="0">
                <a:solidFill>
                  <a:srgbClr val="00B0F0"/>
                </a:solidFill>
                <a:latin typeface="Alexandria" pitchFamily="2" charset="-78"/>
                <a:cs typeface="Alexandria" pitchFamily="2" charset="-78"/>
              </a:rPr>
              <a:t>أ- تعزيز نمو التجارة الإلكترونية من خلال</a:t>
            </a:r>
          </a:p>
          <a:p>
            <a:pPr marL="285750" indent="-285750" algn="r" rtl="1">
              <a:lnSpc>
                <a:spcPct val="200000"/>
              </a:lnSpc>
              <a:buFontTx/>
              <a:buChar char="-"/>
            </a:pPr>
            <a:r>
              <a:rPr lang="ar-EG" b="1" dirty="0">
                <a:solidFill>
                  <a:srgbClr val="000000"/>
                </a:solidFill>
                <a:latin typeface="Alexandria" pitchFamily="2" charset="-78"/>
                <a:cs typeface="Alexandria" pitchFamily="2" charset="-78"/>
              </a:rPr>
              <a:t>التسويق الرقمي</a:t>
            </a:r>
            <a:r>
              <a:rPr lang="ar-EG" dirty="0">
                <a:solidFill>
                  <a:schemeClr val="tx1">
                    <a:lumMod val="95000"/>
                    <a:lumOff val="5000"/>
                  </a:schemeClr>
                </a:solidFill>
                <a:latin typeface="Alexandria" pitchFamily="2" charset="-78"/>
                <a:cs typeface="Alexandria" pitchFamily="2" charset="-78"/>
              </a:rPr>
              <a:t>: تعد منصات التواصل قناة تسويقية قوية للوصول للعملاء المستهدفين</a:t>
            </a:r>
          </a:p>
          <a:p>
            <a:pPr marL="285750" indent="-285750" algn="r" rtl="1">
              <a:lnSpc>
                <a:spcPct val="200000"/>
              </a:lnSpc>
              <a:buFontTx/>
              <a:buChar char="-"/>
            </a:pPr>
            <a:r>
              <a:rPr lang="ar-EG" b="1" dirty="0">
                <a:solidFill>
                  <a:schemeClr val="tx1">
                    <a:lumMod val="95000"/>
                    <a:lumOff val="5000"/>
                  </a:schemeClr>
                </a:solidFill>
                <a:latin typeface="Alexandria" pitchFamily="2" charset="-78"/>
                <a:cs typeface="Alexandria" pitchFamily="2" charset="-78"/>
              </a:rPr>
              <a:t>التجارة الاجتماعية</a:t>
            </a:r>
            <a:r>
              <a:rPr lang="ar-EG" dirty="0">
                <a:solidFill>
                  <a:schemeClr val="tx1">
                    <a:lumMod val="95000"/>
                    <a:lumOff val="5000"/>
                  </a:schemeClr>
                </a:solidFill>
                <a:latin typeface="Alexandria" pitchFamily="2" charset="-78"/>
                <a:cs typeface="Alexandria" pitchFamily="2" charset="-78"/>
              </a:rPr>
              <a:t>: تتيح المنصات البيع المباشر من خلالها مثل ميزة </a:t>
            </a:r>
            <a:r>
              <a:rPr lang="en-US" dirty="0">
                <a:solidFill>
                  <a:schemeClr val="tx1">
                    <a:lumMod val="95000"/>
                    <a:lumOff val="5000"/>
                  </a:schemeClr>
                </a:solidFill>
                <a:latin typeface="Alexandria" pitchFamily="2" charset="-78"/>
                <a:cs typeface="Alexandria" pitchFamily="2" charset="-78"/>
              </a:rPr>
              <a:t>Shop</a:t>
            </a:r>
            <a:r>
              <a:rPr lang="ar-EG" dirty="0">
                <a:solidFill>
                  <a:schemeClr val="tx1">
                    <a:lumMod val="95000"/>
                    <a:lumOff val="5000"/>
                  </a:schemeClr>
                </a:solidFill>
                <a:latin typeface="Alexandria" pitchFamily="2" charset="-78"/>
                <a:cs typeface="Alexandria" pitchFamily="2" charset="-78"/>
              </a:rPr>
              <a:t> في </a:t>
            </a:r>
            <a:r>
              <a:rPr lang="ar-EG" dirty="0" err="1">
                <a:solidFill>
                  <a:schemeClr val="tx1">
                    <a:lumMod val="95000"/>
                    <a:lumOff val="5000"/>
                  </a:schemeClr>
                </a:solidFill>
                <a:latin typeface="Alexandria" pitchFamily="2" charset="-78"/>
                <a:cs typeface="Alexandria" pitchFamily="2" charset="-78"/>
              </a:rPr>
              <a:t>انستجرام</a:t>
            </a:r>
            <a:r>
              <a:rPr lang="ar-EG" dirty="0">
                <a:solidFill>
                  <a:schemeClr val="tx1">
                    <a:lumMod val="95000"/>
                    <a:lumOff val="5000"/>
                  </a:schemeClr>
                </a:solidFill>
                <a:latin typeface="Alexandria" pitchFamily="2" charset="-78"/>
                <a:cs typeface="Alexandria" pitchFamily="2" charset="-78"/>
              </a:rPr>
              <a:t>.</a:t>
            </a:r>
          </a:p>
          <a:p>
            <a:pPr marL="285750" indent="-285750" algn="r" rtl="1">
              <a:lnSpc>
                <a:spcPct val="200000"/>
              </a:lnSpc>
              <a:buFontTx/>
              <a:buChar char="-"/>
            </a:pPr>
            <a:r>
              <a:rPr lang="ar-EG" b="1" dirty="0">
                <a:solidFill>
                  <a:schemeClr val="tx1">
                    <a:lumMod val="95000"/>
                    <a:lumOff val="5000"/>
                  </a:schemeClr>
                </a:solidFill>
                <a:latin typeface="Alexandria" pitchFamily="2" charset="-78"/>
                <a:cs typeface="Alexandria" pitchFamily="2" charset="-78"/>
              </a:rPr>
              <a:t>إعادة استهداف العملاء</a:t>
            </a:r>
            <a:r>
              <a:rPr lang="ar-EG" dirty="0">
                <a:solidFill>
                  <a:schemeClr val="tx1">
                    <a:lumMod val="95000"/>
                    <a:lumOff val="5000"/>
                  </a:schemeClr>
                </a:solidFill>
                <a:latin typeface="Alexandria" pitchFamily="2" charset="-78"/>
                <a:cs typeface="Alexandria" pitchFamily="2" charset="-78"/>
              </a:rPr>
              <a:t>: من خلال تحليل سلوك المستخدم، يتم توجيه الإعلانات المخصصة.</a:t>
            </a:r>
          </a:p>
          <a:p>
            <a:pPr algn="r" rtl="1">
              <a:lnSpc>
                <a:spcPct val="200000"/>
              </a:lnSpc>
            </a:pPr>
            <a:r>
              <a:rPr lang="ar-EG" dirty="0">
                <a:solidFill>
                  <a:schemeClr val="tx1">
                    <a:lumMod val="95000"/>
                    <a:lumOff val="5000"/>
                  </a:schemeClr>
                </a:solidFill>
                <a:latin typeface="Alexandria" pitchFamily="2" charset="-78"/>
                <a:cs typeface="Alexandria" pitchFamily="2" charset="-78"/>
              </a:rPr>
              <a:t>مثال: ظهور إعلان لمنتج قام المستخدم بتصفحه دون شرائه.</a:t>
            </a:r>
            <a:endParaRPr lang="ar-EG" b="1" dirty="0">
              <a:latin typeface="Alexandria" pitchFamily="2" charset="-78"/>
              <a:cs typeface="Alexandria"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5C4C204B-6AB4-A010-D2AA-7D0DFC80D66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3799" y="2637092"/>
            <a:ext cx="3787525" cy="3752137"/>
          </a:xfrm>
          <a:prstGeom prst="rect">
            <a:avLst/>
          </a:prstGeom>
        </p:spPr>
      </p:pic>
    </p:spTree>
    <p:extLst>
      <p:ext uri="{BB962C8B-B14F-4D97-AF65-F5344CB8AC3E}">
        <p14:creationId xmlns:p14="http://schemas.microsoft.com/office/powerpoint/2010/main" val="127517908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801789" y="975974"/>
            <a:ext cx="7877061" cy="954107"/>
          </a:xfrm>
          <a:prstGeom prst="rect">
            <a:avLst/>
          </a:prstGeom>
          <a:noFill/>
        </p:spPr>
        <p:txBody>
          <a:bodyPr wrap="square" rtlCol="0">
            <a:spAutoFit/>
          </a:bodyPr>
          <a:lstStyle/>
          <a:p>
            <a:pPr algn="ctr" rtl="1"/>
            <a:r>
              <a:rPr lang="ar-EG" b="1" dirty="0">
                <a:solidFill>
                  <a:srgbClr val="00B0F0"/>
                </a:solidFill>
                <a:latin typeface="Alexandria" pitchFamily="2" charset="-78"/>
                <a:cs typeface="Alexandria" pitchFamily="2" charset="-78"/>
              </a:rPr>
              <a:t>ثالثًا: ا</a:t>
            </a:r>
            <a:r>
              <a:rPr lang="ar-EG" sz="1800" dirty="0">
                <a:solidFill>
                  <a:srgbClr val="00B0F0"/>
                </a:solidFill>
                <a:latin typeface="Alexandria" pitchFamily="2" charset="-78"/>
                <a:cs typeface="Alexandria" pitchFamily="2" charset="-78"/>
              </a:rPr>
              <a:t>لاقتصاد التشاركي وتأثير مواقع التواصل على الصناعات الأخرى</a:t>
            </a:r>
            <a:endParaRPr lang="en-US" sz="1800" dirty="0">
              <a:solidFill>
                <a:srgbClr val="00B0F0"/>
              </a:solidFill>
              <a:latin typeface="Alexandria" pitchFamily="2" charset="-78"/>
              <a:cs typeface="Alexandria" pitchFamily="2" charset="-78"/>
            </a:endParaRPr>
          </a:p>
          <a:p>
            <a:pPr algn="ctr" rtl="1"/>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616945" y="1710794"/>
            <a:ext cx="11248221" cy="4442883"/>
          </a:xfrm>
          <a:prstGeom prst="rect">
            <a:avLst/>
          </a:prstGeom>
          <a:noFill/>
        </p:spPr>
        <p:txBody>
          <a:bodyPr wrap="square" rtlCol="0">
            <a:spAutoFit/>
          </a:bodyPr>
          <a:lstStyle/>
          <a:p>
            <a:pPr algn="r" rtl="1">
              <a:lnSpc>
                <a:spcPct val="200000"/>
              </a:lnSpc>
            </a:pPr>
            <a:r>
              <a:rPr lang="ar-EG" b="1" dirty="0">
                <a:solidFill>
                  <a:srgbClr val="FF0000"/>
                </a:solidFill>
                <a:latin typeface="Alexandria" pitchFamily="2" charset="-78"/>
                <a:cs typeface="Alexandria" pitchFamily="2" charset="-78"/>
              </a:rPr>
              <a:t>2- تأثير المنصات على التجارة الإلكترونية والشركات الناشئة</a:t>
            </a:r>
          </a:p>
          <a:p>
            <a:pPr algn="r" rtl="1">
              <a:lnSpc>
                <a:spcPct val="200000"/>
              </a:lnSpc>
            </a:pPr>
            <a:r>
              <a:rPr lang="ar-EG" b="1" dirty="0">
                <a:solidFill>
                  <a:srgbClr val="00B0F0"/>
                </a:solidFill>
                <a:latin typeface="Alexandria" pitchFamily="2" charset="-78"/>
                <a:cs typeface="Alexandria" pitchFamily="2" charset="-78"/>
              </a:rPr>
              <a:t>ب- دعم الشركات الناشئة من خلال: </a:t>
            </a:r>
          </a:p>
          <a:p>
            <a:pPr algn="r" rtl="1">
              <a:lnSpc>
                <a:spcPct val="200000"/>
              </a:lnSpc>
              <a:buFont typeface="Arial" panose="020B0604020202020204" pitchFamily="34" charset="0"/>
              <a:buChar char="•"/>
            </a:pPr>
            <a:r>
              <a:rPr lang="ar-EG" b="1" dirty="0">
                <a:latin typeface="Alexandria" pitchFamily="2" charset="-78"/>
                <a:cs typeface="Alexandria" pitchFamily="2" charset="-78"/>
              </a:rPr>
              <a:t>الوصول إلى الجمهور بسهولة: </a:t>
            </a:r>
            <a:r>
              <a:rPr lang="ar-EG" dirty="0">
                <a:latin typeface="Alexandria" pitchFamily="2" charset="-78"/>
                <a:cs typeface="Alexandria" pitchFamily="2" charset="-78"/>
              </a:rPr>
              <a:t>تُسهل المنصات للشركات الناشئة الوصول إلى العملاء دون الحاجة إلى استثمارات ضخمة في التسويق التقليدي.</a:t>
            </a:r>
          </a:p>
          <a:p>
            <a:pPr algn="r" rtl="1">
              <a:lnSpc>
                <a:spcPct val="200000"/>
              </a:lnSpc>
              <a:buFont typeface="Arial" panose="020B0604020202020204" pitchFamily="34" charset="0"/>
              <a:buChar char="•"/>
            </a:pPr>
            <a:r>
              <a:rPr lang="ar-EG" b="1" dirty="0">
                <a:latin typeface="Alexandria" pitchFamily="2" charset="-78"/>
                <a:cs typeface="Alexandria" pitchFamily="2" charset="-78"/>
              </a:rPr>
              <a:t>بناء العلامة التجارية: </a:t>
            </a:r>
            <a:r>
              <a:rPr lang="ar-EG" dirty="0">
                <a:latin typeface="Alexandria" pitchFamily="2" charset="-78"/>
                <a:cs typeface="Alexandria" pitchFamily="2" charset="-78"/>
              </a:rPr>
              <a:t>التفاعل المستمر مع العملاء يمكن للشركات الناشئة من تعزيز الوعي بعلامتها التجارية.</a:t>
            </a:r>
          </a:p>
          <a:p>
            <a:pPr algn="r" rtl="1">
              <a:lnSpc>
                <a:spcPct val="200000"/>
              </a:lnSpc>
              <a:buFont typeface="Arial" panose="020B0604020202020204" pitchFamily="34" charset="0"/>
              <a:buChar char="•"/>
            </a:pPr>
            <a:r>
              <a:rPr lang="ar-EG" dirty="0">
                <a:latin typeface="Alexandria" pitchFamily="2" charset="-78"/>
                <a:cs typeface="Alexandria" pitchFamily="2" charset="-78"/>
              </a:rPr>
              <a:t> </a:t>
            </a:r>
            <a:r>
              <a:rPr lang="ar-EG" b="1" dirty="0">
                <a:latin typeface="Alexandria" pitchFamily="2" charset="-78"/>
                <a:cs typeface="Alexandria" pitchFamily="2" charset="-78"/>
              </a:rPr>
              <a:t>الشراكات والتمويل الجماعي: </a:t>
            </a:r>
            <a:r>
              <a:rPr lang="ar-EG" dirty="0">
                <a:latin typeface="Alexandria" pitchFamily="2" charset="-78"/>
                <a:cs typeface="Alexandria" pitchFamily="2" charset="-78"/>
              </a:rPr>
              <a:t>المنصات تساعد الشركات الناشئة على عرض مشاريعها لجذب مستثمرين أو حشد التمويل من الجمهور.</a:t>
            </a:r>
          </a:p>
          <a:p>
            <a:pPr algn="r" rtl="1">
              <a:lnSpc>
                <a:spcPct val="200000"/>
              </a:lnSpc>
              <a:buFont typeface="Arial" panose="020B0604020202020204" pitchFamily="34" charset="0"/>
              <a:buChar char="•"/>
            </a:pPr>
            <a:r>
              <a:rPr lang="ar-EG" dirty="0">
                <a:latin typeface="Alexandria" pitchFamily="2" charset="-78"/>
                <a:cs typeface="Alexandria" pitchFamily="2" charset="-78"/>
              </a:rPr>
              <a:t>مثال: حملات التمويل الجماعي عبر </a:t>
            </a:r>
            <a:r>
              <a:rPr lang="en-US" dirty="0">
                <a:latin typeface="Alexandria" pitchFamily="2" charset="-78"/>
                <a:cs typeface="Alexandria" pitchFamily="2" charset="-78"/>
              </a:rPr>
              <a:t>Facebook </a:t>
            </a:r>
            <a:r>
              <a:rPr lang="ar-EG" dirty="0">
                <a:latin typeface="Alexandria" pitchFamily="2" charset="-78"/>
                <a:cs typeface="Alexandria" pitchFamily="2" charset="-78"/>
              </a:rPr>
              <a:t>و</a:t>
            </a:r>
            <a:r>
              <a:rPr lang="en-US" dirty="0">
                <a:latin typeface="Alexandria" pitchFamily="2" charset="-78"/>
                <a:cs typeface="Alexandria" pitchFamily="2" charset="-78"/>
              </a:rPr>
              <a:t>Instagram.</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4628663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801789" y="975974"/>
            <a:ext cx="7877061" cy="954107"/>
          </a:xfrm>
          <a:prstGeom prst="rect">
            <a:avLst/>
          </a:prstGeom>
          <a:noFill/>
        </p:spPr>
        <p:txBody>
          <a:bodyPr wrap="square" rtlCol="0">
            <a:spAutoFit/>
          </a:bodyPr>
          <a:lstStyle/>
          <a:p>
            <a:pPr algn="ctr" rtl="1"/>
            <a:r>
              <a:rPr lang="ar-EG" b="1" dirty="0">
                <a:solidFill>
                  <a:srgbClr val="00B0F0"/>
                </a:solidFill>
                <a:latin typeface="Alexandria" pitchFamily="2" charset="-78"/>
                <a:cs typeface="Alexandria" pitchFamily="2" charset="-78"/>
              </a:rPr>
              <a:t>رابعًا: نماذج العمل المتبعة في منصات التواصل الاجتماعي</a:t>
            </a:r>
            <a:endParaRPr lang="en-US" sz="1800" dirty="0">
              <a:solidFill>
                <a:srgbClr val="00B0F0"/>
              </a:solidFill>
              <a:latin typeface="Alexandria" pitchFamily="2" charset="-78"/>
              <a:cs typeface="Alexandria" pitchFamily="2" charset="-78"/>
            </a:endParaRPr>
          </a:p>
          <a:p>
            <a:pPr algn="ctr" rtl="1"/>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4395730" y="1820436"/>
            <a:ext cx="7588261" cy="4451860"/>
          </a:xfrm>
          <a:prstGeom prst="rect">
            <a:avLst/>
          </a:prstGeom>
          <a:noFill/>
        </p:spPr>
        <p:txBody>
          <a:bodyPr wrap="square" rtlCol="0">
            <a:spAutoFit/>
          </a:bodyPr>
          <a:lstStyle/>
          <a:p>
            <a:pPr algn="just" rtl="1">
              <a:lnSpc>
                <a:spcPct val="200000"/>
              </a:lnSpc>
            </a:pPr>
            <a:r>
              <a:rPr lang="ar-EG" sz="1600" dirty="0">
                <a:latin typeface="Alexandria" pitchFamily="2" charset="-78"/>
                <a:cs typeface="Alexandria" pitchFamily="2" charset="-78"/>
              </a:rPr>
              <a:t>- أصبحت منصات التواصل الاجتماعي أكثر من مجرد وسيلة للتواصل والتفاعل؛ بل تحولت إلى كيانات اقتصادية ضخمة تعتمد على نماذج عمل متنوعة لتحقيق الإيرادات. </a:t>
            </a:r>
          </a:p>
          <a:p>
            <a:pPr algn="just" rtl="1">
              <a:lnSpc>
                <a:spcPct val="200000"/>
              </a:lnSpc>
            </a:pPr>
            <a:r>
              <a:rPr lang="ar-EG" sz="1600" dirty="0">
                <a:latin typeface="Alexandria" pitchFamily="2" charset="-78"/>
                <a:cs typeface="Alexandria" pitchFamily="2" charset="-78"/>
              </a:rPr>
              <a:t>- تعتمد هذه المنصات على استراتيجيات مبتكرة تجمع بين التكنولوجيا المتقدمة وفهم عميق لسلوك المستخدمين لتوليد الأرباح وضمان استمراريتها.</a:t>
            </a:r>
          </a:p>
          <a:p>
            <a:pPr algn="just" rtl="1">
              <a:lnSpc>
                <a:spcPct val="200000"/>
              </a:lnSpc>
            </a:pPr>
            <a:r>
              <a:rPr lang="ar-EG" sz="1600" dirty="0">
                <a:latin typeface="Alexandria" pitchFamily="2" charset="-78"/>
                <a:cs typeface="Alexandria" pitchFamily="2" charset="-78"/>
              </a:rPr>
              <a:t>تتنوع نماذج العمل بين </a:t>
            </a:r>
            <a:r>
              <a:rPr lang="ar-EG" sz="1600" b="1" dirty="0">
                <a:solidFill>
                  <a:srgbClr val="00B0F0"/>
                </a:solidFill>
                <a:latin typeface="Alexandria" pitchFamily="2" charset="-78"/>
                <a:cs typeface="Alexandria" pitchFamily="2" charset="-78"/>
              </a:rPr>
              <a:t>الإعلانات المستهدفة </a:t>
            </a:r>
            <a:r>
              <a:rPr lang="ar-EG" sz="1600" dirty="0">
                <a:latin typeface="Alexandria" pitchFamily="2" charset="-78"/>
                <a:cs typeface="Alexandria" pitchFamily="2" charset="-78"/>
              </a:rPr>
              <a:t>التي تستفيد من قوة البيانات الضخمة، </a:t>
            </a:r>
            <a:r>
              <a:rPr lang="ar-EG" sz="1600" b="1" dirty="0">
                <a:solidFill>
                  <a:srgbClr val="00B0F0"/>
                </a:solidFill>
                <a:latin typeface="Alexandria" pitchFamily="2" charset="-78"/>
                <a:cs typeface="Alexandria" pitchFamily="2" charset="-78"/>
              </a:rPr>
              <a:t>والاشتراكات المدفوعة </a:t>
            </a:r>
            <a:r>
              <a:rPr lang="ar-EG" sz="1600" dirty="0">
                <a:latin typeface="Alexandria" pitchFamily="2" charset="-78"/>
                <a:cs typeface="Alexandria" pitchFamily="2" charset="-78"/>
              </a:rPr>
              <a:t>التي تقدم مزايا حصرية، وصولًا </a:t>
            </a:r>
            <a:r>
              <a:rPr lang="ar-EG" sz="1600" b="1" dirty="0">
                <a:solidFill>
                  <a:srgbClr val="00B0F0"/>
                </a:solidFill>
                <a:latin typeface="Alexandria" pitchFamily="2" charset="-78"/>
                <a:cs typeface="Alexandria" pitchFamily="2" charset="-78"/>
              </a:rPr>
              <a:t>إلى بيع الأدوات الرقمية مثل العملات الافتراضية والهدايا. </a:t>
            </a:r>
            <a:r>
              <a:rPr lang="ar-EG" sz="1600" dirty="0">
                <a:latin typeface="Alexandria" pitchFamily="2" charset="-78"/>
                <a:cs typeface="Alexandria" pitchFamily="2" charset="-78"/>
              </a:rPr>
              <a:t>هذه النماذج لا تقتصر على الربح المادي فقط، بل تسهم أيضًا في تحسين تجربة المستخدم وتعزيز ولائه للمنصة.</a:t>
            </a: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0BB6081D-2227-AAD9-E81F-E049E2D7EBB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8009" y="2339636"/>
            <a:ext cx="3989418" cy="4054330"/>
          </a:xfrm>
          <a:prstGeom prst="rect">
            <a:avLst/>
          </a:prstGeom>
        </p:spPr>
      </p:pic>
    </p:spTree>
    <p:extLst>
      <p:ext uri="{BB962C8B-B14F-4D97-AF65-F5344CB8AC3E}">
        <p14:creationId xmlns:p14="http://schemas.microsoft.com/office/powerpoint/2010/main" val="361336467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801789" y="975974"/>
            <a:ext cx="7877061" cy="954107"/>
          </a:xfrm>
          <a:prstGeom prst="rect">
            <a:avLst/>
          </a:prstGeom>
          <a:noFill/>
        </p:spPr>
        <p:txBody>
          <a:bodyPr wrap="square" rtlCol="0">
            <a:spAutoFit/>
          </a:bodyPr>
          <a:lstStyle/>
          <a:p>
            <a:pPr algn="ctr" rtl="1"/>
            <a:r>
              <a:rPr lang="ar-EG" b="1" dirty="0">
                <a:solidFill>
                  <a:srgbClr val="00B0F0"/>
                </a:solidFill>
                <a:latin typeface="Alexandria" pitchFamily="2" charset="-78"/>
                <a:cs typeface="Alexandria" pitchFamily="2" charset="-78"/>
              </a:rPr>
              <a:t>رابعًا: نماذج العمل المتبعة في منصات التواصل الاجتماعي</a:t>
            </a:r>
            <a:endParaRPr lang="en-US" sz="1800" dirty="0">
              <a:solidFill>
                <a:srgbClr val="00B0F0"/>
              </a:solidFill>
              <a:latin typeface="Alexandria" pitchFamily="2" charset="-78"/>
              <a:cs typeface="Alexandria" pitchFamily="2" charset="-78"/>
            </a:endParaRPr>
          </a:p>
          <a:p>
            <a:pPr algn="ctr" rtl="1"/>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927075" y="1998311"/>
            <a:ext cx="5858612" cy="3888885"/>
          </a:xfrm>
          <a:prstGeom prst="rect">
            <a:avLst/>
          </a:prstGeom>
          <a:noFill/>
        </p:spPr>
        <p:txBody>
          <a:bodyPr wrap="square" rtlCol="0">
            <a:spAutoFit/>
          </a:bodyPr>
          <a:lstStyle/>
          <a:p>
            <a:pPr algn="just" rtl="1">
              <a:lnSpc>
                <a:spcPct val="200000"/>
              </a:lnSpc>
            </a:pPr>
            <a:r>
              <a:rPr lang="ar-EG" dirty="0">
                <a:solidFill>
                  <a:srgbClr val="FF0000"/>
                </a:solidFill>
                <a:latin typeface="Alexandria" pitchFamily="2" charset="-78"/>
                <a:cs typeface="Alexandria" pitchFamily="2" charset="-78"/>
              </a:rPr>
              <a:t>1- بيع الأدوات الرقمية مثل العملات الافتراضية والهدايا</a:t>
            </a:r>
          </a:p>
          <a:p>
            <a:pPr algn="just" rtl="1">
              <a:lnSpc>
                <a:spcPct val="200000"/>
              </a:lnSpc>
            </a:pPr>
            <a:r>
              <a:rPr lang="ar-EG" dirty="0">
                <a:latin typeface="Alexandria" pitchFamily="2" charset="-78"/>
                <a:cs typeface="Alexandria" pitchFamily="2" charset="-78"/>
              </a:rPr>
              <a:t>الأدوات الرقمية هي عناصر افتراضية تقدمها منصات التواصل الاجتماعي كوسيلة للتفاعل مع المحتوى أو لدعم صانعي المحتوى. تشمل هذه الأدوات العملات الافتراضية والهدايا الرقمية التي تُشترى باستخدام الأموال الحقيقية أو من خلال نظام النقاط داخل المنصة.</a:t>
            </a:r>
          </a:p>
          <a:p>
            <a:pPr algn="just" rtl="1">
              <a:lnSpc>
                <a:spcPct val="200000"/>
              </a:lnSpc>
            </a:pPr>
            <a:endParaRPr lang="ar-EG" dirty="0">
              <a:solidFill>
                <a:srgbClr val="FF0000"/>
              </a:solidFill>
              <a:latin typeface="Alexandria" pitchFamily="2" charset="-78"/>
              <a:cs typeface="Alexandria" pitchFamily="2" charset="-78"/>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F733A2CE-6EB4-FD24-5555-39B5321EC6B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6824" y="2185400"/>
            <a:ext cx="5184872" cy="3820055"/>
          </a:xfrm>
          <a:prstGeom prst="rect">
            <a:avLst/>
          </a:prstGeom>
        </p:spPr>
      </p:pic>
    </p:spTree>
    <p:extLst>
      <p:ext uri="{BB962C8B-B14F-4D97-AF65-F5344CB8AC3E}">
        <p14:creationId xmlns:p14="http://schemas.microsoft.com/office/powerpoint/2010/main" val="308791448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801789" y="975974"/>
            <a:ext cx="7877061" cy="954107"/>
          </a:xfrm>
          <a:prstGeom prst="rect">
            <a:avLst/>
          </a:prstGeom>
          <a:noFill/>
        </p:spPr>
        <p:txBody>
          <a:bodyPr wrap="square" rtlCol="0">
            <a:spAutoFit/>
          </a:bodyPr>
          <a:lstStyle/>
          <a:p>
            <a:pPr algn="ctr" rtl="1"/>
            <a:r>
              <a:rPr lang="ar-EG" b="1" dirty="0">
                <a:solidFill>
                  <a:srgbClr val="00B0F0"/>
                </a:solidFill>
                <a:latin typeface="Alexandria" pitchFamily="2" charset="-78"/>
                <a:cs typeface="Alexandria" pitchFamily="2" charset="-78"/>
              </a:rPr>
              <a:t>رابعًا: نماذج العمل المتبعة في منصات التواصل الاجتماعي</a:t>
            </a:r>
            <a:endParaRPr lang="en-US" sz="1800" dirty="0">
              <a:solidFill>
                <a:srgbClr val="00B0F0"/>
              </a:solidFill>
              <a:latin typeface="Alexandria" pitchFamily="2" charset="-78"/>
              <a:cs typeface="Alexandria" pitchFamily="2" charset="-78"/>
            </a:endParaRPr>
          </a:p>
          <a:p>
            <a:pPr algn="ctr" rtl="1"/>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00568"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3404586" y="1607783"/>
            <a:ext cx="8370458" cy="4565994"/>
          </a:xfrm>
          <a:prstGeom prst="rect">
            <a:avLst/>
          </a:prstGeom>
          <a:noFill/>
        </p:spPr>
        <p:txBody>
          <a:bodyPr wrap="square" rtlCol="0">
            <a:spAutoFit/>
          </a:bodyPr>
          <a:lstStyle/>
          <a:p>
            <a:pPr algn="r" rtl="1">
              <a:lnSpc>
                <a:spcPct val="200000"/>
              </a:lnSpc>
            </a:pPr>
            <a:r>
              <a:rPr lang="ar-EG" dirty="0">
                <a:solidFill>
                  <a:srgbClr val="FF0000"/>
                </a:solidFill>
                <a:latin typeface="Alexandria" pitchFamily="2" charset="-78"/>
                <a:cs typeface="Alexandria" pitchFamily="2" charset="-78"/>
              </a:rPr>
              <a:t>1- بيع الأدوات الرقمية مثل العملات الافتراضية والهدايا</a:t>
            </a:r>
          </a:p>
          <a:p>
            <a:pPr marL="342900" indent="-342900" algn="r" rtl="1">
              <a:lnSpc>
                <a:spcPct val="200000"/>
              </a:lnSpc>
              <a:buFontTx/>
              <a:buAutoNum type="arabic1Minus"/>
            </a:pPr>
            <a:r>
              <a:rPr lang="ar-EG" sz="1600" b="1" dirty="0">
                <a:solidFill>
                  <a:srgbClr val="00B0F0"/>
                </a:solidFill>
                <a:latin typeface="Alexandria" pitchFamily="2" charset="-78"/>
                <a:cs typeface="Alexandria" pitchFamily="2" charset="-78"/>
              </a:rPr>
              <a:t>العملات الافتراضية</a:t>
            </a:r>
            <a:br>
              <a:rPr lang="ar-EG" sz="1600" dirty="0">
                <a:latin typeface="Alexandria" pitchFamily="2" charset="-78"/>
                <a:cs typeface="Alexandria" pitchFamily="2" charset="-78"/>
              </a:rPr>
            </a:br>
            <a:r>
              <a:rPr lang="ar-EG" sz="1600" dirty="0">
                <a:latin typeface="Alexandria" pitchFamily="2" charset="-78"/>
                <a:cs typeface="Alexandria" pitchFamily="2" charset="-78"/>
              </a:rPr>
              <a:t>هي وحدات رقمية تُستخدم داخل المنصة لشراء منتجات افتراضية، مثل الهدايا الرقمية أو ترقيات الحساب. يتم تحويل الأموال الحقيقية إلى هذه العملات لاستخدامها على المنصة. تفرض المنصات رسومًا عند شراء العملات الافتراضية وعند استبدالها، مما يحقق أرباحًا كبيرة من خلال هذه المعاملات.</a:t>
            </a:r>
          </a:p>
          <a:p>
            <a:pPr algn="r" rtl="1">
              <a:lnSpc>
                <a:spcPct val="200000"/>
              </a:lnSpc>
            </a:pPr>
            <a:r>
              <a:rPr lang="ar-EG" sz="1600" b="1" dirty="0">
                <a:latin typeface="Alexandria" pitchFamily="2" charset="-78"/>
                <a:cs typeface="Alexandria" pitchFamily="2" charset="-78"/>
              </a:rPr>
              <a:t>أمثلة على العملات الافتراضية:</a:t>
            </a:r>
            <a:endParaRPr lang="ar-EG" sz="1600" dirty="0">
              <a:latin typeface="Alexandria" pitchFamily="2" charset="-78"/>
              <a:cs typeface="Alexandria" pitchFamily="2" charset="-78"/>
            </a:endParaRPr>
          </a:p>
          <a:p>
            <a:pPr algn="r" rtl="1">
              <a:lnSpc>
                <a:spcPct val="200000"/>
              </a:lnSpc>
              <a:buFont typeface="Arial" panose="020B0604020202020204" pitchFamily="34" charset="0"/>
              <a:buChar char="•"/>
            </a:pPr>
            <a:r>
              <a:rPr lang="en-US" sz="1600" b="1" dirty="0">
                <a:latin typeface="Alexandria" pitchFamily="2" charset="-78"/>
                <a:cs typeface="Alexandria" pitchFamily="2" charset="-78"/>
              </a:rPr>
              <a:t>TikTok Coins:</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تُستخدم لشراء هدايا رقمية تُرسل إلى صانعي المحتوى أثناء البث المباشر.</a:t>
            </a:r>
          </a:p>
          <a:p>
            <a:pPr algn="r" rtl="1">
              <a:lnSpc>
                <a:spcPct val="200000"/>
              </a:lnSpc>
              <a:buFont typeface="Arial" panose="020B0604020202020204" pitchFamily="34" charset="0"/>
              <a:buChar char="•"/>
            </a:pPr>
            <a:r>
              <a:rPr lang="en-US" sz="1600" b="1" dirty="0">
                <a:latin typeface="Alexandria" pitchFamily="2" charset="-78"/>
                <a:cs typeface="Alexandria" pitchFamily="2" charset="-78"/>
              </a:rPr>
              <a:t>Facebook Stars:</a:t>
            </a:r>
            <a:r>
              <a:rPr lang="en-US" sz="1600" dirty="0">
                <a:latin typeface="Alexandria" pitchFamily="2" charset="-78"/>
                <a:cs typeface="Alexandria" pitchFamily="2" charset="-78"/>
              </a:rPr>
              <a:t> </a:t>
            </a:r>
            <a:r>
              <a:rPr lang="ar-EG" sz="1600" dirty="0">
                <a:latin typeface="Alexandria" pitchFamily="2" charset="-78"/>
                <a:cs typeface="Alexandria" pitchFamily="2" charset="-78"/>
              </a:rPr>
              <a:t>يمكن للمستخدمين إرسالها إلى صانعي المحتوى لدعمهم.</a:t>
            </a:r>
            <a:endParaRPr lang="ar-EG" sz="1600" dirty="0">
              <a:solidFill>
                <a:srgbClr val="FF0000"/>
              </a:solidFill>
              <a:latin typeface="Alexandria" pitchFamily="2" charset="-78"/>
              <a:cs typeface="Alexandria" pitchFamily="2" charset="-78"/>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96562"/>
            <a:ext cx="2305141" cy="1076343"/>
          </a:xfrm>
          <a:prstGeom prst="rect">
            <a:avLst/>
          </a:prstGeom>
        </p:spPr>
      </p:pic>
      <p:pic>
        <p:nvPicPr>
          <p:cNvPr id="8" name="Picture 7">
            <a:extLst>
              <a:ext uri="{FF2B5EF4-FFF2-40B4-BE49-F238E27FC236}">
                <a16:creationId xmlns:a16="http://schemas.microsoft.com/office/drawing/2014/main" id="{A0265295-0ED5-B836-516A-0BA2E5CB686B}"/>
              </a:ext>
            </a:extLst>
          </p:cNvPr>
          <p:cNvPicPr>
            <a:picLocks noChangeAspect="1"/>
          </p:cNvPicPr>
          <p:nvPr/>
        </p:nvPicPr>
        <p:blipFill rotWithShape="1">
          <a:blip r:embed="rId6">
            <a:extLst>
              <a:ext uri="{28A0092B-C50C-407E-A947-70E740481C1C}">
                <a14:useLocalDpi xmlns:a14="http://schemas.microsoft.com/office/drawing/2010/main" val="0"/>
              </a:ext>
            </a:extLst>
          </a:blip>
          <a:srcRect t="24838" r="10519"/>
          <a:stretch/>
        </p:blipFill>
        <p:spPr>
          <a:xfrm>
            <a:off x="416957" y="2038670"/>
            <a:ext cx="2249126" cy="4565994"/>
          </a:xfrm>
          <a:prstGeom prst="rect">
            <a:avLst/>
          </a:prstGeom>
        </p:spPr>
      </p:pic>
    </p:spTree>
    <p:extLst>
      <p:ext uri="{BB962C8B-B14F-4D97-AF65-F5344CB8AC3E}">
        <p14:creationId xmlns:p14="http://schemas.microsoft.com/office/powerpoint/2010/main" val="119794332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801789" y="975974"/>
            <a:ext cx="7877061" cy="954107"/>
          </a:xfrm>
          <a:prstGeom prst="rect">
            <a:avLst/>
          </a:prstGeom>
          <a:noFill/>
        </p:spPr>
        <p:txBody>
          <a:bodyPr wrap="square" rtlCol="0">
            <a:spAutoFit/>
          </a:bodyPr>
          <a:lstStyle/>
          <a:p>
            <a:pPr algn="ctr" rtl="1"/>
            <a:r>
              <a:rPr lang="ar-EG" b="1" dirty="0">
                <a:solidFill>
                  <a:srgbClr val="00B0F0"/>
                </a:solidFill>
                <a:latin typeface="Alexandria" pitchFamily="2" charset="-78"/>
                <a:cs typeface="Alexandria" pitchFamily="2" charset="-78"/>
              </a:rPr>
              <a:t>رابعًا: نماذج العمل المتبعة في منصات التواصل الاجتماعي</a:t>
            </a:r>
            <a:endParaRPr lang="en-US" sz="1800" dirty="0">
              <a:solidFill>
                <a:srgbClr val="00B0F0"/>
              </a:solidFill>
              <a:latin typeface="Alexandria" pitchFamily="2" charset="-78"/>
              <a:cs typeface="Alexandria" pitchFamily="2" charset="-78"/>
            </a:endParaRPr>
          </a:p>
          <a:p>
            <a:pPr algn="ctr" rtl="1"/>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541111" y="1751003"/>
            <a:ext cx="6442880" cy="4442883"/>
          </a:xfrm>
          <a:prstGeom prst="rect">
            <a:avLst/>
          </a:prstGeom>
          <a:noFill/>
        </p:spPr>
        <p:txBody>
          <a:bodyPr wrap="square" rtlCol="0">
            <a:spAutoFit/>
          </a:bodyPr>
          <a:lstStyle/>
          <a:p>
            <a:pPr algn="r" rtl="1">
              <a:lnSpc>
                <a:spcPct val="200000"/>
              </a:lnSpc>
            </a:pPr>
            <a:r>
              <a:rPr lang="ar-EG" dirty="0">
                <a:solidFill>
                  <a:srgbClr val="FF0000"/>
                </a:solidFill>
                <a:latin typeface="Alexandria" pitchFamily="2" charset="-78"/>
                <a:cs typeface="Alexandria" pitchFamily="2" charset="-78"/>
              </a:rPr>
              <a:t>1- بيع الأدوات الرقمية مثل العملات الافتراضية والهدايا</a:t>
            </a:r>
          </a:p>
          <a:p>
            <a:pPr algn="r" rtl="1">
              <a:lnSpc>
                <a:spcPct val="200000"/>
              </a:lnSpc>
            </a:pPr>
            <a:r>
              <a:rPr lang="ar-EG" b="1" dirty="0">
                <a:solidFill>
                  <a:srgbClr val="00B0F0"/>
                </a:solidFill>
                <a:latin typeface="Alexandria" pitchFamily="2" charset="-78"/>
                <a:cs typeface="Alexandria" pitchFamily="2" charset="-78"/>
              </a:rPr>
              <a:t>ب- الهدايا الرقمية</a:t>
            </a:r>
            <a:br>
              <a:rPr lang="ar-EG" dirty="0">
                <a:latin typeface="Alexandria" pitchFamily="2" charset="-78"/>
                <a:cs typeface="Alexandria" pitchFamily="2" charset="-78"/>
              </a:rPr>
            </a:br>
            <a:r>
              <a:rPr lang="ar-EG" dirty="0">
                <a:latin typeface="Alexandria" pitchFamily="2" charset="-78"/>
                <a:cs typeface="Alexandria" pitchFamily="2" charset="-78"/>
              </a:rPr>
              <a:t>عناصر افتراضية تُرسل لدعم صانعي المحتوى كرمز للتقدير. تشمل هذه الهدايا صورًا رمزية، ملصقات متحركة، أو تأثيرات خاصة تُعرض خلال البث المباشر. تعمل على تعزيز التفاعل بين الجمهور وصانعي المحتوى</a:t>
            </a:r>
          </a:p>
          <a:p>
            <a:pPr algn="r" rtl="1">
              <a:lnSpc>
                <a:spcPct val="200000"/>
              </a:lnSpc>
              <a:buFont typeface="Arial" panose="020B0604020202020204" pitchFamily="34" charset="0"/>
              <a:buChar char="•"/>
            </a:pPr>
            <a:r>
              <a:rPr lang="ar-EG" b="1" dirty="0">
                <a:latin typeface="Alexandria" pitchFamily="2" charset="-78"/>
                <a:cs typeface="Alexandria" pitchFamily="2" charset="-78"/>
              </a:rPr>
              <a:t>أمثلة على الهدايا الرقمية:</a:t>
            </a:r>
            <a:endParaRPr lang="ar-EG"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en-US" b="1" dirty="0">
                <a:latin typeface="Alexandria" pitchFamily="2" charset="-78"/>
                <a:cs typeface="Alexandria" pitchFamily="2" charset="-78"/>
              </a:rPr>
              <a:t>TikTok</a:t>
            </a:r>
            <a:r>
              <a:rPr lang="ar-EG" dirty="0">
                <a:latin typeface="Alexandria" pitchFamily="2" charset="-78"/>
                <a:cs typeface="Alexandria" pitchFamily="2" charset="-78"/>
              </a:rPr>
              <a:t>الهدايا مثل "الورد الرقمي" أو "الدرع الذهبي".</a:t>
            </a: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96562"/>
            <a:ext cx="2305141" cy="1076343"/>
          </a:xfrm>
          <a:prstGeom prst="rect">
            <a:avLst/>
          </a:prstGeom>
        </p:spPr>
      </p:pic>
      <p:pic>
        <p:nvPicPr>
          <p:cNvPr id="5" name="Picture 4">
            <a:extLst>
              <a:ext uri="{FF2B5EF4-FFF2-40B4-BE49-F238E27FC236}">
                <a16:creationId xmlns:a16="http://schemas.microsoft.com/office/drawing/2014/main" id="{617B684A-C27F-B469-85B6-2366FB81859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9830" y="2809493"/>
            <a:ext cx="4530980" cy="3639214"/>
          </a:xfrm>
          <a:prstGeom prst="rect">
            <a:avLst/>
          </a:prstGeom>
        </p:spPr>
      </p:pic>
    </p:spTree>
    <p:extLst>
      <p:ext uri="{BB962C8B-B14F-4D97-AF65-F5344CB8AC3E}">
        <p14:creationId xmlns:p14="http://schemas.microsoft.com/office/powerpoint/2010/main" val="361532117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658569" y="796477"/>
            <a:ext cx="7877061" cy="954107"/>
          </a:xfrm>
          <a:prstGeom prst="rect">
            <a:avLst/>
          </a:prstGeom>
          <a:noFill/>
        </p:spPr>
        <p:txBody>
          <a:bodyPr wrap="square" rtlCol="0">
            <a:spAutoFit/>
          </a:bodyPr>
          <a:lstStyle/>
          <a:p>
            <a:pPr algn="ctr" rtl="1"/>
            <a:r>
              <a:rPr lang="ar-EG" b="1" dirty="0">
                <a:solidFill>
                  <a:srgbClr val="00B0F0"/>
                </a:solidFill>
                <a:latin typeface="Alexandria" pitchFamily="2" charset="-78"/>
                <a:cs typeface="Alexandria" pitchFamily="2" charset="-78"/>
              </a:rPr>
              <a:t>رابعًا: نماذج العمل المتبعة في منصات التواصل الاجتماعي</a:t>
            </a:r>
            <a:endParaRPr lang="en-US" sz="1800" dirty="0">
              <a:solidFill>
                <a:srgbClr val="00B0F0"/>
              </a:solidFill>
              <a:latin typeface="Alexandria" pitchFamily="2" charset="-78"/>
              <a:cs typeface="Alexandria" pitchFamily="2" charset="-78"/>
            </a:endParaRPr>
          </a:p>
          <a:p>
            <a:pPr algn="ctr" rtl="1"/>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695720" y="1982357"/>
            <a:ext cx="6288271" cy="3888885"/>
          </a:xfrm>
          <a:prstGeom prst="rect">
            <a:avLst/>
          </a:prstGeom>
          <a:noFill/>
        </p:spPr>
        <p:txBody>
          <a:bodyPr wrap="square" rtlCol="0">
            <a:spAutoFit/>
          </a:bodyPr>
          <a:lstStyle/>
          <a:p>
            <a:pPr algn="r" rtl="1">
              <a:lnSpc>
                <a:spcPct val="200000"/>
              </a:lnSpc>
            </a:pPr>
            <a:r>
              <a:rPr lang="ar-EG" b="1" dirty="0">
                <a:solidFill>
                  <a:srgbClr val="FF0000"/>
                </a:solidFill>
                <a:latin typeface="Alexandria" pitchFamily="2" charset="-78"/>
                <a:cs typeface="Alexandria" pitchFamily="2" charset="-78"/>
              </a:rPr>
              <a:t>ج-  فوائد الأدوات الرقمية</a:t>
            </a:r>
          </a:p>
          <a:p>
            <a:pPr algn="r" rtl="1">
              <a:lnSpc>
                <a:spcPct val="200000"/>
              </a:lnSpc>
            </a:pPr>
            <a:r>
              <a:rPr lang="ar-EG" dirty="0">
                <a:latin typeface="Alexandria" pitchFamily="2" charset="-78"/>
                <a:cs typeface="Alexandria" pitchFamily="2" charset="-78"/>
              </a:rPr>
              <a:t>- تحقيق إيرادات ثابتة للمنصة.</a:t>
            </a:r>
          </a:p>
          <a:p>
            <a:pPr algn="r" rtl="1">
              <a:lnSpc>
                <a:spcPct val="200000"/>
              </a:lnSpc>
            </a:pPr>
            <a:r>
              <a:rPr lang="ar-EG" dirty="0">
                <a:latin typeface="Alexandria" pitchFamily="2" charset="-78"/>
                <a:cs typeface="Alexandria" pitchFamily="2" charset="-78"/>
              </a:rPr>
              <a:t>- تعزيز ولاء المستخدمين للمنصة.</a:t>
            </a:r>
          </a:p>
          <a:p>
            <a:pPr algn="r" rtl="1">
              <a:lnSpc>
                <a:spcPct val="200000"/>
              </a:lnSpc>
            </a:pPr>
            <a:r>
              <a:rPr lang="ar-EG" dirty="0">
                <a:latin typeface="Alexandria" pitchFamily="2" charset="-78"/>
                <a:cs typeface="Alexandria" pitchFamily="2" charset="-78"/>
              </a:rPr>
              <a:t>- تحفيز صانعي المحتوى على الابتكار لجذب المزيد من الدعم.</a:t>
            </a:r>
          </a:p>
          <a:p>
            <a:pPr algn="r" rtl="1">
              <a:lnSpc>
                <a:spcPct val="200000"/>
              </a:lnSpc>
            </a:pPr>
            <a:r>
              <a:rPr lang="ar-EG" b="1" dirty="0">
                <a:latin typeface="Alexandria" pitchFamily="2" charset="-78"/>
                <a:cs typeface="Alexandria" pitchFamily="2" charset="-78"/>
              </a:rPr>
              <a:t>أمثلة </a:t>
            </a:r>
            <a:r>
              <a:rPr lang="en-US" dirty="0">
                <a:latin typeface="Alexandria" pitchFamily="2" charset="-78"/>
                <a:cs typeface="Alexandria" pitchFamily="2" charset="-78"/>
              </a:rPr>
              <a:t>TikTok </a:t>
            </a:r>
            <a:r>
              <a:rPr lang="ar-EG" dirty="0">
                <a:latin typeface="Alexandria" pitchFamily="2" charset="-78"/>
                <a:cs typeface="Alexandria" pitchFamily="2" charset="-78"/>
              </a:rPr>
              <a:t>و</a:t>
            </a:r>
            <a:r>
              <a:rPr lang="en-US" dirty="0">
                <a:latin typeface="Alexandria" pitchFamily="2" charset="-78"/>
                <a:cs typeface="Alexandria" pitchFamily="2" charset="-78"/>
              </a:rPr>
              <a:t>YouTube: </a:t>
            </a:r>
            <a:r>
              <a:rPr lang="ar-EG" dirty="0">
                <a:latin typeface="Alexandria" pitchFamily="2" charset="-78"/>
                <a:cs typeface="Alexandria" pitchFamily="2" charset="-78"/>
              </a:rPr>
              <a:t>يعتمد كلاهما بشكل كبير على العملات الافتراضية والهدايا كجزء من استراتيجيات تحقيق الإيرادات.</a:t>
            </a: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96562"/>
            <a:ext cx="2305141" cy="1076343"/>
          </a:xfrm>
          <a:prstGeom prst="rect">
            <a:avLst/>
          </a:prstGeom>
        </p:spPr>
      </p:pic>
      <p:pic>
        <p:nvPicPr>
          <p:cNvPr id="4" name="Picture 3">
            <a:extLst>
              <a:ext uri="{FF2B5EF4-FFF2-40B4-BE49-F238E27FC236}">
                <a16:creationId xmlns:a16="http://schemas.microsoft.com/office/drawing/2014/main" id="{1711122F-9396-6BF7-9FC4-4333267FC13E}"/>
              </a:ext>
            </a:extLst>
          </p:cNvPr>
          <p:cNvPicPr>
            <a:picLocks noChangeAspect="1"/>
          </p:cNvPicPr>
          <p:nvPr/>
        </p:nvPicPr>
        <p:blipFill rotWithShape="1">
          <a:blip r:embed="rId6">
            <a:extLst>
              <a:ext uri="{28A0092B-C50C-407E-A947-70E740481C1C}">
                <a14:useLocalDpi xmlns:a14="http://schemas.microsoft.com/office/drawing/2010/main" val="0"/>
              </a:ext>
            </a:extLst>
          </a:blip>
          <a:srcRect t="32361" r="-4872" b="1"/>
          <a:stretch/>
        </p:blipFill>
        <p:spPr>
          <a:xfrm>
            <a:off x="424148" y="2170322"/>
            <a:ext cx="4742763" cy="4203061"/>
          </a:xfrm>
          <a:prstGeom prst="rect">
            <a:avLst/>
          </a:prstGeom>
        </p:spPr>
      </p:pic>
    </p:spTree>
    <p:extLst>
      <p:ext uri="{BB962C8B-B14F-4D97-AF65-F5344CB8AC3E}">
        <p14:creationId xmlns:p14="http://schemas.microsoft.com/office/powerpoint/2010/main" val="42019897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a:extLst>
            <a:ext uri="{FF2B5EF4-FFF2-40B4-BE49-F238E27FC236}">
              <a16:creationId xmlns:a16="http://schemas.microsoft.com/office/drawing/2014/main" id="{E2BC6421-A662-90F8-4627-98D1F53E22D8}"/>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0DDB1877-9F92-5AA5-4398-E3301FA65245}"/>
              </a:ext>
            </a:extLst>
          </p:cNvPr>
          <p:cNvSpPr txBox="1"/>
          <p:nvPr/>
        </p:nvSpPr>
        <p:spPr>
          <a:xfrm>
            <a:off x="1658569" y="796477"/>
            <a:ext cx="7877061" cy="954107"/>
          </a:xfrm>
          <a:prstGeom prst="rect">
            <a:avLst/>
          </a:prstGeom>
          <a:noFill/>
        </p:spPr>
        <p:txBody>
          <a:bodyPr wrap="square" rtlCol="0">
            <a:spAutoFit/>
          </a:bodyPr>
          <a:lstStyle/>
          <a:p>
            <a:pPr algn="ctr" rtl="1"/>
            <a:r>
              <a:rPr lang="ar-EG" b="1" dirty="0">
                <a:solidFill>
                  <a:srgbClr val="00B0F0"/>
                </a:solidFill>
                <a:latin typeface="Alexandria" pitchFamily="2" charset="-78"/>
                <a:cs typeface="Alexandria" pitchFamily="2" charset="-78"/>
              </a:rPr>
              <a:t>رابعًا: نماذج العمل المتبعة في منصات التواصل الاجتماعي</a:t>
            </a:r>
            <a:endParaRPr lang="en-US" sz="1800" dirty="0">
              <a:solidFill>
                <a:srgbClr val="00B0F0"/>
              </a:solidFill>
              <a:latin typeface="Alexandria" pitchFamily="2" charset="-78"/>
              <a:cs typeface="Alexandria" pitchFamily="2" charset="-78"/>
            </a:endParaRPr>
          </a:p>
          <a:p>
            <a:pPr algn="ctr" rtl="1"/>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a:extLst>
              <a:ext uri="{FF2B5EF4-FFF2-40B4-BE49-F238E27FC236}">
                <a16:creationId xmlns:a16="http://schemas.microsoft.com/office/drawing/2014/main" id="{CF9883A3-93AF-E7C5-EF6A-FC20B4B24FD1}"/>
              </a:ext>
            </a:extLst>
          </p:cNvPr>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15C8F635-DB99-9B31-30E0-52753377CB74}"/>
              </a:ext>
            </a:extLst>
          </p:cNvPr>
          <p:cNvSpPr txBox="1"/>
          <p:nvPr/>
        </p:nvSpPr>
        <p:spPr>
          <a:xfrm>
            <a:off x="5695720" y="1982357"/>
            <a:ext cx="6288271" cy="2780826"/>
          </a:xfrm>
          <a:prstGeom prst="rect">
            <a:avLst/>
          </a:prstGeom>
          <a:noFill/>
        </p:spPr>
        <p:txBody>
          <a:bodyPr wrap="square" rtlCol="0">
            <a:spAutoFit/>
          </a:bodyPr>
          <a:lstStyle/>
          <a:p>
            <a:pPr algn="r" rtl="1">
              <a:lnSpc>
                <a:spcPct val="200000"/>
              </a:lnSpc>
            </a:pPr>
            <a:r>
              <a:rPr lang="ar-EG" b="1" dirty="0">
                <a:solidFill>
                  <a:srgbClr val="FF0000"/>
                </a:solidFill>
                <a:latin typeface="Alexandria" pitchFamily="2" charset="-78"/>
                <a:cs typeface="Alexandria" pitchFamily="2" charset="-78"/>
              </a:rPr>
              <a:t>2- التجارة الإلكترونية والتسوق الاجتماعي</a:t>
            </a:r>
          </a:p>
          <a:p>
            <a:pPr algn="r" rtl="1">
              <a:lnSpc>
                <a:spcPct val="200000"/>
              </a:lnSpc>
            </a:pPr>
            <a:r>
              <a:rPr lang="ar-EG" dirty="0">
                <a:latin typeface="Alexandria" pitchFamily="2" charset="-78"/>
                <a:cs typeface="Alexandria" pitchFamily="2" charset="-78"/>
              </a:rPr>
              <a:t>- </a:t>
            </a:r>
            <a:r>
              <a:rPr lang="ar-EG" dirty="0">
                <a:latin typeface="Alexandria Light" pitchFamily="2" charset="-78"/>
                <a:cs typeface="Alexandria Light" pitchFamily="2" charset="-78"/>
              </a:rPr>
              <a:t>تسمح المنصات للمستخدمين بشراء المنتجات مباشرة من داخل التطبيق دون الحاجة إلى مغادرته.</a:t>
            </a:r>
            <a:br>
              <a:rPr lang="ar-EG" dirty="0">
                <a:latin typeface="Alexandria Light" pitchFamily="2" charset="-78"/>
                <a:cs typeface="Alexandria Light" pitchFamily="2" charset="-78"/>
              </a:rPr>
            </a:br>
            <a:r>
              <a:rPr lang="ar-EG" dirty="0">
                <a:latin typeface="Alexandria Light" pitchFamily="2" charset="-78"/>
                <a:cs typeface="Alexandria Light" pitchFamily="2" charset="-78"/>
              </a:rPr>
              <a:t>مثال: </a:t>
            </a:r>
            <a:r>
              <a:rPr lang="ar-EG" dirty="0" err="1">
                <a:latin typeface="Alexandria Light" pitchFamily="2" charset="-78"/>
                <a:cs typeface="Alexandria Light" pitchFamily="2" charset="-78"/>
              </a:rPr>
              <a:t>انستجرام</a:t>
            </a:r>
            <a:r>
              <a:rPr lang="ar-EG" dirty="0">
                <a:latin typeface="Alexandria Light" pitchFamily="2" charset="-78"/>
                <a:cs typeface="Alexandria Light" pitchFamily="2" charset="-78"/>
              </a:rPr>
              <a:t> شوب وتيك توك شوب  حيث يمكن إتمام عملية التسوق والشراء من خلال التطبيق</a:t>
            </a:r>
            <a:endParaRPr lang="en-US" dirty="0">
              <a:latin typeface="Alexandria Light" pitchFamily="2" charset="-78"/>
              <a:cs typeface="Alexandria Light" pitchFamily="2" charset="-78"/>
            </a:endParaRPr>
          </a:p>
        </p:txBody>
      </p:sp>
      <p:pic>
        <p:nvPicPr>
          <p:cNvPr id="7" name="Graphic 21">
            <a:extLst>
              <a:ext uri="{FF2B5EF4-FFF2-40B4-BE49-F238E27FC236}">
                <a16:creationId xmlns:a16="http://schemas.microsoft.com/office/drawing/2014/main" id="{86205580-6690-924C-5A93-E98F1580A3E6}"/>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96562"/>
            <a:ext cx="2305141" cy="1076343"/>
          </a:xfrm>
          <a:prstGeom prst="rect">
            <a:avLst/>
          </a:prstGeom>
        </p:spPr>
      </p:pic>
      <p:pic>
        <p:nvPicPr>
          <p:cNvPr id="5" name="Picture 4">
            <a:extLst>
              <a:ext uri="{FF2B5EF4-FFF2-40B4-BE49-F238E27FC236}">
                <a16:creationId xmlns:a16="http://schemas.microsoft.com/office/drawing/2014/main" id="{66C1EC49-BCE9-E13A-4C38-CA03B8D61C1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26608" y="1982357"/>
            <a:ext cx="4020814" cy="4515134"/>
          </a:xfrm>
          <a:prstGeom prst="rect">
            <a:avLst/>
          </a:prstGeom>
        </p:spPr>
      </p:pic>
    </p:spTree>
    <p:extLst>
      <p:ext uri="{BB962C8B-B14F-4D97-AF65-F5344CB8AC3E}">
        <p14:creationId xmlns:p14="http://schemas.microsoft.com/office/powerpoint/2010/main" val="394359649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658569" y="796477"/>
            <a:ext cx="7877061" cy="954107"/>
          </a:xfrm>
          <a:prstGeom prst="rect">
            <a:avLst/>
          </a:prstGeom>
          <a:noFill/>
        </p:spPr>
        <p:txBody>
          <a:bodyPr wrap="square" rtlCol="0">
            <a:spAutoFit/>
          </a:bodyPr>
          <a:lstStyle/>
          <a:p>
            <a:pPr algn="ctr" rtl="1"/>
            <a:r>
              <a:rPr lang="ar-EG" b="1" dirty="0">
                <a:solidFill>
                  <a:srgbClr val="00B0F0"/>
                </a:solidFill>
                <a:latin typeface="Alexandria" pitchFamily="2" charset="-78"/>
                <a:cs typeface="Alexandria" pitchFamily="2" charset="-78"/>
              </a:rPr>
              <a:t>خامسًا: التحديات الاقتصادية لمواقع التواصل الاجتماعي</a:t>
            </a:r>
            <a:endParaRPr lang="en-US" sz="1800" dirty="0">
              <a:solidFill>
                <a:srgbClr val="00B0F0"/>
              </a:solidFill>
              <a:latin typeface="Alexandria" pitchFamily="2" charset="-78"/>
              <a:cs typeface="Alexandria" pitchFamily="2" charset="-78"/>
            </a:endParaRPr>
          </a:p>
          <a:p>
            <a:pPr algn="ctr" rtl="1"/>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392664" y="1841034"/>
            <a:ext cx="11406672" cy="3888885"/>
          </a:xfrm>
          <a:prstGeom prst="rect">
            <a:avLst/>
          </a:prstGeom>
          <a:noFill/>
        </p:spPr>
        <p:txBody>
          <a:bodyPr wrap="square" rtlCol="0">
            <a:spAutoFit/>
          </a:bodyPr>
          <a:lstStyle/>
          <a:p>
            <a:pPr algn="r" rtl="1">
              <a:lnSpc>
                <a:spcPct val="200000"/>
              </a:lnSpc>
            </a:pPr>
            <a:r>
              <a:rPr lang="ar-EG" b="1" dirty="0">
                <a:solidFill>
                  <a:srgbClr val="FF0000"/>
                </a:solidFill>
                <a:latin typeface="Alexandria" pitchFamily="2" charset="-78"/>
                <a:cs typeface="Alexandria" pitchFamily="2" charset="-78"/>
              </a:rPr>
              <a:t>1- المنافسة في السوق الرقمية والاحتكار</a:t>
            </a:r>
          </a:p>
          <a:p>
            <a:pPr algn="r" rtl="1">
              <a:lnSpc>
                <a:spcPct val="200000"/>
              </a:lnSpc>
              <a:buFont typeface="Arial" panose="020B0604020202020204" pitchFamily="34" charset="0"/>
              <a:buChar char="•"/>
            </a:pPr>
            <a:r>
              <a:rPr lang="ar-EG" b="1" dirty="0">
                <a:latin typeface="Alexandria" pitchFamily="2" charset="-78"/>
                <a:cs typeface="Alexandria" pitchFamily="2" charset="-78"/>
              </a:rPr>
              <a:t>زيادة عدد المنصات:</a:t>
            </a:r>
            <a:br>
              <a:rPr lang="ar-EG" dirty="0">
                <a:latin typeface="Alexandria" pitchFamily="2" charset="-78"/>
                <a:cs typeface="Alexandria" pitchFamily="2" charset="-78"/>
              </a:rPr>
            </a:br>
            <a:r>
              <a:rPr lang="ar-EG" dirty="0">
                <a:latin typeface="Alexandria" pitchFamily="2" charset="-78"/>
                <a:cs typeface="Alexandria" pitchFamily="2" charset="-78"/>
              </a:rPr>
              <a:t>يشهد السوق الرقمي منافسة شرسة مع تزايد عدد المنصات الاجتماعية المتخصصة مثل </a:t>
            </a:r>
            <a:r>
              <a:rPr lang="en-US" dirty="0">
                <a:latin typeface="Alexandria" pitchFamily="2" charset="-78"/>
                <a:cs typeface="Alexandria" pitchFamily="2" charset="-78"/>
              </a:rPr>
              <a:t>TikTok، Instagram، </a:t>
            </a:r>
            <a:r>
              <a:rPr lang="ar-EG" dirty="0">
                <a:latin typeface="Alexandria" pitchFamily="2" charset="-78"/>
                <a:cs typeface="Alexandria" pitchFamily="2" charset="-78"/>
              </a:rPr>
              <a:t>و</a:t>
            </a:r>
            <a:r>
              <a:rPr lang="en-US" dirty="0">
                <a:latin typeface="Alexandria" pitchFamily="2" charset="-78"/>
                <a:cs typeface="Alexandria" pitchFamily="2" charset="-78"/>
              </a:rPr>
              <a:t>LinkedIn، </a:t>
            </a:r>
            <a:r>
              <a:rPr lang="ar-EG" dirty="0">
                <a:latin typeface="Alexandria" pitchFamily="2" charset="-78"/>
                <a:cs typeface="Alexandria" pitchFamily="2" charset="-78"/>
              </a:rPr>
              <a:t>حيث تسعى كل منصة لجذب المستخدمين والشركات بتقديم ميزات فريدة وخدمات متقدمة.</a:t>
            </a:r>
          </a:p>
          <a:p>
            <a:pPr algn="r" rtl="1">
              <a:lnSpc>
                <a:spcPct val="200000"/>
              </a:lnSpc>
              <a:buFont typeface="Arial" panose="020B0604020202020204" pitchFamily="34" charset="0"/>
              <a:buChar char="•"/>
            </a:pPr>
            <a:r>
              <a:rPr lang="ar-EG" b="1" dirty="0">
                <a:latin typeface="Alexandria" pitchFamily="2" charset="-78"/>
                <a:cs typeface="Alexandria" pitchFamily="2" charset="-78"/>
              </a:rPr>
              <a:t>التقنيات المتطورة:</a:t>
            </a:r>
            <a:br>
              <a:rPr lang="ar-EG" dirty="0">
                <a:latin typeface="Alexandria" pitchFamily="2" charset="-78"/>
                <a:cs typeface="Alexandria" pitchFamily="2" charset="-78"/>
              </a:rPr>
            </a:br>
            <a:r>
              <a:rPr lang="ar-EG" dirty="0">
                <a:latin typeface="Alexandria" pitchFamily="2" charset="-78"/>
                <a:cs typeface="Alexandria" pitchFamily="2" charset="-78"/>
              </a:rPr>
              <a:t>استخدام تقنيات مثل الذكاء الاصطناعي والواقع المعزز أصبح عاملًا مميزًا يحدد الفارق بين المنصات، مما يدفع الشركات إلى الاستثمار في الابتكار للبقاء في الصدارة.</a:t>
            </a:r>
            <a:endParaRPr lang="ar-EG" b="1" dirty="0">
              <a:solidFill>
                <a:srgbClr val="FF0000"/>
              </a:solidFill>
              <a:latin typeface="Alexandria" pitchFamily="2" charset="-78"/>
              <a:cs typeface="Alexandria" pitchFamily="2" charset="-78"/>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96562"/>
            <a:ext cx="2305141" cy="1076343"/>
          </a:xfrm>
          <a:prstGeom prst="rect">
            <a:avLst/>
          </a:prstGeom>
        </p:spPr>
      </p:pic>
    </p:spTree>
    <p:extLst>
      <p:ext uri="{BB962C8B-B14F-4D97-AF65-F5344CB8AC3E}">
        <p14:creationId xmlns:p14="http://schemas.microsoft.com/office/powerpoint/2010/main" val="32700541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658569" y="796477"/>
            <a:ext cx="7877061" cy="954107"/>
          </a:xfrm>
          <a:prstGeom prst="rect">
            <a:avLst/>
          </a:prstGeom>
          <a:noFill/>
        </p:spPr>
        <p:txBody>
          <a:bodyPr wrap="square" rtlCol="0">
            <a:spAutoFit/>
          </a:bodyPr>
          <a:lstStyle/>
          <a:p>
            <a:pPr algn="ctr" rtl="1"/>
            <a:r>
              <a:rPr lang="ar-EG" b="1" dirty="0">
                <a:solidFill>
                  <a:srgbClr val="00B0F0"/>
                </a:solidFill>
                <a:latin typeface="Alexandria" pitchFamily="2" charset="-78"/>
                <a:cs typeface="Alexandria" pitchFamily="2" charset="-78"/>
              </a:rPr>
              <a:t>خامسًا: التحديات الاقتصادية لمواقع التواصل الاجتماعي</a:t>
            </a:r>
            <a:endParaRPr lang="en-US" sz="1800" dirty="0">
              <a:solidFill>
                <a:srgbClr val="00B0F0"/>
              </a:solidFill>
              <a:latin typeface="Alexandria" pitchFamily="2" charset="-78"/>
              <a:cs typeface="Alexandria" pitchFamily="2" charset="-78"/>
            </a:endParaRPr>
          </a:p>
          <a:p>
            <a:pPr algn="ctr" rtl="1"/>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4197427" y="1618640"/>
            <a:ext cx="7615147" cy="4996881"/>
          </a:xfrm>
          <a:prstGeom prst="rect">
            <a:avLst/>
          </a:prstGeom>
          <a:noFill/>
        </p:spPr>
        <p:txBody>
          <a:bodyPr wrap="square" rtlCol="0">
            <a:spAutoFit/>
          </a:bodyPr>
          <a:lstStyle/>
          <a:p>
            <a:pPr algn="r" rtl="1">
              <a:lnSpc>
                <a:spcPct val="200000"/>
              </a:lnSpc>
            </a:pPr>
            <a:r>
              <a:rPr lang="ar-EG" b="1" dirty="0">
                <a:solidFill>
                  <a:srgbClr val="FF0000"/>
                </a:solidFill>
                <a:latin typeface="Alexandria" pitchFamily="2" charset="-78"/>
                <a:cs typeface="Alexandria" pitchFamily="2" charset="-78"/>
              </a:rPr>
              <a:t>1- المنافسة في السوق الرقمية والاحتكار</a:t>
            </a:r>
            <a:endParaRPr lang="ar-EG" b="1" dirty="0">
              <a:latin typeface="Alexandria" pitchFamily="2" charset="-78"/>
              <a:cs typeface="Alexandria" pitchFamily="2" charset="-78"/>
            </a:endParaRPr>
          </a:p>
          <a:p>
            <a:pPr algn="r" rtl="1">
              <a:lnSpc>
                <a:spcPct val="200000"/>
              </a:lnSpc>
              <a:buFont typeface="Arial" panose="020B0604020202020204" pitchFamily="34" charset="0"/>
              <a:buChar char="•"/>
            </a:pPr>
            <a:r>
              <a:rPr lang="ar-EG" b="1" dirty="0">
                <a:latin typeface="Alexandria" pitchFamily="2" charset="-78"/>
                <a:cs typeface="Alexandria" pitchFamily="2" charset="-78"/>
              </a:rPr>
              <a:t>سيطرة المنصات الكبرى:</a:t>
            </a:r>
            <a:br>
              <a:rPr lang="ar-EG" dirty="0">
                <a:latin typeface="Alexandria" pitchFamily="2" charset="-78"/>
                <a:cs typeface="Alexandria" pitchFamily="2" charset="-78"/>
              </a:rPr>
            </a:br>
            <a:r>
              <a:rPr lang="ar-EG" dirty="0">
                <a:latin typeface="Alexandria" pitchFamily="2" charset="-78"/>
                <a:cs typeface="Alexandria" pitchFamily="2" charset="-78"/>
              </a:rPr>
              <a:t>بعض الشركات الكبرى مثل </a:t>
            </a:r>
            <a:r>
              <a:rPr lang="en-US" dirty="0">
                <a:latin typeface="Alexandria" pitchFamily="2" charset="-78"/>
                <a:cs typeface="Alexandria" pitchFamily="2" charset="-78"/>
              </a:rPr>
              <a:t>Meta </a:t>
            </a:r>
            <a:r>
              <a:rPr lang="ar-EG" dirty="0">
                <a:latin typeface="Alexandria" pitchFamily="2" charset="-78"/>
                <a:cs typeface="Alexandria" pitchFamily="2" charset="-78"/>
              </a:rPr>
              <a:t>و</a:t>
            </a:r>
            <a:r>
              <a:rPr lang="en-US" dirty="0">
                <a:latin typeface="Alexandria" pitchFamily="2" charset="-78"/>
                <a:cs typeface="Alexandria" pitchFamily="2" charset="-78"/>
              </a:rPr>
              <a:t>Google </a:t>
            </a:r>
            <a:r>
              <a:rPr lang="ar-EG" dirty="0">
                <a:latin typeface="Alexandria" pitchFamily="2" charset="-78"/>
                <a:cs typeface="Alexandria" pitchFamily="2" charset="-78"/>
              </a:rPr>
              <a:t>تمتلك حصة ضخمة من السوق، مما يثير مخاوف من قدرتها على التحكم في تدفق المعلومات والإعلانات.</a:t>
            </a:r>
          </a:p>
          <a:p>
            <a:pPr algn="r" rtl="1">
              <a:lnSpc>
                <a:spcPct val="200000"/>
              </a:lnSpc>
              <a:buFont typeface="Arial" panose="020B0604020202020204" pitchFamily="34" charset="0"/>
              <a:buChar char="•"/>
            </a:pPr>
            <a:r>
              <a:rPr lang="ar-EG" b="1" dirty="0">
                <a:latin typeface="Alexandria" pitchFamily="2" charset="-78"/>
                <a:cs typeface="Alexandria" pitchFamily="2" charset="-78"/>
              </a:rPr>
              <a:t>إضعاف المنافسة:</a:t>
            </a:r>
            <a:br>
              <a:rPr lang="ar-EG" dirty="0">
                <a:latin typeface="Alexandria" pitchFamily="2" charset="-78"/>
                <a:cs typeface="Alexandria" pitchFamily="2" charset="-78"/>
              </a:rPr>
            </a:br>
            <a:r>
              <a:rPr lang="ar-EG" dirty="0">
                <a:latin typeface="Alexandria" pitchFamily="2" charset="-78"/>
                <a:cs typeface="Alexandria" pitchFamily="2" charset="-78"/>
              </a:rPr>
              <a:t>الاحتكار يؤدي إلى تقليل الفرص أمام الشركات الناشئة، حيث تواجه صعوبات في التوسع بسبب ارتفاع تكلفة الإعلانات والخدمات، مثل ما </a:t>
            </a:r>
            <a:r>
              <a:rPr lang="ar-EG" dirty="0" err="1">
                <a:latin typeface="Alexandria" pitchFamily="2" charset="-78"/>
                <a:cs typeface="Alexandria" pitchFamily="2" charset="-78"/>
              </a:rPr>
              <a:t>يواجهه</a:t>
            </a:r>
            <a:r>
              <a:rPr lang="ar-EG" dirty="0">
                <a:latin typeface="Alexandria" pitchFamily="2" charset="-78"/>
                <a:cs typeface="Alexandria" pitchFamily="2" charset="-78"/>
              </a:rPr>
              <a:t> سناب شات من صعوبة في جذب المعلنين بسبب قوة فيسبوك.</a:t>
            </a:r>
            <a:endParaRPr lang="ar-EG" b="1" dirty="0">
              <a:solidFill>
                <a:srgbClr val="FF0000"/>
              </a:solidFill>
              <a:latin typeface="Alexandria" pitchFamily="2" charset="-78"/>
              <a:cs typeface="Alexandria" pitchFamily="2" charset="-78"/>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96562"/>
            <a:ext cx="2305141" cy="1076343"/>
          </a:xfrm>
          <a:prstGeom prst="rect">
            <a:avLst/>
          </a:prstGeom>
        </p:spPr>
      </p:pic>
      <p:pic>
        <p:nvPicPr>
          <p:cNvPr id="9" name="Picture 8">
            <a:extLst>
              <a:ext uri="{FF2B5EF4-FFF2-40B4-BE49-F238E27FC236}">
                <a16:creationId xmlns:a16="http://schemas.microsoft.com/office/drawing/2014/main" id="{893FB434-138B-9B7F-A785-764DC7A2896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60501" y="3190382"/>
            <a:ext cx="3793705" cy="2691644"/>
          </a:xfrm>
          <a:prstGeom prst="rect">
            <a:avLst/>
          </a:prstGeom>
        </p:spPr>
      </p:pic>
    </p:spTree>
    <p:extLst>
      <p:ext uri="{BB962C8B-B14F-4D97-AF65-F5344CB8AC3E}">
        <p14:creationId xmlns:p14="http://schemas.microsoft.com/office/powerpoint/2010/main" val="91726945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658569" y="796477"/>
            <a:ext cx="7877061" cy="954107"/>
          </a:xfrm>
          <a:prstGeom prst="rect">
            <a:avLst/>
          </a:prstGeom>
          <a:noFill/>
        </p:spPr>
        <p:txBody>
          <a:bodyPr wrap="square" rtlCol="0">
            <a:spAutoFit/>
          </a:bodyPr>
          <a:lstStyle/>
          <a:p>
            <a:pPr algn="ctr" rtl="1"/>
            <a:r>
              <a:rPr lang="ar-EG" b="1" dirty="0">
                <a:solidFill>
                  <a:srgbClr val="00B0F0"/>
                </a:solidFill>
                <a:latin typeface="Alexandria" pitchFamily="2" charset="-78"/>
                <a:cs typeface="Alexandria" pitchFamily="2" charset="-78"/>
              </a:rPr>
              <a:t>خامسًا: التحديات الاقتصادية لمواقع التواصل الاجتماعي</a:t>
            </a:r>
            <a:endParaRPr lang="en-US" sz="1800" dirty="0">
              <a:solidFill>
                <a:srgbClr val="00B0F0"/>
              </a:solidFill>
              <a:latin typeface="Alexandria" pitchFamily="2" charset="-78"/>
              <a:cs typeface="Alexandria" pitchFamily="2" charset="-78"/>
            </a:endParaRPr>
          </a:p>
          <a:p>
            <a:pPr algn="ctr" rtl="1"/>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969484" y="1618640"/>
            <a:ext cx="10843090" cy="1672894"/>
          </a:xfrm>
          <a:prstGeom prst="rect">
            <a:avLst/>
          </a:prstGeom>
          <a:noFill/>
        </p:spPr>
        <p:txBody>
          <a:bodyPr wrap="square" rtlCol="0">
            <a:spAutoFit/>
          </a:bodyPr>
          <a:lstStyle/>
          <a:p>
            <a:pPr algn="r" rtl="1">
              <a:lnSpc>
                <a:spcPct val="200000"/>
              </a:lnSpc>
            </a:pPr>
            <a:r>
              <a:rPr lang="ar-EG" b="1" dirty="0">
                <a:solidFill>
                  <a:srgbClr val="FF0000"/>
                </a:solidFill>
                <a:latin typeface="Alexandria" pitchFamily="2" charset="-78"/>
                <a:cs typeface="Alexandria" pitchFamily="2" charset="-78"/>
              </a:rPr>
              <a:t>2- تقلبات الأسواق وتأثرها على الإعلانات الرقمية</a:t>
            </a:r>
            <a:endParaRPr lang="ar-EG" b="1" dirty="0">
              <a:latin typeface="Alexandria" pitchFamily="2" charset="-78"/>
              <a:cs typeface="Alexandria" pitchFamily="2" charset="-78"/>
            </a:endParaRPr>
          </a:p>
          <a:p>
            <a:pPr algn="r" rtl="1">
              <a:lnSpc>
                <a:spcPct val="200000"/>
              </a:lnSpc>
              <a:buFont typeface="Arial" panose="020B0604020202020204" pitchFamily="34" charset="0"/>
              <a:buChar char="•"/>
            </a:pPr>
            <a:r>
              <a:rPr lang="ar-EG" dirty="0">
                <a:latin typeface="Alexandria" pitchFamily="2" charset="-78"/>
                <a:cs typeface="Alexandria" pitchFamily="2" charset="-78"/>
              </a:rPr>
              <a:t>تقلبات الأسواق، سواء كانت اقتصادية أو سياسية أو اجتماعية، لها تأثير كبير على الإعلانات الرقمية. وتشمل هذه التقلبات تغييرات في معدلات الإنفاق، توجهات المستهلكين، وأسعار الخدمات الرقمية.</a:t>
            </a:r>
            <a:endParaRPr lang="ar-EG" b="1" dirty="0">
              <a:solidFill>
                <a:srgbClr val="FF0000"/>
              </a:solidFill>
              <a:latin typeface="Alexandria" pitchFamily="2" charset="-78"/>
              <a:cs typeface="Alexandria" pitchFamily="2" charset="-78"/>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96562"/>
            <a:ext cx="2305141" cy="1076343"/>
          </a:xfrm>
          <a:prstGeom prst="rect">
            <a:avLst/>
          </a:prstGeom>
        </p:spPr>
      </p:pic>
      <p:pic>
        <p:nvPicPr>
          <p:cNvPr id="4" name="Picture 3">
            <a:extLst>
              <a:ext uri="{FF2B5EF4-FFF2-40B4-BE49-F238E27FC236}">
                <a16:creationId xmlns:a16="http://schemas.microsoft.com/office/drawing/2014/main" id="{211FAD4A-3D09-3103-7107-2F5B534744E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77686" y="3429000"/>
            <a:ext cx="6666465" cy="2982817"/>
          </a:xfrm>
          <a:prstGeom prst="rect">
            <a:avLst/>
          </a:prstGeom>
        </p:spPr>
      </p:pic>
    </p:spTree>
    <p:extLst>
      <p:ext uri="{BB962C8B-B14F-4D97-AF65-F5344CB8AC3E}">
        <p14:creationId xmlns:p14="http://schemas.microsoft.com/office/powerpoint/2010/main" val="33598414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658569" y="796477"/>
            <a:ext cx="7877061" cy="954107"/>
          </a:xfrm>
          <a:prstGeom prst="rect">
            <a:avLst/>
          </a:prstGeom>
          <a:noFill/>
        </p:spPr>
        <p:txBody>
          <a:bodyPr wrap="square" rtlCol="0">
            <a:spAutoFit/>
          </a:bodyPr>
          <a:lstStyle/>
          <a:p>
            <a:pPr algn="ctr" rtl="1"/>
            <a:r>
              <a:rPr lang="ar-EG" b="1" dirty="0">
                <a:solidFill>
                  <a:srgbClr val="00B0F0"/>
                </a:solidFill>
                <a:latin typeface="Alexandria" pitchFamily="2" charset="-78"/>
                <a:cs typeface="Alexandria" pitchFamily="2" charset="-78"/>
              </a:rPr>
              <a:t>خامسًا: التحديات الاقتصادية لمواقع التواصل الاجتماعي</a:t>
            </a:r>
            <a:endParaRPr lang="en-US" sz="1800" dirty="0">
              <a:solidFill>
                <a:srgbClr val="00B0F0"/>
              </a:solidFill>
              <a:latin typeface="Alexandria" pitchFamily="2" charset="-78"/>
              <a:cs typeface="Alexandria" pitchFamily="2" charset="-78"/>
            </a:endParaRPr>
          </a:p>
          <a:p>
            <a:pPr algn="ctr" rtl="1"/>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4318611" y="1533310"/>
            <a:ext cx="7665379" cy="4996881"/>
          </a:xfrm>
          <a:prstGeom prst="rect">
            <a:avLst/>
          </a:prstGeom>
          <a:noFill/>
        </p:spPr>
        <p:txBody>
          <a:bodyPr wrap="square" rtlCol="0">
            <a:spAutoFit/>
          </a:bodyPr>
          <a:lstStyle/>
          <a:p>
            <a:pPr algn="r" rtl="1">
              <a:lnSpc>
                <a:spcPct val="200000"/>
              </a:lnSpc>
            </a:pPr>
            <a:r>
              <a:rPr lang="ar-EG" b="1" dirty="0">
                <a:solidFill>
                  <a:srgbClr val="FF0000"/>
                </a:solidFill>
                <a:latin typeface="Alexandria" pitchFamily="2" charset="-78"/>
                <a:cs typeface="Alexandria" pitchFamily="2" charset="-78"/>
              </a:rPr>
              <a:t>2- تقلبات الأسواق وتأثرها على الإعلانات الرقمية</a:t>
            </a:r>
            <a:endParaRPr lang="ar-EG" b="1" dirty="0">
              <a:latin typeface="Alexandria" pitchFamily="2" charset="-78"/>
              <a:cs typeface="Alexandria" pitchFamily="2" charset="-78"/>
            </a:endParaRPr>
          </a:p>
          <a:p>
            <a:pPr algn="r" rtl="1">
              <a:lnSpc>
                <a:spcPct val="200000"/>
              </a:lnSpc>
            </a:pPr>
            <a:r>
              <a:rPr lang="ar-EG" b="1" dirty="0">
                <a:latin typeface="Alexandria" pitchFamily="2" charset="-78"/>
                <a:cs typeface="Alexandria" pitchFamily="2" charset="-78"/>
              </a:rPr>
              <a:t>أ. </a:t>
            </a:r>
            <a:r>
              <a:rPr lang="ar-EG" b="1" dirty="0">
                <a:solidFill>
                  <a:srgbClr val="00B0F0"/>
                </a:solidFill>
                <a:latin typeface="Alexandria" pitchFamily="2" charset="-78"/>
                <a:cs typeface="Alexandria" pitchFamily="2" charset="-78"/>
              </a:rPr>
              <a:t>تغييرات في معدلات الإنفاق الإعلاني</a:t>
            </a:r>
          </a:p>
          <a:p>
            <a:pPr algn="r" rtl="1">
              <a:lnSpc>
                <a:spcPct val="200000"/>
              </a:lnSpc>
              <a:buFont typeface="Arial" panose="020B0604020202020204" pitchFamily="34" charset="0"/>
              <a:buChar char="•"/>
            </a:pPr>
            <a:r>
              <a:rPr lang="ar-EG" b="1" dirty="0">
                <a:latin typeface="Alexandria" pitchFamily="2" charset="-78"/>
                <a:cs typeface="Alexandria" pitchFamily="2" charset="-78"/>
              </a:rPr>
              <a:t>زيادة الحذر في الإنفاق:</a:t>
            </a:r>
            <a:br>
              <a:rPr lang="ar-EG" dirty="0">
                <a:latin typeface="Alexandria" pitchFamily="2" charset="-78"/>
                <a:cs typeface="Alexandria" pitchFamily="2" charset="-78"/>
              </a:rPr>
            </a:br>
            <a:r>
              <a:rPr lang="ar-EG" dirty="0">
                <a:latin typeface="Alexandria" pitchFamily="2" charset="-78"/>
                <a:cs typeface="Alexandria" pitchFamily="2" charset="-78"/>
              </a:rPr>
              <a:t>خلال فترات الركود أو الأزمات الاقتصادية، تصبح الشركات أكثر حذرًا في تخصيص ميزانيات للإعلانات الرقمية، مما يؤدي إلى انخفاض في الإنفاق الإجمالي.</a:t>
            </a:r>
          </a:p>
          <a:p>
            <a:pPr algn="r" rtl="1">
              <a:lnSpc>
                <a:spcPct val="200000"/>
              </a:lnSpc>
              <a:buFont typeface="Arial" panose="020B0604020202020204" pitchFamily="34" charset="0"/>
              <a:buChar char="•"/>
            </a:pPr>
            <a:r>
              <a:rPr lang="ar-EG" b="1" dirty="0">
                <a:latin typeface="Alexandria" pitchFamily="2" charset="-78"/>
                <a:cs typeface="Alexandria" pitchFamily="2" charset="-78"/>
              </a:rPr>
              <a:t>تحويل التركيز إلى القنوات منخفضة التكلفة: </a:t>
            </a:r>
            <a:r>
              <a:rPr lang="ar-EG" dirty="0">
                <a:latin typeface="Alexandria" pitchFamily="2" charset="-78"/>
                <a:cs typeface="Alexandria" pitchFamily="2" charset="-78"/>
              </a:rPr>
              <a:t>تلجأ الشركات إلى قنوات أكثر فعالية من حيث التكلفة مثل الإعلانات المستهدفة أو تحسين محركات البحث </a:t>
            </a:r>
            <a:r>
              <a:rPr lang="en-US" dirty="0">
                <a:latin typeface="Alexandria" pitchFamily="2" charset="-78"/>
                <a:cs typeface="Alexandria" pitchFamily="2" charset="-78"/>
              </a:rPr>
              <a:t>SEO) </a:t>
            </a:r>
            <a:r>
              <a:rPr lang="ar-EG" dirty="0">
                <a:latin typeface="Alexandria" pitchFamily="2" charset="-78"/>
                <a:cs typeface="Alexandria" pitchFamily="2" charset="-78"/>
              </a:rPr>
              <a:t>بدلاً من الإعلانات التقليدية.</a:t>
            </a: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96562"/>
            <a:ext cx="2305141" cy="1076343"/>
          </a:xfrm>
          <a:prstGeom prst="rect">
            <a:avLst/>
          </a:prstGeom>
        </p:spPr>
      </p:pic>
      <p:pic>
        <p:nvPicPr>
          <p:cNvPr id="5" name="Picture 4">
            <a:extLst>
              <a:ext uri="{FF2B5EF4-FFF2-40B4-BE49-F238E27FC236}">
                <a16:creationId xmlns:a16="http://schemas.microsoft.com/office/drawing/2014/main" id="{1D2B1C3E-BBA8-3ECD-A810-F6E43AFC6E9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74311" y="2866515"/>
            <a:ext cx="3226508" cy="3476619"/>
          </a:xfrm>
          <a:prstGeom prst="rect">
            <a:avLst/>
          </a:prstGeom>
        </p:spPr>
      </p:pic>
    </p:spTree>
    <p:extLst>
      <p:ext uri="{BB962C8B-B14F-4D97-AF65-F5344CB8AC3E}">
        <p14:creationId xmlns:p14="http://schemas.microsoft.com/office/powerpoint/2010/main" val="169874378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658569" y="796477"/>
            <a:ext cx="7877061" cy="954107"/>
          </a:xfrm>
          <a:prstGeom prst="rect">
            <a:avLst/>
          </a:prstGeom>
          <a:noFill/>
        </p:spPr>
        <p:txBody>
          <a:bodyPr wrap="square" rtlCol="0">
            <a:spAutoFit/>
          </a:bodyPr>
          <a:lstStyle/>
          <a:p>
            <a:pPr algn="ctr" rtl="1"/>
            <a:r>
              <a:rPr lang="ar-EG" b="1" dirty="0">
                <a:solidFill>
                  <a:srgbClr val="00B0F0"/>
                </a:solidFill>
                <a:latin typeface="Alexandria" pitchFamily="2" charset="-78"/>
                <a:cs typeface="Alexandria" pitchFamily="2" charset="-78"/>
              </a:rPr>
              <a:t>خامسًا: التحديات الاقتصادية لمواقع التواصل الاجتماعي</a:t>
            </a:r>
            <a:endParaRPr lang="en-US" sz="1800" dirty="0">
              <a:solidFill>
                <a:srgbClr val="00B0F0"/>
              </a:solidFill>
              <a:latin typeface="Alexandria" pitchFamily="2" charset="-78"/>
              <a:cs typeface="Alexandria" pitchFamily="2" charset="-78"/>
            </a:endParaRPr>
          </a:p>
          <a:p>
            <a:pPr algn="ctr" rtl="1"/>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4021157" y="1533310"/>
            <a:ext cx="7962833" cy="4996881"/>
          </a:xfrm>
          <a:prstGeom prst="rect">
            <a:avLst/>
          </a:prstGeom>
          <a:noFill/>
        </p:spPr>
        <p:txBody>
          <a:bodyPr wrap="square" rtlCol="0">
            <a:spAutoFit/>
          </a:bodyPr>
          <a:lstStyle/>
          <a:p>
            <a:pPr algn="r" rtl="1">
              <a:lnSpc>
                <a:spcPct val="200000"/>
              </a:lnSpc>
            </a:pPr>
            <a:r>
              <a:rPr lang="ar-EG" b="1" dirty="0">
                <a:solidFill>
                  <a:srgbClr val="FF0000"/>
                </a:solidFill>
                <a:latin typeface="Alexandria" pitchFamily="2" charset="-78"/>
                <a:cs typeface="Alexandria" pitchFamily="2" charset="-78"/>
              </a:rPr>
              <a:t>2- تقلبات الأسواق وتأثرها على الإعلانات الرقمية</a:t>
            </a:r>
            <a:endParaRPr lang="ar-EG" b="1" dirty="0">
              <a:latin typeface="Alexandria" pitchFamily="2" charset="-78"/>
              <a:cs typeface="Alexandria" pitchFamily="2" charset="-78"/>
            </a:endParaRPr>
          </a:p>
          <a:p>
            <a:pPr algn="r" rtl="1">
              <a:lnSpc>
                <a:spcPct val="200000"/>
              </a:lnSpc>
            </a:pPr>
            <a:r>
              <a:rPr lang="ar-EG" b="1" dirty="0">
                <a:latin typeface="Alexandria" pitchFamily="2" charset="-78"/>
                <a:cs typeface="Alexandria" pitchFamily="2" charset="-78"/>
              </a:rPr>
              <a:t>أمثلة عملية</a:t>
            </a:r>
          </a:p>
          <a:p>
            <a:pPr algn="r">
              <a:lnSpc>
                <a:spcPct val="200000"/>
              </a:lnSpc>
              <a:buFont typeface="Arial" panose="020B0604020202020204" pitchFamily="34" charset="0"/>
              <a:buChar char="•"/>
            </a:pPr>
            <a:r>
              <a:rPr lang="ar-EG" b="1" dirty="0">
                <a:latin typeface="Alexandria" pitchFamily="2" charset="-78"/>
                <a:cs typeface="Alexandria" pitchFamily="2" charset="-78"/>
              </a:rPr>
              <a:t>أثناء جائحة كوفيد-19:</a:t>
            </a:r>
            <a:br>
              <a:rPr lang="ar-EG" b="1" dirty="0">
                <a:latin typeface="Alexandria" pitchFamily="2" charset="-78"/>
                <a:cs typeface="Alexandria" pitchFamily="2" charset="-78"/>
              </a:rPr>
            </a:br>
            <a:r>
              <a:rPr lang="ar-EG" dirty="0">
                <a:latin typeface="Alexandria" pitchFamily="2" charset="-78"/>
                <a:cs typeface="Alexandria" pitchFamily="2" charset="-78"/>
              </a:rPr>
              <a:t>تراجعت بعض الصناعات مثل السياحة عن الإعلانات الرقمية، بينما زادت قطاعات أخرى مثل التجارة الإلكترونية والصحة من إنفاقها بسبب التغير في سلوك المستهلكين.</a:t>
            </a:r>
            <a:br>
              <a:rPr lang="ar-EG" dirty="0">
                <a:latin typeface="Alexandria" pitchFamily="2" charset="-78"/>
                <a:cs typeface="Alexandria" pitchFamily="2" charset="-78"/>
              </a:rPr>
            </a:br>
            <a:r>
              <a:rPr lang="ar-EG" dirty="0">
                <a:latin typeface="Alexandria" pitchFamily="2" charset="-78"/>
                <a:cs typeface="Alexandria" pitchFamily="2" charset="-78"/>
              </a:rPr>
              <a:t>في أوقات الركود، تُلاحظ زيادة في الإعلانات الترويجية التي تركز على الخصومات والعروض لجذب المستهلكين.</a:t>
            </a:r>
          </a:p>
          <a:p>
            <a:pPr algn="r" rtl="1">
              <a:lnSpc>
                <a:spcPct val="200000"/>
              </a:lnSpc>
            </a:pPr>
            <a:endParaRPr lang="ar-EG" b="1" dirty="0">
              <a:latin typeface="Alexandria" pitchFamily="2" charset="-78"/>
              <a:cs typeface="Alexandria" pitchFamily="2" charset="-78"/>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96562"/>
            <a:ext cx="2305141" cy="1076343"/>
          </a:xfrm>
          <a:prstGeom prst="rect">
            <a:avLst/>
          </a:prstGeom>
        </p:spPr>
      </p:pic>
      <p:pic>
        <p:nvPicPr>
          <p:cNvPr id="8" name="Picture 7">
            <a:extLst>
              <a:ext uri="{FF2B5EF4-FFF2-40B4-BE49-F238E27FC236}">
                <a16:creationId xmlns:a16="http://schemas.microsoft.com/office/drawing/2014/main" id="{66E4F451-360C-C741-EC6A-2C00532CD43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82776" y="2110989"/>
            <a:ext cx="3438381" cy="3950534"/>
          </a:xfrm>
          <a:prstGeom prst="rect">
            <a:avLst/>
          </a:prstGeom>
        </p:spPr>
      </p:pic>
    </p:spTree>
    <p:extLst>
      <p:ext uri="{BB962C8B-B14F-4D97-AF65-F5344CB8AC3E}">
        <p14:creationId xmlns:p14="http://schemas.microsoft.com/office/powerpoint/2010/main" val="184276003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a:extLst>
            <a:ext uri="{FF2B5EF4-FFF2-40B4-BE49-F238E27FC236}">
              <a16:creationId xmlns:a16="http://schemas.microsoft.com/office/drawing/2014/main" id="{6022AFBB-9BBE-16E6-8619-713D57657DAC}"/>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A02CCFC3-7069-D546-1D08-3E8209017A21}"/>
              </a:ext>
            </a:extLst>
          </p:cNvPr>
          <p:cNvSpPr txBox="1"/>
          <p:nvPr/>
        </p:nvSpPr>
        <p:spPr>
          <a:xfrm>
            <a:off x="1658569" y="796477"/>
            <a:ext cx="7877061" cy="954107"/>
          </a:xfrm>
          <a:prstGeom prst="rect">
            <a:avLst/>
          </a:prstGeom>
          <a:noFill/>
        </p:spPr>
        <p:txBody>
          <a:bodyPr wrap="square" rtlCol="0">
            <a:spAutoFit/>
          </a:bodyPr>
          <a:lstStyle/>
          <a:p>
            <a:pPr algn="ctr" rtl="1"/>
            <a:r>
              <a:rPr lang="ar-EG" b="1" dirty="0">
                <a:solidFill>
                  <a:srgbClr val="00B0F0"/>
                </a:solidFill>
                <a:latin typeface="Alexandria" pitchFamily="2" charset="-78"/>
                <a:cs typeface="Alexandria" pitchFamily="2" charset="-78"/>
              </a:rPr>
              <a:t>خامسًا: التحديات الاقتصادية لمواقع التواصل الاجتماعي</a:t>
            </a:r>
            <a:endParaRPr lang="en-US" sz="1800" dirty="0">
              <a:solidFill>
                <a:srgbClr val="00B0F0"/>
              </a:solidFill>
              <a:latin typeface="Alexandria" pitchFamily="2" charset="-78"/>
              <a:cs typeface="Alexandria" pitchFamily="2" charset="-78"/>
            </a:endParaRPr>
          </a:p>
          <a:p>
            <a:pPr algn="ctr" rtl="1"/>
            <a:endParaRPr lang="en-US" b="1" dirty="0">
              <a:solidFill>
                <a:srgbClr val="00B0F0"/>
              </a:solidFill>
              <a:latin typeface="Alexandria" pitchFamily="2" charset="-78"/>
              <a:cs typeface="Alexandria" pitchFamily="2" charset="-78"/>
            </a:endParaRPr>
          </a:p>
          <a:p>
            <a:pPr algn="ctr" rtl="1"/>
            <a:endParaRPr lang="en-US" sz="2000" b="1" dirty="0">
              <a:solidFill>
                <a:srgbClr val="00AEEF"/>
              </a:solidFill>
              <a:latin typeface="Alexandria" charset="0"/>
              <a:cs typeface="Alexandria" charset="0"/>
            </a:endParaRPr>
          </a:p>
        </p:txBody>
      </p:sp>
      <p:sp>
        <p:nvSpPr>
          <p:cNvPr id="6" name="TextBox 5">
            <a:extLst>
              <a:ext uri="{FF2B5EF4-FFF2-40B4-BE49-F238E27FC236}">
                <a16:creationId xmlns:a16="http://schemas.microsoft.com/office/drawing/2014/main" id="{876A99C5-5ABA-2F15-99E1-BA9AE013EDD6}"/>
              </a:ext>
            </a:extLst>
          </p:cNvPr>
          <p:cNvSpPr txBox="1"/>
          <p:nvPr/>
        </p:nvSpPr>
        <p:spPr>
          <a:xfrm>
            <a:off x="1177686"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E340DF18-965D-197B-FE9E-DFD5B846CDE0}"/>
              </a:ext>
            </a:extLst>
          </p:cNvPr>
          <p:cNvSpPr txBox="1"/>
          <p:nvPr/>
        </p:nvSpPr>
        <p:spPr>
          <a:xfrm>
            <a:off x="5794872" y="2327425"/>
            <a:ext cx="5814352" cy="3334887"/>
          </a:xfrm>
          <a:prstGeom prst="rect">
            <a:avLst/>
          </a:prstGeom>
          <a:noFill/>
        </p:spPr>
        <p:txBody>
          <a:bodyPr wrap="square" rtlCol="0">
            <a:spAutoFit/>
          </a:bodyPr>
          <a:lstStyle/>
          <a:p>
            <a:pPr algn="r" rtl="1">
              <a:lnSpc>
                <a:spcPct val="200000"/>
              </a:lnSpc>
            </a:pPr>
            <a:r>
              <a:rPr lang="ar-EG" b="1" dirty="0">
                <a:solidFill>
                  <a:srgbClr val="FF0000"/>
                </a:solidFill>
                <a:latin typeface="Alexandria" pitchFamily="2" charset="-78"/>
                <a:cs typeface="Alexandria" pitchFamily="2" charset="-78"/>
              </a:rPr>
              <a:t>3- تراجع إيرادات الإعلانات</a:t>
            </a:r>
            <a:endParaRPr lang="ar-EG" b="1" dirty="0">
              <a:latin typeface="Alexandria" pitchFamily="2" charset="-78"/>
              <a:cs typeface="Alexandria" pitchFamily="2" charset="-78"/>
            </a:endParaRPr>
          </a:p>
          <a:p>
            <a:pPr algn="r" rtl="1">
              <a:lnSpc>
                <a:spcPct val="200000"/>
              </a:lnSpc>
            </a:pPr>
            <a:r>
              <a:rPr lang="ar-EG" dirty="0">
                <a:latin typeface="Alexandria Light" pitchFamily="2" charset="-78"/>
                <a:cs typeface="Alexandria Light" pitchFamily="2" charset="-78"/>
              </a:rPr>
              <a:t>مع زيادة استخدام أدوات حظر الإعلانات (</a:t>
            </a:r>
            <a:r>
              <a:rPr lang="en-US" dirty="0">
                <a:latin typeface="Alexandria Light" pitchFamily="2" charset="-78"/>
                <a:cs typeface="Alexandria Light" pitchFamily="2" charset="-78"/>
              </a:rPr>
              <a:t>Ad Blockers)، </a:t>
            </a:r>
            <a:r>
              <a:rPr lang="ar-EG" dirty="0">
                <a:latin typeface="Alexandria Light" pitchFamily="2" charset="-78"/>
                <a:cs typeface="Alexandria Light" pitchFamily="2" charset="-78"/>
              </a:rPr>
              <a:t>تعاني المنصات من فقدان جزء كبير من عائداتها الإعلانية.</a:t>
            </a:r>
          </a:p>
          <a:p>
            <a:pPr algn="r" rtl="1">
              <a:lnSpc>
                <a:spcPct val="200000"/>
              </a:lnSpc>
            </a:pPr>
            <a:r>
              <a:rPr lang="ar-EG" b="1" dirty="0">
                <a:latin typeface="Alexandria Light" pitchFamily="2" charset="-78"/>
                <a:cs typeface="Alexandria Light" pitchFamily="2" charset="-78"/>
              </a:rPr>
              <a:t>- </a:t>
            </a:r>
            <a:r>
              <a:rPr lang="ar-EG" dirty="0">
                <a:latin typeface="Alexandria Light" pitchFamily="2" charset="-78"/>
                <a:cs typeface="Alexandria Light" pitchFamily="2" charset="-78"/>
              </a:rPr>
              <a:t>تغيّر سياسات الخصوصية (مثل تحديثات </a:t>
            </a:r>
            <a:r>
              <a:rPr lang="en-US" dirty="0">
                <a:latin typeface="Alexandria Light" pitchFamily="2" charset="-78"/>
                <a:cs typeface="Alexandria Light" pitchFamily="2" charset="-78"/>
              </a:rPr>
              <a:t>Apple </a:t>
            </a:r>
            <a:r>
              <a:rPr lang="ar-EG" dirty="0">
                <a:latin typeface="Alexandria Light" pitchFamily="2" charset="-78"/>
                <a:cs typeface="Alexandria Light" pitchFamily="2" charset="-78"/>
              </a:rPr>
              <a:t>في </a:t>
            </a:r>
            <a:r>
              <a:rPr lang="en-US" dirty="0">
                <a:latin typeface="Alexandria Light" pitchFamily="2" charset="-78"/>
                <a:cs typeface="Alexandria Light" pitchFamily="2" charset="-78"/>
              </a:rPr>
              <a:t>iOS 14) </a:t>
            </a:r>
            <a:r>
              <a:rPr lang="ar-EG" dirty="0">
                <a:latin typeface="Alexandria Light" pitchFamily="2" charset="-78"/>
                <a:cs typeface="Alexandria Light" pitchFamily="2" charset="-78"/>
              </a:rPr>
              <a:t>قلل من قدرة المنصات على استهداف المستخدمين بفعالية، مما أثر على أرباحها.</a:t>
            </a:r>
            <a:endParaRPr lang="ar-EG" b="1" dirty="0">
              <a:latin typeface="Alexandria Light" pitchFamily="2" charset="-78"/>
              <a:cs typeface="Alexandria Light" pitchFamily="2" charset="-78"/>
            </a:endParaRPr>
          </a:p>
        </p:txBody>
      </p:sp>
      <p:pic>
        <p:nvPicPr>
          <p:cNvPr id="7" name="Graphic 21">
            <a:extLst>
              <a:ext uri="{FF2B5EF4-FFF2-40B4-BE49-F238E27FC236}">
                <a16:creationId xmlns:a16="http://schemas.microsoft.com/office/drawing/2014/main" id="{5141A8D1-396D-091F-7A4A-7B9D0BDA752A}"/>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96562"/>
            <a:ext cx="2305141" cy="1076343"/>
          </a:xfrm>
          <a:prstGeom prst="rect">
            <a:avLst/>
          </a:prstGeom>
        </p:spPr>
      </p:pic>
      <p:pic>
        <p:nvPicPr>
          <p:cNvPr id="4" name="Picture 3">
            <a:extLst>
              <a:ext uri="{FF2B5EF4-FFF2-40B4-BE49-F238E27FC236}">
                <a16:creationId xmlns:a16="http://schemas.microsoft.com/office/drawing/2014/main" id="{9A3B83B4-9315-9E10-7834-42F78F729F3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4236" y="2630771"/>
            <a:ext cx="5640636" cy="3608382"/>
          </a:xfrm>
          <a:prstGeom prst="rect">
            <a:avLst/>
          </a:prstGeom>
        </p:spPr>
      </p:pic>
    </p:spTree>
    <p:extLst>
      <p:ext uri="{BB962C8B-B14F-4D97-AF65-F5344CB8AC3E}">
        <p14:creationId xmlns:p14="http://schemas.microsoft.com/office/powerpoint/2010/main" val="369996974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130934" y="1115864"/>
            <a:ext cx="6043769" cy="400110"/>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خلاصة المحاضرة </a:t>
            </a:r>
            <a:endParaRPr lang="en-US" sz="2000"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651572" y="2407249"/>
            <a:ext cx="8888855" cy="2123017"/>
          </a:xfrm>
          <a:prstGeom prst="rect">
            <a:avLst/>
          </a:prstGeom>
          <a:noFill/>
        </p:spPr>
        <p:txBody>
          <a:bodyPr wrap="square" rtlCol="0">
            <a:spAutoFit/>
          </a:bodyPr>
          <a:lstStyle/>
          <a:p>
            <a:pPr algn="r" rtl="1">
              <a:lnSpc>
                <a:spcPct val="150000"/>
              </a:lnSpc>
            </a:pPr>
            <a:r>
              <a:rPr lang="ar-EG" sz="1800" b="1" dirty="0">
                <a:solidFill>
                  <a:schemeClr val="tx1">
                    <a:lumMod val="95000"/>
                    <a:lumOff val="5000"/>
                  </a:schemeClr>
                </a:solidFill>
                <a:latin typeface="Alexandria" pitchFamily="2" charset="-78"/>
                <a:cs typeface="Alexandria" pitchFamily="2" charset="-78"/>
              </a:rPr>
              <a:t>-مفهوم المنصات الاجتماعية.</a:t>
            </a:r>
          </a:p>
          <a:p>
            <a:pPr algn="r" rtl="1">
              <a:lnSpc>
                <a:spcPct val="150000"/>
              </a:lnSpc>
            </a:pPr>
            <a:r>
              <a:rPr lang="ar-EG" b="1" dirty="0">
                <a:solidFill>
                  <a:schemeClr val="tx1">
                    <a:lumMod val="95000"/>
                    <a:lumOff val="5000"/>
                  </a:schemeClr>
                </a:solidFill>
                <a:latin typeface="Alexandria" pitchFamily="2" charset="-78"/>
                <a:cs typeface="Alexandria" pitchFamily="2" charset="-78"/>
              </a:rPr>
              <a:t>- </a:t>
            </a:r>
            <a:r>
              <a:rPr lang="ar-EG" sz="1800" b="1" dirty="0">
                <a:solidFill>
                  <a:schemeClr val="tx1">
                    <a:lumMod val="95000"/>
                    <a:lumOff val="5000"/>
                  </a:schemeClr>
                </a:solidFill>
                <a:latin typeface="Alexandria" pitchFamily="2" charset="-78"/>
                <a:cs typeface="Alexandria" pitchFamily="2" charset="-78"/>
              </a:rPr>
              <a:t> مصادر الدخل لمواقع التواصل الاجتماعي</a:t>
            </a:r>
            <a:endParaRPr lang="en-US" sz="1800" b="1" dirty="0">
              <a:solidFill>
                <a:schemeClr val="tx1">
                  <a:lumMod val="95000"/>
                  <a:lumOff val="5000"/>
                </a:schemeClr>
              </a:solidFill>
              <a:latin typeface="Alexandria" pitchFamily="2" charset="-78"/>
              <a:cs typeface="Alexandria" pitchFamily="2" charset="-78"/>
            </a:endParaRPr>
          </a:p>
          <a:p>
            <a:pPr algn="r" rtl="1">
              <a:lnSpc>
                <a:spcPct val="150000"/>
              </a:lnSpc>
            </a:pPr>
            <a:r>
              <a:rPr lang="ar-EG" sz="1800" b="1" dirty="0">
                <a:solidFill>
                  <a:schemeClr val="tx1"/>
                </a:solidFill>
                <a:latin typeface="Alexandria" pitchFamily="2" charset="-78"/>
                <a:cs typeface="Alexandria" pitchFamily="2" charset="-78"/>
              </a:rPr>
              <a:t>- نماذج العمل المتبعة في منصات التواصل الاجتماعي</a:t>
            </a:r>
            <a:endParaRPr lang="en-US" sz="1800" b="1" dirty="0">
              <a:solidFill>
                <a:schemeClr val="tx1"/>
              </a:solidFill>
              <a:latin typeface="Alexandria" pitchFamily="2" charset="-78"/>
              <a:cs typeface="Alexandria" pitchFamily="2" charset="-78"/>
            </a:endParaRPr>
          </a:p>
          <a:p>
            <a:pPr marL="285750" indent="-285750" algn="r" rtl="1">
              <a:lnSpc>
                <a:spcPct val="150000"/>
              </a:lnSpc>
              <a:buFontTx/>
              <a:buChar char="-"/>
            </a:pPr>
            <a:r>
              <a:rPr lang="ar-EG" b="1" dirty="0">
                <a:solidFill>
                  <a:schemeClr val="tx1">
                    <a:lumMod val="95000"/>
                    <a:lumOff val="5000"/>
                  </a:schemeClr>
                </a:solidFill>
                <a:latin typeface="Alexandria" pitchFamily="2" charset="-78"/>
                <a:cs typeface="Alexandria" pitchFamily="2" charset="-78"/>
              </a:rPr>
              <a:t>الاقتصاد التشاركي وتأثير مواقع التواصل على الصناعات الأخرى</a:t>
            </a:r>
          </a:p>
          <a:p>
            <a:pPr marL="285750" indent="-285750" algn="r" rtl="1">
              <a:lnSpc>
                <a:spcPct val="150000"/>
              </a:lnSpc>
              <a:buFontTx/>
              <a:buChar char="-"/>
            </a:pPr>
            <a:r>
              <a:rPr lang="ar-EG" b="1" kern="0" dirty="0">
                <a:solidFill>
                  <a:schemeClr val="tx1">
                    <a:lumMod val="95000"/>
                    <a:lumOff val="5000"/>
                  </a:schemeClr>
                </a:solidFill>
                <a:effectLst/>
                <a:latin typeface="Alexandria" pitchFamily="2" charset="-78"/>
                <a:ea typeface="Times New Roman" panose="02020603050405020304" pitchFamily="18" charset="0"/>
                <a:cs typeface="Alexandria" pitchFamily="2" charset="-78"/>
              </a:rPr>
              <a:t>التحديات الاق</a:t>
            </a:r>
            <a:r>
              <a:rPr lang="ar-EG" b="1" kern="0" dirty="0">
                <a:solidFill>
                  <a:schemeClr val="tx1">
                    <a:lumMod val="95000"/>
                    <a:lumOff val="5000"/>
                  </a:schemeClr>
                </a:solidFill>
                <a:latin typeface="Alexandria" pitchFamily="2" charset="-78"/>
                <a:ea typeface="Times New Roman" panose="02020603050405020304" pitchFamily="18" charset="0"/>
                <a:cs typeface="Alexandria" pitchFamily="2" charset="-78"/>
              </a:rPr>
              <a:t>تصادية لمواقع التواصل الاجتماعي</a:t>
            </a:r>
            <a:endParaRPr lang="ar-EG" b="1" kern="0" dirty="0">
              <a:solidFill>
                <a:srgbClr val="0D0D0D"/>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383213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130934" y="1115864"/>
            <a:ext cx="6043769" cy="400110"/>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المحاضرة القادمة </a:t>
            </a:r>
            <a:endParaRPr lang="en-US" sz="2000"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651572" y="2660636"/>
            <a:ext cx="8888855" cy="2657779"/>
          </a:xfrm>
          <a:prstGeom prst="rect">
            <a:avLst/>
          </a:prstGeom>
          <a:noFill/>
        </p:spPr>
        <p:txBody>
          <a:bodyPr wrap="square" rtlCol="0">
            <a:spAutoFit/>
          </a:bodyPr>
          <a:lstStyle/>
          <a:p>
            <a:pPr marL="285750" indent="-285750" algn="just" rtl="1">
              <a:lnSpc>
                <a:spcPct val="200000"/>
              </a:lnSpc>
              <a:buFontTx/>
              <a:buChar char="-"/>
            </a:pPr>
            <a:r>
              <a:rPr lang="ar-EG" b="1" kern="0" dirty="0">
                <a:solidFill>
                  <a:srgbClr val="0D0D0D"/>
                </a:solidFill>
                <a:effectLst/>
                <a:latin typeface="Alexandria" pitchFamily="2" charset="-78"/>
                <a:ea typeface="Times New Roman" panose="02020603050405020304" pitchFamily="18" charset="0"/>
                <a:cs typeface="Alexandria" pitchFamily="2" charset="-78"/>
              </a:rPr>
              <a:t>في المحاضرة القادمة </a:t>
            </a:r>
          </a:p>
          <a:p>
            <a:pPr algn="just" rtl="1">
              <a:lnSpc>
                <a:spcPct val="200000"/>
              </a:lnSpc>
            </a:pPr>
            <a:r>
              <a:rPr lang="ar-EG" b="1" kern="0" dirty="0">
                <a:solidFill>
                  <a:srgbClr val="0D0D0D"/>
                </a:solidFill>
                <a:latin typeface="Alexandria" pitchFamily="2" charset="-78"/>
                <a:ea typeface="Times New Roman" panose="02020603050405020304" pitchFamily="18" charset="0"/>
                <a:cs typeface="Alexandria" pitchFamily="2" charset="-78"/>
              </a:rPr>
              <a:t>سنتعرف على......</a:t>
            </a:r>
            <a:endParaRPr lang="en-US" b="1" kern="0" dirty="0">
              <a:solidFill>
                <a:srgbClr val="0D0D0D"/>
              </a:solidFill>
              <a:latin typeface="Alexandria" pitchFamily="2" charset="-78"/>
              <a:ea typeface="Times New Roman" panose="02020603050405020304" pitchFamily="18" charset="0"/>
              <a:cs typeface="Alexandria" pitchFamily="2" charset="-78"/>
            </a:endParaRPr>
          </a:p>
          <a:p>
            <a:pPr marL="285750" indent="-285750" algn="just" rtl="1">
              <a:lnSpc>
                <a:spcPct val="200000"/>
              </a:lnSpc>
              <a:buFontTx/>
              <a:buChar char="-"/>
            </a:pPr>
            <a:r>
              <a:rPr lang="ar-EG" sz="1600" b="1" kern="0" dirty="0">
                <a:solidFill>
                  <a:srgbClr val="00B0F0"/>
                </a:solidFill>
                <a:latin typeface="Alexandria" pitchFamily="2" charset="-78"/>
                <a:ea typeface="Times New Roman" panose="02020603050405020304" pitchFamily="18" charset="0"/>
                <a:cs typeface="Alexandria" pitchFamily="2" charset="-78"/>
              </a:rPr>
              <a:t>الذكاء الاصطناعي واقتصاديات الإعلام الرقمي</a:t>
            </a:r>
          </a:p>
          <a:p>
            <a:pPr marL="285750" indent="-285750" algn="just" rtl="1">
              <a:lnSpc>
                <a:spcPct val="200000"/>
              </a:lnSpc>
              <a:buFontTx/>
              <a:buChar char="-"/>
            </a:pPr>
            <a:r>
              <a:rPr lang="ar-EG" sz="1600" b="1" kern="0" dirty="0">
                <a:solidFill>
                  <a:srgbClr val="00B0F0"/>
                </a:solidFill>
                <a:latin typeface="Alexandria" pitchFamily="2" charset="-78"/>
                <a:ea typeface="Times New Roman" panose="02020603050405020304" pitchFamily="18" charset="0"/>
                <a:cs typeface="Alexandria" pitchFamily="2" charset="-78"/>
              </a:rPr>
              <a:t>التحديات الاقتصادية لتبني الذكاء الاصطناعي</a:t>
            </a:r>
            <a:endParaRPr lang="ar-EG" b="1" kern="0" dirty="0">
              <a:solidFill>
                <a:srgbClr val="0D0D0D"/>
              </a:solidFill>
              <a:effectLst/>
              <a:latin typeface="Alexandria Light" pitchFamily="2" charset="-78"/>
              <a:ea typeface="Times New Roman" panose="02020603050405020304" pitchFamily="18" charset="0"/>
              <a:cs typeface="Alexandria Light" pitchFamily="2" charset="-78"/>
            </a:endParaRPr>
          </a:p>
          <a:p>
            <a:pPr marL="285750" indent="-285750" algn="just" rtl="1">
              <a:lnSpc>
                <a:spcPct val="200000"/>
              </a:lnSpc>
              <a:buFontTx/>
              <a:buChar char="-"/>
            </a:pPr>
            <a:endParaRPr lang="ar-EG" b="1" kern="0" dirty="0">
              <a:solidFill>
                <a:srgbClr val="0D0D0D"/>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3E247DDF-EA52-C171-F347-FF3DD427219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4695" y="1890064"/>
            <a:ext cx="4105459" cy="4105459"/>
          </a:xfrm>
          <a:prstGeom prst="rect">
            <a:avLst/>
          </a:prstGeom>
        </p:spPr>
      </p:pic>
    </p:spTree>
    <p:extLst>
      <p:ext uri="{BB962C8B-B14F-4D97-AF65-F5344CB8AC3E}">
        <p14:creationId xmlns:p14="http://schemas.microsoft.com/office/powerpoint/2010/main" val="6454495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B510CD56-B1A3-4C92-9EC6-00D5788B8C9F}"/>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4067</TotalTime>
  <Words>2553</Words>
  <Application>Microsoft Office PowerPoint</Application>
  <PresentationFormat>Widescreen</PresentationFormat>
  <Paragraphs>225</Paragraphs>
  <Slides>38</Slides>
  <Notes>14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38</vt:i4>
      </vt:variant>
    </vt:vector>
  </HeadingPairs>
  <TitlesOfParts>
    <vt:vector size="45" baseType="lpstr">
      <vt:lpstr>Alexandria</vt:lpstr>
      <vt:lpstr>Alexandria Light</vt:lpstr>
      <vt:lpstr>Alexandria Medium</vt: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Zahra</cp:lastModifiedBy>
  <cp:revision>33</cp:revision>
  <dcterms:created xsi:type="dcterms:W3CDTF">2023-04-29T09:08:00Z</dcterms:created>
  <dcterms:modified xsi:type="dcterms:W3CDTF">2025-04-03T21:19:25Z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