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480" r:id="rId2"/>
    <p:sldId id="276" r:id="rId3"/>
    <p:sldId id="535" r:id="rId4"/>
    <p:sldId id="271" r:id="rId5"/>
    <p:sldId id="514" r:id="rId6"/>
    <p:sldId id="482" r:id="rId7"/>
    <p:sldId id="256" r:id="rId8"/>
    <p:sldId id="508" r:id="rId9"/>
    <p:sldId id="509" r:id="rId10"/>
    <p:sldId id="510" r:id="rId11"/>
    <p:sldId id="511" r:id="rId12"/>
    <p:sldId id="536" r:id="rId13"/>
    <p:sldId id="562" r:id="rId14"/>
    <p:sldId id="513" r:id="rId15"/>
    <p:sldId id="485" r:id="rId16"/>
    <p:sldId id="564" r:id="rId17"/>
    <p:sldId id="568" r:id="rId18"/>
    <p:sldId id="551" r:id="rId19"/>
    <p:sldId id="483" r:id="rId20"/>
    <p:sldId id="549" r:id="rId21"/>
    <p:sldId id="552" r:id="rId22"/>
    <p:sldId id="558" r:id="rId23"/>
    <p:sldId id="567" r:id="rId24"/>
    <p:sldId id="537" r:id="rId25"/>
    <p:sldId id="542" r:id="rId26"/>
    <p:sldId id="544" r:id="rId27"/>
    <p:sldId id="545" r:id="rId28"/>
    <p:sldId id="565" r:id="rId29"/>
    <p:sldId id="566" r:id="rId30"/>
    <p:sldId id="569" r:id="rId31"/>
    <p:sldId id="570" r:id="rId32"/>
    <p:sldId id="572" r:id="rId33"/>
    <p:sldId id="571" r:id="rId34"/>
    <p:sldId id="547" r:id="rId35"/>
    <p:sldId id="516" r:id="rId36"/>
    <p:sldId id="518" r:id="rId37"/>
    <p:sldId id="554" r:id="rId38"/>
    <p:sldId id="555" r:id="rId39"/>
    <p:sldId id="556" r:id="rId40"/>
    <p:sldId id="574" r:id="rId41"/>
    <p:sldId id="490" r:id="rId42"/>
    <p:sldId id="349" r:id="rId43"/>
    <p:sldId id="303"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6"/>
            <p14:sldId id="535"/>
            <p14:sldId id="271"/>
            <p14:sldId id="514"/>
            <p14:sldId id="482"/>
            <p14:sldId id="256"/>
            <p14:sldId id="508"/>
            <p14:sldId id="509"/>
            <p14:sldId id="510"/>
            <p14:sldId id="511"/>
            <p14:sldId id="536"/>
            <p14:sldId id="562"/>
            <p14:sldId id="513"/>
            <p14:sldId id="485"/>
            <p14:sldId id="564"/>
            <p14:sldId id="568"/>
            <p14:sldId id="551"/>
            <p14:sldId id="483"/>
            <p14:sldId id="549"/>
            <p14:sldId id="552"/>
            <p14:sldId id="558"/>
            <p14:sldId id="567"/>
            <p14:sldId id="537"/>
            <p14:sldId id="542"/>
            <p14:sldId id="544"/>
            <p14:sldId id="545"/>
            <p14:sldId id="565"/>
            <p14:sldId id="566"/>
            <p14:sldId id="569"/>
            <p14:sldId id="570"/>
            <p14:sldId id="572"/>
            <p14:sldId id="571"/>
            <p14:sldId id="547"/>
            <p14:sldId id="516"/>
            <p14:sldId id="518"/>
            <p14:sldId id="554"/>
            <p14:sldId id="555"/>
            <p14:sldId id="556"/>
            <p14:sldId id="574"/>
            <p14:sldId id="490"/>
            <p14:sldId id="349"/>
            <p14:sldId id="303"/>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4472C4"/>
    <a:srgbClr val="000000"/>
    <a:srgbClr val="669BBC"/>
    <a:srgbClr val="2D3956"/>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8219B53-9D09-4568-85B7-42E446AAE34B}" v="1" dt="2023-11-22T11:56:43.70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21" autoAdjust="0"/>
    <p:restoredTop sz="93738" autoAdjust="0"/>
  </p:normalViewPr>
  <p:slideViewPr>
    <p:cSldViewPr snapToGrid="0">
      <p:cViewPr varScale="1">
        <p:scale>
          <a:sx n="73" d="100"/>
          <a:sy n="73" d="100"/>
        </p:scale>
        <p:origin x="1070"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microsoft.com/office/2015/10/relationships/revisionInfo" Target="revisionInfo.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ery tawfeeq" userId="19a96e0e89ed5f52" providerId="LiveId" clId="{88219B53-9D09-4568-85B7-42E446AAE34B}"/>
    <pc:docChg chg="modSld">
      <pc:chgData name="shery tawfeeq" userId="19a96e0e89ed5f52" providerId="LiveId" clId="{88219B53-9D09-4568-85B7-42E446AAE34B}" dt="2023-11-22T11:56:43.704" v="0"/>
      <pc:docMkLst>
        <pc:docMk/>
      </pc:docMkLst>
      <pc:sldChg chg="addSp modSp">
        <pc:chgData name="shery tawfeeq" userId="19a96e0e89ed5f52" providerId="LiveId" clId="{88219B53-9D09-4568-85B7-42E446AAE34B}" dt="2023-11-22T11:56:43.704" v="0"/>
        <pc:sldMkLst>
          <pc:docMk/>
          <pc:sldMk cId="534954278" sldId="551"/>
        </pc:sldMkLst>
        <pc:picChg chg="add mod">
          <ac:chgData name="shery tawfeeq" userId="19a96e0e89ed5f52" providerId="LiveId" clId="{88219B53-9D09-4568-85B7-42E446AAE34B}" dt="2023-11-22T11:56:43.704" v="0"/>
          <ac:picMkLst>
            <pc:docMk/>
            <pc:sldMk cId="534954278" sldId="551"/>
            <ac:picMk id="5" creationId="{CE6CC2F8-57DD-E86D-7C91-B60606B0FEA5}"/>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4702244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4092187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9060113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11/22/2023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8" Type="http://schemas.openxmlformats.org/officeDocument/2006/relationships/image" Target="../media/image37.jpg"/><Relationship Id="rId3" Type="http://schemas.openxmlformats.org/officeDocument/2006/relationships/image" Target="../media/image33.png"/><Relationship Id="rId7"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6.xml"/><Relationship Id="rId6" Type="http://schemas.openxmlformats.org/officeDocument/2006/relationships/image" Target="../media/image36.svg"/><Relationship Id="rId5" Type="http://schemas.openxmlformats.org/officeDocument/2006/relationships/image" Target="../media/image35.png"/><Relationship Id="rId4" Type="http://schemas.openxmlformats.org/officeDocument/2006/relationships/image" Target="../media/image34.svg"/></Relationships>
</file>

<file path=ppt/slides/_rels/slide43.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39.png"/><Relationship Id="rId5" Type="http://schemas.openxmlformats.org/officeDocument/2006/relationships/image" Target="../media/image36.svg"/><Relationship Id="rId4" Type="http://schemas.openxmlformats.org/officeDocument/2006/relationships/image" Target="../media/image3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224464" y="3585677"/>
            <a:ext cx="3593269" cy="523220"/>
          </a:xfrm>
          <a:prstGeom prst="rect">
            <a:avLst/>
          </a:prstGeom>
          <a:noFill/>
        </p:spPr>
        <p:txBody>
          <a:bodyPr wrap="square" rtlCol="0">
            <a:spAutoFit/>
          </a:bodyPr>
          <a:lstStyle/>
          <a:p>
            <a:pPr algn="ctr"/>
            <a:r>
              <a:rPr lang="ar-EG" sz="2800"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إعداد: د. شريهان محمد</a:t>
            </a:r>
            <a:endParaRPr lang="en-US" sz="2800"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566529" y="2206489"/>
            <a:ext cx="5068644" cy="922219"/>
          </a:xfrm>
          <a:prstGeom prst="rect">
            <a:avLst/>
          </a:prstGeom>
          <a:noFill/>
        </p:spPr>
        <p:txBody>
          <a:bodyPr wrap="square" rtlCol="0">
            <a:spAutoFit/>
          </a:bodyPr>
          <a:lstStyle/>
          <a:p>
            <a:r>
              <a:rPr lang="ar-EG" sz="5400" b="1" dirty="0">
                <a:solidFill>
                  <a:schemeClr val="bg1"/>
                </a:solidFill>
                <a:effectLst>
                  <a:outerShdw blurRad="38100" dist="38100" dir="2700000" algn="tl">
                    <a:srgbClr val="000000">
                      <a:alpha val="43137"/>
                    </a:srgbClr>
                  </a:outerShdw>
                </a:effectLst>
                <a:latin typeface="Times New Roman" panose="02020603050405020304" pitchFamily="18" charset="0"/>
                <a:cs typeface="Farsi Simple Bold" panose="02010400000000000000" pitchFamily="2" charset="-78"/>
              </a:rPr>
              <a:t>قوانين وأخلاقيات الإعلام</a:t>
            </a:r>
            <a:endParaRPr lang="en-US" sz="5400" b="1" dirty="0">
              <a:solidFill>
                <a:schemeClr val="bg1"/>
              </a:solidFill>
              <a:effectLst>
                <a:outerShdw blurRad="38100" dist="38100" dir="2700000" algn="tl">
                  <a:srgbClr val="000000">
                    <a:alpha val="43137"/>
                  </a:srgbClr>
                </a:outerShdw>
              </a:effectLst>
              <a:latin typeface="Times New Roman" panose="02020603050405020304" pitchFamily="18" charset="0"/>
              <a:cs typeface="Farsi Simple Bold" panose="02010400000000000000"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697199" y="5784022"/>
            <a:ext cx="264779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3200" b="1" dirty="0">
                <a:solidFill>
                  <a:srgbClr val="00000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المحاضرة الثامنة</a:t>
            </a:r>
            <a:endParaRPr lang="en-US" sz="3200" b="1" dirty="0">
              <a:solidFill>
                <a:srgbClr val="00000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2403765" y="5245800"/>
            <a:ext cx="1233030" cy="400110"/>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DGM 131</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75685CDF-490D-1012-FD78-8787322B50C6}"/>
              </a:ext>
            </a:extLst>
          </p:cNvPr>
          <p:cNvSpPr txBox="1"/>
          <p:nvPr/>
        </p:nvSpPr>
        <p:spPr>
          <a:xfrm>
            <a:off x="3468758" y="2559288"/>
            <a:ext cx="7517576" cy="2739211"/>
          </a:xfrm>
          <a:prstGeom prst="rect">
            <a:avLst/>
          </a:prstGeom>
          <a:noFill/>
        </p:spPr>
        <p:txBody>
          <a:bodyPr wrap="square" rtlCol="0">
            <a:spAutoFit/>
          </a:bodyPr>
          <a:lstStyle/>
          <a:p>
            <a:pPr algn="ctr" rtl="1"/>
            <a:r>
              <a:rPr lang="ar-EG" sz="36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a:t>
            </a:r>
            <a:r>
              <a:rPr lang="ar-EG" sz="44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الإعلام.. والأخلاق </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مفهوم الأخلاق. </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ما هي الأخلاقيات المهنية؟</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الأخلاقيات المهنية للعمل الإعلامي.</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أهمية الأخلاقيات للعمل الإعلامي. </a:t>
            </a:r>
          </a:p>
        </p:txBody>
      </p:sp>
      <p:sp>
        <p:nvSpPr>
          <p:cNvPr id="7" name="TextBox 6">
            <a:extLst>
              <a:ext uri="{FF2B5EF4-FFF2-40B4-BE49-F238E27FC236}">
                <a16:creationId xmlns:a16="http://schemas.microsoft.com/office/drawing/2014/main" id="{E0E104E5-E4DF-EB25-BB78-9354438259B5}"/>
              </a:ext>
            </a:extLst>
          </p:cNvPr>
          <p:cNvSpPr txBox="1"/>
          <p:nvPr/>
        </p:nvSpPr>
        <p:spPr>
          <a:xfrm>
            <a:off x="4262923" y="378513"/>
            <a:ext cx="3902032" cy="1323439"/>
          </a:xfrm>
          <a:prstGeom prst="rect">
            <a:avLst/>
          </a:prstGeom>
          <a:noFill/>
        </p:spPr>
        <p:txBody>
          <a:bodyPr wrap="square" rtlCol="0">
            <a:spAutoFit/>
          </a:bodyPr>
          <a:lstStyle/>
          <a:p>
            <a:pPr algn="ctr"/>
            <a:r>
              <a:rPr lang="ar-EG" sz="4000" b="1"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تذكرة بما تم تناوله في المحاضرة الماضية</a:t>
            </a:r>
            <a:endParaRPr lang="en-US" sz="4000" b="1"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sp>
        <p:nvSpPr>
          <p:cNvPr id="11" name="TextBox 10">
            <a:extLst>
              <a:ext uri="{FF2B5EF4-FFF2-40B4-BE49-F238E27FC236}">
                <a16:creationId xmlns:a16="http://schemas.microsoft.com/office/drawing/2014/main" id="{7044F10E-BCED-040B-6C6D-0CF70C49F746}"/>
              </a:ext>
            </a:extLst>
          </p:cNvPr>
          <p:cNvSpPr txBox="1"/>
          <p:nvPr/>
        </p:nvSpPr>
        <p:spPr>
          <a:xfrm>
            <a:off x="913285" y="1031706"/>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12" name="TextBox 11">
            <a:extLst>
              <a:ext uri="{FF2B5EF4-FFF2-40B4-BE49-F238E27FC236}">
                <a16:creationId xmlns:a16="http://schemas.microsoft.com/office/drawing/2014/main" id="{CD2777DC-A08D-48C3-00D1-F77C0DD9BFB4}"/>
              </a:ext>
            </a:extLst>
          </p:cNvPr>
          <p:cNvSpPr txBox="1"/>
          <p:nvPr/>
        </p:nvSpPr>
        <p:spPr>
          <a:xfrm>
            <a:off x="1074220" y="1454662"/>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السابعة</a:t>
            </a:r>
            <a:endParaRPr lang="en-US" sz="1600" b="1" dirty="0">
              <a:solidFill>
                <a:schemeClr val="bg1"/>
              </a:solidFill>
              <a:latin typeface="Sakkal Majalla" panose="02000000000000000000" pitchFamily="2" charset="-78"/>
              <a:cs typeface="Sakkal Majalla" panose="02000000000000000000" pitchFamily="2" charset="-78"/>
            </a:endParaRPr>
          </a:p>
        </p:txBody>
      </p:sp>
      <p:pic>
        <p:nvPicPr>
          <p:cNvPr id="3" name="Picture 2" descr="SharePoint List Formatting">
            <a:extLst>
              <a:ext uri="{FF2B5EF4-FFF2-40B4-BE49-F238E27FC236}">
                <a16:creationId xmlns:a16="http://schemas.microsoft.com/office/drawing/2014/main" id="{1E2E6D3F-4A4B-D33F-6F15-B73E61B3295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81319" y="2960824"/>
            <a:ext cx="2386220" cy="2206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75685CDF-490D-1012-FD78-8787322B50C6}"/>
              </a:ext>
            </a:extLst>
          </p:cNvPr>
          <p:cNvSpPr txBox="1"/>
          <p:nvPr/>
        </p:nvSpPr>
        <p:spPr>
          <a:xfrm>
            <a:off x="3751471" y="2368856"/>
            <a:ext cx="7305258" cy="3108543"/>
          </a:xfrm>
          <a:prstGeom prst="rect">
            <a:avLst/>
          </a:prstGeom>
          <a:noFill/>
        </p:spPr>
        <p:txBody>
          <a:bodyPr wrap="square" rtlCol="0">
            <a:spAutoFit/>
          </a:bodyPr>
          <a:lstStyle/>
          <a:p>
            <a:pPr algn="ct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a:t>
            </a:r>
            <a:r>
              <a:rPr lang="ar-EG" sz="36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الممارسة الإعلامية... المفهوم والضوابط</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مفهوم الممارسة الإعلامية.</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كيف يمكن ضبط الممارسة الإعلامية؟</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أهم ضوابط الممارسة الإعلامية.</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الخلاصة.</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المراجع المُقترحة.</a:t>
            </a:r>
          </a:p>
        </p:txBody>
      </p:sp>
      <p:sp>
        <p:nvSpPr>
          <p:cNvPr id="7" name="TextBox 6">
            <a:extLst>
              <a:ext uri="{FF2B5EF4-FFF2-40B4-BE49-F238E27FC236}">
                <a16:creationId xmlns:a16="http://schemas.microsoft.com/office/drawing/2014/main" id="{E0E104E5-E4DF-EB25-BB78-9354438259B5}"/>
              </a:ext>
            </a:extLst>
          </p:cNvPr>
          <p:cNvSpPr txBox="1"/>
          <p:nvPr/>
        </p:nvSpPr>
        <p:spPr>
          <a:xfrm>
            <a:off x="3924993" y="819253"/>
            <a:ext cx="4493451" cy="707886"/>
          </a:xfrm>
          <a:prstGeom prst="rect">
            <a:avLst/>
          </a:prstGeom>
          <a:noFill/>
        </p:spPr>
        <p:txBody>
          <a:bodyPr wrap="square" rtlCol="0">
            <a:spAutoFit/>
          </a:bodyPr>
          <a:lstStyle/>
          <a:p>
            <a:pPr algn="ctr"/>
            <a:r>
              <a:rPr lang="ar-EG" sz="4000" b="1"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محتويات المحاضرة</a:t>
            </a:r>
            <a:endParaRPr lang="en-US" sz="4000" b="1"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sp>
        <p:nvSpPr>
          <p:cNvPr id="11" name="TextBox 10">
            <a:extLst>
              <a:ext uri="{FF2B5EF4-FFF2-40B4-BE49-F238E27FC236}">
                <a16:creationId xmlns:a16="http://schemas.microsoft.com/office/drawing/2014/main" id="{7044F10E-BCED-040B-6C6D-0CF70C49F746}"/>
              </a:ext>
            </a:extLst>
          </p:cNvPr>
          <p:cNvSpPr txBox="1"/>
          <p:nvPr/>
        </p:nvSpPr>
        <p:spPr>
          <a:xfrm>
            <a:off x="913285" y="1031706"/>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12" name="TextBox 11">
            <a:extLst>
              <a:ext uri="{FF2B5EF4-FFF2-40B4-BE49-F238E27FC236}">
                <a16:creationId xmlns:a16="http://schemas.microsoft.com/office/drawing/2014/main" id="{CD2777DC-A08D-48C3-00D1-F77C0DD9BFB4}"/>
              </a:ext>
            </a:extLst>
          </p:cNvPr>
          <p:cNvSpPr txBox="1"/>
          <p:nvPr/>
        </p:nvSpPr>
        <p:spPr>
          <a:xfrm>
            <a:off x="1074220" y="1454662"/>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الثامنة</a:t>
            </a:r>
            <a:endParaRPr lang="en-US" sz="1600" b="1" dirty="0">
              <a:solidFill>
                <a:schemeClr val="bg1"/>
              </a:solidFill>
              <a:latin typeface="Sakkal Majalla" panose="02000000000000000000" pitchFamily="2" charset="-78"/>
              <a:cs typeface="Sakkal Majalla" panose="02000000000000000000" pitchFamily="2" charset="-78"/>
            </a:endParaRPr>
          </a:p>
        </p:txBody>
      </p:sp>
      <p:pic>
        <p:nvPicPr>
          <p:cNvPr id="1026" name="Picture 2" descr="4Mata - A SharePoint List Formatting Designer">
            <a:extLst>
              <a:ext uri="{FF2B5EF4-FFF2-40B4-BE49-F238E27FC236}">
                <a16:creationId xmlns:a16="http://schemas.microsoft.com/office/drawing/2014/main" id="{1FD7FA5D-7B3C-859C-9CE4-7038D0C3418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15514" y="3103147"/>
            <a:ext cx="2309479" cy="19381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4579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621707"/>
            <a:ext cx="911734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1127760" y="4913435"/>
            <a:ext cx="4971360" cy="707886"/>
          </a:xfrm>
          <a:prstGeom prst="rect">
            <a:avLst/>
          </a:prstGeom>
          <a:noFill/>
        </p:spPr>
        <p:txBody>
          <a:bodyPr wrap="square" rtlCol="0">
            <a:spAutoFit/>
          </a:bodyPr>
          <a:lstStyle/>
          <a:p>
            <a:pPr algn="ctr"/>
            <a:r>
              <a:rPr lang="ar-EG" sz="4000" b="1" dirty="0">
                <a:solidFill>
                  <a:schemeClr val="bg1"/>
                </a:solidFill>
                <a:latin typeface="Sakkal Majalla" panose="02000000000000000000" pitchFamily="2" charset="-78"/>
                <a:cs typeface="Sakkal Majalla" panose="02000000000000000000" pitchFamily="2" charset="-78"/>
              </a:rPr>
              <a:t>مفهوم الممارسة الإعلامية</a:t>
            </a: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972EF5BC-E5F7-C824-8A8C-D7C2E8180E68}"/>
              </a:ext>
            </a:extLst>
          </p:cNvPr>
          <p:cNvSpPr txBox="1"/>
          <p:nvPr/>
        </p:nvSpPr>
        <p:spPr>
          <a:xfrm>
            <a:off x="4819359" y="1150974"/>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3" name="TextBox 2">
            <a:extLst>
              <a:ext uri="{FF2B5EF4-FFF2-40B4-BE49-F238E27FC236}">
                <a16:creationId xmlns:a16="http://schemas.microsoft.com/office/drawing/2014/main" id="{E7884229-47C7-BF32-E83C-71CA5DF5D49F}"/>
              </a:ext>
            </a:extLst>
          </p:cNvPr>
          <p:cNvSpPr txBox="1"/>
          <p:nvPr/>
        </p:nvSpPr>
        <p:spPr>
          <a:xfrm>
            <a:off x="4950475" y="1544113"/>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الثامنة</a:t>
            </a:r>
            <a:endParaRPr lang="en-US" sz="1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711148" y="1921536"/>
            <a:ext cx="5327374" cy="3539430"/>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يتشكّل الإعلام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مجموعة الأفعال الصادرة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فرد</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جماعة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مؤسسة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الهادفة إلى نقل الخبر</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المعلومات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المعارف</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إلى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جهات متلقية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يتضمن الفعل الإعلامي عدة عناصر</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نفسية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مجتمعية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معرفية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معلوماتية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آنية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استراتيجية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يمكن إيجازها فيما يلي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4CB9ACB3-2E74-6F41-928F-012967869A09}"/>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Strengthening the United Nations' Role in Media Development | BBC Media  Action">
            <a:extLst>
              <a:ext uri="{FF2B5EF4-FFF2-40B4-BE49-F238E27FC236}">
                <a16:creationId xmlns:a16="http://schemas.microsoft.com/office/drawing/2014/main" id="{672A614A-6E2B-C57A-17F7-199BE68E9CE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8800" y="2633868"/>
            <a:ext cx="2246243" cy="20043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58947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65188" y="2038517"/>
            <a:ext cx="5640073" cy="3323987"/>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وجود معطيات واقعية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تكون هي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مادة الفعل الإعلامي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ول</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 وجود له بدونها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  وجود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ذات</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تقوم بالوظيفة الإعلامية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وذات</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أخرى تكون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متلقية لمادّة تلك الوظيفة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وجود استراتيجية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الذات التي تقدم المادة الإعلامية وتتقدم بها إلى الغير.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يتضمن الفعل الإعلامي علاقة بالغير</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وفقًا لتلك الاستراتيجية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4CB9ACB3-2E74-6F41-928F-012967869A09}"/>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descr="Home">
            <a:extLst>
              <a:ext uri="{FF2B5EF4-FFF2-40B4-BE49-F238E27FC236}">
                <a16:creationId xmlns:a16="http://schemas.microsoft.com/office/drawing/2014/main" id="{EE9514C8-3D57-69AD-D1E3-47A01DBB752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92276" y="2692758"/>
            <a:ext cx="2166731" cy="21832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19148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00201" y="2055505"/>
            <a:ext cx="8541454" cy="3323987"/>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يتضمن الفعل الإعلامي إخبارا موجهًا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ذات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مرسلة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إلى ذات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متلقية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ومن حيث إنه يتضمّن إخبارا،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فإن المادة الإعلامية تحتمل الصدق أو الكذب</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والخطأ</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غير المقصود</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المقصود لغايات</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ظاهرة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خفية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يتنازع في الفعل الإعلامي ميلان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الاتجاه نحو قول الحقيقة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الاتجاه إلى تأويلها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ونلمس هذا الأمر حين تقدم المادة الإعلامية بشكل مختلف حين ترسل إلى متلقيها من مرسلين تختلف توجهاتهم ومواقعهم ومواقفهم من الوقائع التي تتعلّق بها تلك المادة.</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343966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28085" y="1855397"/>
            <a:ext cx="5599925" cy="3539430"/>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الإعلام فعل إنساني بكل ما في هذه الصفة من دلالات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ولذلك، فإنّ المادة الإعلامية،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سواء</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كانت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صادرة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فرد</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عن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جماعة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عن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مؤسسات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تكون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حاملة لأثر الإنسان فيها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بكل ما لدى الإنسان من عقل ووجدان وميول وغايات معلنة او خفية.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فليس هناك مادة إعلامية في ذاتها مستقلة عن الذات التي تصدر عنها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98" name="Picture 2" descr="Home">
            <a:extLst>
              <a:ext uri="{FF2B5EF4-FFF2-40B4-BE49-F238E27FC236}">
                <a16:creationId xmlns:a16="http://schemas.microsoft.com/office/drawing/2014/main" id="{92BC64C7-5FC6-E0EA-91BC-54ABAAA2C16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75033" y="2727543"/>
            <a:ext cx="2672820" cy="20531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60100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60443" y="1752664"/>
            <a:ext cx="8581665" cy="4031873"/>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وتشمل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الممارسة الإعلامية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عدة أفعال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يوجهنا العنصر الذاتي منها نحو دراسة أفعال تتعلق بها علوم إنسانية مختلفة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فهناك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التواصل</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والتلقي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واللغة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والرموز</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المستخدمة بصفة عامة،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والتصوّر</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والتخيّل</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والتذكّر</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والإدراك</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والوعي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واللاوعي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والقصد</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الواضح أو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المتخفي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والصدق</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والخطأ</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والكذب</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والتمويه</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والتصريح</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والتلميح</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والإعلان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والكتمان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والصدور</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العفوي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الإصدار المقصود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والمخطط له وفق غايات وبرامج لبلوغ تلك الغايات،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والتأني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أجل الحصول على المعطيات اللازمة أو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التسرع</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دون تحصيلها.</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247428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70999" y="1704488"/>
            <a:ext cx="5595114" cy="4031873"/>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وتحتاج الممارسة الإعلامية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إلى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دراستها في المستويات المختلفة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التي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تعبر عنها أفعال تتحقق بفضلها المهمة الإعلامية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وهي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أفعال تتراوح بين الصدق والكذب</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جهة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ثم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القصد وعدم القصد</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جهة ثانية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وبين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الوعي واللاوعي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جهة ثالثة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وهذا معناه أن على المتلقي أن يتّخذ لنقسه مسافة فاصلة بينه وبين المادة الإعلامية التي تقدم له.</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22" name="Picture 2" descr="The mass media and its role during a crisis – IIUM Today">
            <a:extLst>
              <a:ext uri="{FF2B5EF4-FFF2-40B4-BE49-F238E27FC236}">
                <a16:creationId xmlns:a16="http://schemas.microsoft.com/office/drawing/2014/main" id="{0712A3AE-DB09-1CA7-3541-0ED07A021DA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14230" y="2673625"/>
            <a:ext cx="2264465" cy="19050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39091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80321" y="1940335"/>
            <a:ext cx="8506225" cy="3539430"/>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ومن الواضح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عدم قدرة جميع المتلقين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على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مواجهة المادة الإعلامية بالتحليل</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الذي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يبحث في مكوناتها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يكشف عن الغايات الخفية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منها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على صعيد المضمون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طريقة الصياغة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التقديم للغير</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الوقت ذاته،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والمادة الإعلامية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زاوية علاقتها بالذات التي تصدرها قابلة لأن تكون موضوعًا لدراسات تنتمي إلى العلوم الإنسانية المختلفة.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فالممارسة الإعلامية ذات أبعاد نفسية ومجتمعية وسياسية واستراتيجية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وسواء كانت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مطابقة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للواقع أو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غير مطابقة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فإنّها تتضمّن هذه الأبعاد.</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257829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84394" y="1676090"/>
            <a:ext cx="8364068" cy="4031873"/>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ويشير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د. محمد قيراط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إلى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أن الممارسة الإعلامية مهنة نبيلة يجب أن تُمارس في إطار الأسس الأخلاقية القانونية والتشريعية والمهنية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فالمؤسسة الإعلامية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مسئولة أمام المجتمع</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أمام الرأي العام</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مسئولة مسئولية أخلاقية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كبيرة جدًا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عندما تضخم أشياء</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تحجب أشياء أخرى</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جريمة التضليل والتزييف والمغالطة والكذب أخطر بكثير من أي جريمة أخرى،</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ل</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أن المؤسسة الإعلامية عندما تكذب</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تغالط</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فإنها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كذبت على ملايين البشر</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ليس على شخص واحد</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وهنا تكمن أهمية الأخلاق والالتزام والنزاهة التامة في العمل الإعلامي.</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01295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621707"/>
            <a:ext cx="911734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894522" y="4933157"/>
            <a:ext cx="5189203" cy="646331"/>
          </a:xfrm>
          <a:prstGeom prst="rect">
            <a:avLst/>
          </a:prstGeom>
          <a:noFill/>
        </p:spPr>
        <p:txBody>
          <a:bodyPr wrap="square" rtlCol="0">
            <a:spAutoFit/>
          </a:bodyPr>
          <a:lstStyle/>
          <a:p>
            <a:pPr algn="ctr"/>
            <a:r>
              <a:rPr lang="ar-EG" sz="3600" b="1" dirty="0">
                <a:solidFill>
                  <a:schemeClr val="bg1"/>
                </a:solidFill>
                <a:latin typeface="Sakkal Majalla" panose="02000000000000000000" pitchFamily="2" charset="-78"/>
                <a:cs typeface="Sakkal Majalla" panose="02000000000000000000" pitchFamily="2" charset="-78"/>
              </a:rPr>
              <a:t>كيف يمكن ضبط الممارسة الإعلامية؟</a:t>
            </a: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972EF5BC-E5F7-C824-8A8C-D7C2E8180E68}"/>
              </a:ext>
            </a:extLst>
          </p:cNvPr>
          <p:cNvSpPr txBox="1"/>
          <p:nvPr/>
        </p:nvSpPr>
        <p:spPr>
          <a:xfrm>
            <a:off x="4799481" y="1121157"/>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3" name="TextBox 2">
            <a:extLst>
              <a:ext uri="{FF2B5EF4-FFF2-40B4-BE49-F238E27FC236}">
                <a16:creationId xmlns:a16="http://schemas.microsoft.com/office/drawing/2014/main" id="{E7884229-47C7-BF32-E83C-71CA5DF5D49F}"/>
              </a:ext>
            </a:extLst>
          </p:cNvPr>
          <p:cNvSpPr txBox="1"/>
          <p:nvPr/>
        </p:nvSpPr>
        <p:spPr>
          <a:xfrm>
            <a:off x="4950475" y="1524235"/>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الثامنة</a:t>
            </a:r>
            <a:endParaRPr lang="en-US" sz="1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143801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704945" y="2070485"/>
            <a:ext cx="8307292" cy="3046988"/>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تحتاج الممارسة الإعلامية المنضبطة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إلى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مجموعة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الضوابط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التي</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يُلزم بها كل من يعمل وينتمي إلى المجال الإعلامي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والمقصود بالضوابط هنا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هو مجموعة القواعد التي تنظم العمل الإعلامي عامة وعلى مستوى كافة أطرافه</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(القائم بالاتصال، المتلقي، والمجتمع)، وهذه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الضوابط</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ربما </a:t>
            </a:r>
            <a:r>
              <a:rPr lang="ar-EG" sz="3200" dirty="0">
                <a:solidFill>
                  <a:schemeClr val="accent2"/>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يفرضها القانون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أو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تدخل في نطاق الضمير المهني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الذي </a:t>
            </a:r>
            <a:r>
              <a:rPr lang="ar-EG" sz="3200" dirty="0">
                <a:solidFill>
                  <a:schemeClr val="accent2"/>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تقره المواثيق ومدونات الأخلاق</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068369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65189" y="2130715"/>
            <a:ext cx="5719586" cy="3046988"/>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وهي بذلك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تنقسم</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إلى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حقوق وواجبات بالنسبة للإعلامي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ومن هنا فإنه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من الواجب والضروري على الإعلامي الالتزام بها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وعدم الحيد عنها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مهما كانت الظروف أو الضغوطات، كما أنه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من الضروري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أيضًا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الدفاع عما تقره من حقوق للعمل الإعلامي عامة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له هو كإعلامي خاصة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146" name="Picture 2" descr="FUNCTIONS OF MEDIA -MAJOR AND MINOR - NEWSPAGES | KMA">
            <a:extLst>
              <a:ext uri="{FF2B5EF4-FFF2-40B4-BE49-F238E27FC236}">
                <a16:creationId xmlns:a16="http://schemas.microsoft.com/office/drawing/2014/main" id="{9074D221-295C-FFAF-2D56-3982FC640C1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44811" y="2763079"/>
            <a:ext cx="2234076" cy="20058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21592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224131" y="2048510"/>
            <a:ext cx="5804452" cy="3416320"/>
          </a:xfrm>
          <a:prstGeom prst="rect">
            <a:avLst/>
          </a:prstGeom>
          <a:noFill/>
        </p:spPr>
        <p:txBody>
          <a:bodyPr wrap="square" rtlCol="0">
            <a:spAutoFit/>
          </a:bodyPr>
          <a:lstStyle/>
          <a:p>
            <a:pPr algn="just" rtl="1"/>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6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تختلف هذه الضوابط</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بلد</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إلى</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بلد</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كما </a:t>
            </a:r>
            <a:r>
              <a:rPr lang="ar-EG" sz="36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تتباين بدرجة كبيرة</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شكلها</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نطاقها</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مسمياتها</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وفي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طبيعتها</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مصدرها</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حيث </a:t>
            </a:r>
            <a:r>
              <a:rPr lang="ar-EG" sz="36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توجد في بعض البلدان قواعد مختلفة لتنظيم كل من الصحافة والإذاعة والتلفزيون وحتى السينما</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170" name="Picture 2" descr="Mass media - mentorDay WikiTips">
            <a:extLst>
              <a:ext uri="{FF2B5EF4-FFF2-40B4-BE49-F238E27FC236}">
                <a16:creationId xmlns:a16="http://schemas.microsoft.com/office/drawing/2014/main" id="{627CF942-626F-8720-C975-0D194AD48D6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8545"/>
          <a:stretch/>
        </p:blipFill>
        <p:spPr bwMode="auto">
          <a:xfrm>
            <a:off x="1605555" y="2755303"/>
            <a:ext cx="2340282" cy="19629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44198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95006" y="2217471"/>
            <a:ext cx="5279060" cy="286232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وكثيرًا ما تكون هذه القواعد قد وضعها واعتمدها المهنيون</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تلقاء أنفسهم</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بينما في حالات أخرى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يفرضها القانون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أو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مرسوم حكومي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وترجع أصول</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معايير السلوك المهني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الواردة في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قواعد السلوك القومية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الإقليمية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إلى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مفاهيم قبلت إجمالاً على الصعيد العالمي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194" name="Picture 2" descr="Trendy Mass Communication 15399655 Vector Art at Vecteezy">
            <a:extLst>
              <a:ext uri="{FF2B5EF4-FFF2-40B4-BE49-F238E27FC236}">
                <a16:creationId xmlns:a16="http://schemas.microsoft.com/office/drawing/2014/main" id="{ADE998F4-EBA7-ABCA-C0D8-9DEA3C46A2C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16672"/>
          <a:stretch/>
        </p:blipFill>
        <p:spPr bwMode="auto">
          <a:xfrm>
            <a:off x="7511361" y="2782956"/>
            <a:ext cx="2478156" cy="20646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13777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28048" y="1972568"/>
            <a:ext cx="5655362" cy="3662541"/>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ولكنها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تتجه دومًا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إلى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أن تتخذ صورًا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غايات متنوعة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حيث صياغات وتفسير أحكامها، وعليه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فإن معظم قواعد السلوك المهني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تشير إلى مفاهيم هامة توضح للإعلامي ما له وما عليه</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p>
          <a:p>
            <a:pPr algn="just" rtl="1"/>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6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وفيما يلي إجمالاً لهذه الضوابط العامة</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descr="Media Studies | Yeshiva College | Yeshiva University">
            <a:extLst>
              <a:ext uri="{FF2B5EF4-FFF2-40B4-BE49-F238E27FC236}">
                <a16:creationId xmlns:a16="http://schemas.microsoft.com/office/drawing/2014/main" id="{CE6CC2F8-57DD-E86D-7C91-B60606B0FEA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35371" y="2643806"/>
            <a:ext cx="2346700" cy="193813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49542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621707"/>
            <a:ext cx="911734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1242389" y="4939748"/>
            <a:ext cx="4640688" cy="646331"/>
          </a:xfrm>
          <a:prstGeom prst="rect">
            <a:avLst/>
          </a:prstGeom>
          <a:noFill/>
        </p:spPr>
        <p:txBody>
          <a:bodyPr wrap="square" rtlCol="0">
            <a:spAutoFit/>
          </a:bodyPr>
          <a:lstStyle/>
          <a:p>
            <a:pPr algn="ctr"/>
            <a:r>
              <a:rPr lang="ar-EG" sz="3600" b="1" dirty="0">
                <a:solidFill>
                  <a:schemeClr val="bg1"/>
                </a:solidFill>
                <a:latin typeface="Sakkal Majalla" panose="02000000000000000000" pitchFamily="2" charset="-78"/>
                <a:cs typeface="Sakkal Majalla" panose="02000000000000000000" pitchFamily="2" charset="-78"/>
              </a:rPr>
              <a:t> أهم ضوابط الممارسة الإعلامية.</a:t>
            </a: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972EF5BC-E5F7-C824-8A8C-D7C2E8180E68}"/>
              </a:ext>
            </a:extLst>
          </p:cNvPr>
          <p:cNvSpPr txBox="1"/>
          <p:nvPr/>
        </p:nvSpPr>
        <p:spPr>
          <a:xfrm>
            <a:off x="4809420" y="1160913"/>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3" name="TextBox 2">
            <a:extLst>
              <a:ext uri="{FF2B5EF4-FFF2-40B4-BE49-F238E27FC236}">
                <a16:creationId xmlns:a16="http://schemas.microsoft.com/office/drawing/2014/main" id="{E7884229-47C7-BF32-E83C-71CA5DF5D49F}"/>
              </a:ext>
            </a:extLst>
          </p:cNvPr>
          <p:cNvSpPr txBox="1"/>
          <p:nvPr/>
        </p:nvSpPr>
        <p:spPr>
          <a:xfrm>
            <a:off x="4950475" y="1544113"/>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الثامنة</a:t>
            </a:r>
            <a:endParaRPr lang="en-US" sz="1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3268470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0547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293792"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708820" y="2197429"/>
            <a:ext cx="5297748" cy="3046988"/>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1- </a:t>
            </a:r>
            <a:r>
              <a:rPr lang="ar-EG" sz="3200" b="1"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ضمان حرية الإعلام والصحافة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يقول الإنجليزي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شريدان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(خيراً لنا أن نكون بدون برلمان من أن نكون بلا حرية صحافة، فالأفضل أن نحرم من المسئولية الوزارية ومن الحرية الشخصية ومن حق التصويت على الضرائب على أن نحرم من حرية الصحافة.</a:t>
            </a:r>
            <a:endParaRPr lang="en-US"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70485"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01655"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1" y="603767"/>
            <a:ext cx="9092262"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266" name="Picture 2" descr="Media and Media Relations in 2022: Predictions and Trends | Business Wire  Blog">
            <a:extLst>
              <a:ext uri="{FF2B5EF4-FFF2-40B4-BE49-F238E27FC236}">
                <a16:creationId xmlns:a16="http://schemas.microsoft.com/office/drawing/2014/main" id="{D425F44F-B794-AACE-98B5-B46B3240CC2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87330" y="2744780"/>
            <a:ext cx="2523388" cy="18884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44039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60444" y="2373015"/>
            <a:ext cx="6013174" cy="2554545"/>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إذ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يمكن بهذه الحريات وحدها إن عاجلاً أم آجلاً أن تعيد الحريات الأخرى</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حيث تلعب حرية الصحافة دورًا كبيرًا ليس في الوصول إلى الحقيقة فحسب، بل أنها تشعر الصحفي بالارتياح والطمأنينة وتكون بمثابة الغذاء بالقياس إلى أجسام البشر).</a:t>
            </a:r>
            <a:endParaRPr lang="en-US"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218" name="Picture 2" descr="Telling Your Story.” A Public Relations Business Perspective - Benton  Newell Communication">
            <a:extLst>
              <a:ext uri="{FF2B5EF4-FFF2-40B4-BE49-F238E27FC236}">
                <a16:creationId xmlns:a16="http://schemas.microsoft.com/office/drawing/2014/main" id="{D2418CB4-7BA4-72DC-976F-FCAD5079484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01607" y="2882348"/>
            <a:ext cx="2097157" cy="19259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0671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9712" y="1889635"/>
            <a:ext cx="8363689" cy="3539430"/>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وتُعد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حرية التعبير</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إبداء الرأي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قبيل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الحقوق المقدسة للإنسان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والتي تعتبر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حرية الصحافة والإعلام أهم </a:t>
            </a:r>
            <a:r>
              <a:rPr lang="ar-EG" sz="3200" u="sng" dirty="0" err="1">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تجسيداتها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فهي تعنى في المقام الأول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عدم خضوعها للرقابة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الترخيص</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الضرائب</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الحق في التحقيق والحصول على المعلومات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وأيضًا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حرية نشر</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هذه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المعلومات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الآراء</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وذلك حتى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تتحقق الأهمية المرجوة من الصحافة والإعلام</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وكون الإعلام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يتأتى</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له أن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يؤدى الدور المنوط بها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وتتحقق الأهمية المرجوة منه إلا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بكفالة حريته</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en-US"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6942999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85066" y="1965517"/>
            <a:ext cx="6017760" cy="3323987"/>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لا مجال للإبداع بدون حرية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لا قيمة للتقدم بدون تحقيق المزيد من الحرية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وتزداد الحرية قيمة وتربو مكانة حين تقترن للصحافة والإعلام وترتبط بهما، وهذا للمكانة التي </a:t>
            </a:r>
            <a:r>
              <a:rPr lang="ar-EG" sz="3000" dirty="0" err="1">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يتبوأها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الإعلام كإحدى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وسائل التعبير عن الرأي في المجتمع المعاصر</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المنزلة التي يحتلها في النظام الديمقراطي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فهو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السبيل إلى معرفة ما يدور في المجتمع</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الإحاطة بالقيم الاجتماعية والسائدة بين جنباته</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en-US" sz="30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290" name="Picture 2" descr="How to get comfortable talking with the media">
            <a:extLst>
              <a:ext uri="{FF2B5EF4-FFF2-40B4-BE49-F238E27FC236}">
                <a16:creationId xmlns:a16="http://schemas.microsoft.com/office/drawing/2014/main" id="{4DE14A22-1951-6AD5-4BD1-63FE0E7C655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56716" y="2767360"/>
            <a:ext cx="2076450" cy="187932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150260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64494" y="2406964"/>
            <a:ext cx="5798713" cy="2554545"/>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هذا من ناحية ومن ناحية أخرى فإنه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يكشف عن النقص المتفشي بالمجتمع</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ويعمل على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دفع الجهات المسئولة عن إصلاح</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تكملة هذا النقص</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سواء من النواحي الاجتماعية أو الاقتصادية أو الثقافية. </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314" name="Picture 2" descr="Media Convergence Meaning, Types, Examples, Benefits - Leverage Edu">
            <a:extLst>
              <a:ext uri="{FF2B5EF4-FFF2-40B4-BE49-F238E27FC236}">
                <a16:creationId xmlns:a16="http://schemas.microsoft.com/office/drawing/2014/main" id="{9042D7D8-9D27-27D5-11DA-A426AAE528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45920" y="2668654"/>
            <a:ext cx="2356801" cy="181886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230674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20081" y="2257285"/>
            <a:ext cx="6136186" cy="286232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هذا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الدور الأساسي للإعلام هو ما يفسر سر اهتمام المواثيق الدولية لحقوق الإنسان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عالمية كانت أم إقليمية، ولذلك فقد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أوردت في متن نصوصها العديد من القواعد المؤيدة لحرية الصحافة والإعلام</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وكذلك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حرصت كل الدساتير العالمية على إبراز دور الصحافة والحفاظ على حريتها، وضمان فاعليتها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338" name="Picture 2" descr="Media Convergence Meaning, Benefits and Examples | Types of Media  Convergence – Learn Cram">
            <a:extLst>
              <a:ext uri="{FF2B5EF4-FFF2-40B4-BE49-F238E27FC236}">
                <a16:creationId xmlns:a16="http://schemas.microsoft.com/office/drawing/2014/main" id="{12B0ADD5-FEFC-8661-31CE-A51F4BC09B2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71054" y="2934832"/>
            <a:ext cx="1901214" cy="150722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081007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739359" y="1992448"/>
            <a:ext cx="5675780" cy="3323987"/>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2- </a:t>
            </a:r>
            <a:r>
              <a:rPr lang="ar-EG" sz="3000" b="1"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حرية الوصول إلى مصادر المعلومات الموضوعية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يقصد بحرية الوصول إلى مصادر المعلومات والأفكار والحصول عليها،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الحق في تلقيها وإذاعتها ونشرها من كافة مصادرها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لتتاح الفرصة أمام الجمهور لتكوين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آرائه</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مواقفه</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بطريقة إنسانية دون ضغوط لتبني مواقف معينة، أو منع وصول آراء وأفكار بديلة.</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42" name="Picture 2" descr="Free Public Relations Cliparts, Download Free Public Relations Cliparts png  images, Free ClipArts on Clipart Library">
            <a:extLst>
              <a:ext uri="{FF2B5EF4-FFF2-40B4-BE49-F238E27FC236}">
                <a16:creationId xmlns:a16="http://schemas.microsoft.com/office/drawing/2014/main" id="{3349F328-D806-E8EE-9D18-893BE1267A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82338" y="2792895"/>
            <a:ext cx="2236413" cy="18884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412892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40875" y="2212389"/>
            <a:ext cx="5803669" cy="286232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لذلك فمن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أهم مطالب الإعلاميين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هو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مطلب الوصول إلى المعلومات الموضوعية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العمل على بثها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نشرها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كما يطالبون بالحق في حرية التعبير عن آرائهم.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بالرغم إن حق الوصول</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إلى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مصادر المعلومات</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حق عام مكفول لجميع</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المواطنين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ليس حقًا مقصورًا على الصحافة ووسائل الإعلام فقط</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en-US"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362" name="Picture 2" descr="Media Entertainment Images - Free Download on Freepik">
            <a:extLst>
              <a:ext uri="{FF2B5EF4-FFF2-40B4-BE49-F238E27FC236}">
                <a16:creationId xmlns:a16="http://schemas.microsoft.com/office/drawing/2014/main" id="{435D073E-FFE3-EEE2-9A83-EAB05163727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95616" y="2634624"/>
            <a:ext cx="2240890" cy="20576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919116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50504" y="2158735"/>
            <a:ext cx="8543129" cy="3046988"/>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غير أن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إشكالية الحق في الوصول إلى مصادر المعلومات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الحصول عليها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مرتبطة بحرية الصحافة والإعلام</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إذ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يتوقف تحقيق الحق</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في الإعلام</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تكريس مبدأ الشفافية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على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مدى مرونة مصادر المعلومات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مع القائم بالاتصال،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مدى تسهيل مهمة الحصول على الوثائق والمعلومات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التي من شأنها إجلاء اللبس على الكثير من القضايا والمشكلات العالقة، وإعلام الرأي العام بها.</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1373553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269238" y="2039995"/>
            <a:ext cx="5803669" cy="3416320"/>
          </a:xfrm>
          <a:prstGeom prst="rect">
            <a:avLst/>
          </a:prstGeom>
          <a:noFill/>
        </p:spPr>
        <p:txBody>
          <a:bodyPr wrap="square" rtlCol="0">
            <a:spAutoFit/>
          </a:bodyPr>
          <a:lstStyle/>
          <a:p>
            <a:pPr algn="just" rtl="1"/>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3- </a:t>
            </a:r>
            <a:r>
              <a:rPr lang="ar-EG" sz="3600" b="1"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الدقة والصدق وعدم تحريف عرض الحقائق</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إن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الحصول على ثقة الجمهور</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هو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أساس العمل الإعلامي المتميز والحق</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وبذل كل جهد لضمان أن يكون المحتوى الإخباري دقيقًا خاليًا من أي تزييف وتغطية جميع الجوانب بدقة وعدالة.</a:t>
            </a:r>
            <a:endParaRPr lang="en-US" sz="44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386" name="Picture 2" descr="Growth Through Disruption Is The Mantra Of Media And Entertainment Industry  - Forbes India">
            <a:extLst>
              <a:ext uri="{FF2B5EF4-FFF2-40B4-BE49-F238E27FC236}">
                <a16:creationId xmlns:a16="http://schemas.microsoft.com/office/drawing/2014/main" id="{A8575762-8CD4-8FE6-B090-E9F7E7269E6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0604" y="2991678"/>
            <a:ext cx="2275233" cy="170953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130510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724827" y="1920721"/>
            <a:ext cx="5803669" cy="3539430"/>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4- </a:t>
            </a:r>
            <a:r>
              <a:rPr lang="ar-EG" sz="3200" b="1"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الحق في المعرفة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يعتبر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الحق في المعرفة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بين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الحقائق الإنسانية والأساسية للإنسان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ويقصد بها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حق المواطن في معرفة كل ما يدور حوله</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في التنظيمات الحكومية، ويعتبر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حرمان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المواطن من هذا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الحق</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حاجز</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أمام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مصداقية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الإعلام وصيرورة الديموقراطية، كما أنه يدفعنا إلى للتساؤل عن حرية الصحافة الحقيقة.</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410" name="Picture 2" descr="What First Year Media and Communications Student Needs to Know -">
            <a:extLst>
              <a:ext uri="{FF2B5EF4-FFF2-40B4-BE49-F238E27FC236}">
                <a16:creationId xmlns:a16="http://schemas.microsoft.com/office/drawing/2014/main" id="{002CFFA7-50A8-F781-911F-40CD3DF3476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61851" y="2812774"/>
            <a:ext cx="2246245" cy="182562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050095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278353" y="2010176"/>
            <a:ext cx="5803669" cy="3416320"/>
          </a:xfrm>
          <a:prstGeom prst="rect">
            <a:avLst/>
          </a:prstGeom>
          <a:noFill/>
        </p:spPr>
        <p:txBody>
          <a:bodyPr wrap="square" rtlCol="0">
            <a:spAutoFit/>
          </a:bodyPr>
          <a:lstStyle/>
          <a:p>
            <a:pPr algn="just" rtl="1"/>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فكل مواطن</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معنيّ بمجموعة</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الحقائق</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التي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تمس حياته الشخصية والاجتماعية</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ومن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حقه</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أن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يعرف الحقائق</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التي تعنيه لاسيما في الإطار الاجتماعي والسياسي العام؛ </a:t>
            </a:r>
            <a:r>
              <a:rPr lang="ar-EG" sz="36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لأنها تمسه وقد يعود واقعها عليه بالضرر أو بالنفع</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434" name="Picture 2" descr="Media policy as election issue - BusinessWorld Online">
            <a:extLst>
              <a:ext uri="{FF2B5EF4-FFF2-40B4-BE49-F238E27FC236}">
                <a16:creationId xmlns:a16="http://schemas.microsoft.com/office/drawing/2014/main" id="{A241AB47-2097-D023-2CDF-207BA5E6741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45310" y="2705024"/>
            <a:ext cx="2276061" cy="19679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851090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764582" y="2338164"/>
            <a:ext cx="5451228" cy="2862322"/>
          </a:xfrm>
          <a:prstGeom prst="rect">
            <a:avLst/>
          </a:prstGeom>
          <a:noFill/>
        </p:spPr>
        <p:txBody>
          <a:bodyPr wrap="square" rtlCol="0">
            <a:spAutoFit/>
          </a:bodyPr>
          <a:lstStyle/>
          <a:p>
            <a:pPr algn="just" rtl="1"/>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والعمل</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الصحفي</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والإعلامي</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هو في نهاية المطاف </a:t>
            </a:r>
            <a:r>
              <a:rPr lang="ar-EG" sz="36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تعبير عن أداء حق من حقوق الناس</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أن </a:t>
            </a:r>
            <a:r>
              <a:rPr lang="ar-EG" sz="36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يعرفوا ما الذي يجري</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حولهم و</a:t>
            </a:r>
            <a:r>
              <a:rPr lang="ar-EG" sz="36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كيفية وقوع القضايا</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التي تعنيهم وما هي أبعادها.</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458" name="Picture 2" descr="Covid-19: How Compliant Media Erodes Democracy | NewsClick">
            <a:extLst>
              <a:ext uri="{FF2B5EF4-FFF2-40B4-BE49-F238E27FC236}">
                <a16:creationId xmlns:a16="http://schemas.microsoft.com/office/drawing/2014/main" id="{18330326-C017-A0F8-92D3-D4C040729A9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77572" y="2811144"/>
            <a:ext cx="2480827" cy="18352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371682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18933" y="1712001"/>
            <a:ext cx="5803669" cy="4031873"/>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5- </a:t>
            </a:r>
            <a:r>
              <a:rPr lang="ar-EG" sz="3200" b="1"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الموضوعية وعدم الانحياز</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وهي تعني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أفضل طريقة للوصول إلى الحقيقة النهائية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فالموضوعية هي نقيض الذاتية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ونعني أن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يعبر عن الموضوع المراد إيصاله إلى الجمهور من دون تأثير مباشر بأمور الذات وقضاياها واهتماماتها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لا بالعواطف والتصورات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فالصحافي الحق يتجرد من أهوائه الحزبية والفكرية والسياسية والاجتماعية حين يصيغ الخبر.</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482" name="Picture 2" descr="Media watch: Latest happenings in the corridors of journalism - India Legal">
            <a:extLst>
              <a:ext uri="{FF2B5EF4-FFF2-40B4-BE49-F238E27FC236}">
                <a16:creationId xmlns:a16="http://schemas.microsoft.com/office/drawing/2014/main" id="{B3F13BE0-1B45-ED50-97A1-DEE0B5F9574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05778" y="2726984"/>
            <a:ext cx="2616200" cy="18648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821636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65189" y="1773037"/>
            <a:ext cx="5828916" cy="4031873"/>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6- </a:t>
            </a:r>
            <a:r>
              <a:rPr lang="ar-EG" sz="3200" b="1"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النزاهة والاستقلالية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إن الاستقلالية عبارة عن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معيار أخلاقي مهني متعلق بالسلوك الفردي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والمقصود بها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استقلالية المهنة ونزاهة العامل في جمع ونشر الأنباء والمعلومات والآراء على الجمهور</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وينبغي مد نطاقها بحيث ل</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 تشمل الإعلاميين محترفين وحدهم</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وإنما تشمل أيضًا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كل العاملين الآخرين والمستخدمين في وسائل الإعلام الجماهيري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en-US"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5C002D2E-9EBD-2BFF-FCC3-BADEF361F589}"/>
              </a:ext>
            </a:extLst>
          </p:cNvPr>
          <p:cNvPicPr>
            <a:picLocks noChangeAspect="1"/>
          </p:cNvPicPr>
          <p:nvPr/>
        </p:nvPicPr>
        <p:blipFill>
          <a:blip r:embed="rId3"/>
          <a:stretch>
            <a:fillRect/>
          </a:stretch>
        </p:blipFill>
        <p:spPr>
          <a:xfrm>
            <a:off x="7812158" y="2803068"/>
            <a:ext cx="2396588" cy="197063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84083354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521851" y="1931479"/>
            <a:ext cx="5615608" cy="3539430"/>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7- </a:t>
            </a:r>
            <a:r>
              <a:rPr lang="ar-EG" sz="3200" b="1"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ضرورة الامتناع عن التشهير والاتهام الباطل والقذف وانتهاك الحياة الخاصة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الصحفي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مطلوب منه عدم نشر</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أي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معلومات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شأنها أن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تحط من قدر الإنسان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تنقص</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اعتباره</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تسئ</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إلى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كرامته</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سمعته</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فلكل منا حياته الخاصة التي يحرص أن تظل بعيدة عن العلانية والتشهير.</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530" name="Picture 2" descr="Quand les médias traditionnels s'engagent – JAM">
            <a:extLst>
              <a:ext uri="{FF2B5EF4-FFF2-40B4-BE49-F238E27FC236}">
                <a16:creationId xmlns:a16="http://schemas.microsoft.com/office/drawing/2014/main" id="{55848A16-FF9F-4CEE-55C5-B840B457F39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25432" y="2792897"/>
            <a:ext cx="2467310" cy="193337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707682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65188" y="1612351"/>
            <a:ext cx="5279059" cy="4247317"/>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فحياة الإنسان الخاصة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أسرار عائلته</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مشاكلهم الشخصية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كلها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أمور لا تهم الرأي العام</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لا تعني المصلحة العامة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كما أن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الخوض</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فيها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يمس حقًا مقدسًا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حقوق الإنسان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وهو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حريته الشخصية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التصرف</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الفعل</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القول</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بغير رقيب</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إلا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القانون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الضمير</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يترتب على مخالفة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هذا المبدأ</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بعض الأحيان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الوقوع في الجرائم</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التي ترتكب من خلال الوسائل العلانية و</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هي جريمة السب والقذف</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554" name="Picture 2" descr="Le futur des médias : entre réseaux sociaux et nouveaux business models -  Marketing Professionnel e-magazine">
            <a:extLst>
              <a:ext uri="{FF2B5EF4-FFF2-40B4-BE49-F238E27FC236}">
                <a16:creationId xmlns:a16="http://schemas.microsoft.com/office/drawing/2014/main" id="{C797E04D-4EBE-C982-513D-7A31A107F92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38312" y="2786194"/>
            <a:ext cx="2411366" cy="18355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422957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65188" y="2178127"/>
            <a:ext cx="5619802" cy="3046988"/>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8- </a:t>
            </a:r>
            <a:r>
              <a:rPr lang="ar-EG" sz="3200" b="1"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ضرورة التواصل بين الثقافات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إيجاد التواصل بين الناس والشعوب والثقافات والمذاهب والأديان والملل والأقوام</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فإن معرفة كلّ واحدًا منّا الآخر على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المستوى الفردي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الاجتماعي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السياسي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هو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جزء من مبدأ التعارف</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ويحتاجه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الناس في حياتهم اليومية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أيضًا.</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E6C83BDD-E18D-EFD3-E4F8-21C97A0B8FE2}"/>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4578" name="Picture 2" descr="Zaman Media&quot; - Kompasiana.com">
            <a:extLst>
              <a:ext uri="{FF2B5EF4-FFF2-40B4-BE49-F238E27FC236}">
                <a16:creationId xmlns:a16="http://schemas.microsoft.com/office/drawing/2014/main" id="{468BED0C-3DC6-C49B-930D-A21FCAE9B36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49238" y="2882349"/>
            <a:ext cx="2269406" cy="19578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361700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42791" y="2278280"/>
            <a:ext cx="5619802" cy="286232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9- </a:t>
            </a:r>
            <a:r>
              <a:rPr lang="ar-EG" sz="3000" b="1"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حق الرد والتصويب</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أصبح الحق في الرد والتصويب</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ضرورة فرضتها الظروف</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كما أنه لا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يقتصر على حق الإنسان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في الحصول على المعلومات</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بل أنه يشمل أيضًا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الحق المرتبط به والمترتب عليه وحقه في إعلام الغير وإكمال المعلومات الناقصة وتصويبها عندما تكون زائفة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E6C83BDD-E18D-EFD3-E4F8-21C97A0B8FE2}"/>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5602" name="Picture 2" descr="10 Manfaat Media Sosial Untuk Bisnis (Semua Industri) - Sribu">
            <a:extLst>
              <a:ext uri="{FF2B5EF4-FFF2-40B4-BE49-F238E27FC236}">
                <a16:creationId xmlns:a16="http://schemas.microsoft.com/office/drawing/2014/main" id="{D1DE8D51-EB6C-7BD9-C0CE-7F796CBE024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65188" y="2723323"/>
            <a:ext cx="2439673" cy="198816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397165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65188" y="1651044"/>
            <a:ext cx="5619802" cy="4247317"/>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10- </a:t>
            </a:r>
            <a:r>
              <a:rPr lang="ar-EG" sz="3000" b="1"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احترام السرية المهنية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السرية المهنية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هي حق وإلزام في الوقت نفسه</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وهدفها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هو حماية الصحفيين وحرية الإعلام</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على حد سواء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وتيسير الوصول إلى مصادر المعلومات</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تجنب خداع ثقة الجمهور</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بعد إعاقة الصحفي عن ممارسة مهنته، من خلال اللجوء إلى أي ضغط أو ترويع أو نفوذ لحمله على تقديم رواية غير صحيحة أو محرفة من الحقائق، وهكذا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فهو مُلزم بالامتناع عن نشر المعلومات الزائفة أو غير المؤكدة.</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E6C83BDD-E18D-EFD3-E4F8-21C97A0B8FE2}"/>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6626" name="Picture 2" descr="من ينقذ الصّحافة من التفاهة؟ | الميادين">
            <a:extLst>
              <a:ext uri="{FF2B5EF4-FFF2-40B4-BE49-F238E27FC236}">
                <a16:creationId xmlns:a16="http://schemas.microsoft.com/office/drawing/2014/main" id="{DA10355A-161E-4F96-9CE5-92A6EAB3AB9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99543" y="2796629"/>
            <a:ext cx="2338980" cy="195614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625393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75685CDF-490D-1012-FD78-8787322B50C6}"/>
              </a:ext>
            </a:extLst>
          </p:cNvPr>
          <p:cNvSpPr txBox="1"/>
          <p:nvPr/>
        </p:nvSpPr>
        <p:spPr>
          <a:xfrm>
            <a:off x="3731593" y="2875746"/>
            <a:ext cx="7305258" cy="2123658"/>
          </a:xfrm>
          <a:prstGeom prst="rect">
            <a:avLst/>
          </a:prstGeom>
          <a:noFill/>
        </p:spPr>
        <p:txBody>
          <a:bodyPr wrap="square" rtlCol="0">
            <a:spAutoFit/>
          </a:bodyPr>
          <a:lstStyle/>
          <a:p>
            <a:pPr algn="ct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a:t>
            </a:r>
            <a:r>
              <a:rPr lang="ar-EG" sz="36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الممارسة الإعلامية... المفهوم والضوابط</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مفهوم الممارسة الإعلامية.</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كيف يمكن ضبط الممارسة الإعلامية؟</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أهم ضوابط الممارسة الإعلامية.</a:t>
            </a:r>
          </a:p>
        </p:txBody>
      </p:sp>
      <p:sp>
        <p:nvSpPr>
          <p:cNvPr id="7" name="TextBox 6">
            <a:extLst>
              <a:ext uri="{FF2B5EF4-FFF2-40B4-BE49-F238E27FC236}">
                <a16:creationId xmlns:a16="http://schemas.microsoft.com/office/drawing/2014/main" id="{E0E104E5-E4DF-EB25-BB78-9354438259B5}"/>
              </a:ext>
            </a:extLst>
          </p:cNvPr>
          <p:cNvSpPr txBox="1"/>
          <p:nvPr/>
        </p:nvSpPr>
        <p:spPr>
          <a:xfrm>
            <a:off x="3924993" y="819253"/>
            <a:ext cx="4493451" cy="707886"/>
          </a:xfrm>
          <a:prstGeom prst="rect">
            <a:avLst/>
          </a:prstGeom>
          <a:noFill/>
        </p:spPr>
        <p:txBody>
          <a:bodyPr wrap="square" rtlCol="0">
            <a:spAutoFit/>
          </a:bodyPr>
          <a:lstStyle/>
          <a:p>
            <a:pPr algn="ctr"/>
            <a:r>
              <a:rPr lang="ar-EG" sz="4000" b="1"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محتويات المحاضرة</a:t>
            </a:r>
            <a:endParaRPr lang="en-US" sz="4000" b="1"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sp>
        <p:nvSpPr>
          <p:cNvPr id="11" name="TextBox 10">
            <a:extLst>
              <a:ext uri="{FF2B5EF4-FFF2-40B4-BE49-F238E27FC236}">
                <a16:creationId xmlns:a16="http://schemas.microsoft.com/office/drawing/2014/main" id="{7044F10E-BCED-040B-6C6D-0CF70C49F746}"/>
              </a:ext>
            </a:extLst>
          </p:cNvPr>
          <p:cNvSpPr txBox="1"/>
          <p:nvPr/>
        </p:nvSpPr>
        <p:spPr>
          <a:xfrm>
            <a:off x="913285" y="1031706"/>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12" name="TextBox 11">
            <a:extLst>
              <a:ext uri="{FF2B5EF4-FFF2-40B4-BE49-F238E27FC236}">
                <a16:creationId xmlns:a16="http://schemas.microsoft.com/office/drawing/2014/main" id="{CD2777DC-A08D-48C3-00D1-F77C0DD9BFB4}"/>
              </a:ext>
            </a:extLst>
          </p:cNvPr>
          <p:cNvSpPr txBox="1"/>
          <p:nvPr/>
        </p:nvSpPr>
        <p:spPr>
          <a:xfrm>
            <a:off x="1074220" y="1454662"/>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الثامنة</a:t>
            </a:r>
            <a:endParaRPr lang="en-US" sz="1600" b="1" dirty="0">
              <a:solidFill>
                <a:schemeClr val="bg1"/>
              </a:solidFill>
              <a:latin typeface="Sakkal Majalla" panose="02000000000000000000" pitchFamily="2" charset="-78"/>
              <a:cs typeface="Sakkal Majalla" panose="02000000000000000000" pitchFamily="2" charset="-78"/>
            </a:endParaRPr>
          </a:p>
        </p:txBody>
      </p:sp>
      <p:pic>
        <p:nvPicPr>
          <p:cNvPr id="3" name="Picture 2" descr="4Mata - A SharePoint List Formatting Designer">
            <a:extLst>
              <a:ext uri="{FF2B5EF4-FFF2-40B4-BE49-F238E27FC236}">
                <a16:creationId xmlns:a16="http://schemas.microsoft.com/office/drawing/2014/main" id="{D0ADC749-8005-12D3-9C7B-D0FEC40595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15514" y="3063391"/>
            <a:ext cx="2309479" cy="19381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10078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28269" y="2009151"/>
            <a:ext cx="8468139" cy="3416320"/>
          </a:xfrm>
          <a:prstGeom prst="rect">
            <a:avLst/>
          </a:prstGeom>
          <a:noFill/>
        </p:spPr>
        <p:txBody>
          <a:bodyPr wrap="square" rtlCol="0">
            <a:spAutoFit/>
          </a:bodyPr>
          <a:lstStyle/>
          <a:p>
            <a:pPr algn="just" rtl="1"/>
            <a:r>
              <a:rPr lang="ar-EG" sz="3600" b="1" dirty="0">
                <a:solidFill>
                  <a:srgbClr val="0070C0"/>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المراجع المُقترحة:</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1- عبد العزيز الدليمي،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أخلاقيات الإعلام وتشريعاته في القرن الحادي والعشرين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دار اليازوري العلمية للنشر والتوزيع، 2019.</a:t>
            </a:r>
          </a:p>
          <a:p>
            <a:pPr algn="just" rtl="1"/>
            <a:r>
              <a:rPr lang="ar-EG" sz="300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2- ليلى عبد المجيد، </a:t>
            </a:r>
            <a:r>
              <a:rPr lang="ar-EG" sz="300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التنظيم التشريعي والقانوني للإعلام التقليدي والإلكتروني</a:t>
            </a:r>
            <a:r>
              <a:rPr lang="ar-EG" sz="300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العربي للنشر والتوزيع، 2020.</a:t>
            </a:r>
          </a:p>
          <a:p>
            <a:pPr algn="just" rtl="1"/>
            <a:r>
              <a:rPr lang="ar-EG" sz="300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3-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إبراهيم السيد حسنين،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أخلاقيات الإعلام وقوانينه</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مؤسسة طيبة للنشر والتوزيع، 2015. </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4A8AD385-1EA9-D29B-0E90-E35B118F1D3D}"/>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2975809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693406" y="5945200"/>
            <a:ext cx="2591928" cy="707886"/>
          </a:xfrm>
          <a:prstGeom prst="rect">
            <a:avLst/>
          </a:prstGeom>
          <a:noFill/>
        </p:spPr>
        <p:txBody>
          <a:bodyPr wrap="square" rtlCol="0">
            <a:spAutoFit/>
          </a:bodyPr>
          <a:lstStyle/>
          <a:p>
            <a:r>
              <a:rPr lang="en-US" sz="4000" b="1" dirty="0">
                <a:solidFill>
                  <a:schemeClr val="bg1"/>
                </a:solidFill>
                <a:effectLst>
                  <a:outerShdw blurRad="38100" dist="38100" dir="2700000" algn="tl">
                    <a:srgbClr val="000000">
                      <a:alpha val="43137"/>
                    </a:srgbClr>
                  </a:outerShdw>
                </a:effectLst>
                <a:latin typeface="Maiandra GD" panose="020E0502030308020204" pitchFamily="34"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180953" cy="769441"/>
          </a:xfrm>
          <a:prstGeom prst="rect">
            <a:avLst/>
          </a:prstGeom>
          <a:noFill/>
        </p:spPr>
        <p:txBody>
          <a:bodyPr wrap="none" rtlCol="0">
            <a:spAutoFit/>
          </a:bodyPr>
          <a:lstStyle/>
          <a:p>
            <a:r>
              <a:rPr lang="ar-EG" sz="4400" b="1"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Farsi Simple Bold" panose="02010400000000000000" pitchFamily="2" charset="-78"/>
              </a:rPr>
              <a:t>قوانين وأخلاقيات الإعلام</a:t>
            </a:r>
            <a:endParaRPr lang="en-US" sz="4400" b="1"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Farsi Simple Bold" panose="02010400000000000000" pitchFamily="2" charset="-78"/>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3600" b="1" dirty="0">
                <a:solidFill>
                  <a:srgbClr val="00000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المحاضرة الثامنة</a:t>
            </a:r>
            <a:endParaRPr lang="en-US" sz="3600" b="1" dirty="0">
              <a:solidFill>
                <a:srgbClr val="00000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562920" y="4832369"/>
            <a:ext cx="1233030"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DGM 131</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6" y="5958941"/>
            <a:ext cx="3188476" cy="584775"/>
          </a:xfrm>
          <a:prstGeom prst="rect">
            <a:avLst/>
          </a:prstGeom>
          <a:noFill/>
        </p:spPr>
        <p:txBody>
          <a:bodyPr wrap="square" rtlCol="0">
            <a:spAutoFit/>
          </a:bodyPr>
          <a:lstStyle/>
          <a:p>
            <a:pPr algn="ctr"/>
            <a:r>
              <a:rPr lang="ar-EG" sz="3200"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إعداد: د. شريهان محمد</a:t>
            </a:r>
            <a:endParaRPr lang="en-US" sz="3200"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11603</TotalTime>
  <Words>2200</Words>
  <Application>Microsoft Office PowerPoint</Application>
  <PresentationFormat>Widescreen</PresentationFormat>
  <Paragraphs>130</Paragraphs>
  <Slides>43</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43</vt:i4>
      </vt:variant>
    </vt:vector>
  </HeadingPairs>
  <TitlesOfParts>
    <vt:vector size="50" baseType="lpstr">
      <vt:lpstr>Arial</vt:lpstr>
      <vt:lpstr>Calibri</vt:lpstr>
      <vt:lpstr>Calibri Light</vt:lpstr>
      <vt:lpstr>Maiandra GD</vt:lpstr>
      <vt:lpstr>Sakkal Majalla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shery tawfeeq</cp:lastModifiedBy>
  <cp:revision>40</cp:revision>
  <dcterms:created xsi:type="dcterms:W3CDTF">2023-04-29T09:08:23Z</dcterms:created>
  <dcterms:modified xsi:type="dcterms:W3CDTF">2023-11-22T11:56:47Z</dcterms:modified>
</cp:coreProperties>
</file>