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483" r:id="rId6"/>
    <p:sldId id="600" r:id="rId7"/>
    <p:sldId id="635" r:id="rId8"/>
    <p:sldId id="601" r:id="rId9"/>
    <p:sldId id="602" r:id="rId10"/>
    <p:sldId id="605" r:id="rId11"/>
    <p:sldId id="604" r:id="rId12"/>
    <p:sldId id="603" r:id="rId13"/>
    <p:sldId id="607" r:id="rId14"/>
    <p:sldId id="606" r:id="rId15"/>
    <p:sldId id="608" r:id="rId16"/>
    <p:sldId id="612" r:id="rId17"/>
    <p:sldId id="611" r:id="rId18"/>
    <p:sldId id="610" r:id="rId19"/>
    <p:sldId id="614" r:id="rId20"/>
    <p:sldId id="613" r:id="rId21"/>
    <p:sldId id="609" r:id="rId22"/>
    <p:sldId id="617" r:id="rId23"/>
    <p:sldId id="616" r:id="rId24"/>
    <p:sldId id="618" r:id="rId25"/>
    <p:sldId id="615" r:id="rId26"/>
    <p:sldId id="621" r:id="rId27"/>
    <p:sldId id="620" r:id="rId28"/>
    <p:sldId id="630" r:id="rId29"/>
    <p:sldId id="266" r:id="rId30"/>
    <p:sldId id="565" r:id="rId31"/>
    <p:sldId id="268" r:id="rId32"/>
    <p:sldId id="566" r:id="rId33"/>
    <p:sldId id="278" r:id="rId34"/>
    <p:sldId id="567" r:id="rId35"/>
    <p:sldId id="568" r:id="rId36"/>
    <p:sldId id="569" r:id="rId37"/>
    <p:sldId id="282" r:id="rId38"/>
    <p:sldId id="631" r:id="rId39"/>
    <p:sldId id="632" r:id="rId40"/>
    <p:sldId id="633" r:id="rId41"/>
    <p:sldId id="634" r:id="rId42"/>
    <p:sldId id="267" r:id="rId43"/>
    <p:sldId id="265" r:id="rId44"/>
    <p:sldId id="570" r:id="rId45"/>
    <p:sldId id="269" r:id="rId46"/>
    <p:sldId id="270" r:id="rId47"/>
    <p:sldId id="271" r:id="rId48"/>
    <p:sldId id="283" r:id="rId49"/>
    <p:sldId id="272" r:id="rId50"/>
    <p:sldId id="622" r:id="rId51"/>
    <p:sldId id="259" r:id="rId52"/>
    <p:sldId id="636" r:id="rId53"/>
    <p:sldId id="280" r:id="rId54"/>
    <p:sldId id="507" r:id="rId55"/>
    <p:sldId id="506"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600"/>
            <p14:sldId id="635"/>
            <p14:sldId id="601"/>
            <p14:sldId id="602"/>
            <p14:sldId id="605"/>
            <p14:sldId id="604"/>
            <p14:sldId id="603"/>
            <p14:sldId id="607"/>
            <p14:sldId id="606"/>
            <p14:sldId id="608"/>
            <p14:sldId id="612"/>
            <p14:sldId id="611"/>
            <p14:sldId id="610"/>
            <p14:sldId id="614"/>
            <p14:sldId id="613"/>
            <p14:sldId id="609"/>
            <p14:sldId id="617"/>
            <p14:sldId id="616"/>
            <p14:sldId id="618"/>
            <p14:sldId id="615"/>
            <p14:sldId id="621"/>
            <p14:sldId id="620"/>
            <p14:sldId id="630"/>
            <p14:sldId id="266"/>
            <p14:sldId id="565"/>
            <p14:sldId id="268"/>
            <p14:sldId id="566"/>
            <p14:sldId id="278"/>
            <p14:sldId id="567"/>
            <p14:sldId id="568"/>
            <p14:sldId id="569"/>
            <p14:sldId id="282"/>
            <p14:sldId id="631"/>
            <p14:sldId id="632"/>
            <p14:sldId id="633"/>
            <p14:sldId id="634"/>
            <p14:sldId id="267"/>
            <p14:sldId id="265"/>
            <p14:sldId id="570"/>
            <p14:sldId id="269"/>
            <p14:sldId id="270"/>
            <p14:sldId id="271"/>
            <p14:sldId id="283"/>
            <p14:sldId id="272"/>
            <p14:sldId id="622"/>
            <p14:sldId id="259"/>
            <p14:sldId id="636"/>
            <p14:sldId id="280"/>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64" d="100"/>
          <a:sy n="64" d="100"/>
        </p:scale>
        <p:origin x="89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err="1">
              <a:latin typeface="Alexandria Medium" pitchFamily="2" charset="-78"/>
              <a:cs typeface="Alexandria Medium" pitchFamily="2" charset="-78"/>
            </a:rPr>
            <a:t>تكنيكات</a:t>
          </a:r>
          <a:r>
            <a:rPr lang="ar-EG" sz="1800" dirty="0">
              <a:latin typeface="Alexandria Medium" pitchFamily="2" charset="-78"/>
              <a:cs typeface="Alexandria Medium" pitchFamily="2" charset="-78"/>
            </a:rPr>
            <a:t> وأدوات كتابة المحتوى التسويقي الرقمي</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خطوات ومراحل الكتابة التسويقية الرقمية</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تابع قوالب المحتوى التسويقي الرقمي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3"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1" presStyleCnt="3"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3" custScaleY="50794">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err="1">
              <a:latin typeface="Alexandria Medium" pitchFamily="2" charset="-78"/>
              <a:cs typeface="Alexandria Medium" pitchFamily="2" charset="-78"/>
            </a:rPr>
            <a:t>تكنيكات</a:t>
          </a:r>
          <a:r>
            <a:rPr lang="ar-EG" sz="1800" dirty="0">
              <a:latin typeface="Alexandria Medium" pitchFamily="2" charset="-78"/>
              <a:cs typeface="Alexandria Medium" pitchFamily="2" charset="-78"/>
            </a:rPr>
            <a:t> وأدوات كتابة المحتوى التسويقي الرقمي</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خطوات ومراحل الكتابة التسويقية الرقمية</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تابع قوالب المحتوى التسويقي الرقمي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3"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1" presStyleCnt="3"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3" custScaleY="50794">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1338159"/>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تابع قوالب المحتوى التسويقي الرقمي</a:t>
          </a:r>
        </a:p>
      </dsp:txBody>
      <dsp:txXfrm>
        <a:off x="25512" y="1363671"/>
        <a:ext cx="8427754" cy="471602"/>
      </dsp:txXfrm>
    </dsp:sp>
    <dsp:sp modelId="{DBA06B27-B941-4DFA-9965-1BE0784B3538}">
      <dsp:nvSpPr>
        <dsp:cNvPr id="0" name=""/>
        <dsp:cNvSpPr/>
      </dsp:nvSpPr>
      <dsp:spPr>
        <a:xfrm>
          <a:off x="0" y="2045105"/>
          <a:ext cx="8478778"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err="1">
              <a:latin typeface="Alexandria Medium" pitchFamily="2" charset="-78"/>
              <a:cs typeface="Alexandria Medium" pitchFamily="2" charset="-78"/>
            </a:rPr>
            <a:t>تكنيكات</a:t>
          </a:r>
          <a:r>
            <a:rPr lang="ar-EG" sz="1800" kern="1200" dirty="0">
              <a:latin typeface="Alexandria Medium" pitchFamily="2" charset="-78"/>
              <a:cs typeface="Alexandria Medium" pitchFamily="2" charset="-78"/>
            </a:rPr>
            <a:t> وأدوات كتابة المحتوى التسويقي الرقمي</a:t>
          </a:r>
          <a:endParaRPr lang="en-US" sz="1800" kern="1200" dirty="0">
            <a:latin typeface="Alexandria Medium" pitchFamily="2" charset="-78"/>
            <a:cs typeface="Alexandria Medium" pitchFamily="2" charset="-78"/>
          </a:endParaRPr>
        </a:p>
      </dsp:txBody>
      <dsp:txXfrm>
        <a:off x="18566" y="2063671"/>
        <a:ext cx="8441646" cy="343186"/>
      </dsp:txXfrm>
    </dsp:sp>
    <dsp:sp modelId="{E93139D4-0D13-41E2-A7D0-7A1455EE9051}">
      <dsp:nvSpPr>
        <dsp:cNvPr id="0" name=""/>
        <dsp:cNvSpPr/>
      </dsp:nvSpPr>
      <dsp:spPr>
        <a:xfrm>
          <a:off x="0" y="2609744"/>
          <a:ext cx="8478778"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خطوات ومراحل الكتابة التسويقية الرقمية</a:t>
          </a:r>
          <a:endParaRPr lang="en-US" sz="1800" kern="1200" dirty="0">
            <a:latin typeface="Alexandria Medium" pitchFamily="2" charset="-78"/>
            <a:cs typeface="Alexandria Medium" pitchFamily="2" charset="-78"/>
          </a:endParaRPr>
        </a:p>
      </dsp:txBody>
      <dsp:txXfrm>
        <a:off x="29707" y="2639451"/>
        <a:ext cx="8419364" cy="54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1235600"/>
          <a:ext cx="10515600"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تابع قوالب المحتوى التسويقي الرقمي</a:t>
          </a:r>
        </a:p>
      </dsp:txBody>
      <dsp:txXfrm>
        <a:off x="25512" y="1261112"/>
        <a:ext cx="10464576" cy="471602"/>
      </dsp:txXfrm>
    </dsp:sp>
    <dsp:sp modelId="{DBA06B27-B941-4DFA-9965-1BE0784B3538}">
      <dsp:nvSpPr>
        <dsp:cNvPr id="0" name=""/>
        <dsp:cNvSpPr/>
      </dsp:nvSpPr>
      <dsp:spPr>
        <a:xfrm>
          <a:off x="0" y="1942546"/>
          <a:ext cx="10515600"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err="1">
              <a:latin typeface="Alexandria Medium" pitchFamily="2" charset="-78"/>
              <a:cs typeface="Alexandria Medium" pitchFamily="2" charset="-78"/>
            </a:rPr>
            <a:t>تكنيكات</a:t>
          </a:r>
          <a:r>
            <a:rPr lang="ar-EG" sz="1800" kern="1200" dirty="0">
              <a:latin typeface="Alexandria Medium" pitchFamily="2" charset="-78"/>
              <a:cs typeface="Alexandria Medium" pitchFamily="2" charset="-78"/>
            </a:rPr>
            <a:t> وأدوات كتابة المحتوى التسويقي الرقمي</a:t>
          </a:r>
          <a:endParaRPr lang="en-US" sz="1800" kern="1200" dirty="0">
            <a:latin typeface="Alexandria Medium" pitchFamily="2" charset="-78"/>
            <a:cs typeface="Alexandria Medium" pitchFamily="2" charset="-78"/>
          </a:endParaRPr>
        </a:p>
      </dsp:txBody>
      <dsp:txXfrm>
        <a:off x="18566" y="1961112"/>
        <a:ext cx="10478468" cy="343186"/>
      </dsp:txXfrm>
    </dsp:sp>
    <dsp:sp modelId="{E93139D4-0D13-41E2-A7D0-7A1455EE9051}">
      <dsp:nvSpPr>
        <dsp:cNvPr id="0" name=""/>
        <dsp:cNvSpPr/>
      </dsp:nvSpPr>
      <dsp:spPr>
        <a:xfrm>
          <a:off x="0" y="2507185"/>
          <a:ext cx="10515600"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خطوات ومراحل الكتابة التسويقية الرقمية</a:t>
          </a:r>
          <a:endParaRPr lang="en-US" sz="1800" kern="1200" dirty="0">
            <a:latin typeface="Alexandria Medium" pitchFamily="2" charset="-78"/>
            <a:cs typeface="Alexandria Medium" pitchFamily="2" charset="-78"/>
          </a:endParaRPr>
        </a:p>
      </dsp:txBody>
      <dsp:txXfrm>
        <a:off x="29707" y="2536892"/>
        <a:ext cx="10456186" cy="549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15/2/2025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5F80B-3682-4260-8DC2-DA1D84B0F28C}" type="slidenum">
              <a:rPr lang="en-US" smtClean="0"/>
              <a:t>27</a:t>
            </a:fld>
            <a:endParaRPr lang="en-US"/>
          </a:p>
        </p:txBody>
      </p:sp>
    </p:spTree>
    <p:extLst>
      <p:ext uri="{BB962C8B-B14F-4D97-AF65-F5344CB8AC3E}">
        <p14:creationId xmlns:p14="http://schemas.microsoft.com/office/powerpoint/2010/main" val="2598306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5F80B-3682-4260-8DC2-DA1D84B0F28C}" type="slidenum">
              <a:rPr lang="en-US" smtClean="0"/>
              <a:t>30</a:t>
            </a:fld>
            <a:endParaRPr lang="en-US"/>
          </a:p>
        </p:txBody>
      </p:sp>
    </p:spTree>
    <p:extLst>
      <p:ext uri="{BB962C8B-B14F-4D97-AF65-F5344CB8AC3E}">
        <p14:creationId xmlns:p14="http://schemas.microsoft.com/office/powerpoint/2010/main" val="61269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15/2/2025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15/2/2025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15/2/2025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15/2/2025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15/2/2025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hyperlink" Target="https://trends.google.com/trends/" TargetMode="External"/><Relationship Id="rId3" Type="http://schemas.openxmlformats.org/officeDocument/2006/relationships/hyperlink" Target="https://coschedule.com/headline-analyzer" TargetMode="External"/><Relationship Id="rId7" Type="http://schemas.openxmlformats.org/officeDocument/2006/relationships/hyperlink" Target="https://buzzsumo.com/content-discovery/" TargetMode="External"/><Relationship Id="rId2" Type="http://schemas.openxmlformats.org/officeDocument/2006/relationships/hyperlink" Target="https://www.google.com/docs/about/" TargetMode="External"/><Relationship Id="rId1" Type="http://schemas.openxmlformats.org/officeDocument/2006/relationships/slideLayout" Target="../slideLayouts/slideLayout2.xml"/><Relationship Id="rId6" Type="http://schemas.openxmlformats.org/officeDocument/2006/relationships/hyperlink" Target="https://ahrefs.com/" TargetMode="External"/><Relationship Id="rId5" Type="http://schemas.openxmlformats.org/officeDocument/2006/relationships/hyperlink" Target="https://www.grammarly.com/" TargetMode="External"/><Relationship Id="rId10" Type="http://schemas.openxmlformats.org/officeDocument/2006/relationships/image" Target="../media/image4.png"/><Relationship Id="rId4" Type="http://schemas.openxmlformats.org/officeDocument/2006/relationships/hyperlink" Target="https://www.hubspot.com/blog-topic-generator" TargetMode="External"/><Relationship Id="rId9" Type="http://schemas.openxmlformats.org/officeDocument/2006/relationships/image" Target="../media/image47.jpeg"/></Relationships>
</file>

<file path=ppt/slides/_rels/slide45.xml.rels><?xml version="1.0" encoding="UTF-8" standalone="yes"?>
<Relationships xmlns="http://schemas.openxmlformats.org/package/2006/relationships"><Relationship Id="rId8" Type="http://schemas.openxmlformats.org/officeDocument/2006/relationships/hyperlink" Target="https://copygenius.io/" TargetMode="External"/><Relationship Id="rId3" Type="http://schemas.openxmlformats.org/officeDocument/2006/relationships/hyperlink" Target="https://writesonic.com/" TargetMode="External"/><Relationship Id="rId7" Type="http://schemas.openxmlformats.org/officeDocument/2006/relationships/hyperlink" Target="https://poe.com/" TargetMode="External"/><Relationship Id="rId2" Type="http://schemas.openxmlformats.org/officeDocument/2006/relationships/image" Target="../media/image48.jpg"/><Relationship Id="rId1" Type="http://schemas.openxmlformats.org/officeDocument/2006/relationships/slideLayout" Target="../slideLayouts/slideLayout2.xml"/><Relationship Id="rId6" Type="http://schemas.openxmlformats.org/officeDocument/2006/relationships/hyperlink" Target="https://www.araby.ai/" TargetMode="External"/><Relationship Id="rId5" Type="http://schemas.openxmlformats.org/officeDocument/2006/relationships/hyperlink" Target="https://copymatic.ai/" TargetMode="External"/><Relationship Id="rId4" Type="http://schemas.openxmlformats.org/officeDocument/2006/relationships/hyperlink" Target="https://katteb.com/ar/" TargetMode="External"/><Relationship Id="rId9" Type="http://schemas.openxmlformats.org/officeDocument/2006/relationships/hyperlink" Target="https://www.livechat.com/"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4.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2.xml"/><Relationship Id="rId5" Type="http://schemas.openxmlformats.org/officeDocument/2006/relationships/image" Target="../media/image60.png"/><Relationship Id="rId4" Type="http://schemas.openxmlformats.org/officeDocument/2006/relationships/image" Target="../media/image5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46" name="TextBox 45"/>
          <p:cNvSpPr txBox="1"/>
          <p:nvPr/>
        </p:nvSpPr>
        <p:spPr>
          <a:xfrm>
            <a:off x="488094" y="4581784"/>
            <a:ext cx="4540025"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تابع: إنتاج المحتوى التسويقي المكتوب</a:t>
            </a: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fontScale="90000"/>
          </a:bodyPr>
          <a:lstStyle/>
          <a:p>
            <a:pPr algn="ctr">
              <a:lnSpc>
                <a:spcPct val="150000"/>
              </a:lnSpc>
            </a:pPr>
            <a:r>
              <a:rPr lang="ar-EG" sz="2800" b="1" dirty="0">
                <a:latin typeface="Alexandria" pitchFamily="2" charset="-78"/>
                <a:cs typeface="Alexandria" pitchFamily="2" charset="-78"/>
              </a:rPr>
              <a:t>محتويات المحاضرة السابعة</a:t>
            </a:r>
            <a:br>
              <a:rPr lang="ar-EG" sz="3200" b="1" dirty="0">
                <a:latin typeface="Alexandria" pitchFamily="2" charset="-78"/>
                <a:cs typeface="Alexandria" pitchFamily="2" charset="-78"/>
              </a:rPr>
            </a:br>
            <a:r>
              <a:rPr lang="ar-EG" sz="2700" b="1" dirty="0">
                <a:solidFill>
                  <a:srgbClr val="00AEEF"/>
                </a:solidFill>
                <a:latin typeface="Alexandria" pitchFamily="2" charset="-78"/>
                <a:cs typeface="Alexandria" pitchFamily="2" charset="-78"/>
              </a:rPr>
              <a:t>تابع: </a:t>
            </a:r>
            <a:r>
              <a:rPr lang="ar-EG" sz="2700" b="1" kern="0" dirty="0">
                <a:solidFill>
                  <a:srgbClr val="00AEEF"/>
                </a:solidFill>
                <a:latin typeface="Simplified Arabic" panose="02020603050405020304" pitchFamily="18" charset="-78"/>
                <a:cs typeface="Alexandria" charset="0"/>
              </a:rPr>
              <a:t>إنتاج المحتوى التسويقي المكتوب</a:t>
            </a: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1758987206"/>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FC0C-E583-07AF-30A1-61AADD8B5ADF}"/>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الكتابة الرقمية لمواقع التجارة الالكترونية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BA14E46-1B34-2F4E-CFDF-DB060754C94C}"/>
              </a:ext>
            </a:extLst>
          </p:cNvPr>
          <p:cNvSpPr>
            <a:spLocks noGrp="1"/>
          </p:cNvSpPr>
          <p:nvPr>
            <p:ph idx="1"/>
          </p:nvPr>
        </p:nvSpPr>
        <p:spPr>
          <a:xfrm>
            <a:off x="1058917" y="1120911"/>
            <a:ext cx="10515600" cy="4616177"/>
          </a:xfrm>
        </p:spPr>
        <p:txBody>
          <a:bodyPr>
            <a:normAutofit fontScale="25000" lnSpcReduction="20000"/>
          </a:bodyPr>
          <a:lstStyle/>
          <a:p>
            <a:pPr marL="0" indent="0" algn="r" rtl="1">
              <a:buNone/>
            </a:pPr>
            <a:r>
              <a:rPr lang="ar-EG" sz="7200" b="1" dirty="0">
                <a:solidFill>
                  <a:srgbClr val="FF0000"/>
                </a:solidFill>
                <a:latin typeface="Alexandria Medium" pitchFamily="2" charset="-78"/>
                <a:cs typeface="Alexandria Medium" pitchFamily="2" charset="-78"/>
              </a:rPr>
              <a:t>أساسيات الكتابة لمواقع التجارة الالكترونية:</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1. **اعرف جمهورك**: افهم عملائك المستهدفين واهتماماتهم وسلوكهم في التسوق. </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2. **التركيز على الفوائد وليس الميزات**: سلط الضوء على كيفية قيام منتجاتك أو خدماتك بحل مشكلات عملائك أو تحسين حياتهم. </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3. **التحسين لمحركات البحث**: قم بدمج الكلمات الرئيسية والعبارات ذات الصلة في المحتوى الخاص بك لتحسين ظهور محرك البحث. </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4. **اصنع أوصافًا مقنعة للمنتج**: اكتب أوصافًا تفصيلية وجذابة للمنتج تعرض نقاط البيع الفريدة للمنتج. استخدم لغة مقنعة، </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5. **الاستفادة من الدليل الاجتماعي**: قم بتضمين مراجعات العملاء أو شهاداتهم أو الإشارات على وسائل التواصل الاجتماعي لبناء الثقة.</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6. **حافظ على اتساق العلامة التجارية**: تأكد من أن المحتوى الخاص بك يتماشى مع صوت علامتك التجارية ونغمتها وهويتها المرئية.</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7. **إعطاء الأولوية للمحتوى القابل للفحص**: استخدم النقاط،  والفقرات القصيرة والعناوين لتسهيل تصفح المحتوى الخاص بك.</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8. **دمج عناصر الوسائط المتعددة**: أكمل المحتوى المكتوب بالصور أو مقاطع الفيديو أو الرسوم البيانية ذات الصلة لتحسين تجربة المستخدم.</a:t>
            </a:r>
            <a:endParaRPr lang="en-US" sz="5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0E47FD6D-A200-3BB0-1612-2958AE01B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43843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FC0C-E583-07AF-30A1-61AADD8B5ADF}"/>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الكتابة الرقمية لمواقع التجارة الالكترونية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BA14E46-1B34-2F4E-CFDF-DB060754C94C}"/>
              </a:ext>
            </a:extLst>
          </p:cNvPr>
          <p:cNvSpPr>
            <a:spLocks noGrp="1"/>
          </p:cNvSpPr>
          <p:nvPr>
            <p:ph idx="1"/>
          </p:nvPr>
        </p:nvSpPr>
        <p:spPr>
          <a:xfrm>
            <a:off x="2645351" y="1360171"/>
            <a:ext cx="6901298" cy="4616177"/>
          </a:xfrm>
        </p:spPr>
        <p:txBody>
          <a:bodyPr>
            <a:normAutofit/>
          </a:bodyPr>
          <a:lstStyle/>
          <a:p>
            <a:pPr marL="0" indent="0" algn="r" rtl="1">
              <a:lnSpc>
                <a:spcPct val="200000"/>
              </a:lnSpc>
              <a:buNone/>
            </a:pPr>
            <a:r>
              <a:rPr lang="ar-EG" sz="1800" b="1" dirty="0">
                <a:solidFill>
                  <a:srgbClr val="FF0000"/>
                </a:solidFill>
                <a:latin typeface="Alexandria Medium" pitchFamily="2" charset="-78"/>
                <a:cs typeface="Alexandria Medium" pitchFamily="2" charset="-78"/>
              </a:rPr>
              <a:t>أهم سمات الكتابة لمواقع التجارة الإلكترونية</a:t>
            </a:r>
          </a:p>
          <a:p>
            <a:pPr marL="0" indent="0" algn="just" rtl="1">
              <a:lnSpc>
                <a:spcPct val="200000"/>
              </a:lnSpc>
              <a:buNone/>
            </a:pPr>
            <a:r>
              <a:rPr lang="ar-EG" sz="1800" b="1" dirty="0">
                <a:solidFill>
                  <a:schemeClr val="tx1">
                    <a:lumMod val="95000"/>
                    <a:lumOff val="5000"/>
                  </a:schemeClr>
                </a:solidFill>
                <a:latin typeface="Alexandria" pitchFamily="2" charset="-78"/>
                <a:cs typeface="Alexandria" pitchFamily="2" charset="-78"/>
              </a:rPr>
              <a:t>تهدف مواقع التجارة الإلكترونية إلى الترويج للمنتجات بهدف الربح ولذلك فإن الكتابة على هذه المواقع تتسم ببعض الممارسات التي تعزز من الترويج </a:t>
            </a:r>
            <a:r>
              <a:rPr lang="ar-EG" sz="1800" b="1">
                <a:solidFill>
                  <a:schemeClr val="tx1">
                    <a:lumMod val="95000"/>
                    <a:lumOff val="5000"/>
                  </a:schemeClr>
                </a:solidFill>
                <a:latin typeface="Alexandria" pitchFamily="2" charset="-78"/>
                <a:cs typeface="Alexandria" pitchFamily="2" charset="-78"/>
              </a:rPr>
              <a:t>للمنتج وتحفز </a:t>
            </a:r>
            <a:r>
              <a:rPr lang="ar-EG" sz="1800" b="1" dirty="0">
                <a:solidFill>
                  <a:schemeClr val="tx1">
                    <a:lumMod val="95000"/>
                    <a:lumOff val="5000"/>
                  </a:schemeClr>
                </a:solidFill>
                <a:latin typeface="Alexandria" pitchFamily="2" charset="-78"/>
                <a:cs typeface="Alexandria" pitchFamily="2" charset="-78"/>
              </a:rPr>
              <a:t>قرار العميل نحو الشراء، ويجب مراعاة هذه السمات والممارسات للحصول على أفضل نتيجة من الكتابة على مواقع التجارة الإلكترونية</a:t>
            </a:r>
          </a:p>
        </p:txBody>
      </p:sp>
      <p:pic>
        <p:nvPicPr>
          <p:cNvPr id="4" name="Graphic 21">
            <a:extLst>
              <a:ext uri="{FF2B5EF4-FFF2-40B4-BE49-F238E27FC236}">
                <a16:creationId xmlns:a16="http://schemas.microsoft.com/office/drawing/2014/main" id="{0E47FD6D-A200-3BB0-1612-2958AE01B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24350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19022-E47C-ABD9-F977-DCAB637E849F}"/>
              </a:ext>
            </a:extLst>
          </p:cNvPr>
          <p:cNvSpPr>
            <a:spLocks noGrp="1"/>
          </p:cNvSpPr>
          <p:nvPr>
            <p:ph type="title"/>
          </p:nvPr>
        </p:nvSpPr>
        <p:spPr>
          <a:xfrm>
            <a:off x="838200" y="0"/>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 </a:t>
            </a:r>
            <a:r>
              <a:rPr lang="ar-EG" sz="2000" dirty="0">
                <a:solidFill>
                  <a:srgbClr val="FF0000"/>
                </a:solidFill>
                <a:latin typeface="Alexandria Medium" pitchFamily="2" charset="-78"/>
                <a:cs typeface="Alexandria Medium" pitchFamily="2" charset="-78"/>
              </a:rPr>
              <a:t>تقديم النصح والمشورة في محتوى مفيد</a:t>
            </a:r>
            <a:endParaRPr lang="en-US" sz="2800" dirty="0">
              <a:solidFill>
                <a:srgbClr val="FF0000"/>
              </a:solidFill>
            </a:endParaRPr>
          </a:p>
        </p:txBody>
      </p:sp>
      <p:pic>
        <p:nvPicPr>
          <p:cNvPr id="5" name="Content Placeholder 4" descr="A screenshot of a website&#10;&#10;Description automatically generated">
            <a:extLst>
              <a:ext uri="{FF2B5EF4-FFF2-40B4-BE49-F238E27FC236}">
                <a16:creationId xmlns:a16="http://schemas.microsoft.com/office/drawing/2014/main" id="{3345699A-5764-EFD9-3A9D-5668CFF3FA7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78111" y="1573967"/>
            <a:ext cx="5635777" cy="51922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Graphic 21">
            <a:extLst>
              <a:ext uri="{FF2B5EF4-FFF2-40B4-BE49-F238E27FC236}">
                <a16:creationId xmlns:a16="http://schemas.microsoft.com/office/drawing/2014/main" id="{CA1808F2-2142-EC23-6A14-CD80C2AC2A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777729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ADB6D-DC57-30B1-4A24-AAEDE91F45DC}"/>
              </a:ext>
            </a:extLst>
          </p:cNvPr>
          <p:cNvSpPr>
            <a:spLocks noGrp="1"/>
          </p:cNvSpPr>
          <p:nvPr>
            <p:ph type="title"/>
          </p:nvPr>
        </p:nvSpPr>
        <p:spPr/>
        <p:txBody>
          <a:bodyPr>
            <a:noAutofit/>
          </a:bodyPr>
          <a:lstStyle/>
          <a:p>
            <a:pPr algn="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2- المقالات البيعية</a:t>
            </a:r>
            <a:endParaRPr lang="en-US" sz="2800" dirty="0"/>
          </a:p>
        </p:txBody>
      </p:sp>
      <p:pic>
        <p:nvPicPr>
          <p:cNvPr id="5" name="Content Placeholder 4" descr="A screenshot of a website&#10;&#10;Description automatically generated">
            <a:extLst>
              <a:ext uri="{FF2B5EF4-FFF2-40B4-BE49-F238E27FC236}">
                <a16:creationId xmlns:a16="http://schemas.microsoft.com/office/drawing/2014/main" id="{7C461996-8411-AE0D-CF1C-B5E1F5E0FD4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36808" y="1690688"/>
            <a:ext cx="7718383" cy="4970378"/>
          </a:xfrm>
        </p:spPr>
      </p:pic>
      <p:pic>
        <p:nvPicPr>
          <p:cNvPr id="3" name="Graphic 21">
            <a:extLst>
              <a:ext uri="{FF2B5EF4-FFF2-40B4-BE49-F238E27FC236}">
                <a16:creationId xmlns:a16="http://schemas.microsoft.com/office/drawing/2014/main" id="{8E78F938-12E3-D7EC-8666-78EF6B27BD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570245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cell phone&#10;&#10;Description automatically generated">
            <a:extLst>
              <a:ext uri="{FF2B5EF4-FFF2-40B4-BE49-F238E27FC236}">
                <a16:creationId xmlns:a16="http://schemas.microsoft.com/office/drawing/2014/main" id="{DD53C110-B1ED-B0AB-63EF-68B2E54EAAF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5923"/>
          <a:stretch/>
        </p:blipFill>
        <p:spPr>
          <a:xfrm>
            <a:off x="4318931" y="1690688"/>
            <a:ext cx="3554137" cy="5167312"/>
          </a:xfrm>
        </p:spPr>
      </p:pic>
      <p:sp>
        <p:nvSpPr>
          <p:cNvPr id="4" name="Title 1">
            <a:extLst>
              <a:ext uri="{FF2B5EF4-FFF2-40B4-BE49-F238E27FC236}">
                <a16:creationId xmlns:a16="http://schemas.microsoft.com/office/drawing/2014/main" id="{84F53862-547D-99D4-B5BC-B271878C1B3B}"/>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3- إتاحة المقارنات بين المنتجات</a:t>
            </a:r>
            <a:endParaRPr lang="en-US" sz="2800" dirty="0"/>
          </a:p>
        </p:txBody>
      </p:sp>
      <p:pic>
        <p:nvPicPr>
          <p:cNvPr id="7" name="Graphic 21">
            <a:extLst>
              <a:ext uri="{FF2B5EF4-FFF2-40B4-BE49-F238E27FC236}">
                <a16:creationId xmlns:a16="http://schemas.microsoft.com/office/drawing/2014/main" id="{07D5CB50-056C-C6BC-8BD8-30F5F17330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1455" y="5781657"/>
            <a:ext cx="2305141" cy="1076343"/>
          </a:xfrm>
          <a:prstGeom prst="rect">
            <a:avLst/>
          </a:prstGeom>
        </p:spPr>
      </p:pic>
    </p:spTree>
    <p:extLst>
      <p:ext uri="{BB962C8B-B14F-4D97-AF65-F5344CB8AC3E}">
        <p14:creationId xmlns:p14="http://schemas.microsoft.com/office/powerpoint/2010/main" val="8411161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website&#10;&#10;Description automatically generated">
            <a:extLst>
              <a:ext uri="{FF2B5EF4-FFF2-40B4-BE49-F238E27FC236}">
                <a16:creationId xmlns:a16="http://schemas.microsoft.com/office/drawing/2014/main" id="{617DE510-3A85-10AD-951D-4D86947496A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49943" y="1690688"/>
            <a:ext cx="7692114" cy="4970289"/>
          </a:xfrm>
        </p:spPr>
      </p:pic>
      <p:sp>
        <p:nvSpPr>
          <p:cNvPr id="4" name="Title 1">
            <a:extLst>
              <a:ext uri="{FF2B5EF4-FFF2-40B4-BE49-F238E27FC236}">
                <a16:creationId xmlns:a16="http://schemas.microsoft.com/office/drawing/2014/main" id="{738CDDDE-06A2-CC97-AF01-8FB67C0C988B}"/>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4- </a:t>
            </a: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قوائم التفوق</a:t>
            </a:r>
            <a:r>
              <a:rPr lang="en-US" sz="2000" dirty="0">
                <a:solidFill>
                  <a:srgbClr val="FF0000"/>
                </a:solidFill>
                <a:latin typeface="Alexandria Medium" pitchFamily="2" charset="-78"/>
                <a:cs typeface="Alexandria Medium" pitchFamily="2" charset="-78"/>
              </a:rPr>
              <a:t> Top 10</a:t>
            </a:r>
            <a:endParaRPr lang="en-US" sz="2800" dirty="0"/>
          </a:p>
        </p:txBody>
      </p:sp>
      <p:pic>
        <p:nvPicPr>
          <p:cNvPr id="2" name="Graphic 21">
            <a:extLst>
              <a:ext uri="{FF2B5EF4-FFF2-40B4-BE49-F238E27FC236}">
                <a16:creationId xmlns:a16="http://schemas.microsoft.com/office/drawing/2014/main" id="{5422A0AD-73CE-8E97-A311-727F4E34DC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775142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4CE28-1028-DF86-CFE4-3EDB3E9794B2}"/>
              </a:ext>
            </a:extLst>
          </p:cNvPr>
          <p:cNvSpPr>
            <a:spLocks noGrp="1"/>
          </p:cNvSpPr>
          <p:nvPr>
            <p:ph type="title"/>
          </p:nvPr>
        </p:nvSpPr>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5- قوائم الأكثر مبيعا</a:t>
            </a:r>
            <a:endParaRPr lang="en-US" sz="2800" dirty="0"/>
          </a:p>
        </p:txBody>
      </p:sp>
      <p:pic>
        <p:nvPicPr>
          <p:cNvPr id="5" name="Content Placeholder 4">
            <a:extLst>
              <a:ext uri="{FF2B5EF4-FFF2-40B4-BE49-F238E27FC236}">
                <a16:creationId xmlns:a16="http://schemas.microsoft.com/office/drawing/2014/main" id="{5C2BF148-3C6A-9004-71CD-AE3117FF9CA7}"/>
              </a:ext>
            </a:extLst>
          </p:cNvPr>
          <p:cNvPicPr>
            <a:picLocks noGrp="1" noChangeAspect="1"/>
          </p:cNvPicPr>
          <p:nvPr>
            <p:ph idx="1"/>
          </p:nvPr>
        </p:nvPicPr>
        <p:blipFill>
          <a:blip r:embed="rId2"/>
          <a:stretch>
            <a:fillRect/>
          </a:stretch>
        </p:blipFill>
        <p:spPr>
          <a:xfrm>
            <a:off x="318902" y="1825625"/>
            <a:ext cx="11554195" cy="4667250"/>
          </a:xfrm>
        </p:spPr>
      </p:pic>
    </p:spTree>
    <p:extLst>
      <p:ext uri="{BB962C8B-B14F-4D97-AF65-F5344CB8AC3E}">
        <p14:creationId xmlns:p14="http://schemas.microsoft.com/office/powerpoint/2010/main" val="9078490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web page&#10;&#10;Description automatically generated">
            <a:extLst>
              <a:ext uri="{FF2B5EF4-FFF2-40B4-BE49-F238E27FC236}">
                <a16:creationId xmlns:a16="http://schemas.microsoft.com/office/drawing/2014/main" id="{FDAAC095-D073-6E57-CC73-C72525B3AA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89714" y="1769151"/>
            <a:ext cx="8612571" cy="4803165"/>
          </a:xfrm>
        </p:spPr>
      </p:pic>
      <p:sp>
        <p:nvSpPr>
          <p:cNvPr id="6" name="Title 1">
            <a:extLst>
              <a:ext uri="{FF2B5EF4-FFF2-40B4-BE49-F238E27FC236}">
                <a16:creationId xmlns:a16="http://schemas.microsoft.com/office/drawing/2014/main" id="{6AF0EFB5-C51A-8364-9617-B0A05E6542F4}"/>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6- استمارات التسجيل لإجراء معين</a:t>
            </a:r>
            <a:endParaRPr lang="en-US" sz="2800" dirty="0"/>
          </a:p>
        </p:txBody>
      </p:sp>
      <p:pic>
        <p:nvPicPr>
          <p:cNvPr id="2" name="Graphic 21">
            <a:extLst>
              <a:ext uri="{FF2B5EF4-FFF2-40B4-BE49-F238E27FC236}">
                <a16:creationId xmlns:a16="http://schemas.microsoft.com/office/drawing/2014/main" id="{9AA60225-0983-EE4E-FF9D-275D6585FC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4074303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video&#10;&#10;Description automatically generated">
            <a:extLst>
              <a:ext uri="{FF2B5EF4-FFF2-40B4-BE49-F238E27FC236}">
                <a16:creationId xmlns:a16="http://schemas.microsoft.com/office/drawing/2014/main" id="{B48094FE-C19A-9247-90FC-F5C58EEAAB9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25159" y="1825624"/>
            <a:ext cx="3387472" cy="4859467"/>
          </a:xfrm>
        </p:spPr>
      </p:pic>
      <p:sp>
        <p:nvSpPr>
          <p:cNvPr id="6" name="Title 1">
            <a:extLst>
              <a:ext uri="{FF2B5EF4-FFF2-40B4-BE49-F238E27FC236}">
                <a16:creationId xmlns:a16="http://schemas.microsoft.com/office/drawing/2014/main" id="{905B2A75-BB8F-1EF1-16E9-48EDA5DC1256}"/>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7- الفيديوهات المرفقة بالنصوص لمزيد من الشرح</a:t>
            </a:r>
            <a:endParaRPr lang="en-US" sz="2800" dirty="0"/>
          </a:p>
        </p:txBody>
      </p:sp>
      <p:pic>
        <p:nvPicPr>
          <p:cNvPr id="7" name="Graphic 21">
            <a:extLst>
              <a:ext uri="{FF2B5EF4-FFF2-40B4-BE49-F238E27FC236}">
                <a16:creationId xmlns:a16="http://schemas.microsoft.com/office/drawing/2014/main" id="{986A6F3B-A17E-BEBE-FADC-79F421782C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3445199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descr="A screen shot of a phone&#10;&#10;Description automatically generated">
            <a:extLst>
              <a:ext uri="{FF2B5EF4-FFF2-40B4-BE49-F238E27FC236}">
                <a16:creationId xmlns:a16="http://schemas.microsoft.com/office/drawing/2014/main" id="{C0120DDD-452A-F035-FA37-28AD9A9EFD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23394" y="1825625"/>
            <a:ext cx="7942186" cy="4912692"/>
          </a:xfrm>
        </p:spPr>
      </p:pic>
      <p:sp>
        <p:nvSpPr>
          <p:cNvPr id="14" name="Title 1">
            <a:extLst>
              <a:ext uri="{FF2B5EF4-FFF2-40B4-BE49-F238E27FC236}">
                <a16:creationId xmlns:a16="http://schemas.microsoft.com/office/drawing/2014/main" id="{F47FD693-6AF0-F972-07B5-15A5ECCB5AC8}"/>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8- عبارات التحفيز كتحميل الملفات المفيدة مجانا</a:t>
            </a:r>
            <a:endParaRPr lang="en-US" sz="2800" dirty="0"/>
          </a:p>
        </p:txBody>
      </p:sp>
    </p:spTree>
    <p:extLst>
      <p:ext uri="{BB962C8B-B14F-4D97-AF65-F5344CB8AC3E}">
        <p14:creationId xmlns:p14="http://schemas.microsoft.com/office/powerpoint/2010/main" val="3250395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game&#10;&#10;Description automatically generated">
            <a:extLst>
              <a:ext uri="{FF2B5EF4-FFF2-40B4-BE49-F238E27FC236}">
                <a16:creationId xmlns:a16="http://schemas.microsoft.com/office/drawing/2014/main" id="{29AB7295-042A-FEFD-5A21-3F8BF3E0F4D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95303" y="1661464"/>
            <a:ext cx="6401394" cy="5056564"/>
          </a:xfrm>
        </p:spPr>
      </p:pic>
      <p:sp>
        <p:nvSpPr>
          <p:cNvPr id="4" name="Title 1">
            <a:extLst>
              <a:ext uri="{FF2B5EF4-FFF2-40B4-BE49-F238E27FC236}">
                <a16:creationId xmlns:a16="http://schemas.microsoft.com/office/drawing/2014/main" id="{5AD5B8F8-5E14-BC82-6EC1-8BACCBE13769}"/>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9-</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أسلوب التلعيب في كتابة المحتوى</a:t>
            </a:r>
            <a:endParaRPr lang="en-US" sz="2800" dirty="0"/>
          </a:p>
        </p:txBody>
      </p:sp>
    </p:spTree>
    <p:extLst>
      <p:ext uri="{BB962C8B-B14F-4D97-AF65-F5344CB8AC3E}">
        <p14:creationId xmlns:p14="http://schemas.microsoft.com/office/powerpoint/2010/main" val="31218303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person standing next to a truck&#10;&#10;Description automatically generated">
            <a:extLst>
              <a:ext uri="{FF2B5EF4-FFF2-40B4-BE49-F238E27FC236}">
                <a16:creationId xmlns:a16="http://schemas.microsoft.com/office/drawing/2014/main" id="{0FBCB33B-C865-0B11-C4F3-6A54730BB9A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6153" t="5132" r="16939" b="6464"/>
          <a:stretch/>
        </p:blipFill>
        <p:spPr>
          <a:xfrm>
            <a:off x="2919248" y="2026147"/>
            <a:ext cx="6353504" cy="4201234"/>
          </a:xfrm>
          <a:prstGeom prst="rect">
            <a:avLst/>
          </a:prstGeom>
          <a:ln>
            <a:noFill/>
          </a:ln>
          <a:effectLst>
            <a:outerShdw blurRad="292100" dist="139700" dir="2700000" algn="tl" rotWithShape="0">
              <a:srgbClr val="333333">
                <a:alpha val="65000"/>
              </a:srgbClr>
            </a:outerShdw>
          </a:effectLst>
        </p:spPr>
      </p:pic>
      <p:sp>
        <p:nvSpPr>
          <p:cNvPr id="4" name="Title 1">
            <a:extLst>
              <a:ext uri="{FF2B5EF4-FFF2-40B4-BE49-F238E27FC236}">
                <a16:creationId xmlns:a16="http://schemas.microsoft.com/office/drawing/2014/main" id="{C7AA5B16-29F2-8E5B-FB86-1EDA3DD3C98C}"/>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10-</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كتابة عبارة الشحن المجاني</a:t>
            </a:r>
            <a:endParaRPr lang="en-US" sz="2800" dirty="0"/>
          </a:p>
        </p:txBody>
      </p:sp>
      <p:pic>
        <p:nvPicPr>
          <p:cNvPr id="7" name="Graphic 21">
            <a:extLst>
              <a:ext uri="{FF2B5EF4-FFF2-40B4-BE49-F238E27FC236}">
                <a16:creationId xmlns:a16="http://schemas.microsoft.com/office/drawing/2014/main" id="{6DC1A147-816A-D6BE-C466-A3B5A001B4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818947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black and pink sign with white text&#10;&#10;Description automatically generated">
            <a:extLst>
              <a:ext uri="{FF2B5EF4-FFF2-40B4-BE49-F238E27FC236}">
                <a16:creationId xmlns:a16="http://schemas.microsoft.com/office/drawing/2014/main" id="{1D205DDD-5170-1B49-27AC-4AD561A2AC2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2385" r="23606"/>
          <a:stretch/>
        </p:blipFill>
        <p:spPr>
          <a:xfrm>
            <a:off x="3779782" y="1690688"/>
            <a:ext cx="4632435" cy="4936556"/>
          </a:xfrm>
        </p:spPr>
      </p:pic>
      <p:sp>
        <p:nvSpPr>
          <p:cNvPr id="6" name="Title 1">
            <a:extLst>
              <a:ext uri="{FF2B5EF4-FFF2-40B4-BE49-F238E27FC236}">
                <a16:creationId xmlns:a16="http://schemas.microsoft.com/office/drawing/2014/main" id="{A94E0F4F-C848-7AE7-91A8-DEEAF33C1EFB}"/>
              </a:ext>
            </a:extLst>
          </p:cNvPr>
          <p:cNvSpPr>
            <a:spLocks noGrp="1"/>
          </p:cNvSpPr>
          <p:nvPr>
            <p:ph type="title"/>
          </p:nvPr>
        </p:nvSpPr>
        <p:spPr>
          <a:xfrm>
            <a:off x="838199" y="218768"/>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11-</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كتابة عبارات الخصم</a:t>
            </a:r>
            <a:endParaRPr lang="en-US" sz="2800" dirty="0"/>
          </a:p>
        </p:txBody>
      </p:sp>
      <p:pic>
        <p:nvPicPr>
          <p:cNvPr id="2" name="Graphic 21">
            <a:extLst>
              <a:ext uri="{FF2B5EF4-FFF2-40B4-BE49-F238E27FC236}">
                <a16:creationId xmlns:a16="http://schemas.microsoft.com/office/drawing/2014/main" id="{2A718DB7-859C-93C6-CFA5-7ABC40B724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5662363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FCC7DBA-47F1-A70E-275D-021E8BB93C05}"/>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321"/>
          <a:stretch/>
        </p:blipFill>
        <p:spPr>
          <a:xfrm>
            <a:off x="3547224" y="1737986"/>
            <a:ext cx="5097552" cy="4834730"/>
          </a:xfrm>
          <a:prstGeom prst="rect">
            <a:avLst/>
          </a:prstGeom>
          <a:ln>
            <a:noFill/>
          </a:ln>
          <a:effectLst>
            <a:outerShdw blurRad="292100" dist="139700" dir="2700000" algn="tl" rotWithShape="0">
              <a:srgbClr val="333333">
                <a:alpha val="65000"/>
              </a:srgbClr>
            </a:outerShdw>
          </a:effectLst>
        </p:spPr>
      </p:pic>
      <p:sp>
        <p:nvSpPr>
          <p:cNvPr id="4" name="Title 1">
            <a:extLst>
              <a:ext uri="{FF2B5EF4-FFF2-40B4-BE49-F238E27FC236}">
                <a16:creationId xmlns:a16="http://schemas.microsoft.com/office/drawing/2014/main" id="{13319EB5-6C04-2493-4E23-97E1325F0159}"/>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12-</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كتابة عروض سعرية على الكميات</a:t>
            </a:r>
            <a:endParaRPr lang="en-US" sz="2800" dirty="0"/>
          </a:p>
        </p:txBody>
      </p:sp>
      <p:pic>
        <p:nvPicPr>
          <p:cNvPr id="2" name="Graphic 21">
            <a:extLst>
              <a:ext uri="{FF2B5EF4-FFF2-40B4-BE49-F238E27FC236}">
                <a16:creationId xmlns:a16="http://schemas.microsoft.com/office/drawing/2014/main" id="{800A6494-9A60-60DE-407C-33E1148E71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53761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A4A3C8F-9AFF-82DC-F58E-94C1DA46CC0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5033" t="12223" r="16066" b="7657"/>
          <a:stretch/>
        </p:blipFill>
        <p:spPr>
          <a:xfrm>
            <a:off x="3013024" y="1947050"/>
            <a:ext cx="5851160" cy="38346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itle 1">
            <a:extLst>
              <a:ext uri="{FF2B5EF4-FFF2-40B4-BE49-F238E27FC236}">
                <a16:creationId xmlns:a16="http://schemas.microsoft.com/office/drawing/2014/main" id="{E85CD5F1-28BA-B8CB-E0CC-61F3DA56744C}"/>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13-</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كتابة تحفيزات مثل:</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تحميل أدوات مجانية </a:t>
            </a:r>
            <a:endParaRPr lang="en-US" sz="2000" dirty="0"/>
          </a:p>
        </p:txBody>
      </p:sp>
      <p:pic>
        <p:nvPicPr>
          <p:cNvPr id="7" name="Graphic 21">
            <a:extLst>
              <a:ext uri="{FF2B5EF4-FFF2-40B4-BE49-F238E27FC236}">
                <a16:creationId xmlns:a16="http://schemas.microsoft.com/office/drawing/2014/main" id="{A8B96A76-1604-D2B1-E1AF-6323D0FB1B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2772146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computer&#10;&#10;Description automatically generated">
            <a:extLst>
              <a:ext uri="{FF2B5EF4-FFF2-40B4-BE49-F238E27FC236}">
                <a16:creationId xmlns:a16="http://schemas.microsoft.com/office/drawing/2014/main" id="{68DA3D79-E0DB-0CE9-82A4-8D4ADD03C9A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782" t="15224" r="10804" b="1940"/>
          <a:stretch/>
        </p:blipFill>
        <p:spPr>
          <a:xfrm>
            <a:off x="3691756" y="1406399"/>
            <a:ext cx="5231525" cy="5357005"/>
          </a:xfrm>
          <a:prstGeom prst="rect">
            <a:avLst/>
          </a:prstGeom>
          <a:ln>
            <a:noFill/>
          </a:ln>
          <a:effectLst>
            <a:outerShdw blurRad="292100" dist="139700" dir="2700000" algn="tl" rotWithShape="0">
              <a:srgbClr val="333333">
                <a:alpha val="65000"/>
              </a:srgbClr>
            </a:outerShdw>
          </a:effectLst>
        </p:spPr>
      </p:pic>
      <p:sp>
        <p:nvSpPr>
          <p:cNvPr id="4" name="Title 1">
            <a:extLst>
              <a:ext uri="{FF2B5EF4-FFF2-40B4-BE49-F238E27FC236}">
                <a16:creationId xmlns:a16="http://schemas.microsoft.com/office/drawing/2014/main" id="{17348114-8550-1A0C-77DD-BE6DD37D7E9F}"/>
              </a:ext>
            </a:extLst>
          </p:cNvPr>
          <p:cNvSpPr>
            <a:spLocks noGrp="1"/>
          </p:cNvSpPr>
          <p:nvPr>
            <p:ph type="title"/>
          </p:nvPr>
        </p:nvSpPr>
        <p:spPr>
          <a:xfrm>
            <a:off x="838200" y="0"/>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14-</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كتابة تحفيزات مثل:</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دورات تدريبية مجانية</a:t>
            </a:r>
            <a:endParaRPr lang="en-US" sz="2000" dirty="0"/>
          </a:p>
        </p:txBody>
      </p:sp>
      <p:pic>
        <p:nvPicPr>
          <p:cNvPr id="2" name="Graphic 21">
            <a:extLst>
              <a:ext uri="{FF2B5EF4-FFF2-40B4-BE49-F238E27FC236}">
                <a16:creationId xmlns:a16="http://schemas.microsoft.com/office/drawing/2014/main" id="{76D27901-AF94-B2B7-2759-4A9F01C51F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2327699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omputer&#10;&#10;Description automatically generated">
            <a:extLst>
              <a:ext uri="{FF2B5EF4-FFF2-40B4-BE49-F238E27FC236}">
                <a16:creationId xmlns:a16="http://schemas.microsoft.com/office/drawing/2014/main" id="{8D54F2E1-47B5-A54B-EB7A-C8BFD0DC878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695" t="13526" r="11531" b="7785"/>
          <a:stretch/>
        </p:blipFill>
        <p:spPr>
          <a:xfrm>
            <a:off x="2793124" y="1720581"/>
            <a:ext cx="6605751" cy="4898418"/>
          </a:xfrm>
          <a:prstGeom prst="rect">
            <a:avLst/>
          </a:prstGeom>
          <a:ln>
            <a:noFill/>
          </a:ln>
          <a:effectLst>
            <a:outerShdw blurRad="292100" dist="139700" dir="2700000" algn="tl" rotWithShape="0">
              <a:srgbClr val="333333">
                <a:alpha val="65000"/>
              </a:srgbClr>
            </a:outerShdw>
          </a:effectLst>
        </p:spPr>
      </p:pic>
      <p:sp>
        <p:nvSpPr>
          <p:cNvPr id="6" name="Title 1">
            <a:extLst>
              <a:ext uri="{FF2B5EF4-FFF2-40B4-BE49-F238E27FC236}">
                <a16:creationId xmlns:a16="http://schemas.microsoft.com/office/drawing/2014/main" id="{7BEA0F1B-2496-3483-11EA-553E4294FD9B}"/>
              </a:ext>
            </a:extLst>
          </p:cNvPr>
          <p:cNvSpPr txBox="1">
            <a:spLocks/>
          </p:cNvSpPr>
          <p:nvPr/>
        </p:nvSpPr>
        <p:spPr>
          <a:xfrm>
            <a:off x="959069" y="239001"/>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15-</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كتابة تحفيزات مثل:</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تقديم خدمات مجانية لتحفيز الشراء</a:t>
            </a:r>
            <a:endParaRPr lang="en-US" sz="2000" dirty="0"/>
          </a:p>
        </p:txBody>
      </p:sp>
      <p:pic>
        <p:nvPicPr>
          <p:cNvPr id="7" name="Graphic 21">
            <a:extLst>
              <a:ext uri="{FF2B5EF4-FFF2-40B4-BE49-F238E27FC236}">
                <a16:creationId xmlns:a16="http://schemas.microsoft.com/office/drawing/2014/main" id="{55222687-99A0-F451-89F1-2F96CCC3C4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4212702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person sitting on a speech bubble&#10;&#10;Description automatically generated">
            <a:extLst>
              <a:ext uri="{FF2B5EF4-FFF2-40B4-BE49-F238E27FC236}">
                <a16:creationId xmlns:a16="http://schemas.microsoft.com/office/drawing/2014/main" id="{A65D45F9-A326-FEC8-6695-A89B9FDA573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4235" t="18646" r="22694" b="10418"/>
          <a:stretch/>
        </p:blipFill>
        <p:spPr>
          <a:xfrm>
            <a:off x="2596054" y="2045739"/>
            <a:ext cx="6999891" cy="4414345"/>
          </a:xfrm>
          <a:prstGeom prst="rect">
            <a:avLst/>
          </a:prstGeom>
          <a:ln>
            <a:noFill/>
          </a:ln>
          <a:effectLst>
            <a:outerShdw blurRad="292100" dist="139700" dir="2700000" algn="tl" rotWithShape="0">
              <a:srgbClr val="333333">
                <a:alpha val="65000"/>
              </a:srgbClr>
            </a:outerShdw>
          </a:effectLst>
        </p:spPr>
      </p:pic>
      <p:sp>
        <p:nvSpPr>
          <p:cNvPr id="4" name="Title 1">
            <a:extLst>
              <a:ext uri="{FF2B5EF4-FFF2-40B4-BE49-F238E27FC236}">
                <a16:creationId xmlns:a16="http://schemas.microsoft.com/office/drawing/2014/main" id="{7C010514-CE30-0EA4-7803-20ED954598CF}"/>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16-</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تدشين </a:t>
            </a:r>
            <a:r>
              <a:rPr lang="ar-EG" sz="2000" dirty="0" err="1">
                <a:solidFill>
                  <a:srgbClr val="FF0000"/>
                </a:solidFill>
                <a:latin typeface="Alexandria Medium" pitchFamily="2" charset="-78"/>
                <a:cs typeface="Alexandria Medium" pitchFamily="2" charset="-78"/>
              </a:rPr>
              <a:t>السمينارات</a:t>
            </a:r>
            <a:r>
              <a:rPr lang="ar-EG" sz="2000" dirty="0">
                <a:solidFill>
                  <a:srgbClr val="FF0000"/>
                </a:solidFill>
                <a:latin typeface="Alexandria Medium" pitchFamily="2" charset="-78"/>
                <a:cs typeface="Alexandria Medium" pitchFamily="2" charset="-78"/>
              </a:rPr>
              <a:t> التعليمية المجانية وكتابة مواعيدها وعناوينها</a:t>
            </a:r>
            <a:endParaRPr lang="en-US" sz="2000" dirty="0"/>
          </a:p>
        </p:txBody>
      </p:sp>
      <p:pic>
        <p:nvPicPr>
          <p:cNvPr id="2" name="Graphic 21">
            <a:extLst>
              <a:ext uri="{FF2B5EF4-FFF2-40B4-BE49-F238E27FC236}">
                <a16:creationId xmlns:a16="http://schemas.microsoft.com/office/drawing/2014/main" id="{B00C8E2A-DFF6-A5A2-4133-E71738D682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6120308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omputer&#10;&#10;Description automatically generated">
            <a:extLst>
              <a:ext uri="{FF2B5EF4-FFF2-40B4-BE49-F238E27FC236}">
                <a16:creationId xmlns:a16="http://schemas.microsoft.com/office/drawing/2014/main" id="{90EFF818-D0F0-62FC-1304-88F52590C70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7455" t="24839" r="8695" b="7899"/>
          <a:stretch/>
        </p:blipFill>
        <p:spPr>
          <a:xfrm>
            <a:off x="2017986" y="1848352"/>
            <a:ext cx="8156028" cy="4644523"/>
          </a:xfrm>
          <a:prstGeom prst="rect">
            <a:avLst/>
          </a:prstGeom>
          <a:ln>
            <a:noFill/>
          </a:ln>
          <a:effectLst>
            <a:outerShdw blurRad="292100" dist="139700" dir="2700000" algn="tl" rotWithShape="0">
              <a:srgbClr val="333333">
                <a:alpha val="65000"/>
              </a:srgbClr>
            </a:outerShdw>
          </a:effectLst>
        </p:spPr>
      </p:pic>
      <p:sp>
        <p:nvSpPr>
          <p:cNvPr id="6" name="Title 1">
            <a:extLst>
              <a:ext uri="{FF2B5EF4-FFF2-40B4-BE49-F238E27FC236}">
                <a16:creationId xmlns:a16="http://schemas.microsoft.com/office/drawing/2014/main" id="{5F639B8E-6026-C6DD-CEF2-6EA0CF247CBF}"/>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17-</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تقديم تقارير مجانية وكتابة محتواها وأهميتها الحصرية</a:t>
            </a:r>
            <a:endParaRPr lang="en-US" sz="2000" dirty="0"/>
          </a:p>
        </p:txBody>
      </p:sp>
      <p:pic>
        <p:nvPicPr>
          <p:cNvPr id="2" name="Graphic 21">
            <a:extLst>
              <a:ext uri="{FF2B5EF4-FFF2-40B4-BE49-F238E27FC236}">
                <a16:creationId xmlns:a16="http://schemas.microsoft.com/office/drawing/2014/main" id="{8492E552-99E4-08C8-8E99-CB2E581E3B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1361072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2041C47-B778-83FC-CA76-3A5D6676130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6869" t="14202" r="13549" b="14059"/>
          <a:stretch/>
        </p:blipFill>
        <p:spPr>
          <a:xfrm>
            <a:off x="1524000" y="2162957"/>
            <a:ext cx="9144000" cy="4426682"/>
          </a:xfrm>
        </p:spPr>
      </p:pic>
      <p:sp>
        <p:nvSpPr>
          <p:cNvPr id="6" name="Title 1">
            <a:extLst>
              <a:ext uri="{FF2B5EF4-FFF2-40B4-BE49-F238E27FC236}">
                <a16:creationId xmlns:a16="http://schemas.microsoft.com/office/drawing/2014/main" id="{87CB19F5-D78B-08D4-45DD-8D2B1D0BF917}"/>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18-</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المسوح والاستبانات وتحفيز الشراء من خلال تعبئة استبانات الرأي في الخدمة</a:t>
            </a:r>
            <a:endParaRPr lang="en-US" sz="2000" dirty="0"/>
          </a:p>
        </p:txBody>
      </p:sp>
      <p:pic>
        <p:nvPicPr>
          <p:cNvPr id="2" name="Graphic 21">
            <a:extLst>
              <a:ext uri="{FF2B5EF4-FFF2-40B4-BE49-F238E27FC236}">
                <a16:creationId xmlns:a16="http://schemas.microsoft.com/office/drawing/2014/main" id="{7AF2D655-8525-AEBC-1317-9E0A5FB9CA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5008814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0F53EAD-A86A-C7DB-CCAC-8FF356DC2AC7}"/>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19-</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تقديم الهدايا </a:t>
            </a:r>
            <a:r>
              <a:rPr lang="en-US" sz="2000" dirty="0">
                <a:solidFill>
                  <a:srgbClr val="FF0000"/>
                </a:solidFill>
                <a:latin typeface="Alexandria Medium" pitchFamily="2" charset="-78"/>
                <a:cs typeface="Alexandria Medium" pitchFamily="2" charset="-78"/>
              </a:rPr>
              <a:t>Gift Cards/ voucher</a:t>
            </a:r>
            <a:endParaRPr lang="en-US" sz="2000" dirty="0"/>
          </a:p>
        </p:txBody>
      </p:sp>
      <p:pic>
        <p:nvPicPr>
          <p:cNvPr id="7" name="Graphic 21">
            <a:extLst>
              <a:ext uri="{FF2B5EF4-FFF2-40B4-BE49-F238E27FC236}">
                <a16:creationId xmlns:a16="http://schemas.microsoft.com/office/drawing/2014/main" id="{3881D0D3-67E9-E5C5-94A1-9935884CF9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954703"/>
            <a:ext cx="2305141" cy="1076343"/>
          </a:xfrm>
          <a:prstGeom prst="rect">
            <a:avLst/>
          </a:prstGeom>
        </p:spPr>
      </p:pic>
      <p:pic>
        <p:nvPicPr>
          <p:cNvPr id="11" name="Content Placeholder 10" descr="A screenshot of a website&#10;&#10;Description automatically generated">
            <a:extLst>
              <a:ext uri="{FF2B5EF4-FFF2-40B4-BE49-F238E27FC236}">
                <a16:creationId xmlns:a16="http://schemas.microsoft.com/office/drawing/2014/main" id="{352E27F2-C5D0-7D23-C7E9-D276419B600B}"/>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23729"/>
          <a:stretch/>
        </p:blipFill>
        <p:spPr>
          <a:xfrm>
            <a:off x="521576" y="1690688"/>
            <a:ext cx="11148848" cy="3897446"/>
          </a:xfrm>
        </p:spPr>
      </p:pic>
    </p:spTree>
    <p:extLst>
      <p:ext uri="{BB962C8B-B14F-4D97-AF65-F5344CB8AC3E}">
        <p14:creationId xmlns:p14="http://schemas.microsoft.com/office/powerpoint/2010/main" val="34713394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oster for a candy rewards program&#10;&#10;Description automatically generated">
            <a:extLst>
              <a:ext uri="{FF2B5EF4-FFF2-40B4-BE49-F238E27FC236}">
                <a16:creationId xmlns:a16="http://schemas.microsoft.com/office/drawing/2014/main" id="{07EBFC1B-D5D9-F383-B2AE-F0FE8E3277B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0095" b="22020"/>
          <a:stretch/>
        </p:blipFill>
        <p:spPr>
          <a:xfrm>
            <a:off x="3322486" y="1690688"/>
            <a:ext cx="5547027" cy="4963795"/>
          </a:xfrm>
          <a:prstGeom prst="rect">
            <a:avLst/>
          </a:prstGeom>
          <a:ln>
            <a:noFill/>
          </a:ln>
          <a:effectLst>
            <a:outerShdw blurRad="292100" dist="139700" dir="2700000" algn="tl" rotWithShape="0">
              <a:srgbClr val="333333">
                <a:alpha val="65000"/>
              </a:srgbClr>
            </a:outerShdw>
          </a:effectLst>
        </p:spPr>
      </p:pic>
      <p:sp>
        <p:nvSpPr>
          <p:cNvPr id="5" name="Title 1">
            <a:extLst>
              <a:ext uri="{FF2B5EF4-FFF2-40B4-BE49-F238E27FC236}">
                <a16:creationId xmlns:a16="http://schemas.microsoft.com/office/drawing/2014/main" id="{005F28F3-E2EC-4B15-7016-30F8C4C98CF2}"/>
              </a:ext>
            </a:extLst>
          </p:cNvPr>
          <p:cNvSpPr txBox="1">
            <a:spLocks noGrp="1"/>
          </p:cNvSpPr>
          <p:nvPr>
            <p:ph type="title"/>
          </p:nvPr>
        </p:nvSpPr>
        <p:spPr>
          <a:xfrm>
            <a:off x="838200" y="203517"/>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20-</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نقاط الولاء </a:t>
            </a:r>
            <a:r>
              <a:rPr lang="en-US" sz="2000" dirty="0">
                <a:solidFill>
                  <a:srgbClr val="FF0000"/>
                </a:solidFill>
                <a:latin typeface="Alexandria Medium" pitchFamily="2" charset="-78"/>
                <a:cs typeface="Alexandria Medium" pitchFamily="2" charset="-78"/>
              </a:rPr>
              <a:t>Loyalty points</a:t>
            </a:r>
            <a:endParaRPr lang="en-US" sz="2000" dirty="0"/>
          </a:p>
        </p:txBody>
      </p:sp>
      <p:pic>
        <p:nvPicPr>
          <p:cNvPr id="8" name="Graphic 21">
            <a:extLst>
              <a:ext uri="{FF2B5EF4-FFF2-40B4-BE49-F238E27FC236}">
                <a16:creationId xmlns:a16="http://schemas.microsoft.com/office/drawing/2014/main" id="{4819A4F5-50E2-63C2-35E2-9C44F7F0A0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30409730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gift card with a discount&#10;&#10;Description automatically generated">
            <a:extLst>
              <a:ext uri="{FF2B5EF4-FFF2-40B4-BE49-F238E27FC236}">
                <a16:creationId xmlns:a16="http://schemas.microsoft.com/office/drawing/2014/main" id="{E141F09E-9B92-C1B9-3C4B-50E08AA93AF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0982" t="25435" r="10580" b="24928"/>
          <a:stretch/>
        </p:blipFill>
        <p:spPr>
          <a:xfrm>
            <a:off x="2060028" y="1910343"/>
            <a:ext cx="8071943" cy="36864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itle 1">
            <a:extLst>
              <a:ext uri="{FF2B5EF4-FFF2-40B4-BE49-F238E27FC236}">
                <a16:creationId xmlns:a16="http://schemas.microsoft.com/office/drawing/2014/main" id="{F50A4813-E1D4-C7C4-68AF-117336D58C2F}"/>
              </a:ext>
            </a:extLst>
          </p:cNvPr>
          <p:cNvSpPr txBox="1">
            <a:spLocks noGrp="1"/>
          </p:cNvSpPr>
          <p:nvPr>
            <p:ph type="title"/>
          </p:nvPr>
        </p:nvSpPr>
        <p:spPr>
          <a:xfrm>
            <a:off x="838200" y="203517"/>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800" dirty="0">
                <a:solidFill>
                  <a:srgbClr val="FF0000"/>
                </a:solidFill>
                <a:latin typeface="Alexandria Medium" pitchFamily="2" charset="-78"/>
                <a:cs typeface="Alexandria Medium" pitchFamily="2" charset="-78"/>
              </a:rPr>
              <a:t>21-</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أكواد الخصم عند معاودة </a:t>
            </a:r>
            <a:r>
              <a:rPr lang="ar-EG" sz="2000" dirty="0" err="1">
                <a:solidFill>
                  <a:srgbClr val="FF0000"/>
                </a:solidFill>
                <a:latin typeface="Alexandria Medium" pitchFamily="2" charset="-78"/>
                <a:cs typeface="Alexandria Medium" pitchFamily="2" charset="-78"/>
              </a:rPr>
              <a:t>الشرء</a:t>
            </a:r>
            <a:r>
              <a:rPr lang="ar-EG" sz="2000" dirty="0">
                <a:solidFill>
                  <a:srgbClr val="FF0000"/>
                </a:solidFill>
                <a:latin typeface="Alexandria Medium" pitchFamily="2" charset="-78"/>
                <a:cs typeface="Alexandria Medium" pitchFamily="2" charset="-78"/>
              </a:rPr>
              <a:t> </a:t>
            </a:r>
            <a:r>
              <a:rPr lang="en-US" sz="2000" dirty="0">
                <a:solidFill>
                  <a:srgbClr val="FF0000"/>
                </a:solidFill>
                <a:latin typeface="Alexandria Medium" pitchFamily="2" charset="-78"/>
                <a:cs typeface="Alexandria Medium" pitchFamily="2" charset="-78"/>
              </a:rPr>
              <a:t>Voucher code / promo code</a:t>
            </a:r>
            <a:endParaRPr lang="en-US" sz="2000" dirty="0">
              <a:solidFill>
                <a:srgbClr val="FF0000"/>
              </a:solidFill>
            </a:endParaRPr>
          </a:p>
        </p:txBody>
      </p:sp>
      <p:pic>
        <p:nvPicPr>
          <p:cNvPr id="2" name="Graphic 21">
            <a:extLst>
              <a:ext uri="{FF2B5EF4-FFF2-40B4-BE49-F238E27FC236}">
                <a16:creationId xmlns:a16="http://schemas.microsoft.com/office/drawing/2014/main" id="{FD0E3FF7-08FA-918A-77AD-6FB8289716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0440905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C6DC-4760-75D5-45DA-5CAAEE9EF78E}"/>
              </a:ext>
            </a:extLst>
          </p:cNvPr>
          <p:cNvSpPr>
            <a:spLocks noGrp="1"/>
          </p:cNvSpPr>
          <p:nvPr>
            <p:ph type="title"/>
          </p:nvPr>
        </p:nvSpPr>
        <p:spPr>
          <a:xfrm>
            <a:off x="1066800" y="0"/>
            <a:ext cx="10058400" cy="1450757"/>
          </a:xfrm>
        </p:spPr>
        <p:txBody>
          <a:bodyPr>
            <a:normAutofit/>
          </a:bodyPr>
          <a:lstStyle/>
          <a:p>
            <a:pPr algn="ctr"/>
            <a:r>
              <a:rPr lang="ar-EG" sz="3200" b="1" dirty="0">
                <a:latin typeface="Alexandria Medium" pitchFamily="2" charset="-78"/>
                <a:cs typeface="Alexandria Medium" pitchFamily="2" charset="-78"/>
              </a:rPr>
              <a:t>عشر خطوات للكتابة التسويقية الرقمية</a:t>
            </a:r>
            <a:endParaRPr lang="en-US" sz="32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CCFD00F-F116-9478-7AE2-FCE43ABD78D5}"/>
              </a:ext>
            </a:extLst>
          </p:cNvPr>
          <p:cNvSpPr>
            <a:spLocks noGrp="1"/>
          </p:cNvSpPr>
          <p:nvPr>
            <p:ph idx="1"/>
          </p:nvPr>
        </p:nvSpPr>
        <p:spPr>
          <a:xfrm>
            <a:off x="567302" y="2190304"/>
            <a:ext cx="11373853" cy="4522982"/>
          </a:xfrm>
        </p:spPr>
        <p:txBody>
          <a:bodyPr>
            <a:normAutofit/>
          </a:bodyPr>
          <a:lstStyle/>
          <a:p>
            <a:pPr marL="90488" indent="0" algn="r" rtl="1">
              <a:lnSpc>
                <a:spcPct val="110000"/>
              </a:lnSpc>
              <a:buNone/>
              <a:tabLst>
                <a:tab pos="288925" algn="l"/>
              </a:tabLst>
            </a:pPr>
            <a:r>
              <a:rPr lang="ar-EG" b="1" dirty="0">
                <a:solidFill>
                  <a:srgbClr val="FF0000"/>
                </a:solidFill>
              </a:rPr>
              <a:t>أولا:  حدد هدفك بعناية </a:t>
            </a:r>
            <a:endParaRPr lang="en-US" sz="2800" b="1" dirty="0">
              <a:solidFill>
                <a:srgbClr val="FF0000"/>
              </a:solidFill>
            </a:endParaRPr>
          </a:p>
          <a:p>
            <a:pPr marL="433388" indent="-342900" algn="r" rtl="1">
              <a:lnSpc>
                <a:spcPct val="110000"/>
              </a:lnSpc>
              <a:buFont typeface="Wingdings" panose="05000000000000000000" pitchFamily="2" charset="2"/>
              <a:buChar char="ü"/>
              <a:tabLst>
                <a:tab pos="288925" algn="l"/>
              </a:tabLst>
            </a:pPr>
            <a:r>
              <a:rPr lang="ar-EG" sz="2800" dirty="0"/>
              <a:t>زيادة عدد المتابعين</a:t>
            </a:r>
          </a:p>
          <a:p>
            <a:pPr marL="433388" indent="-342900" algn="r" rtl="1">
              <a:lnSpc>
                <a:spcPct val="110000"/>
              </a:lnSpc>
              <a:buFont typeface="Wingdings" panose="05000000000000000000" pitchFamily="2" charset="2"/>
              <a:buChar char="ü"/>
              <a:tabLst>
                <a:tab pos="288925" algn="l"/>
              </a:tabLst>
            </a:pPr>
            <a:r>
              <a:rPr lang="ar-EG" sz="2800" dirty="0"/>
              <a:t>زيادة التفاعل مع المحتوى</a:t>
            </a:r>
          </a:p>
          <a:p>
            <a:pPr marL="433388" indent="-342900" algn="r" rtl="1">
              <a:lnSpc>
                <a:spcPct val="110000"/>
              </a:lnSpc>
              <a:buFont typeface="Wingdings" panose="05000000000000000000" pitchFamily="2" charset="2"/>
              <a:buChar char="ü"/>
              <a:tabLst>
                <a:tab pos="288925" algn="l"/>
              </a:tabLst>
            </a:pPr>
            <a:r>
              <a:rPr lang="ar-EG" sz="2800" dirty="0"/>
              <a:t>البيع المباشر</a:t>
            </a:r>
          </a:p>
          <a:p>
            <a:pPr marL="433388" indent="-342900" algn="r" rtl="1">
              <a:lnSpc>
                <a:spcPct val="110000"/>
              </a:lnSpc>
              <a:buFont typeface="Wingdings" panose="05000000000000000000" pitchFamily="2" charset="2"/>
              <a:buChar char="ü"/>
              <a:tabLst>
                <a:tab pos="288925" algn="l"/>
              </a:tabLst>
            </a:pPr>
            <a:r>
              <a:rPr lang="ar-EG" sz="2800" dirty="0"/>
              <a:t>تقديم معلومات نقية</a:t>
            </a:r>
            <a:endParaRPr lang="ar-BH" sz="2800" dirty="0"/>
          </a:p>
        </p:txBody>
      </p:sp>
      <p:pic>
        <p:nvPicPr>
          <p:cNvPr id="5" name="Picture 4" descr="Shape, arrow&#10;&#10;Description automatically generated">
            <a:extLst>
              <a:ext uri="{FF2B5EF4-FFF2-40B4-BE49-F238E27FC236}">
                <a16:creationId xmlns:a16="http://schemas.microsoft.com/office/drawing/2014/main" id="{11A1303C-CE46-E972-E28A-007539B575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4164" y="2190304"/>
            <a:ext cx="5530360" cy="3287110"/>
          </a:xfrm>
          <a:prstGeom prst="rect">
            <a:avLst/>
          </a:prstGeom>
        </p:spPr>
      </p:pic>
      <p:pic>
        <p:nvPicPr>
          <p:cNvPr id="4" name="Graphic 21">
            <a:extLst>
              <a:ext uri="{FF2B5EF4-FFF2-40B4-BE49-F238E27FC236}">
                <a16:creationId xmlns:a16="http://schemas.microsoft.com/office/drawing/2014/main" id="{2257127A-F51F-72F6-D20A-3C022648EA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92932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1184D-9052-D18D-8672-FBBB529E31E7}"/>
              </a:ext>
            </a:extLst>
          </p:cNvPr>
          <p:cNvSpPr>
            <a:spLocks noGrp="1"/>
          </p:cNvSpPr>
          <p:nvPr>
            <p:ph type="title"/>
          </p:nvPr>
        </p:nvSpPr>
        <p:spPr>
          <a:xfrm>
            <a:off x="1134979" y="-266297"/>
            <a:ext cx="10058400" cy="1450757"/>
          </a:xfrm>
        </p:spPr>
        <p:txBody>
          <a:bodyPr>
            <a:normAutofit/>
          </a:body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endParaRPr lang="en-US" sz="2800" dirty="0"/>
          </a:p>
        </p:txBody>
      </p:sp>
      <p:sp>
        <p:nvSpPr>
          <p:cNvPr id="3" name="Content Placeholder 2">
            <a:extLst>
              <a:ext uri="{FF2B5EF4-FFF2-40B4-BE49-F238E27FC236}">
                <a16:creationId xmlns:a16="http://schemas.microsoft.com/office/drawing/2014/main" id="{18949E8D-02AA-84D7-0116-5E2806FFEF30}"/>
              </a:ext>
            </a:extLst>
          </p:cNvPr>
          <p:cNvSpPr>
            <a:spLocks noGrp="1"/>
          </p:cNvSpPr>
          <p:nvPr>
            <p:ph idx="1"/>
          </p:nvPr>
        </p:nvSpPr>
        <p:spPr>
          <a:xfrm>
            <a:off x="1290616" y="384992"/>
            <a:ext cx="10058400" cy="4023360"/>
          </a:xfrm>
        </p:spPr>
        <p:txBody>
          <a:bodyPr>
            <a:normAutofit/>
          </a:bodyPr>
          <a:lstStyle/>
          <a:p>
            <a:pPr marL="0" indent="0" algn="ctr" rtl="1">
              <a:lnSpc>
                <a:spcPct val="250000"/>
              </a:lnSpc>
              <a:buNone/>
            </a:pPr>
            <a:r>
              <a:rPr lang="ar-EG" sz="2400" b="1" dirty="0">
                <a:solidFill>
                  <a:srgbClr val="FF0000"/>
                </a:solidFill>
              </a:rPr>
              <a:t>ثانيا: حدد صوت العلامة التجارية </a:t>
            </a:r>
            <a:r>
              <a:rPr lang="en-US" sz="2400" b="1" dirty="0">
                <a:solidFill>
                  <a:srgbClr val="FF0000"/>
                </a:solidFill>
              </a:rPr>
              <a:t>Brand voice</a:t>
            </a:r>
          </a:p>
        </p:txBody>
      </p:sp>
      <p:pic>
        <p:nvPicPr>
          <p:cNvPr id="5" name="Picture 4" descr="Diagram&#10;&#10;Description automatically generated">
            <a:extLst>
              <a:ext uri="{FF2B5EF4-FFF2-40B4-BE49-F238E27FC236}">
                <a16:creationId xmlns:a16="http://schemas.microsoft.com/office/drawing/2014/main" id="{42642EB0-18DD-A289-3D70-584107951E42}"/>
              </a:ext>
            </a:extLst>
          </p:cNvPr>
          <p:cNvPicPr>
            <a:picLocks noChangeAspect="1"/>
          </p:cNvPicPr>
          <p:nvPr/>
        </p:nvPicPr>
        <p:blipFill rotWithShape="1">
          <a:blip r:embed="rId3">
            <a:extLst>
              <a:ext uri="{28A0092B-C50C-407E-A947-70E740481C1C}">
                <a14:useLocalDpi xmlns:a14="http://schemas.microsoft.com/office/drawing/2010/main" val="0"/>
              </a:ext>
            </a:extLst>
          </a:blip>
          <a:srcRect t="8699" b="8704"/>
          <a:stretch/>
        </p:blipFill>
        <p:spPr>
          <a:xfrm>
            <a:off x="1134979" y="1308539"/>
            <a:ext cx="9922041" cy="5375050"/>
          </a:xfrm>
          <a:prstGeom prst="rect">
            <a:avLst/>
          </a:prstGeom>
        </p:spPr>
      </p:pic>
      <p:pic>
        <p:nvPicPr>
          <p:cNvPr id="4" name="Graphic 21">
            <a:extLst>
              <a:ext uri="{FF2B5EF4-FFF2-40B4-BE49-F238E27FC236}">
                <a16:creationId xmlns:a16="http://schemas.microsoft.com/office/drawing/2014/main" id="{37AD7D75-12A9-CFA9-906B-7A259C3490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3889059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19C0BC-EAAC-0E51-54E2-2808B76DCEB0}"/>
              </a:ext>
            </a:extLst>
          </p:cNvPr>
          <p:cNvSpPr>
            <a:spLocks noGrp="1"/>
          </p:cNvSpPr>
          <p:nvPr>
            <p:ph idx="1"/>
          </p:nvPr>
        </p:nvSpPr>
        <p:spPr>
          <a:xfrm>
            <a:off x="7110613" y="2003389"/>
            <a:ext cx="4893950" cy="4023360"/>
          </a:xfrm>
        </p:spPr>
        <p:txBody>
          <a:bodyPr>
            <a:normAutofit/>
          </a:bodyPr>
          <a:lstStyle/>
          <a:p>
            <a:pPr algn="ctr" rtl="1"/>
            <a:r>
              <a:rPr lang="ar-EG" sz="2400" b="1" dirty="0">
                <a:solidFill>
                  <a:srgbClr val="FF0000"/>
                </a:solidFill>
              </a:rPr>
              <a:t>ثالثا: تحديد شخصية الجمهور المستهدف </a:t>
            </a:r>
            <a:r>
              <a:rPr lang="ar-EG" sz="2400" dirty="0"/>
              <a:t>(شخصية المشتري) ارسم صورة خيالية لسمات شخصية الجمهور المستهدف (التركيبة السكانية + نمط الحياة).</a:t>
            </a:r>
            <a:endParaRPr lang="ar-BH" sz="2400" b="1" dirty="0">
              <a:solidFill>
                <a:schemeClr val="tx1"/>
              </a:solidFill>
            </a:endParaRPr>
          </a:p>
        </p:txBody>
      </p:sp>
      <p:pic>
        <p:nvPicPr>
          <p:cNvPr id="5" name="Picture 4" descr="Text&#10;&#10;Description automatically generated">
            <a:extLst>
              <a:ext uri="{FF2B5EF4-FFF2-40B4-BE49-F238E27FC236}">
                <a16:creationId xmlns:a16="http://schemas.microsoft.com/office/drawing/2014/main" id="{5F2E520A-61B8-B47E-EF77-E22D240996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437" y="1187393"/>
            <a:ext cx="6790047" cy="5083281"/>
          </a:xfrm>
          <a:prstGeom prst="rect">
            <a:avLst/>
          </a:prstGeom>
        </p:spPr>
      </p:pic>
      <p:sp>
        <p:nvSpPr>
          <p:cNvPr id="4" name="Title 1">
            <a:extLst>
              <a:ext uri="{FF2B5EF4-FFF2-40B4-BE49-F238E27FC236}">
                <a16:creationId xmlns:a16="http://schemas.microsoft.com/office/drawing/2014/main" id="{CAA8C7A9-290C-B7B5-2B77-B38457DDF8FD}"/>
              </a:ext>
            </a:extLst>
          </p:cNvPr>
          <p:cNvSpPr txBox="1">
            <a:spLocks/>
          </p:cNvSpPr>
          <p:nvPr/>
        </p:nvSpPr>
        <p:spPr>
          <a:xfrm>
            <a:off x="1134979" y="-266297"/>
            <a:ext cx="10058400" cy="14507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endParaRPr lang="en-US" sz="2800" dirty="0"/>
          </a:p>
        </p:txBody>
      </p:sp>
      <p:pic>
        <p:nvPicPr>
          <p:cNvPr id="6" name="Graphic 21">
            <a:extLst>
              <a:ext uri="{FF2B5EF4-FFF2-40B4-BE49-F238E27FC236}">
                <a16:creationId xmlns:a16="http://schemas.microsoft.com/office/drawing/2014/main" id="{8971B218-B26D-E484-99E8-33C1297213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4657692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155CD9-B1FF-FA6C-F34D-665FBE6A5093}"/>
              </a:ext>
            </a:extLst>
          </p:cNvPr>
          <p:cNvSpPr>
            <a:spLocks noGrp="1"/>
          </p:cNvSpPr>
          <p:nvPr>
            <p:ph idx="1"/>
          </p:nvPr>
        </p:nvSpPr>
        <p:spPr>
          <a:xfrm>
            <a:off x="463008" y="1978317"/>
            <a:ext cx="7161196" cy="4023360"/>
          </a:xfrm>
        </p:spPr>
        <p:txBody>
          <a:bodyPr>
            <a:normAutofit fontScale="92500" lnSpcReduction="20000"/>
          </a:bodyPr>
          <a:lstStyle/>
          <a:p>
            <a:pPr algn="just"/>
            <a:r>
              <a:rPr lang="en-US" sz="2800" b="1" dirty="0">
                <a:solidFill>
                  <a:srgbClr val="0070C0"/>
                </a:solidFill>
              </a:rPr>
              <a:t>A- Bombing </a:t>
            </a:r>
            <a:r>
              <a:rPr lang="en-US" b="1" dirty="0">
                <a:solidFill>
                  <a:srgbClr val="0070C0"/>
                </a:solidFill>
              </a:rPr>
              <a:t>technique </a:t>
            </a:r>
            <a:r>
              <a:rPr lang="en-US" sz="2800" b="1" dirty="0">
                <a:solidFill>
                  <a:srgbClr val="0070C0"/>
                </a:solidFill>
              </a:rPr>
              <a:t>:</a:t>
            </a:r>
          </a:p>
          <a:p>
            <a:pPr algn="just"/>
            <a:r>
              <a:rPr lang="en-US" sz="2400" dirty="0"/>
              <a:t>This strategy depends on starting with something shocking and unusual, which attracts the audience and generates their curiosity and desire to see the content.</a:t>
            </a:r>
          </a:p>
          <a:p>
            <a:pPr marL="0" indent="0" algn="r">
              <a:buNone/>
            </a:pPr>
            <a:r>
              <a:rPr lang="ar-EG" sz="2400" b="1" dirty="0">
                <a:solidFill>
                  <a:srgbClr val="00AEEF"/>
                </a:solidFill>
              </a:rPr>
              <a:t>أسلوب الصدمة</a:t>
            </a:r>
            <a:endParaRPr lang="en-US" sz="2400" b="1" dirty="0">
              <a:solidFill>
                <a:srgbClr val="00AEEF"/>
              </a:solidFill>
            </a:endParaRPr>
          </a:p>
          <a:p>
            <a:pPr algn="just" rtl="1"/>
            <a:r>
              <a:rPr lang="ar-EG" sz="2600" dirty="0">
                <a:cs typeface="+mj-cs"/>
              </a:rPr>
              <a:t>تعتمد هذه الاستراتيجية على شيء صادم وغير اعتيادي يجذب الجمهور ويخلق اهتمامه ورغبتهم في مشاهدة المحتوى</a:t>
            </a:r>
            <a:endParaRPr lang="en-US" sz="2600" dirty="0">
              <a:cs typeface="+mj-cs"/>
            </a:endParaRPr>
          </a:p>
          <a:p>
            <a:pPr algn="r" rtl="1"/>
            <a:r>
              <a:rPr lang="ar-BH" sz="2400" dirty="0"/>
              <a:t>أمثلة: </a:t>
            </a:r>
            <a:endParaRPr lang="en-US" sz="2400" dirty="0"/>
          </a:p>
          <a:p>
            <a:pPr algn="r" rtl="1"/>
            <a:r>
              <a:rPr lang="ar-BH" sz="2400" dirty="0"/>
              <a:t>- عرض لن يكرر .. يمكنك زيارة 3 مدن أوروبية بتكلفة محدودة.</a:t>
            </a:r>
          </a:p>
          <a:p>
            <a:pPr algn="just" rtl="1"/>
            <a:r>
              <a:rPr lang="ar-BH" sz="2400" dirty="0"/>
              <a:t>– لن تصدق أن هذه الصور هي صور لأماكن </a:t>
            </a:r>
            <a:r>
              <a:rPr lang="ar-BH" sz="2400" dirty="0" err="1"/>
              <a:t>فى</a:t>
            </a:r>
            <a:r>
              <a:rPr lang="ar-BH" sz="2400" dirty="0"/>
              <a:t> </a:t>
            </a:r>
            <a:r>
              <a:rPr lang="ar-EG" sz="2400" dirty="0"/>
              <a:t>السعودية</a:t>
            </a:r>
            <a:r>
              <a:rPr lang="ar-BH" sz="2400" dirty="0"/>
              <a:t>.</a:t>
            </a:r>
          </a:p>
          <a:p>
            <a:pPr algn="just" rtl="1"/>
            <a:r>
              <a:rPr lang="ar-BH" sz="2400" dirty="0"/>
              <a:t>- </a:t>
            </a:r>
            <a:r>
              <a:rPr lang="ar-BH" sz="2400" dirty="0" err="1"/>
              <a:t>مفاجاءة</a:t>
            </a:r>
            <a:r>
              <a:rPr lang="ar-BH" sz="2400" dirty="0"/>
              <a:t> </a:t>
            </a:r>
            <a:r>
              <a:rPr lang="ar-EG" sz="2400" dirty="0"/>
              <a:t>هايبر ماركت رامز .. </a:t>
            </a:r>
            <a:r>
              <a:rPr lang="ar-BH" sz="2400" dirty="0"/>
              <a:t>أشترى أى قطعتين وأحصل على الثالثة مجانا</a:t>
            </a:r>
            <a:endParaRPr lang="en-US" sz="2400" dirty="0"/>
          </a:p>
          <a:p>
            <a:pPr algn="just" rtl="1"/>
            <a:endParaRPr lang="en-US" sz="2400" dirty="0"/>
          </a:p>
        </p:txBody>
      </p:sp>
      <p:pic>
        <p:nvPicPr>
          <p:cNvPr id="5" name="Picture 4" descr="Icon&#10;&#10;Description automatically generated">
            <a:extLst>
              <a:ext uri="{FF2B5EF4-FFF2-40B4-BE49-F238E27FC236}">
                <a16:creationId xmlns:a16="http://schemas.microsoft.com/office/drawing/2014/main" id="{4D7142F2-1D2D-7F8F-A7C2-FB28C027AB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8768" y="2231788"/>
            <a:ext cx="3584183" cy="3295700"/>
          </a:xfrm>
          <a:prstGeom prst="rect">
            <a:avLst/>
          </a:prstGeom>
          <a:ln>
            <a:noFill/>
          </a:ln>
          <a:effectLst>
            <a:softEdge rad="112500"/>
          </a:effectLst>
        </p:spPr>
      </p:pic>
      <p:sp>
        <p:nvSpPr>
          <p:cNvPr id="4" name="Title 1">
            <a:extLst>
              <a:ext uri="{FF2B5EF4-FFF2-40B4-BE49-F238E27FC236}">
                <a16:creationId xmlns:a16="http://schemas.microsoft.com/office/drawing/2014/main" id="{C4C65E5B-17DB-6DA4-FC2E-B555700EBCB2}"/>
              </a:ext>
            </a:extLst>
          </p:cNvPr>
          <p:cNvSpPr txBox="1">
            <a:spLocks/>
          </p:cNvSpPr>
          <p:nvPr/>
        </p:nvSpPr>
        <p:spPr>
          <a:xfrm>
            <a:off x="1182275" y="130944"/>
            <a:ext cx="10058400" cy="14507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spTree>
    <p:extLst>
      <p:ext uri="{BB962C8B-B14F-4D97-AF65-F5344CB8AC3E}">
        <p14:creationId xmlns:p14="http://schemas.microsoft.com/office/powerpoint/2010/main" val="33916146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B77BB9-4E2E-9DE1-B606-A474E543EC51}"/>
              </a:ext>
            </a:extLst>
          </p:cNvPr>
          <p:cNvSpPr>
            <a:spLocks noGrp="1"/>
          </p:cNvSpPr>
          <p:nvPr>
            <p:ph idx="1"/>
          </p:nvPr>
        </p:nvSpPr>
        <p:spPr>
          <a:xfrm>
            <a:off x="638979" y="2053175"/>
            <a:ext cx="5601402" cy="4253032"/>
          </a:xfrm>
        </p:spPr>
        <p:txBody>
          <a:bodyPr>
            <a:normAutofit fontScale="92500" lnSpcReduction="20000"/>
          </a:bodyPr>
          <a:lstStyle/>
          <a:p>
            <a:pPr algn="l"/>
            <a:r>
              <a:rPr lang="en-US" sz="2800" b="1" dirty="0">
                <a:solidFill>
                  <a:srgbClr val="0070C0"/>
                </a:solidFill>
              </a:rPr>
              <a:t>B- Gap bridging strategy:</a:t>
            </a:r>
            <a:endParaRPr lang="ar-BH" sz="2800" b="1" dirty="0">
              <a:solidFill>
                <a:srgbClr val="0070C0"/>
              </a:solidFill>
            </a:endParaRPr>
          </a:p>
          <a:p>
            <a:pPr algn="just"/>
            <a:r>
              <a:rPr lang="en-US" sz="2200" dirty="0"/>
              <a:t>This strategy is very suitable in the case of educational content, and it depends on showing the gap between the current level of the follower, and the level he is expected to reach after reading the content.</a:t>
            </a:r>
            <a:endParaRPr lang="ar-EG" sz="2200" dirty="0"/>
          </a:p>
          <a:p>
            <a:pPr algn="r" rtl="1"/>
            <a:r>
              <a:rPr lang="ar-EG" sz="2200" b="1" dirty="0">
                <a:solidFill>
                  <a:srgbClr val="00AEEF"/>
                </a:solidFill>
              </a:rPr>
              <a:t>استراتيجية رأب الصدع</a:t>
            </a:r>
          </a:p>
          <a:p>
            <a:pPr algn="just" rtl="1"/>
            <a:r>
              <a:rPr lang="ar-EG" sz="2600" dirty="0"/>
              <a:t>تناسب هذه الاستراتيجية المحتوى التعليمي، وتعتمد على الفجوة بين المستوى الحالي للمتابعين وما يتوقع أن يصلو إليه بعد قراءة المحتوى</a:t>
            </a:r>
            <a:endParaRPr lang="en-US" sz="2600" dirty="0"/>
          </a:p>
          <a:p>
            <a:pPr algn="r" rtl="1"/>
            <a:r>
              <a:rPr lang="ar-BH" sz="2400" u="sng" dirty="0">
                <a:effectLst/>
              </a:rPr>
              <a:t>أمثلة:</a:t>
            </a:r>
            <a:br>
              <a:rPr lang="ar-BH" sz="2400" dirty="0">
                <a:effectLst/>
              </a:rPr>
            </a:br>
            <a:r>
              <a:rPr lang="ar-BH" sz="2400" dirty="0">
                <a:effectLst/>
              </a:rPr>
              <a:t>– كورس لتعلم الإنجليزية سوف يأخذك من الأساسيات حتي التحدث بطلاقة.</a:t>
            </a:r>
            <a:br>
              <a:rPr lang="ar-BH" sz="2400" dirty="0">
                <a:effectLst/>
              </a:rPr>
            </a:br>
            <a:r>
              <a:rPr lang="ar-BH" sz="2400" dirty="0">
                <a:effectLst/>
              </a:rPr>
              <a:t>– من خلال هذا المقال سوف تفهم فكرة العملات الرقمية بوضوح، لن يهم مستواك التقني.</a:t>
            </a:r>
            <a:endParaRPr lang="ar-BH" sz="2800" dirty="0"/>
          </a:p>
          <a:p>
            <a:endParaRPr lang="en-US" dirty="0"/>
          </a:p>
        </p:txBody>
      </p:sp>
      <p:pic>
        <p:nvPicPr>
          <p:cNvPr id="5" name="Picture 4" descr="A picture containing text&#10;&#10;Description automatically generated">
            <a:extLst>
              <a:ext uri="{FF2B5EF4-FFF2-40B4-BE49-F238E27FC236}">
                <a16:creationId xmlns:a16="http://schemas.microsoft.com/office/drawing/2014/main" id="{8D6E5D86-3DAF-BD3A-EC3E-482C1192A9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6794" y="2415861"/>
            <a:ext cx="5017643" cy="2820043"/>
          </a:xfrm>
          <a:prstGeom prst="rect">
            <a:avLst/>
          </a:prstGeom>
        </p:spPr>
      </p:pic>
      <p:sp>
        <p:nvSpPr>
          <p:cNvPr id="7" name="Title 1">
            <a:extLst>
              <a:ext uri="{FF2B5EF4-FFF2-40B4-BE49-F238E27FC236}">
                <a16:creationId xmlns:a16="http://schemas.microsoft.com/office/drawing/2014/main" id="{78529949-127B-5FA5-5AA4-F365939ED63E}"/>
              </a:ext>
            </a:extLst>
          </p:cNvPr>
          <p:cNvSpPr txBox="1">
            <a:spLocks/>
          </p:cNvSpPr>
          <p:nvPr/>
        </p:nvSpPr>
        <p:spPr>
          <a:xfrm>
            <a:off x="1182275" y="130944"/>
            <a:ext cx="10058400" cy="14507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8109059A-D1A2-B9C4-F31F-C015C52A37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541807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scissors, tool&#10;&#10;Description automatically generated">
            <a:extLst>
              <a:ext uri="{FF2B5EF4-FFF2-40B4-BE49-F238E27FC236}">
                <a16:creationId xmlns:a16="http://schemas.microsoft.com/office/drawing/2014/main" id="{331AABF4-93EC-D696-E695-5CF994B700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966" y="2172643"/>
            <a:ext cx="4033667" cy="4033667"/>
          </a:xfrm>
          <a:prstGeom prst="rect">
            <a:avLst/>
          </a:prstGeom>
        </p:spPr>
      </p:pic>
      <p:sp>
        <p:nvSpPr>
          <p:cNvPr id="3" name="Content Placeholder 2">
            <a:extLst>
              <a:ext uri="{FF2B5EF4-FFF2-40B4-BE49-F238E27FC236}">
                <a16:creationId xmlns:a16="http://schemas.microsoft.com/office/drawing/2014/main" id="{33194DB6-65BC-8ECD-0E1A-A3FDD2444347}"/>
              </a:ext>
            </a:extLst>
          </p:cNvPr>
          <p:cNvSpPr>
            <a:spLocks noGrp="1"/>
          </p:cNvSpPr>
          <p:nvPr>
            <p:ph idx="1"/>
          </p:nvPr>
        </p:nvSpPr>
        <p:spPr>
          <a:xfrm>
            <a:off x="4908884" y="2024514"/>
            <a:ext cx="6246796" cy="4023360"/>
          </a:xfrm>
        </p:spPr>
        <p:txBody>
          <a:bodyPr>
            <a:normAutofit fontScale="92500" lnSpcReduction="20000"/>
          </a:bodyPr>
          <a:lstStyle/>
          <a:p>
            <a:pPr algn="l"/>
            <a:r>
              <a:rPr lang="en-US" sz="2800" b="1" dirty="0">
                <a:solidFill>
                  <a:srgbClr val="0070C0"/>
                </a:solidFill>
              </a:rPr>
              <a:t>C- Generating need strategy: </a:t>
            </a:r>
            <a:endParaRPr lang="ar-BH" sz="2800" b="1" dirty="0">
              <a:solidFill>
                <a:srgbClr val="0070C0"/>
              </a:solidFill>
            </a:endParaRPr>
          </a:p>
          <a:p>
            <a:pPr algn="just"/>
            <a:r>
              <a:rPr lang="en-US" sz="2800" dirty="0">
                <a:cs typeface="+mj-cs"/>
              </a:rPr>
              <a:t>This strategy is based on attracting the attention of the audience by focusing on needs and aspirations.</a:t>
            </a:r>
            <a:endParaRPr lang="ar-EG" sz="2800" dirty="0">
              <a:cs typeface="+mj-cs"/>
            </a:endParaRPr>
          </a:p>
          <a:p>
            <a:pPr algn="r" rtl="1"/>
            <a:r>
              <a:rPr lang="ar-EG" sz="2800" b="1" dirty="0">
                <a:solidFill>
                  <a:srgbClr val="00AEEF"/>
                </a:solidFill>
                <a:cs typeface="+mj-cs"/>
              </a:rPr>
              <a:t>استراتيجية خلق الاحتياج</a:t>
            </a:r>
          </a:p>
          <a:p>
            <a:pPr algn="just"/>
            <a:r>
              <a:rPr lang="ar-EG" dirty="0">
                <a:cs typeface="+mj-cs"/>
              </a:rPr>
              <a:t>تعتمد هذه الاستراتيجية على جذب انتباه الجمهور من خلال التركيز على الاحتياجات والتطلعات.</a:t>
            </a:r>
            <a:endParaRPr lang="en-US" sz="2800" dirty="0">
              <a:cs typeface="+mj-cs"/>
            </a:endParaRPr>
          </a:p>
          <a:p>
            <a:pPr algn="just"/>
            <a:endParaRPr lang="ar-BH" sz="2800" dirty="0">
              <a:cs typeface="+mj-cs"/>
            </a:endParaRPr>
          </a:p>
          <a:p>
            <a:pPr algn="r" rtl="1"/>
            <a:r>
              <a:rPr lang="ar-BH" sz="2400" dirty="0">
                <a:effectLst/>
              </a:rPr>
              <a:t>أمثلة:</a:t>
            </a:r>
            <a:br>
              <a:rPr lang="ar-BH" sz="2400" dirty="0">
                <a:effectLst/>
              </a:rPr>
            </a:br>
            <a:r>
              <a:rPr lang="ar-BH" sz="2400" dirty="0">
                <a:effectLst/>
              </a:rPr>
              <a:t>– هل أنتي غير راضية عن وزنك الزائد؟ إليك الحل</a:t>
            </a:r>
            <a:r>
              <a:rPr lang="en-US" sz="2400" dirty="0">
                <a:effectLst/>
              </a:rPr>
              <a:t> </a:t>
            </a:r>
            <a:r>
              <a:rPr lang="ar-BH" sz="2400" dirty="0">
                <a:effectLst/>
              </a:rPr>
              <a:t>.</a:t>
            </a:r>
            <a:br>
              <a:rPr lang="ar-BH" sz="2400" dirty="0">
                <a:effectLst/>
              </a:rPr>
            </a:br>
            <a:r>
              <a:rPr lang="ar-BH" sz="2400" dirty="0">
                <a:effectLst/>
              </a:rPr>
              <a:t>– فرصة العمل التي تحتاجها بين يديك من خلال هذا التطبيق.</a:t>
            </a:r>
            <a:endParaRPr lang="ar-BH" sz="2400" dirty="0"/>
          </a:p>
          <a:p>
            <a:pPr algn="r" rtl="1"/>
            <a:endParaRPr lang="ar-BH" sz="2400" b="1" dirty="0"/>
          </a:p>
          <a:p>
            <a:pPr algn="r"/>
            <a:endParaRPr lang="en-US" sz="2400" dirty="0"/>
          </a:p>
        </p:txBody>
      </p:sp>
      <p:sp>
        <p:nvSpPr>
          <p:cNvPr id="4" name="Title 1">
            <a:extLst>
              <a:ext uri="{FF2B5EF4-FFF2-40B4-BE49-F238E27FC236}">
                <a16:creationId xmlns:a16="http://schemas.microsoft.com/office/drawing/2014/main" id="{F1E430D2-5529-B635-AE31-3BFA313BBA4A}"/>
              </a:ext>
            </a:extLst>
          </p:cNvPr>
          <p:cNvSpPr txBox="1">
            <a:spLocks noGrp="1"/>
          </p:cNvSpPr>
          <p:nvPr>
            <p:ph type="title"/>
          </p:nvPr>
        </p:nvSpPr>
        <p:spPr>
          <a:xfrm>
            <a:off x="1096963" y="287338"/>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FE05C608-23DA-E3C4-BED4-135F4142DD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8660379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9AE197-CE44-C1FA-0332-E9B7DB6E3688}"/>
              </a:ext>
            </a:extLst>
          </p:cNvPr>
          <p:cNvSpPr>
            <a:spLocks noGrp="1"/>
          </p:cNvSpPr>
          <p:nvPr>
            <p:ph idx="1"/>
          </p:nvPr>
        </p:nvSpPr>
        <p:spPr>
          <a:xfrm>
            <a:off x="276991" y="1737360"/>
            <a:ext cx="5981920" cy="4458487"/>
          </a:xfrm>
        </p:spPr>
        <p:txBody>
          <a:bodyPr>
            <a:normAutofit fontScale="92500" lnSpcReduction="10000"/>
          </a:bodyPr>
          <a:lstStyle/>
          <a:p>
            <a:pPr algn="just" rtl="1"/>
            <a:endParaRPr lang="en-US" sz="2400" b="1" u="sng" dirty="0"/>
          </a:p>
          <a:p>
            <a:r>
              <a:rPr lang="en-US" sz="2800" b="1" dirty="0">
                <a:solidFill>
                  <a:srgbClr val="0070C0"/>
                </a:solidFill>
              </a:rPr>
              <a:t>D- Q &amp; A strategy: </a:t>
            </a:r>
            <a:endParaRPr lang="ar-BH" sz="2800" b="1" dirty="0">
              <a:solidFill>
                <a:srgbClr val="0070C0"/>
              </a:solidFill>
            </a:endParaRPr>
          </a:p>
          <a:p>
            <a:pPr algn="just"/>
            <a:r>
              <a:rPr lang="en-US" sz="2400" dirty="0">
                <a:effectLst/>
              </a:rPr>
              <a:t>You start with a question and give them an answer that makes them want to read the content.</a:t>
            </a:r>
            <a:endParaRPr lang="ar-EG" sz="2400" dirty="0">
              <a:effectLst/>
            </a:endParaRPr>
          </a:p>
          <a:p>
            <a:pPr algn="r" rtl="1"/>
            <a:r>
              <a:rPr lang="ar-EG" sz="2400" b="1" dirty="0">
                <a:solidFill>
                  <a:srgbClr val="00AEEF"/>
                </a:solidFill>
                <a:effectLst/>
              </a:rPr>
              <a:t>استراتيجية السؤال والجواب</a:t>
            </a:r>
            <a:endParaRPr lang="en-US" sz="2400" b="1" dirty="0">
              <a:solidFill>
                <a:srgbClr val="00AEEF"/>
              </a:solidFill>
              <a:effectLst/>
            </a:endParaRPr>
          </a:p>
          <a:p>
            <a:pPr algn="r" rtl="1"/>
            <a:r>
              <a:rPr lang="ar-EG" sz="2400" dirty="0"/>
              <a:t>ابدأ بسؤال وقدم الإجابة عليه مما يجعلهم يرغبون في قراءة المحتوى</a:t>
            </a:r>
            <a:endParaRPr lang="ar-BH" sz="2800" dirty="0"/>
          </a:p>
          <a:p>
            <a:pPr marL="0" indent="0" algn="r" rtl="1">
              <a:buNone/>
            </a:pPr>
            <a:r>
              <a:rPr lang="ar-BH" sz="2400" dirty="0">
                <a:effectLst/>
              </a:rPr>
              <a:t>أمثلة:</a:t>
            </a:r>
            <a:br>
              <a:rPr lang="ar-BH" sz="2800" dirty="0"/>
            </a:br>
            <a:r>
              <a:rPr lang="ar-BH" sz="2400" dirty="0">
                <a:effectLst/>
              </a:rPr>
              <a:t>– كيف يمكنك ببعض العادات البسيطة الحفاظ علي وزن مثالي؟</a:t>
            </a:r>
            <a:endParaRPr lang="en-US" sz="2400" dirty="0">
              <a:effectLst/>
            </a:endParaRPr>
          </a:p>
          <a:p>
            <a:pPr marL="0" indent="0" algn="r" rtl="1">
              <a:buNone/>
            </a:pPr>
            <a:r>
              <a:rPr lang="ar-BH" sz="2400" dirty="0">
                <a:effectLst/>
              </a:rPr>
              <a:t>– ما الفارق بين الهجرة العشوائية التي تقدمها الولايات المتحدة، والهجرة المنظمة التي تقدمها كندا واستراليا ؟</a:t>
            </a:r>
            <a:endParaRPr lang="ar-BH" sz="2800" dirty="0"/>
          </a:p>
          <a:p>
            <a:pPr algn="just"/>
            <a:endParaRPr lang="en-US" dirty="0"/>
          </a:p>
        </p:txBody>
      </p:sp>
      <p:pic>
        <p:nvPicPr>
          <p:cNvPr id="5" name="Picture 4" descr="A picture containing text, indoor, toaster, kitchen appliance&#10;&#10;Description automatically generated">
            <a:extLst>
              <a:ext uri="{FF2B5EF4-FFF2-40B4-BE49-F238E27FC236}">
                <a16:creationId xmlns:a16="http://schemas.microsoft.com/office/drawing/2014/main" id="{E971D674-E66A-72D4-53B5-EF5D59BDCF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7500" y="3945782"/>
            <a:ext cx="5524500" cy="2381250"/>
          </a:xfrm>
          <a:prstGeom prst="rect">
            <a:avLst/>
          </a:prstGeom>
        </p:spPr>
      </p:pic>
      <p:sp>
        <p:nvSpPr>
          <p:cNvPr id="7" name="Title 1">
            <a:extLst>
              <a:ext uri="{FF2B5EF4-FFF2-40B4-BE49-F238E27FC236}">
                <a16:creationId xmlns:a16="http://schemas.microsoft.com/office/drawing/2014/main" id="{4FE21438-29D5-C54F-D7A6-9E97433233B8}"/>
              </a:ext>
            </a:extLst>
          </p:cNvPr>
          <p:cNvSpPr txBox="1">
            <a:spLocks/>
          </p:cNvSpPr>
          <p:nvPr/>
        </p:nvSpPr>
        <p:spPr>
          <a:xfrm>
            <a:off x="1096963" y="287338"/>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935F080E-41DD-3BDE-88BF-D3A6A2B601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97365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B5C233-546E-54B6-BD61-6684829FCFE7}"/>
              </a:ext>
            </a:extLst>
          </p:cNvPr>
          <p:cNvSpPr>
            <a:spLocks noGrp="1"/>
          </p:cNvSpPr>
          <p:nvPr>
            <p:ph idx="1"/>
          </p:nvPr>
        </p:nvSpPr>
        <p:spPr>
          <a:xfrm>
            <a:off x="336883" y="1940326"/>
            <a:ext cx="6300399" cy="4458813"/>
          </a:xfrm>
        </p:spPr>
        <p:txBody>
          <a:bodyPr>
            <a:normAutofit fontScale="62500" lnSpcReduction="20000"/>
          </a:bodyPr>
          <a:lstStyle/>
          <a:p>
            <a:pPr algn="just"/>
            <a:r>
              <a:rPr lang="en-US" sz="3000" b="1" dirty="0">
                <a:solidFill>
                  <a:srgbClr val="0070C0"/>
                </a:solidFill>
              </a:rPr>
              <a:t>E- Exciting comment strategy:</a:t>
            </a:r>
          </a:p>
          <a:p>
            <a:pPr algn="just"/>
            <a:r>
              <a:rPr lang="en-US" sz="2400" dirty="0"/>
              <a:t>This strategy is great if the content is a link or a video. you will add a brief comment about the video or link to excite followers and push them to open the link or watch the video.</a:t>
            </a:r>
            <a:endParaRPr lang="ar-EG" sz="2400" dirty="0"/>
          </a:p>
          <a:p>
            <a:pPr algn="just"/>
            <a:endParaRPr lang="ar-EG" sz="2400" dirty="0"/>
          </a:p>
          <a:p>
            <a:pPr algn="r" rtl="1"/>
            <a:r>
              <a:rPr lang="ar-EG" sz="2600" b="1" dirty="0">
                <a:solidFill>
                  <a:srgbClr val="00AEEF"/>
                </a:solidFill>
              </a:rPr>
              <a:t>استراتيجية كتابة تعليق محفز</a:t>
            </a:r>
          </a:p>
          <a:p>
            <a:pPr algn="r" rtl="1"/>
            <a:r>
              <a:rPr lang="ar-EG" sz="3200" dirty="0">
                <a:effectLst/>
              </a:rPr>
              <a:t>تفيد هذه الاستراتيجية في حال كان المحتوى رابط أو فيديو، يمكنك إضافة تعليق مختصر عن الفيديو أو الرابط لتحفيز المتابعين على فتح الرابط أو مشاهدة الفيديو</a:t>
            </a:r>
            <a:endParaRPr lang="en-US" sz="3200" dirty="0">
              <a:effectLst/>
            </a:endParaRPr>
          </a:p>
          <a:p>
            <a:pPr algn="r" rtl="1"/>
            <a:r>
              <a:rPr lang="ar-BH" sz="3200" dirty="0">
                <a:effectLst/>
              </a:rPr>
              <a:t>أمثلة:</a:t>
            </a:r>
            <a:br>
              <a:rPr lang="ar-BH" sz="3200" dirty="0"/>
            </a:br>
            <a:r>
              <a:rPr lang="ar-BH" sz="3200" dirty="0">
                <a:effectLst/>
              </a:rPr>
              <a:t>– في الدقيقة الخامسة سوف تشعري بالصدمة (تعليقاً علي فيديو لمركز طبي لعمليات التجميل في البحرين قبل وبعد).</a:t>
            </a:r>
          </a:p>
          <a:p>
            <a:pPr algn="r" rtl="1"/>
            <a:br>
              <a:rPr lang="ar-BH" sz="3200" dirty="0">
                <a:effectLst/>
              </a:rPr>
            </a:br>
            <a:r>
              <a:rPr lang="ar-BH" sz="3200" dirty="0">
                <a:effectLst/>
              </a:rPr>
              <a:t>– السبب الرابع</a:t>
            </a:r>
            <a:r>
              <a:rPr lang="en-US" sz="3200" dirty="0">
                <a:effectLst/>
              </a:rPr>
              <a:t> </a:t>
            </a:r>
            <a:r>
              <a:rPr lang="ar-BH" sz="3200" dirty="0">
                <a:effectLst/>
              </a:rPr>
              <a:t>لم يخطر علي بال 90 في المية من البشر (تعليقاً علي مقال يتناول أسباب مرض السرطان).</a:t>
            </a:r>
          </a:p>
          <a:p>
            <a:pPr algn="r" rtl="1"/>
            <a:r>
              <a:rPr lang="ar-BH" sz="3200" dirty="0"/>
              <a:t>- كل ما تتمناه فى جوالك المفضل ستجده هنا ( صفحة هبوط لمنتج لموبايل </a:t>
            </a:r>
            <a:r>
              <a:rPr lang="ar-EG" sz="3200" dirty="0"/>
              <a:t>سامسونج مثلا</a:t>
            </a:r>
            <a:r>
              <a:rPr lang="ar-BH" sz="3200" dirty="0"/>
              <a:t>)</a:t>
            </a:r>
            <a:endParaRPr lang="ar-BH" sz="3200" dirty="0">
              <a:effectLst/>
            </a:endParaRPr>
          </a:p>
          <a:p>
            <a:pPr algn="r" rtl="1"/>
            <a:endParaRPr lang="ar-BH" sz="2800" dirty="0"/>
          </a:p>
          <a:p>
            <a:pPr algn="r" rtl="1"/>
            <a:endParaRPr lang="en-US" sz="2800" dirty="0"/>
          </a:p>
        </p:txBody>
      </p:sp>
      <p:pic>
        <p:nvPicPr>
          <p:cNvPr id="5" name="Picture 4" descr="A picture containing text, keyboard, computer, electronics&#10;&#10;Description automatically generated">
            <a:extLst>
              <a:ext uri="{FF2B5EF4-FFF2-40B4-BE49-F238E27FC236}">
                <a16:creationId xmlns:a16="http://schemas.microsoft.com/office/drawing/2014/main" id="{86928D06-D5AA-784F-CE3B-F78D58F23C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9019" y="2422836"/>
            <a:ext cx="4796097" cy="2697805"/>
          </a:xfrm>
          <a:prstGeom prst="rect">
            <a:avLst/>
          </a:prstGeom>
        </p:spPr>
      </p:pic>
      <p:sp>
        <p:nvSpPr>
          <p:cNvPr id="7" name="Title 1">
            <a:extLst>
              <a:ext uri="{FF2B5EF4-FFF2-40B4-BE49-F238E27FC236}">
                <a16:creationId xmlns:a16="http://schemas.microsoft.com/office/drawing/2014/main" id="{476CED68-06E7-A47A-3D43-01D833A566EF}"/>
              </a:ext>
            </a:extLst>
          </p:cNvPr>
          <p:cNvSpPr txBox="1">
            <a:spLocks/>
          </p:cNvSpPr>
          <p:nvPr/>
        </p:nvSpPr>
        <p:spPr>
          <a:xfrm>
            <a:off x="1096963" y="287338"/>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DB791CEB-7407-A206-0544-9A9DEF196E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756735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29B426-2F29-1BCB-FF3C-68AEBDF14CBC}"/>
              </a:ext>
            </a:extLst>
          </p:cNvPr>
          <p:cNvSpPr>
            <a:spLocks noGrp="1"/>
          </p:cNvSpPr>
          <p:nvPr>
            <p:ph idx="1"/>
          </p:nvPr>
        </p:nvSpPr>
        <p:spPr>
          <a:xfrm>
            <a:off x="6667708" y="1987623"/>
            <a:ext cx="5069305" cy="4023360"/>
          </a:xfrm>
        </p:spPr>
        <p:txBody>
          <a:bodyPr>
            <a:normAutofit fontScale="92500" lnSpcReduction="20000"/>
          </a:bodyPr>
          <a:lstStyle/>
          <a:p>
            <a:pPr algn="just"/>
            <a:r>
              <a:rPr lang="en-US" sz="2800" b="1" dirty="0">
                <a:solidFill>
                  <a:srgbClr val="0070C0"/>
                </a:solidFill>
              </a:rPr>
              <a:t>F- Generating interaction</a:t>
            </a:r>
            <a:r>
              <a:rPr lang="ar-BH" sz="2800" b="1" dirty="0">
                <a:solidFill>
                  <a:srgbClr val="0070C0"/>
                </a:solidFill>
              </a:rPr>
              <a:t>:</a:t>
            </a:r>
          </a:p>
          <a:p>
            <a:pPr algn="just"/>
            <a:r>
              <a:rPr lang="en-US" sz="2400" dirty="0">
                <a:solidFill>
                  <a:schemeClr val="tx1"/>
                </a:solidFill>
              </a:rPr>
              <a:t>This strategy is one of the most famous strategies in the world of social media, in which you ask a question or an issue and ask your followers to answer or give their opinions.</a:t>
            </a:r>
            <a:endParaRPr lang="ar-EG" sz="2400" dirty="0">
              <a:solidFill>
                <a:schemeClr val="tx1"/>
              </a:solidFill>
            </a:endParaRPr>
          </a:p>
          <a:p>
            <a:pPr algn="r" rtl="1"/>
            <a:r>
              <a:rPr lang="ar-EG" sz="2400" dirty="0">
                <a:solidFill>
                  <a:schemeClr val="tx1"/>
                </a:solidFill>
              </a:rPr>
              <a:t>ا</a:t>
            </a:r>
            <a:r>
              <a:rPr lang="ar-EG" sz="2400" b="1" dirty="0">
                <a:solidFill>
                  <a:srgbClr val="00AEEF"/>
                </a:solidFill>
              </a:rPr>
              <a:t>ستراتيجية خلق التفاعل</a:t>
            </a:r>
          </a:p>
          <a:p>
            <a:pPr algn="r" rtl="1"/>
            <a:r>
              <a:rPr lang="ar-EG" sz="2400" dirty="0">
                <a:solidFill>
                  <a:schemeClr val="tx1"/>
                </a:solidFill>
              </a:rPr>
              <a:t>في هذه الاستراتيجية يمكنك توجيه السؤال وطلب الإجابة من المتابعين أو إعطاء رأيهم في الموضوع.</a:t>
            </a:r>
            <a:endParaRPr lang="ar-BH" sz="2400" dirty="0">
              <a:solidFill>
                <a:schemeClr val="tx1"/>
              </a:solidFill>
            </a:endParaRPr>
          </a:p>
          <a:p>
            <a:pPr algn="r" rtl="1"/>
            <a:r>
              <a:rPr lang="ar-BH" sz="2400" dirty="0">
                <a:effectLst/>
              </a:rPr>
              <a:t>أمثلة:</a:t>
            </a:r>
            <a:br>
              <a:rPr lang="ar-BH" sz="2400" dirty="0">
                <a:effectLst/>
              </a:rPr>
            </a:br>
            <a:r>
              <a:rPr lang="ar-BH" sz="2400" dirty="0">
                <a:effectLst/>
              </a:rPr>
              <a:t>– ما هي الأسباب التي تعتقد أنها أدت </a:t>
            </a:r>
            <a:r>
              <a:rPr lang="ar-BH" sz="2400" dirty="0"/>
              <a:t>ارتفاع نسب الطلاق</a:t>
            </a:r>
            <a:r>
              <a:rPr lang="ar-BH" sz="2400" dirty="0">
                <a:effectLst/>
              </a:rPr>
              <a:t>؟</a:t>
            </a:r>
            <a:br>
              <a:rPr lang="ar-BH" sz="2400" dirty="0">
                <a:effectLst/>
              </a:rPr>
            </a:br>
            <a:r>
              <a:rPr lang="ar-BH" sz="2400" dirty="0">
                <a:effectLst/>
              </a:rPr>
              <a:t>– ما هو المكان الذي تحلم بزيارته؟</a:t>
            </a:r>
            <a:endParaRPr lang="ar-BH" sz="2800" dirty="0"/>
          </a:p>
          <a:p>
            <a:endParaRPr lang="en-US" dirty="0"/>
          </a:p>
        </p:txBody>
      </p:sp>
      <p:pic>
        <p:nvPicPr>
          <p:cNvPr id="5" name="Picture 4" descr="A picture containing text&#10;&#10;Description automatically generated">
            <a:extLst>
              <a:ext uri="{FF2B5EF4-FFF2-40B4-BE49-F238E27FC236}">
                <a16:creationId xmlns:a16="http://schemas.microsoft.com/office/drawing/2014/main" id="{5C03BE8C-A7DC-7329-8FE3-B465565373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1076" y="2476157"/>
            <a:ext cx="6005556" cy="27625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itle 1">
            <a:extLst>
              <a:ext uri="{FF2B5EF4-FFF2-40B4-BE49-F238E27FC236}">
                <a16:creationId xmlns:a16="http://schemas.microsoft.com/office/drawing/2014/main" id="{84396E15-4539-BA8B-8C52-123CF8476A0B}"/>
              </a:ext>
            </a:extLst>
          </p:cNvPr>
          <p:cNvSpPr txBox="1">
            <a:spLocks/>
          </p:cNvSpPr>
          <p:nvPr/>
        </p:nvSpPr>
        <p:spPr>
          <a:xfrm>
            <a:off x="1096963" y="287338"/>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F6CA07C7-8B9C-C7B8-FD1F-EB3CD0F4A8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416145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6965A2-4242-513B-8D23-104B4DC769A7}"/>
              </a:ext>
            </a:extLst>
          </p:cNvPr>
          <p:cNvSpPr>
            <a:spLocks noGrp="1"/>
          </p:cNvSpPr>
          <p:nvPr>
            <p:ph idx="1"/>
          </p:nvPr>
        </p:nvSpPr>
        <p:spPr/>
        <p:txBody>
          <a:bodyPr/>
          <a:lstStyle/>
          <a:p>
            <a:r>
              <a:rPr lang="en-US" dirty="0"/>
              <a:t>G- Scarcity marketing writing : </a:t>
            </a:r>
          </a:p>
          <a:p>
            <a:pPr marL="0" indent="0" algn="just" rtl="1">
              <a:lnSpc>
                <a:spcPct val="150000"/>
              </a:lnSpc>
              <a:buNone/>
            </a:pPr>
            <a:r>
              <a:rPr lang="ar-EG" sz="1800" dirty="0">
                <a:latin typeface="Alexandria Medium" pitchFamily="2" charset="-78"/>
                <a:cs typeface="Alexandria Medium" pitchFamily="2" charset="-78"/>
              </a:rPr>
              <a:t>أسلوب كتابة يجعل العميل يشعر ان المنتج متاح لفترة محدودة، وأنه نادر بكميات محدودة، مما يحفز العميل لسرعة الاقتناء ويزيد من الطلب على المنتج.</a:t>
            </a:r>
          </a:p>
          <a:p>
            <a:pPr marL="0" indent="0" algn="just" rtl="1">
              <a:lnSpc>
                <a:spcPct val="150000"/>
              </a:lnSpc>
              <a:buNone/>
            </a:pPr>
            <a:r>
              <a:rPr lang="ar-EG" sz="1800" dirty="0">
                <a:latin typeface="Alexandria Medium" pitchFamily="2" charset="-78"/>
                <a:cs typeface="Alexandria Medium" pitchFamily="2" charset="-78"/>
              </a:rPr>
              <a:t>أسباب تأثر العميل بهذا التكنيك من الكتابة:</a:t>
            </a:r>
            <a:endParaRPr lang="en-US" sz="1800" dirty="0">
              <a:latin typeface="Alexandria Medium" pitchFamily="2" charset="-78"/>
              <a:cs typeface="Alexandria Medium" pitchFamily="2" charset="-78"/>
            </a:endParaRPr>
          </a:p>
        </p:txBody>
      </p:sp>
      <p:sp>
        <p:nvSpPr>
          <p:cNvPr id="4" name="Title 1">
            <a:extLst>
              <a:ext uri="{FF2B5EF4-FFF2-40B4-BE49-F238E27FC236}">
                <a16:creationId xmlns:a16="http://schemas.microsoft.com/office/drawing/2014/main" id="{F6BF999A-3A65-408F-325D-7BBFF3EC2E59}"/>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848EDE26-022D-5D4A-D955-9BD195EB8A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a:extLst>
              <a:ext uri="{FF2B5EF4-FFF2-40B4-BE49-F238E27FC236}">
                <a16:creationId xmlns:a16="http://schemas.microsoft.com/office/drawing/2014/main" id="{72562D33-22E0-DF1F-3012-D6A55BF26C39}"/>
              </a:ext>
            </a:extLst>
          </p:cNvPr>
          <p:cNvPicPr>
            <a:picLocks noChangeAspect="1"/>
          </p:cNvPicPr>
          <p:nvPr/>
        </p:nvPicPr>
        <p:blipFill>
          <a:blip r:embed="rId3"/>
          <a:stretch>
            <a:fillRect/>
          </a:stretch>
        </p:blipFill>
        <p:spPr>
          <a:xfrm>
            <a:off x="838200" y="3073831"/>
            <a:ext cx="3951769" cy="3361463"/>
          </a:xfrm>
          <a:prstGeom prst="rect">
            <a:avLst/>
          </a:prstGeom>
        </p:spPr>
      </p:pic>
      <p:pic>
        <p:nvPicPr>
          <p:cNvPr id="9" name="Picture 8">
            <a:extLst>
              <a:ext uri="{FF2B5EF4-FFF2-40B4-BE49-F238E27FC236}">
                <a16:creationId xmlns:a16="http://schemas.microsoft.com/office/drawing/2014/main" id="{0B055A24-71E3-857C-3271-5BDDE893D152}"/>
              </a:ext>
            </a:extLst>
          </p:cNvPr>
          <p:cNvPicPr>
            <a:picLocks noChangeAspect="1"/>
          </p:cNvPicPr>
          <p:nvPr/>
        </p:nvPicPr>
        <p:blipFill>
          <a:blip r:embed="rId4"/>
          <a:stretch>
            <a:fillRect/>
          </a:stretch>
        </p:blipFill>
        <p:spPr>
          <a:xfrm>
            <a:off x="5412277" y="4021097"/>
            <a:ext cx="5941523" cy="2086180"/>
          </a:xfrm>
          <a:prstGeom prst="rect">
            <a:avLst/>
          </a:prstGeom>
        </p:spPr>
      </p:pic>
    </p:spTree>
    <p:extLst>
      <p:ext uri="{BB962C8B-B14F-4D97-AF65-F5344CB8AC3E}">
        <p14:creationId xmlns:p14="http://schemas.microsoft.com/office/powerpoint/2010/main" val="14715237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51C3A7-50DB-3D01-CFCA-6B51356AE797}"/>
              </a:ext>
            </a:extLst>
          </p:cNvPr>
          <p:cNvSpPr>
            <a:spLocks noGrp="1"/>
          </p:cNvSpPr>
          <p:nvPr>
            <p:ph idx="1"/>
          </p:nvPr>
        </p:nvSpPr>
        <p:spPr/>
        <p:txBody>
          <a:bodyPr/>
          <a:lstStyle/>
          <a:p>
            <a:r>
              <a:rPr lang="en-US" dirty="0"/>
              <a:t>G- Scarcity marketing writing</a:t>
            </a:r>
            <a:r>
              <a:rPr lang="ar-EG" dirty="0"/>
              <a:t> أمثلة على أسلوب الكتابة "التسويق بالندرة"</a:t>
            </a:r>
            <a:endParaRPr lang="en-US" dirty="0"/>
          </a:p>
        </p:txBody>
      </p:sp>
      <p:sp>
        <p:nvSpPr>
          <p:cNvPr id="4" name="Title 1">
            <a:extLst>
              <a:ext uri="{FF2B5EF4-FFF2-40B4-BE49-F238E27FC236}">
                <a16:creationId xmlns:a16="http://schemas.microsoft.com/office/drawing/2014/main" id="{C3E1B220-E17E-4F6F-61BD-F0A723A13101}"/>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49E90E1E-C466-6AB4-4EF6-7ACAD9671C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a:extLst>
              <a:ext uri="{FF2B5EF4-FFF2-40B4-BE49-F238E27FC236}">
                <a16:creationId xmlns:a16="http://schemas.microsoft.com/office/drawing/2014/main" id="{459D429C-7479-A657-552E-499472BB83B2}"/>
              </a:ext>
            </a:extLst>
          </p:cNvPr>
          <p:cNvPicPr>
            <a:picLocks noChangeAspect="1"/>
          </p:cNvPicPr>
          <p:nvPr/>
        </p:nvPicPr>
        <p:blipFill>
          <a:blip r:embed="rId3"/>
          <a:stretch>
            <a:fillRect/>
          </a:stretch>
        </p:blipFill>
        <p:spPr>
          <a:xfrm>
            <a:off x="350259" y="2428257"/>
            <a:ext cx="5153744" cy="4429743"/>
          </a:xfrm>
          <a:prstGeom prst="rect">
            <a:avLst/>
          </a:prstGeom>
        </p:spPr>
      </p:pic>
      <p:pic>
        <p:nvPicPr>
          <p:cNvPr id="10" name="Picture 9">
            <a:extLst>
              <a:ext uri="{FF2B5EF4-FFF2-40B4-BE49-F238E27FC236}">
                <a16:creationId xmlns:a16="http://schemas.microsoft.com/office/drawing/2014/main" id="{98538BFB-AB58-C51C-6E71-C756FC97EF9A}"/>
              </a:ext>
            </a:extLst>
          </p:cNvPr>
          <p:cNvPicPr>
            <a:picLocks noChangeAspect="1"/>
          </p:cNvPicPr>
          <p:nvPr/>
        </p:nvPicPr>
        <p:blipFill>
          <a:blip r:embed="rId4"/>
          <a:stretch>
            <a:fillRect/>
          </a:stretch>
        </p:blipFill>
        <p:spPr>
          <a:xfrm>
            <a:off x="6381056" y="2428256"/>
            <a:ext cx="4972744" cy="4429743"/>
          </a:xfrm>
          <a:prstGeom prst="rect">
            <a:avLst/>
          </a:prstGeom>
        </p:spPr>
      </p:pic>
    </p:spTree>
    <p:extLst>
      <p:ext uri="{BB962C8B-B14F-4D97-AF65-F5344CB8AC3E}">
        <p14:creationId xmlns:p14="http://schemas.microsoft.com/office/powerpoint/2010/main" val="3208539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7F08A2-502D-B79C-42F2-4BA2BA0B4C2F}"/>
              </a:ext>
            </a:extLst>
          </p:cNvPr>
          <p:cNvSpPr>
            <a:spLocks noGrp="1"/>
          </p:cNvSpPr>
          <p:nvPr>
            <p:ph idx="1"/>
          </p:nvPr>
        </p:nvSpPr>
        <p:spPr/>
        <p:txBody>
          <a:bodyPr/>
          <a:lstStyle/>
          <a:p>
            <a:r>
              <a:rPr lang="en-US" dirty="0"/>
              <a:t>G- Scarcity marketing writing</a:t>
            </a:r>
            <a:r>
              <a:rPr lang="ar-EG" dirty="0"/>
              <a:t> أمثلة على أسلوب الكتابة "التسويق بالندرة"</a:t>
            </a:r>
            <a:endParaRPr lang="en-US" dirty="0"/>
          </a:p>
          <a:p>
            <a:endParaRPr lang="en-US" dirty="0"/>
          </a:p>
        </p:txBody>
      </p:sp>
      <p:sp>
        <p:nvSpPr>
          <p:cNvPr id="4" name="Title 1">
            <a:extLst>
              <a:ext uri="{FF2B5EF4-FFF2-40B4-BE49-F238E27FC236}">
                <a16:creationId xmlns:a16="http://schemas.microsoft.com/office/drawing/2014/main" id="{43D6857B-EFDA-0501-7827-9A7E7AD03C68}"/>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6C118E75-312A-DDFB-C817-9995F592E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a:extLst>
              <a:ext uri="{FF2B5EF4-FFF2-40B4-BE49-F238E27FC236}">
                <a16:creationId xmlns:a16="http://schemas.microsoft.com/office/drawing/2014/main" id="{DAAA30EB-49A6-1951-7644-1A1B0F2B000A}"/>
              </a:ext>
            </a:extLst>
          </p:cNvPr>
          <p:cNvPicPr>
            <a:picLocks noChangeAspect="1"/>
          </p:cNvPicPr>
          <p:nvPr/>
        </p:nvPicPr>
        <p:blipFill>
          <a:blip r:embed="rId3"/>
          <a:stretch>
            <a:fillRect/>
          </a:stretch>
        </p:blipFill>
        <p:spPr>
          <a:xfrm>
            <a:off x="471909" y="2477143"/>
            <a:ext cx="5229954" cy="4015732"/>
          </a:xfrm>
          <a:prstGeom prst="rect">
            <a:avLst/>
          </a:prstGeom>
        </p:spPr>
      </p:pic>
      <p:pic>
        <p:nvPicPr>
          <p:cNvPr id="9" name="Picture 8">
            <a:extLst>
              <a:ext uri="{FF2B5EF4-FFF2-40B4-BE49-F238E27FC236}">
                <a16:creationId xmlns:a16="http://schemas.microsoft.com/office/drawing/2014/main" id="{ACED9846-E899-9136-AD7E-FACC000975AA}"/>
              </a:ext>
            </a:extLst>
          </p:cNvPr>
          <p:cNvPicPr>
            <a:picLocks noChangeAspect="1"/>
          </p:cNvPicPr>
          <p:nvPr/>
        </p:nvPicPr>
        <p:blipFill>
          <a:blip r:embed="rId4"/>
          <a:stretch>
            <a:fillRect/>
          </a:stretch>
        </p:blipFill>
        <p:spPr>
          <a:xfrm>
            <a:off x="6490138" y="2477142"/>
            <a:ext cx="5229955" cy="4015733"/>
          </a:xfrm>
          <a:prstGeom prst="rect">
            <a:avLst/>
          </a:prstGeom>
        </p:spPr>
      </p:pic>
    </p:spTree>
    <p:extLst>
      <p:ext uri="{BB962C8B-B14F-4D97-AF65-F5344CB8AC3E}">
        <p14:creationId xmlns:p14="http://schemas.microsoft.com/office/powerpoint/2010/main" val="192654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7F08A2-502D-B79C-42F2-4BA2BA0B4C2F}"/>
              </a:ext>
            </a:extLst>
          </p:cNvPr>
          <p:cNvSpPr>
            <a:spLocks noGrp="1"/>
          </p:cNvSpPr>
          <p:nvPr>
            <p:ph idx="1"/>
          </p:nvPr>
        </p:nvSpPr>
        <p:spPr/>
        <p:txBody>
          <a:bodyPr/>
          <a:lstStyle/>
          <a:p>
            <a:r>
              <a:rPr lang="en-US" dirty="0"/>
              <a:t>G- Scarcity marketing writing</a:t>
            </a:r>
            <a:r>
              <a:rPr lang="ar-EG" dirty="0"/>
              <a:t> أمثلة على أسلوب الكتابة "التسويق بالندرة"</a:t>
            </a:r>
            <a:endParaRPr lang="en-US" dirty="0"/>
          </a:p>
          <a:p>
            <a:endParaRPr lang="en-US" dirty="0"/>
          </a:p>
        </p:txBody>
      </p:sp>
      <p:sp>
        <p:nvSpPr>
          <p:cNvPr id="4" name="Title 1">
            <a:extLst>
              <a:ext uri="{FF2B5EF4-FFF2-40B4-BE49-F238E27FC236}">
                <a16:creationId xmlns:a16="http://schemas.microsoft.com/office/drawing/2014/main" id="{43D6857B-EFDA-0501-7827-9A7E7AD03C68}"/>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6C118E75-312A-DDFB-C817-9995F592E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a:extLst>
              <a:ext uri="{FF2B5EF4-FFF2-40B4-BE49-F238E27FC236}">
                <a16:creationId xmlns:a16="http://schemas.microsoft.com/office/drawing/2014/main" id="{0B50F4EC-10CC-ED7B-E7B1-31FB19DF6CBD}"/>
              </a:ext>
            </a:extLst>
          </p:cNvPr>
          <p:cNvPicPr>
            <a:picLocks noChangeAspect="1"/>
          </p:cNvPicPr>
          <p:nvPr/>
        </p:nvPicPr>
        <p:blipFill>
          <a:blip r:embed="rId3"/>
          <a:stretch>
            <a:fillRect/>
          </a:stretch>
        </p:blipFill>
        <p:spPr>
          <a:xfrm>
            <a:off x="3637382" y="2466399"/>
            <a:ext cx="4917235" cy="4253228"/>
          </a:xfrm>
          <a:prstGeom prst="rect">
            <a:avLst/>
          </a:prstGeom>
        </p:spPr>
      </p:pic>
    </p:spTree>
    <p:extLst>
      <p:ext uri="{BB962C8B-B14F-4D97-AF65-F5344CB8AC3E}">
        <p14:creationId xmlns:p14="http://schemas.microsoft.com/office/powerpoint/2010/main" val="9368348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with medium confidence">
            <a:extLst>
              <a:ext uri="{FF2B5EF4-FFF2-40B4-BE49-F238E27FC236}">
                <a16:creationId xmlns:a16="http://schemas.microsoft.com/office/drawing/2014/main" id="{8664E3FA-350B-3789-E643-72DBA2F69E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780" y="2506718"/>
            <a:ext cx="5030584" cy="3789256"/>
          </a:xfrm>
          <a:prstGeom prst="rect">
            <a:avLst/>
          </a:prstGeom>
          <a:ln>
            <a:noFill/>
          </a:ln>
          <a:effectLst>
            <a:softEdge rad="112500"/>
          </a:effectLst>
        </p:spPr>
      </p:pic>
      <p:sp>
        <p:nvSpPr>
          <p:cNvPr id="6" name="TextBox 5">
            <a:extLst>
              <a:ext uri="{FF2B5EF4-FFF2-40B4-BE49-F238E27FC236}">
                <a16:creationId xmlns:a16="http://schemas.microsoft.com/office/drawing/2014/main" id="{3904C76A-D93C-7BCE-5A5B-8FA183CD126F}"/>
              </a:ext>
            </a:extLst>
          </p:cNvPr>
          <p:cNvSpPr txBox="1"/>
          <p:nvPr/>
        </p:nvSpPr>
        <p:spPr>
          <a:xfrm>
            <a:off x="5503549" y="3326524"/>
            <a:ext cx="6093372" cy="1292020"/>
          </a:xfrm>
          <a:prstGeom prst="rect">
            <a:avLst/>
          </a:prstGeom>
          <a:noFill/>
        </p:spPr>
        <p:txBody>
          <a:bodyPr wrap="square">
            <a:spAutoFit/>
          </a:bodyPr>
          <a:lstStyle/>
          <a:p>
            <a:pPr algn="just" rtl="1">
              <a:lnSpc>
                <a:spcPct val="150000"/>
              </a:lnSpc>
            </a:pPr>
            <a:r>
              <a:rPr lang="ar-EG" dirty="0">
                <a:latin typeface="Alexandria Medium" pitchFamily="2" charset="-78"/>
                <a:cs typeface="Alexandria Medium" pitchFamily="2" charset="-78"/>
              </a:rPr>
              <a:t>أهمية البحث عن المعلومات الموثقة للمحتوى المراد كتابته من مصادر جمع المعلومات المختلفة كتب دراسات مقالات إحصاءات تقارير دورية....</a:t>
            </a:r>
            <a:endParaRPr lang="en-US" b="1" dirty="0">
              <a:latin typeface="Alexandria Medium" pitchFamily="2" charset="-78"/>
              <a:cs typeface="Alexandria Medium" pitchFamily="2" charset="-78"/>
            </a:endParaRPr>
          </a:p>
        </p:txBody>
      </p:sp>
      <p:sp>
        <p:nvSpPr>
          <p:cNvPr id="8" name="Title 1">
            <a:extLst>
              <a:ext uri="{FF2B5EF4-FFF2-40B4-BE49-F238E27FC236}">
                <a16:creationId xmlns:a16="http://schemas.microsoft.com/office/drawing/2014/main" id="{1E866008-59CB-2B8E-FBC7-0C6CFA55D6A9}"/>
              </a:ext>
            </a:extLst>
          </p:cNvPr>
          <p:cNvSpPr txBox="1">
            <a:spLocks/>
          </p:cNvSpPr>
          <p:nvPr/>
        </p:nvSpPr>
        <p:spPr>
          <a:xfrm>
            <a:off x="1066800" y="562026"/>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خامسا: أبحث عن المعلومات قبل الكتابة الفعلية </a:t>
            </a:r>
          </a:p>
          <a:p>
            <a:pPr algn="ctr">
              <a:lnSpc>
                <a:spcPct val="150000"/>
              </a:lnSpc>
            </a:pPr>
            <a:endParaRPr lang="en-US" sz="4000" dirty="0">
              <a:latin typeface="Alexandria Medium" pitchFamily="2" charset="-78"/>
              <a:cs typeface="Alexandria Medium" pitchFamily="2" charset="-78"/>
            </a:endParaRPr>
          </a:p>
        </p:txBody>
      </p:sp>
      <p:pic>
        <p:nvPicPr>
          <p:cNvPr id="9" name="Graphic 21">
            <a:extLst>
              <a:ext uri="{FF2B5EF4-FFF2-40B4-BE49-F238E27FC236}">
                <a16:creationId xmlns:a16="http://schemas.microsoft.com/office/drawing/2014/main" id="{F5F5B425-10EA-4F1D-09DD-91EB03DECD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566330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2DA907-8869-0C75-1AC4-7AE6C5613309}"/>
              </a:ext>
            </a:extLst>
          </p:cNvPr>
          <p:cNvSpPr>
            <a:spLocks noGrp="1"/>
          </p:cNvSpPr>
          <p:nvPr>
            <p:ph idx="1"/>
          </p:nvPr>
        </p:nvSpPr>
        <p:spPr>
          <a:xfrm>
            <a:off x="449179" y="1844842"/>
            <a:ext cx="11293641" cy="4443663"/>
          </a:xfrm>
        </p:spPr>
        <p:txBody>
          <a:bodyPr>
            <a:normAutofit/>
          </a:bodyPr>
          <a:lstStyle/>
          <a:p>
            <a:pPr>
              <a:buFont typeface="Wingdings" panose="05000000000000000000" pitchFamily="2" charset="2"/>
              <a:buChar char="ü"/>
            </a:pPr>
            <a:r>
              <a:rPr lang="en-US" sz="2400" dirty="0">
                <a:cs typeface="+mj-cs"/>
              </a:rPr>
              <a:t>Evergreen Content </a:t>
            </a:r>
            <a:r>
              <a:rPr lang="ar-EG" sz="2400" dirty="0">
                <a:cs typeface="+mj-cs"/>
              </a:rPr>
              <a:t>مستدام</a:t>
            </a:r>
            <a:endParaRPr lang="en-US" sz="2400" dirty="0">
              <a:cs typeface="+mj-cs"/>
            </a:endParaRPr>
          </a:p>
          <a:p>
            <a:pPr>
              <a:buFont typeface="Wingdings" panose="05000000000000000000" pitchFamily="2" charset="2"/>
              <a:buChar char="ü"/>
            </a:pPr>
            <a:r>
              <a:rPr lang="en-US" sz="2400" dirty="0">
                <a:cs typeface="+mj-cs"/>
              </a:rPr>
              <a:t>Seasonal Content</a:t>
            </a:r>
            <a:r>
              <a:rPr lang="ar-BH" sz="2400" dirty="0">
                <a:cs typeface="+mj-cs"/>
              </a:rPr>
              <a:t> </a:t>
            </a:r>
            <a:r>
              <a:rPr lang="ar-EG" sz="2400" dirty="0">
                <a:cs typeface="+mj-cs"/>
              </a:rPr>
              <a:t>موسمي</a:t>
            </a:r>
            <a:endParaRPr lang="en-US" sz="2400" dirty="0">
              <a:cs typeface="+mj-cs"/>
            </a:endParaRPr>
          </a:p>
          <a:p>
            <a:pPr>
              <a:buFont typeface="Wingdings" panose="05000000000000000000" pitchFamily="2" charset="2"/>
              <a:buChar char="ü"/>
            </a:pPr>
            <a:r>
              <a:rPr lang="en-US" sz="2400" dirty="0">
                <a:cs typeface="+mj-cs"/>
              </a:rPr>
              <a:t>Topical Content </a:t>
            </a:r>
            <a:r>
              <a:rPr lang="ar-EG" sz="2400" dirty="0">
                <a:cs typeface="+mj-cs"/>
              </a:rPr>
              <a:t>موضوعي</a:t>
            </a:r>
            <a:endParaRPr lang="en-US" sz="2400" dirty="0">
              <a:cs typeface="+mj-cs"/>
            </a:endParaRPr>
          </a:p>
          <a:p>
            <a:pPr>
              <a:buFont typeface="Wingdings" panose="05000000000000000000" pitchFamily="2" charset="2"/>
              <a:buChar char="ü"/>
            </a:pPr>
            <a:r>
              <a:rPr lang="en-US" sz="2400" dirty="0">
                <a:cs typeface="+mj-cs"/>
              </a:rPr>
              <a:t>Trending Content</a:t>
            </a:r>
            <a:r>
              <a:rPr lang="ar-EG" sz="2400" dirty="0">
                <a:cs typeface="+mj-cs"/>
              </a:rPr>
              <a:t>رائج </a:t>
            </a:r>
            <a:endParaRPr lang="en-US" sz="2400" dirty="0">
              <a:cs typeface="+mj-cs"/>
            </a:endParaRPr>
          </a:p>
          <a:p>
            <a:pPr>
              <a:buFont typeface="Wingdings" panose="05000000000000000000" pitchFamily="2" charset="2"/>
              <a:buChar char="ü"/>
            </a:pPr>
            <a:r>
              <a:rPr lang="en-US" sz="2400" dirty="0">
                <a:cs typeface="+mj-cs"/>
              </a:rPr>
              <a:t>Storytelling content</a:t>
            </a:r>
            <a:r>
              <a:rPr lang="ar-EG" sz="2400" dirty="0">
                <a:cs typeface="+mj-cs"/>
              </a:rPr>
              <a:t> قصصي </a:t>
            </a:r>
            <a:endParaRPr lang="en-US" sz="2400" dirty="0">
              <a:cs typeface="+mj-cs"/>
            </a:endParaRPr>
          </a:p>
          <a:p>
            <a:pPr>
              <a:buFont typeface="Wingdings" panose="05000000000000000000" pitchFamily="2" charset="2"/>
              <a:buChar char="ü"/>
            </a:pPr>
            <a:r>
              <a:rPr lang="en-US" sz="2400" dirty="0">
                <a:cs typeface="+mj-cs"/>
              </a:rPr>
              <a:t>Sudden fiction content</a:t>
            </a:r>
            <a:r>
              <a:rPr lang="ar-EG" sz="2400" dirty="0">
                <a:cs typeface="+mj-cs"/>
              </a:rPr>
              <a:t> خيال علمي </a:t>
            </a:r>
            <a:endParaRPr lang="en-US" sz="2400" dirty="0">
              <a:cs typeface="+mj-cs"/>
            </a:endParaRPr>
          </a:p>
          <a:p>
            <a:pPr>
              <a:buFont typeface="Wingdings" panose="05000000000000000000" pitchFamily="2" charset="2"/>
              <a:buChar char="ü"/>
            </a:pPr>
            <a:r>
              <a:rPr lang="en-US" sz="2400" dirty="0">
                <a:cs typeface="+mj-cs"/>
              </a:rPr>
              <a:t>Syndication Content (RSS)</a:t>
            </a:r>
            <a:r>
              <a:rPr lang="ar-EG" sz="2400" dirty="0">
                <a:cs typeface="+mj-cs"/>
              </a:rPr>
              <a:t>  إشعارات فورية</a:t>
            </a:r>
            <a:endParaRPr lang="en-US" sz="2400" dirty="0">
              <a:cs typeface="+mj-cs"/>
            </a:endParaRPr>
          </a:p>
          <a:p>
            <a:pPr>
              <a:buFont typeface="Wingdings" panose="05000000000000000000" pitchFamily="2" charset="2"/>
              <a:buChar char="ü"/>
            </a:pPr>
            <a:r>
              <a:rPr lang="en-US" sz="2400" dirty="0">
                <a:cs typeface="+mj-cs"/>
              </a:rPr>
              <a:t>Entertainment content</a:t>
            </a:r>
            <a:r>
              <a:rPr lang="ar-EG" sz="2400" dirty="0">
                <a:cs typeface="+mj-cs"/>
              </a:rPr>
              <a:t> ترفيهي</a:t>
            </a:r>
            <a:endParaRPr lang="ar-BH" sz="2400" dirty="0">
              <a:cs typeface="+mj-cs"/>
            </a:endParaRPr>
          </a:p>
          <a:p>
            <a:pPr>
              <a:buFont typeface="Wingdings" panose="05000000000000000000" pitchFamily="2" charset="2"/>
              <a:buChar char="ü"/>
            </a:pPr>
            <a:r>
              <a:rPr lang="en-US" sz="2400" dirty="0">
                <a:cs typeface="+mj-cs"/>
              </a:rPr>
              <a:t>Service content </a:t>
            </a:r>
            <a:r>
              <a:rPr lang="ar-EG" sz="2400" dirty="0" err="1">
                <a:cs typeface="+mj-cs"/>
              </a:rPr>
              <a:t>خدمى</a:t>
            </a:r>
            <a:endParaRPr lang="ar-BH" sz="2400" dirty="0">
              <a:cs typeface="+mj-cs"/>
            </a:endParaRPr>
          </a:p>
        </p:txBody>
      </p:sp>
      <p:pic>
        <p:nvPicPr>
          <p:cNvPr id="5" name="Picture 4" descr="A picture containing text&#10;&#10;Description automatically generated">
            <a:extLst>
              <a:ext uri="{FF2B5EF4-FFF2-40B4-BE49-F238E27FC236}">
                <a16:creationId xmlns:a16="http://schemas.microsoft.com/office/drawing/2014/main" id="{63084362-E076-F923-14D1-5679F97A1E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5999" y="2148360"/>
            <a:ext cx="5357685" cy="31173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itle 1">
            <a:extLst>
              <a:ext uri="{FF2B5EF4-FFF2-40B4-BE49-F238E27FC236}">
                <a16:creationId xmlns:a16="http://schemas.microsoft.com/office/drawing/2014/main" id="{94EE8FB8-FF8F-E441-7812-8260AB610073}"/>
              </a:ext>
            </a:extLst>
          </p:cNvPr>
          <p:cNvSpPr txBox="1">
            <a:spLocks/>
          </p:cNvSpPr>
          <p:nvPr/>
        </p:nvSpPr>
        <p:spPr>
          <a:xfrm>
            <a:off x="924910" y="395455"/>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سادسا: حدد نوع المحتوى المكتوب</a:t>
            </a:r>
          </a:p>
          <a:p>
            <a:pPr algn="ctr">
              <a:lnSpc>
                <a:spcPct val="150000"/>
              </a:lnSpc>
            </a:pPr>
            <a:endParaRPr lang="en-US" sz="40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0104FF38-EA9D-E797-AF49-8D21037806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49069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F7D59F-1C73-51CE-7793-5491376858A4}"/>
              </a:ext>
            </a:extLst>
          </p:cNvPr>
          <p:cNvSpPr>
            <a:spLocks noGrp="1"/>
          </p:cNvSpPr>
          <p:nvPr>
            <p:ph idx="1"/>
          </p:nvPr>
        </p:nvSpPr>
        <p:spPr>
          <a:xfrm>
            <a:off x="5249917" y="1895358"/>
            <a:ext cx="6573779" cy="4583229"/>
          </a:xfrm>
        </p:spPr>
        <p:txBody>
          <a:bodyPr>
            <a:normAutofit/>
          </a:bodyPr>
          <a:lstStyle/>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لغة سهلة مفهومة </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موضوع مفيد.</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الكتابة بشكل متسلسل منطقيا مع الحفاظ على وحدة الفكرة.</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عنوانًا رئيسيًا جذابًا (قوائم - أسئلة - مقارنات - استشهادات ومراجعات) من 60 إلى 65 حرف للعنوان فقط.</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الترجمة للمحتوى المنشور بلغات </a:t>
            </a:r>
            <a:r>
              <a:rPr lang="ar-EG" sz="1400" dirty="0" err="1">
                <a:latin typeface="Alexandria Medium" pitchFamily="2" charset="-78"/>
                <a:cs typeface="Alexandria Medium" pitchFamily="2" charset="-78"/>
              </a:rPr>
              <a:t>آخرى</a:t>
            </a:r>
            <a:r>
              <a:rPr lang="ar-EG" sz="1400" dirty="0">
                <a:latin typeface="Alexandria Medium" pitchFamily="2" charset="-78"/>
                <a:cs typeface="Alexandria Medium" pitchFamily="2" charset="-78"/>
              </a:rPr>
              <a:t>.</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a:t>
            </a:r>
            <a:r>
              <a:rPr lang="ar-EG" sz="1400" dirty="0" err="1">
                <a:latin typeface="Alexandria Medium" pitchFamily="2" charset="-78"/>
                <a:cs typeface="Alexandria Medium" pitchFamily="2" charset="-78"/>
              </a:rPr>
              <a:t>الهاشتاج</a:t>
            </a:r>
            <a:r>
              <a:rPr lang="ar-EG" sz="1400" dirty="0">
                <a:latin typeface="Alexandria Medium" pitchFamily="2" charset="-78"/>
                <a:cs typeface="Alexandria Medium" pitchFamily="2" charset="-78"/>
              </a:rPr>
              <a:t> المناسب مع المحتوى.</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الروابط الداخلية والخارجية الفائقة داخل النص</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الوسائط المتعددة مع المحتوى المكتوب</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التدقيق اللغوي.</a:t>
            </a:r>
            <a:endParaRPr lang="en-US" sz="1200" b="1" dirty="0">
              <a:solidFill>
                <a:srgbClr val="FF0000"/>
              </a:solidFill>
              <a:latin typeface="Alexandria Medium" pitchFamily="2" charset="-78"/>
              <a:cs typeface="Alexandria Medium" pitchFamily="2" charset="-78"/>
            </a:endParaRPr>
          </a:p>
        </p:txBody>
      </p:sp>
      <p:pic>
        <p:nvPicPr>
          <p:cNvPr id="5" name="Picture 4" descr="A person writing on a computer&#10;&#10;Description automatically generated with low confidence">
            <a:extLst>
              <a:ext uri="{FF2B5EF4-FFF2-40B4-BE49-F238E27FC236}">
                <a16:creationId xmlns:a16="http://schemas.microsoft.com/office/drawing/2014/main" id="{DD1C25B6-0E29-09E6-829F-D0753D0980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304" y="2350742"/>
            <a:ext cx="4568069" cy="26624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itle 1">
            <a:extLst>
              <a:ext uri="{FF2B5EF4-FFF2-40B4-BE49-F238E27FC236}">
                <a16:creationId xmlns:a16="http://schemas.microsoft.com/office/drawing/2014/main" id="{4E459441-7EB6-DFEE-52F7-4254D6FBD968}"/>
              </a:ext>
            </a:extLst>
          </p:cNvPr>
          <p:cNvSpPr txBox="1">
            <a:spLocks/>
          </p:cNvSpPr>
          <p:nvPr/>
        </p:nvSpPr>
        <p:spPr>
          <a:xfrm>
            <a:off x="924910" y="395455"/>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سابعا: الكتابة الفعلية للمحتوى وأهم الاعتبارات المحورية</a:t>
            </a:r>
          </a:p>
          <a:p>
            <a:pPr algn="ctr">
              <a:lnSpc>
                <a:spcPct val="150000"/>
              </a:lnSpc>
            </a:pP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073641B6-72F3-C01F-3E3D-0526F8F65A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6893566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working on a computer&#10;&#10;Description automatically generated with low confidence">
            <a:extLst>
              <a:ext uri="{FF2B5EF4-FFF2-40B4-BE49-F238E27FC236}">
                <a16:creationId xmlns:a16="http://schemas.microsoft.com/office/drawing/2014/main" id="{60484F7A-B15F-6B62-7F91-24E130084444}"/>
              </a:ext>
            </a:extLst>
          </p:cNvPr>
          <p:cNvPicPr>
            <a:picLocks noChangeAspect="1"/>
          </p:cNvPicPr>
          <p:nvPr/>
        </p:nvPicPr>
        <p:blipFill rotWithShape="1">
          <a:blip r:embed="rId2">
            <a:extLst>
              <a:ext uri="{28A0092B-C50C-407E-A947-70E740481C1C}">
                <a14:useLocalDpi xmlns:a14="http://schemas.microsoft.com/office/drawing/2010/main" val="0"/>
              </a:ext>
            </a:extLst>
          </a:blip>
          <a:srcRect l="36657" r="21509" b="-1"/>
          <a:stretch/>
        </p:blipFill>
        <p:spPr>
          <a:xfrm>
            <a:off x="20" y="-12128"/>
            <a:ext cx="4654276" cy="6870127"/>
          </a:xfrm>
          <a:prstGeom prst="rect">
            <a:avLst/>
          </a:prstGeom>
        </p:spPr>
      </p:pic>
      <p:sp>
        <p:nvSpPr>
          <p:cNvPr id="3" name="Content Placeholder 2">
            <a:extLst>
              <a:ext uri="{FF2B5EF4-FFF2-40B4-BE49-F238E27FC236}">
                <a16:creationId xmlns:a16="http://schemas.microsoft.com/office/drawing/2014/main" id="{E11A4562-D3D8-8720-C452-CF320EE44481}"/>
              </a:ext>
            </a:extLst>
          </p:cNvPr>
          <p:cNvSpPr>
            <a:spLocks noGrp="1"/>
          </p:cNvSpPr>
          <p:nvPr>
            <p:ph idx="1"/>
          </p:nvPr>
        </p:nvSpPr>
        <p:spPr>
          <a:xfrm>
            <a:off x="4855779" y="1770684"/>
            <a:ext cx="6693963" cy="4135397"/>
          </a:xfrm>
        </p:spPr>
        <p:txBody>
          <a:bodyPr>
            <a:normAutofit/>
          </a:bodyPr>
          <a:lstStyle/>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استخدم فقرات قصيرة مكونة من سطرين أو ثلاثة أسطر مع علامات الترقيم.</a:t>
            </a:r>
          </a:p>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 عرض البيانات والإحصائيات الموثوقة.</a:t>
            </a:r>
          </a:p>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 يجب أن يكون شكل المحتوى مريحًا للعين (نوع الخط – حجم الخط)</a:t>
            </a:r>
          </a:p>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 استخدم عناصر ملفتة للنظر مثل (الأقواس – الرموز التعبيرية – الخطوط – الألوان – الكلمات المفتاحية)</a:t>
            </a:r>
          </a:p>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 راقب منافسيك والمؤثرين في مجالك وحاول أن تستمد منهم بعض الأفكار.</a:t>
            </a:r>
            <a:endParaRPr lang="ar-BH" sz="1600" b="1" dirty="0">
              <a:latin typeface="Alexandria Medium" pitchFamily="2" charset="-78"/>
              <a:cs typeface="Alexandria Medium" pitchFamily="2" charset="-78"/>
            </a:endParaRPr>
          </a:p>
        </p:txBody>
      </p:sp>
      <p:sp>
        <p:nvSpPr>
          <p:cNvPr id="7" name="Title 1">
            <a:extLst>
              <a:ext uri="{FF2B5EF4-FFF2-40B4-BE49-F238E27FC236}">
                <a16:creationId xmlns:a16="http://schemas.microsoft.com/office/drawing/2014/main" id="{9CE9B514-B2A9-C237-902E-37B5DC524928}"/>
              </a:ext>
            </a:extLst>
          </p:cNvPr>
          <p:cNvSpPr txBox="1">
            <a:spLocks/>
          </p:cNvSpPr>
          <p:nvPr/>
        </p:nvSpPr>
        <p:spPr>
          <a:xfrm>
            <a:off x="4500492" y="0"/>
            <a:ext cx="7730359" cy="144938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سابعا: الكتابة الفعلية للمحتوى وأهم الاعتبارات المحورية</a:t>
            </a:r>
          </a:p>
        </p:txBody>
      </p:sp>
    </p:spTree>
    <p:extLst>
      <p:ext uri="{BB962C8B-B14F-4D97-AF65-F5344CB8AC3E}">
        <p14:creationId xmlns:p14="http://schemas.microsoft.com/office/powerpoint/2010/main" val="13767402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3C837A-3B23-07DD-ACB8-984EED4978BA}"/>
              </a:ext>
            </a:extLst>
          </p:cNvPr>
          <p:cNvSpPr>
            <a:spLocks noGrp="1"/>
          </p:cNvSpPr>
          <p:nvPr>
            <p:ph idx="1"/>
          </p:nvPr>
        </p:nvSpPr>
        <p:spPr>
          <a:xfrm>
            <a:off x="320564" y="331078"/>
            <a:ext cx="10058400" cy="6448097"/>
          </a:xfrm>
        </p:spPr>
        <p:txBody>
          <a:bodyPr>
            <a:normAutofit fontScale="70000" lnSpcReduction="20000"/>
          </a:bodyPr>
          <a:lstStyle/>
          <a:p>
            <a:pPr marL="0" indent="0">
              <a:buNone/>
            </a:pPr>
            <a:r>
              <a:rPr lang="en-US" sz="4400" b="1" dirty="0">
                <a:solidFill>
                  <a:srgbClr val="FF0000"/>
                </a:solidFill>
              </a:rPr>
              <a:t>CTA examples: </a:t>
            </a:r>
          </a:p>
          <a:p>
            <a:pPr algn="l">
              <a:lnSpc>
                <a:spcPct val="120000"/>
              </a:lnSpc>
              <a:buFont typeface="Wingdings" panose="05000000000000000000" pitchFamily="2" charset="2"/>
              <a:buChar char="Ø"/>
            </a:pPr>
            <a:r>
              <a:rPr lang="en-US" sz="3800" dirty="0"/>
              <a:t> </a:t>
            </a:r>
            <a:r>
              <a:rPr lang="en-US" sz="2900" dirty="0">
                <a:latin typeface="Alexandria Medium" pitchFamily="2" charset="-78"/>
                <a:cs typeface="Alexandria Medium" pitchFamily="2" charset="-78"/>
              </a:rPr>
              <a:t>Share/comment/like.</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Click here (landing page)</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 Subscription.</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Answer Qs. </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Vote or complete survey </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buy or pay now</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Log in registration </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Sign up now for our newsletter</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Download</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Shop our latest collection</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Schedule a consultation</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Join our community</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Start your free trial</a:t>
            </a:r>
            <a:endParaRPr lang="ar-BH" sz="2900" dirty="0">
              <a:latin typeface="Alexandria Medium" pitchFamily="2" charset="-78"/>
              <a:cs typeface="Alexandria Medium" pitchFamily="2" charset="-78"/>
            </a:endParaRPr>
          </a:p>
          <a:p>
            <a:pPr algn="r" rtl="1"/>
            <a:endParaRPr lang="en-US" sz="3200" b="1" dirty="0"/>
          </a:p>
        </p:txBody>
      </p:sp>
      <p:pic>
        <p:nvPicPr>
          <p:cNvPr id="5" name="Picture 4" descr="A picture containing text, sign, clipart&#10;&#10;Description automatically generated">
            <a:extLst>
              <a:ext uri="{FF2B5EF4-FFF2-40B4-BE49-F238E27FC236}">
                <a16:creationId xmlns:a16="http://schemas.microsoft.com/office/drawing/2014/main" id="{C08AF259-8AB7-BAD0-8F97-1FF9BBB4CC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5999" y="1840556"/>
            <a:ext cx="4763005" cy="3176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itle 1">
            <a:extLst>
              <a:ext uri="{FF2B5EF4-FFF2-40B4-BE49-F238E27FC236}">
                <a16:creationId xmlns:a16="http://schemas.microsoft.com/office/drawing/2014/main" id="{C7D70B1A-40CA-D592-40A7-255904CABDEC}"/>
              </a:ext>
            </a:extLst>
          </p:cNvPr>
          <p:cNvSpPr txBox="1">
            <a:spLocks/>
          </p:cNvSpPr>
          <p:nvPr/>
        </p:nvSpPr>
        <p:spPr>
          <a:xfrm>
            <a:off x="4461641" y="0"/>
            <a:ext cx="7730359"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ثامنا : أكتب الإجراء المطلوب بوضوح واخصار</a:t>
            </a:r>
          </a:p>
        </p:txBody>
      </p:sp>
    </p:spTree>
    <p:extLst>
      <p:ext uri="{BB962C8B-B14F-4D97-AF65-F5344CB8AC3E}">
        <p14:creationId xmlns:p14="http://schemas.microsoft.com/office/powerpoint/2010/main" val="25880107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D88225-DDEE-9AA3-1A56-FF8127551AA2}"/>
              </a:ext>
            </a:extLst>
          </p:cNvPr>
          <p:cNvSpPr>
            <a:spLocks noGrp="1"/>
          </p:cNvSpPr>
          <p:nvPr>
            <p:ph idx="1"/>
          </p:nvPr>
        </p:nvSpPr>
        <p:spPr>
          <a:xfrm>
            <a:off x="5355020" y="2791663"/>
            <a:ext cx="6006164" cy="4426729"/>
          </a:xfrm>
        </p:spPr>
        <p:txBody>
          <a:bodyPr>
            <a:normAutofit/>
          </a:bodyPr>
          <a:lstStyle/>
          <a:p>
            <a:pPr algn="just">
              <a:buFont typeface="Wingdings" panose="05000000000000000000" pitchFamily="2" charset="2"/>
              <a:buChar char="ü"/>
            </a:pPr>
            <a:r>
              <a:rPr lang="en-US" sz="1600" b="0" dirty="0">
                <a:effectLst/>
                <a:latin typeface="Alexandria Medium" pitchFamily="2" charset="-78"/>
                <a:cs typeface="Alexandria Medium" pitchFamily="2" charset="-78"/>
                <a:hlinkClick r:id="rId2"/>
              </a:rPr>
              <a:t>Google Documents</a:t>
            </a:r>
            <a:r>
              <a:rPr lang="en-US" sz="1600" b="0" dirty="0">
                <a:effectLst/>
                <a:latin typeface="Alexandria Medium" pitchFamily="2" charset="-78"/>
                <a:cs typeface="Alexandria Medium" pitchFamily="2" charset="-78"/>
              </a:rPr>
              <a:t> </a:t>
            </a:r>
            <a:r>
              <a:rPr lang="ar-BH" sz="1600" b="0" dirty="0">
                <a:effectLst/>
                <a:latin typeface="Alexandria Medium" pitchFamily="2" charset="-78"/>
                <a:cs typeface="Alexandria Medium" pitchFamily="2" charset="-78"/>
              </a:rPr>
              <a:t> </a:t>
            </a:r>
            <a:endParaRPr lang="en-US" sz="1600" b="0" dirty="0">
              <a:effectLst/>
              <a:latin typeface="Alexandria Medium" pitchFamily="2" charset="-78"/>
              <a:cs typeface="Alexandria Medium" pitchFamily="2" charset="-78"/>
            </a:endParaRPr>
          </a:p>
          <a:p>
            <a:pPr algn="just">
              <a:buFont typeface="Wingdings" panose="05000000000000000000" pitchFamily="2" charset="2"/>
              <a:buChar char="ü"/>
            </a:pPr>
            <a:r>
              <a:rPr lang="en-US" sz="1600" b="0" dirty="0">
                <a:effectLst/>
                <a:latin typeface="Alexandria Medium" pitchFamily="2" charset="-78"/>
                <a:cs typeface="Alexandria Medium" pitchFamily="2" charset="-78"/>
                <a:hlinkClick r:id="rId3"/>
              </a:rPr>
              <a:t>Headline Analyzer</a:t>
            </a:r>
            <a:endParaRPr lang="en-US" sz="1600" b="0" dirty="0">
              <a:effectLst/>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4"/>
              </a:rPr>
              <a:t>https://www.hubspot.com/blog-topic-generator</a:t>
            </a:r>
            <a:endParaRPr lang="en-US" sz="1600" dirty="0">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5"/>
              </a:rPr>
              <a:t>https://www.grammarly.com/</a:t>
            </a:r>
            <a:endParaRPr lang="en-US" sz="1600" dirty="0">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6"/>
              </a:rPr>
              <a:t>https://ahrefs.com/</a:t>
            </a:r>
            <a:endParaRPr lang="en-US" sz="1600" dirty="0">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7"/>
              </a:rPr>
              <a:t>https://buzzsumo.com/content-discovery/</a:t>
            </a:r>
            <a:endParaRPr lang="en-US" sz="1600" dirty="0">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8"/>
              </a:rPr>
              <a:t>https://trends.google.com/trends/</a:t>
            </a: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p:txBody>
      </p:sp>
      <p:pic>
        <p:nvPicPr>
          <p:cNvPr id="5" name="Picture 4" descr="A picture containing text, yellow&#10;&#10;Description automatically generated">
            <a:extLst>
              <a:ext uri="{FF2B5EF4-FFF2-40B4-BE49-F238E27FC236}">
                <a16:creationId xmlns:a16="http://schemas.microsoft.com/office/drawing/2014/main" id="{F885E6CF-B420-F5E1-709E-52EE68D8A8C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3223" y="2633522"/>
            <a:ext cx="4279900" cy="2851150"/>
          </a:xfrm>
          <a:prstGeom prst="rect">
            <a:avLst/>
          </a:prstGeom>
        </p:spPr>
      </p:pic>
      <p:sp>
        <p:nvSpPr>
          <p:cNvPr id="7" name="Title 1">
            <a:extLst>
              <a:ext uri="{FF2B5EF4-FFF2-40B4-BE49-F238E27FC236}">
                <a16:creationId xmlns:a16="http://schemas.microsoft.com/office/drawing/2014/main" id="{52545986-EDA5-5B1F-0892-90F76583D0FA}"/>
              </a:ext>
            </a:extLst>
          </p:cNvPr>
          <p:cNvSpPr txBox="1">
            <a:spLocks/>
          </p:cNvSpPr>
          <p:nvPr/>
        </p:nvSpPr>
        <p:spPr>
          <a:xfrm>
            <a:off x="2230820" y="0"/>
            <a:ext cx="7730359" cy="144938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تاسعا : استخدم بعض الأدوات المساعدة في كتابة المحتوى</a:t>
            </a:r>
          </a:p>
        </p:txBody>
      </p:sp>
      <p:pic>
        <p:nvPicPr>
          <p:cNvPr id="8" name="Graphic 21">
            <a:extLst>
              <a:ext uri="{FF2B5EF4-FFF2-40B4-BE49-F238E27FC236}">
                <a16:creationId xmlns:a16="http://schemas.microsoft.com/office/drawing/2014/main" id="{56197B37-BF94-508E-3F8A-D8E2BC2FA8C4}"/>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6413924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10;&#10;Description automatically generated">
            <a:extLst>
              <a:ext uri="{FF2B5EF4-FFF2-40B4-BE49-F238E27FC236}">
                <a16:creationId xmlns:a16="http://schemas.microsoft.com/office/drawing/2014/main" id="{AEBBEFEE-7CEF-3534-B5AA-D082B564DFD8}"/>
              </a:ext>
            </a:extLst>
          </p:cNvPr>
          <p:cNvPicPr>
            <a:picLocks noChangeAspect="1"/>
          </p:cNvPicPr>
          <p:nvPr/>
        </p:nvPicPr>
        <p:blipFill rotWithShape="1">
          <a:blip r:embed="rId2">
            <a:extLst>
              <a:ext uri="{28A0092B-C50C-407E-A947-70E740481C1C}">
                <a14:useLocalDpi xmlns:a14="http://schemas.microsoft.com/office/drawing/2010/main" val="0"/>
              </a:ext>
            </a:extLst>
          </a:blip>
          <a:srcRect l="28553" r="26227" b="1"/>
          <a:stretch/>
        </p:blipFill>
        <p:spPr>
          <a:xfrm>
            <a:off x="20" y="-12128"/>
            <a:ext cx="4654276" cy="6870127"/>
          </a:xfrm>
          <a:prstGeom prst="rect">
            <a:avLst/>
          </a:prstGeom>
        </p:spPr>
      </p:pic>
      <p:sp>
        <p:nvSpPr>
          <p:cNvPr id="3" name="Content Placeholder 2">
            <a:extLst>
              <a:ext uri="{FF2B5EF4-FFF2-40B4-BE49-F238E27FC236}">
                <a16:creationId xmlns:a16="http://schemas.microsoft.com/office/drawing/2014/main" id="{C0C022F5-5E12-DB9B-0514-5A3C0C67737E}"/>
              </a:ext>
            </a:extLst>
          </p:cNvPr>
          <p:cNvSpPr>
            <a:spLocks noGrp="1"/>
          </p:cNvSpPr>
          <p:nvPr>
            <p:ph idx="1"/>
          </p:nvPr>
        </p:nvSpPr>
        <p:spPr>
          <a:xfrm>
            <a:off x="4887310" y="2198913"/>
            <a:ext cx="6984124" cy="4501431"/>
          </a:xfrm>
        </p:spPr>
        <p:txBody>
          <a:bodyPr>
            <a:normAutofit lnSpcReduction="10000"/>
          </a:bodyPr>
          <a:lstStyle/>
          <a:p>
            <a:pPr marL="0" indent="0" algn="l">
              <a:buNone/>
            </a:pPr>
            <a:r>
              <a:rPr lang="en-US" sz="3000" b="1" dirty="0">
                <a:solidFill>
                  <a:srgbClr val="FF0000"/>
                </a:solidFill>
              </a:rPr>
              <a:t>AI Content Writing Tools: </a:t>
            </a: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https://hyperwriteai.com/</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https://quillbot.com/</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https://www.articleforge.com/</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https://www.jasper.ai </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https://ai-writer.com/</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https://writesonic.com/</a:t>
            </a:r>
            <a:endParaRPr lang="ar-BH" sz="1600" dirty="0">
              <a:latin typeface="Alexandria Medium" pitchFamily="2" charset="-78"/>
              <a:cs typeface="Alexandria Medium" pitchFamily="2" charset="-78"/>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4"/>
              </a:rPr>
              <a:t>https://katteb.com/ar/</a:t>
            </a:r>
            <a:endParaRPr lang="en-US" sz="1600" dirty="0">
              <a:latin typeface="Alexandria Medium" pitchFamily="2" charset="-78"/>
              <a:cs typeface="Alexandria Medium" pitchFamily="2" charset="-78"/>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5"/>
              </a:rPr>
              <a:t>https://copymatic.ai/</a:t>
            </a:r>
            <a:endParaRPr lang="en-US" sz="1600" dirty="0">
              <a:latin typeface="Alexandria Medium" pitchFamily="2" charset="-78"/>
              <a:cs typeface="Alexandria Medium" pitchFamily="2" charset="-78"/>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6"/>
              </a:rPr>
              <a:t>https://www.araby.ai/</a:t>
            </a:r>
            <a:endParaRPr lang="en-US" sz="1600" dirty="0">
              <a:latin typeface="Alexandria Medium" pitchFamily="2" charset="-78"/>
              <a:cs typeface="Alexandria Medium" pitchFamily="2" charset="-78"/>
            </a:endParaRPr>
          </a:p>
          <a:p>
            <a:pPr>
              <a:buFont typeface="Wingdings" panose="05000000000000000000" pitchFamily="2" charset="2"/>
              <a:buChar char="ü"/>
            </a:pPr>
            <a:r>
              <a:rPr lang="en-US" sz="1600" dirty="0">
                <a:latin typeface="Alexandria Medium" pitchFamily="2" charset="-78"/>
                <a:cs typeface="Alexandria Medium" pitchFamily="2" charset="-78"/>
                <a:hlinkClick r:id="rId7"/>
              </a:rPr>
              <a:t>https://poe.com/</a:t>
            </a:r>
            <a:endParaRPr lang="ar-EG" sz="1600" dirty="0">
              <a:latin typeface="Alexandria Medium" pitchFamily="2" charset="-78"/>
              <a:cs typeface="Alexandria Medium" pitchFamily="2" charset="-78"/>
            </a:endParaRPr>
          </a:p>
          <a:p>
            <a:pPr>
              <a:buFont typeface="Wingdings" panose="05000000000000000000" pitchFamily="2" charset="2"/>
              <a:buChar char="ü"/>
            </a:pPr>
            <a:r>
              <a:rPr lang="en-US" sz="1600" dirty="0">
                <a:latin typeface="Alexandria Medium" pitchFamily="2" charset="-78"/>
                <a:cs typeface="Alexandria Medium" pitchFamily="2" charset="-78"/>
                <a:hlinkClick r:id="rId8"/>
              </a:rPr>
              <a:t>https://copygenius.io/</a:t>
            </a:r>
            <a:endParaRPr lang="en-US" sz="1600" dirty="0">
              <a:latin typeface="Alexandria Medium" pitchFamily="2" charset="-78"/>
              <a:cs typeface="Alexandria Medium" pitchFamily="2" charset="-78"/>
            </a:endParaRPr>
          </a:p>
          <a:p>
            <a:pPr>
              <a:buFont typeface="Wingdings" panose="05000000000000000000" pitchFamily="2" charset="2"/>
              <a:buChar char="ü"/>
            </a:pPr>
            <a:r>
              <a:rPr lang="en-US" sz="1600" dirty="0">
                <a:latin typeface="Alexandria Medium" pitchFamily="2" charset="-78"/>
                <a:cs typeface="Alexandria Medium" pitchFamily="2" charset="-78"/>
                <a:hlinkClick r:id="rId9"/>
              </a:rPr>
              <a:t>https://www.livechat.com/</a:t>
            </a:r>
            <a:endParaRPr lang="en-US" sz="1600" dirty="0">
              <a:latin typeface="Alexandria Medium" pitchFamily="2" charset="-78"/>
              <a:cs typeface="Alexandria Medium" pitchFamily="2" charset="-78"/>
            </a:endParaRPr>
          </a:p>
          <a:p>
            <a:pPr>
              <a:buFont typeface="Wingdings" panose="05000000000000000000" pitchFamily="2" charset="2"/>
              <a:buChar char="ü"/>
            </a:pPr>
            <a:endParaRPr lang="ar-EG" sz="1600" dirty="0">
              <a:latin typeface="Alexandria Medium" pitchFamily="2" charset="-78"/>
              <a:cs typeface="Alexandria Medium" pitchFamily="2" charset="-78"/>
            </a:endParaRPr>
          </a:p>
          <a:p>
            <a:pPr>
              <a:buFont typeface="Wingdings" panose="05000000000000000000" pitchFamily="2" charset="2"/>
              <a:buChar char="ü"/>
            </a:pPr>
            <a:endParaRPr lang="en-US" sz="1600" dirty="0">
              <a:latin typeface="Alexandria Medium" pitchFamily="2" charset="-78"/>
              <a:cs typeface="Alexandria Medium" pitchFamily="2" charset="-78"/>
            </a:endParaRPr>
          </a:p>
          <a:p>
            <a:pPr algn="l">
              <a:buFont typeface="Wingdings" panose="05000000000000000000" pitchFamily="2" charset="2"/>
              <a:buChar char="ü"/>
            </a:pPr>
            <a:endParaRPr lang="en-US" sz="1800" dirty="0"/>
          </a:p>
          <a:p>
            <a:pPr algn="l">
              <a:buFont typeface="Wingdings" panose="05000000000000000000" pitchFamily="2" charset="2"/>
              <a:buChar char="ü"/>
            </a:pPr>
            <a:endParaRPr lang="ar-BH" sz="1800" dirty="0"/>
          </a:p>
          <a:p>
            <a:pPr algn="r" rtl="1"/>
            <a:endParaRPr lang="en-US" sz="1800" dirty="0"/>
          </a:p>
        </p:txBody>
      </p:sp>
      <p:sp>
        <p:nvSpPr>
          <p:cNvPr id="6" name="Title 5">
            <a:extLst>
              <a:ext uri="{FF2B5EF4-FFF2-40B4-BE49-F238E27FC236}">
                <a16:creationId xmlns:a16="http://schemas.microsoft.com/office/drawing/2014/main" id="{A23A4BB1-E55F-2980-20BF-2AD3B2A6609F}"/>
              </a:ext>
            </a:extLst>
          </p:cNvPr>
          <p:cNvSpPr>
            <a:spLocks noGrp="1"/>
          </p:cNvSpPr>
          <p:nvPr>
            <p:ph type="title"/>
          </p:nvPr>
        </p:nvSpPr>
        <p:spPr/>
        <p:txBody>
          <a:bodyPr/>
          <a:lstStyle/>
          <a:p>
            <a:endParaRPr lang="en-US"/>
          </a:p>
        </p:txBody>
      </p:sp>
      <p:sp>
        <p:nvSpPr>
          <p:cNvPr id="7" name="Title 1">
            <a:extLst>
              <a:ext uri="{FF2B5EF4-FFF2-40B4-BE49-F238E27FC236}">
                <a16:creationId xmlns:a16="http://schemas.microsoft.com/office/drawing/2014/main" id="{C93B65A4-01F1-1C9F-D874-2E0873DB12DF}"/>
              </a:ext>
            </a:extLst>
          </p:cNvPr>
          <p:cNvSpPr txBox="1">
            <a:spLocks/>
          </p:cNvSpPr>
          <p:nvPr/>
        </p:nvSpPr>
        <p:spPr>
          <a:xfrm>
            <a:off x="5171930" y="194005"/>
            <a:ext cx="6699504"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1900" b="1" dirty="0">
                <a:solidFill>
                  <a:srgbClr val="FF0000"/>
                </a:solidFill>
                <a:latin typeface="Alexandria Medium" pitchFamily="2" charset="-78"/>
                <a:cs typeface="Alexandria Medium" pitchFamily="2" charset="-78"/>
              </a:rPr>
              <a:t>تاسعا : استخدم بعض الأدوات المساعدة في كتابة المحتوى</a:t>
            </a:r>
          </a:p>
        </p:txBody>
      </p:sp>
    </p:spTree>
    <p:extLst>
      <p:ext uri="{BB962C8B-B14F-4D97-AF65-F5344CB8AC3E}">
        <p14:creationId xmlns:p14="http://schemas.microsoft.com/office/powerpoint/2010/main" val="26271597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8DB2BA6-91FE-D130-12C6-0EA913A74EC0}"/>
              </a:ext>
            </a:extLst>
          </p:cNvPr>
          <p:cNvSpPr>
            <a:spLocks noGrp="1"/>
          </p:cNvSpPr>
          <p:nvPr>
            <p:ph idx="1"/>
          </p:nvPr>
        </p:nvSpPr>
        <p:spPr>
          <a:xfrm>
            <a:off x="387831" y="1923277"/>
            <a:ext cx="8015190" cy="4023360"/>
          </a:xfrm>
        </p:spPr>
        <p:txBody>
          <a:bodyPr>
            <a:normAutofit/>
          </a:bodyPr>
          <a:lstStyle/>
          <a:p>
            <a:r>
              <a:rPr lang="en-US" sz="2400" b="1" dirty="0">
                <a:solidFill>
                  <a:srgbClr val="FF0000"/>
                </a:solidFill>
              </a:rPr>
              <a:t>Don't write too much, don't be talkative:</a:t>
            </a:r>
          </a:p>
          <a:p>
            <a:pPr>
              <a:buFont typeface="Wingdings" panose="05000000000000000000" pitchFamily="2" charset="2"/>
              <a:buChar char="ü"/>
            </a:pPr>
            <a:r>
              <a:rPr lang="en-US" sz="2000" b="1" dirty="0">
                <a:solidFill>
                  <a:srgbClr val="00B0F0"/>
                </a:solidFill>
              </a:rPr>
              <a:t> Video Bytes:</a:t>
            </a:r>
            <a:r>
              <a:rPr lang="ar-BH" sz="2000" b="1" dirty="0">
                <a:solidFill>
                  <a:srgbClr val="00B0F0"/>
                </a:solidFill>
              </a:rPr>
              <a:t> </a:t>
            </a:r>
            <a:endParaRPr lang="en-US" sz="2000" b="1" dirty="0">
              <a:solidFill>
                <a:srgbClr val="00B0F0"/>
              </a:solidFill>
            </a:endParaRPr>
          </a:p>
          <a:p>
            <a:pPr>
              <a:buFont typeface="Wingdings" panose="05000000000000000000" pitchFamily="2" charset="2"/>
              <a:buChar char="Ø"/>
            </a:pPr>
            <a:r>
              <a:rPr lang="en-US" sz="2000" b="1" dirty="0"/>
              <a:t> </a:t>
            </a:r>
            <a:r>
              <a:rPr lang="en-US" sz="2000" dirty="0"/>
              <a:t>Instagram Reels: 60-second clips.</a:t>
            </a:r>
          </a:p>
          <a:p>
            <a:pPr>
              <a:buFont typeface="Wingdings" panose="05000000000000000000" pitchFamily="2" charset="2"/>
              <a:buChar char="Ø"/>
            </a:pPr>
            <a:r>
              <a:rPr lang="en-US" sz="2000" dirty="0"/>
              <a:t> TikTok videos: 15-second clips; up to 60 seconds.</a:t>
            </a:r>
          </a:p>
          <a:p>
            <a:pPr>
              <a:buFont typeface="Wingdings" panose="05000000000000000000" pitchFamily="2" charset="2"/>
              <a:buChar char="Ø"/>
            </a:pPr>
            <a:r>
              <a:rPr lang="en-US" sz="2000" dirty="0"/>
              <a:t> Trailer clips: up to 60 seconds; 30 seconds is the default.</a:t>
            </a:r>
          </a:p>
          <a:p>
            <a:pPr algn="r" rtl="1"/>
            <a:endParaRPr lang="en-US" sz="2000" b="1" dirty="0"/>
          </a:p>
          <a:p>
            <a:pPr>
              <a:buFont typeface="Wingdings" panose="05000000000000000000" pitchFamily="2" charset="2"/>
              <a:buChar char="ü"/>
            </a:pPr>
            <a:r>
              <a:rPr lang="en-US" sz="2000" b="1" dirty="0">
                <a:solidFill>
                  <a:srgbClr val="00B0F0"/>
                </a:solidFill>
              </a:rPr>
              <a:t> Viral Videos:  Go viral with fewer words!</a:t>
            </a:r>
          </a:p>
          <a:p>
            <a:pPr algn="r" rtl="1"/>
            <a:endParaRPr lang="en-US" sz="2800" b="1" dirty="0"/>
          </a:p>
        </p:txBody>
      </p:sp>
      <p:pic>
        <p:nvPicPr>
          <p:cNvPr id="7" name="Picture 6" descr="A picture containing shape&#10;&#10;Description automatically generated">
            <a:extLst>
              <a:ext uri="{FF2B5EF4-FFF2-40B4-BE49-F238E27FC236}">
                <a16:creationId xmlns:a16="http://schemas.microsoft.com/office/drawing/2014/main" id="{A70E2001-1D42-ACB9-0744-71372A033B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1035"/>
          <a:stretch/>
        </p:blipFill>
        <p:spPr>
          <a:xfrm>
            <a:off x="8119242" y="1923277"/>
            <a:ext cx="3426372" cy="3588174"/>
          </a:xfrm>
          <a:prstGeom prst="rect">
            <a:avLst/>
          </a:prstGeom>
        </p:spPr>
      </p:pic>
      <p:sp>
        <p:nvSpPr>
          <p:cNvPr id="3" name="Title 1">
            <a:extLst>
              <a:ext uri="{FF2B5EF4-FFF2-40B4-BE49-F238E27FC236}">
                <a16:creationId xmlns:a16="http://schemas.microsoft.com/office/drawing/2014/main" id="{D3A9ADED-6B12-68E2-7527-92D9D6FAA96C}"/>
              </a:ext>
            </a:extLst>
          </p:cNvPr>
          <p:cNvSpPr txBox="1">
            <a:spLocks noGrp="1"/>
          </p:cNvSpPr>
          <p:nvPr>
            <p:ph type="title"/>
          </p:nvPr>
        </p:nvSpPr>
        <p:spPr>
          <a:xfrm>
            <a:off x="1066800" y="0"/>
            <a:ext cx="10058400" cy="14509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1900" b="1" dirty="0">
                <a:solidFill>
                  <a:srgbClr val="FF0000"/>
                </a:solidFill>
                <a:latin typeface="Alexandria Medium" pitchFamily="2" charset="-78"/>
                <a:cs typeface="Alexandria Medium" pitchFamily="2" charset="-78"/>
              </a:rPr>
              <a:t>عاشرا : قيم نصوصك، وطورها ، ولا تكن ثرثارا كثير الكلام وأخيرا </a:t>
            </a:r>
          </a:p>
        </p:txBody>
      </p:sp>
      <p:pic>
        <p:nvPicPr>
          <p:cNvPr id="5" name="Graphic 21">
            <a:extLst>
              <a:ext uri="{FF2B5EF4-FFF2-40B4-BE49-F238E27FC236}">
                <a16:creationId xmlns:a16="http://schemas.microsoft.com/office/drawing/2014/main" id="{FAAF1786-47A7-4622-EAC9-D4F9594A3E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8582122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84680-74E5-64F1-CA72-4BDA07A4424F}"/>
              </a:ext>
            </a:extLst>
          </p:cNvPr>
          <p:cNvSpPr>
            <a:spLocks noGrp="1"/>
          </p:cNvSpPr>
          <p:nvPr>
            <p:ph type="title"/>
          </p:nvPr>
        </p:nvSpPr>
        <p:spPr/>
        <p:txBody>
          <a:bodyPr>
            <a:normAutofit/>
          </a:bodyPr>
          <a:lstStyle/>
          <a:p>
            <a:pPr algn="ctr"/>
            <a:r>
              <a:rPr lang="ar-EG" sz="3200" dirty="0">
                <a:latin typeface="Alexandria Medium" pitchFamily="2" charset="-78"/>
                <a:cs typeface="Alexandria Medium" pitchFamily="2" charset="-78"/>
              </a:rPr>
              <a:t>نصائح ما قبل الكتابة الرقمية</a:t>
            </a:r>
            <a:endParaRPr lang="en-US" sz="3200" dirty="0">
              <a:latin typeface="Alexandria Medium" pitchFamily="2" charset="-78"/>
              <a:cs typeface="Alexandria Medium" pitchFamily="2" charset="-78"/>
            </a:endParaRPr>
          </a:p>
        </p:txBody>
      </p:sp>
      <p:pic>
        <p:nvPicPr>
          <p:cNvPr id="5" name="Content Placeholder 4">
            <a:extLst>
              <a:ext uri="{FF2B5EF4-FFF2-40B4-BE49-F238E27FC236}">
                <a16:creationId xmlns:a16="http://schemas.microsoft.com/office/drawing/2014/main" id="{974E287A-CD76-E05E-2179-D9EF7423F8EE}"/>
              </a:ext>
            </a:extLst>
          </p:cNvPr>
          <p:cNvPicPr>
            <a:picLocks noGrp="1" noChangeAspect="1"/>
          </p:cNvPicPr>
          <p:nvPr>
            <p:ph idx="1"/>
          </p:nvPr>
        </p:nvPicPr>
        <p:blipFill>
          <a:blip r:embed="rId2"/>
          <a:stretch>
            <a:fillRect/>
          </a:stretch>
        </p:blipFill>
        <p:spPr>
          <a:xfrm>
            <a:off x="508417" y="2112702"/>
            <a:ext cx="4153525" cy="4018118"/>
          </a:xfrm>
        </p:spPr>
      </p:pic>
      <p:pic>
        <p:nvPicPr>
          <p:cNvPr id="4" name="Graphic 21">
            <a:extLst>
              <a:ext uri="{FF2B5EF4-FFF2-40B4-BE49-F238E27FC236}">
                <a16:creationId xmlns:a16="http://schemas.microsoft.com/office/drawing/2014/main" id="{937F8E2C-D9F4-1C75-DB68-96E36AA572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395F4C3C-910B-91BF-F34D-F1EAE8CBA3FC}"/>
              </a:ext>
            </a:extLst>
          </p:cNvPr>
          <p:cNvPicPr>
            <a:picLocks noChangeAspect="1"/>
          </p:cNvPicPr>
          <p:nvPr/>
        </p:nvPicPr>
        <p:blipFill rotWithShape="1">
          <a:blip r:embed="rId4"/>
          <a:srcRect l="21270" t="27836" r="21066" b="42056"/>
          <a:stretch/>
        </p:blipFill>
        <p:spPr>
          <a:xfrm>
            <a:off x="4841823" y="1690688"/>
            <a:ext cx="7030388" cy="4635161"/>
          </a:xfrm>
          <a:prstGeom prst="rect">
            <a:avLst/>
          </a:prstGeom>
        </p:spPr>
      </p:pic>
    </p:spTree>
    <p:extLst>
      <p:ext uri="{BB962C8B-B14F-4D97-AF65-F5344CB8AC3E}">
        <p14:creationId xmlns:p14="http://schemas.microsoft.com/office/powerpoint/2010/main" val="29794302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670D8-962B-A267-8D51-55FC3339494C}"/>
              </a:ext>
            </a:extLst>
          </p:cNvPr>
          <p:cNvSpPr>
            <a:spLocks noGrp="1"/>
          </p:cNvSpPr>
          <p:nvPr>
            <p:ph type="title"/>
          </p:nvPr>
        </p:nvSpPr>
        <p:spPr>
          <a:xfrm>
            <a:off x="838200" y="18255"/>
            <a:ext cx="10515600" cy="1325563"/>
          </a:xfrm>
        </p:spPr>
        <p:txBody>
          <a:bodyPr>
            <a:normAutofit/>
          </a:bodyPr>
          <a:lstStyle/>
          <a:p>
            <a:pPr algn="ctr"/>
            <a:r>
              <a:rPr lang="ar-EG" sz="2800" dirty="0">
                <a:latin typeface="Alexandria Medium" pitchFamily="2" charset="-78"/>
                <a:cs typeface="Alexandria Medium" pitchFamily="2" charset="-78"/>
              </a:rPr>
              <a:t>نصائح أثناء الكتابة الرقمية</a:t>
            </a:r>
            <a:endParaRPr lang="en-US" sz="2800" dirty="0"/>
          </a:p>
        </p:txBody>
      </p:sp>
      <p:pic>
        <p:nvPicPr>
          <p:cNvPr id="6" name="Content Placeholder 5">
            <a:extLst>
              <a:ext uri="{FF2B5EF4-FFF2-40B4-BE49-F238E27FC236}">
                <a16:creationId xmlns:a16="http://schemas.microsoft.com/office/drawing/2014/main" id="{92E2E878-8F4C-EE89-62C0-0B84ADB43507}"/>
              </a:ext>
            </a:extLst>
          </p:cNvPr>
          <p:cNvPicPr>
            <a:picLocks noGrp="1" noChangeAspect="1"/>
          </p:cNvPicPr>
          <p:nvPr>
            <p:ph idx="1"/>
          </p:nvPr>
        </p:nvPicPr>
        <p:blipFill>
          <a:blip r:embed="rId2"/>
          <a:stretch>
            <a:fillRect/>
          </a:stretch>
        </p:blipFill>
        <p:spPr>
          <a:xfrm>
            <a:off x="677918" y="1026926"/>
            <a:ext cx="10951778" cy="5743149"/>
          </a:xfrm>
          <a:prstGeom prst="rect">
            <a:avLst/>
          </a:prstGeom>
        </p:spPr>
      </p:pic>
      <p:pic>
        <p:nvPicPr>
          <p:cNvPr id="7" name="Graphic 21">
            <a:extLst>
              <a:ext uri="{FF2B5EF4-FFF2-40B4-BE49-F238E27FC236}">
                <a16:creationId xmlns:a16="http://schemas.microsoft.com/office/drawing/2014/main" id="{840363F5-D0ED-71FD-98F3-C8E09F744A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7214335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670D8-962B-A267-8D51-55FC3339494C}"/>
              </a:ext>
            </a:extLst>
          </p:cNvPr>
          <p:cNvSpPr>
            <a:spLocks noGrp="1"/>
          </p:cNvSpPr>
          <p:nvPr>
            <p:ph type="title"/>
          </p:nvPr>
        </p:nvSpPr>
        <p:spPr>
          <a:xfrm>
            <a:off x="838200" y="18255"/>
            <a:ext cx="10515600" cy="1325563"/>
          </a:xfrm>
        </p:spPr>
        <p:txBody>
          <a:bodyPr>
            <a:normAutofit/>
          </a:bodyPr>
          <a:lstStyle/>
          <a:p>
            <a:pPr algn="ctr"/>
            <a:r>
              <a:rPr lang="ar-EG" sz="2800" dirty="0">
                <a:latin typeface="Alexandria Medium" pitchFamily="2" charset="-78"/>
                <a:cs typeface="Alexandria Medium" pitchFamily="2" charset="-78"/>
              </a:rPr>
              <a:t>نصائح أثناء الكتابة الرقمية</a:t>
            </a:r>
            <a:endParaRPr lang="en-US" sz="2800" dirty="0"/>
          </a:p>
        </p:txBody>
      </p:sp>
      <p:pic>
        <p:nvPicPr>
          <p:cNvPr id="7" name="Graphic 21">
            <a:extLst>
              <a:ext uri="{FF2B5EF4-FFF2-40B4-BE49-F238E27FC236}">
                <a16:creationId xmlns:a16="http://schemas.microsoft.com/office/drawing/2014/main" id="{840363F5-D0ED-71FD-98F3-C8E09F744A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Content Placeholder 7">
            <a:extLst>
              <a:ext uri="{FF2B5EF4-FFF2-40B4-BE49-F238E27FC236}">
                <a16:creationId xmlns:a16="http://schemas.microsoft.com/office/drawing/2014/main" id="{F7C1F7A0-4ADC-3E59-C05D-43D7F35950CE}"/>
              </a:ext>
            </a:extLst>
          </p:cNvPr>
          <p:cNvPicPr>
            <a:picLocks noGrp="1" noChangeAspect="1"/>
          </p:cNvPicPr>
          <p:nvPr>
            <p:ph idx="1"/>
          </p:nvPr>
        </p:nvPicPr>
        <p:blipFill rotWithShape="1">
          <a:blip r:embed="rId3"/>
          <a:srcRect l="25645" t="20061" r="30407" b="13506"/>
          <a:stretch/>
        </p:blipFill>
        <p:spPr>
          <a:xfrm>
            <a:off x="1441554" y="1094598"/>
            <a:ext cx="9308892" cy="5695865"/>
          </a:xfrm>
        </p:spPr>
      </p:pic>
    </p:spTree>
    <p:extLst>
      <p:ext uri="{BB962C8B-B14F-4D97-AF65-F5344CB8AC3E}">
        <p14:creationId xmlns:p14="http://schemas.microsoft.com/office/powerpoint/2010/main" val="15714995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0FE75B2-1AA3-616F-FC6D-D9B556417D13}"/>
              </a:ext>
            </a:extLst>
          </p:cNvPr>
          <p:cNvPicPr>
            <a:picLocks noGrp="1" noChangeAspect="1"/>
          </p:cNvPicPr>
          <p:nvPr>
            <p:ph idx="1"/>
          </p:nvPr>
        </p:nvPicPr>
        <p:blipFill>
          <a:blip r:embed="rId2"/>
          <a:stretch>
            <a:fillRect/>
          </a:stretch>
        </p:blipFill>
        <p:spPr>
          <a:xfrm>
            <a:off x="174884" y="2101854"/>
            <a:ext cx="4547018" cy="4325179"/>
          </a:xfrm>
          <a:prstGeom prst="rect">
            <a:avLst/>
          </a:prstGeom>
        </p:spPr>
      </p:pic>
      <p:sp>
        <p:nvSpPr>
          <p:cNvPr id="2" name="Title 1">
            <a:extLst>
              <a:ext uri="{FF2B5EF4-FFF2-40B4-BE49-F238E27FC236}">
                <a16:creationId xmlns:a16="http://schemas.microsoft.com/office/drawing/2014/main" id="{69A697D1-20FD-79DB-F931-6A3D3CE6762F}"/>
              </a:ext>
            </a:extLst>
          </p:cNvPr>
          <p:cNvSpPr>
            <a:spLocks noGrp="1"/>
          </p:cNvSpPr>
          <p:nvPr>
            <p:ph type="title"/>
          </p:nvPr>
        </p:nvSpPr>
        <p:spPr>
          <a:xfrm>
            <a:off x="838200" y="18255"/>
            <a:ext cx="10515600" cy="1325563"/>
          </a:xfrm>
        </p:spPr>
        <p:txBody>
          <a:bodyPr>
            <a:normAutofit/>
          </a:bodyPr>
          <a:lstStyle/>
          <a:p>
            <a:pPr algn="ctr"/>
            <a:r>
              <a:rPr lang="ar-EG" sz="2800" dirty="0">
                <a:latin typeface="Alexandria Medium" pitchFamily="2" charset="-78"/>
                <a:cs typeface="Alexandria Medium" pitchFamily="2" charset="-78"/>
              </a:rPr>
              <a:t>نصائح ما بعد الكتابة الرقمية</a:t>
            </a:r>
            <a:endParaRPr lang="en-US" sz="2800" dirty="0"/>
          </a:p>
        </p:txBody>
      </p:sp>
      <p:pic>
        <p:nvPicPr>
          <p:cNvPr id="3" name="Graphic 21">
            <a:extLst>
              <a:ext uri="{FF2B5EF4-FFF2-40B4-BE49-F238E27FC236}">
                <a16:creationId xmlns:a16="http://schemas.microsoft.com/office/drawing/2014/main" id="{CD1C7FD9-640B-2D02-C82D-CD7B08DA16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a:extLst>
              <a:ext uri="{FF2B5EF4-FFF2-40B4-BE49-F238E27FC236}">
                <a16:creationId xmlns:a16="http://schemas.microsoft.com/office/drawing/2014/main" id="{31E95FC5-6234-F194-5C8A-03637B5FF4C3}"/>
              </a:ext>
            </a:extLst>
          </p:cNvPr>
          <p:cNvPicPr>
            <a:picLocks noChangeAspect="1"/>
          </p:cNvPicPr>
          <p:nvPr/>
        </p:nvPicPr>
        <p:blipFill rotWithShape="1">
          <a:blip r:embed="rId4"/>
          <a:srcRect l="21025" t="48185" r="20820" b="24649"/>
          <a:stretch/>
        </p:blipFill>
        <p:spPr>
          <a:xfrm>
            <a:off x="4856813" y="2101854"/>
            <a:ext cx="7160303" cy="4134054"/>
          </a:xfrm>
          <a:prstGeom prst="rect">
            <a:avLst/>
          </a:prstGeom>
        </p:spPr>
      </p:pic>
    </p:spTree>
    <p:extLst>
      <p:ext uri="{BB962C8B-B14F-4D97-AF65-F5344CB8AC3E}">
        <p14:creationId xmlns:p14="http://schemas.microsoft.com/office/powerpoint/2010/main" val="11850015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10" name="Content Placeholder 2">
            <a:extLst>
              <a:ext uri="{FF2B5EF4-FFF2-40B4-BE49-F238E27FC236}">
                <a16:creationId xmlns:a16="http://schemas.microsoft.com/office/drawing/2014/main" id="{E74C6608-377E-6B06-8A46-79D0EF661208}"/>
              </a:ext>
            </a:extLst>
          </p:cNvPr>
          <p:cNvGraphicFramePr>
            <a:graphicFrameLocks noGrp="1"/>
          </p:cNvGraphicFramePr>
          <p:nvPr>
            <p:ph idx="1"/>
            <p:extLst>
              <p:ext uri="{D42A27DB-BD31-4B8C-83A1-F6EECF244321}">
                <p14:modId xmlns:p14="http://schemas.microsoft.com/office/powerpoint/2010/main" val="536582397"/>
              </p:ext>
            </p:extLst>
          </p:nvPr>
        </p:nvGraphicFramePr>
        <p:xfrm>
          <a:off x="838200" y="1690688"/>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إنتاج المحتوى المرئي للتسويق الرقمي</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2792951"/>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EADF33E-4AC2-404C-9AB6-31FA5BD29BE6}"/>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5121</TotalTime>
  <Words>2037</Words>
  <Application>Microsoft Office PowerPoint</Application>
  <PresentationFormat>Widescreen</PresentationFormat>
  <Paragraphs>222</Paragraphs>
  <Slides>53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السابعة تابع: إنتاج المحتوى التسويقي المكتوب </vt:lpstr>
      <vt:lpstr>الكتابة الرقمية لمواقع التجارة الالكترونية</vt:lpstr>
      <vt:lpstr>الكتابة الرقمية لمواقع التجارة الالكترونية</vt:lpstr>
      <vt:lpstr>الكتابة الرقمية لمواقع التجارة الالكترونية (أفضل الممارسات) 1- تقديم النصح والمشورة في محتوى مفيد</vt:lpstr>
      <vt:lpstr>الكتابة الرقمية لمواقع التجارة الالكترونية (أفضل الممارسات)  2- المقالات البيعية</vt:lpstr>
      <vt:lpstr>الكتابة الرقمية لمواقع التجارة الالكترونية (أفضل الممارسات)  3- إتاحة المقارنات بين المنتجات</vt:lpstr>
      <vt:lpstr>الكتابة الرقمية لمواقع التجارة الالكترونية (أفضل الممارسات)  4-  قوائم التفوق Top 10</vt:lpstr>
      <vt:lpstr>الكتابة الرقمية لمواقع التجارة الالكترونية (أفضل الممارسات)   5- قوائم الأكثر مبيعا</vt:lpstr>
      <vt:lpstr>الكتابة الرقمية لمواقع التجارة الالكترونية (أفضل الممارسات)   6- استمارات التسجيل لإجراء معين</vt:lpstr>
      <vt:lpstr>الكتابة الرقمية لمواقع التجارة الالكترونية (أفضل الممارسات)   7- الفيديوهات المرفقة بالنصوص لمزيد من الشرح</vt:lpstr>
      <vt:lpstr>الكتابة الرقمية لمواقع التجارة الالكترونية (أفضل الممارسات)   8- عبارات التحفيز كتحميل الملفات المفيدة مجانا</vt:lpstr>
      <vt:lpstr>الكتابة الرقمية لمواقع التجارة الالكترونية (أفضل الممارسات) 9- أسلوب التلعيب في كتابة المحتوى</vt:lpstr>
      <vt:lpstr>الكتابة الرقمية لمواقع التجارة الالكترونية (أفضل الممارسات) 10- كتابة عبارة الشحن المجاني</vt:lpstr>
      <vt:lpstr>الكتابة الرقمية لمواقع التجارة الالكترونية (أفضل الممارسات) 11- كتابة عبارات الخصم</vt:lpstr>
      <vt:lpstr>الكتابة الرقمية لمواقع التجارة الالكترونية (أفضل الممارسات) 12- كتابة عروض سعرية على الكميات</vt:lpstr>
      <vt:lpstr>الكتابة الرقمية لمواقع التجارة الالكترونية (أفضل الممارسات) 13- كتابة تحفيزات مثل: تحميل أدوات مجانية </vt:lpstr>
      <vt:lpstr>الكتابة الرقمية لمواقع التجارة الالكترونية (أفضل الممارسات) 14- كتابة تحفيزات مثل: دورات تدريبية مجانية</vt:lpstr>
      <vt:lpstr>PowerPoint Presentation</vt:lpstr>
      <vt:lpstr>الكتابة الرقمية لمواقع التجارة الالكترونية (أفضل الممارسات) 16- تدشين السمينارات التعليمية المجانية وكتابة مواعيدها وعناوينها</vt:lpstr>
      <vt:lpstr>الكتابة الرقمية لمواقع التجارة الالكترونية (أفضل الممارسات) 17- تقديم تقارير مجانية وكتابة محتواها وأهميتها الحصرية</vt:lpstr>
      <vt:lpstr>الكتابة الرقمية لمواقع التجارة الالكترونية (أفضل الممارسات) 18- المسوح والاستبانات وتحفيز الشراء من خلال تعبئة استبانات الرأي في الخدمة</vt:lpstr>
      <vt:lpstr>الكتابة الرقمية لمواقع التجارة الالكترونية (أفضل الممارسات) 19- تقديم الهدايا Gift Cards/ voucher</vt:lpstr>
      <vt:lpstr>الكتابة الرقمية لمواقع التجارة الالكترونية (أفضل الممارسات) 20- نقاط الولاء Loyalty points</vt:lpstr>
      <vt:lpstr>الكتابة الرقمية لمواقع التجارة الالكترونية (أفضل الممارسات) 21- أكواد الخصم عند معاودة الشرء Voucher code / promo code</vt:lpstr>
      <vt:lpstr>عشر خطوات للكتابة التسويقية الرقمية</vt:lpstr>
      <vt:lpstr>عشر خطوات للكتابة التسويقية الرقمية</vt:lpstr>
      <vt:lpstr>PowerPoint Presentation</vt:lpstr>
      <vt:lpstr>PowerPoint Presentation</vt:lpstr>
      <vt:lpstr>PowerPoint Presentation</vt:lpstr>
      <vt:lpstr>عشر خطوات للكتابة التسويقية الرقمية رابعا: حدد تكنيك الكتابة</vt:lpstr>
      <vt:lpstr>PowerPoint Presentation</vt:lpstr>
      <vt:lpstr>PowerPoint Presentation</vt:lpstr>
      <vt:lpstr>PowerPoint Presentation</vt:lpstr>
      <vt:lpstr>عشر خطوات للكتابة التسويقية الرقمية رابعا: حدد تكنيك الكتابة</vt:lpstr>
      <vt:lpstr>عشر خطوات للكتابة التسويقية الرقمية رابعا: حدد تكنيك الكتابة</vt:lpstr>
      <vt:lpstr>عشر خطوات للكتابة التسويقية الرقمية رابعا: حدد تكنيك الكتابة</vt:lpstr>
      <vt:lpstr>عشر خطوات للكتابة التسويقية الرقمية رابعا: حدد تكنيك الكتابة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عشر خطوات للكتابة التسويقية الرقمية عاشرا : قيم نصوصك، وطورها ، ولا تكن ثرثارا كثير الكلام وأخيرا </vt:lpstr>
      <vt:lpstr>نصائح ما قبل الكتابة الرقمية</vt:lpstr>
      <vt:lpstr>نصائح أثناء الكتابة الرقمية</vt:lpstr>
      <vt:lpstr>نصائح أثناء الكتابة الرقمية</vt:lpstr>
      <vt:lpstr>نصائح ما بعد الكتابة الرقمية</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561</cp:revision>
  <dcterms:created xsi:type="dcterms:W3CDTF">2023-04-29T09:08:00Z</dcterms:created>
  <dcterms:modified xsi:type="dcterms:W3CDTF">2025-02-15T21:25:20Z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